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6"/>
  </p:notesMasterIdLst>
  <p:sldIdLst>
    <p:sldId id="306" r:id="rId2"/>
    <p:sldId id="267" r:id="rId3"/>
    <p:sldId id="269" r:id="rId4"/>
    <p:sldId id="291" r:id="rId5"/>
    <p:sldId id="307" r:id="rId6"/>
    <p:sldId id="308" r:id="rId7"/>
    <p:sldId id="309" r:id="rId8"/>
    <p:sldId id="310" r:id="rId9"/>
    <p:sldId id="273" r:id="rId10"/>
    <p:sldId id="315" r:id="rId11"/>
    <p:sldId id="311" r:id="rId12"/>
    <p:sldId id="316" r:id="rId13"/>
    <p:sldId id="317" r:id="rId14"/>
    <p:sldId id="320" r:id="rId15"/>
    <p:sldId id="319" r:id="rId16"/>
    <p:sldId id="321" r:id="rId17"/>
    <p:sldId id="322" r:id="rId18"/>
    <p:sldId id="323" r:id="rId19"/>
    <p:sldId id="325" r:id="rId20"/>
    <p:sldId id="326" r:id="rId21"/>
    <p:sldId id="327" r:id="rId22"/>
    <p:sldId id="328" r:id="rId23"/>
    <p:sldId id="330" r:id="rId24"/>
    <p:sldId id="329" r:id="rId2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D0000"/>
    <a:srgbClr val="CD5F21"/>
    <a:srgbClr val="425AE6"/>
    <a:srgbClr val="49B9D2"/>
    <a:srgbClr val="E6E61A"/>
    <a:srgbClr val="424242"/>
    <a:srgbClr val="238D5A"/>
    <a:srgbClr val="E6B131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213" autoAdjust="0"/>
    <p:restoredTop sz="93992" autoAdjust="0"/>
  </p:normalViewPr>
  <p:slideViewPr>
    <p:cSldViewPr snapToGrid="0">
      <p:cViewPr>
        <p:scale>
          <a:sx n="50" d="100"/>
          <a:sy n="50" d="100"/>
        </p:scale>
        <p:origin x="-804" y="-4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A66C3A7-F790-4B82-8000-70A53F2464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CAA6352-BAAB-4198-8720-C570721F9897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F5EAB65-B054-4F78-9808-5470D5E806F7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HN" dirty="0" smtClean="0"/>
              <a:t>Fuente de datos:</a:t>
            </a:r>
            <a:r>
              <a:rPr lang="es-HN" baseline="0" dirty="0" smtClean="0"/>
              <a:t> registro de operadores de la planta de Cuatro Comunidades</a:t>
            </a:r>
            <a:endParaRPr lang="es-MX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A66C3A7-F790-4B82-8000-70A53F246496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HN" dirty="0" smtClean="0"/>
              <a:t>Fuente de datos:</a:t>
            </a:r>
            <a:r>
              <a:rPr lang="es-HN" baseline="0" dirty="0" smtClean="0"/>
              <a:t> registro de operadores de la planta de </a:t>
            </a:r>
            <a:r>
              <a:rPr lang="es-HN" baseline="0" smtClean="0"/>
              <a:t>Cuatro Comunidades</a:t>
            </a:r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A66C3A7-F790-4B82-8000-70A53F246496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HN" dirty="0" smtClean="0"/>
              <a:t>Fuente de datos:</a:t>
            </a:r>
            <a:r>
              <a:rPr lang="es-HN" baseline="0" dirty="0" smtClean="0"/>
              <a:t> registro de operadores de la planta de Cuatro Comunidades</a:t>
            </a:r>
            <a:endParaRPr lang="es-MX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A66C3A7-F790-4B82-8000-70A53F246496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HN" dirty="0" smtClean="0"/>
              <a:t>Fechas del</a:t>
            </a:r>
            <a:r>
              <a:rPr lang="es-HN" baseline="0" dirty="0" smtClean="0"/>
              <a:t> estudio incluidos: 18 de marzo de 2009 al 1 marzo de 2010</a:t>
            </a:r>
            <a:endParaRPr lang="es-MX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A66C3A7-F790-4B82-8000-70A53F246496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144140-AEAE-45D4-B74E-5B1A4936F5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5BF729-3B95-4AA4-B756-471414317E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sh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459889-EB69-429C-9AAF-77A6CC1EB3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sh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push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8FEF97-CCCE-4309-BDC9-E2B8AED32AE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377D40-EA3E-4153-9EAA-0AC322E33A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6AD10C-E120-4741-9989-9D5FAABC78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737602-68A5-48B2-93ED-6604176F11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sh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85E7FE-9640-4DB8-B3E6-F41152D8DF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sh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BAE5CF-0C7D-4AEB-82D3-3EDB004687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sh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F0CB6B-39E0-4DB4-8D89-259B851CF4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sh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26BD4A-4CB8-4F83-B6B4-47133F4A24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sh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gi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screen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 bwMode="auto">
          <a:xfrm>
            <a:off x="6563360" y="0"/>
            <a:ext cx="2580640" cy="148336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838FEF97-CCCE-4309-BDC9-E2B8AED32A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7" name="Picture 6" descr="AguaClara_logo.jpg"/>
          <p:cNvPicPr>
            <a:picLocks noChangeAspect="1"/>
          </p:cNvPicPr>
          <p:nvPr userDrawn="1"/>
        </p:nvPicPr>
        <p:blipFill>
          <a:blip r:embed="rId15" cstate="screen"/>
          <a:stretch>
            <a:fillRect/>
          </a:stretch>
        </p:blipFill>
        <p:spPr>
          <a:xfrm>
            <a:off x="11047" y="6100916"/>
            <a:ext cx="2308563" cy="686599"/>
          </a:xfrm>
          <a:prstGeom prst="rect">
            <a:avLst/>
          </a:prstGeom>
        </p:spPr>
      </p:pic>
      <p:pic>
        <p:nvPicPr>
          <p:cNvPr id="4104" name="Picture 8"/>
          <p:cNvPicPr>
            <a:picLocks noChangeAspect="1" noChangeArrowheads="1"/>
          </p:cNvPicPr>
          <p:nvPr userDrawn="1"/>
        </p:nvPicPr>
        <p:blipFill>
          <a:blip r:embed="rId16" cstate="screen"/>
          <a:srcRect t="3345" b="3319"/>
          <a:stretch>
            <a:fillRect/>
          </a:stretch>
        </p:blipFill>
        <p:spPr bwMode="auto">
          <a:xfrm>
            <a:off x="2274508" y="6156960"/>
            <a:ext cx="527222" cy="629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5" name="Picture 9" descr="C:\Users\Dan\Documents\Documentos Honduras 2009-2011 072211\AguaClara Publicidad\cornellunilogo.gif"/>
          <p:cNvPicPr>
            <a:picLocks noChangeAspect="1" noChangeArrowheads="1"/>
          </p:cNvPicPr>
          <p:nvPr userDrawn="1"/>
        </p:nvPicPr>
        <p:blipFill>
          <a:blip r:embed="rId17" cstate="screen"/>
          <a:srcRect/>
          <a:stretch>
            <a:fillRect/>
          </a:stretch>
        </p:blipFill>
        <p:spPr bwMode="auto">
          <a:xfrm>
            <a:off x="2791281" y="6166485"/>
            <a:ext cx="639272" cy="621791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2" name="Picture 2" descr="http://gauno.com/site/logo/aidis1.png"/>
          <p:cNvPicPr>
            <a:picLocks noChangeAspect="1" noChangeArrowheads="1"/>
          </p:cNvPicPr>
          <p:nvPr userDrawn="1"/>
        </p:nvPicPr>
        <p:blipFill>
          <a:blip r:embed="rId18" cstate="screen"/>
          <a:srcRect/>
          <a:stretch>
            <a:fillRect/>
          </a:stretch>
        </p:blipFill>
        <p:spPr bwMode="auto">
          <a:xfrm>
            <a:off x="7178040" y="162243"/>
            <a:ext cx="1254759" cy="1254759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ransition>
    <p:push dir="d"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3.emf"/><Relationship Id="rId4" Type="http://schemas.openxmlformats.org/officeDocument/2006/relationships/image" Target="../media/image22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6.emf"/><Relationship Id="rId4" Type="http://schemas.openxmlformats.org/officeDocument/2006/relationships/image" Target="../media/image25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9.emf"/><Relationship Id="rId4" Type="http://schemas.openxmlformats.org/officeDocument/2006/relationships/image" Target="../media/image28.e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5.jpeg"/><Relationship Id="rId5" Type="http://schemas.openxmlformats.org/officeDocument/2006/relationships/image" Target="../media/image12.png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notesSlide" Target="../notesSlides/notesSlide2.xml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0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3.xml"/><Relationship Id="rId1" Type="http://schemas.openxmlformats.org/officeDocument/2006/relationships/video" Target="file:///C:\Users\aguaclara\Desktop\Archivos%20AguaClara%2030-04-12\AIDIS%20Congreso%20Regional%20San%20Salvador%202012\Ponencia%20Congreso%20San%20Salvador%20marzo%202012\Tamara%20video%2011%20HD%20090711.AVI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213360" y="2514600"/>
            <a:ext cx="8717280" cy="2011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Autofit/>
          </a:bodyPr>
          <a:lstStyle/>
          <a:p>
            <a:pPr algn="ctr"/>
            <a:r>
              <a:rPr lang="es-HN" sz="4000" dirty="0" smtClean="0"/>
              <a:t>La comparación de dos coagulantes en plantas potabilizadoras comunitarias en Honduras</a:t>
            </a:r>
            <a:endParaRPr lang="en-US" sz="4000" dirty="0">
              <a:solidFill>
                <a:srgbClr val="CD0000"/>
              </a:solidFill>
              <a:latin typeface="Aller Bold" pitchFamily="1" charset="0"/>
            </a:endParaRPr>
          </a:p>
        </p:txBody>
      </p:sp>
      <p:sp>
        <p:nvSpPr>
          <p:cNvPr id="7" name="4 Rectángulo"/>
          <p:cNvSpPr/>
          <p:nvPr/>
        </p:nvSpPr>
        <p:spPr>
          <a:xfrm>
            <a:off x="197999" y="2038033"/>
            <a:ext cx="1883849" cy="4370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eaLnBrk="1" hangingPunct="1">
              <a:lnSpc>
                <a:spcPct val="80000"/>
              </a:lnSpc>
              <a:spcBef>
                <a:spcPct val="20000"/>
              </a:spcBef>
              <a:defRPr/>
            </a:pPr>
            <a:r>
              <a:rPr lang="es-HN" sz="2800" u="sng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Ponencia: </a:t>
            </a:r>
            <a:endParaRPr lang="en-US" sz="2800" u="sng" dirty="0">
              <a:solidFill>
                <a:schemeClr val="accent2">
                  <a:lumMod val="40000"/>
                  <a:lumOff val="60000"/>
                </a:schemeClr>
              </a:solidFill>
              <a:latin typeface="Aller Bold" pitchFamily="1" charset="0"/>
            </a:endParaRPr>
          </a:p>
        </p:txBody>
      </p:sp>
      <p:pic>
        <p:nvPicPr>
          <p:cNvPr id="56322" name="Picture 2" descr="Atención: Cambiar el formulario de revisión afectará todas las respuestas que los revisores han realizado usando este formulario. ¿Está seguro que desea continuar?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3998" cy="1828800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259080" y="4846320"/>
            <a:ext cx="6553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HN" sz="1800" dirty="0" smtClean="0"/>
              <a:t>Autores y autora:</a:t>
            </a:r>
          </a:p>
          <a:p>
            <a:pPr>
              <a:buFont typeface="Arial" pitchFamily="34" charset="0"/>
              <a:buChar char="•"/>
            </a:pPr>
            <a:r>
              <a:rPr lang="es-HN" sz="1800" dirty="0" smtClean="0"/>
              <a:t> Daniel W. Smith – </a:t>
            </a:r>
            <a:r>
              <a:rPr lang="es-HN" sz="1800" dirty="0" err="1" smtClean="0"/>
              <a:t>AguaClara</a:t>
            </a:r>
            <a:r>
              <a:rPr lang="es-HN" sz="1800" dirty="0" smtClean="0"/>
              <a:t>, daniel.smith@fulbrightmail.org</a:t>
            </a:r>
          </a:p>
          <a:p>
            <a:pPr>
              <a:buFont typeface="Arial" pitchFamily="34" charset="0"/>
              <a:buChar char="•"/>
            </a:pPr>
            <a:r>
              <a:rPr lang="es-HN" sz="1800" dirty="0" smtClean="0"/>
              <a:t> Mirna Argueta – SANAA</a:t>
            </a:r>
          </a:p>
          <a:p>
            <a:pPr>
              <a:buFont typeface="Arial" pitchFamily="34" charset="0"/>
              <a:buChar char="•"/>
            </a:pPr>
            <a:r>
              <a:rPr lang="es-HN" sz="1800" dirty="0" smtClean="0"/>
              <a:t> Antonio </a:t>
            </a:r>
            <a:r>
              <a:rPr lang="es-HN" sz="1800" dirty="0" err="1" smtClean="0"/>
              <a:t>Elvir</a:t>
            </a:r>
            <a:r>
              <a:rPr lang="es-HN" sz="1800" dirty="0" smtClean="0"/>
              <a:t> – Agua Para el Pueblo</a:t>
            </a:r>
            <a:endParaRPr lang="es-MX" sz="1800" dirty="0"/>
          </a:p>
        </p:txBody>
      </p:sp>
      <p:sp>
        <p:nvSpPr>
          <p:cNvPr id="8" name="TextBox 7"/>
          <p:cNvSpPr txBox="1"/>
          <p:nvPr/>
        </p:nvSpPr>
        <p:spPr>
          <a:xfrm>
            <a:off x="5806440" y="4398109"/>
            <a:ext cx="3139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HN" sz="1800" dirty="0" smtClean="0"/>
              <a:t>28-31 de marzo de 2012, San Salvador, El Salvador</a:t>
            </a:r>
            <a:endParaRPr lang="es-MX" sz="1800" dirty="0"/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3"/>
          <p:cNvSpPr txBox="1">
            <a:spLocks noChangeArrowheads="1"/>
          </p:cNvSpPr>
          <p:nvPr/>
        </p:nvSpPr>
        <p:spPr bwMode="auto">
          <a:xfrm>
            <a:off x="250825" y="476250"/>
            <a:ext cx="6265863" cy="864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s-MX" sz="3400" dirty="0" smtClean="0"/>
              <a:t>Metodología de estudio</a:t>
            </a:r>
            <a:endParaRPr lang="en-US" sz="3400" dirty="0">
              <a:solidFill>
                <a:srgbClr val="CD0000"/>
              </a:solidFill>
              <a:latin typeface="Aller Bold" pitchFamily="1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04799" y="1701800"/>
          <a:ext cx="8534401" cy="42625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6134"/>
                <a:gridCol w="3589867"/>
                <a:gridCol w="3708400"/>
              </a:tblGrid>
              <a:tr h="814174">
                <a:tc>
                  <a:txBody>
                    <a:bodyPr/>
                    <a:lstStyle/>
                    <a:p>
                      <a:pPr algn="ctr"/>
                      <a:r>
                        <a:rPr lang="es-HN" sz="2200" dirty="0" smtClean="0"/>
                        <a:t>ETAPA</a:t>
                      </a:r>
                      <a:endParaRPr lang="es-MX" sz="2200" dirty="0"/>
                    </a:p>
                  </a:txBody>
                  <a:tcP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HN" sz="2200" dirty="0" smtClean="0"/>
                        <a:t>ACTIVIDAD</a:t>
                      </a:r>
                      <a:endParaRPr lang="es-MX" sz="2200" dirty="0"/>
                    </a:p>
                  </a:txBody>
                  <a:tcP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HN" sz="2200" dirty="0" smtClean="0"/>
                        <a:t>FECHAS</a:t>
                      </a:r>
                      <a:endParaRPr lang="es-MX" sz="2200" dirty="0"/>
                    </a:p>
                  </a:txBody>
                  <a:tcPr>
                    <a:solidFill>
                      <a:schemeClr val="accent1">
                        <a:lumMod val="50000"/>
                      </a:schemeClr>
                    </a:solidFill>
                  </a:tcPr>
                </a:tc>
              </a:tr>
              <a:tr h="814174">
                <a:tc>
                  <a:txBody>
                    <a:bodyPr/>
                    <a:lstStyle/>
                    <a:p>
                      <a:pPr algn="ctr"/>
                      <a:r>
                        <a:rPr lang="es-HN" sz="2000" dirty="0" smtClean="0"/>
                        <a:t>1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HN" sz="2000" dirty="0" smtClean="0"/>
                        <a:t>Pruebas de jarras en 4 plantas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HN" sz="2000" dirty="0" smtClean="0"/>
                        <a:t>Septiembre</a:t>
                      </a:r>
                      <a:r>
                        <a:rPr lang="es-HN" sz="2000" baseline="0" dirty="0" smtClean="0"/>
                        <a:t> 2010 – enero 2011</a:t>
                      </a:r>
                      <a:endParaRPr lang="es-MX" sz="2000" dirty="0"/>
                    </a:p>
                  </a:txBody>
                  <a:tcPr/>
                </a:tc>
              </a:tr>
              <a:tr h="814174">
                <a:tc>
                  <a:txBody>
                    <a:bodyPr/>
                    <a:lstStyle/>
                    <a:p>
                      <a:pPr algn="ctr"/>
                      <a:r>
                        <a:rPr lang="es-HN" sz="2000" dirty="0" smtClean="0"/>
                        <a:t>2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HN" sz="2000" dirty="0" smtClean="0"/>
                        <a:t>Pruebas operativas en 3 plantas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sz="2000" dirty="0" smtClean="0"/>
                        <a:t>Septiembre</a:t>
                      </a:r>
                      <a:r>
                        <a:rPr lang="es-HN" sz="2000" baseline="0" dirty="0" smtClean="0"/>
                        <a:t> 2010 – julio 2011</a:t>
                      </a:r>
                      <a:endParaRPr lang="es-MX" sz="2000" dirty="0" smtClean="0"/>
                    </a:p>
                    <a:p>
                      <a:endParaRPr lang="es-MX" sz="2000" dirty="0"/>
                    </a:p>
                  </a:txBody>
                  <a:tcPr/>
                </a:tc>
              </a:tr>
              <a:tr h="814174">
                <a:tc>
                  <a:txBody>
                    <a:bodyPr/>
                    <a:lstStyle/>
                    <a:p>
                      <a:pPr algn="ctr"/>
                      <a:r>
                        <a:rPr lang="es-HN" sz="2000" dirty="0" smtClean="0"/>
                        <a:t>3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HN" sz="2000" dirty="0" smtClean="0"/>
                        <a:t>Cambio</a:t>
                      </a:r>
                      <a:r>
                        <a:rPr lang="es-HN" sz="2000" baseline="0" dirty="0" smtClean="0"/>
                        <a:t> definitivo de coagulante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sz="2000" dirty="0" smtClean="0"/>
                        <a:t>Septiembre</a:t>
                      </a:r>
                      <a:r>
                        <a:rPr lang="es-HN" sz="2000" baseline="0" dirty="0" smtClean="0"/>
                        <a:t> 2010</a:t>
                      </a:r>
                      <a:endParaRPr lang="es-MX" sz="2000" dirty="0" smtClean="0"/>
                    </a:p>
                    <a:p>
                      <a:endParaRPr lang="es-MX" sz="2000" dirty="0"/>
                    </a:p>
                  </a:txBody>
                  <a:tcPr/>
                </a:tc>
              </a:tr>
              <a:tr h="985106">
                <a:tc>
                  <a:txBody>
                    <a:bodyPr/>
                    <a:lstStyle/>
                    <a:p>
                      <a:pPr algn="ctr"/>
                      <a:r>
                        <a:rPr lang="es-HN" sz="2000" dirty="0" smtClean="0"/>
                        <a:t>4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HN" sz="2000" dirty="0" smtClean="0"/>
                        <a:t>Monitoreo</a:t>
                      </a:r>
                      <a:r>
                        <a:rPr lang="es-HN" sz="2000" baseline="0" dirty="0" smtClean="0"/>
                        <a:t> y evaluación de la operación de 1 planta usando PAC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sz="2000" dirty="0" smtClean="0"/>
                        <a:t>Septiembre</a:t>
                      </a:r>
                      <a:r>
                        <a:rPr lang="es-HN" sz="2000" baseline="0" dirty="0" smtClean="0"/>
                        <a:t> 2010 – presente</a:t>
                      </a:r>
                      <a:endParaRPr lang="es-MX" sz="2000" dirty="0" smtClean="0"/>
                    </a:p>
                    <a:p>
                      <a:endParaRPr lang="es-MX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3"/>
          <p:cNvSpPr txBox="1">
            <a:spLocks noChangeArrowheads="1"/>
          </p:cNvSpPr>
          <p:nvPr/>
        </p:nvSpPr>
        <p:spPr bwMode="auto">
          <a:xfrm>
            <a:off x="250825" y="476250"/>
            <a:ext cx="6265863" cy="864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s-MX" sz="3500" dirty="0" smtClean="0"/>
              <a:t>Resultados: Pruebas de jarras</a:t>
            </a:r>
            <a:endParaRPr lang="en-US" sz="3500" dirty="0">
              <a:solidFill>
                <a:srgbClr val="CD0000"/>
              </a:solidFill>
              <a:latin typeface="Aller Bold" pitchFamily="1" charset="0"/>
            </a:endParaRPr>
          </a:p>
        </p:txBody>
      </p:sp>
      <p:pic>
        <p:nvPicPr>
          <p:cNvPr id="5" name="Picture 4" descr="DSC0009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323080" y="1996440"/>
            <a:ext cx="4409440" cy="3307080"/>
          </a:xfrm>
          <a:prstGeom prst="rect">
            <a:avLst/>
          </a:prstGeom>
        </p:spPr>
      </p:pic>
      <p:sp>
        <p:nvSpPr>
          <p:cNvPr id="7" name="Content Placeholder 12"/>
          <p:cNvSpPr>
            <a:spLocks noGrp="1"/>
          </p:cNvSpPr>
          <p:nvPr>
            <p:ph sz="half" idx="1"/>
          </p:nvPr>
        </p:nvSpPr>
        <p:spPr>
          <a:xfrm>
            <a:off x="365760" y="1828800"/>
            <a:ext cx="3581400" cy="4251960"/>
          </a:xfrm>
        </p:spPr>
        <p:txBody>
          <a:bodyPr>
            <a:normAutofit fontScale="77500" lnSpcReduction="20000"/>
          </a:bodyPr>
          <a:lstStyle/>
          <a:p>
            <a:pPr>
              <a:buFont typeface="Arial" pitchFamily="34" charset="0"/>
              <a:buChar char="•"/>
            </a:pPr>
            <a:r>
              <a:rPr lang="es-HN" dirty="0" smtClean="0">
                <a:latin typeface="Aller"/>
              </a:rPr>
              <a:t>Dosis óptima de coagulación con PAC el 63% de la dosis óptima con sulfato de aluminio</a:t>
            </a:r>
          </a:p>
          <a:p>
            <a:pPr>
              <a:buFont typeface="Arial" pitchFamily="34" charset="0"/>
              <a:buChar char="•"/>
            </a:pPr>
            <a:r>
              <a:rPr lang="es-HN" dirty="0" smtClean="0">
                <a:latin typeface="Aller"/>
              </a:rPr>
              <a:t>Resultados parecidos en la turbiedad mínima lograda</a:t>
            </a:r>
          </a:p>
          <a:p>
            <a:pPr>
              <a:buFont typeface="Arial" pitchFamily="34" charset="0"/>
              <a:buChar char="•"/>
            </a:pPr>
            <a:r>
              <a:rPr lang="es-HN" dirty="0" smtClean="0">
                <a:latin typeface="Aller"/>
              </a:rPr>
              <a:t>Los resultados guiaron la siguiente etapa de pruebas operativas</a:t>
            </a:r>
          </a:p>
          <a:p>
            <a:pPr>
              <a:buFont typeface="Arial" pitchFamily="34" charset="0"/>
              <a:buChar char="•"/>
            </a:pPr>
            <a:endParaRPr lang="es-MX" dirty="0" smtClean="0">
              <a:latin typeface="Aller"/>
            </a:endParaRPr>
          </a:p>
          <a:p>
            <a:endParaRPr lang="es-MX" dirty="0"/>
          </a:p>
        </p:txBody>
      </p:sp>
      <p:sp>
        <p:nvSpPr>
          <p:cNvPr id="8" name="Content Placeholder 12"/>
          <p:cNvSpPr txBox="1">
            <a:spLocks/>
          </p:cNvSpPr>
          <p:nvPr/>
        </p:nvSpPr>
        <p:spPr bwMode="auto">
          <a:xfrm>
            <a:off x="4404360" y="5349240"/>
            <a:ext cx="4328160" cy="563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s-HN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Equipo portátil de pruebas de jarras usada, Cuatro Comunidades, Honduras, septiembre del</a:t>
            </a:r>
            <a:r>
              <a:rPr kumimoji="0" lang="es-HN" sz="1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2011</a:t>
            </a:r>
            <a:endParaRPr kumimoji="0" lang="es-MX" sz="1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3"/>
          <p:cNvSpPr txBox="1">
            <a:spLocks noChangeArrowheads="1"/>
          </p:cNvSpPr>
          <p:nvPr/>
        </p:nvSpPr>
        <p:spPr bwMode="auto">
          <a:xfrm>
            <a:off x="250825" y="476250"/>
            <a:ext cx="6265863" cy="864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s-MX" sz="3200" dirty="0" smtClean="0"/>
              <a:t>Resultados: Pruebas operativas</a:t>
            </a:r>
            <a:endParaRPr lang="en-US" sz="3200" dirty="0">
              <a:solidFill>
                <a:srgbClr val="CD0000"/>
              </a:solidFill>
              <a:latin typeface="Aller Bold" pitchFamily="1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09600" y="1610361"/>
          <a:ext cx="7909560" cy="44187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0669"/>
                <a:gridCol w="1308348"/>
                <a:gridCol w="2304477"/>
                <a:gridCol w="2126066"/>
              </a:tblGrid>
              <a:tr h="669756">
                <a:tc>
                  <a:txBody>
                    <a:bodyPr/>
                    <a:lstStyle/>
                    <a:p>
                      <a:r>
                        <a:rPr lang="es-HN" dirty="0" smtClean="0"/>
                        <a:t>PLANTA</a:t>
                      </a:r>
                      <a:endParaRPr lang="es-MX" dirty="0"/>
                    </a:p>
                  </a:txBody>
                  <a:tcPr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HN" dirty="0" smtClean="0"/>
                        <a:t>OJOJONA</a:t>
                      </a:r>
                      <a:endParaRPr lang="es-MX" dirty="0"/>
                    </a:p>
                  </a:txBody>
                  <a:tcPr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HN" dirty="0" smtClean="0"/>
                        <a:t>4 COMUNIDADES</a:t>
                      </a:r>
                      <a:endParaRPr lang="es-MX" dirty="0"/>
                    </a:p>
                  </a:txBody>
                  <a:tcPr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HN" dirty="0" smtClean="0"/>
                        <a:t>MARCALA</a:t>
                      </a:r>
                      <a:endParaRPr lang="es-MX" dirty="0"/>
                    </a:p>
                  </a:txBody>
                  <a:tcPr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</a:tr>
              <a:tr h="62547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sz="1800" b="1" dirty="0" smtClean="0">
                          <a:latin typeface="+mn-lt"/>
                          <a:ea typeface="Times New Roman"/>
                          <a:cs typeface="Times New Roman"/>
                        </a:rPr>
                        <a:t>Turbiedad agua cruda (UTN)</a:t>
                      </a:r>
                      <a:endParaRPr lang="es-MX" sz="1800" b="1" dirty="0" smtClean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HN" dirty="0" smtClean="0"/>
                        <a:t>45</a:t>
                      </a:r>
                      <a:endParaRPr lang="es-MX" dirty="0"/>
                    </a:p>
                  </a:txBody>
                  <a:tcPr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HN" dirty="0" smtClean="0"/>
                        <a:t>28</a:t>
                      </a:r>
                      <a:endParaRPr lang="es-MX" dirty="0"/>
                    </a:p>
                  </a:txBody>
                  <a:tcPr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HN" dirty="0" smtClean="0"/>
                        <a:t>16</a:t>
                      </a:r>
                      <a:endParaRPr lang="es-MX" dirty="0"/>
                    </a:p>
                  </a:txBody>
                  <a:tcPr>
                    <a:solidFill>
                      <a:schemeClr val="accent1">
                        <a:lumMod val="90000"/>
                      </a:schemeClr>
                    </a:solidFill>
                  </a:tcPr>
                </a:tc>
              </a:tr>
              <a:tr h="89353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sz="1800" b="1" dirty="0" smtClean="0">
                          <a:latin typeface="+mn-lt"/>
                          <a:ea typeface="Times New Roman"/>
                          <a:cs typeface="Times New Roman"/>
                        </a:rPr>
                        <a:t>Turbiedad agua tratada con sulfato (UTN)</a:t>
                      </a:r>
                      <a:endParaRPr lang="es-MX" sz="1800" b="1" dirty="0" smtClean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HN" dirty="0" smtClean="0"/>
                        <a:t>8</a:t>
                      </a:r>
                      <a:endParaRPr lang="es-MX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HN" dirty="0" smtClean="0"/>
                        <a:t>3.98</a:t>
                      </a:r>
                      <a:endParaRPr lang="es-MX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HN" dirty="0" smtClean="0"/>
                        <a:t>2.62</a:t>
                      </a:r>
                      <a:endParaRPr lang="es-MX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89353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sz="1800" b="1" dirty="0" smtClean="0">
                          <a:latin typeface="+mn-lt"/>
                          <a:ea typeface="Times New Roman"/>
                          <a:cs typeface="Times New Roman"/>
                        </a:rPr>
                        <a:t>Turbiedad mínima del agua tratada con PAC (UTN)</a:t>
                      </a:r>
                      <a:endParaRPr lang="es-MX" sz="1800" b="1" dirty="0" smtClean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dirty="0" smtClean="0"/>
                        <a:t>2</a:t>
                      </a:r>
                      <a:endParaRPr lang="es-MX" dirty="0" smtClean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HN" dirty="0" smtClean="0"/>
                        <a:t>1.77</a:t>
                      </a:r>
                      <a:endParaRPr lang="es-MX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HN" dirty="0" smtClean="0"/>
                        <a:t>0.51</a:t>
                      </a:r>
                      <a:endParaRPr lang="es-MX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62547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sz="1800" b="1" dirty="0" smtClean="0">
                          <a:latin typeface="+mn-lt"/>
                          <a:ea typeface="Times New Roman"/>
                          <a:cs typeface="Times New Roman"/>
                        </a:rPr>
                        <a:t>Dosis sulfato de aluminio (mg/L)</a:t>
                      </a:r>
                      <a:endParaRPr lang="es-MX" sz="1800" b="1" dirty="0" smtClean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dirty="0" smtClean="0"/>
                        <a:t>72</a:t>
                      </a:r>
                      <a:endParaRPr lang="es-MX" dirty="0" smtClean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HN" dirty="0" smtClean="0"/>
                        <a:t>25</a:t>
                      </a:r>
                      <a:endParaRPr lang="es-MX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HN" dirty="0" smtClean="0"/>
                        <a:t>6.8</a:t>
                      </a:r>
                      <a:endParaRPr lang="es-MX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62547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sz="1800" b="1" dirty="0" smtClean="0">
                          <a:latin typeface="+mn-lt"/>
                          <a:ea typeface="Times New Roman"/>
                          <a:cs typeface="Times New Roman"/>
                        </a:rPr>
                        <a:t>Dosis de PAC aplicada (mg/L)</a:t>
                      </a:r>
                      <a:endParaRPr lang="es-MX" sz="1800" b="1" dirty="0" smtClean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dirty="0" smtClean="0"/>
                        <a:t>45</a:t>
                      </a:r>
                      <a:endParaRPr lang="es-MX" dirty="0" smtClean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HN" dirty="0" smtClean="0"/>
                        <a:t>15</a:t>
                      </a:r>
                      <a:endParaRPr lang="es-MX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HN" dirty="0" smtClean="0"/>
                        <a:t>4.0</a:t>
                      </a:r>
                      <a:endParaRPr lang="es-MX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3"/>
          <p:cNvSpPr txBox="1">
            <a:spLocks noChangeArrowheads="1"/>
          </p:cNvSpPr>
          <p:nvPr/>
        </p:nvSpPr>
        <p:spPr bwMode="auto">
          <a:xfrm>
            <a:off x="250825" y="476250"/>
            <a:ext cx="6265863" cy="864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s-MX" sz="3200" dirty="0" smtClean="0"/>
              <a:t>Resultados: Pruebas operativas</a:t>
            </a:r>
            <a:endParaRPr lang="en-US" sz="3200" dirty="0">
              <a:solidFill>
                <a:srgbClr val="CD0000"/>
              </a:solidFill>
              <a:latin typeface="Aller Bold" pitchFamily="1" charset="0"/>
            </a:endParaRPr>
          </a:p>
        </p:txBody>
      </p:sp>
      <p:sp>
        <p:nvSpPr>
          <p:cNvPr id="5" name="Content Placeholder 12"/>
          <p:cNvSpPr>
            <a:spLocks noGrp="1"/>
          </p:cNvSpPr>
          <p:nvPr>
            <p:ph sz="half" idx="1"/>
          </p:nvPr>
        </p:nvSpPr>
        <p:spPr>
          <a:xfrm>
            <a:off x="274320" y="1676400"/>
            <a:ext cx="4282440" cy="4328160"/>
          </a:xfrm>
        </p:spPr>
        <p:txBody>
          <a:bodyPr>
            <a:normAutofit fontScale="77500" lnSpcReduction="20000"/>
          </a:bodyPr>
          <a:lstStyle/>
          <a:p>
            <a:pPr>
              <a:buFont typeface="Arial" pitchFamily="34" charset="0"/>
              <a:buChar char="•"/>
            </a:pPr>
            <a:r>
              <a:rPr lang="es-MX" dirty="0" smtClean="0">
                <a:latin typeface="Aller"/>
              </a:rPr>
              <a:t>Las 3 plantas produjeron agua con menor turbiedad con PAC</a:t>
            </a:r>
          </a:p>
          <a:p>
            <a:pPr>
              <a:buFont typeface="Arial" pitchFamily="34" charset="0"/>
              <a:buChar char="•"/>
            </a:pPr>
            <a:r>
              <a:rPr lang="es-HN" dirty="0" smtClean="0">
                <a:latin typeface="Aller"/>
              </a:rPr>
              <a:t>Se calculó un ahorro en costo de coagulante del 12-15% usando PAC en vez de sulfato de aluminio en estas plantas</a:t>
            </a:r>
          </a:p>
          <a:p>
            <a:pPr>
              <a:buFont typeface="Arial" pitchFamily="34" charset="0"/>
              <a:buChar char="•"/>
            </a:pPr>
            <a:r>
              <a:rPr lang="es-HN" dirty="0" smtClean="0">
                <a:latin typeface="Aller"/>
              </a:rPr>
              <a:t>Para Juntas de Agua rurales sirviendo a 2000 personas, esto significa una ahorro mensual de $30-40</a:t>
            </a:r>
            <a:endParaRPr lang="es-MX" dirty="0" smtClean="0">
              <a:latin typeface="Aller"/>
            </a:endParaRPr>
          </a:p>
          <a:p>
            <a:endParaRPr lang="es-MX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4998720" y="1798319"/>
          <a:ext cx="3733800" cy="37623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66900"/>
                <a:gridCol w="1866900"/>
              </a:tblGrid>
              <a:tr h="1219201">
                <a:tc gridSpan="2">
                  <a:txBody>
                    <a:bodyPr/>
                    <a:lstStyle/>
                    <a:p>
                      <a:pPr algn="ctr"/>
                      <a:r>
                        <a:rPr lang="es-HN" sz="2000" dirty="0" smtClean="0"/>
                        <a:t>PRECIOS DE COAGULANTES EN HONDURAS,</a:t>
                      </a:r>
                      <a:r>
                        <a:rPr lang="es-HN" sz="2000" baseline="0" dirty="0" smtClean="0"/>
                        <a:t> 2011-2012</a:t>
                      </a:r>
                      <a:endParaRPr lang="es-MX" sz="2000" dirty="0"/>
                    </a:p>
                  </a:txBody>
                  <a:tcPr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1271593">
                <a:tc>
                  <a:txBody>
                    <a:bodyPr/>
                    <a:lstStyle/>
                    <a:p>
                      <a:pPr algn="ctr"/>
                      <a:r>
                        <a:rPr lang="es-HN" sz="2000" dirty="0" smtClean="0"/>
                        <a:t> Sulfato</a:t>
                      </a:r>
                      <a:r>
                        <a:rPr lang="es-HN" sz="2000" baseline="0" dirty="0" smtClean="0"/>
                        <a:t> de aluminio</a:t>
                      </a:r>
                      <a:endParaRPr lang="es-MX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HN" sz="2000" dirty="0" smtClean="0"/>
                        <a:t>$0.71/kg</a:t>
                      </a:r>
                      <a:endParaRPr lang="es-MX" sz="2000" dirty="0"/>
                    </a:p>
                  </a:txBody>
                  <a:tcPr anchor="ctr"/>
                </a:tc>
              </a:tr>
              <a:tr h="1271593">
                <a:tc>
                  <a:txBody>
                    <a:bodyPr/>
                    <a:lstStyle/>
                    <a:p>
                      <a:pPr algn="ctr"/>
                      <a:r>
                        <a:rPr lang="es-HN" sz="2000" dirty="0" smtClean="0"/>
                        <a:t>PAC</a:t>
                      </a:r>
                      <a:endParaRPr lang="es-MX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HN" sz="2000" dirty="0" smtClean="0"/>
                        <a:t>$1.00/kg</a:t>
                      </a:r>
                      <a:endParaRPr lang="es-MX" sz="2000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3"/>
          <p:cNvSpPr txBox="1">
            <a:spLocks noChangeArrowheads="1"/>
          </p:cNvSpPr>
          <p:nvPr/>
        </p:nvSpPr>
        <p:spPr bwMode="auto">
          <a:xfrm>
            <a:off x="250825" y="339090"/>
            <a:ext cx="6265863" cy="864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s-MX" sz="3200" dirty="0" smtClean="0"/>
              <a:t>Resultados: Operación de la planta de Cuatro Comunidades</a:t>
            </a:r>
            <a:endParaRPr lang="en-US" sz="3200" dirty="0">
              <a:solidFill>
                <a:srgbClr val="CD0000"/>
              </a:solidFill>
              <a:latin typeface="Aller Bold" pitchFamily="1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98120" y="1645920"/>
            <a:ext cx="4145280" cy="4480560"/>
          </a:xfrm>
        </p:spPr>
        <p:txBody>
          <a:bodyPr>
            <a:normAutofit fontScale="77500" lnSpcReduction="20000"/>
          </a:bodyPr>
          <a:lstStyle/>
          <a:p>
            <a:r>
              <a:rPr lang="es-HN" dirty="0" smtClean="0"/>
              <a:t>Fuentes de datos:</a:t>
            </a:r>
          </a:p>
          <a:p>
            <a:pPr marL="808038" lvl="1" indent="-350838">
              <a:buFont typeface="+mj-lt"/>
              <a:buAutoNum type="arabicParenR"/>
            </a:pPr>
            <a:r>
              <a:rPr lang="es-HN" dirty="0" smtClean="0"/>
              <a:t>Registros diarios de turbiedad mantenidas por los operadores de la planta (gráficos de turbiedad)</a:t>
            </a:r>
          </a:p>
          <a:p>
            <a:pPr marL="808038" lvl="1" indent="-350838">
              <a:buFont typeface="+mj-lt"/>
              <a:buAutoNum type="arabicParenR"/>
            </a:pPr>
            <a:r>
              <a:rPr lang="es-HN" dirty="0" smtClean="0"/>
              <a:t>Visitas de monitoreo de parte de </a:t>
            </a:r>
            <a:r>
              <a:rPr lang="es-HN" dirty="0" err="1" smtClean="0"/>
              <a:t>AguaClara</a:t>
            </a:r>
            <a:r>
              <a:rPr lang="es-HN" dirty="0" smtClean="0"/>
              <a:t> (confirmación de los datos de operación)</a:t>
            </a:r>
          </a:p>
          <a:p>
            <a:pPr marL="808038" lvl="1" indent="-350838">
              <a:buFont typeface="+mj-lt"/>
              <a:buAutoNum type="arabicParenR"/>
            </a:pPr>
            <a:r>
              <a:rPr lang="es-HN" dirty="0" smtClean="0"/>
              <a:t>Registro contable de la Junta de Agua (datos contables)</a:t>
            </a:r>
          </a:p>
          <a:p>
            <a:pPr marL="808038" lvl="1" indent="-350838">
              <a:buFont typeface="+mj-lt"/>
              <a:buAutoNum type="arabicParenR"/>
            </a:pPr>
            <a:r>
              <a:rPr lang="es-HN" dirty="0" smtClean="0"/>
              <a:t>Entrevistas (facilidad de operación)</a:t>
            </a:r>
            <a:endParaRPr lang="es-MX" dirty="0"/>
          </a:p>
        </p:txBody>
      </p:sp>
      <p:pic>
        <p:nvPicPr>
          <p:cNvPr id="8" name="Picture 7" descr="DSC0007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504372" y="2215515"/>
            <a:ext cx="4426268" cy="2950845"/>
          </a:xfrm>
          <a:prstGeom prst="rect">
            <a:avLst/>
          </a:prstGeom>
        </p:spPr>
      </p:pic>
      <p:sp>
        <p:nvSpPr>
          <p:cNvPr id="9" name="Content Placeholder 12"/>
          <p:cNvSpPr txBox="1">
            <a:spLocks/>
          </p:cNvSpPr>
          <p:nvPr/>
        </p:nvSpPr>
        <p:spPr bwMode="auto">
          <a:xfrm>
            <a:off x="4526280" y="5181600"/>
            <a:ext cx="4404360" cy="563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s-HN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El </a:t>
            </a:r>
            <a:r>
              <a:rPr lang="es-HN" sz="1400" kern="0" dirty="0">
                <a:latin typeface="+mn-lt"/>
                <a:ea typeface="+mn-ea"/>
              </a:rPr>
              <a:t>e</a:t>
            </a:r>
            <a:r>
              <a:rPr kumimoji="0" lang="es-HN" sz="1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xterior</a:t>
            </a:r>
            <a:r>
              <a:rPr kumimoji="0" lang="es-HN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 la planta </a:t>
            </a:r>
            <a:r>
              <a:rPr kumimoji="0" lang="es-HN" sz="1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AguaClara</a:t>
            </a:r>
            <a:r>
              <a:rPr kumimoji="0" lang="es-HN" sz="1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 Cuatro Comunidades, MDC, Honduras</a:t>
            </a:r>
            <a:endParaRPr kumimoji="0" lang="es-MX" sz="1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auto">
          <a:xfrm>
            <a:off x="0" y="1508760"/>
            <a:ext cx="9144000" cy="5349240"/>
          </a:xfrm>
          <a:prstGeom prst="rect">
            <a:avLst/>
          </a:prstGeom>
          <a:solidFill>
            <a:schemeClr val="accent1">
              <a:lumMod val="2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pic>
        <p:nvPicPr>
          <p:cNvPr id="28673" name="Picture 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1297" y="1645920"/>
            <a:ext cx="7042587" cy="5112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151" name="Rectangle 3"/>
          <p:cNvSpPr txBox="1">
            <a:spLocks noChangeArrowheads="1"/>
          </p:cNvSpPr>
          <p:nvPr/>
        </p:nvSpPr>
        <p:spPr bwMode="auto">
          <a:xfrm>
            <a:off x="220345" y="293370"/>
            <a:ext cx="6454775" cy="864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s-MX" sz="3000" dirty="0" smtClean="0"/>
              <a:t>Cuatro Comunidades: Gráfico de la turbiedad del agua cruda y tratada</a:t>
            </a:r>
            <a:endParaRPr lang="en-US" sz="3000" dirty="0">
              <a:solidFill>
                <a:srgbClr val="CD0000"/>
              </a:solidFill>
              <a:latin typeface="Aller Bold" pitchFamily="1" charset="0"/>
            </a:endParaRPr>
          </a:p>
        </p:txBody>
      </p:sp>
      <p:sp>
        <p:nvSpPr>
          <p:cNvPr id="11" name="Diamond 10"/>
          <p:cNvSpPr/>
          <p:nvPr/>
        </p:nvSpPr>
        <p:spPr bwMode="auto">
          <a:xfrm>
            <a:off x="7330633" y="2195910"/>
            <a:ext cx="213360" cy="213360"/>
          </a:xfrm>
          <a:prstGeom prst="diamond">
            <a:avLst/>
          </a:prstGeom>
          <a:solidFill>
            <a:srgbClr val="425AE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3" name="Isosceles Triangle 12"/>
          <p:cNvSpPr/>
          <p:nvPr/>
        </p:nvSpPr>
        <p:spPr bwMode="auto">
          <a:xfrm>
            <a:off x="7338349" y="2801074"/>
            <a:ext cx="228253" cy="196770"/>
          </a:xfrm>
          <a:prstGeom prst="triangle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591925" y="2106592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HN" sz="1800" dirty="0" smtClean="0">
                <a:solidFill>
                  <a:schemeClr val="bg1"/>
                </a:solidFill>
              </a:rPr>
              <a:t>Agua cruda</a:t>
            </a:r>
            <a:endParaRPr lang="es-MX" sz="18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640624" y="2710405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HN" sz="1800" dirty="0" smtClean="0">
                <a:solidFill>
                  <a:schemeClr val="bg1"/>
                </a:solidFill>
              </a:rPr>
              <a:t>Agua tratada</a:t>
            </a:r>
            <a:endParaRPr lang="es-MX" sz="1800" dirty="0">
              <a:solidFill>
                <a:schemeClr val="bg1"/>
              </a:solidFill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1051560" y="5486400"/>
            <a:ext cx="5943600" cy="533400"/>
          </a:xfrm>
          <a:prstGeom prst="rect">
            <a:avLst/>
          </a:prstGeom>
          <a:noFill/>
          <a:ln w="38100" cap="flat" cmpd="sng" algn="ctr">
            <a:solidFill>
              <a:srgbClr val="CD5F2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391400" y="4267200"/>
            <a:ext cx="1752600" cy="1107996"/>
          </a:xfrm>
          <a:prstGeom prst="rect">
            <a:avLst/>
          </a:prstGeom>
          <a:noFill/>
          <a:ln w="38100">
            <a:solidFill>
              <a:srgbClr val="CD5F21"/>
            </a:solidFill>
          </a:ln>
        </p:spPr>
        <p:txBody>
          <a:bodyPr wrap="square" rtlCol="0">
            <a:spAutoFit/>
          </a:bodyPr>
          <a:lstStyle/>
          <a:p>
            <a:r>
              <a:rPr lang="es-HN" sz="2200" dirty="0" smtClean="0">
                <a:solidFill>
                  <a:srgbClr val="CD5F21"/>
                </a:solidFill>
              </a:rPr>
              <a:t>Turbiedad del agua tratada</a:t>
            </a:r>
            <a:endParaRPr lang="es-MX" sz="2200" dirty="0">
              <a:solidFill>
                <a:srgbClr val="CD5F21"/>
              </a:solidFill>
            </a:endParaRPr>
          </a:p>
        </p:txBody>
      </p:sp>
      <p:cxnSp>
        <p:nvCxnSpPr>
          <p:cNvPr id="19" name="Straight Arrow Connector 18"/>
          <p:cNvCxnSpPr>
            <a:stCxn id="17" idx="1"/>
          </p:cNvCxnSpPr>
          <p:nvPr/>
        </p:nvCxnSpPr>
        <p:spPr bwMode="auto">
          <a:xfrm flipH="1">
            <a:off x="5394960" y="4821198"/>
            <a:ext cx="1996440" cy="680442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CD5F2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auto">
          <a:xfrm>
            <a:off x="0" y="1508760"/>
            <a:ext cx="9144000" cy="5349240"/>
          </a:xfrm>
          <a:prstGeom prst="rect">
            <a:avLst/>
          </a:prstGeom>
          <a:solidFill>
            <a:schemeClr val="accent1">
              <a:lumMod val="2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6151" name="Rectangle 3"/>
          <p:cNvSpPr txBox="1">
            <a:spLocks noChangeArrowheads="1"/>
          </p:cNvSpPr>
          <p:nvPr/>
        </p:nvSpPr>
        <p:spPr bwMode="auto">
          <a:xfrm>
            <a:off x="220345" y="293370"/>
            <a:ext cx="6454775" cy="864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s-MX" sz="3000" dirty="0" smtClean="0"/>
              <a:t>El efecto del cambio a PAC en la turbiedad del agua tratada - agosto</a:t>
            </a:r>
            <a:endParaRPr lang="en-US" sz="3000" dirty="0">
              <a:solidFill>
                <a:srgbClr val="CD0000"/>
              </a:solidFill>
              <a:latin typeface="Aller Bold" pitchFamily="1" charset="0"/>
            </a:endParaRPr>
          </a:p>
        </p:txBody>
      </p:sp>
      <p:sp>
        <p:nvSpPr>
          <p:cNvPr id="11" name="Diamond 10"/>
          <p:cNvSpPr/>
          <p:nvPr/>
        </p:nvSpPr>
        <p:spPr bwMode="auto">
          <a:xfrm>
            <a:off x="7308304" y="2060848"/>
            <a:ext cx="213360" cy="213360"/>
          </a:xfrm>
          <a:prstGeom prst="diamond">
            <a:avLst/>
          </a:prstGeom>
          <a:solidFill>
            <a:srgbClr val="425AE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3" name="Isosceles Triangle 12"/>
          <p:cNvSpPr/>
          <p:nvPr/>
        </p:nvSpPr>
        <p:spPr bwMode="auto">
          <a:xfrm>
            <a:off x="7308304" y="4092323"/>
            <a:ext cx="228253" cy="196770"/>
          </a:xfrm>
          <a:prstGeom prst="triangle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591925" y="1988840"/>
            <a:ext cx="15520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HN" sz="1800" dirty="0" smtClean="0">
                <a:solidFill>
                  <a:schemeClr val="bg1"/>
                </a:solidFill>
              </a:rPr>
              <a:t>Agosto 2009</a:t>
            </a:r>
          </a:p>
          <a:p>
            <a:r>
              <a:rPr lang="es-HN" sz="1800" dirty="0" smtClean="0">
                <a:solidFill>
                  <a:schemeClr val="bg1"/>
                </a:solidFill>
              </a:rPr>
              <a:t>(sulfato de aluminio)</a:t>
            </a:r>
            <a:endParaRPr lang="es-MX" sz="18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596336" y="3000112"/>
            <a:ext cx="15055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HN" sz="1800" dirty="0" smtClean="0">
                <a:solidFill>
                  <a:schemeClr val="bg1"/>
                </a:solidFill>
              </a:rPr>
              <a:t>Agosto 2010</a:t>
            </a:r>
          </a:p>
          <a:p>
            <a:r>
              <a:rPr lang="es-HN" sz="1800" dirty="0" smtClean="0">
                <a:solidFill>
                  <a:schemeClr val="bg1"/>
                </a:solidFill>
              </a:rPr>
              <a:t>(sulfato de aluminio)</a:t>
            </a:r>
            <a:endParaRPr lang="es-MX" sz="1800" dirty="0" smtClean="0">
              <a:solidFill>
                <a:schemeClr val="bg1"/>
              </a:solidFill>
            </a:endParaRPr>
          </a:p>
          <a:p>
            <a:endParaRPr lang="es-MX" sz="1800" dirty="0">
              <a:solidFill>
                <a:schemeClr val="bg1"/>
              </a:solidFill>
            </a:endParaRPr>
          </a:p>
        </p:txBody>
      </p:sp>
      <p:pic>
        <p:nvPicPr>
          <p:cNvPr id="78850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1759" y="1603400"/>
            <a:ext cx="7027929" cy="5101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TextBox 17"/>
          <p:cNvSpPr txBox="1"/>
          <p:nvPr/>
        </p:nvSpPr>
        <p:spPr>
          <a:xfrm>
            <a:off x="7608565" y="4024868"/>
            <a:ext cx="15055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HN" sz="1800" dirty="0" smtClean="0">
                <a:solidFill>
                  <a:schemeClr val="bg1"/>
                </a:solidFill>
              </a:rPr>
              <a:t>Agosto 2011 (PAC)</a:t>
            </a:r>
            <a:endParaRPr lang="es-MX" sz="18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223596" y="5540429"/>
            <a:ext cx="19077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HN" sz="1800" dirty="0" smtClean="0">
                <a:solidFill>
                  <a:schemeClr val="bg1"/>
                </a:solidFill>
              </a:rPr>
              <a:t>*Cambio a usar PAC: 28 de septiembre del 2010</a:t>
            </a:r>
            <a:endParaRPr lang="es-MX" sz="1800" dirty="0">
              <a:solidFill>
                <a:schemeClr val="bg1"/>
              </a:solidFill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7308304" y="3081412"/>
            <a:ext cx="216024" cy="216024"/>
          </a:xfrm>
          <a:prstGeom prst="rect">
            <a:avLst/>
          </a:prstGeom>
          <a:solidFill>
            <a:srgbClr val="CD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pic>
        <p:nvPicPr>
          <p:cNvPr id="78851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56852" y="1606114"/>
            <a:ext cx="7024816" cy="5099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8852" name="Picture 4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52400" y="1604964"/>
            <a:ext cx="7023099" cy="5098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/>
      <p:bldP spid="18" grpId="0"/>
      <p:bldP spid="20" grpId="0"/>
      <p:bldP spid="2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auto">
          <a:xfrm>
            <a:off x="0" y="1508760"/>
            <a:ext cx="9144000" cy="5349240"/>
          </a:xfrm>
          <a:prstGeom prst="rect">
            <a:avLst/>
          </a:prstGeom>
          <a:solidFill>
            <a:schemeClr val="accent1">
              <a:lumMod val="2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6151" name="Rectangle 3"/>
          <p:cNvSpPr txBox="1">
            <a:spLocks noChangeArrowheads="1"/>
          </p:cNvSpPr>
          <p:nvPr/>
        </p:nvSpPr>
        <p:spPr bwMode="auto">
          <a:xfrm>
            <a:off x="113665" y="293370"/>
            <a:ext cx="6454775" cy="864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s-MX" sz="2800" dirty="0" smtClean="0"/>
              <a:t>El efecto del cambio a PAC en la turbiedad del agua tratada - septiembre</a:t>
            </a:r>
            <a:endParaRPr lang="en-US" sz="2800" dirty="0">
              <a:solidFill>
                <a:srgbClr val="CD0000"/>
              </a:solidFill>
              <a:latin typeface="Aller Bold" pitchFamily="1" charset="0"/>
            </a:endParaRPr>
          </a:p>
        </p:txBody>
      </p:sp>
      <p:sp>
        <p:nvSpPr>
          <p:cNvPr id="11" name="Diamond 10"/>
          <p:cNvSpPr/>
          <p:nvPr/>
        </p:nvSpPr>
        <p:spPr bwMode="auto">
          <a:xfrm>
            <a:off x="7308304" y="2060848"/>
            <a:ext cx="213360" cy="213360"/>
          </a:xfrm>
          <a:prstGeom prst="diamond">
            <a:avLst/>
          </a:prstGeom>
          <a:solidFill>
            <a:srgbClr val="425AE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3" name="Isosceles Triangle 12"/>
          <p:cNvSpPr/>
          <p:nvPr/>
        </p:nvSpPr>
        <p:spPr bwMode="auto">
          <a:xfrm>
            <a:off x="7308304" y="4092323"/>
            <a:ext cx="228253" cy="196770"/>
          </a:xfrm>
          <a:prstGeom prst="triangle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591925" y="1988840"/>
            <a:ext cx="15520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HN" sz="1800" dirty="0" smtClean="0">
                <a:solidFill>
                  <a:schemeClr val="bg1"/>
                </a:solidFill>
              </a:rPr>
              <a:t>Sept2009</a:t>
            </a:r>
          </a:p>
          <a:p>
            <a:r>
              <a:rPr lang="es-HN" sz="1800" dirty="0" smtClean="0">
                <a:solidFill>
                  <a:schemeClr val="bg1"/>
                </a:solidFill>
              </a:rPr>
              <a:t>(sulfato de aluminio)</a:t>
            </a:r>
            <a:endParaRPr lang="es-MX" sz="18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596336" y="3000112"/>
            <a:ext cx="15055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HN" sz="1800" dirty="0" err="1" smtClean="0">
                <a:solidFill>
                  <a:schemeClr val="bg1"/>
                </a:solidFill>
              </a:rPr>
              <a:t>Sept</a:t>
            </a:r>
            <a:r>
              <a:rPr lang="es-HN" sz="1800" dirty="0" smtClean="0">
                <a:solidFill>
                  <a:schemeClr val="bg1"/>
                </a:solidFill>
              </a:rPr>
              <a:t> 2010</a:t>
            </a:r>
          </a:p>
          <a:p>
            <a:r>
              <a:rPr lang="es-HN" sz="1800" dirty="0" smtClean="0">
                <a:solidFill>
                  <a:schemeClr val="bg1"/>
                </a:solidFill>
              </a:rPr>
              <a:t>(cambio al PAC)</a:t>
            </a:r>
            <a:endParaRPr lang="es-MX" sz="1800" dirty="0" smtClean="0">
              <a:solidFill>
                <a:schemeClr val="bg1"/>
              </a:solidFill>
            </a:endParaRPr>
          </a:p>
          <a:p>
            <a:endParaRPr lang="es-MX" sz="18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608565" y="4024868"/>
            <a:ext cx="15055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HN" sz="1800" dirty="0" err="1" smtClean="0">
                <a:solidFill>
                  <a:schemeClr val="bg1"/>
                </a:solidFill>
              </a:rPr>
              <a:t>Sept</a:t>
            </a:r>
            <a:r>
              <a:rPr lang="es-HN" sz="1800" dirty="0" smtClean="0">
                <a:solidFill>
                  <a:schemeClr val="bg1"/>
                </a:solidFill>
              </a:rPr>
              <a:t> 2011 (PAC)</a:t>
            </a:r>
            <a:endParaRPr lang="es-MX" sz="18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223596" y="5540429"/>
            <a:ext cx="19077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HN" sz="1800" dirty="0" smtClean="0">
                <a:solidFill>
                  <a:schemeClr val="bg1"/>
                </a:solidFill>
              </a:rPr>
              <a:t>*Cambio a usar PAC: 28 de septiembre del 2010</a:t>
            </a:r>
            <a:endParaRPr lang="es-MX" sz="1800" dirty="0">
              <a:solidFill>
                <a:schemeClr val="bg1"/>
              </a:solidFill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7308304" y="3081412"/>
            <a:ext cx="216024" cy="216024"/>
          </a:xfrm>
          <a:prstGeom prst="rect">
            <a:avLst/>
          </a:prstGeom>
          <a:solidFill>
            <a:srgbClr val="CD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pic>
        <p:nvPicPr>
          <p:cNvPr id="79874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90817" y="1608109"/>
            <a:ext cx="7002463" cy="5085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9875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86054" y="1605697"/>
            <a:ext cx="7007226" cy="5088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6" name="Straight Arrow Connector 15"/>
          <p:cNvCxnSpPr>
            <a:endCxn id="19" idx="1"/>
          </p:cNvCxnSpPr>
          <p:nvPr/>
        </p:nvCxnSpPr>
        <p:spPr bwMode="auto">
          <a:xfrm flipH="1" flipV="1">
            <a:off x="6240780" y="6271260"/>
            <a:ext cx="998220" cy="6858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19" name="Left Brace 18"/>
          <p:cNvSpPr/>
          <p:nvPr/>
        </p:nvSpPr>
        <p:spPr bwMode="auto">
          <a:xfrm rot="16200000">
            <a:off x="5852160" y="5113020"/>
            <a:ext cx="777240" cy="1539240"/>
          </a:xfrm>
          <a:prstGeom prst="leftBrac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pic>
        <p:nvPicPr>
          <p:cNvPr id="79876" name="Picture 4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90591" y="1611277"/>
            <a:ext cx="7002689" cy="5085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/>
      <p:bldP spid="18" grpId="0"/>
      <p:bldP spid="20" grpId="0"/>
      <p:bldP spid="21" grpId="0" animBg="1"/>
      <p:bldP spid="1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auto">
          <a:xfrm>
            <a:off x="0" y="1508760"/>
            <a:ext cx="9144000" cy="5349240"/>
          </a:xfrm>
          <a:prstGeom prst="rect">
            <a:avLst/>
          </a:prstGeom>
          <a:solidFill>
            <a:schemeClr val="accent1">
              <a:lumMod val="2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6151" name="Rectangle 3"/>
          <p:cNvSpPr txBox="1">
            <a:spLocks noChangeArrowheads="1"/>
          </p:cNvSpPr>
          <p:nvPr/>
        </p:nvSpPr>
        <p:spPr bwMode="auto">
          <a:xfrm>
            <a:off x="220345" y="293370"/>
            <a:ext cx="6454775" cy="864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s-MX" sz="3000" dirty="0" smtClean="0"/>
              <a:t>El efecto del cambio a PAC en la turbiedad del agua tratada - octubre</a:t>
            </a:r>
            <a:endParaRPr lang="en-US" sz="3000" dirty="0">
              <a:solidFill>
                <a:srgbClr val="CD0000"/>
              </a:solidFill>
              <a:latin typeface="Aller Bold" pitchFamily="1" charset="0"/>
            </a:endParaRPr>
          </a:p>
        </p:txBody>
      </p:sp>
      <p:sp>
        <p:nvSpPr>
          <p:cNvPr id="11" name="Diamond 10"/>
          <p:cNvSpPr/>
          <p:nvPr/>
        </p:nvSpPr>
        <p:spPr bwMode="auto">
          <a:xfrm>
            <a:off x="7308304" y="2060848"/>
            <a:ext cx="213360" cy="213360"/>
          </a:xfrm>
          <a:prstGeom prst="diamond">
            <a:avLst/>
          </a:prstGeom>
          <a:solidFill>
            <a:srgbClr val="425AE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3" name="Isosceles Triangle 12"/>
          <p:cNvSpPr/>
          <p:nvPr/>
        </p:nvSpPr>
        <p:spPr bwMode="auto">
          <a:xfrm>
            <a:off x="7308304" y="3872398"/>
            <a:ext cx="228253" cy="196770"/>
          </a:xfrm>
          <a:prstGeom prst="triangle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591925" y="1988840"/>
            <a:ext cx="15520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HN" sz="1800" dirty="0" err="1" smtClean="0">
                <a:solidFill>
                  <a:schemeClr val="bg1"/>
                </a:solidFill>
              </a:rPr>
              <a:t>Oct</a:t>
            </a:r>
            <a:r>
              <a:rPr lang="es-HN" sz="1800" dirty="0" smtClean="0">
                <a:solidFill>
                  <a:schemeClr val="bg1"/>
                </a:solidFill>
              </a:rPr>
              <a:t> 2009</a:t>
            </a:r>
          </a:p>
          <a:p>
            <a:r>
              <a:rPr lang="es-HN" sz="1800" dirty="0" smtClean="0">
                <a:solidFill>
                  <a:schemeClr val="bg1"/>
                </a:solidFill>
              </a:rPr>
              <a:t>(sulfato de aluminio)</a:t>
            </a:r>
            <a:endParaRPr lang="es-MX" sz="18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596336" y="3023262"/>
            <a:ext cx="15055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HN" sz="1800" dirty="0" err="1" smtClean="0">
                <a:solidFill>
                  <a:schemeClr val="bg1"/>
                </a:solidFill>
              </a:rPr>
              <a:t>Oct</a:t>
            </a:r>
            <a:r>
              <a:rPr lang="es-HN" sz="1800" dirty="0" smtClean="0">
                <a:solidFill>
                  <a:schemeClr val="bg1"/>
                </a:solidFill>
              </a:rPr>
              <a:t> 2010</a:t>
            </a:r>
          </a:p>
          <a:p>
            <a:r>
              <a:rPr lang="es-HN" sz="1800" dirty="0" smtClean="0">
                <a:solidFill>
                  <a:schemeClr val="bg1"/>
                </a:solidFill>
              </a:rPr>
              <a:t>(PAC)</a:t>
            </a:r>
            <a:endParaRPr lang="es-MX" sz="1800" dirty="0" smtClean="0">
              <a:solidFill>
                <a:schemeClr val="bg1"/>
              </a:solidFill>
            </a:endParaRPr>
          </a:p>
          <a:p>
            <a:endParaRPr lang="es-MX" sz="18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608565" y="3804943"/>
            <a:ext cx="15055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HN" sz="1800" dirty="0" err="1" smtClean="0">
                <a:solidFill>
                  <a:schemeClr val="bg1"/>
                </a:solidFill>
              </a:rPr>
              <a:t>Oct</a:t>
            </a:r>
            <a:r>
              <a:rPr lang="es-HN" sz="1800" dirty="0" smtClean="0">
                <a:solidFill>
                  <a:schemeClr val="bg1"/>
                </a:solidFill>
              </a:rPr>
              <a:t> 2011 (PAC)</a:t>
            </a:r>
            <a:endParaRPr lang="es-MX" sz="18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223596" y="5540429"/>
            <a:ext cx="19077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HN" sz="1800" dirty="0" smtClean="0">
                <a:solidFill>
                  <a:schemeClr val="bg1"/>
                </a:solidFill>
              </a:rPr>
              <a:t>*Cambio a usar PAC: 28 de septiembre del 2010</a:t>
            </a:r>
            <a:endParaRPr lang="es-MX" sz="1800" dirty="0">
              <a:solidFill>
                <a:schemeClr val="bg1"/>
              </a:solidFill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7308304" y="3104562"/>
            <a:ext cx="216024" cy="216024"/>
          </a:xfrm>
          <a:prstGeom prst="rect">
            <a:avLst/>
          </a:prstGeom>
          <a:solidFill>
            <a:srgbClr val="CD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pic>
        <p:nvPicPr>
          <p:cNvPr id="80898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90818" y="1606149"/>
            <a:ext cx="7002462" cy="5083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0899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94483" y="1608882"/>
            <a:ext cx="6998697" cy="5080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0900" name="Picture 4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90818" y="1609275"/>
            <a:ext cx="6987221" cy="5072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/>
      <p:bldP spid="18" grpId="0"/>
      <p:bldP spid="20" grpId="0"/>
      <p:bldP spid="2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3"/>
          <p:cNvSpPr txBox="1">
            <a:spLocks noChangeArrowheads="1"/>
          </p:cNvSpPr>
          <p:nvPr/>
        </p:nvSpPr>
        <p:spPr bwMode="auto">
          <a:xfrm>
            <a:off x="250825" y="339090"/>
            <a:ext cx="6265863" cy="864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s-MX" sz="3200" dirty="0" smtClean="0"/>
              <a:t>Resultados: Operación de la planta de Cuatro Comunidades</a:t>
            </a:r>
            <a:endParaRPr lang="en-US" sz="3200" dirty="0">
              <a:solidFill>
                <a:srgbClr val="CD0000"/>
              </a:solidFill>
              <a:latin typeface="Aller Bold" pitchFamily="1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98120" y="1645920"/>
            <a:ext cx="4145280" cy="4480560"/>
          </a:xfrm>
        </p:spPr>
        <p:txBody>
          <a:bodyPr>
            <a:normAutofit lnSpcReduction="10000"/>
          </a:bodyPr>
          <a:lstStyle/>
          <a:p>
            <a:r>
              <a:rPr lang="es-HN" dirty="0" smtClean="0"/>
              <a:t>Menor turbiedad en promedio y absoluta con PAC</a:t>
            </a:r>
          </a:p>
          <a:p>
            <a:r>
              <a:rPr lang="es-HN" dirty="0" smtClean="0"/>
              <a:t>Turbiedad del agua tratada más estable, menos errática</a:t>
            </a:r>
            <a:endParaRPr lang="es-MX" dirty="0" smtClean="0"/>
          </a:p>
          <a:p>
            <a:r>
              <a:rPr lang="es-HN" dirty="0" smtClean="0"/>
              <a:t>Agua con un pH más neutral</a:t>
            </a:r>
          </a:p>
        </p:txBody>
      </p:sp>
      <p:pic>
        <p:nvPicPr>
          <p:cNvPr id="8" name="Picture 7" descr="DSC0007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505064" y="2215515"/>
            <a:ext cx="4424884" cy="2950845"/>
          </a:xfrm>
          <a:prstGeom prst="rect">
            <a:avLst/>
          </a:prstGeom>
        </p:spPr>
      </p:pic>
      <p:sp>
        <p:nvSpPr>
          <p:cNvPr id="9" name="Content Placeholder 12"/>
          <p:cNvSpPr txBox="1">
            <a:spLocks/>
          </p:cNvSpPr>
          <p:nvPr/>
        </p:nvSpPr>
        <p:spPr bwMode="auto">
          <a:xfrm>
            <a:off x="4526280" y="5181600"/>
            <a:ext cx="4404360" cy="563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s-HN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El interior de la planta </a:t>
            </a:r>
            <a:r>
              <a:rPr kumimoji="0" lang="es-HN" sz="1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AguaClara</a:t>
            </a:r>
            <a:r>
              <a:rPr kumimoji="0" lang="es-HN" sz="1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 Cuatro Comunidades, MDC, Honduras</a:t>
            </a:r>
            <a:endParaRPr kumimoji="0" lang="es-MX" sz="1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s-HN" b="1" dirty="0" smtClean="0">
                <a:latin typeface="Aller"/>
              </a:rPr>
              <a:t>Objetivo principal</a:t>
            </a:r>
          </a:p>
          <a:p>
            <a:endParaRPr lang="es-HN" dirty="0" smtClean="0">
              <a:latin typeface="Aller"/>
            </a:endParaRPr>
          </a:p>
          <a:p>
            <a:pPr>
              <a:buFont typeface="Arial" pitchFamily="34" charset="0"/>
              <a:buChar char="•"/>
            </a:pPr>
            <a:r>
              <a:rPr lang="es-MX" dirty="0" smtClean="0">
                <a:latin typeface="Aller"/>
              </a:rPr>
              <a:t>Comparar el rendimiento de dos coagulantes – sulfato de aluminio y </a:t>
            </a:r>
            <a:r>
              <a:rPr lang="es-MX" dirty="0" err="1" smtClean="0">
                <a:latin typeface="Aller"/>
              </a:rPr>
              <a:t>policloruro</a:t>
            </a:r>
            <a:r>
              <a:rPr lang="es-MX" dirty="0" smtClean="0">
                <a:latin typeface="Aller"/>
              </a:rPr>
              <a:t> básico de aluminio (PAC) – en cuatro plantas potabilizadoras del diseño </a:t>
            </a:r>
            <a:r>
              <a:rPr lang="es-MX" dirty="0" err="1" smtClean="0">
                <a:latin typeface="Aller"/>
              </a:rPr>
              <a:t>AguaClara</a:t>
            </a:r>
            <a:r>
              <a:rPr lang="es-MX" dirty="0" smtClean="0">
                <a:latin typeface="Aller"/>
              </a:rPr>
              <a:t> en Honduras</a:t>
            </a:r>
          </a:p>
          <a:p>
            <a:endParaRPr lang="es-MX" dirty="0"/>
          </a:p>
        </p:txBody>
      </p:sp>
      <p:pic>
        <p:nvPicPr>
          <p:cNvPr id="5123" name="Picture 23" descr="button_right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802688" y="6669088"/>
            <a:ext cx="112712" cy="112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24" descr="button_left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077200" y="6669088"/>
            <a:ext cx="112713" cy="112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ontent Placeholder 1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s-HN" b="1" dirty="0" smtClean="0">
                <a:latin typeface="Aller"/>
              </a:rPr>
              <a:t>Líneas de evaluación</a:t>
            </a:r>
          </a:p>
          <a:p>
            <a:endParaRPr lang="es-HN" dirty="0" smtClean="0">
              <a:latin typeface="Aller"/>
            </a:endParaRPr>
          </a:p>
          <a:p>
            <a:pPr>
              <a:buFont typeface="Arial" pitchFamily="34" charset="0"/>
              <a:buChar char="•"/>
            </a:pPr>
            <a:r>
              <a:rPr lang="es-MX" dirty="0" smtClean="0">
                <a:latin typeface="Aller"/>
              </a:rPr>
              <a:t>Calidad de agua producida</a:t>
            </a:r>
          </a:p>
          <a:p>
            <a:pPr>
              <a:buFont typeface="Arial" pitchFamily="34" charset="0"/>
              <a:buChar char="•"/>
            </a:pPr>
            <a:r>
              <a:rPr lang="es-MX" dirty="0" smtClean="0">
                <a:latin typeface="Aller"/>
              </a:rPr>
              <a:t>Economía</a:t>
            </a:r>
          </a:p>
          <a:p>
            <a:pPr>
              <a:buFont typeface="Arial" pitchFamily="34" charset="0"/>
              <a:buChar char="•"/>
            </a:pPr>
            <a:r>
              <a:rPr lang="es-MX" dirty="0" smtClean="0">
                <a:latin typeface="Aller"/>
              </a:rPr>
              <a:t>Facilidad de operación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96240" y="396240"/>
            <a:ext cx="5684520" cy="103632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es-HN" sz="4200" dirty="0" smtClean="0">
                <a:latin typeface="Aller"/>
              </a:rPr>
              <a:t>Objetivos del estudio</a:t>
            </a:r>
            <a:endParaRPr lang="es-MX" sz="4200" dirty="0">
              <a:latin typeface="Aller"/>
            </a:endParaRP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uiExpand="1" build="p"/>
      <p:bldP spid="14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0" y="1630680"/>
            <a:ext cx="9144000" cy="522732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6151" name="Rectangle 3"/>
          <p:cNvSpPr txBox="1">
            <a:spLocks noChangeArrowheads="1"/>
          </p:cNvSpPr>
          <p:nvPr/>
        </p:nvSpPr>
        <p:spPr bwMode="auto">
          <a:xfrm>
            <a:off x="250825" y="354330"/>
            <a:ext cx="6265863" cy="864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s-MX" sz="3200" dirty="0" smtClean="0"/>
              <a:t>Resultados: Administración de la planta de Cuatro Comunidades</a:t>
            </a:r>
            <a:endParaRPr lang="en-US" sz="3200" dirty="0">
              <a:solidFill>
                <a:srgbClr val="CD0000"/>
              </a:solidFill>
              <a:latin typeface="Aller Bold" pitchFamily="1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89560" y="1762761"/>
          <a:ext cx="8564880" cy="47758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06040"/>
                <a:gridCol w="2947871"/>
                <a:gridCol w="3010969"/>
              </a:tblGrid>
              <a:tr h="669756">
                <a:tc gridSpan="3">
                  <a:txBody>
                    <a:bodyPr/>
                    <a:lstStyle/>
                    <a:p>
                      <a:pPr algn="ctr"/>
                      <a:r>
                        <a:rPr lang="es-HN" dirty="0" smtClean="0"/>
                        <a:t>COMPARACION DE ADMINISTRACION</a:t>
                      </a:r>
                      <a:r>
                        <a:rPr lang="es-HN" baseline="0" dirty="0" smtClean="0"/>
                        <a:t> CON SULFATO DE ALUMINIO Y PAC</a:t>
                      </a:r>
                      <a:endParaRPr lang="es-MX" dirty="0"/>
                    </a:p>
                  </a:txBody>
                  <a:tcPr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</a:tr>
              <a:tr h="625473">
                <a:tc>
                  <a:txBody>
                    <a:bodyPr/>
                    <a:lstStyle/>
                    <a:p>
                      <a:pPr algn="ctr"/>
                      <a:endParaRPr lang="es-MX" b="1" dirty="0"/>
                    </a:p>
                  </a:txBody>
                  <a:tcPr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HN" b="1" dirty="0" smtClean="0"/>
                        <a:t>CON SULFATO DE ALUMINIO</a:t>
                      </a:r>
                      <a:endParaRPr lang="es-MX" b="1" dirty="0"/>
                    </a:p>
                  </a:txBody>
                  <a:tcPr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HN" b="1" dirty="0" smtClean="0"/>
                        <a:t>CON PAC</a:t>
                      </a:r>
                      <a:endParaRPr lang="es-MX" b="1" dirty="0"/>
                    </a:p>
                  </a:txBody>
                  <a:tcPr>
                    <a:solidFill>
                      <a:schemeClr val="accent1">
                        <a:lumMod val="90000"/>
                      </a:schemeClr>
                    </a:solidFill>
                  </a:tcPr>
                </a:tc>
              </a:tr>
              <a:tr h="737403">
                <a:tc>
                  <a:txBody>
                    <a:bodyPr/>
                    <a:lstStyle/>
                    <a:p>
                      <a:pPr algn="ctr"/>
                      <a:r>
                        <a:rPr lang="es-HN" b="1" dirty="0" smtClean="0"/>
                        <a:t>Días</a:t>
                      </a:r>
                      <a:r>
                        <a:rPr lang="es-HN" b="1" baseline="0" dirty="0" smtClean="0"/>
                        <a:t> de operación de  la planta</a:t>
                      </a:r>
                      <a:endParaRPr lang="es-MX" b="1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HN" dirty="0" smtClean="0"/>
                        <a:t>559</a:t>
                      </a:r>
                      <a:endParaRPr lang="es-MX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HN" dirty="0" smtClean="0"/>
                        <a:t>520</a:t>
                      </a:r>
                      <a:endParaRPr lang="es-MX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b="1" dirty="0" smtClean="0"/>
                        <a:t>Kilogramos</a:t>
                      </a:r>
                      <a:r>
                        <a:rPr lang="es-HN" b="1" baseline="0" dirty="0" smtClean="0"/>
                        <a:t> de coagulante aplicados</a:t>
                      </a:r>
                      <a:endParaRPr lang="es-MX" b="1" dirty="0" smtClean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HN" dirty="0" smtClean="0"/>
                        <a:t>2550</a:t>
                      </a:r>
                      <a:endParaRPr lang="es-MX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HN" dirty="0" smtClean="0"/>
                        <a:t>1462.5</a:t>
                      </a:r>
                      <a:endParaRPr lang="es-MX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b="1" dirty="0" smtClean="0"/>
                        <a:t>Costo total del</a:t>
                      </a:r>
                      <a:r>
                        <a:rPr lang="es-HN" b="1" baseline="0" dirty="0" smtClean="0"/>
                        <a:t> coagulante</a:t>
                      </a:r>
                      <a:endParaRPr lang="es-MX" b="1" dirty="0" smtClean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HN" dirty="0" smtClean="0"/>
                        <a:t>$1,829</a:t>
                      </a:r>
                      <a:endParaRPr lang="es-MX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HN" dirty="0" smtClean="0"/>
                        <a:t>$1459</a:t>
                      </a:r>
                      <a:endParaRPr lang="es-MX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73152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b="1" dirty="0" smtClean="0"/>
                        <a:t>Costo promedio diario en coagulante</a:t>
                      </a:r>
                      <a:endParaRPr lang="es-MX" b="1" dirty="0" smtClean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HN" dirty="0" smtClean="0"/>
                        <a:t>$3.27</a:t>
                      </a:r>
                      <a:endParaRPr lang="es-MX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HN" dirty="0" smtClean="0"/>
                        <a:t>$2.81</a:t>
                      </a:r>
                      <a:endParaRPr lang="es-MX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62547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b="1" dirty="0" smtClean="0"/>
                        <a:t>Diferencia</a:t>
                      </a:r>
                      <a:r>
                        <a:rPr lang="es-HN" b="1" baseline="0" dirty="0" smtClean="0"/>
                        <a:t> relativa (%)</a:t>
                      </a:r>
                      <a:endParaRPr lang="es-MX" b="1" dirty="0" smtClean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s-HN" dirty="0" smtClean="0"/>
                        <a:t>14%</a:t>
                      </a:r>
                      <a:endParaRPr lang="es-MX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3"/>
          <p:cNvSpPr txBox="1">
            <a:spLocks noChangeArrowheads="1"/>
          </p:cNvSpPr>
          <p:nvPr/>
        </p:nvSpPr>
        <p:spPr bwMode="auto">
          <a:xfrm>
            <a:off x="250825" y="415290"/>
            <a:ext cx="6265863" cy="864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s-MX" sz="3200" dirty="0" smtClean="0"/>
              <a:t>Resultados: Facilidad de manejo en Cuatro Comunidades</a:t>
            </a:r>
            <a:endParaRPr lang="en-US" sz="3200" dirty="0">
              <a:solidFill>
                <a:srgbClr val="CD0000"/>
              </a:solidFill>
              <a:latin typeface="Aller Bold" pitchFamily="1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274320" y="1630680"/>
            <a:ext cx="4145280" cy="4602480"/>
          </a:xfrm>
        </p:spPr>
        <p:txBody>
          <a:bodyPr>
            <a:normAutofit fontScale="85000" lnSpcReduction="20000"/>
          </a:bodyPr>
          <a:lstStyle/>
          <a:p>
            <a:r>
              <a:rPr lang="es-HN" dirty="0" smtClean="0"/>
              <a:t>El operador informa que le resulta más fácil encontrar una dosis óptima PAC que con sulfato de aluminio</a:t>
            </a:r>
          </a:p>
          <a:p>
            <a:r>
              <a:rPr lang="es-HN" dirty="0" smtClean="0"/>
              <a:t>Los usuarios notaron el mejoramiento en la calidad del agua después de cambiar al PAC</a:t>
            </a:r>
          </a:p>
          <a:p>
            <a:r>
              <a:rPr lang="es-HN" dirty="0" smtClean="0"/>
              <a:t>PAC es menos nocivo que el sulfato de aluminio</a:t>
            </a:r>
          </a:p>
        </p:txBody>
      </p:sp>
      <p:sp>
        <p:nvSpPr>
          <p:cNvPr id="9" name="Content Placeholder 12"/>
          <p:cNvSpPr txBox="1">
            <a:spLocks/>
          </p:cNvSpPr>
          <p:nvPr/>
        </p:nvSpPr>
        <p:spPr bwMode="auto">
          <a:xfrm>
            <a:off x="4587240" y="5288280"/>
            <a:ext cx="4404360" cy="731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s-HN" sz="1400" kern="0" dirty="0" smtClean="0">
                <a:latin typeface="+mn-lt"/>
                <a:ea typeface="+mn-ea"/>
              </a:rPr>
              <a:t>El Técnico de </a:t>
            </a:r>
            <a:r>
              <a:rPr lang="es-HN" sz="1400" kern="0" dirty="0" err="1" smtClean="0">
                <a:latin typeface="+mn-lt"/>
                <a:ea typeface="+mn-ea"/>
              </a:rPr>
              <a:t>AguaClara</a:t>
            </a:r>
            <a:r>
              <a:rPr lang="es-HN" sz="1400" kern="0" dirty="0" smtClean="0">
                <a:latin typeface="+mn-lt"/>
                <a:ea typeface="+mn-ea"/>
              </a:rPr>
              <a:t> muestra los resultados del tratamiento a un grupo de visitantes a la planta </a:t>
            </a:r>
            <a:r>
              <a:rPr lang="es-HN" sz="1400" kern="0" dirty="0" err="1" smtClean="0">
                <a:latin typeface="+mn-lt"/>
                <a:ea typeface="+mn-ea"/>
              </a:rPr>
              <a:t>AguaClara</a:t>
            </a:r>
            <a:r>
              <a:rPr lang="es-HN" sz="1400" kern="0" dirty="0" smtClean="0">
                <a:latin typeface="+mn-lt"/>
                <a:ea typeface="+mn-ea"/>
              </a:rPr>
              <a:t> de Cuatro Comunidades</a:t>
            </a:r>
            <a:endParaRPr kumimoji="0" lang="es-MX" sz="1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5" descr="DSC00079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4632959" y="2270760"/>
            <a:ext cx="4300741" cy="2987040"/>
          </a:xfrm>
          <a:prstGeom prst="rect">
            <a:avLst/>
          </a:prstGeom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3"/>
          <p:cNvSpPr txBox="1">
            <a:spLocks noChangeArrowheads="1"/>
          </p:cNvSpPr>
          <p:nvPr/>
        </p:nvSpPr>
        <p:spPr bwMode="auto">
          <a:xfrm>
            <a:off x="250825" y="537210"/>
            <a:ext cx="6265863" cy="864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s-MX" sz="3200" dirty="0" smtClean="0"/>
              <a:t>Conclusiones del estudio</a:t>
            </a:r>
            <a:endParaRPr lang="en-US" sz="3200" dirty="0">
              <a:solidFill>
                <a:srgbClr val="CD0000"/>
              </a:solidFill>
              <a:latin typeface="Aller Bold" pitchFamily="1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72440" y="1661160"/>
            <a:ext cx="5257800" cy="4373880"/>
          </a:xfrm>
        </p:spPr>
        <p:txBody>
          <a:bodyPr>
            <a:normAutofit fontScale="55000" lnSpcReduction="20000"/>
          </a:bodyPr>
          <a:lstStyle/>
          <a:p>
            <a:pPr lvl="0"/>
            <a:r>
              <a:rPr lang="es-HN" dirty="0" smtClean="0"/>
              <a:t>Según las pruebas operativas, se puede ahorrar el 12-15% en gastos en coagulante usando PAC en vez de sulfato de aluminio</a:t>
            </a:r>
            <a:endParaRPr lang="es-MX" dirty="0" smtClean="0"/>
          </a:p>
          <a:p>
            <a:pPr lvl="0"/>
            <a:r>
              <a:rPr lang="es-HN" dirty="0" smtClean="0"/>
              <a:t>La planta de Cuatro Comunidades comenzó a usar PAC en septiembre del 2010 y hasta la fecha la Junta de Agua y el operador están contentos con los resultados en términos de calidad de agua, economía, y facilidad de manejo</a:t>
            </a:r>
            <a:endParaRPr lang="es-MX" dirty="0" smtClean="0"/>
          </a:p>
          <a:p>
            <a:pPr lvl="0"/>
            <a:r>
              <a:rPr lang="es-HN" dirty="0" smtClean="0"/>
              <a:t>La planta de Cuatro Comunidades produce agua con menor turbiedad y con mayor estabilidad de calidad de agua con PAC</a:t>
            </a:r>
            <a:endParaRPr lang="es-MX" dirty="0" smtClean="0"/>
          </a:p>
          <a:p>
            <a:pPr lvl="0"/>
            <a:r>
              <a:rPr lang="es-HN" dirty="0" smtClean="0"/>
              <a:t>La Junta de Agua de Cuatro Comunidades ahorró un 14% en los gastos de coagulante usando PAC en vez de sulfato de aluminio</a:t>
            </a:r>
            <a:endParaRPr lang="es-MX" dirty="0" smtClean="0"/>
          </a:p>
          <a:p>
            <a:pPr lvl="0"/>
            <a:r>
              <a:rPr lang="es-ES" dirty="0" smtClean="0"/>
              <a:t>PAC puede ser un coagulante eficaz en las plantas potabilizadoras </a:t>
            </a:r>
            <a:r>
              <a:rPr lang="es-ES" dirty="0" err="1" smtClean="0"/>
              <a:t>AguaClara</a:t>
            </a:r>
            <a:r>
              <a:rPr lang="es-ES" dirty="0" smtClean="0"/>
              <a:t> ya que tiene tales ventajas</a:t>
            </a:r>
            <a:endParaRPr lang="es-MX" dirty="0"/>
          </a:p>
        </p:txBody>
      </p:sp>
      <p:sp>
        <p:nvSpPr>
          <p:cNvPr id="9" name="Content Placeholder 12"/>
          <p:cNvSpPr txBox="1">
            <a:spLocks/>
          </p:cNvSpPr>
          <p:nvPr/>
        </p:nvSpPr>
        <p:spPr bwMode="auto">
          <a:xfrm>
            <a:off x="6263640" y="4206240"/>
            <a:ext cx="1066800" cy="1386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s-HN" sz="1400" kern="0" dirty="0" smtClean="0">
                <a:latin typeface="+mn-lt"/>
                <a:ea typeface="+mn-ea"/>
              </a:rPr>
              <a:t>Costales de sulfato de aluminio y PAC</a:t>
            </a:r>
            <a:endParaRPr kumimoji="0" lang="es-MX" sz="1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5" descr="DSC0007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013709" y="1737360"/>
            <a:ext cx="1748790" cy="2331720"/>
          </a:xfrm>
          <a:prstGeom prst="rect">
            <a:avLst/>
          </a:prstGeom>
        </p:spPr>
      </p:pic>
      <p:pic>
        <p:nvPicPr>
          <p:cNvPr id="8" name="Picture 7" descr="DSC0007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5400000">
            <a:off x="6864197" y="3829534"/>
            <a:ext cx="2498019" cy="1665346"/>
          </a:xfrm>
          <a:prstGeom prst="rect">
            <a:avLst/>
          </a:prstGeom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3"/>
          <p:cNvSpPr txBox="1">
            <a:spLocks noChangeArrowheads="1"/>
          </p:cNvSpPr>
          <p:nvPr/>
        </p:nvSpPr>
        <p:spPr bwMode="auto">
          <a:xfrm>
            <a:off x="250825" y="415290"/>
            <a:ext cx="6265863" cy="864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s-MX" sz="3200" dirty="0" smtClean="0"/>
              <a:t>Agradecimientos</a:t>
            </a:r>
            <a:endParaRPr lang="en-US" sz="3200" dirty="0">
              <a:solidFill>
                <a:srgbClr val="CD0000"/>
              </a:solidFill>
              <a:latin typeface="Aller Bold" pitchFamily="1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50520" y="1737360"/>
            <a:ext cx="4145280" cy="460248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s-MX" dirty="0" smtClean="0"/>
              <a:t>Se les agradece a las Juntas de Agua de </a:t>
            </a:r>
            <a:r>
              <a:rPr lang="es-MX" dirty="0" err="1" smtClean="0"/>
              <a:t>Ojojona</a:t>
            </a:r>
            <a:r>
              <a:rPr lang="es-MX" dirty="0" smtClean="0"/>
              <a:t> y Agalteca, a la Municipalidad de </a:t>
            </a:r>
            <a:r>
              <a:rPr lang="es-MX" dirty="0" err="1" smtClean="0"/>
              <a:t>Marcala</a:t>
            </a:r>
            <a:r>
              <a:rPr lang="es-MX" dirty="0" smtClean="0"/>
              <a:t>, y a todos los operadores de las plantas incluidas en este estudio. Se le agradece especialmente a la Junta de Agua de Cuatro Comunidades de </a:t>
            </a:r>
            <a:r>
              <a:rPr lang="es-MX" dirty="0" err="1" smtClean="0"/>
              <a:t>Amarateca</a:t>
            </a:r>
            <a:r>
              <a:rPr lang="es-MX" dirty="0" smtClean="0"/>
              <a:t>, a su tesorera, a su presidente, y a los operadores de la planta.</a:t>
            </a:r>
            <a:endParaRPr lang="es-HN" dirty="0" smtClean="0"/>
          </a:p>
        </p:txBody>
      </p:sp>
      <p:pic>
        <p:nvPicPr>
          <p:cNvPr id="6" name="Picture 5" descr="DSC0007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837689" y="1996441"/>
            <a:ext cx="3982720" cy="2987040"/>
          </a:xfrm>
          <a:prstGeom prst="rect">
            <a:avLst/>
          </a:prstGeom>
        </p:spPr>
      </p:pic>
      <p:sp>
        <p:nvSpPr>
          <p:cNvPr id="8" name="Content Placeholder 12"/>
          <p:cNvSpPr txBox="1">
            <a:spLocks/>
          </p:cNvSpPr>
          <p:nvPr/>
        </p:nvSpPr>
        <p:spPr bwMode="auto">
          <a:xfrm>
            <a:off x="4831080" y="4983480"/>
            <a:ext cx="3977640" cy="731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s-HN" sz="1400" kern="0" noProof="0" dirty="0" smtClean="0">
                <a:latin typeface="+mn-lt"/>
                <a:ea typeface="+mn-ea"/>
              </a:rPr>
              <a:t>Óscar Amaya, operador de la planta </a:t>
            </a:r>
            <a:r>
              <a:rPr lang="es-HN" sz="1400" kern="0" noProof="0" dirty="0" err="1" smtClean="0">
                <a:latin typeface="+mn-lt"/>
                <a:ea typeface="+mn-ea"/>
              </a:rPr>
              <a:t>AguaClara</a:t>
            </a:r>
            <a:r>
              <a:rPr lang="es-HN" sz="1400" kern="0" noProof="0" dirty="0" smtClean="0">
                <a:latin typeface="+mn-lt"/>
                <a:ea typeface="+mn-ea"/>
              </a:rPr>
              <a:t> de </a:t>
            </a:r>
            <a:r>
              <a:rPr lang="es-HN" sz="1400" kern="0" noProof="0" dirty="0" err="1" smtClean="0">
                <a:latin typeface="+mn-lt"/>
                <a:ea typeface="+mn-ea"/>
              </a:rPr>
              <a:t>Marcala</a:t>
            </a:r>
            <a:r>
              <a:rPr lang="es-HN" sz="1400" kern="0" noProof="0" dirty="0" smtClean="0">
                <a:latin typeface="+mn-lt"/>
                <a:ea typeface="+mn-ea"/>
              </a:rPr>
              <a:t>, mostrando los resultados de la planta.</a:t>
            </a:r>
            <a:endParaRPr kumimoji="0" lang="es-MX" sz="1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250825" y="537210"/>
            <a:ext cx="6265863" cy="864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s-MX" sz="3200" dirty="0" smtClean="0"/>
              <a:t>Instituciones participantes</a:t>
            </a:r>
            <a:endParaRPr lang="en-US" sz="3200" dirty="0">
              <a:solidFill>
                <a:srgbClr val="CD0000"/>
              </a:solidFill>
              <a:latin typeface="Aller Bold" pitchFamily="1" charset="0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91783" y="2800033"/>
            <a:ext cx="3877985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 sz="2200" b="1" dirty="0">
                <a:solidFill>
                  <a:schemeClr val="accent2"/>
                </a:solidFill>
              </a:rPr>
              <a:t>http://</a:t>
            </a:r>
            <a:r>
              <a:rPr lang="es-HN" sz="2200" b="1" dirty="0" smtClean="0">
                <a:solidFill>
                  <a:schemeClr val="accent2"/>
                </a:solidFill>
              </a:rPr>
              <a:t>aguaclara.cornell.edu</a:t>
            </a:r>
            <a:endParaRPr lang="es-HN" sz="2200" b="1" dirty="0">
              <a:solidFill>
                <a:schemeClr val="accent2"/>
              </a:solidFill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755333" y="5244783"/>
            <a:ext cx="3279775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 sz="2200" b="1">
                <a:solidFill>
                  <a:schemeClr val="accent2"/>
                </a:solidFill>
              </a:rPr>
              <a:t>www.apphonduras.org</a:t>
            </a:r>
          </a:p>
        </p:txBody>
      </p:sp>
      <p:pic>
        <p:nvPicPr>
          <p:cNvPr id="7" name="Picture 8" descr="AguaClara Logo Large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2920" y="1864995"/>
            <a:ext cx="3860800" cy="10033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</p:pic>
      <p:graphicFrame>
        <p:nvGraphicFramePr>
          <p:cNvPr id="8" name="Object 19"/>
          <p:cNvGraphicFramePr>
            <a:graphicFrameLocks noChangeAspect="1"/>
          </p:cNvGraphicFramePr>
          <p:nvPr/>
        </p:nvGraphicFramePr>
        <p:xfrm>
          <a:off x="1681163" y="3515995"/>
          <a:ext cx="1223962" cy="1792288"/>
        </p:xfrm>
        <a:graphic>
          <a:graphicData uri="http://schemas.openxmlformats.org/presentationml/2006/ole">
            <p:oleObj spid="_x0000_s44034" r:id="rId4" imgW="2448267" imgH="3134162" progId="">
              <p:embed/>
            </p:oleObj>
          </a:graphicData>
        </a:graphic>
      </p:graphicFrame>
      <p:pic>
        <p:nvPicPr>
          <p:cNvPr id="9" name="Picture 16" descr="CEE a ppt cover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785359" y="1973390"/>
            <a:ext cx="3812223" cy="85236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5232400" y="2823528"/>
            <a:ext cx="3116263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 sz="2200" b="1" dirty="0">
                <a:solidFill>
                  <a:schemeClr val="accent2"/>
                </a:solidFill>
              </a:rPr>
              <a:t>www.cee.cornell.edu</a:t>
            </a:r>
          </a:p>
        </p:txBody>
      </p:sp>
      <p:pic>
        <p:nvPicPr>
          <p:cNvPr id="44036" name="Picture 4" descr="http://www.iaip.gob.hn/transparencia/images/stories/paginasweb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154294" y="3787775"/>
            <a:ext cx="2831465" cy="1291856"/>
          </a:xfrm>
          <a:prstGeom prst="rect">
            <a:avLst/>
          </a:prstGeom>
          <a:noFill/>
        </p:spPr>
      </p:pic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5613400" y="5246688"/>
            <a:ext cx="2137893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 sz="2200" b="1" dirty="0" smtClean="0">
                <a:solidFill>
                  <a:schemeClr val="accent2"/>
                </a:solidFill>
              </a:rPr>
              <a:t>www.sanaa.hn</a:t>
            </a:r>
            <a:endParaRPr lang="es-HN" sz="22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23" descr="button_right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802688" y="6669088"/>
            <a:ext cx="112712" cy="112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24" descr="button_left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8077200" y="6669088"/>
            <a:ext cx="112713" cy="112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Rectangle 3"/>
          <p:cNvSpPr txBox="1">
            <a:spLocks noChangeArrowheads="1"/>
          </p:cNvSpPr>
          <p:nvPr/>
        </p:nvSpPr>
        <p:spPr bwMode="auto">
          <a:xfrm>
            <a:off x="233892" y="493183"/>
            <a:ext cx="6265863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s-HN" sz="3600" dirty="0" smtClean="0"/>
              <a:t>Organización de </a:t>
            </a:r>
            <a:r>
              <a:rPr lang="es-HN" sz="3600" dirty="0" err="1" smtClean="0"/>
              <a:t>AguaClara</a:t>
            </a:r>
            <a:endParaRPr lang="en-US" sz="3600" dirty="0">
              <a:solidFill>
                <a:srgbClr val="CD0000"/>
              </a:solidFill>
              <a:latin typeface="Aller Bold" pitchFamily="1" charset="0"/>
            </a:endParaRPr>
          </a:p>
        </p:txBody>
      </p:sp>
      <p:sp>
        <p:nvSpPr>
          <p:cNvPr id="9" name="Line 22"/>
          <p:cNvSpPr>
            <a:spLocks noChangeShapeType="1"/>
          </p:cNvSpPr>
          <p:nvPr/>
        </p:nvSpPr>
        <p:spPr bwMode="auto">
          <a:xfrm>
            <a:off x="4787900" y="4365625"/>
            <a:ext cx="0" cy="64770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s-MX"/>
          </a:p>
        </p:txBody>
      </p:sp>
      <p:pic>
        <p:nvPicPr>
          <p:cNvPr id="10" name="Picture 8" descr="AguaClara Logo Large"/>
          <p:cNvPicPr>
            <a:picLocks noGrp="1" noChangeAspect="1" noChangeArrowheads="1"/>
          </p:cNvPicPr>
          <p:nvPr>
            <p:ph idx="1"/>
          </p:nvPr>
        </p:nvPicPr>
        <p:blipFill>
          <a:blip r:embed="rId6" cstate="screen"/>
          <a:srcRect/>
          <a:stretch>
            <a:fillRect/>
          </a:stretch>
        </p:blipFill>
        <p:spPr>
          <a:xfrm>
            <a:off x="2771775" y="3573463"/>
            <a:ext cx="3149600" cy="817562"/>
          </a:xfrm>
          <a:solidFill>
            <a:schemeClr val="bg1"/>
          </a:solidFill>
          <a:ln w="12700">
            <a:solidFill>
              <a:schemeClr val="tx1"/>
            </a:solidFill>
          </a:ln>
        </p:spPr>
      </p:pic>
      <p:sp>
        <p:nvSpPr>
          <p:cNvPr id="11" name="Rectangle 18"/>
          <p:cNvSpPr>
            <a:spLocks noChangeArrowheads="1"/>
          </p:cNvSpPr>
          <p:nvPr/>
        </p:nvSpPr>
        <p:spPr bwMode="auto">
          <a:xfrm>
            <a:off x="1682750" y="5013325"/>
            <a:ext cx="3951288" cy="9239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lg" len="med"/>
            <a:tailEnd type="none" w="lg" len="med"/>
          </a:ln>
        </p:spPr>
        <p:txBody>
          <a:bodyPr>
            <a:spAutoFit/>
          </a:bodyPr>
          <a:lstStyle/>
          <a:p>
            <a:pPr algn="ctr"/>
            <a:r>
              <a:rPr lang="es-HN" sz="1800">
                <a:cs typeface="Arial" charset="0"/>
              </a:rPr>
              <a:t>Comunidad a través de la empresa de agua, Junta de Agua, y/o la municipalidad</a:t>
            </a:r>
          </a:p>
        </p:txBody>
      </p:sp>
      <p:graphicFrame>
        <p:nvGraphicFramePr>
          <p:cNvPr id="2050" name="Object 19"/>
          <p:cNvGraphicFramePr>
            <a:graphicFrameLocks noChangeAspect="1"/>
          </p:cNvGraphicFramePr>
          <p:nvPr/>
        </p:nvGraphicFramePr>
        <p:xfrm>
          <a:off x="6372225" y="1628775"/>
          <a:ext cx="1117600" cy="1636713"/>
        </p:xfrm>
        <a:graphic>
          <a:graphicData uri="http://schemas.openxmlformats.org/presentationml/2006/ole">
            <p:oleObj spid="_x0000_s2050" r:id="rId7" imgW="2448267" imgH="3134162" progId="">
              <p:embed/>
            </p:oleObj>
          </a:graphicData>
        </a:graphic>
      </p:graphicFrame>
      <p:sp>
        <p:nvSpPr>
          <p:cNvPr id="13" name="Line 21"/>
          <p:cNvSpPr>
            <a:spLocks noChangeShapeType="1"/>
          </p:cNvSpPr>
          <p:nvPr/>
        </p:nvSpPr>
        <p:spPr bwMode="auto">
          <a:xfrm>
            <a:off x="4787900" y="2349500"/>
            <a:ext cx="19050" cy="1252538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s-MX"/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659563" y="4221163"/>
            <a:ext cx="2055812" cy="143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Line 30"/>
          <p:cNvSpPr>
            <a:spLocks noChangeShapeType="1"/>
          </p:cNvSpPr>
          <p:nvPr/>
        </p:nvSpPr>
        <p:spPr bwMode="auto">
          <a:xfrm>
            <a:off x="5651500" y="5373688"/>
            <a:ext cx="1081088" cy="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s-MX"/>
          </a:p>
        </p:txBody>
      </p:sp>
      <p:sp>
        <p:nvSpPr>
          <p:cNvPr id="16" name="Line 34"/>
          <p:cNvSpPr>
            <a:spLocks noChangeShapeType="1"/>
          </p:cNvSpPr>
          <p:nvPr/>
        </p:nvSpPr>
        <p:spPr bwMode="auto">
          <a:xfrm>
            <a:off x="3924300" y="2349500"/>
            <a:ext cx="2447925" cy="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none" w="lg" len="lg"/>
          </a:ln>
        </p:spPr>
        <p:txBody>
          <a:bodyPr/>
          <a:lstStyle/>
          <a:p>
            <a:endParaRPr lang="es-MX"/>
          </a:p>
        </p:txBody>
      </p:sp>
      <p:pic>
        <p:nvPicPr>
          <p:cNvPr id="2061" name="Picture 16" descr="CEE a ppt cover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395288" y="1916113"/>
            <a:ext cx="3524250" cy="788987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sp>
        <p:nvSpPr>
          <p:cNvPr id="18" name="Rectangle 18"/>
          <p:cNvSpPr>
            <a:spLocks noChangeArrowheads="1"/>
          </p:cNvSpPr>
          <p:nvPr/>
        </p:nvSpPr>
        <p:spPr bwMode="auto">
          <a:xfrm>
            <a:off x="5976938" y="5589588"/>
            <a:ext cx="3167062" cy="646331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</p:spPr>
        <p:txBody>
          <a:bodyPr>
            <a:spAutoFit/>
          </a:bodyPr>
          <a:lstStyle/>
          <a:p>
            <a:pPr algn="ctr"/>
            <a:r>
              <a:rPr lang="es-HN" sz="1800" dirty="0">
                <a:cs typeface="Arial" charset="0"/>
              </a:rPr>
              <a:t>Plantas potabilizadoras </a:t>
            </a:r>
            <a:r>
              <a:rPr lang="es-HN" sz="1800" dirty="0" err="1" smtClean="0">
                <a:cs typeface="Arial" charset="0"/>
              </a:rPr>
              <a:t>AguaClara</a:t>
            </a:r>
            <a:r>
              <a:rPr lang="es-HN" sz="1800" dirty="0" smtClean="0">
                <a:cs typeface="Arial" charset="0"/>
              </a:rPr>
              <a:t> en Honduras</a:t>
            </a:r>
            <a:endParaRPr lang="es-HN" sz="1800" dirty="0">
              <a:cs typeface="Arial" charset="0"/>
            </a:endParaRP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3" grpId="0" animBg="1"/>
      <p:bldP spid="15" grpId="0" animBg="1"/>
      <p:bldP spid="16" grpId="0" animBg="1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6"/>
          <p:cNvSpPr>
            <a:spLocks noChangeArrowheads="1"/>
          </p:cNvSpPr>
          <p:nvPr/>
        </p:nvSpPr>
        <p:spPr bwMode="auto">
          <a:xfrm>
            <a:off x="0" y="5732463"/>
            <a:ext cx="9144000" cy="1125537"/>
          </a:xfrm>
          <a:prstGeom prst="rect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endParaRPr lang="es-MX" sz="1800"/>
          </a:p>
        </p:txBody>
      </p:sp>
      <p:pic>
        <p:nvPicPr>
          <p:cNvPr id="20483" name="Picture 31" descr="AguaClara plant website 091911.pn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60363" y="1573213"/>
            <a:ext cx="8388350" cy="5284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Rectangle 3"/>
          <p:cNvSpPr txBox="1">
            <a:spLocks noChangeArrowheads="1"/>
          </p:cNvSpPr>
          <p:nvPr/>
        </p:nvSpPr>
        <p:spPr bwMode="auto">
          <a:xfrm>
            <a:off x="284691" y="476250"/>
            <a:ext cx="6265863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s-MX" sz="3600" dirty="0"/>
              <a:t>La </a:t>
            </a:r>
            <a:r>
              <a:rPr lang="es-MX" sz="3600" dirty="0" smtClean="0"/>
              <a:t>tecnología </a:t>
            </a:r>
            <a:r>
              <a:rPr lang="es-MX" sz="3600" dirty="0" err="1" smtClean="0"/>
              <a:t>AguaClara</a:t>
            </a:r>
            <a:endParaRPr lang="en-US" sz="3600" dirty="0">
              <a:solidFill>
                <a:srgbClr val="CD0000"/>
              </a:solidFill>
              <a:latin typeface="Aller Bold" pitchFamily="1" charset="0"/>
            </a:endParaRP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auto">
          <a:xfrm>
            <a:off x="0" y="1508761"/>
            <a:ext cx="9144000" cy="5349240"/>
          </a:xfrm>
          <a:prstGeom prst="rect">
            <a:avLst/>
          </a:prstGeom>
          <a:solidFill>
            <a:schemeClr val="accent1">
              <a:lumMod val="2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pic>
        <p:nvPicPr>
          <p:cNvPr id="6" name="Content Placeholder 5" descr="Alauca exterior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129453" y="1615440"/>
            <a:ext cx="6929119" cy="5196839"/>
          </a:xfrm>
        </p:spPr>
      </p:pic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284692" y="289985"/>
            <a:ext cx="5929842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s-MX" sz="3600" dirty="0" smtClean="0"/>
              <a:t>Planta </a:t>
            </a:r>
            <a:r>
              <a:rPr lang="es-MX" sz="3600" dirty="0" err="1" smtClean="0"/>
              <a:t>AguaClara</a:t>
            </a:r>
            <a:r>
              <a:rPr lang="es-MX" sz="3600" dirty="0" smtClean="0"/>
              <a:t>: </a:t>
            </a:r>
            <a:r>
              <a:rPr lang="es-MX" sz="3600" dirty="0" err="1" smtClean="0"/>
              <a:t>Alauca</a:t>
            </a:r>
            <a:r>
              <a:rPr lang="es-MX" sz="3600" dirty="0" smtClean="0"/>
              <a:t>, Honduras</a:t>
            </a:r>
            <a:endParaRPr lang="en-US" sz="3600" dirty="0">
              <a:solidFill>
                <a:srgbClr val="CD0000"/>
              </a:solidFill>
              <a:latin typeface="Aller Bold" pitchFamily="1" charset="0"/>
            </a:endParaRP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auto">
          <a:xfrm>
            <a:off x="0" y="1508761"/>
            <a:ext cx="9144000" cy="5349240"/>
          </a:xfrm>
          <a:prstGeom prst="rect">
            <a:avLst/>
          </a:prstGeom>
          <a:solidFill>
            <a:schemeClr val="accent1">
              <a:lumMod val="2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pic>
        <p:nvPicPr>
          <p:cNvPr id="6" name="Content Placeholder 5" descr="Alauca exterior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580813" y="1539240"/>
            <a:ext cx="7978142" cy="5318760"/>
          </a:xfrm>
        </p:spPr>
      </p:pic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284692" y="289985"/>
            <a:ext cx="5929842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s-MX" sz="3600" dirty="0" smtClean="0"/>
              <a:t>Planta </a:t>
            </a:r>
            <a:r>
              <a:rPr lang="es-MX" sz="3600" dirty="0" err="1" smtClean="0"/>
              <a:t>AguaClara</a:t>
            </a:r>
            <a:r>
              <a:rPr lang="es-MX" sz="3600" dirty="0" smtClean="0"/>
              <a:t>: </a:t>
            </a:r>
            <a:r>
              <a:rPr lang="es-MX" sz="3600" dirty="0" err="1" smtClean="0"/>
              <a:t>Alauca</a:t>
            </a:r>
            <a:r>
              <a:rPr lang="es-MX" sz="3600" dirty="0" smtClean="0"/>
              <a:t>, Honduras</a:t>
            </a:r>
            <a:endParaRPr lang="en-US" sz="3600" dirty="0">
              <a:solidFill>
                <a:srgbClr val="CD0000"/>
              </a:solidFill>
              <a:latin typeface="Aller Bold" pitchFamily="1" charset="0"/>
            </a:endParaRP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auto">
          <a:xfrm>
            <a:off x="0" y="1508761"/>
            <a:ext cx="9144000" cy="5349240"/>
          </a:xfrm>
          <a:prstGeom prst="rect">
            <a:avLst/>
          </a:prstGeom>
          <a:solidFill>
            <a:schemeClr val="accent1">
              <a:lumMod val="2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284692" y="289985"/>
            <a:ext cx="5929842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s-MX" sz="3600" dirty="0" smtClean="0"/>
              <a:t>Planta </a:t>
            </a:r>
            <a:r>
              <a:rPr lang="es-MX" sz="3600" dirty="0" err="1" smtClean="0"/>
              <a:t>AguaClara</a:t>
            </a:r>
            <a:r>
              <a:rPr lang="es-MX" sz="3600" dirty="0" smtClean="0"/>
              <a:t>: </a:t>
            </a:r>
            <a:r>
              <a:rPr lang="es-MX" sz="3600" dirty="0" err="1" smtClean="0"/>
              <a:t>Alauca</a:t>
            </a:r>
            <a:r>
              <a:rPr lang="es-MX" sz="3600" dirty="0" smtClean="0"/>
              <a:t>, Honduras</a:t>
            </a:r>
            <a:endParaRPr lang="en-US" sz="3600" dirty="0">
              <a:solidFill>
                <a:srgbClr val="CD0000"/>
              </a:solidFill>
              <a:latin typeface="Aller Bold" pitchFamily="1" charset="0"/>
            </a:endParaRPr>
          </a:p>
        </p:txBody>
      </p:sp>
      <p:pic>
        <p:nvPicPr>
          <p:cNvPr id="12" name="Tamara video 11 HD 090711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screen"/>
          <a:stretch>
            <a:fillRect/>
          </a:stretch>
        </p:blipFill>
        <p:spPr>
          <a:xfrm>
            <a:off x="0" y="1577340"/>
            <a:ext cx="9144000" cy="5143500"/>
          </a:xfrm>
          <a:prstGeom prst="rect">
            <a:avLst/>
          </a:prstGeom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400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 bwMode="auto">
          <a:xfrm>
            <a:off x="0" y="1508761"/>
            <a:ext cx="9144000" cy="5349240"/>
          </a:xfrm>
          <a:prstGeom prst="rect">
            <a:avLst/>
          </a:prstGeom>
          <a:solidFill>
            <a:schemeClr val="accent1">
              <a:lumMod val="2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pic>
        <p:nvPicPr>
          <p:cNvPr id="4" name="Picture 3" descr="honduras-map-120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93825" y="1586548"/>
            <a:ext cx="6337300" cy="516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AutoShape 10"/>
          <p:cNvSpPr>
            <a:spLocks noChangeArrowheads="1"/>
          </p:cNvSpPr>
          <p:nvPr/>
        </p:nvSpPr>
        <p:spPr bwMode="auto">
          <a:xfrm>
            <a:off x="3222625" y="4992870"/>
            <a:ext cx="379413" cy="354012"/>
          </a:xfrm>
          <a:prstGeom prst="star5">
            <a:avLst/>
          </a:prstGeom>
          <a:solidFill>
            <a:srgbClr val="425AE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6" name="AutoShape 11"/>
          <p:cNvSpPr>
            <a:spLocks noChangeArrowheads="1"/>
          </p:cNvSpPr>
          <p:nvPr/>
        </p:nvSpPr>
        <p:spPr bwMode="auto">
          <a:xfrm>
            <a:off x="3222625" y="4666298"/>
            <a:ext cx="379413" cy="354012"/>
          </a:xfrm>
          <a:prstGeom prst="star5">
            <a:avLst/>
          </a:prstGeom>
          <a:solidFill>
            <a:srgbClr val="425AE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7" name="AutoShape 12"/>
          <p:cNvSpPr>
            <a:spLocks noChangeArrowheads="1"/>
          </p:cNvSpPr>
          <p:nvPr/>
        </p:nvSpPr>
        <p:spPr bwMode="auto">
          <a:xfrm>
            <a:off x="2689225" y="4894898"/>
            <a:ext cx="379413" cy="354012"/>
          </a:xfrm>
          <a:prstGeom prst="star5">
            <a:avLst/>
          </a:prstGeom>
          <a:solidFill>
            <a:srgbClr val="007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8" name="AutoShape 15"/>
          <p:cNvSpPr>
            <a:spLocks noChangeArrowheads="1"/>
          </p:cNvSpPr>
          <p:nvPr/>
        </p:nvSpPr>
        <p:spPr bwMode="auto">
          <a:xfrm>
            <a:off x="3298825" y="4742498"/>
            <a:ext cx="379413" cy="354012"/>
          </a:xfrm>
          <a:prstGeom prst="star5">
            <a:avLst/>
          </a:prstGeom>
          <a:solidFill>
            <a:srgbClr val="007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9" name="Text Box 126"/>
          <p:cNvSpPr txBox="1">
            <a:spLocks noChangeArrowheads="1"/>
          </p:cNvSpPr>
          <p:nvPr/>
        </p:nvSpPr>
        <p:spPr bwMode="auto">
          <a:xfrm>
            <a:off x="200025" y="6007735"/>
            <a:ext cx="2289175" cy="6508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 sz="1800" b="1"/>
              <a:t>Ojojona, </a:t>
            </a:r>
          </a:p>
          <a:p>
            <a:r>
              <a:rPr lang="es-HN" sz="1800" b="1"/>
              <a:t>Francisco Morazán</a:t>
            </a:r>
          </a:p>
        </p:txBody>
      </p:sp>
      <p:sp>
        <p:nvSpPr>
          <p:cNvPr id="10" name="Line 127"/>
          <p:cNvSpPr>
            <a:spLocks noChangeShapeType="1"/>
          </p:cNvSpPr>
          <p:nvPr/>
        </p:nvSpPr>
        <p:spPr bwMode="auto">
          <a:xfrm flipV="1">
            <a:off x="2489200" y="5310051"/>
            <a:ext cx="854891" cy="90247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5" name="Text Box 132"/>
          <p:cNvSpPr txBox="1">
            <a:spLocks noChangeArrowheads="1"/>
          </p:cNvSpPr>
          <p:nvPr/>
        </p:nvSpPr>
        <p:spPr bwMode="auto">
          <a:xfrm>
            <a:off x="6147488" y="2981605"/>
            <a:ext cx="2701925" cy="6508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 sz="1800" b="1"/>
              <a:t>Cuatro Comunidades, </a:t>
            </a:r>
          </a:p>
          <a:p>
            <a:r>
              <a:rPr lang="es-HN" sz="1800" b="1"/>
              <a:t>Francisco Morazán</a:t>
            </a:r>
          </a:p>
        </p:txBody>
      </p:sp>
      <p:sp>
        <p:nvSpPr>
          <p:cNvPr id="16" name="Line 133"/>
          <p:cNvSpPr>
            <a:spLocks noChangeShapeType="1"/>
          </p:cNvSpPr>
          <p:nvPr/>
        </p:nvSpPr>
        <p:spPr bwMode="auto">
          <a:xfrm flipH="1">
            <a:off x="3490912" y="3303441"/>
            <a:ext cx="2650580" cy="155653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7" name="AutoShape 13"/>
          <p:cNvSpPr>
            <a:spLocks noChangeArrowheads="1"/>
          </p:cNvSpPr>
          <p:nvPr/>
        </p:nvSpPr>
        <p:spPr bwMode="auto">
          <a:xfrm>
            <a:off x="3527425" y="4361498"/>
            <a:ext cx="379413" cy="354012"/>
          </a:xfrm>
          <a:prstGeom prst="star5">
            <a:avLst/>
          </a:prstGeom>
          <a:solidFill>
            <a:srgbClr val="425AE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18" name="Text Box 134"/>
          <p:cNvSpPr txBox="1">
            <a:spLocks noChangeArrowheads="1"/>
          </p:cNvSpPr>
          <p:nvPr/>
        </p:nvSpPr>
        <p:spPr bwMode="auto">
          <a:xfrm>
            <a:off x="6141138" y="2179538"/>
            <a:ext cx="2289175" cy="6508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 sz="1800" b="1" dirty="0"/>
              <a:t>Agalteca, </a:t>
            </a:r>
          </a:p>
          <a:p>
            <a:r>
              <a:rPr lang="es-HN" sz="1800" b="1" dirty="0"/>
              <a:t>Francisco Morazán</a:t>
            </a:r>
          </a:p>
        </p:txBody>
      </p:sp>
      <p:sp>
        <p:nvSpPr>
          <p:cNvPr id="19" name="Line 135"/>
          <p:cNvSpPr>
            <a:spLocks noChangeShapeType="1"/>
          </p:cNvSpPr>
          <p:nvPr/>
        </p:nvSpPr>
        <p:spPr bwMode="auto">
          <a:xfrm flipH="1">
            <a:off x="3789363" y="2525518"/>
            <a:ext cx="2352130" cy="206616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20" name="AutoShape 13"/>
          <p:cNvSpPr>
            <a:spLocks noChangeArrowheads="1"/>
          </p:cNvSpPr>
          <p:nvPr/>
        </p:nvSpPr>
        <p:spPr bwMode="auto">
          <a:xfrm>
            <a:off x="3763440" y="5052984"/>
            <a:ext cx="379413" cy="354012"/>
          </a:xfrm>
          <a:prstGeom prst="star5">
            <a:avLst/>
          </a:prstGeom>
          <a:solidFill>
            <a:srgbClr val="007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23" name="AutoShape 13"/>
          <p:cNvSpPr>
            <a:spLocks noChangeArrowheads="1"/>
          </p:cNvSpPr>
          <p:nvPr/>
        </p:nvSpPr>
        <p:spPr bwMode="auto">
          <a:xfrm>
            <a:off x="2141631" y="3990733"/>
            <a:ext cx="379413" cy="354012"/>
          </a:xfrm>
          <a:prstGeom prst="star5">
            <a:avLst/>
          </a:prstGeom>
          <a:solidFill>
            <a:srgbClr val="007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26" name="Rectangle 3"/>
          <p:cNvSpPr txBox="1">
            <a:spLocks noChangeArrowheads="1"/>
          </p:cNvSpPr>
          <p:nvPr/>
        </p:nvSpPr>
        <p:spPr bwMode="auto">
          <a:xfrm>
            <a:off x="284691" y="476250"/>
            <a:ext cx="6265863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s-MX" sz="3600" dirty="0" smtClean="0"/>
              <a:t>Cobertura del estudio</a:t>
            </a:r>
            <a:endParaRPr lang="en-US" sz="3600" dirty="0">
              <a:solidFill>
                <a:srgbClr val="CD0000"/>
              </a:solidFill>
              <a:latin typeface="Aller Bold" pitchFamily="1" charset="0"/>
            </a:endParaRPr>
          </a:p>
        </p:txBody>
      </p:sp>
      <p:sp>
        <p:nvSpPr>
          <p:cNvPr id="28" name="AutoShape 13"/>
          <p:cNvSpPr>
            <a:spLocks noChangeArrowheads="1"/>
          </p:cNvSpPr>
          <p:nvPr/>
        </p:nvSpPr>
        <p:spPr bwMode="auto">
          <a:xfrm>
            <a:off x="3529760" y="4362104"/>
            <a:ext cx="379413" cy="354012"/>
          </a:xfrm>
          <a:prstGeom prst="star5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29" name="AutoShape 13"/>
          <p:cNvSpPr>
            <a:spLocks noChangeArrowheads="1"/>
          </p:cNvSpPr>
          <p:nvPr/>
        </p:nvSpPr>
        <p:spPr bwMode="auto">
          <a:xfrm>
            <a:off x="3235120" y="4666904"/>
            <a:ext cx="379413" cy="354012"/>
          </a:xfrm>
          <a:prstGeom prst="star5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30" name="AutoShape 13"/>
          <p:cNvSpPr>
            <a:spLocks noChangeArrowheads="1"/>
          </p:cNvSpPr>
          <p:nvPr/>
        </p:nvSpPr>
        <p:spPr bwMode="auto">
          <a:xfrm>
            <a:off x="2689020" y="4892964"/>
            <a:ext cx="379413" cy="354012"/>
          </a:xfrm>
          <a:prstGeom prst="star5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31" name="AutoShape 13"/>
          <p:cNvSpPr>
            <a:spLocks noChangeArrowheads="1"/>
          </p:cNvSpPr>
          <p:nvPr/>
        </p:nvSpPr>
        <p:spPr bwMode="auto">
          <a:xfrm>
            <a:off x="3224960" y="4992024"/>
            <a:ext cx="379413" cy="354012"/>
          </a:xfrm>
          <a:prstGeom prst="star5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32" name="Text Box 132"/>
          <p:cNvSpPr txBox="1">
            <a:spLocks noChangeArrowheads="1"/>
          </p:cNvSpPr>
          <p:nvPr/>
        </p:nvSpPr>
        <p:spPr bwMode="auto">
          <a:xfrm>
            <a:off x="198120" y="4398925"/>
            <a:ext cx="1107996" cy="646331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 sz="1800" b="1" dirty="0" err="1" smtClean="0"/>
              <a:t>Marcala</a:t>
            </a:r>
            <a:r>
              <a:rPr lang="es-HN" sz="1800" b="1" dirty="0" smtClean="0"/>
              <a:t>,</a:t>
            </a:r>
          </a:p>
          <a:p>
            <a:r>
              <a:rPr lang="es-HN" sz="1800" b="1" dirty="0" smtClean="0"/>
              <a:t>La Paz</a:t>
            </a:r>
            <a:endParaRPr lang="es-HN" sz="1800" b="1" dirty="0"/>
          </a:p>
        </p:txBody>
      </p:sp>
      <p:sp>
        <p:nvSpPr>
          <p:cNvPr id="33" name="Line 133"/>
          <p:cNvSpPr>
            <a:spLocks noChangeShapeType="1"/>
          </p:cNvSpPr>
          <p:nvPr/>
        </p:nvSpPr>
        <p:spPr bwMode="auto">
          <a:xfrm>
            <a:off x="1325880" y="4739639"/>
            <a:ext cx="1417320" cy="309881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3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3"/>
          <p:cNvSpPr txBox="1">
            <a:spLocks noChangeArrowheads="1"/>
          </p:cNvSpPr>
          <p:nvPr/>
        </p:nvSpPr>
        <p:spPr bwMode="auto">
          <a:xfrm>
            <a:off x="250825" y="476250"/>
            <a:ext cx="6265863" cy="864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s-MX" sz="3400" dirty="0" smtClean="0"/>
              <a:t>Condiciones antes del estudio</a:t>
            </a:r>
            <a:endParaRPr lang="en-US" sz="3400" dirty="0">
              <a:solidFill>
                <a:srgbClr val="CD0000"/>
              </a:solidFill>
              <a:latin typeface="Aller Bold" pitchFamily="1" charset="0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762000" y="1661160"/>
          <a:ext cx="7711440" cy="4350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0480"/>
                <a:gridCol w="2570480"/>
                <a:gridCol w="2570480"/>
              </a:tblGrid>
              <a:tr h="587102">
                <a:tc>
                  <a:txBody>
                    <a:bodyPr/>
                    <a:lstStyle/>
                    <a:p>
                      <a:pPr algn="ctr"/>
                      <a:r>
                        <a:rPr lang="es-HN" dirty="0" smtClean="0"/>
                        <a:t>OPERACIÓN</a:t>
                      </a:r>
                      <a:endParaRPr lang="es-MX" dirty="0"/>
                    </a:p>
                  </a:txBody>
                  <a:tcPr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HN" dirty="0" smtClean="0"/>
                        <a:t>ADMINISTRACIÓN</a:t>
                      </a:r>
                      <a:endParaRPr lang="es-MX" dirty="0"/>
                    </a:p>
                  </a:txBody>
                  <a:tcPr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HN" dirty="0" smtClean="0"/>
                        <a:t>MOTIVACIONES</a:t>
                      </a:r>
                      <a:r>
                        <a:rPr lang="es-HN" baseline="0" dirty="0" smtClean="0"/>
                        <a:t> </a:t>
                      </a:r>
                      <a:r>
                        <a:rPr lang="es-HN" dirty="0" smtClean="0"/>
                        <a:t>POR </a:t>
                      </a:r>
                      <a:r>
                        <a:rPr lang="es-HN" baseline="0" dirty="0" smtClean="0"/>
                        <a:t>EL ESTUDIO</a:t>
                      </a:r>
                      <a:endParaRPr lang="es-MX" dirty="0"/>
                    </a:p>
                  </a:txBody>
                  <a:tcPr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</a:tr>
              <a:tr h="3710578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s-HN" dirty="0" smtClean="0"/>
                        <a:t> </a:t>
                      </a:r>
                      <a:r>
                        <a:rPr lang="es-HN" sz="2000" dirty="0" smtClean="0"/>
                        <a:t>Uso exclusivo del</a:t>
                      </a:r>
                      <a:r>
                        <a:rPr lang="es-HN" sz="2000" baseline="0" dirty="0" smtClean="0"/>
                        <a:t> coagulante </a:t>
                      </a:r>
                      <a:r>
                        <a:rPr lang="es-HN" sz="2000" dirty="0" smtClean="0"/>
                        <a:t>sulfato de aluminio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s-HN" sz="2000" dirty="0" smtClean="0"/>
                        <a:t> Completamente</a:t>
                      </a:r>
                      <a:r>
                        <a:rPr lang="es-HN" sz="2000" baseline="0" dirty="0" smtClean="0"/>
                        <a:t> hidráulica (sin energía eléctrica)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s-HN" sz="2000" baseline="0" dirty="0" smtClean="0"/>
                        <a:t> Resultados en la calidad de agua mejoraron la salud en la población servida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s-HN" sz="2000" dirty="0" smtClean="0"/>
                        <a:t> Juntas de Agua o sistemas municipales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s-HN" sz="2000" dirty="0" smtClean="0"/>
                        <a:t> Tarifas domiciliarias mensuales del</a:t>
                      </a:r>
                      <a:r>
                        <a:rPr lang="es-HN" sz="2000" baseline="0" dirty="0" smtClean="0"/>
                        <a:t> equivalente de $2.50 a $4 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s-HN" sz="2000" baseline="0" dirty="0" smtClean="0"/>
                        <a:t> 1 a 4 operarios empleados por la Junta de Agua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s-HN" sz="2000" dirty="0" smtClean="0"/>
                        <a:t> Baja alcalinidad y alta materia orgánica en</a:t>
                      </a:r>
                      <a:r>
                        <a:rPr lang="es-HN" sz="2000" baseline="0" dirty="0" smtClean="0"/>
                        <a:t> las aguas crudas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s-HN" sz="2000" baseline="0" dirty="0" smtClean="0"/>
                        <a:t> No uso de control de pH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s-HN" sz="2000" baseline="0" dirty="0" smtClean="0"/>
                        <a:t> Posibilidad de ahorros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s-HN" sz="2000" baseline="0" dirty="0" smtClean="0"/>
                        <a:t> Recomendaciones del SANAA a probar un coagulante alternativo (PAC)</a:t>
                      </a:r>
                      <a:endParaRPr lang="es-MX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1808</TotalTime>
  <Words>1185</Words>
  <Application>Microsoft Office PowerPoint</Application>
  <PresentationFormat>On-screen Show (4:3)</PresentationFormat>
  <Paragraphs>186</Paragraphs>
  <Slides>24</Slides>
  <Notes>6</Notes>
  <HiddenSlides>0</HiddenSlides>
  <MMClips>1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Blank Presentation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</vt:vector>
  </TitlesOfParts>
  <Company>it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it</dc:creator>
  <cp:lastModifiedBy>aguaclara</cp:lastModifiedBy>
  <cp:revision>237</cp:revision>
  <dcterms:created xsi:type="dcterms:W3CDTF">2010-06-03T07:22:09Z</dcterms:created>
  <dcterms:modified xsi:type="dcterms:W3CDTF">2012-05-21T15:46:10Z</dcterms:modified>
</cp:coreProperties>
</file>