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activeX/activeX1.xml" ContentType="application/vnd.ms-office.activeX+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0" r:id="rId2"/>
  </p:sldMasterIdLst>
  <p:notesMasterIdLst>
    <p:notesMasterId r:id="rId37"/>
  </p:notesMasterIdLst>
  <p:handoutMasterIdLst>
    <p:handoutMasterId r:id="rId38"/>
  </p:handoutMasterIdLst>
  <p:sldIdLst>
    <p:sldId id="358" r:id="rId3"/>
    <p:sldId id="523" r:id="rId4"/>
    <p:sldId id="486" r:id="rId5"/>
    <p:sldId id="487" r:id="rId6"/>
    <p:sldId id="488" r:id="rId7"/>
    <p:sldId id="489" r:id="rId8"/>
    <p:sldId id="490" r:id="rId9"/>
    <p:sldId id="492" r:id="rId10"/>
    <p:sldId id="493" r:id="rId11"/>
    <p:sldId id="494" r:id="rId12"/>
    <p:sldId id="496" r:id="rId13"/>
    <p:sldId id="497" r:id="rId14"/>
    <p:sldId id="499" r:id="rId15"/>
    <p:sldId id="500" r:id="rId16"/>
    <p:sldId id="501" r:id="rId17"/>
    <p:sldId id="502" r:id="rId18"/>
    <p:sldId id="503" r:id="rId19"/>
    <p:sldId id="504" r:id="rId20"/>
    <p:sldId id="505" r:id="rId21"/>
    <p:sldId id="506" r:id="rId22"/>
    <p:sldId id="511" r:id="rId23"/>
    <p:sldId id="508" r:id="rId24"/>
    <p:sldId id="521" r:id="rId25"/>
    <p:sldId id="522" r:id="rId26"/>
    <p:sldId id="512" r:id="rId27"/>
    <p:sldId id="514" r:id="rId28"/>
    <p:sldId id="513" r:id="rId29"/>
    <p:sldId id="518" r:id="rId30"/>
    <p:sldId id="516" r:id="rId31"/>
    <p:sldId id="519" r:id="rId32"/>
    <p:sldId id="520" r:id="rId33"/>
    <p:sldId id="524" r:id="rId34"/>
    <p:sldId id="517" r:id="rId35"/>
    <p:sldId id="525" r:id="rId36"/>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65F9"/>
    <a:srgbClr val="00FF00"/>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8" autoAdjust="0"/>
    <p:restoredTop sz="94660"/>
  </p:normalViewPr>
  <p:slideViewPr>
    <p:cSldViewPr>
      <p:cViewPr varScale="1">
        <p:scale>
          <a:sx n="111" d="100"/>
          <a:sy n="111" d="100"/>
        </p:scale>
        <p:origin x="-70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activeX/activeX1.xml><?xml version="1.0" encoding="utf-8"?>
<ax:ocx xmlns:ax="http://schemas.microsoft.com/office/2006/activeX" xmlns:r="http://schemas.openxmlformats.org/officeDocument/2006/relationships" ax:classid="{D27CDB6E-AE6D-11CF-96B8-444553540000}" ax:persistence="persistPropertyBag">
  <ax:ocxPr ax:name="_cx" ax:value="15663"/>
  <ax:ocxPr ax:name="_cy" ax:value="11007"/>
  <ax:ocxPr ax:name="FlashVars" ax:value=""/>
  <ax:ocxPr ax:name="Movie" ax:value="http://www.youtube.com/v/ShWatA6Xie8&amp;feature=player_embedded"/>
  <ax:ocxPr ax:name="Src" ax:value="http://www.youtube.com/v/ShWatA6Xie8&amp;feature=player_embedded"/>
  <ax:ocxPr ax:name="WMode" ax:value="Window"/>
  <ax:ocxPr ax:name="Play" ax:value="0"/>
  <ax:ocxPr ax:name="Loop" ax:value="0"/>
  <ax:ocxPr ax:name="Quality" ax:value="High"/>
  <ax:ocxPr ax:name="SAlign" ax:value="LT"/>
  <ax:ocxPr ax:name="Menu" ax:value="-1"/>
  <ax:ocxPr ax:name="Base" ax:value=""/>
  <ax:ocxPr ax:name="AllowScriptAccess" ax:value=""/>
  <ax:ocxPr ax:name="Scale" ax:value="NoScale"/>
  <ax:ocxPr ax:name="DeviceFont" ax:value="0"/>
  <ax:ocxPr ax:name="EmbedMovie" ax:value="-1"/>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2" Type="http://schemas.openxmlformats.org/officeDocument/2006/relationships/oleObject" Target="file:///C:\Documents%20and%20Settings\mw24\My%20Documents\AguaClara\class%20list%20and%20grades\Enrollment%20stats.xlsx" TargetMode="External"/><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mw24\My%20Documents\AguaClara\class%20list%20and%20grades\Enrollment%20sta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8.4702907711757328E-2"/>
          <c:y val="5.9382422802850464E-2"/>
          <c:w val="0.87357774968394442"/>
          <c:h val="0.41582150907050891"/>
        </c:manualLayout>
      </c:layout>
      <c:barChart>
        <c:barDir val="col"/>
        <c:grouping val="stacked"/>
        <c:ser>
          <c:idx val="0"/>
          <c:order val="0"/>
          <c:tx>
            <c:strRef>
              <c:f>Sheet1!$B$1</c:f>
              <c:strCache>
                <c:ptCount val="1"/>
                <c:pt idx="0">
                  <c:v>AguaClara Team</c:v>
                </c:pt>
              </c:strCache>
            </c:strRef>
          </c:tx>
          <c:spPr>
            <a:solidFill>
              <a:schemeClr val="accent1"/>
            </a:solidFill>
            <a:ln w="26617">
              <a:solidFill>
                <a:schemeClr val="tx1"/>
              </a:solidFill>
              <a:prstDash val="solid"/>
            </a:ln>
          </c:spPr>
          <c:cat>
            <c:strRef>
              <c:f>Sheet1!$A$2:$A$14</c:f>
              <c:strCache>
                <c:ptCount val="13"/>
                <c:pt idx="0">
                  <c:v>2004 F</c:v>
                </c:pt>
                <c:pt idx="1">
                  <c:v>2005 S</c:v>
                </c:pt>
                <c:pt idx="2">
                  <c:v>2005 F</c:v>
                </c:pt>
                <c:pt idx="3">
                  <c:v>2006 S</c:v>
                </c:pt>
                <c:pt idx="4">
                  <c:v>2006 F</c:v>
                </c:pt>
                <c:pt idx="5">
                  <c:v>2007 S</c:v>
                </c:pt>
                <c:pt idx="6">
                  <c:v>2007 F</c:v>
                </c:pt>
                <c:pt idx="7">
                  <c:v>2008 S</c:v>
                </c:pt>
                <c:pt idx="8">
                  <c:v>2008 Sum</c:v>
                </c:pt>
                <c:pt idx="9">
                  <c:v>2008 F</c:v>
                </c:pt>
                <c:pt idx="10">
                  <c:v>2009 S</c:v>
                </c:pt>
                <c:pt idx="11">
                  <c:v>2009 Sum</c:v>
                </c:pt>
                <c:pt idx="12">
                  <c:v>2009 F</c:v>
                </c:pt>
              </c:strCache>
            </c:strRef>
          </c:cat>
          <c:val>
            <c:numRef>
              <c:f>Sheet1!$B$2:$B$14</c:f>
              <c:numCache>
                <c:formatCode>General</c:formatCode>
                <c:ptCount val="13"/>
                <c:pt idx="0">
                  <c:v>7</c:v>
                </c:pt>
                <c:pt idx="1">
                  <c:v>9</c:v>
                </c:pt>
                <c:pt idx="2">
                  <c:v>19</c:v>
                </c:pt>
                <c:pt idx="3">
                  <c:v>19</c:v>
                </c:pt>
                <c:pt idx="4">
                  <c:v>11</c:v>
                </c:pt>
                <c:pt idx="5">
                  <c:v>29</c:v>
                </c:pt>
                <c:pt idx="6">
                  <c:v>25</c:v>
                </c:pt>
                <c:pt idx="7">
                  <c:v>29</c:v>
                </c:pt>
                <c:pt idx="8">
                  <c:v>18</c:v>
                </c:pt>
                <c:pt idx="9">
                  <c:v>32</c:v>
                </c:pt>
                <c:pt idx="10">
                  <c:v>40</c:v>
                </c:pt>
                <c:pt idx="11">
                  <c:v>20</c:v>
                </c:pt>
                <c:pt idx="12">
                  <c:v>37</c:v>
                </c:pt>
              </c:numCache>
            </c:numRef>
          </c:val>
        </c:ser>
        <c:ser>
          <c:idx val="1"/>
          <c:order val="1"/>
          <c:tx>
            <c:strRef>
              <c:f>Sheet1!$C$1</c:f>
              <c:strCache>
                <c:ptCount val="1"/>
                <c:pt idx="0">
                  <c:v>Small Scale Water Supply</c:v>
                </c:pt>
              </c:strCache>
            </c:strRef>
          </c:tx>
          <c:spPr>
            <a:solidFill>
              <a:schemeClr val="accent2"/>
            </a:solidFill>
            <a:ln w="26617">
              <a:solidFill>
                <a:schemeClr val="tx1"/>
              </a:solidFill>
              <a:prstDash val="solid"/>
            </a:ln>
          </c:spPr>
          <c:cat>
            <c:strRef>
              <c:f>Sheet1!$A$2:$A$14</c:f>
              <c:strCache>
                <c:ptCount val="13"/>
                <c:pt idx="0">
                  <c:v>2004 F</c:v>
                </c:pt>
                <c:pt idx="1">
                  <c:v>2005 S</c:v>
                </c:pt>
                <c:pt idx="2">
                  <c:v>2005 F</c:v>
                </c:pt>
                <c:pt idx="3">
                  <c:v>2006 S</c:v>
                </c:pt>
                <c:pt idx="4">
                  <c:v>2006 F</c:v>
                </c:pt>
                <c:pt idx="5">
                  <c:v>2007 S</c:v>
                </c:pt>
                <c:pt idx="6">
                  <c:v>2007 F</c:v>
                </c:pt>
                <c:pt idx="7">
                  <c:v>2008 S</c:v>
                </c:pt>
                <c:pt idx="8">
                  <c:v>2008 Sum</c:v>
                </c:pt>
                <c:pt idx="9">
                  <c:v>2008 F</c:v>
                </c:pt>
                <c:pt idx="10">
                  <c:v>2009 S</c:v>
                </c:pt>
                <c:pt idx="11">
                  <c:v>2009 Sum</c:v>
                </c:pt>
                <c:pt idx="12">
                  <c:v>2009 F</c:v>
                </c:pt>
              </c:strCache>
            </c:strRef>
          </c:cat>
          <c:val>
            <c:numRef>
              <c:f>Sheet1!$C$2:$C$14</c:f>
              <c:numCache>
                <c:formatCode>General</c:formatCode>
                <c:ptCount val="13"/>
                <c:pt idx="0">
                  <c:v>33</c:v>
                </c:pt>
                <c:pt idx="4">
                  <c:v>19</c:v>
                </c:pt>
                <c:pt idx="6">
                  <c:v>34</c:v>
                </c:pt>
                <c:pt idx="9">
                  <c:v>42</c:v>
                </c:pt>
                <c:pt idx="12">
                  <c:v>40</c:v>
                </c:pt>
              </c:numCache>
            </c:numRef>
          </c:val>
        </c:ser>
        <c:overlap val="100"/>
        <c:axId val="130630784"/>
        <c:axId val="130632320"/>
      </c:barChart>
      <c:catAx>
        <c:axId val="130630784"/>
        <c:scaling>
          <c:orientation val="minMax"/>
        </c:scaling>
        <c:axPos val="b"/>
        <c:numFmt formatCode="General" sourceLinked="1"/>
        <c:tickLblPos val="nextTo"/>
        <c:spPr>
          <a:ln w="6654">
            <a:solidFill>
              <a:schemeClr val="tx1"/>
            </a:solidFill>
            <a:prstDash val="solid"/>
          </a:ln>
        </c:spPr>
        <c:txPr>
          <a:bodyPr rot="-2700000" vert="horz"/>
          <a:lstStyle/>
          <a:p>
            <a:pPr>
              <a:defRPr sz="4401" b="0" i="0" u="none" strike="noStrike" baseline="0">
                <a:solidFill>
                  <a:schemeClr val="tx1"/>
                </a:solidFill>
                <a:latin typeface="Times New Roman"/>
                <a:ea typeface="Times New Roman"/>
                <a:cs typeface="Times New Roman"/>
              </a:defRPr>
            </a:pPr>
            <a:endParaRPr lang="en-US"/>
          </a:p>
        </c:txPr>
        <c:crossAx val="130632320"/>
        <c:crosses val="autoZero"/>
        <c:auto val="1"/>
        <c:lblAlgn val="ctr"/>
        <c:lblOffset val="100"/>
        <c:tickLblSkip val="1"/>
        <c:tickMarkSkip val="1"/>
      </c:catAx>
      <c:valAx>
        <c:axId val="130632320"/>
        <c:scaling>
          <c:orientation val="minMax"/>
        </c:scaling>
        <c:axPos val="l"/>
        <c:numFmt formatCode="General" sourceLinked="1"/>
        <c:tickLblPos val="nextTo"/>
        <c:spPr>
          <a:ln w="6654">
            <a:solidFill>
              <a:schemeClr val="tx1"/>
            </a:solidFill>
            <a:prstDash val="solid"/>
          </a:ln>
        </c:spPr>
        <c:txPr>
          <a:bodyPr rot="0" vert="horz"/>
          <a:lstStyle/>
          <a:p>
            <a:pPr>
              <a:defRPr sz="4401" b="0" i="0" u="none" strike="noStrike" baseline="0">
                <a:solidFill>
                  <a:schemeClr val="tx1"/>
                </a:solidFill>
                <a:latin typeface="Times New Roman"/>
                <a:ea typeface="Times New Roman"/>
                <a:cs typeface="Times New Roman"/>
              </a:defRPr>
            </a:pPr>
            <a:endParaRPr lang="en-US"/>
          </a:p>
        </c:txPr>
        <c:crossAx val="130630784"/>
        <c:crosses val="autoZero"/>
        <c:crossBetween val="between"/>
      </c:valAx>
      <c:spPr>
        <a:noFill/>
        <a:ln w="26617">
          <a:solidFill>
            <a:srgbClr val="808080"/>
          </a:solidFill>
          <a:prstDash val="solid"/>
        </a:ln>
      </c:spPr>
    </c:plotArea>
    <c:legend>
      <c:legendPos val="r"/>
      <c:layout>
        <c:manualLayout>
          <c:xMode val="edge"/>
          <c:yMode val="edge"/>
          <c:x val="0.23135271807838168"/>
          <c:y val="0.1353919239904989"/>
          <c:w val="0.28445006321112531"/>
          <c:h val="0.12351543942992874"/>
        </c:manualLayout>
      </c:layout>
      <c:spPr>
        <a:noFill/>
        <a:ln w="53234">
          <a:noFill/>
        </a:ln>
      </c:spPr>
      <c:txPr>
        <a:bodyPr/>
        <a:lstStyle/>
        <a:p>
          <a:pPr>
            <a:defRPr sz="4045" b="0" i="0" u="none" strike="noStrike" baseline="0">
              <a:solidFill>
                <a:schemeClr val="tx1"/>
              </a:solidFill>
              <a:latin typeface="Times New Roman"/>
              <a:ea typeface="Times New Roman"/>
              <a:cs typeface="Times New Roman"/>
            </a:defRPr>
          </a:pPr>
          <a:endParaRPr lang="en-US"/>
        </a:p>
      </c:txPr>
    </c:legend>
    <c:plotVisOnly val="1"/>
    <c:dispBlanksAs val="gap"/>
  </c:chart>
  <c:spPr>
    <a:noFill/>
    <a:ln>
      <a:noFill/>
    </a:ln>
  </c:spPr>
  <c:txPr>
    <a:bodyPr/>
    <a:lstStyle/>
    <a:p>
      <a:pPr>
        <a:defRPr sz="4401" b="0" i="0" u="none" strike="noStrike" baseline="0">
          <a:solidFill>
            <a:schemeClr val="tx1"/>
          </a:solidFill>
          <a:latin typeface="Times New Roman"/>
          <a:ea typeface="Times New Roman"/>
          <a:cs typeface="Times New Roman"/>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4817838137205387E-2"/>
          <c:y val="3.6259739055021792E-2"/>
          <c:w val="0.73026704230778494"/>
          <c:h val="0.72642105097344645"/>
        </c:manualLayout>
      </c:layout>
      <c:barChart>
        <c:barDir val="col"/>
        <c:grouping val="clustered"/>
        <c:ser>
          <c:idx val="0"/>
          <c:order val="0"/>
          <c:tx>
            <c:strRef>
              <c:f>AguaClara!$E$1</c:f>
              <c:strCache>
                <c:ptCount val="1"/>
                <c:pt idx="0">
                  <c:v>Summer</c:v>
                </c:pt>
              </c:strCache>
            </c:strRef>
          </c:tx>
          <c:cat>
            <c:strRef>
              <c:f>AguaClara!$D$2:$D$7</c:f>
              <c:strCache>
                <c:ptCount val="6"/>
                <c:pt idx="0">
                  <c:v> ac yr '04-'05</c:v>
                </c:pt>
                <c:pt idx="1">
                  <c:v> ac yr '05-'06</c:v>
                </c:pt>
                <c:pt idx="2">
                  <c:v> ac yr '06-'07</c:v>
                </c:pt>
                <c:pt idx="3">
                  <c:v> ac yr '07-'08</c:v>
                </c:pt>
                <c:pt idx="4">
                  <c:v> ac yr '08-'09</c:v>
                </c:pt>
                <c:pt idx="5">
                  <c:v> ac yr '09-'10</c:v>
                </c:pt>
              </c:strCache>
            </c:strRef>
          </c:cat>
          <c:val>
            <c:numRef>
              <c:f>AguaClara!$E$2:$E$7</c:f>
              <c:numCache>
                <c:formatCode>General</c:formatCode>
                <c:ptCount val="6"/>
                <c:pt idx="4">
                  <c:v>18</c:v>
                </c:pt>
                <c:pt idx="5">
                  <c:v>20</c:v>
                </c:pt>
              </c:numCache>
            </c:numRef>
          </c:val>
        </c:ser>
        <c:ser>
          <c:idx val="2"/>
          <c:order val="2"/>
          <c:tx>
            <c:strRef>
              <c:f>AguaClara!$G$1</c:f>
              <c:strCache>
                <c:ptCount val="1"/>
                <c:pt idx="0">
                  <c:v>Fall</c:v>
                </c:pt>
              </c:strCache>
            </c:strRef>
          </c:tx>
          <c:cat>
            <c:strRef>
              <c:f>AguaClara!$D$2:$D$7</c:f>
              <c:strCache>
                <c:ptCount val="6"/>
                <c:pt idx="0">
                  <c:v> ac yr '04-'05</c:v>
                </c:pt>
                <c:pt idx="1">
                  <c:v> ac yr '05-'06</c:v>
                </c:pt>
                <c:pt idx="2">
                  <c:v> ac yr '06-'07</c:v>
                </c:pt>
                <c:pt idx="3">
                  <c:v> ac yr '07-'08</c:v>
                </c:pt>
                <c:pt idx="4">
                  <c:v> ac yr '08-'09</c:v>
                </c:pt>
                <c:pt idx="5">
                  <c:v> ac yr '09-'10</c:v>
                </c:pt>
              </c:strCache>
            </c:strRef>
          </c:cat>
          <c:val>
            <c:numRef>
              <c:f>AguaClara!$G$2:$G$7</c:f>
              <c:numCache>
                <c:formatCode>General</c:formatCode>
                <c:ptCount val="6"/>
                <c:pt idx="0">
                  <c:v>7</c:v>
                </c:pt>
                <c:pt idx="1">
                  <c:v>19</c:v>
                </c:pt>
                <c:pt idx="2">
                  <c:v>11</c:v>
                </c:pt>
                <c:pt idx="3">
                  <c:v>25</c:v>
                </c:pt>
                <c:pt idx="4">
                  <c:v>32</c:v>
                </c:pt>
                <c:pt idx="5">
                  <c:v>37</c:v>
                </c:pt>
              </c:numCache>
            </c:numRef>
          </c:val>
        </c:ser>
        <c:ser>
          <c:idx val="3"/>
          <c:order val="3"/>
          <c:tx>
            <c:strRef>
              <c:f>AguaClara!$H$1</c:f>
              <c:strCache>
                <c:ptCount val="1"/>
                <c:pt idx="0">
                  <c:v>Spring</c:v>
                </c:pt>
              </c:strCache>
            </c:strRef>
          </c:tx>
          <c:cat>
            <c:strRef>
              <c:f>AguaClara!$D$2:$D$7</c:f>
              <c:strCache>
                <c:ptCount val="6"/>
                <c:pt idx="0">
                  <c:v> ac yr '04-'05</c:v>
                </c:pt>
                <c:pt idx="1">
                  <c:v> ac yr '05-'06</c:v>
                </c:pt>
                <c:pt idx="2">
                  <c:v> ac yr '06-'07</c:v>
                </c:pt>
                <c:pt idx="3">
                  <c:v> ac yr '07-'08</c:v>
                </c:pt>
                <c:pt idx="4">
                  <c:v> ac yr '08-'09</c:v>
                </c:pt>
                <c:pt idx="5">
                  <c:v> ac yr '09-'10</c:v>
                </c:pt>
              </c:strCache>
            </c:strRef>
          </c:cat>
          <c:val>
            <c:numRef>
              <c:f>AguaClara!$H$2:$H$7</c:f>
              <c:numCache>
                <c:formatCode>General</c:formatCode>
                <c:ptCount val="6"/>
                <c:pt idx="0">
                  <c:v>9</c:v>
                </c:pt>
                <c:pt idx="1">
                  <c:v>19</c:v>
                </c:pt>
                <c:pt idx="2">
                  <c:v>29</c:v>
                </c:pt>
                <c:pt idx="3">
                  <c:v>29</c:v>
                </c:pt>
                <c:pt idx="4">
                  <c:v>40</c:v>
                </c:pt>
              </c:numCache>
            </c:numRef>
          </c:val>
        </c:ser>
        <c:axId val="178267264"/>
        <c:axId val="179750016"/>
      </c:barChart>
      <c:barChart>
        <c:barDir val="col"/>
        <c:grouping val="clustered"/>
        <c:ser>
          <c:idx val="1"/>
          <c:order val="1"/>
          <c:tx>
            <c:strRef>
              <c:f>AguaClara!$F$1</c:f>
              <c:strCache>
                <c:ptCount val="1"/>
                <c:pt idx="0">
                  <c:v>4540</c:v>
                </c:pt>
              </c:strCache>
            </c:strRef>
          </c:tx>
          <c:spPr>
            <a:solidFill>
              <a:srgbClr val="4F81BD">
                <a:alpha val="20000"/>
              </a:srgbClr>
            </a:solidFill>
            <a:ln w="12700">
              <a:solidFill>
                <a:srgbClr val="0B0280"/>
              </a:solidFill>
            </a:ln>
          </c:spPr>
          <c:cat>
            <c:strRef>
              <c:f>AguaClara!$D$2:$D$7</c:f>
              <c:strCache>
                <c:ptCount val="6"/>
                <c:pt idx="0">
                  <c:v> ac yr '04-'05</c:v>
                </c:pt>
                <c:pt idx="1">
                  <c:v> ac yr '05-'06</c:v>
                </c:pt>
                <c:pt idx="2">
                  <c:v> ac yr '06-'07</c:v>
                </c:pt>
                <c:pt idx="3">
                  <c:v> ac yr '07-'08</c:v>
                </c:pt>
                <c:pt idx="4">
                  <c:v> ac yr '08-'09</c:v>
                </c:pt>
                <c:pt idx="5">
                  <c:v> ac yr '09-'10</c:v>
                </c:pt>
              </c:strCache>
            </c:strRef>
          </c:cat>
          <c:val>
            <c:numRef>
              <c:f>AguaClara!$F$2:$F$7</c:f>
              <c:numCache>
                <c:formatCode>General</c:formatCode>
                <c:ptCount val="6"/>
                <c:pt idx="0">
                  <c:v>33</c:v>
                </c:pt>
                <c:pt idx="2">
                  <c:v>19</c:v>
                </c:pt>
                <c:pt idx="3">
                  <c:v>34</c:v>
                </c:pt>
                <c:pt idx="4">
                  <c:v>42</c:v>
                </c:pt>
                <c:pt idx="5">
                  <c:v>40</c:v>
                </c:pt>
              </c:numCache>
            </c:numRef>
          </c:val>
        </c:ser>
        <c:gapWidth val="0"/>
        <c:axId val="182129408"/>
        <c:axId val="179751936"/>
      </c:barChart>
      <c:catAx>
        <c:axId val="178267264"/>
        <c:scaling>
          <c:orientation val="minMax"/>
        </c:scaling>
        <c:axPos val="b"/>
        <c:majorTickMark val="none"/>
        <c:tickLblPos val="nextTo"/>
        <c:txPr>
          <a:bodyPr rot="-2700000" vert="horz"/>
          <a:lstStyle/>
          <a:p>
            <a:pPr>
              <a:defRPr/>
            </a:pPr>
            <a:endParaRPr lang="en-US"/>
          </a:p>
        </c:txPr>
        <c:crossAx val="179750016"/>
        <c:crosses val="autoZero"/>
        <c:auto val="1"/>
        <c:lblAlgn val="ctr"/>
        <c:lblOffset val="100"/>
      </c:catAx>
      <c:valAx>
        <c:axId val="179750016"/>
        <c:scaling>
          <c:orientation val="minMax"/>
        </c:scaling>
        <c:axPos val="l"/>
        <c:title>
          <c:tx>
            <c:rich>
              <a:bodyPr rot="-5400000" vert="horz"/>
              <a:lstStyle/>
              <a:p>
                <a:pPr>
                  <a:defRPr/>
                </a:pPr>
                <a:r>
                  <a:rPr lang="en-US"/>
                  <a:t>Number of students</a:t>
                </a:r>
              </a:p>
            </c:rich>
          </c:tx>
          <c:layout/>
        </c:title>
        <c:numFmt formatCode="General" sourceLinked="1"/>
        <c:majorTickMark val="none"/>
        <c:tickLblPos val="nextTo"/>
        <c:crossAx val="178267264"/>
        <c:crosses val="autoZero"/>
        <c:crossBetween val="between"/>
      </c:valAx>
      <c:valAx>
        <c:axId val="179751936"/>
        <c:scaling>
          <c:orientation val="minMax"/>
        </c:scaling>
        <c:delete val="1"/>
        <c:axPos val="r"/>
        <c:numFmt formatCode="General" sourceLinked="1"/>
        <c:tickLblPos val="none"/>
        <c:crossAx val="182129408"/>
        <c:crosses val="max"/>
        <c:crossBetween val="between"/>
      </c:valAx>
      <c:catAx>
        <c:axId val="182129408"/>
        <c:scaling>
          <c:orientation val="minMax"/>
        </c:scaling>
        <c:delete val="1"/>
        <c:axPos val="b"/>
        <c:tickLblPos val="none"/>
        <c:crossAx val="179751936"/>
        <c:crosses val="autoZero"/>
        <c:auto val="1"/>
        <c:lblAlgn val="ctr"/>
        <c:lblOffset val="100"/>
      </c:catAx>
    </c:plotArea>
    <c:legend>
      <c:legendPos val="r"/>
      <c:layout>
        <c:manualLayout>
          <c:xMode val="edge"/>
          <c:yMode val="edge"/>
          <c:x val="0.80896480571431151"/>
          <c:y val="0.13068833184590178"/>
          <c:w val="0.17541806561571469"/>
          <c:h val="0.39572349385677352"/>
        </c:manualLayout>
      </c:layout>
    </c:legend>
    <c:plotVisOnly val="1"/>
  </c:chart>
  <c:spPr>
    <a:ln>
      <a:noFill/>
    </a:ln>
  </c:spPr>
  <c:txPr>
    <a:bodyPr/>
    <a:lstStyle/>
    <a:p>
      <a:pPr>
        <a:defRPr sz="1400">
          <a:latin typeface="Times New Roman" pitchFamily="18" charset="0"/>
          <a:cs typeface="Times New Roman" pitchFamily="18" charset="0"/>
        </a:defRPr>
      </a:pPr>
      <a:endParaRPr lang="en-US"/>
    </a:p>
  </c:txPr>
  <c:externalData r:id="rId2"/>
</c:chartSpace>
</file>

<file path=ppt/charts/chart3.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8.9688026002008966E-2"/>
          <c:y val="4.2181812813894805E-2"/>
          <c:w val="0.83370068535428254"/>
          <c:h val="0.7793631713209993"/>
        </c:manualLayout>
      </c:layout>
      <c:barChart>
        <c:barDir val="col"/>
        <c:grouping val="clustered"/>
        <c:ser>
          <c:idx val="0"/>
          <c:order val="0"/>
          <c:tx>
            <c:strRef>
              <c:f>M.Eng.!$F$2</c:f>
              <c:strCache>
                <c:ptCount val="1"/>
                <c:pt idx="0">
                  <c:v>Other EE M.Eng.</c:v>
                </c:pt>
              </c:strCache>
            </c:strRef>
          </c:tx>
          <c:spPr>
            <a:solidFill>
              <a:srgbClr val="0DFF7A"/>
            </a:solidFill>
          </c:spPr>
          <c:cat>
            <c:numRef>
              <c:f>M.Eng.!$A$3:$A$17</c:f>
              <c:numCache>
                <c:formatCode>General</c:formatCode>
                <c:ptCount val="15"/>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numCache>
            </c:numRef>
          </c:cat>
          <c:val>
            <c:numRef>
              <c:f>M.Eng.!$F$3:$F$17</c:f>
              <c:numCache>
                <c:formatCode>General</c:formatCode>
                <c:ptCount val="15"/>
                <c:pt idx="0">
                  <c:v>10</c:v>
                </c:pt>
                <c:pt idx="1">
                  <c:v>9</c:v>
                </c:pt>
                <c:pt idx="2">
                  <c:v>14</c:v>
                </c:pt>
                <c:pt idx="3">
                  <c:v>5</c:v>
                </c:pt>
                <c:pt idx="4">
                  <c:v>6</c:v>
                </c:pt>
                <c:pt idx="5">
                  <c:v>4</c:v>
                </c:pt>
                <c:pt idx="6">
                  <c:v>8</c:v>
                </c:pt>
                <c:pt idx="7">
                  <c:v>3</c:v>
                </c:pt>
                <c:pt idx="8">
                  <c:v>4</c:v>
                </c:pt>
                <c:pt idx="9">
                  <c:v>1</c:v>
                </c:pt>
                <c:pt idx="10">
                  <c:v>0</c:v>
                </c:pt>
                <c:pt idx="11">
                  <c:v>0</c:v>
                </c:pt>
                <c:pt idx="12">
                  <c:v>1</c:v>
                </c:pt>
                <c:pt idx="13">
                  <c:v>3</c:v>
                </c:pt>
                <c:pt idx="14">
                  <c:v>1</c:v>
                </c:pt>
              </c:numCache>
            </c:numRef>
          </c:val>
        </c:ser>
        <c:ser>
          <c:idx val="1"/>
          <c:order val="1"/>
          <c:tx>
            <c:strRef>
              <c:f>M.Eng.!$G$2</c:f>
              <c:strCache>
                <c:ptCount val="1"/>
                <c:pt idx="0">
                  <c:v>AguaClara EE M.Eng.</c:v>
                </c:pt>
              </c:strCache>
            </c:strRef>
          </c:tx>
          <c:spPr>
            <a:solidFill>
              <a:srgbClr val="0B0280"/>
            </a:solidFill>
          </c:spPr>
          <c:cat>
            <c:numRef>
              <c:f>M.Eng.!$A$3:$A$17</c:f>
              <c:numCache>
                <c:formatCode>General</c:formatCode>
                <c:ptCount val="15"/>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numCache>
            </c:numRef>
          </c:cat>
          <c:val>
            <c:numRef>
              <c:f>M.Eng.!$G$3:$G$17</c:f>
              <c:numCache>
                <c:formatCode>General</c:formatCode>
                <c:ptCount val="15"/>
                <c:pt idx="10">
                  <c:v>6</c:v>
                </c:pt>
                <c:pt idx="11">
                  <c:v>1</c:v>
                </c:pt>
                <c:pt idx="12">
                  <c:v>4</c:v>
                </c:pt>
                <c:pt idx="13">
                  <c:v>7</c:v>
                </c:pt>
                <c:pt idx="14">
                  <c:v>10</c:v>
                </c:pt>
              </c:numCache>
            </c:numRef>
          </c:val>
        </c:ser>
        <c:ser>
          <c:idx val="2"/>
          <c:order val="2"/>
          <c:tx>
            <c:strRef>
              <c:f>M.Eng.!$H$2</c:f>
              <c:strCache>
                <c:ptCount val="1"/>
                <c:pt idx="0">
                  <c:v>AguaClara (Non CEE M.Eng.)*</c:v>
                </c:pt>
              </c:strCache>
            </c:strRef>
          </c:tx>
          <c:spPr>
            <a:solidFill>
              <a:srgbClr val="3324FC"/>
            </a:solidFill>
          </c:spPr>
          <c:cat>
            <c:numRef>
              <c:f>M.Eng.!$A$3:$A$17</c:f>
              <c:numCache>
                <c:formatCode>General</c:formatCode>
                <c:ptCount val="15"/>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numCache>
            </c:numRef>
          </c:cat>
          <c:val>
            <c:numRef>
              <c:f>M.Eng.!$H$3:$H$17</c:f>
              <c:numCache>
                <c:formatCode>General</c:formatCode>
                <c:ptCount val="15"/>
                <c:pt idx="11">
                  <c:v>2</c:v>
                </c:pt>
                <c:pt idx="12">
                  <c:v>4</c:v>
                </c:pt>
                <c:pt idx="13">
                  <c:v>2</c:v>
                </c:pt>
                <c:pt idx="14">
                  <c:v>1</c:v>
                </c:pt>
              </c:numCache>
            </c:numRef>
          </c:val>
        </c:ser>
        <c:gapWidth val="75"/>
        <c:axId val="182513024"/>
        <c:axId val="182830208"/>
      </c:barChart>
      <c:catAx>
        <c:axId val="182513024"/>
        <c:scaling>
          <c:orientation val="minMax"/>
        </c:scaling>
        <c:axPos val="b"/>
        <c:numFmt formatCode="General" sourceLinked="1"/>
        <c:majorTickMark val="none"/>
        <c:tickLblPos val="nextTo"/>
        <c:txPr>
          <a:bodyPr rot="-3600000"/>
          <a:lstStyle/>
          <a:p>
            <a:pPr>
              <a:defRPr/>
            </a:pPr>
            <a:endParaRPr lang="en-US"/>
          </a:p>
        </c:txPr>
        <c:crossAx val="182830208"/>
        <c:crosses val="autoZero"/>
        <c:auto val="1"/>
        <c:lblAlgn val="ctr"/>
        <c:lblOffset val="100"/>
      </c:catAx>
      <c:valAx>
        <c:axId val="182830208"/>
        <c:scaling>
          <c:orientation val="minMax"/>
          <c:max val="14"/>
        </c:scaling>
        <c:axPos val="l"/>
        <c:title>
          <c:tx>
            <c:rich>
              <a:bodyPr/>
              <a:lstStyle/>
              <a:p>
                <a:pPr>
                  <a:defRPr/>
                </a:pPr>
                <a:r>
                  <a:rPr lang="en-US"/>
                  <a:t>Number of M.</a:t>
                </a:r>
                <a:r>
                  <a:rPr lang="en-US" baseline="0"/>
                  <a:t> Emg. Students</a:t>
                </a:r>
                <a:endParaRPr lang="en-US"/>
              </a:p>
            </c:rich>
          </c:tx>
          <c:layout/>
        </c:title>
        <c:numFmt formatCode="General" sourceLinked="1"/>
        <c:tickLblPos val="nextTo"/>
        <c:crossAx val="182513024"/>
        <c:crosses val="autoZero"/>
        <c:crossBetween val="between"/>
      </c:valAx>
    </c:plotArea>
    <c:legend>
      <c:legendPos val="r"/>
      <c:layout>
        <c:manualLayout>
          <c:xMode val="edge"/>
          <c:yMode val="edge"/>
          <c:x val="0.46201021312263307"/>
          <c:y val="6.6788188430676729E-2"/>
          <c:w val="0.28922144300216607"/>
          <c:h val="0.20702951314346446"/>
        </c:manualLayout>
      </c:layout>
    </c:legend>
    <c:plotVisOnly val="1"/>
  </c:chart>
  <c:spPr>
    <a:ln w="0">
      <a:noFill/>
    </a:ln>
  </c:spPr>
  <c:txPr>
    <a:bodyPr/>
    <a:lstStyle/>
    <a:p>
      <a:pPr>
        <a:defRPr sz="1400">
          <a:latin typeface="Times New Roman" pitchFamily="18" charset="0"/>
          <a:cs typeface="Times New Roman" pitchFamily="18" charset="0"/>
        </a:defRPr>
      </a:pPr>
      <a:endParaRPr lang="en-US"/>
    </a:p>
  </c:txPr>
  <c:externalData r:id="rId1"/>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24.png"/></Relationships>
</file>

<file path=ppt/drawings/drawing1.xml><?xml version="1.0" encoding="utf-8"?>
<c:userShapes xmlns:c="http://schemas.openxmlformats.org/drawingml/2006/chart">
  <cdr:relSizeAnchor xmlns:cdr="http://schemas.openxmlformats.org/drawingml/2006/chartDrawing">
    <cdr:from>
      <cdr:x>0.72881</cdr:x>
      <cdr:y>0.14773</cdr:y>
    </cdr:from>
    <cdr:to>
      <cdr:x>0.93559</cdr:x>
      <cdr:y>0.76894</cdr:y>
    </cdr:to>
    <cdr:sp macro="" textlink="">
      <cdr:nvSpPr>
        <cdr:cNvPr id="3" name="Straight Arrow Connector 2"/>
        <cdr:cNvSpPr/>
      </cdr:nvSpPr>
      <cdr:spPr bwMode="auto">
        <a:xfrm xmlns:a="http://schemas.openxmlformats.org/drawingml/2006/main" rot="5400000" flipH="1" flipV="1">
          <a:off x="6087053" y="892955"/>
          <a:ext cx="2440784" cy="1815733"/>
        </a:xfrm>
        <a:prstGeom xmlns:a="http://schemas.openxmlformats.org/drawingml/2006/main" prst="straightConnector1">
          <a:avLst/>
        </a:prstGeom>
        <a:solidFill xmlns:a="http://schemas.openxmlformats.org/drawingml/2006/main">
          <a:srgbClr val="FFFFFF"/>
        </a:solidFill>
        <a:ln xmlns:a="http://schemas.openxmlformats.org/drawingml/2006/main" w="25400" cap="flat" cmpd="sng" algn="ctr">
          <a:solidFill>
            <a:srgbClr val="0B0280"/>
          </a:solidFill>
          <a:prstDash val="solid"/>
          <a:round/>
          <a:headEnd type="none" w="med" len="med"/>
          <a:tailEnd type="arrow"/>
        </a:ln>
        <a:effectLst xmlns:a="http://schemas.openxmlformats.org/drawingml/2006/main"/>
      </cdr:spPr>
      <cdr:txBody>
        <a:bodyPr xmlns:a="http://schemas.openxmlformats.org/drawingml/2006/main" vertOverflow="clip" wrap="square" lIns="18288" tIns="0" rIns="0" bIns="0" upright="1"/>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565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b="1"/>
            </a:lvl1pPr>
          </a:lstStyle>
          <a:p>
            <a:endParaRPr lang="en-US"/>
          </a:p>
        </p:txBody>
      </p:sp>
      <p:sp>
        <p:nvSpPr>
          <p:cNvPr id="155651"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1"/>
            </a:lvl1pPr>
          </a:lstStyle>
          <a:p>
            <a:fld id="{494B1A99-F483-49F0-AECF-379182E72BF5}" type="datetimeFigureOut">
              <a:rPr lang="en-US"/>
              <a:pPr/>
              <a:t>11/19/2009</a:t>
            </a:fld>
            <a:endParaRPr lang="en-US"/>
          </a:p>
        </p:txBody>
      </p:sp>
      <p:sp>
        <p:nvSpPr>
          <p:cNvPr id="155652"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b="1"/>
            </a:lvl1pPr>
          </a:lstStyle>
          <a:p>
            <a:endParaRPr lang="en-US"/>
          </a:p>
        </p:txBody>
      </p:sp>
      <p:sp>
        <p:nvSpPr>
          <p:cNvPr id="155653"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b="1"/>
            </a:lvl1pPr>
          </a:lstStyle>
          <a:p>
            <a:fld id="{9B000769-E60D-431D-BEF2-1F30D8FF991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defTabSz="966788">
              <a:defRPr sz="1300"/>
            </a:lvl1pPr>
          </a:lstStyle>
          <a:p>
            <a:endParaRPr lang="es-HN"/>
          </a:p>
        </p:txBody>
      </p:sp>
      <p:sp>
        <p:nvSpPr>
          <p:cNvPr id="4099"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algn="r" defTabSz="966788">
              <a:defRPr sz="1300"/>
            </a:lvl1pPr>
          </a:lstStyle>
          <a:p>
            <a:endParaRPr lang="es-HN"/>
          </a:p>
        </p:txBody>
      </p:sp>
      <p:sp>
        <p:nvSpPr>
          <p:cNvPr id="1843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defTabSz="966788">
              <a:defRPr sz="1300"/>
            </a:lvl1pPr>
          </a:lstStyle>
          <a:p>
            <a:endParaRPr lang="es-HN"/>
          </a:p>
        </p:txBody>
      </p:sp>
      <p:sp>
        <p:nvSpPr>
          <p:cNvPr id="4103"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algn="r" defTabSz="966788">
              <a:defRPr sz="1300"/>
            </a:lvl1pPr>
          </a:lstStyle>
          <a:p>
            <a:fld id="{B41D8EC2-A0E9-457F-B1CC-A5C98B01544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ChangeArrowheads="1" noTextEdit="1"/>
          </p:cNvSpPr>
          <p:nvPr>
            <p:ph type="sldImg"/>
          </p:nvPr>
        </p:nvSpPr>
        <p:spPr>
          <a:ln/>
        </p:spPr>
      </p:sp>
      <p:sp>
        <p:nvSpPr>
          <p:cNvPr id="166915" name="Rectangle 3"/>
          <p:cNvSpPr>
            <a:spLocks noGrp="1" noChangeArrowheads="1"/>
          </p:cNvSpPr>
          <p:nvPr>
            <p:ph type="body" idx="1"/>
          </p:nvPr>
        </p:nvSpPr>
        <p:spPr/>
        <p:txBody>
          <a:bodyPr/>
          <a:lstStyle/>
          <a:p>
            <a:endParaRPr lang="es-HN"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p:spPr>
        <p:txBody>
          <a:bodyPr/>
          <a:lstStyle/>
          <a:p>
            <a:endParaRPr lang="en-US" smtClean="0"/>
          </a:p>
        </p:txBody>
      </p:sp>
      <p:sp>
        <p:nvSpPr>
          <p:cNvPr id="81924" name="Slide Number Placeholder 3"/>
          <p:cNvSpPr>
            <a:spLocks noGrp="1"/>
          </p:cNvSpPr>
          <p:nvPr>
            <p:ph type="sldNum" sz="quarter" idx="5"/>
          </p:nvPr>
        </p:nvSpPr>
        <p:spPr>
          <a:noFill/>
        </p:spPr>
        <p:txBody>
          <a:bodyPr/>
          <a:lstStyle/>
          <a:p>
            <a:fld id="{493A4E1E-EA80-4FDA-8F54-E2479C949319}" type="slidenum">
              <a:rPr lang="en-US"/>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p:spPr>
        <p:txBody>
          <a:bodyPr/>
          <a:lstStyle/>
          <a:p>
            <a:endParaRPr lang="en-US" smtClean="0"/>
          </a:p>
        </p:txBody>
      </p:sp>
      <p:sp>
        <p:nvSpPr>
          <p:cNvPr id="82948" name="Slide Number Placeholder 3"/>
          <p:cNvSpPr>
            <a:spLocks noGrp="1"/>
          </p:cNvSpPr>
          <p:nvPr>
            <p:ph type="sldNum" sz="quarter" idx="5"/>
          </p:nvPr>
        </p:nvSpPr>
        <p:spPr>
          <a:noFill/>
        </p:spPr>
        <p:txBody>
          <a:bodyPr/>
          <a:lstStyle/>
          <a:p>
            <a:fld id="{A703B6A9-6D16-483A-85FA-3D0187CF5FCE}" type="slidenum">
              <a:rPr lang="en-US"/>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endParaRPr lang="en-US" smtClean="0"/>
          </a:p>
        </p:txBody>
      </p:sp>
      <p:sp>
        <p:nvSpPr>
          <p:cNvPr id="84996" name="Slide Number Placeholder 3"/>
          <p:cNvSpPr>
            <a:spLocks noGrp="1"/>
          </p:cNvSpPr>
          <p:nvPr>
            <p:ph type="sldNum" sz="quarter" idx="5"/>
          </p:nvPr>
        </p:nvSpPr>
        <p:spPr>
          <a:noFill/>
        </p:spPr>
        <p:txBody>
          <a:bodyPr/>
          <a:lstStyle/>
          <a:p>
            <a:fld id="{C622B8EE-386A-47E1-A569-70DD53329A07}" type="slidenum">
              <a:rPr lang="en-US"/>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ln/>
        </p:spPr>
      </p:sp>
      <p:sp>
        <p:nvSpPr>
          <p:cNvPr id="86019" name="Notes Placeholder 2"/>
          <p:cNvSpPr>
            <a:spLocks noGrp="1"/>
          </p:cNvSpPr>
          <p:nvPr>
            <p:ph type="body" idx="1"/>
          </p:nvPr>
        </p:nvSpPr>
        <p:spPr>
          <a:noFill/>
          <a:ln/>
        </p:spPr>
        <p:txBody>
          <a:bodyPr/>
          <a:lstStyle/>
          <a:p>
            <a:endParaRPr lang="en-US" smtClean="0"/>
          </a:p>
        </p:txBody>
      </p:sp>
      <p:sp>
        <p:nvSpPr>
          <p:cNvPr id="86020" name="Slide Number Placeholder 3"/>
          <p:cNvSpPr>
            <a:spLocks noGrp="1"/>
          </p:cNvSpPr>
          <p:nvPr>
            <p:ph type="sldNum" sz="quarter" idx="5"/>
          </p:nvPr>
        </p:nvSpPr>
        <p:spPr>
          <a:noFill/>
        </p:spPr>
        <p:txBody>
          <a:bodyPr/>
          <a:lstStyle/>
          <a:p>
            <a:fld id="{FA5FACAB-7BA4-4865-8781-294A14A86453}" type="slidenum">
              <a:rPr lang="en-US"/>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p:spPr>
        <p:txBody>
          <a:bodyPr/>
          <a:lstStyle/>
          <a:p>
            <a:endParaRPr lang="en-US" smtClean="0"/>
          </a:p>
        </p:txBody>
      </p:sp>
      <p:sp>
        <p:nvSpPr>
          <p:cNvPr id="87044" name="Slide Number Placeholder 3"/>
          <p:cNvSpPr>
            <a:spLocks noGrp="1"/>
          </p:cNvSpPr>
          <p:nvPr>
            <p:ph type="sldNum" sz="quarter" idx="5"/>
          </p:nvPr>
        </p:nvSpPr>
        <p:spPr>
          <a:noFill/>
        </p:spPr>
        <p:txBody>
          <a:bodyPr/>
          <a:lstStyle/>
          <a:p>
            <a:fld id="{A9F0B3C5-A959-47D0-BFD2-AD2403A4F095}" type="slidenum">
              <a:rPr lang="en-US"/>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p:spPr>
        <p:txBody>
          <a:bodyPr/>
          <a:lstStyle/>
          <a:p>
            <a:endParaRPr lang="en-US" smtClean="0"/>
          </a:p>
        </p:txBody>
      </p:sp>
      <p:sp>
        <p:nvSpPr>
          <p:cNvPr id="91140" name="Slide Number Placeholder 3"/>
          <p:cNvSpPr>
            <a:spLocks noGrp="1"/>
          </p:cNvSpPr>
          <p:nvPr>
            <p:ph type="sldNum" sz="quarter" idx="5"/>
          </p:nvPr>
        </p:nvSpPr>
        <p:spPr>
          <a:noFill/>
        </p:spPr>
        <p:txBody>
          <a:bodyPr/>
          <a:lstStyle/>
          <a:p>
            <a:fld id="{76776290-C550-45AF-B6DD-B19FDA1F6028}" type="slidenum">
              <a:rPr lang="en-US"/>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Rot="1" noChangeAspect="1" noChangeArrowheads="1" noTextEdit="1"/>
          </p:cNvSpPr>
          <p:nvPr>
            <p:ph type="sldImg"/>
          </p:nvPr>
        </p:nvSpPr>
        <p:spPr>
          <a:ln/>
        </p:spPr>
      </p:sp>
      <p:sp>
        <p:nvSpPr>
          <p:cNvPr id="280579" name="Rectangle 3"/>
          <p:cNvSpPr>
            <a:spLocks noGrp="1" noChangeArrowheads="1"/>
          </p:cNvSpPr>
          <p:nvPr>
            <p:ph type="body" idx="1"/>
          </p:nvPr>
        </p:nvSpPr>
        <p:spPr/>
        <p:txBody>
          <a:bodyPr/>
          <a:lstStyle/>
          <a:p>
            <a:endParaRPr lang="es-HN"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endParaRPr lang="es-H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Rectangle 2"/>
          <p:cNvSpPr>
            <a:spLocks noGrp="1" noRot="1" noChangeAspect="1" noChangeArrowheads="1" noTextEdit="1"/>
          </p:cNvSpPr>
          <p:nvPr>
            <p:ph type="sldImg"/>
          </p:nvPr>
        </p:nvSpPr>
        <p:spPr>
          <a:ln/>
        </p:spPr>
      </p:sp>
      <p:sp>
        <p:nvSpPr>
          <p:cNvPr id="387075" name="Rectangle 3"/>
          <p:cNvSpPr>
            <a:spLocks noGrp="1" noChangeArrowheads="1"/>
          </p:cNvSpPr>
          <p:nvPr>
            <p:ph type="body" idx="1"/>
          </p:nvPr>
        </p:nvSpPr>
        <p:spPr/>
        <p:txBody>
          <a:bodyPr/>
          <a:lstStyle/>
          <a:p>
            <a:endParaRPr lang="es-HN"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Rectangle 2"/>
          <p:cNvSpPr>
            <a:spLocks noGrp="1" noRot="1" noChangeAspect="1" noChangeArrowheads="1" noTextEdit="1"/>
          </p:cNvSpPr>
          <p:nvPr>
            <p:ph type="sldImg"/>
          </p:nvPr>
        </p:nvSpPr>
        <p:spPr>
          <a:ln/>
        </p:spPr>
      </p:sp>
      <p:sp>
        <p:nvSpPr>
          <p:cNvPr id="390147" name="Rectangle 3"/>
          <p:cNvSpPr>
            <a:spLocks noGrp="1" noChangeArrowheads="1"/>
          </p:cNvSpPr>
          <p:nvPr>
            <p:ph type="body" idx="1"/>
          </p:nvPr>
        </p:nvSpPr>
        <p:spPr/>
        <p:txBody>
          <a:bodyPr/>
          <a:lstStyle/>
          <a:p>
            <a:endParaRPr lang="es-HN"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Rectangle 2"/>
          <p:cNvSpPr>
            <a:spLocks noGrp="1" noRot="1" noChangeAspect="1" noChangeArrowheads="1" noTextEdit="1"/>
          </p:cNvSpPr>
          <p:nvPr>
            <p:ph type="sldImg"/>
          </p:nvPr>
        </p:nvSpPr>
        <p:spPr>
          <a:ln/>
        </p:spPr>
      </p:sp>
      <p:sp>
        <p:nvSpPr>
          <p:cNvPr id="393219" name="Rectangle 3"/>
          <p:cNvSpPr>
            <a:spLocks noGrp="1" noChangeArrowheads="1"/>
          </p:cNvSpPr>
          <p:nvPr>
            <p:ph type="body" idx="1"/>
          </p:nvPr>
        </p:nvSpPr>
        <p:spPr/>
        <p:txBody>
          <a:bodyPr/>
          <a:lstStyle/>
          <a:p>
            <a:endParaRPr lang="es-HN"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0" name="Rectangle 2"/>
          <p:cNvSpPr>
            <a:spLocks noGrp="1" noRot="1" noChangeAspect="1" noChangeArrowheads="1" noTextEdit="1"/>
          </p:cNvSpPr>
          <p:nvPr>
            <p:ph type="sldImg"/>
          </p:nvPr>
        </p:nvSpPr>
        <p:spPr>
          <a:ln/>
        </p:spPr>
      </p:sp>
      <p:sp>
        <p:nvSpPr>
          <p:cNvPr id="396291" name="Rectangle 3"/>
          <p:cNvSpPr>
            <a:spLocks noGrp="1" noChangeArrowheads="1"/>
          </p:cNvSpPr>
          <p:nvPr>
            <p:ph type="body" idx="1"/>
          </p:nvPr>
        </p:nvSpPr>
        <p:spPr/>
        <p:txBody>
          <a:bodyPr/>
          <a:lstStyle/>
          <a:p>
            <a:endParaRPr lang="es-HN"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2"/>
          <p:cNvSpPr>
            <a:spLocks noGrp="1" noRot="1" noChangeAspect="1" noChangeArrowheads="1" noTextEdit="1"/>
          </p:cNvSpPr>
          <p:nvPr>
            <p:ph type="sldImg"/>
          </p:nvPr>
        </p:nvSpPr>
        <p:spPr>
          <a:ln/>
        </p:spPr>
      </p:sp>
      <p:sp>
        <p:nvSpPr>
          <p:cNvPr id="399363" name="Rectangle 3"/>
          <p:cNvSpPr>
            <a:spLocks noGrp="1" noChangeArrowheads="1"/>
          </p:cNvSpPr>
          <p:nvPr>
            <p:ph type="body" idx="1"/>
          </p:nvPr>
        </p:nvSpPr>
        <p:spPr/>
        <p:txBody>
          <a:bodyPr/>
          <a:lstStyle/>
          <a:p>
            <a:endParaRPr lang="es-HN"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4" name="Rectangle 2"/>
          <p:cNvSpPr>
            <a:spLocks noGrp="1" noRot="1" noChangeAspect="1" noChangeArrowheads="1" noTextEdit="1"/>
          </p:cNvSpPr>
          <p:nvPr>
            <p:ph type="sldImg"/>
          </p:nvPr>
        </p:nvSpPr>
        <p:spPr>
          <a:ln/>
        </p:spPr>
      </p:sp>
      <p:sp>
        <p:nvSpPr>
          <p:cNvPr id="402435" name="Rectangle 3"/>
          <p:cNvSpPr>
            <a:spLocks noGrp="1" noChangeArrowheads="1"/>
          </p:cNvSpPr>
          <p:nvPr>
            <p:ph type="body" idx="1"/>
          </p:nvPr>
        </p:nvSpPr>
        <p:spPr/>
        <p:txBody>
          <a:bodyPr/>
          <a:lstStyle/>
          <a:p>
            <a:endParaRPr lang="es-HN"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p:spPr>
        <p:txBody>
          <a:bodyPr/>
          <a:lstStyle/>
          <a:p>
            <a:endParaRPr lang="en-US" smtClean="0"/>
          </a:p>
        </p:txBody>
      </p:sp>
      <p:sp>
        <p:nvSpPr>
          <p:cNvPr id="78852" name="Slide Number Placeholder 3"/>
          <p:cNvSpPr>
            <a:spLocks noGrp="1"/>
          </p:cNvSpPr>
          <p:nvPr>
            <p:ph type="sldNum" sz="quarter" idx="5"/>
          </p:nvPr>
        </p:nvSpPr>
        <p:spPr>
          <a:noFill/>
        </p:spPr>
        <p:txBody>
          <a:bodyPr/>
          <a:lstStyle/>
          <a:p>
            <a:fld id="{69F04B74-3EF9-4437-95DC-122BB60695C8}" type="slidenum">
              <a:rPr lang="en-US"/>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p:spPr>
        <p:txBody>
          <a:bodyPr/>
          <a:lstStyle/>
          <a:p>
            <a:endParaRPr lang="en-US" smtClean="0"/>
          </a:p>
        </p:txBody>
      </p:sp>
      <p:sp>
        <p:nvSpPr>
          <p:cNvPr id="79876" name="Slide Number Placeholder 3"/>
          <p:cNvSpPr>
            <a:spLocks noGrp="1"/>
          </p:cNvSpPr>
          <p:nvPr>
            <p:ph type="sldNum" sz="quarter" idx="5"/>
          </p:nvPr>
        </p:nvSpPr>
        <p:spPr>
          <a:noFill/>
        </p:spPr>
        <p:txBody>
          <a:bodyPr/>
          <a:lstStyle/>
          <a:p>
            <a:fld id="{6C9E756D-5379-4145-B908-650C3D065940}" type="slidenum">
              <a:rPr lang="en-US"/>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04800"/>
            <a:ext cx="220980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304800"/>
            <a:ext cx="64770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4676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52400" y="1447800"/>
            <a:ext cx="43434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3434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4676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52400" y="1447800"/>
            <a:ext cx="8839200" cy="4953000"/>
          </a:xfrm>
        </p:spPr>
        <p:txBody>
          <a:bodyPr/>
          <a:lstStyle/>
          <a:p>
            <a:pPr lvl="0"/>
            <a:endParaRPr lang="en-US" noProof="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447800" y="304800"/>
            <a:ext cx="7467600" cy="9144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52400" y="1447800"/>
            <a:ext cx="43434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447800"/>
            <a:ext cx="43434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152400" y="4000500"/>
            <a:ext cx="43434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4000500"/>
            <a:ext cx="43434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8850" name="Group 2"/>
          <p:cNvGrpSpPr>
            <a:grpSpLocks/>
          </p:cNvGrpSpPr>
          <p:nvPr/>
        </p:nvGrpSpPr>
        <p:grpSpPr bwMode="auto">
          <a:xfrm>
            <a:off x="0" y="0"/>
            <a:ext cx="9144000" cy="6858000"/>
            <a:chOff x="0" y="0"/>
            <a:chExt cx="5760" cy="4320"/>
          </a:xfrm>
        </p:grpSpPr>
        <p:pic>
          <p:nvPicPr>
            <p:cNvPr id="78851" name="Picture 3" descr="IMG_0249"/>
            <p:cNvPicPr>
              <a:picLocks noChangeAspect="1" noChangeArrowheads="1"/>
            </p:cNvPicPr>
            <p:nvPr/>
          </p:nvPicPr>
          <p:blipFill>
            <a:blip r:embed="rId2" cstate="print"/>
            <a:srcRect/>
            <a:stretch>
              <a:fillRect/>
            </a:stretch>
          </p:blipFill>
          <p:spPr bwMode="auto">
            <a:xfrm>
              <a:off x="0" y="0"/>
              <a:ext cx="5760" cy="4320"/>
            </a:xfrm>
            <a:prstGeom prst="rect">
              <a:avLst/>
            </a:prstGeom>
            <a:noFill/>
          </p:spPr>
        </p:pic>
        <p:pic>
          <p:nvPicPr>
            <p:cNvPr id="78852" name="Picture 4" descr="IMG_0249"/>
            <p:cNvPicPr>
              <a:picLocks noChangeAspect="1" noChangeArrowheads="1"/>
            </p:cNvPicPr>
            <p:nvPr userDrawn="1"/>
          </p:nvPicPr>
          <p:blipFill>
            <a:blip r:embed="rId2" cstate="print"/>
            <a:srcRect l="73334" t="74040" r="23334" b="17778"/>
            <a:stretch>
              <a:fillRect/>
            </a:stretch>
          </p:blipFill>
          <p:spPr bwMode="auto">
            <a:xfrm>
              <a:off x="4032" y="3216"/>
              <a:ext cx="192" cy="432"/>
            </a:xfrm>
            <a:prstGeom prst="rect">
              <a:avLst/>
            </a:prstGeom>
            <a:noFill/>
          </p:spPr>
        </p:pic>
        <p:pic>
          <p:nvPicPr>
            <p:cNvPr id="78853" name="Picture 5" descr="IMG_0249"/>
            <p:cNvPicPr>
              <a:picLocks noChangeAspect="1" noChangeArrowheads="1"/>
            </p:cNvPicPr>
            <p:nvPr userDrawn="1"/>
          </p:nvPicPr>
          <p:blipFill>
            <a:blip r:embed="rId2" cstate="print"/>
            <a:srcRect l="65834" t="84445" r="29166" b="13333"/>
            <a:stretch>
              <a:fillRect/>
            </a:stretch>
          </p:blipFill>
          <p:spPr bwMode="auto">
            <a:xfrm>
              <a:off x="3792" y="3552"/>
              <a:ext cx="288" cy="96"/>
            </a:xfrm>
            <a:prstGeom prst="rect">
              <a:avLst/>
            </a:prstGeom>
            <a:noFill/>
          </p:spPr>
        </p:pic>
      </p:grpSp>
      <p:sp>
        <p:nvSpPr>
          <p:cNvPr id="7885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endParaRPr lang="es-HN"/>
          </a:p>
        </p:txBody>
      </p:sp>
      <p:sp>
        <p:nvSpPr>
          <p:cNvPr id="78855" name="Rectangle 7"/>
          <p:cNvSpPr>
            <a:spLocks noGrp="1" noChangeArrowheads="1"/>
          </p:cNvSpPr>
          <p:nvPr>
            <p:ph type="dt" sz="half" idx="2"/>
          </p:nvPr>
        </p:nvSpPr>
        <p:spPr/>
        <p:txBody>
          <a:bodyPr/>
          <a:lstStyle>
            <a:lvl1pPr>
              <a:defRPr>
                <a:latin typeface="Arial" charset="0"/>
              </a:defRPr>
            </a:lvl1pPr>
          </a:lstStyle>
          <a:p>
            <a:fld id="{D010D19D-E8F4-46D5-B28A-A3FEFBBC1B5D}" type="datetimeFigureOut">
              <a:rPr lang="en-US"/>
              <a:pPr/>
              <a:t>11/19/2009</a:t>
            </a:fld>
            <a:endParaRPr lang="en-US"/>
          </a:p>
        </p:txBody>
      </p:sp>
      <p:sp>
        <p:nvSpPr>
          <p:cNvPr id="78856" name="Rectangle 8"/>
          <p:cNvSpPr>
            <a:spLocks noGrp="1" noChangeArrowheads="1"/>
          </p:cNvSpPr>
          <p:nvPr>
            <p:ph type="ftr" sz="quarter" idx="3"/>
          </p:nvPr>
        </p:nvSpPr>
        <p:spPr/>
        <p:txBody>
          <a:bodyPr/>
          <a:lstStyle>
            <a:lvl1pPr>
              <a:defRPr>
                <a:latin typeface="Arial" charset="0"/>
              </a:defRPr>
            </a:lvl1pPr>
          </a:lstStyle>
          <a:p>
            <a:endParaRPr lang="en-US"/>
          </a:p>
        </p:txBody>
      </p:sp>
      <p:sp>
        <p:nvSpPr>
          <p:cNvPr id="78857" name="Rectangle 9"/>
          <p:cNvSpPr>
            <a:spLocks noGrp="1" noChangeArrowheads="1"/>
          </p:cNvSpPr>
          <p:nvPr>
            <p:ph type="sldNum" sz="quarter" idx="4"/>
          </p:nvPr>
        </p:nvSpPr>
        <p:spPr/>
        <p:txBody>
          <a:bodyPr/>
          <a:lstStyle>
            <a:lvl1pPr>
              <a:defRPr>
                <a:latin typeface="Arial" charset="0"/>
              </a:defRPr>
            </a:lvl1pPr>
          </a:lstStyle>
          <a:p>
            <a:fld id="{598B1A88-A749-4CC2-9A45-355AB6EE232C}" type="slidenum">
              <a:rPr lang="en-US"/>
              <a:pPr/>
              <a:t>‹#›</a:t>
            </a:fld>
            <a:endParaRPr lang="en-US"/>
          </a:p>
        </p:txBody>
      </p:sp>
      <p:sp>
        <p:nvSpPr>
          <p:cNvPr id="78858" name="Rectangle 10"/>
          <p:cNvSpPr>
            <a:spLocks noGrp="1" noChangeArrowheads="1"/>
          </p:cNvSpPr>
          <p:nvPr>
            <p:ph type="ctrTitle" sz="quarter"/>
          </p:nvPr>
        </p:nvSpPr>
        <p:spPr>
          <a:xfrm>
            <a:off x="1371600" y="990600"/>
            <a:ext cx="7772400" cy="1470025"/>
          </a:xfrm>
          <a:ln w="9525"/>
        </p:spPr>
        <p:txBody>
          <a:bodyPr/>
          <a:lstStyle>
            <a:lvl1pPr>
              <a:defRPr sz="5400"/>
            </a:lvl1pPr>
          </a:lstStyle>
          <a:p>
            <a:r>
              <a:rPr lang="en-US"/>
              <a:t>Click to edit Master title style</a:t>
            </a:r>
          </a:p>
        </p:txBody>
      </p:sp>
      <p:pic>
        <p:nvPicPr>
          <p:cNvPr id="78860" name="Picture 12"/>
          <p:cNvPicPr>
            <a:picLocks noChangeAspect="1" noChangeArrowheads="1"/>
          </p:cNvPicPr>
          <p:nvPr userDrawn="1"/>
        </p:nvPicPr>
        <p:blipFill>
          <a:blip r:embed="rId3" cstate="print">
            <a:clrChange>
              <a:clrFrom>
                <a:srgbClr val="FFFFFF"/>
              </a:clrFrom>
              <a:clrTo>
                <a:srgbClr val="FFFFFF">
                  <a:alpha val="0"/>
                </a:srgbClr>
              </a:clrTo>
            </a:clrChange>
          </a:blip>
          <a:srcRect/>
          <a:stretch>
            <a:fillRect/>
          </a:stretch>
        </p:blipFill>
        <p:spPr bwMode="auto">
          <a:xfrm>
            <a:off x="4800600" y="0"/>
            <a:ext cx="4343400" cy="129222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E9592E4-F34A-4AC3-80D4-D1D9C35E6743}" type="datetimeFigureOut">
              <a:rPr lang="en-US"/>
              <a:pPr/>
              <a:t>11/19/2009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D44171A-7A35-4D5F-8827-1F4D3D8C70DF}" type="slidenum">
              <a:rPr lang="en-US"/>
              <a:pPr/>
              <a:t>‹#›</a:t>
            </a:fld>
            <a:endParaRPr lang="en-US"/>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207388A-B88C-4557-A8D5-92357727A665}" type="datetimeFigureOut">
              <a:rPr lang="en-US"/>
              <a:pPr/>
              <a:t>11/19/2009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62A6F60-EF66-41CF-B501-E4EE2490F3C3}" type="slidenum">
              <a:rPr lang="en-US"/>
              <a:pPr/>
              <a:t>‹#›</a:t>
            </a:fld>
            <a:endParaRPr lang="en-US"/>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4B17D336-912D-40F9-A85D-4492C831E528}" type="datetimeFigureOut">
              <a:rPr lang="en-US"/>
              <a:pPr/>
              <a:t>11/19/2009</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93C4D00-D2EC-4A77-B917-CB82B98B5366}" type="slidenum">
              <a:rPr lang="en-US"/>
              <a:pPr/>
              <a:t>‹#›</a:t>
            </a:fld>
            <a:endParaRPr lang="en-US"/>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D5894B8D-1F92-43B3-9EB3-59DA1A85F8C0}" type="datetimeFigureOut">
              <a:rPr lang="en-US"/>
              <a:pPr/>
              <a:t>11/19/2009</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E0FE347-EE72-462D-B675-71F29EDFB789}" type="slidenum">
              <a:rPr lang="en-US"/>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4798D467-C720-4D88-A24F-05A92E51D7A9}" type="datetimeFigureOut">
              <a:rPr lang="en-US"/>
              <a:pPr/>
              <a:t>11/19/2009</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8240DEF-B945-44BE-B57F-AA1AB7DA7492}" type="slidenum">
              <a:rPr lang="en-US"/>
              <a:pPr/>
              <a:t>‹#›</a:t>
            </a:fld>
            <a:endParaRPr lang="en-US"/>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F0D4F05-8246-4E34-B549-A3CFB066B7BF}" type="datetimeFigureOut">
              <a:rPr lang="en-US"/>
              <a:pPr/>
              <a:t>11/19/2009</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668A20A-DFDA-4CCA-A0C0-E722BD139090}" type="slidenum">
              <a:rPr lang="en-US"/>
              <a:pPr/>
              <a:t>‹#›</a:t>
            </a:fld>
            <a:endParaRPr lang="en-US"/>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457FE65-FB6F-44AF-AFD5-81ABBBB677FF}" type="datetimeFigureOut">
              <a:rPr lang="en-US"/>
              <a:pPr/>
              <a:t>11/19/2009</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1B511E2-EE6B-4F76-8C80-6D5FB517C9B7}" type="slidenum">
              <a:rPr lang="en-US"/>
              <a:pPr/>
              <a:t>‹#›</a:t>
            </a:fld>
            <a:endParaRPr lang="en-US"/>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2F39018C-9CC6-45B3-8F76-1F282899F823}" type="datetimeFigureOut">
              <a:rPr lang="en-US"/>
              <a:pPr/>
              <a:t>11/19/2009</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42CFC1F-205D-4BB6-8AFD-5B457649403E}" type="slidenum">
              <a:rPr lang="en-US"/>
              <a:pPr/>
              <a:t>‹#›</a:t>
            </a:fld>
            <a:endParaRPr lang="en-US"/>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82B8DCAE-CCC7-4A18-8A75-4B13CB468722}" type="datetimeFigureOut">
              <a:rPr lang="en-US"/>
              <a:pPr/>
              <a:t>11/19/2009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0E7663-C292-4EC0-A62D-44B51312C978}" type="slidenum">
              <a:rPr lang="en-US"/>
              <a:pPr/>
              <a:t>‹#›</a:t>
            </a:fld>
            <a:endParaRPr lang="en-US"/>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24CEDEA-DCB4-418A-AA08-AA8A66A5870F}" type="datetimeFigureOut">
              <a:rPr lang="en-US"/>
              <a:pPr/>
              <a:t>11/19/2009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34EE29E-A6E8-4428-99C0-AA55561836F0}" type="slidenum">
              <a:rPr lang="en-US"/>
              <a:pPr/>
              <a:t>‹#›</a:t>
            </a:fld>
            <a:endParaRPr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447800"/>
            <a:ext cx="43434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3434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1447800" y="304800"/>
            <a:ext cx="7467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152400" y="1447800"/>
            <a:ext cx="88392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8132" name="Rectangle 4"/>
          <p:cNvSpPr>
            <a:spLocks noChangeArrowheads="1"/>
          </p:cNvSpPr>
          <p:nvPr/>
        </p:nvSpPr>
        <p:spPr bwMode="auto">
          <a:xfrm>
            <a:off x="0" y="0"/>
            <a:ext cx="9144000" cy="304800"/>
          </a:xfrm>
          <a:prstGeom prst="rect">
            <a:avLst/>
          </a:prstGeom>
          <a:solidFill>
            <a:srgbClr val="003366"/>
          </a:solidFill>
          <a:ln w="9525">
            <a:noFill/>
            <a:miter lim="800000"/>
            <a:headEnd/>
            <a:tailEnd/>
          </a:ln>
          <a:effectLst/>
        </p:spPr>
        <p:txBody>
          <a:bodyPr wrap="none" anchor="ctr"/>
          <a:lstStyle/>
          <a:p>
            <a:pPr>
              <a:defRPr/>
            </a:pPr>
            <a:endParaRPr lang="en-US"/>
          </a:p>
        </p:txBody>
      </p:sp>
      <p:sp>
        <p:nvSpPr>
          <p:cNvPr id="48133" name="Rectangle 5"/>
          <p:cNvSpPr>
            <a:spLocks noChangeArrowheads="1"/>
          </p:cNvSpPr>
          <p:nvPr/>
        </p:nvSpPr>
        <p:spPr bwMode="auto">
          <a:xfrm>
            <a:off x="0" y="6629400"/>
            <a:ext cx="9144000" cy="228600"/>
          </a:xfrm>
          <a:prstGeom prst="rect">
            <a:avLst/>
          </a:prstGeom>
          <a:solidFill>
            <a:srgbClr val="003366"/>
          </a:solidFill>
          <a:ln w="9525">
            <a:noFill/>
            <a:miter lim="800000"/>
            <a:headEnd/>
            <a:tailEnd/>
          </a:ln>
          <a:effectLst/>
        </p:spPr>
        <p:txBody>
          <a:bodyPr wrap="none" anchor="ctr"/>
          <a:lstStyle/>
          <a:p>
            <a:pPr>
              <a:defRPr/>
            </a:pPr>
            <a:endParaRPr lang="en-US"/>
          </a:p>
        </p:txBody>
      </p:sp>
      <p:sp>
        <p:nvSpPr>
          <p:cNvPr id="48134" name="Line 6"/>
          <p:cNvSpPr>
            <a:spLocks noChangeShapeType="1"/>
          </p:cNvSpPr>
          <p:nvPr/>
        </p:nvSpPr>
        <p:spPr bwMode="auto">
          <a:xfrm>
            <a:off x="0" y="1219200"/>
            <a:ext cx="7086600" cy="0"/>
          </a:xfrm>
          <a:prstGeom prst="line">
            <a:avLst/>
          </a:prstGeom>
          <a:noFill/>
          <a:ln w="60325">
            <a:solidFill>
              <a:srgbClr val="C90000"/>
            </a:solidFill>
            <a:round/>
            <a:headEnd/>
            <a:tailEnd/>
          </a:ln>
          <a:effectLst/>
        </p:spPr>
        <p:txBody>
          <a:bodyPr/>
          <a:lstStyle/>
          <a:p>
            <a:pPr>
              <a:defRPr/>
            </a:pPr>
            <a:endParaRPr lang="en-US"/>
          </a:p>
        </p:txBody>
      </p:sp>
      <p:sp>
        <p:nvSpPr>
          <p:cNvPr id="48135" name="Text Box 7"/>
          <p:cNvSpPr txBox="1">
            <a:spLocks noChangeArrowheads="1"/>
          </p:cNvSpPr>
          <p:nvPr/>
        </p:nvSpPr>
        <p:spPr bwMode="auto">
          <a:xfrm>
            <a:off x="5334000" y="6400800"/>
            <a:ext cx="3429000" cy="366713"/>
          </a:xfrm>
          <a:prstGeom prst="rect">
            <a:avLst/>
          </a:prstGeom>
          <a:noFill/>
          <a:ln w="9525">
            <a:noFill/>
            <a:miter lim="800000"/>
            <a:headEnd/>
            <a:tailEnd/>
          </a:ln>
          <a:effectLst/>
        </p:spPr>
        <p:txBody>
          <a:bodyPr>
            <a:spAutoFit/>
          </a:bodyPr>
          <a:lstStyle/>
          <a:p>
            <a:pPr>
              <a:spcBef>
                <a:spcPct val="50000"/>
              </a:spcBef>
              <a:defRPr/>
            </a:pPr>
            <a:endParaRPr lang="en-US"/>
          </a:p>
        </p:txBody>
      </p:sp>
      <p:sp>
        <p:nvSpPr>
          <p:cNvPr id="48136" name="AutoShape 8"/>
          <p:cNvSpPr>
            <a:spLocks noChangeArrowheads="1"/>
          </p:cNvSpPr>
          <p:nvPr/>
        </p:nvSpPr>
        <p:spPr bwMode="auto">
          <a:xfrm rot="5400000">
            <a:off x="533400" y="-304800"/>
            <a:ext cx="990600" cy="2057400"/>
          </a:xfrm>
          <a:prstGeom prst="rtTriangle">
            <a:avLst/>
          </a:prstGeom>
          <a:solidFill>
            <a:srgbClr val="003366"/>
          </a:solidFill>
          <a:ln w="9525">
            <a:noFill/>
            <a:miter lim="800000"/>
            <a:headEnd/>
            <a:tailEnd/>
          </a:ln>
          <a:effectLst/>
        </p:spPr>
        <p:txBody>
          <a:bodyPr wrap="none" anchor="ctr"/>
          <a:lstStyle/>
          <a:p>
            <a:pPr>
              <a:defRPr/>
            </a:pPr>
            <a:endParaRPr lang="en-US"/>
          </a:p>
        </p:txBody>
      </p:sp>
      <p:sp>
        <p:nvSpPr>
          <p:cNvPr id="48137" name="AutoShape 9"/>
          <p:cNvSpPr>
            <a:spLocks noChangeArrowheads="1"/>
          </p:cNvSpPr>
          <p:nvPr/>
        </p:nvSpPr>
        <p:spPr bwMode="auto">
          <a:xfrm rot="10800000">
            <a:off x="4648200" y="6477000"/>
            <a:ext cx="4495800" cy="1524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003366"/>
          </a:solidFill>
          <a:ln w="9525">
            <a:noFill/>
            <a:miter lim="800000"/>
            <a:headEnd/>
            <a:tailEnd/>
          </a:ln>
          <a:effectLst/>
        </p:spPr>
        <p:txBody>
          <a:bodyPr wrap="none" anchor="ctr"/>
          <a:lstStyle/>
          <a:p>
            <a:pPr>
              <a:defRPr/>
            </a:pPr>
            <a:endParaRPr lang="en-US"/>
          </a:p>
        </p:txBody>
      </p:sp>
      <p:sp>
        <p:nvSpPr>
          <p:cNvPr id="48138" name="Text Box 10"/>
          <p:cNvSpPr txBox="1">
            <a:spLocks noChangeArrowheads="1"/>
          </p:cNvSpPr>
          <p:nvPr/>
        </p:nvSpPr>
        <p:spPr bwMode="auto">
          <a:xfrm>
            <a:off x="5105400" y="6491288"/>
            <a:ext cx="3733800" cy="366712"/>
          </a:xfrm>
          <a:prstGeom prst="rect">
            <a:avLst/>
          </a:prstGeom>
          <a:noFill/>
          <a:ln w="9525">
            <a:noFill/>
            <a:miter lim="800000"/>
            <a:headEnd/>
            <a:tailEnd/>
          </a:ln>
          <a:effectLst/>
        </p:spPr>
        <p:txBody>
          <a:bodyPr>
            <a:spAutoFit/>
          </a:bodyPr>
          <a:lstStyle/>
          <a:p>
            <a:pPr algn="ctr">
              <a:spcBef>
                <a:spcPct val="50000"/>
              </a:spcBef>
              <a:defRPr/>
            </a:pPr>
            <a:r>
              <a:rPr lang="en-US" b="1">
                <a:solidFill>
                  <a:srgbClr val="CC0000"/>
                </a:solidFill>
              </a:rPr>
              <a:t>AguaClara</a:t>
            </a:r>
          </a:p>
        </p:txBody>
      </p:sp>
      <p:pic>
        <p:nvPicPr>
          <p:cNvPr id="3083" name="Picture 11"/>
          <p:cNvPicPr>
            <a:picLocks noChangeAspect="1" noChangeArrowheads="1"/>
          </p:cNvPicPr>
          <p:nvPr/>
        </p:nvPicPr>
        <p:blipFill>
          <a:blip r:embed="rId16" cstate="print">
            <a:clrChange>
              <a:clrFrom>
                <a:srgbClr val="FFFFFF"/>
              </a:clrFrom>
              <a:clrTo>
                <a:srgbClr val="FFFFFF">
                  <a:alpha val="0"/>
                </a:srgbClr>
              </a:clrTo>
            </a:clrChange>
          </a:blip>
          <a:srcRect/>
          <a:stretch>
            <a:fillRect/>
          </a:stretch>
        </p:blipFill>
        <p:spPr bwMode="auto">
          <a:xfrm>
            <a:off x="214313" y="195263"/>
            <a:ext cx="1295400" cy="9540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5" r:id="rId1"/>
    <p:sldLayoutId id="2147483664" r:id="rId2"/>
    <p:sldLayoutId id="2147483663" r:id="rId3"/>
    <p:sldLayoutId id="2147483662" r:id="rId4"/>
    <p:sldLayoutId id="2147483661" r:id="rId5"/>
    <p:sldLayoutId id="2147483660" r:id="rId6"/>
    <p:sldLayoutId id="2147483659" r:id="rId7"/>
    <p:sldLayoutId id="2147483658" r:id="rId8"/>
    <p:sldLayoutId id="2147483657" r:id="rId9"/>
    <p:sldLayoutId id="2147483656" r:id="rId10"/>
    <p:sldLayoutId id="2147483655" r:id="rId11"/>
    <p:sldLayoutId id="2147483654" r:id="rId12"/>
    <p:sldLayoutId id="2147483653" r:id="rId13"/>
    <p:sldLayoutId id="2147483652" r:id="rId14"/>
  </p:sldLayoutIdLst>
  <p:timing>
    <p:tnLst>
      <p:par>
        <p:cTn id="1" dur="indefinite" restart="never" nodeType="tmRoot"/>
      </p:par>
    </p:tnLst>
  </p:timing>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Black" pitchFamily="34" charset="0"/>
          <a:cs typeface="Arial" charset="0"/>
        </a:defRPr>
      </a:lvl2pPr>
      <a:lvl3pPr algn="ctr" rtl="0" eaLnBrk="0" fontAlgn="base" hangingPunct="0">
        <a:spcBef>
          <a:spcPct val="0"/>
        </a:spcBef>
        <a:spcAft>
          <a:spcPct val="0"/>
        </a:spcAft>
        <a:defRPr sz="3200" b="1">
          <a:solidFill>
            <a:schemeClr val="tx2"/>
          </a:solidFill>
          <a:latin typeface="Arial Black" pitchFamily="34" charset="0"/>
          <a:cs typeface="Arial" charset="0"/>
        </a:defRPr>
      </a:lvl3pPr>
      <a:lvl4pPr algn="ctr" rtl="0" eaLnBrk="0" fontAlgn="base" hangingPunct="0">
        <a:spcBef>
          <a:spcPct val="0"/>
        </a:spcBef>
        <a:spcAft>
          <a:spcPct val="0"/>
        </a:spcAft>
        <a:defRPr sz="3200" b="1">
          <a:solidFill>
            <a:schemeClr val="tx2"/>
          </a:solidFill>
          <a:latin typeface="Arial Black" pitchFamily="34" charset="0"/>
          <a:cs typeface="Arial" charset="0"/>
        </a:defRPr>
      </a:lvl4pPr>
      <a:lvl5pPr algn="ctr" rtl="0" eaLnBrk="0" fontAlgn="base" hangingPunct="0">
        <a:spcBef>
          <a:spcPct val="0"/>
        </a:spcBef>
        <a:spcAft>
          <a:spcPct val="0"/>
        </a:spcAft>
        <a:defRPr sz="3200" b="1">
          <a:solidFill>
            <a:schemeClr val="tx2"/>
          </a:solidFill>
          <a:latin typeface="Arial Black" pitchFamily="34" charset="0"/>
          <a:cs typeface="Arial" charset="0"/>
        </a:defRPr>
      </a:lvl5pPr>
      <a:lvl6pPr marL="457200" algn="ctr" rtl="0" fontAlgn="base">
        <a:spcBef>
          <a:spcPct val="0"/>
        </a:spcBef>
        <a:spcAft>
          <a:spcPct val="0"/>
        </a:spcAft>
        <a:defRPr sz="3200" b="1">
          <a:solidFill>
            <a:schemeClr val="tx2"/>
          </a:solidFill>
          <a:latin typeface="Arial Black" pitchFamily="34" charset="0"/>
          <a:cs typeface="Arial" charset="0"/>
        </a:defRPr>
      </a:lvl6pPr>
      <a:lvl7pPr marL="914400" algn="ctr" rtl="0" fontAlgn="base">
        <a:spcBef>
          <a:spcPct val="0"/>
        </a:spcBef>
        <a:spcAft>
          <a:spcPct val="0"/>
        </a:spcAft>
        <a:defRPr sz="3200" b="1">
          <a:solidFill>
            <a:schemeClr val="tx2"/>
          </a:solidFill>
          <a:latin typeface="Arial Black" pitchFamily="34" charset="0"/>
          <a:cs typeface="Arial" charset="0"/>
        </a:defRPr>
      </a:lvl7pPr>
      <a:lvl8pPr marL="1371600" algn="ctr" rtl="0" fontAlgn="base">
        <a:spcBef>
          <a:spcPct val="0"/>
        </a:spcBef>
        <a:spcAft>
          <a:spcPct val="0"/>
        </a:spcAft>
        <a:defRPr sz="3200" b="1">
          <a:solidFill>
            <a:schemeClr val="tx2"/>
          </a:solidFill>
          <a:latin typeface="Arial Black" pitchFamily="34" charset="0"/>
          <a:cs typeface="Arial" charset="0"/>
        </a:defRPr>
      </a:lvl8pPr>
      <a:lvl9pPr marL="1828800" algn="ctr" rtl="0" fontAlgn="base">
        <a:spcBef>
          <a:spcPct val="0"/>
        </a:spcBef>
        <a:spcAft>
          <a:spcPct val="0"/>
        </a:spcAft>
        <a:defRPr sz="3200" b="1">
          <a:solidFill>
            <a:schemeClr val="tx2"/>
          </a:solidFill>
          <a:latin typeface="Arial Black" pitchFamily="34" charset="0"/>
          <a:cs typeface="Arial" charset="0"/>
        </a:defRPr>
      </a:lvl9pPr>
    </p:titleStyle>
    <p:bodyStyle>
      <a:lvl1pPr marL="342900" indent="-342900" algn="l" rtl="0" eaLnBrk="0" fontAlgn="base" hangingPunct="0">
        <a:spcBef>
          <a:spcPct val="20000"/>
        </a:spcBef>
        <a:spcAft>
          <a:spcPct val="0"/>
        </a:spcAft>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2"/>
          </a:solidFill>
          <a:latin typeface="+mn-lt"/>
          <a:cs typeface="+mn-cs"/>
        </a:defRPr>
      </a:lvl2pPr>
      <a:lvl3pPr marL="1143000" indent="-228600" algn="l" rtl="0" eaLnBrk="0" fontAlgn="base" hangingPunct="0">
        <a:spcBef>
          <a:spcPct val="20000"/>
        </a:spcBef>
        <a:spcAft>
          <a:spcPct val="0"/>
        </a:spcAft>
        <a:buChar char="•"/>
        <a:defRPr sz="2400">
          <a:solidFill>
            <a:schemeClr val="tx2"/>
          </a:solidFill>
          <a:latin typeface="+mn-lt"/>
          <a:cs typeface="+mn-cs"/>
        </a:defRPr>
      </a:lvl3pPr>
      <a:lvl4pPr marL="1600200" indent="-228600" algn="l" rtl="0" eaLnBrk="0" fontAlgn="base" hangingPunct="0">
        <a:spcBef>
          <a:spcPct val="20000"/>
        </a:spcBef>
        <a:spcAft>
          <a:spcPct val="0"/>
        </a:spcAft>
        <a:buChar char="–"/>
        <a:defRPr sz="2000">
          <a:solidFill>
            <a:schemeClr val="tx2"/>
          </a:solidFill>
          <a:latin typeface="+mn-lt"/>
          <a:cs typeface="+mn-cs"/>
        </a:defRPr>
      </a:lvl4pPr>
      <a:lvl5pPr marL="2057400" indent="-228600" algn="l" rtl="0" eaLnBrk="0" fontAlgn="base" hangingPunct="0">
        <a:spcBef>
          <a:spcPct val="20000"/>
        </a:spcBef>
        <a:spcAft>
          <a:spcPct val="0"/>
        </a:spcAft>
        <a:buChar char="»"/>
        <a:defRPr sz="2000">
          <a:solidFill>
            <a:schemeClr val="tx2"/>
          </a:solidFill>
          <a:latin typeface="+mn-lt"/>
          <a:cs typeface="+mn-cs"/>
        </a:defRPr>
      </a:lvl5pPr>
      <a:lvl6pPr marL="2514600" indent="-228600" algn="l" rtl="0" fontAlgn="base">
        <a:spcBef>
          <a:spcPct val="20000"/>
        </a:spcBef>
        <a:spcAft>
          <a:spcPct val="0"/>
        </a:spcAft>
        <a:buChar char="»"/>
        <a:defRPr sz="2000">
          <a:solidFill>
            <a:schemeClr val="tx2"/>
          </a:solidFill>
          <a:latin typeface="+mn-lt"/>
          <a:cs typeface="+mn-cs"/>
        </a:defRPr>
      </a:lvl6pPr>
      <a:lvl7pPr marL="2971800" indent="-228600" algn="l" rtl="0" fontAlgn="base">
        <a:spcBef>
          <a:spcPct val="20000"/>
        </a:spcBef>
        <a:spcAft>
          <a:spcPct val="0"/>
        </a:spcAft>
        <a:buChar char="»"/>
        <a:defRPr sz="2000">
          <a:solidFill>
            <a:schemeClr val="tx2"/>
          </a:solidFill>
          <a:latin typeface="+mn-lt"/>
          <a:cs typeface="+mn-cs"/>
        </a:defRPr>
      </a:lvl7pPr>
      <a:lvl8pPr marL="3429000" indent="-228600" algn="l" rtl="0" fontAlgn="base">
        <a:spcBef>
          <a:spcPct val="20000"/>
        </a:spcBef>
        <a:spcAft>
          <a:spcPct val="0"/>
        </a:spcAft>
        <a:buChar char="»"/>
        <a:defRPr sz="2000">
          <a:solidFill>
            <a:schemeClr val="tx2"/>
          </a:solidFill>
          <a:latin typeface="+mn-lt"/>
          <a:cs typeface="+mn-cs"/>
        </a:defRPr>
      </a:lvl8pPr>
      <a:lvl9pPr marL="3886200" indent="-228600" algn="l" rtl="0" fontAlgn="base">
        <a:spcBef>
          <a:spcPct val="20000"/>
        </a:spcBef>
        <a:spcAft>
          <a:spcPct val="0"/>
        </a:spcAft>
        <a:buChar char="»"/>
        <a:defRPr sz="2000">
          <a:solidFill>
            <a:schemeClr val="tx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bwMode="auto">
          <a:xfrm>
            <a:off x="457200" y="228600"/>
            <a:ext cx="84582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78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78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fld id="{75CF857B-CAD1-4A96-BA4D-C48777B548A4}" type="datetimeFigureOut">
              <a:rPr lang="en-US"/>
              <a:pPr/>
              <a:t>11/19/2009</a:t>
            </a:fld>
            <a:endParaRPr lang="en-US"/>
          </a:p>
        </p:txBody>
      </p:sp>
      <p:sp>
        <p:nvSpPr>
          <p:cNvPr id="778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778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73D94622-6FE5-458B-AF9F-7540B354A4A1}" type="slidenum">
              <a:rPr lang="en-US"/>
              <a:pPr/>
              <a:t>‹#›</a:t>
            </a:fld>
            <a:endParaRPr lang="en-US"/>
          </a:p>
        </p:txBody>
      </p:sp>
      <p:sp>
        <p:nvSpPr>
          <p:cNvPr id="7783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51"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ransition>
    <p:fade/>
  </p:transition>
  <p:timing>
    <p:tnLst>
      <p:par>
        <p:cTn id="1" dur="indefinite" restart="never" nodeType="tmRoot"/>
      </p:par>
    </p:tnLst>
  </p:timing>
  <p:txStyles>
    <p:titleStyle>
      <a:lvl1pPr algn="ctr" rtl="0" fontAlgn="base">
        <a:spcBef>
          <a:spcPct val="0"/>
        </a:spcBef>
        <a:spcAft>
          <a:spcPct val="0"/>
        </a:spcAft>
        <a:defRPr sz="4400" b="1">
          <a:solidFill>
            <a:schemeClr val="tx2"/>
          </a:solidFill>
          <a:latin typeface="+mj-lt"/>
          <a:ea typeface="+mj-ea"/>
          <a:cs typeface="+mj-cs"/>
        </a:defRPr>
      </a:lvl1pPr>
      <a:lvl2pPr algn="ctr" rtl="0" fontAlgn="base">
        <a:spcBef>
          <a:spcPct val="0"/>
        </a:spcBef>
        <a:spcAft>
          <a:spcPct val="0"/>
        </a:spcAft>
        <a:defRPr sz="4400" b="1">
          <a:solidFill>
            <a:schemeClr val="tx2"/>
          </a:solidFill>
          <a:latin typeface="Candara" pitchFamily="34" charset="0"/>
        </a:defRPr>
      </a:lvl2pPr>
      <a:lvl3pPr algn="ctr" rtl="0" fontAlgn="base">
        <a:spcBef>
          <a:spcPct val="0"/>
        </a:spcBef>
        <a:spcAft>
          <a:spcPct val="0"/>
        </a:spcAft>
        <a:defRPr sz="4400" b="1">
          <a:solidFill>
            <a:schemeClr val="tx2"/>
          </a:solidFill>
          <a:latin typeface="Candara" pitchFamily="34" charset="0"/>
        </a:defRPr>
      </a:lvl3pPr>
      <a:lvl4pPr algn="ctr" rtl="0" fontAlgn="base">
        <a:spcBef>
          <a:spcPct val="0"/>
        </a:spcBef>
        <a:spcAft>
          <a:spcPct val="0"/>
        </a:spcAft>
        <a:defRPr sz="4400" b="1">
          <a:solidFill>
            <a:schemeClr val="tx2"/>
          </a:solidFill>
          <a:latin typeface="Candara" pitchFamily="34" charset="0"/>
        </a:defRPr>
      </a:lvl4pPr>
      <a:lvl5pPr algn="ctr" rtl="0" fontAlgn="base">
        <a:spcBef>
          <a:spcPct val="0"/>
        </a:spcBef>
        <a:spcAft>
          <a:spcPct val="0"/>
        </a:spcAft>
        <a:defRPr sz="4400" b="1">
          <a:solidFill>
            <a:schemeClr val="tx2"/>
          </a:solidFill>
          <a:latin typeface="Candara" pitchFamily="34" charset="0"/>
        </a:defRPr>
      </a:lvl5pPr>
      <a:lvl6pPr marL="457200" algn="ctr" rtl="0" fontAlgn="base">
        <a:spcBef>
          <a:spcPct val="0"/>
        </a:spcBef>
        <a:spcAft>
          <a:spcPct val="0"/>
        </a:spcAft>
        <a:defRPr sz="4400" b="1">
          <a:solidFill>
            <a:schemeClr val="tx2"/>
          </a:solidFill>
          <a:latin typeface="Candara" pitchFamily="34" charset="0"/>
        </a:defRPr>
      </a:lvl6pPr>
      <a:lvl7pPr marL="914400" algn="ctr" rtl="0" fontAlgn="base">
        <a:spcBef>
          <a:spcPct val="0"/>
        </a:spcBef>
        <a:spcAft>
          <a:spcPct val="0"/>
        </a:spcAft>
        <a:defRPr sz="4400" b="1">
          <a:solidFill>
            <a:schemeClr val="tx2"/>
          </a:solidFill>
          <a:latin typeface="Candara" pitchFamily="34" charset="0"/>
        </a:defRPr>
      </a:lvl7pPr>
      <a:lvl8pPr marL="1371600" algn="ctr" rtl="0" fontAlgn="base">
        <a:spcBef>
          <a:spcPct val="0"/>
        </a:spcBef>
        <a:spcAft>
          <a:spcPct val="0"/>
        </a:spcAft>
        <a:defRPr sz="4400" b="1">
          <a:solidFill>
            <a:schemeClr val="tx2"/>
          </a:solidFill>
          <a:latin typeface="Candara" pitchFamily="34" charset="0"/>
        </a:defRPr>
      </a:lvl8pPr>
      <a:lvl9pPr marL="1828800" algn="ctr" rtl="0" fontAlgn="base">
        <a:spcBef>
          <a:spcPct val="0"/>
        </a:spcBef>
        <a:spcAft>
          <a:spcPct val="0"/>
        </a:spcAft>
        <a:defRPr sz="4400" b="1">
          <a:solidFill>
            <a:schemeClr val="tx2"/>
          </a:solidFill>
          <a:latin typeface="Candara" pitchFamily="34" charset="0"/>
        </a:defRPr>
      </a:lvl9pPr>
    </p:titleStyle>
    <p:bodyStyle>
      <a:lvl1pPr marL="342900" indent="-342900" algn="l" rtl="0" fontAlgn="base">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fontAlgn="base">
        <a:spcBef>
          <a:spcPct val="20000"/>
        </a:spcBef>
        <a:spcAft>
          <a:spcPct val="0"/>
        </a:spcAft>
        <a:buFont typeface="Wingdings" pitchFamily="2" charset="2"/>
        <a:buChar char="Ø"/>
        <a:defRPr sz="2800">
          <a:solidFill>
            <a:schemeClr val="tx1"/>
          </a:solidFill>
          <a:latin typeface="+mn-lt"/>
        </a:defRPr>
      </a:lvl2pPr>
      <a:lvl3pPr marL="1143000" indent="-228600" algn="l" rtl="0" fontAlgn="base">
        <a:spcBef>
          <a:spcPct val="20000"/>
        </a:spcBef>
        <a:spcAft>
          <a:spcPct val="0"/>
        </a:spcAft>
        <a:buFont typeface="Wingdings" pitchFamily="2" charset="2"/>
        <a:buChar char="Ø"/>
        <a:defRPr sz="2400">
          <a:solidFill>
            <a:schemeClr val="tx1"/>
          </a:solidFill>
          <a:latin typeface="+mn-lt"/>
        </a:defRPr>
      </a:lvl3pPr>
      <a:lvl4pPr marL="1600200" indent="-228600" algn="l" rtl="0" fontAlgn="base">
        <a:spcBef>
          <a:spcPct val="20000"/>
        </a:spcBef>
        <a:spcAft>
          <a:spcPct val="0"/>
        </a:spcAft>
        <a:buFont typeface="Wingdings" pitchFamily="2" charset="2"/>
        <a:buChar char="Ø"/>
        <a:defRPr sz="2000">
          <a:solidFill>
            <a:schemeClr val="tx1"/>
          </a:solidFill>
          <a:latin typeface="+mn-lt"/>
        </a:defRPr>
      </a:lvl4pPr>
      <a:lvl5pPr marL="2057400" indent="-228600" algn="l" rtl="0" fontAlgn="base">
        <a:spcBef>
          <a:spcPct val="20000"/>
        </a:spcBef>
        <a:spcAft>
          <a:spcPct val="0"/>
        </a:spcAft>
        <a:buFont typeface="Wingdings" pitchFamily="2" charset="2"/>
        <a:buChar char="Ø"/>
        <a:defRPr sz="2000">
          <a:solidFill>
            <a:schemeClr val="tx1"/>
          </a:solidFill>
          <a:latin typeface="+mn-lt"/>
        </a:defRPr>
      </a:lvl5pPr>
      <a:lvl6pPr marL="2514600" indent="-228600" algn="l" rtl="0" fontAlgn="base">
        <a:spcBef>
          <a:spcPct val="20000"/>
        </a:spcBef>
        <a:spcAft>
          <a:spcPct val="0"/>
        </a:spcAft>
        <a:buFont typeface="Wingdings" pitchFamily="2" charset="2"/>
        <a:buChar char="Ø"/>
        <a:defRPr sz="2000">
          <a:solidFill>
            <a:schemeClr val="tx1"/>
          </a:solidFill>
          <a:latin typeface="+mn-lt"/>
        </a:defRPr>
      </a:lvl6pPr>
      <a:lvl7pPr marL="2971800" indent="-228600" algn="l" rtl="0" fontAlgn="base">
        <a:spcBef>
          <a:spcPct val="20000"/>
        </a:spcBef>
        <a:spcAft>
          <a:spcPct val="0"/>
        </a:spcAft>
        <a:buFont typeface="Wingdings" pitchFamily="2" charset="2"/>
        <a:buChar char="Ø"/>
        <a:defRPr sz="2000">
          <a:solidFill>
            <a:schemeClr val="tx1"/>
          </a:solidFill>
          <a:latin typeface="+mn-lt"/>
        </a:defRPr>
      </a:lvl7pPr>
      <a:lvl8pPr marL="3429000" indent="-228600" algn="l" rtl="0" fontAlgn="base">
        <a:spcBef>
          <a:spcPct val="20000"/>
        </a:spcBef>
        <a:spcAft>
          <a:spcPct val="0"/>
        </a:spcAft>
        <a:buFont typeface="Wingdings" pitchFamily="2" charset="2"/>
        <a:buChar char="Ø"/>
        <a:defRPr sz="2000">
          <a:solidFill>
            <a:schemeClr val="tx1"/>
          </a:solidFill>
          <a:latin typeface="+mn-lt"/>
        </a:defRPr>
      </a:lvl8pPr>
      <a:lvl9pPr marL="3886200" indent="-228600" algn="l" rtl="0" fontAlgn="base">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0.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0.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6.jpeg"/><Relationship Id="rId7" Type="http://schemas.openxmlformats.org/officeDocument/2006/relationships/image" Target="../media/image39.png"/><Relationship Id="rId2" Type="http://schemas.openxmlformats.org/officeDocument/2006/relationships/notesSlide" Target="../notesSlides/notesSlide16.xml"/><Relationship Id="rId1" Type="http://schemas.openxmlformats.org/officeDocument/2006/relationships/slideLayout" Target="../slideLayouts/slideLayout20.xml"/><Relationship Id="rId6" Type="http://schemas.openxmlformats.org/officeDocument/2006/relationships/image" Target="../media/image38.png"/><Relationship Id="rId5" Type="http://schemas.openxmlformats.org/officeDocument/2006/relationships/image" Target="../media/image37.emf"/><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0.xml"/><Relationship Id="rId4" Type="http://schemas.openxmlformats.org/officeDocument/2006/relationships/chart" Target="../charts/chart2.xml"/></Relationships>
</file>

<file path=ppt/slides/_rels/slide2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slideLayout" Target="../slideLayouts/slideLayout20.xml"/><Relationship Id="rId5" Type="http://schemas.openxmlformats.org/officeDocument/2006/relationships/image" Target="../media/image10.png"/><Relationship Id="rId4" Type="http://schemas.openxmlformats.org/officeDocument/2006/relationships/image" Target="../media/image43.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0.xml"/><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0.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ctrTitle"/>
          </p:nvPr>
        </p:nvSpPr>
        <p:spPr>
          <a:xfrm>
            <a:off x="2667000" y="1295400"/>
            <a:ext cx="6477000" cy="1143000"/>
          </a:xfrm>
        </p:spPr>
        <p:txBody>
          <a:bodyPr/>
          <a:lstStyle/>
          <a:p>
            <a:pPr algn="r"/>
            <a:r>
              <a:rPr lang="en-US" sz="4400" i="1" dirty="0" smtClean="0"/>
              <a:t>Cornell Center for a Sustainable Future</a:t>
            </a:r>
            <a:endParaRPr lang="en-US" sz="4400" i="1" dirty="0"/>
          </a:p>
        </p:txBody>
      </p:sp>
      <p:sp>
        <p:nvSpPr>
          <p:cNvPr id="165891" name="Rectangle 3"/>
          <p:cNvSpPr>
            <a:spLocks noGrp="1" noChangeArrowheads="1"/>
          </p:cNvSpPr>
          <p:nvPr>
            <p:ph type="subTitle" idx="1"/>
          </p:nvPr>
        </p:nvSpPr>
        <p:spPr>
          <a:xfrm>
            <a:off x="0" y="6019800"/>
            <a:ext cx="4648200" cy="685800"/>
          </a:xfrm>
        </p:spPr>
        <p:txBody>
          <a:bodyPr/>
          <a:lstStyle/>
          <a:p>
            <a:r>
              <a:rPr lang="en-US"/>
              <a:t>Monroe Weber-Shirk</a:t>
            </a:r>
          </a:p>
        </p:txBody>
      </p:sp>
      <p:pic>
        <p:nvPicPr>
          <p:cNvPr id="165892" name="Picture 6" descr="CULogo187"/>
          <p:cNvPicPr>
            <a:picLocks noChangeAspect="1" noChangeArrowheads="1"/>
          </p:cNvPicPr>
          <p:nvPr/>
        </p:nvPicPr>
        <p:blipFill>
          <a:blip r:embed="rId3" cstate="print"/>
          <a:srcRect/>
          <a:stretch>
            <a:fillRect/>
          </a:stretch>
        </p:blipFill>
        <p:spPr bwMode="auto">
          <a:xfrm>
            <a:off x="4805363" y="5507038"/>
            <a:ext cx="4338637" cy="1350962"/>
          </a:xfrm>
          <a:prstGeom prst="rect">
            <a:avLst/>
          </a:prstGeom>
          <a:noFill/>
          <a:ln w="9525">
            <a:noFill/>
            <a:miter lim="800000"/>
            <a:headEnd/>
            <a:tailEnd/>
          </a:ln>
        </p:spPr>
      </p:pic>
      <p:sp>
        <p:nvSpPr>
          <p:cNvPr id="165894" name="Text Box 6"/>
          <p:cNvSpPr txBox="1">
            <a:spLocks noChangeArrowheads="1"/>
          </p:cNvSpPr>
          <p:nvPr/>
        </p:nvSpPr>
        <p:spPr bwMode="auto">
          <a:xfrm>
            <a:off x="5791200" y="5181600"/>
            <a:ext cx="2274982" cy="369332"/>
          </a:xfrm>
          <a:prstGeom prst="rect">
            <a:avLst/>
          </a:prstGeom>
          <a:noFill/>
          <a:ln w="9525">
            <a:noFill/>
            <a:miter lim="800000"/>
            <a:headEnd/>
            <a:tailEnd/>
          </a:ln>
          <a:effectLst/>
        </p:spPr>
        <p:txBody>
          <a:bodyPr wrap="none">
            <a:spAutoFit/>
          </a:bodyPr>
          <a:lstStyle/>
          <a:p>
            <a:r>
              <a:rPr lang="en-US" b="1" dirty="0" smtClean="0"/>
              <a:t>November </a:t>
            </a:r>
            <a:r>
              <a:rPr lang="en-US" b="1" dirty="0" smtClean="0"/>
              <a:t>20, </a:t>
            </a:r>
            <a:r>
              <a:rPr lang="en-US" b="1" dirty="0"/>
              <a:t>2009</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1" descr="DSC02022.jpg"/>
          <p:cNvPicPr>
            <a:picLocks noGrp="1" noChangeAspect="1"/>
          </p:cNvPicPr>
          <p:nvPr isPhoto="1"/>
        </p:nvPicPr>
        <p:blipFill>
          <a:blip r:embed="rId3" cstate="email"/>
          <a:srcRect/>
          <a:stretch>
            <a:fillRect/>
          </a:stretch>
        </p:blipFill>
        <p:spPr bwMode="auto">
          <a:xfrm>
            <a:off x="0" y="0"/>
            <a:ext cx="9144000" cy="6858000"/>
          </a:xfrm>
          <a:prstGeom prst="rect">
            <a:avLst/>
          </a:prstGeom>
          <a:noFill/>
          <a:ln w="9525">
            <a:noFill/>
            <a:miter lim="800000"/>
            <a:headEnd/>
            <a:tailEnd/>
          </a:ln>
        </p:spPr>
      </p:pic>
      <p:sp>
        <p:nvSpPr>
          <p:cNvPr id="28675" name="Title 2"/>
          <p:cNvSpPr>
            <a:spLocks noGrp="1"/>
          </p:cNvSpPr>
          <p:nvPr>
            <p:ph type="title"/>
          </p:nvPr>
        </p:nvSpPr>
        <p:spPr/>
        <p:txBody>
          <a:bodyPr/>
          <a:lstStyle/>
          <a:p>
            <a:pPr eaLnBrk="1" hangingPunct="1"/>
            <a:r>
              <a:rPr lang="es-HN" smtClean="0"/>
              <a:t>Chemical tanks</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1" descr="DSC02011.jpg"/>
          <p:cNvPicPr>
            <a:picLocks noGrp="1" noChangeAspect="1"/>
          </p:cNvPicPr>
          <p:nvPr isPhoto="1"/>
        </p:nvPicPr>
        <p:blipFill>
          <a:blip r:embed="rId3" cstate="email"/>
          <a:srcRect/>
          <a:stretch>
            <a:fillRect/>
          </a:stretch>
        </p:blipFill>
        <p:spPr bwMode="auto">
          <a:xfrm>
            <a:off x="0" y="0"/>
            <a:ext cx="9144000" cy="6858000"/>
          </a:xfrm>
          <a:prstGeom prst="rect">
            <a:avLst/>
          </a:prstGeom>
          <a:noFill/>
          <a:ln w="9525">
            <a:noFill/>
            <a:miter lim="800000"/>
            <a:headEnd/>
            <a:tailEnd/>
          </a:ln>
        </p:spPr>
      </p:pic>
      <p:sp>
        <p:nvSpPr>
          <p:cNvPr id="30723" name="Title 2"/>
          <p:cNvSpPr>
            <a:spLocks noGrp="1"/>
          </p:cNvSpPr>
          <p:nvPr>
            <p:ph type="title"/>
          </p:nvPr>
        </p:nvSpPr>
        <p:spPr/>
        <p:txBody>
          <a:bodyPr/>
          <a:lstStyle/>
          <a:p>
            <a:pPr eaLnBrk="1" hangingPunct="1"/>
            <a:r>
              <a:rPr lang="es-HN" smtClean="0"/>
              <a:t>Raw Water (Entrance tank)</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1" descr="DSC01966.JPG"/>
          <p:cNvPicPr>
            <a:picLocks noGrp="1" noChangeAspect="1"/>
          </p:cNvPicPr>
          <p:nvPr isPhoto="1"/>
        </p:nvPicPr>
        <p:blipFill>
          <a:blip r:embed="rId3" cstate="email"/>
          <a:srcRect/>
          <a:stretch>
            <a:fillRect/>
          </a:stretch>
        </p:blipFill>
        <p:spPr bwMode="auto">
          <a:xfrm>
            <a:off x="0" y="0"/>
            <a:ext cx="9144000" cy="6858000"/>
          </a:xfrm>
          <a:prstGeom prst="rect">
            <a:avLst/>
          </a:prstGeom>
          <a:noFill/>
          <a:ln w="9525">
            <a:noFill/>
            <a:miter lim="800000"/>
            <a:headEnd/>
            <a:tailEnd/>
          </a:ln>
        </p:spPr>
      </p:pic>
      <p:sp>
        <p:nvSpPr>
          <p:cNvPr id="31747" name="Title 2"/>
          <p:cNvSpPr>
            <a:spLocks noGrp="1"/>
          </p:cNvSpPr>
          <p:nvPr>
            <p:ph type="title"/>
          </p:nvPr>
        </p:nvSpPr>
        <p:spPr/>
        <p:txBody>
          <a:bodyPr/>
          <a:lstStyle/>
          <a:p>
            <a:pPr algn="r" eaLnBrk="1" hangingPunct="1"/>
            <a:r>
              <a:rPr lang="es-HN" smtClean="0"/>
              <a:t>Chemical Doser</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1" descr="DSC02012.jpg"/>
          <p:cNvPicPr>
            <a:picLocks noGrp="1" noChangeAspect="1"/>
          </p:cNvPicPr>
          <p:nvPr isPhoto="1"/>
        </p:nvPicPr>
        <p:blipFill>
          <a:blip r:embed="rId3" cstate="email"/>
          <a:srcRect/>
          <a:stretch>
            <a:fillRect/>
          </a:stretch>
        </p:blipFill>
        <p:spPr bwMode="auto">
          <a:xfrm>
            <a:off x="0" y="0"/>
            <a:ext cx="9144000" cy="6858000"/>
          </a:xfrm>
          <a:prstGeom prst="rect">
            <a:avLst/>
          </a:prstGeom>
          <a:noFill/>
          <a:ln w="9525">
            <a:noFill/>
            <a:miter lim="800000"/>
            <a:headEnd/>
            <a:tailEnd/>
          </a:ln>
        </p:spPr>
      </p:pic>
      <p:sp>
        <p:nvSpPr>
          <p:cNvPr id="33795" name="Title 2"/>
          <p:cNvSpPr>
            <a:spLocks noGrp="1"/>
          </p:cNvSpPr>
          <p:nvPr>
            <p:ph type="title"/>
          </p:nvPr>
        </p:nvSpPr>
        <p:spPr/>
        <p:txBody>
          <a:bodyPr/>
          <a:lstStyle/>
          <a:p>
            <a:pPr eaLnBrk="1" hangingPunct="1"/>
            <a:r>
              <a:rPr lang="es-HN" smtClean="0"/>
              <a:t>Flocculator</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2"/>
          <p:cNvSpPr>
            <a:spLocks noGrp="1"/>
          </p:cNvSpPr>
          <p:nvPr>
            <p:ph type="title"/>
          </p:nvPr>
        </p:nvSpPr>
        <p:spPr/>
        <p:txBody>
          <a:bodyPr/>
          <a:lstStyle/>
          <a:p>
            <a:pPr eaLnBrk="1" hangingPunct="1"/>
            <a:r>
              <a:rPr lang="es-HN" smtClean="0"/>
              <a:t>Flocs!</a:t>
            </a:r>
          </a:p>
        </p:txBody>
      </p:sp>
    </p:spTree>
    <p:controls>
      <p:control spid="261122" name="ShockwaveFlash1" r:id="rId2" imgW="5638095" imgH="3962953"/>
    </p:controls>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1" descr="DSC01959.JPG"/>
          <p:cNvPicPr>
            <a:picLocks noGrp="1" noChangeAspect="1"/>
          </p:cNvPicPr>
          <p:nvPr isPhoto="1"/>
        </p:nvPicPr>
        <p:blipFill>
          <a:blip r:embed="rId3" cstate="email"/>
          <a:srcRect/>
          <a:stretch>
            <a:fillRect/>
          </a:stretch>
        </p:blipFill>
        <p:spPr bwMode="auto">
          <a:xfrm>
            <a:off x="0" y="0"/>
            <a:ext cx="9144000" cy="6858000"/>
          </a:xfrm>
          <a:prstGeom prst="rect">
            <a:avLst/>
          </a:prstGeom>
          <a:noFill/>
          <a:ln w="9525">
            <a:noFill/>
            <a:miter lim="800000"/>
            <a:headEnd/>
            <a:tailEnd/>
          </a:ln>
        </p:spPr>
      </p:pic>
      <p:sp>
        <p:nvSpPr>
          <p:cNvPr id="35843" name="Title 2"/>
          <p:cNvSpPr>
            <a:spLocks noGrp="1"/>
          </p:cNvSpPr>
          <p:nvPr>
            <p:ph type="title"/>
          </p:nvPr>
        </p:nvSpPr>
        <p:spPr/>
        <p:txBody>
          <a:bodyPr/>
          <a:lstStyle/>
          <a:p>
            <a:pPr eaLnBrk="1" hangingPunct="1"/>
            <a:r>
              <a:rPr lang="es-HN" smtClean="0">
                <a:solidFill>
                  <a:schemeClr val="bg1"/>
                </a:solidFill>
              </a:rPr>
              <a:t>Sedimentation tank</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1" descr="DSC01956.JPG"/>
          <p:cNvPicPr>
            <a:picLocks noGrp="1" noChangeAspect="1"/>
          </p:cNvPicPr>
          <p:nvPr isPhoto="1"/>
        </p:nvPicPr>
        <p:blipFill>
          <a:blip r:embed="rId3" cstate="email"/>
          <a:srcRect/>
          <a:stretch>
            <a:fillRect/>
          </a:stretch>
        </p:blipFill>
        <p:spPr bwMode="auto">
          <a:xfrm>
            <a:off x="0" y="0"/>
            <a:ext cx="9144000" cy="6858000"/>
          </a:xfrm>
          <a:prstGeom prst="rect">
            <a:avLst/>
          </a:prstGeom>
          <a:noFill/>
          <a:ln w="9525">
            <a:noFill/>
            <a:miter lim="800000"/>
            <a:headEnd/>
            <a:tailEnd/>
          </a:ln>
        </p:spPr>
      </p:pic>
      <p:sp>
        <p:nvSpPr>
          <p:cNvPr id="39939" name="Title 2"/>
          <p:cNvSpPr>
            <a:spLocks noGrp="1"/>
          </p:cNvSpPr>
          <p:nvPr>
            <p:ph type="title"/>
          </p:nvPr>
        </p:nvSpPr>
        <p:spPr/>
        <p:txBody>
          <a:bodyPr/>
          <a:lstStyle/>
          <a:p>
            <a:pPr eaLnBrk="1" hangingPunct="1"/>
            <a:r>
              <a:rPr lang="es-HN" smtClean="0"/>
              <a:t>Chlorinator</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err="1" smtClean="0"/>
              <a:t>Agalteca</a:t>
            </a:r>
            <a:endParaRPr lang="en-US" dirty="0"/>
          </a:p>
        </p:txBody>
      </p:sp>
      <p:pic>
        <p:nvPicPr>
          <p:cNvPr id="320514" name="Picture 2"/>
          <p:cNvPicPr>
            <a:picLocks noChangeAspect="1" noChangeArrowheads="1"/>
          </p:cNvPicPr>
          <p:nvPr/>
        </p:nvPicPr>
        <p:blipFill>
          <a:blip r:embed="rId3" cstate="print"/>
          <a:srcRect l="23750" t="28148" r="5833" b="3704"/>
          <a:stretch>
            <a:fillRect/>
          </a:stretch>
        </p:blipFill>
        <p:spPr bwMode="auto">
          <a:xfrm>
            <a:off x="0" y="0"/>
            <a:ext cx="3429000" cy="1866675"/>
          </a:xfrm>
          <a:prstGeom prst="rect">
            <a:avLst/>
          </a:prstGeom>
          <a:noFill/>
          <a:ln w="9525">
            <a:noFill/>
            <a:miter lim="800000"/>
            <a:headEnd/>
            <a:tailEnd/>
          </a:ln>
        </p:spPr>
      </p:pic>
      <p:cxnSp>
        <p:nvCxnSpPr>
          <p:cNvPr id="6" name="Straight Arrow Connector 5"/>
          <p:cNvCxnSpPr/>
          <p:nvPr/>
        </p:nvCxnSpPr>
        <p:spPr>
          <a:xfrm rot="10800000" flipV="1">
            <a:off x="1524000" y="762000"/>
            <a:ext cx="2133600" cy="152400"/>
          </a:xfrm>
          <a:prstGeom prst="straightConnector1">
            <a:avLst/>
          </a:prstGeom>
          <a:ln w="25400">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9490" name="Picture 2"/>
          <p:cNvPicPr>
            <a:picLocks noChangeAspect="1" noChangeArrowheads="1"/>
          </p:cNvPicPr>
          <p:nvPr/>
        </p:nvPicPr>
        <p:blipFill>
          <a:blip r:embed="rId2" cstate="print"/>
          <a:srcRect l="22917" t="30370" r="15112" b="4444"/>
          <a:stretch>
            <a:fillRect/>
          </a:stretch>
        </p:blipFill>
        <p:spPr bwMode="auto">
          <a:xfrm rot="10800000" flipH="1" flipV="1">
            <a:off x="-1" y="1447800"/>
            <a:ext cx="9144001" cy="5410199"/>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AguaClara in Honduras</a:t>
            </a:r>
            <a:endParaRPr lang="en-US" dirty="0"/>
          </a:p>
        </p:txBody>
      </p:sp>
      <p:pic>
        <p:nvPicPr>
          <p:cNvPr id="3" name="Picture 4" descr="IMGP4839"/>
          <p:cNvPicPr>
            <a:picLocks noChangeAspect="1" noChangeArrowheads="1"/>
          </p:cNvPicPr>
          <p:nvPr/>
        </p:nvPicPr>
        <p:blipFill>
          <a:blip r:embed="rId3" cstate="print"/>
          <a:srcRect/>
          <a:stretch>
            <a:fillRect/>
          </a:stretch>
        </p:blipFill>
        <p:spPr bwMode="auto">
          <a:xfrm>
            <a:off x="4724400" y="3581400"/>
            <a:ext cx="1295400" cy="971550"/>
          </a:xfrm>
          <a:prstGeom prst="rect">
            <a:avLst/>
          </a:prstGeom>
          <a:noFill/>
        </p:spPr>
      </p:pic>
      <p:pic>
        <p:nvPicPr>
          <p:cNvPr id="4" name="Picture 5" descr="Honduras 154"/>
          <p:cNvPicPr>
            <a:picLocks noChangeAspect="1" noChangeArrowheads="1"/>
          </p:cNvPicPr>
          <p:nvPr/>
        </p:nvPicPr>
        <p:blipFill>
          <a:blip r:embed="rId4" cstate="print"/>
          <a:srcRect/>
          <a:stretch>
            <a:fillRect/>
          </a:stretch>
        </p:blipFill>
        <p:spPr bwMode="auto">
          <a:xfrm>
            <a:off x="5791200" y="5105400"/>
            <a:ext cx="1295400" cy="854075"/>
          </a:xfrm>
          <a:prstGeom prst="rect">
            <a:avLst/>
          </a:prstGeom>
          <a:noFill/>
        </p:spPr>
      </p:pic>
      <p:pic>
        <p:nvPicPr>
          <p:cNvPr id="5" name="Picture 6" descr="Marcala%20inauguration"/>
          <p:cNvPicPr>
            <a:picLocks noChangeAspect="1" noChangeArrowheads="1"/>
          </p:cNvPicPr>
          <p:nvPr/>
        </p:nvPicPr>
        <p:blipFill>
          <a:blip r:embed="rId5" cstate="print"/>
          <a:srcRect t="3085" b="-3331"/>
          <a:stretch>
            <a:fillRect/>
          </a:stretch>
        </p:blipFill>
        <p:spPr bwMode="auto">
          <a:xfrm>
            <a:off x="1752600" y="3810000"/>
            <a:ext cx="1143000" cy="857250"/>
          </a:xfrm>
          <a:prstGeom prst="rect">
            <a:avLst/>
          </a:prstGeom>
          <a:noFill/>
        </p:spPr>
      </p:pic>
      <p:pic>
        <p:nvPicPr>
          <p:cNvPr id="6" name="Picture 9"/>
          <p:cNvPicPr>
            <a:picLocks noChangeAspect="1" noChangeArrowheads="1"/>
          </p:cNvPicPr>
          <p:nvPr/>
        </p:nvPicPr>
        <p:blipFill>
          <a:blip r:embed="rId6" cstate="print"/>
          <a:srcRect/>
          <a:stretch>
            <a:fillRect/>
          </a:stretch>
        </p:blipFill>
        <p:spPr bwMode="auto">
          <a:xfrm>
            <a:off x="4495800" y="2667000"/>
            <a:ext cx="1204913" cy="904875"/>
          </a:xfrm>
          <a:prstGeom prst="rect">
            <a:avLst/>
          </a:prstGeom>
          <a:noFill/>
          <a:ln w="9525">
            <a:noFill/>
            <a:miter lim="800000"/>
            <a:headEnd/>
            <a:tailEnd/>
          </a:ln>
          <a:effectLst/>
        </p:spPr>
      </p:pic>
      <p:pic>
        <p:nvPicPr>
          <p:cNvPr id="8" name="Picture 2"/>
          <p:cNvPicPr>
            <a:picLocks noChangeAspect="1" noChangeArrowheads="1"/>
          </p:cNvPicPr>
          <p:nvPr/>
        </p:nvPicPr>
        <p:blipFill>
          <a:blip r:embed="rId7" cstate="print"/>
          <a:srcRect/>
          <a:stretch>
            <a:fillRect/>
          </a:stretch>
        </p:blipFill>
        <p:spPr bwMode="auto">
          <a:xfrm>
            <a:off x="6248400" y="2057400"/>
            <a:ext cx="838200" cy="62865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500"/>
                                  </p:stCondLst>
                                  <p:childTnLst>
                                    <p:set>
                                      <p:cBhvr>
                                        <p:cTn id="9" dur="1" fill="hold">
                                          <p:stCondLst>
                                            <p:cond delay="0"/>
                                          </p:stCondLst>
                                        </p:cTn>
                                        <p:tgtEl>
                                          <p:spTgt spid="3"/>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nodeType="afterEffect">
                                  <p:stCondLst>
                                    <p:cond delay="500"/>
                                  </p:stCondLst>
                                  <p:childTnLst>
                                    <p:set>
                                      <p:cBhvr>
                                        <p:cTn id="12" dur="1" fill="hold">
                                          <p:stCondLst>
                                            <p:cond delay="0"/>
                                          </p:stCondLst>
                                        </p:cTn>
                                        <p:tgtEl>
                                          <p:spTgt spid="5"/>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nodeType="afterEffect">
                                  <p:stCondLst>
                                    <p:cond delay="500"/>
                                  </p:stCondLst>
                                  <p:childTnLst>
                                    <p:set>
                                      <p:cBhvr>
                                        <p:cTn id="15" dur="1" fill="hold">
                                          <p:stCondLst>
                                            <p:cond delay="0"/>
                                          </p:stCondLst>
                                        </p:cTn>
                                        <p:tgtEl>
                                          <p:spTgt spid="6"/>
                                        </p:tgtEl>
                                        <p:attrNameLst>
                                          <p:attrName>style.visibility</p:attrName>
                                        </p:attrNameLst>
                                      </p:cBhvr>
                                      <p:to>
                                        <p:strVal val="visible"/>
                                      </p:to>
                                    </p:set>
                                  </p:childTnLst>
                                </p:cTn>
                              </p:par>
                            </p:childTnLst>
                          </p:cTn>
                        </p:par>
                        <p:par>
                          <p:cTn id="16" fill="hold">
                            <p:stCondLst>
                              <p:cond delay="1500"/>
                            </p:stCondLst>
                            <p:childTnLst>
                              <p:par>
                                <p:cTn id="17" presetID="1" presetClass="entr" presetSubtype="0" fill="hold" nodeType="afterEffect">
                                  <p:stCondLst>
                                    <p:cond delay="50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943600" cy="1143000"/>
          </a:xfrm>
        </p:spPr>
        <p:txBody>
          <a:bodyPr/>
          <a:lstStyle/>
          <a:p>
            <a:r>
              <a:rPr lang="en-US" dirty="0" smtClean="0"/>
              <a:t>Project Expansion</a:t>
            </a:r>
            <a:endParaRPr lang="en-US" dirty="0"/>
          </a:p>
        </p:txBody>
      </p:sp>
      <p:pic>
        <p:nvPicPr>
          <p:cNvPr id="258050" name="Picture 2"/>
          <p:cNvPicPr>
            <a:picLocks noChangeAspect="1" noChangeArrowheads="1"/>
          </p:cNvPicPr>
          <p:nvPr/>
        </p:nvPicPr>
        <p:blipFill>
          <a:blip r:embed="rId2" cstate="print"/>
          <a:srcRect l="21115" t="26415" r="12357" b="2622"/>
          <a:stretch>
            <a:fillRect/>
          </a:stretch>
        </p:blipFill>
        <p:spPr bwMode="auto">
          <a:xfrm>
            <a:off x="0" y="1371600"/>
            <a:ext cx="9144000" cy="5486400"/>
          </a:xfrm>
          <a:prstGeom prst="rect">
            <a:avLst/>
          </a:prstGeom>
          <a:noFill/>
          <a:ln w="9525">
            <a:noFill/>
            <a:miter lim="800000"/>
            <a:headEnd/>
            <a:tailEnd/>
          </a:ln>
        </p:spPr>
      </p:pic>
      <p:grpSp>
        <p:nvGrpSpPr>
          <p:cNvPr id="3" name="Group 4"/>
          <p:cNvGrpSpPr>
            <a:grpSpLocks/>
          </p:cNvGrpSpPr>
          <p:nvPr/>
        </p:nvGrpSpPr>
        <p:grpSpPr bwMode="auto">
          <a:xfrm>
            <a:off x="6477000" y="0"/>
            <a:ext cx="2667000" cy="1333500"/>
            <a:chOff x="336" y="1248"/>
            <a:chExt cx="4992" cy="2496"/>
          </a:xfrm>
        </p:grpSpPr>
        <p:pic>
          <p:nvPicPr>
            <p:cNvPr id="6" name="Picture 5"/>
            <p:cNvPicPr>
              <a:picLocks noChangeAspect="1" noChangeArrowheads="1"/>
            </p:cNvPicPr>
            <p:nvPr/>
          </p:nvPicPr>
          <p:blipFill>
            <a:blip r:embed="rId3" cstate="print"/>
            <a:srcRect/>
            <a:stretch>
              <a:fillRect/>
            </a:stretch>
          </p:blipFill>
          <p:spPr bwMode="auto">
            <a:xfrm>
              <a:off x="336" y="1248"/>
              <a:ext cx="2496" cy="2496"/>
            </a:xfrm>
            <a:prstGeom prst="rect">
              <a:avLst/>
            </a:prstGeom>
            <a:noFill/>
            <a:ln w="9525">
              <a:noFill/>
              <a:miter lim="800000"/>
              <a:headEnd/>
              <a:tailEnd/>
            </a:ln>
            <a:effectLst/>
          </p:spPr>
        </p:pic>
        <p:pic>
          <p:nvPicPr>
            <p:cNvPr id="7" name="Picture 6"/>
            <p:cNvPicPr>
              <a:picLocks noChangeAspect="1" noChangeArrowheads="1"/>
            </p:cNvPicPr>
            <p:nvPr/>
          </p:nvPicPr>
          <p:blipFill>
            <a:blip r:embed="rId4" cstate="print"/>
            <a:srcRect/>
            <a:stretch>
              <a:fillRect/>
            </a:stretch>
          </p:blipFill>
          <p:spPr bwMode="auto">
            <a:xfrm>
              <a:off x="2832" y="1248"/>
              <a:ext cx="2496" cy="2496"/>
            </a:xfrm>
            <a:prstGeom prst="rect">
              <a:avLst/>
            </a:prstGeom>
            <a:noFill/>
            <a:ln w="9525">
              <a:noFill/>
              <a:miter lim="800000"/>
              <a:headEnd/>
              <a:tailEnd/>
            </a:ln>
            <a:effectLst/>
          </p:spPr>
        </p:pic>
      </p:grpSp>
      <p:pic>
        <p:nvPicPr>
          <p:cNvPr id="258051" name="Picture 3"/>
          <p:cNvPicPr>
            <a:picLocks noChangeAspect="1" noChangeArrowheads="1"/>
          </p:cNvPicPr>
          <p:nvPr/>
        </p:nvPicPr>
        <p:blipFill>
          <a:blip r:embed="rId5" cstate="screen">
            <a:clrChange>
              <a:clrFrom>
                <a:srgbClr val="F2EFE9"/>
              </a:clrFrom>
              <a:clrTo>
                <a:srgbClr val="F2EFE9">
                  <a:alpha val="0"/>
                </a:srgbClr>
              </a:clrTo>
            </a:clrChange>
          </a:blip>
          <a:srcRect/>
          <a:stretch>
            <a:fillRect/>
          </a:stretch>
        </p:blipFill>
        <p:spPr bwMode="auto">
          <a:xfrm>
            <a:off x="2362200" y="3581400"/>
            <a:ext cx="511041" cy="508000"/>
          </a:xfrm>
          <a:prstGeom prst="rect">
            <a:avLst/>
          </a:prstGeom>
          <a:noFill/>
          <a:ln w="9525">
            <a:noFill/>
            <a:miter lim="800000"/>
            <a:headEnd/>
            <a:tailEnd/>
          </a:ln>
        </p:spPr>
      </p:pic>
      <p:pic>
        <p:nvPicPr>
          <p:cNvPr id="11" name="Picture 3"/>
          <p:cNvPicPr>
            <a:picLocks noChangeAspect="1" noChangeArrowheads="1"/>
          </p:cNvPicPr>
          <p:nvPr/>
        </p:nvPicPr>
        <p:blipFill>
          <a:blip r:embed="rId5" cstate="screen">
            <a:clrChange>
              <a:clrFrom>
                <a:srgbClr val="F2EFE9"/>
              </a:clrFrom>
              <a:clrTo>
                <a:srgbClr val="F2EFE9">
                  <a:alpha val="0"/>
                </a:srgbClr>
              </a:clrTo>
            </a:clrChange>
          </a:blip>
          <a:srcRect/>
          <a:stretch>
            <a:fillRect/>
          </a:stretch>
        </p:blipFill>
        <p:spPr bwMode="auto">
          <a:xfrm>
            <a:off x="2667000" y="3810000"/>
            <a:ext cx="511041" cy="508000"/>
          </a:xfrm>
          <a:prstGeom prst="rect">
            <a:avLst/>
          </a:prstGeom>
          <a:noFill/>
          <a:ln w="9525">
            <a:noFill/>
            <a:miter lim="800000"/>
            <a:headEnd/>
            <a:tailEnd/>
          </a:ln>
        </p:spPr>
      </p:pic>
      <p:pic>
        <p:nvPicPr>
          <p:cNvPr id="12" name="Picture 3"/>
          <p:cNvPicPr>
            <a:picLocks noChangeAspect="1" noChangeArrowheads="1"/>
          </p:cNvPicPr>
          <p:nvPr/>
        </p:nvPicPr>
        <p:blipFill>
          <a:blip r:embed="rId5" cstate="screen">
            <a:clrChange>
              <a:clrFrom>
                <a:srgbClr val="F2EFE9"/>
              </a:clrFrom>
              <a:clrTo>
                <a:srgbClr val="F2EFE9">
                  <a:alpha val="0"/>
                </a:srgbClr>
              </a:clrTo>
            </a:clrChange>
          </a:blip>
          <a:srcRect/>
          <a:stretch>
            <a:fillRect/>
          </a:stretch>
        </p:blipFill>
        <p:spPr bwMode="auto">
          <a:xfrm>
            <a:off x="4191000" y="4495800"/>
            <a:ext cx="511041" cy="508000"/>
          </a:xfrm>
          <a:prstGeom prst="rect">
            <a:avLst/>
          </a:prstGeom>
          <a:noFill/>
          <a:ln w="9525">
            <a:noFill/>
            <a:miter lim="800000"/>
            <a:headEnd/>
            <a:tailEnd/>
          </a:ln>
        </p:spPr>
      </p:pic>
      <p:pic>
        <p:nvPicPr>
          <p:cNvPr id="13" name="Picture 3"/>
          <p:cNvPicPr>
            <a:picLocks noChangeAspect="1" noChangeArrowheads="1"/>
          </p:cNvPicPr>
          <p:nvPr/>
        </p:nvPicPr>
        <p:blipFill>
          <a:blip r:embed="rId5" cstate="screen">
            <a:clrChange>
              <a:clrFrom>
                <a:srgbClr val="F2EFE9"/>
              </a:clrFrom>
              <a:clrTo>
                <a:srgbClr val="F2EFE9">
                  <a:alpha val="0"/>
                </a:srgbClr>
              </a:clrTo>
            </a:clrChange>
          </a:blip>
          <a:srcRect/>
          <a:stretch>
            <a:fillRect/>
          </a:stretch>
        </p:blipFill>
        <p:spPr bwMode="auto">
          <a:xfrm>
            <a:off x="4648200" y="5410200"/>
            <a:ext cx="511041" cy="508000"/>
          </a:xfrm>
          <a:prstGeom prst="rect">
            <a:avLst/>
          </a:prstGeom>
          <a:noFill/>
          <a:ln w="9525">
            <a:noFill/>
            <a:miter lim="800000"/>
            <a:headEnd/>
            <a:tailEnd/>
          </a:ln>
        </p:spPr>
      </p:pic>
      <p:pic>
        <p:nvPicPr>
          <p:cNvPr id="14" name="Picture 3"/>
          <p:cNvPicPr>
            <a:picLocks noChangeAspect="1" noChangeArrowheads="1"/>
          </p:cNvPicPr>
          <p:nvPr/>
        </p:nvPicPr>
        <p:blipFill>
          <a:blip r:embed="rId5" cstate="screen">
            <a:clrChange>
              <a:clrFrom>
                <a:srgbClr val="F2EFE9"/>
              </a:clrFrom>
              <a:clrTo>
                <a:srgbClr val="F2EFE9">
                  <a:alpha val="0"/>
                </a:srgbClr>
              </a:clrTo>
            </a:clrChange>
          </a:blip>
          <a:srcRect/>
          <a:stretch>
            <a:fillRect/>
          </a:stretch>
        </p:blipFill>
        <p:spPr bwMode="auto">
          <a:xfrm>
            <a:off x="4191000" y="6172200"/>
            <a:ext cx="511041" cy="508000"/>
          </a:xfrm>
          <a:prstGeom prst="rect">
            <a:avLst/>
          </a:prstGeom>
          <a:noFill/>
          <a:ln w="9525">
            <a:noFill/>
            <a:miter lim="800000"/>
            <a:headEnd/>
            <a:tailEnd/>
          </a:ln>
        </p:spPr>
      </p:pic>
      <p:pic>
        <p:nvPicPr>
          <p:cNvPr id="15" name="Picture 3"/>
          <p:cNvPicPr>
            <a:picLocks noChangeAspect="1" noChangeArrowheads="1"/>
          </p:cNvPicPr>
          <p:nvPr/>
        </p:nvPicPr>
        <p:blipFill>
          <a:blip r:embed="rId5" cstate="screen">
            <a:clrChange>
              <a:clrFrom>
                <a:srgbClr val="F2EFE9"/>
              </a:clrFrom>
              <a:clrTo>
                <a:srgbClr val="F2EFE9">
                  <a:alpha val="0"/>
                </a:srgbClr>
              </a:clrTo>
            </a:clrChange>
          </a:blip>
          <a:srcRect/>
          <a:stretch>
            <a:fillRect/>
          </a:stretch>
        </p:blipFill>
        <p:spPr bwMode="auto">
          <a:xfrm>
            <a:off x="5638800" y="2819400"/>
            <a:ext cx="511041" cy="508000"/>
          </a:xfrm>
          <a:prstGeom prst="rect">
            <a:avLst/>
          </a:prstGeom>
          <a:noFill/>
          <a:ln w="9525">
            <a:noFill/>
            <a:miter lim="800000"/>
            <a:headEnd/>
            <a:tailEnd/>
          </a:ln>
        </p:spPr>
      </p:pic>
      <p:pic>
        <p:nvPicPr>
          <p:cNvPr id="16" name="Picture 6"/>
          <p:cNvPicPr>
            <a:picLocks noChangeAspect="1" noChangeArrowheads="1"/>
          </p:cNvPicPr>
          <p:nvPr/>
        </p:nvPicPr>
        <p:blipFill>
          <a:blip r:embed="rId6" cstate="print">
            <a:clrChange>
              <a:clrFrom>
                <a:srgbClr val="C6C3C6"/>
              </a:clrFrom>
              <a:clrTo>
                <a:srgbClr val="C6C3C6">
                  <a:alpha val="0"/>
                </a:srgbClr>
              </a:clrTo>
            </a:clrChange>
          </a:blip>
          <a:srcRect/>
          <a:stretch>
            <a:fillRect/>
          </a:stretch>
        </p:blipFill>
        <p:spPr bwMode="auto">
          <a:xfrm>
            <a:off x="6139434" y="1600200"/>
            <a:ext cx="3004566" cy="2133600"/>
          </a:xfrm>
          <a:prstGeom prst="rect">
            <a:avLst/>
          </a:prstGeom>
          <a:noFill/>
          <a:ln w="12700">
            <a:noFill/>
            <a:miter lim="800000"/>
            <a:headEnd type="none" w="lg" len="med"/>
            <a:tailEnd type="none" w="lg" len="me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80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p:cNvGrpSpPr>
            <a:grpSpLocks/>
          </p:cNvGrpSpPr>
          <p:nvPr/>
        </p:nvGrpSpPr>
        <p:grpSpPr bwMode="auto">
          <a:xfrm>
            <a:off x="1828800" y="1600200"/>
            <a:ext cx="4876800" cy="4876800"/>
            <a:chOff x="1152" y="1008"/>
            <a:chExt cx="3072" cy="3072"/>
          </a:xfrm>
        </p:grpSpPr>
        <p:sp>
          <p:nvSpPr>
            <p:cNvPr id="279576" name="Oval 24"/>
            <p:cNvSpPr>
              <a:spLocks noChangeArrowheads="1"/>
            </p:cNvSpPr>
            <p:nvPr/>
          </p:nvSpPr>
          <p:spPr bwMode="auto">
            <a:xfrm>
              <a:off x="1152" y="1008"/>
              <a:ext cx="3072" cy="3072"/>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279577" name="Oval 25"/>
            <p:cNvSpPr>
              <a:spLocks noChangeArrowheads="1"/>
            </p:cNvSpPr>
            <p:nvPr/>
          </p:nvSpPr>
          <p:spPr bwMode="auto">
            <a:xfrm>
              <a:off x="1392" y="1272"/>
              <a:ext cx="2592" cy="2544"/>
            </a:xfrm>
            <a:prstGeom prst="ellipse">
              <a:avLst/>
            </a:prstGeom>
            <a:solidFill>
              <a:schemeClr val="bg1"/>
            </a:solidFill>
            <a:ln w="9525">
              <a:solidFill>
                <a:schemeClr val="tx1"/>
              </a:solidFill>
              <a:round/>
              <a:headEnd/>
              <a:tailEnd/>
            </a:ln>
            <a:effectLst/>
          </p:spPr>
          <p:txBody>
            <a:bodyPr wrap="none" anchor="ctr"/>
            <a:lstStyle/>
            <a:p>
              <a:endParaRPr lang="en-US"/>
            </a:p>
          </p:txBody>
        </p:sp>
      </p:grpSp>
      <p:sp>
        <p:nvSpPr>
          <p:cNvPr id="279554" name="Rectangle 2"/>
          <p:cNvSpPr>
            <a:spLocks noGrp="1" noChangeArrowheads="1"/>
          </p:cNvSpPr>
          <p:nvPr>
            <p:ph type="title"/>
          </p:nvPr>
        </p:nvSpPr>
        <p:spPr/>
        <p:txBody>
          <a:bodyPr/>
          <a:lstStyle/>
          <a:p>
            <a:r>
              <a:rPr lang="en-US" sz="4000" dirty="0" smtClean="0"/>
              <a:t>AguaClara Process</a:t>
            </a:r>
            <a:endParaRPr lang="en-US" sz="4000" dirty="0"/>
          </a:p>
        </p:txBody>
      </p:sp>
      <p:pic>
        <p:nvPicPr>
          <p:cNvPr id="279557" name="Picture 5"/>
          <p:cNvPicPr>
            <a:picLocks noChangeAspect="1" noChangeArrowheads="1"/>
          </p:cNvPicPr>
          <p:nvPr/>
        </p:nvPicPr>
        <p:blipFill>
          <a:blip r:embed="rId3" cstate="print">
            <a:lum bright="12000"/>
          </a:blip>
          <a:srcRect/>
          <a:stretch>
            <a:fillRect/>
          </a:stretch>
        </p:blipFill>
        <p:spPr bwMode="auto">
          <a:xfrm>
            <a:off x="2133600" y="1752600"/>
            <a:ext cx="1901825" cy="1425575"/>
          </a:xfrm>
          <a:prstGeom prst="rect">
            <a:avLst/>
          </a:prstGeom>
          <a:noFill/>
          <a:ln w="12700">
            <a:noFill/>
            <a:miter lim="800000"/>
            <a:headEnd type="none" w="lg" len="med"/>
            <a:tailEnd type="none" w="lg" len="med"/>
          </a:ln>
          <a:effectLst/>
        </p:spPr>
      </p:pic>
      <p:pic>
        <p:nvPicPr>
          <p:cNvPr id="279558" name="Picture 6"/>
          <p:cNvPicPr>
            <a:picLocks noChangeAspect="1" noChangeArrowheads="1"/>
          </p:cNvPicPr>
          <p:nvPr/>
        </p:nvPicPr>
        <p:blipFill>
          <a:blip r:embed="rId4" cstate="print">
            <a:clrChange>
              <a:clrFrom>
                <a:srgbClr val="C6C3C6"/>
              </a:clrFrom>
              <a:clrTo>
                <a:srgbClr val="C6C3C6">
                  <a:alpha val="0"/>
                </a:srgbClr>
              </a:clrTo>
            </a:clrChange>
          </a:blip>
          <a:srcRect/>
          <a:stretch>
            <a:fillRect/>
          </a:stretch>
        </p:blipFill>
        <p:spPr bwMode="auto">
          <a:xfrm>
            <a:off x="4876800" y="4648200"/>
            <a:ext cx="2667000" cy="1893888"/>
          </a:xfrm>
          <a:prstGeom prst="rect">
            <a:avLst/>
          </a:prstGeom>
          <a:noFill/>
          <a:ln w="12700">
            <a:noFill/>
            <a:miter lim="800000"/>
            <a:headEnd type="none" w="lg" len="med"/>
            <a:tailEnd type="none" w="lg" len="med"/>
          </a:ln>
          <a:effectLst/>
        </p:spPr>
      </p:pic>
      <p:grpSp>
        <p:nvGrpSpPr>
          <p:cNvPr id="3" name="Group 16"/>
          <p:cNvGrpSpPr>
            <a:grpSpLocks/>
          </p:cNvGrpSpPr>
          <p:nvPr/>
        </p:nvGrpSpPr>
        <p:grpSpPr bwMode="auto">
          <a:xfrm>
            <a:off x="4419600" y="1524000"/>
            <a:ext cx="2190750" cy="2111375"/>
            <a:chOff x="2784" y="960"/>
            <a:chExt cx="1380" cy="1330"/>
          </a:xfrm>
        </p:grpSpPr>
        <p:sp>
          <p:nvSpPr>
            <p:cNvPr id="279567" name="Rectangle 15"/>
            <p:cNvSpPr>
              <a:spLocks noChangeArrowheads="1"/>
            </p:cNvSpPr>
            <p:nvPr/>
          </p:nvSpPr>
          <p:spPr bwMode="auto">
            <a:xfrm>
              <a:off x="2832" y="1008"/>
              <a:ext cx="1248" cy="960"/>
            </a:xfrm>
            <a:prstGeom prst="rect">
              <a:avLst/>
            </a:prstGeom>
            <a:solidFill>
              <a:schemeClr val="bg1"/>
            </a:solidFill>
            <a:ln w="9525">
              <a:noFill/>
              <a:miter lim="800000"/>
              <a:headEnd/>
              <a:tailEnd/>
            </a:ln>
            <a:effectLst/>
          </p:spPr>
          <p:txBody>
            <a:bodyPr wrap="none" anchor="ctr"/>
            <a:lstStyle/>
            <a:p>
              <a:endParaRPr lang="en-US"/>
            </a:p>
          </p:txBody>
        </p:sp>
        <p:pic>
          <p:nvPicPr>
            <p:cNvPr id="279560" name="Picture 8"/>
            <p:cNvPicPr>
              <a:picLocks noChangeAspect="1" noChangeArrowheads="1"/>
            </p:cNvPicPr>
            <p:nvPr/>
          </p:nvPicPr>
          <p:blipFill>
            <a:blip r:embed="rId5" cstate="print"/>
            <a:srcRect/>
            <a:stretch>
              <a:fillRect/>
            </a:stretch>
          </p:blipFill>
          <p:spPr bwMode="auto">
            <a:xfrm>
              <a:off x="2784" y="960"/>
              <a:ext cx="1380" cy="1330"/>
            </a:xfrm>
            <a:prstGeom prst="rect">
              <a:avLst/>
            </a:prstGeom>
            <a:noFill/>
            <a:ln w="9525">
              <a:noFill/>
              <a:miter lim="800000"/>
              <a:headEnd/>
              <a:tailEnd/>
            </a:ln>
            <a:effectLst/>
          </p:spPr>
        </p:pic>
      </p:grpSp>
      <p:sp>
        <p:nvSpPr>
          <p:cNvPr id="279562" name="Text Box 10"/>
          <p:cNvSpPr txBox="1">
            <a:spLocks noChangeArrowheads="1"/>
          </p:cNvSpPr>
          <p:nvPr/>
        </p:nvSpPr>
        <p:spPr bwMode="auto">
          <a:xfrm>
            <a:off x="6477000" y="1828800"/>
            <a:ext cx="1327150" cy="641350"/>
          </a:xfrm>
          <a:prstGeom prst="rect">
            <a:avLst/>
          </a:prstGeom>
          <a:noFill/>
          <a:ln w="9525">
            <a:noFill/>
            <a:miter lim="800000"/>
            <a:headEnd/>
            <a:tailEnd/>
          </a:ln>
          <a:effectLst/>
        </p:spPr>
        <p:txBody>
          <a:bodyPr wrap="none">
            <a:spAutoFit/>
          </a:bodyPr>
          <a:lstStyle/>
          <a:p>
            <a:r>
              <a:rPr lang="en-US" b="1"/>
              <a:t>Analytical </a:t>
            </a:r>
          </a:p>
          <a:p>
            <a:r>
              <a:rPr lang="en-US" b="1"/>
              <a:t>Modeling</a:t>
            </a:r>
          </a:p>
        </p:txBody>
      </p:sp>
      <p:sp>
        <p:nvSpPr>
          <p:cNvPr id="279563" name="Text Box 11"/>
          <p:cNvSpPr txBox="1">
            <a:spLocks noChangeArrowheads="1"/>
          </p:cNvSpPr>
          <p:nvPr/>
        </p:nvSpPr>
        <p:spPr bwMode="auto">
          <a:xfrm>
            <a:off x="762000" y="1949450"/>
            <a:ext cx="1524000" cy="641350"/>
          </a:xfrm>
          <a:prstGeom prst="rect">
            <a:avLst/>
          </a:prstGeom>
          <a:noFill/>
          <a:ln w="9525">
            <a:noFill/>
            <a:miter lim="800000"/>
            <a:headEnd/>
            <a:tailEnd/>
          </a:ln>
          <a:effectLst/>
        </p:spPr>
        <p:txBody>
          <a:bodyPr>
            <a:spAutoFit/>
          </a:bodyPr>
          <a:lstStyle/>
          <a:p>
            <a:r>
              <a:rPr lang="en-US" b="1" dirty="0"/>
              <a:t>Laboratory Research</a:t>
            </a:r>
          </a:p>
        </p:txBody>
      </p:sp>
      <p:pic>
        <p:nvPicPr>
          <p:cNvPr id="279564" name="Picture 12"/>
          <p:cNvPicPr>
            <a:picLocks noChangeAspect="1" noChangeArrowheads="1"/>
          </p:cNvPicPr>
          <p:nvPr/>
        </p:nvPicPr>
        <p:blipFill>
          <a:blip r:embed="rId6" cstate="print"/>
          <a:srcRect t="1277" r="91103" b="29567"/>
          <a:stretch>
            <a:fillRect/>
          </a:stretch>
        </p:blipFill>
        <p:spPr bwMode="auto">
          <a:xfrm>
            <a:off x="7391400" y="3048000"/>
            <a:ext cx="430213" cy="2133600"/>
          </a:xfrm>
          <a:prstGeom prst="rect">
            <a:avLst/>
          </a:prstGeom>
          <a:noFill/>
          <a:ln w="9525">
            <a:noFill/>
            <a:miter lim="800000"/>
            <a:headEnd/>
            <a:tailEnd/>
          </a:ln>
          <a:effectLst/>
        </p:spPr>
      </p:pic>
      <p:pic>
        <p:nvPicPr>
          <p:cNvPr id="279565" name="Picture 13"/>
          <p:cNvPicPr>
            <a:picLocks noChangeAspect="1" noChangeArrowheads="1"/>
          </p:cNvPicPr>
          <p:nvPr/>
        </p:nvPicPr>
        <p:blipFill>
          <a:blip r:embed="rId6" cstate="print"/>
          <a:srcRect l="26065" t="29863" r="18797" b="41846"/>
          <a:stretch>
            <a:fillRect/>
          </a:stretch>
        </p:blipFill>
        <p:spPr bwMode="auto">
          <a:xfrm>
            <a:off x="5334000" y="3733800"/>
            <a:ext cx="1981200" cy="647700"/>
          </a:xfrm>
          <a:prstGeom prst="rect">
            <a:avLst/>
          </a:prstGeom>
          <a:noFill/>
          <a:ln w="9525">
            <a:noFill/>
            <a:miter lim="800000"/>
            <a:headEnd/>
            <a:tailEnd/>
          </a:ln>
          <a:effectLst/>
        </p:spPr>
      </p:pic>
      <p:sp>
        <p:nvSpPr>
          <p:cNvPr id="279569" name="Text Box 17"/>
          <p:cNvSpPr txBox="1">
            <a:spLocks noChangeArrowheads="1"/>
          </p:cNvSpPr>
          <p:nvPr/>
        </p:nvSpPr>
        <p:spPr bwMode="auto">
          <a:xfrm>
            <a:off x="6629400" y="3352800"/>
            <a:ext cx="654050" cy="366713"/>
          </a:xfrm>
          <a:prstGeom prst="rect">
            <a:avLst/>
          </a:prstGeom>
          <a:noFill/>
          <a:ln w="9525">
            <a:noFill/>
            <a:miter lim="800000"/>
            <a:headEnd/>
            <a:tailEnd/>
          </a:ln>
          <a:effectLst/>
        </p:spPr>
        <p:txBody>
          <a:bodyPr wrap="none">
            <a:spAutoFit/>
          </a:bodyPr>
          <a:lstStyle/>
          <a:p>
            <a:r>
              <a:rPr lang="en-US" b="1"/>
              <a:t>CFD</a:t>
            </a:r>
          </a:p>
        </p:txBody>
      </p:sp>
      <p:sp>
        <p:nvSpPr>
          <p:cNvPr id="279570" name="Text Box 18"/>
          <p:cNvSpPr txBox="1">
            <a:spLocks noChangeArrowheads="1"/>
          </p:cNvSpPr>
          <p:nvPr/>
        </p:nvSpPr>
        <p:spPr bwMode="auto">
          <a:xfrm>
            <a:off x="7010400" y="6064250"/>
            <a:ext cx="1539875" cy="641350"/>
          </a:xfrm>
          <a:prstGeom prst="rect">
            <a:avLst/>
          </a:prstGeom>
          <a:noFill/>
          <a:ln w="9525">
            <a:noFill/>
            <a:miter lim="800000"/>
            <a:headEnd/>
            <a:tailEnd/>
          </a:ln>
          <a:effectLst/>
        </p:spPr>
        <p:txBody>
          <a:bodyPr>
            <a:spAutoFit/>
          </a:bodyPr>
          <a:lstStyle/>
          <a:p>
            <a:r>
              <a:rPr lang="en-US" b="1"/>
              <a:t>Automated Design</a:t>
            </a:r>
          </a:p>
        </p:txBody>
      </p:sp>
      <p:sp>
        <p:nvSpPr>
          <p:cNvPr id="279571" name="Text Box 19"/>
          <p:cNvSpPr txBox="1">
            <a:spLocks noChangeArrowheads="1"/>
          </p:cNvSpPr>
          <p:nvPr/>
        </p:nvSpPr>
        <p:spPr bwMode="auto">
          <a:xfrm>
            <a:off x="533400" y="5181600"/>
            <a:ext cx="2286000" cy="1465263"/>
          </a:xfrm>
          <a:prstGeom prst="rect">
            <a:avLst/>
          </a:prstGeom>
          <a:noFill/>
          <a:ln w="9525">
            <a:noFill/>
            <a:miter lim="800000"/>
            <a:headEnd/>
            <a:tailEnd/>
          </a:ln>
          <a:effectLst/>
        </p:spPr>
        <p:txBody>
          <a:bodyPr>
            <a:spAutoFit/>
          </a:bodyPr>
          <a:lstStyle/>
          <a:p>
            <a:r>
              <a:rPr lang="en-US" b="1"/>
              <a:t>Full Scale Implementation,</a:t>
            </a:r>
          </a:p>
          <a:p>
            <a:r>
              <a:rPr lang="en-US" b="1"/>
              <a:t>Capacity Building, Training, and Empowerment</a:t>
            </a:r>
          </a:p>
        </p:txBody>
      </p:sp>
      <p:sp>
        <p:nvSpPr>
          <p:cNvPr id="279572" name="Text Box 20"/>
          <p:cNvSpPr txBox="1">
            <a:spLocks noChangeArrowheads="1"/>
          </p:cNvSpPr>
          <p:nvPr/>
        </p:nvSpPr>
        <p:spPr bwMode="auto">
          <a:xfrm>
            <a:off x="228600" y="3886200"/>
            <a:ext cx="1371600" cy="366713"/>
          </a:xfrm>
          <a:prstGeom prst="rect">
            <a:avLst/>
          </a:prstGeom>
          <a:noFill/>
          <a:ln w="9525">
            <a:noFill/>
            <a:miter lim="800000"/>
            <a:headEnd/>
            <a:tailEnd/>
          </a:ln>
          <a:effectLst/>
        </p:spPr>
        <p:txBody>
          <a:bodyPr>
            <a:spAutoFit/>
          </a:bodyPr>
          <a:lstStyle/>
          <a:p>
            <a:r>
              <a:rPr lang="en-US" b="1"/>
              <a:t>Evaluation</a:t>
            </a:r>
          </a:p>
        </p:txBody>
      </p:sp>
      <p:sp>
        <p:nvSpPr>
          <p:cNvPr id="279573" name="Text Box 21"/>
          <p:cNvSpPr txBox="1">
            <a:spLocks noChangeArrowheads="1"/>
          </p:cNvSpPr>
          <p:nvPr/>
        </p:nvSpPr>
        <p:spPr bwMode="auto">
          <a:xfrm>
            <a:off x="5499100" y="4376738"/>
            <a:ext cx="1663700" cy="214312"/>
          </a:xfrm>
          <a:prstGeom prst="rect">
            <a:avLst/>
          </a:prstGeom>
          <a:solidFill>
            <a:schemeClr val="bg1"/>
          </a:solidFill>
          <a:ln w="9525">
            <a:noFill/>
            <a:miter lim="800000"/>
            <a:headEnd/>
            <a:tailEnd/>
          </a:ln>
          <a:effectLst/>
        </p:spPr>
        <p:txBody>
          <a:bodyPr wrap="none">
            <a:spAutoFit/>
          </a:bodyPr>
          <a:lstStyle/>
          <a:p>
            <a:r>
              <a:rPr lang="en-US" sz="800" b="1"/>
              <a:t>Normalized energy dissipation</a:t>
            </a:r>
          </a:p>
        </p:txBody>
      </p:sp>
      <p:pic>
        <p:nvPicPr>
          <p:cNvPr id="279574" name="Picture 22"/>
          <p:cNvPicPr>
            <a:picLocks noChangeAspect="1" noChangeArrowheads="1"/>
          </p:cNvPicPr>
          <p:nvPr/>
        </p:nvPicPr>
        <p:blipFill>
          <a:blip r:embed="rId7" cstate="print"/>
          <a:srcRect/>
          <a:stretch>
            <a:fillRect/>
          </a:stretch>
        </p:blipFill>
        <p:spPr bwMode="auto">
          <a:xfrm>
            <a:off x="2590800" y="5334000"/>
            <a:ext cx="1814513" cy="1362075"/>
          </a:xfrm>
          <a:prstGeom prst="rect">
            <a:avLst/>
          </a:prstGeom>
          <a:noFill/>
          <a:ln w="9525">
            <a:noFill/>
            <a:miter lim="800000"/>
            <a:headEnd/>
            <a:tailEnd/>
          </a:ln>
          <a:effectLst/>
        </p:spPr>
      </p:pic>
      <p:pic>
        <p:nvPicPr>
          <p:cNvPr id="279575" name="Picture 23"/>
          <p:cNvPicPr>
            <a:picLocks noChangeAspect="1" noChangeArrowheads="1"/>
          </p:cNvPicPr>
          <p:nvPr/>
        </p:nvPicPr>
        <p:blipFill>
          <a:blip r:embed="rId8" cstate="print"/>
          <a:srcRect/>
          <a:stretch>
            <a:fillRect/>
          </a:stretch>
        </p:blipFill>
        <p:spPr bwMode="auto">
          <a:xfrm>
            <a:off x="1600200" y="3505200"/>
            <a:ext cx="1390650" cy="16002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dirty="0"/>
              <a:t>Team </a:t>
            </a:r>
            <a:r>
              <a:rPr lang="en-US" dirty="0" smtClean="0"/>
              <a:t>Growth</a:t>
            </a:r>
            <a:endParaRPr lang="en-US" dirty="0"/>
          </a:p>
        </p:txBody>
      </p:sp>
      <p:graphicFrame>
        <p:nvGraphicFramePr>
          <p:cNvPr id="7" name="Object 3"/>
          <p:cNvGraphicFramePr>
            <a:graphicFrameLocks noChangeAspect="1"/>
          </p:cNvGraphicFramePr>
          <p:nvPr/>
        </p:nvGraphicFramePr>
        <p:xfrm>
          <a:off x="385763" y="6864350"/>
          <a:ext cx="8783637" cy="5035550"/>
        </p:xfrm>
        <a:graphic>
          <a:graphicData uri="http://schemas.openxmlformats.org/drawingml/2006/chart">
            <c:chart xmlns:c="http://schemas.openxmlformats.org/drawingml/2006/chart" xmlns:r="http://schemas.openxmlformats.org/officeDocument/2006/relationships" r:id="rId3"/>
          </a:graphicData>
        </a:graphic>
      </p:graphicFrame>
      <p:sp>
        <p:nvSpPr>
          <p:cNvPr id="174086" name="Text Box 6"/>
          <p:cNvSpPr txBox="1">
            <a:spLocks noChangeArrowheads="1"/>
          </p:cNvSpPr>
          <p:nvPr/>
        </p:nvSpPr>
        <p:spPr bwMode="auto">
          <a:xfrm>
            <a:off x="1143000" y="1600200"/>
            <a:ext cx="7543800" cy="646331"/>
          </a:xfrm>
          <a:prstGeom prst="rect">
            <a:avLst/>
          </a:prstGeom>
          <a:noFill/>
          <a:ln w="9525">
            <a:noFill/>
            <a:miter lim="800000"/>
            <a:headEnd/>
            <a:tailEnd/>
          </a:ln>
          <a:effectLst/>
        </p:spPr>
        <p:txBody>
          <a:bodyPr>
            <a:spAutoFit/>
          </a:bodyPr>
          <a:lstStyle/>
          <a:p>
            <a:r>
              <a:rPr lang="en-US" b="1" dirty="0"/>
              <a:t>Over 60% women. </a:t>
            </a:r>
            <a:r>
              <a:rPr lang="en-US" b="1" dirty="0" smtClean="0"/>
              <a:t>Majority of student </a:t>
            </a:r>
            <a:r>
              <a:rPr lang="en-US" b="1" dirty="0"/>
              <a:t>team leaders have been women.</a:t>
            </a:r>
          </a:p>
        </p:txBody>
      </p:sp>
      <p:graphicFrame>
        <p:nvGraphicFramePr>
          <p:cNvPr id="10" name="Chart 9"/>
          <p:cNvGraphicFramePr/>
          <p:nvPr/>
        </p:nvGraphicFramePr>
        <p:xfrm>
          <a:off x="0" y="2057400"/>
          <a:ext cx="8305800" cy="4570772"/>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8222347" y="2971800"/>
            <a:ext cx="921653" cy="646331"/>
          </a:xfrm>
          <a:prstGeom prst="rect">
            <a:avLst/>
          </a:prstGeom>
          <a:noFill/>
        </p:spPr>
        <p:txBody>
          <a:bodyPr wrap="square" rtlCol="0">
            <a:spAutoFit/>
          </a:bodyPr>
          <a:lstStyle/>
          <a:p>
            <a:r>
              <a:rPr lang="en-US" dirty="0" smtClean="0"/>
              <a:t>Team Project</a:t>
            </a:r>
            <a:endParaRPr lang="en-US" dirty="0"/>
          </a:p>
        </p:txBody>
      </p:sp>
      <p:sp>
        <p:nvSpPr>
          <p:cNvPr id="9" name="Rounded Rectangle 8"/>
          <p:cNvSpPr/>
          <p:nvPr/>
        </p:nvSpPr>
        <p:spPr>
          <a:xfrm>
            <a:off x="6934200" y="2667000"/>
            <a:ext cx="1143000" cy="1295400"/>
          </a:xfrm>
          <a:prstGeom prst="roundRect">
            <a:avLst/>
          </a:prstGeom>
          <a:solidFill>
            <a:schemeClr val="accent1">
              <a:alpha val="1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924800" y="4038600"/>
            <a:ext cx="921653" cy="369332"/>
          </a:xfrm>
          <a:prstGeom prst="rect">
            <a:avLst/>
          </a:prstGeom>
          <a:noFill/>
        </p:spPr>
        <p:txBody>
          <a:bodyPr wrap="square" rtlCol="0">
            <a:spAutoFit/>
          </a:bodyPr>
          <a:lstStyle/>
          <a:p>
            <a:r>
              <a:rPr lang="en-US" dirty="0" smtClean="0"/>
              <a:t>Theory</a:t>
            </a:r>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 Eng. </a:t>
            </a:r>
            <a:r>
              <a:rPr lang="en-US" dirty="0" smtClean="0"/>
              <a:t>Growth</a:t>
            </a:r>
            <a:endParaRPr lang="en-US" dirty="0"/>
          </a:p>
        </p:txBody>
      </p:sp>
      <p:graphicFrame>
        <p:nvGraphicFramePr>
          <p:cNvPr id="7" name="Chart 6"/>
          <p:cNvGraphicFramePr/>
          <p:nvPr/>
        </p:nvGraphicFramePr>
        <p:xfrm>
          <a:off x="181570" y="1464468"/>
          <a:ext cx="8780860" cy="39290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smtClean="0"/>
              <a:t>Novel Approach </a:t>
            </a:r>
            <a:r>
              <a:rPr lang="en-US" dirty="0" smtClean="0"/>
              <a:t>to </a:t>
            </a:r>
            <a:r>
              <a:rPr lang="en-US" dirty="0" smtClean="0"/>
              <a:t>Technology Dissemination</a:t>
            </a:r>
            <a:endParaRPr lang="en-US" dirty="0" smtClean="0"/>
          </a:p>
        </p:txBody>
      </p:sp>
      <p:sp>
        <p:nvSpPr>
          <p:cNvPr id="3" name="Content Placeholder 2"/>
          <p:cNvSpPr>
            <a:spLocks noGrp="1"/>
          </p:cNvSpPr>
          <p:nvPr>
            <p:ph idx="1"/>
          </p:nvPr>
        </p:nvSpPr>
        <p:spPr/>
        <p:txBody>
          <a:bodyPr/>
          <a:lstStyle/>
          <a:p>
            <a:r>
              <a:rPr lang="en-US" dirty="0" smtClean="0"/>
              <a:t>Open source engineering</a:t>
            </a:r>
          </a:p>
          <a:p>
            <a:r>
              <a:rPr lang="en-US" dirty="0" smtClean="0"/>
              <a:t>Online automated design</a:t>
            </a:r>
          </a:p>
          <a:p>
            <a:r>
              <a:rPr lang="en-US" dirty="0" smtClean="0"/>
              <a:t>Empowerment instead of the supply chain</a:t>
            </a:r>
          </a:p>
          <a:p>
            <a:r>
              <a:rPr lang="en-US" dirty="0" smtClean="0"/>
              <a:t>Economic advantage by using generic locally available materials</a:t>
            </a:r>
          </a:p>
          <a:p>
            <a:r>
              <a:rPr lang="en-US" dirty="0" smtClean="0"/>
              <a:t>Low carbon footprint (no electricity)</a:t>
            </a:r>
          </a:p>
          <a:p>
            <a:r>
              <a:rPr lang="en-US" dirty="0" smtClean="0"/>
              <a:t>Empowerment of implementation partners</a:t>
            </a:r>
          </a:p>
          <a:p>
            <a:r>
              <a:rPr lang="en-US" dirty="0" smtClean="0"/>
              <a:t>Implementation partners take the lead in spreading the technology</a:t>
            </a:r>
          </a:p>
          <a:p>
            <a:endParaRPr lang="en-US"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Opportunity…</a:t>
            </a:r>
            <a:endParaRPr lang="en-US" dirty="0"/>
          </a:p>
        </p:txBody>
      </p:sp>
      <p:sp>
        <p:nvSpPr>
          <p:cNvPr id="3" name="Content Placeholder 2"/>
          <p:cNvSpPr>
            <a:spLocks noGrp="1"/>
          </p:cNvSpPr>
          <p:nvPr>
            <p:ph idx="1"/>
          </p:nvPr>
        </p:nvSpPr>
        <p:spPr/>
        <p:txBody>
          <a:bodyPr/>
          <a:lstStyle/>
          <a:p>
            <a:r>
              <a:rPr lang="en-US" dirty="0" smtClean="0"/>
              <a:t>…for </a:t>
            </a:r>
            <a:r>
              <a:rPr lang="en-US" dirty="0" smtClean="0"/>
              <a:t>Cornell to become the knowledge source for a technology that is needed by over 100,000,000 </a:t>
            </a:r>
            <a:r>
              <a:rPr lang="en-US" dirty="0" smtClean="0"/>
              <a:t>people (and billions if you include infrastructure upgrades)</a:t>
            </a:r>
          </a:p>
          <a:p>
            <a:r>
              <a:rPr lang="en-US" dirty="0" smtClean="0"/>
              <a:t>We have carefully structured the dissemination model so that the team at Cornell doesn’t limit the growth rate</a:t>
            </a:r>
          </a:p>
          <a:p>
            <a:r>
              <a:rPr lang="en-US" dirty="0" smtClean="0"/>
              <a:t>Using our current technology we can already deliver about 300 designs per day</a:t>
            </a:r>
            <a:endParaRPr lang="en-US"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Robust and Sustainable Model</a:t>
            </a:r>
            <a:endParaRPr lang="en-US" dirty="0"/>
          </a:p>
        </p:txBody>
      </p:sp>
      <p:pic>
        <p:nvPicPr>
          <p:cNvPr id="259074" name="Picture 2"/>
          <p:cNvPicPr>
            <a:picLocks noChangeAspect="1" noChangeArrowheads="1"/>
          </p:cNvPicPr>
          <p:nvPr/>
        </p:nvPicPr>
        <p:blipFill>
          <a:blip r:embed="rId2" cstate="print"/>
          <a:srcRect/>
          <a:stretch>
            <a:fillRect/>
          </a:stretch>
        </p:blipFill>
        <p:spPr bwMode="auto">
          <a:xfrm>
            <a:off x="5973569" y="2133600"/>
            <a:ext cx="1377696" cy="1033272"/>
          </a:xfrm>
          <a:prstGeom prst="rect">
            <a:avLst/>
          </a:prstGeom>
          <a:noFill/>
          <a:ln w="9525">
            <a:noFill/>
            <a:miter lim="800000"/>
            <a:headEnd/>
            <a:tailEnd/>
          </a:ln>
        </p:spPr>
      </p:pic>
      <p:sp>
        <p:nvSpPr>
          <p:cNvPr id="6" name="TextBox 5"/>
          <p:cNvSpPr txBox="1"/>
          <p:nvPr/>
        </p:nvSpPr>
        <p:spPr>
          <a:xfrm>
            <a:off x="457200" y="3505200"/>
            <a:ext cx="1326004" cy="369332"/>
          </a:xfrm>
          <a:prstGeom prst="rect">
            <a:avLst/>
          </a:prstGeom>
          <a:noFill/>
        </p:spPr>
        <p:txBody>
          <a:bodyPr wrap="none" rtlCol="0">
            <a:spAutoFit/>
          </a:bodyPr>
          <a:lstStyle/>
          <a:p>
            <a:r>
              <a:rPr lang="en-US" dirty="0" smtClean="0"/>
              <a:t>Knowledge</a:t>
            </a:r>
            <a:endParaRPr lang="en-US" dirty="0"/>
          </a:p>
        </p:txBody>
      </p:sp>
      <p:sp>
        <p:nvSpPr>
          <p:cNvPr id="7" name="TextBox 6"/>
          <p:cNvSpPr txBox="1"/>
          <p:nvPr/>
        </p:nvSpPr>
        <p:spPr>
          <a:xfrm>
            <a:off x="457200" y="4292600"/>
            <a:ext cx="1377300" cy="369332"/>
          </a:xfrm>
          <a:prstGeom prst="rect">
            <a:avLst/>
          </a:prstGeom>
          <a:noFill/>
        </p:spPr>
        <p:txBody>
          <a:bodyPr wrap="none" rtlCol="0">
            <a:spAutoFit/>
          </a:bodyPr>
          <a:lstStyle/>
          <a:p>
            <a:r>
              <a:rPr lang="en-US" dirty="0" smtClean="0"/>
              <a:t>Capital flow</a:t>
            </a:r>
            <a:endParaRPr lang="en-US" dirty="0"/>
          </a:p>
        </p:txBody>
      </p:sp>
      <p:sp>
        <p:nvSpPr>
          <p:cNvPr id="8" name="TextBox 7"/>
          <p:cNvSpPr txBox="1"/>
          <p:nvPr/>
        </p:nvSpPr>
        <p:spPr>
          <a:xfrm>
            <a:off x="457200" y="5867400"/>
            <a:ext cx="1710725" cy="369332"/>
          </a:xfrm>
          <a:prstGeom prst="rect">
            <a:avLst/>
          </a:prstGeom>
          <a:noFill/>
        </p:spPr>
        <p:txBody>
          <a:bodyPr wrap="none" rtlCol="0">
            <a:spAutoFit/>
          </a:bodyPr>
          <a:lstStyle/>
          <a:p>
            <a:r>
              <a:rPr lang="en-US" dirty="0" smtClean="0"/>
              <a:t>Energy Source</a:t>
            </a:r>
            <a:endParaRPr lang="en-US" dirty="0"/>
          </a:p>
        </p:txBody>
      </p:sp>
      <p:sp>
        <p:nvSpPr>
          <p:cNvPr id="9" name="TextBox 8"/>
          <p:cNvSpPr txBox="1"/>
          <p:nvPr/>
        </p:nvSpPr>
        <p:spPr>
          <a:xfrm>
            <a:off x="457200" y="5080000"/>
            <a:ext cx="1184940" cy="369332"/>
          </a:xfrm>
          <a:prstGeom prst="rect">
            <a:avLst/>
          </a:prstGeom>
          <a:noFill/>
        </p:spPr>
        <p:txBody>
          <a:bodyPr wrap="none" rtlCol="0">
            <a:spAutoFit/>
          </a:bodyPr>
          <a:lstStyle/>
          <a:p>
            <a:r>
              <a:rPr lang="en-US" dirty="0" smtClean="0"/>
              <a:t>Hardware</a:t>
            </a:r>
            <a:endParaRPr lang="en-US" dirty="0"/>
          </a:p>
        </p:txBody>
      </p:sp>
      <p:pic>
        <p:nvPicPr>
          <p:cNvPr id="10" name="Picture 6" descr="El Progresso (74)"/>
          <p:cNvPicPr>
            <a:picLocks noChangeAspect="1" noChangeArrowheads="1"/>
          </p:cNvPicPr>
          <p:nvPr/>
        </p:nvPicPr>
        <p:blipFill>
          <a:blip r:embed="rId3" cstate="print"/>
          <a:srcRect/>
          <a:stretch>
            <a:fillRect/>
          </a:stretch>
        </p:blipFill>
        <p:spPr bwMode="auto">
          <a:xfrm>
            <a:off x="2409322" y="2133599"/>
            <a:ext cx="1381533" cy="1033272"/>
          </a:xfrm>
          <a:prstGeom prst="rect">
            <a:avLst/>
          </a:prstGeom>
          <a:noFill/>
        </p:spPr>
      </p:pic>
      <p:pic>
        <p:nvPicPr>
          <p:cNvPr id="11" name="Picture 7" descr="El Progresso (65)"/>
          <p:cNvPicPr>
            <a:picLocks noChangeAspect="1" noChangeArrowheads="1"/>
          </p:cNvPicPr>
          <p:nvPr/>
        </p:nvPicPr>
        <p:blipFill>
          <a:blip r:embed="rId4" cstate="print"/>
          <a:srcRect/>
          <a:stretch>
            <a:fillRect/>
          </a:stretch>
        </p:blipFill>
        <p:spPr bwMode="auto">
          <a:xfrm>
            <a:off x="3857122" y="2133600"/>
            <a:ext cx="1381532" cy="1033272"/>
          </a:xfrm>
          <a:prstGeom prst="rect">
            <a:avLst/>
          </a:prstGeom>
          <a:noFill/>
        </p:spPr>
      </p:pic>
      <p:sp>
        <p:nvSpPr>
          <p:cNvPr id="12" name="TextBox 11"/>
          <p:cNvSpPr txBox="1"/>
          <p:nvPr/>
        </p:nvSpPr>
        <p:spPr>
          <a:xfrm>
            <a:off x="6125969" y="1600200"/>
            <a:ext cx="2504212" cy="523220"/>
          </a:xfrm>
          <a:prstGeom prst="rect">
            <a:avLst/>
          </a:prstGeom>
          <a:noFill/>
        </p:spPr>
        <p:txBody>
          <a:bodyPr wrap="none" rtlCol="0">
            <a:spAutoFit/>
          </a:bodyPr>
          <a:lstStyle/>
          <a:p>
            <a:r>
              <a:rPr lang="en-US" sz="2800" dirty="0" smtClean="0"/>
              <a:t>Empowerment</a:t>
            </a:r>
            <a:endParaRPr lang="en-US" sz="2800" dirty="0"/>
          </a:p>
        </p:txBody>
      </p:sp>
      <p:sp>
        <p:nvSpPr>
          <p:cNvPr id="13" name="TextBox 12"/>
          <p:cNvSpPr txBox="1"/>
          <p:nvPr/>
        </p:nvSpPr>
        <p:spPr>
          <a:xfrm>
            <a:off x="2666999" y="1600200"/>
            <a:ext cx="2206053" cy="523220"/>
          </a:xfrm>
          <a:prstGeom prst="rect">
            <a:avLst/>
          </a:prstGeom>
          <a:noFill/>
        </p:spPr>
        <p:txBody>
          <a:bodyPr wrap="none" rtlCol="0">
            <a:spAutoFit/>
          </a:bodyPr>
          <a:lstStyle/>
          <a:p>
            <a:r>
              <a:rPr lang="en-US" sz="2800" dirty="0" smtClean="0"/>
              <a:t>Dependency</a:t>
            </a:r>
            <a:endParaRPr lang="en-US" sz="2800" dirty="0"/>
          </a:p>
        </p:txBody>
      </p:sp>
      <p:pic>
        <p:nvPicPr>
          <p:cNvPr id="14" name="Picture 2"/>
          <p:cNvPicPr>
            <a:picLocks noChangeAspect="1" noChangeArrowheads="1"/>
          </p:cNvPicPr>
          <p:nvPr/>
        </p:nvPicPr>
        <p:blipFill>
          <a:blip r:embed="rId5" cstate="print"/>
          <a:srcRect/>
          <a:stretch>
            <a:fillRect/>
          </a:stretch>
        </p:blipFill>
        <p:spPr bwMode="auto">
          <a:xfrm>
            <a:off x="7421369" y="2133600"/>
            <a:ext cx="1371600" cy="1028700"/>
          </a:xfrm>
          <a:prstGeom prst="rect">
            <a:avLst/>
          </a:prstGeom>
          <a:noFill/>
          <a:ln w="9525">
            <a:noFill/>
            <a:miter lim="800000"/>
            <a:headEnd/>
            <a:tailEnd/>
          </a:ln>
        </p:spPr>
      </p:pic>
      <p:sp>
        <p:nvSpPr>
          <p:cNvPr id="15" name="TextBox 14"/>
          <p:cNvSpPr txBox="1"/>
          <p:nvPr/>
        </p:nvSpPr>
        <p:spPr>
          <a:xfrm>
            <a:off x="2819399" y="3505200"/>
            <a:ext cx="2146742" cy="369332"/>
          </a:xfrm>
          <a:prstGeom prst="rect">
            <a:avLst/>
          </a:prstGeom>
          <a:noFill/>
        </p:spPr>
        <p:txBody>
          <a:bodyPr wrap="none" rtlCol="0">
            <a:spAutoFit/>
          </a:bodyPr>
          <a:lstStyle/>
          <a:p>
            <a:r>
              <a:rPr lang="en-US" b="1" dirty="0" smtClean="0"/>
              <a:t>Closed</a:t>
            </a:r>
            <a:r>
              <a:rPr lang="en-US" dirty="0" smtClean="0"/>
              <a:t> Proprietary</a:t>
            </a:r>
            <a:endParaRPr lang="en-US" dirty="0"/>
          </a:p>
        </p:txBody>
      </p:sp>
      <p:sp>
        <p:nvSpPr>
          <p:cNvPr id="16" name="TextBox 15"/>
          <p:cNvSpPr txBox="1"/>
          <p:nvPr/>
        </p:nvSpPr>
        <p:spPr>
          <a:xfrm>
            <a:off x="6634006" y="3505200"/>
            <a:ext cx="1569660" cy="369332"/>
          </a:xfrm>
          <a:prstGeom prst="rect">
            <a:avLst/>
          </a:prstGeom>
          <a:noFill/>
        </p:spPr>
        <p:txBody>
          <a:bodyPr wrap="none" rtlCol="0">
            <a:spAutoFit/>
          </a:bodyPr>
          <a:lstStyle/>
          <a:p>
            <a:r>
              <a:rPr lang="en-US" b="1" dirty="0" smtClean="0"/>
              <a:t>Open</a:t>
            </a:r>
            <a:r>
              <a:rPr lang="en-US" dirty="0" smtClean="0"/>
              <a:t> Source</a:t>
            </a:r>
            <a:endParaRPr lang="en-US" dirty="0"/>
          </a:p>
        </p:txBody>
      </p:sp>
      <p:sp>
        <p:nvSpPr>
          <p:cNvPr id="17" name="TextBox 16"/>
          <p:cNvSpPr txBox="1"/>
          <p:nvPr/>
        </p:nvSpPr>
        <p:spPr>
          <a:xfrm>
            <a:off x="6224912" y="4154269"/>
            <a:ext cx="2362200" cy="923330"/>
          </a:xfrm>
          <a:prstGeom prst="rect">
            <a:avLst/>
          </a:prstGeom>
          <a:noFill/>
        </p:spPr>
        <p:txBody>
          <a:bodyPr wrap="square" rtlCol="0">
            <a:spAutoFit/>
          </a:bodyPr>
          <a:lstStyle/>
          <a:p>
            <a:r>
              <a:rPr lang="en-US" dirty="0" smtClean="0"/>
              <a:t>local labor/</a:t>
            </a:r>
            <a:r>
              <a:rPr lang="en-US" b="1" dirty="0" smtClean="0"/>
              <a:t>small</a:t>
            </a:r>
            <a:r>
              <a:rPr lang="en-US" dirty="0" smtClean="0"/>
              <a:t> business some multinationals</a:t>
            </a:r>
            <a:endParaRPr lang="en-US" dirty="0"/>
          </a:p>
        </p:txBody>
      </p:sp>
      <p:sp>
        <p:nvSpPr>
          <p:cNvPr id="18" name="TextBox 17"/>
          <p:cNvSpPr txBox="1"/>
          <p:nvPr/>
        </p:nvSpPr>
        <p:spPr>
          <a:xfrm>
            <a:off x="2819400" y="4154269"/>
            <a:ext cx="2362200" cy="646331"/>
          </a:xfrm>
          <a:prstGeom prst="rect">
            <a:avLst/>
          </a:prstGeom>
          <a:noFill/>
        </p:spPr>
        <p:txBody>
          <a:bodyPr wrap="square" rtlCol="0">
            <a:spAutoFit/>
          </a:bodyPr>
          <a:lstStyle/>
          <a:p>
            <a:r>
              <a:rPr lang="en-US" dirty="0" smtClean="0"/>
              <a:t>Primarily to a single </a:t>
            </a:r>
            <a:r>
              <a:rPr lang="en-US" b="1" dirty="0" smtClean="0"/>
              <a:t>multinational</a:t>
            </a:r>
            <a:r>
              <a:rPr lang="en-US" dirty="0" smtClean="0"/>
              <a:t> firm</a:t>
            </a:r>
            <a:endParaRPr lang="en-US" dirty="0"/>
          </a:p>
        </p:txBody>
      </p:sp>
      <p:sp>
        <p:nvSpPr>
          <p:cNvPr id="19" name="TextBox 18"/>
          <p:cNvSpPr txBox="1"/>
          <p:nvPr/>
        </p:nvSpPr>
        <p:spPr>
          <a:xfrm>
            <a:off x="5973569" y="5105400"/>
            <a:ext cx="2941831" cy="369332"/>
          </a:xfrm>
          <a:prstGeom prst="rect">
            <a:avLst/>
          </a:prstGeom>
          <a:noFill/>
        </p:spPr>
        <p:txBody>
          <a:bodyPr wrap="none" rtlCol="0">
            <a:spAutoFit/>
          </a:bodyPr>
          <a:lstStyle/>
          <a:p>
            <a:r>
              <a:rPr lang="en-US" dirty="0" smtClean="0"/>
              <a:t>Generic – </a:t>
            </a:r>
            <a:r>
              <a:rPr lang="en-US" b="1" dirty="0" smtClean="0"/>
              <a:t>locally</a:t>
            </a:r>
            <a:r>
              <a:rPr lang="en-US" dirty="0" smtClean="0"/>
              <a:t> available</a:t>
            </a:r>
            <a:endParaRPr lang="en-US" dirty="0"/>
          </a:p>
        </p:txBody>
      </p:sp>
      <p:sp>
        <p:nvSpPr>
          <p:cNvPr id="20" name="TextBox 19"/>
          <p:cNvSpPr txBox="1"/>
          <p:nvPr/>
        </p:nvSpPr>
        <p:spPr>
          <a:xfrm>
            <a:off x="2590800" y="5105400"/>
            <a:ext cx="2819400" cy="369332"/>
          </a:xfrm>
          <a:prstGeom prst="rect">
            <a:avLst/>
          </a:prstGeom>
          <a:noFill/>
        </p:spPr>
        <p:txBody>
          <a:bodyPr wrap="square" rtlCol="0">
            <a:spAutoFit/>
          </a:bodyPr>
          <a:lstStyle/>
          <a:p>
            <a:r>
              <a:rPr lang="en-US" dirty="0" smtClean="0"/>
              <a:t>Specialized </a:t>
            </a:r>
            <a:r>
              <a:rPr lang="en-US" b="1" dirty="0" smtClean="0"/>
              <a:t>Proprietary</a:t>
            </a:r>
            <a:endParaRPr lang="en-US" b="1" dirty="0"/>
          </a:p>
        </p:txBody>
      </p:sp>
      <p:sp>
        <p:nvSpPr>
          <p:cNvPr id="22" name="TextBox 21"/>
          <p:cNvSpPr txBox="1"/>
          <p:nvPr/>
        </p:nvSpPr>
        <p:spPr>
          <a:xfrm>
            <a:off x="6736598" y="5867400"/>
            <a:ext cx="1390124" cy="369332"/>
          </a:xfrm>
          <a:prstGeom prst="rect">
            <a:avLst/>
          </a:prstGeom>
          <a:noFill/>
        </p:spPr>
        <p:txBody>
          <a:bodyPr wrap="none" rtlCol="0">
            <a:spAutoFit/>
          </a:bodyPr>
          <a:lstStyle/>
          <a:p>
            <a:r>
              <a:rPr lang="en-US" b="1" dirty="0" smtClean="0"/>
              <a:t>Renewable</a:t>
            </a:r>
            <a:endParaRPr lang="en-US" b="1" dirty="0"/>
          </a:p>
        </p:txBody>
      </p:sp>
      <p:sp>
        <p:nvSpPr>
          <p:cNvPr id="23" name="TextBox 22"/>
          <p:cNvSpPr txBox="1"/>
          <p:nvPr/>
        </p:nvSpPr>
        <p:spPr>
          <a:xfrm>
            <a:off x="3414442" y="5867400"/>
            <a:ext cx="1287532" cy="369332"/>
          </a:xfrm>
          <a:prstGeom prst="rect">
            <a:avLst/>
          </a:prstGeom>
          <a:noFill/>
        </p:spPr>
        <p:txBody>
          <a:bodyPr wrap="none" rtlCol="0">
            <a:spAutoFit/>
          </a:bodyPr>
          <a:lstStyle/>
          <a:p>
            <a:r>
              <a:rPr lang="en-US" b="1" dirty="0" smtClean="0"/>
              <a:t>Electricity</a:t>
            </a:r>
            <a:endParaRPr lang="en-US" b="1"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Reflections on a New Generation of Students</a:t>
            </a:r>
            <a:endParaRPr lang="en-US" dirty="0"/>
          </a:p>
        </p:txBody>
      </p:sp>
      <p:sp>
        <p:nvSpPr>
          <p:cNvPr id="3" name="Content Placeholder 2"/>
          <p:cNvSpPr>
            <a:spLocks noGrp="1"/>
          </p:cNvSpPr>
          <p:nvPr>
            <p:ph idx="1"/>
          </p:nvPr>
        </p:nvSpPr>
        <p:spPr/>
        <p:txBody>
          <a:bodyPr/>
          <a:lstStyle/>
          <a:p>
            <a:r>
              <a:rPr lang="en-US" dirty="0" smtClean="0"/>
              <a:t>Students are asking for </a:t>
            </a:r>
            <a:r>
              <a:rPr lang="en-US" b="1" dirty="0" smtClean="0"/>
              <a:t>meaning</a:t>
            </a:r>
            <a:r>
              <a:rPr lang="en-US" dirty="0" smtClean="0"/>
              <a:t> rather than money (they view the salary rankings for engineers as evidence that Cornell doesn’t get what matters)</a:t>
            </a:r>
          </a:p>
          <a:p>
            <a:r>
              <a:rPr lang="en-US" dirty="0" smtClean="0"/>
              <a:t>Students are asking for a broader education that goes beyond science and engineering</a:t>
            </a:r>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AguaClara as </a:t>
            </a:r>
            <a:r>
              <a:rPr lang="en-US" dirty="0" smtClean="0"/>
              <a:t>a CCSF </a:t>
            </a:r>
            <a:r>
              <a:rPr lang="en-US" dirty="0" smtClean="0"/>
              <a:t>program</a:t>
            </a:r>
            <a:endParaRPr lang="en-US" dirty="0"/>
          </a:p>
        </p:txBody>
      </p:sp>
      <p:sp>
        <p:nvSpPr>
          <p:cNvPr id="3" name="Content Placeholder 2"/>
          <p:cNvSpPr>
            <a:spLocks noGrp="1"/>
          </p:cNvSpPr>
          <p:nvPr>
            <p:ph idx="1"/>
          </p:nvPr>
        </p:nvSpPr>
        <p:spPr/>
        <p:txBody>
          <a:bodyPr/>
          <a:lstStyle/>
          <a:p>
            <a:r>
              <a:rPr lang="en-US" dirty="0" smtClean="0"/>
              <a:t>Include AguaClara </a:t>
            </a:r>
            <a:r>
              <a:rPr lang="en-US" dirty="0" smtClean="0"/>
              <a:t>as </a:t>
            </a:r>
            <a:r>
              <a:rPr lang="en-US" dirty="0" smtClean="0"/>
              <a:t>a CCSF </a:t>
            </a:r>
            <a:r>
              <a:rPr lang="en-US" dirty="0" smtClean="0"/>
              <a:t>program with our focus on a Sustainable </a:t>
            </a:r>
            <a:r>
              <a:rPr lang="en-US" dirty="0" smtClean="0"/>
              <a:t>Future</a:t>
            </a:r>
          </a:p>
          <a:p>
            <a:pPr lvl="1"/>
            <a:r>
              <a:rPr lang="en-US" dirty="0" smtClean="0"/>
              <a:t>include </a:t>
            </a:r>
            <a:r>
              <a:rPr lang="en-US" dirty="0" smtClean="0"/>
              <a:t>AguaClara when you showcase CCSF </a:t>
            </a:r>
            <a:r>
              <a:rPr lang="en-US" dirty="0" smtClean="0"/>
              <a:t>projects</a:t>
            </a:r>
          </a:p>
          <a:p>
            <a:pPr lvl="1"/>
            <a:r>
              <a:rPr lang="en-US" dirty="0" smtClean="0"/>
              <a:t>Beneficial to both CCSF and AguaClara</a:t>
            </a:r>
          </a:p>
          <a:p>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6053" name="Picture 5"/>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a:effectLst/>
        </p:spPr>
      </p:pic>
      <p:sp>
        <p:nvSpPr>
          <p:cNvPr id="386052" name="Rectangle 4"/>
          <p:cNvSpPr>
            <a:spLocks noGrp="1" noChangeArrowheads="1"/>
          </p:cNvSpPr>
          <p:nvPr>
            <p:ph type="title"/>
          </p:nvPr>
        </p:nvSpPr>
        <p:spPr>
          <a:xfrm>
            <a:off x="1981200" y="228600"/>
            <a:ext cx="3810000" cy="1143000"/>
          </a:xfrm>
        </p:spPr>
        <p:txBody>
          <a:bodyPr/>
          <a:lstStyle/>
          <a:p>
            <a:r>
              <a:rPr lang="es-HN" dirty="0" smtClean="0"/>
              <a:t>Cuatro Comunidades</a:t>
            </a:r>
            <a:endParaRPr lang="es-HN" dirty="0"/>
          </a:p>
        </p:txBody>
      </p:sp>
      <p:pic>
        <p:nvPicPr>
          <p:cNvPr id="4" name="Picture 2"/>
          <p:cNvPicPr>
            <a:picLocks noChangeAspect="1" noChangeArrowheads="1"/>
          </p:cNvPicPr>
          <p:nvPr/>
        </p:nvPicPr>
        <p:blipFill>
          <a:blip r:embed="rId4" cstate="print"/>
          <a:srcRect l="23750" t="28148" r="5833" b="3704"/>
          <a:stretch>
            <a:fillRect/>
          </a:stretch>
        </p:blipFill>
        <p:spPr bwMode="auto">
          <a:xfrm>
            <a:off x="5784574" y="1"/>
            <a:ext cx="3359425" cy="1828800"/>
          </a:xfrm>
          <a:prstGeom prst="rect">
            <a:avLst/>
          </a:prstGeom>
          <a:noFill/>
          <a:ln w="9525">
            <a:noFill/>
            <a:miter lim="800000"/>
            <a:headEnd/>
            <a:tailEnd/>
          </a:ln>
        </p:spPr>
      </p:pic>
      <p:cxnSp>
        <p:nvCxnSpPr>
          <p:cNvPr id="5" name="Straight Arrow Connector 4"/>
          <p:cNvCxnSpPr/>
          <p:nvPr/>
        </p:nvCxnSpPr>
        <p:spPr>
          <a:xfrm flipV="1">
            <a:off x="5638800" y="990600"/>
            <a:ext cx="1524000" cy="152400"/>
          </a:xfrm>
          <a:prstGeom prst="straightConnector1">
            <a:avLst/>
          </a:prstGeom>
          <a:ln w="25400">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6553200" cy="1143000"/>
          </a:xfrm>
        </p:spPr>
        <p:txBody>
          <a:bodyPr/>
          <a:lstStyle/>
          <a:p>
            <a:r>
              <a:rPr lang="en-US" dirty="0" smtClean="0"/>
              <a:t>Built Environment</a:t>
            </a:r>
            <a:endParaRPr lang="en-US" dirty="0"/>
          </a:p>
        </p:txBody>
      </p:sp>
      <p:sp>
        <p:nvSpPr>
          <p:cNvPr id="3" name="Content Placeholder 2"/>
          <p:cNvSpPr>
            <a:spLocks noGrp="1"/>
          </p:cNvSpPr>
          <p:nvPr>
            <p:ph idx="1"/>
          </p:nvPr>
        </p:nvSpPr>
        <p:spPr/>
        <p:txBody>
          <a:bodyPr/>
          <a:lstStyle/>
          <a:p>
            <a:pPr lvl="0"/>
            <a:r>
              <a:rPr lang="en-US" sz="2800" dirty="0" smtClean="0"/>
              <a:t>Several leading research teams investigate aspects of the built environment as it relates to green design and architecture, human health issues, energy efficiency, and the hospitality industry.  Research in this area spans several Cornell Colleges and work is conducted locally (using campus buildings as research laboratories) to internationally. </a:t>
            </a:r>
          </a:p>
          <a:p>
            <a:pPr lvl="0"/>
            <a:r>
              <a:rPr lang="en-US" sz="2800" dirty="0" smtClean="0"/>
              <a:t>(Jack Elliott, Ann Forsyth, Ying </a:t>
            </a:r>
            <a:r>
              <a:rPr lang="en-US" sz="2800" dirty="0" err="1" smtClean="0"/>
              <a:t>Hua</a:t>
            </a:r>
            <a:r>
              <a:rPr lang="en-US" sz="2800" dirty="0" smtClean="0"/>
              <a:t>, Alan Hedge, Joseph </a:t>
            </a:r>
            <a:r>
              <a:rPr lang="en-US" sz="2800" dirty="0" err="1" smtClean="0"/>
              <a:t>Laquatra</a:t>
            </a:r>
            <a:r>
              <a:rPr lang="en-US" sz="2800" dirty="0" smtClean="0"/>
              <a:t>, Mark Milstein, Kevin Pratt, Arturo-Ignacio Sanchez, Stephan Schmidt, Nancy Wells)</a:t>
            </a:r>
          </a:p>
          <a:p>
            <a:endParaRPr lang="en-US" sz="2800" dirty="0"/>
          </a:p>
        </p:txBody>
      </p:sp>
      <p:pic>
        <p:nvPicPr>
          <p:cNvPr id="1026" name="Picture 2" descr="photo of grass roof on Weill Hall"/>
          <p:cNvPicPr>
            <a:picLocks noChangeAspect="1" noChangeArrowheads="1"/>
          </p:cNvPicPr>
          <p:nvPr/>
        </p:nvPicPr>
        <p:blipFill>
          <a:blip r:embed="rId2" cstate="print"/>
          <a:srcRect/>
          <a:stretch>
            <a:fillRect/>
          </a:stretch>
        </p:blipFill>
        <p:spPr bwMode="auto">
          <a:xfrm>
            <a:off x="7162800" y="0"/>
            <a:ext cx="1981200" cy="1391243"/>
          </a:xfrm>
          <a:prstGeom prst="rect">
            <a:avLst/>
          </a:prstGeom>
          <a:noFill/>
        </p:spPr>
      </p:pic>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6825916" cy="1143000"/>
          </a:xfrm>
        </p:spPr>
        <p:txBody>
          <a:bodyPr/>
          <a:lstStyle/>
          <a:p>
            <a:r>
              <a:rPr lang="en-US" b="1" dirty="0" smtClean="0"/>
              <a:t>Community </a:t>
            </a:r>
            <a:r>
              <a:rPr lang="en-US" b="1" dirty="0" smtClean="0"/>
              <a:t>Empowerment</a:t>
            </a:r>
            <a:endParaRPr lang="en-US" dirty="0"/>
          </a:p>
        </p:txBody>
      </p:sp>
      <p:sp>
        <p:nvSpPr>
          <p:cNvPr id="3" name="Content Placeholder 2"/>
          <p:cNvSpPr>
            <a:spLocks noGrp="1"/>
          </p:cNvSpPr>
          <p:nvPr>
            <p:ph idx="1"/>
          </p:nvPr>
        </p:nvSpPr>
        <p:spPr/>
        <p:txBody>
          <a:bodyPr/>
          <a:lstStyle/>
          <a:p>
            <a:r>
              <a:rPr lang="en-US" sz="2400" dirty="0" smtClean="0"/>
              <a:t>The </a:t>
            </a:r>
            <a:r>
              <a:rPr lang="en-US" sz="2400" dirty="0" smtClean="0"/>
              <a:t>institutional arrangements by which communities allocate scarce resources and set and enforce rules shape the development experience.  Many Cornell faculty study the institutions of development, from local institutions of land tenure and community groups, to national political economy and multinational institutions.  China, Ghana, India, Kenya, Madagascar, South Africa, and Sri Lanka, are sites of current activity</a:t>
            </a:r>
            <a:r>
              <a:rPr lang="en-US" sz="2400" dirty="0" smtClean="0"/>
              <a:t>.</a:t>
            </a:r>
            <a:endParaRPr lang="en-US" sz="2400" dirty="0" smtClean="0"/>
          </a:p>
          <a:p>
            <a:r>
              <a:rPr lang="en-US" sz="2400" dirty="0" smtClean="0"/>
              <a:t>(</a:t>
            </a:r>
            <a:r>
              <a:rPr lang="en-US" sz="2400" i="1" dirty="0" smtClean="0"/>
              <a:t>Chris Barrett, </a:t>
            </a:r>
            <a:r>
              <a:rPr lang="en-US" sz="2400" i="1" dirty="0" err="1" smtClean="0"/>
              <a:t>Kaushik</a:t>
            </a:r>
            <a:r>
              <a:rPr lang="en-US" sz="2400" i="1" dirty="0" smtClean="0"/>
              <a:t> </a:t>
            </a:r>
            <a:r>
              <a:rPr lang="en-US" sz="2400" i="1" dirty="0" err="1" smtClean="0"/>
              <a:t>Basu</a:t>
            </a:r>
            <a:r>
              <a:rPr lang="en-US" sz="2400" i="1" dirty="0" smtClean="0"/>
              <a:t>, Ralph Christy, Chuck </a:t>
            </a:r>
            <a:r>
              <a:rPr lang="en-US" sz="2400" i="1" dirty="0" err="1" smtClean="0"/>
              <a:t>Geisler</a:t>
            </a:r>
            <a:r>
              <a:rPr lang="en-US" sz="2400" i="1" dirty="0" smtClean="0"/>
              <a:t>, Ravi </a:t>
            </a:r>
            <a:r>
              <a:rPr lang="en-US" sz="2400" i="1" dirty="0" err="1" smtClean="0"/>
              <a:t>Kanbur</a:t>
            </a:r>
            <a:r>
              <a:rPr lang="en-US" sz="2400" i="1" dirty="0" smtClean="0"/>
              <a:t>, Jim </a:t>
            </a:r>
            <a:r>
              <a:rPr lang="en-US" sz="2400" i="1" dirty="0" err="1" smtClean="0"/>
              <a:t>Lassoie</a:t>
            </a:r>
            <a:r>
              <a:rPr lang="en-US" sz="2400" i="1" dirty="0" smtClean="0"/>
              <a:t>, Kevin Morrison, Victor Nee, David Pelletier, Terry Tucker, Nic van de </a:t>
            </a:r>
            <a:r>
              <a:rPr lang="en-US" sz="2400" i="1" dirty="0" err="1" smtClean="0"/>
              <a:t>Walle</a:t>
            </a:r>
            <a:r>
              <a:rPr lang="en-US" sz="2400" dirty="0" smtClean="0"/>
              <a:t>)</a:t>
            </a:r>
          </a:p>
          <a:p>
            <a:endParaRPr lang="en-US" sz="2400" dirty="0"/>
          </a:p>
        </p:txBody>
      </p:sp>
      <p:pic>
        <p:nvPicPr>
          <p:cNvPr id="19458" name="Picture 2" descr="photo of African women"/>
          <p:cNvPicPr>
            <a:picLocks noChangeAspect="1" noChangeArrowheads="1"/>
          </p:cNvPicPr>
          <p:nvPr/>
        </p:nvPicPr>
        <p:blipFill>
          <a:blip r:embed="rId2" cstate="print"/>
          <a:srcRect/>
          <a:stretch>
            <a:fillRect/>
          </a:stretch>
        </p:blipFill>
        <p:spPr bwMode="auto">
          <a:xfrm>
            <a:off x="7162800" y="1"/>
            <a:ext cx="1981200" cy="1391244"/>
          </a:xfrm>
          <a:prstGeom prst="rect">
            <a:avLst/>
          </a:prstGeom>
          <a:noFill/>
        </p:spPr>
      </p:pic>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6781800" cy="1143000"/>
          </a:xfrm>
        </p:spPr>
        <p:txBody>
          <a:bodyPr/>
          <a:lstStyle/>
          <a:p>
            <a:r>
              <a:rPr lang="en-US" dirty="0" smtClean="0"/>
              <a:t>Safe Drinking Water</a:t>
            </a:r>
            <a:endParaRPr lang="en-US" dirty="0"/>
          </a:p>
        </p:txBody>
      </p:sp>
      <p:sp>
        <p:nvSpPr>
          <p:cNvPr id="5" name="Content Placeholder 4"/>
          <p:cNvSpPr>
            <a:spLocks noGrp="1"/>
          </p:cNvSpPr>
          <p:nvPr>
            <p:ph idx="1"/>
          </p:nvPr>
        </p:nvSpPr>
        <p:spPr/>
        <p:txBody>
          <a:bodyPr/>
          <a:lstStyle/>
          <a:p>
            <a:r>
              <a:rPr lang="en-US" sz="2400" dirty="0" smtClean="0"/>
              <a:t>The lack of robust, sustainable technologies for drinking water treatment has prevented resource poor communities from gaining access to the health benefits of safe drinking water.</a:t>
            </a:r>
            <a:r>
              <a:rPr lang="en-US" sz="2400" dirty="0" smtClean="0"/>
              <a:t>  </a:t>
            </a:r>
            <a:r>
              <a:rPr lang="en-US" sz="2400" dirty="0" smtClean="0"/>
              <a:t>The AguaClara program is creating a knowledge base and empowering implementation partners to build community-based water treatment facilities. Honduras, Guatemala, El Salvador, Panama, and Columbia are </a:t>
            </a:r>
            <a:r>
              <a:rPr lang="en-US" sz="2400" dirty="0" smtClean="0"/>
              <a:t>sites of current activity.</a:t>
            </a:r>
          </a:p>
          <a:p>
            <a:r>
              <a:rPr lang="en-US" sz="2400" dirty="0" smtClean="0"/>
              <a:t>(</a:t>
            </a:r>
            <a:r>
              <a:rPr lang="en-US" sz="2400" i="1" dirty="0" smtClean="0"/>
              <a:t>Monroe Weber-Shirk, Len Lion, </a:t>
            </a:r>
            <a:r>
              <a:rPr lang="en-US" sz="2400" i="1" dirty="0" smtClean="0"/>
              <a:t>Mildred </a:t>
            </a:r>
            <a:r>
              <a:rPr lang="en-US" sz="2400" i="1" dirty="0" smtClean="0"/>
              <a:t>Warner, ?</a:t>
            </a:r>
            <a:r>
              <a:rPr lang="en-US" sz="2400" dirty="0" smtClean="0"/>
              <a:t>)</a:t>
            </a:r>
            <a:endParaRPr lang="en-US" sz="2400" dirty="0" smtClean="0"/>
          </a:p>
        </p:txBody>
      </p:sp>
      <p:pic>
        <p:nvPicPr>
          <p:cNvPr id="4" name="Picture 2"/>
          <p:cNvPicPr>
            <a:picLocks noChangeAspect="1" noChangeArrowheads="1"/>
          </p:cNvPicPr>
          <p:nvPr/>
        </p:nvPicPr>
        <p:blipFill>
          <a:blip r:embed="rId2" cstate="print"/>
          <a:srcRect/>
          <a:stretch>
            <a:fillRect/>
          </a:stretch>
        </p:blipFill>
        <p:spPr bwMode="auto">
          <a:xfrm>
            <a:off x="7315200" y="0"/>
            <a:ext cx="1828800" cy="1371600"/>
          </a:xfrm>
          <a:prstGeom prst="rect">
            <a:avLst/>
          </a:prstGeom>
          <a:noFill/>
          <a:ln w="9525">
            <a:noFill/>
            <a:miter lim="800000"/>
            <a:headEnd/>
            <a:tailEnd/>
          </a:ln>
        </p:spPr>
      </p:pic>
      <p:sp>
        <p:nvSpPr>
          <p:cNvPr id="6" name="Rectangle 5"/>
          <p:cNvSpPr/>
          <p:nvPr/>
        </p:nvSpPr>
        <p:spPr>
          <a:xfrm>
            <a:off x="1295400" y="0"/>
            <a:ext cx="4916731" cy="369332"/>
          </a:xfrm>
          <a:prstGeom prst="rect">
            <a:avLst/>
          </a:prstGeom>
        </p:spPr>
        <p:txBody>
          <a:bodyPr wrap="none">
            <a:spAutoFit/>
          </a:bodyPr>
          <a:lstStyle/>
          <a:p>
            <a:r>
              <a:rPr lang="en-US" dirty="0" smtClean="0"/>
              <a:t>Built Environment - Community </a:t>
            </a:r>
            <a:r>
              <a:rPr lang="en-US" dirty="0" smtClean="0"/>
              <a:t>Empowerment</a:t>
            </a:r>
            <a:endParaRPr lang="en-US"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A </a:t>
            </a:r>
            <a:r>
              <a:rPr lang="en-US" sz="4000" dirty="0" smtClean="0"/>
              <a:t>M</a:t>
            </a:r>
            <a:r>
              <a:rPr lang="en-US" sz="4000" dirty="0" smtClean="0"/>
              <a:t>odel </a:t>
            </a:r>
            <a:r>
              <a:rPr lang="en-US" sz="4000" dirty="0" smtClean="0"/>
              <a:t>for </a:t>
            </a:r>
            <a:r>
              <a:rPr lang="en-US" sz="4000" dirty="0" smtClean="0"/>
              <a:t>Knowledge Generation</a:t>
            </a:r>
            <a:endParaRPr lang="en-US" sz="4000" dirty="0"/>
          </a:p>
        </p:txBody>
      </p:sp>
      <p:sp>
        <p:nvSpPr>
          <p:cNvPr id="3" name="Content Placeholder 2"/>
          <p:cNvSpPr>
            <a:spLocks noGrp="1"/>
          </p:cNvSpPr>
          <p:nvPr>
            <p:ph idx="1"/>
          </p:nvPr>
        </p:nvSpPr>
        <p:spPr/>
        <p:txBody>
          <a:bodyPr/>
          <a:lstStyle/>
          <a:p>
            <a:r>
              <a:rPr lang="en-US" sz="2800" dirty="0" smtClean="0"/>
              <a:t>Undergraduates </a:t>
            </a:r>
            <a:r>
              <a:rPr lang="en-US" sz="2800" dirty="0" smtClean="0"/>
              <a:t>as core participants in the innovation process </a:t>
            </a:r>
            <a:endParaRPr lang="en-US" sz="2800" dirty="0" smtClean="0"/>
          </a:p>
          <a:p>
            <a:r>
              <a:rPr lang="en-US" sz="2800" dirty="0" smtClean="0"/>
              <a:t>State-of-the-art </a:t>
            </a:r>
            <a:r>
              <a:rPr lang="en-US" sz="2800" dirty="0" smtClean="0"/>
              <a:t>process control </a:t>
            </a:r>
            <a:r>
              <a:rPr lang="en-US" sz="2800" dirty="0" smtClean="0"/>
              <a:t>to automate experiments </a:t>
            </a:r>
          </a:p>
          <a:p>
            <a:r>
              <a:rPr lang="en-US" sz="2800" dirty="0" smtClean="0"/>
              <a:t>Multiple collaborative research teams </a:t>
            </a:r>
          </a:p>
          <a:p>
            <a:r>
              <a:rPr lang="en-US" sz="2800" dirty="0" smtClean="0"/>
              <a:t>Action and reflection from research lab to implementation and back again</a:t>
            </a:r>
          </a:p>
          <a:p>
            <a:r>
              <a:rPr lang="en-US" sz="2800" dirty="0" smtClean="0"/>
              <a:t>Open source - wiki</a:t>
            </a:r>
          </a:p>
          <a:p>
            <a:r>
              <a:rPr lang="en-US" sz="2800" dirty="0" smtClean="0"/>
              <a:t>Implementation partners</a:t>
            </a:r>
          </a:p>
          <a:p>
            <a:r>
              <a:rPr lang="en-US" sz="2800" dirty="0" smtClean="0"/>
              <a:t>MEANING!</a:t>
            </a:r>
            <a:endParaRPr lang="en-US" sz="2800"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Extending the Model</a:t>
            </a:r>
            <a:endParaRPr lang="en-US" dirty="0"/>
          </a:p>
        </p:txBody>
      </p:sp>
      <p:sp>
        <p:nvSpPr>
          <p:cNvPr id="3" name="Content Placeholder 2"/>
          <p:cNvSpPr>
            <a:spLocks noGrp="1"/>
          </p:cNvSpPr>
          <p:nvPr>
            <p:ph idx="1"/>
          </p:nvPr>
        </p:nvSpPr>
        <p:spPr/>
        <p:txBody>
          <a:bodyPr/>
          <a:lstStyle/>
          <a:p>
            <a:r>
              <a:rPr lang="en-US" dirty="0" smtClean="0"/>
              <a:t>Students are looking for programs with meaning</a:t>
            </a:r>
          </a:p>
          <a:p>
            <a:pPr lvl="1"/>
            <a:r>
              <a:rPr lang="en-US" dirty="0" smtClean="0"/>
              <a:t>Open source</a:t>
            </a:r>
          </a:p>
          <a:p>
            <a:pPr lvl="1"/>
            <a:r>
              <a:rPr lang="en-US" dirty="0" smtClean="0"/>
              <a:t>Making the world a better place</a:t>
            </a:r>
          </a:p>
          <a:p>
            <a:pPr lvl="1"/>
            <a:r>
              <a:rPr lang="en-US" dirty="0" smtClean="0"/>
              <a:t>Connecting to a larger perspective </a:t>
            </a:r>
          </a:p>
          <a:p>
            <a:r>
              <a:rPr lang="en-US" dirty="0" smtClean="0"/>
              <a:t>I have students who are in AguaClara, but who really want to be working in the field of energy</a:t>
            </a:r>
          </a:p>
          <a:p>
            <a:r>
              <a:rPr lang="en-US" dirty="0" smtClean="0"/>
              <a:t>Could CCSF help replicate the model?</a:t>
            </a:r>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24" name="Rectangle 4"/>
          <p:cNvSpPr>
            <a:spLocks noGrp="1" noChangeArrowheads="1"/>
          </p:cNvSpPr>
          <p:nvPr>
            <p:ph type="title"/>
          </p:nvPr>
        </p:nvSpPr>
        <p:spPr/>
        <p:txBody>
          <a:bodyPr/>
          <a:lstStyle/>
          <a:p>
            <a:endParaRPr lang="es-HN"/>
          </a:p>
        </p:txBody>
      </p:sp>
      <p:pic>
        <p:nvPicPr>
          <p:cNvPr id="389125" name="Picture 5"/>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6" name="Rectangle 4"/>
          <p:cNvSpPr>
            <a:spLocks noGrp="1" noChangeArrowheads="1"/>
          </p:cNvSpPr>
          <p:nvPr>
            <p:ph type="title"/>
          </p:nvPr>
        </p:nvSpPr>
        <p:spPr/>
        <p:txBody>
          <a:bodyPr/>
          <a:lstStyle/>
          <a:p>
            <a:endParaRPr lang="es-HN"/>
          </a:p>
        </p:txBody>
      </p:sp>
      <p:pic>
        <p:nvPicPr>
          <p:cNvPr id="392197" name="Picture 5"/>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8" name="Rectangle 4"/>
          <p:cNvSpPr>
            <a:spLocks noGrp="1" noChangeArrowheads="1"/>
          </p:cNvSpPr>
          <p:nvPr>
            <p:ph type="title"/>
          </p:nvPr>
        </p:nvSpPr>
        <p:spPr/>
        <p:txBody>
          <a:bodyPr/>
          <a:lstStyle/>
          <a:p>
            <a:endParaRPr lang="es-HN"/>
          </a:p>
        </p:txBody>
      </p:sp>
      <p:pic>
        <p:nvPicPr>
          <p:cNvPr id="395269" name="Picture 5"/>
          <p:cNvPicPr>
            <a:picLocks noChangeAspect="1" noChangeArrowheads="1"/>
          </p:cNvPicPr>
          <p:nvPr/>
        </p:nvPicPr>
        <p:blipFill>
          <a:blip r:embed="rId3" cstate="print"/>
          <a:srcRect/>
          <a:stretch>
            <a:fillRect/>
          </a:stretch>
        </p:blipFill>
        <p:spPr bwMode="auto">
          <a:xfrm>
            <a:off x="0" y="0"/>
            <a:ext cx="8991600" cy="67437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40" name="Rectangle 4"/>
          <p:cNvSpPr>
            <a:spLocks noGrp="1" noChangeArrowheads="1"/>
          </p:cNvSpPr>
          <p:nvPr>
            <p:ph type="title"/>
          </p:nvPr>
        </p:nvSpPr>
        <p:spPr/>
        <p:txBody>
          <a:bodyPr/>
          <a:lstStyle/>
          <a:p>
            <a:endParaRPr lang="es-HN"/>
          </a:p>
        </p:txBody>
      </p:sp>
      <p:pic>
        <p:nvPicPr>
          <p:cNvPr id="398343" name="Picture 7"/>
          <p:cNvPicPr>
            <a:picLocks noChangeAspect="1" noChangeArrowheads="1"/>
          </p:cNvPicPr>
          <p:nvPr/>
        </p:nvPicPr>
        <p:blipFill>
          <a:blip r:embed="rId3" cstate="print"/>
          <a:srcRect/>
          <a:stretch>
            <a:fillRect/>
          </a:stretch>
        </p:blipFill>
        <p:spPr bwMode="auto">
          <a:xfrm>
            <a:off x="0" y="0"/>
            <a:ext cx="4267200" cy="6858000"/>
          </a:xfrm>
          <a:prstGeom prst="rect">
            <a:avLst/>
          </a:prstGeom>
          <a:noFill/>
          <a:ln w="9525">
            <a:noFill/>
            <a:miter lim="800000"/>
            <a:headEnd/>
            <a:tailEnd/>
          </a:ln>
          <a:effectLst/>
        </p:spPr>
      </p:pic>
      <p:pic>
        <p:nvPicPr>
          <p:cNvPr id="398342" name="Picture 6"/>
          <p:cNvPicPr>
            <a:picLocks noChangeAspect="1" noChangeArrowheads="1"/>
          </p:cNvPicPr>
          <p:nvPr/>
        </p:nvPicPr>
        <p:blipFill>
          <a:blip r:embed="rId4" cstate="print"/>
          <a:srcRect l="13474"/>
          <a:stretch>
            <a:fillRect/>
          </a:stretch>
        </p:blipFill>
        <p:spPr bwMode="auto">
          <a:xfrm>
            <a:off x="4210050" y="0"/>
            <a:ext cx="4933950" cy="6858000"/>
          </a:xfrm>
          <a:prstGeom prst="rect">
            <a:avLst/>
          </a:prstGeom>
          <a:noFill/>
          <a:ln w="9525">
            <a:noFill/>
            <a:miter lim="800000"/>
            <a:headEnd/>
            <a:tailEnd/>
          </a:ln>
          <a:effectLst/>
        </p:spPr>
      </p:pic>
      <p:sp>
        <p:nvSpPr>
          <p:cNvPr id="398344" name="Text Box 8"/>
          <p:cNvSpPr txBox="1">
            <a:spLocks noChangeArrowheads="1"/>
          </p:cNvSpPr>
          <p:nvPr/>
        </p:nvSpPr>
        <p:spPr bwMode="auto">
          <a:xfrm>
            <a:off x="4419600" y="1747838"/>
            <a:ext cx="3440113" cy="823912"/>
          </a:xfrm>
          <a:prstGeom prst="rect">
            <a:avLst/>
          </a:prstGeom>
          <a:noFill/>
          <a:ln w="9525">
            <a:noFill/>
            <a:miter lim="800000"/>
            <a:headEnd/>
            <a:tailEnd/>
          </a:ln>
          <a:effectLst/>
        </p:spPr>
        <p:txBody>
          <a:bodyPr wrap="none">
            <a:spAutoFit/>
          </a:bodyPr>
          <a:lstStyle/>
          <a:p>
            <a:r>
              <a:rPr lang="en-US" sz="4800">
                <a:solidFill>
                  <a:schemeClr val="hlink"/>
                </a:solidFill>
              </a:rPr>
              <a:t>Flocculation</a:t>
            </a:r>
          </a:p>
        </p:txBody>
      </p:sp>
      <p:sp>
        <p:nvSpPr>
          <p:cNvPr id="398345" name="Text Box 9"/>
          <p:cNvSpPr txBox="1">
            <a:spLocks noChangeArrowheads="1"/>
          </p:cNvSpPr>
          <p:nvPr/>
        </p:nvSpPr>
        <p:spPr bwMode="auto">
          <a:xfrm>
            <a:off x="304800" y="2357438"/>
            <a:ext cx="4086225" cy="823912"/>
          </a:xfrm>
          <a:prstGeom prst="rect">
            <a:avLst/>
          </a:prstGeom>
          <a:noFill/>
          <a:ln w="9525">
            <a:noFill/>
            <a:miter lim="800000"/>
            <a:headEnd/>
            <a:tailEnd/>
          </a:ln>
          <a:effectLst/>
        </p:spPr>
        <p:txBody>
          <a:bodyPr wrap="none">
            <a:spAutoFit/>
          </a:bodyPr>
          <a:lstStyle/>
          <a:p>
            <a:r>
              <a:rPr lang="en-US" sz="4800">
                <a:solidFill>
                  <a:schemeClr val="hlink"/>
                </a:solidFill>
              </a:rPr>
              <a:t>Sedimentation</a:t>
            </a:r>
          </a:p>
        </p:txBody>
      </p:sp>
      <p:sp>
        <p:nvSpPr>
          <p:cNvPr id="398346" name="Rectangle 10"/>
          <p:cNvSpPr>
            <a:spLocks noChangeArrowheads="1"/>
          </p:cNvSpPr>
          <p:nvPr/>
        </p:nvSpPr>
        <p:spPr bwMode="auto">
          <a:xfrm>
            <a:off x="4191000" y="0"/>
            <a:ext cx="152400" cy="6858000"/>
          </a:xfrm>
          <a:prstGeom prst="rect">
            <a:avLst/>
          </a:prstGeom>
          <a:solidFill>
            <a:schemeClr val="bg1"/>
          </a:solidFill>
          <a:ln w="9525">
            <a:noFill/>
            <a:miter lim="800000"/>
            <a:headEnd/>
            <a:tailEnd/>
          </a:ln>
          <a:effectLst/>
        </p:spPr>
        <p:txBody>
          <a:bodyPr wrap="none" anchor="ctr"/>
          <a:lstStyle/>
          <a:p>
            <a:endParaRPr lang="en-US"/>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412" name="Rectangle 4"/>
          <p:cNvSpPr>
            <a:spLocks noGrp="1" noChangeArrowheads="1"/>
          </p:cNvSpPr>
          <p:nvPr>
            <p:ph type="title"/>
          </p:nvPr>
        </p:nvSpPr>
        <p:spPr/>
        <p:txBody>
          <a:bodyPr/>
          <a:lstStyle/>
          <a:p>
            <a:endParaRPr lang="es-HN"/>
          </a:p>
        </p:txBody>
      </p:sp>
      <p:pic>
        <p:nvPicPr>
          <p:cNvPr id="401413" name="Picture 5"/>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1" descr="DSC01951.JPG"/>
          <p:cNvPicPr>
            <a:picLocks noGrp="1" noChangeAspect="1"/>
          </p:cNvPicPr>
          <p:nvPr isPhoto="1"/>
        </p:nvPicPr>
        <p:blipFill>
          <a:blip r:embed="rId3" cstate="email"/>
          <a:srcRect/>
          <a:stretch>
            <a:fillRect/>
          </a:stretch>
        </p:blipFill>
        <p:spPr bwMode="auto">
          <a:xfrm>
            <a:off x="0" y="0"/>
            <a:ext cx="9144000" cy="6858000"/>
          </a:xfrm>
          <a:prstGeom prst="rect">
            <a:avLst/>
          </a:prstGeom>
          <a:noFill/>
          <a:ln w="9525">
            <a:noFill/>
            <a:miter lim="800000"/>
            <a:headEnd/>
            <a:tailEnd/>
          </a:ln>
        </p:spPr>
      </p:pic>
      <p:sp>
        <p:nvSpPr>
          <p:cNvPr id="27651" name="Title 2"/>
          <p:cNvSpPr>
            <a:spLocks noGrp="1"/>
          </p:cNvSpPr>
          <p:nvPr>
            <p:ph type="title"/>
          </p:nvPr>
        </p:nvSpPr>
        <p:spPr/>
        <p:txBody>
          <a:bodyPr/>
          <a:lstStyle/>
          <a:p>
            <a:pPr eaLnBrk="1" hangingPunct="1"/>
            <a:r>
              <a:rPr lang="es-HN" smtClean="0"/>
              <a:t>Cuatro Comunidades Plant</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AguaClara">
  <a:themeElements>
    <a:clrScheme name="AguaClara 1">
      <a:dk1>
        <a:srgbClr val="000000"/>
      </a:dk1>
      <a:lt1>
        <a:srgbClr val="EFF7FB"/>
      </a:lt1>
      <a:dk2>
        <a:srgbClr val="000000"/>
      </a:dk2>
      <a:lt2>
        <a:srgbClr val="969696"/>
      </a:lt2>
      <a:accent1>
        <a:srgbClr val="0099FF"/>
      </a:accent1>
      <a:accent2>
        <a:srgbClr val="156169"/>
      </a:accent2>
      <a:accent3>
        <a:srgbClr val="F6FAFD"/>
      </a:accent3>
      <a:accent4>
        <a:srgbClr val="000000"/>
      </a:accent4>
      <a:accent5>
        <a:srgbClr val="AACAFF"/>
      </a:accent5>
      <a:accent6>
        <a:srgbClr val="12575E"/>
      </a:accent6>
      <a:hlink>
        <a:srgbClr val="0000FF"/>
      </a:hlink>
      <a:folHlink>
        <a:srgbClr val="C50B1D"/>
      </a:folHlink>
    </a:clrScheme>
    <a:fontScheme name="AguaClara">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guaClara 1">
        <a:dk1>
          <a:srgbClr val="000000"/>
        </a:dk1>
        <a:lt1>
          <a:srgbClr val="EFF7FB"/>
        </a:lt1>
        <a:dk2>
          <a:srgbClr val="000000"/>
        </a:dk2>
        <a:lt2>
          <a:srgbClr val="969696"/>
        </a:lt2>
        <a:accent1>
          <a:srgbClr val="0099FF"/>
        </a:accent1>
        <a:accent2>
          <a:srgbClr val="156169"/>
        </a:accent2>
        <a:accent3>
          <a:srgbClr val="F6FAFD"/>
        </a:accent3>
        <a:accent4>
          <a:srgbClr val="000000"/>
        </a:accent4>
        <a:accent5>
          <a:srgbClr val="AACAFF"/>
        </a:accent5>
        <a:accent6>
          <a:srgbClr val="12575E"/>
        </a:accent6>
        <a:hlink>
          <a:srgbClr val="0000FF"/>
        </a:hlink>
        <a:folHlink>
          <a:srgbClr val="C50B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AguaClara the road">
  <a:themeElements>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fontScheme name="1_AguaClara the road">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29544</TotalTime>
  <Words>508</Words>
  <Application>Microsoft Office PowerPoint</Application>
  <PresentationFormat>On-screen Show (4:3)</PresentationFormat>
  <Paragraphs>101</Paragraphs>
  <Slides>34</Slides>
  <Notes>17</Notes>
  <HiddenSlides>0</HiddenSlides>
  <MMClips>0</MMClips>
  <ScaleCrop>false</ScaleCrop>
  <HeadingPairs>
    <vt:vector size="4" baseType="variant">
      <vt:variant>
        <vt:lpstr>Theme</vt:lpstr>
      </vt:variant>
      <vt:variant>
        <vt:i4>2</vt:i4>
      </vt:variant>
      <vt:variant>
        <vt:lpstr>Slide Titles</vt:lpstr>
      </vt:variant>
      <vt:variant>
        <vt:i4>34</vt:i4>
      </vt:variant>
    </vt:vector>
  </HeadingPairs>
  <TitlesOfParts>
    <vt:vector size="36" baseType="lpstr">
      <vt:lpstr>AguaClara</vt:lpstr>
      <vt:lpstr>1_AguaClara the road</vt:lpstr>
      <vt:lpstr>Cornell Center for a Sustainable Future</vt:lpstr>
      <vt:lpstr>AguaClara in Honduras</vt:lpstr>
      <vt:lpstr>Cuatro Comunidades</vt:lpstr>
      <vt:lpstr>Slide 4</vt:lpstr>
      <vt:lpstr>Slide 5</vt:lpstr>
      <vt:lpstr>Slide 6</vt:lpstr>
      <vt:lpstr>Slide 7</vt:lpstr>
      <vt:lpstr>Slide 8</vt:lpstr>
      <vt:lpstr>Cuatro Comunidades Plant</vt:lpstr>
      <vt:lpstr>Chemical tanks</vt:lpstr>
      <vt:lpstr>Raw Water (Entrance tank)</vt:lpstr>
      <vt:lpstr>Chemical Doser</vt:lpstr>
      <vt:lpstr>Flocculator</vt:lpstr>
      <vt:lpstr>Flocs!</vt:lpstr>
      <vt:lpstr>Sedimentation tank</vt:lpstr>
      <vt:lpstr>Chlorinator</vt:lpstr>
      <vt:lpstr>Agalteca</vt:lpstr>
      <vt:lpstr>Slide 18</vt:lpstr>
      <vt:lpstr>Slide 19</vt:lpstr>
      <vt:lpstr>Slide 20</vt:lpstr>
      <vt:lpstr>Project Expansion</vt:lpstr>
      <vt:lpstr>AguaClara Process</vt:lpstr>
      <vt:lpstr>Team Growth</vt:lpstr>
      <vt:lpstr>M. Eng. Growth</vt:lpstr>
      <vt:lpstr>A Novel Approach to Technology Dissemination</vt:lpstr>
      <vt:lpstr>An Opportunity…</vt:lpstr>
      <vt:lpstr>A Robust and Sustainable Model</vt:lpstr>
      <vt:lpstr>Reflections on a New Generation of Students</vt:lpstr>
      <vt:lpstr>AguaClara as a CCSF program</vt:lpstr>
      <vt:lpstr>Built Environment</vt:lpstr>
      <vt:lpstr>Community Empowerment</vt:lpstr>
      <vt:lpstr>Safe Drinking Water</vt:lpstr>
      <vt:lpstr>A Model for Knowledge Generation</vt:lpstr>
      <vt:lpstr>Extending the Model</vt:lpstr>
    </vt:vector>
  </TitlesOfParts>
  <Company>Cornell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CIT Public Labs</dc:creator>
  <cp:lastModifiedBy>mw24</cp:lastModifiedBy>
  <cp:revision>704</cp:revision>
  <dcterms:created xsi:type="dcterms:W3CDTF">2008-04-07T03:00:52Z</dcterms:created>
  <dcterms:modified xsi:type="dcterms:W3CDTF">2009-11-19T21:40:52Z</dcterms:modified>
</cp:coreProperties>
</file>