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Lst>
  <p:notesMasterIdLst>
    <p:notesMasterId r:id="rId22"/>
  </p:notesMasterIdLst>
  <p:handoutMasterIdLst>
    <p:handoutMasterId r:id="rId23"/>
  </p:handoutMasterIdLst>
  <p:sldIdLst>
    <p:sldId id="358" r:id="rId3"/>
    <p:sldId id="493" r:id="rId4"/>
    <p:sldId id="494" r:id="rId5"/>
    <p:sldId id="496" r:id="rId6"/>
    <p:sldId id="528" r:id="rId7"/>
    <p:sldId id="530" r:id="rId8"/>
    <p:sldId id="537" r:id="rId9"/>
    <p:sldId id="532" r:id="rId10"/>
    <p:sldId id="531" r:id="rId11"/>
    <p:sldId id="523" r:id="rId12"/>
    <p:sldId id="538" r:id="rId13"/>
    <p:sldId id="508" r:id="rId14"/>
    <p:sldId id="521" r:id="rId15"/>
    <p:sldId id="514" r:id="rId16"/>
    <p:sldId id="534" r:id="rId17"/>
    <p:sldId id="527" r:id="rId18"/>
    <p:sldId id="533" r:id="rId19"/>
    <p:sldId id="535" r:id="rId20"/>
    <p:sldId id="536" r:id="rId2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5F9"/>
    <a:srgbClr val="00FF00"/>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8" autoAdjust="0"/>
    <p:restoredTop sz="94660"/>
  </p:normalViewPr>
  <p:slideViewPr>
    <p:cSldViewPr>
      <p:cViewPr varScale="1">
        <p:scale>
          <a:sx n="111" d="100"/>
          <a:sy n="111" d="100"/>
        </p:scale>
        <p:origin x="-7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mw24\My%20Documents\AguaClara\class%20list%20and%20grades\Enrollment%20sta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8.4702907711757328E-2"/>
          <c:y val="5.9382422802850547E-2"/>
          <c:w val="0.87357774968394442"/>
          <c:h val="0.41582150907050913"/>
        </c:manualLayout>
      </c:layout>
      <c:barChart>
        <c:barDir val="col"/>
        <c:grouping val="stacked"/>
        <c:ser>
          <c:idx val="0"/>
          <c:order val="0"/>
          <c:tx>
            <c:strRef>
              <c:f>Sheet1!$B$1</c:f>
              <c:strCache>
                <c:ptCount val="1"/>
                <c:pt idx="0">
                  <c:v>AguaClara Team</c:v>
                </c:pt>
              </c:strCache>
            </c:strRef>
          </c:tx>
          <c:spPr>
            <a:solidFill>
              <a:schemeClr val="accent1"/>
            </a:solidFill>
            <a:ln w="26617">
              <a:solidFill>
                <a:schemeClr val="tx1"/>
              </a:solidFill>
              <a:prstDash val="solid"/>
            </a:ln>
          </c:spPr>
          <c:cat>
            <c:strRef>
              <c:f>Sheet1!$A$2:$A$14</c:f>
              <c:strCache>
                <c:ptCount val="13"/>
                <c:pt idx="0">
                  <c:v>2004 F</c:v>
                </c:pt>
                <c:pt idx="1">
                  <c:v>2005 S</c:v>
                </c:pt>
                <c:pt idx="2">
                  <c:v>2005 F</c:v>
                </c:pt>
                <c:pt idx="3">
                  <c:v>2006 S</c:v>
                </c:pt>
                <c:pt idx="4">
                  <c:v>2006 F</c:v>
                </c:pt>
                <c:pt idx="5">
                  <c:v>2007 S</c:v>
                </c:pt>
                <c:pt idx="6">
                  <c:v>2007 F</c:v>
                </c:pt>
                <c:pt idx="7">
                  <c:v>2008 S</c:v>
                </c:pt>
                <c:pt idx="8">
                  <c:v>2008 Sum</c:v>
                </c:pt>
                <c:pt idx="9">
                  <c:v>2008 F</c:v>
                </c:pt>
                <c:pt idx="10">
                  <c:v>2009 S</c:v>
                </c:pt>
                <c:pt idx="11">
                  <c:v>2009 Sum</c:v>
                </c:pt>
                <c:pt idx="12">
                  <c:v>2009 F</c:v>
                </c:pt>
              </c:strCache>
            </c:strRef>
          </c:cat>
          <c:val>
            <c:numRef>
              <c:f>Sheet1!$B$2:$B$14</c:f>
              <c:numCache>
                <c:formatCode>General</c:formatCode>
                <c:ptCount val="13"/>
                <c:pt idx="0">
                  <c:v>7</c:v>
                </c:pt>
                <c:pt idx="1">
                  <c:v>9</c:v>
                </c:pt>
                <c:pt idx="2">
                  <c:v>19</c:v>
                </c:pt>
                <c:pt idx="3">
                  <c:v>19</c:v>
                </c:pt>
                <c:pt idx="4">
                  <c:v>11</c:v>
                </c:pt>
                <c:pt idx="5">
                  <c:v>29</c:v>
                </c:pt>
                <c:pt idx="6">
                  <c:v>25</c:v>
                </c:pt>
                <c:pt idx="7">
                  <c:v>29</c:v>
                </c:pt>
                <c:pt idx="8">
                  <c:v>18</c:v>
                </c:pt>
                <c:pt idx="9">
                  <c:v>32</c:v>
                </c:pt>
                <c:pt idx="10">
                  <c:v>40</c:v>
                </c:pt>
                <c:pt idx="11">
                  <c:v>20</c:v>
                </c:pt>
                <c:pt idx="12">
                  <c:v>37</c:v>
                </c:pt>
              </c:numCache>
            </c:numRef>
          </c:val>
        </c:ser>
        <c:ser>
          <c:idx val="1"/>
          <c:order val="1"/>
          <c:tx>
            <c:strRef>
              <c:f>Sheet1!$C$1</c:f>
              <c:strCache>
                <c:ptCount val="1"/>
                <c:pt idx="0">
                  <c:v>Small Scale Water Supply</c:v>
                </c:pt>
              </c:strCache>
            </c:strRef>
          </c:tx>
          <c:spPr>
            <a:solidFill>
              <a:schemeClr val="accent2"/>
            </a:solidFill>
            <a:ln w="26617">
              <a:solidFill>
                <a:schemeClr val="tx1"/>
              </a:solidFill>
              <a:prstDash val="solid"/>
            </a:ln>
          </c:spPr>
          <c:cat>
            <c:strRef>
              <c:f>Sheet1!$A$2:$A$14</c:f>
              <c:strCache>
                <c:ptCount val="13"/>
                <c:pt idx="0">
                  <c:v>2004 F</c:v>
                </c:pt>
                <c:pt idx="1">
                  <c:v>2005 S</c:v>
                </c:pt>
                <c:pt idx="2">
                  <c:v>2005 F</c:v>
                </c:pt>
                <c:pt idx="3">
                  <c:v>2006 S</c:v>
                </c:pt>
                <c:pt idx="4">
                  <c:v>2006 F</c:v>
                </c:pt>
                <c:pt idx="5">
                  <c:v>2007 S</c:v>
                </c:pt>
                <c:pt idx="6">
                  <c:v>2007 F</c:v>
                </c:pt>
                <c:pt idx="7">
                  <c:v>2008 S</c:v>
                </c:pt>
                <c:pt idx="8">
                  <c:v>2008 Sum</c:v>
                </c:pt>
                <c:pt idx="9">
                  <c:v>2008 F</c:v>
                </c:pt>
                <c:pt idx="10">
                  <c:v>2009 S</c:v>
                </c:pt>
                <c:pt idx="11">
                  <c:v>2009 Sum</c:v>
                </c:pt>
                <c:pt idx="12">
                  <c:v>2009 F</c:v>
                </c:pt>
              </c:strCache>
            </c:strRef>
          </c:cat>
          <c:val>
            <c:numRef>
              <c:f>Sheet1!$C$2:$C$14</c:f>
              <c:numCache>
                <c:formatCode>General</c:formatCode>
                <c:ptCount val="13"/>
                <c:pt idx="0">
                  <c:v>33</c:v>
                </c:pt>
                <c:pt idx="4">
                  <c:v>19</c:v>
                </c:pt>
                <c:pt idx="6">
                  <c:v>34</c:v>
                </c:pt>
                <c:pt idx="9">
                  <c:v>42</c:v>
                </c:pt>
                <c:pt idx="12">
                  <c:v>40</c:v>
                </c:pt>
              </c:numCache>
            </c:numRef>
          </c:val>
        </c:ser>
        <c:overlap val="100"/>
        <c:axId val="81715584"/>
        <c:axId val="81718656"/>
      </c:barChart>
      <c:catAx>
        <c:axId val="81715584"/>
        <c:scaling>
          <c:orientation val="minMax"/>
        </c:scaling>
        <c:axPos val="b"/>
        <c:numFmt formatCode="General" sourceLinked="1"/>
        <c:tickLblPos val="nextTo"/>
        <c:spPr>
          <a:ln w="6654">
            <a:solidFill>
              <a:schemeClr val="tx1"/>
            </a:solidFill>
            <a:prstDash val="solid"/>
          </a:ln>
        </c:spPr>
        <c:txPr>
          <a:bodyPr rot="-2700000" vert="horz"/>
          <a:lstStyle/>
          <a:p>
            <a:pPr>
              <a:defRPr sz="4401" b="0" i="0" u="none" strike="noStrike" baseline="0">
                <a:solidFill>
                  <a:schemeClr val="tx1"/>
                </a:solidFill>
                <a:latin typeface="Times New Roman"/>
                <a:ea typeface="Times New Roman"/>
                <a:cs typeface="Times New Roman"/>
              </a:defRPr>
            </a:pPr>
            <a:endParaRPr lang="en-US"/>
          </a:p>
        </c:txPr>
        <c:crossAx val="81718656"/>
        <c:crosses val="autoZero"/>
        <c:auto val="1"/>
        <c:lblAlgn val="ctr"/>
        <c:lblOffset val="100"/>
        <c:tickLblSkip val="1"/>
        <c:tickMarkSkip val="1"/>
      </c:catAx>
      <c:valAx>
        <c:axId val="81718656"/>
        <c:scaling>
          <c:orientation val="minMax"/>
        </c:scaling>
        <c:axPos val="l"/>
        <c:numFmt formatCode="General" sourceLinked="1"/>
        <c:tickLblPos val="nextTo"/>
        <c:spPr>
          <a:ln w="6654">
            <a:solidFill>
              <a:schemeClr val="tx1"/>
            </a:solidFill>
            <a:prstDash val="solid"/>
          </a:ln>
        </c:spPr>
        <c:txPr>
          <a:bodyPr rot="0" vert="horz"/>
          <a:lstStyle/>
          <a:p>
            <a:pPr>
              <a:defRPr sz="4401" b="0" i="0" u="none" strike="noStrike" baseline="0">
                <a:solidFill>
                  <a:schemeClr val="tx1"/>
                </a:solidFill>
                <a:latin typeface="Times New Roman"/>
                <a:ea typeface="Times New Roman"/>
                <a:cs typeface="Times New Roman"/>
              </a:defRPr>
            </a:pPr>
            <a:endParaRPr lang="en-US"/>
          </a:p>
        </c:txPr>
        <c:crossAx val="81715584"/>
        <c:crosses val="autoZero"/>
        <c:crossBetween val="between"/>
      </c:valAx>
      <c:spPr>
        <a:noFill/>
        <a:ln w="26617">
          <a:solidFill>
            <a:srgbClr val="808080"/>
          </a:solidFill>
          <a:prstDash val="solid"/>
        </a:ln>
      </c:spPr>
    </c:plotArea>
    <c:legend>
      <c:legendPos val="r"/>
      <c:layout>
        <c:manualLayout>
          <c:xMode val="edge"/>
          <c:yMode val="edge"/>
          <c:x val="0.23135271807838168"/>
          <c:y val="0.1353919239904989"/>
          <c:w val="0.28445006321112531"/>
          <c:h val="0.12351543942992874"/>
        </c:manualLayout>
      </c:layout>
      <c:spPr>
        <a:noFill/>
        <a:ln w="53234">
          <a:noFill/>
        </a:ln>
      </c:spPr>
      <c:txPr>
        <a:bodyPr/>
        <a:lstStyle/>
        <a:p>
          <a:pPr>
            <a:defRPr sz="4045" b="0" i="0" u="none" strike="noStrike" baseline="0">
              <a:solidFill>
                <a:schemeClr val="tx1"/>
              </a:solidFill>
              <a:latin typeface="Times New Roman"/>
              <a:ea typeface="Times New Roman"/>
              <a:cs typeface="Times New Roman"/>
            </a:defRPr>
          </a:pPr>
          <a:endParaRPr lang="en-US"/>
        </a:p>
      </c:txPr>
    </c:legend>
    <c:plotVisOnly val="1"/>
    <c:dispBlanksAs val="gap"/>
  </c:chart>
  <c:spPr>
    <a:noFill/>
    <a:ln>
      <a:noFill/>
    </a:ln>
  </c:spPr>
  <c:txPr>
    <a:bodyPr/>
    <a:lstStyle/>
    <a:p>
      <a:pPr>
        <a:defRPr sz="4401" b="0" i="0" u="none" strike="noStrike" baseline="0">
          <a:solidFill>
            <a:schemeClr val="tx1"/>
          </a:solidFill>
          <a:latin typeface="Times New Roman"/>
          <a:ea typeface="Times New Roman"/>
          <a:cs typeface="Times New Roman"/>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817838137205485E-2"/>
          <c:y val="3.6259739055021792E-2"/>
          <c:w val="0.73026704230778494"/>
          <c:h val="0.726421050973447"/>
        </c:manualLayout>
      </c:layout>
      <c:barChart>
        <c:barDir val="col"/>
        <c:grouping val="clustered"/>
        <c:ser>
          <c:idx val="0"/>
          <c:order val="0"/>
          <c:tx>
            <c:strRef>
              <c:f>AguaClara!$E$1</c:f>
              <c:strCache>
                <c:ptCount val="1"/>
                <c:pt idx="0">
                  <c:v>Summer</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AguaClara!$E$2:$E$7</c:f>
              <c:numCache>
                <c:formatCode>General</c:formatCode>
                <c:ptCount val="6"/>
                <c:pt idx="4">
                  <c:v>18</c:v>
                </c:pt>
                <c:pt idx="5">
                  <c:v>20</c:v>
                </c:pt>
              </c:numCache>
            </c:numRef>
          </c:val>
        </c:ser>
        <c:ser>
          <c:idx val="2"/>
          <c:order val="2"/>
          <c:tx>
            <c:strRef>
              <c:f>AguaClara!$G$1</c:f>
              <c:strCache>
                <c:ptCount val="1"/>
                <c:pt idx="0">
                  <c:v>Fall</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AguaClara!$G$2:$G$7</c:f>
              <c:numCache>
                <c:formatCode>General</c:formatCode>
                <c:ptCount val="6"/>
                <c:pt idx="0">
                  <c:v>7</c:v>
                </c:pt>
                <c:pt idx="1">
                  <c:v>19</c:v>
                </c:pt>
                <c:pt idx="2">
                  <c:v>11</c:v>
                </c:pt>
                <c:pt idx="3">
                  <c:v>25</c:v>
                </c:pt>
                <c:pt idx="4">
                  <c:v>32</c:v>
                </c:pt>
                <c:pt idx="5">
                  <c:v>37</c:v>
                </c:pt>
              </c:numCache>
            </c:numRef>
          </c:val>
        </c:ser>
        <c:ser>
          <c:idx val="3"/>
          <c:order val="3"/>
          <c:tx>
            <c:strRef>
              <c:f>AguaClara!$H$1</c:f>
              <c:strCache>
                <c:ptCount val="1"/>
                <c:pt idx="0">
                  <c:v>Spring</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AguaClara!$H$2:$H$7</c:f>
              <c:numCache>
                <c:formatCode>General</c:formatCode>
                <c:ptCount val="6"/>
                <c:pt idx="0">
                  <c:v>9</c:v>
                </c:pt>
                <c:pt idx="1">
                  <c:v>19</c:v>
                </c:pt>
                <c:pt idx="2">
                  <c:v>29</c:v>
                </c:pt>
                <c:pt idx="3">
                  <c:v>29</c:v>
                </c:pt>
                <c:pt idx="4">
                  <c:v>40</c:v>
                </c:pt>
                <c:pt idx="5">
                  <c:v>51</c:v>
                </c:pt>
              </c:numCache>
            </c:numRef>
          </c:val>
        </c:ser>
        <c:axId val="93397376"/>
        <c:axId val="93399680"/>
      </c:barChart>
      <c:barChart>
        <c:barDir val="col"/>
        <c:grouping val="clustered"/>
        <c:ser>
          <c:idx val="1"/>
          <c:order val="1"/>
          <c:tx>
            <c:strRef>
              <c:f>AguaClara!$F$1</c:f>
              <c:strCache>
                <c:ptCount val="1"/>
                <c:pt idx="0">
                  <c:v>4540</c:v>
                </c:pt>
              </c:strCache>
            </c:strRef>
          </c:tx>
          <c:spPr>
            <a:solidFill>
              <a:srgbClr val="4F81BD">
                <a:alpha val="20000"/>
              </a:srgbClr>
            </a:solidFill>
            <a:ln w="12700">
              <a:solidFill>
                <a:srgbClr val="0B0280"/>
              </a:solidFill>
            </a:ln>
          </c:spPr>
          <c:cat>
            <c:strRef>
              <c:f>AguaClara!$D$2:$D$7</c:f>
              <c:strCache>
                <c:ptCount val="6"/>
                <c:pt idx="0">
                  <c:v> ac yr '04-'05</c:v>
                </c:pt>
                <c:pt idx="1">
                  <c:v> ac yr '05-'06</c:v>
                </c:pt>
                <c:pt idx="2">
                  <c:v> ac yr '06-'07</c:v>
                </c:pt>
                <c:pt idx="3">
                  <c:v> ac yr '07-'08</c:v>
                </c:pt>
                <c:pt idx="4">
                  <c:v> ac yr '08-'09</c:v>
                </c:pt>
                <c:pt idx="5">
                  <c:v> ac yr '09-'10</c:v>
                </c:pt>
              </c:strCache>
            </c:strRef>
          </c:cat>
          <c:val>
            <c:numRef>
              <c:f>AguaClara!$F$2:$F$7</c:f>
              <c:numCache>
                <c:formatCode>General</c:formatCode>
                <c:ptCount val="6"/>
                <c:pt idx="0">
                  <c:v>33</c:v>
                </c:pt>
                <c:pt idx="2">
                  <c:v>19</c:v>
                </c:pt>
                <c:pt idx="3">
                  <c:v>34</c:v>
                </c:pt>
                <c:pt idx="4">
                  <c:v>42</c:v>
                </c:pt>
                <c:pt idx="5">
                  <c:v>40</c:v>
                </c:pt>
              </c:numCache>
            </c:numRef>
          </c:val>
        </c:ser>
        <c:gapWidth val="0"/>
        <c:axId val="110281856"/>
        <c:axId val="109849600"/>
      </c:barChart>
      <c:catAx>
        <c:axId val="93397376"/>
        <c:scaling>
          <c:orientation val="minMax"/>
        </c:scaling>
        <c:axPos val="b"/>
        <c:majorTickMark val="none"/>
        <c:tickLblPos val="nextTo"/>
        <c:txPr>
          <a:bodyPr rot="-2700000" vert="horz"/>
          <a:lstStyle/>
          <a:p>
            <a:pPr>
              <a:defRPr/>
            </a:pPr>
            <a:endParaRPr lang="en-US"/>
          </a:p>
        </c:txPr>
        <c:crossAx val="93399680"/>
        <c:crosses val="autoZero"/>
        <c:auto val="1"/>
        <c:lblAlgn val="ctr"/>
        <c:lblOffset val="100"/>
      </c:catAx>
      <c:valAx>
        <c:axId val="93399680"/>
        <c:scaling>
          <c:orientation val="minMax"/>
        </c:scaling>
        <c:axPos val="l"/>
        <c:title>
          <c:tx>
            <c:rich>
              <a:bodyPr rot="-5400000" vert="horz"/>
              <a:lstStyle/>
              <a:p>
                <a:pPr>
                  <a:defRPr/>
                </a:pPr>
                <a:r>
                  <a:rPr lang="en-US"/>
                  <a:t>Number of students</a:t>
                </a:r>
              </a:p>
            </c:rich>
          </c:tx>
          <c:layout/>
        </c:title>
        <c:numFmt formatCode="General" sourceLinked="1"/>
        <c:majorTickMark val="none"/>
        <c:tickLblPos val="nextTo"/>
        <c:crossAx val="93397376"/>
        <c:crosses val="autoZero"/>
        <c:crossBetween val="between"/>
      </c:valAx>
      <c:valAx>
        <c:axId val="109849600"/>
        <c:scaling>
          <c:orientation val="minMax"/>
        </c:scaling>
        <c:delete val="1"/>
        <c:axPos val="r"/>
        <c:numFmt formatCode="General" sourceLinked="1"/>
        <c:tickLblPos val="none"/>
        <c:crossAx val="110281856"/>
        <c:crosses val="max"/>
        <c:crossBetween val="between"/>
      </c:valAx>
      <c:catAx>
        <c:axId val="110281856"/>
        <c:scaling>
          <c:orientation val="minMax"/>
        </c:scaling>
        <c:delete val="1"/>
        <c:axPos val="b"/>
        <c:tickLblPos val="none"/>
        <c:crossAx val="109849600"/>
        <c:crosses val="autoZero"/>
        <c:auto val="1"/>
        <c:lblAlgn val="ctr"/>
        <c:lblOffset val="100"/>
      </c:catAx>
    </c:plotArea>
    <c:legend>
      <c:legendPos val="r"/>
      <c:layout>
        <c:manualLayout>
          <c:xMode val="edge"/>
          <c:yMode val="edge"/>
          <c:x val="0.80896480571431151"/>
          <c:y val="0.13068833184590192"/>
          <c:w val="0.17541806561571471"/>
          <c:h val="0.39572349385677386"/>
        </c:manualLayout>
      </c:layout>
    </c:legend>
    <c:plotVisOnly val="1"/>
  </c:chart>
  <c:spPr>
    <a:ln>
      <a:noFill/>
    </a:ln>
  </c:spPr>
  <c:txPr>
    <a:bodyPr/>
    <a:lstStyle/>
    <a:p>
      <a:pPr>
        <a:defRPr sz="1400">
          <a:latin typeface="Times New Roman" pitchFamily="18" charset="0"/>
          <a:cs typeface="Times New Roman" pitchFamily="18" charset="0"/>
        </a:defRPr>
      </a:pPr>
      <a:endParaRPr lang="en-US"/>
    </a:p>
  </c:tx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1"/>
            </a:lvl1pPr>
          </a:lstStyle>
          <a:p>
            <a:endParaRPr lang="en-US"/>
          </a:p>
        </p:txBody>
      </p:sp>
      <p:sp>
        <p:nvSpPr>
          <p:cNvPr id="15565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lvl1pPr>
          </a:lstStyle>
          <a:p>
            <a:fld id="{494B1A99-F483-49F0-AECF-379182E72BF5}" type="datetimeFigureOut">
              <a:rPr lang="en-US"/>
              <a:pPr/>
              <a:t>2/16/2010</a:t>
            </a:fld>
            <a:endParaRPr lang="en-US"/>
          </a:p>
        </p:txBody>
      </p:sp>
      <p:sp>
        <p:nvSpPr>
          <p:cNvPr id="155652"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1"/>
            </a:lvl1pPr>
          </a:lstStyle>
          <a:p>
            <a:endParaRPr lang="en-US"/>
          </a:p>
        </p:txBody>
      </p:sp>
      <p:sp>
        <p:nvSpPr>
          <p:cNvPr id="15565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1"/>
            </a:lvl1pPr>
          </a:lstStyle>
          <a:p>
            <a:fld id="{9B000769-E60D-431D-BEF2-1F30D8FF991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a:lvl1pPr>
          </a:lstStyle>
          <a:p>
            <a:endParaRPr lang="es-HN"/>
          </a:p>
        </p:txBody>
      </p:sp>
      <p:sp>
        <p:nvSpPr>
          <p:cNvPr id="4099"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a:lvl1pPr>
          </a:lstStyle>
          <a:p>
            <a:endParaRPr lang="es-HN"/>
          </a:p>
        </p:txBody>
      </p:sp>
      <p:sp>
        <p:nvSpPr>
          <p:cNvPr id="1843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a:lvl1pPr>
          </a:lstStyle>
          <a:p>
            <a:endParaRPr lang="es-HN"/>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a:lvl1pPr>
          </a:lstStyle>
          <a:p>
            <a:fld id="{B41D8EC2-A0E9-457F-B1CC-A5C98B0154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US" smtClean="0"/>
          </a:p>
        </p:txBody>
      </p:sp>
      <p:sp>
        <p:nvSpPr>
          <p:cNvPr id="78852" name="Slide Number Placeholder 3"/>
          <p:cNvSpPr>
            <a:spLocks noGrp="1"/>
          </p:cNvSpPr>
          <p:nvPr>
            <p:ph type="sldNum" sz="quarter" idx="5"/>
          </p:nvPr>
        </p:nvSpPr>
        <p:spPr>
          <a:noFill/>
        </p:spPr>
        <p:txBody>
          <a:bodyPr/>
          <a:lstStyle/>
          <a:p>
            <a:fld id="{69F04B74-3EF9-4437-95DC-122BB60695C8}"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US" smtClean="0"/>
          </a:p>
        </p:txBody>
      </p:sp>
      <p:sp>
        <p:nvSpPr>
          <p:cNvPr id="79876" name="Slide Number Placeholder 3"/>
          <p:cNvSpPr>
            <a:spLocks noGrp="1"/>
          </p:cNvSpPr>
          <p:nvPr>
            <p:ph type="sldNum" sz="quarter" idx="5"/>
          </p:nvPr>
        </p:nvSpPr>
        <p:spPr>
          <a:noFill/>
        </p:spPr>
        <p:txBody>
          <a:bodyPr/>
          <a:lstStyle/>
          <a:p>
            <a:fld id="{6C9E756D-5379-4145-B908-650C3D065940}"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US" smtClean="0"/>
          </a:p>
        </p:txBody>
      </p:sp>
      <p:sp>
        <p:nvSpPr>
          <p:cNvPr id="81924" name="Slide Number Placeholder 3"/>
          <p:cNvSpPr>
            <a:spLocks noGrp="1"/>
          </p:cNvSpPr>
          <p:nvPr>
            <p:ph type="sldNum" sz="quarter" idx="5"/>
          </p:nvPr>
        </p:nvSpPr>
        <p:spPr>
          <a:noFill/>
        </p:spPr>
        <p:txBody>
          <a:bodyPr/>
          <a:lstStyle/>
          <a:p>
            <a:fld id="{493A4E1E-EA80-4FDA-8F54-E2479C94931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s-H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04800"/>
            <a:ext cx="22098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3048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67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1447800"/>
            <a:ext cx="43434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3434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67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2400" y="1447800"/>
            <a:ext cx="8839200" cy="4953000"/>
          </a:xfrm>
        </p:spPr>
        <p:txBody>
          <a:bodyPr/>
          <a:lstStyle/>
          <a:p>
            <a:pPr lvl="0"/>
            <a:endParaRPr lang="en-US" noProof="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447800" y="304800"/>
            <a:ext cx="74676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52400" y="14478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4478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52400" y="40005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0005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8850"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s-HN"/>
          </a:p>
        </p:txBody>
      </p:sp>
      <p:sp>
        <p:nvSpPr>
          <p:cNvPr id="78855" name="Rectangle 7"/>
          <p:cNvSpPr>
            <a:spLocks noGrp="1" noChangeArrowheads="1"/>
          </p:cNvSpPr>
          <p:nvPr>
            <p:ph type="dt" sz="half" idx="2"/>
          </p:nvPr>
        </p:nvSpPr>
        <p:spPr/>
        <p:txBody>
          <a:bodyPr/>
          <a:lstStyle>
            <a:lvl1pPr>
              <a:defRPr>
                <a:latin typeface="Arial" charset="0"/>
              </a:defRPr>
            </a:lvl1pPr>
          </a:lstStyle>
          <a:p>
            <a:fld id="{D010D19D-E8F4-46D5-B28A-A3FEFBBC1B5D}" type="datetimeFigureOut">
              <a:rPr lang="en-US"/>
              <a:pPr/>
              <a:t>2/16/2010</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7" name="Rectangle 9"/>
          <p:cNvSpPr>
            <a:spLocks noGrp="1" noChangeArrowheads="1"/>
          </p:cNvSpPr>
          <p:nvPr>
            <p:ph type="sldNum" sz="quarter" idx="4"/>
          </p:nvPr>
        </p:nvSpPr>
        <p:spPr/>
        <p:txBody>
          <a:bodyPr/>
          <a:lstStyle>
            <a:lvl1pPr>
              <a:defRPr>
                <a:latin typeface="Arial" charset="0"/>
              </a:defRPr>
            </a:lvl1pPr>
          </a:lstStyle>
          <a:p>
            <a:fld id="{598B1A88-A749-4CC2-9A45-355AB6EE232C}" type="slidenum">
              <a:rPr lang="en-US"/>
              <a:pPr/>
              <a:t>‹#›</a:t>
            </a:fld>
            <a:endParaRPr lang="en-US"/>
          </a:p>
        </p:txBody>
      </p:sp>
      <p:sp>
        <p:nvSpPr>
          <p:cNvPr id="7885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8860" name="Picture 12"/>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4800600" y="0"/>
            <a:ext cx="4343400" cy="12922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E9592E4-F34A-4AC3-80D4-D1D9C35E6743}" type="datetimeFigureOut">
              <a:rPr lang="en-US"/>
              <a:pPr/>
              <a:t>2/16/2010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44171A-7A35-4D5F-8827-1F4D3D8C70DF}" type="slidenum">
              <a:rPr lang="en-US"/>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207388A-B88C-4557-A8D5-92357727A665}" type="datetimeFigureOut">
              <a:rPr lang="en-US"/>
              <a:pPr/>
              <a:t>2/16/2010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2A6F60-EF66-41CF-B501-E4EE2490F3C3}" type="slidenum">
              <a:rPr lang="en-US"/>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4B17D336-912D-40F9-A85D-4492C831E528}" type="datetimeFigureOut">
              <a:rPr lang="en-US"/>
              <a:pPr/>
              <a:t>2/16/2010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3C4D00-D2EC-4A77-B917-CB82B98B5366}" type="slidenum">
              <a:rPr lang="en-US"/>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D5894B8D-1F92-43B3-9EB3-59DA1A85F8C0}" type="datetimeFigureOut">
              <a:rPr lang="en-US"/>
              <a:pPr/>
              <a:t>2/16/2010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E0FE347-EE72-462D-B675-71F29EDFB789}"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4798D467-C720-4D88-A24F-05A92E51D7A9}" type="datetimeFigureOut">
              <a:rPr lang="en-US"/>
              <a:pPr/>
              <a:t>2/16/2010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8240DEF-B945-44BE-B57F-AA1AB7DA7492}" type="slidenum">
              <a:rPr lang="en-US"/>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F0D4F05-8246-4E34-B549-A3CFB066B7BF}" type="datetimeFigureOut">
              <a:rPr lang="en-US"/>
              <a:pPr/>
              <a:t>2/16/2010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668A20A-DFDA-4CCA-A0C0-E722BD139090}" type="slidenum">
              <a:rPr lang="en-US"/>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57FE65-FB6F-44AF-AFD5-81ABBBB677FF}" type="datetimeFigureOut">
              <a:rPr lang="en-US"/>
              <a:pPr/>
              <a:t>2/16/2010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1B511E2-EE6B-4F76-8C80-6D5FB517C9B7}" type="slidenum">
              <a:rPr lang="en-US"/>
              <a:pPr/>
              <a:t>‹#›</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F39018C-9CC6-45B3-8F76-1F282899F823}" type="datetimeFigureOut">
              <a:rPr lang="en-US"/>
              <a:pPr/>
              <a:t>2/16/2010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2CFC1F-205D-4BB6-8AFD-5B457649403E}" type="slidenum">
              <a:rPr lang="en-US"/>
              <a:pPr/>
              <a:t>‹#›</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2B8DCAE-CCC7-4A18-8A75-4B13CB468722}" type="datetimeFigureOut">
              <a:rPr lang="en-US"/>
              <a:pPr/>
              <a:t>2/16/2010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0E7663-C292-4EC0-A62D-44B51312C978}" type="slidenum">
              <a:rPr lang="en-US"/>
              <a:pPr/>
              <a:t>‹#›</a:t>
            </a:fld>
            <a:endParaRPr lang="en-US"/>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4CEDEA-DCB4-418A-AA08-AA8A66A5870F}" type="datetimeFigureOut">
              <a:rPr lang="en-US"/>
              <a:pPr/>
              <a:t>2/16/2010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34EE29E-A6E8-4428-99C0-AA55561836F0}"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447800"/>
            <a:ext cx="4343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343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447800" y="304800"/>
            <a:ext cx="7467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152400" y="1447800"/>
            <a:ext cx="88392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132" name="Rectangle 4"/>
          <p:cNvSpPr>
            <a:spLocks noChangeArrowheads="1"/>
          </p:cNvSpPr>
          <p:nvPr/>
        </p:nvSpPr>
        <p:spPr bwMode="auto">
          <a:xfrm>
            <a:off x="0" y="0"/>
            <a:ext cx="9144000" cy="304800"/>
          </a:xfrm>
          <a:prstGeom prst="rect">
            <a:avLst/>
          </a:prstGeom>
          <a:solidFill>
            <a:srgbClr val="003366"/>
          </a:solidFill>
          <a:ln w="9525">
            <a:noFill/>
            <a:miter lim="800000"/>
            <a:headEnd/>
            <a:tailEnd/>
          </a:ln>
          <a:effectLst/>
        </p:spPr>
        <p:txBody>
          <a:bodyPr wrap="none" anchor="ctr"/>
          <a:lstStyle/>
          <a:p>
            <a:pPr>
              <a:defRPr/>
            </a:pPr>
            <a:endParaRPr lang="en-US"/>
          </a:p>
        </p:txBody>
      </p:sp>
      <p:sp>
        <p:nvSpPr>
          <p:cNvPr id="48133" name="Rectangle 5"/>
          <p:cNvSpPr>
            <a:spLocks noChangeArrowheads="1"/>
          </p:cNvSpPr>
          <p:nvPr/>
        </p:nvSpPr>
        <p:spPr bwMode="auto">
          <a:xfrm>
            <a:off x="0" y="6629400"/>
            <a:ext cx="9144000" cy="228600"/>
          </a:xfrm>
          <a:prstGeom prst="rect">
            <a:avLst/>
          </a:prstGeom>
          <a:solidFill>
            <a:srgbClr val="003366"/>
          </a:solidFill>
          <a:ln w="9525">
            <a:noFill/>
            <a:miter lim="800000"/>
            <a:headEnd/>
            <a:tailEnd/>
          </a:ln>
          <a:effectLst/>
        </p:spPr>
        <p:txBody>
          <a:bodyPr wrap="none" anchor="ctr"/>
          <a:lstStyle/>
          <a:p>
            <a:pPr>
              <a:defRPr/>
            </a:pPr>
            <a:endParaRPr lang="en-US"/>
          </a:p>
        </p:txBody>
      </p:sp>
      <p:sp>
        <p:nvSpPr>
          <p:cNvPr id="48134" name="Line 6"/>
          <p:cNvSpPr>
            <a:spLocks noChangeShapeType="1"/>
          </p:cNvSpPr>
          <p:nvPr/>
        </p:nvSpPr>
        <p:spPr bwMode="auto">
          <a:xfrm>
            <a:off x="0" y="1219200"/>
            <a:ext cx="7086600" cy="0"/>
          </a:xfrm>
          <a:prstGeom prst="line">
            <a:avLst/>
          </a:prstGeom>
          <a:noFill/>
          <a:ln w="60325">
            <a:solidFill>
              <a:srgbClr val="C90000"/>
            </a:solidFill>
            <a:round/>
            <a:headEnd/>
            <a:tailEnd/>
          </a:ln>
          <a:effectLst/>
        </p:spPr>
        <p:txBody>
          <a:bodyPr/>
          <a:lstStyle/>
          <a:p>
            <a:pPr>
              <a:defRPr/>
            </a:pPr>
            <a:endParaRPr lang="en-US"/>
          </a:p>
        </p:txBody>
      </p:sp>
      <p:sp>
        <p:nvSpPr>
          <p:cNvPr id="48135" name="Text Box 7"/>
          <p:cNvSpPr txBox="1">
            <a:spLocks noChangeArrowheads="1"/>
          </p:cNvSpPr>
          <p:nvPr/>
        </p:nvSpPr>
        <p:spPr bwMode="auto">
          <a:xfrm>
            <a:off x="5334000" y="6400800"/>
            <a:ext cx="3429000" cy="366713"/>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48136" name="AutoShape 8"/>
          <p:cNvSpPr>
            <a:spLocks noChangeArrowheads="1"/>
          </p:cNvSpPr>
          <p:nvPr/>
        </p:nvSpPr>
        <p:spPr bwMode="auto">
          <a:xfrm rot="5400000">
            <a:off x="533400" y="-304800"/>
            <a:ext cx="990600" cy="2057400"/>
          </a:xfrm>
          <a:prstGeom prst="rtTriangle">
            <a:avLst/>
          </a:prstGeom>
          <a:solidFill>
            <a:srgbClr val="003366"/>
          </a:solidFill>
          <a:ln w="9525">
            <a:noFill/>
            <a:miter lim="800000"/>
            <a:headEnd/>
            <a:tailEnd/>
          </a:ln>
          <a:effectLst/>
        </p:spPr>
        <p:txBody>
          <a:bodyPr wrap="none" anchor="ctr"/>
          <a:lstStyle/>
          <a:p>
            <a:pPr>
              <a:defRPr/>
            </a:pPr>
            <a:endParaRPr lang="en-US"/>
          </a:p>
        </p:txBody>
      </p:sp>
      <p:sp>
        <p:nvSpPr>
          <p:cNvPr id="48137" name="AutoShape 9"/>
          <p:cNvSpPr>
            <a:spLocks noChangeArrowheads="1"/>
          </p:cNvSpPr>
          <p:nvPr/>
        </p:nvSpPr>
        <p:spPr bwMode="auto">
          <a:xfrm rot="10800000">
            <a:off x="4648200" y="6477000"/>
            <a:ext cx="4495800" cy="1524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3366"/>
          </a:solidFill>
          <a:ln w="9525">
            <a:noFill/>
            <a:miter lim="800000"/>
            <a:headEnd/>
            <a:tailEnd/>
          </a:ln>
          <a:effectLst/>
        </p:spPr>
        <p:txBody>
          <a:bodyPr wrap="none" anchor="ctr"/>
          <a:lstStyle/>
          <a:p>
            <a:pPr>
              <a:defRPr/>
            </a:pPr>
            <a:endParaRPr lang="en-US"/>
          </a:p>
        </p:txBody>
      </p:sp>
      <p:sp>
        <p:nvSpPr>
          <p:cNvPr id="48138" name="Text Box 10"/>
          <p:cNvSpPr txBox="1">
            <a:spLocks noChangeArrowheads="1"/>
          </p:cNvSpPr>
          <p:nvPr/>
        </p:nvSpPr>
        <p:spPr bwMode="auto">
          <a:xfrm>
            <a:off x="5105400" y="6491288"/>
            <a:ext cx="3733800" cy="366712"/>
          </a:xfrm>
          <a:prstGeom prst="rect">
            <a:avLst/>
          </a:prstGeom>
          <a:noFill/>
          <a:ln w="9525">
            <a:noFill/>
            <a:miter lim="800000"/>
            <a:headEnd/>
            <a:tailEnd/>
          </a:ln>
          <a:effectLst/>
        </p:spPr>
        <p:txBody>
          <a:bodyPr>
            <a:spAutoFit/>
          </a:bodyPr>
          <a:lstStyle/>
          <a:p>
            <a:pPr algn="ctr">
              <a:spcBef>
                <a:spcPct val="50000"/>
              </a:spcBef>
              <a:defRPr/>
            </a:pPr>
            <a:r>
              <a:rPr lang="en-US" b="1">
                <a:solidFill>
                  <a:srgbClr val="CC0000"/>
                </a:solidFill>
              </a:rPr>
              <a:t>AguaClara</a:t>
            </a:r>
          </a:p>
        </p:txBody>
      </p:sp>
      <p:pic>
        <p:nvPicPr>
          <p:cNvPr id="3083" name="Picture 11"/>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214313" y="195263"/>
            <a:ext cx="1295400" cy="954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 id="2147483654" r:id="rId12"/>
    <p:sldLayoutId id="2147483653" r:id="rId13"/>
    <p:sldLayoutId id="2147483652" r:id="rId14"/>
  </p:sldLayoutIdLst>
  <p:timing>
    <p:tnLst>
      <p:par>
        <p:cTn id="1" dur="indefinite" restart="never" nodeType="tmRoot"/>
      </p:par>
    </p:tnLst>
  </p:timing>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Black" pitchFamily="34" charset="0"/>
          <a:cs typeface="Arial" charset="0"/>
        </a:defRPr>
      </a:lvl2pPr>
      <a:lvl3pPr algn="ctr" rtl="0" eaLnBrk="0" fontAlgn="base" hangingPunct="0">
        <a:spcBef>
          <a:spcPct val="0"/>
        </a:spcBef>
        <a:spcAft>
          <a:spcPct val="0"/>
        </a:spcAft>
        <a:defRPr sz="3200" b="1">
          <a:solidFill>
            <a:schemeClr val="tx2"/>
          </a:solidFill>
          <a:latin typeface="Arial Black" pitchFamily="34" charset="0"/>
          <a:cs typeface="Arial" charset="0"/>
        </a:defRPr>
      </a:lvl3pPr>
      <a:lvl4pPr algn="ctr" rtl="0" eaLnBrk="0" fontAlgn="base" hangingPunct="0">
        <a:spcBef>
          <a:spcPct val="0"/>
        </a:spcBef>
        <a:spcAft>
          <a:spcPct val="0"/>
        </a:spcAft>
        <a:defRPr sz="3200" b="1">
          <a:solidFill>
            <a:schemeClr val="tx2"/>
          </a:solidFill>
          <a:latin typeface="Arial Black" pitchFamily="34" charset="0"/>
          <a:cs typeface="Arial" charset="0"/>
        </a:defRPr>
      </a:lvl4pPr>
      <a:lvl5pPr algn="ctr" rtl="0" eaLnBrk="0" fontAlgn="base" hangingPunct="0">
        <a:spcBef>
          <a:spcPct val="0"/>
        </a:spcBef>
        <a:spcAft>
          <a:spcPct val="0"/>
        </a:spcAft>
        <a:defRPr sz="3200" b="1">
          <a:solidFill>
            <a:schemeClr val="tx2"/>
          </a:solidFill>
          <a:latin typeface="Arial Black" pitchFamily="34" charset="0"/>
          <a:cs typeface="Arial" charset="0"/>
        </a:defRPr>
      </a:lvl5pPr>
      <a:lvl6pPr marL="457200" algn="ctr" rtl="0" fontAlgn="base">
        <a:spcBef>
          <a:spcPct val="0"/>
        </a:spcBef>
        <a:spcAft>
          <a:spcPct val="0"/>
        </a:spcAft>
        <a:defRPr sz="3200" b="1">
          <a:solidFill>
            <a:schemeClr val="tx2"/>
          </a:solidFill>
          <a:latin typeface="Arial Black" pitchFamily="34" charset="0"/>
          <a:cs typeface="Arial" charset="0"/>
        </a:defRPr>
      </a:lvl6pPr>
      <a:lvl7pPr marL="914400" algn="ctr" rtl="0" fontAlgn="base">
        <a:spcBef>
          <a:spcPct val="0"/>
        </a:spcBef>
        <a:spcAft>
          <a:spcPct val="0"/>
        </a:spcAft>
        <a:defRPr sz="3200" b="1">
          <a:solidFill>
            <a:schemeClr val="tx2"/>
          </a:solidFill>
          <a:latin typeface="Arial Black" pitchFamily="34" charset="0"/>
          <a:cs typeface="Arial" charset="0"/>
        </a:defRPr>
      </a:lvl7pPr>
      <a:lvl8pPr marL="1371600" algn="ctr" rtl="0" fontAlgn="base">
        <a:spcBef>
          <a:spcPct val="0"/>
        </a:spcBef>
        <a:spcAft>
          <a:spcPct val="0"/>
        </a:spcAft>
        <a:defRPr sz="3200" b="1">
          <a:solidFill>
            <a:schemeClr val="tx2"/>
          </a:solidFill>
          <a:latin typeface="Arial Black" pitchFamily="34" charset="0"/>
          <a:cs typeface="Arial" charset="0"/>
        </a:defRPr>
      </a:lvl8pPr>
      <a:lvl9pPr marL="1828800" algn="ctr" rtl="0" fontAlgn="base">
        <a:spcBef>
          <a:spcPct val="0"/>
        </a:spcBef>
        <a:spcAft>
          <a:spcPct val="0"/>
        </a:spcAft>
        <a:defRPr sz="3200" b="1">
          <a:solidFill>
            <a:schemeClr val="tx2"/>
          </a:solidFill>
          <a:latin typeface="Arial Black"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75CF857B-CAD1-4A96-BA4D-C48777B548A4}" type="datetimeFigureOut">
              <a:rPr lang="en-US"/>
              <a:pPr/>
              <a:t>2/16/2010</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73D94622-6FE5-458B-AF9F-7540B354A4A1}" type="slidenum">
              <a:rPr lang="en-US"/>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1"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0.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ctrTitle"/>
          </p:nvPr>
        </p:nvSpPr>
        <p:spPr>
          <a:xfrm>
            <a:off x="2667000" y="1295400"/>
            <a:ext cx="6477000" cy="1143000"/>
          </a:xfrm>
        </p:spPr>
        <p:txBody>
          <a:bodyPr/>
          <a:lstStyle/>
          <a:p>
            <a:pPr algn="r"/>
            <a:r>
              <a:rPr lang="en-US" sz="4400" i="1" dirty="0" smtClean="0"/>
              <a:t>Preparing </a:t>
            </a:r>
            <a:r>
              <a:rPr lang="en-US" sz="4400" i="1" dirty="0" smtClean="0"/>
              <a:t>for Multidimensional Scale-up</a:t>
            </a:r>
            <a:r>
              <a:rPr lang="en-US" sz="4400" dirty="0" smtClean="0"/>
              <a:t> </a:t>
            </a:r>
            <a:endParaRPr lang="en-US" sz="4400" i="1" dirty="0"/>
          </a:p>
        </p:txBody>
      </p:sp>
      <p:sp>
        <p:nvSpPr>
          <p:cNvPr id="165891" name="Rectangle 3"/>
          <p:cNvSpPr>
            <a:spLocks noGrp="1" noChangeArrowheads="1"/>
          </p:cNvSpPr>
          <p:nvPr>
            <p:ph type="subTitle" idx="1"/>
          </p:nvPr>
        </p:nvSpPr>
        <p:spPr>
          <a:xfrm>
            <a:off x="0" y="6019800"/>
            <a:ext cx="4648200" cy="685800"/>
          </a:xfrm>
        </p:spPr>
        <p:txBody>
          <a:bodyPr/>
          <a:lstStyle/>
          <a:p>
            <a:r>
              <a:rPr lang="en-US"/>
              <a:t>Monroe Weber-Shirk</a:t>
            </a:r>
          </a:p>
        </p:txBody>
      </p:sp>
      <p:pic>
        <p:nvPicPr>
          <p:cNvPr id="165892" name="Picture 6" descr="CULogo187"/>
          <p:cNvPicPr>
            <a:picLocks noChangeAspect="1" noChangeArrowheads="1"/>
          </p:cNvPicPr>
          <p:nvPr/>
        </p:nvPicPr>
        <p:blipFill>
          <a:blip r:embed="rId3" cstate="print"/>
          <a:srcRect/>
          <a:stretch>
            <a:fillRect/>
          </a:stretch>
        </p:blipFill>
        <p:spPr bwMode="auto">
          <a:xfrm>
            <a:off x="4805363" y="5507038"/>
            <a:ext cx="4338637" cy="1350962"/>
          </a:xfrm>
          <a:prstGeom prst="rect">
            <a:avLst/>
          </a:prstGeom>
          <a:noFill/>
          <a:ln w="9525">
            <a:noFill/>
            <a:miter lim="800000"/>
            <a:headEnd/>
            <a:tailEnd/>
          </a:ln>
        </p:spPr>
      </p:pic>
      <p:sp>
        <p:nvSpPr>
          <p:cNvPr id="165894" name="Text Box 6"/>
          <p:cNvSpPr txBox="1">
            <a:spLocks noChangeArrowheads="1"/>
          </p:cNvSpPr>
          <p:nvPr/>
        </p:nvSpPr>
        <p:spPr bwMode="auto">
          <a:xfrm>
            <a:off x="5791200" y="5181600"/>
            <a:ext cx="2133918" cy="369332"/>
          </a:xfrm>
          <a:prstGeom prst="rect">
            <a:avLst/>
          </a:prstGeom>
          <a:noFill/>
          <a:ln w="9525">
            <a:noFill/>
            <a:miter lim="800000"/>
            <a:headEnd/>
            <a:tailEnd/>
          </a:ln>
          <a:effectLst/>
        </p:spPr>
        <p:txBody>
          <a:bodyPr wrap="none">
            <a:spAutoFit/>
          </a:bodyPr>
          <a:lstStyle/>
          <a:p>
            <a:r>
              <a:rPr lang="en-US" b="1" dirty="0" smtClean="0"/>
              <a:t>February 17, 2010</a:t>
            </a:r>
            <a:endParaRPr lang="en-US" b="1"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0" name="Picture 2"/>
          <p:cNvPicPr>
            <a:picLocks noChangeAspect="1" noChangeArrowheads="1"/>
          </p:cNvPicPr>
          <p:nvPr/>
        </p:nvPicPr>
        <p:blipFill>
          <a:blip r:embed="rId2" cstate="print"/>
          <a:srcRect l="22917" t="30370" r="15112" b="4444"/>
          <a:stretch>
            <a:fillRect/>
          </a:stretch>
        </p:blipFill>
        <p:spPr bwMode="auto">
          <a:xfrm rot="10800000" flipH="1" flipV="1">
            <a:off x="-1" y="1447800"/>
            <a:ext cx="9144001" cy="541019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AguaClara in Honduras</a:t>
            </a:r>
            <a:endParaRPr lang="en-US" dirty="0"/>
          </a:p>
        </p:txBody>
      </p:sp>
      <p:pic>
        <p:nvPicPr>
          <p:cNvPr id="3" name="Picture 4" descr="IMGP4839"/>
          <p:cNvPicPr>
            <a:picLocks noChangeAspect="1" noChangeArrowheads="1"/>
          </p:cNvPicPr>
          <p:nvPr/>
        </p:nvPicPr>
        <p:blipFill>
          <a:blip r:embed="rId3" cstate="print"/>
          <a:srcRect/>
          <a:stretch>
            <a:fillRect/>
          </a:stretch>
        </p:blipFill>
        <p:spPr bwMode="auto">
          <a:xfrm>
            <a:off x="4724400" y="3581400"/>
            <a:ext cx="1295400" cy="971550"/>
          </a:xfrm>
          <a:prstGeom prst="rect">
            <a:avLst/>
          </a:prstGeom>
          <a:noFill/>
        </p:spPr>
      </p:pic>
      <p:pic>
        <p:nvPicPr>
          <p:cNvPr id="4" name="Picture 5" descr="Honduras 154"/>
          <p:cNvPicPr>
            <a:picLocks noChangeAspect="1" noChangeArrowheads="1"/>
          </p:cNvPicPr>
          <p:nvPr/>
        </p:nvPicPr>
        <p:blipFill>
          <a:blip r:embed="rId4" cstate="print"/>
          <a:srcRect/>
          <a:stretch>
            <a:fillRect/>
          </a:stretch>
        </p:blipFill>
        <p:spPr bwMode="auto">
          <a:xfrm>
            <a:off x="5791200" y="5105400"/>
            <a:ext cx="1295400" cy="854075"/>
          </a:xfrm>
          <a:prstGeom prst="rect">
            <a:avLst/>
          </a:prstGeom>
          <a:noFill/>
        </p:spPr>
      </p:pic>
      <p:pic>
        <p:nvPicPr>
          <p:cNvPr id="5" name="Picture 6" descr="Marcala%20inauguration"/>
          <p:cNvPicPr>
            <a:picLocks noChangeAspect="1" noChangeArrowheads="1"/>
          </p:cNvPicPr>
          <p:nvPr/>
        </p:nvPicPr>
        <p:blipFill>
          <a:blip r:embed="rId5" cstate="print"/>
          <a:srcRect t="3085" b="-3331"/>
          <a:stretch>
            <a:fillRect/>
          </a:stretch>
        </p:blipFill>
        <p:spPr bwMode="auto">
          <a:xfrm>
            <a:off x="1752600" y="3810000"/>
            <a:ext cx="1143000" cy="857250"/>
          </a:xfrm>
          <a:prstGeom prst="rect">
            <a:avLst/>
          </a:prstGeom>
          <a:noFill/>
        </p:spPr>
      </p:pic>
      <p:pic>
        <p:nvPicPr>
          <p:cNvPr id="6" name="Picture 9"/>
          <p:cNvPicPr>
            <a:picLocks noChangeAspect="1" noChangeArrowheads="1"/>
          </p:cNvPicPr>
          <p:nvPr/>
        </p:nvPicPr>
        <p:blipFill>
          <a:blip r:embed="rId6" cstate="print"/>
          <a:srcRect/>
          <a:stretch>
            <a:fillRect/>
          </a:stretch>
        </p:blipFill>
        <p:spPr bwMode="auto">
          <a:xfrm>
            <a:off x="4495800" y="2667000"/>
            <a:ext cx="1204913" cy="904875"/>
          </a:xfrm>
          <a:prstGeom prst="rect">
            <a:avLst/>
          </a:prstGeom>
          <a:noFill/>
          <a:ln w="9525">
            <a:noFill/>
            <a:miter lim="800000"/>
            <a:headEnd/>
            <a:tailEnd/>
          </a:ln>
          <a:effectLst/>
        </p:spPr>
      </p:pic>
      <p:pic>
        <p:nvPicPr>
          <p:cNvPr id="8" name="Picture 2"/>
          <p:cNvPicPr>
            <a:picLocks noChangeAspect="1" noChangeArrowheads="1"/>
          </p:cNvPicPr>
          <p:nvPr/>
        </p:nvPicPr>
        <p:blipFill>
          <a:blip r:embed="rId7" cstate="print"/>
          <a:srcRect/>
          <a:stretch>
            <a:fillRect/>
          </a:stretch>
        </p:blipFill>
        <p:spPr bwMode="auto">
          <a:xfrm>
            <a:off x="6248400" y="2057400"/>
            <a:ext cx="838200" cy="6286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50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nodeType="afterEffect">
                                  <p:stCondLst>
                                    <p:cond delay="50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Agalteca</a:t>
            </a:r>
            <a:r>
              <a:rPr lang="en-US" dirty="0" smtClean="0"/>
              <a:t> – 2000 People</a:t>
            </a:r>
            <a:endParaRPr lang="en-US" dirty="0"/>
          </a:p>
        </p:txBody>
      </p:sp>
      <p:pic>
        <p:nvPicPr>
          <p:cNvPr id="321538" name="Picture 2"/>
          <p:cNvPicPr>
            <a:picLocks noChangeAspect="1" noChangeArrowheads="1"/>
          </p:cNvPicPr>
          <p:nvPr/>
        </p:nvPicPr>
        <p:blipFill>
          <a:blip r:embed="rId2" cstate="print">
            <a:lum bright="10000" contrast="40000"/>
          </a:blip>
          <a:srcRect l="27107" t="24444" r="4583" b="3704"/>
          <a:stretch>
            <a:fillRect/>
          </a:stretch>
        </p:blipFill>
        <p:spPr bwMode="auto">
          <a:xfrm>
            <a:off x="0" y="1447800"/>
            <a:ext cx="9144000" cy="5410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p:cNvGrpSpPr>
          <p:nvPr/>
        </p:nvGrpSpPr>
        <p:grpSpPr bwMode="auto">
          <a:xfrm>
            <a:off x="1828800" y="1600200"/>
            <a:ext cx="4876800" cy="4876800"/>
            <a:chOff x="1152" y="1008"/>
            <a:chExt cx="3072" cy="3072"/>
          </a:xfrm>
        </p:grpSpPr>
        <p:sp>
          <p:nvSpPr>
            <p:cNvPr id="279576" name="Oval 24"/>
            <p:cNvSpPr>
              <a:spLocks noChangeArrowheads="1"/>
            </p:cNvSpPr>
            <p:nvPr/>
          </p:nvSpPr>
          <p:spPr bwMode="auto">
            <a:xfrm>
              <a:off x="1152" y="1008"/>
              <a:ext cx="3072" cy="3072"/>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79577" name="Oval 25"/>
            <p:cNvSpPr>
              <a:spLocks noChangeArrowheads="1"/>
            </p:cNvSpPr>
            <p:nvPr/>
          </p:nvSpPr>
          <p:spPr bwMode="auto">
            <a:xfrm>
              <a:off x="1392" y="1272"/>
              <a:ext cx="2592" cy="2544"/>
            </a:xfrm>
            <a:prstGeom prst="ellipse">
              <a:avLst/>
            </a:prstGeom>
            <a:solidFill>
              <a:schemeClr val="bg1"/>
            </a:solidFill>
            <a:ln w="9525">
              <a:solidFill>
                <a:schemeClr val="tx1"/>
              </a:solidFill>
              <a:round/>
              <a:headEnd/>
              <a:tailEnd/>
            </a:ln>
            <a:effectLst/>
          </p:spPr>
          <p:txBody>
            <a:bodyPr wrap="none" anchor="ctr"/>
            <a:lstStyle/>
            <a:p>
              <a:endParaRPr lang="en-US"/>
            </a:p>
          </p:txBody>
        </p:sp>
      </p:grpSp>
      <p:sp>
        <p:nvSpPr>
          <p:cNvPr id="279554" name="Rectangle 2"/>
          <p:cNvSpPr>
            <a:spLocks noGrp="1" noChangeArrowheads="1"/>
          </p:cNvSpPr>
          <p:nvPr>
            <p:ph type="title"/>
          </p:nvPr>
        </p:nvSpPr>
        <p:spPr/>
        <p:txBody>
          <a:bodyPr/>
          <a:lstStyle/>
          <a:p>
            <a:r>
              <a:rPr lang="en-US" sz="4000" dirty="0" smtClean="0"/>
              <a:t>AguaClara Process</a:t>
            </a:r>
            <a:endParaRPr lang="en-US" sz="4000" dirty="0"/>
          </a:p>
        </p:txBody>
      </p:sp>
      <p:pic>
        <p:nvPicPr>
          <p:cNvPr id="279557" name="Picture 5"/>
          <p:cNvPicPr>
            <a:picLocks noChangeAspect="1" noChangeArrowheads="1"/>
          </p:cNvPicPr>
          <p:nvPr/>
        </p:nvPicPr>
        <p:blipFill>
          <a:blip r:embed="rId3" cstate="print">
            <a:lum bright="12000"/>
          </a:blip>
          <a:srcRect/>
          <a:stretch>
            <a:fillRect/>
          </a:stretch>
        </p:blipFill>
        <p:spPr bwMode="auto">
          <a:xfrm>
            <a:off x="2133600" y="1752600"/>
            <a:ext cx="1901825" cy="1425575"/>
          </a:xfrm>
          <a:prstGeom prst="rect">
            <a:avLst/>
          </a:prstGeom>
          <a:noFill/>
          <a:ln w="12700">
            <a:noFill/>
            <a:miter lim="800000"/>
            <a:headEnd type="none" w="lg" len="med"/>
            <a:tailEnd type="none" w="lg" len="med"/>
          </a:ln>
          <a:effectLst/>
        </p:spPr>
      </p:pic>
      <p:pic>
        <p:nvPicPr>
          <p:cNvPr id="279558" name="Picture 6"/>
          <p:cNvPicPr>
            <a:picLocks noChangeAspect="1" noChangeArrowheads="1"/>
          </p:cNvPicPr>
          <p:nvPr/>
        </p:nvPicPr>
        <p:blipFill>
          <a:blip r:embed="rId4" cstate="print">
            <a:clrChange>
              <a:clrFrom>
                <a:srgbClr val="C6C3C6"/>
              </a:clrFrom>
              <a:clrTo>
                <a:srgbClr val="C6C3C6">
                  <a:alpha val="0"/>
                </a:srgbClr>
              </a:clrTo>
            </a:clrChange>
          </a:blip>
          <a:srcRect/>
          <a:stretch>
            <a:fillRect/>
          </a:stretch>
        </p:blipFill>
        <p:spPr bwMode="auto">
          <a:xfrm>
            <a:off x="4876800" y="4648200"/>
            <a:ext cx="2667000" cy="1893888"/>
          </a:xfrm>
          <a:prstGeom prst="rect">
            <a:avLst/>
          </a:prstGeom>
          <a:noFill/>
          <a:ln w="12700">
            <a:noFill/>
            <a:miter lim="800000"/>
            <a:headEnd type="none" w="lg" len="med"/>
            <a:tailEnd type="none" w="lg" len="med"/>
          </a:ln>
          <a:effectLst/>
        </p:spPr>
      </p:pic>
      <p:grpSp>
        <p:nvGrpSpPr>
          <p:cNvPr id="3" name="Group 16"/>
          <p:cNvGrpSpPr>
            <a:grpSpLocks/>
          </p:cNvGrpSpPr>
          <p:nvPr/>
        </p:nvGrpSpPr>
        <p:grpSpPr bwMode="auto">
          <a:xfrm>
            <a:off x="4419600" y="1524000"/>
            <a:ext cx="2190750" cy="2111375"/>
            <a:chOff x="2784" y="960"/>
            <a:chExt cx="1380" cy="1330"/>
          </a:xfrm>
        </p:grpSpPr>
        <p:sp>
          <p:nvSpPr>
            <p:cNvPr id="279567" name="Rectangle 15"/>
            <p:cNvSpPr>
              <a:spLocks noChangeArrowheads="1"/>
            </p:cNvSpPr>
            <p:nvPr/>
          </p:nvSpPr>
          <p:spPr bwMode="auto">
            <a:xfrm>
              <a:off x="2832" y="1008"/>
              <a:ext cx="1248" cy="960"/>
            </a:xfrm>
            <a:prstGeom prst="rect">
              <a:avLst/>
            </a:prstGeom>
            <a:solidFill>
              <a:schemeClr val="bg1"/>
            </a:solidFill>
            <a:ln w="9525">
              <a:noFill/>
              <a:miter lim="800000"/>
              <a:headEnd/>
              <a:tailEnd/>
            </a:ln>
            <a:effectLst/>
          </p:spPr>
          <p:txBody>
            <a:bodyPr wrap="none" anchor="ctr"/>
            <a:lstStyle/>
            <a:p>
              <a:endParaRPr lang="en-US"/>
            </a:p>
          </p:txBody>
        </p:sp>
        <p:pic>
          <p:nvPicPr>
            <p:cNvPr id="279560" name="Picture 8"/>
            <p:cNvPicPr>
              <a:picLocks noChangeAspect="1" noChangeArrowheads="1"/>
            </p:cNvPicPr>
            <p:nvPr/>
          </p:nvPicPr>
          <p:blipFill>
            <a:blip r:embed="rId5" cstate="print"/>
            <a:srcRect/>
            <a:stretch>
              <a:fillRect/>
            </a:stretch>
          </p:blipFill>
          <p:spPr bwMode="auto">
            <a:xfrm>
              <a:off x="2784" y="960"/>
              <a:ext cx="1380" cy="1330"/>
            </a:xfrm>
            <a:prstGeom prst="rect">
              <a:avLst/>
            </a:prstGeom>
            <a:noFill/>
            <a:ln w="9525">
              <a:noFill/>
              <a:miter lim="800000"/>
              <a:headEnd/>
              <a:tailEnd/>
            </a:ln>
            <a:effectLst/>
          </p:spPr>
        </p:pic>
      </p:grpSp>
      <p:sp>
        <p:nvSpPr>
          <p:cNvPr id="279562" name="Text Box 10"/>
          <p:cNvSpPr txBox="1">
            <a:spLocks noChangeArrowheads="1"/>
          </p:cNvSpPr>
          <p:nvPr/>
        </p:nvSpPr>
        <p:spPr bwMode="auto">
          <a:xfrm>
            <a:off x="6477000" y="1828800"/>
            <a:ext cx="1327150" cy="641350"/>
          </a:xfrm>
          <a:prstGeom prst="rect">
            <a:avLst/>
          </a:prstGeom>
          <a:noFill/>
          <a:ln w="9525">
            <a:noFill/>
            <a:miter lim="800000"/>
            <a:headEnd/>
            <a:tailEnd/>
          </a:ln>
          <a:effectLst/>
        </p:spPr>
        <p:txBody>
          <a:bodyPr wrap="none">
            <a:spAutoFit/>
          </a:bodyPr>
          <a:lstStyle/>
          <a:p>
            <a:r>
              <a:rPr lang="en-US" b="1"/>
              <a:t>Analytical </a:t>
            </a:r>
          </a:p>
          <a:p>
            <a:r>
              <a:rPr lang="en-US" b="1"/>
              <a:t>Modeling</a:t>
            </a:r>
          </a:p>
        </p:txBody>
      </p:sp>
      <p:sp>
        <p:nvSpPr>
          <p:cNvPr id="279563" name="Text Box 11"/>
          <p:cNvSpPr txBox="1">
            <a:spLocks noChangeArrowheads="1"/>
          </p:cNvSpPr>
          <p:nvPr/>
        </p:nvSpPr>
        <p:spPr bwMode="auto">
          <a:xfrm>
            <a:off x="762000" y="1949450"/>
            <a:ext cx="1524000" cy="641350"/>
          </a:xfrm>
          <a:prstGeom prst="rect">
            <a:avLst/>
          </a:prstGeom>
          <a:noFill/>
          <a:ln w="9525">
            <a:noFill/>
            <a:miter lim="800000"/>
            <a:headEnd/>
            <a:tailEnd/>
          </a:ln>
          <a:effectLst/>
        </p:spPr>
        <p:txBody>
          <a:bodyPr>
            <a:spAutoFit/>
          </a:bodyPr>
          <a:lstStyle/>
          <a:p>
            <a:r>
              <a:rPr lang="en-US" b="1" dirty="0"/>
              <a:t>Laboratory Research</a:t>
            </a:r>
          </a:p>
        </p:txBody>
      </p:sp>
      <p:pic>
        <p:nvPicPr>
          <p:cNvPr id="279564" name="Picture 12"/>
          <p:cNvPicPr>
            <a:picLocks noChangeAspect="1" noChangeArrowheads="1"/>
          </p:cNvPicPr>
          <p:nvPr/>
        </p:nvPicPr>
        <p:blipFill>
          <a:blip r:embed="rId6" cstate="print"/>
          <a:srcRect t="1277" r="91103" b="29567"/>
          <a:stretch>
            <a:fillRect/>
          </a:stretch>
        </p:blipFill>
        <p:spPr bwMode="auto">
          <a:xfrm>
            <a:off x="7391400" y="3048000"/>
            <a:ext cx="430213" cy="2133600"/>
          </a:xfrm>
          <a:prstGeom prst="rect">
            <a:avLst/>
          </a:prstGeom>
          <a:noFill/>
          <a:ln w="9525">
            <a:noFill/>
            <a:miter lim="800000"/>
            <a:headEnd/>
            <a:tailEnd/>
          </a:ln>
          <a:effectLst/>
        </p:spPr>
      </p:pic>
      <p:pic>
        <p:nvPicPr>
          <p:cNvPr id="279565" name="Picture 13"/>
          <p:cNvPicPr>
            <a:picLocks noChangeAspect="1" noChangeArrowheads="1"/>
          </p:cNvPicPr>
          <p:nvPr/>
        </p:nvPicPr>
        <p:blipFill>
          <a:blip r:embed="rId6" cstate="print"/>
          <a:srcRect l="26065" t="29863" r="18797" b="41846"/>
          <a:stretch>
            <a:fillRect/>
          </a:stretch>
        </p:blipFill>
        <p:spPr bwMode="auto">
          <a:xfrm>
            <a:off x="5334000" y="3733800"/>
            <a:ext cx="1981200" cy="647700"/>
          </a:xfrm>
          <a:prstGeom prst="rect">
            <a:avLst/>
          </a:prstGeom>
          <a:noFill/>
          <a:ln w="9525">
            <a:noFill/>
            <a:miter lim="800000"/>
            <a:headEnd/>
            <a:tailEnd/>
          </a:ln>
          <a:effectLst/>
        </p:spPr>
      </p:pic>
      <p:sp>
        <p:nvSpPr>
          <p:cNvPr id="279569" name="Text Box 17"/>
          <p:cNvSpPr txBox="1">
            <a:spLocks noChangeArrowheads="1"/>
          </p:cNvSpPr>
          <p:nvPr/>
        </p:nvSpPr>
        <p:spPr bwMode="auto">
          <a:xfrm>
            <a:off x="6629400" y="3352800"/>
            <a:ext cx="654050" cy="366713"/>
          </a:xfrm>
          <a:prstGeom prst="rect">
            <a:avLst/>
          </a:prstGeom>
          <a:noFill/>
          <a:ln w="9525">
            <a:noFill/>
            <a:miter lim="800000"/>
            <a:headEnd/>
            <a:tailEnd/>
          </a:ln>
          <a:effectLst/>
        </p:spPr>
        <p:txBody>
          <a:bodyPr wrap="none">
            <a:spAutoFit/>
          </a:bodyPr>
          <a:lstStyle/>
          <a:p>
            <a:r>
              <a:rPr lang="en-US" b="1"/>
              <a:t>CFD</a:t>
            </a:r>
          </a:p>
        </p:txBody>
      </p:sp>
      <p:sp>
        <p:nvSpPr>
          <p:cNvPr id="279570" name="Text Box 18"/>
          <p:cNvSpPr txBox="1">
            <a:spLocks noChangeArrowheads="1"/>
          </p:cNvSpPr>
          <p:nvPr/>
        </p:nvSpPr>
        <p:spPr bwMode="auto">
          <a:xfrm>
            <a:off x="7010400" y="6064250"/>
            <a:ext cx="1539875" cy="641350"/>
          </a:xfrm>
          <a:prstGeom prst="rect">
            <a:avLst/>
          </a:prstGeom>
          <a:noFill/>
          <a:ln w="9525">
            <a:noFill/>
            <a:miter lim="800000"/>
            <a:headEnd/>
            <a:tailEnd/>
          </a:ln>
          <a:effectLst/>
        </p:spPr>
        <p:txBody>
          <a:bodyPr>
            <a:spAutoFit/>
          </a:bodyPr>
          <a:lstStyle/>
          <a:p>
            <a:r>
              <a:rPr lang="en-US" b="1"/>
              <a:t>Automated Design</a:t>
            </a:r>
          </a:p>
        </p:txBody>
      </p:sp>
      <p:sp>
        <p:nvSpPr>
          <p:cNvPr id="279571" name="Text Box 19"/>
          <p:cNvSpPr txBox="1">
            <a:spLocks noChangeArrowheads="1"/>
          </p:cNvSpPr>
          <p:nvPr/>
        </p:nvSpPr>
        <p:spPr bwMode="auto">
          <a:xfrm>
            <a:off x="533400" y="5181600"/>
            <a:ext cx="2286000" cy="1465263"/>
          </a:xfrm>
          <a:prstGeom prst="rect">
            <a:avLst/>
          </a:prstGeom>
          <a:noFill/>
          <a:ln w="9525">
            <a:noFill/>
            <a:miter lim="800000"/>
            <a:headEnd/>
            <a:tailEnd/>
          </a:ln>
          <a:effectLst/>
        </p:spPr>
        <p:txBody>
          <a:bodyPr>
            <a:spAutoFit/>
          </a:bodyPr>
          <a:lstStyle/>
          <a:p>
            <a:r>
              <a:rPr lang="en-US" b="1"/>
              <a:t>Full Scale Implementation,</a:t>
            </a:r>
          </a:p>
          <a:p>
            <a:r>
              <a:rPr lang="en-US" b="1"/>
              <a:t>Capacity Building, Training, and Empowerment</a:t>
            </a:r>
          </a:p>
        </p:txBody>
      </p:sp>
      <p:sp>
        <p:nvSpPr>
          <p:cNvPr id="279572" name="Text Box 20"/>
          <p:cNvSpPr txBox="1">
            <a:spLocks noChangeArrowheads="1"/>
          </p:cNvSpPr>
          <p:nvPr/>
        </p:nvSpPr>
        <p:spPr bwMode="auto">
          <a:xfrm>
            <a:off x="228600" y="3886200"/>
            <a:ext cx="1371600" cy="366713"/>
          </a:xfrm>
          <a:prstGeom prst="rect">
            <a:avLst/>
          </a:prstGeom>
          <a:noFill/>
          <a:ln w="9525">
            <a:noFill/>
            <a:miter lim="800000"/>
            <a:headEnd/>
            <a:tailEnd/>
          </a:ln>
          <a:effectLst/>
        </p:spPr>
        <p:txBody>
          <a:bodyPr>
            <a:spAutoFit/>
          </a:bodyPr>
          <a:lstStyle/>
          <a:p>
            <a:r>
              <a:rPr lang="en-US" b="1"/>
              <a:t>Evaluation</a:t>
            </a:r>
          </a:p>
        </p:txBody>
      </p:sp>
      <p:sp>
        <p:nvSpPr>
          <p:cNvPr id="279573" name="Text Box 21"/>
          <p:cNvSpPr txBox="1">
            <a:spLocks noChangeArrowheads="1"/>
          </p:cNvSpPr>
          <p:nvPr/>
        </p:nvSpPr>
        <p:spPr bwMode="auto">
          <a:xfrm>
            <a:off x="5499100" y="4376738"/>
            <a:ext cx="1663700" cy="214312"/>
          </a:xfrm>
          <a:prstGeom prst="rect">
            <a:avLst/>
          </a:prstGeom>
          <a:solidFill>
            <a:schemeClr val="bg1"/>
          </a:solidFill>
          <a:ln w="9525">
            <a:noFill/>
            <a:miter lim="800000"/>
            <a:headEnd/>
            <a:tailEnd/>
          </a:ln>
          <a:effectLst/>
        </p:spPr>
        <p:txBody>
          <a:bodyPr wrap="none">
            <a:spAutoFit/>
          </a:bodyPr>
          <a:lstStyle/>
          <a:p>
            <a:r>
              <a:rPr lang="en-US" sz="800" b="1"/>
              <a:t>Normalized energy dissipation</a:t>
            </a:r>
          </a:p>
        </p:txBody>
      </p:sp>
      <p:pic>
        <p:nvPicPr>
          <p:cNvPr id="279574" name="Picture 22"/>
          <p:cNvPicPr>
            <a:picLocks noChangeAspect="1" noChangeArrowheads="1"/>
          </p:cNvPicPr>
          <p:nvPr/>
        </p:nvPicPr>
        <p:blipFill>
          <a:blip r:embed="rId7" cstate="print"/>
          <a:srcRect/>
          <a:stretch>
            <a:fillRect/>
          </a:stretch>
        </p:blipFill>
        <p:spPr bwMode="auto">
          <a:xfrm>
            <a:off x="2590800" y="5334000"/>
            <a:ext cx="1814513" cy="1362075"/>
          </a:xfrm>
          <a:prstGeom prst="rect">
            <a:avLst/>
          </a:prstGeom>
          <a:noFill/>
          <a:ln w="9525">
            <a:noFill/>
            <a:miter lim="800000"/>
            <a:headEnd/>
            <a:tailEnd/>
          </a:ln>
          <a:effectLst/>
        </p:spPr>
      </p:pic>
      <p:pic>
        <p:nvPicPr>
          <p:cNvPr id="279575" name="Picture 23"/>
          <p:cNvPicPr>
            <a:picLocks noChangeAspect="1" noChangeArrowheads="1"/>
          </p:cNvPicPr>
          <p:nvPr/>
        </p:nvPicPr>
        <p:blipFill>
          <a:blip r:embed="rId8" cstate="print"/>
          <a:srcRect/>
          <a:stretch>
            <a:fillRect/>
          </a:stretch>
        </p:blipFill>
        <p:spPr bwMode="auto">
          <a:xfrm>
            <a:off x="1600200" y="3505200"/>
            <a:ext cx="1390650" cy="16002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a:t>Team </a:t>
            </a:r>
            <a:r>
              <a:rPr lang="en-US" dirty="0" smtClean="0"/>
              <a:t>Growth</a:t>
            </a:r>
            <a:endParaRPr lang="en-US" dirty="0"/>
          </a:p>
        </p:txBody>
      </p:sp>
      <p:graphicFrame>
        <p:nvGraphicFramePr>
          <p:cNvPr id="7" name="Object 3"/>
          <p:cNvGraphicFramePr>
            <a:graphicFrameLocks noChangeAspect="1"/>
          </p:cNvGraphicFramePr>
          <p:nvPr/>
        </p:nvGraphicFramePr>
        <p:xfrm>
          <a:off x="385763" y="6864350"/>
          <a:ext cx="8783637" cy="5035550"/>
        </p:xfrm>
        <a:graphic>
          <a:graphicData uri="http://schemas.openxmlformats.org/drawingml/2006/chart">
            <c:chart xmlns:c="http://schemas.openxmlformats.org/drawingml/2006/chart" xmlns:r="http://schemas.openxmlformats.org/officeDocument/2006/relationships" r:id="rId3"/>
          </a:graphicData>
        </a:graphic>
      </p:graphicFrame>
      <p:sp>
        <p:nvSpPr>
          <p:cNvPr id="174086" name="Text Box 6"/>
          <p:cNvSpPr txBox="1">
            <a:spLocks noChangeArrowheads="1"/>
          </p:cNvSpPr>
          <p:nvPr/>
        </p:nvSpPr>
        <p:spPr bwMode="auto">
          <a:xfrm>
            <a:off x="1143000" y="1600200"/>
            <a:ext cx="7543800" cy="646331"/>
          </a:xfrm>
          <a:prstGeom prst="rect">
            <a:avLst/>
          </a:prstGeom>
          <a:noFill/>
          <a:ln w="9525">
            <a:noFill/>
            <a:miter lim="800000"/>
            <a:headEnd/>
            <a:tailEnd/>
          </a:ln>
          <a:effectLst/>
        </p:spPr>
        <p:txBody>
          <a:bodyPr>
            <a:spAutoFit/>
          </a:bodyPr>
          <a:lstStyle/>
          <a:p>
            <a:r>
              <a:rPr lang="en-US" b="1" dirty="0"/>
              <a:t>Over 60% women. </a:t>
            </a:r>
            <a:r>
              <a:rPr lang="en-US" b="1" dirty="0" smtClean="0"/>
              <a:t>Majority of student </a:t>
            </a:r>
            <a:r>
              <a:rPr lang="en-US" b="1" dirty="0"/>
              <a:t>team leaders have been women.</a:t>
            </a:r>
          </a:p>
        </p:txBody>
      </p:sp>
      <p:graphicFrame>
        <p:nvGraphicFramePr>
          <p:cNvPr id="10" name="Chart 9"/>
          <p:cNvGraphicFramePr/>
          <p:nvPr/>
        </p:nvGraphicFramePr>
        <p:xfrm>
          <a:off x="0" y="2057400"/>
          <a:ext cx="8305800" cy="4570772"/>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8222347" y="2971800"/>
            <a:ext cx="921653" cy="646331"/>
          </a:xfrm>
          <a:prstGeom prst="rect">
            <a:avLst/>
          </a:prstGeom>
          <a:noFill/>
        </p:spPr>
        <p:txBody>
          <a:bodyPr wrap="square" rtlCol="0">
            <a:spAutoFit/>
          </a:bodyPr>
          <a:lstStyle/>
          <a:p>
            <a:r>
              <a:rPr lang="en-US" dirty="0" smtClean="0"/>
              <a:t>Team Project</a:t>
            </a:r>
            <a:endParaRPr lang="en-US" dirty="0"/>
          </a:p>
        </p:txBody>
      </p:sp>
      <p:sp>
        <p:nvSpPr>
          <p:cNvPr id="9" name="Rounded Rectangle 8"/>
          <p:cNvSpPr/>
          <p:nvPr/>
        </p:nvSpPr>
        <p:spPr>
          <a:xfrm>
            <a:off x="6934200" y="2667000"/>
            <a:ext cx="1143000" cy="1295400"/>
          </a:xfrm>
          <a:prstGeom prst="round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924800" y="4038600"/>
            <a:ext cx="921653" cy="369332"/>
          </a:xfrm>
          <a:prstGeom prst="rect">
            <a:avLst/>
          </a:prstGeom>
          <a:noFill/>
        </p:spPr>
        <p:txBody>
          <a:bodyPr wrap="square" rtlCol="0">
            <a:spAutoFit/>
          </a:bodyPr>
          <a:lstStyle/>
          <a:p>
            <a:r>
              <a:rPr lang="en-US" dirty="0" smtClean="0"/>
              <a:t>Theory</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Opportunity…</a:t>
            </a:r>
            <a:endParaRPr lang="en-US" dirty="0"/>
          </a:p>
        </p:txBody>
      </p:sp>
      <p:sp>
        <p:nvSpPr>
          <p:cNvPr id="3" name="Content Placeholder 2"/>
          <p:cNvSpPr>
            <a:spLocks noGrp="1"/>
          </p:cNvSpPr>
          <p:nvPr>
            <p:ph idx="1"/>
          </p:nvPr>
        </p:nvSpPr>
        <p:spPr/>
        <p:txBody>
          <a:bodyPr/>
          <a:lstStyle/>
          <a:p>
            <a:r>
              <a:rPr lang="en-US" dirty="0" smtClean="0"/>
              <a:t>…for Cornell to become the knowledge source for a technology that is needed by over 100,000,000 people (and billions if you include infrastructure upgrades)</a:t>
            </a:r>
          </a:p>
          <a:p>
            <a:r>
              <a:rPr lang="en-US" dirty="0" smtClean="0"/>
              <a:t>We have carefully structured the dissemination model so that the team at Cornell doesn’t limit the </a:t>
            </a:r>
            <a:r>
              <a:rPr lang="en-US" dirty="0" smtClean="0"/>
              <a:t>dissemination rate</a:t>
            </a:r>
            <a:endParaRPr lang="en-US" dirty="0" smtClean="0"/>
          </a:p>
          <a:p>
            <a:r>
              <a:rPr lang="en-US" dirty="0" smtClean="0"/>
              <a:t>Using our current technology we can already deliver about 300 designs per day</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228600" y="1600200"/>
            <a:ext cx="8686800" cy="4525963"/>
          </a:xfrm>
        </p:spPr>
        <p:txBody>
          <a:bodyPr/>
          <a:lstStyle/>
          <a:p>
            <a:r>
              <a:rPr lang="en-US" sz="2800" dirty="0" smtClean="0"/>
              <a:t>Broaden </a:t>
            </a:r>
            <a:r>
              <a:rPr lang="en-US" sz="2800" dirty="0" smtClean="0"/>
              <a:t>the scope of the AguaClara team and identify associated research and outreach opportunities that cut across disciplines and departments.  </a:t>
            </a:r>
            <a:endParaRPr lang="en-US" sz="2800" dirty="0" smtClean="0"/>
          </a:p>
          <a:p>
            <a:r>
              <a:rPr lang="en-US" sz="2800" dirty="0" smtClean="0"/>
              <a:t>There </a:t>
            </a:r>
            <a:r>
              <a:rPr lang="en-US" sz="2800" dirty="0" smtClean="0"/>
              <a:t>are great latent questions about </a:t>
            </a:r>
            <a:r>
              <a:rPr lang="en-US" sz="2800" dirty="0" smtClean="0"/>
              <a:t>multi-dimensional </a:t>
            </a:r>
            <a:r>
              <a:rPr lang="en-US" sz="2800" dirty="0" smtClean="0"/>
              <a:t>impacts including disease burdens, child growth and health, time use, expenditure patterns, willingness to pay, etc. </a:t>
            </a:r>
            <a:endParaRPr lang="en-US" sz="2800" dirty="0" smtClean="0"/>
          </a:p>
          <a:p>
            <a:r>
              <a:rPr lang="en-US" sz="2800" dirty="0" smtClean="0"/>
              <a:t>The </a:t>
            </a:r>
            <a:r>
              <a:rPr lang="en-US" sz="2800" dirty="0" smtClean="0"/>
              <a:t>challenges of scale include appropriate implementation methodologies for communities of different sizes as well as the scale-up to multiple countries and global regions</a:t>
            </a:r>
            <a:endParaRPr lang="en-US" sz="28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r>
              <a:rPr lang="en-US" dirty="0" smtClean="0"/>
              <a:t>Where do we want this project to be in 2 to 5 years?</a:t>
            </a:r>
            <a:endParaRPr lang="en-US" dirty="0" smtClean="0"/>
          </a:p>
          <a:p>
            <a:r>
              <a:rPr lang="en-US" dirty="0" smtClean="0"/>
              <a:t>How </a:t>
            </a:r>
            <a:r>
              <a:rPr lang="en-US" dirty="0" smtClean="0"/>
              <a:t>can we leverage the growing influence of the AguaClara project to obtain funding for research that would evaluate the health/economic/quality of life impact of </a:t>
            </a:r>
            <a:r>
              <a:rPr lang="en-US" dirty="0" smtClean="0"/>
              <a:t>AguaClara?</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r>
              <a:rPr lang="en-US" dirty="0" smtClean="0"/>
              <a:t>What </a:t>
            </a:r>
            <a:r>
              <a:rPr lang="en-US" dirty="0" smtClean="0"/>
              <a:t>are the research questions that we would want to investigate</a:t>
            </a:r>
            <a:r>
              <a:rPr lang="en-US" dirty="0" smtClean="0"/>
              <a:t>?</a:t>
            </a:r>
          </a:p>
          <a:p>
            <a:r>
              <a:rPr lang="en-US" dirty="0" smtClean="0"/>
              <a:t>What </a:t>
            </a:r>
            <a:r>
              <a:rPr lang="en-US" dirty="0" smtClean="0"/>
              <a:t>are the potential funding sources for the research</a:t>
            </a:r>
            <a:r>
              <a:rPr lang="en-US" dirty="0" smtClean="0"/>
              <a:t>?</a:t>
            </a:r>
          </a:p>
          <a:p>
            <a:r>
              <a:rPr lang="en-US" dirty="0" smtClean="0"/>
              <a:t>How </a:t>
            </a:r>
            <a:r>
              <a:rPr lang="en-US" dirty="0" smtClean="0"/>
              <a:t>might the AguaClara project be made more sustainable</a:t>
            </a:r>
            <a:r>
              <a:rPr lang="en-US" dirty="0" smtClean="0"/>
              <a:t>?</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AguaClara: Transitioning from Technology Development to Dissemination</a:t>
            </a:r>
            <a:endParaRPr lang="en-US" sz="3200" dirty="0"/>
          </a:p>
        </p:txBody>
      </p:sp>
      <p:sp>
        <p:nvSpPr>
          <p:cNvPr id="3" name="Content Placeholder 2"/>
          <p:cNvSpPr>
            <a:spLocks noGrp="1"/>
          </p:cNvSpPr>
          <p:nvPr>
            <p:ph idx="1"/>
          </p:nvPr>
        </p:nvSpPr>
        <p:spPr/>
        <p:txBody>
          <a:bodyPr/>
          <a:lstStyle/>
          <a:p>
            <a:r>
              <a:rPr lang="en-US" sz="1600" dirty="0" smtClean="0"/>
              <a:t>The AguaClara program has developed a novel approach to developing and disseminating sustainable water treatment technologies. The approach incorporates open source engineering, web-based delivery of customized engineering designs, and a strong research program. Cornell designed AguaClara municipal water treatment plants in Honduras are providing over 13,000 people with drinking water. </a:t>
            </a:r>
          </a:p>
          <a:p>
            <a:r>
              <a:rPr lang="en-US" sz="1600" dirty="0" smtClean="0"/>
              <a:t>The AguaClara program is much more than engineering. Technology implementation in Honduras is managed by a non governmental organization that emphasizes community participation and education, collaboration with government agencies concerned with public health and water supply, and training workshops for continuing education at national universities.</a:t>
            </a:r>
          </a:p>
          <a:p>
            <a:r>
              <a:rPr lang="en-US" sz="1600" dirty="0" smtClean="0"/>
              <a:t>The  AguaClara program is beginning to spread the technology to additional countries. We now have the opportunity to create broader visions and to add expertise to handle the challenges of scale-up. The objectives of this faculty luncheon are to broaden the scope of the AguaClara team and identify associated research and outreach opportunities that cut across disciplines and departments.  There are great latent questions about multidimensional impacts including disease burdens, child growth and health, time use, expenditure patterns, willingness to pay, etc. The challenges of scale include appropriate implementation methodologies for communities of different sizes as well as the scale-up to multiple countries and global regions. </a:t>
            </a:r>
            <a:endParaRPr lang="en-US" sz="16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descr="DSC01951.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7651" name="Title 2"/>
          <p:cNvSpPr>
            <a:spLocks noGrp="1"/>
          </p:cNvSpPr>
          <p:nvPr>
            <p:ph type="title"/>
          </p:nvPr>
        </p:nvSpPr>
        <p:spPr/>
        <p:txBody>
          <a:bodyPr/>
          <a:lstStyle/>
          <a:p>
            <a:pPr eaLnBrk="1" hangingPunct="1"/>
            <a:r>
              <a:rPr lang="es-HN" smtClean="0"/>
              <a:t>Cuatro Comunidades Plant</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DSC02022.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8675" name="Title 2"/>
          <p:cNvSpPr>
            <a:spLocks noGrp="1"/>
          </p:cNvSpPr>
          <p:nvPr>
            <p:ph type="title"/>
          </p:nvPr>
        </p:nvSpPr>
        <p:spPr/>
        <p:txBody>
          <a:bodyPr/>
          <a:lstStyle/>
          <a:p>
            <a:pPr eaLnBrk="1" hangingPunct="1"/>
            <a:endParaRPr lang="es-HN"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descr="DSC02011.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0723" name="Title 2"/>
          <p:cNvSpPr>
            <a:spLocks noGrp="1"/>
          </p:cNvSpPr>
          <p:nvPr>
            <p:ph type="title"/>
          </p:nvPr>
        </p:nvSpPr>
        <p:spPr/>
        <p:txBody>
          <a:bodyPr/>
          <a:lstStyle/>
          <a:p>
            <a:pPr eaLnBrk="1" hangingPunct="1"/>
            <a:r>
              <a:rPr lang="es-HN" smtClean="0"/>
              <a:t>Raw Water (Entrance tank)</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a:t>
            </a:r>
            <a:r>
              <a:rPr lang="en-US" dirty="0" smtClean="0"/>
              <a:t>4 </a:t>
            </a:r>
            <a:r>
              <a:rPr lang="en-US" dirty="0" smtClean="0"/>
              <a:t>key ideas</a:t>
            </a:r>
            <a:endParaRPr lang="en-US" dirty="0"/>
          </a:p>
        </p:txBody>
      </p:sp>
      <p:sp>
        <p:nvSpPr>
          <p:cNvPr id="3" name="Content Placeholder 2"/>
          <p:cNvSpPr>
            <a:spLocks noGrp="1"/>
          </p:cNvSpPr>
          <p:nvPr>
            <p:ph idx="1"/>
          </p:nvPr>
        </p:nvSpPr>
        <p:spPr/>
        <p:txBody>
          <a:bodyPr/>
          <a:lstStyle/>
          <a:p>
            <a:r>
              <a:rPr lang="en-US" dirty="0" smtClean="0"/>
              <a:t>Innovative Design </a:t>
            </a:r>
            <a:r>
              <a:rPr lang="en-US" dirty="0" smtClean="0"/>
              <a:t>of </a:t>
            </a:r>
            <a:r>
              <a:rPr lang="en-US" dirty="0" smtClean="0"/>
              <a:t>Municipal Scale Drinking water treatment </a:t>
            </a:r>
            <a:r>
              <a:rPr lang="en-US" dirty="0" smtClean="0"/>
              <a:t>plants</a:t>
            </a:r>
            <a:endParaRPr lang="en-US" dirty="0" smtClean="0"/>
          </a:p>
          <a:p>
            <a:r>
              <a:rPr lang="en-US" dirty="0" smtClean="0"/>
              <a:t>Free design service – going to a fully automated online client server model (delivering </a:t>
            </a:r>
            <a:r>
              <a:rPr lang="en-US" dirty="0" smtClean="0"/>
              <a:t>detailed customized designs)</a:t>
            </a:r>
            <a:endParaRPr lang="en-US" dirty="0" smtClean="0"/>
          </a:p>
          <a:p>
            <a:r>
              <a:rPr lang="en-US" dirty="0" smtClean="0"/>
              <a:t>Partnership </a:t>
            </a:r>
            <a:r>
              <a:rPr lang="en-US" dirty="0" smtClean="0"/>
              <a:t>model – each partner contributing from </a:t>
            </a:r>
            <a:r>
              <a:rPr lang="en-US" dirty="0" smtClean="0"/>
              <a:t>their expertise</a:t>
            </a:r>
          </a:p>
          <a:p>
            <a:r>
              <a:rPr lang="en-US" dirty="0" smtClean="0"/>
              <a:t>Scalable – replicable dissemination model</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a:t>
            </a:r>
            <a:r>
              <a:rPr lang="en-US" dirty="0" smtClean="0"/>
              <a:t>4 </a:t>
            </a:r>
            <a:r>
              <a:rPr lang="en-US" dirty="0" smtClean="0"/>
              <a:t>key ideas</a:t>
            </a:r>
            <a:endParaRPr lang="en-US" dirty="0"/>
          </a:p>
        </p:txBody>
      </p:sp>
      <p:sp>
        <p:nvSpPr>
          <p:cNvPr id="3" name="Content Placeholder 2"/>
          <p:cNvSpPr>
            <a:spLocks noGrp="1"/>
          </p:cNvSpPr>
          <p:nvPr>
            <p:ph idx="1"/>
          </p:nvPr>
        </p:nvSpPr>
        <p:spPr/>
        <p:txBody>
          <a:bodyPr/>
          <a:lstStyle/>
          <a:p>
            <a:r>
              <a:rPr lang="en-US" dirty="0" smtClean="0"/>
              <a:t>Resilient and Sustainable Infrastructure</a:t>
            </a:r>
          </a:p>
          <a:p>
            <a:r>
              <a:rPr lang="en-US" dirty="0" smtClean="0"/>
              <a:t>Open Source Design</a:t>
            </a:r>
          </a:p>
          <a:p>
            <a:r>
              <a:rPr lang="en-US" dirty="0" smtClean="0"/>
              <a:t>Partnerships - synergy</a:t>
            </a:r>
          </a:p>
          <a:p>
            <a:r>
              <a:rPr lang="en-US" dirty="0" smtClean="0"/>
              <a:t>Viral spread of the knowledge</a:t>
            </a:r>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this going to go viral?</a:t>
            </a:r>
            <a:endParaRPr lang="en-US" dirty="0"/>
          </a:p>
        </p:txBody>
      </p:sp>
      <p:sp>
        <p:nvSpPr>
          <p:cNvPr id="3" name="Content Placeholder 2"/>
          <p:cNvSpPr>
            <a:spLocks noGrp="1"/>
          </p:cNvSpPr>
          <p:nvPr>
            <p:ph idx="1"/>
          </p:nvPr>
        </p:nvSpPr>
        <p:spPr/>
        <p:txBody>
          <a:bodyPr/>
          <a:lstStyle/>
          <a:p>
            <a:r>
              <a:rPr lang="en-US" dirty="0" smtClean="0"/>
              <a:t>Powerful latent demand for clean water by populations that previously assumed they couldn’t afford it</a:t>
            </a:r>
          </a:p>
          <a:p>
            <a:r>
              <a:rPr lang="en-US" dirty="0" smtClean="0"/>
              <a:t>Even Costa Rica only has one rural community with a water treatment plant</a:t>
            </a:r>
          </a:p>
          <a:p>
            <a:r>
              <a:rPr lang="en-US" dirty="0" smtClean="0"/>
              <a:t>We’ve proven that even communities as small as 1500 can sustain a plant</a:t>
            </a:r>
          </a:p>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Sustainability</a:t>
            </a:r>
            <a:endParaRPr lang="en-US" dirty="0"/>
          </a:p>
        </p:txBody>
      </p:sp>
      <p:sp>
        <p:nvSpPr>
          <p:cNvPr id="4" name="Content Placeholder 3"/>
          <p:cNvSpPr>
            <a:spLocks noGrp="1"/>
          </p:cNvSpPr>
          <p:nvPr>
            <p:ph idx="1"/>
          </p:nvPr>
        </p:nvSpPr>
        <p:spPr/>
        <p:txBody>
          <a:bodyPr/>
          <a:lstStyle/>
          <a:p>
            <a:r>
              <a:rPr lang="en-US" dirty="0" smtClean="0"/>
              <a:t>Local materials</a:t>
            </a:r>
          </a:p>
          <a:p>
            <a:r>
              <a:rPr lang="en-US" dirty="0" smtClean="0"/>
              <a:t>Local labor</a:t>
            </a:r>
          </a:p>
          <a:p>
            <a:r>
              <a:rPr lang="en-US" dirty="0" smtClean="0"/>
              <a:t>No electricity or </a:t>
            </a:r>
            <a:br>
              <a:rPr lang="en-US" dirty="0" smtClean="0"/>
            </a:br>
            <a:r>
              <a:rPr lang="en-US" dirty="0" smtClean="0"/>
              <a:t>fossil fuels</a:t>
            </a:r>
          </a:p>
          <a:p>
            <a:r>
              <a:rPr lang="en-US" dirty="0" smtClean="0"/>
              <a:t>Designed with the </a:t>
            </a:r>
            <a:br>
              <a:rPr lang="en-US" dirty="0" smtClean="0"/>
            </a:br>
            <a:r>
              <a:rPr lang="en-US" dirty="0" smtClean="0"/>
              <a:t>operator in mind</a:t>
            </a:r>
          </a:p>
          <a:p>
            <a:r>
              <a:rPr lang="en-US" dirty="0" smtClean="0"/>
              <a:t>Community pays for the chemicals and plant operator</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953000" y="1676400"/>
            <a:ext cx="3962400" cy="2971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Dissemination Model</a:t>
            </a:r>
            <a:endParaRPr lang="en-US" dirty="0"/>
          </a:p>
        </p:txBody>
      </p:sp>
      <p:sp>
        <p:nvSpPr>
          <p:cNvPr id="3" name="Content Placeholder 2"/>
          <p:cNvSpPr>
            <a:spLocks noGrp="1"/>
          </p:cNvSpPr>
          <p:nvPr>
            <p:ph idx="1"/>
          </p:nvPr>
        </p:nvSpPr>
        <p:spPr/>
        <p:txBody>
          <a:bodyPr/>
          <a:lstStyle/>
          <a:p>
            <a:r>
              <a:rPr lang="en-US" dirty="0" smtClean="0"/>
              <a:t>AguaClara provides the technology and a online automated design service</a:t>
            </a:r>
          </a:p>
          <a:p>
            <a:r>
              <a:rPr lang="en-US" dirty="0" smtClean="0"/>
              <a:t>Implementation Partners take those designs and work with communities to implement (structural and site design/build/train/operate/transfer)</a:t>
            </a:r>
          </a:p>
          <a:p>
            <a:r>
              <a:rPr lang="en-US" dirty="0" smtClean="0"/>
              <a:t>Implementation </a:t>
            </a:r>
            <a:r>
              <a:rPr lang="en-US" dirty="0" smtClean="0"/>
              <a:t>Partners share knowledge and train new implementation partners so the spread can be viral</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a:themeElements>
    <a:clrScheme name="AguaClara 1">
      <a:dk1>
        <a:srgbClr val="000000"/>
      </a:dk1>
      <a:lt1>
        <a:srgbClr val="EFF7FB"/>
      </a:lt1>
      <a:dk2>
        <a:srgbClr val="000000"/>
      </a:dk2>
      <a:lt2>
        <a:srgbClr val="969696"/>
      </a:lt2>
      <a:accent1>
        <a:srgbClr val="0099FF"/>
      </a:accent1>
      <a:accent2>
        <a:srgbClr val="156169"/>
      </a:accent2>
      <a:accent3>
        <a:srgbClr val="F6FAFD"/>
      </a:accent3>
      <a:accent4>
        <a:srgbClr val="000000"/>
      </a:accent4>
      <a:accent5>
        <a:srgbClr val="AACAFF"/>
      </a:accent5>
      <a:accent6>
        <a:srgbClr val="12575E"/>
      </a:accent6>
      <a:hlink>
        <a:srgbClr val="0000FF"/>
      </a:hlink>
      <a:folHlink>
        <a:srgbClr val="C50B1D"/>
      </a:folHlink>
    </a:clrScheme>
    <a:fontScheme name="AguaClara">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guaClara 1">
        <a:dk1>
          <a:srgbClr val="000000"/>
        </a:dk1>
        <a:lt1>
          <a:srgbClr val="EFF7FB"/>
        </a:lt1>
        <a:dk2>
          <a:srgbClr val="000000"/>
        </a:dk2>
        <a:lt2>
          <a:srgbClr val="969696"/>
        </a:lt2>
        <a:accent1>
          <a:srgbClr val="0099FF"/>
        </a:accent1>
        <a:accent2>
          <a:srgbClr val="156169"/>
        </a:accent2>
        <a:accent3>
          <a:srgbClr val="F6FAFD"/>
        </a:accent3>
        <a:accent4>
          <a:srgbClr val="000000"/>
        </a:accent4>
        <a:accent5>
          <a:srgbClr val="AACAFF"/>
        </a:accent5>
        <a:accent6>
          <a:srgbClr val="12575E"/>
        </a:accent6>
        <a:hlink>
          <a:srgbClr val="0000FF"/>
        </a:hlink>
        <a:folHlink>
          <a:srgbClr val="C50B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guaClara the road">
  <a:themeElements>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41943</TotalTime>
  <Words>577</Words>
  <Application>Microsoft Office PowerPoint</Application>
  <PresentationFormat>On-screen Show (4:3)</PresentationFormat>
  <Paragraphs>68</Paragraphs>
  <Slides>19</Slides>
  <Notes>6</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AguaClara</vt:lpstr>
      <vt:lpstr>1_AguaClara the road</vt:lpstr>
      <vt:lpstr>Preparing for Multidimensional Scale-up </vt:lpstr>
      <vt:lpstr>Cuatro Comunidades Plant</vt:lpstr>
      <vt:lpstr>Slide 3</vt:lpstr>
      <vt:lpstr>Raw Water (Entrance tank)</vt:lpstr>
      <vt:lpstr>AguaClara: 4 key ideas</vt:lpstr>
      <vt:lpstr>AguaClara: 4 key ideas</vt:lpstr>
      <vt:lpstr>Why is this going to go viral?</vt:lpstr>
      <vt:lpstr>Sustainability</vt:lpstr>
      <vt:lpstr>Dissemination Model</vt:lpstr>
      <vt:lpstr>AguaClara in Honduras</vt:lpstr>
      <vt:lpstr>Agalteca – 2000 People</vt:lpstr>
      <vt:lpstr>AguaClara Process</vt:lpstr>
      <vt:lpstr>Team Growth</vt:lpstr>
      <vt:lpstr>An Opportunity…</vt:lpstr>
      <vt:lpstr>Objectives</vt:lpstr>
      <vt:lpstr>Discussion Questions</vt:lpstr>
      <vt:lpstr>Discussion Questions</vt:lpstr>
      <vt:lpstr>Slide 18</vt:lpstr>
      <vt:lpstr>AguaClara: Transitioning from Technology Development to Dissemination</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CIT Public Labs</dc:creator>
  <cp:lastModifiedBy>mw24</cp:lastModifiedBy>
  <cp:revision>1859</cp:revision>
  <dcterms:created xsi:type="dcterms:W3CDTF">2008-04-07T03:00:52Z</dcterms:created>
  <dcterms:modified xsi:type="dcterms:W3CDTF">2010-02-17T16:22:40Z</dcterms:modified>
</cp:coreProperties>
</file>