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activeX/activeX1.xml" ContentType="application/vnd.ms-office.activeX+xml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31"/>
  </p:notesMasterIdLst>
  <p:handoutMasterIdLst>
    <p:handoutMasterId r:id="rId32"/>
  </p:handoutMasterIdLst>
  <p:sldIdLst>
    <p:sldId id="358" r:id="rId3"/>
    <p:sldId id="448" r:id="rId4"/>
    <p:sldId id="483" r:id="rId5"/>
    <p:sldId id="486" r:id="rId6"/>
    <p:sldId id="487" r:id="rId7"/>
    <p:sldId id="488" r:id="rId8"/>
    <p:sldId id="489" r:id="rId9"/>
    <p:sldId id="490" r:id="rId10"/>
    <p:sldId id="492" r:id="rId11"/>
    <p:sldId id="493" r:id="rId12"/>
    <p:sldId id="494" r:id="rId13"/>
    <p:sldId id="496" r:id="rId14"/>
    <p:sldId id="497" r:id="rId15"/>
    <p:sldId id="499" r:id="rId16"/>
    <p:sldId id="500" r:id="rId17"/>
    <p:sldId id="501" r:id="rId18"/>
    <p:sldId id="502" r:id="rId19"/>
    <p:sldId id="503" r:id="rId20"/>
    <p:sldId id="504" r:id="rId21"/>
    <p:sldId id="505" r:id="rId22"/>
    <p:sldId id="506" r:id="rId23"/>
    <p:sldId id="508" r:id="rId24"/>
    <p:sldId id="511" r:id="rId25"/>
    <p:sldId id="512" r:id="rId26"/>
    <p:sldId id="514" r:id="rId27"/>
    <p:sldId id="507" r:id="rId28"/>
    <p:sldId id="513" r:id="rId29"/>
    <p:sldId id="341" r:id="rId3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5F9"/>
    <a:srgbClr val="00FF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60"/>
  </p:normalViewPr>
  <p:slideViewPr>
    <p:cSldViewPr>
      <p:cViewPr varScale="1">
        <p:scale>
          <a:sx n="111" d="100"/>
          <a:sy n="111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5663"/>
  <ax:ocxPr ax:name="_cy" ax:value="11007"/>
  <ax:ocxPr ax:name="FlashVars" ax:value=""/>
  <ax:ocxPr ax:name="Movie" ax:value="http://www.youtube.com/v/ShWatA6Xie8&amp;feature=player_embedded"/>
  <ax:ocxPr ax:name="Src" ax:value="http://www.youtube.com/v/ShWatA6Xie8&amp;feature=player_embedded"/>
  <ax:ocxPr ax:name="WMode" ax:value="Window"/>
  <ax:ocxPr ax:name="Play" ax:value="0"/>
  <ax:ocxPr ax:name="Loop" ax:value="0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Production value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2002</c:v>
                </c:pt>
                <c:pt idx="2">
                  <c:v>2001</c:v>
                </c:pt>
                <c:pt idx="3">
                  <c:v>2000</c:v>
                </c:pt>
              </c:numCache>
            </c:numRef>
          </c:xVal>
          <c:yVal>
            <c:numRef>
              <c:f>Sheet1!$B$2:$B$5</c:f>
              <c:numCache>
                <c:formatCode>_("$"* #,##0_);_("$"* \(#,##0\);_("$"* "-"??_);_(@_)</c:formatCode>
                <c:ptCount val="4"/>
                <c:pt idx="0">
                  <c:v>45.771999999999998</c:v>
                </c:pt>
                <c:pt idx="1">
                  <c:v>38.154000000000003</c:v>
                </c:pt>
                <c:pt idx="2">
                  <c:v>34.226999999999997</c:v>
                </c:pt>
                <c:pt idx="3">
                  <c:v>30.818999999999999</c:v>
                </c:pt>
              </c:numCache>
            </c:numRef>
          </c:yVal>
        </c:ser>
        <c:axId val="89661824"/>
        <c:axId val="89664128"/>
      </c:scatterChart>
      <c:valAx>
        <c:axId val="89661824"/>
        <c:scaling>
          <c:orientation val="minMax"/>
          <c:max val="2003"/>
          <c:min val="2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numFmt formatCode="General" sourceLinked="1"/>
        <c:tickLblPos val="nextTo"/>
        <c:crossAx val="89664128"/>
        <c:crosses val="autoZero"/>
        <c:crossBetween val="midCat"/>
        <c:majorUnit val="1"/>
      </c:valAx>
      <c:valAx>
        <c:axId val="8966412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Billions</a:t>
                </a:r>
              </a:p>
            </c:rich>
          </c:tx>
          <c:layout/>
        </c:title>
        <c:numFmt formatCode="_(&quot;$&quot;* #,##0_);_(&quot;$&quot;* \(#,##0\);_(&quot;$&quot;* &quot;-&quot;??_);_(@_)" sourceLinked="1"/>
        <c:tickLblPos val="nextTo"/>
        <c:crossAx val="89661824"/>
        <c:crosses val="autoZero"/>
        <c:crossBetween val="midCat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/>
            </a:lvl1pPr>
          </a:lstStyle>
          <a:p>
            <a:endParaRPr lang="en-US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/>
            </a:lvl1pPr>
          </a:lstStyle>
          <a:p>
            <a:fld id="{494B1A99-F483-49F0-AECF-379182E72BF5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/>
            </a:lvl1pPr>
          </a:lstStyle>
          <a:p>
            <a:endParaRPr lang="en-US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/>
            </a:lvl1pPr>
          </a:lstStyle>
          <a:p>
            <a:fld id="{9B000769-E60D-431D-BEF2-1F30D8FF99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s-H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s-HN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s-H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B41D8EC2-A0E9-457F-B1CC-A5C98B01544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9E756D-5379-4145-B908-650C3D065940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3A4E1E-EA80-4FDA-8F54-E2479C949319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03B6A9-6D16-483A-85FA-3D0187CF5FCE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22B8EE-386A-47E1-A569-70DD53329A07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5FACAB-7BA4-4865-8781-294A14A86453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F0B3C5-A959-47D0-BFD2-AD2403A4F095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776290-C550-45AF-B6DD-B19FDA1F6028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F04B74-3EF9-4437-95DC-122BB60695C8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67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447800"/>
            <a:ext cx="43434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3434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67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447800"/>
            <a:ext cx="8839200" cy="49530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447800" y="304800"/>
            <a:ext cx="7467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52400" y="40005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s-HN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D010D19D-E8F4-46D5-B28A-A3FEFBBC1B5D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885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598B1A88-A749-4CC2-9A45-355AB6EE232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8860" name="Picture 12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0"/>
            <a:ext cx="43434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9592E4-F34A-4AC3-80D4-D1D9C35E6743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4171A-7A35-4D5F-8827-1F4D3D8C70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07388A-B88C-4557-A8D5-92357727A665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A6F60-EF66-41CF-B501-E4EE2490F3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17D336-912D-40F9-A85D-4492C831E528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C4D00-D2EC-4A77-B917-CB82B98B53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94B8D-1F92-43B3-9EB3-59DA1A85F8C0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FE347-EE72-462D-B675-71F29EDFB7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98D467-C720-4D88-A24F-05A92E51D7A9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40DEF-B945-44BE-B57F-AA1AB7DA74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0D4F05-8246-4E34-B549-A3CFB066B7BF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8A20A-DFDA-4CCA-A0C0-E722BD1390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57FE65-FB6F-44AF-AFD5-81ABBBB677FF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511E2-EE6B-4F76-8C80-6D5FB517C9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39018C-9CC6-45B3-8F76-1F282899F823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CFC1F-205D-4BB6-8AFD-5B45764940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8DCAE-CCC7-4A18-8A75-4B13CB468722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E7663-C292-4EC0-A62D-44B51312C9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4CEDEA-DCB4-418A-AA08-AA8A66A5870F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EE29E-A6E8-4428-99C0-AA55561836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447800"/>
            <a:ext cx="43434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3434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04800"/>
            <a:ext cx="746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447800"/>
            <a:ext cx="8839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0" y="1219200"/>
            <a:ext cx="7086600" cy="0"/>
          </a:xfrm>
          <a:prstGeom prst="line">
            <a:avLst/>
          </a:prstGeom>
          <a:noFill/>
          <a:ln w="60325">
            <a:solidFill>
              <a:srgbClr val="C9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334000" y="64008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 rot="5400000">
            <a:off x="533400" y="-304800"/>
            <a:ext cx="990600" cy="2057400"/>
          </a:xfrm>
          <a:prstGeom prst="rtTriangle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7" name="AutoShape 9"/>
          <p:cNvSpPr>
            <a:spLocks noChangeArrowheads="1"/>
          </p:cNvSpPr>
          <p:nvPr/>
        </p:nvSpPr>
        <p:spPr bwMode="auto">
          <a:xfrm rot="10800000">
            <a:off x="4648200" y="6477000"/>
            <a:ext cx="4495800" cy="1524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5105400" y="6491288"/>
            <a:ext cx="3733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rgbClr val="CC0000"/>
                </a:solidFill>
              </a:rPr>
              <a:t>AguaClara</a:t>
            </a: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195263"/>
            <a:ext cx="12954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  <p:sldLayoutId id="2147483653" r:id="rId13"/>
    <p:sldLayoutId id="2147483652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75CF857B-CAD1-4A96-BA4D-C48777B548A4}" type="datetimeFigureOut">
              <a:rPr lang="en-US"/>
              <a:pPr/>
              <a:t>11/18/2009</a:t>
            </a:fld>
            <a:endParaRPr lang="en-US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3D94622-6FE5-458B-AF9F-7540B354A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9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7.png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confluence.cornell.edu/display/AGUACLARA/Home" TargetMode="External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066800"/>
            <a:ext cx="7848600" cy="1143000"/>
          </a:xfrm>
        </p:spPr>
        <p:txBody>
          <a:bodyPr/>
          <a:lstStyle/>
          <a:p>
            <a:pPr algn="r"/>
            <a:r>
              <a:rPr lang="en-US" sz="4400" i="1" dirty="0" smtClean="0"/>
              <a:t>Take Back the Tap</a:t>
            </a:r>
            <a:endParaRPr lang="en-US" sz="4400" i="1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6019800"/>
            <a:ext cx="4648200" cy="685800"/>
          </a:xfrm>
        </p:spPr>
        <p:txBody>
          <a:bodyPr/>
          <a:lstStyle/>
          <a:p>
            <a:r>
              <a:rPr lang="en-US"/>
              <a:t>Monroe Weber-Shirk</a:t>
            </a:r>
          </a:p>
        </p:txBody>
      </p:sp>
      <p:pic>
        <p:nvPicPr>
          <p:cNvPr id="165892" name="Picture 6" descr="CULogo1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5363" y="5507038"/>
            <a:ext cx="4338637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5894" name="Text Box 6"/>
          <p:cNvSpPr txBox="1">
            <a:spLocks noChangeArrowheads="1"/>
          </p:cNvSpPr>
          <p:nvPr/>
        </p:nvSpPr>
        <p:spPr bwMode="auto">
          <a:xfrm>
            <a:off x="5791200" y="5181600"/>
            <a:ext cx="22749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/>
              <a:t>November 18, </a:t>
            </a:r>
            <a:r>
              <a:rPr lang="en-US" b="1" dirty="0"/>
              <a:t>2009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 descr="DSC01951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Cuatro Comunidades Plant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DSC02022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Chemical tanks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 descr="DSC02011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Raw Water (Entrance tank)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 descr="DSC01966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s-HN" smtClean="0"/>
              <a:t>Chemical Doser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 descr="DSC02012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Flocculator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Flocs!</a:t>
            </a:r>
          </a:p>
        </p:txBody>
      </p:sp>
    </p:spTree>
    <p:controls>
      <p:control spid="261122" name="ShockwaveFlash1" r:id="rId2" imgW="5638095" imgH="3962953"/>
    </p:controls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 descr="DSC01959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>
                <a:solidFill>
                  <a:schemeClr val="bg1"/>
                </a:solidFill>
              </a:rPr>
              <a:t>Sedimentation tank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 descr="DSC01956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Chlorinator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AguaClara project is only possible through the very hard work of hundreds of people</a:t>
            </a:r>
          </a:p>
          <a:p>
            <a:r>
              <a:rPr lang="en-US" dirty="0"/>
              <a:t>Special thanks go to the AguaClara </a:t>
            </a:r>
            <a:r>
              <a:rPr lang="en-US" dirty="0" smtClean="0"/>
              <a:t>team members </a:t>
            </a:r>
            <a:r>
              <a:rPr lang="en-US" dirty="0"/>
              <a:t>who spend long hours conducting research and writing code to make safe water </a:t>
            </a:r>
            <a:r>
              <a:rPr lang="en-US" dirty="0" smtClean="0"/>
              <a:t>possible</a:t>
            </a:r>
          </a:p>
          <a:p>
            <a:r>
              <a:rPr lang="en-US" dirty="0" smtClean="0"/>
              <a:t>School of CEE, Engineering College, </a:t>
            </a:r>
            <a:r>
              <a:rPr lang="en-US" dirty="0" err="1" smtClean="0"/>
              <a:t>Sanjuan</a:t>
            </a:r>
            <a:r>
              <a:rPr lang="en-US" dirty="0" smtClean="0"/>
              <a:t> Foundation, many donors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1828800" y="1600200"/>
            <a:ext cx="4876800" cy="4876800"/>
            <a:chOff x="1152" y="1008"/>
            <a:chExt cx="3072" cy="3072"/>
          </a:xfrm>
        </p:grpSpPr>
        <p:sp>
          <p:nvSpPr>
            <p:cNvPr id="279576" name="Oval 24"/>
            <p:cNvSpPr>
              <a:spLocks noChangeArrowheads="1"/>
            </p:cNvSpPr>
            <p:nvPr/>
          </p:nvSpPr>
          <p:spPr bwMode="auto">
            <a:xfrm>
              <a:off x="1152" y="1008"/>
              <a:ext cx="3072" cy="30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577" name="Oval 25"/>
            <p:cNvSpPr>
              <a:spLocks noChangeArrowheads="1"/>
            </p:cNvSpPr>
            <p:nvPr/>
          </p:nvSpPr>
          <p:spPr bwMode="auto">
            <a:xfrm>
              <a:off x="1392" y="1272"/>
              <a:ext cx="2592" cy="25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AguaClara Process</a:t>
            </a:r>
            <a:endParaRPr lang="en-US" sz="4000" dirty="0"/>
          </a:p>
        </p:txBody>
      </p:sp>
      <p:pic>
        <p:nvPicPr>
          <p:cNvPr id="279557" name="Picture 5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2133600" y="1752600"/>
            <a:ext cx="1901825" cy="14255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279558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C6C3C6"/>
              </a:clrFrom>
              <a:clrTo>
                <a:srgbClr val="C6C3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4648200"/>
            <a:ext cx="2667000" cy="189388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419600" y="1524000"/>
            <a:ext cx="2190750" cy="2111375"/>
            <a:chOff x="2784" y="960"/>
            <a:chExt cx="1380" cy="1330"/>
          </a:xfrm>
        </p:grpSpPr>
        <p:sp>
          <p:nvSpPr>
            <p:cNvPr id="279567" name="Rectangle 15"/>
            <p:cNvSpPr>
              <a:spLocks noChangeArrowheads="1"/>
            </p:cNvSpPr>
            <p:nvPr/>
          </p:nvSpPr>
          <p:spPr bwMode="auto">
            <a:xfrm>
              <a:off x="2832" y="1008"/>
              <a:ext cx="1248" cy="9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79560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84" y="960"/>
              <a:ext cx="1380" cy="1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79562" name="Text Box 10"/>
          <p:cNvSpPr txBox="1">
            <a:spLocks noChangeArrowheads="1"/>
          </p:cNvSpPr>
          <p:nvPr/>
        </p:nvSpPr>
        <p:spPr bwMode="auto">
          <a:xfrm>
            <a:off x="6477000" y="1828800"/>
            <a:ext cx="132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Analytical </a:t>
            </a:r>
          </a:p>
          <a:p>
            <a:r>
              <a:rPr lang="en-US" b="1"/>
              <a:t>Modeling</a:t>
            </a:r>
          </a:p>
        </p:txBody>
      </p:sp>
      <p:sp>
        <p:nvSpPr>
          <p:cNvPr id="279563" name="Text Box 11"/>
          <p:cNvSpPr txBox="1">
            <a:spLocks noChangeArrowheads="1"/>
          </p:cNvSpPr>
          <p:nvPr/>
        </p:nvSpPr>
        <p:spPr bwMode="auto">
          <a:xfrm>
            <a:off x="762000" y="194945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/>
              <a:t>Laboratory Research</a:t>
            </a:r>
          </a:p>
        </p:txBody>
      </p:sp>
      <p:pic>
        <p:nvPicPr>
          <p:cNvPr id="279564" name="Picture 12"/>
          <p:cNvPicPr>
            <a:picLocks noChangeAspect="1" noChangeArrowheads="1"/>
          </p:cNvPicPr>
          <p:nvPr/>
        </p:nvPicPr>
        <p:blipFill>
          <a:blip r:embed="rId6" cstate="print"/>
          <a:srcRect t="1277" r="91103" b="29567"/>
          <a:stretch>
            <a:fillRect/>
          </a:stretch>
        </p:blipFill>
        <p:spPr bwMode="auto">
          <a:xfrm>
            <a:off x="7391400" y="3048000"/>
            <a:ext cx="4302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9565" name="Picture 13"/>
          <p:cNvPicPr>
            <a:picLocks noChangeAspect="1" noChangeArrowheads="1"/>
          </p:cNvPicPr>
          <p:nvPr/>
        </p:nvPicPr>
        <p:blipFill>
          <a:blip r:embed="rId6" cstate="print"/>
          <a:srcRect l="26065" t="29863" r="18797" b="41846"/>
          <a:stretch>
            <a:fillRect/>
          </a:stretch>
        </p:blipFill>
        <p:spPr bwMode="auto">
          <a:xfrm>
            <a:off x="5334000" y="3733800"/>
            <a:ext cx="1981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9569" name="Text Box 17"/>
          <p:cNvSpPr txBox="1">
            <a:spLocks noChangeArrowheads="1"/>
          </p:cNvSpPr>
          <p:nvPr/>
        </p:nvSpPr>
        <p:spPr bwMode="auto">
          <a:xfrm>
            <a:off x="6629400" y="33528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CFD</a:t>
            </a:r>
          </a:p>
        </p:txBody>
      </p:sp>
      <p:sp>
        <p:nvSpPr>
          <p:cNvPr id="279570" name="Text Box 18"/>
          <p:cNvSpPr txBox="1">
            <a:spLocks noChangeArrowheads="1"/>
          </p:cNvSpPr>
          <p:nvPr/>
        </p:nvSpPr>
        <p:spPr bwMode="auto">
          <a:xfrm>
            <a:off x="7010400" y="6064250"/>
            <a:ext cx="1539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/>
              <a:t>Automated Design</a:t>
            </a:r>
          </a:p>
        </p:txBody>
      </p:sp>
      <p:sp>
        <p:nvSpPr>
          <p:cNvPr id="279571" name="Text Box 19"/>
          <p:cNvSpPr txBox="1">
            <a:spLocks noChangeArrowheads="1"/>
          </p:cNvSpPr>
          <p:nvPr/>
        </p:nvSpPr>
        <p:spPr bwMode="auto">
          <a:xfrm>
            <a:off x="533400" y="5181600"/>
            <a:ext cx="2286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/>
              <a:t>Full Scale Implementation,</a:t>
            </a:r>
          </a:p>
          <a:p>
            <a:r>
              <a:rPr lang="en-US" b="1"/>
              <a:t>Capacity Building, Training, and Empowerment</a:t>
            </a:r>
          </a:p>
        </p:txBody>
      </p:sp>
      <p:sp>
        <p:nvSpPr>
          <p:cNvPr id="279572" name="Text Box 20"/>
          <p:cNvSpPr txBox="1">
            <a:spLocks noChangeArrowheads="1"/>
          </p:cNvSpPr>
          <p:nvPr/>
        </p:nvSpPr>
        <p:spPr bwMode="auto">
          <a:xfrm>
            <a:off x="228600" y="3886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/>
              <a:t>Evaluation</a:t>
            </a:r>
          </a:p>
        </p:txBody>
      </p:sp>
      <p:sp>
        <p:nvSpPr>
          <p:cNvPr id="279573" name="Text Box 21"/>
          <p:cNvSpPr txBox="1">
            <a:spLocks noChangeArrowheads="1"/>
          </p:cNvSpPr>
          <p:nvPr/>
        </p:nvSpPr>
        <p:spPr bwMode="auto">
          <a:xfrm>
            <a:off x="5499100" y="4376738"/>
            <a:ext cx="1663700" cy="2143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 b="1"/>
              <a:t>Normalized energy dissipation</a:t>
            </a:r>
          </a:p>
        </p:txBody>
      </p:sp>
      <p:pic>
        <p:nvPicPr>
          <p:cNvPr id="279574" name="Picture 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0" y="5334000"/>
            <a:ext cx="1814513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9575" name="Picture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00200" y="3505200"/>
            <a:ext cx="13906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943600" cy="1143000"/>
          </a:xfrm>
        </p:spPr>
        <p:txBody>
          <a:bodyPr/>
          <a:lstStyle/>
          <a:p>
            <a:r>
              <a:rPr lang="en-US" dirty="0" smtClean="0"/>
              <a:t>Project Expansion</a:t>
            </a:r>
            <a:endParaRPr lang="en-US" dirty="0"/>
          </a:p>
        </p:txBody>
      </p:sp>
      <p:pic>
        <p:nvPicPr>
          <p:cNvPr id="258050" name="Picture 2"/>
          <p:cNvPicPr>
            <a:picLocks noChangeAspect="1" noChangeArrowheads="1"/>
          </p:cNvPicPr>
          <p:nvPr/>
        </p:nvPicPr>
        <p:blipFill>
          <a:blip r:embed="rId2" cstate="print"/>
          <a:srcRect l="21115" t="26415" r="12357" b="2622"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477000" y="0"/>
            <a:ext cx="2667000" cy="1333500"/>
            <a:chOff x="336" y="1248"/>
            <a:chExt cx="4992" cy="2496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" y="1248"/>
              <a:ext cx="2496" cy="2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32" y="1248"/>
              <a:ext cx="2496" cy="2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58051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2EFE9"/>
              </a:clrFrom>
              <a:clrTo>
                <a:srgbClr val="F2E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3581400"/>
            <a:ext cx="511041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2EFE9"/>
              </a:clrFrom>
              <a:clrTo>
                <a:srgbClr val="F2E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3810000"/>
            <a:ext cx="511041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2EFE9"/>
              </a:clrFrom>
              <a:clrTo>
                <a:srgbClr val="F2E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495800"/>
            <a:ext cx="511041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2EFE9"/>
              </a:clrFrom>
              <a:clrTo>
                <a:srgbClr val="F2E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5410200"/>
            <a:ext cx="511041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2EFE9"/>
              </a:clrFrom>
              <a:clrTo>
                <a:srgbClr val="F2E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6172200"/>
            <a:ext cx="511041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2EFE9"/>
              </a:clrFrom>
              <a:clrTo>
                <a:srgbClr val="F2E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2819400"/>
            <a:ext cx="511041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C6C3C6"/>
              </a:clrFrom>
              <a:clrTo>
                <a:srgbClr val="C6C3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39434" y="1600200"/>
            <a:ext cx="3004566" cy="21336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Back the Tap(s)</a:t>
            </a:r>
            <a:endParaRPr lang="en-US" dirty="0"/>
          </a:p>
        </p:txBody>
      </p:sp>
      <p:pic>
        <p:nvPicPr>
          <p:cNvPr id="259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3569" y="2133600"/>
            <a:ext cx="1377696" cy="10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350520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Knowledge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292600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Capital flow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8674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Source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08000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Hardware</a:t>
            </a:r>
            <a:endParaRPr lang="en-US" dirty="0"/>
          </a:p>
        </p:txBody>
      </p:sp>
      <p:pic>
        <p:nvPicPr>
          <p:cNvPr id="10" name="Picture 6" descr="El Progresso (74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9322" y="2133599"/>
            <a:ext cx="1381533" cy="1033272"/>
          </a:xfrm>
          <a:prstGeom prst="rect">
            <a:avLst/>
          </a:prstGeom>
          <a:noFill/>
        </p:spPr>
      </p:pic>
      <p:pic>
        <p:nvPicPr>
          <p:cNvPr id="11" name="Picture 7" descr="El Progresso (65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122" y="2133600"/>
            <a:ext cx="1381532" cy="103327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125969" y="1600200"/>
            <a:ext cx="2504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Empowerment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666999" y="1600200"/>
            <a:ext cx="2206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Dependency</a:t>
            </a:r>
            <a:endParaRPr lang="en-US" sz="28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1369" y="2133600"/>
            <a:ext cx="13716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819399" y="35052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Closed</a:t>
            </a:r>
            <a:r>
              <a:rPr lang="en-US" dirty="0" smtClean="0"/>
              <a:t> Proprietary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34006" y="35052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Open</a:t>
            </a:r>
            <a:r>
              <a:rPr lang="en-US" dirty="0" smtClean="0"/>
              <a:t> Source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24912" y="4154269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 labor/</a:t>
            </a:r>
            <a:r>
              <a:rPr lang="en-US" b="1" dirty="0" smtClean="0"/>
              <a:t>small</a:t>
            </a:r>
            <a:r>
              <a:rPr lang="en-US" dirty="0" smtClean="0"/>
              <a:t> business some multinationals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19400" y="415426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Primarily to a single </a:t>
            </a:r>
            <a:r>
              <a:rPr lang="en-US" b="1" dirty="0" smtClean="0"/>
              <a:t>multinational</a:t>
            </a:r>
            <a:r>
              <a:rPr lang="en-US" dirty="0" smtClean="0"/>
              <a:t> firm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973569" y="5105400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Generic – </a:t>
            </a:r>
            <a:r>
              <a:rPr lang="en-US" b="1" dirty="0" smtClean="0"/>
              <a:t>locally</a:t>
            </a:r>
            <a:r>
              <a:rPr lang="en-US" dirty="0" smtClean="0"/>
              <a:t> available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590800" y="5105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Specialized </a:t>
            </a:r>
            <a:r>
              <a:rPr lang="en-US" b="1" dirty="0" smtClean="0"/>
              <a:t>Proprietary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736598" y="586740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Renewable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414442" y="586740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Electricity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 flipV="1">
            <a:off x="5257800" y="1981200"/>
            <a:ext cx="3429000" cy="609600"/>
          </a:xfrm>
          <a:prstGeom prst="straightConnector1">
            <a:avLst/>
          </a:prstGeom>
          <a:ln w="317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numbers… </a:t>
            </a:r>
            <a:br>
              <a:rPr lang="en-US" dirty="0" smtClean="0"/>
            </a:br>
            <a:r>
              <a:rPr lang="en-US" dirty="0" smtClean="0"/>
              <a:t>If we could give up our bottles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91000" cy="2667000"/>
          </a:xfrm>
        </p:spPr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global bottled water industry has exploded to over </a:t>
            </a:r>
            <a:r>
              <a:rPr lang="en-US" sz="4000" b="1" dirty="0" smtClean="0"/>
              <a:t>$45 billion per year*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0" y="6550223"/>
            <a:ext cx="6400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http://www.icbwa.org/2000-2003_Zenith_and_Beverage_Marketing_Stats.pdf</a:t>
            </a:r>
            <a:endParaRPr lang="en-US" sz="1400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267200" y="1676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4343400"/>
            <a:ext cx="8077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3200" kern="0" dirty="0" smtClean="0">
                <a:solidFill>
                  <a:srgbClr val="000000"/>
                </a:solidFill>
                <a:latin typeface="Candara"/>
                <a:cs typeface="+mn-cs"/>
              </a:rPr>
              <a:t>There are roughly </a:t>
            </a:r>
            <a:r>
              <a:rPr lang="en-US" sz="4000" b="1" kern="0" dirty="0" smtClean="0">
                <a:solidFill>
                  <a:srgbClr val="000000"/>
                </a:solidFill>
                <a:latin typeface="Candara"/>
                <a:cs typeface="+mn-cs"/>
              </a:rPr>
              <a:t>2 billion </a:t>
            </a:r>
            <a:r>
              <a:rPr lang="en-US" sz="4000" b="1" kern="0" dirty="0" smtClean="0">
                <a:solidFill>
                  <a:srgbClr val="000000"/>
                </a:solidFill>
                <a:latin typeface="Candara"/>
                <a:cs typeface="+mn-cs"/>
              </a:rPr>
              <a:t>people </a:t>
            </a:r>
            <a:r>
              <a:rPr lang="en-US" sz="3200" kern="0" dirty="0" smtClean="0">
                <a:solidFill>
                  <a:srgbClr val="000000"/>
                </a:solidFill>
                <a:latin typeface="Candara"/>
                <a:cs typeface="+mn-cs"/>
              </a:rPr>
              <a:t>that </a:t>
            </a:r>
            <a:r>
              <a:rPr lang="en-US" sz="3200" kern="0" dirty="0" smtClean="0">
                <a:solidFill>
                  <a:srgbClr val="000000"/>
                </a:solidFill>
                <a:latin typeface="Candara"/>
                <a:cs typeface="+mn-cs"/>
              </a:rPr>
              <a:t>don’t have access to safe drinking water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3200" kern="0" dirty="0" smtClean="0">
                <a:solidFill>
                  <a:srgbClr val="000000"/>
                </a:solidFill>
                <a:latin typeface="Candara"/>
                <a:cs typeface="+mn-cs"/>
              </a:rPr>
              <a:t>AguaClara costs </a:t>
            </a:r>
            <a:r>
              <a:rPr lang="en-US" sz="4000" b="1" kern="0" dirty="0" smtClean="0">
                <a:solidFill>
                  <a:srgbClr val="000000"/>
                </a:solidFill>
                <a:latin typeface="Candara"/>
                <a:cs typeface="+mn-cs"/>
              </a:rPr>
              <a:t>$20 per person</a:t>
            </a:r>
            <a:endParaRPr lang="en-US" sz="3200" b="1" kern="0" dirty="0">
              <a:solidFill>
                <a:srgbClr val="000000"/>
              </a:solidFill>
              <a:latin typeface="Candar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228600"/>
            <a:ext cx="8458200" cy="1143000"/>
          </a:xfrm>
        </p:spPr>
        <p:txBody>
          <a:bodyPr/>
          <a:lstStyle/>
          <a:p>
            <a:r>
              <a:rPr lang="en-US" dirty="0" smtClean="0"/>
              <a:t>Opening the                         Tap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we unlock the knowledge trap at Cornell?</a:t>
            </a:r>
          </a:p>
          <a:p>
            <a:r>
              <a:rPr lang="en-US" dirty="0" smtClean="0"/>
              <a:t>Work with groups and individuals who are both good at dreaming and wise</a:t>
            </a:r>
          </a:p>
          <a:p>
            <a:r>
              <a:rPr lang="en-US" dirty="0" smtClean="0"/>
              <a:t>Extend the Open Source Model of creating Robust-Sustainable Communities to other areas</a:t>
            </a:r>
          </a:p>
          <a:p>
            <a:pPr lvl="1"/>
            <a:r>
              <a:rPr lang="en-US" dirty="0" smtClean="0"/>
              <a:t>Economy, natural resources, wastewater, energy…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696200" y="76200"/>
            <a:ext cx="1300480" cy="1323881"/>
            <a:chOff x="5968178" y="4191000"/>
            <a:chExt cx="2495102" cy="2540000"/>
          </a:xfrm>
        </p:grpSpPr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21765" r="15042"/>
            <a:stretch>
              <a:fillRect/>
            </a:stretch>
          </p:blipFill>
          <p:spPr bwMode="auto">
            <a:xfrm flipH="1">
              <a:off x="6553200" y="4648200"/>
              <a:ext cx="191008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39394" t="11363" r="33333" b="18182"/>
            <a:stretch>
              <a:fillRect/>
            </a:stretch>
          </p:blipFill>
          <p:spPr bwMode="auto">
            <a:xfrm flipH="1">
              <a:off x="5968178" y="4191000"/>
              <a:ext cx="737420" cy="2540000"/>
            </a:xfrm>
            <a:prstGeom prst="trapezoid">
              <a:avLst>
                <a:gd name="adj" fmla="val 17523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3429000" y="423730"/>
            <a:ext cx="30540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atin typeface="+mj-lt"/>
              </a:rPr>
              <a:t>Knowledge </a:t>
            </a:r>
            <a:endParaRPr lang="en-US" sz="4400" b="1" dirty="0">
              <a:latin typeface="+mj-lt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0550" y="609600"/>
            <a:ext cx="933450" cy="73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2146" name="Picture 2"/>
          <p:cNvPicPr>
            <a:picLocks noChangeAspect="1" noChangeArrowheads="1"/>
          </p:cNvPicPr>
          <p:nvPr/>
        </p:nvPicPr>
        <p:blipFill>
          <a:blip r:embed="rId5" cstate="print"/>
          <a:srcRect l="59074" t="24240" r="31852" b="17084"/>
          <a:stretch>
            <a:fillRect/>
          </a:stretch>
        </p:blipFill>
        <p:spPr bwMode="auto">
          <a:xfrm>
            <a:off x="8748131" y="990600"/>
            <a:ext cx="1672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&quot;No&quot; Symbol 9"/>
          <p:cNvSpPr/>
          <p:nvPr/>
        </p:nvSpPr>
        <p:spPr>
          <a:xfrm>
            <a:off x="7086600" y="1752600"/>
            <a:ext cx="152400" cy="3048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62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7" grpId="0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didn’t Discuss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Community </a:t>
            </a:r>
            <a:r>
              <a:rPr lang="en-US" dirty="0" smtClean="0"/>
              <a:t>Support </a:t>
            </a:r>
            <a:r>
              <a:rPr lang="en-US" dirty="0" smtClean="0"/>
              <a:t>for their Infrastructure</a:t>
            </a:r>
          </a:p>
          <a:p>
            <a:pPr lvl="1"/>
            <a:r>
              <a:rPr lang="en-US" dirty="0" smtClean="0"/>
              <a:t>Point of Use – unintended consequences</a:t>
            </a:r>
          </a:p>
          <a:p>
            <a:r>
              <a:rPr lang="en-US" dirty="0" smtClean="0"/>
              <a:t>An Engineering Solution for reducing bottled water consumption that we could apply here at Cornell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76400"/>
            <a:ext cx="4641850" cy="472598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sp>
        <p:nvSpPr>
          <p:cNvPr id="1259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we do what we do...</a:t>
            </a:r>
          </a:p>
        </p:txBody>
      </p:sp>
      <p:pic>
        <p:nvPicPr>
          <p:cNvPr id="1259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676400"/>
            <a:ext cx="40005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1295400" y="6491288"/>
            <a:ext cx="4972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Find out more at </a:t>
            </a:r>
            <a:r>
              <a:rPr lang="en-US" b="1">
                <a:hlinkClick r:id="rId5"/>
              </a:rPr>
              <a:t>AguaClara.cee.cornell.edu</a:t>
            </a:r>
            <a:r>
              <a:rPr lang="en-US" b="1"/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 to AguaClara: Creating an alternative to Dirty water and Bottled water</a:t>
            </a:r>
          </a:p>
          <a:p>
            <a:pPr lvl="1"/>
            <a:r>
              <a:rPr lang="en-US" dirty="0" smtClean="0"/>
              <a:t>Product</a:t>
            </a:r>
          </a:p>
          <a:p>
            <a:pPr lvl="1"/>
            <a:r>
              <a:rPr lang="en-US" dirty="0" smtClean="0"/>
              <a:t>Process</a:t>
            </a:r>
          </a:p>
          <a:p>
            <a:r>
              <a:rPr lang="en-US" dirty="0" smtClean="0"/>
              <a:t>Reflections on Taking Back the Tap(s)</a:t>
            </a:r>
          </a:p>
          <a:p>
            <a:pPr lvl="1"/>
            <a:r>
              <a:rPr lang="en-US" dirty="0" smtClean="0"/>
              <a:t>Knowledge</a:t>
            </a:r>
          </a:p>
          <a:p>
            <a:pPr lvl="1"/>
            <a:r>
              <a:rPr lang="en-US" dirty="0" smtClean="0"/>
              <a:t>Capital</a:t>
            </a:r>
          </a:p>
          <a:p>
            <a:pPr lvl="1"/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Energy</a:t>
            </a:r>
          </a:p>
          <a:p>
            <a:pPr lvl="1"/>
            <a:r>
              <a:rPr lang="en-US" dirty="0" smtClean="0"/>
              <a:t>and Water!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667000"/>
            <a:ext cx="1377696" cy="10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0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667000"/>
            <a:ext cx="1676400" cy="103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0102" name="Picture 6"/>
          <p:cNvPicPr>
            <a:picLocks noChangeAspect="1" noChangeArrowheads="1"/>
          </p:cNvPicPr>
          <p:nvPr/>
        </p:nvPicPr>
        <p:blipFill>
          <a:blip r:embed="rId4" cstate="print"/>
          <a:srcRect l="21765" r="15042"/>
          <a:stretch>
            <a:fillRect/>
          </a:stretch>
        </p:blipFill>
        <p:spPr bwMode="auto">
          <a:xfrm flipH="1">
            <a:off x="6553200" y="4648200"/>
            <a:ext cx="191008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0099" name="Picture 3"/>
          <p:cNvPicPr>
            <a:picLocks noChangeAspect="1" noChangeArrowheads="1"/>
          </p:cNvPicPr>
          <p:nvPr/>
        </p:nvPicPr>
        <p:blipFill>
          <a:blip r:embed="rId5" cstate="print"/>
          <a:srcRect l="39394" t="11363" r="33333" b="18182"/>
          <a:stretch>
            <a:fillRect/>
          </a:stretch>
        </p:blipFill>
        <p:spPr bwMode="auto">
          <a:xfrm flipH="1">
            <a:off x="5968178" y="4191000"/>
            <a:ext cx="737420" cy="2540000"/>
          </a:xfrm>
          <a:prstGeom prst="trapezoid">
            <a:avLst>
              <a:gd name="adj" fmla="val 17523"/>
            </a:avLst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pic>
        <p:nvPicPr>
          <p:cNvPr id="386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pic>
        <p:nvPicPr>
          <p:cNvPr id="389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pic>
        <p:nvPicPr>
          <p:cNvPr id="392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pic>
        <p:nvPicPr>
          <p:cNvPr id="3952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9160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pic>
        <p:nvPicPr>
          <p:cNvPr id="39834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6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8342" name="Picture 6"/>
          <p:cNvPicPr>
            <a:picLocks noChangeAspect="1" noChangeArrowheads="1"/>
          </p:cNvPicPr>
          <p:nvPr/>
        </p:nvPicPr>
        <p:blipFill>
          <a:blip r:embed="rId4" cstate="print"/>
          <a:srcRect l="13474"/>
          <a:stretch>
            <a:fillRect/>
          </a:stretch>
        </p:blipFill>
        <p:spPr bwMode="auto">
          <a:xfrm>
            <a:off x="4210050" y="0"/>
            <a:ext cx="4933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8344" name="Text Box 8"/>
          <p:cNvSpPr txBox="1">
            <a:spLocks noChangeArrowheads="1"/>
          </p:cNvSpPr>
          <p:nvPr/>
        </p:nvSpPr>
        <p:spPr bwMode="auto">
          <a:xfrm>
            <a:off x="4419600" y="1747838"/>
            <a:ext cx="34401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>
                <a:solidFill>
                  <a:schemeClr val="hlink"/>
                </a:solidFill>
              </a:rPr>
              <a:t>Flocculation</a:t>
            </a:r>
          </a:p>
        </p:txBody>
      </p:sp>
      <p:sp>
        <p:nvSpPr>
          <p:cNvPr id="398345" name="Text Box 9"/>
          <p:cNvSpPr txBox="1">
            <a:spLocks noChangeArrowheads="1"/>
          </p:cNvSpPr>
          <p:nvPr/>
        </p:nvSpPr>
        <p:spPr bwMode="auto">
          <a:xfrm>
            <a:off x="304800" y="2357438"/>
            <a:ext cx="40862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>
                <a:solidFill>
                  <a:schemeClr val="hlink"/>
                </a:solidFill>
              </a:rPr>
              <a:t>Sedimentation</a:t>
            </a:r>
          </a:p>
        </p:txBody>
      </p:sp>
      <p:sp>
        <p:nvSpPr>
          <p:cNvPr id="398346" name="Rectangle 10"/>
          <p:cNvSpPr>
            <a:spLocks noChangeArrowheads="1"/>
          </p:cNvSpPr>
          <p:nvPr/>
        </p:nvSpPr>
        <p:spPr bwMode="auto">
          <a:xfrm>
            <a:off x="4191000" y="0"/>
            <a:ext cx="1524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pic>
        <p:nvPicPr>
          <p:cNvPr id="4014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">
  <a:themeElements>
    <a:clrScheme name="AguaClara 1">
      <a:dk1>
        <a:srgbClr val="000000"/>
      </a:dk1>
      <a:lt1>
        <a:srgbClr val="EFF7FB"/>
      </a:lt1>
      <a:dk2>
        <a:srgbClr val="000000"/>
      </a:dk2>
      <a:lt2>
        <a:srgbClr val="969696"/>
      </a:lt2>
      <a:accent1>
        <a:srgbClr val="0099FF"/>
      </a:accent1>
      <a:accent2>
        <a:srgbClr val="156169"/>
      </a:accent2>
      <a:accent3>
        <a:srgbClr val="F6FAFD"/>
      </a:accent3>
      <a:accent4>
        <a:srgbClr val="000000"/>
      </a:accent4>
      <a:accent5>
        <a:srgbClr val="AACAFF"/>
      </a:accent5>
      <a:accent6>
        <a:srgbClr val="12575E"/>
      </a:accent6>
      <a:hlink>
        <a:srgbClr val="0000FF"/>
      </a:hlink>
      <a:folHlink>
        <a:srgbClr val="C50B1D"/>
      </a:folHlink>
    </a:clrScheme>
    <a:fontScheme name="AguaClara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guaClara 1">
        <a:dk1>
          <a:srgbClr val="000000"/>
        </a:dk1>
        <a:lt1>
          <a:srgbClr val="EFF7FB"/>
        </a:lt1>
        <a:dk2>
          <a:srgbClr val="000000"/>
        </a:dk2>
        <a:lt2>
          <a:srgbClr val="969696"/>
        </a:lt2>
        <a:accent1>
          <a:srgbClr val="0099FF"/>
        </a:accent1>
        <a:accent2>
          <a:srgbClr val="156169"/>
        </a:accent2>
        <a:accent3>
          <a:srgbClr val="F6FAFD"/>
        </a:accent3>
        <a:accent4>
          <a:srgbClr val="000000"/>
        </a:accent4>
        <a:accent5>
          <a:srgbClr val="AACAFF"/>
        </a:accent5>
        <a:accent6>
          <a:srgbClr val="12575E"/>
        </a:accent6>
        <a:hlink>
          <a:srgbClr val="0000FF"/>
        </a:hlink>
        <a:folHlink>
          <a:srgbClr val="C50B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guaClara the road">
  <a:themeElements>
    <a:clrScheme name="1_AguaClara the road 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00"/>
      </a:accent1>
      <a:accent2>
        <a:srgbClr val="FF9900"/>
      </a:accent2>
      <a:accent3>
        <a:srgbClr val="FFFFFF"/>
      </a:accent3>
      <a:accent4>
        <a:srgbClr val="000000"/>
      </a:accent4>
      <a:accent5>
        <a:srgbClr val="FFADAA"/>
      </a:accent5>
      <a:accent6>
        <a:srgbClr val="E78A00"/>
      </a:accent6>
      <a:hlink>
        <a:srgbClr val="3366FF"/>
      </a:hlink>
      <a:folHlink>
        <a:srgbClr val="A50021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29310</TotalTime>
  <Words>313</Words>
  <Application>Microsoft Office PowerPoint</Application>
  <PresentationFormat>On-screen Show (4:3)</PresentationFormat>
  <Paragraphs>80</Paragraphs>
  <Slides>28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AguaClara</vt:lpstr>
      <vt:lpstr>1_AguaClara the road</vt:lpstr>
      <vt:lpstr>Take Back the Tap</vt:lpstr>
      <vt:lpstr>Acknowledgements</vt:lpstr>
      <vt:lpstr>Themes</vt:lpstr>
      <vt:lpstr>Slide 4</vt:lpstr>
      <vt:lpstr>Slide 5</vt:lpstr>
      <vt:lpstr>Slide 6</vt:lpstr>
      <vt:lpstr>Slide 7</vt:lpstr>
      <vt:lpstr>Slide 8</vt:lpstr>
      <vt:lpstr>Slide 9</vt:lpstr>
      <vt:lpstr>Cuatro Comunidades Plant</vt:lpstr>
      <vt:lpstr>Chemical tanks</vt:lpstr>
      <vt:lpstr>Raw Water (Entrance tank)</vt:lpstr>
      <vt:lpstr>Chemical Doser</vt:lpstr>
      <vt:lpstr>Flocculator</vt:lpstr>
      <vt:lpstr>Flocs!</vt:lpstr>
      <vt:lpstr>Sedimentation tank</vt:lpstr>
      <vt:lpstr>Chlorinator</vt:lpstr>
      <vt:lpstr>Slide 18</vt:lpstr>
      <vt:lpstr>Slide 19</vt:lpstr>
      <vt:lpstr>Slide 20</vt:lpstr>
      <vt:lpstr>Slide 21</vt:lpstr>
      <vt:lpstr>AguaClara Process</vt:lpstr>
      <vt:lpstr>Project Expansion</vt:lpstr>
      <vt:lpstr>Taking Back the Tap(s)</vt:lpstr>
      <vt:lpstr>The numbers…  If we could give up our bottles</vt:lpstr>
      <vt:lpstr>Opening the                         Tap</vt:lpstr>
      <vt:lpstr>We didn’t Discuss</vt:lpstr>
      <vt:lpstr>Why we do what we do...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CIT Public Labs</dc:creator>
  <cp:lastModifiedBy>mw24</cp:lastModifiedBy>
  <cp:revision>676</cp:revision>
  <dcterms:created xsi:type="dcterms:W3CDTF">2008-04-07T03:00:52Z</dcterms:created>
  <dcterms:modified xsi:type="dcterms:W3CDTF">2009-11-18T21:42:15Z</dcterms:modified>
</cp:coreProperties>
</file>