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49" roundtripDataSignature="AMtx7miGrr2dhfQAXdODB97exEDDxgjwT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8aa80322bd_0_1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38aa80322bd_0_1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8aa80322bd_0_1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8aa80322bd_0_1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8285bb746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38285bb746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81d8f7cd69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381d8f7cd69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8285bb7468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38285bb7468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8285bb7468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38285bb7468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8285bb7468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38285bb7468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8285bb7468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38285bb7468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8285bb7468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38285bb7468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8285bb7468_0_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38285bb7468_0_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8aa80322b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38aa80322b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8aa80322bd_0_1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38aa80322bd_0_1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8285bb7468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38285bb7468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81d8f7cd69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381d8f7cd69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81d8f7cd69_0_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381d8f7cd69_0_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7fec173ee4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37fec173ee4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81d8f7cd69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381d8f7cd69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81d8f7cd69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g381d8f7cd69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81d8f7cd69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381d8f7cd69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81d8f7cd69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381d8f7cd69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381d8f7cd69_0_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g381d8f7cd69_0_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fec173ee4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fec173ee4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g37fec173ee4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81d8f7cd69_0_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g381d8f7cd69_0_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84a16e37bd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g384a16e37bd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8aa80322bd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38aa80322bd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g38aa80322bd_0_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8aa80322bd_0_1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g38aa80322bd_0_1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8aa80322bd_0_1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g38aa80322bd_0_1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38aa80322bd_0_18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g38aa80322bd_0_1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8aa80322bd_0_1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38aa80322bd_0_1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38aa80322bd_0_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38aa80322bd_0_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g38aa80322bd_0_6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38aa80322bd_0_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38aa80322bd_0_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g38aa80322bd_0_6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84a16e37bd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384a16e37bd_0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8aa80322bd_0_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38aa80322bd_0_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384a16e37bd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g384a16e37bd_0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384a16e37bd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g384a16e37bd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8285bb7468_0_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38285bb7468_0_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g38285bb7468_0_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0" name="Google Shape;40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8aa80322bd_0_1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38aa80322bd_0_1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8aa80322bd_0_10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38aa80322bd_0_1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8aa80322bd_0_1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8aa80322bd_0_1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8aa80322bd_0_1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38aa80322bd_0_1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8285bb7468_0_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8285bb7468_0_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38285bb7468_0_8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8"/>
          <p:cNvSpPr txBox="1"/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/>
            </a:lvl1pPr>
            <a:lvl2pPr lvl="1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1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1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type="title"/>
          </p:nvPr>
        </p:nvSpPr>
        <p:spPr>
          <a:xfrm>
            <a:off x="838200" y="365125"/>
            <a:ext cx="916336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9" name="Google Shape;59;p2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2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ullets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9"/>
          <p:cNvSpPr/>
          <p:nvPr/>
        </p:nvSpPr>
        <p:spPr>
          <a:xfrm>
            <a:off x="0" y="0"/>
            <a:ext cx="12192000" cy="1884784"/>
          </a:xfrm>
          <a:prstGeom prst="rect">
            <a:avLst/>
          </a:prstGeom>
          <a:solidFill>
            <a:srgbClr val="BF01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9"/>
          <p:cNvSpPr txBox="1"/>
          <p:nvPr>
            <p:ph type="title"/>
          </p:nvPr>
        </p:nvSpPr>
        <p:spPr>
          <a:xfrm>
            <a:off x="838200" y="364523"/>
            <a:ext cx="9163363" cy="1023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" type="body"/>
          </p:nvPr>
        </p:nvSpPr>
        <p:spPr>
          <a:xfrm>
            <a:off x="838200" y="2130637"/>
            <a:ext cx="10515600" cy="4012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2pPr>
            <a:lvl3pPr indent="-3429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white wolf head with a black background&#10;&#10;Description automatically generated" id="20" name="Google Shape;20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339622" y="270948"/>
            <a:ext cx="1514319" cy="1342887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9"/>
          <p:cNvSpPr txBox="1"/>
          <p:nvPr/>
        </p:nvSpPr>
        <p:spPr>
          <a:xfrm>
            <a:off x="124224" y="6473599"/>
            <a:ext cx="290816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WOLFcon 2025 </a:t>
            </a:r>
            <a:r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| Name of Presentation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 for Product">
  <p:cSld name="2_Title Slide for Produ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building with lights on&#10;&#10;Description automatically generated" id="23" name="Google Shape;23;p10"/>
          <p:cNvPicPr preferRelativeResize="0"/>
          <p:nvPr/>
        </p:nvPicPr>
        <p:blipFill rotWithShape="1">
          <a:blip r:embed="rId2">
            <a:alphaModFix/>
          </a:blip>
          <a:srcRect b="2258" l="15205" r="24221" t="8325"/>
          <a:stretch/>
        </p:blipFill>
        <p:spPr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10"/>
          <p:cNvSpPr/>
          <p:nvPr/>
        </p:nvSpPr>
        <p:spPr>
          <a:xfrm>
            <a:off x="0" y="-1"/>
            <a:ext cx="12192000" cy="6857999"/>
          </a:xfrm>
          <a:prstGeom prst="rect">
            <a:avLst/>
          </a:prstGeom>
          <a:solidFill>
            <a:srgbClr val="CB2230">
              <a:alpha val="8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0"/>
          <p:cNvSpPr txBox="1"/>
          <p:nvPr>
            <p:ph type="ctrTitle"/>
          </p:nvPr>
        </p:nvSpPr>
        <p:spPr>
          <a:xfrm>
            <a:off x="914400" y="4193633"/>
            <a:ext cx="10363200" cy="7560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0"/>
          <p:cNvSpPr txBox="1"/>
          <p:nvPr>
            <p:ph idx="1" type="body"/>
          </p:nvPr>
        </p:nvSpPr>
        <p:spPr>
          <a:xfrm>
            <a:off x="914400" y="2633583"/>
            <a:ext cx="10363200" cy="11255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b="0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b="0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b="0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b="0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b="0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5"/>
          <p:cNvSpPr txBox="1"/>
          <p:nvPr>
            <p:ph type="title"/>
          </p:nvPr>
        </p:nvSpPr>
        <p:spPr>
          <a:xfrm>
            <a:off x="838200" y="365125"/>
            <a:ext cx="916336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7"/>
          <p:cNvSpPr txBox="1"/>
          <p:nvPr>
            <p:ph type="title"/>
          </p:nvPr>
        </p:nvSpPr>
        <p:spPr>
          <a:xfrm>
            <a:off x="838200" y="365125"/>
            <a:ext cx="916336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2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838200" y="364523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838200" y="234045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7"/>
          <p:cNvSpPr txBox="1"/>
          <p:nvPr/>
        </p:nvSpPr>
        <p:spPr>
          <a:xfrm>
            <a:off x="-33453" y="6576533"/>
            <a:ext cx="450166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/>
          <p:nvPr/>
        </p:nvSpPr>
        <p:spPr>
          <a:xfrm>
            <a:off x="-76200" y="0"/>
            <a:ext cx="122682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1"/>
          <p:cNvSpPr txBox="1"/>
          <p:nvPr>
            <p:ph type="title"/>
          </p:nvPr>
        </p:nvSpPr>
        <p:spPr>
          <a:xfrm>
            <a:off x="838200" y="365125"/>
            <a:ext cx="916336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A white wolf head with a black background&#10;&#10;Description automatically generated" id="32" name="Google Shape;32;p1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339622" y="270948"/>
            <a:ext cx="1514319" cy="1342887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1"/>
          <p:cNvSpPr txBox="1"/>
          <p:nvPr/>
        </p:nvSpPr>
        <p:spPr>
          <a:xfrm>
            <a:off x="124224" y="6473599"/>
            <a:ext cx="277595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WOLFcon 2025 </a:t>
            </a:r>
            <a:r>
              <a:rPr lang="en-U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| Name of Presentation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folio-org.atlassian.net/wiki/spaces/PC/pages/931070022/Community+Priorities+Dashboard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hyperlink" Target="https://forms.gle/CmrtXyxSvTAPhHBs5" TargetMode="External"/><Relationship Id="rId4" Type="http://schemas.openxmlformats.org/officeDocument/2006/relationships/image" Target="../media/image8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hyperlink" Target="https://docs.google.com/document/d/1FjjYbI39t2EmoKMeqGZzXt1Boi88G75a7RN9BD5YtO0/edit?usp=sharing" TargetMode="External"/><Relationship Id="rId4" Type="http://schemas.openxmlformats.org/officeDocument/2006/relationships/image" Target="../media/image9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docs.google.com/document/d/1sL0lyuT_dkQTD7ZmAly7Csf83B1yrhzJ6eAFq9sHSSs/edit?usp=sharing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/>
          <p:nvPr/>
        </p:nvSpPr>
        <p:spPr>
          <a:xfrm>
            <a:off x="1" y="-685801"/>
            <a:ext cx="4944217" cy="8229600"/>
          </a:xfrm>
          <a:custGeom>
            <a:rect b="b" l="l" r="r" t="t"/>
            <a:pathLst>
              <a:path extrusionOk="0" h="8229600" w="4944217">
                <a:moveTo>
                  <a:pt x="829417" y="0"/>
                </a:moveTo>
                <a:cubicBezTo>
                  <a:pt x="3101958" y="0"/>
                  <a:pt x="4944217" y="1842259"/>
                  <a:pt x="4944217" y="4114800"/>
                </a:cubicBezTo>
                <a:cubicBezTo>
                  <a:pt x="4944217" y="6387341"/>
                  <a:pt x="3101958" y="8229600"/>
                  <a:pt x="829417" y="8229600"/>
                </a:cubicBezTo>
                <a:cubicBezTo>
                  <a:pt x="545349" y="8229600"/>
                  <a:pt x="268005" y="8200815"/>
                  <a:pt x="141" y="8146002"/>
                </a:cubicBezTo>
                <a:lnTo>
                  <a:pt x="0" y="8145970"/>
                </a:lnTo>
                <a:lnTo>
                  <a:pt x="0" y="83631"/>
                </a:lnTo>
                <a:lnTo>
                  <a:pt x="141" y="83598"/>
                </a:lnTo>
                <a:cubicBezTo>
                  <a:pt x="268005" y="28785"/>
                  <a:pt x="545349" y="0"/>
                  <a:pt x="829417" y="0"/>
                </a:cubicBezTo>
                <a:close/>
              </a:path>
            </a:pathLst>
          </a:custGeom>
          <a:solidFill>
            <a:srgbClr val="E7E7E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>
            <p:ph type="ctrTitle"/>
          </p:nvPr>
        </p:nvSpPr>
        <p:spPr>
          <a:xfrm>
            <a:off x="5368600" y="2178825"/>
            <a:ext cx="6720300" cy="19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60"/>
              <a:buFont typeface="Arial"/>
              <a:buNone/>
            </a:pPr>
            <a:r>
              <a:rPr lang="en-US" sz="3559"/>
              <a:t>Introducing the Community Directed Development Framework</a:t>
            </a:r>
            <a:endParaRPr sz="4100"/>
          </a:p>
        </p:txBody>
      </p:sp>
      <p:pic>
        <p:nvPicPr>
          <p:cNvPr id="72" name="Google Shape;7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950" y="1387117"/>
            <a:ext cx="3764165" cy="4083763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"/>
          <p:cNvSpPr txBox="1"/>
          <p:nvPr/>
        </p:nvSpPr>
        <p:spPr>
          <a:xfrm>
            <a:off x="11702775" y="5651825"/>
            <a:ext cx="914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74" name="Google Shape;74;p1"/>
          <p:cNvSpPr txBox="1"/>
          <p:nvPr/>
        </p:nvSpPr>
        <p:spPr>
          <a:xfrm>
            <a:off x="4364400" y="3282950"/>
            <a:ext cx="7415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75" name="Google Shape;75;p1"/>
          <p:cNvSpPr txBox="1"/>
          <p:nvPr>
            <p:ph idx="1" type="subTitle"/>
          </p:nvPr>
        </p:nvSpPr>
        <p:spPr>
          <a:xfrm>
            <a:off x="5313200" y="4278875"/>
            <a:ext cx="6554100" cy="1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lang="en-US" sz="3200">
                <a:solidFill>
                  <a:schemeClr val="lt1"/>
                </a:solidFill>
              </a:rPr>
              <a:t>Stephen Pampell • Martin Scholz • Jeremy Huff • Charlotte Whitt</a:t>
            </a:r>
            <a:endParaRPr sz="3200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8aa80322bd_0_129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The Major Components</a:t>
            </a:r>
            <a:endParaRPr b="1"/>
          </a:p>
        </p:txBody>
      </p:sp>
      <p:sp>
        <p:nvSpPr>
          <p:cNvPr id="145" name="Google Shape;145;g38aa80322bd_0_129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46" name="Google Shape;146;g38aa80322bd_0_129" title="New Projec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10800000">
            <a:off x="3830271" y="1929400"/>
            <a:ext cx="4567152" cy="449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8aa80322bd_0_129"/>
          <p:cNvSpPr txBox="1"/>
          <p:nvPr/>
        </p:nvSpPr>
        <p:spPr>
          <a:xfrm>
            <a:off x="3442063" y="2768305"/>
            <a:ext cx="28080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4625" lIns="94625" spcFirstLastPara="1" rIns="94625" wrap="square" tIns="94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70">
                <a:solidFill>
                  <a:schemeClr val="lt1"/>
                </a:solidFill>
              </a:rPr>
              <a:t>Funding</a:t>
            </a:r>
            <a:endParaRPr b="1" sz="2070">
              <a:solidFill>
                <a:schemeClr val="lt1"/>
              </a:solidFill>
            </a:endParaRPr>
          </a:p>
        </p:txBody>
      </p:sp>
      <p:sp>
        <p:nvSpPr>
          <p:cNvPr id="148" name="Google Shape;148;g38aa80322bd_0_129"/>
          <p:cNvSpPr txBox="1"/>
          <p:nvPr/>
        </p:nvSpPr>
        <p:spPr>
          <a:xfrm>
            <a:off x="5871236" y="2768301"/>
            <a:ext cx="28080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4625" lIns="94625" spcFirstLastPara="1" rIns="94625" wrap="square" tIns="94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70">
                <a:solidFill>
                  <a:schemeClr val="lt1"/>
                </a:solidFill>
              </a:rPr>
              <a:t>Governance</a:t>
            </a:r>
            <a:endParaRPr b="1" sz="2070">
              <a:solidFill>
                <a:schemeClr val="lt1"/>
              </a:solidFill>
            </a:endParaRPr>
          </a:p>
        </p:txBody>
      </p:sp>
      <p:sp>
        <p:nvSpPr>
          <p:cNvPr id="149" name="Google Shape;149;g38aa80322bd_0_129"/>
          <p:cNvSpPr txBox="1"/>
          <p:nvPr/>
        </p:nvSpPr>
        <p:spPr>
          <a:xfrm>
            <a:off x="6059263" y="5024275"/>
            <a:ext cx="28080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4625" lIns="94625" spcFirstLastPara="1" rIns="94625" wrap="square" tIns="94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70">
                <a:solidFill>
                  <a:schemeClr val="lt1"/>
                </a:solidFill>
              </a:rPr>
              <a:t>Process</a:t>
            </a:r>
            <a:endParaRPr b="1" sz="2070">
              <a:solidFill>
                <a:schemeClr val="lt1"/>
              </a:solidFill>
            </a:endParaRPr>
          </a:p>
        </p:txBody>
      </p:sp>
      <p:sp>
        <p:nvSpPr>
          <p:cNvPr id="150" name="Google Shape;150;g38aa80322bd_0_129"/>
          <p:cNvSpPr txBox="1"/>
          <p:nvPr/>
        </p:nvSpPr>
        <p:spPr>
          <a:xfrm>
            <a:off x="3611900" y="5024282"/>
            <a:ext cx="28080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4625" lIns="94625" spcFirstLastPara="1" rIns="94625" wrap="square" tIns="946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70">
                <a:solidFill>
                  <a:schemeClr val="lt1"/>
                </a:solidFill>
              </a:rPr>
              <a:t>Communication</a:t>
            </a:r>
            <a:endParaRPr b="1" sz="2070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8aa80322bd_0_135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Funding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56" name="Google Shape;156;g38aa80322bd_0_135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57" name="Google Shape;157;g38aa80322bd_0_135"/>
          <p:cNvSpPr txBox="1"/>
          <p:nvPr>
            <p:ph idx="1" type="body"/>
          </p:nvPr>
        </p:nvSpPr>
        <p:spPr>
          <a:xfrm>
            <a:off x="838200" y="2130635"/>
            <a:ext cx="10515600" cy="6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The CDD Supports Multiple Funding Sources: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38aa80322bd_0_135"/>
          <p:cNvSpPr txBox="1"/>
          <p:nvPr>
            <p:ph idx="1" type="body"/>
          </p:nvPr>
        </p:nvSpPr>
        <p:spPr>
          <a:xfrm>
            <a:off x="990600" y="3087125"/>
            <a:ext cx="5497800" cy="30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Pooled Funding</a:t>
            </a:r>
            <a:endParaRPr b="1"/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Directed Funding</a:t>
            </a:r>
            <a:endParaRPr b="1"/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In-Kind Contributions</a:t>
            </a:r>
            <a:endParaRPr b="1"/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Community Development Team Funding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38aa80322bd_0_135"/>
          <p:cNvSpPr txBox="1"/>
          <p:nvPr>
            <p:ph idx="1" type="body"/>
          </p:nvPr>
        </p:nvSpPr>
        <p:spPr>
          <a:xfrm>
            <a:off x="6059275" y="3107625"/>
            <a:ext cx="4925400" cy="30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i="1" lang="en-US"/>
              <a:t>Independent</a:t>
            </a:r>
            <a:r>
              <a:rPr i="1" lang="en-US"/>
              <a:t> funding*</a:t>
            </a:r>
            <a:endParaRPr i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8285bb7468_0_0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Funding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65" name="Google Shape;165;g38285bb7468_0_0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66" name="Google Shape;166;g38285bb7468_0_0"/>
          <p:cNvSpPr txBox="1"/>
          <p:nvPr>
            <p:ph idx="1" type="body"/>
          </p:nvPr>
        </p:nvSpPr>
        <p:spPr>
          <a:xfrm>
            <a:off x="838200" y="2130635"/>
            <a:ext cx="10515600" cy="6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An Abstraction Layer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38285bb7468_0_0"/>
          <p:cNvSpPr/>
          <p:nvPr/>
        </p:nvSpPr>
        <p:spPr>
          <a:xfrm>
            <a:off x="5689150" y="3327625"/>
            <a:ext cx="3936000" cy="2230200"/>
          </a:xfrm>
          <a:prstGeom prst="round1Rect">
            <a:avLst>
              <a:gd fmla="val 16667" name="adj"/>
            </a:avLst>
          </a:prstGeom>
          <a:solidFill>
            <a:srgbClr val="F9CB9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 u="sng"/>
              <a:t>Support Score</a:t>
            </a:r>
            <a:endParaRPr b="1" sz="1700" u="sng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/>
              <a:t>&amp;</a:t>
            </a:r>
            <a:endParaRPr b="1" sz="1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 u="sng"/>
              <a:t>Development Score</a:t>
            </a:r>
            <a:endParaRPr b="1" sz="1700" u="sng"/>
          </a:p>
        </p:txBody>
      </p:sp>
      <p:sp>
        <p:nvSpPr>
          <p:cNvPr id="168" name="Google Shape;168;g38285bb7468_0_0"/>
          <p:cNvSpPr/>
          <p:nvPr/>
        </p:nvSpPr>
        <p:spPr>
          <a:xfrm flipH="1">
            <a:off x="1753150" y="3327625"/>
            <a:ext cx="3936000" cy="2230200"/>
          </a:xfrm>
          <a:prstGeom prst="round1Rect">
            <a:avLst>
              <a:gd fmla="val 16667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 u="sng"/>
              <a:t>Community Resource Points (CRPs) </a:t>
            </a:r>
            <a:endParaRPr b="1" sz="1700" u="sng"/>
          </a:p>
        </p:txBody>
      </p:sp>
      <p:sp>
        <p:nvSpPr>
          <p:cNvPr id="169" name="Google Shape;169;g38285bb7468_0_0"/>
          <p:cNvSpPr txBox="1"/>
          <p:nvPr/>
        </p:nvSpPr>
        <p:spPr>
          <a:xfrm>
            <a:off x="2462800" y="5522175"/>
            <a:ext cx="25167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800">
                <a:solidFill>
                  <a:schemeClr val="dk2"/>
                </a:solidFill>
              </a:rPr>
              <a:t>Currency</a:t>
            </a:r>
            <a:endParaRPr i="1" sz="2800">
              <a:solidFill>
                <a:schemeClr val="dk2"/>
              </a:solidFill>
            </a:endParaRPr>
          </a:p>
        </p:txBody>
      </p:sp>
      <p:sp>
        <p:nvSpPr>
          <p:cNvPr id="170" name="Google Shape;170;g38285bb7468_0_0"/>
          <p:cNvSpPr txBox="1"/>
          <p:nvPr/>
        </p:nvSpPr>
        <p:spPr>
          <a:xfrm>
            <a:off x="6398800" y="5522175"/>
            <a:ext cx="25167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800">
                <a:solidFill>
                  <a:schemeClr val="dk2"/>
                </a:solidFill>
              </a:rPr>
              <a:t>Price Tag</a:t>
            </a:r>
            <a:endParaRPr i="1" sz="2800">
              <a:solidFill>
                <a:schemeClr val="dk2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81d8f7cd69_0_7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76" name="Google Shape;176;g381d8f7cd69_0_7"/>
          <p:cNvSpPr txBox="1"/>
          <p:nvPr>
            <p:ph idx="1" type="body"/>
          </p:nvPr>
        </p:nvSpPr>
        <p:spPr>
          <a:xfrm>
            <a:off x="2063375" y="2283025"/>
            <a:ext cx="79194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“The inclusion of a piece of software in any component or module of FOLIO is an implicit commitment of resources.”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i="1" lang="en-US"/>
              <a:t>Jeremy Huff</a:t>
            </a:r>
            <a:endParaRPr i="1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8285bb7468_0_55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82" name="Google Shape;182;g38285bb7468_0_55"/>
          <p:cNvSpPr txBox="1"/>
          <p:nvPr>
            <p:ph idx="1" type="body"/>
          </p:nvPr>
        </p:nvSpPr>
        <p:spPr>
          <a:xfrm>
            <a:off x="5784575" y="2283025"/>
            <a:ext cx="55692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How do you effectively manage finite resources across multiple spending goals? </a:t>
            </a:r>
            <a:endParaRPr/>
          </a:p>
        </p:txBody>
      </p:sp>
      <p:sp>
        <p:nvSpPr>
          <p:cNvPr id="183" name="Google Shape;183;g38285bb7468_0_55"/>
          <p:cNvSpPr txBox="1"/>
          <p:nvPr>
            <p:ph idx="1" type="body"/>
          </p:nvPr>
        </p:nvSpPr>
        <p:spPr>
          <a:xfrm>
            <a:off x="215375" y="2283025"/>
            <a:ext cx="55692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0"/>
              <a:t>Q</a:t>
            </a:r>
            <a:endParaRPr sz="400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8285bb7468_0_19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89" name="Google Shape;189;g38285bb7468_0_19"/>
          <p:cNvSpPr txBox="1"/>
          <p:nvPr>
            <p:ph idx="1" type="body"/>
          </p:nvPr>
        </p:nvSpPr>
        <p:spPr>
          <a:xfrm>
            <a:off x="5784575" y="2283025"/>
            <a:ext cx="55692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You prioritize your goals!</a:t>
            </a:r>
            <a:endParaRPr/>
          </a:p>
        </p:txBody>
      </p:sp>
      <p:sp>
        <p:nvSpPr>
          <p:cNvPr id="190" name="Google Shape;190;g38285bb7468_0_19"/>
          <p:cNvSpPr txBox="1"/>
          <p:nvPr>
            <p:ph idx="1" type="body"/>
          </p:nvPr>
        </p:nvSpPr>
        <p:spPr>
          <a:xfrm>
            <a:off x="215375" y="2283025"/>
            <a:ext cx="55692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0"/>
              <a:t>A</a:t>
            </a:r>
            <a:endParaRPr sz="400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8285bb7468_0_12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Governance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96" name="Google Shape;196;g38285bb7468_0_12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97" name="Google Shape;197;g38285bb7468_0_12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Tiered Component Categorization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Core</a:t>
            </a:r>
            <a:r>
              <a:rPr lang="en-US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Community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Participating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8285bb7468_0_37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Governance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03" name="Google Shape;203;g38285bb7468_0_37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04" name="Google Shape;204;g38285bb7468_0_37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Tiered Component Categorization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Core</a:t>
            </a:r>
            <a:r>
              <a:rPr lang="en-US"/>
              <a:t>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Modules, applications, and frameworks that form the platform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Technically defined by the Technical Council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The Support Score of all Core Components must be covered by any available CRPs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Community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Participating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8285bb7468_0_25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Governance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10" name="Google Shape;210;g38285bb7468_0_25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11" name="Google Shape;211;g38285bb7468_0_25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Tiered Component Categorization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Core</a:t>
            </a:r>
            <a:r>
              <a:rPr lang="en-US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Community</a:t>
            </a:r>
            <a:endParaRPr b="1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Components Central to the Operation and Identity of FOLIO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Subjectively Defined by the Product Council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Only Community Components are eligible for funding through the CDDF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Participating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8285bb7468_0_31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Governance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17" name="Google Shape;217;g38285bb7468_0_31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18" name="Google Shape;218;g38285bb7468_0_31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Tiered Component Categorization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Core</a:t>
            </a:r>
            <a:r>
              <a:rPr lang="en-US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Community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Participating</a:t>
            </a:r>
            <a:endParaRPr b="1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Everything Else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No less a part of FOLIO, but these components are not prioritized for development funded through the CDDF for a given fiscal cycle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8aa80322bd_0_0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Overview</a:t>
            </a:r>
            <a:endParaRPr/>
          </a:p>
        </p:txBody>
      </p:sp>
      <p:sp>
        <p:nvSpPr>
          <p:cNvPr id="81" name="Google Shape;81;g38aa80322bd_0_0"/>
          <p:cNvSpPr txBox="1"/>
          <p:nvPr>
            <p:ph idx="1" type="body"/>
          </p:nvPr>
        </p:nvSpPr>
        <p:spPr>
          <a:xfrm>
            <a:off x="838200" y="2130637"/>
            <a:ext cx="10515600" cy="40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7114" lvl="0" marL="228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•"/>
            </a:pPr>
            <a:r>
              <a:rPr b="1" lang="en-US" sz="3500"/>
              <a:t>Historical Context</a:t>
            </a:r>
            <a:endParaRPr b="1" sz="3500"/>
          </a:p>
          <a:p>
            <a:pPr indent="-277114" lvl="0" marL="228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•"/>
            </a:pPr>
            <a:r>
              <a:rPr b="1" lang="en-US" sz="3500"/>
              <a:t>CDD Framework Explained</a:t>
            </a:r>
            <a:endParaRPr b="1" sz="3500"/>
          </a:p>
          <a:p>
            <a:pPr indent="-277114" lvl="0" marL="228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•"/>
            </a:pPr>
            <a:r>
              <a:rPr b="1" lang="en-US" sz="3500"/>
              <a:t>Implementation Plan</a:t>
            </a:r>
            <a:endParaRPr b="1" sz="3500"/>
          </a:p>
          <a:p>
            <a:pPr indent="-277114" lvl="0" marL="228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•"/>
            </a:pPr>
            <a:r>
              <a:rPr b="1" lang="en-US" sz="3500"/>
              <a:t>Q&amp;A</a:t>
            </a:r>
            <a:endParaRPr b="1" sz="3500"/>
          </a:p>
          <a:p>
            <a:pPr indent="-277114" lvl="0" marL="228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•"/>
            </a:pPr>
            <a:r>
              <a:rPr b="1" lang="en-US" sz="3500"/>
              <a:t>Workshop Prep</a:t>
            </a:r>
            <a:endParaRPr b="1" sz="3500"/>
          </a:p>
        </p:txBody>
      </p:sp>
      <p:sp>
        <p:nvSpPr>
          <p:cNvPr id="82" name="Google Shape;82;g38aa80322bd_0_0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8aa80322bd_0_153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Governance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24" name="Google Shape;224;g38aa80322bd_0_153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25" name="Google Shape;225;g38aa80322bd_0_153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New </a:t>
            </a:r>
            <a:r>
              <a:rPr b="1" lang="en-US"/>
              <a:t>Governance</a:t>
            </a:r>
            <a:r>
              <a:rPr b="1" lang="en-US"/>
              <a:t> Roles and </a:t>
            </a:r>
            <a:r>
              <a:rPr b="1" lang="en-US"/>
              <a:t>Responsibilities</a:t>
            </a:r>
            <a:r>
              <a:rPr b="1" lang="en-US"/>
              <a:t>: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Community Council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Technical Council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Product Council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8285bb7468_0_49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Governance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31" name="Google Shape;231;g38285bb7468_0_49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32" name="Google Shape;232;g38285bb7468_0_49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New Governance Roles and Responsibilities: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Community Council</a:t>
            </a:r>
            <a:endParaRPr/>
          </a:p>
          <a:p>
            <a:pPr indent="-2286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Valuate CRPs</a:t>
            </a:r>
            <a:endParaRPr/>
          </a:p>
          <a:p>
            <a:pPr indent="-2286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Allocate Community Development Pool (Pooled Funding)</a:t>
            </a:r>
            <a:endParaRPr/>
          </a:p>
          <a:p>
            <a:pPr indent="-2286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Fund the Community Development Team</a:t>
            </a:r>
            <a:endParaRPr/>
          </a:p>
          <a:p>
            <a:pPr indent="-2286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Provide PC With a CRP Budget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Technical Council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Product Council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81d8f7cd69_0_25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Governance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38" name="Google Shape;238;g381d8f7cd69_0_25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39" name="Google Shape;239;g381d8f7cd69_0_25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New Governance Roles and Responsibilities: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Community Council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Technical Council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Identify Core Components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Apply Support Scores 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Define Technical standards for Community and Core Components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Engage in the DIP Process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Product Council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81d8f7cd69_0_31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Governance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45" name="Google Shape;245;g381d8f7cd69_0_31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46" name="Google Shape;246;g381d8f7cd69_0_31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New Governance Roles and Responsibilities: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Community Council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Technical Council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Product Council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Select Community Components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Engage</a:t>
            </a:r>
            <a:r>
              <a:rPr lang="en-US"/>
              <a:t> in the DIP Process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Publish Community Priorities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g37fec173ee4_0_20" title="Screenshot 2025-09-16 at 2.24.07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1600" y="1191700"/>
            <a:ext cx="9013499" cy="4872051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g37fec173ee4_0_20"/>
          <p:cNvSpPr/>
          <p:nvPr/>
        </p:nvSpPr>
        <p:spPr>
          <a:xfrm>
            <a:off x="8270941" y="2160638"/>
            <a:ext cx="3302100" cy="1333500"/>
          </a:xfrm>
          <a:prstGeom prst="rect">
            <a:avLst/>
          </a:prstGeom>
          <a:solidFill>
            <a:srgbClr val="3F3F3F">
              <a:alpha val="85880"/>
            </a:srgbClr>
          </a:solidFill>
          <a:ln>
            <a:noFill/>
          </a:ln>
          <a:effectLst>
            <a:outerShdw blurRad="103324" rotWithShape="0" algn="ctr" dir="2760000" dist="102655">
              <a:srgbClr val="000000">
                <a:alpha val="98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</a:rPr>
              <a:t>The CDD Economy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81d8f7cd69_0_37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Communication Elements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58" name="Google Shape;258;g381d8f7cd69_0_37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59" name="Google Shape;259;g381d8f7cd69_0_37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Community Priorities Dashboard</a:t>
            </a:r>
            <a:endParaRPr b="1"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Developer</a:t>
            </a:r>
            <a:r>
              <a:rPr b="1" lang="en-US"/>
              <a:t> Marketplace</a:t>
            </a:r>
            <a:endParaRPr b="1"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Developer Initiative Proposal (DIP) Dashboard</a:t>
            </a:r>
            <a:endParaRPr b="1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81d8f7cd69_0_43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Communication Elements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65" name="Google Shape;265;g381d8f7cd69_0_43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66" name="Google Shape;266;g381d8f7cd69_0_43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Community Priorities Dashboard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Managed by the PC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Surfaces top SIG priorities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An example already exists! (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here</a:t>
            </a:r>
            <a:r>
              <a:rPr lang="en-US"/>
              <a:t>)</a:t>
            </a:r>
            <a:endParaRPr b="1"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Developer Marketplace</a:t>
            </a:r>
            <a:endParaRPr b="1"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Developer Initiative Proposal (DIP) Dashboard</a:t>
            </a:r>
            <a:endParaRPr b="1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81d8f7cd69_0_49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Communication Elements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72" name="Google Shape;272;g381d8f7cd69_0_49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73" name="Google Shape;273;g381d8f7cd69_0_49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Community Priorities Dashboard</a:t>
            </a:r>
            <a:endParaRPr b="1"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Developer Marketplace</a:t>
            </a:r>
            <a:endParaRPr b="1"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A </a:t>
            </a:r>
            <a:r>
              <a:rPr lang="en-US"/>
              <a:t>way to identify qualified development partners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Designed around self-reporting, community validation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Participation in the Marketplace </a:t>
            </a:r>
            <a:r>
              <a:rPr lang="en-US"/>
              <a:t>implicitly indicates participation in the CDD Framework, its processes and its standards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Developer Initiative Proposal (DIP) Dashboard</a:t>
            </a:r>
            <a:endParaRPr b="1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81d8f7cd69_0_55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Communication Elements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79" name="Google Shape;279;g381d8f7cd69_0_55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80" name="Google Shape;280;g381d8f7cd69_0_55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Community Priorities Dashboard</a:t>
            </a:r>
            <a:endParaRPr b="1"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Developer Marketplace</a:t>
            </a:r>
            <a:endParaRPr b="1"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Developer Initiative Proposal (DIP) Dashboard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A central, transparent view of all DIPs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P</a:t>
            </a:r>
            <a:r>
              <a:rPr lang="en-US"/>
              <a:t>oint of management for the DIP process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-US"/>
              <a:t>A space for proposals seeking funding to “advertise” their needs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81d8f7cd69_0_61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Process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86" name="Google Shape;286;g381d8f7cd69_0_61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87" name="Google Shape;287;g381d8f7cd69_0_61"/>
          <p:cNvSpPr txBox="1"/>
          <p:nvPr>
            <p:ph idx="1" type="body"/>
          </p:nvPr>
        </p:nvSpPr>
        <p:spPr>
          <a:xfrm>
            <a:off x="790475" y="3140560"/>
            <a:ext cx="10515600" cy="5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The DIP is the Process Mechanism of the CDD Framework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7fec173ee4_0_13"/>
          <p:cNvSpPr txBox="1"/>
          <p:nvPr>
            <p:ph type="ctrTitle"/>
          </p:nvPr>
        </p:nvSpPr>
        <p:spPr>
          <a:xfrm>
            <a:off x="914400" y="4193633"/>
            <a:ext cx="10363200" cy="75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Stephen Pampel</a:t>
            </a:r>
            <a:endParaRPr/>
          </a:p>
        </p:txBody>
      </p:sp>
      <p:sp>
        <p:nvSpPr>
          <p:cNvPr id="89" name="Google Shape;89;g37fec173ee4_0_13"/>
          <p:cNvSpPr txBox="1"/>
          <p:nvPr>
            <p:ph idx="1" type="body"/>
          </p:nvPr>
        </p:nvSpPr>
        <p:spPr>
          <a:xfrm>
            <a:off x="914400" y="2633583"/>
            <a:ext cx="10363200" cy="1125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Historical Context</a:t>
            </a:r>
            <a:endParaRPr b="1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81d8f7cd69_0_67"/>
          <p:cNvSpPr txBox="1"/>
          <p:nvPr>
            <p:ph idx="1" type="body"/>
          </p:nvPr>
        </p:nvSpPr>
        <p:spPr>
          <a:xfrm>
            <a:off x="6059400" y="2130625"/>
            <a:ext cx="52212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rgbClr val="666666"/>
                </a:solidFill>
              </a:rPr>
              <a:t>Step 3: Council Approval</a:t>
            </a:r>
            <a:endParaRPr b="1" sz="1400">
              <a:solidFill>
                <a:srgbClr val="666666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Final DIP is submitted to the PC and TC for approval: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Technical Council:</a:t>
            </a:r>
            <a:endParaRPr sz="1100">
              <a:solidFill>
                <a:schemeClr val="dk1"/>
              </a:solidFill>
            </a:endParaRPr>
          </a:p>
          <a:p>
            <a:pPr indent="-298450" lvl="3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Validates architectural fit</a:t>
            </a:r>
            <a:endParaRPr sz="1100">
              <a:solidFill>
                <a:schemeClr val="dk1"/>
              </a:solidFill>
            </a:endParaRPr>
          </a:p>
          <a:p>
            <a:pPr indent="-298450" lvl="3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Designates technical standards</a:t>
            </a:r>
            <a:endParaRPr sz="1100">
              <a:solidFill>
                <a:schemeClr val="dk1"/>
              </a:solidFill>
            </a:endParaRPr>
          </a:p>
          <a:p>
            <a:pPr indent="-298450" lvl="3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Confirms all </a:t>
            </a:r>
            <a:r>
              <a:rPr b="1" lang="en-US" sz="1100">
                <a:solidFill>
                  <a:schemeClr val="dk1"/>
                </a:solidFill>
              </a:rPr>
              <a:t>Development and Support Score</a:t>
            </a:r>
            <a:r>
              <a:rPr lang="en-US" sz="1100">
                <a:solidFill>
                  <a:schemeClr val="dk1"/>
                </a:solidFill>
              </a:rPr>
              <a:t> calculations.</a:t>
            </a:r>
            <a:endParaRPr sz="1100">
              <a:solidFill>
                <a:schemeClr val="dk1"/>
              </a:solidFill>
            </a:endParaRPr>
          </a:p>
          <a:p>
            <a:pPr indent="-298450" lvl="2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Product Council:</a:t>
            </a:r>
            <a:endParaRPr sz="1100">
              <a:solidFill>
                <a:schemeClr val="dk1"/>
              </a:solidFill>
            </a:endParaRPr>
          </a:p>
          <a:p>
            <a:pPr indent="-298450" lvl="3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Evaluates user value</a:t>
            </a:r>
            <a:endParaRPr sz="1100">
              <a:solidFill>
                <a:schemeClr val="dk1"/>
              </a:solidFill>
            </a:endParaRPr>
          </a:p>
          <a:p>
            <a:pPr indent="-298450" lvl="3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Roadmap alignment</a:t>
            </a:r>
            <a:endParaRPr sz="1100">
              <a:solidFill>
                <a:schemeClr val="dk1"/>
              </a:solidFill>
            </a:endParaRPr>
          </a:p>
          <a:p>
            <a:pPr indent="-298450" lvl="3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Optionally allocates </a:t>
            </a:r>
            <a:r>
              <a:rPr b="1" lang="en-US" sz="1100">
                <a:solidFill>
                  <a:schemeClr val="dk1"/>
                </a:solidFill>
              </a:rPr>
              <a:t>Community Resource Points</a:t>
            </a:r>
            <a:endParaRPr b="1" sz="1100">
              <a:solidFill>
                <a:schemeClr val="dk1"/>
              </a:solidFill>
            </a:endParaRPr>
          </a:p>
          <a:p>
            <a:pPr indent="-298450" lvl="3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If the allocated </a:t>
            </a:r>
            <a:r>
              <a:rPr b="1" lang="en-US" sz="1100">
                <a:solidFill>
                  <a:schemeClr val="dk1"/>
                </a:solidFill>
              </a:rPr>
              <a:t>Community Resource Points</a:t>
            </a:r>
            <a:r>
              <a:rPr lang="en-US" sz="1100">
                <a:solidFill>
                  <a:schemeClr val="dk1"/>
                </a:solidFill>
              </a:rPr>
              <a:t> are insufficient, the DIP sponsors will need to directed funding for the DIP.</a:t>
            </a:r>
            <a:endParaRPr sz="1100">
              <a:solidFill>
                <a:schemeClr val="dk1"/>
              </a:solidFill>
            </a:endParaRPr>
          </a:p>
          <a:p>
            <a:pPr indent="-298450" lvl="3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If a sufficient number of </a:t>
            </a:r>
            <a:r>
              <a:rPr b="1" lang="en-US" sz="1100">
                <a:solidFill>
                  <a:schemeClr val="dk1"/>
                </a:solidFill>
              </a:rPr>
              <a:t>Community Resource Points</a:t>
            </a:r>
            <a:r>
              <a:rPr lang="en-US" sz="1100">
                <a:solidFill>
                  <a:schemeClr val="dk1"/>
                </a:solidFill>
              </a:rPr>
              <a:t> cannot be found, the DIP cannot be approved.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Approval from both the TC and the PC results in the DIP being marked as Endorsed.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The CC is not involved in the DIP Approval process</a:t>
            </a:r>
            <a:endParaRPr b="1"/>
          </a:p>
        </p:txBody>
      </p:sp>
      <p:sp>
        <p:nvSpPr>
          <p:cNvPr id="293" name="Google Shape;293;g381d8f7cd69_0_67"/>
          <p:cNvSpPr txBox="1"/>
          <p:nvPr>
            <p:ph idx="1" type="body"/>
          </p:nvPr>
        </p:nvSpPr>
        <p:spPr>
          <a:xfrm>
            <a:off x="838200" y="2130625"/>
            <a:ext cx="52212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400">
                <a:solidFill>
                  <a:srgbClr val="666666"/>
                </a:solidFill>
              </a:rPr>
              <a:t>Step 1: DIP Submission (Initial Expression of Interest)</a:t>
            </a:r>
            <a:endParaRPr b="1" sz="1400">
              <a:solidFill>
                <a:srgbClr val="666666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Submitted to DIP Dashboard.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Must include: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Working title.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High-level description of the problem or opportunity.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Proposed coordinator.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Preliminary list of stakeholders (e.g., SIGs, backing organizations)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Optional early notes on scope or resources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400">
                <a:solidFill>
                  <a:srgbClr val="666666"/>
                </a:solidFill>
              </a:rPr>
              <a:t>Step 2: Iterative Refinement</a:t>
            </a:r>
            <a:endParaRPr b="1" sz="1400">
              <a:solidFill>
                <a:srgbClr val="666666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Councils and stakeholders provide feedback.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The DIP is updated to include: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Clear scope and functional goals.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Technical feasibility and integration considerations.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Stakeholder validation.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Estimated resourcing needs in the form of a </a:t>
            </a:r>
            <a:r>
              <a:rPr b="1" lang="en-US" sz="1100">
                <a:solidFill>
                  <a:schemeClr val="dk1"/>
                </a:solidFill>
              </a:rPr>
              <a:t>Development Score</a:t>
            </a:r>
            <a:endParaRPr b="1"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Estimated impact on </a:t>
            </a:r>
            <a:r>
              <a:rPr b="1" lang="en-US" sz="1100">
                <a:solidFill>
                  <a:schemeClr val="dk1"/>
                </a:solidFill>
              </a:rPr>
              <a:t>Support Score </a:t>
            </a:r>
            <a:r>
              <a:rPr lang="en-US" sz="1100">
                <a:solidFill>
                  <a:schemeClr val="dk1"/>
                </a:solidFill>
              </a:rPr>
              <a:t> if any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Confirmation of coordinator and stakeholder support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The association of the DIP with relevant RFCs and Jira Artifacts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294" name="Google Shape;294;g381d8f7cd69_0_67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Process: The DIP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95" name="Google Shape;295;g381d8f7cd69_0_67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84a16e37bd_0_1"/>
          <p:cNvSpPr txBox="1"/>
          <p:nvPr>
            <p:ph idx="1" type="body"/>
          </p:nvPr>
        </p:nvSpPr>
        <p:spPr>
          <a:xfrm>
            <a:off x="6059400" y="2130625"/>
            <a:ext cx="52212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400">
                <a:solidFill>
                  <a:srgbClr val="666666"/>
                </a:solidFill>
              </a:rPr>
              <a:t>Step 6: Delivery and Integration</a:t>
            </a:r>
            <a:endParaRPr b="1" sz="1400">
              <a:solidFill>
                <a:srgbClr val="666666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Upon completion: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Deliverables are reviewed by relevant stakeholders.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Code is merged and documented.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The project is integrated into FOLIO’s release planning.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Final Summary Report submitted by the Coordinator.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400">
                <a:solidFill>
                  <a:srgbClr val="666666"/>
                </a:solidFill>
              </a:rPr>
              <a:t>Step 7: Archival or Sunset</a:t>
            </a:r>
            <a:endParaRPr b="1" sz="1400">
              <a:solidFill>
                <a:srgbClr val="666666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If incomplete: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Marked as Dormant (paused) or Sunset (closed).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If any </a:t>
            </a:r>
            <a:r>
              <a:rPr b="1" lang="en-US" sz="1100">
                <a:solidFill>
                  <a:schemeClr val="dk1"/>
                </a:solidFill>
              </a:rPr>
              <a:t>Community Resource Points</a:t>
            </a:r>
            <a:r>
              <a:rPr lang="en-US" sz="1100">
                <a:solidFill>
                  <a:schemeClr val="dk1"/>
                </a:solidFill>
              </a:rPr>
              <a:t> remain, they will be returned to the community pool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If complete: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Archived with links to outcomes, code, and final report.</a:t>
            </a:r>
            <a:endParaRPr b="1" sz="12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666666"/>
              </a:solidFill>
            </a:endParaRPr>
          </a:p>
        </p:txBody>
      </p:sp>
      <p:sp>
        <p:nvSpPr>
          <p:cNvPr id="301" name="Google Shape;301;g384a16e37bd_0_1"/>
          <p:cNvSpPr txBox="1"/>
          <p:nvPr>
            <p:ph idx="1" type="body"/>
          </p:nvPr>
        </p:nvSpPr>
        <p:spPr>
          <a:xfrm>
            <a:off x="838200" y="2130625"/>
            <a:ext cx="52212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rgbClr val="666666"/>
                </a:solidFill>
              </a:rPr>
              <a:t>Step 4: RFP </a:t>
            </a:r>
            <a:endParaRPr b="1" sz="1400">
              <a:solidFill>
                <a:srgbClr val="666666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If the DIP is assigned to the Community Development Team then the RFP step may be skipped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If the work is not assigned to the Community Development team then the FOLIO Org must take the following actions: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Issue a Request for Proposal (RFP) based on the Endorsed DIP.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Coordinates contractor selection from approved community contractors using the </a:t>
            </a:r>
            <a:r>
              <a:rPr b="1" lang="en-US" sz="1100">
                <a:solidFill>
                  <a:schemeClr val="dk1"/>
                </a:solidFill>
              </a:rPr>
              <a:t>Developer Marketplace</a:t>
            </a:r>
            <a:endParaRPr b="1"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Sign a contract with the selected contractor.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rgbClr val="666666"/>
                </a:solidFill>
              </a:rPr>
              <a:t>Step 5: Implementation</a:t>
            </a:r>
            <a:endParaRPr b="1" sz="1400">
              <a:solidFill>
                <a:srgbClr val="666666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Coordinator responsibilities: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Acts as liaison to the councils, stakeholders, and development team.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Facilitates reporting and communication.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Ensures ongoing stakeholder engagement.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US" sz="1100">
                <a:solidFill>
                  <a:schemeClr val="dk1"/>
                </a:solidFill>
              </a:rPr>
              <a:t>Development team responsibilities: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Works collaboratively with module owners, SIGs, and QA teams.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-US" sz="1100">
                <a:solidFill>
                  <a:schemeClr val="dk1"/>
                </a:solidFill>
              </a:rPr>
              <a:t>Submits work via the standard FOLIO community process, including the creation and assignment of all Jira artifacts.</a:t>
            </a:r>
            <a:endParaRPr b="1" sz="1200">
              <a:solidFill>
                <a:srgbClr val="666666"/>
              </a:solidFill>
            </a:endParaRPr>
          </a:p>
        </p:txBody>
      </p:sp>
      <p:sp>
        <p:nvSpPr>
          <p:cNvPr id="302" name="Google Shape;302;g384a16e37bd_0_1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/>
              <a:t>Process: The DIP</a:t>
            </a:r>
            <a:endParaRPr b="1"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03" name="Google Shape;303;g384a16e37bd_0_1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8aa80322bd_0_55"/>
          <p:cNvSpPr txBox="1"/>
          <p:nvPr>
            <p:ph type="ctrTitle"/>
          </p:nvPr>
        </p:nvSpPr>
        <p:spPr>
          <a:xfrm>
            <a:off x="914400" y="4193633"/>
            <a:ext cx="10363200" cy="75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Stephen Pampel</a:t>
            </a:r>
            <a:endParaRPr/>
          </a:p>
        </p:txBody>
      </p:sp>
      <p:sp>
        <p:nvSpPr>
          <p:cNvPr id="310" name="Google Shape;310;g38aa80322bd_0_55"/>
          <p:cNvSpPr txBox="1"/>
          <p:nvPr>
            <p:ph idx="1" type="body"/>
          </p:nvPr>
        </p:nvSpPr>
        <p:spPr>
          <a:xfrm>
            <a:off x="914400" y="2633583"/>
            <a:ext cx="10363200" cy="1125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Implementation Plan</a:t>
            </a:r>
            <a:endParaRPr b="1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38aa80322bd_0_171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Multi-Phase Rollout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16" name="Google Shape;316;g38aa80322bd_0_171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317" name="Google Shape;317;g38aa80322bd_0_171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Phase 1:</a:t>
            </a:r>
            <a:r>
              <a:rPr lang="en-US"/>
              <a:t> Pilot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Phase 2:</a:t>
            </a:r>
            <a:r>
              <a:rPr lang="en-US"/>
              <a:t> Core Concept Rollout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Phase 3:</a:t>
            </a:r>
            <a:r>
              <a:rPr lang="en-US"/>
              <a:t> Complete Rollout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38aa80322bd_0_177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Phase 1: Pilot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23" name="Google Shape;323;g38aa80322bd_0_177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324" name="Google Shape;324;g38aa80322bd_0_177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All Three Councils:</a:t>
            </a:r>
            <a:r>
              <a:rPr lang="en-US"/>
              <a:t> </a:t>
            </a:r>
            <a:r>
              <a:rPr lang="en-US"/>
              <a:t>Selection of Pilot Initiative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Community Council: </a:t>
            </a:r>
            <a:r>
              <a:rPr lang="en-US"/>
              <a:t>Earmark funds for the pilot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Technical Council: </a:t>
            </a:r>
            <a:endParaRPr b="1"/>
          </a:p>
          <a:p>
            <a:pPr indent="-2540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200"/>
              <a:buChar char="−"/>
            </a:pPr>
            <a:r>
              <a:rPr lang="en-US" sz="2800"/>
              <a:t>Identify Implicated Components</a:t>
            </a:r>
            <a:endParaRPr sz="2800"/>
          </a:p>
          <a:p>
            <a:pPr indent="-2540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200"/>
              <a:buChar char="−"/>
            </a:pPr>
            <a:r>
              <a:rPr lang="en-US" sz="2800"/>
              <a:t>Categorizing Components (Core or Community)</a:t>
            </a:r>
            <a:endParaRPr sz="2800"/>
          </a:p>
          <a:p>
            <a:pPr indent="-2540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200"/>
              <a:buChar char="−"/>
            </a:pPr>
            <a:r>
              <a:rPr lang="en-US" sz="2800"/>
              <a:t>Apply Support Scores</a:t>
            </a:r>
            <a:endParaRPr sz="2800"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PC and TC: </a:t>
            </a:r>
            <a:r>
              <a:rPr lang="en-US"/>
              <a:t>Execute DIP process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CDD Working Group: </a:t>
            </a:r>
            <a:r>
              <a:rPr lang="en-US"/>
              <a:t>Compile Report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38aa80322bd_0_183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Phase 2: </a:t>
            </a:r>
            <a:r>
              <a:rPr lang="en-US"/>
              <a:t>Core Concept Rollout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30" name="Google Shape;330;g38aa80322bd_0_183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331" name="Google Shape;331;g38aa80322bd_0_183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Community Council: </a:t>
            </a:r>
            <a:r>
              <a:rPr lang="en-US"/>
              <a:t>Create CRP budget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Technical Council:</a:t>
            </a:r>
            <a:r>
              <a:rPr lang="en-US"/>
              <a:t> Core Module </a:t>
            </a:r>
            <a:r>
              <a:rPr lang="en-US"/>
              <a:t>Identification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Product Council:</a:t>
            </a:r>
            <a:r>
              <a:rPr lang="en-US"/>
              <a:t> </a:t>
            </a:r>
            <a:endParaRPr/>
          </a:p>
          <a:p>
            <a:pPr indent="-2921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−"/>
            </a:pPr>
            <a:r>
              <a:rPr lang="en-US"/>
              <a:t>DIP Dashboard</a:t>
            </a:r>
            <a:endParaRPr/>
          </a:p>
          <a:p>
            <a:pPr indent="-292100" lvl="1" marL="685800" rtl="0" algn="l">
              <a:spcBef>
                <a:spcPts val="0"/>
              </a:spcBef>
              <a:spcAft>
                <a:spcPts val="0"/>
              </a:spcAft>
              <a:buSzPts val="2800"/>
              <a:buChar char="−"/>
            </a:pPr>
            <a:r>
              <a:rPr lang="en-US"/>
              <a:t>Community Module Selection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8aa80322bd_0_189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Phase 3: </a:t>
            </a:r>
            <a:r>
              <a:rPr lang="en-US"/>
              <a:t>Complete Rollout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37" name="Google Shape;337;g38aa80322bd_0_189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338" name="Google Shape;338;g38aa80322bd_0_189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CC and TC:</a:t>
            </a:r>
            <a:r>
              <a:rPr lang="en-US"/>
              <a:t> </a:t>
            </a:r>
            <a:endParaRPr/>
          </a:p>
          <a:p>
            <a:pPr indent="-2921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−"/>
            </a:pPr>
            <a:r>
              <a:rPr lang="en-US"/>
              <a:t>Community Development Team</a:t>
            </a:r>
            <a:endParaRPr/>
          </a:p>
          <a:p>
            <a:pPr indent="-292100" lvl="1" marL="685800" rtl="0" algn="l">
              <a:spcBef>
                <a:spcPts val="0"/>
              </a:spcBef>
              <a:spcAft>
                <a:spcPts val="0"/>
              </a:spcAft>
              <a:buSzPts val="2800"/>
              <a:buChar char="−"/>
            </a:pPr>
            <a:r>
              <a:rPr lang="en-US"/>
              <a:t>Developer Marketplace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b="1" lang="en-US"/>
              <a:t>PC:</a:t>
            </a:r>
            <a:r>
              <a:rPr lang="en-US"/>
              <a:t> Community Priorities Dashboard Integration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38aa80322bd_0_61"/>
          <p:cNvSpPr txBox="1"/>
          <p:nvPr>
            <p:ph type="ctrTitle"/>
          </p:nvPr>
        </p:nvSpPr>
        <p:spPr>
          <a:xfrm>
            <a:off x="914400" y="4193633"/>
            <a:ext cx="10363200" cy="75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Ask Us Anything!</a:t>
            </a:r>
            <a:endParaRPr/>
          </a:p>
        </p:txBody>
      </p:sp>
      <p:sp>
        <p:nvSpPr>
          <p:cNvPr id="345" name="Google Shape;345;g38aa80322bd_0_61"/>
          <p:cNvSpPr txBox="1"/>
          <p:nvPr>
            <p:ph idx="1" type="body"/>
          </p:nvPr>
        </p:nvSpPr>
        <p:spPr>
          <a:xfrm>
            <a:off x="914400" y="2633583"/>
            <a:ext cx="10363200" cy="1125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Q&amp;A</a:t>
            </a:r>
            <a:endParaRPr b="1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38aa80322bd_0_67"/>
          <p:cNvSpPr txBox="1"/>
          <p:nvPr>
            <p:ph type="ctrTitle"/>
          </p:nvPr>
        </p:nvSpPr>
        <p:spPr>
          <a:xfrm>
            <a:off x="914400" y="4182550"/>
            <a:ext cx="4512300" cy="75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See the feedback form </a:t>
            </a:r>
            <a:r>
              <a:rPr lang="en-US" u="sng">
                <a:solidFill>
                  <a:srgbClr val="00FF00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lang="en-US"/>
              <a:t>!</a:t>
            </a:r>
            <a:endParaRPr>
              <a:highlight>
                <a:srgbClr val="E6B8AF"/>
              </a:highlight>
            </a:endParaRPr>
          </a:p>
        </p:txBody>
      </p:sp>
      <p:sp>
        <p:nvSpPr>
          <p:cNvPr id="352" name="Google Shape;352;g38aa80322bd_0_67"/>
          <p:cNvSpPr txBox="1"/>
          <p:nvPr>
            <p:ph idx="1" type="body"/>
          </p:nvPr>
        </p:nvSpPr>
        <p:spPr>
          <a:xfrm>
            <a:off x="914400" y="2633575"/>
            <a:ext cx="4512300" cy="1125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Workshop Prep</a:t>
            </a:r>
            <a:endParaRPr b="1"/>
          </a:p>
        </p:txBody>
      </p:sp>
      <p:pic>
        <p:nvPicPr>
          <p:cNvPr id="353" name="Google Shape;353;g38aa80322bd_0_67" title="WolfConFeedbackFor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45175" y="1500188"/>
            <a:ext cx="3857625" cy="385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384a16e37bd_0_26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Workshop Prep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59" name="Google Shape;359;g384a16e37bd_0_26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360" name="Google Shape;360;g384a16e37bd_0_26"/>
          <p:cNvSpPr txBox="1"/>
          <p:nvPr>
            <p:ph idx="1" type="body"/>
          </p:nvPr>
        </p:nvSpPr>
        <p:spPr>
          <a:xfrm>
            <a:off x="5360575" y="2130625"/>
            <a:ext cx="59931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/>
              <a:t>What works well?</a:t>
            </a:r>
            <a:endParaRPr sz="3600"/>
          </a:p>
        </p:txBody>
      </p:sp>
      <p:pic>
        <p:nvPicPr>
          <p:cNvPr id="361" name="Google Shape;361;g384a16e37bd_0_26" title="New Projec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10800000">
            <a:off x="695060" y="2213912"/>
            <a:ext cx="3905718" cy="3846238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g384a16e37bd_0_26"/>
          <p:cNvSpPr txBox="1"/>
          <p:nvPr/>
        </p:nvSpPr>
        <p:spPr>
          <a:xfrm>
            <a:off x="363073" y="2931322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Funding</a:t>
            </a:r>
            <a:endParaRPr b="1" sz="1770">
              <a:solidFill>
                <a:schemeClr val="lt1"/>
              </a:solidFill>
            </a:endParaRPr>
          </a:p>
        </p:txBody>
      </p:sp>
      <p:sp>
        <p:nvSpPr>
          <p:cNvPr id="363" name="Google Shape;363;g384a16e37bd_0_26"/>
          <p:cNvSpPr txBox="1"/>
          <p:nvPr/>
        </p:nvSpPr>
        <p:spPr>
          <a:xfrm>
            <a:off x="2440444" y="2931319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Governance</a:t>
            </a:r>
            <a:endParaRPr b="1" sz="1770">
              <a:solidFill>
                <a:schemeClr val="lt1"/>
              </a:solidFill>
            </a:endParaRPr>
          </a:p>
        </p:txBody>
      </p:sp>
      <p:sp>
        <p:nvSpPr>
          <p:cNvPr id="364" name="Google Shape;364;g384a16e37bd_0_26"/>
          <p:cNvSpPr txBox="1"/>
          <p:nvPr/>
        </p:nvSpPr>
        <p:spPr>
          <a:xfrm>
            <a:off x="2601239" y="4860573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Process</a:t>
            </a:r>
            <a:endParaRPr b="1" sz="1770">
              <a:solidFill>
                <a:schemeClr val="lt1"/>
              </a:solidFill>
            </a:endParaRPr>
          </a:p>
        </p:txBody>
      </p:sp>
      <p:sp>
        <p:nvSpPr>
          <p:cNvPr id="365" name="Google Shape;365;g384a16e37bd_0_26"/>
          <p:cNvSpPr txBox="1"/>
          <p:nvPr/>
        </p:nvSpPr>
        <p:spPr>
          <a:xfrm>
            <a:off x="508314" y="4860579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Communication</a:t>
            </a:r>
            <a:endParaRPr b="1" sz="1770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8aa80322bd_0_73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Three Initial Proposals</a:t>
            </a:r>
            <a:endParaRPr/>
          </a:p>
        </p:txBody>
      </p:sp>
      <p:sp>
        <p:nvSpPr>
          <p:cNvPr id="95" name="Google Shape;95;g38aa80322bd_0_73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96" name="Google Shape;96;g38aa80322bd_0_73"/>
          <p:cNvSpPr txBox="1"/>
          <p:nvPr>
            <p:ph idx="1" type="body"/>
          </p:nvPr>
        </p:nvSpPr>
        <p:spPr>
          <a:xfrm>
            <a:off x="838200" y="2130637"/>
            <a:ext cx="105156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Program Plan for Developing a Blueprint for FOLIO Community &amp; Software Ecosystem (The Blueprint)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FOLIO Contribution Network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Development Initiative Proposal Process (The DIP)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384a16e37bd_0_38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Workshop Prep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71" name="Google Shape;371;g384a16e37bd_0_38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372" name="Google Shape;372;g384a16e37bd_0_38"/>
          <p:cNvSpPr txBox="1"/>
          <p:nvPr>
            <p:ph idx="1" type="body"/>
          </p:nvPr>
        </p:nvSpPr>
        <p:spPr>
          <a:xfrm>
            <a:off x="5360575" y="2130625"/>
            <a:ext cx="59931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/>
              <a:t>What needs work?</a:t>
            </a:r>
            <a:endParaRPr sz="3600"/>
          </a:p>
        </p:txBody>
      </p:sp>
      <p:pic>
        <p:nvPicPr>
          <p:cNvPr id="373" name="Google Shape;373;g384a16e37bd_0_38" title="New Projec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10800000">
            <a:off x="695060" y="2213912"/>
            <a:ext cx="3905718" cy="3846238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g384a16e37bd_0_38"/>
          <p:cNvSpPr txBox="1"/>
          <p:nvPr/>
        </p:nvSpPr>
        <p:spPr>
          <a:xfrm>
            <a:off x="363073" y="2931322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Funding</a:t>
            </a:r>
            <a:endParaRPr b="1" sz="1770">
              <a:solidFill>
                <a:schemeClr val="lt1"/>
              </a:solidFill>
            </a:endParaRPr>
          </a:p>
        </p:txBody>
      </p:sp>
      <p:sp>
        <p:nvSpPr>
          <p:cNvPr id="375" name="Google Shape;375;g384a16e37bd_0_38"/>
          <p:cNvSpPr txBox="1"/>
          <p:nvPr/>
        </p:nvSpPr>
        <p:spPr>
          <a:xfrm>
            <a:off x="2440444" y="2931319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Governance</a:t>
            </a:r>
            <a:endParaRPr b="1" sz="1770">
              <a:solidFill>
                <a:schemeClr val="lt1"/>
              </a:solidFill>
            </a:endParaRPr>
          </a:p>
        </p:txBody>
      </p:sp>
      <p:sp>
        <p:nvSpPr>
          <p:cNvPr id="376" name="Google Shape;376;g384a16e37bd_0_38"/>
          <p:cNvSpPr txBox="1"/>
          <p:nvPr/>
        </p:nvSpPr>
        <p:spPr>
          <a:xfrm>
            <a:off x="2601239" y="4860573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Process</a:t>
            </a:r>
            <a:endParaRPr b="1" sz="1770">
              <a:solidFill>
                <a:schemeClr val="lt1"/>
              </a:solidFill>
            </a:endParaRPr>
          </a:p>
        </p:txBody>
      </p:sp>
      <p:sp>
        <p:nvSpPr>
          <p:cNvPr id="377" name="Google Shape;377;g384a16e37bd_0_38"/>
          <p:cNvSpPr txBox="1"/>
          <p:nvPr/>
        </p:nvSpPr>
        <p:spPr>
          <a:xfrm>
            <a:off x="508314" y="4860579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Communication</a:t>
            </a:r>
            <a:endParaRPr b="1" sz="1770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84a16e37bd_0_49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Workshop Prep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83" name="Google Shape;383;g384a16e37bd_0_49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384" name="Google Shape;384;g384a16e37bd_0_49"/>
          <p:cNvSpPr txBox="1"/>
          <p:nvPr>
            <p:ph idx="1" type="body"/>
          </p:nvPr>
        </p:nvSpPr>
        <p:spPr>
          <a:xfrm>
            <a:off x="5360575" y="2130625"/>
            <a:ext cx="59931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/>
              <a:t>What work is next</a:t>
            </a:r>
            <a:r>
              <a:rPr b="1" lang="en-US" sz="3600"/>
              <a:t>?</a:t>
            </a:r>
            <a:endParaRPr sz="3600"/>
          </a:p>
        </p:txBody>
      </p:sp>
      <p:pic>
        <p:nvPicPr>
          <p:cNvPr id="385" name="Google Shape;385;g384a16e37bd_0_49" title="New Projec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10800000">
            <a:off x="695060" y="2213912"/>
            <a:ext cx="3905718" cy="3846238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g384a16e37bd_0_49"/>
          <p:cNvSpPr txBox="1"/>
          <p:nvPr/>
        </p:nvSpPr>
        <p:spPr>
          <a:xfrm>
            <a:off x="363073" y="2931322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Funding</a:t>
            </a:r>
            <a:endParaRPr b="1" sz="1770">
              <a:solidFill>
                <a:schemeClr val="lt1"/>
              </a:solidFill>
            </a:endParaRPr>
          </a:p>
        </p:txBody>
      </p:sp>
      <p:sp>
        <p:nvSpPr>
          <p:cNvPr id="387" name="Google Shape;387;g384a16e37bd_0_49"/>
          <p:cNvSpPr txBox="1"/>
          <p:nvPr/>
        </p:nvSpPr>
        <p:spPr>
          <a:xfrm>
            <a:off x="2440444" y="2931319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Governance</a:t>
            </a:r>
            <a:endParaRPr b="1" sz="1770">
              <a:solidFill>
                <a:schemeClr val="lt1"/>
              </a:solidFill>
            </a:endParaRPr>
          </a:p>
        </p:txBody>
      </p:sp>
      <p:sp>
        <p:nvSpPr>
          <p:cNvPr id="388" name="Google Shape;388;g384a16e37bd_0_49"/>
          <p:cNvSpPr txBox="1"/>
          <p:nvPr/>
        </p:nvSpPr>
        <p:spPr>
          <a:xfrm>
            <a:off x="2601239" y="4860573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Process</a:t>
            </a:r>
            <a:endParaRPr b="1" sz="1770">
              <a:solidFill>
                <a:schemeClr val="lt1"/>
              </a:solidFill>
            </a:endParaRPr>
          </a:p>
        </p:txBody>
      </p:sp>
      <p:sp>
        <p:nvSpPr>
          <p:cNvPr id="389" name="Google Shape;389;g384a16e37bd_0_49"/>
          <p:cNvSpPr txBox="1"/>
          <p:nvPr/>
        </p:nvSpPr>
        <p:spPr>
          <a:xfrm>
            <a:off x="508314" y="4860579"/>
            <a:ext cx="24012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80925" lIns="80925" spcFirstLastPara="1" rIns="80925" wrap="square" tIns="8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70">
                <a:solidFill>
                  <a:schemeClr val="lt1"/>
                </a:solidFill>
              </a:rPr>
              <a:t>Communication</a:t>
            </a:r>
            <a:endParaRPr b="1" sz="1770">
              <a:solidFill>
                <a:schemeClr val="lt1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38285bb7468_0_74"/>
          <p:cNvSpPr txBox="1"/>
          <p:nvPr>
            <p:ph type="ctrTitle"/>
          </p:nvPr>
        </p:nvSpPr>
        <p:spPr>
          <a:xfrm>
            <a:off x="914400" y="4182550"/>
            <a:ext cx="5275800" cy="75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See the document </a:t>
            </a:r>
            <a:r>
              <a:rPr lang="en-US" u="sng">
                <a:solidFill>
                  <a:srgbClr val="00FF00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lang="en-US"/>
              <a:t>!</a:t>
            </a:r>
            <a:endParaRPr>
              <a:highlight>
                <a:srgbClr val="E6B8AF"/>
              </a:highlight>
            </a:endParaRPr>
          </a:p>
        </p:txBody>
      </p:sp>
      <p:sp>
        <p:nvSpPr>
          <p:cNvPr id="396" name="Google Shape;396;g38285bb7468_0_74"/>
          <p:cNvSpPr txBox="1"/>
          <p:nvPr>
            <p:ph idx="1" type="body"/>
          </p:nvPr>
        </p:nvSpPr>
        <p:spPr>
          <a:xfrm>
            <a:off x="914400" y="2633575"/>
            <a:ext cx="5275800" cy="1125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Exploring Scenarios</a:t>
            </a:r>
            <a:endParaRPr b="1"/>
          </a:p>
        </p:txBody>
      </p:sp>
      <p:pic>
        <p:nvPicPr>
          <p:cNvPr id="397" name="Google Shape;397;g38285bb7468_0_74" title="CDDScenarios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45175" y="1500188"/>
            <a:ext cx="3857625" cy="385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6"/>
          <p:cNvSpPr/>
          <p:nvPr/>
        </p:nvSpPr>
        <p:spPr>
          <a:xfrm>
            <a:off x="1" y="-685801"/>
            <a:ext cx="4944217" cy="8229600"/>
          </a:xfrm>
          <a:custGeom>
            <a:rect b="b" l="l" r="r" t="t"/>
            <a:pathLst>
              <a:path extrusionOk="0" h="8229600" w="4944217">
                <a:moveTo>
                  <a:pt x="829417" y="0"/>
                </a:moveTo>
                <a:cubicBezTo>
                  <a:pt x="3101958" y="0"/>
                  <a:pt x="4944217" y="1842259"/>
                  <a:pt x="4944217" y="4114800"/>
                </a:cubicBezTo>
                <a:cubicBezTo>
                  <a:pt x="4944217" y="6387341"/>
                  <a:pt x="3101958" y="8229600"/>
                  <a:pt x="829417" y="8229600"/>
                </a:cubicBezTo>
                <a:cubicBezTo>
                  <a:pt x="545349" y="8229600"/>
                  <a:pt x="268005" y="8200815"/>
                  <a:pt x="141" y="8146002"/>
                </a:cubicBezTo>
                <a:lnTo>
                  <a:pt x="0" y="8145970"/>
                </a:lnTo>
                <a:lnTo>
                  <a:pt x="0" y="83631"/>
                </a:lnTo>
                <a:lnTo>
                  <a:pt x="141" y="83598"/>
                </a:lnTo>
                <a:cubicBezTo>
                  <a:pt x="268005" y="28785"/>
                  <a:pt x="545349" y="0"/>
                  <a:pt x="829417" y="0"/>
                </a:cubicBezTo>
                <a:close/>
              </a:path>
            </a:pathLst>
          </a:custGeom>
          <a:solidFill>
            <a:srgbClr val="E7E7E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6"/>
          <p:cNvSpPr txBox="1"/>
          <p:nvPr>
            <p:ph idx="1" type="subTitle"/>
          </p:nvPr>
        </p:nvSpPr>
        <p:spPr>
          <a:xfrm>
            <a:off x="5468910" y="3806364"/>
            <a:ext cx="5025400" cy="13407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lang="en-US" sz="3200">
                <a:solidFill>
                  <a:schemeClr val="lt1"/>
                </a:solidFill>
              </a:rPr>
              <a:t>See you in the feedback session!</a:t>
            </a:r>
            <a:endParaRPr/>
          </a:p>
        </p:txBody>
      </p:sp>
      <p:sp>
        <p:nvSpPr>
          <p:cNvPr id="406" name="Google Shape;406;p6"/>
          <p:cNvSpPr txBox="1"/>
          <p:nvPr>
            <p:ph type="ctrTitle"/>
          </p:nvPr>
        </p:nvSpPr>
        <p:spPr>
          <a:xfrm>
            <a:off x="5412167" y="2396709"/>
            <a:ext cx="6467605" cy="2064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Arial"/>
              <a:buNone/>
            </a:pPr>
            <a:r>
              <a:rPr lang="en-US" sz="7200"/>
              <a:t>Thank You</a:t>
            </a:r>
            <a:endParaRPr/>
          </a:p>
        </p:txBody>
      </p:sp>
      <p:pic>
        <p:nvPicPr>
          <p:cNvPr id="407" name="Google Shape;40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950" y="1387117"/>
            <a:ext cx="3764165" cy="4083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8aa80322bd_0_111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The Blueprint</a:t>
            </a:r>
            <a:endParaRPr/>
          </a:p>
        </p:txBody>
      </p:sp>
      <p:sp>
        <p:nvSpPr>
          <p:cNvPr id="102" name="Google Shape;102;g38aa80322bd_0_111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03" name="Google Shape;103;g38aa80322bd_0_111"/>
          <p:cNvSpPr txBox="1"/>
          <p:nvPr>
            <p:ph idx="1" type="body"/>
          </p:nvPr>
        </p:nvSpPr>
        <p:spPr>
          <a:xfrm>
            <a:off x="5210050" y="2130625"/>
            <a:ext cx="61437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Updated Vision Statement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Short-Term AWS Funding Request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Long-Term Operations Model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Active Developer Marketplace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Progress Toward Eureka Architecture</a:t>
            </a:r>
            <a:endParaRPr/>
          </a:p>
        </p:txBody>
      </p:sp>
      <p:pic>
        <p:nvPicPr>
          <p:cNvPr id="104" name="Google Shape;104;g38aa80322bd_0_111" title="Screenshot 2025-09-21 at 4.46.12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475" y="2585211"/>
            <a:ext cx="4905250" cy="31036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8aa80322bd_0_105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FOLIO Contribution Network</a:t>
            </a:r>
            <a:endParaRPr/>
          </a:p>
        </p:txBody>
      </p:sp>
      <p:sp>
        <p:nvSpPr>
          <p:cNvPr id="110" name="Google Shape;110;g38aa80322bd_0_105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11" name="Google Shape;111;g38aa80322bd_0_105"/>
          <p:cNvSpPr txBox="1"/>
          <p:nvPr>
            <p:ph idx="1" type="body"/>
          </p:nvPr>
        </p:nvSpPr>
        <p:spPr>
          <a:xfrm>
            <a:off x="77608" y="2130625"/>
            <a:ext cx="59565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Developer Marketplace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Sustainable Revenue Streams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Collaborative Funding Mechanisms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Structured Maintenance Options</a:t>
            </a:r>
            <a:endParaRPr/>
          </a:p>
        </p:txBody>
      </p:sp>
      <p:sp>
        <p:nvSpPr>
          <p:cNvPr id="112" name="Google Shape;112;g38aa80322bd_0_105"/>
          <p:cNvSpPr txBox="1"/>
          <p:nvPr>
            <p:ph idx="1" type="body"/>
          </p:nvPr>
        </p:nvSpPr>
        <p:spPr>
          <a:xfrm>
            <a:off x="6235508" y="2130625"/>
            <a:ext cx="59565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Centralized Payment Infrastructure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Three-Tier Support Services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Points-Based Cost Assessment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</a:pPr>
            <a:r>
              <a:rPr lang="en-US"/>
              <a:t>Governance by FOLIO Contribution Network Committee(new)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8aa80322bd_0_117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The </a:t>
            </a:r>
            <a:r>
              <a:rPr lang="en-US"/>
              <a:t>DIP</a:t>
            </a:r>
            <a:endParaRPr/>
          </a:p>
        </p:txBody>
      </p:sp>
      <p:sp>
        <p:nvSpPr>
          <p:cNvPr id="118" name="Google Shape;118;g38aa80322bd_0_117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19" name="Google Shape;119;g38aa80322bd_0_117"/>
          <p:cNvSpPr txBox="1"/>
          <p:nvPr>
            <p:ph idx="1" type="body"/>
          </p:nvPr>
        </p:nvSpPr>
        <p:spPr>
          <a:xfrm>
            <a:off x="838200" y="2130625"/>
            <a:ext cx="52845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A Seven Layer DIP</a:t>
            </a:r>
            <a:endParaRPr b="1"/>
          </a:p>
          <a:p>
            <a:pPr indent="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Expression of Interest</a:t>
            </a:r>
            <a:endParaRPr/>
          </a:p>
          <a:p>
            <a:pPr indent="-2286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Iterative Refinement</a:t>
            </a:r>
            <a:endParaRPr/>
          </a:p>
          <a:p>
            <a:pPr indent="-2286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Governance Council Approval</a:t>
            </a:r>
            <a:endParaRPr/>
          </a:p>
          <a:p>
            <a:pPr indent="-228600" lvl="1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RFP and Funding MOUs</a:t>
            </a:r>
            <a:endParaRPr/>
          </a:p>
        </p:txBody>
      </p:sp>
      <p:sp>
        <p:nvSpPr>
          <p:cNvPr id="120" name="Google Shape;120;g38aa80322bd_0_117"/>
          <p:cNvSpPr txBox="1"/>
          <p:nvPr>
            <p:ph idx="1" type="body"/>
          </p:nvPr>
        </p:nvSpPr>
        <p:spPr>
          <a:xfrm>
            <a:off x="6492200" y="2130625"/>
            <a:ext cx="5284500" cy="40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685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 startAt="5"/>
            </a:pPr>
            <a:r>
              <a:rPr lang="en-US"/>
              <a:t>Contractor Implementation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 startAt="5"/>
            </a:pPr>
            <a:r>
              <a:rPr lang="en-US"/>
              <a:t>Delivery and Integration</a:t>
            </a:r>
            <a:endParaRPr/>
          </a:p>
          <a:p>
            <a:pPr indent="-228600" lvl="1" marL="6858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 startAt="5"/>
            </a:pPr>
            <a:r>
              <a:rPr lang="en-US"/>
              <a:t>Project Archival or Sunsetting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8aa80322bd_0_123"/>
          <p:cNvSpPr txBox="1"/>
          <p:nvPr>
            <p:ph type="title"/>
          </p:nvPr>
        </p:nvSpPr>
        <p:spPr>
          <a:xfrm>
            <a:off x="838200" y="364523"/>
            <a:ext cx="10515600" cy="10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/>
              <a:t>Opportunity</a:t>
            </a:r>
            <a:r>
              <a:rPr lang="en-US"/>
              <a:t> for Synthesis</a:t>
            </a:r>
            <a:endParaRPr/>
          </a:p>
        </p:txBody>
      </p:sp>
      <p:sp>
        <p:nvSpPr>
          <p:cNvPr id="126" name="Google Shape;126;g38aa80322bd_0_123"/>
          <p:cNvSpPr txBox="1"/>
          <p:nvPr/>
        </p:nvSpPr>
        <p:spPr>
          <a:xfrm>
            <a:off x="1419773" y="6426992"/>
            <a:ext cx="4639500" cy="266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2"/>
                </a:solidFill>
              </a:rPr>
              <a:t>Introducing the Community Directed Development Framework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27" name="Google Shape;127;g38aa80322bd_0_123"/>
          <p:cNvPicPr preferRelativeResize="0"/>
          <p:nvPr/>
        </p:nvPicPr>
        <p:blipFill rotWithShape="1">
          <a:blip r:embed="rId3">
            <a:alphaModFix/>
          </a:blip>
          <a:srcRect b="18902" l="19880" r="21956" t="22194"/>
          <a:stretch/>
        </p:blipFill>
        <p:spPr>
          <a:xfrm>
            <a:off x="3186703" y="1990200"/>
            <a:ext cx="4231099" cy="4284649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38aa80322bd_0_123"/>
          <p:cNvSpPr txBox="1"/>
          <p:nvPr/>
        </p:nvSpPr>
        <p:spPr>
          <a:xfrm>
            <a:off x="2235928" y="2877575"/>
            <a:ext cx="27126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2"/>
                </a:solidFill>
              </a:rPr>
              <a:t>The Blueprint</a:t>
            </a:r>
            <a:endParaRPr b="1" sz="1500">
              <a:solidFill>
                <a:schemeClr val="dk2"/>
              </a:solidFill>
            </a:endParaRPr>
          </a:p>
        </p:txBody>
      </p:sp>
      <p:sp>
        <p:nvSpPr>
          <p:cNvPr id="129" name="Google Shape;129;g38aa80322bd_0_123"/>
          <p:cNvSpPr txBox="1"/>
          <p:nvPr/>
        </p:nvSpPr>
        <p:spPr>
          <a:xfrm>
            <a:off x="7243453" y="2877575"/>
            <a:ext cx="27126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2"/>
                </a:solidFill>
              </a:rPr>
              <a:t>The </a:t>
            </a:r>
            <a:r>
              <a:rPr b="1" lang="en-US" sz="1500">
                <a:solidFill>
                  <a:schemeClr val="dk2"/>
                </a:solidFill>
              </a:rPr>
              <a:t>Contribution</a:t>
            </a:r>
            <a:r>
              <a:rPr b="1" lang="en-US" sz="1500">
                <a:solidFill>
                  <a:schemeClr val="dk2"/>
                </a:solidFill>
              </a:rPr>
              <a:t> Network</a:t>
            </a:r>
            <a:endParaRPr b="1" sz="1500">
              <a:solidFill>
                <a:schemeClr val="dk2"/>
              </a:solidFill>
            </a:endParaRPr>
          </a:p>
        </p:txBody>
      </p:sp>
      <p:sp>
        <p:nvSpPr>
          <p:cNvPr id="130" name="Google Shape;130;g38aa80322bd_0_123"/>
          <p:cNvSpPr txBox="1"/>
          <p:nvPr/>
        </p:nvSpPr>
        <p:spPr>
          <a:xfrm>
            <a:off x="5017353" y="6072100"/>
            <a:ext cx="9501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2"/>
                </a:solidFill>
              </a:rPr>
              <a:t>The DIP</a:t>
            </a:r>
            <a:endParaRPr b="1" sz="1500">
              <a:solidFill>
                <a:schemeClr val="dk2"/>
              </a:solidFill>
            </a:endParaRPr>
          </a:p>
        </p:txBody>
      </p:sp>
      <p:sp>
        <p:nvSpPr>
          <p:cNvPr id="131" name="Google Shape;131;g38aa80322bd_0_123"/>
          <p:cNvSpPr txBox="1"/>
          <p:nvPr/>
        </p:nvSpPr>
        <p:spPr>
          <a:xfrm>
            <a:off x="4823251" y="3913890"/>
            <a:ext cx="1338300" cy="4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 u="sng">
                <a:solidFill>
                  <a:schemeClr val="dk2"/>
                </a:solidFill>
              </a:rPr>
              <a:t>The CDDF</a:t>
            </a:r>
            <a:endParaRPr b="1" sz="1500" u="sng">
              <a:solidFill>
                <a:schemeClr val="dk2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8285bb7468_0_81"/>
          <p:cNvSpPr txBox="1"/>
          <p:nvPr>
            <p:ph type="ctrTitle"/>
          </p:nvPr>
        </p:nvSpPr>
        <p:spPr>
          <a:xfrm>
            <a:off x="914400" y="4182550"/>
            <a:ext cx="5275800" cy="75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See the document </a:t>
            </a:r>
            <a:r>
              <a:rPr lang="en-US" u="sng">
                <a:solidFill>
                  <a:srgbClr val="00FF00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lang="en-US"/>
              <a:t>!</a:t>
            </a:r>
            <a:endParaRPr>
              <a:highlight>
                <a:srgbClr val="E6B8AF"/>
              </a:highlight>
            </a:endParaRPr>
          </a:p>
        </p:txBody>
      </p:sp>
      <p:sp>
        <p:nvSpPr>
          <p:cNvPr id="138" name="Google Shape;138;g38285bb7468_0_81"/>
          <p:cNvSpPr txBox="1"/>
          <p:nvPr>
            <p:ph idx="1" type="body"/>
          </p:nvPr>
        </p:nvSpPr>
        <p:spPr>
          <a:xfrm>
            <a:off x="914400" y="2633575"/>
            <a:ext cx="5275800" cy="1125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The CDD Framework Explained</a:t>
            </a:r>
            <a:endParaRPr b="1"/>
          </a:p>
        </p:txBody>
      </p:sp>
      <p:pic>
        <p:nvPicPr>
          <p:cNvPr id="139" name="Google Shape;139;g38285bb7468_0_81" title="CDDF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45175" y="1500188"/>
            <a:ext cx="3857625" cy="385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EBSCO General - Body">
  <a:themeElements>
    <a:clrScheme name="Custom 3">
      <a:dk1>
        <a:srgbClr val="000000"/>
      </a:dk1>
      <a:lt1>
        <a:srgbClr val="FFFFFF"/>
      </a:lt1>
      <a:dk2>
        <a:srgbClr val="454545"/>
      </a:dk2>
      <a:lt2>
        <a:srgbClr val="E7E6E6"/>
      </a:lt2>
      <a:accent1>
        <a:srgbClr val="002F56"/>
      </a:accent1>
      <a:accent2>
        <a:srgbClr val="3E75CF"/>
      </a:accent2>
      <a:accent3>
        <a:srgbClr val="007693"/>
      </a:accent3>
      <a:accent4>
        <a:srgbClr val="B31782"/>
      </a:accent4>
      <a:accent5>
        <a:srgbClr val="F78B1E"/>
      </a:accent5>
      <a:accent6>
        <a:srgbClr val="8A8A8A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Custom Design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2022-05-03T15:57:04Z</dcterms:created>
  <dc:creator>Shannon Tinkham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0x010100CD69C8DD61C2F0438C20036AC6A96460</vt:lpwstr>
  </property>
  <property fmtid="{D5CDD505-2E9C-101B-9397-08002B2CF9AE}" pid="3" name="MediaServiceImageTags">
    <vt:lpwstr/>
  </property>
</Properties>
</file>