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14"/>
  </p:notesMasterIdLst>
  <p:sldIdLst>
    <p:sldId id="256" r:id="rId2"/>
    <p:sldId id="257" r:id="rId3"/>
    <p:sldId id="258" r:id="rId4"/>
    <p:sldId id="267" r:id="rId5"/>
    <p:sldId id="259" r:id="rId6"/>
    <p:sldId id="260" r:id="rId7"/>
    <p:sldId id="261" r:id="rId8"/>
    <p:sldId id="262" r:id="rId9"/>
    <p:sldId id="263" r:id="rId10"/>
    <p:sldId id="264" r:id="rId11"/>
    <p:sldId id="265" r:id="rId12"/>
    <p:sldId id="266" r:id="rId13"/>
  </p:sldIdLst>
  <p:sldSz cx="9144000" cy="5143500" type="screen16x9"/>
  <p:notesSz cx="6858000" cy="9144000"/>
  <p:embeddedFontLst>
    <p:embeddedFont>
      <p:font typeface="Fira Sans" panose="020B0503050000020004" pitchFamily="34" charset="0"/>
      <p:regular r:id="rId15"/>
      <p:bold r:id="rId16"/>
      <p:italic r:id="rId17"/>
      <p:boldItalic r:id="rId18"/>
    </p:embeddedFont>
    <p:embeddedFont>
      <p:font typeface="Garamond" panose="02020404030301010803" pitchFamily="18" charset="0"/>
      <p:regular r:id="rId19"/>
      <p:bold r:id="rId20"/>
      <p:italic r:id="rId21"/>
      <p:boldItalic r:id="rId22"/>
    </p:embeddedFont>
    <p:embeddedFont>
      <p:font typeface="Unna" panose="020B060402020202020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49952A-C29A-4FFB-9B6A-4575B013E3DD}" v="480" dt="2024-11-18T14:37:46.349"/>
    <p1510:client id="{477B473F-1C1D-4129-B7FF-E5986650D8D9}" v="58" dt="2024-11-18T20:39:27.859"/>
    <p1510:client id="{BA1BBED5-02E1-4B94-B5D3-CD7CE3CECD2F}" v="4" dt="2024-11-18T20:45:31.3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097" autoAdjust="0"/>
  </p:normalViewPr>
  <p:slideViewPr>
    <p:cSldViewPr snapToGrid="0">
      <p:cViewPr varScale="1">
        <p:scale>
          <a:sx n="114" d="100"/>
          <a:sy n="114" d="100"/>
        </p:scale>
        <p:origin x="516"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5.fntdata"/><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loc.gov/catdir/cpso/lcco/"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317cc95c670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
          </a:p>
        </p:txBody>
      </p:sp>
      <p:sp>
        <p:nvSpPr>
          <p:cNvPr id="61" name="Google Shape;61;g317cc95c670_0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317cc95c670_0_3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Examples from the catalog: What do you think they mean by “primitive”? Which church is meant for the heading “Church history”?</a:t>
            </a:r>
            <a:endParaRPr/>
          </a:p>
        </p:txBody>
      </p:sp>
      <p:sp>
        <p:nvSpPr>
          <p:cNvPr id="131" name="Google Shape;131;g317cc95c670_0_36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317cc95c670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Examples from the catalog: No subject headings present about the Lakota people for a book about the Lakota?</a:t>
            </a:r>
            <a:endParaRPr/>
          </a:p>
        </p:txBody>
      </p:sp>
      <p:sp>
        <p:nvSpPr>
          <p:cNvPr id="137" name="Google Shape;137;g317cc95c670_0_35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317cc95c670_0_3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Good news is, these controlled vocabularies can be changed! Often easier said than done, but it is possible to change existing terms in LCSH and to propose new ones. Examples of changed LCSH terms in slide.</a:t>
            </a:r>
            <a:endParaRPr>
              <a:solidFill>
                <a:schemeClr val="dk1"/>
              </a:solidFill>
            </a:endParaRPr>
          </a:p>
          <a:p>
            <a:pPr marL="0" lvl="0" indent="0" algn="l">
              <a:spcBef>
                <a:spcPts val="0"/>
              </a:spcBef>
              <a:spcAft>
                <a:spcPts val="0"/>
              </a:spcAft>
              <a:buSzPts val="1100"/>
              <a:buFont typeface="Arial"/>
              <a:buNone/>
            </a:pPr>
            <a:endParaRPr lang="en-US">
              <a:solidFill>
                <a:schemeClr val="dk1"/>
              </a:solidFill>
            </a:endParaRPr>
          </a:p>
          <a:p>
            <a:pPr marL="0" indent="0">
              <a:buNone/>
            </a:pPr>
            <a:r>
              <a:rPr lang="en-US"/>
              <a:t>So to go back to our original question about how you use the catalog...Have you ever come across a subject term that made you think, that's not the word I would use? Or that's strange that that this term doesn't exist?</a:t>
            </a:r>
          </a:p>
          <a:p>
            <a:pPr marL="0" indent="0">
              <a:buNone/>
            </a:pPr>
            <a:endParaRPr lang="en-US"/>
          </a:p>
          <a:p>
            <a:pPr marL="0" indent="0">
              <a:buNone/>
            </a:pPr>
            <a:r>
              <a:rPr lang="en-US"/>
              <a:t>How best can our work be guided by our users – you?</a:t>
            </a:r>
          </a:p>
          <a:p>
            <a:pPr marL="0" indent="0">
              <a:buNone/>
            </a:pPr>
            <a:endParaRPr lang="en-US"/>
          </a:p>
          <a:p>
            <a:pPr marL="0" indent="0">
              <a:buNone/>
            </a:pPr>
            <a:r>
              <a:rPr lang="en-US"/>
              <a:t>Are you part of other student groups that you think we should go to for their input?</a:t>
            </a:r>
          </a:p>
        </p:txBody>
      </p:sp>
      <p:sp>
        <p:nvSpPr>
          <p:cNvPr id="144" name="Google Shape;144;g317cc95c670_0_39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317cc95c670_0_2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g317cc95c670_0_27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sz="1200">
                <a:solidFill>
                  <a:schemeClr val="dk1"/>
                </a:solidFill>
                <a:latin typeface="Calibri"/>
                <a:ea typeface="Calibri"/>
                <a:cs typeface="Calibri"/>
                <a:sym typeface="Calibri"/>
              </a:rPr>
              <a:t>Initial question to get SLAC members thinking about the catalog</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p:txBody>
      </p:sp>
      <p:sp>
        <p:nvSpPr>
          <p:cNvPr id="67" name="Google Shape;67;g317cc95c670_0_27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 sz="1200" b="0" i="0" u="none" strike="noStrike" cap="none">
                <a:solidFill>
                  <a:srgbClr val="000000"/>
                </a:solidFill>
                <a:latin typeface="Calibri"/>
                <a:ea typeface="Calibri"/>
                <a:cs typeface="Calibri"/>
                <a:sym typeface="Calibri"/>
              </a:rPr>
              <a:t>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17cc95c670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7" name="Google Shape;77;g317cc95c670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317cc95c670_0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g317cc95c670_0_10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indent="0">
              <a:buNone/>
            </a:pPr>
            <a:r>
              <a:rPr lang="en" sz="1200">
                <a:solidFill>
                  <a:schemeClr val="dk1"/>
                </a:solidFill>
                <a:latin typeface="Calibri"/>
                <a:ea typeface="Calibri"/>
                <a:cs typeface="Calibri"/>
                <a:sym typeface="Calibri"/>
              </a:rPr>
              <a:t>Let's revisit a term we used to describe IDPTF’s work: reparative description. What comes to mind? What might this look like in practice? Why does it matter?</a:t>
            </a:r>
            <a:endParaRPr lang="en-US" sz="1200">
              <a:solidFill>
                <a:schemeClr val="dk1"/>
              </a:solidFill>
              <a:latin typeface="Calibri"/>
              <a:ea typeface="Calibri"/>
              <a:cs typeface="Calibri"/>
              <a:sym typeface="Calibri"/>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 sz="1200">
                <a:solidFill>
                  <a:schemeClr val="dk1"/>
                </a:solidFill>
                <a:latin typeface="Calibri"/>
                <a:ea typeface="Calibri"/>
                <a:cs typeface="Calibri"/>
                <a:sym typeface="Calibri"/>
              </a:rPr>
              <a:t>Has also been called radical cataloging, conscious editing, metadata justice</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 sz="1200">
                <a:solidFill>
                  <a:schemeClr val="dk1"/>
                </a:solidFill>
                <a:latin typeface="Calibri"/>
                <a:ea typeface="Calibri"/>
                <a:cs typeface="Calibri"/>
                <a:sym typeface="Calibri"/>
              </a:rPr>
              <a:t>Follow-up question: Can language ever be truly neutral? If we created an entirely new body of unbiased subject headings from the ground up, would we still feel that way 50 years from today?</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 sz="1200">
                <a:solidFill>
                  <a:schemeClr val="dk1"/>
                </a:solidFill>
                <a:latin typeface="Calibri"/>
                <a:ea typeface="Calibri"/>
                <a:cs typeface="Calibri"/>
                <a:sym typeface="Calibri"/>
              </a:rPr>
              <a:t>Idea that the catalog can be read critically, both by users and librarians/archivists (open and honest discussion), and that we can design evolving best practices to guide our descriptive work</a:t>
            </a:r>
            <a:endParaRPr sz="1200">
              <a:solidFill>
                <a:schemeClr val="dk1"/>
              </a:solidFill>
              <a:latin typeface="Calibri"/>
              <a:ea typeface="Calibri"/>
              <a:cs typeface="Calibri"/>
              <a:sym typeface="Calibri"/>
            </a:endParaRPr>
          </a:p>
        </p:txBody>
      </p:sp>
      <p:sp>
        <p:nvSpPr>
          <p:cNvPr id="154" name="Google Shape;154;g317cc95c670_0_10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 sz="1200" b="0" i="0" u="none" strike="noStrike" cap="none">
                <a:solidFill>
                  <a:srgbClr val="000000"/>
                </a:solidFill>
                <a:latin typeface="Calibri"/>
                <a:ea typeface="Calibri"/>
                <a:cs typeface="Calibri"/>
                <a:sym typeface="Calibri"/>
              </a:rPr>
              <a:t>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317cc95c670_0_2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Looking at the Library of Congress classification system, which is used by CUL (and most university and research libraries!) to organize information; designed to help users find the information that they’re looking for, but was published in 1904 and, although it has undergone many changes and revisions since then, we can still see these foundations today.</a:t>
            </a:r>
            <a:endParaRPr/>
          </a:p>
          <a:p>
            <a:pPr marL="0" lvl="0" indent="0" algn="l" rtl="0">
              <a:spcBef>
                <a:spcPts val="0"/>
              </a:spcBef>
              <a:spcAft>
                <a:spcPts val="0"/>
              </a:spcAft>
              <a:buNone/>
            </a:pPr>
            <a:endParaRPr/>
          </a:p>
          <a:p>
            <a:pPr marL="0" lvl="0" indent="0" algn="l" rtl="0">
              <a:spcBef>
                <a:spcPts val="0"/>
              </a:spcBef>
              <a:spcAft>
                <a:spcPts val="0"/>
              </a:spcAft>
              <a:buNone/>
            </a:pPr>
            <a:r>
              <a:rPr lang="en"/>
              <a:t>If you’d like, go to:</a:t>
            </a:r>
            <a:endParaRPr/>
          </a:p>
          <a:p>
            <a:pPr marL="0" lvl="0" indent="0" algn="l" rtl="0">
              <a:spcBef>
                <a:spcPts val="0"/>
              </a:spcBef>
              <a:spcAft>
                <a:spcPts val="0"/>
              </a:spcAft>
              <a:buClr>
                <a:schemeClr val="dk1"/>
              </a:buClr>
              <a:buSzPts val="1100"/>
              <a:buFont typeface="Arial"/>
              <a:buNone/>
            </a:pPr>
            <a:r>
              <a:rPr lang="en" sz="1200" u="sng">
                <a:solidFill>
                  <a:schemeClr val="hlink"/>
                </a:solidFill>
                <a:latin typeface="Calibri"/>
                <a:ea typeface="Calibri"/>
                <a:cs typeface="Calibri"/>
                <a:sym typeface="Calibri"/>
                <a:hlinkClick r:id="rId3"/>
              </a:rPr>
              <a:t>https://www.loc.gov/catdir/cpso/lcco/</a:t>
            </a:r>
            <a:r>
              <a:rPr lang="en" sz="1200">
                <a:solidFill>
                  <a:schemeClr val="dk1"/>
                </a:solidFill>
                <a:latin typeface="Calibri"/>
                <a:ea typeface="Calibri"/>
                <a:cs typeface="Calibri"/>
                <a:sym typeface="Calibri"/>
              </a:rPr>
              <a:t>: where would you find women? </a:t>
            </a:r>
            <a:endParaRPr/>
          </a:p>
          <a:p>
            <a:pPr marL="0" lvl="0" indent="0" algn="l" rtl="0">
              <a:spcBef>
                <a:spcPts val="0"/>
              </a:spcBef>
              <a:spcAft>
                <a:spcPts val="0"/>
              </a:spcAft>
              <a:buClr>
                <a:schemeClr val="dk1"/>
              </a:buClr>
              <a:buFont typeface="Arial"/>
              <a:buNone/>
            </a:pPr>
            <a:endParaRPr/>
          </a:p>
        </p:txBody>
      </p:sp>
      <p:sp>
        <p:nvSpPr>
          <p:cNvPr id="86" name="Google Shape;86;g317cc95c670_0_25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17cc95c670_0_2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Font typeface="Arial"/>
              <a:buNone/>
            </a:pPr>
            <a:r>
              <a:rPr lang="en" sz="1200">
                <a:solidFill>
                  <a:schemeClr val="dk1"/>
                </a:solidFill>
                <a:latin typeface="Calibri"/>
                <a:ea typeface="Calibri"/>
                <a:cs typeface="Calibri"/>
                <a:sym typeface="Calibri"/>
              </a:rPr>
              <a:t>Women are located squarely within family and marriage. Remember, this is the turn of the 20</a:t>
            </a:r>
            <a:r>
              <a:rPr lang="en" sz="1200" baseline="30000">
                <a:solidFill>
                  <a:schemeClr val="dk1"/>
                </a:solidFill>
                <a:latin typeface="Calibri"/>
                <a:ea typeface="Calibri"/>
                <a:cs typeface="Calibri"/>
                <a:sym typeface="Calibri"/>
              </a:rPr>
              <a:t>th</a:t>
            </a:r>
            <a:r>
              <a:rPr lang="en" sz="1200">
                <a:solidFill>
                  <a:schemeClr val="dk1"/>
                </a:solidFill>
                <a:latin typeface="Calibri"/>
                <a:ea typeface="Calibri"/>
                <a:cs typeface="Calibri"/>
                <a:sym typeface="Calibri"/>
              </a:rPr>
              <a:t> Century thinking and we will see the ramifications for women in some of the examples of authorities. </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Font typeface="Arial"/>
              <a:buNone/>
            </a:pPr>
            <a:r>
              <a:rPr lang="en" sz="1200">
                <a:solidFill>
                  <a:schemeClr val="dk1"/>
                </a:solidFill>
                <a:latin typeface="Calibri"/>
                <a:ea typeface="Calibri"/>
                <a:cs typeface="Calibri"/>
                <a:sym typeface="Calibri"/>
              </a:rPr>
              <a:t>But as it turns out, there’s a lot within this subclass. If you’re looking for books on LGBTQIA studies many of those would be under this heading too.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 sz="1200">
                <a:solidFill>
                  <a:schemeClr val="dk1"/>
                </a:solidFill>
                <a:latin typeface="Calibri"/>
                <a:ea typeface="Calibri"/>
                <a:cs typeface="Calibri"/>
                <a:sym typeface="Calibri"/>
              </a:rPr>
              <a:t>Think about how sexuality would have been considered at the beginning of the 20</a:t>
            </a:r>
            <a:r>
              <a:rPr lang="en" sz="1200" baseline="30000">
                <a:solidFill>
                  <a:schemeClr val="dk1"/>
                </a:solidFill>
                <a:latin typeface="Calibri"/>
                <a:ea typeface="Calibri"/>
                <a:cs typeface="Calibri"/>
                <a:sym typeface="Calibri"/>
              </a:rPr>
              <a:t>th</a:t>
            </a:r>
            <a:r>
              <a:rPr lang="en" sz="1200">
                <a:solidFill>
                  <a:schemeClr val="dk1"/>
                </a:solidFill>
                <a:latin typeface="Calibri"/>
                <a:ea typeface="Calibri"/>
                <a:cs typeface="Calibri"/>
                <a:sym typeface="Calibri"/>
              </a:rPr>
              <a:t> century and why it was placed here.</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Font typeface="Arial"/>
              <a:buNone/>
            </a:pPr>
            <a:r>
              <a:rPr lang="en" sz="1200">
                <a:solidFill>
                  <a:schemeClr val="dk1"/>
                </a:solidFill>
                <a:latin typeface="Calibri"/>
                <a:ea typeface="Calibri"/>
                <a:cs typeface="Calibri"/>
                <a:sym typeface="Calibri"/>
              </a:rPr>
              <a:t>Think about how this looks when books in this range are sitting next to each other on the shelf, organized by classification scheme. What message does that send about LGBTQ subjects? Women?</a:t>
            </a:r>
            <a:endParaRPr sz="1200">
              <a:solidFill>
                <a:schemeClr val="dk1"/>
              </a:solidFill>
              <a:latin typeface="Calibri"/>
              <a:ea typeface="Calibri"/>
              <a:cs typeface="Calibri"/>
              <a:sym typeface="Calibri"/>
            </a:endParaRPr>
          </a:p>
          <a:p>
            <a:pPr marL="0" lvl="0" indent="0" algn="l">
              <a:spcBef>
                <a:spcPts val="0"/>
              </a:spcBef>
              <a:spcAft>
                <a:spcPts val="0"/>
              </a:spcAft>
              <a:buNone/>
            </a:pPr>
            <a:endParaRPr lang="en" sz="1200">
              <a:latin typeface="Calibri"/>
              <a:cs typeface="Calibri"/>
            </a:endParaRPr>
          </a:p>
          <a:p>
            <a:pPr marL="0" indent="0">
              <a:buNone/>
            </a:pPr>
            <a:r>
              <a:rPr lang="en" sz="1200">
                <a:latin typeface="Calibri"/>
                <a:cs typeface="Calibri"/>
              </a:rPr>
              <a:t>Have you ever come across something in the catalog or searching for a book that made you wonder why is was arranged this way? </a:t>
            </a:r>
          </a:p>
          <a:p>
            <a:pPr marL="0" indent="0">
              <a:buNone/>
            </a:pPr>
            <a:endParaRPr lang="en-US"/>
          </a:p>
        </p:txBody>
      </p:sp>
      <p:sp>
        <p:nvSpPr>
          <p:cNvPr id="95" name="Google Shape;95;g317cc95c670_0_29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317cc95c670_0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Help connect users to similar information; but, as we saw with classification schemes, these can have their own descriptive issues; sometimes materials can have harmful subject headings that should be changed or replaced with different language; or some materials might be underdescribed and could lack subject headings that would more accurately represent a resource; in the next slides we’ll show you some examples, and we’ll ask what you might notice about these catalog records</a:t>
            </a:r>
            <a:endParaRPr/>
          </a:p>
        </p:txBody>
      </p:sp>
      <p:sp>
        <p:nvSpPr>
          <p:cNvPr id="104" name="Google Shape;104;g317cc95c670_0_31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317cc95c670_0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Examples from the catalog: “Women in science” (because default is in Library of Congress Subject Headings is male!)</a:t>
            </a:r>
            <a:endParaRPr/>
          </a:p>
        </p:txBody>
      </p:sp>
      <p:sp>
        <p:nvSpPr>
          <p:cNvPr id="119" name="Google Shape;119;g317cc95c670_0_33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317cc95c670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Examples from the catalog: “Discovery and exploration” as a heading for a place where people had lived for 8,000 years before British “discovery”?</a:t>
            </a:r>
            <a:endParaRPr/>
          </a:p>
        </p:txBody>
      </p:sp>
      <p:sp>
        <p:nvSpPr>
          <p:cNvPr id="125" name="Google Shape;125;g317cc95c670_0_34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spTree>
      <p:nvGrpSpPr>
        <p:cNvPr id="1" name="Shape 50"/>
        <p:cNvGrpSpPr/>
        <p:nvPr/>
      </p:nvGrpSpPr>
      <p:grpSpPr>
        <a:xfrm>
          <a:off x="0" y="0"/>
          <a:ext cx="0" cy="0"/>
          <a:chOff x="0" y="0"/>
          <a:chExt cx="0" cy="0"/>
        </a:xfrm>
      </p:grpSpPr>
      <p:sp>
        <p:nvSpPr>
          <p:cNvPr id="51" name="Google Shape;51;p13"/>
          <p:cNvSpPr/>
          <p:nvPr/>
        </p:nvSpPr>
        <p:spPr>
          <a:xfrm>
            <a:off x="711296" y="706271"/>
            <a:ext cx="4089300" cy="3731100"/>
          </a:xfrm>
          <a:prstGeom prst="rect">
            <a:avLst/>
          </a:prstGeom>
          <a:solidFill>
            <a:srgbClr val="404040"/>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Garamond"/>
              <a:ea typeface="Garamond"/>
              <a:cs typeface="Garamond"/>
              <a:sym typeface="Garamond"/>
            </a:endParaRPr>
          </a:p>
        </p:txBody>
      </p:sp>
      <p:sp>
        <p:nvSpPr>
          <p:cNvPr id="52" name="Google Shape;52;p13"/>
          <p:cNvSpPr>
            <a:spLocks noGrp="1"/>
          </p:cNvSpPr>
          <p:nvPr>
            <p:ph type="pic" idx="2"/>
          </p:nvPr>
        </p:nvSpPr>
        <p:spPr>
          <a:xfrm>
            <a:off x="0" y="0"/>
            <a:ext cx="9144000" cy="5143500"/>
          </a:xfrm>
          <a:prstGeom prst="rect">
            <a:avLst/>
          </a:prstGeom>
          <a:solidFill>
            <a:srgbClr val="C8C6B0"/>
          </a:solidFill>
          <a:ln>
            <a:noFill/>
          </a:ln>
        </p:spPr>
      </p:sp>
      <p:sp>
        <p:nvSpPr>
          <p:cNvPr id="53" name="Google Shape;53;p13"/>
          <p:cNvSpPr txBox="1">
            <a:spLocks noGrp="1"/>
          </p:cNvSpPr>
          <p:nvPr>
            <p:ph type="dt" idx="10"/>
          </p:nvPr>
        </p:nvSpPr>
        <p:spPr>
          <a:xfrm>
            <a:off x="4191000" y="4526280"/>
            <a:ext cx="1466700" cy="274200"/>
          </a:xfrm>
          <a:prstGeom prst="rect">
            <a:avLst/>
          </a:prstGeom>
          <a:noFill/>
          <a:ln>
            <a:noFill/>
          </a:ln>
        </p:spPr>
        <p:txBody>
          <a:bodyPr spcFirstLastPara="1" wrap="square" lIns="68575" tIns="34275" rIns="68575" bIns="34275" anchor="b" anchorCtr="0">
            <a:noAutofit/>
          </a:bodyPr>
          <a:lstStyle>
            <a:lvl1pPr lvl="0" algn="r">
              <a:spcBef>
                <a:spcPts val="0"/>
              </a:spcBef>
              <a:spcAft>
                <a:spcPts val="0"/>
              </a:spcAft>
              <a:buSzPts val="1100"/>
              <a:buNone/>
              <a:defRPr sz="1100">
                <a:solidFill>
                  <a:srgbClr val="FEFEFE"/>
                </a:solidFill>
              </a:defRPr>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514351" y="4526280"/>
            <a:ext cx="3438600" cy="274200"/>
          </a:xfrm>
          <a:prstGeom prst="rect">
            <a:avLst/>
          </a:prstGeom>
          <a:noFill/>
          <a:ln>
            <a:noFill/>
          </a:ln>
        </p:spPr>
        <p:txBody>
          <a:bodyPr spcFirstLastPara="1" wrap="square" lIns="68575" tIns="34275" rIns="68575" bIns="34275" anchor="b" anchorCtr="0">
            <a:noAutofit/>
          </a:bodyPr>
          <a:lstStyle>
            <a:lvl1pPr lvl="0" algn="l">
              <a:spcBef>
                <a:spcPts val="0"/>
              </a:spcBef>
              <a:spcAft>
                <a:spcPts val="0"/>
              </a:spcAft>
              <a:buSzPts val="1100"/>
              <a:buNone/>
              <a:defRPr sz="1100"/>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7797546" y="4526280"/>
            <a:ext cx="917700" cy="274200"/>
          </a:xfrm>
          <a:prstGeom prst="rect">
            <a:avLst/>
          </a:prstGeom>
          <a:noFill/>
          <a:ln>
            <a:noFill/>
          </a:ln>
        </p:spPr>
        <p:txBody>
          <a:bodyPr spcFirstLastPara="1" wrap="square" lIns="68575" tIns="34275" rIns="68575" bIns="34275" anchor="b" anchorCtr="0">
            <a:normAutofit/>
          </a:bodyPr>
          <a:lstStyle>
            <a:lvl1pPr marL="0" lvl="0" indent="0" algn="r">
              <a:spcBef>
                <a:spcPts val="0"/>
              </a:spcBef>
              <a:buNone/>
              <a:defRPr sz="800" b="0" i="0" u="none" strike="noStrike" cap="none">
                <a:solidFill>
                  <a:srgbClr val="FEFEFE"/>
                </a:solidFill>
                <a:latin typeface="Garamond"/>
                <a:ea typeface="Garamond"/>
                <a:cs typeface="Garamond"/>
                <a:sym typeface="Garamond"/>
              </a:defRPr>
            </a:lvl1pPr>
            <a:lvl2pPr marL="0" lvl="1" indent="0" algn="r">
              <a:spcBef>
                <a:spcPts val="0"/>
              </a:spcBef>
              <a:buNone/>
              <a:defRPr sz="800" b="0" i="0" u="none" strike="noStrike" cap="none">
                <a:solidFill>
                  <a:srgbClr val="FEFEFE"/>
                </a:solidFill>
                <a:latin typeface="Garamond"/>
                <a:ea typeface="Garamond"/>
                <a:cs typeface="Garamond"/>
                <a:sym typeface="Garamond"/>
              </a:defRPr>
            </a:lvl2pPr>
            <a:lvl3pPr marL="0" lvl="2" indent="0" algn="r">
              <a:spcBef>
                <a:spcPts val="0"/>
              </a:spcBef>
              <a:buNone/>
              <a:defRPr sz="800" b="0" i="0" u="none" strike="noStrike" cap="none">
                <a:solidFill>
                  <a:srgbClr val="FEFEFE"/>
                </a:solidFill>
                <a:latin typeface="Garamond"/>
                <a:ea typeface="Garamond"/>
                <a:cs typeface="Garamond"/>
                <a:sym typeface="Garamond"/>
              </a:defRPr>
            </a:lvl3pPr>
            <a:lvl4pPr marL="0" lvl="3" indent="0" algn="r">
              <a:spcBef>
                <a:spcPts val="0"/>
              </a:spcBef>
              <a:buNone/>
              <a:defRPr sz="800" b="0" i="0" u="none" strike="noStrike" cap="none">
                <a:solidFill>
                  <a:srgbClr val="FEFEFE"/>
                </a:solidFill>
                <a:latin typeface="Garamond"/>
                <a:ea typeface="Garamond"/>
                <a:cs typeface="Garamond"/>
                <a:sym typeface="Garamond"/>
              </a:defRPr>
            </a:lvl4pPr>
            <a:lvl5pPr marL="0" lvl="4" indent="0" algn="r">
              <a:spcBef>
                <a:spcPts val="0"/>
              </a:spcBef>
              <a:buNone/>
              <a:defRPr sz="800" b="0" i="0" u="none" strike="noStrike" cap="none">
                <a:solidFill>
                  <a:srgbClr val="FEFEFE"/>
                </a:solidFill>
                <a:latin typeface="Garamond"/>
                <a:ea typeface="Garamond"/>
                <a:cs typeface="Garamond"/>
                <a:sym typeface="Garamond"/>
              </a:defRPr>
            </a:lvl5pPr>
            <a:lvl6pPr marL="0" lvl="5" indent="0" algn="r">
              <a:spcBef>
                <a:spcPts val="0"/>
              </a:spcBef>
              <a:buNone/>
              <a:defRPr sz="800" b="0" i="0" u="none" strike="noStrike" cap="none">
                <a:solidFill>
                  <a:srgbClr val="FEFEFE"/>
                </a:solidFill>
                <a:latin typeface="Garamond"/>
                <a:ea typeface="Garamond"/>
                <a:cs typeface="Garamond"/>
                <a:sym typeface="Garamond"/>
              </a:defRPr>
            </a:lvl6pPr>
            <a:lvl7pPr marL="0" lvl="6" indent="0" algn="r">
              <a:spcBef>
                <a:spcPts val="0"/>
              </a:spcBef>
              <a:buNone/>
              <a:defRPr sz="800" b="0" i="0" u="none" strike="noStrike" cap="none">
                <a:solidFill>
                  <a:srgbClr val="FEFEFE"/>
                </a:solidFill>
                <a:latin typeface="Garamond"/>
                <a:ea typeface="Garamond"/>
                <a:cs typeface="Garamond"/>
                <a:sym typeface="Garamond"/>
              </a:defRPr>
            </a:lvl7pPr>
            <a:lvl8pPr marL="0" lvl="7" indent="0" algn="r">
              <a:spcBef>
                <a:spcPts val="0"/>
              </a:spcBef>
              <a:buNone/>
              <a:defRPr sz="800" b="0" i="0" u="none" strike="noStrike" cap="none">
                <a:solidFill>
                  <a:srgbClr val="FEFEFE"/>
                </a:solidFill>
                <a:latin typeface="Garamond"/>
                <a:ea typeface="Garamond"/>
                <a:cs typeface="Garamond"/>
                <a:sym typeface="Garamond"/>
              </a:defRPr>
            </a:lvl8pPr>
            <a:lvl9pPr marL="0" lvl="8" indent="0" algn="r">
              <a:spcBef>
                <a:spcPts val="0"/>
              </a:spcBef>
              <a:buNone/>
              <a:defRPr sz="800" b="0" i="0" u="none" strike="noStrike" cap="none">
                <a:solidFill>
                  <a:srgbClr val="FEFEFE"/>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
              <a:t>‹#›</a:t>
            </a:fld>
            <a:endParaRPr/>
          </a:p>
        </p:txBody>
      </p:sp>
      <p:sp>
        <p:nvSpPr>
          <p:cNvPr id="56" name="Google Shape;56;p13"/>
          <p:cNvSpPr txBox="1">
            <a:spLocks noGrp="1"/>
          </p:cNvSpPr>
          <p:nvPr>
            <p:ph type="body" idx="1"/>
          </p:nvPr>
        </p:nvSpPr>
        <p:spPr>
          <a:xfrm>
            <a:off x="1018463" y="2139594"/>
            <a:ext cx="3475200" cy="1929300"/>
          </a:xfrm>
          <a:prstGeom prst="rect">
            <a:avLst/>
          </a:prstGeom>
          <a:noFill/>
          <a:ln>
            <a:noFill/>
          </a:ln>
        </p:spPr>
        <p:txBody>
          <a:bodyPr spcFirstLastPara="1" wrap="square" lIns="68575" tIns="34275" rIns="68575" bIns="34275" anchor="t" anchorCtr="0">
            <a:normAutofit/>
          </a:bodyPr>
          <a:lstStyle>
            <a:lvl1pPr marL="457200" lvl="0" indent="-228600" algn="l">
              <a:lnSpc>
                <a:spcPct val="100000"/>
              </a:lnSpc>
              <a:spcBef>
                <a:spcPts val="700"/>
              </a:spcBef>
              <a:spcAft>
                <a:spcPts val="0"/>
              </a:spcAft>
              <a:buSzPts val="1400"/>
              <a:buNone/>
              <a:defRPr>
                <a:solidFill>
                  <a:schemeClr val="dk1"/>
                </a:solidFill>
              </a:defRPr>
            </a:lvl1pPr>
            <a:lvl2pPr marL="914400" lvl="1" indent="-317500" algn="l">
              <a:lnSpc>
                <a:spcPct val="100000"/>
              </a:lnSpc>
              <a:spcBef>
                <a:spcPts val="400"/>
              </a:spcBef>
              <a:spcAft>
                <a:spcPts val="0"/>
              </a:spcAft>
              <a:buSzPts val="1400"/>
              <a:buChar char="○"/>
              <a:defRPr/>
            </a:lvl2pPr>
            <a:lvl3pPr marL="1371600" lvl="2" indent="-317500" algn="l">
              <a:lnSpc>
                <a:spcPct val="100000"/>
              </a:lnSpc>
              <a:spcBef>
                <a:spcPts val="1200"/>
              </a:spcBef>
              <a:spcAft>
                <a:spcPts val="0"/>
              </a:spcAft>
              <a:buSzPts val="1400"/>
              <a:buChar char="■"/>
              <a:defRPr/>
            </a:lvl3pPr>
            <a:lvl4pPr marL="1828800" lvl="3" indent="-317500" algn="l">
              <a:lnSpc>
                <a:spcPct val="100000"/>
              </a:lnSpc>
              <a:spcBef>
                <a:spcPts val="1200"/>
              </a:spcBef>
              <a:spcAft>
                <a:spcPts val="0"/>
              </a:spcAft>
              <a:buSzPts val="1400"/>
              <a:buChar char="●"/>
              <a:defRPr/>
            </a:lvl4pPr>
            <a:lvl5pPr marL="2286000" lvl="4" indent="-317500" algn="l">
              <a:lnSpc>
                <a:spcPct val="100000"/>
              </a:lnSpc>
              <a:spcBef>
                <a:spcPts val="1200"/>
              </a:spcBef>
              <a:spcAft>
                <a:spcPts val="0"/>
              </a:spcAft>
              <a:buSzPts val="1400"/>
              <a:buChar char="○"/>
              <a:defRPr/>
            </a:lvl5pPr>
            <a:lvl6pPr marL="2743200" lvl="5" indent="-317500" algn="l">
              <a:lnSpc>
                <a:spcPct val="100000"/>
              </a:lnSpc>
              <a:spcBef>
                <a:spcPts val="1200"/>
              </a:spcBef>
              <a:spcAft>
                <a:spcPts val="0"/>
              </a:spcAft>
              <a:buSzPts val="1400"/>
              <a:buChar char="■"/>
              <a:defRPr/>
            </a:lvl6pPr>
            <a:lvl7pPr marL="3200400" lvl="6" indent="-317500" algn="l">
              <a:lnSpc>
                <a:spcPct val="100000"/>
              </a:lnSpc>
              <a:spcBef>
                <a:spcPts val="1200"/>
              </a:spcBef>
              <a:spcAft>
                <a:spcPts val="0"/>
              </a:spcAft>
              <a:buSzPts val="1400"/>
              <a:buChar char="●"/>
              <a:defRPr/>
            </a:lvl7pPr>
            <a:lvl8pPr marL="3657600" lvl="7" indent="-317500" algn="l">
              <a:lnSpc>
                <a:spcPct val="100000"/>
              </a:lnSpc>
              <a:spcBef>
                <a:spcPts val="1200"/>
              </a:spcBef>
              <a:spcAft>
                <a:spcPts val="0"/>
              </a:spcAft>
              <a:buSzPts val="1400"/>
              <a:buChar char="○"/>
              <a:defRPr/>
            </a:lvl8pPr>
            <a:lvl9pPr marL="4114800" lvl="8" indent="-317500" algn="l">
              <a:lnSpc>
                <a:spcPct val="100000"/>
              </a:lnSpc>
              <a:spcBef>
                <a:spcPts val="1200"/>
              </a:spcBef>
              <a:spcAft>
                <a:spcPts val="1200"/>
              </a:spcAft>
              <a:buSzPts val="1400"/>
              <a:buChar char="■"/>
              <a:defRPr/>
            </a:lvl9pPr>
          </a:lstStyle>
          <a:p>
            <a:endParaRPr/>
          </a:p>
        </p:txBody>
      </p:sp>
      <p:sp>
        <p:nvSpPr>
          <p:cNvPr id="57" name="Google Shape;57;p13"/>
          <p:cNvSpPr/>
          <p:nvPr/>
        </p:nvSpPr>
        <p:spPr>
          <a:xfrm>
            <a:off x="826286" y="829818"/>
            <a:ext cx="3840600" cy="3483900"/>
          </a:xfrm>
          <a:prstGeom prst="rect">
            <a:avLst/>
          </a:prstGeom>
          <a:noFill/>
          <a:ln w="12700" cap="flat" cmpd="sng">
            <a:solidFill>
              <a:schemeClr val="lt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Garamond"/>
              <a:ea typeface="Garamond"/>
              <a:cs typeface="Garamond"/>
              <a:sym typeface="Garamond"/>
            </a:endParaRPr>
          </a:p>
        </p:txBody>
      </p:sp>
      <p:sp>
        <p:nvSpPr>
          <p:cNvPr id="58" name="Google Shape;58;p13"/>
          <p:cNvSpPr txBox="1">
            <a:spLocks noGrp="1"/>
          </p:cNvSpPr>
          <p:nvPr>
            <p:ph type="title"/>
          </p:nvPr>
        </p:nvSpPr>
        <p:spPr>
          <a:xfrm>
            <a:off x="1018463" y="1014603"/>
            <a:ext cx="3475200" cy="1000200"/>
          </a:xfrm>
          <a:prstGeom prst="rect">
            <a:avLst/>
          </a:prstGeom>
          <a:noFill/>
          <a:ln>
            <a:noFill/>
          </a:ln>
        </p:spPr>
        <p:txBody>
          <a:bodyPr spcFirstLastPara="1" wrap="square" lIns="68575" tIns="34275" rIns="68575" bIns="34275" anchor="b" anchorCtr="0">
            <a:normAutofit/>
          </a:bodyPr>
          <a:lstStyle>
            <a:lvl1pPr lvl="0" algn="l">
              <a:lnSpc>
                <a:spcPct val="100000"/>
              </a:lnSpc>
              <a:spcBef>
                <a:spcPts val="0"/>
              </a:spcBef>
              <a:spcAft>
                <a:spcPts val="0"/>
              </a:spcAft>
              <a:buClr>
                <a:schemeClr val="dk1"/>
              </a:buClr>
              <a:buSzPts val="3600"/>
              <a:buFont typeface="Garamond"/>
              <a:buNone/>
              <a:defRPr sz="3600" b="0" cap="none">
                <a:solidFill>
                  <a:schemeClr val="dk1"/>
                </a:solidFill>
                <a:latin typeface="Garamond"/>
                <a:ea typeface="Garamond"/>
                <a:cs typeface="Garamond"/>
                <a:sym typeface="Garamond"/>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63" name="Google Shape;63;p14"/>
          <p:cNvPicPr preferRelativeResize="0"/>
          <p:nvPr/>
        </p:nvPicPr>
        <p:blipFill>
          <a:blip r:embed="rId3">
            <a:alphaModFix/>
          </a:blip>
          <a:stretch>
            <a:fillRect/>
          </a:stretch>
        </p:blipFill>
        <p:spPr>
          <a:xfrm rot="10800000">
            <a:off x="2" y="-63507"/>
            <a:ext cx="9380098" cy="5276313"/>
          </a:xfrm>
          <a:prstGeom prst="rect">
            <a:avLst/>
          </a:prstGeom>
          <a:noFill/>
          <a:ln>
            <a:noFill/>
          </a:ln>
        </p:spPr>
      </p:pic>
      <p:sp>
        <p:nvSpPr>
          <p:cNvPr id="9" name="Google Shape;82;p16">
            <a:extLst>
              <a:ext uri="{FF2B5EF4-FFF2-40B4-BE49-F238E27FC236}">
                <a16:creationId xmlns:a16="http://schemas.microsoft.com/office/drawing/2014/main" id="{F6558F64-758C-1835-CB98-4CC6240ED79C}"/>
              </a:ext>
            </a:extLst>
          </p:cNvPr>
          <p:cNvSpPr/>
          <p:nvPr/>
        </p:nvSpPr>
        <p:spPr>
          <a:xfrm>
            <a:off x="1650" y="-66117"/>
            <a:ext cx="4568700" cy="5285149"/>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74;p15">
            <a:extLst>
              <a:ext uri="{FF2B5EF4-FFF2-40B4-BE49-F238E27FC236}">
                <a16:creationId xmlns:a16="http://schemas.microsoft.com/office/drawing/2014/main" id="{FDAF1341-E918-3EC1-BC96-18220139D314}"/>
              </a:ext>
            </a:extLst>
          </p:cNvPr>
          <p:cNvSpPr txBox="1"/>
          <p:nvPr/>
        </p:nvSpPr>
        <p:spPr>
          <a:xfrm>
            <a:off x="548412" y="550069"/>
            <a:ext cx="3475200" cy="4045531"/>
          </a:xfrm>
          <a:prstGeom prst="rect">
            <a:avLst/>
          </a:prstGeom>
          <a:noFill/>
          <a:ln>
            <a:noFill/>
          </a:ln>
        </p:spPr>
        <p:txBody>
          <a:bodyPr spcFirstLastPara="1" wrap="square" lIns="0" tIns="0" rIns="0" bIns="0" anchor="t" anchorCtr="0">
            <a:spAutoFit/>
          </a:bodyPr>
          <a:lstStyle/>
          <a:p>
            <a:pPr>
              <a:lnSpc>
                <a:spcPct val="106000"/>
              </a:lnSpc>
            </a:pPr>
            <a:r>
              <a:rPr lang="en" sz="4000">
                <a:solidFill>
                  <a:schemeClr val="dk1"/>
                </a:solidFill>
                <a:latin typeface="Unna"/>
              </a:rPr>
              <a:t>Reparative Description in the CUL Catalog</a:t>
            </a:r>
          </a:p>
          <a:p>
            <a:pPr>
              <a:lnSpc>
                <a:spcPct val="106000"/>
              </a:lnSpc>
            </a:pPr>
            <a:endParaRPr lang="en" sz="3200">
              <a:solidFill>
                <a:schemeClr val="dk1"/>
              </a:solidFill>
              <a:latin typeface="Unna"/>
            </a:endParaRPr>
          </a:p>
          <a:p>
            <a:pPr>
              <a:lnSpc>
                <a:spcPct val="106000"/>
              </a:lnSpc>
            </a:pPr>
            <a:r>
              <a:rPr lang="en" sz="2400">
                <a:solidFill>
                  <a:schemeClr val="dk1"/>
                </a:solidFill>
                <a:latin typeface="Unna"/>
              </a:rPr>
              <a:t>Inclusive Descriptive Practice Task Force,</a:t>
            </a:r>
          </a:p>
          <a:p>
            <a:pPr>
              <a:lnSpc>
                <a:spcPct val="106000"/>
              </a:lnSpc>
            </a:pPr>
            <a:r>
              <a:rPr lang="en" sz="2400">
                <a:solidFill>
                  <a:schemeClr val="dk1"/>
                </a:solidFill>
                <a:latin typeface="Unna"/>
              </a:rPr>
              <a:t>Outreach Working Group</a:t>
            </a:r>
          </a:p>
          <a:p>
            <a:pPr>
              <a:lnSpc>
                <a:spcPct val="106000"/>
              </a:lnSpc>
            </a:pPr>
            <a:r>
              <a:rPr lang="en" sz="2400">
                <a:solidFill>
                  <a:schemeClr val="dk1"/>
                </a:solidFill>
                <a:latin typeface="Unna"/>
              </a:rPr>
              <a:t>11/18/2024</a:t>
            </a:r>
          </a:p>
        </p:txBody>
      </p:sp>
      <p:cxnSp>
        <p:nvCxnSpPr>
          <p:cNvPr id="12" name="Straight Arrow Connector 11">
            <a:extLst>
              <a:ext uri="{FF2B5EF4-FFF2-40B4-BE49-F238E27FC236}">
                <a16:creationId xmlns:a16="http://schemas.microsoft.com/office/drawing/2014/main" id="{D9F3D92E-2FBE-42D7-EDF8-0D1B332C7240}"/>
              </a:ext>
            </a:extLst>
          </p:cNvPr>
          <p:cNvCxnSpPr/>
          <p:nvPr/>
        </p:nvCxnSpPr>
        <p:spPr>
          <a:xfrm>
            <a:off x="550069" y="2614612"/>
            <a:ext cx="1243012" cy="7144"/>
          </a:xfrm>
          <a:prstGeom prst="straightConnector1">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22"/>
          <p:cNvPicPr preferRelativeResize="0"/>
          <p:nvPr/>
        </p:nvPicPr>
        <p:blipFill>
          <a:blip r:embed="rId3">
            <a:alphaModFix/>
          </a:blip>
          <a:stretch>
            <a:fillRect/>
          </a:stretch>
        </p:blipFill>
        <p:spPr>
          <a:xfrm>
            <a:off x="152400" y="559175"/>
            <a:ext cx="8839201" cy="3870074"/>
          </a:xfrm>
          <a:prstGeom prst="rect">
            <a:avLst/>
          </a:prstGeom>
          <a:noFill/>
          <a:ln>
            <a:noFill/>
          </a:ln>
        </p:spPr>
      </p:pic>
      <p:sp>
        <p:nvSpPr>
          <p:cNvPr id="134" name="Google Shape;134;p22"/>
          <p:cNvSpPr/>
          <p:nvPr/>
        </p:nvSpPr>
        <p:spPr>
          <a:xfrm>
            <a:off x="1275000" y="2851900"/>
            <a:ext cx="3030900" cy="2361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pic>
        <p:nvPicPr>
          <p:cNvPr id="139" name="Google Shape;139;p23"/>
          <p:cNvPicPr preferRelativeResize="0"/>
          <p:nvPr/>
        </p:nvPicPr>
        <p:blipFill>
          <a:blip r:embed="rId3">
            <a:alphaModFix/>
          </a:blip>
          <a:stretch>
            <a:fillRect/>
          </a:stretch>
        </p:blipFill>
        <p:spPr>
          <a:xfrm>
            <a:off x="118074" y="352103"/>
            <a:ext cx="9144000" cy="4180095"/>
          </a:xfrm>
          <a:prstGeom prst="rect">
            <a:avLst/>
          </a:prstGeom>
          <a:noFill/>
          <a:ln>
            <a:noFill/>
          </a:ln>
        </p:spPr>
      </p:pic>
      <p:sp>
        <p:nvSpPr>
          <p:cNvPr id="140" name="Google Shape;140;p23"/>
          <p:cNvSpPr/>
          <p:nvPr/>
        </p:nvSpPr>
        <p:spPr>
          <a:xfrm>
            <a:off x="118075" y="741275"/>
            <a:ext cx="1049700" cy="2232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1" name="Google Shape;141;p23"/>
          <p:cNvSpPr/>
          <p:nvPr/>
        </p:nvSpPr>
        <p:spPr>
          <a:xfrm>
            <a:off x="1235675" y="2418900"/>
            <a:ext cx="2676600" cy="616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146" name="Google Shape;146;p24"/>
          <p:cNvPicPr preferRelativeResize="0">
            <a:picLocks noGrp="1"/>
          </p:cNvPicPr>
          <p:nvPr>
            <p:ph type="pic" idx="2"/>
          </p:nvPr>
        </p:nvPicPr>
        <p:blipFill rotWithShape="1">
          <a:blip r:embed="rId3">
            <a:alphaModFix/>
          </a:blip>
          <a:srcRect/>
          <a:stretch/>
        </p:blipFill>
        <p:spPr>
          <a:xfrm>
            <a:off x="0" y="0"/>
            <a:ext cx="9144002" cy="5143500"/>
          </a:xfrm>
          <a:prstGeom prst="rect">
            <a:avLst/>
          </a:prstGeom>
          <a:solidFill>
            <a:srgbClr val="C8C6B0"/>
          </a:solidFill>
          <a:ln>
            <a:noFill/>
          </a:ln>
        </p:spPr>
      </p:pic>
      <p:sp>
        <p:nvSpPr>
          <p:cNvPr id="147" name="Google Shape;147;p24"/>
          <p:cNvSpPr/>
          <p:nvPr/>
        </p:nvSpPr>
        <p:spPr>
          <a:xfrm>
            <a:off x="500700" y="1432750"/>
            <a:ext cx="4459200" cy="2941200"/>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8" name="Google Shape;148;p24"/>
          <p:cNvSpPr txBox="1"/>
          <p:nvPr/>
        </p:nvSpPr>
        <p:spPr>
          <a:xfrm>
            <a:off x="673350" y="1608400"/>
            <a:ext cx="4286700" cy="2862900"/>
          </a:xfrm>
          <a:prstGeom prst="rect">
            <a:avLst/>
          </a:prstGeom>
          <a:noFill/>
          <a:ln>
            <a:noFill/>
          </a:ln>
        </p:spPr>
        <p:txBody>
          <a:bodyPr spcFirstLastPara="1" wrap="square" lIns="0" tIns="0" rIns="0" bIns="0" anchor="t" anchorCtr="0">
            <a:spAutoFit/>
          </a:bodyPr>
          <a:lstStyle/>
          <a:p>
            <a:pPr marL="457200" marR="0" lvl="0" indent="-355600" algn="l" rtl="0">
              <a:lnSpc>
                <a:spcPct val="120000"/>
              </a:lnSpc>
              <a:spcBef>
                <a:spcPts val="0"/>
              </a:spcBef>
              <a:spcAft>
                <a:spcPts val="0"/>
              </a:spcAft>
              <a:buSzPts val="2000"/>
              <a:buFont typeface="Fira Sans"/>
              <a:buChar char="●"/>
            </a:pPr>
            <a:r>
              <a:rPr lang="en" sz="2000">
                <a:latin typeface="Fira Sans"/>
                <a:ea typeface="Fira Sans"/>
                <a:cs typeface="Fira Sans"/>
                <a:sym typeface="Fira Sans"/>
              </a:rPr>
              <a:t>“Blacks” changed to “Black people”; “Gays” to “Gay people”</a:t>
            </a:r>
            <a:endParaRPr sz="2000">
              <a:latin typeface="Fira Sans"/>
              <a:ea typeface="Fira Sans"/>
              <a:cs typeface="Fira Sans"/>
              <a:sym typeface="Fira Sans"/>
            </a:endParaRPr>
          </a:p>
          <a:p>
            <a:pPr marL="457200" marR="0" lvl="0" indent="-355600" algn="l" rtl="0">
              <a:lnSpc>
                <a:spcPct val="120000"/>
              </a:lnSpc>
              <a:spcBef>
                <a:spcPts val="0"/>
              </a:spcBef>
              <a:spcAft>
                <a:spcPts val="0"/>
              </a:spcAft>
              <a:buSzPts val="2000"/>
              <a:buFont typeface="Fira Sans"/>
              <a:buChar char="●"/>
            </a:pPr>
            <a:r>
              <a:rPr lang="en" sz="2000">
                <a:latin typeface="Fira Sans"/>
                <a:ea typeface="Fira Sans"/>
                <a:cs typeface="Fira Sans"/>
                <a:sym typeface="Fira Sans"/>
              </a:rPr>
              <a:t>“Illegal aliens” to </a:t>
            </a:r>
            <a:endParaRPr sz="2000">
              <a:latin typeface="Fira Sans"/>
              <a:ea typeface="Fira Sans"/>
              <a:cs typeface="Fira Sans"/>
              <a:sym typeface="Fira Sans"/>
            </a:endParaRPr>
          </a:p>
          <a:p>
            <a:pPr marL="457200" marR="0" lvl="0" indent="0" algn="l" rtl="0">
              <a:lnSpc>
                <a:spcPct val="120000"/>
              </a:lnSpc>
              <a:spcBef>
                <a:spcPts val="0"/>
              </a:spcBef>
              <a:spcAft>
                <a:spcPts val="0"/>
              </a:spcAft>
              <a:buNone/>
            </a:pPr>
            <a:r>
              <a:rPr lang="en" sz="2000">
                <a:latin typeface="Fira Sans"/>
                <a:ea typeface="Fira Sans"/>
                <a:cs typeface="Fira Sans"/>
                <a:sym typeface="Fira Sans"/>
              </a:rPr>
              <a:t>“Undocumented immigrants”</a:t>
            </a:r>
            <a:endParaRPr sz="2000">
              <a:latin typeface="Fira Sans"/>
              <a:ea typeface="Fira Sans"/>
              <a:cs typeface="Fira Sans"/>
              <a:sym typeface="Fira Sans"/>
            </a:endParaRPr>
          </a:p>
          <a:p>
            <a:pPr marL="457200" marR="0" lvl="0" indent="-355600" algn="l" rtl="0">
              <a:lnSpc>
                <a:spcPct val="120000"/>
              </a:lnSpc>
              <a:spcBef>
                <a:spcPts val="0"/>
              </a:spcBef>
              <a:spcAft>
                <a:spcPts val="0"/>
              </a:spcAft>
              <a:buSzPts val="2000"/>
              <a:buFont typeface="Fira Sans"/>
              <a:buChar char="●"/>
            </a:pPr>
            <a:r>
              <a:rPr lang="en" sz="2000">
                <a:latin typeface="Fira Sans"/>
                <a:ea typeface="Fira Sans"/>
                <a:cs typeface="Fira Sans"/>
                <a:sym typeface="Fira Sans"/>
              </a:rPr>
              <a:t>“Bears (Gay culture)” and </a:t>
            </a:r>
            <a:endParaRPr sz="2000">
              <a:latin typeface="Fira Sans"/>
              <a:ea typeface="Fira Sans"/>
              <a:cs typeface="Fira Sans"/>
              <a:sym typeface="Fira Sans"/>
            </a:endParaRPr>
          </a:p>
          <a:p>
            <a:pPr marL="457200" marR="0" lvl="0" indent="0" algn="l" rtl="0">
              <a:lnSpc>
                <a:spcPct val="120000"/>
              </a:lnSpc>
              <a:spcBef>
                <a:spcPts val="0"/>
              </a:spcBef>
              <a:spcAft>
                <a:spcPts val="0"/>
              </a:spcAft>
              <a:buNone/>
            </a:pPr>
            <a:r>
              <a:rPr lang="en" sz="2000">
                <a:latin typeface="Fira Sans"/>
                <a:ea typeface="Fira Sans"/>
                <a:cs typeface="Fira Sans"/>
                <a:sym typeface="Fira Sans"/>
              </a:rPr>
              <a:t>“Butch and femme (Lesbian culture)” added</a:t>
            </a:r>
            <a:endParaRPr sz="2000">
              <a:latin typeface="Fira Sans"/>
              <a:ea typeface="Fira Sans"/>
              <a:cs typeface="Fira Sans"/>
              <a:sym typeface="Fira Sans"/>
            </a:endParaRPr>
          </a:p>
          <a:p>
            <a:pPr marL="0" marR="0" lvl="0" indent="0" algn="l" rtl="0">
              <a:lnSpc>
                <a:spcPct val="120000"/>
              </a:lnSpc>
              <a:spcBef>
                <a:spcPts val="0"/>
              </a:spcBef>
              <a:spcAft>
                <a:spcPts val="0"/>
              </a:spcAft>
              <a:buNone/>
            </a:pPr>
            <a:endParaRPr sz="1800">
              <a:latin typeface="Fira Sans"/>
              <a:ea typeface="Fira Sans"/>
              <a:cs typeface="Fira Sans"/>
              <a:sym typeface="Fira Sans"/>
            </a:endParaRPr>
          </a:p>
        </p:txBody>
      </p:sp>
      <p:sp>
        <p:nvSpPr>
          <p:cNvPr id="149" name="Google Shape;149;p24"/>
          <p:cNvSpPr/>
          <p:nvPr/>
        </p:nvSpPr>
        <p:spPr>
          <a:xfrm>
            <a:off x="500700" y="283375"/>
            <a:ext cx="8378700" cy="744900"/>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50" name="Google Shape;150;p24"/>
          <p:cNvSpPr txBox="1"/>
          <p:nvPr/>
        </p:nvSpPr>
        <p:spPr>
          <a:xfrm>
            <a:off x="845858" y="424974"/>
            <a:ext cx="7688400" cy="461700"/>
          </a:xfrm>
          <a:prstGeom prst="rect">
            <a:avLst/>
          </a:prstGeom>
          <a:noFill/>
          <a:ln>
            <a:noFill/>
          </a:ln>
        </p:spPr>
        <p:txBody>
          <a:bodyPr spcFirstLastPara="1" wrap="square" lIns="0" tIns="0" rIns="0" bIns="0" anchor="t" anchorCtr="0">
            <a:spAutoFit/>
          </a:bodyPr>
          <a:lstStyle/>
          <a:p>
            <a:pPr marL="0" marR="0" lvl="0" indent="0" algn="ctr" rtl="0">
              <a:lnSpc>
                <a:spcPct val="106000"/>
              </a:lnSpc>
              <a:spcBef>
                <a:spcPts val="0"/>
              </a:spcBef>
              <a:spcAft>
                <a:spcPts val="0"/>
              </a:spcAft>
              <a:buNone/>
            </a:pPr>
            <a:r>
              <a:rPr lang="en" sz="3000">
                <a:solidFill>
                  <a:srgbClr val="E64A10"/>
                </a:solidFill>
                <a:latin typeface="Unna"/>
                <a:ea typeface="Unna"/>
                <a:cs typeface="Unna"/>
                <a:sym typeface="Unna"/>
              </a:rPr>
              <a:t>Examples of changed/proposed LCSH headings</a:t>
            </a:r>
            <a:endParaRPr sz="3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992420" y="1139402"/>
            <a:ext cx="3475200" cy="1216200"/>
          </a:xfrm>
          <a:prstGeom prst="rect">
            <a:avLst/>
          </a:prstGeom>
          <a:noFill/>
          <a:ln>
            <a:noFill/>
          </a:ln>
        </p:spPr>
        <p:txBody>
          <a:bodyPr spcFirstLastPara="1" wrap="square" lIns="68575" tIns="34275" rIns="68575" bIns="34275" anchor="b" anchorCtr="0">
            <a:normAutofit fontScale="90000"/>
          </a:bodyPr>
          <a:lstStyle/>
          <a:p>
            <a:pPr marL="0" lvl="0" indent="0" algn="l" rtl="0">
              <a:lnSpc>
                <a:spcPct val="100000"/>
              </a:lnSpc>
              <a:spcBef>
                <a:spcPts val="0"/>
              </a:spcBef>
              <a:spcAft>
                <a:spcPts val="0"/>
              </a:spcAft>
              <a:buClr>
                <a:schemeClr val="lt1"/>
              </a:buClr>
              <a:buSzPct val="100000"/>
              <a:buFont typeface="Garamond"/>
              <a:buNone/>
            </a:pPr>
            <a:r>
              <a:rPr lang="en">
                <a:solidFill>
                  <a:schemeClr val="lt1"/>
                </a:solidFill>
              </a:rPr>
              <a:t>What is a library classification system?</a:t>
            </a:r>
            <a:endParaRPr/>
          </a:p>
        </p:txBody>
      </p:sp>
      <p:sp>
        <p:nvSpPr>
          <p:cNvPr id="70" name="Google Shape;70;p15"/>
          <p:cNvSpPr txBox="1">
            <a:spLocks noGrp="1"/>
          </p:cNvSpPr>
          <p:nvPr>
            <p:ph type="body" idx="1"/>
          </p:nvPr>
        </p:nvSpPr>
        <p:spPr>
          <a:xfrm>
            <a:off x="905608" y="2355819"/>
            <a:ext cx="3475200" cy="1779600"/>
          </a:xfrm>
          <a:prstGeom prst="rect">
            <a:avLst/>
          </a:prstGeom>
          <a:noFill/>
          <a:ln>
            <a:noFill/>
          </a:ln>
        </p:spPr>
        <p:txBody>
          <a:bodyPr spcFirstLastPara="1" wrap="square" lIns="68575" tIns="34275" rIns="68575" bIns="34275" anchor="t" anchorCtr="0">
            <a:normAutofit fontScale="70000" lnSpcReduction="20000"/>
          </a:bodyPr>
          <a:lstStyle/>
          <a:p>
            <a:pPr marL="165100" lvl="0" indent="-138430" algn="l" rtl="0">
              <a:lnSpc>
                <a:spcPct val="90000"/>
              </a:lnSpc>
              <a:spcBef>
                <a:spcPts val="0"/>
              </a:spcBef>
              <a:spcAft>
                <a:spcPts val="0"/>
              </a:spcAft>
              <a:buClr>
                <a:schemeClr val="accent1"/>
              </a:buClr>
              <a:buSzPct val="77777"/>
              <a:buFont typeface="Arial"/>
              <a:buChar char="•"/>
            </a:pPr>
            <a:r>
              <a:rPr lang="en">
                <a:solidFill>
                  <a:schemeClr val="lt1"/>
                </a:solidFill>
              </a:rPr>
              <a:t>Library classification keeps similar items together and dissimilar items separate in an attempt to help library users to locate the materials needed in the quickest time possible (Manoff, 2004).</a:t>
            </a:r>
            <a:endParaRPr/>
          </a:p>
          <a:p>
            <a:pPr marL="165100" lvl="0" indent="-138430" algn="l" rtl="0">
              <a:lnSpc>
                <a:spcPct val="90000"/>
              </a:lnSpc>
              <a:spcBef>
                <a:spcPts val="700"/>
              </a:spcBef>
              <a:spcAft>
                <a:spcPts val="0"/>
              </a:spcAft>
              <a:buClr>
                <a:schemeClr val="accent1"/>
              </a:buClr>
              <a:buSzPct val="77777"/>
              <a:buFont typeface="Arial"/>
              <a:buChar char="•"/>
            </a:pPr>
            <a:r>
              <a:rPr lang="en">
                <a:solidFill>
                  <a:srgbClr val="F2F2F2"/>
                </a:solidFill>
              </a:rPr>
              <a:t>Organizing knowledge using a hierarchical system.</a:t>
            </a:r>
            <a:endParaRPr/>
          </a:p>
          <a:p>
            <a:pPr marL="165100" lvl="0" indent="-138430" algn="l" rtl="0">
              <a:lnSpc>
                <a:spcPct val="90000"/>
              </a:lnSpc>
              <a:spcBef>
                <a:spcPts val="700"/>
              </a:spcBef>
              <a:spcAft>
                <a:spcPts val="0"/>
              </a:spcAft>
              <a:buClr>
                <a:schemeClr val="accent1"/>
              </a:buClr>
              <a:buSzPct val="77777"/>
              <a:buFont typeface="Arial"/>
              <a:buChar char="•"/>
            </a:pPr>
            <a:r>
              <a:rPr lang="en">
                <a:solidFill>
                  <a:srgbClr val="F2F2F2"/>
                </a:solidFill>
              </a:rPr>
              <a:t>Who’s knowledge is emphasized? </a:t>
            </a:r>
            <a:endParaRPr/>
          </a:p>
          <a:p>
            <a:pPr marL="165100" lvl="0" indent="-76200" algn="l" rtl="0">
              <a:lnSpc>
                <a:spcPct val="90000"/>
              </a:lnSpc>
              <a:spcBef>
                <a:spcPts val="700"/>
              </a:spcBef>
              <a:spcAft>
                <a:spcPts val="0"/>
              </a:spcAft>
              <a:buClr>
                <a:schemeClr val="accent1"/>
              </a:buClr>
              <a:buSzPct val="77777"/>
              <a:buFont typeface="Arial"/>
              <a:buNone/>
            </a:pPr>
            <a:endParaRPr>
              <a:solidFill>
                <a:schemeClr val="lt1"/>
              </a:solidFill>
            </a:endParaRPr>
          </a:p>
          <a:p>
            <a:pPr marL="165100" lvl="0" indent="-76200" algn="l" rtl="0">
              <a:lnSpc>
                <a:spcPct val="90000"/>
              </a:lnSpc>
              <a:spcBef>
                <a:spcPts val="700"/>
              </a:spcBef>
              <a:spcAft>
                <a:spcPts val="0"/>
              </a:spcAft>
              <a:buClr>
                <a:schemeClr val="accent1"/>
              </a:buClr>
              <a:buSzPct val="77777"/>
              <a:buFont typeface="Arial"/>
              <a:buNone/>
            </a:pPr>
            <a:endParaRPr>
              <a:solidFill>
                <a:schemeClr val="lt1"/>
              </a:solidFill>
            </a:endParaRPr>
          </a:p>
        </p:txBody>
      </p:sp>
      <p:pic>
        <p:nvPicPr>
          <p:cNvPr id="71" name="Google Shape;71;p15"/>
          <p:cNvPicPr preferRelativeResize="0">
            <a:picLocks noGrp="1"/>
          </p:cNvPicPr>
          <p:nvPr>
            <p:ph type="pic" idx="2"/>
          </p:nvPr>
        </p:nvPicPr>
        <p:blipFill rotWithShape="1">
          <a:blip r:embed="rId3">
            <a:alphaModFix/>
          </a:blip>
          <a:srcRect/>
          <a:stretch/>
        </p:blipFill>
        <p:spPr>
          <a:xfrm>
            <a:off x="0" y="0"/>
            <a:ext cx="9144002" cy="5143500"/>
          </a:xfrm>
          <a:prstGeom prst="rect">
            <a:avLst/>
          </a:prstGeom>
          <a:solidFill>
            <a:srgbClr val="C8C6B0"/>
          </a:solidFill>
          <a:ln>
            <a:noFill/>
          </a:ln>
        </p:spPr>
      </p:pic>
      <p:sp>
        <p:nvSpPr>
          <p:cNvPr id="72" name="Google Shape;72;p15"/>
          <p:cNvSpPr/>
          <p:nvPr/>
        </p:nvSpPr>
        <p:spPr>
          <a:xfrm>
            <a:off x="700175" y="411375"/>
            <a:ext cx="3871800" cy="4410300"/>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3" name="Google Shape;73;p15"/>
          <p:cNvSpPr txBox="1"/>
          <p:nvPr/>
        </p:nvSpPr>
        <p:spPr>
          <a:xfrm>
            <a:off x="905600" y="1020150"/>
            <a:ext cx="3475200" cy="492600"/>
          </a:xfrm>
          <a:prstGeom prst="rect">
            <a:avLst/>
          </a:prstGeom>
          <a:noFill/>
          <a:ln>
            <a:noFill/>
          </a:ln>
        </p:spPr>
        <p:txBody>
          <a:bodyPr spcFirstLastPara="1" wrap="square" lIns="0" tIns="0" rIns="0" bIns="0" anchor="t" anchorCtr="0">
            <a:spAutoFit/>
          </a:bodyPr>
          <a:lstStyle/>
          <a:p>
            <a:pPr marL="0" marR="0" lvl="0" indent="0" algn="l" rtl="0">
              <a:lnSpc>
                <a:spcPct val="106000"/>
              </a:lnSpc>
              <a:spcBef>
                <a:spcPts val="0"/>
              </a:spcBef>
              <a:spcAft>
                <a:spcPts val="0"/>
              </a:spcAft>
              <a:buNone/>
            </a:pPr>
            <a:endParaRPr sz="3200">
              <a:solidFill>
                <a:schemeClr val="dk1"/>
              </a:solidFill>
            </a:endParaRPr>
          </a:p>
        </p:txBody>
      </p:sp>
      <p:sp>
        <p:nvSpPr>
          <p:cNvPr id="74" name="Google Shape;74;p15"/>
          <p:cNvSpPr txBox="1"/>
          <p:nvPr/>
        </p:nvSpPr>
        <p:spPr>
          <a:xfrm>
            <a:off x="905600" y="542925"/>
            <a:ext cx="3475200" cy="4147200"/>
          </a:xfrm>
          <a:prstGeom prst="rect">
            <a:avLst/>
          </a:prstGeom>
          <a:noFill/>
          <a:ln>
            <a:noFill/>
          </a:ln>
        </p:spPr>
        <p:txBody>
          <a:bodyPr spcFirstLastPara="1" wrap="square" lIns="0" tIns="0" rIns="0" bIns="0" anchor="t" anchorCtr="0">
            <a:spAutoFit/>
          </a:bodyPr>
          <a:lstStyle/>
          <a:p>
            <a:pPr marL="0" marR="0" lvl="0" indent="0" algn="l" rtl="0">
              <a:lnSpc>
                <a:spcPct val="106000"/>
              </a:lnSpc>
              <a:spcBef>
                <a:spcPts val="0"/>
              </a:spcBef>
              <a:spcAft>
                <a:spcPts val="0"/>
              </a:spcAft>
              <a:buNone/>
            </a:pPr>
            <a:r>
              <a:rPr lang="en" sz="3200">
                <a:solidFill>
                  <a:schemeClr val="dk1"/>
                </a:solidFill>
                <a:latin typeface="Unna"/>
                <a:ea typeface="Unna"/>
                <a:cs typeface="Unna"/>
                <a:sym typeface="Unna"/>
              </a:rPr>
              <a:t>What comes to mind when you think of a library catalog?</a:t>
            </a:r>
            <a:endParaRPr sz="3200">
              <a:solidFill>
                <a:schemeClr val="dk1"/>
              </a:solidFill>
              <a:latin typeface="Unna"/>
              <a:ea typeface="Unna"/>
              <a:cs typeface="Unna"/>
              <a:sym typeface="Unna"/>
            </a:endParaRPr>
          </a:p>
          <a:p>
            <a:pPr marL="0" marR="0" lvl="0" indent="0" algn="l" rtl="0">
              <a:lnSpc>
                <a:spcPct val="106000"/>
              </a:lnSpc>
              <a:spcBef>
                <a:spcPts val="0"/>
              </a:spcBef>
              <a:spcAft>
                <a:spcPts val="0"/>
              </a:spcAft>
              <a:buNone/>
            </a:pPr>
            <a:r>
              <a:rPr lang="en" sz="3200">
                <a:solidFill>
                  <a:schemeClr val="dk1"/>
                </a:solidFill>
                <a:latin typeface="Unna"/>
                <a:ea typeface="Unna"/>
                <a:cs typeface="Unna"/>
                <a:sym typeface="Unna"/>
              </a:rPr>
              <a:t>What have your experiences been with the library catalog at Cornell (or elsewhere)?</a:t>
            </a:r>
            <a:endParaRPr sz="3200">
              <a:solidFill>
                <a:schemeClr val="dk1"/>
              </a:solidFill>
              <a:latin typeface="Unna"/>
              <a:ea typeface="Unna"/>
              <a:cs typeface="Unna"/>
              <a:sym typeface="Unn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pic>
        <p:nvPicPr>
          <p:cNvPr id="79" name="Google Shape;79;p16"/>
          <p:cNvPicPr preferRelativeResize="0"/>
          <p:nvPr/>
        </p:nvPicPr>
        <p:blipFill>
          <a:blip r:embed="rId3">
            <a:alphaModFix/>
          </a:blip>
          <a:stretch>
            <a:fillRect/>
          </a:stretch>
        </p:blipFill>
        <p:spPr>
          <a:xfrm rot="10800000">
            <a:off x="-118048" y="-7"/>
            <a:ext cx="9380098" cy="5276313"/>
          </a:xfrm>
          <a:prstGeom prst="rect">
            <a:avLst/>
          </a:prstGeom>
          <a:noFill/>
          <a:ln>
            <a:noFill/>
          </a:ln>
        </p:spPr>
      </p:pic>
      <p:sp>
        <p:nvSpPr>
          <p:cNvPr id="80" name="Google Shape;80;p16"/>
          <p:cNvSpPr/>
          <p:nvPr/>
        </p:nvSpPr>
        <p:spPr>
          <a:xfrm>
            <a:off x="382650" y="1157950"/>
            <a:ext cx="8378700" cy="3840000"/>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1" name="Google Shape;81;p16"/>
          <p:cNvSpPr txBox="1"/>
          <p:nvPr/>
        </p:nvSpPr>
        <p:spPr>
          <a:xfrm>
            <a:off x="698465" y="1287833"/>
            <a:ext cx="7757853" cy="3530479"/>
          </a:xfrm>
          <a:prstGeom prst="rect">
            <a:avLst/>
          </a:prstGeom>
          <a:noFill/>
          <a:ln>
            <a:noFill/>
          </a:ln>
        </p:spPr>
        <p:txBody>
          <a:bodyPr spcFirstLastPara="1" wrap="square" lIns="0" tIns="0" rIns="0" bIns="0" anchor="t" anchorCtr="0">
            <a:spAutoFit/>
          </a:bodyPr>
          <a:lstStyle/>
          <a:p>
            <a:pPr algn="ctr">
              <a:lnSpc>
                <a:spcPct val="120000"/>
              </a:lnSpc>
            </a:pPr>
            <a:r>
              <a:rPr lang="en" sz="1600" b="1">
                <a:solidFill>
                  <a:schemeClr val="dk1"/>
                </a:solidFill>
                <a:latin typeface="Fira Sans"/>
                <a:ea typeface="Fira Sans"/>
                <a:cs typeface="Fira Sans"/>
                <a:sym typeface="Fira Sans"/>
              </a:rPr>
              <a:t>Descriptive practice is never objective.</a:t>
            </a:r>
            <a:r>
              <a:rPr lang="en" sz="1600">
                <a:solidFill>
                  <a:schemeClr val="dk1"/>
                </a:solidFill>
                <a:latin typeface="Fira Sans"/>
                <a:ea typeface="Fira Sans"/>
                <a:cs typeface="Fira Sans"/>
                <a:sym typeface="Fira Sans"/>
              </a:rPr>
              <a:t> While performed with the best intentions, library materials are described by humans with their own cultural backgrounds and competencies.</a:t>
            </a:r>
            <a:endParaRPr lang="en-US" sz="1600" b="1">
              <a:solidFill>
                <a:schemeClr val="dk1"/>
              </a:solidFill>
              <a:latin typeface="Fira Sans"/>
              <a:ea typeface="Fira Sans"/>
              <a:cs typeface="Fira Sans"/>
            </a:endParaRPr>
          </a:p>
          <a:p>
            <a:pPr algn="ctr">
              <a:lnSpc>
                <a:spcPct val="120000"/>
              </a:lnSpc>
            </a:pPr>
            <a:endParaRPr lang="en" sz="1600">
              <a:solidFill>
                <a:schemeClr val="dk1"/>
              </a:solidFill>
              <a:latin typeface="Fira Sans"/>
              <a:ea typeface="Fira Sans"/>
              <a:cs typeface="Fira Sans"/>
            </a:endParaRPr>
          </a:p>
          <a:p>
            <a:pPr algn="ctr">
              <a:lnSpc>
                <a:spcPct val="120000"/>
              </a:lnSpc>
            </a:pPr>
            <a:r>
              <a:rPr lang="en" sz="1600">
                <a:solidFill>
                  <a:schemeClr val="dk1"/>
                </a:solidFill>
                <a:latin typeface="Fira Sans"/>
                <a:ea typeface="Fira Sans"/>
                <a:cs typeface="Fira Sans"/>
                <a:sym typeface="Fira Sans"/>
              </a:rPr>
              <a:t>Libraries and archives aren’t neutral spaces, and the vocabularies and classification systems that we use to describe and organize materials are over a century old and built on </a:t>
            </a:r>
            <a:r>
              <a:rPr lang="en" sz="1600" b="1">
                <a:solidFill>
                  <a:schemeClr val="dk1"/>
                </a:solidFill>
                <a:latin typeface="Fira Sans"/>
                <a:ea typeface="Fira Sans"/>
                <a:cs typeface="Fira Sans"/>
                <a:sym typeface="Fira Sans"/>
              </a:rPr>
              <a:t>racist, homophobic, misogynistic, ableist, colonial</a:t>
            </a:r>
            <a:r>
              <a:rPr lang="en" sz="1600">
                <a:solidFill>
                  <a:schemeClr val="dk1"/>
                </a:solidFill>
                <a:latin typeface="Fira Sans"/>
                <a:ea typeface="Fira Sans"/>
                <a:cs typeface="Fira Sans"/>
                <a:sym typeface="Fira Sans"/>
              </a:rPr>
              <a:t> foundations. </a:t>
            </a:r>
            <a:endParaRPr lang="en-US" sz="1600" b="1">
              <a:solidFill>
                <a:schemeClr val="dk1"/>
              </a:solidFill>
              <a:latin typeface="Fira Sans"/>
              <a:ea typeface="Fira Sans"/>
              <a:cs typeface="Fira Sans"/>
            </a:endParaRPr>
          </a:p>
          <a:p>
            <a:pPr marL="0" marR="0" lvl="0" indent="0" algn="ctr" rtl="0">
              <a:lnSpc>
                <a:spcPct val="120000"/>
              </a:lnSpc>
              <a:spcBef>
                <a:spcPts val="0"/>
              </a:spcBef>
              <a:spcAft>
                <a:spcPts val="0"/>
              </a:spcAft>
              <a:buNone/>
            </a:pPr>
            <a:endParaRPr lang="en" sz="1600">
              <a:latin typeface="Fira Sans"/>
              <a:ea typeface="Fira Sans"/>
              <a:cs typeface="Fira Sans"/>
            </a:endParaRPr>
          </a:p>
          <a:p>
            <a:pPr marL="0" marR="0" lvl="0" indent="0" algn="ctr">
              <a:lnSpc>
                <a:spcPct val="120000"/>
              </a:lnSpc>
              <a:spcBef>
                <a:spcPts val="0"/>
              </a:spcBef>
              <a:spcAft>
                <a:spcPts val="0"/>
              </a:spcAft>
              <a:buNone/>
            </a:pPr>
            <a:r>
              <a:rPr lang="en" sz="1600">
                <a:latin typeface="Fira Sans"/>
                <a:ea typeface="Fira Sans"/>
                <a:cs typeface="Fira Sans"/>
                <a:sym typeface="Fira Sans"/>
              </a:rPr>
              <a:t>The IDPTF seeks to contribute to a growing body of literature and work regarding </a:t>
            </a:r>
            <a:r>
              <a:rPr lang="en" sz="1600" b="1" u="sng">
                <a:latin typeface="Fira Sans"/>
                <a:ea typeface="Fira Sans"/>
                <a:cs typeface="Fira Sans"/>
                <a:sym typeface="Fira Sans"/>
              </a:rPr>
              <a:t>reparative description</a:t>
            </a:r>
            <a:r>
              <a:rPr lang="en" sz="1600">
                <a:latin typeface="Fira Sans"/>
                <a:ea typeface="Fira Sans"/>
                <a:cs typeface="Fira Sans"/>
                <a:sym typeface="Fira Sans"/>
              </a:rPr>
              <a:t>, providing a space for library staff to have conversations about harmful language within CUL’s catalog.</a:t>
            </a:r>
            <a:endParaRPr sz="1600"/>
          </a:p>
        </p:txBody>
      </p:sp>
      <p:sp>
        <p:nvSpPr>
          <p:cNvPr id="82" name="Google Shape;82;p16"/>
          <p:cNvSpPr/>
          <p:nvPr/>
        </p:nvSpPr>
        <p:spPr>
          <a:xfrm>
            <a:off x="382650" y="145550"/>
            <a:ext cx="8378700" cy="744900"/>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3" name="Google Shape;83;p16"/>
          <p:cNvSpPr txBox="1"/>
          <p:nvPr/>
        </p:nvSpPr>
        <p:spPr>
          <a:xfrm>
            <a:off x="727808" y="287149"/>
            <a:ext cx="7688400" cy="461700"/>
          </a:xfrm>
          <a:prstGeom prst="rect">
            <a:avLst/>
          </a:prstGeom>
          <a:noFill/>
          <a:ln>
            <a:noFill/>
          </a:ln>
        </p:spPr>
        <p:txBody>
          <a:bodyPr spcFirstLastPara="1" wrap="square" lIns="0" tIns="0" rIns="0" bIns="0" anchor="t" anchorCtr="0">
            <a:spAutoFit/>
          </a:bodyPr>
          <a:lstStyle/>
          <a:p>
            <a:pPr marL="0" marR="0" lvl="0" indent="0" algn="l" rtl="0">
              <a:lnSpc>
                <a:spcPct val="106000"/>
              </a:lnSpc>
              <a:spcBef>
                <a:spcPts val="0"/>
              </a:spcBef>
              <a:spcAft>
                <a:spcPts val="0"/>
              </a:spcAft>
              <a:buNone/>
            </a:pPr>
            <a:r>
              <a:rPr lang="en" sz="3000">
                <a:solidFill>
                  <a:srgbClr val="E64A10"/>
                </a:solidFill>
                <a:latin typeface="Unna"/>
                <a:ea typeface="Unna"/>
                <a:cs typeface="Unna"/>
                <a:sym typeface="Unna"/>
              </a:rPr>
              <a:t>Inclusive Descriptive Practice Task Force (IDPTF)</a:t>
            </a:r>
            <a:endParaRPr sz="3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55"/>
        <p:cNvGrpSpPr/>
        <p:nvPr/>
      </p:nvGrpSpPr>
      <p:grpSpPr>
        <a:xfrm>
          <a:off x="0" y="0"/>
          <a:ext cx="0" cy="0"/>
          <a:chOff x="0" y="0"/>
          <a:chExt cx="0" cy="0"/>
        </a:xfrm>
      </p:grpSpPr>
      <p:sp>
        <p:nvSpPr>
          <p:cNvPr id="156" name="Google Shape;156;p25"/>
          <p:cNvSpPr txBox="1">
            <a:spLocks noGrp="1"/>
          </p:cNvSpPr>
          <p:nvPr>
            <p:ph type="title"/>
          </p:nvPr>
        </p:nvSpPr>
        <p:spPr>
          <a:xfrm>
            <a:off x="992420" y="1139402"/>
            <a:ext cx="3475200" cy="1216200"/>
          </a:xfrm>
          <a:prstGeom prst="rect">
            <a:avLst/>
          </a:prstGeom>
          <a:noFill/>
          <a:ln>
            <a:noFill/>
          </a:ln>
        </p:spPr>
        <p:txBody>
          <a:bodyPr spcFirstLastPara="1" wrap="square" lIns="68575" tIns="34275" rIns="68575" bIns="34275" anchor="b" anchorCtr="0">
            <a:normAutofit fontScale="90000"/>
          </a:bodyPr>
          <a:lstStyle/>
          <a:p>
            <a:pPr marL="0" lvl="0" indent="0" algn="l" rtl="0">
              <a:lnSpc>
                <a:spcPct val="100000"/>
              </a:lnSpc>
              <a:spcBef>
                <a:spcPts val="0"/>
              </a:spcBef>
              <a:spcAft>
                <a:spcPts val="0"/>
              </a:spcAft>
              <a:buClr>
                <a:schemeClr val="lt1"/>
              </a:buClr>
              <a:buSzPct val="100000"/>
              <a:buFont typeface="Garamond"/>
              <a:buNone/>
            </a:pPr>
            <a:r>
              <a:rPr lang="en">
                <a:solidFill>
                  <a:schemeClr val="lt1"/>
                </a:solidFill>
              </a:rPr>
              <a:t>What is a library classification system?</a:t>
            </a:r>
            <a:endParaRPr/>
          </a:p>
        </p:txBody>
      </p:sp>
      <p:sp>
        <p:nvSpPr>
          <p:cNvPr id="157" name="Google Shape;157;p25"/>
          <p:cNvSpPr txBox="1">
            <a:spLocks noGrp="1"/>
          </p:cNvSpPr>
          <p:nvPr>
            <p:ph type="body" idx="1"/>
          </p:nvPr>
        </p:nvSpPr>
        <p:spPr>
          <a:xfrm>
            <a:off x="905608" y="2355819"/>
            <a:ext cx="3475200" cy="1779600"/>
          </a:xfrm>
          <a:prstGeom prst="rect">
            <a:avLst/>
          </a:prstGeom>
          <a:noFill/>
          <a:ln>
            <a:noFill/>
          </a:ln>
        </p:spPr>
        <p:txBody>
          <a:bodyPr spcFirstLastPara="1" wrap="square" lIns="68575" tIns="34275" rIns="68575" bIns="34275" anchor="t" anchorCtr="0">
            <a:normAutofit fontScale="70000" lnSpcReduction="20000"/>
          </a:bodyPr>
          <a:lstStyle/>
          <a:p>
            <a:pPr marL="165100" lvl="0" indent="-138430" algn="l" rtl="0">
              <a:lnSpc>
                <a:spcPct val="90000"/>
              </a:lnSpc>
              <a:spcBef>
                <a:spcPts val="0"/>
              </a:spcBef>
              <a:spcAft>
                <a:spcPts val="0"/>
              </a:spcAft>
              <a:buClr>
                <a:schemeClr val="accent1"/>
              </a:buClr>
              <a:buSzPct val="77777"/>
              <a:buFont typeface="Arial"/>
              <a:buChar char="•"/>
            </a:pPr>
            <a:r>
              <a:rPr lang="en">
                <a:solidFill>
                  <a:schemeClr val="lt1"/>
                </a:solidFill>
              </a:rPr>
              <a:t>Library classification keeps similar items together and dissimilar items separate in an attempt to help library users to locate the materials needed in the quickest time possible (Manoff, 2004).</a:t>
            </a:r>
            <a:endParaRPr/>
          </a:p>
          <a:p>
            <a:pPr marL="165100" lvl="0" indent="-138430" algn="l" rtl="0">
              <a:lnSpc>
                <a:spcPct val="90000"/>
              </a:lnSpc>
              <a:spcBef>
                <a:spcPts val="700"/>
              </a:spcBef>
              <a:spcAft>
                <a:spcPts val="0"/>
              </a:spcAft>
              <a:buClr>
                <a:schemeClr val="accent1"/>
              </a:buClr>
              <a:buSzPct val="77777"/>
              <a:buFont typeface="Arial"/>
              <a:buChar char="•"/>
            </a:pPr>
            <a:r>
              <a:rPr lang="en">
                <a:solidFill>
                  <a:srgbClr val="F2F2F2"/>
                </a:solidFill>
              </a:rPr>
              <a:t>Organizing knowledge using a hierarchical system.</a:t>
            </a:r>
            <a:endParaRPr/>
          </a:p>
          <a:p>
            <a:pPr marL="165100" lvl="0" indent="-138430" algn="l" rtl="0">
              <a:lnSpc>
                <a:spcPct val="90000"/>
              </a:lnSpc>
              <a:spcBef>
                <a:spcPts val="700"/>
              </a:spcBef>
              <a:spcAft>
                <a:spcPts val="0"/>
              </a:spcAft>
              <a:buClr>
                <a:schemeClr val="accent1"/>
              </a:buClr>
              <a:buSzPct val="77777"/>
              <a:buFont typeface="Arial"/>
              <a:buChar char="•"/>
            </a:pPr>
            <a:r>
              <a:rPr lang="en">
                <a:solidFill>
                  <a:srgbClr val="F2F2F2"/>
                </a:solidFill>
              </a:rPr>
              <a:t>Who’s knowledge is emphasized? </a:t>
            </a:r>
            <a:endParaRPr/>
          </a:p>
          <a:p>
            <a:pPr marL="165100" lvl="0" indent="-76200" algn="l" rtl="0">
              <a:lnSpc>
                <a:spcPct val="90000"/>
              </a:lnSpc>
              <a:spcBef>
                <a:spcPts val="700"/>
              </a:spcBef>
              <a:spcAft>
                <a:spcPts val="0"/>
              </a:spcAft>
              <a:buClr>
                <a:schemeClr val="accent1"/>
              </a:buClr>
              <a:buSzPct val="77777"/>
              <a:buFont typeface="Arial"/>
              <a:buNone/>
            </a:pPr>
            <a:endParaRPr>
              <a:solidFill>
                <a:schemeClr val="lt1"/>
              </a:solidFill>
            </a:endParaRPr>
          </a:p>
          <a:p>
            <a:pPr marL="165100" lvl="0" indent="-76200" algn="l" rtl="0">
              <a:lnSpc>
                <a:spcPct val="90000"/>
              </a:lnSpc>
              <a:spcBef>
                <a:spcPts val="700"/>
              </a:spcBef>
              <a:spcAft>
                <a:spcPts val="0"/>
              </a:spcAft>
              <a:buClr>
                <a:schemeClr val="accent1"/>
              </a:buClr>
              <a:buSzPct val="77777"/>
              <a:buFont typeface="Arial"/>
              <a:buNone/>
            </a:pPr>
            <a:endParaRPr>
              <a:solidFill>
                <a:schemeClr val="lt1"/>
              </a:solidFill>
            </a:endParaRPr>
          </a:p>
        </p:txBody>
      </p:sp>
      <p:pic>
        <p:nvPicPr>
          <p:cNvPr id="158" name="Google Shape;158;p25"/>
          <p:cNvPicPr preferRelativeResize="0">
            <a:picLocks noGrp="1"/>
          </p:cNvPicPr>
          <p:nvPr>
            <p:ph type="pic" idx="2"/>
          </p:nvPr>
        </p:nvPicPr>
        <p:blipFill rotWithShape="1">
          <a:blip r:embed="rId3">
            <a:alphaModFix/>
          </a:blip>
          <a:srcRect/>
          <a:stretch/>
        </p:blipFill>
        <p:spPr>
          <a:xfrm>
            <a:off x="0" y="0"/>
            <a:ext cx="9144002" cy="5143500"/>
          </a:xfrm>
          <a:prstGeom prst="rect">
            <a:avLst/>
          </a:prstGeom>
          <a:solidFill>
            <a:srgbClr val="C8C6B0"/>
          </a:solidFill>
          <a:ln>
            <a:noFill/>
          </a:ln>
        </p:spPr>
      </p:pic>
      <p:sp>
        <p:nvSpPr>
          <p:cNvPr id="159" name="Google Shape;159;p25"/>
          <p:cNvSpPr/>
          <p:nvPr/>
        </p:nvSpPr>
        <p:spPr>
          <a:xfrm>
            <a:off x="700175" y="411375"/>
            <a:ext cx="3871800" cy="4410300"/>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60" name="Google Shape;160;p25"/>
          <p:cNvSpPr txBox="1"/>
          <p:nvPr/>
        </p:nvSpPr>
        <p:spPr>
          <a:xfrm>
            <a:off x="898475" y="542925"/>
            <a:ext cx="3475200" cy="4147200"/>
          </a:xfrm>
          <a:prstGeom prst="rect">
            <a:avLst/>
          </a:prstGeom>
          <a:noFill/>
          <a:ln>
            <a:noFill/>
          </a:ln>
        </p:spPr>
        <p:txBody>
          <a:bodyPr spcFirstLastPara="1" wrap="square" lIns="0" tIns="0" rIns="0" bIns="0" anchor="t" anchorCtr="0">
            <a:spAutoFit/>
          </a:bodyPr>
          <a:lstStyle/>
          <a:p>
            <a:pPr marL="0" marR="0" lvl="0" indent="0" algn="l" rtl="0">
              <a:lnSpc>
                <a:spcPct val="106000"/>
              </a:lnSpc>
              <a:spcBef>
                <a:spcPts val="0"/>
              </a:spcBef>
              <a:spcAft>
                <a:spcPts val="0"/>
              </a:spcAft>
              <a:buNone/>
            </a:pPr>
            <a:r>
              <a:rPr lang="en" sz="3200">
                <a:solidFill>
                  <a:schemeClr val="dk1"/>
                </a:solidFill>
                <a:latin typeface="Unna"/>
                <a:ea typeface="Unna"/>
                <a:cs typeface="Unna"/>
                <a:sym typeface="Unna"/>
              </a:rPr>
              <a:t>What comes to mind when you hear a term like</a:t>
            </a:r>
            <a:r>
              <a:rPr lang="en" sz="3200">
                <a:solidFill>
                  <a:srgbClr val="E64A10"/>
                </a:solidFill>
                <a:latin typeface="Unna"/>
                <a:ea typeface="Unna"/>
                <a:cs typeface="Unna"/>
                <a:sym typeface="Unna"/>
              </a:rPr>
              <a:t> </a:t>
            </a:r>
            <a:r>
              <a:rPr lang="en" sz="3200" b="1">
                <a:solidFill>
                  <a:srgbClr val="E64A10"/>
                </a:solidFill>
                <a:latin typeface="Unna"/>
                <a:ea typeface="Unna"/>
                <a:cs typeface="Unna"/>
                <a:sym typeface="Unna"/>
              </a:rPr>
              <a:t>reparative description</a:t>
            </a:r>
            <a:r>
              <a:rPr lang="en" sz="3200">
                <a:solidFill>
                  <a:schemeClr val="dk1"/>
                </a:solidFill>
                <a:latin typeface="Unna"/>
                <a:ea typeface="Unna"/>
                <a:cs typeface="Unna"/>
                <a:sym typeface="Unna"/>
              </a:rPr>
              <a:t>? </a:t>
            </a:r>
            <a:endParaRPr sz="3200">
              <a:solidFill>
                <a:schemeClr val="dk1"/>
              </a:solidFill>
              <a:latin typeface="Unna"/>
              <a:ea typeface="Unna"/>
              <a:cs typeface="Unna"/>
              <a:sym typeface="Unna"/>
            </a:endParaRPr>
          </a:p>
          <a:p>
            <a:pPr marL="0" marR="0" lvl="0" indent="0" algn="l" rtl="0">
              <a:lnSpc>
                <a:spcPct val="106000"/>
              </a:lnSpc>
              <a:spcBef>
                <a:spcPts val="0"/>
              </a:spcBef>
              <a:spcAft>
                <a:spcPts val="0"/>
              </a:spcAft>
              <a:buNone/>
            </a:pPr>
            <a:r>
              <a:rPr lang="en" sz="3200">
                <a:solidFill>
                  <a:schemeClr val="dk1"/>
                </a:solidFill>
                <a:latin typeface="Unna"/>
                <a:ea typeface="Unna"/>
                <a:cs typeface="Unna"/>
                <a:sym typeface="Unna"/>
              </a:rPr>
              <a:t>What might this look like in practice? Why might this concept matter?</a:t>
            </a:r>
            <a:endParaRPr sz="32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17"/>
          <p:cNvPicPr preferRelativeResize="0"/>
          <p:nvPr/>
        </p:nvPicPr>
        <p:blipFill>
          <a:blip r:embed="rId3">
            <a:alphaModFix/>
          </a:blip>
          <a:stretch>
            <a:fillRect/>
          </a:stretch>
        </p:blipFill>
        <p:spPr>
          <a:xfrm rot="10800000">
            <a:off x="2" y="-7"/>
            <a:ext cx="9380098" cy="5276313"/>
          </a:xfrm>
          <a:prstGeom prst="rect">
            <a:avLst/>
          </a:prstGeom>
          <a:noFill/>
          <a:ln>
            <a:noFill/>
          </a:ln>
        </p:spPr>
      </p:pic>
      <p:sp>
        <p:nvSpPr>
          <p:cNvPr id="89" name="Google Shape;89;p17"/>
          <p:cNvSpPr/>
          <p:nvPr/>
        </p:nvSpPr>
        <p:spPr>
          <a:xfrm>
            <a:off x="407800" y="619450"/>
            <a:ext cx="2740800" cy="2350500"/>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highlight>
                <a:srgbClr val="E64A10"/>
              </a:highlight>
            </a:endParaRPr>
          </a:p>
        </p:txBody>
      </p:sp>
      <p:sp>
        <p:nvSpPr>
          <p:cNvPr id="90" name="Google Shape;90;p17"/>
          <p:cNvSpPr txBox="1"/>
          <p:nvPr/>
        </p:nvSpPr>
        <p:spPr>
          <a:xfrm>
            <a:off x="485349" y="938975"/>
            <a:ext cx="2585700" cy="1331700"/>
          </a:xfrm>
          <a:prstGeom prst="rect">
            <a:avLst/>
          </a:prstGeom>
          <a:noFill/>
          <a:ln>
            <a:noFill/>
          </a:ln>
        </p:spPr>
        <p:txBody>
          <a:bodyPr spcFirstLastPara="1" wrap="square" lIns="0" tIns="0" rIns="0" bIns="0" anchor="t" anchorCtr="0">
            <a:spAutoFit/>
          </a:bodyPr>
          <a:lstStyle/>
          <a:p>
            <a:pPr marL="0" marR="0" lvl="0" indent="0" algn="l" rtl="0">
              <a:lnSpc>
                <a:spcPct val="106000"/>
              </a:lnSpc>
              <a:spcBef>
                <a:spcPts val="0"/>
              </a:spcBef>
              <a:spcAft>
                <a:spcPts val="0"/>
              </a:spcAft>
              <a:buNone/>
            </a:pPr>
            <a:r>
              <a:rPr lang="en" sz="4200">
                <a:solidFill>
                  <a:srgbClr val="E64A10"/>
                </a:solidFill>
                <a:latin typeface="Unna"/>
                <a:ea typeface="Unna"/>
                <a:cs typeface="Unna"/>
                <a:sym typeface="Unna"/>
              </a:rPr>
              <a:t>Whose knowledge?</a:t>
            </a:r>
            <a:endParaRPr sz="4200"/>
          </a:p>
        </p:txBody>
      </p:sp>
      <p:sp>
        <p:nvSpPr>
          <p:cNvPr id="91" name="Google Shape;91;p17"/>
          <p:cNvSpPr txBox="1"/>
          <p:nvPr/>
        </p:nvSpPr>
        <p:spPr>
          <a:xfrm>
            <a:off x="407800" y="2387100"/>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a:solidFill>
                  <a:schemeClr val="dk1"/>
                </a:solidFill>
                <a:latin typeface="Calibri"/>
                <a:ea typeface="Calibri"/>
                <a:cs typeface="Calibri"/>
                <a:sym typeface="Calibri"/>
              </a:rPr>
              <a:t>https://www.loc.gov/catdir/cpso/lcco/</a:t>
            </a:r>
            <a:endParaRPr b="1"/>
          </a:p>
        </p:txBody>
      </p:sp>
      <p:pic>
        <p:nvPicPr>
          <p:cNvPr id="92" name="Google Shape;92;p17"/>
          <p:cNvPicPr preferRelativeResize="0"/>
          <p:nvPr/>
        </p:nvPicPr>
        <p:blipFill rotWithShape="1">
          <a:blip r:embed="rId4">
            <a:alphaModFix/>
          </a:blip>
          <a:srcRect/>
          <a:stretch/>
        </p:blipFill>
        <p:spPr>
          <a:xfrm>
            <a:off x="3342201" y="66399"/>
            <a:ext cx="5663122" cy="51435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97" name="Google Shape;97;p18"/>
          <p:cNvPicPr preferRelativeResize="0"/>
          <p:nvPr/>
        </p:nvPicPr>
        <p:blipFill>
          <a:blip r:embed="rId3">
            <a:alphaModFix/>
          </a:blip>
          <a:stretch>
            <a:fillRect/>
          </a:stretch>
        </p:blipFill>
        <p:spPr>
          <a:xfrm rot="10800000">
            <a:off x="2" y="-7"/>
            <a:ext cx="9380098" cy="5276313"/>
          </a:xfrm>
          <a:prstGeom prst="rect">
            <a:avLst/>
          </a:prstGeom>
          <a:noFill/>
          <a:ln>
            <a:noFill/>
          </a:ln>
        </p:spPr>
      </p:pic>
      <p:pic>
        <p:nvPicPr>
          <p:cNvPr id="98" name="Google Shape;98;p18"/>
          <p:cNvPicPr preferRelativeResize="0"/>
          <p:nvPr/>
        </p:nvPicPr>
        <p:blipFill rotWithShape="1">
          <a:blip r:embed="rId4">
            <a:alphaModFix/>
          </a:blip>
          <a:srcRect/>
          <a:stretch/>
        </p:blipFill>
        <p:spPr>
          <a:xfrm>
            <a:off x="335463" y="131213"/>
            <a:ext cx="4991450" cy="4881076"/>
          </a:xfrm>
          <a:prstGeom prst="rect">
            <a:avLst/>
          </a:prstGeom>
          <a:noFill/>
          <a:ln>
            <a:noFill/>
          </a:ln>
        </p:spPr>
      </p:pic>
      <p:pic>
        <p:nvPicPr>
          <p:cNvPr id="99" name="Google Shape;99;p18"/>
          <p:cNvPicPr preferRelativeResize="0"/>
          <p:nvPr/>
        </p:nvPicPr>
        <p:blipFill rotWithShape="1">
          <a:blip r:embed="rId5">
            <a:alphaModFix/>
          </a:blip>
          <a:srcRect/>
          <a:stretch/>
        </p:blipFill>
        <p:spPr>
          <a:xfrm>
            <a:off x="5416613" y="68875"/>
            <a:ext cx="3391925" cy="5005749"/>
          </a:xfrm>
          <a:prstGeom prst="rect">
            <a:avLst/>
          </a:prstGeom>
          <a:noFill/>
          <a:ln>
            <a:noFill/>
          </a:ln>
        </p:spPr>
      </p:pic>
      <p:sp>
        <p:nvSpPr>
          <p:cNvPr id="100" name="Google Shape;100;p18"/>
          <p:cNvSpPr/>
          <p:nvPr/>
        </p:nvSpPr>
        <p:spPr>
          <a:xfrm>
            <a:off x="863563" y="3752663"/>
            <a:ext cx="2703000" cy="2361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1" name="Google Shape;101;p18"/>
          <p:cNvSpPr/>
          <p:nvPr/>
        </p:nvSpPr>
        <p:spPr>
          <a:xfrm>
            <a:off x="5521588" y="262438"/>
            <a:ext cx="2925900" cy="13908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106" name="Google Shape;106;p19"/>
          <p:cNvPicPr preferRelativeResize="0"/>
          <p:nvPr/>
        </p:nvPicPr>
        <p:blipFill>
          <a:blip r:embed="rId3">
            <a:alphaModFix/>
          </a:blip>
          <a:stretch>
            <a:fillRect/>
          </a:stretch>
        </p:blipFill>
        <p:spPr>
          <a:xfrm rot="10800000">
            <a:off x="2" y="-7"/>
            <a:ext cx="9380098" cy="5276313"/>
          </a:xfrm>
          <a:prstGeom prst="rect">
            <a:avLst/>
          </a:prstGeom>
          <a:noFill/>
          <a:ln>
            <a:noFill/>
          </a:ln>
        </p:spPr>
      </p:pic>
      <p:sp>
        <p:nvSpPr>
          <p:cNvPr id="107" name="Google Shape;107;p19"/>
          <p:cNvSpPr/>
          <p:nvPr/>
        </p:nvSpPr>
        <p:spPr>
          <a:xfrm>
            <a:off x="277825" y="221700"/>
            <a:ext cx="4159500" cy="4700100"/>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highlight>
                <a:srgbClr val="E64A10"/>
              </a:highlight>
            </a:endParaRPr>
          </a:p>
        </p:txBody>
      </p:sp>
      <p:sp>
        <p:nvSpPr>
          <p:cNvPr id="108" name="Google Shape;108;p19"/>
          <p:cNvSpPr txBox="1"/>
          <p:nvPr/>
        </p:nvSpPr>
        <p:spPr>
          <a:xfrm>
            <a:off x="164577" y="485475"/>
            <a:ext cx="4386000" cy="492600"/>
          </a:xfrm>
          <a:prstGeom prst="rect">
            <a:avLst/>
          </a:prstGeom>
          <a:noFill/>
          <a:ln>
            <a:noFill/>
          </a:ln>
        </p:spPr>
        <p:txBody>
          <a:bodyPr spcFirstLastPara="1" wrap="square" lIns="0" tIns="0" rIns="0" bIns="0" anchor="t" anchorCtr="0">
            <a:spAutoFit/>
          </a:bodyPr>
          <a:lstStyle/>
          <a:p>
            <a:pPr marL="0" marR="0" lvl="0" indent="0" algn="ctr" rtl="0">
              <a:lnSpc>
                <a:spcPct val="106000"/>
              </a:lnSpc>
              <a:spcBef>
                <a:spcPts val="0"/>
              </a:spcBef>
              <a:spcAft>
                <a:spcPts val="0"/>
              </a:spcAft>
              <a:buNone/>
            </a:pPr>
            <a:r>
              <a:rPr lang="en" sz="3200">
                <a:solidFill>
                  <a:srgbClr val="E64A10"/>
                </a:solidFill>
                <a:latin typeface="Unna"/>
                <a:ea typeface="Unna"/>
                <a:cs typeface="Unna"/>
                <a:sym typeface="Unna"/>
              </a:rPr>
              <a:t>Controlled Vocabularies</a:t>
            </a:r>
            <a:endParaRPr sz="3200">
              <a:solidFill>
                <a:srgbClr val="E64A10"/>
              </a:solidFill>
              <a:latin typeface="Unna"/>
              <a:ea typeface="Unna"/>
              <a:cs typeface="Unna"/>
              <a:sym typeface="Unna"/>
            </a:endParaRPr>
          </a:p>
        </p:txBody>
      </p:sp>
      <p:sp>
        <p:nvSpPr>
          <p:cNvPr id="109" name="Google Shape;109;p19"/>
          <p:cNvSpPr txBox="1"/>
          <p:nvPr/>
        </p:nvSpPr>
        <p:spPr>
          <a:xfrm>
            <a:off x="501175" y="1193425"/>
            <a:ext cx="3712800" cy="355560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 sz="1500"/>
              <a:t>Subject Headings, Name Authorities, Geographical Locations, Form and Genre Terms</a:t>
            </a:r>
            <a:endParaRPr sz="1500"/>
          </a:p>
          <a:p>
            <a:pPr marL="0" marR="0" lvl="0" indent="0" algn="l" rtl="0">
              <a:lnSpc>
                <a:spcPct val="120000"/>
              </a:lnSpc>
              <a:spcBef>
                <a:spcPts val="0"/>
              </a:spcBef>
              <a:spcAft>
                <a:spcPts val="0"/>
              </a:spcAft>
              <a:buNone/>
            </a:pPr>
            <a:endParaRPr sz="1500"/>
          </a:p>
          <a:p>
            <a:pPr marL="0" marR="0" lvl="0" indent="0" algn="l" rtl="0">
              <a:lnSpc>
                <a:spcPct val="120000"/>
              </a:lnSpc>
              <a:spcBef>
                <a:spcPts val="0"/>
              </a:spcBef>
              <a:spcAft>
                <a:spcPts val="0"/>
              </a:spcAft>
              <a:buNone/>
            </a:pPr>
            <a:r>
              <a:rPr lang="en" sz="1500"/>
              <a:t>These appear as links, and allow researchers easy access to all resources that share that term in a library’s collection</a:t>
            </a:r>
            <a:endParaRPr sz="1500"/>
          </a:p>
          <a:p>
            <a:pPr marL="0" marR="0" lvl="0" indent="0" algn="l" rtl="0">
              <a:lnSpc>
                <a:spcPct val="120000"/>
              </a:lnSpc>
              <a:spcBef>
                <a:spcPts val="0"/>
              </a:spcBef>
              <a:spcAft>
                <a:spcPts val="0"/>
              </a:spcAft>
              <a:buNone/>
            </a:pPr>
            <a:endParaRPr sz="1500"/>
          </a:p>
          <a:p>
            <a:pPr marL="0" marR="0" lvl="0" indent="0" algn="l" rtl="0">
              <a:lnSpc>
                <a:spcPct val="120000"/>
              </a:lnSpc>
              <a:spcBef>
                <a:spcPts val="0"/>
              </a:spcBef>
              <a:spcAft>
                <a:spcPts val="0"/>
              </a:spcAft>
              <a:buNone/>
            </a:pPr>
            <a:r>
              <a:rPr lang="en" sz="1500"/>
              <a:t>Examples:</a:t>
            </a:r>
            <a:endParaRPr sz="1500"/>
          </a:p>
          <a:p>
            <a:pPr marL="0" marR="0" lvl="0" indent="0" algn="l" rtl="0">
              <a:lnSpc>
                <a:spcPct val="120000"/>
              </a:lnSpc>
              <a:spcBef>
                <a:spcPts val="0"/>
              </a:spcBef>
              <a:spcAft>
                <a:spcPts val="0"/>
              </a:spcAft>
              <a:buNone/>
            </a:pPr>
            <a:r>
              <a:rPr lang="en" sz="1500"/>
              <a:t>Library of Congress Subject Terms (LCSH)</a:t>
            </a:r>
            <a:endParaRPr sz="1500"/>
          </a:p>
          <a:p>
            <a:pPr marL="0" marR="0" lvl="0" indent="0" algn="l" rtl="0">
              <a:lnSpc>
                <a:spcPct val="120000"/>
              </a:lnSpc>
              <a:spcBef>
                <a:spcPts val="0"/>
              </a:spcBef>
              <a:spcAft>
                <a:spcPts val="0"/>
              </a:spcAft>
              <a:buNone/>
            </a:pPr>
            <a:r>
              <a:rPr lang="en" sz="1500"/>
              <a:t>Getty Art &amp; Architecture Thesaurus (art terms)</a:t>
            </a:r>
            <a:endParaRPr sz="1500"/>
          </a:p>
          <a:p>
            <a:pPr marL="0" marR="0" lvl="0" indent="0" algn="l" rtl="0">
              <a:lnSpc>
                <a:spcPct val="120000"/>
              </a:lnSpc>
              <a:spcBef>
                <a:spcPts val="0"/>
              </a:spcBef>
              <a:spcAft>
                <a:spcPts val="0"/>
              </a:spcAft>
              <a:buNone/>
            </a:pPr>
            <a:r>
              <a:rPr lang="en" sz="1500"/>
              <a:t>Homosaurus (LGBTQ+-related terms)</a:t>
            </a:r>
            <a:endParaRPr sz="1500"/>
          </a:p>
        </p:txBody>
      </p:sp>
      <p:pic>
        <p:nvPicPr>
          <p:cNvPr id="110" name="Google Shape;110;p19"/>
          <p:cNvPicPr preferRelativeResize="0"/>
          <p:nvPr/>
        </p:nvPicPr>
        <p:blipFill>
          <a:blip r:embed="rId4">
            <a:alphaModFix/>
          </a:blip>
          <a:stretch>
            <a:fillRect/>
          </a:stretch>
        </p:blipFill>
        <p:spPr>
          <a:xfrm>
            <a:off x="5143777" y="4126163"/>
            <a:ext cx="2009775" cy="790575"/>
          </a:xfrm>
          <a:prstGeom prst="rect">
            <a:avLst/>
          </a:prstGeom>
          <a:noFill/>
          <a:ln>
            <a:noFill/>
          </a:ln>
        </p:spPr>
      </p:pic>
      <p:pic>
        <p:nvPicPr>
          <p:cNvPr id="111" name="Google Shape;111;p19"/>
          <p:cNvPicPr preferRelativeResize="0"/>
          <p:nvPr/>
        </p:nvPicPr>
        <p:blipFill>
          <a:blip r:embed="rId5">
            <a:alphaModFix/>
          </a:blip>
          <a:stretch>
            <a:fillRect/>
          </a:stretch>
        </p:blipFill>
        <p:spPr>
          <a:xfrm>
            <a:off x="4572000" y="2920663"/>
            <a:ext cx="2838450" cy="438150"/>
          </a:xfrm>
          <a:prstGeom prst="rect">
            <a:avLst/>
          </a:prstGeom>
          <a:noFill/>
          <a:ln>
            <a:noFill/>
          </a:ln>
        </p:spPr>
      </p:pic>
      <p:pic>
        <p:nvPicPr>
          <p:cNvPr id="112" name="Google Shape;112;p19"/>
          <p:cNvPicPr preferRelativeResize="0"/>
          <p:nvPr/>
        </p:nvPicPr>
        <p:blipFill>
          <a:blip r:embed="rId6">
            <a:alphaModFix/>
          </a:blip>
          <a:stretch>
            <a:fillRect/>
          </a:stretch>
        </p:blipFill>
        <p:spPr>
          <a:xfrm>
            <a:off x="5070375" y="2353200"/>
            <a:ext cx="3952875" cy="438150"/>
          </a:xfrm>
          <a:prstGeom prst="rect">
            <a:avLst/>
          </a:prstGeom>
          <a:noFill/>
          <a:ln>
            <a:noFill/>
          </a:ln>
        </p:spPr>
      </p:pic>
      <p:pic>
        <p:nvPicPr>
          <p:cNvPr id="113" name="Google Shape;113;p19"/>
          <p:cNvPicPr preferRelativeResize="0"/>
          <p:nvPr/>
        </p:nvPicPr>
        <p:blipFill rotWithShape="1">
          <a:blip r:embed="rId7">
            <a:alphaModFix/>
          </a:blip>
          <a:srcRect l="48301"/>
          <a:stretch/>
        </p:blipFill>
        <p:spPr>
          <a:xfrm>
            <a:off x="4920175" y="1682788"/>
            <a:ext cx="2142075" cy="533400"/>
          </a:xfrm>
          <a:prstGeom prst="rect">
            <a:avLst/>
          </a:prstGeom>
          <a:noFill/>
          <a:ln>
            <a:noFill/>
          </a:ln>
        </p:spPr>
      </p:pic>
      <p:pic>
        <p:nvPicPr>
          <p:cNvPr id="114" name="Google Shape;114;p19"/>
          <p:cNvPicPr preferRelativeResize="0"/>
          <p:nvPr/>
        </p:nvPicPr>
        <p:blipFill>
          <a:blip r:embed="rId8">
            <a:alphaModFix/>
          </a:blip>
          <a:stretch>
            <a:fillRect/>
          </a:stretch>
        </p:blipFill>
        <p:spPr>
          <a:xfrm>
            <a:off x="6885925" y="3523425"/>
            <a:ext cx="1962150" cy="438150"/>
          </a:xfrm>
          <a:prstGeom prst="rect">
            <a:avLst/>
          </a:prstGeom>
          <a:noFill/>
          <a:ln>
            <a:noFill/>
          </a:ln>
        </p:spPr>
      </p:pic>
      <p:pic>
        <p:nvPicPr>
          <p:cNvPr id="115" name="Google Shape;115;p19"/>
          <p:cNvPicPr preferRelativeResize="0"/>
          <p:nvPr/>
        </p:nvPicPr>
        <p:blipFill rotWithShape="1">
          <a:blip r:embed="rId9">
            <a:alphaModFix/>
          </a:blip>
          <a:srcRect l="36964"/>
          <a:stretch/>
        </p:blipFill>
        <p:spPr>
          <a:xfrm>
            <a:off x="4794308" y="1035363"/>
            <a:ext cx="3380325" cy="476250"/>
          </a:xfrm>
          <a:prstGeom prst="rect">
            <a:avLst/>
          </a:prstGeom>
          <a:noFill/>
          <a:ln>
            <a:noFill/>
          </a:ln>
        </p:spPr>
      </p:pic>
      <p:pic>
        <p:nvPicPr>
          <p:cNvPr id="116" name="Google Shape;116;p19"/>
          <p:cNvPicPr preferRelativeResize="0"/>
          <p:nvPr/>
        </p:nvPicPr>
        <p:blipFill rotWithShape="1">
          <a:blip r:embed="rId10">
            <a:alphaModFix/>
          </a:blip>
          <a:srcRect l="37895" r="25986"/>
          <a:stretch/>
        </p:blipFill>
        <p:spPr>
          <a:xfrm>
            <a:off x="6825650" y="330788"/>
            <a:ext cx="1899000" cy="533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121" name="Google Shape;121;p20"/>
          <p:cNvPicPr preferRelativeResize="0"/>
          <p:nvPr/>
        </p:nvPicPr>
        <p:blipFill rotWithShape="1">
          <a:blip r:embed="rId3">
            <a:alphaModFix/>
          </a:blip>
          <a:srcRect l="5697" t="1176" r="18533"/>
          <a:stretch/>
        </p:blipFill>
        <p:spPr>
          <a:xfrm>
            <a:off x="3" y="-53564"/>
            <a:ext cx="8812575" cy="5250626"/>
          </a:xfrm>
          <a:prstGeom prst="rect">
            <a:avLst/>
          </a:prstGeom>
          <a:noFill/>
          <a:ln>
            <a:noFill/>
          </a:ln>
        </p:spPr>
      </p:pic>
      <p:sp>
        <p:nvSpPr>
          <p:cNvPr id="122" name="Google Shape;122;p20"/>
          <p:cNvSpPr/>
          <p:nvPr/>
        </p:nvSpPr>
        <p:spPr>
          <a:xfrm>
            <a:off x="1944200" y="1924700"/>
            <a:ext cx="1036500" cy="2232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127" name="Google Shape;127;p21"/>
          <p:cNvPicPr preferRelativeResize="0"/>
          <p:nvPr/>
        </p:nvPicPr>
        <p:blipFill>
          <a:blip r:embed="rId3">
            <a:alphaModFix/>
          </a:blip>
          <a:stretch>
            <a:fillRect/>
          </a:stretch>
        </p:blipFill>
        <p:spPr>
          <a:xfrm>
            <a:off x="231062" y="188300"/>
            <a:ext cx="8681876" cy="4553050"/>
          </a:xfrm>
          <a:prstGeom prst="rect">
            <a:avLst/>
          </a:prstGeom>
          <a:noFill/>
          <a:ln>
            <a:noFill/>
          </a:ln>
        </p:spPr>
      </p:pic>
      <p:sp>
        <p:nvSpPr>
          <p:cNvPr id="128" name="Google Shape;128;p21"/>
          <p:cNvSpPr/>
          <p:nvPr/>
        </p:nvSpPr>
        <p:spPr>
          <a:xfrm>
            <a:off x="1589925" y="2460150"/>
            <a:ext cx="2414400" cy="223200"/>
          </a:xfrm>
          <a:prstGeom prst="rect">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1073</Words>
  <Application>Microsoft Office PowerPoint</Application>
  <PresentationFormat>On-screen Show (16:9)</PresentationFormat>
  <Paragraphs>74</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Unna</vt:lpstr>
      <vt:lpstr>Garamond</vt:lpstr>
      <vt:lpstr>Arial</vt:lpstr>
      <vt:lpstr>Calibri</vt:lpstr>
      <vt:lpstr>Fira Sans</vt:lpstr>
      <vt:lpstr>Simple Light</vt:lpstr>
      <vt:lpstr>PowerPoint Presentation</vt:lpstr>
      <vt:lpstr>What is a library classification system?</vt:lpstr>
      <vt:lpstr>PowerPoint Presentation</vt:lpstr>
      <vt:lpstr>What is a library classification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Gabriela Castro Gessner</dc:creator>
  <cp:lastModifiedBy>Gabriela Castro Gessner</cp:lastModifiedBy>
  <cp:revision>2</cp:revision>
  <dcterms:modified xsi:type="dcterms:W3CDTF">2024-11-21T14:14:22Z</dcterms:modified>
</cp:coreProperties>
</file>