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handoutMasterIdLst>
    <p:handoutMasterId r:id="rId26"/>
  </p:handoutMasterIdLst>
  <p:sldIdLst>
    <p:sldId id="264" r:id="rId2"/>
    <p:sldId id="303" r:id="rId3"/>
    <p:sldId id="282" r:id="rId4"/>
    <p:sldId id="292" r:id="rId5"/>
    <p:sldId id="293" r:id="rId6"/>
    <p:sldId id="294" r:id="rId7"/>
    <p:sldId id="298" r:id="rId8"/>
    <p:sldId id="283" r:id="rId9"/>
    <p:sldId id="284" r:id="rId10"/>
    <p:sldId id="285" r:id="rId11"/>
    <p:sldId id="286" r:id="rId12"/>
    <p:sldId id="287" r:id="rId13"/>
    <p:sldId id="288" r:id="rId14"/>
    <p:sldId id="289" r:id="rId15"/>
    <p:sldId id="290" r:id="rId16"/>
    <p:sldId id="295" r:id="rId17"/>
    <p:sldId id="296" r:id="rId18"/>
    <p:sldId id="297" r:id="rId19"/>
    <p:sldId id="299" r:id="rId20"/>
    <p:sldId id="301" r:id="rId21"/>
    <p:sldId id="302" r:id="rId22"/>
    <p:sldId id="300" r:id="rId23"/>
    <p:sldId id="291" r:id="rId24"/>
  </p:sldIdLst>
  <p:sldSz cx="12188825" cy="6858000"/>
  <p:notesSz cx="6858000" cy="9144000"/>
  <p:defaultTextStyle>
    <a:defPPr>
      <a:defRPr lang="en-US"/>
    </a:defPPr>
    <a:lvl1pPr marL="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9" pos="3839" userDrawn="1">
          <p15:clr>
            <a:srgbClr val="A4A3A4"/>
          </p15:clr>
        </p15:guide>
        <p15:guide id="10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0" autoAdjust="0"/>
    <p:restoredTop sz="94280" autoAdjust="0"/>
  </p:normalViewPr>
  <p:slideViewPr>
    <p:cSldViewPr showGuides="1">
      <p:cViewPr varScale="1">
        <p:scale>
          <a:sx n="90" d="100"/>
          <a:sy n="90" d="100"/>
        </p:scale>
        <p:origin x="108" y="456"/>
      </p:cViewPr>
      <p:guideLst>
        <p:guide pos="383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3" d="100"/>
          <a:sy n="63" d="100"/>
        </p:scale>
        <p:origin x="1986" y="10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73C59C-4E16-4A64-A766-34DB213E11B3}" type="datetimeFigureOut">
              <a:rPr lang="en-US">
                <a:solidFill>
                  <a:schemeClr val="tx2"/>
                </a:solidFill>
              </a:rPr>
              <a:t>4/16/2021</a:t>
            </a:fld>
            <a:endParaRPr>
              <a:solidFill>
                <a:schemeClr val="tx2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>
              <a:solidFill>
                <a:schemeClr val="tx2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7566-CD65-4859-9FA1-43956DC85B8C}" type="slidenum">
              <a:rPr>
                <a:solidFill>
                  <a:schemeClr val="tx2"/>
                </a:solidFill>
              </a:rPr>
              <a:t>‹#›</a:t>
            </a:fld>
            <a:endParaRPr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798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F95CF31C-F757-429C-A789-86504F04C3BE}" type="datetimeFigureOut">
              <a:rPr lang="en-US"/>
              <a:pPr/>
              <a:t>4/16/2021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8796F01-7154-41E0-B48B-A6921757531A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40775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1pPr>
    <a:lvl2pPr marL="60949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2pPr>
    <a:lvl3pPr marL="1218987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3pPr>
    <a:lvl4pPr marL="1828480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4pPr>
    <a:lvl5pPr marL="2437973" algn="l" defTabSz="1218987" rtl="0" eaLnBrk="1" latinLnBrk="0" hangingPunct="1">
      <a:defRPr sz="1600" kern="1200">
        <a:solidFill>
          <a:schemeClr val="tx2"/>
        </a:solidFill>
        <a:latin typeface="+mn-lt"/>
        <a:ea typeface="+mn-ea"/>
        <a:cs typeface="+mn-cs"/>
      </a:defRPr>
    </a:lvl5pPr>
    <a:lvl6pPr marL="304746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0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453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947" algn="l" defTabSz="1218987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72383" y="1498601"/>
            <a:ext cx="7008574" cy="3298825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defRPr sz="540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244600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800" b="0">
                <a:solidFill>
                  <a:schemeClr val="tx1"/>
                </a:solidFill>
              </a:defRPr>
            </a:lvl1pPr>
            <a:lvl2pPr marL="609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222770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4/16/2021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1043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52633" y="274638"/>
            <a:ext cx="1422030" cy="589756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17309" y="274638"/>
            <a:ext cx="8532178" cy="589756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ECB6C2-1084-4AED-A74A-DF028B0094EA}" type="datetimeFigureOut">
              <a:rPr lang="en-US"/>
              <a:t>4/16/2021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C5AD9-787D-40FA-8A4D-16A055B9AF81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5071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 baseline="0"/>
            </a:lvl7pPr>
            <a:lvl8pPr>
              <a:defRPr baseline="0"/>
            </a:lvl8pPr>
            <a:lvl9pPr>
              <a:defRPr baseline="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A30F4-0B4E-4E4B-BC36-C30CD13F4E17}" type="datetimeFigureOut">
              <a:rPr lang="en-US"/>
              <a:t>4/16/2021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0BA0E-20D0-4E7C-B286-26C960A6788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3524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 bwMode="auto"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589" y="4445000"/>
            <a:ext cx="7008574" cy="1930400"/>
          </a:xfrm>
        </p:spPr>
        <p:txBody>
          <a:bodyPr anchor="t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2589" y="3124200"/>
            <a:ext cx="7008574" cy="1296987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60949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3pPr>
            <a:lvl4pPr marL="182848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97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46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45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94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6340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1730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1706581" indent="0">
              <a:buNone/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7559" y="1701800"/>
            <a:ext cx="4977104" cy="4470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4/16/2021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93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137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730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01622" y="1608836"/>
            <a:ext cx="4973041" cy="51206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1"/>
            </a:lvl1pPr>
            <a:lvl2pPr marL="609493" indent="0">
              <a:buNone/>
              <a:defRPr sz="2700" b="1"/>
            </a:lvl2pPr>
            <a:lvl3pPr marL="1218987" indent="0">
              <a:buNone/>
              <a:defRPr sz="2400" b="1"/>
            </a:lvl3pPr>
            <a:lvl4pPr marL="1828480" indent="0">
              <a:buNone/>
              <a:defRPr sz="2100" b="1"/>
            </a:lvl4pPr>
            <a:lvl5pPr marL="2437973" indent="0">
              <a:buNone/>
              <a:defRPr sz="2100" b="1"/>
            </a:lvl5pPr>
            <a:lvl6pPr marL="3047467" indent="0">
              <a:buNone/>
              <a:defRPr sz="2100" b="1"/>
            </a:lvl6pPr>
            <a:lvl7pPr marL="3656960" indent="0">
              <a:buNone/>
              <a:defRPr sz="2100" b="1"/>
            </a:lvl7pPr>
            <a:lvl8pPr marL="4266453" indent="0">
              <a:buNone/>
              <a:defRPr sz="2100" b="1"/>
            </a:lvl8pPr>
            <a:lvl9pPr marL="4875947" indent="0">
              <a:buNone/>
              <a:defRPr sz="21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97559" y="2209800"/>
            <a:ext cx="4977104" cy="39624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 marL="2011328">
              <a:defRPr sz="1800"/>
            </a:lvl5pPr>
            <a:lvl6pPr marL="2011328">
              <a:defRPr sz="1800"/>
            </a:lvl6pPr>
            <a:lvl7pPr marL="2011328">
              <a:defRPr sz="1800"/>
            </a:lvl7pPr>
            <a:lvl8pPr marL="2011328">
              <a:defRPr sz="1800"/>
            </a:lvl8pPr>
            <a:lvl9pPr marL="2011328"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4/16/2021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283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4/16/2021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1676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D204D1-F9BD-4643-8480-6EA41EB484F1}" type="datetimeFigureOut">
              <a:rPr lang="en-US"/>
              <a:t>4/16/2021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37DED6-D4C7-42EE-AB49-D2E39E64FDE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68731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961368" y="0"/>
            <a:ext cx="7922736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721" y="1701800"/>
            <a:ext cx="3351927" cy="28448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21" y="4648200"/>
            <a:ext cx="3351927" cy="17272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69236" y="482600"/>
            <a:ext cx="6805427" cy="58928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4/16/2021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68072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2082258" y="0"/>
            <a:ext cx="8024310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7765" y="4800600"/>
            <a:ext cx="7313295" cy="762000"/>
          </a:xfrm>
        </p:spPr>
        <p:txBody>
          <a:bodyPr anchor="b">
            <a:normAutofit/>
          </a:bodyPr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2437765" y="279401"/>
            <a:ext cx="7313295" cy="4448175"/>
          </a:xfrm>
        </p:spPr>
        <p:txBody>
          <a:bodyPr>
            <a:normAutofit/>
          </a:bodyPr>
          <a:lstStyle>
            <a:lvl1pPr marL="0" indent="0">
              <a:buNone/>
              <a:defRPr sz="2800"/>
            </a:lvl1pPr>
            <a:lvl2pPr marL="609493" indent="0">
              <a:buNone/>
              <a:defRPr sz="3700"/>
            </a:lvl2pPr>
            <a:lvl3pPr marL="1218987" indent="0">
              <a:buNone/>
              <a:defRPr sz="3200"/>
            </a:lvl3pPr>
            <a:lvl4pPr marL="1828480" indent="0">
              <a:buNone/>
              <a:defRPr sz="2700"/>
            </a:lvl4pPr>
            <a:lvl5pPr marL="2437973" indent="0">
              <a:buNone/>
              <a:defRPr sz="2700"/>
            </a:lvl5pPr>
            <a:lvl6pPr marL="3047467" indent="0">
              <a:buNone/>
              <a:defRPr sz="2700"/>
            </a:lvl6pPr>
            <a:lvl7pPr marL="3656960" indent="0">
              <a:buNone/>
              <a:defRPr sz="2700"/>
            </a:lvl7pPr>
            <a:lvl8pPr marL="4266453" indent="0">
              <a:buNone/>
              <a:defRPr sz="2700"/>
            </a:lvl8pPr>
            <a:lvl9pPr marL="4875947" indent="0">
              <a:buNone/>
              <a:defRPr sz="27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7765" y="5562600"/>
            <a:ext cx="7313295" cy="81280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609493" indent="0">
              <a:buNone/>
              <a:defRPr sz="1600"/>
            </a:lvl2pPr>
            <a:lvl3pPr marL="1218987" indent="0">
              <a:buNone/>
              <a:defRPr sz="1300"/>
            </a:lvl3pPr>
            <a:lvl4pPr marL="1828480" indent="0">
              <a:buNone/>
              <a:defRPr sz="1200"/>
            </a:lvl4pPr>
            <a:lvl5pPr marL="2437973" indent="0">
              <a:buNone/>
              <a:defRPr sz="1200"/>
            </a:lvl5pPr>
            <a:lvl6pPr marL="3047467" indent="0">
              <a:buNone/>
              <a:defRPr sz="1200"/>
            </a:lvl6pPr>
            <a:lvl7pPr marL="3656960" indent="0">
              <a:buNone/>
              <a:defRPr sz="1200"/>
            </a:lvl7pPr>
            <a:lvl8pPr marL="4266453" indent="0">
              <a:buNone/>
              <a:defRPr sz="1200"/>
            </a:lvl8pPr>
            <a:lvl9pPr marL="4875947" indent="0">
              <a:buNone/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BF754-515F-40B9-8D24-D54D5825B3D0}" type="datetimeFigureOut">
              <a:rPr lang="en-US"/>
              <a:t>4/16/2021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FBB78A-01B4-41F2-96B0-677A4A282832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21337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304721" y="0"/>
            <a:ext cx="11579384" cy="6858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100000">
                <a:schemeClr val="bg1">
                  <a:alpha val="55000"/>
                </a:schemeClr>
              </a:gs>
            </a:gsLst>
            <a:lin ang="7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17309" y="76200"/>
            <a:ext cx="10157354" cy="1397000"/>
          </a:xfrm>
          <a:prstGeom prst="rect">
            <a:avLst/>
          </a:prstGeom>
        </p:spPr>
        <p:txBody>
          <a:bodyPr vert="horz" lIns="121899" tIns="60949" rIns="121899" bIns="60949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7309" y="1701800"/>
            <a:ext cx="10157354" cy="4470400"/>
          </a:xfrm>
          <a:prstGeom prst="rect">
            <a:avLst/>
          </a:prstGeom>
        </p:spPr>
        <p:txBody>
          <a:bodyPr vert="horz" lIns="121899" tIns="60949" rIns="121899" bIns="6094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17309" y="6400801"/>
            <a:ext cx="2742486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l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2DD204D1-F9BD-4643-8480-6EA41EB484F1}" type="datetimeFigureOut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07842" y="6400801"/>
            <a:ext cx="6216301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ct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167146" y="6400801"/>
            <a:ext cx="1107518" cy="320675"/>
          </a:xfrm>
          <a:prstGeom prst="rect">
            <a:avLst/>
          </a:prstGeom>
        </p:spPr>
        <p:txBody>
          <a:bodyPr vert="horz" lIns="121899" tIns="60949" rIns="121899" bIns="60949" rtlCol="0" anchor="b"/>
          <a:lstStyle>
            <a:lvl1pPr algn="r">
              <a:defRPr sz="1200" baseline="0">
                <a:solidFill>
                  <a:schemeClr val="tx2">
                    <a:lumMod val="65000"/>
                    <a:lumOff val="35000"/>
                  </a:schemeClr>
                </a:solidFill>
              </a:defRPr>
            </a:lvl1pPr>
          </a:lstStyle>
          <a:p>
            <a:fld id="{EB37DED6-D4C7-42EE-AB49-D2E39E64FDE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47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9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75" r:id="rId8"/>
    <p:sldLayoutId id="2147483676" r:id="rId9"/>
    <p:sldLayoutId id="2147483677" r:id="rId10"/>
    <p:sldLayoutId id="2147483678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1218987" rtl="0" eaLnBrk="1" latinLnBrk="0" hangingPunct="1">
        <a:lnSpc>
          <a:spcPct val="85000"/>
        </a:lnSpc>
        <a:spcBef>
          <a:spcPct val="0"/>
        </a:spcBef>
        <a:buNone/>
        <a:tabLst/>
        <a:defRPr sz="4400" kern="1200" cap="none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47" indent="-304747" algn="l" defTabSz="1218987" rtl="0" eaLnBrk="1" latinLnBrk="0" hangingPunct="1">
        <a:lnSpc>
          <a:spcPct val="95000"/>
        </a:lnSpc>
        <a:spcBef>
          <a:spcPts val="1866"/>
        </a:spcBef>
        <a:buSzPct val="10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92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58037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584683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11328" indent="-304747" algn="l" defTabSz="1218987" rtl="0" eaLnBrk="1" latinLnBrk="0" hangingPunct="1">
        <a:lnSpc>
          <a:spcPct val="95000"/>
        </a:lnSpc>
        <a:spcBef>
          <a:spcPts val="1066"/>
        </a:spcBef>
        <a:buSzPct val="10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437973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61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91264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778859" indent="-304747" algn="l" defTabSz="1218987" rtl="0" eaLnBrk="1" latinLnBrk="0" hangingPunct="1">
        <a:lnSpc>
          <a:spcPct val="95000"/>
        </a:lnSpc>
        <a:spcBef>
          <a:spcPts val="1066"/>
        </a:spcBef>
        <a:buSzPct val="90000"/>
        <a:buFont typeface="Century Gothic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8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8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7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6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0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53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47" algn="l" defTabSz="1218987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3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folio.org/x/cwEGAg" TargetMode="External"/><Relationship Id="rId2" Type="http://schemas.openxmlformats.org/officeDocument/2006/relationships/hyperlink" Target="https://confluence.cornell.edu/x/SC6SFw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hyperlink" Target="https://confluence.cornell.edu/x/jJZJFw" TargetMode="Externa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Searching FOLIO’s Inventory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72383" y="4927600"/>
            <a:ext cx="7008574" cy="1778000"/>
          </a:xfrm>
        </p:spPr>
        <p:txBody>
          <a:bodyPr>
            <a:normAutofit/>
          </a:bodyPr>
          <a:lstStyle/>
          <a:p>
            <a:r>
              <a:rPr lang="en-US" dirty="0" smtClean="0"/>
              <a:t>CUL Training, April 2021</a:t>
            </a:r>
          </a:p>
          <a:p>
            <a:endParaRPr lang="en-US" dirty="0"/>
          </a:p>
          <a:p>
            <a:r>
              <a:rPr lang="en-US" dirty="0" smtClean="0"/>
              <a:t>Laura E. Daniels</a:t>
            </a:r>
          </a:p>
          <a:p>
            <a:endParaRPr lang="en-US" dirty="0" smtClean="0"/>
          </a:p>
          <a:p>
            <a:endParaRPr lang="en-US" sz="1000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340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9012" y="304799"/>
            <a:ext cx="9982200" cy="46808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89012" y="548640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In the Contributor element, word order does matter (but you don’t have to start at the beginning of the element)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374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13" y="152400"/>
            <a:ext cx="7569696" cy="32004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685212" y="990600"/>
            <a:ext cx="2590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Order matters– but </a:t>
            </a:r>
            <a:r>
              <a:rPr lang="en-US" i="1" dirty="0" smtClean="0"/>
              <a:t>punctuation is optional</a:t>
            </a:r>
            <a:endParaRPr lang="en-US" i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2012" y="3124200"/>
            <a:ext cx="9994612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093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412" y="685800"/>
            <a:ext cx="11439525" cy="37909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79412" y="5181600"/>
            <a:ext cx="10744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Reminder: you can combine author/title info in the Keyword search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7245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12" y="152400"/>
            <a:ext cx="7345363" cy="314443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0012" y="2819400"/>
            <a:ext cx="9020175" cy="386139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8012" y="1219200"/>
            <a:ext cx="2971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Use the asterisk * </a:t>
            </a:r>
          </a:p>
          <a:p>
            <a:r>
              <a:rPr lang="en-US" dirty="0" smtClean="0"/>
              <a:t>for truncation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7513" y="4495800"/>
            <a:ext cx="6058599" cy="201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52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2812" y="381000"/>
            <a:ext cx="6632698" cy="31242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2812" y="3733800"/>
            <a:ext cx="6632698" cy="26194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36612" y="1066800"/>
            <a:ext cx="3276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Eye readable: formatting, spaces must be exact (good if you’ve copied from the online catalog)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84212" y="3886200"/>
            <a:ext cx="3276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Normalized: spaces, punctuation are ignored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79412" y="5715000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/>
              <a:t>Both are case insensitive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79412" y="228600"/>
            <a:ext cx="342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Call number searches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6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7612" y="533400"/>
            <a:ext cx="8863234" cy="4648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43929" y="5715000"/>
            <a:ext cx="8610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Filter display changes if large number of options selected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9084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412" y="381000"/>
            <a:ext cx="7772400" cy="419865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5212" y="4800600"/>
            <a:ext cx="9448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Effective location</a:t>
            </a:r>
          </a:p>
          <a:p>
            <a:pPr lvl="1"/>
            <a:r>
              <a:rPr lang="en-US" dirty="0" smtClean="0"/>
              <a:t> –in theory an item can be assigned a different location than its holdings</a:t>
            </a:r>
          </a:p>
          <a:p>
            <a:pPr lvl="1"/>
            <a:r>
              <a:rPr lang="en-US" dirty="0"/>
              <a:t>– </a:t>
            </a:r>
            <a:r>
              <a:rPr lang="en-US" dirty="0" smtClean="0"/>
              <a:t>temporary location can be different from permanent location</a:t>
            </a:r>
          </a:p>
        </p:txBody>
      </p:sp>
    </p:spTree>
    <p:extLst>
      <p:ext uri="{BB962C8B-B14F-4D97-AF65-F5344CB8AC3E}">
        <p14:creationId xmlns:p14="http://schemas.microsoft.com/office/powerpoint/2010/main" val="1911795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search (advanced)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762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searching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Uses CQL syntax (common query language)</a:t>
            </a:r>
          </a:p>
          <a:p>
            <a:r>
              <a:rPr lang="en-US" dirty="0" smtClean="0">
                <a:hlinkClick r:id="rId2"/>
              </a:rPr>
              <a:t>Local documentation </a:t>
            </a:r>
            <a:r>
              <a:rPr lang="en-US" dirty="0" smtClean="0"/>
              <a:t>(Confluence)</a:t>
            </a:r>
          </a:p>
          <a:p>
            <a:r>
              <a:rPr lang="en-US" dirty="0" smtClean="0">
                <a:hlinkClick r:id="rId3"/>
              </a:rPr>
              <a:t>FOLIO community documentation </a:t>
            </a:r>
            <a:r>
              <a:rPr lang="en-US" dirty="0" smtClean="0"/>
              <a:t>(FOLIO wiki)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205898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Samples (a work in progress)</a:t>
            </a: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5754" y="1905000"/>
            <a:ext cx="7400463" cy="447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204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Caveat searcher…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Current functionality is a work in progress</a:t>
            </a:r>
          </a:p>
          <a:p>
            <a:r>
              <a:rPr lang="en-US" dirty="0" smtClean="0"/>
              <a:t>Various proposed developments… in flux</a:t>
            </a:r>
          </a:p>
          <a:p>
            <a:pPr marL="0" indent="0">
              <a:buNone/>
            </a:pPr>
            <a:r>
              <a:rPr lang="en-US" dirty="0" smtClean="0"/>
              <a:t>(such as Elastic search proof of concept)</a:t>
            </a:r>
          </a:p>
          <a:p>
            <a:r>
              <a:rPr lang="en-US" dirty="0" smtClean="0"/>
              <a:t>What does this mean for us? </a:t>
            </a:r>
          </a:p>
          <a:p>
            <a:pPr lvl="1"/>
            <a:r>
              <a:rPr lang="en-US" dirty="0" smtClean="0"/>
              <a:t>We will often need to try searching multiple ways</a:t>
            </a:r>
          </a:p>
          <a:p>
            <a:pPr lvl="1"/>
            <a:r>
              <a:rPr lang="en-US" dirty="0" smtClean="0"/>
              <a:t>We will document &amp; share successful search strategies</a:t>
            </a:r>
          </a:p>
          <a:p>
            <a:pPr lvl="1"/>
            <a:r>
              <a:rPr lang="en-US" dirty="0"/>
              <a:t>We </a:t>
            </a:r>
            <a:r>
              <a:rPr lang="en-US" dirty="0" smtClean="0"/>
              <a:t>will inevitably be frustrated at times</a:t>
            </a:r>
          </a:p>
          <a:p>
            <a:pPr lvl="1"/>
            <a:r>
              <a:rPr lang="en-US" dirty="0" smtClean="0"/>
              <a:t>We will provide feedback on how searching needs to work differently and it will get better over time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7198" y="114113"/>
            <a:ext cx="2362200" cy="23622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012" y="2082800"/>
            <a:ext cx="1701800" cy="1701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8612" y="3085913"/>
            <a:ext cx="2159373" cy="215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9037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Query search (author/title)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9" y="1905000"/>
            <a:ext cx="1038225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8788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Example Query search (author/uniform or other alternative title)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1473200"/>
            <a:ext cx="11258550" cy="5181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961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 Query search with filter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7309" y="1634716"/>
            <a:ext cx="9018789" cy="520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17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hlinkClick r:id="rId2"/>
              </a:rPr>
              <a:t>Confluence Documentation for Searching Inventory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0637" y="512763"/>
            <a:ext cx="7067550" cy="3981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1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609600"/>
            <a:ext cx="7008574" cy="1930400"/>
          </a:xfrm>
        </p:spPr>
        <p:txBody>
          <a:bodyPr/>
          <a:lstStyle/>
          <a:p>
            <a:r>
              <a:rPr lang="en-US" dirty="0" smtClean="0"/>
              <a:t>Inventory Basics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>
          <a:xfrm>
            <a:off x="912812" y="2133600"/>
            <a:ext cx="7008574" cy="2973387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Search &amp; filter: left pane</a:t>
            </a:r>
          </a:p>
          <a:p>
            <a:r>
              <a:rPr lang="en-US" dirty="0" smtClean="0"/>
              <a:t>Results: middle (or default) pane</a:t>
            </a:r>
          </a:p>
          <a:p>
            <a:r>
              <a:rPr lang="en-US" dirty="0" smtClean="0"/>
              <a:t>Detail view: right pane</a:t>
            </a:r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Instances, Holdings, Items</a:t>
            </a:r>
          </a:p>
          <a:p>
            <a:pPr lvl="1"/>
            <a:r>
              <a:rPr lang="en-US" dirty="0" smtClean="0"/>
              <a:t>Instance segment is the default</a:t>
            </a:r>
          </a:p>
          <a:p>
            <a:pPr lvl="1"/>
            <a:r>
              <a:rPr lang="en-US" dirty="0" smtClean="0"/>
              <a:t>Instances always returned in results display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319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Keep in mind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Instance data is abstracted from MARC bibliographic data but ≠ MARC bibliographic data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012" y="2667000"/>
            <a:ext cx="2822046" cy="38004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646" y="2662518"/>
            <a:ext cx="5775131" cy="380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1376"/>
            <a:ext cx="6096256" cy="411003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0612" y="1676400"/>
            <a:ext cx="6162707" cy="3676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9612" y="3048000"/>
            <a:ext cx="6068897" cy="351948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466012" y="253724"/>
            <a:ext cx="388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Same initial results for a keyword search across all three segments…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38328" y="5760532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But </a:t>
            </a:r>
            <a:r>
              <a:rPr lang="en-US" b="1" dirty="0" smtClean="0"/>
              <a:t>different filters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446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12" y="1295400"/>
            <a:ext cx="2981325" cy="38004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4211" y="1315571"/>
            <a:ext cx="2857500" cy="38385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6612" y="1277471"/>
            <a:ext cx="2771775" cy="362902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32149" y="5867400"/>
            <a:ext cx="53816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And some different search options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666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 (open book)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1) Name one element that is present in all search segments (instance, holdings, item)</a:t>
            </a:r>
          </a:p>
          <a:p>
            <a:pPr marL="0" indent="0">
              <a:buNone/>
            </a:pPr>
            <a:r>
              <a:rPr lang="en-US" dirty="0" smtClean="0"/>
              <a:t>2) Name one element that is only in the Instance segment</a:t>
            </a:r>
          </a:p>
          <a:p>
            <a:pPr marL="0" indent="0">
              <a:buNone/>
            </a:pPr>
            <a:r>
              <a:rPr lang="en-US" dirty="0" smtClean="0"/>
              <a:t>3) Name one element that is only in the Holdings segment</a:t>
            </a:r>
          </a:p>
          <a:p>
            <a:pPr marL="0" indent="0">
              <a:buNone/>
            </a:pPr>
            <a:r>
              <a:rPr lang="en-US" dirty="0" smtClean="0"/>
              <a:t>4) Name one element that is only in the Item segment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9212" y="1701800"/>
            <a:ext cx="4578833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28071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012" y="381000"/>
            <a:ext cx="9834667" cy="46053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1945" y="52578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Keyword search includes multiple (but not all) elements*</a:t>
            </a:r>
          </a:p>
          <a:p>
            <a:endParaRPr lang="en-US" dirty="0" smtClean="0"/>
          </a:p>
          <a:p>
            <a:r>
              <a:rPr lang="en-US" dirty="0" smtClean="0"/>
              <a:t>*title for instance is only title proper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253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1412" y="457200"/>
            <a:ext cx="10354830" cy="378336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4212" y="4953000"/>
            <a:ext cx="11049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Title may include unexpected values (such as statement of responsibility); notice, also, in this and the previous example </a:t>
            </a:r>
            <a:r>
              <a:rPr lang="en-US" b="1" dirty="0" smtClean="0"/>
              <a:t>word order does not matter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98866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ooks 16x9">
  <a:themeElements>
    <a:clrScheme name="Books_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02787940.potx" id="{9A4E33EC-D715-440E-9062-8AFA4CC9E341}" vid="{0DFBCB81-4ACA-49F1-BA1C-2B43B27F1FC4}"/>
    </a:ext>
  </a:extLst>
</a:theme>
</file>

<file path=ppt/theme/theme2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ooks16x9">
      <a:dk1>
        <a:srgbClr val="374C81"/>
      </a:dk1>
      <a:lt1>
        <a:srgbClr val="FFFFFF"/>
      </a:lt1>
      <a:dk2>
        <a:srgbClr val="000000"/>
      </a:dk2>
      <a:lt2>
        <a:srgbClr val="EDE5DF"/>
      </a:lt2>
      <a:accent1>
        <a:srgbClr val="414E77"/>
      </a:accent1>
      <a:accent2>
        <a:srgbClr val="70AAC4"/>
      </a:accent2>
      <a:accent3>
        <a:srgbClr val="8B6A94"/>
      </a:accent3>
      <a:accent4>
        <a:srgbClr val="61A796"/>
      </a:accent4>
      <a:accent5>
        <a:srgbClr val="4E5798"/>
      </a:accent5>
      <a:accent6>
        <a:srgbClr val="7E5C5C"/>
      </a:accent6>
      <a:hlink>
        <a:srgbClr val="0070C0"/>
      </a:hlink>
      <a:folHlink>
        <a:srgbClr val="7030A0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80000" r="-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30000" t="30000" r="7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Blue bookstack presentation (widescreen)</Template>
  <TotalTime>3187</TotalTime>
  <Words>441</Words>
  <Application>Microsoft Office PowerPoint</Application>
  <PresentationFormat>Custom</PresentationFormat>
  <Paragraphs>59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Century Gothic</vt:lpstr>
      <vt:lpstr>Books 16x9</vt:lpstr>
      <vt:lpstr>Searching FOLIO’s Inventory</vt:lpstr>
      <vt:lpstr>Caveat searcher…</vt:lpstr>
      <vt:lpstr>Inventory Basics</vt:lpstr>
      <vt:lpstr>Keep in mind</vt:lpstr>
      <vt:lpstr>PowerPoint Presentation</vt:lpstr>
      <vt:lpstr>PowerPoint Presentation</vt:lpstr>
      <vt:lpstr>Pop quiz (open book)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Query search (advanced)</vt:lpstr>
      <vt:lpstr>Query searching</vt:lpstr>
      <vt:lpstr>Samples (a work in progress)</vt:lpstr>
      <vt:lpstr>Example Query search (author/title)</vt:lpstr>
      <vt:lpstr>Example Query search (author/uniform or other alternative title)</vt:lpstr>
      <vt:lpstr>Example Query search with filter</vt:lpstr>
      <vt:lpstr>Confluence Documentation for Searching Inventory</vt:lpstr>
    </vt:vector>
  </TitlesOfParts>
  <Company>Cornell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Searching FOLIO’s Inventory</dc:title>
  <dc:creator>Laura E. Daniels</dc:creator>
  <cp:lastModifiedBy>Laura E. Daniels</cp:lastModifiedBy>
  <cp:revision>33</cp:revision>
  <dcterms:created xsi:type="dcterms:W3CDTF">2021-04-02T15:40:35Z</dcterms:created>
  <dcterms:modified xsi:type="dcterms:W3CDTF">2021-04-16T19:13:55Z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0x0101006EDDDB5EE6D98C44930B742096920B300400F5B6D36B3EF94B4E9A635CDF2A18F5B8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CampaignTags">
    <vt:lpwstr/>
  </property>
  <property fmtid="{D5CDD505-2E9C-101B-9397-08002B2CF9AE}" pid="7" name="ScenarioTags">
    <vt:lpwstr/>
  </property>
</Properties>
</file>