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3" r:id="rId1"/>
  </p:sldMasterIdLst>
  <p:notesMasterIdLst>
    <p:notesMasterId r:id="rId28"/>
  </p:notesMasterIdLst>
  <p:sldIdLst>
    <p:sldId id="256" r:id="rId2"/>
    <p:sldId id="257" r:id="rId3"/>
    <p:sldId id="258" r:id="rId4"/>
    <p:sldId id="259" r:id="rId5"/>
    <p:sldId id="260" r:id="rId6"/>
    <p:sldId id="261" r:id="rId7"/>
    <p:sldId id="262" r:id="rId8"/>
    <p:sldId id="281" r:id="rId9"/>
    <p:sldId id="263" r:id="rId10"/>
    <p:sldId id="264" r:id="rId11"/>
    <p:sldId id="265" r:id="rId12"/>
    <p:sldId id="267" r:id="rId13"/>
    <p:sldId id="266"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46"/>
    <p:restoredTop sz="51494" autoAdjust="0"/>
  </p:normalViewPr>
  <p:slideViewPr>
    <p:cSldViewPr snapToGrid="0">
      <p:cViewPr varScale="1">
        <p:scale>
          <a:sx n="53" d="100"/>
          <a:sy n="53" d="100"/>
        </p:scale>
        <p:origin x="304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F1E60-19E3-DF40-9D13-1C400232C2E5}" type="datetimeFigureOut">
              <a:rPr lang="en-US" smtClean="0"/>
              <a:t>11/8/23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D40714-7AA2-0543-A00F-AA87E8BE9D99}" type="slidenum">
              <a:rPr lang="en-US" smtClean="0"/>
              <a:t>‹#›</a:t>
            </a:fld>
            <a:endParaRPr lang="en-US"/>
          </a:p>
        </p:txBody>
      </p:sp>
    </p:spTree>
    <p:extLst>
      <p:ext uri="{BB962C8B-B14F-4D97-AF65-F5344CB8AC3E}">
        <p14:creationId xmlns:p14="http://schemas.microsoft.com/office/powerpoint/2010/main" val="3477211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Hemolysis: Infectious (FeLV, </a:t>
            </a:r>
            <a:r>
              <a:rPr lang="en-US" dirty="0" err="1"/>
              <a:t>hemoplasmosis</a:t>
            </a:r>
            <a:r>
              <a:rPr lang="en-US" dirty="0"/>
              <a:t>, Babesia, </a:t>
            </a:r>
            <a:r>
              <a:rPr lang="en-US" dirty="0" err="1"/>
              <a:t>cytauxzoonosis</a:t>
            </a:r>
            <a:r>
              <a:rPr lang="en-US" dirty="0"/>
              <a:t>), oxidant (toxins/onions), secondary IMHA, primary IMHA, hypophosphatemia</a:t>
            </a:r>
          </a:p>
          <a:p>
            <a:r>
              <a:rPr lang="en-US" dirty="0"/>
              <a:t>Bone marrow: pure red cell aplasia, aplastic anemia, myelodysplastic syndromes, myeloproliferative diseases, inflammatory disease, renal failure, retrovirus associated</a:t>
            </a:r>
          </a:p>
        </p:txBody>
      </p:sp>
      <p:sp>
        <p:nvSpPr>
          <p:cNvPr id="4" name="Slide Number Placeholder 3"/>
          <p:cNvSpPr>
            <a:spLocks noGrp="1"/>
          </p:cNvSpPr>
          <p:nvPr>
            <p:ph type="sldNum" sz="quarter" idx="5"/>
          </p:nvPr>
        </p:nvSpPr>
        <p:spPr/>
        <p:txBody>
          <a:bodyPr/>
          <a:lstStyle/>
          <a:p>
            <a:fld id="{67D40714-7AA2-0543-A00F-AA87E8BE9D99}" type="slidenum">
              <a:rPr lang="en-US" smtClean="0"/>
              <a:t>4</a:t>
            </a:fld>
            <a:endParaRPr lang="en-US"/>
          </a:p>
        </p:txBody>
      </p:sp>
    </p:spTree>
    <p:extLst>
      <p:ext uri="{BB962C8B-B14F-4D97-AF65-F5344CB8AC3E}">
        <p14:creationId xmlns:p14="http://schemas.microsoft.com/office/powerpoint/2010/main" val="2695129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review: 4-5 PLT/</a:t>
            </a:r>
            <a:r>
              <a:rPr lang="en-US" dirty="0" err="1"/>
              <a:t>hpf</a:t>
            </a:r>
            <a:endParaRPr lang="en-US" dirty="0"/>
          </a:p>
        </p:txBody>
      </p:sp>
      <p:sp>
        <p:nvSpPr>
          <p:cNvPr id="4" name="Slide Number Placeholder 3"/>
          <p:cNvSpPr>
            <a:spLocks noGrp="1"/>
          </p:cNvSpPr>
          <p:nvPr>
            <p:ph type="sldNum" sz="quarter" idx="5"/>
          </p:nvPr>
        </p:nvSpPr>
        <p:spPr/>
        <p:txBody>
          <a:bodyPr/>
          <a:lstStyle/>
          <a:p>
            <a:fld id="{67D40714-7AA2-0543-A00F-AA87E8BE9D99}" type="slidenum">
              <a:rPr lang="en-US" smtClean="0"/>
              <a:t>17</a:t>
            </a:fld>
            <a:endParaRPr lang="en-US"/>
          </a:p>
        </p:txBody>
      </p:sp>
    </p:spTree>
    <p:extLst>
      <p:ext uri="{BB962C8B-B14F-4D97-AF65-F5344CB8AC3E}">
        <p14:creationId xmlns:p14="http://schemas.microsoft.com/office/powerpoint/2010/main" val="4210433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North America, the tick vectors of A. </a:t>
            </a:r>
            <a:r>
              <a:rPr lang="en-US" dirty="0" err="1"/>
              <a:t>phagocytophilum</a:t>
            </a:r>
            <a:r>
              <a:rPr lang="en-US" dirty="0"/>
              <a:t> are Ixodes scapularis in the northeastern and upper midwestern states, and Ixodes </a:t>
            </a:r>
            <a:r>
              <a:rPr lang="en-US" dirty="0" err="1"/>
              <a:t>pacificus</a:t>
            </a:r>
            <a:r>
              <a:rPr lang="en-US" dirty="0"/>
              <a:t> in the West. In Europe, the primary vector is Ixodes Ricinus</a:t>
            </a:r>
          </a:p>
          <a:p>
            <a:endParaRPr lang="en-US" dirty="0"/>
          </a:p>
          <a:p>
            <a:r>
              <a:rPr lang="en-US" dirty="0"/>
              <a:t>A study that used a commercially available ELISA assay to determine the prevalence of </a:t>
            </a:r>
            <a:r>
              <a:rPr lang="en-US" dirty="0" err="1"/>
              <a:t>seroreactivity</a:t>
            </a:r>
            <a:r>
              <a:rPr lang="en-US" dirty="0"/>
              <a:t> to A. </a:t>
            </a:r>
            <a:r>
              <a:rPr lang="en-US" dirty="0" err="1"/>
              <a:t>phagocytophilum</a:t>
            </a:r>
            <a:r>
              <a:rPr lang="en-US" dirty="0"/>
              <a:t> in more than 400,000 dogs from the United States revealed wide variation in seroprevalences. Some counties in the upper Midwest and northeastern United States had seroprevalences that exceeded 40%, although the overall seroprevalence in these regions were 6.7% and 5.5%, respectively. Serologic cross-reactivity with A. platys may also influence these data. The seasonal pattern of disease reflects times of peak nymphal and adult tick activities, as well as periods when humans and their dogs are active outdoors. In the western United States, A. </a:t>
            </a:r>
            <a:r>
              <a:rPr lang="en-US" dirty="0" err="1"/>
              <a:t>phagocytophilum</a:t>
            </a:r>
            <a:r>
              <a:rPr lang="en-US" dirty="0"/>
              <a:t> infection occurs most frequently in dogs between April and July, when nymphal ticks are abundant. Some infections occur in October, during early questing of adult ticks. In Minnesota and Wisconsin, most cases are diagnosed in late spring (May, June) and fall (October, November).</a:t>
            </a:r>
          </a:p>
          <a:p>
            <a:endParaRPr lang="en-US" dirty="0"/>
          </a:p>
          <a:p>
            <a:endParaRPr lang="en-US" dirty="0"/>
          </a:p>
        </p:txBody>
      </p:sp>
      <p:sp>
        <p:nvSpPr>
          <p:cNvPr id="4" name="Slide Number Placeholder 3"/>
          <p:cNvSpPr>
            <a:spLocks noGrp="1"/>
          </p:cNvSpPr>
          <p:nvPr>
            <p:ph type="sldNum" sz="quarter" idx="5"/>
          </p:nvPr>
        </p:nvSpPr>
        <p:spPr/>
        <p:txBody>
          <a:bodyPr/>
          <a:lstStyle/>
          <a:p>
            <a:fld id="{67D40714-7AA2-0543-A00F-AA87E8BE9D99}" type="slidenum">
              <a:rPr lang="en-US" smtClean="0"/>
              <a:t>18</a:t>
            </a:fld>
            <a:endParaRPr lang="en-US"/>
          </a:p>
        </p:txBody>
      </p:sp>
    </p:spTree>
    <p:extLst>
      <p:ext uri="{BB962C8B-B14F-4D97-AF65-F5344CB8AC3E}">
        <p14:creationId xmlns:p14="http://schemas.microsoft.com/office/powerpoint/2010/main" val="403930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dirty="0" err="1"/>
              <a:t>phagocytophilum</a:t>
            </a:r>
            <a:r>
              <a:rPr lang="en-US" dirty="0"/>
              <a:t> is transmitted </a:t>
            </a:r>
            <a:r>
              <a:rPr lang="en-US" dirty="0" err="1"/>
              <a:t>transstadially</a:t>
            </a:r>
            <a:r>
              <a:rPr lang="en-US" dirty="0"/>
              <a:t> within the tick (i.e., from larva to nymph to adult), and not </a:t>
            </a:r>
            <a:r>
              <a:rPr lang="en-US" dirty="0" err="1"/>
              <a:t>transovarially</a:t>
            </a:r>
            <a:r>
              <a:rPr lang="en-US" dirty="0"/>
              <a:t> (from adult to egg). Dogs and cats thus become infected after exposure to infected nymphs or adult ticks, which acquire infection when they feed on wild animal reservoir hosts as larvae or nymphs. Ticks must attach for 36 to 48 hours for transmission to occur. show no clinical signs. Some dogs and cats develop a self-limiting febrile illness, which in dogs occurs after an incubation period of 1 to 2 weeks. Lethargy occurs in almost all clinically affected cats and dogs.</a:t>
            </a:r>
          </a:p>
          <a:p>
            <a:endParaRPr lang="en-US" dirty="0"/>
          </a:p>
          <a:p>
            <a:r>
              <a:rPr lang="en-US" dirty="0"/>
              <a:t>Infection with A. </a:t>
            </a:r>
            <a:r>
              <a:rPr lang="en-US" dirty="0" err="1"/>
              <a:t>phagocytophilum</a:t>
            </a:r>
            <a:r>
              <a:rPr lang="en-US" dirty="0"/>
              <a:t> results in mild to moderate thrombocytopenia, although other </a:t>
            </a:r>
            <a:r>
              <a:rPr lang="en-US" dirty="0" err="1"/>
              <a:t>cytopenias</a:t>
            </a:r>
            <a:r>
              <a:rPr lang="en-US" dirty="0"/>
              <a:t> may also occur. The mechanism(s) of these hematologic abnormalities remain unclear. Anti-platelet antibodies occur in serum from humans and dogs with granulocytic anaplasmosis, and so immune-mediated mechanisms may contribute to thrombocytopenia. However, thrombocytopenia occurs in acute disease, before antibodies are noted, so other mechanisms may be important. The bone marrow of infected dogs shows megakaryocyte hyperplasia, so platelet destruction may be involved</a:t>
            </a:r>
          </a:p>
          <a:p>
            <a:endParaRPr lang="en-US" dirty="0"/>
          </a:p>
          <a:p>
            <a:r>
              <a:rPr lang="en-US" dirty="0"/>
              <a:t>A. </a:t>
            </a:r>
            <a:r>
              <a:rPr lang="en-US" dirty="0" err="1"/>
              <a:t>phagocytophilum</a:t>
            </a:r>
            <a:r>
              <a:rPr lang="en-US" dirty="0"/>
              <a:t> may also infect other cell types, such as bone marrow cells, endothelial cells, and megakaryocytes, although the importance of these cells in the pathogenesis of infection is not clear.</a:t>
            </a:r>
          </a:p>
        </p:txBody>
      </p:sp>
      <p:sp>
        <p:nvSpPr>
          <p:cNvPr id="4" name="Slide Number Placeholder 3"/>
          <p:cNvSpPr>
            <a:spLocks noGrp="1"/>
          </p:cNvSpPr>
          <p:nvPr>
            <p:ph type="sldNum" sz="quarter" idx="5"/>
          </p:nvPr>
        </p:nvSpPr>
        <p:spPr/>
        <p:txBody>
          <a:bodyPr/>
          <a:lstStyle/>
          <a:p>
            <a:fld id="{67D40714-7AA2-0543-A00F-AA87E8BE9D99}" type="slidenum">
              <a:rPr lang="en-US" smtClean="0"/>
              <a:t>19</a:t>
            </a:fld>
            <a:endParaRPr lang="en-US"/>
          </a:p>
        </p:txBody>
      </p:sp>
    </p:spTree>
    <p:extLst>
      <p:ext uri="{BB962C8B-B14F-4D97-AF65-F5344CB8AC3E}">
        <p14:creationId xmlns:p14="http://schemas.microsoft.com/office/powerpoint/2010/main" val="2517970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a:t>
            </a:r>
            <a:r>
              <a:rPr lang="en-US" dirty="0" err="1"/>
              <a:t>phagocytophilum</a:t>
            </a:r>
            <a:r>
              <a:rPr lang="en-US" dirty="0"/>
              <a:t> enters the bloodstream, it attaches to the </a:t>
            </a:r>
            <a:r>
              <a:rPr lang="en-US" dirty="0" err="1"/>
              <a:t>sialylated</a:t>
            </a:r>
            <a:r>
              <a:rPr lang="en-US" dirty="0"/>
              <a:t> ligands on the surface of neutrophils, such as P-selectin glycoprotein ligand-1. The organism then enters the neutrophil through caveolae-mediated endocytosis. A. </a:t>
            </a:r>
            <a:r>
              <a:rPr lang="en-US" dirty="0" err="1"/>
              <a:t>phagocytophilum</a:t>
            </a:r>
            <a:r>
              <a:rPr lang="en-US" dirty="0"/>
              <a:t> survives in the harsh neutrophil environment through dysregulation of neutrophil function and by bypassing </a:t>
            </a:r>
            <a:r>
              <a:rPr lang="en-US" dirty="0" err="1"/>
              <a:t>phagolysosomal</a:t>
            </a:r>
            <a:r>
              <a:rPr lang="en-US" dirty="0"/>
              <a:t> pathways. It inhibits neutrophil superoxide production and can reduce neutrophil motility and phagocytosis. A. </a:t>
            </a:r>
            <a:r>
              <a:rPr lang="en-US" dirty="0" err="1"/>
              <a:t>phagocytophilum</a:t>
            </a:r>
            <a:r>
              <a:rPr lang="en-US" dirty="0"/>
              <a:t> also reduces neutrophil adherence to endothelium and inhibits neutrophil transmigration into tissues, possibly through downregulation of selectin molecule expression. This may promote its survival in peripheral blood. Normally, neutrophils circulate for 10 to 12 hours before they enter tissues and undergo death through apoptosis. A. </a:t>
            </a:r>
            <a:r>
              <a:rPr lang="en-US" dirty="0" err="1"/>
              <a:t>phagocytophilum</a:t>
            </a:r>
            <a:r>
              <a:rPr lang="en-US" dirty="0"/>
              <a:t> delays neutrophil apoptosis, which allows it to survive longer periods of time within the neutrophil</a:t>
            </a:r>
          </a:p>
          <a:p>
            <a:endParaRPr lang="en-US" dirty="0"/>
          </a:p>
          <a:p>
            <a:r>
              <a:rPr lang="en-US" dirty="0"/>
              <a:t>Impaired neutrophil function as a result of A. </a:t>
            </a:r>
            <a:r>
              <a:rPr lang="en-US" dirty="0" err="1"/>
              <a:t>phagocytophilum</a:t>
            </a:r>
            <a:r>
              <a:rPr lang="en-US" dirty="0"/>
              <a:t> infection may predispose to development of secondary opportunistic infections or influence the outcome of co-infections with other tick-borne pathogens such as B. burgdorferi. Although uncommon, opportunistic infections have been occasionally documented in humans and dogs with granulocytic anaplasmosis and are well in small ruminants</a:t>
            </a:r>
          </a:p>
        </p:txBody>
      </p:sp>
      <p:sp>
        <p:nvSpPr>
          <p:cNvPr id="4" name="Slide Number Placeholder 3"/>
          <p:cNvSpPr>
            <a:spLocks noGrp="1"/>
          </p:cNvSpPr>
          <p:nvPr>
            <p:ph type="sldNum" sz="quarter" idx="5"/>
          </p:nvPr>
        </p:nvSpPr>
        <p:spPr/>
        <p:txBody>
          <a:bodyPr/>
          <a:lstStyle/>
          <a:p>
            <a:fld id="{67D40714-7AA2-0543-A00F-AA87E8BE9D99}" type="slidenum">
              <a:rPr lang="en-US" smtClean="0"/>
              <a:t>20</a:t>
            </a:fld>
            <a:endParaRPr lang="en-US"/>
          </a:p>
        </p:txBody>
      </p:sp>
    </p:spTree>
    <p:extLst>
      <p:ext uri="{BB962C8B-B14F-4D97-AF65-F5344CB8AC3E}">
        <p14:creationId xmlns:p14="http://schemas.microsoft.com/office/powerpoint/2010/main" val="2064518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common findings on physical examination in dogs include lethargy, fever (up to 106.7°F [41.5°C]), dehydration, tachypnea, mild peripheral lymphadenopathy, and splenomegaly. Scleral injection may be noted. Lameness, reluctance to move, swollen joints, and pain on joint manipulation may also be detected in some dogs. Increased lung sounds, abdominal pain, epistaxis, petechial hemorrhages, and neurologic signs</a:t>
            </a:r>
          </a:p>
          <a:p>
            <a:r>
              <a:rPr lang="en-US" dirty="0"/>
              <a:t>such as circling, cervical pain, and decreased placing reactions occur uncommonly. Physical examination findings reported in cats have been similar to those described in dogs, and include fever, lethargy, tachypnea, increased lung sounds, mild abdominal pain, hepatomegaly, splenomegaly, vomiting, ataxia, hyperesthesia, muscle and joint pain, lameness, conjunctivitis, and ocular discharge. Neurologic signs and detection of the organism in the CSF have been uncommonly reported in humans</a:t>
            </a:r>
          </a:p>
        </p:txBody>
      </p:sp>
      <p:sp>
        <p:nvSpPr>
          <p:cNvPr id="4" name="Slide Number Placeholder 3"/>
          <p:cNvSpPr>
            <a:spLocks noGrp="1"/>
          </p:cNvSpPr>
          <p:nvPr>
            <p:ph type="sldNum" sz="quarter" idx="5"/>
          </p:nvPr>
        </p:nvSpPr>
        <p:spPr/>
        <p:txBody>
          <a:bodyPr/>
          <a:lstStyle/>
          <a:p>
            <a:fld id="{67D40714-7AA2-0543-A00F-AA87E8BE9D99}" type="slidenum">
              <a:rPr lang="en-US" smtClean="0"/>
              <a:t>21</a:t>
            </a:fld>
            <a:endParaRPr lang="en-US"/>
          </a:p>
        </p:txBody>
      </p:sp>
    </p:spTree>
    <p:extLst>
      <p:ext uri="{BB962C8B-B14F-4D97-AF65-F5344CB8AC3E}">
        <p14:creationId xmlns:p14="http://schemas.microsoft.com/office/powerpoint/2010/main" val="2615133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Thrombocytopenia occurs in approximately 90% of dogs with granulocytic anaplasmosis. The platelet count in thrombocytopenic dogs may occasionally be as low as 5000 platelets/µL, although more often it is mild to moderately decreased. The majority of affected dogs are </a:t>
            </a:r>
            <a:r>
              <a:rPr lang="en-US" dirty="0" err="1"/>
              <a:t>lymphopenic</a:t>
            </a:r>
            <a:r>
              <a:rPr lang="en-US" dirty="0"/>
              <a:t>, but lymphocytosis can occur. Circulating reactive lymphocytes may be present. Anemia is common and typically mild and nonregenerative. Both neutrophilia and neutropenia occur, but most dogs have neutrophil counts that lie in the lower half of the reference range. Low numbers of band neutrophils, as well as mild neutrophil toxicity, are often present. Monocytopenia or </a:t>
            </a:r>
            <a:r>
              <a:rPr lang="en-US" dirty="0" err="1"/>
              <a:t>monocytosis</a:t>
            </a:r>
            <a:r>
              <a:rPr lang="en-US" dirty="0"/>
              <a:t> can occur. Cytologic examination of blood smears often reveals morulae within granulocytes. Morulae were detected in neutrophils from 36%, 56%, 67%, and 100% of dogs in four respective case series. Morulae appear as early as 4 days after experimental inoculation of dogs and persist for 4 to 8 days. The morulae are indistinguishable from those of </a:t>
            </a:r>
            <a:r>
              <a:rPr lang="en-US" dirty="0" err="1"/>
              <a:t>Ehrlichia</a:t>
            </a:r>
            <a:r>
              <a:rPr lang="en-US" dirty="0"/>
              <a:t> </a:t>
            </a:r>
            <a:r>
              <a:rPr lang="en-US" dirty="0" err="1"/>
              <a:t>ewingii</a:t>
            </a:r>
            <a:r>
              <a:rPr lang="en-US" dirty="0"/>
              <a:t>, so serology or PCR assays are needed to confirm A. </a:t>
            </a:r>
            <a:r>
              <a:rPr lang="en-US" dirty="0" err="1"/>
              <a:t>phagocytophilum</a:t>
            </a:r>
            <a:r>
              <a:rPr lang="en-US" dirty="0"/>
              <a:t> infection. In contrast to dogs, thrombocytopenia appears uncommon in cats infected with A. </a:t>
            </a:r>
            <a:r>
              <a:rPr lang="en-US" dirty="0" err="1"/>
              <a:t>phagocytophilum</a:t>
            </a:r>
            <a:r>
              <a:rPr lang="en-US" dirty="0"/>
              <a:t>. None of 15 sick, PCR- positive cats from the northeastern United States were thrombocytopenic. The most common hematologic abnormality in cats has been lymphopenia. Morulae have been detected in some cats with granulocytic anaplasmosis.</a:t>
            </a:r>
          </a:p>
          <a:p>
            <a:endParaRPr lang="en-US" dirty="0"/>
          </a:p>
          <a:p>
            <a:r>
              <a:rPr lang="en-US" dirty="0"/>
              <a:t>The most frequent serum biochemistry finding in dogs with granulocytic anaplasmosis is mild to moderate hypoalbuminemia. Mild hyperglobulinemia, mild electrolyte abnormalities (hypokalemia, hyponatremia, and metabolic acidosis), and a mild increase in the activities of serum ALP and to a lesser extent ALT may occur</a:t>
            </a:r>
          </a:p>
          <a:p>
            <a:endParaRPr lang="en-US" dirty="0"/>
          </a:p>
          <a:p>
            <a:r>
              <a:rPr lang="en-US" dirty="0"/>
              <a:t>Urinalysis in dogs with granulocytic anaplasmosis may reveal isosthenuria, hyposthenuria, and proteinuria. Urine protein-to-creatinine ratios in two affected dogs from the United States were 1.5 and 2.2, but there is no evidence that A. </a:t>
            </a:r>
            <a:r>
              <a:rPr lang="en-US" dirty="0" err="1"/>
              <a:t>phagocytophilum</a:t>
            </a:r>
            <a:r>
              <a:rPr lang="en-US" dirty="0"/>
              <a:t> infection causes severe glomerulonephritis in dogs</a:t>
            </a:r>
          </a:p>
          <a:p>
            <a:endParaRPr lang="en-US" dirty="0"/>
          </a:p>
          <a:p>
            <a:r>
              <a:rPr lang="en-US" dirty="0"/>
              <a:t>Thoracic radiographs are usually normal in dogs with granulocytic anaplasmosis but may show a mild interstitial infiltrate. Focal alveolar infiltrates occur as well. Sonographic Findings Abdominal ultrasound may reveal splenomegaly, with a hypoechoic spleen, or mild abdominal lymphadenopathy</a:t>
            </a:r>
          </a:p>
        </p:txBody>
      </p:sp>
      <p:sp>
        <p:nvSpPr>
          <p:cNvPr id="4" name="Slide Number Placeholder 3"/>
          <p:cNvSpPr>
            <a:spLocks noGrp="1"/>
          </p:cNvSpPr>
          <p:nvPr>
            <p:ph type="sldNum" sz="quarter" idx="5"/>
          </p:nvPr>
        </p:nvSpPr>
        <p:spPr/>
        <p:txBody>
          <a:bodyPr/>
          <a:lstStyle/>
          <a:p>
            <a:fld id="{67D40714-7AA2-0543-A00F-AA87E8BE9D99}" type="slidenum">
              <a:rPr lang="en-US" smtClean="0"/>
              <a:t>22</a:t>
            </a:fld>
            <a:endParaRPr lang="en-US"/>
          </a:p>
        </p:txBody>
      </p:sp>
    </p:spTree>
    <p:extLst>
      <p:ext uri="{BB962C8B-B14F-4D97-AF65-F5344CB8AC3E}">
        <p14:creationId xmlns:p14="http://schemas.microsoft.com/office/powerpoint/2010/main" val="2806795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Diagnosis of granulocytic anaplasmosis can be accomplished with acute and convalescent serology. Many veterinary laboratories perform serologic testing using immunofluorescent antibody (IFA) techniques. IgG antibodies are first detectable approximately 8 days after exposure, 2 to 5 days after morulae appear. As a result, early in the course of illness, antibodies may be undetectable, so PCR assays may be more useful for diagnosis of acute infection in the absence of detectable morulae. Because positive titers can reflect previous exposure, demonstration of a fourfold rise in titer is required. Antibody titers may persist for many months.</a:t>
            </a:r>
          </a:p>
          <a:p>
            <a:endParaRPr lang="en-US" dirty="0"/>
          </a:p>
          <a:p>
            <a:r>
              <a:rPr lang="en-US" dirty="0"/>
              <a:t>In the United States, a silicon disc-based ELISA assay is available commercially for detection of antibodies to A. </a:t>
            </a:r>
            <a:r>
              <a:rPr lang="en-US" dirty="0" err="1"/>
              <a:t>phagocytophilum</a:t>
            </a:r>
            <a:r>
              <a:rPr lang="en-US" dirty="0"/>
              <a:t> (</a:t>
            </a:r>
            <a:r>
              <a:rPr lang="en-US" dirty="0" err="1"/>
              <a:t>Accuplex</a:t>
            </a:r>
            <a:r>
              <a:rPr lang="en-US" dirty="0"/>
              <a:t> 4, </a:t>
            </a:r>
            <a:r>
              <a:rPr lang="en-US" dirty="0" err="1"/>
              <a:t>Antech</a:t>
            </a:r>
            <a:r>
              <a:rPr lang="en-US" dirty="0"/>
              <a:t> Diagnostics, Irvine, CA). The performance of this assay when compared with IFA requires further study. An in-clinic lateral-flow ELISA device (IDEXX SNAP 4Dx Plus), which uses a recombinant Msp2/p44 protein, is also available for the detection of antibodies to </a:t>
            </a:r>
            <a:r>
              <a:rPr lang="en-US" dirty="0" err="1"/>
              <a:t>Anaplasma</a:t>
            </a:r>
            <a:r>
              <a:rPr lang="en-US" dirty="0"/>
              <a:t> species in dog serum. Positive results obtained with these ELISA assays do not imply that A. </a:t>
            </a:r>
            <a:r>
              <a:rPr lang="en-US" dirty="0" err="1"/>
              <a:t>phagocytophilum</a:t>
            </a:r>
            <a:r>
              <a:rPr lang="en-US" dirty="0"/>
              <a:t> is the cause of illness, and as with IFA testing, negative results can occur in dogs with acute illness due to the lag in antibody production relative to the onset of clinical signs</a:t>
            </a:r>
          </a:p>
          <a:p>
            <a:endParaRPr lang="en-US" dirty="0"/>
          </a:p>
          <a:p>
            <a:r>
              <a:rPr lang="en-US" dirty="0"/>
              <a:t>Assays that detect the msp2 gene are usually specific for A. </a:t>
            </a:r>
            <a:r>
              <a:rPr lang="en-US" dirty="0" err="1"/>
              <a:t>phagocytophilum</a:t>
            </a:r>
            <a:r>
              <a:rPr lang="en-US" dirty="0"/>
              <a:t>, whereas assays that detect the 16S rRNA gene may detect other </a:t>
            </a:r>
            <a:r>
              <a:rPr lang="en-US" dirty="0" err="1"/>
              <a:t>Anaplasma</a:t>
            </a:r>
            <a:r>
              <a:rPr lang="en-US" dirty="0"/>
              <a:t> species, and even other bacteria. A. </a:t>
            </a:r>
            <a:r>
              <a:rPr lang="en-US" dirty="0" err="1"/>
              <a:t>phagocytophilum</a:t>
            </a:r>
            <a:r>
              <a:rPr lang="en-US" dirty="0"/>
              <a:t> DNA has occasionally been amplified from healthy dogs, so results must be interpreted in light of the clinical signs</a:t>
            </a:r>
          </a:p>
        </p:txBody>
      </p:sp>
      <p:sp>
        <p:nvSpPr>
          <p:cNvPr id="4" name="Slide Number Placeholder 3"/>
          <p:cNvSpPr>
            <a:spLocks noGrp="1"/>
          </p:cNvSpPr>
          <p:nvPr>
            <p:ph type="sldNum" sz="quarter" idx="5"/>
          </p:nvPr>
        </p:nvSpPr>
        <p:spPr/>
        <p:txBody>
          <a:bodyPr/>
          <a:lstStyle/>
          <a:p>
            <a:fld id="{67D40714-7AA2-0543-A00F-AA87E8BE9D99}" type="slidenum">
              <a:rPr lang="en-US" smtClean="0"/>
              <a:t>23</a:t>
            </a:fld>
            <a:endParaRPr lang="en-US"/>
          </a:p>
        </p:txBody>
      </p:sp>
    </p:spTree>
    <p:extLst>
      <p:ext uri="{BB962C8B-B14F-4D97-AF65-F5344CB8AC3E}">
        <p14:creationId xmlns:p14="http://schemas.microsoft.com/office/powerpoint/2010/main" val="2554239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treatment of choice for granulocytic anaplasmosis in dogs is doxycycline (5 mg/kg PO q12h). The optimum duration is unknown, but 2 weeks may be sufficient. The prognosis is excellent. Most dogs show clinical improvement within 24 to 48 hours of treatment, although some dogs require more than 1 week of treatment before clinical signs resolve. Platelet counts normalize 2 to 14 days after treatment is initiated. In</a:t>
            </a:r>
          </a:p>
          <a:p>
            <a:r>
              <a:rPr lang="en-US" dirty="0"/>
              <a:t>one study, 30% of 23 owners reported that their dog returned to normal activities in 1 to 2 days after treatment was initiated, 30% reported this took 3 to 5 days, 21% 1 to 3 weeks, and 17% reported that it took a month or longer for their dogs to return to normal activity. Death due to granulocytic anaplasmosis has not been described in dogs. Intravenous crystalloid fluids and antiemetics may be required for supportive care until</a:t>
            </a:r>
          </a:p>
          <a:p>
            <a:r>
              <a:rPr lang="en-US" dirty="0"/>
              <a:t>clinical signs improve</a:t>
            </a:r>
          </a:p>
        </p:txBody>
      </p:sp>
      <p:sp>
        <p:nvSpPr>
          <p:cNvPr id="4" name="Slide Number Placeholder 3"/>
          <p:cNvSpPr>
            <a:spLocks noGrp="1"/>
          </p:cNvSpPr>
          <p:nvPr>
            <p:ph type="sldNum" sz="quarter" idx="5"/>
          </p:nvPr>
        </p:nvSpPr>
        <p:spPr/>
        <p:txBody>
          <a:bodyPr/>
          <a:lstStyle/>
          <a:p>
            <a:fld id="{67D40714-7AA2-0543-A00F-AA87E8BE9D99}" type="slidenum">
              <a:rPr lang="en-US" smtClean="0"/>
              <a:t>24</a:t>
            </a:fld>
            <a:endParaRPr lang="en-US"/>
          </a:p>
        </p:txBody>
      </p:sp>
    </p:spTree>
    <p:extLst>
      <p:ext uri="{BB962C8B-B14F-4D97-AF65-F5344CB8AC3E}">
        <p14:creationId xmlns:p14="http://schemas.microsoft.com/office/powerpoint/2010/main" val="2255817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immune response to A. </a:t>
            </a:r>
            <a:r>
              <a:rPr lang="en-US" dirty="0" err="1"/>
              <a:t>phagocytophilum</a:t>
            </a:r>
            <a:r>
              <a:rPr lang="en-US" dirty="0"/>
              <a:t> infection is not fully characterized. Both humoral and cell-mediated immune responses appear to be important in clearance of infection. Host cytokines such as IFN-</a:t>
            </a:r>
            <a:r>
              <a:rPr lang="el-GR" dirty="0"/>
              <a:t>γ </a:t>
            </a:r>
            <a:r>
              <a:rPr lang="en-US" dirty="0"/>
              <a:t>may play a role in the initial control of A. </a:t>
            </a:r>
            <a:r>
              <a:rPr lang="en-US" dirty="0" err="1"/>
              <a:t>phagocytophilum</a:t>
            </a:r>
            <a:r>
              <a:rPr lang="en-US" dirty="0"/>
              <a:t> infection but may also contribute to the inflammatory process associated with disease. In lambs, A. </a:t>
            </a:r>
            <a:r>
              <a:rPr lang="en-US" dirty="0" err="1"/>
              <a:t>phagocytophilum</a:t>
            </a:r>
            <a:r>
              <a:rPr lang="en-US" dirty="0"/>
              <a:t> evades the host immune response through differential expression of MSP2, an outer surface protein involved in immune recognition. Variation in MSP2 also occurs in chronically infected woodrats. Further research is required  to document whether persistence occurs through similar mechanisms in other host species. It is possible that recovery from natural infection confers long-term protection against development of disease. Reinfection has not been reported in dogs, but was described in one human patient. A vaccine for granulocytic anaplasmosis is not available for companion animals</a:t>
            </a:r>
          </a:p>
        </p:txBody>
      </p:sp>
      <p:sp>
        <p:nvSpPr>
          <p:cNvPr id="4" name="Slide Number Placeholder 3"/>
          <p:cNvSpPr>
            <a:spLocks noGrp="1"/>
          </p:cNvSpPr>
          <p:nvPr>
            <p:ph type="sldNum" sz="quarter" idx="5"/>
          </p:nvPr>
        </p:nvSpPr>
        <p:spPr/>
        <p:txBody>
          <a:bodyPr/>
          <a:lstStyle/>
          <a:p>
            <a:fld id="{67D40714-7AA2-0543-A00F-AA87E8BE9D99}" type="slidenum">
              <a:rPr lang="en-US" smtClean="0"/>
              <a:t>25</a:t>
            </a:fld>
            <a:endParaRPr lang="en-US"/>
          </a:p>
        </p:txBody>
      </p:sp>
    </p:spTree>
    <p:extLst>
      <p:ext uri="{BB962C8B-B14F-4D97-AF65-F5344CB8AC3E}">
        <p14:creationId xmlns:p14="http://schemas.microsoft.com/office/powerpoint/2010/main" val="42064329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Anaplasma</a:t>
            </a:r>
            <a:r>
              <a:rPr lang="en-US" dirty="0"/>
              <a:t> platys infects and forms inclusions within platelets and is the cause of canine cyclic thrombocytopenia, or </a:t>
            </a:r>
            <a:r>
              <a:rPr lang="en-US" dirty="0" err="1"/>
              <a:t>thrombocytotropic</a:t>
            </a:r>
            <a:r>
              <a:rPr lang="en-US" dirty="0"/>
              <a:t> anaplasmosis. It does not appear to infect cats. The organism is very widespread. R. </a:t>
            </a:r>
            <a:r>
              <a:rPr lang="en-US" dirty="0" err="1"/>
              <a:t>sanguineus</a:t>
            </a:r>
            <a:r>
              <a:rPr lang="en-US" dirty="0"/>
              <a:t> ticks are believed to transmit A. platys, because the DNA of A. platys has frequently been found in R. </a:t>
            </a:r>
            <a:r>
              <a:rPr lang="en-US" dirty="0" err="1"/>
              <a:t>sanguineus</a:t>
            </a:r>
            <a:r>
              <a:rPr lang="en-US" dirty="0"/>
              <a:t> ticks worldwide, and dogs infected with A. platys are often co-infected with E. </a:t>
            </a:r>
            <a:r>
              <a:rPr lang="en-US" dirty="0" err="1"/>
              <a:t>canis</a:t>
            </a:r>
            <a:r>
              <a:rPr lang="en-US" dirty="0"/>
              <a:t>. However, in a single attempt, experimental transmission of A. platys by R. </a:t>
            </a:r>
            <a:r>
              <a:rPr lang="en-US" dirty="0" err="1"/>
              <a:t>sanguineus</a:t>
            </a:r>
            <a:r>
              <a:rPr lang="en-US" dirty="0"/>
              <a:t> ticks failed. Different strains of A. platys exist that appear to vary in pathogenicity. The organism has never been isolated in cell culture </a:t>
            </a:r>
            <a:r>
              <a:rPr lang="en-US" dirty="0" err="1"/>
              <a:t>Anaplasma</a:t>
            </a:r>
            <a:r>
              <a:rPr lang="en-US" dirty="0"/>
              <a:t> platys causes thrombocytopenia in dogs, most often in the absence of other clinical signs, although fever, lethargy, lymphadenopathy, uveitis, pallor, and mucosal hemorrhages have been described. Co-infections with other vector-borne pathogens may contribute to clinical signs in some dogs. </a:t>
            </a:r>
          </a:p>
          <a:p>
            <a:endParaRPr lang="en-US" dirty="0"/>
          </a:p>
          <a:p>
            <a:r>
              <a:rPr lang="en-US" dirty="0"/>
              <a:t>Thrombocytopenia occurs 1 to 2 weeks after experimental inoculation. This initial episode is associated with the highest number of organisms in platelets, as detected using light microscopic examination of stained blood smears. The platelet count nadir occurs 2 to 3 weeks </a:t>
            </a:r>
            <a:r>
              <a:rPr lang="en-US" dirty="0" err="1"/>
              <a:t>postinfection</a:t>
            </a:r>
            <a:r>
              <a:rPr lang="en-US" dirty="0"/>
              <a:t> and in some dogs may be lower than 20,000 platelets/µL. Visible organisms then disappear from platelets, and the platelet count returns to normal or near-normal limits within 3 to 4 days. This also corresponds with a decrease in organism load and failure to detect the organism in peripheral blood with real-time PCR, although bone marrow and splenic aspirates may remain positive. Cycles of thrombocytopenia and bacteremia then occur at intervals of 7 to 14 days, after which infection and thrombocytopenia persist in some dogs but morulae or inclusions become more difficult to detect within platelets. The mechanism of thrombocytopenia is unknown, but direct damage to platelets, sequestration of platelets in the spleen, and immune-mediated destruction have been hypothesized to play a role. Co-infection of dogs with A. platys and E. </a:t>
            </a:r>
            <a:r>
              <a:rPr lang="en-US" dirty="0" err="1"/>
              <a:t>canis</a:t>
            </a:r>
            <a:r>
              <a:rPr lang="en-US" dirty="0"/>
              <a:t> may lead to more severe anemia than occurs with isolated E. </a:t>
            </a:r>
            <a:r>
              <a:rPr lang="en-US" dirty="0" err="1"/>
              <a:t>canis</a:t>
            </a:r>
            <a:r>
              <a:rPr lang="en-US" dirty="0"/>
              <a:t> infection. The duration of A. platys infection may also be prolonged.</a:t>
            </a:r>
          </a:p>
          <a:p>
            <a:endParaRPr lang="en-US" dirty="0"/>
          </a:p>
          <a:p>
            <a:r>
              <a:rPr lang="en-US" dirty="0"/>
              <a:t>Usually, the only abnormality present on the CBC, biochemistry panel, and urinalysis in dogs with A. platys infection is thrombocytopenia. A mild, nonregenerative anemia may be found. The diagnosis can be made when morulae are seen within platelets on blood smears, but this is insensitive, and other inclusions or stain precipitate may be mistaken for organisms.</a:t>
            </a:r>
          </a:p>
          <a:p>
            <a:endParaRPr lang="en-US" dirty="0"/>
          </a:p>
          <a:p>
            <a:r>
              <a:rPr lang="en-US" dirty="0"/>
              <a:t>A positive result on commercially available ELISA assays also only indicates previous exposure to an </a:t>
            </a:r>
            <a:r>
              <a:rPr lang="en-US" dirty="0" err="1"/>
              <a:t>Anaplasma</a:t>
            </a:r>
            <a:r>
              <a:rPr lang="en-US" dirty="0"/>
              <a:t> species. Dogs with recent infection may be seronegative, because antibodies to A. platys are not detectable for 1 to 2 weeks after inoculation.</a:t>
            </a:r>
          </a:p>
          <a:p>
            <a:endParaRPr lang="en-US" dirty="0"/>
          </a:p>
          <a:p>
            <a:r>
              <a:rPr lang="en-US" dirty="0"/>
              <a:t>Infection could not be detected with PCR for a 3-week follow-up period after just 8 days of doxycycline treatment (10 mg/kg PO q24h), which was initiated in the acute phase of infection. However, one dog remained infected after 2 weeks of treatment with tetracycline. In another study, doxycycline treatment was administered for 28 days, and infection could not be detected after this time point, even after pharmacologic immunosuppression with dexamethasone several months later.49 Whether the duration of infection at the time of treatment affects treatment efficacy is unknown</a:t>
            </a:r>
          </a:p>
        </p:txBody>
      </p:sp>
      <p:sp>
        <p:nvSpPr>
          <p:cNvPr id="4" name="Slide Number Placeholder 3"/>
          <p:cNvSpPr>
            <a:spLocks noGrp="1"/>
          </p:cNvSpPr>
          <p:nvPr>
            <p:ph type="sldNum" sz="quarter" idx="5"/>
          </p:nvPr>
        </p:nvSpPr>
        <p:spPr/>
        <p:txBody>
          <a:bodyPr/>
          <a:lstStyle/>
          <a:p>
            <a:fld id="{67D40714-7AA2-0543-A00F-AA87E8BE9D99}" type="slidenum">
              <a:rPr lang="en-US" smtClean="0"/>
              <a:t>26</a:t>
            </a:fld>
            <a:endParaRPr lang="en-US"/>
          </a:p>
        </p:txBody>
      </p:sp>
    </p:spTree>
    <p:extLst>
      <p:ext uri="{BB962C8B-B14F-4D97-AF65-F5344CB8AC3E}">
        <p14:creationId xmlns:p14="http://schemas.microsoft.com/office/powerpoint/2010/main" val="359084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Hemotropic</a:t>
            </a:r>
            <a:r>
              <a:rPr lang="en-US" dirty="0"/>
              <a:t> mycoplasmas (hemoplasmas) are small (0.3-0.8</a:t>
            </a:r>
            <a:r>
              <a:rPr lang="el-GR" dirty="0"/>
              <a:t>μ</a:t>
            </a:r>
            <a:r>
              <a:rPr lang="en-US" dirty="0"/>
              <a:t>m), unculturable mycoplasmas that reside on the surface of erythrocytes and can cause variable degrees of hemolytic anemia in infected hosts. </a:t>
            </a:r>
          </a:p>
          <a:p>
            <a:endParaRPr lang="en-US" dirty="0"/>
          </a:p>
          <a:p>
            <a:r>
              <a:rPr lang="en-US" dirty="0"/>
              <a:t>At least three hemoplasma species infect domestic as well as wild cats, Mycoplasma </a:t>
            </a:r>
            <a:r>
              <a:rPr lang="en-US" dirty="0" err="1"/>
              <a:t>haemofelis</a:t>
            </a:r>
            <a:r>
              <a:rPr lang="en-US" dirty="0"/>
              <a:t>, ‘</a:t>
            </a:r>
            <a:r>
              <a:rPr lang="en-US" dirty="0" err="1"/>
              <a:t>Candidatus</a:t>
            </a:r>
            <a:r>
              <a:rPr lang="en-US" dirty="0"/>
              <a:t> Mycoplasma </a:t>
            </a:r>
            <a:r>
              <a:rPr lang="en-US" dirty="0" err="1"/>
              <a:t>haemominutum</a:t>
            </a:r>
            <a:r>
              <a:rPr lang="en-US" dirty="0"/>
              <a:t>,’ and ‘</a:t>
            </a:r>
            <a:r>
              <a:rPr lang="en-US" dirty="0" err="1"/>
              <a:t>Candidatus</a:t>
            </a:r>
            <a:r>
              <a:rPr lang="en-US" dirty="0"/>
              <a:t> Mycoplasma </a:t>
            </a:r>
            <a:r>
              <a:rPr lang="en-US" dirty="0" err="1"/>
              <a:t>turicensis</a:t>
            </a:r>
            <a:r>
              <a:rPr lang="en-US" dirty="0"/>
              <a:t>.’ The ‘</a:t>
            </a:r>
            <a:r>
              <a:rPr lang="en-US" dirty="0" err="1"/>
              <a:t>Candidatus</a:t>
            </a:r>
            <a:r>
              <a:rPr lang="en-US" dirty="0"/>
              <a:t>’ prefix is applied to newly discovered hemoplasmas until more information is available to support their classification. This is because hemoplasmas cannot be cultured in the laboratory, which limits full characterization of these organisms. </a:t>
            </a:r>
          </a:p>
          <a:p>
            <a:endParaRPr lang="en-US" dirty="0"/>
          </a:p>
          <a:p>
            <a:r>
              <a:rPr lang="en-US" dirty="0"/>
              <a:t>M. </a:t>
            </a:r>
            <a:r>
              <a:rPr lang="en-US" dirty="0" err="1"/>
              <a:t>haemofelis</a:t>
            </a:r>
            <a:r>
              <a:rPr lang="en-US" dirty="0"/>
              <a:t> is the most pathogenic organism and can cause moderate to severe hemolytic anemia in immunocompetent cats. The resulting disease has been referred to as feline infectious anemia. Using cytologic evaluation of blood smears, M. </a:t>
            </a:r>
            <a:r>
              <a:rPr lang="en-US" dirty="0" err="1"/>
              <a:t>haemofelis</a:t>
            </a:r>
            <a:r>
              <a:rPr lang="en-US" dirty="0"/>
              <a:t> organisms are cocci that sometimes form short chains of three to six organisms. M. </a:t>
            </a:r>
            <a:r>
              <a:rPr lang="en-US" dirty="0" err="1"/>
              <a:t>haemofelis</a:t>
            </a:r>
            <a:r>
              <a:rPr lang="en-US" dirty="0"/>
              <a:t> is the least prevalent of the three feline hemoplasmas. It has been found using PCR in 0.5% to 5% of sick cats at veterinary hospitals. ‘Ca. M. </a:t>
            </a:r>
            <a:r>
              <a:rPr lang="en-US" dirty="0" err="1"/>
              <a:t>haemominutum</a:t>
            </a:r>
            <a:r>
              <a:rPr lang="en-US" dirty="0"/>
              <a:t>’ generally smaller than M. </a:t>
            </a:r>
            <a:r>
              <a:rPr lang="en-US" dirty="0" err="1"/>
              <a:t>haemofelis</a:t>
            </a:r>
            <a:r>
              <a:rPr lang="en-US" dirty="0"/>
              <a:t> and has not clearly been associated with disease in immunocompetent cats. ‘Ca. M. </a:t>
            </a:r>
            <a:r>
              <a:rPr lang="en-US" dirty="0" err="1"/>
              <a:t>haemominutum</a:t>
            </a:r>
            <a:r>
              <a:rPr lang="en-US" dirty="0"/>
              <a:t>’ is common in the cat population worldwide, infecting as many as 20% of cats that visit veterinary hospitals.</a:t>
            </a:r>
          </a:p>
          <a:p>
            <a:endParaRPr lang="en-US" dirty="0"/>
          </a:p>
          <a:p>
            <a:r>
              <a:rPr lang="en-US" dirty="0"/>
              <a:t>Several hemoplasma species also infect dogs. Infection with Mycoplasma </a:t>
            </a:r>
            <a:r>
              <a:rPr lang="en-US" dirty="0" err="1"/>
              <a:t>haemocanis</a:t>
            </a:r>
            <a:r>
              <a:rPr lang="en-US" dirty="0"/>
              <a:t> has been associated with hemolytic anemia in </a:t>
            </a:r>
            <a:r>
              <a:rPr lang="en-US" dirty="0" err="1"/>
              <a:t>splenectomized</a:t>
            </a:r>
            <a:r>
              <a:rPr lang="en-US" dirty="0"/>
              <a:t> dogs, and rarely in dogs with other immunosuppressive disease or concurrent infections. M. </a:t>
            </a:r>
            <a:r>
              <a:rPr lang="en-US" dirty="0" err="1"/>
              <a:t>haemocanis</a:t>
            </a:r>
            <a:r>
              <a:rPr lang="en-US" dirty="0"/>
              <a:t> is a coccoid organism that often forms long chains of organisms. The prevalence of this infection is particularly high in kennel-raised dogs, which are often infected sub-clinically</a:t>
            </a:r>
          </a:p>
        </p:txBody>
      </p:sp>
      <p:sp>
        <p:nvSpPr>
          <p:cNvPr id="4" name="Slide Number Placeholder 3"/>
          <p:cNvSpPr>
            <a:spLocks noGrp="1"/>
          </p:cNvSpPr>
          <p:nvPr>
            <p:ph type="sldNum" sz="quarter" idx="5"/>
          </p:nvPr>
        </p:nvSpPr>
        <p:spPr/>
        <p:txBody>
          <a:bodyPr/>
          <a:lstStyle/>
          <a:p>
            <a:fld id="{67D40714-7AA2-0543-A00F-AA87E8BE9D99}" type="slidenum">
              <a:rPr lang="en-US" smtClean="0"/>
              <a:t>5</a:t>
            </a:fld>
            <a:endParaRPr lang="en-US"/>
          </a:p>
        </p:txBody>
      </p:sp>
    </p:spTree>
    <p:extLst>
      <p:ext uri="{BB962C8B-B14F-4D97-AF65-F5344CB8AC3E}">
        <p14:creationId xmlns:p14="http://schemas.microsoft.com/office/powerpoint/2010/main" val="2954889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only M. </a:t>
            </a:r>
            <a:r>
              <a:rPr lang="en-US" dirty="0" err="1"/>
              <a:t>haemofelis</a:t>
            </a:r>
            <a:r>
              <a:rPr lang="en-US" dirty="0"/>
              <a:t> infection is associated with significant anemia in cats, only the pathogenesis of disease induced by this species is described here. After experimental infection, there is a delay of 2 to 34 days before the onset of clinical signs. Anemia then occurs and persists for about 18 to 30 days (acute phase),although its severity and chronicity vary considerably between infected cats. Anemia predominantly results from extravascular hemolysis, and the onset of anemia is usually followed by a strong regenerative response with </a:t>
            </a:r>
            <a:r>
              <a:rPr lang="en-US" dirty="0" err="1"/>
              <a:t>reticulocytosis</a:t>
            </a:r>
            <a:r>
              <a:rPr lang="en-US" dirty="0"/>
              <a:t>. The organ-ism resides in an indentation on the erythrocyte surface.</a:t>
            </a:r>
          </a:p>
          <a:p>
            <a:endParaRPr lang="en-US" dirty="0"/>
          </a:p>
          <a:p>
            <a:r>
              <a:rPr lang="en-US" dirty="0"/>
              <a:t>Production of both cold and warm reactive erythrocyte-bound antibodies </a:t>
            </a:r>
            <a:r>
              <a:rPr lang="en-US" b="0" i="0" u="none" strike="noStrike" dirty="0">
                <a:solidFill>
                  <a:srgbClr val="000000"/>
                </a:solidFill>
                <a:effectLst/>
                <a:latin typeface="-apple-system"/>
              </a:rPr>
              <a:t>(agglutination is often observed in blood tubes stored in the refrigerator)</a:t>
            </a:r>
            <a:r>
              <a:rPr lang="en-US" dirty="0"/>
              <a:t>, increased osmotic fragility, and decreased erythrocyte life span have been noted in infected cats. The organisms can also “bridge” adjacent erythrocytes, which might promote splenic trapping and removal of red blood cells. In contrast, erythrocyte-bound antibody formation and significant </a:t>
            </a:r>
            <a:r>
              <a:rPr lang="en-US" dirty="0" err="1"/>
              <a:t>reticulocytosis</a:t>
            </a:r>
            <a:r>
              <a:rPr lang="en-US" dirty="0"/>
              <a:t> have not been documented in cats infected with ‘Ca. M. </a:t>
            </a:r>
            <a:r>
              <a:rPr lang="en-US" dirty="0" err="1"/>
              <a:t>haemominutum</a:t>
            </a:r>
            <a:r>
              <a:rPr lang="en-US" dirty="0"/>
              <a:t>’ or ‘Ca. M. </a:t>
            </a:r>
            <a:r>
              <a:rPr lang="en-US" dirty="0" err="1"/>
              <a:t>turicensis</a:t>
            </a:r>
            <a:r>
              <a:rPr lang="en-US" dirty="0"/>
              <a:t>. </a:t>
            </a:r>
            <a:r>
              <a:rPr lang="en-US" sz="1800" kern="0" dirty="0">
                <a:solidFill>
                  <a:srgbClr val="2E2E2E"/>
                </a:solidFill>
                <a:effectLst/>
                <a:latin typeface="Arial" panose="020B0604020202020204" pitchFamily="34" charset="0"/>
                <a:ea typeface="Times New Roman" panose="02020603050405020304" pitchFamily="18" charset="0"/>
              </a:rPr>
              <a:t>Can see persistent autoagglutination or positive </a:t>
            </a:r>
            <a:r>
              <a:rPr lang="en-US" sz="1800" kern="0" dirty="0" err="1">
                <a:solidFill>
                  <a:srgbClr val="2E2E2E"/>
                </a:solidFill>
                <a:effectLst/>
                <a:latin typeface="Arial" panose="020B0604020202020204" pitchFamily="34" charset="0"/>
                <a:ea typeface="Times New Roman" panose="02020603050405020304" pitchFamily="18" charset="0"/>
              </a:rPr>
              <a:t>Coombs’</a:t>
            </a:r>
            <a:r>
              <a:rPr lang="en-US" sz="1800" kern="0" dirty="0">
                <a:solidFill>
                  <a:srgbClr val="2E2E2E"/>
                </a:solidFill>
                <a:effectLst/>
                <a:latin typeface="Arial" panose="020B0604020202020204" pitchFamily="34" charset="0"/>
                <a:ea typeface="Times New Roman" panose="02020603050405020304" pitchFamily="18" charset="0"/>
              </a:rPr>
              <a:t> tests</a:t>
            </a:r>
            <a:r>
              <a:rPr lang="en-US" dirty="0">
                <a:effectLst/>
              </a:rPr>
              <a:t> </a:t>
            </a:r>
            <a:endParaRPr lang="en-US" dirty="0"/>
          </a:p>
          <a:p>
            <a:endParaRPr lang="en-US" dirty="0"/>
          </a:p>
          <a:p>
            <a:r>
              <a:rPr lang="en-US" dirty="0"/>
              <a:t>In some infected cats, cyclical changes in the hematocrit and numbers of infected erythrocytes occur, with sharp declines in the hematocrit correlating with appearance of large numbers of organisms in blood smears. The proportion of erythrocytes associated with visible organisms on blood smears can decline from 90% to less than 1% in less than 3 hours. These dramatic fluctuations in organism numbers appear to result from rapid replication of M. </a:t>
            </a:r>
            <a:r>
              <a:rPr lang="en-US" dirty="0" err="1"/>
              <a:t>haemofelis</a:t>
            </a:r>
            <a:r>
              <a:rPr lang="en-US" dirty="0"/>
              <a:t>, followed by rapid clearance from the blood as a result of the host’s immune response. Repeated antigenic variation in M. </a:t>
            </a:r>
            <a:r>
              <a:rPr lang="en-US" dirty="0" err="1"/>
              <a:t>haemofelis</a:t>
            </a:r>
            <a:r>
              <a:rPr lang="en-US" dirty="0"/>
              <a:t> may allow the organism to again proliferate in the face of this immune response, which contributes to ongoing fluctuations in organism numbers.</a:t>
            </a:r>
          </a:p>
        </p:txBody>
      </p:sp>
      <p:sp>
        <p:nvSpPr>
          <p:cNvPr id="4" name="Slide Number Placeholder 3"/>
          <p:cNvSpPr>
            <a:spLocks noGrp="1"/>
          </p:cNvSpPr>
          <p:nvPr>
            <p:ph type="sldNum" sz="quarter" idx="5"/>
          </p:nvPr>
        </p:nvSpPr>
        <p:spPr/>
        <p:txBody>
          <a:bodyPr/>
          <a:lstStyle/>
          <a:p>
            <a:fld id="{67D40714-7AA2-0543-A00F-AA87E8BE9D99}" type="slidenum">
              <a:rPr lang="en-US" smtClean="0"/>
              <a:t>6</a:t>
            </a:fld>
            <a:endParaRPr lang="en-US"/>
          </a:p>
        </p:txBody>
      </p:sp>
    </p:spTree>
    <p:extLst>
      <p:ext uri="{BB962C8B-B14F-4D97-AF65-F5344CB8AC3E}">
        <p14:creationId xmlns:p14="http://schemas.microsoft.com/office/powerpoint/2010/main" val="2741960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cats that survive the acute phase, the hematocrit then returns to normal or near-normal (recovery phase), and organ-isms can no longer be visualized in blood smears. It is possible that at least some of these recovered cats remain persistently infected, whereby the organism evades the host immune system, and that recrudescence of anemia may follow stress, pregnancy, intercurrent infection, or neoplasia</a:t>
            </a:r>
          </a:p>
          <a:p>
            <a:endParaRPr lang="en-US" dirty="0"/>
          </a:p>
          <a:p>
            <a:r>
              <a:rPr lang="en-US" dirty="0"/>
              <a:t>However, evidence is accumulating that differences may exist in the ability of hemoplasmas to persist within the host, the carrier state being more frequent for ‘Ca. M. </a:t>
            </a:r>
            <a:r>
              <a:rPr lang="en-US" dirty="0" err="1"/>
              <a:t>haemominutum</a:t>
            </a:r>
            <a:r>
              <a:rPr lang="en-US" dirty="0"/>
              <a:t>’ but less frequent for </a:t>
            </a:r>
            <a:r>
              <a:rPr lang="en-US" dirty="0" err="1"/>
              <a:t>M.haemofelis</a:t>
            </a:r>
            <a:r>
              <a:rPr lang="en-US" dirty="0"/>
              <a:t> and ‘Ca. M. </a:t>
            </a:r>
            <a:r>
              <a:rPr lang="en-US" dirty="0" err="1"/>
              <a:t>turicensis</a:t>
            </a:r>
            <a:r>
              <a:rPr lang="en-US" dirty="0"/>
              <a:t>.’ In cats, splenectomy has a variable effect on the course of </a:t>
            </a:r>
            <a:r>
              <a:rPr lang="en-US" dirty="0" err="1"/>
              <a:t>hemoplasmosis</a:t>
            </a:r>
            <a:r>
              <a:rPr lang="en-US" dirty="0"/>
              <a:t>. Recrudescence of anemia and bacteremia has been documented in some chronically infected cats after splenectomy, although other studies suggest that splenectomy increases the number of visible organisms in blood smears without causing significant anemia. Infection of </a:t>
            </a:r>
            <a:r>
              <a:rPr lang="en-US" dirty="0" err="1"/>
              <a:t>splenectomized</a:t>
            </a:r>
            <a:r>
              <a:rPr lang="en-US" dirty="0"/>
              <a:t> cats with ‘Ca. M. </a:t>
            </a:r>
            <a:r>
              <a:rPr lang="en-US" dirty="0" err="1"/>
              <a:t>haemominutum</a:t>
            </a:r>
            <a:r>
              <a:rPr lang="en-US" dirty="0"/>
              <a:t>’ does not appear to enhance the pathogenicity of this organism</a:t>
            </a:r>
          </a:p>
          <a:p>
            <a:endParaRPr lang="en-US" dirty="0"/>
          </a:p>
          <a:p>
            <a:r>
              <a:rPr lang="en-US" dirty="0"/>
              <a:t>Dogs that develop clinical </a:t>
            </a:r>
            <a:r>
              <a:rPr lang="en-US" dirty="0" err="1"/>
              <a:t>hemoplasmosis</a:t>
            </a:r>
            <a:r>
              <a:rPr lang="en-US" dirty="0"/>
              <a:t> have usually had a history of splenectomy or, less commonly, concurrent immuno-suppressive illness or drug treatment or co-infections with other bloodborne pathogens such as Babesia spp. and </a:t>
            </a:r>
            <a:r>
              <a:rPr lang="en-US" dirty="0" err="1"/>
              <a:t>Ehrlichia</a:t>
            </a:r>
            <a:r>
              <a:rPr lang="en-US" dirty="0"/>
              <a:t> Canis. Clinical signs include weakness, lethargy, and pallor, and some dogs are in appetent.</a:t>
            </a:r>
          </a:p>
        </p:txBody>
      </p:sp>
      <p:sp>
        <p:nvSpPr>
          <p:cNvPr id="4" name="Slide Number Placeholder 3"/>
          <p:cNvSpPr>
            <a:spLocks noGrp="1"/>
          </p:cNvSpPr>
          <p:nvPr>
            <p:ph type="sldNum" sz="quarter" idx="5"/>
          </p:nvPr>
        </p:nvSpPr>
        <p:spPr/>
        <p:txBody>
          <a:bodyPr/>
          <a:lstStyle/>
          <a:p>
            <a:fld id="{67D40714-7AA2-0543-A00F-AA87E8BE9D99}" type="slidenum">
              <a:rPr lang="en-US" smtClean="0"/>
              <a:t>7</a:t>
            </a:fld>
            <a:endParaRPr lang="en-US"/>
          </a:p>
        </p:txBody>
      </p:sp>
    </p:spTree>
    <p:extLst>
      <p:ext uri="{BB962C8B-B14F-4D97-AF65-F5344CB8AC3E}">
        <p14:creationId xmlns:p14="http://schemas.microsoft.com/office/powerpoint/2010/main" val="278751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characteristic CBC abnormality in dogs and cats infected with M. </a:t>
            </a:r>
            <a:r>
              <a:rPr lang="en-US" dirty="0" err="1"/>
              <a:t>haemocanis</a:t>
            </a:r>
            <a:r>
              <a:rPr lang="en-US" dirty="0"/>
              <a:t> and M. </a:t>
            </a:r>
            <a:r>
              <a:rPr lang="en-US" dirty="0" err="1"/>
              <a:t>haemofelis</a:t>
            </a:r>
            <a:r>
              <a:rPr lang="en-US" dirty="0"/>
              <a:t>, respectively, is regenerative anemia, with macrocytosis, anisocytosis, </a:t>
            </a:r>
            <a:r>
              <a:rPr lang="en-US" dirty="0" err="1"/>
              <a:t>reticulocytosis</a:t>
            </a:r>
            <a:r>
              <a:rPr lang="en-US" dirty="0"/>
              <a:t>, polychromasia, Howell-Jolly bodies, and, especially in cats, sometimes marked </a:t>
            </a:r>
            <a:r>
              <a:rPr lang="en-US" dirty="0" err="1"/>
              <a:t>normoblastemia</a:t>
            </a:r>
            <a:r>
              <a:rPr lang="en-US" dirty="0"/>
              <a:t>. Manual reticulocyte counts should be interpreted with caution in cats infected with M. </a:t>
            </a:r>
            <a:r>
              <a:rPr lang="en-US" dirty="0" err="1"/>
              <a:t>haemofelis</a:t>
            </a:r>
            <a:r>
              <a:rPr lang="en-US" dirty="0"/>
              <a:t>, because both hemoplasma-infected erythrocytes have the same appearance as reticulocytes in blood smears stained with methylene blue. Autoagglutination may be noted in blood smears. Nonregenerative anemia can be present when sufficient time for a regenerative response has not yet elapsed, or as a result of concurrent </a:t>
            </a:r>
            <a:r>
              <a:rPr lang="en-US" dirty="0" err="1"/>
              <a:t>FeLV</a:t>
            </a:r>
            <a:r>
              <a:rPr lang="en-US" dirty="0"/>
              <a:t> infection or any other disease that suppresses the regenerative response. Concurrent occult hemoplasma infection should be considered in any anemic </a:t>
            </a:r>
            <a:r>
              <a:rPr lang="en-US" dirty="0" err="1"/>
              <a:t>FeLV</a:t>
            </a:r>
            <a:r>
              <a:rPr lang="en-US" dirty="0"/>
              <a:t>-positive cat, even in the absence of </a:t>
            </a:r>
            <a:r>
              <a:rPr lang="en-US" dirty="0" err="1"/>
              <a:t>reticulocytosis</a:t>
            </a:r>
            <a:r>
              <a:rPr lang="en-US" dirty="0"/>
              <a:t>. Neutrophil counts may be normal, elevated, or low, and lymphopenia may be present. Thrombocytopenia can also occur in affected dogs and cats, but often the platelet count is within the reference range.</a:t>
            </a:r>
          </a:p>
          <a:p>
            <a:endParaRPr lang="en-US" dirty="0"/>
          </a:p>
          <a:p>
            <a:r>
              <a:rPr lang="en-US" dirty="0"/>
              <a:t>The serum chemistry profile in cats with </a:t>
            </a:r>
            <a:r>
              <a:rPr lang="en-US" dirty="0" err="1"/>
              <a:t>hemoplasmosis</a:t>
            </a:r>
            <a:r>
              <a:rPr lang="en-US" dirty="0"/>
              <a:t> may reveal increased activities of ALT and AST as a result of hypoxia; metabolic acidosis; mild to moderate hyperbilirubinemia; and prerenal azotemia. Hyperproteinemia may be seen in some cats.</a:t>
            </a:r>
          </a:p>
          <a:p>
            <a:endParaRPr lang="en-US" dirty="0"/>
          </a:p>
          <a:p>
            <a:r>
              <a:rPr lang="en-US" dirty="0"/>
              <a:t>The most common radiographic finding in cats with hemoplasmas is splenomegaly</a:t>
            </a:r>
          </a:p>
        </p:txBody>
      </p:sp>
      <p:sp>
        <p:nvSpPr>
          <p:cNvPr id="4" name="Slide Number Placeholder 3"/>
          <p:cNvSpPr>
            <a:spLocks noGrp="1"/>
          </p:cNvSpPr>
          <p:nvPr>
            <p:ph type="sldNum" sz="quarter" idx="5"/>
          </p:nvPr>
        </p:nvSpPr>
        <p:spPr/>
        <p:txBody>
          <a:bodyPr/>
          <a:lstStyle/>
          <a:p>
            <a:fld id="{67D40714-7AA2-0543-A00F-AA87E8BE9D99}" type="slidenum">
              <a:rPr lang="en-US" smtClean="0"/>
              <a:t>9</a:t>
            </a:fld>
            <a:endParaRPr lang="en-US"/>
          </a:p>
        </p:txBody>
      </p:sp>
    </p:spTree>
    <p:extLst>
      <p:ext uri="{BB962C8B-B14F-4D97-AF65-F5344CB8AC3E}">
        <p14:creationId xmlns:p14="http://schemas.microsoft.com/office/powerpoint/2010/main" val="1249389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Cytologic detection of hemoplasmas has low sensitivity and specificity, especially for diagnosis of feline infectious anemia. M. </a:t>
            </a:r>
            <a:r>
              <a:rPr lang="en-US" dirty="0" err="1"/>
              <a:t>haemofelis</a:t>
            </a:r>
            <a:r>
              <a:rPr lang="en-US" dirty="0"/>
              <a:t> is visible less than 50% of the time in acutely infected cats, because organisms can disappear for days before reappearing on blood smears over the course of infection. Because organisms detach from erythrocytes within hours of blood collection, fresh blood smears should be submitted. False-positive diagnoses occur when stain artifacts such as precipitate are confused with organisms; thus, careful staining with a properly prepared, uncontaminated Romanowsky-type stain solution is essential. Organisms also need to be distinguished from basophilic stippling and Howell-Jolly bodies. ‘Ca. M. </a:t>
            </a:r>
            <a:r>
              <a:rPr lang="en-US" dirty="0" err="1"/>
              <a:t>haemominutum</a:t>
            </a:r>
            <a:r>
              <a:rPr lang="en-US" dirty="0"/>
              <a:t>’ is small and is not usually visible in chronically infected cats. ‘Ca. M. </a:t>
            </a:r>
            <a:r>
              <a:rPr lang="en-US" dirty="0" err="1"/>
              <a:t>turicensis</a:t>
            </a:r>
            <a:r>
              <a:rPr lang="en-US" dirty="0"/>
              <a:t>’ has never been seen on blood smears with light microscopy. Hemoplasmas are visible in many clinically affected dogs, and because M. </a:t>
            </a:r>
            <a:r>
              <a:rPr lang="en-US" dirty="0" err="1"/>
              <a:t>haemocanis</a:t>
            </a:r>
            <a:r>
              <a:rPr lang="en-US" dirty="0"/>
              <a:t> tends to form chains, it is more readily differentiated from stain artifacts and erythrocyte morphologic changes than is M. </a:t>
            </a:r>
            <a:r>
              <a:rPr lang="en-US" dirty="0" err="1"/>
              <a:t>haemofelis</a:t>
            </a:r>
            <a:r>
              <a:rPr lang="en-US" dirty="0"/>
              <a:t>. However, hemoplasmas are not usually visible in chronically infected dogs or in dogs infected with ‘Ca. M. </a:t>
            </a:r>
            <a:r>
              <a:rPr lang="en-US" dirty="0" err="1"/>
              <a:t>haematoparvum</a:t>
            </a:r>
            <a:r>
              <a:rPr lang="en-US" dirty="0"/>
              <a:t>.’</a:t>
            </a:r>
          </a:p>
          <a:p>
            <a:endParaRPr lang="en-US" dirty="0"/>
          </a:p>
          <a:p>
            <a:r>
              <a:rPr lang="en-US" dirty="0"/>
              <a:t>PCR assays are currently the tests of choice for diagnosis of </a:t>
            </a:r>
            <a:r>
              <a:rPr lang="en-US" dirty="0" err="1"/>
              <a:t>hemoplasmosis</a:t>
            </a:r>
            <a:r>
              <a:rPr lang="en-US" dirty="0"/>
              <a:t> in dogs and cats. Numerous assays have been described to date, which are generally based on detection of the 16S rRNA gene. These are significantly more sensitive than blood smear evaluation, although they occasionally do not detect infection in apparently healthy carrier cats when organism numbers in the blood are below the detection limit of the PCR Assay. Real-time PCR assays are usually species specific. Because the pathogenic potential of each hemoplasma species differs, the laboratory should be consulted to determine the species specificity of the assay(s) offered. Alternative causes of anemia should always be considered, especially in cats that test positive for ‘Ca. M. </a:t>
            </a:r>
            <a:r>
              <a:rPr lang="en-US" dirty="0" err="1"/>
              <a:t>haemominutum</a:t>
            </a:r>
            <a:r>
              <a:rPr lang="en-US" dirty="0"/>
              <a:t>’ or ‘Ca. M. </a:t>
            </a:r>
            <a:r>
              <a:rPr lang="en-US" dirty="0" err="1"/>
              <a:t>turicensis</a:t>
            </a:r>
            <a:r>
              <a:rPr lang="en-US" dirty="0"/>
              <a:t>,’ because infection with these organisms is not commonly associated with anemia.</a:t>
            </a:r>
          </a:p>
          <a:p>
            <a:endParaRPr lang="en-US" dirty="0"/>
          </a:p>
          <a:p>
            <a:r>
              <a:rPr lang="en-US" dirty="0"/>
              <a:t>Specifically, an ELISA that detects antibodies to an immunodominant protein of M. </a:t>
            </a:r>
            <a:r>
              <a:rPr lang="en-US" dirty="0" err="1"/>
              <a:t>haemofelis</a:t>
            </a:r>
            <a:r>
              <a:rPr lang="en-US" dirty="0"/>
              <a:t>, </a:t>
            </a:r>
            <a:r>
              <a:rPr lang="en-US" dirty="0" err="1"/>
              <a:t>DnaK</a:t>
            </a:r>
            <a:r>
              <a:rPr lang="en-US" dirty="0"/>
              <a:t>, has been developed. Cats produce antibodies to this antigen after infection, and in a study that examined the immune response to ‘Ca. M. </a:t>
            </a:r>
            <a:r>
              <a:rPr lang="en-US" dirty="0" err="1"/>
              <a:t>turicensis</a:t>
            </a:r>
            <a:r>
              <a:rPr lang="en-US" dirty="0"/>
              <a:t>’ infection, antibody titers to </a:t>
            </a:r>
            <a:r>
              <a:rPr lang="en-US" dirty="0" err="1"/>
              <a:t>DnaK</a:t>
            </a:r>
            <a:r>
              <a:rPr lang="en-US" dirty="0"/>
              <a:t> declined with antimicrobial drug treatment. Serologic cross-reactivity occurs to this antigen for all three feline hemoplasma species </a:t>
            </a:r>
            <a:r>
              <a:rPr lang="en-US" dirty="0" err="1"/>
              <a:t>herefore</a:t>
            </a:r>
            <a:r>
              <a:rPr lang="en-US" dirty="0"/>
              <a:t>, the assay does not discriminate between infection with M. </a:t>
            </a:r>
            <a:r>
              <a:rPr lang="en-US" dirty="0" err="1"/>
              <a:t>haemofelis</a:t>
            </a:r>
            <a:r>
              <a:rPr lang="en-US" dirty="0"/>
              <a:t> and other hemoplasmas, but determination of acute and convalescent titers may be helpful to distinguish acute from chronic infection. Currently this assay is available only on a research basis.</a:t>
            </a:r>
          </a:p>
        </p:txBody>
      </p:sp>
      <p:sp>
        <p:nvSpPr>
          <p:cNvPr id="4" name="Slide Number Placeholder 3"/>
          <p:cNvSpPr>
            <a:spLocks noGrp="1"/>
          </p:cNvSpPr>
          <p:nvPr>
            <p:ph type="sldNum" sz="quarter" idx="5"/>
          </p:nvPr>
        </p:nvSpPr>
        <p:spPr/>
        <p:txBody>
          <a:bodyPr/>
          <a:lstStyle/>
          <a:p>
            <a:fld id="{67D40714-7AA2-0543-A00F-AA87E8BE9D99}" type="slidenum">
              <a:rPr lang="en-US" smtClean="0"/>
              <a:t>10</a:t>
            </a:fld>
            <a:endParaRPr lang="en-US"/>
          </a:p>
        </p:txBody>
      </p:sp>
    </p:spTree>
    <p:extLst>
      <p:ext uri="{BB962C8B-B14F-4D97-AF65-F5344CB8AC3E}">
        <p14:creationId xmlns:p14="http://schemas.microsoft.com/office/powerpoint/2010/main" val="918627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 of transmission of hemoplasmas remains unclear. To some extent, fleas and other arthropod vectors may be capable of transmitting feline hemoplasmas, but experimental evidence for vector-borne transmission of feline hemoplasmas is weak. Transmission of M. </a:t>
            </a:r>
            <a:r>
              <a:rPr lang="en-US" dirty="0" err="1"/>
              <a:t>haemocanis</a:t>
            </a:r>
            <a:r>
              <a:rPr lang="en-US" dirty="0"/>
              <a:t> by the brown dog tick, Rhipicephalus </a:t>
            </a:r>
            <a:r>
              <a:rPr lang="en-US" dirty="0" err="1"/>
              <a:t>sanguineus</a:t>
            </a:r>
            <a:r>
              <a:rPr lang="en-US" dirty="0"/>
              <a:t>, has been demonstrated experimentally, although this was before PCR assays were available to confirm infection. Geographic variation in the prevalence of hemoplasma infection in dogs and cats supports a role for arthropod vectors in transmission. Vertical (e.g., transplacental) spread has also been hypothesized and has been documented for bovine hemoplasmas. Biting has been suggested as a means of transmission of feline hemoplasmas, and the strong male sex predilection, recent history of cat bite abscessation in some cats, and association with FIV infection in some studies supports this mode. Additionally, studies in Switzerland found that subcutaneous inoculation of blood that contained Ca. M. </a:t>
            </a:r>
            <a:r>
              <a:rPr lang="en-US" dirty="0" err="1"/>
              <a:t>turicensis</a:t>
            </a:r>
            <a:r>
              <a:rPr lang="en-US" dirty="0"/>
              <a:t>’ resulted in transmission, whereas inoculation of saliva that contained ‘Ca. M. </a:t>
            </a:r>
            <a:r>
              <a:rPr lang="en-US" dirty="0" err="1"/>
              <a:t>turicensis</a:t>
            </a:r>
            <a:r>
              <a:rPr lang="en-US" dirty="0"/>
              <a:t>’ did not. This suggests that hemoplasma transmission by social contact (saliva via mutual grooming etc.) is less likely than transmission by aggressive interaction (blood transmission during a cat bite incident). Because infection can also be transmitted by ingestion of blood, it may be that the biting cat (rather than the bitten cat) is most at risk for acquisition of infection. Transmission of M. </a:t>
            </a:r>
            <a:r>
              <a:rPr lang="en-US" dirty="0" err="1"/>
              <a:t>haemocanis</a:t>
            </a:r>
            <a:r>
              <a:rPr lang="en-US" dirty="0"/>
              <a:t> through ingestion of infected blood has also been described, so aggressive interactions between dogs may also have the potential to transmit hemoplasmas; however, this mode of transmission remains to be proven in field circumstances. Transmission can also occur following blood transfusion</a:t>
            </a:r>
          </a:p>
        </p:txBody>
      </p:sp>
      <p:sp>
        <p:nvSpPr>
          <p:cNvPr id="4" name="Slide Number Placeholder 3"/>
          <p:cNvSpPr>
            <a:spLocks noGrp="1"/>
          </p:cNvSpPr>
          <p:nvPr>
            <p:ph type="sldNum" sz="quarter" idx="5"/>
          </p:nvPr>
        </p:nvSpPr>
        <p:spPr/>
        <p:txBody>
          <a:bodyPr/>
          <a:lstStyle/>
          <a:p>
            <a:fld id="{67D40714-7AA2-0543-A00F-AA87E8BE9D99}" type="slidenum">
              <a:rPr lang="en-US" smtClean="0"/>
              <a:t>12</a:t>
            </a:fld>
            <a:endParaRPr lang="en-US"/>
          </a:p>
        </p:txBody>
      </p:sp>
    </p:spTree>
    <p:extLst>
      <p:ext uri="{BB962C8B-B14F-4D97-AF65-F5344CB8AC3E}">
        <p14:creationId xmlns:p14="http://schemas.microsoft.com/office/powerpoint/2010/main" val="2145328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treatment of choice for </a:t>
            </a:r>
            <a:r>
              <a:rPr lang="en-US" dirty="0" err="1"/>
              <a:t>hemoplasmosis</a:t>
            </a:r>
            <a:r>
              <a:rPr lang="en-US" dirty="0"/>
              <a:t> is doxycycline for a minimum of 2 weeks. some have suggested using longer courses of treatment (6 to 8 weeks) to ensure that infection is eliminated. Real-time PCR could be used to monitor response to antibiotic treatment if quantitative information is available. Fluoroquinolones are an alternative; marbofloxacin and pradofloxacin, when available, are both efficacious. Enrofloxacin is also usually effective, but diffuse retinal degeneration and acute blindness have been reported following the use of this fluoroquinolone and, although this is rare, caution must be exercised with its use in cats. The response of the different hemoplasma species, and indeed different strains of the same species, to antibiotics varies. Most successful studies that have demonstrated treatment efficacy have evaluated the response of M. </a:t>
            </a:r>
            <a:r>
              <a:rPr lang="en-US" dirty="0" err="1"/>
              <a:t>haemofelis</a:t>
            </a:r>
            <a:r>
              <a:rPr lang="en-US" dirty="0"/>
              <a:t> to treatment. Clinical improvement usually occurs within 2 to 3 days. The use of immunosuppressive doses of glucocorticoids to suppress the associated immune-mediated hemolytic process is controversial, given that glucocorticoids can cause reactivation of latent infection, but may be necessary in cats that fail to respond to antimicrobial therapy alone, or when the diagnosis is uncertain, especially if erythrocyte-bound antibodies are identified.</a:t>
            </a:r>
          </a:p>
          <a:p>
            <a:endParaRPr lang="en-US" dirty="0"/>
          </a:p>
          <a:p>
            <a:r>
              <a:rPr lang="en-US" dirty="0"/>
              <a:t>Doxycycline is the drug of choice for treatment of M. </a:t>
            </a:r>
            <a:r>
              <a:rPr lang="en-US" dirty="0" err="1"/>
              <a:t>haemocanis</a:t>
            </a:r>
            <a:r>
              <a:rPr lang="en-US" dirty="0"/>
              <a:t> infection. Treatment of a </a:t>
            </a:r>
            <a:r>
              <a:rPr lang="en-US" dirty="0" err="1"/>
              <a:t>splenectomized</a:t>
            </a:r>
            <a:r>
              <a:rPr lang="en-US" dirty="0"/>
              <a:t> dog with oxytetracycline for approximately 1 month was associated with clinical improvement, but infection persisted as determined with quantitative PCR, and relapse occurred when treatment was withdrawn. Infection also persisted after treatment with enrofloxacin, despite eventual recovery from anemia. In contrast, in M. </a:t>
            </a:r>
            <a:r>
              <a:rPr lang="en-US" dirty="0" err="1"/>
              <a:t>haemocanis</a:t>
            </a:r>
            <a:r>
              <a:rPr lang="en-US" dirty="0"/>
              <a:t>–infected dogs with intact spleens, doxycycline treatment for 4 weeks appeared to result in resolution of infection as determined by PCR assay, whereas ‘Ca. M. </a:t>
            </a:r>
            <a:r>
              <a:rPr lang="en-US" dirty="0" err="1"/>
              <a:t>haematoparvum</a:t>
            </a:r>
            <a:r>
              <a:rPr lang="en-US" dirty="0"/>
              <a:t>’–infected dogs remained</a:t>
            </a:r>
          </a:p>
          <a:p>
            <a:r>
              <a:rPr lang="en-US" dirty="0"/>
              <a:t>PCR positive. A </a:t>
            </a:r>
            <a:r>
              <a:rPr lang="en-US" dirty="0" err="1"/>
              <a:t>splenectomized</a:t>
            </a:r>
            <a:r>
              <a:rPr lang="en-US" dirty="0"/>
              <a:t> dog was apparently cured of M. </a:t>
            </a:r>
            <a:r>
              <a:rPr lang="en-US" dirty="0" err="1"/>
              <a:t>haemocanis</a:t>
            </a:r>
            <a:r>
              <a:rPr lang="en-US" dirty="0"/>
              <a:t> infection after 12 weeks of doxycycline treatment</a:t>
            </a:r>
          </a:p>
        </p:txBody>
      </p:sp>
      <p:sp>
        <p:nvSpPr>
          <p:cNvPr id="4" name="Slide Number Placeholder 3"/>
          <p:cNvSpPr>
            <a:spLocks noGrp="1"/>
          </p:cNvSpPr>
          <p:nvPr>
            <p:ph type="sldNum" sz="quarter" idx="5"/>
          </p:nvPr>
        </p:nvSpPr>
        <p:spPr/>
        <p:txBody>
          <a:bodyPr/>
          <a:lstStyle/>
          <a:p>
            <a:fld id="{67D40714-7AA2-0543-A00F-AA87E8BE9D99}" type="slidenum">
              <a:rPr lang="en-US" smtClean="0"/>
              <a:t>13</a:t>
            </a:fld>
            <a:endParaRPr lang="en-US"/>
          </a:p>
        </p:txBody>
      </p:sp>
    </p:spTree>
    <p:extLst>
      <p:ext uri="{BB962C8B-B14F-4D97-AF65-F5344CB8AC3E}">
        <p14:creationId xmlns:p14="http://schemas.microsoft.com/office/powerpoint/2010/main" val="270452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Little information is available in regard to the immune response to hemoplasma infection, and no vaccines are available. Because co-infections with multiple hemoplasma species occur, infection with one species does not appear to protect against infection with other species</a:t>
            </a:r>
          </a:p>
        </p:txBody>
      </p:sp>
      <p:sp>
        <p:nvSpPr>
          <p:cNvPr id="4" name="Slide Number Placeholder 3"/>
          <p:cNvSpPr>
            <a:spLocks noGrp="1"/>
          </p:cNvSpPr>
          <p:nvPr>
            <p:ph type="sldNum" sz="quarter" idx="5"/>
          </p:nvPr>
        </p:nvSpPr>
        <p:spPr/>
        <p:txBody>
          <a:bodyPr/>
          <a:lstStyle/>
          <a:p>
            <a:fld id="{67D40714-7AA2-0543-A00F-AA87E8BE9D99}" type="slidenum">
              <a:rPr lang="en-US" smtClean="0"/>
              <a:t>14</a:t>
            </a:fld>
            <a:endParaRPr lang="en-US"/>
          </a:p>
        </p:txBody>
      </p:sp>
    </p:spTree>
    <p:extLst>
      <p:ext uri="{BB962C8B-B14F-4D97-AF65-F5344CB8AC3E}">
        <p14:creationId xmlns:p14="http://schemas.microsoft.com/office/powerpoint/2010/main" val="36304010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B61BEF0D-F0BB-DE4B-95CE-6DB70DBA9567}" type="datetimeFigureOut">
              <a:rPr lang="en-US" smtClean="0"/>
              <a:pPr/>
              <a:t>11/8/23</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745365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958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2740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5992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B61BEF0D-F0BB-DE4B-95CE-6DB70DBA9567}" type="datetimeFigureOut">
              <a:rPr lang="en-US" smtClean="0"/>
              <a:pPr/>
              <a:t>11/8/23</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615189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2084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6870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305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095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B61BEF0D-F0BB-DE4B-95CE-6DB70DBA9567}" type="datetimeFigureOut">
              <a:rPr lang="en-US" smtClean="0"/>
              <a:pPr/>
              <a:t>11/8/23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D57F1E4F-1CFF-5643-939E-217C01CDF565}"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298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B61BEF0D-F0BB-DE4B-95CE-6DB70DBA9567}" type="datetimeFigureOut">
              <a:rPr lang="en-US" smtClean="0"/>
              <a:pPr/>
              <a:t>11/8/23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D57F1E4F-1CFF-5643-939E-217C01CDF565}"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58701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B61BEF0D-F0BB-DE4B-95CE-6DB70DBA9567}" type="datetimeFigureOut">
              <a:rPr lang="en-US" smtClean="0"/>
              <a:pPr/>
              <a:t>11/8/23</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D57F1E4F-1CFF-5643-939E-217C01CDF565}" type="slidenum">
              <a:rPr lang="en-US" smtClean="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3656347324"/>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12354-61B6-57FC-B348-01C47FFB1456}"/>
              </a:ext>
            </a:extLst>
          </p:cNvPr>
          <p:cNvSpPr>
            <a:spLocks noGrp="1"/>
          </p:cNvSpPr>
          <p:nvPr>
            <p:ph type="ctrTitle"/>
          </p:nvPr>
        </p:nvSpPr>
        <p:spPr/>
        <p:txBody>
          <a:bodyPr/>
          <a:lstStyle/>
          <a:p>
            <a:r>
              <a:rPr lang="en-US" dirty="0" err="1"/>
              <a:t>Hemotropic</a:t>
            </a:r>
            <a:r>
              <a:rPr lang="en-US" dirty="0"/>
              <a:t> </a:t>
            </a:r>
            <a:r>
              <a:rPr lang="en-US" dirty="0" err="1"/>
              <a:t>mycoplasms</a:t>
            </a:r>
            <a:r>
              <a:rPr lang="en-US" dirty="0"/>
              <a:t> </a:t>
            </a:r>
            <a:br>
              <a:rPr lang="en-US" dirty="0"/>
            </a:br>
            <a:r>
              <a:rPr lang="en-US" dirty="0" err="1"/>
              <a:t>anaplasma</a:t>
            </a:r>
            <a:endParaRPr lang="en-US" dirty="0"/>
          </a:p>
        </p:txBody>
      </p:sp>
      <p:sp>
        <p:nvSpPr>
          <p:cNvPr id="3" name="Subtitle 2">
            <a:extLst>
              <a:ext uri="{FF2B5EF4-FFF2-40B4-BE49-F238E27FC236}">
                <a16:creationId xmlns:a16="http://schemas.microsoft.com/office/drawing/2014/main" id="{EB3746EE-959A-4F88-4EA1-0BAAF7FD13C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1165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F9B71100-3866-4CD8-858A-4D56F42DB6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57945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66A5D548-4865-4D5F-97A6-2D8C1657B2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9451" y="233264"/>
            <a:ext cx="5362178" cy="63914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0E8090-E9D4-0596-8E3F-BAC58ECAF1D3}"/>
              </a:ext>
            </a:extLst>
          </p:cNvPr>
          <p:cNvSpPr>
            <a:spLocks noGrp="1"/>
          </p:cNvSpPr>
          <p:nvPr>
            <p:ph type="title"/>
          </p:nvPr>
        </p:nvSpPr>
        <p:spPr>
          <a:xfrm>
            <a:off x="7064082" y="642594"/>
            <a:ext cx="4472921" cy="1371600"/>
          </a:xfrm>
        </p:spPr>
        <p:txBody>
          <a:bodyPr>
            <a:normAutofit/>
          </a:bodyPr>
          <a:lstStyle/>
          <a:p>
            <a:r>
              <a:rPr lang="en-US" dirty="0"/>
              <a:t>Diagnostics</a:t>
            </a:r>
          </a:p>
        </p:txBody>
      </p:sp>
      <p:pic>
        <p:nvPicPr>
          <p:cNvPr id="1028" name="Picture 4" descr="blood parasites Flashcards | Quizlet">
            <a:extLst>
              <a:ext uri="{FF2B5EF4-FFF2-40B4-BE49-F238E27FC236}">
                <a16:creationId xmlns:a16="http://schemas.microsoft.com/office/drawing/2014/main" id="{05F932CB-4951-E3A5-DBCC-227EC6649B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57" r="9004" b="-2"/>
          <a:stretch/>
        </p:blipFill>
        <p:spPr bwMode="auto">
          <a:xfrm>
            <a:off x="233264" y="233264"/>
            <a:ext cx="3324388" cy="3755625"/>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64E8C82B-29EE-43B6-90D9-4C3463486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2243" y="239052"/>
            <a:ext cx="2722671" cy="2474937"/>
          </a:xfrm>
          <a:prstGeom prst="rect">
            <a:avLst/>
          </a:prstGeom>
          <a:solidFill>
            <a:srgbClr val="645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C6E2D67D-01A2-4277-8EA0-1560E7E95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264" y="4154694"/>
            <a:ext cx="3324388" cy="2470041"/>
          </a:xfrm>
          <a:prstGeom prst="rect">
            <a:avLst/>
          </a:prstGeom>
          <a:solidFill>
            <a:srgbClr val="645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eline infectious anemia in Cats (Felis) | Vetlexicon">
            <a:extLst>
              <a:ext uri="{FF2B5EF4-FFF2-40B4-BE49-F238E27FC236}">
                <a16:creationId xmlns:a16="http://schemas.microsoft.com/office/drawing/2014/main" id="{DA075C98-4BE7-2A96-5BF6-3FA9B48AC2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935" r="10612" b="3"/>
          <a:stretch/>
        </p:blipFill>
        <p:spPr bwMode="auto">
          <a:xfrm>
            <a:off x="3692243" y="2874858"/>
            <a:ext cx="2722671" cy="374987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C630809-A6FA-2EE9-40A1-123FE24457C0}"/>
              </a:ext>
            </a:extLst>
          </p:cNvPr>
          <p:cNvSpPr>
            <a:spLocks noGrp="1"/>
          </p:cNvSpPr>
          <p:nvPr>
            <p:ph idx="1"/>
          </p:nvPr>
        </p:nvSpPr>
        <p:spPr>
          <a:xfrm>
            <a:off x="7064082" y="2103120"/>
            <a:ext cx="4472922" cy="3931920"/>
          </a:xfrm>
        </p:spPr>
        <p:txBody>
          <a:bodyPr>
            <a:normAutofit/>
          </a:bodyPr>
          <a:lstStyle/>
          <a:p>
            <a:r>
              <a:rPr lang="en-US" dirty="0"/>
              <a:t>Cytology</a:t>
            </a:r>
          </a:p>
          <a:p>
            <a:r>
              <a:rPr lang="en-US" dirty="0"/>
              <a:t>Culture</a:t>
            </a:r>
          </a:p>
          <a:p>
            <a:r>
              <a:rPr lang="en-US" dirty="0"/>
              <a:t>PCR</a:t>
            </a:r>
          </a:p>
          <a:p>
            <a:r>
              <a:rPr lang="en-US" dirty="0"/>
              <a:t>Serology</a:t>
            </a:r>
          </a:p>
        </p:txBody>
      </p:sp>
      <p:sp>
        <p:nvSpPr>
          <p:cNvPr id="1041" name="Rectangle 1040">
            <a:extLst>
              <a:ext uri="{FF2B5EF4-FFF2-40B4-BE49-F238E27FC236}">
                <a16:creationId xmlns:a16="http://schemas.microsoft.com/office/drawing/2014/main" id="{EFFB280C-BA0C-49DC-926F-5BB41ADF0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08711" y="374903"/>
            <a:ext cx="5103658"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Tree>
    <p:extLst>
      <p:ext uri="{BB962C8B-B14F-4D97-AF65-F5344CB8AC3E}">
        <p14:creationId xmlns:p14="http://schemas.microsoft.com/office/powerpoint/2010/main" val="3094465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51587FE-7077-474D-A5C5-E43C79BFA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875B36C-2851-4BFD-B6B5-6F75C5D799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4" name="Rectangle 13">
            <a:extLst>
              <a:ext uri="{FF2B5EF4-FFF2-40B4-BE49-F238E27FC236}">
                <a16:creationId xmlns:a16="http://schemas.microsoft.com/office/drawing/2014/main" id="{E37E3B0C-7DE7-43B8-B699-CC69906AC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6" name="Rectangle 15">
            <a:extLst>
              <a:ext uri="{FF2B5EF4-FFF2-40B4-BE49-F238E27FC236}">
                <a16:creationId xmlns:a16="http://schemas.microsoft.com/office/drawing/2014/main" id="{BAC6D1AF-9D88-46AF-892B-3824D07DE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8" name="Group 17">
            <a:extLst>
              <a:ext uri="{FF2B5EF4-FFF2-40B4-BE49-F238E27FC236}">
                <a16:creationId xmlns:a16="http://schemas.microsoft.com/office/drawing/2014/main" id="{2BCC863F-C811-40ED-99F5-B445CC0DB3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19" name="Straight Connector 18">
              <a:extLst>
                <a:ext uri="{FF2B5EF4-FFF2-40B4-BE49-F238E27FC236}">
                  <a16:creationId xmlns:a16="http://schemas.microsoft.com/office/drawing/2014/main" id="{A21D2264-5D59-4F84-8442-330229B32B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E5B1AD3-7127-4133-AA93-D466C3703CA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F020A5A-5DE3-4814-83F0-745357A26DF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501" y="4212709"/>
            <a:ext cx="10905302" cy="1997060"/>
          </a:xfrm>
          <a:prstGeom prst="rect">
            <a:avLst/>
          </a:prstGeom>
          <a:solidFill>
            <a:schemeClr val="accent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31" name="Rectangle 30">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348" y="4379135"/>
            <a:ext cx="10579608" cy="1664208"/>
          </a:xfrm>
          <a:prstGeom prst="rect">
            <a:avLst/>
          </a:prstGeom>
          <a:noFill/>
          <a:ln w="6350" cap="sq" cmpd="sng" algn="ctr">
            <a:solidFill>
              <a:srgbClr val="FFFFFF"/>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BF8E0417-CE04-0001-CAF9-00BC6C33549A}"/>
              </a:ext>
            </a:extLst>
          </p:cNvPr>
          <p:cNvSpPr>
            <a:spLocks noGrp="1"/>
          </p:cNvSpPr>
          <p:nvPr>
            <p:ph type="title"/>
          </p:nvPr>
        </p:nvSpPr>
        <p:spPr>
          <a:xfrm>
            <a:off x="925032" y="4519486"/>
            <a:ext cx="10366743" cy="1054907"/>
          </a:xfrm>
        </p:spPr>
        <p:txBody>
          <a:bodyPr vert="horz" lIns="91440" tIns="45720" rIns="91440" bIns="45720" rtlCol="0" anchor="ctr">
            <a:normAutofit/>
          </a:bodyPr>
          <a:lstStyle/>
          <a:p>
            <a:pPr algn="ctr">
              <a:lnSpc>
                <a:spcPct val="83000"/>
              </a:lnSpc>
            </a:pPr>
            <a:r>
              <a:rPr lang="en-US" cap="all" spc="-100">
                <a:solidFill>
                  <a:srgbClr val="FFFFFF"/>
                </a:solidFill>
              </a:rPr>
              <a:t>Arlo next steps?</a:t>
            </a:r>
          </a:p>
        </p:txBody>
      </p:sp>
      <p:pic>
        <p:nvPicPr>
          <p:cNvPr id="5" name="Picture 4" descr="A table of numbers and letters&#10;&#10;Description automatically generated with medium confidence">
            <a:extLst>
              <a:ext uri="{FF2B5EF4-FFF2-40B4-BE49-F238E27FC236}">
                <a16:creationId xmlns:a16="http://schemas.microsoft.com/office/drawing/2014/main" id="{5B3D5763-1B26-11CB-CEAC-27C6C0FBB0B6}"/>
              </a:ext>
            </a:extLst>
          </p:cNvPr>
          <p:cNvPicPr>
            <a:picLocks noChangeAspect="1"/>
          </p:cNvPicPr>
          <p:nvPr/>
        </p:nvPicPr>
        <p:blipFill>
          <a:blip r:embed="rId3"/>
          <a:stretch>
            <a:fillRect/>
          </a:stretch>
        </p:blipFill>
        <p:spPr>
          <a:xfrm>
            <a:off x="965944" y="645106"/>
            <a:ext cx="4646438" cy="3229275"/>
          </a:xfrm>
          <a:prstGeom prst="rect">
            <a:avLst/>
          </a:prstGeom>
        </p:spPr>
      </p:pic>
      <p:pic>
        <p:nvPicPr>
          <p:cNvPr id="4" name="Content Placeholder 3" descr="A table of numbers and symbols&#10;&#10;Description automatically generated with medium confidence">
            <a:extLst>
              <a:ext uri="{FF2B5EF4-FFF2-40B4-BE49-F238E27FC236}">
                <a16:creationId xmlns:a16="http://schemas.microsoft.com/office/drawing/2014/main" id="{E54D7189-6C76-42D4-3FB4-980FD0879002}"/>
              </a:ext>
            </a:extLst>
          </p:cNvPr>
          <p:cNvPicPr>
            <a:picLocks noGrp="1" noChangeAspect="1"/>
          </p:cNvPicPr>
          <p:nvPr>
            <p:ph idx="4294967295"/>
          </p:nvPr>
        </p:nvPicPr>
        <p:blipFill>
          <a:blip r:embed="rId4"/>
          <a:stretch>
            <a:fillRect/>
          </a:stretch>
        </p:blipFill>
        <p:spPr>
          <a:xfrm>
            <a:off x="6382794" y="644457"/>
            <a:ext cx="5027082" cy="3217333"/>
          </a:xfrm>
          <a:prstGeom prst="rect">
            <a:avLst/>
          </a:prstGeom>
        </p:spPr>
      </p:pic>
    </p:spTree>
    <p:extLst>
      <p:ext uri="{BB962C8B-B14F-4D97-AF65-F5344CB8AC3E}">
        <p14:creationId xmlns:p14="http://schemas.microsoft.com/office/powerpoint/2010/main" val="2488549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A154-EFBF-F268-BA7E-A3869BC368EE}"/>
              </a:ext>
            </a:extLst>
          </p:cNvPr>
          <p:cNvSpPr>
            <a:spLocks noGrp="1"/>
          </p:cNvSpPr>
          <p:nvPr>
            <p:ph type="title"/>
          </p:nvPr>
        </p:nvSpPr>
        <p:spPr/>
        <p:txBody>
          <a:bodyPr>
            <a:normAutofit fontScale="90000"/>
          </a:bodyPr>
          <a:lstStyle/>
          <a:p>
            <a:r>
              <a:rPr lang="en-US" dirty="0"/>
              <a:t>Arlo’s owner asks how did he get infected?</a:t>
            </a:r>
          </a:p>
        </p:txBody>
      </p:sp>
      <p:sp>
        <p:nvSpPr>
          <p:cNvPr id="3" name="Content Placeholder 2">
            <a:extLst>
              <a:ext uri="{FF2B5EF4-FFF2-40B4-BE49-F238E27FC236}">
                <a16:creationId xmlns:a16="http://schemas.microsoft.com/office/drawing/2014/main" id="{F069ED6B-B282-20C3-4D68-B7CAB93500C2}"/>
              </a:ext>
            </a:extLst>
          </p:cNvPr>
          <p:cNvSpPr>
            <a:spLocks noGrp="1"/>
          </p:cNvSpPr>
          <p:nvPr>
            <p:ph idx="1"/>
          </p:nvPr>
        </p:nvSpPr>
        <p:spPr/>
        <p:txBody>
          <a:bodyPr/>
          <a:lstStyle/>
          <a:p>
            <a:r>
              <a:rPr lang="en-US" dirty="0"/>
              <a:t>Arthropod vectors?</a:t>
            </a:r>
          </a:p>
          <a:p>
            <a:endParaRPr lang="en-US" dirty="0"/>
          </a:p>
          <a:p>
            <a:r>
              <a:rPr lang="en-US" dirty="0"/>
              <a:t>Do they need to be concerned for the other cats in the household?</a:t>
            </a:r>
          </a:p>
          <a:p>
            <a:endParaRPr lang="en-US" dirty="0"/>
          </a:p>
          <a:p>
            <a:r>
              <a:rPr lang="en-US" dirty="0"/>
              <a:t>What if Arlo was a dog?</a:t>
            </a:r>
          </a:p>
        </p:txBody>
      </p:sp>
    </p:spTree>
    <p:extLst>
      <p:ext uri="{BB962C8B-B14F-4D97-AF65-F5344CB8AC3E}">
        <p14:creationId xmlns:p14="http://schemas.microsoft.com/office/powerpoint/2010/main" val="1577979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ABB3E-43BC-600D-8956-B3AB4F89764A}"/>
              </a:ext>
            </a:extLst>
          </p:cNvPr>
          <p:cNvSpPr>
            <a:spLocks noGrp="1"/>
          </p:cNvSpPr>
          <p:nvPr>
            <p:ph type="title"/>
          </p:nvPr>
        </p:nvSpPr>
        <p:spPr/>
        <p:txBody>
          <a:bodyPr/>
          <a:lstStyle/>
          <a:p>
            <a:r>
              <a:rPr lang="en-US" dirty="0"/>
              <a:t>Treatment Plan for Arlo</a:t>
            </a:r>
          </a:p>
        </p:txBody>
      </p:sp>
      <p:sp>
        <p:nvSpPr>
          <p:cNvPr id="3" name="Content Placeholder 2">
            <a:extLst>
              <a:ext uri="{FF2B5EF4-FFF2-40B4-BE49-F238E27FC236}">
                <a16:creationId xmlns:a16="http://schemas.microsoft.com/office/drawing/2014/main" id="{1600C372-035A-B952-E6FC-7067DF35E516}"/>
              </a:ext>
            </a:extLst>
          </p:cNvPr>
          <p:cNvSpPr>
            <a:spLocks noGrp="1"/>
          </p:cNvSpPr>
          <p:nvPr>
            <p:ph idx="1"/>
          </p:nvPr>
        </p:nvSpPr>
        <p:spPr/>
        <p:txBody>
          <a:bodyPr/>
          <a:lstStyle/>
          <a:p>
            <a:r>
              <a:rPr lang="en-US" dirty="0" err="1"/>
              <a:t>pRBC</a:t>
            </a:r>
            <a:r>
              <a:rPr lang="en-US" dirty="0"/>
              <a:t> transfusion</a:t>
            </a:r>
          </a:p>
          <a:p>
            <a:r>
              <a:rPr lang="en-US" dirty="0"/>
              <a:t>Antibiotics</a:t>
            </a:r>
          </a:p>
          <a:p>
            <a:pPr lvl="1"/>
            <a:r>
              <a:rPr lang="en-US" dirty="0"/>
              <a:t>Which one?</a:t>
            </a:r>
          </a:p>
          <a:p>
            <a:pPr lvl="1"/>
            <a:r>
              <a:rPr lang="en-US" dirty="0"/>
              <a:t>How long?</a:t>
            </a:r>
          </a:p>
          <a:p>
            <a:r>
              <a:rPr lang="en-US" dirty="0"/>
              <a:t>Steroids?</a:t>
            </a:r>
          </a:p>
          <a:p>
            <a:endParaRPr lang="en-US" dirty="0"/>
          </a:p>
          <a:p>
            <a:r>
              <a:rPr lang="en-US" dirty="0"/>
              <a:t>Treatment if Arlo was a dog?</a:t>
            </a:r>
          </a:p>
        </p:txBody>
      </p:sp>
    </p:spTree>
    <p:extLst>
      <p:ext uri="{BB962C8B-B14F-4D97-AF65-F5344CB8AC3E}">
        <p14:creationId xmlns:p14="http://schemas.microsoft.com/office/powerpoint/2010/main" val="4209497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2DFF-BE58-26CA-6D6C-D2049B729044}"/>
              </a:ext>
            </a:extLst>
          </p:cNvPr>
          <p:cNvSpPr>
            <a:spLocks noGrp="1"/>
          </p:cNvSpPr>
          <p:nvPr>
            <p:ph type="title"/>
          </p:nvPr>
        </p:nvSpPr>
        <p:spPr/>
        <p:txBody>
          <a:bodyPr/>
          <a:lstStyle/>
          <a:p>
            <a:r>
              <a:rPr lang="en-US" dirty="0"/>
              <a:t>Will Arlo be protected in the future?	</a:t>
            </a:r>
          </a:p>
        </p:txBody>
      </p:sp>
      <p:sp>
        <p:nvSpPr>
          <p:cNvPr id="3" name="Content Placeholder 2">
            <a:extLst>
              <a:ext uri="{FF2B5EF4-FFF2-40B4-BE49-F238E27FC236}">
                <a16:creationId xmlns:a16="http://schemas.microsoft.com/office/drawing/2014/main" id="{227FCBAD-929C-4318-A799-96CF384D81C0}"/>
              </a:ext>
            </a:extLst>
          </p:cNvPr>
          <p:cNvSpPr>
            <a:spLocks noGrp="1"/>
          </p:cNvSpPr>
          <p:nvPr>
            <p:ph idx="1"/>
          </p:nvPr>
        </p:nvSpPr>
        <p:spPr/>
        <p:txBody>
          <a:bodyPr/>
          <a:lstStyle/>
          <a:p>
            <a:r>
              <a:rPr lang="en-US" dirty="0"/>
              <a:t>Will he ever get Mycoplasma </a:t>
            </a:r>
            <a:r>
              <a:rPr lang="en-US" dirty="0" err="1"/>
              <a:t>haemofelis</a:t>
            </a:r>
            <a:r>
              <a:rPr lang="en-US" dirty="0"/>
              <a:t> again?</a:t>
            </a:r>
          </a:p>
          <a:p>
            <a:r>
              <a:rPr lang="en-US" dirty="0"/>
              <a:t>What about other hemoplasmas? </a:t>
            </a:r>
          </a:p>
          <a:p>
            <a:pPr marL="0" indent="0">
              <a:buNone/>
            </a:pPr>
            <a:endParaRPr lang="en-US" dirty="0"/>
          </a:p>
        </p:txBody>
      </p:sp>
    </p:spTree>
    <p:extLst>
      <p:ext uri="{BB962C8B-B14F-4D97-AF65-F5344CB8AC3E}">
        <p14:creationId xmlns:p14="http://schemas.microsoft.com/office/powerpoint/2010/main" val="2026486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14775-1619-9919-0FA0-DAE7B99C1081}"/>
              </a:ext>
            </a:extLst>
          </p:cNvPr>
          <p:cNvSpPr>
            <a:spLocks noGrp="1"/>
          </p:cNvSpPr>
          <p:nvPr>
            <p:ph type="title"/>
          </p:nvPr>
        </p:nvSpPr>
        <p:spPr/>
        <p:txBody>
          <a:bodyPr/>
          <a:lstStyle/>
          <a:p>
            <a:r>
              <a:rPr lang="en-US" dirty="0" err="1"/>
              <a:t>Livi</a:t>
            </a:r>
            <a:r>
              <a:rPr lang="en-US" dirty="0"/>
              <a:t>, 12 YO FS MBD</a:t>
            </a:r>
          </a:p>
        </p:txBody>
      </p:sp>
      <p:sp>
        <p:nvSpPr>
          <p:cNvPr id="3" name="Content Placeholder 2">
            <a:extLst>
              <a:ext uri="{FF2B5EF4-FFF2-40B4-BE49-F238E27FC236}">
                <a16:creationId xmlns:a16="http://schemas.microsoft.com/office/drawing/2014/main" id="{0FA0770E-2E37-C364-7D49-05BE9F9DA71A}"/>
              </a:ext>
            </a:extLst>
          </p:cNvPr>
          <p:cNvSpPr>
            <a:spLocks noGrp="1"/>
          </p:cNvSpPr>
          <p:nvPr>
            <p:ph idx="1"/>
          </p:nvPr>
        </p:nvSpPr>
        <p:spPr/>
        <p:txBody>
          <a:bodyPr/>
          <a:lstStyle/>
          <a:p>
            <a:r>
              <a:rPr lang="en-US" dirty="0"/>
              <a:t>Presented for hyperthermia, panting</a:t>
            </a:r>
          </a:p>
          <a:p>
            <a:r>
              <a:rPr lang="en-US" dirty="0"/>
              <a:t>Received 3 vaccines day prior</a:t>
            </a:r>
          </a:p>
          <a:p>
            <a:r>
              <a:rPr lang="en-US" dirty="0"/>
              <a:t>Decreased appetite and thirst</a:t>
            </a:r>
          </a:p>
          <a:p>
            <a:r>
              <a:rPr lang="en-US" dirty="0"/>
              <a:t>No medications </a:t>
            </a:r>
          </a:p>
        </p:txBody>
      </p:sp>
    </p:spTree>
    <p:extLst>
      <p:ext uri="{BB962C8B-B14F-4D97-AF65-F5344CB8AC3E}">
        <p14:creationId xmlns:p14="http://schemas.microsoft.com/office/powerpoint/2010/main" val="4201669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C1892-04A7-C20B-67C3-4E695E5E07AB}"/>
              </a:ext>
            </a:extLst>
          </p:cNvPr>
          <p:cNvSpPr>
            <a:spLocks noGrp="1"/>
          </p:cNvSpPr>
          <p:nvPr>
            <p:ph type="title"/>
          </p:nvPr>
        </p:nvSpPr>
        <p:spPr/>
        <p:txBody>
          <a:bodyPr/>
          <a:lstStyle/>
          <a:p>
            <a:r>
              <a:rPr lang="en-US" dirty="0"/>
              <a:t>Initial Exam and Diagnostics</a:t>
            </a:r>
          </a:p>
        </p:txBody>
      </p:sp>
      <p:sp>
        <p:nvSpPr>
          <p:cNvPr id="3" name="Content Placeholder 2">
            <a:extLst>
              <a:ext uri="{FF2B5EF4-FFF2-40B4-BE49-F238E27FC236}">
                <a16:creationId xmlns:a16="http://schemas.microsoft.com/office/drawing/2014/main" id="{1ED9B3CF-6636-1D4B-AD4A-D50CACE80691}"/>
              </a:ext>
            </a:extLst>
          </p:cNvPr>
          <p:cNvSpPr>
            <a:spLocks noGrp="1"/>
          </p:cNvSpPr>
          <p:nvPr>
            <p:ph idx="1"/>
          </p:nvPr>
        </p:nvSpPr>
        <p:spPr/>
        <p:txBody>
          <a:bodyPr/>
          <a:lstStyle/>
          <a:p>
            <a:r>
              <a:rPr lang="en-US" dirty="0"/>
              <a:t>T: 105.1 P: 150 R: 60 MM: pink CRT 1-2</a:t>
            </a:r>
          </a:p>
          <a:p>
            <a:r>
              <a:rPr lang="en-US" dirty="0"/>
              <a:t>PE: fair pulses, 2 wet coughs, lungs clear, multiple soft freely moveable subcutaneous masses</a:t>
            </a:r>
          </a:p>
          <a:p>
            <a:r>
              <a:rPr lang="en-US" dirty="0"/>
              <a:t>POCUS: unremarkable</a:t>
            </a:r>
          </a:p>
          <a:p>
            <a:r>
              <a:rPr lang="en-US" dirty="0"/>
              <a:t>VBG: unremarkable </a:t>
            </a:r>
          </a:p>
          <a:p>
            <a:r>
              <a:rPr lang="en-US" dirty="0"/>
              <a:t>QATS: PCV 43%, TS 9.4 g/dL, AZO 5-15</a:t>
            </a:r>
          </a:p>
        </p:txBody>
      </p:sp>
    </p:spTree>
    <p:extLst>
      <p:ext uri="{BB962C8B-B14F-4D97-AF65-F5344CB8AC3E}">
        <p14:creationId xmlns:p14="http://schemas.microsoft.com/office/powerpoint/2010/main" val="262493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F245-9AD3-0B09-3905-03A48D208275}"/>
              </a:ext>
            </a:extLst>
          </p:cNvPr>
          <p:cNvSpPr>
            <a:spLocks noGrp="1"/>
          </p:cNvSpPr>
          <p:nvPr>
            <p:ph type="title"/>
          </p:nvPr>
        </p:nvSpPr>
        <p:spPr/>
        <p:txBody>
          <a:bodyPr/>
          <a:lstStyle/>
          <a:p>
            <a:r>
              <a:rPr lang="en-US" dirty="0"/>
              <a:t>Next Diagnostics and Why?</a:t>
            </a:r>
          </a:p>
        </p:txBody>
      </p:sp>
      <p:sp>
        <p:nvSpPr>
          <p:cNvPr id="3" name="Content Placeholder 2">
            <a:extLst>
              <a:ext uri="{FF2B5EF4-FFF2-40B4-BE49-F238E27FC236}">
                <a16:creationId xmlns:a16="http://schemas.microsoft.com/office/drawing/2014/main" id="{C3CD4DAF-9D54-CCA3-4851-60BBB6D1962C}"/>
              </a:ext>
            </a:extLst>
          </p:cNvPr>
          <p:cNvSpPr>
            <a:spLocks noGrp="1"/>
          </p:cNvSpPr>
          <p:nvPr>
            <p:ph idx="1"/>
          </p:nvPr>
        </p:nvSpPr>
        <p:spPr/>
        <p:txBody>
          <a:bodyPr/>
          <a:lstStyle/>
          <a:p>
            <a:r>
              <a:rPr lang="en-US" dirty="0"/>
              <a:t>CBC</a:t>
            </a:r>
          </a:p>
          <a:p>
            <a:pPr lvl="1"/>
            <a:r>
              <a:rPr lang="en-US" dirty="0"/>
              <a:t>WBC 8.23, neutrophils 6.21, suspected bands, lymphocytes 0.94, PLT 49k</a:t>
            </a:r>
          </a:p>
          <a:p>
            <a:r>
              <a:rPr lang="en-US" dirty="0"/>
              <a:t>Chem</a:t>
            </a:r>
          </a:p>
          <a:p>
            <a:pPr lvl="1"/>
            <a:r>
              <a:rPr lang="en-US" dirty="0"/>
              <a:t>Mild ALP elevation (262), remainder within reference</a:t>
            </a:r>
          </a:p>
          <a:p>
            <a:r>
              <a:rPr lang="en-US" dirty="0" err="1"/>
              <a:t>Lepto</a:t>
            </a:r>
            <a:r>
              <a:rPr lang="en-US" dirty="0"/>
              <a:t> witness</a:t>
            </a:r>
          </a:p>
          <a:p>
            <a:pPr lvl="1"/>
            <a:r>
              <a:rPr lang="en-US" dirty="0"/>
              <a:t>Negative</a:t>
            </a:r>
          </a:p>
          <a:p>
            <a:r>
              <a:rPr lang="en-US" dirty="0"/>
              <a:t>4DX </a:t>
            </a:r>
          </a:p>
          <a:p>
            <a:pPr lvl="1"/>
            <a:r>
              <a:rPr lang="en-US" dirty="0" err="1"/>
              <a:t>Anaplasma</a:t>
            </a:r>
            <a:r>
              <a:rPr lang="en-US" dirty="0"/>
              <a:t> positive</a:t>
            </a:r>
          </a:p>
        </p:txBody>
      </p:sp>
    </p:spTree>
    <p:extLst>
      <p:ext uri="{BB962C8B-B14F-4D97-AF65-F5344CB8AC3E}">
        <p14:creationId xmlns:p14="http://schemas.microsoft.com/office/powerpoint/2010/main" val="2720054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6CAE4-3EB7-E090-9A98-6FDF7981ADC8}"/>
              </a:ext>
            </a:extLst>
          </p:cNvPr>
          <p:cNvSpPr>
            <a:spLocks noGrp="1"/>
          </p:cNvSpPr>
          <p:nvPr>
            <p:ph type="title"/>
          </p:nvPr>
        </p:nvSpPr>
        <p:spPr>
          <a:xfrm>
            <a:off x="1066800" y="642594"/>
            <a:ext cx="10058400" cy="1371600"/>
          </a:xfrm>
        </p:spPr>
        <p:txBody>
          <a:bodyPr>
            <a:normAutofit/>
          </a:bodyPr>
          <a:lstStyle/>
          <a:p>
            <a:r>
              <a:rPr lang="en-US" i="1" dirty="0" err="1"/>
              <a:t>Anaplasma</a:t>
            </a:r>
            <a:r>
              <a:rPr lang="en-US" i="1" dirty="0"/>
              <a:t> </a:t>
            </a:r>
            <a:r>
              <a:rPr lang="en-US" i="1" dirty="0" err="1"/>
              <a:t>phagocytophilum</a:t>
            </a:r>
            <a:endParaRPr lang="en-US" i="1" dirty="0"/>
          </a:p>
        </p:txBody>
      </p:sp>
      <p:sp>
        <p:nvSpPr>
          <p:cNvPr id="3" name="Content Placeholder 2">
            <a:extLst>
              <a:ext uri="{FF2B5EF4-FFF2-40B4-BE49-F238E27FC236}">
                <a16:creationId xmlns:a16="http://schemas.microsoft.com/office/drawing/2014/main" id="{029B02EF-3865-8E63-70B1-ADBB6DF33D59}"/>
              </a:ext>
            </a:extLst>
          </p:cNvPr>
          <p:cNvSpPr>
            <a:spLocks noGrp="1"/>
          </p:cNvSpPr>
          <p:nvPr>
            <p:ph idx="1"/>
          </p:nvPr>
        </p:nvSpPr>
        <p:spPr>
          <a:xfrm>
            <a:off x="1066800" y="2103120"/>
            <a:ext cx="6485467" cy="3931920"/>
          </a:xfrm>
        </p:spPr>
        <p:txBody>
          <a:bodyPr>
            <a:normAutofit/>
          </a:bodyPr>
          <a:lstStyle/>
          <a:p>
            <a:r>
              <a:rPr lang="en-US" dirty="0"/>
              <a:t>Granulocytic anaplasmosis</a:t>
            </a:r>
          </a:p>
          <a:p>
            <a:r>
              <a:rPr lang="en-US" dirty="0"/>
              <a:t>Geographic distribution determined by….</a:t>
            </a:r>
          </a:p>
          <a:p>
            <a:pPr lvl="1"/>
            <a:r>
              <a:rPr lang="en-US" dirty="0"/>
              <a:t>Tick vectors </a:t>
            </a:r>
          </a:p>
          <a:p>
            <a:r>
              <a:rPr lang="en-US" dirty="0" err="1"/>
              <a:t>Seroprevalance</a:t>
            </a:r>
            <a:r>
              <a:rPr lang="en-US" dirty="0"/>
              <a:t> in some regions exceeds 50%</a:t>
            </a:r>
          </a:p>
          <a:p>
            <a:pPr lvl="1"/>
            <a:r>
              <a:rPr lang="en-US" dirty="0"/>
              <a:t>Cross-reactivity</a:t>
            </a:r>
          </a:p>
          <a:p>
            <a:r>
              <a:rPr lang="en-US" dirty="0"/>
              <a:t>No breed predispositions</a:t>
            </a:r>
          </a:p>
          <a:p>
            <a:r>
              <a:rPr lang="en-US" dirty="0"/>
              <a:t>Co-infection with </a:t>
            </a:r>
            <a:r>
              <a:rPr lang="en-US" i="1" dirty="0"/>
              <a:t>Borrelia burgdorferi</a:t>
            </a:r>
          </a:p>
          <a:p>
            <a:pPr lvl="1"/>
            <a:r>
              <a:rPr lang="en-US" dirty="0"/>
              <a:t>Why?</a:t>
            </a:r>
          </a:p>
          <a:p>
            <a:endParaRPr lang="en-US" dirty="0"/>
          </a:p>
        </p:txBody>
      </p:sp>
      <p:pic>
        <p:nvPicPr>
          <p:cNvPr id="3074" name="Picture 2" descr="Anaplasmosis | Veterian Key">
            <a:extLst>
              <a:ext uri="{FF2B5EF4-FFF2-40B4-BE49-F238E27FC236}">
                <a16:creationId xmlns:a16="http://schemas.microsoft.com/office/drawing/2014/main" id="{87DB381F-C23B-A5D1-6B4B-01F1163B0E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20571" y="2247353"/>
            <a:ext cx="3019646" cy="346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35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8547-CEAD-842C-378D-F16EC025DB39}"/>
              </a:ext>
            </a:extLst>
          </p:cNvPr>
          <p:cNvSpPr>
            <a:spLocks noGrp="1"/>
          </p:cNvSpPr>
          <p:nvPr>
            <p:ph type="title"/>
          </p:nvPr>
        </p:nvSpPr>
        <p:spPr>
          <a:xfrm>
            <a:off x="6579450" y="727627"/>
            <a:ext cx="4957553" cy="1645920"/>
          </a:xfrm>
        </p:spPr>
        <p:txBody>
          <a:bodyPr>
            <a:normAutofit/>
          </a:bodyPr>
          <a:lstStyle/>
          <a:p>
            <a:r>
              <a:rPr lang="en-US" dirty="0"/>
              <a:t>Pathogenesis</a:t>
            </a:r>
          </a:p>
        </p:txBody>
      </p:sp>
      <p:sp>
        <p:nvSpPr>
          <p:cNvPr id="9" name="Rectangle 8">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pic>
        <p:nvPicPr>
          <p:cNvPr id="4" name="Picture 3" descr="A diagram of life cycle of insects&#10;&#10;Description automatically generated">
            <a:extLst>
              <a:ext uri="{FF2B5EF4-FFF2-40B4-BE49-F238E27FC236}">
                <a16:creationId xmlns:a16="http://schemas.microsoft.com/office/drawing/2014/main" id="{24381084-8EF5-D5E8-9151-B0B7D617EB54}"/>
              </a:ext>
            </a:extLst>
          </p:cNvPr>
          <p:cNvPicPr>
            <a:picLocks noChangeAspect="1"/>
          </p:cNvPicPr>
          <p:nvPr/>
        </p:nvPicPr>
        <p:blipFill>
          <a:blip r:embed="rId3"/>
          <a:stretch>
            <a:fillRect/>
          </a:stretch>
        </p:blipFill>
        <p:spPr>
          <a:xfrm>
            <a:off x="1205256" y="1699898"/>
            <a:ext cx="4414438" cy="3476369"/>
          </a:xfrm>
          <a:prstGeom prst="rect">
            <a:avLst/>
          </a:prstGeom>
        </p:spPr>
      </p:pic>
      <p:sp>
        <p:nvSpPr>
          <p:cNvPr id="3" name="Content Placeholder 2">
            <a:extLst>
              <a:ext uri="{FF2B5EF4-FFF2-40B4-BE49-F238E27FC236}">
                <a16:creationId xmlns:a16="http://schemas.microsoft.com/office/drawing/2014/main" id="{5F006EE3-FD8B-6273-7ECB-E425E1708C8B}"/>
              </a:ext>
            </a:extLst>
          </p:cNvPr>
          <p:cNvSpPr>
            <a:spLocks noGrp="1"/>
          </p:cNvSpPr>
          <p:nvPr>
            <p:ph idx="1"/>
          </p:nvPr>
        </p:nvSpPr>
        <p:spPr>
          <a:xfrm>
            <a:off x="6579450" y="2538919"/>
            <a:ext cx="4957554" cy="3496120"/>
          </a:xfrm>
        </p:spPr>
        <p:txBody>
          <a:bodyPr>
            <a:normAutofit/>
          </a:bodyPr>
          <a:lstStyle/>
          <a:p>
            <a:r>
              <a:rPr lang="en-US" dirty="0"/>
              <a:t>Transmission</a:t>
            </a:r>
          </a:p>
          <a:p>
            <a:pPr lvl="1"/>
            <a:r>
              <a:rPr lang="en-US" dirty="0"/>
              <a:t>Within tick</a:t>
            </a:r>
          </a:p>
          <a:p>
            <a:pPr lvl="1"/>
            <a:r>
              <a:rPr lang="en-US" dirty="0"/>
              <a:t>To animal</a:t>
            </a:r>
          </a:p>
          <a:p>
            <a:r>
              <a:rPr lang="en-US" dirty="0"/>
              <a:t>Once in animal</a:t>
            </a:r>
          </a:p>
          <a:p>
            <a:pPr lvl="1"/>
            <a:r>
              <a:rPr lang="en-US" dirty="0"/>
              <a:t>Incubation period</a:t>
            </a:r>
          </a:p>
          <a:p>
            <a:pPr lvl="1"/>
            <a:r>
              <a:rPr lang="en-US" dirty="0"/>
              <a:t>Enters neutrophil</a:t>
            </a:r>
          </a:p>
          <a:p>
            <a:pPr lvl="1"/>
            <a:r>
              <a:rPr lang="en-US" dirty="0"/>
              <a:t>May also infect other cell types</a:t>
            </a:r>
          </a:p>
        </p:txBody>
      </p:sp>
    </p:spTree>
    <p:extLst>
      <p:ext uri="{BB962C8B-B14F-4D97-AF65-F5344CB8AC3E}">
        <p14:creationId xmlns:p14="http://schemas.microsoft.com/office/powerpoint/2010/main" val="69932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C72EB-DD1D-A540-40DF-EFD1C02EABE8}"/>
              </a:ext>
            </a:extLst>
          </p:cNvPr>
          <p:cNvSpPr>
            <a:spLocks noGrp="1"/>
          </p:cNvSpPr>
          <p:nvPr>
            <p:ph type="title"/>
          </p:nvPr>
        </p:nvSpPr>
        <p:spPr/>
        <p:txBody>
          <a:bodyPr/>
          <a:lstStyle/>
          <a:p>
            <a:r>
              <a:rPr lang="en-US" dirty="0"/>
              <a:t>Arlo, 2 </a:t>
            </a:r>
            <a:r>
              <a:rPr lang="en-US" dirty="0" err="1"/>
              <a:t>yo</a:t>
            </a:r>
            <a:r>
              <a:rPr lang="en-US" dirty="0"/>
              <a:t> MC DSH</a:t>
            </a:r>
          </a:p>
        </p:txBody>
      </p:sp>
      <p:sp>
        <p:nvSpPr>
          <p:cNvPr id="3" name="Content Placeholder 2">
            <a:extLst>
              <a:ext uri="{FF2B5EF4-FFF2-40B4-BE49-F238E27FC236}">
                <a16:creationId xmlns:a16="http://schemas.microsoft.com/office/drawing/2014/main" id="{5B6E7989-588D-C4A9-8644-866CE9865A42}"/>
              </a:ext>
            </a:extLst>
          </p:cNvPr>
          <p:cNvSpPr>
            <a:spLocks noGrp="1"/>
          </p:cNvSpPr>
          <p:nvPr>
            <p:ph idx="1"/>
          </p:nvPr>
        </p:nvSpPr>
        <p:spPr/>
        <p:txBody>
          <a:bodyPr/>
          <a:lstStyle/>
          <a:p>
            <a:r>
              <a:rPr lang="en-US" dirty="0"/>
              <a:t>Presented as a referral for severe anemia</a:t>
            </a:r>
          </a:p>
          <a:p>
            <a:r>
              <a:rPr lang="en-US" dirty="0"/>
              <a:t>3 day history of progressive lethargy and weakness</a:t>
            </a:r>
          </a:p>
          <a:p>
            <a:r>
              <a:rPr lang="en-US" dirty="0"/>
              <a:t>Indoor/outdoor </a:t>
            </a:r>
          </a:p>
          <a:p>
            <a:r>
              <a:rPr lang="en-US" dirty="0"/>
              <a:t>Not on any medications</a:t>
            </a:r>
          </a:p>
          <a:p>
            <a:r>
              <a:rPr lang="en-US" dirty="0"/>
              <a:t>Blood work from </a:t>
            </a:r>
            <a:r>
              <a:rPr lang="en-US" dirty="0" err="1"/>
              <a:t>rDVM</a:t>
            </a:r>
            <a:r>
              <a:rPr lang="en-US" dirty="0"/>
              <a:t> HCT of 9%</a:t>
            </a:r>
          </a:p>
        </p:txBody>
      </p:sp>
      <p:pic>
        <p:nvPicPr>
          <p:cNvPr id="5" name="Picture 4">
            <a:extLst>
              <a:ext uri="{FF2B5EF4-FFF2-40B4-BE49-F238E27FC236}">
                <a16:creationId xmlns:a16="http://schemas.microsoft.com/office/drawing/2014/main" id="{11009AC3-9385-4848-92BF-EBFE3B467002}"/>
              </a:ext>
            </a:extLst>
          </p:cNvPr>
          <p:cNvPicPr>
            <a:picLocks noChangeAspect="1"/>
          </p:cNvPicPr>
          <p:nvPr/>
        </p:nvPicPr>
        <p:blipFill>
          <a:blip r:embed="rId2"/>
          <a:stretch>
            <a:fillRect/>
          </a:stretch>
        </p:blipFill>
        <p:spPr>
          <a:xfrm>
            <a:off x="6461648" y="1680168"/>
            <a:ext cx="4663552" cy="3497664"/>
          </a:xfrm>
          <a:prstGeom prst="rect">
            <a:avLst/>
          </a:prstGeom>
        </p:spPr>
      </p:pic>
    </p:spTree>
    <p:extLst>
      <p:ext uri="{BB962C8B-B14F-4D97-AF65-F5344CB8AC3E}">
        <p14:creationId xmlns:p14="http://schemas.microsoft.com/office/powerpoint/2010/main" val="439275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42AC2-DFA8-F5D4-DF93-0AC565C45DCD}"/>
              </a:ext>
            </a:extLst>
          </p:cNvPr>
          <p:cNvSpPr>
            <a:spLocks noGrp="1"/>
          </p:cNvSpPr>
          <p:nvPr>
            <p:ph type="title"/>
          </p:nvPr>
        </p:nvSpPr>
        <p:spPr>
          <a:xfrm>
            <a:off x="6579450" y="727627"/>
            <a:ext cx="4957553" cy="1645920"/>
          </a:xfrm>
        </p:spPr>
        <p:txBody>
          <a:bodyPr>
            <a:normAutofit/>
          </a:bodyPr>
          <a:lstStyle/>
          <a:p>
            <a:r>
              <a:rPr lang="en-US" i="1"/>
              <a:t>A. phagocytophilum </a:t>
            </a:r>
            <a:r>
              <a:rPr lang="en-US"/>
              <a:t>and the neutrophil</a:t>
            </a:r>
            <a:endParaRPr lang="en-US" i="1" dirty="0"/>
          </a:p>
        </p:txBody>
      </p:sp>
      <p:sp>
        <p:nvSpPr>
          <p:cNvPr id="4103" name="Rectangle 4102">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4105" name="Rectangle 4104">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pic>
        <p:nvPicPr>
          <p:cNvPr id="4098" name="Picture 2" descr="Anaplasma phagocytophilum Uses Common Strategies for Infection of Ticks and  Vertebrate Hosts: Trends in Microbiology">
            <a:extLst>
              <a:ext uri="{FF2B5EF4-FFF2-40B4-BE49-F238E27FC236}">
                <a16:creationId xmlns:a16="http://schemas.microsoft.com/office/drawing/2014/main" id="{28F97416-BFED-99A4-2B3B-49BD9F4487A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05256" y="1788187"/>
            <a:ext cx="4414438" cy="329979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EF97D56-7428-9B89-AB5A-3D7C240F6CCD}"/>
              </a:ext>
            </a:extLst>
          </p:cNvPr>
          <p:cNvSpPr>
            <a:spLocks noGrp="1"/>
          </p:cNvSpPr>
          <p:nvPr>
            <p:ph idx="1"/>
          </p:nvPr>
        </p:nvSpPr>
        <p:spPr>
          <a:xfrm>
            <a:off x="6579450" y="2538919"/>
            <a:ext cx="4957554" cy="3496120"/>
          </a:xfrm>
        </p:spPr>
        <p:txBody>
          <a:bodyPr>
            <a:normAutofit/>
          </a:bodyPr>
          <a:lstStyle/>
          <a:p>
            <a:r>
              <a:rPr lang="en-US" dirty="0"/>
              <a:t>Attachment to neutrophil</a:t>
            </a:r>
          </a:p>
          <a:p>
            <a:r>
              <a:rPr lang="en-US" dirty="0"/>
              <a:t>Caveolae-mediated endocytosis </a:t>
            </a:r>
          </a:p>
          <a:p>
            <a:r>
              <a:rPr lang="en-US" dirty="0"/>
              <a:t>Survival in neutrophil</a:t>
            </a:r>
          </a:p>
          <a:p>
            <a:pPr lvl="1"/>
            <a:r>
              <a:rPr lang="en-US" dirty="0"/>
              <a:t>Dysregulation and bypassing </a:t>
            </a:r>
            <a:r>
              <a:rPr lang="en-US" dirty="0" err="1"/>
              <a:t>phagolysosomal</a:t>
            </a:r>
            <a:r>
              <a:rPr lang="en-US" dirty="0"/>
              <a:t> pathways</a:t>
            </a:r>
          </a:p>
          <a:p>
            <a:r>
              <a:rPr lang="en-US" dirty="0"/>
              <a:t>Reduction of neutrophil adherence</a:t>
            </a:r>
          </a:p>
          <a:p>
            <a:r>
              <a:rPr lang="en-US" dirty="0"/>
              <a:t>Normal neutrophil lifespan in circulation _____</a:t>
            </a:r>
          </a:p>
          <a:p>
            <a:pPr lvl="1"/>
            <a:endParaRPr lang="en-US" dirty="0"/>
          </a:p>
        </p:txBody>
      </p:sp>
    </p:spTree>
    <p:extLst>
      <p:ext uri="{BB962C8B-B14F-4D97-AF65-F5344CB8AC3E}">
        <p14:creationId xmlns:p14="http://schemas.microsoft.com/office/powerpoint/2010/main" val="88645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EFC7C-AE28-5561-659E-0D0CE4B0C12F}"/>
              </a:ext>
            </a:extLst>
          </p:cNvPr>
          <p:cNvSpPr>
            <a:spLocks noGrp="1"/>
          </p:cNvSpPr>
          <p:nvPr>
            <p:ph type="title"/>
          </p:nvPr>
        </p:nvSpPr>
        <p:spPr/>
        <p:txBody>
          <a:bodyPr/>
          <a:lstStyle/>
          <a:p>
            <a:r>
              <a:rPr lang="en-US" dirty="0"/>
              <a:t>Back to </a:t>
            </a:r>
            <a:r>
              <a:rPr lang="en-US" dirty="0" err="1"/>
              <a:t>Livi</a:t>
            </a:r>
            <a:endParaRPr lang="en-US" dirty="0"/>
          </a:p>
        </p:txBody>
      </p:sp>
      <p:sp>
        <p:nvSpPr>
          <p:cNvPr id="3" name="Content Placeholder 2">
            <a:extLst>
              <a:ext uri="{FF2B5EF4-FFF2-40B4-BE49-F238E27FC236}">
                <a16:creationId xmlns:a16="http://schemas.microsoft.com/office/drawing/2014/main" id="{566638CC-932C-3B5E-02AD-B2C8A287D97A}"/>
              </a:ext>
            </a:extLst>
          </p:cNvPr>
          <p:cNvSpPr>
            <a:spLocks noGrp="1"/>
          </p:cNvSpPr>
          <p:nvPr>
            <p:ph idx="1"/>
          </p:nvPr>
        </p:nvSpPr>
        <p:spPr/>
        <p:txBody>
          <a:bodyPr/>
          <a:lstStyle/>
          <a:p>
            <a:r>
              <a:rPr lang="en-US" dirty="0"/>
              <a:t>Which of </a:t>
            </a:r>
            <a:r>
              <a:rPr lang="en-US" dirty="0" err="1"/>
              <a:t>Livi’s</a:t>
            </a:r>
            <a:r>
              <a:rPr lang="en-US" dirty="0"/>
              <a:t> clinical signs are consistent with anaplasmosis?</a:t>
            </a:r>
          </a:p>
          <a:p>
            <a:endParaRPr lang="en-US" dirty="0"/>
          </a:p>
          <a:p>
            <a:r>
              <a:rPr lang="en-US" dirty="0"/>
              <a:t>What are other common clinical signs?</a:t>
            </a:r>
          </a:p>
          <a:p>
            <a:endParaRPr lang="en-US" dirty="0"/>
          </a:p>
          <a:p>
            <a:r>
              <a:rPr lang="en-US" dirty="0"/>
              <a:t>Less common clinical signs?</a:t>
            </a:r>
          </a:p>
        </p:txBody>
      </p:sp>
    </p:spTree>
    <p:extLst>
      <p:ext uri="{BB962C8B-B14F-4D97-AF65-F5344CB8AC3E}">
        <p14:creationId xmlns:p14="http://schemas.microsoft.com/office/powerpoint/2010/main" val="1909015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9854-5EF4-A376-82B9-C4AA522B4AA6}"/>
              </a:ext>
            </a:extLst>
          </p:cNvPr>
          <p:cNvSpPr>
            <a:spLocks noGrp="1"/>
          </p:cNvSpPr>
          <p:nvPr>
            <p:ph type="title"/>
          </p:nvPr>
        </p:nvSpPr>
        <p:spPr>
          <a:xfrm>
            <a:off x="1066800" y="642594"/>
            <a:ext cx="10058400" cy="1371600"/>
          </a:xfrm>
        </p:spPr>
        <p:txBody>
          <a:bodyPr>
            <a:normAutofit/>
          </a:bodyPr>
          <a:lstStyle/>
          <a:p>
            <a:r>
              <a:rPr lang="en-US" dirty="0"/>
              <a:t>Diagnostics</a:t>
            </a:r>
          </a:p>
        </p:txBody>
      </p:sp>
      <p:sp>
        <p:nvSpPr>
          <p:cNvPr id="3" name="Content Placeholder 2">
            <a:extLst>
              <a:ext uri="{FF2B5EF4-FFF2-40B4-BE49-F238E27FC236}">
                <a16:creationId xmlns:a16="http://schemas.microsoft.com/office/drawing/2014/main" id="{426A3A15-6747-2256-8BA4-896092B82586}"/>
              </a:ext>
            </a:extLst>
          </p:cNvPr>
          <p:cNvSpPr>
            <a:spLocks noGrp="1"/>
          </p:cNvSpPr>
          <p:nvPr>
            <p:ph idx="1"/>
          </p:nvPr>
        </p:nvSpPr>
        <p:spPr>
          <a:xfrm>
            <a:off x="1066800" y="2103120"/>
            <a:ext cx="6485467" cy="3931920"/>
          </a:xfrm>
        </p:spPr>
        <p:txBody>
          <a:bodyPr>
            <a:normAutofit/>
          </a:bodyPr>
          <a:lstStyle/>
          <a:p>
            <a:r>
              <a:rPr lang="en-US" dirty="0"/>
              <a:t>CBC</a:t>
            </a:r>
          </a:p>
          <a:p>
            <a:pPr lvl="1"/>
            <a:r>
              <a:rPr lang="en-US" dirty="0"/>
              <a:t>Thrombocytopenia</a:t>
            </a:r>
          </a:p>
          <a:p>
            <a:pPr lvl="1"/>
            <a:r>
              <a:rPr lang="en-US" dirty="0"/>
              <a:t>Morulae</a:t>
            </a:r>
          </a:p>
          <a:p>
            <a:r>
              <a:rPr lang="en-US" dirty="0"/>
              <a:t>Biochemistry</a:t>
            </a:r>
          </a:p>
          <a:p>
            <a:r>
              <a:rPr lang="en-US" dirty="0"/>
              <a:t>Urinalysis</a:t>
            </a:r>
          </a:p>
          <a:p>
            <a:r>
              <a:rPr lang="en-US" dirty="0"/>
              <a:t>Imaging</a:t>
            </a:r>
          </a:p>
        </p:txBody>
      </p:sp>
      <p:pic>
        <p:nvPicPr>
          <p:cNvPr id="5122" name="Picture 2" descr="Inclusions (arrows) within 2 neutrophils on a blood smear from a dog... |  Download Scientific Diagram">
            <a:extLst>
              <a:ext uri="{FF2B5EF4-FFF2-40B4-BE49-F238E27FC236}">
                <a16:creationId xmlns:a16="http://schemas.microsoft.com/office/drawing/2014/main" id="{4F23E9BD-C830-FE6B-A574-371365D02B7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20571" y="2849217"/>
            <a:ext cx="3019646" cy="2257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015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D30EC92-84E4-2A1F-B0D7-73B6C8772AA0}"/>
              </a:ext>
            </a:extLst>
          </p:cNvPr>
          <p:cNvSpPr>
            <a:spLocks noGrp="1"/>
          </p:cNvSpPr>
          <p:nvPr>
            <p:ph type="title"/>
          </p:nvPr>
        </p:nvSpPr>
        <p:spPr>
          <a:xfrm>
            <a:off x="9321801" y="612843"/>
            <a:ext cx="2312480" cy="1499738"/>
          </a:xfrm>
        </p:spPr>
        <p:txBody>
          <a:bodyPr anchor="b">
            <a:normAutofit/>
          </a:bodyPr>
          <a:lstStyle/>
          <a:p>
            <a:r>
              <a:rPr lang="en-US" sz="2800"/>
              <a:t>Microbiologic Tests</a:t>
            </a:r>
          </a:p>
        </p:txBody>
      </p:sp>
      <p:sp>
        <p:nvSpPr>
          <p:cNvPr id="15" name="Rectangle 14">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22" y="413053"/>
            <a:ext cx="8212114" cy="6064596"/>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pic>
        <p:nvPicPr>
          <p:cNvPr id="4" name="Content Placeholder 3">
            <a:extLst>
              <a:ext uri="{FF2B5EF4-FFF2-40B4-BE49-F238E27FC236}">
                <a16:creationId xmlns:a16="http://schemas.microsoft.com/office/drawing/2014/main" id="{16AFE50F-FA62-8738-6E30-68B2C628F6AC}"/>
              </a:ext>
            </a:extLst>
          </p:cNvPr>
          <p:cNvPicPr>
            <a:picLocks noChangeAspect="1"/>
          </p:cNvPicPr>
          <p:nvPr/>
        </p:nvPicPr>
        <p:blipFill>
          <a:blip r:embed="rId3"/>
          <a:stretch>
            <a:fillRect/>
          </a:stretch>
        </p:blipFill>
        <p:spPr>
          <a:xfrm>
            <a:off x="904701" y="1172320"/>
            <a:ext cx="7237877" cy="4541767"/>
          </a:xfrm>
          <a:prstGeom prst="rect">
            <a:avLst/>
          </a:prstGeom>
        </p:spPr>
      </p:pic>
      <p:sp>
        <p:nvSpPr>
          <p:cNvPr id="8" name="Content Placeholder 7">
            <a:extLst>
              <a:ext uri="{FF2B5EF4-FFF2-40B4-BE49-F238E27FC236}">
                <a16:creationId xmlns:a16="http://schemas.microsoft.com/office/drawing/2014/main" id="{5299F22E-470A-27F4-B87A-D6A655CCF757}"/>
              </a:ext>
            </a:extLst>
          </p:cNvPr>
          <p:cNvSpPr>
            <a:spLocks noGrp="1"/>
          </p:cNvSpPr>
          <p:nvPr>
            <p:ph idx="1"/>
          </p:nvPr>
        </p:nvSpPr>
        <p:spPr>
          <a:xfrm>
            <a:off x="9321801" y="2149813"/>
            <a:ext cx="2312479" cy="4046706"/>
          </a:xfrm>
        </p:spPr>
        <p:txBody>
          <a:bodyPr>
            <a:normAutofit/>
          </a:bodyPr>
          <a:lstStyle/>
          <a:p>
            <a:endParaRPr lang="en-US" sz="1400">
              <a:solidFill>
                <a:schemeClr val="tx1">
                  <a:lumMod val="85000"/>
                  <a:lumOff val="15000"/>
                </a:schemeClr>
              </a:solidFill>
            </a:endParaRPr>
          </a:p>
        </p:txBody>
      </p:sp>
      <p:sp>
        <p:nvSpPr>
          <p:cNvPr id="17" name="Rectangle 16">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6699"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7F001BC-88D4-3056-54B2-6B6C19107190}"/>
              </a:ext>
            </a:extLst>
          </p:cNvPr>
          <p:cNvSpPr/>
          <p:nvPr/>
        </p:nvSpPr>
        <p:spPr>
          <a:xfrm>
            <a:off x="5201587" y="1768839"/>
            <a:ext cx="2923082" cy="49467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298AFAD-B8F7-6E25-B038-B4566144F8D0}"/>
              </a:ext>
            </a:extLst>
          </p:cNvPr>
          <p:cNvSpPr/>
          <p:nvPr/>
        </p:nvSpPr>
        <p:spPr>
          <a:xfrm>
            <a:off x="5216577" y="2293495"/>
            <a:ext cx="2926001" cy="7794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B859C44-FAAE-2D6B-EFE2-BBC7F33A0CA5}"/>
              </a:ext>
            </a:extLst>
          </p:cNvPr>
          <p:cNvSpPr/>
          <p:nvPr/>
        </p:nvSpPr>
        <p:spPr>
          <a:xfrm>
            <a:off x="5216577" y="3102965"/>
            <a:ext cx="2908092" cy="9443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878CE2-95BF-58B3-6939-591C720F78B1}"/>
              </a:ext>
            </a:extLst>
          </p:cNvPr>
          <p:cNvSpPr/>
          <p:nvPr/>
        </p:nvSpPr>
        <p:spPr>
          <a:xfrm>
            <a:off x="5201587" y="4047345"/>
            <a:ext cx="2923082" cy="5096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BA1A5BD-4EB2-3CD4-806B-BB6207B69861}"/>
              </a:ext>
            </a:extLst>
          </p:cNvPr>
          <p:cNvSpPr/>
          <p:nvPr/>
        </p:nvSpPr>
        <p:spPr>
          <a:xfrm>
            <a:off x="5198668" y="4594486"/>
            <a:ext cx="2943910" cy="7719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092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77D1E-689B-C9C5-5424-718C23292886}"/>
              </a:ext>
            </a:extLst>
          </p:cNvPr>
          <p:cNvSpPr>
            <a:spLocks noGrp="1"/>
          </p:cNvSpPr>
          <p:nvPr>
            <p:ph type="title"/>
          </p:nvPr>
        </p:nvSpPr>
        <p:spPr/>
        <p:txBody>
          <a:bodyPr/>
          <a:lstStyle/>
          <a:p>
            <a:r>
              <a:rPr lang="en-US" dirty="0"/>
              <a:t>Treatment and Prognosis</a:t>
            </a:r>
          </a:p>
        </p:txBody>
      </p:sp>
      <p:sp>
        <p:nvSpPr>
          <p:cNvPr id="3" name="Content Placeholder 2">
            <a:extLst>
              <a:ext uri="{FF2B5EF4-FFF2-40B4-BE49-F238E27FC236}">
                <a16:creationId xmlns:a16="http://schemas.microsoft.com/office/drawing/2014/main" id="{A2C8FA81-09D8-CEDF-A6B8-0E3D3368E2DC}"/>
              </a:ext>
            </a:extLst>
          </p:cNvPr>
          <p:cNvSpPr>
            <a:spLocks noGrp="1"/>
          </p:cNvSpPr>
          <p:nvPr>
            <p:ph idx="1"/>
          </p:nvPr>
        </p:nvSpPr>
        <p:spPr/>
        <p:txBody>
          <a:bodyPr/>
          <a:lstStyle/>
          <a:p>
            <a:r>
              <a:rPr lang="en-US" dirty="0"/>
              <a:t>Antibiotic prescription</a:t>
            </a:r>
          </a:p>
          <a:p>
            <a:pPr lvl="1"/>
            <a:r>
              <a:rPr lang="en-US" dirty="0"/>
              <a:t>Duration?</a:t>
            </a:r>
          </a:p>
          <a:p>
            <a:r>
              <a:rPr lang="en-US" dirty="0"/>
              <a:t>Expected timeline of improvement</a:t>
            </a:r>
          </a:p>
          <a:p>
            <a:r>
              <a:rPr lang="en-US" dirty="0"/>
              <a:t>Prognosis </a:t>
            </a:r>
          </a:p>
          <a:p>
            <a:endParaRPr lang="en-US" dirty="0"/>
          </a:p>
          <a:p>
            <a:endParaRPr lang="en-US" dirty="0"/>
          </a:p>
          <a:p>
            <a:endParaRPr lang="en-US" dirty="0"/>
          </a:p>
        </p:txBody>
      </p:sp>
    </p:spTree>
    <p:extLst>
      <p:ext uri="{BB962C8B-B14F-4D97-AF65-F5344CB8AC3E}">
        <p14:creationId xmlns:p14="http://schemas.microsoft.com/office/powerpoint/2010/main" val="1413117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CEF2-9242-472F-A13B-03CDE269D409}"/>
              </a:ext>
            </a:extLst>
          </p:cNvPr>
          <p:cNvSpPr>
            <a:spLocks noGrp="1"/>
          </p:cNvSpPr>
          <p:nvPr>
            <p:ph type="title"/>
          </p:nvPr>
        </p:nvSpPr>
        <p:spPr/>
        <p:txBody>
          <a:bodyPr/>
          <a:lstStyle/>
          <a:p>
            <a:r>
              <a:rPr lang="en-US" dirty="0"/>
              <a:t>Immune Response</a:t>
            </a:r>
          </a:p>
        </p:txBody>
      </p:sp>
      <p:sp>
        <p:nvSpPr>
          <p:cNvPr id="3" name="Content Placeholder 2">
            <a:extLst>
              <a:ext uri="{FF2B5EF4-FFF2-40B4-BE49-F238E27FC236}">
                <a16:creationId xmlns:a16="http://schemas.microsoft.com/office/drawing/2014/main" id="{1B8B42D4-6928-4AC6-A1D3-8D989D7071B4}"/>
              </a:ext>
            </a:extLst>
          </p:cNvPr>
          <p:cNvSpPr>
            <a:spLocks noGrp="1"/>
          </p:cNvSpPr>
          <p:nvPr>
            <p:ph idx="1"/>
          </p:nvPr>
        </p:nvSpPr>
        <p:spPr/>
        <p:txBody>
          <a:bodyPr/>
          <a:lstStyle/>
          <a:p>
            <a:r>
              <a:rPr lang="en-US" dirty="0"/>
              <a:t>Not fully characterized</a:t>
            </a:r>
          </a:p>
          <a:p>
            <a:r>
              <a:rPr lang="en-US" dirty="0"/>
              <a:t>Both humoral and cell-mediated</a:t>
            </a:r>
          </a:p>
          <a:p>
            <a:r>
              <a:rPr lang="en-US" dirty="0"/>
              <a:t>Re-infection has not been reported in dogs</a:t>
            </a:r>
          </a:p>
        </p:txBody>
      </p:sp>
    </p:spTree>
    <p:extLst>
      <p:ext uri="{BB962C8B-B14F-4D97-AF65-F5344CB8AC3E}">
        <p14:creationId xmlns:p14="http://schemas.microsoft.com/office/powerpoint/2010/main" val="2658666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E85AC-802D-4A3B-9D56-D69F123CF518}"/>
              </a:ext>
            </a:extLst>
          </p:cNvPr>
          <p:cNvSpPr>
            <a:spLocks noGrp="1"/>
          </p:cNvSpPr>
          <p:nvPr>
            <p:ph type="title"/>
          </p:nvPr>
        </p:nvSpPr>
        <p:spPr/>
        <p:txBody>
          <a:bodyPr/>
          <a:lstStyle/>
          <a:p>
            <a:r>
              <a:rPr lang="en-US" i="1" dirty="0" err="1"/>
              <a:t>Anaplasma</a:t>
            </a:r>
            <a:r>
              <a:rPr lang="en-US" i="1" dirty="0"/>
              <a:t> platys</a:t>
            </a:r>
          </a:p>
        </p:txBody>
      </p:sp>
      <p:sp>
        <p:nvSpPr>
          <p:cNvPr id="3" name="Content Placeholder 2">
            <a:extLst>
              <a:ext uri="{FF2B5EF4-FFF2-40B4-BE49-F238E27FC236}">
                <a16:creationId xmlns:a16="http://schemas.microsoft.com/office/drawing/2014/main" id="{9097D997-EE6F-4099-AD68-1F01E077D5D4}"/>
              </a:ext>
            </a:extLst>
          </p:cNvPr>
          <p:cNvSpPr>
            <a:spLocks noGrp="1"/>
          </p:cNvSpPr>
          <p:nvPr>
            <p:ph idx="1"/>
          </p:nvPr>
        </p:nvSpPr>
        <p:spPr/>
        <p:txBody>
          <a:bodyPr/>
          <a:lstStyle/>
          <a:p>
            <a:r>
              <a:rPr lang="en-US" dirty="0"/>
              <a:t>Epidemiology</a:t>
            </a:r>
          </a:p>
          <a:p>
            <a:pPr lvl="1"/>
            <a:r>
              <a:rPr lang="en-US" dirty="0"/>
              <a:t>Vector</a:t>
            </a:r>
          </a:p>
          <a:p>
            <a:r>
              <a:rPr lang="en-US" dirty="0"/>
              <a:t>Pathogenesis</a:t>
            </a:r>
          </a:p>
          <a:p>
            <a:pPr lvl="1"/>
            <a:r>
              <a:rPr lang="en-US" dirty="0"/>
              <a:t>Timeline </a:t>
            </a:r>
          </a:p>
          <a:p>
            <a:r>
              <a:rPr lang="en-US" dirty="0"/>
              <a:t>Diagnosis</a:t>
            </a:r>
          </a:p>
          <a:p>
            <a:pPr lvl="1"/>
            <a:r>
              <a:rPr lang="en-US" dirty="0"/>
              <a:t>CBC</a:t>
            </a:r>
          </a:p>
          <a:p>
            <a:pPr lvl="1"/>
            <a:r>
              <a:rPr lang="en-US" dirty="0"/>
              <a:t>Direct fluorescent antibody </a:t>
            </a:r>
          </a:p>
          <a:p>
            <a:pPr lvl="1"/>
            <a:r>
              <a:rPr lang="en-US" dirty="0"/>
              <a:t>Serology</a:t>
            </a:r>
          </a:p>
          <a:p>
            <a:r>
              <a:rPr lang="en-US" dirty="0"/>
              <a:t>Treatment</a:t>
            </a:r>
          </a:p>
        </p:txBody>
      </p:sp>
      <p:pic>
        <p:nvPicPr>
          <p:cNvPr id="4" name="Picture 3">
            <a:extLst>
              <a:ext uri="{FF2B5EF4-FFF2-40B4-BE49-F238E27FC236}">
                <a16:creationId xmlns:a16="http://schemas.microsoft.com/office/drawing/2014/main" id="{37E336DD-DC4B-4202-B48C-866088316DDA}"/>
              </a:ext>
            </a:extLst>
          </p:cNvPr>
          <p:cNvPicPr>
            <a:picLocks noChangeAspect="1"/>
          </p:cNvPicPr>
          <p:nvPr/>
        </p:nvPicPr>
        <p:blipFill>
          <a:blip r:embed="rId3"/>
          <a:stretch>
            <a:fillRect/>
          </a:stretch>
        </p:blipFill>
        <p:spPr>
          <a:xfrm>
            <a:off x="7797782" y="2014194"/>
            <a:ext cx="2143125" cy="2143125"/>
          </a:xfrm>
          <a:prstGeom prst="rect">
            <a:avLst/>
          </a:prstGeom>
        </p:spPr>
      </p:pic>
    </p:spTree>
    <p:extLst>
      <p:ext uri="{BB962C8B-B14F-4D97-AF65-F5344CB8AC3E}">
        <p14:creationId xmlns:p14="http://schemas.microsoft.com/office/powerpoint/2010/main" val="2969133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39557-D71C-170D-80EB-D2C9E3C2E46A}"/>
              </a:ext>
            </a:extLst>
          </p:cNvPr>
          <p:cNvSpPr>
            <a:spLocks noGrp="1"/>
          </p:cNvSpPr>
          <p:nvPr>
            <p:ph type="title"/>
          </p:nvPr>
        </p:nvSpPr>
        <p:spPr/>
        <p:txBody>
          <a:bodyPr/>
          <a:lstStyle/>
          <a:p>
            <a:r>
              <a:rPr lang="en-US" dirty="0"/>
              <a:t>Physical Exam &amp; Initial Diagnostics</a:t>
            </a:r>
          </a:p>
        </p:txBody>
      </p:sp>
      <p:sp>
        <p:nvSpPr>
          <p:cNvPr id="3" name="Content Placeholder 2">
            <a:extLst>
              <a:ext uri="{FF2B5EF4-FFF2-40B4-BE49-F238E27FC236}">
                <a16:creationId xmlns:a16="http://schemas.microsoft.com/office/drawing/2014/main" id="{26F3854A-2F5F-AE9E-441A-B224CA8E16E0}"/>
              </a:ext>
            </a:extLst>
          </p:cNvPr>
          <p:cNvSpPr>
            <a:spLocks noGrp="1"/>
          </p:cNvSpPr>
          <p:nvPr>
            <p:ph idx="1"/>
          </p:nvPr>
        </p:nvSpPr>
        <p:spPr/>
        <p:txBody>
          <a:bodyPr/>
          <a:lstStyle/>
          <a:p>
            <a:r>
              <a:rPr lang="en-US" dirty="0"/>
              <a:t>T: 103, P: 170, R: 48, MM white</a:t>
            </a:r>
          </a:p>
          <a:p>
            <a:r>
              <a:rPr lang="en-US" dirty="0"/>
              <a:t>Bounding femoral pulses, grade II/VI left parasternal murmur</a:t>
            </a:r>
          </a:p>
          <a:p>
            <a:r>
              <a:rPr lang="en-US" dirty="0"/>
              <a:t>Otherwise NSF</a:t>
            </a:r>
          </a:p>
          <a:p>
            <a:r>
              <a:rPr lang="en-US" dirty="0"/>
              <a:t>PCV/TS 9%/8.6, AZO 50-80</a:t>
            </a:r>
          </a:p>
          <a:p>
            <a:r>
              <a:rPr lang="en-US" dirty="0"/>
              <a:t>VBG:</a:t>
            </a:r>
            <a:r>
              <a:rPr lang="en-US" dirty="0">
                <a:solidFill>
                  <a:srgbClr val="000000"/>
                </a:solidFill>
                <a:latin typeface="-apple-system"/>
              </a:rPr>
              <a:t> </a:t>
            </a:r>
            <a:r>
              <a:rPr lang="en-US" b="0" i="0" u="none" strike="noStrike" dirty="0">
                <a:solidFill>
                  <a:srgbClr val="000000"/>
                </a:solidFill>
                <a:effectLst/>
                <a:latin typeface="Garamond" panose="02020404030301010803" pitchFamily="18" charset="0"/>
              </a:rPr>
              <a:t>pH 7.221 pCO2 22.6 BE -18.6 </a:t>
            </a:r>
            <a:r>
              <a:rPr lang="en-US" b="0" i="0" u="none" strike="noStrike" dirty="0" err="1">
                <a:solidFill>
                  <a:srgbClr val="000000"/>
                </a:solidFill>
                <a:effectLst/>
                <a:latin typeface="Garamond" panose="02020404030301010803" pitchFamily="18" charset="0"/>
              </a:rPr>
              <a:t>Lact</a:t>
            </a:r>
            <a:r>
              <a:rPr lang="en-US" b="0" i="0" u="none" strike="noStrike" dirty="0">
                <a:solidFill>
                  <a:srgbClr val="000000"/>
                </a:solidFill>
                <a:effectLst/>
                <a:latin typeface="Garamond" panose="02020404030301010803" pitchFamily="18" charset="0"/>
              </a:rPr>
              <a:t> 6.34, Na 144.3,  HCT 7</a:t>
            </a:r>
          </a:p>
          <a:p>
            <a:r>
              <a:rPr lang="en-US" dirty="0">
                <a:solidFill>
                  <a:srgbClr val="000000"/>
                </a:solidFill>
                <a:latin typeface="Garamond" panose="02020404030301010803" pitchFamily="18" charset="0"/>
              </a:rPr>
              <a:t>POCUS: unremarkable</a:t>
            </a:r>
            <a:endParaRPr lang="en-US" dirty="0">
              <a:latin typeface="Garamond" panose="02020404030301010803" pitchFamily="18" charset="0"/>
            </a:endParaRPr>
          </a:p>
        </p:txBody>
      </p:sp>
    </p:spTree>
    <p:extLst>
      <p:ext uri="{BB962C8B-B14F-4D97-AF65-F5344CB8AC3E}">
        <p14:creationId xmlns:p14="http://schemas.microsoft.com/office/powerpoint/2010/main" val="160807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73569-28B4-05F8-36DB-A3287BE42503}"/>
              </a:ext>
            </a:extLst>
          </p:cNvPr>
          <p:cNvSpPr>
            <a:spLocks noGrp="1"/>
          </p:cNvSpPr>
          <p:nvPr>
            <p:ph type="title"/>
          </p:nvPr>
        </p:nvSpPr>
        <p:spPr/>
        <p:txBody>
          <a:bodyPr/>
          <a:lstStyle/>
          <a:p>
            <a:r>
              <a:rPr lang="en-US" dirty="0"/>
              <a:t>Problem List and Differentials</a:t>
            </a:r>
          </a:p>
        </p:txBody>
      </p:sp>
      <p:sp>
        <p:nvSpPr>
          <p:cNvPr id="3" name="Content Placeholder 2">
            <a:extLst>
              <a:ext uri="{FF2B5EF4-FFF2-40B4-BE49-F238E27FC236}">
                <a16:creationId xmlns:a16="http://schemas.microsoft.com/office/drawing/2014/main" id="{2F5BEDC2-0F53-C8F7-1CD0-BFE833CAE85D}"/>
              </a:ext>
            </a:extLst>
          </p:cNvPr>
          <p:cNvSpPr>
            <a:spLocks noGrp="1"/>
          </p:cNvSpPr>
          <p:nvPr>
            <p:ph idx="1"/>
          </p:nvPr>
        </p:nvSpPr>
        <p:spPr/>
        <p:txBody>
          <a:bodyPr/>
          <a:lstStyle/>
          <a:p>
            <a:r>
              <a:rPr lang="en-US" dirty="0"/>
              <a:t>Severe anemia</a:t>
            </a:r>
          </a:p>
          <a:p>
            <a:pPr lvl="1"/>
            <a:r>
              <a:rPr lang="en-US" dirty="0"/>
              <a:t>r/o hemolysis vs bone marrow disorder (primary/secondary) vs hemorrhage</a:t>
            </a:r>
          </a:p>
          <a:p>
            <a:r>
              <a:rPr lang="en-US" dirty="0"/>
              <a:t> Fever</a:t>
            </a:r>
          </a:p>
          <a:p>
            <a:r>
              <a:rPr lang="en-US" dirty="0"/>
              <a:t>Murmur</a:t>
            </a:r>
          </a:p>
        </p:txBody>
      </p:sp>
    </p:spTree>
    <p:extLst>
      <p:ext uri="{BB962C8B-B14F-4D97-AF65-F5344CB8AC3E}">
        <p14:creationId xmlns:p14="http://schemas.microsoft.com/office/powerpoint/2010/main" val="10393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2417-EEA6-CCC4-2880-6AC1EBC6494F}"/>
              </a:ext>
            </a:extLst>
          </p:cNvPr>
          <p:cNvSpPr>
            <a:spLocks noGrp="1"/>
          </p:cNvSpPr>
          <p:nvPr>
            <p:ph type="title"/>
          </p:nvPr>
        </p:nvSpPr>
        <p:spPr/>
        <p:txBody>
          <a:bodyPr/>
          <a:lstStyle/>
          <a:p>
            <a:r>
              <a:rPr lang="en-US" dirty="0"/>
              <a:t>Hemoplasma Infections</a:t>
            </a:r>
          </a:p>
        </p:txBody>
      </p:sp>
      <p:sp>
        <p:nvSpPr>
          <p:cNvPr id="3" name="Content Placeholder 2">
            <a:extLst>
              <a:ext uri="{FF2B5EF4-FFF2-40B4-BE49-F238E27FC236}">
                <a16:creationId xmlns:a16="http://schemas.microsoft.com/office/drawing/2014/main" id="{C2169131-2D56-3B10-FCA4-63A14D6F9368}"/>
              </a:ext>
            </a:extLst>
          </p:cNvPr>
          <p:cNvSpPr>
            <a:spLocks noGrp="1"/>
          </p:cNvSpPr>
          <p:nvPr>
            <p:ph idx="1"/>
          </p:nvPr>
        </p:nvSpPr>
        <p:spPr/>
        <p:txBody>
          <a:bodyPr/>
          <a:lstStyle/>
          <a:p>
            <a:r>
              <a:rPr lang="en-US" dirty="0" err="1"/>
              <a:t>Hemotropic</a:t>
            </a:r>
            <a:r>
              <a:rPr lang="en-US" dirty="0"/>
              <a:t> mycoplasmas: small unculturable mycoplasmas that reside on surface of erythrocytes</a:t>
            </a:r>
          </a:p>
          <a:p>
            <a:r>
              <a:rPr lang="en-US" dirty="0"/>
              <a:t>Feline </a:t>
            </a:r>
            <a:r>
              <a:rPr lang="en-US" dirty="0" err="1"/>
              <a:t>hemoplasms</a:t>
            </a:r>
            <a:r>
              <a:rPr lang="en-US" dirty="0"/>
              <a:t>:</a:t>
            </a:r>
          </a:p>
          <a:p>
            <a:pPr lvl="1"/>
            <a:r>
              <a:rPr lang="en-US" i="1" dirty="0"/>
              <a:t>Mycoplasma </a:t>
            </a:r>
            <a:r>
              <a:rPr lang="en-US" i="1" dirty="0" err="1"/>
              <a:t>haemofelis</a:t>
            </a:r>
            <a:endParaRPr lang="en-US" i="1" dirty="0"/>
          </a:p>
          <a:p>
            <a:pPr lvl="1"/>
            <a:r>
              <a:rPr lang="en-US" i="1" dirty="0" err="1"/>
              <a:t>Candidatus</a:t>
            </a:r>
            <a:r>
              <a:rPr lang="en-US" i="1" dirty="0"/>
              <a:t> </a:t>
            </a:r>
            <a:r>
              <a:rPr lang="en-US" dirty="0" err="1"/>
              <a:t>Mycoplas</a:t>
            </a:r>
            <a:r>
              <a:rPr lang="en-US" dirty="0"/>
              <a:t> </a:t>
            </a:r>
            <a:r>
              <a:rPr lang="en-US" dirty="0" err="1"/>
              <a:t>turicensis</a:t>
            </a:r>
            <a:endParaRPr lang="en-US" dirty="0"/>
          </a:p>
          <a:p>
            <a:pPr lvl="1"/>
            <a:r>
              <a:rPr lang="en-US" dirty="0" err="1"/>
              <a:t>Candidatus</a:t>
            </a:r>
            <a:r>
              <a:rPr lang="en-US" dirty="0"/>
              <a:t> Mycoplasma </a:t>
            </a:r>
            <a:r>
              <a:rPr lang="en-US" dirty="0" err="1"/>
              <a:t>haemominutum</a:t>
            </a:r>
            <a:endParaRPr lang="en-US" dirty="0"/>
          </a:p>
          <a:p>
            <a:r>
              <a:rPr lang="en-US" dirty="0"/>
              <a:t>Canine </a:t>
            </a:r>
            <a:r>
              <a:rPr lang="en-US" dirty="0" err="1"/>
              <a:t>mycoplasms</a:t>
            </a:r>
            <a:endParaRPr lang="en-US" dirty="0"/>
          </a:p>
          <a:p>
            <a:pPr lvl="1"/>
            <a:r>
              <a:rPr lang="en-US" i="1" dirty="0"/>
              <a:t>Mycoplasma </a:t>
            </a:r>
            <a:r>
              <a:rPr lang="en-US" i="1" dirty="0" err="1"/>
              <a:t>haemocanis</a:t>
            </a:r>
            <a:endParaRPr lang="en-US" i="1" dirty="0"/>
          </a:p>
          <a:p>
            <a:pPr lvl="1"/>
            <a:r>
              <a:rPr lang="en-US" i="1" dirty="0" err="1"/>
              <a:t>Candidatus</a:t>
            </a:r>
            <a:r>
              <a:rPr lang="en-US" i="1" dirty="0"/>
              <a:t> </a:t>
            </a:r>
            <a:r>
              <a:rPr lang="en-US" dirty="0"/>
              <a:t>Mycoplasma </a:t>
            </a:r>
            <a:r>
              <a:rPr lang="en-US" dirty="0" err="1"/>
              <a:t>haemoparvum</a:t>
            </a:r>
            <a:endParaRPr lang="en-US" dirty="0"/>
          </a:p>
          <a:p>
            <a:r>
              <a:rPr lang="en-US" dirty="0"/>
              <a:t>Risk factors</a:t>
            </a:r>
          </a:p>
        </p:txBody>
      </p:sp>
      <p:pic>
        <p:nvPicPr>
          <p:cNvPr id="5" name="Picture 4">
            <a:extLst>
              <a:ext uri="{FF2B5EF4-FFF2-40B4-BE49-F238E27FC236}">
                <a16:creationId xmlns:a16="http://schemas.microsoft.com/office/drawing/2014/main" id="{92C0CDE8-7100-4A8E-8CAE-24FFB486B54C}"/>
              </a:ext>
            </a:extLst>
          </p:cNvPr>
          <p:cNvPicPr>
            <a:picLocks noChangeAspect="1"/>
          </p:cNvPicPr>
          <p:nvPr/>
        </p:nvPicPr>
        <p:blipFill>
          <a:blip r:embed="rId3"/>
          <a:stretch>
            <a:fillRect/>
          </a:stretch>
        </p:blipFill>
        <p:spPr>
          <a:xfrm>
            <a:off x="7199433" y="2472390"/>
            <a:ext cx="3667243" cy="3862592"/>
          </a:xfrm>
          <a:prstGeom prst="rect">
            <a:avLst/>
          </a:prstGeom>
        </p:spPr>
      </p:pic>
      <p:sp>
        <p:nvSpPr>
          <p:cNvPr id="4" name="Rectangle 3">
            <a:extLst>
              <a:ext uri="{FF2B5EF4-FFF2-40B4-BE49-F238E27FC236}">
                <a16:creationId xmlns:a16="http://schemas.microsoft.com/office/drawing/2014/main" id="{CAFD107C-9252-5A37-72DF-E5475A748E26}"/>
              </a:ext>
            </a:extLst>
          </p:cNvPr>
          <p:cNvSpPr/>
          <p:nvPr/>
        </p:nvSpPr>
        <p:spPr>
          <a:xfrm>
            <a:off x="7199433" y="3162925"/>
            <a:ext cx="3667243" cy="27282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335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F7228-2529-238B-368B-0289E79C80BC}"/>
              </a:ext>
            </a:extLst>
          </p:cNvPr>
          <p:cNvSpPr>
            <a:spLocks noGrp="1"/>
          </p:cNvSpPr>
          <p:nvPr>
            <p:ph type="title"/>
          </p:nvPr>
        </p:nvSpPr>
        <p:spPr>
          <a:xfrm>
            <a:off x="6579450" y="727627"/>
            <a:ext cx="4957553" cy="1645920"/>
          </a:xfrm>
        </p:spPr>
        <p:txBody>
          <a:bodyPr>
            <a:normAutofit/>
          </a:bodyPr>
          <a:lstStyle/>
          <a:p>
            <a:r>
              <a:rPr lang="en-US" dirty="0"/>
              <a:t>Pathogenesis </a:t>
            </a:r>
          </a:p>
        </p:txBody>
      </p:sp>
      <p:sp>
        <p:nvSpPr>
          <p:cNvPr id="2055" name="Rectangle 2054">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2057" name="Rectangle 2056">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pic>
        <p:nvPicPr>
          <p:cNvPr id="2050" name="Picture 2" descr="Haemotropic Mycoplasmas: What's Their Real Significance in Cats? - Séverine  Tasker, 2010">
            <a:extLst>
              <a:ext uri="{FF2B5EF4-FFF2-40B4-BE49-F238E27FC236}">
                <a16:creationId xmlns:a16="http://schemas.microsoft.com/office/drawing/2014/main" id="{E70A5627-E26A-25F6-CE6B-6808F0A0EA3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05256" y="1390887"/>
            <a:ext cx="4414438" cy="409439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032B38-28A7-CCFB-A80C-29ECC998CD34}"/>
              </a:ext>
            </a:extLst>
          </p:cNvPr>
          <p:cNvSpPr>
            <a:spLocks noGrp="1"/>
          </p:cNvSpPr>
          <p:nvPr>
            <p:ph idx="1"/>
          </p:nvPr>
        </p:nvSpPr>
        <p:spPr>
          <a:xfrm>
            <a:off x="6579450" y="2538919"/>
            <a:ext cx="4957554" cy="3496120"/>
          </a:xfrm>
        </p:spPr>
        <p:txBody>
          <a:bodyPr>
            <a:normAutofit/>
          </a:bodyPr>
          <a:lstStyle/>
          <a:p>
            <a:r>
              <a:rPr lang="en-US" dirty="0"/>
              <a:t>Following infection delay before onset of clinical signs</a:t>
            </a:r>
          </a:p>
          <a:p>
            <a:r>
              <a:rPr lang="en-US" dirty="0"/>
              <a:t>Acute phase</a:t>
            </a:r>
          </a:p>
          <a:p>
            <a:pPr lvl="1"/>
            <a:r>
              <a:rPr lang="en-US" dirty="0"/>
              <a:t>Anemia persists for about to 18-30 days</a:t>
            </a:r>
          </a:p>
          <a:p>
            <a:r>
              <a:rPr lang="en-US" dirty="0"/>
              <a:t>Hemolysis</a:t>
            </a:r>
          </a:p>
          <a:p>
            <a:pPr lvl="1"/>
            <a:r>
              <a:rPr lang="en-US" dirty="0"/>
              <a:t>Predominantly extravascular</a:t>
            </a:r>
          </a:p>
          <a:p>
            <a:pPr lvl="1"/>
            <a:r>
              <a:rPr lang="en-US" dirty="0"/>
              <a:t>Antibodies, fragility, decreased life span</a:t>
            </a:r>
          </a:p>
          <a:p>
            <a:pPr lvl="1"/>
            <a:r>
              <a:rPr lang="en-US" dirty="0"/>
              <a:t>Splenic trapping</a:t>
            </a:r>
          </a:p>
          <a:p>
            <a:r>
              <a:rPr lang="en-US" dirty="0"/>
              <a:t>Organism replication and clearance</a:t>
            </a:r>
          </a:p>
          <a:p>
            <a:endParaRPr lang="en-US" dirty="0"/>
          </a:p>
        </p:txBody>
      </p:sp>
    </p:spTree>
    <p:extLst>
      <p:ext uri="{BB962C8B-B14F-4D97-AF65-F5344CB8AC3E}">
        <p14:creationId xmlns:p14="http://schemas.microsoft.com/office/powerpoint/2010/main" val="346108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E9917-FE6D-87B4-F32A-5A8A04B82A99}"/>
              </a:ext>
            </a:extLst>
          </p:cNvPr>
          <p:cNvSpPr>
            <a:spLocks noGrp="1"/>
          </p:cNvSpPr>
          <p:nvPr>
            <p:ph type="title"/>
          </p:nvPr>
        </p:nvSpPr>
        <p:spPr/>
        <p:txBody>
          <a:bodyPr/>
          <a:lstStyle/>
          <a:p>
            <a:r>
              <a:rPr lang="en-US" dirty="0"/>
              <a:t>Pathogenesis</a:t>
            </a:r>
          </a:p>
        </p:txBody>
      </p:sp>
      <p:sp>
        <p:nvSpPr>
          <p:cNvPr id="3" name="Content Placeholder 2">
            <a:extLst>
              <a:ext uri="{FF2B5EF4-FFF2-40B4-BE49-F238E27FC236}">
                <a16:creationId xmlns:a16="http://schemas.microsoft.com/office/drawing/2014/main" id="{061B0855-D1B1-9843-E7ED-1A8CF99866A2}"/>
              </a:ext>
            </a:extLst>
          </p:cNvPr>
          <p:cNvSpPr>
            <a:spLocks noGrp="1"/>
          </p:cNvSpPr>
          <p:nvPr>
            <p:ph idx="1"/>
          </p:nvPr>
        </p:nvSpPr>
        <p:spPr/>
        <p:txBody>
          <a:bodyPr/>
          <a:lstStyle/>
          <a:p>
            <a:r>
              <a:rPr lang="en-US" dirty="0"/>
              <a:t>Recovery phase</a:t>
            </a:r>
          </a:p>
          <a:p>
            <a:pPr lvl="1"/>
            <a:r>
              <a:rPr lang="en-US" dirty="0"/>
              <a:t>Hematocrit returns to normal or near normal</a:t>
            </a:r>
          </a:p>
          <a:p>
            <a:pPr lvl="1"/>
            <a:r>
              <a:rPr lang="en-US" dirty="0"/>
              <a:t>Organism no longer visualized</a:t>
            </a:r>
          </a:p>
          <a:p>
            <a:pPr lvl="1"/>
            <a:r>
              <a:rPr lang="en-US" dirty="0"/>
              <a:t>Recovered cats may can remain persistently infected</a:t>
            </a:r>
          </a:p>
          <a:p>
            <a:r>
              <a:rPr lang="en-US" dirty="0"/>
              <a:t>What would happen if you </a:t>
            </a:r>
            <a:r>
              <a:rPr lang="en-US" dirty="0" err="1"/>
              <a:t>splectomized</a:t>
            </a:r>
            <a:r>
              <a:rPr lang="en-US" dirty="0"/>
              <a:t> a cat following recovery?</a:t>
            </a:r>
          </a:p>
        </p:txBody>
      </p:sp>
    </p:spTree>
    <p:extLst>
      <p:ext uri="{BB962C8B-B14F-4D97-AF65-F5344CB8AC3E}">
        <p14:creationId xmlns:p14="http://schemas.microsoft.com/office/powerpoint/2010/main" val="2352225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44F9E-668E-4067-BD82-C0A76DCF94B0}"/>
              </a:ext>
            </a:extLst>
          </p:cNvPr>
          <p:cNvSpPr>
            <a:spLocks noGrp="1"/>
          </p:cNvSpPr>
          <p:nvPr>
            <p:ph type="title"/>
          </p:nvPr>
        </p:nvSpPr>
        <p:spPr/>
        <p:txBody>
          <a:bodyPr/>
          <a:lstStyle/>
          <a:p>
            <a:r>
              <a:rPr lang="en-US" dirty="0"/>
              <a:t>Clinical signs and physical exam</a:t>
            </a:r>
          </a:p>
        </p:txBody>
      </p:sp>
      <p:sp>
        <p:nvSpPr>
          <p:cNvPr id="3" name="Content Placeholder 2">
            <a:extLst>
              <a:ext uri="{FF2B5EF4-FFF2-40B4-BE49-F238E27FC236}">
                <a16:creationId xmlns:a16="http://schemas.microsoft.com/office/drawing/2014/main" id="{8FC61D28-BC44-4C51-9CAD-BB0C3AB23B35}"/>
              </a:ext>
            </a:extLst>
          </p:cNvPr>
          <p:cNvSpPr>
            <a:spLocks noGrp="1"/>
          </p:cNvSpPr>
          <p:nvPr>
            <p:ph idx="1"/>
          </p:nvPr>
        </p:nvSpPr>
        <p:spPr/>
        <p:txBody>
          <a:bodyPr/>
          <a:lstStyle/>
          <a:p>
            <a:r>
              <a:rPr lang="en-US" dirty="0"/>
              <a:t>Signs related to anemia </a:t>
            </a:r>
          </a:p>
          <a:p>
            <a:r>
              <a:rPr lang="en-US" dirty="0"/>
              <a:t>Pica </a:t>
            </a:r>
          </a:p>
          <a:p>
            <a:r>
              <a:rPr lang="en-US" dirty="0"/>
              <a:t>Weight loss</a:t>
            </a:r>
          </a:p>
          <a:p>
            <a:r>
              <a:rPr lang="en-US" dirty="0"/>
              <a:t>Physical exam</a:t>
            </a:r>
          </a:p>
          <a:p>
            <a:pPr lvl="1"/>
            <a:r>
              <a:rPr lang="en-US" dirty="0"/>
              <a:t>Anemia </a:t>
            </a:r>
          </a:p>
          <a:p>
            <a:pPr lvl="1"/>
            <a:r>
              <a:rPr lang="en-US" dirty="0"/>
              <a:t>Fever (cats)</a:t>
            </a:r>
          </a:p>
          <a:p>
            <a:pPr lvl="1"/>
            <a:r>
              <a:rPr lang="en-US" dirty="0"/>
              <a:t>Splenomegaly </a:t>
            </a:r>
          </a:p>
          <a:p>
            <a:pPr lvl="1"/>
            <a:r>
              <a:rPr lang="en-US" dirty="0"/>
              <a:t>Icterus </a:t>
            </a:r>
          </a:p>
        </p:txBody>
      </p:sp>
    </p:spTree>
    <p:extLst>
      <p:ext uri="{BB962C8B-B14F-4D97-AF65-F5344CB8AC3E}">
        <p14:creationId xmlns:p14="http://schemas.microsoft.com/office/powerpoint/2010/main" val="242288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596C4-12E5-879E-F60C-7EDD529896F1}"/>
              </a:ext>
            </a:extLst>
          </p:cNvPr>
          <p:cNvSpPr>
            <a:spLocks noGrp="1"/>
          </p:cNvSpPr>
          <p:nvPr>
            <p:ph type="title"/>
          </p:nvPr>
        </p:nvSpPr>
        <p:spPr/>
        <p:txBody>
          <a:bodyPr/>
          <a:lstStyle/>
          <a:p>
            <a:r>
              <a:rPr lang="en-US" dirty="0"/>
              <a:t>Diagnostics - General</a:t>
            </a:r>
          </a:p>
        </p:txBody>
      </p:sp>
      <p:sp>
        <p:nvSpPr>
          <p:cNvPr id="3" name="Content Placeholder 2">
            <a:extLst>
              <a:ext uri="{FF2B5EF4-FFF2-40B4-BE49-F238E27FC236}">
                <a16:creationId xmlns:a16="http://schemas.microsoft.com/office/drawing/2014/main" id="{929AABFA-D30E-ADB3-C1CC-BC6798ED1B8C}"/>
              </a:ext>
            </a:extLst>
          </p:cNvPr>
          <p:cNvSpPr>
            <a:spLocks noGrp="1"/>
          </p:cNvSpPr>
          <p:nvPr>
            <p:ph idx="1"/>
          </p:nvPr>
        </p:nvSpPr>
        <p:spPr/>
        <p:txBody>
          <a:bodyPr/>
          <a:lstStyle/>
          <a:p>
            <a:r>
              <a:rPr lang="en-US" dirty="0"/>
              <a:t>Complete blood count</a:t>
            </a:r>
          </a:p>
          <a:p>
            <a:r>
              <a:rPr lang="en-US" dirty="0"/>
              <a:t>Biochemistry</a:t>
            </a:r>
          </a:p>
          <a:p>
            <a:r>
              <a:rPr lang="en-US" dirty="0"/>
              <a:t>Urinalysis</a:t>
            </a:r>
          </a:p>
          <a:p>
            <a:r>
              <a:rPr lang="en-US" dirty="0"/>
              <a:t>Imaging</a:t>
            </a:r>
          </a:p>
          <a:p>
            <a:endParaRPr lang="en-US" dirty="0"/>
          </a:p>
        </p:txBody>
      </p:sp>
    </p:spTree>
    <p:extLst>
      <p:ext uri="{BB962C8B-B14F-4D97-AF65-F5344CB8AC3E}">
        <p14:creationId xmlns:p14="http://schemas.microsoft.com/office/powerpoint/2010/main" val="424538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{DF2F70C0-3D75-944F-AF23-C4AB93E3F349}tf10001067</Template>
  <TotalTime>4059</TotalTime>
  <Words>5376</Words>
  <Application>Microsoft Macintosh PowerPoint</Application>
  <PresentationFormat>Widescreen</PresentationFormat>
  <Paragraphs>252</Paragraphs>
  <Slides>26</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-apple-system</vt:lpstr>
      <vt:lpstr>Arial</vt:lpstr>
      <vt:lpstr>Calibri</vt:lpstr>
      <vt:lpstr>Garamond</vt:lpstr>
      <vt:lpstr>Savon</vt:lpstr>
      <vt:lpstr>Hemotropic mycoplasms  anaplasma</vt:lpstr>
      <vt:lpstr>Arlo, 2 yo MC DSH</vt:lpstr>
      <vt:lpstr>Physical Exam &amp; Initial Diagnostics</vt:lpstr>
      <vt:lpstr>Problem List and Differentials</vt:lpstr>
      <vt:lpstr>Hemoplasma Infections</vt:lpstr>
      <vt:lpstr>Pathogenesis </vt:lpstr>
      <vt:lpstr>Pathogenesis</vt:lpstr>
      <vt:lpstr>Clinical signs and physical exam</vt:lpstr>
      <vt:lpstr>Diagnostics - General</vt:lpstr>
      <vt:lpstr>Diagnostics</vt:lpstr>
      <vt:lpstr>Arlo next steps?</vt:lpstr>
      <vt:lpstr>Arlo’s owner asks how did he get infected?</vt:lpstr>
      <vt:lpstr>Treatment Plan for Arlo</vt:lpstr>
      <vt:lpstr>Will Arlo be protected in the future? </vt:lpstr>
      <vt:lpstr>Livi, 12 YO FS MBD</vt:lpstr>
      <vt:lpstr>Initial Exam and Diagnostics</vt:lpstr>
      <vt:lpstr>Next Diagnostics and Why?</vt:lpstr>
      <vt:lpstr>Anaplasma phagocytophilum</vt:lpstr>
      <vt:lpstr>Pathogenesis</vt:lpstr>
      <vt:lpstr>A. phagocytophilum and the neutrophil</vt:lpstr>
      <vt:lpstr>Back to Livi</vt:lpstr>
      <vt:lpstr>Diagnostics</vt:lpstr>
      <vt:lpstr>Microbiologic Tests</vt:lpstr>
      <vt:lpstr>Treatment and Prognosis</vt:lpstr>
      <vt:lpstr>Immune Response</vt:lpstr>
      <vt:lpstr>Anaplasma platys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Hemotropic mycoplasms  anaplasma</dc:title>
  <dc:creator>Jessica Perrucci</dc:creator>
  <cp:lastModifiedBy>Jessica Perrucci</cp:lastModifiedBy>
  <cp:revision>11</cp:revision>
  <dcterms:created xsi:type="dcterms:W3CDTF">2023-11-06T20:30:11Z</dcterms:created>
  <dcterms:modified xsi:type="dcterms:W3CDTF">2023-11-09T21:30:35Z</dcterms:modified>
</cp:coreProperties>
</file>