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notesMasterIdLst>
    <p:notesMasterId r:id="rId68"/>
  </p:notesMasterIdLst>
  <p:sldIdLst>
    <p:sldId id="257" r:id="rId2"/>
    <p:sldId id="260" r:id="rId3"/>
    <p:sldId id="262" r:id="rId4"/>
    <p:sldId id="263" r:id="rId5"/>
    <p:sldId id="275" r:id="rId6"/>
    <p:sldId id="264" r:id="rId7"/>
    <p:sldId id="266" r:id="rId8"/>
    <p:sldId id="265" r:id="rId9"/>
    <p:sldId id="267" r:id="rId10"/>
    <p:sldId id="322" r:id="rId11"/>
    <p:sldId id="268" r:id="rId12"/>
    <p:sldId id="269" r:id="rId13"/>
    <p:sldId id="271" r:id="rId14"/>
    <p:sldId id="274" r:id="rId15"/>
    <p:sldId id="272" r:id="rId16"/>
    <p:sldId id="258" r:id="rId17"/>
    <p:sldId id="270" r:id="rId18"/>
    <p:sldId id="321" r:id="rId19"/>
    <p:sldId id="273" r:id="rId20"/>
    <p:sldId id="278" r:id="rId21"/>
    <p:sldId id="276" r:id="rId22"/>
    <p:sldId id="277" r:id="rId23"/>
    <p:sldId id="279" r:id="rId24"/>
    <p:sldId id="280" r:id="rId25"/>
    <p:sldId id="281" r:id="rId26"/>
    <p:sldId id="282" r:id="rId27"/>
    <p:sldId id="284" r:id="rId28"/>
    <p:sldId id="286" r:id="rId29"/>
    <p:sldId id="285" r:id="rId30"/>
    <p:sldId id="261" r:id="rId31"/>
    <p:sldId id="287" r:id="rId32"/>
    <p:sldId id="288" r:id="rId33"/>
    <p:sldId id="283" r:id="rId34"/>
    <p:sldId id="293" r:id="rId35"/>
    <p:sldId id="294" r:id="rId36"/>
    <p:sldId id="295" r:id="rId37"/>
    <p:sldId id="296" r:id="rId38"/>
    <p:sldId id="323" r:id="rId39"/>
    <p:sldId id="324" r:id="rId40"/>
    <p:sldId id="291" r:id="rId41"/>
    <p:sldId id="292" r:id="rId42"/>
    <p:sldId id="300" r:id="rId43"/>
    <p:sldId id="298" r:id="rId44"/>
    <p:sldId id="301" r:id="rId45"/>
    <p:sldId id="302" r:id="rId46"/>
    <p:sldId id="303" r:id="rId47"/>
    <p:sldId id="304" r:id="rId48"/>
    <p:sldId id="305" r:id="rId49"/>
    <p:sldId id="306" r:id="rId50"/>
    <p:sldId id="325" r:id="rId51"/>
    <p:sldId id="326" r:id="rId52"/>
    <p:sldId id="307" r:id="rId53"/>
    <p:sldId id="309" r:id="rId54"/>
    <p:sldId id="308" r:id="rId55"/>
    <p:sldId id="310" r:id="rId56"/>
    <p:sldId id="311" r:id="rId57"/>
    <p:sldId id="312" r:id="rId58"/>
    <p:sldId id="313" r:id="rId59"/>
    <p:sldId id="315" r:id="rId60"/>
    <p:sldId id="314" r:id="rId61"/>
    <p:sldId id="316" r:id="rId62"/>
    <p:sldId id="318" r:id="rId63"/>
    <p:sldId id="299" r:id="rId64"/>
    <p:sldId id="319" r:id="rId65"/>
    <p:sldId id="317" r:id="rId66"/>
    <p:sldId id="320"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05"/>
    <p:restoredTop sz="86124"/>
  </p:normalViewPr>
  <p:slideViewPr>
    <p:cSldViewPr snapToGrid="0" snapToObjects="1">
      <p:cViewPr varScale="1">
        <p:scale>
          <a:sx n="92" d="100"/>
          <a:sy n="92" d="100"/>
        </p:scale>
        <p:origin x="26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171084-F09A-BE4C-B2D8-2A415CABEB8E}" type="datetimeFigureOut">
              <a:rPr lang="en-US" smtClean="0"/>
              <a:t>8/22/23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35F02A-F216-B64E-8262-56229FEF479C}" type="slidenum">
              <a:rPr lang="en-US" smtClean="0"/>
              <a:t>‹#›</a:t>
            </a:fld>
            <a:endParaRPr lang="en-US"/>
          </a:p>
        </p:txBody>
      </p:sp>
    </p:spTree>
    <p:extLst>
      <p:ext uri="{BB962C8B-B14F-4D97-AF65-F5344CB8AC3E}">
        <p14:creationId xmlns:p14="http://schemas.microsoft.com/office/powerpoint/2010/main" val="663271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site of the highest resistance to blood flow?</a:t>
            </a:r>
          </a:p>
          <a:p>
            <a:r>
              <a:rPr lang="en-US" dirty="0"/>
              <a:t>Arterioles</a:t>
            </a:r>
          </a:p>
        </p:txBody>
      </p:sp>
      <p:sp>
        <p:nvSpPr>
          <p:cNvPr id="4" name="Slide Number Placeholder 3"/>
          <p:cNvSpPr>
            <a:spLocks noGrp="1"/>
          </p:cNvSpPr>
          <p:nvPr>
            <p:ph type="sldNum" sz="quarter" idx="5"/>
          </p:nvPr>
        </p:nvSpPr>
        <p:spPr/>
        <p:txBody>
          <a:bodyPr/>
          <a:lstStyle/>
          <a:p>
            <a:fld id="{EE35F02A-F216-B64E-8262-56229FEF479C}" type="slidenum">
              <a:rPr lang="en-US" smtClean="0"/>
              <a:t>2</a:t>
            </a:fld>
            <a:endParaRPr lang="en-US"/>
          </a:p>
        </p:txBody>
      </p:sp>
    </p:spTree>
    <p:extLst>
      <p:ext uri="{BB962C8B-B14F-4D97-AF65-F5344CB8AC3E}">
        <p14:creationId xmlns:p14="http://schemas.microsoft.com/office/powerpoint/2010/main" val="2266176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Phase 1 K: intracell K concentration is higher, cell interior is electrically positive</a:t>
            </a:r>
          </a:p>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11</a:t>
            </a:fld>
            <a:endParaRPr lang="en-US"/>
          </a:p>
        </p:txBody>
      </p:sp>
    </p:spTree>
    <p:extLst>
      <p:ext uri="{BB962C8B-B14F-4D97-AF65-F5344CB8AC3E}">
        <p14:creationId xmlns:p14="http://schemas.microsoft.com/office/powerpoint/2010/main" val="2181279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Phase 1 missing: potassium outward current</a:t>
            </a:r>
          </a:p>
        </p:txBody>
      </p:sp>
      <p:sp>
        <p:nvSpPr>
          <p:cNvPr id="4" name="Slide Number Placeholder 3"/>
          <p:cNvSpPr>
            <a:spLocks noGrp="1"/>
          </p:cNvSpPr>
          <p:nvPr>
            <p:ph type="sldNum" sz="quarter" idx="5"/>
          </p:nvPr>
        </p:nvSpPr>
        <p:spPr/>
        <p:txBody>
          <a:bodyPr/>
          <a:lstStyle/>
          <a:p>
            <a:fld id="{EE35F02A-F216-B64E-8262-56229FEF479C}" type="slidenum">
              <a:rPr lang="en-US" smtClean="0"/>
              <a:t>14</a:t>
            </a:fld>
            <a:endParaRPr lang="en-US"/>
          </a:p>
        </p:txBody>
      </p:sp>
    </p:spTree>
    <p:extLst>
      <p:ext uri="{BB962C8B-B14F-4D97-AF65-F5344CB8AC3E}">
        <p14:creationId xmlns:p14="http://schemas.microsoft.com/office/powerpoint/2010/main" val="392305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Atrial, ventricular, </a:t>
            </a:r>
            <a:r>
              <a:rPr lang="en-US" dirty="0" err="1"/>
              <a:t>purkinje</a:t>
            </a:r>
            <a:r>
              <a:rPr lang="en-US" dirty="0"/>
              <a:t>: Na</a:t>
            </a:r>
          </a:p>
          <a:p>
            <a:r>
              <a:rPr lang="en-US" dirty="0"/>
              <a:t>SA node: Calcium</a:t>
            </a:r>
          </a:p>
        </p:txBody>
      </p:sp>
      <p:sp>
        <p:nvSpPr>
          <p:cNvPr id="4" name="Slide Number Placeholder 3"/>
          <p:cNvSpPr>
            <a:spLocks noGrp="1"/>
          </p:cNvSpPr>
          <p:nvPr>
            <p:ph type="sldNum" sz="quarter" idx="5"/>
          </p:nvPr>
        </p:nvSpPr>
        <p:spPr/>
        <p:txBody>
          <a:bodyPr/>
          <a:lstStyle/>
          <a:p>
            <a:fld id="{EE35F02A-F216-B64E-8262-56229FEF479C}" type="slidenum">
              <a:rPr lang="en-US" smtClean="0"/>
              <a:t>18</a:t>
            </a:fld>
            <a:endParaRPr lang="en-US"/>
          </a:p>
        </p:txBody>
      </p:sp>
    </p:spTree>
    <p:extLst>
      <p:ext uri="{BB962C8B-B14F-4D97-AF65-F5344CB8AC3E}">
        <p14:creationId xmlns:p14="http://schemas.microsoft.com/office/powerpoint/2010/main" val="3789407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err="1"/>
              <a:t>Norepi</a:t>
            </a:r>
            <a:endParaRPr lang="en-US" dirty="0"/>
          </a:p>
          <a:p>
            <a:pPr marL="228600" indent="-228600">
              <a:buAutoNum type="arabicPeriod"/>
            </a:pPr>
            <a:r>
              <a:rPr lang="en-US" dirty="0"/>
              <a:t>B1</a:t>
            </a:r>
          </a:p>
          <a:p>
            <a:pPr marL="228600" indent="-228600">
              <a:buAutoNum type="arabicPeriod"/>
            </a:pPr>
            <a:r>
              <a:rPr lang="en-US" dirty="0"/>
              <a:t>Ach</a:t>
            </a:r>
          </a:p>
          <a:p>
            <a:pPr marL="228600" indent="-228600">
              <a:buAutoNum type="arabicPeriod"/>
            </a:pPr>
            <a:r>
              <a:rPr lang="en-US" dirty="0"/>
              <a:t>Muscarinic</a:t>
            </a:r>
          </a:p>
        </p:txBody>
      </p:sp>
      <p:sp>
        <p:nvSpPr>
          <p:cNvPr id="4" name="Slide Number Placeholder 3"/>
          <p:cNvSpPr>
            <a:spLocks noGrp="1"/>
          </p:cNvSpPr>
          <p:nvPr>
            <p:ph type="sldNum" sz="quarter" idx="5"/>
          </p:nvPr>
        </p:nvSpPr>
        <p:spPr/>
        <p:txBody>
          <a:bodyPr/>
          <a:lstStyle/>
          <a:p>
            <a:fld id="{EE35F02A-F216-B64E-8262-56229FEF479C}" type="slidenum">
              <a:rPr lang="en-US" smtClean="0"/>
              <a:t>22</a:t>
            </a:fld>
            <a:endParaRPr lang="en-US"/>
          </a:p>
        </p:txBody>
      </p:sp>
    </p:spTree>
    <p:extLst>
      <p:ext uri="{BB962C8B-B14F-4D97-AF65-F5344CB8AC3E}">
        <p14:creationId xmlns:p14="http://schemas.microsoft.com/office/powerpoint/2010/main" val="750874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True</a:t>
            </a:r>
          </a:p>
        </p:txBody>
      </p:sp>
      <p:sp>
        <p:nvSpPr>
          <p:cNvPr id="4" name="Slide Number Placeholder 3"/>
          <p:cNvSpPr>
            <a:spLocks noGrp="1"/>
          </p:cNvSpPr>
          <p:nvPr>
            <p:ph type="sldNum" sz="quarter" idx="5"/>
          </p:nvPr>
        </p:nvSpPr>
        <p:spPr/>
        <p:txBody>
          <a:bodyPr/>
          <a:lstStyle/>
          <a:p>
            <a:fld id="{EE35F02A-F216-B64E-8262-56229FEF479C}" type="slidenum">
              <a:rPr lang="en-US" smtClean="0"/>
              <a:t>28</a:t>
            </a:fld>
            <a:endParaRPr lang="en-US"/>
          </a:p>
        </p:txBody>
      </p:sp>
    </p:spTree>
    <p:extLst>
      <p:ext uri="{BB962C8B-B14F-4D97-AF65-F5344CB8AC3E}">
        <p14:creationId xmlns:p14="http://schemas.microsoft.com/office/powerpoint/2010/main" val="1553735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buFont typeface="Arial" panose="020B0604020202020204" pitchFamily="34" charset="0"/>
              <a:buChar char="•"/>
            </a:pPr>
            <a:r>
              <a:rPr lang="en-US" dirty="0"/>
              <a:t>F-S relationship:</a:t>
            </a:r>
          </a:p>
          <a:p>
            <a:pPr marL="1200150" lvl="2" indent="-285750">
              <a:buFont typeface="Arial" panose="020B0604020202020204" pitchFamily="34" charset="0"/>
              <a:buChar char="•"/>
            </a:pPr>
            <a:r>
              <a:rPr lang="en-US" dirty="0"/>
              <a:t>The volume the ventricle ejected in systole was determined by the end diastolic volume</a:t>
            </a:r>
          </a:p>
          <a:p>
            <a:pPr marL="1200150" lvl="2" indent="-285750">
              <a:buFont typeface="Arial" panose="020B0604020202020204" pitchFamily="34" charset="0"/>
              <a:buChar char="•"/>
            </a:pPr>
            <a:r>
              <a:rPr lang="en-US" dirty="0"/>
              <a:t>The volume present at end of diastole in turn depends on venous return</a:t>
            </a:r>
          </a:p>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31</a:t>
            </a:fld>
            <a:endParaRPr lang="en-US"/>
          </a:p>
        </p:txBody>
      </p:sp>
    </p:spTree>
    <p:extLst>
      <p:ext uri="{BB962C8B-B14F-4D97-AF65-F5344CB8AC3E}">
        <p14:creationId xmlns:p14="http://schemas.microsoft.com/office/powerpoint/2010/main" val="677442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EDV and RA pressure can be substituted b/c both are related to venous return</a:t>
            </a:r>
          </a:p>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32</a:t>
            </a:fld>
            <a:endParaRPr lang="en-US"/>
          </a:p>
        </p:txBody>
      </p:sp>
    </p:spTree>
    <p:extLst>
      <p:ext uri="{BB962C8B-B14F-4D97-AF65-F5344CB8AC3E}">
        <p14:creationId xmlns:p14="http://schemas.microsoft.com/office/powerpoint/2010/main" val="4084558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Answer: all valves are closed, no blood can be ejected (so volume is constant)</a:t>
            </a:r>
          </a:p>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34</a:t>
            </a:fld>
            <a:endParaRPr lang="en-US"/>
          </a:p>
        </p:txBody>
      </p:sp>
    </p:spTree>
    <p:extLst>
      <p:ext uri="{BB962C8B-B14F-4D97-AF65-F5344CB8AC3E}">
        <p14:creationId xmlns:p14="http://schemas.microsoft.com/office/powerpoint/2010/main" val="3536038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Answer: Width of the PV loop is the stroke volume </a:t>
            </a:r>
          </a:p>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35</a:t>
            </a:fld>
            <a:endParaRPr lang="en-US"/>
          </a:p>
        </p:txBody>
      </p:sp>
    </p:spTree>
    <p:extLst>
      <p:ext uri="{BB962C8B-B14F-4D97-AF65-F5344CB8AC3E}">
        <p14:creationId xmlns:p14="http://schemas.microsoft.com/office/powerpoint/2010/main" val="12169763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Answer: at point 3, contraction/systole ends and ventricle relaxes</a:t>
            </a:r>
          </a:p>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36</a:t>
            </a:fld>
            <a:endParaRPr lang="en-US"/>
          </a:p>
        </p:txBody>
      </p:sp>
    </p:spTree>
    <p:extLst>
      <p:ext uri="{BB962C8B-B14F-4D97-AF65-F5344CB8AC3E}">
        <p14:creationId xmlns:p14="http://schemas.microsoft.com/office/powerpoint/2010/main" val="3495388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 flow in capillaries maximizes time for exchange across capillary walls</a:t>
            </a:r>
          </a:p>
        </p:txBody>
      </p:sp>
      <p:sp>
        <p:nvSpPr>
          <p:cNvPr id="4" name="Slide Number Placeholder 3"/>
          <p:cNvSpPr>
            <a:spLocks noGrp="1"/>
          </p:cNvSpPr>
          <p:nvPr>
            <p:ph type="sldNum" sz="quarter" idx="5"/>
          </p:nvPr>
        </p:nvSpPr>
        <p:spPr/>
        <p:txBody>
          <a:bodyPr/>
          <a:lstStyle/>
          <a:p>
            <a:fld id="{EE35F02A-F216-B64E-8262-56229FEF479C}" type="slidenum">
              <a:rPr lang="en-US" smtClean="0"/>
              <a:t>3</a:t>
            </a:fld>
            <a:endParaRPr lang="en-US"/>
          </a:p>
        </p:txBody>
      </p:sp>
    </p:spTree>
    <p:extLst>
      <p:ext uri="{BB962C8B-B14F-4D97-AF65-F5344CB8AC3E}">
        <p14:creationId xmlns:p14="http://schemas.microsoft.com/office/powerpoint/2010/main" val="17934219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1-&gt;2: isovolumetric contraction, systole, all valves closed</a:t>
            </a:r>
          </a:p>
          <a:p>
            <a:r>
              <a:rPr lang="en-US" dirty="0"/>
              <a:t>2-&gt;3: ventricular ejection, aortic valve opens</a:t>
            </a:r>
          </a:p>
          <a:p>
            <a:r>
              <a:rPr lang="en-US" dirty="0"/>
              <a:t>Point 3: systole ends</a:t>
            </a:r>
          </a:p>
          <a:p>
            <a:r>
              <a:rPr lang="en-US" dirty="0"/>
              <a:t>3-&gt; 4: aortic valve closes, all valves closed</a:t>
            </a:r>
          </a:p>
          <a:p>
            <a:r>
              <a:rPr lang="en-US" dirty="0"/>
              <a:t>4-&gt; 1: mitral valve opens, vent filling</a:t>
            </a:r>
          </a:p>
        </p:txBody>
      </p:sp>
      <p:sp>
        <p:nvSpPr>
          <p:cNvPr id="4" name="Slide Number Placeholder 3"/>
          <p:cNvSpPr>
            <a:spLocks noGrp="1"/>
          </p:cNvSpPr>
          <p:nvPr>
            <p:ph type="sldNum" sz="quarter" idx="5"/>
          </p:nvPr>
        </p:nvSpPr>
        <p:spPr/>
        <p:txBody>
          <a:bodyPr/>
          <a:lstStyle/>
          <a:p>
            <a:fld id="{EE35F02A-F216-B64E-8262-56229FEF479C}" type="slidenum">
              <a:rPr lang="en-US" smtClean="0"/>
              <a:t>38</a:t>
            </a:fld>
            <a:endParaRPr lang="en-US"/>
          </a:p>
        </p:txBody>
      </p:sp>
    </p:spTree>
    <p:extLst>
      <p:ext uri="{BB962C8B-B14F-4D97-AF65-F5344CB8AC3E}">
        <p14:creationId xmlns:p14="http://schemas.microsoft.com/office/powerpoint/2010/main" val="2921219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Increased preload</a:t>
            </a:r>
          </a:p>
          <a:p>
            <a:r>
              <a:rPr lang="en-US" dirty="0"/>
              <a:t>B) Increased afterload</a:t>
            </a:r>
          </a:p>
          <a:p>
            <a:r>
              <a:rPr lang="en-US" dirty="0"/>
              <a:t>C) Increased contractility</a:t>
            </a:r>
          </a:p>
        </p:txBody>
      </p:sp>
      <p:sp>
        <p:nvSpPr>
          <p:cNvPr id="4" name="Slide Number Placeholder 3"/>
          <p:cNvSpPr>
            <a:spLocks noGrp="1"/>
          </p:cNvSpPr>
          <p:nvPr>
            <p:ph type="sldNum" sz="quarter" idx="5"/>
          </p:nvPr>
        </p:nvSpPr>
        <p:spPr/>
        <p:txBody>
          <a:bodyPr/>
          <a:lstStyle/>
          <a:p>
            <a:fld id="{EE35F02A-F216-B64E-8262-56229FEF479C}" type="slidenum">
              <a:rPr lang="en-US" smtClean="0"/>
              <a:t>39</a:t>
            </a:fld>
            <a:endParaRPr lang="en-US"/>
          </a:p>
        </p:txBody>
      </p:sp>
    </p:spTree>
    <p:extLst>
      <p:ext uri="{BB962C8B-B14F-4D97-AF65-F5344CB8AC3E}">
        <p14:creationId xmlns:p14="http://schemas.microsoft.com/office/powerpoint/2010/main" val="35749434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-Pressure work is far more costly than volume work (ex: aortic stenosis, systemic hypertension)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-LV also must work harder</a:t>
            </a:r>
          </a:p>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41</a:t>
            </a:fld>
            <a:endParaRPr lang="en-US"/>
          </a:p>
        </p:txBody>
      </p:sp>
    </p:spTree>
    <p:extLst>
      <p:ext uri="{BB962C8B-B14F-4D97-AF65-F5344CB8AC3E}">
        <p14:creationId xmlns:p14="http://schemas.microsoft.com/office/powerpoint/2010/main" val="25476640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buFont typeface="Arial" panose="020B0604020202020204" pitchFamily="34" charset="0"/>
              <a:buChar char="•"/>
            </a:pPr>
            <a:r>
              <a:rPr lang="en-US" dirty="0"/>
              <a:t>Fourth heart sound (S4) not audible normally, but may be heard in ventricular hypertrophy, where ventricular compliance is decreased</a:t>
            </a:r>
          </a:p>
          <a:p>
            <a:pPr marL="1200150" lvl="2" indent="-285750">
              <a:buFont typeface="Arial" panose="020B0604020202020204" pitchFamily="34" charset="0"/>
              <a:buChar char="•"/>
            </a:pPr>
            <a:r>
              <a:rPr lang="en-US" dirty="0"/>
              <a:t>S4 coincides with atrial contraction, caused by atrium contracting against a stiffened ventricle</a:t>
            </a:r>
          </a:p>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43</a:t>
            </a:fld>
            <a:endParaRPr lang="en-US"/>
          </a:p>
        </p:txBody>
      </p:sp>
    </p:spTree>
    <p:extLst>
      <p:ext uri="{BB962C8B-B14F-4D97-AF65-F5344CB8AC3E}">
        <p14:creationId xmlns:p14="http://schemas.microsoft.com/office/powerpoint/2010/main" val="2963983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Answer: S1 sound = AV valves closing</a:t>
            </a:r>
          </a:p>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44</a:t>
            </a:fld>
            <a:endParaRPr lang="en-US"/>
          </a:p>
        </p:txBody>
      </p:sp>
    </p:spTree>
    <p:extLst>
      <p:ext uri="{BB962C8B-B14F-4D97-AF65-F5344CB8AC3E}">
        <p14:creationId xmlns:p14="http://schemas.microsoft.com/office/powerpoint/2010/main" val="24068323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buFont typeface="Arial" panose="020B0604020202020204" pitchFamily="34" charset="0"/>
              <a:buChar char="•"/>
            </a:pPr>
            <a:r>
              <a:rPr lang="en-US" dirty="0"/>
              <a:t>S2 sound= aortic valve closing slightly before pulmonic valve</a:t>
            </a:r>
          </a:p>
          <a:p>
            <a:pPr marL="1200150" lvl="2" indent="-285750">
              <a:buFont typeface="Arial" panose="020B0604020202020204" pitchFamily="34" charset="0"/>
              <a:buChar char="•"/>
            </a:pPr>
            <a:r>
              <a:rPr lang="en-US" dirty="0"/>
              <a:t>Splitting occurs during inspiration because decreased intrathoracic pressure produces an increase in venous return to R heart-&gt; increase in RV stroke volume and prolongs RV ejection time (longer to pump out blood b/c </a:t>
            </a:r>
            <a:r>
              <a:rPr lang="en-US" dirty="0" err="1"/>
              <a:t>inc</a:t>
            </a:r>
            <a:r>
              <a:rPr lang="en-US" dirty="0"/>
              <a:t> volume)-&gt; delays closure of pulmonic valve relative to aortic valve</a:t>
            </a:r>
          </a:p>
          <a:p>
            <a:pPr marL="1200150" lvl="2" indent="-285750">
              <a:buFont typeface="Arial" panose="020B0604020202020204" pitchFamily="34" charset="0"/>
              <a:buChar char="•"/>
            </a:pPr>
            <a:r>
              <a:rPr lang="en-US" dirty="0"/>
              <a:t>Split S2 during expiration is abnormal: pulmonic stenosis</a:t>
            </a:r>
          </a:p>
          <a:p>
            <a:endParaRPr lang="en-US" dirty="0"/>
          </a:p>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47</a:t>
            </a:fld>
            <a:endParaRPr lang="en-US"/>
          </a:p>
        </p:txBody>
      </p:sp>
    </p:spTree>
    <p:extLst>
      <p:ext uri="{BB962C8B-B14F-4D97-AF65-F5344CB8AC3E}">
        <p14:creationId xmlns:p14="http://schemas.microsoft.com/office/powerpoint/2010/main" val="26694222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buFont typeface="Arial" panose="020B0604020202020204" pitchFamily="34" charset="0"/>
              <a:buChar char="•"/>
            </a:pPr>
            <a:r>
              <a:rPr lang="en-US" dirty="0"/>
              <a:t>S3 sound: rapid flow of blood from atria to ventricles</a:t>
            </a:r>
          </a:p>
          <a:p>
            <a:pPr marL="1200150" lvl="2" indent="-285750">
              <a:buFont typeface="Arial" panose="020B0604020202020204" pitchFamily="34" charset="0"/>
              <a:buChar char="•"/>
            </a:pPr>
            <a:r>
              <a:rPr lang="en-US" dirty="0"/>
              <a:t>In adults, S3 sound indicates volume overload (CHF, advanced mitral or tricuspid regurgitation)</a:t>
            </a:r>
          </a:p>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48</a:t>
            </a:fld>
            <a:endParaRPr lang="en-US"/>
          </a:p>
        </p:txBody>
      </p:sp>
    </p:spTree>
    <p:extLst>
      <p:ext uri="{BB962C8B-B14F-4D97-AF65-F5344CB8AC3E}">
        <p14:creationId xmlns:p14="http://schemas.microsoft.com/office/powerpoint/2010/main" val="3967854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S1 and S2= </a:t>
            </a:r>
            <a:r>
              <a:rPr lang="en-US" dirty="0" err="1"/>
              <a:t>lub</a:t>
            </a:r>
            <a:r>
              <a:rPr lang="en-US" dirty="0"/>
              <a:t> dub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S3= early diastole (rapid flow of blood from atria to ventricles such as in volume overload)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S4= late diastole (atrial contraction, caused by atrium contracting against a stiffened ventricle. Heard in ventricular hypertrophy, where ventricular compliance is decreased)</a:t>
            </a:r>
          </a:p>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51</a:t>
            </a:fld>
            <a:endParaRPr lang="en-US"/>
          </a:p>
        </p:txBody>
      </p:sp>
    </p:spTree>
    <p:extLst>
      <p:ext uri="{BB962C8B-B14F-4D97-AF65-F5344CB8AC3E}">
        <p14:creationId xmlns:p14="http://schemas.microsoft.com/office/powerpoint/2010/main" val="42857110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slope is determined by total peripheral resistance (TPR)</a:t>
            </a:r>
          </a:p>
        </p:txBody>
      </p:sp>
      <p:sp>
        <p:nvSpPr>
          <p:cNvPr id="4" name="Slide Number Placeholder 3"/>
          <p:cNvSpPr>
            <a:spLocks noGrp="1"/>
          </p:cNvSpPr>
          <p:nvPr>
            <p:ph type="sldNum" sz="quarter" idx="5"/>
          </p:nvPr>
        </p:nvSpPr>
        <p:spPr/>
        <p:txBody>
          <a:bodyPr/>
          <a:lstStyle/>
          <a:p>
            <a:fld id="{EE35F02A-F216-B64E-8262-56229FEF479C}" type="slidenum">
              <a:rPr lang="en-US" smtClean="0"/>
              <a:t>55</a:t>
            </a:fld>
            <a:endParaRPr lang="en-US"/>
          </a:p>
        </p:txBody>
      </p:sp>
    </p:spTree>
    <p:extLst>
      <p:ext uri="{BB962C8B-B14F-4D97-AF65-F5344CB8AC3E}">
        <p14:creationId xmlns:p14="http://schemas.microsoft.com/office/powerpoint/2010/main" val="38562776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Cardiac</a:t>
            </a:r>
          </a:p>
          <a:p>
            <a:pPr marL="228600" indent="-228600">
              <a:buAutoNum type="arabicPeriod"/>
            </a:pPr>
            <a:r>
              <a:rPr lang="en-US" dirty="0"/>
              <a:t>Increased</a:t>
            </a:r>
          </a:p>
          <a:p>
            <a:pPr marL="228600" indent="-228600">
              <a:buAutoNum type="arabicPeriod"/>
            </a:pPr>
            <a:r>
              <a:rPr lang="en-US" dirty="0"/>
              <a:t>Decreased</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56</a:t>
            </a:fld>
            <a:endParaRPr lang="en-US"/>
          </a:p>
        </p:txBody>
      </p:sp>
    </p:spTree>
    <p:extLst>
      <p:ext uri="{BB962C8B-B14F-4D97-AF65-F5344CB8AC3E}">
        <p14:creationId xmlns:p14="http://schemas.microsoft.com/office/powerpoint/2010/main" val="300516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Series: total resistance is equal to the sum of the individual resistances</a:t>
            </a:r>
          </a:p>
          <a:p>
            <a:r>
              <a:rPr lang="en-US" dirty="0"/>
              <a:t>-largest drop in pressure is at the arterioles b/c they contribute the largest resistance</a:t>
            </a:r>
          </a:p>
          <a:p>
            <a:endParaRPr lang="en-US" dirty="0"/>
          </a:p>
          <a:p>
            <a:r>
              <a:rPr lang="en-US" dirty="0"/>
              <a:t>Parallel</a:t>
            </a:r>
          </a:p>
          <a:p>
            <a:r>
              <a:rPr lang="en-US" dirty="0"/>
              <a:t>-adding a resistance to the circuit causes total resistance to decrease, not increase</a:t>
            </a:r>
          </a:p>
        </p:txBody>
      </p:sp>
      <p:sp>
        <p:nvSpPr>
          <p:cNvPr id="4" name="Slide Number Placeholder 3"/>
          <p:cNvSpPr>
            <a:spLocks noGrp="1"/>
          </p:cNvSpPr>
          <p:nvPr>
            <p:ph type="sldNum" sz="quarter" idx="5"/>
          </p:nvPr>
        </p:nvSpPr>
        <p:spPr/>
        <p:txBody>
          <a:bodyPr/>
          <a:lstStyle/>
          <a:p>
            <a:fld id="{EE35F02A-F216-B64E-8262-56229FEF479C}" type="slidenum">
              <a:rPr lang="en-US" smtClean="0"/>
              <a:t>4</a:t>
            </a:fld>
            <a:endParaRPr lang="en-US"/>
          </a:p>
        </p:txBody>
      </p:sp>
    </p:spTree>
    <p:extLst>
      <p:ext uri="{BB962C8B-B14F-4D97-AF65-F5344CB8AC3E}">
        <p14:creationId xmlns:p14="http://schemas.microsoft.com/office/powerpoint/2010/main" val="993444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Vascular</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57</a:t>
            </a:fld>
            <a:endParaRPr lang="en-US"/>
          </a:p>
        </p:txBody>
      </p:sp>
    </p:spTree>
    <p:extLst>
      <p:ext uri="{BB962C8B-B14F-4D97-AF65-F5344CB8AC3E}">
        <p14:creationId xmlns:p14="http://schemas.microsoft.com/office/powerpoint/2010/main" val="2189503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Reynold’s number used for? To predict whether blood flow will be laminar or turbulent (higher number, more turbulent)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factors are involved in the Reynold’s number?</a:t>
            </a:r>
          </a:p>
          <a:p>
            <a:r>
              <a:rPr lang="en-US" dirty="0"/>
              <a:t>-density of blood, diameter of blood vessel, velocity of blood flow, viscosity of blood</a:t>
            </a:r>
          </a:p>
        </p:txBody>
      </p:sp>
      <p:sp>
        <p:nvSpPr>
          <p:cNvPr id="4" name="Slide Number Placeholder 3"/>
          <p:cNvSpPr>
            <a:spLocks noGrp="1"/>
          </p:cNvSpPr>
          <p:nvPr>
            <p:ph type="sldNum" sz="quarter" idx="5"/>
          </p:nvPr>
        </p:nvSpPr>
        <p:spPr/>
        <p:txBody>
          <a:bodyPr/>
          <a:lstStyle/>
          <a:p>
            <a:fld id="{EE35F02A-F216-B64E-8262-56229FEF479C}" type="slidenum">
              <a:rPr lang="en-US" smtClean="0"/>
              <a:t>5</a:t>
            </a:fld>
            <a:endParaRPr lang="en-US"/>
          </a:p>
        </p:txBody>
      </p:sp>
    </p:spTree>
    <p:extLst>
      <p:ext uri="{BB962C8B-B14F-4D97-AF65-F5344CB8AC3E}">
        <p14:creationId xmlns:p14="http://schemas.microsoft.com/office/powerpoint/2010/main" val="2073798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-decreasing vessel size will also affect velocity of blood flow (v = Q/pi r</a:t>
            </a:r>
            <a:r>
              <a:rPr lang="en-US" baseline="30000" dirty="0"/>
              <a:t>2</a:t>
            </a:r>
            <a:r>
              <a:rPr lang="en-US" baseline="0" dirty="0"/>
              <a:t>) , so velocity increases as radius decreases to second power (hence, velocity is more powerful impact on Reynold’s number than diameter)</a:t>
            </a:r>
          </a:p>
          <a:p>
            <a:endParaRPr lang="en-US" baseline="0" dirty="0"/>
          </a:p>
          <a:p>
            <a:r>
              <a:rPr lang="en-US" baseline="0" dirty="0"/>
              <a:t>-slope is compliance</a:t>
            </a:r>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6</a:t>
            </a:fld>
            <a:endParaRPr lang="en-US"/>
          </a:p>
        </p:txBody>
      </p:sp>
    </p:spTree>
    <p:extLst>
      <p:ext uri="{BB962C8B-B14F-4D97-AF65-F5344CB8AC3E}">
        <p14:creationId xmlns:p14="http://schemas.microsoft.com/office/powerpoint/2010/main" val="312103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2"/>
                </a:solidFill>
              </a:rPr>
              <a:t>Question: dicrotic notch: produced when aortic valve closes (aortic valve closure produces a brief period of retrograde flow back towards valve)</a:t>
            </a:r>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7</a:t>
            </a:fld>
            <a:endParaRPr lang="en-US"/>
          </a:p>
        </p:txBody>
      </p:sp>
    </p:spTree>
    <p:extLst>
      <p:ext uri="{BB962C8B-B14F-4D97-AF65-F5344CB8AC3E}">
        <p14:creationId xmlns:p14="http://schemas.microsoft.com/office/powerpoint/2010/main" val="389489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SA node initiates AP (pacemaker)</a:t>
            </a:r>
          </a:p>
          <a:p>
            <a:pPr marL="228600" indent="-228600">
              <a:buAutoNum type="arabicPeriod"/>
            </a:pPr>
            <a:r>
              <a:rPr lang="en-US" dirty="0"/>
              <a:t>AP spreads from SA node to L and R atria via internodal tracts, simultaneously to AV node</a:t>
            </a:r>
          </a:p>
          <a:p>
            <a:pPr marL="228600" indent="-228600">
              <a:buAutoNum type="arabicPeriod"/>
            </a:pPr>
            <a:r>
              <a:rPr lang="en-US" dirty="0"/>
              <a:t>AV node conduction velocity is considerably slower than in other cardiac tissues (slow conduction ensures ventricles have sufficient time to fill before they are activated and contract)</a:t>
            </a:r>
          </a:p>
          <a:p>
            <a:pPr marL="228600" indent="-228600">
              <a:buAutoNum type="arabicPeriod"/>
            </a:pPr>
            <a:r>
              <a:rPr lang="en-US" dirty="0"/>
              <a:t>AP enters conducting system (common bundle-&gt; L and R bundle branches), very fast conduction</a:t>
            </a:r>
          </a:p>
        </p:txBody>
      </p:sp>
      <p:sp>
        <p:nvSpPr>
          <p:cNvPr id="4" name="Slide Number Placeholder 3"/>
          <p:cNvSpPr>
            <a:spLocks noGrp="1"/>
          </p:cNvSpPr>
          <p:nvPr>
            <p:ph type="sldNum" sz="quarter" idx="5"/>
          </p:nvPr>
        </p:nvSpPr>
        <p:spPr/>
        <p:txBody>
          <a:bodyPr/>
          <a:lstStyle/>
          <a:p>
            <a:fld id="{EE35F02A-F216-B64E-8262-56229FEF479C}" type="slidenum">
              <a:rPr lang="en-US" smtClean="0"/>
              <a:t>8</a:t>
            </a:fld>
            <a:endParaRPr lang="en-US"/>
          </a:p>
        </p:txBody>
      </p:sp>
    </p:spTree>
    <p:extLst>
      <p:ext uri="{BB962C8B-B14F-4D97-AF65-F5344CB8AC3E}">
        <p14:creationId xmlns:p14="http://schemas.microsoft.com/office/powerpoint/2010/main" val="2040777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-RMP determined primarily by </a:t>
            </a:r>
            <a:r>
              <a:rPr lang="en-US" u="sng" dirty="0"/>
              <a:t>potassium</a:t>
            </a:r>
            <a:r>
              <a:rPr lang="en-US" dirty="0"/>
              <a:t> ions</a:t>
            </a:r>
          </a:p>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9</a:t>
            </a:fld>
            <a:endParaRPr lang="en-US"/>
          </a:p>
        </p:txBody>
      </p:sp>
    </p:spTree>
    <p:extLst>
      <p:ext uri="{BB962C8B-B14F-4D97-AF65-F5344CB8AC3E}">
        <p14:creationId xmlns:p14="http://schemas.microsoft.com/office/powerpoint/2010/main" val="3420472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35F02A-F216-B64E-8262-56229FEF479C}" type="slidenum">
              <a:rPr lang="en-US" smtClean="0"/>
              <a:t>10</a:t>
            </a:fld>
            <a:endParaRPr lang="en-US"/>
          </a:p>
        </p:txBody>
      </p:sp>
    </p:spTree>
    <p:extLst>
      <p:ext uri="{BB962C8B-B14F-4D97-AF65-F5344CB8AC3E}">
        <p14:creationId xmlns:p14="http://schemas.microsoft.com/office/powerpoint/2010/main" val="6119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dirty="0"/>
              <a:t>Click to edit Master title style</a:t>
            </a:r>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8/22/23</a:t>
            </a:fld>
            <a:endParaRPr lang="en-US"/>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2919026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8/22/23</a:t>
            </a:fld>
            <a:endParaRPr lang="en-US"/>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920159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8/22/23</a:t>
            </a:fld>
            <a:endParaRPr lang="en-US"/>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74307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8/22/23</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98016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8/22/23</a:t>
            </a:fld>
            <a:endParaRPr lang="en-US"/>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71369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8/22/23</a:t>
            </a:fld>
            <a:endParaRPr lang="en-US"/>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4368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8/22/23</a:t>
            </a:fld>
            <a:endParaRPr lang="en-US"/>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57189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8/22/23</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164721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8/22/23</a:t>
            </a:fld>
            <a:endParaRPr lang="en-US"/>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02425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8/22/23</a:t>
            </a:fld>
            <a:endParaRPr lang="en-US"/>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162606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8/22/23</a:t>
            </a:fld>
            <a:endParaRPr lang="en-US"/>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597588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1CB7E8AE-A3AC-4BB7-A5C6-F00EC697B265}"/>
              </a:ext>
            </a:extLst>
          </p:cNvPr>
          <p:cNvPicPr>
            <a:picLocks noChangeAspect="1"/>
          </p:cNvPicPr>
          <p:nvPr/>
        </p:nvPicPr>
        <p:blipFill>
          <a:blip r:embed="rId1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8/22/23</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35585807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5" r:id="rId9"/>
    <p:sldLayoutId id="2147483683" r:id="rId10"/>
    <p:sldLayoutId id="2147483684" r:id="rId11"/>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3.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3.png"/><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3.pn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3.png"/><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youtube.com/watch?v=KHw_kxK8siE" TargetMode="External"/><Relationship Id="rId2" Type="http://schemas.openxmlformats.org/officeDocument/2006/relationships/hyperlink" Target="https://www.youtube.com/watch?v=7J72wFtBdU4"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png"/><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png"/><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png"/><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6" name="Picture 25">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8" name="Rectangle 27">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0" name="Rectangle 29">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2" name="Picture 31">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34" name="Picture 33">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3429000" y="1664089"/>
            <a:ext cx="7391400" cy="2593263"/>
          </a:xfrm>
        </p:spPr>
        <p:txBody>
          <a:bodyPr vert="horz" lIns="91440" tIns="45720" rIns="91440" bIns="45720" rtlCol="0" anchor="b">
            <a:normAutofit/>
          </a:bodyPr>
          <a:lstStyle/>
          <a:p>
            <a:r>
              <a:rPr lang="en-US" sz="5200" dirty="0">
                <a:solidFill>
                  <a:schemeClr val="tx2"/>
                </a:solidFill>
              </a:rPr>
              <a:t>Cardiovascular physiology</a:t>
            </a:r>
            <a:br>
              <a:rPr lang="en-US" sz="5200" dirty="0">
                <a:solidFill>
                  <a:schemeClr val="tx2"/>
                </a:solidFill>
              </a:rPr>
            </a:br>
            <a:endParaRPr lang="en-US" sz="5200" dirty="0">
              <a:solidFill>
                <a:schemeClr val="tx2"/>
              </a:solidFill>
            </a:endParaRPr>
          </a:p>
        </p:txBody>
      </p:sp>
      <p:sp>
        <p:nvSpPr>
          <p:cNvPr id="4" name="TextBox 3">
            <a:extLst>
              <a:ext uri="{FF2B5EF4-FFF2-40B4-BE49-F238E27FC236}">
                <a16:creationId xmlns:a16="http://schemas.microsoft.com/office/drawing/2014/main" id="{CC5209BF-4E09-664B-8337-084C054F171D}"/>
              </a:ext>
            </a:extLst>
          </p:cNvPr>
          <p:cNvSpPr txBox="1"/>
          <p:nvPr/>
        </p:nvSpPr>
        <p:spPr>
          <a:xfrm>
            <a:off x="3425952" y="4205873"/>
            <a:ext cx="4123426" cy="646331"/>
          </a:xfrm>
          <a:prstGeom prst="rect">
            <a:avLst/>
          </a:prstGeom>
          <a:noFill/>
        </p:spPr>
        <p:txBody>
          <a:bodyPr wrap="square" rtlCol="0">
            <a:spAutoFit/>
          </a:bodyPr>
          <a:lstStyle/>
          <a:p>
            <a:r>
              <a:rPr lang="en-US" dirty="0" err="1"/>
              <a:t>Cece</a:t>
            </a:r>
            <a:r>
              <a:rPr lang="en-US" dirty="0"/>
              <a:t> Zhu </a:t>
            </a:r>
          </a:p>
          <a:p>
            <a:r>
              <a:rPr lang="en-US" dirty="0"/>
              <a:t>Board Review Aug 22, 2023</a:t>
            </a:r>
          </a:p>
        </p:txBody>
      </p:sp>
    </p:spTree>
    <p:extLst>
      <p:ext uri="{BB962C8B-B14F-4D97-AF65-F5344CB8AC3E}">
        <p14:creationId xmlns:p14="http://schemas.microsoft.com/office/powerpoint/2010/main" val="4175977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8"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198026" y="222236"/>
            <a:ext cx="11198843" cy="907437"/>
          </a:xfrm>
        </p:spPr>
        <p:txBody>
          <a:bodyPr anchor="t">
            <a:normAutofit/>
          </a:bodyPr>
          <a:lstStyle/>
          <a:p>
            <a:r>
              <a:rPr lang="en-US" dirty="0">
                <a:solidFill>
                  <a:schemeClr val="tx2"/>
                </a:solidFill>
              </a:rPr>
              <a:t>Concepts: Cardiac APs</a:t>
            </a:r>
          </a:p>
        </p:txBody>
      </p:sp>
      <p:pic>
        <p:nvPicPr>
          <p:cNvPr id="19"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9A3FC316-3F48-7D4C-8D2E-4E8F5BA2BBBD}"/>
              </a:ext>
            </a:extLst>
          </p:cNvPr>
          <p:cNvSpPr>
            <a:spLocks noGrp="1"/>
          </p:cNvSpPr>
          <p:nvPr>
            <p:ph idx="1"/>
          </p:nvPr>
        </p:nvSpPr>
        <p:spPr>
          <a:xfrm>
            <a:off x="198026" y="524593"/>
            <a:ext cx="11569904" cy="4527255"/>
          </a:xfrm>
        </p:spPr>
        <p:txBody>
          <a:bodyPr anchor="ctr">
            <a:normAutofit/>
          </a:bodyPr>
          <a:lstStyle/>
          <a:p>
            <a:r>
              <a:rPr lang="en-US" sz="1800" dirty="0">
                <a:solidFill>
                  <a:schemeClr val="tx2"/>
                </a:solidFill>
              </a:rPr>
              <a:t>Depolarization (less negative): net movement of positive charge into the cell (inward current)</a:t>
            </a:r>
          </a:p>
          <a:p>
            <a:r>
              <a:rPr lang="en-US" sz="1800" dirty="0">
                <a:solidFill>
                  <a:schemeClr val="tx2"/>
                </a:solidFill>
              </a:rPr>
              <a:t>Hyperpolarization (more negative): net movement of positive charge out of cell (outward current)</a:t>
            </a:r>
          </a:p>
          <a:p>
            <a:r>
              <a:rPr lang="en-US" sz="1800" dirty="0">
                <a:solidFill>
                  <a:schemeClr val="tx2"/>
                </a:solidFill>
              </a:rPr>
              <a:t>Threshold potential: potential difference at which there is a net inward current</a:t>
            </a:r>
          </a:p>
          <a:p>
            <a:pPr lvl="1"/>
            <a:r>
              <a:rPr lang="en-US" sz="1400" dirty="0">
                <a:solidFill>
                  <a:schemeClr val="tx2"/>
                </a:solidFill>
              </a:rPr>
              <a:t>At threshold, depolarization becomes self-sustained and gives rise to the upstroke of the AP</a:t>
            </a:r>
          </a:p>
          <a:p>
            <a:r>
              <a:rPr lang="en-US" sz="1800" dirty="0">
                <a:solidFill>
                  <a:schemeClr val="tx2"/>
                </a:solidFill>
              </a:rPr>
              <a:t>APs of ventricles, atria, Purkinje system</a:t>
            </a:r>
            <a:endParaRPr lang="en-US" sz="1400" dirty="0">
              <a:solidFill>
                <a:schemeClr val="tx2"/>
              </a:solidFill>
            </a:endParaRPr>
          </a:p>
          <a:p>
            <a:pPr lvl="1"/>
            <a:r>
              <a:rPr lang="en-US" sz="1400" dirty="0">
                <a:solidFill>
                  <a:schemeClr val="tx2"/>
                </a:solidFill>
              </a:rPr>
              <a:t>Long duration (ex: 150 </a:t>
            </a:r>
            <a:r>
              <a:rPr lang="en-US" sz="1400" dirty="0" err="1">
                <a:solidFill>
                  <a:schemeClr val="tx2"/>
                </a:solidFill>
              </a:rPr>
              <a:t>ms</a:t>
            </a:r>
            <a:r>
              <a:rPr lang="en-US" sz="1400" dirty="0">
                <a:solidFill>
                  <a:schemeClr val="tx2"/>
                </a:solidFill>
              </a:rPr>
              <a:t> in atria, 1-2 </a:t>
            </a:r>
            <a:r>
              <a:rPr lang="en-US" sz="1400" dirty="0" err="1">
                <a:solidFill>
                  <a:schemeClr val="tx2"/>
                </a:solidFill>
              </a:rPr>
              <a:t>ms</a:t>
            </a:r>
            <a:r>
              <a:rPr lang="en-US" sz="1400" dirty="0">
                <a:solidFill>
                  <a:schemeClr val="tx2"/>
                </a:solidFill>
              </a:rPr>
              <a:t> in nerve and skeletal muscle)</a:t>
            </a:r>
          </a:p>
          <a:p>
            <a:pPr lvl="1"/>
            <a:r>
              <a:rPr lang="en-US" sz="1400" dirty="0">
                <a:solidFill>
                  <a:schemeClr val="tx2"/>
                </a:solidFill>
              </a:rPr>
              <a:t>Longer AP=longer the cell is refractory to firing another AP</a:t>
            </a:r>
          </a:p>
          <a:p>
            <a:pPr lvl="1"/>
            <a:r>
              <a:rPr lang="en-US" sz="1400" dirty="0">
                <a:solidFill>
                  <a:schemeClr val="tx2"/>
                </a:solidFill>
              </a:rPr>
              <a:t>Stable RMP</a:t>
            </a:r>
          </a:p>
          <a:p>
            <a:pPr lvl="1"/>
            <a:r>
              <a:rPr lang="en-US" sz="1400" dirty="0">
                <a:solidFill>
                  <a:schemeClr val="tx2"/>
                </a:solidFill>
              </a:rPr>
              <a:t>Plateau period of sustained depolarization accounts for long duration of AP</a:t>
            </a:r>
          </a:p>
          <a:p>
            <a:pPr marL="0" indent="0">
              <a:buNone/>
            </a:pPr>
            <a:endParaRPr lang="en-US" sz="1400" dirty="0">
              <a:solidFill>
                <a:schemeClr val="tx2"/>
              </a:solidFill>
            </a:endParaRPr>
          </a:p>
        </p:txBody>
      </p:sp>
      <p:pic>
        <p:nvPicPr>
          <p:cNvPr id="4" name="Picture 3">
            <a:extLst>
              <a:ext uri="{FF2B5EF4-FFF2-40B4-BE49-F238E27FC236}">
                <a16:creationId xmlns:a16="http://schemas.microsoft.com/office/drawing/2014/main" id="{9F286C61-E53E-7F4D-9767-83C43784CC11}"/>
              </a:ext>
            </a:extLst>
          </p:cNvPr>
          <p:cNvPicPr>
            <a:picLocks noChangeAspect="1"/>
          </p:cNvPicPr>
          <p:nvPr/>
        </p:nvPicPr>
        <p:blipFill>
          <a:blip r:embed="rId5"/>
          <a:stretch>
            <a:fillRect/>
          </a:stretch>
        </p:blipFill>
        <p:spPr>
          <a:xfrm>
            <a:off x="3713226" y="4324364"/>
            <a:ext cx="4762500" cy="2311400"/>
          </a:xfrm>
          <a:prstGeom prst="rect">
            <a:avLst/>
          </a:prstGeom>
        </p:spPr>
      </p:pic>
    </p:spTree>
    <p:extLst>
      <p:ext uri="{BB962C8B-B14F-4D97-AF65-F5344CB8AC3E}">
        <p14:creationId xmlns:p14="http://schemas.microsoft.com/office/powerpoint/2010/main" val="2848325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8"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198026" y="222236"/>
            <a:ext cx="11198843" cy="907437"/>
          </a:xfrm>
        </p:spPr>
        <p:txBody>
          <a:bodyPr anchor="t">
            <a:normAutofit fontScale="90000"/>
          </a:bodyPr>
          <a:lstStyle/>
          <a:p>
            <a:r>
              <a:rPr lang="en-US" dirty="0">
                <a:solidFill>
                  <a:schemeClr val="tx2"/>
                </a:solidFill>
              </a:rPr>
              <a:t>Phases of the AP (atria, ventricles, </a:t>
            </a:r>
            <a:r>
              <a:rPr lang="en-US" dirty="0" err="1">
                <a:solidFill>
                  <a:schemeClr val="tx2"/>
                </a:solidFill>
              </a:rPr>
              <a:t>purkinje</a:t>
            </a:r>
            <a:r>
              <a:rPr lang="en-US" dirty="0">
                <a:solidFill>
                  <a:schemeClr val="tx2"/>
                </a:solidFill>
              </a:rPr>
              <a:t>)</a:t>
            </a:r>
          </a:p>
        </p:txBody>
      </p:sp>
      <p:pic>
        <p:nvPicPr>
          <p:cNvPr id="19"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pic>
        <p:nvPicPr>
          <p:cNvPr id="4" name="Picture 3">
            <a:extLst>
              <a:ext uri="{FF2B5EF4-FFF2-40B4-BE49-F238E27FC236}">
                <a16:creationId xmlns:a16="http://schemas.microsoft.com/office/drawing/2014/main" id="{F2476109-F9DD-7C4F-9836-44450D361042}"/>
              </a:ext>
            </a:extLst>
          </p:cNvPr>
          <p:cNvPicPr>
            <a:picLocks noChangeAspect="1"/>
          </p:cNvPicPr>
          <p:nvPr/>
        </p:nvPicPr>
        <p:blipFill>
          <a:blip r:embed="rId5"/>
          <a:stretch>
            <a:fillRect/>
          </a:stretch>
        </p:blipFill>
        <p:spPr>
          <a:xfrm>
            <a:off x="8674198" y="3778929"/>
            <a:ext cx="3319776" cy="2978164"/>
          </a:xfrm>
          <a:prstGeom prst="rect">
            <a:avLst/>
          </a:prstGeom>
        </p:spPr>
      </p:pic>
      <p:sp>
        <p:nvSpPr>
          <p:cNvPr id="3" name="Content Placeholder 2">
            <a:extLst>
              <a:ext uri="{FF2B5EF4-FFF2-40B4-BE49-F238E27FC236}">
                <a16:creationId xmlns:a16="http://schemas.microsoft.com/office/drawing/2014/main" id="{9A3FC316-3F48-7D4C-8D2E-4E8F5BA2BBBD}"/>
              </a:ext>
            </a:extLst>
          </p:cNvPr>
          <p:cNvSpPr>
            <a:spLocks noGrp="1"/>
          </p:cNvSpPr>
          <p:nvPr>
            <p:ph idx="1"/>
          </p:nvPr>
        </p:nvSpPr>
        <p:spPr>
          <a:xfrm>
            <a:off x="198026" y="1289574"/>
            <a:ext cx="11569904" cy="4069019"/>
          </a:xfrm>
        </p:spPr>
        <p:txBody>
          <a:bodyPr anchor="ctr">
            <a:normAutofit fontScale="92500" lnSpcReduction="10000"/>
          </a:bodyPr>
          <a:lstStyle/>
          <a:p>
            <a:r>
              <a:rPr lang="en-US" sz="1800" dirty="0">
                <a:solidFill>
                  <a:schemeClr val="tx2"/>
                </a:solidFill>
              </a:rPr>
              <a:t>Phase 0 (upstroke): rapid depolarization</a:t>
            </a:r>
          </a:p>
          <a:p>
            <a:pPr lvl="1"/>
            <a:r>
              <a:rPr lang="en-US" sz="1400" dirty="0">
                <a:solidFill>
                  <a:schemeClr val="tx2"/>
                </a:solidFill>
              </a:rPr>
              <a:t>Caused by transient increase in Na conductance by voltage-induced opening of Na channels</a:t>
            </a:r>
          </a:p>
          <a:p>
            <a:pPr lvl="1"/>
            <a:r>
              <a:rPr lang="en-US" sz="1400" dirty="0">
                <a:solidFill>
                  <a:schemeClr val="tx2"/>
                </a:solidFill>
              </a:rPr>
              <a:t>Inward Na current, drives membrane potential toward Na equilibrium potential (but doesn’t reach it b/c inactivation gates on Na channels close in response to depolarization)</a:t>
            </a:r>
          </a:p>
          <a:p>
            <a:pPr lvl="1"/>
            <a:r>
              <a:rPr lang="en-US" sz="1400" dirty="0">
                <a:solidFill>
                  <a:schemeClr val="tx2"/>
                </a:solidFill>
              </a:rPr>
              <a:t>Na channels open briefly then close</a:t>
            </a:r>
          </a:p>
          <a:p>
            <a:pPr lvl="1"/>
            <a:r>
              <a:rPr lang="en-US" sz="1400" dirty="0">
                <a:solidFill>
                  <a:schemeClr val="tx2"/>
                </a:solidFill>
              </a:rPr>
              <a:t>Membrane potential reaches + 20 mV</a:t>
            </a:r>
          </a:p>
          <a:p>
            <a:pPr lvl="1"/>
            <a:r>
              <a:rPr lang="en-US" sz="1400" dirty="0">
                <a:solidFill>
                  <a:schemeClr val="tx2"/>
                </a:solidFill>
              </a:rPr>
              <a:t>Rate of rise of upstroke is called </a:t>
            </a:r>
            <a:r>
              <a:rPr lang="en-US" sz="1400" dirty="0" err="1">
                <a:solidFill>
                  <a:schemeClr val="tx2"/>
                </a:solidFill>
              </a:rPr>
              <a:t>dV</a:t>
            </a:r>
            <a:r>
              <a:rPr lang="en-US" sz="1400" dirty="0">
                <a:solidFill>
                  <a:schemeClr val="tx2"/>
                </a:solidFill>
              </a:rPr>
              <a:t>/dT (rate of change of the membrane potential as a function of time) (V/s)</a:t>
            </a:r>
          </a:p>
          <a:p>
            <a:pPr lvl="1"/>
            <a:r>
              <a:rPr lang="en-US" sz="1400" dirty="0" err="1">
                <a:solidFill>
                  <a:schemeClr val="tx2"/>
                </a:solidFill>
              </a:rPr>
              <a:t>dV</a:t>
            </a:r>
            <a:r>
              <a:rPr lang="en-US" sz="1400" dirty="0">
                <a:solidFill>
                  <a:schemeClr val="tx2"/>
                </a:solidFill>
              </a:rPr>
              <a:t>/dT has a “responsiveness relationship” (</a:t>
            </a:r>
            <a:r>
              <a:rPr lang="en-US" sz="1400" dirty="0" err="1">
                <a:solidFill>
                  <a:schemeClr val="tx2"/>
                </a:solidFill>
              </a:rPr>
              <a:t>dV</a:t>
            </a:r>
            <a:r>
              <a:rPr lang="en-US" sz="1400" dirty="0">
                <a:solidFill>
                  <a:schemeClr val="tx2"/>
                </a:solidFill>
              </a:rPr>
              <a:t>/dT is greatest/rise of upstroke is fastest when RMP is most negative)</a:t>
            </a:r>
          </a:p>
          <a:p>
            <a:pPr lvl="1"/>
            <a:r>
              <a:rPr lang="en-US" sz="1400" dirty="0">
                <a:solidFill>
                  <a:schemeClr val="tx2"/>
                </a:solidFill>
              </a:rPr>
              <a:t>This correlation is based on the relationship b/w membrane potential and position of inactivation gates on Na channel (when RMP is hyperpolarized, inactivation gates are open and many Na channels available for upstroke)</a:t>
            </a:r>
            <a:endParaRPr lang="en-US" sz="1800" dirty="0">
              <a:solidFill>
                <a:schemeClr val="tx2"/>
              </a:solidFill>
            </a:endParaRPr>
          </a:p>
          <a:p>
            <a:r>
              <a:rPr lang="en-US" sz="1800" dirty="0">
                <a:solidFill>
                  <a:schemeClr val="tx2"/>
                </a:solidFill>
              </a:rPr>
              <a:t>Phase 1 (initial repolarization):</a:t>
            </a:r>
          </a:p>
          <a:p>
            <a:pPr lvl="1"/>
            <a:r>
              <a:rPr lang="en-US" sz="1400" dirty="0">
                <a:solidFill>
                  <a:schemeClr val="tx2"/>
                </a:solidFill>
              </a:rPr>
              <a:t>Brief period of repolarization after upstroke</a:t>
            </a:r>
          </a:p>
          <a:p>
            <a:pPr lvl="1"/>
            <a:r>
              <a:rPr lang="en-US" sz="1400" dirty="0">
                <a:solidFill>
                  <a:schemeClr val="tx2"/>
                </a:solidFill>
              </a:rPr>
              <a:t>Net outward current</a:t>
            </a:r>
          </a:p>
          <a:p>
            <a:pPr lvl="1"/>
            <a:r>
              <a:rPr lang="en-US" sz="1400" dirty="0">
                <a:solidFill>
                  <a:schemeClr val="tx2"/>
                </a:solidFill>
              </a:rPr>
              <a:t>Na inactivation gates close, inward Na current stops</a:t>
            </a:r>
          </a:p>
          <a:p>
            <a:pPr lvl="1"/>
            <a:r>
              <a:rPr lang="en-US" sz="1400" dirty="0">
                <a:solidFill>
                  <a:schemeClr val="tx2"/>
                </a:solidFill>
              </a:rPr>
              <a:t>Concurrently, there’s an outward K current (chemical and electrical forces force K out of cell)</a:t>
            </a:r>
          </a:p>
          <a:p>
            <a:endParaRPr lang="en-US" sz="1800" dirty="0">
              <a:solidFill>
                <a:schemeClr val="tx2"/>
              </a:solidFill>
            </a:endParaRPr>
          </a:p>
        </p:txBody>
      </p:sp>
    </p:spTree>
    <p:extLst>
      <p:ext uri="{BB962C8B-B14F-4D97-AF65-F5344CB8AC3E}">
        <p14:creationId xmlns:p14="http://schemas.microsoft.com/office/powerpoint/2010/main" val="3380833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8"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198026" y="222236"/>
            <a:ext cx="11198843" cy="907437"/>
          </a:xfrm>
        </p:spPr>
        <p:txBody>
          <a:bodyPr anchor="t">
            <a:normAutofit fontScale="90000"/>
          </a:bodyPr>
          <a:lstStyle/>
          <a:p>
            <a:r>
              <a:rPr lang="en-US" dirty="0">
                <a:solidFill>
                  <a:schemeClr val="tx2"/>
                </a:solidFill>
              </a:rPr>
              <a:t>Phases of the AP (atria, ventricles, </a:t>
            </a:r>
            <a:r>
              <a:rPr lang="en-US" dirty="0" err="1">
                <a:solidFill>
                  <a:schemeClr val="tx2"/>
                </a:solidFill>
              </a:rPr>
              <a:t>purkinje</a:t>
            </a:r>
            <a:r>
              <a:rPr lang="en-US" dirty="0">
                <a:solidFill>
                  <a:schemeClr val="tx2"/>
                </a:solidFill>
              </a:rPr>
              <a:t>)</a:t>
            </a:r>
          </a:p>
        </p:txBody>
      </p:sp>
      <p:pic>
        <p:nvPicPr>
          <p:cNvPr id="19"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9A3FC316-3F48-7D4C-8D2E-4E8F5BA2BBBD}"/>
              </a:ext>
            </a:extLst>
          </p:cNvPr>
          <p:cNvSpPr>
            <a:spLocks noGrp="1"/>
          </p:cNvSpPr>
          <p:nvPr>
            <p:ph idx="1"/>
          </p:nvPr>
        </p:nvSpPr>
        <p:spPr>
          <a:xfrm>
            <a:off x="198026" y="1009901"/>
            <a:ext cx="11569904" cy="4490353"/>
          </a:xfrm>
        </p:spPr>
        <p:txBody>
          <a:bodyPr anchor="ctr">
            <a:normAutofit lnSpcReduction="10000"/>
          </a:bodyPr>
          <a:lstStyle/>
          <a:p>
            <a:r>
              <a:rPr lang="en-US" sz="1800" dirty="0">
                <a:solidFill>
                  <a:schemeClr val="tx2"/>
                </a:solidFill>
              </a:rPr>
              <a:t>Phase 2 (plateau):</a:t>
            </a:r>
          </a:p>
          <a:p>
            <a:pPr lvl="1"/>
            <a:r>
              <a:rPr lang="en-US" sz="1400" dirty="0">
                <a:solidFill>
                  <a:schemeClr val="tx2"/>
                </a:solidFill>
              </a:rPr>
              <a:t>Long period of relatively stable depolarized membrane potential (atrial plateau is shorter)</a:t>
            </a:r>
          </a:p>
          <a:p>
            <a:pPr lvl="1"/>
            <a:r>
              <a:rPr lang="en-US" sz="1400" dirty="0">
                <a:solidFill>
                  <a:schemeClr val="tx2"/>
                </a:solidFill>
              </a:rPr>
              <a:t>Inward and outward currents are equal, no net current flow across membrane</a:t>
            </a:r>
          </a:p>
          <a:p>
            <a:pPr lvl="1"/>
            <a:r>
              <a:rPr lang="en-US" sz="1400" dirty="0">
                <a:solidFill>
                  <a:schemeClr val="tx2"/>
                </a:solidFill>
              </a:rPr>
              <a:t>Inward calcium current: Increase in calcium conductance (L type calcium channels, inhibited by calcium channel blockers such as diltiazem, verapamil)</a:t>
            </a:r>
          </a:p>
          <a:p>
            <a:pPr lvl="2"/>
            <a:r>
              <a:rPr lang="en-US" sz="1400" dirty="0">
                <a:solidFill>
                  <a:schemeClr val="tx2"/>
                </a:solidFill>
              </a:rPr>
              <a:t>This inward Ca current also initiates the release of more calcium from intracellular stores for excitation-contraction coupling (calcium-induced calcium release)</a:t>
            </a:r>
          </a:p>
          <a:p>
            <a:pPr lvl="1"/>
            <a:r>
              <a:rPr lang="en-US" sz="1400" dirty="0">
                <a:solidFill>
                  <a:schemeClr val="tx2"/>
                </a:solidFill>
              </a:rPr>
              <a:t>Outward K current: electrochemical driving force</a:t>
            </a:r>
            <a:endParaRPr lang="en-US" sz="1800" dirty="0">
              <a:solidFill>
                <a:schemeClr val="tx2"/>
              </a:solidFill>
            </a:endParaRPr>
          </a:p>
          <a:p>
            <a:r>
              <a:rPr lang="en-US" sz="1800" dirty="0">
                <a:solidFill>
                  <a:schemeClr val="tx2"/>
                </a:solidFill>
              </a:rPr>
              <a:t>Phase 3 (repolarization):</a:t>
            </a:r>
          </a:p>
          <a:p>
            <a:pPr lvl="1"/>
            <a:r>
              <a:rPr lang="en-US" sz="1400" dirty="0">
                <a:solidFill>
                  <a:schemeClr val="tx2"/>
                </a:solidFill>
              </a:rPr>
              <a:t>Begins at end of phase 2, then rapidly back to RMP during phase 3</a:t>
            </a:r>
          </a:p>
          <a:p>
            <a:pPr lvl="1"/>
            <a:r>
              <a:rPr lang="en-US" sz="1400" dirty="0">
                <a:solidFill>
                  <a:schemeClr val="tx2"/>
                </a:solidFill>
              </a:rPr>
              <a:t>Outward currents greater than inward currents</a:t>
            </a:r>
          </a:p>
          <a:p>
            <a:pPr lvl="1"/>
            <a:r>
              <a:rPr lang="en-US" sz="1400" dirty="0">
                <a:solidFill>
                  <a:schemeClr val="tx2"/>
                </a:solidFill>
              </a:rPr>
              <a:t>Decrease in calcium conductance from plateau (decrease inward Ca)</a:t>
            </a:r>
          </a:p>
          <a:p>
            <a:pPr lvl="1"/>
            <a:r>
              <a:rPr lang="en-US" sz="1400" dirty="0">
                <a:solidFill>
                  <a:schemeClr val="tx2"/>
                </a:solidFill>
              </a:rPr>
              <a:t>Increase in K conductance (increase outward K)</a:t>
            </a:r>
          </a:p>
          <a:p>
            <a:pPr lvl="2"/>
            <a:r>
              <a:rPr lang="en-US" sz="1400" dirty="0">
                <a:solidFill>
                  <a:schemeClr val="tx2"/>
                </a:solidFill>
              </a:rPr>
              <a:t>At the end of phase 3, outward K current is reduced b/c repolarization </a:t>
            </a:r>
          </a:p>
          <a:p>
            <a:pPr marL="914400" lvl="2" indent="0">
              <a:buNone/>
            </a:pPr>
            <a:r>
              <a:rPr lang="en-US" sz="1400" dirty="0">
                <a:solidFill>
                  <a:schemeClr val="tx2"/>
                </a:solidFill>
              </a:rPr>
              <a:t>brings membrane potential closer to K equilibrium potential (decreasing driving force)</a:t>
            </a:r>
          </a:p>
        </p:txBody>
      </p:sp>
      <p:pic>
        <p:nvPicPr>
          <p:cNvPr id="8" name="Picture 7">
            <a:extLst>
              <a:ext uri="{FF2B5EF4-FFF2-40B4-BE49-F238E27FC236}">
                <a16:creationId xmlns:a16="http://schemas.microsoft.com/office/drawing/2014/main" id="{C069B67E-2CC2-3D4F-B46D-AEED8525936C}"/>
              </a:ext>
            </a:extLst>
          </p:cNvPr>
          <p:cNvPicPr>
            <a:picLocks noChangeAspect="1"/>
          </p:cNvPicPr>
          <p:nvPr/>
        </p:nvPicPr>
        <p:blipFill>
          <a:blip r:embed="rId4"/>
          <a:stretch>
            <a:fillRect/>
          </a:stretch>
        </p:blipFill>
        <p:spPr>
          <a:xfrm>
            <a:off x="8337502" y="3255077"/>
            <a:ext cx="3628454" cy="3255078"/>
          </a:xfrm>
          <a:prstGeom prst="rect">
            <a:avLst/>
          </a:prstGeom>
        </p:spPr>
      </p:pic>
    </p:spTree>
    <p:extLst>
      <p:ext uri="{BB962C8B-B14F-4D97-AF65-F5344CB8AC3E}">
        <p14:creationId xmlns:p14="http://schemas.microsoft.com/office/powerpoint/2010/main" val="3388718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8"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198026" y="222236"/>
            <a:ext cx="11198843" cy="907437"/>
          </a:xfrm>
        </p:spPr>
        <p:txBody>
          <a:bodyPr anchor="t">
            <a:normAutofit fontScale="90000"/>
          </a:bodyPr>
          <a:lstStyle/>
          <a:p>
            <a:r>
              <a:rPr lang="en-US" dirty="0">
                <a:solidFill>
                  <a:schemeClr val="tx2"/>
                </a:solidFill>
              </a:rPr>
              <a:t>Phases of the AP (atria, ventricles, </a:t>
            </a:r>
            <a:r>
              <a:rPr lang="en-US" dirty="0" err="1">
                <a:solidFill>
                  <a:schemeClr val="tx2"/>
                </a:solidFill>
              </a:rPr>
              <a:t>purkinje</a:t>
            </a:r>
            <a:r>
              <a:rPr lang="en-US" dirty="0">
                <a:solidFill>
                  <a:schemeClr val="tx2"/>
                </a:solidFill>
              </a:rPr>
              <a:t>)</a:t>
            </a:r>
          </a:p>
        </p:txBody>
      </p:sp>
      <p:pic>
        <p:nvPicPr>
          <p:cNvPr id="19"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9A3FC316-3F48-7D4C-8D2E-4E8F5BA2BBBD}"/>
              </a:ext>
            </a:extLst>
          </p:cNvPr>
          <p:cNvSpPr>
            <a:spLocks noGrp="1"/>
          </p:cNvSpPr>
          <p:nvPr>
            <p:ph idx="1"/>
          </p:nvPr>
        </p:nvSpPr>
        <p:spPr>
          <a:xfrm>
            <a:off x="198026" y="861576"/>
            <a:ext cx="11569904" cy="2299327"/>
          </a:xfrm>
        </p:spPr>
        <p:txBody>
          <a:bodyPr anchor="ctr">
            <a:normAutofit/>
          </a:bodyPr>
          <a:lstStyle/>
          <a:p>
            <a:r>
              <a:rPr lang="en-US" sz="1800" dirty="0">
                <a:solidFill>
                  <a:schemeClr val="tx2"/>
                </a:solidFill>
              </a:rPr>
              <a:t>Phase 4 (RMP/electrical diastole)</a:t>
            </a:r>
          </a:p>
          <a:p>
            <a:pPr lvl="1"/>
            <a:r>
              <a:rPr lang="en-US" sz="1400" dirty="0">
                <a:solidFill>
                  <a:schemeClr val="tx2"/>
                </a:solidFill>
              </a:rPr>
              <a:t>Returns to stable resting level of -85mV</a:t>
            </a:r>
          </a:p>
          <a:p>
            <a:pPr lvl="1"/>
            <a:r>
              <a:rPr lang="en-US" sz="1400" dirty="0">
                <a:solidFill>
                  <a:schemeClr val="tx2"/>
                </a:solidFill>
              </a:rPr>
              <a:t>Outward K current: K channels in phase 4 are not the same ones in phase 3</a:t>
            </a:r>
          </a:p>
          <a:p>
            <a:pPr lvl="1"/>
            <a:r>
              <a:rPr lang="en-US" sz="1400" dirty="0">
                <a:solidFill>
                  <a:schemeClr val="tx2"/>
                </a:solidFill>
              </a:rPr>
              <a:t>Inward Na and Ca current</a:t>
            </a:r>
          </a:p>
        </p:txBody>
      </p:sp>
      <p:pic>
        <p:nvPicPr>
          <p:cNvPr id="8" name="Picture 7">
            <a:extLst>
              <a:ext uri="{FF2B5EF4-FFF2-40B4-BE49-F238E27FC236}">
                <a16:creationId xmlns:a16="http://schemas.microsoft.com/office/drawing/2014/main" id="{E6CB12C5-E3A1-6B45-AF6B-35411819B2F4}"/>
              </a:ext>
            </a:extLst>
          </p:cNvPr>
          <p:cNvPicPr>
            <a:picLocks noChangeAspect="1"/>
          </p:cNvPicPr>
          <p:nvPr/>
        </p:nvPicPr>
        <p:blipFill>
          <a:blip r:embed="rId4"/>
          <a:stretch>
            <a:fillRect/>
          </a:stretch>
        </p:blipFill>
        <p:spPr>
          <a:xfrm>
            <a:off x="3934637" y="2727443"/>
            <a:ext cx="3725620" cy="3342246"/>
          </a:xfrm>
          <a:prstGeom prst="rect">
            <a:avLst/>
          </a:prstGeom>
        </p:spPr>
      </p:pic>
    </p:spTree>
    <p:extLst>
      <p:ext uri="{BB962C8B-B14F-4D97-AF65-F5344CB8AC3E}">
        <p14:creationId xmlns:p14="http://schemas.microsoft.com/office/powerpoint/2010/main" val="2518224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pic>
        <p:nvPicPr>
          <p:cNvPr id="2" name="Picture 1">
            <a:extLst>
              <a:ext uri="{FF2B5EF4-FFF2-40B4-BE49-F238E27FC236}">
                <a16:creationId xmlns:a16="http://schemas.microsoft.com/office/drawing/2014/main" id="{C9FD8B72-B09A-1D46-A0FA-C54B7BC69A05}"/>
              </a:ext>
            </a:extLst>
          </p:cNvPr>
          <p:cNvPicPr>
            <a:picLocks noChangeAspect="1"/>
          </p:cNvPicPr>
          <p:nvPr/>
        </p:nvPicPr>
        <p:blipFill>
          <a:blip r:embed="rId6"/>
          <a:stretch>
            <a:fillRect/>
          </a:stretch>
        </p:blipFill>
        <p:spPr>
          <a:xfrm>
            <a:off x="2165992" y="132870"/>
            <a:ext cx="7451537" cy="6725129"/>
          </a:xfrm>
          <a:prstGeom prst="rect">
            <a:avLst/>
          </a:prstGeom>
        </p:spPr>
      </p:pic>
      <p:sp>
        <p:nvSpPr>
          <p:cNvPr id="4" name="Rectangle 3">
            <a:extLst>
              <a:ext uri="{FF2B5EF4-FFF2-40B4-BE49-F238E27FC236}">
                <a16:creationId xmlns:a16="http://schemas.microsoft.com/office/drawing/2014/main" id="{E06EABA7-5C05-2544-94E6-8BE71197142F}"/>
              </a:ext>
            </a:extLst>
          </p:cNvPr>
          <p:cNvSpPr/>
          <p:nvPr/>
        </p:nvSpPr>
        <p:spPr>
          <a:xfrm>
            <a:off x="4558145" y="4876800"/>
            <a:ext cx="387928" cy="249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6A5D8F5-EB86-1247-AB18-A6BB91F4F9BD}"/>
              </a:ext>
            </a:extLst>
          </p:cNvPr>
          <p:cNvSpPr/>
          <p:nvPr/>
        </p:nvSpPr>
        <p:spPr>
          <a:xfrm>
            <a:off x="4752109" y="5618017"/>
            <a:ext cx="387928" cy="249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7E131D5-66DB-3B41-B6D8-BB41C6804CE0}"/>
              </a:ext>
            </a:extLst>
          </p:cNvPr>
          <p:cNvSpPr/>
          <p:nvPr/>
        </p:nvSpPr>
        <p:spPr>
          <a:xfrm>
            <a:off x="5367399" y="4932218"/>
            <a:ext cx="387928" cy="249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B1D57E7-CC3F-FA40-934C-C63D4030BC6A}"/>
              </a:ext>
            </a:extLst>
          </p:cNvPr>
          <p:cNvSpPr/>
          <p:nvPr/>
        </p:nvSpPr>
        <p:spPr>
          <a:xfrm>
            <a:off x="5564208" y="5645726"/>
            <a:ext cx="387928" cy="249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2F23714-8BE6-5445-BF23-DF212CBF3577}"/>
              </a:ext>
            </a:extLst>
          </p:cNvPr>
          <p:cNvSpPr/>
          <p:nvPr/>
        </p:nvSpPr>
        <p:spPr>
          <a:xfrm>
            <a:off x="6035264" y="5618017"/>
            <a:ext cx="387928" cy="249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4F4BB4-2A0B-7043-A1B0-EFC6D41B7244}"/>
              </a:ext>
            </a:extLst>
          </p:cNvPr>
          <p:cNvSpPr/>
          <p:nvPr/>
        </p:nvSpPr>
        <p:spPr>
          <a:xfrm>
            <a:off x="3897999" y="4779818"/>
            <a:ext cx="387928" cy="249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3F95EFB-248D-704A-8BE4-BBE080F8FEE8}"/>
              </a:ext>
            </a:extLst>
          </p:cNvPr>
          <p:cNvSpPr/>
          <p:nvPr/>
        </p:nvSpPr>
        <p:spPr>
          <a:xfrm>
            <a:off x="7238135" y="5618017"/>
            <a:ext cx="387928" cy="249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9ED00A9-74F5-A246-B77B-B6B09694C725}"/>
              </a:ext>
            </a:extLst>
          </p:cNvPr>
          <p:cNvSpPr/>
          <p:nvPr/>
        </p:nvSpPr>
        <p:spPr>
          <a:xfrm>
            <a:off x="7487334" y="4876801"/>
            <a:ext cx="387928"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612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19"/>
                                        </p:tgtEl>
                                      </p:cBhvr>
                                    </p:animEffect>
                                    <p:set>
                                      <p:cBhvr>
                                        <p:cTn id="7" dur="1" fill="hold">
                                          <p:stCondLst>
                                            <p:cond delay="499"/>
                                          </p:stCondLst>
                                        </p:cTn>
                                        <p:tgtEl>
                                          <p:spTgt spid="1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0" nodeType="clickEffect">
                                  <p:stCondLst>
                                    <p:cond delay="0"/>
                                  </p:stCondLst>
                                  <p:childTnLst>
                                    <p:animEffect transition="out" filter="blinds(horizontal)">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0" nodeType="clickEffect">
                                  <p:stCondLst>
                                    <p:cond delay="0"/>
                                  </p:stCondLst>
                                  <p:childTnLst>
                                    <p:animEffect transition="out" filter="blinds(horizontal)">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grpId="0" nodeType="clickEffect">
                                  <p:stCondLst>
                                    <p:cond delay="0"/>
                                  </p:stCondLst>
                                  <p:childTnLst>
                                    <p:animEffect transition="out" filter="blinds(horizontal)">
                                      <p:cBhvr>
                                        <p:cTn id="31" dur="500"/>
                                        <p:tgtEl>
                                          <p:spTgt spid="17"/>
                                        </p:tgtEl>
                                      </p:cBhvr>
                                    </p:animEffect>
                                    <p:set>
                                      <p:cBhvr>
                                        <p:cTn id="32" dur="1" fill="hold">
                                          <p:stCondLst>
                                            <p:cond delay="499"/>
                                          </p:stCondLst>
                                        </p:cTn>
                                        <p:tgtEl>
                                          <p:spTgt spid="1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 presetClass="exit" presetSubtype="10" fill="hold" grpId="0" nodeType="clickEffect">
                                  <p:stCondLst>
                                    <p:cond delay="0"/>
                                  </p:stCondLst>
                                  <p:childTnLst>
                                    <p:animEffect transition="out" filter="blinds(horizontal)">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3" presetClass="exit" presetSubtype="10" fill="hold" grpId="0" nodeType="clickEffect">
                                  <p:stCondLst>
                                    <p:cond delay="0"/>
                                  </p:stCondLst>
                                  <p:childTnLst>
                                    <p:animEffect transition="out" filter="blinds(horizontal)">
                                      <p:cBhvr>
                                        <p:cTn id="41" dur="500"/>
                                        <p:tgtEl>
                                          <p:spTgt spid="21"/>
                                        </p:tgtEl>
                                      </p:cBhvr>
                                    </p:animEffect>
                                    <p:set>
                                      <p:cBhvr>
                                        <p:cTn id="42"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3" grpId="0" animBg="1"/>
      <p:bldP spid="15" grpId="0" animBg="1"/>
      <p:bldP spid="17" grpId="0" animBg="1"/>
      <p:bldP spid="19" grpId="0" animBg="1"/>
      <p:bldP spid="20"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8"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198026" y="222236"/>
            <a:ext cx="11198843" cy="907437"/>
          </a:xfrm>
        </p:spPr>
        <p:txBody>
          <a:bodyPr anchor="t">
            <a:normAutofit/>
          </a:bodyPr>
          <a:lstStyle/>
          <a:p>
            <a:r>
              <a:rPr lang="en-US" dirty="0">
                <a:solidFill>
                  <a:schemeClr val="tx2"/>
                </a:solidFill>
              </a:rPr>
              <a:t>Phases of the AP (SA node)</a:t>
            </a:r>
          </a:p>
        </p:txBody>
      </p:sp>
      <p:pic>
        <p:nvPicPr>
          <p:cNvPr id="19"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9A3FC316-3F48-7D4C-8D2E-4E8F5BA2BBBD}"/>
              </a:ext>
            </a:extLst>
          </p:cNvPr>
          <p:cNvSpPr>
            <a:spLocks noGrp="1"/>
          </p:cNvSpPr>
          <p:nvPr>
            <p:ph idx="1"/>
          </p:nvPr>
        </p:nvSpPr>
        <p:spPr>
          <a:xfrm>
            <a:off x="198026" y="1535750"/>
            <a:ext cx="11569904" cy="5506091"/>
          </a:xfrm>
        </p:spPr>
        <p:txBody>
          <a:bodyPr anchor="ctr">
            <a:normAutofit lnSpcReduction="10000"/>
          </a:bodyPr>
          <a:lstStyle/>
          <a:p>
            <a:r>
              <a:rPr lang="en-US" sz="1800">
                <a:solidFill>
                  <a:schemeClr val="tx2"/>
                </a:solidFill>
              </a:rPr>
              <a:t>SA node is different</a:t>
            </a:r>
          </a:p>
          <a:p>
            <a:pPr lvl="1"/>
            <a:r>
              <a:rPr lang="en-US" sz="1400">
                <a:solidFill>
                  <a:schemeClr val="tx2"/>
                </a:solidFill>
              </a:rPr>
              <a:t>Automaticity (spontaneously generate APs without neural input)</a:t>
            </a:r>
          </a:p>
          <a:p>
            <a:pPr lvl="1"/>
            <a:r>
              <a:rPr lang="en-US" sz="1400">
                <a:solidFill>
                  <a:schemeClr val="tx2"/>
                </a:solidFill>
              </a:rPr>
              <a:t>Unstable RMP</a:t>
            </a:r>
          </a:p>
          <a:p>
            <a:pPr lvl="1"/>
            <a:r>
              <a:rPr lang="en-US" sz="1400">
                <a:solidFill>
                  <a:schemeClr val="tx2"/>
                </a:solidFill>
              </a:rPr>
              <a:t>No sustained plateau</a:t>
            </a:r>
          </a:p>
          <a:p>
            <a:endParaRPr lang="en-US" sz="1800">
              <a:solidFill>
                <a:schemeClr val="tx2"/>
              </a:solidFill>
            </a:endParaRPr>
          </a:p>
          <a:p>
            <a:r>
              <a:rPr lang="en-US" sz="1800">
                <a:solidFill>
                  <a:schemeClr val="tx2"/>
                </a:solidFill>
              </a:rPr>
              <a:t>Phase 0 (upstroke)</a:t>
            </a:r>
          </a:p>
          <a:p>
            <a:pPr lvl="1"/>
            <a:r>
              <a:rPr lang="en-US" sz="1400">
                <a:solidFill>
                  <a:schemeClr val="tx2"/>
                </a:solidFill>
              </a:rPr>
              <a:t>Not as rapid or as steep</a:t>
            </a:r>
          </a:p>
          <a:p>
            <a:pPr lvl="1"/>
            <a:r>
              <a:rPr lang="en-US" sz="1400">
                <a:solidFill>
                  <a:schemeClr val="tx2"/>
                </a:solidFill>
              </a:rPr>
              <a:t>Ionic basis differs: due to inward calcium current (L type Ca channels mainly, and T type Ca channels)</a:t>
            </a:r>
          </a:p>
          <a:p>
            <a:r>
              <a:rPr lang="en-US" sz="1800">
                <a:solidFill>
                  <a:schemeClr val="tx2"/>
                </a:solidFill>
              </a:rPr>
              <a:t>Phases 1 and 2 are absent</a:t>
            </a:r>
            <a:endParaRPr lang="en-US" sz="1400">
              <a:solidFill>
                <a:schemeClr val="tx2"/>
              </a:solidFill>
            </a:endParaRPr>
          </a:p>
          <a:p>
            <a:r>
              <a:rPr lang="en-US" sz="1800">
                <a:solidFill>
                  <a:schemeClr val="tx2"/>
                </a:solidFill>
              </a:rPr>
              <a:t>Phase 3 (repolarization)</a:t>
            </a:r>
          </a:p>
          <a:p>
            <a:pPr lvl="1"/>
            <a:r>
              <a:rPr lang="en-US" sz="1400">
                <a:solidFill>
                  <a:schemeClr val="tx2"/>
                </a:solidFill>
              </a:rPr>
              <a:t>Outward K current: increase in K conductance from both chemical and electrical driving forces</a:t>
            </a:r>
          </a:p>
          <a:p>
            <a:r>
              <a:rPr lang="en-US" sz="1800">
                <a:solidFill>
                  <a:schemeClr val="tx2"/>
                </a:solidFill>
              </a:rPr>
              <a:t>Phase 4 (spontaneous depolarization or pacemaker potential)</a:t>
            </a:r>
          </a:p>
          <a:p>
            <a:pPr lvl="1"/>
            <a:r>
              <a:rPr lang="en-US" sz="1400">
                <a:solidFill>
                  <a:schemeClr val="tx2"/>
                </a:solidFill>
              </a:rPr>
              <a:t>Longest portion</a:t>
            </a:r>
          </a:p>
          <a:p>
            <a:pPr lvl="1"/>
            <a:r>
              <a:rPr lang="en-US" sz="1400">
                <a:solidFill>
                  <a:schemeClr val="tx2"/>
                </a:solidFill>
              </a:rPr>
              <a:t>Accounts for the automaticity of SA nodal cells</a:t>
            </a:r>
          </a:p>
          <a:p>
            <a:pPr lvl="1"/>
            <a:r>
              <a:rPr lang="en-US" sz="1400">
                <a:solidFill>
                  <a:schemeClr val="tx2"/>
                </a:solidFill>
              </a:rPr>
              <a:t>Slow depolarization produced by opening of Na channels and inward Na current (</a:t>
            </a:r>
            <a:r>
              <a:rPr lang="en-US" sz="1400" u="sng">
                <a:solidFill>
                  <a:schemeClr val="tx2"/>
                </a:solidFill>
              </a:rPr>
              <a:t>funny current</a:t>
            </a:r>
            <a:r>
              <a:rPr lang="en-US" sz="1400">
                <a:solidFill>
                  <a:schemeClr val="tx2"/>
                </a:solidFill>
              </a:rPr>
              <a:t>, indicating this is different from the fast Na current for upstroke in ventricular cells)</a:t>
            </a:r>
          </a:p>
          <a:p>
            <a:pPr lvl="1"/>
            <a:r>
              <a:rPr lang="en-US" sz="1400">
                <a:solidFill>
                  <a:schemeClr val="tx2"/>
                </a:solidFill>
              </a:rPr>
              <a:t>Funny current is turned on by repolarization from preceding AP</a:t>
            </a:r>
            <a:endParaRPr lang="en-US" sz="1800">
              <a:solidFill>
                <a:schemeClr val="tx2"/>
              </a:solidFill>
            </a:endParaRPr>
          </a:p>
          <a:p>
            <a:endParaRPr lang="en-US" sz="1800">
              <a:solidFill>
                <a:schemeClr val="tx2"/>
              </a:solidFill>
            </a:endParaRPr>
          </a:p>
          <a:p>
            <a:endParaRPr lang="en-US" sz="1400" dirty="0">
              <a:solidFill>
                <a:schemeClr val="tx2"/>
              </a:solidFill>
            </a:endParaRPr>
          </a:p>
        </p:txBody>
      </p:sp>
      <p:pic>
        <p:nvPicPr>
          <p:cNvPr id="4" name="Picture 3">
            <a:extLst>
              <a:ext uri="{FF2B5EF4-FFF2-40B4-BE49-F238E27FC236}">
                <a16:creationId xmlns:a16="http://schemas.microsoft.com/office/drawing/2014/main" id="{BC8819E1-CF5E-8A4F-9BA1-EB17E1A1384F}"/>
              </a:ext>
            </a:extLst>
          </p:cNvPr>
          <p:cNvPicPr>
            <a:picLocks noChangeAspect="1"/>
          </p:cNvPicPr>
          <p:nvPr/>
        </p:nvPicPr>
        <p:blipFill>
          <a:blip r:embed="rId4"/>
          <a:stretch>
            <a:fillRect/>
          </a:stretch>
        </p:blipFill>
        <p:spPr>
          <a:xfrm>
            <a:off x="8403708" y="59221"/>
            <a:ext cx="3403600" cy="3136900"/>
          </a:xfrm>
          <a:prstGeom prst="rect">
            <a:avLst/>
          </a:prstGeom>
        </p:spPr>
      </p:pic>
    </p:spTree>
    <p:extLst>
      <p:ext uri="{BB962C8B-B14F-4D97-AF65-F5344CB8AC3E}">
        <p14:creationId xmlns:p14="http://schemas.microsoft.com/office/powerpoint/2010/main" val="2301784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pic>
        <p:nvPicPr>
          <p:cNvPr id="5" name="Picture 4">
            <a:extLst>
              <a:ext uri="{FF2B5EF4-FFF2-40B4-BE49-F238E27FC236}">
                <a16:creationId xmlns:a16="http://schemas.microsoft.com/office/drawing/2014/main" id="{E96BBF90-4B88-FA4C-A22E-7A7525C824AE}"/>
              </a:ext>
            </a:extLst>
          </p:cNvPr>
          <p:cNvPicPr>
            <a:picLocks noChangeAspect="1"/>
          </p:cNvPicPr>
          <p:nvPr/>
        </p:nvPicPr>
        <p:blipFill>
          <a:blip r:embed="rId5"/>
          <a:stretch>
            <a:fillRect/>
          </a:stretch>
        </p:blipFill>
        <p:spPr>
          <a:xfrm>
            <a:off x="181428" y="882360"/>
            <a:ext cx="11940921" cy="4685678"/>
          </a:xfrm>
          <a:prstGeom prst="rect">
            <a:avLst/>
          </a:prstGeom>
        </p:spPr>
      </p:pic>
    </p:spTree>
    <p:extLst>
      <p:ext uri="{BB962C8B-B14F-4D97-AF65-F5344CB8AC3E}">
        <p14:creationId xmlns:p14="http://schemas.microsoft.com/office/powerpoint/2010/main" val="2227748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8"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198026" y="222236"/>
            <a:ext cx="11198843" cy="907437"/>
          </a:xfrm>
        </p:spPr>
        <p:txBody>
          <a:bodyPr anchor="t">
            <a:normAutofit/>
          </a:bodyPr>
          <a:lstStyle/>
          <a:p>
            <a:r>
              <a:rPr lang="en-US" dirty="0">
                <a:solidFill>
                  <a:schemeClr val="tx2"/>
                </a:solidFill>
              </a:rPr>
              <a:t>Electrophysiology</a:t>
            </a:r>
          </a:p>
        </p:txBody>
      </p:sp>
      <p:pic>
        <p:nvPicPr>
          <p:cNvPr id="19"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9A3FC316-3F48-7D4C-8D2E-4E8F5BA2BBBD}"/>
              </a:ext>
            </a:extLst>
          </p:cNvPr>
          <p:cNvSpPr>
            <a:spLocks noGrp="1"/>
          </p:cNvSpPr>
          <p:nvPr>
            <p:ph idx="1"/>
          </p:nvPr>
        </p:nvSpPr>
        <p:spPr>
          <a:xfrm>
            <a:off x="198026" y="1129673"/>
            <a:ext cx="11569904" cy="5363891"/>
          </a:xfrm>
        </p:spPr>
        <p:txBody>
          <a:bodyPr anchor="ctr">
            <a:normAutofit/>
          </a:bodyPr>
          <a:lstStyle/>
          <a:p>
            <a:r>
              <a:rPr lang="en-US" sz="1800" dirty="0">
                <a:solidFill>
                  <a:schemeClr val="tx2"/>
                </a:solidFill>
              </a:rPr>
              <a:t>Latent pacemakers also have the capacity for spontaneous phase 4 depolarization</a:t>
            </a:r>
          </a:p>
          <a:p>
            <a:pPr lvl="1"/>
            <a:r>
              <a:rPr lang="en-US" sz="1400" dirty="0">
                <a:solidFill>
                  <a:schemeClr val="tx2"/>
                </a:solidFill>
              </a:rPr>
              <a:t>AV node, bundle of His, Purkinje fibers</a:t>
            </a:r>
          </a:p>
          <a:p>
            <a:r>
              <a:rPr lang="en-US" sz="1800" dirty="0">
                <a:solidFill>
                  <a:schemeClr val="tx2"/>
                </a:solidFill>
              </a:rPr>
              <a:t>Pacemaker with fastest phase 4 depolarization controls the HR</a:t>
            </a:r>
          </a:p>
          <a:p>
            <a:r>
              <a:rPr lang="en-US" sz="1800" dirty="0">
                <a:solidFill>
                  <a:schemeClr val="tx2"/>
                </a:solidFill>
              </a:rPr>
              <a:t>Overdrive suppression: when SA node drives HR, latent pacemakers are suppressed</a:t>
            </a:r>
          </a:p>
          <a:p>
            <a:endParaRPr lang="en-US" sz="1800" dirty="0">
              <a:solidFill>
                <a:schemeClr val="tx2"/>
              </a:solidFill>
            </a:endParaRPr>
          </a:p>
          <a:p>
            <a:r>
              <a:rPr lang="en-US" sz="1800" dirty="0">
                <a:solidFill>
                  <a:schemeClr val="tx2"/>
                </a:solidFill>
              </a:rPr>
              <a:t>Cardiac APs are propagated by inward current of upstroke to establish local currents and cable properties of myocardial fibers</a:t>
            </a:r>
          </a:p>
          <a:p>
            <a:pPr lvl="1"/>
            <a:r>
              <a:rPr lang="en-US" sz="1400" dirty="0">
                <a:solidFill>
                  <a:schemeClr val="tx2"/>
                </a:solidFill>
              </a:rPr>
              <a:t>Cable properties are determined by membrane resistance, internal resistance (low in myocardial tissue b/c of low resistance connections called gap junctions)</a:t>
            </a:r>
          </a:p>
          <a:p>
            <a:endParaRPr lang="en-US" sz="1800" dirty="0">
              <a:solidFill>
                <a:schemeClr val="tx2"/>
              </a:solidFill>
            </a:endParaRPr>
          </a:p>
          <a:p>
            <a:endParaRPr lang="en-US" sz="1800" dirty="0">
              <a:solidFill>
                <a:schemeClr val="tx2"/>
              </a:solidFill>
            </a:endParaRPr>
          </a:p>
        </p:txBody>
      </p:sp>
    </p:spTree>
    <p:extLst>
      <p:ext uri="{BB962C8B-B14F-4D97-AF65-F5344CB8AC3E}">
        <p14:creationId xmlns:p14="http://schemas.microsoft.com/office/powerpoint/2010/main" val="3469989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41E5F-8D3C-8F48-A847-15E3C81701CC}"/>
              </a:ext>
            </a:extLst>
          </p:cNvPr>
          <p:cNvSpPr>
            <a:spLocks noGrp="1"/>
          </p:cNvSpPr>
          <p:nvPr>
            <p:ph type="title"/>
          </p:nvPr>
        </p:nvSpPr>
        <p:spPr/>
        <p:txBody>
          <a:bodyPr/>
          <a:lstStyle/>
          <a:p>
            <a:r>
              <a:rPr lang="en-US" dirty="0"/>
              <a:t>Question	</a:t>
            </a:r>
          </a:p>
        </p:txBody>
      </p:sp>
      <p:sp>
        <p:nvSpPr>
          <p:cNvPr id="3" name="Content Placeholder 2">
            <a:extLst>
              <a:ext uri="{FF2B5EF4-FFF2-40B4-BE49-F238E27FC236}">
                <a16:creationId xmlns:a16="http://schemas.microsoft.com/office/drawing/2014/main" id="{496149CA-FFB1-224C-A78E-5ACA837D7117}"/>
              </a:ext>
            </a:extLst>
          </p:cNvPr>
          <p:cNvSpPr>
            <a:spLocks noGrp="1"/>
          </p:cNvSpPr>
          <p:nvPr>
            <p:ph idx="1"/>
          </p:nvPr>
        </p:nvSpPr>
        <p:spPr/>
        <p:txBody>
          <a:bodyPr/>
          <a:lstStyle/>
          <a:p>
            <a:r>
              <a:rPr lang="en-US" dirty="0"/>
              <a:t>In atrial, ventricular, and </a:t>
            </a:r>
            <a:r>
              <a:rPr lang="en-US" dirty="0" err="1"/>
              <a:t>purkinje</a:t>
            </a:r>
            <a:r>
              <a:rPr lang="en-US" dirty="0"/>
              <a:t> fibers, the inward current of the upstroke is carried by which ion?</a:t>
            </a:r>
          </a:p>
          <a:p>
            <a:r>
              <a:rPr lang="en-US" dirty="0"/>
              <a:t>How about in the SA node?</a:t>
            </a:r>
          </a:p>
        </p:txBody>
      </p:sp>
    </p:spTree>
    <p:extLst>
      <p:ext uri="{BB962C8B-B14F-4D97-AF65-F5344CB8AC3E}">
        <p14:creationId xmlns:p14="http://schemas.microsoft.com/office/powerpoint/2010/main" val="4015690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208720" y="235307"/>
            <a:ext cx="11519453" cy="929565"/>
          </a:xfrm>
        </p:spPr>
        <p:txBody>
          <a:bodyPr vert="horz" lIns="91440" tIns="45720" rIns="91440" bIns="45720" rtlCol="0" anchor="b">
            <a:normAutofit/>
          </a:bodyPr>
          <a:lstStyle/>
          <a:p>
            <a:r>
              <a:rPr lang="en-US" sz="5200" dirty="0">
                <a:solidFill>
                  <a:schemeClr val="tx2"/>
                </a:solidFill>
              </a:rPr>
              <a:t>Excitability and refractory periods</a:t>
            </a:r>
          </a:p>
        </p:txBody>
      </p:sp>
      <p:sp>
        <p:nvSpPr>
          <p:cNvPr id="9" name="Content Placeholder 2">
            <a:extLst>
              <a:ext uri="{FF2B5EF4-FFF2-40B4-BE49-F238E27FC236}">
                <a16:creationId xmlns:a16="http://schemas.microsoft.com/office/drawing/2014/main" id="{B8BD1738-D50D-6E48-A34F-D92F1224B359}"/>
              </a:ext>
            </a:extLst>
          </p:cNvPr>
          <p:cNvSpPr>
            <a:spLocks noGrp="1"/>
          </p:cNvSpPr>
          <p:nvPr>
            <p:ph idx="1"/>
          </p:nvPr>
        </p:nvSpPr>
        <p:spPr>
          <a:xfrm>
            <a:off x="208720" y="1392402"/>
            <a:ext cx="11569904" cy="5363891"/>
          </a:xfrm>
        </p:spPr>
        <p:txBody>
          <a:bodyPr anchor="ctr">
            <a:normAutofit/>
          </a:bodyPr>
          <a:lstStyle/>
          <a:p>
            <a:r>
              <a:rPr lang="en-US" sz="1800" dirty="0">
                <a:solidFill>
                  <a:schemeClr val="tx2"/>
                </a:solidFill>
              </a:rPr>
              <a:t>Excitability: the capacity of myocardial cells to generate action potentials in response to inward depolarizing current (the amount of inward current required to bring a cell to threshold potential)</a:t>
            </a:r>
          </a:p>
          <a:p>
            <a:pPr lvl="1"/>
            <a:r>
              <a:rPr lang="en-US" sz="1400" dirty="0">
                <a:solidFill>
                  <a:schemeClr val="tx2"/>
                </a:solidFill>
              </a:rPr>
              <a:t>This changes over the course of the AP (reflected in the refractory periods)</a:t>
            </a:r>
          </a:p>
          <a:p>
            <a:r>
              <a:rPr lang="en-US" sz="1800" dirty="0">
                <a:solidFill>
                  <a:schemeClr val="tx2"/>
                </a:solidFill>
              </a:rPr>
              <a:t>Na channels open to allow for influx (upstroke), but inactivation gates on Na channels also close with depolarization (just more slowly)</a:t>
            </a:r>
          </a:p>
          <a:p>
            <a:pPr lvl="1"/>
            <a:r>
              <a:rPr lang="en-US" sz="1400" dirty="0">
                <a:solidFill>
                  <a:schemeClr val="tx2"/>
                </a:solidFill>
              </a:rPr>
              <a:t>So when </a:t>
            </a:r>
            <a:r>
              <a:rPr lang="en-US" sz="1400" dirty="0" err="1">
                <a:solidFill>
                  <a:schemeClr val="tx2"/>
                </a:solidFill>
              </a:rPr>
              <a:t>memb</a:t>
            </a:r>
            <a:r>
              <a:rPr lang="en-US" sz="1400" dirty="0">
                <a:solidFill>
                  <a:schemeClr val="tx2"/>
                </a:solidFill>
              </a:rPr>
              <a:t> potential is depolarized, there is a portion of Na channels that will be closed b/c inactivation gates are closed</a:t>
            </a:r>
          </a:p>
          <a:p>
            <a:pPr lvl="1"/>
            <a:r>
              <a:rPr lang="en-US" sz="1400" dirty="0">
                <a:solidFill>
                  <a:schemeClr val="tx2"/>
                </a:solidFill>
              </a:rPr>
              <a:t>When Na channels are closed, inward depolarizing current cannot flow, so no upstroke, and cell is called refractory</a:t>
            </a:r>
          </a:p>
          <a:p>
            <a:r>
              <a:rPr lang="en-US" sz="1800" dirty="0">
                <a:solidFill>
                  <a:schemeClr val="tx2"/>
                </a:solidFill>
              </a:rPr>
              <a:t>Refractory periods: </a:t>
            </a:r>
          </a:p>
          <a:p>
            <a:pPr lvl="1"/>
            <a:r>
              <a:rPr lang="en-US" sz="1400" dirty="0">
                <a:solidFill>
                  <a:schemeClr val="tx2"/>
                </a:solidFill>
              </a:rPr>
              <a:t>Absolute refractory period (ARP): completely refractory to fire another AP no matter how large the stimulus (inward current)</a:t>
            </a:r>
          </a:p>
          <a:p>
            <a:pPr lvl="2"/>
            <a:r>
              <a:rPr lang="en-US" sz="1400" dirty="0">
                <a:solidFill>
                  <a:schemeClr val="tx2"/>
                </a:solidFill>
              </a:rPr>
              <a:t>B/c most of the Na channels are closed and unavailable to carry inward current</a:t>
            </a:r>
          </a:p>
          <a:p>
            <a:pPr lvl="2"/>
            <a:r>
              <a:rPr lang="en-US" sz="1400" dirty="0">
                <a:solidFill>
                  <a:schemeClr val="tx2"/>
                </a:solidFill>
              </a:rPr>
              <a:t>Includes upstroke, plateau, a portion of repolarization</a:t>
            </a:r>
          </a:p>
          <a:p>
            <a:pPr lvl="2"/>
            <a:r>
              <a:rPr lang="en-US" sz="1400" dirty="0">
                <a:solidFill>
                  <a:schemeClr val="tx2"/>
                </a:solidFill>
              </a:rPr>
              <a:t>Concludes when cell is approx. -50mV</a:t>
            </a:r>
          </a:p>
          <a:p>
            <a:pPr lvl="1"/>
            <a:r>
              <a:rPr lang="en-US" sz="1400" dirty="0">
                <a:solidFill>
                  <a:schemeClr val="tx2"/>
                </a:solidFill>
              </a:rPr>
              <a:t>Effective refractory period (ERP):</a:t>
            </a:r>
          </a:p>
          <a:p>
            <a:pPr lvl="2"/>
            <a:r>
              <a:rPr lang="en-US" sz="1400" dirty="0">
                <a:solidFill>
                  <a:schemeClr val="tx2"/>
                </a:solidFill>
              </a:rPr>
              <a:t>Includes and is slightly longer than the ARP</a:t>
            </a:r>
          </a:p>
          <a:p>
            <a:pPr lvl="2"/>
            <a:r>
              <a:rPr lang="en-US" sz="1400" dirty="0">
                <a:solidFill>
                  <a:schemeClr val="tx2"/>
                </a:solidFill>
              </a:rPr>
              <a:t>At end of ERP, Na channels start to recover</a:t>
            </a:r>
          </a:p>
          <a:p>
            <a:pPr lvl="2"/>
            <a:r>
              <a:rPr lang="en-US" sz="1400" dirty="0">
                <a:solidFill>
                  <a:schemeClr val="tx2"/>
                </a:solidFill>
              </a:rPr>
              <a:t>A conducted AP cannot be generated (not enough inward current to conduct to next site)</a:t>
            </a:r>
          </a:p>
          <a:p>
            <a:pPr lvl="1"/>
            <a:endParaRPr lang="en-US" sz="1400" dirty="0">
              <a:solidFill>
                <a:schemeClr val="tx2"/>
              </a:solidFill>
            </a:endParaRPr>
          </a:p>
          <a:p>
            <a:pPr marL="457200" lvl="1" indent="0">
              <a:buNone/>
            </a:pPr>
            <a:endParaRPr lang="en-US" sz="1400" dirty="0">
              <a:solidFill>
                <a:schemeClr val="tx2"/>
              </a:solidFill>
            </a:endParaRPr>
          </a:p>
        </p:txBody>
      </p:sp>
      <p:pic>
        <p:nvPicPr>
          <p:cNvPr id="11" name="Picture 10">
            <a:extLst>
              <a:ext uri="{FF2B5EF4-FFF2-40B4-BE49-F238E27FC236}">
                <a16:creationId xmlns:a16="http://schemas.microsoft.com/office/drawing/2014/main" id="{D27B77ED-02FB-D746-A382-2C16443A4992}"/>
              </a:ext>
            </a:extLst>
          </p:cNvPr>
          <p:cNvPicPr>
            <a:picLocks noChangeAspect="1"/>
          </p:cNvPicPr>
          <p:nvPr/>
        </p:nvPicPr>
        <p:blipFill>
          <a:blip r:embed="rId5"/>
          <a:stretch>
            <a:fillRect/>
          </a:stretch>
        </p:blipFill>
        <p:spPr>
          <a:xfrm>
            <a:off x="8924473" y="4521744"/>
            <a:ext cx="3058807" cy="2141630"/>
          </a:xfrm>
          <a:prstGeom prst="rect">
            <a:avLst/>
          </a:prstGeom>
        </p:spPr>
      </p:pic>
    </p:spTree>
    <p:extLst>
      <p:ext uri="{BB962C8B-B14F-4D97-AF65-F5344CB8AC3E}">
        <p14:creationId xmlns:p14="http://schemas.microsoft.com/office/powerpoint/2010/main" val="1944934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8"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198026" y="222236"/>
            <a:ext cx="11198843" cy="907437"/>
          </a:xfrm>
        </p:spPr>
        <p:txBody>
          <a:bodyPr anchor="t">
            <a:normAutofit/>
          </a:bodyPr>
          <a:lstStyle/>
          <a:p>
            <a:r>
              <a:rPr lang="en-US" dirty="0">
                <a:solidFill>
                  <a:schemeClr val="tx2"/>
                </a:solidFill>
              </a:rPr>
              <a:t>Vasculature</a:t>
            </a:r>
          </a:p>
        </p:txBody>
      </p:sp>
      <p:pic>
        <p:nvPicPr>
          <p:cNvPr id="19"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9A3FC316-3F48-7D4C-8D2E-4E8F5BA2BBBD}"/>
              </a:ext>
            </a:extLst>
          </p:cNvPr>
          <p:cNvSpPr>
            <a:spLocks noGrp="1"/>
          </p:cNvSpPr>
          <p:nvPr>
            <p:ph idx="1"/>
          </p:nvPr>
        </p:nvSpPr>
        <p:spPr>
          <a:xfrm>
            <a:off x="309524" y="1129673"/>
            <a:ext cx="11569904" cy="5363891"/>
          </a:xfrm>
        </p:spPr>
        <p:txBody>
          <a:bodyPr anchor="ctr">
            <a:normAutofit/>
          </a:bodyPr>
          <a:lstStyle/>
          <a:p>
            <a:r>
              <a:rPr lang="en-US" sz="1800" dirty="0">
                <a:solidFill>
                  <a:schemeClr val="tx2"/>
                </a:solidFill>
              </a:rPr>
              <a:t>Arteries</a:t>
            </a:r>
          </a:p>
          <a:p>
            <a:pPr lvl="1"/>
            <a:r>
              <a:rPr lang="en-US" sz="1400" dirty="0">
                <a:solidFill>
                  <a:schemeClr val="tx2"/>
                </a:solidFill>
              </a:rPr>
              <a:t>Thick walled, elastic, smooth muscle, connective tissue</a:t>
            </a:r>
          </a:p>
          <a:p>
            <a:r>
              <a:rPr lang="en-US" sz="1800" dirty="0">
                <a:solidFill>
                  <a:schemeClr val="tx2"/>
                </a:solidFill>
              </a:rPr>
              <a:t>Arterioles</a:t>
            </a:r>
          </a:p>
          <a:p>
            <a:pPr lvl="1"/>
            <a:r>
              <a:rPr lang="en-US" sz="1400" dirty="0">
                <a:solidFill>
                  <a:schemeClr val="tx2"/>
                </a:solidFill>
              </a:rPr>
              <a:t>Smooth muscle in walls is tonically active (always contracted)</a:t>
            </a:r>
          </a:p>
          <a:p>
            <a:pPr lvl="1"/>
            <a:r>
              <a:rPr lang="en-US" sz="1400" dirty="0">
                <a:solidFill>
                  <a:schemeClr val="tx2"/>
                </a:solidFill>
              </a:rPr>
              <a:t>A1 receptors: cause constriction</a:t>
            </a:r>
          </a:p>
          <a:p>
            <a:pPr lvl="1"/>
            <a:r>
              <a:rPr lang="en-US" sz="1400" dirty="0">
                <a:solidFill>
                  <a:schemeClr val="tx2"/>
                </a:solidFill>
              </a:rPr>
              <a:t>B2 receptors: cause dilation</a:t>
            </a:r>
          </a:p>
          <a:p>
            <a:r>
              <a:rPr lang="en-US" sz="1800" dirty="0">
                <a:solidFill>
                  <a:schemeClr val="tx2"/>
                </a:solidFill>
              </a:rPr>
              <a:t>Capillaries</a:t>
            </a:r>
          </a:p>
          <a:p>
            <a:pPr lvl="1"/>
            <a:r>
              <a:rPr lang="en-US" sz="1400" dirty="0">
                <a:solidFill>
                  <a:schemeClr val="tx2"/>
                </a:solidFill>
              </a:rPr>
              <a:t>Lined with a single layer of endothelial cells</a:t>
            </a:r>
          </a:p>
          <a:p>
            <a:pPr lvl="1"/>
            <a:r>
              <a:rPr lang="en-US" sz="1400" dirty="0">
                <a:solidFill>
                  <a:schemeClr val="tx2"/>
                </a:solidFill>
              </a:rPr>
              <a:t>Lipid soluble substances (O2, CO2) cross by dissolving and diffusion</a:t>
            </a:r>
          </a:p>
          <a:p>
            <a:pPr lvl="1"/>
            <a:r>
              <a:rPr lang="en-US" sz="1400" dirty="0">
                <a:solidFill>
                  <a:schemeClr val="tx2"/>
                </a:solidFill>
              </a:rPr>
              <a:t>Water soluble substances (ions) cross through water-filled clefts between cells or through large pores</a:t>
            </a:r>
          </a:p>
          <a:p>
            <a:pPr lvl="1"/>
            <a:r>
              <a:rPr lang="en-US" sz="1400" dirty="0">
                <a:solidFill>
                  <a:schemeClr val="tx2"/>
                </a:solidFill>
              </a:rPr>
              <a:t>Selective perfusion by arteriole dilation/constriction and precapillary sphincters (smooth muscle bands)</a:t>
            </a:r>
          </a:p>
          <a:p>
            <a:r>
              <a:rPr lang="en-US" sz="1800" dirty="0">
                <a:solidFill>
                  <a:schemeClr val="tx2"/>
                </a:solidFill>
              </a:rPr>
              <a:t>Venules and veins</a:t>
            </a:r>
          </a:p>
          <a:p>
            <a:pPr lvl="1"/>
            <a:r>
              <a:rPr lang="en-US" sz="1400" dirty="0">
                <a:solidFill>
                  <a:schemeClr val="tx2"/>
                </a:solidFill>
              </a:rPr>
              <a:t>Contains less elastic tissue than arteries</a:t>
            </a:r>
          </a:p>
          <a:p>
            <a:pPr lvl="1"/>
            <a:r>
              <a:rPr lang="en-US" sz="1400" dirty="0">
                <a:solidFill>
                  <a:schemeClr val="tx2"/>
                </a:solidFill>
              </a:rPr>
              <a:t>Have larger capacitance</a:t>
            </a:r>
          </a:p>
        </p:txBody>
      </p:sp>
    </p:spTree>
    <p:extLst>
      <p:ext uri="{BB962C8B-B14F-4D97-AF65-F5344CB8AC3E}">
        <p14:creationId xmlns:p14="http://schemas.microsoft.com/office/powerpoint/2010/main" val="1817673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208720" y="235307"/>
            <a:ext cx="11519453" cy="929565"/>
          </a:xfrm>
        </p:spPr>
        <p:txBody>
          <a:bodyPr vert="horz" lIns="91440" tIns="45720" rIns="91440" bIns="45720" rtlCol="0" anchor="b">
            <a:normAutofit/>
          </a:bodyPr>
          <a:lstStyle/>
          <a:p>
            <a:r>
              <a:rPr lang="en-US" sz="5200" dirty="0">
                <a:solidFill>
                  <a:schemeClr val="tx2"/>
                </a:solidFill>
              </a:rPr>
              <a:t>Refractory periods</a:t>
            </a:r>
          </a:p>
        </p:txBody>
      </p:sp>
      <p:sp>
        <p:nvSpPr>
          <p:cNvPr id="9" name="Content Placeholder 2">
            <a:extLst>
              <a:ext uri="{FF2B5EF4-FFF2-40B4-BE49-F238E27FC236}">
                <a16:creationId xmlns:a16="http://schemas.microsoft.com/office/drawing/2014/main" id="{B8BD1738-D50D-6E48-A34F-D92F1224B359}"/>
              </a:ext>
            </a:extLst>
          </p:cNvPr>
          <p:cNvSpPr>
            <a:spLocks noGrp="1"/>
          </p:cNvSpPr>
          <p:nvPr>
            <p:ph idx="1"/>
          </p:nvPr>
        </p:nvSpPr>
        <p:spPr>
          <a:xfrm>
            <a:off x="-21984" y="983673"/>
            <a:ext cx="12005264" cy="3529732"/>
          </a:xfrm>
        </p:spPr>
        <p:txBody>
          <a:bodyPr anchor="ctr">
            <a:normAutofit/>
          </a:bodyPr>
          <a:lstStyle/>
          <a:p>
            <a:pPr lvl="1"/>
            <a:r>
              <a:rPr lang="en-US" sz="1600" dirty="0">
                <a:solidFill>
                  <a:schemeClr val="tx2"/>
                </a:solidFill>
              </a:rPr>
              <a:t>Relative refractory period (RRP):</a:t>
            </a:r>
          </a:p>
          <a:p>
            <a:pPr lvl="2"/>
            <a:r>
              <a:rPr lang="en-US" sz="1600" dirty="0">
                <a:solidFill>
                  <a:schemeClr val="tx2"/>
                </a:solidFill>
              </a:rPr>
              <a:t>Begins at end of ARP and continues until cell has fully repolarized</a:t>
            </a:r>
          </a:p>
          <a:p>
            <a:pPr lvl="2"/>
            <a:r>
              <a:rPr lang="en-US" sz="1600" dirty="0">
                <a:solidFill>
                  <a:schemeClr val="tx2"/>
                </a:solidFill>
              </a:rPr>
              <a:t>More Na channels recovered to closed but available state and is possible to generate another AP</a:t>
            </a:r>
          </a:p>
          <a:p>
            <a:pPr lvl="2"/>
            <a:r>
              <a:rPr lang="en-US" sz="1600" dirty="0">
                <a:solidFill>
                  <a:schemeClr val="tx2"/>
                </a:solidFill>
              </a:rPr>
              <a:t>A greater than normal stimulus is required (second AP will have abnormal configuration and shortened plateau)</a:t>
            </a:r>
          </a:p>
          <a:p>
            <a:pPr lvl="1"/>
            <a:r>
              <a:rPr lang="en-US" sz="1600" dirty="0">
                <a:solidFill>
                  <a:schemeClr val="tx2"/>
                </a:solidFill>
              </a:rPr>
              <a:t>Supranormal period (SNP): </a:t>
            </a:r>
          </a:p>
          <a:p>
            <a:pPr lvl="2"/>
            <a:r>
              <a:rPr lang="en-US" sz="1600" dirty="0">
                <a:solidFill>
                  <a:schemeClr val="tx2"/>
                </a:solidFill>
              </a:rPr>
              <a:t>SNP follows RRP</a:t>
            </a:r>
          </a:p>
          <a:p>
            <a:pPr lvl="2"/>
            <a:r>
              <a:rPr lang="en-US" sz="1600" dirty="0">
                <a:solidFill>
                  <a:schemeClr val="tx2"/>
                </a:solidFill>
              </a:rPr>
              <a:t>Begins when membrane potential is -70 mV and continues until -85 mV</a:t>
            </a:r>
          </a:p>
          <a:p>
            <a:pPr lvl="2"/>
            <a:r>
              <a:rPr lang="en-US" sz="1600" dirty="0">
                <a:solidFill>
                  <a:schemeClr val="tx2"/>
                </a:solidFill>
              </a:rPr>
              <a:t>Cell is more excitable than normal (less inward current required to depolarize cell)</a:t>
            </a:r>
          </a:p>
          <a:p>
            <a:pPr lvl="2"/>
            <a:r>
              <a:rPr lang="en-US" sz="1600" dirty="0">
                <a:solidFill>
                  <a:schemeClr val="tx2"/>
                </a:solidFill>
              </a:rPr>
              <a:t>Na channels are recovered, and membrane potential is closer to threshold than at rest, so easier to fire AP</a:t>
            </a:r>
          </a:p>
          <a:p>
            <a:pPr marL="457200" lvl="1" indent="0">
              <a:buNone/>
            </a:pPr>
            <a:endParaRPr lang="en-US" sz="1400" dirty="0">
              <a:solidFill>
                <a:schemeClr val="tx2"/>
              </a:solidFill>
            </a:endParaRPr>
          </a:p>
        </p:txBody>
      </p:sp>
      <p:pic>
        <p:nvPicPr>
          <p:cNvPr id="11" name="Picture 10">
            <a:extLst>
              <a:ext uri="{FF2B5EF4-FFF2-40B4-BE49-F238E27FC236}">
                <a16:creationId xmlns:a16="http://schemas.microsoft.com/office/drawing/2014/main" id="{6FCE6853-3E96-2F44-A38C-F2F3BA663D8A}"/>
              </a:ext>
            </a:extLst>
          </p:cNvPr>
          <p:cNvPicPr>
            <a:picLocks noChangeAspect="1"/>
          </p:cNvPicPr>
          <p:nvPr/>
        </p:nvPicPr>
        <p:blipFill>
          <a:blip r:embed="rId5"/>
          <a:stretch>
            <a:fillRect/>
          </a:stretch>
        </p:blipFill>
        <p:spPr>
          <a:xfrm>
            <a:off x="3756941" y="4281941"/>
            <a:ext cx="3639707" cy="2548349"/>
          </a:xfrm>
          <a:prstGeom prst="rect">
            <a:avLst/>
          </a:prstGeom>
        </p:spPr>
      </p:pic>
    </p:spTree>
    <p:extLst>
      <p:ext uri="{BB962C8B-B14F-4D97-AF65-F5344CB8AC3E}">
        <p14:creationId xmlns:p14="http://schemas.microsoft.com/office/powerpoint/2010/main" val="3037971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9" name="Content Placeholder 2">
            <a:extLst>
              <a:ext uri="{FF2B5EF4-FFF2-40B4-BE49-F238E27FC236}">
                <a16:creationId xmlns:a16="http://schemas.microsoft.com/office/drawing/2014/main" id="{B8BD1738-D50D-6E48-A34F-D92F1224B359}"/>
              </a:ext>
            </a:extLst>
          </p:cNvPr>
          <p:cNvSpPr>
            <a:spLocks noGrp="1"/>
          </p:cNvSpPr>
          <p:nvPr>
            <p:ph idx="1"/>
          </p:nvPr>
        </p:nvSpPr>
        <p:spPr>
          <a:xfrm>
            <a:off x="198026" y="1129673"/>
            <a:ext cx="11569904" cy="5363891"/>
          </a:xfrm>
        </p:spPr>
        <p:txBody>
          <a:bodyPr anchor="ctr">
            <a:normAutofit/>
          </a:bodyPr>
          <a:lstStyle/>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p:txBody>
      </p:sp>
      <p:pic>
        <p:nvPicPr>
          <p:cNvPr id="11" name="Picture 10">
            <a:extLst>
              <a:ext uri="{FF2B5EF4-FFF2-40B4-BE49-F238E27FC236}">
                <a16:creationId xmlns:a16="http://schemas.microsoft.com/office/drawing/2014/main" id="{2D9EC187-7B48-1748-9ABB-0634F60903E8}"/>
              </a:ext>
            </a:extLst>
          </p:cNvPr>
          <p:cNvPicPr>
            <a:picLocks noChangeAspect="1"/>
          </p:cNvPicPr>
          <p:nvPr/>
        </p:nvPicPr>
        <p:blipFill>
          <a:blip r:embed="rId5"/>
          <a:stretch>
            <a:fillRect/>
          </a:stretch>
        </p:blipFill>
        <p:spPr>
          <a:xfrm>
            <a:off x="1646464" y="364436"/>
            <a:ext cx="8753994" cy="6129128"/>
          </a:xfrm>
          <a:prstGeom prst="rect">
            <a:avLst/>
          </a:prstGeom>
        </p:spPr>
      </p:pic>
    </p:spTree>
    <p:extLst>
      <p:ext uri="{BB962C8B-B14F-4D97-AF65-F5344CB8AC3E}">
        <p14:creationId xmlns:p14="http://schemas.microsoft.com/office/powerpoint/2010/main" val="1434918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208720" y="235307"/>
            <a:ext cx="11519453" cy="929565"/>
          </a:xfrm>
        </p:spPr>
        <p:txBody>
          <a:bodyPr vert="horz" lIns="91440" tIns="45720" rIns="91440" bIns="45720" rtlCol="0" anchor="b">
            <a:normAutofit/>
          </a:bodyPr>
          <a:lstStyle/>
          <a:p>
            <a:r>
              <a:rPr lang="en-US" sz="5200" dirty="0">
                <a:solidFill>
                  <a:schemeClr val="tx2"/>
                </a:solidFill>
              </a:rPr>
              <a:t>Autonomic effects</a:t>
            </a:r>
          </a:p>
        </p:txBody>
      </p:sp>
      <p:sp>
        <p:nvSpPr>
          <p:cNvPr id="9" name="Content Placeholder 2">
            <a:extLst>
              <a:ext uri="{FF2B5EF4-FFF2-40B4-BE49-F238E27FC236}">
                <a16:creationId xmlns:a16="http://schemas.microsoft.com/office/drawing/2014/main" id="{B8BD1738-D50D-6E48-A34F-D92F1224B359}"/>
              </a:ext>
            </a:extLst>
          </p:cNvPr>
          <p:cNvSpPr>
            <a:spLocks noGrp="1"/>
          </p:cNvSpPr>
          <p:nvPr>
            <p:ph idx="1"/>
          </p:nvPr>
        </p:nvSpPr>
        <p:spPr>
          <a:xfrm>
            <a:off x="198026" y="1129673"/>
            <a:ext cx="11569904" cy="5363891"/>
          </a:xfrm>
        </p:spPr>
        <p:txBody>
          <a:bodyPr anchor="ctr">
            <a:normAutofit/>
          </a:bodyPr>
          <a:lstStyle/>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p:txBody>
      </p:sp>
      <p:sp>
        <p:nvSpPr>
          <p:cNvPr id="4" name="TextBox 3">
            <a:extLst>
              <a:ext uri="{FF2B5EF4-FFF2-40B4-BE49-F238E27FC236}">
                <a16:creationId xmlns:a16="http://schemas.microsoft.com/office/drawing/2014/main" id="{5A4C9488-6042-AA42-9DC8-494FC3AB518C}"/>
              </a:ext>
            </a:extLst>
          </p:cNvPr>
          <p:cNvSpPr txBox="1"/>
          <p:nvPr/>
        </p:nvSpPr>
        <p:spPr>
          <a:xfrm>
            <a:off x="0" y="1400178"/>
            <a:ext cx="11559210" cy="6463308"/>
          </a:xfrm>
          <a:prstGeom prst="rect">
            <a:avLst/>
          </a:prstGeom>
          <a:noFill/>
        </p:spPr>
        <p:txBody>
          <a:bodyPr wrap="square" rtlCol="0">
            <a:spAutoFit/>
          </a:bodyPr>
          <a:lstStyle/>
          <a:p>
            <a:pPr marL="285750" indent="-285750">
              <a:buFont typeface="Arial" panose="020B0604020202020204" pitchFamily="34" charset="0"/>
              <a:buChar char="•"/>
            </a:pPr>
            <a:r>
              <a:rPr lang="en-US" sz="1800" dirty="0">
                <a:solidFill>
                  <a:schemeClr val="tx2"/>
                </a:solidFill>
              </a:rPr>
              <a:t>Effects on HR (chronotropy): </a:t>
            </a:r>
          </a:p>
          <a:p>
            <a:pPr marL="285750" indent="-285750">
              <a:buFont typeface="Arial" panose="020B0604020202020204" pitchFamily="34" charset="0"/>
              <a:buChar char="•"/>
            </a:pPr>
            <a:endParaRPr lang="en-US" sz="1800" dirty="0">
              <a:solidFill>
                <a:schemeClr val="tx2"/>
              </a:solidFill>
            </a:endParaRPr>
          </a:p>
          <a:p>
            <a:pPr marL="742950" lvl="1" indent="-285750">
              <a:buFont typeface="Arial" panose="020B0604020202020204" pitchFamily="34" charset="0"/>
              <a:buChar char="•"/>
            </a:pPr>
            <a:r>
              <a:rPr lang="en-US" dirty="0">
                <a:solidFill>
                  <a:schemeClr val="tx2"/>
                </a:solidFill>
              </a:rPr>
              <a:t>Positive chronotropy by SNS: </a:t>
            </a:r>
            <a:r>
              <a:rPr lang="en-US" dirty="0" err="1">
                <a:solidFill>
                  <a:schemeClr val="tx2"/>
                </a:solidFill>
              </a:rPr>
              <a:t>inc</a:t>
            </a:r>
            <a:r>
              <a:rPr lang="en-US" dirty="0">
                <a:solidFill>
                  <a:schemeClr val="tx2"/>
                </a:solidFill>
              </a:rPr>
              <a:t> HR</a:t>
            </a:r>
          </a:p>
          <a:p>
            <a:pPr marL="1200150" lvl="2" indent="-285750">
              <a:buFont typeface="Arial" panose="020B0604020202020204" pitchFamily="34" charset="0"/>
              <a:buChar char="•"/>
            </a:pPr>
            <a:r>
              <a:rPr lang="en-US" u="sng" dirty="0">
                <a:solidFill>
                  <a:schemeClr val="tx2"/>
                </a:solidFill>
              </a:rPr>
              <a:t>1.    </a:t>
            </a:r>
            <a:r>
              <a:rPr lang="en-US" dirty="0">
                <a:solidFill>
                  <a:schemeClr val="tx2"/>
                </a:solidFill>
              </a:rPr>
              <a:t> released by sympathetic nerve fibers activate </a:t>
            </a:r>
            <a:r>
              <a:rPr lang="en-US" u="sng" dirty="0">
                <a:solidFill>
                  <a:schemeClr val="tx2"/>
                </a:solidFill>
              </a:rPr>
              <a:t>2.   </a:t>
            </a:r>
            <a:r>
              <a:rPr lang="en-US" dirty="0">
                <a:solidFill>
                  <a:schemeClr val="tx2"/>
                </a:solidFill>
              </a:rPr>
              <a:t> receptors in SA node</a:t>
            </a:r>
          </a:p>
          <a:p>
            <a:pPr marL="1200150" lvl="2" indent="-285750">
              <a:buFont typeface="Arial" panose="020B0604020202020204" pitchFamily="34" charset="0"/>
              <a:buChar char="•"/>
            </a:pPr>
            <a:r>
              <a:rPr lang="en-US" dirty="0">
                <a:solidFill>
                  <a:schemeClr val="tx2"/>
                </a:solidFill>
              </a:rPr>
              <a:t>Receptors are coupled to adenylyl cyclase through G</a:t>
            </a:r>
            <a:r>
              <a:rPr lang="en-US" baseline="-25000" dirty="0">
                <a:solidFill>
                  <a:schemeClr val="tx2"/>
                </a:solidFill>
              </a:rPr>
              <a:t>s</a:t>
            </a:r>
            <a:r>
              <a:rPr lang="en-US" dirty="0">
                <a:solidFill>
                  <a:schemeClr val="tx2"/>
                </a:solidFill>
              </a:rPr>
              <a:t> protein</a:t>
            </a:r>
          </a:p>
          <a:p>
            <a:pPr marL="1200150" lvl="2" indent="-285750">
              <a:buFont typeface="Arial" panose="020B0604020202020204" pitchFamily="34" charset="0"/>
              <a:buChar char="•"/>
            </a:pPr>
            <a:r>
              <a:rPr lang="en-US" dirty="0">
                <a:solidFill>
                  <a:schemeClr val="tx2"/>
                </a:solidFill>
              </a:rPr>
              <a:t>Activation of B1 receptors in SA node produces increase in I</a:t>
            </a:r>
            <a:r>
              <a:rPr lang="en-US" baseline="-25000" dirty="0">
                <a:solidFill>
                  <a:schemeClr val="tx2"/>
                </a:solidFill>
              </a:rPr>
              <a:t>f </a:t>
            </a:r>
            <a:r>
              <a:rPr lang="en-US" dirty="0">
                <a:solidFill>
                  <a:schemeClr val="tx2"/>
                </a:solidFill>
              </a:rPr>
              <a:t>-&gt; </a:t>
            </a:r>
            <a:r>
              <a:rPr lang="en-US" dirty="0" err="1">
                <a:solidFill>
                  <a:schemeClr val="tx2"/>
                </a:solidFill>
              </a:rPr>
              <a:t>inc</a:t>
            </a:r>
            <a:r>
              <a:rPr lang="en-US" dirty="0">
                <a:solidFill>
                  <a:schemeClr val="tx2"/>
                </a:solidFill>
              </a:rPr>
              <a:t> rate of phase 4 depolarization, as well as </a:t>
            </a:r>
            <a:r>
              <a:rPr lang="en-US" dirty="0" err="1">
                <a:solidFill>
                  <a:schemeClr val="tx2"/>
                </a:solidFill>
              </a:rPr>
              <a:t>inc</a:t>
            </a:r>
            <a:r>
              <a:rPr lang="en-US" dirty="0">
                <a:solidFill>
                  <a:schemeClr val="tx2"/>
                </a:solidFill>
              </a:rPr>
              <a:t> in I</a:t>
            </a:r>
            <a:r>
              <a:rPr lang="en-US" baseline="-25000" dirty="0">
                <a:solidFill>
                  <a:schemeClr val="tx2"/>
                </a:solidFill>
              </a:rPr>
              <a:t>ca</a:t>
            </a:r>
            <a:r>
              <a:rPr lang="en-US" dirty="0">
                <a:solidFill>
                  <a:schemeClr val="tx2"/>
                </a:solidFill>
              </a:rPr>
              <a:t> -&gt; more </a:t>
            </a:r>
            <a:r>
              <a:rPr lang="en-US" dirty="0" err="1">
                <a:solidFill>
                  <a:schemeClr val="tx2"/>
                </a:solidFill>
              </a:rPr>
              <a:t>fxnl</a:t>
            </a:r>
            <a:r>
              <a:rPr lang="en-US" dirty="0">
                <a:solidFill>
                  <a:schemeClr val="tx2"/>
                </a:solidFill>
              </a:rPr>
              <a:t> Ca channels and less depolarization required to reach threshold</a:t>
            </a:r>
            <a:endParaRPr lang="en-US" baseline="-25000" dirty="0">
              <a:solidFill>
                <a:schemeClr val="tx2"/>
              </a:solidFill>
            </a:endParaRPr>
          </a:p>
          <a:p>
            <a:pPr marL="1200150" lvl="2" indent="-285750">
              <a:buFont typeface="Arial" panose="020B0604020202020204" pitchFamily="34" charset="0"/>
              <a:buChar char="•"/>
            </a:pPr>
            <a:r>
              <a:rPr lang="en-US" dirty="0">
                <a:solidFill>
                  <a:schemeClr val="tx2"/>
                </a:solidFill>
              </a:rPr>
              <a:t>SA node fires more APs per unit time (</a:t>
            </a:r>
            <a:r>
              <a:rPr lang="en-US" dirty="0" err="1">
                <a:solidFill>
                  <a:schemeClr val="tx2"/>
                </a:solidFill>
              </a:rPr>
              <a:t>inc</a:t>
            </a:r>
            <a:r>
              <a:rPr lang="en-US" dirty="0">
                <a:solidFill>
                  <a:schemeClr val="tx2"/>
                </a:solidFill>
              </a:rPr>
              <a:t> HR)</a:t>
            </a:r>
          </a:p>
          <a:p>
            <a:pPr marL="1200150" lvl="2" indent="-285750">
              <a:buFont typeface="Arial" panose="020B0604020202020204" pitchFamily="34" charset="0"/>
              <a:buChar char="•"/>
            </a:pPr>
            <a:endParaRPr lang="en-US" dirty="0">
              <a:solidFill>
                <a:schemeClr val="tx2"/>
              </a:solidFill>
            </a:endParaRPr>
          </a:p>
          <a:p>
            <a:pPr marL="742950" lvl="1" indent="-285750">
              <a:buFont typeface="Arial" panose="020B0604020202020204" pitchFamily="34" charset="0"/>
              <a:buChar char="•"/>
            </a:pPr>
            <a:r>
              <a:rPr lang="en-US" dirty="0">
                <a:solidFill>
                  <a:schemeClr val="tx2"/>
                </a:solidFill>
              </a:rPr>
              <a:t>Negative chronotropy by PNS: dec HR</a:t>
            </a:r>
          </a:p>
          <a:p>
            <a:pPr marL="1200150" lvl="2" indent="-285750">
              <a:buFont typeface="Arial" panose="020B0604020202020204" pitchFamily="34" charset="0"/>
              <a:buChar char="•"/>
            </a:pPr>
            <a:r>
              <a:rPr lang="en-US" u="sng" dirty="0">
                <a:solidFill>
                  <a:schemeClr val="tx2"/>
                </a:solidFill>
              </a:rPr>
              <a:t>3.   </a:t>
            </a:r>
            <a:r>
              <a:rPr lang="en-US" dirty="0">
                <a:solidFill>
                  <a:schemeClr val="tx2"/>
                </a:solidFill>
              </a:rPr>
              <a:t> released from parasympathetic nerve fibers activate </a:t>
            </a:r>
            <a:r>
              <a:rPr lang="en-US" u="sng" dirty="0">
                <a:solidFill>
                  <a:schemeClr val="tx2"/>
                </a:solidFill>
              </a:rPr>
              <a:t>4.   </a:t>
            </a:r>
            <a:r>
              <a:rPr lang="en-US" dirty="0">
                <a:solidFill>
                  <a:schemeClr val="tx2"/>
                </a:solidFill>
              </a:rPr>
              <a:t> receptors in SA node</a:t>
            </a:r>
          </a:p>
          <a:p>
            <a:pPr marL="1200150" lvl="2" indent="-285750">
              <a:buFont typeface="Arial" panose="020B0604020202020204" pitchFamily="34" charset="0"/>
              <a:buChar char="•"/>
            </a:pPr>
            <a:r>
              <a:rPr lang="en-US" dirty="0">
                <a:solidFill>
                  <a:schemeClr val="tx2"/>
                </a:solidFill>
              </a:rPr>
              <a:t>Receptors are coupled to G</a:t>
            </a:r>
            <a:r>
              <a:rPr lang="en-US" baseline="-25000" dirty="0">
                <a:solidFill>
                  <a:schemeClr val="tx2"/>
                </a:solidFill>
              </a:rPr>
              <a:t>i</a:t>
            </a:r>
            <a:r>
              <a:rPr lang="en-US" dirty="0">
                <a:solidFill>
                  <a:schemeClr val="tx2"/>
                </a:solidFill>
              </a:rPr>
              <a:t> protein called </a:t>
            </a:r>
            <a:r>
              <a:rPr lang="en-US" dirty="0" err="1">
                <a:solidFill>
                  <a:schemeClr val="tx2"/>
                </a:solidFill>
              </a:rPr>
              <a:t>G</a:t>
            </a:r>
            <a:r>
              <a:rPr lang="en-US" baseline="-25000" dirty="0" err="1">
                <a:solidFill>
                  <a:schemeClr val="tx2"/>
                </a:solidFill>
              </a:rPr>
              <a:t>k</a:t>
            </a:r>
            <a:r>
              <a:rPr lang="en-US" dirty="0">
                <a:solidFill>
                  <a:schemeClr val="tx2"/>
                </a:solidFill>
              </a:rPr>
              <a:t> that inhibits adenylyl cyclase and produces decrease in I</a:t>
            </a:r>
            <a:r>
              <a:rPr lang="en-US" baseline="-25000" dirty="0">
                <a:solidFill>
                  <a:schemeClr val="tx2"/>
                </a:solidFill>
              </a:rPr>
              <a:t>f </a:t>
            </a:r>
            <a:r>
              <a:rPr lang="en-US" dirty="0">
                <a:solidFill>
                  <a:schemeClr val="tx2"/>
                </a:solidFill>
              </a:rPr>
              <a:t>(decreases phase 4 depolarization)</a:t>
            </a:r>
          </a:p>
          <a:p>
            <a:pPr marL="1200150" lvl="2" indent="-285750">
              <a:buFont typeface="Arial" panose="020B0604020202020204" pitchFamily="34" charset="0"/>
              <a:buChar char="•"/>
            </a:pPr>
            <a:r>
              <a:rPr lang="en-US" dirty="0" err="1">
                <a:solidFill>
                  <a:schemeClr val="tx2"/>
                </a:solidFill>
              </a:rPr>
              <a:t>G</a:t>
            </a:r>
            <a:r>
              <a:rPr lang="en-US" baseline="-25000" dirty="0" err="1">
                <a:solidFill>
                  <a:schemeClr val="tx2"/>
                </a:solidFill>
              </a:rPr>
              <a:t>k</a:t>
            </a:r>
            <a:r>
              <a:rPr lang="en-US" dirty="0">
                <a:solidFill>
                  <a:schemeClr val="tx2"/>
                </a:solidFill>
              </a:rPr>
              <a:t> also directly increases conductance of K channel called K-Ach and increases outward K current (hyperpolarizes max diastolic potential, SA cells are further from threshold potential) (I</a:t>
            </a:r>
            <a:r>
              <a:rPr lang="en-US" baseline="-25000" dirty="0">
                <a:solidFill>
                  <a:schemeClr val="tx2"/>
                </a:solidFill>
              </a:rPr>
              <a:t>K-Ach</a:t>
            </a:r>
            <a:r>
              <a:rPr lang="en-US" dirty="0">
                <a:solidFill>
                  <a:schemeClr val="tx2"/>
                </a:solidFill>
              </a:rPr>
              <a:t>)</a:t>
            </a:r>
          </a:p>
          <a:p>
            <a:pPr marL="1200150" lvl="2" indent="-285750">
              <a:buFont typeface="Arial" panose="020B0604020202020204" pitchFamily="34" charset="0"/>
              <a:buChar char="•"/>
            </a:pPr>
            <a:r>
              <a:rPr lang="en-US" dirty="0">
                <a:solidFill>
                  <a:schemeClr val="tx2"/>
                </a:solidFill>
              </a:rPr>
              <a:t>Also dec in I</a:t>
            </a:r>
            <a:r>
              <a:rPr lang="en-US" baseline="-25000" dirty="0">
                <a:solidFill>
                  <a:schemeClr val="tx2"/>
                </a:solidFill>
              </a:rPr>
              <a:t>ca</a:t>
            </a:r>
            <a:r>
              <a:rPr lang="en-US" dirty="0">
                <a:solidFill>
                  <a:schemeClr val="tx2"/>
                </a:solidFill>
              </a:rPr>
              <a:t> (fewer functional Ca channels) and so more depolarization is needed to reach threshold</a:t>
            </a:r>
          </a:p>
          <a:p>
            <a:pPr marL="1200150" lvl="2" indent="-285750">
              <a:buFont typeface="Arial" panose="020B0604020202020204" pitchFamily="34" charset="0"/>
              <a:buChar char="•"/>
            </a:pPr>
            <a:endParaRPr lang="en-US" dirty="0">
              <a:solidFill>
                <a:schemeClr val="tx2"/>
              </a:solidFill>
            </a:endParaRPr>
          </a:p>
          <a:p>
            <a:pPr marL="742950" lvl="1"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sz="1800" dirty="0">
              <a:solidFill>
                <a:schemeClr val="tx2"/>
              </a:solidFill>
            </a:endParaRP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sz="1800" dirty="0">
              <a:solidFill>
                <a:schemeClr val="tx2"/>
              </a:solidFill>
            </a:endParaRPr>
          </a:p>
        </p:txBody>
      </p:sp>
    </p:spTree>
    <p:extLst>
      <p:ext uri="{BB962C8B-B14F-4D97-AF65-F5344CB8AC3E}">
        <p14:creationId xmlns:p14="http://schemas.microsoft.com/office/powerpoint/2010/main" val="1617798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208720" y="235307"/>
            <a:ext cx="11519453" cy="929565"/>
          </a:xfrm>
        </p:spPr>
        <p:txBody>
          <a:bodyPr vert="horz" lIns="91440" tIns="45720" rIns="91440" bIns="45720" rtlCol="0" anchor="b">
            <a:normAutofit/>
          </a:bodyPr>
          <a:lstStyle/>
          <a:p>
            <a:r>
              <a:rPr lang="en-US" sz="5200" dirty="0">
                <a:solidFill>
                  <a:schemeClr val="tx2"/>
                </a:solidFill>
              </a:rPr>
              <a:t>Autonomic effects</a:t>
            </a:r>
          </a:p>
        </p:txBody>
      </p:sp>
      <p:sp>
        <p:nvSpPr>
          <p:cNvPr id="9" name="Content Placeholder 2">
            <a:extLst>
              <a:ext uri="{FF2B5EF4-FFF2-40B4-BE49-F238E27FC236}">
                <a16:creationId xmlns:a16="http://schemas.microsoft.com/office/drawing/2014/main" id="{B8BD1738-D50D-6E48-A34F-D92F1224B359}"/>
              </a:ext>
            </a:extLst>
          </p:cNvPr>
          <p:cNvSpPr>
            <a:spLocks noGrp="1"/>
          </p:cNvSpPr>
          <p:nvPr>
            <p:ph idx="1"/>
          </p:nvPr>
        </p:nvSpPr>
        <p:spPr>
          <a:xfrm>
            <a:off x="198026" y="1129673"/>
            <a:ext cx="11569904" cy="5363891"/>
          </a:xfrm>
        </p:spPr>
        <p:txBody>
          <a:bodyPr anchor="ctr">
            <a:normAutofit/>
          </a:bodyPr>
          <a:lstStyle/>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p:txBody>
      </p:sp>
      <p:pic>
        <p:nvPicPr>
          <p:cNvPr id="3" name="Picture 2">
            <a:extLst>
              <a:ext uri="{FF2B5EF4-FFF2-40B4-BE49-F238E27FC236}">
                <a16:creationId xmlns:a16="http://schemas.microsoft.com/office/drawing/2014/main" id="{E15B7201-FAE9-0D45-91C1-5B9F99FDFB4F}"/>
              </a:ext>
            </a:extLst>
          </p:cNvPr>
          <p:cNvPicPr>
            <a:picLocks noChangeAspect="1"/>
          </p:cNvPicPr>
          <p:nvPr/>
        </p:nvPicPr>
        <p:blipFill>
          <a:blip r:embed="rId5"/>
          <a:stretch>
            <a:fillRect/>
          </a:stretch>
        </p:blipFill>
        <p:spPr>
          <a:xfrm>
            <a:off x="581672" y="1347090"/>
            <a:ext cx="11000728" cy="5328692"/>
          </a:xfrm>
          <a:prstGeom prst="rect">
            <a:avLst/>
          </a:prstGeom>
        </p:spPr>
      </p:pic>
    </p:spTree>
    <p:extLst>
      <p:ext uri="{BB962C8B-B14F-4D97-AF65-F5344CB8AC3E}">
        <p14:creationId xmlns:p14="http://schemas.microsoft.com/office/powerpoint/2010/main" val="375566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208720" y="235307"/>
            <a:ext cx="11519453" cy="929565"/>
          </a:xfrm>
        </p:spPr>
        <p:txBody>
          <a:bodyPr vert="horz" lIns="91440" tIns="45720" rIns="91440" bIns="45720" rtlCol="0" anchor="b">
            <a:normAutofit/>
          </a:bodyPr>
          <a:lstStyle/>
          <a:p>
            <a:r>
              <a:rPr lang="en-US" sz="5200" dirty="0">
                <a:solidFill>
                  <a:schemeClr val="tx2"/>
                </a:solidFill>
              </a:rPr>
              <a:t>Autonomic effects</a:t>
            </a:r>
          </a:p>
        </p:txBody>
      </p:sp>
      <p:sp>
        <p:nvSpPr>
          <p:cNvPr id="9" name="Content Placeholder 2">
            <a:extLst>
              <a:ext uri="{FF2B5EF4-FFF2-40B4-BE49-F238E27FC236}">
                <a16:creationId xmlns:a16="http://schemas.microsoft.com/office/drawing/2014/main" id="{B8BD1738-D50D-6E48-A34F-D92F1224B359}"/>
              </a:ext>
            </a:extLst>
          </p:cNvPr>
          <p:cNvSpPr>
            <a:spLocks noGrp="1"/>
          </p:cNvSpPr>
          <p:nvPr>
            <p:ph idx="1"/>
          </p:nvPr>
        </p:nvSpPr>
        <p:spPr>
          <a:xfrm>
            <a:off x="198026" y="1129673"/>
            <a:ext cx="11569904" cy="5363891"/>
          </a:xfrm>
        </p:spPr>
        <p:txBody>
          <a:bodyPr anchor="ctr">
            <a:normAutofit/>
          </a:bodyPr>
          <a:lstStyle/>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p:txBody>
      </p:sp>
      <p:sp>
        <p:nvSpPr>
          <p:cNvPr id="4" name="TextBox 3">
            <a:extLst>
              <a:ext uri="{FF2B5EF4-FFF2-40B4-BE49-F238E27FC236}">
                <a16:creationId xmlns:a16="http://schemas.microsoft.com/office/drawing/2014/main" id="{5A4C9488-6042-AA42-9DC8-494FC3AB518C}"/>
              </a:ext>
            </a:extLst>
          </p:cNvPr>
          <p:cNvSpPr txBox="1"/>
          <p:nvPr/>
        </p:nvSpPr>
        <p:spPr>
          <a:xfrm>
            <a:off x="168963" y="2344343"/>
            <a:ext cx="11559210" cy="3416320"/>
          </a:xfrm>
          <a:prstGeom prst="rect">
            <a:avLst/>
          </a:prstGeom>
          <a:noFill/>
        </p:spPr>
        <p:txBody>
          <a:bodyPr wrap="square" rtlCol="0">
            <a:spAutoFit/>
          </a:bodyPr>
          <a:lstStyle/>
          <a:p>
            <a:pPr marL="285750" indent="-285750">
              <a:buFont typeface="Arial" panose="020B0604020202020204" pitchFamily="34" charset="0"/>
              <a:buChar char="•"/>
            </a:pPr>
            <a:r>
              <a:rPr lang="en-US" sz="1800" dirty="0">
                <a:solidFill>
                  <a:schemeClr val="tx2"/>
                </a:solidFill>
              </a:rPr>
              <a:t>Effects on </a:t>
            </a:r>
            <a:r>
              <a:rPr lang="en-US" dirty="0">
                <a:solidFill>
                  <a:schemeClr val="tx2"/>
                </a:solidFill>
              </a:rPr>
              <a:t>conduction velocity (</a:t>
            </a:r>
            <a:r>
              <a:rPr lang="en-US" dirty="0" err="1">
                <a:solidFill>
                  <a:schemeClr val="tx2"/>
                </a:solidFill>
              </a:rPr>
              <a:t>dromotropy</a:t>
            </a:r>
            <a:r>
              <a:rPr lang="en-US" dirty="0">
                <a:solidFill>
                  <a:schemeClr val="tx2"/>
                </a:solidFill>
              </a:rPr>
              <a:t>)</a:t>
            </a:r>
            <a:r>
              <a:rPr lang="en-US" sz="1800" dirty="0">
                <a:solidFill>
                  <a:schemeClr val="tx2"/>
                </a:solidFill>
              </a:rPr>
              <a:t>: </a:t>
            </a:r>
          </a:p>
          <a:p>
            <a:pPr marL="742950" lvl="1" indent="-285750">
              <a:buFont typeface="Arial" panose="020B0604020202020204" pitchFamily="34" charset="0"/>
              <a:buChar char="•"/>
            </a:pPr>
            <a:r>
              <a:rPr lang="en-US" dirty="0">
                <a:solidFill>
                  <a:schemeClr val="tx2"/>
                </a:solidFill>
              </a:rPr>
              <a:t>Most important is effects on AV node (conduction from atria to ventricles)</a:t>
            </a:r>
          </a:p>
          <a:p>
            <a:pPr marL="742950" lvl="1" indent="-285750">
              <a:buFont typeface="Arial" panose="020B0604020202020204" pitchFamily="34" charset="0"/>
              <a:buChar char="•"/>
            </a:pPr>
            <a:r>
              <a:rPr lang="en-US" dirty="0">
                <a:solidFill>
                  <a:schemeClr val="tx2"/>
                </a:solidFill>
              </a:rPr>
              <a:t>Correlates to size of inward upstroke current and rate of rise of upstroke (</a:t>
            </a:r>
            <a:r>
              <a:rPr lang="en-US" dirty="0" err="1">
                <a:solidFill>
                  <a:schemeClr val="tx2"/>
                </a:solidFill>
              </a:rPr>
              <a:t>dV</a:t>
            </a:r>
            <a:r>
              <a:rPr lang="en-US" dirty="0">
                <a:solidFill>
                  <a:schemeClr val="tx2"/>
                </a:solidFill>
              </a:rPr>
              <a:t>/dT)</a:t>
            </a:r>
          </a:p>
          <a:p>
            <a:pPr marL="742950" lvl="1" indent="-285750">
              <a:buFont typeface="Arial" panose="020B0604020202020204" pitchFamily="34" charset="0"/>
              <a:buChar char="•"/>
            </a:pPr>
            <a:endParaRPr lang="en-US" dirty="0">
              <a:solidFill>
                <a:schemeClr val="tx2"/>
              </a:solidFill>
            </a:endParaRPr>
          </a:p>
          <a:p>
            <a:pPr marL="742950" lvl="1" indent="-285750">
              <a:buFont typeface="Arial" panose="020B0604020202020204" pitchFamily="34" charset="0"/>
              <a:buChar char="•"/>
            </a:pPr>
            <a:r>
              <a:rPr lang="en-US" dirty="0">
                <a:solidFill>
                  <a:schemeClr val="tx2"/>
                </a:solidFill>
              </a:rPr>
              <a:t>Positive </a:t>
            </a:r>
            <a:r>
              <a:rPr lang="en-US" dirty="0" err="1">
                <a:solidFill>
                  <a:schemeClr val="tx2"/>
                </a:solidFill>
              </a:rPr>
              <a:t>dromotropy</a:t>
            </a:r>
            <a:r>
              <a:rPr lang="en-US" dirty="0">
                <a:solidFill>
                  <a:schemeClr val="tx2"/>
                </a:solidFill>
              </a:rPr>
              <a:t> from SNS: increase I</a:t>
            </a:r>
            <a:r>
              <a:rPr lang="en-US" baseline="-25000" dirty="0">
                <a:solidFill>
                  <a:schemeClr val="tx2"/>
                </a:solidFill>
              </a:rPr>
              <a:t>ca</a:t>
            </a:r>
            <a:r>
              <a:rPr lang="en-US" dirty="0">
                <a:solidFill>
                  <a:schemeClr val="tx2"/>
                </a:solidFill>
              </a:rPr>
              <a:t> (increases inward Ca current, upstroke of AP in AV node)</a:t>
            </a:r>
          </a:p>
          <a:p>
            <a:pPr marL="1200150" lvl="2" indent="-285750">
              <a:buFont typeface="Arial" panose="020B0604020202020204" pitchFamily="34" charset="0"/>
              <a:buChar char="•"/>
            </a:pPr>
            <a:r>
              <a:rPr lang="en-US" dirty="0">
                <a:solidFill>
                  <a:schemeClr val="tx2"/>
                </a:solidFill>
              </a:rPr>
              <a:t>Increased I</a:t>
            </a:r>
            <a:r>
              <a:rPr lang="en-US" baseline="-25000" dirty="0">
                <a:solidFill>
                  <a:schemeClr val="tx2"/>
                </a:solidFill>
              </a:rPr>
              <a:t>ca</a:t>
            </a:r>
            <a:r>
              <a:rPr lang="en-US" dirty="0">
                <a:solidFill>
                  <a:schemeClr val="tx2"/>
                </a:solidFill>
              </a:rPr>
              <a:t> also shortens ERP so that AV node cells recover earlier and can fire faster rate</a:t>
            </a:r>
          </a:p>
          <a:p>
            <a:pPr marL="742950" lvl="1" indent="-285750">
              <a:buFont typeface="Arial" panose="020B0604020202020204" pitchFamily="34" charset="0"/>
              <a:buChar char="•"/>
            </a:pPr>
            <a:endParaRPr lang="en-US" dirty="0">
              <a:solidFill>
                <a:schemeClr val="tx2"/>
              </a:solidFill>
            </a:endParaRPr>
          </a:p>
          <a:p>
            <a:pPr marL="742950" lvl="1" indent="-285750">
              <a:buFont typeface="Arial" panose="020B0604020202020204" pitchFamily="34" charset="0"/>
              <a:buChar char="•"/>
            </a:pPr>
            <a:r>
              <a:rPr lang="en-US" dirty="0">
                <a:solidFill>
                  <a:schemeClr val="tx2"/>
                </a:solidFill>
              </a:rPr>
              <a:t>Negative </a:t>
            </a:r>
            <a:r>
              <a:rPr lang="en-US" dirty="0" err="1">
                <a:solidFill>
                  <a:schemeClr val="tx2"/>
                </a:solidFill>
              </a:rPr>
              <a:t>dromotropy</a:t>
            </a:r>
            <a:r>
              <a:rPr lang="en-US" dirty="0">
                <a:solidFill>
                  <a:schemeClr val="tx2"/>
                </a:solidFill>
              </a:rPr>
              <a:t> from PNS: decrease I</a:t>
            </a:r>
            <a:r>
              <a:rPr lang="en-US" baseline="-25000" dirty="0">
                <a:solidFill>
                  <a:schemeClr val="tx2"/>
                </a:solidFill>
              </a:rPr>
              <a:t>ca</a:t>
            </a:r>
            <a:r>
              <a:rPr lang="en-US" dirty="0">
                <a:solidFill>
                  <a:schemeClr val="tx2"/>
                </a:solidFill>
              </a:rPr>
              <a:t> (dec inward current) and increase I</a:t>
            </a:r>
            <a:r>
              <a:rPr lang="en-US" baseline="-25000" dirty="0">
                <a:solidFill>
                  <a:schemeClr val="tx2"/>
                </a:solidFill>
              </a:rPr>
              <a:t>K-Ach</a:t>
            </a:r>
            <a:r>
              <a:rPr lang="en-US" dirty="0">
                <a:solidFill>
                  <a:schemeClr val="tx2"/>
                </a:solidFill>
              </a:rPr>
              <a:t> (</a:t>
            </a:r>
            <a:r>
              <a:rPr lang="en-US" dirty="0" err="1">
                <a:solidFill>
                  <a:schemeClr val="tx2"/>
                </a:solidFill>
              </a:rPr>
              <a:t>inc</a:t>
            </a:r>
            <a:r>
              <a:rPr lang="en-US" dirty="0">
                <a:solidFill>
                  <a:schemeClr val="tx2"/>
                </a:solidFill>
              </a:rPr>
              <a:t> outward K)</a:t>
            </a:r>
          </a:p>
          <a:p>
            <a:pPr marL="1200150" lvl="2" indent="-285750">
              <a:buFont typeface="Arial" panose="020B0604020202020204" pitchFamily="34" charset="0"/>
              <a:buChar char="•"/>
            </a:pPr>
            <a:r>
              <a:rPr lang="en-US" dirty="0">
                <a:solidFill>
                  <a:schemeClr val="tx2"/>
                </a:solidFill>
              </a:rPr>
              <a:t>ERP of AV nodal cells is prolonged</a:t>
            </a:r>
          </a:p>
          <a:p>
            <a:pPr marL="285750" indent="-285750">
              <a:buFont typeface="Arial" panose="020B0604020202020204" pitchFamily="34" charset="0"/>
              <a:buChar char="•"/>
            </a:pPr>
            <a:endParaRPr lang="en-US" sz="1800" dirty="0">
              <a:solidFill>
                <a:schemeClr val="tx2"/>
              </a:solidFill>
            </a:endParaRP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sz="1800" dirty="0">
              <a:solidFill>
                <a:schemeClr val="tx2"/>
              </a:solidFill>
            </a:endParaRPr>
          </a:p>
        </p:txBody>
      </p:sp>
    </p:spTree>
    <p:extLst>
      <p:ext uri="{BB962C8B-B14F-4D97-AF65-F5344CB8AC3E}">
        <p14:creationId xmlns:p14="http://schemas.microsoft.com/office/powerpoint/2010/main" val="71316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208720" y="235307"/>
            <a:ext cx="11519453" cy="929565"/>
          </a:xfrm>
        </p:spPr>
        <p:txBody>
          <a:bodyPr vert="horz" lIns="91440" tIns="45720" rIns="91440" bIns="45720" rtlCol="0" anchor="b">
            <a:normAutofit/>
          </a:bodyPr>
          <a:lstStyle/>
          <a:p>
            <a:r>
              <a:rPr lang="en-US" sz="5200" dirty="0">
                <a:solidFill>
                  <a:schemeClr val="tx2"/>
                </a:solidFill>
              </a:rPr>
              <a:t>ECG</a:t>
            </a:r>
          </a:p>
        </p:txBody>
      </p:sp>
      <p:sp>
        <p:nvSpPr>
          <p:cNvPr id="9" name="Content Placeholder 2">
            <a:extLst>
              <a:ext uri="{FF2B5EF4-FFF2-40B4-BE49-F238E27FC236}">
                <a16:creationId xmlns:a16="http://schemas.microsoft.com/office/drawing/2014/main" id="{B8BD1738-D50D-6E48-A34F-D92F1224B359}"/>
              </a:ext>
            </a:extLst>
          </p:cNvPr>
          <p:cNvSpPr>
            <a:spLocks noGrp="1"/>
          </p:cNvSpPr>
          <p:nvPr>
            <p:ph idx="1"/>
          </p:nvPr>
        </p:nvSpPr>
        <p:spPr>
          <a:xfrm>
            <a:off x="198026" y="1129673"/>
            <a:ext cx="11569904" cy="5363891"/>
          </a:xfrm>
        </p:spPr>
        <p:txBody>
          <a:bodyPr anchor="ctr">
            <a:normAutofit/>
          </a:bodyPr>
          <a:lstStyle/>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p:txBody>
      </p:sp>
      <p:sp>
        <p:nvSpPr>
          <p:cNvPr id="4" name="TextBox 3">
            <a:extLst>
              <a:ext uri="{FF2B5EF4-FFF2-40B4-BE49-F238E27FC236}">
                <a16:creationId xmlns:a16="http://schemas.microsoft.com/office/drawing/2014/main" id="{5A4C9488-6042-AA42-9DC8-494FC3AB518C}"/>
              </a:ext>
            </a:extLst>
          </p:cNvPr>
          <p:cNvSpPr txBox="1"/>
          <p:nvPr/>
        </p:nvSpPr>
        <p:spPr>
          <a:xfrm>
            <a:off x="208720" y="1392402"/>
            <a:ext cx="6877880" cy="590931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2"/>
                </a:solidFill>
              </a:rPr>
              <a:t>P: depolarization of atria</a:t>
            </a:r>
          </a:p>
          <a:p>
            <a:pPr marL="742950" lvl="1" indent="-285750">
              <a:buFont typeface="Arial" panose="020B0604020202020204" pitchFamily="34" charset="0"/>
              <a:buChar char="•"/>
            </a:pPr>
            <a:r>
              <a:rPr lang="en-US" dirty="0">
                <a:solidFill>
                  <a:schemeClr val="tx2"/>
                </a:solidFill>
              </a:rPr>
              <a:t>Duration of P wave correlates with conduction time through atria</a:t>
            </a:r>
          </a:p>
          <a:p>
            <a:pPr marL="285750" indent="-285750">
              <a:buFont typeface="Arial" panose="020B0604020202020204" pitchFamily="34" charset="0"/>
              <a:buChar char="•"/>
            </a:pPr>
            <a:r>
              <a:rPr lang="en-US" dirty="0">
                <a:solidFill>
                  <a:schemeClr val="tx2"/>
                </a:solidFill>
              </a:rPr>
              <a:t>PR interval: time from atria depolarization to initial depolarization of ventricles</a:t>
            </a:r>
          </a:p>
          <a:p>
            <a:pPr marL="742950" lvl="1" indent="-285750">
              <a:buFont typeface="Arial" panose="020B0604020202020204" pitchFamily="34" charset="0"/>
              <a:buChar char="•"/>
            </a:pPr>
            <a:r>
              <a:rPr lang="en-US" dirty="0">
                <a:solidFill>
                  <a:schemeClr val="tx2"/>
                </a:solidFill>
              </a:rPr>
              <a:t>Includes PR segment, the isoelectric portion that corresponds to AV node conduction</a:t>
            </a:r>
          </a:p>
          <a:p>
            <a:pPr marL="742950" lvl="1" indent="-285750">
              <a:buFont typeface="Arial" panose="020B0604020202020204" pitchFamily="34" charset="0"/>
              <a:buChar char="•"/>
            </a:pPr>
            <a:r>
              <a:rPr lang="en-US" dirty="0">
                <a:solidFill>
                  <a:schemeClr val="tx2"/>
                </a:solidFill>
              </a:rPr>
              <a:t>Normal: 160ms</a:t>
            </a:r>
          </a:p>
          <a:p>
            <a:pPr marL="285750" indent="-285750">
              <a:buFont typeface="Arial" panose="020B0604020202020204" pitchFamily="34" charset="0"/>
              <a:buChar char="•"/>
            </a:pPr>
            <a:r>
              <a:rPr lang="en-US" dirty="0">
                <a:solidFill>
                  <a:schemeClr val="tx2"/>
                </a:solidFill>
              </a:rPr>
              <a:t>QRS complex: 3 waves, represents depolarization of ventricles</a:t>
            </a:r>
          </a:p>
          <a:p>
            <a:pPr marL="285750" indent="-285750">
              <a:buFont typeface="Arial" panose="020B0604020202020204" pitchFamily="34" charset="0"/>
              <a:buChar char="•"/>
            </a:pPr>
            <a:r>
              <a:rPr lang="en-US" dirty="0">
                <a:solidFill>
                  <a:schemeClr val="tx2"/>
                </a:solidFill>
              </a:rPr>
              <a:t>T wave: repolarization of ventricles</a:t>
            </a:r>
          </a:p>
          <a:p>
            <a:pPr marL="285750" indent="-285750">
              <a:buFont typeface="Arial" panose="020B0604020202020204" pitchFamily="34" charset="0"/>
              <a:buChar char="•"/>
            </a:pPr>
            <a:r>
              <a:rPr lang="en-US" dirty="0">
                <a:solidFill>
                  <a:schemeClr val="tx2"/>
                </a:solidFill>
              </a:rPr>
              <a:t>QT interval: includes QRS complex, ST segment, and T wave</a:t>
            </a:r>
          </a:p>
          <a:p>
            <a:pPr marL="742950" lvl="1" indent="-285750">
              <a:buFont typeface="Arial" panose="020B0604020202020204" pitchFamily="34" charset="0"/>
              <a:buChar char="•"/>
            </a:pPr>
            <a:r>
              <a:rPr lang="en-US" dirty="0">
                <a:solidFill>
                  <a:schemeClr val="tx2"/>
                </a:solidFill>
              </a:rPr>
              <a:t>Represents first ventricular depolarization to last ventricular repolarization</a:t>
            </a:r>
          </a:p>
          <a:p>
            <a:pPr marL="742950" lvl="1" indent="-285750">
              <a:buFont typeface="Arial" panose="020B0604020202020204" pitchFamily="34" charset="0"/>
              <a:buChar char="•"/>
            </a:pPr>
            <a:r>
              <a:rPr lang="en-US" dirty="0">
                <a:solidFill>
                  <a:schemeClr val="tx2"/>
                </a:solidFill>
              </a:rPr>
              <a:t>ST segment: correlates with plateau of ventricular AP</a:t>
            </a:r>
          </a:p>
          <a:p>
            <a:pPr marL="285750" indent="-285750">
              <a:buFont typeface="Arial" panose="020B0604020202020204" pitchFamily="34" charset="0"/>
              <a:buChar char="•"/>
            </a:pPr>
            <a:endParaRPr lang="en-US" dirty="0">
              <a:solidFill>
                <a:schemeClr val="tx2"/>
              </a:solidFill>
            </a:endParaRPr>
          </a:p>
          <a:p>
            <a:pPr marL="742950" lvl="1"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sz="1800" dirty="0">
              <a:solidFill>
                <a:schemeClr val="tx2"/>
              </a:solidFill>
            </a:endParaRP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sz="1800" dirty="0">
              <a:solidFill>
                <a:schemeClr val="tx2"/>
              </a:solidFill>
            </a:endParaRPr>
          </a:p>
          <a:p>
            <a:pPr marL="285750" indent="-285750">
              <a:buFont typeface="Arial" panose="020B0604020202020204" pitchFamily="34" charset="0"/>
              <a:buChar char="•"/>
            </a:pPr>
            <a:endParaRPr lang="en-US" sz="1800" dirty="0">
              <a:solidFill>
                <a:schemeClr val="tx2"/>
              </a:solidFill>
            </a:endParaRPr>
          </a:p>
        </p:txBody>
      </p:sp>
      <p:pic>
        <p:nvPicPr>
          <p:cNvPr id="3" name="Picture 2">
            <a:extLst>
              <a:ext uri="{FF2B5EF4-FFF2-40B4-BE49-F238E27FC236}">
                <a16:creationId xmlns:a16="http://schemas.microsoft.com/office/drawing/2014/main" id="{79E7FFA7-7351-2249-AB8D-9B7FA6777F12}"/>
              </a:ext>
            </a:extLst>
          </p:cNvPr>
          <p:cNvPicPr>
            <a:picLocks noChangeAspect="1"/>
          </p:cNvPicPr>
          <p:nvPr/>
        </p:nvPicPr>
        <p:blipFill>
          <a:blip r:embed="rId5"/>
          <a:stretch>
            <a:fillRect/>
          </a:stretch>
        </p:blipFill>
        <p:spPr>
          <a:xfrm>
            <a:off x="6988691" y="564836"/>
            <a:ext cx="4969872" cy="5728327"/>
          </a:xfrm>
          <a:prstGeom prst="rect">
            <a:avLst/>
          </a:prstGeom>
        </p:spPr>
      </p:pic>
    </p:spTree>
    <p:extLst>
      <p:ext uri="{BB962C8B-B14F-4D97-AF65-F5344CB8AC3E}">
        <p14:creationId xmlns:p14="http://schemas.microsoft.com/office/powerpoint/2010/main" val="3284269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208720" y="235307"/>
            <a:ext cx="11519453" cy="929565"/>
          </a:xfrm>
        </p:spPr>
        <p:txBody>
          <a:bodyPr vert="horz" lIns="91440" tIns="45720" rIns="91440" bIns="45720" rtlCol="0" anchor="b">
            <a:normAutofit/>
          </a:bodyPr>
          <a:lstStyle/>
          <a:p>
            <a:r>
              <a:rPr lang="en-US" sz="5200" dirty="0">
                <a:solidFill>
                  <a:schemeClr val="tx2"/>
                </a:solidFill>
              </a:rPr>
              <a:t>Cardiac muscle contraction</a:t>
            </a:r>
          </a:p>
        </p:txBody>
      </p:sp>
      <p:sp>
        <p:nvSpPr>
          <p:cNvPr id="9" name="Content Placeholder 2">
            <a:extLst>
              <a:ext uri="{FF2B5EF4-FFF2-40B4-BE49-F238E27FC236}">
                <a16:creationId xmlns:a16="http://schemas.microsoft.com/office/drawing/2014/main" id="{B8BD1738-D50D-6E48-A34F-D92F1224B359}"/>
              </a:ext>
            </a:extLst>
          </p:cNvPr>
          <p:cNvSpPr>
            <a:spLocks noGrp="1"/>
          </p:cNvSpPr>
          <p:nvPr>
            <p:ph idx="1"/>
          </p:nvPr>
        </p:nvSpPr>
        <p:spPr>
          <a:xfrm>
            <a:off x="198026" y="1129673"/>
            <a:ext cx="11569904" cy="5363891"/>
          </a:xfrm>
        </p:spPr>
        <p:txBody>
          <a:bodyPr anchor="ctr">
            <a:normAutofit/>
          </a:bodyPr>
          <a:lstStyle/>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p:txBody>
      </p:sp>
      <p:sp>
        <p:nvSpPr>
          <p:cNvPr id="4" name="TextBox 3">
            <a:extLst>
              <a:ext uri="{FF2B5EF4-FFF2-40B4-BE49-F238E27FC236}">
                <a16:creationId xmlns:a16="http://schemas.microsoft.com/office/drawing/2014/main" id="{5A4C9488-6042-AA42-9DC8-494FC3AB518C}"/>
              </a:ext>
            </a:extLst>
          </p:cNvPr>
          <p:cNvSpPr txBox="1"/>
          <p:nvPr/>
        </p:nvSpPr>
        <p:spPr>
          <a:xfrm>
            <a:off x="168963" y="1457526"/>
            <a:ext cx="11559210" cy="563231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2"/>
                </a:solidFill>
              </a:rPr>
              <a:t>Composed of sarcomeres (made of thick and thin filaments)</a:t>
            </a:r>
          </a:p>
          <a:p>
            <a:pPr marL="742950" lvl="1" indent="-285750">
              <a:buFont typeface="Arial" panose="020B0604020202020204" pitchFamily="34" charset="0"/>
              <a:buChar char="•"/>
            </a:pPr>
            <a:r>
              <a:rPr lang="en-US" dirty="0">
                <a:solidFill>
                  <a:schemeClr val="tx2"/>
                </a:solidFill>
              </a:rPr>
              <a:t>Thick filaments: composed of myosin (globular heads have actin-binding sites of ATPase activity)</a:t>
            </a:r>
          </a:p>
          <a:p>
            <a:pPr marL="742950" lvl="1" indent="-285750">
              <a:buFont typeface="Arial" panose="020B0604020202020204" pitchFamily="34" charset="0"/>
              <a:buChar char="•"/>
            </a:pPr>
            <a:r>
              <a:rPr lang="en-US" dirty="0">
                <a:solidFill>
                  <a:schemeClr val="tx2"/>
                </a:solidFill>
              </a:rPr>
              <a:t>Thin filaments: composed of actin, tropomyosin, and troponin (3 subunits)</a:t>
            </a:r>
          </a:p>
          <a:p>
            <a:pPr marL="742950" lvl="1"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r>
              <a:rPr lang="en-US" dirty="0">
                <a:solidFill>
                  <a:schemeClr val="tx2"/>
                </a:solidFill>
              </a:rPr>
              <a:t>Excitation-contraction translates AP into production of tension</a:t>
            </a:r>
          </a:p>
          <a:p>
            <a:pPr marL="742950" lvl="1" indent="-285750">
              <a:buFont typeface="Arial" panose="020B0604020202020204" pitchFamily="34" charset="0"/>
              <a:buChar char="•"/>
            </a:pPr>
            <a:r>
              <a:rPr lang="en-US" dirty="0">
                <a:solidFill>
                  <a:schemeClr val="tx2"/>
                </a:solidFill>
              </a:rPr>
              <a:t>Cardiac AP initiated in myocardial membrane-&gt; depolarization spreads to interior of cell via T tubules</a:t>
            </a:r>
          </a:p>
          <a:p>
            <a:pPr marL="1200150" lvl="2" indent="-285750">
              <a:buFont typeface="Arial" panose="020B0604020202020204" pitchFamily="34" charset="0"/>
              <a:buChar char="•"/>
            </a:pPr>
            <a:r>
              <a:rPr lang="en-US" dirty="0">
                <a:solidFill>
                  <a:schemeClr val="tx2"/>
                </a:solidFill>
              </a:rPr>
              <a:t>Phase 2 plateau has inward Ca current, in which Ca flows through L type Ca channels (dihydropyridine receptors) from ECF to ICF</a:t>
            </a:r>
          </a:p>
          <a:p>
            <a:pPr marL="742950" lvl="1" indent="-285750">
              <a:buFont typeface="Arial" panose="020B0604020202020204" pitchFamily="34" charset="0"/>
              <a:buChar char="•"/>
            </a:pPr>
            <a:r>
              <a:rPr lang="en-US" dirty="0">
                <a:solidFill>
                  <a:schemeClr val="tx2"/>
                </a:solidFill>
              </a:rPr>
              <a:t>Entry of Ca into cell raises intracell Ca-&gt; calcium induced calcium release: triggers more Ca from stores in SR through Ca release channels (ryanodine receptors)</a:t>
            </a:r>
          </a:p>
          <a:p>
            <a:pPr marL="742950" lvl="1" indent="-285750">
              <a:buFont typeface="Arial" panose="020B0604020202020204" pitchFamily="34" charset="0"/>
              <a:buChar char="•"/>
            </a:pPr>
            <a:r>
              <a:rPr lang="en-US" dirty="0">
                <a:solidFill>
                  <a:schemeClr val="tx2"/>
                </a:solidFill>
              </a:rPr>
              <a:t>Ca binds to troponin C-&gt; tropomyosin moves out of way-&gt; actin and myosin bind, form cross-bridges, thick and thin filaments move past each other</a:t>
            </a:r>
          </a:p>
          <a:p>
            <a:pPr marL="1200150" lvl="2" indent="-285750">
              <a:buFont typeface="Arial" panose="020B0604020202020204" pitchFamily="34" charset="0"/>
              <a:buChar char="•"/>
            </a:pPr>
            <a:r>
              <a:rPr lang="en-US" dirty="0">
                <a:solidFill>
                  <a:schemeClr val="tx2"/>
                </a:solidFill>
              </a:rPr>
              <a:t>Cross bridge cycling, fueled by ATP continues as long as intracell Ca is high enough to occupy Ca binding sites on troponin C</a:t>
            </a:r>
          </a:p>
          <a:p>
            <a:pPr marL="742950" lvl="1" indent="-285750">
              <a:buFont typeface="Arial" panose="020B0604020202020204" pitchFamily="34" charset="0"/>
              <a:buChar char="•"/>
            </a:pPr>
            <a:r>
              <a:rPr lang="en-US" dirty="0">
                <a:solidFill>
                  <a:schemeClr val="tx2"/>
                </a:solidFill>
              </a:rPr>
              <a:t>*Magnitude of tension developed is proportional to intracellular Ca concentration</a:t>
            </a:r>
          </a:p>
          <a:p>
            <a:pPr marL="742950" lvl="1" indent="-285750">
              <a:buFont typeface="Arial" panose="020B0604020202020204" pitchFamily="34" charset="0"/>
              <a:buChar char="•"/>
            </a:pPr>
            <a:r>
              <a:rPr lang="en-US" dirty="0">
                <a:solidFill>
                  <a:schemeClr val="tx2"/>
                </a:solidFill>
              </a:rPr>
              <a:t>Relaxation occurs when Ca is reaccumulated in SR by action of Ca ATPase and Ca-Na exchange</a:t>
            </a: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sz="1800" dirty="0">
              <a:solidFill>
                <a:schemeClr val="tx2"/>
              </a:solidFill>
            </a:endParaRPr>
          </a:p>
        </p:txBody>
      </p:sp>
    </p:spTree>
    <p:extLst>
      <p:ext uri="{BB962C8B-B14F-4D97-AF65-F5344CB8AC3E}">
        <p14:creationId xmlns:p14="http://schemas.microsoft.com/office/powerpoint/2010/main" val="21954330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208720" y="235307"/>
            <a:ext cx="11519453" cy="929565"/>
          </a:xfrm>
        </p:spPr>
        <p:txBody>
          <a:bodyPr vert="horz" lIns="91440" tIns="45720" rIns="91440" bIns="45720" rtlCol="0" anchor="b">
            <a:noAutofit/>
          </a:bodyPr>
          <a:lstStyle/>
          <a:p>
            <a:r>
              <a:rPr lang="en-US" sz="4000" dirty="0">
                <a:solidFill>
                  <a:schemeClr val="tx2"/>
                </a:solidFill>
              </a:rPr>
              <a:t>Cardiac muscle contraction: SNS and PNS</a:t>
            </a:r>
          </a:p>
        </p:txBody>
      </p:sp>
      <p:sp>
        <p:nvSpPr>
          <p:cNvPr id="9" name="Content Placeholder 2">
            <a:extLst>
              <a:ext uri="{FF2B5EF4-FFF2-40B4-BE49-F238E27FC236}">
                <a16:creationId xmlns:a16="http://schemas.microsoft.com/office/drawing/2014/main" id="{B8BD1738-D50D-6E48-A34F-D92F1224B359}"/>
              </a:ext>
            </a:extLst>
          </p:cNvPr>
          <p:cNvSpPr>
            <a:spLocks noGrp="1"/>
          </p:cNvSpPr>
          <p:nvPr>
            <p:ph idx="1"/>
          </p:nvPr>
        </p:nvSpPr>
        <p:spPr>
          <a:xfrm>
            <a:off x="198026" y="1129673"/>
            <a:ext cx="11569904" cy="5363891"/>
          </a:xfrm>
        </p:spPr>
        <p:txBody>
          <a:bodyPr anchor="ctr">
            <a:normAutofit/>
          </a:bodyPr>
          <a:lstStyle/>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p:txBody>
      </p:sp>
      <p:sp>
        <p:nvSpPr>
          <p:cNvPr id="4" name="TextBox 3">
            <a:extLst>
              <a:ext uri="{FF2B5EF4-FFF2-40B4-BE49-F238E27FC236}">
                <a16:creationId xmlns:a16="http://schemas.microsoft.com/office/drawing/2014/main" id="{5A4C9488-6042-AA42-9DC8-494FC3AB518C}"/>
              </a:ext>
            </a:extLst>
          </p:cNvPr>
          <p:cNvSpPr txBox="1"/>
          <p:nvPr/>
        </p:nvSpPr>
        <p:spPr>
          <a:xfrm>
            <a:off x="194978" y="1630710"/>
            <a:ext cx="11559210" cy="480131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2"/>
                </a:solidFill>
              </a:rPr>
              <a:t>Contractility (inotropy) is the intrinsic ability of myocardial cells to develop force at a given muscle cell length</a:t>
            </a:r>
          </a:p>
          <a:p>
            <a:pPr marL="285750" indent="-285750">
              <a:buFont typeface="Arial" panose="020B0604020202020204" pitchFamily="34" charset="0"/>
              <a:buChar char="•"/>
            </a:pPr>
            <a:r>
              <a:rPr lang="en-US" dirty="0">
                <a:solidFill>
                  <a:schemeClr val="tx2"/>
                </a:solidFill>
              </a:rPr>
              <a:t>Contractility correlates directly with intracellular Ca concentration</a:t>
            </a:r>
          </a:p>
          <a:p>
            <a:pPr marL="742950" lvl="1" indent="-285750">
              <a:buFont typeface="Arial" panose="020B0604020202020204" pitchFamily="34" charset="0"/>
              <a:buChar char="•"/>
            </a:pPr>
            <a:r>
              <a:rPr lang="en-US" dirty="0">
                <a:solidFill>
                  <a:schemeClr val="tx2"/>
                </a:solidFill>
              </a:rPr>
              <a:t>Depends on size of inward Ca current during plateau of AP (size of trigger Ca) and amount of Ca previously stored in SR</a:t>
            </a:r>
          </a:p>
          <a:p>
            <a:pPr marL="742950" lvl="1"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r>
              <a:rPr lang="en-US" sz="1800" dirty="0">
                <a:solidFill>
                  <a:schemeClr val="tx2"/>
                </a:solidFill>
              </a:rPr>
              <a:t>SNS on inotropy:</a:t>
            </a:r>
          </a:p>
          <a:p>
            <a:pPr marL="742950" lvl="1" indent="-285750">
              <a:buFont typeface="Arial" panose="020B0604020202020204" pitchFamily="34" charset="0"/>
              <a:buChar char="•"/>
            </a:pPr>
            <a:r>
              <a:rPr lang="en-US" dirty="0">
                <a:solidFill>
                  <a:schemeClr val="tx2"/>
                </a:solidFill>
              </a:rPr>
              <a:t>B1 receptors, coupled via G protein to adenyl cyclase-&gt; cAMP-&gt; activates protein kinase A-&gt; phosphorylation of proteins (phosphorylation of </a:t>
            </a:r>
            <a:r>
              <a:rPr lang="en-US" dirty="0" err="1">
                <a:solidFill>
                  <a:schemeClr val="tx2"/>
                </a:solidFill>
              </a:rPr>
              <a:t>sarcolemmal</a:t>
            </a:r>
            <a:r>
              <a:rPr lang="en-US" dirty="0">
                <a:solidFill>
                  <a:schemeClr val="tx2"/>
                </a:solidFill>
              </a:rPr>
              <a:t> Ca channels that </a:t>
            </a:r>
            <a:r>
              <a:rPr lang="en-US" dirty="0" err="1">
                <a:solidFill>
                  <a:schemeClr val="tx2"/>
                </a:solidFill>
              </a:rPr>
              <a:t>inc</a:t>
            </a:r>
            <a:r>
              <a:rPr lang="en-US" dirty="0">
                <a:solidFill>
                  <a:schemeClr val="tx2"/>
                </a:solidFill>
              </a:rPr>
              <a:t> inward Ca current and of </a:t>
            </a:r>
            <a:r>
              <a:rPr lang="en-US" dirty="0" err="1">
                <a:solidFill>
                  <a:schemeClr val="tx2"/>
                </a:solidFill>
              </a:rPr>
              <a:t>phospholamban</a:t>
            </a:r>
            <a:r>
              <a:rPr lang="en-US" dirty="0">
                <a:solidFill>
                  <a:schemeClr val="tx2"/>
                </a:solidFill>
              </a:rPr>
              <a:t> that regulates Ca ATPase in SR, increasing Ca storage)</a:t>
            </a:r>
          </a:p>
          <a:p>
            <a:pPr marL="285750" indent="-285750">
              <a:buFont typeface="Arial" panose="020B0604020202020204" pitchFamily="34" charset="0"/>
              <a:buChar char="•"/>
            </a:pPr>
            <a:r>
              <a:rPr lang="en-US" dirty="0">
                <a:solidFill>
                  <a:schemeClr val="tx2"/>
                </a:solidFill>
              </a:rPr>
              <a:t>PNS on inotropy: negative effect on atria</a:t>
            </a:r>
          </a:p>
          <a:p>
            <a:pPr marL="742950" lvl="1" indent="-285750">
              <a:buFont typeface="Arial" panose="020B0604020202020204" pitchFamily="34" charset="0"/>
              <a:buChar char="•"/>
            </a:pPr>
            <a:r>
              <a:rPr lang="en-US" dirty="0">
                <a:solidFill>
                  <a:schemeClr val="tx2"/>
                </a:solidFill>
              </a:rPr>
              <a:t>Muscarinic receptors are coupled via inhibitory G protein to adenylyl cyclase</a:t>
            </a:r>
          </a:p>
          <a:p>
            <a:pPr marL="742950" lvl="1" indent="-285750">
              <a:buFont typeface="Arial" panose="020B0604020202020204" pitchFamily="34" charset="0"/>
              <a:buChar char="•"/>
            </a:pPr>
            <a:r>
              <a:rPr lang="en-US" dirty="0">
                <a:solidFill>
                  <a:schemeClr val="tx2"/>
                </a:solidFill>
              </a:rPr>
              <a:t>Ach dec inward Ca current during plateau, Ach </a:t>
            </a:r>
            <a:r>
              <a:rPr lang="en-US" dirty="0" err="1">
                <a:solidFill>
                  <a:schemeClr val="tx2"/>
                </a:solidFill>
              </a:rPr>
              <a:t>inc</a:t>
            </a:r>
            <a:r>
              <a:rPr lang="en-US" dirty="0">
                <a:solidFill>
                  <a:schemeClr val="tx2"/>
                </a:solidFill>
              </a:rPr>
              <a:t> </a:t>
            </a:r>
            <a:r>
              <a:rPr lang="en-US" dirty="0" err="1">
                <a:solidFill>
                  <a:schemeClr val="tx2"/>
                </a:solidFill>
              </a:rPr>
              <a:t>I</a:t>
            </a:r>
            <a:r>
              <a:rPr lang="en-US" baseline="-25000" dirty="0" err="1">
                <a:solidFill>
                  <a:schemeClr val="tx2"/>
                </a:solidFill>
              </a:rPr>
              <a:t>k</a:t>
            </a:r>
            <a:r>
              <a:rPr lang="en-US" baseline="-25000" dirty="0">
                <a:solidFill>
                  <a:schemeClr val="tx2"/>
                </a:solidFill>
              </a:rPr>
              <a:t>-Ach</a:t>
            </a:r>
            <a:r>
              <a:rPr lang="en-US" dirty="0">
                <a:solidFill>
                  <a:schemeClr val="tx2"/>
                </a:solidFill>
              </a:rPr>
              <a:t>, shortening duration of AP and indirectly decreases inward Ca current</a:t>
            </a:r>
          </a:p>
          <a:p>
            <a:pPr marL="742950" lvl="1"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sz="1800" dirty="0">
              <a:solidFill>
                <a:schemeClr val="tx2"/>
              </a:solidFill>
            </a:endParaRPr>
          </a:p>
        </p:txBody>
      </p:sp>
    </p:spTree>
    <p:extLst>
      <p:ext uri="{BB962C8B-B14F-4D97-AF65-F5344CB8AC3E}">
        <p14:creationId xmlns:p14="http://schemas.microsoft.com/office/powerpoint/2010/main" val="24719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41E5F-8D3C-8F48-A847-15E3C81701CC}"/>
              </a:ext>
            </a:extLst>
          </p:cNvPr>
          <p:cNvSpPr>
            <a:spLocks noGrp="1"/>
          </p:cNvSpPr>
          <p:nvPr>
            <p:ph type="title"/>
          </p:nvPr>
        </p:nvSpPr>
        <p:spPr/>
        <p:txBody>
          <a:bodyPr/>
          <a:lstStyle/>
          <a:p>
            <a:r>
              <a:rPr lang="en-US" dirty="0"/>
              <a:t>Question	</a:t>
            </a:r>
          </a:p>
        </p:txBody>
      </p:sp>
      <p:sp>
        <p:nvSpPr>
          <p:cNvPr id="3" name="Content Placeholder 2">
            <a:extLst>
              <a:ext uri="{FF2B5EF4-FFF2-40B4-BE49-F238E27FC236}">
                <a16:creationId xmlns:a16="http://schemas.microsoft.com/office/drawing/2014/main" id="{496149CA-FFB1-224C-A78E-5ACA837D7117}"/>
              </a:ext>
            </a:extLst>
          </p:cNvPr>
          <p:cNvSpPr>
            <a:spLocks noGrp="1"/>
          </p:cNvSpPr>
          <p:nvPr>
            <p:ph idx="1"/>
          </p:nvPr>
        </p:nvSpPr>
        <p:spPr/>
        <p:txBody>
          <a:bodyPr/>
          <a:lstStyle/>
          <a:p>
            <a:r>
              <a:rPr lang="en-US" dirty="0"/>
              <a:t>True or false: when HR increases, contractility increases </a:t>
            </a:r>
          </a:p>
        </p:txBody>
      </p:sp>
    </p:spTree>
    <p:extLst>
      <p:ext uri="{BB962C8B-B14F-4D97-AF65-F5344CB8AC3E}">
        <p14:creationId xmlns:p14="http://schemas.microsoft.com/office/powerpoint/2010/main" val="26026932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214856" y="124404"/>
            <a:ext cx="11519453" cy="929565"/>
          </a:xfrm>
        </p:spPr>
        <p:txBody>
          <a:bodyPr vert="horz" lIns="91440" tIns="45720" rIns="91440" bIns="45720" rtlCol="0" anchor="b">
            <a:normAutofit/>
          </a:bodyPr>
          <a:lstStyle/>
          <a:p>
            <a:r>
              <a:rPr lang="en-US" sz="5200" dirty="0">
                <a:solidFill>
                  <a:schemeClr val="tx2"/>
                </a:solidFill>
              </a:rPr>
              <a:t>Cardiac muscle contraction: HR</a:t>
            </a:r>
          </a:p>
        </p:txBody>
      </p:sp>
      <p:sp>
        <p:nvSpPr>
          <p:cNvPr id="9" name="Content Placeholder 2">
            <a:extLst>
              <a:ext uri="{FF2B5EF4-FFF2-40B4-BE49-F238E27FC236}">
                <a16:creationId xmlns:a16="http://schemas.microsoft.com/office/drawing/2014/main" id="{B8BD1738-D50D-6E48-A34F-D92F1224B359}"/>
              </a:ext>
            </a:extLst>
          </p:cNvPr>
          <p:cNvSpPr>
            <a:spLocks noGrp="1"/>
          </p:cNvSpPr>
          <p:nvPr>
            <p:ph idx="1"/>
          </p:nvPr>
        </p:nvSpPr>
        <p:spPr>
          <a:xfrm>
            <a:off x="198026" y="1129673"/>
            <a:ext cx="11569904" cy="5363891"/>
          </a:xfrm>
        </p:spPr>
        <p:txBody>
          <a:bodyPr anchor="ctr">
            <a:normAutofit/>
          </a:bodyPr>
          <a:lstStyle/>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a:p>
            <a:endParaRPr lang="en-US" sz="1800" dirty="0">
              <a:solidFill>
                <a:schemeClr val="tx2"/>
              </a:solidFill>
            </a:endParaRPr>
          </a:p>
        </p:txBody>
      </p:sp>
      <p:sp>
        <p:nvSpPr>
          <p:cNvPr id="4" name="TextBox 3">
            <a:extLst>
              <a:ext uri="{FF2B5EF4-FFF2-40B4-BE49-F238E27FC236}">
                <a16:creationId xmlns:a16="http://schemas.microsoft.com/office/drawing/2014/main" id="{5A4C9488-6042-AA42-9DC8-494FC3AB518C}"/>
              </a:ext>
            </a:extLst>
          </p:cNvPr>
          <p:cNvSpPr txBox="1"/>
          <p:nvPr/>
        </p:nvSpPr>
        <p:spPr>
          <a:xfrm>
            <a:off x="194978" y="1079204"/>
            <a:ext cx="11559210" cy="507831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2"/>
                </a:solidFill>
              </a:rPr>
              <a:t>HR on inotropy: </a:t>
            </a:r>
            <a:r>
              <a:rPr lang="en-US" dirty="0" err="1">
                <a:solidFill>
                  <a:schemeClr val="tx2"/>
                </a:solidFill>
              </a:rPr>
              <a:t>inc</a:t>
            </a:r>
            <a:r>
              <a:rPr lang="en-US" dirty="0">
                <a:solidFill>
                  <a:schemeClr val="tx2"/>
                </a:solidFill>
              </a:rPr>
              <a:t> in HR increases contractility </a:t>
            </a:r>
          </a:p>
          <a:p>
            <a:pPr marL="742950" lvl="1" indent="-285750">
              <a:buFont typeface="Arial" panose="020B0604020202020204" pitchFamily="34" charset="0"/>
              <a:buChar char="•"/>
            </a:pPr>
            <a:r>
              <a:rPr lang="en-US" dirty="0">
                <a:solidFill>
                  <a:schemeClr val="tx2"/>
                </a:solidFill>
              </a:rPr>
              <a:t>When HR increases, there are more APs per unit time, and an increase in the total amount of trigger Ca enters cell</a:t>
            </a:r>
          </a:p>
          <a:p>
            <a:pPr marL="742950" lvl="1" indent="-285750">
              <a:buFont typeface="Arial" panose="020B0604020202020204" pitchFamily="34" charset="0"/>
              <a:buChar char="•"/>
            </a:pPr>
            <a:r>
              <a:rPr lang="en-US" dirty="0">
                <a:solidFill>
                  <a:schemeClr val="tx2"/>
                </a:solidFill>
              </a:rPr>
              <a:t>If </a:t>
            </a:r>
            <a:r>
              <a:rPr lang="en-US" dirty="0" err="1">
                <a:solidFill>
                  <a:schemeClr val="tx2"/>
                </a:solidFill>
              </a:rPr>
              <a:t>inc</a:t>
            </a:r>
            <a:r>
              <a:rPr lang="en-US" dirty="0">
                <a:solidFill>
                  <a:schemeClr val="tx2"/>
                </a:solidFill>
              </a:rPr>
              <a:t> in HR is caused by sympathetic stimulation or by catecholamines, then size of inward Ca current with each AP is also increased </a:t>
            </a:r>
          </a:p>
          <a:p>
            <a:pPr marL="1200150" lvl="2" indent="-285750">
              <a:buFont typeface="Arial" panose="020B0604020202020204" pitchFamily="34" charset="0"/>
              <a:buChar char="•"/>
            </a:pPr>
            <a:r>
              <a:rPr lang="en-US" dirty="0" err="1">
                <a:solidFill>
                  <a:schemeClr val="tx2"/>
                </a:solidFill>
              </a:rPr>
              <a:t>Phospholamban</a:t>
            </a:r>
            <a:r>
              <a:rPr lang="en-US" dirty="0">
                <a:solidFill>
                  <a:schemeClr val="tx2"/>
                </a:solidFill>
              </a:rPr>
              <a:t> will be phosphorylated (</a:t>
            </a:r>
            <a:r>
              <a:rPr lang="en-US" dirty="0" err="1">
                <a:solidFill>
                  <a:schemeClr val="tx2"/>
                </a:solidFill>
              </a:rPr>
              <a:t>inc</a:t>
            </a:r>
            <a:r>
              <a:rPr lang="en-US" dirty="0">
                <a:solidFill>
                  <a:schemeClr val="tx2"/>
                </a:solidFill>
              </a:rPr>
              <a:t> Ca uptake by SR)</a:t>
            </a:r>
          </a:p>
          <a:p>
            <a:pPr marL="742950" lvl="1" indent="-285750">
              <a:buFont typeface="Arial" panose="020B0604020202020204" pitchFamily="34" charset="0"/>
              <a:buChar char="•"/>
            </a:pPr>
            <a:r>
              <a:rPr lang="en-US" dirty="0">
                <a:solidFill>
                  <a:schemeClr val="tx2"/>
                </a:solidFill>
              </a:rPr>
              <a:t>Since there’s greater Ca influx during APs, SR accumulates more Ca for subsequent release</a:t>
            </a:r>
          </a:p>
          <a:p>
            <a:pPr marL="285750" indent="-285750">
              <a:buFont typeface="Arial" panose="020B0604020202020204" pitchFamily="34" charset="0"/>
              <a:buChar char="•"/>
            </a:pPr>
            <a:r>
              <a:rPr lang="en-US" dirty="0">
                <a:solidFill>
                  <a:schemeClr val="tx2"/>
                </a:solidFill>
              </a:rPr>
              <a:t>Positive staircase/Bowditch effect: increase in tension with increasing HR is b/c there are more APs per unit time, more total calcium entering cell during plateau, and more Ca accumulation by SR</a:t>
            </a:r>
          </a:p>
          <a:p>
            <a:pPr marL="742950" lvl="1" indent="-285750">
              <a:buFont typeface="Arial" panose="020B0604020202020204" pitchFamily="34" charset="0"/>
              <a:buChar char="•"/>
            </a:pPr>
            <a:r>
              <a:rPr lang="en-US" dirty="0">
                <a:solidFill>
                  <a:schemeClr val="tx2"/>
                </a:solidFill>
              </a:rPr>
              <a:t>Very first beat after </a:t>
            </a:r>
            <a:r>
              <a:rPr lang="en-US" dirty="0" err="1">
                <a:solidFill>
                  <a:schemeClr val="tx2"/>
                </a:solidFill>
              </a:rPr>
              <a:t>inc</a:t>
            </a:r>
            <a:r>
              <a:rPr lang="en-US" dirty="0">
                <a:solidFill>
                  <a:schemeClr val="tx2"/>
                </a:solidFill>
              </a:rPr>
              <a:t> in HR shows no increase in tension b/c extra Ca not accumulated yet</a:t>
            </a:r>
          </a:p>
          <a:p>
            <a:pPr marL="285750" indent="-285750">
              <a:buFont typeface="Arial" panose="020B0604020202020204" pitchFamily="34" charset="0"/>
              <a:buChar char="•"/>
            </a:pPr>
            <a:r>
              <a:rPr lang="en-US" dirty="0" err="1">
                <a:solidFill>
                  <a:schemeClr val="tx2"/>
                </a:solidFill>
              </a:rPr>
              <a:t>Postextrasystolic</a:t>
            </a:r>
            <a:r>
              <a:rPr lang="en-US" dirty="0">
                <a:solidFill>
                  <a:schemeClr val="tx2"/>
                </a:solidFill>
              </a:rPr>
              <a:t> potentiation: when anomalous beat is generated by a latent pacemaker, tension developed on the next beat is greater than normal</a:t>
            </a:r>
          </a:p>
          <a:p>
            <a:pPr marL="742950" lvl="1" indent="-285750">
              <a:buFont typeface="Arial" panose="020B0604020202020204" pitchFamily="34" charset="0"/>
              <a:buChar char="•"/>
            </a:pPr>
            <a:r>
              <a:rPr lang="en-US" dirty="0">
                <a:solidFill>
                  <a:schemeClr val="tx2"/>
                </a:solidFill>
              </a:rPr>
              <a:t>An unexpected amount of Ca entering cell during extrasystole and was accumulated by SR</a:t>
            </a: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dirty="0">
              <a:solidFill>
                <a:schemeClr val="tx2"/>
              </a:solidFill>
            </a:endParaRPr>
          </a:p>
          <a:p>
            <a:pPr marL="742950" lvl="1"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endParaRPr lang="en-US" sz="1800" dirty="0">
              <a:solidFill>
                <a:schemeClr val="tx2"/>
              </a:solidFill>
            </a:endParaRPr>
          </a:p>
        </p:txBody>
      </p:sp>
      <p:pic>
        <p:nvPicPr>
          <p:cNvPr id="3" name="Picture 2">
            <a:extLst>
              <a:ext uri="{FF2B5EF4-FFF2-40B4-BE49-F238E27FC236}">
                <a16:creationId xmlns:a16="http://schemas.microsoft.com/office/drawing/2014/main" id="{C4577B52-28B0-D545-8F5F-D254461E8522}"/>
              </a:ext>
            </a:extLst>
          </p:cNvPr>
          <p:cNvPicPr>
            <a:picLocks noChangeAspect="1"/>
          </p:cNvPicPr>
          <p:nvPr/>
        </p:nvPicPr>
        <p:blipFill>
          <a:blip r:embed="rId5"/>
          <a:stretch>
            <a:fillRect/>
          </a:stretch>
        </p:blipFill>
        <p:spPr>
          <a:xfrm>
            <a:off x="2841171" y="4786827"/>
            <a:ext cx="6268153" cy="2023835"/>
          </a:xfrm>
          <a:prstGeom prst="rect">
            <a:avLst/>
          </a:prstGeom>
        </p:spPr>
      </p:pic>
    </p:spTree>
    <p:extLst>
      <p:ext uri="{BB962C8B-B14F-4D97-AF65-F5344CB8AC3E}">
        <p14:creationId xmlns:p14="http://schemas.microsoft.com/office/powerpoint/2010/main" val="1622619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8"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198026" y="222236"/>
            <a:ext cx="11198843" cy="907437"/>
          </a:xfrm>
        </p:spPr>
        <p:txBody>
          <a:bodyPr anchor="t">
            <a:normAutofit/>
          </a:bodyPr>
          <a:lstStyle/>
          <a:p>
            <a:r>
              <a:rPr lang="en-US" dirty="0">
                <a:solidFill>
                  <a:schemeClr val="tx2"/>
                </a:solidFill>
              </a:rPr>
              <a:t>Blood flow</a:t>
            </a:r>
          </a:p>
        </p:txBody>
      </p:sp>
      <p:pic>
        <p:nvPicPr>
          <p:cNvPr id="19"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9A3FC316-3F48-7D4C-8D2E-4E8F5BA2BBBD}"/>
              </a:ext>
            </a:extLst>
          </p:cNvPr>
          <p:cNvSpPr>
            <a:spLocks noGrp="1"/>
          </p:cNvSpPr>
          <p:nvPr>
            <p:ph idx="1"/>
          </p:nvPr>
        </p:nvSpPr>
        <p:spPr>
          <a:xfrm>
            <a:off x="198026" y="1129673"/>
            <a:ext cx="11569904" cy="5707507"/>
          </a:xfrm>
        </p:spPr>
        <p:txBody>
          <a:bodyPr anchor="ctr">
            <a:normAutofit/>
          </a:bodyPr>
          <a:lstStyle/>
          <a:p>
            <a:r>
              <a:rPr lang="en-US" sz="1800" dirty="0">
                <a:solidFill>
                  <a:schemeClr val="tx2"/>
                </a:solidFill>
              </a:rPr>
              <a:t>Velocity of blood flow (V=Q/A)</a:t>
            </a:r>
          </a:p>
          <a:p>
            <a:pPr lvl="1"/>
            <a:r>
              <a:rPr lang="en-US" sz="1400" dirty="0">
                <a:solidFill>
                  <a:schemeClr val="tx2"/>
                </a:solidFill>
              </a:rPr>
              <a:t>V (distance per unit </a:t>
            </a:r>
            <a:r>
              <a:rPr lang="en-US" sz="1400" dirty="0">
                <a:solidFill>
                  <a:schemeClr val="tx1"/>
                </a:solidFill>
              </a:rPr>
              <a:t>time): velocity of blood flow (cm/s)</a:t>
            </a:r>
          </a:p>
          <a:p>
            <a:pPr lvl="1"/>
            <a:r>
              <a:rPr lang="en-US" sz="1400" dirty="0">
                <a:solidFill>
                  <a:schemeClr val="tx1"/>
                </a:solidFill>
              </a:rPr>
              <a:t>Q (volume per unit time): flow (mL/s)</a:t>
            </a:r>
          </a:p>
          <a:p>
            <a:pPr lvl="1"/>
            <a:r>
              <a:rPr lang="en-US" sz="1400" dirty="0">
                <a:solidFill>
                  <a:schemeClr val="tx1"/>
                </a:solidFill>
              </a:rPr>
              <a:t>A: cross sectional area (cm^</a:t>
            </a:r>
            <a:r>
              <a:rPr lang="en-US" sz="1400" dirty="0">
                <a:solidFill>
                  <a:schemeClr val="tx1"/>
                </a:solidFill>
                <a:latin typeface="Avenir Next LT Pro" panose="020B0504020202020204" pitchFamily="34" charset="77"/>
              </a:rPr>
              <a:t>2) = </a:t>
            </a:r>
            <a:r>
              <a:rPr lang="el-GR" sz="1800" b="0" dirty="0">
                <a:solidFill>
                  <a:schemeClr val="tx1"/>
                </a:solidFill>
                <a:effectLst/>
                <a:latin typeface="Avenir Next LT Pro" panose="020B0504020202020204" pitchFamily="34" charset="77"/>
              </a:rPr>
              <a:t>π</a:t>
            </a:r>
            <a:r>
              <a:rPr lang="en-US" sz="1800" dirty="0">
                <a:solidFill>
                  <a:schemeClr val="tx1"/>
                </a:solidFill>
                <a:effectLst/>
                <a:latin typeface="Avenir Next LT Pro" panose="020B0504020202020204" pitchFamily="34" charset="77"/>
              </a:rPr>
              <a:t>r</a:t>
            </a:r>
            <a:r>
              <a:rPr lang="en-US" sz="1800" baseline="30000" dirty="0">
                <a:solidFill>
                  <a:schemeClr val="tx1"/>
                </a:solidFill>
                <a:effectLst/>
                <a:latin typeface="Avenir Next LT Pro" panose="020B0504020202020204" pitchFamily="34" charset="77"/>
              </a:rPr>
              <a:t>2</a:t>
            </a:r>
            <a:endParaRPr lang="en-US" sz="1400" dirty="0">
              <a:solidFill>
                <a:schemeClr val="tx1"/>
              </a:solidFill>
              <a:latin typeface="Avenir Next LT Pro" panose="020B0504020202020204" pitchFamily="34" charset="77"/>
            </a:endParaRPr>
          </a:p>
          <a:p>
            <a:pPr lvl="1"/>
            <a:r>
              <a:rPr lang="en-US" sz="1400" dirty="0">
                <a:solidFill>
                  <a:schemeClr val="tx1"/>
                </a:solidFill>
              </a:rPr>
              <a:t>Larger vessel diameter, velocity of flow decreases (velocity highest in aorta, lowest in capillaries)</a:t>
            </a:r>
          </a:p>
          <a:p>
            <a:r>
              <a:rPr lang="en-US" sz="1800" dirty="0">
                <a:solidFill>
                  <a:schemeClr val="tx2"/>
                </a:solidFill>
                <a:latin typeface="Avenir Next LT Pro" panose="020B0504020202020204" pitchFamily="34" charset="77"/>
              </a:rPr>
              <a:t>Ohm’s Law for blood flow (Q </a:t>
            </a:r>
            <a:r>
              <a:rPr lang="en-US" sz="1800" dirty="0">
                <a:solidFill>
                  <a:schemeClr val="tx1"/>
                </a:solidFill>
                <a:latin typeface="Avenir Next LT Pro" panose="020B0504020202020204" pitchFamily="34" charset="77"/>
              </a:rPr>
              <a:t>= </a:t>
            </a:r>
            <a:r>
              <a:rPr lang="en-US" sz="1800" dirty="0">
                <a:solidFill>
                  <a:schemeClr val="tx1"/>
                </a:solidFill>
                <a:effectLst/>
                <a:latin typeface="Avenir Next LT Pro" panose="020B0504020202020204" pitchFamily="34" charset="77"/>
              </a:rPr>
              <a:t>∆</a:t>
            </a:r>
            <a:r>
              <a:rPr lang="en-US" sz="1800" b="0" dirty="0">
                <a:solidFill>
                  <a:schemeClr val="tx1"/>
                </a:solidFill>
                <a:effectLst/>
                <a:latin typeface="Avenir Next LT Pro" panose="020B0504020202020204" pitchFamily="34" charset="77"/>
              </a:rPr>
              <a:t>P/R)</a:t>
            </a:r>
          </a:p>
          <a:p>
            <a:pPr lvl="1"/>
            <a:r>
              <a:rPr lang="en-US" sz="1400" dirty="0">
                <a:solidFill>
                  <a:schemeClr val="tx1"/>
                </a:solidFill>
                <a:latin typeface="Avenir Next LT Pro" panose="020B0504020202020204" pitchFamily="34" charset="77"/>
              </a:rPr>
              <a:t>Q: flow (ml/min)</a:t>
            </a:r>
          </a:p>
          <a:p>
            <a:pPr lvl="1"/>
            <a:r>
              <a:rPr lang="en-US" sz="1400" dirty="0">
                <a:solidFill>
                  <a:schemeClr val="tx1"/>
                </a:solidFill>
                <a:effectLst/>
                <a:latin typeface="Avenir Next LT Pro" panose="020B0504020202020204" pitchFamily="34" charset="77"/>
              </a:rPr>
              <a:t>∆P: pressure difference (mmHg)</a:t>
            </a:r>
          </a:p>
          <a:p>
            <a:pPr lvl="1"/>
            <a:r>
              <a:rPr lang="en-US" sz="1400" b="0" dirty="0">
                <a:solidFill>
                  <a:schemeClr val="tx1"/>
                </a:solidFill>
                <a:latin typeface="Avenir Next LT Pro" panose="020B0504020202020204" pitchFamily="34" charset="77"/>
              </a:rPr>
              <a:t>R: resistance (mmHg/ml per min)</a:t>
            </a:r>
            <a:endParaRPr lang="en-US" sz="1400" b="0" dirty="0">
              <a:solidFill>
                <a:schemeClr val="tx1"/>
              </a:solidFill>
              <a:effectLst/>
              <a:latin typeface="Avenir Next LT Pro" panose="020B0504020202020204" pitchFamily="34" charset="77"/>
            </a:endParaRPr>
          </a:p>
          <a:p>
            <a:pPr lvl="1"/>
            <a:r>
              <a:rPr lang="en-US" sz="1400" dirty="0">
                <a:solidFill>
                  <a:schemeClr val="tx1"/>
                </a:solidFill>
                <a:latin typeface="Avenir Next LT Pro" panose="020B0504020202020204" pitchFamily="34" charset="77"/>
              </a:rPr>
              <a:t>Blood flow through a vessel is determined by pressure and resistance </a:t>
            </a:r>
          </a:p>
          <a:p>
            <a:r>
              <a:rPr lang="en-US" sz="1800" dirty="0">
                <a:solidFill>
                  <a:schemeClr val="tx1"/>
                </a:solidFill>
                <a:latin typeface="Avenir Next LT Pro" panose="020B0504020202020204" pitchFamily="34" charset="77"/>
              </a:rPr>
              <a:t>Poiseuille equation to determine resistance of vessel to blood flow (R = </a:t>
            </a:r>
            <a:r>
              <a:rPr lang="el-GR" sz="1800" b="0" dirty="0">
                <a:solidFill>
                  <a:schemeClr val="tx1"/>
                </a:solidFill>
                <a:effectLst/>
                <a:latin typeface="Avenir Next LT Pro" panose="020B0504020202020204" pitchFamily="34" charset="77"/>
              </a:rPr>
              <a:t>8</a:t>
            </a:r>
            <a:r>
              <a:rPr lang="el-GR" sz="1800" dirty="0">
                <a:solidFill>
                  <a:schemeClr val="tx1"/>
                </a:solidFill>
                <a:effectLst/>
                <a:latin typeface="Avenir Next LT Pro" panose="020B0504020202020204" pitchFamily="34" charset="77"/>
              </a:rPr>
              <a:t>η</a:t>
            </a:r>
            <a:r>
              <a:rPr lang="en-US" sz="1800" b="0" dirty="0">
                <a:solidFill>
                  <a:schemeClr val="tx1"/>
                </a:solidFill>
                <a:effectLst/>
                <a:latin typeface="Avenir Next LT Pro" panose="020B0504020202020204" pitchFamily="34" charset="77"/>
              </a:rPr>
              <a:t>l / </a:t>
            </a:r>
            <a:r>
              <a:rPr lang="el-GR" sz="1800" dirty="0">
                <a:solidFill>
                  <a:schemeClr val="tx1"/>
                </a:solidFill>
                <a:effectLst/>
                <a:latin typeface="Avenir Next LT Pro" panose="020B0504020202020204" pitchFamily="34" charset="77"/>
              </a:rPr>
              <a:t>π</a:t>
            </a:r>
            <a:r>
              <a:rPr lang="en-US" sz="1800" b="0" dirty="0">
                <a:solidFill>
                  <a:schemeClr val="tx1"/>
                </a:solidFill>
                <a:effectLst/>
                <a:latin typeface="Avenir Next LT Pro" panose="020B0504020202020204" pitchFamily="34" charset="77"/>
              </a:rPr>
              <a:t>r4)</a:t>
            </a:r>
            <a:endParaRPr lang="en-US" sz="1800" dirty="0">
              <a:solidFill>
                <a:schemeClr val="tx1"/>
              </a:solidFill>
              <a:latin typeface="Avenir Next LT Pro" panose="020B0504020202020204" pitchFamily="34" charset="77"/>
            </a:endParaRPr>
          </a:p>
          <a:p>
            <a:pPr lvl="1"/>
            <a:r>
              <a:rPr lang="en-US" sz="1400" dirty="0">
                <a:solidFill>
                  <a:schemeClr val="tx1"/>
                </a:solidFill>
                <a:latin typeface="Avenir Next LT Pro" panose="020B0504020202020204" pitchFamily="34" charset="77"/>
              </a:rPr>
              <a:t>R: resistance</a:t>
            </a:r>
          </a:p>
          <a:p>
            <a:pPr lvl="1"/>
            <a:r>
              <a:rPr lang="el-GR" sz="1400" dirty="0">
                <a:solidFill>
                  <a:schemeClr val="tx1"/>
                </a:solidFill>
                <a:effectLst/>
                <a:latin typeface="Avenir Next LT Pro" panose="020B0504020202020204" pitchFamily="34" charset="77"/>
              </a:rPr>
              <a:t>η</a:t>
            </a:r>
            <a:r>
              <a:rPr lang="en-US" sz="1400" dirty="0">
                <a:solidFill>
                  <a:schemeClr val="tx1"/>
                </a:solidFill>
                <a:effectLst/>
                <a:latin typeface="Avenir Next LT Pro" panose="020B0504020202020204" pitchFamily="34" charset="77"/>
              </a:rPr>
              <a:t>: viscosity of blood</a:t>
            </a:r>
          </a:p>
          <a:p>
            <a:pPr lvl="1"/>
            <a:r>
              <a:rPr lang="en-US" sz="1400" dirty="0">
                <a:solidFill>
                  <a:schemeClr val="tx1"/>
                </a:solidFill>
                <a:latin typeface="Avenir Next LT Pro" panose="020B0504020202020204" pitchFamily="34" charset="77"/>
              </a:rPr>
              <a:t>l: length of blood vessel</a:t>
            </a:r>
          </a:p>
          <a:p>
            <a:pPr lvl="1"/>
            <a:r>
              <a:rPr lang="en-US" sz="1400" dirty="0">
                <a:solidFill>
                  <a:schemeClr val="tx1"/>
                </a:solidFill>
                <a:latin typeface="Avenir Next LT Pro" panose="020B0504020202020204" pitchFamily="34" charset="77"/>
              </a:rPr>
              <a:t>r^4: radius of blood vessel to the fourth power</a:t>
            </a:r>
            <a:endParaRPr lang="en-US" sz="1800" dirty="0">
              <a:solidFill>
                <a:schemeClr val="tx2"/>
              </a:solidFill>
            </a:endParaRPr>
          </a:p>
          <a:p>
            <a:endParaRPr lang="en-US" sz="1800" dirty="0">
              <a:solidFill>
                <a:schemeClr val="tx2"/>
              </a:solidFill>
            </a:endParaRPr>
          </a:p>
        </p:txBody>
      </p:sp>
    </p:spTree>
    <p:extLst>
      <p:ext uri="{BB962C8B-B14F-4D97-AF65-F5344CB8AC3E}">
        <p14:creationId xmlns:p14="http://schemas.microsoft.com/office/powerpoint/2010/main" val="21380641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208720" y="-5"/>
            <a:ext cx="11519453" cy="951678"/>
          </a:xfrm>
        </p:spPr>
        <p:txBody>
          <a:bodyPr vert="horz" lIns="91440" tIns="45720" rIns="91440" bIns="45720" rtlCol="0" anchor="b">
            <a:normAutofit/>
          </a:bodyPr>
          <a:lstStyle/>
          <a:p>
            <a:r>
              <a:rPr lang="en-US" sz="4000" dirty="0">
                <a:solidFill>
                  <a:schemeClr val="tx2"/>
                </a:solidFill>
              </a:rPr>
              <a:t>Cardiac contractility: cardiac glycosides</a:t>
            </a:r>
          </a:p>
        </p:txBody>
      </p:sp>
      <p:sp>
        <p:nvSpPr>
          <p:cNvPr id="4" name="TextBox 3">
            <a:extLst>
              <a:ext uri="{FF2B5EF4-FFF2-40B4-BE49-F238E27FC236}">
                <a16:creationId xmlns:a16="http://schemas.microsoft.com/office/drawing/2014/main" id="{D35221D2-6637-B24F-A06A-A22E5CE762AB}"/>
              </a:ext>
            </a:extLst>
          </p:cNvPr>
          <p:cNvSpPr txBox="1"/>
          <p:nvPr/>
        </p:nvSpPr>
        <p:spPr>
          <a:xfrm>
            <a:off x="341375" y="1090071"/>
            <a:ext cx="11506202" cy="3139321"/>
          </a:xfrm>
          <a:prstGeom prst="rect">
            <a:avLst/>
          </a:prstGeom>
          <a:noFill/>
        </p:spPr>
        <p:txBody>
          <a:bodyPr wrap="square" rtlCol="0">
            <a:spAutoFit/>
          </a:bodyPr>
          <a:lstStyle/>
          <a:p>
            <a:pPr marL="285750" indent="-285750">
              <a:buFont typeface="Arial" panose="020B0604020202020204" pitchFamily="34" charset="0"/>
              <a:buChar char="•"/>
            </a:pPr>
            <a:r>
              <a:rPr lang="en-US" dirty="0"/>
              <a:t>Digoxin, derived from foxglove plant: inhibits Na-K-ATPase at extracellular K binding site </a:t>
            </a:r>
          </a:p>
          <a:p>
            <a:pPr marL="285750" indent="-285750">
              <a:buFont typeface="Arial" panose="020B0604020202020204" pitchFamily="34" charset="0"/>
              <a:buChar char="•"/>
            </a:pPr>
            <a:r>
              <a:rPr lang="en-US" dirty="0"/>
              <a:t>Na-K-ATPase is located in cell membrane of cardiomyocyte</a:t>
            </a:r>
          </a:p>
          <a:p>
            <a:pPr marL="285750" indent="-285750">
              <a:buFont typeface="Arial" panose="020B0604020202020204" pitchFamily="34" charset="0"/>
              <a:buChar char="•"/>
            </a:pPr>
            <a:r>
              <a:rPr lang="en-US" dirty="0"/>
              <a:t>When Na-K ATPase is inhibited, less Na is pumped out of cell, increasing intracell Na which alters gradient</a:t>
            </a:r>
          </a:p>
          <a:p>
            <a:pPr marL="742950" lvl="1" indent="-285750">
              <a:buFont typeface="Arial" panose="020B0604020202020204" pitchFamily="34" charset="0"/>
              <a:buChar char="•"/>
            </a:pPr>
            <a:r>
              <a:rPr lang="en-US" dirty="0"/>
              <a:t>This alters </a:t>
            </a:r>
            <a:r>
              <a:rPr lang="en-US" dirty="0" err="1"/>
              <a:t>fxn</a:t>
            </a:r>
            <a:r>
              <a:rPr lang="en-US" dirty="0"/>
              <a:t> of Ca-Na exchanger (normally pumps Ca out of cell against electrochemical gradient in exchange for Na moving into cell down gradient)</a:t>
            </a:r>
          </a:p>
          <a:p>
            <a:pPr marL="285750" indent="-285750">
              <a:buFont typeface="Arial" panose="020B0604020202020204" pitchFamily="34" charset="0"/>
              <a:buChar char="•"/>
            </a:pPr>
            <a:r>
              <a:rPr lang="en-US" dirty="0"/>
              <a:t>Less Ca is pumped out of cell, increasing intracellular Ca concentration-&gt; pos inotropic effect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3" name="Picture 2">
            <a:extLst>
              <a:ext uri="{FF2B5EF4-FFF2-40B4-BE49-F238E27FC236}">
                <a16:creationId xmlns:a16="http://schemas.microsoft.com/office/drawing/2014/main" id="{0459B108-AA98-A346-B451-61DE4E8AC021}"/>
              </a:ext>
            </a:extLst>
          </p:cNvPr>
          <p:cNvPicPr>
            <a:picLocks noChangeAspect="1"/>
          </p:cNvPicPr>
          <p:nvPr/>
        </p:nvPicPr>
        <p:blipFill>
          <a:blip r:embed="rId5"/>
          <a:stretch>
            <a:fillRect/>
          </a:stretch>
        </p:blipFill>
        <p:spPr>
          <a:xfrm>
            <a:off x="3048000" y="2971800"/>
            <a:ext cx="5756792" cy="3674351"/>
          </a:xfrm>
          <a:prstGeom prst="rect">
            <a:avLst/>
          </a:prstGeom>
        </p:spPr>
      </p:pic>
    </p:spTree>
    <p:extLst>
      <p:ext uri="{BB962C8B-B14F-4D97-AF65-F5344CB8AC3E}">
        <p14:creationId xmlns:p14="http://schemas.microsoft.com/office/powerpoint/2010/main" val="14209436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208720" y="235307"/>
            <a:ext cx="11519453" cy="929565"/>
          </a:xfrm>
        </p:spPr>
        <p:txBody>
          <a:bodyPr vert="horz" lIns="91440" tIns="45720" rIns="91440" bIns="45720" rtlCol="0" anchor="b">
            <a:normAutofit/>
          </a:bodyPr>
          <a:lstStyle/>
          <a:p>
            <a:r>
              <a:rPr lang="en-US" sz="5200" dirty="0">
                <a:solidFill>
                  <a:schemeClr val="tx2"/>
                </a:solidFill>
              </a:rPr>
              <a:t>SV, EF, CO and Frank Starling</a:t>
            </a:r>
          </a:p>
        </p:txBody>
      </p:sp>
      <p:sp>
        <p:nvSpPr>
          <p:cNvPr id="4" name="TextBox 3">
            <a:extLst>
              <a:ext uri="{FF2B5EF4-FFF2-40B4-BE49-F238E27FC236}">
                <a16:creationId xmlns:a16="http://schemas.microsoft.com/office/drawing/2014/main" id="{D35221D2-6637-B24F-A06A-A22E5CE762AB}"/>
              </a:ext>
            </a:extLst>
          </p:cNvPr>
          <p:cNvSpPr txBox="1"/>
          <p:nvPr/>
        </p:nvSpPr>
        <p:spPr>
          <a:xfrm>
            <a:off x="339851" y="1985450"/>
            <a:ext cx="11509250" cy="2862322"/>
          </a:xfrm>
          <a:prstGeom prst="rect">
            <a:avLst/>
          </a:prstGeom>
          <a:noFill/>
        </p:spPr>
        <p:txBody>
          <a:bodyPr wrap="square" rtlCol="0">
            <a:spAutoFit/>
          </a:bodyPr>
          <a:lstStyle/>
          <a:p>
            <a:pPr marL="285750" indent="-285750">
              <a:buFont typeface="Arial" panose="020B0604020202020204" pitchFamily="34" charset="0"/>
              <a:buChar char="•"/>
            </a:pPr>
            <a:r>
              <a:rPr lang="en-US" dirty="0"/>
              <a:t>SV: amount of blood ejected by ventricle on each beat</a:t>
            </a:r>
          </a:p>
          <a:p>
            <a:pPr marL="742950" lvl="1" indent="-285750">
              <a:buFont typeface="Arial" panose="020B0604020202020204" pitchFamily="34" charset="0"/>
              <a:buChar char="•"/>
            </a:pPr>
            <a:r>
              <a:rPr lang="en-US" dirty="0"/>
              <a:t>SV = EDV - ESV</a:t>
            </a:r>
          </a:p>
          <a:p>
            <a:pPr marL="285750" indent="-285750">
              <a:buFont typeface="Arial" panose="020B0604020202020204" pitchFamily="34" charset="0"/>
              <a:buChar char="•"/>
            </a:pPr>
            <a:r>
              <a:rPr lang="en-US" dirty="0"/>
              <a:t>EF: fraction of the end diastolic volume ejected in each SV (measure of ventricle efficiency)</a:t>
            </a:r>
          </a:p>
          <a:p>
            <a:pPr marL="742950" lvl="1" indent="-285750">
              <a:buFont typeface="Arial" panose="020B0604020202020204" pitchFamily="34" charset="0"/>
              <a:buChar char="•"/>
            </a:pPr>
            <a:r>
              <a:rPr lang="en-US" dirty="0"/>
              <a:t>Normally approximately 55%</a:t>
            </a:r>
          </a:p>
          <a:p>
            <a:pPr marL="742950" lvl="1" indent="-285750">
              <a:buFont typeface="Arial" panose="020B0604020202020204" pitchFamily="34" charset="0"/>
              <a:buChar char="•"/>
            </a:pPr>
            <a:r>
              <a:rPr lang="en-US" dirty="0"/>
              <a:t>EF = SV/ EDV</a:t>
            </a:r>
          </a:p>
          <a:p>
            <a:pPr marL="285750" indent="-285750">
              <a:buFont typeface="Arial" panose="020B0604020202020204" pitchFamily="34" charset="0"/>
              <a:buChar char="•"/>
            </a:pPr>
            <a:r>
              <a:rPr lang="en-US" dirty="0"/>
              <a:t>CO: total volume ejected by ventricle per unit time</a:t>
            </a:r>
          </a:p>
          <a:p>
            <a:pPr marL="742950" lvl="1" indent="-285750">
              <a:buFont typeface="Arial" panose="020B0604020202020204" pitchFamily="34" charset="0"/>
              <a:buChar char="•"/>
            </a:pPr>
            <a:r>
              <a:rPr lang="en-US" dirty="0"/>
              <a:t>CO = SV x HR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Question: What is the Frank Starling relationship</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1816764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 name="Picture 9">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2" name="Rectangle 11">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28966E53-3C41-4F5A-A432-755BFE5D75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09600" y="533400"/>
            <a:ext cx="2438400" cy="2438400"/>
          </a:xfrm>
          <a:prstGeom prst="rect">
            <a:avLst/>
          </a:prstGeom>
        </p:spPr>
      </p:pic>
      <p:pic>
        <p:nvPicPr>
          <p:cNvPr id="18" name="Picture 17">
            <a:extLst>
              <a:ext uri="{FF2B5EF4-FFF2-40B4-BE49-F238E27FC236}">
                <a16:creationId xmlns:a16="http://schemas.microsoft.com/office/drawing/2014/main" id="{D47F75BB-A3CB-4161-B316-A2A9C88F72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256760" y="470612"/>
            <a:ext cx="11519453" cy="1157096"/>
          </a:xfrm>
        </p:spPr>
        <p:txBody>
          <a:bodyPr vert="horz" lIns="91440" tIns="45720" rIns="91440" bIns="45720" rtlCol="0" anchor="b">
            <a:normAutofit/>
          </a:bodyPr>
          <a:lstStyle/>
          <a:p>
            <a:r>
              <a:rPr lang="en-US" sz="5200" dirty="0">
                <a:solidFill>
                  <a:schemeClr val="tx2"/>
                </a:solidFill>
              </a:rPr>
              <a:t>Frank-Starling</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pic>
        <p:nvPicPr>
          <p:cNvPr id="3" name="Picture 2">
            <a:extLst>
              <a:ext uri="{FF2B5EF4-FFF2-40B4-BE49-F238E27FC236}">
                <a16:creationId xmlns:a16="http://schemas.microsoft.com/office/drawing/2014/main" id="{92549438-5A95-DC49-9F51-251A2C3CE8FB}"/>
              </a:ext>
            </a:extLst>
          </p:cNvPr>
          <p:cNvPicPr>
            <a:picLocks noChangeAspect="1"/>
          </p:cNvPicPr>
          <p:nvPr/>
        </p:nvPicPr>
        <p:blipFill>
          <a:blip r:embed="rId6"/>
          <a:stretch>
            <a:fillRect/>
          </a:stretch>
        </p:blipFill>
        <p:spPr>
          <a:xfrm>
            <a:off x="6600462" y="867253"/>
            <a:ext cx="5270438" cy="5123493"/>
          </a:xfrm>
          <a:prstGeom prst="rect">
            <a:avLst/>
          </a:prstGeom>
        </p:spPr>
      </p:pic>
      <p:sp>
        <p:nvSpPr>
          <p:cNvPr id="5" name="TextBox 4">
            <a:extLst>
              <a:ext uri="{FF2B5EF4-FFF2-40B4-BE49-F238E27FC236}">
                <a16:creationId xmlns:a16="http://schemas.microsoft.com/office/drawing/2014/main" id="{CFB6B16B-7D14-FA45-8606-E786F33C4175}"/>
              </a:ext>
            </a:extLst>
          </p:cNvPr>
          <p:cNvSpPr txBox="1"/>
          <p:nvPr/>
        </p:nvSpPr>
        <p:spPr>
          <a:xfrm>
            <a:off x="162074" y="1956138"/>
            <a:ext cx="6417978" cy="2031325"/>
          </a:xfrm>
          <a:prstGeom prst="rect">
            <a:avLst/>
          </a:prstGeom>
          <a:noFill/>
        </p:spPr>
        <p:txBody>
          <a:bodyPr wrap="square" rtlCol="0">
            <a:spAutoFit/>
          </a:bodyPr>
          <a:lstStyle/>
          <a:p>
            <a:pPr marL="285750" indent="-285750">
              <a:buFont typeface="Arial" panose="020B0604020202020204" pitchFamily="34" charset="0"/>
              <a:buChar char="•"/>
            </a:pPr>
            <a:r>
              <a:rPr lang="en-US" dirty="0"/>
              <a:t>In physiologic range, relationship is nearly linear</a:t>
            </a:r>
          </a:p>
          <a:p>
            <a:pPr marL="285750" indent="-285750">
              <a:buFont typeface="Arial" panose="020B0604020202020204" pitchFamily="34" charset="0"/>
              <a:buChar char="•"/>
            </a:pPr>
            <a:r>
              <a:rPr lang="en-US" dirty="0"/>
              <a:t>When EDV becomes high, curve starts to bend b/c ventricle reaches a limit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Pos inotrope: </a:t>
            </a:r>
            <a:r>
              <a:rPr lang="en-US" dirty="0" err="1"/>
              <a:t>inc</a:t>
            </a:r>
            <a:r>
              <a:rPr lang="en-US" dirty="0"/>
              <a:t> in SV and CO for a given EDV, </a:t>
            </a:r>
            <a:r>
              <a:rPr lang="en-US" dirty="0" err="1"/>
              <a:t>inc</a:t>
            </a:r>
            <a:r>
              <a:rPr lang="en-US" dirty="0"/>
              <a:t> in EF</a:t>
            </a:r>
          </a:p>
          <a:p>
            <a:pPr marL="285750" indent="-285750">
              <a:buFont typeface="Arial" panose="020B0604020202020204" pitchFamily="34" charset="0"/>
              <a:buChar char="•"/>
            </a:pPr>
            <a:r>
              <a:rPr lang="en-US" dirty="0"/>
              <a:t>Neg inotrope: dec in SV and CO for a given EDV, dec in EF</a:t>
            </a:r>
          </a:p>
        </p:txBody>
      </p:sp>
    </p:spTree>
    <p:extLst>
      <p:ext uri="{BB962C8B-B14F-4D97-AF65-F5344CB8AC3E}">
        <p14:creationId xmlns:p14="http://schemas.microsoft.com/office/powerpoint/2010/main" val="40253257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1"/>
            <a:ext cx="10674125" cy="1054472"/>
          </a:xfrm>
        </p:spPr>
        <p:txBody>
          <a:bodyPr vert="horz" lIns="91440" tIns="45720" rIns="91440" bIns="45720" rtlCol="0" anchor="t">
            <a:normAutofit/>
          </a:bodyPr>
          <a:lstStyle/>
          <a:p>
            <a:r>
              <a:rPr lang="en-US" sz="5200" dirty="0">
                <a:solidFill>
                  <a:schemeClr val="tx2"/>
                </a:solidFill>
              </a:rPr>
              <a:t>Ventricular P-V loops</a:t>
            </a:r>
          </a:p>
        </p:txBody>
      </p:sp>
      <p:sp>
        <p:nvSpPr>
          <p:cNvPr id="4" name="TextBox 3">
            <a:extLst>
              <a:ext uri="{FF2B5EF4-FFF2-40B4-BE49-F238E27FC236}">
                <a16:creationId xmlns:a16="http://schemas.microsoft.com/office/drawing/2014/main" id="{D35221D2-6637-B24F-A06A-A22E5CE762AB}"/>
              </a:ext>
            </a:extLst>
          </p:cNvPr>
          <p:cNvSpPr txBox="1"/>
          <p:nvPr/>
        </p:nvSpPr>
        <p:spPr>
          <a:xfrm>
            <a:off x="315004" y="1392401"/>
            <a:ext cx="11392582" cy="1477328"/>
          </a:xfrm>
          <a:prstGeom prst="rect">
            <a:avLst/>
          </a:prstGeom>
          <a:noFill/>
        </p:spPr>
        <p:txBody>
          <a:bodyPr wrap="square" rtlCol="0">
            <a:spAutoFit/>
          </a:bodyPr>
          <a:lstStyle/>
          <a:p>
            <a:pPr marL="285750" indent="-285750">
              <a:buFont typeface="Arial" panose="020B0604020202020204" pitchFamily="34" charset="0"/>
              <a:buChar char="•"/>
            </a:pPr>
            <a:r>
              <a:rPr lang="en-US" dirty="0"/>
              <a:t>Observes function of LV over entire cardiac cycle </a:t>
            </a:r>
          </a:p>
          <a:p>
            <a:pPr marL="285750" indent="-285750">
              <a:buFont typeface="Arial" panose="020B0604020202020204" pitchFamily="34" charset="0"/>
              <a:buChar char="•"/>
            </a:pPr>
            <a:r>
              <a:rPr lang="en-US" dirty="0"/>
              <a:t>Dashed line: shows max possible pressure that can be developed for a given ventricular volume during systole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96D438C2-EEB2-CE4F-BDAB-54C49FB45B14}"/>
              </a:ext>
            </a:extLst>
          </p:cNvPr>
          <p:cNvPicPr>
            <a:picLocks noChangeAspect="1"/>
          </p:cNvPicPr>
          <p:nvPr/>
        </p:nvPicPr>
        <p:blipFill>
          <a:blip r:embed="rId5"/>
          <a:stretch>
            <a:fillRect/>
          </a:stretch>
        </p:blipFill>
        <p:spPr>
          <a:xfrm>
            <a:off x="2890775" y="2212708"/>
            <a:ext cx="6410450" cy="4443407"/>
          </a:xfrm>
          <a:prstGeom prst="rect">
            <a:avLst/>
          </a:prstGeom>
        </p:spPr>
      </p:pic>
    </p:spTree>
    <p:extLst>
      <p:ext uri="{BB962C8B-B14F-4D97-AF65-F5344CB8AC3E}">
        <p14:creationId xmlns:p14="http://schemas.microsoft.com/office/powerpoint/2010/main" val="15851610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1"/>
            <a:ext cx="10674125" cy="1054472"/>
          </a:xfrm>
        </p:spPr>
        <p:txBody>
          <a:bodyPr vert="horz" lIns="91440" tIns="45720" rIns="91440" bIns="45720" rtlCol="0" anchor="t">
            <a:normAutofit/>
          </a:bodyPr>
          <a:lstStyle/>
          <a:p>
            <a:r>
              <a:rPr lang="en-US" sz="5200" dirty="0">
                <a:solidFill>
                  <a:schemeClr val="tx2"/>
                </a:solidFill>
              </a:rPr>
              <a:t>Isovolumetric contraction 1-&gt; 2</a:t>
            </a:r>
          </a:p>
        </p:txBody>
      </p:sp>
      <p:sp>
        <p:nvSpPr>
          <p:cNvPr id="4" name="TextBox 3">
            <a:extLst>
              <a:ext uri="{FF2B5EF4-FFF2-40B4-BE49-F238E27FC236}">
                <a16:creationId xmlns:a16="http://schemas.microsoft.com/office/drawing/2014/main" id="{D35221D2-6637-B24F-A06A-A22E5CE762AB}"/>
              </a:ext>
            </a:extLst>
          </p:cNvPr>
          <p:cNvSpPr txBox="1"/>
          <p:nvPr/>
        </p:nvSpPr>
        <p:spPr>
          <a:xfrm>
            <a:off x="315004" y="1392401"/>
            <a:ext cx="11561992" cy="1754326"/>
          </a:xfrm>
          <a:prstGeom prst="rect">
            <a:avLst/>
          </a:prstGeom>
          <a:noFill/>
        </p:spPr>
        <p:txBody>
          <a:bodyPr wrap="square" rtlCol="0">
            <a:spAutoFit/>
          </a:bodyPr>
          <a:lstStyle/>
          <a:p>
            <a:pPr marL="285750" indent="-285750">
              <a:buFont typeface="Arial" panose="020B0604020202020204" pitchFamily="34" charset="0"/>
              <a:buChar char="•"/>
            </a:pPr>
            <a:r>
              <a:rPr lang="en-US" dirty="0"/>
              <a:t>Begin cycle at point 1 (end of diastole), LV is filled</a:t>
            </a:r>
          </a:p>
          <a:p>
            <a:pPr marL="285750" indent="-285750">
              <a:buFont typeface="Arial" panose="020B0604020202020204" pitchFamily="34" charset="0"/>
              <a:buChar char="•"/>
            </a:pPr>
            <a:r>
              <a:rPr lang="en-US" dirty="0"/>
              <a:t>Pressure is quite low b/c ventricle is relaxed</a:t>
            </a:r>
          </a:p>
          <a:p>
            <a:pPr marL="285750" indent="-285750">
              <a:buFont typeface="Arial" panose="020B0604020202020204" pitchFamily="34" charset="0"/>
              <a:buChar char="•"/>
            </a:pPr>
            <a:r>
              <a:rPr lang="en-US" dirty="0"/>
              <a:t>Pressure then increases dramatically as vent contracts</a:t>
            </a:r>
          </a:p>
          <a:p>
            <a:pPr marL="285750" indent="-285750">
              <a:buFont typeface="Arial" panose="020B0604020202020204" pitchFamily="34" charset="0"/>
              <a:buChar char="•"/>
            </a:pPr>
            <a:r>
              <a:rPr lang="en-US" dirty="0"/>
              <a:t>Question: are any valves open at this time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96D438C2-EEB2-CE4F-BDAB-54C49FB45B14}"/>
              </a:ext>
            </a:extLst>
          </p:cNvPr>
          <p:cNvPicPr>
            <a:picLocks noChangeAspect="1"/>
          </p:cNvPicPr>
          <p:nvPr/>
        </p:nvPicPr>
        <p:blipFill>
          <a:blip r:embed="rId6"/>
          <a:stretch>
            <a:fillRect/>
          </a:stretch>
        </p:blipFill>
        <p:spPr>
          <a:xfrm>
            <a:off x="2955184" y="2720373"/>
            <a:ext cx="5764273" cy="3995509"/>
          </a:xfrm>
          <a:prstGeom prst="rect">
            <a:avLst/>
          </a:prstGeom>
        </p:spPr>
      </p:pic>
    </p:spTree>
    <p:extLst>
      <p:ext uri="{BB962C8B-B14F-4D97-AF65-F5344CB8AC3E}">
        <p14:creationId xmlns:p14="http://schemas.microsoft.com/office/powerpoint/2010/main" val="31391283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1"/>
            <a:ext cx="10674125" cy="1054472"/>
          </a:xfrm>
        </p:spPr>
        <p:txBody>
          <a:bodyPr vert="horz" lIns="91440" tIns="45720" rIns="91440" bIns="45720" rtlCol="0" anchor="t">
            <a:normAutofit/>
          </a:bodyPr>
          <a:lstStyle/>
          <a:p>
            <a:r>
              <a:rPr lang="en-US" sz="5200" dirty="0">
                <a:solidFill>
                  <a:schemeClr val="tx2"/>
                </a:solidFill>
              </a:rPr>
              <a:t>Ventricular ejection 2-&gt; 3</a:t>
            </a:r>
          </a:p>
        </p:txBody>
      </p:sp>
      <p:sp>
        <p:nvSpPr>
          <p:cNvPr id="4" name="TextBox 3">
            <a:extLst>
              <a:ext uri="{FF2B5EF4-FFF2-40B4-BE49-F238E27FC236}">
                <a16:creationId xmlns:a16="http://schemas.microsoft.com/office/drawing/2014/main" id="{D35221D2-6637-B24F-A06A-A22E5CE762AB}"/>
              </a:ext>
            </a:extLst>
          </p:cNvPr>
          <p:cNvSpPr txBox="1"/>
          <p:nvPr/>
        </p:nvSpPr>
        <p:spPr>
          <a:xfrm>
            <a:off x="170624" y="1293158"/>
            <a:ext cx="11561992" cy="1477328"/>
          </a:xfrm>
          <a:prstGeom prst="rect">
            <a:avLst/>
          </a:prstGeom>
          <a:noFill/>
        </p:spPr>
        <p:txBody>
          <a:bodyPr wrap="square" rtlCol="0">
            <a:spAutoFit/>
          </a:bodyPr>
          <a:lstStyle/>
          <a:p>
            <a:pPr marL="285750" indent="-285750">
              <a:buFont typeface="Arial" panose="020B0604020202020204" pitchFamily="34" charset="0"/>
              <a:buChar char="•"/>
            </a:pPr>
            <a:r>
              <a:rPr lang="en-US" dirty="0"/>
              <a:t>LV pressure becomes higher than aortic pressure, causing aortic valve to open</a:t>
            </a:r>
          </a:p>
          <a:p>
            <a:pPr marL="285750" indent="-285750">
              <a:buFont typeface="Arial" panose="020B0604020202020204" pitchFamily="34" charset="0"/>
              <a:buChar char="•"/>
            </a:pPr>
            <a:r>
              <a:rPr lang="en-US" dirty="0"/>
              <a:t>Blood is rapidly ejected</a:t>
            </a:r>
          </a:p>
          <a:p>
            <a:pPr marL="285750" indent="-285750">
              <a:buFont typeface="Arial" panose="020B0604020202020204" pitchFamily="34" charset="0"/>
              <a:buChar char="•"/>
            </a:pPr>
            <a:r>
              <a:rPr lang="en-US" dirty="0"/>
              <a:t>LV pressure remains high b/c ventricle is still contracting but volume decreases dramatically</a:t>
            </a:r>
          </a:p>
          <a:p>
            <a:pPr marL="285750" indent="-285750">
              <a:buFont typeface="Arial" panose="020B0604020202020204" pitchFamily="34" charset="0"/>
              <a:buChar char="•"/>
            </a:pPr>
            <a:r>
              <a:rPr lang="en-US" dirty="0"/>
              <a:t>Question: what is the width of the PV loop</a:t>
            </a:r>
          </a:p>
          <a:p>
            <a:pPr marL="285750"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96D438C2-EEB2-CE4F-BDAB-54C49FB45B14}"/>
              </a:ext>
            </a:extLst>
          </p:cNvPr>
          <p:cNvPicPr>
            <a:picLocks noChangeAspect="1"/>
          </p:cNvPicPr>
          <p:nvPr/>
        </p:nvPicPr>
        <p:blipFill>
          <a:blip r:embed="rId6"/>
          <a:stretch>
            <a:fillRect/>
          </a:stretch>
        </p:blipFill>
        <p:spPr>
          <a:xfrm>
            <a:off x="3069484" y="2584977"/>
            <a:ext cx="5764273" cy="3995509"/>
          </a:xfrm>
          <a:prstGeom prst="rect">
            <a:avLst/>
          </a:prstGeom>
        </p:spPr>
      </p:pic>
    </p:spTree>
    <p:extLst>
      <p:ext uri="{BB962C8B-B14F-4D97-AF65-F5344CB8AC3E}">
        <p14:creationId xmlns:p14="http://schemas.microsoft.com/office/powerpoint/2010/main" val="14926458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1"/>
            <a:ext cx="10674125" cy="1054472"/>
          </a:xfrm>
        </p:spPr>
        <p:txBody>
          <a:bodyPr vert="horz" lIns="91440" tIns="45720" rIns="91440" bIns="45720" rtlCol="0" anchor="t">
            <a:normAutofit/>
          </a:bodyPr>
          <a:lstStyle/>
          <a:p>
            <a:r>
              <a:rPr lang="en-US" sz="5200" dirty="0">
                <a:solidFill>
                  <a:schemeClr val="tx2"/>
                </a:solidFill>
              </a:rPr>
              <a:t>Isovolumetric relaxation 3-&gt; 4</a:t>
            </a:r>
          </a:p>
        </p:txBody>
      </p:sp>
      <p:sp>
        <p:nvSpPr>
          <p:cNvPr id="4" name="TextBox 3">
            <a:extLst>
              <a:ext uri="{FF2B5EF4-FFF2-40B4-BE49-F238E27FC236}">
                <a16:creationId xmlns:a16="http://schemas.microsoft.com/office/drawing/2014/main" id="{D35221D2-6637-B24F-A06A-A22E5CE762AB}"/>
              </a:ext>
            </a:extLst>
          </p:cNvPr>
          <p:cNvSpPr txBox="1"/>
          <p:nvPr/>
        </p:nvSpPr>
        <p:spPr>
          <a:xfrm>
            <a:off x="315004" y="1392401"/>
            <a:ext cx="11561992" cy="1200329"/>
          </a:xfrm>
          <a:prstGeom prst="rect">
            <a:avLst/>
          </a:prstGeom>
          <a:noFill/>
        </p:spPr>
        <p:txBody>
          <a:bodyPr wrap="square" rtlCol="0">
            <a:spAutoFit/>
          </a:bodyPr>
          <a:lstStyle/>
          <a:p>
            <a:pPr marL="285750" indent="-285750">
              <a:buFont typeface="Arial" panose="020B0604020202020204" pitchFamily="34" charset="0"/>
              <a:buChar char="•"/>
            </a:pPr>
            <a:r>
              <a:rPr lang="en-US" dirty="0"/>
              <a:t>Question: what does point 3 correlate to in the cardiac cycle</a:t>
            </a:r>
          </a:p>
          <a:p>
            <a:pPr marL="285750" indent="-285750">
              <a:buFont typeface="Arial" panose="020B0604020202020204" pitchFamily="34" charset="0"/>
              <a:buChar char="•"/>
            </a:pPr>
            <a:r>
              <a:rPr lang="en-US" dirty="0"/>
              <a:t>Ventricular pressure decreases below aortic pressure and aortic valve closes</a:t>
            </a:r>
          </a:p>
          <a:p>
            <a:pPr marL="285750" indent="-285750">
              <a:buFont typeface="Arial" panose="020B0604020202020204" pitchFamily="34" charset="0"/>
              <a:buChar char="•"/>
            </a:pPr>
            <a:r>
              <a:rPr lang="en-US" dirty="0"/>
              <a:t>Ventricular volume remains constant at the end b/c all valves are closed</a:t>
            </a:r>
          </a:p>
          <a:p>
            <a:pPr marL="285750"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96D438C2-EEB2-CE4F-BDAB-54C49FB45B14}"/>
              </a:ext>
            </a:extLst>
          </p:cNvPr>
          <p:cNvPicPr>
            <a:picLocks noChangeAspect="1"/>
          </p:cNvPicPr>
          <p:nvPr/>
        </p:nvPicPr>
        <p:blipFill>
          <a:blip r:embed="rId6"/>
          <a:stretch>
            <a:fillRect/>
          </a:stretch>
        </p:blipFill>
        <p:spPr>
          <a:xfrm>
            <a:off x="3069484" y="2584977"/>
            <a:ext cx="5764273" cy="3995509"/>
          </a:xfrm>
          <a:prstGeom prst="rect">
            <a:avLst/>
          </a:prstGeom>
        </p:spPr>
      </p:pic>
    </p:spTree>
    <p:extLst>
      <p:ext uri="{BB962C8B-B14F-4D97-AF65-F5344CB8AC3E}">
        <p14:creationId xmlns:p14="http://schemas.microsoft.com/office/powerpoint/2010/main" val="200501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1"/>
            <a:ext cx="10674125" cy="1054472"/>
          </a:xfrm>
        </p:spPr>
        <p:txBody>
          <a:bodyPr vert="horz" lIns="91440" tIns="45720" rIns="91440" bIns="45720" rtlCol="0" anchor="t">
            <a:normAutofit/>
          </a:bodyPr>
          <a:lstStyle/>
          <a:p>
            <a:r>
              <a:rPr lang="en-US" sz="5200" dirty="0">
                <a:solidFill>
                  <a:schemeClr val="tx2"/>
                </a:solidFill>
              </a:rPr>
              <a:t>Ventricular filling 4-&gt; 1</a:t>
            </a:r>
          </a:p>
        </p:txBody>
      </p:sp>
      <p:sp>
        <p:nvSpPr>
          <p:cNvPr id="4" name="TextBox 3">
            <a:extLst>
              <a:ext uri="{FF2B5EF4-FFF2-40B4-BE49-F238E27FC236}">
                <a16:creationId xmlns:a16="http://schemas.microsoft.com/office/drawing/2014/main" id="{D35221D2-6637-B24F-A06A-A22E5CE762AB}"/>
              </a:ext>
            </a:extLst>
          </p:cNvPr>
          <p:cNvSpPr txBox="1"/>
          <p:nvPr/>
        </p:nvSpPr>
        <p:spPr>
          <a:xfrm>
            <a:off x="315004" y="1392401"/>
            <a:ext cx="11561992" cy="1200329"/>
          </a:xfrm>
          <a:prstGeom prst="rect">
            <a:avLst/>
          </a:prstGeom>
          <a:noFill/>
        </p:spPr>
        <p:txBody>
          <a:bodyPr wrap="square" rtlCol="0">
            <a:spAutoFit/>
          </a:bodyPr>
          <a:lstStyle/>
          <a:p>
            <a:pPr marL="285750" indent="-285750">
              <a:buFont typeface="Arial" panose="020B0604020202020204" pitchFamily="34" charset="0"/>
              <a:buChar char="•"/>
            </a:pPr>
            <a:r>
              <a:rPr lang="en-US" dirty="0"/>
              <a:t>At point 4, ventricular pressure has fallen to less than LA pressure, causing mitral valve to open</a:t>
            </a:r>
          </a:p>
          <a:p>
            <a:pPr marL="285750" indent="-285750">
              <a:buFont typeface="Arial" panose="020B0604020202020204" pitchFamily="34" charset="0"/>
              <a:buChar char="•"/>
            </a:pPr>
            <a:r>
              <a:rPr lang="en-US" dirty="0"/>
              <a:t>LV fills with blood passively and actively from atrial contraction</a:t>
            </a:r>
          </a:p>
          <a:p>
            <a:pPr marL="285750" indent="-285750">
              <a:buFont typeface="Arial" panose="020B0604020202020204" pitchFamily="34" charset="0"/>
              <a:buChar char="•"/>
            </a:pPr>
            <a:r>
              <a:rPr lang="en-US" dirty="0"/>
              <a:t>LV is relaxed, pressure increases only slightly</a:t>
            </a:r>
          </a:p>
          <a:p>
            <a:pPr marL="285750"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96D438C2-EEB2-CE4F-BDAB-54C49FB45B14}"/>
              </a:ext>
            </a:extLst>
          </p:cNvPr>
          <p:cNvPicPr>
            <a:picLocks noChangeAspect="1"/>
          </p:cNvPicPr>
          <p:nvPr/>
        </p:nvPicPr>
        <p:blipFill>
          <a:blip r:embed="rId5"/>
          <a:stretch>
            <a:fillRect/>
          </a:stretch>
        </p:blipFill>
        <p:spPr>
          <a:xfrm>
            <a:off x="3069484" y="2584977"/>
            <a:ext cx="5764273" cy="3995509"/>
          </a:xfrm>
          <a:prstGeom prst="rect">
            <a:avLst/>
          </a:prstGeom>
        </p:spPr>
      </p:pic>
    </p:spTree>
    <p:extLst>
      <p:ext uri="{BB962C8B-B14F-4D97-AF65-F5344CB8AC3E}">
        <p14:creationId xmlns:p14="http://schemas.microsoft.com/office/powerpoint/2010/main" val="4463187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0C303F-2D41-2F48-B7B5-F694E66710DC}"/>
              </a:ext>
            </a:extLst>
          </p:cNvPr>
          <p:cNvPicPr>
            <a:picLocks noChangeAspect="1"/>
          </p:cNvPicPr>
          <p:nvPr/>
        </p:nvPicPr>
        <p:blipFill>
          <a:blip r:embed="rId3"/>
          <a:stretch>
            <a:fillRect/>
          </a:stretch>
        </p:blipFill>
        <p:spPr>
          <a:xfrm>
            <a:off x="2651548" y="863430"/>
            <a:ext cx="6888903" cy="4775047"/>
          </a:xfrm>
          <a:prstGeom prst="rect">
            <a:avLst/>
          </a:prstGeom>
        </p:spPr>
      </p:pic>
    </p:spTree>
    <p:extLst>
      <p:ext uri="{BB962C8B-B14F-4D97-AF65-F5344CB8AC3E}">
        <p14:creationId xmlns:p14="http://schemas.microsoft.com/office/powerpoint/2010/main" val="12938578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5572DD-5FA3-6243-9729-1B9A3BB49CF6}"/>
              </a:ext>
            </a:extLst>
          </p:cNvPr>
          <p:cNvPicPr>
            <a:picLocks noChangeAspect="1"/>
          </p:cNvPicPr>
          <p:nvPr/>
        </p:nvPicPr>
        <p:blipFill rotWithShape="1">
          <a:blip r:embed="rId3"/>
          <a:srcRect t="7755"/>
          <a:stretch/>
        </p:blipFill>
        <p:spPr>
          <a:xfrm>
            <a:off x="471054" y="2160044"/>
            <a:ext cx="11084769" cy="3070248"/>
          </a:xfrm>
          <a:prstGeom prst="rect">
            <a:avLst/>
          </a:prstGeom>
        </p:spPr>
      </p:pic>
      <p:sp>
        <p:nvSpPr>
          <p:cNvPr id="2" name="TextBox 1">
            <a:extLst>
              <a:ext uri="{FF2B5EF4-FFF2-40B4-BE49-F238E27FC236}">
                <a16:creationId xmlns:a16="http://schemas.microsoft.com/office/drawing/2014/main" id="{6D65BE52-EE42-C148-935C-C2A86246124C}"/>
              </a:ext>
            </a:extLst>
          </p:cNvPr>
          <p:cNvSpPr txBox="1"/>
          <p:nvPr/>
        </p:nvSpPr>
        <p:spPr>
          <a:xfrm>
            <a:off x="4073236" y="704378"/>
            <a:ext cx="7204364" cy="923330"/>
          </a:xfrm>
          <a:prstGeom prst="rect">
            <a:avLst/>
          </a:prstGeom>
          <a:noFill/>
        </p:spPr>
        <p:txBody>
          <a:bodyPr wrap="square" rtlCol="0">
            <a:spAutoFit/>
          </a:bodyPr>
          <a:lstStyle/>
          <a:p>
            <a:pPr marL="342900" indent="-342900">
              <a:buAutoNum type="arabicPeriod"/>
            </a:pPr>
            <a:r>
              <a:rPr lang="en-US" dirty="0">
                <a:solidFill>
                  <a:schemeClr val="bg1"/>
                </a:solidFill>
              </a:rPr>
              <a:t>Increased contractility</a:t>
            </a:r>
          </a:p>
          <a:p>
            <a:pPr marL="342900" indent="-342900">
              <a:buAutoNum type="arabicPeriod"/>
            </a:pPr>
            <a:r>
              <a:rPr lang="en-US" dirty="0">
                <a:solidFill>
                  <a:schemeClr val="bg1"/>
                </a:solidFill>
              </a:rPr>
              <a:t>Increased afterload</a:t>
            </a:r>
          </a:p>
          <a:p>
            <a:pPr marL="342900" indent="-342900">
              <a:buAutoNum type="arabicPeriod"/>
            </a:pPr>
            <a:r>
              <a:rPr lang="en-US" dirty="0">
                <a:solidFill>
                  <a:schemeClr val="bg1"/>
                </a:solidFill>
              </a:rPr>
              <a:t>Increased preload</a:t>
            </a:r>
          </a:p>
        </p:txBody>
      </p:sp>
    </p:spTree>
    <p:extLst>
      <p:ext uri="{BB962C8B-B14F-4D97-AF65-F5344CB8AC3E}">
        <p14:creationId xmlns:p14="http://schemas.microsoft.com/office/powerpoint/2010/main" val="2911088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8"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198026" y="222236"/>
            <a:ext cx="11198843" cy="907437"/>
          </a:xfrm>
        </p:spPr>
        <p:txBody>
          <a:bodyPr anchor="t">
            <a:normAutofit/>
          </a:bodyPr>
          <a:lstStyle/>
          <a:p>
            <a:r>
              <a:rPr lang="en-US" dirty="0">
                <a:solidFill>
                  <a:schemeClr val="tx2"/>
                </a:solidFill>
              </a:rPr>
              <a:t>Blood flow</a:t>
            </a:r>
          </a:p>
        </p:txBody>
      </p:sp>
      <p:pic>
        <p:nvPicPr>
          <p:cNvPr id="19"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9A3FC316-3F48-7D4C-8D2E-4E8F5BA2BBBD}"/>
              </a:ext>
            </a:extLst>
          </p:cNvPr>
          <p:cNvSpPr>
            <a:spLocks noGrp="1"/>
          </p:cNvSpPr>
          <p:nvPr>
            <p:ph idx="1"/>
          </p:nvPr>
        </p:nvSpPr>
        <p:spPr>
          <a:xfrm>
            <a:off x="198026" y="1251601"/>
            <a:ext cx="11569904" cy="5829299"/>
          </a:xfrm>
        </p:spPr>
        <p:txBody>
          <a:bodyPr anchor="ctr">
            <a:normAutofit fontScale="92500" lnSpcReduction="10000"/>
          </a:bodyPr>
          <a:lstStyle/>
          <a:p>
            <a:r>
              <a:rPr lang="en-US" sz="1800" dirty="0">
                <a:solidFill>
                  <a:schemeClr val="tx2"/>
                </a:solidFill>
              </a:rPr>
              <a:t>Series resistance</a:t>
            </a:r>
          </a:p>
          <a:p>
            <a:pPr lvl="1"/>
            <a:r>
              <a:rPr lang="en-US" sz="1400" dirty="0">
                <a:solidFill>
                  <a:schemeClr val="tx2"/>
                </a:solidFill>
              </a:rPr>
              <a:t>Arrangement of blood vessels within a given organ</a:t>
            </a:r>
          </a:p>
          <a:p>
            <a:pPr lvl="1"/>
            <a:r>
              <a:rPr lang="en-US" sz="1400" dirty="0">
                <a:solidFill>
                  <a:schemeClr val="tx2"/>
                </a:solidFill>
              </a:rPr>
              <a:t>Total flow at each level of the system is the same (</a:t>
            </a:r>
            <a:r>
              <a:rPr lang="en-US" sz="1400" dirty="0" err="1">
                <a:solidFill>
                  <a:schemeClr val="tx2"/>
                </a:solidFill>
              </a:rPr>
              <a:t>eg</a:t>
            </a:r>
            <a:r>
              <a:rPr lang="en-US" sz="1400" dirty="0">
                <a:solidFill>
                  <a:schemeClr val="tx2"/>
                </a:solidFill>
              </a:rPr>
              <a:t> arteries = arterioles = capillaries)</a:t>
            </a:r>
          </a:p>
          <a:p>
            <a:pPr lvl="1"/>
            <a:r>
              <a:rPr lang="en-US" sz="1400" dirty="0">
                <a:solidFill>
                  <a:schemeClr val="tx2"/>
                </a:solidFill>
              </a:rPr>
              <a:t>Flow is constant at each level, but pressure decreases progressively as resistance decreases (</a:t>
            </a:r>
            <a:r>
              <a:rPr lang="en-US" sz="1400" dirty="0">
                <a:solidFill>
                  <a:schemeClr val="tx1"/>
                </a:solidFill>
                <a:effectLst/>
                <a:latin typeface="Avenir Next LT Pro" panose="020B0504020202020204" pitchFamily="34" charset="77"/>
              </a:rPr>
              <a:t>∆P</a:t>
            </a:r>
            <a:r>
              <a:rPr lang="en-US" sz="1400" dirty="0">
                <a:solidFill>
                  <a:schemeClr val="tx2"/>
                </a:solidFill>
                <a:latin typeface="Avenir Next LT Pro" panose="020B0504020202020204" pitchFamily="34" charset="77"/>
              </a:rPr>
              <a:t> </a:t>
            </a:r>
            <a:r>
              <a:rPr lang="en-US" sz="1400" dirty="0">
                <a:solidFill>
                  <a:schemeClr val="tx1"/>
                </a:solidFill>
                <a:latin typeface="Avenir Next LT Pro" panose="020B0504020202020204" pitchFamily="34" charset="77"/>
              </a:rPr>
              <a:t>= </a:t>
            </a:r>
            <a:r>
              <a:rPr lang="en-US" sz="1400" dirty="0">
                <a:solidFill>
                  <a:schemeClr val="tx1"/>
                </a:solidFill>
                <a:effectLst/>
                <a:latin typeface="Avenir Next LT Pro" panose="020B0504020202020204" pitchFamily="34" charset="77"/>
              </a:rPr>
              <a:t>Q x R)</a:t>
            </a:r>
          </a:p>
          <a:p>
            <a:pPr lvl="1"/>
            <a:endParaRPr lang="en-US" sz="1400" dirty="0">
              <a:solidFill>
                <a:schemeClr val="tx2"/>
              </a:solidFill>
            </a:endParaRPr>
          </a:p>
          <a:p>
            <a:pPr lvl="1"/>
            <a:endParaRPr lang="en-US" sz="1400" dirty="0">
              <a:solidFill>
                <a:schemeClr val="tx2"/>
              </a:solidFill>
            </a:endParaRPr>
          </a:p>
          <a:p>
            <a:r>
              <a:rPr lang="en-US" sz="1800" dirty="0">
                <a:solidFill>
                  <a:schemeClr val="tx2"/>
                </a:solidFill>
              </a:rPr>
              <a:t>Parallel resistance</a:t>
            </a:r>
          </a:p>
          <a:p>
            <a:pPr lvl="1"/>
            <a:r>
              <a:rPr lang="en-US" sz="1400" dirty="0">
                <a:solidFill>
                  <a:schemeClr val="tx2"/>
                </a:solidFill>
              </a:rPr>
              <a:t>Distribution of blood flow among various major arteries off the aorta</a:t>
            </a:r>
          </a:p>
          <a:p>
            <a:pPr lvl="1"/>
            <a:r>
              <a:rPr lang="en-US" sz="1400" dirty="0">
                <a:solidFill>
                  <a:schemeClr val="tx2"/>
                </a:solidFill>
              </a:rPr>
              <a:t>The total resistance in a parallel arrangement is less than any of the individual resistances</a:t>
            </a:r>
          </a:p>
          <a:p>
            <a:pPr lvl="1"/>
            <a:r>
              <a:rPr lang="en-US" sz="1400" dirty="0">
                <a:solidFill>
                  <a:schemeClr val="tx2"/>
                </a:solidFill>
              </a:rPr>
              <a:t>No loss of pressure in the major arteries</a:t>
            </a:r>
          </a:p>
          <a:p>
            <a:pPr lvl="1"/>
            <a:r>
              <a:rPr lang="en-US" sz="1400" dirty="0">
                <a:solidFill>
                  <a:schemeClr val="tx2"/>
                </a:solidFill>
              </a:rPr>
              <a:t>If resistance to one of the individual vessels increases, then total resistance increases</a:t>
            </a:r>
          </a:p>
          <a:p>
            <a:pPr lvl="1"/>
            <a:endParaRPr lang="en-US" sz="1400" dirty="0">
              <a:solidFill>
                <a:schemeClr val="tx2"/>
              </a:solidFill>
            </a:endParaRPr>
          </a:p>
          <a:p>
            <a:pPr lvl="1"/>
            <a:endParaRPr lang="en-US" sz="1400" dirty="0">
              <a:solidFill>
                <a:schemeClr val="tx2"/>
              </a:solidFill>
            </a:endParaRPr>
          </a:p>
          <a:p>
            <a:pPr lvl="1"/>
            <a:endParaRPr lang="en-US" sz="1400" dirty="0">
              <a:solidFill>
                <a:schemeClr val="tx2"/>
              </a:solidFill>
            </a:endParaRPr>
          </a:p>
          <a:p>
            <a:r>
              <a:rPr lang="en-US" sz="1800" dirty="0">
                <a:solidFill>
                  <a:schemeClr val="tx2"/>
                </a:solidFill>
              </a:rPr>
              <a:t>Laminar flow</a:t>
            </a:r>
          </a:p>
          <a:p>
            <a:pPr lvl="1"/>
            <a:r>
              <a:rPr lang="en-US" sz="1400" dirty="0">
                <a:solidFill>
                  <a:schemeClr val="tx2"/>
                </a:solidFill>
              </a:rPr>
              <a:t>Highest velocity of blood flow at vessel center</a:t>
            </a:r>
          </a:p>
          <a:p>
            <a:pPr lvl="1"/>
            <a:r>
              <a:rPr lang="en-US" sz="1400" dirty="0">
                <a:solidFill>
                  <a:schemeClr val="tx2"/>
                </a:solidFill>
              </a:rPr>
              <a:t>Layer of blood next to vessel wall adheres to wall and essentially doesn’t move</a:t>
            </a:r>
          </a:p>
          <a:p>
            <a:r>
              <a:rPr lang="en-US" sz="1800" dirty="0">
                <a:solidFill>
                  <a:schemeClr val="tx2"/>
                </a:solidFill>
              </a:rPr>
              <a:t>Turbulent flow</a:t>
            </a:r>
          </a:p>
          <a:p>
            <a:pPr lvl="1"/>
            <a:r>
              <a:rPr lang="en-US" sz="1400" dirty="0">
                <a:solidFill>
                  <a:schemeClr val="tx2"/>
                </a:solidFill>
              </a:rPr>
              <a:t>Streams mix radially and axially, flow is audible</a:t>
            </a:r>
          </a:p>
          <a:p>
            <a:pPr lvl="1"/>
            <a:r>
              <a:rPr lang="en-US" sz="1400" dirty="0">
                <a:solidFill>
                  <a:schemeClr val="tx2"/>
                </a:solidFill>
              </a:rPr>
              <a:t>More energy (pressure) is required to drive turbulent blood</a:t>
            </a:r>
          </a:p>
          <a:p>
            <a:pPr lvl="1"/>
            <a:endParaRPr lang="en-US" sz="1400" dirty="0">
              <a:solidFill>
                <a:schemeClr val="tx2"/>
              </a:solidFill>
            </a:endParaRPr>
          </a:p>
          <a:p>
            <a:endParaRPr lang="en-US" sz="1800" dirty="0">
              <a:solidFill>
                <a:schemeClr val="tx2"/>
              </a:solidFill>
            </a:endParaRPr>
          </a:p>
        </p:txBody>
      </p:sp>
      <p:pic>
        <p:nvPicPr>
          <p:cNvPr id="4" name="Picture 3">
            <a:extLst>
              <a:ext uri="{FF2B5EF4-FFF2-40B4-BE49-F238E27FC236}">
                <a16:creationId xmlns:a16="http://schemas.microsoft.com/office/drawing/2014/main" id="{8865A733-9196-EC4C-842C-C89527800313}"/>
              </a:ext>
            </a:extLst>
          </p:cNvPr>
          <p:cNvPicPr>
            <a:picLocks noChangeAspect="1"/>
          </p:cNvPicPr>
          <p:nvPr/>
        </p:nvPicPr>
        <p:blipFill>
          <a:blip r:embed="rId5"/>
          <a:stretch>
            <a:fillRect/>
          </a:stretch>
        </p:blipFill>
        <p:spPr>
          <a:xfrm>
            <a:off x="685800" y="2174135"/>
            <a:ext cx="4622800" cy="469900"/>
          </a:xfrm>
          <a:prstGeom prst="rect">
            <a:avLst/>
          </a:prstGeom>
        </p:spPr>
      </p:pic>
      <p:pic>
        <p:nvPicPr>
          <p:cNvPr id="5" name="Picture 4">
            <a:extLst>
              <a:ext uri="{FF2B5EF4-FFF2-40B4-BE49-F238E27FC236}">
                <a16:creationId xmlns:a16="http://schemas.microsoft.com/office/drawing/2014/main" id="{1808D2C3-787E-C54F-8853-B8A9CF530A38}"/>
              </a:ext>
            </a:extLst>
          </p:cNvPr>
          <p:cNvPicPr>
            <a:picLocks noChangeAspect="1"/>
          </p:cNvPicPr>
          <p:nvPr/>
        </p:nvPicPr>
        <p:blipFill>
          <a:blip r:embed="rId6"/>
          <a:stretch>
            <a:fillRect/>
          </a:stretch>
        </p:blipFill>
        <p:spPr>
          <a:xfrm>
            <a:off x="685800" y="4123386"/>
            <a:ext cx="3517900" cy="723900"/>
          </a:xfrm>
          <a:prstGeom prst="rect">
            <a:avLst/>
          </a:prstGeom>
        </p:spPr>
      </p:pic>
    </p:spTree>
    <p:extLst>
      <p:ext uri="{BB962C8B-B14F-4D97-AF65-F5344CB8AC3E}">
        <p14:creationId xmlns:p14="http://schemas.microsoft.com/office/powerpoint/2010/main" val="39963662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70075" y="62642"/>
            <a:ext cx="10674125" cy="951848"/>
          </a:xfrm>
        </p:spPr>
        <p:txBody>
          <a:bodyPr vert="horz" lIns="91440" tIns="45720" rIns="91440" bIns="45720" rtlCol="0" anchor="t">
            <a:normAutofit/>
          </a:bodyPr>
          <a:lstStyle/>
          <a:p>
            <a:r>
              <a:rPr lang="en-US" sz="5200" dirty="0">
                <a:solidFill>
                  <a:schemeClr val="tx2"/>
                </a:solidFill>
              </a:rPr>
              <a:t>Changes in ventricular PV loops</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63712" y="893817"/>
            <a:ext cx="11396870" cy="3693319"/>
          </a:xfrm>
          <a:prstGeom prst="rect">
            <a:avLst/>
          </a:prstGeom>
          <a:noFill/>
        </p:spPr>
        <p:txBody>
          <a:bodyPr wrap="square" rtlCol="0">
            <a:spAutoFit/>
          </a:bodyPr>
          <a:lstStyle/>
          <a:p>
            <a:pPr marL="285750" indent="-285750">
              <a:buFont typeface="Arial" panose="020B0604020202020204" pitchFamily="34" charset="0"/>
              <a:buChar char="•"/>
            </a:pPr>
            <a:r>
              <a:rPr lang="en-US" dirty="0"/>
              <a:t>Increased preload:</a:t>
            </a:r>
          </a:p>
          <a:p>
            <a:pPr marL="742950" lvl="1" indent="-285750">
              <a:buFont typeface="Arial" panose="020B0604020202020204" pitchFamily="34" charset="0"/>
              <a:buChar char="•"/>
            </a:pPr>
            <a:r>
              <a:rPr lang="en-US" dirty="0"/>
              <a:t>Increased EDV due to increased venous return</a:t>
            </a:r>
          </a:p>
          <a:p>
            <a:pPr marL="742950" lvl="1" indent="-285750">
              <a:buFont typeface="Arial" panose="020B0604020202020204" pitchFamily="34" charset="0"/>
              <a:buChar char="•"/>
            </a:pPr>
            <a:r>
              <a:rPr lang="en-US" dirty="0"/>
              <a:t>Afterload and contractility remain constant</a:t>
            </a:r>
          </a:p>
          <a:p>
            <a:pPr marL="742950" lvl="1" indent="-285750">
              <a:buFont typeface="Arial" panose="020B0604020202020204" pitchFamily="34" charset="0"/>
              <a:buChar char="•"/>
            </a:pPr>
            <a:r>
              <a:rPr lang="en-US" dirty="0"/>
              <a:t>SV increases</a:t>
            </a:r>
          </a:p>
          <a:p>
            <a:pPr marL="285750" indent="-285750">
              <a:buFont typeface="Arial" panose="020B0604020202020204" pitchFamily="34" charset="0"/>
              <a:buChar char="•"/>
            </a:pPr>
            <a:r>
              <a:rPr lang="en-US" dirty="0"/>
              <a:t>Increased afterload:</a:t>
            </a:r>
          </a:p>
          <a:p>
            <a:pPr marL="742950" lvl="1" indent="-285750">
              <a:buFont typeface="Arial" panose="020B0604020202020204" pitchFamily="34" charset="0"/>
              <a:buChar char="•"/>
            </a:pPr>
            <a:r>
              <a:rPr lang="en-US" dirty="0"/>
              <a:t>Increased aortic pressure</a:t>
            </a:r>
          </a:p>
          <a:p>
            <a:pPr marL="742950" lvl="1" indent="-285750">
              <a:buFont typeface="Arial" panose="020B0604020202020204" pitchFamily="34" charset="0"/>
              <a:buChar char="•"/>
            </a:pPr>
            <a:r>
              <a:rPr lang="en-US" dirty="0"/>
              <a:t>Ventricle must rise to greater than normal pressure during point 2 and 2-&gt;3 (ejection)</a:t>
            </a:r>
          </a:p>
          <a:p>
            <a:pPr marL="742950" lvl="1" indent="-285750">
              <a:buFont typeface="Arial" panose="020B0604020202020204" pitchFamily="34" charset="0"/>
              <a:buChar char="•"/>
            </a:pPr>
            <a:r>
              <a:rPr lang="en-US" dirty="0"/>
              <a:t>Less blood is ejected during systole, so SV dec, ESV increases</a:t>
            </a:r>
          </a:p>
          <a:p>
            <a:pPr marL="285750" indent="-285750">
              <a:buFont typeface="Arial" panose="020B0604020202020204" pitchFamily="34" charset="0"/>
              <a:buChar char="•"/>
            </a:pPr>
            <a:r>
              <a:rPr lang="en-US" dirty="0"/>
              <a:t>Increased contractility:</a:t>
            </a:r>
          </a:p>
          <a:p>
            <a:pPr marL="742950" lvl="1" indent="-285750">
              <a:buFont typeface="Arial" panose="020B0604020202020204" pitchFamily="34" charset="0"/>
              <a:buChar char="•"/>
            </a:pPr>
            <a:r>
              <a:rPr lang="en-US" dirty="0"/>
              <a:t>Ventricle can develop greater tension and pressure during systole and eject a larger volume than normal</a:t>
            </a:r>
          </a:p>
          <a:p>
            <a:pPr marL="742950" lvl="1" indent="-285750">
              <a:buFont typeface="Arial" panose="020B0604020202020204" pitchFamily="34" charset="0"/>
              <a:buChar char="•"/>
            </a:pPr>
            <a:r>
              <a:rPr lang="en-US" dirty="0"/>
              <a:t>SV and EF increases</a:t>
            </a:r>
          </a:p>
          <a:p>
            <a:pPr marL="742950" lvl="1" indent="-285750">
              <a:buFont typeface="Arial" panose="020B0604020202020204" pitchFamily="34" charset="0"/>
              <a:buChar char="•"/>
            </a:pPr>
            <a:r>
              <a:rPr lang="en-US" dirty="0"/>
              <a:t>ESV decreases b/c less blood remains in ventricle at end of systole</a:t>
            </a:r>
          </a:p>
        </p:txBody>
      </p:sp>
      <p:pic>
        <p:nvPicPr>
          <p:cNvPr id="6" name="Picture 5">
            <a:extLst>
              <a:ext uri="{FF2B5EF4-FFF2-40B4-BE49-F238E27FC236}">
                <a16:creationId xmlns:a16="http://schemas.microsoft.com/office/drawing/2014/main" id="{A709FC50-681D-B04B-8AA2-318CB50A7F92}"/>
              </a:ext>
            </a:extLst>
          </p:cNvPr>
          <p:cNvPicPr>
            <a:picLocks noChangeAspect="1"/>
          </p:cNvPicPr>
          <p:nvPr/>
        </p:nvPicPr>
        <p:blipFill>
          <a:blip r:embed="rId5"/>
          <a:stretch>
            <a:fillRect/>
          </a:stretch>
        </p:blipFill>
        <p:spPr>
          <a:xfrm>
            <a:off x="2204356" y="4679094"/>
            <a:ext cx="6893230" cy="2069793"/>
          </a:xfrm>
          <a:prstGeom prst="rect">
            <a:avLst/>
          </a:prstGeom>
        </p:spPr>
      </p:pic>
    </p:spTree>
    <p:extLst>
      <p:ext uri="{BB962C8B-B14F-4D97-AF65-F5344CB8AC3E}">
        <p14:creationId xmlns:p14="http://schemas.microsoft.com/office/powerpoint/2010/main" val="28597757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5200" dirty="0">
                <a:solidFill>
                  <a:schemeClr val="tx2"/>
                </a:solidFill>
              </a:rPr>
              <a:t>Cardiac work</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6528" y="2475514"/>
            <a:ext cx="11399918" cy="4247317"/>
          </a:xfrm>
          <a:prstGeom prst="rect">
            <a:avLst/>
          </a:prstGeom>
          <a:noFill/>
        </p:spPr>
        <p:txBody>
          <a:bodyPr wrap="square" rtlCol="0">
            <a:spAutoFit/>
          </a:bodyPr>
          <a:lstStyle/>
          <a:p>
            <a:pPr marL="285750" indent="-285750">
              <a:buFont typeface="Arial" panose="020B0604020202020204" pitchFamily="34" charset="0"/>
              <a:buChar char="•"/>
            </a:pPr>
            <a:r>
              <a:rPr lang="en-US" dirty="0"/>
              <a:t>Work is force x distance</a:t>
            </a:r>
          </a:p>
          <a:p>
            <a:pPr marL="285750" indent="-285750">
              <a:buFont typeface="Arial" panose="020B0604020202020204" pitchFamily="34" charset="0"/>
              <a:buChar char="•"/>
            </a:pPr>
            <a:r>
              <a:rPr lang="en-US" dirty="0"/>
              <a:t>Myocardial work is stroke work </a:t>
            </a:r>
          </a:p>
          <a:p>
            <a:pPr marL="285750" indent="-285750">
              <a:buFont typeface="Arial" panose="020B0604020202020204" pitchFamily="34" charset="0"/>
              <a:buChar char="•"/>
            </a:pPr>
            <a:r>
              <a:rPr lang="en-US" dirty="0"/>
              <a:t>For LV, work is stroke volume x aortic pressure</a:t>
            </a:r>
          </a:p>
          <a:p>
            <a:pPr marL="742950" lvl="1" indent="-285750">
              <a:buFont typeface="Arial" panose="020B0604020202020204" pitchFamily="34" charset="0"/>
              <a:buChar char="•"/>
            </a:pPr>
            <a:r>
              <a:rPr lang="en-US" dirty="0"/>
              <a:t>AKA area within the PV loop</a:t>
            </a:r>
          </a:p>
          <a:p>
            <a:pPr marL="285750" indent="-285750">
              <a:buFont typeface="Arial" panose="020B0604020202020204" pitchFamily="34" charset="0"/>
              <a:buChar char="•"/>
            </a:pPr>
            <a:r>
              <a:rPr lang="en-US" dirty="0"/>
              <a:t>Minute work: cardiac output x aortic pressure (volume work and pressure work)</a:t>
            </a:r>
          </a:p>
          <a:p>
            <a:pPr marL="285750" indent="-285750">
              <a:buFont typeface="Arial" panose="020B0604020202020204" pitchFamily="34" charset="0"/>
              <a:buChar char="•"/>
            </a:pPr>
            <a:r>
              <a:rPr lang="en-US" dirty="0"/>
              <a:t>Increases in CO (</a:t>
            </a:r>
            <a:r>
              <a:rPr lang="en-US" dirty="0" err="1"/>
              <a:t>inc</a:t>
            </a:r>
            <a:r>
              <a:rPr lang="en-US" dirty="0"/>
              <a:t> in SV , HR) or </a:t>
            </a:r>
            <a:r>
              <a:rPr lang="en-US" dirty="0" err="1"/>
              <a:t>inc</a:t>
            </a:r>
            <a:r>
              <a:rPr lang="en-US" dirty="0"/>
              <a:t> in aortic pressure will increase energy consumption of heart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Myocardial oxygen consumption related directly with cardiac minute work </a:t>
            </a:r>
          </a:p>
          <a:p>
            <a:pPr marL="285750" indent="-285750">
              <a:buFont typeface="Arial" panose="020B0604020202020204" pitchFamily="34" charset="0"/>
              <a:buChar char="•"/>
            </a:pPr>
            <a:r>
              <a:rPr lang="en-US" dirty="0"/>
              <a:t>Question: pressure or volume work demand more oxygen consumption?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Fick principle: there is conservation of mass (applied to utilization of O2 by the body)</a:t>
            </a:r>
          </a:p>
          <a:p>
            <a:pPr marL="742950" lvl="1" indent="-285750">
              <a:buFont typeface="Arial" panose="020B0604020202020204" pitchFamily="34" charset="0"/>
              <a:buChar char="•"/>
            </a:pPr>
            <a:r>
              <a:rPr lang="en-US" dirty="0"/>
              <a:t>In steady state, the rate of O2 consumption by the body must equal the amount of O2 leaving lungs in the pulmonary vein minus the amount of O2 returning to the lungs in the pulmonary artery</a:t>
            </a:r>
          </a:p>
          <a:p>
            <a:pPr marL="285750"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77716CEA-A59A-684F-B87C-54C8206FEFA0}"/>
              </a:ext>
            </a:extLst>
          </p:cNvPr>
          <p:cNvPicPr>
            <a:picLocks noChangeAspect="1"/>
          </p:cNvPicPr>
          <p:nvPr/>
        </p:nvPicPr>
        <p:blipFill>
          <a:blip r:embed="rId6"/>
          <a:stretch>
            <a:fillRect/>
          </a:stretch>
        </p:blipFill>
        <p:spPr>
          <a:xfrm>
            <a:off x="7062437" y="352165"/>
            <a:ext cx="4889500" cy="2705100"/>
          </a:xfrm>
          <a:prstGeom prst="rect">
            <a:avLst/>
          </a:prstGeom>
        </p:spPr>
      </p:pic>
    </p:spTree>
    <p:extLst>
      <p:ext uri="{BB962C8B-B14F-4D97-AF65-F5344CB8AC3E}">
        <p14:creationId xmlns:p14="http://schemas.microsoft.com/office/powerpoint/2010/main" val="7728783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5004" y="1730331"/>
            <a:ext cx="6440432" cy="923330"/>
          </a:xfrm>
          <a:prstGeom prst="rect">
            <a:avLst/>
          </a:prstGeom>
          <a:noFill/>
        </p:spPr>
        <p:txBody>
          <a:bodyPr wrap="square" rtlCol="0">
            <a:spAutoFit/>
          </a:bodyPr>
          <a:lstStyle/>
          <a:p>
            <a:pPr marL="285750" indent="-285750">
              <a:buFont typeface="Arial" panose="020B0604020202020204" pitchFamily="34" charset="0"/>
              <a:buChar char="•"/>
            </a:pPr>
            <a:r>
              <a:rPr lang="en-US" dirty="0"/>
              <a:t>Cycle is divided into 7 phases (labeled A through G)</a:t>
            </a:r>
          </a:p>
          <a:p>
            <a:pPr marL="285750" indent="-285750">
              <a:buFont typeface="Arial" panose="020B0604020202020204" pitchFamily="34" charset="0"/>
              <a:buChar char="•"/>
            </a:pPr>
            <a:r>
              <a:rPr lang="en-US" dirty="0"/>
              <a:t>ECG can be used as a time/event marker</a:t>
            </a:r>
          </a:p>
          <a:p>
            <a:pPr marL="285750" indent="-285750">
              <a:buFont typeface="Arial" panose="020B0604020202020204" pitchFamily="34" charset="0"/>
              <a:buChar char="•"/>
            </a:pPr>
            <a:r>
              <a:rPr lang="en-US" dirty="0"/>
              <a:t>Cycle begins with depolarization and contraction of atria</a:t>
            </a:r>
          </a:p>
        </p:txBody>
      </p:sp>
      <p:pic>
        <p:nvPicPr>
          <p:cNvPr id="5" name="Picture 4">
            <a:extLst>
              <a:ext uri="{FF2B5EF4-FFF2-40B4-BE49-F238E27FC236}">
                <a16:creationId xmlns:a16="http://schemas.microsoft.com/office/drawing/2014/main" id="{19A127CD-E120-9948-B55D-FC3E20FFA208}"/>
              </a:ext>
            </a:extLst>
          </p:cNvPr>
          <p:cNvPicPr>
            <a:picLocks noChangeAspect="1"/>
          </p:cNvPicPr>
          <p:nvPr/>
        </p:nvPicPr>
        <p:blipFill>
          <a:blip r:embed="rId5"/>
          <a:stretch>
            <a:fillRect/>
          </a:stretch>
        </p:blipFill>
        <p:spPr>
          <a:xfrm>
            <a:off x="7121381" y="-5"/>
            <a:ext cx="3220371" cy="6858000"/>
          </a:xfrm>
          <a:prstGeom prst="rect">
            <a:avLst/>
          </a:prstGeom>
        </p:spPr>
      </p:pic>
      <p:sp>
        <p:nvSpPr>
          <p:cNvPr id="14" name="Title 1">
            <a:extLst>
              <a:ext uri="{FF2B5EF4-FFF2-40B4-BE49-F238E27FC236}">
                <a16:creationId xmlns:a16="http://schemas.microsoft.com/office/drawing/2014/main" id="{CB05A254-CC8A-8A48-BAE4-088D0ED94F4A}"/>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5200" dirty="0">
                <a:solidFill>
                  <a:schemeClr val="tx2"/>
                </a:solidFill>
              </a:rPr>
              <a:t>Cardiac cycle</a:t>
            </a:r>
          </a:p>
        </p:txBody>
      </p:sp>
    </p:spTree>
    <p:extLst>
      <p:ext uri="{BB962C8B-B14F-4D97-AF65-F5344CB8AC3E}">
        <p14:creationId xmlns:p14="http://schemas.microsoft.com/office/powerpoint/2010/main" val="11539665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5200" dirty="0">
                <a:solidFill>
                  <a:schemeClr val="tx2"/>
                </a:solidFill>
              </a:rPr>
              <a:t>Cardiac cycle</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1955" y="1397563"/>
            <a:ext cx="9152213" cy="3693319"/>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 Atrial systole: </a:t>
            </a:r>
          </a:p>
          <a:p>
            <a:pPr marL="742950" lvl="1" indent="-285750">
              <a:buFont typeface="Arial" panose="020B0604020202020204" pitchFamily="34" charset="0"/>
              <a:buChar char="•"/>
            </a:pPr>
            <a:r>
              <a:rPr lang="en-US" dirty="0"/>
              <a:t>Preceded by P wave on ECG</a:t>
            </a:r>
          </a:p>
          <a:p>
            <a:pPr marL="742950" lvl="1" indent="-285750">
              <a:buFont typeface="Arial" panose="020B0604020202020204" pitchFamily="34" charset="0"/>
              <a:buChar char="•"/>
            </a:pPr>
            <a:r>
              <a:rPr lang="en-US" dirty="0"/>
              <a:t>Atrial contraction causes </a:t>
            </a:r>
            <a:r>
              <a:rPr lang="en-US" dirty="0" err="1"/>
              <a:t>inc</a:t>
            </a:r>
            <a:r>
              <a:rPr lang="en-US" dirty="0"/>
              <a:t> in LA pressure</a:t>
            </a:r>
          </a:p>
          <a:p>
            <a:pPr marL="742950" lvl="1" indent="-285750">
              <a:buFont typeface="Arial" panose="020B0604020202020204" pitchFamily="34" charset="0"/>
              <a:buChar char="•"/>
            </a:pPr>
            <a:r>
              <a:rPr lang="en-US" dirty="0"/>
              <a:t>When this atrial pressure is reflected back to veins, appears on the venous pulse as “a” wave</a:t>
            </a:r>
          </a:p>
          <a:p>
            <a:pPr marL="742950" lvl="1" indent="-285750">
              <a:buFont typeface="Arial" panose="020B0604020202020204" pitchFamily="34" charset="0"/>
              <a:buChar char="•"/>
            </a:pPr>
            <a:r>
              <a:rPr lang="en-US" dirty="0"/>
              <a:t>LV is relaxed during this phase</a:t>
            </a:r>
          </a:p>
          <a:p>
            <a:pPr marL="742950" lvl="1" indent="-285750">
              <a:buFont typeface="Arial" panose="020B0604020202020204" pitchFamily="34" charset="0"/>
              <a:buChar char="•"/>
            </a:pPr>
            <a:r>
              <a:rPr lang="en-US" dirty="0"/>
              <a:t>MV is open, ventricle is filling with blood (atrial systole further increases LV volume, which is the “blip” in the LV pressure tracing)</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Question: What is the S4 heart sound?</a:t>
            </a:r>
          </a:p>
          <a:p>
            <a:pPr marL="1200150" lvl="2" indent="-285750">
              <a:buFont typeface="Arial" panose="020B0604020202020204" pitchFamily="34" charset="0"/>
              <a:buChar char="•"/>
            </a:pPr>
            <a:r>
              <a:rPr lang="en-US" dirty="0"/>
              <a:t>S4 is low pitch in late diastole</a:t>
            </a:r>
          </a:p>
          <a:p>
            <a:pPr marL="285750"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768C61A8-96B6-6942-99DE-EC18B46865A6}"/>
              </a:ext>
            </a:extLst>
          </p:cNvPr>
          <p:cNvPicPr>
            <a:picLocks noChangeAspect="1"/>
          </p:cNvPicPr>
          <p:nvPr/>
        </p:nvPicPr>
        <p:blipFill>
          <a:blip r:embed="rId6"/>
          <a:stretch>
            <a:fillRect/>
          </a:stretch>
        </p:blipFill>
        <p:spPr>
          <a:xfrm>
            <a:off x="9586671" y="-5"/>
            <a:ext cx="1126901" cy="6858000"/>
          </a:xfrm>
          <a:prstGeom prst="rect">
            <a:avLst/>
          </a:prstGeom>
        </p:spPr>
      </p:pic>
      <p:sp>
        <p:nvSpPr>
          <p:cNvPr id="6" name="TextBox 5">
            <a:extLst>
              <a:ext uri="{FF2B5EF4-FFF2-40B4-BE49-F238E27FC236}">
                <a16:creationId xmlns:a16="http://schemas.microsoft.com/office/drawing/2014/main" id="{4050691B-D102-BB41-9E72-D5268E915ACD}"/>
              </a:ext>
            </a:extLst>
          </p:cNvPr>
          <p:cNvSpPr txBox="1"/>
          <p:nvPr/>
        </p:nvSpPr>
        <p:spPr>
          <a:xfrm>
            <a:off x="10744200" y="914400"/>
            <a:ext cx="1567255" cy="276999"/>
          </a:xfrm>
          <a:prstGeom prst="rect">
            <a:avLst/>
          </a:prstGeom>
          <a:noFill/>
        </p:spPr>
        <p:txBody>
          <a:bodyPr wrap="square" rtlCol="0">
            <a:spAutoFit/>
          </a:bodyPr>
          <a:lstStyle/>
          <a:p>
            <a:r>
              <a:rPr lang="en-US" sz="1200" dirty="0"/>
              <a:t>Aortic pressure</a:t>
            </a:r>
          </a:p>
        </p:txBody>
      </p:sp>
      <p:sp>
        <p:nvSpPr>
          <p:cNvPr id="13" name="TextBox 12">
            <a:extLst>
              <a:ext uri="{FF2B5EF4-FFF2-40B4-BE49-F238E27FC236}">
                <a16:creationId xmlns:a16="http://schemas.microsoft.com/office/drawing/2014/main" id="{A2C1A1F7-8658-AB48-9758-3183669DF828}"/>
              </a:ext>
            </a:extLst>
          </p:cNvPr>
          <p:cNvSpPr txBox="1"/>
          <p:nvPr/>
        </p:nvSpPr>
        <p:spPr>
          <a:xfrm>
            <a:off x="10744199" y="1484360"/>
            <a:ext cx="1567255" cy="276999"/>
          </a:xfrm>
          <a:prstGeom prst="rect">
            <a:avLst/>
          </a:prstGeom>
          <a:noFill/>
        </p:spPr>
        <p:txBody>
          <a:bodyPr wrap="square" rtlCol="0">
            <a:spAutoFit/>
          </a:bodyPr>
          <a:lstStyle/>
          <a:p>
            <a:r>
              <a:rPr lang="en-US" sz="1200" dirty="0"/>
              <a:t>LV pressure</a:t>
            </a:r>
          </a:p>
        </p:txBody>
      </p:sp>
      <p:sp>
        <p:nvSpPr>
          <p:cNvPr id="14" name="TextBox 13">
            <a:extLst>
              <a:ext uri="{FF2B5EF4-FFF2-40B4-BE49-F238E27FC236}">
                <a16:creationId xmlns:a16="http://schemas.microsoft.com/office/drawing/2014/main" id="{E2050FF3-4C0F-B94C-9559-5791FD14247C}"/>
              </a:ext>
            </a:extLst>
          </p:cNvPr>
          <p:cNvSpPr txBox="1"/>
          <p:nvPr/>
        </p:nvSpPr>
        <p:spPr>
          <a:xfrm>
            <a:off x="10738745" y="2081701"/>
            <a:ext cx="1567255" cy="276999"/>
          </a:xfrm>
          <a:prstGeom prst="rect">
            <a:avLst/>
          </a:prstGeom>
          <a:noFill/>
        </p:spPr>
        <p:txBody>
          <a:bodyPr wrap="square" rtlCol="0">
            <a:spAutoFit/>
          </a:bodyPr>
          <a:lstStyle/>
          <a:p>
            <a:r>
              <a:rPr lang="en-US" sz="1200" dirty="0"/>
              <a:t>LA pressure</a:t>
            </a:r>
          </a:p>
        </p:txBody>
      </p:sp>
      <p:sp>
        <p:nvSpPr>
          <p:cNvPr id="15" name="TextBox 14">
            <a:extLst>
              <a:ext uri="{FF2B5EF4-FFF2-40B4-BE49-F238E27FC236}">
                <a16:creationId xmlns:a16="http://schemas.microsoft.com/office/drawing/2014/main" id="{4BBE1152-45A4-914B-A03A-E84F119CFB5F}"/>
              </a:ext>
            </a:extLst>
          </p:cNvPr>
          <p:cNvSpPr txBox="1"/>
          <p:nvPr/>
        </p:nvSpPr>
        <p:spPr>
          <a:xfrm>
            <a:off x="10752391" y="2771001"/>
            <a:ext cx="1567255" cy="276999"/>
          </a:xfrm>
          <a:prstGeom prst="rect">
            <a:avLst/>
          </a:prstGeom>
          <a:noFill/>
        </p:spPr>
        <p:txBody>
          <a:bodyPr wrap="square" rtlCol="0">
            <a:spAutoFit/>
          </a:bodyPr>
          <a:lstStyle/>
          <a:p>
            <a:r>
              <a:rPr lang="en-US" sz="1200" dirty="0"/>
              <a:t>Heart sounds</a:t>
            </a:r>
          </a:p>
        </p:txBody>
      </p:sp>
      <p:sp>
        <p:nvSpPr>
          <p:cNvPr id="16" name="TextBox 15">
            <a:extLst>
              <a:ext uri="{FF2B5EF4-FFF2-40B4-BE49-F238E27FC236}">
                <a16:creationId xmlns:a16="http://schemas.microsoft.com/office/drawing/2014/main" id="{5DD487EA-20C3-2D4C-BDBE-D46F7D7A2069}"/>
              </a:ext>
            </a:extLst>
          </p:cNvPr>
          <p:cNvSpPr txBox="1"/>
          <p:nvPr/>
        </p:nvSpPr>
        <p:spPr>
          <a:xfrm>
            <a:off x="10738745" y="3288513"/>
            <a:ext cx="1567255" cy="276999"/>
          </a:xfrm>
          <a:prstGeom prst="rect">
            <a:avLst/>
          </a:prstGeom>
          <a:noFill/>
        </p:spPr>
        <p:txBody>
          <a:bodyPr wrap="square" rtlCol="0">
            <a:spAutoFit/>
          </a:bodyPr>
          <a:lstStyle/>
          <a:p>
            <a:r>
              <a:rPr lang="en-US" sz="1200" dirty="0"/>
              <a:t>Vent volume</a:t>
            </a:r>
          </a:p>
        </p:txBody>
      </p:sp>
      <p:sp>
        <p:nvSpPr>
          <p:cNvPr id="17" name="TextBox 16">
            <a:extLst>
              <a:ext uri="{FF2B5EF4-FFF2-40B4-BE49-F238E27FC236}">
                <a16:creationId xmlns:a16="http://schemas.microsoft.com/office/drawing/2014/main" id="{1554EFFE-EED0-374A-A0A8-060D685477BB}"/>
              </a:ext>
            </a:extLst>
          </p:cNvPr>
          <p:cNvSpPr txBox="1"/>
          <p:nvPr/>
        </p:nvSpPr>
        <p:spPr>
          <a:xfrm>
            <a:off x="10709529" y="4765791"/>
            <a:ext cx="1567255" cy="276999"/>
          </a:xfrm>
          <a:prstGeom prst="rect">
            <a:avLst/>
          </a:prstGeom>
          <a:noFill/>
        </p:spPr>
        <p:txBody>
          <a:bodyPr wrap="square" rtlCol="0">
            <a:spAutoFit/>
          </a:bodyPr>
          <a:lstStyle/>
          <a:p>
            <a:r>
              <a:rPr lang="en-US" sz="1200" dirty="0"/>
              <a:t>Venous pulse</a:t>
            </a:r>
          </a:p>
        </p:txBody>
      </p:sp>
      <p:pic>
        <p:nvPicPr>
          <p:cNvPr id="7" name="Picture 6">
            <a:extLst>
              <a:ext uri="{FF2B5EF4-FFF2-40B4-BE49-F238E27FC236}">
                <a16:creationId xmlns:a16="http://schemas.microsoft.com/office/drawing/2014/main" id="{F30202D4-C2CD-B940-A3E6-021646722F88}"/>
              </a:ext>
            </a:extLst>
          </p:cNvPr>
          <p:cNvPicPr>
            <a:picLocks noChangeAspect="1"/>
          </p:cNvPicPr>
          <p:nvPr/>
        </p:nvPicPr>
        <p:blipFill>
          <a:blip r:embed="rId7"/>
          <a:stretch>
            <a:fillRect/>
          </a:stretch>
        </p:blipFill>
        <p:spPr>
          <a:xfrm>
            <a:off x="4884633" y="5212785"/>
            <a:ext cx="4816550" cy="1394892"/>
          </a:xfrm>
          <a:prstGeom prst="rect">
            <a:avLst/>
          </a:prstGeom>
        </p:spPr>
      </p:pic>
    </p:spTree>
    <p:extLst>
      <p:ext uri="{BB962C8B-B14F-4D97-AF65-F5344CB8AC3E}">
        <p14:creationId xmlns:p14="http://schemas.microsoft.com/office/powerpoint/2010/main" val="20681137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5200" dirty="0">
                <a:solidFill>
                  <a:schemeClr val="tx2"/>
                </a:solidFill>
              </a:rPr>
              <a:t>Cardiac cycle</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1955" y="1397563"/>
            <a:ext cx="9152213" cy="2585323"/>
          </a:xfrm>
          <a:prstGeom prst="rect">
            <a:avLst/>
          </a:prstGeom>
          <a:noFill/>
        </p:spPr>
        <p:txBody>
          <a:bodyPr wrap="square" rtlCol="0">
            <a:spAutoFit/>
          </a:bodyPr>
          <a:lstStyle/>
          <a:p>
            <a:pPr marL="285750" indent="-285750">
              <a:buFont typeface="Arial" panose="020B0604020202020204" pitchFamily="34" charset="0"/>
              <a:buChar char="•"/>
            </a:pPr>
            <a:r>
              <a:rPr lang="en-US" dirty="0"/>
              <a:t>B) Isovolumetric ventricular contraction </a:t>
            </a:r>
          </a:p>
          <a:p>
            <a:pPr marL="742950" lvl="1" indent="-285750">
              <a:buFont typeface="Arial" panose="020B0604020202020204" pitchFamily="34" charset="0"/>
              <a:buChar char="•"/>
            </a:pPr>
            <a:r>
              <a:rPr lang="en-US" dirty="0"/>
              <a:t>Begins during QRS complex (activation of ventricles)</a:t>
            </a:r>
          </a:p>
          <a:p>
            <a:pPr marL="742950" lvl="1" indent="-285750">
              <a:buFont typeface="Arial" panose="020B0604020202020204" pitchFamily="34" charset="0"/>
              <a:buChar char="•"/>
            </a:pPr>
            <a:r>
              <a:rPr lang="en-US" dirty="0"/>
              <a:t>LV pressure increases, exceeding LA pressure, which closes MV</a:t>
            </a:r>
          </a:p>
          <a:p>
            <a:pPr marL="742950" lvl="1" indent="-285750">
              <a:buFont typeface="Arial" panose="020B0604020202020204" pitchFamily="34" charset="0"/>
              <a:buChar char="•"/>
            </a:pPr>
            <a:r>
              <a:rPr lang="en-US" dirty="0"/>
              <a:t>Tricuspid valve closes in R heart</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Question: what is the S1 heart sound?</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All valves are closed, so ventricular pressure increases but volume stays constant</a:t>
            </a:r>
          </a:p>
        </p:txBody>
      </p:sp>
      <p:pic>
        <p:nvPicPr>
          <p:cNvPr id="6" name="Picture 5">
            <a:extLst>
              <a:ext uri="{FF2B5EF4-FFF2-40B4-BE49-F238E27FC236}">
                <a16:creationId xmlns:a16="http://schemas.microsoft.com/office/drawing/2014/main" id="{DE324175-9B25-0E43-9593-03E919E6BA0C}"/>
              </a:ext>
            </a:extLst>
          </p:cNvPr>
          <p:cNvPicPr>
            <a:picLocks noChangeAspect="1"/>
          </p:cNvPicPr>
          <p:nvPr/>
        </p:nvPicPr>
        <p:blipFill>
          <a:blip r:embed="rId6"/>
          <a:stretch>
            <a:fillRect/>
          </a:stretch>
        </p:blipFill>
        <p:spPr>
          <a:xfrm>
            <a:off x="9063114" y="-5"/>
            <a:ext cx="1406769" cy="6858000"/>
          </a:xfrm>
          <a:prstGeom prst="rect">
            <a:avLst/>
          </a:prstGeom>
        </p:spPr>
      </p:pic>
      <p:sp>
        <p:nvSpPr>
          <p:cNvPr id="12" name="TextBox 11">
            <a:extLst>
              <a:ext uri="{FF2B5EF4-FFF2-40B4-BE49-F238E27FC236}">
                <a16:creationId xmlns:a16="http://schemas.microsoft.com/office/drawing/2014/main" id="{D6969D15-8404-CF4B-9DA0-98E61511168E}"/>
              </a:ext>
            </a:extLst>
          </p:cNvPr>
          <p:cNvSpPr txBox="1"/>
          <p:nvPr/>
        </p:nvSpPr>
        <p:spPr>
          <a:xfrm>
            <a:off x="10437981" y="490876"/>
            <a:ext cx="1567255" cy="276999"/>
          </a:xfrm>
          <a:prstGeom prst="rect">
            <a:avLst/>
          </a:prstGeom>
          <a:noFill/>
        </p:spPr>
        <p:txBody>
          <a:bodyPr wrap="square" rtlCol="0">
            <a:spAutoFit/>
          </a:bodyPr>
          <a:lstStyle/>
          <a:p>
            <a:r>
              <a:rPr lang="en-US" sz="1200" dirty="0"/>
              <a:t>Aortic pressure</a:t>
            </a:r>
          </a:p>
        </p:txBody>
      </p:sp>
      <p:sp>
        <p:nvSpPr>
          <p:cNvPr id="13" name="TextBox 12">
            <a:extLst>
              <a:ext uri="{FF2B5EF4-FFF2-40B4-BE49-F238E27FC236}">
                <a16:creationId xmlns:a16="http://schemas.microsoft.com/office/drawing/2014/main" id="{1EC416B1-ADA7-0E4F-BCE2-57E7597AC2B0}"/>
              </a:ext>
            </a:extLst>
          </p:cNvPr>
          <p:cNvSpPr txBox="1"/>
          <p:nvPr/>
        </p:nvSpPr>
        <p:spPr>
          <a:xfrm>
            <a:off x="10517457" y="1325577"/>
            <a:ext cx="1567255" cy="276999"/>
          </a:xfrm>
          <a:prstGeom prst="rect">
            <a:avLst/>
          </a:prstGeom>
          <a:noFill/>
        </p:spPr>
        <p:txBody>
          <a:bodyPr wrap="square" rtlCol="0">
            <a:spAutoFit/>
          </a:bodyPr>
          <a:lstStyle/>
          <a:p>
            <a:r>
              <a:rPr lang="en-US" sz="1200" dirty="0"/>
              <a:t>LV pressure</a:t>
            </a:r>
          </a:p>
        </p:txBody>
      </p:sp>
      <p:sp>
        <p:nvSpPr>
          <p:cNvPr id="14" name="TextBox 13">
            <a:extLst>
              <a:ext uri="{FF2B5EF4-FFF2-40B4-BE49-F238E27FC236}">
                <a16:creationId xmlns:a16="http://schemas.microsoft.com/office/drawing/2014/main" id="{06BE98A1-87D1-8C44-8111-4C4797B03DB8}"/>
              </a:ext>
            </a:extLst>
          </p:cNvPr>
          <p:cNvSpPr txBox="1"/>
          <p:nvPr/>
        </p:nvSpPr>
        <p:spPr>
          <a:xfrm>
            <a:off x="10517457" y="2046905"/>
            <a:ext cx="1567255" cy="276999"/>
          </a:xfrm>
          <a:prstGeom prst="rect">
            <a:avLst/>
          </a:prstGeom>
          <a:noFill/>
        </p:spPr>
        <p:txBody>
          <a:bodyPr wrap="square" rtlCol="0">
            <a:spAutoFit/>
          </a:bodyPr>
          <a:lstStyle/>
          <a:p>
            <a:r>
              <a:rPr lang="en-US" sz="1200" dirty="0"/>
              <a:t>LA pressure</a:t>
            </a:r>
          </a:p>
        </p:txBody>
      </p:sp>
      <p:sp>
        <p:nvSpPr>
          <p:cNvPr id="15" name="TextBox 14">
            <a:extLst>
              <a:ext uri="{FF2B5EF4-FFF2-40B4-BE49-F238E27FC236}">
                <a16:creationId xmlns:a16="http://schemas.microsoft.com/office/drawing/2014/main" id="{1BF1DDC5-CCF5-6943-A3FC-B84E18C06C7B}"/>
              </a:ext>
            </a:extLst>
          </p:cNvPr>
          <p:cNvSpPr txBox="1"/>
          <p:nvPr/>
        </p:nvSpPr>
        <p:spPr>
          <a:xfrm>
            <a:off x="10545790" y="3919875"/>
            <a:ext cx="1567255" cy="276999"/>
          </a:xfrm>
          <a:prstGeom prst="rect">
            <a:avLst/>
          </a:prstGeom>
          <a:noFill/>
        </p:spPr>
        <p:txBody>
          <a:bodyPr wrap="square" rtlCol="0">
            <a:spAutoFit/>
          </a:bodyPr>
          <a:lstStyle/>
          <a:p>
            <a:r>
              <a:rPr lang="en-US" sz="1200" dirty="0"/>
              <a:t>Vent volume</a:t>
            </a:r>
          </a:p>
        </p:txBody>
      </p:sp>
      <p:sp>
        <p:nvSpPr>
          <p:cNvPr id="16" name="TextBox 15">
            <a:extLst>
              <a:ext uri="{FF2B5EF4-FFF2-40B4-BE49-F238E27FC236}">
                <a16:creationId xmlns:a16="http://schemas.microsoft.com/office/drawing/2014/main" id="{32015360-546F-4A43-A801-5FC38ED9433A}"/>
              </a:ext>
            </a:extLst>
          </p:cNvPr>
          <p:cNvSpPr txBox="1"/>
          <p:nvPr/>
        </p:nvSpPr>
        <p:spPr>
          <a:xfrm>
            <a:off x="10519498" y="5081472"/>
            <a:ext cx="1567255" cy="276999"/>
          </a:xfrm>
          <a:prstGeom prst="rect">
            <a:avLst/>
          </a:prstGeom>
          <a:noFill/>
        </p:spPr>
        <p:txBody>
          <a:bodyPr wrap="square" rtlCol="0">
            <a:spAutoFit/>
          </a:bodyPr>
          <a:lstStyle/>
          <a:p>
            <a:r>
              <a:rPr lang="en-US" sz="1200" dirty="0"/>
              <a:t>Venous pulse</a:t>
            </a:r>
          </a:p>
        </p:txBody>
      </p:sp>
    </p:spTree>
    <p:extLst>
      <p:ext uri="{BB962C8B-B14F-4D97-AF65-F5344CB8AC3E}">
        <p14:creationId xmlns:p14="http://schemas.microsoft.com/office/powerpoint/2010/main" val="14640020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5200" dirty="0">
                <a:solidFill>
                  <a:schemeClr val="tx2"/>
                </a:solidFill>
              </a:rPr>
              <a:t>Cardiac cycle</a:t>
            </a:r>
          </a:p>
        </p:txBody>
      </p:sp>
      <p:sp>
        <p:nvSpPr>
          <p:cNvPr id="4" name="TextBox 3">
            <a:extLst>
              <a:ext uri="{FF2B5EF4-FFF2-40B4-BE49-F238E27FC236}">
                <a16:creationId xmlns:a16="http://schemas.microsoft.com/office/drawing/2014/main" id="{D35221D2-6637-B24F-A06A-A22E5CE762AB}"/>
              </a:ext>
            </a:extLst>
          </p:cNvPr>
          <p:cNvSpPr txBox="1"/>
          <p:nvPr/>
        </p:nvSpPr>
        <p:spPr>
          <a:xfrm>
            <a:off x="308907" y="1261651"/>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244335" y="1396875"/>
            <a:ext cx="8665595" cy="2585323"/>
          </a:xfrm>
          <a:prstGeom prst="rect">
            <a:avLst/>
          </a:prstGeom>
          <a:noFill/>
        </p:spPr>
        <p:txBody>
          <a:bodyPr wrap="square" rtlCol="0">
            <a:spAutoFit/>
          </a:bodyPr>
          <a:lstStyle/>
          <a:p>
            <a:pPr marL="285750" indent="-285750">
              <a:buFont typeface="Arial" panose="020B0604020202020204" pitchFamily="34" charset="0"/>
              <a:buChar char="•"/>
            </a:pPr>
            <a:r>
              <a:rPr lang="en-US" dirty="0"/>
              <a:t>C) Rapid ventricular ejection</a:t>
            </a:r>
          </a:p>
          <a:p>
            <a:pPr marL="742950" lvl="1" indent="-285750">
              <a:buFont typeface="Arial" panose="020B0604020202020204" pitchFamily="34" charset="0"/>
              <a:buChar char="•"/>
            </a:pPr>
            <a:r>
              <a:rPr lang="en-US" dirty="0"/>
              <a:t>When ventricular pressure &gt; aortic pressure, aortic valve opens</a:t>
            </a:r>
          </a:p>
          <a:p>
            <a:pPr marL="742950" lvl="1" indent="-285750">
              <a:buFont typeface="Arial" panose="020B0604020202020204" pitchFamily="34" charset="0"/>
              <a:buChar char="•"/>
            </a:pPr>
            <a:r>
              <a:rPr lang="en-US" dirty="0"/>
              <a:t>Blood is rapidly ejected from LV to aorta</a:t>
            </a:r>
          </a:p>
          <a:p>
            <a:pPr marL="742950" lvl="1" indent="-285750">
              <a:buFont typeface="Arial" panose="020B0604020202020204" pitchFamily="34" charset="0"/>
              <a:buChar char="•"/>
            </a:pPr>
            <a:r>
              <a:rPr lang="en-US" dirty="0"/>
              <a:t>Aortic pressure drastically increases</a:t>
            </a:r>
          </a:p>
          <a:p>
            <a:pPr marL="742950" lvl="1" indent="-285750">
              <a:buFont typeface="Arial" panose="020B0604020202020204" pitchFamily="34" charset="0"/>
              <a:buChar char="•"/>
            </a:pPr>
            <a:r>
              <a:rPr lang="en-US" dirty="0"/>
              <a:t>Atrial filling begins and LA pressure slowly increases as blood is returned to L heart from pulmonary circulation</a:t>
            </a:r>
          </a:p>
          <a:p>
            <a:pPr marL="742950" lvl="1" indent="-285750">
              <a:buFont typeface="Arial" panose="020B0604020202020204" pitchFamily="34" charset="0"/>
              <a:buChar char="•"/>
            </a:pPr>
            <a:r>
              <a:rPr lang="en-US" dirty="0"/>
              <a:t>End of this phase coincides with end of ST segment (or beginning of T wave) on ECG and end of ventricular contraction</a:t>
            </a:r>
          </a:p>
          <a:p>
            <a:pPr marL="742950" lvl="1"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0CE3784D-DD03-E74F-A1E6-8BEFF4E358DD}"/>
              </a:ext>
            </a:extLst>
          </p:cNvPr>
          <p:cNvPicPr>
            <a:picLocks noChangeAspect="1"/>
          </p:cNvPicPr>
          <p:nvPr/>
        </p:nvPicPr>
        <p:blipFill>
          <a:blip r:embed="rId5"/>
          <a:stretch>
            <a:fillRect/>
          </a:stretch>
        </p:blipFill>
        <p:spPr>
          <a:xfrm>
            <a:off x="8980598" y="-5"/>
            <a:ext cx="1692934" cy="6858000"/>
          </a:xfrm>
          <a:prstGeom prst="rect">
            <a:avLst/>
          </a:prstGeom>
        </p:spPr>
      </p:pic>
      <p:sp>
        <p:nvSpPr>
          <p:cNvPr id="12" name="TextBox 11">
            <a:extLst>
              <a:ext uri="{FF2B5EF4-FFF2-40B4-BE49-F238E27FC236}">
                <a16:creationId xmlns:a16="http://schemas.microsoft.com/office/drawing/2014/main" id="{23973432-13B8-D648-AA8A-7250486E076C}"/>
              </a:ext>
            </a:extLst>
          </p:cNvPr>
          <p:cNvSpPr txBox="1"/>
          <p:nvPr/>
        </p:nvSpPr>
        <p:spPr>
          <a:xfrm>
            <a:off x="10517457" y="199425"/>
            <a:ext cx="1567255" cy="276999"/>
          </a:xfrm>
          <a:prstGeom prst="rect">
            <a:avLst/>
          </a:prstGeom>
          <a:noFill/>
        </p:spPr>
        <p:txBody>
          <a:bodyPr wrap="square" rtlCol="0">
            <a:spAutoFit/>
          </a:bodyPr>
          <a:lstStyle/>
          <a:p>
            <a:r>
              <a:rPr lang="en-US" sz="1200" dirty="0"/>
              <a:t>Aortic pressure</a:t>
            </a:r>
          </a:p>
        </p:txBody>
      </p:sp>
      <p:sp>
        <p:nvSpPr>
          <p:cNvPr id="13" name="TextBox 12">
            <a:extLst>
              <a:ext uri="{FF2B5EF4-FFF2-40B4-BE49-F238E27FC236}">
                <a16:creationId xmlns:a16="http://schemas.microsoft.com/office/drawing/2014/main" id="{1AAC41FF-00ED-5146-8CB3-BCE2EEA45B8F}"/>
              </a:ext>
            </a:extLst>
          </p:cNvPr>
          <p:cNvSpPr txBox="1"/>
          <p:nvPr/>
        </p:nvSpPr>
        <p:spPr>
          <a:xfrm>
            <a:off x="10446422" y="1187077"/>
            <a:ext cx="1567255" cy="276999"/>
          </a:xfrm>
          <a:prstGeom prst="rect">
            <a:avLst/>
          </a:prstGeom>
          <a:noFill/>
        </p:spPr>
        <p:txBody>
          <a:bodyPr wrap="square" rtlCol="0">
            <a:spAutoFit/>
          </a:bodyPr>
          <a:lstStyle/>
          <a:p>
            <a:r>
              <a:rPr lang="en-US" sz="1200" dirty="0"/>
              <a:t>LV pressure</a:t>
            </a:r>
          </a:p>
        </p:txBody>
      </p:sp>
      <p:sp>
        <p:nvSpPr>
          <p:cNvPr id="14" name="TextBox 13">
            <a:extLst>
              <a:ext uri="{FF2B5EF4-FFF2-40B4-BE49-F238E27FC236}">
                <a16:creationId xmlns:a16="http://schemas.microsoft.com/office/drawing/2014/main" id="{EDE239DA-8151-6F43-94D1-277CD9CBFD34}"/>
              </a:ext>
            </a:extLst>
          </p:cNvPr>
          <p:cNvSpPr txBox="1"/>
          <p:nvPr/>
        </p:nvSpPr>
        <p:spPr>
          <a:xfrm>
            <a:off x="10654644" y="2036224"/>
            <a:ext cx="1567255" cy="276999"/>
          </a:xfrm>
          <a:prstGeom prst="rect">
            <a:avLst/>
          </a:prstGeom>
          <a:noFill/>
        </p:spPr>
        <p:txBody>
          <a:bodyPr wrap="square" rtlCol="0">
            <a:spAutoFit/>
          </a:bodyPr>
          <a:lstStyle/>
          <a:p>
            <a:r>
              <a:rPr lang="en-US" sz="1200" dirty="0"/>
              <a:t>LA pressure</a:t>
            </a:r>
          </a:p>
        </p:txBody>
      </p:sp>
      <p:sp>
        <p:nvSpPr>
          <p:cNvPr id="15" name="TextBox 14">
            <a:extLst>
              <a:ext uri="{FF2B5EF4-FFF2-40B4-BE49-F238E27FC236}">
                <a16:creationId xmlns:a16="http://schemas.microsoft.com/office/drawing/2014/main" id="{E150BAFD-3F69-414F-8DA3-C8E2B1635414}"/>
              </a:ext>
            </a:extLst>
          </p:cNvPr>
          <p:cNvSpPr txBox="1"/>
          <p:nvPr/>
        </p:nvSpPr>
        <p:spPr>
          <a:xfrm>
            <a:off x="10775647" y="4267779"/>
            <a:ext cx="1567255" cy="276999"/>
          </a:xfrm>
          <a:prstGeom prst="rect">
            <a:avLst/>
          </a:prstGeom>
          <a:noFill/>
        </p:spPr>
        <p:txBody>
          <a:bodyPr wrap="square" rtlCol="0">
            <a:spAutoFit/>
          </a:bodyPr>
          <a:lstStyle/>
          <a:p>
            <a:r>
              <a:rPr lang="en-US" sz="1200" dirty="0"/>
              <a:t>Vent volume</a:t>
            </a:r>
          </a:p>
        </p:txBody>
      </p:sp>
      <p:sp>
        <p:nvSpPr>
          <p:cNvPr id="16" name="TextBox 15">
            <a:extLst>
              <a:ext uri="{FF2B5EF4-FFF2-40B4-BE49-F238E27FC236}">
                <a16:creationId xmlns:a16="http://schemas.microsoft.com/office/drawing/2014/main" id="{0E3EB963-9DE0-394A-BA76-741B063DD887}"/>
              </a:ext>
            </a:extLst>
          </p:cNvPr>
          <p:cNvSpPr txBox="1"/>
          <p:nvPr/>
        </p:nvSpPr>
        <p:spPr>
          <a:xfrm>
            <a:off x="10694293" y="5072396"/>
            <a:ext cx="1567255" cy="276999"/>
          </a:xfrm>
          <a:prstGeom prst="rect">
            <a:avLst/>
          </a:prstGeom>
          <a:noFill/>
        </p:spPr>
        <p:txBody>
          <a:bodyPr wrap="square" rtlCol="0">
            <a:spAutoFit/>
          </a:bodyPr>
          <a:lstStyle/>
          <a:p>
            <a:r>
              <a:rPr lang="en-US" sz="1200" dirty="0"/>
              <a:t>Venous pulse</a:t>
            </a:r>
          </a:p>
        </p:txBody>
      </p:sp>
    </p:spTree>
    <p:extLst>
      <p:ext uri="{BB962C8B-B14F-4D97-AF65-F5344CB8AC3E}">
        <p14:creationId xmlns:p14="http://schemas.microsoft.com/office/powerpoint/2010/main" val="40827889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5200" dirty="0">
                <a:solidFill>
                  <a:schemeClr val="tx2"/>
                </a:solidFill>
              </a:rPr>
              <a:t>Cardiac cycle</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1956" y="1528975"/>
            <a:ext cx="8331260" cy="1754326"/>
          </a:xfrm>
          <a:prstGeom prst="rect">
            <a:avLst/>
          </a:prstGeom>
          <a:noFill/>
        </p:spPr>
        <p:txBody>
          <a:bodyPr wrap="square" rtlCol="0">
            <a:spAutoFit/>
          </a:bodyPr>
          <a:lstStyle/>
          <a:p>
            <a:pPr marL="285750" indent="-285750">
              <a:buFont typeface="Arial" panose="020B0604020202020204" pitchFamily="34" charset="0"/>
              <a:buChar char="•"/>
            </a:pPr>
            <a:r>
              <a:rPr lang="en-US" dirty="0"/>
              <a:t>D) Reduced ventricular ejection</a:t>
            </a:r>
          </a:p>
          <a:p>
            <a:pPr marL="742950" lvl="1" indent="-285750">
              <a:buFont typeface="Arial" panose="020B0604020202020204" pitchFamily="34" charset="0"/>
              <a:buChar char="•"/>
            </a:pPr>
            <a:r>
              <a:rPr lang="en-US" dirty="0"/>
              <a:t>Ventricles begin to repolarize (beginning of T wave on ECG)</a:t>
            </a:r>
          </a:p>
          <a:p>
            <a:pPr marL="742950" lvl="1" indent="-285750">
              <a:buFont typeface="Arial" panose="020B0604020202020204" pitchFamily="34" charset="0"/>
              <a:buChar char="•"/>
            </a:pPr>
            <a:r>
              <a:rPr lang="en-US" dirty="0"/>
              <a:t>Ventricular pressure falls b/c ventricles no longer contracting, aortic valves open, blood continues to be ejected into aorta</a:t>
            </a:r>
          </a:p>
          <a:p>
            <a:pPr marL="742950" lvl="1" indent="-285750">
              <a:buFont typeface="Arial" panose="020B0604020202020204" pitchFamily="34" charset="0"/>
              <a:buChar char="•"/>
            </a:pPr>
            <a:r>
              <a:rPr lang="en-US" dirty="0"/>
              <a:t>LA pressure </a:t>
            </a:r>
            <a:r>
              <a:rPr lang="en-US" dirty="0" err="1"/>
              <a:t>inc</a:t>
            </a:r>
            <a:r>
              <a:rPr lang="en-US" dirty="0"/>
              <a:t> as blood returns to L heart from lungs</a:t>
            </a:r>
          </a:p>
          <a:p>
            <a:pPr marL="742950" lvl="1"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6FDF6756-CAB5-2846-A0D4-4219768B6A43}"/>
              </a:ext>
            </a:extLst>
          </p:cNvPr>
          <p:cNvPicPr>
            <a:picLocks noChangeAspect="1"/>
          </p:cNvPicPr>
          <p:nvPr/>
        </p:nvPicPr>
        <p:blipFill>
          <a:blip r:embed="rId5"/>
          <a:stretch>
            <a:fillRect/>
          </a:stretch>
        </p:blipFill>
        <p:spPr>
          <a:xfrm>
            <a:off x="8646264" y="-5"/>
            <a:ext cx="2094887" cy="6858000"/>
          </a:xfrm>
          <a:prstGeom prst="rect">
            <a:avLst/>
          </a:prstGeom>
        </p:spPr>
      </p:pic>
      <p:sp>
        <p:nvSpPr>
          <p:cNvPr id="12" name="TextBox 11">
            <a:extLst>
              <a:ext uri="{FF2B5EF4-FFF2-40B4-BE49-F238E27FC236}">
                <a16:creationId xmlns:a16="http://schemas.microsoft.com/office/drawing/2014/main" id="{25868193-9BEA-EB4B-8795-3D1CCB49DCA0}"/>
              </a:ext>
            </a:extLst>
          </p:cNvPr>
          <p:cNvSpPr txBox="1"/>
          <p:nvPr/>
        </p:nvSpPr>
        <p:spPr>
          <a:xfrm>
            <a:off x="10681424" y="419202"/>
            <a:ext cx="1567255" cy="276999"/>
          </a:xfrm>
          <a:prstGeom prst="rect">
            <a:avLst/>
          </a:prstGeom>
          <a:noFill/>
        </p:spPr>
        <p:txBody>
          <a:bodyPr wrap="square" rtlCol="0">
            <a:spAutoFit/>
          </a:bodyPr>
          <a:lstStyle/>
          <a:p>
            <a:r>
              <a:rPr lang="en-US" sz="1200" dirty="0"/>
              <a:t>Aortic pressure</a:t>
            </a:r>
          </a:p>
        </p:txBody>
      </p:sp>
      <p:sp>
        <p:nvSpPr>
          <p:cNvPr id="13" name="TextBox 12">
            <a:extLst>
              <a:ext uri="{FF2B5EF4-FFF2-40B4-BE49-F238E27FC236}">
                <a16:creationId xmlns:a16="http://schemas.microsoft.com/office/drawing/2014/main" id="{9E97EE8F-3417-224F-B78B-05086A37F8E9}"/>
              </a:ext>
            </a:extLst>
          </p:cNvPr>
          <p:cNvSpPr txBox="1"/>
          <p:nvPr/>
        </p:nvSpPr>
        <p:spPr>
          <a:xfrm>
            <a:off x="10561970" y="1443227"/>
            <a:ext cx="1567255" cy="276999"/>
          </a:xfrm>
          <a:prstGeom prst="rect">
            <a:avLst/>
          </a:prstGeom>
          <a:noFill/>
        </p:spPr>
        <p:txBody>
          <a:bodyPr wrap="square" rtlCol="0">
            <a:spAutoFit/>
          </a:bodyPr>
          <a:lstStyle/>
          <a:p>
            <a:r>
              <a:rPr lang="en-US" sz="1200" dirty="0"/>
              <a:t>LV pressure</a:t>
            </a:r>
          </a:p>
        </p:txBody>
      </p:sp>
      <p:sp>
        <p:nvSpPr>
          <p:cNvPr id="15" name="TextBox 14">
            <a:extLst>
              <a:ext uri="{FF2B5EF4-FFF2-40B4-BE49-F238E27FC236}">
                <a16:creationId xmlns:a16="http://schemas.microsoft.com/office/drawing/2014/main" id="{49EC3080-1D4C-FD49-9176-4C763572E059}"/>
              </a:ext>
            </a:extLst>
          </p:cNvPr>
          <p:cNvSpPr txBox="1"/>
          <p:nvPr/>
        </p:nvSpPr>
        <p:spPr>
          <a:xfrm>
            <a:off x="10828848" y="5091792"/>
            <a:ext cx="1567255" cy="276999"/>
          </a:xfrm>
          <a:prstGeom prst="rect">
            <a:avLst/>
          </a:prstGeom>
          <a:noFill/>
        </p:spPr>
        <p:txBody>
          <a:bodyPr wrap="square" rtlCol="0">
            <a:spAutoFit/>
          </a:bodyPr>
          <a:lstStyle/>
          <a:p>
            <a:r>
              <a:rPr lang="en-US" sz="1200" dirty="0"/>
              <a:t>Venous pulse</a:t>
            </a:r>
          </a:p>
        </p:txBody>
      </p:sp>
    </p:spTree>
    <p:extLst>
      <p:ext uri="{BB962C8B-B14F-4D97-AF65-F5344CB8AC3E}">
        <p14:creationId xmlns:p14="http://schemas.microsoft.com/office/powerpoint/2010/main" val="37356911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5200" dirty="0">
                <a:solidFill>
                  <a:schemeClr val="tx2"/>
                </a:solidFill>
              </a:rPr>
              <a:t>Cardiac cycle</a:t>
            </a:r>
          </a:p>
        </p:txBody>
      </p:sp>
      <p:sp>
        <p:nvSpPr>
          <p:cNvPr id="4" name="TextBox 3">
            <a:extLst>
              <a:ext uri="{FF2B5EF4-FFF2-40B4-BE49-F238E27FC236}">
                <a16:creationId xmlns:a16="http://schemas.microsoft.com/office/drawing/2014/main" id="{D35221D2-6637-B24F-A06A-A22E5CE762AB}"/>
              </a:ext>
            </a:extLst>
          </p:cNvPr>
          <p:cNvSpPr txBox="1"/>
          <p:nvPr/>
        </p:nvSpPr>
        <p:spPr>
          <a:xfrm>
            <a:off x="308907" y="1232403"/>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172929" y="1398916"/>
            <a:ext cx="8391174" cy="3416320"/>
          </a:xfrm>
          <a:prstGeom prst="rect">
            <a:avLst/>
          </a:prstGeom>
          <a:noFill/>
        </p:spPr>
        <p:txBody>
          <a:bodyPr wrap="square" rtlCol="0">
            <a:spAutoFit/>
          </a:bodyPr>
          <a:lstStyle/>
          <a:p>
            <a:pPr marL="285750" indent="-285750">
              <a:buFont typeface="Arial" panose="020B0604020202020204" pitchFamily="34" charset="0"/>
              <a:buChar char="•"/>
            </a:pPr>
            <a:r>
              <a:rPr lang="en-US" dirty="0"/>
              <a:t>E) Isovolumetric ventricular relaxation</a:t>
            </a:r>
          </a:p>
          <a:p>
            <a:pPr marL="742950" lvl="1" indent="-285750">
              <a:buFont typeface="Arial" panose="020B0604020202020204" pitchFamily="34" charset="0"/>
              <a:buChar char="•"/>
            </a:pPr>
            <a:r>
              <a:rPr lang="en-US" dirty="0"/>
              <a:t>Begins after ventricles are fulling repolarized (end of T wave)</a:t>
            </a:r>
          </a:p>
          <a:p>
            <a:pPr marL="742950" lvl="1" indent="-285750">
              <a:buFont typeface="Arial" panose="020B0604020202020204" pitchFamily="34" charset="0"/>
              <a:buChar char="•"/>
            </a:pPr>
            <a:r>
              <a:rPr lang="en-US" dirty="0"/>
              <a:t>LV relaxed, pressure decreases</a:t>
            </a:r>
          </a:p>
          <a:p>
            <a:pPr marL="742950" lvl="1" indent="-285750">
              <a:buFont typeface="Arial" panose="020B0604020202020204" pitchFamily="34" charset="0"/>
              <a:buChar char="•"/>
            </a:pPr>
            <a:r>
              <a:rPr lang="en-US" dirty="0"/>
              <a:t>When LV pressure &lt; aortic pressure, aortic valve closes</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Question: what is the S2 heart sound?</a:t>
            </a:r>
          </a:p>
          <a:p>
            <a:pPr marL="742950" lvl="1" indent="-285750">
              <a:buFont typeface="Arial" panose="020B0604020202020204" pitchFamily="34" charset="0"/>
              <a:buChar char="•"/>
            </a:pPr>
            <a:r>
              <a:rPr lang="en-US" dirty="0"/>
              <a:t>Question: is a split S2 heart sound normal? Under which circumstances?</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Dicrotic notch: point where aortic valve closes</a:t>
            </a:r>
          </a:p>
          <a:p>
            <a:pPr marL="742950" lvl="1" indent="-285750">
              <a:buFont typeface="Arial" panose="020B0604020202020204" pitchFamily="34" charset="0"/>
              <a:buChar char="•"/>
            </a:pPr>
            <a:r>
              <a:rPr lang="en-US" dirty="0"/>
              <a:t>All valves are closed, no blood ejected or filled = constant volume</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8B8D8F9D-8B49-1541-AC5F-144B03844A4E}"/>
              </a:ext>
            </a:extLst>
          </p:cNvPr>
          <p:cNvPicPr>
            <a:picLocks noChangeAspect="1"/>
          </p:cNvPicPr>
          <p:nvPr/>
        </p:nvPicPr>
        <p:blipFill>
          <a:blip r:embed="rId6"/>
          <a:stretch>
            <a:fillRect/>
          </a:stretch>
        </p:blipFill>
        <p:spPr>
          <a:xfrm>
            <a:off x="8761476" y="-5"/>
            <a:ext cx="2286000" cy="6858000"/>
          </a:xfrm>
          <a:prstGeom prst="rect">
            <a:avLst/>
          </a:prstGeom>
        </p:spPr>
      </p:pic>
      <p:sp>
        <p:nvSpPr>
          <p:cNvPr id="12" name="TextBox 11">
            <a:extLst>
              <a:ext uri="{FF2B5EF4-FFF2-40B4-BE49-F238E27FC236}">
                <a16:creationId xmlns:a16="http://schemas.microsoft.com/office/drawing/2014/main" id="{2A9B328C-212E-4046-A711-D6BCB5CD9ADF}"/>
              </a:ext>
            </a:extLst>
          </p:cNvPr>
          <p:cNvSpPr txBox="1"/>
          <p:nvPr/>
        </p:nvSpPr>
        <p:spPr>
          <a:xfrm>
            <a:off x="11047476" y="5138276"/>
            <a:ext cx="1567255" cy="276999"/>
          </a:xfrm>
          <a:prstGeom prst="rect">
            <a:avLst/>
          </a:prstGeom>
          <a:noFill/>
        </p:spPr>
        <p:txBody>
          <a:bodyPr wrap="square" rtlCol="0">
            <a:spAutoFit/>
          </a:bodyPr>
          <a:lstStyle/>
          <a:p>
            <a:r>
              <a:rPr lang="en-US" sz="1200" dirty="0"/>
              <a:t>Venous pulse</a:t>
            </a:r>
          </a:p>
        </p:txBody>
      </p:sp>
    </p:spTree>
    <p:extLst>
      <p:ext uri="{BB962C8B-B14F-4D97-AF65-F5344CB8AC3E}">
        <p14:creationId xmlns:p14="http://schemas.microsoft.com/office/powerpoint/2010/main" val="15154013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5200" dirty="0">
                <a:solidFill>
                  <a:schemeClr val="tx2"/>
                </a:solidFill>
              </a:rPr>
              <a:t>Cardiac cycle</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220761" y="1384629"/>
            <a:ext cx="8442053" cy="3139321"/>
          </a:xfrm>
          <a:prstGeom prst="rect">
            <a:avLst/>
          </a:prstGeom>
          <a:noFill/>
        </p:spPr>
        <p:txBody>
          <a:bodyPr wrap="square" rtlCol="0">
            <a:spAutoFit/>
          </a:bodyPr>
          <a:lstStyle/>
          <a:p>
            <a:pPr marL="285750" indent="-285750">
              <a:buFont typeface="Arial" panose="020B0604020202020204" pitchFamily="34" charset="0"/>
              <a:buChar char="•"/>
            </a:pPr>
            <a:r>
              <a:rPr lang="en-US" dirty="0"/>
              <a:t>F) Rapid ventricular filling</a:t>
            </a:r>
          </a:p>
          <a:p>
            <a:pPr marL="742950" lvl="1" indent="-285750">
              <a:buFont typeface="Arial" panose="020B0604020202020204" pitchFamily="34" charset="0"/>
              <a:buChar char="•"/>
            </a:pPr>
            <a:r>
              <a:rPr lang="en-US" dirty="0"/>
              <a:t>When ventricular pressure &lt; LA pressure, mitral valve opens</a:t>
            </a:r>
          </a:p>
          <a:p>
            <a:pPr marL="742950" lvl="1" indent="-285750">
              <a:buFont typeface="Arial" panose="020B0604020202020204" pitchFamily="34" charset="0"/>
              <a:buChar char="•"/>
            </a:pPr>
            <a:r>
              <a:rPr lang="en-US" dirty="0"/>
              <a:t>LV begins to fill, volume increases but pressure remains low b/c ventricle is still relaxed</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Question: What is the S3 heart sound? What pathologic conditions can it represent?</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Aortic pressure decreases as blood runs off from aorta into arterial tree, veins</a:t>
            </a:r>
          </a:p>
          <a:p>
            <a:pPr marL="742950" lvl="1"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9AA284EA-E7E2-E041-9B64-B749697B4DFA}"/>
              </a:ext>
            </a:extLst>
          </p:cNvPr>
          <p:cNvPicPr>
            <a:picLocks noChangeAspect="1"/>
          </p:cNvPicPr>
          <p:nvPr/>
        </p:nvPicPr>
        <p:blipFill>
          <a:blip r:embed="rId6"/>
          <a:stretch>
            <a:fillRect/>
          </a:stretch>
        </p:blipFill>
        <p:spPr>
          <a:xfrm>
            <a:off x="8945426" y="0"/>
            <a:ext cx="2960914" cy="6858000"/>
          </a:xfrm>
          <a:prstGeom prst="rect">
            <a:avLst/>
          </a:prstGeom>
        </p:spPr>
      </p:pic>
    </p:spTree>
    <p:extLst>
      <p:ext uri="{BB962C8B-B14F-4D97-AF65-F5344CB8AC3E}">
        <p14:creationId xmlns:p14="http://schemas.microsoft.com/office/powerpoint/2010/main" val="35756844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5200" dirty="0">
                <a:solidFill>
                  <a:schemeClr val="tx2"/>
                </a:solidFill>
              </a:rPr>
              <a:t>Cardiac cycle</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1955" y="1397563"/>
            <a:ext cx="8630423" cy="2031325"/>
          </a:xfrm>
          <a:prstGeom prst="rect">
            <a:avLst/>
          </a:prstGeom>
          <a:noFill/>
        </p:spPr>
        <p:txBody>
          <a:bodyPr wrap="square" rtlCol="0">
            <a:spAutoFit/>
          </a:bodyPr>
          <a:lstStyle/>
          <a:p>
            <a:pPr marL="285750" indent="-285750">
              <a:buFont typeface="Arial" panose="020B0604020202020204" pitchFamily="34" charset="0"/>
              <a:buChar char="•"/>
            </a:pPr>
            <a:r>
              <a:rPr lang="en-US" dirty="0"/>
              <a:t>G) Reduced ventricular filling (diastasis)</a:t>
            </a:r>
          </a:p>
          <a:p>
            <a:pPr marL="742950" lvl="1" indent="-285750">
              <a:buFont typeface="Arial" panose="020B0604020202020204" pitchFamily="34" charset="0"/>
              <a:buChar char="•"/>
            </a:pPr>
            <a:r>
              <a:rPr lang="en-US" dirty="0"/>
              <a:t>The longest phase of cardiac cycle</a:t>
            </a:r>
          </a:p>
          <a:p>
            <a:pPr marL="742950" lvl="1" indent="-285750">
              <a:buFont typeface="Arial" panose="020B0604020202020204" pitchFamily="34" charset="0"/>
              <a:buChar char="•"/>
            </a:pPr>
            <a:r>
              <a:rPr lang="en-US" dirty="0"/>
              <a:t>Includes final portion of ventricular filling</a:t>
            </a:r>
          </a:p>
          <a:p>
            <a:pPr marL="742950" lvl="1" indent="-285750">
              <a:buFont typeface="Arial" panose="020B0604020202020204" pitchFamily="34" charset="0"/>
              <a:buChar char="•"/>
            </a:pPr>
            <a:r>
              <a:rPr lang="en-US" dirty="0"/>
              <a:t>Atrial systole marks the end, at which point the LV volume is the EDV</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Changes in heart rate alter the time available for diastasis b/c it is the longest phase</a:t>
            </a:r>
          </a:p>
        </p:txBody>
      </p:sp>
      <p:pic>
        <p:nvPicPr>
          <p:cNvPr id="11" name="Picture 10">
            <a:extLst>
              <a:ext uri="{FF2B5EF4-FFF2-40B4-BE49-F238E27FC236}">
                <a16:creationId xmlns:a16="http://schemas.microsoft.com/office/drawing/2014/main" id="{B714E4C5-10E1-FE40-AF93-83ACCF340924}"/>
              </a:ext>
            </a:extLst>
          </p:cNvPr>
          <p:cNvPicPr>
            <a:picLocks noChangeAspect="1"/>
          </p:cNvPicPr>
          <p:nvPr/>
        </p:nvPicPr>
        <p:blipFill>
          <a:blip r:embed="rId5"/>
          <a:stretch>
            <a:fillRect/>
          </a:stretch>
        </p:blipFill>
        <p:spPr>
          <a:xfrm>
            <a:off x="8945426" y="0"/>
            <a:ext cx="2960914" cy="6858000"/>
          </a:xfrm>
          <a:prstGeom prst="rect">
            <a:avLst/>
          </a:prstGeom>
        </p:spPr>
      </p:pic>
    </p:spTree>
    <p:extLst>
      <p:ext uri="{BB962C8B-B14F-4D97-AF65-F5344CB8AC3E}">
        <p14:creationId xmlns:p14="http://schemas.microsoft.com/office/powerpoint/2010/main" val="2705925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41E5F-8D3C-8F48-A847-15E3C81701CC}"/>
              </a:ext>
            </a:extLst>
          </p:cNvPr>
          <p:cNvSpPr>
            <a:spLocks noGrp="1"/>
          </p:cNvSpPr>
          <p:nvPr>
            <p:ph type="title"/>
          </p:nvPr>
        </p:nvSpPr>
        <p:spPr/>
        <p:txBody>
          <a:bodyPr/>
          <a:lstStyle/>
          <a:p>
            <a:r>
              <a:rPr lang="en-US" dirty="0"/>
              <a:t>Question	</a:t>
            </a:r>
          </a:p>
        </p:txBody>
      </p:sp>
      <p:sp>
        <p:nvSpPr>
          <p:cNvPr id="3" name="Content Placeholder 2">
            <a:extLst>
              <a:ext uri="{FF2B5EF4-FFF2-40B4-BE49-F238E27FC236}">
                <a16:creationId xmlns:a16="http://schemas.microsoft.com/office/drawing/2014/main" id="{496149CA-FFB1-224C-A78E-5ACA837D7117}"/>
              </a:ext>
            </a:extLst>
          </p:cNvPr>
          <p:cNvSpPr>
            <a:spLocks noGrp="1"/>
          </p:cNvSpPr>
          <p:nvPr>
            <p:ph idx="1"/>
          </p:nvPr>
        </p:nvSpPr>
        <p:spPr/>
        <p:txBody>
          <a:bodyPr/>
          <a:lstStyle/>
          <a:p>
            <a:r>
              <a:rPr lang="en-US" dirty="0"/>
              <a:t>What is Reynold’s number useful for?</a:t>
            </a:r>
          </a:p>
          <a:p>
            <a:r>
              <a:rPr lang="en-US" dirty="0"/>
              <a:t>What factors are involved in the Reynold’s number?</a:t>
            </a:r>
          </a:p>
        </p:txBody>
      </p:sp>
    </p:spTree>
    <p:extLst>
      <p:ext uri="{BB962C8B-B14F-4D97-AF65-F5344CB8AC3E}">
        <p14:creationId xmlns:p14="http://schemas.microsoft.com/office/powerpoint/2010/main" val="26606635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1EC8EF2-D495-5547-A304-5EB39872834F}"/>
              </a:ext>
            </a:extLst>
          </p:cNvPr>
          <p:cNvSpPr txBox="1"/>
          <p:nvPr/>
        </p:nvSpPr>
        <p:spPr>
          <a:xfrm>
            <a:off x="3045619" y="2601396"/>
            <a:ext cx="6100762" cy="2031325"/>
          </a:xfrm>
          <a:prstGeom prst="rect">
            <a:avLst/>
          </a:prstGeom>
          <a:noFill/>
        </p:spPr>
        <p:txBody>
          <a:bodyPr wrap="square">
            <a:spAutoFit/>
          </a:bodyPr>
          <a:lstStyle/>
          <a:p>
            <a:r>
              <a:rPr lang="en-US" dirty="0">
                <a:hlinkClick r:id="rId2">
                  <a:extLst>
                    <a:ext uri="{A12FA001-AC4F-418D-AE19-62706E023703}">
                      <ahyp:hlinkClr xmlns:ahyp="http://schemas.microsoft.com/office/drawing/2018/hyperlinkcolor" val="tx"/>
                    </a:ext>
                  </a:extLst>
                </a:hlinkClick>
              </a:rPr>
              <a:t>S3 v S4 sound (1:00):</a:t>
            </a:r>
            <a:r>
              <a:rPr lang="en-US" dirty="0">
                <a:solidFill>
                  <a:srgbClr val="A07C5D"/>
                </a:solidFill>
                <a:hlinkClick r:id="rId2">
                  <a:extLst>
                    <a:ext uri="{A12FA001-AC4F-418D-AE19-62706E023703}">
                      <ahyp:hlinkClr xmlns:ahyp="http://schemas.microsoft.com/office/drawing/2018/hyperlinkcolor" val="tx"/>
                    </a:ext>
                  </a:extLst>
                </a:hlinkClick>
              </a:rPr>
              <a:t> https://www.youtube.com/watch?v=7J72wFtBdU4</a:t>
            </a:r>
            <a:endParaRPr lang="en-US" dirty="0"/>
          </a:p>
          <a:p>
            <a:endParaRPr lang="en-US" dirty="0"/>
          </a:p>
          <a:p>
            <a:endParaRPr lang="en-US" dirty="0"/>
          </a:p>
          <a:p>
            <a:r>
              <a:rPr lang="en-US" u="sng" dirty="0"/>
              <a:t>Split S2 sound (0:13): </a:t>
            </a:r>
            <a:r>
              <a:rPr lang="en-US" u="sng" dirty="0">
                <a:hlinkClick r:id="rId3"/>
              </a:rPr>
              <a:t>https://www.youtube.com/watch?v=KHw_kxK8siE</a:t>
            </a:r>
            <a:endParaRPr lang="en-US" u="sng" dirty="0"/>
          </a:p>
          <a:p>
            <a:endParaRPr lang="en-US" dirty="0"/>
          </a:p>
        </p:txBody>
      </p:sp>
    </p:spTree>
    <p:extLst>
      <p:ext uri="{BB962C8B-B14F-4D97-AF65-F5344CB8AC3E}">
        <p14:creationId xmlns:p14="http://schemas.microsoft.com/office/powerpoint/2010/main" val="21405532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9425B9-F94F-E745-B979-6AF74079BF9A}"/>
              </a:ext>
            </a:extLst>
          </p:cNvPr>
          <p:cNvPicPr>
            <a:picLocks noChangeAspect="1"/>
          </p:cNvPicPr>
          <p:nvPr/>
        </p:nvPicPr>
        <p:blipFill>
          <a:blip r:embed="rId3"/>
          <a:stretch>
            <a:fillRect/>
          </a:stretch>
        </p:blipFill>
        <p:spPr>
          <a:xfrm>
            <a:off x="1898649" y="164481"/>
            <a:ext cx="8623300" cy="1651000"/>
          </a:xfrm>
          <a:prstGeom prst="rect">
            <a:avLst/>
          </a:prstGeom>
        </p:spPr>
      </p:pic>
      <p:pic>
        <p:nvPicPr>
          <p:cNvPr id="5" name="Picture 4">
            <a:extLst>
              <a:ext uri="{FF2B5EF4-FFF2-40B4-BE49-F238E27FC236}">
                <a16:creationId xmlns:a16="http://schemas.microsoft.com/office/drawing/2014/main" id="{AE46049D-E11C-4042-A5A8-87EDC1067065}"/>
              </a:ext>
            </a:extLst>
          </p:cNvPr>
          <p:cNvPicPr>
            <a:picLocks noChangeAspect="1"/>
          </p:cNvPicPr>
          <p:nvPr/>
        </p:nvPicPr>
        <p:blipFill>
          <a:blip r:embed="rId4"/>
          <a:stretch>
            <a:fillRect/>
          </a:stretch>
        </p:blipFill>
        <p:spPr>
          <a:xfrm>
            <a:off x="1898649" y="2196422"/>
            <a:ext cx="8576721" cy="1678246"/>
          </a:xfrm>
          <a:prstGeom prst="rect">
            <a:avLst/>
          </a:prstGeom>
        </p:spPr>
      </p:pic>
      <p:pic>
        <p:nvPicPr>
          <p:cNvPr id="6" name="Picture 5">
            <a:extLst>
              <a:ext uri="{FF2B5EF4-FFF2-40B4-BE49-F238E27FC236}">
                <a16:creationId xmlns:a16="http://schemas.microsoft.com/office/drawing/2014/main" id="{6CC399FB-2481-034C-B5BD-1A95D229B35D}"/>
              </a:ext>
            </a:extLst>
          </p:cNvPr>
          <p:cNvPicPr>
            <a:picLocks noChangeAspect="1"/>
          </p:cNvPicPr>
          <p:nvPr/>
        </p:nvPicPr>
        <p:blipFill>
          <a:blip r:embed="rId5"/>
          <a:stretch>
            <a:fillRect/>
          </a:stretch>
        </p:blipFill>
        <p:spPr>
          <a:xfrm>
            <a:off x="1898649" y="4228364"/>
            <a:ext cx="8669630" cy="1766036"/>
          </a:xfrm>
          <a:prstGeom prst="rect">
            <a:avLst/>
          </a:prstGeom>
        </p:spPr>
      </p:pic>
    </p:spTree>
    <p:extLst>
      <p:ext uri="{BB962C8B-B14F-4D97-AF65-F5344CB8AC3E}">
        <p14:creationId xmlns:p14="http://schemas.microsoft.com/office/powerpoint/2010/main" val="10291141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4000" dirty="0">
                <a:solidFill>
                  <a:schemeClr val="tx2"/>
                </a:solidFill>
              </a:rPr>
              <a:t>Relationship b/w CO and venous return</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165122" y="1435672"/>
            <a:ext cx="6444423" cy="3693319"/>
          </a:xfrm>
          <a:prstGeom prst="rect">
            <a:avLst/>
          </a:prstGeom>
          <a:noFill/>
        </p:spPr>
        <p:txBody>
          <a:bodyPr wrap="square" rtlCol="0">
            <a:spAutoFit/>
          </a:bodyPr>
          <a:lstStyle/>
          <a:p>
            <a:pPr marL="285750" indent="-285750">
              <a:buFont typeface="Arial" panose="020B0604020202020204" pitchFamily="34" charset="0"/>
              <a:buChar char="•"/>
            </a:pPr>
            <a:r>
              <a:rPr lang="en-US" dirty="0"/>
              <a:t>Cardiac function/output curve</a:t>
            </a:r>
          </a:p>
          <a:p>
            <a:pPr marL="742950" lvl="1" indent="-285750">
              <a:buFont typeface="Arial" panose="020B0604020202020204" pitchFamily="34" charset="0"/>
              <a:buChar char="•"/>
            </a:pPr>
            <a:r>
              <a:rPr lang="en-US" dirty="0"/>
              <a:t>Based on the Frank Starling relationship</a:t>
            </a:r>
          </a:p>
          <a:p>
            <a:pPr marL="742950" lvl="1" indent="-285750">
              <a:buFont typeface="Arial" panose="020B0604020202020204" pitchFamily="34" charset="0"/>
              <a:buChar char="•"/>
            </a:pPr>
            <a:r>
              <a:rPr lang="en-US" dirty="0"/>
              <a:t>A plot of the relationship b/w CO of LV and RA pressure</a:t>
            </a:r>
          </a:p>
          <a:p>
            <a:pPr marL="1200150" lvl="2" indent="-285750">
              <a:buFont typeface="Arial" panose="020B0604020202020204" pitchFamily="34" charset="0"/>
              <a:buChar char="•"/>
            </a:pPr>
            <a:r>
              <a:rPr lang="en-US" dirty="0"/>
              <a:t>RA pressure is related to venous return, EDV, end diastolic fiber length</a:t>
            </a:r>
          </a:p>
          <a:p>
            <a:pPr marL="742950" lvl="1" indent="-285750">
              <a:buFont typeface="Arial" panose="020B0604020202020204" pitchFamily="34" charset="0"/>
              <a:buChar char="•"/>
            </a:pPr>
            <a:r>
              <a:rPr lang="en-US" dirty="0"/>
              <a:t>Increases in EDV/RA pressure produce increases in CO up to a certain point</a:t>
            </a:r>
          </a:p>
          <a:p>
            <a:pPr marL="1200150" lvl="2" indent="-285750">
              <a:buFont typeface="Arial" panose="020B0604020202020204" pitchFamily="34" charset="0"/>
              <a:buChar char="•"/>
            </a:pPr>
            <a:r>
              <a:rPr lang="en-US" dirty="0"/>
              <a:t>When RA pressure is at approx. 4 mmHg, CO can no longer keep up with venous return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D2F823A6-FBC3-6449-9230-99D9B0D79098}"/>
              </a:ext>
            </a:extLst>
          </p:cNvPr>
          <p:cNvPicPr>
            <a:picLocks noChangeAspect="1"/>
          </p:cNvPicPr>
          <p:nvPr/>
        </p:nvPicPr>
        <p:blipFill>
          <a:blip r:embed="rId5"/>
          <a:stretch>
            <a:fillRect/>
          </a:stretch>
        </p:blipFill>
        <p:spPr>
          <a:xfrm>
            <a:off x="6756378" y="1459927"/>
            <a:ext cx="5270500" cy="4940300"/>
          </a:xfrm>
          <a:prstGeom prst="rect">
            <a:avLst/>
          </a:prstGeom>
        </p:spPr>
      </p:pic>
    </p:spTree>
    <p:extLst>
      <p:ext uri="{BB962C8B-B14F-4D97-AF65-F5344CB8AC3E}">
        <p14:creationId xmlns:p14="http://schemas.microsoft.com/office/powerpoint/2010/main" val="3278465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4000" dirty="0">
                <a:solidFill>
                  <a:schemeClr val="tx2"/>
                </a:solidFill>
              </a:rPr>
              <a:t>Relationship b/w CO and venous return</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1955" y="1397563"/>
            <a:ext cx="6441375" cy="3970318"/>
          </a:xfrm>
          <a:prstGeom prst="rect">
            <a:avLst/>
          </a:prstGeom>
          <a:noFill/>
        </p:spPr>
        <p:txBody>
          <a:bodyPr wrap="square" rtlCol="0">
            <a:spAutoFit/>
          </a:bodyPr>
          <a:lstStyle/>
          <a:p>
            <a:pPr marL="285750" indent="-285750">
              <a:buFont typeface="Arial" panose="020B0604020202020204" pitchFamily="34" charset="0"/>
              <a:buChar char="•"/>
            </a:pPr>
            <a:r>
              <a:rPr lang="en-US" dirty="0"/>
              <a:t>Vascular function/venous return curve</a:t>
            </a:r>
          </a:p>
          <a:p>
            <a:pPr marL="742950" lvl="1" indent="-285750">
              <a:buFont typeface="Arial" panose="020B0604020202020204" pitchFamily="34" charset="0"/>
              <a:buChar char="•"/>
            </a:pPr>
            <a:r>
              <a:rPr lang="en-US" dirty="0"/>
              <a:t>A plot of the relationship b/w venous return and RA pressure</a:t>
            </a:r>
          </a:p>
          <a:p>
            <a:pPr marL="742950" lvl="1" indent="-285750">
              <a:buFont typeface="Arial" panose="020B0604020202020204" pitchFamily="34" charset="0"/>
              <a:buChar char="•"/>
            </a:pPr>
            <a:r>
              <a:rPr lang="en-US" dirty="0"/>
              <a:t>Venous return has an inverse relationship with RA pressure: lower RA pressure creates larger pressure gradient that encourages venous return</a:t>
            </a:r>
          </a:p>
          <a:p>
            <a:pPr marL="742950" lvl="1" indent="-285750">
              <a:buFont typeface="Arial" panose="020B0604020202020204" pitchFamily="34" charset="0"/>
              <a:buChar char="•"/>
            </a:pPr>
            <a:r>
              <a:rPr lang="en-US" dirty="0"/>
              <a:t>Flat portion of curve occurs at negative values of RA pressure</a:t>
            </a:r>
          </a:p>
          <a:p>
            <a:pPr marL="1200150" lvl="2" indent="-285750">
              <a:buFont typeface="Arial" panose="020B0604020202020204" pitchFamily="34" charset="0"/>
              <a:buChar char="•"/>
            </a:pPr>
            <a:r>
              <a:rPr lang="en-US" dirty="0"/>
              <a:t>At such negative values, veins collapse, impeding flow back to heart</a:t>
            </a:r>
          </a:p>
          <a:p>
            <a:pPr marL="742950" lvl="1" indent="-285750">
              <a:buFont typeface="Arial" panose="020B0604020202020204" pitchFamily="34" charset="0"/>
              <a:buChar char="•"/>
            </a:pPr>
            <a:r>
              <a:rPr lang="en-US" dirty="0"/>
              <a:t>RA value at which venous return is zero is called mean systemic pressure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11" name="Picture 10">
            <a:extLst>
              <a:ext uri="{FF2B5EF4-FFF2-40B4-BE49-F238E27FC236}">
                <a16:creationId xmlns:a16="http://schemas.microsoft.com/office/drawing/2014/main" id="{8692938E-2FFB-3B48-A6C6-E0B2C97E9474}"/>
              </a:ext>
            </a:extLst>
          </p:cNvPr>
          <p:cNvPicPr>
            <a:picLocks noChangeAspect="1"/>
          </p:cNvPicPr>
          <p:nvPr/>
        </p:nvPicPr>
        <p:blipFill>
          <a:blip r:embed="rId5"/>
          <a:stretch>
            <a:fillRect/>
          </a:stretch>
        </p:blipFill>
        <p:spPr>
          <a:xfrm>
            <a:off x="6756378" y="1459927"/>
            <a:ext cx="5270500" cy="4940300"/>
          </a:xfrm>
          <a:prstGeom prst="rect">
            <a:avLst/>
          </a:prstGeom>
        </p:spPr>
      </p:pic>
    </p:spTree>
    <p:extLst>
      <p:ext uri="{BB962C8B-B14F-4D97-AF65-F5344CB8AC3E}">
        <p14:creationId xmlns:p14="http://schemas.microsoft.com/office/powerpoint/2010/main" val="6470813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4000" dirty="0">
                <a:solidFill>
                  <a:schemeClr val="tx2"/>
                </a:solidFill>
              </a:rPr>
              <a:t>Relationship b/w CO and venous return</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1955" y="1397563"/>
            <a:ext cx="11561993" cy="4524315"/>
          </a:xfrm>
          <a:prstGeom prst="rect">
            <a:avLst/>
          </a:prstGeom>
          <a:noFill/>
        </p:spPr>
        <p:txBody>
          <a:bodyPr wrap="square" rtlCol="0">
            <a:spAutoFit/>
          </a:bodyPr>
          <a:lstStyle/>
          <a:p>
            <a:pPr marL="285750" indent="-285750">
              <a:buFont typeface="Arial" panose="020B0604020202020204" pitchFamily="34" charset="0"/>
              <a:buChar char="•"/>
            </a:pPr>
            <a:r>
              <a:rPr lang="en-US" dirty="0"/>
              <a:t>Mean systemic/circulatory pressure</a:t>
            </a:r>
          </a:p>
          <a:p>
            <a:pPr marL="742950" lvl="1" indent="-285750">
              <a:buFont typeface="Arial" panose="020B0604020202020204" pitchFamily="34" charset="0"/>
              <a:buChar char="•"/>
            </a:pPr>
            <a:r>
              <a:rPr lang="en-US" dirty="0"/>
              <a:t>The pressure that would be measured throughout the CV system if the heart were stopped</a:t>
            </a:r>
          </a:p>
          <a:p>
            <a:pPr marL="742950" lvl="1" indent="-285750">
              <a:buFont typeface="Arial" panose="020B0604020202020204" pitchFamily="34" charset="0"/>
              <a:buChar char="•"/>
            </a:pPr>
            <a:r>
              <a:rPr lang="en-US" dirty="0"/>
              <a:t>Thus zero venous return</a:t>
            </a:r>
          </a:p>
          <a:p>
            <a:pPr marL="742950" lvl="1" indent="-285750">
              <a:buFont typeface="Arial" panose="020B0604020202020204" pitchFamily="34" charset="0"/>
              <a:buChar char="•"/>
            </a:pPr>
            <a:r>
              <a:rPr lang="en-US" dirty="0"/>
              <a:t>This point matters b/c it determines where the cardiac function curve intersects with the vascular function curve (steady state operating point)</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2 factors influence this value: </a:t>
            </a:r>
          </a:p>
          <a:p>
            <a:pPr marL="1200150" lvl="2" indent="-285750">
              <a:buFont typeface="Arial" panose="020B0604020202020204" pitchFamily="34" charset="0"/>
              <a:buChar char="•"/>
            </a:pPr>
            <a:r>
              <a:rPr lang="en-US" dirty="0"/>
              <a:t>Blood volume</a:t>
            </a:r>
          </a:p>
          <a:p>
            <a:pPr marL="1657350" lvl="3" indent="-285750">
              <a:buFont typeface="Arial" panose="020B0604020202020204" pitchFamily="34" charset="0"/>
              <a:buChar char="•"/>
            </a:pPr>
            <a:r>
              <a:rPr lang="en-US" dirty="0"/>
              <a:t>When blood volume is 0-4L, blood is in unstressed volume= produces no pressure</a:t>
            </a:r>
          </a:p>
          <a:p>
            <a:pPr marL="1657350" lvl="3" indent="-285750">
              <a:buFont typeface="Arial" panose="020B0604020202020204" pitchFamily="34" charset="0"/>
              <a:buChar char="•"/>
            </a:pPr>
            <a:r>
              <a:rPr lang="en-US" dirty="0"/>
              <a:t>When volume &gt;4L, some will be in stressed volume</a:t>
            </a:r>
          </a:p>
          <a:p>
            <a:pPr marL="1657350" lvl="3" indent="-285750">
              <a:buFont typeface="Arial" panose="020B0604020202020204" pitchFamily="34" charset="0"/>
              <a:buChar char="•"/>
            </a:pPr>
            <a:r>
              <a:rPr lang="en-US" dirty="0"/>
              <a:t>Less blood shifts vascular function curve to the L</a:t>
            </a:r>
          </a:p>
          <a:p>
            <a:pPr marL="1200150" lvl="2" indent="-285750">
              <a:buFont typeface="Arial" panose="020B0604020202020204" pitchFamily="34" charset="0"/>
              <a:buChar char="•"/>
            </a:pPr>
            <a:r>
              <a:rPr lang="en-US" dirty="0"/>
              <a:t>Distribution of blood b/w unstressed volume (volume in veins) and stressed volume (volume in arteries)</a:t>
            </a:r>
          </a:p>
          <a:p>
            <a:pPr marL="1657350" lvl="3" indent="-285750">
              <a:buFont typeface="Arial" panose="020B0604020202020204" pitchFamily="34" charset="0"/>
              <a:buChar char="•"/>
            </a:pPr>
            <a:r>
              <a:rPr lang="en-US" dirty="0"/>
              <a:t>Ex: </a:t>
            </a:r>
            <a:r>
              <a:rPr lang="en-US" dirty="0" err="1"/>
              <a:t>venodilation</a:t>
            </a:r>
            <a:r>
              <a:rPr lang="en-US" dirty="0"/>
              <a:t> or venoconstriction</a:t>
            </a:r>
          </a:p>
          <a:p>
            <a:pPr marL="1657350" lvl="3" indent="-285750">
              <a:buFont typeface="Arial" panose="020B0604020202020204" pitchFamily="34" charset="0"/>
              <a:buChar char="•"/>
            </a:pPr>
            <a:r>
              <a:rPr lang="en-US" dirty="0" err="1"/>
              <a:t>Venodilation</a:t>
            </a:r>
            <a:r>
              <a:rPr lang="en-US" dirty="0"/>
              <a:t>-&gt; increased unstressed volume-&gt; shifts vascular function curve to the L</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347075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4000" dirty="0">
                <a:solidFill>
                  <a:schemeClr val="tx2"/>
                </a:solidFill>
              </a:rPr>
              <a:t>Relationship b/w CO and venous return</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1955" y="1397563"/>
            <a:ext cx="11876997" cy="3416320"/>
          </a:xfrm>
          <a:prstGeom prst="rect">
            <a:avLst/>
          </a:prstGeom>
          <a:noFill/>
        </p:spPr>
        <p:txBody>
          <a:bodyPr wrap="square" rtlCol="0">
            <a:spAutoFit/>
          </a:bodyPr>
          <a:lstStyle/>
          <a:p>
            <a:pPr marL="285750" indent="-285750">
              <a:buFont typeface="Arial" panose="020B0604020202020204" pitchFamily="34" charset="0"/>
              <a:buChar char="•"/>
            </a:pPr>
            <a:r>
              <a:rPr lang="en-US" dirty="0"/>
              <a:t>Slope of vascular function curve</a:t>
            </a:r>
          </a:p>
          <a:p>
            <a:pPr marL="742950" lvl="1" indent="-285750">
              <a:buFont typeface="Arial" panose="020B0604020202020204" pitchFamily="34" charset="0"/>
              <a:buChar char="•"/>
            </a:pPr>
            <a:r>
              <a:rPr lang="en-US" dirty="0"/>
              <a:t>If mean systemic pressure is fixed, the slope of the vascular function curve can be changed by rotating it</a:t>
            </a:r>
          </a:p>
          <a:p>
            <a:pPr marL="742950" lvl="1" indent="-285750">
              <a:buFont typeface="Arial" panose="020B0604020202020204" pitchFamily="34" charset="0"/>
              <a:buChar char="•"/>
            </a:pPr>
            <a:r>
              <a:rPr lang="en-US" dirty="0"/>
              <a:t>Question: what is the slope determined by?</a:t>
            </a:r>
          </a:p>
          <a:p>
            <a:pPr marL="1200150" lvl="2" indent="-285750">
              <a:buFont typeface="Arial" panose="020B0604020202020204" pitchFamily="34" charset="0"/>
              <a:buChar char="•"/>
            </a:pPr>
            <a:r>
              <a:rPr lang="en-US" dirty="0"/>
              <a:t>Mainly determined by resistance of arterioles</a:t>
            </a:r>
          </a:p>
          <a:p>
            <a:pPr marL="742950" lvl="1" indent="-285750">
              <a:buFont typeface="Arial" panose="020B0604020202020204" pitchFamily="34" charset="0"/>
              <a:buChar char="•"/>
            </a:pPr>
            <a:r>
              <a:rPr lang="en-US" dirty="0"/>
              <a:t>Dec in TPR causes clockwise rotation of vascular </a:t>
            </a:r>
            <a:r>
              <a:rPr lang="en-US" dirty="0" err="1"/>
              <a:t>fxn</a:t>
            </a:r>
            <a:r>
              <a:rPr lang="en-US" dirty="0"/>
              <a:t> curve</a:t>
            </a:r>
          </a:p>
          <a:p>
            <a:pPr marL="1200150" lvl="2" indent="-285750">
              <a:buFont typeface="Arial" panose="020B0604020202020204" pitchFamily="34" charset="0"/>
              <a:buChar char="•"/>
            </a:pPr>
            <a:r>
              <a:rPr lang="en-US" dirty="0"/>
              <a:t>For a given RA pressure, venous return is increased</a:t>
            </a:r>
          </a:p>
          <a:p>
            <a:pPr lvl="1"/>
            <a:endParaRPr lang="en-US" dirty="0"/>
          </a:p>
          <a:p>
            <a:pPr marL="285750" indent="-285750">
              <a:buFont typeface="Arial" panose="020B0604020202020204" pitchFamily="34" charset="0"/>
              <a:buChar char="•"/>
            </a:pPr>
            <a:r>
              <a:rPr lang="en-US" dirty="0"/>
              <a:t>Combining curves</a:t>
            </a:r>
          </a:p>
          <a:p>
            <a:pPr marL="742950" lvl="1" indent="-285750">
              <a:buFont typeface="Arial" panose="020B0604020202020204" pitchFamily="34" charset="0"/>
              <a:buChar char="•"/>
            </a:pPr>
            <a:r>
              <a:rPr lang="en-US" dirty="0"/>
              <a:t>Summary:</a:t>
            </a:r>
          </a:p>
          <a:p>
            <a:pPr marL="1200150" lvl="2" indent="-285750">
              <a:buFont typeface="Arial" panose="020B0604020202020204" pitchFamily="34" charset="0"/>
              <a:buChar char="•"/>
            </a:pPr>
            <a:r>
              <a:rPr lang="en-US" dirty="0"/>
              <a:t>Cardiac </a:t>
            </a:r>
            <a:r>
              <a:rPr lang="en-US" dirty="0" err="1"/>
              <a:t>fxn</a:t>
            </a:r>
            <a:r>
              <a:rPr lang="en-US" dirty="0"/>
              <a:t> curve: as RA pressure and EDV are increased, there is </a:t>
            </a:r>
            <a:r>
              <a:rPr lang="en-US" dirty="0" err="1"/>
              <a:t>inc</a:t>
            </a:r>
            <a:r>
              <a:rPr lang="en-US" dirty="0"/>
              <a:t> SV and CO</a:t>
            </a:r>
          </a:p>
          <a:p>
            <a:pPr marL="1200150" lvl="2" indent="-285750">
              <a:buFont typeface="Arial" panose="020B0604020202020204" pitchFamily="34" charset="0"/>
              <a:buChar char="•"/>
            </a:pPr>
            <a:r>
              <a:rPr lang="en-US" dirty="0"/>
              <a:t>Vascular </a:t>
            </a:r>
            <a:r>
              <a:rPr lang="en-US" dirty="0" err="1"/>
              <a:t>fxn</a:t>
            </a:r>
            <a:r>
              <a:rPr lang="en-US" dirty="0"/>
              <a:t> curve: as RA pressure is increased, venous return decreases</a:t>
            </a:r>
          </a:p>
          <a:p>
            <a:pPr marL="285750" indent="-285750">
              <a:buFont typeface="Arial" panose="020B0604020202020204" pitchFamily="34" charset="0"/>
              <a:buChar char="•"/>
            </a:pPr>
            <a:endParaRPr lang="en-US" dirty="0"/>
          </a:p>
        </p:txBody>
      </p:sp>
      <p:pic>
        <p:nvPicPr>
          <p:cNvPr id="11" name="Picture 10">
            <a:extLst>
              <a:ext uri="{FF2B5EF4-FFF2-40B4-BE49-F238E27FC236}">
                <a16:creationId xmlns:a16="http://schemas.microsoft.com/office/drawing/2014/main" id="{26990F4E-3F8B-FA40-9F6B-92E3DAD05C40}"/>
              </a:ext>
            </a:extLst>
          </p:cNvPr>
          <p:cNvPicPr>
            <a:picLocks noChangeAspect="1"/>
          </p:cNvPicPr>
          <p:nvPr/>
        </p:nvPicPr>
        <p:blipFill>
          <a:blip r:embed="rId6"/>
          <a:stretch>
            <a:fillRect/>
          </a:stretch>
        </p:blipFill>
        <p:spPr>
          <a:xfrm>
            <a:off x="9557883" y="4367962"/>
            <a:ext cx="2394054" cy="2244066"/>
          </a:xfrm>
          <a:prstGeom prst="rect">
            <a:avLst/>
          </a:prstGeom>
        </p:spPr>
      </p:pic>
    </p:spTree>
    <p:extLst>
      <p:ext uri="{BB962C8B-B14F-4D97-AF65-F5344CB8AC3E}">
        <p14:creationId xmlns:p14="http://schemas.microsoft.com/office/powerpoint/2010/main" val="7181524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4000" dirty="0">
                <a:solidFill>
                  <a:schemeClr val="tx2"/>
                </a:solidFill>
              </a:rPr>
              <a:t>Relationship b/w CO and venous return</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235490" y="1117850"/>
            <a:ext cx="11561993" cy="4247317"/>
          </a:xfrm>
          <a:prstGeom prst="rect">
            <a:avLst/>
          </a:prstGeom>
          <a:noFill/>
        </p:spPr>
        <p:txBody>
          <a:bodyPr wrap="square" rtlCol="0">
            <a:spAutoFit/>
          </a:bodyPr>
          <a:lstStyle/>
          <a:p>
            <a:pPr marL="285750" indent="-285750">
              <a:buFont typeface="Arial" panose="020B0604020202020204" pitchFamily="34" charset="0"/>
              <a:buChar char="•"/>
            </a:pPr>
            <a:r>
              <a:rPr lang="en-US" dirty="0"/>
              <a:t>Inotropic effects</a:t>
            </a:r>
          </a:p>
          <a:p>
            <a:pPr marL="742950" lvl="1" indent="-285750">
              <a:buFont typeface="Arial" panose="020B0604020202020204" pitchFamily="34" charset="0"/>
              <a:buChar char="•"/>
            </a:pPr>
            <a:r>
              <a:rPr lang="en-US" dirty="0"/>
              <a:t>Inotropic agents alter the 1._____ function curve</a:t>
            </a:r>
          </a:p>
          <a:p>
            <a:pPr marL="742950" lvl="1" indent="-285750">
              <a:buFont typeface="Arial" panose="020B0604020202020204" pitchFamily="34" charset="0"/>
              <a:buChar char="•"/>
            </a:pPr>
            <a:r>
              <a:rPr lang="en-US" dirty="0"/>
              <a:t>Positive inotropic: </a:t>
            </a:r>
          </a:p>
          <a:p>
            <a:pPr marL="1200150" lvl="2" indent="-285750">
              <a:buFont typeface="Arial" panose="020B0604020202020204" pitchFamily="34" charset="0"/>
              <a:buChar char="•"/>
            </a:pPr>
            <a:r>
              <a:rPr lang="en-US" dirty="0"/>
              <a:t>Causes </a:t>
            </a:r>
            <a:r>
              <a:rPr lang="en-US" dirty="0" err="1"/>
              <a:t>inc</a:t>
            </a:r>
            <a:r>
              <a:rPr lang="en-US" dirty="0"/>
              <a:t> in contractility, SV, CO for any level of RA pressure</a:t>
            </a:r>
          </a:p>
          <a:p>
            <a:pPr marL="1200150" lvl="2" indent="-285750">
              <a:buFont typeface="Arial" panose="020B0604020202020204" pitchFamily="34" charset="0"/>
              <a:buChar char="•"/>
            </a:pPr>
            <a:r>
              <a:rPr lang="en-US" dirty="0"/>
              <a:t>Cardiac </a:t>
            </a:r>
            <a:r>
              <a:rPr lang="en-US" dirty="0" err="1"/>
              <a:t>fxn</a:t>
            </a:r>
            <a:r>
              <a:rPr lang="en-US" dirty="0"/>
              <a:t> curve shifts upward but vascular </a:t>
            </a:r>
            <a:r>
              <a:rPr lang="en-US" dirty="0" err="1"/>
              <a:t>fxn</a:t>
            </a:r>
            <a:r>
              <a:rPr lang="en-US" dirty="0"/>
              <a:t> curve unaffected</a:t>
            </a:r>
          </a:p>
          <a:p>
            <a:pPr marL="1200150" lvl="2" indent="-285750">
              <a:buFont typeface="Arial" panose="020B0604020202020204" pitchFamily="34" charset="0"/>
              <a:buChar char="•"/>
            </a:pPr>
            <a:r>
              <a:rPr lang="en-US" dirty="0"/>
              <a:t>Steady state point shifts upward and to the L</a:t>
            </a:r>
          </a:p>
          <a:p>
            <a:pPr marL="1657350" lvl="3" indent="-285750">
              <a:buFont typeface="Arial" panose="020B0604020202020204" pitchFamily="34" charset="0"/>
              <a:buChar char="•"/>
            </a:pPr>
            <a:r>
              <a:rPr lang="en-US" dirty="0"/>
              <a:t>New steady state: CO is 2.____ , RA pressure is 3. _____ (more blood is ejected from heart on each beat)</a:t>
            </a:r>
          </a:p>
          <a:p>
            <a:pPr marL="742950" lvl="1" indent="-285750">
              <a:buFont typeface="Arial" panose="020B0604020202020204" pitchFamily="34" charset="0"/>
              <a:buChar char="•"/>
            </a:pPr>
            <a:r>
              <a:rPr lang="en-US" dirty="0"/>
              <a:t>Negative inotropic:</a:t>
            </a:r>
          </a:p>
          <a:p>
            <a:pPr marL="1200150" lvl="2" indent="-285750">
              <a:buFont typeface="Arial" panose="020B0604020202020204" pitchFamily="34" charset="0"/>
              <a:buChar char="•"/>
            </a:pPr>
            <a:r>
              <a:rPr lang="en-US" dirty="0"/>
              <a:t>Cardiac </a:t>
            </a:r>
            <a:r>
              <a:rPr lang="en-US" dirty="0" err="1"/>
              <a:t>fxn</a:t>
            </a:r>
            <a:r>
              <a:rPr lang="en-US" dirty="0"/>
              <a:t> curve shifts downward</a:t>
            </a:r>
          </a:p>
          <a:p>
            <a:pPr marL="1200150" lvl="2" indent="-285750">
              <a:buFont typeface="Arial" panose="020B0604020202020204" pitchFamily="34" charset="0"/>
              <a:buChar char="•"/>
            </a:pPr>
            <a:r>
              <a:rPr lang="en-US" dirty="0"/>
              <a:t>New steady state: CO is decreased and RA pressure is increased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697CC8EB-EF3F-CA4B-832B-C62F93CFBF16}"/>
              </a:ext>
            </a:extLst>
          </p:cNvPr>
          <p:cNvPicPr>
            <a:picLocks noChangeAspect="1"/>
          </p:cNvPicPr>
          <p:nvPr/>
        </p:nvPicPr>
        <p:blipFill>
          <a:blip r:embed="rId6"/>
          <a:stretch>
            <a:fillRect/>
          </a:stretch>
        </p:blipFill>
        <p:spPr>
          <a:xfrm>
            <a:off x="2912857" y="4290364"/>
            <a:ext cx="5440136" cy="2413670"/>
          </a:xfrm>
          <a:prstGeom prst="rect">
            <a:avLst/>
          </a:prstGeom>
        </p:spPr>
      </p:pic>
    </p:spTree>
    <p:extLst>
      <p:ext uri="{BB962C8B-B14F-4D97-AF65-F5344CB8AC3E}">
        <p14:creationId xmlns:p14="http://schemas.microsoft.com/office/powerpoint/2010/main" val="5325824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4000" dirty="0">
                <a:solidFill>
                  <a:schemeClr val="tx2"/>
                </a:solidFill>
              </a:rPr>
              <a:t>Relationship b/w CO and venous return</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1956" y="1071488"/>
            <a:ext cx="11800796" cy="3970318"/>
          </a:xfrm>
          <a:prstGeom prst="rect">
            <a:avLst/>
          </a:prstGeom>
          <a:noFill/>
        </p:spPr>
        <p:txBody>
          <a:bodyPr wrap="square" rtlCol="0">
            <a:spAutoFit/>
          </a:bodyPr>
          <a:lstStyle/>
          <a:p>
            <a:pPr marL="285750" indent="-285750">
              <a:buFont typeface="Arial" panose="020B0604020202020204" pitchFamily="34" charset="0"/>
              <a:buChar char="•"/>
            </a:pPr>
            <a:r>
              <a:rPr lang="en-US" dirty="0"/>
              <a:t>Changes in blood volume</a:t>
            </a:r>
          </a:p>
          <a:p>
            <a:pPr marL="742950" lvl="1" indent="-285750">
              <a:buFont typeface="Arial" panose="020B0604020202020204" pitchFamily="34" charset="0"/>
              <a:buChar char="•"/>
            </a:pPr>
            <a:r>
              <a:rPr lang="en-US" dirty="0"/>
              <a:t>Alters mean systemic pressure -&gt; 1.____ function curve</a:t>
            </a:r>
          </a:p>
          <a:p>
            <a:pPr marL="742950" lvl="1" indent="-285750">
              <a:buFont typeface="Arial" panose="020B0604020202020204" pitchFamily="34" charset="0"/>
              <a:buChar char="•"/>
            </a:pPr>
            <a:r>
              <a:rPr lang="en-US" dirty="0"/>
              <a:t>Increases in blood volume</a:t>
            </a:r>
          </a:p>
          <a:p>
            <a:pPr marL="1200150" lvl="2" indent="-285750">
              <a:buFont typeface="Arial" panose="020B0604020202020204" pitchFamily="34" charset="0"/>
              <a:buChar char="•"/>
            </a:pPr>
            <a:r>
              <a:rPr lang="en-US" dirty="0"/>
              <a:t>Increases blood in stressed volume and therefore mean systemic pressure (which shifts the point where venous return is zero)-&gt; shifts this intersection point to the R in a parallel manner (b/c no change in TPR which determines the slope)</a:t>
            </a:r>
          </a:p>
          <a:p>
            <a:pPr marL="1200150" lvl="2" indent="-285750">
              <a:buFont typeface="Arial" panose="020B0604020202020204" pitchFamily="34" charset="0"/>
              <a:buChar char="•"/>
            </a:pPr>
            <a:r>
              <a:rPr lang="en-US" dirty="0"/>
              <a:t>New steady state: CO is increased, RA pressure is increased</a:t>
            </a:r>
          </a:p>
          <a:p>
            <a:pPr marL="742950" lvl="1" indent="-285750">
              <a:buFont typeface="Arial" panose="020B0604020202020204" pitchFamily="34" charset="0"/>
              <a:buChar char="•"/>
            </a:pPr>
            <a:r>
              <a:rPr lang="en-US" dirty="0"/>
              <a:t>Decreases in blood volume</a:t>
            </a:r>
          </a:p>
          <a:p>
            <a:pPr marL="1200150" lvl="2" indent="-285750">
              <a:buFont typeface="Arial" panose="020B0604020202020204" pitchFamily="34" charset="0"/>
              <a:buChar char="•"/>
            </a:pPr>
            <a:r>
              <a:rPr lang="en-US" dirty="0"/>
              <a:t>New steady state: CO is decreased, RA pressure is decreased</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6193BB09-9B6C-554B-AF9A-48FD2B2F1187}"/>
              </a:ext>
            </a:extLst>
          </p:cNvPr>
          <p:cNvPicPr>
            <a:picLocks noChangeAspect="1"/>
          </p:cNvPicPr>
          <p:nvPr/>
        </p:nvPicPr>
        <p:blipFill>
          <a:blip r:embed="rId6"/>
          <a:stretch>
            <a:fillRect/>
          </a:stretch>
        </p:blipFill>
        <p:spPr>
          <a:xfrm>
            <a:off x="2661556" y="3739243"/>
            <a:ext cx="6670704" cy="2872785"/>
          </a:xfrm>
          <a:prstGeom prst="rect">
            <a:avLst/>
          </a:prstGeom>
        </p:spPr>
      </p:pic>
    </p:spTree>
    <p:extLst>
      <p:ext uri="{BB962C8B-B14F-4D97-AF65-F5344CB8AC3E}">
        <p14:creationId xmlns:p14="http://schemas.microsoft.com/office/powerpoint/2010/main" val="39644786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4000" dirty="0">
                <a:solidFill>
                  <a:schemeClr val="tx2"/>
                </a:solidFill>
              </a:rPr>
              <a:t>Relationship b/w CO and venous return</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1956" y="1233467"/>
            <a:ext cx="9485187" cy="7848302"/>
          </a:xfrm>
          <a:prstGeom prst="rect">
            <a:avLst/>
          </a:prstGeom>
          <a:noFill/>
        </p:spPr>
        <p:txBody>
          <a:bodyPr wrap="square" rtlCol="0">
            <a:spAutoFit/>
          </a:bodyPr>
          <a:lstStyle/>
          <a:p>
            <a:pPr marL="285750" indent="-285750">
              <a:buFont typeface="Arial" panose="020B0604020202020204" pitchFamily="34" charset="0"/>
              <a:buChar char="•"/>
            </a:pPr>
            <a:r>
              <a:rPr lang="en-US" dirty="0"/>
              <a:t>Changes in venous compliance</a:t>
            </a:r>
          </a:p>
          <a:p>
            <a:pPr marL="742950" lvl="1" indent="-285750">
              <a:buFont typeface="Arial" panose="020B0604020202020204" pitchFamily="34" charset="0"/>
              <a:buChar char="•"/>
            </a:pPr>
            <a:r>
              <a:rPr lang="en-US" dirty="0"/>
              <a:t>Similar effects as those produced by changes in blood volume</a:t>
            </a:r>
          </a:p>
          <a:p>
            <a:pPr marL="742950" lvl="1" indent="-285750">
              <a:buFont typeface="Arial" panose="020B0604020202020204" pitchFamily="34" charset="0"/>
              <a:buChar char="•"/>
            </a:pPr>
            <a:r>
              <a:rPr lang="en-US" dirty="0"/>
              <a:t>Dec in venous compliance: causes shift of blood out of unstressed volume and into stressed volume (same effects as </a:t>
            </a:r>
            <a:r>
              <a:rPr lang="en-US" dirty="0" err="1"/>
              <a:t>inc</a:t>
            </a:r>
            <a:r>
              <a:rPr lang="en-US" dirty="0"/>
              <a:t> in blood volume)-&gt; parallel shift to the 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Changes in TPR (degree of arteriole constriction)</a:t>
            </a:r>
          </a:p>
          <a:p>
            <a:pPr marL="742950" lvl="1" indent="-285750">
              <a:buFont typeface="Arial" panose="020B0604020202020204" pitchFamily="34" charset="0"/>
              <a:buChar char="•"/>
            </a:pPr>
            <a:r>
              <a:rPr lang="en-US" dirty="0"/>
              <a:t>Alters both curves: cardiac </a:t>
            </a:r>
            <a:r>
              <a:rPr lang="en-US" dirty="0" err="1"/>
              <a:t>fxn</a:t>
            </a:r>
            <a:r>
              <a:rPr lang="en-US" dirty="0"/>
              <a:t> curve changes </a:t>
            </a:r>
            <a:r>
              <a:rPr lang="en-US" dirty="0" err="1"/>
              <a:t>bc</a:t>
            </a:r>
            <a:r>
              <a:rPr lang="en-US" dirty="0"/>
              <a:t> of a change in afterload (art BP) and vascular function curve changes </a:t>
            </a:r>
            <a:r>
              <a:rPr lang="en-US" dirty="0" err="1"/>
              <a:t>bc</a:t>
            </a:r>
            <a:r>
              <a:rPr lang="en-US" dirty="0"/>
              <a:t> of change in venous return</a:t>
            </a:r>
          </a:p>
          <a:p>
            <a:pPr marL="742950" lvl="1" indent="-285750">
              <a:buFont typeface="Arial" panose="020B0604020202020204" pitchFamily="34" charset="0"/>
              <a:buChar char="•"/>
            </a:pPr>
            <a:r>
              <a:rPr lang="en-US" dirty="0"/>
              <a:t>Inc in TPR: </a:t>
            </a:r>
          </a:p>
          <a:p>
            <a:pPr marL="1200150" lvl="2" indent="-285750">
              <a:buFont typeface="Arial" panose="020B0604020202020204" pitchFamily="34" charset="0"/>
              <a:buChar char="•"/>
            </a:pPr>
            <a:r>
              <a:rPr lang="en-US" dirty="0"/>
              <a:t>Restricts flow of blood out of arteries-&gt; </a:t>
            </a:r>
            <a:r>
              <a:rPr lang="en-US" dirty="0" err="1"/>
              <a:t>inc</a:t>
            </a:r>
            <a:r>
              <a:rPr lang="en-US" dirty="0"/>
              <a:t> art pressure-&gt; </a:t>
            </a:r>
            <a:r>
              <a:rPr lang="en-US" dirty="0" err="1"/>
              <a:t>inc</a:t>
            </a:r>
            <a:r>
              <a:rPr lang="en-US" dirty="0"/>
              <a:t> afterload-&gt; dec CO-&gt; cardiac </a:t>
            </a:r>
            <a:r>
              <a:rPr lang="en-US" dirty="0" err="1"/>
              <a:t>fxn</a:t>
            </a:r>
            <a:r>
              <a:rPr lang="en-US" dirty="0"/>
              <a:t> curve shifts downward</a:t>
            </a:r>
          </a:p>
          <a:p>
            <a:pPr marL="1200150" lvl="2" indent="-285750">
              <a:buFont typeface="Arial" panose="020B0604020202020204" pitchFamily="34" charset="0"/>
              <a:buChar char="•"/>
            </a:pPr>
            <a:r>
              <a:rPr lang="en-US" dirty="0"/>
              <a:t>Inc in TPR produces counterclockwise rotation of vascular </a:t>
            </a:r>
            <a:r>
              <a:rPr lang="en-US" dirty="0" err="1"/>
              <a:t>fxn</a:t>
            </a:r>
            <a:r>
              <a:rPr lang="en-US" dirty="0"/>
              <a:t> curve (less blood returns to heart for a given RA pressure)</a:t>
            </a:r>
          </a:p>
          <a:p>
            <a:pPr marL="1200150" lvl="2" indent="-285750">
              <a:buFont typeface="Arial" panose="020B0604020202020204" pitchFamily="34" charset="0"/>
              <a:buChar char="•"/>
            </a:pPr>
            <a:r>
              <a:rPr lang="en-US" dirty="0"/>
              <a:t>Final result on RA pressure is not easily predictable  b/c TPR has diff directional effects on the curves (graphically represented as RA being unchanged)</a:t>
            </a:r>
          </a:p>
          <a:p>
            <a:pPr marL="1200150" lvl="2" indent="-285750">
              <a:buFont typeface="Arial" panose="020B0604020202020204" pitchFamily="34" charset="0"/>
              <a:buChar char="•"/>
            </a:pPr>
            <a:r>
              <a:rPr lang="en-US" dirty="0"/>
              <a:t>New steady state: CO and venous return are decreased</a:t>
            </a:r>
          </a:p>
          <a:p>
            <a:pPr marL="1200150" lvl="2"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11" name="Picture 10">
            <a:extLst>
              <a:ext uri="{FF2B5EF4-FFF2-40B4-BE49-F238E27FC236}">
                <a16:creationId xmlns:a16="http://schemas.microsoft.com/office/drawing/2014/main" id="{F8569B12-9B31-DA49-B43A-87AB797035C4}"/>
              </a:ext>
            </a:extLst>
          </p:cNvPr>
          <p:cNvPicPr>
            <a:picLocks noChangeAspect="1"/>
          </p:cNvPicPr>
          <p:nvPr/>
        </p:nvPicPr>
        <p:blipFill rotWithShape="1">
          <a:blip r:embed="rId5"/>
          <a:srcRect r="54914"/>
          <a:stretch/>
        </p:blipFill>
        <p:spPr>
          <a:xfrm>
            <a:off x="9317370" y="4055164"/>
            <a:ext cx="2853659" cy="2802835"/>
          </a:xfrm>
          <a:prstGeom prst="rect">
            <a:avLst/>
          </a:prstGeom>
        </p:spPr>
      </p:pic>
    </p:spTree>
    <p:extLst>
      <p:ext uri="{BB962C8B-B14F-4D97-AF65-F5344CB8AC3E}">
        <p14:creationId xmlns:p14="http://schemas.microsoft.com/office/powerpoint/2010/main" val="40867894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4000" dirty="0">
                <a:solidFill>
                  <a:schemeClr val="tx2"/>
                </a:solidFill>
              </a:rPr>
              <a:t>Relationship b/w CO and venous return</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1956" y="1233467"/>
            <a:ext cx="11800796" cy="5078313"/>
          </a:xfrm>
          <a:prstGeom prst="rect">
            <a:avLst/>
          </a:prstGeom>
          <a:noFill/>
        </p:spPr>
        <p:txBody>
          <a:bodyPr wrap="square" rtlCol="0">
            <a:spAutoFit/>
          </a:bodyPr>
          <a:lstStyle/>
          <a:p>
            <a:pPr marL="285750" indent="-285750">
              <a:buFont typeface="Arial" panose="020B0604020202020204" pitchFamily="34" charset="0"/>
              <a:buChar char="•"/>
            </a:pPr>
            <a:r>
              <a:rPr lang="en-US" dirty="0"/>
              <a:t>Changes in TPR (degree of arteriole constriction) </a:t>
            </a:r>
            <a:r>
              <a:rPr lang="en-US" dirty="0" err="1"/>
              <a:t>cont</a:t>
            </a:r>
            <a:endParaRPr lang="en-US" dirty="0"/>
          </a:p>
          <a:p>
            <a:pPr marL="742950" lvl="1" indent="-285750">
              <a:buFont typeface="Arial" panose="020B0604020202020204" pitchFamily="34" charset="0"/>
              <a:buChar char="•"/>
            </a:pPr>
            <a:r>
              <a:rPr lang="en-US" dirty="0"/>
              <a:t>Dec in TPR: arteriole dilation/decreased afterload</a:t>
            </a:r>
          </a:p>
          <a:p>
            <a:pPr marL="1200150" lvl="2" indent="-285750">
              <a:buFont typeface="Arial" panose="020B0604020202020204" pitchFamily="34" charset="0"/>
              <a:buChar char="•"/>
            </a:pPr>
            <a:r>
              <a:rPr lang="en-US" dirty="0"/>
              <a:t>Cardiac function curve shifts upward</a:t>
            </a:r>
          </a:p>
          <a:p>
            <a:pPr marL="1200150" lvl="2" indent="-285750">
              <a:buFont typeface="Arial" panose="020B0604020202020204" pitchFamily="34" charset="0"/>
              <a:buChar char="•"/>
            </a:pPr>
            <a:r>
              <a:rPr lang="en-US" dirty="0"/>
              <a:t>Clockwise rotation of vascular function curve (more blood returns to heart for a given RA pressure)</a:t>
            </a:r>
          </a:p>
          <a:p>
            <a:pPr marL="1200150" lvl="2" indent="-285750">
              <a:buFont typeface="Arial" panose="020B0604020202020204" pitchFamily="34" charset="0"/>
              <a:buChar char="•"/>
            </a:pPr>
            <a:r>
              <a:rPr lang="en-US" dirty="0"/>
              <a:t>Final result on RA pressure is not easily predictable  b/c TPR has diff directional effects on the curves (graphically represented as RA being unchanged)</a:t>
            </a:r>
          </a:p>
          <a:p>
            <a:pPr marL="1200150" lvl="2" indent="-285750">
              <a:buFont typeface="Arial" panose="020B0604020202020204" pitchFamily="34" charset="0"/>
              <a:buChar char="•"/>
            </a:pPr>
            <a:r>
              <a:rPr lang="en-US" dirty="0"/>
              <a:t>New steady state: both CO and venous return are increased</a:t>
            </a:r>
          </a:p>
          <a:p>
            <a:pPr marL="742950" lvl="1" indent="-285750">
              <a:buFont typeface="Arial" panose="020B0604020202020204" pitchFamily="34" charset="0"/>
              <a:buChar char="•"/>
            </a:pPr>
            <a:endParaRPr lang="en-US" dirty="0"/>
          </a:p>
          <a:p>
            <a:pPr marL="1200150" lvl="2"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B48FDEAF-D260-0341-92CD-CD905CA6475C}"/>
              </a:ext>
            </a:extLst>
          </p:cNvPr>
          <p:cNvPicPr>
            <a:picLocks noChangeAspect="1"/>
          </p:cNvPicPr>
          <p:nvPr/>
        </p:nvPicPr>
        <p:blipFill rotWithShape="1">
          <a:blip r:embed="rId5"/>
          <a:srcRect l="50651"/>
          <a:stretch/>
        </p:blipFill>
        <p:spPr>
          <a:xfrm>
            <a:off x="4029075" y="3385533"/>
            <a:ext cx="3565314" cy="3199357"/>
          </a:xfrm>
          <a:prstGeom prst="rect">
            <a:avLst/>
          </a:prstGeom>
        </p:spPr>
      </p:pic>
    </p:spTree>
    <p:extLst>
      <p:ext uri="{BB962C8B-B14F-4D97-AF65-F5344CB8AC3E}">
        <p14:creationId xmlns:p14="http://schemas.microsoft.com/office/powerpoint/2010/main" val="3049614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8"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198026" y="222236"/>
            <a:ext cx="11198843" cy="907437"/>
          </a:xfrm>
        </p:spPr>
        <p:txBody>
          <a:bodyPr anchor="t">
            <a:normAutofit/>
          </a:bodyPr>
          <a:lstStyle/>
          <a:p>
            <a:r>
              <a:rPr lang="en-US" dirty="0">
                <a:solidFill>
                  <a:schemeClr val="tx2"/>
                </a:solidFill>
              </a:rPr>
              <a:t>Blood flow</a:t>
            </a:r>
          </a:p>
        </p:txBody>
      </p:sp>
      <p:pic>
        <p:nvPicPr>
          <p:cNvPr id="19"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9A3FC316-3F48-7D4C-8D2E-4E8F5BA2BBBD}"/>
              </a:ext>
            </a:extLst>
          </p:cNvPr>
          <p:cNvSpPr>
            <a:spLocks noGrp="1"/>
          </p:cNvSpPr>
          <p:nvPr>
            <p:ph idx="1"/>
          </p:nvPr>
        </p:nvSpPr>
        <p:spPr>
          <a:xfrm>
            <a:off x="198026" y="1129673"/>
            <a:ext cx="11569904" cy="5363891"/>
          </a:xfrm>
        </p:spPr>
        <p:txBody>
          <a:bodyPr anchor="ctr">
            <a:normAutofit lnSpcReduction="10000"/>
          </a:bodyPr>
          <a:lstStyle/>
          <a:p>
            <a:r>
              <a:rPr lang="en-US" sz="1800" dirty="0">
                <a:solidFill>
                  <a:schemeClr val="tx1"/>
                </a:solidFill>
                <a:latin typeface="Avenir Next LT Pro" panose="020B0504020202020204" pitchFamily="34" charset="77"/>
              </a:rPr>
              <a:t>Reynold’s number (</a:t>
            </a:r>
            <a:r>
              <a:rPr lang="en-US" sz="1800" b="0" dirty="0">
                <a:solidFill>
                  <a:schemeClr val="tx1"/>
                </a:solidFill>
                <a:effectLst/>
                <a:latin typeface="Avenir Next LT Pro" panose="020B0504020202020204" pitchFamily="34" charset="77"/>
              </a:rPr>
              <a:t>N</a:t>
            </a:r>
            <a:r>
              <a:rPr lang="en-US" sz="1800" b="0" baseline="-25000" dirty="0">
                <a:solidFill>
                  <a:schemeClr val="tx1"/>
                </a:solidFill>
                <a:effectLst/>
                <a:latin typeface="Avenir Next LT Pro" panose="020B0504020202020204" pitchFamily="34" charset="77"/>
              </a:rPr>
              <a:t>R</a:t>
            </a:r>
            <a:r>
              <a:rPr lang="en-US" sz="1800" b="0" dirty="0">
                <a:solidFill>
                  <a:schemeClr val="tx1"/>
                </a:solidFill>
                <a:effectLst/>
                <a:latin typeface="Avenir Next LT Pro" panose="020B0504020202020204" pitchFamily="34" charset="77"/>
              </a:rPr>
              <a:t> </a:t>
            </a:r>
            <a:r>
              <a:rPr lang="en-US" sz="1800" dirty="0">
                <a:solidFill>
                  <a:schemeClr val="tx1"/>
                </a:solidFill>
                <a:effectLst/>
                <a:latin typeface="Avenir Next LT Pro" panose="020B0504020202020204" pitchFamily="34" charset="77"/>
              </a:rPr>
              <a:t>=</a:t>
            </a:r>
            <a:r>
              <a:rPr lang="el-GR" sz="1800" dirty="0">
                <a:solidFill>
                  <a:schemeClr val="tx1"/>
                </a:solidFill>
                <a:effectLst/>
                <a:latin typeface="Avenir Next LT Pro" panose="020B0504020202020204" pitchFamily="34" charset="77"/>
              </a:rPr>
              <a:t>ρ</a:t>
            </a:r>
            <a:r>
              <a:rPr lang="en-US" sz="1800" b="0" dirty="0">
                <a:solidFill>
                  <a:schemeClr val="tx1"/>
                </a:solidFill>
                <a:effectLst/>
                <a:latin typeface="Avenir Next LT Pro" panose="020B0504020202020204" pitchFamily="34" charset="77"/>
              </a:rPr>
              <a:t>dv / </a:t>
            </a:r>
            <a:r>
              <a:rPr lang="el-GR" sz="1800" dirty="0">
                <a:solidFill>
                  <a:schemeClr val="tx1"/>
                </a:solidFill>
                <a:effectLst/>
                <a:latin typeface="Avenir Next LT Pro" panose="020B0504020202020204" pitchFamily="34" charset="77"/>
              </a:rPr>
              <a:t>η</a:t>
            </a:r>
            <a:r>
              <a:rPr lang="en-US" sz="1800" dirty="0">
                <a:solidFill>
                  <a:schemeClr val="tx1"/>
                </a:solidFill>
                <a:effectLst/>
                <a:latin typeface="Avenir Next LT Pro" panose="020B0504020202020204" pitchFamily="34" charset="77"/>
              </a:rPr>
              <a:t>)</a:t>
            </a:r>
            <a:endParaRPr lang="el-GR" sz="1800" dirty="0">
              <a:solidFill>
                <a:schemeClr val="tx1"/>
              </a:solidFill>
              <a:latin typeface="Avenir Next LT Pro" panose="020B0504020202020204" pitchFamily="34" charset="77"/>
            </a:endParaRPr>
          </a:p>
          <a:p>
            <a:pPr lvl="1"/>
            <a:r>
              <a:rPr lang="el-GR" sz="1400" dirty="0">
                <a:solidFill>
                  <a:schemeClr val="tx1"/>
                </a:solidFill>
                <a:effectLst/>
                <a:latin typeface="Avenir Next LT Pro" panose="020B0504020202020204" pitchFamily="34" charset="77"/>
              </a:rPr>
              <a:t>ρ</a:t>
            </a:r>
            <a:r>
              <a:rPr lang="en-US" sz="1400" dirty="0">
                <a:solidFill>
                  <a:schemeClr val="tx1"/>
                </a:solidFill>
                <a:effectLst/>
                <a:latin typeface="Avenir Next LT Pro" panose="020B0504020202020204" pitchFamily="34" charset="77"/>
              </a:rPr>
              <a:t>: density of blood</a:t>
            </a:r>
          </a:p>
          <a:p>
            <a:pPr lvl="1"/>
            <a:r>
              <a:rPr lang="en-US" sz="1400" dirty="0">
                <a:solidFill>
                  <a:schemeClr val="tx1"/>
                </a:solidFill>
                <a:latin typeface="Avenir Next LT Pro" panose="020B0504020202020204" pitchFamily="34" charset="77"/>
              </a:rPr>
              <a:t>d: diameter of blood vessel</a:t>
            </a:r>
          </a:p>
          <a:p>
            <a:pPr lvl="1"/>
            <a:r>
              <a:rPr lang="en-US" sz="1400" dirty="0">
                <a:solidFill>
                  <a:schemeClr val="tx1"/>
                </a:solidFill>
                <a:latin typeface="Avenir Next LT Pro" panose="020B0504020202020204" pitchFamily="34" charset="77"/>
              </a:rPr>
              <a:t>v: velocity of blood flow</a:t>
            </a:r>
          </a:p>
          <a:p>
            <a:pPr lvl="1"/>
            <a:r>
              <a:rPr lang="el-GR" sz="1400" dirty="0">
                <a:solidFill>
                  <a:schemeClr val="tx1"/>
                </a:solidFill>
                <a:effectLst/>
                <a:latin typeface="Avenir Next LT Pro" panose="020B0504020202020204" pitchFamily="34" charset="77"/>
              </a:rPr>
              <a:t>η</a:t>
            </a:r>
            <a:r>
              <a:rPr lang="en-US" sz="1400" dirty="0">
                <a:solidFill>
                  <a:schemeClr val="tx1"/>
                </a:solidFill>
                <a:effectLst/>
                <a:latin typeface="Avenir Next LT Pro" panose="020B0504020202020204" pitchFamily="34" charset="77"/>
              </a:rPr>
              <a:t>: viscosity of blood</a:t>
            </a:r>
          </a:p>
          <a:p>
            <a:pPr lvl="1"/>
            <a:r>
              <a:rPr lang="en-US" sz="1400" b="0" dirty="0">
                <a:solidFill>
                  <a:schemeClr val="tx1"/>
                </a:solidFill>
                <a:effectLst/>
                <a:latin typeface="Avenir Next LT Pro" panose="020B0504020202020204" pitchFamily="34" charset="77"/>
              </a:rPr>
              <a:t>N</a:t>
            </a:r>
            <a:r>
              <a:rPr lang="en-US" sz="1400" b="0" baseline="-25000" dirty="0">
                <a:solidFill>
                  <a:schemeClr val="tx1"/>
                </a:solidFill>
                <a:effectLst/>
                <a:latin typeface="Avenir Next LT Pro" panose="020B0504020202020204" pitchFamily="34" charset="77"/>
              </a:rPr>
              <a:t>R </a:t>
            </a:r>
            <a:r>
              <a:rPr lang="en-US" sz="1400" b="0" dirty="0">
                <a:solidFill>
                  <a:schemeClr val="tx1"/>
                </a:solidFill>
                <a:effectLst/>
                <a:latin typeface="Avenir Next LT Pro" panose="020B0504020202020204" pitchFamily="34" charset="77"/>
              </a:rPr>
              <a:t>&lt; 2000, flow will be laminar</a:t>
            </a:r>
          </a:p>
          <a:p>
            <a:pPr lvl="1"/>
            <a:r>
              <a:rPr lang="en-US" sz="1400" b="0" dirty="0">
                <a:solidFill>
                  <a:schemeClr val="tx1"/>
                </a:solidFill>
                <a:effectLst/>
                <a:latin typeface="Avenir Next LT Pro" panose="020B0504020202020204" pitchFamily="34" charset="77"/>
              </a:rPr>
              <a:t>N</a:t>
            </a:r>
            <a:r>
              <a:rPr lang="en-US" sz="1400" b="0" baseline="-25000" dirty="0">
                <a:solidFill>
                  <a:schemeClr val="tx1"/>
                </a:solidFill>
                <a:effectLst/>
                <a:latin typeface="Avenir Next LT Pro" panose="020B0504020202020204" pitchFamily="34" charset="77"/>
              </a:rPr>
              <a:t>R</a:t>
            </a:r>
            <a:r>
              <a:rPr lang="en-US" sz="1400" baseline="-25000" dirty="0">
                <a:solidFill>
                  <a:schemeClr val="tx1"/>
                </a:solidFill>
                <a:latin typeface="Avenir Next LT Pro" panose="020B0504020202020204" pitchFamily="34" charset="77"/>
              </a:rPr>
              <a:t> </a:t>
            </a:r>
            <a:r>
              <a:rPr lang="en-US" sz="1400" dirty="0">
                <a:solidFill>
                  <a:schemeClr val="tx1"/>
                </a:solidFill>
                <a:latin typeface="Avenir Next LT Pro" panose="020B0504020202020204" pitchFamily="34" charset="77"/>
              </a:rPr>
              <a:t>&gt; 3000, flow is turbulent</a:t>
            </a:r>
          </a:p>
          <a:p>
            <a:pPr lvl="1"/>
            <a:r>
              <a:rPr lang="en-US" sz="1400" dirty="0">
                <a:solidFill>
                  <a:schemeClr val="tx1"/>
                </a:solidFill>
                <a:latin typeface="Avenir Next LT Pro" panose="020B0504020202020204" pitchFamily="34" charset="77"/>
              </a:rPr>
              <a:t>Anemia will affect viscosity and velocity (</a:t>
            </a:r>
            <a:r>
              <a:rPr lang="en-US" sz="1400" dirty="0" err="1">
                <a:solidFill>
                  <a:schemeClr val="tx1"/>
                </a:solidFill>
                <a:latin typeface="Avenir Next LT Pro" panose="020B0504020202020204" pitchFamily="34" charset="77"/>
              </a:rPr>
              <a:t>inc</a:t>
            </a:r>
            <a:r>
              <a:rPr lang="en-US" sz="1400" dirty="0">
                <a:solidFill>
                  <a:schemeClr val="tx1"/>
                </a:solidFill>
                <a:latin typeface="Avenir Next LT Pro" panose="020B0504020202020204" pitchFamily="34" charset="77"/>
              </a:rPr>
              <a:t> #)</a:t>
            </a:r>
          </a:p>
          <a:p>
            <a:pPr lvl="1"/>
            <a:r>
              <a:rPr lang="en-US" sz="1400" dirty="0">
                <a:solidFill>
                  <a:schemeClr val="tx1"/>
                </a:solidFill>
                <a:latin typeface="Avenir Next LT Pro" panose="020B0504020202020204" pitchFamily="34" charset="77"/>
              </a:rPr>
              <a:t>Thrombi will narrow diameter of vessel-&gt; </a:t>
            </a:r>
            <a:r>
              <a:rPr lang="en-US" sz="1400" dirty="0" err="1">
                <a:solidFill>
                  <a:schemeClr val="tx1"/>
                </a:solidFill>
                <a:latin typeface="Avenir Next LT Pro" panose="020B0504020202020204" pitchFamily="34" charset="77"/>
              </a:rPr>
              <a:t>inc</a:t>
            </a:r>
            <a:r>
              <a:rPr lang="en-US" sz="1400" dirty="0">
                <a:solidFill>
                  <a:schemeClr val="tx1"/>
                </a:solidFill>
                <a:latin typeface="Avenir Next LT Pro" panose="020B0504020202020204" pitchFamily="34" charset="77"/>
              </a:rPr>
              <a:t> in velocity (</a:t>
            </a:r>
            <a:r>
              <a:rPr lang="en-US" sz="1400" dirty="0" err="1">
                <a:solidFill>
                  <a:schemeClr val="tx1"/>
                </a:solidFill>
                <a:latin typeface="Avenir Next LT Pro" panose="020B0504020202020204" pitchFamily="34" charset="77"/>
              </a:rPr>
              <a:t>inc</a:t>
            </a:r>
            <a:r>
              <a:rPr lang="en-US" sz="1400" dirty="0">
                <a:solidFill>
                  <a:schemeClr val="tx1"/>
                </a:solidFill>
                <a:latin typeface="Avenir Next LT Pro" panose="020B0504020202020204" pitchFamily="34" charset="77"/>
              </a:rPr>
              <a:t> #)</a:t>
            </a:r>
            <a:endParaRPr lang="en-US" sz="1400" dirty="0">
              <a:solidFill>
                <a:schemeClr val="tx2"/>
              </a:solidFill>
            </a:endParaRPr>
          </a:p>
          <a:p>
            <a:r>
              <a:rPr lang="en-US" sz="1800" dirty="0">
                <a:solidFill>
                  <a:schemeClr val="tx2"/>
                </a:solidFill>
              </a:rPr>
              <a:t>Shear</a:t>
            </a:r>
          </a:p>
          <a:p>
            <a:pPr lvl="1"/>
            <a:r>
              <a:rPr lang="en-US" sz="1400" dirty="0">
                <a:solidFill>
                  <a:schemeClr val="tx2"/>
                </a:solidFill>
              </a:rPr>
              <a:t>Consequence of the fact that blood travels at diff velocities within a blood vessel</a:t>
            </a:r>
          </a:p>
          <a:p>
            <a:pPr lvl="1"/>
            <a:r>
              <a:rPr lang="en-US" sz="1400" dirty="0">
                <a:solidFill>
                  <a:schemeClr val="tx2"/>
                </a:solidFill>
              </a:rPr>
              <a:t>Highest at vessel wall</a:t>
            </a:r>
          </a:p>
          <a:p>
            <a:pPr lvl="1"/>
            <a:r>
              <a:rPr lang="en-US" sz="1400" dirty="0">
                <a:solidFill>
                  <a:schemeClr val="tx2"/>
                </a:solidFill>
              </a:rPr>
              <a:t>Consequence: breaks up RBC aggregates and dec blood viscosity</a:t>
            </a:r>
            <a:endParaRPr lang="en-US" sz="1800" dirty="0">
              <a:solidFill>
                <a:schemeClr val="tx2"/>
              </a:solidFill>
            </a:endParaRPr>
          </a:p>
          <a:p>
            <a:r>
              <a:rPr lang="en-US" sz="1800" dirty="0">
                <a:solidFill>
                  <a:schemeClr val="tx2"/>
                </a:solidFill>
              </a:rPr>
              <a:t>Compliance (C = V/P)</a:t>
            </a:r>
          </a:p>
          <a:p>
            <a:pPr lvl="1"/>
            <a:r>
              <a:rPr lang="en-US" sz="1400" dirty="0">
                <a:solidFill>
                  <a:schemeClr val="tx2"/>
                </a:solidFill>
              </a:rPr>
              <a:t>V: volume (mL)</a:t>
            </a:r>
          </a:p>
          <a:p>
            <a:pPr lvl="1"/>
            <a:r>
              <a:rPr lang="en-US" sz="1400" dirty="0">
                <a:solidFill>
                  <a:schemeClr val="tx2"/>
                </a:solidFill>
              </a:rPr>
              <a:t>P: pressure (mmHg)</a:t>
            </a:r>
          </a:p>
          <a:p>
            <a:pPr lvl="1"/>
            <a:r>
              <a:rPr lang="en-US" sz="1400" dirty="0">
                <a:solidFill>
                  <a:schemeClr val="tx2"/>
                </a:solidFill>
              </a:rPr>
              <a:t>Describes the volume of blood a vessel can hold at a given pressure</a:t>
            </a:r>
          </a:p>
        </p:txBody>
      </p:sp>
      <p:pic>
        <p:nvPicPr>
          <p:cNvPr id="4" name="Picture 3">
            <a:extLst>
              <a:ext uri="{FF2B5EF4-FFF2-40B4-BE49-F238E27FC236}">
                <a16:creationId xmlns:a16="http://schemas.microsoft.com/office/drawing/2014/main" id="{19B8BEB7-F28D-2D4E-9676-EEF61DBF63B6}"/>
              </a:ext>
            </a:extLst>
          </p:cNvPr>
          <p:cNvPicPr>
            <a:picLocks noChangeAspect="1"/>
          </p:cNvPicPr>
          <p:nvPr/>
        </p:nvPicPr>
        <p:blipFill>
          <a:blip r:embed="rId5"/>
          <a:stretch>
            <a:fillRect/>
          </a:stretch>
        </p:blipFill>
        <p:spPr>
          <a:xfrm>
            <a:off x="7987062" y="216472"/>
            <a:ext cx="3978894" cy="4306207"/>
          </a:xfrm>
          <a:prstGeom prst="rect">
            <a:avLst/>
          </a:prstGeom>
        </p:spPr>
      </p:pic>
    </p:spTree>
    <p:extLst>
      <p:ext uri="{BB962C8B-B14F-4D97-AF65-F5344CB8AC3E}">
        <p14:creationId xmlns:p14="http://schemas.microsoft.com/office/powerpoint/2010/main" val="38670166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4000" dirty="0">
                <a:solidFill>
                  <a:schemeClr val="tx2"/>
                </a:solidFill>
              </a:rPr>
              <a:t>Regulation of arterial pressure</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235490" y="1249796"/>
            <a:ext cx="11561993" cy="7294305"/>
          </a:xfrm>
          <a:prstGeom prst="rect">
            <a:avLst/>
          </a:prstGeom>
          <a:noFill/>
        </p:spPr>
        <p:txBody>
          <a:bodyPr wrap="square" rtlCol="0">
            <a:spAutoFit/>
          </a:bodyPr>
          <a:lstStyle/>
          <a:p>
            <a:pPr marL="285750" indent="-285750">
              <a:buFont typeface="Arial" panose="020B0604020202020204" pitchFamily="34" charset="0"/>
              <a:buChar char="•"/>
            </a:pPr>
            <a:r>
              <a:rPr lang="en-US" dirty="0"/>
              <a:t>Arterial pressure = CO x TPR</a:t>
            </a:r>
          </a:p>
          <a:p>
            <a:pPr marL="742950" lvl="1" indent="-285750">
              <a:buFont typeface="Arial" panose="020B0604020202020204" pitchFamily="34" charset="0"/>
              <a:buChar char="•"/>
            </a:pPr>
            <a:r>
              <a:rPr lang="en-US" dirty="0"/>
              <a:t>CO and TPR are no independent variables</a:t>
            </a:r>
          </a:p>
          <a:p>
            <a:pPr marL="285750" indent="-285750">
              <a:buFont typeface="Arial" panose="020B0604020202020204" pitchFamily="34" charset="0"/>
              <a:buChar char="•"/>
            </a:pPr>
            <a:r>
              <a:rPr lang="en-US" dirty="0"/>
              <a:t>MAP must be maintained at approximately 100mmHg</a:t>
            </a:r>
          </a:p>
          <a:p>
            <a:pPr marL="285750" indent="-285750">
              <a:buFont typeface="Arial" panose="020B0604020202020204" pitchFamily="34" charset="0"/>
              <a:buChar char="•"/>
            </a:pPr>
            <a:r>
              <a:rPr lang="en-US" dirty="0"/>
              <a:t>Maintained by 2 systems: baroreceptor reflex, RAAS</a:t>
            </a:r>
          </a:p>
          <a:p>
            <a:pPr marL="285750" indent="-285750">
              <a:buFont typeface="Arial" panose="020B0604020202020204" pitchFamily="34" charset="0"/>
              <a:buChar char="•"/>
            </a:pPr>
            <a:r>
              <a:rPr lang="en-US" dirty="0"/>
              <a:t>Baroreceptor reflex</a:t>
            </a:r>
          </a:p>
          <a:p>
            <a:pPr marL="742950" lvl="1" indent="-285750">
              <a:buFont typeface="Arial" panose="020B0604020202020204" pitchFamily="34" charset="0"/>
              <a:buChar char="•"/>
            </a:pPr>
            <a:r>
              <a:rPr lang="en-US" dirty="0"/>
              <a:t>Fast, </a:t>
            </a:r>
            <a:r>
              <a:rPr lang="en-US" dirty="0" err="1"/>
              <a:t>neurally</a:t>
            </a:r>
            <a:r>
              <a:rPr lang="en-US" dirty="0"/>
              <a:t> mediated reflexes via changes in output of sympathetic and parasympathetic nervous systems t o the heart and blood vessels</a:t>
            </a:r>
          </a:p>
          <a:p>
            <a:pPr marL="742950" lvl="1" indent="-285750">
              <a:buFont typeface="Arial" panose="020B0604020202020204" pitchFamily="34" charset="0"/>
              <a:buChar char="•"/>
            </a:pPr>
            <a:r>
              <a:rPr lang="en-US" dirty="0"/>
              <a:t>Baroreceptors are mechanoreceptors sensitive to pressure or stretch</a:t>
            </a:r>
          </a:p>
          <a:p>
            <a:pPr marL="742950" lvl="1" indent="-285750">
              <a:buFont typeface="Arial" panose="020B0604020202020204" pitchFamily="34" charset="0"/>
              <a:buChar char="•"/>
            </a:pPr>
            <a:r>
              <a:rPr lang="en-US" dirty="0"/>
              <a:t>Baroreceptors are located within walls of the carotid sinus and aortic arch-&gt; relay info about BP to CV vasomotor centers in the brainstem</a:t>
            </a:r>
          </a:p>
          <a:p>
            <a:pPr marL="1200150" lvl="2" indent="-285750">
              <a:buFont typeface="Arial" panose="020B0604020202020204" pitchFamily="34" charset="0"/>
              <a:buChar char="•"/>
            </a:pPr>
            <a:r>
              <a:rPr lang="en-US" dirty="0"/>
              <a:t>Carotid sinus receptors responsive to </a:t>
            </a:r>
            <a:r>
              <a:rPr lang="en-US" dirty="0" err="1"/>
              <a:t>inc</a:t>
            </a:r>
            <a:r>
              <a:rPr lang="en-US" dirty="0"/>
              <a:t> or dec in pressure; aortic arch receptors primarily responsive to increases in pressure</a:t>
            </a:r>
          </a:p>
          <a:p>
            <a:pPr marL="1200150" lvl="2" indent="-285750">
              <a:buFont typeface="Arial" panose="020B0604020202020204" pitchFamily="34" charset="0"/>
              <a:buChar char="•"/>
            </a:pPr>
            <a:r>
              <a:rPr lang="en-US" dirty="0"/>
              <a:t>More sensitive to changes or rate of change in pressure, rather than absolute level of pressure</a:t>
            </a:r>
          </a:p>
          <a:p>
            <a:pPr marL="1200150" lvl="2" indent="-285750">
              <a:buFont typeface="Arial" panose="020B0604020202020204" pitchFamily="34" charset="0"/>
              <a:buChar char="•"/>
            </a:pPr>
            <a:r>
              <a:rPr lang="en-US" dirty="0"/>
              <a:t>Increased arterial pressure-&gt; </a:t>
            </a:r>
            <a:r>
              <a:rPr lang="en-US" dirty="0" err="1"/>
              <a:t>inc</a:t>
            </a:r>
            <a:r>
              <a:rPr lang="en-US" dirty="0"/>
              <a:t> stretch-&gt; </a:t>
            </a:r>
            <a:r>
              <a:rPr lang="en-US" dirty="0" err="1"/>
              <a:t>inc</a:t>
            </a:r>
            <a:r>
              <a:rPr lang="en-US" dirty="0"/>
              <a:t> firing rate in afferent nerves</a:t>
            </a:r>
          </a:p>
          <a:p>
            <a:pPr marL="1200150" lvl="2" indent="-285750">
              <a:buFont typeface="Arial" panose="020B0604020202020204" pitchFamily="34" charset="0"/>
              <a:buChar char="•"/>
            </a:pPr>
            <a:r>
              <a:rPr lang="en-US" dirty="0"/>
              <a:t>Vasomotor centers then coordinate a change in output of autonomic nervous system</a:t>
            </a:r>
          </a:p>
          <a:p>
            <a:pPr marL="742950" lvl="1" indent="-285750">
              <a:buFont typeface="Arial" panose="020B0604020202020204" pitchFamily="34" charset="0"/>
              <a:buChar char="•"/>
            </a:pPr>
            <a:r>
              <a:rPr lang="en-US" dirty="0"/>
              <a:t>Ex: in chronic hypertension, baroreceptor reflex is altered (either dec sensitivity or an </a:t>
            </a:r>
            <a:r>
              <a:rPr lang="en-US" dirty="0" err="1"/>
              <a:t>inc</a:t>
            </a:r>
            <a:r>
              <a:rPr lang="en-US" dirty="0"/>
              <a:t> in BP setpoint of brainstem)</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1931189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4000" dirty="0">
                <a:solidFill>
                  <a:schemeClr val="tx2"/>
                </a:solidFill>
              </a:rPr>
              <a:t>Regulation of arterial pressure: BR</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235490" y="1249796"/>
            <a:ext cx="11561993" cy="7571303"/>
          </a:xfrm>
          <a:prstGeom prst="rect">
            <a:avLst/>
          </a:prstGeom>
          <a:noFill/>
        </p:spPr>
        <p:txBody>
          <a:bodyPr wrap="square" rtlCol="0">
            <a:spAutoFit/>
          </a:bodyPr>
          <a:lstStyle/>
          <a:p>
            <a:pPr marL="285750" indent="-285750">
              <a:buFont typeface="Arial" panose="020B0604020202020204" pitchFamily="34" charset="0"/>
              <a:buChar char="•"/>
            </a:pPr>
            <a:r>
              <a:rPr lang="en-US" dirty="0"/>
              <a:t>Baroreceptor reflex </a:t>
            </a:r>
            <a:r>
              <a:rPr lang="en-US" dirty="0" err="1"/>
              <a:t>cont</a:t>
            </a:r>
            <a:endParaRPr lang="en-US" dirty="0"/>
          </a:p>
          <a:p>
            <a:pPr marL="742950" lvl="1" indent="-285750">
              <a:buFont typeface="Arial" panose="020B0604020202020204" pitchFamily="34" charset="0"/>
              <a:buChar char="•"/>
            </a:pPr>
            <a:r>
              <a:rPr lang="en-US" dirty="0"/>
              <a:t>Brainstem CV centers are located in reticular formations of medulla and lower 1/3 of the pons</a:t>
            </a:r>
          </a:p>
          <a:p>
            <a:pPr marL="1200150" lvl="2" indent="-285750">
              <a:buFont typeface="Arial" panose="020B0604020202020204" pitchFamily="34" charset="0"/>
              <a:buChar char="•"/>
            </a:pPr>
            <a:r>
              <a:rPr lang="en-US" dirty="0"/>
              <a:t>Centers are tonically active</a:t>
            </a:r>
          </a:p>
          <a:p>
            <a:pPr marL="742950" lvl="1" indent="-285750">
              <a:buFont typeface="Arial" panose="020B0604020202020204" pitchFamily="34" charset="0"/>
              <a:buChar char="•"/>
            </a:pPr>
            <a:r>
              <a:rPr lang="en-US" dirty="0"/>
              <a:t>Afferent info sent to medulla via glossopharyngeal (9) and </a:t>
            </a:r>
            <a:r>
              <a:rPr lang="en-US" dirty="0" err="1"/>
              <a:t>vagus</a:t>
            </a:r>
            <a:r>
              <a:rPr lang="en-US" dirty="0"/>
              <a:t> (10) nerves</a:t>
            </a:r>
          </a:p>
          <a:p>
            <a:pPr marL="742950" lvl="1" indent="-285750">
              <a:buFont typeface="Arial" panose="020B0604020202020204" pitchFamily="34" charset="0"/>
              <a:buChar char="•"/>
            </a:pPr>
            <a:r>
              <a:rPr lang="en-US" dirty="0"/>
              <a:t>Information is integrated in nucleus tractus solitarius (directs changes in activity of CV centers- </a:t>
            </a:r>
            <a:r>
              <a:rPr lang="en-US" dirty="0" err="1"/>
              <a:t>inc</a:t>
            </a:r>
            <a:r>
              <a:rPr lang="en-US" dirty="0"/>
              <a:t> or dec in outflow)</a:t>
            </a:r>
          </a:p>
          <a:p>
            <a:pPr marL="742950" lvl="1" indent="-285750">
              <a:buFont typeface="Arial" panose="020B0604020202020204" pitchFamily="34" charset="0"/>
              <a:buChar char="•"/>
            </a:pPr>
            <a:r>
              <a:rPr lang="en-US" dirty="0"/>
              <a:t>Parasympathetic outflow is the effect of the </a:t>
            </a:r>
            <a:r>
              <a:rPr lang="en-US" dirty="0" err="1"/>
              <a:t>vagus</a:t>
            </a:r>
            <a:r>
              <a:rPr lang="en-US" dirty="0"/>
              <a:t> nerve to dec HR</a:t>
            </a:r>
          </a:p>
          <a:p>
            <a:pPr marL="742950" lvl="1" indent="-285750">
              <a:buFont typeface="Arial" panose="020B0604020202020204" pitchFamily="34" charset="0"/>
              <a:buChar char="•"/>
            </a:pPr>
            <a:r>
              <a:rPr lang="en-US" dirty="0"/>
              <a:t>Sympathetic outflow has 4 components:</a:t>
            </a:r>
          </a:p>
          <a:p>
            <a:pPr marL="1200150" lvl="2" indent="-285750">
              <a:buFont typeface="Arial" panose="020B0604020202020204" pitchFamily="34" charset="0"/>
              <a:buChar char="•"/>
            </a:pPr>
            <a:r>
              <a:rPr lang="en-US" dirty="0"/>
              <a:t>Effect on SA node to </a:t>
            </a:r>
            <a:r>
              <a:rPr lang="en-US" dirty="0" err="1"/>
              <a:t>inc</a:t>
            </a:r>
            <a:r>
              <a:rPr lang="en-US" dirty="0"/>
              <a:t> HR</a:t>
            </a:r>
          </a:p>
          <a:p>
            <a:pPr marL="1200150" lvl="2" indent="-285750">
              <a:buFont typeface="Arial" panose="020B0604020202020204" pitchFamily="34" charset="0"/>
              <a:buChar char="•"/>
            </a:pPr>
            <a:r>
              <a:rPr lang="en-US" dirty="0"/>
              <a:t>Effect on cardiac muscle to </a:t>
            </a:r>
            <a:r>
              <a:rPr lang="en-US" dirty="0" err="1"/>
              <a:t>inc</a:t>
            </a:r>
            <a:r>
              <a:rPr lang="en-US" dirty="0"/>
              <a:t> contractility and SV</a:t>
            </a:r>
          </a:p>
          <a:p>
            <a:pPr marL="1200150" lvl="2" indent="-285750">
              <a:buFont typeface="Arial" panose="020B0604020202020204" pitchFamily="34" charset="0"/>
              <a:buChar char="•"/>
            </a:pPr>
            <a:r>
              <a:rPr lang="en-US" dirty="0"/>
              <a:t>Effect on arterioles to produce vasoconstriction and </a:t>
            </a:r>
            <a:r>
              <a:rPr lang="en-US" dirty="0" err="1"/>
              <a:t>inc</a:t>
            </a:r>
            <a:r>
              <a:rPr lang="en-US" dirty="0"/>
              <a:t> TPR</a:t>
            </a:r>
          </a:p>
          <a:p>
            <a:pPr marL="1200150" lvl="2" indent="-285750">
              <a:buFont typeface="Arial" panose="020B0604020202020204" pitchFamily="34" charset="0"/>
              <a:buChar char="•"/>
            </a:pPr>
            <a:r>
              <a:rPr lang="en-US" dirty="0"/>
              <a:t>Effect on veins to produce venoconstriction and dec unstressed volume</a:t>
            </a:r>
          </a:p>
          <a:p>
            <a:pPr marL="742950" lvl="1" indent="-285750">
              <a:buFont typeface="Arial" panose="020B0604020202020204" pitchFamily="34" charset="0"/>
              <a:buChar char="•"/>
            </a:pPr>
            <a:r>
              <a:rPr lang="en-US" dirty="0"/>
              <a:t>Brainstem centers:</a:t>
            </a:r>
          </a:p>
          <a:p>
            <a:pPr marL="1200150" lvl="2" indent="-285750">
              <a:buFont typeface="Arial" panose="020B0604020202020204" pitchFamily="34" charset="0"/>
              <a:buChar char="•"/>
            </a:pPr>
            <a:r>
              <a:rPr lang="en-US" dirty="0"/>
              <a:t>Vasoconstrictor center (C1): in upper medulla and lower pons</a:t>
            </a:r>
          </a:p>
          <a:p>
            <a:pPr marL="1200150" lvl="2" indent="-285750">
              <a:buFont typeface="Arial" panose="020B0604020202020204" pitchFamily="34" charset="0"/>
              <a:buChar char="•"/>
            </a:pPr>
            <a:r>
              <a:rPr lang="en-US" dirty="0"/>
              <a:t>Cardiac accelerator center: causes </a:t>
            </a:r>
            <a:r>
              <a:rPr lang="en-US" dirty="0" err="1"/>
              <a:t>inc</a:t>
            </a:r>
            <a:r>
              <a:rPr lang="en-US" dirty="0"/>
              <a:t> firing of SA node, </a:t>
            </a:r>
            <a:r>
              <a:rPr lang="en-US" dirty="0" err="1"/>
              <a:t>inc</a:t>
            </a:r>
            <a:r>
              <a:rPr lang="en-US" dirty="0"/>
              <a:t> conduction velocity through AV node, and </a:t>
            </a:r>
            <a:r>
              <a:rPr lang="en-US" dirty="0" err="1"/>
              <a:t>inc</a:t>
            </a:r>
            <a:r>
              <a:rPr lang="en-US" dirty="0"/>
              <a:t> contractility</a:t>
            </a:r>
          </a:p>
          <a:p>
            <a:pPr marL="1200150" lvl="2" indent="-285750">
              <a:buFont typeface="Arial" panose="020B0604020202020204" pitchFamily="34" charset="0"/>
              <a:buChar char="•"/>
            </a:pPr>
            <a:r>
              <a:rPr lang="en-US" dirty="0"/>
              <a:t>Cardia decelerator center: causes dec in HR</a:t>
            </a:r>
          </a:p>
          <a:p>
            <a:pPr marL="1200150" lvl="2"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5884331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4000" dirty="0">
                <a:solidFill>
                  <a:schemeClr val="tx2"/>
                </a:solidFill>
              </a:rPr>
              <a:t>Regulation of arterial pressure: BR</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235490" y="1249796"/>
            <a:ext cx="11561993" cy="5355312"/>
          </a:xfrm>
          <a:prstGeom prst="rect">
            <a:avLst/>
          </a:prstGeom>
          <a:noFill/>
        </p:spPr>
        <p:txBody>
          <a:bodyPr wrap="square" rtlCol="0">
            <a:spAutoFit/>
          </a:bodyPr>
          <a:lstStyle/>
          <a:p>
            <a:pPr marL="285750" indent="-285750">
              <a:buFont typeface="Arial" panose="020B0604020202020204" pitchFamily="34" charset="0"/>
              <a:buChar char="•"/>
            </a:pPr>
            <a:r>
              <a:rPr lang="en-US" dirty="0"/>
              <a:t>Baroreceptor reflex in response to increase in arterial pressure</a:t>
            </a:r>
          </a:p>
          <a:p>
            <a:pPr marL="742950" lvl="1" indent="-285750">
              <a:buFont typeface="Arial" panose="020B0604020202020204" pitchFamily="34" charset="0"/>
              <a:buChar char="•"/>
            </a:pPr>
            <a:r>
              <a:rPr lang="en-US" dirty="0"/>
              <a:t>Increase in art pressure detected by baroreceptors in carotid sinus and aortic arch-&gt; </a:t>
            </a:r>
            <a:r>
              <a:rPr lang="en-US" dirty="0" err="1"/>
              <a:t>inc</a:t>
            </a:r>
            <a:r>
              <a:rPr lang="en-US" dirty="0"/>
              <a:t> firing rate of carotid sinus nerve (glossopharyngeal nerve, CN 9) and in </a:t>
            </a:r>
            <a:r>
              <a:rPr lang="en-US" dirty="0" err="1"/>
              <a:t>vagus</a:t>
            </a:r>
            <a:r>
              <a:rPr lang="en-US" dirty="0"/>
              <a:t> nerve (CN 10)</a:t>
            </a:r>
          </a:p>
          <a:p>
            <a:pPr marL="742950" lvl="1" indent="-285750">
              <a:buFont typeface="Arial" panose="020B0604020202020204" pitchFamily="34" charset="0"/>
              <a:buChar char="•"/>
            </a:pPr>
            <a:r>
              <a:rPr lang="en-US" dirty="0"/>
              <a:t>Glossopharyngeal and </a:t>
            </a:r>
            <a:r>
              <a:rPr lang="en-US" dirty="0" err="1"/>
              <a:t>vagus</a:t>
            </a:r>
            <a:r>
              <a:rPr lang="en-US" dirty="0"/>
              <a:t> nerves synapse in the nucleus tractus solitarius of the medulla to send info about BP</a:t>
            </a:r>
          </a:p>
          <a:p>
            <a:pPr marL="742950" lvl="1" indent="-285750">
              <a:buFont typeface="Arial" panose="020B0604020202020204" pitchFamily="34" charset="0"/>
              <a:buChar char="•"/>
            </a:pPr>
            <a:r>
              <a:rPr lang="en-US" dirty="0"/>
              <a:t>NTS directs coordinated responses using the medullary CV centers to reduce arterial pressure back to normal </a:t>
            </a:r>
          </a:p>
          <a:p>
            <a:pPr marL="1200150" lvl="2" indent="-285750">
              <a:buFont typeface="Arial" panose="020B0604020202020204" pitchFamily="34" charset="0"/>
              <a:buChar char="•"/>
            </a:pPr>
            <a:r>
              <a:rPr lang="en-US" dirty="0"/>
              <a:t>Includes </a:t>
            </a:r>
            <a:r>
              <a:rPr lang="en-US" dirty="0" err="1"/>
              <a:t>inc</a:t>
            </a:r>
            <a:r>
              <a:rPr lang="en-US" dirty="0"/>
              <a:t> parasympathetic outflow to heart and dec in sympathetic outflow</a:t>
            </a:r>
          </a:p>
          <a:p>
            <a:pPr marL="742950" lvl="1" indent="-285750">
              <a:buFont typeface="Arial" panose="020B0604020202020204" pitchFamily="34" charset="0"/>
              <a:buChar char="•"/>
            </a:pPr>
            <a:r>
              <a:rPr lang="en-US" dirty="0"/>
              <a:t>Dec HR and contractility, together producing a decrease in cardiac output to reduce arterial pressure</a:t>
            </a:r>
          </a:p>
          <a:p>
            <a:pPr marL="742950" lvl="1" indent="-285750">
              <a:buFont typeface="Arial" panose="020B0604020202020204" pitchFamily="34" charset="0"/>
              <a:buChar char="•"/>
            </a:pPr>
            <a:r>
              <a:rPr lang="en-US" dirty="0"/>
              <a:t>Dec in sympathetic activity also affects vascular tone (dec TPR)</a:t>
            </a:r>
          </a:p>
          <a:p>
            <a:pPr marL="285750" indent="-285750">
              <a:buFont typeface="Arial" panose="020B0604020202020204" pitchFamily="34" charset="0"/>
              <a:buChar char="•"/>
            </a:pPr>
            <a:r>
              <a:rPr lang="en-US" dirty="0"/>
              <a:t>Baroreceptor response to hemorrhage</a:t>
            </a:r>
          </a:p>
          <a:p>
            <a:pPr marL="742950" lvl="1" indent="-285750">
              <a:buFont typeface="Arial" panose="020B0604020202020204" pitchFamily="34" charset="0"/>
              <a:buChar char="•"/>
            </a:pPr>
            <a:r>
              <a:rPr lang="en-US" dirty="0"/>
              <a:t>Hemorrhage produces dec in arterial pressure</a:t>
            </a:r>
          </a:p>
          <a:p>
            <a:pPr marL="742950" lvl="1" indent="-285750">
              <a:buFont typeface="Arial" panose="020B0604020202020204" pitchFamily="34" charset="0"/>
              <a:buChar char="•"/>
            </a:pPr>
            <a:r>
              <a:rPr lang="en-US" dirty="0"/>
              <a:t>Dec in art pressure decreases firing rate of carotid sinus nerve</a:t>
            </a:r>
          </a:p>
          <a:p>
            <a:pPr marL="742950" lvl="1" indent="-285750">
              <a:buFont typeface="Arial" panose="020B0604020202020204" pitchFamily="34" charset="0"/>
              <a:buChar char="•"/>
            </a:pPr>
            <a:r>
              <a:rPr lang="en-US" dirty="0"/>
              <a:t>Dec parasympathetic activity and </a:t>
            </a:r>
            <a:r>
              <a:rPr lang="en-US" dirty="0" err="1"/>
              <a:t>inc</a:t>
            </a:r>
            <a:r>
              <a:rPr lang="en-US" dirty="0"/>
              <a:t> sympathetic activity to heart and blood vessels</a:t>
            </a:r>
          </a:p>
          <a:p>
            <a:pPr marL="285750" indent="-285750">
              <a:buFont typeface="Arial" panose="020B0604020202020204" pitchFamily="34" charset="0"/>
              <a:buChar char="•"/>
            </a:pPr>
            <a:r>
              <a:rPr lang="en-US" dirty="0"/>
              <a:t>Valsalva maneuver (expiring against a closed glottis as during coughing, defecation, or heavy lifting)</a:t>
            </a:r>
          </a:p>
          <a:p>
            <a:pPr marL="742950" lvl="1" indent="-285750">
              <a:buFont typeface="Arial" panose="020B0604020202020204" pitchFamily="34" charset="0"/>
              <a:buChar char="•"/>
            </a:pPr>
            <a:r>
              <a:rPr lang="en-US" dirty="0"/>
              <a:t>Inc in intrathoracic pressure-&gt; dec venous return-&gt; dec in CO (F-S mech)-&gt; dec in art pressure</a:t>
            </a:r>
          </a:p>
          <a:p>
            <a:pPr marL="742950" lvl="1" indent="-285750">
              <a:buFont typeface="Arial" panose="020B0604020202020204" pitchFamily="34" charset="0"/>
              <a:buChar char="•"/>
            </a:pPr>
            <a:r>
              <a:rPr lang="en-US" dirty="0"/>
              <a:t>If baroreceptor reflex is intact, will result in </a:t>
            </a:r>
            <a:r>
              <a:rPr lang="en-US" dirty="0" err="1"/>
              <a:t>inc</a:t>
            </a:r>
            <a:r>
              <a:rPr lang="en-US" dirty="0"/>
              <a:t> in HR</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8619691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0674125" cy="1289773"/>
          </a:xfrm>
        </p:spPr>
        <p:txBody>
          <a:bodyPr vert="horz" lIns="91440" tIns="45720" rIns="91440" bIns="45720" rtlCol="0" anchor="t">
            <a:normAutofit/>
          </a:bodyPr>
          <a:lstStyle/>
          <a:p>
            <a:r>
              <a:rPr lang="en-US" sz="4000" dirty="0">
                <a:solidFill>
                  <a:schemeClr val="tx2"/>
                </a:solidFill>
              </a:rPr>
              <a:t>Regulation of arterial pressure: RAAS</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5004" y="1119234"/>
            <a:ext cx="11396870" cy="5909310"/>
          </a:xfrm>
          <a:prstGeom prst="rect">
            <a:avLst/>
          </a:prstGeom>
          <a:noFill/>
        </p:spPr>
        <p:txBody>
          <a:bodyPr wrap="square" rtlCol="0">
            <a:spAutoFit/>
          </a:bodyPr>
          <a:lstStyle/>
          <a:p>
            <a:pPr marL="285750" indent="-285750">
              <a:buFont typeface="Arial" panose="020B0604020202020204" pitchFamily="34" charset="0"/>
              <a:buChar char="•"/>
            </a:pPr>
            <a:r>
              <a:rPr lang="en-US" dirty="0"/>
              <a:t>Renin-angiotensin II-aldosterone system</a:t>
            </a:r>
          </a:p>
          <a:p>
            <a:pPr marL="285750" indent="-285750">
              <a:buFont typeface="Arial" panose="020B0604020202020204" pitchFamily="34" charset="0"/>
              <a:buChar char="•"/>
            </a:pPr>
            <a:r>
              <a:rPr lang="en-US" dirty="0"/>
              <a:t>Regulates art pressure primarily by regulating blood volume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Dec in art pressure causes dec in renal perfusion pressure (sensed by mechanoreceptors in afferent arterioles of kidney)</a:t>
            </a:r>
          </a:p>
          <a:p>
            <a:pPr marL="285750" indent="-285750">
              <a:buFont typeface="Arial" panose="020B0604020202020204" pitchFamily="34" charset="0"/>
              <a:buChar char="•"/>
            </a:pPr>
            <a:r>
              <a:rPr lang="en-US" dirty="0"/>
              <a:t>Dec in pressure causes prorenin to be converted to renin in the juxtaglomerular cells (mech unknown)</a:t>
            </a:r>
          </a:p>
          <a:p>
            <a:pPr marL="742950" lvl="1" indent="-285750">
              <a:buFont typeface="Arial" panose="020B0604020202020204" pitchFamily="34" charset="0"/>
              <a:buChar char="•"/>
            </a:pPr>
            <a:r>
              <a:rPr lang="en-US" dirty="0"/>
              <a:t>Renin secretion by JG cells also increased by stimulation of renal sympathetic nerves and by B1 agonists such as isoproterenol (dec by B1 antagonists such as propranolol)</a:t>
            </a:r>
          </a:p>
          <a:p>
            <a:pPr marL="285750" indent="-285750">
              <a:buFont typeface="Arial" panose="020B0604020202020204" pitchFamily="34" charset="0"/>
              <a:buChar char="•"/>
            </a:pPr>
            <a:r>
              <a:rPr lang="en-US" dirty="0"/>
              <a:t>Renin catalyzes conversion of angiotensinogen to angiotensin 1</a:t>
            </a:r>
          </a:p>
          <a:p>
            <a:pPr marL="285750" indent="-285750">
              <a:buFont typeface="Arial" panose="020B0604020202020204" pitchFamily="34" charset="0"/>
              <a:buChar char="•"/>
            </a:pPr>
            <a:r>
              <a:rPr lang="en-US" dirty="0"/>
              <a:t>In lungs and kidneys, ang I is converted to ang II by ACE</a:t>
            </a:r>
          </a:p>
          <a:p>
            <a:pPr marL="285750" indent="-285750">
              <a:buFont typeface="Arial" panose="020B0604020202020204" pitchFamily="34" charset="0"/>
              <a:buChar char="•"/>
            </a:pPr>
            <a:r>
              <a:rPr lang="en-US" dirty="0"/>
              <a:t>Ang II activates G coupled ang II receptors in adrenal cortex, vascular smooth muscle, kidneys, brain</a:t>
            </a:r>
          </a:p>
          <a:p>
            <a:pPr marL="742950" lvl="1" indent="-285750">
              <a:buFont typeface="Arial" panose="020B0604020202020204" pitchFamily="34" charset="0"/>
              <a:buChar char="•"/>
            </a:pPr>
            <a:r>
              <a:rPr lang="en-US" dirty="0"/>
              <a:t>Ang II acts on zona glomerulosa cells of adrenal cortex to stim synth and secretion of aldosterone</a:t>
            </a:r>
          </a:p>
          <a:p>
            <a:pPr marL="285750" indent="-285750">
              <a:buFont typeface="Arial" panose="020B0604020202020204" pitchFamily="34" charset="0"/>
              <a:buChar char="•"/>
            </a:pPr>
            <a:r>
              <a:rPr lang="en-US" dirty="0"/>
              <a:t>Aldosterone acts on principal cells of renal distal tubule and collecting duct to </a:t>
            </a:r>
            <a:r>
              <a:rPr lang="en-US" dirty="0" err="1"/>
              <a:t>inc</a:t>
            </a:r>
            <a:r>
              <a:rPr lang="en-US" dirty="0"/>
              <a:t> Na reabsorption</a:t>
            </a:r>
          </a:p>
          <a:p>
            <a:pPr marL="742950" lvl="1" indent="-285750">
              <a:buFont typeface="Arial" panose="020B0604020202020204" pitchFamily="34" charset="0"/>
              <a:buChar char="•"/>
            </a:pPr>
            <a:r>
              <a:rPr lang="en-US" dirty="0"/>
              <a:t>Increases ECF volume and blood volume (takes hours to days to occur)</a:t>
            </a:r>
          </a:p>
          <a:p>
            <a:pPr marL="285750" indent="-285750">
              <a:buFont typeface="Arial" panose="020B0604020202020204" pitchFamily="34" charset="0"/>
              <a:buChar char="•"/>
            </a:pPr>
            <a:r>
              <a:rPr lang="en-US" dirty="0"/>
              <a:t>Ang II stimulates Na-H exchange in the renal proximal tubule and </a:t>
            </a:r>
            <a:r>
              <a:rPr lang="en-US" dirty="0" err="1"/>
              <a:t>inc</a:t>
            </a:r>
            <a:r>
              <a:rPr lang="en-US" dirty="0"/>
              <a:t> reabsorption of Na and bicarb</a:t>
            </a:r>
          </a:p>
          <a:p>
            <a:pPr marL="285750" indent="-285750">
              <a:buFont typeface="Arial" panose="020B0604020202020204" pitchFamily="34" charset="0"/>
              <a:buChar char="•"/>
            </a:pPr>
            <a:r>
              <a:rPr lang="en-US" dirty="0"/>
              <a:t>Ang II also acts on hypothalamus to </a:t>
            </a:r>
            <a:r>
              <a:rPr lang="en-US" dirty="0" err="1"/>
              <a:t>inc</a:t>
            </a:r>
            <a:r>
              <a:rPr lang="en-US" dirty="0"/>
              <a:t> thirst and water intake</a:t>
            </a:r>
          </a:p>
          <a:p>
            <a:pPr marL="285750" indent="-285750">
              <a:buFont typeface="Arial" panose="020B0604020202020204" pitchFamily="34" charset="0"/>
              <a:buChar char="•"/>
            </a:pPr>
            <a:r>
              <a:rPr lang="en-US" dirty="0"/>
              <a:t>Ang II also stimulates secretion of ADH (</a:t>
            </a:r>
            <a:r>
              <a:rPr lang="en-US" dirty="0" err="1"/>
              <a:t>inc</a:t>
            </a:r>
            <a:r>
              <a:rPr lang="en-US" dirty="0"/>
              <a:t> water reabsorption in collecting ducts)</a:t>
            </a:r>
          </a:p>
          <a:p>
            <a:pPr marL="285750" indent="-285750">
              <a:buFont typeface="Arial" panose="020B0604020202020204" pitchFamily="34" charset="0"/>
              <a:buChar char="•"/>
            </a:pPr>
            <a:r>
              <a:rPr lang="en-US" dirty="0"/>
              <a:t>Ang II acts directly on arterioles by binding to G protein coupled ang II receptors and activating IP3/Ca second messenger system to cause vasoconstriction -&gt; </a:t>
            </a:r>
            <a:r>
              <a:rPr lang="en-US" dirty="0" err="1"/>
              <a:t>inc</a:t>
            </a:r>
            <a:r>
              <a:rPr lang="en-US" dirty="0"/>
              <a:t> TPR and </a:t>
            </a:r>
            <a:r>
              <a:rPr lang="en-US" dirty="0" err="1"/>
              <a:t>inc</a:t>
            </a:r>
            <a:r>
              <a:rPr lang="en-US" dirty="0"/>
              <a:t> in art pressure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9780424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pic>
        <p:nvPicPr>
          <p:cNvPr id="5" name="Picture 4">
            <a:extLst>
              <a:ext uri="{FF2B5EF4-FFF2-40B4-BE49-F238E27FC236}">
                <a16:creationId xmlns:a16="http://schemas.microsoft.com/office/drawing/2014/main" id="{A0EA6554-242A-5546-83D4-7C80B7F9E1A7}"/>
              </a:ext>
            </a:extLst>
          </p:cNvPr>
          <p:cNvPicPr>
            <a:picLocks noChangeAspect="1"/>
          </p:cNvPicPr>
          <p:nvPr/>
        </p:nvPicPr>
        <p:blipFill>
          <a:blip r:embed="rId5"/>
          <a:stretch>
            <a:fillRect/>
          </a:stretch>
        </p:blipFill>
        <p:spPr>
          <a:xfrm>
            <a:off x="3177488" y="0"/>
            <a:ext cx="5294098" cy="6858000"/>
          </a:xfrm>
          <a:prstGeom prst="rect">
            <a:avLst/>
          </a:prstGeom>
        </p:spPr>
      </p:pic>
    </p:spTree>
    <p:extLst>
      <p:ext uri="{BB962C8B-B14F-4D97-AF65-F5344CB8AC3E}">
        <p14:creationId xmlns:p14="http://schemas.microsoft.com/office/powerpoint/2010/main" val="9618783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1396870" cy="1289773"/>
          </a:xfrm>
        </p:spPr>
        <p:txBody>
          <a:bodyPr vert="horz" lIns="91440" tIns="45720" rIns="91440" bIns="45720" rtlCol="0" anchor="t">
            <a:normAutofit/>
          </a:bodyPr>
          <a:lstStyle/>
          <a:p>
            <a:r>
              <a:rPr lang="en-US" sz="4000" dirty="0">
                <a:solidFill>
                  <a:schemeClr val="tx2"/>
                </a:solidFill>
              </a:rPr>
              <a:t>Regulation of arterial pressure: other mech</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5004" y="1198771"/>
            <a:ext cx="11396870" cy="5355312"/>
          </a:xfrm>
          <a:prstGeom prst="rect">
            <a:avLst/>
          </a:prstGeom>
          <a:noFill/>
        </p:spPr>
        <p:txBody>
          <a:bodyPr wrap="square" rtlCol="0">
            <a:spAutoFit/>
          </a:bodyPr>
          <a:lstStyle/>
          <a:p>
            <a:pPr marL="285750" indent="-285750">
              <a:buFont typeface="Arial" panose="020B0604020202020204" pitchFamily="34" charset="0"/>
              <a:buChar char="•"/>
            </a:pPr>
            <a:r>
              <a:rPr lang="en-US" dirty="0"/>
              <a:t>Peripheral chemoreceptors for O2, chemoreceptors for CO2 in brain, ADH, ANP</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Peripheral chemoreceptors for O2</a:t>
            </a:r>
          </a:p>
          <a:p>
            <a:pPr marL="742950" lvl="1" indent="-285750">
              <a:buFont typeface="Arial" panose="020B0604020202020204" pitchFamily="34" charset="0"/>
              <a:buChar char="•"/>
            </a:pPr>
            <a:r>
              <a:rPr lang="en-US" dirty="0"/>
              <a:t>Located in carotid and aortic bodies</a:t>
            </a:r>
          </a:p>
          <a:p>
            <a:pPr marL="742950" lvl="1" indent="-285750">
              <a:buFont typeface="Arial" panose="020B0604020202020204" pitchFamily="34" charset="0"/>
              <a:buChar char="•"/>
            </a:pPr>
            <a:r>
              <a:rPr lang="en-US" dirty="0"/>
              <a:t>Sensitive to dec in PO2 (but also </a:t>
            </a:r>
            <a:r>
              <a:rPr lang="en-US" dirty="0" err="1"/>
              <a:t>inc</a:t>
            </a:r>
            <a:r>
              <a:rPr lang="en-US" dirty="0"/>
              <a:t> PCO2, dec pH)</a:t>
            </a:r>
          </a:p>
          <a:p>
            <a:pPr marL="742950" lvl="1" indent="-285750">
              <a:buFont typeface="Arial" panose="020B0604020202020204" pitchFamily="34" charset="0"/>
              <a:buChar char="•"/>
            </a:pPr>
            <a:r>
              <a:rPr lang="en-US" dirty="0"/>
              <a:t>When arterial PO2 dec, there’s an </a:t>
            </a:r>
            <a:r>
              <a:rPr lang="en-US" dirty="0" err="1"/>
              <a:t>inc</a:t>
            </a:r>
            <a:r>
              <a:rPr lang="en-US" dirty="0"/>
              <a:t> firing rate of afferent nerves from carotid and aortic bodies-&gt; activates sympathetic vasoconstrictor centers-&gt; arteriolar constriction in skeletal muscle, renal, and splanchnic vascular beds</a:t>
            </a:r>
          </a:p>
          <a:p>
            <a:pPr marL="285750" indent="-285750">
              <a:buFont typeface="Arial" panose="020B0604020202020204" pitchFamily="34" charset="0"/>
              <a:buChar char="•"/>
            </a:pPr>
            <a:r>
              <a:rPr lang="en-US" dirty="0"/>
              <a:t>Central chemoreceptors in medulla </a:t>
            </a:r>
          </a:p>
          <a:p>
            <a:pPr marL="742950" lvl="1" indent="-285750">
              <a:buFont typeface="Arial" panose="020B0604020202020204" pitchFamily="34" charset="0"/>
              <a:buChar char="•"/>
            </a:pPr>
            <a:r>
              <a:rPr lang="en-US" dirty="0"/>
              <a:t>Most sensitive to CO2 and pH, less to O2</a:t>
            </a:r>
          </a:p>
          <a:p>
            <a:pPr marL="742950" lvl="1" indent="-285750">
              <a:buFont typeface="Arial" panose="020B0604020202020204" pitchFamily="34" charset="0"/>
              <a:buChar char="•"/>
            </a:pPr>
            <a:r>
              <a:rPr lang="en-US" dirty="0"/>
              <a:t>If brain is ischemic (</a:t>
            </a:r>
            <a:r>
              <a:rPr lang="en-US" dirty="0" err="1"/>
              <a:t>inc</a:t>
            </a:r>
            <a:r>
              <a:rPr lang="en-US" dirty="0"/>
              <a:t> PCO2, </a:t>
            </a:r>
            <a:r>
              <a:rPr lang="en-US" dirty="0" err="1"/>
              <a:t>decc</a:t>
            </a:r>
            <a:r>
              <a:rPr lang="en-US" dirty="0"/>
              <a:t> pH), medullary chemoreceptors </a:t>
            </a:r>
            <a:r>
              <a:rPr lang="en-US" dirty="0" err="1"/>
              <a:t>inc</a:t>
            </a:r>
            <a:r>
              <a:rPr lang="en-US" dirty="0"/>
              <a:t> sympathetic outflow-&gt; arteriolar vasoconstriction and </a:t>
            </a:r>
            <a:r>
              <a:rPr lang="en-US" dirty="0" err="1"/>
              <a:t>inc</a:t>
            </a:r>
            <a:r>
              <a:rPr lang="en-US" dirty="0"/>
              <a:t> TPR to redirect blood flow to brain</a:t>
            </a:r>
          </a:p>
          <a:p>
            <a:pPr marL="742950" lvl="1" indent="-285750">
              <a:buFont typeface="Arial" panose="020B0604020202020204" pitchFamily="34" charset="0"/>
              <a:buChar char="•"/>
            </a:pPr>
            <a:r>
              <a:rPr lang="en-US" dirty="0"/>
              <a:t>Cushing’s </a:t>
            </a:r>
            <a:r>
              <a:rPr lang="en-US" dirty="0" err="1"/>
              <a:t>reflx</a:t>
            </a:r>
            <a:r>
              <a:rPr lang="en-US" dirty="0"/>
              <a:t> is this demonstration of central chemoreceptors</a:t>
            </a:r>
          </a:p>
          <a:p>
            <a:pPr marL="285750" indent="-285750">
              <a:buFont typeface="Arial" panose="020B0604020202020204" pitchFamily="34" charset="0"/>
              <a:buChar char="•"/>
            </a:pPr>
            <a:r>
              <a:rPr lang="en-US" dirty="0"/>
              <a:t>ADH</a:t>
            </a:r>
          </a:p>
          <a:p>
            <a:pPr marL="742950" lvl="1" indent="-285750">
              <a:buFont typeface="Arial" panose="020B0604020202020204" pitchFamily="34" charset="0"/>
              <a:buChar char="•"/>
            </a:pPr>
            <a:r>
              <a:rPr lang="en-US" dirty="0"/>
              <a:t>2 receptors for ADH: V1 in vascular smooth muscle and V2 in principal cells of renal collecting ducts</a:t>
            </a:r>
          </a:p>
          <a:p>
            <a:pPr marL="742950" lvl="1" indent="-285750">
              <a:buFont typeface="Arial" panose="020B0604020202020204" pitchFamily="34" charset="0"/>
              <a:buChar char="•"/>
            </a:pPr>
            <a:r>
              <a:rPr lang="en-US" dirty="0"/>
              <a:t>ADH secretion from post pituitary is </a:t>
            </a:r>
            <a:r>
              <a:rPr lang="en-US" dirty="0" err="1"/>
              <a:t>inc</a:t>
            </a:r>
            <a:r>
              <a:rPr lang="en-US" dirty="0"/>
              <a:t> by 2 types of stimuli:</a:t>
            </a:r>
          </a:p>
          <a:p>
            <a:pPr marL="1200150" lvl="2" indent="-285750">
              <a:buFont typeface="Arial" panose="020B0604020202020204" pitchFamily="34" charset="0"/>
              <a:buChar char="•"/>
            </a:pPr>
            <a:r>
              <a:rPr lang="en-US" dirty="0"/>
              <a:t>Inc in serum osmolarity</a:t>
            </a:r>
          </a:p>
          <a:p>
            <a:pPr marL="1200150" lvl="2" indent="-285750">
              <a:buFont typeface="Arial" panose="020B0604020202020204" pitchFamily="34" charset="0"/>
              <a:buChar char="•"/>
            </a:pPr>
            <a:r>
              <a:rPr lang="en-US" dirty="0"/>
              <a:t>Dec in blood volume and blood pressure</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0515890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7" name="Rectangle 26">
            <a:extLst>
              <a:ext uri="{FF2B5EF4-FFF2-40B4-BE49-F238E27FC236}">
                <a16:creationId xmlns:a16="http://schemas.microsoft.com/office/drawing/2014/main" id="{26B0FCFA-8A2E-4F10-87BD-34565BD7C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2DA72A5-2775-4FE6-9A97-1C8DEE0E0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31" name="Picture 30">
            <a:extLst>
              <a:ext uri="{FF2B5EF4-FFF2-40B4-BE49-F238E27FC236}">
                <a16:creationId xmlns:a16="http://schemas.microsoft.com/office/drawing/2014/main" id="{1B904E70-C32C-4D17-A3F8-E917928895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3" name="Picture 32">
            <a:extLst>
              <a:ext uri="{FF2B5EF4-FFF2-40B4-BE49-F238E27FC236}">
                <a16:creationId xmlns:a16="http://schemas.microsoft.com/office/drawing/2014/main" id="{D732B43B-AEE0-4B1A-93E5-EDA309A23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3048000"/>
            <a:ext cx="1371600" cy="2548349"/>
          </a:xfrm>
          <a:prstGeom prst="rect">
            <a:avLst/>
          </a:prstGeom>
        </p:spPr>
      </p:pic>
      <p:sp>
        <p:nvSpPr>
          <p:cNvPr id="2" name="Title 1">
            <a:extLst>
              <a:ext uri="{FF2B5EF4-FFF2-40B4-BE49-F238E27FC236}">
                <a16:creationId xmlns:a16="http://schemas.microsoft.com/office/drawing/2014/main" id="{66B79756-EC53-9D41-9311-FA043EED3337}"/>
              </a:ext>
            </a:extLst>
          </p:cNvPr>
          <p:cNvSpPr>
            <a:spLocks noGrp="1"/>
          </p:cNvSpPr>
          <p:nvPr>
            <p:ph type="title"/>
          </p:nvPr>
        </p:nvSpPr>
        <p:spPr>
          <a:xfrm>
            <a:off x="315004" y="337930"/>
            <a:ext cx="11396870" cy="1289773"/>
          </a:xfrm>
        </p:spPr>
        <p:txBody>
          <a:bodyPr vert="horz" lIns="91440" tIns="45720" rIns="91440" bIns="45720" rtlCol="0" anchor="t">
            <a:normAutofit/>
          </a:bodyPr>
          <a:lstStyle/>
          <a:p>
            <a:r>
              <a:rPr lang="en-US" sz="4000" dirty="0">
                <a:solidFill>
                  <a:schemeClr val="tx2"/>
                </a:solidFill>
              </a:rPr>
              <a:t>Regulation of arterial pressure: other mech</a:t>
            </a:r>
          </a:p>
        </p:txBody>
      </p:sp>
      <p:sp>
        <p:nvSpPr>
          <p:cNvPr id="4" name="TextBox 3">
            <a:extLst>
              <a:ext uri="{FF2B5EF4-FFF2-40B4-BE49-F238E27FC236}">
                <a16:creationId xmlns:a16="http://schemas.microsoft.com/office/drawing/2014/main" id="{D35221D2-6637-B24F-A06A-A22E5CE762AB}"/>
              </a:ext>
            </a:extLst>
          </p:cNvPr>
          <p:cNvSpPr txBox="1"/>
          <p:nvPr/>
        </p:nvSpPr>
        <p:spPr>
          <a:xfrm>
            <a:off x="318052" y="1627708"/>
            <a:ext cx="11396870" cy="489236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3279F235-40AC-3B47-8907-D5DF0330A57F}"/>
              </a:ext>
            </a:extLst>
          </p:cNvPr>
          <p:cNvSpPr txBox="1"/>
          <p:nvPr/>
        </p:nvSpPr>
        <p:spPr>
          <a:xfrm>
            <a:off x="315004" y="1198771"/>
            <a:ext cx="11396870" cy="5632311"/>
          </a:xfrm>
          <a:prstGeom prst="rect">
            <a:avLst/>
          </a:prstGeom>
          <a:noFill/>
        </p:spPr>
        <p:txBody>
          <a:bodyPr wrap="square" rtlCol="0">
            <a:spAutoFit/>
          </a:bodyPr>
          <a:lstStyle/>
          <a:p>
            <a:pPr marL="285750" indent="-285750">
              <a:buFont typeface="Arial" panose="020B0604020202020204" pitchFamily="34" charset="0"/>
              <a:buChar char="•"/>
            </a:pPr>
            <a:r>
              <a:rPr lang="en-US" dirty="0"/>
              <a:t>There are also low pressure baroreceptors in veins, atria, and </a:t>
            </a:r>
            <a:r>
              <a:rPr lang="en-US" dirty="0" err="1"/>
              <a:t>pulm</a:t>
            </a:r>
            <a:r>
              <a:rPr lang="en-US" dirty="0"/>
              <a:t> arteries that sense </a:t>
            </a:r>
            <a:r>
              <a:rPr lang="en-US" dirty="0" err="1"/>
              <a:t>inc</a:t>
            </a:r>
            <a:r>
              <a:rPr lang="en-US" dirty="0"/>
              <a:t> in blood volume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Inc in blood volume:</a:t>
            </a:r>
          </a:p>
          <a:p>
            <a:pPr marL="285750" indent="-285750">
              <a:buFont typeface="Arial" panose="020B0604020202020204" pitchFamily="34" charset="0"/>
              <a:buChar char="•"/>
            </a:pPr>
            <a:r>
              <a:rPr lang="en-US" dirty="0"/>
              <a:t>Inc ANP secretion</a:t>
            </a:r>
          </a:p>
          <a:p>
            <a:pPr marL="742950" lvl="1" indent="-285750">
              <a:buFont typeface="Arial" panose="020B0604020202020204" pitchFamily="34" charset="0"/>
              <a:buChar char="•"/>
            </a:pPr>
            <a:r>
              <a:rPr lang="en-US" dirty="0"/>
              <a:t>Secreted by atria in response to </a:t>
            </a:r>
            <a:r>
              <a:rPr lang="en-US" dirty="0" err="1"/>
              <a:t>inc</a:t>
            </a:r>
            <a:r>
              <a:rPr lang="en-US" dirty="0"/>
              <a:t> atrial pressure</a:t>
            </a:r>
          </a:p>
          <a:p>
            <a:pPr marL="742950" lvl="1" indent="-285750">
              <a:buFont typeface="Arial" panose="020B0604020202020204" pitchFamily="34" charset="0"/>
              <a:buChar char="•"/>
            </a:pPr>
            <a:r>
              <a:rPr lang="en-US" dirty="0"/>
              <a:t>ANP binds to vascular smooth muscle receptors to cause relaxation, vasodilation, and dec TPR (in kidneys, causes </a:t>
            </a:r>
            <a:r>
              <a:rPr lang="en-US" dirty="0" err="1"/>
              <a:t>inc</a:t>
            </a:r>
            <a:r>
              <a:rPr lang="en-US" dirty="0"/>
              <a:t> Na and water excretion)</a:t>
            </a:r>
          </a:p>
          <a:p>
            <a:pPr marL="285750" indent="-285750">
              <a:buFont typeface="Arial" panose="020B0604020202020204" pitchFamily="34" charset="0"/>
              <a:buChar char="•"/>
            </a:pPr>
            <a:r>
              <a:rPr lang="en-US" dirty="0"/>
              <a:t>Dec ADH secretion</a:t>
            </a:r>
          </a:p>
          <a:p>
            <a:pPr marL="742950" lvl="1" indent="-285750">
              <a:buFont typeface="Arial" panose="020B0604020202020204" pitchFamily="34" charset="0"/>
              <a:buChar char="•"/>
            </a:pPr>
            <a:r>
              <a:rPr lang="en-US" dirty="0"/>
              <a:t>Atrial pressure receptors also project to hypothalamus</a:t>
            </a:r>
          </a:p>
          <a:p>
            <a:pPr marL="742950" lvl="1" indent="-285750">
              <a:buFont typeface="Arial" panose="020B0604020202020204" pitchFamily="34" charset="0"/>
              <a:buChar char="•"/>
            </a:pPr>
            <a:r>
              <a:rPr lang="en-US" dirty="0"/>
              <a:t>Inc atrial pressure-&gt; inhibits ADH secretion-&gt; dec water reabsorption in CDs</a:t>
            </a:r>
          </a:p>
          <a:p>
            <a:pPr marL="285750" indent="-285750">
              <a:buFont typeface="Arial" panose="020B0604020202020204" pitchFamily="34" charset="0"/>
              <a:buChar char="•"/>
            </a:pPr>
            <a:r>
              <a:rPr lang="en-US" dirty="0"/>
              <a:t>Renal vasodilation</a:t>
            </a:r>
          </a:p>
          <a:p>
            <a:pPr marL="742950" lvl="1" indent="-285750">
              <a:buFont typeface="Arial" panose="020B0604020202020204" pitchFamily="34" charset="0"/>
              <a:buChar char="•"/>
            </a:pPr>
            <a:r>
              <a:rPr lang="en-US" dirty="0"/>
              <a:t>Inhibition of sympathetic vasoconstriction in renal arterioles-&gt; renal vasodilation and </a:t>
            </a:r>
            <a:r>
              <a:rPr lang="en-US" dirty="0" err="1"/>
              <a:t>inc</a:t>
            </a:r>
            <a:r>
              <a:rPr lang="en-US" dirty="0"/>
              <a:t> Na and water excretion</a:t>
            </a:r>
          </a:p>
          <a:p>
            <a:pPr marL="285750" indent="-285750">
              <a:buFont typeface="Arial" panose="020B0604020202020204" pitchFamily="34" charset="0"/>
              <a:buChar char="•"/>
            </a:pPr>
            <a:r>
              <a:rPr lang="en-US" dirty="0"/>
              <a:t>Inc HR</a:t>
            </a:r>
          </a:p>
          <a:p>
            <a:pPr marL="742950" lvl="1" indent="-285750">
              <a:buFont typeface="Arial" panose="020B0604020202020204" pitchFamily="34" charset="0"/>
              <a:buChar char="•"/>
            </a:pPr>
            <a:r>
              <a:rPr lang="en-US" dirty="0"/>
              <a:t>Info from low pressure atrial receptors travels in </a:t>
            </a:r>
            <a:r>
              <a:rPr lang="en-US" dirty="0" err="1"/>
              <a:t>vagus</a:t>
            </a:r>
            <a:r>
              <a:rPr lang="en-US" dirty="0"/>
              <a:t> nerve to NTS</a:t>
            </a:r>
          </a:p>
          <a:p>
            <a:pPr marL="742950" lvl="1" indent="-285750">
              <a:buFont typeface="Arial" panose="020B0604020202020204" pitchFamily="34" charset="0"/>
              <a:buChar char="•"/>
            </a:pPr>
            <a:r>
              <a:rPr lang="en-US" dirty="0"/>
              <a:t>Inc in pressure at venous low pressure receptors produces an </a:t>
            </a:r>
            <a:r>
              <a:rPr lang="en-US" dirty="0" err="1"/>
              <a:t>inc</a:t>
            </a:r>
            <a:r>
              <a:rPr lang="en-US" dirty="0"/>
              <a:t> in HR (Bainbridge reflex)</a:t>
            </a:r>
          </a:p>
          <a:p>
            <a:pPr marL="742950" lvl="1" indent="-285750">
              <a:buFont typeface="Arial" panose="020B0604020202020204" pitchFamily="34" charset="0"/>
              <a:buChar char="•"/>
            </a:pPr>
            <a:r>
              <a:rPr lang="en-US" dirty="0"/>
              <a:t>Inc in HR leads to </a:t>
            </a:r>
            <a:r>
              <a:rPr lang="en-US" dirty="0" err="1"/>
              <a:t>inc</a:t>
            </a:r>
            <a:r>
              <a:rPr lang="en-US" dirty="0"/>
              <a:t> renal perfusion and </a:t>
            </a:r>
            <a:r>
              <a:rPr lang="en-US" dirty="0" err="1"/>
              <a:t>inc</a:t>
            </a:r>
            <a:r>
              <a:rPr lang="en-US" dirty="0"/>
              <a:t> Na and water excretion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427899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8"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198026" y="222237"/>
            <a:ext cx="11198843" cy="1084050"/>
          </a:xfrm>
        </p:spPr>
        <p:txBody>
          <a:bodyPr anchor="t">
            <a:normAutofit/>
          </a:bodyPr>
          <a:lstStyle/>
          <a:p>
            <a:r>
              <a:rPr lang="en-US" dirty="0">
                <a:solidFill>
                  <a:schemeClr val="tx2"/>
                </a:solidFill>
              </a:rPr>
              <a:t>Blood pressure</a:t>
            </a:r>
          </a:p>
        </p:txBody>
      </p:sp>
      <p:pic>
        <p:nvPicPr>
          <p:cNvPr id="19"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9A3FC316-3F48-7D4C-8D2E-4E8F5BA2BBBD}"/>
              </a:ext>
            </a:extLst>
          </p:cNvPr>
          <p:cNvSpPr>
            <a:spLocks noGrp="1"/>
          </p:cNvSpPr>
          <p:nvPr>
            <p:ph idx="1"/>
          </p:nvPr>
        </p:nvSpPr>
        <p:spPr>
          <a:xfrm>
            <a:off x="198026" y="666290"/>
            <a:ext cx="11569904" cy="5525420"/>
          </a:xfrm>
        </p:spPr>
        <p:txBody>
          <a:bodyPr anchor="ctr">
            <a:normAutofit/>
          </a:bodyPr>
          <a:lstStyle/>
          <a:p>
            <a:r>
              <a:rPr lang="en-US" sz="1800" dirty="0">
                <a:solidFill>
                  <a:schemeClr val="tx2"/>
                </a:solidFill>
              </a:rPr>
              <a:t>Diastolic pressure</a:t>
            </a:r>
          </a:p>
          <a:p>
            <a:pPr lvl="1"/>
            <a:r>
              <a:rPr lang="en-US" sz="1400" dirty="0">
                <a:solidFill>
                  <a:schemeClr val="tx2"/>
                </a:solidFill>
              </a:rPr>
              <a:t>Lowest arterial pressure measured during cardiac cycle; pressure in arteries during ventricular relaxation</a:t>
            </a:r>
          </a:p>
          <a:p>
            <a:r>
              <a:rPr lang="en-US" sz="1800" dirty="0">
                <a:solidFill>
                  <a:schemeClr val="tx2"/>
                </a:solidFill>
              </a:rPr>
              <a:t>Systolic pressure</a:t>
            </a:r>
          </a:p>
          <a:p>
            <a:pPr lvl="1"/>
            <a:r>
              <a:rPr lang="en-US" sz="1400" dirty="0">
                <a:solidFill>
                  <a:schemeClr val="tx2"/>
                </a:solidFill>
              </a:rPr>
              <a:t>Highest arterial pressure measured during cardiac cycle; pressure in arteries after blood is ejected from LV during systole</a:t>
            </a:r>
          </a:p>
          <a:p>
            <a:pPr lvl="1"/>
            <a:r>
              <a:rPr lang="en-US" sz="1400" dirty="0">
                <a:solidFill>
                  <a:schemeClr val="tx2"/>
                </a:solidFill>
              </a:rPr>
              <a:t>Dicrotic notch (incisura)</a:t>
            </a:r>
          </a:p>
          <a:p>
            <a:r>
              <a:rPr lang="en-US" sz="1800" dirty="0">
                <a:solidFill>
                  <a:schemeClr val="tx2"/>
                </a:solidFill>
              </a:rPr>
              <a:t>Pulse pressure</a:t>
            </a:r>
          </a:p>
          <a:p>
            <a:pPr lvl="1"/>
            <a:r>
              <a:rPr lang="en-US" sz="1400" dirty="0">
                <a:solidFill>
                  <a:schemeClr val="tx2"/>
                </a:solidFill>
              </a:rPr>
              <a:t>Difference between systolic and diastolic pressure (reflects stroke volume)</a:t>
            </a:r>
          </a:p>
          <a:p>
            <a:r>
              <a:rPr lang="en-US" sz="1800" dirty="0">
                <a:solidFill>
                  <a:schemeClr val="tx2"/>
                </a:solidFill>
              </a:rPr>
              <a:t>Mean arterial pressure</a:t>
            </a:r>
          </a:p>
          <a:p>
            <a:pPr lvl="1"/>
            <a:r>
              <a:rPr lang="en-US" sz="1400" dirty="0">
                <a:solidFill>
                  <a:schemeClr val="tx2"/>
                </a:solidFill>
              </a:rPr>
              <a:t>The average pressure in a complete cardiac cycle</a:t>
            </a:r>
          </a:p>
          <a:p>
            <a:pPr lvl="1"/>
            <a:r>
              <a:rPr lang="en-US" sz="1400" dirty="0">
                <a:solidFill>
                  <a:schemeClr val="tx2"/>
                </a:solidFill>
              </a:rPr>
              <a:t>MAP = diastolic pressure + 1/3 pulse pressure</a:t>
            </a:r>
          </a:p>
          <a:p>
            <a:endParaRPr lang="en-US" sz="1800" dirty="0">
              <a:solidFill>
                <a:schemeClr val="tx2"/>
              </a:solidFill>
            </a:endParaRPr>
          </a:p>
          <a:p>
            <a:endParaRPr lang="en-US" sz="1800" dirty="0">
              <a:solidFill>
                <a:schemeClr val="tx2"/>
              </a:solidFill>
            </a:endParaRPr>
          </a:p>
        </p:txBody>
      </p:sp>
      <p:pic>
        <p:nvPicPr>
          <p:cNvPr id="4" name="Picture 3">
            <a:extLst>
              <a:ext uri="{FF2B5EF4-FFF2-40B4-BE49-F238E27FC236}">
                <a16:creationId xmlns:a16="http://schemas.microsoft.com/office/drawing/2014/main" id="{50CCF66F-5260-124B-BF54-A34EC7ABCB47}"/>
              </a:ext>
            </a:extLst>
          </p:cNvPr>
          <p:cNvPicPr>
            <a:picLocks noChangeAspect="1"/>
          </p:cNvPicPr>
          <p:nvPr/>
        </p:nvPicPr>
        <p:blipFill>
          <a:blip r:embed="rId5"/>
          <a:stretch>
            <a:fillRect/>
          </a:stretch>
        </p:blipFill>
        <p:spPr>
          <a:xfrm>
            <a:off x="7034712" y="3216730"/>
            <a:ext cx="5123106" cy="3484349"/>
          </a:xfrm>
          <a:prstGeom prst="rect">
            <a:avLst/>
          </a:prstGeom>
        </p:spPr>
      </p:pic>
    </p:spTree>
    <p:extLst>
      <p:ext uri="{BB962C8B-B14F-4D97-AF65-F5344CB8AC3E}">
        <p14:creationId xmlns:p14="http://schemas.microsoft.com/office/powerpoint/2010/main" val="1084268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8"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198026" y="222236"/>
            <a:ext cx="11198843" cy="907437"/>
          </a:xfrm>
        </p:spPr>
        <p:txBody>
          <a:bodyPr anchor="t">
            <a:normAutofit/>
          </a:bodyPr>
          <a:lstStyle/>
          <a:p>
            <a:r>
              <a:rPr lang="en-US" dirty="0">
                <a:solidFill>
                  <a:schemeClr val="tx2"/>
                </a:solidFill>
              </a:rPr>
              <a:t>Electrophysiology</a:t>
            </a:r>
          </a:p>
        </p:txBody>
      </p:sp>
      <p:pic>
        <p:nvPicPr>
          <p:cNvPr id="19"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9A3FC316-3F48-7D4C-8D2E-4E8F5BA2BBBD}"/>
              </a:ext>
            </a:extLst>
          </p:cNvPr>
          <p:cNvSpPr>
            <a:spLocks noGrp="1"/>
          </p:cNvSpPr>
          <p:nvPr>
            <p:ph idx="1"/>
          </p:nvPr>
        </p:nvSpPr>
        <p:spPr>
          <a:xfrm>
            <a:off x="198026" y="1351909"/>
            <a:ext cx="11569904" cy="1350064"/>
          </a:xfrm>
        </p:spPr>
        <p:txBody>
          <a:bodyPr anchor="ctr">
            <a:normAutofit/>
          </a:bodyPr>
          <a:lstStyle/>
          <a:p>
            <a:r>
              <a:rPr lang="en-US" sz="1800" dirty="0">
                <a:solidFill>
                  <a:schemeClr val="tx2"/>
                </a:solidFill>
              </a:rPr>
              <a:t>Heart contains 2 kinds of muscle cells</a:t>
            </a:r>
            <a:endParaRPr lang="en-US" sz="1400" dirty="0">
              <a:solidFill>
                <a:schemeClr val="tx2"/>
              </a:solidFill>
            </a:endParaRPr>
          </a:p>
          <a:p>
            <a:pPr lvl="1"/>
            <a:r>
              <a:rPr lang="en-US" sz="1400" dirty="0">
                <a:solidFill>
                  <a:schemeClr val="tx2"/>
                </a:solidFill>
              </a:rPr>
              <a:t>Contractile cells: majority of atrial and ventricular tissues</a:t>
            </a:r>
          </a:p>
          <a:p>
            <a:pPr lvl="1"/>
            <a:r>
              <a:rPr lang="en-US" sz="1400" dirty="0">
                <a:solidFill>
                  <a:schemeClr val="tx2"/>
                </a:solidFill>
              </a:rPr>
              <a:t>Conducting cells: tissues of SA node, atrial internodal tracts, AV node, bundle of His, Purkinje fibers</a:t>
            </a:r>
          </a:p>
          <a:p>
            <a:pPr lvl="2"/>
            <a:r>
              <a:rPr lang="en-US" sz="1400" dirty="0">
                <a:solidFill>
                  <a:schemeClr val="tx2"/>
                </a:solidFill>
              </a:rPr>
              <a:t>Generates APs spontaneously</a:t>
            </a:r>
          </a:p>
          <a:p>
            <a:endParaRPr lang="en-US" sz="1400" dirty="0">
              <a:solidFill>
                <a:schemeClr val="tx2"/>
              </a:solidFill>
            </a:endParaRPr>
          </a:p>
          <a:p>
            <a:endParaRPr lang="en-US" sz="1800" dirty="0">
              <a:solidFill>
                <a:schemeClr val="tx2"/>
              </a:solidFill>
            </a:endParaRPr>
          </a:p>
        </p:txBody>
      </p:sp>
      <p:pic>
        <p:nvPicPr>
          <p:cNvPr id="4" name="Picture 3">
            <a:extLst>
              <a:ext uri="{FF2B5EF4-FFF2-40B4-BE49-F238E27FC236}">
                <a16:creationId xmlns:a16="http://schemas.microsoft.com/office/drawing/2014/main" id="{54C3DED7-F121-4E40-B5FC-DD4176A34161}"/>
              </a:ext>
            </a:extLst>
          </p:cNvPr>
          <p:cNvPicPr>
            <a:picLocks noChangeAspect="1"/>
          </p:cNvPicPr>
          <p:nvPr/>
        </p:nvPicPr>
        <p:blipFill>
          <a:blip r:embed="rId5"/>
          <a:stretch>
            <a:fillRect/>
          </a:stretch>
        </p:blipFill>
        <p:spPr>
          <a:xfrm>
            <a:off x="2872846" y="2429083"/>
            <a:ext cx="5324097" cy="4077364"/>
          </a:xfrm>
          <a:prstGeom prst="rect">
            <a:avLst/>
          </a:prstGeom>
        </p:spPr>
      </p:pic>
    </p:spTree>
    <p:extLst>
      <p:ext uri="{BB962C8B-B14F-4D97-AF65-F5344CB8AC3E}">
        <p14:creationId xmlns:p14="http://schemas.microsoft.com/office/powerpoint/2010/main" val="3733919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8"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353A176F-2BA5-3D44-AFD4-7B9EBD538FA5}"/>
              </a:ext>
            </a:extLst>
          </p:cNvPr>
          <p:cNvSpPr>
            <a:spLocks noGrp="1"/>
          </p:cNvSpPr>
          <p:nvPr>
            <p:ph type="title"/>
          </p:nvPr>
        </p:nvSpPr>
        <p:spPr>
          <a:xfrm>
            <a:off x="198026" y="222236"/>
            <a:ext cx="11198843" cy="907437"/>
          </a:xfrm>
        </p:spPr>
        <p:txBody>
          <a:bodyPr anchor="t">
            <a:normAutofit/>
          </a:bodyPr>
          <a:lstStyle/>
          <a:p>
            <a:r>
              <a:rPr lang="en-US" dirty="0">
                <a:solidFill>
                  <a:schemeClr val="tx2"/>
                </a:solidFill>
              </a:rPr>
              <a:t>Concepts: Cardiac APs</a:t>
            </a:r>
          </a:p>
        </p:txBody>
      </p:sp>
      <p:pic>
        <p:nvPicPr>
          <p:cNvPr id="19"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9A3FC316-3F48-7D4C-8D2E-4E8F5BA2BBBD}"/>
              </a:ext>
            </a:extLst>
          </p:cNvPr>
          <p:cNvSpPr>
            <a:spLocks noGrp="1"/>
          </p:cNvSpPr>
          <p:nvPr>
            <p:ph idx="1"/>
          </p:nvPr>
        </p:nvSpPr>
        <p:spPr>
          <a:xfrm>
            <a:off x="198026" y="1129673"/>
            <a:ext cx="11569904" cy="5363891"/>
          </a:xfrm>
        </p:spPr>
        <p:txBody>
          <a:bodyPr anchor="ctr">
            <a:normAutofit/>
          </a:bodyPr>
          <a:lstStyle/>
          <a:p>
            <a:r>
              <a:rPr lang="en-US" sz="1800" dirty="0">
                <a:solidFill>
                  <a:schemeClr val="tx2"/>
                </a:solidFill>
              </a:rPr>
              <a:t>RMP is determined by the relative conductances (or permeabilities) to ions and the concentration gradients for the permeant ions</a:t>
            </a:r>
          </a:p>
          <a:p>
            <a:r>
              <a:rPr lang="en-US" sz="1800" dirty="0">
                <a:solidFill>
                  <a:schemeClr val="tx2"/>
                </a:solidFill>
              </a:rPr>
              <a:t>RMP of cardiac cells is determined primarily by ___ ions (high conductance at rest, and RMP is close to ___ equilibrium potential)</a:t>
            </a:r>
          </a:p>
          <a:p>
            <a:r>
              <a:rPr lang="en-US" sz="1800" dirty="0">
                <a:solidFill>
                  <a:schemeClr val="tx2"/>
                </a:solidFill>
              </a:rPr>
              <a:t>Conventionally, intracellular potential is expressed relative to </a:t>
            </a:r>
            <a:r>
              <a:rPr lang="en-US" sz="1800" dirty="0" err="1">
                <a:solidFill>
                  <a:schemeClr val="tx2"/>
                </a:solidFill>
              </a:rPr>
              <a:t>extracell</a:t>
            </a:r>
            <a:r>
              <a:rPr lang="en-US" sz="1800" dirty="0">
                <a:solidFill>
                  <a:schemeClr val="tx2"/>
                </a:solidFill>
              </a:rPr>
              <a:t> (-85mV = cell interior negative)</a:t>
            </a:r>
          </a:p>
          <a:p>
            <a:r>
              <a:rPr lang="en-US" sz="1800" dirty="0">
                <a:solidFill>
                  <a:schemeClr val="tx2"/>
                </a:solidFill>
              </a:rPr>
              <a:t>2 ways to produce a change in membrane potential</a:t>
            </a:r>
          </a:p>
          <a:p>
            <a:pPr lvl="1"/>
            <a:r>
              <a:rPr lang="en-US" sz="1400" dirty="0">
                <a:solidFill>
                  <a:schemeClr val="tx2"/>
                </a:solidFill>
              </a:rPr>
              <a:t>Change in the electrochemical gradient for a permeant ion (decreasing </a:t>
            </a:r>
            <a:r>
              <a:rPr lang="en-US" sz="1400" dirty="0" err="1">
                <a:solidFill>
                  <a:schemeClr val="tx2"/>
                </a:solidFill>
              </a:rPr>
              <a:t>extracell</a:t>
            </a:r>
            <a:r>
              <a:rPr lang="en-US" sz="1400" dirty="0">
                <a:solidFill>
                  <a:schemeClr val="tx2"/>
                </a:solidFill>
              </a:rPr>
              <a:t> K will make RMP more negative)</a:t>
            </a:r>
          </a:p>
          <a:p>
            <a:pPr lvl="1"/>
            <a:r>
              <a:rPr lang="en-US" sz="1400" dirty="0">
                <a:solidFill>
                  <a:schemeClr val="tx2"/>
                </a:solidFill>
              </a:rPr>
              <a:t>Change in conductance to an ion (resting permeability to Na is low, but during upstroke, Na conductance drastically increases, Na flows into cell, membrane potential briefly driven toward Na equilibrium potential)</a:t>
            </a:r>
          </a:p>
          <a:p>
            <a:pPr marL="0" indent="0">
              <a:buNone/>
            </a:pPr>
            <a:endParaRPr lang="en-US" sz="1400" dirty="0">
              <a:solidFill>
                <a:schemeClr val="tx2"/>
              </a:solidFill>
            </a:endParaRPr>
          </a:p>
        </p:txBody>
      </p:sp>
    </p:spTree>
    <p:extLst>
      <p:ext uri="{BB962C8B-B14F-4D97-AF65-F5344CB8AC3E}">
        <p14:creationId xmlns:p14="http://schemas.microsoft.com/office/powerpoint/2010/main" val="1630827423"/>
      </p:ext>
    </p:extLst>
  </p:cSld>
  <p:clrMapOvr>
    <a:masterClrMapping/>
  </p:clrMapOvr>
</p:sld>
</file>

<file path=ppt/theme/theme1.xml><?xml version="1.0" encoding="utf-8"?>
<a:theme xmlns:a="http://schemas.openxmlformats.org/drawingml/2006/main" name="BlockprintVTI">
  <a:themeElements>
    <a:clrScheme name="AnalogousFromLightSeedLeftStep">
      <a:dk1>
        <a:srgbClr val="000000"/>
      </a:dk1>
      <a:lt1>
        <a:srgbClr val="FFFFFF"/>
      </a:lt1>
      <a:dk2>
        <a:srgbClr val="223A3B"/>
      </a:dk2>
      <a:lt2>
        <a:srgbClr val="E8E5E2"/>
      </a:lt2>
      <a:accent1>
        <a:srgbClr val="57A7EC"/>
      </a:accent1>
      <a:accent2>
        <a:srgbClr val="33B3BA"/>
      </a:accent2>
      <a:accent3>
        <a:srgbClr val="33B585"/>
      </a:accent3>
      <a:accent4>
        <a:srgbClr val="2EB94C"/>
      </a:accent4>
      <a:accent5>
        <a:srgbClr val="4FB934"/>
      </a:accent5>
      <a:accent6>
        <a:srgbClr val="83B03A"/>
      </a:accent6>
      <a:hlink>
        <a:srgbClr val="A07C5D"/>
      </a:hlink>
      <a:folHlink>
        <a:srgbClr val="7F7F7F"/>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61348</TotalTime>
  <Words>6864</Words>
  <Application>Microsoft Macintosh PowerPoint</Application>
  <PresentationFormat>Widescreen</PresentationFormat>
  <Paragraphs>762</Paragraphs>
  <Slides>66</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Arial</vt:lpstr>
      <vt:lpstr>Avenir Next LT Pro</vt:lpstr>
      <vt:lpstr>AvenirNext LT Pro Medium</vt:lpstr>
      <vt:lpstr>Calibri</vt:lpstr>
      <vt:lpstr>BlockprintVTI</vt:lpstr>
      <vt:lpstr>Cardiovascular physiology </vt:lpstr>
      <vt:lpstr>Vasculature</vt:lpstr>
      <vt:lpstr>Blood flow</vt:lpstr>
      <vt:lpstr>Blood flow</vt:lpstr>
      <vt:lpstr>Question </vt:lpstr>
      <vt:lpstr>Blood flow</vt:lpstr>
      <vt:lpstr>Blood pressure</vt:lpstr>
      <vt:lpstr>Electrophysiology</vt:lpstr>
      <vt:lpstr>Concepts: Cardiac APs</vt:lpstr>
      <vt:lpstr>Concepts: Cardiac APs</vt:lpstr>
      <vt:lpstr>Phases of the AP (atria, ventricles, purkinje)</vt:lpstr>
      <vt:lpstr>Phases of the AP (atria, ventricles, purkinje)</vt:lpstr>
      <vt:lpstr>Phases of the AP (atria, ventricles, purkinje)</vt:lpstr>
      <vt:lpstr>PowerPoint Presentation</vt:lpstr>
      <vt:lpstr>Phases of the AP (SA node)</vt:lpstr>
      <vt:lpstr>PowerPoint Presentation</vt:lpstr>
      <vt:lpstr>Electrophysiology</vt:lpstr>
      <vt:lpstr>Question </vt:lpstr>
      <vt:lpstr>Excitability and refractory periods</vt:lpstr>
      <vt:lpstr>Refractory periods</vt:lpstr>
      <vt:lpstr>PowerPoint Presentation</vt:lpstr>
      <vt:lpstr>Autonomic effects</vt:lpstr>
      <vt:lpstr>Autonomic effects</vt:lpstr>
      <vt:lpstr>Autonomic effects</vt:lpstr>
      <vt:lpstr>ECG</vt:lpstr>
      <vt:lpstr>Cardiac muscle contraction</vt:lpstr>
      <vt:lpstr>Cardiac muscle contraction: SNS and PNS</vt:lpstr>
      <vt:lpstr>Question </vt:lpstr>
      <vt:lpstr>Cardiac muscle contraction: HR</vt:lpstr>
      <vt:lpstr>Cardiac contractility: cardiac glycosides</vt:lpstr>
      <vt:lpstr>SV, EF, CO and Frank Starling</vt:lpstr>
      <vt:lpstr>Frank-Starling</vt:lpstr>
      <vt:lpstr>Ventricular P-V loops</vt:lpstr>
      <vt:lpstr>Isovolumetric contraction 1-&gt; 2</vt:lpstr>
      <vt:lpstr>Ventricular ejection 2-&gt; 3</vt:lpstr>
      <vt:lpstr>Isovolumetric relaxation 3-&gt; 4</vt:lpstr>
      <vt:lpstr>Ventricular filling 4-&gt; 1</vt:lpstr>
      <vt:lpstr>PowerPoint Presentation</vt:lpstr>
      <vt:lpstr>PowerPoint Presentation</vt:lpstr>
      <vt:lpstr>Changes in ventricular PV loops</vt:lpstr>
      <vt:lpstr>Cardiac work</vt:lpstr>
      <vt:lpstr>Cardiac cycle</vt:lpstr>
      <vt:lpstr>Cardiac cycle</vt:lpstr>
      <vt:lpstr>Cardiac cycle</vt:lpstr>
      <vt:lpstr>Cardiac cycle</vt:lpstr>
      <vt:lpstr>Cardiac cycle</vt:lpstr>
      <vt:lpstr>Cardiac cycle</vt:lpstr>
      <vt:lpstr>Cardiac cycle</vt:lpstr>
      <vt:lpstr>Cardiac cycle</vt:lpstr>
      <vt:lpstr>PowerPoint Presentation</vt:lpstr>
      <vt:lpstr>PowerPoint Presentation</vt:lpstr>
      <vt:lpstr>Relationship b/w CO and venous return</vt:lpstr>
      <vt:lpstr>Relationship b/w CO and venous return</vt:lpstr>
      <vt:lpstr>Relationship b/w CO and venous return</vt:lpstr>
      <vt:lpstr>Relationship b/w CO and venous return</vt:lpstr>
      <vt:lpstr>Relationship b/w CO and venous return</vt:lpstr>
      <vt:lpstr>Relationship b/w CO and venous return</vt:lpstr>
      <vt:lpstr>Relationship b/w CO and venous return</vt:lpstr>
      <vt:lpstr>Relationship b/w CO and venous return</vt:lpstr>
      <vt:lpstr>Regulation of arterial pressure</vt:lpstr>
      <vt:lpstr>Regulation of arterial pressure: BR</vt:lpstr>
      <vt:lpstr>Regulation of arterial pressure: BR</vt:lpstr>
      <vt:lpstr>Regulation of arterial pressure: RAAS</vt:lpstr>
      <vt:lpstr>PowerPoint Presentation</vt:lpstr>
      <vt:lpstr>Regulation of arterial pressure: other mech</vt:lpstr>
      <vt:lpstr>Regulation of arterial pressure: other mech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Cece Zhu</dc:creator>
  <cp:lastModifiedBy>Cece Zhu</cp:lastModifiedBy>
  <cp:revision>1306</cp:revision>
  <dcterms:created xsi:type="dcterms:W3CDTF">2023-07-03T19:59:10Z</dcterms:created>
  <dcterms:modified xsi:type="dcterms:W3CDTF">2023-08-22T22:13:04Z</dcterms:modified>
</cp:coreProperties>
</file>