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6" r:id="rId21"/>
    <p:sldId id="277" r:id="rId22"/>
    <p:sldId id="275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9375"/>
  </p:normalViewPr>
  <p:slideViewPr>
    <p:cSldViewPr snapToGrid="0">
      <p:cViewPr>
        <p:scale>
          <a:sx n="80" d="100"/>
          <a:sy n="80" d="100"/>
        </p:scale>
        <p:origin x="600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7AD3D3-8AFF-FD43-B079-7A975240E934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EA319-06F7-1243-829E-E58153242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07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L7-S1 intervertebral disc space is moderately widened and irregular. The associated endplates are severely lytic with undulating, irregular margins surrounded by marked sclerosis.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Diskospondylitis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AUS: Moderately enlarged, diffusely mottled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heteroechoic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spleen with generalized multifocal hypoechoic nodules. Scant peritoneal effusion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66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The most common bacterial isolates are Staphylococcus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spp</a:t>
            </a:r>
            <a:r>
              <a:rPr lang="en-US" b="0" i="0" dirty="0">
                <a:effectLst/>
                <a:latin typeface="Arial" panose="020B0604020202020204" pitchFamily="34" charset="0"/>
              </a:rPr>
              <a:t> (aureus, intermedius, coagulase positive and coagulase negative),Streptococcus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spp</a:t>
            </a:r>
            <a:r>
              <a:rPr lang="en-US" b="0" i="0" dirty="0">
                <a:effectLst/>
                <a:latin typeface="Arial" panose="020B0604020202020204" pitchFamily="34" charset="0"/>
              </a:rPr>
              <a:t> (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canis</a:t>
            </a:r>
            <a:r>
              <a:rPr lang="en-US" b="0" i="0" dirty="0"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bovis</a:t>
            </a:r>
            <a:r>
              <a:rPr lang="en-US" b="0" i="0" dirty="0">
                <a:effectLst/>
                <a:latin typeface="Arial" panose="020B0604020202020204" pitchFamily="34" charset="0"/>
              </a:rPr>
              <a:t>, and b-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hemo</a:t>
            </a:r>
            <a:r>
              <a:rPr lang="en-US" b="0" i="0" dirty="0">
                <a:effectLst/>
                <a:latin typeface="Arial" panose="020B0604020202020204" pitchFamily="34" charset="0"/>
              </a:rPr>
              <a:t>-lytic), and E coli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high incidence of negative blood cultures in dogs with IE 60-70%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most common clinicopathologic abnormality is leukocytosis on CBC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mild to severe thrombocytopenia seen in more than half, may also have anemia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often pro-coagulable state including elevated D-dimer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Chem shows hypoalbuminemia, ELE, azotemia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must get urine culture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UPC if proteinuria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ECG arrythmias are present in 40-70% of dogs</a:t>
            </a:r>
            <a:r>
              <a:rPr lang="en-US" dirty="0">
                <a:effectLst/>
              </a:rPr>
              <a:t>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99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Bartonella is gram negative, intracellular, aerobic fastidious bacteria</a:t>
            </a:r>
          </a:p>
          <a:p>
            <a:r>
              <a:rPr lang="en-US" dirty="0"/>
              <a:t>- </a:t>
            </a:r>
            <a:r>
              <a:rPr lang="en-US" b="0" i="0" dirty="0">
                <a:effectLst/>
                <a:latin typeface="Arial" panose="020B0604020202020204" pitchFamily="34" charset="0"/>
              </a:rPr>
              <a:t>Dogs were determined to have presumed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Bartonellaas</a:t>
            </a:r>
            <a:r>
              <a:rPr lang="en-US" b="0" i="0" dirty="0">
                <a:effectLst/>
                <a:latin typeface="Arial" panose="020B0604020202020204" pitchFamily="34" charset="0"/>
              </a:rPr>
              <a:t> an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etiologicagent</a:t>
            </a:r>
            <a:r>
              <a:rPr lang="en-US" b="0" i="0" dirty="0">
                <a:effectLst/>
                <a:latin typeface="Arial" panose="020B0604020202020204" pitchFamily="34" charset="0"/>
              </a:rPr>
              <a:t> of IE if (a) serologic titers were &gt;1 : 512, (b) If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Bartonellaculture</a:t>
            </a:r>
            <a:r>
              <a:rPr lang="en-US" b="0" i="0" dirty="0">
                <a:effectLst/>
                <a:latin typeface="Arial" panose="020B0604020202020204" pitchFamily="34" charset="0"/>
              </a:rPr>
              <a:t> or PCR was positive, or (c) if serologic titers were positive and conventional blood cultures were negative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Bartonella primarily affects the aortic valve, characteristic lesions with fibrosis, mineralization, endothelial proliferation and neovascularization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Bartonella also colonizes RBC without causing hemolysis and impairs immune system by reducing number of CD8+ lymphocytes and cell adhesion molecule expression, inhibition of monocyte phagocytosis and impairment of </a:t>
            </a:r>
            <a:r>
              <a:rPr lang="en-US" sz="1800" kern="1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Bcell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antigen presentation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98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Did you diagnose IE?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041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To get a confirmatory diagnosis of infective endocarditis requires histopathology of the lesion.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79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long-term bactericidal antibiotics, </a:t>
            </a:r>
            <a:r>
              <a:rPr lang="en-US" sz="1800" kern="1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abx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high serum concentrations and good tissue and intracellular penetration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IV antibiotics for 1-2 weeks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long-term oral antibiotics for 6-8 weeks longer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0" i="0" dirty="0">
                <a:effectLst/>
                <a:latin typeface="Arial" panose="020B0604020202020204" pitchFamily="34" charset="0"/>
              </a:rPr>
              <a:t>At present, anticoagulant therapy is not recommended as a result of a trend in increased bleeding episodes and absence of benefit in vegetation resolution or reduced embolic events in humans with IE treated with aspirin. (MacDonald, 2010)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0" i="0" dirty="0">
                <a:effectLst/>
                <a:latin typeface="Arial" panose="020B0604020202020204" pitchFamily="34" charset="0"/>
              </a:rPr>
              <a:t>- </a:t>
            </a:r>
            <a:r>
              <a:rPr lang="en-US" sz="4000" b="0" i="0" dirty="0">
                <a:solidFill>
                  <a:srgbClr val="2E2E2E"/>
                </a:solidFill>
                <a:effectLst/>
                <a:latin typeface="Arial" panose="020B0604020202020204" pitchFamily="34" charset="0"/>
              </a:rPr>
              <a:t>Dogs treated with anti-thrombotic medications had markedly better outcomes</a:t>
            </a:r>
            <a:r>
              <a:rPr lang="en-US" sz="2800" b="0" i="0" dirty="0">
                <a:solidFill>
                  <a:srgbClr val="2E2E2E"/>
                </a:solidFill>
                <a:effectLst/>
                <a:latin typeface="Arial" panose="020B0604020202020204" pitchFamily="34" charset="0"/>
              </a:rPr>
              <a:t> (Regan, 2022)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challenging to know when to d/c </a:t>
            </a:r>
            <a:r>
              <a:rPr lang="en-US" sz="1800" kern="1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abx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serial monitoring of echo and CBC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lack of improvement of oscillating lesion in first week of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abx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may indicate more aggressive resistant bacteria and consider changing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abx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repeat culture in 1 week after starting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abx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and 2 weeks after finishing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echo 1-2 weeks after starting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abx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then in 4-6 weeks and 2 weeks following discontinuation of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abx</a:t>
            </a:r>
            <a:endParaRPr lang="en-US" sz="1800" dirty="0">
              <a:solidFill>
                <a:srgbClr val="2E2E2E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in bartonella repeat serology in a month</a:t>
            </a:r>
            <a:r>
              <a:rPr lang="en-US" sz="4000" dirty="0">
                <a:effectLst/>
              </a:rPr>
              <a:t> </a:t>
            </a:r>
            <a:br>
              <a:rPr lang="en-US" sz="2800" dirty="0"/>
            </a:b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503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CHF most common sequelae and most common cause of death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aortic IE causes insufficiency which increases left ventricular end-diastolic volume and pressure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IE of mitral leads to regurgitation and valvular erosion, can lead to chordae rupture, which increases left ventricular end-diastolic pressure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continuous formation of immune complexes with impaired ability to solubilize immune complexes may lead to large immune complexes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deposition of immune complexes in glomerular basement membrane, joint capsule or dermis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commonly see polyarthritis (75%) and glomerulonephritis (36%)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thromboembolism (septic and non-septic) commonly occurs in 70-80% of dogs with IE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thromboembolism more common with mitral valve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infarction of kidneys and spleen most common followed by myocardium, brain and systemic arteries - presenting complaint often non-specific (lethargy, anorexia, weakness, weakness)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129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prognosis: mitral &gt;&gt;&gt; aortic, bartonella (bartonella tends to affect aortic valve)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mortality 33% in first week and 92% in 5 months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CHF has greatest impact on poor prognosis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- mortality 56% in Sykes 2006, 68% STD in UK study 2023</a:t>
            </a:r>
          </a:p>
          <a:p>
            <a:r>
              <a:rPr lang="en-US" b="0" i="0" dirty="0">
                <a:solidFill>
                  <a:srgbClr val="2E2E2E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en-US" b="0" i="0" dirty="0">
                <a:effectLst/>
                <a:latin typeface="Arial" panose="020B0604020202020204" pitchFamily="34" charset="0"/>
              </a:rPr>
              <a:t>Survival to discharge was observed in 79/113 (69.9%) dogs. Of the 113 dogs, 47 (41.6%) survived beyond 1 month after diagnosis,57 (50.4%) died</a:t>
            </a:r>
            <a:r>
              <a:rPr lang="en-US" b="0" i="0" dirty="0">
                <a:solidFill>
                  <a:srgbClr val="2E2E2E"/>
                </a:solidFill>
                <a:effectLst/>
                <a:latin typeface="Arial" panose="020B0604020202020204" pitchFamily="34" charset="0"/>
              </a:rPr>
              <a:t>- MST of 72 days - Bartonella previously associated with poorer prognosis, but in this study was not different - Bartonella in this study was all associated with aortic valve - Valve affected not predictive of survival (Regan, 2022)</a:t>
            </a:r>
          </a:p>
          <a:p>
            <a:r>
              <a:rPr lang="en-US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congestive heart failure, azotemia, and thromboembolic disease were associated with mortality</a:t>
            </a:r>
            <a:r>
              <a:rPr lang="en-US" dirty="0">
                <a:effectLst/>
              </a:rPr>
              <a:t> </a:t>
            </a:r>
            <a:endParaRPr lang="en-US" b="0" i="0" dirty="0">
              <a:solidFill>
                <a:srgbClr val="2E2E2E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2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Times"/>
              </a:rPr>
              <a:t>Penetrating wounds, surgery, or plant material migration can cause direct infection of the disk space or vertebra. </a:t>
            </a:r>
            <a:r>
              <a:rPr lang="en-US" sz="1800" i="1" dirty="0">
                <a:effectLst/>
                <a:latin typeface="Times"/>
              </a:rPr>
              <a:t>Staphylococcus intermedius </a:t>
            </a:r>
            <a:r>
              <a:rPr lang="en-US" sz="1800" dirty="0">
                <a:effectLst/>
                <a:latin typeface="Times"/>
              </a:rPr>
              <a:t>is the most common etiologic agent identified in dogs with </a:t>
            </a:r>
            <a:r>
              <a:rPr lang="en-US" sz="1800" dirty="0" err="1">
                <a:effectLst/>
                <a:latin typeface="Times"/>
              </a:rPr>
              <a:t>diskospondylitis.Other</a:t>
            </a:r>
            <a:r>
              <a:rPr lang="en-US" sz="1800" dirty="0">
                <a:effectLst/>
                <a:latin typeface="Times"/>
              </a:rPr>
              <a:t> frequently documented pathogens include </a:t>
            </a:r>
            <a:r>
              <a:rPr lang="en-US" sz="1800" i="1" dirty="0">
                <a:effectLst/>
                <a:latin typeface="Times"/>
              </a:rPr>
              <a:t>Streptococcus </a:t>
            </a:r>
            <a:r>
              <a:rPr lang="en-US" sz="1800" dirty="0">
                <a:effectLst/>
                <a:latin typeface="Times"/>
              </a:rPr>
              <a:t>species, </a:t>
            </a:r>
            <a:r>
              <a:rPr lang="en-US" sz="1800" i="1" dirty="0">
                <a:effectLst/>
                <a:latin typeface="Times"/>
              </a:rPr>
              <a:t>Brucella </a:t>
            </a:r>
            <a:r>
              <a:rPr lang="en-US" sz="1800" i="1" dirty="0" err="1">
                <a:effectLst/>
                <a:latin typeface="Times"/>
              </a:rPr>
              <a:t>canis</a:t>
            </a:r>
            <a:r>
              <a:rPr lang="en-US" sz="1800" i="1" dirty="0">
                <a:effectLst/>
                <a:latin typeface="Times"/>
              </a:rPr>
              <a:t>, </a:t>
            </a:r>
            <a:r>
              <a:rPr lang="en-US" sz="1800" dirty="0">
                <a:effectLst/>
                <a:latin typeface="Times"/>
              </a:rPr>
              <a:t>and </a:t>
            </a:r>
            <a:r>
              <a:rPr lang="en-US" sz="1800" i="1" dirty="0">
                <a:effectLst/>
                <a:latin typeface="Times"/>
              </a:rPr>
              <a:t>Escherichia coli, </a:t>
            </a:r>
            <a:r>
              <a:rPr lang="en-US" sz="1800" dirty="0">
                <a:effectLst/>
                <a:latin typeface="Times"/>
              </a:rPr>
              <a:t>but virtually any bacterial agent can be causative. Some spinal infections are caused by fungal organisms, including </a:t>
            </a:r>
            <a:r>
              <a:rPr lang="en-US" sz="1800" i="1" dirty="0">
                <a:effectLst/>
                <a:latin typeface="Times"/>
              </a:rPr>
              <a:t>Aspergillus </a:t>
            </a:r>
            <a:r>
              <a:rPr lang="en-US" sz="1800" dirty="0">
                <a:effectLst/>
                <a:latin typeface="Times"/>
              </a:rPr>
              <a:t>species, </a:t>
            </a:r>
            <a:r>
              <a:rPr lang="en-US" sz="1800" i="1" dirty="0" err="1">
                <a:effectLst/>
                <a:latin typeface="Times"/>
              </a:rPr>
              <a:t>Paecilomyces</a:t>
            </a:r>
            <a:r>
              <a:rPr lang="en-US" sz="1800" i="1" dirty="0">
                <a:effectLst/>
                <a:latin typeface="Times"/>
              </a:rPr>
              <a:t> </a:t>
            </a:r>
            <a:r>
              <a:rPr lang="en-US" sz="1800" dirty="0">
                <a:effectLst/>
                <a:latin typeface="Times"/>
              </a:rPr>
              <a:t>species, and </a:t>
            </a:r>
            <a:r>
              <a:rPr lang="en-US" sz="1800" i="1" dirty="0">
                <a:effectLst/>
                <a:latin typeface="Times"/>
              </a:rPr>
              <a:t>Coccidioides </a:t>
            </a:r>
            <a:r>
              <a:rPr lang="en-US" sz="1800" i="1" dirty="0" err="1">
                <a:effectLst/>
                <a:latin typeface="Times"/>
              </a:rPr>
              <a:t>immitis</a:t>
            </a:r>
            <a:r>
              <a:rPr lang="en-US" sz="1800" i="1" dirty="0">
                <a:effectLst/>
                <a:latin typeface="Times"/>
              </a:rPr>
              <a:t>. Urinary tract infections often implicated as source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56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gram negative coccobacilli, non-encapsulated, non-spore forming. 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Transmitted through genital, conjunctival, and oronasal secretions, primary sources are reproductive fluids. Shed in vulvar secretions up to 6 weeks after abortion and during estrus, shed in semen in high concentrations for 6-8 weeks after infection</a:t>
            </a:r>
            <a:r>
              <a:rPr lang="en-US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shed intermittently for up to 2 </a:t>
            </a:r>
            <a:r>
              <a:rPr lang="en-US" sz="1800" kern="1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yr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semen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Minor routes of transmission: in utero, broken skin, blood transfusions, feces, milk, and fomites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Attaches to mucus membranes, penetrates epithelial barrier and taken up into mononuclear phagocytic system where it resides intracellularly, intracellular organism then travel through reticuloendothelial system to local lymph nodes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after 7-30 days bacteria move into blood stream and cause intermittent bacteremia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targets steroid dependent reproductive tissues (prostate, testicles, gravid uterus, placenta)</a:t>
            </a:r>
            <a:r>
              <a:rPr lang="en-US" sz="2800" dirty="0">
                <a:effectLst/>
              </a:rPr>
              <a:t>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non-reproductive systems become affected as bacteremia spreads organisms and antibody-antigen complexes to end-arterial circulation of the intervertebral disk (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diskospondylitis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 or eye (anterior uveitis or endophthalmitis)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800" kern="1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bacteremic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episodes can last for years, seroconverts as early as 2-4 weeks, but as long as 8-12 weeks post-infection </a:t>
            </a:r>
            <a:endParaRPr lang="en-US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two options: cell-mediated immune response typically result in self-elimination within 2-3yr VS humoral immune response does not eliminate the organism resulting in persistently infected dogs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typically associated with reproductive abnormalities (failure to conceive, spontaneous abortion late stage, or infected bitches have apparently normal pups that are infected and manifest disease later in life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male dogs may display scrotal dermatitis, epididymitis and scrotal edema, orchitis less frequent, chronic stage of testicular atrophy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non-reproductive manifestations include chronic uveitis, endophthalmitis (blepharospasm, aqueous flare, constricted pupils, synechia, hypopyon,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hyphema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diskospondylitis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lymphadenitis (common), pyogranulomatous dermatitis (rare), endocarditis (rare), appendicular osteomyelitis (rare), meningoencephalitis</a:t>
            </a:r>
            <a:r>
              <a:rPr lang="en-US" sz="2800" dirty="0">
                <a:effectLst/>
              </a:rPr>
              <a:t>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72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traditional gold standard diagnostic is culture of blood, urine, vaginal discharge, semen, or aborted tissue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culture low sensitivity, fastidious organism, inappropriate screening test, good confirmatory test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serologic assays (RSAT, TAT, IFA) used as screening tools, false negatives if prior to seroconversion and low circulating antibodies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false positive serologic assays due to shared surface antigens with pseudomonas aeruginosa, </a:t>
            </a:r>
            <a:r>
              <a:rPr lang="en-US" sz="1800" kern="1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bordatella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bronchiaseptica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actinobacillus</a:t>
            </a: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strep, staph and gram neg bacteria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screening test must be followed by confirmatory test such as 2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mercaptoethanol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RSAT or agar gel immunodiffusion assay - PCR should be used in conjunction with clinical information and serology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26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generally treatment is discouraged and truly infected animals should be euthanized due to risk to human populations and canines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Brucellosis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canis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is not a reportable disease, but other brucella species are? reportable in some states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if euthanasia declined then isolation, patient with no clinical manifestations should isolated to self-eliminate if possible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those who are clinical and you are treating, notoriously unsuccessful, antibiotic therapy does not guarantee elimination of organism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combination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abx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therapy, tetracycline base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abx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orally for min of 1-2 months, second </a:t>
            </a:r>
            <a:r>
              <a:rPr lang="en-US" sz="1800" dirty="0" err="1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abx</a:t>
            </a:r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is aminoglycoside administered parenterally with daily dosing for 7-14 days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potentially monitoring AGID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61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B. </a:t>
            </a:r>
            <a:r>
              <a:rPr lang="en-US" dirty="0" err="1"/>
              <a:t>canis</a:t>
            </a:r>
            <a:r>
              <a:rPr lang="en-US" dirty="0"/>
              <a:t> antigens, are coupled to fluorescent beads. (2) Canine serum samples are incubated with the beads, and if present, antigen-specific antibodies binds. (3) A biotinylated anti-canine immunoglobulin antibody is added to detect bound antibodies. (4) Streptavidin- phycoerythrin (PE) is added as a reporter. The bead and</a:t>
            </a:r>
          </a:p>
          <a:p>
            <a:r>
              <a:rPr lang="en-US" dirty="0"/>
              <a:t>associated PE fluorescence is measured.</a:t>
            </a: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Clip and aseptically prep a sight for venipuncture</a:t>
            </a:r>
            <a:endParaRPr lang="en-US" sz="1800" dirty="0">
              <a:effectLst/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While wearing sterile gloves collect between 1-10 </a:t>
            </a:r>
            <a:r>
              <a:rPr lang="en-US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mLs</a:t>
            </a: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of blood from site and transfer to aerobic and anaerobic blood culture medium </a:t>
            </a:r>
            <a:endParaRPr lang="en-US" sz="1800" dirty="0">
              <a:effectLst/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Repeat aseptic preparation and blood collection as above from two separate anatomical locations 10 minutes second to prior and again in 60 minutes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5000"/>
              </a:lnSpc>
              <a:spcBef>
                <a:spcPts val="0"/>
              </a:spcBef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If patient is already on antibiotics blood should be collected during the trough </a:t>
            </a:r>
            <a:endParaRPr lang="en-US" sz="1800" dirty="0">
              <a:effectLst/>
              <a:latin typeface="Calibri" panose="020F050202020403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you concerned about? What is your top differential?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84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endothelial surface susceptible when damaged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formation of IE initiated with damage to endothelial surface allowing for deposition of platelet-fibrin which serves as environment for bacterial colonization, bacterial adherence to coagulum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mechanical lesions or inflammatory lesion can promote bacterial seeding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disruption of endothelium -&gt; thromboplastin and TF trigger coagulation -&gt; coagulum forms -&gt; fibrinogen and fibrin and platelet proteins bind bacteria -&gt; inflammation induces endothelial expression of integrins that bind bacteria and fibronectin -&gt; Fibronectin facilitates adherence of bacteria to vegetation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bacteremia must be present </a:t>
            </a:r>
            <a:r>
              <a:rPr lang="en-US" sz="18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(common causes including disco spondylitis, prostatitis, pneumonia, urinary tract infections, pyoderma, long term indwelling intravenous catheters)</a:t>
            </a:r>
            <a:r>
              <a:rPr lang="en-US" sz="2800" dirty="0">
                <a:effectLst/>
              </a:rPr>
              <a:t>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bacterial adherence mediated by microbial surface components recognizing adhesive matrix molecules (MSCRAMMS)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bacteria that commonly cause IE possess receptors for MSCRAMMS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bacteria can trigger TF production and induce platelet aggregation building a larger vegetative lesion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fibrinous vegetative lesion shields bacteria from blood stream and host defenses and makes antibiotic penetration difficult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57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pathognomonic lesion is hyperechoic, oscillating, irregularly shaped adhered to endothelial surface </a:t>
            </a: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valvular insufficiency of affected valve is always present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aortic IE murmur more difficult to appreciate, soft diastolic basilar murmur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E2E2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bounding femoral pulses with severe aortic insufficiency due to widened pulse pressure and low diastolic pressure from run-off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2EA319-06F7-1243-829E-E58153242B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02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58786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0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2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54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958475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14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29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5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64265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18476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1E9E525-E5F1-F045-83BE-740C8507D1AA}" type="datetimeFigureOut">
              <a:rPr lang="en-US" smtClean="0"/>
              <a:t>9/14/23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5F8C932-1766-7444-806B-E2E008A65E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663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applewebdata://469368DF-F118-4F20-8BF1-161E5758F783/#_msoanchor_1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9D4F-4DC0-22AA-001B-C3427C187F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Endocarditis, brucella, bartonella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859E2C-03FF-7E71-3627-3F45048728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7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7E63-EE36-D229-6410-E18E4315F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Rosie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4B713-CDF8-0748-BA3F-3C04B9930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seeing the radiographs what additional diagnostics would you run?</a:t>
            </a:r>
          </a:p>
          <a:p>
            <a:pPr lvl="1"/>
            <a:r>
              <a:rPr lang="en-US" dirty="0"/>
              <a:t>Brucella multiplex: negative</a:t>
            </a:r>
          </a:p>
          <a:p>
            <a:pPr lvl="1"/>
            <a:r>
              <a:rPr lang="en-US" dirty="0"/>
              <a:t>Urine culture: negative</a:t>
            </a:r>
          </a:p>
          <a:p>
            <a:pPr lvl="1"/>
            <a:r>
              <a:rPr lang="en-US" dirty="0"/>
              <a:t>Fungal serology panel: negative</a:t>
            </a:r>
          </a:p>
          <a:p>
            <a:pPr lvl="1"/>
            <a:r>
              <a:rPr lang="en-US" dirty="0"/>
              <a:t>Blood cultures: gram positive coccobacilli, too fastidious to allow further classification </a:t>
            </a:r>
          </a:p>
          <a:p>
            <a:r>
              <a:rPr lang="en-US" dirty="0"/>
              <a:t>Discharged with enrofloxacin and </a:t>
            </a:r>
            <a:r>
              <a:rPr lang="en-US" dirty="0" err="1"/>
              <a:t>clavamox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E4F83-AA3B-C5CC-62A8-F8B12FEE0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Recheck Exam in 3 Weeks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05852-6FF5-8BA2-0F2C-9FE5F9CEB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Initially following discharge was </a:t>
            </a:r>
            <a:r>
              <a:rPr lang="en-US" dirty="0" err="1"/>
              <a:t>inappetent</a:t>
            </a:r>
            <a:r>
              <a:rPr lang="en-US" dirty="0"/>
              <a:t> and having tarsal swelling</a:t>
            </a:r>
          </a:p>
          <a:p>
            <a:r>
              <a:rPr lang="en-US" dirty="0"/>
              <a:t>Had epistaxis and seen by primary DVM, given short course of prednisone</a:t>
            </a:r>
          </a:p>
          <a:p>
            <a:r>
              <a:rPr lang="en-US" dirty="0"/>
              <a:t>In last 2 weeks has had intermittent tarsal swelling and pain</a:t>
            </a:r>
          </a:p>
          <a:p>
            <a:r>
              <a:rPr lang="en-US" dirty="0"/>
              <a:t>Primary DVM started second course of steroids during this time</a:t>
            </a:r>
          </a:p>
        </p:txBody>
      </p:sp>
    </p:spTree>
    <p:extLst>
      <p:ext uri="{BB962C8B-B14F-4D97-AF65-F5344CB8AC3E}">
        <p14:creationId xmlns:p14="http://schemas.microsoft.com/office/powerpoint/2010/main" val="451346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BBF39-F281-1DB7-6399-A8B23FE33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79B8D-6975-DC11-B4E8-421727025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Vitals within reference</a:t>
            </a:r>
          </a:p>
          <a:p>
            <a:r>
              <a:rPr lang="en-US" dirty="0"/>
              <a:t>CV: grade V/VI systolic murmur with PMI over heart base, bounding pulses peripherally with evidence of jugular distension. Lung sounds clear, intermittent tachypnea</a:t>
            </a:r>
          </a:p>
          <a:p>
            <a:r>
              <a:rPr lang="en-US" dirty="0"/>
              <a:t>Musculoskeletal- Mild RH pelvic lameness on gait analysis. Mild to moderate muscle mass loss. R hind musculature more reduced compared to LH. No back pain.</a:t>
            </a:r>
          </a:p>
          <a:p>
            <a:r>
              <a:rPr lang="en-US" dirty="0"/>
              <a:t>Neuro Exam (if applicable): Cranial nerves intact. Mild proprioceptive deficit RH with paw placement, but normal hopping x 4. No lumbar pain appreciated.</a:t>
            </a:r>
          </a:p>
          <a:p>
            <a:r>
              <a:rPr lang="en-US" dirty="0"/>
              <a:t>Ortho Exam (if applicable): No lumbar pain. Mild RH pelvic lameness on gait analysis.</a:t>
            </a:r>
          </a:p>
        </p:txBody>
      </p:sp>
    </p:spTree>
    <p:extLst>
      <p:ext uri="{BB962C8B-B14F-4D97-AF65-F5344CB8AC3E}">
        <p14:creationId xmlns:p14="http://schemas.microsoft.com/office/powerpoint/2010/main" val="4261523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03958-60BA-2AB3-71FF-C225D90FD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cap="all" dirty="0">
                <a:solidFill>
                  <a:schemeClr val="tx1"/>
                </a:solidFill>
              </a:rPr>
              <a:t>Infective Endocarditis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90CDA-B40E-0744-433E-DDFE06EB0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300" dirty="0">
                <a:solidFill>
                  <a:schemeClr val="tx1"/>
                </a:solidFill>
              </a:rPr>
              <a:t>Pathophysiology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41FCBA-00E6-45A8-F577-2B7CC5AE0C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60" y="2970845"/>
            <a:ext cx="2065756" cy="10724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8395D2-D35B-CEED-2198-73B307D0D1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820" y="4410018"/>
            <a:ext cx="2322522" cy="14573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5C700C-C8A6-8302-A95D-EAE9A50E00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820" y="3002483"/>
            <a:ext cx="2331190" cy="9965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F0CB85-CAE1-7493-0691-34F06CDD986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956" y="2970845"/>
            <a:ext cx="2331190" cy="11189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E0D1A6-91D9-1C99-72D0-A1AC769B527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603" y="4513755"/>
            <a:ext cx="2947896" cy="124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3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500303-A207-4812-BEB9-51E132FEB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0118C91-C025-4776-BE95-E9926378E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39174D0-30E8-4BBF-BF81-5DDAC33C0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BB74091-09FE-44AF-8325-7FE6E175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4ED22E-FA5C-3F1E-44F7-A0AB1294A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58" y="4736961"/>
            <a:ext cx="10720685" cy="9367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cap="all"/>
              <a:t>Next Diagnostic steps?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F30CCEB-94C4-4F72-BA5A-9CEA85302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434936" y="4446551"/>
            <a:ext cx="1957171" cy="1103687"/>
          </a:xfrm>
          <a:custGeom>
            <a:avLst/>
            <a:gdLst>
              <a:gd name="connsiteX0" fmla="*/ 2017702 w 2017702"/>
              <a:gd name="connsiteY0" fmla="*/ 1137821 h 1137821"/>
              <a:gd name="connsiteX1" fmla="*/ 404 w 2017702"/>
              <a:gd name="connsiteY1" fmla="*/ 1137821 h 1137821"/>
              <a:gd name="connsiteX2" fmla="*/ 0 w 2017702"/>
              <a:gd name="connsiteY2" fmla="*/ 900216 h 1137821"/>
              <a:gd name="connsiteX3" fmla="*/ 1767759 w 2017702"/>
              <a:gd name="connsiteY3" fmla="*/ 901031 h 1137821"/>
              <a:gd name="connsiteX4" fmla="*/ 1767759 w 2017702"/>
              <a:gd name="connsiteY4" fmla="*/ 0 h 1137821"/>
              <a:gd name="connsiteX5" fmla="*/ 2017702 w 2017702"/>
              <a:gd name="connsiteY5" fmla="*/ 0 h 1137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7702" h="1137821">
                <a:moveTo>
                  <a:pt x="2017702" y="1137821"/>
                </a:moveTo>
                <a:lnTo>
                  <a:pt x="404" y="1137821"/>
                </a:lnTo>
                <a:cubicBezTo>
                  <a:pt x="-404" y="1055814"/>
                  <a:pt x="807" y="982224"/>
                  <a:pt x="0" y="900216"/>
                </a:cubicBezTo>
                <a:lnTo>
                  <a:pt x="1767759" y="901031"/>
                </a:lnTo>
                <a:lnTo>
                  <a:pt x="1767759" y="0"/>
                </a:lnTo>
                <a:lnTo>
                  <a:pt x="2017702" y="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DE1A94F-CC8B-4954-97A7-ADD4F300D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796837" y="5311230"/>
            <a:ext cx="2042265" cy="1213486"/>
          </a:xfrm>
          <a:custGeom>
            <a:avLst/>
            <a:gdLst>
              <a:gd name="connsiteX0" fmla="*/ 1844618 w 2105428"/>
              <a:gd name="connsiteY0" fmla="*/ 0 h 1251016"/>
              <a:gd name="connsiteX1" fmla="*/ 2105428 w 2105428"/>
              <a:gd name="connsiteY1" fmla="*/ 0 h 1251016"/>
              <a:gd name="connsiteX2" fmla="*/ 2105428 w 2105428"/>
              <a:gd name="connsiteY2" fmla="*/ 1251016 h 1251016"/>
              <a:gd name="connsiteX3" fmla="*/ 421 w 2105428"/>
              <a:gd name="connsiteY3" fmla="*/ 1251016 h 1251016"/>
              <a:gd name="connsiteX4" fmla="*/ 0 w 2105428"/>
              <a:gd name="connsiteY4" fmla="*/ 1003081 h 1251016"/>
              <a:gd name="connsiteX5" fmla="*/ 1844618 w 2105428"/>
              <a:gd name="connsiteY5" fmla="*/ 1003931 h 125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428" h="1251016">
                <a:moveTo>
                  <a:pt x="1844618" y="0"/>
                </a:moveTo>
                <a:lnTo>
                  <a:pt x="2105428" y="0"/>
                </a:lnTo>
                <a:lnTo>
                  <a:pt x="2105428" y="1251016"/>
                </a:lnTo>
                <a:lnTo>
                  <a:pt x="421" y="1251016"/>
                </a:lnTo>
                <a:cubicBezTo>
                  <a:pt x="-421" y="1165443"/>
                  <a:pt x="842" y="1088654"/>
                  <a:pt x="0" y="1003081"/>
                </a:cubicBezTo>
                <a:lnTo>
                  <a:pt x="1844618" y="1003931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3D9143-D495-A7AE-C660-D298D588D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900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0996-ABC7-9F88-E95D-E812F219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110AA-75FA-2F89-2B47-345554A60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Blood culture</a:t>
            </a:r>
          </a:p>
          <a:p>
            <a:pPr lvl="1"/>
            <a:r>
              <a:rPr lang="en-US" dirty="0"/>
              <a:t>Most common isolates</a:t>
            </a:r>
          </a:p>
          <a:p>
            <a:r>
              <a:rPr lang="en-US" dirty="0"/>
              <a:t>CBC</a:t>
            </a:r>
          </a:p>
          <a:p>
            <a:r>
              <a:rPr lang="en-US" dirty="0"/>
              <a:t>Chemistry</a:t>
            </a:r>
          </a:p>
          <a:p>
            <a:r>
              <a:rPr lang="en-US" dirty="0"/>
              <a:t>Urine culture is a must</a:t>
            </a:r>
          </a:p>
          <a:p>
            <a:r>
              <a:rPr lang="en-US" dirty="0"/>
              <a:t>ECG</a:t>
            </a:r>
          </a:p>
        </p:txBody>
      </p:sp>
    </p:spTree>
    <p:extLst>
      <p:ext uri="{BB962C8B-B14F-4D97-AF65-F5344CB8AC3E}">
        <p14:creationId xmlns:p14="http://schemas.microsoft.com/office/powerpoint/2010/main" val="429287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7B83B-D0CA-8A0A-AC66-57AB7481B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</a:t>
            </a:r>
            <a:r>
              <a:rPr lang="en-US" i="1" dirty="0"/>
              <a:t>Bartonella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CF31C-3277-23FD-B98B-43D2D7970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Testing options</a:t>
            </a:r>
          </a:p>
          <a:p>
            <a:pPr lvl="1"/>
            <a:r>
              <a:rPr lang="en-US" dirty="0"/>
              <a:t>Traditional blood culture</a:t>
            </a:r>
          </a:p>
          <a:p>
            <a:pPr lvl="1"/>
            <a:r>
              <a:rPr lang="en-US" dirty="0"/>
              <a:t>Serology</a:t>
            </a:r>
          </a:p>
          <a:p>
            <a:pPr lvl="1"/>
            <a:r>
              <a:rPr lang="en-US" dirty="0"/>
              <a:t>PCR</a:t>
            </a:r>
          </a:p>
        </p:txBody>
      </p:sp>
    </p:spTree>
    <p:extLst>
      <p:ext uri="{BB962C8B-B14F-4D97-AF65-F5344CB8AC3E}">
        <p14:creationId xmlns:p14="http://schemas.microsoft.com/office/powerpoint/2010/main" val="198768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5FA3205-A420-812B-34E2-CEB8527E4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498" y="800100"/>
            <a:ext cx="8763005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67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D868099-6145-4BC0-A5EA-74BEF1776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1664E-C5E1-55B7-ED41-1AC327950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424" y="1110882"/>
            <a:ext cx="3053039" cy="1060817"/>
          </a:xfrm>
        </p:spPr>
        <p:txBody>
          <a:bodyPr anchor="b">
            <a:normAutofit/>
          </a:bodyPr>
          <a:lstStyle/>
          <a:p>
            <a:r>
              <a:rPr lang="en-US" sz="2600"/>
              <a:t>Diagnosing Infective Endocarditis</a:t>
            </a:r>
          </a:p>
        </p:txBody>
      </p:sp>
      <p:pic>
        <p:nvPicPr>
          <p:cNvPr id="7" name="Picture 6" descr="A blue background with black text&#10;&#10;Description automatically generated">
            <a:extLst>
              <a:ext uri="{FF2B5EF4-FFF2-40B4-BE49-F238E27FC236}">
                <a16:creationId xmlns:a16="http://schemas.microsoft.com/office/drawing/2014/main" id="{61939B43-DA8A-9969-D407-E4BF44507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759" y="640080"/>
            <a:ext cx="5871411" cy="557784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2154F-8A6C-F9B2-2578-D8485024E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423" y="2286000"/>
            <a:ext cx="3053039" cy="3931920"/>
          </a:xfrm>
        </p:spPr>
        <p:txBody>
          <a:bodyPr>
            <a:normAutofit fontScale="92500" lnSpcReduction="20000"/>
          </a:bodyPr>
          <a:lstStyle/>
          <a:p>
            <a:r>
              <a:rPr lang="en-US" sz="1600" dirty="0"/>
              <a:t>Presumptive vs confirmatory</a:t>
            </a:r>
          </a:p>
          <a:p>
            <a:r>
              <a:rPr lang="en-US" sz="1600" dirty="0"/>
              <a:t>Presumptive</a:t>
            </a:r>
          </a:p>
          <a:p>
            <a:pPr lvl="1"/>
            <a:r>
              <a:rPr lang="en-US" sz="1600" dirty="0"/>
              <a:t>2 major criteria</a:t>
            </a:r>
          </a:p>
          <a:p>
            <a:pPr lvl="1"/>
            <a:r>
              <a:rPr lang="en-US" sz="1600" dirty="0"/>
              <a:t>1 major and 3 minor</a:t>
            </a:r>
          </a:p>
          <a:p>
            <a:pPr lvl="1"/>
            <a:r>
              <a:rPr lang="en-US" sz="1600" dirty="0"/>
              <a:t>5 minor </a:t>
            </a:r>
          </a:p>
          <a:p>
            <a:r>
              <a:rPr lang="en-US" sz="1600" dirty="0"/>
              <a:t>Possible</a:t>
            </a:r>
          </a:p>
          <a:p>
            <a:pPr lvl="1"/>
            <a:r>
              <a:rPr lang="en-US" sz="1600" dirty="0"/>
              <a:t>1 major and 1 minor</a:t>
            </a:r>
          </a:p>
          <a:p>
            <a:pPr lvl="1"/>
            <a:r>
              <a:rPr lang="en-US" sz="1600" dirty="0"/>
              <a:t>3 minor</a:t>
            </a:r>
          </a:p>
          <a:p>
            <a:r>
              <a:rPr lang="en-US" sz="1600" dirty="0"/>
              <a:t>Unlikely </a:t>
            </a:r>
          </a:p>
          <a:p>
            <a:pPr lvl="1"/>
            <a:r>
              <a:rPr lang="en-US" sz="1600" dirty="0"/>
              <a:t>Firm alternative diagnosis </a:t>
            </a:r>
          </a:p>
          <a:p>
            <a:pPr lvl="1"/>
            <a:r>
              <a:rPr lang="en-US" sz="1600" dirty="0"/>
              <a:t>Resolution in &lt;4 days treatment</a:t>
            </a:r>
          </a:p>
          <a:p>
            <a:pPr lvl="1"/>
            <a:r>
              <a:rPr lang="en-US" sz="1600" dirty="0"/>
              <a:t>No pathologic evidence</a:t>
            </a:r>
          </a:p>
          <a:p>
            <a:pPr lvl="1"/>
            <a:endParaRPr lang="en-US" sz="1600" dirty="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CC1026F7-DECB-49B4-A565-518BBA445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983434" y="640080"/>
            <a:ext cx="2296028" cy="3674981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47A9B2D-3D16-C5E1-37A7-3F56DE627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804357" y="2046999"/>
            <a:ext cx="4905230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hlinkClick r:id="rId4"/>
              </a:rPr>
              <a:t>[NP1]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Try with these headers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ADB279-4F4B-579E-2B1D-FF4478B2BA9C}"/>
              </a:ext>
            </a:extLst>
          </p:cNvPr>
          <p:cNvSpPr/>
          <p:nvPr/>
        </p:nvSpPr>
        <p:spPr>
          <a:xfrm>
            <a:off x="1148759" y="994611"/>
            <a:ext cx="2877809" cy="50853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6C0FA8-9AE0-540F-D592-1F97ECD40241}"/>
              </a:ext>
            </a:extLst>
          </p:cNvPr>
          <p:cNvSpPr/>
          <p:nvPr/>
        </p:nvSpPr>
        <p:spPr>
          <a:xfrm>
            <a:off x="4084464" y="1022685"/>
            <a:ext cx="2877809" cy="50853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1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1A6C-EDD8-1E86-AE43-AC7949347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1C473-709A-051F-30E1-CA1711906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Antibiotic selection</a:t>
            </a:r>
          </a:p>
          <a:p>
            <a:r>
              <a:rPr lang="en-US" dirty="0"/>
              <a:t>Anti-</a:t>
            </a:r>
            <a:r>
              <a:rPr lang="en-US" dirty="0" err="1"/>
              <a:t>thrombotics</a:t>
            </a:r>
            <a:r>
              <a:rPr lang="en-US" dirty="0"/>
              <a:t>?</a:t>
            </a:r>
          </a:p>
          <a:p>
            <a:r>
              <a:rPr lang="en-US" dirty="0"/>
              <a:t>Monitoring?</a:t>
            </a:r>
          </a:p>
        </p:txBody>
      </p:sp>
    </p:spTree>
    <p:extLst>
      <p:ext uri="{BB962C8B-B14F-4D97-AF65-F5344CB8AC3E}">
        <p14:creationId xmlns:p14="http://schemas.microsoft.com/office/powerpoint/2010/main" val="2887358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A1C857-BE8F-150E-70C5-658C14BA8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>
            <a:normAutofit/>
          </a:bodyPr>
          <a:lstStyle/>
          <a:p>
            <a:r>
              <a:rPr lang="en-US" dirty="0"/>
              <a:t>Rosie, 7 YO FS, Mixed Breed </a:t>
            </a:r>
          </a:p>
        </p:txBody>
      </p:sp>
      <p:pic>
        <p:nvPicPr>
          <p:cNvPr id="5" name="Content Placeholder 4" descr="A dog sitting on a blue surface&#10;&#10;Description automatically generated">
            <a:extLst>
              <a:ext uri="{FF2B5EF4-FFF2-40B4-BE49-F238E27FC236}">
                <a16:creationId xmlns:a16="http://schemas.microsoft.com/office/drawing/2014/main" id="{65883657-337B-340D-1E4D-C7DDE48E22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6A1E0E7-15A5-9ECF-7055-02B3FD67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Presented to ER for progressive paraparesis and new diarrhea and anorexia</a:t>
            </a:r>
          </a:p>
          <a:p>
            <a:pPr lvl="1"/>
            <a:r>
              <a:rPr lang="en-US" dirty="0"/>
              <a:t>Approximately 2-3 month history of RHL lameness</a:t>
            </a:r>
          </a:p>
          <a:p>
            <a:pPr lvl="1"/>
            <a:r>
              <a:rPr lang="en-US" dirty="0"/>
              <a:t>Primary DVM: 4DX negative, CBC leukocytosis, chem unremarkable</a:t>
            </a:r>
          </a:p>
          <a:p>
            <a:pPr lvl="1"/>
            <a:r>
              <a:rPr lang="en-US" dirty="0"/>
              <a:t>Treated with doxycycline and carprofen </a:t>
            </a:r>
          </a:p>
          <a:p>
            <a:pPr lvl="1"/>
            <a:r>
              <a:rPr lang="en-US" dirty="0"/>
              <a:t>During these 2-3 months persistently lame/weak in pelvic limbs</a:t>
            </a:r>
          </a:p>
          <a:p>
            <a:pPr lvl="1"/>
            <a:r>
              <a:rPr lang="en-US" dirty="0"/>
              <a:t>Last week progressive lethargy with new diarrhea dark in color</a:t>
            </a:r>
          </a:p>
          <a:p>
            <a:pPr lvl="1"/>
            <a:r>
              <a:rPr lang="en-US" dirty="0"/>
              <a:t>Current meds: carprofen, doxycycline, gabapentin, </a:t>
            </a:r>
            <a:r>
              <a:rPr lang="en-US" dirty="0" err="1"/>
              <a:t>entyce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252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988D9-A37A-FEF2-CD82-E3698F43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Rosie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049BC-BD8D-7652-80BE-1F1A93219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you think she had tarsal effusion?</a:t>
            </a:r>
          </a:p>
        </p:txBody>
      </p:sp>
    </p:spTree>
    <p:extLst>
      <p:ext uri="{BB962C8B-B14F-4D97-AF65-F5344CB8AC3E}">
        <p14:creationId xmlns:p14="http://schemas.microsoft.com/office/powerpoint/2010/main" val="2737797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C671E-0DF6-10D7-138F-2DEF65A2B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Sequelae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8A460-1F62-8DC5-BCD4-84006A985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Congestive heart failure</a:t>
            </a:r>
          </a:p>
          <a:p>
            <a:r>
              <a:rPr lang="en-US" dirty="0"/>
              <a:t>Polyarthritis</a:t>
            </a:r>
          </a:p>
          <a:p>
            <a:r>
              <a:rPr lang="en-US" dirty="0"/>
              <a:t>Glomerulonephritis</a:t>
            </a:r>
          </a:p>
          <a:p>
            <a:r>
              <a:rPr lang="en-US" dirty="0"/>
              <a:t>Thromboembolism</a:t>
            </a:r>
          </a:p>
        </p:txBody>
      </p:sp>
    </p:spTree>
    <p:extLst>
      <p:ext uri="{BB962C8B-B14F-4D97-AF65-F5344CB8AC3E}">
        <p14:creationId xmlns:p14="http://schemas.microsoft.com/office/powerpoint/2010/main" val="2566666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BFC1-4BB6-F917-89C5-6ADEA06F4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82D5D-ABFE-28BA-B575-2E43FDB51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Prognosis/MST</a:t>
            </a:r>
          </a:p>
          <a:p>
            <a:r>
              <a:rPr lang="en-US" dirty="0"/>
              <a:t>Prognostic factors</a:t>
            </a:r>
          </a:p>
        </p:txBody>
      </p:sp>
    </p:spTree>
    <p:extLst>
      <p:ext uri="{BB962C8B-B14F-4D97-AF65-F5344CB8AC3E}">
        <p14:creationId xmlns:p14="http://schemas.microsoft.com/office/powerpoint/2010/main" val="3826599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62EE1-E364-14F0-0B95-770DCB5A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11B8A-CAB7-7444-00E6-5DAB3ADC6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Berrezaie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M., Connolly, D., Cruzado, J.,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Mederska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E., Dukes‐McEwan, J., &amp; Humm, K. (2022). Infective endocarditis in dogs in the UK: 77 cases (2009‐2019).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Journal of Small Animal Practice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64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(2), 78–87. https://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doi.org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/10.1111/jsap.13561 </a:t>
            </a:r>
          </a:p>
          <a:p>
            <a:pPr marL="0" indent="0">
              <a:buNone/>
            </a:pPr>
            <a:r>
              <a:rPr lang="en-US" b="0" i="0" u="none" strike="noStrike" dirty="0">
                <a:solidFill>
                  <a:srgbClr val="212121"/>
                </a:solidFill>
                <a:effectLst/>
              </a:rPr>
              <a:t>Cosford K. L. (2018). </a:t>
            </a:r>
            <a:r>
              <a:rPr lang="en-US" b="0" i="1" u="none" strike="noStrike" dirty="0">
                <a:solidFill>
                  <a:srgbClr val="212121"/>
                </a:solidFill>
                <a:effectLst/>
              </a:rPr>
              <a:t>Brucella </a:t>
            </a:r>
            <a:r>
              <a:rPr lang="en-US" b="0" i="1" u="none" strike="noStrike" dirty="0" err="1">
                <a:solidFill>
                  <a:srgbClr val="212121"/>
                </a:solidFill>
                <a:effectLst/>
              </a:rPr>
              <a:t>canis</a:t>
            </a:r>
            <a:r>
              <a:rPr lang="en-US" b="0" i="1" u="none" strike="noStrike" dirty="0">
                <a:solidFill>
                  <a:srgbClr val="212121"/>
                </a:solidFill>
                <a:effectLst/>
              </a:rPr>
              <a:t>:</a:t>
            </a:r>
            <a:r>
              <a:rPr lang="en-US" b="0" i="0" u="none" strike="noStrike" dirty="0">
                <a:solidFill>
                  <a:srgbClr val="212121"/>
                </a:solidFill>
                <a:effectLst/>
              </a:rPr>
              <a:t> An update on research and clinical management. </a:t>
            </a:r>
            <a:r>
              <a:rPr lang="en-US" b="0" i="1" u="none" strike="noStrike" dirty="0">
                <a:solidFill>
                  <a:srgbClr val="212121"/>
                </a:solidFill>
                <a:effectLst/>
              </a:rPr>
              <a:t>The Canadian veterinary journal = La revue </a:t>
            </a:r>
            <a:r>
              <a:rPr lang="en-US" b="0" i="1" u="none" strike="noStrike" dirty="0" err="1">
                <a:solidFill>
                  <a:srgbClr val="212121"/>
                </a:solidFill>
                <a:effectLst/>
              </a:rPr>
              <a:t>veterinaire</a:t>
            </a:r>
            <a:r>
              <a:rPr lang="en-US" b="0" i="1" u="none" strike="noStrike" dirty="0">
                <a:solidFill>
                  <a:srgbClr val="212121"/>
                </a:solidFill>
                <a:effectLst/>
              </a:rPr>
              <a:t> </a:t>
            </a:r>
            <a:r>
              <a:rPr lang="en-US" b="0" i="1" u="none" strike="noStrike" dirty="0" err="1">
                <a:solidFill>
                  <a:srgbClr val="212121"/>
                </a:solidFill>
                <a:effectLst/>
              </a:rPr>
              <a:t>canadienne</a:t>
            </a:r>
            <a:r>
              <a:rPr lang="en-US" b="0" i="0" u="none" strike="noStrike" dirty="0">
                <a:solidFill>
                  <a:srgbClr val="212121"/>
                </a:solidFill>
                <a:effectLst/>
              </a:rPr>
              <a:t>, </a:t>
            </a:r>
            <a:r>
              <a:rPr lang="en-US" b="0" i="1" u="none" strike="noStrike" dirty="0">
                <a:solidFill>
                  <a:srgbClr val="212121"/>
                </a:solidFill>
                <a:effectLst/>
              </a:rPr>
              <a:t>59</a:t>
            </a:r>
            <a:r>
              <a:rPr lang="en-US" b="0" i="0" u="none" strike="noStrike" dirty="0">
                <a:solidFill>
                  <a:srgbClr val="212121"/>
                </a:solidFill>
                <a:effectLst/>
              </a:rPr>
              <a:t>(1), 74–81.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MacDonald, K. (2010). Infective endocarditis in dogs: Diagnosis and therapy.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Veterinary Clinics of North America: Small Animal Practice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40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(4), 665–684. https://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doi.org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/10.1016/j.cvsm.2010.03.010 </a:t>
            </a:r>
          </a:p>
          <a:p>
            <a:pPr marL="0" indent="0" algn="l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MacDonald, K. A.,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Chomel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B. B.,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Kittleson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M. D., Kasten, R. W., Thomas, W. P., &amp;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Pesavento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P. (2004). A prospective study of canine infective endocarditis in Northern California (1999-2001): Emergence of bartonella as a prevalent etiologic agent.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Journal of Veterinary Internal Medicine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18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(1), 56–64. https://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doi.org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/10.1111/j.1939-1676.2004.tb00136.x </a:t>
            </a:r>
          </a:p>
          <a:p>
            <a:pPr marL="0" indent="0" algn="l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Reagan, K. L., Visser, L. C., Epstein, S. E., Stern, J. A., &amp; Johnson, L. R. (2022). Outcome and prognostic factors in infective endocarditis in dogs: 113 cases (2005‐2020).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Journal of Veterinary Internal Medicine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36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(2), 429–440. https://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doi.org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/10.1111/jvim.16380 </a:t>
            </a:r>
          </a:p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Sykes, J. E.,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Kittleson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M. D.,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Chomel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B. B., MacDonald, K. A., &amp;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Pesavento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 P. A. (2006). Clinicopathologic findings and outcome in dogs with infective endocarditis: 71 cases (1992–2005).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Journal of the American Veterinary Medical Association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228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(11), 1735–1747. https://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doi.org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/10.2460/javma.228.11.1735 </a:t>
            </a:r>
          </a:p>
          <a:p>
            <a:pPr marL="0" indent="0" algn="l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Thomas, W. B. (2000).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Diskospondylitis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and other vertebral infections.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Veterinary Clinics of North America: Small Animal Practice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en-US" b="0" i="1" u="none" strike="noStrike" dirty="0">
                <a:solidFill>
                  <a:srgbClr val="000000"/>
                </a:solidFill>
                <a:effectLst/>
              </a:rPr>
              <a:t>30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(1), 169–182. https://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</a:rPr>
              <a:t>doi.org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/10.1016/s0195-5616(00)50008-4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952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EB5F5-9C8B-B511-34AB-E6995ABDE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Exam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3FC78-83AA-A48B-0A2F-71FA30D8E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T: 102.4ºF, P: 170 BPM, R: 60, </a:t>
            </a:r>
            <a:r>
              <a:rPr lang="en-US" dirty="0" err="1"/>
              <a:t>Wt</a:t>
            </a:r>
            <a:r>
              <a:rPr lang="en-US" dirty="0"/>
              <a:t>: 28.9 kg</a:t>
            </a:r>
          </a:p>
          <a:p>
            <a:r>
              <a:rPr lang="en-US" dirty="0"/>
              <a:t>CV: Slightly bounding pulses, otherwise NSF</a:t>
            </a:r>
          </a:p>
          <a:p>
            <a:r>
              <a:rPr lang="en-US" dirty="0"/>
              <a:t>Neuro: Markedly abnormal gait: normal in the forelimbs, markedly short-</a:t>
            </a:r>
            <a:r>
              <a:rPr lang="en-US" dirty="0" err="1"/>
              <a:t>strided</a:t>
            </a:r>
            <a:r>
              <a:rPr lang="en-US" dirty="0"/>
              <a:t> gait in the hind with crossing over, pain on palpation of lumbosacral spine, remainder NSF</a:t>
            </a:r>
          </a:p>
          <a:p>
            <a:r>
              <a:rPr lang="en-US" dirty="0"/>
              <a:t>MSK: Marked HL muscle atrophy and exaggerated internal rotation of the stifles bilaterally (R &gt; L). No patellar </a:t>
            </a:r>
            <a:r>
              <a:rPr lang="en-US" dirty="0" err="1"/>
              <a:t>luxations</a:t>
            </a:r>
            <a:r>
              <a:rPr lang="en-US" dirty="0"/>
              <a:t> or cranial drawer/tibial thrust elicited bilaterally. Moderate discomfort on hip extension bilaterally. Tarsal hyperflexion bilaterally</a:t>
            </a:r>
          </a:p>
          <a:p>
            <a:r>
              <a:rPr lang="en-US" dirty="0"/>
              <a:t>Rectal: dark brown to red tinged diarrhea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2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581AD-86E2-5B1E-5460-CE01C6F59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ER 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6E07F-6DD6-DA84-6699-0BB22B41B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VBG: mild alkalemia characterized by mild metabolic alkalosis (pH 7.39, pCO2 34.2, HCO3 20.2, BE -4.7), normal anion gap (14.4), Na 145.3, K 4.29, </a:t>
            </a:r>
            <a:r>
              <a:rPr lang="en-US" dirty="0" err="1"/>
              <a:t>iCa</a:t>
            </a:r>
            <a:r>
              <a:rPr lang="en-US" dirty="0"/>
              <a:t> 1.32, Cl 115, BG 90, HCT 36%, </a:t>
            </a:r>
            <a:r>
              <a:rPr lang="en-US" dirty="0" err="1"/>
              <a:t>lact</a:t>
            </a:r>
            <a:r>
              <a:rPr lang="en-US" dirty="0"/>
              <a:t> 1.45</a:t>
            </a:r>
          </a:p>
          <a:p>
            <a:r>
              <a:rPr lang="en-US" dirty="0"/>
              <a:t>Qats: PCV 35%, TS 7.4, azo 15-26</a:t>
            </a:r>
          </a:p>
          <a:p>
            <a:r>
              <a:rPr lang="en-US" dirty="0"/>
              <a:t>NIBP: 166/120 (140) mmHg, 178/114 (137) mmHg, 173/107 (126) mmHg ; HR 113 bpm</a:t>
            </a:r>
          </a:p>
          <a:p>
            <a:r>
              <a:rPr lang="en-US" dirty="0"/>
              <a:t>TFAST: no pleural or pericardial effusion, no B-lines, normal glide sign bilaterally. Normal cardiac contractility with possible hyperdynamic LV free wall. Subjectively normally sized R heart</a:t>
            </a:r>
          </a:p>
          <a:p>
            <a:r>
              <a:rPr lang="en-US" dirty="0"/>
              <a:t>AFAST: no peritoneal effusion in any quadrant. Abnormally heterogenous mottled spleen with suspect mass effect towards the head.</a:t>
            </a:r>
          </a:p>
          <a:p>
            <a:r>
              <a:rPr lang="en-US" dirty="0"/>
              <a:t>3-view CXR (not discussed with radiology): no obvious pulmonary metastasis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9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D7D7F0C-622D-4D84-A68D-C1AF54B63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24608-BB7C-935C-A231-BB5892396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631373"/>
            <a:ext cx="4018839" cy="2035628"/>
          </a:xfrm>
        </p:spPr>
        <p:txBody>
          <a:bodyPr>
            <a:normAutofit/>
          </a:bodyPr>
          <a:lstStyle/>
          <a:p>
            <a:r>
              <a:rPr lang="en-US" dirty="0"/>
              <a:t>Transferred to 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182BA-5427-65C7-195D-90AB314A7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1" y="2764971"/>
            <a:ext cx="4010296" cy="3472543"/>
          </a:xfrm>
        </p:spPr>
        <p:txBody>
          <a:bodyPr>
            <a:normAutofit/>
          </a:bodyPr>
          <a:lstStyle/>
          <a:p>
            <a:r>
              <a:rPr lang="en-US" sz="1800" dirty="0"/>
              <a:t>Next diagnostics?</a:t>
            </a:r>
          </a:p>
          <a:p>
            <a:r>
              <a:rPr lang="en-US" sz="1800" dirty="0"/>
              <a:t>Anything else… ?</a:t>
            </a:r>
          </a:p>
          <a:p>
            <a:endParaRPr lang="en-US" sz="1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A2E7B6-CE50-4B96-A981-2A0250732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1FD15A-1FD7-6F97-74F3-F749738839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473" y="185799"/>
            <a:ext cx="4709445" cy="31671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DD812F-C348-A88D-9BF4-DDE23620DC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680" y="3386604"/>
            <a:ext cx="3975593" cy="32548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BF6CF8-50B7-CE5C-D0BE-7198B0A4E7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4273" y="3641559"/>
            <a:ext cx="2435483" cy="28554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3A2F8A-B0F7-3028-3064-5B98BA126F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682" y="2106863"/>
            <a:ext cx="7772400" cy="375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90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0D53E-1A46-EA71-9FA1-19573E713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Diskospondylitis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144A8-B07B-E362-0768-2363CCA5D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Differentials?</a:t>
            </a:r>
          </a:p>
        </p:txBody>
      </p:sp>
    </p:spTree>
    <p:extLst>
      <p:ext uri="{BB962C8B-B14F-4D97-AF65-F5344CB8AC3E}">
        <p14:creationId xmlns:p14="http://schemas.microsoft.com/office/powerpoint/2010/main" val="1504469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92DBF-FBF2-9C64-F579-FBD7E8EAB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3282695" cy="1485900"/>
          </a:xfrm>
        </p:spPr>
        <p:txBody>
          <a:bodyPr>
            <a:normAutofit/>
          </a:bodyPr>
          <a:lstStyle/>
          <a:p>
            <a:r>
              <a:rPr lang="en-US" i="1" dirty="0"/>
              <a:t>Brucella </a:t>
            </a:r>
            <a:r>
              <a:rPr lang="en-US" i="1" dirty="0" err="1"/>
              <a:t>canis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B0248-EBFB-70AD-24FE-DAA3BF1A8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282694" cy="3581400"/>
          </a:xfrm>
        </p:spPr>
        <p:txBody>
          <a:bodyPr>
            <a:normAutofit/>
          </a:bodyPr>
          <a:lstStyle/>
          <a:p>
            <a:r>
              <a:rPr lang="en-US" dirty="0"/>
              <a:t>Gram negative coccobacilli </a:t>
            </a:r>
          </a:p>
          <a:p>
            <a:r>
              <a:rPr lang="en-US" dirty="0"/>
              <a:t>Transmission</a:t>
            </a:r>
          </a:p>
          <a:p>
            <a:r>
              <a:rPr lang="en-US" dirty="0"/>
              <a:t>Pathogenesis</a:t>
            </a:r>
          </a:p>
          <a:p>
            <a:r>
              <a:rPr lang="en-US" dirty="0"/>
              <a:t>Clinical signs </a:t>
            </a:r>
          </a:p>
          <a:p>
            <a:endParaRPr lang="en-US" dirty="0"/>
          </a:p>
        </p:txBody>
      </p:sp>
      <p:pic>
        <p:nvPicPr>
          <p:cNvPr id="1026" name="Picture 2" descr="Canine Brucellosis | Veterian Key">
            <a:extLst>
              <a:ext uri="{FF2B5EF4-FFF2-40B4-BE49-F238E27FC236}">
                <a16:creationId xmlns:a16="http://schemas.microsoft.com/office/drawing/2014/main" id="{8688FF4B-D183-19E5-3115-A190178D7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31467" y="890251"/>
            <a:ext cx="6517065" cy="475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75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44C64-F654-EA79-1676-EDED2EE09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3282695" cy="1485900"/>
          </a:xfrm>
        </p:spPr>
        <p:txBody>
          <a:bodyPr>
            <a:normAutofit/>
          </a:bodyPr>
          <a:lstStyle/>
          <a:p>
            <a:r>
              <a:rPr lang="en-US" i="1" dirty="0"/>
              <a:t>Brucella </a:t>
            </a:r>
            <a:r>
              <a:rPr lang="en-US" i="1" dirty="0" err="1"/>
              <a:t>canis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C80E2-26B7-20E7-0B4F-E51D53391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3282694" cy="3581400"/>
          </a:xfrm>
        </p:spPr>
        <p:txBody>
          <a:bodyPr>
            <a:normAutofit/>
          </a:bodyPr>
          <a:lstStyle/>
          <a:p>
            <a:r>
              <a:rPr lang="en-US" dirty="0"/>
              <a:t>Diagnosis</a:t>
            </a:r>
          </a:p>
          <a:p>
            <a:pPr lvl="1"/>
            <a:r>
              <a:rPr lang="en-US" dirty="0"/>
              <a:t>Gold standard culture</a:t>
            </a:r>
          </a:p>
          <a:p>
            <a:pPr lvl="1"/>
            <a:r>
              <a:rPr lang="en-US" dirty="0"/>
              <a:t>Screening tests</a:t>
            </a:r>
          </a:p>
          <a:p>
            <a:pPr lvl="1"/>
            <a:r>
              <a:rPr lang="en-US" dirty="0"/>
              <a:t>Confirmatory tests</a:t>
            </a:r>
          </a:p>
        </p:txBody>
      </p:sp>
      <p:pic>
        <p:nvPicPr>
          <p:cNvPr id="4" name="Picture 3" descr="A table of information with text&#10;&#10;Description automatically generated with medium confidence">
            <a:extLst>
              <a:ext uri="{FF2B5EF4-FFF2-40B4-BE49-F238E27FC236}">
                <a16:creationId xmlns:a16="http://schemas.microsoft.com/office/drawing/2014/main" id="{DEA67FEA-9813-DA83-8C93-52182A4F8D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1467" y="1264983"/>
            <a:ext cx="6517065" cy="400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8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486C8-0CF3-BF6F-2209-49157C13F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Brucella </a:t>
            </a:r>
            <a:r>
              <a:rPr lang="en-US" i="1" dirty="0" err="1"/>
              <a:t>canis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6C40B-DC08-3762-24C5-6BB3D6192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Treatment?</a:t>
            </a:r>
          </a:p>
        </p:txBody>
      </p:sp>
    </p:spTree>
    <p:extLst>
      <p:ext uri="{BB962C8B-B14F-4D97-AF65-F5344CB8AC3E}">
        <p14:creationId xmlns:p14="http://schemas.microsoft.com/office/powerpoint/2010/main" val="231277211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{E8401BCC-9F7F-7F4D-9E42-5EB9371499FF}tf10001072</Template>
  <TotalTime>8251</TotalTime>
  <Words>2842</Words>
  <Application>Microsoft Macintosh PowerPoint</Application>
  <PresentationFormat>Widescreen</PresentationFormat>
  <Paragraphs>209</Paragraphs>
  <Slides>23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</vt:lpstr>
      <vt:lpstr>Calibri</vt:lpstr>
      <vt:lpstr>Franklin Gothic Book</vt:lpstr>
      <vt:lpstr>Times</vt:lpstr>
      <vt:lpstr>Crop</vt:lpstr>
      <vt:lpstr>Endocarditis, brucella, bartonella</vt:lpstr>
      <vt:lpstr>Rosie, 7 YO FS, Mixed Breed </vt:lpstr>
      <vt:lpstr>Physical Exam</vt:lpstr>
      <vt:lpstr>Initial ER diagnostics</vt:lpstr>
      <vt:lpstr>Transferred to Medicine</vt:lpstr>
      <vt:lpstr>Diskospondylitis</vt:lpstr>
      <vt:lpstr>Brucella canis</vt:lpstr>
      <vt:lpstr>Brucella canis</vt:lpstr>
      <vt:lpstr>Brucella canis</vt:lpstr>
      <vt:lpstr>Back to Rosie</vt:lpstr>
      <vt:lpstr>Recheck Exam in 3 Weeks</vt:lpstr>
      <vt:lpstr>Physical Exam</vt:lpstr>
      <vt:lpstr>Infective Endocarditis</vt:lpstr>
      <vt:lpstr>Next Diagnostic steps?</vt:lpstr>
      <vt:lpstr>Additional Diagnostics</vt:lpstr>
      <vt:lpstr>What about Bartonella?</vt:lpstr>
      <vt:lpstr>PowerPoint Presentation</vt:lpstr>
      <vt:lpstr>Diagnosing Infective Endocarditis</vt:lpstr>
      <vt:lpstr>Treatment</vt:lpstr>
      <vt:lpstr>Back to Rosie</vt:lpstr>
      <vt:lpstr>Sequelae </vt:lpstr>
      <vt:lpstr>Prognosis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Endocarditis, brucella, bartonella</dc:title>
  <dc:creator>Jessica Perrucci</dc:creator>
  <cp:lastModifiedBy>Jessica Perrucci</cp:lastModifiedBy>
  <cp:revision>6</cp:revision>
  <dcterms:created xsi:type="dcterms:W3CDTF">2023-09-14T21:56:50Z</dcterms:created>
  <dcterms:modified xsi:type="dcterms:W3CDTF">2023-09-20T15:28:34Z</dcterms:modified>
</cp:coreProperties>
</file>