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341" r:id="rId1"/>
  </p:sldMasterIdLst>
  <p:notesMasterIdLst>
    <p:notesMasterId r:id="rId17"/>
  </p:notesMasterIdLst>
  <p:sldIdLst>
    <p:sldId id="256" r:id="rId2"/>
    <p:sldId id="317" r:id="rId3"/>
    <p:sldId id="257" r:id="rId4"/>
    <p:sldId id="300" r:id="rId5"/>
    <p:sldId id="266" r:id="rId6"/>
    <p:sldId id="270" r:id="rId7"/>
    <p:sldId id="268" r:id="rId8"/>
    <p:sldId id="274" r:id="rId9"/>
    <p:sldId id="276" r:id="rId10"/>
    <p:sldId id="316" r:id="rId11"/>
    <p:sldId id="313" r:id="rId12"/>
    <p:sldId id="314" r:id="rId13"/>
    <p:sldId id="315" r:id="rId14"/>
    <p:sldId id="318" r:id="rId15"/>
    <p:sldId id="31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074" autoAdjust="0"/>
  </p:normalViewPr>
  <p:slideViewPr>
    <p:cSldViewPr snapToGrid="0">
      <p:cViewPr varScale="1">
        <p:scale>
          <a:sx n="113" d="100"/>
          <a:sy n="113" d="100"/>
        </p:scale>
        <p:origin x="45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63FC7C-A2A2-400D-9B35-50FACCFBE8E4}" type="datetimeFigureOut">
              <a:rPr lang="en-US" smtClean="0"/>
              <a:t>12/16/2022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DA288D-C26C-4D53-B877-6D811BF57DD2}" type="slidenum">
              <a:rPr lang="en-US" smtClean="0"/>
              <a:t>‹#›</a:t>
            </a:fld>
            <a:endParaRPr lang="en-US"/>
          </a:p>
        </p:txBody>
      </p:sp>
    </p:spTree>
    <p:extLst>
      <p:ext uri="{BB962C8B-B14F-4D97-AF65-F5344CB8AC3E}">
        <p14:creationId xmlns:p14="http://schemas.microsoft.com/office/powerpoint/2010/main" val="192880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E7DA288D-C26C-4D53-B877-6D811BF57DD2}" type="slidenum">
              <a:rPr lang="en-US" smtClean="0"/>
              <a:t>1</a:t>
            </a:fld>
            <a:endParaRPr lang="en-US"/>
          </a:p>
        </p:txBody>
      </p:sp>
    </p:spTree>
    <p:extLst>
      <p:ext uri="{BB962C8B-B14F-4D97-AF65-F5344CB8AC3E}">
        <p14:creationId xmlns:p14="http://schemas.microsoft.com/office/powerpoint/2010/main" val="3353460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consuming to click on all lines. This Dashboard should save us time.</a:t>
            </a:r>
          </a:p>
        </p:txBody>
      </p:sp>
      <p:sp>
        <p:nvSpPr>
          <p:cNvPr id="4" name="Slide Number Placeholder 3"/>
          <p:cNvSpPr>
            <a:spLocks noGrp="1"/>
          </p:cNvSpPr>
          <p:nvPr>
            <p:ph type="sldNum" sz="quarter" idx="5"/>
          </p:nvPr>
        </p:nvSpPr>
        <p:spPr/>
        <p:txBody>
          <a:bodyPr/>
          <a:lstStyle/>
          <a:p>
            <a:fld id="{E7DA288D-C26C-4D53-B877-6D811BF57DD2}" type="slidenum">
              <a:rPr lang="en-US" smtClean="0"/>
              <a:t>2</a:t>
            </a:fld>
            <a:endParaRPr lang="en-US"/>
          </a:p>
        </p:txBody>
      </p:sp>
    </p:spTree>
    <p:extLst>
      <p:ext uri="{BB962C8B-B14F-4D97-AF65-F5344CB8AC3E}">
        <p14:creationId xmlns:p14="http://schemas.microsoft.com/office/powerpoint/2010/main" val="3807781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DA288D-C26C-4D53-B877-6D811BF57DD2}" type="slidenum">
              <a:rPr lang="en-US" smtClean="0"/>
              <a:t>4</a:t>
            </a:fld>
            <a:endParaRPr lang="en-US"/>
          </a:p>
        </p:txBody>
      </p:sp>
    </p:spTree>
    <p:extLst>
      <p:ext uri="{BB962C8B-B14F-4D97-AF65-F5344CB8AC3E}">
        <p14:creationId xmlns:p14="http://schemas.microsoft.com/office/powerpoint/2010/main" val="1250738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go from top to bottom.</a:t>
            </a:r>
          </a:p>
        </p:txBody>
      </p:sp>
      <p:sp>
        <p:nvSpPr>
          <p:cNvPr id="4" name="Slide Number Placeholder 3"/>
          <p:cNvSpPr>
            <a:spLocks noGrp="1"/>
          </p:cNvSpPr>
          <p:nvPr>
            <p:ph type="sldNum" sz="quarter" idx="5"/>
          </p:nvPr>
        </p:nvSpPr>
        <p:spPr/>
        <p:txBody>
          <a:bodyPr/>
          <a:lstStyle/>
          <a:p>
            <a:fld id="{E7DA288D-C26C-4D53-B877-6D811BF57DD2}" type="slidenum">
              <a:rPr lang="en-US" smtClean="0"/>
              <a:t>8</a:t>
            </a:fld>
            <a:endParaRPr lang="en-US"/>
          </a:p>
        </p:txBody>
      </p:sp>
    </p:spTree>
    <p:extLst>
      <p:ext uri="{BB962C8B-B14F-4D97-AF65-F5344CB8AC3E}">
        <p14:creationId xmlns:p14="http://schemas.microsoft.com/office/powerpoint/2010/main" val="1967802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2241623-A064-4BED-B073-BA4D61433402}" type="datetime1">
              <a:rPr lang="en-US" smtClean="0"/>
              <a:t>12/16/2022</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FAEF9944-A4F6-4C59-AEBD-678D6480B8EA}"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19571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86ED0C-1DA7-41F0-94CF-6218B1FEDFF1}" type="datetime1">
              <a:rPr lang="en-US" smtClean="0"/>
              <a:t>12/16/2022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60674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CF02AB-6034-4B88-BC5A-7C17CB0EF809}" type="datetime1">
              <a:rPr lang="en-US" smtClean="0"/>
              <a:t>12/16/2022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9229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F3E5F3-28EE-488F-BD53-B744C06C3DEC}" type="datetime1">
              <a:rPr lang="en-US" smtClean="0"/>
              <a:t>12/16/2022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27327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2EB70D-CD01-44DA-83B3-8FEB3383D307}" type="datetime1">
              <a:rPr lang="en-US" smtClean="0"/>
              <a:t>12/16/2022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0990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158CFD-9357-46BE-A189-D637A67C8730}" type="datetime1">
              <a:rPr lang="en-US" smtClean="0"/>
              <a:t>12/16/2022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1919523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4742EE-B331-4632-BD10-A82FED6B6FC0}" type="datetime1">
              <a:rPr lang="en-US" smtClean="0"/>
              <a:t>12/16/2022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6245937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1BA835-D13F-49F4-8F11-5D576AC65FAD}" type="datetime1">
              <a:rPr lang="en-US" smtClean="0"/>
              <a:t>12/16/2022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39423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BD1799-ACB5-4CB2-86A2-5C574F1C8706}" type="datetime1">
              <a:rPr lang="en-US" smtClean="0"/>
              <a:t>12/16/2022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888438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5DD0D6-7A82-473E-879B-C6ECD6CCCFEC}" type="datetime1">
              <a:rPr lang="en-US" smtClean="0"/>
              <a:t>12/16/2022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5956695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4605E03-BC17-41A7-854C-DFAB672737DC}" type="datetime1">
              <a:rPr lang="en-US" smtClean="0"/>
              <a:t>12/16/2022</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78146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4408324-A84C-4A45-93B6-78D079CCE772}" type="datetime1">
              <a:rPr lang="en-US" smtClean="0"/>
              <a:t>12/16/2022</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pPr algn="l"/>
            <a:fld id="{FAEF9944-A4F6-4C59-AEBD-678D6480B8EA}" type="slidenum">
              <a:rPr lang="en-US" smtClean="0"/>
              <a:pPr algn="l"/>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6524305"/>
      </p:ext>
    </p:extLst>
  </p:cSld>
  <p:clrMap bg1="lt1" tx1="dk1" bg2="lt2" tx2="dk2" accent1="accent1" accent2="accent2" accent3="accent3" accent4="accent4" accent5="accent5" accent6="accent6" hlink="hlink" folHlink="folHlink"/>
  <p:sldLayoutIdLst>
    <p:sldLayoutId id="2147484342" r:id="rId1"/>
    <p:sldLayoutId id="2147484343" r:id="rId2"/>
    <p:sldLayoutId id="2147484344" r:id="rId3"/>
    <p:sldLayoutId id="2147484345" r:id="rId4"/>
    <p:sldLayoutId id="2147484346" r:id="rId5"/>
    <p:sldLayoutId id="2147484347" r:id="rId6"/>
    <p:sldLayoutId id="2147484348" r:id="rId7"/>
    <p:sldLayoutId id="2147484349" r:id="rId8"/>
    <p:sldLayoutId id="2147484350" r:id="rId9"/>
    <p:sldLayoutId id="2147484351" r:id="rId10"/>
    <p:sldLayoutId id="2147484352"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mailto:nb299@cornell.edu"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tableau.cornell.edu/views/FolioInvoicesinReviewedStatus/InvoicesinReviewedStatus?:origin=card_share_link&amp;:embed=n"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C8DE3-FED6-45BB-BBDA-8AC6A5ACCA26}"/>
              </a:ext>
            </a:extLst>
          </p:cNvPr>
          <p:cNvSpPr>
            <a:spLocks noGrp="1"/>
          </p:cNvSpPr>
          <p:nvPr>
            <p:ph type="ctrTitle"/>
          </p:nvPr>
        </p:nvSpPr>
        <p:spPr>
          <a:xfrm>
            <a:off x="6352970" y="1907513"/>
            <a:ext cx="4966432" cy="1248860"/>
          </a:xfrm>
        </p:spPr>
        <p:txBody>
          <a:bodyPr>
            <a:normAutofit fontScale="90000"/>
          </a:bodyPr>
          <a:lstStyle/>
          <a:p>
            <a:pPr algn="ctr"/>
            <a:br>
              <a:rPr lang="en-US" sz="3100" dirty="0">
                <a:latin typeface="Times New Roman" panose="02020603050405020304" pitchFamily="18" charset="0"/>
                <a:cs typeface="Times New Roman" panose="02020603050405020304" pitchFamily="18" charset="0"/>
              </a:rPr>
            </a:br>
            <a:r>
              <a:rPr lang="en-US" sz="3100" dirty="0">
                <a:latin typeface="Times New Roman" panose="02020603050405020304" pitchFamily="18" charset="0"/>
                <a:cs typeface="Times New Roman" panose="02020603050405020304" pitchFamily="18" charset="0"/>
              </a:rPr>
              <a:t>Invoices </a:t>
            </a:r>
            <a:br>
              <a:rPr lang="en-US" sz="3100" dirty="0">
                <a:latin typeface="Times New Roman" panose="02020603050405020304" pitchFamily="18" charset="0"/>
                <a:cs typeface="Times New Roman" panose="02020603050405020304" pitchFamily="18" charset="0"/>
              </a:rPr>
            </a:br>
            <a:r>
              <a:rPr lang="en-US" sz="3100" dirty="0">
                <a:latin typeface="Times New Roman" panose="02020603050405020304" pitchFamily="18" charset="0"/>
                <a:cs typeface="Times New Roman" panose="02020603050405020304" pitchFamily="18" charset="0"/>
              </a:rPr>
              <a:t>in </a:t>
            </a:r>
            <a:br>
              <a:rPr lang="en-US" sz="3100" dirty="0">
                <a:latin typeface="Times New Roman" panose="02020603050405020304" pitchFamily="18" charset="0"/>
                <a:cs typeface="Times New Roman" panose="02020603050405020304" pitchFamily="18" charset="0"/>
              </a:rPr>
            </a:br>
            <a:r>
              <a:rPr lang="en-US" sz="3100" dirty="0">
                <a:latin typeface="Times New Roman" panose="02020603050405020304" pitchFamily="18" charset="0"/>
                <a:cs typeface="Times New Roman" panose="02020603050405020304" pitchFamily="18" charset="0"/>
              </a:rPr>
              <a:t>reviewed Status</a:t>
            </a:r>
            <a:br>
              <a:rPr lang="en-US" sz="3400" dirty="0">
                <a:latin typeface="Times New Roman" panose="02020603050405020304" pitchFamily="18" charset="0"/>
                <a:cs typeface="Times New Roman" panose="02020603050405020304" pitchFamily="18" charset="0"/>
              </a:rPr>
            </a:br>
            <a:br>
              <a:rPr lang="en-US" sz="3400" dirty="0">
                <a:latin typeface="Times New Roman" panose="02020603050405020304" pitchFamily="18" charset="0"/>
                <a:cs typeface="Times New Roman" panose="02020603050405020304" pitchFamily="18" charset="0"/>
              </a:rPr>
            </a:br>
            <a:endParaRPr lang="en-US" sz="3400" dirty="0">
              <a:latin typeface="Times New Roman" panose="02020603050405020304" pitchFamily="18" charset="0"/>
              <a:cs typeface="Times New Roman" panose="02020603050405020304" pitchFamily="18" charset="0"/>
            </a:endParaRPr>
          </a:p>
        </p:txBody>
      </p:sp>
      <p:pic>
        <p:nvPicPr>
          <p:cNvPr id="5" name="Picture 4" descr="A picture containing sky, outdoor, traveling, shore&#10;&#10;Description automatically generated">
            <a:extLst>
              <a:ext uri="{FF2B5EF4-FFF2-40B4-BE49-F238E27FC236}">
                <a16:creationId xmlns:a16="http://schemas.microsoft.com/office/drawing/2014/main" id="{DC7091F7-9106-44CF-BB77-061F388226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2931" y="1101005"/>
            <a:ext cx="3367141" cy="2240679"/>
          </a:xfrm>
          <a:prstGeom prst="rect">
            <a:avLst/>
          </a:prstGeom>
          <a:effectLst>
            <a:softEdge rad="266700"/>
          </a:effectLst>
        </p:spPr>
      </p:pic>
      <p:sp>
        <p:nvSpPr>
          <p:cNvPr id="6" name="TextBox 5">
            <a:extLst>
              <a:ext uri="{FF2B5EF4-FFF2-40B4-BE49-F238E27FC236}">
                <a16:creationId xmlns:a16="http://schemas.microsoft.com/office/drawing/2014/main" id="{F4581275-16C9-4E77-BAA5-57E848B8BE84}"/>
              </a:ext>
            </a:extLst>
          </p:cNvPr>
          <p:cNvSpPr txBox="1"/>
          <p:nvPr/>
        </p:nvSpPr>
        <p:spPr>
          <a:xfrm>
            <a:off x="9052933" y="4967758"/>
            <a:ext cx="3367141" cy="646331"/>
          </a:xfrm>
          <a:prstGeom prst="rect">
            <a:avLst/>
          </a:prstGeom>
          <a:noFill/>
        </p:spPr>
        <p:txBody>
          <a:bodyPr wrap="square" rtlCol="0">
            <a:spAutoFit/>
          </a:bodyPr>
          <a:lstStyle/>
          <a:p>
            <a:r>
              <a:rPr lang="en-US" dirty="0"/>
              <a:t>Cornell University Library</a:t>
            </a:r>
          </a:p>
          <a:p>
            <a:r>
              <a:rPr lang="en-US" dirty="0"/>
              <a:t>Finance and Budget Office </a:t>
            </a:r>
          </a:p>
        </p:txBody>
      </p:sp>
      <p:sp>
        <p:nvSpPr>
          <p:cNvPr id="7" name="TextBox 6">
            <a:extLst>
              <a:ext uri="{FF2B5EF4-FFF2-40B4-BE49-F238E27FC236}">
                <a16:creationId xmlns:a16="http://schemas.microsoft.com/office/drawing/2014/main" id="{966147E7-A8C8-48CC-BDFE-3DDE130AE24E}"/>
              </a:ext>
            </a:extLst>
          </p:cNvPr>
          <p:cNvSpPr txBox="1"/>
          <p:nvPr/>
        </p:nvSpPr>
        <p:spPr>
          <a:xfrm>
            <a:off x="7018867" y="3014844"/>
            <a:ext cx="5173133"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Tableau Dashboard instructions</a:t>
            </a:r>
          </a:p>
        </p:txBody>
      </p:sp>
      <p:sp>
        <p:nvSpPr>
          <p:cNvPr id="8" name="TextBox 7">
            <a:extLst>
              <a:ext uri="{FF2B5EF4-FFF2-40B4-BE49-F238E27FC236}">
                <a16:creationId xmlns:a16="http://schemas.microsoft.com/office/drawing/2014/main" id="{C9BD2125-6B27-59F5-35BA-2C7AD50AF2B8}"/>
              </a:ext>
            </a:extLst>
          </p:cNvPr>
          <p:cNvSpPr txBox="1"/>
          <p:nvPr/>
        </p:nvSpPr>
        <p:spPr>
          <a:xfrm>
            <a:off x="69100" y="5756995"/>
            <a:ext cx="3427633" cy="369332"/>
          </a:xfrm>
          <a:prstGeom prst="rect">
            <a:avLst/>
          </a:prstGeom>
          <a:noFill/>
        </p:spPr>
        <p:txBody>
          <a:bodyPr wrap="square" rtlCol="0">
            <a:spAutoFit/>
          </a:bodyPr>
          <a:lstStyle/>
          <a:p>
            <a:r>
              <a:rPr lang="en-US" dirty="0"/>
              <a:t>Last updated date: 03/30/2022</a:t>
            </a:r>
          </a:p>
        </p:txBody>
      </p:sp>
    </p:spTree>
    <p:extLst>
      <p:ext uri="{BB962C8B-B14F-4D97-AF65-F5344CB8AC3E}">
        <p14:creationId xmlns:p14="http://schemas.microsoft.com/office/powerpoint/2010/main" val="4044121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lowchart: Terminator 19">
            <a:extLst>
              <a:ext uri="{FF2B5EF4-FFF2-40B4-BE49-F238E27FC236}">
                <a16:creationId xmlns:a16="http://schemas.microsoft.com/office/drawing/2014/main" id="{C17F24E6-C507-4CA1-BCD6-D48752D58160}"/>
              </a:ext>
            </a:extLst>
          </p:cNvPr>
          <p:cNvSpPr/>
          <p:nvPr/>
        </p:nvSpPr>
        <p:spPr>
          <a:xfrm>
            <a:off x="1073714" y="264590"/>
            <a:ext cx="9916746" cy="401148"/>
          </a:xfrm>
          <a:prstGeom prst="flowChartTerminator">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9CA6261-5F43-4A28-8912-1E2B0482FC7A}"/>
              </a:ext>
            </a:extLst>
          </p:cNvPr>
          <p:cNvSpPr txBox="1"/>
          <p:nvPr/>
        </p:nvSpPr>
        <p:spPr>
          <a:xfrm>
            <a:off x="493419" y="289169"/>
            <a:ext cx="11081166"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Third tab: Fund 8510</a:t>
            </a:r>
          </a:p>
        </p:txBody>
      </p:sp>
      <p:sp>
        <p:nvSpPr>
          <p:cNvPr id="21" name="Arrow: Right 20">
            <a:extLst>
              <a:ext uri="{FF2B5EF4-FFF2-40B4-BE49-F238E27FC236}">
                <a16:creationId xmlns:a16="http://schemas.microsoft.com/office/drawing/2014/main" id="{4265031A-84B0-460E-A30D-3B0A435371AC}"/>
              </a:ext>
            </a:extLst>
          </p:cNvPr>
          <p:cNvSpPr/>
          <p:nvPr/>
        </p:nvSpPr>
        <p:spPr>
          <a:xfrm>
            <a:off x="2577092" y="2267464"/>
            <a:ext cx="407803" cy="14224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5281DCCC-33A5-412F-BB62-B7972A093324}"/>
              </a:ext>
            </a:extLst>
          </p:cNvPr>
          <p:cNvSpPr txBox="1"/>
          <p:nvPr/>
        </p:nvSpPr>
        <p:spPr>
          <a:xfrm>
            <a:off x="694761" y="1923086"/>
            <a:ext cx="1882331" cy="830997"/>
          </a:xfrm>
          <a:prstGeom prst="rect">
            <a:avLst/>
          </a:prstGeom>
          <a:noFill/>
        </p:spPr>
        <p:txBody>
          <a:bodyPr wrap="square" rtlCol="0">
            <a:spAutoFit/>
          </a:bodyPr>
          <a:lstStyle/>
          <a:p>
            <a:r>
              <a:rPr lang="en-US" sz="1200" dirty="0"/>
              <a:t>If there is an Invoice Line in Reviewed Status using Fund 8510, it will show here.</a:t>
            </a:r>
          </a:p>
        </p:txBody>
      </p:sp>
      <p:sp>
        <p:nvSpPr>
          <p:cNvPr id="23" name="TextBox 22">
            <a:extLst>
              <a:ext uri="{FF2B5EF4-FFF2-40B4-BE49-F238E27FC236}">
                <a16:creationId xmlns:a16="http://schemas.microsoft.com/office/drawing/2014/main" id="{ABEE7045-D5DA-41B2-B4E8-1928A878DF1D}"/>
              </a:ext>
            </a:extLst>
          </p:cNvPr>
          <p:cNvSpPr txBox="1"/>
          <p:nvPr/>
        </p:nvSpPr>
        <p:spPr>
          <a:xfrm>
            <a:off x="9303575" y="3166678"/>
            <a:ext cx="1882331" cy="646331"/>
          </a:xfrm>
          <a:prstGeom prst="rect">
            <a:avLst/>
          </a:prstGeom>
          <a:noFill/>
        </p:spPr>
        <p:txBody>
          <a:bodyPr wrap="square" rtlCol="0">
            <a:spAutoFit/>
          </a:bodyPr>
          <a:lstStyle/>
          <a:p>
            <a:r>
              <a:rPr lang="en-US" sz="1200" dirty="0"/>
              <a:t>This is the list of all Invoice Lines using Fund 8510 for this fiscal year.</a:t>
            </a:r>
          </a:p>
        </p:txBody>
      </p:sp>
      <p:sp>
        <p:nvSpPr>
          <p:cNvPr id="24" name="Arrow: Right 23">
            <a:extLst>
              <a:ext uri="{FF2B5EF4-FFF2-40B4-BE49-F238E27FC236}">
                <a16:creationId xmlns:a16="http://schemas.microsoft.com/office/drawing/2014/main" id="{B18CA9AD-862B-4299-B49A-6B883809788E}"/>
              </a:ext>
            </a:extLst>
          </p:cNvPr>
          <p:cNvSpPr/>
          <p:nvPr/>
        </p:nvSpPr>
        <p:spPr>
          <a:xfrm rot="10800000">
            <a:off x="8822994" y="3512677"/>
            <a:ext cx="433168" cy="1390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4C9B2BF-8429-43D2-8F43-C474DFC554BB}"/>
              </a:ext>
            </a:extLst>
          </p:cNvPr>
          <p:cNvSpPr txBox="1"/>
          <p:nvPr/>
        </p:nvSpPr>
        <p:spPr>
          <a:xfrm>
            <a:off x="9303575" y="4694065"/>
            <a:ext cx="1882331" cy="646331"/>
          </a:xfrm>
          <a:prstGeom prst="rect">
            <a:avLst/>
          </a:prstGeom>
          <a:noFill/>
        </p:spPr>
        <p:txBody>
          <a:bodyPr wrap="square" rtlCol="0">
            <a:spAutoFit/>
          </a:bodyPr>
          <a:lstStyle/>
          <a:p>
            <a:r>
              <a:rPr lang="en-US" sz="1200" dirty="0"/>
              <a:t>This is the list of all Invoice Adjustments using Fund 8510 for this fiscal year.</a:t>
            </a:r>
          </a:p>
        </p:txBody>
      </p:sp>
      <p:sp>
        <p:nvSpPr>
          <p:cNvPr id="13" name="Arrow: Right 12">
            <a:extLst>
              <a:ext uri="{FF2B5EF4-FFF2-40B4-BE49-F238E27FC236}">
                <a16:creationId xmlns:a16="http://schemas.microsoft.com/office/drawing/2014/main" id="{8A810A94-06BA-439F-BE88-4F2580971465}"/>
              </a:ext>
            </a:extLst>
          </p:cNvPr>
          <p:cNvSpPr/>
          <p:nvPr/>
        </p:nvSpPr>
        <p:spPr>
          <a:xfrm rot="10800000">
            <a:off x="8870407" y="4947730"/>
            <a:ext cx="433168" cy="1390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able&#10;&#10;Description automatically generated">
            <a:extLst>
              <a:ext uri="{FF2B5EF4-FFF2-40B4-BE49-F238E27FC236}">
                <a16:creationId xmlns:a16="http://schemas.microsoft.com/office/drawing/2014/main" id="{FF574096-22D7-43CB-9F1D-0FD12B19CE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5734" y="845745"/>
            <a:ext cx="5499946" cy="4842344"/>
          </a:xfrm>
          <a:prstGeom prst="rect">
            <a:avLst/>
          </a:prstGeom>
        </p:spPr>
      </p:pic>
    </p:spTree>
    <p:extLst>
      <p:ext uri="{BB962C8B-B14F-4D97-AF65-F5344CB8AC3E}">
        <p14:creationId xmlns:p14="http://schemas.microsoft.com/office/powerpoint/2010/main" val="2623574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lowchart: Terminator 19">
            <a:extLst>
              <a:ext uri="{FF2B5EF4-FFF2-40B4-BE49-F238E27FC236}">
                <a16:creationId xmlns:a16="http://schemas.microsoft.com/office/drawing/2014/main" id="{C17F24E6-C507-4CA1-BCD6-D48752D58160}"/>
              </a:ext>
            </a:extLst>
          </p:cNvPr>
          <p:cNvSpPr/>
          <p:nvPr/>
        </p:nvSpPr>
        <p:spPr>
          <a:xfrm>
            <a:off x="1073714" y="264590"/>
            <a:ext cx="9916746" cy="401148"/>
          </a:xfrm>
          <a:prstGeom prst="flowChartTerminator">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9CA6261-5F43-4A28-8912-1E2B0482FC7A}"/>
              </a:ext>
            </a:extLst>
          </p:cNvPr>
          <p:cNvSpPr txBox="1"/>
          <p:nvPr/>
        </p:nvSpPr>
        <p:spPr>
          <a:xfrm>
            <a:off x="493419" y="289169"/>
            <a:ext cx="11081166"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Fourth tab: List of Funds without Expense Class</a:t>
            </a:r>
          </a:p>
        </p:txBody>
      </p:sp>
      <p:pic>
        <p:nvPicPr>
          <p:cNvPr id="3" name="Picture 2" descr="A picture containing diagram&#10;&#10;Description automatically generated">
            <a:extLst>
              <a:ext uri="{FF2B5EF4-FFF2-40B4-BE49-F238E27FC236}">
                <a16:creationId xmlns:a16="http://schemas.microsoft.com/office/drawing/2014/main" id="{3BF8D1DE-4EBB-405F-A5D0-E873942C6D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7707" y="846666"/>
            <a:ext cx="6106273" cy="4516033"/>
          </a:xfrm>
          <a:prstGeom prst="rect">
            <a:avLst/>
          </a:prstGeom>
        </p:spPr>
      </p:pic>
      <p:sp>
        <p:nvSpPr>
          <p:cNvPr id="6" name="TextBox 5">
            <a:extLst>
              <a:ext uri="{FF2B5EF4-FFF2-40B4-BE49-F238E27FC236}">
                <a16:creationId xmlns:a16="http://schemas.microsoft.com/office/drawing/2014/main" id="{3140FF05-3E50-4041-8FA0-75D48A5ED108}"/>
              </a:ext>
            </a:extLst>
          </p:cNvPr>
          <p:cNvSpPr txBox="1"/>
          <p:nvPr/>
        </p:nvSpPr>
        <p:spPr>
          <a:xfrm>
            <a:off x="9096587" y="3013501"/>
            <a:ext cx="1767840" cy="830997"/>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This is the list of Funds that do not have an Expense Class assigned to them</a:t>
            </a:r>
          </a:p>
        </p:txBody>
      </p:sp>
      <p:sp>
        <p:nvSpPr>
          <p:cNvPr id="13" name="Arrow: Right 12">
            <a:extLst>
              <a:ext uri="{FF2B5EF4-FFF2-40B4-BE49-F238E27FC236}">
                <a16:creationId xmlns:a16="http://schemas.microsoft.com/office/drawing/2014/main" id="{32228C41-C602-4C57-9E83-E4EEFB7C08D9}"/>
              </a:ext>
            </a:extLst>
          </p:cNvPr>
          <p:cNvSpPr/>
          <p:nvPr/>
        </p:nvSpPr>
        <p:spPr>
          <a:xfrm rot="10800000">
            <a:off x="7857067" y="3262965"/>
            <a:ext cx="1239520" cy="166035"/>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1998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lowchart: Terminator 19">
            <a:extLst>
              <a:ext uri="{FF2B5EF4-FFF2-40B4-BE49-F238E27FC236}">
                <a16:creationId xmlns:a16="http://schemas.microsoft.com/office/drawing/2014/main" id="{C17F24E6-C507-4CA1-BCD6-D48752D58160}"/>
              </a:ext>
            </a:extLst>
          </p:cNvPr>
          <p:cNvSpPr/>
          <p:nvPr/>
        </p:nvSpPr>
        <p:spPr>
          <a:xfrm>
            <a:off x="1073714" y="264590"/>
            <a:ext cx="9916746" cy="401148"/>
          </a:xfrm>
          <a:prstGeom prst="flowChartTerminator">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9CA6261-5F43-4A28-8912-1E2B0482FC7A}"/>
              </a:ext>
            </a:extLst>
          </p:cNvPr>
          <p:cNvSpPr txBox="1"/>
          <p:nvPr/>
        </p:nvSpPr>
        <p:spPr>
          <a:xfrm>
            <a:off x="493419" y="289169"/>
            <a:ext cx="11081166"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Fifth tab: Invoice Lines Expense Class ALL</a:t>
            </a:r>
          </a:p>
        </p:txBody>
      </p:sp>
      <p:sp>
        <p:nvSpPr>
          <p:cNvPr id="6" name="TextBox 5">
            <a:extLst>
              <a:ext uri="{FF2B5EF4-FFF2-40B4-BE49-F238E27FC236}">
                <a16:creationId xmlns:a16="http://schemas.microsoft.com/office/drawing/2014/main" id="{3140FF05-3E50-4041-8FA0-75D48A5ED108}"/>
              </a:ext>
            </a:extLst>
          </p:cNvPr>
          <p:cNvSpPr txBox="1"/>
          <p:nvPr/>
        </p:nvSpPr>
        <p:spPr>
          <a:xfrm>
            <a:off x="9120293" y="2921167"/>
            <a:ext cx="2296160" cy="1015663"/>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This view provide the list of all Invoice Lines per invoice. The search can be filtered by Invoice Line Status. Expense Class, Fund Code and Vendor Invoice number.</a:t>
            </a:r>
          </a:p>
        </p:txBody>
      </p:sp>
      <p:sp>
        <p:nvSpPr>
          <p:cNvPr id="13" name="Arrow: Right 12">
            <a:extLst>
              <a:ext uri="{FF2B5EF4-FFF2-40B4-BE49-F238E27FC236}">
                <a16:creationId xmlns:a16="http://schemas.microsoft.com/office/drawing/2014/main" id="{32228C41-C602-4C57-9E83-E4EEFB7C08D9}"/>
              </a:ext>
            </a:extLst>
          </p:cNvPr>
          <p:cNvSpPr/>
          <p:nvPr/>
        </p:nvSpPr>
        <p:spPr>
          <a:xfrm rot="10800000">
            <a:off x="8808720" y="3340095"/>
            <a:ext cx="264160" cy="15070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39AC59F-14C0-47CA-9D3A-A330F4038619}"/>
              </a:ext>
            </a:extLst>
          </p:cNvPr>
          <p:cNvSpPr txBox="1"/>
          <p:nvPr/>
        </p:nvSpPr>
        <p:spPr>
          <a:xfrm>
            <a:off x="9120293" y="1902161"/>
            <a:ext cx="2296160"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Select an option from the dropdown arrow to filter results.</a:t>
            </a:r>
          </a:p>
        </p:txBody>
      </p:sp>
      <p:pic>
        <p:nvPicPr>
          <p:cNvPr id="3" name="Picture 2" descr="Table&#10;&#10;Description automatically generated with medium confidence">
            <a:extLst>
              <a:ext uri="{FF2B5EF4-FFF2-40B4-BE49-F238E27FC236}">
                <a16:creationId xmlns:a16="http://schemas.microsoft.com/office/drawing/2014/main" id="{EBCFD243-AD82-4B54-8999-0844403A28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1520" y="881296"/>
            <a:ext cx="5489787" cy="4917597"/>
          </a:xfrm>
          <a:prstGeom prst="rect">
            <a:avLst/>
          </a:prstGeom>
        </p:spPr>
      </p:pic>
      <p:sp>
        <p:nvSpPr>
          <p:cNvPr id="12" name="Arrow: Right 11">
            <a:extLst>
              <a:ext uri="{FF2B5EF4-FFF2-40B4-BE49-F238E27FC236}">
                <a16:creationId xmlns:a16="http://schemas.microsoft.com/office/drawing/2014/main" id="{D52FFAFC-4E81-4076-96B4-9964B3682267}"/>
              </a:ext>
            </a:extLst>
          </p:cNvPr>
          <p:cNvSpPr/>
          <p:nvPr/>
        </p:nvSpPr>
        <p:spPr>
          <a:xfrm rot="10800000">
            <a:off x="8825653" y="2057639"/>
            <a:ext cx="264160" cy="15070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903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lowchart: Terminator 19">
            <a:extLst>
              <a:ext uri="{FF2B5EF4-FFF2-40B4-BE49-F238E27FC236}">
                <a16:creationId xmlns:a16="http://schemas.microsoft.com/office/drawing/2014/main" id="{C17F24E6-C507-4CA1-BCD6-D48752D58160}"/>
              </a:ext>
            </a:extLst>
          </p:cNvPr>
          <p:cNvSpPr/>
          <p:nvPr/>
        </p:nvSpPr>
        <p:spPr>
          <a:xfrm>
            <a:off x="1073714" y="264590"/>
            <a:ext cx="9916746" cy="401148"/>
          </a:xfrm>
          <a:prstGeom prst="flowChartTerminator">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9CA6261-5F43-4A28-8912-1E2B0482FC7A}"/>
              </a:ext>
            </a:extLst>
          </p:cNvPr>
          <p:cNvSpPr txBox="1"/>
          <p:nvPr/>
        </p:nvSpPr>
        <p:spPr>
          <a:xfrm>
            <a:off x="493419" y="289169"/>
            <a:ext cx="11081166"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Sixth tab: Invoice Adjustments Expense Class ALL</a:t>
            </a:r>
          </a:p>
        </p:txBody>
      </p:sp>
      <p:sp>
        <p:nvSpPr>
          <p:cNvPr id="6" name="TextBox 5">
            <a:extLst>
              <a:ext uri="{FF2B5EF4-FFF2-40B4-BE49-F238E27FC236}">
                <a16:creationId xmlns:a16="http://schemas.microsoft.com/office/drawing/2014/main" id="{3140FF05-3E50-4041-8FA0-75D48A5ED108}"/>
              </a:ext>
            </a:extLst>
          </p:cNvPr>
          <p:cNvSpPr txBox="1"/>
          <p:nvPr/>
        </p:nvSpPr>
        <p:spPr>
          <a:xfrm>
            <a:off x="9113520" y="2644166"/>
            <a:ext cx="2296160" cy="120032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This view provide the list of all Invoice Adjustments per invoice. The search can be filtered by Invoice Line Status. Expense Class, Fund Code and Vendor Invoice number.</a:t>
            </a:r>
          </a:p>
        </p:txBody>
      </p:sp>
      <p:sp>
        <p:nvSpPr>
          <p:cNvPr id="13" name="Arrow: Right 12">
            <a:extLst>
              <a:ext uri="{FF2B5EF4-FFF2-40B4-BE49-F238E27FC236}">
                <a16:creationId xmlns:a16="http://schemas.microsoft.com/office/drawing/2014/main" id="{32228C41-C602-4C57-9E83-E4EEFB7C08D9}"/>
              </a:ext>
            </a:extLst>
          </p:cNvPr>
          <p:cNvSpPr/>
          <p:nvPr/>
        </p:nvSpPr>
        <p:spPr>
          <a:xfrm rot="10800000">
            <a:off x="8615675" y="3093622"/>
            <a:ext cx="497842" cy="15070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39AC59F-14C0-47CA-9D3A-A330F4038619}"/>
              </a:ext>
            </a:extLst>
          </p:cNvPr>
          <p:cNvSpPr txBox="1"/>
          <p:nvPr/>
        </p:nvSpPr>
        <p:spPr>
          <a:xfrm>
            <a:off x="9113520" y="1876347"/>
            <a:ext cx="2296160"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Select an option from the dropdown arrow to filter results.</a:t>
            </a:r>
          </a:p>
        </p:txBody>
      </p:sp>
      <p:pic>
        <p:nvPicPr>
          <p:cNvPr id="5" name="Picture 4" descr="Table&#10;&#10;Description automatically generated">
            <a:extLst>
              <a:ext uri="{FF2B5EF4-FFF2-40B4-BE49-F238E27FC236}">
                <a16:creationId xmlns:a16="http://schemas.microsoft.com/office/drawing/2014/main" id="{EFD4A02E-26D7-4AEF-9C67-6E85623C8F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6900" y="849172"/>
            <a:ext cx="5217660" cy="4639610"/>
          </a:xfrm>
          <a:prstGeom prst="rect">
            <a:avLst/>
          </a:prstGeom>
        </p:spPr>
      </p:pic>
      <p:sp>
        <p:nvSpPr>
          <p:cNvPr id="14" name="Arrow: Right 13">
            <a:extLst>
              <a:ext uri="{FF2B5EF4-FFF2-40B4-BE49-F238E27FC236}">
                <a16:creationId xmlns:a16="http://schemas.microsoft.com/office/drawing/2014/main" id="{1A1DCA22-DB73-44BF-B7A6-F761A22286F4}"/>
              </a:ext>
            </a:extLst>
          </p:cNvPr>
          <p:cNvSpPr/>
          <p:nvPr/>
        </p:nvSpPr>
        <p:spPr>
          <a:xfrm rot="10800000">
            <a:off x="8615679" y="2107178"/>
            <a:ext cx="497840" cy="150708"/>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4572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9454FB-5396-48C4-B55B-90FFCBC69E51}"/>
              </a:ext>
            </a:extLst>
          </p:cNvPr>
          <p:cNvSpPr txBox="1"/>
          <p:nvPr/>
        </p:nvSpPr>
        <p:spPr>
          <a:xfrm>
            <a:off x="1583267" y="948267"/>
            <a:ext cx="4749800" cy="369332"/>
          </a:xfrm>
          <a:prstGeom prst="rect">
            <a:avLst/>
          </a:prstGeom>
          <a:noFill/>
        </p:spPr>
        <p:txBody>
          <a:bodyPr wrap="square" rtlCol="0">
            <a:spAutoFit/>
          </a:bodyPr>
          <a:lstStyle/>
          <a:p>
            <a:pPr algn="ctr"/>
            <a:r>
              <a:rPr lang="en-US" b="1" i="1" dirty="0">
                <a:latin typeface="Times New Roman" panose="02020603050405020304" pitchFamily="18" charset="0"/>
                <a:cs typeface="Times New Roman" panose="02020603050405020304" pitchFamily="18" charset="0"/>
              </a:rPr>
              <a:t>Reminder</a:t>
            </a:r>
          </a:p>
        </p:txBody>
      </p:sp>
      <p:sp>
        <p:nvSpPr>
          <p:cNvPr id="3" name="TextBox 2">
            <a:extLst>
              <a:ext uri="{FF2B5EF4-FFF2-40B4-BE49-F238E27FC236}">
                <a16:creationId xmlns:a16="http://schemas.microsoft.com/office/drawing/2014/main" id="{B979CB50-24B7-4C14-AD88-1C7BCB21818F}"/>
              </a:ext>
            </a:extLst>
          </p:cNvPr>
          <p:cNvSpPr txBox="1"/>
          <p:nvPr/>
        </p:nvSpPr>
        <p:spPr>
          <a:xfrm>
            <a:off x="1354667" y="1862667"/>
            <a:ext cx="5139439" cy="286232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Before approving in Folio, make sure the “To” Created Date is selected to the previous day. This way, it will prevent you from approving an invoice that has just been entered and is not recorded in the LDP.</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In addition, if an invoice was created 2 days ago and some Invoice Lines were added late the previous day,  the Dashboard will not show the late entries, but the invoice will be “partially” there.</a:t>
            </a:r>
          </a:p>
        </p:txBody>
      </p:sp>
      <p:pic>
        <p:nvPicPr>
          <p:cNvPr id="5" name="Picture 4" descr="Graphical user interface, application&#10;&#10;Description automatically generated">
            <a:extLst>
              <a:ext uri="{FF2B5EF4-FFF2-40B4-BE49-F238E27FC236}">
                <a16:creationId xmlns:a16="http://schemas.microsoft.com/office/drawing/2014/main" id="{AC48DA38-81D1-4FD4-8CC6-586D3453A8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0215" y="0"/>
            <a:ext cx="2317638" cy="6721149"/>
          </a:xfrm>
          <a:prstGeom prst="rect">
            <a:avLst/>
          </a:prstGeom>
        </p:spPr>
      </p:pic>
      <p:sp>
        <p:nvSpPr>
          <p:cNvPr id="6" name="Arrow: Left 5">
            <a:extLst>
              <a:ext uri="{FF2B5EF4-FFF2-40B4-BE49-F238E27FC236}">
                <a16:creationId xmlns:a16="http://schemas.microsoft.com/office/drawing/2014/main" id="{BDA2D57A-D4E1-4953-814F-5EFB26367925}"/>
              </a:ext>
            </a:extLst>
          </p:cNvPr>
          <p:cNvSpPr/>
          <p:nvPr/>
        </p:nvSpPr>
        <p:spPr>
          <a:xfrm>
            <a:off x="9463064" y="3769566"/>
            <a:ext cx="602844" cy="16795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4C78FA9-146F-403B-8410-2E6E31755671}"/>
              </a:ext>
            </a:extLst>
          </p:cNvPr>
          <p:cNvSpPr txBox="1"/>
          <p:nvPr/>
        </p:nvSpPr>
        <p:spPr>
          <a:xfrm>
            <a:off x="10065908" y="3715041"/>
            <a:ext cx="1951567"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Select previous day</a:t>
            </a:r>
          </a:p>
        </p:txBody>
      </p:sp>
    </p:spTree>
    <p:extLst>
      <p:ext uri="{BB962C8B-B14F-4D97-AF65-F5344CB8AC3E}">
        <p14:creationId xmlns:p14="http://schemas.microsoft.com/office/powerpoint/2010/main" val="3891665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agnifying glass and question mark">
            <a:extLst>
              <a:ext uri="{FF2B5EF4-FFF2-40B4-BE49-F238E27FC236}">
                <a16:creationId xmlns:a16="http://schemas.microsoft.com/office/drawing/2014/main" id="{ECBB969A-2682-4D86-B015-AF4BFCFFA9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560" y="2185577"/>
            <a:ext cx="5981216" cy="3364558"/>
          </a:xfrm>
          <a:prstGeom prst="rect">
            <a:avLst/>
          </a:prstGeom>
        </p:spPr>
      </p:pic>
      <p:sp>
        <p:nvSpPr>
          <p:cNvPr id="2" name="TextBox 1">
            <a:extLst>
              <a:ext uri="{FF2B5EF4-FFF2-40B4-BE49-F238E27FC236}">
                <a16:creationId xmlns:a16="http://schemas.microsoft.com/office/drawing/2014/main" id="{622BAB45-1D9D-4A2F-9212-3DE4E9035D74}"/>
              </a:ext>
            </a:extLst>
          </p:cNvPr>
          <p:cNvSpPr txBox="1"/>
          <p:nvPr/>
        </p:nvSpPr>
        <p:spPr>
          <a:xfrm>
            <a:off x="2962031" y="945661"/>
            <a:ext cx="6119446"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I hope you will enjoy using this dashboard!</a:t>
            </a:r>
          </a:p>
        </p:txBody>
      </p:sp>
      <p:sp>
        <p:nvSpPr>
          <p:cNvPr id="4" name="TextBox 3">
            <a:extLst>
              <a:ext uri="{FF2B5EF4-FFF2-40B4-BE49-F238E27FC236}">
                <a16:creationId xmlns:a16="http://schemas.microsoft.com/office/drawing/2014/main" id="{ADB3C51B-6508-4304-BAB2-6C88CEAACD08}"/>
              </a:ext>
            </a:extLst>
          </p:cNvPr>
          <p:cNvSpPr txBox="1"/>
          <p:nvPr/>
        </p:nvSpPr>
        <p:spPr>
          <a:xfrm>
            <a:off x="7141944" y="4364110"/>
            <a:ext cx="1549669" cy="646331"/>
          </a:xfrm>
          <a:prstGeom prst="rect">
            <a:avLst/>
          </a:prstGeom>
          <a:noFill/>
        </p:spPr>
        <p:txBody>
          <a:bodyPr wrap="square" rtlCol="0">
            <a:spAutoFit/>
          </a:bodyPr>
          <a:lstStyle/>
          <a:p>
            <a:r>
              <a:rPr lang="en-US" sz="1200" dirty="0"/>
              <a:t>Nancy Bolduc</a:t>
            </a:r>
          </a:p>
          <a:p>
            <a:r>
              <a:rPr lang="en-US" sz="1200" dirty="0">
                <a:hlinkClick r:id="rId3"/>
              </a:rPr>
              <a:t>nb299@cornell.edu</a:t>
            </a:r>
            <a:endParaRPr lang="en-US" sz="1200" dirty="0"/>
          </a:p>
          <a:p>
            <a:r>
              <a:rPr lang="en-US" sz="1200" dirty="0"/>
              <a:t>607-255-5102</a:t>
            </a:r>
          </a:p>
        </p:txBody>
      </p:sp>
      <p:sp>
        <p:nvSpPr>
          <p:cNvPr id="5" name="Scroll: Horizontal 4">
            <a:extLst>
              <a:ext uri="{FF2B5EF4-FFF2-40B4-BE49-F238E27FC236}">
                <a16:creationId xmlns:a16="http://schemas.microsoft.com/office/drawing/2014/main" id="{20622591-B049-4D95-B981-00E8FE121783}"/>
              </a:ext>
            </a:extLst>
          </p:cNvPr>
          <p:cNvSpPr/>
          <p:nvPr/>
        </p:nvSpPr>
        <p:spPr>
          <a:xfrm>
            <a:off x="1969476" y="320431"/>
            <a:ext cx="7362093" cy="1750646"/>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4894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94174-D256-470F-B891-D61189ABC72E}"/>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Purpose</a:t>
            </a:r>
          </a:p>
        </p:txBody>
      </p:sp>
      <p:sp>
        <p:nvSpPr>
          <p:cNvPr id="3" name="Content Placeholder 2">
            <a:extLst>
              <a:ext uri="{FF2B5EF4-FFF2-40B4-BE49-F238E27FC236}">
                <a16:creationId xmlns:a16="http://schemas.microsoft.com/office/drawing/2014/main" id="{397BE87F-E5E8-455B-A543-D1A313AC1E6C}"/>
              </a:ext>
            </a:extLst>
          </p:cNvPr>
          <p:cNvSpPr>
            <a:spLocks noGrp="1"/>
          </p:cNvSpPr>
          <p:nvPr>
            <p:ph idx="1"/>
          </p:nvPr>
        </p:nvSpPr>
        <p:spPr>
          <a:xfrm>
            <a:off x="1451579" y="2015732"/>
            <a:ext cx="9603275" cy="2488535"/>
          </a:xfrm>
        </p:spPr>
        <p:txBody>
          <a:bodyPr>
            <a:normAutofit lnSpcReduction="10000"/>
          </a:bodyPr>
          <a:lstStyle/>
          <a:p>
            <a:r>
              <a:rPr lang="en-US" dirty="0"/>
              <a:t>This Workbook was created to help with the invoice approval process by providing the Invoice Lines and Adjustments in Reviewed status that do not have any Expense Class or a Fund attached to them. </a:t>
            </a:r>
          </a:p>
          <a:p>
            <a:r>
              <a:rPr lang="en-US" dirty="0"/>
              <a:t>It also provides a list of invoices that are using Fund 8510, which requires additional approval.</a:t>
            </a:r>
          </a:p>
          <a:p>
            <a:r>
              <a:rPr lang="en-US" dirty="0"/>
              <a:t>There is also a possibility to search Invoices Lines and Adjustments using multiple filters.</a:t>
            </a:r>
          </a:p>
        </p:txBody>
      </p:sp>
      <p:sp>
        <p:nvSpPr>
          <p:cNvPr id="6" name="TextBox 5">
            <a:extLst>
              <a:ext uri="{FF2B5EF4-FFF2-40B4-BE49-F238E27FC236}">
                <a16:creationId xmlns:a16="http://schemas.microsoft.com/office/drawing/2014/main" id="{9FBD388F-A7AF-40A3-98BF-A271EF71D1CF}"/>
              </a:ext>
            </a:extLst>
          </p:cNvPr>
          <p:cNvSpPr txBox="1"/>
          <p:nvPr/>
        </p:nvSpPr>
        <p:spPr>
          <a:xfrm>
            <a:off x="1659466" y="5191760"/>
            <a:ext cx="9035627"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Note: The Data for this workbook is from the LDP.  As of May 10th,  the data is updated every night, therefore the results presented in these views will not include invoice lines and adjustments created after 6 PM the previous day.</a:t>
            </a:r>
          </a:p>
        </p:txBody>
      </p:sp>
      <p:sp>
        <p:nvSpPr>
          <p:cNvPr id="7" name="Star: 4 Points 6">
            <a:extLst>
              <a:ext uri="{FF2B5EF4-FFF2-40B4-BE49-F238E27FC236}">
                <a16:creationId xmlns:a16="http://schemas.microsoft.com/office/drawing/2014/main" id="{B7AC1156-61D9-4DC6-9A4C-35768B28B4AE}"/>
              </a:ext>
            </a:extLst>
          </p:cNvPr>
          <p:cNvSpPr/>
          <p:nvPr/>
        </p:nvSpPr>
        <p:spPr>
          <a:xfrm>
            <a:off x="1021059" y="5208250"/>
            <a:ext cx="514773" cy="401148"/>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5461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3D30D3-A86C-40C6-907A-568FCE232442}"/>
              </a:ext>
            </a:extLst>
          </p:cNvPr>
          <p:cNvSpPr>
            <a:spLocks noGrp="1"/>
          </p:cNvSpPr>
          <p:nvPr>
            <p:ph idx="4294967295"/>
          </p:nvPr>
        </p:nvSpPr>
        <p:spPr>
          <a:xfrm>
            <a:off x="1331151" y="904631"/>
            <a:ext cx="9655195" cy="6408738"/>
          </a:xfrm>
        </p:spPr>
        <p:txBody>
          <a:bodyPr>
            <a:normAutofit/>
          </a:bodyPr>
          <a:lstStyle/>
          <a:p>
            <a:pPr marL="342900" indent="-342900">
              <a:buFont typeface="+mj-lt"/>
              <a:buAutoNum type="arabicPeriod"/>
            </a:pPr>
            <a:r>
              <a:rPr lang="en-US" sz="1400" dirty="0">
                <a:latin typeface="Times New Roman" panose="02020603050405020304" pitchFamily="18" charset="0"/>
                <a:cs typeface="Times New Roman" panose="02020603050405020304" pitchFamily="18" charset="0"/>
              </a:rPr>
              <a:t>Copy the link in your browser and hit “Enter”. It should bring you directly to the FBO Invoices in Reviewed Status Workbook. </a:t>
            </a:r>
          </a:p>
          <a:p>
            <a:pPr marL="342900" indent="-342900">
              <a:buFont typeface="+mj-lt"/>
              <a:buAutoNum type="arabicPeriod"/>
            </a:pPr>
            <a:r>
              <a:rPr lang="en-US" sz="1400" dirty="0">
                <a:latin typeface="Times New Roman" panose="02020603050405020304" pitchFamily="18" charset="0"/>
                <a:cs typeface="Times New Roman" panose="02020603050405020304" pitchFamily="18" charset="0"/>
              </a:rPr>
              <a:t>Link: </a:t>
            </a:r>
            <a:r>
              <a:rPr lang="en-US" sz="1100" dirty="0">
                <a:hlinkClick r:id="rId2"/>
              </a:rPr>
              <a:t>https://tableau.cornell.edu/views/FolioInvoicesinReviewedStatus/InvoicesinReviewedStatus?:origin=card_share_link&amp;:embed=n</a:t>
            </a:r>
            <a:endParaRPr lang="en-US" sz="1100" dirty="0"/>
          </a:p>
          <a:p>
            <a:pPr marL="342900" indent="-342900">
              <a:buFont typeface="+mj-lt"/>
              <a:buAutoNum type="arabicPeriod"/>
            </a:pPr>
            <a:r>
              <a:rPr lang="en-US" sz="1400" dirty="0">
                <a:latin typeface="Times New Roman" panose="02020603050405020304" pitchFamily="18" charset="0"/>
                <a:cs typeface="Times New Roman" panose="02020603050405020304" pitchFamily="18" charset="0"/>
              </a:rPr>
              <a:t>You should then be taken to the Tableau Server log-in page. You should be able to log in using your CU credentials. Enter your Net ID and your Password.</a:t>
            </a:r>
          </a:p>
          <a:p>
            <a:pPr marL="342900" indent="-342900">
              <a:buFont typeface="+mj-lt"/>
              <a:buAutoNum type="arabicPeriod"/>
            </a:pPr>
            <a:r>
              <a:rPr lang="en-US" sz="1400" dirty="0">
                <a:latin typeface="Times New Roman" panose="02020603050405020304" pitchFamily="18" charset="0"/>
                <a:cs typeface="Times New Roman" panose="02020603050405020304" pitchFamily="18" charset="0"/>
              </a:rPr>
              <a:t>Bookmark this page for quick access.</a:t>
            </a:r>
          </a:p>
          <a:p>
            <a:pPr marL="342900" indent="-342900">
              <a:buFont typeface="+mj-lt"/>
              <a:buAutoNum type="arabicPeriod"/>
            </a:pPr>
            <a:endParaRPr lang="en-US" sz="3000" dirty="0"/>
          </a:p>
          <a:p>
            <a:pPr marL="342900" indent="-342900">
              <a:buFont typeface="+mj-lt"/>
              <a:buAutoNum type="arabicPeriod"/>
            </a:pPr>
            <a:endParaRPr lang="en-US" sz="3000" dirty="0"/>
          </a:p>
          <a:p>
            <a:pPr marL="342900" indent="-342900">
              <a:buFont typeface="+mj-lt"/>
              <a:buAutoNum type="arabicPeriod"/>
            </a:pPr>
            <a:endParaRPr lang="en-US" sz="3000" dirty="0"/>
          </a:p>
          <a:p>
            <a:pPr marL="342900" indent="-342900">
              <a:buFont typeface="+mj-lt"/>
              <a:buAutoNum type="arabicPeriod"/>
            </a:pPr>
            <a:endParaRPr lang="en-US" sz="3000" dirty="0"/>
          </a:p>
          <a:p>
            <a:pPr marL="342900" indent="-342900">
              <a:buFont typeface="+mj-lt"/>
              <a:buAutoNum type="arabicPeriod"/>
            </a:pPr>
            <a:endParaRPr lang="en-US" sz="3000" dirty="0"/>
          </a:p>
          <a:p>
            <a:pPr marL="342900" indent="-342900">
              <a:buFont typeface="+mj-lt"/>
              <a:buAutoNum type="arabicPeriod"/>
            </a:pPr>
            <a:endParaRPr lang="en-US" sz="3000" dirty="0"/>
          </a:p>
          <a:p>
            <a:pPr marL="342900" indent="-342900">
              <a:buFont typeface="+mj-lt"/>
              <a:buAutoNum type="arabicPeriod"/>
            </a:pPr>
            <a:endParaRPr lang="en-US" sz="3000" dirty="0"/>
          </a:p>
          <a:p>
            <a:pPr marL="342900" indent="-342900">
              <a:buFont typeface="+mj-lt"/>
              <a:buAutoNum type="arabicPeriod"/>
            </a:pPr>
            <a:endParaRPr lang="en-US" dirty="0"/>
          </a:p>
          <a:p>
            <a:pPr marL="342900" indent="-342900">
              <a:buFont typeface="+mj-lt"/>
              <a:buAutoNum type="arabicPeriod"/>
            </a:pPr>
            <a:endParaRPr lang="en-US" dirty="0"/>
          </a:p>
          <a:p>
            <a:endParaRPr lang="en-US" dirty="0"/>
          </a:p>
          <a:p>
            <a:endParaRPr lang="en-US" dirty="0"/>
          </a:p>
        </p:txBody>
      </p:sp>
      <p:pic>
        <p:nvPicPr>
          <p:cNvPr id="10" name="Picture 9" descr="Graphical user interface, application, email, website&#10;&#10;Description automatically generated">
            <a:extLst>
              <a:ext uri="{FF2B5EF4-FFF2-40B4-BE49-F238E27FC236}">
                <a16:creationId xmlns:a16="http://schemas.microsoft.com/office/drawing/2014/main" id="{84760771-83C2-4087-AC97-CF1F791CA3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605" y="2892973"/>
            <a:ext cx="4332421" cy="2930861"/>
          </a:xfrm>
          <a:prstGeom prst="rect">
            <a:avLst/>
          </a:prstGeom>
        </p:spPr>
      </p:pic>
      <p:sp>
        <p:nvSpPr>
          <p:cNvPr id="12" name="Arrow: Right 11">
            <a:extLst>
              <a:ext uri="{FF2B5EF4-FFF2-40B4-BE49-F238E27FC236}">
                <a16:creationId xmlns:a16="http://schemas.microsoft.com/office/drawing/2014/main" id="{CD780B4B-A562-4556-A684-51B4ECC50409}"/>
              </a:ext>
            </a:extLst>
          </p:cNvPr>
          <p:cNvSpPr/>
          <p:nvPr/>
        </p:nvSpPr>
        <p:spPr>
          <a:xfrm>
            <a:off x="3145378" y="3869912"/>
            <a:ext cx="872455" cy="134124"/>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36F8109-C372-40C9-A233-02FBFB7AA666}"/>
              </a:ext>
            </a:extLst>
          </p:cNvPr>
          <p:cNvSpPr txBox="1"/>
          <p:nvPr/>
        </p:nvSpPr>
        <p:spPr>
          <a:xfrm>
            <a:off x="4134421" y="289078"/>
            <a:ext cx="4332421" cy="615553"/>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Steps to access the Workbook</a:t>
            </a:r>
            <a:endParaRPr lang="en-US" sz="1600" dirty="0">
              <a:latin typeface="Times New Roman" panose="02020603050405020304" pitchFamily="18" charset="0"/>
              <a:cs typeface="Times New Roman" panose="02020603050405020304" pitchFamily="18" charset="0"/>
            </a:endParaRPr>
          </a:p>
          <a:p>
            <a:endParaRPr lang="en-US" dirty="0"/>
          </a:p>
        </p:txBody>
      </p:sp>
      <p:sp>
        <p:nvSpPr>
          <p:cNvPr id="7" name="Arrow: Right 6">
            <a:extLst>
              <a:ext uri="{FF2B5EF4-FFF2-40B4-BE49-F238E27FC236}">
                <a16:creationId xmlns:a16="http://schemas.microsoft.com/office/drawing/2014/main" id="{95132653-09EF-48CC-AD38-93D53B008488}"/>
              </a:ext>
            </a:extLst>
          </p:cNvPr>
          <p:cNvSpPr/>
          <p:nvPr/>
        </p:nvSpPr>
        <p:spPr>
          <a:xfrm>
            <a:off x="3145378" y="4173483"/>
            <a:ext cx="872455" cy="134124"/>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3092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ED039D-D422-46CC-85C0-BAB8C6B8C4A3}"/>
              </a:ext>
            </a:extLst>
          </p:cNvPr>
          <p:cNvSpPr txBox="1"/>
          <p:nvPr/>
        </p:nvSpPr>
        <p:spPr>
          <a:xfrm>
            <a:off x="1998135" y="5090391"/>
            <a:ext cx="7931573" cy="646331"/>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This workbook was created to identify Invoices in Reviewed Status that have Invoice Lines and Adjustments with a fund that don’t have an Expense Class selected. It also provides the list of Funds that don’t have Expense Class associated with them and an option to look for these invoices at the Invoice Line and Adjustment level.</a:t>
            </a:r>
          </a:p>
        </p:txBody>
      </p:sp>
      <p:sp>
        <p:nvSpPr>
          <p:cNvPr id="2" name="TextBox 1">
            <a:extLst>
              <a:ext uri="{FF2B5EF4-FFF2-40B4-BE49-F238E27FC236}">
                <a16:creationId xmlns:a16="http://schemas.microsoft.com/office/drawing/2014/main" id="{90740FDC-A613-4920-B7B6-1152C397F904}"/>
              </a:ext>
            </a:extLst>
          </p:cNvPr>
          <p:cNvSpPr txBox="1"/>
          <p:nvPr/>
        </p:nvSpPr>
        <p:spPr>
          <a:xfrm>
            <a:off x="4172373" y="154873"/>
            <a:ext cx="5025813" cy="307777"/>
          </a:xfrm>
          <a:prstGeom prst="rect">
            <a:avLst/>
          </a:prstGeom>
          <a:noFill/>
        </p:spPr>
        <p:txBody>
          <a:bodyPr wrap="square" rtlCol="0">
            <a:spAutoFit/>
          </a:bodyPr>
          <a:lstStyle/>
          <a:p>
            <a:r>
              <a:rPr lang="en-US" sz="1400" dirty="0"/>
              <a:t>The Workbook should look like this. </a:t>
            </a:r>
          </a:p>
        </p:txBody>
      </p:sp>
      <p:pic>
        <p:nvPicPr>
          <p:cNvPr id="6" name="Picture 5" descr="Graphical user interface, table&#10;&#10;Description automatically generated">
            <a:extLst>
              <a:ext uri="{FF2B5EF4-FFF2-40B4-BE49-F238E27FC236}">
                <a16:creationId xmlns:a16="http://schemas.microsoft.com/office/drawing/2014/main" id="{EB1082A2-5029-46FB-ADD5-1688F5C08D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9920" y="568960"/>
            <a:ext cx="4558622" cy="4180612"/>
          </a:xfrm>
          <a:prstGeom prst="rect">
            <a:avLst/>
          </a:prstGeom>
        </p:spPr>
      </p:pic>
    </p:spTree>
    <p:extLst>
      <p:ext uri="{BB962C8B-B14F-4D97-AF65-F5344CB8AC3E}">
        <p14:creationId xmlns:p14="http://schemas.microsoft.com/office/powerpoint/2010/main" val="3361901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1BB3CD-2570-4CF7-9C7F-33D174C6E19A}"/>
              </a:ext>
            </a:extLst>
          </p:cNvPr>
          <p:cNvSpPr txBox="1"/>
          <p:nvPr/>
        </p:nvSpPr>
        <p:spPr>
          <a:xfrm>
            <a:off x="1180122" y="811775"/>
            <a:ext cx="9213439" cy="1077218"/>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This Workbook contains 6 different view options. </a:t>
            </a:r>
          </a:p>
          <a:p>
            <a:pPr algn="ctr"/>
            <a:r>
              <a:rPr lang="en-US" sz="1400" b="1" dirty="0">
                <a:latin typeface="Times New Roman" panose="02020603050405020304" pitchFamily="18" charset="0"/>
                <a:cs typeface="Times New Roman" panose="02020603050405020304" pitchFamily="18" charset="0"/>
              </a:rPr>
              <a:t>You can see them at the top of the page, in red or light red.</a:t>
            </a:r>
            <a:r>
              <a:rPr lang="en-US" sz="1400" dirty="0">
                <a:latin typeface="Times New Roman" panose="02020603050405020304" pitchFamily="18" charset="0"/>
                <a:cs typeface="Times New Roman" panose="02020603050405020304" pitchFamily="18" charset="0"/>
              </a:rPr>
              <a:t> </a:t>
            </a:r>
          </a:p>
          <a:p>
            <a:pPr algn="ctr"/>
            <a:endParaRPr lang="en-US" sz="1800" dirty="0">
              <a:latin typeface="Times New Roman" panose="02020603050405020304" pitchFamily="18" charset="0"/>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0A01C389-9669-4D31-B315-A854ABF19219}"/>
              </a:ext>
            </a:extLst>
          </p:cNvPr>
          <p:cNvSpPr txBox="1"/>
          <p:nvPr/>
        </p:nvSpPr>
        <p:spPr>
          <a:xfrm>
            <a:off x="3806093" y="3261973"/>
            <a:ext cx="4878021" cy="644407"/>
          </a:xfrm>
          <a:prstGeom prst="rect">
            <a:avLst/>
          </a:prstGeom>
          <a:noFill/>
        </p:spPr>
        <p:txBody>
          <a:bodyPr wrap="square">
            <a:spAutoFit/>
          </a:bodyPr>
          <a:lstStyle/>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solidFill>
                  <a:prstClr val="black"/>
                </a:solidFill>
                <a:latin typeface="Times New Roman" panose="02020603050405020304" pitchFamily="18" charset="0"/>
                <a:cs typeface="Times New Roman" panose="02020603050405020304" pitchFamily="18" charset="0"/>
              </a:rPr>
              <a:t>C</a:t>
            </a: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lick on the tab to move from one page to the other.</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latin typeface="Times New Roman" panose="02020603050405020304" pitchFamily="18" charset="0"/>
                <a:ea typeface="Calibri" panose="020F0502020204030204" pitchFamily="34" charset="0"/>
                <a:cs typeface="Times New Roman" panose="02020603050405020304" pitchFamily="18" charset="0"/>
              </a:rPr>
              <a:t>As you select a page, the data will change.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9A4CA383-EEA0-4329-8CF6-61EC178B7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0122" y="1699398"/>
            <a:ext cx="9421540" cy="1047896"/>
          </a:xfrm>
          <a:prstGeom prst="rect">
            <a:avLst/>
          </a:prstGeom>
        </p:spPr>
      </p:pic>
    </p:spTree>
    <p:extLst>
      <p:ext uri="{BB962C8B-B14F-4D97-AF65-F5344CB8AC3E}">
        <p14:creationId xmlns:p14="http://schemas.microsoft.com/office/powerpoint/2010/main" val="23510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FAECEF-2303-4CA1-AF70-37605F9D7113}"/>
              </a:ext>
            </a:extLst>
          </p:cNvPr>
          <p:cNvSpPr txBox="1"/>
          <p:nvPr/>
        </p:nvSpPr>
        <p:spPr>
          <a:xfrm>
            <a:off x="1038225" y="365125"/>
            <a:ext cx="9925050" cy="338554"/>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Navigation bar (top left):</a:t>
            </a:r>
          </a:p>
        </p:txBody>
      </p:sp>
      <p:pic>
        <p:nvPicPr>
          <p:cNvPr id="3" name="Picture 2">
            <a:extLst>
              <a:ext uri="{FF2B5EF4-FFF2-40B4-BE49-F238E27FC236}">
                <a16:creationId xmlns:a16="http://schemas.microsoft.com/office/drawing/2014/main" id="{DA01D57A-C780-4350-B85A-D4A32BA9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225" y="1162117"/>
            <a:ext cx="7399177" cy="801792"/>
          </a:xfrm>
          <a:prstGeom prst="rect">
            <a:avLst/>
          </a:prstGeom>
        </p:spPr>
      </p:pic>
      <p:sp>
        <p:nvSpPr>
          <p:cNvPr id="10" name="TextBox 9">
            <a:extLst>
              <a:ext uri="{FF2B5EF4-FFF2-40B4-BE49-F238E27FC236}">
                <a16:creationId xmlns:a16="http://schemas.microsoft.com/office/drawing/2014/main" id="{FD0DE7C6-3BDF-496A-9B73-56947577B665}"/>
              </a:ext>
            </a:extLst>
          </p:cNvPr>
          <p:cNvSpPr txBox="1"/>
          <p:nvPr/>
        </p:nvSpPr>
        <p:spPr>
          <a:xfrm>
            <a:off x="1038225" y="2349994"/>
            <a:ext cx="10738338" cy="1360437"/>
          </a:xfrm>
          <a:prstGeom prst="rect">
            <a:avLst/>
          </a:prstGeom>
          <a:noFill/>
        </p:spPr>
        <p:txBody>
          <a:bodyPr wrap="square">
            <a:spAutoFit/>
          </a:bodyPr>
          <a:lstStyle/>
          <a:p>
            <a:pPr marL="285750" marR="0" lvl="0" indent="-285750" algn="l" defTabSz="914400" rtl="0" eaLnBrk="1" fontAlgn="auto" latinLnBrk="0" hangingPunct="1">
              <a:lnSpc>
                <a:spcPct val="120000"/>
              </a:lnSpc>
              <a:spcBef>
                <a:spcPts val="1000"/>
              </a:spcBef>
              <a:spcAft>
                <a:spcPts val="0"/>
              </a:spcAft>
              <a:buClr>
                <a:srgbClr val="B71E42"/>
              </a:buClr>
              <a:buSzPct val="100000"/>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Undo: Will bring you to the previous page without changing anything</a:t>
            </a:r>
          </a:p>
          <a:p>
            <a:pPr marL="285750" marR="0" lvl="0" indent="-285750" algn="l" defTabSz="914400" rtl="0" eaLnBrk="1" fontAlgn="auto" latinLnBrk="0" hangingPunct="1">
              <a:lnSpc>
                <a:spcPct val="120000"/>
              </a:lnSpc>
              <a:spcBef>
                <a:spcPts val="1000"/>
              </a:spcBef>
              <a:spcAft>
                <a:spcPts val="0"/>
              </a:spcAft>
              <a:buClr>
                <a:srgbClr val="B71E42"/>
              </a:buClr>
              <a:buSzPct val="100000"/>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Revert: Will bring you back to the original view of the dashboard</a:t>
            </a:r>
          </a:p>
          <a:p>
            <a:pPr marL="285750" marR="0" lvl="0" indent="-285750" algn="l" defTabSz="914400" rtl="0" eaLnBrk="1" fontAlgn="auto" latinLnBrk="0" hangingPunct="1">
              <a:lnSpc>
                <a:spcPct val="120000"/>
              </a:lnSpc>
              <a:spcBef>
                <a:spcPts val="1000"/>
              </a:spcBef>
              <a:spcAft>
                <a:spcPts val="0"/>
              </a:spcAft>
              <a:buClr>
                <a:srgbClr val="B71E42"/>
              </a:buClr>
              <a:buSzPct val="100000"/>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Refresh: Will refresh the data. </a:t>
            </a:r>
            <a:r>
              <a:rPr lang="en-US" sz="1400" dirty="0">
                <a:solidFill>
                  <a:prstClr val="black"/>
                </a:solidFill>
                <a:latin typeface="Times New Roman" panose="02020603050405020304" pitchFamily="18" charset="0"/>
                <a:cs typeface="Times New Roman" panose="02020603050405020304" pitchFamily="18" charset="0"/>
              </a:rPr>
              <a:t>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 your views have been opened for a while and a change was submitted by the owner of the dashboard, it will update if you click Refresh.</a:t>
            </a:r>
          </a:p>
        </p:txBody>
      </p:sp>
    </p:spTree>
    <p:extLst>
      <p:ext uri="{BB962C8B-B14F-4D97-AF65-F5344CB8AC3E}">
        <p14:creationId xmlns:p14="http://schemas.microsoft.com/office/powerpoint/2010/main" val="1457950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7A6D7F-7702-4D85-94DD-7418843BBC34}"/>
              </a:ext>
            </a:extLst>
          </p:cNvPr>
          <p:cNvSpPr txBox="1"/>
          <p:nvPr/>
        </p:nvSpPr>
        <p:spPr>
          <a:xfrm>
            <a:off x="1038225" y="514350"/>
            <a:ext cx="9925050" cy="338554"/>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Navigation bar (top right):</a:t>
            </a:r>
          </a:p>
        </p:txBody>
      </p:sp>
      <p:pic>
        <p:nvPicPr>
          <p:cNvPr id="4" name="Picture 3">
            <a:extLst>
              <a:ext uri="{FF2B5EF4-FFF2-40B4-BE49-F238E27FC236}">
                <a16:creationId xmlns:a16="http://schemas.microsoft.com/office/drawing/2014/main" id="{B73FD0FA-3580-4280-9186-5F8F757C1C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225" y="1315086"/>
            <a:ext cx="9161905" cy="879916"/>
          </a:xfrm>
          <a:prstGeom prst="rect">
            <a:avLst/>
          </a:prstGeom>
        </p:spPr>
      </p:pic>
      <p:sp>
        <p:nvSpPr>
          <p:cNvPr id="6" name="TextBox 5">
            <a:extLst>
              <a:ext uri="{FF2B5EF4-FFF2-40B4-BE49-F238E27FC236}">
                <a16:creationId xmlns:a16="http://schemas.microsoft.com/office/drawing/2014/main" id="{3F887DDC-9DC7-4201-8B8B-C6B40FF37B85}"/>
              </a:ext>
            </a:extLst>
          </p:cNvPr>
          <p:cNvSpPr txBox="1"/>
          <p:nvPr/>
        </p:nvSpPr>
        <p:spPr>
          <a:xfrm>
            <a:off x="1038225" y="2635387"/>
            <a:ext cx="9161905" cy="2648995"/>
          </a:xfrm>
          <a:prstGeom prst="rect">
            <a:avLst/>
          </a:prstGeom>
          <a:noFill/>
        </p:spPr>
        <p:txBody>
          <a:bodyPr wrap="square">
            <a:spAutoFit/>
          </a:bodyPr>
          <a:lstStyle/>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400" dirty="0">
                <a:latin typeface="Times New Roman" panose="02020603050405020304" pitchFamily="18" charset="0"/>
                <a:cs typeface="Times New Roman" panose="02020603050405020304" pitchFamily="18" charset="0"/>
              </a:rPr>
              <a:t>View Original: Click to go back to the original view.</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400" dirty="0">
                <a:latin typeface="Times New Roman" panose="02020603050405020304" pitchFamily="18" charset="0"/>
                <a:cs typeface="Times New Roman" panose="02020603050405020304" pitchFamily="18" charset="0"/>
              </a:rPr>
              <a:t>Subscribe: Click to subscribe to the Dashboard and get updates delivered directly to your inbox on a set schedule. </a:t>
            </a:r>
            <a:endParaRPr lang="en-US" sz="1600" dirty="0">
              <a:latin typeface="Times New Roman" panose="02020603050405020304" pitchFamily="18" charset="0"/>
              <a:cs typeface="Times New Roman" panose="02020603050405020304" pitchFamily="18" charset="0"/>
            </a:endParaRP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400" dirty="0">
                <a:latin typeface="Times New Roman" panose="02020603050405020304" pitchFamily="18" charset="0"/>
                <a:cs typeface="Times New Roman" panose="02020603050405020304" pitchFamily="18" charset="0"/>
              </a:rPr>
              <a:t>Edit: Let you edit the Dashboard. Should not be available to all users</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400" dirty="0">
                <a:latin typeface="Times New Roman" panose="02020603050405020304" pitchFamily="18" charset="0"/>
                <a:cs typeface="Times New Roman" panose="02020603050405020304" pitchFamily="18" charset="0"/>
              </a:rPr>
              <a:t>Share: Click the share icon in the toolbar, copy the URL in the Link field, and past it into your email.(If permitted)</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400" dirty="0">
                <a:latin typeface="Times New Roman" panose="02020603050405020304" pitchFamily="18" charset="0"/>
                <a:cs typeface="Times New Roman" panose="02020603050405020304" pitchFamily="18" charset="0"/>
              </a:rPr>
              <a:t>Download: Click Download to download data in PDF, image, Excel, CSV etc.</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400" dirty="0">
                <a:latin typeface="Times New Roman" panose="02020603050405020304" pitchFamily="18" charset="0"/>
                <a:cs typeface="Times New Roman" panose="02020603050405020304" pitchFamily="18" charset="0"/>
              </a:rPr>
              <a:t>Comments:  Click to add a comment </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400" dirty="0">
                <a:latin typeface="Times New Roman" panose="02020603050405020304" pitchFamily="18" charset="0"/>
                <a:cs typeface="Times New Roman" panose="02020603050405020304" pitchFamily="18" charset="0"/>
              </a:rPr>
              <a:t>Full screen: Click for a full screen view</a:t>
            </a:r>
          </a:p>
        </p:txBody>
      </p:sp>
      <p:sp>
        <p:nvSpPr>
          <p:cNvPr id="5" name="TextBox 4">
            <a:extLst>
              <a:ext uri="{FF2B5EF4-FFF2-40B4-BE49-F238E27FC236}">
                <a16:creationId xmlns:a16="http://schemas.microsoft.com/office/drawing/2014/main" id="{1B398312-0399-4298-9DC1-DF75B24E20FF}"/>
              </a:ext>
            </a:extLst>
          </p:cNvPr>
          <p:cNvSpPr txBox="1"/>
          <p:nvPr/>
        </p:nvSpPr>
        <p:spPr>
          <a:xfrm>
            <a:off x="4876802" y="5478584"/>
            <a:ext cx="5509846"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Note: depending on permissions, not all options may be available to you.</a:t>
            </a:r>
          </a:p>
        </p:txBody>
      </p:sp>
    </p:spTree>
    <p:extLst>
      <p:ext uri="{BB962C8B-B14F-4D97-AF65-F5344CB8AC3E}">
        <p14:creationId xmlns:p14="http://schemas.microsoft.com/office/powerpoint/2010/main" val="856194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lowchart: Terminator 15">
            <a:extLst>
              <a:ext uri="{FF2B5EF4-FFF2-40B4-BE49-F238E27FC236}">
                <a16:creationId xmlns:a16="http://schemas.microsoft.com/office/drawing/2014/main" id="{31CA71C3-B9F7-4FAA-86BF-E86EEBF81D35}"/>
              </a:ext>
            </a:extLst>
          </p:cNvPr>
          <p:cNvSpPr/>
          <p:nvPr/>
        </p:nvSpPr>
        <p:spPr>
          <a:xfrm>
            <a:off x="1073714" y="190628"/>
            <a:ext cx="9916746" cy="401148"/>
          </a:xfrm>
          <a:prstGeom prst="flowChartTerminator">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5D484AC-7DC4-404C-9F7B-7C35A3514CA0}"/>
              </a:ext>
            </a:extLst>
          </p:cNvPr>
          <p:cNvSpPr txBox="1"/>
          <p:nvPr/>
        </p:nvSpPr>
        <p:spPr>
          <a:xfrm>
            <a:off x="267355" y="236950"/>
            <a:ext cx="11246338"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First Tab: Invoice Line &amp; Adjustment without an Expense Class</a:t>
            </a:r>
          </a:p>
        </p:txBody>
      </p:sp>
      <p:sp>
        <p:nvSpPr>
          <p:cNvPr id="11" name="Arrow: Right 10">
            <a:extLst>
              <a:ext uri="{FF2B5EF4-FFF2-40B4-BE49-F238E27FC236}">
                <a16:creationId xmlns:a16="http://schemas.microsoft.com/office/drawing/2014/main" id="{6AFB9A91-266D-4434-BF18-CDADD3F64A98}"/>
              </a:ext>
            </a:extLst>
          </p:cNvPr>
          <p:cNvSpPr/>
          <p:nvPr/>
        </p:nvSpPr>
        <p:spPr>
          <a:xfrm>
            <a:off x="2562852" y="2939914"/>
            <a:ext cx="433167" cy="124621"/>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D03019A-C210-40E3-9EA8-C60646EEADD0}"/>
              </a:ext>
            </a:extLst>
          </p:cNvPr>
          <p:cNvSpPr txBox="1"/>
          <p:nvPr/>
        </p:nvSpPr>
        <p:spPr>
          <a:xfrm>
            <a:off x="758422" y="2598003"/>
            <a:ext cx="1882331" cy="830997"/>
          </a:xfrm>
          <a:prstGeom prst="rect">
            <a:avLst/>
          </a:prstGeom>
          <a:noFill/>
        </p:spPr>
        <p:txBody>
          <a:bodyPr wrap="square" rtlCol="0">
            <a:spAutoFit/>
          </a:bodyPr>
          <a:lstStyle/>
          <a:p>
            <a:r>
              <a:rPr lang="en-US" sz="1200" dirty="0"/>
              <a:t>If there is an Invoice Line in Reviewed Status without an Expense Class, it will show here.</a:t>
            </a:r>
          </a:p>
        </p:txBody>
      </p:sp>
      <p:sp>
        <p:nvSpPr>
          <p:cNvPr id="22" name="TextBox 21">
            <a:extLst>
              <a:ext uri="{FF2B5EF4-FFF2-40B4-BE49-F238E27FC236}">
                <a16:creationId xmlns:a16="http://schemas.microsoft.com/office/drawing/2014/main" id="{18B2A0D6-F3BE-49D2-A5FE-ECCF445FEF16}"/>
              </a:ext>
            </a:extLst>
          </p:cNvPr>
          <p:cNvSpPr txBox="1"/>
          <p:nvPr/>
        </p:nvSpPr>
        <p:spPr>
          <a:xfrm>
            <a:off x="9218195" y="4388730"/>
            <a:ext cx="1882331" cy="830997"/>
          </a:xfrm>
          <a:prstGeom prst="rect">
            <a:avLst/>
          </a:prstGeom>
          <a:noFill/>
        </p:spPr>
        <p:txBody>
          <a:bodyPr wrap="square" rtlCol="0">
            <a:spAutoFit/>
          </a:bodyPr>
          <a:lstStyle/>
          <a:p>
            <a:r>
              <a:rPr lang="en-US" sz="1200" dirty="0"/>
              <a:t>If there is an Invoice Adjustment in Reviewed Status without an Expense Class, it will show here.</a:t>
            </a:r>
          </a:p>
        </p:txBody>
      </p:sp>
      <p:sp>
        <p:nvSpPr>
          <p:cNvPr id="23" name="Arrow: Right 22">
            <a:extLst>
              <a:ext uri="{FF2B5EF4-FFF2-40B4-BE49-F238E27FC236}">
                <a16:creationId xmlns:a16="http://schemas.microsoft.com/office/drawing/2014/main" id="{4399072F-C748-45DA-B1D8-7F3D3EFE8F45}"/>
              </a:ext>
            </a:extLst>
          </p:cNvPr>
          <p:cNvSpPr/>
          <p:nvPr/>
        </p:nvSpPr>
        <p:spPr>
          <a:xfrm rot="10800000">
            <a:off x="8757239" y="4741501"/>
            <a:ext cx="433167" cy="125454"/>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28116614-7DC0-45CE-B46F-74854D42CD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1069" y="873179"/>
            <a:ext cx="5578909" cy="4964468"/>
          </a:xfrm>
          <a:prstGeom prst="rect">
            <a:avLst/>
          </a:prstGeom>
        </p:spPr>
      </p:pic>
    </p:spTree>
    <p:extLst>
      <p:ext uri="{BB962C8B-B14F-4D97-AF65-F5344CB8AC3E}">
        <p14:creationId xmlns:p14="http://schemas.microsoft.com/office/powerpoint/2010/main" val="555725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lowchart: Terminator 19">
            <a:extLst>
              <a:ext uri="{FF2B5EF4-FFF2-40B4-BE49-F238E27FC236}">
                <a16:creationId xmlns:a16="http://schemas.microsoft.com/office/drawing/2014/main" id="{C17F24E6-C507-4CA1-BCD6-D48752D58160}"/>
              </a:ext>
            </a:extLst>
          </p:cNvPr>
          <p:cNvSpPr/>
          <p:nvPr/>
        </p:nvSpPr>
        <p:spPr>
          <a:xfrm>
            <a:off x="1073714" y="264590"/>
            <a:ext cx="9916746" cy="401148"/>
          </a:xfrm>
          <a:prstGeom prst="flowChartTerminator">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9CA6261-5F43-4A28-8912-1E2B0482FC7A}"/>
              </a:ext>
            </a:extLst>
          </p:cNvPr>
          <p:cNvSpPr txBox="1"/>
          <p:nvPr/>
        </p:nvSpPr>
        <p:spPr>
          <a:xfrm>
            <a:off x="493419" y="289169"/>
            <a:ext cx="11081166"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Second tab: Invoice Line and Adjustment without a Fund selected</a:t>
            </a:r>
          </a:p>
        </p:txBody>
      </p:sp>
      <p:sp>
        <p:nvSpPr>
          <p:cNvPr id="11" name="TextBox 10">
            <a:extLst>
              <a:ext uri="{FF2B5EF4-FFF2-40B4-BE49-F238E27FC236}">
                <a16:creationId xmlns:a16="http://schemas.microsoft.com/office/drawing/2014/main" id="{A23F9D2F-357E-45F0-8E37-D35F868AD82F}"/>
              </a:ext>
            </a:extLst>
          </p:cNvPr>
          <p:cNvSpPr txBox="1"/>
          <p:nvPr/>
        </p:nvSpPr>
        <p:spPr>
          <a:xfrm>
            <a:off x="6838462" y="1284773"/>
            <a:ext cx="2540000" cy="307777"/>
          </a:xfrm>
          <a:prstGeom prst="rect">
            <a:avLst/>
          </a:prstGeom>
          <a:noFill/>
        </p:spPr>
        <p:txBody>
          <a:bodyPr wrap="square" rtlCol="0">
            <a:spAutoFit/>
          </a:bodyPr>
          <a:lstStyle/>
          <a:p>
            <a:r>
              <a:rPr lang="en-US" sz="1400" u="sng" dirty="0" err="1">
                <a:latin typeface="Times New Roman" panose="02020603050405020304" pitchFamily="18" charset="0"/>
                <a:cs typeface="Times New Roman" panose="02020603050405020304" pitchFamily="18" charset="0"/>
              </a:rPr>
              <a:t>Downloadsteps</a:t>
            </a:r>
            <a:endParaRPr lang="en-US" sz="1400" u="sng" dirty="0">
              <a:latin typeface="Times New Roman" panose="02020603050405020304" pitchFamily="18" charset="0"/>
              <a:cs typeface="Times New Roman" panose="02020603050405020304" pitchFamily="18" charset="0"/>
            </a:endParaRPr>
          </a:p>
        </p:txBody>
      </p:sp>
      <p:sp>
        <p:nvSpPr>
          <p:cNvPr id="21" name="Arrow: Right 20">
            <a:extLst>
              <a:ext uri="{FF2B5EF4-FFF2-40B4-BE49-F238E27FC236}">
                <a16:creationId xmlns:a16="http://schemas.microsoft.com/office/drawing/2014/main" id="{4265031A-84B0-460E-A30D-3B0A435371AC}"/>
              </a:ext>
            </a:extLst>
          </p:cNvPr>
          <p:cNvSpPr/>
          <p:nvPr/>
        </p:nvSpPr>
        <p:spPr>
          <a:xfrm>
            <a:off x="3197013" y="2871893"/>
            <a:ext cx="407803" cy="14224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5281DCCC-33A5-412F-BB62-B7972A093324}"/>
              </a:ext>
            </a:extLst>
          </p:cNvPr>
          <p:cNvSpPr txBox="1"/>
          <p:nvPr/>
        </p:nvSpPr>
        <p:spPr>
          <a:xfrm>
            <a:off x="1314682" y="2598003"/>
            <a:ext cx="1882331" cy="646331"/>
          </a:xfrm>
          <a:prstGeom prst="rect">
            <a:avLst/>
          </a:prstGeom>
          <a:noFill/>
        </p:spPr>
        <p:txBody>
          <a:bodyPr wrap="square" rtlCol="0">
            <a:spAutoFit/>
          </a:bodyPr>
          <a:lstStyle/>
          <a:p>
            <a:r>
              <a:rPr lang="en-US" sz="1200" dirty="0"/>
              <a:t>If there is an Invoice Line in Reviewed Status without a Fund, it will show here.</a:t>
            </a:r>
          </a:p>
        </p:txBody>
      </p:sp>
      <p:sp>
        <p:nvSpPr>
          <p:cNvPr id="23" name="TextBox 22">
            <a:extLst>
              <a:ext uri="{FF2B5EF4-FFF2-40B4-BE49-F238E27FC236}">
                <a16:creationId xmlns:a16="http://schemas.microsoft.com/office/drawing/2014/main" id="{ABEE7045-D5DA-41B2-B4E8-1928A878DF1D}"/>
              </a:ext>
            </a:extLst>
          </p:cNvPr>
          <p:cNvSpPr txBox="1"/>
          <p:nvPr/>
        </p:nvSpPr>
        <p:spPr>
          <a:xfrm>
            <a:off x="8958133" y="4003758"/>
            <a:ext cx="1882331" cy="830997"/>
          </a:xfrm>
          <a:prstGeom prst="rect">
            <a:avLst/>
          </a:prstGeom>
          <a:noFill/>
        </p:spPr>
        <p:txBody>
          <a:bodyPr wrap="square" rtlCol="0">
            <a:spAutoFit/>
          </a:bodyPr>
          <a:lstStyle/>
          <a:p>
            <a:r>
              <a:rPr lang="en-US" sz="1200" dirty="0"/>
              <a:t>If there is an Invoice Adjustment in Reviewed Status without a Fund, it will show here.</a:t>
            </a:r>
          </a:p>
        </p:txBody>
      </p:sp>
      <p:sp>
        <p:nvSpPr>
          <p:cNvPr id="24" name="Arrow: Right 23">
            <a:extLst>
              <a:ext uri="{FF2B5EF4-FFF2-40B4-BE49-F238E27FC236}">
                <a16:creationId xmlns:a16="http://schemas.microsoft.com/office/drawing/2014/main" id="{B18CA9AD-862B-4299-B49A-6B883809788E}"/>
              </a:ext>
            </a:extLst>
          </p:cNvPr>
          <p:cNvSpPr/>
          <p:nvPr/>
        </p:nvSpPr>
        <p:spPr>
          <a:xfrm rot="10800000">
            <a:off x="8524964" y="4348480"/>
            <a:ext cx="433168" cy="1390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raphical user interface, text, email&#10;&#10;Description automatically generated">
            <a:extLst>
              <a:ext uri="{FF2B5EF4-FFF2-40B4-BE49-F238E27FC236}">
                <a16:creationId xmlns:a16="http://schemas.microsoft.com/office/drawing/2014/main" id="{387B6E03-D1CD-4C23-9E3B-8FD15ED440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7037" y="978895"/>
            <a:ext cx="4751257" cy="4490719"/>
          </a:xfrm>
          <a:prstGeom prst="rect">
            <a:avLst/>
          </a:prstGeom>
        </p:spPr>
      </p:pic>
    </p:spTree>
    <p:extLst>
      <p:ext uri="{BB962C8B-B14F-4D97-AF65-F5344CB8AC3E}">
        <p14:creationId xmlns:p14="http://schemas.microsoft.com/office/powerpoint/2010/main" val="1084729869"/>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18450</TotalTime>
  <Words>957</Words>
  <Application>Microsoft Office PowerPoint</Application>
  <PresentationFormat>Widescreen</PresentationFormat>
  <Paragraphs>77</Paragraphs>
  <Slides>15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Gill Sans MT</vt:lpstr>
      <vt:lpstr>Times New Roman</vt:lpstr>
      <vt:lpstr>Wingdings</vt:lpstr>
      <vt:lpstr>Gallery</vt:lpstr>
      <vt:lpstr> Invoices  in  reviewed Status  </vt:lpstr>
      <vt:lpstr>Purpose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Tableau Server Instructions</dc:title>
  <dc:creator>Nancy Bolduc</dc:creator>
  <cp:lastModifiedBy>Nancy Bolduc</cp:lastModifiedBy>
  <cp:revision>54</cp:revision>
  <dcterms:created xsi:type="dcterms:W3CDTF">2022-03-07T18:30:32Z</dcterms:created>
  <dcterms:modified xsi:type="dcterms:W3CDTF">2022-12-16T18:24:34Z</dcterms:modified>
</cp:coreProperties>
</file>