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0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2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3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4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notesMasterIdLst>
    <p:notesMasterId r:id="rId62"/>
  </p:notesMasterIdLst>
  <p:sldIdLst>
    <p:sldId id="256" r:id="rId2"/>
    <p:sldId id="263" r:id="rId3"/>
    <p:sldId id="265" r:id="rId4"/>
    <p:sldId id="266" r:id="rId5"/>
    <p:sldId id="273" r:id="rId6"/>
    <p:sldId id="257" r:id="rId7"/>
    <p:sldId id="258" r:id="rId8"/>
    <p:sldId id="259" r:id="rId9"/>
    <p:sldId id="287" r:id="rId10"/>
    <p:sldId id="267" r:id="rId11"/>
    <p:sldId id="276" r:id="rId12"/>
    <p:sldId id="275" r:id="rId13"/>
    <p:sldId id="268" r:id="rId14"/>
    <p:sldId id="277" r:id="rId15"/>
    <p:sldId id="278" r:id="rId16"/>
    <p:sldId id="279" r:id="rId17"/>
    <p:sldId id="280" r:id="rId18"/>
    <p:sldId id="286" r:id="rId19"/>
    <p:sldId id="281" r:id="rId20"/>
    <p:sldId id="282" r:id="rId21"/>
    <p:sldId id="269" r:id="rId22"/>
    <p:sldId id="270" r:id="rId23"/>
    <p:sldId id="283" r:id="rId24"/>
    <p:sldId id="284" r:id="rId25"/>
    <p:sldId id="285" r:id="rId26"/>
    <p:sldId id="288" r:id="rId27"/>
    <p:sldId id="289" r:id="rId28"/>
    <p:sldId id="290" r:id="rId29"/>
    <p:sldId id="292" r:id="rId30"/>
    <p:sldId id="293" r:id="rId31"/>
    <p:sldId id="295" r:id="rId32"/>
    <p:sldId id="294" r:id="rId33"/>
    <p:sldId id="296" r:id="rId34"/>
    <p:sldId id="298" r:id="rId35"/>
    <p:sldId id="297" r:id="rId36"/>
    <p:sldId id="299" r:id="rId37"/>
    <p:sldId id="300" r:id="rId38"/>
    <p:sldId id="260" r:id="rId39"/>
    <p:sldId id="301" r:id="rId40"/>
    <p:sldId id="302" r:id="rId41"/>
    <p:sldId id="303" r:id="rId42"/>
    <p:sldId id="304" r:id="rId43"/>
    <p:sldId id="305" r:id="rId44"/>
    <p:sldId id="306" r:id="rId45"/>
    <p:sldId id="307" r:id="rId46"/>
    <p:sldId id="308" r:id="rId47"/>
    <p:sldId id="309" r:id="rId48"/>
    <p:sldId id="310" r:id="rId49"/>
    <p:sldId id="311" r:id="rId50"/>
    <p:sldId id="316" r:id="rId51"/>
    <p:sldId id="317" r:id="rId52"/>
    <p:sldId id="312" r:id="rId53"/>
    <p:sldId id="313" r:id="rId54"/>
    <p:sldId id="314" r:id="rId55"/>
    <p:sldId id="315" r:id="rId56"/>
    <p:sldId id="321" r:id="rId57"/>
    <p:sldId id="318" r:id="rId58"/>
    <p:sldId id="320" r:id="rId59"/>
    <p:sldId id="319" r:id="rId60"/>
    <p:sldId id="271" r:id="rId6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5" autoAdjust="0"/>
    <p:restoredTop sz="85531" autoAdjust="0"/>
  </p:normalViewPr>
  <p:slideViewPr>
    <p:cSldViewPr snapToGrid="0" snapToObjects="1">
      <p:cViewPr varScale="1">
        <p:scale>
          <a:sx n="89" d="100"/>
          <a:sy n="89" d="100"/>
        </p:scale>
        <p:origin x="-2096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0176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printerSettings" Target="printerSettings/printerSettings1.bin"/><Relationship Id="rId64" Type="http://schemas.openxmlformats.org/officeDocument/2006/relationships/presProps" Target="presProps.xml"/><Relationship Id="rId65" Type="http://schemas.openxmlformats.org/officeDocument/2006/relationships/viewProps" Target="viewProps.xml"/><Relationship Id="rId66" Type="http://schemas.openxmlformats.org/officeDocument/2006/relationships/theme" Target="theme/theme1.xml"/><Relationship Id="rId67" Type="http://schemas.openxmlformats.org/officeDocument/2006/relationships/tableStyles" Target="tableStyles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273B28C-E122-9F4C-9886-6F76D4FD7CEF}" type="doc">
      <dgm:prSet loTypeId="urn:microsoft.com/office/officeart/2005/8/layout/vList5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51CA612-118F-B147-AD8E-E2D1AE1E35DE}">
      <dgm:prSet phldrT="[Text]"/>
      <dgm:spPr/>
      <dgm:t>
        <a:bodyPr/>
        <a:lstStyle/>
        <a:p>
          <a:r>
            <a:rPr lang="en-US" dirty="0" smtClean="0"/>
            <a:t>CBC</a:t>
          </a:r>
          <a:endParaRPr lang="en-US" dirty="0"/>
        </a:p>
      </dgm:t>
    </dgm:pt>
    <dgm:pt modelId="{787D1F08-2294-5440-9DBF-8F0C7D18A924}" type="parTrans" cxnId="{2F77662D-31BA-5441-8052-4F9215C33DE5}">
      <dgm:prSet/>
      <dgm:spPr/>
      <dgm:t>
        <a:bodyPr/>
        <a:lstStyle/>
        <a:p>
          <a:endParaRPr lang="en-US"/>
        </a:p>
      </dgm:t>
    </dgm:pt>
    <dgm:pt modelId="{AB02A911-A993-034E-9305-64E0210EF105}" type="sibTrans" cxnId="{2F77662D-31BA-5441-8052-4F9215C33DE5}">
      <dgm:prSet/>
      <dgm:spPr/>
      <dgm:t>
        <a:bodyPr/>
        <a:lstStyle/>
        <a:p>
          <a:endParaRPr lang="en-US"/>
        </a:p>
      </dgm:t>
    </dgm:pt>
    <dgm:pt modelId="{7F8ACB26-FC19-AE45-849C-A375B5EB3826}">
      <dgm:prSet phldrT="[Text]"/>
      <dgm:spPr/>
      <dgm:t>
        <a:bodyPr/>
        <a:lstStyle/>
        <a:p>
          <a:r>
            <a:rPr lang="en-US" dirty="0" smtClean="0"/>
            <a:t>Mild </a:t>
          </a:r>
          <a:r>
            <a:rPr lang="en-US" dirty="0" err="1" smtClean="0"/>
            <a:t>nonregenerative</a:t>
          </a:r>
          <a:r>
            <a:rPr lang="en-US" dirty="0" smtClean="0"/>
            <a:t> anemia (HCT 39%, MCV 68, MCHC 33, abs </a:t>
          </a:r>
          <a:r>
            <a:rPr lang="en-US" dirty="0" err="1" smtClean="0"/>
            <a:t>retic</a:t>
          </a:r>
          <a:r>
            <a:rPr lang="en-US" dirty="0" smtClean="0"/>
            <a:t> 44.7, 0 </a:t>
          </a:r>
          <a:r>
            <a:rPr lang="en-US" dirty="0" err="1" smtClean="0"/>
            <a:t>nRBC</a:t>
          </a:r>
          <a:r>
            <a:rPr lang="en-US" dirty="0" smtClean="0"/>
            <a:t>)</a:t>
          </a:r>
          <a:endParaRPr lang="en-US" dirty="0"/>
        </a:p>
      </dgm:t>
    </dgm:pt>
    <dgm:pt modelId="{2C8FBC91-1D52-F14D-A4B9-5E9AEDC8C188}" type="parTrans" cxnId="{EC99F229-784F-854B-BFC7-214A976F1191}">
      <dgm:prSet/>
      <dgm:spPr/>
      <dgm:t>
        <a:bodyPr/>
        <a:lstStyle/>
        <a:p>
          <a:endParaRPr lang="en-US"/>
        </a:p>
      </dgm:t>
    </dgm:pt>
    <dgm:pt modelId="{206B5745-E505-0347-B317-D5416F81F833}" type="sibTrans" cxnId="{EC99F229-784F-854B-BFC7-214A976F1191}">
      <dgm:prSet/>
      <dgm:spPr/>
      <dgm:t>
        <a:bodyPr/>
        <a:lstStyle/>
        <a:p>
          <a:endParaRPr lang="en-US"/>
        </a:p>
      </dgm:t>
    </dgm:pt>
    <dgm:pt modelId="{5536A515-294B-1740-B69E-7C1BA3DD1586}">
      <dgm:prSet phldrT="[Text]"/>
      <dgm:spPr/>
      <dgm:t>
        <a:bodyPr/>
        <a:lstStyle/>
        <a:p>
          <a:r>
            <a:rPr lang="en-US" dirty="0" err="1" smtClean="0"/>
            <a:t>Chem</a:t>
          </a:r>
          <a:endParaRPr lang="en-US" dirty="0"/>
        </a:p>
      </dgm:t>
    </dgm:pt>
    <dgm:pt modelId="{6E77B8FC-B6DA-EA44-8592-E02C87D648ED}" type="parTrans" cxnId="{B9061606-69DF-8445-A49E-D5B9B2957901}">
      <dgm:prSet/>
      <dgm:spPr/>
      <dgm:t>
        <a:bodyPr/>
        <a:lstStyle/>
        <a:p>
          <a:endParaRPr lang="en-US"/>
        </a:p>
      </dgm:t>
    </dgm:pt>
    <dgm:pt modelId="{811EAA88-D80E-FC49-92C9-D4E69C5A6C09}" type="sibTrans" cxnId="{B9061606-69DF-8445-A49E-D5B9B2957901}">
      <dgm:prSet/>
      <dgm:spPr/>
      <dgm:t>
        <a:bodyPr/>
        <a:lstStyle/>
        <a:p>
          <a:endParaRPr lang="en-US"/>
        </a:p>
      </dgm:t>
    </dgm:pt>
    <dgm:pt modelId="{AFFC1923-5003-AA42-A1F1-1CC287C650E9}">
      <dgm:prSet phldrT="[Text]"/>
      <dgm:spPr/>
      <dgm:t>
        <a:bodyPr/>
        <a:lstStyle/>
        <a:p>
          <a:r>
            <a:rPr lang="en-US" dirty="0" smtClean="0"/>
            <a:t>ALP 290 (H), otherwise WNL</a:t>
          </a:r>
          <a:endParaRPr lang="en-US" dirty="0"/>
        </a:p>
      </dgm:t>
    </dgm:pt>
    <dgm:pt modelId="{31FCDBE6-7952-2A4C-BBB4-B319A5E9ED82}" type="parTrans" cxnId="{6BF5A028-0B90-564B-969A-A550C270FB7C}">
      <dgm:prSet/>
      <dgm:spPr/>
      <dgm:t>
        <a:bodyPr/>
        <a:lstStyle/>
        <a:p>
          <a:endParaRPr lang="en-US"/>
        </a:p>
      </dgm:t>
    </dgm:pt>
    <dgm:pt modelId="{C522BA1A-B056-434C-A612-F355D1266A19}" type="sibTrans" cxnId="{6BF5A028-0B90-564B-969A-A550C270FB7C}">
      <dgm:prSet/>
      <dgm:spPr/>
      <dgm:t>
        <a:bodyPr/>
        <a:lstStyle/>
        <a:p>
          <a:endParaRPr lang="en-US"/>
        </a:p>
      </dgm:t>
    </dgm:pt>
    <dgm:pt modelId="{8F51BB48-B2DE-F149-ACFB-F61EB86522D3}">
      <dgm:prSet phldrT="[Text]"/>
      <dgm:spPr/>
      <dgm:t>
        <a:bodyPr/>
        <a:lstStyle/>
        <a:p>
          <a:r>
            <a:rPr lang="en-US" dirty="0" smtClean="0"/>
            <a:t>UA</a:t>
          </a:r>
          <a:endParaRPr lang="en-US" dirty="0"/>
        </a:p>
      </dgm:t>
    </dgm:pt>
    <dgm:pt modelId="{7603F787-C89D-774D-B3ED-BFAEBC92D990}" type="parTrans" cxnId="{ABFA95A5-D41F-F44F-A06B-F6FC1F10FBF2}">
      <dgm:prSet/>
      <dgm:spPr/>
      <dgm:t>
        <a:bodyPr/>
        <a:lstStyle/>
        <a:p>
          <a:endParaRPr lang="en-US"/>
        </a:p>
      </dgm:t>
    </dgm:pt>
    <dgm:pt modelId="{D2F8DCCA-4C80-CB4F-98C4-AD5F90F94B61}" type="sibTrans" cxnId="{ABFA95A5-D41F-F44F-A06B-F6FC1F10FBF2}">
      <dgm:prSet/>
      <dgm:spPr/>
      <dgm:t>
        <a:bodyPr/>
        <a:lstStyle/>
        <a:p>
          <a:endParaRPr lang="en-US"/>
        </a:p>
      </dgm:t>
    </dgm:pt>
    <dgm:pt modelId="{152E7E30-19BC-F849-9ED7-040CB6506184}">
      <dgm:prSet phldrT="[Text]"/>
      <dgm:spPr/>
      <dgm:t>
        <a:bodyPr/>
        <a:lstStyle/>
        <a:p>
          <a:r>
            <a:rPr lang="en-US" dirty="0" smtClean="0"/>
            <a:t>USG 1.045, pH 7.0, </a:t>
          </a:r>
          <a:r>
            <a:rPr lang="en-US" dirty="0" err="1" smtClean="0"/>
            <a:t>ptn</a:t>
          </a:r>
          <a:r>
            <a:rPr lang="en-US" dirty="0" smtClean="0"/>
            <a:t> 2+, &lt; 5 RBC and WBC/</a:t>
          </a:r>
          <a:r>
            <a:rPr lang="en-US" dirty="0" err="1" smtClean="0"/>
            <a:t>hpf</a:t>
          </a:r>
          <a:endParaRPr lang="en-US" dirty="0"/>
        </a:p>
      </dgm:t>
    </dgm:pt>
    <dgm:pt modelId="{6F314118-4A12-D74B-9EAD-E49C20DBF0BD}" type="parTrans" cxnId="{4FAA2548-69BC-5D4A-B4FF-3ED07AF4540B}">
      <dgm:prSet/>
      <dgm:spPr/>
      <dgm:t>
        <a:bodyPr/>
        <a:lstStyle/>
        <a:p>
          <a:endParaRPr lang="en-US"/>
        </a:p>
      </dgm:t>
    </dgm:pt>
    <dgm:pt modelId="{9E9F7BDB-09A8-3745-BF7E-9B7FA4F8E685}" type="sibTrans" cxnId="{4FAA2548-69BC-5D4A-B4FF-3ED07AF4540B}">
      <dgm:prSet/>
      <dgm:spPr/>
      <dgm:t>
        <a:bodyPr/>
        <a:lstStyle/>
        <a:p>
          <a:endParaRPr lang="en-US"/>
        </a:p>
      </dgm:t>
    </dgm:pt>
    <dgm:pt modelId="{66F53A9F-68CA-BF44-B79E-0BDF3F6D14A8}">
      <dgm:prSet phldrT="[Text]"/>
      <dgm:spPr/>
      <dgm:t>
        <a:bodyPr/>
        <a:lstStyle/>
        <a:p>
          <a:r>
            <a:rPr lang="en-US" dirty="0" smtClean="0"/>
            <a:t>Mild stress leukogram (WBC 16k, </a:t>
          </a:r>
          <a:r>
            <a:rPr lang="en-US" dirty="0" err="1" smtClean="0"/>
            <a:t>segs</a:t>
          </a:r>
          <a:r>
            <a:rPr lang="en-US" dirty="0" smtClean="0"/>
            <a:t> 12k, bands 0, lymph 900, </a:t>
          </a:r>
          <a:r>
            <a:rPr lang="en-US" dirty="0" err="1" smtClean="0"/>
            <a:t>monos</a:t>
          </a:r>
          <a:r>
            <a:rPr lang="en-US" dirty="0" smtClean="0"/>
            <a:t> 600)</a:t>
          </a:r>
          <a:endParaRPr lang="en-US" dirty="0"/>
        </a:p>
      </dgm:t>
    </dgm:pt>
    <dgm:pt modelId="{2D040DBC-C417-9540-AE39-93C2DE4BBA46}" type="parTrans" cxnId="{22F061DF-679C-4C4E-85F3-E1FECF783B43}">
      <dgm:prSet/>
      <dgm:spPr/>
      <dgm:t>
        <a:bodyPr/>
        <a:lstStyle/>
        <a:p>
          <a:endParaRPr lang="en-US"/>
        </a:p>
      </dgm:t>
    </dgm:pt>
    <dgm:pt modelId="{BC07D4FD-EEC4-AF49-B670-94F11ABE9A52}" type="sibTrans" cxnId="{22F061DF-679C-4C4E-85F3-E1FECF783B43}">
      <dgm:prSet/>
      <dgm:spPr/>
      <dgm:t>
        <a:bodyPr/>
        <a:lstStyle/>
        <a:p>
          <a:endParaRPr lang="en-US"/>
        </a:p>
      </dgm:t>
    </dgm:pt>
    <dgm:pt modelId="{DC696EDE-CA5A-5D4A-BD33-35250741BF2F}">
      <dgm:prSet phldrT="[Text]"/>
      <dgm:spPr/>
      <dgm:t>
        <a:bodyPr/>
        <a:lstStyle/>
        <a:p>
          <a:r>
            <a:rPr lang="en-US" dirty="0" smtClean="0"/>
            <a:t>3-view CXR</a:t>
          </a:r>
          <a:endParaRPr lang="en-US" dirty="0"/>
        </a:p>
      </dgm:t>
    </dgm:pt>
    <dgm:pt modelId="{C920D040-4BCF-C742-8990-F8E552B36282}" type="parTrans" cxnId="{68B0A69E-25C4-B147-8B1F-5C4EA94DEF59}">
      <dgm:prSet/>
      <dgm:spPr/>
      <dgm:t>
        <a:bodyPr/>
        <a:lstStyle/>
        <a:p>
          <a:endParaRPr lang="en-US"/>
        </a:p>
      </dgm:t>
    </dgm:pt>
    <dgm:pt modelId="{93DED745-CC12-3A48-9CBE-3C9773F50F58}" type="sibTrans" cxnId="{68B0A69E-25C4-B147-8B1F-5C4EA94DEF59}">
      <dgm:prSet/>
      <dgm:spPr/>
      <dgm:t>
        <a:bodyPr/>
        <a:lstStyle/>
        <a:p>
          <a:endParaRPr lang="en-US"/>
        </a:p>
      </dgm:t>
    </dgm:pt>
    <dgm:pt modelId="{BEAB24E5-A7BB-474F-8D1D-86B74B0E91C1}">
      <dgm:prSet phldrT="[Text]"/>
      <dgm:spPr/>
      <dgm:t>
        <a:bodyPr/>
        <a:lstStyle/>
        <a:p>
          <a:r>
            <a:rPr lang="en-US" dirty="0" smtClean="0"/>
            <a:t>AUS</a:t>
          </a:r>
          <a:endParaRPr lang="en-US" dirty="0"/>
        </a:p>
      </dgm:t>
    </dgm:pt>
    <dgm:pt modelId="{7E8E616D-47D5-3F42-95B4-B97E28149D19}" type="parTrans" cxnId="{CBA79CF4-3CF9-D245-A08B-31E68D64D6E0}">
      <dgm:prSet/>
      <dgm:spPr/>
      <dgm:t>
        <a:bodyPr/>
        <a:lstStyle/>
        <a:p>
          <a:endParaRPr lang="en-US"/>
        </a:p>
      </dgm:t>
    </dgm:pt>
    <dgm:pt modelId="{0051B6AA-51ED-6448-8908-D68428D59801}" type="sibTrans" cxnId="{CBA79CF4-3CF9-D245-A08B-31E68D64D6E0}">
      <dgm:prSet/>
      <dgm:spPr/>
      <dgm:t>
        <a:bodyPr/>
        <a:lstStyle/>
        <a:p>
          <a:endParaRPr lang="en-US"/>
        </a:p>
      </dgm:t>
    </dgm:pt>
    <dgm:pt modelId="{3B5F92CF-7B2E-F943-BAF2-C262905BAB85}">
      <dgm:prSet phldrT="[Text]"/>
      <dgm:spPr/>
      <dgm:t>
        <a:bodyPr/>
        <a:lstStyle/>
        <a:p>
          <a:r>
            <a:rPr lang="en-US" dirty="0" smtClean="0"/>
            <a:t>Cardiomegaly</a:t>
          </a:r>
          <a:endParaRPr lang="en-US" dirty="0"/>
        </a:p>
      </dgm:t>
    </dgm:pt>
    <dgm:pt modelId="{D41C9CDD-A994-1843-B78C-E02343AB40E6}" type="parTrans" cxnId="{2F2243BC-EDE7-1F42-AB52-592DA0FC59CA}">
      <dgm:prSet/>
      <dgm:spPr/>
      <dgm:t>
        <a:bodyPr/>
        <a:lstStyle/>
        <a:p>
          <a:endParaRPr lang="en-US"/>
        </a:p>
      </dgm:t>
    </dgm:pt>
    <dgm:pt modelId="{0A36405D-700E-6143-9F82-DFAD334A1754}" type="sibTrans" cxnId="{2F2243BC-EDE7-1F42-AB52-592DA0FC59CA}">
      <dgm:prSet/>
      <dgm:spPr/>
      <dgm:t>
        <a:bodyPr/>
        <a:lstStyle/>
        <a:p>
          <a:endParaRPr lang="en-US"/>
        </a:p>
      </dgm:t>
    </dgm:pt>
    <dgm:pt modelId="{53DC1E05-31EF-5040-8C3B-DB5F11A0A6A9}">
      <dgm:prSet phldrT="[Text]"/>
      <dgm:spPr/>
      <dgm:t>
        <a:bodyPr/>
        <a:lstStyle/>
        <a:p>
          <a:r>
            <a:rPr lang="en-US" dirty="0" smtClean="0"/>
            <a:t>Medium-sized solitary R adrenal mass with extension into the caudal vena cava</a:t>
          </a:r>
          <a:endParaRPr lang="en-US" dirty="0"/>
        </a:p>
      </dgm:t>
    </dgm:pt>
    <dgm:pt modelId="{844E609A-89D1-7342-AAB5-4547BD4D4B57}" type="parTrans" cxnId="{68BADC3F-AB37-C64E-AC6B-E26CEEDE8745}">
      <dgm:prSet/>
      <dgm:spPr/>
      <dgm:t>
        <a:bodyPr/>
        <a:lstStyle/>
        <a:p>
          <a:endParaRPr lang="en-US"/>
        </a:p>
      </dgm:t>
    </dgm:pt>
    <dgm:pt modelId="{79856048-937A-C049-800D-C06218CEC788}" type="sibTrans" cxnId="{68BADC3F-AB37-C64E-AC6B-E26CEEDE8745}">
      <dgm:prSet/>
      <dgm:spPr/>
      <dgm:t>
        <a:bodyPr/>
        <a:lstStyle/>
        <a:p>
          <a:endParaRPr lang="en-US"/>
        </a:p>
      </dgm:t>
    </dgm:pt>
    <dgm:pt modelId="{3EFD4349-C0D6-B841-A98E-9E7675639A5B}">
      <dgm:prSet phldrT="[Text]"/>
      <dgm:spPr/>
      <dgm:t>
        <a:bodyPr/>
        <a:lstStyle/>
        <a:p>
          <a:r>
            <a:rPr lang="en-US" dirty="0" smtClean="0"/>
            <a:t>Mild left </a:t>
          </a:r>
          <a:r>
            <a:rPr lang="en-US" dirty="0" err="1" smtClean="0"/>
            <a:t>adrenomegaly</a:t>
          </a:r>
          <a:endParaRPr lang="en-US" dirty="0"/>
        </a:p>
      </dgm:t>
    </dgm:pt>
    <dgm:pt modelId="{0E16FD20-831A-904A-993B-226CD16F1FC0}" type="parTrans" cxnId="{FD360523-6EDF-A24F-B88A-5AFFCEE9A6A7}">
      <dgm:prSet/>
      <dgm:spPr/>
      <dgm:t>
        <a:bodyPr/>
        <a:lstStyle/>
        <a:p>
          <a:endParaRPr lang="en-US"/>
        </a:p>
      </dgm:t>
    </dgm:pt>
    <dgm:pt modelId="{95FCCA53-9580-B745-9C0E-D9C5069C17EB}" type="sibTrans" cxnId="{FD360523-6EDF-A24F-B88A-5AFFCEE9A6A7}">
      <dgm:prSet/>
      <dgm:spPr/>
      <dgm:t>
        <a:bodyPr/>
        <a:lstStyle/>
        <a:p>
          <a:endParaRPr lang="en-US"/>
        </a:p>
      </dgm:t>
    </dgm:pt>
    <dgm:pt modelId="{CABF2FC1-AA0D-5C4C-9CB1-5F5E2A99DE30}">
      <dgm:prSet phldrT="[Text]"/>
      <dgm:spPr/>
      <dgm:t>
        <a:bodyPr/>
        <a:lstStyle/>
        <a:p>
          <a:r>
            <a:rPr lang="en-US" dirty="0" smtClean="0"/>
            <a:t>NIBP</a:t>
          </a:r>
          <a:endParaRPr lang="en-US" dirty="0"/>
        </a:p>
      </dgm:t>
    </dgm:pt>
    <dgm:pt modelId="{B8995BF4-2D69-C147-9FBF-8EC3DD9FB961}" type="parTrans" cxnId="{CA072183-8232-2948-9B8B-AFECAB953EBA}">
      <dgm:prSet/>
      <dgm:spPr/>
      <dgm:t>
        <a:bodyPr/>
        <a:lstStyle/>
        <a:p>
          <a:endParaRPr lang="en-US"/>
        </a:p>
      </dgm:t>
    </dgm:pt>
    <dgm:pt modelId="{243839D8-20C1-A240-B77A-1F9B14264742}" type="sibTrans" cxnId="{CA072183-8232-2948-9B8B-AFECAB953EBA}">
      <dgm:prSet/>
      <dgm:spPr/>
      <dgm:t>
        <a:bodyPr/>
        <a:lstStyle/>
        <a:p>
          <a:endParaRPr lang="en-US"/>
        </a:p>
      </dgm:t>
    </dgm:pt>
    <dgm:pt modelId="{5E0DDE8E-2425-E648-8393-3AF09A8A5412}">
      <dgm:prSet phldrT="[Text]"/>
      <dgm:spPr/>
      <dgm:t>
        <a:bodyPr/>
        <a:lstStyle/>
        <a:p>
          <a:r>
            <a:rPr lang="en-US" dirty="0" smtClean="0"/>
            <a:t>Doppler: 210, 204, 188 mmHg</a:t>
          </a:r>
          <a:endParaRPr lang="en-US" dirty="0"/>
        </a:p>
      </dgm:t>
    </dgm:pt>
    <dgm:pt modelId="{1A193E7A-5B13-BB40-BD76-D79177DD5ECD}" type="parTrans" cxnId="{45AA2F69-B880-554A-AC80-782C5F128BFE}">
      <dgm:prSet/>
      <dgm:spPr/>
      <dgm:t>
        <a:bodyPr/>
        <a:lstStyle/>
        <a:p>
          <a:endParaRPr lang="en-US"/>
        </a:p>
      </dgm:t>
    </dgm:pt>
    <dgm:pt modelId="{98978B08-C3DA-0443-8DBE-17AD831FFE08}" type="sibTrans" cxnId="{45AA2F69-B880-554A-AC80-782C5F128BFE}">
      <dgm:prSet/>
      <dgm:spPr/>
      <dgm:t>
        <a:bodyPr/>
        <a:lstStyle/>
        <a:p>
          <a:endParaRPr lang="en-US"/>
        </a:p>
      </dgm:t>
    </dgm:pt>
    <dgm:pt modelId="{49C6F573-CEE4-504F-A4FA-5AEF8501EEF8}" type="pres">
      <dgm:prSet presAssocID="{7273B28C-E122-9F4C-9886-6F76D4FD7CE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6B62EC6-EFC1-8147-943C-AD2A9519B480}" type="pres">
      <dgm:prSet presAssocID="{551CA612-118F-B147-AD8E-E2D1AE1E35DE}" presName="linNode" presStyleCnt="0"/>
      <dgm:spPr/>
    </dgm:pt>
    <dgm:pt modelId="{D7835638-783C-9C43-9693-92E61E85BC9D}" type="pres">
      <dgm:prSet presAssocID="{551CA612-118F-B147-AD8E-E2D1AE1E35DE}" presName="parentText" presStyleLbl="node1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E95F643-2B21-0F4A-8457-C215A70894BB}" type="pres">
      <dgm:prSet presAssocID="{551CA612-118F-B147-AD8E-E2D1AE1E35DE}" presName="descendantText" presStyleLbl="align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B51C83-1653-5344-B1A1-D6FE99301D66}" type="pres">
      <dgm:prSet presAssocID="{AB02A911-A993-034E-9305-64E0210EF105}" presName="sp" presStyleCnt="0"/>
      <dgm:spPr/>
    </dgm:pt>
    <dgm:pt modelId="{E73257EF-8F43-EB4A-9BD5-36F25472C9F0}" type="pres">
      <dgm:prSet presAssocID="{5536A515-294B-1740-B69E-7C1BA3DD1586}" presName="linNode" presStyleCnt="0"/>
      <dgm:spPr/>
    </dgm:pt>
    <dgm:pt modelId="{BCBD835F-1066-2D48-8329-09B7039DB02A}" type="pres">
      <dgm:prSet presAssocID="{5536A515-294B-1740-B69E-7C1BA3DD1586}" presName="parentText" presStyleLbl="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0535EFB-866C-D94C-8510-835078B96217}" type="pres">
      <dgm:prSet presAssocID="{5536A515-294B-1740-B69E-7C1BA3DD1586}" presName="descendantText" presStyleLbl="align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649A585-9C40-4E4F-841F-55CD2777E716}" type="pres">
      <dgm:prSet presAssocID="{811EAA88-D80E-FC49-92C9-D4E69C5A6C09}" presName="sp" presStyleCnt="0"/>
      <dgm:spPr/>
    </dgm:pt>
    <dgm:pt modelId="{D6E79103-A34F-8E4B-90C9-2F29CB0E63FE}" type="pres">
      <dgm:prSet presAssocID="{8F51BB48-B2DE-F149-ACFB-F61EB86522D3}" presName="linNode" presStyleCnt="0"/>
      <dgm:spPr/>
    </dgm:pt>
    <dgm:pt modelId="{9D49023A-6314-3C45-8564-4E2F859E1019}" type="pres">
      <dgm:prSet presAssocID="{8F51BB48-B2DE-F149-ACFB-F61EB86522D3}" presName="parentText" presStyleLbl="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869445A-91AF-4549-9909-1AEE8005D49C}" type="pres">
      <dgm:prSet presAssocID="{8F51BB48-B2DE-F149-ACFB-F61EB86522D3}" presName="descendantText" presStyleLbl="align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EBA7493-0039-5D46-B733-22544B4A8DB0}" type="pres">
      <dgm:prSet presAssocID="{D2F8DCCA-4C80-CB4F-98C4-AD5F90F94B61}" presName="sp" presStyleCnt="0"/>
      <dgm:spPr/>
    </dgm:pt>
    <dgm:pt modelId="{BD01AFE9-B5B7-6044-A123-762060701A56}" type="pres">
      <dgm:prSet presAssocID="{CABF2FC1-AA0D-5C4C-9CB1-5F5E2A99DE30}" presName="linNode" presStyleCnt="0"/>
      <dgm:spPr/>
    </dgm:pt>
    <dgm:pt modelId="{E90D7711-F42F-8943-977A-243A062F37EF}" type="pres">
      <dgm:prSet presAssocID="{CABF2FC1-AA0D-5C4C-9CB1-5F5E2A99DE30}" presName="parentText" presStyleLbl="node1" presStyleIdx="3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80666A-7A7B-1240-BCA8-DC7498A86C64}" type="pres">
      <dgm:prSet presAssocID="{CABF2FC1-AA0D-5C4C-9CB1-5F5E2A99DE30}" presName="descendantText" presStyleLbl="align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C783B97-D726-2143-B59A-C9F13E51DD42}" type="pres">
      <dgm:prSet presAssocID="{243839D8-20C1-A240-B77A-1F9B14264742}" presName="sp" presStyleCnt="0"/>
      <dgm:spPr/>
    </dgm:pt>
    <dgm:pt modelId="{3DEC84E5-6AAB-C240-8C9D-9F72358CE97C}" type="pres">
      <dgm:prSet presAssocID="{DC696EDE-CA5A-5D4A-BD33-35250741BF2F}" presName="linNode" presStyleCnt="0"/>
      <dgm:spPr/>
    </dgm:pt>
    <dgm:pt modelId="{411387F0-AFCE-ED4B-8824-954EF215F16B}" type="pres">
      <dgm:prSet presAssocID="{DC696EDE-CA5A-5D4A-BD33-35250741BF2F}" presName="parentText" presStyleLbl="node1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B7C1A6F-A0F9-FD4E-BB64-948C4DF28450}" type="pres">
      <dgm:prSet presAssocID="{DC696EDE-CA5A-5D4A-BD33-35250741BF2F}" presName="descendantText" presStyleLbl="align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946A92-57EE-8343-910D-1F2D0A13393D}" type="pres">
      <dgm:prSet presAssocID="{93DED745-CC12-3A48-9CBE-3C9773F50F58}" presName="sp" presStyleCnt="0"/>
      <dgm:spPr/>
    </dgm:pt>
    <dgm:pt modelId="{729783BD-1E34-934B-A9ED-D598E37D37ED}" type="pres">
      <dgm:prSet presAssocID="{BEAB24E5-A7BB-474F-8D1D-86B74B0E91C1}" presName="linNode" presStyleCnt="0"/>
      <dgm:spPr/>
    </dgm:pt>
    <dgm:pt modelId="{4005DCE8-BD00-3941-8648-F5B3CCA6E5DB}" type="pres">
      <dgm:prSet presAssocID="{BEAB24E5-A7BB-474F-8D1D-86B74B0E91C1}" presName="parentText" presStyleLbl="node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E454E6E-6424-704C-822A-B11664DC3963}" type="pres">
      <dgm:prSet presAssocID="{BEAB24E5-A7BB-474F-8D1D-86B74B0E91C1}" presName="descendantText" presStyleLbl="align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E48F301-1968-7D41-BADC-F67C238F285B}" type="presOf" srcId="{5E0DDE8E-2425-E648-8393-3AF09A8A5412}" destId="{1580666A-7A7B-1240-BCA8-DC7498A86C64}" srcOrd="0" destOrd="0" presId="urn:microsoft.com/office/officeart/2005/8/layout/vList5"/>
    <dgm:cxn modelId="{07AA6001-7CDF-B946-9D92-76A79D59DA9F}" type="presOf" srcId="{5536A515-294B-1740-B69E-7C1BA3DD1586}" destId="{BCBD835F-1066-2D48-8329-09B7039DB02A}" srcOrd="0" destOrd="0" presId="urn:microsoft.com/office/officeart/2005/8/layout/vList5"/>
    <dgm:cxn modelId="{2F2243BC-EDE7-1F42-AB52-592DA0FC59CA}" srcId="{DC696EDE-CA5A-5D4A-BD33-35250741BF2F}" destId="{3B5F92CF-7B2E-F943-BAF2-C262905BAB85}" srcOrd="0" destOrd="0" parTransId="{D41C9CDD-A994-1843-B78C-E02343AB40E6}" sibTransId="{0A36405D-700E-6143-9F82-DFAD334A1754}"/>
    <dgm:cxn modelId="{4FAA2548-69BC-5D4A-B4FF-3ED07AF4540B}" srcId="{8F51BB48-B2DE-F149-ACFB-F61EB86522D3}" destId="{152E7E30-19BC-F849-9ED7-040CB6506184}" srcOrd="0" destOrd="0" parTransId="{6F314118-4A12-D74B-9EAD-E49C20DBF0BD}" sibTransId="{9E9F7BDB-09A8-3745-BF7E-9B7FA4F8E685}"/>
    <dgm:cxn modelId="{CA072183-8232-2948-9B8B-AFECAB953EBA}" srcId="{7273B28C-E122-9F4C-9886-6F76D4FD7CEF}" destId="{CABF2FC1-AA0D-5C4C-9CB1-5F5E2A99DE30}" srcOrd="3" destOrd="0" parTransId="{B8995BF4-2D69-C147-9FBF-8EC3DD9FB961}" sibTransId="{243839D8-20C1-A240-B77A-1F9B14264742}"/>
    <dgm:cxn modelId="{68B0A69E-25C4-B147-8B1F-5C4EA94DEF59}" srcId="{7273B28C-E122-9F4C-9886-6F76D4FD7CEF}" destId="{DC696EDE-CA5A-5D4A-BD33-35250741BF2F}" srcOrd="4" destOrd="0" parTransId="{C920D040-4BCF-C742-8990-F8E552B36282}" sibTransId="{93DED745-CC12-3A48-9CBE-3C9773F50F58}"/>
    <dgm:cxn modelId="{58473DA7-BAC2-DA4F-8DE7-AB78A910CAF5}" type="presOf" srcId="{7F8ACB26-FC19-AE45-849C-A375B5EB3826}" destId="{DE95F643-2B21-0F4A-8457-C215A70894BB}" srcOrd="0" destOrd="0" presId="urn:microsoft.com/office/officeart/2005/8/layout/vList5"/>
    <dgm:cxn modelId="{6BF5A028-0B90-564B-969A-A550C270FB7C}" srcId="{5536A515-294B-1740-B69E-7C1BA3DD1586}" destId="{AFFC1923-5003-AA42-A1F1-1CC287C650E9}" srcOrd="0" destOrd="0" parTransId="{31FCDBE6-7952-2A4C-BBB4-B319A5E9ED82}" sibTransId="{C522BA1A-B056-434C-A612-F355D1266A19}"/>
    <dgm:cxn modelId="{2E504217-B94C-C046-9963-FF33A63CAA19}" type="presOf" srcId="{66F53A9F-68CA-BF44-B79E-0BDF3F6D14A8}" destId="{DE95F643-2B21-0F4A-8457-C215A70894BB}" srcOrd="0" destOrd="1" presId="urn:microsoft.com/office/officeart/2005/8/layout/vList5"/>
    <dgm:cxn modelId="{03501580-9B7F-6640-90B6-9CBDAF0A5153}" type="presOf" srcId="{DC696EDE-CA5A-5D4A-BD33-35250741BF2F}" destId="{411387F0-AFCE-ED4B-8824-954EF215F16B}" srcOrd="0" destOrd="0" presId="urn:microsoft.com/office/officeart/2005/8/layout/vList5"/>
    <dgm:cxn modelId="{A0163B01-EB5E-284F-A6FD-19F2125F000A}" type="presOf" srcId="{53DC1E05-31EF-5040-8C3B-DB5F11A0A6A9}" destId="{FE454E6E-6424-704C-822A-B11664DC3963}" srcOrd="0" destOrd="0" presId="urn:microsoft.com/office/officeart/2005/8/layout/vList5"/>
    <dgm:cxn modelId="{EC99F229-784F-854B-BFC7-214A976F1191}" srcId="{551CA612-118F-B147-AD8E-E2D1AE1E35DE}" destId="{7F8ACB26-FC19-AE45-849C-A375B5EB3826}" srcOrd="0" destOrd="0" parTransId="{2C8FBC91-1D52-F14D-A4B9-5E9AEDC8C188}" sibTransId="{206B5745-E505-0347-B317-D5416F81F833}"/>
    <dgm:cxn modelId="{269C213A-7D62-D44F-A7AA-67054B676EBF}" type="presOf" srcId="{3EFD4349-C0D6-B841-A98E-9E7675639A5B}" destId="{FE454E6E-6424-704C-822A-B11664DC3963}" srcOrd="0" destOrd="1" presId="urn:microsoft.com/office/officeart/2005/8/layout/vList5"/>
    <dgm:cxn modelId="{FD360523-6EDF-A24F-B88A-5AFFCEE9A6A7}" srcId="{BEAB24E5-A7BB-474F-8D1D-86B74B0E91C1}" destId="{3EFD4349-C0D6-B841-A98E-9E7675639A5B}" srcOrd="1" destOrd="0" parTransId="{0E16FD20-831A-904A-993B-226CD16F1FC0}" sibTransId="{95FCCA53-9580-B745-9C0E-D9C5069C17EB}"/>
    <dgm:cxn modelId="{45AA2F69-B880-554A-AC80-782C5F128BFE}" srcId="{CABF2FC1-AA0D-5C4C-9CB1-5F5E2A99DE30}" destId="{5E0DDE8E-2425-E648-8393-3AF09A8A5412}" srcOrd="0" destOrd="0" parTransId="{1A193E7A-5B13-BB40-BD76-D79177DD5ECD}" sibTransId="{98978B08-C3DA-0443-8DBE-17AD831FFE08}"/>
    <dgm:cxn modelId="{AA9E7B78-EF67-FC4A-BD8E-29980201D482}" type="presOf" srcId="{152E7E30-19BC-F849-9ED7-040CB6506184}" destId="{1869445A-91AF-4549-9909-1AEE8005D49C}" srcOrd="0" destOrd="0" presId="urn:microsoft.com/office/officeart/2005/8/layout/vList5"/>
    <dgm:cxn modelId="{B9061606-69DF-8445-A49E-D5B9B2957901}" srcId="{7273B28C-E122-9F4C-9886-6F76D4FD7CEF}" destId="{5536A515-294B-1740-B69E-7C1BA3DD1586}" srcOrd="1" destOrd="0" parTransId="{6E77B8FC-B6DA-EA44-8592-E02C87D648ED}" sibTransId="{811EAA88-D80E-FC49-92C9-D4E69C5A6C09}"/>
    <dgm:cxn modelId="{CBA79CF4-3CF9-D245-A08B-31E68D64D6E0}" srcId="{7273B28C-E122-9F4C-9886-6F76D4FD7CEF}" destId="{BEAB24E5-A7BB-474F-8D1D-86B74B0E91C1}" srcOrd="5" destOrd="0" parTransId="{7E8E616D-47D5-3F42-95B4-B97E28149D19}" sibTransId="{0051B6AA-51ED-6448-8908-D68428D59801}"/>
    <dgm:cxn modelId="{22F061DF-679C-4C4E-85F3-E1FECF783B43}" srcId="{551CA612-118F-B147-AD8E-E2D1AE1E35DE}" destId="{66F53A9F-68CA-BF44-B79E-0BDF3F6D14A8}" srcOrd="1" destOrd="0" parTransId="{2D040DBC-C417-9540-AE39-93C2DE4BBA46}" sibTransId="{BC07D4FD-EEC4-AF49-B670-94F11ABE9A52}"/>
    <dgm:cxn modelId="{ABFA95A5-D41F-F44F-A06B-F6FC1F10FBF2}" srcId="{7273B28C-E122-9F4C-9886-6F76D4FD7CEF}" destId="{8F51BB48-B2DE-F149-ACFB-F61EB86522D3}" srcOrd="2" destOrd="0" parTransId="{7603F787-C89D-774D-B3ED-BFAEBC92D990}" sibTransId="{D2F8DCCA-4C80-CB4F-98C4-AD5F90F94B61}"/>
    <dgm:cxn modelId="{0546555C-D957-E840-B83D-EDBC497FB606}" type="presOf" srcId="{8F51BB48-B2DE-F149-ACFB-F61EB86522D3}" destId="{9D49023A-6314-3C45-8564-4E2F859E1019}" srcOrd="0" destOrd="0" presId="urn:microsoft.com/office/officeart/2005/8/layout/vList5"/>
    <dgm:cxn modelId="{501C2394-B4C3-3B42-888E-40EF9DFD4B54}" type="presOf" srcId="{BEAB24E5-A7BB-474F-8D1D-86B74B0E91C1}" destId="{4005DCE8-BD00-3941-8648-F5B3CCA6E5DB}" srcOrd="0" destOrd="0" presId="urn:microsoft.com/office/officeart/2005/8/layout/vList5"/>
    <dgm:cxn modelId="{2F77662D-31BA-5441-8052-4F9215C33DE5}" srcId="{7273B28C-E122-9F4C-9886-6F76D4FD7CEF}" destId="{551CA612-118F-B147-AD8E-E2D1AE1E35DE}" srcOrd="0" destOrd="0" parTransId="{787D1F08-2294-5440-9DBF-8F0C7D18A924}" sibTransId="{AB02A911-A993-034E-9305-64E0210EF105}"/>
    <dgm:cxn modelId="{C42D3FC4-3E67-E74D-BED5-5DA1D8C336C9}" type="presOf" srcId="{3B5F92CF-7B2E-F943-BAF2-C262905BAB85}" destId="{FB7C1A6F-A0F9-FD4E-BB64-948C4DF28450}" srcOrd="0" destOrd="0" presId="urn:microsoft.com/office/officeart/2005/8/layout/vList5"/>
    <dgm:cxn modelId="{9444DA09-7AC9-4D49-9578-FA067EF68F0F}" type="presOf" srcId="{551CA612-118F-B147-AD8E-E2D1AE1E35DE}" destId="{D7835638-783C-9C43-9693-92E61E85BC9D}" srcOrd="0" destOrd="0" presId="urn:microsoft.com/office/officeart/2005/8/layout/vList5"/>
    <dgm:cxn modelId="{68BADC3F-AB37-C64E-AC6B-E26CEEDE8745}" srcId="{BEAB24E5-A7BB-474F-8D1D-86B74B0E91C1}" destId="{53DC1E05-31EF-5040-8C3B-DB5F11A0A6A9}" srcOrd="0" destOrd="0" parTransId="{844E609A-89D1-7342-AAB5-4547BD4D4B57}" sibTransId="{79856048-937A-C049-800D-C06218CEC788}"/>
    <dgm:cxn modelId="{E1CA6A64-C25E-144B-9E79-BD166025B61C}" type="presOf" srcId="{CABF2FC1-AA0D-5C4C-9CB1-5F5E2A99DE30}" destId="{E90D7711-F42F-8943-977A-243A062F37EF}" srcOrd="0" destOrd="0" presId="urn:microsoft.com/office/officeart/2005/8/layout/vList5"/>
    <dgm:cxn modelId="{602DDFFE-435A-6646-A64A-50E177BD10B4}" type="presOf" srcId="{AFFC1923-5003-AA42-A1F1-1CC287C650E9}" destId="{80535EFB-866C-D94C-8510-835078B96217}" srcOrd="0" destOrd="0" presId="urn:microsoft.com/office/officeart/2005/8/layout/vList5"/>
    <dgm:cxn modelId="{6FE87BD6-D5E8-E84B-A6F8-3E06CE27DA82}" type="presOf" srcId="{7273B28C-E122-9F4C-9886-6F76D4FD7CEF}" destId="{49C6F573-CEE4-504F-A4FA-5AEF8501EEF8}" srcOrd="0" destOrd="0" presId="urn:microsoft.com/office/officeart/2005/8/layout/vList5"/>
    <dgm:cxn modelId="{3A567676-8B63-4148-98A0-8EE331546CF0}" type="presParOf" srcId="{49C6F573-CEE4-504F-A4FA-5AEF8501EEF8}" destId="{A6B62EC6-EFC1-8147-943C-AD2A9519B480}" srcOrd="0" destOrd="0" presId="urn:microsoft.com/office/officeart/2005/8/layout/vList5"/>
    <dgm:cxn modelId="{BC90759C-5292-D249-B2BA-6ACF35BC0E77}" type="presParOf" srcId="{A6B62EC6-EFC1-8147-943C-AD2A9519B480}" destId="{D7835638-783C-9C43-9693-92E61E85BC9D}" srcOrd="0" destOrd="0" presId="urn:microsoft.com/office/officeart/2005/8/layout/vList5"/>
    <dgm:cxn modelId="{1171A1E7-99F6-A743-849F-FC548FCD21C7}" type="presParOf" srcId="{A6B62EC6-EFC1-8147-943C-AD2A9519B480}" destId="{DE95F643-2B21-0F4A-8457-C215A70894BB}" srcOrd="1" destOrd="0" presId="urn:microsoft.com/office/officeart/2005/8/layout/vList5"/>
    <dgm:cxn modelId="{0B319A9A-6426-F54B-B5CD-BE881C61B9FB}" type="presParOf" srcId="{49C6F573-CEE4-504F-A4FA-5AEF8501EEF8}" destId="{B3B51C83-1653-5344-B1A1-D6FE99301D66}" srcOrd="1" destOrd="0" presId="urn:microsoft.com/office/officeart/2005/8/layout/vList5"/>
    <dgm:cxn modelId="{A2670279-E9B8-E647-9190-D16A66DAA380}" type="presParOf" srcId="{49C6F573-CEE4-504F-A4FA-5AEF8501EEF8}" destId="{E73257EF-8F43-EB4A-9BD5-36F25472C9F0}" srcOrd="2" destOrd="0" presId="urn:microsoft.com/office/officeart/2005/8/layout/vList5"/>
    <dgm:cxn modelId="{0188B503-B4AA-014A-BDCF-95D81FA799B7}" type="presParOf" srcId="{E73257EF-8F43-EB4A-9BD5-36F25472C9F0}" destId="{BCBD835F-1066-2D48-8329-09B7039DB02A}" srcOrd="0" destOrd="0" presId="urn:microsoft.com/office/officeart/2005/8/layout/vList5"/>
    <dgm:cxn modelId="{82738938-9920-4641-80F2-32A9E4D869B0}" type="presParOf" srcId="{E73257EF-8F43-EB4A-9BD5-36F25472C9F0}" destId="{80535EFB-866C-D94C-8510-835078B96217}" srcOrd="1" destOrd="0" presId="urn:microsoft.com/office/officeart/2005/8/layout/vList5"/>
    <dgm:cxn modelId="{8F217724-A1CB-B14D-A7F4-931693B2FECC}" type="presParOf" srcId="{49C6F573-CEE4-504F-A4FA-5AEF8501EEF8}" destId="{C649A585-9C40-4E4F-841F-55CD2777E716}" srcOrd="3" destOrd="0" presId="urn:microsoft.com/office/officeart/2005/8/layout/vList5"/>
    <dgm:cxn modelId="{1DB523DD-4E10-F344-B0DF-49E05B5B970B}" type="presParOf" srcId="{49C6F573-CEE4-504F-A4FA-5AEF8501EEF8}" destId="{D6E79103-A34F-8E4B-90C9-2F29CB0E63FE}" srcOrd="4" destOrd="0" presId="urn:microsoft.com/office/officeart/2005/8/layout/vList5"/>
    <dgm:cxn modelId="{7A6FA12A-CAEF-3345-AA79-1AB47C2D2BA2}" type="presParOf" srcId="{D6E79103-A34F-8E4B-90C9-2F29CB0E63FE}" destId="{9D49023A-6314-3C45-8564-4E2F859E1019}" srcOrd="0" destOrd="0" presId="urn:microsoft.com/office/officeart/2005/8/layout/vList5"/>
    <dgm:cxn modelId="{02525AE7-D904-1047-AA4C-14587F75933B}" type="presParOf" srcId="{D6E79103-A34F-8E4B-90C9-2F29CB0E63FE}" destId="{1869445A-91AF-4549-9909-1AEE8005D49C}" srcOrd="1" destOrd="0" presId="urn:microsoft.com/office/officeart/2005/8/layout/vList5"/>
    <dgm:cxn modelId="{46AFE4AD-5F93-9E49-9528-B9BE843FAB81}" type="presParOf" srcId="{49C6F573-CEE4-504F-A4FA-5AEF8501EEF8}" destId="{CEBA7493-0039-5D46-B733-22544B4A8DB0}" srcOrd="5" destOrd="0" presId="urn:microsoft.com/office/officeart/2005/8/layout/vList5"/>
    <dgm:cxn modelId="{532A5FDC-24AC-E64F-A193-CCC84FB7004F}" type="presParOf" srcId="{49C6F573-CEE4-504F-A4FA-5AEF8501EEF8}" destId="{BD01AFE9-B5B7-6044-A123-762060701A56}" srcOrd="6" destOrd="0" presId="urn:microsoft.com/office/officeart/2005/8/layout/vList5"/>
    <dgm:cxn modelId="{56E7D73A-D5AB-1A47-BF5B-BD2BC1E50AEC}" type="presParOf" srcId="{BD01AFE9-B5B7-6044-A123-762060701A56}" destId="{E90D7711-F42F-8943-977A-243A062F37EF}" srcOrd="0" destOrd="0" presId="urn:microsoft.com/office/officeart/2005/8/layout/vList5"/>
    <dgm:cxn modelId="{00191FEB-8477-144B-A066-0B4453C0A042}" type="presParOf" srcId="{BD01AFE9-B5B7-6044-A123-762060701A56}" destId="{1580666A-7A7B-1240-BCA8-DC7498A86C64}" srcOrd="1" destOrd="0" presId="urn:microsoft.com/office/officeart/2005/8/layout/vList5"/>
    <dgm:cxn modelId="{D7C6165F-CDF2-724C-9CB1-AE5E289D687B}" type="presParOf" srcId="{49C6F573-CEE4-504F-A4FA-5AEF8501EEF8}" destId="{9C783B97-D726-2143-B59A-C9F13E51DD42}" srcOrd="7" destOrd="0" presId="urn:microsoft.com/office/officeart/2005/8/layout/vList5"/>
    <dgm:cxn modelId="{B00FB6F5-0EBC-4347-BB84-EA94879D199F}" type="presParOf" srcId="{49C6F573-CEE4-504F-A4FA-5AEF8501EEF8}" destId="{3DEC84E5-6AAB-C240-8C9D-9F72358CE97C}" srcOrd="8" destOrd="0" presId="urn:microsoft.com/office/officeart/2005/8/layout/vList5"/>
    <dgm:cxn modelId="{0FEBFE05-B15F-D248-AA35-11511C07190D}" type="presParOf" srcId="{3DEC84E5-6AAB-C240-8C9D-9F72358CE97C}" destId="{411387F0-AFCE-ED4B-8824-954EF215F16B}" srcOrd="0" destOrd="0" presId="urn:microsoft.com/office/officeart/2005/8/layout/vList5"/>
    <dgm:cxn modelId="{E4A294A4-B17F-C94D-B46E-1B476B329C7F}" type="presParOf" srcId="{3DEC84E5-6AAB-C240-8C9D-9F72358CE97C}" destId="{FB7C1A6F-A0F9-FD4E-BB64-948C4DF28450}" srcOrd="1" destOrd="0" presId="urn:microsoft.com/office/officeart/2005/8/layout/vList5"/>
    <dgm:cxn modelId="{A1D1AE08-5FD7-A64A-8FC0-12A8E32E9721}" type="presParOf" srcId="{49C6F573-CEE4-504F-A4FA-5AEF8501EEF8}" destId="{84946A92-57EE-8343-910D-1F2D0A13393D}" srcOrd="9" destOrd="0" presId="urn:microsoft.com/office/officeart/2005/8/layout/vList5"/>
    <dgm:cxn modelId="{BCE21663-9AEC-4F4F-A175-3518739366C3}" type="presParOf" srcId="{49C6F573-CEE4-504F-A4FA-5AEF8501EEF8}" destId="{729783BD-1E34-934B-A9ED-D598E37D37ED}" srcOrd="10" destOrd="0" presId="urn:microsoft.com/office/officeart/2005/8/layout/vList5"/>
    <dgm:cxn modelId="{11CD708D-B622-E74E-8D68-AD870D703EA2}" type="presParOf" srcId="{729783BD-1E34-934B-A9ED-D598E37D37ED}" destId="{4005DCE8-BD00-3941-8648-F5B3CCA6E5DB}" srcOrd="0" destOrd="0" presId="urn:microsoft.com/office/officeart/2005/8/layout/vList5"/>
    <dgm:cxn modelId="{F7A63E54-5887-CC40-BE95-CC6BEE81E733}" type="presParOf" srcId="{729783BD-1E34-934B-A9ED-D598E37D37ED}" destId="{FE454E6E-6424-704C-822A-B11664DC3963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9CC7AA91-C608-794D-BEFC-B23A72B91467}" type="doc">
      <dgm:prSet loTypeId="urn:microsoft.com/office/officeart/2005/8/layout/hList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27A0A5C-CA0F-2F4F-B5B5-945E70FD4C45}">
      <dgm:prSet phldrT="[Text]"/>
      <dgm:spPr/>
      <dgm:t>
        <a:bodyPr/>
        <a:lstStyle/>
        <a:p>
          <a:r>
            <a:rPr lang="en-US" dirty="0" smtClean="0"/>
            <a:t>Guarded</a:t>
          </a:r>
          <a:endParaRPr lang="en-US" dirty="0"/>
        </a:p>
      </dgm:t>
    </dgm:pt>
    <dgm:pt modelId="{3E28713F-E143-844A-B4AE-7E085D0218F5}" type="parTrans" cxnId="{303505AE-06AA-EB43-AB60-0F687B580499}">
      <dgm:prSet/>
      <dgm:spPr/>
      <dgm:t>
        <a:bodyPr/>
        <a:lstStyle/>
        <a:p>
          <a:endParaRPr lang="en-US"/>
        </a:p>
      </dgm:t>
    </dgm:pt>
    <dgm:pt modelId="{395B3519-8949-B041-8FFE-4C91B1A25BCE}" type="sibTrans" cxnId="{303505AE-06AA-EB43-AB60-0F687B580499}">
      <dgm:prSet/>
      <dgm:spPr/>
      <dgm:t>
        <a:bodyPr/>
        <a:lstStyle/>
        <a:p>
          <a:endParaRPr lang="en-US"/>
        </a:p>
      </dgm:t>
    </dgm:pt>
    <dgm:pt modelId="{FB50B967-48FA-A942-9055-4B6BF248167A}">
      <dgm:prSet phldrT="[Text]"/>
      <dgm:spPr/>
      <dgm:t>
        <a:bodyPr/>
        <a:lstStyle/>
        <a:p>
          <a:r>
            <a:rPr lang="en-US" dirty="0" smtClean="0"/>
            <a:t>Animals that survive surgery and immediate postoperative period can have good survival times: 18 </a:t>
          </a:r>
          <a:r>
            <a:rPr lang="en-US" dirty="0" err="1" smtClean="0"/>
            <a:t>mo</a:t>
          </a:r>
          <a:r>
            <a:rPr lang="en-US" dirty="0" smtClean="0"/>
            <a:t> </a:t>
          </a:r>
          <a:r>
            <a:rPr lang="mr-IN" dirty="0" smtClean="0"/>
            <a:t>–</a:t>
          </a:r>
          <a:r>
            <a:rPr lang="en-US" dirty="0" smtClean="0"/>
            <a:t> 4 </a:t>
          </a:r>
          <a:r>
            <a:rPr lang="en-US" dirty="0" err="1" smtClean="0"/>
            <a:t>yr</a:t>
          </a:r>
          <a:endParaRPr lang="en-US" dirty="0"/>
        </a:p>
      </dgm:t>
    </dgm:pt>
    <dgm:pt modelId="{92A63839-BE23-D044-9A7B-C454237B1E1C}" type="parTrans" cxnId="{9C91CFC6-4A59-DF49-A3B3-D63A35DC2784}">
      <dgm:prSet/>
      <dgm:spPr/>
      <dgm:t>
        <a:bodyPr/>
        <a:lstStyle/>
        <a:p>
          <a:endParaRPr lang="en-US"/>
        </a:p>
      </dgm:t>
    </dgm:pt>
    <dgm:pt modelId="{0F6423CF-36BE-BB4E-82DB-2D7DA65A26AB}" type="sibTrans" cxnId="{9C91CFC6-4A59-DF49-A3B3-D63A35DC2784}">
      <dgm:prSet/>
      <dgm:spPr/>
      <dgm:t>
        <a:bodyPr/>
        <a:lstStyle/>
        <a:p>
          <a:endParaRPr lang="en-US"/>
        </a:p>
      </dgm:t>
    </dgm:pt>
    <dgm:pt modelId="{5387B1FD-BFA9-6542-A484-D80D0F852336}">
      <dgm:prSet phldrT="[Text]"/>
      <dgm:spPr/>
      <dgm:t>
        <a:bodyPr/>
        <a:lstStyle/>
        <a:p>
          <a:r>
            <a:rPr lang="en-US" dirty="0" smtClean="0"/>
            <a:t>Factors associated with 10-day postoperative survival</a:t>
          </a:r>
          <a:endParaRPr lang="en-US" dirty="0"/>
        </a:p>
      </dgm:t>
    </dgm:pt>
    <dgm:pt modelId="{E5B1F903-0699-AB42-BBC1-808EDB1DCAD9}" type="parTrans" cxnId="{90670AAC-276B-434B-B049-805B15794742}">
      <dgm:prSet/>
      <dgm:spPr/>
      <dgm:t>
        <a:bodyPr/>
        <a:lstStyle/>
        <a:p>
          <a:endParaRPr lang="en-US"/>
        </a:p>
      </dgm:t>
    </dgm:pt>
    <dgm:pt modelId="{142B8455-0AAD-9E44-9529-DD603A883862}" type="sibTrans" cxnId="{90670AAC-276B-434B-B049-805B15794742}">
      <dgm:prSet/>
      <dgm:spPr/>
      <dgm:t>
        <a:bodyPr/>
        <a:lstStyle/>
        <a:p>
          <a:endParaRPr lang="en-US"/>
        </a:p>
      </dgm:t>
    </dgm:pt>
    <dgm:pt modelId="{0F2776AB-3AEF-7B4C-BAB6-875062A0C0E8}">
      <dgm:prSet phldrT="[Text]"/>
      <dgm:spPr/>
      <dgm:t>
        <a:bodyPr/>
        <a:lstStyle/>
        <a:p>
          <a:r>
            <a:rPr lang="en-US" dirty="0" smtClean="0"/>
            <a:t>Younger age</a:t>
          </a:r>
          <a:endParaRPr lang="en-US" dirty="0"/>
        </a:p>
      </dgm:t>
    </dgm:pt>
    <dgm:pt modelId="{E9F3040C-DAEF-B34B-B9C3-EB4A1A896A32}" type="parTrans" cxnId="{F31FD083-C623-4C42-9F12-CD9076F5D280}">
      <dgm:prSet/>
      <dgm:spPr/>
      <dgm:t>
        <a:bodyPr/>
        <a:lstStyle/>
        <a:p>
          <a:endParaRPr lang="en-US"/>
        </a:p>
      </dgm:t>
    </dgm:pt>
    <dgm:pt modelId="{67958525-0AAB-9940-AB0B-F24289D4C972}" type="sibTrans" cxnId="{F31FD083-C623-4C42-9F12-CD9076F5D280}">
      <dgm:prSet/>
      <dgm:spPr/>
      <dgm:t>
        <a:bodyPr/>
        <a:lstStyle/>
        <a:p>
          <a:endParaRPr lang="en-US"/>
        </a:p>
      </dgm:t>
    </dgm:pt>
    <dgm:pt modelId="{F2A69854-86F0-4B4D-9FBB-A0E080A767F5}">
      <dgm:prSet phldrT="[Text]"/>
      <dgm:spPr/>
      <dgm:t>
        <a:bodyPr/>
        <a:lstStyle/>
        <a:p>
          <a:r>
            <a:rPr lang="en-US" dirty="0" smtClean="0"/>
            <a:t>Factors Associated with poorer prognosis</a:t>
          </a:r>
          <a:endParaRPr lang="en-US" dirty="0"/>
        </a:p>
      </dgm:t>
    </dgm:pt>
    <dgm:pt modelId="{1B8E7514-E698-984F-A0B6-6B2CDC02778F}" type="parTrans" cxnId="{76C7A11F-0A4C-2140-9846-C8A8EB37524B}">
      <dgm:prSet/>
      <dgm:spPr/>
      <dgm:t>
        <a:bodyPr/>
        <a:lstStyle/>
        <a:p>
          <a:endParaRPr lang="en-US"/>
        </a:p>
      </dgm:t>
    </dgm:pt>
    <dgm:pt modelId="{95CC4705-C4F3-D646-B38E-B222409BC8EE}" type="sibTrans" cxnId="{76C7A11F-0A4C-2140-9846-C8A8EB37524B}">
      <dgm:prSet/>
      <dgm:spPr/>
      <dgm:t>
        <a:bodyPr/>
        <a:lstStyle/>
        <a:p>
          <a:endParaRPr lang="en-US"/>
        </a:p>
      </dgm:t>
    </dgm:pt>
    <dgm:pt modelId="{F2C0A40E-7E60-0041-B771-F0A58E315442}">
      <dgm:prSet phldrT="[Text]"/>
      <dgm:spPr/>
      <dgm:t>
        <a:bodyPr/>
        <a:lstStyle/>
        <a:p>
          <a:r>
            <a:rPr lang="en-US" dirty="0" smtClean="0"/>
            <a:t>Lack of intraoperative arrhythmias</a:t>
          </a:r>
          <a:endParaRPr lang="en-US" dirty="0"/>
        </a:p>
      </dgm:t>
    </dgm:pt>
    <dgm:pt modelId="{324E2DBC-EE27-2F4F-BFA1-1C37AE07A731}" type="parTrans" cxnId="{68B12CAD-00BD-754E-B996-C1385CC6B5E4}">
      <dgm:prSet/>
      <dgm:spPr/>
      <dgm:t>
        <a:bodyPr/>
        <a:lstStyle/>
        <a:p>
          <a:endParaRPr lang="en-US"/>
        </a:p>
      </dgm:t>
    </dgm:pt>
    <dgm:pt modelId="{35F5C727-103D-954A-8E1B-96F713356307}" type="sibTrans" cxnId="{68B12CAD-00BD-754E-B996-C1385CC6B5E4}">
      <dgm:prSet/>
      <dgm:spPr/>
      <dgm:t>
        <a:bodyPr/>
        <a:lstStyle/>
        <a:p>
          <a:endParaRPr lang="en-US"/>
        </a:p>
      </dgm:t>
    </dgm:pt>
    <dgm:pt modelId="{BF0A62B2-F342-D94B-80D0-9032A4A8C28E}">
      <dgm:prSet phldrT="[Text]"/>
      <dgm:spPr/>
      <dgm:t>
        <a:bodyPr/>
        <a:lstStyle/>
        <a:p>
          <a:r>
            <a:rPr lang="en-US" dirty="0" smtClean="0"/>
            <a:t>Shorter surgical time</a:t>
          </a:r>
          <a:endParaRPr lang="en-US" dirty="0"/>
        </a:p>
      </dgm:t>
    </dgm:pt>
    <dgm:pt modelId="{A3C461E9-396C-EA48-ADD5-0DF663CC41DD}" type="parTrans" cxnId="{94F150B7-58A8-FE4F-AE52-3AA0D037D8AA}">
      <dgm:prSet/>
      <dgm:spPr/>
      <dgm:t>
        <a:bodyPr/>
        <a:lstStyle/>
        <a:p>
          <a:endParaRPr lang="en-US"/>
        </a:p>
      </dgm:t>
    </dgm:pt>
    <dgm:pt modelId="{00A10466-E472-5247-9676-F14200D870BF}" type="sibTrans" cxnId="{94F150B7-58A8-FE4F-AE52-3AA0D037D8AA}">
      <dgm:prSet/>
      <dgm:spPr/>
      <dgm:t>
        <a:bodyPr/>
        <a:lstStyle/>
        <a:p>
          <a:endParaRPr lang="en-US"/>
        </a:p>
      </dgm:t>
    </dgm:pt>
    <dgm:pt modelId="{C1F47C89-25FA-BF46-B50D-EF396193DCE2}">
      <dgm:prSet phldrT="[Text]"/>
      <dgm:spPr/>
      <dgm:t>
        <a:bodyPr/>
        <a:lstStyle/>
        <a:p>
          <a:r>
            <a:rPr lang="en-US" dirty="0" smtClean="0"/>
            <a:t>Preoperative </a:t>
          </a:r>
          <a:r>
            <a:rPr lang="en-US" dirty="0" err="1" smtClean="0"/>
            <a:t>Phenoxybenzamine</a:t>
          </a:r>
          <a:endParaRPr lang="en-US" dirty="0"/>
        </a:p>
      </dgm:t>
    </dgm:pt>
    <dgm:pt modelId="{44B82A1C-FCC6-0242-B884-F1C0F92E8885}" type="parTrans" cxnId="{91407432-A553-9D46-B62B-8F691716A3B6}">
      <dgm:prSet/>
      <dgm:spPr/>
      <dgm:t>
        <a:bodyPr/>
        <a:lstStyle/>
        <a:p>
          <a:endParaRPr lang="en-US"/>
        </a:p>
      </dgm:t>
    </dgm:pt>
    <dgm:pt modelId="{6C28BCDC-3A76-E742-BE5C-FF41614D0673}" type="sibTrans" cxnId="{91407432-A553-9D46-B62B-8F691716A3B6}">
      <dgm:prSet/>
      <dgm:spPr/>
      <dgm:t>
        <a:bodyPr/>
        <a:lstStyle/>
        <a:p>
          <a:endParaRPr lang="en-US"/>
        </a:p>
      </dgm:t>
    </dgm:pt>
    <dgm:pt modelId="{FA151CEA-5132-2946-BC0A-7EE9C3FEA9B6}">
      <dgm:prSet phldrT="[Text]"/>
      <dgm:spPr/>
      <dgm:t>
        <a:bodyPr/>
        <a:lstStyle/>
        <a:p>
          <a:r>
            <a:rPr lang="en-US" dirty="0" smtClean="0"/>
            <a:t>Neurologic deficits</a:t>
          </a:r>
          <a:endParaRPr lang="en-US" dirty="0"/>
        </a:p>
      </dgm:t>
    </dgm:pt>
    <dgm:pt modelId="{28C3106F-F040-AA43-8EFE-B86437EED5AA}" type="parTrans" cxnId="{701793ED-B51D-5043-9051-F99387A174C9}">
      <dgm:prSet/>
      <dgm:spPr/>
      <dgm:t>
        <a:bodyPr/>
        <a:lstStyle/>
        <a:p>
          <a:endParaRPr lang="en-US"/>
        </a:p>
      </dgm:t>
    </dgm:pt>
    <dgm:pt modelId="{6EED01BA-3C77-874A-9CC3-7DCB89954370}" type="sibTrans" cxnId="{701793ED-B51D-5043-9051-F99387A174C9}">
      <dgm:prSet/>
      <dgm:spPr/>
      <dgm:t>
        <a:bodyPr/>
        <a:lstStyle/>
        <a:p>
          <a:endParaRPr lang="en-US"/>
        </a:p>
      </dgm:t>
    </dgm:pt>
    <dgm:pt modelId="{56F4185B-02B0-BB40-AE40-A9888F35241C}">
      <dgm:prSet phldrT="[Text]"/>
      <dgm:spPr/>
      <dgm:t>
        <a:bodyPr/>
        <a:lstStyle/>
        <a:p>
          <a:r>
            <a:rPr lang="en-US" dirty="0" smtClean="0"/>
            <a:t>Weight loss</a:t>
          </a:r>
          <a:endParaRPr lang="en-US" dirty="0"/>
        </a:p>
      </dgm:t>
    </dgm:pt>
    <dgm:pt modelId="{601E3B5C-7574-2446-B391-933F694E5A14}" type="parTrans" cxnId="{BCB6BE8B-9E5A-F641-90FB-DAA7911F0A1F}">
      <dgm:prSet/>
      <dgm:spPr/>
      <dgm:t>
        <a:bodyPr/>
        <a:lstStyle/>
        <a:p>
          <a:endParaRPr lang="en-US"/>
        </a:p>
      </dgm:t>
    </dgm:pt>
    <dgm:pt modelId="{AB041758-6037-684B-BE83-4F0032B725EE}" type="sibTrans" cxnId="{BCB6BE8B-9E5A-F641-90FB-DAA7911F0A1F}">
      <dgm:prSet/>
      <dgm:spPr/>
      <dgm:t>
        <a:bodyPr/>
        <a:lstStyle/>
        <a:p>
          <a:endParaRPr lang="en-US"/>
        </a:p>
      </dgm:t>
    </dgm:pt>
    <dgm:pt modelId="{9AD77E88-4633-4F47-9AB9-5068D3A60A4F}">
      <dgm:prSet phldrT="[Text]"/>
      <dgm:spPr/>
      <dgm:t>
        <a:bodyPr/>
        <a:lstStyle/>
        <a:p>
          <a:r>
            <a:rPr lang="en-US" dirty="0" smtClean="0"/>
            <a:t>Abdominal distension</a:t>
          </a:r>
          <a:endParaRPr lang="en-US" dirty="0"/>
        </a:p>
      </dgm:t>
    </dgm:pt>
    <dgm:pt modelId="{CABF3B89-5A6D-A14D-8A5A-548A6AB89D32}" type="parTrans" cxnId="{3D75321C-5525-B34C-9557-41039B5BA40C}">
      <dgm:prSet/>
      <dgm:spPr/>
      <dgm:t>
        <a:bodyPr/>
        <a:lstStyle/>
        <a:p>
          <a:endParaRPr lang="en-US"/>
        </a:p>
      </dgm:t>
    </dgm:pt>
    <dgm:pt modelId="{62D64303-4358-4E4F-B509-62777197807B}" type="sibTrans" cxnId="{3D75321C-5525-B34C-9557-41039B5BA40C}">
      <dgm:prSet/>
      <dgm:spPr/>
      <dgm:t>
        <a:bodyPr/>
        <a:lstStyle/>
        <a:p>
          <a:endParaRPr lang="en-US"/>
        </a:p>
      </dgm:t>
    </dgm:pt>
    <dgm:pt modelId="{8812329D-6745-1441-8E0F-C31F7065D3ED}">
      <dgm:prSet phldrT="[Text]"/>
      <dgm:spPr/>
      <dgm:t>
        <a:bodyPr/>
        <a:lstStyle/>
        <a:p>
          <a:r>
            <a:rPr lang="en-US" dirty="0" smtClean="0"/>
            <a:t>Acute hemorrhage (tumor rupture)</a:t>
          </a:r>
          <a:endParaRPr lang="en-US" dirty="0"/>
        </a:p>
      </dgm:t>
    </dgm:pt>
    <dgm:pt modelId="{5F9F3A3E-C22D-9847-88A2-B5ECEDE95979}" type="parTrans" cxnId="{D6138AC7-E299-6E49-BCC5-21DF4DEFC9D4}">
      <dgm:prSet/>
      <dgm:spPr/>
      <dgm:t>
        <a:bodyPr/>
        <a:lstStyle/>
        <a:p>
          <a:endParaRPr lang="en-US"/>
        </a:p>
      </dgm:t>
    </dgm:pt>
    <dgm:pt modelId="{582DDE0B-0A79-B641-9D31-4E94F58533EC}" type="sibTrans" cxnId="{D6138AC7-E299-6E49-BCC5-21DF4DEFC9D4}">
      <dgm:prSet/>
      <dgm:spPr/>
      <dgm:t>
        <a:bodyPr/>
        <a:lstStyle/>
        <a:p>
          <a:endParaRPr lang="en-US"/>
        </a:p>
      </dgm:t>
    </dgm:pt>
    <dgm:pt modelId="{C8AC6FC4-C79B-2E41-A0F2-14D48BFF91C4}">
      <dgm:prSet phldrT="[Text]"/>
      <dgm:spPr/>
      <dgm:t>
        <a:bodyPr/>
        <a:lstStyle/>
        <a:p>
          <a:r>
            <a:rPr lang="en-US" dirty="0" smtClean="0"/>
            <a:t>&gt;/= 5 cm major axis length</a:t>
          </a:r>
          <a:endParaRPr lang="en-US" dirty="0"/>
        </a:p>
      </dgm:t>
    </dgm:pt>
    <dgm:pt modelId="{870600C7-2636-4D47-A292-A35FD71F1191}" type="parTrans" cxnId="{B8D2CCD4-A687-7C4D-947B-C224B8962BB9}">
      <dgm:prSet/>
      <dgm:spPr/>
      <dgm:t>
        <a:bodyPr/>
        <a:lstStyle/>
        <a:p>
          <a:endParaRPr lang="en-US"/>
        </a:p>
      </dgm:t>
    </dgm:pt>
    <dgm:pt modelId="{B8333310-4FBC-554A-ACE1-B8901F96DD4F}" type="sibTrans" cxnId="{B8D2CCD4-A687-7C4D-947B-C224B8962BB9}">
      <dgm:prSet/>
      <dgm:spPr/>
      <dgm:t>
        <a:bodyPr/>
        <a:lstStyle/>
        <a:p>
          <a:endParaRPr lang="en-US"/>
        </a:p>
      </dgm:t>
    </dgm:pt>
    <dgm:pt modelId="{B084EB31-29D7-0548-A1D6-9518117EE2AE}">
      <dgm:prSet phldrT="[Text]"/>
      <dgm:spPr/>
      <dgm:t>
        <a:bodyPr/>
        <a:lstStyle/>
        <a:p>
          <a:r>
            <a:rPr lang="en-US" dirty="0" smtClean="0"/>
            <a:t>Neighboring structure invasion</a:t>
          </a:r>
          <a:endParaRPr lang="en-US" dirty="0"/>
        </a:p>
      </dgm:t>
    </dgm:pt>
    <dgm:pt modelId="{65EB3018-AC5B-9D43-9162-6D756B9DCCF3}" type="parTrans" cxnId="{AF488B22-0A42-BA4E-ADB3-8CCF7D58602C}">
      <dgm:prSet/>
      <dgm:spPr/>
      <dgm:t>
        <a:bodyPr/>
        <a:lstStyle/>
        <a:p>
          <a:endParaRPr lang="en-US"/>
        </a:p>
      </dgm:t>
    </dgm:pt>
    <dgm:pt modelId="{FD56113E-0E0F-104C-B33E-051A35BBD81B}" type="sibTrans" cxnId="{AF488B22-0A42-BA4E-ADB3-8CCF7D58602C}">
      <dgm:prSet/>
      <dgm:spPr/>
      <dgm:t>
        <a:bodyPr/>
        <a:lstStyle/>
        <a:p>
          <a:endParaRPr lang="en-US"/>
        </a:p>
      </dgm:t>
    </dgm:pt>
    <dgm:pt modelId="{DB555302-1E02-464C-9E9C-3AC7E8D2FBF7}">
      <dgm:prSet phldrT="[Text]"/>
      <dgm:spPr/>
      <dgm:t>
        <a:bodyPr/>
        <a:lstStyle/>
        <a:p>
          <a:r>
            <a:rPr lang="en-US" dirty="0" smtClean="0"/>
            <a:t>Metastasis</a:t>
          </a:r>
          <a:endParaRPr lang="en-US" dirty="0"/>
        </a:p>
      </dgm:t>
    </dgm:pt>
    <dgm:pt modelId="{0588C514-F82F-144B-ACF5-0804C7B7A4EE}" type="parTrans" cxnId="{CBDA40E7-4B3E-1A40-BB87-0564B8A7D082}">
      <dgm:prSet/>
      <dgm:spPr/>
      <dgm:t>
        <a:bodyPr/>
        <a:lstStyle/>
        <a:p>
          <a:endParaRPr lang="en-US"/>
        </a:p>
      </dgm:t>
    </dgm:pt>
    <dgm:pt modelId="{ED132495-5E22-9143-9F48-483E3CB7379D}" type="sibTrans" cxnId="{CBDA40E7-4B3E-1A40-BB87-0564B8A7D082}">
      <dgm:prSet/>
      <dgm:spPr/>
      <dgm:t>
        <a:bodyPr/>
        <a:lstStyle/>
        <a:p>
          <a:endParaRPr lang="en-US"/>
        </a:p>
      </dgm:t>
    </dgm:pt>
    <dgm:pt modelId="{2FD5E13F-67B5-FE46-9E20-8C4634BE9814}">
      <dgm:prSet phldrT="[Text]"/>
      <dgm:spPr/>
      <dgm:t>
        <a:bodyPr/>
        <a:lstStyle/>
        <a:p>
          <a:r>
            <a:rPr lang="en-US" dirty="0" smtClean="0"/>
            <a:t>Venous thrombosis</a:t>
          </a:r>
          <a:endParaRPr lang="en-US" dirty="0"/>
        </a:p>
      </dgm:t>
    </dgm:pt>
    <dgm:pt modelId="{3C8E4100-C765-C84F-9311-2A4CC12CFD38}" type="parTrans" cxnId="{E659238E-C285-654F-98A8-3522F547E8ED}">
      <dgm:prSet/>
      <dgm:spPr/>
      <dgm:t>
        <a:bodyPr/>
        <a:lstStyle/>
        <a:p>
          <a:endParaRPr lang="en-US"/>
        </a:p>
      </dgm:t>
    </dgm:pt>
    <dgm:pt modelId="{B2566E20-3B77-D14D-8A90-015A239F1F8D}" type="sibTrans" cxnId="{E659238E-C285-654F-98A8-3522F547E8ED}">
      <dgm:prSet/>
      <dgm:spPr/>
      <dgm:t>
        <a:bodyPr/>
        <a:lstStyle/>
        <a:p>
          <a:endParaRPr lang="en-US"/>
        </a:p>
      </dgm:t>
    </dgm:pt>
    <dgm:pt modelId="{FFE782D6-A283-774F-A6D4-D2070DEE5F5E}">
      <dgm:prSet phldrT="[Text]"/>
      <dgm:spPr/>
      <dgm:t>
        <a:bodyPr/>
        <a:lstStyle/>
        <a:p>
          <a:r>
            <a:rPr lang="en-US" dirty="0" smtClean="0"/>
            <a:t>Recurrence of primary tumor = rare</a:t>
          </a:r>
          <a:endParaRPr lang="en-US" dirty="0"/>
        </a:p>
      </dgm:t>
    </dgm:pt>
    <dgm:pt modelId="{2DD17690-9EA3-884B-87CF-B845B20727B2}" type="parTrans" cxnId="{2DFAFF36-AC65-DE42-915E-C9DBDF1E3D9C}">
      <dgm:prSet/>
      <dgm:spPr/>
      <dgm:t>
        <a:bodyPr/>
        <a:lstStyle/>
        <a:p>
          <a:endParaRPr lang="en-US"/>
        </a:p>
      </dgm:t>
    </dgm:pt>
    <dgm:pt modelId="{A49D94F5-F6AC-5244-B93C-E3CAA3037527}" type="sibTrans" cxnId="{2DFAFF36-AC65-DE42-915E-C9DBDF1E3D9C}">
      <dgm:prSet/>
      <dgm:spPr/>
      <dgm:t>
        <a:bodyPr/>
        <a:lstStyle/>
        <a:p>
          <a:endParaRPr lang="en-US"/>
        </a:p>
      </dgm:t>
    </dgm:pt>
    <dgm:pt modelId="{B54CA6C4-8B94-AE4C-B7C2-635A20738D9D}" type="pres">
      <dgm:prSet presAssocID="{9CC7AA91-C608-794D-BEFC-B23A72B9146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5C627F2-5A12-484F-A360-589087F35AFD}" type="pres">
      <dgm:prSet presAssocID="{827A0A5C-CA0F-2F4F-B5B5-945E70FD4C45}" presName="composite" presStyleCnt="0"/>
      <dgm:spPr/>
    </dgm:pt>
    <dgm:pt modelId="{13EBCEAD-897C-9E47-9BF7-F1E41E7EB874}" type="pres">
      <dgm:prSet presAssocID="{827A0A5C-CA0F-2F4F-B5B5-945E70FD4C45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9E86873-5492-C347-8F3D-782AF6739981}" type="pres">
      <dgm:prSet presAssocID="{827A0A5C-CA0F-2F4F-B5B5-945E70FD4C45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78DD108-9866-354A-A9A6-B45FB76AA0A7}" type="pres">
      <dgm:prSet presAssocID="{395B3519-8949-B041-8FFE-4C91B1A25BCE}" presName="space" presStyleCnt="0"/>
      <dgm:spPr/>
    </dgm:pt>
    <dgm:pt modelId="{3891229E-411E-5B4B-A3C2-A1490D70A496}" type="pres">
      <dgm:prSet presAssocID="{5387B1FD-BFA9-6542-A484-D80D0F852336}" presName="composite" presStyleCnt="0"/>
      <dgm:spPr/>
    </dgm:pt>
    <dgm:pt modelId="{5DB1CD28-4A7F-824A-8C08-0D8D828F122E}" type="pres">
      <dgm:prSet presAssocID="{5387B1FD-BFA9-6542-A484-D80D0F852336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2340D6F-50D8-D24E-BF03-DD5D4580E7C2}" type="pres">
      <dgm:prSet presAssocID="{5387B1FD-BFA9-6542-A484-D80D0F852336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033FADF-9977-BE4A-9F20-7A6D4FFEB53D}" type="pres">
      <dgm:prSet presAssocID="{142B8455-0AAD-9E44-9529-DD603A883862}" presName="space" presStyleCnt="0"/>
      <dgm:spPr/>
    </dgm:pt>
    <dgm:pt modelId="{935191CA-D5B4-1948-AC03-8A5BF4125388}" type="pres">
      <dgm:prSet presAssocID="{F2A69854-86F0-4B4D-9FBB-A0E080A767F5}" presName="composite" presStyleCnt="0"/>
      <dgm:spPr/>
    </dgm:pt>
    <dgm:pt modelId="{C5B92B14-66E6-364D-970A-A3FD01F56AC5}" type="pres">
      <dgm:prSet presAssocID="{F2A69854-86F0-4B4D-9FBB-A0E080A767F5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742DB29-EED6-A24C-AB40-C6861FBD9889}" type="pres">
      <dgm:prSet presAssocID="{F2A69854-86F0-4B4D-9FBB-A0E080A767F5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6138AC7-E299-6E49-BCC5-21DF4DEFC9D4}" srcId="{F2A69854-86F0-4B4D-9FBB-A0E080A767F5}" destId="{8812329D-6745-1441-8E0F-C31F7065D3ED}" srcOrd="3" destOrd="0" parTransId="{5F9F3A3E-C22D-9847-88A2-B5ECEDE95979}" sibTransId="{582DDE0B-0A79-B641-9D31-4E94F58533EC}"/>
    <dgm:cxn modelId="{CBDA40E7-4B3E-1A40-BB87-0564B8A7D082}" srcId="{F2A69854-86F0-4B4D-9FBB-A0E080A767F5}" destId="{DB555302-1E02-464C-9E9C-3AC7E8D2FBF7}" srcOrd="6" destOrd="0" parTransId="{0588C514-F82F-144B-ACF5-0804C7B7A4EE}" sibTransId="{ED132495-5E22-9143-9F48-483E3CB7379D}"/>
    <dgm:cxn modelId="{91407432-A553-9D46-B62B-8F691716A3B6}" srcId="{5387B1FD-BFA9-6542-A484-D80D0F852336}" destId="{C1F47C89-25FA-BF46-B50D-EF396193DCE2}" srcOrd="3" destOrd="0" parTransId="{44B82A1C-FCC6-0242-B884-F1C0F92E8885}" sibTransId="{6C28BCDC-3A76-E742-BE5C-FF41614D0673}"/>
    <dgm:cxn modelId="{94F150B7-58A8-FE4F-AE52-3AA0D037D8AA}" srcId="{5387B1FD-BFA9-6542-A484-D80D0F852336}" destId="{BF0A62B2-F342-D94B-80D0-9032A4A8C28E}" srcOrd="2" destOrd="0" parTransId="{A3C461E9-396C-EA48-ADD5-0DF663CC41DD}" sibTransId="{00A10466-E472-5247-9676-F14200D870BF}"/>
    <dgm:cxn modelId="{2BC872F9-209B-F245-950D-D137392AE962}" type="presOf" srcId="{56F4185B-02B0-BB40-AE40-A9888F35241C}" destId="{B742DB29-EED6-A24C-AB40-C6861FBD9889}" srcOrd="0" destOrd="1" presId="urn:microsoft.com/office/officeart/2005/8/layout/hList1"/>
    <dgm:cxn modelId="{C76E178E-15A9-2548-BE2A-CB48F77C6DF3}" type="presOf" srcId="{B084EB31-29D7-0548-A1D6-9518117EE2AE}" destId="{B742DB29-EED6-A24C-AB40-C6861FBD9889}" srcOrd="0" destOrd="5" presId="urn:microsoft.com/office/officeart/2005/8/layout/hList1"/>
    <dgm:cxn modelId="{7907311C-577C-234C-AA96-C17358CB5175}" type="presOf" srcId="{0F2776AB-3AEF-7B4C-BAB6-875062A0C0E8}" destId="{D2340D6F-50D8-D24E-BF03-DD5D4580E7C2}" srcOrd="0" destOrd="0" presId="urn:microsoft.com/office/officeart/2005/8/layout/hList1"/>
    <dgm:cxn modelId="{6CCA77AA-829C-5C4C-A428-9DE9D85BCD95}" type="presOf" srcId="{DB555302-1E02-464C-9E9C-3AC7E8D2FBF7}" destId="{B742DB29-EED6-A24C-AB40-C6861FBD9889}" srcOrd="0" destOrd="6" presId="urn:microsoft.com/office/officeart/2005/8/layout/hList1"/>
    <dgm:cxn modelId="{BCB6BE8B-9E5A-F641-90FB-DAA7911F0A1F}" srcId="{F2A69854-86F0-4B4D-9FBB-A0E080A767F5}" destId="{56F4185B-02B0-BB40-AE40-A9888F35241C}" srcOrd="1" destOrd="0" parTransId="{601E3B5C-7574-2446-B391-933F694E5A14}" sibTransId="{AB041758-6037-684B-BE83-4F0032B725EE}"/>
    <dgm:cxn modelId="{0B21FB40-6697-BB4B-9907-D135A83D9853}" type="presOf" srcId="{8812329D-6745-1441-8E0F-C31F7065D3ED}" destId="{B742DB29-EED6-A24C-AB40-C6861FBD9889}" srcOrd="0" destOrd="3" presId="urn:microsoft.com/office/officeart/2005/8/layout/hList1"/>
    <dgm:cxn modelId="{784B0B20-FE74-9242-8A44-50FE955095A7}" type="presOf" srcId="{C1F47C89-25FA-BF46-B50D-EF396193DCE2}" destId="{D2340D6F-50D8-D24E-BF03-DD5D4580E7C2}" srcOrd="0" destOrd="3" presId="urn:microsoft.com/office/officeart/2005/8/layout/hList1"/>
    <dgm:cxn modelId="{97B94373-62D1-EE4A-94BD-CBBD9EAEE4B0}" type="presOf" srcId="{2FD5E13F-67B5-FE46-9E20-8C4634BE9814}" destId="{B742DB29-EED6-A24C-AB40-C6861FBD9889}" srcOrd="0" destOrd="7" presId="urn:microsoft.com/office/officeart/2005/8/layout/hList1"/>
    <dgm:cxn modelId="{3D75321C-5525-B34C-9557-41039B5BA40C}" srcId="{F2A69854-86F0-4B4D-9FBB-A0E080A767F5}" destId="{9AD77E88-4633-4F47-9AB9-5068D3A60A4F}" srcOrd="2" destOrd="0" parTransId="{CABF3B89-5A6D-A14D-8A5A-548A6AB89D32}" sibTransId="{62D64303-4358-4E4F-B509-62777197807B}"/>
    <dgm:cxn modelId="{90670AAC-276B-434B-B049-805B15794742}" srcId="{9CC7AA91-C608-794D-BEFC-B23A72B91467}" destId="{5387B1FD-BFA9-6542-A484-D80D0F852336}" srcOrd="1" destOrd="0" parTransId="{E5B1F903-0699-AB42-BBC1-808EDB1DCAD9}" sibTransId="{142B8455-0AAD-9E44-9529-DD603A883862}"/>
    <dgm:cxn modelId="{4CA69DA2-A78C-2740-98F6-FBFE72FD3F57}" type="presOf" srcId="{9AD77E88-4633-4F47-9AB9-5068D3A60A4F}" destId="{B742DB29-EED6-A24C-AB40-C6861FBD9889}" srcOrd="0" destOrd="2" presId="urn:microsoft.com/office/officeart/2005/8/layout/hList1"/>
    <dgm:cxn modelId="{996FD69D-3FD2-0749-B046-A6235254879F}" type="presOf" srcId="{FB50B967-48FA-A942-9055-4B6BF248167A}" destId="{A9E86873-5492-C347-8F3D-782AF6739981}" srcOrd="0" destOrd="0" presId="urn:microsoft.com/office/officeart/2005/8/layout/hList1"/>
    <dgm:cxn modelId="{68B12CAD-00BD-754E-B996-C1385CC6B5E4}" srcId="{5387B1FD-BFA9-6542-A484-D80D0F852336}" destId="{F2C0A40E-7E60-0041-B771-F0A58E315442}" srcOrd="1" destOrd="0" parTransId="{324E2DBC-EE27-2F4F-BFA1-1C37AE07A731}" sibTransId="{35F5C727-103D-954A-8E1B-96F713356307}"/>
    <dgm:cxn modelId="{2DFAFF36-AC65-DE42-915E-C9DBDF1E3D9C}" srcId="{827A0A5C-CA0F-2F4F-B5B5-945E70FD4C45}" destId="{FFE782D6-A283-774F-A6D4-D2070DEE5F5E}" srcOrd="1" destOrd="0" parTransId="{2DD17690-9EA3-884B-87CF-B845B20727B2}" sibTransId="{A49D94F5-F6AC-5244-B93C-E3CAA3037527}"/>
    <dgm:cxn modelId="{F31FD083-C623-4C42-9F12-CD9076F5D280}" srcId="{5387B1FD-BFA9-6542-A484-D80D0F852336}" destId="{0F2776AB-3AEF-7B4C-BAB6-875062A0C0E8}" srcOrd="0" destOrd="0" parTransId="{E9F3040C-DAEF-B34B-B9C3-EB4A1A896A32}" sibTransId="{67958525-0AAB-9940-AB0B-F24289D4C972}"/>
    <dgm:cxn modelId="{50105A50-67DB-A246-99C0-AB4FC37AD336}" type="presOf" srcId="{F2A69854-86F0-4B4D-9FBB-A0E080A767F5}" destId="{C5B92B14-66E6-364D-970A-A3FD01F56AC5}" srcOrd="0" destOrd="0" presId="urn:microsoft.com/office/officeart/2005/8/layout/hList1"/>
    <dgm:cxn modelId="{AF488B22-0A42-BA4E-ADB3-8CCF7D58602C}" srcId="{F2A69854-86F0-4B4D-9FBB-A0E080A767F5}" destId="{B084EB31-29D7-0548-A1D6-9518117EE2AE}" srcOrd="5" destOrd="0" parTransId="{65EB3018-AC5B-9D43-9162-6D756B9DCCF3}" sibTransId="{FD56113E-0E0F-104C-B33E-051A35BBD81B}"/>
    <dgm:cxn modelId="{E8F19608-583C-5C41-A3E4-C2BA8F93F416}" type="presOf" srcId="{FA151CEA-5132-2946-BC0A-7EE9C3FEA9B6}" destId="{B742DB29-EED6-A24C-AB40-C6861FBD9889}" srcOrd="0" destOrd="0" presId="urn:microsoft.com/office/officeart/2005/8/layout/hList1"/>
    <dgm:cxn modelId="{7FE469C1-3290-F143-BAA5-B2BEB51E9C01}" type="presOf" srcId="{9CC7AA91-C608-794D-BEFC-B23A72B91467}" destId="{B54CA6C4-8B94-AE4C-B7C2-635A20738D9D}" srcOrd="0" destOrd="0" presId="urn:microsoft.com/office/officeart/2005/8/layout/hList1"/>
    <dgm:cxn modelId="{6F3C71D9-8C8F-5A40-883B-16D84D22FF65}" type="presOf" srcId="{827A0A5C-CA0F-2F4F-B5B5-945E70FD4C45}" destId="{13EBCEAD-897C-9E47-9BF7-F1E41E7EB874}" srcOrd="0" destOrd="0" presId="urn:microsoft.com/office/officeart/2005/8/layout/hList1"/>
    <dgm:cxn modelId="{9C91CFC6-4A59-DF49-A3B3-D63A35DC2784}" srcId="{827A0A5C-CA0F-2F4F-B5B5-945E70FD4C45}" destId="{FB50B967-48FA-A942-9055-4B6BF248167A}" srcOrd="0" destOrd="0" parTransId="{92A63839-BE23-D044-9A7B-C454237B1E1C}" sibTransId="{0F6423CF-36BE-BB4E-82DB-2D7DA65A26AB}"/>
    <dgm:cxn modelId="{B8D2CCD4-A687-7C4D-947B-C224B8962BB9}" srcId="{F2A69854-86F0-4B4D-9FBB-A0E080A767F5}" destId="{C8AC6FC4-C79B-2E41-A0F2-14D48BFF91C4}" srcOrd="4" destOrd="0" parTransId="{870600C7-2636-4D47-A292-A35FD71F1191}" sibTransId="{B8333310-4FBC-554A-ACE1-B8901F96DD4F}"/>
    <dgm:cxn modelId="{F554709C-4F7D-CF47-8BF0-FB5ACFDC21E2}" type="presOf" srcId="{F2C0A40E-7E60-0041-B771-F0A58E315442}" destId="{D2340D6F-50D8-D24E-BF03-DD5D4580E7C2}" srcOrd="0" destOrd="1" presId="urn:microsoft.com/office/officeart/2005/8/layout/hList1"/>
    <dgm:cxn modelId="{76C7A11F-0A4C-2140-9846-C8A8EB37524B}" srcId="{9CC7AA91-C608-794D-BEFC-B23A72B91467}" destId="{F2A69854-86F0-4B4D-9FBB-A0E080A767F5}" srcOrd="2" destOrd="0" parTransId="{1B8E7514-E698-984F-A0B6-6B2CDC02778F}" sibTransId="{95CC4705-C4F3-D646-B38E-B222409BC8EE}"/>
    <dgm:cxn modelId="{701793ED-B51D-5043-9051-F99387A174C9}" srcId="{F2A69854-86F0-4B4D-9FBB-A0E080A767F5}" destId="{FA151CEA-5132-2946-BC0A-7EE9C3FEA9B6}" srcOrd="0" destOrd="0" parTransId="{28C3106F-F040-AA43-8EFE-B86437EED5AA}" sibTransId="{6EED01BA-3C77-874A-9CC3-7DCB89954370}"/>
    <dgm:cxn modelId="{E659238E-C285-654F-98A8-3522F547E8ED}" srcId="{F2A69854-86F0-4B4D-9FBB-A0E080A767F5}" destId="{2FD5E13F-67B5-FE46-9E20-8C4634BE9814}" srcOrd="7" destOrd="0" parTransId="{3C8E4100-C765-C84F-9311-2A4CC12CFD38}" sibTransId="{B2566E20-3B77-D14D-8A90-015A239F1F8D}"/>
    <dgm:cxn modelId="{E5E0B606-E5DB-894D-A6C2-E60663D678A8}" type="presOf" srcId="{FFE782D6-A283-774F-A6D4-D2070DEE5F5E}" destId="{A9E86873-5492-C347-8F3D-782AF6739981}" srcOrd="0" destOrd="1" presId="urn:microsoft.com/office/officeart/2005/8/layout/hList1"/>
    <dgm:cxn modelId="{44B25AE9-04D1-A04C-B16C-5BF82E47BC4D}" type="presOf" srcId="{C8AC6FC4-C79B-2E41-A0F2-14D48BFF91C4}" destId="{B742DB29-EED6-A24C-AB40-C6861FBD9889}" srcOrd="0" destOrd="4" presId="urn:microsoft.com/office/officeart/2005/8/layout/hList1"/>
    <dgm:cxn modelId="{303505AE-06AA-EB43-AB60-0F687B580499}" srcId="{9CC7AA91-C608-794D-BEFC-B23A72B91467}" destId="{827A0A5C-CA0F-2F4F-B5B5-945E70FD4C45}" srcOrd="0" destOrd="0" parTransId="{3E28713F-E143-844A-B4AE-7E085D0218F5}" sibTransId="{395B3519-8949-B041-8FFE-4C91B1A25BCE}"/>
    <dgm:cxn modelId="{1DF8038B-1998-7B4A-AC65-AC7A0A9F67DC}" type="presOf" srcId="{5387B1FD-BFA9-6542-A484-D80D0F852336}" destId="{5DB1CD28-4A7F-824A-8C08-0D8D828F122E}" srcOrd="0" destOrd="0" presId="urn:microsoft.com/office/officeart/2005/8/layout/hList1"/>
    <dgm:cxn modelId="{BDAF085F-2A00-9643-8E3B-38467AFC72A5}" type="presOf" srcId="{BF0A62B2-F342-D94B-80D0-9032A4A8C28E}" destId="{D2340D6F-50D8-D24E-BF03-DD5D4580E7C2}" srcOrd="0" destOrd="2" presId="urn:microsoft.com/office/officeart/2005/8/layout/hList1"/>
    <dgm:cxn modelId="{6B520FE0-AEB3-E048-8A78-0EACDE72853F}" type="presParOf" srcId="{B54CA6C4-8B94-AE4C-B7C2-635A20738D9D}" destId="{F5C627F2-5A12-484F-A360-589087F35AFD}" srcOrd="0" destOrd="0" presId="urn:microsoft.com/office/officeart/2005/8/layout/hList1"/>
    <dgm:cxn modelId="{B77DF5F0-3B1E-7D44-A66A-154877E9F6E6}" type="presParOf" srcId="{F5C627F2-5A12-484F-A360-589087F35AFD}" destId="{13EBCEAD-897C-9E47-9BF7-F1E41E7EB874}" srcOrd="0" destOrd="0" presId="urn:microsoft.com/office/officeart/2005/8/layout/hList1"/>
    <dgm:cxn modelId="{E0FF2DA9-3AC7-414F-98D3-DC475E3E356D}" type="presParOf" srcId="{F5C627F2-5A12-484F-A360-589087F35AFD}" destId="{A9E86873-5492-C347-8F3D-782AF6739981}" srcOrd="1" destOrd="0" presId="urn:microsoft.com/office/officeart/2005/8/layout/hList1"/>
    <dgm:cxn modelId="{16B6A98C-793A-0048-8655-435652733459}" type="presParOf" srcId="{B54CA6C4-8B94-AE4C-B7C2-635A20738D9D}" destId="{278DD108-9866-354A-A9A6-B45FB76AA0A7}" srcOrd="1" destOrd="0" presId="urn:microsoft.com/office/officeart/2005/8/layout/hList1"/>
    <dgm:cxn modelId="{8C908B43-BFC7-6A41-8781-E1E7C72D2933}" type="presParOf" srcId="{B54CA6C4-8B94-AE4C-B7C2-635A20738D9D}" destId="{3891229E-411E-5B4B-A3C2-A1490D70A496}" srcOrd="2" destOrd="0" presId="urn:microsoft.com/office/officeart/2005/8/layout/hList1"/>
    <dgm:cxn modelId="{CDC04F3D-AB35-CF4D-89AC-2AA652E9CEB2}" type="presParOf" srcId="{3891229E-411E-5B4B-A3C2-A1490D70A496}" destId="{5DB1CD28-4A7F-824A-8C08-0D8D828F122E}" srcOrd="0" destOrd="0" presId="urn:microsoft.com/office/officeart/2005/8/layout/hList1"/>
    <dgm:cxn modelId="{995E3652-45E3-2140-8F3B-87409F6F1607}" type="presParOf" srcId="{3891229E-411E-5B4B-A3C2-A1490D70A496}" destId="{D2340D6F-50D8-D24E-BF03-DD5D4580E7C2}" srcOrd="1" destOrd="0" presId="urn:microsoft.com/office/officeart/2005/8/layout/hList1"/>
    <dgm:cxn modelId="{E791DF92-8798-F742-8485-ABA2B1D2746C}" type="presParOf" srcId="{B54CA6C4-8B94-AE4C-B7C2-635A20738D9D}" destId="{5033FADF-9977-BE4A-9F20-7A6D4FFEB53D}" srcOrd="3" destOrd="0" presId="urn:microsoft.com/office/officeart/2005/8/layout/hList1"/>
    <dgm:cxn modelId="{F023A044-E717-8A4D-AA88-A00F2EAC2B0C}" type="presParOf" srcId="{B54CA6C4-8B94-AE4C-B7C2-635A20738D9D}" destId="{935191CA-D5B4-1948-AC03-8A5BF4125388}" srcOrd="4" destOrd="0" presId="urn:microsoft.com/office/officeart/2005/8/layout/hList1"/>
    <dgm:cxn modelId="{6E3415B8-DCFC-2C4C-948E-EA471F06036B}" type="presParOf" srcId="{935191CA-D5B4-1948-AC03-8A5BF4125388}" destId="{C5B92B14-66E6-364D-970A-A3FD01F56AC5}" srcOrd="0" destOrd="0" presId="urn:microsoft.com/office/officeart/2005/8/layout/hList1"/>
    <dgm:cxn modelId="{D39CD61D-CEA3-B745-92AB-9F01DEACD5EE}" type="presParOf" srcId="{935191CA-D5B4-1948-AC03-8A5BF4125388}" destId="{B742DB29-EED6-A24C-AB40-C6861FBD9889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FEADF0FD-DE0F-FD4F-A8CE-65A84FCB8D38}" type="doc">
      <dgm:prSet loTypeId="urn:microsoft.com/office/officeart/2008/layout/RadialCluster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275F6EE-FAAA-AC44-95C6-40474518FF08}">
      <dgm:prSet phldrT="[Text]"/>
      <dgm:spPr/>
      <dgm:t>
        <a:bodyPr/>
        <a:lstStyle/>
        <a:p>
          <a:r>
            <a:rPr lang="en-US" dirty="0" smtClean="0"/>
            <a:t>Diagnostics for </a:t>
          </a:r>
          <a:r>
            <a:rPr lang="en-US" dirty="0" err="1" smtClean="0"/>
            <a:t>Insulinoma</a:t>
          </a:r>
          <a:r>
            <a:rPr lang="en-US" dirty="0" smtClean="0"/>
            <a:t> Detection</a:t>
          </a:r>
          <a:endParaRPr lang="en-US" dirty="0"/>
        </a:p>
      </dgm:t>
    </dgm:pt>
    <dgm:pt modelId="{A0BC9052-3DB9-9341-BD13-42D24EBBD39A}" type="parTrans" cxnId="{19031A47-9F32-E646-923D-98F91B182C12}">
      <dgm:prSet/>
      <dgm:spPr/>
      <dgm:t>
        <a:bodyPr/>
        <a:lstStyle/>
        <a:p>
          <a:endParaRPr lang="en-US"/>
        </a:p>
      </dgm:t>
    </dgm:pt>
    <dgm:pt modelId="{415838B2-6C63-5443-9F9B-1871DBB3EA26}" type="sibTrans" cxnId="{19031A47-9F32-E646-923D-98F91B182C12}">
      <dgm:prSet/>
      <dgm:spPr/>
      <dgm:t>
        <a:bodyPr/>
        <a:lstStyle/>
        <a:p>
          <a:endParaRPr lang="en-US"/>
        </a:p>
      </dgm:t>
    </dgm:pt>
    <dgm:pt modelId="{8923DB19-3D5E-7C49-8A65-84D2879858BE}">
      <dgm:prSet phldrT="[Text]"/>
      <dgm:spPr/>
      <dgm:t>
        <a:bodyPr/>
        <a:lstStyle/>
        <a:p>
          <a:r>
            <a:rPr lang="en-US" dirty="0" smtClean="0"/>
            <a:t>Contrast Enhanced CT</a:t>
          </a:r>
          <a:endParaRPr lang="en-US" dirty="0"/>
        </a:p>
      </dgm:t>
    </dgm:pt>
    <dgm:pt modelId="{FD716DF4-046E-5D41-BF13-90FD1583E0F8}" type="parTrans" cxnId="{E2C5AECB-9872-1643-9136-7D9C24F6EA09}">
      <dgm:prSet/>
      <dgm:spPr/>
      <dgm:t>
        <a:bodyPr/>
        <a:lstStyle/>
        <a:p>
          <a:endParaRPr lang="en-US"/>
        </a:p>
      </dgm:t>
    </dgm:pt>
    <dgm:pt modelId="{15D6332F-6329-D948-B795-99208B0D2076}" type="sibTrans" cxnId="{E2C5AECB-9872-1643-9136-7D9C24F6EA09}">
      <dgm:prSet/>
      <dgm:spPr/>
      <dgm:t>
        <a:bodyPr/>
        <a:lstStyle/>
        <a:p>
          <a:endParaRPr lang="en-US"/>
        </a:p>
      </dgm:t>
    </dgm:pt>
    <dgm:pt modelId="{A69F925E-7110-8D45-8648-DC74F7198E7A}">
      <dgm:prSet phldrT="[Text]"/>
      <dgm:spPr/>
      <dgm:t>
        <a:bodyPr/>
        <a:lstStyle/>
        <a:p>
          <a:r>
            <a:rPr lang="en-US" dirty="0" smtClean="0"/>
            <a:t>MRI </a:t>
          </a:r>
          <a:r>
            <a:rPr lang="en-US" dirty="0" err="1" smtClean="0"/>
            <a:t>scintigraphy</a:t>
          </a:r>
          <a:endParaRPr lang="en-US" dirty="0"/>
        </a:p>
      </dgm:t>
    </dgm:pt>
    <dgm:pt modelId="{7BB44367-C56D-B54F-A7D1-6D017E68A535}" type="parTrans" cxnId="{935E8269-3BAB-7743-ADAC-2CC7AD10D993}">
      <dgm:prSet/>
      <dgm:spPr/>
      <dgm:t>
        <a:bodyPr/>
        <a:lstStyle/>
        <a:p>
          <a:endParaRPr lang="en-US"/>
        </a:p>
      </dgm:t>
    </dgm:pt>
    <dgm:pt modelId="{55122B3D-340E-5948-8E41-ADECB804FCDD}" type="sibTrans" cxnId="{935E8269-3BAB-7743-ADAC-2CC7AD10D993}">
      <dgm:prSet/>
      <dgm:spPr/>
      <dgm:t>
        <a:bodyPr/>
        <a:lstStyle/>
        <a:p>
          <a:endParaRPr lang="en-US"/>
        </a:p>
      </dgm:t>
    </dgm:pt>
    <dgm:pt modelId="{5CB8D43D-9E59-0B49-9DF5-C74BFCCBA281}">
      <dgm:prSet phldrT="[Text]"/>
      <dgm:spPr/>
      <dgm:t>
        <a:bodyPr/>
        <a:lstStyle/>
        <a:p>
          <a:r>
            <a:rPr lang="en-US" dirty="0" smtClean="0"/>
            <a:t>Surgical exploration</a:t>
          </a:r>
          <a:endParaRPr lang="en-US" dirty="0"/>
        </a:p>
      </dgm:t>
    </dgm:pt>
    <dgm:pt modelId="{4F74A8BC-6DB2-2A45-97F0-736F11D6F1AB}" type="parTrans" cxnId="{E1DAF619-6F1B-6F4B-8EA3-5858F6C0CB84}">
      <dgm:prSet/>
      <dgm:spPr/>
      <dgm:t>
        <a:bodyPr/>
        <a:lstStyle/>
        <a:p>
          <a:endParaRPr lang="en-US"/>
        </a:p>
      </dgm:t>
    </dgm:pt>
    <dgm:pt modelId="{13692180-A28B-114F-A0E5-B0493C849D6D}" type="sibTrans" cxnId="{E1DAF619-6F1B-6F4B-8EA3-5858F6C0CB84}">
      <dgm:prSet/>
      <dgm:spPr/>
      <dgm:t>
        <a:bodyPr/>
        <a:lstStyle/>
        <a:p>
          <a:endParaRPr lang="en-US"/>
        </a:p>
      </dgm:t>
    </dgm:pt>
    <dgm:pt modelId="{8F7796E5-94E4-6842-B67A-7226EB95BC63}">
      <dgm:prSet phldrT="[Text]"/>
      <dgm:spPr/>
      <dgm:t>
        <a:bodyPr/>
        <a:lstStyle/>
        <a:p>
          <a:r>
            <a:rPr lang="en-US" dirty="0" smtClean="0"/>
            <a:t>96% sensitive for primary tumor</a:t>
          </a:r>
          <a:endParaRPr lang="en-US" dirty="0"/>
        </a:p>
      </dgm:t>
    </dgm:pt>
    <dgm:pt modelId="{DEF73E81-89B5-E04F-A7EB-749327036EE9}" type="parTrans" cxnId="{E3DC4B16-98A0-0D48-AB66-6C1DB0E8FBD4}">
      <dgm:prSet/>
      <dgm:spPr/>
      <dgm:t>
        <a:bodyPr/>
        <a:lstStyle/>
        <a:p>
          <a:endParaRPr lang="en-US"/>
        </a:p>
      </dgm:t>
    </dgm:pt>
    <dgm:pt modelId="{289F2DDC-63E8-9A4E-AA37-E0892532C97F}" type="sibTrans" cxnId="{E3DC4B16-98A0-0D48-AB66-6C1DB0E8FBD4}">
      <dgm:prSet/>
      <dgm:spPr/>
      <dgm:t>
        <a:bodyPr/>
        <a:lstStyle/>
        <a:p>
          <a:endParaRPr lang="en-US"/>
        </a:p>
      </dgm:t>
    </dgm:pt>
    <dgm:pt modelId="{B2351095-3355-774D-81A3-BA480A7B310E}">
      <dgm:prSet phldrT="[Text]"/>
      <dgm:spPr/>
      <dgm:t>
        <a:bodyPr/>
        <a:lstStyle/>
        <a:p>
          <a:r>
            <a:rPr lang="en-US" dirty="0" smtClean="0"/>
            <a:t>67-75% sensitive for </a:t>
          </a:r>
          <a:r>
            <a:rPr lang="en-US" dirty="0" err="1" smtClean="0"/>
            <a:t>mets</a:t>
          </a:r>
          <a:endParaRPr lang="en-US" dirty="0"/>
        </a:p>
      </dgm:t>
    </dgm:pt>
    <dgm:pt modelId="{2ACAE966-FD1A-634D-AB59-022045AB0073}" type="parTrans" cxnId="{C447AFE9-2D9B-4341-BB76-98AC14CEB95C}">
      <dgm:prSet/>
      <dgm:spPr/>
      <dgm:t>
        <a:bodyPr/>
        <a:lstStyle/>
        <a:p>
          <a:endParaRPr lang="en-US"/>
        </a:p>
      </dgm:t>
    </dgm:pt>
    <dgm:pt modelId="{C103FC97-A03D-1B47-A84B-A9FA69CE1965}" type="sibTrans" cxnId="{C447AFE9-2D9B-4341-BB76-98AC14CEB95C}">
      <dgm:prSet/>
      <dgm:spPr/>
      <dgm:t>
        <a:bodyPr/>
        <a:lstStyle/>
        <a:p>
          <a:endParaRPr lang="en-US"/>
        </a:p>
      </dgm:t>
    </dgm:pt>
    <dgm:pt modelId="{1AF27151-E72A-7B46-91BC-CDFF5319DE42}" type="pres">
      <dgm:prSet presAssocID="{FEADF0FD-DE0F-FD4F-A8CE-65A84FCB8D38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B014C52F-AB76-7F4B-80A6-CBC8112EF3A3}" type="pres">
      <dgm:prSet presAssocID="{F275F6EE-FAAA-AC44-95C6-40474518FF08}" presName="textCenter" presStyleLbl="node1" presStyleIdx="0" presStyleCnt="6"/>
      <dgm:spPr/>
      <dgm:t>
        <a:bodyPr/>
        <a:lstStyle/>
        <a:p>
          <a:endParaRPr lang="en-US"/>
        </a:p>
      </dgm:t>
    </dgm:pt>
    <dgm:pt modelId="{53B0802A-1145-D24C-BF65-622C8B507689}" type="pres">
      <dgm:prSet presAssocID="{F275F6EE-FAAA-AC44-95C6-40474518FF08}" presName="cycle_1" presStyleCnt="0"/>
      <dgm:spPr/>
    </dgm:pt>
    <dgm:pt modelId="{33120EE7-EA23-B54B-915C-B95CE45058D3}" type="pres">
      <dgm:prSet presAssocID="{8923DB19-3D5E-7C49-8A65-84D2879858BE}" presName="childCenter1" presStyleLbl="node1" presStyleIdx="1" presStyleCnt="6"/>
      <dgm:spPr/>
      <dgm:t>
        <a:bodyPr/>
        <a:lstStyle/>
        <a:p>
          <a:endParaRPr lang="en-US"/>
        </a:p>
      </dgm:t>
    </dgm:pt>
    <dgm:pt modelId="{78D27492-65C2-0F4D-A87D-6483CECCC5D2}" type="pres">
      <dgm:prSet presAssocID="{DEF73E81-89B5-E04F-A7EB-749327036EE9}" presName="Name141" presStyleLbl="parChTrans1D3" presStyleIdx="0" presStyleCnt="2"/>
      <dgm:spPr/>
      <dgm:t>
        <a:bodyPr/>
        <a:lstStyle/>
        <a:p>
          <a:endParaRPr lang="en-US"/>
        </a:p>
      </dgm:t>
    </dgm:pt>
    <dgm:pt modelId="{C51EBBC6-C4F1-7B47-B265-7AF81C4344FD}" type="pres">
      <dgm:prSet presAssocID="{8F7796E5-94E4-6842-B67A-7226EB95BC63}" presName="text1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2A80F0-E468-D746-8FB8-744F42EB7B9A}" type="pres">
      <dgm:prSet presAssocID="{2ACAE966-FD1A-634D-AB59-022045AB0073}" presName="Name141" presStyleLbl="parChTrans1D3" presStyleIdx="1" presStyleCnt="2"/>
      <dgm:spPr/>
      <dgm:t>
        <a:bodyPr/>
        <a:lstStyle/>
        <a:p>
          <a:endParaRPr lang="en-US"/>
        </a:p>
      </dgm:t>
    </dgm:pt>
    <dgm:pt modelId="{37AF1E11-5D55-464A-BF24-15DFE716E89D}" type="pres">
      <dgm:prSet presAssocID="{B2351095-3355-774D-81A3-BA480A7B310E}" presName="text1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2C9388-B9FA-7046-B335-DED0FB0DF37E}" type="pres">
      <dgm:prSet presAssocID="{FD716DF4-046E-5D41-BF13-90FD1583E0F8}" presName="Name144" presStyleLbl="parChTrans1D2" presStyleIdx="0" presStyleCnt="3"/>
      <dgm:spPr/>
      <dgm:t>
        <a:bodyPr/>
        <a:lstStyle/>
        <a:p>
          <a:endParaRPr lang="en-US"/>
        </a:p>
      </dgm:t>
    </dgm:pt>
    <dgm:pt modelId="{8F8E321F-2BA5-CC40-BDAB-46BF38A21E0D}" type="pres">
      <dgm:prSet presAssocID="{F275F6EE-FAAA-AC44-95C6-40474518FF08}" presName="cycle_2" presStyleCnt="0"/>
      <dgm:spPr/>
    </dgm:pt>
    <dgm:pt modelId="{41D01587-C060-6A4B-932B-7C0229D6E5D1}" type="pres">
      <dgm:prSet presAssocID="{A69F925E-7110-8D45-8648-DC74F7198E7A}" presName="childCenter2" presStyleLbl="node1" presStyleIdx="4" presStyleCnt="6"/>
      <dgm:spPr/>
      <dgm:t>
        <a:bodyPr/>
        <a:lstStyle/>
        <a:p>
          <a:endParaRPr lang="en-US"/>
        </a:p>
      </dgm:t>
    </dgm:pt>
    <dgm:pt modelId="{E7C196F4-84D4-F840-B572-3EB7CA8C5D98}" type="pres">
      <dgm:prSet presAssocID="{7BB44367-C56D-B54F-A7D1-6D017E68A535}" presName="Name221" presStyleLbl="parChTrans1D2" presStyleIdx="1" presStyleCnt="3"/>
      <dgm:spPr/>
      <dgm:t>
        <a:bodyPr/>
        <a:lstStyle/>
        <a:p>
          <a:endParaRPr lang="en-US"/>
        </a:p>
      </dgm:t>
    </dgm:pt>
    <dgm:pt modelId="{5EA29C54-6C70-7B4E-830A-49FE364DE157}" type="pres">
      <dgm:prSet presAssocID="{F275F6EE-FAAA-AC44-95C6-40474518FF08}" presName="cycle_3" presStyleCnt="0"/>
      <dgm:spPr/>
    </dgm:pt>
    <dgm:pt modelId="{284DBF98-D6B6-C84B-B490-2824F81C252F}" type="pres">
      <dgm:prSet presAssocID="{5CB8D43D-9E59-0B49-9DF5-C74BFCCBA281}" presName="childCenter3" presStyleLbl="node1" presStyleIdx="5" presStyleCnt="6"/>
      <dgm:spPr/>
      <dgm:t>
        <a:bodyPr/>
        <a:lstStyle/>
        <a:p>
          <a:endParaRPr lang="en-US"/>
        </a:p>
      </dgm:t>
    </dgm:pt>
    <dgm:pt modelId="{BFF2AB93-E05D-B34D-A79C-E2B43AB746AD}" type="pres">
      <dgm:prSet presAssocID="{4F74A8BC-6DB2-2A45-97F0-736F11D6F1AB}" presName="Name288" presStyleLbl="parChTrans1D2" presStyleIdx="2" presStyleCnt="3"/>
      <dgm:spPr/>
      <dgm:t>
        <a:bodyPr/>
        <a:lstStyle/>
        <a:p>
          <a:endParaRPr lang="en-US"/>
        </a:p>
      </dgm:t>
    </dgm:pt>
  </dgm:ptLst>
  <dgm:cxnLst>
    <dgm:cxn modelId="{7C856EA4-4CF4-E44B-A040-F67BAAECB58D}" type="presOf" srcId="{8F7796E5-94E4-6842-B67A-7226EB95BC63}" destId="{C51EBBC6-C4F1-7B47-B265-7AF81C4344FD}" srcOrd="0" destOrd="0" presId="urn:microsoft.com/office/officeart/2008/layout/RadialCluster"/>
    <dgm:cxn modelId="{B6002E02-E3EA-144E-9C3C-28377BB72FB6}" type="presOf" srcId="{A69F925E-7110-8D45-8648-DC74F7198E7A}" destId="{41D01587-C060-6A4B-932B-7C0229D6E5D1}" srcOrd="0" destOrd="0" presId="urn:microsoft.com/office/officeart/2008/layout/RadialCluster"/>
    <dgm:cxn modelId="{19031A47-9F32-E646-923D-98F91B182C12}" srcId="{FEADF0FD-DE0F-FD4F-A8CE-65A84FCB8D38}" destId="{F275F6EE-FAAA-AC44-95C6-40474518FF08}" srcOrd="0" destOrd="0" parTransId="{A0BC9052-3DB9-9341-BD13-42D24EBBD39A}" sibTransId="{415838B2-6C63-5443-9F9B-1871DBB3EA26}"/>
    <dgm:cxn modelId="{B7AF070E-7512-4B4C-A81F-2DE8E1DBA258}" type="presOf" srcId="{5CB8D43D-9E59-0B49-9DF5-C74BFCCBA281}" destId="{284DBF98-D6B6-C84B-B490-2824F81C252F}" srcOrd="0" destOrd="0" presId="urn:microsoft.com/office/officeart/2008/layout/RadialCluster"/>
    <dgm:cxn modelId="{E3DC4B16-98A0-0D48-AB66-6C1DB0E8FBD4}" srcId="{8923DB19-3D5E-7C49-8A65-84D2879858BE}" destId="{8F7796E5-94E4-6842-B67A-7226EB95BC63}" srcOrd="0" destOrd="0" parTransId="{DEF73E81-89B5-E04F-A7EB-749327036EE9}" sibTransId="{289F2DDC-63E8-9A4E-AA37-E0892532C97F}"/>
    <dgm:cxn modelId="{2A98F3B6-5B26-7C4B-AAB9-1AEE11817B60}" type="presOf" srcId="{B2351095-3355-774D-81A3-BA480A7B310E}" destId="{37AF1E11-5D55-464A-BF24-15DFE716E89D}" srcOrd="0" destOrd="0" presId="urn:microsoft.com/office/officeart/2008/layout/RadialCluster"/>
    <dgm:cxn modelId="{20D3B4D5-79B6-D344-8BE9-437AD98CC334}" type="presOf" srcId="{8923DB19-3D5E-7C49-8A65-84D2879858BE}" destId="{33120EE7-EA23-B54B-915C-B95CE45058D3}" srcOrd="0" destOrd="0" presId="urn:microsoft.com/office/officeart/2008/layout/RadialCluster"/>
    <dgm:cxn modelId="{A4C4819C-EB9A-644F-8756-E714C7682394}" type="presOf" srcId="{DEF73E81-89B5-E04F-A7EB-749327036EE9}" destId="{78D27492-65C2-0F4D-A87D-6483CECCC5D2}" srcOrd="0" destOrd="0" presId="urn:microsoft.com/office/officeart/2008/layout/RadialCluster"/>
    <dgm:cxn modelId="{C447AFE9-2D9B-4341-BB76-98AC14CEB95C}" srcId="{8923DB19-3D5E-7C49-8A65-84D2879858BE}" destId="{B2351095-3355-774D-81A3-BA480A7B310E}" srcOrd="1" destOrd="0" parTransId="{2ACAE966-FD1A-634D-AB59-022045AB0073}" sibTransId="{C103FC97-A03D-1B47-A84B-A9FA69CE1965}"/>
    <dgm:cxn modelId="{D474438D-B700-3E4B-B1D1-8E1557821B7C}" type="presOf" srcId="{FD716DF4-046E-5D41-BF13-90FD1583E0F8}" destId="{682C9388-B9FA-7046-B335-DED0FB0DF37E}" srcOrd="0" destOrd="0" presId="urn:microsoft.com/office/officeart/2008/layout/RadialCluster"/>
    <dgm:cxn modelId="{EFABB848-DAC3-8642-95FA-72176B1A3C37}" type="presOf" srcId="{2ACAE966-FD1A-634D-AB59-022045AB0073}" destId="{152A80F0-E468-D746-8FB8-744F42EB7B9A}" srcOrd="0" destOrd="0" presId="urn:microsoft.com/office/officeart/2008/layout/RadialCluster"/>
    <dgm:cxn modelId="{E1DAF619-6F1B-6F4B-8EA3-5858F6C0CB84}" srcId="{F275F6EE-FAAA-AC44-95C6-40474518FF08}" destId="{5CB8D43D-9E59-0B49-9DF5-C74BFCCBA281}" srcOrd="2" destOrd="0" parTransId="{4F74A8BC-6DB2-2A45-97F0-736F11D6F1AB}" sibTransId="{13692180-A28B-114F-A0E5-B0493C849D6D}"/>
    <dgm:cxn modelId="{7B71BE4C-EC7A-8943-8754-6B1BE139BB39}" type="presOf" srcId="{F275F6EE-FAAA-AC44-95C6-40474518FF08}" destId="{B014C52F-AB76-7F4B-80A6-CBC8112EF3A3}" srcOrd="0" destOrd="0" presId="urn:microsoft.com/office/officeart/2008/layout/RadialCluster"/>
    <dgm:cxn modelId="{4D6EB6DE-4255-C744-8B4A-765F2C9DAFF3}" type="presOf" srcId="{4F74A8BC-6DB2-2A45-97F0-736F11D6F1AB}" destId="{BFF2AB93-E05D-B34D-A79C-E2B43AB746AD}" srcOrd="0" destOrd="0" presId="urn:microsoft.com/office/officeart/2008/layout/RadialCluster"/>
    <dgm:cxn modelId="{11548FC7-E161-D04E-ADA0-B483FFEA5B7E}" type="presOf" srcId="{FEADF0FD-DE0F-FD4F-A8CE-65A84FCB8D38}" destId="{1AF27151-E72A-7B46-91BC-CDFF5319DE42}" srcOrd="0" destOrd="0" presId="urn:microsoft.com/office/officeart/2008/layout/RadialCluster"/>
    <dgm:cxn modelId="{935E8269-3BAB-7743-ADAC-2CC7AD10D993}" srcId="{F275F6EE-FAAA-AC44-95C6-40474518FF08}" destId="{A69F925E-7110-8D45-8648-DC74F7198E7A}" srcOrd="1" destOrd="0" parTransId="{7BB44367-C56D-B54F-A7D1-6D017E68A535}" sibTransId="{55122B3D-340E-5948-8E41-ADECB804FCDD}"/>
    <dgm:cxn modelId="{E2C5AECB-9872-1643-9136-7D9C24F6EA09}" srcId="{F275F6EE-FAAA-AC44-95C6-40474518FF08}" destId="{8923DB19-3D5E-7C49-8A65-84D2879858BE}" srcOrd="0" destOrd="0" parTransId="{FD716DF4-046E-5D41-BF13-90FD1583E0F8}" sibTransId="{15D6332F-6329-D948-B795-99208B0D2076}"/>
    <dgm:cxn modelId="{81D3E85C-55DA-CC4E-BA60-7C534AC2C678}" type="presOf" srcId="{7BB44367-C56D-B54F-A7D1-6D017E68A535}" destId="{E7C196F4-84D4-F840-B572-3EB7CA8C5D98}" srcOrd="0" destOrd="0" presId="urn:microsoft.com/office/officeart/2008/layout/RadialCluster"/>
    <dgm:cxn modelId="{3B857B05-F165-E541-8A95-F55B5E74535C}" type="presParOf" srcId="{1AF27151-E72A-7B46-91BC-CDFF5319DE42}" destId="{B014C52F-AB76-7F4B-80A6-CBC8112EF3A3}" srcOrd="0" destOrd="0" presId="urn:microsoft.com/office/officeart/2008/layout/RadialCluster"/>
    <dgm:cxn modelId="{B9B1E0D2-35DA-1B4C-9B09-896D06395712}" type="presParOf" srcId="{1AF27151-E72A-7B46-91BC-CDFF5319DE42}" destId="{53B0802A-1145-D24C-BF65-622C8B507689}" srcOrd="1" destOrd="0" presId="urn:microsoft.com/office/officeart/2008/layout/RadialCluster"/>
    <dgm:cxn modelId="{4EEAB03F-45FA-6E48-9D59-13F4241BCEC7}" type="presParOf" srcId="{53B0802A-1145-D24C-BF65-622C8B507689}" destId="{33120EE7-EA23-B54B-915C-B95CE45058D3}" srcOrd="0" destOrd="0" presId="urn:microsoft.com/office/officeart/2008/layout/RadialCluster"/>
    <dgm:cxn modelId="{39F35B1E-9F43-8C44-BCE7-0F6985BA8D8A}" type="presParOf" srcId="{53B0802A-1145-D24C-BF65-622C8B507689}" destId="{78D27492-65C2-0F4D-A87D-6483CECCC5D2}" srcOrd="1" destOrd="0" presId="urn:microsoft.com/office/officeart/2008/layout/RadialCluster"/>
    <dgm:cxn modelId="{5FA92273-3422-AE4C-B456-04E87C8247CE}" type="presParOf" srcId="{53B0802A-1145-D24C-BF65-622C8B507689}" destId="{C51EBBC6-C4F1-7B47-B265-7AF81C4344FD}" srcOrd="2" destOrd="0" presId="urn:microsoft.com/office/officeart/2008/layout/RadialCluster"/>
    <dgm:cxn modelId="{7DB6AB9F-2CBC-F248-80D2-DFC63D71B47A}" type="presParOf" srcId="{53B0802A-1145-D24C-BF65-622C8B507689}" destId="{152A80F0-E468-D746-8FB8-744F42EB7B9A}" srcOrd="3" destOrd="0" presId="urn:microsoft.com/office/officeart/2008/layout/RadialCluster"/>
    <dgm:cxn modelId="{6F873BDA-C56B-914C-A540-66E55DF9CCCB}" type="presParOf" srcId="{53B0802A-1145-D24C-BF65-622C8B507689}" destId="{37AF1E11-5D55-464A-BF24-15DFE716E89D}" srcOrd="4" destOrd="0" presId="urn:microsoft.com/office/officeart/2008/layout/RadialCluster"/>
    <dgm:cxn modelId="{B43372CF-42D3-E949-B0BB-B69FCA441F8A}" type="presParOf" srcId="{1AF27151-E72A-7B46-91BC-CDFF5319DE42}" destId="{682C9388-B9FA-7046-B335-DED0FB0DF37E}" srcOrd="2" destOrd="0" presId="urn:microsoft.com/office/officeart/2008/layout/RadialCluster"/>
    <dgm:cxn modelId="{B7188AFE-5042-364E-824F-B9A1D75C8AFC}" type="presParOf" srcId="{1AF27151-E72A-7B46-91BC-CDFF5319DE42}" destId="{8F8E321F-2BA5-CC40-BDAB-46BF38A21E0D}" srcOrd="3" destOrd="0" presId="urn:microsoft.com/office/officeart/2008/layout/RadialCluster"/>
    <dgm:cxn modelId="{2C101556-04FA-AE45-894B-CD36177602B0}" type="presParOf" srcId="{8F8E321F-2BA5-CC40-BDAB-46BF38A21E0D}" destId="{41D01587-C060-6A4B-932B-7C0229D6E5D1}" srcOrd="0" destOrd="0" presId="urn:microsoft.com/office/officeart/2008/layout/RadialCluster"/>
    <dgm:cxn modelId="{0CB4B2CD-0A12-3D4B-8DCC-F3F31D70F857}" type="presParOf" srcId="{1AF27151-E72A-7B46-91BC-CDFF5319DE42}" destId="{E7C196F4-84D4-F840-B572-3EB7CA8C5D98}" srcOrd="4" destOrd="0" presId="urn:microsoft.com/office/officeart/2008/layout/RadialCluster"/>
    <dgm:cxn modelId="{BD93A574-4568-444B-8900-69A6714EDD60}" type="presParOf" srcId="{1AF27151-E72A-7B46-91BC-CDFF5319DE42}" destId="{5EA29C54-6C70-7B4E-830A-49FE364DE157}" srcOrd="5" destOrd="0" presId="urn:microsoft.com/office/officeart/2008/layout/RadialCluster"/>
    <dgm:cxn modelId="{31983F01-2230-DE47-9623-B51E7D73A6CE}" type="presParOf" srcId="{5EA29C54-6C70-7B4E-830A-49FE364DE157}" destId="{284DBF98-D6B6-C84B-B490-2824F81C252F}" srcOrd="0" destOrd="0" presId="urn:microsoft.com/office/officeart/2008/layout/RadialCluster"/>
    <dgm:cxn modelId="{A29CCD7C-5BF9-8A45-B6C0-F02354A445BD}" type="presParOf" srcId="{1AF27151-E72A-7B46-91BC-CDFF5319DE42}" destId="{BFF2AB93-E05D-B34D-A79C-E2B43AB746AD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273B28C-E122-9F4C-9886-6F76D4FD7CEF}" type="doc">
      <dgm:prSet loTypeId="urn:microsoft.com/office/officeart/2005/8/layout/vList5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51CA612-118F-B147-AD8E-E2D1AE1E35DE}">
      <dgm:prSet phldrT="[Text]"/>
      <dgm:spPr/>
      <dgm:t>
        <a:bodyPr/>
        <a:lstStyle/>
        <a:p>
          <a:r>
            <a:rPr lang="en-US" dirty="0" smtClean="0"/>
            <a:t>CBC</a:t>
          </a:r>
          <a:endParaRPr lang="en-US" dirty="0"/>
        </a:p>
      </dgm:t>
    </dgm:pt>
    <dgm:pt modelId="{787D1F08-2294-5440-9DBF-8F0C7D18A924}" type="parTrans" cxnId="{2F77662D-31BA-5441-8052-4F9215C33DE5}">
      <dgm:prSet/>
      <dgm:spPr/>
      <dgm:t>
        <a:bodyPr/>
        <a:lstStyle/>
        <a:p>
          <a:endParaRPr lang="en-US"/>
        </a:p>
      </dgm:t>
    </dgm:pt>
    <dgm:pt modelId="{AB02A911-A993-034E-9305-64E0210EF105}" type="sibTrans" cxnId="{2F77662D-31BA-5441-8052-4F9215C33DE5}">
      <dgm:prSet/>
      <dgm:spPr/>
      <dgm:t>
        <a:bodyPr/>
        <a:lstStyle/>
        <a:p>
          <a:endParaRPr lang="en-US"/>
        </a:p>
      </dgm:t>
    </dgm:pt>
    <dgm:pt modelId="{7F8ACB26-FC19-AE45-849C-A375B5EB3826}">
      <dgm:prSet phldrT="[Text]"/>
      <dgm:spPr/>
      <dgm:t>
        <a:bodyPr/>
        <a:lstStyle/>
        <a:p>
          <a:r>
            <a:rPr lang="en-US" dirty="0" smtClean="0"/>
            <a:t>Mild </a:t>
          </a:r>
          <a:r>
            <a:rPr lang="en-US" dirty="0" err="1" smtClean="0"/>
            <a:t>nonregenerative</a:t>
          </a:r>
          <a:r>
            <a:rPr lang="en-US" dirty="0" smtClean="0"/>
            <a:t> anemia (HCT 39%, MCV 68, MCHC 33, abs </a:t>
          </a:r>
          <a:r>
            <a:rPr lang="en-US" dirty="0" err="1" smtClean="0"/>
            <a:t>retic</a:t>
          </a:r>
          <a:r>
            <a:rPr lang="en-US" dirty="0" smtClean="0"/>
            <a:t> 44.7, 0 </a:t>
          </a:r>
          <a:r>
            <a:rPr lang="en-US" dirty="0" err="1" smtClean="0"/>
            <a:t>nRBC</a:t>
          </a:r>
          <a:r>
            <a:rPr lang="en-US" dirty="0" smtClean="0"/>
            <a:t>)</a:t>
          </a:r>
          <a:endParaRPr lang="en-US" dirty="0"/>
        </a:p>
      </dgm:t>
    </dgm:pt>
    <dgm:pt modelId="{2C8FBC91-1D52-F14D-A4B9-5E9AEDC8C188}" type="parTrans" cxnId="{EC99F229-784F-854B-BFC7-214A976F1191}">
      <dgm:prSet/>
      <dgm:spPr/>
      <dgm:t>
        <a:bodyPr/>
        <a:lstStyle/>
        <a:p>
          <a:endParaRPr lang="en-US"/>
        </a:p>
      </dgm:t>
    </dgm:pt>
    <dgm:pt modelId="{206B5745-E505-0347-B317-D5416F81F833}" type="sibTrans" cxnId="{EC99F229-784F-854B-BFC7-214A976F1191}">
      <dgm:prSet/>
      <dgm:spPr/>
      <dgm:t>
        <a:bodyPr/>
        <a:lstStyle/>
        <a:p>
          <a:endParaRPr lang="en-US"/>
        </a:p>
      </dgm:t>
    </dgm:pt>
    <dgm:pt modelId="{66F53A9F-68CA-BF44-B79E-0BDF3F6D14A8}">
      <dgm:prSet phldrT="[Text]"/>
      <dgm:spPr/>
      <dgm:t>
        <a:bodyPr/>
        <a:lstStyle/>
        <a:p>
          <a:r>
            <a:rPr lang="en-US" dirty="0" smtClean="0"/>
            <a:t>Mild stress leukogram (WBC 16k, </a:t>
          </a:r>
          <a:r>
            <a:rPr lang="en-US" dirty="0" err="1" smtClean="0"/>
            <a:t>segs</a:t>
          </a:r>
          <a:r>
            <a:rPr lang="en-US" dirty="0" smtClean="0"/>
            <a:t> 12k, bands 0, lymph 900, </a:t>
          </a:r>
          <a:r>
            <a:rPr lang="en-US" dirty="0" err="1" smtClean="0"/>
            <a:t>monos</a:t>
          </a:r>
          <a:r>
            <a:rPr lang="en-US" dirty="0" smtClean="0"/>
            <a:t> 600)</a:t>
          </a:r>
          <a:endParaRPr lang="en-US" dirty="0"/>
        </a:p>
      </dgm:t>
    </dgm:pt>
    <dgm:pt modelId="{2D040DBC-C417-9540-AE39-93C2DE4BBA46}" type="parTrans" cxnId="{22F061DF-679C-4C4E-85F3-E1FECF783B43}">
      <dgm:prSet/>
      <dgm:spPr/>
      <dgm:t>
        <a:bodyPr/>
        <a:lstStyle/>
        <a:p>
          <a:endParaRPr lang="en-US"/>
        </a:p>
      </dgm:t>
    </dgm:pt>
    <dgm:pt modelId="{BC07D4FD-EEC4-AF49-B670-94F11ABE9A52}" type="sibTrans" cxnId="{22F061DF-679C-4C4E-85F3-E1FECF783B43}">
      <dgm:prSet/>
      <dgm:spPr/>
      <dgm:t>
        <a:bodyPr/>
        <a:lstStyle/>
        <a:p>
          <a:endParaRPr lang="en-US"/>
        </a:p>
      </dgm:t>
    </dgm:pt>
    <dgm:pt modelId="{49C6F573-CEE4-504F-A4FA-5AEF8501EEF8}" type="pres">
      <dgm:prSet presAssocID="{7273B28C-E122-9F4C-9886-6F76D4FD7CE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6B62EC6-EFC1-8147-943C-AD2A9519B480}" type="pres">
      <dgm:prSet presAssocID="{551CA612-118F-B147-AD8E-E2D1AE1E35DE}" presName="linNode" presStyleCnt="0"/>
      <dgm:spPr/>
    </dgm:pt>
    <dgm:pt modelId="{D7835638-783C-9C43-9693-92E61E85BC9D}" type="pres">
      <dgm:prSet presAssocID="{551CA612-118F-B147-AD8E-E2D1AE1E35DE}" presName="parentText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E95F643-2B21-0F4A-8457-C215A70894BB}" type="pres">
      <dgm:prSet presAssocID="{551CA612-118F-B147-AD8E-E2D1AE1E35DE}" presName="descendantText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EE83965-A019-EA4B-AD78-36060DF9F61E}" type="presOf" srcId="{7F8ACB26-FC19-AE45-849C-A375B5EB3826}" destId="{DE95F643-2B21-0F4A-8457-C215A70894BB}" srcOrd="0" destOrd="0" presId="urn:microsoft.com/office/officeart/2005/8/layout/vList5"/>
    <dgm:cxn modelId="{716575CD-A146-8847-BE99-A129D35A2A39}" type="presOf" srcId="{66F53A9F-68CA-BF44-B79E-0BDF3F6D14A8}" destId="{DE95F643-2B21-0F4A-8457-C215A70894BB}" srcOrd="0" destOrd="1" presId="urn:microsoft.com/office/officeart/2005/8/layout/vList5"/>
    <dgm:cxn modelId="{2F77662D-31BA-5441-8052-4F9215C33DE5}" srcId="{7273B28C-E122-9F4C-9886-6F76D4FD7CEF}" destId="{551CA612-118F-B147-AD8E-E2D1AE1E35DE}" srcOrd="0" destOrd="0" parTransId="{787D1F08-2294-5440-9DBF-8F0C7D18A924}" sibTransId="{AB02A911-A993-034E-9305-64E0210EF105}"/>
    <dgm:cxn modelId="{EC99F229-784F-854B-BFC7-214A976F1191}" srcId="{551CA612-118F-B147-AD8E-E2D1AE1E35DE}" destId="{7F8ACB26-FC19-AE45-849C-A375B5EB3826}" srcOrd="0" destOrd="0" parTransId="{2C8FBC91-1D52-F14D-A4B9-5E9AEDC8C188}" sibTransId="{206B5745-E505-0347-B317-D5416F81F833}"/>
    <dgm:cxn modelId="{22F061DF-679C-4C4E-85F3-E1FECF783B43}" srcId="{551CA612-118F-B147-AD8E-E2D1AE1E35DE}" destId="{66F53A9F-68CA-BF44-B79E-0BDF3F6D14A8}" srcOrd="1" destOrd="0" parTransId="{2D040DBC-C417-9540-AE39-93C2DE4BBA46}" sibTransId="{BC07D4FD-EEC4-AF49-B670-94F11ABE9A52}"/>
    <dgm:cxn modelId="{B0121A12-6D7F-C441-AA6B-633A75EDC8C6}" type="presOf" srcId="{551CA612-118F-B147-AD8E-E2D1AE1E35DE}" destId="{D7835638-783C-9C43-9693-92E61E85BC9D}" srcOrd="0" destOrd="0" presId="urn:microsoft.com/office/officeart/2005/8/layout/vList5"/>
    <dgm:cxn modelId="{1A70B80E-2B8D-9D48-BE63-ADF571352FA4}" type="presOf" srcId="{7273B28C-E122-9F4C-9886-6F76D4FD7CEF}" destId="{49C6F573-CEE4-504F-A4FA-5AEF8501EEF8}" srcOrd="0" destOrd="0" presId="urn:microsoft.com/office/officeart/2005/8/layout/vList5"/>
    <dgm:cxn modelId="{CA5F7FEC-059C-FE4A-9857-5CCDBBB05E12}" type="presParOf" srcId="{49C6F573-CEE4-504F-A4FA-5AEF8501EEF8}" destId="{A6B62EC6-EFC1-8147-943C-AD2A9519B480}" srcOrd="0" destOrd="0" presId="urn:microsoft.com/office/officeart/2005/8/layout/vList5"/>
    <dgm:cxn modelId="{417F60CC-4456-0A41-9672-E9E57935973F}" type="presParOf" srcId="{A6B62EC6-EFC1-8147-943C-AD2A9519B480}" destId="{D7835638-783C-9C43-9693-92E61E85BC9D}" srcOrd="0" destOrd="0" presId="urn:microsoft.com/office/officeart/2005/8/layout/vList5"/>
    <dgm:cxn modelId="{EF8CFE4F-093D-A643-80E2-65A8AEDAC6F4}" type="presParOf" srcId="{A6B62EC6-EFC1-8147-943C-AD2A9519B480}" destId="{DE95F643-2B21-0F4A-8457-C215A70894B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273B28C-E122-9F4C-9886-6F76D4FD7CEF}" type="doc">
      <dgm:prSet loTypeId="urn:microsoft.com/office/officeart/2005/8/layout/vList5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536A515-294B-1740-B69E-7C1BA3DD1586}">
      <dgm:prSet phldrT="[Text]"/>
      <dgm:spPr/>
      <dgm:t>
        <a:bodyPr/>
        <a:lstStyle/>
        <a:p>
          <a:r>
            <a:rPr lang="en-US" dirty="0" err="1" smtClean="0"/>
            <a:t>Chem</a:t>
          </a:r>
          <a:endParaRPr lang="en-US" dirty="0"/>
        </a:p>
      </dgm:t>
    </dgm:pt>
    <dgm:pt modelId="{6E77B8FC-B6DA-EA44-8592-E02C87D648ED}" type="parTrans" cxnId="{B9061606-69DF-8445-A49E-D5B9B2957901}">
      <dgm:prSet/>
      <dgm:spPr/>
      <dgm:t>
        <a:bodyPr/>
        <a:lstStyle/>
        <a:p>
          <a:endParaRPr lang="en-US"/>
        </a:p>
      </dgm:t>
    </dgm:pt>
    <dgm:pt modelId="{811EAA88-D80E-FC49-92C9-D4E69C5A6C09}" type="sibTrans" cxnId="{B9061606-69DF-8445-A49E-D5B9B2957901}">
      <dgm:prSet/>
      <dgm:spPr/>
      <dgm:t>
        <a:bodyPr/>
        <a:lstStyle/>
        <a:p>
          <a:endParaRPr lang="en-US"/>
        </a:p>
      </dgm:t>
    </dgm:pt>
    <dgm:pt modelId="{AFFC1923-5003-AA42-A1F1-1CC287C650E9}">
      <dgm:prSet phldrT="[Text]"/>
      <dgm:spPr/>
      <dgm:t>
        <a:bodyPr/>
        <a:lstStyle/>
        <a:p>
          <a:r>
            <a:rPr lang="en-US" dirty="0" smtClean="0"/>
            <a:t>ALP 290 (H), otherwise WNL</a:t>
          </a:r>
          <a:endParaRPr lang="en-US" dirty="0"/>
        </a:p>
      </dgm:t>
    </dgm:pt>
    <dgm:pt modelId="{31FCDBE6-7952-2A4C-BBB4-B319A5E9ED82}" type="parTrans" cxnId="{6BF5A028-0B90-564B-969A-A550C270FB7C}">
      <dgm:prSet/>
      <dgm:spPr/>
      <dgm:t>
        <a:bodyPr/>
        <a:lstStyle/>
        <a:p>
          <a:endParaRPr lang="en-US"/>
        </a:p>
      </dgm:t>
    </dgm:pt>
    <dgm:pt modelId="{C522BA1A-B056-434C-A612-F355D1266A19}" type="sibTrans" cxnId="{6BF5A028-0B90-564B-969A-A550C270FB7C}">
      <dgm:prSet/>
      <dgm:spPr/>
      <dgm:t>
        <a:bodyPr/>
        <a:lstStyle/>
        <a:p>
          <a:endParaRPr lang="en-US"/>
        </a:p>
      </dgm:t>
    </dgm:pt>
    <dgm:pt modelId="{49C6F573-CEE4-504F-A4FA-5AEF8501EEF8}" type="pres">
      <dgm:prSet presAssocID="{7273B28C-E122-9F4C-9886-6F76D4FD7CE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73257EF-8F43-EB4A-9BD5-36F25472C9F0}" type="pres">
      <dgm:prSet presAssocID="{5536A515-294B-1740-B69E-7C1BA3DD1586}" presName="linNode" presStyleCnt="0"/>
      <dgm:spPr/>
    </dgm:pt>
    <dgm:pt modelId="{BCBD835F-1066-2D48-8329-09B7039DB02A}" type="pres">
      <dgm:prSet presAssocID="{5536A515-294B-1740-B69E-7C1BA3DD1586}" presName="parentText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0535EFB-866C-D94C-8510-835078B96217}" type="pres">
      <dgm:prSet presAssocID="{5536A515-294B-1740-B69E-7C1BA3DD1586}" presName="descendantText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990C1DE-6896-7749-91A2-A7EF793C8B56}" type="presOf" srcId="{7273B28C-E122-9F4C-9886-6F76D4FD7CEF}" destId="{49C6F573-CEE4-504F-A4FA-5AEF8501EEF8}" srcOrd="0" destOrd="0" presId="urn:microsoft.com/office/officeart/2005/8/layout/vList5"/>
    <dgm:cxn modelId="{6F6428B0-856A-4446-A905-31AECF04CEEE}" type="presOf" srcId="{AFFC1923-5003-AA42-A1F1-1CC287C650E9}" destId="{80535EFB-866C-D94C-8510-835078B96217}" srcOrd="0" destOrd="0" presId="urn:microsoft.com/office/officeart/2005/8/layout/vList5"/>
    <dgm:cxn modelId="{6BF5A028-0B90-564B-969A-A550C270FB7C}" srcId="{5536A515-294B-1740-B69E-7C1BA3DD1586}" destId="{AFFC1923-5003-AA42-A1F1-1CC287C650E9}" srcOrd="0" destOrd="0" parTransId="{31FCDBE6-7952-2A4C-BBB4-B319A5E9ED82}" sibTransId="{C522BA1A-B056-434C-A612-F355D1266A19}"/>
    <dgm:cxn modelId="{B9061606-69DF-8445-A49E-D5B9B2957901}" srcId="{7273B28C-E122-9F4C-9886-6F76D4FD7CEF}" destId="{5536A515-294B-1740-B69E-7C1BA3DD1586}" srcOrd="0" destOrd="0" parTransId="{6E77B8FC-B6DA-EA44-8592-E02C87D648ED}" sibTransId="{811EAA88-D80E-FC49-92C9-D4E69C5A6C09}"/>
    <dgm:cxn modelId="{6E087B27-AD47-6348-96DB-72691EBB9233}" type="presOf" srcId="{5536A515-294B-1740-B69E-7C1BA3DD1586}" destId="{BCBD835F-1066-2D48-8329-09B7039DB02A}" srcOrd="0" destOrd="0" presId="urn:microsoft.com/office/officeart/2005/8/layout/vList5"/>
    <dgm:cxn modelId="{A49F375A-2CDB-BA4E-8902-F9E67F6FC927}" type="presParOf" srcId="{49C6F573-CEE4-504F-A4FA-5AEF8501EEF8}" destId="{E73257EF-8F43-EB4A-9BD5-36F25472C9F0}" srcOrd="0" destOrd="0" presId="urn:microsoft.com/office/officeart/2005/8/layout/vList5"/>
    <dgm:cxn modelId="{6FF8F5F9-4CB9-3542-A6A9-407AAC30EAF8}" type="presParOf" srcId="{E73257EF-8F43-EB4A-9BD5-36F25472C9F0}" destId="{BCBD835F-1066-2D48-8329-09B7039DB02A}" srcOrd="0" destOrd="0" presId="urn:microsoft.com/office/officeart/2005/8/layout/vList5"/>
    <dgm:cxn modelId="{17934CFC-C3BE-754C-95F2-F5E130D1BD24}" type="presParOf" srcId="{E73257EF-8F43-EB4A-9BD5-36F25472C9F0}" destId="{80535EFB-866C-D94C-8510-835078B96217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273B28C-E122-9F4C-9886-6F76D4FD7CEF}" type="doc">
      <dgm:prSet loTypeId="urn:microsoft.com/office/officeart/2005/8/layout/vList5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F51BB48-B2DE-F149-ACFB-F61EB86522D3}">
      <dgm:prSet phldrT="[Text]"/>
      <dgm:spPr/>
      <dgm:t>
        <a:bodyPr/>
        <a:lstStyle/>
        <a:p>
          <a:r>
            <a:rPr lang="en-US" dirty="0" smtClean="0"/>
            <a:t>UA</a:t>
          </a:r>
          <a:endParaRPr lang="en-US" dirty="0"/>
        </a:p>
      </dgm:t>
    </dgm:pt>
    <dgm:pt modelId="{7603F787-C89D-774D-B3ED-BFAEBC92D990}" type="parTrans" cxnId="{ABFA95A5-D41F-F44F-A06B-F6FC1F10FBF2}">
      <dgm:prSet/>
      <dgm:spPr/>
      <dgm:t>
        <a:bodyPr/>
        <a:lstStyle/>
        <a:p>
          <a:endParaRPr lang="en-US"/>
        </a:p>
      </dgm:t>
    </dgm:pt>
    <dgm:pt modelId="{D2F8DCCA-4C80-CB4F-98C4-AD5F90F94B61}" type="sibTrans" cxnId="{ABFA95A5-D41F-F44F-A06B-F6FC1F10FBF2}">
      <dgm:prSet/>
      <dgm:spPr/>
      <dgm:t>
        <a:bodyPr/>
        <a:lstStyle/>
        <a:p>
          <a:endParaRPr lang="en-US"/>
        </a:p>
      </dgm:t>
    </dgm:pt>
    <dgm:pt modelId="{152E7E30-19BC-F849-9ED7-040CB6506184}">
      <dgm:prSet phldrT="[Text]"/>
      <dgm:spPr/>
      <dgm:t>
        <a:bodyPr/>
        <a:lstStyle/>
        <a:p>
          <a:r>
            <a:rPr lang="en-US" dirty="0" smtClean="0"/>
            <a:t>USG 1.045, pH 7.0, </a:t>
          </a:r>
          <a:r>
            <a:rPr lang="en-US" dirty="0" err="1" smtClean="0"/>
            <a:t>ptn</a:t>
          </a:r>
          <a:r>
            <a:rPr lang="en-US" dirty="0" smtClean="0"/>
            <a:t> 2+, &lt; 5 RBC and WBC/</a:t>
          </a:r>
          <a:r>
            <a:rPr lang="en-US" dirty="0" err="1" smtClean="0"/>
            <a:t>hpf</a:t>
          </a:r>
          <a:endParaRPr lang="en-US" dirty="0"/>
        </a:p>
      </dgm:t>
    </dgm:pt>
    <dgm:pt modelId="{6F314118-4A12-D74B-9EAD-E49C20DBF0BD}" type="parTrans" cxnId="{4FAA2548-69BC-5D4A-B4FF-3ED07AF4540B}">
      <dgm:prSet/>
      <dgm:spPr/>
      <dgm:t>
        <a:bodyPr/>
        <a:lstStyle/>
        <a:p>
          <a:endParaRPr lang="en-US"/>
        </a:p>
      </dgm:t>
    </dgm:pt>
    <dgm:pt modelId="{9E9F7BDB-09A8-3745-BF7E-9B7FA4F8E685}" type="sibTrans" cxnId="{4FAA2548-69BC-5D4A-B4FF-3ED07AF4540B}">
      <dgm:prSet/>
      <dgm:spPr/>
      <dgm:t>
        <a:bodyPr/>
        <a:lstStyle/>
        <a:p>
          <a:endParaRPr lang="en-US"/>
        </a:p>
      </dgm:t>
    </dgm:pt>
    <dgm:pt modelId="{49C6F573-CEE4-504F-A4FA-5AEF8501EEF8}" type="pres">
      <dgm:prSet presAssocID="{7273B28C-E122-9F4C-9886-6F76D4FD7CE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6E79103-A34F-8E4B-90C9-2F29CB0E63FE}" type="pres">
      <dgm:prSet presAssocID="{8F51BB48-B2DE-F149-ACFB-F61EB86522D3}" presName="linNode" presStyleCnt="0"/>
      <dgm:spPr/>
    </dgm:pt>
    <dgm:pt modelId="{9D49023A-6314-3C45-8564-4E2F859E1019}" type="pres">
      <dgm:prSet presAssocID="{8F51BB48-B2DE-F149-ACFB-F61EB86522D3}" presName="parentText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869445A-91AF-4549-9909-1AEE8005D49C}" type="pres">
      <dgm:prSet presAssocID="{8F51BB48-B2DE-F149-ACFB-F61EB86522D3}" presName="descendantText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ABB4004-EDEC-9340-9510-7C36CF06140E}" type="presOf" srcId="{8F51BB48-B2DE-F149-ACFB-F61EB86522D3}" destId="{9D49023A-6314-3C45-8564-4E2F859E1019}" srcOrd="0" destOrd="0" presId="urn:microsoft.com/office/officeart/2005/8/layout/vList5"/>
    <dgm:cxn modelId="{4FAA2548-69BC-5D4A-B4FF-3ED07AF4540B}" srcId="{8F51BB48-B2DE-F149-ACFB-F61EB86522D3}" destId="{152E7E30-19BC-F849-9ED7-040CB6506184}" srcOrd="0" destOrd="0" parTransId="{6F314118-4A12-D74B-9EAD-E49C20DBF0BD}" sibTransId="{9E9F7BDB-09A8-3745-BF7E-9B7FA4F8E685}"/>
    <dgm:cxn modelId="{ABFA95A5-D41F-F44F-A06B-F6FC1F10FBF2}" srcId="{7273B28C-E122-9F4C-9886-6F76D4FD7CEF}" destId="{8F51BB48-B2DE-F149-ACFB-F61EB86522D3}" srcOrd="0" destOrd="0" parTransId="{7603F787-C89D-774D-B3ED-BFAEBC92D990}" sibTransId="{D2F8DCCA-4C80-CB4F-98C4-AD5F90F94B61}"/>
    <dgm:cxn modelId="{EFAD10BE-9DA3-D841-925D-38E38C2546FA}" type="presOf" srcId="{7273B28C-E122-9F4C-9886-6F76D4FD7CEF}" destId="{49C6F573-CEE4-504F-A4FA-5AEF8501EEF8}" srcOrd="0" destOrd="0" presId="urn:microsoft.com/office/officeart/2005/8/layout/vList5"/>
    <dgm:cxn modelId="{14DCF070-0D11-2B46-B2B8-FDFAE5A1FD44}" type="presOf" srcId="{152E7E30-19BC-F849-9ED7-040CB6506184}" destId="{1869445A-91AF-4549-9909-1AEE8005D49C}" srcOrd="0" destOrd="0" presId="urn:microsoft.com/office/officeart/2005/8/layout/vList5"/>
    <dgm:cxn modelId="{236D58D3-C963-7243-A8C1-B2C59C962D05}" type="presParOf" srcId="{49C6F573-CEE4-504F-A4FA-5AEF8501EEF8}" destId="{D6E79103-A34F-8E4B-90C9-2F29CB0E63FE}" srcOrd="0" destOrd="0" presId="urn:microsoft.com/office/officeart/2005/8/layout/vList5"/>
    <dgm:cxn modelId="{ED6ABC14-D257-D342-A87E-BBF563763EC6}" type="presParOf" srcId="{D6E79103-A34F-8E4B-90C9-2F29CB0E63FE}" destId="{9D49023A-6314-3C45-8564-4E2F859E1019}" srcOrd="0" destOrd="0" presId="urn:microsoft.com/office/officeart/2005/8/layout/vList5"/>
    <dgm:cxn modelId="{DDDAC764-5B28-724C-BE64-A4CC8C0F17C9}" type="presParOf" srcId="{D6E79103-A34F-8E4B-90C9-2F29CB0E63FE}" destId="{1869445A-91AF-4549-9909-1AEE8005D49C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273B28C-E122-9F4C-9886-6F76D4FD7CEF}" type="doc">
      <dgm:prSet loTypeId="urn:microsoft.com/office/officeart/2005/8/layout/vList5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D39F02A-B9EA-014D-8631-2D048C1E256B}">
      <dgm:prSet phldrT="[Text]"/>
      <dgm:spPr/>
      <dgm:t>
        <a:bodyPr/>
        <a:lstStyle/>
        <a:p>
          <a:r>
            <a:rPr lang="en-US" dirty="0" smtClean="0"/>
            <a:t>NIBP</a:t>
          </a:r>
          <a:endParaRPr lang="en-US" dirty="0"/>
        </a:p>
      </dgm:t>
    </dgm:pt>
    <dgm:pt modelId="{5AF87513-F39C-B34C-8F98-1635334FF9F5}" type="parTrans" cxnId="{F9408CAD-4BB5-A346-99EE-31BC900AA13B}">
      <dgm:prSet/>
      <dgm:spPr/>
      <dgm:t>
        <a:bodyPr/>
        <a:lstStyle/>
        <a:p>
          <a:endParaRPr lang="en-US"/>
        </a:p>
      </dgm:t>
    </dgm:pt>
    <dgm:pt modelId="{087021B2-114E-7C4C-946E-CF0D16F8F7F7}" type="sibTrans" cxnId="{F9408CAD-4BB5-A346-99EE-31BC900AA13B}">
      <dgm:prSet/>
      <dgm:spPr/>
      <dgm:t>
        <a:bodyPr/>
        <a:lstStyle/>
        <a:p>
          <a:endParaRPr lang="en-US"/>
        </a:p>
      </dgm:t>
    </dgm:pt>
    <dgm:pt modelId="{0C462624-3617-FE45-A3B0-99894488B256}">
      <dgm:prSet phldrT="[Text]"/>
      <dgm:spPr/>
      <dgm:t>
        <a:bodyPr/>
        <a:lstStyle/>
        <a:p>
          <a:r>
            <a:rPr lang="en-US" dirty="0" smtClean="0"/>
            <a:t>Doppler: 210, 204, 188 mmHg</a:t>
          </a:r>
          <a:endParaRPr lang="en-US" dirty="0"/>
        </a:p>
      </dgm:t>
    </dgm:pt>
    <dgm:pt modelId="{5C3EA2EC-A9A5-A74E-B8A1-2327711C7047}" type="parTrans" cxnId="{D311E745-4094-F44B-A7CE-AA433964D176}">
      <dgm:prSet/>
      <dgm:spPr/>
      <dgm:t>
        <a:bodyPr/>
        <a:lstStyle/>
        <a:p>
          <a:endParaRPr lang="en-US"/>
        </a:p>
      </dgm:t>
    </dgm:pt>
    <dgm:pt modelId="{D5FC8110-2AF6-A443-8DF1-D5D64DE8D782}" type="sibTrans" cxnId="{D311E745-4094-F44B-A7CE-AA433964D176}">
      <dgm:prSet/>
      <dgm:spPr/>
      <dgm:t>
        <a:bodyPr/>
        <a:lstStyle/>
        <a:p>
          <a:endParaRPr lang="en-US"/>
        </a:p>
      </dgm:t>
    </dgm:pt>
    <dgm:pt modelId="{49C6F573-CEE4-504F-A4FA-5AEF8501EEF8}" type="pres">
      <dgm:prSet presAssocID="{7273B28C-E122-9F4C-9886-6F76D4FD7CE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8DCE5FD-098E-5C47-9010-02DF2A7F7DEE}" type="pres">
      <dgm:prSet presAssocID="{6D39F02A-B9EA-014D-8631-2D048C1E256B}" presName="linNode" presStyleCnt="0"/>
      <dgm:spPr/>
    </dgm:pt>
    <dgm:pt modelId="{D968F76F-CD70-C043-BEF6-A486413C8205}" type="pres">
      <dgm:prSet presAssocID="{6D39F02A-B9EA-014D-8631-2D048C1E256B}" presName="parentText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D5DA7B9-3B0B-1643-B208-AA31920B4E1C}" type="pres">
      <dgm:prSet presAssocID="{6D39F02A-B9EA-014D-8631-2D048C1E256B}" presName="descendantText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0F5845C-369F-CF47-A7F9-A9200635758D}" type="presOf" srcId="{7273B28C-E122-9F4C-9886-6F76D4FD7CEF}" destId="{49C6F573-CEE4-504F-A4FA-5AEF8501EEF8}" srcOrd="0" destOrd="0" presId="urn:microsoft.com/office/officeart/2005/8/layout/vList5"/>
    <dgm:cxn modelId="{503AAA7E-F1A7-E746-8993-241AD553E52C}" type="presOf" srcId="{0C462624-3617-FE45-A3B0-99894488B256}" destId="{DD5DA7B9-3B0B-1643-B208-AA31920B4E1C}" srcOrd="0" destOrd="0" presId="urn:microsoft.com/office/officeart/2005/8/layout/vList5"/>
    <dgm:cxn modelId="{E51BE540-8429-B84C-B593-DCA717E0278C}" type="presOf" srcId="{6D39F02A-B9EA-014D-8631-2D048C1E256B}" destId="{D968F76F-CD70-C043-BEF6-A486413C8205}" srcOrd="0" destOrd="0" presId="urn:microsoft.com/office/officeart/2005/8/layout/vList5"/>
    <dgm:cxn modelId="{F9408CAD-4BB5-A346-99EE-31BC900AA13B}" srcId="{7273B28C-E122-9F4C-9886-6F76D4FD7CEF}" destId="{6D39F02A-B9EA-014D-8631-2D048C1E256B}" srcOrd="0" destOrd="0" parTransId="{5AF87513-F39C-B34C-8F98-1635334FF9F5}" sibTransId="{087021B2-114E-7C4C-946E-CF0D16F8F7F7}"/>
    <dgm:cxn modelId="{D311E745-4094-F44B-A7CE-AA433964D176}" srcId="{6D39F02A-B9EA-014D-8631-2D048C1E256B}" destId="{0C462624-3617-FE45-A3B0-99894488B256}" srcOrd="0" destOrd="0" parTransId="{5C3EA2EC-A9A5-A74E-B8A1-2327711C7047}" sibTransId="{D5FC8110-2AF6-A443-8DF1-D5D64DE8D782}"/>
    <dgm:cxn modelId="{CD294274-38FF-A448-B8D4-8A67E50EEC5F}" type="presParOf" srcId="{49C6F573-CEE4-504F-A4FA-5AEF8501EEF8}" destId="{18DCE5FD-098E-5C47-9010-02DF2A7F7DEE}" srcOrd="0" destOrd="0" presId="urn:microsoft.com/office/officeart/2005/8/layout/vList5"/>
    <dgm:cxn modelId="{FB0D4431-0B05-D349-AC54-DB453EC490DF}" type="presParOf" srcId="{18DCE5FD-098E-5C47-9010-02DF2A7F7DEE}" destId="{D968F76F-CD70-C043-BEF6-A486413C8205}" srcOrd="0" destOrd="0" presId="urn:microsoft.com/office/officeart/2005/8/layout/vList5"/>
    <dgm:cxn modelId="{379B5DF1-00BE-FC4E-8A3F-6813F63DDC7E}" type="presParOf" srcId="{18DCE5FD-098E-5C47-9010-02DF2A7F7DEE}" destId="{DD5DA7B9-3B0B-1643-B208-AA31920B4E1C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273B28C-E122-9F4C-9886-6F76D4FD7CEF}" type="doc">
      <dgm:prSet loTypeId="urn:microsoft.com/office/officeart/2005/8/layout/vList5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C696EDE-CA5A-5D4A-BD33-35250741BF2F}">
      <dgm:prSet phldrT="[Text]"/>
      <dgm:spPr/>
      <dgm:t>
        <a:bodyPr/>
        <a:lstStyle/>
        <a:p>
          <a:r>
            <a:rPr lang="en-US" dirty="0" smtClean="0"/>
            <a:t>3-view CXR</a:t>
          </a:r>
          <a:endParaRPr lang="en-US" dirty="0"/>
        </a:p>
      </dgm:t>
    </dgm:pt>
    <dgm:pt modelId="{C920D040-4BCF-C742-8990-F8E552B36282}" type="parTrans" cxnId="{68B0A69E-25C4-B147-8B1F-5C4EA94DEF59}">
      <dgm:prSet/>
      <dgm:spPr/>
      <dgm:t>
        <a:bodyPr/>
        <a:lstStyle/>
        <a:p>
          <a:endParaRPr lang="en-US"/>
        </a:p>
      </dgm:t>
    </dgm:pt>
    <dgm:pt modelId="{93DED745-CC12-3A48-9CBE-3C9773F50F58}" type="sibTrans" cxnId="{68B0A69E-25C4-B147-8B1F-5C4EA94DEF59}">
      <dgm:prSet/>
      <dgm:spPr/>
      <dgm:t>
        <a:bodyPr/>
        <a:lstStyle/>
        <a:p>
          <a:endParaRPr lang="en-US"/>
        </a:p>
      </dgm:t>
    </dgm:pt>
    <dgm:pt modelId="{3B5F92CF-7B2E-F943-BAF2-C262905BAB85}">
      <dgm:prSet phldrT="[Text]"/>
      <dgm:spPr/>
      <dgm:t>
        <a:bodyPr/>
        <a:lstStyle/>
        <a:p>
          <a:r>
            <a:rPr lang="en-US" dirty="0" smtClean="0"/>
            <a:t>Cardiomegaly</a:t>
          </a:r>
          <a:endParaRPr lang="en-US" dirty="0"/>
        </a:p>
      </dgm:t>
    </dgm:pt>
    <dgm:pt modelId="{D41C9CDD-A994-1843-B78C-E02343AB40E6}" type="parTrans" cxnId="{2F2243BC-EDE7-1F42-AB52-592DA0FC59CA}">
      <dgm:prSet/>
      <dgm:spPr/>
      <dgm:t>
        <a:bodyPr/>
        <a:lstStyle/>
        <a:p>
          <a:endParaRPr lang="en-US"/>
        </a:p>
      </dgm:t>
    </dgm:pt>
    <dgm:pt modelId="{0A36405D-700E-6143-9F82-DFAD334A1754}" type="sibTrans" cxnId="{2F2243BC-EDE7-1F42-AB52-592DA0FC59CA}">
      <dgm:prSet/>
      <dgm:spPr/>
      <dgm:t>
        <a:bodyPr/>
        <a:lstStyle/>
        <a:p>
          <a:endParaRPr lang="en-US"/>
        </a:p>
      </dgm:t>
    </dgm:pt>
    <dgm:pt modelId="{49C6F573-CEE4-504F-A4FA-5AEF8501EEF8}" type="pres">
      <dgm:prSet presAssocID="{7273B28C-E122-9F4C-9886-6F76D4FD7CE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DEC84E5-6AAB-C240-8C9D-9F72358CE97C}" type="pres">
      <dgm:prSet presAssocID="{DC696EDE-CA5A-5D4A-BD33-35250741BF2F}" presName="linNode" presStyleCnt="0"/>
      <dgm:spPr/>
    </dgm:pt>
    <dgm:pt modelId="{411387F0-AFCE-ED4B-8824-954EF215F16B}" type="pres">
      <dgm:prSet presAssocID="{DC696EDE-CA5A-5D4A-BD33-35250741BF2F}" presName="parentText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B7C1A6F-A0F9-FD4E-BB64-948C4DF28450}" type="pres">
      <dgm:prSet presAssocID="{DC696EDE-CA5A-5D4A-BD33-35250741BF2F}" presName="descendantText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5C2C4CF-BBE7-A940-A0BA-3F11D50CE01D}" type="presOf" srcId="{DC696EDE-CA5A-5D4A-BD33-35250741BF2F}" destId="{411387F0-AFCE-ED4B-8824-954EF215F16B}" srcOrd="0" destOrd="0" presId="urn:microsoft.com/office/officeart/2005/8/layout/vList5"/>
    <dgm:cxn modelId="{B9884F3F-658E-C74D-AC87-E0923434311D}" type="presOf" srcId="{3B5F92CF-7B2E-F943-BAF2-C262905BAB85}" destId="{FB7C1A6F-A0F9-FD4E-BB64-948C4DF28450}" srcOrd="0" destOrd="0" presId="urn:microsoft.com/office/officeart/2005/8/layout/vList5"/>
    <dgm:cxn modelId="{2F2243BC-EDE7-1F42-AB52-592DA0FC59CA}" srcId="{DC696EDE-CA5A-5D4A-BD33-35250741BF2F}" destId="{3B5F92CF-7B2E-F943-BAF2-C262905BAB85}" srcOrd="0" destOrd="0" parTransId="{D41C9CDD-A994-1843-B78C-E02343AB40E6}" sibTransId="{0A36405D-700E-6143-9F82-DFAD334A1754}"/>
    <dgm:cxn modelId="{8BBA7790-8AA7-5B4F-8318-93B2A4FF02E0}" type="presOf" srcId="{7273B28C-E122-9F4C-9886-6F76D4FD7CEF}" destId="{49C6F573-CEE4-504F-A4FA-5AEF8501EEF8}" srcOrd="0" destOrd="0" presId="urn:microsoft.com/office/officeart/2005/8/layout/vList5"/>
    <dgm:cxn modelId="{68B0A69E-25C4-B147-8B1F-5C4EA94DEF59}" srcId="{7273B28C-E122-9F4C-9886-6F76D4FD7CEF}" destId="{DC696EDE-CA5A-5D4A-BD33-35250741BF2F}" srcOrd="0" destOrd="0" parTransId="{C920D040-4BCF-C742-8990-F8E552B36282}" sibTransId="{93DED745-CC12-3A48-9CBE-3C9773F50F58}"/>
    <dgm:cxn modelId="{383EAF6B-0D9F-DD4E-95C5-B98FA05562FA}" type="presParOf" srcId="{49C6F573-CEE4-504F-A4FA-5AEF8501EEF8}" destId="{3DEC84E5-6AAB-C240-8C9D-9F72358CE97C}" srcOrd="0" destOrd="0" presId="urn:microsoft.com/office/officeart/2005/8/layout/vList5"/>
    <dgm:cxn modelId="{4080D58D-3E71-9842-9541-66C95D4F523A}" type="presParOf" srcId="{3DEC84E5-6AAB-C240-8C9D-9F72358CE97C}" destId="{411387F0-AFCE-ED4B-8824-954EF215F16B}" srcOrd="0" destOrd="0" presId="urn:microsoft.com/office/officeart/2005/8/layout/vList5"/>
    <dgm:cxn modelId="{0387A11E-B20F-9246-926C-68E3D42542A4}" type="presParOf" srcId="{3DEC84E5-6AAB-C240-8C9D-9F72358CE97C}" destId="{FB7C1A6F-A0F9-FD4E-BB64-948C4DF28450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273B28C-E122-9F4C-9886-6F76D4FD7CEF}" type="doc">
      <dgm:prSet loTypeId="urn:microsoft.com/office/officeart/2005/8/layout/vList5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EAB24E5-A7BB-474F-8D1D-86B74B0E91C1}">
      <dgm:prSet phldrT="[Text]"/>
      <dgm:spPr/>
      <dgm:t>
        <a:bodyPr/>
        <a:lstStyle/>
        <a:p>
          <a:r>
            <a:rPr lang="en-US" dirty="0" smtClean="0"/>
            <a:t>AUS</a:t>
          </a:r>
          <a:endParaRPr lang="en-US" dirty="0"/>
        </a:p>
      </dgm:t>
    </dgm:pt>
    <dgm:pt modelId="{7E8E616D-47D5-3F42-95B4-B97E28149D19}" type="parTrans" cxnId="{CBA79CF4-3CF9-D245-A08B-31E68D64D6E0}">
      <dgm:prSet/>
      <dgm:spPr/>
      <dgm:t>
        <a:bodyPr/>
        <a:lstStyle/>
        <a:p>
          <a:endParaRPr lang="en-US"/>
        </a:p>
      </dgm:t>
    </dgm:pt>
    <dgm:pt modelId="{0051B6AA-51ED-6448-8908-D68428D59801}" type="sibTrans" cxnId="{CBA79CF4-3CF9-D245-A08B-31E68D64D6E0}">
      <dgm:prSet/>
      <dgm:spPr/>
      <dgm:t>
        <a:bodyPr/>
        <a:lstStyle/>
        <a:p>
          <a:endParaRPr lang="en-US"/>
        </a:p>
      </dgm:t>
    </dgm:pt>
    <dgm:pt modelId="{53DC1E05-31EF-5040-8C3B-DB5F11A0A6A9}">
      <dgm:prSet phldrT="[Text]"/>
      <dgm:spPr/>
      <dgm:t>
        <a:bodyPr/>
        <a:lstStyle/>
        <a:p>
          <a:r>
            <a:rPr lang="en-US" dirty="0" smtClean="0"/>
            <a:t>Medium-sized solitary R adrenal mass with extension into the caudal vena cava</a:t>
          </a:r>
          <a:endParaRPr lang="en-US" dirty="0"/>
        </a:p>
      </dgm:t>
    </dgm:pt>
    <dgm:pt modelId="{844E609A-89D1-7342-AAB5-4547BD4D4B57}" type="parTrans" cxnId="{68BADC3F-AB37-C64E-AC6B-E26CEEDE8745}">
      <dgm:prSet/>
      <dgm:spPr/>
      <dgm:t>
        <a:bodyPr/>
        <a:lstStyle/>
        <a:p>
          <a:endParaRPr lang="en-US"/>
        </a:p>
      </dgm:t>
    </dgm:pt>
    <dgm:pt modelId="{79856048-937A-C049-800D-C06218CEC788}" type="sibTrans" cxnId="{68BADC3F-AB37-C64E-AC6B-E26CEEDE8745}">
      <dgm:prSet/>
      <dgm:spPr/>
      <dgm:t>
        <a:bodyPr/>
        <a:lstStyle/>
        <a:p>
          <a:endParaRPr lang="en-US"/>
        </a:p>
      </dgm:t>
    </dgm:pt>
    <dgm:pt modelId="{3EFD4349-C0D6-B841-A98E-9E7675639A5B}">
      <dgm:prSet phldrT="[Text]"/>
      <dgm:spPr/>
      <dgm:t>
        <a:bodyPr/>
        <a:lstStyle/>
        <a:p>
          <a:r>
            <a:rPr lang="en-US" dirty="0" smtClean="0"/>
            <a:t>Mild left </a:t>
          </a:r>
          <a:r>
            <a:rPr lang="en-US" dirty="0" err="1" smtClean="0"/>
            <a:t>adrenomegaly</a:t>
          </a:r>
          <a:endParaRPr lang="en-US" dirty="0"/>
        </a:p>
      </dgm:t>
    </dgm:pt>
    <dgm:pt modelId="{0E16FD20-831A-904A-993B-226CD16F1FC0}" type="parTrans" cxnId="{FD360523-6EDF-A24F-B88A-5AFFCEE9A6A7}">
      <dgm:prSet/>
      <dgm:spPr/>
      <dgm:t>
        <a:bodyPr/>
        <a:lstStyle/>
        <a:p>
          <a:endParaRPr lang="en-US"/>
        </a:p>
      </dgm:t>
    </dgm:pt>
    <dgm:pt modelId="{95FCCA53-9580-B745-9C0E-D9C5069C17EB}" type="sibTrans" cxnId="{FD360523-6EDF-A24F-B88A-5AFFCEE9A6A7}">
      <dgm:prSet/>
      <dgm:spPr/>
      <dgm:t>
        <a:bodyPr/>
        <a:lstStyle/>
        <a:p>
          <a:endParaRPr lang="en-US"/>
        </a:p>
      </dgm:t>
    </dgm:pt>
    <dgm:pt modelId="{49C6F573-CEE4-504F-A4FA-5AEF8501EEF8}" type="pres">
      <dgm:prSet presAssocID="{7273B28C-E122-9F4C-9886-6F76D4FD7CE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29783BD-1E34-934B-A9ED-D598E37D37ED}" type="pres">
      <dgm:prSet presAssocID="{BEAB24E5-A7BB-474F-8D1D-86B74B0E91C1}" presName="linNode" presStyleCnt="0"/>
      <dgm:spPr/>
    </dgm:pt>
    <dgm:pt modelId="{4005DCE8-BD00-3941-8648-F5B3CCA6E5DB}" type="pres">
      <dgm:prSet presAssocID="{BEAB24E5-A7BB-474F-8D1D-86B74B0E91C1}" presName="parentText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E454E6E-6424-704C-822A-B11664DC3963}" type="pres">
      <dgm:prSet presAssocID="{BEAB24E5-A7BB-474F-8D1D-86B74B0E91C1}" presName="descendantText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1C695FE-7EB2-9446-AAD3-13C7DFD290E7}" type="presOf" srcId="{3EFD4349-C0D6-B841-A98E-9E7675639A5B}" destId="{FE454E6E-6424-704C-822A-B11664DC3963}" srcOrd="0" destOrd="1" presId="urn:microsoft.com/office/officeart/2005/8/layout/vList5"/>
    <dgm:cxn modelId="{FD360523-6EDF-A24F-B88A-5AFFCEE9A6A7}" srcId="{BEAB24E5-A7BB-474F-8D1D-86B74B0E91C1}" destId="{3EFD4349-C0D6-B841-A98E-9E7675639A5B}" srcOrd="1" destOrd="0" parTransId="{0E16FD20-831A-904A-993B-226CD16F1FC0}" sibTransId="{95FCCA53-9580-B745-9C0E-D9C5069C17EB}"/>
    <dgm:cxn modelId="{F8F2803D-52EB-B04F-8F67-FF77B049494B}" type="presOf" srcId="{BEAB24E5-A7BB-474F-8D1D-86B74B0E91C1}" destId="{4005DCE8-BD00-3941-8648-F5B3CCA6E5DB}" srcOrd="0" destOrd="0" presId="urn:microsoft.com/office/officeart/2005/8/layout/vList5"/>
    <dgm:cxn modelId="{F80B263A-79C3-5743-852C-E5D9ED88AF2B}" type="presOf" srcId="{7273B28C-E122-9F4C-9886-6F76D4FD7CEF}" destId="{49C6F573-CEE4-504F-A4FA-5AEF8501EEF8}" srcOrd="0" destOrd="0" presId="urn:microsoft.com/office/officeart/2005/8/layout/vList5"/>
    <dgm:cxn modelId="{CBA79CF4-3CF9-D245-A08B-31E68D64D6E0}" srcId="{7273B28C-E122-9F4C-9886-6F76D4FD7CEF}" destId="{BEAB24E5-A7BB-474F-8D1D-86B74B0E91C1}" srcOrd="0" destOrd="0" parTransId="{7E8E616D-47D5-3F42-95B4-B97E28149D19}" sibTransId="{0051B6AA-51ED-6448-8908-D68428D59801}"/>
    <dgm:cxn modelId="{68BADC3F-AB37-C64E-AC6B-E26CEEDE8745}" srcId="{BEAB24E5-A7BB-474F-8D1D-86B74B0E91C1}" destId="{53DC1E05-31EF-5040-8C3B-DB5F11A0A6A9}" srcOrd="0" destOrd="0" parTransId="{844E609A-89D1-7342-AAB5-4547BD4D4B57}" sibTransId="{79856048-937A-C049-800D-C06218CEC788}"/>
    <dgm:cxn modelId="{9E33F242-2DE0-F543-9CBA-CEA8DEB4116D}" type="presOf" srcId="{53DC1E05-31EF-5040-8C3B-DB5F11A0A6A9}" destId="{FE454E6E-6424-704C-822A-B11664DC3963}" srcOrd="0" destOrd="0" presId="urn:microsoft.com/office/officeart/2005/8/layout/vList5"/>
    <dgm:cxn modelId="{D5C6514F-7A7F-4342-9DE3-83CF0C6244B5}" type="presParOf" srcId="{49C6F573-CEE4-504F-A4FA-5AEF8501EEF8}" destId="{729783BD-1E34-934B-A9ED-D598E37D37ED}" srcOrd="0" destOrd="0" presId="urn:microsoft.com/office/officeart/2005/8/layout/vList5"/>
    <dgm:cxn modelId="{9D2757C0-C07C-2D4F-9FF0-47B0B5BE41B3}" type="presParOf" srcId="{729783BD-1E34-934B-A9ED-D598E37D37ED}" destId="{4005DCE8-BD00-3941-8648-F5B3CCA6E5DB}" srcOrd="0" destOrd="0" presId="urn:microsoft.com/office/officeart/2005/8/layout/vList5"/>
    <dgm:cxn modelId="{874B2FF3-F438-1648-A1AC-015B7F84F4D2}" type="presParOf" srcId="{729783BD-1E34-934B-A9ED-D598E37D37ED}" destId="{FE454E6E-6424-704C-822A-B11664DC3963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CC7AA91-C608-794D-BEFC-B23A72B91467}" type="doc">
      <dgm:prSet loTypeId="urn:microsoft.com/office/officeart/2005/8/layout/hList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27A0A5C-CA0F-2F4F-B5B5-945E70FD4C45}">
      <dgm:prSet phldrT="[Text]"/>
      <dgm:spPr/>
      <dgm:t>
        <a:bodyPr/>
        <a:lstStyle/>
        <a:p>
          <a:r>
            <a:rPr lang="en-US" dirty="0" smtClean="0"/>
            <a:t>CT</a:t>
          </a:r>
          <a:endParaRPr lang="en-US" dirty="0"/>
        </a:p>
      </dgm:t>
    </dgm:pt>
    <dgm:pt modelId="{3E28713F-E143-844A-B4AE-7E085D0218F5}" type="parTrans" cxnId="{303505AE-06AA-EB43-AB60-0F687B580499}">
      <dgm:prSet/>
      <dgm:spPr/>
      <dgm:t>
        <a:bodyPr/>
        <a:lstStyle/>
        <a:p>
          <a:endParaRPr lang="en-US"/>
        </a:p>
      </dgm:t>
    </dgm:pt>
    <dgm:pt modelId="{395B3519-8949-B041-8FFE-4C91B1A25BCE}" type="sibTrans" cxnId="{303505AE-06AA-EB43-AB60-0F687B580499}">
      <dgm:prSet/>
      <dgm:spPr/>
      <dgm:t>
        <a:bodyPr/>
        <a:lstStyle/>
        <a:p>
          <a:endParaRPr lang="en-US"/>
        </a:p>
      </dgm:t>
    </dgm:pt>
    <dgm:pt modelId="{FB50B967-48FA-A942-9055-4B6BF248167A}">
      <dgm:prSet phldrT="[Text]"/>
      <dgm:spPr/>
      <dgm:t>
        <a:bodyPr/>
        <a:lstStyle/>
        <a:p>
          <a:r>
            <a:rPr lang="en-US" dirty="0" smtClean="0"/>
            <a:t>Nonionic, low-</a:t>
          </a:r>
          <a:r>
            <a:rPr lang="en-US" dirty="0" err="1" smtClean="0"/>
            <a:t>osmolar</a:t>
          </a:r>
          <a:r>
            <a:rPr lang="en-US" dirty="0" smtClean="0"/>
            <a:t> contrast media (&lt; adverse effects)</a:t>
          </a:r>
          <a:endParaRPr lang="en-US" dirty="0"/>
        </a:p>
      </dgm:t>
    </dgm:pt>
    <dgm:pt modelId="{92A63839-BE23-D044-9A7B-C454237B1E1C}" type="parTrans" cxnId="{9C91CFC6-4A59-DF49-A3B3-D63A35DC2784}">
      <dgm:prSet/>
      <dgm:spPr/>
      <dgm:t>
        <a:bodyPr/>
        <a:lstStyle/>
        <a:p>
          <a:endParaRPr lang="en-US"/>
        </a:p>
      </dgm:t>
    </dgm:pt>
    <dgm:pt modelId="{0F6423CF-36BE-BB4E-82DB-2D7DA65A26AB}" type="sibTrans" cxnId="{9C91CFC6-4A59-DF49-A3B3-D63A35DC2784}">
      <dgm:prSet/>
      <dgm:spPr/>
      <dgm:t>
        <a:bodyPr/>
        <a:lstStyle/>
        <a:p>
          <a:endParaRPr lang="en-US"/>
        </a:p>
      </dgm:t>
    </dgm:pt>
    <dgm:pt modelId="{4C7718BB-2D28-AF4D-8C3A-1A164530CAC4}">
      <dgm:prSet phldrT="[Text]"/>
      <dgm:spPr/>
      <dgm:t>
        <a:bodyPr/>
        <a:lstStyle/>
        <a:p>
          <a:r>
            <a:rPr lang="en-US" dirty="0" smtClean="0"/>
            <a:t>Lobulated irregularly-shaped mass associated with adrenal gland</a:t>
          </a:r>
          <a:endParaRPr lang="en-US" dirty="0"/>
        </a:p>
      </dgm:t>
    </dgm:pt>
    <dgm:pt modelId="{E435FB1E-1E6A-A741-9E75-5E1C55E73557}" type="parTrans" cxnId="{A7DF6504-FDB9-FA47-A6E6-2E805AD3BFED}">
      <dgm:prSet/>
      <dgm:spPr/>
      <dgm:t>
        <a:bodyPr/>
        <a:lstStyle/>
        <a:p>
          <a:endParaRPr lang="en-US"/>
        </a:p>
      </dgm:t>
    </dgm:pt>
    <dgm:pt modelId="{710B9832-9C37-3D43-8524-066A27A4BD64}" type="sibTrans" cxnId="{A7DF6504-FDB9-FA47-A6E6-2E805AD3BFED}">
      <dgm:prSet/>
      <dgm:spPr/>
      <dgm:t>
        <a:bodyPr/>
        <a:lstStyle/>
        <a:p>
          <a:endParaRPr lang="en-US"/>
        </a:p>
      </dgm:t>
    </dgm:pt>
    <dgm:pt modelId="{5387B1FD-BFA9-6542-A484-D80D0F852336}">
      <dgm:prSet phldrT="[Text]"/>
      <dgm:spPr/>
      <dgm:t>
        <a:bodyPr/>
        <a:lstStyle/>
        <a:p>
          <a:r>
            <a:rPr lang="en-US" dirty="0" smtClean="0"/>
            <a:t>MRI</a:t>
          </a:r>
          <a:endParaRPr lang="en-US" dirty="0"/>
        </a:p>
      </dgm:t>
    </dgm:pt>
    <dgm:pt modelId="{E5B1F903-0699-AB42-BBC1-808EDB1DCAD9}" type="parTrans" cxnId="{90670AAC-276B-434B-B049-805B15794742}">
      <dgm:prSet/>
      <dgm:spPr/>
      <dgm:t>
        <a:bodyPr/>
        <a:lstStyle/>
        <a:p>
          <a:endParaRPr lang="en-US"/>
        </a:p>
      </dgm:t>
    </dgm:pt>
    <dgm:pt modelId="{142B8455-0AAD-9E44-9529-DD603A883862}" type="sibTrans" cxnId="{90670AAC-276B-434B-B049-805B15794742}">
      <dgm:prSet/>
      <dgm:spPr/>
      <dgm:t>
        <a:bodyPr/>
        <a:lstStyle/>
        <a:p>
          <a:endParaRPr lang="en-US"/>
        </a:p>
      </dgm:t>
    </dgm:pt>
    <dgm:pt modelId="{0F2776AB-3AEF-7B4C-BAB6-875062A0C0E8}">
      <dgm:prSet phldrT="[Text]"/>
      <dgm:spPr/>
      <dgm:t>
        <a:bodyPr/>
        <a:lstStyle/>
        <a:p>
          <a:r>
            <a:rPr lang="en-US" dirty="0" smtClean="0"/>
            <a:t>Gadolinium contrast</a:t>
          </a:r>
          <a:endParaRPr lang="en-US" dirty="0"/>
        </a:p>
      </dgm:t>
    </dgm:pt>
    <dgm:pt modelId="{E9F3040C-DAEF-B34B-B9C3-EB4A1A896A32}" type="parTrans" cxnId="{F31FD083-C623-4C42-9F12-CD9076F5D280}">
      <dgm:prSet/>
      <dgm:spPr/>
      <dgm:t>
        <a:bodyPr/>
        <a:lstStyle/>
        <a:p>
          <a:endParaRPr lang="en-US"/>
        </a:p>
      </dgm:t>
    </dgm:pt>
    <dgm:pt modelId="{67958525-0AAB-9940-AB0B-F24289D4C972}" type="sibTrans" cxnId="{F31FD083-C623-4C42-9F12-CD9076F5D280}">
      <dgm:prSet/>
      <dgm:spPr/>
      <dgm:t>
        <a:bodyPr/>
        <a:lstStyle/>
        <a:p>
          <a:endParaRPr lang="en-US"/>
        </a:p>
      </dgm:t>
    </dgm:pt>
    <dgm:pt modelId="{307D45EA-74D6-B44A-A58B-26B0A05317F0}">
      <dgm:prSet phldrT="[Text]"/>
      <dgm:spPr/>
      <dgm:t>
        <a:bodyPr/>
        <a:lstStyle/>
        <a:p>
          <a:r>
            <a:rPr lang="en-US" dirty="0" smtClean="0"/>
            <a:t>May differentiate between histologic types of adrenal tumors</a:t>
          </a:r>
          <a:endParaRPr lang="en-US" dirty="0"/>
        </a:p>
      </dgm:t>
    </dgm:pt>
    <dgm:pt modelId="{AD36B146-B206-D247-8B7D-7C8812C691E1}" type="parTrans" cxnId="{2EC899CA-1614-B243-B48B-938050425C12}">
      <dgm:prSet/>
      <dgm:spPr/>
      <dgm:t>
        <a:bodyPr/>
        <a:lstStyle/>
        <a:p>
          <a:endParaRPr lang="en-US"/>
        </a:p>
      </dgm:t>
    </dgm:pt>
    <dgm:pt modelId="{AB04D3D1-1EFB-6F41-A0F8-A277ADF1B838}" type="sibTrans" cxnId="{2EC899CA-1614-B243-B48B-938050425C12}">
      <dgm:prSet/>
      <dgm:spPr/>
      <dgm:t>
        <a:bodyPr/>
        <a:lstStyle/>
        <a:p>
          <a:endParaRPr lang="en-US"/>
        </a:p>
      </dgm:t>
    </dgm:pt>
    <dgm:pt modelId="{F2A69854-86F0-4B4D-9FBB-A0E080A767F5}">
      <dgm:prSet phldrT="[Text]"/>
      <dgm:spPr/>
      <dgm:t>
        <a:bodyPr/>
        <a:lstStyle/>
        <a:p>
          <a:r>
            <a:rPr lang="en-US" dirty="0" err="1" smtClean="0"/>
            <a:t>Scintigraphy</a:t>
          </a:r>
          <a:endParaRPr lang="en-US" dirty="0"/>
        </a:p>
      </dgm:t>
    </dgm:pt>
    <dgm:pt modelId="{1B8E7514-E698-984F-A0B6-6B2CDC02778F}" type="parTrans" cxnId="{76C7A11F-0A4C-2140-9846-C8A8EB37524B}">
      <dgm:prSet/>
      <dgm:spPr/>
      <dgm:t>
        <a:bodyPr/>
        <a:lstStyle/>
        <a:p>
          <a:endParaRPr lang="en-US"/>
        </a:p>
      </dgm:t>
    </dgm:pt>
    <dgm:pt modelId="{95CC4705-C4F3-D646-B38E-B222409BC8EE}" type="sibTrans" cxnId="{76C7A11F-0A4C-2140-9846-C8A8EB37524B}">
      <dgm:prSet/>
      <dgm:spPr/>
      <dgm:t>
        <a:bodyPr/>
        <a:lstStyle/>
        <a:p>
          <a:endParaRPr lang="en-US"/>
        </a:p>
      </dgm:t>
    </dgm:pt>
    <dgm:pt modelId="{CE7AB925-2466-064C-9167-1BE89FE50E06}">
      <dgm:prSet phldrT="[Text]"/>
      <dgm:spPr/>
      <dgm:t>
        <a:bodyPr/>
        <a:lstStyle/>
        <a:p>
          <a:r>
            <a:rPr lang="en-US" baseline="30000" dirty="0" smtClean="0"/>
            <a:t>123</a:t>
          </a:r>
          <a:r>
            <a:rPr lang="en-US" dirty="0" smtClean="0"/>
            <a:t>iodinemeetaiodobenzylguanidine (NE analog)</a:t>
          </a:r>
          <a:endParaRPr lang="en-US" dirty="0"/>
        </a:p>
      </dgm:t>
    </dgm:pt>
    <dgm:pt modelId="{19B45872-EDEE-8744-BBCE-D914F81F395D}" type="parTrans" cxnId="{811BB55C-E7C6-A548-995B-EEAB86F8AF37}">
      <dgm:prSet/>
      <dgm:spPr/>
      <dgm:t>
        <a:bodyPr/>
        <a:lstStyle/>
        <a:p>
          <a:endParaRPr lang="en-US"/>
        </a:p>
      </dgm:t>
    </dgm:pt>
    <dgm:pt modelId="{038CA1A4-CBCC-4B4C-9CE4-66A9D8465C21}" type="sibTrans" cxnId="{811BB55C-E7C6-A548-995B-EEAB86F8AF37}">
      <dgm:prSet/>
      <dgm:spPr/>
      <dgm:t>
        <a:bodyPr/>
        <a:lstStyle/>
        <a:p>
          <a:endParaRPr lang="en-US"/>
        </a:p>
      </dgm:t>
    </dgm:pt>
    <dgm:pt modelId="{850CBA20-B7CA-094D-9A6B-59E7801B1265}">
      <dgm:prSet phldrT="[Text]"/>
      <dgm:spPr/>
      <dgm:t>
        <a:bodyPr/>
        <a:lstStyle/>
        <a:p>
          <a:r>
            <a:rPr lang="en-US" baseline="30000" dirty="0" smtClean="0"/>
            <a:t>99m</a:t>
          </a:r>
          <a:r>
            <a:rPr lang="en-US" baseline="0" dirty="0" smtClean="0"/>
            <a:t>technetium-methylene </a:t>
          </a:r>
          <a:r>
            <a:rPr lang="en-US" baseline="0" dirty="0" err="1" smtClean="0"/>
            <a:t>diphosphonate</a:t>
          </a:r>
          <a:endParaRPr lang="en-US" baseline="30000" dirty="0"/>
        </a:p>
      </dgm:t>
    </dgm:pt>
    <dgm:pt modelId="{7DD93AFC-EC31-A949-853A-097E0448C8DC}" type="parTrans" cxnId="{28474177-E23F-C14B-BD43-AD831D958FBF}">
      <dgm:prSet/>
      <dgm:spPr/>
      <dgm:t>
        <a:bodyPr/>
        <a:lstStyle/>
        <a:p>
          <a:endParaRPr lang="en-US"/>
        </a:p>
      </dgm:t>
    </dgm:pt>
    <dgm:pt modelId="{1DE2AAB2-755D-1946-8E00-E99B1DA0F3F5}" type="sibTrans" cxnId="{28474177-E23F-C14B-BD43-AD831D958FBF}">
      <dgm:prSet/>
      <dgm:spPr/>
      <dgm:t>
        <a:bodyPr/>
        <a:lstStyle/>
        <a:p>
          <a:endParaRPr lang="en-US"/>
        </a:p>
      </dgm:t>
    </dgm:pt>
    <dgm:pt modelId="{FA6ABCF6-3C26-CB40-8CAA-D8FDF08FCECE}">
      <dgm:prSet phldrT="[Text]"/>
      <dgm:spPr/>
      <dgm:t>
        <a:bodyPr/>
        <a:lstStyle/>
        <a:p>
          <a:r>
            <a:rPr lang="en-US" dirty="0" smtClean="0"/>
            <a:t>Decreased intensity areas interspersed with highly vascular more intense areas</a:t>
          </a:r>
          <a:endParaRPr lang="en-US" dirty="0"/>
        </a:p>
      </dgm:t>
    </dgm:pt>
    <dgm:pt modelId="{044FFB8F-2F2F-6941-9F98-4294E393CBBA}" type="parTrans" cxnId="{047554CB-ED6D-9949-A96C-F08A980AA85B}">
      <dgm:prSet/>
      <dgm:spPr/>
      <dgm:t>
        <a:bodyPr/>
        <a:lstStyle/>
        <a:p>
          <a:endParaRPr lang="en-US"/>
        </a:p>
      </dgm:t>
    </dgm:pt>
    <dgm:pt modelId="{57F90E86-72D3-EF41-8C3F-641F50DBAE65}" type="sibTrans" cxnId="{047554CB-ED6D-9949-A96C-F08A980AA85B}">
      <dgm:prSet/>
      <dgm:spPr/>
      <dgm:t>
        <a:bodyPr/>
        <a:lstStyle/>
        <a:p>
          <a:endParaRPr lang="en-US"/>
        </a:p>
      </dgm:t>
    </dgm:pt>
    <dgm:pt modelId="{97796A8C-3F7E-0D43-9756-4D496B88311F}">
      <dgm:prSet phldrT="[Text]"/>
      <dgm:spPr/>
      <dgm:t>
        <a:bodyPr/>
        <a:lstStyle/>
        <a:p>
          <a:r>
            <a:rPr lang="en-US" dirty="0" smtClean="0"/>
            <a:t>Sensitive and specific for invasion</a:t>
          </a:r>
          <a:endParaRPr lang="en-US" dirty="0"/>
        </a:p>
      </dgm:t>
    </dgm:pt>
    <dgm:pt modelId="{4BA699D5-E7D2-F848-92B1-47C962D7082A}" type="parTrans" cxnId="{3411D905-FB05-D448-9F23-1D271D2FF4EF}">
      <dgm:prSet/>
      <dgm:spPr/>
      <dgm:t>
        <a:bodyPr/>
        <a:lstStyle/>
        <a:p>
          <a:endParaRPr lang="en-US"/>
        </a:p>
      </dgm:t>
    </dgm:pt>
    <dgm:pt modelId="{35EE8996-4BBA-3C41-9AF2-5AC564950739}" type="sibTrans" cxnId="{3411D905-FB05-D448-9F23-1D271D2FF4EF}">
      <dgm:prSet/>
      <dgm:spPr/>
      <dgm:t>
        <a:bodyPr/>
        <a:lstStyle/>
        <a:p>
          <a:endParaRPr lang="en-US"/>
        </a:p>
      </dgm:t>
    </dgm:pt>
    <dgm:pt modelId="{590FCE22-2862-4042-BB7D-E31B9549BF3A}">
      <dgm:prSet phldrT="[Text]"/>
      <dgm:spPr/>
      <dgm:t>
        <a:bodyPr/>
        <a:lstStyle/>
        <a:p>
          <a:r>
            <a:rPr lang="en-US" baseline="0" dirty="0" smtClean="0"/>
            <a:t>Useful for identifying </a:t>
          </a:r>
          <a:r>
            <a:rPr lang="en-US" baseline="0" dirty="0" err="1" smtClean="0"/>
            <a:t>mets</a:t>
          </a:r>
          <a:endParaRPr lang="en-US" baseline="0" dirty="0"/>
        </a:p>
      </dgm:t>
    </dgm:pt>
    <dgm:pt modelId="{093FAEFF-265D-3549-8FA0-40C370B98A33}" type="parTrans" cxnId="{552006DE-BF4E-944C-8792-307AC59EED59}">
      <dgm:prSet/>
      <dgm:spPr/>
      <dgm:t>
        <a:bodyPr/>
        <a:lstStyle/>
        <a:p>
          <a:endParaRPr lang="en-US"/>
        </a:p>
      </dgm:t>
    </dgm:pt>
    <dgm:pt modelId="{C6C4A5A7-7750-9849-88AA-EE4BD8E2EA4F}" type="sibTrans" cxnId="{552006DE-BF4E-944C-8792-307AC59EED59}">
      <dgm:prSet/>
      <dgm:spPr/>
      <dgm:t>
        <a:bodyPr/>
        <a:lstStyle/>
        <a:p>
          <a:endParaRPr lang="en-US"/>
        </a:p>
      </dgm:t>
    </dgm:pt>
    <dgm:pt modelId="{9327D247-535A-614C-BEEA-9142EDA5C7E0}">
      <dgm:prSet phldrT="[Text]"/>
      <dgm:spPr/>
      <dgm:t>
        <a:bodyPr/>
        <a:lstStyle/>
        <a:p>
          <a:r>
            <a:rPr lang="en-US" baseline="0" dirty="0" smtClean="0"/>
            <a:t>p-[</a:t>
          </a:r>
          <a:r>
            <a:rPr lang="en-US" baseline="30000" dirty="0" smtClean="0"/>
            <a:t>18</a:t>
          </a:r>
          <a:r>
            <a:rPr lang="en-US" baseline="0" dirty="0" smtClean="0"/>
            <a:t>F]</a:t>
          </a:r>
          <a:r>
            <a:rPr lang="en-US" baseline="0" dirty="0" err="1" smtClean="0"/>
            <a:t>fluorobenxylguani</a:t>
          </a:r>
          <a:r>
            <a:rPr lang="en-US" baseline="0" dirty="0" smtClean="0"/>
            <a:t>-dine on PET scan</a:t>
          </a:r>
          <a:endParaRPr lang="en-US" baseline="0" dirty="0"/>
        </a:p>
      </dgm:t>
    </dgm:pt>
    <dgm:pt modelId="{A51E861B-DCDB-AC47-930E-1C63217B36D4}" type="parTrans" cxnId="{F8479370-B0AB-4B42-A92F-75FEDCA5A985}">
      <dgm:prSet/>
      <dgm:spPr/>
      <dgm:t>
        <a:bodyPr/>
        <a:lstStyle/>
        <a:p>
          <a:endParaRPr lang="en-US"/>
        </a:p>
      </dgm:t>
    </dgm:pt>
    <dgm:pt modelId="{81DA8094-9EE4-AA4F-95C8-C96FD368ED30}" type="sibTrans" cxnId="{F8479370-B0AB-4B42-A92F-75FEDCA5A985}">
      <dgm:prSet/>
      <dgm:spPr/>
      <dgm:t>
        <a:bodyPr/>
        <a:lstStyle/>
        <a:p>
          <a:endParaRPr lang="en-US"/>
        </a:p>
      </dgm:t>
    </dgm:pt>
    <dgm:pt modelId="{B54CA6C4-8B94-AE4C-B7C2-635A20738D9D}" type="pres">
      <dgm:prSet presAssocID="{9CC7AA91-C608-794D-BEFC-B23A72B9146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5C627F2-5A12-484F-A360-589087F35AFD}" type="pres">
      <dgm:prSet presAssocID="{827A0A5C-CA0F-2F4F-B5B5-945E70FD4C45}" presName="composite" presStyleCnt="0"/>
      <dgm:spPr/>
    </dgm:pt>
    <dgm:pt modelId="{13EBCEAD-897C-9E47-9BF7-F1E41E7EB874}" type="pres">
      <dgm:prSet presAssocID="{827A0A5C-CA0F-2F4F-B5B5-945E70FD4C45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9E86873-5492-C347-8F3D-782AF6739981}" type="pres">
      <dgm:prSet presAssocID="{827A0A5C-CA0F-2F4F-B5B5-945E70FD4C45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78DD108-9866-354A-A9A6-B45FB76AA0A7}" type="pres">
      <dgm:prSet presAssocID="{395B3519-8949-B041-8FFE-4C91B1A25BCE}" presName="space" presStyleCnt="0"/>
      <dgm:spPr/>
    </dgm:pt>
    <dgm:pt modelId="{3891229E-411E-5B4B-A3C2-A1490D70A496}" type="pres">
      <dgm:prSet presAssocID="{5387B1FD-BFA9-6542-A484-D80D0F852336}" presName="composite" presStyleCnt="0"/>
      <dgm:spPr/>
    </dgm:pt>
    <dgm:pt modelId="{5DB1CD28-4A7F-824A-8C08-0D8D828F122E}" type="pres">
      <dgm:prSet presAssocID="{5387B1FD-BFA9-6542-A484-D80D0F852336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2340D6F-50D8-D24E-BF03-DD5D4580E7C2}" type="pres">
      <dgm:prSet presAssocID="{5387B1FD-BFA9-6542-A484-D80D0F852336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033FADF-9977-BE4A-9F20-7A6D4FFEB53D}" type="pres">
      <dgm:prSet presAssocID="{142B8455-0AAD-9E44-9529-DD603A883862}" presName="space" presStyleCnt="0"/>
      <dgm:spPr/>
    </dgm:pt>
    <dgm:pt modelId="{935191CA-D5B4-1948-AC03-8A5BF4125388}" type="pres">
      <dgm:prSet presAssocID="{F2A69854-86F0-4B4D-9FBB-A0E080A767F5}" presName="composite" presStyleCnt="0"/>
      <dgm:spPr/>
    </dgm:pt>
    <dgm:pt modelId="{C5B92B14-66E6-364D-970A-A3FD01F56AC5}" type="pres">
      <dgm:prSet presAssocID="{F2A69854-86F0-4B4D-9FBB-A0E080A767F5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742DB29-EED6-A24C-AB40-C6861FBD9889}" type="pres">
      <dgm:prSet presAssocID="{F2A69854-86F0-4B4D-9FBB-A0E080A767F5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25DCA7F-D916-5A40-8CD8-1848462171F1}" type="presOf" srcId="{4C7718BB-2D28-AF4D-8C3A-1A164530CAC4}" destId="{A9E86873-5492-C347-8F3D-782AF6739981}" srcOrd="0" destOrd="1" presId="urn:microsoft.com/office/officeart/2005/8/layout/hList1"/>
    <dgm:cxn modelId="{F31FD083-C623-4C42-9F12-CD9076F5D280}" srcId="{5387B1FD-BFA9-6542-A484-D80D0F852336}" destId="{0F2776AB-3AEF-7B4C-BAB6-875062A0C0E8}" srcOrd="0" destOrd="0" parTransId="{E9F3040C-DAEF-B34B-B9C3-EB4A1A896A32}" sibTransId="{67958525-0AAB-9940-AB0B-F24289D4C972}"/>
    <dgm:cxn modelId="{552006DE-BF4E-944C-8792-307AC59EED59}" srcId="{F2A69854-86F0-4B4D-9FBB-A0E080A767F5}" destId="{590FCE22-2862-4042-BB7D-E31B9549BF3A}" srcOrd="3" destOrd="0" parTransId="{093FAEFF-265D-3549-8FA0-40C370B98A33}" sibTransId="{C6C4A5A7-7750-9849-88AA-EE4BD8E2EA4F}"/>
    <dgm:cxn modelId="{A7DF6504-FDB9-FA47-A6E6-2E805AD3BFED}" srcId="{827A0A5C-CA0F-2F4F-B5B5-945E70FD4C45}" destId="{4C7718BB-2D28-AF4D-8C3A-1A164530CAC4}" srcOrd="1" destOrd="0" parTransId="{E435FB1E-1E6A-A741-9E75-5E1C55E73557}" sibTransId="{710B9832-9C37-3D43-8524-066A27A4BD64}"/>
    <dgm:cxn modelId="{28EFC467-D08E-3C45-9174-39B447A6AD95}" type="presOf" srcId="{850CBA20-B7CA-094D-9A6B-59E7801B1265}" destId="{B742DB29-EED6-A24C-AB40-C6861FBD9889}" srcOrd="0" destOrd="1" presId="urn:microsoft.com/office/officeart/2005/8/layout/hList1"/>
    <dgm:cxn modelId="{29FAF3D0-EC7C-4743-A334-286EB4C93580}" type="presOf" srcId="{9327D247-535A-614C-BEEA-9142EDA5C7E0}" destId="{B742DB29-EED6-A24C-AB40-C6861FBD9889}" srcOrd="0" destOrd="2" presId="urn:microsoft.com/office/officeart/2005/8/layout/hList1"/>
    <dgm:cxn modelId="{869C6CF2-F9C7-5D46-9E95-9E3DCB9938D2}" type="presOf" srcId="{FA6ABCF6-3C26-CB40-8CAA-D8FDF08FCECE}" destId="{A9E86873-5492-C347-8F3D-782AF6739981}" srcOrd="0" destOrd="2" presId="urn:microsoft.com/office/officeart/2005/8/layout/hList1"/>
    <dgm:cxn modelId="{811BB55C-E7C6-A548-995B-EEAB86F8AF37}" srcId="{F2A69854-86F0-4B4D-9FBB-A0E080A767F5}" destId="{CE7AB925-2466-064C-9167-1BE89FE50E06}" srcOrd="0" destOrd="0" parTransId="{19B45872-EDEE-8744-BBCE-D914F81F395D}" sibTransId="{038CA1A4-CBCC-4B4C-9CE4-66A9D8465C21}"/>
    <dgm:cxn modelId="{F8479370-B0AB-4B42-A92F-75FEDCA5A985}" srcId="{F2A69854-86F0-4B4D-9FBB-A0E080A767F5}" destId="{9327D247-535A-614C-BEEA-9142EDA5C7E0}" srcOrd="2" destOrd="0" parTransId="{A51E861B-DCDB-AC47-930E-1C63217B36D4}" sibTransId="{81DA8094-9EE4-AA4F-95C8-C96FD368ED30}"/>
    <dgm:cxn modelId="{E937E45C-FC97-324B-945D-42DE99BB9421}" type="presOf" srcId="{F2A69854-86F0-4B4D-9FBB-A0E080A767F5}" destId="{C5B92B14-66E6-364D-970A-A3FD01F56AC5}" srcOrd="0" destOrd="0" presId="urn:microsoft.com/office/officeart/2005/8/layout/hList1"/>
    <dgm:cxn modelId="{52836E6C-6348-7D4B-9DF6-0FC092B906B4}" type="presOf" srcId="{FB50B967-48FA-A942-9055-4B6BF248167A}" destId="{A9E86873-5492-C347-8F3D-782AF6739981}" srcOrd="0" destOrd="0" presId="urn:microsoft.com/office/officeart/2005/8/layout/hList1"/>
    <dgm:cxn modelId="{90670AAC-276B-434B-B049-805B15794742}" srcId="{9CC7AA91-C608-794D-BEFC-B23A72B91467}" destId="{5387B1FD-BFA9-6542-A484-D80D0F852336}" srcOrd="1" destOrd="0" parTransId="{E5B1F903-0699-AB42-BBC1-808EDB1DCAD9}" sibTransId="{142B8455-0AAD-9E44-9529-DD603A883862}"/>
    <dgm:cxn modelId="{ED66EDD6-1EAA-1542-BBC3-7BD15F6D800D}" type="presOf" srcId="{CE7AB925-2466-064C-9167-1BE89FE50E06}" destId="{B742DB29-EED6-A24C-AB40-C6861FBD9889}" srcOrd="0" destOrd="0" presId="urn:microsoft.com/office/officeart/2005/8/layout/hList1"/>
    <dgm:cxn modelId="{9C91CFC6-4A59-DF49-A3B3-D63A35DC2784}" srcId="{827A0A5C-CA0F-2F4F-B5B5-945E70FD4C45}" destId="{FB50B967-48FA-A942-9055-4B6BF248167A}" srcOrd="0" destOrd="0" parTransId="{92A63839-BE23-D044-9A7B-C454237B1E1C}" sibTransId="{0F6423CF-36BE-BB4E-82DB-2D7DA65A26AB}"/>
    <dgm:cxn modelId="{A053C470-BAE0-2845-97FB-C06336144E56}" type="presOf" srcId="{9CC7AA91-C608-794D-BEFC-B23A72B91467}" destId="{B54CA6C4-8B94-AE4C-B7C2-635A20738D9D}" srcOrd="0" destOrd="0" presId="urn:microsoft.com/office/officeart/2005/8/layout/hList1"/>
    <dgm:cxn modelId="{2468655F-735C-8943-8A7D-AF5515C913CC}" type="presOf" srcId="{307D45EA-74D6-B44A-A58B-26B0A05317F0}" destId="{D2340D6F-50D8-D24E-BF03-DD5D4580E7C2}" srcOrd="0" destOrd="1" presId="urn:microsoft.com/office/officeart/2005/8/layout/hList1"/>
    <dgm:cxn modelId="{A963C24C-E933-774A-92D6-A1FDFD82A4E5}" type="presOf" srcId="{827A0A5C-CA0F-2F4F-B5B5-945E70FD4C45}" destId="{13EBCEAD-897C-9E47-9BF7-F1E41E7EB874}" srcOrd="0" destOrd="0" presId="urn:microsoft.com/office/officeart/2005/8/layout/hList1"/>
    <dgm:cxn modelId="{2EC899CA-1614-B243-B48B-938050425C12}" srcId="{5387B1FD-BFA9-6542-A484-D80D0F852336}" destId="{307D45EA-74D6-B44A-A58B-26B0A05317F0}" srcOrd="1" destOrd="0" parTransId="{AD36B146-B206-D247-8B7D-7C8812C691E1}" sibTransId="{AB04D3D1-1EFB-6F41-A0F8-A277ADF1B838}"/>
    <dgm:cxn modelId="{15283032-D5D8-4046-B024-638C64A31CF2}" type="presOf" srcId="{97796A8C-3F7E-0D43-9756-4D496B88311F}" destId="{A9E86873-5492-C347-8F3D-782AF6739981}" srcOrd="0" destOrd="3" presId="urn:microsoft.com/office/officeart/2005/8/layout/hList1"/>
    <dgm:cxn modelId="{0AE229ED-BD92-DA49-9FDA-72A8505DE0E5}" type="presOf" srcId="{5387B1FD-BFA9-6542-A484-D80D0F852336}" destId="{5DB1CD28-4A7F-824A-8C08-0D8D828F122E}" srcOrd="0" destOrd="0" presId="urn:microsoft.com/office/officeart/2005/8/layout/hList1"/>
    <dgm:cxn modelId="{C6FC5D15-82EC-D84E-ABE3-A44FBAA1A9D4}" type="presOf" srcId="{0F2776AB-3AEF-7B4C-BAB6-875062A0C0E8}" destId="{D2340D6F-50D8-D24E-BF03-DD5D4580E7C2}" srcOrd="0" destOrd="0" presId="urn:microsoft.com/office/officeart/2005/8/layout/hList1"/>
    <dgm:cxn modelId="{76C7A11F-0A4C-2140-9846-C8A8EB37524B}" srcId="{9CC7AA91-C608-794D-BEFC-B23A72B91467}" destId="{F2A69854-86F0-4B4D-9FBB-A0E080A767F5}" srcOrd="2" destOrd="0" parTransId="{1B8E7514-E698-984F-A0B6-6B2CDC02778F}" sibTransId="{95CC4705-C4F3-D646-B38E-B222409BC8EE}"/>
    <dgm:cxn modelId="{303505AE-06AA-EB43-AB60-0F687B580499}" srcId="{9CC7AA91-C608-794D-BEFC-B23A72B91467}" destId="{827A0A5C-CA0F-2F4F-B5B5-945E70FD4C45}" srcOrd="0" destOrd="0" parTransId="{3E28713F-E143-844A-B4AE-7E085D0218F5}" sibTransId="{395B3519-8949-B041-8FFE-4C91B1A25BCE}"/>
    <dgm:cxn modelId="{26E00537-5254-5144-8788-A7B7494EB9CC}" type="presOf" srcId="{590FCE22-2862-4042-BB7D-E31B9549BF3A}" destId="{B742DB29-EED6-A24C-AB40-C6861FBD9889}" srcOrd="0" destOrd="3" presId="urn:microsoft.com/office/officeart/2005/8/layout/hList1"/>
    <dgm:cxn modelId="{28474177-E23F-C14B-BD43-AD831D958FBF}" srcId="{F2A69854-86F0-4B4D-9FBB-A0E080A767F5}" destId="{850CBA20-B7CA-094D-9A6B-59E7801B1265}" srcOrd="1" destOrd="0" parTransId="{7DD93AFC-EC31-A949-853A-097E0448C8DC}" sibTransId="{1DE2AAB2-755D-1946-8E00-E99B1DA0F3F5}"/>
    <dgm:cxn modelId="{3411D905-FB05-D448-9F23-1D271D2FF4EF}" srcId="{827A0A5C-CA0F-2F4F-B5B5-945E70FD4C45}" destId="{97796A8C-3F7E-0D43-9756-4D496B88311F}" srcOrd="3" destOrd="0" parTransId="{4BA699D5-E7D2-F848-92B1-47C962D7082A}" sibTransId="{35EE8996-4BBA-3C41-9AF2-5AC564950739}"/>
    <dgm:cxn modelId="{047554CB-ED6D-9949-A96C-F08A980AA85B}" srcId="{827A0A5C-CA0F-2F4F-B5B5-945E70FD4C45}" destId="{FA6ABCF6-3C26-CB40-8CAA-D8FDF08FCECE}" srcOrd="2" destOrd="0" parTransId="{044FFB8F-2F2F-6941-9F98-4294E393CBBA}" sibTransId="{57F90E86-72D3-EF41-8C3F-641F50DBAE65}"/>
    <dgm:cxn modelId="{B580798D-F8C7-4246-8D82-32F4CA70239E}" type="presParOf" srcId="{B54CA6C4-8B94-AE4C-B7C2-635A20738D9D}" destId="{F5C627F2-5A12-484F-A360-589087F35AFD}" srcOrd="0" destOrd="0" presId="urn:microsoft.com/office/officeart/2005/8/layout/hList1"/>
    <dgm:cxn modelId="{AAC17F1C-B88F-FE41-B25F-9C0C51519080}" type="presParOf" srcId="{F5C627F2-5A12-484F-A360-589087F35AFD}" destId="{13EBCEAD-897C-9E47-9BF7-F1E41E7EB874}" srcOrd="0" destOrd="0" presId="urn:microsoft.com/office/officeart/2005/8/layout/hList1"/>
    <dgm:cxn modelId="{ED9282E9-8228-7C42-A31E-BC35B24D1AFE}" type="presParOf" srcId="{F5C627F2-5A12-484F-A360-589087F35AFD}" destId="{A9E86873-5492-C347-8F3D-782AF6739981}" srcOrd="1" destOrd="0" presId="urn:microsoft.com/office/officeart/2005/8/layout/hList1"/>
    <dgm:cxn modelId="{53DE8E8D-F08E-CA43-8AD3-B203B951D663}" type="presParOf" srcId="{B54CA6C4-8B94-AE4C-B7C2-635A20738D9D}" destId="{278DD108-9866-354A-A9A6-B45FB76AA0A7}" srcOrd="1" destOrd="0" presId="urn:microsoft.com/office/officeart/2005/8/layout/hList1"/>
    <dgm:cxn modelId="{6122E4B3-9D65-5549-8919-EFEF6593A378}" type="presParOf" srcId="{B54CA6C4-8B94-AE4C-B7C2-635A20738D9D}" destId="{3891229E-411E-5B4B-A3C2-A1490D70A496}" srcOrd="2" destOrd="0" presId="urn:microsoft.com/office/officeart/2005/8/layout/hList1"/>
    <dgm:cxn modelId="{ED605E8D-8C2F-AD43-9ECB-6B955341364A}" type="presParOf" srcId="{3891229E-411E-5B4B-A3C2-A1490D70A496}" destId="{5DB1CD28-4A7F-824A-8C08-0D8D828F122E}" srcOrd="0" destOrd="0" presId="urn:microsoft.com/office/officeart/2005/8/layout/hList1"/>
    <dgm:cxn modelId="{2D3FA5B9-6950-2044-A9F1-AE6DFCFDE335}" type="presParOf" srcId="{3891229E-411E-5B4B-A3C2-A1490D70A496}" destId="{D2340D6F-50D8-D24E-BF03-DD5D4580E7C2}" srcOrd="1" destOrd="0" presId="urn:microsoft.com/office/officeart/2005/8/layout/hList1"/>
    <dgm:cxn modelId="{54FBED2D-E5AF-DC4B-9BA8-2104E96CE41C}" type="presParOf" srcId="{B54CA6C4-8B94-AE4C-B7C2-635A20738D9D}" destId="{5033FADF-9977-BE4A-9F20-7A6D4FFEB53D}" srcOrd="3" destOrd="0" presId="urn:microsoft.com/office/officeart/2005/8/layout/hList1"/>
    <dgm:cxn modelId="{46428DA9-AA34-1341-B847-E101AAE82B2E}" type="presParOf" srcId="{B54CA6C4-8B94-AE4C-B7C2-635A20738D9D}" destId="{935191CA-D5B4-1948-AC03-8A5BF4125388}" srcOrd="4" destOrd="0" presId="urn:microsoft.com/office/officeart/2005/8/layout/hList1"/>
    <dgm:cxn modelId="{C8C225BC-4FD4-B146-B56A-33B6BB3187FD}" type="presParOf" srcId="{935191CA-D5B4-1948-AC03-8A5BF4125388}" destId="{C5B92B14-66E6-364D-970A-A3FD01F56AC5}" srcOrd="0" destOrd="0" presId="urn:microsoft.com/office/officeart/2005/8/layout/hList1"/>
    <dgm:cxn modelId="{12C547D9-7D87-8440-BBD3-2F55C50C8A77}" type="presParOf" srcId="{935191CA-D5B4-1948-AC03-8A5BF4125388}" destId="{B742DB29-EED6-A24C-AB40-C6861FBD9889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9CC7AA91-C608-794D-BEFC-B23A72B91467}" type="doc">
      <dgm:prSet loTypeId="urn:microsoft.com/office/officeart/2005/8/layout/hList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27A0A5C-CA0F-2F4F-B5B5-945E70FD4C45}">
      <dgm:prSet phldrT="[Text]"/>
      <dgm:spPr/>
      <dgm:t>
        <a:bodyPr/>
        <a:lstStyle/>
        <a:p>
          <a:r>
            <a:rPr lang="en-US" dirty="0" smtClean="0"/>
            <a:t>Clonidine Suppression Test</a:t>
          </a:r>
          <a:endParaRPr lang="en-US" dirty="0"/>
        </a:p>
      </dgm:t>
    </dgm:pt>
    <dgm:pt modelId="{3E28713F-E143-844A-B4AE-7E085D0218F5}" type="parTrans" cxnId="{303505AE-06AA-EB43-AB60-0F687B580499}">
      <dgm:prSet/>
      <dgm:spPr/>
      <dgm:t>
        <a:bodyPr/>
        <a:lstStyle/>
        <a:p>
          <a:endParaRPr lang="en-US"/>
        </a:p>
      </dgm:t>
    </dgm:pt>
    <dgm:pt modelId="{395B3519-8949-B041-8FFE-4C91B1A25BCE}" type="sibTrans" cxnId="{303505AE-06AA-EB43-AB60-0F687B580499}">
      <dgm:prSet/>
      <dgm:spPr/>
      <dgm:t>
        <a:bodyPr/>
        <a:lstStyle/>
        <a:p>
          <a:endParaRPr lang="en-US"/>
        </a:p>
      </dgm:t>
    </dgm:pt>
    <dgm:pt modelId="{FB50B967-48FA-A942-9055-4B6BF248167A}">
      <dgm:prSet phldrT="[Text]"/>
      <dgm:spPr/>
      <dgm:t>
        <a:bodyPr/>
        <a:lstStyle/>
        <a:p>
          <a:r>
            <a:rPr lang="en-US" dirty="0" smtClean="0"/>
            <a:t>Should decrease serum catecholamine levels in patients without pheochromocytoma, in which catecholamine release is not </a:t>
          </a:r>
          <a:r>
            <a:rPr lang="en-US" dirty="0" err="1" smtClean="0"/>
            <a:t>neurally</a:t>
          </a:r>
          <a:r>
            <a:rPr lang="en-US" dirty="0" smtClean="0"/>
            <a:t> mediated</a:t>
          </a:r>
          <a:endParaRPr lang="en-US" dirty="0"/>
        </a:p>
      </dgm:t>
    </dgm:pt>
    <dgm:pt modelId="{92A63839-BE23-D044-9A7B-C454237B1E1C}" type="parTrans" cxnId="{9C91CFC6-4A59-DF49-A3B3-D63A35DC2784}">
      <dgm:prSet/>
      <dgm:spPr/>
      <dgm:t>
        <a:bodyPr/>
        <a:lstStyle/>
        <a:p>
          <a:endParaRPr lang="en-US"/>
        </a:p>
      </dgm:t>
    </dgm:pt>
    <dgm:pt modelId="{0F6423CF-36BE-BB4E-82DB-2D7DA65A26AB}" type="sibTrans" cxnId="{9C91CFC6-4A59-DF49-A3B3-D63A35DC2784}">
      <dgm:prSet/>
      <dgm:spPr/>
      <dgm:t>
        <a:bodyPr/>
        <a:lstStyle/>
        <a:p>
          <a:endParaRPr lang="en-US"/>
        </a:p>
      </dgm:t>
    </dgm:pt>
    <dgm:pt modelId="{5387B1FD-BFA9-6542-A484-D80D0F852336}">
      <dgm:prSet phldrT="[Text]"/>
      <dgm:spPr/>
      <dgm:t>
        <a:bodyPr/>
        <a:lstStyle/>
        <a:p>
          <a:r>
            <a:rPr lang="en-US" dirty="0" smtClean="0"/>
            <a:t>Provocation Tests</a:t>
          </a:r>
          <a:endParaRPr lang="en-US" dirty="0"/>
        </a:p>
      </dgm:t>
    </dgm:pt>
    <dgm:pt modelId="{E5B1F903-0699-AB42-BBC1-808EDB1DCAD9}" type="parTrans" cxnId="{90670AAC-276B-434B-B049-805B15794742}">
      <dgm:prSet/>
      <dgm:spPr/>
      <dgm:t>
        <a:bodyPr/>
        <a:lstStyle/>
        <a:p>
          <a:endParaRPr lang="en-US"/>
        </a:p>
      </dgm:t>
    </dgm:pt>
    <dgm:pt modelId="{142B8455-0AAD-9E44-9529-DD603A883862}" type="sibTrans" cxnId="{90670AAC-276B-434B-B049-805B15794742}">
      <dgm:prSet/>
      <dgm:spPr/>
      <dgm:t>
        <a:bodyPr/>
        <a:lstStyle/>
        <a:p>
          <a:endParaRPr lang="en-US"/>
        </a:p>
      </dgm:t>
    </dgm:pt>
    <dgm:pt modelId="{307D45EA-74D6-B44A-A58B-26B0A05317F0}">
      <dgm:prSet phldrT="[Text]"/>
      <dgm:spPr/>
      <dgm:t>
        <a:bodyPr/>
        <a:lstStyle/>
        <a:p>
          <a:r>
            <a:rPr lang="en-US" dirty="0" smtClean="0"/>
            <a:t>Metoclopramide, histamine, </a:t>
          </a:r>
          <a:r>
            <a:rPr lang="en-US" dirty="0" err="1" smtClean="0"/>
            <a:t>tyramine</a:t>
          </a:r>
          <a:r>
            <a:rPr lang="en-US" dirty="0" smtClean="0"/>
            <a:t>, glucagon all cause increased catecholamine secretion from tumor</a:t>
          </a:r>
          <a:endParaRPr lang="en-US" dirty="0"/>
        </a:p>
      </dgm:t>
    </dgm:pt>
    <dgm:pt modelId="{AD36B146-B206-D247-8B7D-7C8812C691E1}" type="parTrans" cxnId="{2EC899CA-1614-B243-B48B-938050425C12}">
      <dgm:prSet/>
      <dgm:spPr/>
      <dgm:t>
        <a:bodyPr/>
        <a:lstStyle/>
        <a:p>
          <a:endParaRPr lang="en-US"/>
        </a:p>
      </dgm:t>
    </dgm:pt>
    <dgm:pt modelId="{AB04D3D1-1EFB-6F41-A0F8-A277ADF1B838}" type="sibTrans" cxnId="{2EC899CA-1614-B243-B48B-938050425C12}">
      <dgm:prSet/>
      <dgm:spPr/>
      <dgm:t>
        <a:bodyPr/>
        <a:lstStyle/>
        <a:p>
          <a:endParaRPr lang="en-US"/>
        </a:p>
      </dgm:t>
    </dgm:pt>
    <dgm:pt modelId="{F2A69854-86F0-4B4D-9FBB-A0E080A767F5}">
      <dgm:prSet phldrT="[Text]"/>
      <dgm:spPr/>
      <dgm:t>
        <a:bodyPr/>
        <a:lstStyle/>
        <a:p>
          <a:r>
            <a:rPr lang="en-US" dirty="0" smtClean="0"/>
            <a:t>FNA</a:t>
          </a:r>
          <a:endParaRPr lang="en-US" dirty="0"/>
        </a:p>
      </dgm:t>
    </dgm:pt>
    <dgm:pt modelId="{1B8E7514-E698-984F-A0B6-6B2CDC02778F}" type="parTrans" cxnId="{76C7A11F-0A4C-2140-9846-C8A8EB37524B}">
      <dgm:prSet/>
      <dgm:spPr/>
      <dgm:t>
        <a:bodyPr/>
        <a:lstStyle/>
        <a:p>
          <a:endParaRPr lang="en-US"/>
        </a:p>
      </dgm:t>
    </dgm:pt>
    <dgm:pt modelId="{95CC4705-C4F3-D646-B38E-B222409BC8EE}" type="sibTrans" cxnId="{76C7A11F-0A4C-2140-9846-C8A8EB37524B}">
      <dgm:prSet/>
      <dgm:spPr/>
      <dgm:t>
        <a:bodyPr/>
        <a:lstStyle/>
        <a:p>
          <a:endParaRPr lang="en-US"/>
        </a:p>
      </dgm:t>
    </dgm:pt>
    <dgm:pt modelId="{54400EE9-8DEB-EA42-B811-6ED4D2202AC2}">
      <dgm:prSet phldrT="[Text]"/>
      <dgm:spPr/>
      <dgm:t>
        <a:bodyPr/>
        <a:lstStyle/>
        <a:p>
          <a:r>
            <a:rPr lang="en-US" dirty="0" smtClean="0"/>
            <a:t>Difficult to obtain samples safely</a:t>
          </a:r>
          <a:endParaRPr lang="en-US" dirty="0"/>
        </a:p>
      </dgm:t>
    </dgm:pt>
    <dgm:pt modelId="{ADF44250-6999-254F-9EA5-19D36FE165F1}" type="parTrans" cxnId="{B4C9D514-8899-CB4E-9E71-27A6F2D44F47}">
      <dgm:prSet/>
      <dgm:spPr/>
      <dgm:t>
        <a:bodyPr/>
        <a:lstStyle/>
        <a:p>
          <a:endParaRPr lang="en-US"/>
        </a:p>
      </dgm:t>
    </dgm:pt>
    <dgm:pt modelId="{572727CC-C31D-D941-9A68-5B1A8A77910E}" type="sibTrans" cxnId="{B4C9D514-8899-CB4E-9E71-27A6F2D44F47}">
      <dgm:prSet/>
      <dgm:spPr/>
      <dgm:t>
        <a:bodyPr/>
        <a:lstStyle/>
        <a:p>
          <a:endParaRPr lang="en-US"/>
        </a:p>
      </dgm:t>
    </dgm:pt>
    <dgm:pt modelId="{A701548E-96C8-BA4F-B325-13615F24C07B}">
      <dgm:prSet phldrT="[Text]"/>
      <dgm:spPr/>
      <dgm:t>
        <a:bodyPr/>
        <a:lstStyle/>
        <a:p>
          <a:r>
            <a:rPr lang="en-US" dirty="0" smtClean="0"/>
            <a:t>Excisional biopsy preferred</a:t>
          </a:r>
          <a:endParaRPr lang="en-US" dirty="0"/>
        </a:p>
      </dgm:t>
    </dgm:pt>
    <dgm:pt modelId="{947AE9ED-67FD-2C47-8ED5-6BE42C689D8F}" type="parTrans" cxnId="{D66974AC-6021-0E46-BD87-FB33A77D55B6}">
      <dgm:prSet/>
      <dgm:spPr/>
      <dgm:t>
        <a:bodyPr/>
        <a:lstStyle/>
        <a:p>
          <a:endParaRPr lang="en-US"/>
        </a:p>
      </dgm:t>
    </dgm:pt>
    <dgm:pt modelId="{152693DD-562D-9949-8985-8CC2059A72A6}" type="sibTrans" cxnId="{D66974AC-6021-0E46-BD87-FB33A77D55B6}">
      <dgm:prSet/>
      <dgm:spPr/>
      <dgm:t>
        <a:bodyPr/>
        <a:lstStyle/>
        <a:p>
          <a:endParaRPr lang="en-US"/>
        </a:p>
      </dgm:t>
    </dgm:pt>
    <dgm:pt modelId="{E70FD3A3-3BB0-374A-B3C5-E0AE2E2D0372}">
      <dgm:prSet phldrT="[Text]"/>
      <dgm:spPr/>
      <dgm:t>
        <a:bodyPr/>
        <a:lstStyle/>
        <a:p>
          <a:r>
            <a:rPr lang="en-US" dirty="0" smtClean="0"/>
            <a:t>IV </a:t>
          </a:r>
          <a:r>
            <a:rPr lang="en-US" dirty="0" err="1" smtClean="0"/>
            <a:t>Pentolamine</a:t>
          </a:r>
          <a:endParaRPr lang="en-US" dirty="0"/>
        </a:p>
      </dgm:t>
    </dgm:pt>
    <dgm:pt modelId="{D63C8F77-50F2-484A-B966-BF4265567ABB}" type="parTrans" cxnId="{696C110D-B979-2749-8E13-A114F161D207}">
      <dgm:prSet/>
      <dgm:spPr/>
      <dgm:t>
        <a:bodyPr/>
        <a:lstStyle/>
        <a:p>
          <a:endParaRPr lang="en-US"/>
        </a:p>
      </dgm:t>
    </dgm:pt>
    <dgm:pt modelId="{BB9E3D04-A279-284A-A22B-B83C14D4C988}" type="sibTrans" cxnId="{696C110D-B979-2749-8E13-A114F161D207}">
      <dgm:prSet/>
      <dgm:spPr/>
      <dgm:t>
        <a:bodyPr/>
        <a:lstStyle/>
        <a:p>
          <a:endParaRPr lang="en-US"/>
        </a:p>
      </dgm:t>
    </dgm:pt>
    <dgm:pt modelId="{345B97CC-7F1A-3346-8CF2-C376AE456218}">
      <dgm:prSet phldrT="[Text]"/>
      <dgm:spPr/>
      <dgm:t>
        <a:bodyPr/>
        <a:lstStyle/>
        <a:p>
          <a:r>
            <a:rPr lang="en-US" dirty="0" smtClean="0"/>
            <a:t>α-adrenergic antagonist</a:t>
          </a:r>
          <a:endParaRPr lang="en-US" dirty="0"/>
        </a:p>
      </dgm:t>
    </dgm:pt>
    <dgm:pt modelId="{EC7C4937-13C5-3040-99DC-C4D719D009A5}" type="parTrans" cxnId="{14CE282C-00EE-814E-AE55-D0A43122832E}">
      <dgm:prSet/>
      <dgm:spPr/>
      <dgm:t>
        <a:bodyPr/>
        <a:lstStyle/>
        <a:p>
          <a:endParaRPr lang="en-US"/>
        </a:p>
      </dgm:t>
    </dgm:pt>
    <dgm:pt modelId="{B44D13D4-B522-924D-816F-9859B9F91730}" type="sibTrans" cxnId="{14CE282C-00EE-814E-AE55-D0A43122832E}">
      <dgm:prSet/>
      <dgm:spPr/>
      <dgm:t>
        <a:bodyPr/>
        <a:lstStyle/>
        <a:p>
          <a:endParaRPr lang="en-US"/>
        </a:p>
      </dgm:t>
    </dgm:pt>
    <dgm:pt modelId="{E60867C3-9337-1E45-AAF2-1F9117344839}">
      <dgm:prSet phldrT="[Text]"/>
      <dgm:spPr/>
      <dgm:t>
        <a:bodyPr/>
        <a:lstStyle/>
        <a:p>
          <a:r>
            <a:rPr lang="en-US" dirty="0" smtClean="0"/>
            <a:t>Will decrease BP if hypertension is catecholamine-mediated</a:t>
          </a:r>
          <a:endParaRPr lang="en-US" dirty="0"/>
        </a:p>
      </dgm:t>
    </dgm:pt>
    <dgm:pt modelId="{08056E12-40A9-6C45-BEE9-BA79CAE1FD9A}" type="parTrans" cxnId="{89E146EF-88DD-9749-AB58-EDFCB67F3A4E}">
      <dgm:prSet/>
      <dgm:spPr/>
      <dgm:t>
        <a:bodyPr/>
        <a:lstStyle/>
        <a:p>
          <a:endParaRPr lang="en-US"/>
        </a:p>
      </dgm:t>
    </dgm:pt>
    <dgm:pt modelId="{6F86BF99-904A-144B-9139-EA4F60BF4A49}" type="sibTrans" cxnId="{89E146EF-88DD-9749-AB58-EDFCB67F3A4E}">
      <dgm:prSet/>
      <dgm:spPr/>
      <dgm:t>
        <a:bodyPr/>
        <a:lstStyle/>
        <a:p>
          <a:endParaRPr lang="en-US"/>
        </a:p>
      </dgm:t>
    </dgm:pt>
    <dgm:pt modelId="{CAACAD8B-2F53-D94F-8EA7-6694BE340E9B}">
      <dgm:prSet phldrT="[Text]"/>
      <dgm:spPr/>
      <dgm:t>
        <a:bodyPr/>
        <a:lstStyle/>
        <a:p>
          <a:r>
            <a:rPr lang="en-US" dirty="0" smtClean="0"/>
            <a:t>Not recommended due to possibility of inducing a hypertensive crisis</a:t>
          </a:r>
          <a:endParaRPr lang="en-US" dirty="0"/>
        </a:p>
      </dgm:t>
    </dgm:pt>
    <dgm:pt modelId="{04367C6B-36B4-7A42-B0A6-43A5C0A037E5}" type="parTrans" cxnId="{4AD2E342-68C0-0346-938C-4D5FB5232BFC}">
      <dgm:prSet/>
      <dgm:spPr/>
    </dgm:pt>
    <dgm:pt modelId="{64ADDA6A-4BAC-544B-BFC1-B10748F73B5F}" type="sibTrans" cxnId="{4AD2E342-68C0-0346-938C-4D5FB5232BFC}">
      <dgm:prSet/>
      <dgm:spPr/>
    </dgm:pt>
    <dgm:pt modelId="{08684817-7D5C-DD45-8DC2-119460F0098C}">
      <dgm:prSet phldrT="[Text]"/>
      <dgm:spPr/>
      <dgm:t>
        <a:bodyPr/>
        <a:lstStyle/>
        <a:p>
          <a:r>
            <a:rPr lang="en-US" dirty="0" smtClean="0"/>
            <a:t>LSA and pheochromocytoma appear similar </a:t>
          </a:r>
          <a:r>
            <a:rPr lang="en-US" dirty="0" err="1" smtClean="0"/>
            <a:t>cytologically</a:t>
          </a:r>
          <a:r>
            <a:rPr lang="en-US" dirty="0" smtClean="0"/>
            <a:t> when obtained from peritoneal effusion</a:t>
          </a:r>
          <a:endParaRPr lang="en-US" dirty="0"/>
        </a:p>
      </dgm:t>
    </dgm:pt>
    <dgm:pt modelId="{6236A79F-3165-4F4C-868E-347D9A54F30F}" type="parTrans" cxnId="{0BA70A35-6668-014D-814F-BC6D9DD1D357}">
      <dgm:prSet/>
      <dgm:spPr/>
    </dgm:pt>
    <dgm:pt modelId="{96B29CAF-1185-854D-AA6A-DCEE9A2BE678}" type="sibTrans" cxnId="{0BA70A35-6668-014D-814F-BC6D9DD1D357}">
      <dgm:prSet/>
      <dgm:spPr/>
    </dgm:pt>
    <dgm:pt modelId="{6E281E5A-1C0D-BD4D-BB2C-DF035A3D3459}">
      <dgm:prSet phldrT="[Text]"/>
      <dgm:spPr/>
      <dgm:t>
        <a:bodyPr/>
        <a:lstStyle/>
        <a:p>
          <a:r>
            <a:rPr lang="en-US" dirty="0" smtClean="0"/>
            <a:t>Impression smear: round cell tumor</a:t>
          </a:r>
          <a:endParaRPr lang="en-US" dirty="0"/>
        </a:p>
      </dgm:t>
    </dgm:pt>
    <dgm:pt modelId="{312657CE-7951-274D-BD19-E54AE46D67FA}" type="parTrans" cxnId="{5E79FE9E-A1D8-9641-991E-832CED4BB640}">
      <dgm:prSet/>
      <dgm:spPr/>
    </dgm:pt>
    <dgm:pt modelId="{3CF1FF97-19BA-EF48-8A74-BBFF9DF7769D}" type="sibTrans" cxnId="{5E79FE9E-A1D8-9641-991E-832CED4BB640}">
      <dgm:prSet/>
      <dgm:spPr/>
    </dgm:pt>
    <dgm:pt modelId="{B54CA6C4-8B94-AE4C-B7C2-635A20738D9D}" type="pres">
      <dgm:prSet presAssocID="{9CC7AA91-C608-794D-BEFC-B23A72B9146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5C627F2-5A12-484F-A360-589087F35AFD}" type="pres">
      <dgm:prSet presAssocID="{827A0A5C-CA0F-2F4F-B5B5-945E70FD4C45}" presName="composite" presStyleCnt="0"/>
      <dgm:spPr/>
    </dgm:pt>
    <dgm:pt modelId="{13EBCEAD-897C-9E47-9BF7-F1E41E7EB874}" type="pres">
      <dgm:prSet presAssocID="{827A0A5C-CA0F-2F4F-B5B5-945E70FD4C45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9E86873-5492-C347-8F3D-782AF6739981}" type="pres">
      <dgm:prSet presAssocID="{827A0A5C-CA0F-2F4F-B5B5-945E70FD4C45}" presName="desTx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78DD108-9866-354A-A9A6-B45FB76AA0A7}" type="pres">
      <dgm:prSet presAssocID="{395B3519-8949-B041-8FFE-4C91B1A25BCE}" presName="space" presStyleCnt="0"/>
      <dgm:spPr/>
    </dgm:pt>
    <dgm:pt modelId="{C9BE1F3C-19F4-F844-B3D5-665D10C22F25}" type="pres">
      <dgm:prSet presAssocID="{E70FD3A3-3BB0-374A-B3C5-E0AE2E2D0372}" presName="composite" presStyleCnt="0"/>
      <dgm:spPr/>
    </dgm:pt>
    <dgm:pt modelId="{EFD0E72F-023E-D644-B0F6-BAEB8F08430C}" type="pres">
      <dgm:prSet presAssocID="{E70FD3A3-3BB0-374A-B3C5-E0AE2E2D0372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CEE0966-C026-E94A-AC96-1AE075C0FB84}" type="pres">
      <dgm:prSet presAssocID="{E70FD3A3-3BB0-374A-B3C5-E0AE2E2D0372}" presName="desTx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4BD95F8-4036-514D-9DB5-B1B4372B45D6}" type="pres">
      <dgm:prSet presAssocID="{BB9E3D04-A279-284A-A22B-B83C14D4C988}" presName="space" presStyleCnt="0"/>
      <dgm:spPr/>
    </dgm:pt>
    <dgm:pt modelId="{3891229E-411E-5B4B-A3C2-A1490D70A496}" type="pres">
      <dgm:prSet presAssocID="{5387B1FD-BFA9-6542-A484-D80D0F852336}" presName="composite" presStyleCnt="0"/>
      <dgm:spPr/>
    </dgm:pt>
    <dgm:pt modelId="{5DB1CD28-4A7F-824A-8C08-0D8D828F122E}" type="pres">
      <dgm:prSet presAssocID="{5387B1FD-BFA9-6542-A484-D80D0F852336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2340D6F-50D8-D24E-BF03-DD5D4580E7C2}" type="pres">
      <dgm:prSet presAssocID="{5387B1FD-BFA9-6542-A484-D80D0F852336}" presName="desTx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033FADF-9977-BE4A-9F20-7A6D4FFEB53D}" type="pres">
      <dgm:prSet presAssocID="{142B8455-0AAD-9E44-9529-DD603A883862}" presName="space" presStyleCnt="0"/>
      <dgm:spPr/>
    </dgm:pt>
    <dgm:pt modelId="{935191CA-D5B4-1948-AC03-8A5BF4125388}" type="pres">
      <dgm:prSet presAssocID="{F2A69854-86F0-4B4D-9FBB-A0E080A767F5}" presName="composite" presStyleCnt="0"/>
      <dgm:spPr/>
    </dgm:pt>
    <dgm:pt modelId="{C5B92B14-66E6-364D-970A-A3FD01F56AC5}" type="pres">
      <dgm:prSet presAssocID="{F2A69854-86F0-4B4D-9FBB-A0E080A767F5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742DB29-EED6-A24C-AB40-C6861FBD9889}" type="pres">
      <dgm:prSet presAssocID="{F2A69854-86F0-4B4D-9FBB-A0E080A767F5}" presName="desTx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96C110D-B979-2749-8E13-A114F161D207}" srcId="{9CC7AA91-C608-794D-BEFC-B23A72B91467}" destId="{E70FD3A3-3BB0-374A-B3C5-E0AE2E2D0372}" srcOrd="1" destOrd="0" parTransId="{D63C8F77-50F2-484A-B966-BF4265567ABB}" sibTransId="{BB9E3D04-A279-284A-A22B-B83C14D4C988}"/>
    <dgm:cxn modelId="{C6868774-D71F-8E49-B3C0-1E1EBDB8E5E6}" type="presOf" srcId="{5387B1FD-BFA9-6542-A484-D80D0F852336}" destId="{5DB1CD28-4A7F-824A-8C08-0D8D828F122E}" srcOrd="0" destOrd="0" presId="urn:microsoft.com/office/officeart/2005/8/layout/hList1"/>
    <dgm:cxn modelId="{B780DCEB-32DD-A84A-8E8C-3924B826CE0B}" type="presOf" srcId="{FB50B967-48FA-A942-9055-4B6BF248167A}" destId="{A9E86873-5492-C347-8F3D-782AF6739981}" srcOrd="0" destOrd="0" presId="urn:microsoft.com/office/officeart/2005/8/layout/hList1"/>
    <dgm:cxn modelId="{16EB12B4-386C-4844-A622-A4FE18521B8E}" type="presOf" srcId="{08684817-7D5C-DD45-8DC2-119460F0098C}" destId="{B742DB29-EED6-A24C-AB40-C6861FBD9889}" srcOrd="0" destOrd="2" presId="urn:microsoft.com/office/officeart/2005/8/layout/hList1"/>
    <dgm:cxn modelId="{D3559843-14CE-CD4A-A537-CD332373E515}" type="presOf" srcId="{E60867C3-9337-1E45-AAF2-1F9117344839}" destId="{5CEE0966-C026-E94A-AC96-1AE075C0FB84}" srcOrd="0" destOrd="1" presId="urn:microsoft.com/office/officeart/2005/8/layout/hList1"/>
    <dgm:cxn modelId="{611A6ACB-2AA1-104A-B473-FE7F4CB3383D}" type="presOf" srcId="{9CC7AA91-C608-794D-BEFC-B23A72B91467}" destId="{B54CA6C4-8B94-AE4C-B7C2-635A20738D9D}" srcOrd="0" destOrd="0" presId="urn:microsoft.com/office/officeart/2005/8/layout/hList1"/>
    <dgm:cxn modelId="{0BA70A35-6668-014D-814F-BC6D9DD1D357}" srcId="{F2A69854-86F0-4B4D-9FBB-A0E080A767F5}" destId="{08684817-7D5C-DD45-8DC2-119460F0098C}" srcOrd="2" destOrd="0" parTransId="{6236A79F-3165-4F4C-868E-347D9A54F30F}" sibTransId="{96B29CAF-1185-854D-AA6A-DCEE9A2BE678}"/>
    <dgm:cxn modelId="{90670AAC-276B-434B-B049-805B15794742}" srcId="{9CC7AA91-C608-794D-BEFC-B23A72B91467}" destId="{5387B1FD-BFA9-6542-A484-D80D0F852336}" srcOrd="2" destOrd="0" parTransId="{E5B1F903-0699-AB42-BBC1-808EDB1DCAD9}" sibTransId="{142B8455-0AAD-9E44-9529-DD603A883862}"/>
    <dgm:cxn modelId="{B996A9C9-9377-374D-8B8A-130207F974C0}" type="presOf" srcId="{827A0A5C-CA0F-2F4F-B5B5-945E70FD4C45}" destId="{13EBCEAD-897C-9E47-9BF7-F1E41E7EB874}" srcOrd="0" destOrd="0" presId="urn:microsoft.com/office/officeart/2005/8/layout/hList1"/>
    <dgm:cxn modelId="{9C91CFC6-4A59-DF49-A3B3-D63A35DC2784}" srcId="{827A0A5C-CA0F-2F4F-B5B5-945E70FD4C45}" destId="{FB50B967-48FA-A942-9055-4B6BF248167A}" srcOrd="0" destOrd="0" parTransId="{92A63839-BE23-D044-9A7B-C454237B1E1C}" sibTransId="{0F6423CF-36BE-BB4E-82DB-2D7DA65A26AB}"/>
    <dgm:cxn modelId="{3A0BD991-0E62-7045-96C5-30C459D2BCFD}" type="presOf" srcId="{345B97CC-7F1A-3346-8CF2-C376AE456218}" destId="{5CEE0966-C026-E94A-AC96-1AE075C0FB84}" srcOrd="0" destOrd="0" presId="urn:microsoft.com/office/officeart/2005/8/layout/hList1"/>
    <dgm:cxn modelId="{D66974AC-6021-0E46-BD87-FB33A77D55B6}" srcId="{F2A69854-86F0-4B4D-9FBB-A0E080A767F5}" destId="{A701548E-96C8-BA4F-B325-13615F24C07B}" srcOrd="1" destOrd="0" parTransId="{947AE9ED-67FD-2C47-8ED5-6BE42C689D8F}" sibTransId="{152693DD-562D-9949-8985-8CC2059A72A6}"/>
    <dgm:cxn modelId="{DCD92D11-C01B-CD48-9A04-BF2B8A9AB401}" type="presOf" srcId="{307D45EA-74D6-B44A-A58B-26B0A05317F0}" destId="{D2340D6F-50D8-D24E-BF03-DD5D4580E7C2}" srcOrd="0" destOrd="0" presId="urn:microsoft.com/office/officeart/2005/8/layout/hList1"/>
    <dgm:cxn modelId="{14CE282C-00EE-814E-AE55-D0A43122832E}" srcId="{E70FD3A3-3BB0-374A-B3C5-E0AE2E2D0372}" destId="{345B97CC-7F1A-3346-8CF2-C376AE456218}" srcOrd="0" destOrd="0" parTransId="{EC7C4937-13C5-3040-99DC-C4D719D009A5}" sibTransId="{B44D13D4-B522-924D-816F-9859B9F91730}"/>
    <dgm:cxn modelId="{2EC899CA-1614-B243-B48B-938050425C12}" srcId="{5387B1FD-BFA9-6542-A484-D80D0F852336}" destId="{307D45EA-74D6-B44A-A58B-26B0A05317F0}" srcOrd="0" destOrd="0" parTransId="{AD36B146-B206-D247-8B7D-7C8812C691E1}" sibTransId="{AB04D3D1-1EFB-6F41-A0F8-A277ADF1B838}"/>
    <dgm:cxn modelId="{5E79FE9E-A1D8-9641-991E-832CED4BB640}" srcId="{F2A69854-86F0-4B4D-9FBB-A0E080A767F5}" destId="{6E281E5A-1C0D-BD4D-BB2C-DF035A3D3459}" srcOrd="3" destOrd="0" parTransId="{312657CE-7951-274D-BD19-E54AE46D67FA}" sibTransId="{3CF1FF97-19BA-EF48-8A74-BBFF9DF7769D}"/>
    <dgm:cxn modelId="{A4DD5AD0-0087-0E48-8F93-4C00018B301B}" type="presOf" srcId="{A701548E-96C8-BA4F-B325-13615F24C07B}" destId="{B742DB29-EED6-A24C-AB40-C6861FBD9889}" srcOrd="0" destOrd="1" presId="urn:microsoft.com/office/officeart/2005/8/layout/hList1"/>
    <dgm:cxn modelId="{89E146EF-88DD-9749-AB58-EDFCB67F3A4E}" srcId="{E70FD3A3-3BB0-374A-B3C5-E0AE2E2D0372}" destId="{E60867C3-9337-1E45-AAF2-1F9117344839}" srcOrd="1" destOrd="0" parTransId="{08056E12-40A9-6C45-BEE9-BA79CAE1FD9A}" sibTransId="{6F86BF99-904A-144B-9139-EA4F60BF4A49}"/>
    <dgm:cxn modelId="{4AD2E342-68C0-0346-938C-4D5FB5232BFC}" srcId="{5387B1FD-BFA9-6542-A484-D80D0F852336}" destId="{CAACAD8B-2F53-D94F-8EA7-6694BE340E9B}" srcOrd="1" destOrd="0" parTransId="{04367C6B-36B4-7A42-B0A6-43A5C0A037E5}" sibTransId="{64ADDA6A-4BAC-544B-BFC1-B10748F73B5F}"/>
    <dgm:cxn modelId="{B4C9D514-8899-CB4E-9E71-27A6F2D44F47}" srcId="{F2A69854-86F0-4B4D-9FBB-A0E080A767F5}" destId="{54400EE9-8DEB-EA42-B811-6ED4D2202AC2}" srcOrd="0" destOrd="0" parTransId="{ADF44250-6999-254F-9EA5-19D36FE165F1}" sibTransId="{572727CC-C31D-D941-9A68-5B1A8A77910E}"/>
    <dgm:cxn modelId="{A1173B39-7FE3-2E41-ADA5-9090CAE66169}" type="presOf" srcId="{E70FD3A3-3BB0-374A-B3C5-E0AE2E2D0372}" destId="{EFD0E72F-023E-D644-B0F6-BAEB8F08430C}" srcOrd="0" destOrd="0" presId="urn:microsoft.com/office/officeart/2005/8/layout/hList1"/>
    <dgm:cxn modelId="{76C7A11F-0A4C-2140-9846-C8A8EB37524B}" srcId="{9CC7AA91-C608-794D-BEFC-B23A72B91467}" destId="{F2A69854-86F0-4B4D-9FBB-A0E080A767F5}" srcOrd="3" destOrd="0" parTransId="{1B8E7514-E698-984F-A0B6-6B2CDC02778F}" sibTransId="{95CC4705-C4F3-D646-B38E-B222409BC8EE}"/>
    <dgm:cxn modelId="{EE9541B6-40A6-D84C-BEDD-0D6387474019}" type="presOf" srcId="{F2A69854-86F0-4B4D-9FBB-A0E080A767F5}" destId="{C5B92B14-66E6-364D-970A-A3FD01F56AC5}" srcOrd="0" destOrd="0" presId="urn:microsoft.com/office/officeart/2005/8/layout/hList1"/>
    <dgm:cxn modelId="{303505AE-06AA-EB43-AB60-0F687B580499}" srcId="{9CC7AA91-C608-794D-BEFC-B23A72B91467}" destId="{827A0A5C-CA0F-2F4F-B5B5-945E70FD4C45}" srcOrd="0" destOrd="0" parTransId="{3E28713F-E143-844A-B4AE-7E085D0218F5}" sibTransId="{395B3519-8949-B041-8FFE-4C91B1A25BCE}"/>
    <dgm:cxn modelId="{FA6D4A49-5A84-014D-B71D-7B94AD4220D9}" type="presOf" srcId="{CAACAD8B-2F53-D94F-8EA7-6694BE340E9B}" destId="{D2340D6F-50D8-D24E-BF03-DD5D4580E7C2}" srcOrd="0" destOrd="1" presId="urn:microsoft.com/office/officeart/2005/8/layout/hList1"/>
    <dgm:cxn modelId="{1F9395D3-0CF8-394A-BE9C-0AC6EA8F5192}" type="presOf" srcId="{6E281E5A-1C0D-BD4D-BB2C-DF035A3D3459}" destId="{B742DB29-EED6-A24C-AB40-C6861FBD9889}" srcOrd="0" destOrd="3" presId="urn:microsoft.com/office/officeart/2005/8/layout/hList1"/>
    <dgm:cxn modelId="{06BD69BD-FC52-014E-9D20-29E65D81806C}" type="presOf" srcId="{54400EE9-8DEB-EA42-B811-6ED4D2202AC2}" destId="{B742DB29-EED6-A24C-AB40-C6861FBD9889}" srcOrd="0" destOrd="0" presId="urn:microsoft.com/office/officeart/2005/8/layout/hList1"/>
    <dgm:cxn modelId="{271829FF-AA71-2548-B14F-471AAEB84165}" type="presParOf" srcId="{B54CA6C4-8B94-AE4C-B7C2-635A20738D9D}" destId="{F5C627F2-5A12-484F-A360-589087F35AFD}" srcOrd="0" destOrd="0" presId="urn:microsoft.com/office/officeart/2005/8/layout/hList1"/>
    <dgm:cxn modelId="{0D69D685-968E-A141-B2C5-CD517AB0BF3B}" type="presParOf" srcId="{F5C627F2-5A12-484F-A360-589087F35AFD}" destId="{13EBCEAD-897C-9E47-9BF7-F1E41E7EB874}" srcOrd="0" destOrd="0" presId="urn:microsoft.com/office/officeart/2005/8/layout/hList1"/>
    <dgm:cxn modelId="{A2D05C17-AAD5-6042-A730-7868A23E1202}" type="presParOf" srcId="{F5C627F2-5A12-484F-A360-589087F35AFD}" destId="{A9E86873-5492-C347-8F3D-782AF6739981}" srcOrd="1" destOrd="0" presId="urn:microsoft.com/office/officeart/2005/8/layout/hList1"/>
    <dgm:cxn modelId="{5AE8178F-F7EC-044D-96EF-B5681173415C}" type="presParOf" srcId="{B54CA6C4-8B94-AE4C-B7C2-635A20738D9D}" destId="{278DD108-9866-354A-A9A6-B45FB76AA0A7}" srcOrd="1" destOrd="0" presId="urn:microsoft.com/office/officeart/2005/8/layout/hList1"/>
    <dgm:cxn modelId="{D0A7C6A2-A490-A046-8739-BB730163F79C}" type="presParOf" srcId="{B54CA6C4-8B94-AE4C-B7C2-635A20738D9D}" destId="{C9BE1F3C-19F4-F844-B3D5-665D10C22F25}" srcOrd="2" destOrd="0" presId="urn:microsoft.com/office/officeart/2005/8/layout/hList1"/>
    <dgm:cxn modelId="{BEBB8B02-EE9F-EA43-BE76-21AF97133226}" type="presParOf" srcId="{C9BE1F3C-19F4-F844-B3D5-665D10C22F25}" destId="{EFD0E72F-023E-D644-B0F6-BAEB8F08430C}" srcOrd="0" destOrd="0" presId="urn:microsoft.com/office/officeart/2005/8/layout/hList1"/>
    <dgm:cxn modelId="{44B0DB9D-2F92-544F-8212-726BCEFBF7EB}" type="presParOf" srcId="{C9BE1F3C-19F4-F844-B3D5-665D10C22F25}" destId="{5CEE0966-C026-E94A-AC96-1AE075C0FB84}" srcOrd="1" destOrd="0" presId="urn:microsoft.com/office/officeart/2005/8/layout/hList1"/>
    <dgm:cxn modelId="{C24AC95B-A448-324A-B6B8-3ECD6A4B5221}" type="presParOf" srcId="{B54CA6C4-8B94-AE4C-B7C2-635A20738D9D}" destId="{B4BD95F8-4036-514D-9DB5-B1B4372B45D6}" srcOrd="3" destOrd="0" presId="urn:microsoft.com/office/officeart/2005/8/layout/hList1"/>
    <dgm:cxn modelId="{2A4A4357-2FC3-DE4F-8FF9-FFB9B6ADFC31}" type="presParOf" srcId="{B54CA6C4-8B94-AE4C-B7C2-635A20738D9D}" destId="{3891229E-411E-5B4B-A3C2-A1490D70A496}" srcOrd="4" destOrd="0" presId="urn:microsoft.com/office/officeart/2005/8/layout/hList1"/>
    <dgm:cxn modelId="{B8CD850B-5A6F-A04A-B08C-C5ACDA91D1BA}" type="presParOf" srcId="{3891229E-411E-5B4B-A3C2-A1490D70A496}" destId="{5DB1CD28-4A7F-824A-8C08-0D8D828F122E}" srcOrd="0" destOrd="0" presId="urn:microsoft.com/office/officeart/2005/8/layout/hList1"/>
    <dgm:cxn modelId="{C15BDE5A-8C03-D444-AAC1-9A442BDB2F69}" type="presParOf" srcId="{3891229E-411E-5B4B-A3C2-A1490D70A496}" destId="{D2340D6F-50D8-D24E-BF03-DD5D4580E7C2}" srcOrd="1" destOrd="0" presId="urn:microsoft.com/office/officeart/2005/8/layout/hList1"/>
    <dgm:cxn modelId="{F55B3050-1875-0948-B955-D060D59F9924}" type="presParOf" srcId="{B54CA6C4-8B94-AE4C-B7C2-635A20738D9D}" destId="{5033FADF-9977-BE4A-9F20-7A6D4FFEB53D}" srcOrd="5" destOrd="0" presId="urn:microsoft.com/office/officeart/2005/8/layout/hList1"/>
    <dgm:cxn modelId="{B1C6550D-9BDB-D14E-B2BB-98835A7F6E97}" type="presParOf" srcId="{B54CA6C4-8B94-AE4C-B7C2-635A20738D9D}" destId="{935191CA-D5B4-1948-AC03-8A5BF4125388}" srcOrd="6" destOrd="0" presId="urn:microsoft.com/office/officeart/2005/8/layout/hList1"/>
    <dgm:cxn modelId="{24BC0F0F-2743-9B4D-8969-348F2CBEB89A}" type="presParOf" srcId="{935191CA-D5B4-1948-AC03-8A5BF4125388}" destId="{C5B92B14-66E6-364D-970A-A3FD01F56AC5}" srcOrd="0" destOrd="0" presId="urn:microsoft.com/office/officeart/2005/8/layout/hList1"/>
    <dgm:cxn modelId="{B7537B5F-B9FF-DA40-9325-AD38301BBD0A}" type="presParOf" srcId="{935191CA-D5B4-1948-AC03-8A5BF4125388}" destId="{B742DB29-EED6-A24C-AB40-C6861FBD9889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95F643-2B21-0F4A-8457-C215A70894BB}">
      <dsp:nvSpPr>
        <dsp:cNvPr id="0" name=""/>
        <dsp:cNvSpPr/>
      </dsp:nvSpPr>
      <dsp:spPr>
        <a:xfrm rot="5400000">
          <a:off x="5779249" y="-2375857"/>
          <a:ext cx="877341" cy="585216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/>
            <a:t>Mild </a:t>
          </a:r>
          <a:r>
            <a:rPr lang="en-US" sz="1300" kern="1200" dirty="0" err="1" smtClean="0"/>
            <a:t>nonregenerative</a:t>
          </a:r>
          <a:r>
            <a:rPr lang="en-US" sz="1300" kern="1200" dirty="0" smtClean="0"/>
            <a:t> anemia (HCT 39%, MCV 68, MCHC 33, abs </a:t>
          </a:r>
          <a:r>
            <a:rPr lang="en-US" sz="1300" kern="1200" dirty="0" err="1" smtClean="0"/>
            <a:t>retic</a:t>
          </a:r>
          <a:r>
            <a:rPr lang="en-US" sz="1300" kern="1200" dirty="0" smtClean="0"/>
            <a:t> 44.7, 0 </a:t>
          </a:r>
          <a:r>
            <a:rPr lang="en-US" sz="1300" kern="1200" dirty="0" err="1" smtClean="0"/>
            <a:t>nRBC</a:t>
          </a:r>
          <a:r>
            <a:rPr lang="en-US" sz="1300" kern="1200" dirty="0" smtClean="0"/>
            <a:t>)</a:t>
          </a:r>
          <a:endParaRPr lang="en-US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/>
            <a:t>Mild stress leukogram (WBC 16k, </a:t>
          </a:r>
          <a:r>
            <a:rPr lang="en-US" sz="1300" kern="1200" dirty="0" err="1" smtClean="0"/>
            <a:t>segs</a:t>
          </a:r>
          <a:r>
            <a:rPr lang="en-US" sz="1300" kern="1200" dirty="0" smtClean="0"/>
            <a:t> 12k, bands 0, lymph 900, </a:t>
          </a:r>
          <a:r>
            <a:rPr lang="en-US" sz="1300" kern="1200" dirty="0" err="1" smtClean="0"/>
            <a:t>monos</a:t>
          </a:r>
          <a:r>
            <a:rPr lang="en-US" sz="1300" kern="1200" dirty="0" smtClean="0"/>
            <a:t> 600)</a:t>
          </a:r>
          <a:endParaRPr lang="en-US" sz="1300" kern="1200" dirty="0"/>
        </a:p>
      </dsp:txBody>
      <dsp:txXfrm rot="-5400000">
        <a:off x="3291840" y="154380"/>
        <a:ext cx="5809332" cy="791685"/>
      </dsp:txXfrm>
    </dsp:sp>
    <dsp:sp modelId="{D7835638-783C-9C43-9693-92E61E85BC9D}">
      <dsp:nvSpPr>
        <dsp:cNvPr id="0" name=""/>
        <dsp:cNvSpPr/>
      </dsp:nvSpPr>
      <dsp:spPr>
        <a:xfrm>
          <a:off x="0" y="1883"/>
          <a:ext cx="3291840" cy="109667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</a:gsLst>
          <a:lin ang="4140000" scaled="1"/>
        </a:gradFill>
        <a:ln>
          <a:noFill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glow" dir="tl">
            <a:rot lat="0" lon="0" rev="19800000"/>
          </a:lightRig>
        </a:scene3d>
        <a:sp3d prstMaterial="metal">
          <a:bevelT w="38100" h="381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0020" tIns="80010" rIns="160020" bIns="8001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200" kern="1200" dirty="0" smtClean="0"/>
            <a:t>CBC</a:t>
          </a:r>
          <a:endParaRPr lang="en-US" sz="4200" kern="1200" dirty="0"/>
        </a:p>
      </dsp:txBody>
      <dsp:txXfrm>
        <a:off x="53535" y="55418"/>
        <a:ext cx="3184770" cy="989607"/>
      </dsp:txXfrm>
    </dsp:sp>
    <dsp:sp modelId="{80535EFB-866C-D94C-8510-835078B96217}">
      <dsp:nvSpPr>
        <dsp:cNvPr id="0" name=""/>
        <dsp:cNvSpPr/>
      </dsp:nvSpPr>
      <dsp:spPr>
        <a:xfrm rot="5400000">
          <a:off x="5779249" y="-1224346"/>
          <a:ext cx="877341" cy="585216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/>
            <a:t>ALP 290 (H), otherwise WNL</a:t>
          </a:r>
          <a:endParaRPr lang="en-US" sz="1300" kern="1200" dirty="0"/>
        </a:p>
      </dsp:txBody>
      <dsp:txXfrm rot="-5400000">
        <a:off x="3291840" y="1305891"/>
        <a:ext cx="5809332" cy="791685"/>
      </dsp:txXfrm>
    </dsp:sp>
    <dsp:sp modelId="{BCBD835F-1066-2D48-8329-09B7039DB02A}">
      <dsp:nvSpPr>
        <dsp:cNvPr id="0" name=""/>
        <dsp:cNvSpPr/>
      </dsp:nvSpPr>
      <dsp:spPr>
        <a:xfrm>
          <a:off x="0" y="1153394"/>
          <a:ext cx="3291840" cy="109667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</a:gsLst>
          <a:lin ang="4140000" scaled="1"/>
        </a:gradFill>
        <a:ln>
          <a:noFill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glow" dir="tl">
            <a:rot lat="0" lon="0" rev="19800000"/>
          </a:lightRig>
        </a:scene3d>
        <a:sp3d prstMaterial="metal">
          <a:bevelT w="38100" h="381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0020" tIns="80010" rIns="160020" bIns="8001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200" kern="1200" dirty="0" err="1" smtClean="0"/>
            <a:t>Chem</a:t>
          </a:r>
          <a:endParaRPr lang="en-US" sz="4200" kern="1200" dirty="0"/>
        </a:p>
      </dsp:txBody>
      <dsp:txXfrm>
        <a:off x="53535" y="1206929"/>
        <a:ext cx="3184770" cy="989607"/>
      </dsp:txXfrm>
    </dsp:sp>
    <dsp:sp modelId="{1869445A-91AF-4549-9909-1AEE8005D49C}">
      <dsp:nvSpPr>
        <dsp:cNvPr id="0" name=""/>
        <dsp:cNvSpPr/>
      </dsp:nvSpPr>
      <dsp:spPr>
        <a:xfrm rot="5400000">
          <a:off x="5779249" y="-72835"/>
          <a:ext cx="877341" cy="585216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/>
            <a:t>USG 1.045, pH 7.0, </a:t>
          </a:r>
          <a:r>
            <a:rPr lang="en-US" sz="1300" kern="1200" dirty="0" err="1" smtClean="0"/>
            <a:t>ptn</a:t>
          </a:r>
          <a:r>
            <a:rPr lang="en-US" sz="1300" kern="1200" dirty="0" smtClean="0"/>
            <a:t> 2+, &lt; 5 RBC and WBC/</a:t>
          </a:r>
          <a:r>
            <a:rPr lang="en-US" sz="1300" kern="1200" dirty="0" err="1" smtClean="0"/>
            <a:t>hpf</a:t>
          </a:r>
          <a:endParaRPr lang="en-US" sz="1300" kern="1200" dirty="0"/>
        </a:p>
      </dsp:txBody>
      <dsp:txXfrm rot="-5400000">
        <a:off x="3291840" y="2457402"/>
        <a:ext cx="5809332" cy="791685"/>
      </dsp:txXfrm>
    </dsp:sp>
    <dsp:sp modelId="{9D49023A-6314-3C45-8564-4E2F859E1019}">
      <dsp:nvSpPr>
        <dsp:cNvPr id="0" name=""/>
        <dsp:cNvSpPr/>
      </dsp:nvSpPr>
      <dsp:spPr>
        <a:xfrm>
          <a:off x="0" y="2304905"/>
          <a:ext cx="3291840" cy="109667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</a:gsLst>
          <a:lin ang="4140000" scaled="1"/>
        </a:gradFill>
        <a:ln>
          <a:noFill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glow" dir="tl">
            <a:rot lat="0" lon="0" rev="19800000"/>
          </a:lightRig>
        </a:scene3d>
        <a:sp3d prstMaterial="metal">
          <a:bevelT w="38100" h="381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0020" tIns="80010" rIns="160020" bIns="8001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200" kern="1200" dirty="0" smtClean="0"/>
            <a:t>UA</a:t>
          </a:r>
          <a:endParaRPr lang="en-US" sz="4200" kern="1200" dirty="0"/>
        </a:p>
      </dsp:txBody>
      <dsp:txXfrm>
        <a:off x="53535" y="2358440"/>
        <a:ext cx="3184770" cy="989607"/>
      </dsp:txXfrm>
    </dsp:sp>
    <dsp:sp modelId="{1580666A-7A7B-1240-BCA8-DC7498A86C64}">
      <dsp:nvSpPr>
        <dsp:cNvPr id="0" name=""/>
        <dsp:cNvSpPr/>
      </dsp:nvSpPr>
      <dsp:spPr>
        <a:xfrm rot="5400000">
          <a:off x="5779249" y="1078675"/>
          <a:ext cx="877341" cy="585216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/>
            <a:t>Doppler: 210, 204, 188 mmHg</a:t>
          </a:r>
          <a:endParaRPr lang="en-US" sz="1300" kern="1200" dirty="0"/>
        </a:p>
      </dsp:txBody>
      <dsp:txXfrm rot="-5400000">
        <a:off x="3291840" y="3608912"/>
        <a:ext cx="5809332" cy="791685"/>
      </dsp:txXfrm>
    </dsp:sp>
    <dsp:sp modelId="{E90D7711-F42F-8943-977A-243A062F37EF}">
      <dsp:nvSpPr>
        <dsp:cNvPr id="0" name=""/>
        <dsp:cNvSpPr/>
      </dsp:nvSpPr>
      <dsp:spPr>
        <a:xfrm>
          <a:off x="0" y="3456416"/>
          <a:ext cx="3291840" cy="109667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</a:gsLst>
          <a:lin ang="4140000" scaled="1"/>
        </a:gradFill>
        <a:ln>
          <a:noFill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glow" dir="tl">
            <a:rot lat="0" lon="0" rev="19800000"/>
          </a:lightRig>
        </a:scene3d>
        <a:sp3d prstMaterial="metal">
          <a:bevelT w="38100" h="381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0020" tIns="80010" rIns="160020" bIns="8001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200" kern="1200" dirty="0" smtClean="0"/>
            <a:t>NIBP</a:t>
          </a:r>
          <a:endParaRPr lang="en-US" sz="4200" kern="1200" dirty="0"/>
        </a:p>
      </dsp:txBody>
      <dsp:txXfrm>
        <a:off x="53535" y="3509951"/>
        <a:ext cx="3184770" cy="989607"/>
      </dsp:txXfrm>
    </dsp:sp>
    <dsp:sp modelId="{FB7C1A6F-A0F9-FD4E-BB64-948C4DF28450}">
      <dsp:nvSpPr>
        <dsp:cNvPr id="0" name=""/>
        <dsp:cNvSpPr/>
      </dsp:nvSpPr>
      <dsp:spPr>
        <a:xfrm rot="5400000">
          <a:off x="5779249" y="2230186"/>
          <a:ext cx="877341" cy="585216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/>
            <a:t>Cardiomegaly</a:t>
          </a:r>
          <a:endParaRPr lang="en-US" sz="1300" kern="1200" dirty="0"/>
        </a:p>
      </dsp:txBody>
      <dsp:txXfrm rot="-5400000">
        <a:off x="3291840" y="4760423"/>
        <a:ext cx="5809332" cy="791685"/>
      </dsp:txXfrm>
    </dsp:sp>
    <dsp:sp modelId="{411387F0-AFCE-ED4B-8824-954EF215F16B}">
      <dsp:nvSpPr>
        <dsp:cNvPr id="0" name=""/>
        <dsp:cNvSpPr/>
      </dsp:nvSpPr>
      <dsp:spPr>
        <a:xfrm>
          <a:off x="0" y="4607928"/>
          <a:ext cx="3291840" cy="109667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</a:gsLst>
          <a:lin ang="4140000" scaled="1"/>
        </a:gradFill>
        <a:ln>
          <a:noFill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glow" dir="tl">
            <a:rot lat="0" lon="0" rev="19800000"/>
          </a:lightRig>
        </a:scene3d>
        <a:sp3d prstMaterial="metal">
          <a:bevelT w="38100" h="381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0020" tIns="80010" rIns="160020" bIns="8001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200" kern="1200" dirty="0" smtClean="0"/>
            <a:t>3-view CXR</a:t>
          </a:r>
          <a:endParaRPr lang="en-US" sz="4200" kern="1200" dirty="0"/>
        </a:p>
      </dsp:txBody>
      <dsp:txXfrm>
        <a:off x="53535" y="4661463"/>
        <a:ext cx="3184770" cy="989607"/>
      </dsp:txXfrm>
    </dsp:sp>
    <dsp:sp modelId="{FE454E6E-6424-704C-822A-B11664DC3963}">
      <dsp:nvSpPr>
        <dsp:cNvPr id="0" name=""/>
        <dsp:cNvSpPr/>
      </dsp:nvSpPr>
      <dsp:spPr>
        <a:xfrm rot="5400000">
          <a:off x="5779249" y="3381697"/>
          <a:ext cx="877341" cy="585216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/>
            <a:t>Medium-sized solitary R adrenal mass with extension into the caudal vena cava</a:t>
          </a:r>
          <a:endParaRPr lang="en-US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/>
            <a:t>Mild left </a:t>
          </a:r>
          <a:r>
            <a:rPr lang="en-US" sz="1300" kern="1200" dirty="0" err="1" smtClean="0"/>
            <a:t>adrenomegaly</a:t>
          </a:r>
          <a:endParaRPr lang="en-US" sz="1300" kern="1200" dirty="0"/>
        </a:p>
      </dsp:txBody>
      <dsp:txXfrm rot="-5400000">
        <a:off x="3291840" y="5911934"/>
        <a:ext cx="5809332" cy="791685"/>
      </dsp:txXfrm>
    </dsp:sp>
    <dsp:sp modelId="{4005DCE8-BD00-3941-8648-F5B3CCA6E5DB}">
      <dsp:nvSpPr>
        <dsp:cNvPr id="0" name=""/>
        <dsp:cNvSpPr/>
      </dsp:nvSpPr>
      <dsp:spPr>
        <a:xfrm>
          <a:off x="0" y="5759439"/>
          <a:ext cx="3291840" cy="109667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</a:gsLst>
          <a:lin ang="4140000" scaled="1"/>
        </a:gradFill>
        <a:ln>
          <a:noFill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glow" dir="tl">
            <a:rot lat="0" lon="0" rev="19800000"/>
          </a:lightRig>
        </a:scene3d>
        <a:sp3d prstMaterial="metal">
          <a:bevelT w="38100" h="381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0020" tIns="80010" rIns="160020" bIns="8001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200" kern="1200" dirty="0" smtClean="0"/>
            <a:t>AUS</a:t>
          </a:r>
          <a:endParaRPr lang="en-US" sz="4200" kern="1200" dirty="0"/>
        </a:p>
      </dsp:txBody>
      <dsp:txXfrm>
        <a:off x="53535" y="5812974"/>
        <a:ext cx="3184770" cy="989607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EBCEAD-897C-9E47-9BF7-F1E41E7EB874}">
      <dsp:nvSpPr>
        <dsp:cNvPr id="0" name=""/>
        <dsp:cNvSpPr/>
      </dsp:nvSpPr>
      <dsp:spPr>
        <a:xfrm>
          <a:off x="2857" y="1205990"/>
          <a:ext cx="2786062" cy="95489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</a:gsLst>
          <a:lin ang="414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glow" dir="tl">
            <a:rot lat="0" lon="0" rev="19800000"/>
          </a:lightRig>
        </a:scene3d>
        <a:sp3d prstMaterial="metal">
          <a:bevelT w="38100" h="38100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Guarded</a:t>
          </a:r>
          <a:endParaRPr lang="en-US" sz="1900" kern="1200" dirty="0"/>
        </a:p>
      </dsp:txBody>
      <dsp:txXfrm>
        <a:off x="2857" y="1205990"/>
        <a:ext cx="2786062" cy="954892"/>
      </dsp:txXfrm>
    </dsp:sp>
    <dsp:sp modelId="{A9E86873-5492-C347-8F3D-782AF6739981}">
      <dsp:nvSpPr>
        <dsp:cNvPr id="0" name=""/>
        <dsp:cNvSpPr/>
      </dsp:nvSpPr>
      <dsp:spPr>
        <a:xfrm>
          <a:off x="2857" y="2160883"/>
          <a:ext cx="2786062" cy="349112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Animals that survive surgery and immediate postoperative period can have good survival times: 18 </a:t>
          </a:r>
          <a:r>
            <a:rPr lang="en-US" sz="1900" kern="1200" dirty="0" err="1" smtClean="0"/>
            <a:t>mo</a:t>
          </a:r>
          <a:r>
            <a:rPr lang="en-US" sz="1900" kern="1200" dirty="0" smtClean="0"/>
            <a:t> </a:t>
          </a:r>
          <a:r>
            <a:rPr lang="mr-IN" sz="1900" kern="1200" dirty="0" smtClean="0"/>
            <a:t>–</a:t>
          </a:r>
          <a:r>
            <a:rPr lang="en-US" sz="1900" kern="1200" dirty="0" smtClean="0"/>
            <a:t> 4 </a:t>
          </a:r>
          <a:r>
            <a:rPr lang="en-US" sz="1900" kern="1200" dirty="0" err="1" smtClean="0"/>
            <a:t>yr</a:t>
          </a:r>
          <a:endParaRPr lang="en-U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Recurrence of primary tumor = rare</a:t>
          </a:r>
          <a:endParaRPr lang="en-US" sz="1900" kern="1200" dirty="0"/>
        </a:p>
      </dsp:txBody>
      <dsp:txXfrm>
        <a:off x="2857" y="2160883"/>
        <a:ext cx="2786062" cy="3491125"/>
      </dsp:txXfrm>
    </dsp:sp>
    <dsp:sp modelId="{5DB1CD28-4A7F-824A-8C08-0D8D828F122E}">
      <dsp:nvSpPr>
        <dsp:cNvPr id="0" name=""/>
        <dsp:cNvSpPr/>
      </dsp:nvSpPr>
      <dsp:spPr>
        <a:xfrm>
          <a:off x="3178968" y="1205990"/>
          <a:ext cx="2786062" cy="95489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</a:gsLst>
          <a:lin ang="414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glow" dir="tl">
            <a:rot lat="0" lon="0" rev="19800000"/>
          </a:lightRig>
        </a:scene3d>
        <a:sp3d prstMaterial="metal">
          <a:bevelT w="38100" h="38100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Factors associated with 10-day postoperative survival</a:t>
          </a:r>
          <a:endParaRPr lang="en-US" sz="1900" kern="1200" dirty="0"/>
        </a:p>
      </dsp:txBody>
      <dsp:txXfrm>
        <a:off x="3178968" y="1205990"/>
        <a:ext cx="2786062" cy="954892"/>
      </dsp:txXfrm>
    </dsp:sp>
    <dsp:sp modelId="{D2340D6F-50D8-D24E-BF03-DD5D4580E7C2}">
      <dsp:nvSpPr>
        <dsp:cNvPr id="0" name=""/>
        <dsp:cNvSpPr/>
      </dsp:nvSpPr>
      <dsp:spPr>
        <a:xfrm>
          <a:off x="3178968" y="2160883"/>
          <a:ext cx="2786062" cy="349112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Younger age</a:t>
          </a:r>
          <a:endParaRPr lang="en-U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Lack of intraoperative arrhythmias</a:t>
          </a:r>
          <a:endParaRPr lang="en-U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Shorter surgical time</a:t>
          </a:r>
          <a:endParaRPr lang="en-U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Preoperative </a:t>
          </a:r>
          <a:r>
            <a:rPr lang="en-US" sz="1900" kern="1200" dirty="0" err="1" smtClean="0"/>
            <a:t>Phenoxybenzamine</a:t>
          </a:r>
          <a:endParaRPr lang="en-US" sz="1900" kern="1200" dirty="0"/>
        </a:p>
      </dsp:txBody>
      <dsp:txXfrm>
        <a:off x="3178968" y="2160883"/>
        <a:ext cx="2786062" cy="3491125"/>
      </dsp:txXfrm>
    </dsp:sp>
    <dsp:sp modelId="{C5B92B14-66E6-364D-970A-A3FD01F56AC5}">
      <dsp:nvSpPr>
        <dsp:cNvPr id="0" name=""/>
        <dsp:cNvSpPr/>
      </dsp:nvSpPr>
      <dsp:spPr>
        <a:xfrm>
          <a:off x="6355080" y="1205990"/>
          <a:ext cx="2786062" cy="95489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</a:gsLst>
          <a:lin ang="414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glow" dir="tl">
            <a:rot lat="0" lon="0" rev="19800000"/>
          </a:lightRig>
        </a:scene3d>
        <a:sp3d prstMaterial="metal">
          <a:bevelT w="38100" h="38100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Factors Associated with poorer prognosis</a:t>
          </a:r>
          <a:endParaRPr lang="en-US" sz="1900" kern="1200" dirty="0"/>
        </a:p>
      </dsp:txBody>
      <dsp:txXfrm>
        <a:off x="6355080" y="1205990"/>
        <a:ext cx="2786062" cy="954892"/>
      </dsp:txXfrm>
    </dsp:sp>
    <dsp:sp modelId="{B742DB29-EED6-A24C-AB40-C6861FBD9889}">
      <dsp:nvSpPr>
        <dsp:cNvPr id="0" name=""/>
        <dsp:cNvSpPr/>
      </dsp:nvSpPr>
      <dsp:spPr>
        <a:xfrm>
          <a:off x="6355080" y="2160883"/>
          <a:ext cx="2786062" cy="349112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Neurologic deficits</a:t>
          </a:r>
          <a:endParaRPr lang="en-U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Weight loss</a:t>
          </a:r>
          <a:endParaRPr lang="en-U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Abdominal distension</a:t>
          </a:r>
          <a:endParaRPr lang="en-U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Acute hemorrhage (tumor rupture)</a:t>
          </a:r>
          <a:endParaRPr lang="en-U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&gt;/= 5 cm major axis length</a:t>
          </a:r>
          <a:endParaRPr lang="en-U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Neighboring structure invasion</a:t>
          </a:r>
          <a:endParaRPr lang="en-U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Metastasis</a:t>
          </a:r>
          <a:endParaRPr lang="en-U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Venous thrombosis</a:t>
          </a:r>
          <a:endParaRPr lang="en-US" sz="1900" kern="1200" dirty="0"/>
        </a:p>
      </dsp:txBody>
      <dsp:txXfrm>
        <a:off x="6355080" y="2160883"/>
        <a:ext cx="2786062" cy="3491125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F2AB93-E05D-B34D-A79C-E2B43AB746AD}">
      <dsp:nvSpPr>
        <dsp:cNvPr id="0" name=""/>
        <dsp:cNvSpPr/>
      </dsp:nvSpPr>
      <dsp:spPr>
        <a:xfrm rot="8700479">
          <a:off x="3131185" y="5126029"/>
          <a:ext cx="79233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92339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C196F4-84D4-F840-B572-3EB7CA8C5D98}">
      <dsp:nvSpPr>
        <dsp:cNvPr id="0" name=""/>
        <dsp:cNvSpPr/>
      </dsp:nvSpPr>
      <dsp:spPr>
        <a:xfrm rot="2099521">
          <a:off x="5220475" y="5126029"/>
          <a:ext cx="79233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92339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2C9388-B9FA-7046-B335-DED0FB0DF37E}">
      <dsp:nvSpPr>
        <dsp:cNvPr id="0" name=""/>
        <dsp:cNvSpPr/>
      </dsp:nvSpPr>
      <dsp:spPr>
        <a:xfrm rot="16200000">
          <a:off x="4225881" y="3328569"/>
          <a:ext cx="692236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92236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14C52F-AB76-7F4B-80A6-CBC8112EF3A3}">
      <dsp:nvSpPr>
        <dsp:cNvPr id="0" name=""/>
        <dsp:cNvSpPr/>
      </dsp:nvSpPr>
      <dsp:spPr>
        <a:xfrm>
          <a:off x="3851910" y="3674687"/>
          <a:ext cx="1440180" cy="144018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</a:gsLst>
          <a:lin ang="4140000" scaled="1"/>
        </a:gradFill>
        <a:ln>
          <a:noFill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glow" dir="tl">
            <a:rot lat="0" lon="0" rev="19800000"/>
          </a:lightRig>
        </a:scene3d>
        <a:sp3d prstMaterial="metal">
          <a:bevelT w="38100" h="381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Diagnostics for </a:t>
          </a:r>
          <a:r>
            <a:rPr lang="en-US" sz="1800" kern="1200" dirty="0" err="1" smtClean="0"/>
            <a:t>Insulinoma</a:t>
          </a:r>
          <a:r>
            <a:rPr lang="en-US" sz="1800" kern="1200" dirty="0" smtClean="0"/>
            <a:t> Detection</a:t>
          </a:r>
          <a:endParaRPr lang="en-US" sz="1800" kern="1200" dirty="0"/>
        </a:p>
      </dsp:txBody>
      <dsp:txXfrm>
        <a:off x="3922214" y="3744991"/>
        <a:ext cx="1299572" cy="1299572"/>
      </dsp:txXfrm>
    </dsp:sp>
    <dsp:sp modelId="{33120EE7-EA23-B54B-915C-B95CE45058D3}">
      <dsp:nvSpPr>
        <dsp:cNvPr id="0" name=""/>
        <dsp:cNvSpPr/>
      </dsp:nvSpPr>
      <dsp:spPr>
        <a:xfrm>
          <a:off x="4111212" y="2060876"/>
          <a:ext cx="921574" cy="92157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</a:gsLst>
          <a:lin ang="4140000" scaled="1"/>
        </a:gradFill>
        <a:ln>
          <a:noFill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glow" dir="tl">
            <a:rot lat="0" lon="0" rev="19800000"/>
          </a:lightRig>
        </a:scene3d>
        <a:sp3d prstMaterial="metal">
          <a:bevelT w="38100" h="381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Contrast Enhanced CT</a:t>
          </a:r>
          <a:endParaRPr lang="en-US" sz="1100" kern="1200" dirty="0"/>
        </a:p>
      </dsp:txBody>
      <dsp:txXfrm>
        <a:off x="4156200" y="2105864"/>
        <a:ext cx="831598" cy="831598"/>
      </dsp:txXfrm>
    </dsp:sp>
    <dsp:sp modelId="{78D27492-65C2-0F4D-A87D-6483CECCC5D2}">
      <dsp:nvSpPr>
        <dsp:cNvPr id="0" name=""/>
        <dsp:cNvSpPr/>
      </dsp:nvSpPr>
      <dsp:spPr>
        <a:xfrm rot="13500000">
          <a:off x="3768788" y="1919039"/>
          <a:ext cx="40117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01175" y="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1EBBC6-C4F1-7B47-B265-7AF81C4344FD}">
      <dsp:nvSpPr>
        <dsp:cNvPr id="0" name=""/>
        <dsp:cNvSpPr/>
      </dsp:nvSpPr>
      <dsp:spPr>
        <a:xfrm>
          <a:off x="2905964" y="855628"/>
          <a:ext cx="921574" cy="92157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</a:gsLst>
          <a:lin ang="4140000" scaled="1"/>
        </a:gradFill>
        <a:ln>
          <a:noFill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glow" dir="tl">
            <a:rot lat="0" lon="0" rev="19800000"/>
          </a:lightRig>
        </a:scene3d>
        <a:sp3d prstMaterial="metal">
          <a:bevelT w="38100" h="381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96% sensitive for primary tumor</a:t>
          </a:r>
          <a:endParaRPr lang="en-US" sz="1100" kern="1200" dirty="0"/>
        </a:p>
      </dsp:txBody>
      <dsp:txXfrm>
        <a:off x="2950952" y="900616"/>
        <a:ext cx="831598" cy="831598"/>
      </dsp:txXfrm>
    </dsp:sp>
    <dsp:sp modelId="{152A80F0-E468-D746-8FB8-744F42EB7B9A}">
      <dsp:nvSpPr>
        <dsp:cNvPr id="0" name=""/>
        <dsp:cNvSpPr/>
      </dsp:nvSpPr>
      <dsp:spPr>
        <a:xfrm rot="18900000">
          <a:off x="4974036" y="1919039"/>
          <a:ext cx="40117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01175" y="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AF1E11-5D55-464A-BF24-15DFE716E89D}">
      <dsp:nvSpPr>
        <dsp:cNvPr id="0" name=""/>
        <dsp:cNvSpPr/>
      </dsp:nvSpPr>
      <dsp:spPr>
        <a:xfrm>
          <a:off x="5316461" y="855628"/>
          <a:ext cx="921574" cy="92157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</a:gsLst>
          <a:lin ang="4140000" scaled="1"/>
        </a:gradFill>
        <a:ln>
          <a:noFill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glow" dir="tl">
            <a:rot lat="0" lon="0" rev="19800000"/>
          </a:lightRig>
        </a:scene3d>
        <a:sp3d prstMaterial="metal">
          <a:bevelT w="38100" h="381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67-75% sensitive for </a:t>
          </a:r>
          <a:r>
            <a:rPr lang="en-US" sz="1100" kern="1200" dirty="0" err="1" smtClean="0"/>
            <a:t>mets</a:t>
          </a:r>
          <a:endParaRPr lang="en-US" sz="1100" kern="1200" dirty="0"/>
        </a:p>
      </dsp:txBody>
      <dsp:txXfrm>
        <a:off x="5361449" y="900616"/>
        <a:ext cx="831598" cy="831598"/>
      </dsp:txXfrm>
    </dsp:sp>
    <dsp:sp modelId="{41D01587-C060-6A4B-932B-7C0229D6E5D1}">
      <dsp:nvSpPr>
        <dsp:cNvPr id="0" name=""/>
        <dsp:cNvSpPr/>
      </dsp:nvSpPr>
      <dsp:spPr>
        <a:xfrm>
          <a:off x="5941199" y="5208479"/>
          <a:ext cx="964920" cy="9649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</a:gsLst>
          <a:lin ang="4140000" scaled="1"/>
        </a:gradFill>
        <a:ln>
          <a:noFill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glow" dir="tl">
            <a:rot lat="0" lon="0" rev="19800000"/>
          </a:lightRig>
        </a:scene3d>
        <a:sp3d prstMaterial="metal">
          <a:bevelT w="38100" h="381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MRI </a:t>
          </a:r>
          <a:r>
            <a:rPr lang="en-US" sz="1100" kern="1200" dirty="0" err="1" smtClean="0"/>
            <a:t>scintigraphy</a:t>
          </a:r>
          <a:endParaRPr lang="en-US" sz="1100" kern="1200" dirty="0"/>
        </a:p>
      </dsp:txBody>
      <dsp:txXfrm>
        <a:off x="5988303" y="5255583"/>
        <a:ext cx="870712" cy="870712"/>
      </dsp:txXfrm>
    </dsp:sp>
    <dsp:sp modelId="{284DBF98-D6B6-C84B-B490-2824F81C252F}">
      <dsp:nvSpPr>
        <dsp:cNvPr id="0" name=""/>
        <dsp:cNvSpPr/>
      </dsp:nvSpPr>
      <dsp:spPr>
        <a:xfrm>
          <a:off x="2237879" y="5208479"/>
          <a:ext cx="964920" cy="9649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</a:gsLst>
          <a:lin ang="4140000" scaled="1"/>
        </a:gradFill>
        <a:ln>
          <a:noFill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glow" dir="tl">
            <a:rot lat="0" lon="0" rev="19800000"/>
          </a:lightRig>
        </a:scene3d>
        <a:sp3d prstMaterial="metal">
          <a:bevelT w="38100" h="381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Surgical exploration</a:t>
          </a:r>
          <a:endParaRPr lang="en-US" sz="1100" kern="1200" dirty="0"/>
        </a:p>
      </dsp:txBody>
      <dsp:txXfrm>
        <a:off x="2284983" y="5255583"/>
        <a:ext cx="870712" cy="87071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95F643-2B21-0F4A-8457-C215A70894BB}">
      <dsp:nvSpPr>
        <dsp:cNvPr id="0" name=""/>
        <dsp:cNvSpPr/>
      </dsp:nvSpPr>
      <dsp:spPr>
        <a:xfrm rot="5400000">
          <a:off x="4919623" y="-1303209"/>
          <a:ext cx="2596592" cy="585216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600" kern="1200" dirty="0" smtClean="0"/>
            <a:t>Mild </a:t>
          </a:r>
          <a:r>
            <a:rPr lang="en-US" sz="2600" kern="1200" dirty="0" err="1" smtClean="0"/>
            <a:t>nonregenerative</a:t>
          </a:r>
          <a:r>
            <a:rPr lang="en-US" sz="2600" kern="1200" dirty="0" smtClean="0"/>
            <a:t> anemia (HCT 39%, MCV 68, MCHC 33, abs </a:t>
          </a:r>
          <a:r>
            <a:rPr lang="en-US" sz="2600" kern="1200" dirty="0" err="1" smtClean="0"/>
            <a:t>retic</a:t>
          </a:r>
          <a:r>
            <a:rPr lang="en-US" sz="2600" kern="1200" dirty="0" smtClean="0"/>
            <a:t> 44.7, 0 </a:t>
          </a:r>
          <a:r>
            <a:rPr lang="en-US" sz="2600" kern="1200" dirty="0" err="1" smtClean="0"/>
            <a:t>nRBC</a:t>
          </a:r>
          <a:r>
            <a:rPr lang="en-US" sz="2600" kern="1200" dirty="0" smtClean="0"/>
            <a:t>)</a:t>
          </a:r>
          <a:endParaRPr lang="en-US" sz="2600" kern="1200" dirty="0"/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600" kern="1200" dirty="0" smtClean="0"/>
            <a:t>Mild stress leukogram (WBC 16k, </a:t>
          </a:r>
          <a:r>
            <a:rPr lang="en-US" sz="2600" kern="1200" dirty="0" err="1" smtClean="0"/>
            <a:t>segs</a:t>
          </a:r>
          <a:r>
            <a:rPr lang="en-US" sz="2600" kern="1200" dirty="0" smtClean="0"/>
            <a:t> 12k, bands 0, lymph 900, </a:t>
          </a:r>
          <a:r>
            <a:rPr lang="en-US" sz="2600" kern="1200" dirty="0" err="1" smtClean="0"/>
            <a:t>monos</a:t>
          </a:r>
          <a:r>
            <a:rPr lang="en-US" sz="2600" kern="1200" dirty="0" smtClean="0"/>
            <a:t> 600)</a:t>
          </a:r>
          <a:endParaRPr lang="en-US" sz="2600" kern="1200" dirty="0"/>
        </a:p>
      </dsp:txBody>
      <dsp:txXfrm rot="-5400000">
        <a:off x="3291840" y="451329"/>
        <a:ext cx="5725405" cy="2343082"/>
      </dsp:txXfrm>
    </dsp:sp>
    <dsp:sp modelId="{D7835638-783C-9C43-9693-92E61E85BC9D}">
      <dsp:nvSpPr>
        <dsp:cNvPr id="0" name=""/>
        <dsp:cNvSpPr/>
      </dsp:nvSpPr>
      <dsp:spPr>
        <a:xfrm>
          <a:off x="0" y="0"/>
          <a:ext cx="3291840" cy="324574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</a:gsLst>
          <a:lin ang="4140000" scaled="1"/>
        </a:gradFill>
        <a:ln>
          <a:noFill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glow" dir="tl">
            <a:rot lat="0" lon="0" rev="19800000"/>
          </a:lightRig>
        </a:scene3d>
        <a:sp3d prstMaterial="metal">
          <a:bevelT w="38100" h="381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 smtClean="0"/>
            <a:t>CBC</a:t>
          </a:r>
          <a:endParaRPr lang="en-US" sz="6500" kern="1200" dirty="0"/>
        </a:p>
      </dsp:txBody>
      <dsp:txXfrm>
        <a:off x="158444" y="158444"/>
        <a:ext cx="2974952" cy="292885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535EFB-866C-D94C-8510-835078B96217}">
      <dsp:nvSpPr>
        <dsp:cNvPr id="0" name=""/>
        <dsp:cNvSpPr/>
      </dsp:nvSpPr>
      <dsp:spPr>
        <a:xfrm rot="5400000">
          <a:off x="5045062" y="-1460008"/>
          <a:ext cx="2345714" cy="585216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106680" rIns="213360" bIns="106680" numCol="1" spcCol="1270" anchor="ctr" anchorCtr="0">
          <a:noAutofit/>
        </a:bodyPr>
        <a:lstStyle/>
        <a:p>
          <a:pPr marL="285750" lvl="1" indent="-285750" algn="l" defTabSz="2489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5600" kern="1200" dirty="0" smtClean="0"/>
            <a:t>ALP 290 (H), otherwise WNL</a:t>
          </a:r>
          <a:endParaRPr lang="en-US" sz="5600" kern="1200" dirty="0"/>
        </a:p>
      </dsp:txBody>
      <dsp:txXfrm rot="-5400000">
        <a:off x="3291839" y="407723"/>
        <a:ext cx="5737652" cy="2116698"/>
      </dsp:txXfrm>
    </dsp:sp>
    <dsp:sp modelId="{BCBD835F-1066-2D48-8329-09B7039DB02A}">
      <dsp:nvSpPr>
        <dsp:cNvPr id="0" name=""/>
        <dsp:cNvSpPr/>
      </dsp:nvSpPr>
      <dsp:spPr>
        <a:xfrm>
          <a:off x="0" y="0"/>
          <a:ext cx="3291840" cy="2932142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</a:gsLst>
          <a:lin ang="4140000" scaled="1"/>
        </a:gradFill>
        <a:ln>
          <a:noFill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glow" dir="tl">
            <a:rot lat="0" lon="0" rev="19800000"/>
          </a:lightRig>
        </a:scene3d>
        <a:sp3d prstMaterial="metal">
          <a:bevelT w="38100" h="381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 err="1" smtClean="0"/>
            <a:t>Chem</a:t>
          </a:r>
          <a:endParaRPr lang="en-US" sz="6500" kern="1200" dirty="0"/>
        </a:p>
      </dsp:txBody>
      <dsp:txXfrm>
        <a:off x="143135" y="143135"/>
        <a:ext cx="3005570" cy="264587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69445A-91AF-4549-9909-1AEE8005D49C}">
      <dsp:nvSpPr>
        <dsp:cNvPr id="0" name=""/>
        <dsp:cNvSpPr/>
      </dsp:nvSpPr>
      <dsp:spPr>
        <a:xfrm rot="5400000">
          <a:off x="5113461" y="-1545506"/>
          <a:ext cx="2208917" cy="585216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285750" lvl="1" indent="-285750" algn="l" defTabSz="1955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4400" kern="1200" dirty="0" smtClean="0"/>
            <a:t>USG 1.045, pH 7.0, </a:t>
          </a:r>
          <a:r>
            <a:rPr lang="en-US" sz="4400" kern="1200" dirty="0" err="1" smtClean="0"/>
            <a:t>ptn</a:t>
          </a:r>
          <a:r>
            <a:rPr lang="en-US" sz="4400" kern="1200" dirty="0" smtClean="0"/>
            <a:t> 2+, &lt; 5 RBC and WBC/</a:t>
          </a:r>
          <a:r>
            <a:rPr lang="en-US" sz="4400" kern="1200" dirty="0" err="1" smtClean="0"/>
            <a:t>hpf</a:t>
          </a:r>
          <a:endParaRPr lang="en-US" sz="4400" kern="1200" dirty="0"/>
        </a:p>
      </dsp:txBody>
      <dsp:txXfrm rot="-5400000">
        <a:off x="3291840" y="383945"/>
        <a:ext cx="5744330" cy="1993257"/>
      </dsp:txXfrm>
    </dsp:sp>
    <dsp:sp modelId="{9D49023A-6314-3C45-8564-4E2F859E1019}">
      <dsp:nvSpPr>
        <dsp:cNvPr id="0" name=""/>
        <dsp:cNvSpPr/>
      </dsp:nvSpPr>
      <dsp:spPr>
        <a:xfrm>
          <a:off x="0" y="0"/>
          <a:ext cx="3291840" cy="276114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</a:gsLst>
          <a:lin ang="4140000" scaled="1"/>
        </a:gradFill>
        <a:ln>
          <a:noFill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glow" dir="tl">
            <a:rot lat="0" lon="0" rev="19800000"/>
          </a:lightRig>
        </a:scene3d>
        <a:sp3d prstMaterial="metal">
          <a:bevelT w="38100" h="381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 smtClean="0"/>
            <a:t>UA</a:t>
          </a:r>
          <a:endParaRPr lang="en-US" sz="6500" kern="1200" dirty="0"/>
        </a:p>
      </dsp:txBody>
      <dsp:txXfrm>
        <a:off x="134788" y="134788"/>
        <a:ext cx="3022264" cy="249157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5DA7B9-3B0B-1643-B208-AA31920B4E1C}">
      <dsp:nvSpPr>
        <dsp:cNvPr id="0" name=""/>
        <dsp:cNvSpPr/>
      </dsp:nvSpPr>
      <dsp:spPr>
        <a:xfrm rot="5400000">
          <a:off x="5082113" y="-1506322"/>
          <a:ext cx="2271612" cy="585216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7170" tIns="108585" rIns="217170" bIns="108585" numCol="1" spcCol="1270" anchor="ctr" anchorCtr="0">
          <a:noAutofit/>
        </a:bodyPr>
        <a:lstStyle/>
        <a:p>
          <a:pPr marL="285750" lvl="1" indent="-285750" algn="l" defTabSz="2533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5700" kern="1200" dirty="0" smtClean="0"/>
            <a:t>Doppler: 210, 204, 188 mmHg</a:t>
          </a:r>
          <a:endParaRPr lang="en-US" sz="5700" kern="1200" dirty="0"/>
        </a:p>
      </dsp:txBody>
      <dsp:txXfrm rot="-5400000">
        <a:off x="3291840" y="394842"/>
        <a:ext cx="5741269" cy="2049830"/>
      </dsp:txXfrm>
    </dsp:sp>
    <dsp:sp modelId="{D968F76F-CD70-C043-BEF6-A486413C8205}">
      <dsp:nvSpPr>
        <dsp:cNvPr id="0" name=""/>
        <dsp:cNvSpPr/>
      </dsp:nvSpPr>
      <dsp:spPr>
        <a:xfrm>
          <a:off x="0" y="0"/>
          <a:ext cx="3291840" cy="283951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</a:gsLst>
          <a:lin ang="4140000" scaled="1"/>
        </a:gradFill>
        <a:ln>
          <a:noFill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glow" dir="tl">
            <a:rot lat="0" lon="0" rev="19800000"/>
          </a:lightRig>
        </a:scene3d>
        <a:sp3d prstMaterial="metal">
          <a:bevelT w="38100" h="381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 smtClean="0"/>
            <a:t>NIBP</a:t>
          </a:r>
          <a:endParaRPr lang="en-US" sz="6500" kern="1200" dirty="0"/>
        </a:p>
      </dsp:txBody>
      <dsp:txXfrm>
        <a:off x="138614" y="138614"/>
        <a:ext cx="3014612" cy="256228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7C1A6F-A0F9-FD4E-BB64-948C4DF28450}">
      <dsp:nvSpPr>
        <dsp:cNvPr id="0" name=""/>
        <dsp:cNvSpPr/>
      </dsp:nvSpPr>
      <dsp:spPr>
        <a:xfrm rot="5400000">
          <a:off x="5001713" y="-1405822"/>
          <a:ext cx="2432412" cy="585216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0" tIns="114300" rIns="228600" bIns="114300" numCol="1" spcCol="1270" anchor="ctr" anchorCtr="0">
          <a:noAutofit/>
        </a:bodyPr>
        <a:lstStyle/>
        <a:p>
          <a:pPr marL="285750" lvl="1" indent="-285750" algn="l" defTabSz="2667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6000" kern="1200" dirty="0" smtClean="0"/>
            <a:t>Cardiomegaly</a:t>
          </a:r>
          <a:endParaRPr lang="en-US" sz="6000" kern="1200" dirty="0"/>
        </a:p>
      </dsp:txBody>
      <dsp:txXfrm rot="-5400000">
        <a:off x="3291840" y="422792"/>
        <a:ext cx="5733419" cy="2194930"/>
      </dsp:txXfrm>
    </dsp:sp>
    <dsp:sp modelId="{411387F0-AFCE-ED4B-8824-954EF215F16B}">
      <dsp:nvSpPr>
        <dsp:cNvPr id="0" name=""/>
        <dsp:cNvSpPr/>
      </dsp:nvSpPr>
      <dsp:spPr>
        <a:xfrm>
          <a:off x="0" y="0"/>
          <a:ext cx="3291840" cy="304051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</a:gsLst>
          <a:lin ang="4140000" scaled="1"/>
        </a:gradFill>
        <a:ln>
          <a:noFill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glow" dir="tl">
            <a:rot lat="0" lon="0" rev="19800000"/>
          </a:lightRig>
        </a:scene3d>
        <a:sp3d prstMaterial="metal">
          <a:bevelT w="38100" h="381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 smtClean="0"/>
            <a:t>3-view CXR</a:t>
          </a:r>
          <a:endParaRPr lang="en-US" sz="6500" kern="1200" dirty="0"/>
        </a:p>
      </dsp:txBody>
      <dsp:txXfrm>
        <a:off x="148426" y="148426"/>
        <a:ext cx="2994988" cy="274366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454E6E-6424-704C-822A-B11664DC3963}">
      <dsp:nvSpPr>
        <dsp:cNvPr id="0" name=""/>
        <dsp:cNvSpPr/>
      </dsp:nvSpPr>
      <dsp:spPr>
        <a:xfrm rot="5400000">
          <a:off x="5001713" y="-1405822"/>
          <a:ext cx="2432412" cy="585216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200" kern="1200" dirty="0" smtClean="0"/>
            <a:t>Medium-sized solitary R adrenal mass with extension into the caudal vena cava</a:t>
          </a:r>
          <a:endParaRPr lang="en-US" sz="3200" kern="1200" dirty="0"/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200" kern="1200" dirty="0" smtClean="0"/>
            <a:t>Mild left </a:t>
          </a:r>
          <a:r>
            <a:rPr lang="en-US" sz="3200" kern="1200" dirty="0" err="1" smtClean="0"/>
            <a:t>adrenomegaly</a:t>
          </a:r>
          <a:endParaRPr lang="en-US" sz="3200" kern="1200" dirty="0"/>
        </a:p>
      </dsp:txBody>
      <dsp:txXfrm rot="-5400000">
        <a:off x="3291840" y="422792"/>
        <a:ext cx="5733419" cy="2194930"/>
      </dsp:txXfrm>
    </dsp:sp>
    <dsp:sp modelId="{4005DCE8-BD00-3941-8648-F5B3CCA6E5DB}">
      <dsp:nvSpPr>
        <dsp:cNvPr id="0" name=""/>
        <dsp:cNvSpPr/>
      </dsp:nvSpPr>
      <dsp:spPr>
        <a:xfrm>
          <a:off x="0" y="0"/>
          <a:ext cx="3291840" cy="304051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</a:gsLst>
          <a:lin ang="4140000" scaled="1"/>
        </a:gradFill>
        <a:ln>
          <a:noFill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glow" dir="tl">
            <a:rot lat="0" lon="0" rev="19800000"/>
          </a:lightRig>
        </a:scene3d>
        <a:sp3d prstMaterial="metal">
          <a:bevelT w="38100" h="381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 smtClean="0"/>
            <a:t>AUS</a:t>
          </a:r>
          <a:endParaRPr lang="en-US" sz="6500" kern="1200" dirty="0"/>
        </a:p>
      </dsp:txBody>
      <dsp:txXfrm>
        <a:off x="148426" y="148426"/>
        <a:ext cx="2994988" cy="274366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EBCEAD-897C-9E47-9BF7-F1E41E7EB874}">
      <dsp:nvSpPr>
        <dsp:cNvPr id="0" name=""/>
        <dsp:cNvSpPr/>
      </dsp:nvSpPr>
      <dsp:spPr>
        <a:xfrm>
          <a:off x="2857" y="2465640"/>
          <a:ext cx="2786062" cy="3456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</a:gsLst>
          <a:lin ang="414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glow" dir="tl">
            <a:rot lat="0" lon="0" rev="19800000"/>
          </a:lightRig>
        </a:scene3d>
        <a:sp3d prstMaterial="metal">
          <a:bevelT w="38100" h="38100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48768" rIns="85344" bIns="48768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CT</a:t>
          </a:r>
          <a:endParaRPr lang="en-US" sz="1200" kern="1200" dirty="0"/>
        </a:p>
      </dsp:txBody>
      <dsp:txXfrm>
        <a:off x="2857" y="2465640"/>
        <a:ext cx="2786062" cy="345600"/>
      </dsp:txXfrm>
    </dsp:sp>
    <dsp:sp modelId="{A9E86873-5492-C347-8F3D-782AF6739981}">
      <dsp:nvSpPr>
        <dsp:cNvPr id="0" name=""/>
        <dsp:cNvSpPr/>
      </dsp:nvSpPr>
      <dsp:spPr>
        <a:xfrm>
          <a:off x="2857" y="2811240"/>
          <a:ext cx="2786062" cy="158112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Nonionic, low-</a:t>
          </a:r>
          <a:r>
            <a:rPr lang="en-US" sz="1200" kern="1200" dirty="0" err="1" smtClean="0"/>
            <a:t>osmolar</a:t>
          </a:r>
          <a:r>
            <a:rPr lang="en-US" sz="1200" kern="1200" dirty="0" smtClean="0"/>
            <a:t> contrast media (&lt; adverse effects)</a:t>
          </a:r>
          <a:endParaRPr 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Lobulated irregularly-shaped mass associated with adrenal gland</a:t>
          </a:r>
          <a:endParaRPr 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Decreased intensity areas interspersed with highly vascular more intense areas</a:t>
          </a:r>
          <a:endParaRPr 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Sensitive and specific for invasion</a:t>
          </a:r>
          <a:endParaRPr lang="en-US" sz="1200" kern="1200" dirty="0"/>
        </a:p>
      </dsp:txBody>
      <dsp:txXfrm>
        <a:off x="2857" y="2811240"/>
        <a:ext cx="2786062" cy="1581120"/>
      </dsp:txXfrm>
    </dsp:sp>
    <dsp:sp modelId="{5DB1CD28-4A7F-824A-8C08-0D8D828F122E}">
      <dsp:nvSpPr>
        <dsp:cNvPr id="0" name=""/>
        <dsp:cNvSpPr/>
      </dsp:nvSpPr>
      <dsp:spPr>
        <a:xfrm>
          <a:off x="3178968" y="2465640"/>
          <a:ext cx="2786062" cy="3456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</a:gsLst>
          <a:lin ang="414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glow" dir="tl">
            <a:rot lat="0" lon="0" rev="19800000"/>
          </a:lightRig>
        </a:scene3d>
        <a:sp3d prstMaterial="metal">
          <a:bevelT w="38100" h="38100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48768" rIns="85344" bIns="48768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MRI</a:t>
          </a:r>
          <a:endParaRPr lang="en-US" sz="1200" kern="1200" dirty="0"/>
        </a:p>
      </dsp:txBody>
      <dsp:txXfrm>
        <a:off x="3178968" y="2465640"/>
        <a:ext cx="2786062" cy="345600"/>
      </dsp:txXfrm>
    </dsp:sp>
    <dsp:sp modelId="{D2340D6F-50D8-D24E-BF03-DD5D4580E7C2}">
      <dsp:nvSpPr>
        <dsp:cNvPr id="0" name=""/>
        <dsp:cNvSpPr/>
      </dsp:nvSpPr>
      <dsp:spPr>
        <a:xfrm>
          <a:off x="3178968" y="2811240"/>
          <a:ext cx="2786062" cy="158112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Gadolinium contrast</a:t>
          </a:r>
          <a:endParaRPr 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May differentiate between histologic types of adrenal tumors</a:t>
          </a:r>
          <a:endParaRPr lang="en-US" sz="1200" kern="1200" dirty="0"/>
        </a:p>
      </dsp:txBody>
      <dsp:txXfrm>
        <a:off x="3178968" y="2811240"/>
        <a:ext cx="2786062" cy="1581120"/>
      </dsp:txXfrm>
    </dsp:sp>
    <dsp:sp modelId="{C5B92B14-66E6-364D-970A-A3FD01F56AC5}">
      <dsp:nvSpPr>
        <dsp:cNvPr id="0" name=""/>
        <dsp:cNvSpPr/>
      </dsp:nvSpPr>
      <dsp:spPr>
        <a:xfrm>
          <a:off x="6355080" y="2465640"/>
          <a:ext cx="2786062" cy="3456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</a:gsLst>
          <a:lin ang="414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glow" dir="tl">
            <a:rot lat="0" lon="0" rev="19800000"/>
          </a:lightRig>
        </a:scene3d>
        <a:sp3d prstMaterial="metal">
          <a:bevelT w="38100" h="38100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48768" rIns="85344" bIns="48768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/>
            <a:t>Scintigraphy</a:t>
          </a:r>
          <a:endParaRPr lang="en-US" sz="1200" kern="1200" dirty="0"/>
        </a:p>
      </dsp:txBody>
      <dsp:txXfrm>
        <a:off x="6355080" y="2465640"/>
        <a:ext cx="2786062" cy="345600"/>
      </dsp:txXfrm>
    </dsp:sp>
    <dsp:sp modelId="{B742DB29-EED6-A24C-AB40-C6861FBD9889}">
      <dsp:nvSpPr>
        <dsp:cNvPr id="0" name=""/>
        <dsp:cNvSpPr/>
      </dsp:nvSpPr>
      <dsp:spPr>
        <a:xfrm>
          <a:off x="6355080" y="2811240"/>
          <a:ext cx="2786062" cy="158112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baseline="30000" dirty="0" smtClean="0"/>
            <a:t>123</a:t>
          </a:r>
          <a:r>
            <a:rPr lang="en-US" sz="1200" kern="1200" dirty="0" smtClean="0"/>
            <a:t>iodinemeetaiodobenzylguanidine (NE analog)</a:t>
          </a:r>
          <a:endParaRPr 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baseline="30000" dirty="0" smtClean="0"/>
            <a:t>99m</a:t>
          </a:r>
          <a:r>
            <a:rPr lang="en-US" sz="1200" kern="1200" baseline="0" dirty="0" smtClean="0"/>
            <a:t>technetium-methylene </a:t>
          </a:r>
          <a:r>
            <a:rPr lang="en-US" sz="1200" kern="1200" baseline="0" dirty="0" err="1" smtClean="0"/>
            <a:t>diphosphonate</a:t>
          </a:r>
          <a:endParaRPr lang="en-US" sz="1200" kern="1200" baseline="300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baseline="0" dirty="0" smtClean="0"/>
            <a:t>p-[</a:t>
          </a:r>
          <a:r>
            <a:rPr lang="en-US" sz="1200" kern="1200" baseline="30000" dirty="0" smtClean="0"/>
            <a:t>18</a:t>
          </a:r>
          <a:r>
            <a:rPr lang="en-US" sz="1200" kern="1200" baseline="0" dirty="0" smtClean="0"/>
            <a:t>F]</a:t>
          </a:r>
          <a:r>
            <a:rPr lang="en-US" sz="1200" kern="1200" baseline="0" dirty="0" err="1" smtClean="0"/>
            <a:t>fluorobenxylguani</a:t>
          </a:r>
          <a:r>
            <a:rPr lang="en-US" sz="1200" kern="1200" baseline="0" dirty="0" smtClean="0"/>
            <a:t>-dine on PET scan</a:t>
          </a:r>
          <a:endParaRPr lang="en-US" sz="1200" kern="1200" baseline="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baseline="0" dirty="0" smtClean="0"/>
            <a:t>Useful for identifying </a:t>
          </a:r>
          <a:r>
            <a:rPr lang="en-US" sz="1200" kern="1200" baseline="0" dirty="0" err="1" smtClean="0"/>
            <a:t>mets</a:t>
          </a:r>
          <a:endParaRPr lang="en-US" sz="1200" kern="1200" baseline="0" dirty="0"/>
        </a:p>
      </dsp:txBody>
      <dsp:txXfrm>
        <a:off x="6355080" y="2811240"/>
        <a:ext cx="2786062" cy="158112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EBCEAD-897C-9E47-9BF7-F1E41E7EB874}">
      <dsp:nvSpPr>
        <dsp:cNvPr id="0" name=""/>
        <dsp:cNvSpPr/>
      </dsp:nvSpPr>
      <dsp:spPr>
        <a:xfrm>
          <a:off x="3437" y="1746099"/>
          <a:ext cx="2067222" cy="54306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</a:gsLst>
          <a:lin ang="414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glow" dir="tl">
            <a:rot lat="0" lon="0" rev="19800000"/>
          </a:lightRig>
        </a:scene3d>
        <a:sp3d prstMaterial="metal">
          <a:bevelT w="38100" h="38100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Clonidine Suppression Test</a:t>
          </a:r>
          <a:endParaRPr lang="en-US" sz="1500" kern="1200" dirty="0"/>
        </a:p>
      </dsp:txBody>
      <dsp:txXfrm>
        <a:off x="3437" y="1746099"/>
        <a:ext cx="2067222" cy="543062"/>
      </dsp:txXfrm>
    </dsp:sp>
    <dsp:sp modelId="{A9E86873-5492-C347-8F3D-782AF6739981}">
      <dsp:nvSpPr>
        <dsp:cNvPr id="0" name=""/>
        <dsp:cNvSpPr/>
      </dsp:nvSpPr>
      <dsp:spPr>
        <a:xfrm>
          <a:off x="3437" y="2289161"/>
          <a:ext cx="2067222" cy="282273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/>
            <a:t>Should decrease serum catecholamine levels in patients without pheochromocytoma, in which catecholamine release is not </a:t>
          </a:r>
          <a:r>
            <a:rPr lang="en-US" sz="1500" kern="1200" dirty="0" err="1" smtClean="0"/>
            <a:t>neurally</a:t>
          </a:r>
          <a:r>
            <a:rPr lang="en-US" sz="1500" kern="1200" dirty="0" smtClean="0"/>
            <a:t> mediated</a:t>
          </a:r>
          <a:endParaRPr lang="en-US" sz="1500" kern="1200" dirty="0"/>
        </a:p>
      </dsp:txBody>
      <dsp:txXfrm>
        <a:off x="3437" y="2289161"/>
        <a:ext cx="2067222" cy="2822739"/>
      </dsp:txXfrm>
    </dsp:sp>
    <dsp:sp modelId="{EFD0E72F-023E-D644-B0F6-BAEB8F08430C}">
      <dsp:nvSpPr>
        <dsp:cNvPr id="0" name=""/>
        <dsp:cNvSpPr/>
      </dsp:nvSpPr>
      <dsp:spPr>
        <a:xfrm>
          <a:off x="2360071" y="1746099"/>
          <a:ext cx="2067222" cy="54306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</a:gsLst>
          <a:lin ang="414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glow" dir="tl">
            <a:rot lat="0" lon="0" rev="19800000"/>
          </a:lightRig>
        </a:scene3d>
        <a:sp3d prstMaterial="metal">
          <a:bevelT w="38100" h="38100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IV </a:t>
          </a:r>
          <a:r>
            <a:rPr lang="en-US" sz="1500" kern="1200" dirty="0" err="1" smtClean="0"/>
            <a:t>Pentolamine</a:t>
          </a:r>
          <a:endParaRPr lang="en-US" sz="1500" kern="1200" dirty="0"/>
        </a:p>
      </dsp:txBody>
      <dsp:txXfrm>
        <a:off x="2360071" y="1746099"/>
        <a:ext cx="2067222" cy="543062"/>
      </dsp:txXfrm>
    </dsp:sp>
    <dsp:sp modelId="{5CEE0966-C026-E94A-AC96-1AE075C0FB84}">
      <dsp:nvSpPr>
        <dsp:cNvPr id="0" name=""/>
        <dsp:cNvSpPr/>
      </dsp:nvSpPr>
      <dsp:spPr>
        <a:xfrm>
          <a:off x="2360071" y="2289161"/>
          <a:ext cx="2067222" cy="282273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/>
            <a:t>α-adrenergic antagonist</a:t>
          </a: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/>
            <a:t>Will decrease BP if hypertension is catecholamine-mediated</a:t>
          </a:r>
          <a:endParaRPr lang="en-US" sz="1500" kern="1200" dirty="0"/>
        </a:p>
      </dsp:txBody>
      <dsp:txXfrm>
        <a:off x="2360071" y="2289161"/>
        <a:ext cx="2067222" cy="2822739"/>
      </dsp:txXfrm>
    </dsp:sp>
    <dsp:sp modelId="{5DB1CD28-4A7F-824A-8C08-0D8D828F122E}">
      <dsp:nvSpPr>
        <dsp:cNvPr id="0" name=""/>
        <dsp:cNvSpPr/>
      </dsp:nvSpPr>
      <dsp:spPr>
        <a:xfrm>
          <a:off x="4716705" y="1746099"/>
          <a:ext cx="2067222" cy="54306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</a:gsLst>
          <a:lin ang="414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glow" dir="tl">
            <a:rot lat="0" lon="0" rev="19800000"/>
          </a:lightRig>
        </a:scene3d>
        <a:sp3d prstMaterial="metal">
          <a:bevelT w="38100" h="38100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Provocation Tests</a:t>
          </a:r>
          <a:endParaRPr lang="en-US" sz="1500" kern="1200" dirty="0"/>
        </a:p>
      </dsp:txBody>
      <dsp:txXfrm>
        <a:off x="4716705" y="1746099"/>
        <a:ext cx="2067222" cy="543062"/>
      </dsp:txXfrm>
    </dsp:sp>
    <dsp:sp modelId="{D2340D6F-50D8-D24E-BF03-DD5D4580E7C2}">
      <dsp:nvSpPr>
        <dsp:cNvPr id="0" name=""/>
        <dsp:cNvSpPr/>
      </dsp:nvSpPr>
      <dsp:spPr>
        <a:xfrm>
          <a:off x="4716705" y="2289161"/>
          <a:ext cx="2067222" cy="282273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/>
            <a:t>Metoclopramide, histamine, </a:t>
          </a:r>
          <a:r>
            <a:rPr lang="en-US" sz="1500" kern="1200" dirty="0" err="1" smtClean="0"/>
            <a:t>tyramine</a:t>
          </a:r>
          <a:r>
            <a:rPr lang="en-US" sz="1500" kern="1200" dirty="0" smtClean="0"/>
            <a:t>, glucagon all cause increased catecholamine secretion from tumor</a:t>
          </a: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/>
            <a:t>Not recommended due to possibility of inducing a hypertensive crisis</a:t>
          </a:r>
          <a:endParaRPr lang="en-US" sz="1500" kern="1200" dirty="0"/>
        </a:p>
      </dsp:txBody>
      <dsp:txXfrm>
        <a:off x="4716705" y="2289161"/>
        <a:ext cx="2067222" cy="2822739"/>
      </dsp:txXfrm>
    </dsp:sp>
    <dsp:sp modelId="{C5B92B14-66E6-364D-970A-A3FD01F56AC5}">
      <dsp:nvSpPr>
        <dsp:cNvPr id="0" name=""/>
        <dsp:cNvSpPr/>
      </dsp:nvSpPr>
      <dsp:spPr>
        <a:xfrm>
          <a:off x="7073339" y="1746099"/>
          <a:ext cx="2067222" cy="54306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</a:gsLst>
          <a:lin ang="414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glow" dir="tl">
            <a:rot lat="0" lon="0" rev="19800000"/>
          </a:lightRig>
        </a:scene3d>
        <a:sp3d prstMaterial="metal">
          <a:bevelT w="38100" h="38100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FNA</a:t>
          </a:r>
          <a:endParaRPr lang="en-US" sz="1500" kern="1200" dirty="0"/>
        </a:p>
      </dsp:txBody>
      <dsp:txXfrm>
        <a:off x="7073339" y="1746099"/>
        <a:ext cx="2067222" cy="543062"/>
      </dsp:txXfrm>
    </dsp:sp>
    <dsp:sp modelId="{B742DB29-EED6-A24C-AB40-C6861FBD9889}">
      <dsp:nvSpPr>
        <dsp:cNvPr id="0" name=""/>
        <dsp:cNvSpPr/>
      </dsp:nvSpPr>
      <dsp:spPr>
        <a:xfrm>
          <a:off x="7073339" y="2289161"/>
          <a:ext cx="2067222" cy="282273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/>
            <a:t>Difficult to obtain samples safely</a:t>
          </a: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/>
            <a:t>Excisional biopsy preferred</a:t>
          </a: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/>
            <a:t>LSA and pheochromocytoma appear similar </a:t>
          </a:r>
          <a:r>
            <a:rPr lang="en-US" sz="1500" kern="1200" dirty="0" err="1" smtClean="0"/>
            <a:t>cytologically</a:t>
          </a:r>
          <a:r>
            <a:rPr lang="en-US" sz="1500" kern="1200" dirty="0" smtClean="0"/>
            <a:t> when obtained from peritoneal effusion</a:t>
          </a: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/>
            <a:t>Impression smear: round cell tumor</a:t>
          </a:r>
          <a:endParaRPr lang="en-US" sz="1500" kern="1200" dirty="0"/>
        </a:p>
      </dsp:txBody>
      <dsp:txXfrm>
        <a:off x="7073339" y="2289161"/>
        <a:ext cx="2067222" cy="28227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E94AA7-D535-3945-BEB2-33AD797F467F}" type="datetimeFigureOut">
              <a:rPr lang="en-US" smtClean="0"/>
              <a:t>6/6/23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8A329E-212A-814D-812F-2D0301F132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8394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Relationship Id="rId3" Type="http://schemas.openxmlformats.org/officeDocument/2006/relationships/hyperlink" Target="https://doi.org/10.1111/vsu.13168" TargetMode="Externa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1.xml"/></Relationships>
</file>

<file path=ppt/notesSlides/_rels/notesSlide4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_rels/notesSlide4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4.xml"/></Relationships>
</file>

<file path=ppt/notesSlides/_rels/notesSlide4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5.xml"/></Relationships>
</file>

<file path=ppt/notesSlides/_rels/notesSlide4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7.xml"/></Relationships>
</file>

<file path=ppt/notesSlides/_rels/notesSlide4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9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8A329E-212A-814D-812F-2D0301F1327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0632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8A329E-212A-814D-812F-2D0301F1327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2797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8A329E-212A-814D-812F-2D0301F1327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2797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smtClean="0"/>
              <a:t>Hypertension</a:t>
            </a:r>
            <a:r>
              <a:rPr lang="en-US" baseline="0" dirty="0" smtClean="0"/>
              <a:t> and tachycardia may be paroxysmal, so BP and ECG should be performed but can often be WNL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May need </a:t>
            </a:r>
            <a:r>
              <a:rPr lang="en-US" baseline="0" dirty="0" err="1" smtClean="0"/>
              <a:t>Holter</a:t>
            </a:r>
            <a:r>
              <a:rPr lang="en-US" baseline="0" dirty="0" smtClean="0"/>
              <a:t> or continuous ECG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8A329E-212A-814D-812F-2D0301F1327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2797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baseline="0" dirty="0" smtClean="0"/>
              <a:t>AXR: </a:t>
            </a:r>
            <a:r>
              <a:rPr lang="en-US" dirty="0" smtClean="0"/>
              <a:t>can show mineralization</a:t>
            </a:r>
            <a:r>
              <a:rPr lang="en-US" baseline="0" dirty="0" smtClean="0"/>
              <a:t> in the region of the adrenal glands, retroperitoneal effusion or abdominal mass effect (30-50% of cases)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8A329E-212A-814D-812F-2D0301F1327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2797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28650" lvl="1" indent="-171450">
              <a:buFontTx/>
              <a:buChar char="-"/>
            </a:pPr>
            <a:endParaRPr lang="en-US" dirty="0" smtClean="0">
              <a:sym typeface="Wingding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8A329E-212A-814D-812F-2D0301F1327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2797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baseline="0" dirty="0" smtClean="0"/>
              <a:t>15-38% of dogs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Clinical signs are not reliably associated with extent or presence of vena </a:t>
            </a:r>
            <a:r>
              <a:rPr lang="en-US" baseline="0" dirty="0" err="1" smtClean="0"/>
              <a:t>caval</a:t>
            </a:r>
            <a:r>
              <a:rPr lang="en-US" baseline="0" dirty="0" smtClean="0"/>
              <a:t> invasion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8A329E-212A-814D-812F-2D0301F1327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24152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baseline="0" dirty="0" smtClean="0"/>
              <a:t>They can also invade aorta, renal veins, and hepatic veins</a:t>
            </a:r>
          </a:p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baseline="0" dirty="0" smtClean="0"/>
              <a:t>Any tumor that invades adjacent structures should be considered malignant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Photo Source: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Knight, RC, Lamb, CR, Brockman, DJ, Lipscomb, VJ. Variations in surgical technique for adrenalectomy with caudal vena cava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venotomy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19 dogs. 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Veterinary Surgery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 2019; 48: 751– 759. 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https://doi.org/10.1111/vsu.13168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8A329E-212A-814D-812F-2D0301F13271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6138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Pheos</a:t>
            </a:r>
            <a:r>
              <a:rPr lang="en-US" dirty="0" smtClean="0"/>
              <a:t> have higher likelihood for vena </a:t>
            </a:r>
            <a:r>
              <a:rPr lang="en-US" dirty="0" err="1" smtClean="0"/>
              <a:t>caval</a:t>
            </a:r>
            <a:r>
              <a:rPr lang="en-US" dirty="0" smtClean="0"/>
              <a:t> invasion that do adrenal cortical</a:t>
            </a:r>
            <a:r>
              <a:rPr lang="en-US" baseline="0" dirty="0" smtClean="0"/>
              <a:t> tumors</a:t>
            </a:r>
            <a:endParaRPr lang="en-US" dirty="0" smtClean="0">
              <a:sym typeface="Wingding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8A329E-212A-814D-812F-2D0301F13271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24152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- Very helpful for determining</a:t>
            </a:r>
            <a:r>
              <a:rPr lang="en-US" baseline="0" dirty="0" smtClean="0"/>
              <a:t> the size of the tumor and extent of invasion, but require GA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8A329E-212A-814D-812F-2D0301F13271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930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Plasma </a:t>
            </a:r>
            <a:r>
              <a:rPr lang="en-US" dirty="0" err="1" smtClean="0"/>
              <a:t>metanephrine</a:t>
            </a:r>
            <a:r>
              <a:rPr lang="en-US" baseline="0" dirty="0" smtClean="0"/>
              <a:t> level have recently been described in cats </a:t>
            </a:r>
            <a:r>
              <a:rPr lang="en-US" baseline="0" dirty="0" smtClean="0">
                <a:sym typeface="Wingdings"/>
              </a:rPr>
              <a:t> sick cats with non-adrenal illness had significantly higher </a:t>
            </a:r>
            <a:r>
              <a:rPr lang="en-US" baseline="0" dirty="0" err="1" smtClean="0">
                <a:sym typeface="Wingdings"/>
              </a:rPr>
              <a:t>normetanephrine</a:t>
            </a:r>
            <a:r>
              <a:rPr lang="en-US" baseline="0" dirty="0" smtClean="0">
                <a:sym typeface="Wingdings"/>
              </a:rPr>
              <a:t> levels than healthy cats and suspected </a:t>
            </a:r>
            <a:r>
              <a:rPr lang="en-US" baseline="0" dirty="0" err="1" smtClean="0">
                <a:sym typeface="Wingdings"/>
              </a:rPr>
              <a:t>pheo</a:t>
            </a:r>
            <a:r>
              <a:rPr lang="en-US" baseline="0" dirty="0" smtClean="0">
                <a:sym typeface="Wingdings"/>
              </a:rPr>
              <a:t> cat had markedly higher </a:t>
            </a:r>
            <a:r>
              <a:rPr lang="en-US" baseline="0" dirty="0" err="1" smtClean="0">
                <a:sym typeface="Wingdings"/>
              </a:rPr>
              <a:t>normetanephrine</a:t>
            </a:r>
            <a:r>
              <a:rPr lang="en-US" baseline="0" dirty="0" smtClean="0">
                <a:sym typeface="Wingdings"/>
              </a:rPr>
              <a:t> levels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8A329E-212A-814D-812F-2D0301F13271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8037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8A329E-212A-814D-812F-2D0301F1327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27978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smtClean="0"/>
              <a:t>Clonidine and </a:t>
            </a:r>
            <a:r>
              <a:rPr lang="en-US" dirty="0" err="1" smtClean="0"/>
              <a:t>Pentolamine</a:t>
            </a:r>
            <a:r>
              <a:rPr lang="en-US" dirty="0" smtClean="0"/>
              <a:t>:</a:t>
            </a:r>
            <a:r>
              <a:rPr lang="en-US" baseline="0" dirty="0" smtClean="0"/>
              <a:t> varying sensitivity and specificity, especially considering paroxysmal hypertension. Not thoroughly evaluated in veterinary patients.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It is contraindicated to use Metoclopramide as an anti-emetic/pro-kinetic in these patients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8A329E-212A-814D-812F-2D0301F13271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930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Definitive treatment = surgery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8A329E-212A-814D-812F-2D0301F13271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32698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Photo Source:</a:t>
            </a:r>
            <a:r>
              <a:rPr lang="en-US" baseline="0" dirty="0" smtClean="0"/>
              <a:t> https://</a:t>
            </a:r>
            <a:r>
              <a:rPr lang="en-US" baseline="0" dirty="0" err="1" smtClean="0"/>
              <a:t>www.researchgate.net</a:t>
            </a:r>
            <a:r>
              <a:rPr lang="en-US" baseline="0" dirty="0" smtClean="0"/>
              <a:t>/figure/Adrenergic-effects-of-epinephrine-40-Reproduced-with-permission_fig2_23160006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8A329E-212A-814D-812F-2D0301F13271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32698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Combination therapy has been reported, but is associated with significant side effects and is not studied</a:t>
            </a:r>
            <a:r>
              <a:rPr lang="en-US" baseline="0" dirty="0" smtClean="0"/>
              <a:t> in veterinary patients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8A329E-212A-814D-812F-2D0301F13271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32698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Photo Source: https://</a:t>
            </a:r>
            <a:r>
              <a:rPr lang="en-US" dirty="0" err="1" smtClean="0"/>
              <a:t>quizlet.com</a:t>
            </a:r>
            <a:r>
              <a:rPr lang="en-US" dirty="0" smtClean="0"/>
              <a:t>/142291331/catecholamine-synthesis-biochemistry-flash-cards/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8A329E-212A-814D-812F-2D0301F13271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32698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8A329E-212A-814D-812F-2D0301F13271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32698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8A329E-212A-814D-812F-2D0301F13271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32698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8A329E-212A-814D-812F-2D0301F13271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32698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8A329E-212A-814D-812F-2D0301F13271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32698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In</a:t>
            </a:r>
            <a:r>
              <a:rPr lang="en-US" baseline="0" dirty="0" smtClean="0"/>
              <a:t> one study, concurrent neoplasia of various cellular origin was identified in 54% of dogs with pheochromocytoma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8A329E-212A-814D-812F-2D0301F13271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4060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APUD:</a:t>
            </a:r>
            <a:r>
              <a:rPr lang="en-US" baseline="0" dirty="0" smtClean="0"/>
              <a:t> amine precursor uptake and decarboxylation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8A329E-212A-814D-812F-2D0301F1327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01062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8A329E-212A-814D-812F-2D0301F13271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32698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Vasopressin:</a:t>
            </a:r>
            <a:r>
              <a:rPr lang="en-US" baseline="0" dirty="0" smtClean="0"/>
              <a:t> non-catecholamine </a:t>
            </a:r>
            <a:r>
              <a:rPr lang="en-US" baseline="0" dirty="0" err="1" smtClean="0"/>
              <a:t>pressor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8A329E-212A-814D-812F-2D0301F13271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32698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8A329E-212A-814D-812F-2D0301F13271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32698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 people, </a:t>
            </a:r>
            <a:r>
              <a:rPr lang="en-US" dirty="0" err="1" smtClean="0"/>
              <a:t>multiploidy</a:t>
            </a:r>
            <a:r>
              <a:rPr lang="en-US" dirty="0" smtClean="0"/>
              <a:t> (i.e. aneuploidy or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tetraploidy</a:t>
            </a:r>
            <a:r>
              <a:rPr lang="en-US" baseline="0" dirty="0" smtClean="0"/>
              <a:t>) in nuclear DNA of the tumor cells = assoc. w/ worse prognosis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8A329E-212A-814D-812F-2D0301F13271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930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Photo</a:t>
            </a:r>
            <a:r>
              <a:rPr lang="en-US" baseline="0" dirty="0" smtClean="0"/>
              <a:t> Source: https://</a:t>
            </a:r>
            <a:r>
              <a:rPr lang="en-US" baseline="0" dirty="0" err="1" smtClean="0"/>
              <a:t>www.kettlecovestandardpoodles.com</a:t>
            </a:r>
            <a:r>
              <a:rPr lang="en-US" baseline="0" dirty="0" smtClean="0"/>
              <a:t>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8A329E-212A-814D-812F-2D0301F13271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53843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8A329E-212A-814D-812F-2D0301F13271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06324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8A329E-212A-814D-812F-2D0301F13271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42271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8A329E-212A-814D-812F-2D0301F13271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01062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-</a:t>
            </a:r>
            <a:r>
              <a:rPr lang="en-US" baseline="0" dirty="0" smtClean="0"/>
              <a:t> Occurrence of mixed clinical syndromes is rare despite these tumors/cells producing </a:t>
            </a:r>
            <a:r>
              <a:rPr lang="en-US" baseline="0" dirty="0" err="1" smtClean="0"/>
              <a:t>multople</a:t>
            </a:r>
            <a:r>
              <a:rPr lang="en-US" baseline="0" dirty="0" smtClean="0"/>
              <a:t> hormones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8A329E-212A-814D-812F-2D0301F13271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72589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- Insulin-independent glucose</a:t>
            </a:r>
            <a:r>
              <a:rPr lang="en-US" baseline="0" dirty="0" smtClean="0"/>
              <a:t> uptake in pancreatic beta cells is contrary to most other cells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Photo Source:</a:t>
            </a:r>
            <a:r>
              <a:rPr lang="en-US" baseline="0" dirty="0" smtClean="0"/>
              <a:t> https://</a:t>
            </a:r>
            <a:r>
              <a:rPr lang="en-US" baseline="0" dirty="0" err="1" smtClean="0"/>
              <a:t>www.atrainceu.com</a:t>
            </a:r>
            <a:r>
              <a:rPr lang="en-US" baseline="0" dirty="0" smtClean="0"/>
              <a:t>/content/4-regulation-blood-glucose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8A329E-212A-814D-812F-2D0301F13271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3703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- Tyrosine hydroxylase normally converts tyrosine</a:t>
            </a:r>
            <a:r>
              <a:rPr lang="en-US" baseline="0" dirty="0" smtClean="0"/>
              <a:t> to </a:t>
            </a:r>
            <a:r>
              <a:rPr lang="en-US" baseline="0" dirty="0" err="1" smtClean="0"/>
              <a:t>dopa</a:t>
            </a:r>
            <a:r>
              <a:rPr lang="en-US" baseline="0" dirty="0" smtClean="0"/>
              <a:t>, leading to more NE synthesized</a:t>
            </a:r>
            <a:endParaRPr lang="en-US" dirty="0" smtClean="0"/>
          </a:p>
          <a:p>
            <a:r>
              <a:rPr lang="en-US" dirty="0" smtClean="0"/>
              <a:t>- Negative feedback of NE on tyrosine hydroxylase does not work normally</a:t>
            </a:r>
            <a:r>
              <a:rPr lang="en-US" baseline="0" dirty="0" smtClean="0"/>
              <a:t> in tumor cells OR the tumor metabolizes NE so quickly that levels required for negative feedback are never reached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8A329E-212A-814D-812F-2D0301F1327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55691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Photo</a:t>
            </a:r>
            <a:r>
              <a:rPr lang="en-US" baseline="0" dirty="0" smtClean="0"/>
              <a:t> Source: https://</a:t>
            </a:r>
            <a:r>
              <a:rPr lang="en-US" baseline="0" dirty="0" err="1" smtClean="0"/>
              <a:t>www.researchgate.net</a:t>
            </a:r>
            <a:r>
              <a:rPr lang="en-US" baseline="0" dirty="0" smtClean="0"/>
              <a:t>/figure/The-role-of-Glucokinase-activators_fig1_338494533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8A329E-212A-814D-812F-2D0301F13271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52927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Some</a:t>
            </a:r>
            <a:r>
              <a:rPr lang="en-US" baseline="0" dirty="0" smtClean="0"/>
              <a:t> animals will have intermittent episodes of hypoglycemia and </a:t>
            </a:r>
            <a:r>
              <a:rPr lang="en-US" baseline="0" dirty="0" err="1" smtClean="0"/>
              <a:t>hyperinsulinemia</a:t>
            </a:r>
            <a:r>
              <a:rPr lang="en-US" baseline="0" dirty="0" smtClean="0"/>
              <a:t> that may require a supervised fast or multiple samples to identify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8A329E-212A-814D-812F-2D0301F13271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90889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- AUS</a:t>
            </a:r>
            <a:r>
              <a:rPr lang="en-US" baseline="0" dirty="0" smtClean="0"/>
              <a:t> may or may not reveal a mass or nodule in the pancreas</a:t>
            </a:r>
          </a:p>
          <a:p>
            <a:r>
              <a:rPr lang="en-US" baseline="0" dirty="0" smtClean="0"/>
              <a:t>- Low sensitivity of 36%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8A329E-212A-814D-812F-2D0301F13271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24152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- PET-CT is also being used more now</a:t>
            </a:r>
          </a:p>
          <a:p>
            <a:r>
              <a:rPr lang="en-US" dirty="0" smtClean="0"/>
              <a:t>- CXR</a:t>
            </a:r>
            <a:r>
              <a:rPr lang="en-US" baseline="0" dirty="0" smtClean="0"/>
              <a:t> are indicated for met check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8A329E-212A-814D-812F-2D0301F13271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34050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smtClean="0"/>
              <a:t>If </a:t>
            </a:r>
            <a:r>
              <a:rPr lang="en-US" dirty="0" err="1" smtClean="0"/>
              <a:t>pt</a:t>
            </a:r>
            <a:r>
              <a:rPr lang="en-US" dirty="0" smtClean="0"/>
              <a:t> does not stabilize and is still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seizuring</a:t>
            </a:r>
            <a:r>
              <a:rPr lang="en-US" baseline="0" dirty="0" smtClean="0"/>
              <a:t>/cannot get a meal, consider glucagon (50 ng/kg, then 5-10 ng/kg/min IV CRI)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Short leash walks</a:t>
            </a:r>
          </a:p>
          <a:p>
            <a:pPr marL="171450" indent="-171450">
              <a:buFontTx/>
              <a:buChar char="-"/>
            </a:pPr>
            <a:r>
              <a:rPr lang="en-US" baseline="0" dirty="0" err="1" smtClean="0"/>
              <a:t>Diazoxide</a:t>
            </a:r>
            <a:r>
              <a:rPr lang="en-US" baseline="0" dirty="0" smtClean="0"/>
              <a:t> also stimulates hepatic gluconeogenesis and </a:t>
            </a:r>
            <a:r>
              <a:rPr lang="en-US" baseline="0" dirty="0" err="1" smtClean="0"/>
              <a:t>glycogenolysis</a:t>
            </a:r>
            <a:r>
              <a:rPr lang="en-US" baseline="0" dirty="0" smtClean="0"/>
              <a:t> and inhibits glucose uptake by tissues (5 mg/kg PO q 12h)</a:t>
            </a:r>
            <a:endParaRPr lang="en-US" dirty="0" smtClean="0"/>
          </a:p>
          <a:p>
            <a:pPr marL="171450" indent="-171450">
              <a:buFontTx/>
              <a:buChar char="-"/>
            </a:pPr>
            <a:r>
              <a:rPr lang="en-US" dirty="0" err="1" smtClean="0"/>
              <a:t>Octreotide</a:t>
            </a:r>
            <a:r>
              <a:rPr lang="en-US" dirty="0" smtClean="0"/>
              <a:t>: </a:t>
            </a:r>
            <a:r>
              <a:rPr lang="en-US" dirty="0" err="1" smtClean="0"/>
              <a:t>somatostatin</a:t>
            </a:r>
            <a:r>
              <a:rPr lang="en-US" baseline="0" dirty="0" smtClean="0"/>
              <a:t> analog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Potential future for </a:t>
            </a:r>
            <a:r>
              <a:rPr lang="en-US" baseline="0" dirty="0" err="1" smtClean="0"/>
              <a:t>insulinlike</a:t>
            </a:r>
            <a:r>
              <a:rPr lang="en-US" baseline="0" dirty="0" smtClean="0"/>
              <a:t> growth factor 1 (IGF-1) targeting, as it is expressed by primary tumor and </a:t>
            </a:r>
            <a:r>
              <a:rPr lang="en-US" baseline="0" dirty="0" err="1" smtClean="0"/>
              <a:t>mets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8A329E-212A-814D-812F-2D0301F13271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522677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- TNM: tumor, node,</a:t>
            </a:r>
            <a:r>
              <a:rPr lang="en-US" baseline="0" dirty="0" smtClean="0"/>
              <a:t> metastasis</a:t>
            </a:r>
            <a:endParaRPr lang="en-US" dirty="0" smtClean="0"/>
          </a:p>
          <a:p>
            <a:r>
              <a:rPr lang="en-US" dirty="0" smtClean="0"/>
              <a:t>- Return of hypoglycemia d/t </a:t>
            </a:r>
            <a:r>
              <a:rPr lang="en-US" dirty="0" err="1" smtClean="0"/>
              <a:t>mets</a:t>
            </a:r>
            <a:r>
              <a:rPr lang="en-US" dirty="0" smtClean="0"/>
              <a:t> or tumor regrowth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8A329E-212A-814D-812F-2D0301F13271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0296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smtClean="0"/>
              <a:t>30-50% of dogs have clinical signs related</a:t>
            </a:r>
            <a:r>
              <a:rPr lang="en-US" baseline="0" dirty="0" smtClean="0"/>
              <a:t> to the tumor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Budd-</a:t>
            </a:r>
            <a:r>
              <a:rPr lang="en-US" dirty="0" err="1" smtClean="0"/>
              <a:t>Chiari</a:t>
            </a:r>
            <a:r>
              <a:rPr lang="en-US" baseline="0" dirty="0" smtClean="0"/>
              <a:t>-like syndrome resulting from tumor invasion and extension up the caudal vena cava has been reported in a dog.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Hepatic veins cannot drain into caudal vena cava, so peritoneal effusion develops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8A329E-212A-814D-812F-2D0301F1327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3526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Pheos</a:t>
            </a:r>
            <a:r>
              <a:rPr lang="en-US" dirty="0" smtClean="0"/>
              <a:t> secrete vasoactive intestinal peptide, which can contribute</a:t>
            </a:r>
            <a:r>
              <a:rPr lang="en-US" baseline="0" dirty="0" smtClean="0"/>
              <a:t> </a:t>
            </a:r>
            <a:r>
              <a:rPr lang="en-US" baseline="0" smtClean="0"/>
              <a:t>to diarrhea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8A329E-212A-814D-812F-2D0301F1327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0632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- They can be</a:t>
            </a:r>
            <a:r>
              <a:rPr lang="en-US" baseline="0" dirty="0" smtClean="0"/>
              <a:t> sustained or paroxysmal (acute and violent in onset).</a:t>
            </a:r>
          </a:p>
          <a:p>
            <a:r>
              <a:rPr lang="en-US" baseline="0" dirty="0" smtClean="0"/>
              <a:t>- Because </a:t>
            </a:r>
            <a:r>
              <a:rPr lang="en-US" baseline="0" dirty="0" err="1" smtClean="0"/>
              <a:t>pheochromcytomas</a:t>
            </a:r>
            <a:r>
              <a:rPr lang="en-US" baseline="0" dirty="0" smtClean="0"/>
              <a:t> are are innervated like a normal adrenal gland, the stimulation for secretion of catecholamines from the tumor is unclear.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8A329E-212A-814D-812F-2D0301F1327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2415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smtClean="0"/>
              <a:t>48-80%</a:t>
            </a:r>
            <a:r>
              <a:rPr lang="en-US" baseline="0" dirty="0" smtClean="0"/>
              <a:t> of </a:t>
            </a:r>
            <a:r>
              <a:rPr lang="en-US" baseline="0" dirty="0" err="1" smtClean="0"/>
              <a:t>pheos</a:t>
            </a:r>
            <a:r>
              <a:rPr lang="en-US" baseline="0" dirty="0" smtClean="0"/>
              <a:t> are postmortem diagnoses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Others are</a:t>
            </a:r>
            <a:r>
              <a:rPr lang="en-US" baseline="0" dirty="0" smtClean="0"/>
              <a:t> incidental findings on ultrasound, without clinical signs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0.01-0.13% of all canine tumors, but nonfunctional tumors/not suspected tumors may have this number falsely low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Can be palpated in some dogs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8A329E-212A-814D-812F-2D0301F1327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3876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baseline="0" dirty="0" smtClean="0"/>
              <a:t>AXR: </a:t>
            </a:r>
            <a:r>
              <a:rPr lang="en-US" dirty="0" smtClean="0"/>
              <a:t>can show mineralization</a:t>
            </a:r>
            <a:r>
              <a:rPr lang="en-US" baseline="0" dirty="0" smtClean="0"/>
              <a:t> in the region of the adrenal glands, retroperitoneal effusion or abdominal mass effect (30-50% of cases)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CXR can show cardiomegaly and pulmonary venous congestion or pulmonary edema secondary to chronic hypertension or tachycardia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65-85% of </a:t>
            </a:r>
            <a:r>
              <a:rPr lang="en-US" baseline="0" dirty="0" err="1" smtClean="0"/>
              <a:t>pheochromocytomas</a:t>
            </a:r>
            <a:r>
              <a:rPr lang="en-US" baseline="0" dirty="0" smtClean="0"/>
              <a:t> are detected on AUS, so this is a good first-line diagnostic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Origin and architecture of the mass, blood flow and invasion into adjacent structures may be determined</a:t>
            </a:r>
          </a:p>
          <a:p>
            <a:pPr marL="628650" lvl="1" indent="-171450">
              <a:buFontTx/>
              <a:buChar char="-"/>
            </a:pPr>
            <a:r>
              <a:rPr lang="en-US" baseline="0" dirty="0" err="1" smtClean="0"/>
              <a:t>Pheos</a:t>
            </a:r>
            <a:r>
              <a:rPr lang="en-US" baseline="0" dirty="0" smtClean="0"/>
              <a:t> have higher likelihood for vena </a:t>
            </a:r>
            <a:r>
              <a:rPr lang="en-US" baseline="0" dirty="0" err="1" smtClean="0"/>
              <a:t>caval</a:t>
            </a:r>
            <a:r>
              <a:rPr lang="en-US" baseline="0" dirty="0" smtClean="0"/>
              <a:t> invasion that do adrenal cortical tumors </a:t>
            </a:r>
            <a:r>
              <a:rPr lang="en-US" baseline="0" dirty="0" smtClean="0">
                <a:sym typeface="Wingdings"/>
              </a:rPr>
              <a:t> Difficult to determine cellular origin of an adrenal mass based on ultrasonography and some masses may be too small for detection by AUS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>
                <a:sym typeface="Wingdings"/>
              </a:rPr>
              <a:t>**CAUTION** with ultrasound-guided biopsies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8A329E-212A-814D-812F-2D0301F1327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2797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9C06D-4ED8-42C6-905D-CA84CA1B6CBF}" type="datetime2">
              <a:rPr lang="en-US" smtClean="0"/>
              <a:t>Tuesday, June 6, 23</a:t>
            </a:fld>
            <a:endParaRPr lang="en-US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EEE0E-EDB0-4D84-86B0-50833DF22902}" type="datetime2">
              <a:rPr lang="en-US" smtClean="0"/>
              <a:t>Tuesday, June 6, 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4372C-B5AB-4C39-B273-B99224EB4DD5}" type="datetime2">
              <a:rPr lang="en-US" smtClean="0"/>
              <a:t>Tuesday, June 6, 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B1CAA-32CD-4B55-B92A-B8F0843CACF4}" type="datetime2">
              <a:rPr lang="en-US" smtClean="0"/>
              <a:t>Tuesday, June 6, 23</a:t>
            </a:fld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8CDC4-3D19-4983-B478-82F6B8E5AB66}" type="datetime2">
              <a:rPr lang="en-US" smtClean="0"/>
              <a:t>Tuesday, June 6, 23</a:t>
            </a:fld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82477-D5D3-4181-8C11-75D0F2433A87}" type="datetime2">
              <a:rPr lang="en-US" smtClean="0"/>
              <a:t>Tuesday, June 6, 23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E253B-1893-4367-8BAE-DF4BC10DC578}" type="datetime2">
              <a:rPr lang="en-US" smtClean="0"/>
              <a:t>Tuesday, June 6, 23</a:t>
            </a:fld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2300D-25B3-4603-86C9-4CB776489F00}" type="datetime2">
              <a:rPr lang="en-US" smtClean="0"/>
              <a:t>Tuesday, June 6, 23</a:t>
            </a:fld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14AD9-FCC8-48B7-B85B-012A91320DFF}" type="datetime2">
              <a:rPr lang="en-US" smtClean="0"/>
              <a:t>Tuesday, June 6, 23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2DC50-D5DB-4F94-B367-9876CD2C4012}" type="datetime2">
              <a:rPr lang="en-US" smtClean="0"/>
              <a:t>Tuesday, June 6, 23</a:t>
            </a:fld>
            <a:endParaRPr lang="en-US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EB412-E790-42EA-81FE-2925D3A43D91}" type="datetime2">
              <a:rPr lang="en-US" smtClean="0"/>
              <a:t>Tuesday, June 6, 23</a:t>
            </a:fld>
            <a:endParaRPr lang="en-US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0B385921-A91A-409C-921C-0E0EC1E750EC}" type="datetime2">
              <a:rPr lang="en-US" smtClean="0"/>
              <a:t>Tuesday, June 6, 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1789C0F2-17E0-497A-9BBE-0C73201AAFE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4" Type="http://schemas.openxmlformats.org/officeDocument/2006/relationships/diagramLayout" Target="../diagrams/layout2.xml"/><Relationship Id="rId5" Type="http://schemas.openxmlformats.org/officeDocument/2006/relationships/diagramQuickStyle" Target="../diagrams/quickStyle2.xml"/><Relationship Id="rId6" Type="http://schemas.openxmlformats.org/officeDocument/2006/relationships/diagramColors" Target="../diagrams/colors2.xml"/><Relationship Id="rId7" Type="http://schemas.microsoft.com/office/2007/relationships/diagramDrawing" Target="../diagrams/drawing2.xml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4" Type="http://schemas.openxmlformats.org/officeDocument/2006/relationships/diagramLayout" Target="../diagrams/layout3.xml"/><Relationship Id="rId5" Type="http://schemas.openxmlformats.org/officeDocument/2006/relationships/diagramQuickStyle" Target="../diagrams/quickStyle3.xml"/><Relationship Id="rId6" Type="http://schemas.openxmlformats.org/officeDocument/2006/relationships/diagramColors" Target="../diagrams/colors3.xml"/><Relationship Id="rId7" Type="http://schemas.microsoft.com/office/2007/relationships/diagramDrawing" Target="../diagrams/drawing3.xml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4" Type="http://schemas.openxmlformats.org/officeDocument/2006/relationships/diagramLayout" Target="../diagrams/layout4.xml"/><Relationship Id="rId5" Type="http://schemas.openxmlformats.org/officeDocument/2006/relationships/diagramQuickStyle" Target="../diagrams/quickStyle4.xml"/><Relationship Id="rId6" Type="http://schemas.openxmlformats.org/officeDocument/2006/relationships/diagramColors" Target="../diagrams/colors4.xml"/><Relationship Id="rId7" Type="http://schemas.microsoft.com/office/2007/relationships/diagramDrawing" Target="../diagrams/drawing4.xml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4" Type="http://schemas.openxmlformats.org/officeDocument/2006/relationships/diagramLayout" Target="../diagrams/layout5.xml"/><Relationship Id="rId5" Type="http://schemas.openxmlformats.org/officeDocument/2006/relationships/diagramQuickStyle" Target="../diagrams/quickStyle5.xml"/><Relationship Id="rId6" Type="http://schemas.openxmlformats.org/officeDocument/2006/relationships/diagramColors" Target="../diagrams/colors5.xml"/><Relationship Id="rId7" Type="http://schemas.microsoft.com/office/2007/relationships/diagramDrawing" Target="../diagrams/drawing5.xml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4" Type="http://schemas.openxmlformats.org/officeDocument/2006/relationships/diagramLayout" Target="../diagrams/layout6.xml"/><Relationship Id="rId5" Type="http://schemas.openxmlformats.org/officeDocument/2006/relationships/diagramQuickStyle" Target="../diagrams/quickStyle6.xml"/><Relationship Id="rId6" Type="http://schemas.openxmlformats.org/officeDocument/2006/relationships/diagramColors" Target="../diagrams/colors6.xml"/><Relationship Id="rId7" Type="http://schemas.microsoft.com/office/2007/relationships/diagramDrawing" Target="../diagrams/drawing6.xml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4" Type="http://schemas.openxmlformats.org/officeDocument/2006/relationships/diagramLayout" Target="../diagrams/layout7.xml"/><Relationship Id="rId5" Type="http://schemas.openxmlformats.org/officeDocument/2006/relationships/diagramQuickStyle" Target="../diagrams/quickStyle7.xml"/><Relationship Id="rId6" Type="http://schemas.openxmlformats.org/officeDocument/2006/relationships/diagramColors" Target="../diagrams/colors7.xml"/><Relationship Id="rId7" Type="http://schemas.microsoft.com/office/2007/relationships/diagramDrawing" Target="../diagrams/drawing7.xml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4" Type="http://schemas.openxmlformats.org/officeDocument/2006/relationships/diagramLayout" Target="../diagrams/layout8.xml"/><Relationship Id="rId5" Type="http://schemas.openxmlformats.org/officeDocument/2006/relationships/diagramQuickStyle" Target="../diagrams/quickStyle8.xml"/><Relationship Id="rId6" Type="http://schemas.openxmlformats.org/officeDocument/2006/relationships/diagramColors" Target="../diagrams/colors8.xml"/><Relationship Id="rId7" Type="http://schemas.microsoft.com/office/2007/relationships/diagramDrawing" Target="../diagrams/drawing8.xml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4" Type="http://schemas.openxmlformats.org/officeDocument/2006/relationships/diagramLayout" Target="../diagrams/layout9.xml"/><Relationship Id="rId5" Type="http://schemas.openxmlformats.org/officeDocument/2006/relationships/diagramQuickStyle" Target="../diagrams/quickStyle9.xml"/><Relationship Id="rId6" Type="http://schemas.openxmlformats.org/officeDocument/2006/relationships/diagramColors" Target="../diagrams/colors9.xml"/><Relationship Id="rId7" Type="http://schemas.microsoft.com/office/2007/relationships/diagramDrawing" Target="../diagrams/drawing9.xml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0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5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4" Type="http://schemas.openxmlformats.org/officeDocument/2006/relationships/diagramLayout" Target="../diagrams/layout10.xml"/><Relationship Id="rId5" Type="http://schemas.openxmlformats.org/officeDocument/2006/relationships/diagramQuickStyle" Target="../diagrams/quickStyle10.xml"/><Relationship Id="rId6" Type="http://schemas.openxmlformats.org/officeDocument/2006/relationships/diagramColors" Target="../diagrams/colors10.xml"/><Relationship Id="rId7" Type="http://schemas.microsoft.com/office/2007/relationships/diagramDrawing" Target="../diagrams/drawing10.xml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6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6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7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8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4" Type="http://schemas.openxmlformats.org/officeDocument/2006/relationships/diagramLayout" Target="../diagrams/layout11.xml"/><Relationship Id="rId5" Type="http://schemas.openxmlformats.org/officeDocument/2006/relationships/diagramQuickStyle" Target="../diagrams/quickStyle11.xml"/><Relationship Id="rId6" Type="http://schemas.openxmlformats.org/officeDocument/2006/relationships/diagramColors" Target="../diagrams/colors11.xml"/><Relationship Id="rId7" Type="http://schemas.microsoft.com/office/2007/relationships/diagramDrawing" Target="../diagrams/drawing11.xml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3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4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doi.org/10.1111/vsu.13168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39" y="1"/>
            <a:ext cx="8262045" cy="3371850"/>
          </a:xfrm>
        </p:spPr>
        <p:txBody>
          <a:bodyPr/>
          <a:lstStyle/>
          <a:p>
            <a:r>
              <a:rPr lang="en-US" dirty="0" smtClean="0"/>
              <a:t>Endocrine Neoplasia: </a:t>
            </a:r>
            <a:r>
              <a:rPr lang="en-US" dirty="0" err="1" smtClean="0"/>
              <a:t>Insulinoma</a:t>
            </a:r>
            <a:r>
              <a:rPr lang="en-US" dirty="0" smtClean="0"/>
              <a:t>, Pheochromocytoma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21451"/>
            <a:ext cx="6172200" cy="893660"/>
          </a:xfrm>
        </p:spPr>
        <p:txBody>
          <a:bodyPr>
            <a:normAutofit/>
          </a:bodyPr>
          <a:lstStyle/>
          <a:p>
            <a:r>
              <a:rPr lang="en-US" dirty="0" smtClean="0"/>
              <a:t>Katie Sotos, DVM</a:t>
            </a:r>
          </a:p>
          <a:p>
            <a:r>
              <a:rPr lang="en-US" dirty="0" smtClean="0"/>
              <a:t>June 6</a:t>
            </a:r>
            <a:r>
              <a:rPr lang="en-US" baseline="30000" dirty="0" smtClean="0"/>
              <a:t>th</a:t>
            </a:r>
            <a:r>
              <a:rPr lang="en-US" dirty="0" smtClean="0"/>
              <a:t>, 2023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77042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/>
          <a:lstStyle/>
          <a:p>
            <a:r>
              <a:rPr lang="en-US" dirty="0" smtClean="0"/>
              <a:t>Signalment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~ 10-12 </a:t>
            </a:r>
            <a:r>
              <a:rPr lang="en-US" dirty="0" err="1" smtClean="0"/>
              <a:t>yo</a:t>
            </a:r>
            <a:endParaRPr lang="en-US" dirty="0" smtClean="0"/>
          </a:p>
          <a:p>
            <a:r>
              <a:rPr lang="en-US" dirty="0" smtClean="0"/>
              <a:t>Males overrepresented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Clinical Signs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4"/>
          </p:nvPr>
        </p:nvSpPr>
        <p:spPr>
          <a:xfrm>
            <a:off x="5029199" y="1277030"/>
            <a:ext cx="4114801" cy="5486400"/>
          </a:xfrm>
        </p:spPr>
        <p:txBody>
          <a:bodyPr>
            <a:normAutofit/>
          </a:bodyPr>
          <a:lstStyle/>
          <a:p>
            <a:r>
              <a:rPr lang="en-US" dirty="0" smtClean="0"/>
              <a:t>Manifestations of hypertension: blindness (retinal detachment)</a:t>
            </a:r>
          </a:p>
          <a:p>
            <a:r>
              <a:rPr lang="en-US" dirty="0" smtClean="0"/>
              <a:t>Weakness</a:t>
            </a:r>
            <a:endParaRPr lang="en-US" dirty="0"/>
          </a:p>
          <a:p>
            <a:r>
              <a:rPr lang="en-US" dirty="0" smtClean="0"/>
              <a:t>Collapse, syncope</a:t>
            </a:r>
          </a:p>
          <a:p>
            <a:r>
              <a:rPr lang="en-US" dirty="0" smtClean="0"/>
              <a:t>Lethargy</a:t>
            </a:r>
            <a:endParaRPr lang="en-US" dirty="0"/>
          </a:p>
          <a:p>
            <a:r>
              <a:rPr lang="en-US" dirty="0" smtClean="0"/>
              <a:t>Vomiting, diarrhea</a:t>
            </a:r>
          </a:p>
          <a:p>
            <a:r>
              <a:rPr lang="en-US" dirty="0" smtClean="0"/>
              <a:t>PU/PD</a:t>
            </a:r>
          </a:p>
          <a:p>
            <a:r>
              <a:rPr lang="en-US" dirty="0" smtClean="0"/>
              <a:t>Tachypnea</a:t>
            </a:r>
          </a:p>
          <a:p>
            <a:r>
              <a:rPr lang="en-US" dirty="0" smtClean="0"/>
              <a:t>Abdominal distension, pain</a:t>
            </a:r>
          </a:p>
          <a:p>
            <a:r>
              <a:rPr lang="en-US" dirty="0" err="1" smtClean="0"/>
              <a:t>Tachy</a:t>
            </a:r>
            <a:r>
              <a:rPr lang="en-US" dirty="0" smtClean="0"/>
              <a:t>- or </a:t>
            </a:r>
            <a:r>
              <a:rPr lang="en-US" dirty="0" err="1" smtClean="0"/>
              <a:t>bradyarrhythmias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1608039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Clinical Signs (cont’d)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sz="quarter" idx="13"/>
          </p:nvPr>
        </p:nvSpPr>
        <p:spPr>
          <a:xfrm>
            <a:off x="283744" y="658368"/>
            <a:ext cx="4333976" cy="4218432"/>
          </a:xfrm>
        </p:spPr>
        <p:txBody>
          <a:bodyPr>
            <a:normAutofit/>
          </a:bodyPr>
          <a:lstStyle/>
          <a:p>
            <a:r>
              <a:rPr lang="en-US" dirty="0" smtClean="0"/>
              <a:t>May have concurrent Cushing’s w/ overlapping signs</a:t>
            </a:r>
          </a:p>
          <a:p>
            <a:r>
              <a:rPr lang="en-US" dirty="0" smtClean="0"/>
              <a:t>If ruptured </a:t>
            </a:r>
            <a:r>
              <a:rPr lang="en-US" dirty="0" smtClean="0">
                <a:sym typeface="Wingdings"/>
              </a:rPr>
              <a:t> </a:t>
            </a:r>
            <a:r>
              <a:rPr lang="en-US" dirty="0" err="1" smtClean="0">
                <a:sym typeface="Wingdings"/>
              </a:rPr>
              <a:t>hemoperitoneum</a:t>
            </a:r>
            <a:r>
              <a:rPr lang="en-US" dirty="0" smtClean="0">
                <a:sym typeface="Wingdings"/>
              </a:rPr>
              <a:t>/</a:t>
            </a:r>
            <a:r>
              <a:rPr lang="en-US" dirty="0" err="1" smtClean="0">
                <a:sym typeface="Wingdings"/>
              </a:rPr>
              <a:t>hemoretroperitoneum</a:t>
            </a:r>
            <a:endParaRPr lang="en-US" dirty="0" smtClean="0">
              <a:sym typeface="Wingdings"/>
            </a:endParaRPr>
          </a:p>
          <a:p>
            <a:r>
              <a:rPr lang="en-US" dirty="0" smtClean="0">
                <a:sym typeface="Wingdings"/>
              </a:rPr>
              <a:t>Neurologic </a:t>
            </a:r>
            <a:r>
              <a:rPr lang="en-US" dirty="0" err="1" smtClean="0">
                <a:sym typeface="Wingdings"/>
              </a:rPr>
              <a:t>defecits</a:t>
            </a:r>
            <a:r>
              <a:rPr lang="en-US" dirty="0" smtClean="0">
                <a:sym typeface="Wingdings"/>
              </a:rPr>
              <a:t> or </a:t>
            </a:r>
            <a:r>
              <a:rPr lang="en-US" dirty="0" err="1" smtClean="0">
                <a:sym typeface="Wingdings"/>
              </a:rPr>
              <a:t>paraparesis</a:t>
            </a:r>
            <a:r>
              <a:rPr lang="en-US" dirty="0" smtClean="0">
                <a:sym typeface="Wingdings"/>
              </a:rPr>
              <a:t> from spinal cord </a:t>
            </a:r>
            <a:r>
              <a:rPr lang="en-US" dirty="0" err="1" smtClean="0">
                <a:sym typeface="Wingdings"/>
              </a:rPr>
              <a:t>mets</a:t>
            </a:r>
            <a:r>
              <a:rPr lang="en-US" dirty="0" smtClean="0">
                <a:sym typeface="Wingdings"/>
              </a:rPr>
              <a:t> or aortic thrombus</a:t>
            </a:r>
          </a:p>
          <a:p>
            <a:r>
              <a:rPr lang="en-US" dirty="0" smtClean="0">
                <a:sym typeface="Wingdings"/>
              </a:rPr>
              <a:t>Arrhythmias (3</a:t>
            </a:r>
            <a:r>
              <a:rPr lang="en-US" baseline="30000" dirty="0" smtClean="0">
                <a:sym typeface="Wingdings"/>
              </a:rPr>
              <a:t>rd</a:t>
            </a:r>
            <a:r>
              <a:rPr lang="en-US" dirty="0" smtClean="0">
                <a:sym typeface="Wingdings"/>
              </a:rPr>
              <a:t> or 2</a:t>
            </a:r>
            <a:r>
              <a:rPr lang="en-US" baseline="30000" dirty="0" smtClean="0">
                <a:sym typeface="Wingdings"/>
              </a:rPr>
              <a:t>nd</a:t>
            </a:r>
            <a:r>
              <a:rPr lang="en-US" dirty="0" smtClean="0">
                <a:sym typeface="Wingdings"/>
              </a:rPr>
              <a:t> AVB) from hypertension, SVT, paroxysmal </a:t>
            </a:r>
            <a:r>
              <a:rPr lang="en-US" dirty="0" err="1" smtClean="0">
                <a:sym typeface="Wingdings"/>
              </a:rPr>
              <a:t>tachycardias</a:t>
            </a:r>
            <a:r>
              <a:rPr lang="en-US" dirty="0" smtClean="0">
                <a:sym typeface="Wingdings"/>
              </a:rPr>
              <a:t>, </a:t>
            </a:r>
            <a:r>
              <a:rPr lang="en-US" dirty="0" err="1" smtClean="0">
                <a:sym typeface="Wingdings"/>
              </a:rPr>
              <a:t>ventribular</a:t>
            </a:r>
            <a:r>
              <a:rPr lang="en-US" dirty="0" smtClean="0">
                <a:sym typeface="Wingdings"/>
              </a:rPr>
              <a:t> ectopy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4114800" cy="4218432"/>
          </a:xfrm>
        </p:spPr>
        <p:txBody>
          <a:bodyPr/>
          <a:lstStyle/>
          <a:p>
            <a:r>
              <a:rPr lang="en-US" dirty="0" smtClean="0"/>
              <a:t>Cats:</a:t>
            </a:r>
          </a:p>
          <a:p>
            <a:pPr lvl="1"/>
            <a:r>
              <a:rPr lang="en-US" dirty="0" smtClean="0"/>
              <a:t>Lethargy</a:t>
            </a:r>
          </a:p>
          <a:p>
            <a:pPr lvl="1"/>
            <a:r>
              <a:rPr lang="en-US" dirty="0" smtClean="0"/>
              <a:t>Vomiting</a:t>
            </a:r>
          </a:p>
          <a:p>
            <a:pPr lvl="1"/>
            <a:r>
              <a:rPr lang="en-US" dirty="0" smtClean="0"/>
              <a:t>PU/PD</a:t>
            </a:r>
          </a:p>
          <a:p>
            <a:pPr lvl="1"/>
            <a:r>
              <a:rPr lang="en-US" dirty="0" smtClean="0"/>
              <a:t>Aggression</a:t>
            </a:r>
          </a:p>
          <a:p>
            <a:pPr lvl="1"/>
            <a:r>
              <a:rPr lang="en-US" dirty="0" smtClean="0"/>
              <a:t>Weight </a:t>
            </a:r>
            <a:r>
              <a:rPr lang="en-US" dirty="0" smtClean="0"/>
              <a:t>gain</a:t>
            </a:r>
            <a:endParaRPr lang="en-US" dirty="0" smtClean="0"/>
          </a:p>
          <a:p>
            <a:pPr lvl="1"/>
            <a:r>
              <a:rPr lang="en-US" dirty="0" smtClean="0"/>
              <a:t>Hypertension effects:</a:t>
            </a:r>
          </a:p>
          <a:p>
            <a:pPr lvl="2"/>
            <a:r>
              <a:rPr lang="en-US" dirty="0" smtClean="0"/>
              <a:t>CHF</a:t>
            </a:r>
          </a:p>
          <a:p>
            <a:pPr lvl="2"/>
            <a:r>
              <a:rPr lang="en-US" dirty="0"/>
              <a:t>R</a:t>
            </a:r>
            <a:r>
              <a:rPr lang="en-US" dirty="0" smtClean="0"/>
              <a:t>etinal detachment</a:t>
            </a:r>
          </a:p>
        </p:txBody>
      </p:sp>
    </p:spTree>
    <p:extLst>
      <p:ext uri="{BB962C8B-B14F-4D97-AF65-F5344CB8AC3E}">
        <p14:creationId xmlns:p14="http://schemas.microsoft.com/office/powerpoint/2010/main" val="4505494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7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Signalment, History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3159894"/>
          </a:xfrm>
        </p:spPr>
        <p:txBody>
          <a:bodyPr/>
          <a:lstStyle/>
          <a:p>
            <a:r>
              <a:rPr lang="en-US" dirty="0" smtClean="0"/>
              <a:t>11 </a:t>
            </a:r>
            <a:r>
              <a:rPr lang="en-US" dirty="0" err="1" smtClean="0"/>
              <a:t>yo</a:t>
            </a:r>
            <a:r>
              <a:rPr lang="en-US" dirty="0" smtClean="0"/>
              <a:t> MN Shih Tzu</a:t>
            </a:r>
          </a:p>
          <a:p>
            <a:r>
              <a:rPr lang="en-US" dirty="0" smtClean="0"/>
              <a:t>Collapse</a:t>
            </a:r>
          </a:p>
          <a:p>
            <a:r>
              <a:rPr lang="en-US" dirty="0" smtClean="0"/>
              <a:t>Blindness</a:t>
            </a:r>
          </a:p>
          <a:p>
            <a:r>
              <a:rPr lang="en-US" dirty="0" smtClean="0"/>
              <a:t>PU/PD</a:t>
            </a:r>
          </a:p>
          <a:p>
            <a:r>
              <a:rPr lang="en-US" dirty="0" smtClean="0"/>
              <a:t>Intermittent vomiting and diarrhea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1: Porridge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5875" t="11465" r="3268" b="7121"/>
          <a:stretch/>
        </p:blipFill>
        <p:spPr>
          <a:xfrm>
            <a:off x="52072" y="5944388"/>
            <a:ext cx="1077791" cy="913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9941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286000" y="891658"/>
            <a:ext cx="6035040" cy="3012090"/>
          </a:xfrm>
        </p:spPr>
        <p:txBody>
          <a:bodyPr/>
          <a:lstStyle/>
          <a:p>
            <a:r>
              <a:rPr lang="en-US" dirty="0" smtClean="0"/>
              <a:t>True or False?</a:t>
            </a:r>
            <a:br>
              <a:rPr lang="en-US" dirty="0" smtClean="0"/>
            </a:br>
            <a:r>
              <a:rPr lang="en-US" dirty="0" smtClean="0"/>
              <a:t>Clinical signs may be paroxysmal.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560796" y="4255008"/>
            <a:ext cx="163390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True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898204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are most </a:t>
            </a:r>
            <a:r>
              <a:rPr lang="en-US" dirty="0" err="1" smtClean="0"/>
              <a:t>pheochromocytomas</a:t>
            </a:r>
            <a:r>
              <a:rPr lang="en-US" dirty="0" smtClean="0"/>
              <a:t> diagnosed?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77240" y="3958421"/>
            <a:ext cx="7543800" cy="1931927"/>
          </a:xfrm>
        </p:spPr>
        <p:txBody>
          <a:bodyPr/>
          <a:lstStyle/>
          <a:p>
            <a:r>
              <a:rPr lang="en-US" dirty="0" smtClean="0"/>
              <a:t>Postmortem examination, followed by </a:t>
            </a:r>
            <a:r>
              <a:rPr lang="en-US" dirty="0" err="1" smtClean="0"/>
              <a:t>incidentallly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62261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379715440"/>
              </p:ext>
            </p:extLst>
          </p:nvPr>
        </p:nvGraphicFramePr>
        <p:xfrm>
          <a:off x="0" y="0"/>
          <a:ext cx="9144000" cy="32457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Content Placeholder 1"/>
          <p:cNvSpPr txBox="1">
            <a:spLocks/>
          </p:cNvSpPr>
          <p:nvPr/>
        </p:nvSpPr>
        <p:spPr>
          <a:xfrm>
            <a:off x="219488" y="3245741"/>
            <a:ext cx="8434586" cy="3371180"/>
          </a:xfrm>
          <a:prstGeom prst="rect">
            <a:avLst/>
          </a:prstGeom>
        </p:spPr>
        <p:txBody>
          <a:bodyPr/>
          <a:lstStyle>
            <a:lvl1pPr marL="274320" indent="-256032" algn="l" defTabSz="914400" rtl="0" eaLnBrk="1" latinLnBrk="0" hangingPunct="1">
              <a:spcBef>
                <a:spcPct val="20000"/>
              </a:spcBef>
              <a:spcAft>
                <a:spcPts val="0"/>
              </a:spcAft>
              <a:buSzPct val="60000"/>
              <a:buFont typeface="Wingdings" pitchFamily="2" charset="2"/>
              <a:buChar char=""/>
              <a:defRPr sz="21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4008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0584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7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4592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5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196596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24028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251460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283464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274320" lvl="1">
              <a:buFont typeface="Wingdings" pitchFamily="2" charset="2"/>
              <a:buChar char=""/>
            </a:pPr>
            <a:r>
              <a:rPr lang="en-US" sz="2100" dirty="0" smtClean="0"/>
              <a:t>RBCs:</a:t>
            </a:r>
          </a:p>
          <a:p>
            <a:pPr marL="640080" lvl="2">
              <a:buFont typeface="Wingdings" pitchFamily="2" charset="2"/>
              <a:buChar char=""/>
            </a:pPr>
            <a:r>
              <a:rPr lang="en-US" sz="2100" dirty="0" smtClean="0"/>
              <a:t>Mild </a:t>
            </a:r>
            <a:r>
              <a:rPr lang="en-US" sz="2100" dirty="0" err="1"/>
              <a:t>nonregenerative</a:t>
            </a:r>
            <a:r>
              <a:rPr lang="en-US" sz="2100" dirty="0"/>
              <a:t> anemia from chronic </a:t>
            </a:r>
            <a:r>
              <a:rPr lang="en-US" sz="2100" dirty="0" smtClean="0"/>
              <a:t>disease</a:t>
            </a:r>
          </a:p>
          <a:p>
            <a:pPr marL="640080" lvl="2">
              <a:buFont typeface="Wingdings" pitchFamily="2" charset="2"/>
              <a:buChar char=""/>
            </a:pPr>
            <a:r>
              <a:rPr lang="en-US" sz="2100" dirty="0"/>
              <a:t>I</a:t>
            </a:r>
            <a:r>
              <a:rPr lang="en-US" sz="2100" dirty="0" smtClean="0"/>
              <a:t>ncreased </a:t>
            </a:r>
            <a:r>
              <a:rPr lang="en-US" sz="2100" dirty="0"/>
              <a:t>MCV or PCV from </a:t>
            </a:r>
            <a:r>
              <a:rPr lang="en-US" sz="2100" dirty="0" smtClean="0"/>
              <a:t>catecholamines </a:t>
            </a:r>
            <a:r>
              <a:rPr lang="en-US" sz="2100" dirty="0"/>
              <a:t>or </a:t>
            </a:r>
            <a:r>
              <a:rPr lang="en-US" sz="2100" dirty="0" smtClean="0"/>
              <a:t>erythropoietin-</a:t>
            </a:r>
            <a:r>
              <a:rPr lang="en-US" sz="2100" dirty="0"/>
              <a:t>like stimulation of bone </a:t>
            </a:r>
            <a:r>
              <a:rPr lang="en-US" sz="2100" dirty="0" smtClean="0"/>
              <a:t>marrow</a:t>
            </a:r>
          </a:p>
          <a:p>
            <a:pPr marL="640080" lvl="2">
              <a:buFont typeface="Wingdings" pitchFamily="2" charset="2"/>
              <a:buChar char=""/>
            </a:pPr>
            <a:r>
              <a:rPr lang="en-US" sz="2100" dirty="0" smtClean="0"/>
              <a:t>Regenerative </a:t>
            </a:r>
            <a:r>
              <a:rPr lang="en-US" sz="2100" dirty="0" smtClean="0">
                <a:sym typeface="Wingdings"/>
              </a:rPr>
              <a:t> hemorrhage</a:t>
            </a:r>
            <a:endParaRPr lang="en-US" sz="2100" dirty="0" smtClean="0"/>
          </a:p>
          <a:p>
            <a:pPr marL="274320" lvl="1">
              <a:buFont typeface="Wingdings" pitchFamily="2" charset="2"/>
              <a:buChar char=""/>
            </a:pPr>
            <a:r>
              <a:rPr lang="en-US" sz="2100" dirty="0" smtClean="0"/>
              <a:t>Leukocytosis </a:t>
            </a:r>
            <a:r>
              <a:rPr lang="en-US" sz="2100" dirty="0"/>
              <a:t>or stress leukogram from catecholamines or inflammatory changes from the </a:t>
            </a:r>
            <a:r>
              <a:rPr lang="en-US" sz="2100" dirty="0" smtClean="0"/>
              <a:t>tumor</a:t>
            </a:r>
          </a:p>
          <a:p>
            <a:pPr marL="274320" lvl="1">
              <a:buFont typeface="Wingdings" pitchFamily="2" charset="2"/>
              <a:buChar char=""/>
            </a:pPr>
            <a:r>
              <a:rPr lang="en-US" sz="2100" dirty="0" smtClean="0"/>
              <a:t>Thrombocytopenia </a:t>
            </a:r>
            <a:r>
              <a:rPr lang="en-US" sz="2100" dirty="0" smtClean="0">
                <a:sym typeface="Wingdings"/>
              </a:rPr>
              <a:t> consumptive if </a:t>
            </a:r>
            <a:r>
              <a:rPr lang="en-US" sz="2100" dirty="0" smtClean="0"/>
              <a:t>f </a:t>
            </a:r>
            <a:r>
              <a:rPr lang="en-US" sz="2100" dirty="0"/>
              <a:t>hemorrhage or intravascular </a:t>
            </a:r>
            <a:r>
              <a:rPr lang="en-US" sz="2100" dirty="0" smtClean="0"/>
              <a:t>coagulation from the tumor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84589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07073544"/>
              </p:ext>
            </p:extLst>
          </p:nvPr>
        </p:nvGraphicFramePr>
        <p:xfrm>
          <a:off x="0" y="0"/>
          <a:ext cx="9144000" cy="29321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Content Placeholder 1"/>
          <p:cNvSpPr txBox="1">
            <a:spLocks/>
          </p:cNvSpPr>
          <p:nvPr/>
        </p:nvSpPr>
        <p:spPr>
          <a:xfrm>
            <a:off x="219488" y="3245741"/>
            <a:ext cx="8434586" cy="2856395"/>
          </a:xfrm>
          <a:prstGeom prst="rect">
            <a:avLst/>
          </a:prstGeom>
        </p:spPr>
        <p:txBody>
          <a:bodyPr/>
          <a:lstStyle>
            <a:lvl1pPr marL="274320" indent="-256032" algn="l" defTabSz="914400" rtl="0" eaLnBrk="1" latinLnBrk="0" hangingPunct="1">
              <a:spcBef>
                <a:spcPct val="20000"/>
              </a:spcBef>
              <a:spcAft>
                <a:spcPts val="0"/>
              </a:spcAft>
              <a:buSzPct val="60000"/>
              <a:buFont typeface="Wingdings" pitchFamily="2" charset="2"/>
              <a:buChar char=""/>
              <a:defRPr sz="21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4008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0584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7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4592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5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196596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24028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251460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283464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274320" lvl="1">
              <a:buFont typeface="Wingdings" pitchFamily="2" charset="2"/>
              <a:buChar char=""/>
            </a:pPr>
            <a:r>
              <a:rPr lang="en-US" sz="2100" dirty="0" smtClean="0"/>
              <a:t>Elevated LEs: unrelated to metastasis</a:t>
            </a:r>
          </a:p>
          <a:p>
            <a:pPr marL="274320" lvl="1">
              <a:buFont typeface="Wingdings" pitchFamily="2" charset="2"/>
              <a:buChar char=""/>
            </a:pPr>
            <a:r>
              <a:rPr lang="en-US" sz="2100" dirty="0" smtClean="0"/>
              <a:t>May </a:t>
            </a:r>
            <a:r>
              <a:rPr lang="en-US" sz="2100" dirty="0"/>
              <a:t>have hypercalcemia if MEN from elevated PTH or PTH-</a:t>
            </a:r>
            <a:r>
              <a:rPr lang="en-US" sz="2100" dirty="0" err="1" smtClean="0"/>
              <a:t>rp</a:t>
            </a:r>
            <a:endParaRPr lang="en-US" sz="2100" dirty="0" smtClean="0"/>
          </a:p>
          <a:p>
            <a:pPr marL="274320" lvl="1">
              <a:buFont typeface="Wingdings" pitchFamily="2" charset="2"/>
              <a:buChar char=""/>
            </a:pPr>
            <a:r>
              <a:rPr lang="en-US" sz="2100" dirty="0" smtClean="0"/>
              <a:t>May </a:t>
            </a:r>
            <a:r>
              <a:rPr lang="en-US" sz="2100" dirty="0"/>
              <a:t>be hyperglycemic from catecholamine stimulation of hepatic glucose production and decreased insulin release from alpha-receptor </a:t>
            </a:r>
            <a:r>
              <a:rPr lang="en-US" sz="2100" dirty="0" smtClean="0"/>
              <a:t>stimulation</a:t>
            </a:r>
          </a:p>
          <a:p>
            <a:pPr marL="274320" lvl="1">
              <a:buFont typeface="Wingdings" pitchFamily="2" charset="2"/>
              <a:buChar char=""/>
            </a:pPr>
            <a:r>
              <a:rPr lang="en-US" sz="2100" dirty="0" smtClean="0"/>
              <a:t>25</a:t>
            </a:r>
            <a:r>
              <a:rPr lang="en-US" sz="2100" dirty="0"/>
              <a:t>% of dogs: </a:t>
            </a:r>
            <a:r>
              <a:rPr lang="en-US" sz="2100" dirty="0" err="1"/>
              <a:t>hypercholesterolemic</a:t>
            </a:r>
            <a:r>
              <a:rPr lang="en-US" sz="2100" dirty="0"/>
              <a:t> from increased fat mobilization from catecholamine secretion or because of concurrent Cushing’s</a:t>
            </a:r>
          </a:p>
          <a:p>
            <a:pPr marL="274320" lvl="1">
              <a:buFont typeface="Wingdings" pitchFamily="2" charset="2"/>
              <a:buChar char=""/>
            </a:pPr>
            <a:endParaRPr lang="en-US" sz="2100" dirty="0"/>
          </a:p>
        </p:txBody>
      </p:sp>
    </p:spTree>
    <p:extLst>
      <p:ext uri="{BB962C8B-B14F-4D97-AF65-F5344CB8AC3E}">
        <p14:creationId xmlns:p14="http://schemas.microsoft.com/office/powerpoint/2010/main" val="6184589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578066"/>
              </p:ext>
            </p:extLst>
          </p:nvPr>
        </p:nvGraphicFramePr>
        <p:xfrm>
          <a:off x="0" y="0"/>
          <a:ext cx="9144000" cy="27611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Content Placeholder 1"/>
          <p:cNvSpPr txBox="1">
            <a:spLocks/>
          </p:cNvSpPr>
          <p:nvPr/>
        </p:nvSpPr>
        <p:spPr>
          <a:xfrm>
            <a:off x="1038982" y="3245741"/>
            <a:ext cx="7615092" cy="2856395"/>
          </a:xfrm>
          <a:prstGeom prst="rect">
            <a:avLst/>
          </a:prstGeom>
        </p:spPr>
        <p:txBody>
          <a:bodyPr/>
          <a:lstStyle>
            <a:lvl1pPr marL="274320" indent="-256032" algn="l" defTabSz="914400" rtl="0" eaLnBrk="1" latinLnBrk="0" hangingPunct="1">
              <a:spcBef>
                <a:spcPct val="20000"/>
              </a:spcBef>
              <a:spcAft>
                <a:spcPts val="0"/>
              </a:spcAft>
              <a:buSzPct val="60000"/>
              <a:buFont typeface="Wingdings" pitchFamily="2" charset="2"/>
              <a:buChar char=""/>
              <a:defRPr sz="21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4008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0584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7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4592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5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196596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24028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251460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283464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274320" lvl="1">
              <a:buFont typeface="Wingdings" pitchFamily="2" charset="2"/>
              <a:buChar char=""/>
            </a:pPr>
            <a:r>
              <a:rPr lang="en-US" sz="2100" dirty="0" smtClean="0"/>
              <a:t>50% of dogs are </a:t>
            </a:r>
            <a:r>
              <a:rPr lang="en-US" sz="2100" dirty="0" err="1"/>
              <a:t>proteinuric</a:t>
            </a:r>
            <a:r>
              <a:rPr lang="en-US" sz="2100" dirty="0"/>
              <a:t>, likely from hypertensive </a:t>
            </a:r>
            <a:r>
              <a:rPr lang="en-US" sz="2100" dirty="0" err="1"/>
              <a:t>glomerulopathy</a:t>
            </a:r>
            <a:endParaRPr lang="en-US" sz="2100" dirty="0"/>
          </a:p>
        </p:txBody>
      </p:sp>
    </p:spTree>
    <p:extLst>
      <p:ext uri="{BB962C8B-B14F-4D97-AF65-F5344CB8AC3E}">
        <p14:creationId xmlns:p14="http://schemas.microsoft.com/office/powerpoint/2010/main" val="6184589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4122353380"/>
              </p:ext>
            </p:extLst>
          </p:nvPr>
        </p:nvGraphicFramePr>
        <p:xfrm>
          <a:off x="0" y="0"/>
          <a:ext cx="9144000" cy="28395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853541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954944121"/>
              </p:ext>
            </p:extLst>
          </p:nvPr>
        </p:nvGraphicFramePr>
        <p:xfrm>
          <a:off x="0" y="1"/>
          <a:ext cx="9144000" cy="30405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Content Placeholder 1"/>
          <p:cNvSpPr txBox="1">
            <a:spLocks/>
          </p:cNvSpPr>
          <p:nvPr/>
        </p:nvSpPr>
        <p:spPr>
          <a:xfrm>
            <a:off x="1038982" y="3245742"/>
            <a:ext cx="7615092" cy="1757640"/>
          </a:xfrm>
          <a:prstGeom prst="rect">
            <a:avLst/>
          </a:prstGeom>
        </p:spPr>
        <p:txBody>
          <a:bodyPr/>
          <a:lstStyle>
            <a:lvl1pPr marL="274320" indent="-256032" algn="l" defTabSz="914400" rtl="0" eaLnBrk="1" latinLnBrk="0" hangingPunct="1">
              <a:spcBef>
                <a:spcPct val="20000"/>
              </a:spcBef>
              <a:spcAft>
                <a:spcPts val="0"/>
              </a:spcAft>
              <a:buSzPct val="60000"/>
              <a:buFont typeface="Wingdings" pitchFamily="2" charset="2"/>
              <a:buChar char=""/>
              <a:defRPr sz="21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4008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0584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7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4592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5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196596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24028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251460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283464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274320" lvl="1">
              <a:buFont typeface="Wingdings" pitchFamily="2" charset="2"/>
              <a:buChar char=""/>
            </a:pPr>
            <a:r>
              <a:rPr lang="en-US" sz="2100" dirty="0" smtClean="0"/>
              <a:t>Cardiomegaly and </a:t>
            </a:r>
            <a:r>
              <a:rPr lang="en-US" sz="2100" dirty="0"/>
              <a:t>pulmonary venous congestion or pulmonary edema secondary to chronic hypertension or </a:t>
            </a:r>
            <a:r>
              <a:rPr lang="en-US" sz="2100" dirty="0" smtClean="0"/>
              <a:t>tachycardia </a:t>
            </a:r>
            <a:r>
              <a:rPr lang="en-US" sz="2100" dirty="0" smtClean="0">
                <a:sym typeface="Wingdings"/>
              </a:rPr>
              <a:t> confirm with echocardiograph</a:t>
            </a:r>
            <a:endParaRPr lang="en-US" sz="2100" dirty="0" smtClean="0"/>
          </a:p>
          <a:p>
            <a:pPr marL="274320" lvl="1">
              <a:buFont typeface="Wingdings" pitchFamily="2" charset="2"/>
              <a:buChar char=""/>
            </a:pPr>
            <a:r>
              <a:rPr lang="en-US" sz="2100" dirty="0" smtClean="0"/>
              <a:t>Rare to find </a:t>
            </a:r>
            <a:r>
              <a:rPr lang="en-US" sz="2100" dirty="0" err="1" smtClean="0"/>
              <a:t>mets</a:t>
            </a:r>
            <a:r>
              <a:rPr lang="en-US" sz="2100" dirty="0" smtClean="0"/>
              <a:t> on CXR</a:t>
            </a:r>
            <a:endParaRPr lang="en-US" sz="2100" dirty="0"/>
          </a:p>
        </p:txBody>
      </p:sp>
    </p:spTree>
    <p:extLst>
      <p:ext uri="{BB962C8B-B14F-4D97-AF65-F5344CB8AC3E}">
        <p14:creationId xmlns:p14="http://schemas.microsoft.com/office/powerpoint/2010/main" val="6184589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7240" y="5334000"/>
            <a:ext cx="7543800" cy="914400"/>
          </a:xfrm>
        </p:spPr>
        <p:txBody>
          <a:bodyPr/>
          <a:lstStyle/>
          <a:p>
            <a:r>
              <a:rPr lang="en-US" dirty="0" smtClean="0"/>
              <a:t>Case 1: Porridge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5875" t="11465" r="3268" b="7121"/>
          <a:stretch/>
        </p:blipFill>
        <p:spPr>
          <a:xfrm>
            <a:off x="2351025" y="732733"/>
            <a:ext cx="5080376" cy="4306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8741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802363899"/>
              </p:ext>
            </p:extLst>
          </p:nvPr>
        </p:nvGraphicFramePr>
        <p:xfrm>
          <a:off x="0" y="0"/>
          <a:ext cx="9144000" cy="30405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Content Placeholder 1"/>
          <p:cNvSpPr txBox="1">
            <a:spLocks/>
          </p:cNvSpPr>
          <p:nvPr/>
        </p:nvSpPr>
        <p:spPr>
          <a:xfrm>
            <a:off x="1038982" y="3245741"/>
            <a:ext cx="7615092" cy="3470335"/>
          </a:xfrm>
          <a:prstGeom prst="rect">
            <a:avLst/>
          </a:prstGeom>
        </p:spPr>
        <p:txBody>
          <a:bodyPr/>
          <a:lstStyle>
            <a:lvl1pPr marL="274320" indent="-256032" algn="l" defTabSz="914400" rtl="0" eaLnBrk="1" latinLnBrk="0" hangingPunct="1">
              <a:spcBef>
                <a:spcPct val="20000"/>
              </a:spcBef>
              <a:spcAft>
                <a:spcPts val="0"/>
              </a:spcAft>
              <a:buSzPct val="60000"/>
              <a:buFont typeface="Wingdings" pitchFamily="2" charset="2"/>
              <a:buChar char=""/>
              <a:defRPr sz="21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4008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0584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7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4592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5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196596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24028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251460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283464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274320" lvl="1">
              <a:buFont typeface="Wingdings" pitchFamily="2" charset="2"/>
              <a:buChar char=""/>
            </a:pPr>
            <a:r>
              <a:rPr lang="en-US" sz="2100" dirty="0" smtClean="0"/>
              <a:t>65-85% of </a:t>
            </a:r>
            <a:r>
              <a:rPr lang="en-US" sz="2100" dirty="0" err="1"/>
              <a:t>pheochromocytomas</a:t>
            </a:r>
            <a:r>
              <a:rPr lang="en-US" sz="2100" dirty="0"/>
              <a:t> are detected on </a:t>
            </a:r>
            <a:r>
              <a:rPr lang="en-US" sz="2100" dirty="0" smtClean="0"/>
              <a:t>AUS </a:t>
            </a:r>
            <a:r>
              <a:rPr lang="en-US" sz="2100" dirty="0" smtClean="0">
                <a:sym typeface="Wingdings"/>
              </a:rPr>
              <a:t> good first-line diagnostic</a:t>
            </a:r>
          </a:p>
          <a:p>
            <a:pPr marL="274320" lvl="1">
              <a:buFont typeface="Wingdings" pitchFamily="2" charset="2"/>
              <a:buChar char=""/>
            </a:pPr>
            <a:r>
              <a:rPr lang="en-US" dirty="0" smtClean="0"/>
              <a:t>Origin </a:t>
            </a:r>
            <a:r>
              <a:rPr lang="en-US" dirty="0"/>
              <a:t>and architecture of the mass, blood </a:t>
            </a:r>
            <a:r>
              <a:rPr lang="en-US" dirty="0" smtClean="0"/>
              <a:t>flow, </a:t>
            </a:r>
            <a:r>
              <a:rPr lang="en-US" dirty="0"/>
              <a:t>and invasion into adjacent structures may be </a:t>
            </a:r>
            <a:r>
              <a:rPr lang="en-US" dirty="0" smtClean="0"/>
              <a:t>determined</a:t>
            </a:r>
          </a:p>
          <a:p>
            <a:pPr marL="274320" lvl="1">
              <a:buFont typeface="Wingdings" pitchFamily="2" charset="2"/>
              <a:buChar char=""/>
            </a:pPr>
            <a:r>
              <a:rPr lang="en-US" sz="2100" dirty="0" smtClean="0"/>
              <a:t>May be too small to ID</a:t>
            </a:r>
          </a:p>
          <a:p>
            <a:pPr marL="274320" lvl="1">
              <a:buFont typeface="Wingdings" pitchFamily="2" charset="2"/>
              <a:buChar char=""/>
            </a:pPr>
            <a:r>
              <a:rPr lang="en-US" sz="2100" dirty="0" smtClean="0"/>
              <a:t>Difficult to determine cellular origin of adrenal mass on AUS</a:t>
            </a:r>
          </a:p>
          <a:p>
            <a:pPr marL="274320" lvl="1">
              <a:buFont typeface="Wingdings" pitchFamily="2" charset="2"/>
              <a:buChar char=""/>
            </a:pPr>
            <a:r>
              <a:rPr lang="en-US" sz="2100" dirty="0" smtClean="0"/>
              <a:t>**CAUTION** with biopsies</a:t>
            </a:r>
            <a:endParaRPr lang="en-US" sz="2100" dirty="0"/>
          </a:p>
        </p:txBody>
      </p:sp>
    </p:spTree>
    <p:extLst>
      <p:ext uri="{BB962C8B-B14F-4D97-AF65-F5344CB8AC3E}">
        <p14:creationId xmlns:p14="http://schemas.microsoft.com/office/powerpoint/2010/main" val="6184589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29698" y="891658"/>
            <a:ext cx="8755540" cy="3012090"/>
          </a:xfrm>
        </p:spPr>
        <p:txBody>
          <a:bodyPr/>
          <a:lstStyle/>
          <a:p>
            <a:r>
              <a:rPr lang="en-US" dirty="0" smtClean="0"/>
              <a:t>Which blood vessel is most commonly invaded by pheochromocytoma?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598183" y="4349578"/>
            <a:ext cx="4396339" cy="175432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Caudal Vena Cava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383932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95400"/>
            <a:ext cx="9144000" cy="4249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2461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99791" y="0"/>
            <a:ext cx="8944209" cy="4255008"/>
          </a:xfrm>
        </p:spPr>
        <p:txBody>
          <a:bodyPr/>
          <a:lstStyle/>
          <a:p>
            <a:r>
              <a:rPr lang="en-US" dirty="0" smtClean="0"/>
              <a:t>True or False?</a:t>
            </a:r>
            <a:br>
              <a:rPr lang="en-US" dirty="0" smtClean="0"/>
            </a:br>
            <a:r>
              <a:rPr lang="en-US" dirty="0" smtClean="0"/>
              <a:t>Pheochromocytoma</a:t>
            </a:r>
            <a:r>
              <a:rPr lang="en-US" dirty="0"/>
              <a:t> </a:t>
            </a:r>
            <a:r>
              <a:rPr lang="en-US" dirty="0" smtClean="0"/>
              <a:t>are less likely to invade the caudal vena cava compared to adrenal </a:t>
            </a:r>
            <a:r>
              <a:rPr lang="en-US" dirty="0" err="1" smtClean="0"/>
              <a:t>cortial</a:t>
            </a:r>
            <a:r>
              <a:rPr lang="en-US" dirty="0" smtClean="0"/>
              <a:t> tumors.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477110" y="4255008"/>
            <a:ext cx="180128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False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175885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914926731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itle 5"/>
          <p:cNvSpPr txBox="1">
            <a:spLocks/>
          </p:cNvSpPr>
          <p:nvPr/>
        </p:nvSpPr>
        <p:spPr>
          <a:xfrm>
            <a:off x="1604945" y="538888"/>
            <a:ext cx="5573256" cy="115911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 smtClean="0"/>
              <a:t>Advanced Imaging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2362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Urinary </a:t>
            </a:r>
            <a:r>
              <a:rPr lang="en-US" dirty="0" err="1" smtClean="0"/>
              <a:t>catetcholamine</a:t>
            </a:r>
            <a:r>
              <a:rPr lang="en-US" dirty="0" smtClean="0"/>
              <a:t> concentrations as a spot check referenced to urine creatinine over 24 hours are performed in humans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Catecholamine Testing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80181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are the urinary catecholamines measured?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77240" y="3438809"/>
            <a:ext cx="7543800" cy="2668289"/>
          </a:xfrm>
        </p:spPr>
        <p:txBody>
          <a:bodyPr/>
          <a:lstStyle/>
          <a:p>
            <a:r>
              <a:rPr lang="en-US" dirty="0" smtClean="0"/>
              <a:t>- </a:t>
            </a:r>
            <a:r>
              <a:rPr lang="en-US" dirty="0" err="1" smtClean="0"/>
              <a:t>Metanephrine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- </a:t>
            </a:r>
            <a:r>
              <a:rPr lang="en-US" dirty="0" err="1" smtClean="0"/>
              <a:t>Normetanephrine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- </a:t>
            </a:r>
            <a:r>
              <a:rPr lang="en-US" dirty="0" err="1" smtClean="0"/>
              <a:t>Vanillylmandelic</a:t>
            </a:r>
            <a:r>
              <a:rPr lang="en-US" dirty="0" smtClean="0"/>
              <a:t> acid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85442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77240" y="685802"/>
            <a:ext cx="7899392" cy="2753008"/>
          </a:xfrm>
        </p:spPr>
        <p:txBody>
          <a:bodyPr/>
          <a:lstStyle/>
          <a:p>
            <a:pPr marL="18288" indent="0">
              <a:buNone/>
            </a:pPr>
            <a:r>
              <a:rPr lang="en-US" dirty="0" smtClean="0"/>
              <a:t>Dogs with Cushing’s can have increased concentrations of urinary catecholamines and </a:t>
            </a:r>
            <a:r>
              <a:rPr lang="en-US" dirty="0" err="1" smtClean="0"/>
              <a:t>normetanephrine</a:t>
            </a:r>
            <a:r>
              <a:rPr lang="en-US" dirty="0" smtClean="0"/>
              <a:t> compared to normal dogs. Excitement, exercise, vanilla-containing foods, </a:t>
            </a:r>
            <a:r>
              <a:rPr lang="en-US" dirty="0" err="1" smtClean="0"/>
              <a:t>phenoxybenzamine</a:t>
            </a:r>
            <a:r>
              <a:rPr lang="en-US" dirty="0" smtClean="0"/>
              <a:t> therapy, and radiographic contrast agents can also result in elevations.</a:t>
            </a:r>
            <a:r>
              <a:rPr lang="en-US" dirty="0"/>
              <a:t> </a:t>
            </a:r>
            <a:r>
              <a:rPr lang="en-US" dirty="0" smtClean="0"/>
              <a:t>How does the urinary catecholamine test distinguish pheochromocytoma</a:t>
            </a:r>
            <a:r>
              <a:rPr lang="en-US" dirty="0"/>
              <a:t>?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77240" y="3438809"/>
            <a:ext cx="7543800" cy="2668289"/>
          </a:xfrm>
        </p:spPr>
        <p:txBody>
          <a:bodyPr/>
          <a:lstStyle/>
          <a:p>
            <a:r>
              <a:rPr lang="en-US" dirty="0" smtClean="0"/>
              <a:t>Urinary </a:t>
            </a:r>
            <a:r>
              <a:rPr lang="en-US" dirty="0" err="1" smtClean="0"/>
              <a:t>normetanephrine</a:t>
            </a:r>
            <a:r>
              <a:rPr lang="en-US" dirty="0" smtClean="0"/>
              <a:t> 4x normal = highly suggestive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38172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677308245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itle 5"/>
          <p:cNvSpPr txBox="1">
            <a:spLocks/>
          </p:cNvSpPr>
          <p:nvPr/>
        </p:nvSpPr>
        <p:spPr>
          <a:xfrm>
            <a:off x="0" y="538888"/>
            <a:ext cx="9143999" cy="115911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dirty="0" smtClean="0"/>
              <a:t>Tests Not Performed in Vet Med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83881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427" y="186390"/>
            <a:ext cx="4602206" cy="1996756"/>
          </a:xfrm>
        </p:spPr>
        <p:txBody>
          <a:bodyPr/>
          <a:lstStyle/>
          <a:p>
            <a:pPr marL="18288" indent="0">
              <a:buNone/>
            </a:pPr>
            <a:r>
              <a:rPr lang="en-US" sz="2600" dirty="0" smtClean="0"/>
              <a:t>Preoperative Medications</a:t>
            </a:r>
            <a:endParaRPr lang="en-US" sz="2600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Treatment</a:t>
            </a:r>
          </a:p>
        </p:txBody>
      </p:sp>
      <p:sp>
        <p:nvSpPr>
          <p:cNvPr id="4" name="Content Placeholder 1"/>
          <p:cNvSpPr txBox="1">
            <a:spLocks/>
          </p:cNvSpPr>
          <p:nvPr/>
        </p:nvSpPr>
        <p:spPr>
          <a:xfrm>
            <a:off x="585102" y="1512506"/>
            <a:ext cx="7735938" cy="33642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74320" indent="-256032" algn="l" defTabSz="914400" rtl="0" eaLnBrk="1" latinLnBrk="0" hangingPunct="1">
              <a:spcBef>
                <a:spcPct val="20000"/>
              </a:spcBef>
              <a:spcAft>
                <a:spcPts val="0"/>
              </a:spcAft>
              <a:buSzPct val="60000"/>
              <a:buFont typeface="Wingdings" pitchFamily="2" charset="2"/>
              <a:buChar char=""/>
              <a:defRPr sz="21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4008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0584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7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4592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5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196596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24028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251460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283464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274320" lvl="1">
              <a:buFont typeface="Wingdings" pitchFamily="2" charset="2"/>
              <a:buChar char=""/>
            </a:pPr>
            <a:r>
              <a:rPr lang="en-US" sz="2100" dirty="0" smtClean="0"/>
              <a:t>Non-competitive α-adrenergic blockade: </a:t>
            </a:r>
            <a:r>
              <a:rPr lang="en-US" sz="2100" b="1" u="sng" dirty="0" err="1" smtClean="0">
                <a:solidFill>
                  <a:schemeClr val="accent5"/>
                </a:solidFill>
              </a:rPr>
              <a:t>Phenoxybenzamine</a:t>
            </a:r>
            <a:r>
              <a:rPr lang="en-US" sz="2100" dirty="0" smtClean="0">
                <a:solidFill>
                  <a:schemeClr val="accent5"/>
                </a:solidFill>
              </a:rPr>
              <a:t> </a:t>
            </a:r>
            <a:r>
              <a:rPr lang="en-US" sz="2100" dirty="0"/>
              <a:t>0.5-2.5 mg/kg PO q </a:t>
            </a:r>
            <a:r>
              <a:rPr lang="en-US" sz="2100" dirty="0" smtClean="0"/>
              <a:t>12h</a:t>
            </a:r>
          </a:p>
          <a:p>
            <a:pPr marL="640080" lvl="2">
              <a:buFont typeface="Wingdings" pitchFamily="2" charset="2"/>
              <a:buChar char=""/>
            </a:pPr>
            <a:r>
              <a:rPr lang="en-US" sz="1900" dirty="0"/>
              <a:t>A</a:t>
            </a:r>
            <a:r>
              <a:rPr lang="en-US" sz="1900" dirty="0" smtClean="0"/>
              <a:t>t least 1 week prior to surgery</a:t>
            </a:r>
          </a:p>
          <a:p>
            <a:pPr lvl="1"/>
            <a:r>
              <a:rPr lang="en-US" dirty="0" smtClean="0"/>
              <a:t>Blunts hypertensive episodes during anesthesia</a:t>
            </a:r>
          </a:p>
          <a:p>
            <a:pPr lvl="1"/>
            <a:r>
              <a:rPr lang="en-US" dirty="0" smtClean="0"/>
              <a:t>Decreased mortality in people from 13-45% to 0-3%</a:t>
            </a:r>
          </a:p>
        </p:txBody>
      </p:sp>
    </p:spTree>
    <p:extLst>
      <p:ext uri="{BB962C8B-B14F-4D97-AF65-F5344CB8AC3E}">
        <p14:creationId xmlns:p14="http://schemas.microsoft.com/office/powerpoint/2010/main" val="14847062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Signalment, History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3159894"/>
          </a:xfrm>
        </p:spPr>
        <p:txBody>
          <a:bodyPr/>
          <a:lstStyle/>
          <a:p>
            <a:r>
              <a:rPr lang="en-US" dirty="0" smtClean="0"/>
              <a:t>11 </a:t>
            </a:r>
            <a:r>
              <a:rPr lang="en-US" dirty="0" err="1" smtClean="0"/>
              <a:t>yo</a:t>
            </a:r>
            <a:r>
              <a:rPr lang="en-US" dirty="0" smtClean="0"/>
              <a:t> MN Shih Tzu</a:t>
            </a:r>
          </a:p>
          <a:p>
            <a:r>
              <a:rPr lang="en-US" dirty="0" smtClean="0"/>
              <a:t>Collapse</a:t>
            </a:r>
          </a:p>
          <a:p>
            <a:r>
              <a:rPr lang="en-US" dirty="0" smtClean="0"/>
              <a:t>Blindness</a:t>
            </a:r>
          </a:p>
          <a:p>
            <a:r>
              <a:rPr lang="en-US" dirty="0" smtClean="0"/>
              <a:t>PU/PD</a:t>
            </a:r>
          </a:p>
          <a:p>
            <a:r>
              <a:rPr lang="en-US" dirty="0" smtClean="0"/>
              <a:t>Intermittent vomiting and diarrhea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PE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3505200"/>
          </a:xfrm>
        </p:spPr>
        <p:txBody>
          <a:bodyPr>
            <a:normAutofit/>
          </a:bodyPr>
          <a:lstStyle/>
          <a:p>
            <a:r>
              <a:rPr lang="en-US" dirty="0" smtClean="0"/>
              <a:t>Distended abdominal contour</a:t>
            </a:r>
          </a:p>
          <a:p>
            <a:r>
              <a:rPr lang="en-US" dirty="0" smtClean="0"/>
              <a:t>Uncomfortable abdomen on palpation</a:t>
            </a:r>
          </a:p>
          <a:p>
            <a:r>
              <a:rPr lang="en-US" dirty="0" smtClean="0"/>
              <a:t>No cataracts</a:t>
            </a:r>
          </a:p>
          <a:p>
            <a:r>
              <a:rPr lang="en-US" dirty="0" smtClean="0"/>
              <a:t>Dental disease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1: Porridge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5875" t="11465" r="3268" b="7121"/>
          <a:stretch/>
        </p:blipFill>
        <p:spPr>
          <a:xfrm>
            <a:off x="52072" y="5944388"/>
            <a:ext cx="1077791" cy="913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5331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Treatment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t="43600"/>
          <a:stretch/>
        </p:blipFill>
        <p:spPr>
          <a:xfrm>
            <a:off x="0" y="1983380"/>
            <a:ext cx="9144000" cy="1869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9285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427" y="186390"/>
            <a:ext cx="4602206" cy="1996756"/>
          </a:xfrm>
        </p:spPr>
        <p:txBody>
          <a:bodyPr/>
          <a:lstStyle/>
          <a:p>
            <a:pPr marL="18288" indent="0">
              <a:buNone/>
            </a:pPr>
            <a:r>
              <a:rPr lang="en-US" sz="2600" dirty="0" smtClean="0"/>
              <a:t>Preoperative Medications</a:t>
            </a:r>
            <a:endParaRPr lang="en-US" sz="2600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Treatment</a:t>
            </a:r>
          </a:p>
        </p:txBody>
      </p:sp>
      <p:sp>
        <p:nvSpPr>
          <p:cNvPr id="4" name="Content Placeholder 1"/>
          <p:cNvSpPr txBox="1">
            <a:spLocks/>
          </p:cNvSpPr>
          <p:nvPr/>
        </p:nvSpPr>
        <p:spPr>
          <a:xfrm>
            <a:off x="585102" y="1512506"/>
            <a:ext cx="7735938" cy="33642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74320" indent="-256032" algn="l" defTabSz="914400" rtl="0" eaLnBrk="1" latinLnBrk="0" hangingPunct="1">
              <a:spcBef>
                <a:spcPct val="20000"/>
              </a:spcBef>
              <a:spcAft>
                <a:spcPts val="0"/>
              </a:spcAft>
              <a:buSzPct val="60000"/>
              <a:buFont typeface="Wingdings" pitchFamily="2" charset="2"/>
              <a:buChar char=""/>
              <a:defRPr sz="21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4008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0584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7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4592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5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196596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24028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251460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283464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274320" lvl="1">
              <a:buFont typeface="Wingdings" pitchFamily="2" charset="2"/>
              <a:buChar char=""/>
            </a:pPr>
            <a:r>
              <a:rPr lang="en-US" sz="2100" dirty="0" smtClean="0"/>
              <a:t>Non-competitive α-adrenergic blockade: </a:t>
            </a:r>
            <a:r>
              <a:rPr lang="en-US" sz="2100" b="1" u="sng" dirty="0" err="1" smtClean="0">
                <a:solidFill>
                  <a:schemeClr val="accent5"/>
                </a:solidFill>
              </a:rPr>
              <a:t>Phenoxybenzamine</a:t>
            </a:r>
            <a:r>
              <a:rPr lang="en-US" sz="2100" dirty="0" smtClean="0">
                <a:solidFill>
                  <a:schemeClr val="accent5"/>
                </a:solidFill>
              </a:rPr>
              <a:t> </a:t>
            </a:r>
            <a:r>
              <a:rPr lang="en-US" sz="2100" dirty="0"/>
              <a:t>0.5-2.5 mg/kg PO q </a:t>
            </a:r>
            <a:r>
              <a:rPr lang="en-US" sz="2100" dirty="0" smtClean="0"/>
              <a:t>12h</a:t>
            </a:r>
          </a:p>
          <a:p>
            <a:pPr marL="640080" lvl="2">
              <a:buFont typeface="Wingdings" pitchFamily="2" charset="2"/>
              <a:buChar char=""/>
            </a:pPr>
            <a:r>
              <a:rPr lang="en-US" sz="1900" dirty="0"/>
              <a:t>A</a:t>
            </a:r>
            <a:r>
              <a:rPr lang="en-US" sz="1900" dirty="0" smtClean="0"/>
              <a:t>t least 1 week prior to surgery</a:t>
            </a:r>
          </a:p>
          <a:p>
            <a:pPr lvl="1"/>
            <a:r>
              <a:rPr lang="en-US" dirty="0" smtClean="0"/>
              <a:t>Blunts hypertensive episodes during anesthesia</a:t>
            </a:r>
          </a:p>
          <a:p>
            <a:pPr lvl="1"/>
            <a:r>
              <a:rPr lang="en-US" dirty="0" smtClean="0"/>
              <a:t>Decreased mortality in people from 13-45% to 0-3%</a:t>
            </a:r>
          </a:p>
          <a:p>
            <a:pPr marL="274320" lvl="1">
              <a:buFont typeface="Wingdings" pitchFamily="2" charset="2"/>
              <a:buChar char=""/>
            </a:pPr>
            <a:r>
              <a:rPr lang="en-US" sz="2100" dirty="0" smtClean="0"/>
              <a:t>Competitive inhibition: </a:t>
            </a:r>
            <a:r>
              <a:rPr lang="en-US" sz="2100" b="1" u="sng" dirty="0" smtClean="0">
                <a:solidFill>
                  <a:srgbClr val="5AA2AE"/>
                </a:solidFill>
              </a:rPr>
              <a:t>α</a:t>
            </a:r>
            <a:r>
              <a:rPr lang="en-US" sz="2100" b="1" u="sng" dirty="0">
                <a:solidFill>
                  <a:srgbClr val="5AA2AE"/>
                </a:solidFill>
              </a:rPr>
              <a:t>-</a:t>
            </a:r>
            <a:r>
              <a:rPr lang="en-US" sz="2100" b="1" u="sng" dirty="0" err="1" smtClean="0">
                <a:solidFill>
                  <a:srgbClr val="5AA2AE"/>
                </a:solidFill>
              </a:rPr>
              <a:t>Methylparatyrosine</a:t>
            </a:r>
            <a:endParaRPr lang="en-US" sz="2100" b="1" u="sng" dirty="0" smtClean="0">
              <a:solidFill>
                <a:srgbClr val="5AA2AE"/>
              </a:solidFill>
            </a:endParaRPr>
          </a:p>
          <a:p>
            <a:pPr marL="640080" lvl="2">
              <a:buFont typeface="Wingdings" pitchFamily="2" charset="2"/>
              <a:buChar char=""/>
            </a:pPr>
            <a:r>
              <a:rPr lang="en-US" sz="1900" dirty="0" smtClean="0"/>
              <a:t>Inhibits tyrosine hydroxylase, thereby interfering with catecholamine biosynthesis</a:t>
            </a:r>
            <a:endParaRPr lang="en-US" sz="1900" dirty="0"/>
          </a:p>
        </p:txBody>
      </p:sp>
    </p:spTree>
    <p:extLst>
      <p:ext uri="{BB962C8B-B14F-4D97-AF65-F5344CB8AC3E}">
        <p14:creationId xmlns:p14="http://schemas.microsoft.com/office/powerpoint/2010/main" val="31658555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Treatment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7000" y="482600"/>
            <a:ext cx="6350000" cy="4394200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4994772" y="1455430"/>
            <a:ext cx="2752228" cy="827597"/>
          </a:xfrm>
          <a:prstGeom prst="ellipse">
            <a:avLst/>
          </a:prstGeom>
          <a:noFill/>
          <a:ln w="38100" cmpd="sng"/>
          <a:effectLst/>
          <a:scene3d>
            <a:camera prst="orthographicFront"/>
            <a:lightRig rig="glow" dir="tl">
              <a:rot lat="0" lon="0" rev="19800000"/>
            </a:lightRig>
          </a:scene3d>
          <a:sp3d prstMaterial="metal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816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427" y="186390"/>
            <a:ext cx="4602206" cy="1326116"/>
          </a:xfrm>
        </p:spPr>
        <p:txBody>
          <a:bodyPr/>
          <a:lstStyle/>
          <a:p>
            <a:pPr marL="18288" indent="0">
              <a:buNone/>
            </a:pPr>
            <a:r>
              <a:rPr lang="en-US" sz="2600" dirty="0" smtClean="0"/>
              <a:t>Anesthesia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Treatment</a:t>
            </a:r>
          </a:p>
        </p:txBody>
      </p:sp>
      <p:sp>
        <p:nvSpPr>
          <p:cNvPr id="4" name="Content Placeholder 1"/>
          <p:cNvSpPr txBox="1">
            <a:spLocks/>
          </p:cNvSpPr>
          <p:nvPr/>
        </p:nvSpPr>
        <p:spPr>
          <a:xfrm>
            <a:off x="585101" y="870404"/>
            <a:ext cx="8262779" cy="43520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74320" indent="-256032" algn="l" defTabSz="914400" rtl="0" eaLnBrk="1" latinLnBrk="0" hangingPunct="1">
              <a:spcBef>
                <a:spcPct val="20000"/>
              </a:spcBef>
              <a:spcAft>
                <a:spcPts val="0"/>
              </a:spcAft>
              <a:buSzPct val="60000"/>
              <a:buFont typeface="Wingdings" pitchFamily="2" charset="2"/>
              <a:buChar char=""/>
              <a:defRPr sz="21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4008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0584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7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4592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5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196596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24028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251460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283464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274320" lvl="1">
              <a:buFont typeface="Wingdings" pitchFamily="2" charset="2"/>
              <a:buChar char=""/>
            </a:pPr>
            <a:r>
              <a:rPr lang="en-US" sz="2100" i="1" dirty="0" smtClean="0"/>
              <a:t>Which medications should be avoided and why?</a:t>
            </a:r>
            <a:endParaRPr lang="en-US" sz="2100" dirty="0"/>
          </a:p>
          <a:p>
            <a:pPr marL="640080" lvl="2">
              <a:buFont typeface="Wingdings" pitchFamily="2" charset="2"/>
              <a:buChar char=""/>
            </a:pPr>
            <a:r>
              <a:rPr lang="en-US" sz="1900" dirty="0" err="1" smtClean="0"/>
              <a:t>Anticholinergics</a:t>
            </a:r>
            <a:r>
              <a:rPr lang="en-US" sz="1900" dirty="0" smtClean="0"/>
              <a:t> </a:t>
            </a:r>
            <a:r>
              <a:rPr lang="en-US" sz="1900" dirty="0" smtClean="0">
                <a:sym typeface="Wingdings"/>
              </a:rPr>
              <a:t> tachycardia</a:t>
            </a:r>
          </a:p>
          <a:p>
            <a:pPr marL="640080" lvl="2">
              <a:buFont typeface="Wingdings" pitchFamily="2" charset="2"/>
              <a:buChar char=""/>
            </a:pPr>
            <a:r>
              <a:rPr lang="en-US" sz="1900" dirty="0" smtClean="0">
                <a:sym typeface="Wingdings"/>
              </a:rPr>
              <a:t>Barbiturates  ventricular arrhythmias in the presence of excess catecholamines</a:t>
            </a:r>
            <a:endParaRPr lang="en-US" sz="1900" dirty="0">
              <a:sym typeface="Wingdings"/>
            </a:endParaRPr>
          </a:p>
          <a:p>
            <a:pPr marL="640080" lvl="2">
              <a:buFont typeface="Wingdings" pitchFamily="2" charset="2"/>
              <a:buChar char=""/>
            </a:pPr>
            <a:r>
              <a:rPr lang="en-US" sz="1900" dirty="0" smtClean="0">
                <a:sym typeface="Wingdings"/>
              </a:rPr>
              <a:t>α-adrenergic antagonists (Acepromazine), especially if pre-treated with </a:t>
            </a:r>
            <a:r>
              <a:rPr lang="en-US" sz="1900" dirty="0" err="1" smtClean="0">
                <a:sym typeface="Wingdings"/>
              </a:rPr>
              <a:t>Phenoxybenzamine</a:t>
            </a:r>
            <a:r>
              <a:rPr lang="en-US" sz="1900" dirty="0" smtClean="0">
                <a:sym typeface="Wingdings"/>
              </a:rPr>
              <a:t>  can complicate BP</a:t>
            </a:r>
          </a:p>
          <a:p>
            <a:pPr marL="274320" lvl="1">
              <a:buFont typeface="Wingdings" pitchFamily="2" charset="2"/>
              <a:buChar char=""/>
            </a:pPr>
            <a:r>
              <a:rPr lang="en-US" sz="2100" i="1" dirty="0" smtClean="0">
                <a:sym typeface="Wingdings"/>
              </a:rPr>
              <a:t>Consider induction</a:t>
            </a:r>
            <a:r>
              <a:rPr lang="en-US" sz="2100" dirty="0" smtClean="0">
                <a:sym typeface="Wingdings"/>
              </a:rPr>
              <a:t>: opioid + benzodiazepine + </a:t>
            </a:r>
            <a:r>
              <a:rPr lang="en-US" sz="2100" dirty="0" err="1">
                <a:sym typeface="Wingdings"/>
              </a:rPr>
              <a:t>p</a:t>
            </a:r>
            <a:r>
              <a:rPr lang="en-US" sz="2100" dirty="0" err="1" smtClean="0">
                <a:sym typeface="Wingdings"/>
              </a:rPr>
              <a:t>ropofol</a:t>
            </a:r>
            <a:r>
              <a:rPr lang="en-US" sz="2100" dirty="0" smtClean="0">
                <a:sym typeface="Wingdings"/>
              </a:rPr>
              <a:t>/</a:t>
            </a:r>
            <a:r>
              <a:rPr lang="en-US" sz="2100" dirty="0" err="1" smtClean="0">
                <a:sym typeface="Wingdings"/>
              </a:rPr>
              <a:t>etomidate</a:t>
            </a:r>
            <a:endParaRPr lang="en-US" sz="2100" dirty="0" smtClean="0">
              <a:sym typeface="Wingdings"/>
            </a:endParaRPr>
          </a:p>
          <a:p>
            <a:pPr marL="274320" lvl="1">
              <a:buFont typeface="Wingdings" pitchFamily="2" charset="2"/>
              <a:buChar char=""/>
            </a:pPr>
            <a:r>
              <a:rPr lang="en-US" sz="2100" i="1" dirty="0" smtClean="0">
                <a:sym typeface="Wingdings"/>
              </a:rPr>
              <a:t>Consider maintenance</a:t>
            </a:r>
            <a:r>
              <a:rPr lang="en-US" sz="2100" dirty="0" smtClean="0">
                <a:sym typeface="Wingdings"/>
              </a:rPr>
              <a:t>: </a:t>
            </a:r>
            <a:r>
              <a:rPr lang="en-US" sz="2100" dirty="0" err="1" smtClean="0">
                <a:sym typeface="Wingdings"/>
              </a:rPr>
              <a:t>Isoflurane</a:t>
            </a:r>
            <a:r>
              <a:rPr lang="en-US" sz="2100" dirty="0" smtClean="0">
                <a:sym typeface="Wingdings"/>
              </a:rPr>
              <a:t>/</a:t>
            </a:r>
            <a:r>
              <a:rPr lang="en-US" sz="2100" dirty="0" err="1" smtClean="0">
                <a:sym typeface="Wingdings"/>
              </a:rPr>
              <a:t>Sevoflurane</a:t>
            </a:r>
            <a:r>
              <a:rPr lang="en-US" sz="2100" dirty="0" smtClean="0">
                <a:sym typeface="Wingdings"/>
              </a:rPr>
              <a:t> </a:t>
            </a:r>
            <a:r>
              <a:rPr lang="en-US" dirty="0" smtClean="0">
                <a:sym typeface="Wingdings"/>
              </a:rPr>
              <a:t>(Halothane sensitizes myocardium to catecholamines; </a:t>
            </a:r>
            <a:r>
              <a:rPr lang="en-US" dirty="0" err="1" smtClean="0">
                <a:sym typeface="Wingdings"/>
              </a:rPr>
              <a:t>Desflurane</a:t>
            </a:r>
            <a:r>
              <a:rPr lang="en-US" dirty="0" smtClean="0">
                <a:sym typeface="Wingdings"/>
              </a:rPr>
              <a:t> sympathetic stimulation)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91925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427" y="186390"/>
            <a:ext cx="4602206" cy="1326116"/>
          </a:xfrm>
        </p:spPr>
        <p:txBody>
          <a:bodyPr/>
          <a:lstStyle/>
          <a:p>
            <a:pPr marL="18288" indent="0">
              <a:buNone/>
            </a:pPr>
            <a:r>
              <a:rPr lang="en-US" sz="2600" dirty="0" smtClean="0"/>
              <a:t>Intraoperative Medications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Treatment</a:t>
            </a:r>
          </a:p>
        </p:txBody>
      </p:sp>
      <p:sp>
        <p:nvSpPr>
          <p:cNvPr id="4" name="Content Placeholder 1"/>
          <p:cNvSpPr txBox="1">
            <a:spLocks/>
          </p:cNvSpPr>
          <p:nvPr/>
        </p:nvSpPr>
        <p:spPr>
          <a:xfrm>
            <a:off x="585101" y="870404"/>
            <a:ext cx="8262779" cy="43520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74320" indent="-256032" algn="l" defTabSz="914400" rtl="0" eaLnBrk="1" latinLnBrk="0" hangingPunct="1">
              <a:spcBef>
                <a:spcPct val="20000"/>
              </a:spcBef>
              <a:spcAft>
                <a:spcPts val="0"/>
              </a:spcAft>
              <a:buSzPct val="60000"/>
              <a:buFont typeface="Wingdings" pitchFamily="2" charset="2"/>
              <a:buChar char=""/>
              <a:defRPr sz="21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4008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0584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7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4592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5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196596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24028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251460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283464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274320" lvl="1">
              <a:buFont typeface="Wingdings" pitchFamily="2" charset="2"/>
              <a:buChar char=""/>
            </a:pPr>
            <a:r>
              <a:rPr lang="en-US" sz="2100" dirty="0" smtClean="0"/>
              <a:t>To maintain normal hemodynamics:</a:t>
            </a:r>
          </a:p>
          <a:p>
            <a:pPr marL="640080" lvl="2">
              <a:buFont typeface="Wingdings" pitchFamily="2" charset="2"/>
              <a:buChar char=""/>
            </a:pPr>
            <a:r>
              <a:rPr lang="en-US" sz="1900" dirty="0"/>
              <a:t>Short-acting β-blockers: </a:t>
            </a:r>
            <a:r>
              <a:rPr lang="en-US" sz="1900" dirty="0" err="1">
                <a:solidFill>
                  <a:srgbClr val="5AA2AE"/>
                </a:solidFill>
              </a:rPr>
              <a:t>Esmolol</a:t>
            </a:r>
            <a:r>
              <a:rPr lang="en-US" sz="1900" dirty="0">
                <a:solidFill>
                  <a:srgbClr val="5AA2AE"/>
                </a:solidFill>
              </a:rPr>
              <a:t> </a:t>
            </a:r>
            <a:r>
              <a:rPr lang="en-US" sz="1900" dirty="0"/>
              <a:t>(0.05-0.5 mg/kg IV, then 10-200 mcg/kg/min IV CRI)</a:t>
            </a:r>
          </a:p>
          <a:p>
            <a:pPr marL="640080" lvl="2">
              <a:buFont typeface="Wingdings" pitchFamily="2" charset="2"/>
              <a:buChar char=""/>
            </a:pPr>
            <a:r>
              <a:rPr lang="en-US" sz="1900" dirty="0" err="1">
                <a:solidFill>
                  <a:srgbClr val="5AA2AE"/>
                </a:solidFill>
              </a:rPr>
              <a:t>N</a:t>
            </a:r>
            <a:r>
              <a:rPr lang="en-US" sz="1900" dirty="0" err="1">
                <a:solidFill>
                  <a:schemeClr val="accent5"/>
                </a:solidFill>
              </a:rPr>
              <a:t>itroprusside</a:t>
            </a:r>
            <a:r>
              <a:rPr lang="en-US" sz="1900" dirty="0"/>
              <a:t> (0.5-5 mcg/kg/min IV CRI)</a:t>
            </a:r>
          </a:p>
          <a:p>
            <a:pPr marL="640080" lvl="2">
              <a:buFont typeface="Wingdings" pitchFamily="2" charset="2"/>
              <a:buChar char=""/>
            </a:pPr>
            <a:r>
              <a:rPr lang="en-US" sz="1900" dirty="0"/>
              <a:t>Magnesium sulfate: used in humans for </a:t>
            </a:r>
            <a:r>
              <a:rPr lang="en-US" sz="1900" dirty="0" smtClean="0"/>
              <a:t>vasodilation</a:t>
            </a:r>
            <a:endParaRPr lang="en-US" sz="2100" dirty="0" smtClean="0"/>
          </a:p>
          <a:p>
            <a:pPr marL="274320" lvl="1">
              <a:buFont typeface="Wingdings" pitchFamily="2" charset="2"/>
              <a:buChar char=""/>
            </a:pPr>
            <a:r>
              <a:rPr lang="en-US" sz="2100" dirty="0" smtClean="0"/>
              <a:t>For arrhythmias</a:t>
            </a:r>
          </a:p>
          <a:p>
            <a:pPr marL="640080" lvl="2">
              <a:buFont typeface="Wingdings" pitchFamily="2" charset="2"/>
              <a:buChar char=""/>
            </a:pPr>
            <a:r>
              <a:rPr lang="en-US" sz="1900" dirty="0" err="1" smtClean="0">
                <a:solidFill>
                  <a:srgbClr val="5AA2AE"/>
                </a:solidFill>
              </a:rPr>
              <a:t>Lidocaine</a:t>
            </a:r>
            <a:r>
              <a:rPr lang="en-US" sz="1900" dirty="0" smtClean="0">
                <a:solidFill>
                  <a:srgbClr val="5AA2AE"/>
                </a:solidFill>
              </a:rPr>
              <a:t> </a:t>
            </a:r>
            <a:r>
              <a:rPr lang="en-US" sz="1900" dirty="0"/>
              <a:t>(ventricular</a:t>
            </a:r>
            <a:r>
              <a:rPr lang="en-US" sz="1900" dirty="0" smtClean="0"/>
              <a:t>)</a:t>
            </a:r>
            <a:endParaRPr lang="en-US" sz="2100" dirty="0" smtClean="0"/>
          </a:p>
          <a:p>
            <a:pPr marL="274320" lvl="1">
              <a:buFont typeface="Wingdings" pitchFamily="2" charset="2"/>
              <a:buChar char=""/>
            </a:pPr>
            <a:r>
              <a:rPr lang="en-US" sz="2100" dirty="0" smtClean="0"/>
              <a:t>If cardiovascular collapse after tumor removal:</a:t>
            </a:r>
          </a:p>
          <a:p>
            <a:pPr marL="640080" lvl="2">
              <a:buFont typeface="Wingdings" pitchFamily="2" charset="2"/>
              <a:buChar char=""/>
            </a:pPr>
            <a:r>
              <a:rPr lang="en-US" sz="1900" dirty="0" smtClean="0">
                <a:solidFill>
                  <a:srgbClr val="5AA2AE"/>
                </a:solidFill>
              </a:rPr>
              <a:t>Phenylephrine</a:t>
            </a:r>
            <a:r>
              <a:rPr lang="en-US" sz="1900" dirty="0" smtClean="0"/>
              <a:t> (0.5-5 mcg/kg/min IV CRI)</a:t>
            </a:r>
          </a:p>
          <a:p>
            <a:pPr marL="640080" lvl="2">
              <a:buFont typeface="Wingdings" pitchFamily="2" charset="2"/>
              <a:buChar char=""/>
            </a:pPr>
            <a:r>
              <a:rPr lang="en-US" sz="1900" dirty="0" smtClean="0">
                <a:solidFill>
                  <a:srgbClr val="5AA2AE"/>
                </a:solidFill>
              </a:rPr>
              <a:t>Norepinephrine</a:t>
            </a:r>
            <a:r>
              <a:rPr lang="en-US" sz="1900" dirty="0" smtClean="0"/>
              <a:t> (0.1-2 mcg/kg/min IV CRI)</a:t>
            </a:r>
          </a:p>
        </p:txBody>
      </p:sp>
    </p:spTree>
    <p:extLst>
      <p:ext uri="{BB962C8B-B14F-4D97-AF65-F5344CB8AC3E}">
        <p14:creationId xmlns:p14="http://schemas.microsoft.com/office/powerpoint/2010/main" val="15633078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427" y="186390"/>
            <a:ext cx="4602206" cy="684014"/>
          </a:xfrm>
        </p:spPr>
        <p:txBody>
          <a:bodyPr/>
          <a:lstStyle/>
          <a:p>
            <a:pPr marL="18288" indent="0">
              <a:buNone/>
            </a:pPr>
            <a:r>
              <a:rPr lang="en-US" sz="2600" dirty="0" smtClean="0"/>
              <a:t>Monitoring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77240" y="5533170"/>
            <a:ext cx="7543800" cy="914400"/>
          </a:xfrm>
        </p:spPr>
        <p:txBody>
          <a:bodyPr/>
          <a:lstStyle/>
          <a:p>
            <a:r>
              <a:rPr lang="en-US" dirty="0"/>
              <a:t>Treatment</a:t>
            </a:r>
          </a:p>
        </p:txBody>
      </p:sp>
      <p:sp>
        <p:nvSpPr>
          <p:cNvPr id="4" name="Content Placeholder 1"/>
          <p:cNvSpPr txBox="1">
            <a:spLocks/>
          </p:cNvSpPr>
          <p:nvPr/>
        </p:nvSpPr>
        <p:spPr>
          <a:xfrm>
            <a:off x="585101" y="870404"/>
            <a:ext cx="8262779" cy="43520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74320" indent="-256032" algn="l" defTabSz="914400" rtl="0" eaLnBrk="1" latinLnBrk="0" hangingPunct="1">
              <a:spcBef>
                <a:spcPct val="20000"/>
              </a:spcBef>
              <a:spcAft>
                <a:spcPts val="0"/>
              </a:spcAft>
              <a:buSzPct val="60000"/>
              <a:buFont typeface="Wingdings" pitchFamily="2" charset="2"/>
              <a:buChar char=""/>
              <a:defRPr sz="21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4008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0584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7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4592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5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196596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24028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251460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283464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274320" lvl="1">
              <a:buFont typeface="Wingdings" pitchFamily="2" charset="2"/>
              <a:buChar char=""/>
            </a:pPr>
            <a:r>
              <a:rPr lang="en-US" sz="2100" dirty="0" smtClean="0">
                <a:sym typeface="Wingdings"/>
              </a:rPr>
              <a:t>Pre-op blood type</a:t>
            </a:r>
          </a:p>
          <a:p>
            <a:pPr marL="274320" lvl="1">
              <a:buFont typeface="Wingdings" pitchFamily="2" charset="2"/>
              <a:buChar char=""/>
            </a:pPr>
            <a:r>
              <a:rPr lang="en-US" sz="2100" dirty="0" smtClean="0">
                <a:sym typeface="Wingdings"/>
              </a:rPr>
              <a:t>Continuous ECG</a:t>
            </a:r>
          </a:p>
          <a:p>
            <a:pPr marL="274320" lvl="1">
              <a:buFont typeface="Wingdings" pitchFamily="2" charset="2"/>
              <a:buChar char=""/>
            </a:pPr>
            <a:r>
              <a:rPr lang="en-US" sz="2100" dirty="0" smtClean="0">
                <a:sym typeface="Wingdings"/>
              </a:rPr>
              <a:t>Direct arterial BP: maintain close to resting BP to prevent renal hypoperfusion</a:t>
            </a:r>
          </a:p>
          <a:p>
            <a:pPr marL="274320" lvl="1">
              <a:buFont typeface="Wingdings" pitchFamily="2" charset="2"/>
              <a:buChar char=""/>
            </a:pPr>
            <a:r>
              <a:rPr lang="en-US" sz="2100" dirty="0" smtClean="0">
                <a:sym typeface="Wingdings"/>
              </a:rPr>
              <a:t>Urine output</a:t>
            </a:r>
          </a:p>
          <a:p>
            <a:pPr marL="274320" lvl="1">
              <a:buFont typeface="Wingdings" pitchFamily="2" charset="2"/>
              <a:buChar char=""/>
            </a:pPr>
            <a:r>
              <a:rPr lang="en-US" sz="2100" dirty="0" smtClean="0">
                <a:sym typeface="Wingdings"/>
              </a:rPr>
              <a:t>Body temperature: active cooling may protect tissues from disrupted blood flow and ischemia during </a:t>
            </a:r>
            <a:r>
              <a:rPr lang="en-US" sz="2100" dirty="0" err="1" smtClean="0">
                <a:sym typeface="Wingdings"/>
              </a:rPr>
              <a:t>venotomy</a:t>
            </a:r>
            <a:endParaRPr lang="en-US" sz="2100" dirty="0" smtClean="0">
              <a:sym typeface="Wingdings"/>
            </a:endParaRPr>
          </a:p>
          <a:p>
            <a:pPr marL="274320" lvl="1">
              <a:buFont typeface="Wingdings" pitchFamily="2" charset="2"/>
              <a:buChar char=""/>
            </a:pPr>
            <a:r>
              <a:rPr lang="en-US" sz="2100" dirty="0" smtClean="0">
                <a:sym typeface="Wingdings"/>
              </a:rPr>
              <a:t>Central venous pressure</a:t>
            </a:r>
          </a:p>
          <a:p>
            <a:pPr marL="640080" lvl="2">
              <a:buFont typeface="Wingdings" pitchFamily="2" charset="2"/>
              <a:buChar char=""/>
            </a:pPr>
            <a:r>
              <a:rPr lang="en-US" sz="1900" dirty="0" smtClean="0">
                <a:sym typeface="Wingdings"/>
              </a:rPr>
              <a:t>Estimates intravascular volume</a:t>
            </a:r>
          </a:p>
          <a:p>
            <a:pPr marL="640080" lvl="2">
              <a:buFont typeface="Wingdings" pitchFamily="2" charset="2"/>
              <a:buChar char=""/>
            </a:pPr>
            <a:r>
              <a:rPr lang="en-US" sz="1900" dirty="0" smtClean="0">
                <a:sym typeface="Wingdings"/>
              </a:rPr>
              <a:t>Pulmonary arterial catheter placement = associated w/ increased morbidity, but gives valuable info ~ cardiac output and SVR</a:t>
            </a:r>
            <a:endParaRPr lang="en-US" sz="1900" dirty="0"/>
          </a:p>
        </p:txBody>
      </p:sp>
    </p:spTree>
    <p:extLst>
      <p:ext uri="{BB962C8B-B14F-4D97-AF65-F5344CB8AC3E}">
        <p14:creationId xmlns:p14="http://schemas.microsoft.com/office/powerpoint/2010/main" val="40621287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427" y="186390"/>
            <a:ext cx="4602206" cy="1326116"/>
          </a:xfrm>
        </p:spPr>
        <p:txBody>
          <a:bodyPr/>
          <a:lstStyle/>
          <a:p>
            <a:pPr marL="18288" indent="0">
              <a:buNone/>
            </a:pPr>
            <a:r>
              <a:rPr lang="en-US" sz="2600" dirty="0" smtClean="0"/>
              <a:t>Surgical Excision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Treatment</a:t>
            </a:r>
          </a:p>
        </p:txBody>
      </p:sp>
      <p:sp>
        <p:nvSpPr>
          <p:cNvPr id="4" name="Content Placeholder 1"/>
          <p:cNvSpPr txBox="1">
            <a:spLocks/>
          </p:cNvSpPr>
          <p:nvPr/>
        </p:nvSpPr>
        <p:spPr>
          <a:xfrm>
            <a:off x="585101" y="1512507"/>
            <a:ext cx="8262779" cy="33642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74320" indent="-256032" algn="l" defTabSz="914400" rtl="0" eaLnBrk="1" latinLnBrk="0" hangingPunct="1">
              <a:spcBef>
                <a:spcPct val="20000"/>
              </a:spcBef>
              <a:spcAft>
                <a:spcPts val="0"/>
              </a:spcAft>
              <a:buSzPct val="60000"/>
              <a:buFont typeface="Wingdings" pitchFamily="2" charset="2"/>
              <a:buChar char=""/>
              <a:defRPr sz="21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4008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0584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7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4592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5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196596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24028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251460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283464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274320" lvl="1">
              <a:buFont typeface="Wingdings" pitchFamily="2" charset="2"/>
              <a:buChar char=""/>
            </a:pPr>
            <a:r>
              <a:rPr lang="en-US" sz="2100" dirty="0" smtClean="0"/>
              <a:t>May require vena cava </a:t>
            </a:r>
            <a:r>
              <a:rPr lang="en-US" sz="2100" dirty="0" err="1" smtClean="0"/>
              <a:t>venotomy</a:t>
            </a:r>
            <a:r>
              <a:rPr lang="en-US" sz="2100" dirty="0" smtClean="0"/>
              <a:t> or nephrectomy to fully remove tumor</a:t>
            </a:r>
          </a:p>
          <a:p>
            <a:pPr marL="274320" lvl="1">
              <a:buFont typeface="Wingdings" pitchFamily="2" charset="2"/>
              <a:buChar char=""/>
            </a:pPr>
            <a:r>
              <a:rPr lang="en-US" sz="2100" dirty="0" smtClean="0"/>
              <a:t>Perioperative mortality for dogs:</a:t>
            </a:r>
          </a:p>
          <a:p>
            <a:pPr marL="640080" lvl="2">
              <a:buFont typeface="Wingdings" pitchFamily="2" charset="2"/>
              <a:buChar char=""/>
            </a:pPr>
            <a:r>
              <a:rPr lang="en-US" sz="1900" dirty="0" smtClean="0"/>
              <a:t>6% if elective</a:t>
            </a:r>
          </a:p>
          <a:p>
            <a:pPr marL="640080" lvl="2">
              <a:buFont typeface="Wingdings" pitchFamily="2" charset="2"/>
              <a:buChar char=""/>
            </a:pPr>
            <a:r>
              <a:rPr lang="en-US" sz="1900" dirty="0" smtClean="0"/>
              <a:t>50% if emergency due to adrenal hemorrhage</a:t>
            </a:r>
          </a:p>
          <a:p>
            <a:pPr marL="274320" lvl="1">
              <a:buFont typeface="Wingdings" pitchFamily="2" charset="2"/>
              <a:buChar char=""/>
            </a:pPr>
            <a:r>
              <a:rPr lang="en-US" sz="2100" dirty="0" smtClean="0"/>
              <a:t>Preoperative hypokalemia and elevated BUN + nephrectomy = shorter survival time</a:t>
            </a:r>
          </a:p>
          <a:p>
            <a:pPr marL="274320" lvl="1">
              <a:buFont typeface="Wingdings" pitchFamily="2" charset="2"/>
              <a:buChar char=""/>
            </a:pPr>
            <a:r>
              <a:rPr lang="en-US" sz="2100" dirty="0" smtClean="0"/>
              <a:t>Thorough abdominal explore: 15% </a:t>
            </a:r>
            <a:r>
              <a:rPr lang="en-US" sz="2100" dirty="0" err="1" smtClean="0"/>
              <a:t>mets</a:t>
            </a:r>
            <a:r>
              <a:rPr lang="en-US" sz="2100" dirty="0" smtClean="0"/>
              <a:t>, 39% locally invasive tumors</a:t>
            </a:r>
          </a:p>
        </p:txBody>
      </p:sp>
    </p:spTree>
    <p:extLst>
      <p:ext uri="{BB962C8B-B14F-4D97-AF65-F5344CB8AC3E}">
        <p14:creationId xmlns:p14="http://schemas.microsoft.com/office/powerpoint/2010/main" val="24676325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two factors are predictive of perioperative mortality for pheochromocytoma?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77240" y="3438809"/>
            <a:ext cx="7543800" cy="2668289"/>
          </a:xfrm>
        </p:spPr>
        <p:txBody>
          <a:bodyPr/>
          <a:lstStyle/>
          <a:p>
            <a:r>
              <a:rPr lang="en-US" dirty="0" smtClean="0"/>
              <a:t>- Adrenal size</a:t>
            </a:r>
            <a:br>
              <a:rPr lang="en-US" dirty="0" smtClean="0"/>
            </a:br>
            <a:r>
              <a:rPr lang="en-US" dirty="0" smtClean="0"/>
              <a:t>- Acute hemorrhage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2905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133600" y="685802"/>
            <a:ext cx="6096000" cy="2988912"/>
          </a:xfrm>
        </p:spPr>
        <p:txBody>
          <a:bodyPr/>
          <a:lstStyle/>
          <a:p>
            <a:r>
              <a:rPr lang="en-US" dirty="0" smtClean="0"/>
              <a:t>In addition to pheochromocytoma, what are the other </a:t>
            </a:r>
            <a:r>
              <a:rPr lang="en-US" dirty="0" err="1" smtClean="0"/>
              <a:t>neoplasias</a:t>
            </a:r>
            <a:r>
              <a:rPr lang="en-US" dirty="0" smtClean="0"/>
              <a:t>/</a:t>
            </a:r>
            <a:r>
              <a:rPr lang="en-US" dirty="0" err="1" smtClean="0"/>
              <a:t>hyperplasias</a:t>
            </a:r>
            <a:r>
              <a:rPr lang="en-US" dirty="0" smtClean="0"/>
              <a:t> commonly associated with MEN? What is MEN?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77240" y="3066764"/>
            <a:ext cx="7543800" cy="3161334"/>
          </a:xfrm>
        </p:spPr>
        <p:txBody>
          <a:bodyPr/>
          <a:lstStyle/>
          <a:p>
            <a:r>
              <a:rPr lang="en-US" dirty="0" smtClean="0"/>
              <a:t>- Parathyroid and thyroid</a:t>
            </a:r>
            <a:br>
              <a:rPr lang="en-US" dirty="0" smtClean="0"/>
            </a:br>
            <a:r>
              <a:rPr lang="en-US" dirty="0" smtClean="0"/>
              <a:t>- Multiple endocrine neoplasia: </a:t>
            </a:r>
            <a:r>
              <a:rPr lang="en-US" sz="3000" dirty="0" smtClean="0"/>
              <a:t>heritable in people with 2 or &gt; endocrine </a:t>
            </a:r>
            <a:r>
              <a:rPr lang="en-US" sz="3000" dirty="0" err="1" smtClean="0"/>
              <a:t>neoplasias</a:t>
            </a:r>
            <a:r>
              <a:rPr lang="en-US" sz="3000" dirty="0" smtClean="0"/>
              <a:t>/</a:t>
            </a:r>
            <a:r>
              <a:rPr lang="en-US" sz="3000" dirty="0" err="1" smtClean="0"/>
              <a:t>hyperplasias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7627340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427" y="186390"/>
            <a:ext cx="4602206" cy="1326116"/>
          </a:xfrm>
        </p:spPr>
        <p:txBody>
          <a:bodyPr/>
          <a:lstStyle/>
          <a:p>
            <a:pPr marL="18288" indent="0">
              <a:buNone/>
            </a:pPr>
            <a:r>
              <a:rPr lang="en-US" sz="2600" dirty="0" smtClean="0"/>
              <a:t>Postoperative Monitoring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Treatment</a:t>
            </a:r>
          </a:p>
        </p:txBody>
      </p:sp>
      <p:sp>
        <p:nvSpPr>
          <p:cNvPr id="4" name="Content Placeholder 1"/>
          <p:cNvSpPr txBox="1">
            <a:spLocks/>
          </p:cNvSpPr>
          <p:nvPr/>
        </p:nvSpPr>
        <p:spPr>
          <a:xfrm>
            <a:off x="585101" y="870404"/>
            <a:ext cx="8262779" cy="43520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74320" indent="-256032" algn="l" defTabSz="914400" rtl="0" eaLnBrk="1" latinLnBrk="0" hangingPunct="1">
              <a:spcBef>
                <a:spcPct val="20000"/>
              </a:spcBef>
              <a:spcAft>
                <a:spcPts val="0"/>
              </a:spcAft>
              <a:buSzPct val="60000"/>
              <a:buFont typeface="Wingdings" pitchFamily="2" charset="2"/>
              <a:buChar char=""/>
              <a:defRPr sz="21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4008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0584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7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4592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5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196596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24028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251460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283464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274320" lvl="1">
              <a:buFont typeface="Wingdings" pitchFamily="2" charset="2"/>
              <a:buChar char=""/>
            </a:pPr>
            <a:r>
              <a:rPr lang="en-US" sz="2100" dirty="0" smtClean="0"/>
              <a:t>24-72h = severe complications window:</a:t>
            </a:r>
          </a:p>
          <a:p>
            <a:pPr marL="640080" lvl="2">
              <a:buFont typeface="Wingdings" pitchFamily="2" charset="2"/>
              <a:buChar char=""/>
            </a:pPr>
            <a:r>
              <a:rPr lang="en-US" sz="1900" dirty="0" smtClean="0"/>
              <a:t>Hypotension</a:t>
            </a:r>
          </a:p>
          <a:p>
            <a:pPr marL="640080" lvl="2">
              <a:buFont typeface="Wingdings" pitchFamily="2" charset="2"/>
              <a:buChar char=""/>
            </a:pPr>
            <a:r>
              <a:rPr lang="en-US" sz="1900" dirty="0" smtClean="0"/>
              <a:t>Bradycardia</a:t>
            </a:r>
          </a:p>
          <a:p>
            <a:pPr marL="640080" lvl="2">
              <a:buFont typeface="Wingdings" pitchFamily="2" charset="2"/>
              <a:buChar char=""/>
            </a:pPr>
            <a:r>
              <a:rPr lang="en-US" sz="1900" dirty="0" smtClean="0"/>
              <a:t>Ventricular arrhythmias</a:t>
            </a:r>
          </a:p>
          <a:p>
            <a:pPr marL="640080" lvl="2">
              <a:buFont typeface="Wingdings" pitchFamily="2" charset="2"/>
              <a:buChar char=""/>
            </a:pPr>
            <a:r>
              <a:rPr lang="en-US" sz="1900" dirty="0" smtClean="0"/>
              <a:t>Tachypnea/dyspnea</a:t>
            </a:r>
          </a:p>
          <a:p>
            <a:pPr marL="640080" lvl="2">
              <a:buFont typeface="Wingdings" pitchFamily="2" charset="2"/>
              <a:buChar char=""/>
            </a:pPr>
            <a:r>
              <a:rPr lang="en-US" sz="1900" dirty="0" smtClean="0"/>
              <a:t>Vomiting</a:t>
            </a:r>
          </a:p>
          <a:p>
            <a:pPr marL="640080" lvl="2">
              <a:buFont typeface="Wingdings" pitchFamily="2" charset="2"/>
              <a:buChar char=""/>
            </a:pPr>
            <a:r>
              <a:rPr lang="en-US" sz="1900" dirty="0" smtClean="0"/>
              <a:t>Internal hemorrhage</a:t>
            </a:r>
          </a:p>
          <a:p>
            <a:pPr marL="640080" lvl="2">
              <a:buFont typeface="Wingdings" pitchFamily="2" charset="2"/>
              <a:buChar char=""/>
            </a:pPr>
            <a:r>
              <a:rPr lang="en-US" sz="1900" dirty="0" smtClean="0"/>
              <a:t>Incisional dehiscence</a:t>
            </a:r>
          </a:p>
          <a:p>
            <a:pPr marL="640080" lvl="2">
              <a:buFont typeface="Wingdings" pitchFamily="2" charset="2"/>
              <a:buChar char=""/>
            </a:pPr>
            <a:r>
              <a:rPr lang="en-US" sz="1900" dirty="0" smtClean="0"/>
              <a:t>DIC</a:t>
            </a:r>
          </a:p>
          <a:p>
            <a:pPr marL="640080" lvl="2">
              <a:buFont typeface="Wingdings" pitchFamily="2" charset="2"/>
              <a:buChar char=""/>
            </a:pPr>
            <a:r>
              <a:rPr lang="en-US" sz="1900" dirty="0" smtClean="0"/>
              <a:t>CPA</a:t>
            </a:r>
            <a:endParaRPr lang="en-US" sz="2100" dirty="0" smtClean="0"/>
          </a:p>
        </p:txBody>
      </p:sp>
    </p:spTree>
    <p:extLst>
      <p:ext uri="{BB962C8B-B14F-4D97-AF65-F5344CB8AC3E}">
        <p14:creationId xmlns:p14="http://schemas.microsoft.com/office/powerpoint/2010/main" val="9389829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CBC</a:t>
            </a:r>
          </a:p>
          <a:p>
            <a:r>
              <a:rPr lang="en-US" dirty="0" smtClean="0"/>
              <a:t>Chemistry</a:t>
            </a:r>
          </a:p>
          <a:p>
            <a:r>
              <a:rPr lang="en-US" dirty="0" smtClean="0"/>
              <a:t>Urinalysis</a:t>
            </a:r>
          </a:p>
          <a:p>
            <a:r>
              <a:rPr lang="en-US" dirty="0" smtClean="0"/>
              <a:t>3-view CXR</a:t>
            </a:r>
          </a:p>
          <a:p>
            <a:r>
              <a:rPr lang="en-US" dirty="0" smtClean="0"/>
              <a:t>AUS</a:t>
            </a:r>
          </a:p>
          <a:p>
            <a:r>
              <a:rPr lang="en-US" dirty="0" smtClean="0"/>
              <a:t>NIBP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77240" y="4876799"/>
            <a:ext cx="7543800" cy="1716067"/>
          </a:xfrm>
        </p:spPr>
        <p:txBody>
          <a:bodyPr/>
          <a:lstStyle/>
          <a:p>
            <a:r>
              <a:rPr lang="en-US" dirty="0" smtClean="0"/>
              <a:t>What diagnostics will you order?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12966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427" y="186390"/>
            <a:ext cx="4602206" cy="1326116"/>
          </a:xfrm>
        </p:spPr>
        <p:txBody>
          <a:bodyPr/>
          <a:lstStyle/>
          <a:p>
            <a:pPr marL="18288" indent="0">
              <a:buNone/>
            </a:pPr>
            <a:r>
              <a:rPr lang="en-US" sz="2600" dirty="0" smtClean="0"/>
              <a:t>Postoperative Monitoring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Treatment</a:t>
            </a:r>
          </a:p>
        </p:txBody>
      </p:sp>
      <p:sp>
        <p:nvSpPr>
          <p:cNvPr id="4" name="Content Placeholder 1"/>
          <p:cNvSpPr txBox="1">
            <a:spLocks/>
          </p:cNvSpPr>
          <p:nvPr/>
        </p:nvSpPr>
        <p:spPr>
          <a:xfrm>
            <a:off x="585101" y="870404"/>
            <a:ext cx="8262779" cy="43520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74320" indent="-256032" algn="l" defTabSz="914400" rtl="0" eaLnBrk="1" latinLnBrk="0" hangingPunct="1">
              <a:spcBef>
                <a:spcPct val="20000"/>
              </a:spcBef>
              <a:spcAft>
                <a:spcPts val="0"/>
              </a:spcAft>
              <a:buSzPct val="60000"/>
              <a:buFont typeface="Wingdings" pitchFamily="2" charset="2"/>
              <a:buChar char=""/>
              <a:defRPr sz="21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4008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0584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7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4592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5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196596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24028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251460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283464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274320" lvl="1">
              <a:buFont typeface="Wingdings" pitchFamily="2" charset="2"/>
              <a:buChar char=""/>
            </a:pPr>
            <a:r>
              <a:rPr lang="en-US" sz="2100" dirty="0" smtClean="0"/>
              <a:t>Other complications</a:t>
            </a:r>
          </a:p>
          <a:p>
            <a:pPr marL="640080" lvl="2">
              <a:buFont typeface="Wingdings" pitchFamily="2" charset="2"/>
              <a:buChar char=""/>
            </a:pPr>
            <a:r>
              <a:rPr lang="en-US" sz="1900" dirty="0" smtClean="0"/>
              <a:t>PTE </a:t>
            </a:r>
            <a:r>
              <a:rPr lang="en-US" sz="1900" dirty="0" smtClean="0">
                <a:sym typeface="Wingdings"/>
              </a:rPr>
              <a:t> mechanism = unclear; may need post-op anticoagulation</a:t>
            </a:r>
            <a:endParaRPr lang="en-US" sz="1900" dirty="0"/>
          </a:p>
          <a:p>
            <a:pPr marL="640080" lvl="2">
              <a:buFont typeface="Wingdings" pitchFamily="2" charset="2"/>
              <a:buChar char=""/>
            </a:pPr>
            <a:r>
              <a:rPr lang="en-US" sz="1900" dirty="0"/>
              <a:t>AKI</a:t>
            </a:r>
          </a:p>
          <a:p>
            <a:pPr marL="640080" lvl="2">
              <a:buFont typeface="Wingdings" pitchFamily="2" charset="2"/>
              <a:buChar char=""/>
            </a:pPr>
            <a:r>
              <a:rPr lang="en-US" sz="1900" dirty="0"/>
              <a:t>Acute </a:t>
            </a:r>
            <a:r>
              <a:rPr lang="en-US" sz="1900" dirty="0" smtClean="0"/>
              <a:t>pancreatitis</a:t>
            </a:r>
            <a:endParaRPr lang="en-US" sz="2100" dirty="0" smtClean="0"/>
          </a:p>
          <a:p>
            <a:pPr marL="274320" lvl="1">
              <a:buFont typeface="Wingdings" pitchFamily="2" charset="2"/>
              <a:buChar char=""/>
            </a:pPr>
            <a:r>
              <a:rPr lang="en-US" sz="2100" dirty="0" smtClean="0"/>
              <a:t>Postoperatively, hypertension may not resolve even with complete tumor excision</a:t>
            </a:r>
          </a:p>
          <a:p>
            <a:pPr marL="274320" lvl="1">
              <a:buFont typeface="Wingdings" pitchFamily="2" charset="2"/>
              <a:buChar char=""/>
            </a:pPr>
            <a:r>
              <a:rPr lang="en-US" sz="2100" dirty="0" smtClean="0"/>
              <a:t>If bilateral adrenalectomy </a:t>
            </a:r>
            <a:r>
              <a:rPr lang="en-US" sz="2100" dirty="0" smtClean="0">
                <a:sym typeface="Wingdings"/>
              </a:rPr>
              <a:t> glucocorticoid + mineralocorticoid supplementation</a:t>
            </a:r>
          </a:p>
          <a:p>
            <a:pPr marL="274320" lvl="1">
              <a:buFont typeface="Wingdings" pitchFamily="2" charset="2"/>
              <a:buChar char=""/>
            </a:pPr>
            <a:r>
              <a:rPr lang="en-US" sz="2100" dirty="0" smtClean="0"/>
              <a:t>Decreased sensitivity to catecholamines (from chronic stimulation) may require </a:t>
            </a:r>
            <a:r>
              <a:rPr lang="en-US" sz="2100" dirty="0" smtClean="0">
                <a:solidFill>
                  <a:srgbClr val="5AA2AE"/>
                </a:solidFill>
              </a:rPr>
              <a:t>vasopressin</a:t>
            </a:r>
            <a:r>
              <a:rPr lang="en-US" sz="2100" dirty="0" smtClean="0"/>
              <a:t> for hypotension</a:t>
            </a:r>
          </a:p>
        </p:txBody>
      </p:sp>
    </p:spTree>
    <p:extLst>
      <p:ext uri="{BB962C8B-B14F-4D97-AF65-F5344CB8AC3E}">
        <p14:creationId xmlns:p14="http://schemas.microsoft.com/office/powerpoint/2010/main" val="40176269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426" y="186390"/>
            <a:ext cx="7367229" cy="1326116"/>
          </a:xfrm>
        </p:spPr>
        <p:txBody>
          <a:bodyPr/>
          <a:lstStyle/>
          <a:p>
            <a:pPr marL="18288" indent="0">
              <a:buNone/>
            </a:pPr>
            <a:r>
              <a:rPr lang="en-US" sz="2600" dirty="0" err="1" smtClean="0"/>
              <a:t>Nonresectable</a:t>
            </a:r>
            <a:r>
              <a:rPr lang="en-US" sz="2600" dirty="0" smtClean="0"/>
              <a:t> or Metastatic Disease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Treatment</a:t>
            </a:r>
          </a:p>
        </p:txBody>
      </p:sp>
      <p:sp>
        <p:nvSpPr>
          <p:cNvPr id="4" name="Content Placeholder 1"/>
          <p:cNvSpPr txBox="1">
            <a:spLocks/>
          </p:cNvSpPr>
          <p:nvPr/>
        </p:nvSpPr>
        <p:spPr>
          <a:xfrm>
            <a:off x="585101" y="1241396"/>
            <a:ext cx="8262779" cy="39810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74320" indent="-256032" algn="l" defTabSz="914400" rtl="0" eaLnBrk="1" latinLnBrk="0" hangingPunct="1">
              <a:spcBef>
                <a:spcPct val="20000"/>
              </a:spcBef>
              <a:spcAft>
                <a:spcPts val="0"/>
              </a:spcAft>
              <a:buSzPct val="60000"/>
              <a:buFont typeface="Wingdings" pitchFamily="2" charset="2"/>
              <a:buChar char=""/>
              <a:defRPr sz="21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4008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0584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7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4592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5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196596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24028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251460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283464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274320" lvl="1">
              <a:buFont typeface="Wingdings" pitchFamily="2" charset="2"/>
              <a:buChar char=""/>
            </a:pPr>
            <a:r>
              <a:rPr lang="en-US" sz="2100" dirty="0" err="1" smtClean="0"/>
              <a:t>Phenoxybenzamine</a:t>
            </a:r>
            <a:endParaRPr lang="en-US" sz="2100" dirty="0" smtClean="0"/>
          </a:p>
          <a:p>
            <a:pPr marL="274320" lvl="1">
              <a:buFont typeface="Wingdings" pitchFamily="2" charset="2"/>
              <a:buChar char=""/>
            </a:pPr>
            <a:r>
              <a:rPr lang="en-US" sz="2100" dirty="0" smtClean="0"/>
              <a:t>Oral β-blockers</a:t>
            </a:r>
          </a:p>
          <a:p>
            <a:pPr marL="640080" lvl="2">
              <a:buFont typeface="Wingdings" pitchFamily="2" charset="2"/>
              <a:buChar char=""/>
            </a:pPr>
            <a:r>
              <a:rPr lang="en-US" sz="1900" i="1" dirty="0" smtClean="0"/>
              <a:t>Not concurrently with α-blockade, though, as loss of β</a:t>
            </a:r>
            <a:r>
              <a:rPr lang="en-US" sz="1900" i="1" baseline="-25000" dirty="0" smtClean="0"/>
              <a:t>2</a:t>
            </a:r>
            <a:r>
              <a:rPr lang="en-US" sz="1900" i="1" dirty="0"/>
              <a:t> </a:t>
            </a:r>
            <a:r>
              <a:rPr lang="en-US" sz="1900" i="1" dirty="0" smtClean="0"/>
              <a:t>receptor-mediated vasodilation may exacerbate hypertension</a:t>
            </a:r>
          </a:p>
          <a:p>
            <a:pPr marL="274320" lvl="1">
              <a:buFont typeface="Wingdings" pitchFamily="2" charset="2"/>
              <a:buChar char=""/>
            </a:pPr>
            <a:r>
              <a:rPr lang="en-US" sz="2100" dirty="0" smtClean="0"/>
              <a:t>Anti-arrhythmic agents PRN</a:t>
            </a:r>
          </a:p>
          <a:p>
            <a:pPr marL="274320" lvl="1">
              <a:buFont typeface="Wingdings" pitchFamily="2" charset="2"/>
              <a:buChar char=""/>
            </a:pPr>
            <a:r>
              <a:rPr lang="en-US" sz="2100" dirty="0" smtClean="0"/>
              <a:t>Diuretics if indicated based on clinical signs</a:t>
            </a:r>
          </a:p>
          <a:p>
            <a:pPr marL="274320" lvl="1">
              <a:buFont typeface="Wingdings" pitchFamily="2" charset="2"/>
              <a:buChar char=""/>
            </a:pPr>
            <a:r>
              <a:rPr lang="en-US" sz="2100" dirty="0" smtClean="0"/>
              <a:t>Chemotherapy or radiotherapy </a:t>
            </a:r>
            <a:r>
              <a:rPr lang="mr-IN" sz="2100" dirty="0" smtClean="0"/>
              <a:t>–</a:t>
            </a:r>
            <a:r>
              <a:rPr lang="en-US" sz="2100" dirty="0" smtClean="0"/>
              <a:t> not reported in vet med, but not rewarding in people</a:t>
            </a:r>
          </a:p>
        </p:txBody>
      </p:sp>
    </p:spTree>
    <p:extLst>
      <p:ext uri="{BB962C8B-B14F-4D97-AF65-F5344CB8AC3E}">
        <p14:creationId xmlns:p14="http://schemas.microsoft.com/office/powerpoint/2010/main" val="41809347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868023038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itle 5"/>
          <p:cNvSpPr txBox="1">
            <a:spLocks/>
          </p:cNvSpPr>
          <p:nvPr/>
        </p:nvSpPr>
        <p:spPr>
          <a:xfrm>
            <a:off x="1604945" y="114152"/>
            <a:ext cx="5573256" cy="115911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dirty="0" smtClean="0"/>
              <a:t>Prognosis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0840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7240" y="5518901"/>
            <a:ext cx="7543800" cy="914400"/>
          </a:xfrm>
        </p:spPr>
        <p:txBody>
          <a:bodyPr/>
          <a:lstStyle/>
          <a:p>
            <a:r>
              <a:rPr lang="en-US" dirty="0" smtClean="0"/>
              <a:t>Case 2: Bliss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t="16853"/>
          <a:stretch/>
        </p:blipFill>
        <p:spPr>
          <a:xfrm>
            <a:off x="2253916" y="255867"/>
            <a:ext cx="4799847" cy="526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69949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Signalment, History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1344168" y="1371599"/>
            <a:ext cx="3276600" cy="3693867"/>
          </a:xfrm>
        </p:spPr>
        <p:txBody>
          <a:bodyPr>
            <a:normAutofit/>
          </a:bodyPr>
          <a:lstStyle/>
          <a:p>
            <a:r>
              <a:rPr lang="en-US" dirty="0"/>
              <a:t>7</a:t>
            </a:r>
            <a:r>
              <a:rPr lang="en-US" dirty="0" smtClean="0"/>
              <a:t> </a:t>
            </a:r>
            <a:r>
              <a:rPr lang="en-US" dirty="0" err="1" smtClean="0"/>
              <a:t>yo</a:t>
            </a:r>
            <a:r>
              <a:rPr lang="en-US" dirty="0" smtClean="0"/>
              <a:t> FS Standard Poodle</a:t>
            </a:r>
          </a:p>
          <a:p>
            <a:r>
              <a:rPr lang="en-US" dirty="0" smtClean="0"/>
              <a:t>Collapse</a:t>
            </a:r>
          </a:p>
          <a:p>
            <a:r>
              <a:rPr lang="en-US" dirty="0" smtClean="0"/>
              <a:t>Possible seizure</a:t>
            </a:r>
          </a:p>
          <a:p>
            <a:r>
              <a:rPr lang="en-US" dirty="0" smtClean="0"/>
              <a:t>Disorientation (bumping into things)</a:t>
            </a:r>
          </a:p>
          <a:p>
            <a:r>
              <a:rPr lang="en-US" dirty="0" smtClean="0"/>
              <a:t>Restlessness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PE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3505200"/>
          </a:xfrm>
        </p:spPr>
        <p:txBody>
          <a:bodyPr>
            <a:normAutofit/>
          </a:bodyPr>
          <a:lstStyle/>
          <a:p>
            <a:r>
              <a:rPr lang="en-US" dirty="0" smtClean="0"/>
              <a:t>Dull mentation</a:t>
            </a:r>
          </a:p>
          <a:p>
            <a:r>
              <a:rPr lang="en-US" dirty="0" smtClean="0"/>
              <a:t>Absent menace OU</a:t>
            </a:r>
          </a:p>
          <a:p>
            <a:r>
              <a:rPr lang="en-US" dirty="0" smtClean="0"/>
              <a:t>Marked non-ambulatory generalized weakness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2: Bliss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t="16853"/>
          <a:stretch/>
        </p:blipFill>
        <p:spPr>
          <a:xfrm>
            <a:off x="102445" y="5791200"/>
            <a:ext cx="900508" cy="987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0317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VBG: Mild </a:t>
            </a:r>
            <a:r>
              <a:rPr lang="en-US" dirty="0" err="1" smtClean="0"/>
              <a:t>acidemia</a:t>
            </a:r>
            <a:r>
              <a:rPr lang="en-US" dirty="0" smtClean="0"/>
              <a:t> characterized by mild respiratory acidosis (pH 7.33, pCO2 47), normal </a:t>
            </a:r>
            <a:r>
              <a:rPr lang="en-US" dirty="0" err="1" smtClean="0"/>
              <a:t>lytes</a:t>
            </a:r>
            <a:r>
              <a:rPr lang="en-US" dirty="0" smtClean="0"/>
              <a:t>, BG 40, </a:t>
            </a:r>
            <a:r>
              <a:rPr lang="en-US" dirty="0" smtClean="0"/>
              <a:t>HCT 47</a:t>
            </a:r>
            <a:r>
              <a:rPr lang="en-US" dirty="0" smtClean="0"/>
              <a:t>%</a:t>
            </a:r>
            <a:r>
              <a:rPr lang="en-US" dirty="0" smtClean="0"/>
              <a:t>, </a:t>
            </a:r>
            <a:r>
              <a:rPr lang="en-US" dirty="0" err="1" smtClean="0"/>
              <a:t>lact</a:t>
            </a:r>
            <a:r>
              <a:rPr lang="en-US" dirty="0" smtClean="0"/>
              <a:t> 1.8</a:t>
            </a:r>
          </a:p>
          <a:p>
            <a:r>
              <a:rPr lang="en-US" dirty="0" smtClean="0"/>
              <a:t>POCUS: no effusion</a:t>
            </a:r>
          </a:p>
          <a:p>
            <a:r>
              <a:rPr lang="en-US" dirty="0" smtClean="0"/>
              <a:t>0.5 mL/kg 50% Dextrose IV bolus diluted 1:1 with 0.9% </a:t>
            </a:r>
            <a:r>
              <a:rPr lang="en-US" dirty="0" err="1" smtClean="0"/>
              <a:t>NaCl</a:t>
            </a:r>
            <a:endParaRPr lang="en-US" dirty="0" smtClean="0"/>
          </a:p>
          <a:p>
            <a:r>
              <a:rPr lang="en-US" dirty="0" smtClean="0"/>
              <a:t>Recheck BG: 46 mg/</a:t>
            </a:r>
            <a:r>
              <a:rPr lang="en-US" dirty="0" err="1" smtClean="0"/>
              <a:t>dL</a:t>
            </a:r>
            <a:endParaRPr lang="en-US" dirty="0" smtClean="0"/>
          </a:p>
          <a:p>
            <a:r>
              <a:rPr lang="en-US" dirty="0" smtClean="0"/>
              <a:t>Bolus repeated </a:t>
            </a:r>
            <a:r>
              <a:rPr lang="en-US" dirty="0" smtClean="0">
                <a:sym typeface="Wingdings"/>
              </a:rPr>
              <a:t> BG 22 mg/</a:t>
            </a:r>
            <a:r>
              <a:rPr lang="en-US" dirty="0" err="1" smtClean="0">
                <a:sym typeface="Wingdings"/>
              </a:rPr>
              <a:t>dL</a:t>
            </a:r>
            <a:endParaRPr lang="en-US" dirty="0" smtClean="0">
              <a:sym typeface="Wingdings"/>
            </a:endParaRPr>
          </a:p>
          <a:p>
            <a:r>
              <a:rPr lang="en-US" dirty="0" smtClean="0">
                <a:sym typeface="Wingdings"/>
              </a:rPr>
              <a:t>Offered food: RAVENOUSLY ate</a:t>
            </a:r>
            <a:endParaRPr lang="en-US" dirty="0" smtClean="0"/>
          </a:p>
          <a:p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2: Bliss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062084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DDX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2200" dirty="0" err="1" smtClean="0"/>
              <a:t>Hypoadrenocorticism</a:t>
            </a:r>
            <a:r>
              <a:rPr lang="en-US" sz="2200" dirty="0" smtClean="0"/>
              <a:t> (atypical)</a:t>
            </a:r>
          </a:p>
          <a:p>
            <a:r>
              <a:rPr lang="en-US" sz="2200" dirty="0" smtClean="0"/>
              <a:t>Sepsis</a:t>
            </a:r>
          </a:p>
          <a:p>
            <a:r>
              <a:rPr lang="en-US" sz="2200" dirty="0" err="1" smtClean="0"/>
              <a:t>Insulinoma</a:t>
            </a:r>
            <a:endParaRPr lang="en-US" sz="2200" dirty="0" smtClean="0"/>
          </a:p>
          <a:p>
            <a:r>
              <a:rPr lang="en-US" sz="2200" dirty="0" smtClean="0"/>
              <a:t>Xylitol Intoxication</a:t>
            </a:r>
          </a:p>
          <a:p>
            <a:r>
              <a:rPr lang="en-US" sz="2200" dirty="0" smtClean="0"/>
              <a:t>Paraneoplastic</a:t>
            </a:r>
            <a:endParaRPr lang="en-US" sz="22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Diagnostics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4"/>
          </p:nvPr>
        </p:nvSpPr>
        <p:spPr>
          <a:xfrm>
            <a:off x="5029200" y="1371599"/>
            <a:ext cx="3273552" cy="3907901"/>
          </a:xfrm>
        </p:spPr>
        <p:txBody>
          <a:bodyPr>
            <a:normAutofit/>
          </a:bodyPr>
          <a:lstStyle/>
          <a:p>
            <a:r>
              <a:rPr lang="en-US" sz="2200" dirty="0" smtClean="0"/>
              <a:t>Baseline cortisol: 6 mcg/</a:t>
            </a:r>
            <a:r>
              <a:rPr lang="en-US" sz="2200" dirty="0" err="1" smtClean="0"/>
              <a:t>dL</a:t>
            </a:r>
            <a:endParaRPr lang="en-US" sz="2200" dirty="0" smtClean="0"/>
          </a:p>
          <a:p>
            <a:r>
              <a:rPr lang="en-US" sz="2200" dirty="0" smtClean="0"/>
              <a:t>Normal leukogram, no fever, normotensive</a:t>
            </a:r>
          </a:p>
          <a:p>
            <a:r>
              <a:rPr lang="en-US" sz="2200" dirty="0" smtClean="0"/>
              <a:t>Normal AUS and CXR</a:t>
            </a:r>
          </a:p>
          <a:p>
            <a:r>
              <a:rPr lang="en-US" sz="2200" dirty="0" smtClean="0"/>
              <a:t>No xylitol in the house</a:t>
            </a:r>
            <a:r>
              <a:rPr lang="mr-IN" sz="2200" dirty="0" smtClean="0"/>
              <a:t>…</a:t>
            </a:r>
            <a:endParaRPr lang="en-US" sz="2200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2: Bliss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79734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77240" y="685801"/>
            <a:ext cx="7452360" cy="1982487"/>
          </a:xfrm>
        </p:spPr>
        <p:txBody>
          <a:bodyPr>
            <a:normAutofit/>
          </a:bodyPr>
          <a:lstStyle/>
          <a:p>
            <a:pPr marL="18288" indent="0" algn="ctr">
              <a:buNone/>
            </a:pPr>
            <a:r>
              <a:rPr lang="en-US" sz="2400" dirty="0" smtClean="0"/>
              <a:t>What would expect if Bliss has an </a:t>
            </a:r>
            <a:r>
              <a:rPr lang="en-US" sz="2400" dirty="0" err="1" smtClean="0"/>
              <a:t>insulinoma</a:t>
            </a:r>
            <a:r>
              <a:rPr lang="en-US" sz="2400" dirty="0" smtClean="0"/>
              <a:t>?</a:t>
            </a:r>
            <a:endParaRPr lang="en-US" sz="2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Paired Insulin-Glucose</a:t>
            </a:r>
            <a:endParaRPr lang="en-US" dirty="0"/>
          </a:p>
        </p:txBody>
      </p:sp>
      <p:sp>
        <p:nvSpPr>
          <p:cNvPr id="4" name="Content Placeholder 1"/>
          <p:cNvSpPr txBox="1">
            <a:spLocks/>
          </p:cNvSpPr>
          <p:nvPr/>
        </p:nvSpPr>
        <p:spPr>
          <a:xfrm>
            <a:off x="2133600" y="2240221"/>
            <a:ext cx="6096000" cy="21031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74320" indent="-256032" algn="l" defTabSz="914400" rtl="0" eaLnBrk="1" latinLnBrk="0" hangingPunct="1">
              <a:spcBef>
                <a:spcPct val="20000"/>
              </a:spcBef>
              <a:spcAft>
                <a:spcPts val="0"/>
              </a:spcAft>
              <a:buSzPct val="60000"/>
              <a:buFont typeface="Wingdings" pitchFamily="2" charset="2"/>
              <a:buChar char=""/>
              <a:defRPr sz="21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4008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0584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7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4592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5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196596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24028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251460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283464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18288" indent="0" algn="ctr">
              <a:buNone/>
            </a:pPr>
            <a:r>
              <a:rPr lang="en-US" sz="2200" dirty="0" smtClean="0"/>
              <a:t>HIGH insulin in the face of LOW glucose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0139406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  <p:bldP spid="4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Insulinoma</a:t>
            </a:r>
            <a:r>
              <a:rPr lang="en-US" dirty="0" smtClean="0"/>
              <a:t> is a tumor of the _______ cells of the ____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77240" y="4080012"/>
            <a:ext cx="7543800" cy="1711188"/>
          </a:xfrm>
        </p:spPr>
        <p:txBody>
          <a:bodyPr/>
          <a:lstStyle/>
          <a:p>
            <a:r>
              <a:rPr lang="en-US" dirty="0" smtClean="0"/>
              <a:t>- Beta</a:t>
            </a:r>
            <a:br>
              <a:rPr lang="en-US" dirty="0" smtClean="0"/>
            </a:br>
            <a:r>
              <a:rPr lang="en-US" dirty="0" smtClean="0"/>
              <a:t>- Pancreas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8070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133600" y="685801"/>
            <a:ext cx="6096000" cy="2097253"/>
          </a:xfrm>
        </p:spPr>
        <p:txBody>
          <a:bodyPr/>
          <a:lstStyle/>
          <a:p>
            <a:r>
              <a:rPr lang="en-US" dirty="0" smtClean="0"/>
              <a:t>What do these cells do?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77240" y="2391265"/>
            <a:ext cx="7543800" cy="3742263"/>
          </a:xfrm>
        </p:spPr>
        <p:txBody>
          <a:bodyPr/>
          <a:lstStyle/>
          <a:p>
            <a:r>
              <a:rPr lang="en-US" dirty="0" smtClean="0"/>
              <a:t>Make, store, and release insulin</a:t>
            </a:r>
            <a:br>
              <a:rPr lang="en-US" dirty="0" smtClean="0"/>
            </a:br>
            <a:r>
              <a:rPr lang="en-US" sz="2600" dirty="0" smtClean="0"/>
              <a:t>as well as glucagon, </a:t>
            </a:r>
            <a:r>
              <a:rPr lang="en-US" sz="2600" dirty="0" err="1" smtClean="0"/>
              <a:t>somatostatin</a:t>
            </a:r>
            <a:r>
              <a:rPr lang="en-US" sz="2600" dirty="0" smtClean="0"/>
              <a:t>, gastrin, serotonin, pancreatic polypeptide.</a:t>
            </a:r>
            <a:br>
              <a:rPr lang="en-US" sz="2600" dirty="0" smtClean="0"/>
            </a:br>
            <a:r>
              <a:rPr lang="en-US" sz="2600" dirty="0" err="1" smtClean="0"/>
              <a:t>Insulinomas</a:t>
            </a:r>
            <a:r>
              <a:rPr lang="en-US" sz="2600" dirty="0" smtClean="0"/>
              <a:t> also contain </a:t>
            </a:r>
            <a:r>
              <a:rPr lang="en-US" sz="2600" dirty="0" err="1" smtClean="0"/>
              <a:t>amphicrine</a:t>
            </a:r>
            <a:r>
              <a:rPr lang="en-US" sz="2600" dirty="0" smtClean="0"/>
              <a:t> cells, expressing insulin and pancreatic lipase.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5868519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181910426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849542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3443" y="197667"/>
            <a:ext cx="5198335" cy="4440244"/>
          </a:xfrm>
          <a:prstGeom prst="rect">
            <a:avLst/>
          </a:prstGeom>
        </p:spPr>
      </p:pic>
      <p:sp>
        <p:nvSpPr>
          <p:cNvPr id="4" name="Content Placeholder 1"/>
          <p:cNvSpPr txBox="1">
            <a:spLocks/>
          </p:cNvSpPr>
          <p:nvPr/>
        </p:nvSpPr>
        <p:spPr>
          <a:xfrm>
            <a:off x="328228" y="4637912"/>
            <a:ext cx="8605278" cy="2220088"/>
          </a:xfrm>
          <a:prstGeom prst="rect">
            <a:avLst/>
          </a:prstGeom>
        </p:spPr>
        <p:txBody>
          <a:bodyPr anchor="t">
            <a:noAutofit/>
          </a:bodyPr>
          <a:lstStyle>
            <a:lvl1pPr marL="274320" indent="-256032" algn="l" defTabSz="914400" rtl="0" eaLnBrk="1" latinLnBrk="0" hangingPunct="1">
              <a:spcBef>
                <a:spcPct val="20000"/>
              </a:spcBef>
              <a:spcAft>
                <a:spcPts val="0"/>
              </a:spcAft>
              <a:buSzPct val="60000"/>
              <a:buFont typeface="Wingdings" pitchFamily="2" charset="2"/>
              <a:buChar char=""/>
              <a:defRPr sz="21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4008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0584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7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4592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5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196596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24028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251460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283464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 smtClean="0">
                <a:effectLst/>
              </a:rPr>
              <a:t>Glucose enters β-cells via GLUTs (facilitative glucose transporters) in an insulin-independent fashion</a:t>
            </a:r>
          </a:p>
          <a:p>
            <a:r>
              <a:rPr lang="en-US" sz="1800" dirty="0" smtClean="0">
                <a:effectLst/>
              </a:rPr>
              <a:t>Insulin is released as BG increases and then plateaus until BG decreases below physiologic set point at which point negative feedback stops insulin release</a:t>
            </a:r>
          </a:p>
          <a:p>
            <a:r>
              <a:rPr lang="en-US" sz="1800" dirty="0" smtClean="0">
                <a:effectLst/>
              </a:rPr>
              <a:t>Neoplastic cells do not respond to the negative feedback</a:t>
            </a:r>
          </a:p>
          <a:p>
            <a:pPr lvl="1"/>
            <a:r>
              <a:rPr lang="en-US" sz="1600" dirty="0" smtClean="0">
                <a:effectLst/>
              </a:rPr>
              <a:t>Maybe b/c of </a:t>
            </a:r>
            <a:r>
              <a:rPr lang="en-US" sz="1600" dirty="0" err="1" smtClean="0">
                <a:effectLst/>
              </a:rPr>
              <a:t>upregulated</a:t>
            </a:r>
            <a:r>
              <a:rPr lang="en-US" sz="1600" dirty="0" smtClean="0">
                <a:effectLst/>
              </a:rPr>
              <a:t> </a:t>
            </a:r>
            <a:r>
              <a:rPr lang="en-US" sz="1600" dirty="0" err="1" smtClean="0">
                <a:effectLst/>
              </a:rPr>
              <a:t>glucokinase</a:t>
            </a:r>
            <a:r>
              <a:rPr lang="en-US" sz="1600" dirty="0" smtClean="0">
                <a:effectLst/>
              </a:rPr>
              <a:t> (GCK): catalyzes 1</a:t>
            </a:r>
            <a:r>
              <a:rPr lang="en-US" sz="1600" baseline="30000" dirty="0" smtClean="0">
                <a:effectLst/>
              </a:rPr>
              <a:t>st</a:t>
            </a:r>
            <a:r>
              <a:rPr lang="en-US" sz="1600" dirty="0" smtClean="0">
                <a:effectLst/>
              </a:rPr>
              <a:t> step of cellular glucose metabolism and acts as glucose sensor in cells</a:t>
            </a:r>
          </a:p>
        </p:txBody>
      </p:sp>
    </p:spTree>
    <p:extLst>
      <p:ext uri="{BB962C8B-B14F-4D97-AF65-F5344CB8AC3E}">
        <p14:creationId xmlns:p14="http://schemas.microsoft.com/office/powerpoint/2010/main" val="25884568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r="41006"/>
          <a:stretch/>
        </p:blipFill>
        <p:spPr>
          <a:xfrm>
            <a:off x="199791" y="76200"/>
            <a:ext cx="5394353" cy="6691256"/>
          </a:xfrm>
          <a:prstGeom prst="rect">
            <a:avLst/>
          </a:prstGeom>
        </p:spPr>
      </p:pic>
      <p:sp>
        <p:nvSpPr>
          <p:cNvPr id="3" name="Content Placeholder 1"/>
          <p:cNvSpPr txBox="1">
            <a:spLocks/>
          </p:cNvSpPr>
          <p:nvPr/>
        </p:nvSpPr>
        <p:spPr>
          <a:xfrm>
            <a:off x="5594144" y="256841"/>
            <a:ext cx="3367904" cy="3866877"/>
          </a:xfrm>
          <a:prstGeom prst="rect">
            <a:avLst/>
          </a:prstGeom>
        </p:spPr>
        <p:txBody>
          <a:bodyPr anchor="t">
            <a:noAutofit/>
          </a:bodyPr>
          <a:lstStyle>
            <a:lvl1pPr marL="274320" indent="-256032" algn="l" defTabSz="914400" rtl="0" eaLnBrk="1" latinLnBrk="0" hangingPunct="1">
              <a:spcBef>
                <a:spcPct val="20000"/>
              </a:spcBef>
              <a:spcAft>
                <a:spcPts val="0"/>
              </a:spcAft>
              <a:buSzPct val="60000"/>
              <a:buFont typeface="Wingdings" pitchFamily="2" charset="2"/>
              <a:buChar char=""/>
              <a:defRPr sz="21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4008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0584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7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4592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5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196596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24028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251460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283464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dirty="0" smtClean="0">
                <a:effectLst/>
              </a:rPr>
              <a:t>Neoplastic cells do not respond to the negative feedback, maybe b/c of </a:t>
            </a:r>
            <a:r>
              <a:rPr lang="en-US" sz="2200" dirty="0" err="1" smtClean="0">
                <a:effectLst/>
              </a:rPr>
              <a:t>upregulated</a:t>
            </a:r>
            <a:r>
              <a:rPr lang="en-US" sz="2200" dirty="0" smtClean="0">
                <a:effectLst/>
              </a:rPr>
              <a:t> </a:t>
            </a:r>
            <a:r>
              <a:rPr lang="en-US" sz="2200" dirty="0" err="1" smtClean="0">
                <a:effectLst/>
              </a:rPr>
              <a:t>glucokinase</a:t>
            </a:r>
            <a:r>
              <a:rPr lang="en-US" sz="2200" dirty="0" smtClean="0">
                <a:effectLst/>
              </a:rPr>
              <a:t> (GCK)</a:t>
            </a:r>
          </a:p>
          <a:p>
            <a:pPr lvl="1"/>
            <a:r>
              <a:rPr lang="en-US" sz="1800" dirty="0" smtClean="0">
                <a:effectLst/>
              </a:rPr>
              <a:t>Catalyzes 1</a:t>
            </a:r>
            <a:r>
              <a:rPr lang="en-US" sz="1800" baseline="30000" dirty="0" smtClean="0">
                <a:effectLst/>
              </a:rPr>
              <a:t>st</a:t>
            </a:r>
            <a:r>
              <a:rPr lang="en-US" sz="1800" dirty="0" smtClean="0">
                <a:effectLst/>
              </a:rPr>
              <a:t> step of cellular glucose metabolism</a:t>
            </a:r>
          </a:p>
          <a:p>
            <a:pPr lvl="1"/>
            <a:r>
              <a:rPr lang="en-US" sz="1800" dirty="0">
                <a:effectLst/>
              </a:rPr>
              <a:t>A</a:t>
            </a:r>
            <a:r>
              <a:rPr lang="en-US" sz="1800" dirty="0" smtClean="0">
                <a:effectLst/>
              </a:rPr>
              <a:t>cts as glucose sensor in cells</a:t>
            </a:r>
          </a:p>
        </p:txBody>
      </p:sp>
    </p:spTree>
    <p:extLst>
      <p:ext uri="{BB962C8B-B14F-4D97-AF65-F5344CB8AC3E}">
        <p14:creationId xmlns:p14="http://schemas.microsoft.com/office/powerpoint/2010/main" val="5222788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133600" y="685801"/>
            <a:ext cx="6096000" cy="4479548"/>
          </a:xfrm>
        </p:spPr>
        <p:txBody>
          <a:bodyPr>
            <a:normAutofit/>
          </a:bodyPr>
          <a:lstStyle/>
          <a:p>
            <a:r>
              <a:rPr lang="en-US" sz="3000" dirty="0" smtClean="0"/>
              <a:t>Amended insulin/glucose ratio (AIGR)</a:t>
            </a:r>
          </a:p>
          <a:p>
            <a:pPr lvl="1"/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AIGR = (insulin * 100) / (plasma glucose </a:t>
            </a:r>
            <a:r>
              <a:rPr lang="mr-IN" sz="2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–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30)</a:t>
            </a:r>
          </a:p>
          <a:p>
            <a:pPr lvl="2"/>
            <a:r>
              <a:rPr lang="en-US" sz="2400" dirty="0" smtClean="0"/>
              <a:t>Denominator of 1 is used if BG is &lt; 30 mg/</a:t>
            </a:r>
            <a:r>
              <a:rPr lang="en-US" sz="2400" dirty="0" err="1" smtClean="0"/>
              <a:t>dL</a:t>
            </a:r>
            <a:endParaRPr lang="en-US" sz="2400" dirty="0" smtClean="0"/>
          </a:p>
          <a:p>
            <a:pPr lvl="1"/>
            <a:r>
              <a:rPr lang="en-US" sz="2800" dirty="0" smtClean="0"/>
              <a:t>AIGR &gt; 30 suggests </a:t>
            </a:r>
            <a:r>
              <a:rPr lang="en-US" sz="2800" dirty="0" err="1" smtClean="0"/>
              <a:t>insulinoma</a:t>
            </a:r>
            <a:endParaRPr lang="en-US" sz="2800" dirty="0" smtClean="0"/>
          </a:p>
          <a:p>
            <a:pPr lvl="1"/>
            <a:r>
              <a:rPr lang="en-US" sz="2800" dirty="0" smtClean="0"/>
              <a:t>Rec. perform on 4 samples to improve sensitivity</a:t>
            </a:r>
            <a:endParaRPr lang="en-US" sz="2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77240" y="4694475"/>
            <a:ext cx="7543800" cy="1797883"/>
          </a:xfrm>
        </p:spPr>
        <p:txBody>
          <a:bodyPr/>
          <a:lstStyle/>
          <a:p>
            <a:r>
              <a:rPr lang="en-US" sz="3800" dirty="0" smtClean="0"/>
              <a:t>If paired insulin-glucose is non-diagnostic</a:t>
            </a:r>
            <a:r>
              <a:rPr lang="mr-IN" sz="3800" dirty="0" smtClean="0"/>
              <a:t>…</a:t>
            </a:r>
            <a:endParaRPr lang="en-US" sz="3800" dirty="0"/>
          </a:p>
        </p:txBody>
      </p:sp>
    </p:spTree>
    <p:extLst>
      <p:ext uri="{BB962C8B-B14F-4D97-AF65-F5344CB8AC3E}">
        <p14:creationId xmlns:p14="http://schemas.microsoft.com/office/powerpoint/2010/main" val="38539666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400" dirty="0" smtClean="0"/>
              <a:t>Problem with AIGR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2100" dirty="0" smtClean="0"/>
              <a:t>Other causes of hypoglycemia can also have abnormal ratio</a:t>
            </a:r>
            <a:endParaRPr lang="en-US" sz="21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z="2400" dirty="0" smtClean="0"/>
              <a:t>Other Tests</a:t>
            </a:r>
            <a:endParaRPr lang="en-US" sz="2400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4"/>
          </p:nvPr>
        </p:nvSpPr>
        <p:spPr>
          <a:xfrm>
            <a:off x="5029200" y="1371599"/>
            <a:ext cx="3273552" cy="5249179"/>
          </a:xfrm>
        </p:spPr>
        <p:txBody>
          <a:bodyPr>
            <a:normAutofit/>
          </a:bodyPr>
          <a:lstStyle/>
          <a:p>
            <a:r>
              <a:rPr lang="en-US" sz="2200" dirty="0" smtClean="0"/>
              <a:t>Low </a:t>
            </a:r>
            <a:r>
              <a:rPr lang="en-US" sz="2200" dirty="0" err="1" smtClean="0"/>
              <a:t>fructosamine</a:t>
            </a:r>
            <a:endParaRPr lang="en-US" sz="2200" dirty="0" smtClean="0"/>
          </a:p>
          <a:p>
            <a:r>
              <a:rPr lang="en-US" sz="2200" dirty="0" smtClean="0"/>
              <a:t>Provocative tests: not more sensitive, may cause hypoglycemia</a:t>
            </a:r>
          </a:p>
          <a:p>
            <a:pPr lvl="1"/>
            <a:r>
              <a:rPr lang="en-US" sz="1800" dirty="0" smtClean="0"/>
              <a:t>Glucagon tolerance</a:t>
            </a:r>
          </a:p>
          <a:p>
            <a:pPr lvl="1"/>
            <a:r>
              <a:rPr lang="en-US" sz="1800" dirty="0" smtClean="0"/>
              <a:t>Oral glucose tolerance</a:t>
            </a:r>
          </a:p>
          <a:p>
            <a:pPr lvl="1"/>
            <a:r>
              <a:rPr lang="en-US" sz="1800" dirty="0" err="1" smtClean="0"/>
              <a:t>Tolbutamide</a:t>
            </a:r>
            <a:r>
              <a:rPr lang="en-US" sz="1800" dirty="0" smtClean="0"/>
              <a:t> tolerance</a:t>
            </a:r>
          </a:p>
          <a:p>
            <a:pPr lvl="1"/>
            <a:r>
              <a:rPr lang="en-US" sz="1800" dirty="0" smtClean="0"/>
              <a:t>Epinephrine stimulation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75483989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99791" y="0"/>
            <a:ext cx="8944209" cy="4255008"/>
          </a:xfrm>
        </p:spPr>
        <p:txBody>
          <a:bodyPr/>
          <a:lstStyle/>
          <a:p>
            <a:r>
              <a:rPr lang="en-US" dirty="0" smtClean="0"/>
              <a:t>True or False?</a:t>
            </a:r>
            <a:br>
              <a:rPr lang="en-US" dirty="0" smtClean="0"/>
            </a:br>
            <a:r>
              <a:rPr lang="en-US" dirty="0" smtClean="0"/>
              <a:t>Abdominal ultrasound is a reliable test for </a:t>
            </a:r>
            <a:r>
              <a:rPr lang="en-US" dirty="0" err="1" smtClean="0"/>
              <a:t>insulinoma</a:t>
            </a:r>
            <a:r>
              <a:rPr lang="en-US" dirty="0" smtClean="0"/>
              <a:t> detection.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477110" y="4255008"/>
            <a:ext cx="180128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False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581083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632805939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056516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227667" y="282223"/>
            <a:ext cx="7549443" cy="4769556"/>
          </a:xfrm>
        </p:spPr>
        <p:txBody>
          <a:bodyPr>
            <a:normAutofit/>
          </a:bodyPr>
          <a:lstStyle/>
          <a:p>
            <a:r>
              <a:rPr lang="en-US" sz="2400" dirty="0" smtClean="0"/>
              <a:t>Emergency</a:t>
            </a:r>
            <a:endParaRPr lang="en-US" sz="2200" dirty="0" smtClean="0"/>
          </a:p>
          <a:p>
            <a:pPr lvl="1"/>
            <a:r>
              <a:rPr lang="en-US" sz="2200" dirty="0" smtClean="0"/>
              <a:t>IV Dextrose can stimulate the release of more insulin </a:t>
            </a:r>
            <a:r>
              <a:rPr lang="en-US" sz="2200" dirty="0" smtClean="0">
                <a:sym typeface="Wingdings"/>
              </a:rPr>
              <a:t> worse hypoglycemia</a:t>
            </a:r>
          </a:p>
          <a:p>
            <a:pPr lvl="1"/>
            <a:r>
              <a:rPr lang="en-US" sz="2200" dirty="0" err="1" smtClean="0">
                <a:sym typeface="Wingdings"/>
              </a:rPr>
              <a:t>Hyperinsulinemia</a:t>
            </a:r>
            <a:r>
              <a:rPr lang="en-US" sz="2200" dirty="0" smtClean="0">
                <a:sym typeface="Wingdings"/>
              </a:rPr>
              <a:t> depresses glucagon secretion, thereby removing one </a:t>
            </a:r>
            <a:r>
              <a:rPr lang="en-US" sz="2200" dirty="0" err="1" smtClean="0">
                <a:sym typeface="Wingdings"/>
              </a:rPr>
              <a:t>counterregulatory</a:t>
            </a:r>
            <a:r>
              <a:rPr lang="en-US" sz="2200" dirty="0" smtClean="0">
                <a:sym typeface="Wingdings"/>
              </a:rPr>
              <a:t> mechanism for maintaining </a:t>
            </a:r>
            <a:r>
              <a:rPr lang="en-US" sz="2200" dirty="0" err="1" smtClean="0">
                <a:sym typeface="Wingdings"/>
              </a:rPr>
              <a:t>euglycemia</a:t>
            </a:r>
            <a:endParaRPr lang="en-US" sz="2200" dirty="0" smtClean="0">
              <a:sym typeface="Wingdings"/>
            </a:endParaRPr>
          </a:p>
          <a:p>
            <a:pPr lvl="1"/>
            <a:r>
              <a:rPr lang="en-US" sz="2200" dirty="0" smtClean="0">
                <a:sym typeface="Wingdings"/>
              </a:rPr>
              <a:t>Consider </a:t>
            </a:r>
            <a:r>
              <a:rPr lang="en-US" sz="2200" b="1" dirty="0" smtClean="0">
                <a:solidFill>
                  <a:srgbClr val="5AA2AE"/>
                </a:solidFill>
                <a:sym typeface="Wingdings"/>
              </a:rPr>
              <a:t>glucagon</a:t>
            </a:r>
            <a:r>
              <a:rPr lang="en-US" sz="2200" dirty="0" smtClean="0">
                <a:sym typeface="Wingdings"/>
              </a:rPr>
              <a:t> CRI: 50 ng/kg IV, then 5-40 ng/kg min IV CRI</a:t>
            </a:r>
          </a:p>
          <a:p>
            <a:pPr lvl="2"/>
            <a:r>
              <a:rPr lang="en-US" sz="2000" dirty="0" smtClean="0">
                <a:sym typeface="Wingdings"/>
              </a:rPr>
              <a:t>Run as low as possible to eliminate </a:t>
            </a:r>
            <a:r>
              <a:rPr lang="en-US" sz="2000" dirty="0" err="1" smtClean="0">
                <a:sym typeface="Wingdings"/>
              </a:rPr>
              <a:t>clin</a:t>
            </a:r>
            <a:r>
              <a:rPr lang="en-US" sz="2000" dirty="0" smtClean="0">
                <a:sym typeface="Wingdings"/>
              </a:rPr>
              <a:t> signs and maintain low normal BG</a:t>
            </a:r>
          </a:p>
          <a:p>
            <a:pPr lvl="1"/>
            <a:r>
              <a:rPr lang="en-US" sz="2200" dirty="0" smtClean="0">
                <a:sym typeface="Wingdings"/>
              </a:rPr>
              <a:t>Consider glucocorticoids (prednisone, dexamethasone) to antagonize insulin effects and stimulate gluconeogenesis</a:t>
            </a:r>
            <a:endParaRPr lang="en-US" sz="22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75152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400" dirty="0" smtClean="0"/>
              <a:t>Medical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1344168" y="1371599"/>
            <a:ext cx="3276600" cy="4692692"/>
          </a:xfrm>
        </p:spPr>
        <p:txBody>
          <a:bodyPr>
            <a:normAutofit/>
          </a:bodyPr>
          <a:lstStyle/>
          <a:p>
            <a:r>
              <a:rPr lang="en-US" sz="1800" dirty="0" smtClean="0"/>
              <a:t>Dietary: small frequent feedings of foods low in simple sugars</a:t>
            </a:r>
          </a:p>
          <a:p>
            <a:r>
              <a:rPr lang="en-US" sz="1800" dirty="0" err="1">
                <a:solidFill>
                  <a:srgbClr val="5AA2AE"/>
                </a:solidFill>
              </a:rPr>
              <a:t>D</a:t>
            </a:r>
            <a:r>
              <a:rPr lang="en-US" sz="1800" dirty="0" err="1" smtClean="0">
                <a:solidFill>
                  <a:srgbClr val="5AA2AE"/>
                </a:solidFill>
              </a:rPr>
              <a:t>iazoxide</a:t>
            </a:r>
            <a:r>
              <a:rPr lang="en-US" sz="1800" dirty="0" smtClean="0">
                <a:solidFill>
                  <a:srgbClr val="5AA2AE"/>
                </a:solidFill>
              </a:rPr>
              <a:t> </a:t>
            </a:r>
            <a:r>
              <a:rPr lang="en-US" sz="1800" dirty="0" smtClean="0"/>
              <a:t>directly inhibit pancreatic insulin secretion</a:t>
            </a:r>
          </a:p>
          <a:p>
            <a:pPr lvl="1"/>
            <a:r>
              <a:rPr lang="en-US" sz="1400" dirty="0" smtClean="0"/>
              <a:t>If not available of not tolerated or too $$, consider </a:t>
            </a:r>
            <a:r>
              <a:rPr lang="en-US" sz="1400" dirty="0" err="1" smtClean="0"/>
              <a:t>glucocortidoids</a:t>
            </a:r>
            <a:r>
              <a:rPr lang="en-US" sz="1400" dirty="0" smtClean="0"/>
              <a:t> (</a:t>
            </a:r>
            <a:r>
              <a:rPr lang="en-US" sz="1400" dirty="0" smtClean="0">
                <a:solidFill>
                  <a:srgbClr val="5AA2AE"/>
                </a:solidFill>
              </a:rPr>
              <a:t>prednisolone</a:t>
            </a:r>
            <a:r>
              <a:rPr lang="en-US" sz="1400" dirty="0" smtClean="0"/>
              <a:t> 0.25 mg/kg PO q 12h)</a:t>
            </a:r>
          </a:p>
          <a:p>
            <a:r>
              <a:rPr lang="en-US" sz="1800" dirty="0" err="1" smtClean="0">
                <a:solidFill>
                  <a:srgbClr val="5AA2AE"/>
                </a:solidFill>
              </a:rPr>
              <a:t>Streptozocin</a:t>
            </a:r>
            <a:r>
              <a:rPr lang="en-US" sz="1800" dirty="0" smtClean="0"/>
              <a:t>: selectively destroys β-cells</a:t>
            </a:r>
          </a:p>
          <a:p>
            <a:r>
              <a:rPr lang="en-US" sz="1800" dirty="0" err="1" smtClean="0">
                <a:solidFill>
                  <a:srgbClr val="5AA2AE"/>
                </a:solidFill>
              </a:rPr>
              <a:t>Octreotide</a:t>
            </a:r>
            <a:r>
              <a:rPr lang="en-US" sz="1800" dirty="0" smtClean="0"/>
              <a:t>: suppresses insulin synthesis and secretion</a:t>
            </a:r>
          </a:p>
          <a:p>
            <a:r>
              <a:rPr lang="en-US" sz="1800" dirty="0" err="1" smtClean="0">
                <a:solidFill>
                  <a:srgbClr val="5AA2AE"/>
                </a:solidFill>
              </a:rPr>
              <a:t>Alloxan</a:t>
            </a:r>
            <a:r>
              <a:rPr lang="en-US" sz="1800" dirty="0" smtClean="0"/>
              <a:t>: </a:t>
            </a:r>
            <a:r>
              <a:rPr lang="en-US" sz="1800" dirty="0"/>
              <a:t>β-</a:t>
            </a:r>
            <a:r>
              <a:rPr lang="en-US" sz="1800" dirty="0" smtClean="0"/>
              <a:t>cell </a:t>
            </a:r>
            <a:r>
              <a:rPr lang="en-US" sz="1800" dirty="0" err="1" smtClean="0"/>
              <a:t>cytotoxin</a:t>
            </a:r>
            <a:endParaRPr lang="en-US" sz="18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z="2400" dirty="0" smtClean="0"/>
              <a:t>Surgical</a:t>
            </a:r>
            <a:endParaRPr lang="en-US" sz="2400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4"/>
          </p:nvPr>
        </p:nvSpPr>
        <p:spPr>
          <a:xfrm>
            <a:off x="5029199" y="1371600"/>
            <a:ext cx="3874912" cy="4512734"/>
          </a:xfrm>
        </p:spPr>
        <p:txBody>
          <a:bodyPr>
            <a:normAutofit/>
          </a:bodyPr>
          <a:lstStyle/>
          <a:p>
            <a:r>
              <a:rPr lang="en-US" sz="1800" dirty="0" smtClean="0"/>
              <a:t>Palliative: 50% of patients have </a:t>
            </a:r>
            <a:r>
              <a:rPr lang="en-US" sz="1800" dirty="0" err="1" smtClean="0"/>
              <a:t>mets</a:t>
            </a:r>
            <a:r>
              <a:rPr lang="en-US" sz="1800" dirty="0" smtClean="0"/>
              <a:t> at surgery and majority have occult </a:t>
            </a:r>
            <a:r>
              <a:rPr lang="en-US" sz="1800" dirty="0" err="1" smtClean="0"/>
              <a:t>mets</a:t>
            </a:r>
            <a:endParaRPr lang="en-US" sz="1800" dirty="0" smtClean="0"/>
          </a:p>
          <a:p>
            <a:r>
              <a:rPr lang="en-US" sz="1800" dirty="0" smtClean="0"/>
              <a:t>Feed canned food 6h pre-op to prevent hypoglycemia</a:t>
            </a:r>
          </a:p>
          <a:p>
            <a:pPr lvl="1"/>
            <a:r>
              <a:rPr lang="en-US" sz="1400" dirty="0" smtClean="0"/>
              <a:t>Liquid food preparations for up to 1-2h pre-op if becoming clinical for BG</a:t>
            </a:r>
          </a:p>
          <a:p>
            <a:r>
              <a:rPr lang="en-US" sz="1800" dirty="0" smtClean="0"/>
              <a:t>Balanced electrolyte fluid with 2.5-5% dextrose intra-op </a:t>
            </a:r>
            <a:r>
              <a:rPr lang="en-US" sz="1800" dirty="0" smtClean="0">
                <a:sym typeface="Wingdings"/>
              </a:rPr>
              <a:t> stopped once primary tumor is removed</a:t>
            </a:r>
          </a:p>
          <a:p>
            <a:r>
              <a:rPr lang="en-US" sz="1800" dirty="0" err="1" smtClean="0">
                <a:sym typeface="Wingdings"/>
              </a:rPr>
              <a:t>Insulinoma</a:t>
            </a:r>
            <a:r>
              <a:rPr lang="en-US" sz="1800" dirty="0" smtClean="0">
                <a:sym typeface="Wingdings"/>
              </a:rPr>
              <a:t> </a:t>
            </a:r>
            <a:r>
              <a:rPr lang="en-US" sz="1800" dirty="0" err="1" smtClean="0">
                <a:sym typeface="Wingdings"/>
              </a:rPr>
              <a:t>enucleation</a:t>
            </a:r>
            <a:r>
              <a:rPr lang="en-US" sz="1800" dirty="0" smtClean="0">
                <a:sym typeface="Wingdings"/>
              </a:rPr>
              <a:t> vs. partial </a:t>
            </a:r>
            <a:r>
              <a:rPr lang="en-US" sz="1800" dirty="0" err="1" smtClean="0">
                <a:sym typeface="Wingdings"/>
              </a:rPr>
              <a:t>pancreatectomy</a:t>
            </a:r>
            <a:r>
              <a:rPr lang="en-US" sz="1800" dirty="0" smtClean="0">
                <a:sym typeface="Wingdings"/>
              </a:rPr>
              <a:t> based on tumor location</a:t>
            </a:r>
            <a:endParaRPr lang="en-US" sz="1800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758952" y="5884334"/>
            <a:ext cx="7543800" cy="821266"/>
          </a:xfrm>
        </p:spPr>
        <p:txBody>
          <a:bodyPr/>
          <a:lstStyle/>
          <a:p>
            <a:r>
              <a:rPr lang="en-US" dirty="0" smtClean="0"/>
              <a:t>Treatment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88699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7240" y="4876799"/>
            <a:ext cx="7543800" cy="1586089"/>
          </a:xfrm>
        </p:spPr>
        <p:txBody>
          <a:bodyPr/>
          <a:lstStyle/>
          <a:p>
            <a:r>
              <a:rPr lang="en-US" dirty="0" smtClean="0"/>
              <a:t>Post-Operative Complications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Acute pancreatitis (10%)</a:t>
            </a:r>
          </a:p>
          <a:p>
            <a:r>
              <a:rPr lang="en-US" dirty="0" err="1" smtClean="0"/>
              <a:t>Inappetence</a:t>
            </a:r>
            <a:r>
              <a:rPr lang="en-US" dirty="0" smtClean="0"/>
              <a:t>, vomiting (24-27%)</a:t>
            </a:r>
          </a:p>
          <a:p>
            <a:r>
              <a:rPr lang="en-US" dirty="0" smtClean="0"/>
              <a:t>Persistent hypoglycemia (23%) </a:t>
            </a:r>
            <a:r>
              <a:rPr lang="en-US" dirty="0" smtClean="0">
                <a:sym typeface="Wingdings"/>
              </a:rPr>
              <a:t> guarded prognosis b/c tumor cells were left behind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Hyperglycemia (33%) </a:t>
            </a:r>
            <a:r>
              <a:rPr lang="en-US" dirty="0" smtClean="0">
                <a:sym typeface="Wingdings"/>
              </a:rPr>
              <a:t> transient until remaining </a:t>
            </a:r>
            <a:r>
              <a:rPr lang="en-US" dirty="0"/>
              <a:t>β-</a:t>
            </a:r>
            <a:r>
              <a:rPr lang="en-US" dirty="0" smtClean="0"/>
              <a:t>cells regain function</a:t>
            </a:r>
          </a:p>
          <a:p>
            <a:r>
              <a:rPr lang="en-US" dirty="0" smtClean="0"/>
              <a:t>Diabetes mellitus (19%), especially if bulk of pancreas was resected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18437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Screen Shot 2023-05-31 at 1.30.57 PM.p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4" r="1324"/>
          <a:stretch>
            <a:fillRect/>
          </a:stretch>
        </p:blipFill>
        <p:spPr>
          <a:xfrm>
            <a:off x="838200" y="220135"/>
            <a:ext cx="4343400" cy="3429000"/>
          </a:xfrm>
        </p:spPr>
      </p:pic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5715000" y="220135"/>
            <a:ext cx="3175000" cy="6299198"/>
          </a:xfrm>
        </p:spPr>
        <p:txBody>
          <a:bodyPr anchor="t"/>
          <a:lstStyle/>
          <a:p>
            <a:pPr marL="285750" indent="-285750">
              <a:buFontTx/>
              <a:buChar char="-"/>
            </a:pPr>
            <a:r>
              <a:rPr lang="en-US" sz="1800" dirty="0" smtClean="0"/>
              <a:t>Guarded</a:t>
            </a:r>
          </a:p>
          <a:p>
            <a:pPr marL="285750" indent="-285750">
              <a:buFontTx/>
              <a:buChar char="-"/>
            </a:pPr>
            <a:r>
              <a:rPr lang="en-US" sz="1800" dirty="0" smtClean="0"/>
              <a:t>Clinical hypoglycemia almost always returns</a:t>
            </a:r>
          </a:p>
          <a:p>
            <a:pPr marL="285750" indent="-285750">
              <a:buFontTx/>
              <a:buChar char="-"/>
            </a:pPr>
            <a:r>
              <a:rPr lang="en-US" sz="1800" dirty="0" smtClean="0"/>
              <a:t>Medical + surgical &gt; medical alone</a:t>
            </a:r>
          </a:p>
          <a:p>
            <a:pPr marL="742950" lvl="1" indent="-285750">
              <a:buFontTx/>
              <a:buChar char="-"/>
            </a:pPr>
            <a:r>
              <a:rPr lang="en-US" sz="1600" dirty="0" err="1" smtClean="0"/>
              <a:t>MST</a:t>
            </a:r>
            <a:r>
              <a:rPr lang="en-US" sz="1600" baseline="-25000" dirty="0" err="1" smtClean="0"/>
              <a:t>both</a:t>
            </a:r>
            <a:r>
              <a:rPr lang="en-US" sz="1600" dirty="0" smtClean="0"/>
              <a:t> = 14 </a:t>
            </a:r>
            <a:r>
              <a:rPr lang="en-US" sz="1600" dirty="0" err="1" smtClean="0"/>
              <a:t>mo</a:t>
            </a:r>
            <a:r>
              <a:rPr lang="en-US" sz="1600" dirty="0" smtClean="0"/>
              <a:t> (12 </a:t>
            </a:r>
            <a:r>
              <a:rPr lang="en-US" sz="1600" dirty="0" err="1" smtClean="0"/>
              <a:t>mo</a:t>
            </a:r>
            <a:r>
              <a:rPr lang="en-US" sz="1600" dirty="0" smtClean="0"/>
              <a:t> disease free)</a:t>
            </a:r>
          </a:p>
          <a:p>
            <a:pPr marL="742950" lvl="1" indent="-285750">
              <a:buFontTx/>
              <a:buChar char="-"/>
            </a:pPr>
            <a:r>
              <a:rPr lang="en-US" sz="1600" dirty="0" err="1" smtClean="0"/>
              <a:t>MST</a:t>
            </a:r>
            <a:r>
              <a:rPr lang="en-US" sz="1600" baseline="-25000" dirty="0" err="1" smtClean="0"/>
              <a:t>med</a:t>
            </a:r>
            <a:r>
              <a:rPr lang="en-US" sz="1600" dirty="0" smtClean="0"/>
              <a:t> = 4 </a:t>
            </a:r>
            <a:r>
              <a:rPr lang="en-US" sz="1600" dirty="0" err="1" smtClean="0"/>
              <a:t>mo</a:t>
            </a:r>
            <a:endParaRPr lang="en-US" sz="1600" dirty="0" smtClean="0"/>
          </a:p>
          <a:p>
            <a:pPr marL="285750" indent="-285750">
              <a:buFontTx/>
              <a:buChar char="-"/>
            </a:pPr>
            <a:r>
              <a:rPr lang="en-US" sz="1800" dirty="0" smtClean="0"/>
              <a:t>Prognostic factors</a:t>
            </a:r>
          </a:p>
          <a:p>
            <a:pPr marL="742950" lvl="1" indent="-285750">
              <a:buFontTx/>
              <a:buChar char="-"/>
            </a:pPr>
            <a:r>
              <a:rPr lang="en-US" sz="1600" dirty="0" smtClean="0"/>
              <a:t>TMN stage</a:t>
            </a:r>
          </a:p>
          <a:p>
            <a:pPr marL="742950" lvl="1" indent="-285750">
              <a:buFontTx/>
              <a:buChar char="-"/>
            </a:pPr>
            <a:r>
              <a:rPr lang="en-US" sz="1600" dirty="0" smtClean="0"/>
              <a:t>Age (worse if young)</a:t>
            </a:r>
          </a:p>
          <a:p>
            <a:pPr marL="742950" lvl="1" indent="-285750">
              <a:buFontTx/>
              <a:buChar char="-"/>
            </a:pPr>
            <a:r>
              <a:rPr lang="en-US" sz="1600" dirty="0" smtClean="0"/>
              <a:t>Postop BG (worse if low)</a:t>
            </a:r>
          </a:p>
          <a:p>
            <a:pPr marL="285750" indent="-285750">
              <a:buFontTx/>
              <a:buChar char="-"/>
            </a:pPr>
            <a:r>
              <a:rPr lang="en-US" sz="1800" dirty="0" smtClean="0"/>
              <a:t>TMN Stage</a:t>
            </a:r>
          </a:p>
          <a:p>
            <a:pPr marL="742950" lvl="1" indent="-285750">
              <a:buFontTx/>
              <a:buChar char="-"/>
            </a:pPr>
            <a:r>
              <a:rPr lang="en-US" sz="1600" dirty="0" smtClean="0"/>
              <a:t>I: disease-free interval (DFI) = 14 </a:t>
            </a:r>
            <a:r>
              <a:rPr lang="en-US" sz="1600" dirty="0" err="1" smtClean="0"/>
              <a:t>mo</a:t>
            </a:r>
            <a:endParaRPr lang="en-US" sz="1600" dirty="0" smtClean="0"/>
          </a:p>
          <a:p>
            <a:pPr marL="742950" lvl="1" indent="-285750">
              <a:buFontTx/>
              <a:buChar char="-"/>
            </a:pPr>
            <a:r>
              <a:rPr lang="en-US" sz="1600" dirty="0" smtClean="0"/>
              <a:t>II and III: DFI = 1mo</a:t>
            </a:r>
          </a:p>
          <a:p>
            <a:pPr marL="742950" lvl="1" indent="-285750">
              <a:buFontTx/>
              <a:buChar char="-"/>
            </a:pPr>
            <a:r>
              <a:rPr lang="en-US" sz="1600" dirty="0" smtClean="0"/>
              <a:t>I and II: MST = 18 </a:t>
            </a:r>
            <a:r>
              <a:rPr lang="en-US" sz="1600" dirty="0" err="1" smtClean="0"/>
              <a:t>mo</a:t>
            </a:r>
            <a:endParaRPr lang="en-US" sz="1600" dirty="0" smtClean="0"/>
          </a:p>
          <a:p>
            <a:pPr marL="742950" lvl="1" indent="-285750">
              <a:buFontTx/>
              <a:buChar char="-"/>
            </a:pPr>
            <a:r>
              <a:rPr lang="en-US" sz="1600" dirty="0" smtClean="0"/>
              <a:t>III: MST = 6 </a:t>
            </a:r>
            <a:r>
              <a:rPr lang="en-US" sz="1600" dirty="0" err="1" smtClean="0"/>
              <a:t>mo</a:t>
            </a:r>
            <a:endParaRPr lang="en-US" sz="1600" dirty="0" smtClean="0"/>
          </a:p>
          <a:p>
            <a:pPr marL="285750" indent="-285750">
              <a:buFontTx/>
              <a:buChar char="-"/>
            </a:pPr>
            <a:r>
              <a:rPr lang="en-US" sz="1800" dirty="0" smtClean="0"/>
              <a:t>Biomarker: Ki67 &gt; 2.5% -significantly shorter DFIs and MSTs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77240" y="4876800"/>
            <a:ext cx="4404360" cy="914400"/>
          </a:xfrm>
        </p:spPr>
        <p:txBody>
          <a:bodyPr/>
          <a:lstStyle/>
          <a:p>
            <a:r>
              <a:rPr lang="en-US" dirty="0" smtClean="0"/>
              <a:t>Prognosis</a:t>
            </a:r>
            <a:endParaRPr lang="en-US" dirty="0"/>
          </a:p>
        </p:txBody>
      </p:sp>
      <p:sp>
        <p:nvSpPr>
          <p:cNvPr id="6" name="Text Placeholder 2"/>
          <p:cNvSpPr txBox="1">
            <a:spLocks/>
          </p:cNvSpPr>
          <p:nvPr/>
        </p:nvSpPr>
        <p:spPr>
          <a:xfrm>
            <a:off x="838200" y="3649135"/>
            <a:ext cx="4343400" cy="122766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0"/>
              </a:spcAft>
              <a:buSzPct val="60000"/>
              <a:buFont typeface="Wingdings" pitchFamily="2" charset="2"/>
              <a:buNone/>
              <a:defRPr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None/>
              <a:defRPr sz="12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None/>
              <a:defRPr sz="10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None/>
              <a:defRPr sz="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None/>
              <a:defRPr sz="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None/>
              <a:defRPr sz="9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None/>
              <a:defRPr sz="9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None/>
              <a:defRPr sz="9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None/>
              <a:defRPr sz="9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Tx/>
              <a:buChar char="-"/>
            </a:pPr>
            <a:r>
              <a:rPr lang="en-US" sz="1800" dirty="0" smtClean="0"/>
              <a:t>T1N0M0: clinical stage I</a:t>
            </a:r>
          </a:p>
          <a:p>
            <a:pPr marL="285750" indent="-285750">
              <a:buFontTx/>
              <a:buChar char="-"/>
            </a:pPr>
            <a:r>
              <a:rPr lang="en-US" sz="1800" dirty="0" smtClean="0"/>
              <a:t>T1N1M0: clinical stage II</a:t>
            </a:r>
          </a:p>
          <a:p>
            <a:pPr marL="285750" indent="-285750">
              <a:buFontTx/>
              <a:buChar char="-"/>
            </a:pPr>
            <a:r>
              <a:rPr lang="en-US" sz="1800" dirty="0" smtClean="0"/>
              <a:t>T0N0M1,T1N0M1, or T1N1M1: clinical stage III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864878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Pheochromocytoma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35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xmlns:p14="http://schemas.microsoft.com/office/powerpoint/2010/main" spd="slow">
        <p:split orient="vert"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612598" y="499413"/>
            <a:ext cx="6992680" cy="4607358"/>
          </a:xfrm>
        </p:spPr>
        <p:txBody>
          <a:bodyPr>
            <a:noAutofit/>
          </a:bodyPr>
          <a:lstStyle/>
          <a:p>
            <a:endParaRPr lang="en-US" sz="1800" dirty="0" smtClean="0">
              <a:effectLst/>
            </a:endParaRPr>
          </a:p>
          <a:p>
            <a:r>
              <a:rPr lang="en-US" sz="1800" dirty="0" err="1" smtClean="0">
                <a:effectLst/>
              </a:rPr>
              <a:t>Buishand</a:t>
            </a:r>
            <a:r>
              <a:rPr lang="en-US" sz="1800" dirty="0">
                <a:effectLst/>
              </a:rPr>
              <a:t>, </a:t>
            </a:r>
            <a:r>
              <a:rPr lang="en-US" sz="1800" dirty="0" err="1">
                <a:effectLst/>
              </a:rPr>
              <a:t>Floryne</a:t>
            </a:r>
            <a:r>
              <a:rPr lang="en-US" sz="1800" dirty="0">
                <a:effectLst/>
              </a:rPr>
              <a:t> O. “Current Trends in Diagnosis, Treatment and Prognosis of Canine </a:t>
            </a:r>
            <a:r>
              <a:rPr lang="en-US" sz="1800" dirty="0" err="1">
                <a:effectLst/>
              </a:rPr>
              <a:t>Insulinoma</a:t>
            </a:r>
            <a:r>
              <a:rPr lang="en-US" sz="1800" dirty="0">
                <a:effectLst/>
              </a:rPr>
              <a:t>.” </a:t>
            </a:r>
            <a:r>
              <a:rPr lang="en-US" sz="1800" i="1" dirty="0">
                <a:effectLst/>
              </a:rPr>
              <a:t>Veterinary sciences</a:t>
            </a:r>
            <a:r>
              <a:rPr lang="en-US" sz="1800" dirty="0">
                <a:effectLst/>
              </a:rPr>
              <a:t> vol. 9,10 540. 29 Sep. 2022, doi:10.3390/vetsci9100540</a:t>
            </a:r>
          </a:p>
          <a:p>
            <a:r>
              <a:rPr lang="en-US" sz="1800" dirty="0" smtClean="0">
                <a:effectLst/>
              </a:rPr>
              <a:t>Knight</a:t>
            </a:r>
            <a:r>
              <a:rPr lang="en-US" sz="1800" dirty="0">
                <a:effectLst/>
              </a:rPr>
              <a:t>, RC, Lamb, CR, Brockman, DJ, Lipscomb, VJ. Variations in surgical technique for adrenalectomy with caudal vena cava </a:t>
            </a:r>
            <a:r>
              <a:rPr lang="en-US" sz="1800" dirty="0" err="1">
                <a:effectLst/>
              </a:rPr>
              <a:t>venotomy</a:t>
            </a:r>
            <a:r>
              <a:rPr lang="en-US" sz="1800" dirty="0">
                <a:effectLst/>
              </a:rPr>
              <a:t> in 19 dogs. </a:t>
            </a:r>
            <a:r>
              <a:rPr lang="en-US" sz="1800" i="1" dirty="0">
                <a:effectLst/>
              </a:rPr>
              <a:t>Veterinary Surgery</a:t>
            </a:r>
            <a:r>
              <a:rPr lang="en-US" sz="1800" dirty="0">
                <a:effectLst/>
              </a:rPr>
              <a:t>. 2019; 48: 751– 759. </a:t>
            </a:r>
            <a:r>
              <a:rPr lang="en-US" sz="1800" dirty="0">
                <a:effectLst/>
                <a:hlinkClick r:id="rId2"/>
              </a:rPr>
              <a:t>https://doi.org/10.1111/vsu.</a:t>
            </a:r>
            <a:r>
              <a:rPr lang="en-US" sz="1800" dirty="0" smtClean="0">
                <a:effectLst/>
                <a:hlinkClick r:id="rId2"/>
              </a:rPr>
              <a:t>13168</a:t>
            </a:r>
            <a:endParaRPr lang="en-US" sz="1800" dirty="0" smtClean="0">
              <a:effectLst/>
            </a:endParaRPr>
          </a:p>
          <a:p>
            <a:r>
              <a:rPr lang="en-US" sz="1800" dirty="0" err="1">
                <a:effectLst/>
              </a:rPr>
              <a:t>Marchetti</a:t>
            </a:r>
            <a:r>
              <a:rPr lang="en-US" sz="1800" dirty="0">
                <a:effectLst/>
              </a:rPr>
              <a:t>, </a:t>
            </a:r>
            <a:r>
              <a:rPr lang="en-US" sz="1800" dirty="0" err="1">
                <a:effectLst/>
              </a:rPr>
              <a:t>Piero</a:t>
            </a:r>
            <a:r>
              <a:rPr lang="en-US" sz="1800" dirty="0">
                <a:effectLst/>
              </a:rPr>
              <a:t> et al. “Pancreatic Beta Cell Identity in Humans and the Role of Type 2 Diabetes.” </a:t>
            </a:r>
            <a:r>
              <a:rPr lang="en-US" sz="1800" i="1" dirty="0">
                <a:effectLst/>
              </a:rPr>
              <a:t>Frontiers in cell and developmental biology</a:t>
            </a:r>
            <a:r>
              <a:rPr lang="en-US" sz="1800" dirty="0">
                <a:effectLst/>
              </a:rPr>
              <a:t> vol. 5 55. 23 May. 2017, doi:10.3389/fcell.</a:t>
            </a:r>
            <a:r>
              <a:rPr lang="en-US" sz="1800" dirty="0" smtClean="0">
                <a:effectLst/>
              </a:rPr>
              <a:t>2017.00055</a:t>
            </a:r>
          </a:p>
          <a:p>
            <a:r>
              <a:rPr lang="en-US" sz="1800" dirty="0">
                <a:effectLst/>
              </a:rPr>
              <a:t>Silverstein and </a:t>
            </a:r>
            <a:r>
              <a:rPr lang="en-US" sz="1800" dirty="0" smtClean="0">
                <a:effectLst/>
              </a:rPr>
              <a:t>Hopper. Chapter 71: Pheochromocytoma and Chapter 66: Hypoglycemia. </a:t>
            </a:r>
            <a:r>
              <a:rPr lang="en-US" sz="1800" i="1" dirty="0">
                <a:effectLst/>
              </a:rPr>
              <a:t>Small Animal Critical Care Medicine</a:t>
            </a:r>
            <a:r>
              <a:rPr lang="en-US" sz="1800" dirty="0">
                <a:effectLst/>
              </a:rPr>
              <a:t>, 2</a:t>
            </a:r>
            <a:r>
              <a:rPr lang="en-US" sz="1800" baseline="30000" dirty="0">
                <a:effectLst/>
              </a:rPr>
              <a:t>nd</a:t>
            </a:r>
            <a:r>
              <a:rPr lang="en-US" sz="1800" dirty="0">
                <a:effectLst/>
              </a:rPr>
              <a:t> ed., Elsevier, St. Louis, MO, 2015, pp. </a:t>
            </a:r>
            <a:r>
              <a:rPr lang="en-US" sz="1800" dirty="0" smtClean="0">
                <a:effectLst/>
              </a:rPr>
              <a:t>371-375.</a:t>
            </a:r>
            <a:endParaRPr lang="en-US" sz="1800" dirty="0">
              <a:effectLst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Sources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2526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Pheochromocytoma is a tumor of the _______ cells of the adrenal ____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77240" y="4080012"/>
            <a:ext cx="7543800" cy="1711188"/>
          </a:xfrm>
        </p:spPr>
        <p:txBody>
          <a:bodyPr/>
          <a:lstStyle/>
          <a:p>
            <a:r>
              <a:rPr lang="en-US" dirty="0" smtClean="0"/>
              <a:t>- </a:t>
            </a:r>
            <a:r>
              <a:rPr lang="en-US" dirty="0" err="1" smtClean="0"/>
              <a:t>Chromaffin</a:t>
            </a:r>
            <a:r>
              <a:rPr lang="en-US" dirty="0" smtClean="0"/>
              <a:t> </a:t>
            </a:r>
            <a:r>
              <a:rPr lang="en-US" sz="3000" dirty="0" smtClean="0"/>
              <a:t>(a.k.a. APUD cells)</a:t>
            </a:r>
            <a:br>
              <a:rPr lang="en-US" sz="3000" dirty="0" smtClean="0"/>
            </a:br>
            <a:r>
              <a:rPr lang="en-US" dirty="0" smtClean="0"/>
              <a:t>- Medulla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5602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133600" y="685801"/>
            <a:ext cx="6096000" cy="2097253"/>
          </a:xfrm>
        </p:spPr>
        <p:txBody>
          <a:bodyPr/>
          <a:lstStyle/>
          <a:p>
            <a:r>
              <a:rPr lang="en-US" dirty="0" smtClean="0"/>
              <a:t>What do these cells do?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77240" y="2391265"/>
            <a:ext cx="7543800" cy="3742263"/>
          </a:xfrm>
        </p:spPr>
        <p:txBody>
          <a:bodyPr/>
          <a:lstStyle/>
          <a:p>
            <a:r>
              <a:rPr lang="en-US" dirty="0" smtClean="0"/>
              <a:t>Make, store, and secrete catecholamines in response to sympathetic stimulation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47083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Epinephrine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Norepinephrine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777240" y="3107294"/>
            <a:ext cx="7543800" cy="2683906"/>
          </a:xfrm>
        </p:spPr>
        <p:txBody>
          <a:bodyPr/>
          <a:lstStyle/>
          <a:p>
            <a:r>
              <a:rPr lang="en-US" dirty="0" smtClean="0"/>
              <a:t>Most human </a:t>
            </a:r>
            <a:r>
              <a:rPr lang="en-US" dirty="0" err="1" smtClean="0"/>
              <a:t>pheochromocytomas</a:t>
            </a:r>
            <a:r>
              <a:rPr lang="en-US" dirty="0" smtClean="0"/>
              <a:t> secrete</a:t>
            </a:r>
            <a:r>
              <a:rPr lang="mr-IN" dirty="0" smtClean="0"/>
              <a:t>…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4493068" y="202650"/>
            <a:ext cx="3032914" cy="1864377"/>
          </a:xfrm>
          <a:prstGeom prst="ellipse">
            <a:avLst/>
          </a:prstGeom>
          <a:noFill/>
          <a:ln w="3810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0806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lemental">
  <a:themeElements>
    <a:clrScheme name="Elemental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Elemental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lemental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Elemental.thmx</Template>
  <TotalTime>1569</TotalTime>
  <Words>3345</Words>
  <Application>Microsoft Macintosh PowerPoint</Application>
  <PresentationFormat>On-screen Show (4:3)</PresentationFormat>
  <Paragraphs>480</Paragraphs>
  <Slides>60</Slides>
  <Notes>45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60</vt:i4>
      </vt:variant>
    </vt:vector>
  </HeadingPairs>
  <TitlesOfParts>
    <vt:vector size="61" baseType="lpstr">
      <vt:lpstr>Elemental</vt:lpstr>
      <vt:lpstr>Endocrine Neoplasia: Insulinoma, Pheochromocytoma</vt:lpstr>
      <vt:lpstr>Case 1: Porridge</vt:lpstr>
      <vt:lpstr>Case 1: Porridge</vt:lpstr>
      <vt:lpstr>What diagnostics will you order?</vt:lpstr>
      <vt:lpstr>PowerPoint Presentation</vt:lpstr>
      <vt:lpstr>Pheochromocytoma</vt:lpstr>
      <vt:lpstr>- Chromaffin (a.k.a. APUD cells) - Medulla</vt:lpstr>
      <vt:lpstr>Make, store, and secrete catecholamines in response to sympathetic stimulation</vt:lpstr>
      <vt:lpstr>Most human pheochromocytomas secrete….</vt:lpstr>
      <vt:lpstr>PowerPoint Presentation</vt:lpstr>
      <vt:lpstr>Clinical Signs (cont’d)</vt:lpstr>
      <vt:lpstr>Case 1: Porridge</vt:lpstr>
      <vt:lpstr>True or False? Clinical signs may be paroxysmal.</vt:lpstr>
      <vt:lpstr>Postmortem examination, followed by incidentallly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Which blood vessel is most commonly invaded by pheochromocytoma?</vt:lpstr>
      <vt:lpstr>PowerPoint Presentation</vt:lpstr>
      <vt:lpstr>True or False? Pheochromocytoma are less likely to invade the caudal vena cava compared to adrenal cortial tumors.</vt:lpstr>
      <vt:lpstr>PowerPoint Presentation</vt:lpstr>
      <vt:lpstr>Catecholamine Testing</vt:lpstr>
      <vt:lpstr>- Metanephrine - Normetanephrine - Vanillylmandelic acid</vt:lpstr>
      <vt:lpstr>Urinary normetanephrine 4x normal = highly suggestive</vt:lpstr>
      <vt:lpstr>PowerPoint Presentation</vt:lpstr>
      <vt:lpstr>Treatment</vt:lpstr>
      <vt:lpstr>Treatment</vt:lpstr>
      <vt:lpstr>Treatment</vt:lpstr>
      <vt:lpstr>Treatment</vt:lpstr>
      <vt:lpstr>Treatment</vt:lpstr>
      <vt:lpstr>Treatment</vt:lpstr>
      <vt:lpstr>Treatment</vt:lpstr>
      <vt:lpstr>Treatment</vt:lpstr>
      <vt:lpstr>- Adrenal size - Acute hemorrhage</vt:lpstr>
      <vt:lpstr>- Parathyroid and thyroid - Multiple endocrine neoplasia: heritable in people with 2 or &gt; endocrine neoplasias/hyperplasias</vt:lpstr>
      <vt:lpstr>Treatment</vt:lpstr>
      <vt:lpstr>Treatment</vt:lpstr>
      <vt:lpstr>Treatment</vt:lpstr>
      <vt:lpstr>PowerPoint Presentation</vt:lpstr>
      <vt:lpstr>Case 2: Bliss</vt:lpstr>
      <vt:lpstr>Case 2: Bliss</vt:lpstr>
      <vt:lpstr>Case 2: Bliss</vt:lpstr>
      <vt:lpstr>Case 2: Bliss</vt:lpstr>
      <vt:lpstr>Paired Insulin-Glucose</vt:lpstr>
      <vt:lpstr>- Beta - Pancreas</vt:lpstr>
      <vt:lpstr>Make, store, and release insulin as well as glucagon, somatostatin, gastrin, serotonin, pancreatic polypeptide. Insulinomas also contain amphicrine cells, expressing insulin and pancreatic lipase.</vt:lpstr>
      <vt:lpstr>PowerPoint Presentation</vt:lpstr>
      <vt:lpstr>PowerPoint Presentation</vt:lpstr>
      <vt:lpstr>If paired insulin-glucose is non-diagnostic…</vt:lpstr>
      <vt:lpstr>PowerPoint Presentation</vt:lpstr>
      <vt:lpstr>True or False? Abdominal ultrasound is a reliable test for insulinoma detection.</vt:lpstr>
      <vt:lpstr>PowerPoint Presentation</vt:lpstr>
      <vt:lpstr>Treatment</vt:lpstr>
      <vt:lpstr>Treatment</vt:lpstr>
      <vt:lpstr>Post-Operative Complications</vt:lpstr>
      <vt:lpstr>Prognosis</vt:lpstr>
      <vt:lpstr>Sources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Insulinoma Pheochromocytoma</dc:title>
  <dc:creator>Katie Sotos</dc:creator>
  <cp:lastModifiedBy>Katie Sotos</cp:lastModifiedBy>
  <cp:revision>383</cp:revision>
  <dcterms:created xsi:type="dcterms:W3CDTF">2023-05-30T17:59:04Z</dcterms:created>
  <dcterms:modified xsi:type="dcterms:W3CDTF">2023-06-06T20:37:34Z</dcterms:modified>
</cp:coreProperties>
</file>