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7" r:id="rId2"/>
    <p:sldId id="282" r:id="rId3"/>
    <p:sldId id="258" r:id="rId4"/>
    <p:sldId id="274" r:id="rId5"/>
    <p:sldId id="275" r:id="rId6"/>
    <p:sldId id="273" r:id="rId7"/>
    <p:sldId id="281" r:id="rId8"/>
    <p:sldId id="276" r:id="rId9"/>
    <p:sldId id="277" r:id="rId10"/>
    <p:sldId id="278" r:id="rId11"/>
    <p:sldId id="279" r:id="rId12"/>
    <p:sldId id="280" r:id="rId13"/>
    <p:sldId id="283" r:id="rId14"/>
    <p:sldId id="285" r:id="rId15"/>
    <p:sldId id="284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6" r:id="rId25"/>
    <p:sldId id="295" r:id="rId26"/>
    <p:sldId id="297" r:id="rId27"/>
    <p:sldId id="298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313" r:id="rId41"/>
    <p:sldId id="312" r:id="rId42"/>
    <p:sldId id="314" r:id="rId43"/>
    <p:sldId id="315" r:id="rId44"/>
    <p:sldId id="316" r:id="rId45"/>
    <p:sldId id="318" r:id="rId46"/>
    <p:sldId id="317" r:id="rId47"/>
    <p:sldId id="319" r:id="rId48"/>
    <p:sldId id="320" r:id="rId49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6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98" autoAdjust="0"/>
    <p:restoredTop sz="82219" autoAdjust="0"/>
  </p:normalViewPr>
  <p:slideViewPr>
    <p:cSldViewPr>
      <p:cViewPr varScale="1">
        <p:scale>
          <a:sx n="84" d="100"/>
          <a:sy n="84" d="100"/>
        </p:scale>
        <p:origin x="-26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handoutMaster" Target="handoutMasters/handout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54D4857D-62A5-486B-9129-468003D7E020}" type="datetimeFigureOut">
              <a:rPr lang="en-US" smtClean="0"/>
              <a:pPr/>
              <a:t>11/8/22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2EBE4566-6F3A-4CC1-BD6C-9C510D05F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76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2D2EF2CE-B28C-4ED4-8FD0-48BB3F48846A}" type="datetimeFigureOut">
              <a:rPr lang="en-US" smtClean="0"/>
              <a:pPr/>
              <a:t>11/8/22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61807874-5299-41B2-A37A-6AA3547857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58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592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Volume because the flow is square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5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A: mandatory</a:t>
            </a:r>
            <a:r>
              <a:rPr lang="en-US" baseline="0" dirty="0" smtClean="0"/>
              <a:t> breath; no inspiratory hold, so exhalation begins when the target tidal volume has been achieved</a:t>
            </a:r>
          </a:p>
          <a:p>
            <a:r>
              <a:rPr lang="en-US" baseline="0" dirty="0" smtClean="0"/>
              <a:t>B: spontaneous breath, sine wave</a:t>
            </a:r>
          </a:p>
          <a:p>
            <a:r>
              <a:rPr lang="en-US" baseline="0" dirty="0" smtClean="0"/>
              <a:t> - First part of the pressure scalar is negative because the patient is breathing against the machine in a normal negative pressure and not PPV-delivered breath; tidal volume is lower than mandatory breath</a:t>
            </a:r>
          </a:p>
          <a:p>
            <a:r>
              <a:rPr lang="en-US" baseline="0" dirty="0" smtClean="0"/>
              <a:t>C: synchronized, patient-triggered but machine-delivered breath b/c </a:t>
            </a:r>
            <a:r>
              <a:rPr lang="en-US" baseline="0" dirty="0" err="1" smtClean="0"/>
              <a:t>pt’s</a:t>
            </a:r>
            <a:r>
              <a:rPr lang="en-US" baseline="0" dirty="0" smtClean="0"/>
              <a:t> inspiratory effort fell within the time the machine was supposed to delivered a mandatory breath</a:t>
            </a:r>
          </a:p>
          <a:p>
            <a:r>
              <a:rPr lang="en-US" baseline="0" dirty="0" smtClean="0"/>
              <a:t>D: PRESSURE support, patient triggered, ceased @ 30% of peak inspiratory flow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84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Usually</a:t>
            </a:r>
            <a:r>
              <a:rPr lang="en-US" baseline="0" dirty="0" smtClean="0"/>
              <a:t> exponential rising (in VC modes with constant flow) or square (when in PC)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VC modes with exponential decay flow </a:t>
            </a:r>
            <a:r>
              <a:rPr lang="en-US" baseline="0" dirty="0" smtClean="0">
                <a:sym typeface="Wingdings"/>
              </a:rPr>
              <a:t> more rounded, less square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689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Pressure does not return to baseline, but rather to PEEP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390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it stayed below baseline, that could indicate</a:t>
            </a:r>
            <a:r>
              <a:rPr lang="en-US" baseline="0" dirty="0" smtClean="0"/>
              <a:t> artifact or circuit leak, as well.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2424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B: if you do not hold an inspiratory hold long enough,</a:t>
            </a:r>
            <a:r>
              <a:rPr lang="en-US" baseline="0" dirty="0" smtClean="0"/>
              <a:t> you can use this value to calculate quasistatic compliance (</a:t>
            </a:r>
            <a:r>
              <a:rPr lang="en-US" baseline="0" dirty="0" err="1" smtClean="0"/>
              <a:t>Cqs</a:t>
            </a:r>
            <a:r>
              <a:rPr lang="en-US" baseline="0" dirty="0" smtClean="0"/>
              <a:t>)</a:t>
            </a:r>
          </a:p>
          <a:p>
            <a:r>
              <a:rPr lang="en-US" baseline="0" dirty="0" smtClean="0"/>
              <a:t>4: PEEP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 increase in the surface area of any of the pressure regions without equivalent decrease in another will result in higher mean airway pressures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301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static compliance, you remove</a:t>
            </a:r>
            <a:r>
              <a:rPr lang="en-US" baseline="0" dirty="0" smtClean="0"/>
              <a:t> the component of resistance from the equation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7948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760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Increased Raw: PIP-</a:t>
            </a:r>
            <a:r>
              <a:rPr lang="en-US" dirty="0" err="1" smtClean="0"/>
              <a:t>Pplat</a:t>
            </a:r>
            <a:r>
              <a:rPr lang="en-US" baseline="0" dirty="0" smtClean="0"/>
              <a:t> ends up being higher, so the numerator is higher as long as flow is the same, which it is if you do a hold and stop flow</a:t>
            </a:r>
          </a:p>
          <a:p>
            <a:r>
              <a:rPr lang="en-US" baseline="0" dirty="0" smtClean="0"/>
              <a:t>Decreased compliance: PIP-</a:t>
            </a:r>
            <a:r>
              <a:rPr lang="en-US" baseline="0" dirty="0" err="1" smtClean="0"/>
              <a:t>Pplat</a:t>
            </a:r>
            <a:r>
              <a:rPr lang="en-US" baseline="0" dirty="0" smtClean="0"/>
              <a:t> is the same, so resistance has not changed, which means compliance has if the same volume delivered results in higher pressure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464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pPr marL="171450" indent="-171450">
              <a:buFontTx/>
              <a:buChar char="-"/>
            </a:pPr>
            <a:r>
              <a:rPr lang="en-US" dirty="0" smtClean="0"/>
              <a:t>Six</a:t>
            </a:r>
            <a:r>
              <a:rPr lang="en-US" baseline="0" dirty="0" smtClean="0"/>
              <a:t> characteristic shapes of scalars</a:t>
            </a:r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Usually</a:t>
            </a:r>
            <a:r>
              <a:rPr lang="en-US" baseline="0" dirty="0" smtClean="0"/>
              <a:t> square or descending ramp (in VC modes), sine in spontaneous breathing, and exponential decay (in PC modes)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689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515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all volume control mandatory breaths</a:t>
            </a:r>
          </a:p>
          <a:p>
            <a:endParaRPr lang="en-US" dirty="0" smtClean="0"/>
          </a:p>
          <a:p>
            <a:r>
              <a:rPr lang="en-US" dirty="0" smtClean="0"/>
              <a:t>A: Transition</a:t>
            </a:r>
            <a:r>
              <a:rPr lang="en-US" baseline="0" dirty="0" smtClean="0"/>
              <a:t> from inspiration to expiration is always abrupt unless an inspiratory hold is put in place</a:t>
            </a:r>
            <a:endParaRPr lang="en-US" dirty="0" smtClean="0"/>
          </a:p>
          <a:p>
            <a:r>
              <a:rPr lang="en-US" dirty="0" smtClean="0"/>
              <a:t>B: May lead to</a:t>
            </a:r>
            <a:r>
              <a:rPr lang="en-US" baseline="0" dirty="0" smtClean="0"/>
              <a:t> flow asynchrony</a:t>
            </a:r>
            <a:endParaRPr lang="en-US" dirty="0" smtClean="0"/>
          </a:p>
          <a:p>
            <a:r>
              <a:rPr lang="en-US" dirty="0" smtClean="0"/>
              <a:t>C: Flow </a:t>
            </a:r>
            <a:r>
              <a:rPr lang="en-US" dirty="0" smtClean="0"/>
              <a:t>drops</a:t>
            </a:r>
            <a:r>
              <a:rPr lang="en-US" baseline="0" dirty="0" smtClean="0"/>
              <a:t> to 30% of peak inspiratory pressure </a:t>
            </a:r>
            <a:r>
              <a:rPr lang="en-US" dirty="0" smtClean="0"/>
              <a:t>before </a:t>
            </a:r>
            <a:r>
              <a:rPr lang="en-US" dirty="0" smtClean="0"/>
              <a:t>exhalation begins</a:t>
            </a:r>
          </a:p>
          <a:p>
            <a:r>
              <a:rPr lang="en-US" dirty="0" smtClean="0"/>
              <a:t>D:</a:t>
            </a:r>
            <a:r>
              <a:rPr lang="en-US" baseline="0" dirty="0" smtClean="0"/>
              <a:t> noticeable period of “zero-flow state” before exhalation; puts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at risk of double triggering and other forms of </a:t>
            </a:r>
            <a:r>
              <a:rPr lang="en-US" baseline="0" dirty="0" err="1" smtClean="0"/>
              <a:t>dysynchrony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7403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When the expiratory</a:t>
            </a:r>
            <a:r>
              <a:rPr lang="en-US" baseline="0" dirty="0" smtClean="0"/>
              <a:t> flow does not return to zero before the next breath is delivered, auto-PEEP can occur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686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Of</a:t>
            </a:r>
            <a:r>
              <a:rPr lang="en-US" baseline="0" dirty="0" smtClean="0"/>
              <a:t> the pressure, flow, and volume scalars, volume usually contains the least amount of info that might lead to a ventilator setting being changed because most ventilators provide numerical volume outputs in addition to scalar/graphical ones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They can be helpful, though, for obtaining a relative size of spontaneous vs. mandatory breaths during SIMV or CPAP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Volume and flow parameters are linked to each other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689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Instantaneous flow rate = delta</a:t>
            </a:r>
            <a:r>
              <a:rPr lang="en-US" baseline="0" dirty="0" smtClean="0"/>
              <a:t> V / delta 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If a volume waveform makes a vertical plunge to baseline in mid-late expiratory phase, more volume came IN across the flow sensor than came BACK </a:t>
            </a:r>
            <a:r>
              <a:rPr lang="en-US" baseline="0" dirty="0" smtClean="0">
                <a:sym typeface="Wingdings"/>
              </a:rPr>
              <a:t> leak in circuit or air trapping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2924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Inspiratory limb:</a:t>
            </a:r>
            <a:r>
              <a:rPr lang="en-US" baseline="0" dirty="0" smtClean="0"/>
              <a:t> lung inflation corresponds with a rise in circuit pressure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Pressure does not begin at zero, indicating this patient is receiving PEEP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Highest pressure reading = PIP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Highest volume reading = </a:t>
            </a:r>
            <a:r>
              <a:rPr lang="en-US" baseline="0" dirty="0" err="1" smtClean="0"/>
              <a:t>Vt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Dashed</a:t>
            </a:r>
            <a:r>
              <a:rPr lang="en-US" baseline="0" dirty="0" smtClean="0"/>
              <a:t> line connects starting and end-inspiratory points </a:t>
            </a:r>
            <a:r>
              <a:rPr lang="en-US" baseline="0" dirty="0" smtClean="0">
                <a:sym typeface="Wingdings"/>
              </a:rPr>
              <a:t> </a:t>
            </a:r>
            <a:r>
              <a:rPr lang="en-US" baseline="0" dirty="0" smtClean="0">
                <a:sym typeface="Wingdings"/>
              </a:rPr>
              <a:t>constant flow </a:t>
            </a:r>
            <a:r>
              <a:rPr lang="en-US" baseline="0" dirty="0" smtClean="0">
                <a:sym typeface="Wingdings"/>
              </a:rPr>
              <a:t>is going through the circuit at these times, so the slope = delta V / delta P = dynamic compliance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Bowing of the inspiratory limp away from this line reflects the pressure required to overcome resistance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389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“Figure 8” type loop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PVD</a:t>
            </a:r>
            <a:r>
              <a:rPr lang="en-US" baseline="0" dirty="0" smtClean="0"/>
              <a:t> may result in small patient-generated loops at other places in the tracing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Once the triggering threshold below PEEP is generated, the machine will deliver a mandatory breath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Size of the shaded region indicates the work being done by the patient to trigger the breath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As you change the trigger (to make it more or less sensitive), the size of the shaded region will change too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389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The blue loops bows</a:t>
            </a:r>
            <a:r>
              <a:rPr lang="en-US" baseline="0" dirty="0" smtClean="0"/>
              <a:t> out farther from the dynamic compliance line, indicating that a greater applied pressure is required to overcome resistance and reach a certain volume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Cdyn</a:t>
            </a:r>
            <a:r>
              <a:rPr lang="en-US" baseline="0" dirty="0" smtClean="0"/>
              <a:t> line b has a decreased slope compared to </a:t>
            </a:r>
            <a:r>
              <a:rPr lang="en-US" baseline="0" dirty="0" err="1" smtClean="0"/>
              <a:t>Cdyn</a:t>
            </a:r>
            <a:r>
              <a:rPr lang="en-US" baseline="0" dirty="0" smtClean="0"/>
              <a:t> line a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Bowing can also be caused by providing the same tidal volume at a more rapid flow rate (because, remember, all airflow comes with resistance and this resistance increases at higher flow rates)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1255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purple</a:t>
            </a:r>
            <a:r>
              <a:rPr lang="en-US" baseline="0" dirty="0" smtClean="0"/>
              <a:t> loop (B) reflects decreased compliance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354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Many modern ventilators can display multiple different scalars at once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Deflections below the axis can indicate values are lower than a reference point (i.e. pressure below baseline) or can indicate directionality (i.e. flow into or out of the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Beaking</a:t>
            </a:r>
            <a:r>
              <a:rPr lang="en-US" dirty="0" smtClean="0"/>
              <a:t>:</a:t>
            </a:r>
          </a:p>
          <a:p>
            <a:r>
              <a:rPr lang="en-US" baseline="0" dirty="0" smtClean="0"/>
              <a:t> - E</a:t>
            </a:r>
            <a:r>
              <a:rPr lang="en-US" dirty="0" smtClean="0"/>
              <a:t>xcessively large tidal</a:t>
            </a:r>
            <a:r>
              <a:rPr lang="en-US" baseline="0" dirty="0" smtClean="0"/>
              <a:t> volumes cause </a:t>
            </a:r>
            <a:r>
              <a:rPr lang="en-US" baseline="0" dirty="0" err="1" smtClean="0"/>
              <a:t>beaking</a:t>
            </a:r>
            <a:r>
              <a:rPr lang="en-US" baseline="0" dirty="0" smtClean="0"/>
              <a:t> at the end of the inspiratory limb</a:t>
            </a:r>
          </a:p>
          <a:p>
            <a:r>
              <a:rPr lang="en-US" baseline="0" dirty="0" smtClean="0"/>
              <a:t> - Once the alveoli have been expanded excessively, they can only accept additional volume with large pressure increases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Sometimes in very small patients (&lt;2 kg), the PV loop will end looking like </a:t>
            </a:r>
            <a:r>
              <a:rPr lang="en-US" baseline="0" dirty="0" err="1" smtClean="0"/>
              <a:t>beaking</a:t>
            </a:r>
            <a:r>
              <a:rPr lang="en-US" baseline="0" dirty="0" smtClean="0"/>
              <a:t>, but it is not truly happening-it is a signal acquisition problem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223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i="0" u="sng" baseline="0" dirty="0" smtClean="0"/>
              <a:t>LIP</a:t>
            </a:r>
            <a:r>
              <a:rPr lang="en-US" baseline="0" dirty="0" smtClean="0"/>
              <a:t>: Lower Inflection Point = point at which pulmonary compliance significantly increases; the point at which a number of collapsed conducting and/or gas exchange units open</a:t>
            </a:r>
            <a:r>
              <a:rPr lang="en-US" baseline="0" dirty="0" smtClean="0">
                <a:sym typeface="Wingdings"/>
              </a:rPr>
              <a:t> cyclic opening and closing of these areas can lead to </a:t>
            </a:r>
            <a:r>
              <a:rPr lang="en-US" baseline="0" dirty="0" err="1" smtClean="0">
                <a:sym typeface="Wingdings"/>
              </a:rPr>
              <a:t>atelectrauma</a:t>
            </a:r>
            <a:endParaRPr lang="en-US" baseline="0" dirty="0" smtClean="0">
              <a:sym typeface="Wingding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593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u="sng" dirty="0" smtClean="0"/>
              <a:t>UIP</a:t>
            </a:r>
            <a:r>
              <a:rPr lang="en-US" u="none" dirty="0" smtClean="0"/>
              <a:t>: Upper Inflection Point</a:t>
            </a:r>
            <a:r>
              <a:rPr lang="en-US" u="none" baseline="0" dirty="0" smtClean="0"/>
              <a:t> = point at which pulmonary compliance significantly decreases due to alveolar </a:t>
            </a:r>
            <a:r>
              <a:rPr lang="en-US" u="none" baseline="0" dirty="0" err="1" smtClean="0"/>
              <a:t>overdistention</a:t>
            </a:r>
            <a:r>
              <a:rPr lang="en-US" u="none" baseline="0" dirty="0" smtClean="0"/>
              <a:t> and risk of alveolar injury (</a:t>
            </a:r>
            <a:r>
              <a:rPr lang="en-US" u="none" baseline="0" dirty="0" err="1" smtClean="0"/>
              <a:t>volutrauma</a:t>
            </a:r>
            <a:r>
              <a:rPr lang="en-US" u="none" baseline="0" dirty="0" smtClean="0"/>
              <a:t>) is increased</a:t>
            </a:r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593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Inspiratory flow is above the x-axis in ventilator</a:t>
            </a:r>
            <a:r>
              <a:rPr lang="en-US" baseline="0" dirty="0" smtClean="0"/>
              <a:t> waveform (the opposite in pulmonary function testing)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A: Start of inspiration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B:</a:t>
            </a:r>
            <a:r>
              <a:rPr lang="en-US" baseline="0" dirty="0" smtClean="0"/>
              <a:t> End of inspiration/beginning of expiration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Square inspiratory limb shape suggests constant flow </a:t>
            </a:r>
            <a:r>
              <a:rPr lang="en-US" baseline="0" dirty="0" smtClean="0">
                <a:sym typeface="Wingdings"/>
              </a:rPr>
              <a:t> volume control mode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Peak expiratory flow occurs in early exhalation and </a:t>
            </a:r>
            <a:r>
              <a:rPr lang="en-US" baseline="0" dirty="0" smtClean="0">
                <a:sym typeface="Wingdings"/>
              </a:rPr>
              <a:t>is dependent on elastic recoil and resistance of the airways</a:t>
            </a:r>
            <a:endParaRPr lang="en-US" baseline="0" dirty="0" smtClean="0">
              <a:sym typeface="Wingdings"/>
            </a:endParaRPr>
          </a:p>
          <a:p>
            <a:pPr marL="171450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C-D: </a:t>
            </a:r>
            <a:r>
              <a:rPr lang="en-US" baseline="0" dirty="0" smtClean="0">
                <a:sym typeface="Wingdings"/>
              </a:rPr>
              <a:t>shape is determined by the resistance of the airways (exhalation)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D </a:t>
            </a:r>
            <a:r>
              <a:rPr lang="en-US" baseline="0" dirty="0" smtClean="0">
                <a:sym typeface="Wingdings"/>
              </a:rPr>
              <a:t>line is the most relevant portion to assess airway resistance (Raw), although peak flow will also change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7221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81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i.e.</a:t>
            </a:r>
            <a:r>
              <a:rPr lang="en-US" baseline="0" dirty="0" smtClean="0"/>
              <a:t> if you are in pressure control mode, the flow and volume scalars will have the most useful information and the pressure scalar will be how the clinician set it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Does not apply in patient-ventilator </a:t>
            </a:r>
            <a:r>
              <a:rPr lang="en-US" baseline="0" dirty="0" err="1" smtClean="0"/>
              <a:t>dysynchrony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634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More later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87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ventilators do allow for a descending</a:t>
            </a:r>
            <a:r>
              <a:rPr lang="en-US" baseline="0" dirty="0" smtClean="0"/>
              <a:t> ramp flow profile which has several potential benefits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Scalar</a:t>
            </a:r>
            <a:r>
              <a:rPr lang="en-US" baseline="0" dirty="0" smtClean="0"/>
              <a:t> Source: Silverstein</a:t>
            </a:r>
          </a:p>
          <a:p>
            <a:r>
              <a:rPr lang="en-US" baseline="0" dirty="0" smtClean="0"/>
              <a:t>Plateau Pressure Words Source: Deranged Physiology website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942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ventilators do allow for a descending</a:t>
            </a:r>
            <a:r>
              <a:rPr lang="en-US" baseline="0" dirty="0" smtClean="0"/>
              <a:t> ramp flow profile which has several potential benefits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Scalar</a:t>
            </a:r>
            <a:r>
              <a:rPr lang="en-US" baseline="0" dirty="0" smtClean="0"/>
              <a:t> Source: Silverstein</a:t>
            </a:r>
          </a:p>
          <a:p>
            <a:r>
              <a:rPr lang="en-US" baseline="0" dirty="0" smtClean="0"/>
              <a:t>Plateau Pressure Words Source: Deranged Physiology website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942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Volume control:</a:t>
            </a:r>
          </a:p>
          <a:p>
            <a:r>
              <a:rPr lang="en-US" baseline="0" dirty="0" smtClean="0"/>
              <a:t> - </a:t>
            </a:r>
            <a:r>
              <a:rPr lang="en-US" dirty="0" smtClean="0"/>
              <a:t>Pressure waveforms =</a:t>
            </a:r>
            <a:r>
              <a:rPr lang="en-US" baseline="0" dirty="0" smtClean="0"/>
              <a:t> </a:t>
            </a:r>
            <a:r>
              <a:rPr lang="en-US" dirty="0" smtClean="0"/>
              <a:t>exponential rise</a:t>
            </a:r>
          </a:p>
          <a:p>
            <a:r>
              <a:rPr lang="en-US" baseline="0" dirty="0" smtClean="0"/>
              <a:t> - </a:t>
            </a:r>
            <a:r>
              <a:rPr lang="en-US" dirty="0" smtClean="0"/>
              <a:t>Flow waveforms</a:t>
            </a:r>
            <a:r>
              <a:rPr lang="en-US" baseline="0" dirty="0" smtClean="0"/>
              <a:t> = square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Pressure control:</a:t>
            </a:r>
          </a:p>
          <a:p>
            <a:r>
              <a:rPr lang="en-US" baseline="0" dirty="0" smtClean="0"/>
              <a:t> - Pressure waveforms = square</a:t>
            </a:r>
          </a:p>
          <a:p>
            <a:r>
              <a:rPr lang="en-US" baseline="0" dirty="0" smtClean="0"/>
              <a:t> - Flow waveforms = exponential decay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waveforms of the second breath in the pressure control mode are typical profiles for pressure support modes (i.e. SIMV + PS)</a:t>
            </a:r>
          </a:p>
          <a:p>
            <a:r>
              <a:rPr lang="en-US" baseline="0" dirty="0" smtClean="0"/>
              <a:t> - Inspiratory flow reaches 30% of peak flow and this triggers the cycle off; in other words, inspiratory flow does not reach zero before exhalation begins</a:t>
            </a:r>
          </a:p>
          <a:p>
            <a:r>
              <a:rPr lang="en-US" baseline="0" dirty="0" smtClean="0"/>
              <a:t> - Volume plateau is therefore minimal because flow does not reach zero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677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/>
          </p:cNvSpPr>
          <p:nvPr>
            <p:ph type="subTitle" idx="1"/>
          </p:nvPr>
        </p:nvSpPr>
        <p:spPr>
          <a:xfrm>
            <a:off x="457200" y="5396132"/>
            <a:ext cx="8098302" cy="762000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grpSp>
        <p:nvGrpSpPr>
          <p:cNvPr id="16" name="Group 23"/>
          <p:cNvGrpSpPr/>
          <p:nvPr/>
        </p:nvGrpSpPr>
        <p:grpSpPr>
          <a:xfrm>
            <a:off x="14990" y="1976657"/>
            <a:ext cx="2042410" cy="533400"/>
            <a:chOff x="0" y="2000250"/>
            <a:chExt cx="3733800" cy="533400"/>
          </a:xfrm>
        </p:grpSpPr>
        <p:sp>
          <p:nvSpPr>
            <p:cNvPr id="30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7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1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6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0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grpSp>
        <p:nvGrpSpPr>
          <p:cNvPr id="29" name="Group 35"/>
          <p:cNvGrpSpPr/>
          <p:nvPr/>
        </p:nvGrpSpPr>
        <p:grpSpPr>
          <a:xfrm>
            <a:off x="8584055" y="1976657"/>
            <a:ext cx="552450" cy="542925"/>
            <a:chOff x="8667750" y="2000250"/>
            <a:chExt cx="476250" cy="542925"/>
          </a:xfrm>
        </p:grpSpPr>
        <p:sp>
          <p:nvSpPr>
            <p:cNvPr id="26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2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8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sp>
        <p:nvSpPr>
          <p:cNvPr id="24" name="Oval 28"/>
          <p:cNvSpPr/>
          <p:nvPr userDrawn="1"/>
        </p:nvSpPr>
        <p:spPr>
          <a:xfrm>
            <a:off x="8572500" y="603885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3" name="Oval 28"/>
          <p:cNvSpPr/>
          <p:nvPr userDrawn="1"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5" name="Oval 28"/>
          <p:cNvSpPr/>
          <p:nvPr userDrawn="1"/>
        </p:nvSpPr>
        <p:spPr>
          <a:xfrm>
            <a:off x="8572500" y="5476875"/>
            <a:ext cx="152400" cy="1524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4" name="Oval 28"/>
          <p:cNvSpPr/>
          <p:nvPr userDrawn="1"/>
        </p:nvSpPr>
        <p:spPr>
          <a:xfrm>
            <a:off x="8572500" y="57531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3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11/8/22</a:t>
            </a:fld>
            <a:endParaRPr lang="en-US"/>
          </a:p>
        </p:txBody>
      </p:sp>
      <p:sp>
        <p:nvSpPr>
          <p:cNvPr id="25" name="Rectangle 3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31" name="Rectangle 36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33" name="Rectangle 32"/>
          <p:cNvSpPr>
            <a:spLocks noGrp="1"/>
          </p:cNvSpPr>
          <p:nvPr>
            <p:ph type="title" hasCustomPrompt="1"/>
          </p:nvPr>
        </p:nvSpPr>
        <p:spPr>
          <a:xfrm>
            <a:off x="2057400" y="281352"/>
            <a:ext cx="6509239" cy="3886200"/>
          </a:xfrm>
          <a:scene3d>
            <a:camera prst="orthographicFront"/>
            <a:lightRig rig="threePt" dir="t"/>
          </a:scene3d>
          <a:sp3d/>
        </p:spPr>
        <p:txBody>
          <a:bodyPr vert="horz" anchor="ctr">
            <a:normAutofit/>
          </a:bodyPr>
          <a:lstStyle>
            <a:lvl1pPr algn="ctr">
              <a:lnSpc>
                <a:spcPct val="100000"/>
              </a:lnSpc>
              <a:defRPr kumimoji="0" lang="en-US" sz="7200" b="1" i="0" u="none" strike="noStrike" kern="0" cap="none" spc="0" normalizeH="0" baseline="0" noProof="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Show Title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Rectangle 1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11/8/22</a:t>
            </a:fld>
            <a:endParaRPr lang="en-US"/>
          </a:p>
        </p:txBody>
      </p:sp>
      <p:sp>
        <p:nvSpPr>
          <p:cNvPr id="27" name="Rectangl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4" name="Rectangle 1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28" name="Rectangle 14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11/8/22</a:t>
            </a:fld>
            <a:endParaRPr lang="en-US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12" name="Rectangl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27" name="Rectangle 6"/>
          <p:cNvSpPr>
            <a:spLocks noGrp="1"/>
          </p:cNvSpPr>
          <p:nvPr>
            <p:ph type="title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>
            <a:normAutofit/>
          </a:bodyPr>
          <a:lstStyle>
            <a:lvl1pPr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Click to add section title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mple Question &amp;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11/8/22</a:t>
            </a:fld>
            <a:endParaRPr lang="en-US"/>
          </a:p>
        </p:txBody>
      </p:sp>
      <p:sp>
        <p:nvSpPr>
          <p:cNvPr id="2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31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13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>
              <a:buFontTx/>
              <a:buNone/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lang="en-US" dirty="0" smtClean="0"/>
              <a:t>Click to add answer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>
        <p:tmplLst>
          <p:tmpl lvl="1">
            <p:tnLst>
              <p:par>
                <p:cTn xmlns:p14="http://schemas.microsoft.com/office/powerpoint/2010/main"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tailed Question &amp;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11/8/22</a:t>
            </a:fld>
            <a:endParaRPr lang="en-US"/>
          </a:p>
        </p:txBody>
      </p:sp>
      <p:sp>
        <p:nvSpPr>
          <p:cNvPr id="28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25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>
              <a:buFontTx/>
              <a:buNone/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lang="en-US" dirty="0" smtClean="0"/>
              <a:t>Click to add answer</a:t>
            </a:r>
            <a:endParaRPr lang="en-US" dirty="0"/>
          </a:p>
        </p:txBody>
      </p:sp>
      <p:sp>
        <p:nvSpPr>
          <p:cNvPr id="22" name="Rectangle 9"/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3124200"/>
            <a:ext cx="5105400" cy="1981200"/>
          </a:xfrm>
        </p:spPr>
        <p:txBody>
          <a:bodyPr vert="horz"/>
          <a:lstStyle>
            <a:lvl1pPr algn="ctr">
              <a:buFontTx/>
              <a:buNone/>
              <a:defRPr i="1" baseline="0"/>
            </a:lvl1pPr>
            <a:extLst/>
          </a:lstStyle>
          <a:p>
            <a:pPr lvl="0"/>
            <a:r>
              <a:rPr lang="en-US" dirty="0" smtClean="0"/>
              <a:t>Click to add detail to the answer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build="p">
        <p:tmplLst>
          <p:tmpl lvl="1">
            <p:tnLst>
              <p:par>
                <p:cTn xmlns:p14="http://schemas.microsoft.com/office/powerpoint/2010/main"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xmlns:p14="http://schemas.microsoft.com/office/powerpoint/2010/main"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 Question (Answer: Tr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11/8/22</a:t>
            </a:fld>
            <a:endParaRPr lang="en-US"/>
          </a:p>
        </p:txBody>
      </p:sp>
      <p:sp>
        <p:nvSpPr>
          <p:cNvPr id="11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8" name="Answer Base"/>
          <p:cNvSpPr txBox="1"/>
          <p:nvPr userDrawn="1"/>
        </p:nvSpPr>
        <p:spPr>
          <a:xfrm>
            <a:off x="182880" y="1676400"/>
            <a:ext cx="832104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rtl="0" latinLnBrk="0">
              <a:spcBef>
                <a:spcPct val="20000"/>
              </a:spcBef>
              <a:buNone/>
            </a:pP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TRUE</a:t>
            </a:r>
            <a:r>
              <a:rPr lang="en-US" sz="7200" baseline="0" dirty="0" smtClean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or FALSE?</a:t>
            </a:r>
            <a:endParaRPr lang="en-US" sz="7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7" name="Answer"/>
          <p:cNvSpPr/>
          <p:nvPr userDrawn="1"/>
        </p:nvSpPr>
        <p:spPr>
          <a:xfrm>
            <a:off x="182880" y="1676400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indent="0" algn="ctr" latinLnBrk="0">
              <a:spcBef>
                <a:spcPct val="20000"/>
              </a:spcBef>
              <a:buNone/>
            </a:pPr>
            <a:r>
              <a:rPr lang="en-US" sz="720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TRUE </a:t>
            </a:r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or FALSE?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 Question (Answer: Fal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11/8/22</a:t>
            </a:fld>
            <a:endParaRPr lang="en-US"/>
          </a:p>
        </p:txBody>
      </p:sp>
      <p:sp>
        <p:nvSpPr>
          <p:cNvPr id="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28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29" name="Answer Base"/>
          <p:cNvSpPr txBox="1"/>
          <p:nvPr userDrawn="1"/>
        </p:nvSpPr>
        <p:spPr>
          <a:xfrm>
            <a:off x="228600" y="1600200"/>
            <a:ext cx="8229600" cy="129392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rtl="0" latinLnBrk="0">
              <a:spcBef>
                <a:spcPct val="20000"/>
              </a:spcBef>
              <a:buNone/>
            </a:pP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TRUE</a:t>
            </a:r>
            <a:r>
              <a:rPr lang="en-US" sz="7200" baseline="0" dirty="0" smtClean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or FALSE?</a:t>
            </a:r>
            <a:endParaRPr lang="en-US" sz="7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7" name="Answer"/>
          <p:cNvSpPr/>
          <p:nvPr userDrawn="1"/>
        </p:nvSpPr>
        <p:spPr>
          <a:xfrm>
            <a:off x="228600" y="16002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algn="ctr"/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TRUE or </a:t>
            </a:r>
            <a:r>
              <a:rPr lang="en-US" sz="720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FALSE</a:t>
            </a:r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 Match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1</a:t>
            </a:r>
            <a:endParaRPr lang="en-US" dirty="0"/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2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3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4</a:t>
            </a:r>
            <a:endParaRPr lang="en-US" dirty="0"/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5</a:t>
            </a:r>
            <a:endParaRPr lang="en-US" dirty="0"/>
          </a:p>
        </p:txBody>
      </p:sp>
      <p:sp>
        <p:nvSpPr>
          <p:cNvPr id="20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11/8/22</a:t>
            </a:fld>
            <a:endParaRPr lang="en-US"/>
          </a:p>
        </p:txBody>
      </p:sp>
      <p:sp>
        <p:nvSpPr>
          <p:cNvPr id="15" name="Rectangle 7"/>
          <p:cNvSpPr>
            <a:spLocks noGrp="1"/>
          </p:cNvSpPr>
          <p:nvPr>
            <p:ph type="body" sz="quarter" idx="18" hasCustomPrompt="1"/>
          </p:nvPr>
        </p:nvSpPr>
        <p:spPr>
          <a:xfrm>
            <a:off x="48006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5</a:t>
            </a:r>
            <a:endParaRPr lang="en-US" dirty="0"/>
          </a:p>
        </p:txBody>
      </p:sp>
      <p:sp>
        <p:nvSpPr>
          <p:cNvPr id="17" name="Rectangle 7"/>
          <p:cNvSpPr>
            <a:spLocks noGrp="1"/>
          </p:cNvSpPr>
          <p:nvPr>
            <p:ph type="body" sz="quarter" idx="19" hasCustomPrompt="1"/>
          </p:nvPr>
        </p:nvSpPr>
        <p:spPr>
          <a:xfrm>
            <a:off x="48006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3</a:t>
            </a:r>
            <a:endParaRPr lang="en-US" dirty="0"/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0" hasCustomPrompt="1"/>
          </p:nvPr>
        </p:nvSpPr>
        <p:spPr>
          <a:xfrm>
            <a:off x="48006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1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6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2</a:t>
            </a:r>
            <a:endParaRPr lang="en-US" dirty="0"/>
          </a:p>
        </p:txBody>
      </p:sp>
      <p:sp>
        <p:nvSpPr>
          <p:cNvPr id="21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48006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4</a:t>
            </a:r>
            <a:endParaRPr lang="en-US" dirty="0"/>
          </a:p>
        </p:txBody>
      </p:sp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>
              <a:defRPr i="1" baseline="0"/>
            </a:lvl1pPr>
            <a:extLst/>
          </a:lstStyle>
          <a:p>
            <a:r>
              <a:rPr lang="en-US" dirty="0" smtClean="0"/>
              <a:t>Click to type your question</a:t>
            </a:r>
            <a:endParaRPr lang="en-US" dirty="0"/>
          </a:p>
        </p:txBody>
      </p:sp>
      <p:sp>
        <p:nvSpPr>
          <p:cNvPr id="7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3" name="Straight Connector 23"/>
          <p:cNvCxnSpPr>
            <a:stCxn id="16" idx="3"/>
            <a:endCxn id="18" idx="1"/>
          </p:cNvCxnSpPr>
          <p:nvPr/>
        </p:nvCxnSpPr>
        <p:spPr>
          <a:xfrm>
            <a:off x="3886200" y="22860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3"/>
            <a:endCxn id="19" idx="1"/>
          </p:cNvCxnSpPr>
          <p:nvPr/>
        </p:nvCxnSpPr>
        <p:spPr>
          <a:xfrm>
            <a:off x="3886200" y="32004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3"/>
          <p:cNvCxnSpPr>
            <a:stCxn id="13" idx="3"/>
            <a:endCxn id="17" idx="1"/>
          </p:cNvCxnSpPr>
          <p:nvPr/>
        </p:nvCxnSpPr>
        <p:spPr>
          <a:xfrm flipV="1">
            <a:off x="3886200" y="32004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23"/>
          <p:cNvCxnSpPr>
            <a:stCxn id="14" idx="3"/>
            <a:endCxn id="21" idx="1"/>
          </p:cNvCxnSpPr>
          <p:nvPr/>
        </p:nvCxnSpPr>
        <p:spPr>
          <a:xfrm>
            <a:off x="3886200" y="50292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23"/>
          <p:cNvCxnSpPr>
            <a:stCxn id="10" idx="3"/>
            <a:endCxn id="15" idx="1"/>
          </p:cNvCxnSpPr>
          <p:nvPr/>
        </p:nvCxnSpPr>
        <p:spPr>
          <a:xfrm flipV="1">
            <a:off x="3886200" y="2286000"/>
            <a:ext cx="914400" cy="36576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ultiple Cho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>
          <a:xfrm>
            <a:off x="685800" y="228600"/>
            <a:ext cx="7696200" cy="1371600"/>
          </a:xfrm>
        </p:spPr>
        <p:txBody>
          <a:bodyPr vert="horz"/>
          <a:lstStyle>
            <a:lvl1pPr algn="l">
              <a:defRPr i="1" baseline="0"/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11/8/22</a:t>
            </a:fld>
            <a:endParaRPr lang="en-US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9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10"/>
          <p:cNvSpPr txBox="1"/>
          <p:nvPr userDrawn="1"/>
        </p:nvSpPr>
        <p:spPr>
          <a:xfrm>
            <a:off x="457200" y="20574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A.</a:t>
            </a:r>
          </a:p>
        </p:txBody>
      </p:sp>
      <p:sp>
        <p:nvSpPr>
          <p:cNvPr id="15" name="Rectangle 13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48006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6" name="Rectangle 13"/>
          <p:cNvSpPr>
            <a:spLocks noGrp="1"/>
          </p:cNvSpPr>
          <p:nvPr>
            <p:ph type="body" sz="quarter" idx="18" hasCustomPrompt="1"/>
          </p:nvPr>
        </p:nvSpPr>
        <p:spPr>
          <a:xfrm>
            <a:off x="1143000" y="41148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7" name="Rectangle 13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34290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8" name="Rectangle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43000" y="27432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9" name="Rectangle 13"/>
          <p:cNvSpPr>
            <a:spLocks noGrp="1"/>
          </p:cNvSpPr>
          <p:nvPr>
            <p:ph type="body" sz="quarter" idx="21" hasCustomPrompt="1"/>
          </p:nvPr>
        </p:nvSpPr>
        <p:spPr>
          <a:xfrm>
            <a:off x="1143000" y="20574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 correct answer (then rearrange the choices)</a:t>
            </a:r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" y="2707957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B.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" y="34290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C.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457200" y="41148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D.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457200" y="48006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E.</a:t>
            </a:r>
          </a:p>
        </p:txBody>
      </p:sp>
    </p:spTree>
    <p:extLst>
      <p:ext uri="{BB962C8B-B14F-4D97-AF65-F5344CB8AC3E}">
        <p14:creationId xmlns:p14="http://schemas.microsoft.com/office/powerpoint/2010/main" val="3287878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xmlns:p14="http://schemas.microsoft.com/office/powerpoint/2010/main"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xmlns:p14="http://schemas.microsoft.com/office/powerpoint/2010/main"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xmlns:p14="http://schemas.microsoft.com/office/powerpoint/2010/main"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xmlns:p14="http://schemas.microsoft.com/office/powerpoint/2010/main"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962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>
          <a:xfrm>
            <a:off x="914400" y="1905000"/>
            <a:ext cx="7467600" cy="42211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9" name="Rectangle 4"/>
          <p:cNvSpPr>
            <a:spLocks noGrp="1"/>
          </p:cNvSpPr>
          <p:nvPr>
            <p:ph type="dt" sz="half" idx="2"/>
          </p:nvPr>
        </p:nvSpPr>
        <p:spPr>
          <a:xfrm>
            <a:off x="6705600" y="6248400"/>
            <a:ext cx="1828800" cy="323850"/>
          </a:xfrm>
          <a:prstGeom prst="rect">
            <a:avLst/>
          </a:prstGeom>
        </p:spPr>
        <p:txBody>
          <a:bodyPr vert="horz" anchor="ctr"/>
          <a:lstStyle>
            <a:lvl1pPr>
              <a:defRPr sz="1100"/>
            </a:lvl1pPr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11/8/22</a:t>
            </a:fld>
            <a:endParaRPr lang="en-US" sz="1050" dirty="0"/>
          </a:p>
        </p:txBody>
      </p:sp>
      <p:sp>
        <p:nvSpPr>
          <p:cNvPr id="18" name="Rectangle 5"/>
          <p:cNvSpPr>
            <a:spLocks noGrp="1"/>
          </p:cNvSpPr>
          <p:nvPr>
            <p:ph type="ftr" sz="quarter" idx="3"/>
          </p:nvPr>
        </p:nvSpPr>
        <p:spPr>
          <a:xfrm>
            <a:off x="457200" y="6248400"/>
            <a:ext cx="3260886" cy="323850"/>
          </a:xfrm>
          <a:prstGeom prst="rect">
            <a:avLst/>
          </a:prstGeom>
        </p:spPr>
        <p:txBody>
          <a:bodyPr vert="horz"/>
          <a:lstStyle>
            <a:lvl1pPr>
              <a:defRPr sz="1200"/>
            </a:lvl1pPr>
            <a:extLst/>
          </a:lstStyle>
          <a:p>
            <a:endParaRPr lang="en-US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14936" y="6151098"/>
            <a:ext cx="429064" cy="457200"/>
          </a:xfrm>
          <a:prstGeom prst="rect">
            <a:avLst/>
          </a:prstGeom>
        </p:spPr>
        <p:txBody>
          <a:bodyPr vert="horz" anchor="ctr"/>
          <a:lstStyle>
            <a:lvl1pPr>
              <a:defRPr sz="1200"/>
            </a:lvl1pPr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 sz="1200" dirty="0"/>
          </a:p>
        </p:txBody>
      </p:sp>
      <p:grpSp>
        <p:nvGrpSpPr>
          <p:cNvPr id="2" name="Group 23"/>
          <p:cNvGrpSpPr/>
          <p:nvPr/>
        </p:nvGrpSpPr>
        <p:grpSpPr>
          <a:xfrm>
            <a:off x="11555" y="2000250"/>
            <a:ext cx="133350" cy="533400"/>
            <a:chOff x="0" y="2000250"/>
            <a:chExt cx="3733800" cy="533400"/>
          </a:xfrm>
        </p:grpSpPr>
        <p:sp>
          <p:nvSpPr>
            <p:cNvPr id="3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4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2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1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31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grpSp>
        <p:nvGrpSpPr>
          <p:cNvPr id="10" name="Group 35"/>
          <p:cNvGrpSpPr/>
          <p:nvPr/>
        </p:nvGrpSpPr>
        <p:grpSpPr>
          <a:xfrm>
            <a:off x="8584055" y="2000250"/>
            <a:ext cx="552450" cy="542925"/>
            <a:chOff x="8667750" y="2000250"/>
            <a:chExt cx="476250" cy="542925"/>
          </a:xfrm>
        </p:grpSpPr>
        <p:sp>
          <p:nvSpPr>
            <p:cNvPr id="13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4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9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30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6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sp>
        <p:nvSpPr>
          <p:cNvPr id="23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microsoft.com/office/2007/relationships/hdphoto" Target="../media/hdphoto1.wdp"/><Relationship Id="rId5" Type="http://schemas.openxmlformats.org/officeDocument/2006/relationships/image" Target="../media/image8.jpeg"/><Relationship Id="rId6" Type="http://schemas.microsoft.com/office/2007/relationships/hdphoto" Target="../media/hdphoto2.wdp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microsoft.com/office/2007/relationships/hdphoto" Target="../media/hdphoto2.wdp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microsoft.com/office/2007/relationships/hdphoto" Target="../media/hdphoto4.wdp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microsoft.com/office/2007/relationships/hdphoto" Target="../media/hdphoto5.wdp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9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1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2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microsoft.com/office/2007/relationships/hdphoto" Target="../media/hdphoto6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3" Type="http://schemas.microsoft.com/office/2007/relationships/hdphoto" Target="../media/hdphoto7.wdp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3" Type="http://schemas.microsoft.com/office/2007/relationships/hdphoto" Target="../media/hdphoto8.wdp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8572500" y="603885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7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4" name="Oval 28"/>
          <p:cNvSpPr/>
          <p:nvPr/>
        </p:nvSpPr>
        <p:spPr>
          <a:xfrm>
            <a:off x="8572500" y="5476875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Oval 28"/>
          <p:cNvSpPr/>
          <p:nvPr/>
        </p:nvSpPr>
        <p:spPr>
          <a:xfrm>
            <a:off x="8572500" y="575310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24"/>
          <p:cNvSpPr>
            <a:spLocks noGrp="1"/>
          </p:cNvSpPr>
          <p:nvPr>
            <p:ph type="ctr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Ventilator Waveforms</a:t>
            </a:r>
            <a:endParaRPr lang="en-US" dirty="0"/>
          </a:p>
        </p:txBody>
      </p:sp>
      <p:sp>
        <p:nvSpPr>
          <p:cNvPr id="18" name="Rectangle 2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Katie Sotos, DVM</a:t>
            </a:r>
          </a:p>
          <a:p>
            <a:r>
              <a:rPr lang="en-US" dirty="0" smtClean="0"/>
              <a:t>November 11, 2022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1447800"/>
          </a:xfrm>
        </p:spPr>
        <p:txBody>
          <a:bodyPr>
            <a:normAutofit/>
          </a:bodyPr>
          <a:lstStyle/>
          <a:p>
            <a:r>
              <a:rPr lang="en-US" dirty="0"/>
              <a:t>These scalars </a:t>
            </a:r>
            <a:r>
              <a:rPr lang="en-US" dirty="0" smtClean="0"/>
              <a:t>reflect </a:t>
            </a:r>
            <a:r>
              <a:rPr lang="en-US" dirty="0"/>
              <a:t>a patient being ventilated in volume control.</a:t>
            </a:r>
          </a:p>
        </p:txBody>
      </p:sp>
      <p:pic>
        <p:nvPicPr>
          <p:cNvPr id="3" name="Picture 2" descr="IMG_1960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743200"/>
            <a:ext cx="2958828" cy="40169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0" y="4419600"/>
            <a:ext cx="3220428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(Note that you can still</a:t>
            </a:r>
          </a:p>
          <a:p>
            <a:r>
              <a:rPr lang="en-US" dirty="0" smtClean="0"/>
              <a:t>apply an inspiratory hold</a:t>
            </a:r>
          </a:p>
          <a:p>
            <a:r>
              <a:rPr lang="en-US" dirty="0"/>
              <a:t>a</a:t>
            </a:r>
            <a:r>
              <a:rPr lang="en-US" dirty="0" smtClean="0"/>
              <a:t>nd when applied in pressure</a:t>
            </a:r>
          </a:p>
          <a:p>
            <a:r>
              <a:rPr lang="en-US" dirty="0" smtClean="0"/>
              <a:t>control mode, the plateau</a:t>
            </a:r>
          </a:p>
          <a:p>
            <a:r>
              <a:rPr lang="en-US" dirty="0" smtClean="0"/>
              <a:t>appears in the volume scalar,</a:t>
            </a:r>
          </a:p>
          <a:p>
            <a:r>
              <a:rPr lang="en-US" dirty="0" smtClean="0"/>
              <a:t>too)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91200" y="2971800"/>
            <a:ext cx="3010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smtClean="0">
                <a:solidFill>
                  <a:schemeClr val="accent3"/>
                </a:solidFill>
              </a:rPr>
              <a:t>PRESSURE CONTROL</a:t>
            </a:r>
            <a:endParaRPr lang="en-US" sz="3000" b="1" u="sng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079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905001"/>
            <a:ext cx="3962400" cy="3810000"/>
          </a:xfrm>
        </p:spPr>
        <p:txBody>
          <a:bodyPr>
            <a:normAutofit/>
          </a:bodyPr>
          <a:lstStyle/>
          <a:p>
            <a:r>
              <a:rPr lang="en-US" dirty="0" smtClean="0"/>
              <a:t>Pressure waveforms now has the square shape</a:t>
            </a:r>
          </a:p>
          <a:p>
            <a:r>
              <a:rPr lang="en-US" dirty="0" smtClean="0"/>
              <a:t>Flow waveform now has exponential decay</a:t>
            </a:r>
          </a:p>
          <a:p>
            <a:r>
              <a:rPr lang="en-US" dirty="0" smtClean="0"/>
              <a:t>Volume scalar shape may be the same as volume control modes’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can you tell?</a:t>
            </a:r>
            <a:endParaRPr lang="en-US" dirty="0"/>
          </a:p>
        </p:txBody>
      </p:sp>
      <p:pic>
        <p:nvPicPr>
          <p:cNvPr id="6" name="Picture 5" descr="IMG_1960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1200"/>
            <a:ext cx="3276600" cy="444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792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3505200" cy="1143000"/>
          </a:xfrm>
        </p:spPr>
        <p:txBody>
          <a:bodyPr/>
          <a:lstStyle/>
          <a:p>
            <a:r>
              <a:rPr lang="en-US" dirty="0" smtClean="0"/>
              <a:t>Volume control</a:t>
            </a: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724400" y="457200"/>
            <a:ext cx="3505200" cy="1143000"/>
          </a:xfrm>
          <a:prstGeom prst="rect">
            <a:avLst/>
          </a:prstGeom>
        </p:spPr>
        <p:txBody>
          <a:bodyPr vert="horz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sz="3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  <a:extLst/>
          </a:lstStyle>
          <a:p>
            <a:r>
              <a:rPr lang="en-US" dirty="0" smtClean="0"/>
              <a:t>Pressure control</a:t>
            </a:r>
            <a:endParaRPr lang="en-US" dirty="0"/>
          </a:p>
        </p:txBody>
      </p:sp>
      <p:pic>
        <p:nvPicPr>
          <p:cNvPr id="6" name="Picture 5" descr="IMG_1960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828801"/>
            <a:ext cx="3255451" cy="4419600"/>
          </a:xfrm>
          <a:prstGeom prst="rect">
            <a:avLst/>
          </a:prstGeom>
        </p:spPr>
      </p:pic>
      <p:pic>
        <p:nvPicPr>
          <p:cNvPr id="7" name="Picture 6" descr="IMG_1952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28800"/>
            <a:ext cx="3736123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02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SIMV stand for?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28600" y="1676400"/>
            <a:ext cx="8229600" cy="2590800"/>
          </a:xfrm>
        </p:spPr>
        <p:txBody>
          <a:bodyPr>
            <a:normAutofit/>
          </a:bodyPr>
          <a:lstStyle/>
          <a:p>
            <a:r>
              <a:rPr lang="en-US" u="sng" dirty="0" smtClean="0"/>
              <a:t>S</a:t>
            </a:r>
            <a:r>
              <a:rPr lang="en-US" dirty="0" smtClean="0"/>
              <a:t>ynchronized </a:t>
            </a:r>
            <a:r>
              <a:rPr lang="en-US" u="sng" dirty="0" smtClean="0"/>
              <a:t>I</a:t>
            </a:r>
            <a:r>
              <a:rPr lang="en-US" dirty="0" smtClean="0"/>
              <a:t>ntermittent </a:t>
            </a:r>
            <a:r>
              <a:rPr lang="en-US" u="sng" dirty="0"/>
              <a:t>M</a:t>
            </a:r>
            <a:r>
              <a:rPr lang="en-US" dirty="0" smtClean="0"/>
              <a:t>andatory </a:t>
            </a:r>
            <a:r>
              <a:rPr lang="en-US" u="sng" dirty="0"/>
              <a:t>V</a:t>
            </a:r>
            <a:r>
              <a:rPr lang="en-US" dirty="0" smtClean="0"/>
              <a:t>entilation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315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is SIMV + ____ control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28600" y="1676400"/>
            <a:ext cx="3810000" cy="1143000"/>
          </a:xfrm>
        </p:spPr>
        <p:txBody>
          <a:bodyPr/>
          <a:lstStyle/>
          <a:p>
            <a:r>
              <a:rPr lang="en-US" dirty="0" smtClean="0"/>
              <a:t>volume</a:t>
            </a:r>
            <a:endParaRPr lang="en-US" dirty="0"/>
          </a:p>
        </p:txBody>
      </p:sp>
      <p:pic>
        <p:nvPicPr>
          <p:cNvPr id="4" name="Picture 3" descr="IMG_1961.jpe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92"/>
          <a:stretch/>
        </p:blipFill>
        <p:spPr>
          <a:xfrm>
            <a:off x="3505200" y="1699956"/>
            <a:ext cx="2971800" cy="481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49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7696200" cy="838200"/>
          </a:xfrm>
        </p:spPr>
        <p:txBody>
          <a:bodyPr/>
          <a:lstStyle/>
          <a:p>
            <a:r>
              <a:rPr lang="en-US" dirty="0" smtClean="0"/>
              <a:t>Waveforms seen in SIMV + VC</a:t>
            </a:r>
            <a:endParaRPr lang="en-US" dirty="0"/>
          </a:p>
        </p:txBody>
      </p:sp>
      <p:pic>
        <p:nvPicPr>
          <p:cNvPr id="5" name="Picture 4" descr="IMG_1961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358000"/>
            <a:ext cx="4724400" cy="550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1800" y="1447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33800" y="13832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4400" y="1371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67400" y="1371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562600" y="1371600"/>
            <a:ext cx="1295400" cy="5486400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399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676400"/>
            <a:ext cx="7467600" cy="1143000"/>
          </a:xfrm>
        </p:spPr>
        <p:txBody>
          <a:bodyPr/>
          <a:lstStyle/>
          <a:p>
            <a:r>
              <a:rPr lang="en-US" dirty="0" smtClean="0"/>
              <a:t>Pressure Waveform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096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difference between these two pressure waveforms?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28600" y="1676400"/>
            <a:ext cx="8229600" cy="1981200"/>
          </a:xfrm>
        </p:spPr>
        <p:txBody>
          <a:bodyPr>
            <a:normAutofit/>
          </a:bodyPr>
          <a:lstStyle/>
          <a:p>
            <a:r>
              <a:rPr lang="en-US" dirty="0" smtClean="0"/>
              <a:t>The one on the right has PEEP applied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52400" y="3733800"/>
            <a:ext cx="3991758" cy="2028675"/>
            <a:chOff x="76200" y="3429000"/>
            <a:chExt cx="3991758" cy="2028675"/>
          </a:xfrm>
        </p:grpSpPr>
        <p:pic>
          <p:nvPicPr>
            <p:cNvPr id="4" name="Picture 3" descr="IMG_1962-1.jpeg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33" r="7997" b="8196"/>
            <a:stretch/>
          </p:blipFill>
          <p:spPr>
            <a:xfrm>
              <a:off x="76200" y="3429000"/>
              <a:ext cx="3991758" cy="202867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826072" y="3581400"/>
              <a:ext cx="1447800" cy="1371600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IMG_1962.jpeg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014" b="9897"/>
          <a:stretch/>
        </p:blipFill>
        <p:spPr>
          <a:xfrm>
            <a:off x="4267200" y="3733800"/>
            <a:ext cx="4704074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34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1447800"/>
          </a:xfrm>
        </p:spPr>
        <p:txBody>
          <a:bodyPr>
            <a:normAutofit/>
          </a:bodyPr>
          <a:lstStyle/>
          <a:p>
            <a:r>
              <a:rPr lang="en-US" dirty="0" smtClean="0"/>
              <a:t>What does this divot in the pressure waveform mean?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Patient Effort</a:t>
            </a:r>
            <a:endParaRPr lang="en-US" dirty="0"/>
          </a:p>
        </p:txBody>
      </p:sp>
      <p:pic>
        <p:nvPicPr>
          <p:cNvPr id="4" name="Picture 3" descr="IMG_1962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014" b="9897"/>
          <a:stretch/>
        </p:blipFill>
        <p:spPr>
          <a:xfrm>
            <a:off x="990599" y="3048000"/>
            <a:ext cx="6773867" cy="27432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5410200" y="5181600"/>
            <a:ext cx="76200" cy="1295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568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9400" y="2057400"/>
            <a:ext cx="1066800" cy="457200"/>
          </a:xfrm>
        </p:spPr>
        <p:txBody>
          <a:bodyPr/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819400" y="2971800"/>
            <a:ext cx="1066800" cy="457200"/>
          </a:xfrm>
        </p:spPr>
        <p:txBody>
          <a:bodyPr/>
          <a:lstStyle/>
          <a:p>
            <a:r>
              <a:rPr lang="en-US" dirty="0"/>
              <a:t>C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819400" y="3886200"/>
            <a:ext cx="1066800" cy="457200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2819400" y="4800600"/>
            <a:ext cx="1066800" cy="45720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2819400" y="5715000"/>
            <a:ext cx="1066800" cy="45720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800600" y="2057400"/>
            <a:ext cx="3810000" cy="457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Work throughout </a:t>
            </a:r>
            <a:r>
              <a:rPr lang="en-US" dirty="0" smtClean="0"/>
              <a:t>expiratory flow phase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800600" y="2971800"/>
            <a:ext cx="3810000" cy="4572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Work to </a:t>
            </a:r>
            <a:r>
              <a:rPr lang="en-US" dirty="0" smtClean="0"/>
              <a:t>overcome circuit &amp; airway resistances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4800600" y="3886200"/>
            <a:ext cx="3810000" cy="457200"/>
          </a:xfrm>
        </p:spPr>
        <p:txBody>
          <a:bodyPr>
            <a:normAutofit/>
          </a:bodyPr>
          <a:lstStyle/>
          <a:p>
            <a:r>
              <a:rPr lang="en-US" dirty="0" smtClean="0"/>
              <a:t>Peak inspiratory pressure (PIP)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4800600" y="4800600"/>
            <a:ext cx="3810000" cy="457200"/>
          </a:xfrm>
        </p:spPr>
        <p:txBody>
          <a:bodyPr>
            <a:normAutofit/>
          </a:bodyPr>
          <a:lstStyle/>
          <a:p>
            <a:r>
              <a:rPr lang="en-US" dirty="0"/>
              <a:t>Plateau pressure (</a:t>
            </a:r>
            <a:r>
              <a:rPr lang="en-US" dirty="0" err="1" smtClean="0"/>
              <a:t>Pplat</a:t>
            </a:r>
            <a:r>
              <a:rPr lang="en-US" dirty="0"/>
              <a:t>)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2"/>
          </p:nvPr>
        </p:nvSpPr>
        <p:spPr>
          <a:xfrm>
            <a:off x="4800600" y="5715000"/>
            <a:ext cx="3810000" cy="457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Work to </a:t>
            </a:r>
            <a:r>
              <a:rPr lang="en-US" dirty="0" smtClean="0"/>
              <a:t>deform lung and expand alveoli</a:t>
            </a:r>
            <a:endParaRPr lang="en-US" dirty="0"/>
          </a:p>
        </p:txBody>
      </p:sp>
      <p:pic>
        <p:nvPicPr>
          <p:cNvPr id="13" name="Picture 12" descr="IMG_1963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1816"/>
            <a:ext cx="4191000" cy="200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8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676400"/>
            <a:ext cx="6858000" cy="1143000"/>
          </a:xfrm>
        </p:spPr>
        <p:txBody>
          <a:bodyPr/>
          <a:lstStyle/>
          <a:p>
            <a:r>
              <a:rPr lang="en-US" dirty="0" smtClean="0"/>
              <a:t>Waveform Types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932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you calculate dynamic compliance?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Tidal volume / (PIP-PEEP)</a:t>
            </a:r>
            <a:endParaRPr lang="en-US" dirty="0"/>
          </a:p>
        </p:txBody>
      </p:sp>
      <p:pic>
        <p:nvPicPr>
          <p:cNvPr id="7" name="Picture 6" descr="IMG_196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505200"/>
            <a:ext cx="6106180" cy="29153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8200" y="3505200"/>
            <a:ext cx="533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PIP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7800" y="3962400"/>
            <a:ext cx="762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</a:rPr>
              <a:t>Pplat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00800" y="5257800"/>
            <a:ext cx="762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PEEP</a:t>
            </a: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737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you calculate static compliance?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Tidal volume / (</a:t>
            </a:r>
            <a:r>
              <a:rPr lang="en-US" dirty="0" err="1" smtClean="0"/>
              <a:t>Pplat</a:t>
            </a:r>
            <a:r>
              <a:rPr lang="en-US" dirty="0" smtClean="0"/>
              <a:t>-PEEP)</a:t>
            </a:r>
            <a:endParaRPr lang="en-US" dirty="0"/>
          </a:p>
        </p:txBody>
      </p:sp>
      <p:pic>
        <p:nvPicPr>
          <p:cNvPr id="7" name="Picture 6" descr="IMG_1963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505200"/>
            <a:ext cx="6106180" cy="29153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8200" y="3505200"/>
            <a:ext cx="533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PIP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7800" y="3962400"/>
            <a:ext cx="762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</a:rPr>
              <a:t>Pplat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00800" y="5257800"/>
            <a:ext cx="762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PEEP</a:t>
            </a: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60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229600" cy="1295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Dynamic compliance is GREATER THAN static compliance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3124200"/>
            <a:ext cx="6629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Compliance = ΔV/ΔP</a:t>
            </a:r>
          </a:p>
          <a:p>
            <a:endParaRPr lang="en-US" dirty="0"/>
          </a:p>
          <a:p>
            <a:r>
              <a:rPr lang="en-US" u="sng" dirty="0" smtClean="0"/>
              <a:t>Static compliance: </a:t>
            </a:r>
            <a:r>
              <a:rPr lang="en-US" u="sng" dirty="0"/>
              <a:t>ΔV/</a:t>
            </a:r>
            <a:r>
              <a:rPr lang="en-US" u="sng" dirty="0" smtClean="0"/>
              <a:t>ΔP in the absence of air flow</a:t>
            </a:r>
          </a:p>
          <a:p>
            <a:endParaRPr lang="en-US" dirty="0"/>
          </a:p>
          <a:p>
            <a:r>
              <a:rPr lang="en-US" u="sng" dirty="0" smtClean="0"/>
              <a:t>Dynamic compliance: </a:t>
            </a:r>
            <a:r>
              <a:rPr lang="en-US" u="sng" dirty="0"/>
              <a:t>ΔV/</a:t>
            </a:r>
            <a:r>
              <a:rPr lang="en-US" u="sng" dirty="0" smtClean="0"/>
              <a:t>ΔP in the presence of air flow</a:t>
            </a:r>
          </a:p>
          <a:p>
            <a:r>
              <a:rPr lang="en-US" dirty="0"/>
              <a:t>	</a:t>
            </a:r>
            <a:r>
              <a:rPr lang="en-US" dirty="0" smtClean="0"/>
              <a:t>- When there is flow, there is resistance</a:t>
            </a:r>
          </a:p>
          <a:p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smtClean="0"/>
              <a:t>Resistance pressure drop </a:t>
            </a:r>
            <a:r>
              <a:rPr lang="en-US" dirty="0" smtClean="0"/>
              <a:t>increases with increasing airflow,</a:t>
            </a:r>
          </a:p>
          <a:p>
            <a:r>
              <a:rPr lang="en-US" dirty="0"/>
              <a:t>	</a:t>
            </a:r>
            <a:r>
              <a:rPr lang="en-US" dirty="0" smtClean="0"/>
              <a:t>	especially with turbulence</a:t>
            </a:r>
          </a:p>
          <a:p>
            <a:r>
              <a:rPr lang="en-US" dirty="0"/>
              <a:t>	</a:t>
            </a:r>
            <a:r>
              <a:rPr lang="en-US" dirty="0" smtClean="0"/>
              <a:t>- Airway resistance increases the pressure at every volume</a:t>
            </a:r>
          </a:p>
          <a:p>
            <a:r>
              <a:rPr lang="en-US" dirty="0"/>
              <a:t> </a:t>
            </a:r>
            <a:r>
              <a:rPr lang="en-US" dirty="0" smtClean="0"/>
              <a:t>	- Increasing the denominator thereby decreases the</a:t>
            </a:r>
          </a:p>
          <a:p>
            <a:r>
              <a:rPr lang="en-US" dirty="0"/>
              <a:t>	</a:t>
            </a:r>
            <a:r>
              <a:rPr lang="en-US" dirty="0" smtClean="0"/>
              <a:t>	product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7901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4572000"/>
            <a:ext cx="7467600" cy="2011363"/>
          </a:xfrm>
        </p:spPr>
        <p:txBody>
          <a:bodyPr/>
          <a:lstStyle/>
          <a:p>
            <a:r>
              <a:rPr lang="en-US" dirty="0" smtClean="0"/>
              <a:t>Airway resistance (Raw) = </a:t>
            </a:r>
            <a:r>
              <a:rPr lang="en-US" dirty="0" smtClean="0"/>
              <a:t>pressure</a:t>
            </a:r>
            <a:r>
              <a:rPr lang="en-US" dirty="0" smtClean="0"/>
              <a:t>/flow</a:t>
            </a:r>
          </a:p>
          <a:p>
            <a:r>
              <a:rPr lang="en-US" dirty="0" smtClean="0"/>
              <a:t>Increased PIP </a:t>
            </a:r>
            <a:r>
              <a:rPr lang="en-US" u="sng" dirty="0" smtClean="0"/>
              <a:t>without</a:t>
            </a:r>
            <a:r>
              <a:rPr lang="en-US" dirty="0" smtClean="0"/>
              <a:t> increased </a:t>
            </a:r>
            <a:r>
              <a:rPr lang="en-US" dirty="0" err="1" smtClean="0"/>
              <a:t>Pplat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increased Raw</a:t>
            </a:r>
          </a:p>
          <a:p>
            <a:r>
              <a:rPr lang="en-US" dirty="0" smtClean="0">
                <a:sym typeface="Wingdings"/>
              </a:rPr>
              <a:t>Increased PIP </a:t>
            </a:r>
            <a:r>
              <a:rPr lang="en-US" u="sng" dirty="0" smtClean="0">
                <a:sym typeface="Wingdings"/>
              </a:rPr>
              <a:t>with</a:t>
            </a:r>
            <a:r>
              <a:rPr lang="en-US" dirty="0" smtClean="0">
                <a:sym typeface="Wingdings"/>
              </a:rPr>
              <a:t> increased </a:t>
            </a:r>
            <a:r>
              <a:rPr lang="en-US" dirty="0" err="1" smtClean="0">
                <a:sym typeface="Wingdings"/>
              </a:rPr>
              <a:t>Pplat</a:t>
            </a:r>
            <a:r>
              <a:rPr lang="en-US" dirty="0" smtClean="0">
                <a:sym typeface="Wingdings"/>
              </a:rPr>
              <a:t>  decreased compliance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01000" cy="1524000"/>
          </a:xfrm>
        </p:spPr>
        <p:txBody>
          <a:bodyPr>
            <a:normAutofit/>
          </a:bodyPr>
          <a:lstStyle/>
          <a:p>
            <a:r>
              <a:rPr lang="en-US" dirty="0" smtClean="0"/>
              <a:t>Troubleshooting Increased PIP: Inspiratory Hold</a:t>
            </a:r>
            <a:endParaRPr lang="en-US" dirty="0"/>
          </a:p>
        </p:txBody>
      </p:sp>
      <p:pic>
        <p:nvPicPr>
          <p:cNvPr id="4" name="Picture 3" descr="IMG_1964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65" t="14109" r="4423" b="7151"/>
          <a:stretch/>
        </p:blipFill>
        <p:spPr>
          <a:xfrm>
            <a:off x="1447800" y="1981200"/>
            <a:ext cx="5867400" cy="228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97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4572001"/>
            <a:ext cx="7620000" cy="1905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Helps to determine if intrinsic PEEP is present and &gt; set PEEP</a:t>
            </a:r>
          </a:p>
          <a:p>
            <a:r>
              <a:rPr lang="en-US" dirty="0" smtClean="0"/>
              <a:t>Stop flow within the circuit, preventing the ventilator from delivering another breath in this time</a:t>
            </a:r>
          </a:p>
          <a:p>
            <a:r>
              <a:rPr lang="en-US" dirty="0" smtClean="0"/>
              <a:t>The pressure from </a:t>
            </a:r>
            <a:r>
              <a:rPr lang="en-US" dirty="0" err="1" smtClean="0"/>
              <a:t>hyperinflated</a:t>
            </a:r>
            <a:r>
              <a:rPr lang="en-US" dirty="0" smtClean="0"/>
              <a:t> alveoli </a:t>
            </a:r>
            <a:r>
              <a:rPr lang="en-US" dirty="0" err="1" smtClean="0"/>
              <a:t>pendelluft</a:t>
            </a:r>
            <a:r>
              <a:rPr lang="en-US" dirty="0" smtClean="0"/>
              <a:t> around the respiratory circuit to be shared by all components and to be measured as intrinsic or auto-PEEP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696200" cy="914400"/>
          </a:xfrm>
        </p:spPr>
        <p:txBody>
          <a:bodyPr/>
          <a:lstStyle/>
          <a:p>
            <a:r>
              <a:rPr lang="en-US" dirty="0" smtClean="0"/>
              <a:t>Expiratory Hold</a:t>
            </a:r>
            <a:endParaRPr lang="en-US" dirty="0"/>
          </a:p>
        </p:txBody>
      </p:sp>
      <p:pic>
        <p:nvPicPr>
          <p:cNvPr id="4" name="Picture 3" descr="IMG_196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66800"/>
            <a:ext cx="7616724" cy="327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865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676400"/>
            <a:ext cx="7467600" cy="1143000"/>
          </a:xfrm>
        </p:spPr>
        <p:txBody>
          <a:bodyPr/>
          <a:lstStyle/>
          <a:p>
            <a:r>
              <a:rPr lang="en-US" dirty="0" smtClean="0"/>
              <a:t>Flow Waveform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979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is one benefit to descending ramp flow when in volume control mode?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81000" y="1371600"/>
            <a:ext cx="8229600" cy="1143000"/>
          </a:xfrm>
        </p:spPr>
        <p:txBody>
          <a:bodyPr/>
          <a:lstStyle/>
          <a:p>
            <a:r>
              <a:rPr lang="en-US" dirty="0" smtClean="0"/>
              <a:t>Improved patient comfort</a:t>
            </a:r>
            <a:endParaRPr lang="en-US" dirty="0"/>
          </a:p>
        </p:txBody>
      </p:sp>
      <p:pic>
        <p:nvPicPr>
          <p:cNvPr id="5" name="Picture 4" descr="IMG_1966.jpe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514600"/>
            <a:ext cx="4648200" cy="408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79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Optimal I-time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Constant Flow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I-time too short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I-time too long</a:t>
            </a:r>
            <a:endParaRPr lang="en-US" dirty="0"/>
          </a:p>
        </p:txBody>
      </p:sp>
      <p:pic>
        <p:nvPicPr>
          <p:cNvPr id="13" name="Picture 12" descr="IMG_1967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0"/>
            <a:ext cx="4572000" cy="186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244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Flow scalar can be used to detect auto-PEEP without an expiratory hold</a:t>
            </a:r>
            <a:endParaRPr lang="en-US" dirty="0"/>
          </a:p>
        </p:txBody>
      </p:sp>
      <p:pic>
        <p:nvPicPr>
          <p:cNvPr id="3" name="Picture 2" descr="IMG_1969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048000"/>
            <a:ext cx="6407973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79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676400"/>
            <a:ext cx="7467600" cy="1143000"/>
          </a:xfrm>
        </p:spPr>
        <p:txBody>
          <a:bodyPr/>
          <a:lstStyle/>
          <a:p>
            <a:r>
              <a:rPr lang="en-US" dirty="0" smtClean="0"/>
              <a:t>Volume Waveform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939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>
          <a:xfrm>
            <a:off x="914400" y="152400"/>
            <a:ext cx="7696200" cy="1143000"/>
          </a:xfrm>
        </p:spPr>
        <p:txBody>
          <a:bodyPr/>
          <a:lstStyle>
            <a:extLst/>
          </a:lstStyle>
          <a:p>
            <a:r>
              <a:rPr lang="en-US" dirty="0" smtClean="0"/>
              <a:t>General Terminology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>
          <a:xfrm>
            <a:off x="914400" y="1570037"/>
            <a:ext cx="7467600" cy="3306763"/>
          </a:xfrm>
        </p:spPr>
        <p:txBody>
          <a:bodyPr>
            <a:normAutofit/>
          </a:bodyPr>
          <a:lstStyle>
            <a:extLst/>
          </a:lstStyle>
          <a:p>
            <a:r>
              <a:rPr lang="en-US" u="sng" dirty="0" smtClean="0"/>
              <a:t>Scalars</a:t>
            </a:r>
            <a:r>
              <a:rPr lang="en-US" dirty="0" smtClean="0"/>
              <a:t>: single parameter plotted over time</a:t>
            </a:r>
          </a:p>
          <a:p>
            <a:pPr lvl="1"/>
            <a:r>
              <a:rPr lang="en-US" dirty="0" smtClean="0"/>
              <a:t>Square</a:t>
            </a:r>
          </a:p>
          <a:p>
            <a:pPr lvl="2"/>
            <a:r>
              <a:rPr lang="en-US" dirty="0" smtClean="0"/>
              <a:t>Abrupt change but held near constant over time</a:t>
            </a:r>
          </a:p>
          <a:p>
            <a:pPr lvl="1"/>
            <a:r>
              <a:rPr lang="en-US" dirty="0" smtClean="0"/>
              <a:t>Ramp: ascending, descending, exponential rise, exponential decay</a:t>
            </a:r>
          </a:p>
          <a:p>
            <a:pPr lvl="2"/>
            <a:r>
              <a:rPr lang="en-US" dirty="0" smtClean="0"/>
              <a:t>Gradual change with constant (ramp) or variable (exponential) rate of change</a:t>
            </a:r>
          </a:p>
          <a:p>
            <a:pPr lvl="1"/>
            <a:r>
              <a:rPr lang="en-US" dirty="0" smtClean="0"/>
              <a:t>Sine</a:t>
            </a:r>
          </a:p>
          <a:p>
            <a:pPr lvl="2"/>
            <a:r>
              <a:rPr lang="en-US" dirty="0" smtClean="0"/>
              <a:t>Patient efforts, i.e. CPAP or SIMV</a:t>
            </a:r>
          </a:p>
        </p:txBody>
      </p:sp>
      <p:pic>
        <p:nvPicPr>
          <p:cNvPr id="2" name="Picture 1" descr="IMG_1951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6714"/>
            <a:ext cx="9144000" cy="19412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876800"/>
            <a:ext cx="1905000" cy="1981200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905000" y="4882801"/>
            <a:ext cx="2743200" cy="1981200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648200" y="4876800"/>
            <a:ext cx="914400" cy="1981200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562600" y="4872072"/>
            <a:ext cx="3581400" cy="1981200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905000"/>
            <a:ext cx="2971800" cy="4221163"/>
          </a:xfrm>
        </p:spPr>
        <p:txBody>
          <a:bodyPr/>
          <a:lstStyle/>
          <a:p>
            <a:pPr marL="342900" lvl="1" indent="-342900">
              <a:buFontTx/>
              <a:buChar char="•"/>
            </a:pPr>
            <a:r>
              <a:rPr lang="en-US" dirty="0"/>
              <a:t>Slope of volume curve </a:t>
            </a:r>
            <a:r>
              <a:rPr lang="en-US" dirty="0" smtClean="0"/>
              <a:t>= instantaneous flow rate</a:t>
            </a:r>
          </a:p>
          <a:p>
            <a:pPr marL="342900" lvl="1" indent="-342900">
              <a:buFontTx/>
              <a:buChar char="•"/>
            </a:pPr>
            <a:r>
              <a:rPr lang="en-US" dirty="0" smtClean="0"/>
              <a:t>What to expect from the flow scalar (next slide)</a:t>
            </a:r>
          </a:p>
          <a:p>
            <a:pPr marL="342900" lvl="1" indent="-342900">
              <a:buFontTx/>
              <a:buChar char="•"/>
            </a:pPr>
            <a:r>
              <a:rPr lang="en-US" dirty="0" smtClean="0"/>
              <a:t>Tidal volume determination</a:t>
            </a:r>
          </a:p>
          <a:p>
            <a:pPr marL="342900" lvl="1" indent="-342900">
              <a:buFontTx/>
              <a:buChar char="•"/>
            </a:pPr>
            <a:r>
              <a:rPr lang="en-US" dirty="0" smtClean="0"/>
              <a:t>ID circuit leaks or air trapping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 Waveform Uses</a:t>
            </a:r>
            <a:endParaRPr lang="en-US" dirty="0"/>
          </a:p>
        </p:txBody>
      </p:sp>
      <p:pic>
        <p:nvPicPr>
          <p:cNvPr id="4" name="Picture 3" descr="IMG_1970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8288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730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 and B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B and C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C and D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Plateau (not at 0)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Negative deflection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Positive deflection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Zero flow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would you expect to see on the flow scalar between points</a:t>
            </a:r>
            <a:r>
              <a:rPr lang="mr-IN" dirty="0" smtClean="0"/>
              <a:t>…</a:t>
            </a:r>
            <a:endParaRPr lang="en-US" dirty="0"/>
          </a:p>
        </p:txBody>
      </p:sp>
      <p:pic>
        <p:nvPicPr>
          <p:cNvPr id="16" name="Picture 15" descr="IMG_1970.jpe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" t="12246" b="50719"/>
          <a:stretch/>
        </p:blipFill>
        <p:spPr>
          <a:xfrm>
            <a:off x="228600" y="4724400"/>
            <a:ext cx="4419285" cy="169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85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7924800" cy="2286000"/>
          </a:xfrm>
        </p:spPr>
        <p:txBody>
          <a:bodyPr>
            <a:normAutofit/>
          </a:bodyPr>
          <a:lstStyle/>
          <a:p>
            <a:r>
              <a:rPr lang="en-US" dirty="0" smtClean="0"/>
              <a:t>Pressure-Volume Loops</a:t>
            </a:r>
            <a:br>
              <a:rPr lang="en-US" dirty="0" smtClean="0"/>
            </a:br>
            <a:r>
              <a:rPr lang="en-US" dirty="0" smtClean="0"/>
              <a:t>(PV Loops)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890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Machine-Triggered Breath</a:t>
            </a:r>
            <a:endParaRPr lang="en-US" dirty="0"/>
          </a:p>
        </p:txBody>
      </p:sp>
      <p:pic>
        <p:nvPicPr>
          <p:cNvPr id="5" name="Picture 4" descr="IMG_197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905000"/>
            <a:ext cx="4569813" cy="44196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3200400" y="55626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19400" y="59436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PEEP</a:t>
            </a:r>
            <a:endParaRPr lang="en-US" b="1" dirty="0">
              <a:solidFill>
                <a:srgbClr val="00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324600" y="2514600"/>
            <a:ext cx="0" cy="3429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943600" y="5867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PIP</a:t>
            </a:r>
            <a:endParaRPr lang="en-US" b="1" dirty="0">
              <a:solidFill>
                <a:srgbClr val="0000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514600" y="2133600"/>
            <a:ext cx="3048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33600" y="2057400"/>
            <a:ext cx="609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V</a:t>
            </a:r>
            <a:r>
              <a:rPr lang="en-US" b="1" baseline="-25000" dirty="0" smtClean="0">
                <a:solidFill>
                  <a:srgbClr val="000000"/>
                </a:solidFill>
              </a:rPr>
              <a:t>T</a:t>
            </a: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236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can you tell this is a patient-triggered breath?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Initial volume added to the circuit results in a decrease in circuit pressure</a:t>
            </a:r>
            <a:endParaRPr lang="en-US" dirty="0"/>
          </a:p>
        </p:txBody>
      </p:sp>
      <p:pic>
        <p:nvPicPr>
          <p:cNvPr id="2" name="Picture 1" descr="IMG_1972.jpe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895599"/>
            <a:ext cx="4038600" cy="38119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9400" y="64008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PEEP</a:t>
            </a: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935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has happened that resulted in the blue loop?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Increased Resistance</a:t>
            </a:r>
            <a:endParaRPr lang="en-US" dirty="0"/>
          </a:p>
        </p:txBody>
      </p:sp>
      <p:pic>
        <p:nvPicPr>
          <p:cNvPr id="4" name="Picture 3" descr="IMG_1973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906" y="2949163"/>
            <a:ext cx="3806094" cy="375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38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has happened that resulted in the blue loop?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Reduced Compliance</a:t>
            </a:r>
            <a:endParaRPr lang="en-US" dirty="0"/>
          </a:p>
        </p:txBody>
      </p:sp>
      <p:pic>
        <p:nvPicPr>
          <p:cNvPr id="4" name="Picture 3" descr="IMG_1974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971800"/>
            <a:ext cx="3883680" cy="374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35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 Loops in Pressure Control Mode</a:t>
            </a:r>
            <a:endParaRPr lang="en-US" dirty="0"/>
          </a:p>
        </p:txBody>
      </p:sp>
      <p:pic>
        <p:nvPicPr>
          <p:cNvPr id="4" name="Picture 3" descr="IMG_197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89016"/>
            <a:ext cx="6172200" cy="486418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096000" y="2667000"/>
            <a:ext cx="1828800" cy="1905000"/>
          </a:xfrm>
          <a:prstGeom prst="ellipse">
            <a:avLst/>
          </a:prstGeom>
          <a:noFill/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63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96200" cy="762000"/>
          </a:xfrm>
        </p:spPr>
        <p:txBody>
          <a:bodyPr/>
          <a:lstStyle/>
          <a:p>
            <a:r>
              <a:rPr lang="en-US" dirty="0" smtClean="0"/>
              <a:t>Alveolar </a:t>
            </a:r>
            <a:r>
              <a:rPr lang="en-US" dirty="0" err="1" smtClean="0"/>
              <a:t>Overdistention</a:t>
            </a:r>
            <a:r>
              <a:rPr lang="en-US" dirty="0" smtClean="0"/>
              <a:t>: </a:t>
            </a:r>
            <a:r>
              <a:rPr lang="en-US" dirty="0" err="1" smtClean="0"/>
              <a:t>Beaking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524000" y="1676400"/>
            <a:ext cx="5818956" cy="5054676"/>
            <a:chOff x="1524000" y="1676400"/>
            <a:chExt cx="5818956" cy="5054676"/>
          </a:xfrm>
        </p:grpSpPr>
        <p:pic>
          <p:nvPicPr>
            <p:cNvPr id="4" name="Picture 3" descr="IMG_1976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1676400"/>
              <a:ext cx="5818956" cy="5054676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6248400" y="3048000"/>
              <a:ext cx="76200" cy="304800"/>
            </a:xfrm>
            <a:prstGeom prst="rect">
              <a:avLst/>
            </a:prstGeom>
            <a:solidFill>
              <a:srgbClr val="E0C69C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Oval 6"/>
          <p:cNvSpPr/>
          <p:nvPr/>
        </p:nvSpPr>
        <p:spPr>
          <a:xfrm>
            <a:off x="5715000" y="1752600"/>
            <a:ext cx="1828800" cy="1905000"/>
          </a:xfrm>
          <a:prstGeom prst="ellipse">
            <a:avLst/>
          </a:prstGeom>
          <a:noFill/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839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Preventing Ventilator-Induced Lung Injury with PV Loops</a:t>
            </a:r>
            <a:endParaRPr lang="en-US" dirty="0"/>
          </a:p>
        </p:txBody>
      </p:sp>
      <p:pic>
        <p:nvPicPr>
          <p:cNvPr id="4" name="Picture 3" descr="IMG_1977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0"/>
          <a:stretch/>
        </p:blipFill>
        <p:spPr>
          <a:xfrm>
            <a:off x="1752600" y="1828800"/>
            <a:ext cx="5465506" cy="483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33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General Terminology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>
          <a:xfrm>
            <a:off x="914400" y="1905001"/>
            <a:ext cx="2667000" cy="990600"/>
          </a:xfrm>
        </p:spPr>
        <p:txBody>
          <a:bodyPr>
            <a:normAutofit/>
          </a:bodyPr>
          <a:lstStyle>
            <a:extLst/>
          </a:lstStyle>
          <a:p>
            <a:r>
              <a:rPr lang="en-US" dirty="0" smtClean="0"/>
              <a:t>Scalars</a:t>
            </a:r>
          </a:p>
        </p:txBody>
      </p:sp>
      <p:pic>
        <p:nvPicPr>
          <p:cNvPr id="2" name="Picture 1" descr="IMG_1952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676400"/>
            <a:ext cx="4159237" cy="483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030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do we minimize </a:t>
            </a:r>
            <a:r>
              <a:rPr lang="en-US" dirty="0" err="1" smtClean="0"/>
              <a:t>atelectrauma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1" name="Rectangle 11"/>
          <p:cNvSpPr>
            <a:spLocks noGrp="1"/>
          </p:cNvSpPr>
          <p:nvPr>
            <p:ph type="body" sz="quarter" idx="17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There is no way</a:t>
            </a:r>
            <a:endParaRPr lang="en-US" dirty="0"/>
          </a:p>
        </p:txBody>
      </p:sp>
      <p:sp>
        <p:nvSpPr>
          <p:cNvPr id="12" name="Rectangle 12"/>
          <p:cNvSpPr>
            <a:spLocks noGrp="1"/>
          </p:cNvSpPr>
          <p:nvPr>
            <p:ph type="body" sz="quarter" idx="18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Prolonging inspiratory time by &gt; 2/3 of respiratory cycle</a:t>
            </a:r>
            <a:endParaRPr lang="en-US" dirty="0"/>
          </a:p>
        </p:txBody>
      </p:sp>
      <p:sp>
        <p:nvSpPr>
          <p:cNvPr id="15" name="Rectangle 15"/>
          <p:cNvSpPr>
            <a:spLocks noGrp="1"/>
          </p:cNvSpPr>
          <p:nvPr>
            <p:ph type="body" sz="quarter" idx="19"/>
          </p:nvPr>
        </p:nvSpPr>
        <p:spPr>
          <a:xfrm>
            <a:off x="1143000" y="2057400"/>
            <a:ext cx="7086600" cy="457200"/>
          </a:xfrm>
        </p:spPr>
        <p:txBody>
          <a:bodyPr/>
          <a:lstStyle>
            <a:extLst/>
          </a:lstStyle>
          <a:p>
            <a:r>
              <a:rPr lang="en-US" dirty="0" smtClean="0"/>
              <a:t>Decreasing PEEP to &lt; LIP</a:t>
            </a:r>
            <a:endParaRPr lang="en-US" dirty="0"/>
          </a:p>
        </p:txBody>
      </p:sp>
      <p:sp>
        <p:nvSpPr>
          <p:cNvPr id="16" name="Rectangle 16"/>
          <p:cNvSpPr>
            <a:spLocks noGrp="1"/>
          </p:cNvSpPr>
          <p:nvPr>
            <p:ph type="body" sz="quarter" idx="20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Increasing TV &gt; 15 mL/kg</a:t>
            </a:r>
            <a:endParaRPr lang="en-US" dirty="0"/>
          </a:p>
        </p:txBody>
      </p:sp>
      <p:sp>
        <p:nvSpPr>
          <p:cNvPr id="17" name="Rectangle 17"/>
          <p:cNvSpPr>
            <a:spLocks noGrp="1"/>
          </p:cNvSpPr>
          <p:nvPr>
            <p:ph type="body" sz="quarter" idx="21"/>
          </p:nvPr>
        </p:nvSpPr>
        <p:spPr>
          <a:xfrm>
            <a:off x="1143000" y="3429000"/>
            <a:ext cx="7086600" cy="457200"/>
          </a:xfrm>
        </p:spPr>
        <p:txBody>
          <a:bodyPr/>
          <a:lstStyle>
            <a:extLst/>
          </a:lstStyle>
          <a:p>
            <a:r>
              <a:rPr lang="en-US" dirty="0" smtClean="0"/>
              <a:t>Increasing PEEP to &gt;/= LIP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365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Preventing Ventilator-Induced Lung Injury with PV Loops</a:t>
            </a:r>
            <a:endParaRPr lang="en-US" dirty="0"/>
          </a:p>
        </p:txBody>
      </p:sp>
      <p:pic>
        <p:nvPicPr>
          <p:cNvPr id="4" name="Picture 3" descr="IMG_1977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0"/>
          <a:stretch/>
        </p:blipFill>
        <p:spPr>
          <a:xfrm>
            <a:off x="1752600" y="1828800"/>
            <a:ext cx="5465506" cy="483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69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do we minimize </a:t>
            </a:r>
            <a:r>
              <a:rPr lang="en-US" dirty="0" err="1" smtClean="0"/>
              <a:t>volutrauma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1" name="Rectangle 11"/>
          <p:cNvSpPr>
            <a:spLocks noGrp="1"/>
          </p:cNvSpPr>
          <p:nvPr>
            <p:ph type="body" sz="quarter" idx="17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There is no way</a:t>
            </a:r>
            <a:endParaRPr lang="en-US" dirty="0"/>
          </a:p>
        </p:txBody>
      </p:sp>
      <p:sp>
        <p:nvSpPr>
          <p:cNvPr id="12" name="Rectangle 12"/>
          <p:cNvSpPr>
            <a:spLocks noGrp="1"/>
          </p:cNvSpPr>
          <p:nvPr>
            <p:ph type="body" sz="quarter" idx="18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Prolonging inspiratory time by &gt; 2/3 of respiratory cycle</a:t>
            </a:r>
            <a:endParaRPr lang="en-US" dirty="0"/>
          </a:p>
        </p:txBody>
      </p:sp>
      <p:sp>
        <p:nvSpPr>
          <p:cNvPr id="15" name="Rectangle 15"/>
          <p:cNvSpPr>
            <a:spLocks noGrp="1"/>
          </p:cNvSpPr>
          <p:nvPr>
            <p:ph type="body" sz="quarter" idx="19"/>
          </p:nvPr>
        </p:nvSpPr>
        <p:spPr>
          <a:xfrm>
            <a:off x="1143000" y="2057400"/>
            <a:ext cx="7086600" cy="457200"/>
          </a:xfrm>
        </p:spPr>
        <p:txBody>
          <a:bodyPr/>
          <a:lstStyle>
            <a:extLst/>
          </a:lstStyle>
          <a:p>
            <a:r>
              <a:rPr lang="en-US" dirty="0" smtClean="0"/>
              <a:t>Low PEEP</a:t>
            </a:r>
            <a:endParaRPr lang="en-US" dirty="0"/>
          </a:p>
        </p:txBody>
      </p:sp>
      <p:sp>
        <p:nvSpPr>
          <p:cNvPr id="16" name="Rectangle 16"/>
          <p:cNvSpPr>
            <a:spLocks noGrp="1"/>
          </p:cNvSpPr>
          <p:nvPr>
            <p:ph type="body" sz="quarter" idx="20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High PEEP</a:t>
            </a:r>
            <a:endParaRPr lang="en-US" dirty="0"/>
          </a:p>
        </p:txBody>
      </p:sp>
      <p:sp>
        <p:nvSpPr>
          <p:cNvPr id="17" name="Rectangle 17"/>
          <p:cNvSpPr>
            <a:spLocks noGrp="1"/>
          </p:cNvSpPr>
          <p:nvPr>
            <p:ph type="body" sz="quarter" idx="21"/>
          </p:nvPr>
        </p:nvSpPr>
        <p:spPr>
          <a:xfrm>
            <a:off x="1143000" y="3429000"/>
            <a:ext cx="7086600" cy="457200"/>
          </a:xfrm>
        </p:spPr>
        <p:txBody>
          <a:bodyPr/>
          <a:lstStyle>
            <a:extLst/>
          </a:lstStyle>
          <a:p>
            <a:r>
              <a:rPr lang="en-US" dirty="0" smtClean="0"/>
              <a:t>Keeping PIP &lt; pressure at which UIP is noted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686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086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You see this PV loop. What do you troubleshoot?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Circuit Leak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5105400" y="3124200"/>
            <a:ext cx="2743200" cy="1524000"/>
          </a:xfrm>
        </p:spPr>
        <p:txBody>
          <a:bodyPr/>
          <a:lstStyle/>
          <a:p>
            <a:pPr algn="l">
              <a:buFontTx/>
              <a:buChar char="-"/>
            </a:pPr>
            <a:r>
              <a:rPr lang="en-US" dirty="0"/>
              <a:t>C</a:t>
            </a:r>
            <a:r>
              <a:rPr lang="en-US" dirty="0" smtClean="0"/>
              <a:t>uff inflation</a:t>
            </a:r>
          </a:p>
          <a:p>
            <a:pPr algn="l">
              <a:buFontTx/>
              <a:buChar char="-"/>
            </a:pPr>
            <a:r>
              <a:rPr lang="en-US" dirty="0" smtClean="0"/>
              <a:t>Tubing</a:t>
            </a:r>
          </a:p>
          <a:p>
            <a:pPr algn="l">
              <a:buFontTx/>
              <a:buChar char="-"/>
            </a:pPr>
            <a:r>
              <a:rPr lang="en-US" dirty="0" smtClean="0"/>
              <a:t>Pneumothorax</a:t>
            </a:r>
          </a:p>
        </p:txBody>
      </p:sp>
      <p:pic>
        <p:nvPicPr>
          <p:cNvPr id="4" name="Picture 3" descr="IMG_197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19400"/>
            <a:ext cx="3799298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88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7924800" cy="2286000"/>
          </a:xfrm>
        </p:spPr>
        <p:txBody>
          <a:bodyPr>
            <a:normAutofit/>
          </a:bodyPr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723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pic>
        <p:nvPicPr>
          <p:cNvPr id="4" name="Picture 3" descr="IMG_2005.jpe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057400"/>
            <a:ext cx="6629400" cy="401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61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1905000"/>
            <a:ext cx="3581400" cy="4221163"/>
          </a:xfrm>
        </p:spPr>
        <p:txBody>
          <a:bodyPr>
            <a:normAutofit/>
          </a:bodyPr>
          <a:lstStyle/>
          <a:p>
            <a:r>
              <a:rPr lang="en-US" dirty="0" smtClean="0"/>
              <a:t>Inspiratory and expiratory limbs should match the shape of the flow scalar portions</a:t>
            </a:r>
          </a:p>
          <a:p>
            <a:r>
              <a:rPr lang="en-US" dirty="0" smtClean="0"/>
              <a:t>Useful for:</a:t>
            </a:r>
          </a:p>
          <a:p>
            <a:pPr lvl="1"/>
            <a:r>
              <a:rPr lang="en-US" dirty="0" smtClean="0"/>
              <a:t>Assessing excessive airway resistance</a:t>
            </a:r>
          </a:p>
          <a:p>
            <a:pPr lvl="1"/>
            <a:r>
              <a:rPr lang="en-US" dirty="0" smtClean="0"/>
              <a:t>Detecting copious airway secretions or circuit leaks</a:t>
            </a:r>
          </a:p>
          <a:p>
            <a:pPr lvl="1"/>
            <a:r>
              <a:rPr lang="en-US" dirty="0" smtClean="0"/>
              <a:t>Detecting flow asynchrony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pic>
        <p:nvPicPr>
          <p:cNvPr id="4" name="Picture 3" descr="IMG_2004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667000"/>
            <a:ext cx="4343400" cy="376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1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3657600"/>
            <a:ext cx="2743200" cy="457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Increased Raw</a:t>
            </a:r>
            <a:endParaRPr lang="en-US" dirty="0"/>
          </a:p>
        </p:txBody>
      </p:sp>
      <p:pic>
        <p:nvPicPr>
          <p:cNvPr id="4" name="Picture 3" descr="IMG_2006.jpe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3" b="4566"/>
          <a:stretch/>
        </p:blipFill>
        <p:spPr>
          <a:xfrm>
            <a:off x="0" y="1189259"/>
            <a:ext cx="9144000" cy="2318167"/>
          </a:xfrm>
          <a:prstGeom prst="rect">
            <a:avLst/>
          </a:prstGeom>
        </p:spPr>
      </p:pic>
      <p:sp>
        <p:nvSpPr>
          <p:cNvPr id="6" name="Content Placeholder 1"/>
          <p:cNvSpPr txBox="1">
            <a:spLocks/>
          </p:cNvSpPr>
          <p:nvPr/>
        </p:nvSpPr>
        <p:spPr>
          <a:xfrm>
            <a:off x="3657600" y="3657600"/>
            <a:ext cx="2743200" cy="457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FontTx/>
              <a:buNone/>
            </a:pPr>
            <a:r>
              <a:rPr lang="en-US" dirty="0" smtClean="0"/>
              <a:t>Circuit Leak</a:t>
            </a:r>
            <a:endParaRPr lang="en-US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7086599" y="3657600"/>
            <a:ext cx="2045115" cy="1066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FontTx/>
              <a:buNone/>
            </a:pPr>
            <a:r>
              <a:rPr lang="en-US" dirty="0" smtClean="0"/>
              <a:t>Excessive</a:t>
            </a:r>
          </a:p>
          <a:p>
            <a:pPr marL="0" indent="0" algn="ctr">
              <a:buFontTx/>
              <a:buNone/>
            </a:pPr>
            <a:r>
              <a:rPr lang="en-US" dirty="0" smtClean="0"/>
              <a:t>secretions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267200" y="1828800"/>
            <a:ext cx="457200" cy="152400"/>
          </a:xfrm>
          <a:prstGeom prst="rect">
            <a:avLst/>
          </a:prstGeom>
          <a:solidFill>
            <a:srgbClr val="E0C6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356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build="p"/>
      <p:bldP spid="7" grpId="0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Silverstein </a:t>
            </a:r>
            <a:r>
              <a:rPr lang="en-US" dirty="0" smtClean="0"/>
              <a:t>and </a:t>
            </a:r>
            <a:r>
              <a:rPr lang="en-US" dirty="0" smtClean="0"/>
              <a:t>Hopper, “Mechanical Ventilation Waveforms”. </a:t>
            </a:r>
            <a:r>
              <a:rPr lang="en-US" i="1" dirty="0" smtClean="0"/>
              <a:t>Small Animal Critical Care Medicine,</a:t>
            </a:r>
            <a:r>
              <a:rPr lang="en-US" dirty="0" smtClean="0"/>
              <a:t> 2</a:t>
            </a:r>
            <a:r>
              <a:rPr lang="en-US" baseline="30000" dirty="0" smtClean="0"/>
              <a:t>nd</a:t>
            </a:r>
            <a:r>
              <a:rPr lang="en-US" dirty="0" smtClean="0"/>
              <a:t> ed., Elsevier, St. Louis, MO, 2015.</a:t>
            </a:r>
            <a:endParaRPr lang="en-US" dirty="0" smtClean="0"/>
          </a:p>
          <a:p>
            <a:r>
              <a:rPr lang="en-US" dirty="0" smtClean="0"/>
              <a:t>Deranged </a:t>
            </a:r>
            <a:r>
              <a:rPr lang="en-US" dirty="0" smtClean="0"/>
              <a:t>Physiology </a:t>
            </a:r>
            <a:r>
              <a:rPr lang="en-US" dirty="0" err="1" smtClean="0"/>
              <a:t>Wedsite</a:t>
            </a:r>
            <a:endParaRPr lang="en-US" dirty="0" smtClean="0"/>
          </a:p>
          <a:p>
            <a:pPr lvl="1"/>
            <a:r>
              <a:rPr lang="en-US" dirty="0" smtClean="0"/>
              <a:t>Static, dynamic and specific compliance</a:t>
            </a:r>
          </a:p>
          <a:p>
            <a:pPr lvl="1"/>
            <a:r>
              <a:rPr lang="en-US" dirty="0" smtClean="0"/>
              <a:t>Intrinsic PEEP and the expiratory hold </a:t>
            </a:r>
            <a:r>
              <a:rPr lang="en-US" dirty="0" err="1" smtClean="0"/>
              <a:t>manoevre</a:t>
            </a:r>
            <a:endParaRPr lang="en-US" dirty="0" smtClean="0"/>
          </a:p>
          <a:p>
            <a:pPr lvl="1"/>
            <a:r>
              <a:rPr lang="en-US" dirty="0" smtClean="0"/>
              <a:t>Basics of Mechanical Ventilation, </a:t>
            </a:r>
            <a:r>
              <a:rPr lang="en-US" dirty="0" err="1" smtClean="0"/>
              <a:t>pdf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915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229600" cy="3048000"/>
          </a:xfrm>
        </p:spPr>
        <p:txBody>
          <a:bodyPr>
            <a:normAutofit/>
          </a:bodyPr>
          <a:lstStyle/>
          <a:p>
            <a:r>
              <a:rPr lang="en-US" dirty="0" smtClean="0"/>
              <a:t>The scalar that represents the ______ variable will have the information that most directly reflects the patient’s respiratory mechanics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28600" y="4114800"/>
            <a:ext cx="8229600" cy="1143000"/>
          </a:xfrm>
        </p:spPr>
        <p:txBody>
          <a:bodyPr/>
          <a:lstStyle/>
          <a:p>
            <a:r>
              <a:rPr lang="en-US" dirty="0" smtClean="0"/>
              <a:t>Dependent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514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General Terminology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Loops: two parameters plotted simultaneously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887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8229600" cy="1600200"/>
          </a:xfrm>
        </p:spPr>
        <p:txBody>
          <a:bodyPr>
            <a:normAutofit/>
          </a:bodyPr>
          <a:lstStyle/>
          <a:p>
            <a:r>
              <a:rPr lang="en-US" dirty="0" smtClean="0"/>
              <a:t>Recognizing Ventilation Modes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879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1447800"/>
          </a:xfrm>
        </p:spPr>
        <p:txBody>
          <a:bodyPr>
            <a:normAutofit/>
          </a:bodyPr>
          <a:lstStyle/>
          <a:p>
            <a:r>
              <a:rPr lang="en-US" dirty="0" smtClean="0"/>
              <a:t>These scalars reflect a patient being ventilated in volume control.</a:t>
            </a:r>
            <a:endParaRPr lang="en-US" dirty="0"/>
          </a:p>
        </p:txBody>
      </p:sp>
      <p:pic>
        <p:nvPicPr>
          <p:cNvPr id="3" name="Picture 2" descr="IMG_1952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819400"/>
            <a:ext cx="3168637" cy="36836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48400" y="4267200"/>
            <a:ext cx="278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(Plus an inspiratory hold)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854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905001"/>
            <a:ext cx="3962400" cy="3810000"/>
          </a:xfrm>
        </p:spPr>
        <p:txBody>
          <a:bodyPr>
            <a:normAutofit/>
          </a:bodyPr>
          <a:lstStyle/>
          <a:p>
            <a:r>
              <a:rPr lang="en-US" dirty="0" smtClean="0"/>
              <a:t>Pressure waveforms have exponential rise shape</a:t>
            </a:r>
          </a:p>
          <a:p>
            <a:r>
              <a:rPr lang="en-US" dirty="0"/>
              <a:t>Flow is constant (square</a:t>
            </a:r>
            <a:r>
              <a:rPr lang="en-US" dirty="0" smtClean="0"/>
              <a:t>)</a:t>
            </a:r>
          </a:p>
          <a:p>
            <a:r>
              <a:rPr lang="en-US" dirty="0" smtClean="0"/>
              <a:t>What does an inspiratory hold allow us to do?</a:t>
            </a:r>
          </a:p>
          <a:p>
            <a:pPr marL="742950" lvl="2" indent="-342900"/>
            <a:r>
              <a:rPr lang="en-US" dirty="0"/>
              <a:t>Determine </a:t>
            </a:r>
            <a:r>
              <a:rPr lang="en-US" dirty="0" err="1"/>
              <a:t>Pplat</a:t>
            </a:r>
            <a:r>
              <a:rPr lang="en-US" dirty="0"/>
              <a:t> and thereby resistance of the system by allowing for intrapulmonary distribution of gas (“</a:t>
            </a:r>
            <a:r>
              <a:rPr lang="en-US" dirty="0" err="1"/>
              <a:t>pendelluft</a:t>
            </a:r>
            <a:r>
              <a:rPr lang="en-US" dirty="0"/>
              <a:t>”</a:t>
            </a:r>
            <a:r>
              <a:rPr lang="en-US" dirty="0" smtClean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can you tell? &amp; other questions</a:t>
            </a:r>
            <a:endParaRPr lang="en-US" dirty="0"/>
          </a:p>
        </p:txBody>
      </p:sp>
      <p:pic>
        <p:nvPicPr>
          <p:cNvPr id="4" name="Picture 3" descr="IMG_1952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28800"/>
            <a:ext cx="3736123" cy="4343400"/>
          </a:xfrm>
          <a:prstGeom prst="rect">
            <a:avLst/>
          </a:prstGeom>
        </p:spPr>
      </p:pic>
      <p:pic>
        <p:nvPicPr>
          <p:cNvPr id="5" name="Picture 4" descr="Screen Shot 2022-11-06 at 2.25.0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96000"/>
            <a:ext cx="59182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iz Show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</a:schemeClr>
            </a:gs>
            <a:gs pos="100000">
              <a:schemeClr val="phClr">
                <a:shade val="80000"/>
                <a:satMod val="150000"/>
              </a:schemeClr>
            </a:gs>
          </a:gsLst>
          <a:path path="circle">
            <a:fillToRect l="50000" t="50000"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7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Quiz Show.potx</Template>
  <TotalTime>0</TotalTime>
  <Words>2203</Words>
  <Application>Microsoft Macintosh PowerPoint</Application>
  <PresentationFormat>On-screen Show (4:3)</PresentationFormat>
  <Paragraphs>292</Paragraphs>
  <Slides>48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Quiz Show</vt:lpstr>
      <vt:lpstr>Ventilator Waveforms</vt:lpstr>
      <vt:lpstr>Waveform Types</vt:lpstr>
      <vt:lpstr>General Terminology</vt:lpstr>
      <vt:lpstr>General Terminology</vt:lpstr>
      <vt:lpstr>The scalar that represents the ______ variable will have the information that most directly reflects the patient’s respiratory mechanics</vt:lpstr>
      <vt:lpstr>General Terminology</vt:lpstr>
      <vt:lpstr>Recognizing Ventilation Modes</vt:lpstr>
      <vt:lpstr>These scalars reflect a patient being ventilated in volume control.</vt:lpstr>
      <vt:lpstr>How can you tell? &amp; other questions</vt:lpstr>
      <vt:lpstr>These scalars reflect a patient being ventilated in volume control.</vt:lpstr>
      <vt:lpstr>How can you tell?</vt:lpstr>
      <vt:lpstr>Volume control</vt:lpstr>
      <vt:lpstr>What does SIMV stand for?</vt:lpstr>
      <vt:lpstr>This is SIMV + ____ control</vt:lpstr>
      <vt:lpstr>Waveforms seen in SIMV + VC</vt:lpstr>
      <vt:lpstr>Pressure Waveform</vt:lpstr>
      <vt:lpstr>What is the difference between these two pressure waveforms?</vt:lpstr>
      <vt:lpstr>What does this divot in the pressure waveform mean?</vt:lpstr>
      <vt:lpstr>PowerPoint Presentation</vt:lpstr>
      <vt:lpstr>How do you calculate dynamic compliance?</vt:lpstr>
      <vt:lpstr>How do you calculate static compliance?</vt:lpstr>
      <vt:lpstr>Dynamic compliance is GREATER THAN static compliance</vt:lpstr>
      <vt:lpstr>Troubleshooting Increased PIP: Inspiratory Hold</vt:lpstr>
      <vt:lpstr>Expiratory Hold</vt:lpstr>
      <vt:lpstr>Flow Waveform</vt:lpstr>
      <vt:lpstr>What is one benefit to descending ramp flow when in volume control mode?</vt:lpstr>
      <vt:lpstr>PowerPoint Presentation</vt:lpstr>
      <vt:lpstr>Flow scalar can be used to detect auto-PEEP without an expiratory hold</vt:lpstr>
      <vt:lpstr>Volume Waveform</vt:lpstr>
      <vt:lpstr>Volume Waveform Uses</vt:lpstr>
      <vt:lpstr>What would you expect to see on the flow scalar between points…</vt:lpstr>
      <vt:lpstr>Pressure-Volume Loops (PV Loops)</vt:lpstr>
      <vt:lpstr>Machine-Triggered Breath</vt:lpstr>
      <vt:lpstr>How can you tell this is a patient-triggered breath?</vt:lpstr>
      <vt:lpstr>What has happened that resulted in the blue loop?</vt:lpstr>
      <vt:lpstr>What has happened that resulted in the blue loop?</vt:lpstr>
      <vt:lpstr>PV Loops in Pressure Control Mode</vt:lpstr>
      <vt:lpstr>Alveolar Overdistention: Beaking</vt:lpstr>
      <vt:lpstr>Preventing Ventilator-Induced Lung Injury with PV Loops</vt:lpstr>
      <vt:lpstr>How do we minimize atelectrauma?</vt:lpstr>
      <vt:lpstr>Preventing Ventilator-Induced Lung Injury with PV Loops</vt:lpstr>
      <vt:lpstr>How do we minimize volutrauma?</vt:lpstr>
      <vt:lpstr>You see this PV loop. What do you troubleshoot?</vt:lpstr>
      <vt:lpstr>Flow-Volume Loops</vt:lpstr>
      <vt:lpstr>Flow-volume loops</vt:lpstr>
      <vt:lpstr>Flow-Volume Loops</vt:lpstr>
      <vt:lpstr>PowerPoint Presentation</vt:lpstr>
      <vt:lpstr>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2010-04-19T20:49:56Z</dcterms:created>
  <dcterms:modified xsi:type="dcterms:W3CDTF">2022-11-10T19:53:55Z</dcterms:modified>
</cp:coreProperties>
</file>