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23"/>
  </p:notesMasterIdLst>
  <p:sldIdLst>
    <p:sldId id="256" r:id="rId2"/>
    <p:sldId id="260" r:id="rId3"/>
    <p:sldId id="270" r:id="rId4"/>
    <p:sldId id="257" r:id="rId5"/>
    <p:sldId id="258" r:id="rId6"/>
    <p:sldId id="261" r:id="rId7"/>
    <p:sldId id="265" r:id="rId8"/>
    <p:sldId id="266" r:id="rId9"/>
    <p:sldId id="267" r:id="rId10"/>
    <p:sldId id="268" r:id="rId11"/>
    <p:sldId id="263" r:id="rId12"/>
    <p:sldId id="277" r:id="rId13"/>
    <p:sldId id="264" r:id="rId14"/>
    <p:sldId id="259" r:id="rId15"/>
    <p:sldId id="269" r:id="rId16"/>
    <p:sldId id="262" r:id="rId17"/>
    <p:sldId id="271" r:id="rId18"/>
    <p:sldId id="272" r:id="rId19"/>
    <p:sldId id="273"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95"/>
    <p:restoredTop sz="88106"/>
  </p:normalViewPr>
  <p:slideViewPr>
    <p:cSldViewPr snapToGrid="0" snapToObjects="1">
      <p:cViewPr varScale="1">
        <p:scale>
          <a:sx n="95" d="100"/>
          <a:sy n="95" d="100"/>
        </p:scale>
        <p:origin x="2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0T03:07:07.23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1 213 16383,'63'0'0,"-16"0"0,-6 0 0,-20 0 0,20 0 0,-12 0 0,13 0 0,-13 0 0,5 0 0,-11 0 0,4 0 0,-6 0 0,7 0 0,-6 0 0,6 0 0,-7 0 0,0 0 0,1 0 0,-1 0 0,0 0 0,1 0 0,-1 0 0,6 0 0,-4 0 0,11 0 0,-6 0 0,7 0 0,0 0 0,0 0 0,1 0 0,-1 0 0,0 0 0,0 0 0,0 0 0,0 0 0,0 0 0,7 0 0,-6 0 0,6 0 0,-7 0 0,0 0 0,0 0 0,1 0 0,-8 0 0,6-5 0,-11 4 0,4-4 0,0-1 0,-4 0 0,4-5 0,-11 1 0,4-1 0,-4 1 0,0-1 0,8 1 0,-12 0 0,7 0 0,-5 0 0,0 5 0,12 0 0,8 5 0,10 0 0,7 0 0,-1 0 0,1 0 0,0 0 0,0 0 0,-7 0 0,5 0 0,-13 0 0,7-5 0,-8 4 0,6-4 0,-4-1 0,11 5 0,-11-4 0,4 5 0,-6-5 0,-6 3 0,5-3 0,-12 0 0,1 4 0,-3-4 0,-4 5 0,0 0 0,8 0 0,-12-4 0,12 3 0,-13-4 0,9 5 0,-4-4 0,5 3 0,-1-8 0,-4 8 0,4-4 0,-4 5 0,5-5 0,1 4 0,5-4 0,-4 5 0,10 0 0,-10 0 0,11 0 0,-6 0 0,7 0 0,0 0 0,-6 0 0,5 0 0,-5 0 0,6 5 0,-6-3 0,4 8 0,-4-4 0,6 1 0,0 3 0,0-3 0,0-1 0,-6 4 0,4-4 0,-4 0 0,0 4 0,-1-9 0,-7 4 0,0 0 0,0-4 0,1 4 0,-1-5 0,-5 0 0,4 0 0,-4 0 0,15 0 0,-8 0 0,14 0 0,-14 0 0,11 0 0,-6 0 0,15 0 0,0 0 0,16 0 0,-7 0 0,15 0 0,-6 0 0,-1 0 0,7 0 0,-21 0 0,11 0 0,-20 0 0,-1 4 0,-9-2 0,-11 7 0,4-8 0,-9 3 0,8-4 0,-1 0 0,8 0 0,12 0 0,-7 0 0,9 0 0,-11 0 0,13 0 0,2 6 0,7 1 0,0 0 0,-7-2 0,5-5 0,-5 0 0,7 0 0,0 0 0,-1 0 0,1 0 0,0 0 0,0 0 0,0 0 0,-7 0 0,5 0 0,-12 0 0,12 0 0,-5 0 0,0 0 0,-2 0 0,-7 0 0,0 0 0,-6 0 0,4 0 0,-10 0 0,4 0 0,4 0 0,-7 0 0,6 0 0,-8 0 0,-1 0 0,0 0 0,1 0 0,-1 0 0,0 0 0,0 0 0,1 0 0,-1 0 0,6 0 0,-4 0 0,11 0 0,-5 0 0,0-5 0,4 4 0,-4-4 0,0 1 0,4 2 0,-4-2 0,0-1 0,5 4 0,-11-9 0,10 9 0,-10-4 0,4 5 0,0 0 0,-4 0 0,4 0 0,-11-4 0,9-2 0,-8 1 0,8-4 0,-9 8 0,10-4 0,4 5 0,14 0 0,7 0 0,-7 0 0,5 0 0,-5 0 0,-1 0 0,7 0 0,-14 0 0,7 0 0,-9 0 0,1 0 0,-6 0 0,5 0 0,-11 0 0,10 0 0,-10 0 0,4 0 0,-5 0 0,2 0 0,-1 0 0,1 0 0,4 0 0,4 0 0,-2 0 0,1 0 0,-15 0 0,4 0 0,-4 0 0,5 0 0,1 0 0,-1 0 0,0 0 0,10 0 0,-8 0 0,8 0 0,-3 0 0,-6 0 0,12 0 0,-11 0 0,10 0 0,-4 0 0,0 0 0,4 0 0,-4 0 0,6 0 0,0 0 0,-6 0 0,5 0 0,-5 0 0,6 0 0,-6 0 0,4 0 0,-10 0 0,4 0 0,-6 0 0,1 0 0,-1 0 0,5 0 0,-4 0 0,3 0 0,1 0 0,-4 0 0,4 0 0,15-5 0,-9-2 0,11 0 0,-6 2 0,-14 5 0,14 0 0,2 0 0,-8 0 0,6 0 0,-1 0 0,-11 0 0,12 0 0,-6 0 0,-13 0 0,11 0 0,-3 0 0,-8 0 0,12 0 0,-10 0 0,3 0 0,2 0 0,1 0 0,-4 0 0,4 0 0,4 5 0,-6-4 0,7 4 0,0-5 0,-2 0 0,13 0 0,-12 0 0,7 0 0,-14 0 0,29 0 0,-25 0 0,20 0 0,-10 0 0,-12 0 0,12 0 0,-7 0 0,-11 0 0,10 0 0,-8 0 0,1 0 0,-2 0 0,5 0 0,-8 0 0,3 0 0,4 0 0,-7 0 0,4 0 0,3 0 0,-12 0 0,7 0 0,-1 0 0,-1 0 0,3 0 0,-6 0 0,6 0 0,-8 0 0,12 0 0,-13 0 0,9 0 0,4 0 0,-5 0 0,4 0 0,-8 0 0,-4 0 0,13 0 0,-8 0 0,10 0 0,-11 0 0,9 0 0,-12 0 0,12 0 0,-8 0 0,5 0 0,-6 0 0,9 0 0,3 0 0,5 0 0,-6 0 0,-1 0 0,-10 0 0,6 0 0,-6 0 0,14 0 0,-16 0 0,14 0 0,-16 4 0,2-3 0,-4 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9812DE-625A-9B47-AD58-4ADBBFAC827C}" type="datetimeFigureOut">
              <a:rPr lang="en-US" smtClean="0"/>
              <a:t>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493B33-8F1D-0C45-A538-3735D34694F7}" type="slidenum">
              <a:rPr lang="en-US" smtClean="0"/>
              <a:t>‹#›</a:t>
            </a:fld>
            <a:endParaRPr lang="en-US"/>
          </a:p>
        </p:txBody>
      </p:sp>
    </p:spTree>
    <p:extLst>
      <p:ext uri="{BB962C8B-B14F-4D97-AF65-F5344CB8AC3E}">
        <p14:creationId xmlns:p14="http://schemas.microsoft.com/office/powerpoint/2010/main" val="511599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Palatino" pitchFamily="2" charset="77"/>
              </a:rPr>
              <a:t>-Delayed onset-refractory pruritus has been reported to occur in 3–54% of people due to HES deposition in cutaneous Langerhans cells.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2493B33-8F1D-0C45-A538-3735D34694F7}" type="slidenum">
              <a:rPr lang="en-US" smtClean="0"/>
              <a:t>4</a:t>
            </a:fld>
            <a:endParaRPr lang="en-US"/>
          </a:p>
        </p:txBody>
      </p:sp>
    </p:spTree>
    <p:extLst>
      <p:ext uri="{BB962C8B-B14F-4D97-AF65-F5344CB8AC3E}">
        <p14:creationId xmlns:p14="http://schemas.microsoft.com/office/powerpoint/2010/main" val="1190821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93B33-8F1D-0C45-A538-3735D34694F7}" type="slidenum">
              <a:rPr lang="en-US" smtClean="0"/>
              <a:t>21</a:t>
            </a:fld>
            <a:endParaRPr lang="en-US"/>
          </a:p>
        </p:txBody>
      </p:sp>
    </p:spTree>
    <p:extLst>
      <p:ext uri="{BB962C8B-B14F-4D97-AF65-F5344CB8AC3E}">
        <p14:creationId xmlns:p14="http://schemas.microsoft.com/office/powerpoint/2010/main" val="756896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93B33-8F1D-0C45-A538-3735D34694F7}" type="slidenum">
              <a:rPr lang="en-US" smtClean="0"/>
              <a:t>8</a:t>
            </a:fld>
            <a:endParaRPr lang="en-US"/>
          </a:p>
        </p:txBody>
      </p:sp>
    </p:spTree>
    <p:extLst>
      <p:ext uri="{BB962C8B-B14F-4D97-AF65-F5344CB8AC3E}">
        <p14:creationId xmlns:p14="http://schemas.microsoft.com/office/powerpoint/2010/main" val="886104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MS= molar substitution</a:t>
            </a:r>
          </a:p>
        </p:txBody>
      </p:sp>
      <p:sp>
        <p:nvSpPr>
          <p:cNvPr id="4" name="Slide Number Placeholder 3"/>
          <p:cNvSpPr>
            <a:spLocks noGrp="1"/>
          </p:cNvSpPr>
          <p:nvPr>
            <p:ph type="sldNum" sz="quarter" idx="5"/>
          </p:nvPr>
        </p:nvSpPr>
        <p:spPr/>
        <p:txBody>
          <a:bodyPr/>
          <a:lstStyle/>
          <a:p>
            <a:fld id="{E2493B33-8F1D-0C45-A538-3735D34694F7}" type="slidenum">
              <a:rPr lang="en-US" smtClean="0"/>
              <a:t>14</a:t>
            </a:fld>
            <a:endParaRPr lang="en-US"/>
          </a:p>
        </p:txBody>
      </p:sp>
    </p:spTree>
    <p:extLst>
      <p:ext uri="{BB962C8B-B14F-4D97-AF65-F5344CB8AC3E}">
        <p14:creationId xmlns:p14="http://schemas.microsoft.com/office/powerpoint/2010/main" val="191273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93B33-8F1D-0C45-A538-3735D34694F7}" type="slidenum">
              <a:rPr lang="en-US" smtClean="0"/>
              <a:t>15</a:t>
            </a:fld>
            <a:endParaRPr lang="en-US"/>
          </a:p>
        </p:txBody>
      </p:sp>
    </p:spTree>
    <p:extLst>
      <p:ext uri="{BB962C8B-B14F-4D97-AF65-F5344CB8AC3E}">
        <p14:creationId xmlns:p14="http://schemas.microsoft.com/office/powerpoint/2010/main" val="1742817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SHP= spontaneous hemoperitoneum</a:t>
            </a:r>
          </a:p>
        </p:txBody>
      </p:sp>
      <p:sp>
        <p:nvSpPr>
          <p:cNvPr id="4" name="Slide Number Placeholder 3"/>
          <p:cNvSpPr>
            <a:spLocks noGrp="1"/>
          </p:cNvSpPr>
          <p:nvPr>
            <p:ph type="sldNum" sz="quarter" idx="5"/>
          </p:nvPr>
        </p:nvSpPr>
        <p:spPr/>
        <p:txBody>
          <a:bodyPr/>
          <a:lstStyle/>
          <a:p>
            <a:fld id="{E2493B33-8F1D-0C45-A538-3735D34694F7}" type="slidenum">
              <a:rPr lang="en-US" smtClean="0"/>
              <a:t>16</a:t>
            </a:fld>
            <a:endParaRPr lang="en-US"/>
          </a:p>
        </p:txBody>
      </p:sp>
    </p:spTree>
    <p:extLst>
      <p:ext uri="{BB962C8B-B14F-4D97-AF65-F5344CB8AC3E}">
        <p14:creationId xmlns:p14="http://schemas.microsoft.com/office/powerpoint/2010/main" val="3373569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Maximum clot firmness: </a:t>
            </a:r>
            <a:r>
              <a:rPr lang="en-US" sz="1800" dirty="0">
                <a:effectLst/>
                <a:latin typeface="Lato" panose="020F0502020204030203" pitchFamily="34" charset="0"/>
              </a:rPr>
              <a:t>MCF depends on both platelet and fibrinogen activation and the function of coagulation factor XIII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Clot formation time: </a:t>
            </a:r>
            <a:r>
              <a:rPr lang="en-US" sz="1800" dirty="0">
                <a:effectLst/>
                <a:latin typeface="Lato" panose="020F0502020204030203" pitchFamily="34" charset="0"/>
              </a:rPr>
              <a:t>CFT is an indicator of clot kinetics and is more strongly influenced by fibrinogen and platelets (usually not detectable in FIBTEM tracings) </a:t>
            </a:r>
            <a:endParaRPr lang="en-US" dirty="0"/>
          </a:p>
          <a:p>
            <a:endParaRPr lang="en-US" dirty="0"/>
          </a:p>
        </p:txBody>
      </p:sp>
      <p:sp>
        <p:nvSpPr>
          <p:cNvPr id="4" name="Slide Number Placeholder 3"/>
          <p:cNvSpPr>
            <a:spLocks noGrp="1"/>
          </p:cNvSpPr>
          <p:nvPr>
            <p:ph type="sldNum" sz="quarter" idx="5"/>
          </p:nvPr>
        </p:nvSpPr>
        <p:spPr/>
        <p:txBody>
          <a:bodyPr/>
          <a:lstStyle/>
          <a:p>
            <a:fld id="{E2493B33-8F1D-0C45-A538-3735D34694F7}" type="slidenum">
              <a:rPr lang="en-US" smtClean="0"/>
              <a:t>17</a:t>
            </a:fld>
            <a:endParaRPr lang="en-US"/>
          </a:p>
        </p:txBody>
      </p:sp>
    </p:spTree>
    <p:extLst>
      <p:ext uri="{BB962C8B-B14F-4D97-AF65-F5344CB8AC3E}">
        <p14:creationId xmlns:p14="http://schemas.microsoft.com/office/powerpoint/2010/main" val="1475319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Maximum clot firmness: </a:t>
            </a:r>
            <a:r>
              <a:rPr lang="en-US" sz="1800" dirty="0">
                <a:effectLst/>
                <a:latin typeface="Lato" panose="020F0502020204030203" pitchFamily="34" charset="0"/>
              </a:rPr>
              <a:t>MCF depends on both platelet and fibrinogen activation and the function of coagulation factor XIII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Clot formation time: </a:t>
            </a:r>
            <a:r>
              <a:rPr lang="en-US" sz="1800" dirty="0">
                <a:effectLst/>
                <a:latin typeface="Lato" panose="020F0502020204030203" pitchFamily="34" charset="0"/>
              </a:rPr>
              <a:t>CFT is an indicator of clot kinetics and is more strongly influenced by fibrinogen and platelets (usually not detectable in FIBTEM tracings) </a:t>
            </a:r>
            <a:endParaRPr lang="en-US" dirty="0"/>
          </a:p>
          <a:p>
            <a:endParaRPr lang="en-US" dirty="0"/>
          </a:p>
        </p:txBody>
      </p:sp>
      <p:sp>
        <p:nvSpPr>
          <p:cNvPr id="4" name="Slide Number Placeholder 3"/>
          <p:cNvSpPr>
            <a:spLocks noGrp="1"/>
          </p:cNvSpPr>
          <p:nvPr>
            <p:ph type="sldNum" sz="quarter" idx="5"/>
          </p:nvPr>
        </p:nvSpPr>
        <p:spPr/>
        <p:txBody>
          <a:bodyPr/>
          <a:lstStyle/>
          <a:p>
            <a:fld id="{E2493B33-8F1D-0C45-A538-3735D34694F7}" type="slidenum">
              <a:rPr lang="en-US" smtClean="0"/>
              <a:t>18</a:t>
            </a:fld>
            <a:endParaRPr lang="en-US"/>
          </a:p>
        </p:txBody>
      </p:sp>
    </p:spTree>
    <p:extLst>
      <p:ext uri="{BB962C8B-B14F-4D97-AF65-F5344CB8AC3E}">
        <p14:creationId xmlns:p14="http://schemas.microsoft.com/office/powerpoint/2010/main" val="4275042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93B33-8F1D-0C45-A538-3735D34694F7}" type="slidenum">
              <a:rPr lang="en-US" smtClean="0"/>
              <a:t>19</a:t>
            </a:fld>
            <a:endParaRPr lang="en-US"/>
          </a:p>
        </p:txBody>
      </p:sp>
    </p:spTree>
    <p:extLst>
      <p:ext uri="{BB962C8B-B14F-4D97-AF65-F5344CB8AC3E}">
        <p14:creationId xmlns:p14="http://schemas.microsoft.com/office/powerpoint/2010/main" val="2816662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493B33-8F1D-0C45-A538-3735D34694F7}" type="slidenum">
              <a:rPr lang="en-US" smtClean="0"/>
              <a:t>20</a:t>
            </a:fld>
            <a:endParaRPr lang="en-US"/>
          </a:p>
        </p:txBody>
      </p:sp>
    </p:spTree>
    <p:extLst>
      <p:ext uri="{BB962C8B-B14F-4D97-AF65-F5344CB8AC3E}">
        <p14:creationId xmlns:p14="http://schemas.microsoft.com/office/powerpoint/2010/main" val="583203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7C0C22-EBDA-4130-87AE-CB28BC19B077}"/>
              </a:ext>
            </a:extLst>
          </p:cNvPr>
          <p:cNvSpPr>
            <a:spLocks noGrp="1"/>
          </p:cNvSpPr>
          <p:nvPr>
            <p:ph type="dt" sz="half" idx="10"/>
          </p:nvPr>
        </p:nvSpPr>
        <p:spPr/>
        <p:txBody>
          <a:bodyPr/>
          <a:lstStyle/>
          <a:p>
            <a:fld id="{82EDB8D0-98ED-4B86-9D5F-E61ADC70144D}" type="datetimeFigureOut">
              <a:rPr lang="en-US" smtClean="0"/>
              <a:t>10/20/22</a:t>
            </a:fld>
            <a:endParaRPr lang="en-US" dirty="0"/>
          </a:p>
        </p:txBody>
      </p:sp>
      <p:sp>
        <p:nvSpPr>
          <p:cNvPr id="5" name="Footer Placeholder 4">
            <a:extLst>
              <a:ext uri="{FF2B5EF4-FFF2-40B4-BE49-F238E27FC236}">
                <a16:creationId xmlns:a16="http://schemas.microsoft.com/office/drawing/2014/main" id="{E2A419A8-07CA-4A4C-AEC2-C40D4D50A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7B86-E610-42EA-B4DC-C2F44778527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8A7BA06D-B3FF-4E91-8639-B4569AE3AA23}"/>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2B30C86D-5A07-48BC-9C9D-6F9A2DB1E9E1}"/>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3490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E5D1-6D19-4E7F-9B4E-42326B7716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2A06C-F91A-4ADC-9CD2-61F0A4D7E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43AA9A-2280-4F63-8B3D-20742AE6901F}"/>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5" name="Footer Placeholder 4">
            <a:extLst>
              <a:ext uri="{FF2B5EF4-FFF2-40B4-BE49-F238E27FC236}">
                <a16:creationId xmlns:a16="http://schemas.microsoft.com/office/drawing/2014/main" id="{E40D986B-E58E-43B6-8A80-FFA9D8F74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140D36-2E71-4F27-967F-7A3E4C6EE19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C1609904-5327-4D2C-A445-B270A00F3B5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30FC7BEC-08C5-4D95-9C84-B48BC8AD1C9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11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FEA3D-0C7F-45CD-B6A0-942F707B3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8B8A12-BCE6-4D03-A637-1DEC8924B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9755-9FF4-428A-AEB7-1A6477466741}"/>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5" name="Footer Placeholder 4">
            <a:extLst>
              <a:ext uri="{FF2B5EF4-FFF2-40B4-BE49-F238E27FC236}">
                <a16:creationId xmlns:a16="http://schemas.microsoft.com/office/drawing/2014/main" id="{A5141836-11E2-49FD-877D-53B74514A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24C42-4B05-4EEF-BE14-29041EC9C0E5}"/>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5BADDEB1-F604-408B-B02A-A2814606E6A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D8DF7987-332F-4D6C-81C3-990F39C76C96}"/>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647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838200" y="1825625"/>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p>
            <a:fld id="{82EDB8D0-98ED-4B86-9D5F-E61ADC70144D}" type="datetimeFigureOut">
              <a:rPr lang="en-US" smtClean="0"/>
              <a:t>10/20/22</a:t>
            </a:fld>
            <a:endParaRPr lang="en-US" dirty="0"/>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666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A5F313-1240-47AE-A026-7F349292B5CA}"/>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5" name="Footer Placeholder 4">
            <a:extLst>
              <a:ext uri="{FF2B5EF4-FFF2-40B4-BE49-F238E27FC236}">
                <a16:creationId xmlns:a16="http://schemas.microsoft.com/office/drawing/2014/main" id="{22448158-6132-4335-B8E1-F6A896383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4C5B6-1598-48B4-9B3A-3078FDBE90B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9" name="Freeform: Shape 8">
            <a:extLst>
              <a:ext uri="{FF2B5EF4-FFF2-40B4-BE49-F238E27FC236}">
                <a16:creationId xmlns:a16="http://schemas.microsoft.com/office/drawing/2014/main" id="{FEDBDD32-D3EE-4848-A112-BA814D4631CD}"/>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61350361-843C-49D0-BD6A-ECDBA3842BA0}"/>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810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270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639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3786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246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409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p>
            <a:fld id="{82EDB8D0-98ED-4B86-9D5F-E61ADC70144D}" type="datetimeFigureOut">
              <a:rPr lang="en-US" smtClean="0"/>
              <a:t>10/20/22</a:t>
            </a:fld>
            <a:endParaRPr lang="en-US"/>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2307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fld id="{82EDB8D0-98ED-4B86-9D5F-E61ADC70144D}" type="datetimeFigureOut">
              <a:rPr lang="en-US" smtClean="0"/>
              <a:pPr/>
              <a:t>10/20/22</a:t>
            </a:fld>
            <a:endParaRPr lang="en-US" dirty="0"/>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fld id="{4854181D-6920-4594-9A5D-6CE56DC9F8B2}" type="slidenum">
              <a:rPr lang="en-US" smtClean="0"/>
              <a:pPr/>
              <a:t>‹#›</a:t>
            </a:fld>
            <a:endParaRPr lang="en-US"/>
          </a:p>
        </p:txBody>
      </p:sp>
    </p:spTree>
    <p:extLst>
      <p:ext uri="{BB962C8B-B14F-4D97-AF65-F5344CB8AC3E}">
        <p14:creationId xmlns:p14="http://schemas.microsoft.com/office/powerpoint/2010/main" val="44696970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ustomXml" Target="../ink/ink1.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F8A656C-0806-4677-A38B-DA5DF0F3C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E8DD190-119E-47A3-F88B-647F2AAB8E7C}"/>
              </a:ext>
            </a:extLst>
          </p:cNvPr>
          <p:cNvPicPr>
            <a:picLocks noChangeAspect="1"/>
          </p:cNvPicPr>
          <p:nvPr/>
        </p:nvPicPr>
        <p:blipFill rotWithShape="1">
          <a:blip r:embed="rId2">
            <a:alphaModFix amt="55000"/>
          </a:blip>
          <a:srcRect t="25000"/>
          <a:stretch/>
        </p:blipFill>
        <p:spPr>
          <a:xfrm>
            <a:off x="20" y="10"/>
            <a:ext cx="12191980" cy="6857990"/>
          </a:xfrm>
          <a:prstGeom prst="rect">
            <a:avLst/>
          </a:prstGeom>
        </p:spPr>
      </p:pic>
      <p:sp>
        <p:nvSpPr>
          <p:cNvPr id="11" name="Rectangle: Rounded Corners 10">
            <a:extLst>
              <a:ext uri="{FF2B5EF4-FFF2-40B4-BE49-F238E27FC236}">
                <a16:creationId xmlns:a16="http://schemas.microsoft.com/office/drawing/2014/main" id="{9BEF8C6D-8BB3-473A-9607-D7381CC5C0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7537" y="643467"/>
            <a:ext cx="5520995" cy="5215839"/>
          </a:xfrm>
          <a:prstGeom prst="roundRect">
            <a:avLst>
              <a:gd name="adj" fmla="val 265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B948800-DC0B-034D-82C0-F8841FF53983}"/>
              </a:ext>
            </a:extLst>
          </p:cNvPr>
          <p:cNvSpPr>
            <a:spLocks noGrp="1"/>
          </p:cNvSpPr>
          <p:nvPr>
            <p:ph type="ctrTitle"/>
          </p:nvPr>
        </p:nvSpPr>
        <p:spPr>
          <a:xfrm>
            <a:off x="6027536" y="1306011"/>
            <a:ext cx="5375188" cy="2189457"/>
          </a:xfrm>
        </p:spPr>
        <p:txBody>
          <a:bodyPr>
            <a:normAutofit fontScale="90000"/>
          </a:bodyPr>
          <a:lstStyle/>
          <a:p>
            <a:r>
              <a:rPr lang="en-US" sz="5000" dirty="0" err="1"/>
              <a:t>Hydroxyethylstarch</a:t>
            </a:r>
            <a:r>
              <a:rPr lang="en-US" sz="5000" dirty="0"/>
              <a:t> solutions: why they’re evil</a:t>
            </a:r>
            <a:br>
              <a:rPr lang="en-US" sz="5000" dirty="0"/>
            </a:br>
            <a:r>
              <a:rPr lang="en-US" sz="2800" dirty="0"/>
              <a:t>(why potatoes don’t belong in vessels)</a:t>
            </a:r>
          </a:p>
        </p:txBody>
      </p:sp>
      <p:sp>
        <p:nvSpPr>
          <p:cNvPr id="3" name="Subtitle 2">
            <a:extLst>
              <a:ext uri="{FF2B5EF4-FFF2-40B4-BE49-F238E27FC236}">
                <a16:creationId xmlns:a16="http://schemas.microsoft.com/office/drawing/2014/main" id="{D367E373-8544-3B4D-A982-D4B4774DEB40}"/>
              </a:ext>
            </a:extLst>
          </p:cNvPr>
          <p:cNvSpPr>
            <a:spLocks noGrp="1"/>
          </p:cNvSpPr>
          <p:nvPr>
            <p:ph type="subTitle" idx="1"/>
          </p:nvPr>
        </p:nvSpPr>
        <p:spPr>
          <a:xfrm>
            <a:off x="6257047" y="3898924"/>
            <a:ext cx="5037616" cy="1777878"/>
          </a:xfrm>
        </p:spPr>
        <p:txBody>
          <a:bodyPr>
            <a:normAutofit/>
          </a:bodyPr>
          <a:lstStyle/>
          <a:p>
            <a:r>
              <a:rPr lang="en-US" dirty="0" err="1"/>
              <a:t>Cece</a:t>
            </a:r>
            <a:r>
              <a:rPr lang="en-US" dirty="0"/>
              <a:t> Zhu</a:t>
            </a:r>
          </a:p>
          <a:p>
            <a:r>
              <a:rPr lang="en-US" dirty="0"/>
              <a:t>Resident Rounds Lit Review 10/20/22</a:t>
            </a:r>
          </a:p>
        </p:txBody>
      </p:sp>
      <p:sp>
        <p:nvSpPr>
          <p:cNvPr id="13" name="Arc 12">
            <a:extLst>
              <a:ext uri="{FF2B5EF4-FFF2-40B4-BE49-F238E27FC236}">
                <a16:creationId xmlns:a16="http://schemas.microsoft.com/office/drawing/2014/main" id="{DCFDFFB9-D302-4A05-A770-D33232254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06764" y="906791"/>
            <a:ext cx="2987899" cy="2987899"/>
          </a:xfrm>
          <a:prstGeom prst="arc">
            <a:avLst>
              <a:gd name="adj1" fmla="val 16200000"/>
              <a:gd name="adj2" fmla="val 114657"/>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7803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4DE36B0-A22D-554A-B31F-25FFCA4E6572}"/>
              </a:ext>
            </a:extLst>
          </p:cNvPr>
          <p:cNvSpPr txBox="1"/>
          <p:nvPr/>
        </p:nvSpPr>
        <p:spPr>
          <a:xfrm>
            <a:off x="148744" y="2341689"/>
            <a:ext cx="11894512" cy="5909310"/>
          </a:xfrm>
          <a:prstGeom prst="rect">
            <a:avLst/>
          </a:prstGeom>
          <a:noFill/>
        </p:spPr>
        <p:txBody>
          <a:bodyPr wrap="square" rtlCol="0">
            <a:spAutoFit/>
          </a:bodyPr>
          <a:lstStyle/>
          <a:p>
            <a:pPr marL="285750" indent="-285750">
              <a:buFont typeface="Arial" panose="020B0604020202020204" pitchFamily="34" charset="0"/>
              <a:buChar char="•"/>
            </a:pPr>
            <a:endParaRPr lang="en-US" dirty="0">
              <a:latin typeface="Avenir Next LT Pro" panose="020B0504020202020204" pitchFamily="34" charset="77"/>
            </a:endParaRPr>
          </a:p>
          <a:p>
            <a:pPr marL="285750" indent="-285750">
              <a:buFont typeface="Arial" panose="020B0604020202020204" pitchFamily="34" charset="0"/>
              <a:buChar char="•"/>
            </a:pPr>
            <a:endParaRPr lang="en-US" dirty="0">
              <a:latin typeface="Avenir Next LT Pro" panose="020B0504020202020204" pitchFamily="34" charset="77"/>
            </a:endParaRPr>
          </a:p>
          <a:p>
            <a:pPr marL="285750" indent="-285750">
              <a:buFont typeface="Arial" panose="020B0604020202020204" pitchFamily="34" charset="0"/>
              <a:buChar char="•"/>
            </a:pPr>
            <a:endParaRPr lang="en-US" dirty="0">
              <a:latin typeface="Avenir Next LT Pro" panose="020B0504020202020204" pitchFamily="34" charset="77"/>
            </a:endParaRP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9923D586-9F8D-2442-80C5-2396947C4992}"/>
              </a:ext>
            </a:extLst>
          </p:cNvPr>
          <p:cNvSpPr txBox="1"/>
          <p:nvPr/>
        </p:nvSpPr>
        <p:spPr>
          <a:xfrm>
            <a:off x="-132330" y="480453"/>
            <a:ext cx="11766165" cy="12003286"/>
          </a:xfrm>
          <a:prstGeom prst="rect">
            <a:avLst/>
          </a:prstGeom>
          <a:noFill/>
        </p:spPr>
        <p:txBody>
          <a:bodyPr wrap="square" rtlCol="0">
            <a:spAutoFit/>
          </a:bodyPr>
          <a:lstStyle/>
          <a:p>
            <a:pPr marL="742950" lvl="1" indent="-285750">
              <a:buFont typeface="Arial" panose="020B0604020202020204" pitchFamily="34" charset="0"/>
              <a:buChar char="•"/>
            </a:pPr>
            <a:r>
              <a:rPr lang="en-US" dirty="0">
                <a:latin typeface="Avenir Next LT Pro" panose="020B0504020202020204" pitchFamily="34" charset="77"/>
              </a:rPr>
              <a:t>Results </a:t>
            </a:r>
            <a:r>
              <a:rPr lang="en-US" dirty="0" err="1">
                <a:latin typeface="Avenir Next LT Pro" panose="020B0504020202020204" pitchFamily="34" charset="77"/>
              </a:rPr>
              <a:t>cont</a:t>
            </a:r>
            <a:endParaRPr lang="en-US" dirty="0">
              <a:latin typeface="Avenir Next LT Pro" panose="020B0504020202020204" pitchFamily="34" charset="77"/>
            </a:endParaRPr>
          </a:p>
          <a:p>
            <a:pPr marL="1200150" lvl="2" indent="-285750">
              <a:buFont typeface="Arial" panose="020B0604020202020204" pitchFamily="34" charset="0"/>
              <a:buChar char="•"/>
            </a:pPr>
            <a:r>
              <a:rPr lang="en-US" dirty="0">
                <a:highlight>
                  <a:srgbClr val="FFFF00"/>
                </a:highlight>
                <a:latin typeface="Avenir Next LT Pro" panose="020B0504020202020204" pitchFamily="34" charset="77"/>
              </a:rPr>
              <a:t>H</a:t>
            </a:r>
            <a:r>
              <a:rPr lang="en-US" sz="1800" dirty="0">
                <a:effectLst/>
                <a:highlight>
                  <a:srgbClr val="FFFF00"/>
                </a:highlight>
                <a:latin typeface="Avenir Next LT Pro" panose="020B0504020202020204" pitchFamily="34" charset="77"/>
              </a:rPr>
              <a:t>igher doses per kg body weight per hour of HES independent of method of admin were associated with an increasing risk of in-hospital death or AKI </a:t>
            </a:r>
            <a:r>
              <a:rPr lang="en-US" sz="1800" dirty="0">
                <a:effectLst/>
                <a:latin typeface="Avenir Next LT Pro" panose="020B0504020202020204" pitchFamily="34" charset="77"/>
              </a:rPr>
              <a:t>with an OR = 12.15 (95% CI = 3.93–37.51,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&lt; 0.001, </a:t>
            </a:r>
            <a:r>
              <a:rPr lang="en-US" sz="1800" i="1" dirty="0">
                <a:effectLst/>
                <a:latin typeface="Avenir Next LT Pro" panose="020B0504020202020204" pitchFamily="34" charset="77"/>
              </a:rPr>
              <a:t>n </a:t>
            </a:r>
            <a:r>
              <a:rPr lang="en-US" sz="1800" dirty="0">
                <a:effectLst/>
                <a:latin typeface="Avenir Next LT Pro" panose="020B0504020202020204" pitchFamily="34" charset="77"/>
              </a:rPr>
              <a:t>= 180) for each milliliter per kilogram per hour increase in dose</a:t>
            </a:r>
            <a:endParaRPr lang="en-US" dirty="0">
              <a:latin typeface="Avenir Next LT Pro" panose="020B0504020202020204" pitchFamily="34" charset="77"/>
            </a:endParaRPr>
          </a:p>
          <a:p>
            <a:pPr marL="742950" lvl="1" indent="-285750">
              <a:buFont typeface="Arial" panose="020B0604020202020204" pitchFamily="34" charset="0"/>
              <a:buChar char="•"/>
            </a:pPr>
            <a:r>
              <a:rPr lang="en-US" dirty="0">
                <a:latin typeface="Avenir Next LT Pro" panose="020B0504020202020204" pitchFamily="34" charset="77"/>
              </a:rPr>
              <a:t>Discussion</a:t>
            </a:r>
          </a:p>
          <a:p>
            <a:pPr marL="1200150" lvl="2" indent="-285750">
              <a:buFont typeface="Arial" panose="020B0604020202020204" pitchFamily="34" charset="0"/>
              <a:buChar char="•"/>
            </a:pPr>
            <a:r>
              <a:rPr lang="en-US" dirty="0">
                <a:highlight>
                  <a:srgbClr val="FFFF00"/>
                </a:highlight>
                <a:latin typeface="Avenir Next LT Pro" panose="020B0504020202020204" pitchFamily="34" charset="77"/>
              </a:rPr>
              <a:t>M</a:t>
            </a:r>
            <a:r>
              <a:rPr lang="en-US" sz="1800" dirty="0">
                <a:effectLst/>
                <a:highlight>
                  <a:srgbClr val="FFFF00"/>
                </a:highlight>
                <a:latin typeface="Avenir Next LT Pro" panose="020B0504020202020204" pitchFamily="34" charset="77"/>
              </a:rPr>
              <a:t>ain findings: (1) HES admin showed an independent association with increased risk of in-hospital adverse outcomes including death and AKI, after attempting to control for the differences in illness severity, blood product administration, and emergency surgical admission classification between the HES and non-HES groups and (2) A dose-response relationship was present, with higher doses per kilogram per hour of HES associated with increasing risk compared with lower doses</a:t>
            </a:r>
            <a:endParaRPr lang="en-US" dirty="0">
              <a:highlight>
                <a:srgbClr val="FFFF00"/>
              </a:highlight>
              <a:latin typeface="Avenir Next LT Pro" panose="020B0504020202020204" pitchFamily="34" charset="77"/>
            </a:endParaRPr>
          </a:p>
          <a:p>
            <a:pPr marL="1200150" lvl="2" indent="-285750">
              <a:buFont typeface="Arial" panose="020B0604020202020204" pitchFamily="34" charset="0"/>
              <a:buChar char="•"/>
            </a:pPr>
            <a:r>
              <a:rPr lang="en-US" dirty="0">
                <a:latin typeface="Avenir Next LT Pro" panose="020B0504020202020204" pitchFamily="34" charset="77"/>
              </a:rPr>
              <a:t>Limitations: observational study with retrospective data, </a:t>
            </a:r>
            <a:r>
              <a:rPr lang="en-US" sz="1800" dirty="0">
                <a:effectLst/>
                <a:latin typeface="Avenir Next LT Pro" panose="020B0504020202020204" pitchFamily="34" charset="77"/>
              </a:rPr>
              <a:t>multiple differences identified between the HES and non-HES groups at baseline, some confounders may not have been included in the multivariable analysis, presence of coagulopathies was not assessed</a:t>
            </a:r>
          </a:p>
          <a:p>
            <a:pPr marL="1657350" lvl="3" indent="-285750">
              <a:buFont typeface="Arial" panose="020B0604020202020204" pitchFamily="34" charset="0"/>
              <a:buChar char="•"/>
            </a:pPr>
            <a:r>
              <a:rPr lang="en-US" sz="1800" dirty="0">
                <a:effectLst/>
                <a:latin typeface="Avenir Next LT Pro" panose="020B0504020202020204" pitchFamily="34" charset="77"/>
              </a:rPr>
              <a:t>Could have underreporting of long-term consequences of HES administration </a:t>
            </a:r>
            <a:endParaRPr lang="en-US" dirty="0">
              <a:latin typeface="Avenir Next LT Pro" panose="020B0504020202020204" pitchFamily="34" charset="77"/>
            </a:endParaRPr>
          </a:p>
          <a:p>
            <a:pPr marL="1657350" lvl="3" indent="-285750">
              <a:buFont typeface="Arial" panose="020B0604020202020204" pitchFamily="34" charset="0"/>
              <a:buChar char="•"/>
            </a:pPr>
            <a:r>
              <a:rPr lang="en-US" sz="1800" dirty="0">
                <a:effectLst/>
                <a:latin typeface="Avenir Next LT Pro" panose="020B0504020202020204" pitchFamily="34" charset="77"/>
              </a:rPr>
              <a:t>Study was underpowered to assess for specific HES effects within subgroups, for example septic dogs or dogs receiving only bolus HES therapy</a:t>
            </a:r>
            <a:endParaRPr lang="en-US" dirty="0">
              <a:latin typeface="Avenir Next LT Pro" panose="020B0504020202020204" pitchFamily="34" charset="77"/>
            </a:endParaRPr>
          </a:p>
          <a:p>
            <a:pPr marL="1200150" lvl="2" indent="-285750">
              <a:buFont typeface="Arial" panose="020B0604020202020204" pitchFamily="34" charset="0"/>
              <a:buChar char="•"/>
            </a:pPr>
            <a:r>
              <a:rPr lang="en-US" dirty="0">
                <a:latin typeface="Avenir Next LT Pro" panose="020B0504020202020204" pitchFamily="34" charset="77"/>
              </a:rPr>
              <a:t>T</a:t>
            </a:r>
            <a:r>
              <a:rPr lang="en-US" sz="1800" dirty="0">
                <a:effectLst/>
                <a:latin typeface="Avenir Next LT Pro" panose="020B0504020202020204" pitchFamily="34" charset="77"/>
              </a:rPr>
              <a:t>he number needed to harm was calculated as 6 (means that if 6 patients are treated with HES, one will experience an adverse outcome associated with HES use)</a:t>
            </a:r>
            <a:endParaRPr lang="en-US" dirty="0">
              <a:latin typeface="Avenir Next LT Pro" panose="020B0504020202020204" pitchFamily="34" charset="77"/>
            </a:endParaRPr>
          </a:p>
          <a:p>
            <a:pPr marL="1200150" lvl="2" indent="-285750">
              <a:buFont typeface="Arial" panose="020B0604020202020204" pitchFamily="34" charset="0"/>
              <a:buChar char="•"/>
            </a:pPr>
            <a:r>
              <a:rPr lang="en-US" dirty="0">
                <a:latin typeface="Avenir Next LT Pro" panose="020B0504020202020204" pitchFamily="34" charset="77"/>
              </a:rPr>
              <a:t>A</a:t>
            </a:r>
            <a:r>
              <a:rPr lang="en-US" sz="1800" dirty="0">
                <a:effectLst/>
                <a:latin typeface="Avenir Next LT Pro" panose="020B0504020202020204" pitchFamily="34" charset="77"/>
              </a:rPr>
              <a:t>lso uncertain how applicable findings are to dogs receiving forms of HES other than 10% 250/0.5 </a:t>
            </a:r>
            <a:endParaRPr lang="en-US" dirty="0">
              <a:latin typeface="Avenir Next LT Pro" panose="020B0504020202020204" pitchFamily="34" charset="77"/>
            </a:endParaRPr>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9893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67963A6-711E-8148-8A42-FD153E767DF6}"/>
              </a:ext>
            </a:extLst>
          </p:cNvPr>
          <p:cNvPicPr>
            <a:picLocks noChangeAspect="1"/>
          </p:cNvPicPr>
          <p:nvPr/>
        </p:nvPicPr>
        <p:blipFill>
          <a:blip r:embed="rId2"/>
          <a:stretch>
            <a:fillRect/>
          </a:stretch>
        </p:blipFill>
        <p:spPr>
          <a:xfrm>
            <a:off x="354301" y="414732"/>
            <a:ext cx="8456695" cy="6028535"/>
          </a:xfrm>
          <a:prstGeom prst="rect">
            <a:avLst/>
          </a:prstGeom>
        </p:spPr>
      </p:pic>
    </p:spTree>
    <p:extLst>
      <p:ext uri="{BB962C8B-B14F-4D97-AF65-F5344CB8AC3E}">
        <p14:creationId xmlns:p14="http://schemas.microsoft.com/office/powerpoint/2010/main" val="520667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AFB17CEC-8D39-F84A-AE1E-D06D95775CF1}"/>
              </a:ext>
            </a:extLst>
          </p:cNvPr>
          <p:cNvPicPr>
            <a:picLocks noChangeAspect="1"/>
          </p:cNvPicPr>
          <p:nvPr/>
        </p:nvPicPr>
        <p:blipFill>
          <a:blip r:embed="rId2"/>
          <a:stretch>
            <a:fillRect/>
          </a:stretch>
        </p:blipFill>
        <p:spPr>
          <a:xfrm>
            <a:off x="436800" y="95250"/>
            <a:ext cx="6172200" cy="6667500"/>
          </a:xfrm>
          <a:prstGeom prst="rect">
            <a:avLst/>
          </a:prstGeom>
        </p:spPr>
      </p:pic>
    </p:spTree>
    <p:extLst>
      <p:ext uri="{BB962C8B-B14F-4D97-AF65-F5344CB8AC3E}">
        <p14:creationId xmlns:p14="http://schemas.microsoft.com/office/powerpoint/2010/main" val="1706789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8433D65-C7F3-9041-8049-61B84097D012}"/>
              </a:ext>
            </a:extLst>
          </p:cNvPr>
          <p:cNvPicPr>
            <a:picLocks noChangeAspect="1"/>
          </p:cNvPicPr>
          <p:nvPr/>
        </p:nvPicPr>
        <p:blipFill>
          <a:blip r:embed="rId2"/>
          <a:stretch>
            <a:fillRect/>
          </a:stretch>
        </p:blipFill>
        <p:spPr>
          <a:xfrm>
            <a:off x="147025" y="82196"/>
            <a:ext cx="6265117" cy="3384603"/>
          </a:xfrm>
          <a:prstGeom prst="rect">
            <a:avLst/>
          </a:prstGeom>
        </p:spPr>
      </p:pic>
      <p:pic>
        <p:nvPicPr>
          <p:cNvPr id="5" name="Picture 4">
            <a:extLst>
              <a:ext uri="{FF2B5EF4-FFF2-40B4-BE49-F238E27FC236}">
                <a16:creationId xmlns:a16="http://schemas.microsoft.com/office/drawing/2014/main" id="{1F099CDD-F19C-D94E-94E9-4A501B77CD5B}"/>
              </a:ext>
            </a:extLst>
          </p:cNvPr>
          <p:cNvPicPr>
            <a:picLocks noChangeAspect="1"/>
          </p:cNvPicPr>
          <p:nvPr/>
        </p:nvPicPr>
        <p:blipFill>
          <a:blip r:embed="rId3"/>
          <a:stretch>
            <a:fillRect/>
          </a:stretch>
        </p:blipFill>
        <p:spPr>
          <a:xfrm>
            <a:off x="147025" y="3507056"/>
            <a:ext cx="8549196" cy="3225654"/>
          </a:xfrm>
          <a:prstGeom prst="rect">
            <a:avLst/>
          </a:prstGeom>
        </p:spPr>
      </p:pic>
    </p:spTree>
    <p:extLst>
      <p:ext uri="{BB962C8B-B14F-4D97-AF65-F5344CB8AC3E}">
        <p14:creationId xmlns:p14="http://schemas.microsoft.com/office/powerpoint/2010/main" val="2868246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1429C7E-0F73-1B4B-AFAA-70A05F416EC7}"/>
              </a:ext>
            </a:extLst>
          </p:cNvPr>
          <p:cNvSpPr>
            <a:spLocks noGrp="1"/>
          </p:cNvSpPr>
          <p:nvPr>
            <p:ph type="title"/>
          </p:nvPr>
        </p:nvSpPr>
        <p:spPr>
          <a:xfrm>
            <a:off x="170473" y="-253184"/>
            <a:ext cx="11851053" cy="1517999"/>
          </a:xfrm>
        </p:spPr>
        <p:txBody>
          <a:bodyPr vert="horz" lIns="91440" tIns="45720" rIns="91440" bIns="45720" rtlCol="0" anchor="b">
            <a:normAutofit/>
          </a:bodyPr>
          <a:lstStyle/>
          <a:p>
            <a:r>
              <a:rPr lang="en-US" sz="6000" kern="1200" dirty="0">
                <a:solidFill>
                  <a:schemeClr val="tx1"/>
                </a:solidFill>
                <a:latin typeface="+mj-lt"/>
                <a:ea typeface="+mj-ea"/>
                <a:cs typeface="+mj-cs"/>
              </a:rPr>
              <a:t>Coagulopathies</a:t>
            </a: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53F5AF90-E101-3442-9F9E-3DA9062D7F8F}"/>
              </a:ext>
            </a:extLst>
          </p:cNvPr>
          <p:cNvSpPr txBox="1"/>
          <p:nvPr/>
        </p:nvSpPr>
        <p:spPr>
          <a:xfrm>
            <a:off x="104188" y="1144442"/>
            <a:ext cx="11851052" cy="7540526"/>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Avenir Next LT Pro" panose="020B0504020202020204" pitchFamily="34" charset="77"/>
              </a:rPr>
              <a:t>Suggested mechanisms: </a:t>
            </a:r>
            <a:r>
              <a:rPr lang="en-US" sz="2000" dirty="0">
                <a:effectLst/>
                <a:latin typeface="Avenir Next LT Pro" panose="020B0504020202020204" pitchFamily="34" charset="77"/>
              </a:rPr>
              <a:t>thought to occur secondary to a dilutional coagulopathy, platelet dysfunction, </a:t>
            </a:r>
            <a:r>
              <a:rPr lang="en-US" sz="2000" dirty="0">
                <a:latin typeface="Avenir Next LT Pro" panose="020B0504020202020204" pitchFamily="34" charset="77"/>
              </a:rPr>
              <a:t>enhanced fibrinolysis, as well as decreased concentrations of </a:t>
            </a:r>
            <a:r>
              <a:rPr lang="en-US" sz="2000" dirty="0" err="1">
                <a:latin typeface="Avenir Next LT Pro" panose="020B0504020202020204" pitchFamily="34" charset="77"/>
              </a:rPr>
              <a:t>vWF</a:t>
            </a:r>
            <a:r>
              <a:rPr lang="en-US" sz="2000" dirty="0">
                <a:latin typeface="Avenir Next LT Pro" panose="020B0504020202020204" pitchFamily="34" charset="77"/>
              </a:rPr>
              <a:t> and factor 8</a:t>
            </a:r>
          </a:p>
          <a:p>
            <a:pPr marL="742950" lvl="1" indent="-285750">
              <a:buFont typeface="Arial" panose="020B0604020202020204" pitchFamily="34" charset="0"/>
              <a:buChar char="•"/>
            </a:pPr>
            <a:r>
              <a:rPr lang="en-US" dirty="0">
                <a:effectLst/>
                <a:latin typeface="Avenir Next LT Pro" panose="020B0504020202020204" pitchFamily="34" charset="77"/>
              </a:rPr>
              <a:t>Incorporation of HES molecules into polymerizing fibrin strands with subsequent alteration in clot strength and accelerated clot lysis is believed to underly HES-associated increased fibrinolysis </a:t>
            </a:r>
            <a:endParaRPr lang="en-US" dirty="0">
              <a:latin typeface="Avenir Next LT Pro" panose="020B0504020202020204" pitchFamily="34" charset="77"/>
            </a:endParaRPr>
          </a:p>
          <a:p>
            <a:pPr marL="742950" lvl="1" indent="-285750">
              <a:buFont typeface="Arial" panose="020B0604020202020204" pitchFamily="34" charset="0"/>
              <a:buChar char="•"/>
            </a:pPr>
            <a:r>
              <a:rPr lang="en-US" dirty="0">
                <a:latin typeface="Avenir Next LT Pro" panose="020B0504020202020204" pitchFamily="34" charset="77"/>
              </a:rPr>
              <a:t>Platelet dysfunction can be due to osmotic shrinkage + </a:t>
            </a:r>
            <a:r>
              <a:rPr lang="en-US" dirty="0">
                <a:effectLst/>
                <a:latin typeface="Avenir Next LT Pro" panose="020B0504020202020204" pitchFamily="34" charset="77"/>
              </a:rPr>
              <a:t>extracellular coating of platelets with colloidal macromolecules, inhibiting conformational changes, and interactions between glycoproteins IIb–IIIa and </a:t>
            </a:r>
            <a:r>
              <a:rPr lang="en-US" dirty="0" err="1">
                <a:effectLst/>
                <a:latin typeface="Avenir Next LT Pro" panose="020B0504020202020204" pitchFamily="34" charset="77"/>
              </a:rPr>
              <a:t>Ib</a:t>
            </a:r>
            <a:r>
              <a:rPr lang="en-US" dirty="0">
                <a:effectLst/>
                <a:latin typeface="Avenir Next LT Pro" panose="020B0504020202020204" pitchFamily="34" charset="77"/>
              </a:rPr>
              <a:t> and their ligands with subsequent decreased platelet aggregability and adhesion </a:t>
            </a:r>
          </a:p>
          <a:p>
            <a:pPr marL="742950" lvl="1" indent="-285750">
              <a:buFont typeface="Arial" panose="020B0604020202020204" pitchFamily="34" charset="0"/>
              <a:buChar char="•"/>
            </a:pPr>
            <a:r>
              <a:rPr lang="en-US" dirty="0">
                <a:latin typeface="Avenir Next LT Pro" panose="020B0504020202020204" pitchFamily="34" charset="77"/>
              </a:rPr>
              <a:t>A </a:t>
            </a:r>
            <a:r>
              <a:rPr lang="en-US" sz="1800" dirty="0">
                <a:effectLst/>
                <a:latin typeface="Avenir Next LT Pro" panose="020B0504020202020204" pitchFamily="34" charset="77"/>
              </a:rPr>
              <a:t>high C2/C6 ratio or high MS may delay enzymatic degradation, and may enhance coagulopathies</a:t>
            </a:r>
            <a:endParaRPr lang="en-US" dirty="0">
              <a:latin typeface="Avenir Next LT Pro" panose="020B0504020202020204" pitchFamily="34" charset="77"/>
            </a:endParaRPr>
          </a:p>
          <a:p>
            <a:pPr marL="742950" lvl="1" indent="-285750">
              <a:buFont typeface="Arial" panose="020B0604020202020204" pitchFamily="34" charset="0"/>
              <a:buChar char="•"/>
            </a:pPr>
            <a:endParaRPr lang="en-US" dirty="0">
              <a:latin typeface="Avenir Next LT Pro" panose="020B0504020202020204" pitchFamily="34" charset="77"/>
            </a:endParaRPr>
          </a:p>
          <a:p>
            <a:pPr marL="742950" lvl="1" indent="-285750">
              <a:buFont typeface="Arial" panose="020B0604020202020204" pitchFamily="34" charset="0"/>
              <a:buChar char="•"/>
            </a:pPr>
            <a:endParaRPr lang="en-US" sz="2000" dirty="0"/>
          </a:p>
          <a:p>
            <a:pPr marL="742950" lvl="1"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latin typeface="Avenir Next" panose="020B0503020202020204" pitchFamily="34" charset="0"/>
            </a:endParaRP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p:txBody>
      </p:sp>
      <p:pic>
        <p:nvPicPr>
          <p:cNvPr id="4" name="Picture 3">
            <a:extLst>
              <a:ext uri="{FF2B5EF4-FFF2-40B4-BE49-F238E27FC236}">
                <a16:creationId xmlns:a16="http://schemas.microsoft.com/office/drawing/2014/main" id="{9BC4A1DB-0EC1-1C46-84E5-748D6EB6E581}"/>
              </a:ext>
            </a:extLst>
          </p:cNvPr>
          <p:cNvPicPr>
            <a:picLocks noChangeAspect="1"/>
          </p:cNvPicPr>
          <p:nvPr/>
        </p:nvPicPr>
        <p:blipFill>
          <a:blip r:embed="rId3"/>
          <a:stretch>
            <a:fillRect/>
          </a:stretch>
        </p:blipFill>
        <p:spPr>
          <a:xfrm>
            <a:off x="2416779" y="3606190"/>
            <a:ext cx="7253941" cy="3203517"/>
          </a:xfrm>
          <a:prstGeom prst="rect">
            <a:avLst/>
          </a:prstGeom>
        </p:spPr>
      </p:pic>
    </p:spTree>
    <p:extLst>
      <p:ext uri="{BB962C8B-B14F-4D97-AF65-F5344CB8AC3E}">
        <p14:creationId xmlns:p14="http://schemas.microsoft.com/office/powerpoint/2010/main" val="3566143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1429C7E-0F73-1B4B-AFAA-70A05F416EC7}"/>
              </a:ext>
            </a:extLst>
          </p:cNvPr>
          <p:cNvSpPr>
            <a:spLocks noGrp="1"/>
          </p:cNvSpPr>
          <p:nvPr>
            <p:ph type="title"/>
          </p:nvPr>
        </p:nvSpPr>
        <p:spPr>
          <a:xfrm>
            <a:off x="170473" y="-253184"/>
            <a:ext cx="11851053" cy="1517999"/>
          </a:xfrm>
        </p:spPr>
        <p:txBody>
          <a:bodyPr vert="horz" lIns="91440" tIns="45720" rIns="91440" bIns="45720" rtlCol="0" anchor="b">
            <a:normAutofit/>
          </a:bodyPr>
          <a:lstStyle/>
          <a:p>
            <a:r>
              <a:rPr lang="en-US" sz="6000" kern="1200" dirty="0">
                <a:solidFill>
                  <a:schemeClr val="tx1"/>
                </a:solidFill>
                <a:latin typeface="+mj-lt"/>
                <a:ea typeface="+mj-ea"/>
                <a:cs typeface="+mj-cs"/>
              </a:rPr>
              <a:t>Coagulopathies</a:t>
            </a: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643CE0B-0311-C747-8DBB-F33603DAE8F7}"/>
              </a:ext>
            </a:extLst>
          </p:cNvPr>
          <p:cNvPicPr>
            <a:picLocks noChangeAspect="1"/>
          </p:cNvPicPr>
          <p:nvPr/>
        </p:nvPicPr>
        <p:blipFill>
          <a:blip r:embed="rId3"/>
          <a:stretch>
            <a:fillRect/>
          </a:stretch>
        </p:blipFill>
        <p:spPr>
          <a:xfrm>
            <a:off x="265695" y="1718929"/>
            <a:ext cx="7215043" cy="3607522"/>
          </a:xfrm>
          <a:prstGeom prst="rect">
            <a:avLst/>
          </a:prstGeom>
        </p:spPr>
      </p:pic>
    </p:spTree>
    <p:extLst>
      <p:ext uri="{BB962C8B-B14F-4D97-AF65-F5344CB8AC3E}">
        <p14:creationId xmlns:p14="http://schemas.microsoft.com/office/powerpoint/2010/main" val="491647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C8938CE-0DAD-1640-9B66-6DD0624A09C3}"/>
              </a:ext>
            </a:extLst>
          </p:cNvPr>
          <p:cNvPicPr>
            <a:picLocks noChangeAspect="1"/>
          </p:cNvPicPr>
          <p:nvPr/>
        </p:nvPicPr>
        <p:blipFill>
          <a:blip r:embed="rId3"/>
          <a:stretch>
            <a:fillRect/>
          </a:stretch>
        </p:blipFill>
        <p:spPr>
          <a:xfrm>
            <a:off x="210365" y="239474"/>
            <a:ext cx="6553200" cy="1689100"/>
          </a:xfrm>
          <a:prstGeom prst="rect">
            <a:avLst/>
          </a:prstGeom>
        </p:spPr>
      </p:pic>
      <p:sp>
        <p:nvSpPr>
          <p:cNvPr id="7" name="TextBox 6">
            <a:extLst>
              <a:ext uri="{FF2B5EF4-FFF2-40B4-BE49-F238E27FC236}">
                <a16:creationId xmlns:a16="http://schemas.microsoft.com/office/drawing/2014/main" id="{C3D22D17-F6BE-A44E-A0C2-AE3691DBF362}"/>
              </a:ext>
            </a:extLst>
          </p:cNvPr>
          <p:cNvSpPr txBox="1"/>
          <p:nvPr/>
        </p:nvSpPr>
        <p:spPr>
          <a:xfrm>
            <a:off x="0" y="2017668"/>
            <a:ext cx="11856944" cy="9510296"/>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panose="020B0504020202020204" pitchFamily="34" charset="77"/>
              </a:rPr>
              <a:t>Materials and methods:</a:t>
            </a:r>
          </a:p>
          <a:p>
            <a:pPr marL="742950" lvl="1" indent="-285750">
              <a:buFont typeface="Arial" panose="020B0604020202020204" pitchFamily="34" charset="0"/>
              <a:buChar char="•"/>
            </a:pPr>
            <a:r>
              <a:rPr lang="en-US" sz="1800" dirty="0">
                <a:effectLst/>
                <a:latin typeface="Avenir Next LT Pro" panose="020B0504020202020204" pitchFamily="34" charset="77"/>
              </a:rPr>
              <a:t>Dogs with SHP  and hypovolemic shock presented to the emergency service of a teaching hospital between January 2015 - June 2016 </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Hemoperitoneum was confirmed by removal of nonclotting blood with a PCV ≥ 20% via paracentesis </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Dogs were considered to be in shock if at least 2 of the following were fulfilled: HR &gt; 140, shock index &gt; 0.9 (shock index = heart rate divided by the systolic blood pressure),</a:t>
            </a:r>
            <a:r>
              <a:rPr lang="en-US" sz="1800" dirty="0">
                <a:solidFill>
                  <a:srgbClr val="2360AA"/>
                </a:solidFill>
                <a:effectLst/>
                <a:latin typeface="Avenir Next LT Pro" panose="020B0504020202020204" pitchFamily="34" charset="77"/>
              </a:rPr>
              <a:t> </a:t>
            </a:r>
            <a:r>
              <a:rPr lang="en-US" sz="1800" dirty="0">
                <a:effectLst/>
                <a:latin typeface="Avenir Next LT Pro" panose="020B0504020202020204" pitchFamily="34" charset="77"/>
              </a:rPr>
              <a:t>and lactate &gt; 2.5</a:t>
            </a:r>
            <a:endParaRPr lang="en-US" dirty="0">
              <a:latin typeface="Avenir Next LT Pro" panose="020B0504020202020204" pitchFamily="34" charset="77"/>
            </a:endParaRPr>
          </a:p>
          <a:p>
            <a:pPr marL="742950" lvl="1" indent="-285750">
              <a:buFont typeface="Arial" panose="020B0604020202020204" pitchFamily="34" charset="0"/>
              <a:buChar char="•"/>
            </a:pPr>
            <a:r>
              <a:rPr lang="en-US" dirty="0" err="1">
                <a:latin typeface="Avenir Next LT Pro" panose="020B0504020202020204" pitchFamily="34" charset="77"/>
              </a:rPr>
              <a:t>A</a:t>
            </a:r>
            <a:r>
              <a:rPr lang="en-US" sz="1800" dirty="0" err="1">
                <a:effectLst/>
                <a:latin typeface="Avenir Next LT Pro" panose="020B0504020202020204" pitchFamily="34" charset="77"/>
              </a:rPr>
              <a:t>PPLE</a:t>
            </a:r>
            <a:r>
              <a:rPr lang="en-US" sz="1600" dirty="0" err="1">
                <a:effectLst/>
                <a:latin typeface="Avenir Next LT Pro" panose="020B0504020202020204" pitchFamily="34" charset="77"/>
              </a:rPr>
              <a:t>fast</a:t>
            </a:r>
            <a:r>
              <a:rPr lang="en-US" sz="1800" dirty="0">
                <a:effectLst/>
                <a:latin typeface="Avenir Next LT Pro" panose="020B0504020202020204" pitchFamily="34" charset="77"/>
              </a:rPr>
              <a:t> scores calculated</a:t>
            </a:r>
          </a:p>
          <a:p>
            <a:pPr marL="742950" lvl="1" indent="-285750">
              <a:buFont typeface="Arial" panose="020B0604020202020204" pitchFamily="34" charset="0"/>
              <a:buChar char="•"/>
            </a:pPr>
            <a:r>
              <a:rPr lang="en-US" sz="1800" dirty="0">
                <a:effectLst/>
                <a:latin typeface="Avenir Next LT Pro" panose="020B0504020202020204" pitchFamily="34" charset="77"/>
              </a:rPr>
              <a:t>Exclusion criteria: age &lt; 10 months, BW &lt; 8 kg, known trauma, previous history of coagulopathy or disorders associated with coagulopathies (hyperadrenocorticism, protein-losing enteropathy or nephropathy, and hepatic or renal insufficiency), and use of steroids or NSAIDs, artificial colloids, or blood products within 2 weeks prior to admission </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Dogs were </a:t>
            </a:r>
            <a:r>
              <a:rPr lang="en-US" sz="1800" dirty="0">
                <a:effectLst/>
                <a:highlight>
                  <a:srgbClr val="FFFF00"/>
                </a:highlight>
                <a:latin typeface="Avenir Next LT Pro" panose="020B0504020202020204" pitchFamily="34" charset="77"/>
              </a:rPr>
              <a:t>randomly allocated to CRYS solution </a:t>
            </a:r>
            <a:r>
              <a:rPr lang="en-US" sz="1800" dirty="0">
                <a:solidFill>
                  <a:srgbClr val="2360AA"/>
                </a:solidFill>
                <a:effectLst/>
                <a:highlight>
                  <a:srgbClr val="FFFF00"/>
                </a:highlight>
                <a:latin typeface="Avenir Next LT Pro" panose="020B0504020202020204" pitchFamily="34" charset="77"/>
              </a:rPr>
              <a:t> </a:t>
            </a:r>
            <a:r>
              <a:rPr lang="en-US" sz="1800" dirty="0">
                <a:effectLst/>
                <a:highlight>
                  <a:srgbClr val="FFFF00"/>
                </a:highlight>
                <a:latin typeface="Avenir Next LT Pro" panose="020B0504020202020204" pitchFamily="34" charset="77"/>
              </a:rPr>
              <a:t>(CRYS group) or 6% HES 130/0.4</a:t>
            </a:r>
            <a:r>
              <a:rPr lang="en-US" sz="1800" dirty="0">
                <a:solidFill>
                  <a:srgbClr val="2360AA"/>
                </a:solidFill>
                <a:effectLst/>
                <a:highlight>
                  <a:srgbClr val="FFFF00"/>
                </a:highlight>
                <a:latin typeface="Avenir Next LT Pro" panose="020B0504020202020204" pitchFamily="34" charset="77"/>
              </a:rPr>
              <a:t> </a:t>
            </a:r>
            <a:r>
              <a:rPr lang="en-US" sz="1800" dirty="0">
                <a:effectLst/>
                <a:highlight>
                  <a:srgbClr val="FFFF00"/>
                </a:highlight>
                <a:latin typeface="Avenir Next LT Pro" panose="020B0504020202020204" pitchFamily="34" charset="77"/>
              </a:rPr>
              <a:t>(HES group) </a:t>
            </a:r>
            <a:endParaRPr lang="en-US" dirty="0">
              <a:highlight>
                <a:srgbClr val="FFFF00"/>
              </a:highlight>
              <a:latin typeface="Avenir Next LT Pro" panose="020B0504020202020204" pitchFamily="34" charset="77"/>
            </a:endParaRPr>
          </a:p>
          <a:p>
            <a:pPr marL="1200150" lvl="2" indent="-285750">
              <a:buFont typeface="Arial" panose="020B0604020202020204" pitchFamily="34" charset="0"/>
              <a:buChar char="•"/>
            </a:pPr>
            <a:r>
              <a:rPr lang="en-US" sz="1800" dirty="0">
                <a:effectLst/>
                <a:highlight>
                  <a:srgbClr val="FFFF00"/>
                </a:highlight>
                <a:latin typeface="Avenir Next LT Pro" panose="020B0504020202020204" pitchFamily="34" charset="77"/>
              </a:rPr>
              <a:t>CRYS group: bolus of 30 mL/kg</a:t>
            </a:r>
          </a:p>
          <a:p>
            <a:pPr marL="1200150" lvl="2" indent="-285750">
              <a:buFont typeface="Arial" panose="020B0604020202020204" pitchFamily="34" charset="0"/>
              <a:buChar char="•"/>
            </a:pPr>
            <a:r>
              <a:rPr lang="en-US" sz="1800" dirty="0">
                <a:effectLst/>
                <a:highlight>
                  <a:srgbClr val="FFFF00"/>
                </a:highlight>
                <a:latin typeface="Avenir Next LT Pro" panose="020B0504020202020204" pitchFamily="34" charset="77"/>
              </a:rPr>
              <a:t>HES group: bolus of 10 mL/kg </a:t>
            </a:r>
            <a:r>
              <a:rPr lang="en-US" sz="1800" dirty="0">
                <a:effectLst/>
                <a:latin typeface="Avenir Next LT Pro" panose="020B0504020202020204" pitchFamily="34" charset="77"/>
              </a:rPr>
              <a:t>within 20 min</a:t>
            </a:r>
            <a:endParaRPr lang="en-US" dirty="0">
              <a:latin typeface="Avenir Next LT Pro" panose="020B0504020202020204" pitchFamily="34" charset="77"/>
            </a:endParaRPr>
          </a:p>
          <a:p>
            <a:pPr marL="1200150" lvl="2" indent="-285750">
              <a:buFont typeface="Arial" panose="020B0604020202020204" pitchFamily="34" charset="0"/>
              <a:buChar char="•"/>
            </a:pPr>
            <a:r>
              <a:rPr lang="en-US" sz="1800" dirty="0">
                <a:effectLst/>
                <a:latin typeface="Avenir Next LT Pro" panose="020B0504020202020204" pitchFamily="34" charset="77"/>
              </a:rPr>
              <a:t>Heart rate, shock index, and blood sampling were assessed immediately prior to (T0) and 5 minutes after (T1) the end of the fluid bolus. </a:t>
            </a:r>
            <a:endParaRPr lang="en-US" dirty="0">
              <a:latin typeface="Avenir Next LT Pro" panose="020B0504020202020204" pitchFamily="34" charset="77"/>
            </a:endParaRPr>
          </a:p>
          <a:p>
            <a:pPr marL="1200150" lvl="2"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073791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3D22D17-F6BE-A44E-A0C2-AE3691DBF362}"/>
              </a:ext>
            </a:extLst>
          </p:cNvPr>
          <p:cNvSpPr txBox="1"/>
          <p:nvPr/>
        </p:nvSpPr>
        <p:spPr>
          <a:xfrm>
            <a:off x="137503" y="59930"/>
            <a:ext cx="11856944" cy="923329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panose="020B0504020202020204" pitchFamily="34" charset="77"/>
              </a:rPr>
              <a:t>Materials and methods </a:t>
            </a:r>
            <a:r>
              <a:rPr lang="en-US" dirty="0" err="1">
                <a:latin typeface="Avenir Next LT Pro" panose="020B0504020202020204" pitchFamily="34" charset="77"/>
              </a:rPr>
              <a:t>cont</a:t>
            </a:r>
            <a:r>
              <a:rPr lang="en-US" dirty="0">
                <a:latin typeface="Avenir Next LT Pro" panose="020B0504020202020204" pitchFamily="34" charset="77"/>
              </a:rPr>
              <a:t>:</a:t>
            </a:r>
          </a:p>
          <a:p>
            <a:pPr marL="742950" lvl="1" indent="-285750">
              <a:buFont typeface="Arial" panose="020B0604020202020204" pitchFamily="34" charset="0"/>
              <a:buChar char="•"/>
            </a:pPr>
            <a:r>
              <a:rPr lang="en-US" dirty="0">
                <a:effectLst/>
                <a:latin typeface="Avenir Next LT Pro" panose="020B0504020202020204" pitchFamily="34" charset="77"/>
              </a:rPr>
              <a:t>Venipuncture was performed on the right jugular vein for the first sample (T0 ) and the left jugular vein for the second sample (T1)</a:t>
            </a:r>
          </a:p>
          <a:p>
            <a:pPr marL="742950" lvl="1" indent="-285750">
              <a:buFont typeface="Arial" panose="020B0604020202020204" pitchFamily="34" charset="0"/>
              <a:buChar char="•"/>
            </a:pPr>
            <a:r>
              <a:rPr lang="en-US" dirty="0">
                <a:highlight>
                  <a:srgbClr val="FFFF00"/>
                </a:highlight>
                <a:latin typeface="Avenir Next LT Pro" panose="020B0504020202020204" pitchFamily="34" charset="77"/>
              </a:rPr>
              <a:t>S</a:t>
            </a:r>
            <a:r>
              <a:rPr lang="en-US" sz="1800" dirty="0">
                <a:effectLst/>
                <a:highlight>
                  <a:srgbClr val="FFFF00"/>
                </a:highlight>
                <a:latin typeface="Avenir Next LT Pro" panose="020B0504020202020204" pitchFamily="34" charset="77"/>
              </a:rPr>
              <a:t>amples were considered </a:t>
            </a:r>
            <a:r>
              <a:rPr lang="en-US" sz="1800" dirty="0" err="1">
                <a:effectLst/>
                <a:highlight>
                  <a:srgbClr val="FFFF00"/>
                </a:highlight>
                <a:latin typeface="Avenir Next LT Pro" panose="020B0504020202020204" pitchFamily="34" charset="77"/>
              </a:rPr>
              <a:t>hypocoagulable</a:t>
            </a:r>
            <a:r>
              <a:rPr lang="en-US" sz="1800" dirty="0">
                <a:effectLst/>
                <a:highlight>
                  <a:srgbClr val="FFFF00"/>
                </a:highlight>
                <a:latin typeface="Avenir Next LT Pro" panose="020B0504020202020204" pitchFamily="34" charset="77"/>
              </a:rPr>
              <a:t> if PT, </a:t>
            </a:r>
            <a:r>
              <a:rPr lang="en-US" sz="1800" dirty="0" err="1">
                <a:effectLst/>
                <a:highlight>
                  <a:srgbClr val="FFFF00"/>
                </a:highlight>
                <a:latin typeface="Avenir Next LT Pro" panose="020B0504020202020204" pitchFamily="34" charset="77"/>
              </a:rPr>
              <a:t>aPTT</a:t>
            </a:r>
            <a:r>
              <a:rPr lang="en-US" sz="1800" dirty="0">
                <a:effectLst/>
                <a:highlight>
                  <a:srgbClr val="FFFF00"/>
                </a:highlight>
                <a:latin typeface="Avenir Next LT Pro" panose="020B0504020202020204" pitchFamily="34" charset="77"/>
              </a:rPr>
              <a:t>, CT, or CFT was prolonged or fibrinogen or MCF was decreased </a:t>
            </a:r>
          </a:p>
          <a:p>
            <a:pPr marL="742950" lvl="1" indent="-285750">
              <a:buFont typeface="Arial" panose="020B0604020202020204" pitchFamily="34" charset="0"/>
              <a:buChar char="•"/>
            </a:pPr>
            <a:r>
              <a:rPr lang="en-US" sz="1800" dirty="0">
                <a:effectLst/>
                <a:highlight>
                  <a:srgbClr val="FFFF00"/>
                </a:highlight>
                <a:latin typeface="Avenir Next LT Pro" panose="020B0504020202020204" pitchFamily="34" charset="77"/>
              </a:rPr>
              <a:t>Hyperfibrinolysis was defined as LI30 or LI45 below 100% or maximum lysis &gt;10 </a:t>
            </a:r>
            <a:endParaRPr lang="en-US" dirty="0">
              <a:highlight>
                <a:srgbClr val="FFFF00"/>
              </a:highlight>
              <a:latin typeface="Avenir Next LT Pro" panose="020B0504020202020204" pitchFamily="34" charset="77"/>
            </a:endParaRPr>
          </a:p>
          <a:p>
            <a:pPr marL="285750" indent="-285750">
              <a:buFont typeface="Arial" panose="020B0604020202020204" pitchFamily="34" charset="0"/>
              <a:buChar char="•"/>
            </a:pPr>
            <a:r>
              <a:rPr lang="en-US" dirty="0">
                <a:latin typeface="Avenir Next LT Pro" panose="020B0504020202020204" pitchFamily="34" charset="77"/>
              </a:rPr>
              <a:t>Results: </a:t>
            </a:r>
          </a:p>
          <a:p>
            <a:pPr marL="742950" lvl="1" indent="-285750">
              <a:buFont typeface="Arial" panose="020B0604020202020204" pitchFamily="34" charset="0"/>
              <a:buChar char="•"/>
            </a:pPr>
            <a:r>
              <a:rPr lang="en-US" dirty="0">
                <a:effectLst/>
                <a:latin typeface="Avenir Next LT Pro" panose="020B0504020202020204" pitchFamily="34" charset="77"/>
              </a:rPr>
              <a:t>62 dogs with hemoperitoneum and shock were presented, 20 excluded</a:t>
            </a:r>
            <a:r>
              <a:rPr lang="en-US" dirty="0">
                <a:effectLst/>
                <a:highlight>
                  <a:srgbClr val="FFFF00"/>
                </a:highlight>
                <a:latin typeface="Avenir Next LT Pro" panose="020B0504020202020204" pitchFamily="34" charset="77"/>
              </a:rPr>
              <a:t>, 42 dogs total</a:t>
            </a:r>
          </a:p>
          <a:p>
            <a:pPr marL="1200150" lvl="2" indent="-285750">
              <a:buFont typeface="Arial" panose="020B0604020202020204" pitchFamily="34" charset="0"/>
              <a:buChar char="•"/>
            </a:pPr>
            <a:r>
              <a:rPr lang="en-US" sz="1800" dirty="0">
                <a:effectLst/>
                <a:highlight>
                  <a:srgbClr val="FFFF00"/>
                </a:highlight>
                <a:latin typeface="Avenir Next LT Pro" panose="020B0504020202020204" pitchFamily="34" charset="77"/>
              </a:rPr>
              <a:t>20 in the HES group, 22 in the CRYS group</a:t>
            </a:r>
            <a:endParaRPr lang="en-US" dirty="0">
              <a:effectLst/>
              <a:highlight>
                <a:srgbClr val="FFFF00"/>
              </a:highlight>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No significant difference found between the 2 groups for sex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0.83), age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0.60), or BW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0.71) </a:t>
            </a:r>
          </a:p>
          <a:p>
            <a:pPr marL="742950" lvl="1" indent="-285750">
              <a:buFont typeface="Arial" panose="020B0604020202020204" pitchFamily="34" charset="0"/>
              <a:buChar char="•"/>
            </a:pPr>
            <a:r>
              <a:rPr lang="en-US" sz="1800" dirty="0">
                <a:effectLst/>
                <a:latin typeface="Avenir Next LT Pro" panose="020B0504020202020204" pitchFamily="34" charset="77"/>
              </a:rPr>
              <a:t>All dogs got AUS performed by board-certified radiologist</a:t>
            </a:r>
          </a:p>
          <a:p>
            <a:pPr marL="742950" lvl="1" indent="-285750">
              <a:buFont typeface="Arial" panose="020B0604020202020204" pitchFamily="34" charset="0"/>
              <a:buChar char="•"/>
            </a:pPr>
            <a:r>
              <a:rPr lang="en-US" sz="1800" dirty="0">
                <a:effectLst/>
                <a:latin typeface="Avenir Next LT Pro" panose="020B0504020202020204" pitchFamily="34" charset="77"/>
              </a:rPr>
              <a:t>17 dogs (HES group, n = 7; CRYS group, n = 10) sent to surgery </a:t>
            </a:r>
          </a:p>
          <a:p>
            <a:pPr marL="1200150" lvl="2" indent="-285750">
              <a:buFont typeface="Arial" panose="020B0604020202020204" pitchFamily="34" charset="0"/>
              <a:buChar char="•"/>
            </a:pPr>
            <a:r>
              <a:rPr lang="en-US" dirty="0">
                <a:latin typeface="Avenir Next LT Pro" panose="020B0504020202020204" pitchFamily="34" charset="77"/>
              </a:rPr>
              <a:t>Of surgical group: 15 survived to discharge, </a:t>
            </a:r>
            <a:r>
              <a:rPr lang="en-US" sz="1800" dirty="0">
                <a:effectLst/>
                <a:latin typeface="Avenir Next LT Pro" panose="020B0504020202020204" pitchFamily="34" charset="77"/>
              </a:rPr>
              <a:t>1 euthanized at surgery (CRYS group), and 1 died postop (HES group) </a:t>
            </a:r>
            <a:endParaRPr lang="en-US" dirty="0">
              <a:latin typeface="Avenir Next LT Pro" panose="020B0504020202020204" pitchFamily="34" charset="77"/>
            </a:endParaRPr>
          </a:p>
          <a:p>
            <a:pPr marL="1200150" lvl="2"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75BAAC71-F7DB-0C4B-9F98-7A06AF4A2DA6}"/>
              </a:ext>
            </a:extLst>
          </p:cNvPr>
          <p:cNvPicPr>
            <a:picLocks noChangeAspect="1"/>
          </p:cNvPicPr>
          <p:nvPr/>
        </p:nvPicPr>
        <p:blipFill>
          <a:blip r:embed="rId3"/>
          <a:stretch>
            <a:fillRect/>
          </a:stretch>
        </p:blipFill>
        <p:spPr>
          <a:xfrm>
            <a:off x="3836885" y="3873785"/>
            <a:ext cx="7709759" cy="2666150"/>
          </a:xfrm>
          <a:prstGeom prst="rect">
            <a:avLst/>
          </a:prstGeom>
        </p:spPr>
      </p:pic>
    </p:spTree>
    <p:extLst>
      <p:ext uri="{BB962C8B-B14F-4D97-AF65-F5344CB8AC3E}">
        <p14:creationId xmlns:p14="http://schemas.microsoft.com/office/powerpoint/2010/main" val="3274185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3D22D17-F6BE-A44E-A0C2-AE3691DBF362}"/>
              </a:ext>
            </a:extLst>
          </p:cNvPr>
          <p:cNvSpPr txBox="1"/>
          <p:nvPr/>
        </p:nvSpPr>
        <p:spPr>
          <a:xfrm>
            <a:off x="137503" y="59930"/>
            <a:ext cx="11856944" cy="7755969"/>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Avenir Next LT Pro" panose="020B0504020202020204" pitchFamily="34" charset="77"/>
              </a:rPr>
              <a:t>Results:</a:t>
            </a:r>
          </a:p>
          <a:p>
            <a:pPr marL="742950" lvl="1" indent="-285750">
              <a:buFont typeface="Arial" panose="020B0604020202020204" pitchFamily="34" charset="0"/>
              <a:buChar char="•"/>
            </a:pPr>
            <a:r>
              <a:rPr lang="en-US" sz="1600" dirty="0">
                <a:effectLst/>
                <a:latin typeface="Avenir Next LT Pro" panose="020B0504020202020204" pitchFamily="34" charset="77"/>
              </a:rPr>
              <a:t>Histopathology available in all 17 cases, with following diagnoses: HSA (13; 76%), benign hematoma (3; 18%), and splenic </a:t>
            </a:r>
            <a:r>
              <a:rPr lang="en-US" sz="1600" dirty="0" err="1">
                <a:effectLst/>
                <a:latin typeface="Avenir Next LT Pro" panose="020B0504020202020204" pitchFamily="34" charset="77"/>
              </a:rPr>
              <a:t>fibrohistiocytic</a:t>
            </a:r>
            <a:r>
              <a:rPr lang="en-US" sz="1600" dirty="0">
                <a:effectLst/>
                <a:latin typeface="Avenir Next LT Pro" panose="020B0504020202020204" pitchFamily="34" charset="77"/>
              </a:rPr>
              <a:t> nodules (1; 6%) </a:t>
            </a:r>
            <a:endParaRPr lang="en-US" sz="1600" dirty="0">
              <a:latin typeface="Avenir Next LT Pro" panose="020B0504020202020204" pitchFamily="34" charset="77"/>
            </a:endParaRPr>
          </a:p>
          <a:p>
            <a:pPr marL="742950" lvl="1" indent="-285750">
              <a:buFont typeface="Arial" panose="020B0604020202020204" pitchFamily="34" charset="0"/>
              <a:buChar char="•"/>
            </a:pPr>
            <a:r>
              <a:rPr lang="en-US" sz="1600" dirty="0">
                <a:latin typeface="Avenir Next LT Pro" panose="020B0504020202020204" pitchFamily="34" charset="77"/>
              </a:rPr>
              <a:t>R</a:t>
            </a:r>
            <a:r>
              <a:rPr lang="en-US" sz="1600" dirty="0">
                <a:effectLst/>
                <a:latin typeface="Avenir Next LT Pro" panose="020B0504020202020204" pitchFamily="34" charset="77"/>
              </a:rPr>
              <a:t>emaining 25 dogs were euthanized without surgery due to suspicion of diffuse metastatic neoplasia on abdominal (</a:t>
            </a:r>
            <a:r>
              <a:rPr lang="en-US" sz="1600" dirty="0" err="1">
                <a:effectLst/>
                <a:latin typeface="Avenir Next LT Pro" panose="020B0504020202020204" pitchFamily="34" charset="77"/>
              </a:rPr>
              <a:t>eg</a:t>
            </a:r>
            <a:r>
              <a:rPr lang="en-US" sz="1600" dirty="0">
                <a:effectLst/>
                <a:latin typeface="Avenir Next LT Pro" panose="020B0504020202020204" pitchFamily="34" charset="77"/>
              </a:rPr>
              <a:t>, presence of multiple cavitated splenic or hepatic lesions) or cardiac (right atrial lesion) ultrasound</a:t>
            </a:r>
          </a:p>
          <a:p>
            <a:pPr marL="1200150" lvl="2" indent="-285750">
              <a:buFont typeface="Arial" panose="020B0604020202020204" pitchFamily="34" charset="0"/>
              <a:buChar char="•"/>
            </a:pPr>
            <a:r>
              <a:rPr lang="en-US" sz="1600" dirty="0">
                <a:effectLst/>
                <a:latin typeface="Avenir Next LT Pro" panose="020B0504020202020204" pitchFamily="34" charset="77"/>
              </a:rPr>
              <a:t>Seven of these dogs had full body necropsy and were diagnosed with hemangiosarcoma</a:t>
            </a:r>
            <a:endParaRPr lang="en-US" sz="1600" dirty="0">
              <a:latin typeface="Avenir Next LT Pro" panose="020B0504020202020204" pitchFamily="34" charset="77"/>
            </a:endParaRPr>
          </a:p>
          <a:p>
            <a:pPr marL="742950" lvl="1" indent="-285750">
              <a:buFont typeface="Arial" panose="020B0604020202020204" pitchFamily="34" charset="0"/>
              <a:buChar char="•"/>
            </a:pPr>
            <a:r>
              <a:rPr lang="en-US" sz="1600" dirty="0">
                <a:effectLst/>
                <a:highlight>
                  <a:srgbClr val="FFFF00"/>
                </a:highlight>
                <a:latin typeface="Avenir Next LT Pro" panose="020B0504020202020204" pitchFamily="34" charset="77"/>
              </a:rPr>
              <a:t>No significant differences were found between the groups for PT, </a:t>
            </a:r>
            <a:r>
              <a:rPr lang="en-US" sz="1600" dirty="0" err="1">
                <a:effectLst/>
                <a:highlight>
                  <a:srgbClr val="FFFF00"/>
                </a:highlight>
                <a:latin typeface="Avenir Next LT Pro" panose="020B0504020202020204" pitchFamily="34" charset="77"/>
              </a:rPr>
              <a:t>aPTT</a:t>
            </a:r>
            <a:r>
              <a:rPr lang="en-US" sz="1600" dirty="0">
                <a:effectLst/>
                <a:highlight>
                  <a:srgbClr val="FFFF00"/>
                </a:highlight>
                <a:latin typeface="Avenir Next LT Pro" panose="020B0504020202020204" pitchFamily="34" charset="77"/>
              </a:rPr>
              <a:t>, and fibrinogen concentrations at T0 or T1 or for the percentage change from T0 to T1 </a:t>
            </a:r>
            <a:endParaRPr lang="en-US" sz="1600" dirty="0">
              <a:highlight>
                <a:srgbClr val="FFFF00"/>
              </a:highlight>
              <a:latin typeface="Avenir Next LT Pro" panose="020B0504020202020204" pitchFamily="34" charset="77"/>
            </a:endParaRPr>
          </a:p>
          <a:p>
            <a:pPr marL="1200150" lvl="2" indent="-285750">
              <a:buFont typeface="Arial" panose="020B0604020202020204" pitchFamily="34" charset="0"/>
              <a:buChar char="•"/>
            </a:pPr>
            <a:r>
              <a:rPr lang="en-US" sz="1600" dirty="0">
                <a:effectLst/>
                <a:latin typeface="Avenir Next LT Pro" panose="020B0504020202020204" pitchFamily="34" charset="77"/>
              </a:rPr>
              <a:t>Within the CRYS group, PT (</a:t>
            </a:r>
            <a:r>
              <a:rPr lang="en-US" sz="1600" i="1" dirty="0">
                <a:effectLst/>
                <a:latin typeface="Avenir Next LT Pro" panose="020B0504020202020204" pitchFamily="34" charset="77"/>
              </a:rPr>
              <a:t>P</a:t>
            </a:r>
            <a:r>
              <a:rPr lang="en-US" sz="1600" dirty="0">
                <a:effectLst/>
                <a:latin typeface="Avenir Next LT Pro" panose="020B0504020202020204" pitchFamily="34" charset="77"/>
              </a:rPr>
              <a:t>&lt;0.001) and </a:t>
            </a:r>
            <a:r>
              <a:rPr lang="en-US" sz="1600" dirty="0" err="1">
                <a:effectLst/>
                <a:latin typeface="Avenir Next LT Pro" panose="020B0504020202020204" pitchFamily="34" charset="77"/>
              </a:rPr>
              <a:t>aPTT</a:t>
            </a:r>
            <a:r>
              <a:rPr lang="en-US" sz="1600" dirty="0">
                <a:effectLst/>
                <a:latin typeface="Avenir Next LT Pro" panose="020B0504020202020204" pitchFamily="34" charset="77"/>
              </a:rPr>
              <a:t> (</a:t>
            </a:r>
            <a:r>
              <a:rPr lang="en-US" sz="1600" i="1" dirty="0">
                <a:effectLst/>
                <a:latin typeface="Avenir Next LT Pro" panose="020B0504020202020204" pitchFamily="34" charset="77"/>
              </a:rPr>
              <a:t>P </a:t>
            </a:r>
            <a:r>
              <a:rPr lang="en-US" sz="1600" dirty="0">
                <a:effectLst/>
                <a:latin typeface="Avenir Next LT Pro" panose="020B0504020202020204" pitchFamily="34" charset="77"/>
              </a:rPr>
              <a:t>= 0.008) were significantly prolonged and fibrinogen concentrations (</a:t>
            </a:r>
            <a:r>
              <a:rPr lang="en-US" sz="1600" i="1" dirty="0">
                <a:effectLst/>
                <a:latin typeface="Avenir Next LT Pro" panose="020B0504020202020204" pitchFamily="34" charset="77"/>
              </a:rPr>
              <a:t>P </a:t>
            </a:r>
            <a:r>
              <a:rPr lang="en-US" sz="1600" dirty="0">
                <a:effectLst/>
                <a:latin typeface="Avenir Next LT Pro" panose="020B0504020202020204" pitchFamily="34" charset="77"/>
              </a:rPr>
              <a:t>&lt; 0.001) decreased at T1 compared to T0 </a:t>
            </a:r>
            <a:endParaRPr lang="en-US" sz="1600" dirty="0">
              <a:latin typeface="Avenir Next LT Pro" panose="020B0504020202020204" pitchFamily="34" charset="77"/>
            </a:endParaRPr>
          </a:p>
          <a:p>
            <a:pPr marL="1200150" lvl="2" indent="-285750">
              <a:buFont typeface="Arial" panose="020B0604020202020204" pitchFamily="34" charset="0"/>
              <a:buChar char="•"/>
            </a:pPr>
            <a:r>
              <a:rPr lang="en-US" sz="1600" dirty="0">
                <a:latin typeface="Avenir Next LT Pro" panose="020B0504020202020204" pitchFamily="34" charset="77"/>
              </a:rPr>
              <a:t>W</a:t>
            </a:r>
            <a:r>
              <a:rPr lang="en-US" sz="1600" dirty="0">
                <a:effectLst/>
                <a:latin typeface="Avenir Next LT Pro" panose="020B0504020202020204" pitchFamily="34" charset="77"/>
              </a:rPr>
              <a:t>ithin the HES group, PT (</a:t>
            </a:r>
            <a:r>
              <a:rPr lang="en-US" sz="1600" i="1" dirty="0">
                <a:effectLst/>
                <a:latin typeface="Avenir Next LT Pro" panose="020B0504020202020204" pitchFamily="34" charset="77"/>
              </a:rPr>
              <a:t>P </a:t>
            </a:r>
            <a:r>
              <a:rPr lang="en-US" sz="1600" dirty="0">
                <a:effectLst/>
                <a:latin typeface="Avenir Next LT Pro" panose="020B0504020202020204" pitchFamily="34" charset="77"/>
              </a:rPr>
              <a:t>&lt; 0.001) and </a:t>
            </a:r>
            <a:r>
              <a:rPr lang="en-US" sz="1600" dirty="0" err="1">
                <a:effectLst/>
                <a:latin typeface="Avenir Next LT Pro" panose="020B0504020202020204" pitchFamily="34" charset="77"/>
              </a:rPr>
              <a:t>aPTT</a:t>
            </a:r>
            <a:r>
              <a:rPr lang="en-US" sz="1600" dirty="0">
                <a:effectLst/>
                <a:latin typeface="Avenir Next LT Pro" panose="020B0504020202020204" pitchFamily="34" charset="77"/>
              </a:rPr>
              <a:t> (</a:t>
            </a:r>
            <a:r>
              <a:rPr lang="en-US" sz="1600" i="1" dirty="0">
                <a:effectLst/>
                <a:latin typeface="Avenir Next LT Pro" panose="020B0504020202020204" pitchFamily="34" charset="77"/>
              </a:rPr>
              <a:t>P </a:t>
            </a:r>
            <a:r>
              <a:rPr lang="en-US" sz="1600" dirty="0">
                <a:effectLst/>
                <a:latin typeface="Avenir Next LT Pro" panose="020B0504020202020204" pitchFamily="34" charset="77"/>
              </a:rPr>
              <a:t>&lt; 0.001) were significantly prolonged and fibrinogen concentrations (</a:t>
            </a:r>
            <a:r>
              <a:rPr lang="en-US" sz="1600" i="1" dirty="0">
                <a:effectLst/>
                <a:latin typeface="Avenir Next LT Pro" panose="020B0504020202020204" pitchFamily="34" charset="77"/>
              </a:rPr>
              <a:t>P </a:t>
            </a:r>
            <a:r>
              <a:rPr lang="en-US" sz="1600" dirty="0">
                <a:effectLst/>
                <a:latin typeface="Avenir Next LT Pro" panose="020B0504020202020204" pitchFamily="34" charset="77"/>
              </a:rPr>
              <a:t>&lt; 0.001) decreased at T1 compared to T0 </a:t>
            </a:r>
            <a:endParaRPr lang="en-US" sz="1600" dirty="0">
              <a:latin typeface="Avenir Next LT Pro" panose="020B0504020202020204" pitchFamily="34" charset="77"/>
            </a:endParaRP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3" name="Picture 2">
            <a:extLst>
              <a:ext uri="{FF2B5EF4-FFF2-40B4-BE49-F238E27FC236}">
                <a16:creationId xmlns:a16="http://schemas.microsoft.com/office/drawing/2014/main" id="{54F3911E-053B-4B44-91EC-75CAED531B2E}"/>
              </a:ext>
            </a:extLst>
          </p:cNvPr>
          <p:cNvPicPr>
            <a:picLocks noChangeAspect="1"/>
          </p:cNvPicPr>
          <p:nvPr/>
        </p:nvPicPr>
        <p:blipFill>
          <a:blip r:embed="rId3"/>
          <a:stretch>
            <a:fillRect/>
          </a:stretch>
        </p:blipFill>
        <p:spPr>
          <a:xfrm>
            <a:off x="2156514" y="3179868"/>
            <a:ext cx="7530997" cy="3618202"/>
          </a:xfrm>
          <a:prstGeom prst="rect">
            <a:avLst/>
          </a:prstGeom>
        </p:spPr>
      </p:pic>
    </p:spTree>
    <p:extLst>
      <p:ext uri="{BB962C8B-B14F-4D97-AF65-F5344CB8AC3E}">
        <p14:creationId xmlns:p14="http://schemas.microsoft.com/office/powerpoint/2010/main" val="3248866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3D22D17-F6BE-A44E-A0C2-AE3691DBF362}"/>
              </a:ext>
            </a:extLst>
          </p:cNvPr>
          <p:cNvSpPr txBox="1"/>
          <p:nvPr/>
        </p:nvSpPr>
        <p:spPr>
          <a:xfrm>
            <a:off x="65936" y="61139"/>
            <a:ext cx="11856944" cy="923329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panose="020B0504020202020204" pitchFamily="34" charset="77"/>
              </a:rPr>
              <a:t>Results </a:t>
            </a:r>
            <a:r>
              <a:rPr lang="en-US" dirty="0" err="1">
                <a:latin typeface="Avenir Next LT Pro" panose="020B0504020202020204" pitchFamily="34" charset="77"/>
              </a:rPr>
              <a:t>cont</a:t>
            </a:r>
            <a:r>
              <a:rPr lang="en-US" dirty="0">
                <a:latin typeface="Avenir Next LT Pro" panose="020B0504020202020204" pitchFamily="34" charset="77"/>
              </a:rPr>
              <a:t>:</a:t>
            </a:r>
          </a:p>
          <a:p>
            <a:pPr marL="742950" lvl="1" indent="-285750">
              <a:buFont typeface="Arial" panose="020B0604020202020204" pitchFamily="34" charset="0"/>
              <a:buChar char="•"/>
            </a:pPr>
            <a:r>
              <a:rPr lang="en-US" sz="1800" dirty="0">
                <a:effectLst/>
                <a:latin typeface="Avenir Next LT Pro" panose="020B0504020202020204" pitchFamily="34" charset="77"/>
              </a:rPr>
              <a:t>At T0, 12 of 22 dogs in the CRYS group and 16 of 20 dogs in the HES group were classified as </a:t>
            </a:r>
            <a:r>
              <a:rPr lang="en-US" sz="1800" dirty="0" err="1">
                <a:effectLst/>
                <a:latin typeface="Avenir Next LT Pro" panose="020B0504020202020204" pitchFamily="34" charset="77"/>
              </a:rPr>
              <a:t>hypocoagulable</a:t>
            </a:r>
            <a:r>
              <a:rPr lang="en-US" sz="1800" dirty="0">
                <a:effectLst/>
                <a:latin typeface="Avenir Next LT Pro" panose="020B0504020202020204" pitchFamily="34" charset="77"/>
              </a:rPr>
              <a:t>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0.108)</a:t>
            </a:r>
          </a:p>
          <a:p>
            <a:pPr marL="1200150" lvl="2" indent="-285750">
              <a:buFont typeface="Arial" panose="020B0604020202020204" pitchFamily="34" charset="0"/>
              <a:buChar char="•"/>
            </a:pPr>
            <a:r>
              <a:rPr lang="en-US" dirty="0">
                <a:effectLst/>
                <a:latin typeface="Avenir Next LT Pro" panose="020B0504020202020204" pitchFamily="34" charset="77"/>
              </a:rPr>
              <a:t>At T1, 20 of 22 dogs in the CRYS group and 19 of 20 dogs in the HES group were classified as </a:t>
            </a:r>
            <a:r>
              <a:rPr lang="en-US" dirty="0" err="1">
                <a:effectLst/>
                <a:latin typeface="Avenir Next LT Pro" panose="020B0504020202020204" pitchFamily="34" charset="77"/>
              </a:rPr>
              <a:t>hypocoagulable</a:t>
            </a:r>
            <a:r>
              <a:rPr lang="en-US" dirty="0">
                <a:effectLst/>
                <a:latin typeface="Avenir Next LT Pro" panose="020B0504020202020204" pitchFamily="34" charset="77"/>
              </a:rPr>
              <a:t> (</a:t>
            </a:r>
            <a:r>
              <a:rPr lang="en-US" i="1" dirty="0">
                <a:effectLst/>
                <a:latin typeface="Avenir Next LT Pro" panose="020B0504020202020204" pitchFamily="34" charset="77"/>
              </a:rPr>
              <a:t>P </a:t>
            </a:r>
            <a:r>
              <a:rPr lang="en-US" dirty="0">
                <a:effectLst/>
                <a:latin typeface="Avenir Next LT Pro" panose="020B0504020202020204" pitchFamily="34" charset="77"/>
              </a:rPr>
              <a:t>= 1.000) </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No significant differences were found in any ROTEM variable between the groups at T0 </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At T1, CFTEXTEM was significantly prolonged and MCFEXTEM significantly decreased in the HES group compared to the CRYS group </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Based on ROTEM variables, at T0, 12 of 22 dogs in the CRYS group and 12 of 20 dogs in the HES group were classified as </a:t>
            </a:r>
            <a:r>
              <a:rPr lang="en-US" sz="1800" dirty="0" err="1">
                <a:effectLst/>
                <a:latin typeface="Avenir Next LT Pro" panose="020B0504020202020204" pitchFamily="34" charset="77"/>
              </a:rPr>
              <a:t>hypocoagulable</a:t>
            </a:r>
            <a:r>
              <a:rPr lang="en-US" sz="1800" dirty="0">
                <a:effectLst/>
                <a:latin typeface="Avenir Next LT Pro" panose="020B0504020202020204" pitchFamily="34" charset="77"/>
              </a:rPr>
              <a:t>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0.764)</a:t>
            </a:r>
            <a:endParaRPr lang="en-US" dirty="0">
              <a:latin typeface="Avenir Next LT Pro" panose="020B0504020202020204" pitchFamily="34" charset="77"/>
            </a:endParaRPr>
          </a:p>
          <a:p>
            <a:pPr marL="1200150" lvl="2" indent="-285750">
              <a:buFont typeface="Arial" panose="020B0604020202020204" pitchFamily="34" charset="0"/>
              <a:buChar char="•"/>
            </a:pPr>
            <a:r>
              <a:rPr lang="en-US" dirty="0">
                <a:effectLst/>
                <a:latin typeface="Avenir Next LT Pro" panose="020B0504020202020204" pitchFamily="34" charset="77"/>
              </a:rPr>
              <a:t>At T1, 13 of 22 dogs in the CRYS group and 14 of 20 dogs in the HES group were classified as </a:t>
            </a:r>
            <a:r>
              <a:rPr lang="en-US" dirty="0" err="1">
                <a:effectLst/>
                <a:latin typeface="Avenir Next LT Pro" panose="020B0504020202020204" pitchFamily="34" charset="77"/>
              </a:rPr>
              <a:t>hypocoagulable</a:t>
            </a:r>
            <a:r>
              <a:rPr lang="en-US" dirty="0">
                <a:effectLst/>
                <a:latin typeface="Avenir Next LT Pro" panose="020B0504020202020204" pitchFamily="34" charset="77"/>
              </a:rPr>
              <a:t> (</a:t>
            </a:r>
            <a:r>
              <a:rPr lang="en-US" i="1" dirty="0">
                <a:effectLst/>
                <a:latin typeface="Avenir Next LT Pro" panose="020B0504020202020204" pitchFamily="34" charset="77"/>
              </a:rPr>
              <a:t>P </a:t>
            </a:r>
            <a:r>
              <a:rPr lang="en-US" dirty="0">
                <a:effectLst/>
                <a:latin typeface="Avenir Next LT Pro" panose="020B0504020202020204" pitchFamily="34" charset="77"/>
              </a:rPr>
              <a:t>= 0.531)</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No significant differences in HCT and platelet counts were found </a:t>
            </a:r>
            <a:r>
              <a:rPr lang="en-US" sz="1800" u="sng" dirty="0">
                <a:effectLst/>
                <a:latin typeface="Avenir Next LT Pro" panose="020B0504020202020204" pitchFamily="34" charset="77"/>
              </a:rPr>
              <a:t>between</a:t>
            </a:r>
            <a:r>
              <a:rPr lang="en-US" sz="1800" dirty="0">
                <a:effectLst/>
                <a:latin typeface="Avenir Next LT Pro" panose="020B0504020202020204" pitchFamily="34" charset="77"/>
              </a:rPr>
              <a:t> the groups at T0 or T1 or for the percentage change from T0 to T1 </a:t>
            </a:r>
            <a:endParaRPr lang="en-US" dirty="0">
              <a:latin typeface="Avenir Next LT Pro" panose="020B0504020202020204" pitchFamily="34" charset="77"/>
            </a:endParaRP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CC3C5695-B8A1-CE43-B650-CDAE38B14174}"/>
              </a:ext>
            </a:extLst>
          </p:cNvPr>
          <p:cNvPicPr>
            <a:picLocks noChangeAspect="1"/>
          </p:cNvPicPr>
          <p:nvPr/>
        </p:nvPicPr>
        <p:blipFill>
          <a:blip r:embed="rId3"/>
          <a:stretch>
            <a:fillRect/>
          </a:stretch>
        </p:blipFill>
        <p:spPr>
          <a:xfrm>
            <a:off x="1016917" y="4117322"/>
            <a:ext cx="10277539" cy="2740677"/>
          </a:xfrm>
          <a:prstGeom prst="rect">
            <a:avLst/>
          </a:prstGeom>
        </p:spPr>
      </p:pic>
    </p:spTree>
    <p:extLst>
      <p:ext uri="{BB962C8B-B14F-4D97-AF65-F5344CB8AC3E}">
        <p14:creationId xmlns:p14="http://schemas.microsoft.com/office/powerpoint/2010/main" val="215662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4E31-4C12-DE4E-A5E5-BDD91530F3FA}"/>
              </a:ext>
            </a:extLst>
          </p:cNvPr>
          <p:cNvSpPr>
            <a:spLocks noGrp="1"/>
          </p:cNvSpPr>
          <p:nvPr>
            <p:ph type="title"/>
          </p:nvPr>
        </p:nvSpPr>
        <p:spPr>
          <a:xfrm>
            <a:off x="838200" y="173566"/>
            <a:ext cx="10515600" cy="1325563"/>
          </a:xfrm>
        </p:spPr>
        <p:txBody>
          <a:bodyPr/>
          <a:lstStyle/>
          <a:p>
            <a:r>
              <a:rPr lang="en-US" dirty="0"/>
              <a:t>Physiology and classification</a:t>
            </a:r>
          </a:p>
        </p:txBody>
      </p:sp>
      <p:pic>
        <p:nvPicPr>
          <p:cNvPr id="5" name="Picture 4">
            <a:extLst>
              <a:ext uri="{FF2B5EF4-FFF2-40B4-BE49-F238E27FC236}">
                <a16:creationId xmlns:a16="http://schemas.microsoft.com/office/drawing/2014/main" id="{34BE231F-5CDD-A645-B076-1510CDDE24AE}"/>
              </a:ext>
            </a:extLst>
          </p:cNvPr>
          <p:cNvPicPr>
            <a:picLocks noChangeAspect="1"/>
          </p:cNvPicPr>
          <p:nvPr/>
        </p:nvPicPr>
        <p:blipFill>
          <a:blip r:embed="rId2"/>
          <a:stretch>
            <a:fillRect/>
          </a:stretch>
        </p:blipFill>
        <p:spPr>
          <a:xfrm>
            <a:off x="8471375" y="5126186"/>
            <a:ext cx="3720625" cy="1682943"/>
          </a:xfrm>
          <a:prstGeom prst="rect">
            <a:avLst/>
          </a:prstGeom>
        </p:spPr>
      </p:pic>
      <p:pic>
        <p:nvPicPr>
          <p:cNvPr id="6" name="Picture 5">
            <a:extLst>
              <a:ext uri="{FF2B5EF4-FFF2-40B4-BE49-F238E27FC236}">
                <a16:creationId xmlns:a16="http://schemas.microsoft.com/office/drawing/2014/main" id="{9AE1DC91-77E3-DC4A-862D-3FB153953C72}"/>
              </a:ext>
            </a:extLst>
          </p:cNvPr>
          <p:cNvPicPr>
            <a:picLocks noChangeAspect="1"/>
          </p:cNvPicPr>
          <p:nvPr/>
        </p:nvPicPr>
        <p:blipFill>
          <a:blip r:embed="rId3"/>
          <a:stretch>
            <a:fillRect/>
          </a:stretch>
        </p:blipFill>
        <p:spPr>
          <a:xfrm>
            <a:off x="9770136" y="47232"/>
            <a:ext cx="2414937" cy="1549584"/>
          </a:xfrm>
          <a:prstGeom prst="rect">
            <a:avLst/>
          </a:prstGeom>
        </p:spPr>
      </p:pic>
      <p:sp>
        <p:nvSpPr>
          <p:cNvPr id="3" name="Content Placeholder 2">
            <a:extLst>
              <a:ext uri="{FF2B5EF4-FFF2-40B4-BE49-F238E27FC236}">
                <a16:creationId xmlns:a16="http://schemas.microsoft.com/office/drawing/2014/main" id="{2A76AC15-E8CE-CA46-9A4B-B543F37D6A71}"/>
              </a:ext>
            </a:extLst>
          </p:cNvPr>
          <p:cNvSpPr>
            <a:spLocks noGrp="1"/>
          </p:cNvSpPr>
          <p:nvPr>
            <p:ph idx="1"/>
          </p:nvPr>
        </p:nvSpPr>
        <p:spPr>
          <a:xfrm>
            <a:off x="161431" y="1499129"/>
            <a:ext cx="11622438" cy="4993746"/>
          </a:xfrm>
        </p:spPr>
        <p:txBody>
          <a:bodyPr>
            <a:normAutofit/>
          </a:bodyPr>
          <a:lstStyle/>
          <a:p>
            <a:r>
              <a:rPr lang="en-US" sz="2000" dirty="0"/>
              <a:t>HES is a</a:t>
            </a:r>
            <a:r>
              <a:rPr lang="en-US" sz="2000" dirty="0">
                <a:effectLst/>
              </a:rPr>
              <a:t> polymer of glucose units derived from amylopectin and modified by substituting hydroxyethyl for hydroxyl groups at C2, C3, and C6 positions on the glucose units </a:t>
            </a:r>
          </a:p>
          <a:p>
            <a:pPr lvl="1"/>
            <a:r>
              <a:rPr lang="en-US" sz="1600" dirty="0"/>
              <a:t>Starch molecule is either corn or potato</a:t>
            </a:r>
            <a:endParaRPr lang="en-US" sz="1600" dirty="0">
              <a:effectLst/>
            </a:endParaRPr>
          </a:p>
          <a:p>
            <a:r>
              <a:rPr lang="en-US" sz="2000" dirty="0">
                <a:effectLst/>
              </a:rPr>
              <a:t>The concentration (</a:t>
            </a:r>
            <a:r>
              <a:rPr lang="en-US" sz="2000" dirty="0" err="1"/>
              <a:t>ie</a:t>
            </a:r>
            <a:r>
              <a:rPr lang="en-US" sz="2000" dirty="0"/>
              <a:t> </a:t>
            </a:r>
            <a:r>
              <a:rPr lang="en-US" sz="2000" dirty="0">
                <a:effectLst/>
              </a:rPr>
              <a:t>6% HES) refers to the concentration of HES in solution (</a:t>
            </a:r>
            <a:r>
              <a:rPr lang="en-US" sz="2000" dirty="0" err="1">
                <a:effectLst/>
              </a:rPr>
              <a:t>i</a:t>
            </a:r>
            <a:r>
              <a:rPr lang="en-US" sz="2000" dirty="0" err="1"/>
              <a:t>e</a:t>
            </a:r>
            <a:r>
              <a:rPr lang="en-US" sz="2000" dirty="0"/>
              <a:t> </a:t>
            </a:r>
            <a:r>
              <a:rPr lang="en-US" sz="2000" dirty="0">
                <a:effectLst/>
              </a:rPr>
              <a:t>6g HES/100 mL)</a:t>
            </a:r>
          </a:p>
          <a:p>
            <a:r>
              <a:rPr lang="en-US" sz="2000" dirty="0">
                <a:effectLst/>
              </a:rPr>
              <a:t>Hydroxyethyl starch solutions are categorized as first-, second-, or third-generation products relative to their average MW </a:t>
            </a:r>
          </a:p>
          <a:p>
            <a:pPr lvl="1"/>
            <a:r>
              <a:rPr lang="en-US" sz="2000" dirty="0">
                <a:effectLst/>
              </a:rPr>
              <a:t>First-generation: high MW products (HES 450/0.7, HES 550/0.7, and HES 670/0.75)</a:t>
            </a:r>
          </a:p>
          <a:p>
            <a:pPr lvl="1"/>
            <a:r>
              <a:rPr lang="en-US" sz="2000" dirty="0"/>
              <a:t>S</a:t>
            </a:r>
            <a:r>
              <a:rPr lang="en-US" sz="2000" dirty="0">
                <a:effectLst/>
              </a:rPr>
              <a:t>econd-generation: medium MW products (HES 200/0.5) *</a:t>
            </a:r>
            <a:r>
              <a:rPr lang="en-US" sz="2000" dirty="0" err="1">
                <a:effectLst/>
              </a:rPr>
              <a:t>Vetstarch</a:t>
            </a:r>
            <a:endParaRPr lang="en-US" sz="2000" dirty="0">
              <a:effectLst/>
            </a:endParaRPr>
          </a:p>
          <a:p>
            <a:pPr lvl="1"/>
            <a:r>
              <a:rPr lang="en-US" sz="2000" dirty="0">
                <a:effectLst/>
              </a:rPr>
              <a:t>Third-generation: low MW products (HES 130/0.4 and HES 130/0.42) </a:t>
            </a:r>
            <a:endParaRPr lang="en-US" sz="2000" dirty="0"/>
          </a:p>
          <a:p>
            <a:r>
              <a:rPr lang="en-US" sz="2000" dirty="0"/>
              <a:t>A</a:t>
            </a:r>
            <a:r>
              <a:rPr lang="en-US" sz="2000" dirty="0">
                <a:effectLst/>
              </a:rPr>
              <a:t>lso classified according to their molar substitution or the average number of hydroxyethyl residues per glucose unit</a:t>
            </a:r>
          </a:p>
          <a:p>
            <a:pPr lvl="1"/>
            <a:r>
              <a:rPr lang="en-US" sz="2000" dirty="0">
                <a:effectLst/>
              </a:rPr>
              <a:t> Ex: </a:t>
            </a:r>
            <a:r>
              <a:rPr lang="en-US" sz="2000" dirty="0" err="1">
                <a:effectLst/>
              </a:rPr>
              <a:t>Hetastarch</a:t>
            </a:r>
            <a:r>
              <a:rPr lang="en-US" sz="2000" dirty="0">
                <a:effectLst/>
              </a:rPr>
              <a:t> (0.7), </a:t>
            </a:r>
            <a:r>
              <a:rPr lang="en-US" sz="2000" dirty="0" err="1">
                <a:effectLst/>
              </a:rPr>
              <a:t>hexastarch</a:t>
            </a:r>
            <a:r>
              <a:rPr lang="en-US" sz="2000" dirty="0">
                <a:effectLst/>
              </a:rPr>
              <a:t> (0.6), pentastarch (0.5), tetrastarch (0.4)</a:t>
            </a:r>
            <a:endParaRPr lang="en-US" sz="2000" dirty="0"/>
          </a:p>
          <a:p>
            <a:r>
              <a:rPr lang="en-US" sz="2000" dirty="0"/>
              <a:t>Most are carried in 0.9% saline (</a:t>
            </a:r>
            <a:r>
              <a:rPr lang="en-US" sz="2000" dirty="0" err="1"/>
              <a:t>Hextend</a:t>
            </a:r>
            <a:r>
              <a:rPr lang="en-US" sz="2000" dirty="0"/>
              <a:t> is carried in LRS)</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1432986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3D22D17-F6BE-A44E-A0C2-AE3691DBF362}"/>
              </a:ext>
            </a:extLst>
          </p:cNvPr>
          <p:cNvSpPr txBox="1"/>
          <p:nvPr/>
        </p:nvSpPr>
        <p:spPr>
          <a:xfrm>
            <a:off x="167528" y="886640"/>
            <a:ext cx="11856944" cy="729430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panose="020B0504020202020204" pitchFamily="34" charset="77"/>
              </a:rPr>
              <a:t>Results </a:t>
            </a:r>
            <a:r>
              <a:rPr lang="en-US" dirty="0" err="1">
                <a:latin typeface="Avenir Next LT Pro" panose="020B0504020202020204" pitchFamily="34" charset="77"/>
              </a:rPr>
              <a:t>cont</a:t>
            </a:r>
            <a:r>
              <a:rPr lang="en-US" dirty="0">
                <a:latin typeface="Avenir Next LT Pro" panose="020B0504020202020204" pitchFamily="34" charset="77"/>
              </a:rPr>
              <a:t>:</a:t>
            </a:r>
          </a:p>
          <a:p>
            <a:pPr marL="742950" lvl="1" indent="-285750">
              <a:buFont typeface="Arial" panose="020B0604020202020204" pitchFamily="34" charset="0"/>
              <a:buChar char="•"/>
            </a:pPr>
            <a:r>
              <a:rPr lang="en-US" sz="1800" dirty="0">
                <a:effectLst/>
                <a:highlight>
                  <a:srgbClr val="FFFF00"/>
                </a:highlight>
                <a:latin typeface="Avenir Next LT Pro" panose="020B0504020202020204" pitchFamily="34" charset="77"/>
              </a:rPr>
              <a:t>Significant differences between T0 and T1 </a:t>
            </a:r>
            <a:r>
              <a:rPr lang="en-US" sz="1800" u="sng" dirty="0">
                <a:effectLst/>
                <a:highlight>
                  <a:srgbClr val="FFFF00"/>
                </a:highlight>
                <a:latin typeface="Avenir Next LT Pro" panose="020B0504020202020204" pitchFamily="34" charset="77"/>
              </a:rPr>
              <a:t>within</a:t>
            </a:r>
            <a:r>
              <a:rPr lang="en-US" sz="1800" dirty="0">
                <a:effectLst/>
                <a:highlight>
                  <a:srgbClr val="FFFF00"/>
                </a:highlight>
                <a:latin typeface="Avenir Next LT Pro" panose="020B0504020202020204" pitchFamily="34" charset="77"/>
              </a:rPr>
              <a:t> both groups were found for HCT (</a:t>
            </a:r>
            <a:r>
              <a:rPr lang="en-US" sz="1800" i="1" dirty="0">
                <a:effectLst/>
                <a:highlight>
                  <a:srgbClr val="FFFF00"/>
                </a:highlight>
                <a:latin typeface="Avenir Next LT Pro" panose="020B0504020202020204" pitchFamily="34" charset="77"/>
              </a:rPr>
              <a:t>P </a:t>
            </a:r>
            <a:r>
              <a:rPr lang="en-US" sz="1800" dirty="0">
                <a:effectLst/>
                <a:highlight>
                  <a:srgbClr val="FFFF00"/>
                </a:highlight>
                <a:latin typeface="Avenir Next LT Pro" panose="020B0504020202020204" pitchFamily="34" charset="77"/>
              </a:rPr>
              <a:t>&lt; 0.001) and platelet counts (</a:t>
            </a:r>
            <a:r>
              <a:rPr lang="en-US" sz="1800" i="1" dirty="0">
                <a:effectLst/>
                <a:highlight>
                  <a:srgbClr val="FFFF00"/>
                </a:highlight>
                <a:latin typeface="Avenir Next LT Pro" panose="020B0504020202020204" pitchFamily="34" charset="77"/>
              </a:rPr>
              <a:t>P </a:t>
            </a:r>
            <a:r>
              <a:rPr lang="en-US" sz="1800" dirty="0">
                <a:effectLst/>
                <a:highlight>
                  <a:srgbClr val="FFFF00"/>
                </a:highlight>
                <a:latin typeface="Avenir Next LT Pro" panose="020B0504020202020204" pitchFamily="34" charset="77"/>
              </a:rPr>
              <a:t>&lt; 0.001) </a:t>
            </a:r>
            <a:endParaRPr lang="en-US" dirty="0">
              <a:highlight>
                <a:srgbClr val="FFFF00"/>
              </a:highlight>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No significant differences in heart rate, shock index, lactate, or </a:t>
            </a:r>
            <a:r>
              <a:rPr lang="en-US" sz="1800" dirty="0" err="1">
                <a:effectLst/>
                <a:latin typeface="Avenir Next LT Pro" panose="020B0504020202020204" pitchFamily="34" charset="77"/>
              </a:rPr>
              <a:t>APPLEfast</a:t>
            </a:r>
            <a:r>
              <a:rPr lang="en-US" sz="1800" dirty="0">
                <a:effectLst/>
                <a:latin typeface="Avenir Next LT Pro" panose="020B0504020202020204" pitchFamily="34" charset="77"/>
              </a:rPr>
              <a:t> scores were found between the groups at T0 or T1 or for the percentage change from T0 to T1 </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latin typeface="Avenir Next LT Pro" panose="020B0504020202020204" pitchFamily="34" charset="77"/>
              </a:rPr>
              <a:t>Lactate significantly decreased after fluid therapy in both the HES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0.004) and CRYS groups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0.001) </a:t>
            </a:r>
            <a:endParaRPr lang="en-US" dirty="0">
              <a:latin typeface="Avenir Next LT Pro" panose="020B0504020202020204" pitchFamily="34" charset="77"/>
            </a:endParaRPr>
          </a:p>
          <a:p>
            <a:pPr marL="285750" indent="-285750">
              <a:buFont typeface="Arial" panose="020B0604020202020204" pitchFamily="34" charset="0"/>
              <a:buChar char="•"/>
            </a:pPr>
            <a:r>
              <a:rPr lang="en-US" dirty="0">
                <a:latin typeface="Avenir Next LT Pro" panose="020B0504020202020204" pitchFamily="34" charset="77"/>
              </a:rPr>
              <a:t>Discussion:</a:t>
            </a:r>
          </a:p>
          <a:p>
            <a:pPr marL="742950" lvl="1" indent="-285750">
              <a:buFont typeface="Arial" panose="020B0604020202020204" pitchFamily="34" charset="0"/>
              <a:buChar char="•"/>
            </a:pPr>
            <a:r>
              <a:rPr lang="en-US" sz="1800" dirty="0">
                <a:effectLst/>
                <a:latin typeface="Avenir Next LT Pro" panose="020B0504020202020204" pitchFamily="34" charset="77"/>
              </a:rPr>
              <a:t>Dogs in the present study were </a:t>
            </a:r>
            <a:r>
              <a:rPr lang="en-US" sz="1800" dirty="0" err="1">
                <a:effectLst/>
                <a:latin typeface="Avenir Next LT Pro" panose="020B0504020202020204" pitchFamily="34" charset="77"/>
              </a:rPr>
              <a:t>hypocoagulable</a:t>
            </a:r>
            <a:r>
              <a:rPr lang="en-US" sz="1800" dirty="0">
                <a:effectLst/>
                <a:latin typeface="Avenir Next LT Pro" panose="020B0504020202020204" pitchFamily="34" charset="77"/>
              </a:rPr>
              <a:t> at admission </a:t>
            </a:r>
            <a:endParaRPr lang="en-US" dirty="0">
              <a:latin typeface="Avenir Next LT Pro" panose="020B0504020202020204" pitchFamily="34" charset="77"/>
            </a:endParaRPr>
          </a:p>
          <a:p>
            <a:pPr marL="742950" lvl="1" indent="-285750">
              <a:buFont typeface="Arial" panose="020B0604020202020204" pitchFamily="34" charset="0"/>
              <a:buChar char="•"/>
            </a:pPr>
            <a:r>
              <a:rPr lang="en-US" dirty="0">
                <a:latin typeface="Avenir Next LT Pro" panose="020B0504020202020204" pitchFamily="34" charset="77"/>
              </a:rPr>
              <a:t>F</a:t>
            </a:r>
            <a:r>
              <a:rPr lang="en-US" sz="1800" dirty="0">
                <a:effectLst/>
                <a:latin typeface="Avenir Next LT Pro" panose="020B0504020202020204" pitchFamily="34" charset="77"/>
              </a:rPr>
              <a:t>luid administration exacerbated coagulation impairment based on both standard and viscoelastic assays in both groups </a:t>
            </a:r>
            <a:endParaRPr lang="en-US" dirty="0">
              <a:latin typeface="Avenir Next LT Pro" panose="020B0504020202020204" pitchFamily="34" charset="77"/>
            </a:endParaRPr>
          </a:p>
          <a:p>
            <a:pPr marL="742950" lvl="1" indent="-285750">
              <a:buFont typeface="Arial" panose="020B0604020202020204" pitchFamily="34" charset="0"/>
              <a:buChar char="•"/>
            </a:pPr>
            <a:r>
              <a:rPr lang="en-US" sz="1800" dirty="0">
                <a:effectLst/>
                <a:highlight>
                  <a:srgbClr val="FFFF00"/>
                </a:highlight>
                <a:latin typeface="Avenir Next LT Pro" panose="020B0504020202020204" pitchFamily="34" charset="77"/>
              </a:rPr>
              <a:t>Significant differences compared to CRYS were observed in CT</a:t>
            </a:r>
            <a:r>
              <a:rPr lang="en-US" sz="1600" dirty="0">
                <a:effectLst/>
                <a:highlight>
                  <a:srgbClr val="FFFF00"/>
                </a:highlight>
                <a:latin typeface="Avenir Next LT Pro" panose="020B0504020202020204" pitchFamily="34" charset="77"/>
              </a:rPr>
              <a:t>EXTEM</a:t>
            </a:r>
            <a:r>
              <a:rPr lang="en-US" sz="1800" dirty="0">
                <a:effectLst/>
                <a:highlight>
                  <a:srgbClr val="FFFF00"/>
                </a:highlight>
                <a:latin typeface="Avenir Next LT Pro" panose="020B0504020202020204" pitchFamily="34" charset="77"/>
              </a:rPr>
              <a:t> , CFT</a:t>
            </a:r>
            <a:r>
              <a:rPr lang="en-US" sz="1600" dirty="0">
                <a:effectLst/>
                <a:highlight>
                  <a:srgbClr val="FFFF00"/>
                </a:highlight>
                <a:latin typeface="Avenir Next LT Pro" panose="020B0504020202020204" pitchFamily="34" charset="77"/>
              </a:rPr>
              <a:t>EXTEM/INTEM </a:t>
            </a:r>
            <a:r>
              <a:rPr lang="en-US" sz="1800" dirty="0">
                <a:effectLst/>
                <a:highlight>
                  <a:srgbClr val="FFFF00"/>
                </a:highlight>
                <a:latin typeface="Avenir Next LT Pro" panose="020B0504020202020204" pitchFamily="34" charset="77"/>
              </a:rPr>
              <a:t>, and MCF</a:t>
            </a:r>
            <a:r>
              <a:rPr lang="en-US" sz="1600" dirty="0">
                <a:effectLst/>
                <a:highlight>
                  <a:srgbClr val="FFFF00"/>
                </a:highlight>
                <a:latin typeface="Avenir Next LT Pro" panose="020B0504020202020204" pitchFamily="34" charset="77"/>
              </a:rPr>
              <a:t>EXTEM</a:t>
            </a:r>
            <a:r>
              <a:rPr lang="en-US" sz="1800" dirty="0">
                <a:effectLst/>
                <a:highlight>
                  <a:srgbClr val="FFFF00"/>
                </a:highlight>
                <a:latin typeface="Avenir Next LT Pro" panose="020B0504020202020204" pitchFamily="34" charset="77"/>
              </a:rPr>
              <a:t> , which suggests delayed clot formation, a weaker clot, and a less stable fibrin network </a:t>
            </a:r>
          </a:p>
          <a:p>
            <a:pPr marL="742950" lvl="1" indent="-285750">
              <a:buFont typeface="Arial" panose="020B0604020202020204" pitchFamily="34" charset="0"/>
              <a:buChar char="•"/>
            </a:pPr>
            <a:r>
              <a:rPr lang="en-US" sz="1800" dirty="0">
                <a:effectLst/>
                <a:latin typeface="Avenir Next LT Pro" panose="020B0504020202020204" pitchFamily="34" charset="77"/>
              </a:rPr>
              <a:t>PT and </a:t>
            </a:r>
            <a:r>
              <a:rPr lang="en-US" sz="1800" dirty="0" err="1">
                <a:effectLst/>
                <a:latin typeface="Avenir Next LT Pro" panose="020B0504020202020204" pitchFamily="34" charset="77"/>
              </a:rPr>
              <a:t>aPTT</a:t>
            </a:r>
            <a:r>
              <a:rPr lang="en-US" sz="1800" dirty="0">
                <a:effectLst/>
                <a:latin typeface="Avenir Next LT Pro" panose="020B0504020202020204" pitchFamily="34" charset="77"/>
              </a:rPr>
              <a:t> did not differ significantly between the groups </a:t>
            </a:r>
          </a:p>
          <a:p>
            <a:pPr marL="742950" lvl="1" indent="-285750">
              <a:buFont typeface="Arial" panose="020B0604020202020204" pitchFamily="34" charset="0"/>
              <a:buChar char="•"/>
            </a:pPr>
            <a:r>
              <a:rPr lang="en-US" dirty="0">
                <a:latin typeface="Avenir Next LT Pro" panose="020B0504020202020204" pitchFamily="34" charset="77"/>
              </a:rPr>
              <a:t>S</a:t>
            </a:r>
            <a:r>
              <a:rPr lang="en-US" sz="1800" dirty="0">
                <a:effectLst/>
                <a:latin typeface="Avenir Next LT Pro" panose="020B0504020202020204" pitchFamily="34" charset="77"/>
              </a:rPr>
              <a:t>ignificantly lower MCF</a:t>
            </a:r>
            <a:r>
              <a:rPr lang="en-US" sz="1800" baseline="-25000" dirty="0">
                <a:effectLst/>
                <a:latin typeface="Avenir Next LT Pro" panose="020B0504020202020204" pitchFamily="34" charset="77"/>
              </a:rPr>
              <a:t>EXTEM</a:t>
            </a:r>
            <a:r>
              <a:rPr lang="en-US" sz="1800" dirty="0">
                <a:effectLst/>
                <a:latin typeface="Avenir Next LT Pro" panose="020B0504020202020204" pitchFamily="34" charset="77"/>
              </a:rPr>
              <a:t> in the HES group at T1 compared with CRYS may be suggestive of possible platelet dysfunction </a:t>
            </a:r>
          </a:p>
          <a:p>
            <a:pPr marL="742950" lvl="1" indent="-285750">
              <a:buFont typeface="Arial" panose="020B0604020202020204" pitchFamily="34" charset="0"/>
              <a:buChar char="•"/>
            </a:pPr>
            <a:r>
              <a:rPr lang="en-US" sz="1800" dirty="0">
                <a:effectLst/>
                <a:latin typeface="Avenir Next LT Pro" panose="020B0504020202020204" pitchFamily="34" charset="77"/>
              </a:rPr>
              <a:t>No evidence of hyperfibrinolysis detected based on LI30 and LI45 and maximum lysis after HES admin</a:t>
            </a:r>
            <a:endParaRPr lang="en-US" dirty="0">
              <a:latin typeface="Avenir Next LT Pro" panose="020B0504020202020204" pitchFamily="34" charset="77"/>
            </a:endParaRPr>
          </a:p>
          <a:p>
            <a:pPr marL="1200150" lvl="2" indent="-285750">
              <a:buFont typeface="Arial" panose="020B0604020202020204" pitchFamily="34" charset="0"/>
              <a:buChar char="•"/>
            </a:pPr>
            <a:r>
              <a:rPr lang="en-US" dirty="0">
                <a:latin typeface="Avenir Next LT Pro" panose="020B0504020202020204" pitchFamily="34" charset="77"/>
              </a:rPr>
              <a:t>D</a:t>
            </a:r>
            <a:r>
              <a:rPr lang="en-US" sz="1800" dirty="0">
                <a:effectLst/>
                <a:latin typeface="Avenir Next LT Pro" panose="020B0504020202020204" pitchFamily="34" charset="77"/>
              </a:rPr>
              <a:t>iscrepancy may be due to the very large dose of tetrastarch used in the previous study assessing TEG clot lysis rates</a:t>
            </a:r>
            <a:endParaRPr lang="en-US" dirty="0">
              <a:latin typeface="Avenir Next LT Pro" panose="020B0504020202020204" pitchFamily="34" charset="77"/>
            </a:endParaRPr>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608845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Arc 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2">
                <a:lumMod val="7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3D22D17-F6BE-A44E-A0C2-AE3691DBF362}"/>
              </a:ext>
            </a:extLst>
          </p:cNvPr>
          <p:cNvSpPr txBox="1"/>
          <p:nvPr/>
        </p:nvSpPr>
        <p:spPr>
          <a:xfrm>
            <a:off x="167528" y="151658"/>
            <a:ext cx="11856944" cy="6463308"/>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panose="020B0504020202020204" pitchFamily="34" charset="77"/>
              </a:rPr>
              <a:t>Discussion </a:t>
            </a:r>
            <a:r>
              <a:rPr lang="en-US" dirty="0" err="1">
                <a:latin typeface="Avenir Next LT Pro" panose="020B0504020202020204" pitchFamily="34" charset="77"/>
              </a:rPr>
              <a:t>cont</a:t>
            </a:r>
            <a:r>
              <a:rPr lang="en-US" dirty="0">
                <a:latin typeface="Avenir Next LT Pro" panose="020B0504020202020204" pitchFamily="34" charset="77"/>
              </a:rPr>
              <a:t>:</a:t>
            </a:r>
          </a:p>
          <a:p>
            <a:pPr lvl="1"/>
            <a:r>
              <a:rPr lang="en-US" dirty="0"/>
              <a:t>Limitations:</a:t>
            </a:r>
          </a:p>
          <a:p>
            <a:pPr marL="1200150" lvl="2" indent="-285750">
              <a:buFont typeface="Arial" panose="020B0604020202020204" pitchFamily="34" charset="0"/>
              <a:buChar char="•"/>
            </a:pPr>
            <a:r>
              <a:rPr lang="en-US" dirty="0">
                <a:latin typeface="Avenir Next LT Pro" panose="020B0504020202020204" pitchFamily="34" charset="77"/>
              </a:rPr>
              <a:t>T</a:t>
            </a:r>
            <a:r>
              <a:rPr lang="en-US" dirty="0">
                <a:effectLst/>
                <a:latin typeface="Avenir Next LT Pro" panose="020B0504020202020204" pitchFamily="34" charset="77"/>
              </a:rPr>
              <a:t>he extent to which the ROTEM changes in the HES group may be associated with a higher clinical risk of bleeding compared to the CRYS group remains unclear, as no bleeding risk scoring system was used</a:t>
            </a:r>
            <a:endParaRPr lang="en-US" dirty="0">
              <a:latin typeface="Avenir Next LT Pro" panose="020B0504020202020204" pitchFamily="34" charset="77"/>
            </a:endParaRPr>
          </a:p>
          <a:p>
            <a:pPr marL="1200150" lvl="2" indent="-285750">
              <a:buFont typeface="Arial" panose="020B0604020202020204" pitchFamily="34" charset="0"/>
              <a:buChar char="•"/>
            </a:pPr>
            <a:r>
              <a:rPr lang="en-US" dirty="0">
                <a:latin typeface="Avenir Next LT Pro" panose="020B0504020202020204" pitchFamily="34" charset="77"/>
              </a:rPr>
              <a:t>U</a:t>
            </a:r>
            <a:r>
              <a:rPr lang="en-US" sz="1800" dirty="0">
                <a:effectLst/>
                <a:latin typeface="Avenir Next LT Pro" panose="020B0504020202020204" pitchFamily="34" charset="77"/>
              </a:rPr>
              <a:t>nclear if anemia-induced artificial hypercoagulability could have attenuated the coagulopathic effects of either HES or CRYS</a:t>
            </a:r>
            <a:endParaRPr lang="en-US" dirty="0">
              <a:latin typeface="Avenir Next LT Pro" panose="020B0504020202020204" pitchFamily="34" charset="77"/>
            </a:endParaRPr>
          </a:p>
          <a:p>
            <a:pPr marL="1200150" lvl="2" indent="-285750">
              <a:buFont typeface="Arial" panose="020B0604020202020204" pitchFamily="34" charset="0"/>
              <a:buChar char="•"/>
            </a:pPr>
            <a:r>
              <a:rPr lang="en-US" dirty="0">
                <a:latin typeface="Avenir Next LT Pro" panose="020B0504020202020204" pitchFamily="34" charset="77"/>
              </a:rPr>
              <a:t>C</a:t>
            </a:r>
            <a:r>
              <a:rPr lang="en-US" sz="1800" dirty="0">
                <a:effectLst/>
                <a:latin typeface="Avenir Next LT Pro" panose="020B0504020202020204" pitchFamily="34" charset="77"/>
              </a:rPr>
              <a:t>oagulation assays were evaluated at only a single time point after fluid therapy </a:t>
            </a:r>
          </a:p>
          <a:p>
            <a:pPr marL="1200150" lvl="2" indent="-285750">
              <a:buFont typeface="Arial" panose="020B0604020202020204" pitchFamily="34" charset="0"/>
              <a:buChar char="•"/>
            </a:pPr>
            <a:r>
              <a:rPr lang="en-US" sz="1800" dirty="0">
                <a:effectLst/>
                <a:latin typeface="Avenir Next LT Pro" panose="020B0504020202020204" pitchFamily="34" charset="77"/>
              </a:rPr>
              <a:t>Extent of intraoperative bleeding was not assessed </a:t>
            </a:r>
          </a:p>
          <a:p>
            <a:pPr marL="1200150" lvl="2" indent="-285750">
              <a:buFont typeface="Arial" panose="020B0604020202020204" pitchFamily="34" charset="0"/>
              <a:buChar char="•"/>
            </a:pPr>
            <a:r>
              <a:rPr lang="en-US" dirty="0">
                <a:latin typeface="Avenir Next LT Pro" panose="020B0504020202020204" pitchFamily="34" charset="77"/>
              </a:rPr>
              <a:t>P</a:t>
            </a:r>
            <a:r>
              <a:rPr lang="en-US" sz="1800" dirty="0">
                <a:effectLst/>
                <a:latin typeface="Avenir Next LT Pro" panose="020B0504020202020204" pitchFamily="34" charset="77"/>
              </a:rPr>
              <a:t>resence of hyperfibrinolysis was not further investigated using other markers of hyperfibrinolysis, such as D-dimers or FDPs</a:t>
            </a:r>
          </a:p>
          <a:p>
            <a:pPr marL="1200150" lvl="2" indent="-285750">
              <a:buFont typeface="Arial" panose="020B0604020202020204" pitchFamily="34" charset="0"/>
              <a:buChar char="•"/>
            </a:pPr>
            <a:r>
              <a:rPr lang="en-US" dirty="0">
                <a:latin typeface="Avenir Next LT Pro" panose="020B0504020202020204" pitchFamily="34" charset="77"/>
              </a:rPr>
              <a:t>P</a:t>
            </a:r>
            <a:r>
              <a:rPr lang="en-US" sz="1800" dirty="0">
                <a:effectLst/>
                <a:latin typeface="Avenir Next LT Pro" panose="020B0504020202020204" pitchFamily="34" charset="77"/>
              </a:rPr>
              <a:t>latelet function was not separately analyzed</a:t>
            </a:r>
            <a:endParaRPr lang="en-US" dirty="0">
              <a:latin typeface="Avenir Next LT Pro" panose="020B0504020202020204" pitchFamily="34" charset="77"/>
            </a:endParaRPr>
          </a:p>
          <a:p>
            <a:pPr marL="1200150" lvl="2"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sz="1800" dirty="0">
              <a:effectLst/>
              <a:latin typeface="Lato" panose="020F0502020204030203" pitchFamily="34" charset="0"/>
            </a:endParaRPr>
          </a:p>
          <a:p>
            <a:pPr marL="1657350" lvl="3"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1200150" lvl="2"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491163A6-BC16-B64D-B938-59A58A7A4603}"/>
              </a:ext>
            </a:extLst>
          </p:cNvPr>
          <p:cNvPicPr>
            <a:picLocks noChangeAspect="1"/>
          </p:cNvPicPr>
          <p:nvPr/>
        </p:nvPicPr>
        <p:blipFill>
          <a:blip r:embed="rId3"/>
          <a:stretch>
            <a:fillRect/>
          </a:stretch>
        </p:blipFill>
        <p:spPr>
          <a:xfrm>
            <a:off x="2209800" y="3688866"/>
            <a:ext cx="7860925" cy="2994638"/>
          </a:xfrm>
          <a:prstGeom prst="rect">
            <a:avLst/>
          </a:prstGeom>
        </p:spPr>
      </p:pic>
    </p:spTree>
    <p:extLst>
      <p:ext uri="{BB962C8B-B14F-4D97-AF65-F5344CB8AC3E}">
        <p14:creationId xmlns:p14="http://schemas.microsoft.com/office/powerpoint/2010/main" val="2569824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4E31-4C12-DE4E-A5E5-BDD91530F3FA}"/>
              </a:ext>
            </a:extLst>
          </p:cNvPr>
          <p:cNvSpPr>
            <a:spLocks noGrp="1"/>
          </p:cNvSpPr>
          <p:nvPr>
            <p:ph type="title"/>
          </p:nvPr>
        </p:nvSpPr>
        <p:spPr>
          <a:xfrm>
            <a:off x="838200" y="173566"/>
            <a:ext cx="10515600" cy="1325563"/>
          </a:xfrm>
        </p:spPr>
        <p:txBody>
          <a:bodyPr/>
          <a:lstStyle/>
          <a:p>
            <a:r>
              <a:rPr lang="en-US" dirty="0"/>
              <a:t>Physiology and classification</a:t>
            </a:r>
          </a:p>
        </p:txBody>
      </p:sp>
      <p:sp>
        <p:nvSpPr>
          <p:cNvPr id="3" name="Content Placeholder 2">
            <a:extLst>
              <a:ext uri="{FF2B5EF4-FFF2-40B4-BE49-F238E27FC236}">
                <a16:creationId xmlns:a16="http://schemas.microsoft.com/office/drawing/2014/main" id="{2A76AC15-E8CE-CA46-9A4B-B543F37D6A71}"/>
              </a:ext>
            </a:extLst>
          </p:cNvPr>
          <p:cNvSpPr>
            <a:spLocks noGrp="1"/>
          </p:cNvSpPr>
          <p:nvPr>
            <p:ph idx="1"/>
          </p:nvPr>
        </p:nvSpPr>
        <p:spPr>
          <a:xfrm>
            <a:off x="161431" y="1256356"/>
            <a:ext cx="11622438" cy="4993746"/>
          </a:xfrm>
        </p:spPr>
        <p:txBody>
          <a:bodyPr>
            <a:normAutofit/>
          </a:bodyPr>
          <a:lstStyle/>
          <a:p>
            <a:r>
              <a:rPr lang="en-US" sz="1800" dirty="0">
                <a:effectLst/>
                <a:latin typeface="Avenir Next LT Pro" panose="020B0504020202020204" pitchFamily="34" charset="77"/>
              </a:rPr>
              <a:t>A colloid is a large hydrophilic molecule in solution that does not pass freely through a semipermeable membrane </a:t>
            </a:r>
            <a:endParaRPr lang="en-US" sz="1400" dirty="0">
              <a:latin typeface="Avenir Next LT Pro" panose="020B0504020202020204" pitchFamily="34" charset="77"/>
            </a:endParaRPr>
          </a:p>
          <a:p>
            <a:pPr lvl="1"/>
            <a:r>
              <a:rPr lang="en-US" sz="1800" dirty="0">
                <a:effectLst/>
                <a:latin typeface="Avenir Next LT Pro" panose="020B0504020202020204" pitchFamily="34" charset="77"/>
              </a:rPr>
              <a:t>The natural particles in blood that create COP are proteins (globulins, fibrinogen, and albumin)</a:t>
            </a:r>
            <a:endParaRPr lang="en-US" dirty="0">
              <a:latin typeface="Avenir Next LT Pro" panose="020B0504020202020204" pitchFamily="34" charset="77"/>
            </a:endParaRPr>
          </a:p>
          <a:p>
            <a:pPr lvl="1"/>
            <a:endParaRPr lang="en-US" dirty="0"/>
          </a:p>
          <a:p>
            <a:endParaRPr lang="en-US" dirty="0"/>
          </a:p>
          <a:p>
            <a:endParaRPr lang="en-US" dirty="0"/>
          </a:p>
        </p:txBody>
      </p:sp>
      <p:pic>
        <p:nvPicPr>
          <p:cNvPr id="4" name="Picture 3">
            <a:extLst>
              <a:ext uri="{FF2B5EF4-FFF2-40B4-BE49-F238E27FC236}">
                <a16:creationId xmlns:a16="http://schemas.microsoft.com/office/drawing/2014/main" id="{FB74A41B-5410-804A-BDAB-917BC693648A}"/>
              </a:ext>
            </a:extLst>
          </p:cNvPr>
          <p:cNvPicPr>
            <a:picLocks noChangeAspect="1"/>
          </p:cNvPicPr>
          <p:nvPr/>
        </p:nvPicPr>
        <p:blipFill>
          <a:blip r:embed="rId2"/>
          <a:stretch>
            <a:fillRect/>
          </a:stretch>
        </p:blipFill>
        <p:spPr>
          <a:xfrm>
            <a:off x="605527" y="2389525"/>
            <a:ext cx="10980945" cy="3999450"/>
          </a:xfrm>
          <a:prstGeom prst="rect">
            <a:avLst/>
          </a:prstGeom>
        </p:spPr>
      </p:pic>
    </p:spTree>
    <p:extLst>
      <p:ext uri="{BB962C8B-B14F-4D97-AF65-F5344CB8AC3E}">
        <p14:creationId xmlns:p14="http://schemas.microsoft.com/office/powerpoint/2010/main" val="3435813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4E31-4C12-DE4E-A5E5-BDD91530F3FA}"/>
              </a:ext>
            </a:extLst>
          </p:cNvPr>
          <p:cNvSpPr>
            <a:spLocks noGrp="1"/>
          </p:cNvSpPr>
          <p:nvPr>
            <p:ph type="title"/>
          </p:nvPr>
        </p:nvSpPr>
        <p:spPr>
          <a:xfrm>
            <a:off x="833680" y="173565"/>
            <a:ext cx="10515600" cy="1325563"/>
          </a:xfrm>
        </p:spPr>
        <p:txBody>
          <a:bodyPr/>
          <a:lstStyle/>
          <a:p>
            <a:r>
              <a:rPr lang="en-US" dirty="0"/>
              <a:t>Physiology and classification</a:t>
            </a:r>
          </a:p>
        </p:txBody>
      </p:sp>
      <p:sp>
        <p:nvSpPr>
          <p:cNvPr id="3" name="Content Placeholder 2">
            <a:extLst>
              <a:ext uri="{FF2B5EF4-FFF2-40B4-BE49-F238E27FC236}">
                <a16:creationId xmlns:a16="http://schemas.microsoft.com/office/drawing/2014/main" id="{2A76AC15-E8CE-CA46-9A4B-B543F37D6A71}"/>
              </a:ext>
            </a:extLst>
          </p:cNvPr>
          <p:cNvSpPr>
            <a:spLocks noGrp="1"/>
          </p:cNvSpPr>
          <p:nvPr>
            <p:ph idx="1"/>
          </p:nvPr>
        </p:nvSpPr>
        <p:spPr>
          <a:xfrm>
            <a:off x="202769" y="1388292"/>
            <a:ext cx="11864539" cy="5469708"/>
          </a:xfrm>
        </p:spPr>
        <p:txBody>
          <a:bodyPr>
            <a:normAutofit lnSpcReduction="10000"/>
          </a:bodyPr>
          <a:lstStyle/>
          <a:p>
            <a:r>
              <a:rPr lang="en-US" sz="2000" dirty="0"/>
              <a:t>Most HES molecules are metabolized by alpha-amylase in plasma then cleared by renal excretion or tissue uptake</a:t>
            </a:r>
          </a:p>
          <a:p>
            <a:r>
              <a:rPr lang="en-US" sz="2000" dirty="0">
                <a:effectLst/>
              </a:rPr>
              <a:t>If not metabolized or excreted, HES molecules are recognized by the reticuloendothelial system as foreign and taken up by monocytes, macrophages, endothelial cells, proximal tubule (renal epithelial) cells, liver parenchymal cells, Schwann cells, and keratinocytes and incorporated into lysosomes where they are resistant to degradation </a:t>
            </a:r>
          </a:p>
          <a:p>
            <a:pPr lvl="1"/>
            <a:r>
              <a:rPr lang="en-US" sz="2000" dirty="0"/>
              <a:t>Can lead to tissue accumulation</a:t>
            </a:r>
          </a:p>
          <a:p>
            <a:pPr marL="0" indent="0">
              <a:buNone/>
            </a:pPr>
            <a:endParaRPr lang="en-US" sz="2000" dirty="0"/>
          </a:p>
          <a:p>
            <a:r>
              <a:rPr lang="en-US" sz="2000" dirty="0"/>
              <a:t>C</a:t>
            </a:r>
            <a:r>
              <a:rPr lang="en-US" sz="2000" dirty="0">
                <a:effectLst/>
              </a:rPr>
              <a:t>an be administered for volume resuscitation or colloid </a:t>
            </a:r>
            <a:r>
              <a:rPr lang="en-US" sz="2000" dirty="0">
                <a:effectLst/>
                <a:latin typeface="Avenir Next LT Pro" panose="020B0504020202020204" pitchFamily="34" charset="77"/>
              </a:rPr>
              <a:t>support, especially those with concurrent hypoproteinemia or hypoalbuminemia that are unresponsive to conventional fluid resuscitation with crystalloids </a:t>
            </a:r>
          </a:p>
          <a:p>
            <a:pPr lvl="1"/>
            <a:r>
              <a:rPr lang="en-US" sz="1800" dirty="0">
                <a:effectLst/>
                <a:latin typeface="Avenir Next LT Pro" panose="020B0504020202020204" pitchFamily="34" charset="77"/>
              </a:rPr>
              <a:t>Approximately 3 to 4 times more crystalloids than colloids are required to achieve an equivalent plasma volume expansion </a:t>
            </a:r>
          </a:p>
          <a:p>
            <a:pPr lvl="1"/>
            <a:r>
              <a:rPr lang="en-US" sz="1800" dirty="0">
                <a:latin typeface="Avenir Next LT Pro" panose="020B0504020202020204" pitchFamily="34" charset="77"/>
              </a:rPr>
              <a:t>C</a:t>
            </a:r>
            <a:r>
              <a:rPr lang="en-US" sz="1800" dirty="0">
                <a:effectLst/>
                <a:latin typeface="Avenir Next LT Pro" panose="020B0504020202020204" pitchFamily="34" charset="77"/>
              </a:rPr>
              <a:t>olloids remain for several hours within the intravascular space as opposed to only 30–60 minutes for most crystalloid solutions </a:t>
            </a:r>
            <a:endParaRPr lang="en-US" sz="1600" dirty="0">
              <a:latin typeface="Avenir Next LT Pro" panose="020B0504020202020204" pitchFamily="34" charset="77"/>
            </a:endParaRPr>
          </a:p>
          <a:p>
            <a:r>
              <a:rPr lang="en-US" sz="2000" dirty="0">
                <a:effectLst/>
                <a:latin typeface="Avenir Next LT Pro" panose="020B0504020202020204" pitchFamily="34" charset="77"/>
              </a:rPr>
              <a:t>The adverse effects of HES in the human patient population are well documented, and include volume overload, coagulopathy, acute kidney injury (AKI), proinflammatory effects, and allergic reactions</a:t>
            </a:r>
          </a:p>
          <a:p>
            <a:pPr lvl="1"/>
            <a:r>
              <a:rPr lang="en-US" sz="1600" dirty="0">
                <a:latin typeface="Avenir Next LT Pro" panose="020B0504020202020204" pitchFamily="34" charset="77"/>
              </a:rPr>
              <a:t>Allergic reactions are rare in dogs and cats</a:t>
            </a:r>
          </a:p>
          <a:p>
            <a:endParaRPr lang="en-US" sz="2000" dirty="0">
              <a:latin typeface="Avenir Next LT Pro" panose="020B0504020202020204" pitchFamily="34" charset="77"/>
            </a:endParaRPr>
          </a:p>
          <a:p>
            <a:endParaRPr lang="en-US" dirty="0"/>
          </a:p>
          <a:p>
            <a:endParaRPr lang="en-US" dirty="0"/>
          </a:p>
        </p:txBody>
      </p:sp>
    </p:spTree>
    <p:extLst>
      <p:ext uri="{BB962C8B-B14F-4D97-AF65-F5344CB8AC3E}">
        <p14:creationId xmlns:p14="http://schemas.microsoft.com/office/powerpoint/2010/main" val="3510872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210EC31-17CE-AD4F-A1D5-567F5CF33EF7}"/>
              </a:ext>
            </a:extLst>
          </p:cNvPr>
          <p:cNvSpPr>
            <a:spLocks noGrp="1"/>
          </p:cNvSpPr>
          <p:nvPr>
            <p:ph type="title"/>
          </p:nvPr>
        </p:nvSpPr>
        <p:spPr>
          <a:xfrm>
            <a:off x="558165" y="905599"/>
            <a:ext cx="3200400" cy="4461163"/>
          </a:xfrm>
        </p:spPr>
        <p:txBody>
          <a:bodyPr>
            <a:normAutofit/>
          </a:bodyPr>
          <a:lstStyle/>
          <a:p>
            <a:r>
              <a:rPr lang="en-US" dirty="0">
                <a:solidFill>
                  <a:srgbClr val="FFFFFF"/>
                </a:solidFill>
              </a:rPr>
              <a:t>Acute kidney injury</a:t>
            </a:r>
          </a:p>
        </p:txBody>
      </p:sp>
      <p:sp>
        <p:nvSpPr>
          <p:cNvPr id="3" name="Content Placeholder 2">
            <a:extLst>
              <a:ext uri="{FF2B5EF4-FFF2-40B4-BE49-F238E27FC236}">
                <a16:creationId xmlns:a16="http://schemas.microsoft.com/office/drawing/2014/main" id="{52A865DC-DBE3-8B4A-BC02-8949E20770E9}"/>
              </a:ext>
            </a:extLst>
          </p:cNvPr>
          <p:cNvSpPr>
            <a:spLocks noGrp="1"/>
          </p:cNvSpPr>
          <p:nvPr>
            <p:ph idx="1"/>
          </p:nvPr>
        </p:nvSpPr>
        <p:spPr>
          <a:xfrm>
            <a:off x="4095633" y="343370"/>
            <a:ext cx="7680731" cy="6085139"/>
          </a:xfrm>
        </p:spPr>
        <p:txBody>
          <a:bodyPr anchor="ctr">
            <a:normAutofit/>
          </a:bodyPr>
          <a:lstStyle/>
          <a:p>
            <a:r>
              <a:rPr lang="en-US" sz="2000" dirty="0">
                <a:latin typeface="Avenir Next" panose="020B0503020202020204" pitchFamily="34" charset="0"/>
              </a:rPr>
              <a:t>Suggested mechanisms: </a:t>
            </a:r>
            <a:r>
              <a:rPr lang="en-US" sz="2000" dirty="0">
                <a:effectLst/>
                <a:latin typeface="Avenir Next" panose="020B0503020202020204" pitchFamily="34" charset="0"/>
              </a:rPr>
              <a:t>osmotic nephrosis (i.e. proximal renal tubular vacuolization and swelling from pinocytosis of colloid particles), tubular plugging due to hyperviscous urine, attenuation or cessation of glomerular filtration rate (</a:t>
            </a:r>
            <a:r>
              <a:rPr lang="en-US" sz="2000" dirty="0" err="1">
                <a:effectLst/>
                <a:latin typeface="Avenir Next" panose="020B0503020202020204" pitchFamily="34" charset="0"/>
              </a:rPr>
              <a:t>hyperoncotic</a:t>
            </a:r>
            <a:r>
              <a:rPr lang="en-US" sz="2000" dirty="0">
                <a:effectLst/>
                <a:latin typeface="Avenir Next" panose="020B0503020202020204" pitchFamily="34" charset="0"/>
              </a:rPr>
              <a:t> AKI), and inflammation of the kidney interstitium </a:t>
            </a:r>
            <a:endParaRPr lang="en-US" sz="2000" dirty="0">
              <a:latin typeface="Avenir Next" panose="020B0503020202020204" pitchFamily="34" charset="0"/>
            </a:endParaRPr>
          </a:p>
          <a:p>
            <a:pPr lvl="1"/>
            <a:r>
              <a:rPr lang="en-US" sz="1800" dirty="0">
                <a:effectLst/>
                <a:latin typeface="Avenir Next" panose="020B0503020202020204" pitchFamily="34" charset="0"/>
              </a:rPr>
              <a:t>HES has been shown to persist within macrophages and parenchymal cells in the canine kidney up to 18 days after administration </a:t>
            </a:r>
            <a:endParaRPr lang="en-US" dirty="0">
              <a:latin typeface="Avenir Next" panose="020B0503020202020204" pitchFamily="34" charset="0"/>
            </a:endParaRPr>
          </a:p>
          <a:p>
            <a:pPr lvl="1"/>
            <a:r>
              <a:rPr lang="en-US" sz="1800" dirty="0">
                <a:effectLst/>
                <a:latin typeface="Avenir Next" panose="020B0503020202020204" pitchFamily="34" charset="0"/>
              </a:rPr>
              <a:t>Lysosomal accumulation and macrophage dysfunction occur as a result of the inability of cells to readily metabolize HES, with documented persistence in some organs for &gt;8 years </a:t>
            </a:r>
            <a:endParaRPr lang="en-US" dirty="0">
              <a:latin typeface="Avenir Next" panose="020B0503020202020204" pitchFamily="34" charset="0"/>
            </a:endParaRPr>
          </a:p>
          <a:p>
            <a:pPr lvl="1"/>
            <a:r>
              <a:rPr lang="en-US" sz="1800" dirty="0">
                <a:latin typeface="Avenir Next" panose="020B0503020202020204" pitchFamily="34" charset="0"/>
              </a:rPr>
              <a:t>S</a:t>
            </a:r>
            <a:r>
              <a:rPr lang="en-US" sz="1800" dirty="0">
                <a:effectLst/>
                <a:latin typeface="Avenir Next" panose="020B0503020202020204" pitchFamily="34" charset="0"/>
              </a:rPr>
              <a:t>ignificance and effect of osmotic lesions on renal function is unknown since the lesions have been found without accompanying AKI </a:t>
            </a:r>
            <a:endParaRPr lang="en-US" dirty="0">
              <a:latin typeface="Avenir Next" panose="020B0503020202020204" pitchFamily="34" charset="0"/>
            </a:endParaRPr>
          </a:p>
          <a:p>
            <a:pPr lvl="1"/>
            <a:endParaRPr lang="en-US"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630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210EC31-17CE-AD4F-A1D5-567F5CF33EF7}"/>
              </a:ext>
            </a:extLst>
          </p:cNvPr>
          <p:cNvSpPr>
            <a:spLocks noGrp="1"/>
          </p:cNvSpPr>
          <p:nvPr>
            <p:ph type="title"/>
          </p:nvPr>
        </p:nvSpPr>
        <p:spPr>
          <a:xfrm>
            <a:off x="558165" y="905599"/>
            <a:ext cx="3200400" cy="4461163"/>
          </a:xfrm>
        </p:spPr>
        <p:txBody>
          <a:bodyPr>
            <a:normAutofit/>
          </a:bodyPr>
          <a:lstStyle/>
          <a:p>
            <a:r>
              <a:rPr lang="en-US" dirty="0">
                <a:solidFill>
                  <a:srgbClr val="FFFFFF"/>
                </a:solidFill>
              </a:rPr>
              <a:t>Acute kidney injury</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D102496-C46E-B443-BD28-C06C30CDB793}"/>
              </a:ext>
            </a:extLst>
          </p:cNvPr>
          <p:cNvPicPr>
            <a:picLocks noChangeAspect="1"/>
          </p:cNvPicPr>
          <p:nvPr/>
        </p:nvPicPr>
        <p:blipFill>
          <a:blip r:embed="rId2"/>
          <a:stretch>
            <a:fillRect/>
          </a:stretch>
        </p:blipFill>
        <p:spPr>
          <a:xfrm>
            <a:off x="4472549" y="1612661"/>
            <a:ext cx="6827271" cy="3047038"/>
          </a:xfrm>
          <a:prstGeom prst="rect">
            <a:avLst/>
          </a:prstGeom>
        </p:spPr>
      </p:pic>
    </p:spTree>
    <p:extLst>
      <p:ext uri="{BB962C8B-B14F-4D97-AF65-F5344CB8AC3E}">
        <p14:creationId xmlns:p14="http://schemas.microsoft.com/office/powerpoint/2010/main" val="2625684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D102496-C46E-B443-BD28-C06C30CDB793}"/>
              </a:ext>
            </a:extLst>
          </p:cNvPr>
          <p:cNvPicPr>
            <a:picLocks noChangeAspect="1"/>
          </p:cNvPicPr>
          <p:nvPr/>
        </p:nvPicPr>
        <p:blipFill rotWithShape="1">
          <a:blip r:embed="rId2"/>
          <a:srcRect t="34305" b="3825"/>
          <a:stretch/>
        </p:blipFill>
        <p:spPr>
          <a:xfrm>
            <a:off x="151714" y="150568"/>
            <a:ext cx="6827271" cy="1964987"/>
          </a:xfrm>
          <a:prstGeom prst="rect">
            <a:avLst/>
          </a:prstGeom>
        </p:spPr>
      </p:pic>
      <p:sp>
        <p:nvSpPr>
          <p:cNvPr id="6" name="TextBox 5">
            <a:extLst>
              <a:ext uri="{FF2B5EF4-FFF2-40B4-BE49-F238E27FC236}">
                <a16:creationId xmlns:a16="http://schemas.microsoft.com/office/drawing/2014/main" id="{84DE36B0-A22D-554A-B31F-25FFCA4E6572}"/>
              </a:ext>
            </a:extLst>
          </p:cNvPr>
          <p:cNvSpPr txBox="1"/>
          <p:nvPr/>
        </p:nvSpPr>
        <p:spPr>
          <a:xfrm>
            <a:off x="151714" y="2266122"/>
            <a:ext cx="11894512" cy="9233297"/>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panose="020B0504020202020204" pitchFamily="34" charset="77"/>
              </a:rPr>
              <a:t>Materials and methods:</a:t>
            </a:r>
          </a:p>
          <a:p>
            <a:pPr marL="742950" lvl="1" indent="-285750">
              <a:buFont typeface="Arial" panose="020B0604020202020204" pitchFamily="34" charset="0"/>
              <a:buChar char="•"/>
            </a:pPr>
            <a:r>
              <a:rPr lang="en-US" dirty="0">
                <a:latin typeface="Avenir Next LT Pro" panose="020B0504020202020204" pitchFamily="34" charset="77"/>
              </a:rPr>
              <a:t>R</a:t>
            </a:r>
            <a:r>
              <a:rPr lang="en-US" sz="1800" dirty="0">
                <a:effectLst/>
                <a:latin typeface="Avenir Next LT Pro" panose="020B0504020202020204" pitchFamily="34" charset="77"/>
              </a:rPr>
              <a:t>etrospective cohort study conducted on canine patients admitted to the ICU between January 2007 and March 2010 in a veterinary teaching hospital setting</a:t>
            </a:r>
          </a:p>
          <a:p>
            <a:pPr marL="742950" lvl="1" indent="-285750">
              <a:buFont typeface="Arial" panose="020B0604020202020204" pitchFamily="34" charset="0"/>
              <a:buChar char="•"/>
            </a:pPr>
            <a:r>
              <a:rPr lang="en-US" dirty="0">
                <a:highlight>
                  <a:srgbClr val="FFFF00"/>
                </a:highlight>
                <a:latin typeface="Avenir Next LT Pro" panose="020B0504020202020204" pitchFamily="34" charset="77"/>
              </a:rPr>
              <a:t>2 groups: HES group and non-HES group </a:t>
            </a:r>
            <a:r>
              <a:rPr lang="en-US" dirty="0">
                <a:latin typeface="Avenir Next LT Pro" panose="020B0504020202020204" pitchFamily="34" charset="77"/>
              </a:rPr>
              <a:t>(</a:t>
            </a:r>
            <a:r>
              <a:rPr lang="en-US" sz="1800" dirty="0">
                <a:effectLst/>
                <a:latin typeface="Avenir Next LT Pro" panose="020B0504020202020204" pitchFamily="34" charset="77"/>
              </a:rPr>
              <a:t>randomly selected sample of dogs admitted to the ICU over the same period)</a:t>
            </a:r>
          </a:p>
          <a:p>
            <a:pPr marL="742950" lvl="1" indent="-285750">
              <a:buFont typeface="Arial" panose="020B0604020202020204" pitchFamily="34" charset="0"/>
              <a:buChar char="•"/>
            </a:pPr>
            <a:r>
              <a:rPr lang="en-US" sz="1800" dirty="0">
                <a:effectLst/>
                <a:latin typeface="Avenir Next LT Pro" panose="020B0504020202020204" pitchFamily="34" charset="77"/>
              </a:rPr>
              <a:t>The HES used during the study period was </a:t>
            </a:r>
            <a:r>
              <a:rPr lang="en-US" sz="1800" dirty="0">
                <a:effectLst/>
                <a:highlight>
                  <a:srgbClr val="FFFF00"/>
                </a:highlight>
                <a:latin typeface="Avenir Next LT Pro" panose="020B0504020202020204" pitchFamily="34" charset="77"/>
              </a:rPr>
              <a:t>10% HES 250/0.5/5:1</a:t>
            </a:r>
          </a:p>
          <a:p>
            <a:pPr marL="742950" lvl="1" indent="-285750">
              <a:buFont typeface="Arial" panose="020B0604020202020204" pitchFamily="34" charset="0"/>
              <a:buChar char="•"/>
            </a:pPr>
            <a:r>
              <a:rPr lang="en-US" sz="1800" dirty="0">
                <a:effectLst/>
                <a:latin typeface="Avenir Next LT Pro" panose="020B0504020202020204" pitchFamily="34" charset="77"/>
              </a:rPr>
              <a:t>HES administration was at the discretion of the primary clinician</a:t>
            </a:r>
            <a:endParaRPr lang="en-US" dirty="0">
              <a:latin typeface="Avenir Next LT Pro" panose="020B0504020202020204" pitchFamily="34" charset="77"/>
            </a:endParaRPr>
          </a:p>
          <a:p>
            <a:pPr marL="285750" indent="-285750">
              <a:buFont typeface="Arial" panose="020B0604020202020204" pitchFamily="34" charset="0"/>
              <a:buChar char="•"/>
            </a:pPr>
            <a:r>
              <a:rPr lang="en-US" dirty="0">
                <a:latin typeface="Avenir Next LT Pro" panose="020B0504020202020204" pitchFamily="34" charset="77"/>
              </a:rPr>
              <a:t>Data collection</a:t>
            </a:r>
          </a:p>
          <a:p>
            <a:pPr marL="742950" lvl="1" indent="-285750">
              <a:buFont typeface="Arial" panose="020B0604020202020204" pitchFamily="34" charset="0"/>
              <a:buChar char="•"/>
            </a:pPr>
            <a:r>
              <a:rPr lang="en-US" sz="1800" dirty="0">
                <a:effectLst/>
                <a:latin typeface="Avenir Next LT Pro" panose="020B0504020202020204" pitchFamily="34" charset="77"/>
              </a:rPr>
              <a:t>Data collected: </a:t>
            </a:r>
            <a:r>
              <a:rPr lang="en-US" sz="1800" dirty="0" err="1">
                <a:effectLst/>
                <a:latin typeface="Avenir Next LT Pro" panose="020B0504020202020204" pitchFamily="34" charset="77"/>
              </a:rPr>
              <a:t>APPLEfast</a:t>
            </a:r>
            <a:r>
              <a:rPr lang="en-US" sz="1800" dirty="0">
                <a:effectLst/>
                <a:latin typeface="Avenir Next LT Pro" panose="020B0504020202020204" pitchFamily="34" charset="77"/>
              </a:rPr>
              <a:t> score (calculated on information obtained within 24 hours of admission), HES dose, and method of administration (continuous rate infusion [CRI] or bolus), whether </a:t>
            </a:r>
            <a:r>
              <a:rPr lang="en-US" sz="1800" dirty="0">
                <a:effectLst/>
                <a:highlight>
                  <a:srgbClr val="FFFF00"/>
                </a:highlight>
                <a:latin typeface="Avenir Next LT Pro" panose="020B0504020202020204" pitchFamily="34" charset="77"/>
              </a:rPr>
              <a:t>new onset AKI (defined as &amp;2× increase in admission creatinine</a:t>
            </a:r>
            <a:r>
              <a:rPr lang="en-US" sz="1800" dirty="0">
                <a:effectLst/>
                <a:latin typeface="Avenir Next LT Pro" panose="020B0504020202020204" pitchFamily="34" charset="77"/>
              </a:rPr>
              <a:t> concentration or </a:t>
            </a:r>
            <a:r>
              <a:rPr lang="en-US" sz="1800" dirty="0">
                <a:effectLst/>
                <a:highlight>
                  <a:srgbClr val="FFFF00"/>
                </a:highlight>
                <a:latin typeface="Avenir Next LT Pro" panose="020B0504020202020204" pitchFamily="34" charset="77"/>
              </a:rPr>
              <a:t>development of oliguria/anuria of &lt;0.5 mL/kg/h for &amp;12 h) </a:t>
            </a:r>
            <a:r>
              <a:rPr lang="en-US" sz="1800" dirty="0">
                <a:effectLst/>
                <a:latin typeface="Avenir Next LT Pro" panose="020B0504020202020204" pitchFamily="34" charset="77"/>
              </a:rPr>
              <a:t>occurred over the hospital stay, and survival status at discharge </a:t>
            </a:r>
            <a:endParaRPr lang="en-US" dirty="0">
              <a:latin typeface="Avenir Next LT Pro" panose="020B0504020202020204" pitchFamily="34" charset="77"/>
            </a:endParaRPr>
          </a:p>
          <a:p>
            <a:pPr marL="742950" lvl="1" indent="-285750">
              <a:buFont typeface="Arial" panose="020B0604020202020204" pitchFamily="34" charset="0"/>
              <a:buChar char="•"/>
            </a:pPr>
            <a:r>
              <a:rPr lang="en-US" dirty="0">
                <a:latin typeface="Avenir Next LT Pro" panose="020B0504020202020204" pitchFamily="34" charset="77"/>
              </a:rPr>
              <a:t>Additional info:</a:t>
            </a:r>
            <a:r>
              <a:rPr lang="en-US" sz="1800" dirty="0">
                <a:effectLst/>
                <a:latin typeface="Avenir Next LT Pro" panose="020B0504020202020204" pitchFamily="34" charset="77"/>
              </a:rPr>
              <a:t> signalment, primary diagnosis, and comorbidities including the identification of sepsis, nature of the admission (medical vs. surgical, surgical elective vs. emergent vs. trauma), total cost, the concurrent use of crystalloid fluid therapy and blood products, and new need for oxygen therapy</a:t>
            </a:r>
            <a:endParaRPr lang="en-US" dirty="0">
              <a:latin typeface="Avenir Next LT Pro" panose="020B0504020202020204" pitchFamily="34" charset="77"/>
            </a:endParaRP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82177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4DE36B0-A22D-554A-B31F-25FFCA4E6572}"/>
              </a:ext>
            </a:extLst>
          </p:cNvPr>
          <p:cNvSpPr txBox="1"/>
          <p:nvPr/>
        </p:nvSpPr>
        <p:spPr>
          <a:xfrm>
            <a:off x="148744" y="145170"/>
            <a:ext cx="11894512" cy="11449288"/>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venir Next LT Pro" panose="020B0504020202020204" pitchFamily="34" charset="77"/>
              </a:rPr>
              <a:t>Statistical methods:</a:t>
            </a:r>
          </a:p>
          <a:p>
            <a:pPr marL="742950" lvl="1" indent="-285750">
              <a:buFont typeface="Arial" panose="020B0604020202020204" pitchFamily="34" charset="0"/>
              <a:buChar char="•"/>
            </a:pPr>
            <a:r>
              <a:rPr lang="en-US" sz="1800" dirty="0">
                <a:effectLst/>
                <a:latin typeface="Avenir Next LT Pro" panose="020B0504020202020204" pitchFamily="34" charset="77"/>
              </a:rPr>
              <a:t>Difference testing was performed between the groups using the 2-tailed </a:t>
            </a:r>
            <a:r>
              <a:rPr lang="en-US" sz="1800" i="1" dirty="0">
                <a:effectLst/>
                <a:latin typeface="Avenir Next LT Pro" panose="020B0504020202020204" pitchFamily="34" charset="77"/>
              </a:rPr>
              <a:t>t</a:t>
            </a:r>
            <a:r>
              <a:rPr lang="en-US" sz="1800" dirty="0">
                <a:effectLst/>
                <a:latin typeface="Avenir Next LT Pro" panose="020B0504020202020204" pitchFamily="34" charset="77"/>
              </a:rPr>
              <a:t>-test, Mann–Whitney </a:t>
            </a:r>
            <a:r>
              <a:rPr lang="en-US" sz="1800" i="1" dirty="0">
                <a:effectLst/>
                <a:latin typeface="Avenir Next LT Pro" panose="020B0504020202020204" pitchFamily="34" charset="77"/>
              </a:rPr>
              <a:t>U</a:t>
            </a:r>
            <a:r>
              <a:rPr lang="en-US" sz="1800" dirty="0">
                <a:effectLst/>
                <a:latin typeface="Avenir Next LT Pro" panose="020B0504020202020204" pitchFamily="34" charset="77"/>
              </a:rPr>
              <a:t>-test, chi-square test, and Fisher exact test as appropriate</a:t>
            </a:r>
            <a:endParaRPr lang="en-US" dirty="0">
              <a:latin typeface="Avenir Next LT Pro" panose="020B0504020202020204" pitchFamily="34" charset="77"/>
            </a:endParaRPr>
          </a:p>
          <a:p>
            <a:pPr marL="742950" lvl="1" indent="-285750">
              <a:buFont typeface="Arial" panose="020B0604020202020204" pitchFamily="34" charset="0"/>
              <a:buChar char="•"/>
            </a:pPr>
            <a:r>
              <a:rPr lang="en-US" dirty="0">
                <a:latin typeface="Avenir Next LT Pro" panose="020B0504020202020204" pitchFamily="34" charset="77"/>
              </a:rPr>
              <a:t>M</a:t>
            </a:r>
            <a:r>
              <a:rPr lang="en-US" sz="1800" dirty="0">
                <a:effectLst/>
                <a:latin typeface="Avenir Next LT Pro" panose="020B0504020202020204" pitchFamily="34" charset="77"/>
              </a:rPr>
              <a:t>ultivariable logistic regression analysis with a composite outcome consisting of in-hospital </a:t>
            </a:r>
            <a:r>
              <a:rPr lang="en-US" sz="1800" dirty="0" err="1">
                <a:effectLst/>
                <a:latin typeface="Avenir Next LT Pro" panose="020B0504020202020204" pitchFamily="34" charset="77"/>
              </a:rPr>
              <a:t>nonsurvival</a:t>
            </a:r>
            <a:r>
              <a:rPr lang="en-US" sz="1800" dirty="0">
                <a:effectLst/>
                <a:latin typeface="Avenir Next LT Pro" panose="020B0504020202020204" pitchFamily="34" charset="77"/>
              </a:rPr>
              <a:t> or new onset AKI as the dependent factor and lots of independent variables</a:t>
            </a:r>
            <a:endParaRPr lang="en-US" dirty="0">
              <a:latin typeface="Avenir Next LT Pro" panose="020B0504020202020204" pitchFamily="34" charset="77"/>
            </a:endParaRPr>
          </a:p>
          <a:p>
            <a:pPr marL="285750" indent="-285750">
              <a:buFont typeface="Arial" panose="020B0604020202020204" pitchFamily="34" charset="0"/>
              <a:buChar char="•"/>
            </a:pPr>
            <a:r>
              <a:rPr lang="en-US" dirty="0">
                <a:latin typeface="Avenir Next LT Pro" panose="020B0504020202020204" pitchFamily="34" charset="77"/>
              </a:rPr>
              <a:t>Results</a:t>
            </a:r>
          </a:p>
          <a:p>
            <a:pPr marL="742950" lvl="1" indent="-285750">
              <a:buFont typeface="Arial" panose="020B0604020202020204" pitchFamily="34" charset="0"/>
              <a:buChar char="•"/>
            </a:pPr>
            <a:r>
              <a:rPr lang="en-US" sz="1800" dirty="0">
                <a:effectLst/>
                <a:latin typeface="Avenir Next LT Pro" panose="020B0504020202020204" pitchFamily="34" charset="77"/>
              </a:rPr>
              <a:t>180 dogs in the HES group and 242 dogs in the non-HES group</a:t>
            </a:r>
          </a:p>
          <a:p>
            <a:pPr marL="742950" lvl="1" indent="-285750">
              <a:buFont typeface="Arial" panose="020B0604020202020204" pitchFamily="34" charset="0"/>
              <a:buChar char="•"/>
            </a:pPr>
            <a:r>
              <a:rPr lang="en-US" sz="1800" dirty="0">
                <a:effectLst/>
                <a:latin typeface="Avenir Next LT Pro" panose="020B0504020202020204" pitchFamily="34" charset="77"/>
              </a:rPr>
              <a:t>HES group had greater severity of illness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&lt; 0.001), </a:t>
            </a:r>
          </a:p>
          <a:p>
            <a:pPr lvl="1"/>
            <a:r>
              <a:rPr lang="en-US" sz="1800" dirty="0">
                <a:effectLst/>
                <a:latin typeface="Avenir Next LT Pro" panose="020B0504020202020204" pitchFamily="34" charset="77"/>
              </a:rPr>
              <a:t>longer duration of ICU stay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&lt; 0.001), and lower admission albumin </a:t>
            </a:r>
          </a:p>
          <a:p>
            <a:pPr lvl="1"/>
            <a:r>
              <a:rPr lang="en-US" sz="1800" dirty="0">
                <a:effectLst/>
                <a:latin typeface="Avenir Next LT Pro" panose="020B0504020202020204" pitchFamily="34" charset="77"/>
              </a:rPr>
              <a:t>(</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&lt; 0.001). A larger proportion of the HES group were surgical </a:t>
            </a:r>
          </a:p>
          <a:p>
            <a:pPr lvl="1"/>
            <a:r>
              <a:rPr lang="en-US" sz="1800" dirty="0">
                <a:effectLst/>
                <a:latin typeface="Avenir Next LT Pro" panose="020B0504020202020204" pitchFamily="34" charset="77"/>
              </a:rPr>
              <a:t>admissions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0.003), had a history of trauma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0.053), or were </a:t>
            </a:r>
          </a:p>
          <a:p>
            <a:pPr lvl="1"/>
            <a:r>
              <a:rPr lang="en-US" sz="1800" dirty="0">
                <a:effectLst/>
                <a:latin typeface="Avenir Next LT Pro" panose="020B0504020202020204" pitchFamily="34" charset="77"/>
              </a:rPr>
              <a:t>assessed to have a sepsis diagnosis</a:t>
            </a:r>
            <a:r>
              <a:rPr lang="en-US" dirty="0">
                <a:latin typeface="Avenir Next LT Pro" panose="020B0504020202020204" pitchFamily="34" charset="77"/>
              </a:rPr>
              <a:t> </a:t>
            </a:r>
            <a:r>
              <a:rPr lang="en-US" sz="1800" dirty="0">
                <a:effectLst/>
                <a:latin typeface="Avenir Next LT Pro" panose="020B0504020202020204" pitchFamily="34" charset="77"/>
              </a:rPr>
              <a:t>(</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&lt; 0.001)</a:t>
            </a:r>
          </a:p>
          <a:p>
            <a:pPr marL="742950" lvl="1" indent="-285750">
              <a:buFont typeface="Arial" panose="020B0604020202020204" pitchFamily="34" charset="0"/>
              <a:buChar char="•"/>
            </a:pPr>
            <a:r>
              <a:rPr lang="en-US" sz="1800" dirty="0">
                <a:effectLst/>
                <a:latin typeface="Avenir Next LT Pro" panose="020B0504020202020204" pitchFamily="34" charset="77"/>
              </a:rPr>
              <a:t>HES group received a greater cumulative administration of </a:t>
            </a:r>
          </a:p>
          <a:p>
            <a:pPr lvl="1"/>
            <a:r>
              <a:rPr lang="en-US" sz="1800" dirty="0">
                <a:effectLst/>
                <a:latin typeface="Avenir Next LT Pro" panose="020B0504020202020204" pitchFamily="34" charset="77"/>
              </a:rPr>
              <a:t>crystalloid (</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&lt; 0.001) but no difference in median hourly rate</a:t>
            </a:r>
          </a:p>
          <a:p>
            <a:pPr marL="742950" lvl="1" indent="-285750">
              <a:buFont typeface="Arial" panose="020B0604020202020204" pitchFamily="34" charset="0"/>
              <a:buChar char="•"/>
            </a:pPr>
            <a:r>
              <a:rPr lang="en-US" sz="1800" dirty="0">
                <a:effectLst/>
                <a:latin typeface="Avenir Next LT Pro" panose="020B0504020202020204" pitchFamily="34" charset="77"/>
              </a:rPr>
              <a:t>HES group was more likely to </a:t>
            </a:r>
          </a:p>
          <a:p>
            <a:pPr lvl="1"/>
            <a:r>
              <a:rPr lang="en-US" sz="1800" dirty="0">
                <a:effectLst/>
                <a:latin typeface="Avenir Next LT Pro" panose="020B0504020202020204" pitchFamily="34" charset="77"/>
              </a:rPr>
              <a:t>receive blood product therapy </a:t>
            </a:r>
          </a:p>
          <a:p>
            <a:pPr lvl="1"/>
            <a:r>
              <a:rPr lang="en-US" sz="1800" dirty="0">
                <a:effectLst/>
                <a:latin typeface="Avenir Next LT Pro" panose="020B0504020202020204" pitchFamily="34" charset="77"/>
              </a:rPr>
              <a:t>(</a:t>
            </a:r>
            <a:r>
              <a:rPr lang="en-US" sz="1800" i="1" dirty="0">
                <a:effectLst/>
                <a:latin typeface="Avenir Next LT Pro" panose="020B0504020202020204" pitchFamily="34" charset="77"/>
              </a:rPr>
              <a:t>P </a:t>
            </a:r>
            <a:r>
              <a:rPr lang="en-US" sz="1800" dirty="0">
                <a:effectLst/>
                <a:latin typeface="Avenir Next LT Pro" panose="020B0504020202020204" pitchFamily="34" charset="77"/>
              </a:rPr>
              <a:t>= 0.002) </a:t>
            </a:r>
            <a:endParaRPr lang="en-US" dirty="0">
              <a:latin typeface="Avenir Next LT Pro" panose="020B0504020202020204" pitchFamily="34" charset="77"/>
            </a:endParaRP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b="1" dirty="0"/>
          </a:p>
          <a:p>
            <a:pPr marL="742950" lvl="1" indent="-285750">
              <a:buFont typeface="Arial" panose="020B0604020202020204" pitchFamily="34" charset="0"/>
              <a:buChar char="•"/>
            </a:pPr>
            <a:endParaRPr lang="en-US" dirty="0">
              <a:latin typeface="Avenir Next LT Pro" panose="020B0504020202020204" pitchFamily="34" charset="77"/>
            </a:endParaRPr>
          </a:p>
          <a:p>
            <a:pPr marL="285750" indent="-285750">
              <a:buFont typeface="Arial" panose="020B0604020202020204" pitchFamily="34" charset="0"/>
              <a:buChar char="•"/>
            </a:pPr>
            <a:endParaRPr lang="en-US" dirty="0">
              <a:latin typeface="Avenir Next LT Pro" panose="020B0504020202020204" pitchFamily="34" charset="77"/>
            </a:endParaRPr>
          </a:p>
          <a:p>
            <a:pPr marL="285750" indent="-285750">
              <a:buFont typeface="Arial" panose="020B0604020202020204" pitchFamily="34" charset="0"/>
              <a:buChar char="•"/>
            </a:pPr>
            <a:endParaRPr lang="en-US" dirty="0">
              <a:latin typeface="Avenir Next LT Pro" panose="020B0504020202020204" pitchFamily="34" charset="77"/>
            </a:endParaRPr>
          </a:p>
          <a:p>
            <a:pPr marL="285750" indent="-285750">
              <a:buFont typeface="Arial" panose="020B0604020202020204" pitchFamily="34" charset="0"/>
              <a:buChar char="•"/>
            </a:pPr>
            <a:endParaRPr lang="en-US" dirty="0">
              <a:latin typeface="Avenir Next LT Pro" panose="020B0504020202020204" pitchFamily="34" charset="77"/>
            </a:endParaRP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0DD9695D-B0C2-DF41-8F2F-342910F7B996}"/>
              </a:ext>
            </a:extLst>
          </p:cNvPr>
          <p:cNvPicPr>
            <a:picLocks noChangeAspect="1"/>
          </p:cNvPicPr>
          <p:nvPr/>
        </p:nvPicPr>
        <p:blipFill>
          <a:blip r:embed="rId3"/>
          <a:stretch>
            <a:fillRect/>
          </a:stretch>
        </p:blipFill>
        <p:spPr>
          <a:xfrm>
            <a:off x="7959823" y="1575701"/>
            <a:ext cx="4083433" cy="2126232"/>
          </a:xfrm>
          <a:prstGeom prst="rect">
            <a:avLst/>
          </a:prstGeom>
        </p:spPr>
      </p:pic>
      <p:pic>
        <p:nvPicPr>
          <p:cNvPr id="3" name="Picture 2">
            <a:extLst>
              <a:ext uri="{FF2B5EF4-FFF2-40B4-BE49-F238E27FC236}">
                <a16:creationId xmlns:a16="http://schemas.microsoft.com/office/drawing/2014/main" id="{8493F112-7181-6448-979F-D0D92DB0026A}"/>
              </a:ext>
            </a:extLst>
          </p:cNvPr>
          <p:cNvPicPr>
            <a:picLocks noChangeAspect="1"/>
          </p:cNvPicPr>
          <p:nvPr/>
        </p:nvPicPr>
        <p:blipFill>
          <a:blip r:embed="rId4"/>
          <a:stretch>
            <a:fillRect/>
          </a:stretch>
        </p:blipFill>
        <p:spPr>
          <a:xfrm>
            <a:off x="8121215" y="3758827"/>
            <a:ext cx="3760647" cy="2836979"/>
          </a:xfrm>
          <a:prstGeom prst="rect">
            <a:avLst/>
          </a:prstGeom>
        </p:spPr>
      </p:pic>
      <p:pic>
        <p:nvPicPr>
          <p:cNvPr id="5" name="Picture 4">
            <a:extLst>
              <a:ext uri="{FF2B5EF4-FFF2-40B4-BE49-F238E27FC236}">
                <a16:creationId xmlns:a16="http://schemas.microsoft.com/office/drawing/2014/main" id="{4E09DE1F-3A81-5543-84C5-5E01E08C4DEC}"/>
              </a:ext>
            </a:extLst>
          </p:cNvPr>
          <p:cNvPicPr>
            <a:picLocks noChangeAspect="1"/>
          </p:cNvPicPr>
          <p:nvPr/>
        </p:nvPicPr>
        <p:blipFill>
          <a:blip r:embed="rId5"/>
          <a:stretch>
            <a:fillRect/>
          </a:stretch>
        </p:blipFill>
        <p:spPr>
          <a:xfrm>
            <a:off x="4164157" y="4090068"/>
            <a:ext cx="3863686" cy="2541217"/>
          </a:xfrm>
          <a:prstGeom prst="rect">
            <a:avLst/>
          </a:prstGeom>
        </p:spPr>
      </p:pic>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78C46284-4EC6-E94B-86D6-762D6EF80EB0}"/>
                  </a:ext>
                </a:extLst>
              </p14:cNvPr>
              <p14:cNvContentPartPr/>
              <p14:nvPr/>
            </p14:nvContentPartPr>
            <p14:xfrm>
              <a:off x="8044073" y="2679311"/>
              <a:ext cx="4018680" cy="77040"/>
            </p14:xfrm>
          </p:contentPart>
        </mc:Choice>
        <mc:Fallback xmlns="">
          <p:pic>
            <p:nvPicPr>
              <p:cNvPr id="7" name="Ink 6">
                <a:extLst>
                  <a:ext uri="{FF2B5EF4-FFF2-40B4-BE49-F238E27FC236}">
                    <a16:creationId xmlns:a16="http://schemas.microsoft.com/office/drawing/2014/main" id="{78C46284-4EC6-E94B-86D6-762D6EF80EB0}"/>
                  </a:ext>
                </a:extLst>
              </p:cNvPr>
              <p:cNvPicPr/>
              <p:nvPr/>
            </p:nvPicPr>
            <p:blipFill>
              <a:blip r:embed="rId7"/>
              <a:stretch>
                <a:fillRect/>
              </a:stretch>
            </p:blipFill>
            <p:spPr>
              <a:xfrm>
                <a:off x="7990433" y="2571311"/>
                <a:ext cx="4126320" cy="292680"/>
              </a:xfrm>
              <a:prstGeom prst="rect">
                <a:avLst/>
              </a:prstGeom>
            </p:spPr>
          </p:pic>
        </mc:Fallback>
      </mc:AlternateContent>
    </p:spTree>
    <p:extLst>
      <p:ext uri="{BB962C8B-B14F-4D97-AF65-F5344CB8AC3E}">
        <p14:creationId xmlns:p14="http://schemas.microsoft.com/office/powerpoint/2010/main" val="1314989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4DE36B0-A22D-554A-B31F-25FFCA4E6572}"/>
              </a:ext>
            </a:extLst>
          </p:cNvPr>
          <p:cNvSpPr txBox="1"/>
          <p:nvPr/>
        </p:nvSpPr>
        <p:spPr>
          <a:xfrm>
            <a:off x="148744" y="2341689"/>
            <a:ext cx="11894512" cy="5909310"/>
          </a:xfrm>
          <a:prstGeom prst="rect">
            <a:avLst/>
          </a:prstGeom>
          <a:noFill/>
        </p:spPr>
        <p:txBody>
          <a:bodyPr wrap="square" rtlCol="0">
            <a:spAutoFit/>
          </a:bodyPr>
          <a:lstStyle/>
          <a:p>
            <a:pPr marL="285750" indent="-285750">
              <a:buFont typeface="Arial" panose="020B0604020202020204" pitchFamily="34" charset="0"/>
              <a:buChar char="•"/>
            </a:pPr>
            <a:endParaRPr lang="en-US" dirty="0">
              <a:latin typeface="Avenir Next LT Pro" panose="020B0504020202020204" pitchFamily="34" charset="77"/>
            </a:endParaRPr>
          </a:p>
          <a:p>
            <a:pPr marL="285750" indent="-285750">
              <a:buFont typeface="Arial" panose="020B0604020202020204" pitchFamily="34" charset="0"/>
              <a:buChar char="•"/>
            </a:pPr>
            <a:endParaRPr lang="en-US" dirty="0">
              <a:latin typeface="Avenir Next LT Pro" panose="020B0504020202020204" pitchFamily="34" charset="77"/>
            </a:endParaRPr>
          </a:p>
          <a:p>
            <a:pPr marL="285750" indent="-285750">
              <a:buFont typeface="Arial" panose="020B0604020202020204" pitchFamily="34" charset="0"/>
              <a:buChar char="•"/>
            </a:pPr>
            <a:endParaRPr lang="en-US" dirty="0">
              <a:latin typeface="Avenir Next LT Pro" panose="020B0504020202020204" pitchFamily="34" charset="77"/>
            </a:endParaRP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5" name="TextBox 4">
            <a:extLst>
              <a:ext uri="{FF2B5EF4-FFF2-40B4-BE49-F238E27FC236}">
                <a16:creationId xmlns:a16="http://schemas.microsoft.com/office/drawing/2014/main" id="{9923D586-9F8D-2442-80C5-2396947C4992}"/>
              </a:ext>
            </a:extLst>
          </p:cNvPr>
          <p:cNvSpPr txBox="1"/>
          <p:nvPr/>
        </p:nvSpPr>
        <p:spPr>
          <a:xfrm>
            <a:off x="148744" y="166688"/>
            <a:ext cx="11766165" cy="11173390"/>
          </a:xfrm>
          <a:prstGeom prst="rect">
            <a:avLst/>
          </a:prstGeom>
          <a:noFill/>
        </p:spPr>
        <p:txBody>
          <a:bodyPr wrap="square" rtlCol="0">
            <a:spAutoFit/>
          </a:bodyPr>
          <a:lstStyle/>
          <a:p>
            <a:pPr marL="285750" indent="-285750">
              <a:buFont typeface="Arial" panose="020B0604020202020204" pitchFamily="34" charset="0"/>
              <a:buChar char="•"/>
            </a:pPr>
            <a:r>
              <a:rPr lang="en-US" sz="1700" dirty="0">
                <a:latin typeface="Avenir Next LT Pro" panose="020B0504020202020204" pitchFamily="34" charset="77"/>
              </a:rPr>
              <a:t>Results </a:t>
            </a:r>
            <a:r>
              <a:rPr lang="en-US" sz="1700" dirty="0" err="1">
                <a:latin typeface="Avenir Next LT Pro" panose="020B0504020202020204" pitchFamily="34" charset="77"/>
              </a:rPr>
              <a:t>cont</a:t>
            </a:r>
            <a:endParaRPr lang="en-US" sz="1700" dirty="0">
              <a:latin typeface="Avenir Next LT Pro" panose="020B0504020202020204" pitchFamily="34" charset="77"/>
            </a:endParaRPr>
          </a:p>
          <a:p>
            <a:pPr marL="742950" lvl="1" indent="-285750">
              <a:buFont typeface="Arial" panose="020B0604020202020204" pitchFamily="34" charset="0"/>
              <a:buChar char="•"/>
            </a:pPr>
            <a:r>
              <a:rPr lang="en-US" sz="1700" dirty="0">
                <a:latin typeface="Avenir Next LT Pro" panose="020B0504020202020204" pitchFamily="34" charset="77"/>
              </a:rPr>
              <a:t>O</a:t>
            </a:r>
            <a:r>
              <a:rPr lang="en-US" sz="1700" dirty="0">
                <a:effectLst/>
                <a:latin typeface="Avenir Next LT Pro" panose="020B0504020202020204" pitchFamily="34" charset="77"/>
              </a:rPr>
              <a:t>verall mortality incidence was 28%, </a:t>
            </a:r>
            <a:r>
              <a:rPr lang="en-US" sz="1700" i="1" dirty="0">
                <a:effectLst/>
                <a:latin typeface="Avenir Next LT Pro" panose="020B0504020202020204" pitchFamily="34" charset="77"/>
              </a:rPr>
              <a:t>n </a:t>
            </a:r>
            <a:r>
              <a:rPr lang="en-US" sz="1700" dirty="0">
                <a:effectLst/>
                <a:latin typeface="Avenir Next LT Pro" panose="020B0504020202020204" pitchFamily="34" charset="77"/>
              </a:rPr>
              <a:t>= 120 (18 died as a result of naturally occurring cardiorespiratory arrest, and the remainder by euthana</a:t>
            </a:r>
            <a:r>
              <a:rPr lang="en-US" sz="1700" dirty="0">
                <a:latin typeface="Avenir Next LT Pro" panose="020B0504020202020204" pitchFamily="34" charset="77"/>
              </a:rPr>
              <a:t>sia)</a:t>
            </a:r>
            <a:r>
              <a:rPr lang="en-US" sz="1700" dirty="0">
                <a:effectLst/>
                <a:latin typeface="Avenir Next LT Pro" panose="020B0504020202020204" pitchFamily="34" charset="77"/>
              </a:rPr>
              <a:t> </a:t>
            </a:r>
            <a:endParaRPr lang="en-US" sz="1700" dirty="0">
              <a:latin typeface="Avenir Next LT Pro" panose="020B0504020202020204" pitchFamily="34" charset="77"/>
            </a:endParaRPr>
          </a:p>
          <a:p>
            <a:pPr marL="1200150" lvl="2" indent="-285750">
              <a:buFont typeface="Arial" panose="020B0604020202020204" pitchFamily="34" charset="0"/>
              <a:buChar char="•"/>
            </a:pPr>
            <a:r>
              <a:rPr lang="en-US" sz="1700" dirty="0">
                <a:effectLst/>
                <a:latin typeface="Avenir Next LT Pro" panose="020B0504020202020204" pitchFamily="34" charset="77"/>
              </a:rPr>
              <a:t>Of euthanized: 80 due to the severity of illness, 20 due to a terminal dx identified, 2 due to finances </a:t>
            </a:r>
            <a:endParaRPr lang="en-US" sz="1700" dirty="0">
              <a:latin typeface="Avenir Next LT Pro" panose="020B0504020202020204" pitchFamily="34" charset="77"/>
            </a:endParaRPr>
          </a:p>
          <a:p>
            <a:pPr marL="742950" lvl="1" indent="-285750">
              <a:buFont typeface="Arial" panose="020B0604020202020204" pitchFamily="34" charset="0"/>
              <a:buChar char="•"/>
            </a:pPr>
            <a:r>
              <a:rPr lang="en-US" sz="1700" dirty="0">
                <a:latin typeface="Avenir Next LT Pro" panose="020B0504020202020204" pitchFamily="34" charset="77"/>
              </a:rPr>
              <a:t>O</a:t>
            </a:r>
            <a:r>
              <a:rPr lang="en-US" sz="1700" dirty="0">
                <a:effectLst/>
                <a:latin typeface="Avenir Next LT Pro" panose="020B0504020202020204" pitchFamily="34" charset="77"/>
              </a:rPr>
              <a:t>verall AKI incidence was 3.6%, </a:t>
            </a:r>
            <a:r>
              <a:rPr lang="en-US" sz="1700" i="1" dirty="0">
                <a:effectLst/>
                <a:latin typeface="Avenir Next LT Pro" panose="020B0504020202020204" pitchFamily="34" charset="77"/>
              </a:rPr>
              <a:t>n </a:t>
            </a:r>
            <a:r>
              <a:rPr lang="en-US" sz="1700" dirty="0">
                <a:effectLst/>
                <a:latin typeface="Avenir Next LT Pro" panose="020B0504020202020204" pitchFamily="34" charset="77"/>
              </a:rPr>
              <a:t>= 15 </a:t>
            </a:r>
            <a:endParaRPr lang="en-US" sz="1700" dirty="0">
              <a:latin typeface="Avenir Next LT Pro" panose="020B0504020202020204" pitchFamily="34" charset="77"/>
            </a:endParaRPr>
          </a:p>
          <a:p>
            <a:pPr marL="1200150" lvl="2" indent="-285750">
              <a:buFont typeface="Arial" panose="020B0604020202020204" pitchFamily="34" charset="0"/>
              <a:buChar char="•"/>
            </a:pPr>
            <a:r>
              <a:rPr lang="en-US" sz="1700" dirty="0">
                <a:effectLst/>
                <a:latin typeface="Avenir Next LT Pro" panose="020B0504020202020204" pitchFamily="34" charset="77"/>
              </a:rPr>
              <a:t>Of AKI: 8 died or were euthanized, and 7 survived to discharge </a:t>
            </a:r>
            <a:endParaRPr lang="en-US" sz="1700" dirty="0">
              <a:latin typeface="Avenir Next LT Pro" panose="020B0504020202020204" pitchFamily="34" charset="77"/>
            </a:endParaRPr>
          </a:p>
          <a:p>
            <a:pPr marL="1200150" lvl="2" indent="-285750">
              <a:buFont typeface="Arial" panose="020B0604020202020204" pitchFamily="34" charset="0"/>
              <a:buChar char="•"/>
            </a:pPr>
            <a:r>
              <a:rPr lang="en-US" sz="1700" dirty="0">
                <a:effectLst/>
                <a:highlight>
                  <a:srgbClr val="FFFF00"/>
                </a:highlight>
                <a:latin typeface="Avenir Next LT Pro" panose="020B0504020202020204" pitchFamily="34" charset="77"/>
              </a:rPr>
              <a:t>HES administration was associated with increased risk of mortality (OR = 2.33, 95% CI = 1.51–3.58, </a:t>
            </a:r>
            <a:r>
              <a:rPr lang="en-US" sz="1700" i="1" dirty="0">
                <a:effectLst/>
                <a:highlight>
                  <a:srgbClr val="FFFF00"/>
                </a:highlight>
                <a:latin typeface="Avenir Next LT Pro" panose="020B0504020202020204" pitchFamily="34" charset="77"/>
              </a:rPr>
              <a:t>P </a:t>
            </a:r>
            <a:r>
              <a:rPr lang="en-US" sz="1700" dirty="0">
                <a:effectLst/>
                <a:highlight>
                  <a:srgbClr val="FFFF00"/>
                </a:highlight>
                <a:latin typeface="Avenir Next LT Pro" panose="020B0504020202020204" pitchFamily="34" charset="77"/>
              </a:rPr>
              <a:t>&lt; 0.001) and AKI (OR = 3.87, 95% CI = 1.21–12.37, </a:t>
            </a:r>
            <a:r>
              <a:rPr lang="en-US" sz="1700" i="1" dirty="0">
                <a:effectLst/>
                <a:highlight>
                  <a:srgbClr val="FFFF00"/>
                </a:highlight>
                <a:latin typeface="Avenir Next LT Pro" panose="020B0504020202020204" pitchFamily="34" charset="77"/>
              </a:rPr>
              <a:t>P </a:t>
            </a:r>
            <a:r>
              <a:rPr lang="en-US" sz="1700" dirty="0">
                <a:effectLst/>
                <a:highlight>
                  <a:srgbClr val="FFFF00"/>
                </a:highlight>
                <a:latin typeface="Avenir Next LT Pro" panose="020B0504020202020204" pitchFamily="34" charset="77"/>
              </a:rPr>
              <a:t>= 0.02)</a:t>
            </a:r>
          </a:p>
          <a:p>
            <a:pPr marL="1657350" lvl="3" indent="-285750">
              <a:buFont typeface="Arial" panose="020B0604020202020204" pitchFamily="34" charset="0"/>
              <a:buChar char="•"/>
            </a:pPr>
            <a:r>
              <a:rPr lang="en-US" sz="1700" dirty="0">
                <a:effectLst/>
                <a:latin typeface="Avenir Next LT Pro" panose="020B0504020202020204" pitchFamily="34" charset="77"/>
              </a:rPr>
              <a:t>Odds of not surviving to discharge were 2.33 times higher in the HES group than in the non-HES group and odds of AKI were 3.87x higher in HES group</a:t>
            </a:r>
            <a:endParaRPr lang="en-US" sz="1700" dirty="0">
              <a:latin typeface="Avenir Next LT Pro" panose="020B0504020202020204" pitchFamily="34" charset="77"/>
            </a:endParaRPr>
          </a:p>
          <a:p>
            <a:pPr marL="742950" lvl="1" indent="-285750">
              <a:buFont typeface="Arial" panose="020B0604020202020204" pitchFamily="34" charset="0"/>
              <a:buChar char="•"/>
            </a:pPr>
            <a:r>
              <a:rPr lang="en-US" sz="1700" dirty="0">
                <a:effectLst/>
                <a:highlight>
                  <a:srgbClr val="FFFF00"/>
                </a:highlight>
                <a:latin typeface="Avenir Next LT Pro" panose="020B0504020202020204" pitchFamily="34" charset="77"/>
              </a:rPr>
              <a:t>This association between HES administration and adverse outcome was retained in multivariable analysis (OR = 1.98, 95% CI = 1.22–3.22, </a:t>
            </a:r>
            <a:r>
              <a:rPr lang="en-US" sz="1700" i="1" dirty="0">
                <a:effectLst/>
                <a:highlight>
                  <a:srgbClr val="FFFF00"/>
                </a:highlight>
                <a:latin typeface="Avenir Next LT Pro" panose="020B0504020202020204" pitchFamily="34" charset="77"/>
              </a:rPr>
              <a:t>P </a:t>
            </a:r>
            <a:r>
              <a:rPr lang="en-US" sz="1700" dirty="0">
                <a:effectLst/>
                <a:highlight>
                  <a:srgbClr val="FFFF00"/>
                </a:highlight>
                <a:latin typeface="Avenir Next LT Pro" panose="020B0504020202020204" pitchFamily="34" charset="77"/>
              </a:rPr>
              <a:t>= 0.005) after controlling for the confounding effects of illness severity, emergency surgical admission classification, and administration of blood products </a:t>
            </a:r>
          </a:p>
          <a:p>
            <a:pPr marL="742950" lvl="1" indent="-285750">
              <a:buFont typeface="Arial" panose="020B0604020202020204" pitchFamily="34" charset="0"/>
              <a:buChar char="•"/>
            </a:pPr>
            <a:r>
              <a:rPr lang="en-US" sz="1700" dirty="0">
                <a:latin typeface="Avenir Next LT Pro" panose="020B0504020202020204" pitchFamily="34" charset="77"/>
              </a:rPr>
              <a:t>M</a:t>
            </a:r>
            <a:r>
              <a:rPr lang="en-US" sz="1700" dirty="0">
                <a:effectLst/>
                <a:latin typeface="Avenir Next LT Pro" panose="020B0504020202020204" pitchFamily="34" charset="77"/>
              </a:rPr>
              <a:t>odel was rerun after excluding all patients that underwent euthanasia for financial reasons or due to diagnosis of a terminal disease process with poor long-term prognosis (</a:t>
            </a:r>
            <a:r>
              <a:rPr lang="en-US" sz="1700" i="1" dirty="0">
                <a:effectLst/>
                <a:latin typeface="Avenir Next LT Pro" panose="020B0504020202020204" pitchFamily="34" charset="77"/>
              </a:rPr>
              <a:t>n </a:t>
            </a:r>
            <a:r>
              <a:rPr lang="en-US" sz="1700" dirty="0">
                <a:effectLst/>
                <a:latin typeface="Avenir Next LT Pro" panose="020B0504020202020204" pitchFamily="34" charset="77"/>
              </a:rPr>
              <a:t>= 22)</a:t>
            </a:r>
          </a:p>
          <a:p>
            <a:pPr marL="1200150" lvl="2" indent="-285750">
              <a:buFont typeface="Arial" panose="020B0604020202020204" pitchFamily="34" charset="0"/>
              <a:buChar char="•"/>
            </a:pPr>
            <a:r>
              <a:rPr lang="en-US" sz="1700" dirty="0">
                <a:effectLst/>
                <a:latin typeface="Avenir Next LT Pro" panose="020B0504020202020204" pitchFamily="34" charset="77"/>
              </a:rPr>
              <a:t>Starch administration remained an independent predictor of poor outcome (OR = 2.15, 95% CI = 1.29–3.60, </a:t>
            </a:r>
            <a:r>
              <a:rPr lang="en-US" sz="1700" i="1" dirty="0">
                <a:effectLst/>
                <a:latin typeface="Avenir Next LT Pro" panose="020B0504020202020204" pitchFamily="34" charset="77"/>
              </a:rPr>
              <a:t>P </a:t>
            </a:r>
            <a:r>
              <a:rPr lang="en-US" sz="1700" dirty="0">
                <a:effectLst/>
                <a:latin typeface="Avenir Next LT Pro" panose="020B0504020202020204" pitchFamily="34" charset="77"/>
              </a:rPr>
              <a:t>= 0.004) </a:t>
            </a:r>
            <a:endParaRPr lang="en-US" sz="1700" dirty="0">
              <a:latin typeface="Avenir Next LT Pro" panose="020B0504020202020204" pitchFamily="34" charset="77"/>
            </a:endParaRP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1A1292F2-C73E-1C41-92ED-2EED283D489F}"/>
              </a:ext>
            </a:extLst>
          </p:cNvPr>
          <p:cNvPicPr>
            <a:picLocks noChangeAspect="1"/>
          </p:cNvPicPr>
          <p:nvPr/>
        </p:nvPicPr>
        <p:blipFill>
          <a:blip r:embed="rId2"/>
          <a:stretch>
            <a:fillRect/>
          </a:stretch>
        </p:blipFill>
        <p:spPr>
          <a:xfrm>
            <a:off x="1351741" y="4702331"/>
            <a:ext cx="4507096" cy="1979468"/>
          </a:xfrm>
          <a:prstGeom prst="rect">
            <a:avLst/>
          </a:prstGeom>
        </p:spPr>
      </p:pic>
      <p:pic>
        <p:nvPicPr>
          <p:cNvPr id="9" name="Picture 8">
            <a:extLst>
              <a:ext uri="{FF2B5EF4-FFF2-40B4-BE49-F238E27FC236}">
                <a16:creationId xmlns:a16="http://schemas.microsoft.com/office/drawing/2014/main" id="{F1BF454E-26E7-8641-A073-D8F6C170E110}"/>
              </a:ext>
            </a:extLst>
          </p:cNvPr>
          <p:cNvPicPr>
            <a:picLocks noChangeAspect="1"/>
          </p:cNvPicPr>
          <p:nvPr/>
        </p:nvPicPr>
        <p:blipFill>
          <a:blip r:embed="rId3"/>
          <a:stretch>
            <a:fillRect/>
          </a:stretch>
        </p:blipFill>
        <p:spPr>
          <a:xfrm>
            <a:off x="6199909" y="4494212"/>
            <a:ext cx="5715000" cy="2197100"/>
          </a:xfrm>
          <a:prstGeom prst="rect">
            <a:avLst/>
          </a:prstGeom>
        </p:spPr>
      </p:pic>
    </p:spTree>
    <p:extLst>
      <p:ext uri="{BB962C8B-B14F-4D97-AF65-F5344CB8AC3E}">
        <p14:creationId xmlns:p14="http://schemas.microsoft.com/office/powerpoint/2010/main" val="2614516042"/>
      </p:ext>
    </p:extLst>
  </p:cSld>
  <p:clrMapOvr>
    <a:masterClrMapping/>
  </p:clrMapOvr>
</p:sld>
</file>

<file path=ppt/theme/theme1.xml><?xml version="1.0" encoding="utf-8"?>
<a:theme xmlns:a="http://schemas.openxmlformats.org/drawingml/2006/main" name="ShapesVTI">
  <a:themeElements>
    <a:clrScheme name="Office">
      <a:dk1>
        <a:srgbClr val="000000"/>
      </a:dk1>
      <a:lt1>
        <a:srgbClr val="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3157</TotalTime>
  <Words>2739</Words>
  <Application>Microsoft Macintosh PowerPoint</Application>
  <PresentationFormat>Widescreen</PresentationFormat>
  <Paragraphs>369</Paragraphs>
  <Slides>21</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Avenir Next</vt:lpstr>
      <vt:lpstr>Avenir Next LT Pro</vt:lpstr>
      <vt:lpstr>Calibri</vt:lpstr>
      <vt:lpstr>Lato</vt:lpstr>
      <vt:lpstr>Palatino</vt:lpstr>
      <vt:lpstr>Tw Cen MT</vt:lpstr>
      <vt:lpstr>ShapesVTI</vt:lpstr>
      <vt:lpstr>Hydroxyethylstarch solutions: why they’re evil (why potatoes don’t belong in vessels)</vt:lpstr>
      <vt:lpstr>Physiology and classification</vt:lpstr>
      <vt:lpstr>Physiology and classification</vt:lpstr>
      <vt:lpstr>Physiology and classification</vt:lpstr>
      <vt:lpstr>Acute kidney injury</vt:lpstr>
      <vt:lpstr>Acute kidney injury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Coagulopathies</vt:lpstr>
      <vt:lpstr>Coagulopathies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Hydroxyethylstarch solutions: why they’re evil</dc:title>
  <dc:creator>Cece Zhu</dc:creator>
  <cp:lastModifiedBy>Cece Zhu</cp:lastModifiedBy>
  <cp:revision>359</cp:revision>
  <dcterms:created xsi:type="dcterms:W3CDTF">2022-10-18T13:44:29Z</dcterms:created>
  <dcterms:modified xsi:type="dcterms:W3CDTF">2022-10-20T18:59:12Z</dcterms:modified>
</cp:coreProperties>
</file>