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1"/>
  </p:notesMasterIdLst>
  <p:sldIdLst>
    <p:sldId id="256" r:id="rId2"/>
    <p:sldId id="268" r:id="rId3"/>
    <p:sldId id="257" r:id="rId4"/>
    <p:sldId id="261" r:id="rId5"/>
    <p:sldId id="262" r:id="rId6"/>
    <p:sldId id="269" r:id="rId7"/>
    <p:sldId id="258" r:id="rId8"/>
    <p:sldId id="266" r:id="rId9"/>
    <p:sldId id="267" r:id="rId10"/>
    <p:sldId id="259" r:id="rId11"/>
    <p:sldId id="270" r:id="rId12"/>
    <p:sldId id="260" r:id="rId13"/>
    <p:sldId id="265" r:id="rId14"/>
    <p:sldId id="263" r:id="rId15"/>
    <p:sldId id="271" r:id="rId16"/>
    <p:sldId id="272" r:id="rId17"/>
    <p:sldId id="273" r:id="rId18"/>
    <p:sldId id="274" r:id="rId19"/>
    <p:sldId id="264"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999"/>
    <p:restoredTop sz="79784"/>
  </p:normalViewPr>
  <p:slideViewPr>
    <p:cSldViewPr snapToGrid="0">
      <p:cViewPr varScale="1">
        <p:scale>
          <a:sx n="87" d="100"/>
          <a:sy n="87" d="100"/>
        </p:scale>
        <p:origin x="216" y="208"/>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E92992-ABA6-E943-A3AB-BA469674F02A}" type="datetimeFigureOut">
              <a:rPr lang="en-US" smtClean="0"/>
              <a:t>11/14/22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E99430-40F5-5541-ADD3-7D561C12AECB}" type="slidenum">
              <a:rPr lang="en-US" smtClean="0"/>
              <a:t>‹#›</a:t>
            </a:fld>
            <a:endParaRPr lang="en-US"/>
          </a:p>
        </p:txBody>
      </p:sp>
    </p:spTree>
    <p:extLst>
      <p:ext uri="{BB962C8B-B14F-4D97-AF65-F5344CB8AC3E}">
        <p14:creationId xmlns:p14="http://schemas.microsoft.com/office/powerpoint/2010/main" val="38344461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8" Type="http://schemas.openxmlformats.org/officeDocument/2006/relationships/hyperlink" Target="https://veteriankey.com/neuromuscular-blocking-agents-2/#c5-bib-0014" TargetMode="External"/><Relationship Id="rId3" Type="http://schemas.openxmlformats.org/officeDocument/2006/relationships/hyperlink" Target="https://veteriankey.com/neuromuscular-blocking-agents-2/#c5-bib-0005" TargetMode="External"/><Relationship Id="rId7" Type="http://schemas.openxmlformats.org/officeDocument/2006/relationships/hyperlink" Target="https://veteriankey.com/neuromuscular-blocking-agents-2/#c5-bib-0013"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s://veteriankey.com/neuromuscular-blocking-agents-2/#c5-bib-0007" TargetMode="External"/><Relationship Id="rId5" Type="http://schemas.openxmlformats.org/officeDocument/2006/relationships/hyperlink" Target="https://veteriankey.com/neuromuscular-blocking-agents-2/#c5-bib-0002" TargetMode="External"/><Relationship Id="rId4" Type="http://schemas.openxmlformats.org/officeDocument/2006/relationships/hyperlink" Target="https://veteriankey.com/neuromuscular-blocking-agents-2/#c5-bib-0006" TargetMode="External"/><Relationship Id="rId9" Type="http://schemas.openxmlformats.org/officeDocument/2006/relationships/hyperlink" Target="https://veteriankey.com/neuromuscular-blocking-agents-2/#c5-bib-0015"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E99430-40F5-5541-ADD3-7D561C12AECB}" type="slidenum">
              <a:rPr lang="en-US" smtClean="0"/>
              <a:t>1</a:t>
            </a:fld>
            <a:endParaRPr lang="en-US"/>
          </a:p>
        </p:txBody>
      </p:sp>
    </p:spTree>
    <p:extLst>
      <p:ext uri="{BB962C8B-B14F-4D97-AF65-F5344CB8AC3E}">
        <p14:creationId xmlns:p14="http://schemas.microsoft.com/office/powerpoint/2010/main" val="2665403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So obviously, since we would be using this with mechanically ventilated patients, they would be very closely monitored – ECG, ETCO2, BP, SpO2, </a:t>
            </a:r>
            <a:r>
              <a:rPr lang="en-US" dirty="0" err="1"/>
              <a:t>etc</a:t>
            </a:r>
            <a:r>
              <a:rPr lang="en-US" dirty="0"/>
              <a:t> but to monitor the dose-response and effectiveness of the NMBAs, a peripheral nerve stimulation (PNS) is often used.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PNS is used to deliver four (2 Hz) stimuli at 10 second intervals, referred to as a train of four (TOF) and the twitching response of the innervated muscle is assessed</a:t>
            </a:r>
          </a:p>
          <a:p>
            <a:r>
              <a:rPr lang="en-US" dirty="0"/>
              <a:t>The ratio of the fourth to first twitch is used to access the depth of neuromuscular blockade</a:t>
            </a:r>
          </a:p>
          <a:p>
            <a:pPr lvl="1"/>
            <a:r>
              <a:rPr lang="en-US" dirty="0"/>
              <a:t>The disappearance of the fourth twitch signifies about 75% blockage</a:t>
            </a:r>
          </a:p>
          <a:p>
            <a:pPr lvl="1"/>
            <a:r>
              <a:rPr lang="en-US" dirty="0"/>
              <a:t>The disappearance of the third twitch signifies about 85% blockage</a:t>
            </a:r>
          </a:p>
          <a:p>
            <a:pPr lvl="1"/>
            <a:r>
              <a:rPr lang="en-US" dirty="0"/>
              <a:t>The disappearance of the second twitch signifies about 90% blockage</a:t>
            </a:r>
          </a:p>
          <a:p>
            <a:pPr lvl="1"/>
            <a:r>
              <a:rPr lang="en-US" dirty="0"/>
              <a:t>If there is only the first twitch, this shows close to 100% neuromuscular blockade</a:t>
            </a:r>
          </a:p>
          <a:p>
            <a:pPr lvl="1"/>
            <a:r>
              <a:rPr lang="en-US" dirty="0"/>
              <a:t>If a single bolus dose of NMBA is given, the twitches return in the reverse order as the drug is metabolized,</a:t>
            </a:r>
          </a:p>
        </p:txBody>
      </p:sp>
      <p:sp>
        <p:nvSpPr>
          <p:cNvPr id="4" name="Slide Number Placeholder 3"/>
          <p:cNvSpPr>
            <a:spLocks noGrp="1"/>
          </p:cNvSpPr>
          <p:nvPr>
            <p:ph type="sldNum" sz="quarter" idx="5"/>
          </p:nvPr>
        </p:nvSpPr>
        <p:spPr/>
        <p:txBody>
          <a:bodyPr/>
          <a:lstStyle/>
          <a:p>
            <a:fld id="{16E99430-40F5-5541-ADD3-7D561C12AECB}" type="slidenum">
              <a:rPr lang="en-US" smtClean="0"/>
              <a:t>10</a:t>
            </a:fld>
            <a:endParaRPr lang="en-US"/>
          </a:p>
        </p:txBody>
      </p:sp>
    </p:spTree>
    <p:extLst>
      <p:ext uri="{BB962C8B-B14F-4D97-AF65-F5344CB8AC3E}">
        <p14:creationId xmlns:p14="http://schemas.microsoft.com/office/powerpoint/2010/main" val="15152673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www.youtube.com</a:t>
            </a:r>
            <a:r>
              <a:rPr lang="en-US" dirty="0"/>
              <a:t>/</a:t>
            </a:r>
            <a:r>
              <a:rPr lang="en-US" dirty="0" err="1"/>
              <a:t>watch?v</a:t>
            </a:r>
            <a:r>
              <a:rPr lang="en-US" dirty="0"/>
              <a:t>=CNWRDP-bv2E</a:t>
            </a:r>
          </a:p>
        </p:txBody>
      </p:sp>
      <p:sp>
        <p:nvSpPr>
          <p:cNvPr id="4" name="Slide Number Placeholder 3"/>
          <p:cNvSpPr>
            <a:spLocks noGrp="1"/>
          </p:cNvSpPr>
          <p:nvPr>
            <p:ph type="sldNum" sz="quarter" idx="5"/>
          </p:nvPr>
        </p:nvSpPr>
        <p:spPr/>
        <p:txBody>
          <a:bodyPr/>
          <a:lstStyle/>
          <a:p>
            <a:fld id="{16E99430-40F5-5541-ADD3-7D561C12AECB}" type="slidenum">
              <a:rPr lang="en-US" smtClean="0"/>
              <a:t>11</a:t>
            </a:fld>
            <a:endParaRPr lang="en-US"/>
          </a:p>
        </p:txBody>
      </p:sp>
    </p:spTree>
    <p:extLst>
      <p:ext uri="{BB962C8B-B14F-4D97-AF65-F5344CB8AC3E}">
        <p14:creationId xmlns:p14="http://schemas.microsoft.com/office/powerpoint/2010/main" val="7348231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0" i="0" dirty="0">
                <a:effectLst/>
                <a:latin typeface="Cambria" panose="02040503050406030204" pitchFamily="18" charset="0"/>
              </a:rPr>
              <a:t>The most common causes cited by ICU physicians for administering NMBAs are hypoxemia, facilitation of MV and control of patient/ventilator asynchrony</a:t>
            </a:r>
          </a:p>
          <a:p>
            <a:pPr marL="171450" indent="-171450">
              <a:buFont typeface="Arial" panose="020B0604020202020204" pitchFamily="34" charset="0"/>
              <a:buChar char="•"/>
            </a:pPr>
            <a:r>
              <a:rPr lang="en-US" b="0" i="0" u="none" dirty="0">
                <a:effectLst/>
                <a:latin typeface="Cambria" panose="02040503050406030204" pitchFamily="18" charset="0"/>
              </a:rPr>
              <a:t>In 2016, the clinical guidelines practice for sustained NMBA use in critically ill patients (paper referenced at the top left) evaluated evidence to answer the question, “</a:t>
            </a:r>
            <a:r>
              <a:rPr lang="en-US" dirty="0"/>
              <a:t>Among adult patients with ARDS, should an NMBA be administered to improve survival?”</a:t>
            </a:r>
            <a:endParaRPr lang="en-US" b="0" i="0" u="none" dirty="0">
              <a:effectLst/>
              <a:latin typeface="Cambria" panose="02040503050406030204" pitchFamily="18" charset="0"/>
            </a:endParaRPr>
          </a:p>
          <a:p>
            <a:pPr marL="628650" lvl="1" indent="-171450">
              <a:buFont typeface="Arial" panose="020B0604020202020204" pitchFamily="34" charset="0"/>
              <a:buChar char="•"/>
            </a:pPr>
            <a:r>
              <a:rPr lang="en-US" dirty="0"/>
              <a:t>Three multicenter randomized trials (n = 431 patients) have assessed the role for NMBAs in patients with ARDS. All three trials were originated from the same group of investigators, and each evaluated early use of 48-hour </a:t>
            </a:r>
            <a:r>
              <a:rPr lang="en-US" dirty="0" err="1"/>
              <a:t>cisatracurium</a:t>
            </a:r>
            <a:r>
              <a:rPr lang="en-US" dirty="0"/>
              <a:t> infusions among adult patients with ARDS, mechanically ventilated using volume assist-control mode ventilation with low tidal volumes in ICUs in France. All studies showed significant improvements in oxygenation in patients receiving NMBAs, compared with control groups. Pooling results across trials showed that a 48-hour </a:t>
            </a:r>
            <a:r>
              <a:rPr lang="en-US" dirty="0" err="1"/>
              <a:t>cisatracurium</a:t>
            </a:r>
            <a:r>
              <a:rPr lang="en-US" dirty="0"/>
              <a:t> infusion consistently reduced the risk of death at 28 days and at hospital discharge, reduced the risk of barotrauma, and did not increase the risk of ICU-acquired weakness.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As a result, their recommendation was that an NMBA be administered by continuous IV infusion early in the course of ARDS for patients with a Pao2 /Fio2 less than 150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dirty="0">
                <a:effectLst/>
                <a:latin typeface="Cambria" panose="02040503050406030204" pitchFamily="18" charset="0"/>
              </a:rPr>
              <a:t>In 2017, the surviving sepsis campaign again recommended a short course of infusion of NMBA in ARDS with a PaO</a:t>
            </a:r>
            <a:r>
              <a:rPr lang="en-US" b="0" i="0" baseline="-25000" dirty="0">
                <a:effectLst/>
                <a:latin typeface="Cambria" panose="02040503050406030204" pitchFamily="18" charset="0"/>
              </a:rPr>
              <a:t>2</a:t>
            </a:r>
            <a:r>
              <a:rPr lang="en-US" b="0" i="0" dirty="0">
                <a:effectLst/>
                <a:latin typeface="Cambria" panose="02040503050406030204" pitchFamily="18" charset="0"/>
              </a:rPr>
              <a:t>/FiO</a:t>
            </a:r>
            <a:r>
              <a:rPr lang="en-US" b="0" i="0" baseline="-25000" dirty="0">
                <a:effectLst/>
                <a:latin typeface="Cambria" panose="02040503050406030204" pitchFamily="18" charset="0"/>
              </a:rPr>
              <a:t>2</a:t>
            </a:r>
            <a:r>
              <a:rPr lang="en-US" b="0" i="0" dirty="0">
                <a:effectLst/>
                <a:latin typeface="Cambria" panose="02040503050406030204" pitchFamily="18" charset="0"/>
              </a:rPr>
              <a:t> ratio lower than 150 mmHg. This recommendation for ARDS is based on 3 clinical studies with 413 patients. This strategy has demonstrated a reduction in the mortality in early ARDS </a:t>
            </a:r>
            <a:endParaRPr lang="en-US" dirty="0"/>
          </a:p>
          <a:p>
            <a:pPr marL="171450" indent="-171450">
              <a:buFont typeface="Arial" panose="020B0604020202020204" pitchFamily="34" charset="0"/>
              <a:buChar char="•"/>
            </a:pPr>
            <a:r>
              <a:rPr lang="en-US" dirty="0"/>
              <a:t>The mechanism of benefit of neuromuscular blockade in ARDS remains uncertain; however, neuromuscular blockade prevents ventilator asynchrony and may therefore decrease, to an extent, airway pressures and lung stress.</a:t>
            </a:r>
            <a:endParaRPr lang="en-US" b="0" i="0" u="none" dirty="0">
              <a:effectLst/>
              <a:latin typeface="Cambria" panose="02040503050406030204" pitchFamily="18" charset="0"/>
            </a:endParaRPr>
          </a:p>
          <a:p>
            <a:pPr marL="171450" indent="-171450">
              <a:buFont typeface="Arial" panose="020B0604020202020204" pitchFamily="34" charset="0"/>
              <a:buChar char="•"/>
            </a:pPr>
            <a:endParaRPr lang="en-US" b="0" i="0" dirty="0">
              <a:effectLst/>
              <a:latin typeface="Cambria" panose="02040503050406030204" pitchFamily="18" charset="0"/>
            </a:endParaRPr>
          </a:p>
          <a:p>
            <a:pPr marL="171450" indent="-171450">
              <a:buFont typeface="Arial" panose="020B0604020202020204" pitchFamily="34" charset="0"/>
              <a:buChar char="•"/>
            </a:pPr>
            <a:r>
              <a:rPr lang="en-US" b="0" i="0" dirty="0">
                <a:solidFill>
                  <a:srgbClr val="212121"/>
                </a:solidFill>
                <a:effectLst/>
                <a:latin typeface="Cambria" panose="02040503050406030204" pitchFamily="18" charset="0"/>
              </a:rPr>
              <a:t>In regards to data that directly examines the impact of NMBAs on oxygenation in ARDS patients while using lung-protective ventilation are sparse. In a </a:t>
            </a:r>
            <a:r>
              <a:rPr lang="en-US" b="0" i="0" dirty="0" err="1">
                <a:solidFill>
                  <a:srgbClr val="212121"/>
                </a:solidFill>
                <a:effectLst/>
                <a:latin typeface="Cambria" panose="02040503050406030204" pitchFamily="18" charset="0"/>
              </a:rPr>
              <a:t>multicentre</a:t>
            </a:r>
            <a:r>
              <a:rPr lang="en-US" b="0" i="0" dirty="0">
                <a:solidFill>
                  <a:srgbClr val="212121"/>
                </a:solidFill>
                <a:effectLst/>
                <a:latin typeface="Cambria" panose="02040503050406030204" pitchFamily="18" charset="0"/>
              </a:rPr>
              <a:t>, prospective, controlled, and randomized trial on 56 patients with ARDS in four adult ICUs, </a:t>
            </a:r>
            <a:r>
              <a:rPr lang="en-US" b="0" i="0" dirty="0" err="1">
                <a:solidFill>
                  <a:srgbClr val="212121"/>
                </a:solidFill>
                <a:effectLst/>
                <a:latin typeface="Cambria" panose="02040503050406030204" pitchFamily="18" charset="0"/>
              </a:rPr>
              <a:t>Gainnier</a:t>
            </a:r>
            <a:r>
              <a:rPr lang="en-US" b="0" i="0" dirty="0">
                <a:solidFill>
                  <a:srgbClr val="212121"/>
                </a:solidFill>
                <a:effectLst/>
                <a:latin typeface="Cambria" panose="02040503050406030204" pitchFamily="18" charset="0"/>
              </a:rPr>
              <a:t> </a:t>
            </a:r>
            <a:r>
              <a:rPr lang="en-US" b="0" i="1" dirty="0">
                <a:solidFill>
                  <a:srgbClr val="212121"/>
                </a:solidFill>
                <a:effectLst/>
                <a:latin typeface="Cambria" panose="02040503050406030204" pitchFamily="18" charset="0"/>
              </a:rPr>
              <a:t>et al.</a:t>
            </a:r>
            <a:r>
              <a:rPr lang="en-US" b="0" i="0" dirty="0">
                <a:solidFill>
                  <a:srgbClr val="212121"/>
                </a:solidFill>
                <a:effectLst/>
                <a:latin typeface="Cambria" panose="02040503050406030204" pitchFamily="18" charset="0"/>
              </a:rPr>
              <a:t> showed a significant beneficial effect on the course of PaO</a:t>
            </a:r>
            <a:r>
              <a:rPr lang="en-US" b="0" i="0" baseline="-25000" dirty="0">
                <a:solidFill>
                  <a:srgbClr val="212121"/>
                </a:solidFill>
                <a:effectLst/>
                <a:latin typeface="Cambria" panose="02040503050406030204" pitchFamily="18" charset="0"/>
              </a:rPr>
              <a:t>2</a:t>
            </a:r>
            <a:r>
              <a:rPr lang="en-US" b="0" i="0" dirty="0">
                <a:solidFill>
                  <a:srgbClr val="212121"/>
                </a:solidFill>
                <a:effectLst/>
                <a:latin typeface="Cambria" panose="02040503050406030204" pitchFamily="18" charset="0"/>
              </a:rPr>
              <a:t>/FiO</a:t>
            </a:r>
            <a:r>
              <a:rPr lang="en-US" b="0" i="0" baseline="-25000" dirty="0">
                <a:solidFill>
                  <a:srgbClr val="212121"/>
                </a:solidFill>
                <a:effectLst/>
                <a:latin typeface="Cambria" panose="02040503050406030204" pitchFamily="18" charset="0"/>
              </a:rPr>
              <a:t>2</a:t>
            </a:r>
            <a:r>
              <a:rPr lang="en-US" b="0" i="0" dirty="0">
                <a:solidFill>
                  <a:srgbClr val="212121"/>
                </a:solidFill>
                <a:effectLst/>
                <a:latin typeface="Cambria" panose="02040503050406030204" pitchFamily="18" charset="0"/>
              </a:rPr>
              <a:t> ratio in the NMBA treated group of patients compared with the control group.</a:t>
            </a:r>
          </a:p>
          <a:p>
            <a:pPr marL="171450" indent="-171450">
              <a:buFont typeface="Arial" panose="020B0604020202020204" pitchFamily="34" charset="0"/>
              <a:buChar char="•"/>
            </a:pPr>
            <a:r>
              <a:rPr lang="en-US" b="0" i="0" dirty="0">
                <a:solidFill>
                  <a:srgbClr val="212121"/>
                </a:solidFill>
                <a:effectLst/>
                <a:latin typeface="Cambria" panose="02040503050406030204" pitchFamily="18" charset="0"/>
              </a:rPr>
              <a:t>In a second </a:t>
            </a:r>
            <a:r>
              <a:rPr lang="en-US" b="0" i="0" dirty="0" err="1">
                <a:solidFill>
                  <a:srgbClr val="212121"/>
                </a:solidFill>
                <a:effectLst/>
                <a:latin typeface="Cambria" panose="02040503050406030204" pitchFamily="18" charset="0"/>
              </a:rPr>
              <a:t>multicentre</a:t>
            </a:r>
            <a:r>
              <a:rPr lang="en-US" b="0" i="0" dirty="0">
                <a:solidFill>
                  <a:srgbClr val="212121"/>
                </a:solidFill>
                <a:effectLst/>
                <a:latin typeface="Cambria" panose="02040503050406030204" pitchFamily="18" charset="0"/>
              </a:rPr>
              <a:t>, prospective randomized controlled trial (RCT) that was designed to </a:t>
            </a:r>
            <a:r>
              <a:rPr lang="en-US" b="0" i="0" dirty="0" err="1">
                <a:solidFill>
                  <a:srgbClr val="212121"/>
                </a:solidFill>
                <a:effectLst/>
                <a:latin typeface="Cambria" panose="02040503050406030204" pitchFamily="18" charset="0"/>
              </a:rPr>
              <a:t>analyse</a:t>
            </a:r>
            <a:r>
              <a:rPr lang="en-US" b="0" i="0" dirty="0">
                <a:solidFill>
                  <a:srgbClr val="212121"/>
                </a:solidFill>
                <a:effectLst/>
                <a:latin typeface="Cambria" panose="02040503050406030204" pitchFamily="18" charset="0"/>
              </a:rPr>
              <a:t> the inflammatory effects of early 48-hour </a:t>
            </a:r>
            <a:r>
              <a:rPr lang="en-US" b="0" i="0" dirty="0" err="1">
                <a:solidFill>
                  <a:srgbClr val="212121"/>
                </a:solidFill>
                <a:effectLst/>
                <a:latin typeface="Cambria" panose="02040503050406030204" pitchFamily="18" charset="0"/>
              </a:rPr>
              <a:t>cisatracurium</a:t>
            </a:r>
            <a:r>
              <a:rPr lang="en-US" b="0" i="0" dirty="0">
                <a:solidFill>
                  <a:srgbClr val="212121"/>
                </a:solidFill>
                <a:effectLst/>
                <a:latin typeface="Cambria" panose="02040503050406030204" pitchFamily="18" charset="0"/>
              </a:rPr>
              <a:t> infusion in ARDS patients, the same group confirmed the beneficial effect of NMBAs on oxygenation in 36 ARDS patients. The PaO</a:t>
            </a:r>
            <a:r>
              <a:rPr lang="en-US" b="0" i="0" baseline="-25000" dirty="0">
                <a:solidFill>
                  <a:srgbClr val="212121"/>
                </a:solidFill>
                <a:effectLst/>
                <a:latin typeface="Cambria" panose="02040503050406030204" pitchFamily="18" charset="0"/>
              </a:rPr>
              <a:t>2</a:t>
            </a:r>
            <a:r>
              <a:rPr lang="en-US" b="0" i="0" dirty="0">
                <a:solidFill>
                  <a:srgbClr val="212121"/>
                </a:solidFill>
                <a:effectLst/>
                <a:latin typeface="Cambria" panose="02040503050406030204" pitchFamily="18" charset="0"/>
              </a:rPr>
              <a:t>/FiO</a:t>
            </a:r>
            <a:r>
              <a:rPr lang="en-US" b="0" i="0" baseline="-25000" dirty="0">
                <a:solidFill>
                  <a:srgbClr val="212121"/>
                </a:solidFill>
                <a:effectLst/>
                <a:latin typeface="Cambria" panose="02040503050406030204" pitchFamily="18" charset="0"/>
              </a:rPr>
              <a:t>2</a:t>
            </a:r>
            <a:r>
              <a:rPr lang="en-US" b="0" i="0" dirty="0">
                <a:solidFill>
                  <a:srgbClr val="212121"/>
                </a:solidFill>
                <a:effectLst/>
                <a:latin typeface="Cambria" panose="02040503050406030204" pitchFamily="18" charset="0"/>
              </a:rPr>
              <a:t> ratio was significantly higher in the NMBA group from the 72</a:t>
            </a:r>
            <a:r>
              <a:rPr lang="en-US" b="0" i="0" baseline="30000" dirty="0">
                <a:solidFill>
                  <a:srgbClr val="212121"/>
                </a:solidFill>
                <a:effectLst/>
                <a:latin typeface="Cambria" panose="02040503050406030204" pitchFamily="18" charset="0"/>
              </a:rPr>
              <a:t>th</a:t>
            </a:r>
            <a:r>
              <a:rPr lang="en-US" b="0" i="0" dirty="0">
                <a:solidFill>
                  <a:srgbClr val="212121"/>
                </a:solidFill>
                <a:effectLst/>
                <a:latin typeface="Cambria" panose="02040503050406030204" pitchFamily="18" charset="0"/>
              </a:rPr>
              <a:t> hour, and this effect persisted until the 120</a:t>
            </a:r>
            <a:r>
              <a:rPr lang="en-US" b="0" i="0" baseline="30000" dirty="0">
                <a:solidFill>
                  <a:srgbClr val="212121"/>
                </a:solidFill>
                <a:effectLst/>
                <a:latin typeface="Cambria" panose="02040503050406030204" pitchFamily="18" charset="0"/>
              </a:rPr>
              <a:t>th</a:t>
            </a:r>
            <a:r>
              <a:rPr lang="en-US" b="0" i="0" dirty="0">
                <a:solidFill>
                  <a:srgbClr val="212121"/>
                </a:solidFill>
                <a:effectLst/>
                <a:latin typeface="Cambria" panose="02040503050406030204" pitchFamily="18" charset="0"/>
              </a:rPr>
              <a:t> hour (end of the study period observation). The decrease in plateau pressure, PEEP and FiO</a:t>
            </a:r>
            <a:r>
              <a:rPr lang="en-US" b="0" i="0" baseline="-25000" dirty="0">
                <a:solidFill>
                  <a:srgbClr val="212121"/>
                </a:solidFill>
                <a:effectLst/>
                <a:latin typeface="Cambria" panose="02040503050406030204" pitchFamily="18" charset="0"/>
              </a:rPr>
              <a:t>2</a:t>
            </a:r>
            <a:r>
              <a:rPr lang="en-US" b="0" i="0" dirty="0">
                <a:solidFill>
                  <a:srgbClr val="212121"/>
                </a:solidFill>
                <a:effectLst/>
                <a:latin typeface="Cambria" panose="02040503050406030204" pitchFamily="18" charset="0"/>
              </a:rPr>
              <a:t> requirements during the 120-hour period of the study were more marked in the NMBAs group. </a:t>
            </a:r>
          </a:p>
          <a:p>
            <a:pPr marL="171450" indent="-171450">
              <a:buFont typeface="Arial" panose="020B0604020202020204" pitchFamily="34" charset="0"/>
              <a:buChar char="•"/>
            </a:pPr>
            <a:r>
              <a:rPr lang="en-US" b="0" i="0" dirty="0">
                <a:solidFill>
                  <a:srgbClr val="333333"/>
                </a:solidFill>
                <a:effectLst/>
                <a:latin typeface="Georgia" panose="02040502050405020303" pitchFamily="18" charset="0"/>
              </a:rPr>
              <a:t>In the ACURASYS trial, </a:t>
            </a:r>
            <a:r>
              <a:rPr lang="en-US" b="0" i="0" dirty="0" err="1">
                <a:solidFill>
                  <a:srgbClr val="333333"/>
                </a:solidFill>
                <a:effectLst/>
                <a:latin typeface="Georgia" panose="02040502050405020303" pitchFamily="18" charset="0"/>
              </a:rPr>
              <a:t>Pappazian</a:t>
            </a:r>
            <a:r>
              <a:rPr lang="en-US" b="0" i="0" dirty="0">
                <a:solidFill>
                  <a:srgbClr val="333333"/>
                </a:solidFill>
                <a:effectLst/>
                <a:latin typeface="Georgia" panose="02040502050405020303" pitchFamily="18" charset="0"/>
              </a:rPr>
              <a:t> et al. found that in patients with severe ARDS, early administration of </a:t>
            </a:r>
            <a:r>
              <a:rPr lang="en-US" b="0" i="0" dirty="0" err="1">
                <a:solidFill>
                  <a:srgbClr val="333333"/>
                </a:solidFill>
                <a:effectLst/>
                <a:latin typeface="Georgia" panose="02040502050405020303" pitchFamily="18" charset="0"/>
              </a:rPr>
              <a:t>cisatracurium</a:t>
            </a:r>
            <a:r>
              <a:rPr lang="en-US" b="0" i="0" dirty="0">
                <a:solidFill>
                  <a:srgbClr val="333333"/>
                </a:solidFill>
                <a:effectLst/>
                <a:latin typeface="Georgia" panose="02040502050405020303" pitchFamily="18" charset="0"/>
              </a:rPr>
              <a:t> continuously for 48 h improved the adjusted 90-day survival, decreased the risk of barotrauma, and increased the time off the ventilator without increasing muscle weakness</a:t>
            </a:r>
          </a:p>
          <a:p>
            <a:pPr marL="171450" indent="-171450">
              <a:buFont typeface="Arial" panose="020B0604020202020204" pitchFamily="34" charset="0"/>
              <a:buChar char="•"/>
            </a:pPr>
            <a:r>
              <a:rPr lang="en-US" b="0" i="0" dirty="0">
                <a:solidFill>
                  <a:srgbClr val="333333"/>
                </a:solidFill>
                <a:effectLst/>
                <a:latin typeface="Georgia" panose="02040502050405020303" pitchFamily="18" charset="0"/>
              </a:rPr>
              <a:t>More recent results from the Reevaluation of Systemic Early Neuromuscular Blockade (ROSE) trial failed to show reductions in mortality when NMBAs were administered in moderate-severe ARDS.</a:t>
            </a:r>
          </a:p>
          <a:p>
            <a:pPr marL="171450" indent="-171450">
              <a:buFont typeface="Arial" panose="020B0604020202020204" pitchFamily="34" charset="0"/>
              <a:buChar char="•"/>
            </a:pPr>
            <a:r>
              <a:rPr lang="en-US" b="0" i="0" dirty="0">
                <a:solidFill>
                  <a:srgbClr val="333333"/>
                </a:solidFill>
                <a:effectLst/>
                <a:latin typeface="Georgia" panose="02040502050405020303" pitchFamily="18" charset="0"/>
              </a:rPr>
              <a:t>While </a:t>
            </a:r>
            <a:r>
              <a:rPr lang="en-US" b="0" i="0" dirty="0" err="1">
                <a:solidFill>
                  <a:srgbClr val="333333"/>
                </a:solidFill>
                <a:effectLst/>
                <a:latin typeface="Georgia" panose="02040502050405020303" pitchFamily="18" charset="0"/>
              </a:rPr>
              <a:t>cisatracurium</a:t>
            </a:r>
            <a:r>
              <a:rPr lang="en-US" b="0" i="0" dirty="0">
                <a:solidFill>
                  <a:srgbClr val="333333"/>
                </a:solidFill>
                <a:effectLst/>
                <a:latin typeface="Georgia" panose="02040502050405020303" pitchFamily="18" charset="0"/>
              </a:rPr>
              <a:t> has been shown to possess anti-inflammatory properties in animal models, its clinically relevant benefit likely involves avoidance of ventilator </a:t>
            </a:r>
            <a:r>
              <a:rPr lang="en-US" b="0" i="0" dirty="0" err="1">
                <a:solidFill>
                  <a:srgbClr val="333333"/>
                </a:solidFill>
                <a:effectLst/>
                <a:latin typeface="Georgia" panose="02040502050405020303" pitchFamily="18" charset="0"/>
              </a:rPr>
              <a:t>dyssynchrony</a:t>
            </a:r>
            <a:r>
              <a:rPr lang="en-US" b="0" i="0" dirty="0">
                <a:solidFill>
                  <a:srgbClr val="333333"/>
                </a:solidFill>
                <a:effectLst/>
                <a:latin typeface="Georgia" panose="02040502050405020303" pitchFamily="18" charset="0"/>
              </a:rPr>
              <a:t> and improvements in lung compliance</a:t>
            </a:r>
          </a:p>
          <a:p>
            <a:pPr marL="171450" indent="-171450">
              <a:buFont typeface="Arial" panose="020B0604020202020204" pitchFamily="34" charset="0"/>
              <a:buChar char="•"/>
            </a:pPr>
            <a:endParaRPr lang="en-US" b="0" i="0" dirty="0">
              <a:effectLst/>
              <a:latin typeface="Cambria" panose="02040503050406030204" pitchFamily="18" charset="0"/>
            </a:endParaRPr>
          </a:p>
          <a:p>
            <a:pPr marL="171450" indent="-171450">
              <a:buFont typeface="Arial" panose="020B0604020202020204" pitchFamily="34" charset="0"/>
              <a:buChar char="•"/>
            </a:pPr>
            <a:r>
              <a:rPr lang="en-US" b="0" i="0" dirty="0">
                <a:effectLst/>
                <a:latin typeface="Cambria" panose="02040503050406030204" pitchFamily="18" charset="0"/>
              </a:rPr>
              <a:t>There are also a few studies that looked at </a:t>
            </a:r>
            <a:r>
              <a:rPr lang="en-US" b="0" i="0" dirty="0">
                <a:solidFill>
                  <a:srgbClr val="212121"/>
                </a:solidFill>
                <a:effectLst/>
                <a:latin typeface="Cambria" panose="02040503050406030204" pitchFamily="18" charset="0"/>
              </a:rPr>
              <a:t>the effects of NMBA administration on the PaCO</a:t>
            </a:r>
            <a:r>
              <a:rPr lang="en-US" b="0" i="0" baseline="-25000" dirty="0">
                <a:solidFill>
                  <a:srgbClr val="212121"/>
                </a:solidFill>
                <a:effectLst/>
                <a:latin typeface="Cambria" panose="02040503050406030204" pitchFamily="18" charset="0"/>
              </a:rPr>
              <a:t>2</a:t>
            </a:r>
            <a:r>
              <a:rPr lang="en-US" b="0" i="0" dirty="0">
                <a:solidFill>
                  <a:srgbClr val="212121"/>
                </a:solidFill>
                <a:effectLst/>
                <a:latin typeface="Cambria" panose="02040503050406030204" pitchFamily="18" charset="0"/>
              </a:rPr>
              <a:t> level, and they all found that NMBAs did not have an influence on the PaCO2.</a:t>
            </a:r>
          </a:p>
        </p:txBody>
      </p:sp>
      <p:sp>
        <p:nvSpPr>
          <p:cNvPr id="4" name="Slide Number Placeholder 3"/>
          <p:cNvSpPr>
            <a:spLocks noGrp="1"/>
          </p:cNvSpPr>
          <p:nvPr>
            <p:ph type="sldNum" sz="quarter" idx="5"/>
          </p:nvPr>
        </p:nvSpPr>
        <p:spPr/>
        <p:txBody>
          <a:bodyPr/>
          <a:lstStyle/>
          <a:p>
            <a:fld id="{16E99430-40F5-5541-ADD3-7D561C12AECB}" type="slidenum">
              <a:rPr lang="en-US" smtClean="0"/>
              <a:t>12</a:t>
            </a:fld>
            <a:endParaRPr lang="en-US"/>
          </a:p>
        </p:txBody>
      </p:sp>
    </p:spTree>
    <p:extLst>
      <p:ext uri="{BB962C8B-B14F-4D97-AF65-F5344CB8AC3E}">
        <p14:creationId xmlns:p14="http://schemas.microsoft.com/office/powerpoint/2010/main" val="22844713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Times New Roman" panose="02020603050405020304" pitchFamily="18" charset="0"/>
              </a:rPr>
              <a:t>Atracurium and </a:t>
            </a:r>
            <a:r>
              <a:rPr lang="en-US" b="0" i="0" dirty="0" err="1">
                <a:solidFill>
                  <a:srgbClr val="000000"/>
                </a:solidFill>
                <a:effectLst/>
                <a:latin typeface="Times New Roman" panose="02020603050405020304" pitchFamily="18" charset="0"/>
              </a:rPr>
              <a:t>cisatracurium</a:t>
            </a:r>
            <a:r>
              <a:rPr lang="en-US" b="0" i="0" dirty="0">
                <a:solidFill>
                  <a:srgbClr val="000000"/>
                </a:solidFill>
                <a:effectLst/>
                <a:latin typeface="Times New Roman" panose="02020603050405020304" pitchFamily="18" charset="0"/>
              </a:rPr>
              <a:t> are options in case of kidney or liver failure. These NMDAs get eliminated by a unique process called Hoffman elimination which is a spontaneous degradation process </a:t>
            </a:r>
            <a:r>
              <a:rPr lang="en-US" b="0" i="0" dirty="0">
                <a:solidFill>
                  <a:srgbClr val="202124"/>
                </a:solidFill>
                <a:effectLst/>
                <a:latin typeface="Roboto" panose="020F0502020204030204" pitchFamily="34" charset="0"/>
              </a:rPr>
              <a:t>dependent on pH and temperature</a:t>
            </a:r>
          </a:p>
          <a:p>
            <a:endParaRPr lang="en-US" b="0" i="0" dirty="0">
              <a:solidFill>
                <a:srgbClr val="202124"/>
              </a:solidFill>
              <a:effectLst/>
              <a:latin typeface="Roboto" panose="020F0502020204030204" pitchFamily="34" charset="0"/>
            </a:endParaRPr>
          </a:p>
          <a:p>
            <a:r>
              <a:rPr lang="en-US" b="0" i="0" dirty="0">
                <a:solidFill>
                  <a:srgbClr val="202124"/>
                </a:solidFill>
                <a:effectLst/>
                <a:latin typeface="Roboto" panose="020F0502020204030204" pitchFamily="34" charset="0"/>
              </a:rPr>
              <a:t>This degradation forms </a:t>
            </a:r>
            <a:r>
              <a:rPr lang="en-US" b="0" i="0" dirty="0" err="1">
                <a:solidFill>
                  <a:srgbClr val="202124"/>
                </a:solidFill>
                <a:effectLst/>
                <a:latin typeface="Roboto" panose="020F0502020204030204" pitchFamily="34" charset="0"/>
              </a:rPr>
              <a:t>laudanosine</a:t>
            </a:r>
            <a:r>
              <a:rPr lang="en-US" b="0" i="0" dirty="0">
                <a:solidFill>
                  <a:srgbClr val="202124"/>
                </a:solidFill>
                <a:effectLst/>
                <a:latin typeface="Roboto" panose="020F0502020204030204" pitchFamily="34" charset="0"/>
              </a:rPr>
              <a:t> which </a:t>
            </a:r>
            <a:r>
              <a:rPr lang="en-US" b="0" i="0" dirty="0">
                <a:solidFill>
                  <a:srgbClr val="000000"/>
                </a:solidFill>
                <a:effectLst/>
                <a:latin typeface="Times New Roman" panose="02020603050405020304" pitchFamily="18" charset="0"/>
              </a:rPr>
              <a:t>can accumulate in the central nervous system (CNS) causing a seizure.</a:t>
            </a:r>
            <a:endParaRPr lang="en-US" dirty="0"/>
          </a:p>
        </p:txBody>
      </p:sp>
      <p:sp>
        <p:nvSpPr>
          <p:cNvPr id="4" name="Slide Number Placeholder 3"/>
          <p:cNvSpPr>
            <a:spLocks noGrp="1"/>
          </p:cNvSpPr>
          <p:nvPr>
            <p:ph type="sldNum" sz="quarter" idx="5"/>
          </p:nvPr>
        </p:nvSpPr>
        <p:spPr/>
        <p:txBody>
          <a:bodyPr/>
          <a:lstStyle/>
          <a:p>
            <a:fld id="{16E99430-40F5-5541-ADD3-7D561C12AECB}" type="slidenum">
              <a:rPr lang="en-US" smtClean="0"/>
              <a:t>13</a:t>
            </a:fld>
            <a:endParaRPr lang="en-US"/>
          </a:p>
        </p:txBody>
      </p:sp>
    </p:spTree>
    <p:extLst>
      <p:ext uri="{BB962C8B-B14F-4D97-AF65-F5344CB8AC3E}">
        <p14:creationId xmlns:p14="http://schemas.microsoft.com/office/powerpoint/2010/main" val="42492843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212121"/>
                </a:solidFill>
                <a:effectLst/>
                <a:latin typeface="system-ui"/>
              </a:rPr>
              <a:t>Objective: </a:t>
            </a:r>
            <a:r>
              <a:rPr lang="en-US" b="0" i="0" dirty="0">
                <a:solidFill>
                  <a:srgbClr val="212121"/>
                </a:solidFill>
                <a:effectLst/>
                <a:latin typeface="system-ui"/>
              </a:rPr>
              <a:t>To evaluate if return of spontaneous ventilation to pre-relaxation values indicates complete recovery from neuromuscular blockade.</a:t>
            </a:r>
          </a:p>
          <a:p>
            <a:pPr algn="l"/>
            <a:r>
              <a:rPr lang="en-US" b="1" i="0" dirty="0">
                <a:solidFill>
                  <a:srgbClr val="212121"/>
                </a:solidFill>
                <a:effectLst/>
                <a:latin typeface="system-ui"/>
              </a:rPr>
              <a:t>Study design: </a:t>
            </a:r>
            <a:r>
              <a:rPr lang="en-US" b="0" i="0" dirty="0">
                <a:solidFill>
                  <a:srgbClr val="212121"/>
                </a:solidFill>
                <a:effectLst/>
                <a:latin typeface="system-ui"/>
              </a:rPr>
              <a:t>Prospective, with each individual acting as its own control.</a:t>
            </a:r>
          </a:p>
          <a:p>
            <a:pPr algn="l"/>
            <a:r>
              <a:rPr lang="en-US" b="1" i="0" dirty="0">
                <a:solidFill>
                  <a:srgbClr val="212121"/>
                </a:solidFill>
                <a:effectLst/>
                <a:latin typeface="system-ui"/>
              </a:rPr>
              <a:t>Animals: </a:t>
            </a:r>
            <a:r>
              <a:rPr lang="en-US" b="0" i="0" dirty="0">
                <a:solidFill>
                  <a:srgbClr val="212121"/>
                </a:solidFill>
                <a:effectLst/>
                <a:latin typeface="system-ui"/>
              </a:rPr>
              <a:t>Ten healthy adult female Beagle dogs weighing 6.2-9.4 kg.</a:t>
            </a:r>
          </a:p>
          <a:p>
            <a:pPr algn="l"/>
            <a:r>
              <a:rPr lang="en-US" b="1" i="0" dirty="0">
                <a:solidFill>
                  <a:srgbClr val="212121"/>
                </a:solidFill>
                <a:effectLst/>
                <a:latin typeface="system-ui"/>
              </a:rPr>
              <a:t>Methods: </a:t>
            </a:r>
            <a:r>
              <a:rPr lang="en-US" b="0" i="0" dirty="0">
                <a:solidFill>
                  <a:srgbClr val="212121"/>
                </a:solidFill>
                <a:effectLst/>
                <a:latin typeface="system-ui"/>
              </a:rPr>
              <a:t>Dogs were anesthetized with propofol, </a:t>
            </a:r>
            <a:r>
              <a:rPr lang="en-US" b="0" i="0" dirty="0" err="1">
                <a:solidFill>
                  <a:srgbClr val="212121"/>
                </a:solidFill>
                <a:effectLst/>
                <a:latin typeface="system-ui"/>
              </a:rPr>
              <a:t>dexemedetomidine</a:t>
            </a:r>
            <a:r>
              <a:rPr lang="en-US" b="0" i="0" dirty="0">
                <a:solidFill>
                  <a:srgbClr val="212121"/>
                </a:solidFill>
                <a:effectLst/>
                <a:latin typeface="system-ui"/>
              </a:rPr>
              <a:t> and isoflurane. Spontaneous ventilation was assessed by measuring end-tidal CO2 , expired tidal volume, peak inspiratory flow, respiratory rate and minute ventilation. Vecuronium was administered IV and neuromuscular block was evaluated by measuring the train-of-four (TOF) ratio with </a:t>
            </a:r>
            <a:r>
              <a:rPr lang="en-US" b="0" i="0" dirty="0" err="1">
                <a:solidFill>
                  <a:srgbClr val="212121"/>
                </a:solidFill>
                <a:effectLst/>
                <a:latin typeface="system-ui"/>
              </a:rPr>
              <a:t>acceleromyography</a:t>
            </a:r>
            <a:r>
              <a:rPr lang="en-US" b="0" i="0" dirty="0">
                <a:solidFill>
                  <a:srgbClr val="212121"/>
                </a:solidFill>
                <a:effectLst/>
                <a:latin typeface="system-ui"/>
              </a:rPr>
              <a:t> in the hind limb. During spontaneous recovery from neuromuscular block, the TOF ratio when each ventilatory variable returned to baseline was recorded.</a:t>
            </a:r>
          </a:p>
          <a:p>
            <a:pPr algn="l"/>
            <a:endParaRPr lang="en-US" b="0" i="0" dirty="0">
              <a:solidFill>
                <a:srgbClr val="212121"/>
              </a:solidFill>
              <a:effectLst/>
              <a:latin typeface="system-ui"/>
            </a:endParaRPr>
          </a:p>
          <a:p>
            <a:pPr algn="l"/>
            <a:r>
              <a:rPr lang="en-US" b="0" i="0" dirty="0">
                <a:solidFill>
                  <a:srgbClr val="212121"/>
                </a:solidFill>
                <a:effectLst/>
                <a:latin typeface="system-ui"/>
              </a:rPr>
              <a:t>Ultimately this paper showed that significant residual neuromuscular block could be measured at the hind limb with </a:t>
            </a:r>
            <a:r>
              <a:rPr lang="en-US" b="0" i="0" dirty="0" err="1">
                <a:solidFill>
                  <a:srgbClr val="212121"/>
                </a:solidFill>
                <a:effectLst/>
                <a:latin typeface="system-ui"/>
              </a:rPr>
              <a:t>acceleromyography</a:t>
            </a:r>
            <a:r>
              <a:rPr lang="en-US" b="0" i="0" dirty="0">
                <a:solidFill>
                  <a:srgbClr val="212121"/>
                </a:solidFill>
                <a:effectLst/>
                <a:latin typeface="system-ui"/>
              </a:rPr>
              <a:t> when ventilation had spontaneously returned to pre-vecuronium values. Monitoring spontaneous ventilation, including end-tidal CO2 , expired tidal volume, peak inspiratory flow or minute ventilation cannot be used as a surrogate for objective neuromuscular monitoring, and this practice may increase the risk of postoperative residual paralysis.</a:t>
            </a:r>
          </a:p>
          <a:p>
            <a:endParaRPr lang="en-US" dirty="0"/>
          </a:p>
        </p:txBody>
      </p:sp>
      <p:sp>
        <p:nvSpPr>
          <p:cNvPr id="4" name="Slide Number Placeholder 3"/>
          <p:cNvSpPr>
            <a:spLocks noGrp="1"/>
          </p:cNvSpPr>
          <p:nvPr>
            <p:ph type="sldNum" sz="quarter" idx="5"/>
          </p:nvPr>
        </p:nvSpPr>
        <p:spPr/>
        <p:txBody>
          <a:bodyPr/>
          <a:lstStyle/>
          <a:p>
            <a:fld id="{16E99430-40F5-5541-ADD3-7D561C12AECB}" type="slidenum">
              <a:rPr lang="en-US" smtClean="0"/>
              <a:t>14</a:t>
            </a:fld>
            <a:endParaRPr lang="en-US"/>
          </a:p>
        </p:txBody>
      </p:sp>
    </p:spTree>
    <p:extLst>
      <p:ext uri="{BB962C8B-B14F-4D97-AF65-F5344CB8AC3E}">
        <p14:creationId xmlns:p14="http://schemas.microsoft.com/office/powerpoint/2010/main" val="21447991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212121"/>
                </a:solidFill>
                <a:effectLst/>
                <a:latin typeface="system-ui"/>
              </a:rPr>
              <a:t>Objective: </a:t>
            </a:r>
            <a:r>
              <a:rPr lang="en-US" b="0" i="0" dirty="0">
                <a:solidFill>
                  <a:srgbClr val="212121"/>
                </a:solidFill>
                <a:effectLst/>
                <a:latin typeface="system-ui"/>
              </a:rPr>
              <a:t>To quantify the neuromuscular blockade (NMB) produced by atracurium in either sevoflurane or propofol-anaesthetized dogs.</a:t>
            </a:r>
          </a:p>
          <a:p>
            <a:pPr algn="l"/>
            <a:r>
              <a:rPr lang="en-US" b="1" i="0" dirty="0">
                <a:solidFill>
                  <a:srgbClr val="212121"/>
                </a:solidFill>
                <a:effectLst/>
                <a:latin typeface="system-ui"/>
              </a:rPr>
              <a:t>Animals: </a:t>
            </a:r>
            <a:r>
              <a:rPr lang="en-US" b="0" i="0" dirty="0">
                <a:solidFill>
                  <a:srgbClr val="212121"/>
                </a:solidFill>
                <a:effectLst/>
                <a:latin typeface="system-ui"/>
              </a:rPr>
              <a:t>Twelve healthy, female adult mixed-breed dogs weighing 13 +/- 3 kg (range 10-22 kg).</a:t>
            </a:r>
          </a:p>
          <a:p>
            <a:pPr algn="l"/>
            <a:r>
              <a:rPr lang="en-US" b="1" i="0" dirty="0">
                <a:solidFill>
                  <a:srgbClr val="212121"/>
                </a:solidFill>
                <a:effectLst/>
                <a:latin typeface="system-ui"/>
              </a:rPr>
              <a:t>Materials and methods: </a:t>
            </a:r>
            <a:r>
              <a:rPr lang="en-US" b="0" i="0" dirty="0">
                <a:solidFill>
                  <a:srgbClr val="212121"/>
                </a:solidFill>
                <a:effectLst/>
                <a:latin typeface="system-ui"/>
              </a:rPr>
              <a:t>Three doses of atracurium were tested at 1-week intervals. </a:t>
            </a:r>
            <a:r>
              <a:rPr lang="en-US" b="0" i="0" dirty="0" err="1">
                <a:solidFill>
                  <a:srgbClr val="212121"/>
                </a:solidFill>
                <a:effectLst/>
                <a:latin typeface="system-ui"/>
              </a:rPr>
              <a:t>Anaesthesia</a:t>
            </a:r>
            <a:r>
              <a:rPr lang="en-US" b="0" i="0" dirty="0">
                <a:solidFill>
                  <a:srgbClr val="212121"/>
                </a:solidFill>
                <a:effectLst/>
                <a:latin typeface="system-ui"/>
              </a:rPr>
              <a:t> was induced and maintained with either inhaled sevoflurane or intravenous propofol. </a:t>
            </a:r>
            <a:r>
              <a:rPr lang="en-US" b="0" i="0" dirty="0" err="1">
                <a:solidFill>
                  <a:srgbClr val="212121"/>
                </a:solidFill>
                <a:effectLst/>
                <a:latin typeface="system-ui"/>
              </a:rPr>
              <a:t>Acceleromyography</a:t>
            </a:r>
            <a:r>
              <a:rPr lang="en-US" b="0" i="0" dirty="0">
                <a:solidFill>
                  <a:srgbClr val="212121"/>
                </a:solidFill>
                <a:effectLst/>
                <a:latin typeface="system-ui"/>
              </a:rPr>
              <a:t> and train-of-four stimulation of the fibular nerve were used for the assessment of NMB. The percentage depression of the first twitch (T1) and the fourth to the first twitch ratio (T4/T1), the maximum degree of neuromuscular block achieved and surgical muscle relaxation were recorded. Before and during neuro muscular blockade (at 10 minute intervals) body temperature, ECG, arterial blood pressure, inspired and expired CO2 concentrations and SpO2 were recorded.</a:t>
            </a:r>
          </a:p>
          <a:p>
            <a:pPr algn="l"/>
            <a:r>
              <a:rPr lang="en-US" b="1" i="0" dirty="0">
                <a:solidFill>
                  <a:srgbClr val="212121"/>
                </a:solidFill>
                <a:effectLst/>
                <a:latin typeface="system-ui"/>
              </a:rPr>
              <a:t>Results: </a:t>
            </a:r>
            <a:r>
              <a:rPr lang="en-US" b="0" i="0" dirty="0">
                <a:solidFill>
                  <a:srgbClr val="212121"/>
                </a:solidFill>
                <a:effectLst/>
                <a:latin typeface="system-ui"/>
              </a:rPr>
              <a:t>Atracurium produced a dose-dependent duration of NMB in both propofol and sevoflurane-anaesthetized dogs. Duration of block was longer in dogs anaesthetized with sevoflurane. All studied doses of atracurium caused twitch depression &gt; or =95% with little or no cardiovascular changes.</a:t>
            </a:r>
          </a:p>
          <a:p>
            <a:pPr algn="l"/>
            <a:r>
              <a:rPr lang="en-US" b="1" i="0" dirty="0">
                <a:solidFill>
                  <a:srgbClr val="212121"/>
                </a:solidFill>
                <a:effectLst/>
                <a:latin typeface="system-ui"/>
              </a:rPr>
              <a:t>Conclusions: </a:t>
            </a:r>
            <a:r>
              <a:rPr lang="en-US" b="0" i="0" dirty="0">
                <a:solidFill>
                  <a:srgbClr val="212121"/>
                </a:solidFill>
                <a:effectLst/>
                <a:latin typeface="system-ui"/>
              </a:rPr>
              <a:t>Sevoflurane produces a clinically relevant potentiation of atracurium-induced NMB in dogs compared with propofol.</a:t>
            </a:r>
          </a:p>
          <a:p>
            <a:endParaRPr lang="en-US" dirty="0"/>
          </a:p>
        </p:txBody>
      </p:sp>
      <p:sp>
        <p:nvSpPr>
          <p:cNvPr id="4" name="Slide Number Placeholder 3"/>
          <p:cNvSpPr>
            <a:spLocks noGrp="1"/>
          </p:cNvSpPr>
          <p:nvPr>
            <p:ph type="sldNum" sz="quarter" idx="5"/>
          </p:nvPr>
        </p:nvSpPr>
        <p:spPr/>
        <p:txBody>
          <a:bodyPr/>
          <a:lstStyle/>
          <a:p>
            <a:fld id="{16E99430-40F5-5541-ADD3-7D561C12AECB}" type="slidenum">
              <a:rPr lang="en-US" smtClean="0"/>
              <a:t>15</a:t>
            </a:fld>
            <a:endParaRPr lang="en-US"/>
          </a:p>
        </p:txBody>
      </p:sp>
    </p:spTree>
    <p:extLst>
      <p:ext uri="{BB962C8B-B14F-4D97-AF65-F5344CB8AC3E}">
        <p14:creationId xmlns:p14="http://schemas.microsoft.com/office/powerpoint/2010/main" val="17444852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E99430-40F5-5541-ADD3-7D561C12AECB}" type="slidenum">
              <a:rPr lang="en-US" smtClean="0"/>
              <a:t>18</a:t>
            </a:fld>
            <a:endParaRPr lang="en-US"/>
          </a:p>
        </p:txBody>
      </p:sp>
    </p:spTree>
    <p:extLst>
      <p:ext uri="{BB962C8B-B14F-4D97-AF65-F5344CB8AC3E}">
        <p14:creationId xmlns:p14="http://schemas.microsoft.com/office/powerpoint/2010/main" val="1807776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16E99430-40F5-5541-ADD3-7D561C12AECB}" type="slidenum">
              <a:rPr lang="en-US" smtClean="0"/>
              <a:t>19</a:t>
            </a:fld>
            <a:endParaRPr lang="en-US"/>
          </a:p>
        </p:txBody>
      </p:sp>
    </p:spTree>
    <p:extLst>
      <p:ext uri="{BB962C8B-B14F-4D97-AF65-F5344CB8AC3E}">
        <p14:creationId xmlns:p14="http://schemas.microsoft.com/office/powerpoint/2010/main" val="30802419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Play 1:22 to 3:43</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 neuromuscular junction contains three types of nicotinic receptors: two on the muscle surface, one junctional and the other </a:t>
            </a:r>
            <a:r>
              <a:rPr lang="en-US" dirty="0" err="1"/>
              <a:t>extrajunctional</a:t>
            </a:r>
            <a:r>
              <a:rPr lang="en-US" dirty="0"/>
              <a:t>, and a presynaptic receptor on the parasympathetic-nerve ending. </a:t>
            </a:r>
          </a:p>
          <a:p>
            <a:pPr marL="171450" indent="-171450">
              <a:buFont typeface="Arial" panose="020B0604020202020204" pitchFamily="34" charset="0"/>
              <a:buChar char="•"/>
            </a:pPr>
            <a:r>
              <a:rPr lang="en-US" dirty="0"/>
              <a:t>On the arrival of a nerve impulse, a burst of molecules of the neurotransmitter acetylcholine is released from the presynaptic nerve ending. </a:t>
            </a:r>
          </a:p>
          <a:p>
            <a:pPr marL="171450" indent="-171450">
              <a:buFont typeface="Arial" panose="020B0604020202020204" pitchFamily="34" charset="0"/>
              <a:buChar char="•"/>
            </a:pPr>
            <a:r>
              <a:rPr lang="en-US" dirty="0"/>
              <a:t>Acetylcholine crosses the junctional cleft and stimulates the postsynaptic junctional receptors, allowing ions to flow through them and depolarize the end plate. </a:t>
            </a:r>
          </a:p>
          <a:p>
            <a:pPr marL="628650" lvl="1" indent="-171450">
              <a:buFont typeface="Arial" panose="020B0604020202020204" pitchFamily="34" charset="0"/>
              <a:buChar char="•"/>
            </a:pPr>
            <a:r>
              <a:rPr lang="en-US" dirty="0"/>
              <a:t>Acetylcholine is then rapidly broken down by the enzyme acetylcholinesterase, which is present in the junctional cleft. </a:t>
            </a:r>
          </a:p>
          <a:p>
            <a:pPr marL="171450" indent="-171450">
              <a:buFont typeface="Arial" panose="020B0604020202020204" pitchFamily="34" charset="0"/>
              <a:buChar char="•"/>
            </a:pPr>
            <a:r>
              <a:rPr lang="en-US" dirty="0"/>
              <a:t>This neurotransmitter also stimulates the presynaptic receptors to mobilize more acetylcholine for subsequent release from the nerve ending. </a:t>
            </a:r>
          </a:p>
          <a:p>
            <a:pPr marL="171450" indent="-171450">
              <a:buFont typeface="Arial" panose="020B0604020202020204" pitchFamily="34" charset="0"/>
              <a:buChar char="•"/>
            </a:pPr>
            <a:r>
              <a:rPr lang="en-US" dirty="0"/>
              <a:t>The </a:t>
            </a:r>
            <a:r>
              <a:rPr lang="en-US" dirty="0" err="1"/>
              <a:t>extrajunctional</a:t>
            </a:r>
            <a:r>
              <a:rPr lang="en-US" dirty="0"/>
              <a:t> receptors are not involved in normal neuromuscular transmission but may proliferate if the muscle is diseased or damaged, altering the effect of neuromuscular blocking drugs.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 postsynaptic receptors are concentrated on the junctional folds, immediately opposite the sites on the nerve ending where acetylcholine is released. </a:t>
            </a:r>
          </a:p>
          <a:p>
            <a:pPr marL="171450" indent="-171450">
              <a:buFont typeface="Arial" panose="020B0604020202020204" pitchFamily="34" charset="0"/>
              <a:buChar char="•"/>
            </a:pPr>
            <a:r>
              <a:rPr lang="en-US" dirty="0"/>
              <a:t>They are proteins consisting of five subunits, designated alpha, beta, delta, and sigma, which are arranged concentrically; each receptor has two alpha subunits. </a:t>
            </a:r>
          </a:p>
          <a:p>
            <a:pPr marL="171450" indent="-171450">
              <a:buFont typeface="Arial" panose="020B0604020202020204" pitchFamily="34" charset="0"/>
              <a:buChar char="•"/>
            </a:pPr>
            <a:r>
              <a:rPr lang="en-US" dirty="0"/>
              <a:t>One acetylcholine molecule binds to one alpha subunit. </a:t>
            </a:r>
          </a:p>
          <a:p>
            <a:pPr marL="171450" indent="-171450">
              <a:buFont typeface="Arial" panose="020B0604020202020204" pitchFamily="34" charset="0"/>
              <a:buChar char="•"/>
            </a:pPr>
            <a:r>
              <a:rPr lang="en-US" dirty="0"/>
              <a:t>When two acetylcholine molecules bind simultaneously to the two alpha subunits of a receptor, a channel opens through the center of the receptor, allowing sodium and calcium ions to move into the muscle and potassium to move out. </a:t>
            </a:r>
          </a:p>
          <a:p>
            <a:pPr marL="171450" indent="-171450">
              <a:buFont typeface="Arial" panose="020B0604020202020204" pitchFamily="34" charset="0"/>
              <a:buChar char="•"/>
            </a:pPr>
            <a:r>
              <a:rPr lang="en-US" dirty="0"/>
              <a:t>Each neuromuscular junction contains several million junctional receptors. </a:t>
            </a:r>
          </a:p>
          <a:p>
            <a:pPr marL="171450" indent="-171450">
              <a:buFont typeface="Arial" panose="020B0604020202020204" pitchFamily="34" charset="0"/>
              <a:buChar char="•"/>
            </a:pPr>
            <a:r>
              <a:rPr lang="en-US" dirty="0"/>
              <a:t>After a burst of acetylcholine has been released from the nerve ending, at least 400,000 receptors open and allow sufficient current through them to depolarize the end plate and create the potential that triggers muscle contraction.</a:t>
            </a:r>
          </a:p>
        </p:txBody>
      </p:sp>
      <p:sp>
        <p:nvSpPr>
          <p:cNvPr id="4" name="Slide Number Placeholder 3"/>
          <p:cNvSpPr>
            <a:spLocks noGrp="1"/>
          </p:cNvSpPr>
          <p:nvPr>
            <p:ph type="sldNum" sz="quarter" idx="5"/>
          </p:nvPr>
        </p:nvSpPr>
        <p:spPr/>
        <p:txBody>
          <a:bodyPr/>
          <a:lstStyle/>
          <a:p>
            <a:fld id="{16E99430-40F5-5541-ADD3-7D561C12AECB}" type="slidenum">
              <a:rPr lang="en-US" smtClean="0"/>
              <a:t>2</a:t>
            </a:fld>
            <a:endParaRPr lang="en-US"/>
          </a:p>
        </p:txBody>
      </p:sp>
    </p:spTree>
    <p:extLst>
      <p:ext uri="{BB962C8B-B14F-4D97-AF65-F5344CB8AC3E}">
        <p14:creationId xmlns:p14="http://schemas.microsoft.com/office/powerpoint/2010/main" val="21669108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depolarizing neuromuscular blocking drug aka succinylcholine is a nicotinic receptor agonist. It will bind to the alpha subunit in the same way that acetylcholine does. When it binds to these subunits, they stimulate an initial opening of the ion channel, producing muscles fasciculation. And since it is not broken down by acetylcholinesterase, it binds for a much longer period than acetylcholine does, causing persistent depolarization of the end plate, and subsequent paralysis.</a:t>
            </a:r>
          </a:p>
          <a:p>
            <a:pPr marL="628650" lvl="1" indent="-171450">
              <a:buFont typeface="Arial" panose="020B0604020202020204" pitchFamily="34" charset="0"/>
              <a:buChar char="•"/>
            </a:pPr>
            <a:r>
              <a:rPr lang="en-US" dirty="0"/>
              <a:t> </a:t>
            </a:r>
          </a:p>
          <a:p>
            <a:pPr marL="628650" lvl="1" indent="-171450">
              <a:buFont typeface="Arial" panose="020B0604020202020204" pitchFamily="34" charset="0"/>
              <a:buChar char="•"/>
            </a:pPr>
            <a:r>
              <a:rPr lang="en-US" dirty="0"/>
              <a:t>The nondepolarizing neuromuscular blocking drugs competitively antagonize nicotinic receptors. So they compete with the acetylcholine to bind to an alpha subunit. If it attaches to at least one alpha subunit, the ion channel through the center of the receptor will not open and no current will flow through it. The membrane will not depolarize, and the muscle will become flaccid.</a:t>
            </a:r>
          </a:p>
        </p:txBody>
      </p:sp>
      <p:sp>
        <p:nvSpPr>
          <p:cNvPr id="4" name="Slide Number Placeholder 3"/>
          <p:cNvSpPr>
            <a:spLocks noGrp="1"/>
          </p:cNvSpPr>
          <p:nvPr>
            <p:ph type="sldNum" sz="quarter" idx="5"/>
          </p:nvPr>
        </p:nvSpPr>
        <p:spPr/>
        <p:txBody>
          <a:bodyPr/>
          <a:lstStyle/>
          <a:p>
            <a:fld id="{16E99430-40F5-5541-ADD3-7D561C12AECB}" type="slidenum">
              <a:rPr lang="en-US" smtClean="0"/>
              <a:t>3</a:t>
            </a:fld>
            <a:endParaRPr lang="en-US"/>
          </a:p>
        </p:txBody>
      </p:sp>
    </p:spTree>
    <p:extLst>
      <p:ext uri="{BB962C8B-B14F-4D97-AF65-F5344CB8AC3E}">
        <p14:creationId xmlns:p14="http://schemas.microsoft.com/office/powerpoint/2010/main" val="31186870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So as we just discussed, succinylcholine is the only depolarizing neuromuscular blocking drug currently available. The onset of the neuromuscular block is rapid (one minute), and its duration is short (seven to eight minutes), although one reference I found stated it may be up to 15 minutes. Because of the fast onset and short duration, it is not used commonly in veterinary medicine. Instead it is used to facilitate rapid tracheal intubation during the induction of anesthesia or during a code. The side effects of succinylcholine, however can be problematic. In humans, postoperative muscle pain is common, as well as hyperkalemia, increased intraocular pressure and increased intragastric pressure. The drug may also trigger malignant hyperthermia, which is rare but is potentially fatal.</a:t>
            </a:r>
          </a:p>
          <a:p>
            <a:pPr marL="171450" indent="-171450">
              <a:buFont typeface="Arial" panose="020B0604020202020204" pitchFamily="34" charset="0"/>
              <a:buChar cha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The </a:t>
            </a:r>
            <a:r>
              <a:rPr lang="en-US" dirty="0"/>
              <a:t>nondepolarizing </a:t>
            </a:r>
            <a:r>
              <a:rPr lang="en-US" b="1" dirty="0"/>
              <a:t>NMBAs are lipophobic; thus, their ability to cross the blood-brain barrier is limited. The volume of distribution, plasma clearance, and drug elimination are most affected by the presence of renal or hepatic dysfunction. </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Many drugs, elements, conditions, and diseases affect their duration of activity. For example, </a:t>
            </a:r>
            <a:r>
              <a:rPr lang="en-US" b="1" dirty="0"/>
              <a:t>diuretics, antiarrhythmic agents, aminoglycosides, </a:t>
            </a:r>
            <a:r>
              <a:rPr lang="en-US" b="0" i="0" dirty="0">
                <a:solidFill>
                  <a:srgbClr val="000000"/>
                </a:solidFill>
                <a:effectLst/>
                <a:latin typeface="Times New Roman" panose="02020603050405020304" pitchFamily="18" charset="0"/>
              </a:rPr>
              <a:t>Hypothermia, Metabolic derangements, Hypercalcemia, Hypermagnesemia, Hypokalemia, Hypothermia, Respiratory acidosis and Metabolic alkalosis can all prolong the effects of neuromuscular blocking agents.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Patients with myasthenia gravis are especially sensitive to the effects of NMBAs, and patients with burn injuries are resistant to the effects of NMBAs because of the proliferation (up-regulation) of nicotinic receptors on the sarcolemma.</a:t>
            </a:r>
            <a:endParaRPr lang="en-US" b="0" i="0" dirty="0">
              <a:solidFill>
                <a:srgbClr val="000000"/>
              </a:solidFill>
              <a:effectLst/>
              <a:latin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The potency of an NMBA is inversely related to its speed of onset (i.e., the lower the potency of a drug, the faster the onset of neuromuscular blockade following administration of an NMBA) </a:t>
            </a:r>
          </a:p>
        </p:txBody>
      </p:sp>
      <p:sp>
        <p:nvSpPr>
          <p:cNvPr id="4" name="Slide Number Placeholder 3"/>
          <p:cNvSpPr>
            <a:spLocks noGrp="1"/>
          </p:cNvSpPr>
          <p:nvPr>
            <p:ph type="sldNum" sz="quarter" idx="5"/>
          </p:nvPr>
        </p:nvSpPr>
        <p:spPr/>
        <p:txBody>
          <a:bodyPr/>
          <a:lstStyle/>
          <a:p>
            <a:fld id="{16E99430-40F5-5541-ADD3-7D561C12AECB}" type="slidenum">
              <a:rPr lang="en-US" smtClean="0"/>
              <a:t>4</a:t>
            </a:fld>
            <a:endParaRPr lang="en-US"/>
          </a:p>
        </p:txBody>
      </p:sp>
    </p:spTree>
    <p:extLst>
      <p:ext uri="{BB962C8B-B14F-4D97-AF65-F5344CB8AC3E}">
        <p14:creationId xmlns:p14="http://schemas.microsoft.com/office/powerpoint/2010/main" val="8843884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2 classes of nondepolarizing agents. The first, I won’t even try to pronounce but some examples are Tubocurarine, metocurine, alcuronium, atracurium, </a:t>
            </a:r>
            <a:r>
              <a:rPr lang="en-US" dirty="0" err="1"/>
              <a:t>cisatracurium</a:t>
            </a:r>
            <a:r>
              <a:rPr lang="en-US" dirty="0"/>
              <a:t>, doxacurium and mivacurium. The other class is called </a:t>
            </a:r>
            <a:r>
              <a:rPr lang="en-US" dirty="0" err="1"/>
              <a:t>Aminosteroids</a:t>
            </a:r>
            <a:r>
              <a:rPr lang="en-US" dirty="0"/>
              <a:t> and some examples are </a:t>
            </a:r>
            <a:r>
              <a:rPr lang="en-US" dirty="0" err="1"/>
              <a:t>Pancuronium</a:t>
            </a:r>
            <a:r>
              <a:rPr lang="en-US" dirty="0"/>
              <a:t>, vecuronium, pipecuronium and rocuronium.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p>
          <a:p>
            <a:r>
              <a:rPr lang="en-US" dirty="0"/>
              <a:t>The nondepolarizing neuromuscular blocking drugs do not have the same adverse effects as succinylcholine, but their onset of action is slower and they also have a longer duration of action. This makes them more suitable for maintaining neuromuscular relaxation during major surgical procedures or for care of critically ill patients such as ventilator cases.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effects of nondepolarizing neuromuscular blocking drugs can be reversed, once recovery from the blockade has commenced, by the administration of an anticholinesterase drug, such as neostigmine or edrophonium, that inhibits the action of acetylcholinesterase at the neuromuscular junction. Acetylcholine thus accumulates, competing with the diminishing concentration of the neuromuscular blocking drug at the postsynaptic membrane and potentiating recovery from residual neuromuscular blockade. Anticholinesterase drugs, especially neostigmine, also inhibit plasma cholinesterase activity and may therefore potentiate and lengthen the blockade produced by succinylcholine. But neostigmine antagonizes the blockade produced by mivacurium, the new short-acting nondepolarizing agent that is also broken down by plasma cholinesterase</a:t>
            </a:r>
          </a:p>
        </p:txBody>
      </p:sp>
      <p:sp>
        <p:nvSpPr>
          <p:cNvPr id="4" name="Slide Number Placeholder 3"/>
          <p:cNvSpPr>
            <a:spLocks noGrp="1"/>
          </p:cNvSpPr>
          <p:nvPr>
            <p:ph type="sldNum" sz="quarter" idx="5"/>
          </p:nvPr>
        </p:nvSpPr>
        <p:spPr/>
        <p:txBody>
          <a:bodyPr/>
          <a:lstStyle/>
          <a:p>
            <a:fld id="{16E99430-40F5-5541-ADD3-7D561C12AECB}" type="slidenum">
              <a:rPr lang="en-US" smtClean="0"/>
              <a:t>5</a:t>
            </a:fld>
            <a:endParaRPr lang="en-US"/>
          </a:p>
        </p:txBody>
      </p:sp>
    </p:spTree>
    <p:extLst>
      <p:ext uri="{BB962C8B-B14F-4D97-AF65-F5344CB8AC3E}">
        <p14:creationId xmlns:p14="http://schemas.microsoft.com/office/powerpoint/2010/main" val="2673089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7F7E7E"/>
                </a:solidFill>
                <a:effectLst/>
                <a:latin typeface="Cambria" panose="02040503050406030204" pitchFamily="18" charset="0"/>
              </a:rPr>
              <a:t>Currently, the most commonly used nondepolarizing NMBAs are vecuronium, atracurium, cis‐atracurium, and rocuronium.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solidFill>
                <a:srgbClr val="006091"/>
              </a:solidFill>
              <a:effectLst/>
              <a:latin typeface="Arial" panose="020B0604020202020204" pitchFamily="34" charset="0"/>
            </a:endParaRPr>
          </a:p>
          <a:p>
            <a:r>
              <a:rPr lang="en-US" dirty="0"/>
              <a:t>Vecuronium</a:t>
            </a:r>
          </a:p>
          <a:p>
            <a:pPr lvl="1"/>
            <a:r>
              <a:rPr lang="en-US" dirty="0"/>
              <a:t>Derived from </a:t>
            </a:r>
            <a:r>
              <a:rPr lang="en-US" dirty="0" err="1"/>
              <a:t>pancuronium</a:t>
            </a:r>
            <a:r>
              <a:rPr lang="en-US" dirty="0"/>
              <a:t> and is commonly used in dogs and cats</a:t>
            </a:r>
          </a:p>
          <a:p>
            <a:pPr lvl="1"/>
            <a:r>
              <a:rPr lang="en-US" dirty="0"/>
              <a:t>It has a dose-dependent duration of action of about 20–30 minutes</a:t>
            </a:r>
          </a:p>
          <a:p>
            <a:pPr lvl="1"/>
            <a:r>
              <a:rPr lang="en-US" dirty="0"/>
              <a:t>Can be 'topped up’ and/or administered as an infusion</a:t>
            </a:r>
          </a:p>
          <a:p>
            <a:pPr lvl="1"/>
            <a:r>
              <a:rPr lang="en-US" dirty="0"/>
              <a:t>It is metabolized by the liver and excreted by the kidneys</a:t>
            </a:r>
          </a:p>
          <a:p>
            <a:endParaRPr lang="en-US" dirty="0"/>
          </a:p>
          <a:p>
            <a:r>
              <a:rPr lang="en-US" dirty="0"/>
              <a:t>Atracurium </a:t>
            </a:r>
          </a:p>
          <a:p>
            <a:pPr lvl="1"/>
            <a:r>
              <a:rPr lang="en-US" dirty="0"/>
              <a:t>Broken down spontaneously in a pH- and temperature-dependent reaction called Hofmann degradation. </a:t>
            </a:r>
          </a:p>
          <a:p>
            <a:pPr lvl="1"/>
            <a:r>
              <a:rPr lang="en-US" dirty="0"/>
              <a:t>Useful in patients with renal or hepatic impairment; however, hypothermia or acid-base disturbances may prolong the duration of action. </a:t>
            </a:r>
          </a:p>
          <a:p>
            <a:pPr lvl="1"/>
            <a:r>
              <a:rPr lang="en-US" dirty="0"/>
              <a:t>Can cause histamine release so should be diluted and injected slowly. </a:t>
            </a:r>
          </a:p>
          <a:p>
            <a:pPr lvl="1"/>
            <a:r>
              <a:rPr lang="en-US" dirty="0"/>
              <a:t>Duration of action is dose dependent but typically lasts about 30–40 minutes</a:t>
            </a:r>
          </a:p>
          <a:p>
            <a:pPr lvl="1"/>
            <a:r>
              <a:rPr lang="en-US" dirty="0"/>
              <a:t>It can also be administered as an infusion.</a:t>
            </a:r>
          </a:p>
          <a:p>
            <a:endParaRPr lang="en-US" dirty="0"/>
          </a:p>
          <a:p>
            <a:r>
              <a:rPr lang="en-US" dirty="0"/>
              <a:t>Cis-Atracurium</a:t>
            </a:r>
          </a:p>
          <a:p>
            <a:pPr lvl="1"/>
            <a:r>
              <a:rPr lang="en-US" dirty="0">
                <a:effectLst/>
              </a:rPr>
              <a:t>Derived from atracurium and is considerably more potent</a:t>
            </a:r>
          </a:p>
          <a:p>
            <a:pPr lvl="1"/>
            <a:r>
              <a:rPr lang="en-US" dirty="0">
                <a:effectLst/>
              </a:rPr>
              <a:t>Onset and duration of action are considered to be similar to atracurium.</a:t>
            </a:r>
            <a:endParaRPr lang="en-US" dirty="0"/>
          </a:p>
          <a:p>
            <a:endParaRPr lang="en-US" dirty="0"/>
          </a:p>
          <a:p>
            <a:r>
              <a:rPr lang="en-US" dirty="0"/>
              <a:t>Rocuronium </a:t>
            </a:r>
          </a:p>
          <a:p>
            <a:pPr lvl="1"/>
            <a:r>
              <a:rPr lang="en-US" dirty="0"/>
              <a:t>Very rapid onset and medium duration of action</a:t>
            </a:r>
          </a:p>
          <a:p>
            <a:pPr lvl="1"/>
            <a:r>
              <a:rPr lang="en-US" dirty="0"/>
              <a:t>The main advantage over more commonly used NMBAs such as vecuronium is the recent development of a rocuronium-specific antagonist, </a:t>
            </a:r>
            <a:r>
              <a:rPr lang="en-US" b="0" i="0" dirty="0" err="1">
                <a:solidFill>
                  <a:srgbClr val="202124"/>
                </a:solidFill>
                <a:effectLst/>
                <a:latin typeface="Roboto" panose="02000000000000000000" pitchFamily="2" charset="0"/>
              </a:rPr>
              <a:t>sugammadex</a:t>
            </a: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solidFill>
                <a:srgbClr val="006091"/>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solidFill>
                <a:srgbClr val="006091"/>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solidFill>
                <a:srgbClr val="006091"/>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solidFill>
                <a:srgbClr val="006091"/>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solidFill>
                <a:srgbClr val="006091"/>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solidFill>
                <a:srgbClr val="006091"/>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06091"/>
                </a:solidFill>
                <a:effectLst/>
                <a:latin typeface="Arial" panose="020B0604020202020204" pitchFamily="34" charset="0"/>
              </a:rPr>
              <a:t>Atracurium</a:t>
            </a:r>
            <a:endParaRPr lang="en-US" b="0" i="0" dirty="0">
              <a:solidFill>
                <a:srgbClr val="7F7E7E"/>
              </a:solidFill>
              <a:effectLst/>
              <a:latin typeface="Cambria" panose="02040503050406030204" pitchFamily="18" charset="0"/>
            </a:endParaRPr>
          </a:p>
          <a:p>
            <a:r>
              <a:rPr lang="en-US" b="0" i="0" dirty="0">
                <a:solidFill>
                  <a:srgbClr val="7F7E7E"/>
                </a:solidFill>
                <a:effectLst/>
                <a:latin typeface="Cambria" panose="02040503050406030204" pitchFamily="18" charset="0"/>
              </a:rPr>
              <a:t>Onset of action of atracurium is variable based on dosage and pH but can be expected to range between 5 and 15 minutes with increased dosage and lower blood pH shortening the time to onset [</a:t>
            </a:r>
            <a:r>
              <a:rPr lang="en-US" b="0" i="0" u="none" strike="noStrike" dirty="0">
                <a:solidFill>
                  <a:srgbClr val="0000FF"/>
                </a:solidFill>
                <a:effectLst/>
                <a:latin typeface="Cambria" panose="02040503050406030204" pitchFamily="18" charset="0"/>
                <a:hlinkClick r:id="rId3"/>
              </a:rPr>
              <a:t>5</a:t>
            </a:r>
            <a:r>
              <a:rPr lang="en-US" b="0" i="0" dirty="0">
                <a:solidFill>
                  <a:srgbClr val="7F7E7E"/>
                </a:solidFill>
                <a:effectLst/>
                <a:latin typeface="Cambria" panose="02040503050406030204" pitchFamily="18" charset="0"/>
              </a:rPr>
              <a:t>, </a:t>
            </a:r>
            <a:r>
              <a:rPr lang="en-US" b="0" i="0" u="none" strike="noStrike" dirty="0">
                <a:solidFill>
                  <a:srgbClr val="0000FF"/>
                </a:solidFill>
                <a:effectLst/>
                <a:latin typeface="Cambria" panose="02040503050406030204" pitchFamily="18" charset="0"/>
                <a:hlinkClick r:id="rId4"/>
              </a:rPr>
              <a:t>6</a:t>
            </a:r>
            <a:r>
              <a:rPr lang="en-US" b="0" i="0" dirty="0">
                <a:solidFill>
                  <a:srgbClr val="7F7E7E"/>
                </a:solidFill>
                <a:effectLst/>
                <a:latin typeface="Cambria" panose="02040503050406030204" pitchFamily="18" charset="0"/>
              </a:rPr>
              <a:t>]. Duration of action is also variable and is dependent on dosage, pH, patient temperature, patient age, and type of inhalation anesthetic used [</a:t>
            </a:r>
            <a:r>
              <a:rPr lang="en-US" b="0" i="0" u="none" strike="noStrike" dirty="0">
                <a:solidFill>
                  <a:srgbClr val="0000FF"/>
                </a:solidFill>
                <a:effectLst/>
                <a:latin typeface="Cambria" panose="02040503050406030204" pitchFamily="18" charset="0"/>
                <a:hlinkClick r:id="rId5"/>
              </a:rPr>
              <a:t>2</a:t>
            </a:r>
            <a:r>
              <a:rPr lang="en-US" b="0" i="0" dirty="0">
                <a:solidFill>
                  <a:srgbClr val="7F7E7E"/>
                </a:solidFill>
                <a:effectLst/>
                <a:latin typeface="Cambria" panose="02040503050406030204" pitchFamily="18" charset="0"/>
              </a:rPr>
              <a:t>,</a:t>
            </a:r>
            <a:r>
              <a:rPr lang="en-US" b="0" i="0" u="none" strike="noStrike" dirty="0">
                <a:solidFill>
                  <a:srgbClr val="0000FF"/>
                </a:solidFill>
                <a:effectLst/>
                <a:latin typeface="Cambria" panose="02040503050406030204" pitchFamily="18" charset="0"/>
                <a:hlinkClick r:id="rId3"/>
              </a:rPr>
              <a:t>5</a:t>
            </a:r>
            <a:r>
              <a:rPr lang="en-US" b="0" i="0" dirty="0">
                <a:solidFill>
                  <a:srgbClr val="7F7E7E"/>
                </a:solidFill>
                <a:effectLst/>
                <a:latin typeface="Cambria" panose="02040503050406030204" pitchFamily="18" charset="0"/>
              </a:rPr>
              <a:t>–</a:t>
            </a:r>
            <a:r>
              <a:rPr lang="en-US" b="0" i="0" u="none" strike="noStrike" dirty="0">
                <a:solidFill>
                  <a:srgbClr val="0000FF"/>
                </a:solidFill>
                <a:effectLst/>
                <a:latin typeface="Cambria" panose="02040503050406030204" pitchFamily="18" charset="0"/>
                <a:hlinkClick r:id="rId6"/>
              </a:rPr>
              <a:t>7</a:t>
            </a:r>
            <a:r>
              <a:rPr lang="en-US" b="0" i="0" dirty="0">
                <a:solidFill>
                  <a:srgbClr val="7F7E7E"/>
                </a:solidFill>
                <a:effectLst/>
                <a:latin typeface="Cambria" panose="02040503050406030204" pitchFamily="18" charset="0"/>
              </a:rPr>
              <a:t>]. Higher dosage, lower pH, increased patient temperature and age, and use of isoflurane may result in a longer duration of blockade. However, reported and clinically useful dosages in horses, dogs, and cats range from 0.11 to 0.6 mg/kg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1" dirty="0">
              <a:solidFill>
                <a:srgbClr val="006091"/>
              </a:solidFill>
              <a:effectLst/>
              <a:latin typeface="inheri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solidFill>
                  <a:srgbClr val="006091"/>
                </a:solidFill>
                <a:effectLst/>
                <a:latin typeface="inherit"/>
              </a:rPr>
              <a:t>Cis</a:t>
            </a:r>
            <a:r>
              <a:rPr lang="en-US" b="1" i="0" dirty="0">
                <a:solidFill>
                  <a:srgbClr val="006091"/>
                </a:solidFill>
                <a:effectLst/>
                <a:latin typeface="Arial" panose="020B0604020202020204" pitchFamily="34" charset="0"/>
              </a:rPr>
              <a:t>‐atracurium</a:t>
            </a:r>
            <a:endParaRPr lang="en-US" b="1" i="0" dirty="0">
              <a:solidFill>
                <a:srgbClr val="4F4F4F"/>
              </a:solidFill>
              <a:effectLst/>
              <a:latin typeface="Arial" panose="020B0604020202020204" pitchFamily="34" charset="0"/>
            </a:endParaRPr>
          </a:p>
          <a:p>
            <a:pPr fontAlgn="base"/>
            <a:r>
              <a:rPr lang="en-US" i="1" dirty="0">
                <a:effectLst/>
                <a:latin typeface="inherit"/>
              </a:rPr>
              <a:t>Cis</a:t>
            </a:r>
            <a:r>
              <a:rPr lang="en-US" dirty="0">
                <a:effectLst/>
              </a:rPr>
              <a:t>‐atracurium is one of the isomers of atracurium and is considerably more potent. Thus, a fraction of the dosage compared to atracurium is necessary for clinical use. There are no published reports of </a:t>
            </a:r>
            <a:r>
              <a:rPr lang="en-US" i="1" dirty="0">
                <a:effectLst/>
                <a:latin typeface="inherit"/>
              </a:rPr>
              <a:t>cis</a:t>
            </a:r>
            <a:r>
              <a:rPr lang="en-US" dirty="0">
                <a:effectLst/>
              </a:rPr>
              <a:t>‐</a:t>
            </a:r>
            <a:r>
              <a:rPr lang="en-US" dirty="0" err="1">
                <a:effectLst/>
              </a:rPr>
              <a:t>aracurium</a:t>
            </a:r>
            <a:r>
              <a:rPr lang="en-US" dirty="0">
                <a:effectLst/>
              </a:rPr>
              <a:t> use in ruminants. In horses, complete blockade has been achieved with 0.04 mg/kg. Onset and duration of action are considered to be similar to atracurium.</a:t>
            </a:r>
          </a:p>
          <a:p>
            <a:pPr algn="l" fontAlgn="base"/>
            <a:endParaRPr lang="en-US" b="1" dirty="0">
              <a:solidFill>
                <a:srgbClr val="006091"/>
              </a:solidFill>
              <a:effectLst/>
              <a:latin typeface="Arial" panose="020B0604020202020204" pitchFamily="34" charset="0"/>
            </a:endParaRPr>
          </a:p>
          <a:p>
            <a:pPr algn="l" fontAlgn="base"/>
            <a:r>
              <a:rPr lang="en-US" b="1" dirty="0">
                <a:solidFill>
                  <a:srgbClr val="006091"/>
                </a:solidFill>
                <a:effectLst/>
                <a:latin typeface="Arial" panose="020B0604020202020204" pitchFamily="34" charset="0"/>
              </a:rPr>
              <a:t>Vecuronium</a:t>
            </a:r>
            <a:endParaRPr lang="en-US" b="1" dirty="0">
              <a:solidFill>
                <a:srgbClr val="4F4F4F"/>
              </a:solidFill>
              <a:effectLst/>
              <a:latin typeface="Arial" panose="020B0604020202020204" pitchFamily="34" charset="0"/>
            </a:endParaRPr>
          </a:p>
          <a:p>
            <a:pPr fontAlgn="base"/>
            <a:r>
              <a:rPr lang="en-US" dirty="0">
                <a:effectLst/>
              </a:rPr>
              <a:t>Vecuronium, an </a:t>
            </a:r>
            <a:r>
              <a:rPr lang="en-US" dirty="0" err="1">
                <a:effectLst/>
              </a:rPr>
              <a:t>aminosteroid</a:t>
            </a:r>
            <a:r>
              <a:rPr lang="en-US" dirty="0">
                <a:effectLst/>
              </a:rPr>
              <a:t>, became clinically available around the same time as </a:t>
            </a:r>
            <a:r>
              <a:rPr lang="en-US" dirty="0" err="1">
                <a:effectLst/>
              </a:rPr>
              <a:t>atricurium</a:t>
            </a:r>
            <a:r>
              <a:rPr lang="en-US" dirty="0">
                <a:effectLst/>
              </a:rPr>
              <a:t>. Vecuronium has a similar clinical profile as atracurium without histamine release and has become a useful alternative to atracurium. However, in horses there are reports of resistance to its neuromuscular blocking abilities </a:t>
            </a:r>
            <a:r>
              <a:rPr lang="en-US" u="none" strike="noStrike" dirty="0">
                <a:solidFill>
                  <a:srgbClr val="0000FF"/>
                </a:solidFill>
                <a:effectLst/>
                <a:hlinkClick r:id="rId7"/>
              </a:rPr>
              <a:t>[13]</a:t>
            </a:r>
            <a:r>
              <a:rPr lang="en-US" dirty="0">
                <a:effectLst/>
              </a:rPr>
              <a:t>. Vecuronium has been described in sheep and it appears that this species has much higher sensitivity to vecuronium than small animals and humans </a:t>
            </a:r>
            <a:r>
              <a:rPr lang="en-US" u="none" strike="noStrike" dirty="0">
                <a:solidFill>
                  <a:srgbClr val="0000FF"/>
                </a:solidFill>
                <a:effectLst/>
                <a:hlinkClick r:id="rId8"/>
              </a:rPr>
              <a:t>[14]</a:t>
            </a:r>
            <a:r>
              <a:rPr lang="en-US" dirty="0">
                <a:effectLst/>
              </a:rPr>
              <a:t>. An appropriate dosage for small ruminants is likely around 0.025 mg/kg </a:t>
            </a:r>
            <a:r>
              <a:rPr lang="en-US" u="none" strike="noStrike" dirty="0">
                <a:solidFill>
                  <a:srgbClr val="0000FF"/>
                </a:solidFill>
                <a:effectLst/>
                <a:hlinkClick r:id="rId9"/>
              </a:rPr>
              <a:t>[15]</a:t>
            </a:r>
            <a:r>
              <a:rPr lang="en-US" dirty="0">
                <a:effectLst/>
              </a:rPr>
              <a:t>. For swine, a vecuronium dosage of 0.4 mg/kg has been reported to be useful </a:t>
            </a:r>
          </a:p>
          <a:p>
            <a:pPr fontAlgn="base"/>
            <a:endParaRPr lang="en-US" dirty="0">
              <a:effectLst/>
            </a:endParaRPr>
          </a:p>
          <a:p>
            <a:pPr fontAlgn="base"/>
            <a:endParaRPr lang="en-US" dirty="0">
              <a:effectLst/>
            </a:endParaRPr>
          </a:p>
          <a:p>
            <a:r>
              <a:rPr lang="en-US" dirty="0" err="1"/>
              <a:t>Pancuronium</a:t>
            </a:r>
            <a:r>
              <a:rPr lang="en-US" dirty="0"/>
              <a:t> used to be commonly used although it has been superseded by newer </a:t>
            </a:r>
            <a:r>
              <a:rPr lang="en-US" dirty="0" err="1"/>
              <a:t>aminosteroid</a:t>
            </a:r>
            <a:r>
              <a:rPr lang="en-US" dirty="0"/>
              <a:t> agents such as vecuronium</a:t>
            </a:r>
          </a:p>
          <a:p>
            <a:r>
              <a:rPr lang="en-US" b="1" i="0" dirty="0">
                <a:solidFill>
                  <a:srgbClr val="333333"/>
                </a:solidFill>
                <a:effectLst/>
                <a:latin typeface="ProximaNovaRgRegular"/>
              </a:rPr>
              <a:t>Vecuronium</a:t>
            </a:r>
            <a:r>
              <a:rPr lang="en-US" b="0" i="0" dirty="0">
                <a:solidFill>
                  <a:srgbClr val="333333"/>
                </a:solidFill>
                <a:effectLst/>
                <a:latin typeface="ProximaNovaRgRegular"/>
              </a:rPr>
              <a:t> is derived from </a:t>
            </a:r>
            <a:r>
              <a:rPr lang="en-US" b="0" i="0" dirty="0" err="1">
                <a:solidFill>
                  <a:srgbClr val="333333"/>
                </a:solidFill>
                <a:effectLst/>
                <a:latin typeface="ProximaNovaRgRegular"/>
              </a:rPr>
              <a:t>pancuronium</a:t>
            </a:r>
            <a:r>
              <a:rPr lang="en-US" b="0" i="0" dirty="0">
                <a:solidFill>
                  <a:srgbClr val="333333"/>
                </a:solidFill>
                <a:effectLst/>
                <a:latin typeface="ProximaNovaRgRegular"/>
              </a:rPr>
              <a:t> and is commonly used in dogs and cats. It has a dose-dependent duration of action of about 20–30 minutes, can be 'topped up' and administered as an infusion. It is </a:t>
            </a:r>
            <a:r>
              <a:rPr lang="en-US" b="0" i="0" dirty="0" err="1">
                <a:solidFill>
                  <a:srgbClr val="333333"/>
                </a:solidFill>
                <a:effectLst/>
                <a:latin typeface="ProximaNovaRgRegular"/>
              </a:rPr>
              <a:t>metabolised</a:t>
            </a:r>
            <a:r>
              <a:rPr lang="en-US" b="0" i="0" dirty="0">
                <a:solidFill>
                  <a:srgbClr val="333333"/>
                </a:solidFill>
                <a:effectLst/>
                <a:latin typeface="ProximaNovaRgRegular"/>
              </a:rPr>
              <a:t> by the liver and excreted by the kidneys.</a:t>
            </a:r>
          </a:p>
          <a:p>
            <a:r>
              <a:rPr lang="en-US" b="1" i="0" dirty="0">
                <a:solidFill>
                  <a:srgbClr val="333333"/>
                </a:solidFill>
                <a:effectLst/>
                <a:latin typeface="ProximaNovaRgRegular"/>
              </a:rPr>
              <a:t>Atracurium</a:t>
            </a:r>
            <a:r>
              <a:rPr lang="en-US" b="0" i="0" dirty="0">
                <a:solidFill>
                  <a:srgbClr val="333333"/>
                </a:solidFill>
                <a:effectLst/>
                <a:latin typeface="ProximaNovaRgRegular"/>
              </a:rPr>
              <a:t> is broken down spontaneously in a pH- and temperature-dependent reaction called Hofmann degradation. This means it is useful in patients with renal or hepatic impairment; however, hypothermia or acid-base disturbances may prolong the duration of action. Atracurium can cause histamine release so should be diluted and injected slowly. Duration of action is dose dependent but typically lasts about 30–40 minutes. It can also be administered as an infusion.</a:t>
            </a:r>
          </a:p>
          <a:p>
            <a:r>
              <a:rPr lang="en-US" b="1" i="0" dirty="0">
                <a:solidFill>
                  <a:srgbClr val="333333"/>
                </a:solidFill>
                <a:effectLst/>
                <a:latin typeface="ProximaNovaRgRegular"/>
              </a:rPr>
              <a:t>Mivacurium</a:t>
            </a:r>
            <a:r>
              <a:rPr lang="en-US" b="0" i="0" dirty="0">
                <a:solidFill>
                  <a:srgbClr val="333333"/>
                </a:solidFill>
                <a:effectLst/>
                <a:latin typeface="ProximaNovaRgRegular"/>
              </a:rPr>
              <a:t> is rarely used in small animals. In cats it has a rapid onset and medium duration of action; however, in dogs it has a very long duration of action so should be avoided.</a:t>
            </a:r>
          </a:p>
          <a:p>
            <a:r>
              <a:rPr lang="en-US" b="1" i="0" dirty="0">
                <a:solidFill>
                  <a:srgbClr val="333333"/>
                </a:solidFill>
                <a:effectLst/>
                <a:latin typeface="ProximaNovaRgRegular"/>
              </a:rPr>
              <a:t>Rocuronium</a:t>
            </a:r>
            <a:r>
              <a:rPr lang="en-US" b="0" i="0" dirty="0">
                <a:solidFill>
                  <a:srgbClr val="333333"/>
                </a:solidFill>
                <a:effectLst/>
                <a:latin typeface="ProximaNovaRgRegular"/>
              </a:rPr>
              <a:t> is a relatively recently developed </a:t>
            </a:r>
            <a:r>
              <a:rPr lang="en-US" b="0" i="0" dirty="0" err="1">
                <a:solidFill>
                  <a:srgbClr val="333333"/>
                </a:solidFill>
                <a:effectLst/>
                <a:latin typeface="ProximaNovaRgRegular"/>
              </a:rPr>
              <a:t>aminosteroid</a:t>
            </a:r>
            <a:r>
              <a:rPr lang="en-US" b="0" i="0" dirty="0">
                <a:solidFill>
                  <a:srgbClr val="333333"/>
                </a:solidFill>
                <a:effectLst/>
                <a:latin typeface="ProximaNovaRgRegular"/>
              </a:rPr>
              <a:t> with a very rapid onset and medium duration of action. The main advantage over more commonly used NMBAs such as vecuronium is the recent development of a rocuronium-specific antagonist.</a:t>
            </a:r>
          </a:p>
          <a:p>
            <a:br>
              <a:rPr lang="en-US" dirty="0"/>
            </a:b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16E99430-40F5-5541-ADD3-7D561C12AECB}" type="slidenum">
              <a:rPr lang="en-US" smtClean="0"/>
              <a:t>6</a:t>
            </a:fld>
            <a:endParaRPr lang="en-US"/>
          </a:p>
        </p:txBody>
      </p:sp>
    </p:spTree>
    <p:extLst>
      <p:ext uri="{BB962C8B-B14F-4D97-AF65-F5344CB8AC3E}">
        <p14:creationId xmlns:p14="http://schemas.microsoft.com/office/powerpoint/2010/main" val="7166580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ts val="2250"/>
              </a:lnSpc>
              <a:spcBef>
                <a:spcPts val="2000"/>
              </a:spcBef>
              <a:spcAft>
                <a:spcPts val="1000"/>
              </a:spcAft>
              <a:buClrTx/>
              <a:buSzTx/>
              <a:buFontTx/>
              <a:buNone/>
              <a:tabLst/>
              <a:defRPr/>
            </a:pPr>
            <a:r>
              <a:rPr lang="en-US" sz="1800" b="0" i="0" dirty="0">
                <a:solidFill>
                  <a:srgbClr val="212121"/>
                </a:solidFill>
                <a:effectLst/>
                <a:latin typeface="Cambria" panose="02040503050406030204" pitchFamily="18" charset="0"/>
              </a:rPr>
              <a:t>NMBAs improve the mechanical viscoelastic properties of the chest wall. By stopping spontaneous ventilation, there is an increase in total thoraco-pulmonary compliance due to the better acclimation to the ventilator and a reduction in the expiratory muscular activity. The change in pulmonary ventilation/perfusion ratios induced by NMBAs could also be responsible for improving gas exchange, as much in terms of oxygenation (reduction of the zones with a low ventilation/perfusion ratio or West zone 3) as in terms of CO</a:t>
            </a:r>
            <a:r>
              <a:rPr lang="en-US" sz="1800" b="0" i="0" baseline="-25000" dirty="0">
                <a:solidFill>
                  <a:srgbClr val="212121"/>
                </a:solidFill>
                <a:effectLst/>
                <a:latin typeface="Cambria" panose="02040503050406030204" pitchFamily="18" charset="0"/>
              </a:rPr>
              <a:t>2</a:t>
            </a:r>
            <a:r>
              <a:rPr lang="en-US" sz="1800" b="0" i="0" dirty="0">
                <a:solidFill>
                  <a:srgbClr val="212121"/>
                </a:solidFill>
                <a:effectLst/>
                <a:latin typeface="Cambria" panose="02040503050406030204" pitchFamily="18" charset="0"/>
              </a:rPr>
              <a:t> elimination (reduction of the physiologic dead space). Furthermore, an increase in the thoraco-pulmonary compliance in ARDS can increase the functional residual capacity (FRC) and decrease the intrapulmonary shunt. Finally, a modification in the ventilation/perfusion relationship could be related to a more homogenous redistribution of pulmonary perfusion enabled by the application of lower pulmonary pressures, thus </a:t>
            </a:r>
            <a:r>
              <a:rPr lang="en-US" sz="1800" b="0" i="0" dirty="0" err="1">
                <a:solidFill>
                  <a:srgbClr val="212121"/>
                </a:solidFill>
                <a:effectLst/>
                <a:latin typeface="Cambria" panose="02040503050406030204" pitchFamily="18" charset="0"/>
              </a:rPr>
              <a:t>favouring</a:t>
            </a:r>
            <a:r>
              <a:rPr lang="en-US" sz="1800" b="0" i="0" dirty="0">
                <a:solidFill>
                  <a:srgbClr val="212121"/>
                </a:solidFill>
                <a:effectLst/>
                <a:latin typeface="Cambria" panose="02040503050406030204" pitchFamily="18" charset="0"/>
              </a:rPr>
              <a:t> the perfusion of the ventilated zones. </a:t>
            </a:r>
          </a:p>
          <a:p>
            <a:endParaRPr lang="en-US" b="0" i="0" dirty="0">
              <a:solidFill>
                <a:srgbClr val="212121"/>
              </a:solidFill>
              <a:effectLst/>
              <a:latin typeface="Cambria" panose="02040503050406030204" pitchFamily="18" charset="0"/>
            </a:endParaRPr>
          </a:p>
          <a:p>
            <a:pPr marL="171450" indent="-171450">
              <a:buFont typeface="Arial" panose="020B0604020202020204" pitchFamily="34" charset="0"/>
              <a:buChar char="•"/>
            </a:pPr>
            <a:r>
              <a:rPr lang="en-US" b="0" i="0" dirty="0">
                <a:solidFill>
                  <a:srgbClr val="212121"/>
                </a:solidFill>
                <a:effectLst/>
                <a:latin typeface="Cambria" panose="02040503050406030204" pitchFamily="18" charset="0"/>
              </a:rPr>
              <a:t>Additional beneficial effects of NMBAs during the early phase of ARDS are that NMBAs minimize the manifestations of ventilator induced lung injury (VILI) with a reduction in the barotrauma, </a:t>
            </a:r>
            <a:r>
              <a:rPr lang="en-US" b="0" i="0" dirty="0" err="1">
                <a:solidFill>
                  <a:srgbClr val="212121"/>
                </a:solidFill>
                <a:effectLst/>
                <a:latin typeface="Cambria" panose="02040503050406030204" pitchFamily="18" charset="0"/>
              </a:rPr>
              <a:t>volutrauma</a:t>
            </a:r>
            <a:r>
              <a:rPr lang="en-US" b="0" i="0" dirty="0">
                <a:solidFill>
                  <a:srgbClr val="212121"/>
                </a:solidFill>
                <a:effectLst/>
                <a:latin typeface="Cambria" panose="02040503050406030204" pitchFamily="18" charset="0"/>
              </a:rPr>
              <a:t>, and </a:t>
            </a:r>
            <a:r>
              <a:rPr lang="en-US" b="0" i="0" dirty="0" err="1">
                <a:solidFill>
                  <a:srgbClr val="212121"/>
                </a:solidFill>
                <a:effectLst/>
                <a:latin typeface="Cambria" panose="02040503050406030204" pitchFamily="18" charset="0"/>
              </a:rPr>
              <a:t>atelectrauma</a:t>
            </a:r>
            <a:r>
              <a:rPr lang="en-US" b="0" i="0" dirty="0">
                <a:solidFill>
                  <a:srgbClr val="212121"/>
                </a:solidFill>
                <a:effectLst/>
                <a:latin typeface="Cambria" panose="02040503050406030204" pitchFamily="18" charset="0"/>
              </a:rPr>
              <a:t>. The ventilatory strategy influences the pulmonary and systemic production of inflammatory mediators, and protective ventilation strategies are associated with a reduced release of pro-inflammatory agents.</a:t>
            </a:r>
          </a:p>
          <a:p>
            <a:pPr marL="171450" indent="-171450">
              <a:buFont typeface="Arial" panose="020B0604020202020204" pitchFamily="34" charset="0"/>
              <a:buChar char="•"/>
            </a:pPr>
            <a:r>
              <a:rPr lang="en-US" b="0" i="0" dirty="0">
                <a:solidFill>
                  <a:srgbClr val="212121"/>
                </a:solidFill>
                <a:effectLst/>
                <a:latin typeface="Cambria" panose="02040503050406030204" pitchFamily="18" charset="0"/>
              </a:rPr>
              <a:t>A randomized controlled study by </a:t>
            </a:r>
            <a:r>
              <a:rPr lang="en-US" b="0" i="0" dirty="0" err="1">
                <a:solidFill>
                  <a:srgbClr val="212121"/>
                </a:solidFill>
                <a:effectLst/>
                <a:latin typeface="Cambria" panose="02040503050406030204" pitchFamily="18" charset="0"/>
              </a:rPr>
              <a:t>Forel</a:t>
            </a:r>
            <a:r>
              <a:rPr lang="en-US" b="0" i="0" dirty="0">
                <a:solidFill>
                  <a:srgbClr val="212121"/>
                </a:solidFill>
                <a:effectLst/>
                <a:latin typeface="Cambria" panose="02040503050406030204" pitchFamily="18" charset="0"/>
              </a:rPr>
              <a:t> </a:t>
            </a:r>
            <a:r>
              <a:rPr lang="en-US" b="0" i="1" dirty="0">
                <a:solidFill>
                  <a:srgbClr val="212121"/>
                </a:solidFill>
                <a:effectLst/>
                <a:latin typeface="Cambria" panose="02040503050406030204" pitchFamily="18" charset="0"/>
              </a:rPr>
              <a:t>et al.</a:t>
            </a:r>
            <a:r>
              <a:rPr lang="en-US" b="0" i="0" dirty="0">
                <a:solidFill>
                  <a:srgbClr val="212121"/>
                </a:solidFill>
                <a:effectLst/>
                <a:latin typeface="Cambria" panose="02040503050406030204" pitchFamily="18" charset="0"/>
              </a:rPr>
              <a:t> that </a:t>
            </a:r>
            <a:r>
              <a:rPr lang="en-US" b="0" i="0" dirty="0" err="1">
                <a:solidFill>
                  <a:srgbClr val="212121"/>
                </a:solidFill>
                <a:effectLst/>
                <a:latin typeface="Cambria" panose="02040503050406030204" pitchFamily="18" charset="0"/>
              </a:rPr>
              <a:t>analysed</a:t>
            </a:r>
            <a:r>
              <a:rPr lang="en-US" b="0" i="0" dirty="0">
                <a:solidFill>
                  <a:srgbClr val="212121"/>
                </a:solidFill>
                <a:effectLst/>
                <a:latin typeface="Cambria" panose="02040503050406030204" pitchFamily="18" charset="0"/>
              </a:rPr>
              <a:t> the effects of NMBAs on the systemic and pulmonary inflammatory responses in patients presenting with ARDS and were ventilated using a protective ventilation strategy showed a decrease in inflammatory responses. </a:t>
            </a:r>
          </a:p>
          <a:p>
            <a:pPr marL="171450" indent="-171450">
              <a:buFont typeface="Arial" panose="020B0604020202020204" pitchFamily="34" charset="0"/>
              <a:buChar char="•"/>
            </a:pPr>
            <a:r>
              <a:rPr lang="en-US" b="0" i="0" dirty="0">
                <a:solidFill>
                  <a:srgbClr val="212121"/>
                </a:solidFill>
                <a:effectLst/>
                <a:latin typeface="Cambria" panose="02040503050406030204" pitchFamily="18" charset="0"/>
              </a:rPr>
              <a:t>A decrease in the </a:t>
            </a:r>
            <a:r>
              <a:rPr lang="en-US" b="0" i="0" dirty="0" err="1">
                <a:solidFill>
                  <a:srgbClr val="212121"/>
                </a:solidFill>
                <a:effectLst/>
                <a:latin typeface="Cambria" panose="02040503050406030204" pitchFamily="18" charset="0"/>
              </a:rPr>
              <a:t>interleukine</a:t>
            </a:r>
            <a:r>
              <a:rPr lang="en-US" b="0" i="0" dirty="0">
                <a:solidFill>
                  <a:srgbClr val="212121"/>
                </a:solidFill>
                <a:effectLst/>
                <a:latin typeface="Cambria" panose="02040503050406030204" pitchFamily="18" charset="0"/>
              </a:rPr>
              <a:t> (IL)-8 concentrations over time was observed in the pulmonary compartment of the NMBA group. Forty-eight hours after randomization, the pulmonary concentrations of IL-1</a:t>
            </a:r>
            <a:r>
              <a:rPr lang="el-GR" b="0" i="0" dirty="0">
                <a:solidFill>
                  <a:srgbClr val="212121"/>
                </a:solidFill>
                <a:effectLst/>
                <a:latin typeface="Cambria" panose="02040503050406030204" pitchFamily="18" charset="0"/>
              </a:rPr>
              <a:t>β, </a:t>
            </a:r>
            <a:r>
              <a:rPr lang="en-US" b="0" i="0" dirty="0">
                <a:solidFill>
                  <a:srgbClr val="212121"/>
                </a:solidFill>
                <a:effectLst/>
                <a:latin typeface="Cambria" panose="02040503050406030204" pitchFamily="18" charset="0"/>
              </a:rPr>
              <a:t>IL-6 and IL-8 were lower in the NMBA group compared with the control group. A decrease over time in the IL-6 and IL-8 serum concentrations was also observed in the NMBA group. Forty-eight hours after randomization, the serum concentrations of IL-1</a:t>
            </a:r>
            <a:r>
              <a:rPr lang="el-GR" b="0" i="0" dirty="0">
                <a:solidFill>
                  <a:srgbClr val="212121"/>
                </a:solidFill>
                <a:effectLst/>
                <a:latin typeface="Cambria" panose="02040503050406030204" pitchFamily="18" charset="0"/>
              </a:rPr>
              <a:t>β </a:t>
            </a:r>
            <a:r>
              <a:rPr lang="en-US" b="0" i="0" dirty="0">
                <a:solidFill>
                  <a:srgbClr val="212121"/>
                </a:solidFill>
                <a:effectLst/>
                <a:latin typeface="Cambria" panose="02040503050406030204" pitchFamily="18" charset="0"/>
              </a:rPr>
              <a:t>and IL-6 were lower in the NMBA group compared with the control group. Consequently, the early use of NMBAs decreases the pro-inflammatory response associated with ARDS and MV.</a:t>
            </a:r>
            <a:endParaRPr lang="en-US" dirty="0"/>
          </a:p>
          <a:p>
            <a:endParaRPr lang="en-US" dirty="0"/>
          </a:p>
        </p:txBody>
      </p:sp>
      <p:sp>
        <p:nvSpPr>
          <p:cNvPr id="4" name="Slide Number Placeholder 3"/>
          <p:cNvSpPr>
            <a:spLocks noGrp="1"/>
          </p:cNvSpPr>
          <p:nvPr>
            <p:ph type="sldNum" sz="quarter" idx="5"/>
          </p:nvPr>
        </p:nvSpPr>
        <p:spPr/>
        <p:txBody>
          <a:bodyPr/>
          <a:lstStyle/>
          <a:p>
            <a:fld id="{16E99430-40F5-5541-ADD3-7D561C12AECB}" type="slidenum">
              <a:rPr lang="en-US" smtClean="0"/>
              <a:t>7</a:t>
            </a:fld>
            <a:endParaRPr lang="en-US"/>
          </a:p>
        </p:txBody>
      </p:sp>
    </p:spTree>
    <p:extLst>
      <p:ext uri="{BB962C8B-B14F-4D97-AF65-F5344CB8AC3E}">
        <p14:creationId xmlns:p14="http://schemas.microsoft.com/office/powerpoint/2010/main" val="12768047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a:spcBef>
                <a:spcPts val="2000"/>
              </a:spcBef>
              <a:spcAft>
                <a:spcPts val="2000"/>
              </a:spcAft>
              <a:buFont typeface="Arial" panose="020B0604020202020204" pitchFamily="34" charset="0"/>
              <a:buChar char="•"/>
            </a:pPr>
            <a:r>
              <a:rPr lang="en-US" b="0" i="0" dirty="0">
                <a:solidFill>
                  <a:srgbClr val="212121"/>
                </a:solidFill>
                <a:effectLst/>
                <a:latin typeface="Cambria" panose="02040503050406030204" pitchFamily="18" charset="0"/>
              </a:rPr>
              <a:t>So first, by paralyzing the diaphragm, NMBAs associated with sedation could be responsible for the occurrence of lung atelectasis, which isn’t the largest issue for veterinary medicine as we would utilize this when patients are being mechanically ventilated. </a:t>
            </a:r>
          </a:p>
          <a:p>
            <a:pPr marL="171450" indent="-171450">
              <a:buFont typeface="Arial" panose="020B0604020202020204" pitchFamily="34" charset="0"/>
              <a:buChar char="•"/>
            </a:pPr>
            <a:endParaRPr lang="en-US" b="0" i="0" dirty="0">
              <a:solidFill>
                <a:srgbClr val="212121"/>
              </a:solidFill>
              <a:effectLst/>
              <a:latin typeface="Cambria" panose="02040503050406030204" pitchFamily="18" charset="0"/>
            </a:endParaRPr>
          </a:p>
          <a:p>
            <a:pPr marL="171450" indent="-171450">
              <a:buFont typeface="Arial" panose="020B0604020202020204" pitchFamily="34" charset="0"/>
              <a:buChar char="•"/>
            </a:pPr>
            <a:r>
              <a:rPr lang="en-US" b="0" i="0" dirty="0">
                <a:solidFill>
                  <a:srgbClr val="212121"/>
                </a:solidFill>
                <a:effectLst/>
                <a:latin typeface="Cambria" panose="02040503050406030204" pitchFamily="18" charset="0"/>
              </a:rPr>
              <a:t>Second, One of the biggest limits to the use of NMBAs in human ICUs is the occurrence of ICU-acquired weakness (ICUAW). The incidence of which is 34–60% in patients with ARDS.</a:t>
            </a:r>
          </a:p>
          <a:p>
            <a:pPr marL="171450" indent="-171450">
              <a:buFont typeface="Arial" panose="020B0604020202020204" pitchFamily="34" charset="0"/>
              <a:buChar char="•"/>
            </a:pPr>
            <a:r>
              <a:rPr lang="en-US" b="0" i="0" dirty="0">
                <a:solidFill>
                  <a:srgbClr val="212121"/>
                </a:solidFill>
                <a:effectLst/>
                <a:latin typeface="Cambria" panose="02040503050406030204" pitchFamily="18" charset="0"/>
              </a:rPr>
              <a:t>For NMBAs, several studies have found that they were not independently associated with muscular weakness. However, three circumstances appeared to </a:t>
            </a:r>
            <a:r>
              <a:rPr lang="en-US" b="0" i="0" dirty="0" err="1">
                <a:solidFill>
                  <a:srgbClr val="212121"/>
                </a:solidFill>
                <a:effectLst/>
                <a:latin typeface="Cambria" panose="02040503050406030204" pitchFamily="18" charset="0"/>
              </a:rPr>
              <a:t>favour</a:t>
            </a:r>
            <a:r>
              <a:rPr lang="en-US" b="0" i="0" dirty="0">
                <a:solidFill>
                  <a:srgbClr val="212121"/>
                </a:solidFill>
                <a:effectLst/>
                <a:latin typeface="Cambria" panose="02040503050406030204" pitchFamily="18" charset="0"/>
              </a:rPr>
              <a:t> the development of ICUAW: the concomitant use of NMBAs and corticosteroids, the use of steroid NMBAs and the length of infusion exceeding 48 hours. Furthermore, in a recent meta-analysis of the RCT evaluating the use of NMBAs in ARDS, </a:t>
            </a:r>
            <a:r>
              <a:rPr lang="en-US" b="0" i="0" dirty="0" err="1">
                <a:solidFill>
                  <a:srgbClr val="212121"/>
                </a:solidFill>
                <a:effectLst/>
                <a:latin typeface="Cambria" panose="02040503050406030204" pitchFamily="18" charset="0"/>
              </a:rPr>
              <a:t>cisatracurium</a:t>
            </a:r>
            <a:r>
              <a:rPr lang="en-US" b="0" i="0" dirty="0">
                <a:solidFill>
                  <a:srgbClr val="212121"/>
                </a:solidFill>
                <a:effectLst/>
                <a:latin typeface="Cambria" panose="02040503050406030204" pitchFamily="18" charset="0"/>
              </a:rPr>
              <a:t> was not associated with an increased risk of ICU-acquired weakness . To summarize, there is no evidence that non-steroid NMBAs, when used for a short duration and without the simultaneous administration of corticosteroids, increase the risk of ICUAW. </a:t>
            </a:r>
          </a:p>
          <a:p>
            <a:pPr marL="171450" indent="-171450">
              <a:buFont typeface="Arial" panose="020B0604020202020204" pitchFamily="34" charset="0"/>
              <a:buChar char="•"/>
            </a:pPr>
            <a:r>
              <a:rPr lang="en-US" b="0" i="0" dirty="0">
                <a:solidFill>
                  <a:srgbClr val="212121"/>
                </a:solidFill>
                <a:effectLst/>
                <a:latin typeface="Cambria" panose="02040503050406030204" pitchFamily="18" charset="0"/>
              </a:rPr>
              <a:t>Another reason that we don’t reach for NMBAs frequently has to do with their systemic side effects.</a:t>
            </a:r>
          </a:p>
        </p:txBody>
      </p:sp>
      <p:sp>
        <p:nvSpPr>
          <p:cNvPr id="4" name="Slide Number Placeholder 3"/>
          <p:cNvSpPr>
            <a:spLocks noGrp="1"/>
          </p:cNvSpPr>
          <p:nvPr>
            <p:ph type="sldNum" sz="quarter" idx="5"/>
          </p:nvPr>
        </p:nvSpPr>
        <p:spPr/>
        <p:txBody>
          <a:bodyPr/>
          <a:lstStyle/>
          <a:p>
            <a:fld id="{16E99430-40F5-5541-ADD3-7D561C12AECB}" type="slidenum">
              <a:rPr lang="en-US" smtClean="0"/>
              <a:t>8</a:t>
            </a:fld>
            <a:endParaRPr lang="en-US"/>
          </a:p>
        </p:txBody>
      </p:sp>
    </p:spTree>
    <p:extLst>
      <p:ext uri="{BB962C8B-B14F-4D97-AF65-F5344CB8AC3E}">
        <p14:creationId xmlns:p14="http://schemas.microsoft.com/office/powerpoint/2010/main" val="11570451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Effects of NMBAs Outside the Neuromuscular Junction </a:t>
            </a:r>
          </a:p>
          <a:p>
            <a:pPr marL="171450" indent="-171450">
              <a:buFont typeface="Arial" panose="020B0604020202020204" pitchFamily="34" charset="0"/>
              <a:buChar char="•"/>
            </a:pPr>
            <a:r>
              <a:rPr lang="en-US" dirty="0"/>
              <a:t>Most of the effects of NMBAs that occur outside the neuromuscular junction are cardiac in nature and are due to histamine release and ganglionic or muscarinic stimulation manifested by </a:t>
            </a:r>
            <a:r>
              <a:rPr lang="en-US" dirty="0" err="1"/>
              <a:t>vagolytic</a:t>
            </a:r>
            <a:r>
              <a:rPr lang="en-US" dirty="0"/>
              <a:t> actions, ganglionic blockade, or sympathetic stimulation. </a:t>
            </a:r>
          </a:p>
          <a:p>
            <a:pPr marL="171450" indent="-171450">
              <a:buFont typeface="Arial" panose="020B0604020202020204" pitchFamily="34" charset="0"/>
              <a:buChar char="•"/>
            </a:pPr>
            <a:r>
              <a:rPr lang="en-US" dirty="0"/>
              <a:t>Although </a:t>
            </a:r>
            <a:r>
              <a:rPr lang="en-US" dirty="0" err="1"/>
              <a:t>pancuronium</a:t>
            </a:r>
            <a:r>
              <a:rPr lang="en-US" dirty="0"/>
              <a:t> and atracurium have the greatest potential to cause adverse cardiac effects, all NMBAs may cause these cardiac effects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Cross-Reactivity. </a:t>
            </a:r>
          </a:p>
          <a:p>
            <a:pPr marL="628650" lvl="1" indent="-171450">
              <a:buFont typeface="Arial" panose="020B0604020202020204" pitchFamily="34" charset="0"/>
              <a:buChar char="•"/>
            </a:pPr>
            <a:r>
              <a:rPr lang="en-US" dirty="0"/>
              <a:t>All NMBAs potentially react with muscarinic receptors, which can lead to adverse effects, most notably cardiac in origin and most commonly, causes a tachycardia. In addition, activation of muscarinic type 2 (M2) receptors can result in bronchodilation, whereas activation of muscarinic type 3 (M3) receptors can produce the opposite result (i.e., bronchospasm).</a:t>
            </a:r>
          </a:p>
          <a:p>
            <a:pPr marL="457200" lvl="1" indent="0">
              <a:buFont typeface="Arial" panose="020B0604020202020204" pitchFamily="34" charset="0"/>
              <a:buNone/>
            </a:pPr>
            <a:endParaRPr lang="en-US" dirty="0"/>
          </a:p>
          <a:p>
            <a:pPr marL="457200" lvl="1" indent="0">
              <a:buFont typeface="Arial" panose="020B0604020202020204" pitchFamily="34" charset="0"/>
              <a:buNone/>
            </a:pPr>
            <a:r>
              <a:rPr lang="en-US" dirty="0"/>
              <a:t>Histamine Release. </a:t>
            </a:r>
          </a:p>
          <a:p>
            <a:pPr marL="628650" lvl="1" indent="-171450">
              <a:buFont typeface="Arial" panose="020B0604020202020204" pitchFamily="34" charset="0"/>
              <a:buChar char="•"/>
            </a:pPr>
            <a:r>
              <a:rPr lang="en-US" dirty="0"/>
              <a:t>Originally seen with curare, histamine release is predominantly observed with the use of atracurium. </a:t>
            </a:r>
          </a:p>
          <a:p>
            <a:pPr marL="628650" lvl="1" indent="-171450">
              <a:buFont typeface="Arial" panose="020B0604020202020204" pitchFamily="34" charset="0"/>
              <a:buChar char="•"/>
            </a:pPr>
            <a:r>
              <a:rPr lang="en-US" dirty="0" err="1"/>
              <a:t>Pancuronium</a:t>
            </a:r>
            <a:r>
              <a:rPr lang="en-US" dirty="0"/>
              <a:t> causes the release of minimal amounts of histamine and </a:t>
            </a:r>
            <a:r>
              <a:rPr lang="en-US" dirty="0" err="1"/>
              <a:t>cisatracurium</a:t>
            </a:r>
            <a:r>
              <a:rPr lang="en-US" dirty="0"/>
              <a:t> releases virtually none. </a:t>
            </a:r>
          </a:p>
          <a:p>
            <a:pPr marL="628650" lvl="1" indent="-171450">
              <a:buFont typeface="Arial" panose="020B0604020202020204" pitchFamily="34" charset="0"/>
              <a:buChar char="•"/>
            </a:pPr>
            <a:r>
              <a:rPr lang="en-US" dirty="0"/>
              <a:t>Hypotension and flushing have been reported  in people after vecuronium administration which may be related to decreased histamine.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Because histamine release is associated with large doses and rapid NMBA administration, it can be avoided via slow injection over 1–3 minutes or by pretreatment with histamine H1 - and H2 -receptor antagonists</a:t>
            </a:r>
          </a:p>
          <a:p>
            <a:pPr marL="457200" lvl="1" indent="0">
              <a:buFont typeface="Arial" panose="020B0604020202020204" pitchFamily="34" charset="0"/>
              <a:buNone/>
            </a:pPr>
            <a:endParaRPr lang="en-US" dirty="0"/>
          </a:p>
          <a:p>
            <a:pPr marL="457200" lvl="1" indent="0">
              <a:buFont typeface="Arial" panose="020B0604020202020204" pitchFamily="34" charset="0"/>
              <a:buNone/>
            </a:pPr>
            <a:r>
              <a:rPr lang="en-US" dirty="0" err="1"/>
              <a:t>Vagolytic</a:t>
            </a:r>
            <a:r>
              <a:rPr lang="en-US" dirty="0"/>
              <a:t> Actions. </a:t>
            </a:r>
          </a:p>
          <a:p>
            <a:pPr marL="628650" lvl="1" indent="-171450">
              <a:buFont typeface="Arial" panose="020B0604020202020204" pitchFamily="34" charset="0"/>
              <a:buChar char="•"/>
            </a:pPr>
            <a:r>
              <a:rPr lang="en-US" dirty="0" err="1"/>
              <a:t>Vagolytic</a:t>
            </a:r>
            <a:r>
              <a:rPr lang="en-US" dirty="0"/>
              <a:t> actions are most prominent with </a:t>
            </a:r>
            <a:r>
              <a:rPr lang="en-US" dirty="0" err="1"/>
              <a:t>pancuronium</a:t>
            </a:r>
            <a:r>
              <a:rPr lang="en-US" dirty="0"/>
              <a:t> and result in mild and dose-dependent tachycardia. </a:t>
            </a:r>
          </a:p>
          <a:p>
            <a:pPr marL="628650" lvl="1" indent="-171450">
              <a:buFont typeface="Arial" panose="020B0604020202020204" pitchFamily="34" charset="0"/>
              <a:buChar char="•"/>
            </a:pPr>
            <a:r>
              <a:rPr lang="en-US" dirty="0"/>
              <a:t>Most human clinicians avoid </a:t>
            </a:r>
            <a:r>
              <a:rPr lang="en-US" dirty="0" err="1"/>
              <a:t>pancuronium</a:t>
            </a:r>
            <a:r>
              <a:rPr lang="en-US" dirty="0"/>
              <a:t> in patients with heart disease because of the risk of tachycardia and subsequent tachycardia induced myocardial ischemia, ventricular ectopy, and complete cardiovascular collapse. </a:t>
            </a:r>
          </a:p>
          <a:p>
            <a:pPr marL="628650" lvl="1" indent="-171450">
              <a:buFont typeface="Arial" panose="020B0604020202020204" pitchFamily="34" charset="0"/>
              <a:buChar char="•"/>
            </a:pPr>
            <a:r>
              <a:rPr lang="en-US" dirty="0"/>
              <a:t>Rocuronium also has an affinity for vagal receptors, which inhibit vagal activity, and can therefore cause tachycardia in up to 30% of patients. </a:t>
            </a:r>
          </a:p>
          <a:p>
            <a:pPr marL="628650" lvl="1" indent="-171450">
              <a:buFont typeface="Arial" panose="020B0604020202020204" pitchFamily="34" charset="0"/>
              <a:buChar char="•"/>
            </a:pPr>
            <a:r>
              <a:rPr lang="en-US" dirty="0"/>
              <a:t>Theoretically, this is also true of vecuronium, but to a much lesser degree. </a:t>
            </a:r>
          </a:p>
          <a:p>
            <a:pPr marL="628650" lvl="1" indent="-171450">
              <a:buFont typeface="Arial" panose="020B0604020202020204" pitchFamily="34" charset="0"/>
              <a:buChar char="•"/>
            </a:pPr>
            <a:r>
              <a:rPr lang="en-US" dirty="0"/>
              <a:t>Clinically in people, vecuronium has relatively little effect on the heart, but bradycardia has been reported and it may possibly be related to vagal stimulation. </a:t>
            </a:r>
          </a:p>
          <a:p>
            <a:pPr marL="457200" lvl="1" indent="0">
              <a:buFont typeface="Arial" panose="020B0604020202020204" pitchFamily="34" charset="0"/>
              <a:buNone/>
            </a:pPr>
            <a:endParaRPr lang="en-US" dirty="0"/>
          </a:p>
          <a:p>
            <a:pPr marL="457200" lvl="1" indent="0">
              <a:buFont typeface="Arial" panose="020B0604020202020204" pitchFamily="34" charset="0"/>
              <a:buNone/>
            </a:pPr>
            <a:r>
              <a:rPr lang="en-US" dirty="0"/>
              <a:t>Ganglionic Blockade. </a:t>
            </a:r>
          </a:p>
          <a:p>
            <a:pPr marL="628650" lvl="1" indent="-171450">
              <a:buFont typeface="Arial" panose="020B0604020202020204" pitchFamily="34" charset="0"/>
              <a:buChar char="•"/>
            </a:pPr>
            <a:r>
              <a:rPr lang="en-US" dirty="0"/>
              <a:t>Ganglionic blockade was seen with curare (no longer available), as well as with all other NMBAs if given in large enough doses</a:t>
            </a:r>
          </a:p>
          <a:p>
            <a:pPr marL="628650" lvl="1" indent="-171450">
              <a:buFont typeface="Arial" panose="020B0604020202020204" pitchFamily="34" charset="0"/>
              <a:buChar char="•"/>
            </a:pPr>
            <a:r>
              <a:rPr lang="en-US" dirty="0"/>
              <a:t>The effect on heart rate depends on the patient’s dominant tone, which, at rest, is generally vagal (M2 muscarinic), thus resulting in tachycardia</a:t>
            </a:r>
          </a:p>
          <a:p>
            <a:pPr marL="628650" lvl="1" indent="-171450">
              <a:buFont typeface="Arial" panose="020B0604020202020204" pitchFamily="34" charset="0"/>
              <a:buChar char="•"/>
            </a:pPr>
            <a:endParaRPr lang="en-US" dirty="0"/>
          </a:p>
          <a:p>
            <a:pPr marL="457200" lvl="1" indent="0">
              <a:buFont typeface="Arial" panose="020B0604020202020204" pitchFamily="34" charset="0"/>
              <a:buNone/>
            </a:pPr>
            <a:r>
              <a:rPr lang="en-US" dirty="0"/>
              <a:t>Sympathetic, Ganglionic, or Muscarinic Stimulation. </a:t>
            </a:r>
          </a:p>
          <a:p>
            <a:pPr marL="628650" lvl="1" indent="-171450">
              <a:buFont typeface="Arial" panose="020B0604020202020204" pitchFamily="34" charset="0"/>
              <a:buChar char="•"/>
            </a:pPr>
            <a:r>
              <a:rPr lang="en-US" dirty="0"/>
              <a:t>Sympathetic stimulation from </a:t>
            </a:r>
            <a:r>
              <a:rPr lang="en-US" dirty="0" err="1"/>
              <a:t>pancuronium</a:t>
            </a:r>
            <a:r>
              <a:rPr lang="en-US" dirty="0"/>
              <a:t> releases norepinephrine, causing tachycardia </a:t>
            </a:r>
          </a:p>
          <a:p>
            <a:pPr marL="628650" lvl="1" indent="-171450">
              <a:buFont typeface="Arial" panose="020B0604020202020204" pitchFamily="34" charset="0"/>
              <a:buChar char="•"/>
            </a:pPr>
            <a:r>
              <a:rPr lang="en-US" dirty="0"/>
              <a:t>Vecuronium causes bradycardia via ganglionic or muscarinic stimulation of the </a:t>
            </a:r>
            <a:r>
              <a:rPr lang="en-US" dirty="0" err="1"/>
              <a:t>vagus</a:t>
            </a:r>
            <a:r>
              <a:rPr lang="en-US" dirty="0"/>
              <a:t> nerve </a:t>
            </a:r>
          </a:p>
        </p:txBody>
      </p:sp>
      <p:sp>
        <p:nvSpPr>
          <p:cNvPr id="4" name="Slide Number Placeholder 3"/>
          <p:cNvSpPr>
            <a:spLocks noGrp="1"/>
          </p:cNvSpPr>
          <p:nvPr>
            <p:ph type="sldNum" sz="quarter" idx="5"/>
          </p:nvPr>
        </p:nvSpPr>
        <p:spPr/>
        <p:txBody>
          <a:bodyPr/>
          <a:lstStyle/>
          <a:p>
            <a:fld id="{16E99430-40F5-5541-ADD3-7D561C12AECB}" type="slidenum">
              <a:rPr lang="en-US" smtClean="0"/>
              <a:t>9</a:t>
            </a:fld>
            <a:endParaRPr lang="en-US"/>
          </a:p>
        </p:txBody>
      </p:sp>
    </p:spTree>
    <p:extLst>
      <p:ext uri="{BB962C8B-B14F-4D97-AF65-F5344CB8AC3E}">
        <p14:creationId xmlns:p14="http://schemas.microsoft.com/office/powerpoint/2010/main" val="26614563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11/10/22</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11/10/22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11/10/22</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11/10/22</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11/10/22</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11/10/22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11/10/22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11/10/22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11/10/22</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11/10/22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11/10/22</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11/10/22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11/10/22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11/10/22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11/10/22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11/10/22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11/10/22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11/10/22</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1C0D9-837E-0804-7D25-C7D8EFA58330}"/>
              </a:ext>
            </a:extLst>
          </p:cNvPr>
          <p:cNvSpPr>
            <a:spLocks noGrp="1"/>
          </p:cNvSpPr>
          <p:nvPr>
            <p:ph type="ctrTitle"/>
          </p:nvPr>
        </p:nvSpPr>
        <p:spPr>
          <a:xfrm>
            <a:off x="1371600" y="1803405"/>
            <a:ext cx="9906000" cy="1825096"/>
          </a:xfrm>
        </p:spPr>
        <p:txBody>
          <a:bodyPr>
            <a:noAutofit/>
          </a:bodyPr>
          <a:lstStyle/>
          <a:p>
            <a:pPr algn="ctr"/>
            <a:r>
              <a:rPr lang="en-US" sz="4800" dirty="0"/>
              <a:t>respiratory</a:t>
            </a:r>
            <a:br>
              <a:rPr lang="en-US" sz="4800" dirty="0"/>
            </a:br>
            <a:r>
              <a:rPr lang="en-US" sz="4800" dirty="0"/>
              <a:t>Neuromuscular blocking</a:t>
            </a:r>
          </a:p>
        </p:txBody>
      </p:sp>
      <p:sp>
        <p:nvSpPr>
          <p:cNvPr id="3" name="Subtitle 2">
            <a:extLst>
              <a:ext uri="{FF2B5EF4-FFF2-40B4-BE49-F238E27FC236}">
                <a16:creationId xmlns:a16="http://schemas.microsoft.com/office/drawing/2014/main" id="{7C1ACA53-D6E6-E8E4-B0B6-53ECB191EA12}"/>
              </a:ext>
            </a:extLst>
          </p:cNvPr>
          <p:cNvSpPr>
            <a:spLocks noGrp="1"/>
          </p:cNvSpPr>
          <p:nvPr>
            <p:ph type="subTitle" idx="1"/>
          </p:nvPr>
        </p:nvSpPr>
        <p:spPr>
          <a:xfrm>
            <a:off x="1371600" y="3632200"/>
            <a:ext cx="9448800" cy="1041399"/>
          </a:xfrm>
        </p:spPr>
        <p:txBody>
          <a:bodyPr>
            <a:normAutofit/>
          </a:bodyPr>
          <a:lstStyle/>
          <a:p>
            <a:pPr algn="ctr"/>
            <a:r>
              <a:rPr lang="en-US" dirty="0"/>
              <a:t>Beth Conroy, VMD</a:t>
            </a:r>
          </a:p>
          <a:p>
            <a:pPr algn="ctr"/>
            <a:r>
              <a:rPr lang="en-US" dirty="0"/>
              <a:t>November 15.2022</a:t>
            </a:r>
          </a:p>
        </p:txBody>
      </p:sp>
    </p:spTree>
    <p:extLst>
      <p:ext uri="{BB962C8B-B14F-4D97-AF65-F5344CB8AC3E}">
        <p14:creationId xmlns:p14="http://schemas.microsoft.com/office/powerpoint/2010/main" val="9242441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13D18-3057-405B-BC4C-F1D58FCAB27E}"/>
              </a:ext>
            </a:extLst>
          </p:cNvPr>
          <p:cNvSpPr>
            <a:spLocks noGrp="1"/>
          </p:cNvSpPr>
          <p:nvPr>
            <p:ph type="title"/>
          </p:nvPr>
        </p:nvSpPr>
        <p:spPr/>
        <p:txBody>
          <a:bodyPr/>
          <a:lstStyle/>
          <a:p>
            <a:r>
              <a:rPr lang="en-US" dirty="0"/>
              <a:t>How do we monitor them?</a:t>
            </a:r>
          </a:p>
        </p:txBody>
      </p:sp>
      <p:sp>
        <p:nvSpPr>
          <p:cNvPr id="3" name="Content Placeholder 2">
            <a:extLst>
              <a:ext uri="{FF2B5EF4-FFF2-40B4-BE49-F238E27FC236}">
                <a16:creationId xmlns:a16="http://schemas.microsoft.com/office/drawing/2014/main" id="{A887D2B8-9F6F-D32C-7846-C8BDD3FCDC1C}"/>
              </a:ext>
            </a:extLst>
          </p:cNvPr>
          <p:cNvSpPr>
            <a:spLocks noGrp="1"/>
          </p:cNvSpPr>
          <p:nvPr>
            <p:ph idx="1"/>
          </p:nvPr>
        </p:nvSpPr>
        <p:spPr/>
        <p:txBody>
          <a:bodyPr>
            <a:normAutofit lnSpcReduction="10000"/>
          </a:bodyPr>
          <a:lstStyle/>
          <a:p>
            <a:r>
              <a:rPr lang="en-US" dirty="0"/>
              <a:t>Often monitored with peripheral nerve stimulation (PNS)</a:t>
            </a:r>
          </a:p>
          <a:p>
            <a:endParaRPr lang="en-US" dirty="0"/>
          </a:p>
          <a:p>
            <a:r>
              <a:rPr lang="en-US" dirty="0"/>
              <a:t>PNS is used to deliver four (2 Hz) stimuli at 10 second intervals, referred to as a train of four (TOF) and the twitching response of the innervated muscle is assessed</a:t>
            </a:r>
          </a:p>
          <a:p>
            <a:endParaRPr lang="en-US" dirty="0"/>
          </a:p>
          <a:p>
            <a:r>
              <a:rPr lang="en-US" dirty="0"/>
              <a:t>The ratio of the fourth to first twitch is used to access the depth of neuromuscular blockade</a:t>
            </a:r>
          </a:p>
          <a:p>
            <a:pPr lvl="1"/>
            <a:r>
              <a:rPr lang="en-US" dirty="0"/>
              <a:t>The disappearance of the fourth twitch signifies about 75% blockage</a:t>
            </a:r>
          </a:p>
          <a:p>
            <a:pPr lvl="1"/>
            <a:r>
              <a:rPr lang="en-US" dirty="0"/>
              <a:t>The disappearance of the third twitch signifies about 85% blockage</a:t>
            </a:r>
          </a:p>
          <a:p>
            <a:pPr lvl="1"/>
            <a:r>
              <a:rPr lang="en-US" dirty="0"/>
              <a:t>The disappearance of the second twitch signifies about 90% blockage</a:t>
            </a:r>
          </a:p>
          <a:p>
            <a:pPr lvl="1"/>
            <a:r>
              <a:rPr lang="en-US" dirty="0"/>
              <a:t>If there is only the first twitch, this shows close to 100% neuromuscular blockade</a:t>
            </a:r>
          </a:p>
        </p:txBody>
      </p:sp>
    </p:spTree>
    <p:extLst>
      <p:ext uri="{BB962C8B-B14F-4D97-AF65-F5344CB8AC3E}">
        <p14:creationId xmlns:p14="http://schemas.microsoft.com/office/powerpoint/2010/main" val="38962512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5591F-374D-DDB6-0ADF-03B8AC84E6E1}"/>
              </a:ext>
            </a:extLst>
          </p:cNvPr>
          <p:cNvSpPr>
            <a:spLocks noGrp="1"/>
          </p:cNvSpPr>
          <p:nvPr>
            <p:ph type="title"/>
          </p:nvPr>
        </p:nvSpPr>
        <p:spPr>
          <a:xfrm>
            <a:off x="2895600" y="382186"/>
            <a:ext cx="8610600" cy="1293028"/>
          </a:xfrm>
        </p:spPr>
        <p:txBody>
          <a:bodyPr/>
          <a:lstStyle/>
          <a:p>
            <a:r>
              <a:rPr lang="en-US" dirty="0"/>
              <a:t>Train of four</a:t>
            </a:r>
          </a:p>
        </p:txBody>
      </p:sp>
      <p:pic>
        <p:nvPicPr>
          <p:cNvPr id="9" name="Content Placeholder 8">
            <a:extLst>
              <a:ext uri="{FF2B5EF4-FFF2-40B4-BE49-F238E27FC236}">
                <a16:creationId xmlns:a16="http://schemas.microsoft.com/office/drawing/2014/main" id="{65AF22FC-B102-C2D9-7C54-68D3F06C13E8}"/>
              </a:ext>
            </a:extLst>
          </p:cNvPr>
          <p:cNvPicPr>
            <a:picLocks noGrp="1" noChangeAspect="1"/>
          </p:cNvPicPr>
          <p:nvPr>
            <p:ph idx="1"/>
          </p:nvPr>
        </p:nvPicPr>
        <p:blipFill>
          <a:blip r:embed="rId3"/>
          <a:stretch>
            <a:fillRect/>
          </a:stretch>
        </p:blipFill>
        <p:spPr>
          <a:xfrm>
            <a:off x="7294857" y="1911128"/>
            <a:ext cx="3447310" cy="4397615"/>
          </a:xfrm>
        </p:spPr>
      </p:pic>
      <p:pic>
        <p:nvPicPr>
          <p:cNvPr id="11" name="Picture 10">
            <a:extLst>
              <a:ext uri="{FF2B5EF4-FFF2-40B4-BE49-F238E27FC236}">
                <a16:creationId xmlns:a16="http://schemas.microsoft.com/office/drawing/2014/main" id="{8CC18367-7377-4DCB-0E6D-5D9B51CA01B2}"/>
              </a:ext>
            </a:extLst>
          </p:cNvPr>
          <p:cNvPicPr>
            <a:picLocks noChangeAspect="1"/>
          </p:cNvPicPr>
          <p:nvPr/>
        </p:nvPicPr>
        <p:blipFill>
          <a:blip r:embed="rId4"/>
          <a:stretch>
            <a:fillRect/>
          </a:stretch>
        </p:blipFill>
        <p:spPr>
          <a:xfrm>
            <a:off x="1171945" y="382186"/>
            <a:ext cx="3447310" cy="6093627"/>
          </a:xfrm>
          <a:prstGeom prst="rect">
            <a:avLst/>
          </a:prstGeom>
        </p:spPr>
      </p:pic>
    </p:spTree>
    <p:extLst>
      <p:ext uri="{BB962C8B-B14F-4D97-AF65-F5344CB8AC3E}">
        <p14:creationId xmlns:p14="http://schemas.microsoft.com/office/powerpoint/2010/main" val="13140434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CC220-8A2B-37AB-C5A1-B423D499DCC0}"/>
              </a:ext>
            </a:extLst>
          </p:cNvPr>
          <p:cNvSpPr>
            <a:spLocks noGrp="1"/>
          </p:cNvSpPr>
          <p:nvPr>
            <p:ph type="title"/>
          </p:nvPr>
        </p:nvSpPr>
        <p:spPr/>
        <p:txBody>
          <a:bodyPr/>
          <a:lstStyle/>
          <a:p>
            <a:r>
              <a:rPr lang="en-US" dirty="0"/>
              <a:t>When do we utilize it?</a:t>
            </a:r>
          </a:p>
        </p:txBody>
      </p:sp>
      <p:sp>
        <p:nvSpPr>
          <p:cNvPr id="3" name="Content Placeholder 2">
            <a:extLst>
              <a:ext uri="{FF2B5EF4-FFF2-40B4-BE49-F238E27FC236}">
                <a16:creationId xmlns:a16="http://schemas.microsoft.com/office/drawing/2014/main" id="{F1F9091A-9DC0-FD9E-45AC-1F3B2FB748ED}"/>
              </a:ext>
            </a:extLst>
          </p:cNvPr>
          <p:cNvSpPr>
            <a:spLocks noGrp="1"/>
          </p:cNvSpPr>
          <p:nvPr>
            <p:ph idx="1"/>
          </p:nvPr>
        </p:nvSpPr>
        <p:spPr>
          <a:xfrm>
            <a:off x="685800" y="1866122"/>
            <a:ext cx="10820400" cy="4352563"/>
          </a:xfrm>
        </p:spPr>
        <p:txBody>
          <a:bodyPr>
            <a:normAutofit fontScale="77500" lnSpcReduction="20000"/>
          </a:bodyPr>
          <a:lstStyle/>
          <a:p>
            <a:r>
              <a:rPr lang="en-US" b="0" i="0" dirty="0">
                <a:effectLst/>
              </a:rPr>
              <a:t>The most common reasons are hypoxemia, facilitation of MV and control of patient/ventilator asynchrony</a:t>
            </a:r>
          </a:p>
          <a:p>
            <a:endParaRPr lang="en-US" b="0" i="0" dirty="0">
              <a:effectLst/>
            </a:endParaRPr>
          </a:p>
          <a:p>
            <a:r>
              <a:rPr lang="en-US" dirty="0"/>
              <a:t>Can be utilized for severe ARDS patients</a:t>
            </a:r>
          </a:p>
          <a:p>
            <a:endParaRPr lang="en-US" dirty="0"/>
          </a:p>
          <a:p>
            <a:r>
              <a:rPr lang="en-US" dirty="0"/>
              <a:t>Recommendation: </a:t>
            </a:r>
          </a:p>
          <a:p>
            <a:pPr lvl="1"/>
            <a:r>
              <a:rPr lang="en-US" dirty="0"/>
              <a:t>We suggest that an NMBA be administered by continuous IV infusion early in the course of ARDS for patients with a Pao2 /Fio2 less than 150 (weak recommendation, moderate quality of evidence; see evidence profile) </a:t>
            </a:r>
          </a:p>
          <a:p>
            <a:r>
              <a:rPr lang="en-US" dirty="0"/>
              <a:t>Rationale: </a:t>
            </a:r>
          </a:p>
          <a:p>
            <a:pPr lvl="1"/>
            <a:r>
              <a:rPr lang="en-US" dirty="0"/>
              <a:t>Studies showed significant improvements in oxygenation in patients receiving NMBAs, compared with control groups</a:t>
            </a:r>
          </a:p>
          <a:p>
            <a:pPr lvl="1"/>
            <a:r>
              <a:rPr lang="en-US" dirty="0"/>
              <a:t>A 48-hour </a:t>
            </a:r>
            <a:r>
              <a:rPr lang="en-US" dirty="0" err="1"/>
              <a:t>cisatracurium</a:t>
            </a:r>
            <a:r>
              <a:rPr lang="en-US" dirty="0"/>
              <a:t> CRI consistently reduced the risk of death at 28 days and at hospital discharge, reduced the risk of barotrauma, and did not increase the risk of ICU-acquired weakness </a:t>
            </a:r>
          </a:p>
          <a:p>
            <a:pPr lvl="1"/>
            <a:endParaRPr lang="en-US" dirty="0"/>
          </a:p>
          <a:p>
            <a:pPr marL="171450" indent="-171450">
              <a:buFont typeface="Arial" panose="020B0604020202020204" pitchFamily="34" charset="0"/>
              <a:buChar char="•"/>
            </a:pPr>
            <a:r>
              <a:rPr lang="en-US" dirty="0"/>
              <a:t>The mechanism of benefit of neuromuscular blockade in ARDS remains uncertain; however, neuromuscular blockade prevents ventilator asynchrony and may therefore decrease, to an extent, airway pressures and lung stress</a:t>
            </a:r>
          </a:p>
          <a:p>
            <a:endParaRPr lang="en-US" dirty="0"/>
          </a:p>
          <a:p>
            <a:endParaRPr lang="en-US" dirty="0"/>
          </a:p>
          <a:p>
            <a:endParaRPr lang="en-US" b="0" i="0" dirty="0">
              <a:effectLst/>
            </a:endParaRPr>
          </a:p>
          <a:p>
            <a:endParaRPr lang="en-US" b="0" i="0" dirty="0">
              <a:effectLst/>
            </a:endParaRPr>
          </a:p>
          <a:p>
            <a:endParaRPr lang="en-US" dirty="0"/>
          </a:p>
        </p:txBody>
      </p:sp>
      <p:pic>
        <p:nvPicPr>
          <p:cNvPr id="5" name="Picture 4">
            <a:extLst>
              <a:ext uri="{FF2B5EF4-FFF2-40B4-BE49-F238E27FC236}">
                <a16:creationId xmlns:a16="http://schemas.microsoft.com/office/drawing/2014/main" id="{D8D0B741-374F-B8E5-9D63-06AC3068A0AC}"/>
              </a:ext>
            </a:extLst>
          </p:cNvPr>
          <p:cNvPicPr>
            <a:picLocks noChangeAspect="1"/>
          </p:cNvPicPr>
          <p:nvPr/>
        </p:nvPicPr>
        <p:blipFill>
          <a:blip r:embed="rId3"/>
          <a:stretch>
            <a:fillRect/>
          </a:stretch>
        </p:blipFill>
        <p:spPr>
          <a:xfrm>
            <a:off x="0" y="0"/>
            <a:ext cx="5467739" cy="1035200"/>
          </a:xfrm>
          <a:prstGeom prst="rect">
            <a:avLst/>
          </a:prstGeom>
        </p:spPr>
      </p:pic>
      <p:sp>
        <p:nvSpPr>
          <p:cNvPr id="6" name="TextBox 5">
            <a:extLst>
              <a:ext uri="{FF2B5EF4-FFF2-40B4-BE49-F238E27FC236}">
                <a16:creationId xmlns:a16="http://schemas.microsoft.com/office/drawing/2014/main" id="{803CE758-D6E7-C792-0514-5F53A6DB7DB7}"/>
              </a:ext>
            </a:extLst>
          </p:cNvPr>
          <p:cNvSpPr txBox="1"/>
          <p:nvPr/>
        </p:nvSpPr>
        <p:spPr>
          <a:xfrm>
            <a:off x="3754017" y="665868"/>
            <a:ext cx="1713722" cy="369332"/>
          </a:xfrm>
          <a:prstGeom prst="rect">
            <a:avLst/>
          </a:prstGeom>
          <a:noFill/>
        </p:spPr>
        <p:txBody>
          <a:bodyPr wrap="square" rtlCol="0">
            <a:spAutoFit/>
          </a:bodyPr>
          <a:lstStyle/>
          <a:p>
            <a:r>
              <a:rPr lang="en-US" dirty="0">
                <a:solidFill>
                  <a:schemeClr val="bg1"/>
                </a:solidFill>
              </a:rPr>
              <a:t>Murray, et al.</a:t>
            </a:r>
          </a:p>
        </p:txBody>
      </p:sp>
    </p:spTree>
    <p:extLst>
      <p:ext uri="{BB962C8B-B14F-4D97-AF65-F5344CB8AC3E}">
        <p14:creationId xmlns:p14="http://schemas.microsoft.com/office/powerpoint/2010/main" val="39426602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6D3FA-48E7-1098-7B89-1DC9B773FE81}"/>
              </a:ext>
            </a:extLst>
          </p:cNvPr>
          <p:cNvSpPr>
            <a:spLocks noGrp="1"/>
          </p:cNvSpPr>
          <p:nvPr>
            <p:ph type="title"/>
          </p:nvPr>
        </p:nvSpPr>
        <p:spPr>
          <a:xfrm>
            <a:off x="2585156" y="764373"/>
            <a:ext cx="8921044" cy="1293028"/>
          </a:xfrm>
        </p:spPr>
        <p:txBody>
          <a:bodyPr/>
          <a:lstStyle/>
          <a:p>
            <a:r>
              <a:rPr lang="en-US" dirty="0"/>
              <a:t>contraindications</a:t>
            </a:r>
          </a:p>
        </p:txBody>
      </p:sp>
      <p:sp>
        <p:nvSpPr>
          <p:cNvPr id="3" name="Content Placeholder 2">
            <a:extLst>
              <a:ext uri="{FF2B5EF4-FFF2-40B4-BE49-F238E27FC236}">
                <a16:creationId xmlns:a16="http://schemas.microsoft.com/office/drawing/2014/main" id="{1318C960-FC3D-FAFA-B371-40FB1A7193ED}"/>
              </a:ext>
            </a:extLst>
          </p:cNvPr>
          <p:cNvSpPr>
            <a:spLocks noGrp="1"/>
          </p:cNvSpPr>
          <p:nvPr>
            <p:ph idx="1"/>
          </p:nvPr>
        </p:nvSpPr>
        <p:spPr/>
        <p:txBody>
          <a:bodyPr>
            <a:normAutofit lnSpcReduction="10000"/>
          </a:bodyPr>
          <a:lstStyle/>
          <a:p>
            <a:r>
              <a:rPr lang="en-US" dirty="0" err="1"/>
              <a:t>Pancuronium</a:t>
            </a:r>
            <a:r>
              <a:rPr lang="en-US" dirty="0"/>
              <a:t> and vecuronium undergo liver metabolism, so caution should when using these drugs in patients with liver failure</a:t>
            </a:r>
          </a:p>
          <a:p>
            <a:endParaRPr lang="en-US" dirty="0"/>
          </a:p>
          <a:p>
            <a:r>
              <a:rPr lang="en-US" dirty="0"/>
              <a:t>Rocuronium and vecuronium get excreted via the hepatobiliary system and should be avoided in cases of liver failure if there is an alternative agent available</a:t>
            </a:r>
          </a:p>
          <a:p>
            <a:endParaRPr lang="en-US" dirty="0"/>
          </a:p>
          <a:p>
            <a:r>
              <a:rPr lang="en-US" dirty="0" err="1"/>
              <a:t>Pancuronium</a:t>
            </a:r>
            <a:r>
              <a:rPr lang="en-US" dirty="0"/>
              <a:t>, doxacurium, pipecuronium should be avoided in kidney failure because they undergo renal excretion</a:t>
            </a:r>
          </a:p>
          <a:p>
            <a:endParaRPr lang="en-US" dirty="0"/>
          </a:p>
          <a:p>
            <a:r>
              <a:rPr lang="en-US" dirty="0"/>
              <a:t>Atracurium and </a:t>
            </a:r>
            <a:r>
              <a:rPr lang="en-US" dirty="0" err="1"/>
              <a:t>cisatracurium</a:t>
            </a:r>
            <a:r>
              <a:rPr lang="en-US" dirty="0"/>
              <a:t> are options in case of kidney or liver failure. </a:t>
            </a:r>
          </a:p>
        </p:txBody>
      </p:sp>
    </p:spTree>
    <p:extLst>
      <p:ext uri="{BB962C8B-B14F-4D97-AF65-F5344CB8AC3E}">
        <p14:creationId xmlns:p14="http://schemas.microsoft.com/office/powerpoint/2010/main" val="16693829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67786-74A8-831D-95C0-7D826C1A9F69}"/>
              </a:ext>
            </a:extLst>
          </p:cNvPr>
          <p:cNvSpPr>
            <a:spLocks noGrp="1"/>
          </p:cNvSpPr>
          <p:nvPr>
            <p:ph type="title"/>
          </p:nvPr>
        </p:nvSpPr>
        <p:spPr/>
        <p:txBody>
          <a:bodyPr/>
          <a:lstStyle/>
          <a:p>
            <a:r>
              <a:rPr lang="en-US" dirty="0"/>
              <a:t>Veterinary specific </a:t>
            </a:r>
            <a:r>
              <a:rPr lang="en-US" dirty="0" err="1"/>
              <a:t>STUdies</a:t>
            </a:r>
            <a:endParaRPr lang="en-US" dirty="0"/>
          </a:p>
        </p:txBody>
      </p:sp>
      <p:pic>
        <p:nvPicPr>
          <p:cNvPr id="7" name="Content Placeholder 6">
            <a:extLst>
              <a:ext uri="{FF2B5EF4-FFF2-40B4-BE49-F238E27FC236}">
                <a16:creationId xmlns:a16="http://schemas.microsoft.com/office/drawing/2014/main" id="{2C8457D6-022E-3C14-698E-E3BE1B8DB250}"/>
              </a:ext>
            </a:extLst>
          </p:cNvPr>
          <p:cNvPicPr>
            <a:picLocks noGrp="1" noChangeAspect="1"/>
          </p:cNvPicPr>
          <p:nvPr>
            <p:ph idx="1"/>
          </p:nvPr>
        </p:nvPicPr>
        <p:blipFill>
          <a:blip r:embed="rId3"/>
          <a:stretch>
            <a:fillRect/>
          </a:stretch>
        </p:blipFill>
        <p:spPr>
          <a:xfrm>
            <a:off x="944933" y="2680756"/>
            <a:ext cx="10302133" cy="2509294"/>
          </a:xfrm>
        </p:spPr>
      </p:pic>
    </p:spTree>
    <p:extLst>
      <p:ext uri="{BB962C8B-B14F-4D97-AF65-F5344CB8AC3E}">
        <p14:creationId xmlns:p14="http://schemas.microsoft.com/office/powerpoint/2010/main" val="7170417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6EBF0-4DAC-2271-065A-519898B99E09}"/>
              </a:ext>
            </a:extLst>
          </p:cNvPr>
          <p:cNvSpPr>
            <a:spLocks noGrp="1"/>
          </p:cNvSpPr>
          <p:nvPr>
            <p:ph type="title"/>
          </p:nvPr>
        </p:nvSpPr>
        <p:spPr/>
        <p:txBody>
          <a:bodyPr/>
          <a:lstStyle/>
          <a:p>
            <a:r>
              <a:rPr lang="en-US" dirty="0"/>
              <a:t>Veterinary specific </a:t>
            </a:r>
            <a:r>
              <a:rPr lang="en-US" dirty="0" err="1"/>
              <a:t>STUdies</a:t>
            </a:r>
            <a:endParaRPr lang="en-US" dirty="0"/>
          </a:p>
        </p:txBody>
      </p:sp>
      <p:pic>
        <p:nvPicPr>
          <p:cNvPr id="5" name="Content Placeholder 4">
            <a:extLst>
              <a:ext uri="{FF2B5EF4-FFF2-40B4-BE49-F238E27FC236}">
                <a16:creationId xmlns:a16="http://schemas.microsoft.com/office/drawing/2014/main" id="{0ADA4E25-BF19-7585-62DD-39BDF35C95A9}"/>
              </a:ext>
            </a:extLst>
          </p:cNvPr>
          <p:cNvPicPr>
            <a:picLocks noGrp="1" noChangeAspect="1"/>
          </p:cNvPicPr>
          <p:nvPr>
            <p:ph idx="1"/>
          </p:nvPr>
        </p:nvPicPr>
        <p:blipFill>
          <a:blip r:embed="rId3"/>
          <a:stretch>
            <a:fillRect/>
          </a:stretch>
        </p:blipFill>
        <p:spPr>
          <a:xfrm>
            <a:off x="1063395" y="2649914"/>
            <a:ext cx="10065210" cy="2150686"/>
          </a:xfrm>
        </p:spPr>
      </p:pic>
    </p:spTree>
    <p:extLst>
      <p:ext uri="{BB962C8B-B14F-4D97-AF65-F5344CB8AC3E}">
        <p14:creationId xmlns:p14="http://schemas.microsoft.com/office/powerpoint/2010/main" val="38545735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03B05-0463-4286-976E-B265FDF50C89}"/>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5AF6FE85-6145-E83E-D0DA-5D77B38B2CF4}"/>
              </a:ext>
            </a:extLst>
          </p:cNvPr>
          <p:cNvSpPr>
            <a:spLocks noGrp="1"/>
          </p:cNvSpPr>
          <p:nvPr>
            <p:ph idx="1"/>
          </p:nvPr>
        </p:nvSpPr>
        <p:spPr/>
        <p:txBody>
          <a:bodyPr/>
          <a:lstStyle/>
          <a:p>
            <a:r>
              <a:rPr lang="en-US" dirty="0"/>
              <a:t>Are there more depolarizing NMBAs or nondepolarizing NMBAs?</a:t>
            </a:r>
          </a:p>
          <a:p>
            <a:pPr lvl="1"/>
            <a:r>
              <a:rPr lang="en-US" dirty="0"/>
              <a:t>There are more nondepolarizing NMBAs and there is only 1 depolarizing one available for use which is succinylcholine.</a:t>
            </a:r>
          </a:p>
          <a:p>
            <a:endParaRPr lang="en-US" dirty="0"/>
          </a:p>
          <a:p>
            <a:endParaRPr lang="en-US" dirty="0"/>
          </a:p>
          <a:p>
            <a:r>
              <a:rPr lang="en-US" dirty="0"/>
              <a:t>True or False: The potency of an NMBA is inversely related to its speed of onset (i.e., the lower the potency of a drug, the faster the onset of neuromuscular blockade following administration of an NMBA).</a:t>
            </a:r>
          </a:p>
          <a:p>
            <a:pPr lvl="1"/>
            <a:r>
              <a:rPr lang="en-US" dirty="0"/>
              <a:t>True</a:t>
            </a:r>
          </a:p>
        </p:txBody>
      </p:sp>
    </p:spTree>
    <p:extLst>
      <p:ext uri="{BB962C8B-B14F-4D97-AF65-F5344CB8AC3E}">
        <p14:creationId xmlns:p14="http://schemas.microsoft.com/office/powerpoint/2010/main" val="1508912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blinds(horizontal)">
                                      <p:cBhvr>
                                        <p:cTn id="15" dur="500"/>
                                        <p:tgtEl>
                                          <p:spTgt spid="3">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nodeType="click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wipe(down)">
                                      <p:cBhvr>
                                        <p:cTn id="20" dur="580">
                                          <p:stCondLst>
                                            <p:cond delay="0"/>
                                          </p:stCondLst>
                                        </p:cTn>
                                        <p:tgtEl>
                                          <p:spTgt spid="3">
                                            <p:txEl>
                                              <p:pRg st="5" end="5"/>
                                            </p:txEl>
                                          </p:spTgt>
                                        </p:tgtEl>
                                      </p:cBhvr>
                                    </p:animEffect>
                                    <p:anim calcmode="lin" valueType="num">
                                      <p:cBhvr>
                                        <p:cTn id="21"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26" dur="26">
                                          <p:stCondLst>
                                            <p:cond delay="650"/>
                                          </p:stCondLst>
                                        </p:cTn>
                                        <p:tgtEl>
                                          <p:spTgt spid="3">
                                            <p:txEl>
                                              <p:pRg st="5" end="5"/>
                                            </p:txEl>
                                          </p:spTgt>
                                        </p:tgtEl>
                                      </p:cBhvr>
                                      <p:to x="100000" y="60000"/>
                                    </p:animScale>
                                    <p:animScale>
                                      <p:cBhvr>
                                        <p:cTn id="27" dur="166" decel="50000">
                                          <p:stCondLst>
                                            <p:cond delay="676"/>
                                          </p:stCondLst>
                                        </p:cTn>
                                        <p:tgtEl>
                                          <p:spTgt spid="3">
                                            <p:txEl>
                                              <p:pRg st="5" end="5"/>
                                            </p:txEl>
                                          </p:spTgt>
                                        </p:tgtEl>
                                      </p:cBhvr>
                                      <p:to x="100000" y="100000"/>
                                    </p:animScale>
                                    <p:animScale>
                                      <p:cBhvr>
                                        <p:cTn id="28" dur="26">
                                          <p:stCondLst>
                                            <p:cond delay="1312"/>
                                          </p:stCondLst>
                                        </p:cTn>
                                        <p:tgtEl>
                                          <p:spTgt spid="3">
                                            <p:txEl>
                                              <p:pRg st="5" end="5"/>
                                            </p:txEl>
                                          </p:spTgt>
                                        </p:tgtEl>
                                      </p:cBhvr>
                                      <p:to x="100000" y="80000"/>
                                    </p:animScale>
                                    <p:animScale>
                                      <p:cBhvr>
                                        <p:cTn id="29" dur="166" decel="50000">
                                          <p:stCondLst>
                                            <p:cond delay="1338"/>
                                          </p:stCondLst>
                                        </p:cTn>
                                        <p:tgtEl>
                                          <p:spTgt spid="3">
                                            <p:txEl>
                                              <p:pRg st="5" end="5"/>
                                            </p:txEl>
                                          </p:spTgt>
                                        </p:tgtEl>
                                      </p:cBhvr>
                                      <p:to x="100000" y="100000"/>
                                    </p:animScale>
                                    <p:animScale>
                                      <p:cBhvr>
                                        <p:cTn id="30" dur="26">
                                          <p:stCondLst>
                                            <p:cond delay="1642"/>
                                          </p:stCondLst>
                                        </p:cTn>
                                        <p:tgtEl>
                                          <p:spTgt spid="3">
                                            <p:txEl>
                                              <p:pRg st="5" end="5"/>
                                            </p:txEl>
                                          </p:spTgt>
                                        </p:tgtEl>
                                      </p:cBhvr>
                                      <p:to x="100000" y="90000"/>
                                    </p:animScale>
                                    <p:animScale>
                                      <p:cBhvr>
                                        <p:cTn id="31" dur="166" decel="50000">
                                          <p:stCondLst>
                                            <p:cond delay="1668"/>
                                          </p:stCondLst>
                                        </p:cTn>
                                        <p:tgtEl>
                                          <p:spTgt spid="3">
                                            <p:txEl>
                                              <p:pRg st="5" end="5"/>
                                            </p:txEl>
                                          </p:spTgt>
                                        </p:tgtEl>
                                      </p:cBhvr>
                                      <p:to x="100000" y="100000"/>
                                    </p:animScale>
                                    <p:animScale>
                                      <p:cBhvr>
                                        <p:cTn id="32" dur="26">
                                          <p:stCondLst>
                                            <p:cond delay="1808"/>
                                          </p:stCondLst>
                                        </p:cTn>
                                        <p:tgtEl>
                                          <p:spTgt spid="3">
                                            <p:txEl>
                                              <p:pRg st="5" end="5"/>
                                            </p:txEl>
                                          </p:spTgt>
                                        </p:tgtEl>
                                      </p:cBhvr>
                                      <p:to x="100000" y="95000"/>
                                    </p:animScale>
                                    <p:animScale>
                                      <p:cBhvr>
                                        <p:cTn id="33" dur="166" decel="50000">
                                          <p:stCondLst>
                                            <p:cond delay="1834"/>
                                          </p:stCondLst>
                                        </p:cTn>
                                        <p:tgtEl>
                                          <p:spTgt spid="3">
                                            <p:txEl>
                                              <p:pRg st="5" end="5"/>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CA2CC-EA5B-41AF-F574-C7EEFD1BF3BD}"/>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4CD3D84A-77AD-4C43-F766-5E69C539B87A}"/>
              </a:ext>
            </a:extLst>
          </p:cNvPr>
          <p:cNvSpPr>
            <a:spLocks noGrp="1"/>
          </p:cNvSpPr>
          <p:nvPr>
            <p:ph idx="1"/>
          </p:nvPr>
        </p:nvSpPr>
        <p:spPr/>
        <p:txBody>
          <a:bodyPr/>
          <a:lstStyle/>
          <a:p>
            <a:r>
              <a:rPr lang="en-US" dirty="0"/>
              <a:t>What are the most commonly used nondepolarizing NMBAs?</a:t>
            </a:r>
          </a:p>
          <a:p>
            <a:pPr lvl="1"/>
            <a:r>
              <a:rPr lang="en-US" dirty="0"/>
              <a:t>Vecuronium, atracurium, cis‐atracurium, and rocuronium. </a:t>
            </a:r>
          </a:p>
          <a:p>
            <a:endParaRPr lang="en-US" dirty="0"/>
          </a:p>
          <a:p>
            <a:endParaRPr lang="en-US" dirty="0"/>
          </a:p>
          <a:p>
            <a:r>
              <a:rPr lang="en-US" dirty="0"/>
              <a:t>True/False: Using NMBAs during mechanical ventilation may be associated with a reduction of the West lung zones with a low ventilation/perfusion ratio as well as a reduction of the physiologic dead space.</a:t>
            </a:r>
          </a:p>
          <a:p>
            <a:pPr lvl="1"/>
            <a:r>
              <a:rPr lang="en-US" dirty="0"/>
              <a:t>True</a:t>
            </a:r>
          </a:p>
        </p:txBody>
      </p:sp>
    </p:spTree>
    <p:extLst>
      <p:ext uri="{BB962C8B-B14F-4D97-AF65-F5344CB8AC3E}">
        <p14:creationId xmlns:p14="http://schemas.microsoft.com/office/powerpoint/2010/main" val="3203651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2"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Scale>
                                      <p:cBhvr>
                                        <p:cTn id="12" dur="1000" decel="50000" fill="hold">
                                          <p:stCondLst>
                                            <p:cond delay="0"/>
                                          </p:stCondLst>
                                        </p:cTn>
                                        <p:tgtEl>
                                          <p:spTgt spid="3">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3">
                                            <p:txEl>
                                              <p:pRg st="1" end="1"/>
                                            </p:txEl>
                                          </p:spTgt>
                                        </p:tgtEl>
                                        <p:attrNameLst>
                                          <p:attrName>ppt_x</p:attrName>
                                          <p:attrName>ppt_y</p:attrName>
                                        </p:attrNameLst>
                                      </p:cBhvr>
                                    </p:animMotion>
                                    <p:animEffect transition="in" filter="fade">
                                      <p:cBhvr>
                                        <p:cTn id="14" dur="10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circle(in)">
                                      <p:cBhvr>
                                        <p:cTn id="19" dur="2000"/>
                                        <p:tgtEl>
                                          <p:spTgt spid="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8" presetClass="entr" presetSubtype="12" fill="hold" nodeType="click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strips(downLeft)">
                                      <p:cBhvr>
                                        <p:cTn id="24"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2A597-B825-A450-0AB7-E5C6D4D470AB}"/>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059B3E6B-0B0F-0DBA-CE8D-B52CD178DA06}"/>
              </a:ext>
            </a:extLst>
          </p:cNvPr>
          <p:cNvSpPr>
            <a:spLocks noGrp="1"/>
          </p:cNvSpPr>
          <p:nvPr>
            <p:ph idx="1"/>
          </p:nvPr>
        </p:nvSpPr>
        <p:spPr/>
        <p:txBody>
          <a:bodyPr>
            <a:normAutofit/>
          </a:bodyPr>
          <a:lstStyle/>
          <a:p>
            <a:r>
              <a:rPr lang="en-US" dirty="0"/>
              <a:t>What are the most common causes ICU physicians gave for administering NMBAs? </a:t>
            </a:r>
          </a:p>
          <a:p>
            <a:pPr lvl="1"/>
            <a:r>
              <a:rPr lang="en-US" dirty="0"/>
              <a:t>Hypoxemia, facilitation of MV and control of patient/ventilator asynchrony</a:t>
            </a:r>
          </a:p>
          <a:p>
            <a:endParaRPr lang="en-US" dirty="0"/>
          </a:p>
          <a:p>
            <a:endParaRPr lang="en-US" dirty="0"/>
          </a:p>
          <a:p>
            <a:r>
              <a:rPr lang="en-US" dirty="0"/>
              <a:t>How are atracurium and </a:t>
            </a:r>
            <a:r>
              <a:rPr lang="en-US" dirty="0" err="1"/>
              <a:t>cisatracurium</a:t>
            </a:r>
            <a:r>
              <a:rPr lang="en-US" dirty="0"/>
              <a:t> eliminated from the body?</a:t>
            </a:r>
          </a:p>
          <a:p>
            <a:pPr lvl="1"/>
            <a:r>
              <a:rPr lang="en-US" dirty="0"/>
              <a:t>A. Renal excretion</a:t>
            </a:r>
          </a:p>
          <a:p>
            <a:pPr lvl="1"/>
            <a:r>
              <a:rPr lang="en-US" dirty="0"/>
              <a:t>B. Hoffman elimination</a:t>
            </a:r>
          </a:p>
          <a:p>
            <a:pPr lvl="1"/>
            <a:r>
              <a:rPr lang="en-US" dirty="0"/>
              <a:t>C. Hepatic excretion</a:t>
            </a:r>
          </a:p>
          <a:p>
            <a:pPr lvl="1"/>
            <a:r>
              <a:rPr lang="en-US" dirty="0"/>
              <a:t>D. Who knows?</a:t>
            </a:r>
          </a:p>
          <a:p>
            <a:endParaRPr lang="en-US" dirty="0"/>
          </a:p>
        </p:txBody>
      </p:sp>
    </p:spTree>
    <p:extLst>
      <p:ext uri="{BB962C8B-B14F-4D97-AF65-F5344CB8AC3E}">
        <p14:creationId xmlns:p14="http://schemas.microsoft.com/office/powerpoint/2010/main" val="2173138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7" dur="1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7"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1000"/>
                                        <p:tgtEl>
                                          <p:spTgt spid="3">
                                            <p:txEl>
                                              <p:pRg st="4" end="4"/>
                                            </p:txEl>
                                          </p:spTgt>
                                        </p:tgtEl>
                                      </p:cBhvr>
                                    </p:animEffect>
                                    <p:anim calcmode="lin" valueType="num">
                                      <p:cBhvr>
                                        <p:cTn id="2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4" dur="900" decel="100000" fill="hold"/>
                                        <p:tgtEl>
                                          <p:spTgt spid="3">
                                            <p:txEl>
                                              <p:pRg st="4" end="4"/>
                                            </p:txEl>
                                          </p:spTgt>
                                        </p:tgtEl>
                                        <p:attrNameLst>
                                          <p:attrName>ppt_y</p:attrName>
                                        </p:attrNameLst>
                                      </p:cBhvr>
                                      <p:tavLst>
                                        <p:tav tm="0">
                                          <p:val>
                                            <p:strVal val="#ppt_y+1"/>
                                          </p:val>
                                        </p:tav>
                                        <p:tav tm="100000">
                                          <p:val>
                                            <p:strVal val="#ppt_y-.03"/>
                                          </p:val>
                                        </p:tav>
                                      </p:tavLst>
                                    </p:anim>
                                    <p:anim calcmode="lin" valueType="num">
                                      <p:cBhvr>
                                        <p:cTn id="25" dur="100" accel="100000" fill="hold">
                                          <p:stCondLst>
                                            <p:cond delay="900"/>
                                          </p:stCondLst>
                                        </p:cTn>
                                        <p:tgtEl>
                                          <p:spTgt spid="3">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9" presetClass="entr" presetSubtype="0" decel="100000"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 calcmode="lin" valueType="num">
                                      <p:cBhvr>
                                        <p:cTn id="30"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1" dur="500" fill="hold"/>
                                        <p:tgtEl>
                                          <p:spTgt spid="3">
                                            <p:txEl>
                                              <p:pRg st="5" end="5"/>
                                            </p:txEl>
                                          </p:spTgt>
                                        </p:tgtEl>
                                        <p:attrNameLst>
                                          <p:attrName>ppt_h</p:attrName>
                                        </p:attrNameLst>
                                      </p:cBhvr>
                                      <p:tavLst>
                                        <p:tav tm="0">
                                          <p:val>
                                            <p:fltVal val="0"/>
                                          </p:val>
                                        </p:tav>
                                        <p:tav tm="100000">
                                          <p:val>
                                            <p:strVal val="#ppt_h"/>
                                          </p:val>
                                        </p:tav>
                                      </p:tavLst>
                                    </p:anim>
                                    <p:anim calcmode="lin" valueType="num">
                                      <p:cBhvr>
                                        <p:cTn id="32" dur="500" fill="hold"/>
                                        <p:tgtEl>
                                          <p:spTgt spid="3">
                                            <p:txEl>
                                              <p:pRg st="5" end="5"/>
                                            </p:txEl>
                                          </p:spTgt>
                                        </p:tgtEl>
                                        <p:attrNameLst>
                                          <p:attrName>style.rotation</p:attrName>
                                        </p:attrNameLst>
                                      </p:cBhvr>
                                      <p:tavLst>
                                        <p:tav tm="0">
                                          <p:val>
                                            <p:fltVal val="360"/>
                                          </p:val>
                                        </p:tav>
                                        <p:tav tm="100000">
                                          <p:val>
                                            <p:fltVal val="0"/>
                                          </p:val>
                                        </p:tav>
                                      </p:tavLst>
                                    </p:anim>
                                    <p:animEffect transition="in" filter="fade">
                                      <p:cBhvr>
                                        <p:cTn id="33" dur="500"/>
                                        <p:tgtEl>
                                          <p:spTgt spid="3">
                                            <p:txEl>
                                              <p:pRg st="5" end="5"/>
                                            </p:txEl>
                                          </p:spTgt>
                                        </p:tgtEl>
                                      </p:cBhvr>
                                    </p:animEffect>
                                  </p:childTnLst>
                                </p:cTn>
                              </p:par>
                              <p:par>
                                <p:cTn id="34" presetID="49" presetClass="entr" presetSubtype="0" decel="100000" fill="hold" nodeType="withEffect">
                                  <p:stCondLst>
                                    <p:cond delay="0"/>
                                  </p:stCondLst>
                                  <p:iterate type="lt">
                                    <p:tmPct val="0"/>
                                  </p:iterate>
                                  <p:childTnLst>
                                    <p:set>
                                      <p:cBhvr>
                                        <p:cTn id="35" dur="1" fill="hold">
                                          <p:stCondLst>
                                            <p:cond delay="0"/>
                                          </p:stCondLst>
                                        </p:cTn>
                                        <p:tgtEl>
                                          <p:spTgt spid="3">
                                            <p:txEl>
                                              <p:pRg st="6" end="6"/>
                                            </p:txEl>
                                          </p:spTgt>
                                        </p:tgtEl>
                                        <p:attrNameLst>
                                          <p:attrName>style.visibility</p:attrName>
                                        </p:attrNameLst>
                                      </p:cBhvr>
                                      <p:to>
                                        <p:strVal val="visible"/>
                                      </p:to>
                                    </p:set>
                                    <p:anim calcmode="lin" valueType="num">
                                      <p:cBhvr>
                                        <p:cTn id="36"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7" dur="500" fill="hold"/>
                                        <p:tgtEl>
                                          <p:spTgt spid="3">
                                            <p:txEl>
                                              <p:pRg st="6" end="6"/>
                                            </p:txEl>
                                          </p:spTgt>
                                        </p:tgtEl>
                                        <p:attrNameLst>
                                          <p:attrName>ppt_h</p:attrName>
                                        </p:attrNameLst>
                                      </p:cBhvr>
                                      <p:tavLst>
                                        <p:tav tm="0">
                                          <p:val>
                                            <p:fltVal val="0"/>
                                          </p:val>
                                        </p:tav>
                                        <p:tav tm="100000">
                                          <p:val>
                                            <p:strVal val="#ppt_h"/>
                                          </p:val>
                                        </p:tav>
                                      </p:tavLst>
                                    </p:anim>
                                    <p:anim calcmode="lin" valueType="num">
                                      <p:cBhvr>
                                        <p:cTn id="38" dur="500" fill="hold"/>
                                        <p:tgtEl>
                                          <p:spTgt spid="3">
                                            <p:txEl>
                                              <p:pRg st="6" end="6"/>
                                            </p:txEl>
                                          </p:spTgt>
                                        </p:tgtEl>
                                        <p:attrNameLst>
                                          <p:attrName>style.rotation</p:attrName>
                                        </p:attrNameLst>
                                      </p:cBhvr>
                                      <p:tavLst>
                                        <p:tav tm="0">
                                          <p:val>
                                            <p:fltVal val="360"/>
                                          </p:val>
                                        </p:tav>
                                        <p:tav tm="100000">
                                          <p:val>
                                            <p:fltVal val="0"/>
                                          </p:val>
                                        </p:tav>
                                      </p:tavLst>
                                    </p:anim>
                                    <p:animEffect transition="in" filter="fade">
                                      <p:cBhvr>
                                        <p:cTn id="39" dur="500"/>
                                        <p:tgtEl>
                                          <p:spTgt spid="3">
                                            <p:txEl>
                                              <p:pRg st="6" end="6"/>
                                            </p:txEl>
                                          </p:spTgt>
                                        </p:tgtEl>
                                      </p:cBhvr>
                                    </p:animEffect>
                                  </p:childTnLst>
                                </p:cTn>
                              </p:par>
                              <p:par>
                                <p:cTn id="40" presetID="49" presetClass="entr" presetSubtype="0" decel="100000" fill="hold" nodeType="with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calcmode="lin" valueType="num">
                                      <p:cBhvr>
                                        <p:cTn id="42"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7" end="7"/>
                                            </p:txEl>
                                          </p:spTgt>
                                        </p:tgtEl>
                                        <p:attrNameLst>
                                          <p:attrName>ppt_h</p:attrName>
                                        </p:attrNameLst>
                                      </p:cBhvr>
                                      <p:tavLst>
                                        <p:tav tm="0">
                                          <p:val>
                                            <p:fltVal val="0"/>
                                          </p:val>
                                        </p:tav>
                                        <p:tav tm="100000">
                                          <p:val>
                                            <p:strVal val="#ppt_h"/>
                                          </p:val>
                                        </p:tav>
                                      </p:tavLst>
                                    </p:anim>
                                    <p:anim calcmode="lin" valueType="num">
                                      <p:cBhvr>
                                        <p:cTn id="44" dur="500" fill="hold"/>
                                        <p:tgtEl>
                                          <p:spTgt spid="3">
                                            <p:txEl>
                                              <p:pRg st="7" end="7"/>
                                            </p:txEl>
                                          </p:spTgt>
                                        </p:tgtEl>
                                        <p:attrNameLst>
                                          <p:attrName>style.rotation</p:attrName>
                                        </p:attrNameLst>
                                      </p:cBhvr>
                                      <p:tavLst>
                                        <p:tav tm="0">
                                          <p:val>
                                            <p:fltVal val="360"/>
                                          </p:val>
                                        </p:tav>
                                        <p:tav tm="100000">
                                          <p:val>
                                            <p:fltVal val="0"/>
                                          </p:val>
                                        </p:tav>
                                      </p:tavLst>
                                    </p:anim>
                                    <p:animEffect transition="in" filter="fade">
                                      <p:cBhvr>
                                        <p:cTn id="45" dur="500"/>
                                        <p:tgtEl>
                                          <p:spTgt spid="3">
                                            <p:txEl>
                                              <p:pRg st="7" end="7"/>
                                            </p:txEl>
                                          </p:spTgt>
                                        </p:tgtEl>
                                      </p:cBhvr>
                                    </p:animEffect>
                                  </p:childTnLst>
                                </p:cTn>
                              </p:par>
                              <p:par>
                                <p:cTn id="46" presetID="49" presetClass="entr" presetSubtype="0" decel="100000" fill="hold" nodeType="withEffect">
                                  <p:stCondLst>
                                    <p:cond delay="0"/>
                                  </p:stCondLst>
                                  <p:childTnLst>
                                    <p:set>
                                      <p:cBhvr>
                                        <p:cTn id="47" dur="1" fill="hold">
                                          <p:stCondLst>
                                            <p:cond delay="0"/>
                                          </p:stCondLst>
                                        </p:cTn>
                                        <p:tgtEl>
                                          <p:spTgt spid="3">
                                            <p:txEl>
                                              <p:pRg st="8" end="8"/>
                                            </p:txEl>
                                          </p:spTgt>
                                        </p:tgtEl>
                                        <p:attrNameLst>
                                          <p:attrName>style.visibility</p:attrName>
                                        </p:attrNameLst>
                                      </p:cBhvr>
                                      <p:to>
                                        <p:strVal val="visible"/>
                                      </p:to>
                                    </p:set>
                                    <p:anim calcmode="lin" valueType="num">
                                      <p:cBhvr>
                                        <p:cTn id="48"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49" dur="500" fill="hold"/>
                                        <p:tgtEl>
                                          <p:spTgt spid="3">
                                            <p:txEl>
                                              <p:pRg st="8" end="8"/>
                                            </p:txEl>
                                          </p:spTgt>
                                        </p:tgtEl>
                                        <p:attrNameLst>
                                          <p:attrName>ppt_h</p:attrName>
                                        </p:attrNameLst>
                                      </p:cBhvr>
                                      <p:tavLst>
                                        <p:tav tm="0">
                                          <p:val>
                                            <p:fltVal val="0"/>
                                          </p:val>
                                        </p:tav>
                                        <p:tav tm="100000">
                                          <p:val>
                                            <p:strVal val="#ppt_h"/>
                                          </p:val>
                                        </p:tav>
                                      </p:tavLst>
                                    </p:anim>
                                    <p:anim calcmode="lin" valueType="num">
                                      <p:cBhvr>
                                        <p:cTn id="50" dur="500" fill="hold"/>
                                        <p:tgtEl>
                                          <p:spTgt spid="3">
                                            <p:txEl>
                                              <p:pRg st="8" end="8"/>
                                            </p:txEl>
                                          </p:spTgt>
                                        </p:tgtEl>
                                        <p:attrNameLst>
                                          <p:attrName>style.rotation</p:attrName>
                                        </p:attrNameLst>
                                      </p:cBhvr>
                                      <p:tavLst>
                                        <p:tav tm="0">
                                          <p:val>
                                            <p:fltVal val="360"/>
                                          </p:val>
                                        </p:tav>
                                        <p:tav tm="100000">
                                          <p:val>
                                            <p:fltVal val="0"/>
                                          </p:val>
                                        </p:tav>
                                      </p:tavLst>
                                    </p:anim>
                                    <p:animEffect transition="in" filter="fade">
                                      <p:cBhvr>
                                        <p:cTn id="51" dur="500"/>
                                        <p:tgtEl>
                                          <p:spTgt spid="3">
                                            <p:txEl>
                                              <p:pRg st="8" end="8"/>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35" presetClass="entr" presetSubtype="0" fill="hold" nodeType="clickEffect">
                                  <p:stCondLst>
                                    <p:cond delay="0"/>
                                  </p:stCondLst>
                                  <p:iterate type="lt">
                                    <p:tmPct val="0"/>
                                  </p:iterate>
                                  <p:childTnLst>
                                    <p:set>
                                      <p:cBhvr>
                                        <p:cTn id="55" dur="1" fill="hold">
                                          <p:stCondLst>
                                            <p:cond delay="0"/>
                                          </p:stCondLst>
                                        </p:cTn>
                                        <p:tgtEl>
                                          <p:spTgt spid="3">
                                            <p:txEl>
                                              <p:pRg st="6" end="6"/>
                                            </p:txEl>
                                          </p:spTgt>
                                        </p:tgtEl>
                                        <p:attrNameLst>
                                          <p:attrName>style.visibility</p:attrName>
                                        </p:attrNameLst>
                                      </p:cBhvr>
                                      <p:to>
                                        <p:strVal val="visible"/>
                                      </p:to>
                                    </p:set>
                                    <p:animEffect transition="in" filter="fade">
                                      <p:cBhvr>
                                        <p:cTn id="56" dur="2000"/>
                                        <p:tgtEl>
                                          <p:spTgt spid="3">
                                            <p:txEl>
                                              <p:pRg st="6" end="6"/>
                                            </p:txEl>
                                          </p:spTgt>
                                        </p:tgtEl>
                                      </p:cBhvr>
                                    </p:animEffect>
                                    <p:anim calcmode="lin" valueType="num">
                                      <p:cBhvr>
                                        <p:cTn id="57" dur="2000" fill="hold"/>
                                        <p:tgtEl>
                                          <p:spTgt spid="3">
                                            <p:txEl>
                                              <p:pRg st="6" end="6"/>
                                            </p:txEl>
                                          </p:spTgt>
                                        </p:tgtEl>
                                        <p:attrNameLst>
                                          <p:attrName>style.rotation</p:attrName>
                                        </p:attrNameLst>
                                      </p:cBhvr>
                                      <p:tavLst>
                                        <p:tav tm="0">
                                          <p:val>
                                            <p:fltVal val="720"/>
                                          </p:val>
                                        </p:tav>
                                        <p:tav tm="100000">
                                          <p:val>
                                            <p:fltVal val="0"/>
                                          </p:val>
                                        </p:tav>
                                      </p:tavLst>
                                    </p:anim>
                                    <p:anim calcmode="lin" valueType="num">
                                      <p:cBhvr>
                                        <p:cTn id="58" dur="2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59" dur="2000" fill="hold"/>
                                        <p:tgtEl>
                                          <p:spTgt spid="3">
                                            <p:txEl>
                                              <p:pRg st="6" end="6"/>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FF816-0DD0-68E0-CAE9-EB628E47D2C3}"/>
              </a:ext>
            </a:extLst>
          </p:cNvPr>
          <p:cNvSpPr>
            <a:spLocks noGrp="1"/>
          </p:cNvSpPr>
          <p:nvPr>
            <p:ph type="title"/>
          </p:nvPr>
        </p:nvSpPr>
        <p:spPr>
          <a:xfrm>
            <a:off x="2895600" y="245758"/>
            <a:ext cx="8610600" cy="1293028"/>
          </a:xfrm>
        </p:spPr>
        <p:txBody>
          <a:bodyPr/>
          <a:lstStyle/>
          <a:p>
            <a:r>
              <a:rPr lang="en-US" dirty="0"/>
              <a:t>sources</a:t>
            </a:r>
          </a:p>
        </p:txBody>
      </p:sp>
      <p:sp>
        <p:nvSpPr>
          <p:cNvPr id="3" name="Content Placeholder 2">
            <a:extLst>
              <a:ext uri="{FF2B5EF4-FFF2-40B4-BE49-F238E27FC236}">
                <a16:creationId xmlns:a16="http://schemas.microsoft.com/office/drawing/2014/main" id="{14E8A2AB-16CB-86D0-35CE-D7E9C4FA8964}"/>
              </a:ext>
            </a:extLst>
          </p:cNvPr>
          <p:cNvSpPr>
            <a:spLocks noGrp="1"/>
          </p:cNvSpPr>
          <p:nvPr>
            <p:ph idx="1"/>
          </p:nvPr>
        </p:nvSpPr>
        <p:spPr>
          <a:xfrm>
            <a:off x="685800" y="1323834"/>
            <a:ext cx="10820400" cy="4894852"/>
          </a:xfrm>
        </p:spPr>
        <p:txBody>
          <a:bodyPr>
            <a:normAutofit fontScale="70000" lnSpcReduction="20000"/>
          </a:bodyPr>
          <a:lstStyle/>
          <a:p>
            <a:r>
              <a:rPr lang="en-US" dirty="0" err="1">
                <a:effectLst/>
              </a:rPr>
              <a:t>Alhazzani</a:t>
            </a:r>
            <a:r>
              <a:rPr lang="en-US" dirty="0">
                <a:effectLst/>
              </a:rPr>
              <a:t>, W., </a:t>
            </a:r>
            <a:r>
              <a:rPr lang="en-US" dirty="0" err="1">
                <a:effectLst/>
              </a:rPr>
              <a:t>Alshahrani</a:t>
            </a:r>
            <a:r>
              <a:rPr lang="en-US" dirty="0">
                <a:effectLst/>
              </a:rPr>
              <a:t>, M., </a:t>
            </a:r>
            <a:r>
              <a:rPr lang="en-US" dirty="0" err="1">
                <a:effectLst/>
              </a:rPr>
              <a:t>Jaeschke</a:t>
            </a:r>
            <a:r>
              <a:rPr lang="en-US" dirty="0">
                <a:effectLst/>
              </a:rPr>
              <a:t>, R., </a:t>
            </a:r>
            <a:r>
              <a:rPr lang="en-US" dirty="0" err="1">
                <a:effectLst/>
              </a:rPr>
              <a:t>Forel</a:t>
            </a:r>
            <a:r>
              <a:rPr lang="en-US" dirty="0">
                <a:effectLst/>
              </a:rPr>
              <a:t>, J., Papazian, L., </a:t>
            </a:r>
            <a:r>
              <a:rPr lang="en-US" dirty="0" err="1">
                <a:effectLst/>
              </a:rPr>
              <a:t>Sevransky</a:t>
            </a:r>
            <a:r>
              <a:rPr lang="en-US" dirty="0">
                <a:effectLst/>
              </a:rPr>
              <a:t>, J., &amp; Meade, M. O. (2013). Neuromuscular blocking agents in acute respiratory distress syndrome: A systematic review and meta-analysis of randomized controlled trials. </a:t>
            </a:r>
            <a:r>
              <a:rPr lang="en-US" i="1" dirty="0">
                <a:effectLst/>
              </a:rPr>
              <a:t>Critical Care</a:t>
            </a:r>
            <a:r>
              <a:rPr lang="en-US" dirty="0">
                <a:effectLst/>
              </a:rPr>
              <a:t>, </a:t>
            </a:r>
            <a:r>
              <a:rPr lang="en-US" i="1" dirty="0">
                <a:effectLst/>
              </a:rPr>
              <a:t>17</a:t>
            </a:r>
            <a:r>
              <a:rPr lang="en-US" dirty="0">
                <a:effectLst/>
              </a:rPr>
              <a:t>(2). https://</a:t>
            </a:r>
            <a:r>
              <a:rPr lang="en-US" dirty="0" err="1">
                <a:effectLst/>
              </a:rPr>
              <a:t>doi.org</a:t>
            </a:r>
            <a:r>
              <a:rPr lang="en-US" dirty="0">
                <a:effectLst/>
              </a:rPr>
              <a:t>/10.1186/cc12557 </a:t>
            </a:r>
          </a:p>
          <a:p>
            <a:r>
              <a:rPr lang="en-US" dirty="0" err="1">
                <a:effectLst/>
              </a:rPr>
              <a:t>Bourenne</a:t>
            </a:r>
            <a:r>
              <a:rPr lang="en-US" dirty="0">
                <a:effectLst/>
              </a:rPr>
              <a:t>, J., </a:t>
            </a:r>
            <a:r>
              <a:rPr lang="en-US" dirty="0" err="1">
                <a:effectLst/>
              </a:rPr>
              <a:t>Hraiech</a:t>
            </a:r>
            <a:r>
              <a:rPr lang="en-US" dirty="0">
                <a:effectLst/>
              </a:rPr>
              <a:t>, S., </a:t>
            </a:r>
            <a:r>
              <a:rPr lang="en-US" dirty="0" err="1">
                <a:effectLst/>
              </a:rPr>
              <a:t>Roch</a:t>
            </a:r>
            <a:r>
              <a:rPr lang="en-US" dirty="0">
                <a:effectLst/>
              </a:rPr>
              <a:t>, A., </a:t>
            </a:r>
            <a:r>
              <a:rPr lang="en-US" dirty="0" err="1">
                <a:effectLst/>
              </a:rPr>
              <a:t>Gainnier</a:t>
            </a:r>
            <a:r>
              <a:rPr lang="en-US" dirty="0">
                <a:effectLst/>
              </a:rPr>
              <a:t>, M., Papazian, L., &amp; </a:t>
            </a:r>
            <a:r>
              <a:rPr lang="en-US" dirty="0" err="1">
                <a:effectLst/>
              </a:rPr>
              <a:t>Forel</a:t>
            </a:r>
            <a:r>
              <a:rPr lang="en-US" dirty="0">
                <a:effectLst/>
              </a:rPr>
              <a:t>, J.-M. (2017). Sedation and neuromuscular blocking agents in acute respiratory distress syndrome. </a:t>
            </a:r>
            <a:r>
              <a:rPr lang="en-US" i="1" dirty="0">
                <a:effectLst/>
              </a:rPr>
              <a:t>Annals of Translational Medicine</a:t>
            </a:r>
            <a:r>
              <a:rPr lang="en-US" dirty="0">
                <a:effectLst/>
              </a:rPr>
              <a:t>, </a:t>
            </a:r>
            <a:r>
              <a:rPr lang="en-US" i="1" dirty="0">
                <a:effectLst/>
              </a:rPr>
              <a:t>5</a:t>
            </a:r>
            <a:r>
              <a:rPr lang="en-US" dirty="0">
                <a:effectLst/>
              </a:rPr>
              <a:t>(14), 291–291. https://</a:t>
            </a:r>
            <a:r>
              <a:rPr lang="en-US" dirty="0" err="1">
                <a:effectLst/>
              </a:rPr>
              <a:t>doi.org</a:t>
            </a:r>
            <a:r>
              <a:rPr lang="en-US" dirty="0">
                <a:effectLst/>
              </a:rPr>
              <a:t>/10.21037/atm.2017.07.19 </a:t>
            </a:r>
          </a:p>
          <a:p>
            <a:r>
              <a:rPr lang="en-US" dirty="0">
                <a:effectLst/>
              </a:rPr>
              <a:t>Brouwer, G. J. (1990). Clinical use of neuromuscular blocking agents in dogs and cats. </a:t>
            </a:r>
            <a:r>
              <a:rPr lang="en-US" i="1" dirty="0">
                <a:effectLst/>
              </a:rPr>
              <a:t>In Practice</a:t>
            </a:r>
            <a:r>
              <a:rPr lang="en-US" dirty="0">
                <a:effectLst/>
              </a:rPr>
              <a:t>, </a:t>
            </a:r>
            <a:r>
              <a:rPr lang="en-US" i="1" dirty="0">
                <a:effectLst/>
              </a:rPr>
              <a:t>12</a:t>
            </a:r>
            <a:r>
              <a:rPr lang="en-US" dirty="0">
                <a:effectLst/>
              </a:rPr>
              <a:t>(3), 113–119. https://</a:t>
            </a:r>
            <a:r>
              <a:rPr lang="en-US" dirty="0" err="1">
                <a:effectLst/>
              </a:rPr>
              <a:t>doi.org</a:t>
            </a:r>
            <a:r>
              <a:rPr lang="en-US" dirty="0">
                <a:effectLst/>
              </a:rPr>
              <a:t>/10.1136/inpract.12.3.113 </a:t>
            </a:r>
          </a:p>
          <a:p>
            <a:r>
              <a:rPr lang="en-US" dirty="0">
                <a:effectLst/>
              </a:rPr>
              <a:t>Hunter, J. M. (1995). New Neuromuscular Blocking Drugs. </a:t>
            </a:r>
            <a:r>
              <a:rPr lang="en-US" i="1" dirty="0">
                <a:effectLst/>
              </a:rPr>
              <a:t>New England Journal of Medicine</a:t>
            </a:r>
            <a:r>
              <a:rPr lang="en-US" dirty="0">
                <a:effectLst/>
              </a:rPr>
              <a:t>, </a:t>
            </a:r>
            <a:r>
              <a:rPr lang="en-US" i="1" dirty="0">
                <a:effectLst/>
              </a:rPr>
              <a:t>332</a:t>
            </a:r>
            <a:r>
              <a:rPr lang="en-US" dirty="0">
                <a:effectLst/>
              </a:rPr>
              <a:t>(25), 1691–1699. https://</a:t>
            </a:r>
            <a:r>
              <a:rPr lang="en-US" dirty="0" err="1">
                <a:effectLst/>
              </a:rPr>
              <a:t>doi.org</a:t>
            </a:r>
            <a:r>
              <a:rPr lang="en-US" dirty="0">
                <a:effectLst/>
              </a:rPr>
              <a:t>/10.1056/nejm199506223322507 </a:t>
            </a:r>
          </a:p>
          <a:p>
            <a:r>
              <a:rPr lang="en-US" dirty="0">
                <a:effectLst/>
              </a:rPr>
              <a:t>Kastrup, M. R., Marsico, F. F., Ascoli, F. O., Becker, T., Soares, J. H. N., &amp; Gomez de Segura, I. A. (2005). Neuromuscular blocking properties of atracurium during sevoflurane or propofol </a:t>
            </a:r>
            <a:r>
              <a:rPr lang="en-US" dirty="0" err="1">
                <a:effectLst/>
              </a:rPr>
              <a:t>anaesthesia</a:t>
            </a:r>
            <a:r>
              <a:rPr lang="en-US" dirty="0">
                <a:effectLst/>
              </a:rPr>
              <a:t> in dogs. </a:t>
            </a:r>
            <a:r>
              <a:rPr lang="en-US" i="1" dirty="0">
                <a:effectLst/>
              </a:rPr>
              <a:t>Veterinary </a:t>
            </a:r>
            <a:r>
              <a:rPr lang="en-US" i="1" dirty="0" err="1">
                <a:effectLst/>
              </a:rPr>
              <a:t>Anaesthesia</a:t>
            </a:r>
            <a:r>
              <a:rPr lang="en-US" i="1" dirty="0">
                <a:effectLst/>
              </a:rPr>
              <a:t> and Analgesia</a:t>
            </a:r>
            <a:r>
              <a:rPr lang="en-US" dirty="0">
                <a:effectLst/>
              </a:rPr>
              <a:t>, </a:t>
            </a:r>
            <a:r>
              <a:rPr lang="en-US" i="1" dirty="0">
                <a:effectLst/>
              </a:rPr>
              <a:t>32</a:t>
            </a:r>
            <a:r>
              <a:rPr lang="en-US" dirty="0">
                <a:effectLst/>
              </a:rPr>
              <a:t>(4), 222–227. https://</a:t>
            </a:r>
            <a:r>
              <a:rPr lang="en-US" dirty="0" err="1">
                <a:effectLst/>
              </a:rPr>
              <a:t>doi.org</a:t>
            </a:r>
            <a:r>
              <a:rPr lang="en-US" dirty="0">
                <a:effectLst/>
              </a:rPr>
              <a:t>/10.1111/j.1467-2995.2005.00240.x </a:t>
            </a:r>
          </a:p>
          <a:p>
            <a:r>
              <a:rPr lang="en-US" dirty="0">
                <a:effectLst/>
              </a:rPr>
              <a:t>Murray, M. J., </a:t>
            </a:r>
            <a:r>
              <a:rPr lang="en-US" dirty="0" err="1">
                <a:effectLst/>
              </a:rPr>
              <a:t>DeBlock</a:t>
            </a:r>
            <a:r>
              <a:rPr lang="en-US" dirty="0">
                <a:effectLst/>
              </a:rPr>
              <a:t>, H., </a:t>
            </a:r>
            <a:r>
              <a:rPr lang="en-US" dirty="0" err="1">
                <a:effectLst/>
              </a:rPr>
              <a:t>Erstad</a:t>
            </a:r>
            <a:r>
              <a:rPr lang="en-US" dirty="0">
                <a:effectLst/>
              </a:rPr>
              <a:t>, B., Gray, A., Jacobi, J., Jordan, C., McGee, W., McManus, C., Meade, M., Nix, S., Patterson, A., Sands, M. K., Pino, R., </a:t>
            </a:r>
            <a:r>
              <a:rPr lang="en-US" dirty="0" err="1">
                <a:effectLst/>
              </a:rPr>
              <a:t>Tescher</a:t>
            </a:r>
            <a:r>
              <a:rPr lang="en-US" dirty="0">
                <a:effectLst/>
              </a:rPr>
              <a:t>, A., </a:t>
            </a:r>
            <a:r>
              <a:rPr lang="en-US" dirty="0" err="1">
                <a:effectLst/>
              </a:rPr>
              <a:t>Arbour</a:t>
            </a:r>
            <a:r>
              <a:rPr lang="en-US" dirty="0">
                <a:effectLst/>
              </a:rPr>
              <a:t>, R., </a:t>
            </a:r>
            <a:r>
              <a:rPr lang="en-US" dirty="0" err="1">
                <a:effectLst/>
              </a:rPr>
              <a:t>Rochwerg</a:t>
            </a:r>
            <a:r>
              <a:rPr lang="en-US" dirty="0">
                <a:effectLst/>
              </a:rPr>
              <a:t>, B., Murray, C. F., &amp; Mehta, S. (2016). Clinical practice guidelines for sustained neuromuscular blockade in the adult critically ill patient. </a:t>
            </a:r>
            <a:r>
              <a:rPr lang="en-US" i="1" dirty="0">
                <a:effectLst/>
              </a:rPr>
              <a:t>Critical Care Medicine</a:t>
            </a:r>
            <a:r>
              <a:rPr lang="en-US" dirty="0">
                <a:effectLst/>
              </a:rPr>
              <a:t>, </a:t>
            </a:r>
            <a:r>
              <a:rPr lang="en-US" i="1" dirty="0">
                <a:effectLst/>
              </a:rPr>
              <a:t>44</a:t>
            </a:r>
            <a:r>
              <a:rPr lang="en-US" dirty="0">
                <a:effectLst/>
              </a:rPr>
              <a:t>(11), 2079–2103. https://</a:t>
            </a:r>
            <a:r>
              <a:rPr lang="en-US" dirty="0" err="1">
                <a:effectLst/>
              </a:rPr>
              <a:t>doi.org</a:t>
            </a:r>
            <a:r>
              <a:rPr lang="en-US" dirty="0">
                <a:effectLst/>
              </a:rPr>
              <a:t>/10.1097/ccm.0000000000002027 </a:t>
            </a:r>
          </a:p>
          <a:p>
            <a:r>
              <a:rPr lang="en-US" dirty="0">
                <a:effectLst/>
              </a:rPr>
              <a:t>Papazian, L., </a:t>
            </a:r>
            <a:r>
              <a:rPr lang="en-US" dirty="0" err="1">
                <a:effectLst/>
              </a:rPr>
              <a:t>Forel</a:t>
            </a:r>
            <a:r>
              <a:rPr lang="en-US" dirty="0">
                <a:effectLst/>
              </a:rPr>
              <a:t>, J.-M., </a:t>
            </a:r>
            <a:r>
              <a:rPr lang="en-US" dirty="0" err="1">
                <a:effectLst/>
              </a:rPr>
              <a:t>Gacouin</a:t>
            </a:r>
            <a:r>
              <a:rPr lang="en-US" dirty="0">
                <a:effectLst/>
              </a:rPr>
              <a:t>, A., </a:t>
            </a:r>
            <a:r>
              <a:rPr lang="en-US" dirty="0" err="1">
                <a:effectLst/>
              </a:rPr>
              <a:t>Penot-Ragon</a:t>
            </a:r>
            <a:r>
              <a:rPr lang="en-US" dirty="0">
                <a:effectLst/>
              </a:rPr>
              <a:t>, C., Perrin, G., </a:t>
            </a:r>
            <a:r>
              <a:rPr lang="en-US" dirty="0" err="1">
                <a:effectLst/>
              </a:rPr>
              <a:t>Loundou</a:t>
            </a:r>
            <a:r>
              <a:rPr lang="en-US" dirty="0">
                <a:effectLst/>
              </a:rPr>
              <a:t>, A., Jaber, S., </a:t>
            </a:r>
            <a:r>
              <a:rPr lang="en-US" dirty="0" err="1">
                <a:effectLst/>
              </a:rPr>
              <a:t>Arnal</a:t>
            </a:r>
            <a:r>
              <a:rPr lang="en-US" dirty="0">
                <a:effectLst/>
              </a:rPr>
              <a:t>, J.-M., Perez, D., </a:t>
            </a:r>
            <a:r>
              <a:rPr lang="en-US" dirty="0" err="1">
                <a:effectLst/>
              </a:rPr>
              <a:t>Seghboyan</a:t>
            </a:r>
            <a:r>
              <a:rPr lang="en-US" dirty="0">
                <a:effectLst/>
              </a:rPr>
              <a:t>, J.-M., Constantin, J.-M., Courant, P., </a:t>
            </a:r>
            <a:r>
              <a:rPr lang="en-US" dirty="0" err="1">
                <a:effectLst/>
              </a:rPr>
              <a:t>Lefrant</a:t>
            </a:r>
            <a:r>
              <a:rPr lang="en-US" dirty="0">
                <a:effectLst/>
              </a:rPr>
              <a:t>, J.-Y., </a:t>
            </a:r>
            <a:r>
              <a:rPr lang="en-US" dirty="0" err="1">
                <a:effectLst/>
              </a:rPr>
              <a:t>Guérin</a:t>
            </a:r>
            <a:r>
              <a:rPr lang="en-US" dirty="0">
                <a:effectLst/>
              </a:rPr>
              <a:t>, C., Prat, G., </a:t>
            </a:r>
            <a:r>
              <a:rPr lang="en-US" dirty="0" err="1">
                <a:effectLst/>
              </a:rPr>
              <a:t>Morange</a:t>
            </a:r>
            <a:r>
              <a:rPr lang="en-US" dirty="0">
                <a:effectLst/>
              </a:rPr>
              <a:t>, S., &amp; </a:t>
            </a:r>
            <a:r>
              <a:rPr lang="en-US" dirty="0" err="1">
                <a:effectLst/>
              </a:rPr>
              <a:t>Roch</a:t>
            </a:r>
            <a:r>
              <a:rPr lang="en-US" dirty="0">
                <a:effectLst/>
              </a:rPr>
              <a:t>, A. (2010). Neuromuscular blockers in early acute respiratory distress syndrome. </a:t>
            </a:r>
            <a:r>
              <a:rPr lang="en-US" i="1" dirty="0">
                <a:effectLst/>
              </a:rPr>
              <a:t>New England Journal of Medicine</a:t>
            </a:r>
            <a:r>
              <a:rPr lang="en-US" dirty="0">
                <a:effectLst/>
              </a:rPr>
              <a:t>, </a:t>
            </a:r>
            <a:r>
              <a:rPr lang="en-US" i="1" dirty="0">
                <a:effectLst/>
              </a:rPr>
              <a:t>363</a:t>
            </a:r>
            <a:r>
              <a:rPr lang="en-US" dirty="0">
                <a:effectLst/>
              </a:rPr>
              <a:t>(12), 1107–1116. https://</a:t>
            </a:r>
            <a:r>
              <a:rPr lang="en-US" dirty="0" err="1">
                <a:effectLst/>
              </a:rPr>
              <a:t>doi.org</a:t>
            </a:r>
            <a:r>
              <a:rPr lang="en-US" dirty="0">
                <a:effectLst/>
              </a:rPr>
              <a:t>/10.1056/nejmoa1005372 </a:t>
            </a:r>
          </a:p>
          <a:p>
            <a:endParaRPr lang="en-US" dirty="0"/>
          </a:p>
        </p:txBody>
      </p:sp>
    </p:spTree>
    <p:extLst>
      <p:ext uri="{BB962C8B-B14F-4D97-AF65-F5344CB8AC3E}">
        <p14:creationId xmlns:p14="http://schemas.microsoft.com/office/powerpoint/2010/main" val="3684159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5E7E9-29E6-B14E-5FB9-FF4366577D48}"/>
              </a:ext>
            </a:extLst>
          </p:cNvPr>
          <p:cNvSpPr>
            <a:spLocks noGrp="1"/>
          </p:cNvSpPr>
          <p:nvPr>
            <p:ph type="title"/>
          </p:nvPr>
        </p:nvSpPr>
        <p:spPr/>
        <p:txBody>
          <a:bodyPr/>
          <a:lstStyle/>
          <a:p>
            <a:r>
              <a:rPr lang="en-US" dirty="0"/>
              <a:t>Normal neuromuscular transmission Review</a:t>
            </a:r>
          </a:p>
        </p:txBody>
      </p:sp>
      <p:sp>
        <p:nvSpPr>
          <p:cNvPr id="3" name="Content Placeholder 2">
            <a:extLst>
              <a:ext uri="{FF2B5EF4-FFF2-40B4-BE49-F238E27FC236}">
                <a16:creationId xmlns:a16="http://schemas.microsoft.com/office/drawing/2014/main" id="{D4ACF193-E5AC-D904-7348-33DC8E62165C}"/>
              </a:ext>
            </a:extLst>
          </p:cNvPr>
          <p:cNvSpPr>
            <a:spLocks noGrp="1"/>
          </p:cNvSpPr>
          <p:nvPr>
            <p:ph idx="1"/>
          </p:nvPr>
        </p:nvSpPr>
        <p:spPr/>
        <p:txBody>
          <a:bodyPr/>
          <a:lstStyle/>
          <a:p>
            <a:r>
              <a:rPr lang="en-US" dirty="0"/>
              <a:t>https://</a:t>
            </a:r>
            <a:r>
              <a:rPr lang="en-US" dirty="0" err="1"/>
              <a:t>www.youtube.com</a:t>
            </a:r>
            <a:r>
              <a:rPr lang="en-US" dirty="0"/>
              <a:t>/</a:t>
            </a:r>
            <a:r>
              <a:rPr lang="en-US" dirty="0" err="1"/>
              <a:t>watch?v</a:t>
            </a:r>
            <a:r>
              <a:rPr lang="en-US" dirty="0"/>
              <a:t>=zbo0i1r1pXA</a:t>
            </a:r>
          </a:p>
        </p:txBody>
      </p:sp>
    </p:spTree>
    <p:extLst>
      <p:ext uri="{BB962C8B-B14F-4D97-AF65-F5344CB8AC3E}">
        <p14:creationId xmlns:p14="http://schemas.microsoft.com/office/powerpoint/2010/main" val="36701545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439BD-9493-2A1B-C0D9-6EEA0D873E1F}"/>
              </a:ext>
            </a:extLst>
          </p:cNvPr>
          <p:cNvSpPr>
            <a:spLocks noGrp="1"/>
          </p:cNvSpPr>
          <p:nvPr>
            <p:ph type="title"/>
          </p:nvPr>
        </p:nvSpPr>
        <p:spPr>
          <a:xfrm>
            <a:off x="824459" y="764373"/>
            <a:ext cx="10681741" cy="1293028"/>
          </a:xfrm>
        </p:spPr>
        <p:txBody>
          <a:bodyPr/>
          <a:lstStyle/>
          <a:p>
            <a:r>
              <a:rPr lang="en-US" dirty="0"/>
              <a:t>Neuromuscular blocking agents - What are they?</a:t>
            </a:r>
          </a:p>
        </p:txBody>
      </p:sp>
      <p:sp>
        <p:nvSpPr>
          <p:cNvPr id="3" name="Content Placeholder 2">
            <a:extLst>
              <a:ext uri="{FF2B5EF4-FFF2-40B4-BE49-F238E27FC236}">
                <a16:creationId xmlns:a16="http://schemas.microsoft.com/office/drawing/2014/main" id="{98A229E0-0B1C-4673-486B-2C9B191E6441}"/>
              </a:ext>
            </a:extLst>
          </p:cNvPr>
          <p:cNvSpPr>
            <a:spLocks noGrp="1"/>
          </p:cNvSpPr>
          <p:nvPr>
            <p:ph idx="1"/>
          </p:nvPr>
        </p:nvSpPr>
        <p:spPr/>
        <p:txBody>
          <a:bodyPr>
            <a:normAutofit lnSpcReduction="10000"/>
          </a:bodyPr>
          <a:lstStyle/>
          <a:p>
            <a:r>
              <a:rPr lang="en-US" dirty="0"/>
              <a:t>NMBAs are medications used to induce reversible muscle paralysis</a:t>
            </a:r>
          </a:p>
          <a:p>
            <a:endParaRPr lang="en-US" dirty="0"/>
          </a:p>
          <a:p>
            <a:r>
              <a:rPr lang="en-US" dirty="0"/>
              <a:t>There is one depolarizing agent available for use, however the majority are nondepolarizing agents</a:t>
            </a:r>
          </a:p>
          <a:p>
            <a:endParaRPr lang="en-US" dirty="0"/>
          </a:p>
          <a:p>
            <a:r>
              <a:rPr lang="en-US" dirty="0"/>
              <a:t>The depolarizing agent (succinylcholine) is a nicotinic receptor agonist</a:t>
            </a:r>
          </a:p>
          <a:p>
            <a:pPr lvl="1"/>
            <a:r>
              <a:rPr lang="en-US" dirty="0"/>
              <a:t>The ion gated channels open and remain open in the presence of the drug</a:t>
            </a:r>
          </a:p>
          <a:p>
            <a:endParaRPr lang="en-US" dirty="0"/>
          </a:p>
          <a:p>
            <a:r>
              <a:rPr lang="en-US" dirty="0"/>
              <a:t>Nondepolarizing agents competitively antagonize nicotinic receptors</a:t>
            </a:r>
          </a:p>
          <a:p>
            <a:pPr lvl="1"/>
            <a:r>
              <a:rPr lang="en-US" dirty="0"/>
              <a:t>Bind to the receptor for a longer period of time and prevent acetylcholine from binding to the receptor </a:t>
            </a:r>
            <a:r>
              <a:rPr lang="en-US" dirty="0">
                <a:sym typeface="Wingdings" pitchFamily="2" charset="2"/>
              </a:rPr>
              <a:t> </a:t>
            </a:r>
            <a:r>
              <a:rPr lang="en-US" dirty="0"/>
              <a:t>prolonged neuromuscular blockade </a:t>
            </a:r>
          </a:p>
        </p:txBody>
      </p:sp>
    </p:spTree>
    <p:extLst>
      <p:ext uri="{BB962C8B-B14F-4D97-AF65-F5344CB8AC3E}">
        <p14:creationId xmlns:p14="http://schemas.microsoft.com/office/powerpoint/2010/main" val="11587117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8EEEE-AC3B-13A7-6992-15429AAAA1D5}"/>
              </a:ext>
            </a:extLst>
          </p:cNvPr>
          <p:cNvSpPr>
            <a:spLocks noGrp="1"/>
          </p:cNvSpPr>
          <p:nvPr>
            <p:ph type="title"/>
          </p:nvPr>
        </p:nvSpPr>
        <p:spPr/>
        <p:txBody>
          <a:bodyPr/>
          <a:lstStyle/>
          <a:p>
            <a:r>
              <a:rPr lang="en-US" dirty="0"/>
              <a:t>Drugs used part 1</a:t>
            </a:r>
          </a:p>
        </p:txBody>
      </p:sp>
      <p:sp>
        <p:nvSpPr>
          <p:cNvPr id="3" name="Content Placeholder 2">
            <a:extLst>
              <a:ext uri="{FF2B5EF4-FFF2-40B4-BE49-F238E27FC236}">
                <a16:creationId xmlns:a16="http://schemas.microsoft.com/office/drawing/2014/main" id="{15AB87CC-8C67-8BD2-1634-57145408BA70}"/>
              </a:ext>
            </a:extLst>
          </p:cNvPr>
          <p:cNvSpPr>
            <a:spLocks noGrp="1"/>
          </p:cNvSpPr>
          <p:nvPr>
            <p:ph idx="1"/>
          </p:nvPr>
        </p:nvSpPr>
        <p:spPr/>
        <p:txBody>
          <a:bodyPr>
            <a:normAutofit fontScale="92500" lnSpcReduction="10000"/>
          </a:bodyPr>
          <a:lstStyle/>
          <a:p>
            <a:r>
              <a:rPr lang="en-US" dirty="0"/>
              <a:t>Depolarizing NMBA (Succinylcholine)</a:t>
            </a:r>
          </a:p>
          <a:p>
            <a:pPr lvl="1"/>
            <a:r>
              <a:rPr lang="en-US" dirty="0"/>
              <a:t>Rapid onset (1 minute) with short duration (7-8 minutes)</a:t>
            </a:r>
          </a:p>
          <a:p>
            <a:pPr lvl="1"/>
            <a:r>
              <a:rPr lang="en-US" dirty="0"/>
              <a:t>Used to facilitate rapid intubation during anesthetic induction in humans</a:t>
            </a:r>
          </a:p>
          <a:p>
            <a:pPr lvl="1"/>
            <a:r>
              <a:rPr lang="en-US" dirty="0"/>
              <a:t>May cause postoperative muscle pain, hyperkalemia, increased intraocular and intragastric pressure</a:t>
            </a:r>
          </a:p>
          <a:p>
            <a:pPr lvl="1"/>
            <a:r>
              <a:rPr lang="en-US" dirty="0"/>
              <a:t>Rarely causes malignant hyperthermia</a:t>
            </a:r>
          </a:p>
          <a:p>
            <a:pPr lvl="1"/>
            <a:endParaRPr lang="en-US" dirty="0"/>
          </a:p>
          <a:p>
            <a:pPr lvl="1"/>
            <a:endParaRPr lang="en-US" dirty="0"/>
          </a:p>
          <a:p>
            <a:r>
              <a:rPr lang="en-US" dirty="0"/>
              <a:t>Nondepolarizing NMBAs </a:t>
            </a:r>
          </a:p>
          <a:p>
            <a:pPr lvl="1"/>
            <a:r>
              <a:rPr lang="en-US" dirty="0"/>
              <a:t>Lipophobic, so limited ability to cross the blood-brain barrier</a:t>
            </a:r>
          </a:p>
          <a:p>
            <a:pPr lvl="1"/>
            <a:r>
              <a:rPr lang="en-US" dirty="0"/>
              <a:t>Many drugs, elements, conditions, and diseases affect their duration of activity</a:t>
            </a:r>
          </a:p>
          <a:p>
            <a:pPr lvl="1"/>
            <a:r>
              <a:rPr lang="en-US" dirty="0"/>
              <a:t>Potency is inversely related to speed of onset </a:t>
            </a:r>
          </a:p>
          <a:p>
            <a:pPr lvl="2"/>
            <a:r>
              <a:rPr lang="en-US" dirty="0"/>
              <a:t>Lower potency drug = faster the onset action and vice versa</a:t>
            </a:r>
          </a:p>
          <a:p>
            <a:pPr lvl="1"/>
            <a:endParaRPr lang="en-US" dirty="0"/>
          </a:p>
        </p:txBody>
      </p:sp>
    </p:spTree>
    <p:extLst>
      <p:ext uri="{BB962C8B-B14F-4D97-AF65-F5344CB8AC3E}">
        <p14:creationId xmlns:p14="http://schemas.microsoft.com/office/powerpoint/2010/main" val="1841602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17677-9231-56F1-CD9C-149436E1DE60}"/>
              </a:ext>
            </a:extLst>
          </p:cNvPr>
          <p:cNvSpPr>
            <a:spLocks noGrp="1"/>
          </p:cNvSpPr>
          <p:nvPr>
            <p:ph type="title"/>
          </p:nvPr>
        </p:nvSpPr>
        <p:spPr>
          <a:xfrm>
            <a:off x="931333" y="764373"/>
            <a:ext cx="10574867" cy="1293028"/>
          </a:xfrm>
        </p:spPr>
        <p:txBody>
          <a:bodyPr/>
          <a:lstStyle/>
          <a:p>
            <a:r>
              <a:rPr lang="en-US" dirty="0"/>
              <a:t>Drugs used - Nondepolarizing NMBAs </a:t>
            </a:r>
          </a:p>
        </p:txBody>
      </p:sp>
      <p:sp>
        <p:nvSpPr>
          <p:cNvPr id="3" name="Content Placeholder 2">
            <a:extLst>
              <a:ext uri="{FF2B5EF4-FFF2-40B4-BE49-F238E27FC236}">
                <a16:creationId xmlns:a16="http://schemas.microsoft.com/office/drawing/2014/main" id="{D37F1773-8C70-0B74-A8FB-168BD7316EC8}"/>
              </a:ext>
            </a:extLst>
          </p:cNvPr>
          <p:cNvSpPr>
            <a:spLocks noGrp="1"/>
          </p:cNvSpPr>
          <p:nvPr>
            <p:ph idx="1"/>
          </p:nvPr>
        </p:nvSpPr>
        <p:spPr/>
        <p:txBody>
          <a:bodyPr>
            <a:normAutofit lnSpcReduction="10000"/>
          </a:bodyPr>
          <a:lstStyle/>
          <a:p>
            <a:r>
              <a:rPr lang="en-US" dirty="0"/>
              <a:t>Two classes</a:t>
            </a:r>
          </a:p>
          <a:p>
            <a:pPr lvl="1"/>
            <a:r>
              <a:rPr lang="en-US" dirty="0" err="1"/>
              <a:t>Benzylisoquinoliniums</a:t>
            </a:r>
            <a:endParaRPr lang="en-US" dirty="0"/>
          </a:p>
          <a:p>
            <a:pPr lvl="2"/>
            <a:r>
              <a:rPr lang="en-US" dirty="0"/>
              <a:t>Ex: Tubocurarine, metocurine, alcuronium, atracurium, </a:t>
            </a:r>
            <a:r>
              <a:rPr lang="en-US" dirty="0" err="1"/>
              <a:t>cisatracurium</a:t>
            </a:r>
            <a:r>
              <a:rPr lang="en-US" dirty="0"/>
              <a:t>, doxacurium and mivacurium</a:t>
            </a:r>
          </a:p>
          <a:p>
            <a:pPr lvl="1"/>
            <a:r>
              <a:rPr lang="en-US" dirty="0" err="1"/>
              <a:t>Aminosteroids</a:t>
            </a:r>
            <a:endParaRPr lang="en-US" dirty="0"/>
          </a:p>
          <a:p>
            <a:pPr lvl="2"/>
            <a:r>
              <a:rPr lang="en-US" dirty="0"/>
              <a:t>Ex: </a:t>
            </a:r>
            <a:r>
              <a:rPr lang="en-US" dirty="0" err="1"/>
              <a:t>Pancuronium</a:t>
            </a:r>
            <a:r>
              <a:rPr lang="en-US" dirty="0"/>
              <a:t>, vecuronium, pipecuronium and rocuronium</a:t>
            </a:r>
          </a:p>
          <a:p>
            <a:endParaRPr lang="en-US" dirty="0"/>
          </a:p>
          <a:p>
            <a:r>
              <a:rPr lang="en-US" dirty="0"/>
              <a:t>Do not have the same adverse effects as succinylcholine</a:t>
            </a:r>
          </a:p>
          <a:p>
            <a:endParaRPr lang="en-US" dirty="0"/>
          </a:p>
          <a:p>
            <a:r>
              <a:rPr lang="en-US" dirty="0"/>
              <a:t>Slower onset of action but longer duration</a:t>
            </a:r>
          </a:p>
          <a:p>
            <a:pPr lvl="1"/>
            <a:r>
              <a:rPr lang="en-US" dirty="0"/>
              <a:t>More suitable for maintaining neuromuscular relaxation during major surgical procedures or for critically ill cases</a:t>
            </a:r>
          </a:p>
          <a:p>
            <a:pPr marL="0" indent="0">
              <a:buNone/>
            </a:pPr>
            <a:endParaRPr lang="en-US" dirty="0"/>
          </a:p>
        </p:txBody>
      </p:sp>
    </p:spTree>
    <p:extLst>
      <p:ext uri="{BB962C8B-B14F-4D97-AF65-F5344CB8AC3E}">
        <p14:creationId xmlns:p14="http://schemas.microsoft.com/office/powerpoint/2010/main" val="37025212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7D1BC-174B-D387-1755-F96A283900DD}"/>
              </a:ext>
            </a:extLst>
          </p:cNvPr>
          <p:cNvSpPr>
            <a:spLocks noGrp="1"/>
          </p:cNvSpPr>
          <p:nvPr>
            <p:ph type="title"/>
          </p:nvPr>
        </p:nvSpPr>
        <p:spPr>
          <a:xfrm>
            <a:off x="2895600" y="245390"/>
            <a:ext cx="8610600" cy="1293028"/>
          </a:xfrm>
        </p:spPr>
        <p:txBody>
          <a:bodyPr/>
          <a:lstStyle/>
          <a:p>
            <a:r>
              <a:rPr lang="en-US" dirty="0"/>
              <a:t>More on Drugs</a:t>
            </a:r>
          </a:p>
        </p:txBody>
      </p:sp>
      <p:sp>
        <p:nvSpPr>
          <p:cNvPr id="3" name="Content Placeholder 2">
            <a:extLst>
              <a:ext uri="{FF2B5EF4-FFF2-40B4-BE49-F238E27FC236}">
                <a16:creationId xmlns:a16="http://schemas.microsoft.com/office/drawing/2014/main" id="{62F146D2-7F81-810D-E59A-BE9E5AC6A847}"/>
              </a:ext>
            </a:extLst>
          </p:cNvPr>
          <p:cNvSpPr>
            <a:spLocks noGrp="1"/>
          </p:cNvSpPr>
          <p:nvPr>
            <p:ph idx="1"/>
          </p:nvPr>
        </p:nvSpPr>
        <p:spPr>
          <a:xfrm>
            <a:off x="685800" y="1309816"/>
            <a:ext cx="10820400" cy="4908869"/>
          </a:xfrm>
        </p:spPr>
        <p:txBody>
          <a:bodyPr>
            <a:normAutofit fontScale="92500" lnSpcReduction="20000"/>
          </a:bodyPr>
          <a:lstStyle/>
          <a:p>
            <a:r>
              <a:rPr lang="en-US" dirty="0"/>
              <a:t>Vecuronium</a:t>
            </a:r>
          </a:p>
          <a:p>
            <a:pPr lvl="1"/>
            <a:r>
              <a:rPr lang="en-US" dirty="0"/>
              <a:t>Dose:</a:t>
            </a:r>
          </a:p>
          <a:p>
            <a:pPr lvl="2"/>
            <a:r>
              <a:rPr lang="en-US" dirty="0"/>
              <a:t>Dogs: 0.1mg/kg IV initially, then 0.05mg/kg for subsequent dosing</a:t>
            </a:r>
          </a:p>
          <a:p>
            <a:pPr lvl="2"/>
            <a:r>
              <a:rPr lang="en-US" dirty="0"/>
              <a:t>Cats: 0.02-0.04mg/kg IV</a:t>
            </a:r>
          </a:p>
          <a:p>
            <a:pPr lvl="2"/>
            <a:endParaRPr lang="en-US" dirty="0"/>
          </a:p>
          <a:p>
            <a:r>
              <a:rPr lang="en-US" dirty="0"/>
              <a:t>Atracurium </a:t>
            </a:r>
          </a:p>
          <a:p>
            <a:pPr lvl="1"/>
            <a:r>
              <a:rPr lang="en-US" dirty="0"/>
              <a:t>Dose:</a:t>
            </a:r>
          </a:p>
          <a:p>
            <a:pPr lvl="2"/>
            <a:r>
              <a:rPr lang="en-US" dirty="0"/>
              <a:t>Dogs/Cats: 0.2-0.5mg/kg IV initially, then 5 minutes later 3-9mcg/kg/min IV CRI for mechanical ventilation</a:t>
            </a:r>
          </a:p>
          <a:p>
            <a:pPr lvl="2"/>
            <a:endParaRPr lang="en-US" dirty="0"/>
          </a:p>
          <a:p>
            <a:r>
              <a:rPr lang="en-US" dirty="0"/>
              <a:t>Cis-Atracurium</a:t>
            </a:r>
          </a:p>
          <a:p>
            <a:pPr lvl="1"/>
            <a:r>
              <a:rPr lang="en-US" dirty="0"/>
              <a:t>Dose:</a:t>
            </a:r>
          </a:p>
          <a:p>
            <a:pPr lvl="2"/>
            <a:r>
              <a:rPr lang="en-US" dirty="0">
                <a:effectLst/>
              </a:rPr>
              <a:t>Dogs/Cats: 0.1mg/kg IV </a:t>
            </a:r>
          </a:p>
          <a:p>
            <a:pPr lvl="1"/>
            <a:endParaRPr lang="en-US" dirty="0"/>
          </a:p>
          <a:p>
            <a:r>
              <a:rPr lang="en-US" dirty="0"/>
              <a:t>Rocuronium </a:t>
            </a:r>
          </a:p>
          <a:p>
            <a:pPr lvl="1"/>
            <a:r>
              <a:rPr lang="en-US" dirty="0"/>
              <a:t>Dose:</a:t>
            </a:r>
          </a:p>
          <a:p>
            <a:pPr lvl="2"/>
            <a:r>
              <a:rPr lang="en-US" dirty="0"/>
              <a:t>Dogs: 0.5mg/kg IV initially, followed by 0.2mg/kg/</a:t>
            </a:r>
            <a:r>
              <a:rPr lang="en-US" dirty="0" err="1"/>
              <a:t>hr</a:t>
            </a:r>
            <a:r>
              <a:rPr lang="en-US" dirty="0"/>
              <a:t> CRI </a:t>
            </a:r>
          </a:p>
          <a:p>
            <a:pPr lvl="2"/>
            <a:r>
              <a:rPr lang="en-US" dirty="0"/>
              <a:t>Cats: 0.3-0.6mg/kg IV</a:t>
            </a:r>
          </a:p>
        </p:txBody>
      </p:sp>
    </p:spTree>
    <p:extLst>
      <p:ext uri="{BB962C8B-B14F-4D97-AF65-F5344CB8AC3E}">
        <p14:creationId xmlns:p14="http://schemas.microsoft.com/office/powerpoint/2010/main" val="8378357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C8AF-2061-8B6D-A4A8-26A69F7C6476}"/>
              </a:ext>
            </a:extLst>
          </p:cNvPr>
          <p:cNvSpPr>
            <a:spLocks noGrp="1"/>
          </p:cNvSpPr>
          <p:nvPr>
            <p:ph type="title"/>
          </p:nvPr>
        </p:nvSpPr>
        <p:spPr/>
        <p:txBody>
          <a:bodyPr/>
          <a:lstStyle/>
          <a:p>
            <a:r>
              <a:rPr lang="en-US" dirty="0"/>
              <a:t>Why do we do it?</a:t>
            </a:r>
          </a:p>
        </p:txBody>
      </p:sp>
      <p:sp>
        <p:nvSpPr>
          <p:cNvPr id="3" name="Content Placeholder 2">
            <a:extLst>
              <a:ext uri="{FF2B5EF4-FFF2-40B4-BE49-F238E27FC236}">
                <a16:creationId xmlns:a16="http://schemas.microsoft.com/office/drawing/2014/main" id="{F1BF7C19-E787-DFC4-85D7-53F19E340969}"/>
              </a:ext>
            </a:extLst>
          </p:cNvPr>
          <p:cNvSpPr>
            <a:spLocks noGrp="1"/>
          </p:cNvSpPr>
          <p:nvPr>
            <p:ph idx="1"/>
          </p:nvPr>
        </p:nvSpPr>
        <p:spPr/>
        <p:txBody>
          <a:bodyPr>
            <a:normAutofit/>
          </a:bodyPr>
          <a:lstStyle/>
          <a:p>
            <a:r>
              <a:rPr lang="en-US" b="0" i="0" dirty="0">
                <a:effectLst/>
              </a:rPr>
              <a:t>NMBAs improve the mechanical viscoelastic properties of the chest wall</a:t>
            </a:r>
          </a:p>
          <a:p>
            <a:endParaRPr lang="en-US" dirty="0"/>
          </a:p>
          <a:p>
            <a:r>
              <a:rPr lang="en-US" dirty="0"/>
              <a:t>Increased thoraco-pulmonary compliance</a:t>
            </a:r>
          </a:p>
          <a:p>
            <a:pPr lvl="1"/>
            <a:r>
              <a:rPr lang="en-US" dirty="0"/>
              <a:t>B</a:t>
            </a:r>
            <a:r>
              <a:rPr lang="en-US" b="0" i="0" dirty="0">
                <a:effectLst/>
              </a:rPr>
              <a:t>etter adaptation to the ventilator </a:t>
            </a:r>
          </a:p>
          <a:p>
            <a:pPr lvl="1"/>
            <a:r>
              <a:rPr lang="en-US" dirty="0"/>
              <a:t>R</a:t>
            </a:r>
            <a:r>
              <a:rPr lang="en-US" b="0" i="0" dirty="0">
                <a:effectLst/>
              </a:rPr>
              <a:t>eduction in the expiratory muscular activity</a:t>
            </a:r>
          </a:p>
          <a:p>
            <a:endParaRPr lang="en-US" dirty="0"/>
          </a:p>
          <a:p>
            <a:r>
              <a:rPr lang="en-US" dirty="0"/>
              <a:t>NMBAs minimize the signs of ventilator induced lung injury (VILI)</a:t>
            </a:r>
          </a:p>
          <a:p>
            <a:pPr lvl="1"/>
            <a:r>
              <a:rPr lang="en-US" dirty="0"/>
              <a:t>Reduction in barotrauma</a:t>
            </a:r>
          </a:p>
          <a:p>
            <a:pPr lvl="1"/>
            <a:r>
              <a:rPr lang="en-US" dirty="0"/>
              <a:t>Reduction in </a:t>
            </a:r>
            <a:r>
              <a:rPr lang="en-US" dirty="0" err="1"/>
              <a:t>volutrauma</a:t>
            </a:r>
            <a:endParaRPr lang="en-US" dirty="0"/>
          </a:p>
          <a:p>
            <a:pPr lvl="1"/>
            <a:r>
              <a:rPr lang="en-US" dirty="0"/>
              <a:t>Reduction in </a:t>
            </a:r>
            <a:r>
              <a:rPr lang="en-US" dirty="0" err="1"/>
              <a:t>atelectrauma</a:t>
            </a:r>
            <a:r>
              <a:rPr lang="en-US" dirty="0"/>
              <a:t> </a:t>
            </a:r>
          </a:p>
          <a:p>
            <a:pPr lvl="1"/>
            <a:endParaRPr lang="en-US" dirty="0"/>
          </a:p>
        </p:txBody>
      </p:sp>
    </p:spTree>
    <p:extLst>
      <p:ext uri="{BB962C8B-B14F-4D97-AF65-F5344CB8AC3E}">
        <p14:creationId xmlns:p14="http://schemas.microsoft.com/office/powerpoint/2010/main" val="23694783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A91D1-110E-F1FE-DB56-FD9007020237}"/>
              </a:ext>
            </a:extLst>
          </p:cNvPr>
          <p:cNvSpPr>
            <a:spLocks noGrp="1"/>
          </p:cNvSpPr>
          <p:nvPr>
            <p:ph type="title"/>
          </p:nvPr>
        </p:nvSpPr>
        <p:spPr>
          <a:xfrm>
            <a:off x="2246489" y="764373"/>
            <a:ext cx="9259711" cy="1293028"/>
          </a:xfrm>
        </p:spPr>
        <p:txBody>
          <a:bodyPr/>
          <a:lstStyle/>
          <a:p>
            <a:r>
              <a:rPr lang="en-US" dirty="0"/>
              <a:t>Why don’t we do it more often?</a:t>
            </a:r>
          </a:p>
        </p:txBody>
      </p:sp>
      <p:sp>
        <p:nvSpPr>
          <p:cNvPr id="3" name="Content Placeholder 2">
            <a:extLst>
              <a:ext uri="{FF2B5EF4-FFF2-40B4-BE49-F238E27FC236}">
                <a16:creationId xmlns:a16="http://schemas.microsoft.com/office/drawing/2014/main" id="{C074FE8F-F53D-AFFF-AA2D-5B7188F2B07E}"/>
              </a:ext>
            </a:extLst>
          </p:cNvPr>
          <p:cNvSpPr>
            <a:spLocks noGrp="1"/>
          </p:cNvSpPr>
          <p:nvPr>
            <p:ph idx="1"/>
          </p:nvPr>
        </p:nvSpPr>
        <p:spPr/>
        <p:txBody>
          <a:bodyPr>
            <a:normAutofit/>
          </a:bodyPr>
          <a:lstStyle/>
          <a:p>
            <a:r>
              <a:rPr lang="en-US" dirty="0"/>
              <a:t>Could be responsible for the occurrence of lung atelectasis</a:t>
            </a:r>
          </a:p>
          <a:p>
            <a:endParaRPr lang="en-US" dirty="0"/>
          </a:p>
          <a:p>
            <a:r>
              <a:rPr lang="en-US" dirty="0"/>
              <a:t>NMBA acquired muscular weakness/atrophy</a:t>
            </a:r>
          </a:p>
          <a:p>
            <a:pPr lvl="1"/>
            <a:r>
              <a:rPr lang="en-US" dirty="0"/>
              <a:t>Not independently associated </a:t>
            </a:r>
          </a:p>
          <a:p>
            <a:pPr lvl="1"/>
            <a:r>
              <a:rPr lang="en-US" dirty="0"/>
              <a:t>Three associated causes:</a:t>
            </a:r>
          </a:p>
          <a:p>
            <a:pPr lvl="2"/>
            <a:r>
              <a:rPr lang="en-US" dirty="0"/>
              <a:t>Concomitant use of NMBAs and corticosteroids</a:t>
            </a:r>
          </a:p>
          <a:p>
            <a:pPr lvl="2"/>
            <a:r>
              <a:rPr lang="en-US" dirty="0"/>
              <a:t>The use of steroid NMBAs</a:t>
            </a:r>
          </a:p>
          <a:p>
            <a:pPr lvl="2"/>
            <a:r>
              <a:rPr lang="en-US" dirty="0"/>
              <a:t>The length of infusion exceeding 48 hours</a:t>
            </a:r>
          </a:p>
          <a:p>
            <a:endParaRPr lang="en-US" dirty="0"/>
          </a:p>
          <a:p>
            <a:r>
              <a:rPr lang="en-US" dirty="0"/>
              <a:t>Systemic effects</a:t>
            </a:r>
          </a:p>
          <a:p>
            <a:endParaRPr lang="en-US" dirty="0"/>
          </a:p>
        </p:txBody>
      </p:sp>
    </p:spTree>
    <p:extLst>
      <p:ext uri="{BB962C8B-B14F-4D97-AF65-F5344CB8AC3E}">
        <p14:creationId xmlns:p14="http://schemas.microsoft.com/office/powerpoint/2010/main" val="22471813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BAF47-E1E1-7522-353A-453C055E1767}"/>
              </a:ext>
            </a:extLst>
          </p:cNvPr>
          <p:cNvSpPr>
            <a:spLocks noGrp="1"/>
          </p:cNvSpPr>
          <p:nvPr>
            <p:ph type="title"/>
          </p:nvPr>
        </p:nvSpPr>
        <p:spPr>
          <a:xfrm>
            <a:off x="2895600" y="357973"/>
            <a:ext cx="8610600" cy="1293028"/>
          </a:xfrm>
        </p:spPr>
        <p:txBody>
          <a:bodyPr/>
          <a:lstStyle/>
          <a:p>
            <a:r>
              <a:rPr lang="en-US" dirty="0"/>
              <a:t>More on Systemic effects</a:t>
            </a:r>
          </a:p>
        </p:txBody>
      </p:sp>
      <p:sp>
        <p:nvSpPr>
          <p:cNvPr id="3" name="Content Placeholder 2">
            <a:extLst>
              <a:ext uri="{FF2B5EF4-FFF2-40B4-BE49-F238E27FC236}">
                <a16:creationId xmlns:a16="http://schemas.microsoft.com/office/drawing/2014/main" id="{AE76D38A-C652-CE1C-A016-AAFA9AFEABA3}"/>
              </a:ext>
            </a:extLst>
          </p:cNvPr>
          <p:cNvSpPr>
            <a:spLocks noGrp="1"/>
          </p:cNvSpPr>
          <p:nvPr>
            <p:ph idx="1"/>
          </p:nvPr>
        </p:nvSpPr>
        <p:spPr>
          <a:xfrm>
            <a:off x="685800" y="1651002"/>
            <a:ext cx="10820400" cy="4567684"/>
          </a:xfrm>
        </p:spPr>
        <p:txBody>
          <a:bodyPr>
            <a:normAutofit fontScale="85000" lnSpcReduction="20000"/>
          </a:bodyPr>
          <a:lstStyle/>
          <a:p>
            <a:r>
              <a:rPr lang="en-US" dirty="0"/>
              <a:t>Cross Reactivity</a:t>
            </a:r>
          </a:p>
          <a:p>
            <a:pPr lvl="1"/>
            <a:r>
              <a:rPr lang="en-US" dirty="0"/>
              <a:t>All NMBAs potentially react with muscarinic receptors</a:t>
            </a:r>
          </a:p>
          <a:p>
            <a:pPr lvl="1"/>
            <a:r>
              <a:rPr lang="en-US" dirty="0"/>
              <a:t>Can develop tachycardia as well as bronchodilation or bronchospasm</a:t>
            </a:r>
          </a:p>
          <a:p>
            <a:pPr lvl="1"/>
            <a:endParaRPr lang="en-US" dirty="0"/>
          </a:p>
          <a:p>
            <a:r>
              <a:rPr lang="en-US" dirty="0"/>
              <a:t>Histamine Release</a:t>
            </a:r>
          </a:p>
          <a:p>
            <a:pPr lvl="1"/>
            <a:r>
              <a:rPr lang="en-US" dirty="0"/>
              <a:t>Originally seen with curare</a:t>
            </a:r>
          </a:p>
          <a:p>
            <a:pPr lvl="1"/>
            <a:r>
              <a:rPr lang="en-US" dirty="0"/>
              <a:t>Can cause bronchospasm, hypotension, and tachycardia from peripheral vasodilation</a:t>
            </a:r>
          </a:p>
          <a:p>
            <a:pPr lvl="1"/>
            <a:r>
              <a:rPr lang="en-US" dirty="0"/>
              <a:t>Can be avoided via slow injection over 1–3 minutes or by pretreatment with histamine H1 - and H2 -receptor antagonists</a:t>
            </a:r>
          </a:p>
          <a:p>
            <a:pPr lvl="1"/>
            <a:endParaRPr lang="en-US" dirty="0"/>
          </a:p>
          <a:p>
            <a:r>
              <a:rPr lang="en-US" dirty="0" err="1"/>
              <a:t>Vagolytic</a:t>
            </a:r>
            <a:r>
              <a:rPr lang="en-US" dirty="0"/>
              <a:t> Actions</a:t>
            </a:r>
          </a:p>
          <a:p>
            <a:pPr lvl="1"/>
            <a:r>
              <a:rPr lang="en-US" dirty="0"/>
              <a:t>Can see mild and dose-dependent tachycardia</a:t>
            </a:r>
          </a:p>
          <a:p>
            <a:pPr lvl="1"/>
            <a:r>
              <a:rPr lang="en-US" dirty="0"/>
              <a:t>In severe cases, can see tachycardia induced myocardial ischemia, ventricular ectopy, and cardiovascular collapse</a:t>
            </a:r>
          </a:p>
          <a:p>
            <a:pPr lvl="1"/>
            <a:endParaRPr lang="en-US" dirty="0"/>
          </a:p>
          <a:p>
            <a:r>
              <a:rPr lang="en-US" dirty="0"/>
              <a:t>Ganglionic Blockade</a:t>
            </a:r>
          </a:p>
          <a:p>
            <a:pPr lvl="1"/>
            <a:r>
              <a:rPr lang="en-US" dirty="0"/>
              <a:t>Effect on heart rate depends on patient’s dominant tone, which, at rest, is generally vagal, resulting in tachycardia </a:t>
            </a:r>
          </a:p>
          <a:p>
            <a:pPr marL="0" indent="0">
              <a:buNone/>
            </a:pPr>
            <a:endParaRPr lang="en-US" dirty="0"/>
          </a:p>
        </p:txBody>
      </p:sp>
    </p:spTree>
    <p:extLst>
      <p:ext uri="{BB962C8B-B14F-4D97-AF65-F5344CB8AC3E}">
        <p14:creationId xmlns:p14="http://schemas.microsoft.com/office/powerpoint/2010/main" val="2157078833"/>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Vapor Trail</Template>
  <TotalTime>9689</TotalTime>
  <Words>5626</Words>
  <Application>Microsoft Macintosh PowerPoint</Application>
  <PresentationFormat>Widescreen</PresentationFormat>
  <Paragraphs>328</Paragraphs>
  <Slides>19</Slides>
  <Notes>17</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19</vt:i4>
      </vt:variant>
    </vt:vector>
  </HeadingPairs>
  <TitlesOfParts>
    <vt:vector size="30" baseType="lpstr">
      <vt:lpstr>Arial</vt:lpstr>
      <vt:lpstr>Calibri</vt:lpstr>
      <vt:lpstr>Cambria</vt:lpstr>
      <vt:lpstr>Century Gothic</vt:lpstr>
      <vt:lpstr>Georgia</vt:lpstr>
      <vt:lpstr>inherit</vt:lpstr>
      <vt:lpstr>ProximaNovaRgRegular</vt:lpstr>
      <vt:lpstr>Roboto</vt:lpstr>
      <vt:lpstr>system-ui</vt:lpstr>
      <vt:lpstr>Times New Roman</vt:lpstr>
      <vt:lpstr>Vapor Trail</vt:lpstr>
      <vt:lpstr>respiratory Neuromuscular blocking</vt:lpstr>
      <vt:lpstr>Normal neuromuscular transmission Review</vt:lpstr>
      <vt:lpstr>Neuromuscular blocking agents - What are they?</vt:lpstr>
      <vt:lpstr>Drugs used part 1</vt:lpstr>
      <vt:lpstr>Drugs used - Nondepolarizing NMBAs </vt:lpstr>
      <vt:lpstr>More on Drugs</vt:lpstr>
      <vt:lpstr>Why do we do it?</vt:lpstr>
      <vt:lpstr>Why don’t we do it more often?</vt:lpstr>
      <vt:lpstr>More on Systemic effects</vt:lpstr>
      <vt:lpstr>How do we monitor them?</vt:lpstr>
      <vt:lpstr>Train of four</vt:lpstr>
      <vt:lpstr>When do we utilize it?</vt:lpstr>
      <vt:lpstr>contraindications</vt:lpstr>
      <vt:lpstr>Veterinary specific STUdies</vt:lpstr>
      <vt:lpstr>Veterinary specific STUdies</vt:lpstr>
      <vt:lpstr>Questions</vt:lpstr>
      <vt:lpstr>Questions</vt:lpstr>
      <vt:lpstr>Questions</vt:lpstr>
      <vt:lpstr>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respiratory Neuromuscular blocking</dc:title>
  <dc:creator>Elizabeth Conroy</dc:creator>
  <cp:lastModifiedBy>Elizabeth Conroy</cp:lastModifiedBy>
  <cp:revision>30</cp:revision>
  <dcterms:created xsi:type="dcterms:W3CDTF">2022-11-11T03:17:46Z</dcterms:created>
  <dcterms:modified xsi:type="dcterms:W3CDTF">2022-11-17T20:46:47Z</dcterms:modified>
</cp:coreProperties>
</file>