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1.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9" r:id="rId1"/>
  </p:sldMasterIdLst>
  <p:notesMasterIdLst>
    <p:notesMasterId r:id="rId60"/>
  </p:notesMasterIdLst>
  <p:sldIdLst>
    <p:sldId id="256" r:id="rId2"/>
    <p:sldId id="263" r:id="rId3"/>
    <p:sldId id="259" r:id="rId4"/>
    <p:sldId id="297" r:id="rId5"/>
    <p:sldId id="298" r:id="rId6"/>
    <p:sldId id="293" r:id="rId7"/>
    <p:sldId id="299" r:id="rId8"/>
    <p:sldId id="300" r:id="rId9"/>
    <p:sldId id="295" r:id="rId10"/>
    <p:sldId id="296" r:id="rId11"/>
    <p:sldId id="258" r:id="rId12"/>
    <p:sldId id="309" r:id="rId13"/>
    <p:sldId id="268" r:id="rId14"/>
    <p:sldId id="269" r:id="rId15"/>
    <p:sldId id="257" r:id="rId16"/>
    <p:sldId id="270" r:id="rId17"/>
    <p:sldId id="301" r:id="rId18"/>
    <p:sldId id="302" r:id="rId19"/>
    <p:sldId id="271" r:id="rId20"/>
    <p:sldId id="272" r:id="rId21"/>
    <p:sldId id="303" r:id="rId22"/>
    <p:sldId id="311" r:id="rId23"/>
    <p:sldId id="261" r:id="rId24"/>
    <p:sldId id="316" r:id="rId25"/>
    <p:sldId id="310" r:id="rId26"/>
    <p:sldId id="304" r:id="rId27"/>
    <p:sldId id="312" r:id="rId28"/>
    <p:sldId id="313" r:id="rId29"/>
    <p:sldId id="273" r:id="rId30"/>
    <p:sldId id="274" r:id="rId31"/>
    <p:sldId id="275" r:id="rId32"/>
    <p:sldId id="276" r:id="rId33"/>
    <p:sldId id="277" r:id="rId34"/>
    <p:sldId id="278" r:id="rId35"/>
    <p:sldId id="279" r:id="rId36"/>
    <p:sldId id="280" r:id="rId37"/>
    <p:sldId id="281" r:id="rId38"/>
    <p:sldId id="305" r:id="rId39"/>
    <p:sldId id="318" r:id="rId40"/>
    <p:sldId id="282" r:id="rId41"/>
    <p:sldId id="317" r:id="rId42"/>
    <p:sldId id="306" r:id="rId43"/>
    <p:sldId id="307" r:id="rId44"/>
    <p:sldId id="314" r:id="rId45"/>
    <p:sldId id="315" r:id="rId46"/>
    <p:sldId id="260" r:id="rId47"/>
    <p:sldId id="283" r:id="rId48"/>
    <p:sldId id="264" r:id="rId49"/>
    <p:sldId id="284" r:id="rId50"/>
    <p:sldId id="285" r:id="rId51"/>
    <p:sldId id="286" r:id="rId52"/>
    <p:sldId id="288" r:id="rId53"/>
    <p:sldId id="287" r:id="rId54"/>
    <p:sldId id="289" r:id="rId55"/>
    <p:sldId id="290" r:id="rId56"/>
    <p:sldId id="291" r:id="rId57"/>
    <p:sldId id="292" r:id="rId58"/>
    <p:sldId id="308"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p:restoredTop sz="82937"/>
  </p:normalViewPr>
  <p:slideViewPr>
    <p:cSldViewPr snapToGrid="0" snapToObjects="1">
      <p:cViewPr varScale="1">
        <p:scale>
          <a:sx n="81" d="100"/>
          <a:sy n="81" d="100"/>
        </p:scale>
        <p:origin x="184"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12T23:47:00.416"/>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0 16383,'52'0'0,"-6"0"0,-25 0 0,-1 0 0,2 0 0,-6 0 0,4 0 0,-4 0 0,0 0 0,4 0 0,-9 0 0,9 0 0,-5 0 0,1 0 0,3 0 0,-8 0 0,9 0 0,-4 0 0,5 0 0,-5 0 0,4 0 0,-4 0 0,6 0 0,-1 0 0,0 0 0,-5 0 0,4 0 0,-4 0 0,0 0 0,4 0 0,-9 0 0,9 0 0,1 0 0,1 0 0,4 0 0,-10 0 0,4 0 0,-4 0 0,5 0 0,0 0 0,1 0 0,-1 0 0,0 0 0,1 0 0,-6 0 0,4 0 0,-4 0 0,5 0 0,0 0 0,1 0 0,-1 0 0,-5 0 0,4 0 0,-4 0 0,5 0 0,1 0 0,-1 0 0,-5 0 0,4 0 0,-4 0 0,0 0 0,4 0 0,-9 0 0,9 0 0,-4 0 0,10 0 0,-4 0 0,-1 0 0,-1 0 0,-4 0 0,5 0 0,0 0 0,0 0 0,1 0 0,-1 0 0,0 0 0,1 0 0,-1 0 0,0 0 0,7 0 0,-6 0 0,12 0 0,-11 0 0,10 0 0,-10 0 0,4 0 0,0 0 0,-4 0 0,0 0 0,6 0 0,-11 0 0,8 0 0,-6 0 0,-4 0 0,5 0 0,1 0 0,-1 0 0,-5 0 0,4 5 0,-4-4 0,0 4 0,4 0 0,-3-4 0,4 8 0,-5-7 0,4 2 0,-4-4 0,0 0 0,4 0 0,1 5 0,1-4 0,4 4 0,-10-5 0,4 0 0,-4 0 0,5 0 0,0 0 0,1 0 0,-1 0 0,-5 0 0,4 5 0,-4-4 0,5 4 0,1-5 0,-6 4 0,13-3 0,-15 3 0,15-4 0,-13 0 0,0 0 0,4 0 0,-4 0 0,1 0 0,3 0 0,-10 0 0,10 0 0,-3 0 0,-1 0 0,4 0 0,-9 0 0,9 0 0,-4 0 0,0 0 0,4 0 0,-9 0 0,9 0 0,0 0 0,-3 0 0,8 0 0,-9 0 0,0 0 0,4 0 0,-9 0 0,9 0 0,-4 0 0,0 0 0,4 0 0,-9 0 0,9 0 0,-4 0 0,0 0 0,4-4 0,-9 2 0,13-2 0,-12 4 0,7 0 0,-4-5 0,-4 4 0,8-4 0,-3 5 0,-1 0 0,5 0 0,-9-5 0,9 4 0,-5-3 0,1 4 0,3 0 0,-8 0 0,8-4 0,1 3 0,-4-4 0,3 5 0,1 0 0,-8 0 0,16 0 0,-16-4 0,7 3 0,-4-3 0,5 4 0,-2 0 0,6 0 0,-13 0 0,13 0 0,-12 0 0,7 0 0,-1 0 0,-6 0 0,11 0 0,-9 0 0,1 0 0,3 0 0,-4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4059F1-F17F-654D-A441-B1A68179C2F7}" type="datetimeFigureOut">
              <a:rPr lang="en-US" smtClean="0"/>
              <a:t>11/15/22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9EE71A-6007-374C-BD7D-84068C820EAE}" type="slidenum">
              <a:rPr lang="en-US" smtClean="0"/>
              <a:t>‹#›</a:t>
            </a:fld>
            <a:endParaRPr lang="en-US"/>
          </a:p>
        </p:txBody>
      </p:sp>
    </p:spTree>
    <p:extLst>
      <p:ext uri="{BB962C8B-B14F-4D97-AF65-F5344CB8AC3E}">
        <p14:creationId xmlns:p14="http://schemas.microsoft.com/office/powerpoint/2010/main" val="71032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simple recall question. You could stimulate some more discussion by also asking under what circumstances this changes and why. Remember that chronic hypercapnia can also cause this change.</a:t>
            </a:r>
          </a:p>
        </p:txBody>
      </p:sp>
      <p:sp>
        <p:nvSpPr>
          <p:cNvPr id="4" name="Slide Number Placeholder 3"/>
          <p:cNvSpPr>
            <a:spLocks noGrp="1"/>
          </p:cNvSpPr>
          <p:nvPr>
            <p:ph type="sldNum" sz="quarter" idx="5"/>
          </p:nvPr>
        </p:nvSpPr>
        <p:spPr/>
        <p:txBody>
          <a:bodyPr/>
          <a:lstStyle/>
          <a:p>
            <a:fld id="{299EE71A-6007-374C-BD7D-84068C820EAE}" type="slidenum">
              <a:rPr lang="en-US" smtClean="0"/>
              <a:t>4</a:t>
            </a:fld>
            <a:endParaRPr lang="en-US"/>
          </a:p>
        </p:txBody>
      </p:sp>
    </p:spTree>
    <p:extLst>
      <p:ext uri="{BB962C8B-B14F-4D97-AF65-F5344CB8AC3E}">
        <p14:creationId xmlns:p14="http://schemas.microsoft.com/office/powerpoint/2010/main" val="2858949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 venous oxygen from seizures, more oxygen and more time for capillary blood to be arterialized (lowering alveolar and art PO2) (in practice, this is offset by dec in shunt fraction)</a:t>
            </a:r>
          </a:p>
          <a:p>
            <a:endParaRPr lang="en-US" dirty="0"/>
          </a:p>
          <a:p>
            <a:r>
              <a:rPr lang="en-US" dirty="0"/>
              <a:t>The intersection between co-ox and blood gas offers a good opportunity to talk about limitations of both. For example, what would an ABG from a CO poisoned patient look like vs. the co-ox from the same patient. Or a patient with methemoglobinemia for that matter. How would the pulse ox look in both situations? Tying the strengths and weaknesses together will be helpful.</a:t>
            </a:r>
          </a:p>
        </p:txBody>
      </p:sp>
      <p:sp>
        <p:nvSpPr>
          <p:cNvPr id="4" name="Slide Number Placeholder 3"/>
          <p:cNvSpPr>
            <a:spLocks noGrp="1"/>
          </p:cNvSpPr>
          <p:nvPr>
            <p:ph type="sldNum" sz="quarter" idx="5"/>
          </p:nvPr>
        </p:nvSpPr>
        <p:spPr/>
        <p:txBody>
          <a:bodyPr/>
          <a:lstStyle/>
          <a:p>
            <a:fld id="{299EE71A-6007-374C-BD7D-84068C820EAE}" type="slidenum">
              <a:rPr lang="en-US" smtClean="0"/>
              <a:t>23</a:t>
            </a:fld>
            <a:endParaRPr lang="en-US"/>
          </a:p>
        </p:txBody>
      </p:sp>
    </p:spTree>
    <p:extLst>
      <p:ext uri="{BB962C8B-B14F-4D97-AF65-F5344CB8AC3E}">
        <p14:creationId xmlns:p14="http://schemas.microsoft.com/office/powerpoint/2010/main" val="368928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24</a:t>
            </a:fld>
            <a:endParaRPr lang="en-US"/>
          </a:p>
        </p:txBody>
      </p:sp>
    </p:spTree>
    <p:extLst>
      <p:ext uri="{BB962C8B-B14F-4D97-AF65-F5344CB8AC3E}">
        <p14:creationId xmlns:p14="http://schemas.microsoft.com/office/powerpoint/2010/main" val="3318352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25</a:t>
            </a:fld>
            <a:endParaRPr lang="en-US"/>
          </a:p>
        </p:txBody>
      </p:sp>
    </p:spTree>
    <p:extLst>
      <p:ext uri="{BB962C8B-B14F-4D97-AF65-F5344CB8AC3E}">
        <p14:creationId xmlns:p14="http://schemas.microsoft.com/office/powerpoint/2010/main" val="1493133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26</a:t>
            </a:fld>
            <a:endParaRPr lang="en-US"/>
          </a:p>
        </p:txBody>
      </p:sp>
    </p:spTree>
    <p:extLst>
      <p:ext uri="{BB962C8B-B14F-4D97-AF65-F5344CB8AC3E}">
        <p14:creationId xmlns:p14="http://schemas.microsoft.com/office/powerpoint/2010/main" val="40911003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27</a:t>
            </a:fld>
            <a:endParaRPr lang="en-US"/>
          </a:p>
        </p:txBody>
      </p:sp>
    </p:spTree>
    <p:extLst>
      <p:ext uri="{BB962C8B-B14F-4D97-AF65-F5344CB8AC3E}">
        <p14:creationId xmlns:p14="http://schemas.microsoft.com/office/powerpoint/2010/main" val="3673282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28</a:t>
            </a:fld>
            <a:endParaRPr lang="en-US"/>
          </a:p>
        </p:txBody>
      </p:sp>
    </p:spTree>
    <p:extLst>
      <p:ext uri="{BB962C8B-B14F-4D97-AF65-F5344CB8AC3E}">
        <p14:creationId xmlns:p14="http://schemas.microsoft.com/office/powerpoint/2010/main" val="3120990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left out a word describing the change in PaO2 when exposed to room air. This is also a fantastic question: “what happens to the CO2 and O2 when an arterial sample is not handled anaerobically?” The tendency is for people to say they both go down. It can lead you to also have them consider what else could cause elevated O2 (i.e. supplemental oxygen). If people do in fact say both go down it’s an opportunity to revisit the alveolar gas equation to reinforce that concept.</a:t>
            </a:r>
          </a:p>
        </p:txBody>
      </p:sp>
      <p:sp>
        <p:nvSpPr>
          <p:cNvPr id="4" name="Slide Number Placeholder 3"/>
          <p:cNvSpPr>
            <a:spLocks noGrp="1"/>
          </p:cNvSpPr>
          <p:nvPr>
            <p:ph type="sldNum" sz="quarter" idx="5"/>
          </p:nvPr>
        </p:nvSpPr>
        <p:spPr/>
        <p:txBody>
          <a:bodyPr/>
          <a:lstStyle/>
          <a:p>
            <a:fld id="{299EE71A-6007-374C-BD7D-84068C820EAE}" type="slidenum">
              <a:rPr lang="en-US" smtClean="0"/>
              <a:t>29</a:t>
            </a:fld>
            <a:endParaRPr lang="en-US"/>
          </a:p>
        </p:txBody>
      </p:sp>
    </p:spTree>
    <p:extLst>
      <p:ext uri="{BB962C8B-B14F-4D97-AF65-F5344CB8AC3E}">
        <p14:creationId xmlns:p14="http://schemas.microsoft.com/office/powerpoint/2010/main" val="1307036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and the next slide I usually ask what are two absolutes I know must be true on the arterial side if I know what the CO2 and O2 are on the venous side.</a:t>
            </a:r>
          </a:p>
          <a:p>
            <a:r>
              <a:rPr lang="en-US" dirty="0"/>
              <a:t>Art O2 must be higher and art CO2 must be lower</a:t>
            </a:r>
          </a:p>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37</a:t>
            </a:fld>
            <a:endParaRPr lang="en-US"/>
          </a:p>
        </p:txBody>
      </p:sp>
    </p:spTree>
    <p:extLst>
      <p:ext uri="{BB962C8B-B14F-4D97-AF65-F5344CB8AC3E}">
        <p14:creationId xmlns:p14="http://schemas.microsoft.com/office/powerpoint/2010/main" val="341437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38</a:t>
            </a:fld>
            <a:endParaRPr lang="en-US"/>
          </a:p>
        </p:txBody>
      </p:sp>
    </p:spTree>
    <p:extLst>
      <p:ext uri="{BB962C8B-B14F-4D97-AF65-F5344CB8AC3E}">
        <p14:creationId xmlns:p14="http://schemas.microsoft.com/office/powerpoint/2010/main" val="4270182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39</a:t>
            </a:fld>
            <a:endParaRPr lang="en-US"/>
          </a:p>
        </p:txBody>
      </p:sp>
    </p:spTree>
    <p:extLst>
      <p:ext uri="{BB962C8B-B14F-4D97-AF65-F5344CB8AC3E}">
        <p14:creationId xmlns:p14="http://schemas.microsoft.com/office/powerpoint/2010/main" val="119814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first point also explains why NaHCO3 can cause a paradoxical cerebral acidosis</a:t>
            </a:r>
          </a:p>
          <a:p>
            <a:endParaRPr lang="en-US" dirty="0"/>
          </a:p>
          <a:p>
            <a:r>
              <a:rPr lang="en-US" dirty="0"/>
              <a:t>Control of breathing </a:t>
            </a:r>
            <a:r>
              <a:rPr lang="en-US" dirty="0" err="1"/>
              <a:t>cont</a:t>
            </a:r>
            <a:endParaRPr lang="en-US" dirty="0"/>
          </a:p>
          <a:p>
            <a:pPr lvl="1"/>
            <a:r>
              <a:rPr lang="en-US" dirty="0"/>
              <a:t>Lung receptors</a:t>
            </a:r>
          </a:p>
          <a:p>
            <a:pPr lvl="2"/>
            <a:r>
              <a:rPr lang="en-US" dirty="0"/>
              <a:t>Stretch mechanoreceptors in the smooth muscle of airways respond to excessive stretching during large inspirations</a:t>
            </a:r>
          </a:p>
          <a:p>
            <a:pPr lvl="3"/>
            <a:r>
              <a:rPr lang="en-US" dirty="0"/>
              <a:t>Once activated-&gt; </a:t>
            </a:r>
            <a:r>
              <a:rPr lang="en-US" dirty="0" err="1"/>
              <a:t>vagus</a:t>
            </a:r>
            <a:r>
              <a:rPr lang="en-US" dirty="0"/>
              <a:t> nerve APs-&gt; inspiratory area in medulla and apneustic center of pons-&gt; inhibits inspiratory discharge (slowing of RR by increasing expiratory time) *</a:t>
            </a:r>
          </a:p>
          <a:p>
            <a:pPr lvl="2"/>
            <a:r>
              <a:rPr lang="en-US" dirty="0"/>
              <a:t>Irritant receptors (</a:t>
            </a:r>
            <a:r>
              <a:rPr lang="en-US" dirty="0" err="1"/>
              <a:t>juxtacapillary</a:t>
            </a:r>
            <a:r>
              <a:rPr lang="en-US" dirty="0"/>
              <a:t> receptors) b/w airway epithelium are triggered by noxious gas, cold, inhaled dusts, interstitial fluid buildup, capillary wall distension</a:t>
            </a:r>
          </a:p>
          <a:p>
            <a:pPr lvl="3"/>
            <a:r>
              <a:rPr lang="en-US" dirty="0"/>
              <a:t>Once activated-&gt; </a:t>
            </a:r>
            <a:r>
              <a:rPr lang="en-US" dirty="0" err="1"/>
              <a:t>vagus</a:t>
            </a:r>
            <a:r>
              <a:rPr lang="en-US" dirty="0"/>
              <a:t> nerve APs-&gt; bronchoconstriction and </a:t>
            </a:r>
            <a:r>
              <a:rPr lang="en-US" dirty="0" err="1"/>
              <a:t>inc</a:t>
            </a:r>
            <a:r>
              <a:rPr lang="en-US" dirty="0"/>
              <a:t> RR (extreme stimulation may result in apnea)</a:t>
            </a:r>
          </a:p>
          <a:p>
            <a:pPr lvl="1"/>
            <a:r>
              <a:rPr lang="en-US" dirty="0"/>
              <a:t>Respiratory mechanics and muscular control</a:t>
            </a:r>
          </a:p>
          <a:p>
            <a:pPr lvl="2"/>
            <a:r>
              <a:rPr lang="en-US" dirty="0"/>
              <a:t>Insp: pharynx and larynx, diaphragm, rib cage, spine and neck muscles</a:t>
            </a:r>
          </a:p>
          <a:p>
            <a:pPr lvl="2"/>
            <a:r>
              <a:rPr lang="en-US" dirty="0"/>
              <a:t>Active exp: abdominal wall, rib cage, and spine</a:t>
            </a:r>
          </a:p>
          <a:p>
            <a:pPr lvl="2"/>
            <a:r>
              <a:rPr lang="en-US" dirty="0"/>
              <a:t>Disease processes affecting any of these will interfere with ability to generate a normal breath</a:t>
            </a:r>
          </a:p>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6</a:t>
            </a:fld>
            <a:endParaRPr lang="en-US"/>
          </a:p>
        </p:txBody>
      </p:sp>
    </p:spTree>
    <p:extLst>
      <p:ext uri="{BB962C8B-B14F-4D97-AF65-F5344CB8AC3E}">
        <p14:creationId xmlns:p14="http://schemas.microsoft.com/office/powerpoint/2010/main" val="3996685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Might throw the OER formula in here. Often can substitute subtracting saturations but the real formula uses oxygen contents.</a:t>
            </a:r>
          </a:p>
        </p:txBody>
      </p:sp>
      <p:sp>
        <p:nvSpPr>
          <p:cNvPr id="4" name="Slide Number Placeholder 3"/>
          <p:cNvSpPr>
            <a:spLocks noGrp="1"/>
          </p:cNvSpPr>
          <p:nvPr>
            <p:ph type="sldNum" sz="quarter" idx="5"/>
          </p:nvPr>
        </p:nvSpPr>
        <p:spPr/>
        <p:txBody>
          <a:bodyPr/>
          <a:lstStyle/>
          <a:p>
            <a:fld id="{299EE71A-6007-374C-BD7D-84068C820EAE}" type="slidenum">
              <a:rPr lang="en-US" smtClean="0"/>
              <a:t>40</a:t>
            </a:fld>
            <a:endParaRPr lang="en-US"/>
          </a:p>
        </p:txBody>
      </p:sp>
    </p:spTree>
    <p:extLst>
      <p:ext uri="{BB962C8B-B14F-4D97-AF65-F5344CB8AC3E}">
        <p14:creationId xmlns:p14="http://schemas.microsoft.com/office/powerpoint/2010/main" val="2065463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41</a:t>
            </a:fld>
            <a:endParaRPr lang="en-US"/>
          </a:p>
        </p:txBody>
      </p:sp>
    </p:spTree>
    <p:extLst>
      <p:ext uri="{BB962C8B-B14F-4D97-AF65-F5344CB8AC3E}">
        <p14:creationId xmlns:p14="http://schemas.microsoft.com/office/powerpoint/2010/main" val="2365947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42</a:t>
            </a:fld>
            <a:endParaRPr lang="en-US"/>
          </a:p>
        </p:txBody>
      </p:sp>
    </p:spTree>
    <p:extLst>
      <p:ext uri="{BB962C8B-B14F-4D97-AF65-F5344CB8AC3E}">
        <p14:creationId xmlns:p14="http://schemas.microsoft.com/office/powerpoint/2010/main" val="22981359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43</a:t>
            </a:fld>
            <a:endParaRPr lang="en-US"/>
          </a:p>
        </p:txBody>
      </p:sp>
    </p:spTree>
    <p:extLst>
      <p:ext uri="{BB962C8B-B14F-4D97-AF65-F5344CB8AC3E}">
        <p14:creationId xmlns:p14="http://schemas.microsoft.com/office/powerpoint/2010/main" val="560934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44</a:t>
            </a:fld>
            <a:endParaRPr lang="en-US"/>
          </a:p>
        </p:txBody>
      </p:sp>
    </p:spTree>
    <p:extLst>
      <p:ext uri="{BB962C8B-B14F-4D97-AF65-F5344CB8AC3E}">
        <p14:creationId xmlns:p14="http://schemas.microsoft.com/office/powerpoint/2010/main" val="1727841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45</a:t>
            </a:fld>
            <a:endParaRPr lang="en-US"/>
          </a:p>
        </p:txBody>
      </p:sp>
    </p:spTree>
    <p:extLst>
      <p:ext uri="{BB962C8B-B14F-4D97-AF65-F5344CB8AC3E}">
        <p14:creationId xmlns:p14="http://schemas.microsoft.com/office/powerpoint/2010/main" val="2156436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putting this here cause it will get lost on the last slide but I notice you avoided the ETCO2 and PaCO2 problem we’ve encountered recently. Might be a good opportunity to put that in and leave out some of the other heavy hemoglobin </a:t>
            </a:r>
            <a:r>
              <a:rPr lang="en-US"/>
              <a:t>physio stuff.</a:t>
            </a:r>
          </a:p>
        </p:txBody>
      </p:sp>
      <p:sp>
        <p:nvSpPr>
          <p:cNvPr id="4" name="Slide Number Placeholder 3"/>
          <p:cNvSpPr>
            <a:spLocks noGrp="1"/>
          </p:cNvSpPr>
          <p:nvPr>
            <p:ph type="sldNum" sz="quarter" idx="5"/>
          </p:nvPr>
        </p:nvSpPr>
        <p:spPr/>
        <p:txBody>
          <a:bodyPr/>
          <a:lstStyle/>
          <a:p>
            <a:fld id="{299EE71A-6007-374C-BD7D-84068C820EAE}" type="slidenum">
              <a:rPr lang="en-US" smtClean="0"/>
              <a:t>46</a:t>
            </a:fld>
            <a:endParaRPr lang="en-US"/>
          </a:p>
        </p:txBody>
      </p:sp>
    </p:spTree>
    <p:extLst>
      <p:ext uri="{BB962C8B-B14F-4D97-AF65-F5344CB8AC3E}">
        <p14:creationId xmlns:p14="http://schemas.microsoft.com/office/powerpoint/2010/main" val="4012566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Humanist777BT"/>
              </a:rPr>
              <a:t>dashed lines connecting the flow tracing with the capnograms illustrate the delay in registering changes in PCO2 by capnography. The magnitude of this delay with a sidestream analyzer varies with the monitor settings and equipment.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Humanist777BT"/>
              </a:rPr>
              <a:t>Mainstream capnograms tend to record sharper changes in PCO2, creating more vertical up-and-down strokes on the capnogram when compared with sidestream capnograms</a:t>
            </a:r>
            <a:endParaRPr lang="en-US" dirty="0"/>
          </a:p>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49</a:t>
            </a:fld>
            <a:endParaRPr lang="en-US"/>
          </a:p>
        </p:txBody>
      </p:sp>
    </p:spTree>
    <p:extLst>
      <p:ext uri="{BB962C8B-B14F-4D97-AF65-F5344CB8AC3E}">
        <p14:creationId xmlns:p14="http://schemas.microsoft.com/office/powerpoint/2010/main" val="2526148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56</a:t>
            </a:fld>
            <a:endParaRPr lang="en-US"/>
          </a:p>
        </p:txBody>
      </p:sp>
    </p:spTree>
    <p:extLst>
      <p:ext uri="{BB962C8B-B14F-4D97-AF65-F5344CB8AC3E}">
        <p14:creationId xmlns:p14="http://schemas.microsoft.com/office/powerpoint/2010/main" val="23252659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Sine wave form common with sidestream analysis on small patient with high respiratory rate</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rebreathing of CO2-containing gas</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expiratory effort between regular breaths</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bronchoconstriction/ airway obstruction</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hypoventilation </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Hyperventilation</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slow-speed capnogram suggesting reduced pulmonary blood flow</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slow-speed capnogram indicating accidental extubation, patient disconnection, or sudden apnea</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uneven alveolar emptying (areas of dec compliance emptying faster?)</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spontaneous inspiratory efforts during mechanical ventilation</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cardiogenic oscillations</a:t>
            </a:r>
          </a:p>
          <a:p>
            <a:pPr marL="342900" marR="0" lvl="0" indent="-342900" algn="l" defTabSz="914400" rtl="0" eaLnBrk="1" fontAlgn="auto" latinLnBrk="0" hangingPunct="1">
              <a:lnSpc>
                <a:spcPct val="100000"/>
              </a:lnSpc>
              <a:spcBef>
                <a:spcPts val="0"/>
              </a:spcBef>
              <a:spcAft>
                <a:spcPts val="0"/>
              </a:spcAft>
              <a:buClrTx/>
              <a:buSzTx/>
              <a:buFontTx/>
              <a:buAutoNum type="alphaLcParenBoth"/>
              <a:tabLst/>
              <a:defRPr/>
            </a:pPr>
            <a:r>
              <a:rPr lang="en-US" sz="1800" dirty="0">
                <a:effectLst/>
                <a:latin typeface="Humanist777BT"/>
              </a:rPr>
              <a:t>faulty inspiratory valve</a:t>
            </a:r>
            <a:endParaRPr lang="en-US" dirty="0"/>
          </a:p>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57</a:t>
            </a:fld>
            <a:endParaRPr lang="en-US"/>
          </a:p>
        </p:txBody>
      </p:sp>
    </p:spTree>
    <p:extLst>
      <p:ext uri="{BB962C8B-B14F-4D97-AF65-F5344CB8AC3E}">
        <p14:creationId xmlns:p14="http://schemas.microsoft.com/office/powerpoint/2010/main" val="124143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9</a:t>
            </a:fld>
            <a:endParaRPr lang="en-US"/>
          </a:p>
        </p:txBody>
      </p:sp>
    </p:spTree>
    <p:extLst>
      <p:ext uri="{BB962C8B-B14F-4D97-AF65-F5344CB8AC3E}">
        <p14:creationId xmlns:p14="http://schemas.microsoft.com/office/powerpoint/2010/main" val="17031565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lang="en-US" sz="1800" b="0" dirty="0">
                <a:effectLst/>
                <a:latin typeface="TradeGothic"/>
              </a:rPr>
              <a:t>Rebreathing. Note how during expiration, carbon dioxide partial pressure does not return to zero </a:t>
            </a:r>
            <a:r>
              <a:rPr lang="en-US" sz="1800" b="0" i="1" dirty="0">
                <a:effectLst/>
                <a:latin typeface="TradeGothic"/>
              </a:rPr>
              <a:t>(arrows). </a:t>
            </a: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lang="en-US" sz="1800" b="0" dirty="0">
                <a:effectLst/>
                <a:latin typeface="TradeGothic"/>
              </a:rPr>
              <a:t>Leak. The first waveform is normal; note how it is altered in subsequent breaths </a:t>
            </a:r>
            <a:r>
              <a:rPr lang="en-US" sz="1800" b="0" i="1" dirty="0">
                <a:effectLst/>
                <a:latin typeface="TradeGothic"/>
              </a:rPr>
              <a:t>(arrows). Cannot localize where the leak (</a:t>
            </a:r>
            <a:r>
              <a:rPr lang="en-US" sz="1800" b="0" i="1" dirty="0" err="1">
                <a:effectLst/>
                <a:latin typeface="TradeGothic"/>
              </a:rPr>
              <a:t>insp</a:t>
            </a:r>
            <a:r>
              <a:rPr lang="en-US" sz="1800" b="0" i="1" dirty="0">
                <a:effectLst/>
                <a:latin typeface="TradeGothic"/>
              </a:rPr>
              <a:t> or exp limb)</a:t>
            </a:r>
            <a:endParaRPr lang="en-US" sz="1800" b="1" dirty="0">
              <a:effectLst/>
              <a:latin typeface="TradeGothic"/>
            </a:endParaRPr>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r>
              <a:rPr lang="en-US" sz="1800" b="0" dirty="0">
                <a:effectLst/>
                <a:latin typeface="TradeGothic"/>
              </a:rPr>
              <a:t>Curare cleft. The first waveform is normal; note the depression during phase III (curare cleft) on the second waveform </a:t>
            </a:r>
            <a:r>
              <a:rPr lang="en-US" sz="1800" b="0" i="1" dirty="0">
                <a:effectLst/>
                <a:latin typeface="TradeGothic"/>
              </a:rPr>
              <a:t>(arrow). </a:t>
            </a:r>
            <a:r>
              <a:rPr lang="en-US" sz="1800" dirty="0">
                <a:effectLst/>
                <a:latin typeface="Minion"/>
              </a:rPr>
              <a:t>A “curare cleft” is a decrease in carbon dioxide concentration during the alveolar plateau. This is due to a spontaneous inspiratory effort in mechanically ventilated patients </a:t>
            </a:r>
            <a:endParaRPr lang="en-US" dirty="0"/>
          </a:p>
          <a:p>
            <a:pPr marL="342900" marR="0" lvl="0" indent="-342900" algn="l" defTabSz="914400" rtl="0" eaLnBrk="1" fontAlgn="auto" latinLnBrk="0" hangingPunct="1">
              <a:lnSpc>
                <a:spcPct val="100000"/>
              </a:lnSpc>
              <a:spcBef>
                <a:spcPts val="0"/>
              </a:spcBef>
              <a:spcAft>
                <a:spcPts val="0"/>
              </a:spcAft>
              <a:buClrTx/>
              <a:buSzTx/>
              <a:buFontTx/>
              <a:buAutoNum type="alphaLcParenR"/>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58</a:t>
            </a:fld>
            <a:endParaRPr lang="en-US"/>
          </a:p>
        </p:txBody>
      </p:sp>
    </p:spTree>
    <p:extLst>
      <p:ext uri="{BB962C8B-B14F-4D97-AF65-F5344CB8AC3E}">
        <p14:creationId xmlns:p14="http://schemas.microsoft.com/office/powerpoint/2010/main" val="1728756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10</a:t>
            </a:fld>
            <a:endParaRPr lang="en-US"/>
          </a:p>
        </p:txBody>
      </p:sp>
    </p:spTree>
    <p:extLst>
      <p:ext uri="{BB962C8B-B14F-4D97-AF65-F5344CB8AC3E}">
        <p14:creationId xmlns:p14="http://schemas.microsoft.com/office/powerpoint/2010/main" val="2840206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latin typeface="Minion"/>
              </a:rPr>
              <a:t>Oxyhemoglobin and deoxyhemoglobin together= functional hemoglobin </a:t>
            </a:r>
          </a:p>
          <a:p>
            <a:endParaRPr lang="en-US" dirty="0"/>
          </a:p>
        </p:txBody>
      </p:sp>
      <p:sp>
        <p:nvSpPr>
          <p:cNvPr id="4" name="Slide Number Placeholder 3"/>
          <p:cNvSpPr>
            <a:spLocks noGrp="1"/>
          </p:cNvSpPr>
          <p:nvPr>
            <p:ph type="sldNum" sz="quarter" idx="5"/>
          </p:nvPr>
        </p:nvSpPr>
        <p:spPr/>
        <p:txBody>
          <a:bodyPr/>
          <a:lstStyle/>
          <a:p>
            <a:fld id="{299EE71A-6007-374C-BD7D-84068C820EAE}" type="slidenum">
              <a:rPr lang="en-US" smtClean="0"/>
              <a:t>13</a:t>
            </a:fld>
            <a:endParaRPr lang="en-US"/>
          </a:p>
        </p:txBody>
      </p:sp>
    </p:spTree>
    <p:extLst>
      <p:ext uri="{BB962C8B-B14F-4D97-AF65-F5344CB8AC3E}">
        <p14:creationId xmlns:p14="http://schemas.microsoft.com/office/powerpoint/2010/main" val="1229414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Minion"/>
              </a:rPr>
              <a:t>Oxyhemoglobin and deoxyhemoglobin constitute 97%–98% of a normal mammal’s total hemoglobin content, and they are together known as </a:t>
            </a:r>
            <a:r>
              <a:rPr lang="en-US" sz="1200" b="1" dirty="0">
                <a:effectLst/>
                <a:latin typeface="Minion"/>
              </a:rPr>
              <a:t>functional hemoglobin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Minio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u="sng" dirty="0">
                <a:effectLst/>
                <a:latin typeface="Minion"/>
              </a:rPr>
              <a:t>Fractional hemoglobin saturation </a:t>
            </a:r>
            <a:r>
              <a:rPr lang="en-US" sz="2400" dirty="0">
                <a:effectLst/>
                <a:latin typeface="Minion"/>
              </a:rPr>
              <a:t>(fractional SO2) refers to the ratio of oxyhemoglobin to all hemoglobin species present, including methemoglobin and carboxyhemoglobin </a:t>
            </a:r>
            <a:endParaRPr lang="en-US" sz="1100" dirty="0"/>
          </a:p>
          <a:p>
            <a:endParaRPr lang="en-US" dirty="0"/>
          </a:p>
          <a:p>
            <a:r>
              <a:rPr lang="en-US" dirty="0"/>
              <a:t>I really like to ask people how pulse oximetry works and let them describe the process. You are talking about monitoring so this opens the discussion up to include common limitations of pulse-oximetry and then can lead directly to co-oximetry. Also, don’t forget that you will be responsible for knowing the wavelengths of light that are used in common pulse oximetry (I know it’s stupid but it is a thing anyway). If you want to talk this out during the week I’m happy to.</a:t>
            </a:r>
          </a:p>
        </p:txBody>
      </p:sp>
      <p:sp>
        <p:nvSpPr>
          <p:cNvPr id="4" name="Slide Number Placeholder 3"/>
          <p:cNvSpPr>
            <a:spLocks noGrp="1"/>
          </p:cNvSpPr>
          <p:nvPr>
            <p:ph type="sldNum" sz="quarter" idx="5"/>
          </p:nvPr>
        </p:nvSpPr>
        <p:spPr/>
        <p:txBody>
          <a:bodyPr/>
          <a:lstStyle/>
          <a:p>
            <a:fld id="{299EE71A-6007-374C-BD7D-84068C820EAE}" type="slidenum">
              <a:rPr lang="en-US" smtClean="0"/>
              <a:t>15</a:t>
            </a:fld>
            <a:endParaRPr lang="en-US"/>
          </a:p>
        </p:txBody>
      </p:sp>
    </p:spTree>
    <p:extLst>
      <p:ext uri="{BB962C8B-B14F-4D97-AF65-F5344CB8AC3E}">
        <p14:creationId xmlns:p14="http://schemas.microsoft.com/office/powerpoint/2010/main" val="3113990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202124"/>
                </a:solidFill>
                <a:effectLst/>
                <a:latin typeface="arial" panose="020B0604020202020204" pitchFamily="34" charset="0"/>
              </a:rPr>
              <a:t>p50 is the oxygen tension when hemoglobin is 50% saturated with oxygen</a:t>
            </a:r>
          </a:p>
          <a:p>
            <a:endParaRPr lang="en-US" b="0" i="0" u="none" strike="noStrike" dirty="0">
              <a:solidFill>
                <a:srgbClr val="202124"/>
              </a:solidFill>
              <a:effectLst/>
              <a:latin typeface="arial" panose="020B0604020202020204" pitchFamily="34" charset="0"/>
            </a:endParaRPr>
          </a:p>
          <a:p>
            <a:r>
              <a:rPr lang="en-US" b="0" i="0" u="none" strike="noStrike" dirty="0">
                <a:solidFill>
                  <a:srgbClr val="202124"/>
                </a:solidFill>
                <a:effectLst/>
                <a:latin typeface="arial" panose="020B0604020202020204" pitchFamily="34" charset="0"/>
              </a:rPr>
              <a:t>Note the p50 for dogs and cats is different from people. Choose one number, learn it and forget about the rest but know they exist.</a:t>
            </a:r>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18</a:t>
            </a:fld>
            <a:endParaRPr lang="en-US"/>
          </a:p>
        </p:txBody>
      </p:sp>
    </p:spTree>
    <p:extLst>
      <p:ext uri="{BB962C8B-B14F-4D97-AF65-F5344CB8AC3E}">
        <p14:creationId xmlns:p14="http://schemas.microsoft.com/office/powerpoint/2010/main" val="1849917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21</a:t>
            </a:fld>
            <a:endParaRPr lang="en-US"/>
          </a:p>
        </p:txBody>
      </p:sp>
    </p:spTree>
    <p:extLst>
      <p:ext uri="{BB962C8B-B14F-4D97-AF65-F5344CB8AC3E}">
        <p14:creationId xmlns:p14="http://schemas.microsoft.com/office/powerpoint/2010/main" val="23708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299EE71A-6007-374C-BD7D-84068C820EAE}" type="slidenum">
              <a:rPr lang="en-US" smtClean="0"/>
              <a:t>22</a:t>
            </a:fld>
            <a:endParaRPr lang="en-US"/>
          </a:p>
        </p:txBody>
      </p:sp>
    </p:spTree>
    <p:extLst>
      <p:ext uri="{BB962C8B-B14F-4D97-AF65-F5344CB8AC3E}">
        <p14:creationId xmlns:p14="http://schemas.microsoft.com/office/powerpoint/2010/main" val="1155744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F28B-45E3-4585-87E3-73838692A70B}"/>
              </a:ext>
            </a:extLst>
          </p:cNvPr>
          <p:cNvSpPr>
            <a:spLocks noGrp="1"/>
          </p:cNvSpPr>
          <p:nvPr>
            <p:ph type="ctrTitle"/>
          </p:nvPr>
        </p:nvSpPr>
        <p:spPr>
          <a:xfrm>
            <a:off x="457200" y="668049"/>
            <a:ext cx="7626795" cy="2841914"/>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F755B0-E17A-4B52-A99D-C35BB18BB2D0}"/>
              </a:ext>
            </a:extLst>
          </p:cNvPr>
          <p:cNvSpPr>
            <a:spLocks noGrp="1"/>
          </p:cNvSpPr>
          <p:nvPr>
            <p:ph type="subTitle" idx="1"/>
          </p:nvPr>
        </p:nvSpPr>
        <p:spPr>
          <a:xfrm>
            <a:off x="457200" y="3602038"/>
            <a:ext cx="7626795" cy="250172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8390C28-805B-4DA6-A10E-651C0FD01716}"/>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5" name="Footer Placeholder 4">
            <a:extLst>
              <a:ext uri="{FF2B5EF4-FFF2-40B4-BE49-F238E27FC236}">
                <a16:creationId xmlns:a16="http://schemas.microsoft.com/office/drawing/2014/main" id="{0D5EBBA9-C52F-4628-AE0D-DCD1772F9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AC57-F8E1-4B54-A111-CB53B32031AB}"/>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121670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A5B40-C529-41A6-8D06-07AF9430A8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B5A354-E2A8-4A91-9D7A-36D9E0915C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D3944-2E3D-42BC-B83D-7630699D48C5}"/>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5" name="Footer Placeholder 4">
            <a:extLst>
              <a:ext uri="{FF2B5EF4-FFF2-40B4-BE49-F238E27FC236}">
                <a16:creationId xmlns:a16="http://schemas.microsoft.com/office/drawing/2014/main" id="{F2FC57FA-204E-4A7A-BAE2-DF17BB0FF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BDA36D-49FF-495A-8E25-4CCC98E39032}"/>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390727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44ECD05-4E94-4A60-8FDA-700BF100B0BA}"/>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8" name="Color Fill">
            <a:extLst>
              <a:ext uri="{FF2B5EF4-FFF2-40B4-BE49-F238E27FC236}">
                <a16:creationId xmlns:a16="http://schemas.microsoft.com/office/drawing/2014/main" id="{8BCB0EB2-4067-418C-9465-9D4C71240E0B}"/>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8" name="Group 7">
            <a:extLst>
              <a:ext uri="{FF2B5EF4-FFF2-40B4-BE49-F238E27FC236}">
                <a16:creationId xmlns:a16="http://schemas.microsoft.com/office/drawing/2014/main" id="{04E37999-41E7-446D-8C53-B904C3CE87A5}"/>
              </a:ext>
              <a:ext uri="{C183D7F6-B498-43B3-948B-1728B52AA6E4}">
                <adec:decorative xmlns:adec="http://schemas.microsoft.com/office/drawing/2017/decorative" val="1"/>
              </a:ext>
            </a:extLst>
          </p:cNvPr>
          <p:cNvGrpSpPr/>
          <p:nvPr/>
        </p:nvGrpSpPr>
        <p:grpSpPr>
          <a:xfrm>
            <a:off x="10300855" y="0"/>
            <a:ext cx="1891145" cy="5600700"/>
            <a:chOff x="10300855" y="0"/>
            <a:chExt cx="1891145" cy="5600700"/>
          </a:xfrm>
        </p:grpSpPr>
        <p:sp>
          <p:nvSpPr>
            <p:cNvPr id="9" name="Oval 8">
              <a:extLst>
                <a:ext uri="{FF2B5EF4-FFF2-40B4-BE49-F238E27FC236}">
                  <a16:creationId xmlns:a16="http://schemas.microsoft.com/office/drawing/2014/main" id="{438A90E8-87F8-4150-B5EB-E19C8A01AFB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Graphic 9">
              <a:extLst>
                <a:ext uri="{FF2B5EF4-FFF2-40B4-BE49-F238E27FC236}">
                  <a16:creationId xmlns:a16="http://schemas.microsoft.com/office/drawing/2014/main" id="{724DCA1C-A8E8-4F90-8FAE-85B1426C108A}"/>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1" name="Freeform: Shape 10">
              <a:extLst>
                <a:ext uri="{FF2B5EF4-FFF2-40B4-BE49-F238E27FC236}">
                  <a16:creationId xmlns:a16="http://schemas.microsoft.com/office/drawing/2014/main" id="{158D6291-6756-44E3-9FCE-0B2ECA5EE664}"/>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2" name="Freeform: Shape 11">
              <a:extLst>
                <a:ext uri="{FF2B5EF4-FFF2-40B4-BE49-F238E27FC236}">
                  <a16:creationId xmlns:a16="http://schemas.microsoft.com/office/drawing/2014/main" id="{C37CA96E-9DD9-4172-B63B-50DF43B576DA}"/>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3" name="Graphic 9">
              <a:extLst>
                <a:ext uri="{FF2B5EF4-FFF2-40B4-BE49-F238E27FC236}">
                  <a16:creationId xmlns:a16="http://schemas.microsoft.com/office/drawing/2014/main" id="{B335AFFE-BF3D-491C-8255-692B9DAC6775}"/>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4" name="Graphic 9">
              <a:extLst>
                <a:ext uri="{FF2B5EF4-FFF2-40B4-BE49-F238E27FC236}">
                  <a16:creationId xmlns:a16="http://schemas.microsoft.com/office/drawing/2014/main" id="{AA052AAF-7A7C-4EDB-AE2C-FCA3A756C4E5}"/>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0" name="Texture">
            <a:extLst>
              <a:ext uri="{FF2B5EF4-FFF2-40B4-BE49-F238E27FC236}">
                <a16:creationId xmlns:a16="http://schemas.microsoft.com/office/drawing/2014/main" id="{31F99E9D-6528-47AC-B178-7032D0E17DF8}"/>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Vertical Title 1">
            <a:extLst>
              <a:ext uri="{FF2B5EF4-FFF2-40B4-BE49-F238E27FC236}">
                <a16:creationId xmlns:a16="http://schemas.microsoft.com/office/drawing/2014/main" id="{834DD302-622D-4E42-BD6F-FAAA98B3728C}"/>
              </a:ext>
            </a:extLst>
          </p:cNvPr>
          <p:cNvSpPr>
            <a:spLocks noGrp="1"/>
          </p:cNvSpPr>
          <p:nvPr>
            <p:ph type="title" orient="vert"/>
          </p:nvPr>
        </p:nvSpPr>
        <p:spPr>
          <a:xfrm>
            <a:off x="7306311" y="668049"/>
            <a:ext cx="2628900" cy="550891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C70D9F5-C907-405F-BE11-571C61745EC6}"/>
              </a:ext>
            </a:extLst>
          </p:cNvPr>
          <p:cNvSpPr>
            <a:spLocks noGrp="1"/>
          </p:cNvSpPr>
          <p:nvPr>
            <p:ph type="body" orient="vert" idx="1"/>
          </p:nvPr>
        </p:nvSpPr>
        <p:spPr>
          <a:xfrm>
            <a:off x="457200" y="668049"/>
            <a:ext cx="6689098" cy="550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DCFD860-3FBD-4FE7-A9FD-1D4A4D10AABF}"/>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5" name="Footer Placeholder 4">
            <a:extLst>
              <a:ext uri="{FF2B5EF4-FFF2-40B4-BE49-F238E27FC236}">
                <a16:creationId xmlns:a16="http://schemas.microsoft.com/office/drawing/2014/main" id="{560A367B-81B3-4BD3-9C95-18EC0710A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D8E54-346D-4D66-BF99-96DA43F80DF8}"/>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134933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A2C84-1247-4534-81D1-136C3E1EBB0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048D490-CEA6-4844-A537-F749658D37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DAEFC9-887F-4E73-9938-6032D52864AA}"/>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5" name="Footer Placeholder 4">
            <a:extLst>
              <a:ext uri="{FF2B5EF4-FFF2-40B4-BE49-F238E27FC236}">
                <a16:creationId xmlns:a16="http://schemas.microsoft.com/office/drawing/2014/main" id="{ABFCF0CF-134A-404E-A177-9FAAA039F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1B0DC-2D2C-408B-A577-904A2385C0AA}"/>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857407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55431-EF88-4771-9699-27EF70A55112}"/>
              </a:ext>
            </a:extLst>
          </p:cNvPr>
          <p:cNvSpPr>
            <a:spLocks noGrp="1"/>
          </p:cNvSpPr>
          <p:nvPr>
            <p:ph type="title"/>
          </p:nvPr>
        </p:nvSpPr>
        <p:spPr>
          <a:xfrm>
            <a:off x="457200" y="668050"/>
            <a:ext cx="7673389" cy="3816588"/>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DAF57C3-A928-4093-B3FC-ECC2194AE9E9}"/>
              </a:ext>
            </a:extLst>
          </p:cNvPr>
          <p:cNvSpPr>
            <a:spLocks noGrp="1"/>
          </p:cNvSpPr>
          <p:nvPr>
            <p:ph type="body" idx="1"/>
          </p:nvPr>
        </p:nvSpPr>
        <p:spPr>
          <a:xfrm>
            <a:off x="457200" y="4589463"/>
            <a:ext cx="767338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BFD625-A893-46D3-A518-9E969CB4FE54}"/>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5" name="Footer Placeholder 4">
            <a:extLst>
              <a:ext uri="{FF2B5EF4-FFF2-40B4-BE49-F238E27FC236}">
                <a16:creationId xmlns:a16="http://schemas.microsoft.com/office/drawing/2014/main" id="{FFCAD37A-B380-4B65-9FB9-3FB91412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773B6-CD13-4451-9BF3-C4102BA5E899}"/>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031387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1FBD0A-9F7B-4EBB-9982-B55F5F9806C4}"/>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88CFF0B8-0BA9-4DD9-B7B2-0655DC8419A8}"/>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C77B910E-9B87-4291-987B-6883212CBAEC}"/>
              </a:ext>
              <a:ext uri="{C183D7F6-B498-43B3-948B-1728B52AA6E4}">
                <adec:decorative xmlns:adec="http://schemas.microsoft.com/office/drawing/2017/decorative" val="1"/>
              </a:ext>
            </a:extLst>
          </p:cNvPr>
          <p:cNvGrpSpPr/>
          <p:nvPr/>
        </p:nvGrpSpPr>
        <p:grpSpPr>
          <a:xfrm>
            <a:off x="11151383" y="2767655"/>
            <a:ext cx="1040617" cy="2833045"/>
            <a:chOff x="11151383" y="2767655"/>
            <a:chExt cx="1040617" cy="2833045"/>
          </a:xfrm>
        </p:grpSpPr>
        <p:sp>
          <p:nvSpPr>
            <p:cNvPr id="15" name="Oval 14">
              <a:extLst>
                <a:ext uri="{FF2B5EF4-FFF2-40B4-BE49-F238E27FC236}">
                  <a16:creationId xmlns:a16="http://schemas.microsoft.com/office/drawing/2014/main" id="{05596CF7-55B3-409D-A36C-F5BE9D625628}"/>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92245D23-45D8-474C-8A38-633E99962676}"/>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918A8D14-28CA-4095-B2FA-E48B3150AD1B}"/>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3" name="Texture">
            <a:extLst>
              <a:ext uri="{FF2B5EF4-FFF2-40B4-BE49-F238E27FC236}">
                <a16:creationId xmlns:a16="http://schemas.microsoft.com/office/drawing/2014/main" id="{1D1F176A-19F1-4537-800D-210F29EC1AC2}"/>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D0A04C26-6125-4D95-9FC0-50DEB9419E63}"/>
              </a:ext>
            </a:extLst>
          </p:cNvPr>
          <p:cNvSpPr>
            <a:spLocks noGrp="1"/>
          </p:cNvSpPr>
          <p:nvPr>
            <p:ph type="title"/>
          </p:nvPr>
        </p:nvSpPr>
        <p:spPr>
          <a:xfrm>
            <a:off x="457200" y="668049"/>
            <a:ext cx="10451534" cy="159174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35401A-13E5-4CED-864F-06D6EECCBCAA}"/>
              </a:ext>
            </a:extLst>
          </p:cNvPr>
          <p:cNvSpPr>
            <a:spLocks noGrp="1"/>
          </p:cNvSpPr>
          <p:nvPr>
            <p:ph sz="half" idx="1"/>
          </p:nvPr>
        </p:nvSpPr>
        <p:spPr>
          <a:xfrm>
            <a:off x="457200" y="2341329"/>
            <a:ext cx="5562600"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C513523-8F78-4766-91D7-03E329B6833A}"/>
              </a:ext>
            </a:extLst>
          </p:cNvPr>
          <p:cNvSpPr>
            <a:spLocks noGrp="1"/>
          </p:cNvSpPr>
          <p:nvPr>
            <p:ph sz="half" idx="2"/>
          </p:nvPr>
        </p:nvSpPr>
        <p:spPr>
          <a:xfrm>
            <a:off x="6172200" y="2341329"/>
            <a:ext cx="4736534"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E5B757F-BAD2-4343-BD57-FC02D0BE19EC}"/>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6" name="Footer Placeholder 5">
            <a:extLst>
              <a:ext uri="{FF2B5EF4-FFF2-40B4-BE49-F238E27FC236}">
                <a16:creationId xmlns:a16="http://schemas.microsoft.com/office/drawing/2014/main" id="{5A30EF3C-A61E-4F43-9C8F-BC9A6455C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19D947-1DC8-4CE9-A031-6EEB776BD0BF}"/>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504499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5BFA9BB-A51E-4D09-8602-5AD9010463BA}"/>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3" name="Color Fill">
            <a:extLst>
              <a:ext uri="{FF2B5EF4-FFF2-40B4-BE49-F238E27FC236}">
                <a16:creationId xmlns:a16="http://schemas.microsoft.com/office/drawing/2014/main" id="{A60257A1-779B-4048-BC0D-1EA579B5B1C5}"/>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6" name="Group 15">
            <a:extLst>
              <a:ext uri="{FF2B5EF4-FFF2-40B4-BE49-F238E27FC236}">
                <a16:creationId xmlns:a16="http://schemas.microsoft.com/office/drawing/2014/main" id="{38F4B5D0-AA24-4702-9C01-FC1A03E7B607}"/>
              </a:ext>
              <a:ext uri="{C183D7F6-B498-43B3-948B-1728B52AA6E4}">
                <adec:decorative xmlns:adec="http://schemas.microsoft.com/office/drawing/2017/decorative" val="1"/>
              </a:ext>
            </a:extLst>
          </p:cNvPr>
          <p:cNvGrpSpPr/>
          <p:nvPr/>
        </p:nvGrpSpPr>
        <p:grpSpPr>
          <a:xfrm>
            <a:off x="11151383" y="2767655"/>
            <a:ext cx="1040617" cy="2833045"/>
            <a:chOff x="11151383" y="2767655"/>
            <a:chExt cx="1040617" cy="2833045"/>
          </a:xfrm>
        </p:grpSpPr>
        <p:sp>
          <p:nvSpPr>
            <p:cNvPr id="17" name="Oval 16">
              <a:extLst>
                <a:ext uri="{FF2B5EF4-FFF2-40B4-BE49-F238E27FC236}">
                  <a16:creationId xmlns:a16="http://schemas.microsoft.com/office/drawing/2014/main" id="{29CBF9BD-1EB2-4122-98FE-F2B5DF8771C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7C41FF89-01DF-4236-AA4D-243CB8A464B3}"/>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Freeform: Shape 18">
              <a:extLst>
                <a:ext uri="{FF2B5EF4-FFF2-40B4-BE49-F238E27FC236}">
                  <a16:creationId xmlns:a16="http://schemas.microsoft.com/office/drawing/2014/main" id="{FD03BB88-350D-4DE0-BB34-870F64356890}"/>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5" name="Texture">
            <a:extLst>
              <a:ext uri="{FF2B5EF4-FFF2-40B4-BE49-F238E27FC236}">
                <a16:creationId xmlns:a16="http://schemas.microsoft.com/office/drawing/2014/main" id="{4A8025C0-8995-4863-A847-7ED1F8CCE811}"/>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0162335-6445-435C-A1C6-9F090B965040}"/>
              </a:ext>
            </a:extLst>
          </p:cNvPr>
          <p:cNvSpPr>
            <a:spLocks noGrp="1"/>
          </p:cNvSpPr>
          <p:nvPr>
            <p:ph type="title"/>
          </p:nvPr>
        </p:nvSpPr>
        <p:spPr>
          <a:xfrm>
            <a:off x="457200" y="668049"/>
            <a:ext cx="10450629" cy="132556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5074B3D-418F-464D-91E7-993D0B480108}"/>
              </a:ext>
            </a:extLst>
          </p:cNvPr>
          <p:cNvSpPr>
            <a:spLocks noGrp="1"/>
          </p:cNvSpPr>
          <p:nvPr>
            <p:ph type="body" idx="1"/>
          </p:nvPr>
        </p:nvSpPr>
        <p:spPr>
          <a:xfrm>
            <a:off x="457086" y="2182814"/>
            <a:ext cx="5021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904709-9362-4AB5-9AA2-32F51BF06A39}"/>
              </a:ext>
            </a:extLst>
          </p:cNvPr>
          <p:cNvSpPr>
            <a:spLocks noGrp="1"/>
          </p:cNvSpPr>
          <p:nvPr>
            <p:ph sz="half" idx="2"/>
          </p:nvPr>
        </p:nvSpPr>
        <p:spPr>
          <a:xfrm>
            <a:off x="457086" y="3115949"/>
            <a:ext cx="502151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B083836-1CF5-406F-B0CB-643F37066CE6}"/>
              </a:ext>
            </a:extLst>
          </p:cNvPr>
          <p:cNvSpPr>
            <a:spLocks noGrp="1"/>
          </p:cNvSpPr>
          <p:nvPr>
            <p:ph type="body" sz="quarter" idx="3"/>
          </p:nvPr>
        </p:nvSpPr>
        <p:spPr>
          <a:xfrm>
            <a:off x="5890597" y="2182814"/>
            <a:ext cx="50172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4A8670-0F33-4222-AAC9-96A21C47C336}"/>
              </a:ext>
            </a:extLst>
          </p:cNvPr>
          <p:cNvSpPr>
            <a:spLocks noGrp="1"/>
          </p:cNvSpPr>
          <p:nvPr>
            <p:ph sz="quarter" idx="4"/>
          </p:nvPr>
        </p:nvSpPr>
        <p:spPr>
          <a:xfrm>
            <a:off x="5890597" y="3115949"/>
            <a:ext cx="501723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DA1E6970-4A96-4519-9C0E-11E245D563C9}"/>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8" name="Footer Placeholder 7">
            <a:extLst>
              <a:ext uri="{FF2B5EF4-FFF2-40B4-BE49-F238E27FC236}">
                <a16:creationId xmlns:a16="http://schemas.microsoft.com/office/drawing/2014/main" id="{35FEE249-70F5-4359-B699-23D68A5037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2AE510-A38C-45EE-B061-CB02E4E3DD7C}"/>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402165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698446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DCDA0B-9BEE-4B57-8F97-96D5645D0658}"/>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3" name="Footer Placeholder 2">
            <a:extLst>
              <a:ext uri="{FF2B5EF4-FFF2-40B4-BE49-F238E27FC236}">
                <a16:creationId xmlns:a16="http://schemas.microsoft.com/office/drawing/2014/main" id="{05282AF2-09A1-4A1C-AEB6-577962B714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4D99D9-82B1-496C-ABBC-4FF0C375DCE7}"/>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17413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D9AFA4-EB8E-4091-A5E2-1B9D163A0709}"/>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F25018FE-FB44-4E2E-A181-B3476F3E8550}"/>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A6C7CD4B-70DE-49E2-A336-B6F43F58FFA4}"/>
              </a:ext>
              <a:ext uri="{C183D7F6-B498-43B3-948B-1728B52AA6E4}">
                <adec:decorative xmlns:adec="http://schemas.microsoft.com/office/drawing/2017/decorative"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id="{B4B8BFC9-6F67-47CB-BAE4-45260FBAF397}"/>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id="{40F836E5-3C5B-4DE7-B09A-AE00DEE730A9}"/>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id="{68E1B8E4-080E-4F43-B33F-59DD21B6B658}"/>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507639D4-740A-4B71-8393-99CA375EB4A0}"/>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id="{AE7E56E5-1F6A-442B-B5E0-ED19F815D2E2}"/>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id="{3774E986-8FE2-4670-A4C0-96E213269BD7}"/>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id="{3A5846DF-A106-4887-BE2C-DCD89DAA6539}"/>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767E81C-AA51-44A0-B21C-757B2F3B90C5}"/>
              </a:ext>
            </a:extLst>
          </p:cNvPr>
          <p:cNvSpPr>
            <a:spLocks noGrp="1"/>
          </p:cNvSpPr>
          <p:nvPr>
            <p:ph type="title"/>
          </p:nvPr>
        </p:nvSpPr>
        <p:spPr>
          <a:xfrm>
            <a:off x="457200" y="668049"/>
            <a:ext cx="4314825" cy="1957828"/>
          </a:xfrm>
        </p:spPr>
        <p:txBody>
          <a:bodyPr anchor="b">
            <a:norm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A0438A-298D-4466-B55D-F466C345C3CC}"/>
              </a:ext>
            </a:extLst>
          </p:cNvPr>
          <p:cNvSpPr>
            <a:spLocks noGrp="1"/>
          </p:cNvSpPr>
          <p:nvPr>
            <p:ph idx="1"/>
          </p:nvPr>
        </p:nvSpPr>
        <p:spPr>
          <a:xfrm>
            <a:off x="5183188" y="668049"/>
            <a:ext cx="4875212" cy="523125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143104-0579-4974-88D2-61DF1A30D390}"/>
              </a:ext>
            </a:extLst>
          </p:cNvPr>
          <p:cNvSpPr>
            <a:spLocks noGrp="1"/>
          </p:cNvSpPr>
          <p:nvPr>
            <p:ph type="body" sz="half" idx="2"/>
          </p:nvPr>
        </p:nvSpPr>
        <p:spPr>
          <a:xfrm>
            <a:off x="457200" y="2749024"/>
            <a:ext cx="4314825" cy="3119964"/>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A32755-0632-47CB-AA69-7EFB212FA160}"/>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6" name="Footer Placeholder 5">
            <a:extLst>
              <a:ext uri="{FF2B5EF4-FFF2-40B4-BE49-F238E27FC236}">
                <a16:creationId xmlns:a16="http://schemas.microsoft.com/office/drawing/2014/main" id="{38ED0B4F-5B59-4064-A88B-E9938A40FF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512E7F-93B8-4E93-BCB3-ADE74FC1504B}"/>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732334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3C1870-4E69-4DE7-BF2F-DE8A7881C640}"/>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7439AB1C-A8A1-4745-9625-B18FE9160BBB}"/>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11ADDC4D-D9AA-48F8-BD10-2D20F14607A6}"/>
              </a:ext>
              <a:ext uri="{C183D7F6-B498-43B3-948B-1728B52AA6E4}">
                <adec:decorative xmlns:adec="http://schemas.microsoft.com/office/drawing/2017/decorative"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id="{C1136312-3085-4615-A743-4EE531585B11}"/>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id="{29539FE4-376B-4187-A80A-C98EBA23DA30}"/>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id="{A11DC5D7-2276-4A57-8783-A0EFB00416E9}"/>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57D5B578-4971-4ADC-97D8-B9CEF52AA71B}"/>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id="{2D968E77-E43D-4870-93BC-CBF1947336B3}"/>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id="{1221D41A-E71E-4587-A876-F8778E7C03E1}"/>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id="{50457195-385D-490A-91AB-30B969C61953}"/>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E06FF6D-24FA-4E04-90ED-7DBE228B2AA6}"/>
              </a:ext>
            </a:extLst>
          </p:cNvPr>
          <p:cNvSpPr>
            <a:spLocks noGrp="1"/>
          </p:cNvSpPr>
          <p:nvPr>
            <p:ph type="title"/>
          </p:nvPr>
        </p:nvSpPr>
        <p:spPr>
          <a:xfrm>
            <a:off x="457200" y="668049"/>
            <a:ext cx="4314825" cy="2235711"/>
          </a:xfrm>
        </p:spPr>
        <p:txBody>
          <a:bodyPr anchor="b">
            <a:noAutofit/>
          </a:bodyPr>
          <a:lstStyle>
            <a:lvl1pPr algn="l" defTabSz="914400" rtl="0" eaLnBrk="1" latinLnBrk="0" hangingPunct="1">
              <a:lnSpc>
                <a:spcPct val="90000"/>
              </a:lnSpc>
              <a:spcBef>
                <a:spcPct val="0"/>
              </a:spcBef>
              <a:buNone/>
              <a:defRPr lang="en-US" sz="4400" kern="120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432D78B-0E21-420F-9DFF-6131CB0F7E69}"/>
              </a:ext>
            </a:extLst>
          </p:cNvPr>
          <p:cNvSpPr>
            <a:spLocks noGrp="1"/>
          </p:cNvSpPr>
          <p:nvPr>
            <p:ph type="pic" idx="1"/>
          </p:nvPr>
        </p:nvSpPr>
        <p:spPr>
          <a:xfrm>
            <a:off x="5183188" y="668049"/>
            <a:ext cx="4958436" cy="52312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8AC2A57-1064-4391-B96B-4D04305E0BE7}"/>
              </a:ext>
            </a:extLst>
          </p:cNvPr>
          <p:cNvSpPr>
            <a:spLocks noGrp="1"/>
          </p:cNvSpPr>
          <p:nvPr>
            <p:ph type="body" sz="half" idx="2"/>
          </p:nvPr>
        </p:nvSpPr>
        <p:spPr>
          <a:xfrm>
            <a:off x="457200" y="2941222"/>
            <a:ext cx="4314825" cy="29277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04EB0-850A-4256-8D12-E01A201A4FE1}"/>
              </a:ext>
            </a:extLst>
          </p:cNvPr>
          <p:cNvSpPr>
            <a:spLocks noGrp="1"/>
          </p:cNvSpPr>
          <p:nvPr>
            <p:ph type="dt" sz="half" idx="10"/>
          </p:nvPr>
        </p:nvSpPr>
        <p:spPr/>
        <p:txBody>
          <a:bodyPr/>
          <a:lstStyle/>
          <a:p>
            <a:fld id="{D208048B-57AF-4F53-BC84-8E0A1033FBEC}" type="datetimeFigureOut">
              <a:rPr lang="en-US" smtClean="0"/>
              <a:t>11/15/22</a:t>
            </a:fld>
            <a:endParaRPr lang="en-US"/>
          </a:p>
        </p:txBody>
      </p:sp>
      <p:sp>
        <p:nvSpPr>
          <p:cNvPr id="6" name="Footer Placeholder 5">
            <a:extLst>
              <a:ext uri="{FF2B5EF4-FFF2-40B4-BE49-F238E27FC236}">
                <a16:creationId xmlns:a16="http://schemas.microsoft.com/office/drawing/2014/main" id="{7E9CF4AF-C757-4552-AB8A-3B89C37464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2A368-F12B-4B5E-82F0-A6AEE6AF2C83}"/>
              </a:ext>
            </a:extLst>
          </p:cNvPr>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226445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3" name="Group 12">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p:nvPr/>
        </p:nvGrpSpPr>
        <p:grpSpPr>
          <a:xfrm>
            <a:off x="8351566" y="0"/>
            <a:ext cx="3840434" cy="6858000"/>
            <a:chOff x="8351565" y="0"/>
            <a:chExt cx="3840434" cy="6858000"/>
          </a:xfrm>
        </p:grpSpPr>
        <p:sp>
          <p:nvSpPr>
            <p:cNvPr id="14" name="Oval 13">
              <a:extLst>
                <a:ext uri="{FF2B5EF4-FFF2-40B4-BE49-F238E27FC236}">
                  <a16:creationId xmlns:a16="http://schemas.microsoft.com/office/drawing/2014/main" id="{D386E468-0048-46C4-ADDD-FBE7A6AE9F31}"/>
                </a:ext>
              </a:extLst>
            </p:cNvPr>
            <p:cNvSpPr/>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Shape 14">
              <a:extLst>
                <a:ext uri="{FF2B5EF4-FFF2-40B4-BE49-F238E27FC236}">
                  <a16:creationId xmlns:a16="http://schemas.microsoft.com/office/drawing/2014/main" id="{C5B35ED4-0C31-4C8C-A45E-6A3EDEAB2867}"/>
                </a:ext>
              </a:extLst>
            </p:cNvPr>
            <p:cNvSpPr/>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6" name="Freeform: Shape 15">
              <a:extLst>
                <a:ext uri="{FF2B5EF4-FFF2-40B4-BE49-F238E27FC236}">
                  <a16:creationId xmlns:a16="http://schemas.microsoft.com/office/drawing/2014/main" id="{B40A1EF3-FA93-48F4-9F82-BC0C79635750}"/>
                </a:ext>
              </a:extLst>
            </p:cNvPr>
            <p:cNvSpPr/>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7" name="Freeform: Shape 16">
              <a:extLst>
                <a:ext uri="{FF2B5EF4-FFF2-40B4-BE49-F238E27FC236}">
                  <a16:creationId xmlns:a16="http://schemas.microsoft.com/office/drawing/2014/main" id="{A985F09D-6969-44D0-B04F-4EDE0FEDAF63}"/>
                </a:ext>
              </a:extLst>
            </p:cNvPr>
            <p:cNvSpPr/>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8" name="Graphic 9">
              <a:extLst>
                <a:ext uri="{FF2B5EF4-FFF2-40B4-BE49-F238E27FC236}">
                  <a16:creationId xmlns:a16="http://schemas.microsoft.com/office/drawing/2014/main" id="{003913A0-A3C0-4ED8-8920-318068FBC46F}"/>
                </a:ext>
              </a:extLst>
            </p:cNvPr>
            <p:cNvSpPr/>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2"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1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Placeholder 1">
            <a:extLst>
              <a:ext uri="{FF2B5EF4-FFF2-40B4-BE49-F238E27FC236}">
                <a16:creationId xmlns:a16="http://schemas.microsoft.com/office/drawing/2014/main" id="{093083B5-1505-44FE-894D-AA1AB6D60FCE}"/>
              </a:ext>
            </a:extLst>
          </p:cNvPr>
          <p:cNvSpPr>
            <a:spLocks noGrp="1"/>
          </p:cNvSpPr>
          <p:nvPr>
            <p:ph type="title"/>
          </p:nvPr>
        </p:nvSpPr>
        <p:spPr>
          <a:xfrm>
            <a:off x="457200" y="668049"/>
            <a:ext cx="7685037"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3F3930-F8C8-43B1-BC1A-6264F4ACB2E1}"/>
              </a:ext>
            </a:extLst>
          </p:cNvPr>
          <p:cNvSpPr>
            <a:spLocks noGrp="1"/>
          </p:cNvSpPr>
          <p:nvPr>
            <p:ph type="body" idx="1"/>
          </p:nvPr>
        </p:nvSpPr>
        <p:spPr>
          <a:xfrm>
            <a:off x="457200" y="2096713"/>
            <a:ext cx="7685037" cy="4080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9F4F2F7-3ECA-43D7-BFF3-FBB407AEAB46}"/>
              </a:ext>
            </a:extLst>
          </p:cNvPr>
          <p:cNvSpPr>
            <a:spLocks noGrp="1"/>
          </p:cNvSpPr>
          <p:nvPr>
            <p:ph type="dt" sz="half" idx="2"/>
          </p:nvPr>
        </p:nvSpPr>
        <p:spPr>
          <a:xfrm>
            <a:off x="457200" y="6356350"/>
            <a:ext cx="27432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fld id="{D208048B-57AF-4F53-BC84-8E0A1033FBEC}" type="datetimeFigureOut">
              <a:rPr lang="en-US" smtClean="0"/>
              <a:pPr/>
              <a:t>11/15/22</a:t>
            </a:fld>
            <a:endParaRPr lang="en-US" dirty="0"/>
          </a:p>
        </p:txBody>
      </p:sp>
      <p:sp>
        <p:nvSpPr>
          <p:cNvPr id="5" name="Footer Placeholder 4">
            <a:extLst>
              <a:ext uri="{FF2B5EF4-FFF2-40B4-BE49-F238E27FC236}">
                <a16:creationId xmlns:a16="http://schemas.microsoft.com/office/drawing/2014/main" id="{1D3A193F-0B61-43DD-8E45-EFEAC43E3826}"/>
              </a:ext>
            </a:extLst>
          </p:cNvPr>
          <p:cNvSpPr>
            <a:spLocks noGrp="1"/>
          </p:cNvSpPr>
          <p:nvPr>
            <p:ph type="ftr" sz="quarter" idx="3"/>
          </p:nvPr>
        </p:nvSpPr>
        <p:spPr>
          <a:xfrm>
            <a:off x="457200" y="155448"/>
            <a:ext cx="41148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4625961-D3A8-4945-AEE4-EE1952DBDCAE}"/>
              </a:ext>
            </a:extLst>
          </p:cNvPr>
          <p:cNvSpPr>
            <a:spLocks noGrp="1"/>
          </p:cNvSpPr>
          <p:nvPr>
            <p:ph type="sldNum" sz="quarter" idx="4"/>
          </p:nvPr>
        </p:nvSpPr>
        <p:spPr>
          <a:xfrm>
            <a:off x="10954512" y="6355080"/>
            <a:ext cx="795528" cy="365760"/>
          </a:xfrm>
          <a:prstGeom prst="rect">
            <a:avLst/>
          </a:prstGeom>
        </p:spPr>
        <p:txBody>
          <a:bodyPr vert="horz" lIns="91440" tIns="45720" rIns="91440" bIns="45720" rtlCol="0" anchor="ctr"/>
          <a:lstStyle>
            <a:lvl1pPr algn="r">
              <a:defRPr sz="1000" spc="110" baseline="0">
                <a:solidFill>
                  <a:schemeClr val="tx1">
                    <a:tint val="75000"/>
                  </a:schemeClr>
                </a:solidFill>
              </a:defRPr>
            </a:lvl1p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1315315805"/>
      </p:ext>
    </p:extLst>
  </p:cSld>
  <p:clrMap bg1="dk1" tx1="lt1" bg2="dk2" tx2="lt2" accent1="accent1" accent2="accent2" accent3="accent3" accent4="accent4" accent5="accent5" accent6="accent6" hlink="hlink" folHlink="folHlink"/>
  <p:sldLayoutIdLst>
    <p:sldLayoutId id="2147483729" r:id="rId1"/>
    <p:sldLayoutId id="2147483728" r:id="rId2"/>
    <p:sldLayoutId id="2147483730" r:id="rId3"/>
    <p:sldLayoutId id="2147483731" r:id="rId4"/>
    <p:sldLayoutId id="2147483732" r:id="rId5"/>
    <p:sldLayoutId id="2147483733" r:id="rId6"/>
    <p:sldLayoutId id="2147483738"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customXml" Target="../ink/ink1.xml"/><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Background Fill">
            <a:extLst>
              <a:ext uri="{FF2B5EF4-FFF2-40B4-BE49-F238E27FC236}">
                <a16:creationId xmlns:a16="http://schemas.microsoft.com/office/drawing/2014/main" id="{A7971386-B2B0-4A38-8D3B-8CF23AAA6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4" name="Color Fill">
            <a:extLst>
              <a:ext uri="{FF2B5EF4-FFF2-40B4-BE49-F238E27FC236}">
                <a16:creationId xmlns:a16="http://schemas.microsoft.com/office/drawing/2014/main" id="{EB0BF642-CC8D-40B8-B1A3-69C16DA6F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6" name="Group 25">
            <a:extLst>
              <a:ext uri="{FF2B5EF4-FFF2-40B4-BE49-F238E27FC236}">
                <a16:creationId xmlns:a16="http://schemas.microsoft.com/office/drawing/2014/main" id="{0769E5B8-2717-40A9-A579-B1E26A3E5A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25155" y="0"/>
            <a:ext cx="4101733" cy="6858000"/>
            <a:chOff x="7925155" y="0"/>
            <a:chExt cx="4101733" cy="6858000"/>
          </a:xfrm>
        </p:grpSpPr>
        <p:sp>
          <p:nvSpPr>
            <p:cNvPr id="27" name="Oval 26">
              <a:extLst>
                <a:ext uri="{FF2B5EF4-FFF2-40B4-BE49-F238E27FC236}">
                  <a16:creationId xmlns:a16="http://schemas.microsoft.com/office/drawing/2014/main" id="{D56EA1DF-EF1E-4076-8298-3BBAF545F9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96664" y="199915"/>
              <a:ext cx="491650" cy="49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Graphic 9">
              <a:extLst>
                <a:ext uri="{FF2B5EF4-FFF2-40B4-BE49-F238E27FC236}">
                  <a16:creationId xmlns:a16="http://schemas.microsoft.com/office/drawing/2014/main" id="{1231D964-725F-43E9-B778-CDC9DB97FE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86125" y="3917237"/>
              <a:ext cx="2932666" cy="294885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9" name="Graphic 18">
              <a:extLst>
                <a:ext uri="{FF2B5EF4-FFF2-40B4-BE49-F238E27FC236}">
                  <a16:creationId xmlns:a16="http://schemas.microsoft.com/office/drawing/2014/main" id="{9788B8ED-D4C2-440F-B791-306069C6D3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25155" y="2754061"/>
              <a:ext cx="1365700" cy="2081398"/>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0" name="Graphic 9">
              <a:extLst>
                <a:ext uri="{FF2B5EF4-FFF2-40B4-BE49-F238E27FC236}">
                  <a16:creationId xmlns:a16="http://schemas.microsoft.com/office/drawing/2014/main" id="{7CE33C24-2597-417A-9455-72E097D9F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78029" y="891480"/>
              <a:ext cx="2948859" cy="2948858"/>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75000"/>
                </a:schemeClr>
              </a:fgClr>
              <a:bgClr>
                <a:schemeClr val="accent4">
                  <a:lumMod val="60000"/>
                  <a:lumOff val="40000"/>
                </a:schemeClr>
              </a:bgClr>
            </a:pattFill>
            <a:ln w="9525" cap="flat">
              <a:noFill/>
              <a:prstDash val="solid"/>
              <a:miter/>
            </a:ln>
          </p:spPr>
          <p:txBody>
            <a:bodyPr rtlCol="0" anchor="ctr"/>
            <a:lstStyle/>
            <a:p>
              <a:endParaRPr lang="en-US" dirty="0"/>
            </a:p>
          </p:txBody>
        </p:sp>
        <p:sp>
          <p:nvSpPr>
            <p:cNvPr id="31" name="Oval 30">
              <a:extLst>
                <a:ext uri="{FF2B5EF4-FFF2-40B4-BE49-F238E27FC236}">
                  <a16:creationId xmlns:a16="http://schemas.microsoft.com/office/drawing/2014/main" id="{FCBC0EDB-ABCF-45FA-9BCF-811363F49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63632" y="3793556"/>
              <a:ext cx="355343" cy="355343"/>
            </a:xfrm>
            <a:prstGeom prst="ellipse">
              <a:avLst/>
            </a:prstGeom>
            <a:solidFill>
              <a:schemeClr val="accent1">
                <a:lumMod val="60000"/>
                <a:lumOff val="40000"/>
              </a:schemeClr>
            </a:solidFill>
            <a:ln w="9331" cap="flat">
              <a:noFill/>
              <a:prstDash val="solid"/>
              <a:miter/>
            </a:ln>
          </p:spPr>
          <p:txBody>
            <a:bodyPr rtlCol="0" anchor="ctr"/>
            <a:lstStyle/>
            <a:p>
              <a:endParaRPr lang="en-US">
                <a:solidFill>
                  <a:schemeClr val="tx1"/>
                </a:solidFill>
              </a:endParaRPr>
            </a:p>
          </p:txBody>
        </p:sp>
        <p:sp>
          <p:nvSpPr>
            <p:cNvPr id="32" name="Freeform: Shape 31">
              <a:extLst>
                <a:ext uri="{FF2B5EF4-FFF2-40B4-BE49-F238E27FC236}">
                  <a16:creationId xmlns:a16="http://schemas.microsoft.com/office/drawing/2014/main" id="{743056A4-B55C-49CF-82A3-2ABE1399F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78658" y="0"/>
              <a:ext cx="2779229" cy="817919"/>
            </a:xfrm>
            <a:custGeom>
              <a:avLst/>
              <a:gdLst>
                <a:gd name="connsiteX0" fmla="*/ 0 w 2779229"/>
                <a:gd name="connsiteY0" fmla="*/ 0 h 817919"/>
                <a:gd name="connsiteX1" fmla="*/ 2779229 w 2779229"/>
                <a:gd name="connsiteY1" fmla="*/ 0 h 817919"/>
                <a:gd name="connsiteX2" fmla="*/ 2755430 w 2779229"/>
                <a:gd name="connsiteY2" fmla="*/ 49404 h 817919"/>
                <a:gd name="connsiteX3" fmla="*/ 1464180 w 2779229"/>
                <a:gd name="connsiteY3" fmla="*/ 817919 h 817919"/>
                <a:gd name="connsiteX4" fmla="*/ 0 w 2779229"/>
                <a:gd name="connsiteY4" fmla="*/ 817919 h 817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229" h="817919">
                  <a:moveTo>
                    <a:pt x="0" y="0"/>
                  </a:moveTo>
                  <a:lnTo>
                    <a:pt x="2779229" y="0"/>
                  </a:lnTo>
                  <a:lnTo>
                    <a:pt x="2755430" y="49404"/>
                  </a:lnTo>
                  <a:cubicBezTo>
                    <a:pt x="2506760" y="507168"/>
                    <a:pt x="2021765" y="817919"/>
                    <a:pt x="1464180" y="817919"/>
                  </a:cubicBezTo>
                  <a:lnTo>
                    <a:pt x="0" y="817919"/>
                  </a:lnTo>
                  <a:close/>
                </a:path>
              </a:pathLst>
            </a:custGeom>
            <a:solidFill>
              <a:schemeClr val="accent1">
                <a:lumMod val="75000"/>
              </a:schemeClr>
            </a:solidFill>
            <a:ln w="9331" cap="flat">
              <a:noFill/>
              <a:prstDash val="solid"/>
              <a:miter/>
            </a:ln>
          </p:spPr>
          <p:txBody>
            <a:bodyPr rtlCol="0" anchor="ctr"/>
            <a:lstStyle/>
            <a:p>
              <a:endParaRPr lang="en-US"/>
            </a:p>
          </p:txBody>
        </p:sp>
      </p:grpSp>
      <p:sp>
        <p:nvSpPr>
          <p:cNvPr id="34" name="Texture">
            <a:extLst>
              <a:ext uri="{FF2B5EF4-FFF2-40B4-BE49-F238E27FC236}">
                <a16:creationId xmlns:a16="http://schemas.microsoft.com/office/drawing/2014/main" id="{0D29D77D-2D4E-4868-960B-BEDA724F5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22777C8A-8210-CF41-8840-CE5C8B067950}"/>
              </a:ext>
            </a:extLst>
          </p:cNvPr>
          <p:cNvSpPr>
            <a:spLocks noGrp="1"/>
          </p:cNvSpPr>
          <p:nvPr>
            <p:ph type="ctrTitle"/>
          </p:nvPr>
        </p:nvSpPr>
        <p:spPr>
          <a:xfrm>
            <a:off x="395655" y="1687679"/>
            <a:ext cx="7136893" cy="1356460"/>
          </a:xfrm>
        </p:spPr>
        <p:txBody>
          <a:bodyPr>
            <a:normAutofit/>
          </a:bodyPr>
          <a:lstStyle/>
          <a:p>
            <a:r>
              <a:rPr lang="en-US" dirty="0"/>
              <a:t>Respiratory monitoring</a:t>
            </a:r>
          </a:p>
        </p:txBody>
      </p:sp>
      <p:sp>
        <p:nvSpPr>
          <p:cNvPr id="3" name="Subtitle 2">
            <a:extLst>
              <a:ext uri="{FF2B5EF4-FFF2-40B4-BE49-F238E27FC236}">
                <a16:creationId xmlns:a16="http://schemas.microsoft.com/office/drawing/2014/main" id="{48369E45-01BA-9D4E-A180-9ACE2D6296B0}"/>
              </a:ext>
            </a:extLst>
          </p:cNvPr>
          <p:cNvSpPr>
            <a:spLocks noGrp="1"/>
          </p:cNvSpPr>
          <p:nvPr>
            <p:ph type="subTitle" idx="1"/>
          </p:nvPr>
        </p:nvSpPr>
        <p:spPr>
          <a:xfrm>
            <a:off x="395655" y="3270712"/>
            <a:ext cx="7136893" cy="2331642"/>
          </a:xfrm>
        </p:spPr>
        <p:txBody>
          <a:bodyPr>
            <a:normAutofit/>
          </a:bodyPr>
          <a:lstStyle/>
          <a:p>
            <a:r>
              <a:rPr lang="en-US" dirty="0" err="1"/>
              <a:t>Cece</a:t>
            </a:r>
            <a:r>
              <a:rPr lang="en-US" dirty="0"/>
              <a:t> Zhu</a:t>
            </a:r>
          </a:p>
          <a:p>
            <a:r>
              <a:rPr lang="en-US" dirty="0"/>
              <a:t>ECC Resident Rounds 11/17/22</a:t>
            </a:r>
          </a:p>
        </p:txBody>
      </p:sp>
      <p:pic>
        <p:nvPicPr>
          <p:cNvPr id="4" name="Picture 3" descr="Colorful leaf patterns">
            <a:extLst>
              <a:ext uri="{FF2B5EF4-FFF2-40B4-BE49-F238E27FC236}">
                <a16:creationId xmlns:a16="http://schemas.microsoft.com/office/drawing/2014/main" id="{CD270EB3-61B9-FB5C-BC66-6255AB94D54D}"/>
              </a:ext>
            </a:extLst>
          </p:cNvPr>
          <p:cNvPicPr>
            <a:picLocks noChangeAspect="1"/>
          </p:cNvPicPr>
          <p:nvPr/>
        </p:nvPicPr>
        <p:blipFill rotWithShape="1">
          <a:blip r:embed="rId3"/>
          <a:srcRect l="11377" r="18626" b="3"/>
          <a:stretch/>
        </p:blipFill>
        <p:spPr>
          <a:xfrm>
            <a:off x="9078029" y="891480"/>
            <a:ext cx="2948859" cy="2948858"/>
          </a:xfrm>
          <a:custGeom>
            <a:avLst/>
            <a:gdLst/>
            <a:ahLst/>
            <a:cxnLst/>
            <a:rect l="l" t="t" r="r" b="b"/>
            <a:pathLst>
              <a:path w="3646992" h="3646991">
                <a:moveTo>
                  <a:pt x="0" y="0"/>
                </a:moveTo>
                <a:lnTo>
                  <a:pt x="1820818" y="0"/>
                </a:lnTo>
                <a:cubicBezTo>
                  <a:pt x="2829397" y="0"/>
                  <a:pt x="3646992" y="817595"/>
                  <a:pt x="3646992" y="1826174"/>
                </a:cubicBezTo>
                <a:lnTo>
                  <a:pt x="3646992" y="3646991"/>
                </a:lnTo>
                <a:lnTo>
                  <a:pt x="1826174" y="3646991"/>
                </a:lnTo>
                <a:cubicBezTo>
                  <a:pt x="817595" y="3646991"/>
                  <a:pt x="0" y="2829396"/>
                  <a:pt x="0" y="1820817"/>
                </a:cubicBezTo>
                <a:close/>
              </a:path>
            </a:pathLst>
          </a:custGeom>
        </p:spPr>
      </p:pic>
    </p:spTree>
    <p:extLst>
      <p:ext uri="{BB962C8B-B14F-4D97-AF65-F5344CB8AC3E}">
        <p14:creationId xmlns:p14="http://schemas.microsoft.com/office/powerpoint/2010/main" val="3332443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B43F8043-C799-466F-8C9B-9AB1ADB60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E2539269-A988-4404-9F15-456795083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E606F529-CD5D-4778-9EFF-539782DE4A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27"/>
            <a:ext cx="12192000" cy="6861227"/>
            <a:chOff x="0" y="-3227"/>
            <a:chExt cx="12192000" cy="6861227"/>
          </a:xfrm>
        </p:grpSpPr>
        <p:sp>
          <p:nvSpPr>
            <p:cNvPr id="26" name="Oval 25">
              <a:extLst>
                <a:ext uri="{FF2B5EF4-FFF2-40B4-BE49-F238E27FC236}">
                  <a16:creationId xmlns:a16="http://schemas.microsoft.com/office/drawing/2014/main" id="{A3DD05D7-729A-4FEE-8BAE-4DF76A86D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58790" y="124188"/>
              <a:ext cx="215755" cy="2157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7" name="Oval 26">
              <a:extLst>
                <a:ext uri="{FF2B5EF4-FFF2-40B4-BE49-F238E27FC236}">
                  <a16:creationId xmlns:a16="http://schemas.microsoft.com/office/drawing/2014/main" id="{26A34F10-25C0-4696-A77E-D08B72EA7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79553" y="2866365"/>
              <a:ext cx="697984" cy="697984"/>
            </a:xfrm>
            <a:prstGeom prst="ellipse">
              <a:avLst/>
            </a:prstGeom>
            <a:solidFill>
              <a:schemeClr val="accent1">
                <a:alpha val="65000"/>
              </a:schemeClr>
            </a:solidFill>
            <a:ln w="9331" cap="flat">
              <a:noFill/>
              <a:prstDash val="solid"/>
              <a:miter/>
            </a:ln>
          </p:spPr>
          <p:txBody>
            <a:bodyPr rtlCol="0" anchor="ctr"/>
            <a:lstStyle/>
            <a:p>
              <a:endParaRPr lang="en-US" dirty="0"/>
            </a:p>
          </p:txBody>
        </p:sp>
        <p:sp>
          <p:nvSpPr>
            <p:cNvPr id="28" name="Oval 27">
              <a:extLst>
                <a:ext uri="{FF2B5EF4-FFF2-40B4-BE49-F238E27FC236}">
                  <a16:creationId xmlns:a16="http://schemas.microsoft.com/office/drawing/2014/main" id="{1CF4D24D-08A4-4D2F-9911-46A2D17E6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6134" y="3762066"/>
              <a:ext cx="230192" cy="230191"/>
            </a:xfrm>
            <a:prstGeom prst="ellipse">
              <a:avLst/>
            </a:prstGeom>
            <a:solidFill>
              <a:schemeClr val="accent4">
                <a:lumMod val="20000"/>
                <a:lumOff val="80000"/>
                <a:alpha val="60000"/>
              </a:schemeClr>
            </a:solidFill>
            <a:ln w="9331" cap="flat">
              <a:noFill/>
              <a:prstDash val="solid"/>
              <a:miter/>
            </a:ln>
          </p:spPr>
          <p:txBody>
            <a:bodyPr rtlCol="0" anchor="ctr"/>
            <a:lstStyle/>
            <a:p>
              <a:endParaRPr lang="en-US" dirty="0">
                <a:solidFill>
                  <a:schemeClr val="tx1"/>
                </a:solidFill>
              </a:endParaRPr>
            </a:p>
          </p:txBody>
        </p:sp>
        <p:sp>
          <p:nvSpPr>
            <p:cNvPr id="29" name="Graphic 9">
              <a:extLst>
                <a:ext uri="{FF2B5EF4-FFF2-40B4-BE49-F238E27FC236}">
                  <a16:creationId xmlns:a16="http://schemas.microsoft.com/office/drawing/2014/main" id="{A60E1FF2-EE91-4C0C-914A-262F36E1E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451544" y="-3227"/>
              <a:ext cx="2740456" cy="274045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30" name="Graphic 9">
              <a:extLst>
                <a:ext uri="{FF2B5EF4-FFF2-40B4-BE49-F238E27FC236}">
                  <a16:creationId xmlns:a16="http://schemas.microsoft.com/office/drawing/2014/main" id="{8B579174-67A2-4DA2-8E51-013AFF86CC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621871" y="163409"/>
              <a:ext cx="2387894" cy="2387894"/>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86CAC630-4D61-4D13-88B3-734086C50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3060" y="599153"/>
              <a:ext cx="823413" cy="1000074"/>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279CE322-CC11-442C-A018-DE4477110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903403"/>
              <a:ext cx="1715504" cy="2954597"/>
            </a:xfrm>
            <a:custGeom>
              <a:avLst/>
              <a:gdLst>
                <a:gd name="connsiteX0" fmla="*/ 0 w 2429360"/>
                <a:gd name="connsiteY0" fmla="*/ 0 h 4184064"/>
                <a:gd name="connsiteX1" fmla="*/ 329124 w 2429360"/>
                <a:gd name="connsiteY1" fmla="*/ 0 h 4184064"/>
                <a:gd name="connsiteX2" fmla="*/ 2429360 w 2429360"/>
                <a:gd name="connsiteY2" fmla="*/ 2100236 h 4184064"/>
                <a:gd name="connsiteX3" fmla="*/ 2429360 w 2429360"/>
                <a:gd name="connsiteY3" fmla="*/ 4184064 h 4184064"/>
                <a:gd name="connsiteX4" fmla="*/ 132331 w 2429360"/>
                <a:gd name="connsiteY4" fmla="*/ 4184064 h 4184064"/>
                <a:gd name="connsiteX5" fmla="*/ 120545 w 2429360"/>
                <a:gd name="connsiteY5" fmla="*/ 4183469 h 4184064"/>
                <a:gd name="connsiteX6" fmla="*/ 0 w 2429360"/>
                <a:gd name="connsiteY6" fmla="*/ 4165072 h 418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9360" h="4184064">
                  <a:moveTo>
                    <a:pt x="0" y="0"/>
                  </a:moveTo>
                  <a:lnTo>
                    <a:pt x="329124" y="0"/>
                  </a:lnTo>
                  <a:cubicBezTo>
                    <a:pt x="1489065" y="0"/>
                    <a:pt x="2429360" y="940295"/>
                    <a:pt x="2429360" y="2100236"/>
                  </a:cubicBezTo>
                  <a:lnTo>
                    <a:pt x="2429360" y="4184064"/>
                  </a:lnTo>
                  <a:lnTo>
                    <a:pt x="132331" y="4184064"/>
                  </a:lnTo>
                  <a:lnTo>
                    <a:pt x="120545" y="4183469"/>
                  </a:lnTo>
                  <a:lnTo>
                    <a:pt x="0" y="4165072"/>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BCD36D-87B5-4011-9D23-FE2BB6828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168300"/>
              <a:ext cx="1533337" cy="2555470"/>
            </a:xfrm>
            <a:custGeom>
              <a:avLst/>
              <a:gdLst>
                <a:gd name="connsiteX0" fmla="*/ 0 w 1986804"/>
                <a:gd name="connsiteY0" fmla="*/ 0 h 2902159"/>
                <a:gd name="connsiteX1" fmla="*/ 533594 w 1986804"/>
                <a:gd name="connsiteY1" fmla="*/ 0 h 2902159"/>
                <a:gd name="connsiteX2" fmla="*/ 1986804 w 1986804"/>
                <a:gd name="connsiteY2" fmla="*/ 1453211 h 2902159"/>
                <a:gd name="connsiteX3" fmla="*/ 1986804 w 1986804"/>
                <a:gd name="connsiteY3" fmla="*/ 2902159 h 2902159"/>
                <a:gd name="connsiteX4" fmla="*/ 537856 w 1986804"/>
                <a:gd name="connsiteY4" fmla="*/ 2902159 h 2902159"/>
                <a:gd name="connsiteX5" fmla="*/ 105713 w 1986804"/>
                <a:gd name="connsiteY5" fmla="*/ 2836826 h 2902159"/>
                <a:gd name="connsiteX6" fmla="*/ 0 w 1986804"/>
                <a:gd name="connsiteY6" fmla="*/ 2798136 h 290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6804" h="2902159">
                  <a:moveTo>
                    <a:pt x="0" y="0"/>
                  </a:moveTo>
                  <a:lnTo>
                    <a:pt x="533594" y="0"/>
                  </a:lnTo>
                  <a:cubicBezTo>
                    <a:pt x="1336188" y="0"/>
                    <a:pt x="1986804" y="650616"/>
                    <a:pt x="1986804" y="1453211"/>
                  </a:cubicBezTo>
                  <a:lnTo>
                    <a:pt x="1986804" y="2902159"/>
                  </a:lnTo>
                  <a:lnTo>
                    <a:pt x="537856" y="2902159"/>
                  </a:lnTo>
                  <a:cubicBezTo>
                    <a:pt x="387370" y="2902159"/>
                    <a:pt x="242226" y="2879286"/>
                    <a:pt x="105713" y="2836826"/>
                  </a:cubicBezTo>
                  <a:lnTo>
                    <a:pt x="0" y="279813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829659E5-874B-44E0-BE0A-B8409AF8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85047" y="4685933"/>
              <a:ext cx="2406953" cy="2172067"/>
            </a:xfrm>
            <a:custGeom>
              <a:avLst/>
              <a:gdLst>
                <a:gd name="connsiteX0" fmla="*/ 1229573 w 2406953"/>
                <a:gd name="connsiteY0" fmla="*/ 0 h 2172067"/>
                <a:gd name="connsiteX1" fmla="*/ 2406313 w 2406953"/>
                <a:gd name="connsiteY1" fmla="*/ 1496275 h 2172067"/>
                <a:gd name="connsiteX2" fmla="*/ 2406953 w 2406953"/>
                <a:gd name="connsiteY2" fmla="*/ 1499327 h 2172067"/>
                <a:gd name="connsiteX3" fmla="*/ 2406953 w 2406953"/>
                <a:gd name="connsiteY3" fmla="*/ 2172067 h 2172067"/>
                <a:gd name="connsiteX4" fmla="*/ 36154 w 2406953"/>
                <a:gd name="connsiteY4" fmla="*/ 2172067 h 2172067"/>
                <a:gd name="connsiteX5" fmla="*/ 13809 w 2406953"/>
                <a:gd name="connsiteY5" fmla="*/ 2065529 h 2172067"/>
                <a:gd name="connsiteX6" fmla="*/ 0 w 2406953"/>
                <a:gd name="connsiteY6" fmla="*/ 1873933 h 2172067"/>
                <a:gd name="connsiteX7" fmla="*/ 1229573 w 2406953"/>
                <a:gd name="connsiteY7" fmla="*/ 0 h 217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6953" h="2172067">
                  <a:moveTo>
                    <a:pt x="1229573" y="0"/>
                  </a:moveTo>
                  <a:cubicBezTo>
                    <a:pt x="1229573" y="0"/>
                    <a:pt x="2170965" y="642363"/>
                    <a:pt x="2406313" y="1496275"/>
                  </a:cubicBezTo>
                  <a:lnTo>
                    <a:pt x="2406953" y="1499327"/>
                  </a:lnTo>
                  <a:lnTo>
                    <a:pt x="2406953" y="2172067"/>
                  </a:lnTo>
                  <a:lnTo>
                    <a:pt x="36154" y="2172067"/>
                  </a:lnTo>
                  <a:lnTo>
                    <a:pt x="13809" y="2065529"/>
                  </a:lnTo>
                  <a:cubicBezTo>
                    <a:pt x="4803" y="2002533"/>
                    <a:pt x="0" y="1938616"/>
                    <a:pt x="0" y="1873933"/>
                  </a:cubicBezTo>
                  <a:cubicBezTo>
                    <a:pt x="0" y="839004"/>
                    <a:pt x="1229573" y="0"/>
                    <a:pt x="1229573" y="0"/>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grpSp>
      <p:sp>
        <p:nvSpPr>
          <p:cNvPr id="36" name="Texture">
            <a:extLst>
              <a:ext uri="{FF2B5EF4-FFF2-40B4-BE49-F238E27FC236}">
                <a16:creationId xmlns:a16="http://schemas.microsoft.com/office/drawing/2014/main" id="{805817B5-27FE-455C-B285-B97D53E1E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35" name="Title 1">
            <a:extLst>
              <a:ext uri="{FF2B5EF4-FFF2-40B4-BE49-F238E27FC236}">
                <a16:creationId xmlns:a16="http://schemas.microsoft.com/office/drawing/2014/main" id="{8C8B5A48-3EF3-A441-AEE5-94CA5F342DAC}"/>
              </a:ext>
            </a:extLst>
          </p:cNvPr>
          <p:cNvSpPr>
            <a:spLocks noGrp="1"/>
          </p:cNvSpPr>
          <p:nvPr>
            <p:ph type="title"/>
          </p:nvPr>
        </p:nvSpPr>
        <p:spPr>
          <a:xfrm>
            <a:off x="182235" y="-459506"/>
            <a:ext cx="11472517" cy="1325563"/>
          </a:xfrm>
        </p:spPr>
        <p:txBody>
          <a:bodyPr>
            <a:normAutofit/>
          </a:bodyPr>
          <a:lstStyle/>
          <a:p>
            <a:r>
              <a:rPr lang="en-US" dirty="0"/>
              <a:t>Respiratory look-alikes</a:t>
            </a:r>
          </a:p>
        </p:txBody>
      </p:sp>
      <p:sp>
        <p:nvSpPr>
          <p:cNvPr id="2" name="TextBox 1">
            <a:extLst>
              <a:ext uri="{FF2B5EF4-FFF2-40B4-BE49-F238E27FC236}">
                <a16:creationId xmlns:a16="http://schemas.microsoft.com/office/drawing/2014/main" id="{59C95C79-CEE0-8544-83B5-AEC25DFB8A6F}"/>
              </a:ext>
            </a:extLst>
          </p:cNvPr>
          <p:cNvSpPr txBox="1"/>
          <p:nvPr/>
        </p:nvSpPr>
        <p:spPr>
          <a:xfrm>
            <a:off x="171797" y="1397349"/>
            <a:ext cx="11493391" cy="7848302"/>
          </a:xfrm>
          <a:prstGeom prst="rect">
            <a:avLst/>
          </a:prstGeom>
          <a:noFill/>
        </p:spPr>
        <p:txBody>
          <a:bodyPr wrap="square" rtlCol="0">
            <a:spAutoFit/>
          </a:bodyPr>
          <a:lstStyle/>
          <a:p>
            <a:pPr marL="285750" indent="-285750">
              <a:buFont typeface="Arial" panose="020B0604020202020204" pitchFamily="34" charset="0"/>
              <a:buChar char="•"/>
            </a:pPr>
            <a:r>
              <a:rPr lang="en-US" dirty="0"/>
              <a:t>Inadequate oxygen delivery is sensed by peripheral chemoreceptors</a:t>
            </a:r>
          </a:p>
          <a:p>
            <a:pPr marL="742950" lvl="1" indent="-285750">
              <a:buFont typeface="Arial" panose="020B0604020202020204" pitchFamily="34" charset="0"/>
              <a:buChar char="•"/>
            </a:pPr>
            <a:r>
              <a:rPr lang="en-US" dirty="0"/>
              <a:t>Anemia, hypovolemia, pericardial tamponade, other types of blood flow obstruction (</a:t>
            </a:r>
            <a:r>
              <a:rPr lang="en-US" dirty="0" err="1"/>
              <a:t>eg</a:t>
            </a:r>
            <a:r>
              <a:rPr lang="en-US" dirty="0"/>
              <a:t> intra-abdominal hypertension) </a:t>
            </a:r>
          </a:p>
          <a:p>
            <a:pPr marL="742950" lvl="1" indent="-285750">
              <a:buFont typeface="Arial" panose="020B0604020202020204" pitchFamily="34" charset="0"/>
              <a:buChar char="•"/>
            </a:pPr>
            <a:r>
              <a:rPr lang="en-US" dirty="0"/>
              <a:t>May </a:t>
            </a:r>
            <a:r>
              <a:rPr lang="en-US" dirty="0" err="1"/>
              <a:t>inc</a:t>
            </a:r>
            <a:r>
              <a:rPr lang="en-US" dirty="0"/>
              <a:t> RR to increase DO2 (by increasing CaO2)</a:t>
            </a:r>
          </a:p>
          <a:p>
            <a:pPr marL="285750" indent="-285750">
              <a:buFont typeface="Arial" panose="020B0604020202020204" pitchFamily="34" charset="0"/>
              <a:buChar char="•"/>
            </a:pPr>
            <a:r>
              <a:rPr lang="en-US" dirty="0"/>
              <a:t>Stress/pain/anxiety</a:t>
            </a:r>
          </a:p>
          <a:p>
            <a:pPr marL="742950" lvl="1" indent="-285750">
              <a:buFont typeface="Arial" panose="020B0604020202020204" pitchFamily="34" charset="0"/>
              <a:buChar char="•"/>
            </a:pPr>
            <a:r>
              <a:rPr lang="en-US" dirty="0"/>
              <a:t>Cortical control of respiration via sympathetic stimulation</a:t>
            </a:r>
          </a:p>
          <a:p>
            <a:pPr marL="285750" indent="-285750">
              <a:buFont typeface="Arial" panose="020B0604020202020204" pitchFamily="34" charset="0"/>
              <a:buChar char="•"/>
            </a:pPr>
            <a:r>
              <a:rPr lang="en-US" dirty="0"/>
              <a:t>Hyperthermia</a:t>
            </a:r>
          </a:p>
          <a:p>
            <a:pPr marL="742950" lvl="1" indent="-285750">
              <a:buFont typeface="Arial" panose="020B0604020202020204" pitchFamily="34" charset="0"/>
              <a:buChar char="•"/>
            </a:pPr>
            <a:r>
              <a:rPr lang="en-US" dirty="0"/>
              <a:t>When body temp &gt; hypothalamic thermoregulatory setpoint, animal starts to pant</a:t>
            </a:r>
          </a:p>
          <a:p>
            <a:pPr marL="1200150" lvl="2" indent="-285750">
              <a:buFont typeface="Arial" panose="020B0604020202020204" pitchFamily="34" charset="0"/>
              <a:buChar char="•"/>
            </a:pPr>
            <a:r>
              <a:rPr lang="en-US" dirty="0"/>
              <a:t>Setpoint can change with fever, opioids</a:t>
            </a:r>
          </a:p>
          <a:p>
            <a:pPr marL="285750" indent="-285750">
              <a:buFont typeface="Arial" panose="020B0604020202020204" pitchFamily="34" charset="0"/>
              <a:buChar char="•"/>
            </a:pPr>
            <a:r>
              <a:rPr lang="en-US" dirty="0"/>
              <a:t>Metabolic disease</a:t>
            </a:r>
          </a:p>
          <a:p>
            <a:pPr marL="742950" lvl="1" indent="-285750">
              <a:buFont typeface="Arial" panose="020B0604020202020204" pitchFamily="34" charset="0"/>
              <a:buChar char="•"/>
            </a:pPr>
            <a:r>
              <a:rPr lang="en-US" dirty="0"/>
              <a:t>Alterations in K, BG, calcium can cause muscle dysfunction</a:t>
            </a:r>
          </a:p>
          <a:p>
            <a:pPr marL="742950" lvl="1" indent="-285750">
              <a:buFont typeface="Arial" panose="020B0604020202020204" pitchFamily="34" charset="0"/>
              <a:buChar char="•"/>
            </a:pPr>
            <a:r>
              <a:rPr lang="en-US" dirty="0"/>
              <a:t>Cushing’s, hyperthyroidism can alter respiratory mechanics or respiratory sensor input</a:t>
            </a:r>
          </a:p>
          <a:p>
            <a:pPr marL="1200150" lvl="2" indent="-285750">
              <a:buFont typeface="Arial" panose="020B0604020202020204" pitchFamily="34" charset="0"/>
              <a:buChar char="•"/>
            </a:pPr>
            <a:r>
              <a:rPr lang="en-US" dirty="0"/>
              <a:t>Cushingoid dogs may have tachypnea at rest d/t resp muscle weakness, muscle wasting, fat deposition within chest wall; hepatomegaly and abdominal fat may increase pressure on diaphragm</a:t>
            </a:r>
          </a:p>
          <a:p>
            <a:pPr marL="1200150" lvl="2" indent="-285750">
              <a:buFont typeface="Arial" panose="020B0604020202020204" pitchFamily="34" charset="0"/>
              <a:buChar char="•"/>
            </a:pPr>
            <a:r>
              <a:rPr lang="en-US" dirty="0"/>
              <a:t>Hyperthyroid cats may be tachypneic d/t increased CO2 production (d/t </a:t>
            </a:r>
            <a:r>
              <a:rPr lang="en-US" dirty="0" err="1"/>
              <a:t>inc</a:t>
            </a:r>
            <a:r>
              <a:rPr lang="en-US" dirty="0"/>
              <a:t> metabolic rate), respiratory muscle weakness (from muscle wasting), or occasionally hypokalemia</a:t>
            </a:r>
          </a:p>
          <a:p>
            <a:pPr marL="285750" indent="-285750">
              <a:buFont typeface="Arial" panose="020B0604020202020204" pitchFamily="34" charset="0"/>
              <a:buChar char="•"/>
            </a:pPr>
            <a:r>
              <a:rPr lang="en-US" dirty="0"/>
              <a:t>Peripheral neurologic disease: can affect phrenic nerve stimulation of diaphragm</a:t>
            </a:r>
          </a:p>
          <a:p>
            <a:pPr marL="742950" lvl="1" indent="-285750">
              <a:buFont typeface="Arial" panose="020B0604020202020204" pitchFamily="34" charset="0"/>
              <a:buChar char="•"/>
            </a:pPr>
            <a:r>
              <a:rPr lang="en-US" dirty="0"/>
              <a:t>NM</a:t>
            </a:r>
          </a:p>
          <a:p>
            <a:pPr marL="742950" lvl="1" indent="-285750">
              <a:buFont typeface="Arial" panose="020B0604020202020204" pitchFamily="34" charset="0"/>
              <a:buChar char="•"/>
            </a:pPr>
            <a:r>
              <a:rPr lang="en-US" dirty="0"/>
              <a:t>SC lesions C1-C5, C6-T2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102510FC-A709-4144-BA4E-69C24F5BA509}"/>
              </a:ext>
            </a:extLst>
          </p:cNvPr>
          <p:cNvSpPr txBox="1"/>
          <p:nvPr/>
        </p:nvSpPr>
        <p:spPr>
          <a:xfrm>
            <a:off x="270025" y="857471"/>
            <a:ext cx="4514010" cy="369332"/>
          </a:xfrm>
          <a:prstGeom prst="rect">
            <a:avLst/>
          </a:prstGeom>
          <a:solidFill>
            <a:schemeClr val="tx1"/>
          </a:solidFill>
        </p:spPr>
        <p:txBody>
          <a:bodyPr wrap="square" rtlCol="0">
            <a:spAutoFit/>
          </a:bodyPr>
          <a:lstStyle/>
          <a:p>
            <a:r>
              <a:rPr lang="en-US" dirty="0">
                <a:solidFill>
                  <a:schemeClr val="bg1"/>
                </a:solidFill>
              </a:rPr>
              <a:t>CaO2= (Hb x SaO2 x 1.34) + (0.003 x PaO2)</a:t>
            </a:r>
          </a:p>
        </p:txBody>
      </p:sp>
      <p:sp>
        <p:nvSpPr>
          <p:cNvPr id="7" name="TextBox 6">
            <a:extLst>
              <a:ext uri="{FF2B5EF4-FFF2-40B4-BE49-F238E27FC236}">
                <a16:creationId xmlns:a16="http://schemas.microsoft.com/office/drawing/2014/main" id="{BB1665A4-A961-A743-AAAA-08C898231B90}"/>
              </a:ext>
            </a:extLst>
          </p:cNvPr>
          <p:cNvSpPr txBox="1"/>
          <p:nvPr/>
        </p:nvSpPr>
        <p:spPr>
          <a:xfrm>
            <a:off x="5345366" y="866057"/>
            <a:ext cx="2221357" cy="369332"/>
          </a:xfrm>
          <a:prstGeom prst="rect">
            <a:avLst/>
          </a:prstGeom>
          <a:solidFill>
            <a:schemeClr val="tx1"/>
          </a:solidFill>
        </p:spPr>
        <p:txBody>
          <a:bodyPr wrap="square" rtlCol="0">
            <a:spAutoFit/>
          </a:bodyPr>
          <a:lstStyle/>
          <a:p>
            <a:r>
              <a:rPr lang="en-US" dirty="0">
                <a:solidFill>
                  <a:schemeClr val="bg1"/>
                </a:solidFill>
              </a:rPr>
              <a:t>DO2= CaO2 x CO</a:t>
            </a:r>
          </a:p>
        </p:txBody>
      </p:sp>
    </p:spTree>
    <p:extLst>
      <p:ext uri="{BB962C8B-B14F-4D97-AF65-F5344CB8AC3E}">
        <p14:creationId xmlns:p14="http://schemas.microsoft.com/office/powerpoint/2010/main" val="1351926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471A3572-4543-4883-A749-0458CD870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036AB30-180B-4ED5-A38B-175705419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C7DC96D6-0134-4EA3-8B0A-6A255D6BDE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078029" y="199915"/>
            <a:ext cx="2948860" cy="6658085"/>
            <a:chOff x="9078029" y="199915"/>
            <a:chExt cx="2948860" cy="6658085"/>
          </a:xfrm>
        </p:grpSpPr>
        <p:sp>
          <p:nvSpPr>
            <p:cNvPr id="13" name="Oval 12">
              <a:extLst>
                <a:ext uri="{FF2B5EF4-FFF2-40B4-BE49-F238E27FC236}">
                  <a16:creationId xmlns:a16="http://schemas.microsoft.com/office/drawing/2014/main" id="{FA484B57-E0AB-40D7-94A9-A329991EB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96665" y="199915"/>
              <a:ext cx="491650" cy="49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3E75AC37-AB18-487B-8182-38DE4F4C9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86126" y="3917237"/>
              <a:ext cx="2932666" cy="294885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15" name="Graphic 9">
              <a:extLst>
                <a:ext uri="{FF2B5EF4-FFF2-40B4-BE49-F238E27FC236}">
                  <a16:creationId xmlns:a16="http://schemas.microsoft.com/office/drawing/2014/main" id="{3D5AE2D9-14F3-4498-A3C2-0E52442778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78030" y="891480"/>
              <a:ext cx="2948859" cy="2948858"/>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75000"/>
                </a:schemeClr>
              </a:fgClr>
              <a:bgClr>
                <a:schemeClr val="accent4">
                  <a:lumMod val="60000"/>
                  <a:lumOff val="40000"/>
                </a:schemeClr>
              </a:bgClr>
            </a:pattFill>
            <a:ln w="9525" cap="flat">
              <a:noFill/>
              <a:prstDash val="solid"/>
              <a:miter/>
            </a:ln>
          </p:spPr>
          <p:txBody>
            <a:bodyPr rtlCol="0" anchor="ctr"/>
            <a:lstStyle/>
            <a:p>
              <a:endParaRPr lang="en-US" dirty="0"/>
            </a:p>
          </p:txBody>
        </p:sp>
        <p:sp>
          <p:nvSpPr>
            <p:cNvPr id="16" name="Oval 15">
              <a:extLst>
                <a:ext uri="{FF2B5EF4-FFF2-40B4-BE49-F238E27FC236}">
                  <a16:creationId xmlns:a16="http://schemas.microsoft.com/office/drawing/2014/main" id="{DC281A9A-F165-4FAE-B7EE-3DCDA7D623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63633" y="3793556"/>
              <a:ext cx="355343" cy="355343"/>
            </a:xfrm>
            <a:prstGeom prst="ellipse">
              <a:avLst/>
            </a:prstGeom>
            <a:solidFill>
              <a:schemeClr val="accent1">
                <a:lumMod val="60000"/>
                <a:lumOff val="40000"/>
              </a:schemeClr>
            </a:solidFill>
            <a:ln w="9331" cap="flat">
              <a:noFill/>
              <a:prstDash val="solid"/>
              <a:miter/>
            </a:ln>
          </p:spPr>
          <p:txBody>
            <a:bodyPr rtlCol="0" anchor="ctr"/>
            <a:lstStyle/>
            <a:p>
              <a:endParaRPr lang="en-US">
                <a:solidFill>
                  <a:schemeClr val="tx1"/>
                </a:solidFill>
              </a:endParaRPr>
            </a:p>
          </p:txBody>
        </p:sp>
      </p:grpSp>
      <p:sp>
        <p:nvSpPr>
          <p:cNvPr id="18" name="Texture">
            <a:extLst>
              <a:ext uri="{FF2B5EF4-FFF2-40B4-BE49-F238E27FC236}">
                <a16:creationId xmlns:a16="http://schemas.microsoft.com/office/drawing/2014/main" id="{DC83D935-436B-4F4D-A47B-4FD95E2C1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lIns="0" rIns="0" rtlCol="0" anchor="ctr"/>
          <a:lstStyle/>
          <a:p>
            <a:endParaRPr lang="en-US" dirty="0"/>
          </a:p>
        </p:txBody>
      </p:sp>
      <p:sp>
        <p:nvSpPr>
          <p:cNvPr id="2" name="Title 1">
            <a:extLst>
              <a:ext uri="{FF2B5EF4-FFF2-40B4-BE49-F238E27FC236}">
                <a16:creationId xmlns:a16="http://schemas.microsoft.com/office/drawing/2014/main" id="{0B3373EE-D507-AA4A-8BDE-0AC848B13BB4}"/>
              </a:ext>
            </a:extLst>
          </p:cNvPr>
          <p:cNvSpPr>
            <a:spLocks noGrp="1"/>
          </p:cNvSpPr>
          <p:nvPr>
            <p:ph type="title"/>
          </p:nvPr>
        </p:nvSpPr>
        <p:spPr>
          <a:xfrm>
            <a:off x="262284" y="-217042"/>
            <a:ext cx="7685037" cy="1325563"/>
          </a:xfrm>
        </p:spPr>
        <p:txBody>
          <a:bodyPr>
            <a:normAutofit/>
          </a:bodyPr>
          <a:lstStyle/>
          <a:p>
            <a:r>
              <a:rPr lang="en-US" dirty="0"/>
              <a:t>2. Cyanosis</a:t>
            </a:r>
          </a:p>
        </p:txBody>
      </p:sp>
      <p:sp>
        <p:nvSpPr>
          <p:cNvPr id="3" name="Content Placeholder 2">
            <a:extLst>
              <a:ext uri="{FF2B5EF4-FFF2-40B4-BE49-F238E27FC236}">
                <a16:creationId xmlns:a16="http://schemas.microsoft.com/office/drawing/2014/main" id="{9320EFD0-44C9-9D44-87A1-4E4FE4559DAC}"/>
              </a:ext>
            </a:extLst>
          </p:cNvPr>
          <p:cNvSpPr>
            <a:spLocks noGrp="1"/>
          </p:cNvSpPr>
          <p:nvPr>
            <p:ph idx="1"/>
          </p:nvPr>
        </p:nvSpPr>
        <p:spPr>
          <a:xfrm>
            <a:off x="263536" y="1325563"/>
            <a:ext cx="8773603" cy="5360193"/>
          </a:xfrm>
        </p:spPr>
        <p:txBody>
          <a:bodyPr>
            <a:normAutofit/>
          </a:bodyPr>
          <a:lstStyle/>
          <a:p>
            <a:r>
              <a:rPr lang="en-US" dirty="0">
                <a:effectLst/>
                <a:latin typeface="Minion"/>
              </a:rPr>
              <a:t>Reduced Hb is purple, so low O2 sat will cause cyanosis</a:t>
            </a:r>
          </a:p>
          <a:p>
            <a:r>
              <a:rPr lang="en-US" dirty="0">
                <a:effectLst/>
                <a:latin typeface="Minion"/>
              </a:rPr>
              <a:t>The observation of cyanosis is dependent on the visual acuity of the observer, lighting (more readily detected in a well-lit room), and type of lighting (more readily detectable with incandescent as opposed to fluorescent lighting) </a:t>
            </a:r>
            <a:endParaRPr lang="en-US" dirty="0"/>
          </a:p>
          <a:p>
            <a:r>
              <a:rPr lang="en-US" dirty="0">
                <a:effectLst/>
                <a:latin typeface="Minion"/>
              </a:rPr>
              <a:t>Requires an absolute concentration of deoxygenated hemoglobin to manifest sufficient cyanosis </a:t>
            </a:r>
            <a:r>
              <a:rPr lang="en-US" dirty="0">
                <a:latin typeface="Minion"/>
              </a:rPr>
              <a:t>(3-5 g/dL)</a:t>
            </a:r>
            <a:endParaRPr lang="en-US" dirty="0">
              <a:effectLst/>
              <a:latin typeface="Minion"/>
            </a:endParaRPr>
          </a:p>
          <a:p>
            <a:pPr lvl="1"/>
            <a:r>
              <a:rPr lang="en-US" dirty="0">
                <a:effectLst/>
                <a:latin typeface="Minion"/>
              </a:rPr>
              <a:t>If </a:t>
            </a:r>
            <a:r>
              <a:rPr lang="en-US" dirty="0" err="1">
                <a:effectLst/>
                <a:latin typeface="Minion"/>
              </a:rPr>
              <a:t>hct</a:t>
            </a:r>
            <a:r>
              <a:rPr lang="en-US" dirty="0">
                <a:effectLst/>
                <a:latin typeface="Minion"/>
              </a:rPr>
              <a:t> 45%, cyanosis would manifest when arterial O2 sat decreased to 67% (equivalent to PaO2 37 mm Hg)</a:t>
            </a:r>
          </a:p>
          <a:p>
            <a:pPr lvl="1"/>
            <a:r>
              <a:rPr lang="en-US" dirty="0">
                <a:latin typeface="Minion"/>
              </a:rPr>
              <a:t>Harder to detect in anemic patients</a:t>
            </a:r>
            <a:endParaRPr lang="en-US" dirty="0">
              <a:effectLst/>
              <a:latin typeface="Minion"/>
            </a:endParaRPr>
          </a:p>
          <a:p>
            <a:r>
              <a:rPr lang="en-US" dirty="0">
                <a:effectLst/>
                <a:latin typeface="Minion"/>
              </a:rPr>
              <a:t>Lack of cyanosis should not be used as an indicator of proper oxygenation because cyanosis does not generally develop until arterial oxyhemoglobin is </a:t>
            </a:r>
            <a:r>
              <a:rPr lang="en-US" b="0" dirty="0">
                <a:effectLst/>
                <a:latin typeface="SymbolNew"/>
              </a:rPr>
              <a:t>≤</a:t>
            </a:r>
            <a:r>
              <a:rPr lang="en-US" dirty="0">
                <a:effectLst/>
                <a:latin typeface="Minion"/>
              </a:rPr>
              <a:t>85</a:t>
            </a:r>
            <a:r>
              <a:rPr lang="en-US" dirty="0">
                <a:latin typeface="Minion"/>
              </a:rPr>
              <a:t>%</a:t>
            </a:r>
          </a:p>
          <a:p>
            <a:endParaRPr lang="en-US" dirty="0"/>
          </a:p>
          <a:p>
            <a:endParaRPr lang="en-US" dirty="0"/>
          </a:p>
        </p:txBody>
      </p:sp>
    </p:spTree>
    <p:extLst>
      <p:ext uri="{BB962C8B-B14F-4D97-AF65-F5344CB8AC3E}">
        <p14:creationId xmlns:p14="http://schemas.microsoft.com/office/powerpoint/2010/main" val="1976542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6298CCB-10AC-C141-900F-D4ECE828A174}"/>
              </a:ext>
            </a:extLst>
          </p:cNvPr>
          <p:cNvSpPr>
            <a:spLocks noGrp="1"/>
          </p:cNvSpPr>
          <p:nvPr>
            <p:ph type="title"/>
          </p:nvPr>
        </p:nvSpPr>
        <p:spPr>
          <a:xfrm>
            <a:off x="182800" y="1558938"/>
            <a:ext cx="11572875" cy="5347969"/>
          </a:xfrm>
        </p:spPr>
        <p:txBody>
          <a:bodyPr vert="horz" lIns="91440" tIns="45720" rIns="91440" bIns="45720" rtlCol="0" anchor="ctr">
            <a:normAutofit/>
          </a:bodyPr>
          <a:lstStyle/>
          <a:p>
            <a:pPr marL="457200" lvl="1"/>
            <a:r>
              <a:rPr lang="en-US" sz="5400" dirty="0">
                <a:solidFill>
                  <a:schemeClr val="tx1"/>
                </a:solidFill>
                <a:latin typeface="+mj-lt"/>
              </a:rPr>
              <a:t>Question 3:</a:t>
            </a:r>
            <a:br>
              <a:rPr lang="en-US" sz="5400" dirty="0">
                <a:solidFill>
                  <a:schemeClr val="tx1"/>
                </a:solidFill>
                <a:latin typeface="+mj-lt"/>
              </a:rPr>
            </a:br>
            <a:r>
              <a:rPr lang="en-US" sz="3000" dirty="0">
                <a:solidFill>
                  <a:schemeClr val="tx1"/>
                </a:solidFill>
                <a:latin typeface="+mj-lt"/>
              </a:rPr>
              <a:t>Describe how the pulse oximeter works and its limitations</a:t>
            </a:r>
            <a:br>
              <a:rPr lang="en-US" sz="3000" dirty="0">
                <a:solidFill>
                  <a:schemeClr val="tx1"/>
                </a:solidFill>
                <a:latin typeface="+mj-lt"/>
              </a:rPr>
            </a:br>
            <a:br>
              <a:rPr lang="en-US" sz="3000" dirty="0"/>
            </a:br>
            <a:br>
              <a:rPr lang="en-US" sz="3000" dirty="0"/>
            </a:br>
            <a:br>
              <a:rPr lang="en-US" sz="3000" dirty="0"/>
            </a:br>
            <a:br>
              <a:rPr lang="en-US" sz="3000" dirty="0"/>
            </a:br>
            <a:r>
              <a:rPr lang="en-US" sz="3000" dirty="0"/>
              <a:t> </a:t>
            </a:r>
            <a:br>
              <a:rPr lang="en-US" sz="5400" dirty="0"/>
            </a:br>
            <a:endParaRPr lang="en-US" sz="2500" dirty="0"/>
          </a:p>
        </p:txBody>
      </p:sp>
    </p:spTree>
    <p:extLst>
      <p:ext uri="{BB962C8B-B14F-4D97-AF65-F5344CB8AC3E}">
        <p14:creationId xmlns:p14="http://schemas.microsoft.com/office/powerpoint/2010/main" val="3755631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7033-F691-3D48-9B50-FF5C8AD1D99A}"/>
              </a:ext>
            </a:extLst>
          </p:cNvPr>
          <p:cNvSpPr>
            <a:spLocks noGrp="1"/>
          </p:cNvSpPr>
          <p:nvPr>
            <p:ph type="title"/>
          </p:nvPr>
        </p:nvSpPr>
        <p:spPr>
          <a:xfrm>
            <a:off x="262328" y="-231361"/>
            <a:ext cx="11804754" cy="1325563"/>
          </a:xfrm>
        </p:spPr>
        <p:txBody>
          <a:bodyPr/>
          <a:lstStyle/>
          <a:p>
            <a:r>
              <a:rPr lang="en-US" dirty="0"/>
              <a:t>3. Pulse oximetry</a:t>
            </a:r>
          </a:p>
        </p:txBody>
      </p:sp>
      <p:sp>
        <p:nvSpPr>
          <p:cNvPr id="3" name="Content Placeholder 2">
            <a:extLst>
              <a:ext uri="{FF2B5EF4-FFF2-40B4-BE49-F238E27FC236}">
                <a16:creationId xmlns:a16="http://schemas.microsoft.com/office/drawing/2014/main" id="{626EA63F-6475-4D4C-8B58-1993EE92DE9C}"/>
              </a:ext>
            </a:extLst>
          </p:cNvPr>
          <p:cNvSpPr>
            <a:spLocks noGrp="1"/>
          </p:cNvSpPr>
          <p:nvPr>
            <p:ph idx="1"/>
          </p:nvPr>
        </p:nvSpPr>
        <p:spPr>
          <a:xfrm>
            <a:off x="193623" y="1384681"/>
            <a:ext cx="11804754" cy="5473319"/>
          </a:xfrm>
        </p:spPr>
        <p:txBody>
          <a:bodyPr/>
          <a:lstStyle/>
          <a:p>
            <a:r>
              <a:rPr lang="en-US" dirty="0">
                <a:effectLst/>
                <a:latin typeface="Minion"/>
              </a:rPr>
              <a:t>A pulse oximeter estimates oxyhemoglobin percentage by using </a:t>
            </a:r>
            <a:r>
              <a:rPr lang="en-US" dirty="0">
                <a:latin typeface="Minion"/>
              </a:rPr>
              <a:t>2</a:t>
            </a:r>
            <a:r>
              <a:rPr lang="en-US" dirty="0">
                <a:effectLst/>
                <a:latin typeface="Minion"/>
              </a:rPr>
              <a:t> wavelengths of light: red at 660 nm and infrared at 940nm </a:t>
            </a:r>
            <a:endParaRPr lang="en-US" dirty="0">
              <a:effectLst/>
            </a:endParaRPr>
          </a:p>
          <a:p>
            <a:pPr lvl="1"/>
            <a:r>
              <a:rPr lang="en-US" dirty="0">
                <a:latin typeface="Minion"/>
              </a:rPr>
              <a:t>M</a:t>
            </a:r>
            <a:r>
              <a:rPr lang="en-US" dirty="0">
                <a:effectLst/>
                <a:latin typeface="Minion"/>
              </a:rPr>
              <a:t>achine emits wavelengths of light from probe’s light-emitting diode (LED) into patient’s tissue bed </a:t>
            </a:r>
            <a:endParaRPr lang="en-US" dirty="0"/>
          </a:p>
          <a:p>
            <a:pPr lvl="1"/>
            <a:r>
              <a:rPr lang="en-US" dirty="0">
                <a:effectLst/>
                <a:latin typeface="Minion"/>
              </a:rPr>
              <a:t>This emitted light reaches a receiver in the probe either by reflecting off the tissue or by through transmission to the receiving end of a probe (depends on type of probe)</a:t>
            </a:r>
          </a:p>
          <a:p>
            <a:pPr lvl="1"/>
            <a:r>
              <a:rPr lang="en-US" dirty="0">
                <a:effectLst/>
                <a:latin typeface="Minion"/>
              </a:rPr>
              <a:t>A photo detector measures the received signal and sends the information to a signal-processing unit </a:t>
            </a:r>
          </a:p>
          <a:p>
            <a:pPr lvl="1"/>
            <a:endParaRPr lang="en-US" dirty="0"/>
          </a:p>
          <a:p>
            <a:r>
              <a:rPr lang="en-US" dirty="0">
                <a:effectLst/>
                <a:latin typeface="Minion"/>
              </a:rPr>
              <a:t>As this light is introduced into the tissue, each type of hemoglobin absorbs a different wavelength of light</a:t>
            </a:r>
          </a:p>
          <a:p>
            <a:pPr lvl="1"/>
            <a:r>
              <a:rPr lang="en-US" dirty="0">
                <a:effectLst/>
                <a:latin typeface="Minion"/>
              </a:rPr>
              <a:t>The oximeter uses the differential light absorption characteristics of deoxyhemoglobin and oxyhemoglobin to calculate the arterial </a:t>
            </a:r>
            <a:r>
              <a:rPr lang="en-US" u="sng" dirty="0">
                <a:effectLst/>
                <a:latin typeface="Minion"/>
              </a:rPr>
              <a:t>blood’s functional hemoglobin saturation</a:t>
            </a:r>
          </a:p>
          <a:p>
            <a:pPr lvl="1"/>
            <a:r>
              <a:rPr lang="en-US" dirty="0">
                <a:effectLst/>
                <a:latin typeface="Minion"/>
              </a:rPr>
              <a:t>Surrounding tissues such as bone, fat, and venous blood also absorb light, so to target arterial hemoglobin in its measurements, the pulse oximeter considers only pulsatile (arterial) wavelength absorption in the calculations </a:t>
            </a:r>
            <a:endParaRPr lang="en-US" dirty="0"/>
          </a:p>
          <a:p>
            <a:endParaRPr lang="en-US" sz="2200"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251524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7033-F691-3D48-9B50-FF5C8AD1D99A}"/>
              </a:ext>
            </a:extLst>
          </p:cNvPr>
          <p:cNvSpPr>
            <a:spLocks noGrp="1"/>
          </p:cNvSpPr>
          <p:nvPr>
            <p:ph type="title"/>
          </p:nvPr>
        </p:nvSpPr>
        <p:spPr>
          <a:xfrm>
            <a:off x="262328" y="-231361"/>
            <a:ext cx="11804754" cy="1325563"/>
          </a:xfrm>
        </p:spPr>
        <p:txBody>
          <a:bodyPr/>
          <a:lstStyle/>
          <a:p>
            <a:r>
              <a:rPr lang="en-US" dirty="0"/>
              <a:t>3. Pulse oximetry</a:t>
            </a:r>
          </a:p>
        </p:txBody>
      </p:sp>
      <p:sp>
        <p:nvSpPr>
          <p:cNvPr id="3" name="Content Placeholder 2">
            <a:extLst>
              <a:ext uri="{FF2B5EF4-FFF2-40B4-BE49-F238E27FC236}">
                <a16:creationId xmlns:a16="http://schemas.microsoft.com/office/drawing/2014/main" id="{626EA63F-6475-4D4C-8B58-1993EE92DE9C}"/>
              </a:ext>
            </a:extLst>
          </p:cNvPr>
          <p:cNvSpPr>
            <a:spLocks noGrp="1"/>
          </p:cNvSpPr>
          <p:nvPr>
            <p:ph idx="1"/>
          </p:nvPr>
        </p:nvSpPr>
        <p:spPr>
          <a:xfrm>
            <a:off x="262328" y="1242273"/>
            <a:ext cx="11804754" cy="5473319"/>
          </a:xfrm>
        </p:spPr>
        <p:txBody>
          <a:bodyPr/>
          <a:lstStyle/>
          <a:p>
            <a:r>
              <a:rPr lang="en-US" sz="1800" dirty="0">
                <a:effectLst/>
                <a:latin typeface="Minion"/>
              </a:rPr>
              <a:t>Limitations:</a:t>
            </a:r>
          </a:p>
          <a:p>
            <a:pPr lvl="1"/>
            <a:r>
              <a:rPr lang="en-US" sz="1800" dirty="0">
                <a:latin typeface="Minion"/>
              </a:rPr>
              <a:t>Reading site </a:t>
            </a:r>
            <a:r>
              <a:rPr lang="en-US" sz="1800" dirty="0">
                <a:effectLst/>
                <a:latin typeface="Minion"/>
              </a:rPr>
              <a:t>should be warm, well perfused, and clean </a:t>
            </a:r>
          </a:p>
          <a:p>
            <a:pPr lvl="2"/>
            <a:r>
              <a:rPr lang="en-US" sz="1800" dirty="0">
                <a:effectLst/>
                <a:latin typeface="Minion"/>
              </a:rPr>
              <a:t>Probe site should be moistened frequently with water or lubricant to help improve accuracy and to protect the underlying tissue because the clip can restrict local blood flow and the continuous light emission can burn if left in one place too long </a:t>
            </a:r>
          </a:p>
          <a:p>
            <a:pPr lvl="2"/>
            <a:r>
              <a:rPr lang="en-US" sz="1800" dirty="0">
                <a:latin typeface="Minion"/>
              </a:rPr>
              <a:t>B</a:t>
            </a:r>
            <a:r>
              <a:rPr lang="en-US" sz="1800" dirty="0">
                <a:effectLst/>
                <a:latin typeface="Minion"/>
              </a:rPr>
              <a:t>est when placed over tissue with good arterial (pulsatile) blood flow</a:t>
            </a:r>
          </a:p>
          <a:p>
            <a:pPr lvl="1"/>
            <a:r>
              <a:rPr lang="en-US" sz="1800" dirty="0">
                <a:latin typeface="Minion"/>
              </a:rPr>
              <a:t>Measurements </a:t>
            </a:r>
            <a:r>
              <a:rPr lang="en-US" sz="1800" dirty="0">
                <a:effectLst/>
                <a:latin typeface="Minion"/>
              </a:rPr>
              <a:t>should only be trusted if the monitor displays the patient’s correct pulse rate because light from other sources can reach and affect the probe’s receiver </a:t>
            </a:r>
            <a:endParaRPr lang="en-US" dirty="0"/>
          </a:p>
          <a:p>
            <a:pPr lvl="1"/>
            <a:r>
              <a:rPr lang="en-US" sz="1800" dirty="0">
                <a:effectLst/>
                <a:latin typeface="Minion"/>
              </a:rPr>
              <a:t>Dysfunctional hemoglobin species also absorb some light at these wavelengths, and thus they can falsely elevate or depress readings if they are present in large amounts. </a:t>
            </a:r>
            <a:endParaRPr lang="en-US" dirty="0"/>
          </a:p>
          <a:p>
            <a:pPr lvl="2"/>
            <a:r>
              <a:rPr lang="en-US" sz="1800" dirty="0">
                <a:latin typeface="Minion"/>
              </a:rPr>
              <a:t>M</a:t>
            </a:r>
            <a:r>
              <a:rPr lang="en-US" sz="1800" dirty="0">
                <a:effectLst/>
                <a:latin typeface="Minion"/>
              </a:rPr>
              <a:t>ethemoglobin absorbs light at 660 nm </a:t>
            </a:r>
            <a:r>
              <a:rPr lang="en-US" sz="1800" i="1" dirty="0">
                <a:effectLst/>
                <a:latin typeface="Minion"/>
              </a:rPr>
              <a:t>and </a:t>
            </a:r>
            <a:r>
              <a:rPr lang="en-US" sz="1800" dirty="0">
                <a:effectLst/>
                <a:latin typeface="Minion"/>
              </a:rPr>
              <a:t>940 nm, which shifts the reported “oxyhemoglobin” value toward 80%–85% </a:t>
            </a:r>
            <a:endParaRPr lang="en-US" dirty="0"/>
          </a:p>
          <a:p>
            <a:pPr lvl="2"/>
            <a:r>
              <a:rPr lang="en-US" sz="1800" dirty="0">
                <a:latin typeface="Minion"/>
              </a:rPr>
              <a:t>C</a:t>
            </a:r>
            <a:r>
              <a:rPr lang="en-US" sz="1800" dirty="0">
                <a:effectLst/>
                <a:latin typeface="Minion"/>
              </a:rPr>
              <a:t>arboxyhemoglobin can falsely elevate the SpO2 because it absorbs 940 nm light like oxyhemoglobin </a:t>
            </a:r>
            <a:endParaRPr lang="en-US" dirty="0"/>
          </a:p>
          <a:p>
            <a:pPr lvl="1"/>
            <a:r>
              <a:rPr lang="en-US" sz="1800" dirty="0">
                <a:effectLst/>
                <a:latin typeface="Minion"/>
              </a:rPr>
              <a:t>Jaundice can cause interference with red and infrared light</a:t>
            </a:r>
          </a:p>
          <a:p>
            <a:pPr lvl="1"/>
            <a:r>
              <a:rPr lang="en-US" sz="1800" dirty="0">
                <a:latin typeface="Minion"/>
              </a:rPr>
              <a:t>M</a:t>
            </a:r>
            <a:r>
              <a:rPr lang="en-US" sz="1800" dirty="0">
                <a:effectLst/>
                <a:latin typeface="Minion"/>
              </a:rPr>
              <a:t>ay be more difficult to obtain a pulse wave on obese animals or animals with significant edema</a:t>
            </a:r>
            <a:endParaRPr lang="en-US" dirty="0"/>
          </a:p>
          <a:p>
            <a:pPr lvl="1"/>
            <a:r>
              <a:rPr lang="en-US" sz="1800" dirty="0">
                <a:latin typeface="Minion"/>
              </a:rPr>
              <a:t>P</a:t>
            </a:r>
            <a:r>
              <a:rPr lang="en-US" sz="1800" dirty="0">
                <a:effectLst/>
                <a:latin typeface="Minion"/>
              </a:rPr>
              <a:t>eripheral vasoconstriction, vascular disease, or low cardiac output may not have enough blood flow to arteriolar beds to obtain an accurate SpO2 </a:t>
            </a:r>
            <a:endParaRPr lang="en-US" dirty="0"/>
          </a:p>
          <a:p>
            <a:pPr lvl="1"/>
            <a:r>
              <a:rPr lang="en-US" sz="1800" dirty="0">
                <a:latin typeface="Minion"/>
              </a:rPr>
              <a:t>M</a:t>
            </a:r>
            <a:r>
              <a:rPr lang="en-US" sz="1800" dirty="0">
                <a:effectLst/>
                <a:latin typeface="Minion"/>
              </a:rPr>
              <a:t>any studies have demonstrated that pulse oximetry is inaccurate at saturation values below 80% </a:t>
            </a:r>
            <a:endParaRPr lang="en-US" dirty="0"/>
          </a:p>
          <a:p>
            <a:pPr lvl="1"/>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796029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7033-F691-3D48-9B50-FF5C8AD1D99A}"/>
              </a:ext>
            </a:extLst>
          </p:cNvPr>
          <p:cNvSpPr>
            <a:spLocks noGrp="1"/>
          </p:cNvSpPr>
          <p:nvPr>
            <p:ph type="title"/>
          </p:nvPr>
        </p:nvSpPr>
        <p:spPr>
          <a:xfrm>
            <a:off x="262328" y="-231361"/>
            <a:ext cx="9421318" cy="1325563"/>
          </a:xfrm>
        </p:spPr>
        <p:txBody>
          <a:bodyPr/>
          <a:lstStyle/>
          <a:p>
            <a:r>
              <a:rPr lang="en-US" dirty="0"/>
              <a:t>3. Pulse oximetry and co-oximetry</a:t>
            </a:r>
          </a:p>
        </p:txBody>
      </p:sp>
      <p:sp>
        <p:nvSpPr>
          <p:cNvPr id="3" name="Content Placeholder 2">
            <a:extLst>
              <a:ext uri="{FF2B5EF4-FFF2-40B4-BE49-F238E27FC236}">
                <a16:creationId xmlns:a16="http://schemas.microsoft.com/office/drawing/2014/main" id="{626EA63F-6475-4D4C-8B58-1993EE92DE9C}"/>
              </a:ext>
            </a:extLst>
          </p:cNvPr>
          <p:cNvSpPr>
            <a:spLocks noGrp="1"/>
          </p:cNvSpPr>
          <p:nvPr>
            <p:ph idx="1"/>
          </p:nvPr>
        </p:nvSpPr>
        <p:spPr>
          <a:xfrm>
            <a:off x="193623" y="1242273"/>
            <a:ext cx="11804754" cy="5615727"/>
          </a:xfrm>
        </p:spPr>
        <p:txBody>
          <a:bodyPr>
            <a:normAutofit/>
          </a:bodyPr>
          <a:lstStyle/>
          <a:p>
            <a:r>
              <a:rPr lang="en-US" sz="1800" dirty="0">
                <a:effectLst/>
                <a:latin typeface="Minion"/>
              </a:rPr>
              <a:t>Oximetry is the use of light to quantify the percentage of blood hemoglobin that is present as oxyhemoglobin (is bound to oxygen)</a:t>
            </a:r>
          </a:p>
          <a:p>
            <a:r>
              <a:rPr lang="en-US" sz="1800" dirty="0">
                <a:latin typeface="Minion"/>
              </a:rPr>
              <a:t>A p</a:t>
            </a:r>
            <a:r>
              <a:rPr lang="en-US" sz="1800" dirty="0">
                <a:effectLst/>
                <a:latin typeface="Minion"/>
              </a:rPr>
              <a:t>ulse oximeter uses 2 wavelengths (a ratio of near-infrared and red wavelengths) of light to measure functional hemoglobin in arterial blood using a device that can detect an arterial pulse</a:t>
            </a:r>
          </a:p>
          <a:p>
            <a:pPr lvl="1"/>
            <a:r>
              <a:rPr lang="en-US" sz="1800" dirty="0">
                <a:latin typeface="Minion"/>
              </a:rPr>
              <a:t>Pulse oximetry can </a:t>
            </a:r>
            <a:r>
              <a:rPr lang="en-US" sz="1800" dirty="0">
                <a:effectLst/>
                <a:latin typeface="Minion"/>
              </a:rPr>
              <a:t>report </a:t>
            </a:r>
            <a:r>
              <a:rPr lang="en-US" sz="1800" u="sng" dirty="0">
                <a:effectLst/>
                <a:latin typeface="Minion"/>
              </a:rPr>
              <a:t>functional hemoglobin saturation </a:t>
            </a:r>
            <a:endParaRPr lang="en-US" sz="1800" u="sng" dirty="0"/>
          </a:p>
          <a:p>
            <a:r>
              <a:rPr lang="en-US" sz="1800" dirty="0">
                <a:latin typeface="Minion"/>
              </a:rPr>
              <a:t>A CO-oximeter </a:t>
            </a:r>
            <a:r>
              <a:rPr lang="en-US" sz="1800" dirty="0">
                <a:effectLst/>
                <a:latin typeface="Minion"/>
              </a:rPr>
              <a:t>uses multiple wavelengths of light to recognize and quantify multiple hemoglobin species, including oxyhemoglobin, deoxyhemoglobin, carboxyhemoglobin (bound to carbon monoxide), and methemoglobin (denatured)</a:t>
            </a:r>
          </a:p>
          <a:p>
            <a:pPr lvl="1"/>
            <a:r>
              <a:rPr lang="en-US" sz="1800" dirty="0">
                <a:effectLst/>
                <a:latin typeface="Minion"/>
              </a:rPr>
              <a:t>CO-oximetry can report the </a:t>
            </a:r>
            <a:r>
              <a:rPr lang="en-US" sz="1800" u="sng" dirty="0">
                <a:effectLst/>
                <a:latin typeface="Minion"/>
              </a:rPr>
              <a:t>fractional hemoglobin saturation</a:t>
            </a:r>
            <a:endParaRPr lang="en-US" sz="1800" u="sng" dirty="0">
              <a:latin typeface="Minion"/>
            </a:endParaRPr>
          </a:p>
          <a:p>
            <a:endParaRPr lang="en-US" sz="1200" dirty="0"/>
          </a:p>
          <a:p>
            <a:r>
              <a:rPr lang="en-US" sz="1800" dirty="0">
                <a:effectLst/>
                <a:latin typeface="Minion"/>
              </a:rPr>
              <a:t>Pulse CO-oximeters are not yet in routine use in veterinary medicine but are being used in humans as a non-invasive test for carbon monoxide toxicity and methemoglobin-inducing drug overdoses </a:t>
            </a:r>
            <a:endParaRPr lang="en-US" sz="1100" dirty="0"/>
          </a:p>
          <a:p>
            <a:endParaRPr lang="en-US" sz="1200" dirty="0"/>
          </a:p>
          <a:p>
            <a:endParaRPr lang="en-US" sz="1400" dirty="0"/>
          </a:p>
          <a:p>
            <a:endParaRPr lang="en-US" sz="1600" dirty="0"/>
          </a:p>
          <a:p>
            <a:endParaRPr lang="en-US" sz="1800" dirty="0">
              <a:latin typeface="Minion"/>
            </a:endParaRPr>
          </a:p>
          <a:p>
            <a:endParaRPr lang="en-US" sz="1800" dirty="0">
              <a:latin typeface="Minion"/>
            </a:endParaRPr>
          </a:p>
          <a:p>
            <a:endParaRPr lang="en-US" sz="1800" dirty="0">
              <a:latin typeface="Minion"/>
            </a:endParaRPr>
          </a:p>
          <a:p>
            <a:endParaRPr lang="en-US" sz="1800" dirty="0">
              <a:latin typeface="Minion"/>
            </a:endParaRPr>
          </a:p>
          <a:p>
            <a:endParaRPr lang="en-US" dirty="0"/>
          </a:p>
          <a:p>
            <a:endParaRPr lang="en-US" dirty="0"/>
          </a:p>
        </p:txBody>
      </p:sp>
      <p:pic>
        <p:nvPicPr>
          <p:cNvPr id="4" name="Picture 3">
            <a:extLst>
              <a:ext uri="{FF2B5EF4-FFF2-40B4-BE49-F238E27FC236}">
                <a16:creationId xmlns:a16="http://schemas.microsoft.com/office/drawing/2014/main" id="{42B71009-88F0-6048-81E0-0D8D9E7DC780}"/>
              </a:ext>
            </a:extLst>
          </p:cNvPr>
          <p:cNvPicPr>
            <a:picLocks noChangeAspect="1"/>
          </p:cNvPicPr>
          <p:nvPr/>
        </p:nvPicPr>
        <p:blipFill>
          <a:blip r:embed="rId3"/>
          <a:stretch>
            <a:fillRect/>
          </a:stretch>
        </p:blipFill>
        <p:spPr>
          <a:xfrm>
            <a:off x="7758616" y="4471988"/>
            <a:ext cx="4207961" cy="2227207"/>
          </a:xfrm>
          <a:prstGeom prst="rect">
            <a:avLst/>
          </a:prstGeom>
        </p:spPr>
      </p:pic>
    </p:spTree>
    <p:extLst>
      <p:ext uri="{BB962C8B-B14F-4D97-AF65-F5344CB8AC3E}">
        <p14:creationId xmlns:p14="http://schemas.microsoft.com/office/powerpoint/2010/main" val="3921625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7033-F691-3D48-9B50-FF5C8AD1D99A}"/>
              </a:ext>
            </a:extLst>
          </p:cNvPr>
          <p:cNvSpPr>
            <a:spLocks noGrp="1"/>
          </p:cNvSpPr>
          <p:nvPr>
            <p:ph type="title"/>
          </p:nvPr>
        </p:nvSpPr>
        <p:spPr>
          <a:xfrm>
            <a:off x="262328" y="-231361"/>
            <a:ext cx="11804754" cy="1325563"/>
          </a:xfrm>
        </p:spPr>
        <p:txBody>
          <a:bodyPr/>
          <a:lstStyle/>
          <a:p>
            <a:r>
              <a:rPr lang="en-US" dirty="0"/>
              <a:t>Pulse ox readings</a:t>
            </a:r>
          </a:p>
        </p:txBody>
      </p:sp>
      <p:sp>
        <p:nvSpPr>
          <p:cNvPr id="3" name="Content Placeholder 2">
            <a:extLst>
              <a:ext uri="{FF2B5EF4-FFF2-40B4-BE49-F238E27FC236}">
                <a16:creationId xmlns:a16="http://schemas.microsoft.com/office/drawing/2014/main" id="{626EA63F-6475-4D4C-8B58-1993EE92DE9C}"/>
              </a:ext>
            </a:extLst>
          </p:cNvPr>
          <p:cNvSpPr>
            <a:spLocks noGrp="1"/>
          </p:cNvSpPr>
          <p:nvPr>
            <p:ph idx="1"/>
          </p:nvPr>
        </p:nvSpPr>
        <p:spPr>
          <a:xfrm>
            <a:off x="262328" y="1242273"/>
            <a:ext cx="6238485" cy="5473319"/>
          </a:xfrm>
        </p:spPr>
        <p:txBody>
          <a:bodyPr/>
          <a:lstStyle/>
          <a:p>
            <a:r>
              <a:rPr lang="en-US" sz="2200" dirty="0">
                <a:latin typeface="Minion"/>
              </a:rPr>
              <a:t>P</a:t>
            </a:r>
            <a:r>
              <a:rPr lang="en-US" sz="2200" dirty="0">
                <a:effectLst/>
                <a:latin typeface="Minion"/>
              </a:rPr>
              <a:t>ulse oximetry reading of 96%–98% is considered normal for a dog or cat breathing room air at sea level </a:t>
            </a:r>
            <a:endParaRPr lang="en-US" sz="2200" dirty="0"/>
          </a:p>
          <a:p>
            <a:r>
              <a:rPr lang="en-US" sz="2200" dirty="0">
                <a:effectLst/>
                <a:latin typeface="Minion"/>
              </a:rPr>
              <a:t>P</a:t>
            </a:r>
            <a:r>
              <a:rPr lang="en-US" sz="2200" dirty="0">
                <a:latin typeface="Minion"/>
              </a:rPr>
              <a:t>aO2 </a:t>
            </a:r>
            <a:r>
              <a:rPr lang="en-US" sz="2200" dirty="0">
                <a:effectLst/>
                <a:latin typeface="Minion"/>
              </a:rPr>
              <a:t>describes the oxygen dissolved in arterial plasma</a:t>
            </a:r>
            <a:endParaRPr lang="en-US" sz="2200" dirty="0">
              <a:latin typeface="Minion"/>
            </a:endParaRPr>
          </a:p>
          <a:p>
            <a:r>
              <a:rPr lang="en-US" sz="2200" dirty="0">
                <a:effectLst/>
                <a:latin typeface="Minion"/>
              </a:rPr>
              <a:t>SpO2 describes the percentage of functional hemoglobin that is oxygenated in the arterial bloodstream </a:t>
            </a:r>
            <a:endParaRPr lang="en-US" sz="2200" dirty="0"/>
          </a:p>
          <a:p>
            <a:r>
              <a:rPr lang="en-US" sz="2200" dirty="0"/>
              <a:t>Relationship between PaO2 and SaO2 is not linear</a:t>
            </a:r>
          </a:p>
          <a:p>
            <a:pPr lvl="1"/>
            <a:r>
              <a:rPr lang="en-US" sz="2200" dirty="0">
                <a:effectLst/>
                <a:latin typeface="Minion"/>
              </a:rPr>
              <a:t>Above a PO2 of </a:t>
            </a:r>
            <a:r>
              <a:rPr lang="en-US" sz="2200" b="0" dirty="0">
                <a:effectLst/>
                <a:latin typeface="SymbolNew"/>
              </a:rPr>
              <a:t>∼</a:t>
            </a:r>
            <a:r>
              <a:rPr lang="en-US" sz="2200" dirty="0">
                <a:effectLst/>
                <a:latin typeface="Minion"/>
              </a:rPr>
              <a:t>100mmHg, huge changes in PO2 (to 550 mm Hg, for instance, as is expected at an FiO2 of 1.0) make almost no change in the SO2 because hemoglobin is nearly 100% saturated already</a:t>
            </a:r>
            <a:endParaRPr lang="en-US" sz="2200" dirty="0"/>
          </a:p>
          <a:p>
            <a:pPr lvl="1"/>
            <a:endParaRPr lang="en-US" sz="18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CFEC6B75-19F3-1041-9C59-17214A4C3AFC}"/>
              </a:ext>
            </a:extLst>
          </p:cNvPr>
          <p:cNvPicPr>
            <a:picLocks noChangeAspect="1"/>
          </p:cNvPicPr>
          <p:nvPr/>
        </p:nvPicPr>
        <p:blipFill>
          <a:blip r:embed="rId2"/>
          <a:stretch>
            <a:fillRect/>
          </a:stretch>
        </p:blipFill>
        <p:spPr>
          <a:xfrm>
            <a:off x="6698532" y="917195"/>
            <a:ext cx="5368550" cy="5352452"/>
          </a:xfrm>
          <a:prstGeom prst="rect">
            <a:avLst/>
          </a:prstGeom>
        </p:spPr>
      </p:pic>
    </p:spTree>
    <p:extLst>
      <p:ext uri="{BB962C8B-B14F-4D97-AF65-F5344CB8AC3E}">
        <p14:creationId xmlns:p14="http://schemas.microsoft.com/office/powerpoint/2010/main" val="708250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5"/>
            <a:ext cx="11018664" cy="2736587"/>
          </a:xfrm>
        </p:spPr>
        <p:txBody>
          <a:bodyPr vert="horz" lIns="91440" tIns="45720" rIns="91440" bIns="45720" rtlCol="0" anchor="ctr">
            <a:normAutofit/>
          </a:bodyPr>
          <a:lstStyle/>
          <a:p>
            <a:r>
              <a:rPr lang="en-US" sz="5400" dirty="0">
                <a:latin typeface="Gill Sans MT" panose="020B0502020104020203" pitchFamily="34" charset="77"/>
              </a:rPr>
              <a:t>Question 4:</a:t>
            </a:r>
            <a:br>
              <a:rPr lang="en-US" sz="5400" dirty="0">
                <a:latin typeface="Gill Sans MT" panose="020B0502020104020203" pitchFamily="34" charset="77"/>
              </a:rPr>
            </a:br>
            <a:r>
              <a:rPr lang="en-US" sz="3000" dirty="0">
                <a:latin typeface="Gill Sans MT" panose="020B0502020104020203" pitchFamily="34" charset="77"/>
              </a:rPr>
              <a:t>Fill out this chart</a:t>
            </a:r>
            <a:br>
              <a:rPr lang="en-US" sz="5400" dirty="0">
                <a:latin typeface="Gill Sans MT" panose="020B0502020104020203" pitchFamily="34" charset="77"/>
              </a:rPr>
            </a:br>
            <a:br>
              <a:rPr lang="en-US" sz="3000" dirty="0"/>
            </a:br>
            <a:br>
              <a:rPr lang="en-US" sz="3000" dirty="0"/>
            </a:br>
            <a:endParaRPr lang="en-US" sz="3000" dirty="0"/>
          </a:p>
        </p:txBody>
      </p:sp>
      <p:graphicFrame>
        <p:nvGraphicFramePr>
          <p:cNvPr id="3" name="Table 3">
            <a:extLst>
              <a:ext uri="{FF2B5EF4-FFF2-40B4-BE49-F238E27FC236}">
                <a16:creationId xmlns:a16="http://schemas.microsoft.com/office/drawing/2014/main" id="{E2BB764A-2B55-1242-99D5-05AA822EAB7E}"/>
              </a:ext>
            </a:extLst>
          </p:cNvPr>
          <p:cNvGraphicFramePr>
            <a:graphicFrameLocks noGrp="1"/>
          </p:cNvGraphicFramePr>
          <p:nvPr>
            <p:extLst>
              <p:ext uri="{D42A27DB-BD31-4B8C-83A1-F6EECF244321}">
                <p14:modId xmlns:p14="http://schemas.microsoft.com/office/powerpoint/2010/main" val="2816114141"/>
              </p:ext>
            </p:extLst>
          </p:nvPr>
        </p:nvGraphicFramePr>
        <p:xfrm>
          <a:off x="1897143" y="2407594"/>
          <a:ext cx="8128000" cy="2595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21096232"/>
                    </a:ext>
                  </a:extLst>
                </a:gridCol>
                <a:gridCol w="4064000">
                  <a:extLst>
                    <a:ext uri="{9D8B030D-6E8A-4147-A177-3AD203B41FA5}">
                      <a16:colId xmlns:a16="http://schemas.microsoft.com/office/drawing/2014/main" val="1964164166"/>
                    </a:ext>
                  </a:extLst>
                </a:gridCol>
              </a:tblGrid>
              <a:tr h="370840">
                <a:tc>
                  <a:txBody>
                    <a:bodyPr/>
                    <a:lstStyle/>
                    <a:p>
                      <a:r>
                        <a:rPr lang="en-US" dirty="0"/>
                        <a:t>PaO2</a:t>
                      </a:r>
                    </a:p>
                  </a:txBody>
                  <a:tcPr/>
                </a:tc>
                <a:tc>
                  <a:txBody>
                    <a:bodyPr/>
                    <a:lstStyle/>
                    <a:p>
                      <a:r>
                        <a:rPr lang="en-US" dirty="0"/>
                        <a:t>SaO2</a:t>
                      </a:r>
                    </a:p>
                  </a:txBody>
                  <a:tcPr/>
                </a:tc>
                <a:extLst>
                  <a:ext uri="{0D108BD9-81ED-4DB2-BD59-A6C34878D82A}">
                    <a16:rowId xmlns:a16="http://schemas.microsoft.com/office/drawing/2014/main" val="760836036"/>
                  </a:ext>
                </a:extLst>
              </a:tr>
              <a:tr h="370840">
                <a:tc>
                  <a:txBody>
                    <a:bodyPr/>
                    <a:lstStyle/>
                    <a:p>
                      <a:r>
                        <a:rPr lang="en-US" dirty="0"/>
                        <a:t>500 (Severe </a:t>
                      </a:r>
                      <a:r>
                        <a:rPr lang="en-US" dirty="0" err="1"/>
                        <a:t>hyperoxemia</a:t>
                      </a:r>
                      <a:r>
                        <a:rPr lang="en-US" dirty="0"/>
                        <a:t>)</a:t>
                      </a:r>
                    </a:p>
                  </a:txBody>
                  <a:tcPr/>
                </a:tc>
                <a:tc>
                  <a:txBody>
                    <a:bodyPr/>
                    <a:lstStyle/>
                    <a:p>
                      <a:endParaRPr lang="en-US" dirty="0"/>
                    </a:p>
                  </a:txBody>
                  <a:tcPr/>
                </a:tc>
                <a:extLst>
                  <a:ext uri="{0D108BD9-81ED-4DB2-BD59-A6C34878D82A}">
                    <a16:rowId xmlns:a16="http://schemas.microsoft.com/office/drawing/2014/main" val="1883402793"/>
                  </a:ext>
                </a:extLst>
              </a:tr>
              <a:tr h="370840">
                <a:tc>
                  <a:txBody>
                    <a:bodyPr/>
                    <a:lstStyle/>
                    <a:p>
                      <a:r>
                        <a:rPr lang="en-US" dirty="0"/>
                        <a:t>125 (</a:t>
                      </a:r>
                      <a:r>
                        <a:rPr lang="en-US" dirty="0" err="1"/>
                        <a:t>Hyperoxemia</a:t>
                      </a:r>
                      <a:r>
                        <a:rPr lang="en-US" dirty="0"/>
                        <a:t>)</a:t>
                      </a:r>
                    </a:p>
                  </a:txBody>
                  <a:tcPr/>
                </a:tc>
                <a:tc>
                  <a:txBody>
                    <a:bodyPr/>
                    <a:lstStyle/>
                    <a:p>
                      <a:endParaRPr lang="en-US"/>
                    </a:p>
                  </a:txBody>
                  <a:tcPr/>
                </a:tc>
                <a:extLst>
                  <a:ext uri="{0D108BD9-81ED-4DB2-BD59-A6C34878D82A}">
                    <a16:rowId xmlns:a16="http://schemas.microsoft.com/office/drawing/2014/main" val="3539864567"/>
                  </a:ext>
                </a:extLst>
              </a:tr>
              <a:tr h="370840">
                <a:tc>
                  <a:txBody>
                    <a:bodyPr/>
                    <a:lstStyle/>
                    <a:p>
                      <a:r>
                        <a:rPr lang="en-US" dirty="0"/>
                        <a:t>100 (</a:t>
                      </a:r>
                      <a:r>
                        <a:rPr lang="en-US" dirty="0" err="1"/>
                        <a:t>Normoxemia</a:t>
                      </a:r>
                      <a:r>
                        <a:rPr lang="en-US" dirty="0"/>
                        <a:t>)</a:t>
                      </a:r>
                    </a:p>
                  </a:txBody>
                  <a:tcPr/>
                </a:tc>
                <a:tc>
                  <a:txBody>
                    <a:bodyPr/>
                    <a:lstStyle/>
                    <a:p>
                      <a:endParaRPr lang="en-US"/>
                    </a:p>
                  </a:txBody>
                  <a:tcPr/>
                </a:tc>
                <a:extLst>
                  <a:ext uri="{0D108BD9-81ED-4DB2-BD59-A6C34878D82A}">
                    <a16:rowId xmlns:a16="http://schemas.microsoft.com/office/drawing/2014/main" val="1802333576"/>
                  </a:ext>
                </a:extLst>
              </a:tr>
              <a:tr h="370840">
                <a:tc>
                  <a:txBody>
                    <a:bodyPr/>
                    <a:lstStyle/>
                    <a:p>
                      <a:r>
                        <a:rPr lang="en-US" dirty="0"/>
                        <a:t>80 (Hypoxemia)</a:t>
                      </a:r>
                    </a:p>
                  </a:txBody>
                  <a:tcPr/>
                </a:tc>
                <a:tc>
                  <a:txBody>
                    <a:bodyPr/>
                    <a:lstStyle/>
                    <a:p>
                      <a:endParaRPr lang="en-US"/>
                    </a:p>
                  </a:txBody>
                  <a:tcPr/>
                </a:tc>
                <a:extLst>
                  <a:ext uri="{0D108BD9-81ED-4DB2-BD59-A6C34878D82A}">
                    <a16:rowId xmlns:a16="http://schemas.microsoft.com/office/drawing/2014/main" val="1184800700"/>
                  </a:ext>
                </a:extLst>
              </a:tr>
              <a:tr h="370840">
                <a:tc>
                  <a:txBody>
                    <a:bodyPr/>
                    <a:lstStyle/>
                    <a:p>
                      <a:r>
                        <a:rPr lang="en-US" dirty="0"/>
                        <a:t>60 (Severe hypoxemia)</a:t>
                      </a:r>
                    </a:p>
                  </a:txBody>
                  <a:tcPr/>
                </a:tc>
                <a:tc>
                  <a:txBody>
                    <a:bodyPr/>
                    <a:lstStyle/>
                    <a:p>
                      <a:endParaRPr lang="en-US" dirty="0"/>
                    </a:p>
                  </a:txBody>
                  <a:tcPr/>
                </a:tc>
                <a:extLst>
                  <a:ext uri="{0D108BD9-81ED-4DB2-BD59-A6C34878D82A}">
                    <a16:rowId xmlns:a16="http://schemas.microsoft.com/office/drawing/2014/main" val="1732157652"/>
                  </a:ext>
                </a:extLst>
              </a:tr>
              <a:tr h="370840">
                <a:tc>
                  <a:txBody>
                    <a:bodyPr/>
                    <a:lstStyle/>
                    <a:p>
                      <a:r>
                        <a:rPr lang="en-US" dirty="0"/>
                        <a:t>29 (P50)</a:t>
                      </a:r>
                    </a:p>
                  </a:txBody>
                  <a:tcPr/>
                </a:tc>
                <a:tc>
                  <a:txBody>
                    <a:bodyPr/>
                    <a:lstStyle/>
                    <a:p>
                      <a:endParaRPr lang="en-US" dirty="0"/>
                    </a:p>
                  </a:txBody>
                  <a:tcPr/>
                </a:tc>
                <a:extLst>
                  <a:ext uri="{0D108BD9-81ED-4DB2-BD59-A6C34878D82A}">
                    <a16:rowId xmlns:a16="http://schemas.microsoft.com/office/drawing/2014/main" val="2529115448"/>
                  </a:ext>
                </a:extLst>
              </a:tr>
            </a:tbl>
          </a:graphicData>
        </a:graphic>
      </p:graphicFrame>
    </p:spTree>
    <p:extLst>
      <p:ext uri="{BB962C8B-B14F-4D97-AF65-F5344CB8AC3E}">
        <p14:creationId xmlns:p14="http://schemas.microsoft.com/office/powerpoint/2010/main" val="1731874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5"/>
            <a:ext cx="11018664" cy="2736587"/>
          </a:xfrm>
        </p:spPr>
        <p:txBody>
          <a:bodyPr vert="horz" lIns="91440" tIns="45720" rIns="91440" bIns="45720" rtlCol="0" anchor="ctr">
            <a:normAutofit/>
          </a:bodyPr>
          <a:lstStyle/>
          <a:p>
            <a:r>
              <a:rPr lang="en-US" sz="5400" dirty="0">
                <a:latin typeface="Gill Sans MT" panose="020B0502020104020203" pitchFamily="34" charset="77"/>
              </a:rPr>
              <a:t>Question 4:</a:t>
            </a:r>
            <a:br>
              <a:rPr lang="en-US" sz="5400" dirty="0">
                <a:latin typeface="Gill Sans MT" panose="020B0502020104020203" pitchFamily="34" charset="77"/>
              </a:rPr>
            </a:br>
            <a:r>
              <a:rPr lang="en-US" sz="3000" dirty="0">
                <a:latin typeface="Gill Sans MT" panose="020B0502020104020203" pitchFamily="34" charset="77"/>
              </a:rPr>
              <a:t>Fill out this chart</a:t>
            </a:r>
            <a:br>
              <a:rPr lang="en-US" sz="5400" dirty="0">
                <a:latin typeface="Gill Sans MT" panose="020B0502020104020203" pitchFamily="34" charset="77"/>
              </a:rPr>
            </a:br>
            <a:br>
              <a:rPr lang="en-US" sz="3000" dirty="0"/>
            </a:br>
            <a:br>
              <a:rPr lang="en-US" sz="3000" dirty="0"/>
            </a:br>
            <a:endParaRPr lang="en-US" sz="3000" dirty="0"/>
          </a:p>
        </p:txBody>
      </p:sp>
      <p:graphicFrame>
        <p:nvGraphicFramePr>
          <p:cNvPr id="3" name="Table 3">
            <a:extLst>
              <a:ext uri="{FF2B5EF4-FFF2-40B4-BE49-F238E27FC236}">
                <a16:creationId xmlns:a16="http://schemas.microsoft.com/office/drawing/2014/main" id="{E2BB764A-2B55-1242-99D5-05AA822EAB7E}"/>
              </a:ext>
            </a:extLst>
          </p:cNvPr>
          <p:cNvGraphicFramePr>
            <a:graphicFrameLocks noGrp="1"/>
          </p:cNvGraphicFramePr>
          <p:nvPr>
            <p:extLst>
              <p:ext uri="{D42A27DB-BD31-4B8C-83A1-F6EECF244321}">
                <p14:modId xmlns:p14="http://schemas.microsoft.com/office/powerpoint/2010/main" val="4085410924"/>
              </p:ext>
            </p:extLst>
          </p:nvPr>
        </p:nvGraphicFramePr>
        <p:xfrm>
          <a:off x="1897143" y="2407594"/>
          <a:ext cx="8128000" cy="25958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621096232"/>
                    </a:ext>
                  </a:extLst>
                </a:gridCol>
                <a:gridCol w="4064000">
                  <a:extLst>
                    <a:ext uri="{9D8B030D-6E8A-4147-A177-3AD203B41FA5}">
                      <a16:colId xmlns:a16="http://schemas.microsoft.com/office/drawing/2014/main" val="1964164166"/>
                    </a:ext>
                  </a:extLst>
                </a:gridCol>
              </a:tblGrid>
              <a:tr h="370840">
                <a:tc>
                  <a:txBody>
                    <a:bodyPr/>
                    <a:lstStyle/>
                    <a:p>
                      <a:r>
                        <a:rPr lang="en-US" dirty="0"/>
                        <a:t>PaO2</a:t>
                      </a:r>
                    </a:p>
                  </a:txBody>
                  <a:tcPr/>
                </a:tc>
                <a:tc>
                  <a:txBody>
                    <a:bodyPr/>
                    <a:lstStyle/>
                    <a:p>
                      <a:r>
                        <a:rPr lang="en-US" dirty="0"/>
                        <a:t>SaO2</a:t>
                      </a:r>
                    </a:p>
                  </a:txBody>
                  <a:tcPr/>
                </a:tc>
                <a:extLst>
                  <a:ext uri="{0D108BD9-81ED-4DB2-BD59-A6C34878D82A}">
                    <a16:rowId xmlns:a16="http://schemas.microsoft.com/office/drawing/2014/main" val="760836036"/>
                  </a:ext>
                </a:extLst>
              </a:tr>
              <a:tr h="370840">
                <a:tc>
                  <a:txBody>
                    <a:bodyPr/>
                    <a:lstStyle/>
                    <a:p>
                      <a:r>
                        <a:rPr lang="en-US" dirty="0"/>
                        <a:t>500 (Severe </a:t>
                      </a:r>
                      <a:r>
                        <a:rPr lang="en-US" dirty="0" err="1"/>
                        <a:t>hyperoxemia</a:t>
                      </a:r>
                      <a:r>
                        <a:rPr lang="en-US" dirty="0"/>
                        <a:t>)</a:t>
                      </a:r>
                    </a:p>
                  </a:txBody>
                  <a:tcPr/>
                </a:tc>
                <a:tc>
                  <a:txBody>
                    <a:bodyPr/>
                    <a:lstStyle/>
                    <a:p>
                      <a:r>
                        <a:rPr lang="en-US" dirty="0"/>
                        <a:t>100</a:t>
                      </a:r>
                    </a:p>
                  </a:txBody>
                  <a:tcPr/>
                </a:tc>
                <a:extLst>
                  <a:ext uri="{0D108BD9-81ED-4DB2-BD59-A6C34878D82A}">
                    <a16:rowId xmlns:a16="http://schemas.microsoft.com/office/drawing/2014/main" val="1883402793"/>
                  </a:ext>
                </a:extLst>
              </a:tr>
              <a:tr h="370840">
                <a:tc>
                  <a:txBody>
                    <a:bodyPr/>
                    <a:lstStyle/>
                    <a:p>
                      <a:r>
                        <a:rPr lang="en-US" dirty="0"/>
                        <a:t>125 (</a:t>
                      </a:r>
                      <a:r>
                        <a:rPr lang="en-US" dirty="0" err="1"/>
                        <a:t>Hyperoxemia</a:t>
                      </a:r>
                      <a:r>
                        <a:rPr lang="en-US" dirty="0"/>
                        <a:t>)</a:t>
                      </a:r>
                    </a:p>
                  </a:txBody>
                  <a:tcPr/>
                </a:tc>
                <a:tc>
                  <a:txBody>
                    <a:bodyPr/>
                    <a:lstStyle/>
                    <a:p>
                      <a:r>
                        <a:rPr lang="en-US" dirty="0"/>
                        <a:t>99</a:t>
                      </a:r>
                    </a:p>
                  </a:txBody>
                  <a:tcPr/>
                </a:tc>
                <a:extLst>
                  <a:ext uri="{0D108BD9-81ED-4DB2-BD59-A6C34878D82A}">
                    <a16:rowId xmlns:a16="http://schemas.microsoft.com/office/drawing/2014/main" val="3539864567"/>
                  </a:ext>
                </a:extLst>
              </a:tr>
              <a:tr h="370840">
                <a:tc>
                  <a:txBody>
                    <a:bodyPr/>
                    <a:lstStyle/>
                    <a:p>
                      <a:r>
                        <a:rPr lang="en-US" dirty="0"/>
                        <a:t>100 (</a:t>
                      </a:r>
                      <a:r>
                        <a:rPr lang="en-US" dirty="0" err="1"/>
                        <a:t>Normoxemia</a:t>
                      </a:r>
                      <a:r>
                        <a:rPr lang="en-US" dirty="0"/>
                        <a:t>)</a:t>
                      </a:r>
                    </a:p>
                  </a:txBody>
                  <a:tcPr/>
                </a:tc>
                <a:tc>
                  <a:txBody>
                    <a:bodyPr/>
                    <a:lstStyle/>
                    <a:p>
                      <a:r>
                        <a:rPr lang="en-US" dirty="0"/>
                        <a:t>98</a:t>
                      </a:r>
                    </a:p>
                  </a:txBody>
                  <a:tcPr/>
                </a:tc>
                <a:extLst>
                  <a:ext uri="{0D108BD9-81ED-4DB2-BD59-A6C34878D82A}">
                    <a16:rowId xmlns:a16="http://schemas.microsoft.com/office/drawing/2014/main" val="1802333576"/>
                  </a:ext>
                </a:extLst>
              </a:tr>
              <a:tr h="370840">
                <a:tc>
                  <a:txBody>
                    <a:bodyPr/>
                    <a:lstStyle/>
                    <a:p>
                      <a:r>
                        <a:rPr lang="en-US" dirty="0"/>
                        <a:t>80 (Hypoxemia)</a:t>
                      </a:r>
                    </a:p>
                  </a:txBody>
                  <a:tcPr/>
                </a:tc>
                <a:tc>
                  <a:txBody>
                    <a:bodyPr/>
                    <a:lstStyle/>
                    <a:p>
                      <a:r>
                        <a:rPr lang="en-US" dirty="0"/>
                        <a:t>95</a:t>
                      </a:r>
                    </a:p>
                  </a:txBody>
                  <a:tcPr/>
                </a:tc>
                <a:extLst>
                  <a:ext uri="{0D108BD9-81ED-4DB2-BD59-A6C34878D82A}">
                    <a16:rowId xmlns:a16="http://schemas.microsoft.com/office/drawing/2014/main" val="1184800700"/>
                  </a:ext>
                </a:extLst>
              </a:tr>
              <a:tr h="370840">
                <a:tc>
                  <a:txBody>
                    <a:bodyPr/>
                    <a:lstStyle/>
                    <a:p>
                      <a:r>
                        <a:rPr lang="en-US" dirty="0"/>
                        <a:t>60 (Severe hypoxemia)</a:t>
                      </a:r>
                    </a:p>
                  </a:txBody>
                  <a:tcPr/>
                </a:tc>
                <a:tc>
                  <a:txBody>
                    <a:bodyPr/>
                    <a:lstStyle/>
                    <a:p>
                      <a:r>
                        <a:rPr lang="en-US" dirty="0"/>
                        <a:t>90</a:t>
                      </a:r>
                    </a:p>
                  </a:txBody>
                  <a:tcPr/>
                </a:tc>
                <a:extLst>
                  <a:ext uri="{0D108BD9-81ED-4DB2-BD59-A6C34878D82A}">
                    <a16:rowId xmlns:a16="http://schemas.microsoft.com/office/drawing/2014/main" val="1732157652"/>
                  </a:ext>
                </a:extLst>
              </a:tr>
              <a:tr h="370840">
                <a:tc>
                  <a:txBody>
                    <a:bodyPr/>
                    <a:lstStyle/>
                    <a:p>
                      <a:r>
                        <a:rPr lang="en-US" dirty="0"/>
                        <a:t>29 (P50)</a:t>
                      </a:r>
                    </a:p>
                  </a:txBody>
                  <a:tcPr/>
                </a:tc>
                <a:tc>
                  <a:txBody>
                    <a:bodyPr/>
                    <a:lstStyle/>
                    <a:p>
                      <a:r>
                        <a:rPr lang="en-US" dirty="0"/>
                        <a:t>50</a:t>
                      </a:r>
                    </a:p>
                  </a:txBody>
                  <a:tcPr/>
                </a:tc>
                <a:extLst>
                  <a:ext uri="{0D108BD9-81ED-4DB2-BD59-A6C34878D82A}">
                    <a16:rowId xmlns:a16="http://schemas.microsoft.com/office/drawing/2014/main" val="2529115448"/>
                  </a:ext>
                </a:extLst>
              </a:tr>
            </a:tbl>
          </a:graphicData>
        </a:graphic>
      </p:graphicFrame>
    </p:spTree>
    <p:extLst>
      <p:ext uri="{BB962C8B-B14F-4D97-AF65-F5344CB8AC3E}">
        <p14:creationId xmlns:p14="http://schemas.microsoft.com/office/powerpoint/2010/main" val="494965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7033-F691-3D48-9B50-FF5C8AD1D99A}"/>
              </a:ext>
            </a:extLst>
          </p:cNvPr>
          <p:cNvSpPr>
            <a:spLocks noGrp="1"/>
          </p:cNvSpPr>
          <p:nvPr>
            <p:ph type="title"/>
          </p:nvPr>
        </p:nvSpPr>
        <p:spPr>
          <a:xfrm>
            <a:off x="262328" y="-231361"/>
            <a:ext cx="11804754" cy="1325563"/>
          </a:xfrm>
        </p:spPr>
        <p:txBody>
          <a:bodyPr/>
          <a:lstStyle/>
          <a:p>
            <a:r>
              <a:rPr lang="en-US" dirty="0"/>
              <a:t>Science of the CO-oximeter</a:t>
            </a:r>
          </a:p>
        </p:txBody>
      </p:sp>
      <p:sp>
        <p:nvSpPr>
          <p:cNvPr id="3" name="Content Placeholder 2">
            <a:extLst>
              <a:ext uri="{FF2B5EF4-FFF2-40B4-BE49-F238E27FC236}">
                <a16:creationId xmlns:a16="http://schemas.microsoft.com/office/drawing/2014/main" id="{626EA63F-6475-4D4C-8B58-1993EE92DE9C}"/>
              </a:ext>
            </a:extLst>
          </p:cNvPr>
          <p:cNvSpPr>
            <a:spLocks noGrp="1"/>
          </p:cNvSpPr>
          <p:nvPr>
            <p:ph idx="1"/>
          </p:nvPr>
        </p:nvSpPr>
        <p:spPr>
          <a:xfrm>
            <a:off x="30996" y="1242273"/>
            <a:ext cx="7819052" cy="5473319"/>
          </a:xfrm>
        </p:spPr>
        <p:txBody>
          <a:bodyPr>
            <a:normAutofit lnSpcReduction="10000"/>
          </a:bodyPr>
          <a:lstStyle/>
          <a:p>
            <a:r>
              <a:rPr lang="en-US" dirty="0">
                <a:latin typeface="Minion"/>
              </a:rPr>
              <a:t>M</a:t>
            </a:r>
            <a:r>
              <a:rPr lang="en-US" dirty="0">
                <a:effectLst/>
                <a:latin typeface="Minion"/>
              </a:rPr>
              <a:t>easure hemoglobin oxygen saturation in a blood sample rather than through tissue</a:t>
            </a:r>
          </a:p>
          <a:p>
            <a:r>
              <a:rPr lang="en-US" dirty="0">
                <a:latin typeface="Minion"/>
              </a:rPr>
              <a:t>U</a:t>
            </a:r>
            <a:r>
              <a:rPr lang="en-US" dirty="0">
                <a:effectLst/>
                <a:latin typeface="Minion"/>
              </a:rPr>
              <a:t>ses 4-8 wavelengths of light to measure all relevant species of hemoglobin: total hemoglobin (</a:t>
            </a:r>
            <a:r>
              <a:rPr lang="en-US" dirty="0" err="1">
                <a:effectLst/>
                <a:latin typeface="Minion"/>
              </a:rPr>
              <a:t>tHb</a:t>
            </a:r>
            <a:r>
              <a:rPr lang="en-US" dirty="0">
                <a:effectLst/>
                <a:latin typeface="Minion"/>
              </a:rPr>
              <a:t>), oxyhemoglobin (O2Hb), deoxyhemoglobin (</a:t>
            </a:r>
            <a:r>
              <a:rPr lang="en-US" dirty="0" err="1">
                <a:effectLst/>
                <a:latin typeface="Minion"/>
              </a:rPr>
              <a:t>HHb</a:t>
            </a:r>
            <a:r>
              <a:rPr lang="en-US" dirty="0">
                <a:effectLst/>
                <a:latin typeface="Minion"/>
              </a:rPr>
              <a:t>), methemoglobin (</a:t>
            </a:r>
            <a:r>
              <a:rPr lang="en-US" dirty="0" err="1">
                <a:effectLst/>
                <a:latin typeface="Minion"/>
              </a:rPr>
              <a:t>MetHb</a:t>
            </a:r>
            <a:r>
              <a:rPr lang="en-US" dirty="0">
                <a:effectLst/>
                <a:latin typeface="Minion"/>
              </a:rPr>
              <a:t>), and carboxyhemoglobin (</a:t>
            </a:r>
            <a:r>
              <a:rPr lang="en-US" dirty="0" err="1">
                <a:effectLst/>
                <a:latin typeface="Minion"/>
              </a:rPr>
              <a:t>COHb</a:t>
            </a:r>
            <a:r>
              <a:rPr lang="en-US" dirty="0">
                <a:effectLst/>
                <a:latin typeface="Minion"/>
              </a:rPr>
              <a:t>)</a:t>
            </a:r>
          </a:p>
          <a:p>
            <a:r>
              <a:rPr lang="en-US" dirty="0">
                <a:effectLst/>
                <a:latin typeface="Minion"/>
              </a:rPr>
              <a:t>Conductimetry to determine total hemoglobin concentration: whole blood conducts an electrical current due to the electrolytes in plasma (RBCs, WBCs, and platelets do not) </a:t>
            </a:r>
            <a:endParaRPr lang="en-US" dirty="0">
              <a:latin typeface="Minion"/>
            </a:endParaRPr>
          </a:p>
          <a:p>
            <a:pPr lvl="1"/>
            <a:r>
              <a:rPr lang="en-US" dirty="0">
                <a:effectLst/>
                <a:latin typeface="Minion"/>
              </a:rPr>
              <a:t>Alterations in conductivity of the blood then correlate to approximate cell counts, such that diminished electrical conductivity indicates an increase in the ratio of nonconductive cells to conductive plasma (</a:t>
            </a:r>
            <a:r>
              <a:rPr lang="en-US" dirty="0" err="1">
                <a:effectLst/>
                <a:latin typeface="Minion"/>
              </a:rPr>
              <a:t>hct</a:t>
            </a:r>
            <a:r>
              <a:rPr lang="en-US" dirty="0">
                <a:effectLst/>
                <a:latin typeface="Minion"/>
              </a:rPr>
              <a:t>)</a:t>
            </a:r>
            <a:endParaRPr lang="en-US" dirty="0"/>
          </a:p>
          <a:p>
            <a:pPr lvl="1"/>
            <a:r>
              <a:rPr lang="en-US" dirty="0">
                <a:effectLst/>
                <a:latin typeface="Minion"/>
              </a:rPr>
              <a:t>Leukocytes and platelets do not have enough mass to affect conductimetry significantly </a:t>
            </a:r>
            <a:endParaRPr lang="en-US" dirty="0"/>
          </a:p>
          <a:p>
            <a:pPr lvl="1"/>
            <a:r>
              <a:rPr lang="en-US" dirty="0">
                <a:latin typeface="Minion"/>
              </a:rPr>
              <a:t>T</a:t>
            </a:r>
            <a:r>
              <a:rPr lang="en-US" dirty="0">
                <a:effectLst/>
                <a:latin typeface="Minion"/>
              </a:rPr>
              <a:t>hen uses a standard calculation to determine the </a:t>
            </a:r>
            <a:r>
              <a:rPr lang="en-US" dirty="0" err="1">
                <a:effectLst/>
                <a:latin typeface="Minion"/>
              </a:rPr>
              <a:t>tHb</a:t>
            </a:r>
            <a:r>
              <a:rPr lang="en-US" dirty="0">
                <a:effectLst/>
                <a:latin typeface="Minion"/>
              </a:rPr>
              <a:t> from the HCT</a:t>
            </a:r>
          </a:p>
          <a:p>
            <a:pPr lvl="1"/>
            <a:r>
              <a:rPr lang="en-US" dirty="0">
                <a:effectLst/>
                <a:latin typeface="Minion"/>
              </a:rPr>
              <a:t>Directly measures each of the </a:t>
            </a:r>
            <a:r>
              <a:rPr lang="en-US" dirty="0" err="1">
                <a:effectLst/>
                <a:latin typeface="Minion"/>
              </a:rPr>
              <a:t>dyshemoglobin</a:t>
            </a:r>
            <a:r>
              <a:rPr lang="en-US" dirty="0">
                <a:effectLst/>
                <a:latin typeface="Minion"/>
              </a:rPr>
              <a:t> species’ concentrations via spectrometric means as just described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CD30872D-C7DA-6448-AB04-4483393746AF}"/>
              </a:ext>
            </a:extLst>
          </p:cNvPr>
          <p:cNvPicPr>
            <a:picLocks noChangeAspect="1"/>
          </p:cNvPicPr>
          <p:nvPr/>
        </p:nvPicPr>
        <p:blipFill rotWithShape="1">
          <a:blip r:embed="rId2"/>
          <a:srcRect r="4015"/>
          <a:stretch/>
        </p:blipFill>
        <p:spPr>
          <a:xfrm>
            <a:off x="7850048" y="807274"/>
            <a:ext cx="4248030" cy="5477256"/>
          </a:xfrm>
          <a:prstGeom prst="rect">
            <a:avLst/>
          </a:prstGeom>
        </p:spPr>
      </p:pic>
    </p:spTree>
    <p:extLst>
      <p:ext uri="{BB962C8B-B14F-4D97-AF65-F5344CB8AC3E}">
        <p14:creationId xmlns:p14="http://schemas.microsoft.com/office/powerpoint/2010/main" val="247697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Background Fill">
            <a:extLst>
              <a:ext uri="{FF2B5EF4-FFF2-40B4-BE49-F238E27FC236}">
                <a16:creationId xmlns:a16="http://schemas.microsoft.com/office/drawing/2014/main" id="{A7971386-B2B0-4A38-8D3B-8CF23AAA6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4" name="Color Fill">
            <a:extLst>
              <a:ext uri="{FF2B5EF4-FFF2-40B4-BE49-F238E27FC236}">
                <a16:creationId xmlns:a16="http://schemas.microsoft.com/office/drawing/2014/main" id="{EB0BF642-CC8D-40B8-B1A3-69C16DA6F0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6" name="Group 25">
            <a:extLst>
              <a:ext uri="{FF2B5EF4-FFF2-40B4-BE49-F238E27FC236}">
                <a16:creationId xmlns:a16="http://schemas.microsoft.com/office/drawing/2014/main" id="{0769E5B8-2717-40A9-A579-B1E26A3E5A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25155" y="0"/>
            <a:ext cx="4101733" cy="6858000"/>
            <a:chOff x="7925155" y="0"/>
            <a:chExt cx="4101733" cy="6858000"/>
          </a:xfrm>
        </p:grpSpPr>
        <p:sp>
          <p:nvSpPr>
            <p:cNvPr id="27" name="Oval 26">
              <a:extLst>
                <a:ext uri="{FF2B5EF4-FFF2-40B4-BE49-F238E27FC236}">
                  <a16:creationId xmlns:a16="http://schemas.microsoft.com/office/drawing/2014/main" id="{D56EA1DF-EF1E-4076-8298-3BBAF545F9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96664" y="199915"/>
              <a:ext cx="491650" cy="4916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Graphic 9">
              <a:extLst>
                <a:ext uri="{FF2B5EF4-FFF2-40B4-BE49-F238E27FC236}">
                  <a16:creationId xmlns:a16="http://schemas.microsoft.com/office/drawing/2014/main" id="{1231D964-725F-43E9-B778-CDC9DB97FE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086125" y="3917237"/>
              <a:ext cx="2932666" cy="294885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9" name="Graphic 18">
              <a:extLst>
                <a:ext uri="{FF2B5EF4-FFF2-40B4-BE49-F238E27FC236}">
                  <a16:creationId xmlns:a16="http://schemas.microsoft.com/office/drawing/2014/main" id="{9788B8ED-D4C2-440F-B791-306069C6D3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25155" y="2754061"/>
              <a:ext cx="1365700" cy="2081398"/>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0" name="Graphic 9">
              <a:extLst>
                <a:ext uri="{FF2B5EF4-FFF2-40B4-BE49-F238E27FC236}">
                  <a16:creationId xmlns:a16="http://schemas.microsoft.com/office/drawing/2014/main" id="{7CE33C24-2597-417A-9455-72E097D9F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78029" y="891480"/>
              <a:ext cx="2948859" cy="2948858"/>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75000"/>
                </a:schemeClr>
              </a:fgClr>
              <a:bgClr>
                <a:schemeClr val="accent4">
                  <a:lumMod val="60000"/>
                  <a:lumOff val="40000"/>
                </a:schemeClr>
              </a:bgClr>
            </a:pattFill>
            <a:ln w="9525" cap="flat">
              <a:noFill/>
              <a:prstDash val="solid"/>
              <a:miter/>
            </a:ln>
          </p:spPr>
          <p:txBody>
            <a:bodyPr rtlCol="0" anchor="ctr"/>
            <a:lstStyle/>
            <a:p>
              <a:endParaRPr lang="en-US" dirty="0"/>
            </a:p>
          </p:txBody>
        </p:sp>
        <p:sp>
          <p:nvSpPr>
            <p:cNvPr id="31" name="Oval 30">
              <a:extLst>
                <a:ext uri="{FF2B5EF4-FFF2-40B4-BE49-F238E27FC236}">
                  <a16:creationId xmlns:a16="http://schemas.microsoft.com/office/drawing/2014/main" id="{FCBC0EDB-ABCF-45FA-9BCF-811363F498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63632" y="3793556"/>
              <a:ext cx="355343" cy="355343"/>
            </a:xfrm>
            <a:prstGeom prst="ellipse">
              <a:avLst/>
            </a:prstGeom>
            <a:solidFill>
              <a:schemeClr val="accent1">
                <a:lumMod val="60000"/>
                <a:lumOff val="40000"/>
              </a:schemeClr>
            </a:solidFill>
            <a:ln w="9331" cap="flat">
              <a:noFill/>
              <a:prstDash val="solid"/>
              <a:miter/>
            </a:ln>
          </p:spPr>
          <p:txBody>
            <a:bodyPr rtlCol="0" anchor="ctr"/>
            <a:lstStyle/>
            <a:p>
              <a:endParaRPr lang="en-US">
                <a:solidFill>
                  <a:schemeClr val="tx1"/>
                </a:solidFill>
              </a:endParaRPr>
            </a:p>
          </p:txBody>
        </p:sp>
        <p:sp>
          <p:nvSpPr>
            <p:cNvPr id="32" name="Freeform: Shape 31">
              <a:extLst>
                <a:ext uri="{FF2B5EF4-FFF2-40B4-BE49-F238E27FC236}">
                  <a16:creationId xmlns:a16="http://schemas.microsoft.com/office/drawing/2014/main" id="{743056A4-B55C-49CF-82A3-2ABE1399F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078658" y="0"/>
              <a:ext cx="2779229" cy="817919"/>
            </a:xfrm>
            <a:custGeom>
              <a:avLst/>
              <a:gdLst>
                <a:gd name="connsiteX0" fmla="*/ 0 w 2779229"/>
                <a:gd name="connsiteY0" fmla="*/ 0 h 817919"/>
                <a:gd name="connsiteX1" fmla="*/ 2779229 w 2779229"/>
                <a:gd name="connsiteY1" fmla="*/ 0 h 817919"/>
                <a:gd name="connsiteX2" fmla="*/ 2755430 w 2779229"/>
                <a:gd name="connsiteY2" fmla="*/ 49404 h 817919"/>
                <a:gd name="connsiteX3" fmla="*/ 1464180 w 2779229"/>
                <a:gd name="connsiteY3" fmla="*/ 817919 h 817919"/>
                <a:gd name="connsiteX4" fmla="*/ 0 w 2779229"/>
                <a:gd name="connsiteY4" fmla="*/ 817919 h 817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9229" h="817919">
                  <a:moveTo>
                    <a:pt x="0" y="0"/>
                  </a:moveTo>
                  <a:lnTo>
                    <a:pt x="2779229" y="0"/>
                  </a:lnTo>
                  <a:lnTo>
                    <a:pt x="2755430" y="49404"/>
                  </a:lnTo>
                  <a:cubicBezTo>
                    <a:pt x="2506760" y="507168"/>
                    <a:pt x="2021765" y="817919"/>
                    <a:pt x="1464180" y="817919"/>
                  </a:cubicBezTo>
                  <a:lnTo>
                    <a:pt x="0" y="817919"/>
                  </a:lnTo>
                  <a:close/>
                </a:path>
              </a:pathLst>
            </a:custGeom>
            <a:solidFill>
              <a:schemeClr val="accent1">
                <a:lumMod val="75000"/>
              </a:schemeClr>
            </a:solidFill>
            <a:ln w="9331" cap="flat">
              <a:noFill/>
              <a:prstDash val="solid"/>
              <a:miter/>
            </a:ln>
          </p:spPr>
          <p:txBody>
            <a:bodyPr rtlCol="0" anchor="ctr"/>
            <a:lstStyle/>
            <a:p>
              <a:endParaRPr lang="en-US"/>
            </a:p>
          </p:txBody>
        </p:sp>
      </p:grpSp>
      <p:sp>
        <p:nvSpPr>
          <p:cNvPr id="34" name="Texture">
            <a:extLst>
              <a:ext uri="{FF2B5EF4-FFF2-40B4-BE49-F238E27FC236}">
                <a16:creationId xmlns:a16="http://schemas.microsoft.com/office/drawing/2014/main" id="{0D29D77D-2D4E-4868-960B-BEDA724F5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22777C8A-8210-CF41-8840-CE5C8B067950}"/>
              </a:ext>
            </a:extLst>
          </p:cNvPr>
          <p:cNvSpPr>
            <a:spLocks noGrp="1"/>
          </p:cNvSpPr>
          <p:nvPr>
            <p:ph type="ctrTitle"/>
          </p:nvPr>
        </p:nvSpPr>
        <p:spPr>
          <a:xfrm>
            <a:off x="395655" y="1627840"/>
            <a:ext cx="7136893" cy="3063240"/>
          </a:xfrm>
        </p:spPr>
        <p:txBody>
          <a:bodyPr>
            <a:normAutofit fontScale="90000"/>
          </a:bodyPr>
          <a:lstStyle/>
          <a:p>
            <a:r>
              <a:rPr lang="en-US" sz="3800" dirty="0"/>
              <a:t>Methods:</a:t>
            </a:r>
            <a:br>
              <a:rPr lang="en-US" sz="3800" dirty="0"/>
            </a:br>
            <a:r>
              <a:rPr lang="en-US" sz="3800" dirty="0"/>
              <a:t>1. Respiratory rate and effort</a:t>
            </a:r>
            <a:br>
              <a:rPr lang="en-US" sz="3800" dirty="0"/>
            </a:br>
            <a:r>
              <a:rPr lang="en-US" sz="3800" dirty="0"/>
              <a:t>2. Cyanosis</a:t>
            </a:r>
            <a:br>
              <a:rPr lang="en-US" sz="3800" dirty="0"/>
            </a:br>
            <a:r>
              <a:rPr lang="en-US" sz="3800" dirty="0"/>
              <a:t>2. Pulse oximetry and co-oximetry</a:t>
            </a:r>
            <a:br>
              <a:rPr lang="en-US" sz="3800" dirty="0"/>
            </a:br>
            <a:r>
              <a:rPr lang="en-US" sz="3800" dirty="0"/>
              <a:t>3. Blood gas analysis</a:t>
            </a:r>
            <a:br>
              <a:rPr lang="en-US" sz="3800" dirty="0"/>
            </a:br>
            <a:r>
              <a:rPr lang="en-US" sz="3800" dirty="0"/>
              <a:t>4. Capnography</a:t>
            </a:r>
          </a:p>
        </p:txBody>
      </p:sp>
      <p:pic>
        <p:nvPicPr>
          <p:cNvPr id="4" name="Picture 3" descr="Colorful leaf patterns">
            <a:extLst>
              <a:ext uri="{FF2B5EF4-FFF2-40B4-BE49-F238E27FC236}">
                <a16:creationId xmlns:a16="http://schemas.microsoft.com/office/drawing/2014/main" id="{CD270EB3-61B9-FB5C-BC66-6255AB94D54D}"/>
              </a:ext>
            </a:extLst>
          </p:cNvPr>
          <p:cNvPicPr>
            <a:picLocks noChangeAspect="1"/>
          </p:cNvPicPr>
          <p:nvPr/>
        </p:nvPicPr>
        <p:blipFill rotWithShape="1">
          <a:blip r:embed="rId3"/>
          <a:srcRect l="11377" r="18626" b="3"/>
          <a:stretch/>
        </p:blipFill>
        <p:spPr>
          <a:xfrm>
            <a:off x="9078029" y="891480"/>
            <a:ext cx="2948859" cy="2948858"/>
          </a:xfrm>
          <a:custGeom>
            <a:avLst/>
            <a:gdLst/>
            <a:ahLst/>
            <a:cxnLst/>
            <a:rect l="l" t="t" r="r" b="b"/>
            <a:pathLst>
              <a:path w="3646992" h="3646991">
                <a:moveTo>
                  <a:pt x="0" y="0"/>
                </a:moveTo>
                <a:lnTo>
                  <a:pt x="1820818" y="0"/>
                </a:lnTo>
                <a:cubicBezTo>
                  <a:pt x="2829397" y="0"/>
                  <a:pt x="3646992" y="817595"/>
                  <a:pt x="3646992" y="1826174"/>
                </a:cubicBezTo>
                <a:lnTo>
                  <a:pt x="3646992" y="3646991"/>
                </a:lnTo>
                <a:lnTo>
                  <a:pt x="1826174" y="3646991"/>
                </a:lnTo>
                <a:cubicBezTo>
                  <a:pt x="817595" y="3646991"/>
                  <a:pt x="0" y="2829396"/>
                  <a:pt x="0" y="1820817"/>
                </a:cubicBezTo>
                <a:close/>
              </a:path>
            </a:pathLst>
          </a:custGeom>
        </p:spPr>
      </p:pic>
    </p:spTree>
    <p:extLst>
      <p:ext uri="{BB962C8B-B14F-4D97-AF65-F5344CB8AC3E}">
        <p14:creationId xmlns:p14="http://schemas.microsoft.com/office/powerpoint/2010/main" val="3398719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7033-F691-3D48-9B50-FF5C8AD1D99A}"/>
              </a:ext>
            </a:extLst>
          </p:cNvPr>
          <p:cNvSpPr>
            <a:spLocks noGrp="1"/>
          </p:cNvSpPr>
          <p:nvPr>
            <p:ph type="title"/>
          </p:nvPr>
        </p:nvSpPr>
        <p:spPr>
          <a:xfrm>
            <a:off x="262328" y="-131349"/>
            <a:ext cx="11804754" cy="1325563"/>
          </a:xfrm>
        </p:spPr>
        <p:txBody>
          <a:bodyPr/>
          <a:lstStyle/>
          <a:p>
            <a:r>
              <a:rPr lang="en-US" dirty="0"/>
              <a:t>CO-oximeter</a:t>
            </a:r>
          </a:p>
        </p:txBody>
      </p:sp>
      <p:sp>
        <p:nvSpPr>
          <p:cNvPr id="3" name="Content Placeholder 2">
            <a:extLst>
              <a:ext uri="{FF2B5EF4-FFF2-40B4-BE49-F238E27FC236}">
                <a16:creationId xmlns:a16="http://schemas.microsoft.com/office/drawing/2014/main" id="{626EA63F-6475-4D4C-8B58-1993EE92DE9C}"/>
              </a:ext>
            </a:extLst>
          </p:cNvPr>
          <p:cNvSpPr>
            <a:spLocks noGrp="1"/>
          </p:cNvSpPr>
          <p:nvPr>
            <p:ph idx="1"/>
          </p:nvPr>
        </p:nvSpPr>
        <p:spPr>
          <a:xfrm>
            <a:off x="262328" y="1499448"/>
            <a:ext cx="10998954" cy="5473319"/>
          </a:xfrm>
        </p:spPr>
        <p:txBody>
          <a:bodyPr>
            <a:normAutofit/>
          </a:bodyPr>
          <a:lstStyle/>
          <a:p>
            <a:r>
              <a:rPr lang="en-US" sz="2200" dirty="0"/>
              <a:t>Indications: patients with </a:t>
            </a:r>
            <a:r>
              <a:rPr lang="en-US" sz="2200" dirty="0">
                <a:effectLst/>
                <a:latin typeface="Minion"/>
              </a:rPr>
              <a:t>known or suspected exposure to drugs that cause methemoglobinemia or those that have been exposed to carbon monoxide</a:t>
            </a:r>
            <a:endParaRPr lang="en-US" sz="2200" dirty="0"/>
          </a:p>
          <a:p>
            <a:pPr lvl="1"/>
            <a:r>
              <a:rPr lang="en-US" sz="2200" dirty="0">
                <a:effectLst/>
                <a:latin typeface="Minion"/>
              </a:rPr>
              <a:t>Normal methemoglobin values in the canine and feline are less than 1% </a:t>
            </a:r>
            <a:endParaRPr lang="en-US" sz="2200" dirty="0"/>
          </a:p>
          <a:p>
            <a:pPr lvl="1"/>
            <a:r>
              <a:rPr lang="en-US" sz="2200" dirty="0">
                <a:effectLst/>
                <a:latin typeface="Minion"/>
              </a:rPr>
              <a:t>Normal carboxyhemoglobin values in canine and feline patients are less than 1% </a:t>
            </a:r>
          </a:p>
          <a:p>
            <a:r>
              <a:rPr lang="en-US" sz="2200" dirty="0">
                <a:effectLst/>
                <a:latin typeface="Minion"/>
              </a:rPr>
              <a:t>Samples should be drawn from an artery or central vein whenever possible, peripheral venous samples may not be accurate in </a:t>
            </a:r>
            <a:r>
              <a:rPr lang="en-US" sz="2200" dirty="0" err="1">
                <a:effectLst/>
                <a:latin typeface="Minion"/>
              </a:rPr>
              <a:t>hypoperfused</a:t>
            </a:r>
            <a:r>
              <a:rPr lang="en-US" sz="2200" dirty="0">
                <a:effectLst/>
                <a:latin typeface="Minion"/>
              </a:rPr>
              <a:t> patients </a:t>
            </a:r>
            <a:endParaRPr lang="en-US" sz="2200" dirty="0"/>
          </a:p>
          <a:p>
            <a:r>
              <a:rPr lang="en-US" sz="2200" dirty="0">
                <a:effectLst/>
                <a:latin typeface="Minion"/>
              </a:rPr>
              <a:t>Once a blood sample has been obtained, it is imperative that it’s well mixed and not exposed to room air, which can falsely increase pH and oxygenation </a:t>
            </a:r>
            <a:endParaRPr lang="en-US" sz="2200" dirty="0"/>
          </a:p>
          <a:p>
            <a:r>
              <a:rPr lang="en-US" sz="2200" dirty="0">
                <a:effectLst/>
                <a:latin typeface="Minion"/>
              </a:rPr>
              <a:t>Inadequate sample mixing, incorrect anticoagulant use, clot formation, air exposure, air bubbles, or prolonged hold time prior to analysis can all lead to sample error</a:t>
            </a:r>
            <a:endParaRPr lang="en-US" sz="22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502257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6"/>
            <a:ext cx="10901544" cy="2826142"/>
          </a:xfrm>
        </p:spPr>
        <p:txBody>
          <a:bodyPr vert="horz" lIns="91440" tIns="45720" rIns="91440" bIns="45720" rtlCol="0" anchor="ctr">
            <a:normAutofit/>
          </a:bodyPr>
          <a:lstStyle/>
          <a:p>
            <a:r>
              <a:rPr lang="en-US" sz="5400" dirty="0">
                <a:latin typeface="Gill Sans MT" panose="020B0502020104020203" pitchFamily="34" charset="77"/>
              </a:rPr>
              <a:t>Question 5:</a:t>
            </a:r>
            <a:br>
              <a:rPr lang="en-US" sz="5400" dirty="0">
                <a:latin typeface="Gill Sans MT" panose="020B0502020104020203" pitchFamily="34" charset="77"/>
              </a:rPr>
            </a:br>
            <a:r>
              <a:rPr lang="en-US" sz="3000" dirty="0">
                <a:latin typeface="Gill Sans MT" panose="020B0502020104020203" pitchFamily="34" charset="77"/>
              </a:rPr>
              <a:t>What would the pulse ox,  ABG, and co-oximetry look like for a CO toxicity patient and a methemoglobin patient?</a:t>
            </a:r>
            <a:br>
              <a:rPr lang="en-US" sz="3000" dirty="0"/>
            </a:br>
            <a:endParaRPr lang="en-US" sz="3000" dirty="0"/>
          </a:p>
        </p:txBody>
      </p:sp>
      <p:graphicFrame>
        <p:nvGraphicFramePr>
          <p:cNvPr id="35" name="Table 3">
            <a:extLst>
              <a:ext uri="{FF2B5EF4-FFF2-40B4-BE49-F238E27FC236}">
                <a16:creationId xmlns:a16="http://schemas.microsoft.com/office/drawing/2014/main" id="{5A8A0C11-AD96-6A4A-B3A9-51324A1A1BB8}"/>
              </a:ext>
            </a:extLst>
          </p:cNvPr>
          <p:cNvGraphicFramePr>
            <a:graphicFrameLocks noGrp="1"/>
          </p:cNvGraphicFramePr>
          <p:nvPr>
            <p:extLst>
              <p:ext uri="{D42A27DB-BD31-4B8C-83A1-F6EECF244321}">
                <p14:modId xmlns:p14="http://schemas.microsoft.com/office/powerpoint/2010/main" val="221276942"/>
              </p:ext>
            </p:extLst>
          </p:nvPr>
        </p:nvGraphicFramePr>
        <p:xfrm>
          <a:off x="1967103" y="3170031"/>
          <a:ext cx="7871463" cy="2150012"/>
        </p:xfrm>
        <a:graphic>
          <a:graphicData uri="http://schemas.openxmlformats.org/drawingml/2006/table">
            <a:tbl>
              <a:tblPr firstRow="1" bandRow="1">
                <a:tableStyleId>{5C22544A-7EE6-4342-B048-85BDC9FD1C3A}</a:tableStyleId>
              </a:tblPr>
              <a:tblGrid>
                <a:gridCol w="2623821">
                  <a:extLst>
                    <a:ext uri="{9D8B030D-6E8A-4147-A177-3AD203B41FA5}">
                      <a16:colId xmlns:a16="http://schemas.microsoft.com/office/drawing/2014/main" val="136699149"/>
                    </a:ext>
                  </a:extLst>
                </a:gridCol>
                <a:gridCol w="2623821">
                  <a:extLst>
                    <a:ext uri="{9D8B030D-6E8A-4147-A177-3AD203B41FA5}">
                      <a16:colId xmlns:a16="http://schemas.microsoft.com/office/drawing/2014/main" val="85425159"/>
                    </a:ext>
                  </a:extLst>
                </a:gridCol>
                <a:gridCol w="2623821">
                  <a:extLst>
                    <a:ext uri="{9D8B030D-6E8A-4147-A177-3AD203B41FA5}">
                      <a16:colId xmlns:a16="http://schemas.microsoft.com/office/drawing/2014/main" val="2004634959"/>
                    </a:ext>
                  </a:extLst>
                </a:gridCol>
              </a:tblGrid>
              <a:tr h="537503">
                <a:tc>
                  <a:txBody>
                    <a:bodyPr/>
                    <a:lstStyle/>
                    <a:p>
                      <a:r>
                        <a:rPr lang="en-US" dirty="0"/>
                        <a:t>Type of diagnostic</a:t>
                      </a:r>
                    </a:p>
                  </a:txBody>
                  <a:tcPr/>
                </a:tc>
                <a:tc>
                  <a:txBody>
                    <a:bodyPr/>
                    <a:lstStyle/>
                    <a:p>
                      <a:r>
                        <a:rPr lang="en-US" dirty="0"/>
                        <a:t>CO toxicity</a:t>
                      </a:r>
                    </a:p>
                  </a:txBody>
                  <a:tcPr/>
                </a:tc>
                <a:tc>
                  <a:txBody>
                    <a:bodyPr/>
                    <a:lstStyle/>
                    <a:p>
                      <a:r>
                        <a:rPr lang="en-US" dirty="0"/>
                        <a:t>Methemoglobin</a:t>
                      </a:r>
                    </a:p>
                  </a:txBody>
                  <a:tcPr/>
                </a:tc>
                <a:extLst>
                  <a:ext uri="{0D108BD9-81ED-4DB2-BD59-A6C34878D82A}">
                    <a16:rowId xmlns:a16="http://schemas.microsoft.com/office/drawing/2014/main" val="204012070"/>
                  </a:ext>
                </a:extLst>
              </a:tr>
              <a:tr h="537503">
                <a:tc>
                  <a:txBody>
                    <a:bodyPr/>
                    <a:lstStyle/>
                    <a:p>
                      <a:r>
                        <a:rPr lang="en-US" dirty="0"/>
                        <a:t>Pulse ox</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554060950"/>
                  </a:ext>
                </a:extLst>
              </a:tr>
              <a:tr h="537503">
                <a:tc>
                  <a:txBody>
                    <a:bodyPr/>
                    <a:lstStyle/>
                    <a:p>
                      <a:r>
                        <a:rPr lang="en-US" dirty="0"/>
                        <a:t>ABG</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177886290"/>
                  </a:ext>
                </a:extLst>
              </a:tr>
              <a:tr h="537503">
                <a:tc>
                  <a:txBody>
                    <a:bodyPr/>
                    <a:lstStyle/>
                    <a:p>
                      <a:r>
                        <a:rPr lang="en-US" dirty="0"/>
                        <a:t>Co-oximetry</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453086232"/>
                  </a:ext>
                </a:extLst>
              </a:tr>
            </a:tbl>
          </a:graphicData>
        </a:graphic>
      </p:graphicFrame>
    </p:spTree>
    <p:extLst>
      <p:ext uri="{BB962C8B-B14F-4D97-AF65-F5344CB8AC3E}">
        <p14:creationId xmlns:p14="http://schemas.microsoft.com/office/powerpoint/2010/main" val="4254855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392040" y="166689"/>
            <a:ext cx="10949489" cy="2983891"/>
          </a:xfrm>
        </p:spPr>
        <p:txBody>
          <a:bodyPr vert="horz" lIns="91440" tIns="45720" rIns="91440" bIns="45720" rtlCol="0" anchor="ctr">
            <a:normAutofit/>
          </a:bodyPr>
          <a:lstStyle/>
          <a:p>
            <a:r>
              <a:rPr lang="en-US" sz="5400" dirty="0">
                <a:latin typeface="Gill Sans MT" panose="020B0502020104020203" pitchFamily="34" charset="77"/>
              </a:rPr>
              <a:t>Question 5:</a:t>
            </a:r>
            <a:br>
              <a:rPr lang="en-US" sz="5400" dirty="0">
                <a:latin typeface="Gill Sans MT" panose="020B0502020104020203" pitchFamily="34" charset="77"/>
              </a:rPr>
            </a:br>
            <a:r>
              <a:rPr lang="en-US" sz="3000" dirty="0">
                <a:latin typeface="Gill Sans MT" panose="020B0502020104020203" pitchFamily="34" charset="77"/>
              </a:rPr>
              <a:t>What would the pulse ox, ABG, and co-oximetry look like for a CO toxicity patient and a methemoglobin patient?</a:t>
            </a:r>
            <a:br>
              <a:rPr lang="en-US" sz="3000" dirty="0"/>
            </a:br>
            <a:endParaRPr lang="en-US" sz="3000" dirty="0"/>
          </a:p>
        </p:txBody>
      </p:sp>
      <p:graphicFrame>
        <p:nvGraphicFramePr>
          <p:cNvPr id="3" name="Table 3">
            <a:extLst>
              <a:ext uri="{FF2B5EF4-FFF2-40B4-BE49-F238E27FC236}">
                <a16:creationId xmlns:a16="http://schemas.microsoft.com/office/drawing/2014/main" id="{3AC28BC3-0745-F045-854B-492A82A1FE34}"/>
              </a:ext>
            </a:extLst>
          </p:cNvPr>
          <p:cNvGraphicFramePr>
            <a:graphicFrameLocks noGrp="1"/>
          </p:cNvGraphicFramePr>
          <p:nvPr>
            <p:extLst>
              <p:ext uri="{D42A27DB-BD31-4B8C-83A1-F6EECF244321}">
                <p14:modId xmlns:p14="http://schemas.microsoft.com/office/powerpoint/2010/main" val="2689136212"/>
              </p:ext>
            </p:extLst>
          </p:nvPr>
        </p:nvGraphicFramePr>
        <p:xfrm>
          <a:off x="730680" y="2964741"/>
          <a:ext cx="10838863" cy="2732063"/>
        </p:xfrm>
        <a:graphic>
          <a:graphicData uri="http://schemas.openxmlformats.org/drawingml/2006/table">
            <a:tbl>
              <a:tblPr firstRow="1" bandRow="1">
                <a:tableStyleId>{5C22544A-7EE6-4342-B048-85BDC9FD1C3A}</a:tableStyleId>
              </a:tblPr>
              <a:tblGrid>
                <a:gridCol w="2924108">
                  <a:extLst>
                    <a:ext uri="{9D8B030D-6E8A-4147-A177-3AD203B41FA5}">
                      <a16:colId xmlns:a16="http://schemas.microsoft.com/office/drawing/2014/main" val="136699149"/>
                    </a:ext>
                  </a:extLst>
                </a:gridCol>
                <a:gridCol w="4033680">
                  <a:extLst>
                    <a:ext uri="{9D8B030D-6E8A-4147-A177-3AD203B41FA5}">
                      <a16:colId xmlns:a16="http://schemas.microsoft.com/office/drawing/2014/main" val="85425159"/>
                    </a:ext>
                  </a:extLst>
                </a:gridCol>
                <a:gridCol w="3881075">
                  <a:extLst>
                    <a:ext uri="{9D8B030D-6E8A-4147-A177-3AD203B41FA5}">
                      <a16:colId xmlns:a16="http://schemas.microsoft.com/office/drawing/2014/main" val="2004634959"/>
                    </a:ext>
                  </a:extLst>
                </a:gridCol>
              </a:tblGrid>
              <a:tr h="537503">
                <a:tc>
                  <a:txBody>
                    <a:bodyPr/>
                    <a:lstStyle/>
                    <a:p>
                      <a:r>
                        <a:rPr lang="en-US" dirty="0"/>
                        <a:t>Type of diagnostic</a:t>
                      </a:r>
                    </a:p>
                  </a:txBody>
                  <a:tcPr/>
                </a:tc>
                <a:tc>
                  <a:txBody>
                    <a:bodyPr/>
                    <a:lstStyle/>
                    <a:p>
                      <a:r>
                        <a:rPr lang="en-US" dirty="0"/>
                        <a:t>CO toxicity</a:t>
                      </a:r>
                    </a:p>
                  </a:txBody>
                  <a:tcPr/>
                </a:tc>
                <a:tc>
                  <a:txBody>
                    <a:bodyPr/>
                    <a:lstStyle/>
                    <a:p>
                      <a:r>
                        <a:rPr lang="en-US" dirty="0"/>
                        <a:t>Methemoglobin</a:t>
                      </a:r>
                    </a:p>
                  </a:txBody>
                  <a:tcPr/>
                </a:tc>
                <a:extLst>
                  <a:ext uri="{0D108BD9-81ED-4DB2-BD59-A6C34878D82A}">
                    <a16:rowId xmlns:a16="http://schemas.microsoft.com/office/drawing/2014/main" val="204012070"/>
                  </a:ext>
                </a:extLst>
              </a:tr>
              <a:tr h="537503">
                <a:tc>
                  <a:txBody>
                    <a:bodyPr/>
                    <a:lstStyle/>
                    <a:p>
                      <a:r>
                        <a:rPr lang="en-US" dirty="0"/>
                        <a:t>Pulse ox</a:t>
                      </a:r>
                    </a:p>
                  </a:txBody>
                  <a:tcPr/>
                </a:tc>
                <a:tc>
                  <a:txBody>
                    <a:bodyPr/>
                    <a:lstStyle/>
                    <a:p>
                      <a:r>
                        <a:rPr lang="en-US" dirty="0"/>
                        <a:t>Normal-high (cannot distinguish difference b/w CO and oxyhemoglobin)</a:t>
                      </a:r>
                    </a:p>
                  </a:txBody>
                  <a:tcPr/>
                </a:tc>
                <a:tc>
                  <a:txBody>
                    <a:bodyPr/>
                    <a:lstStyle/>
                    <a:p>
                      <a:r>
                        <a:rPr lang="en-US" dirty="0"/>
                        <a:t>Lowers reading (</a:t>
                      </a:r>
                      <a:r>
                        <a:rPr lang="en-US" dirty="0" err="1"/>
                        <a:t>metHb</a:t>
                      </a:r>
                      <a:r>
                        <a:rPr lang="en-US" dirty="0"/>
                        <a:t> absorbs both light wavelengths; defaults to 85%)</a:t>
                      </a:r>
                    </a:p>
                  </a:txBody>
                  <a:tcPr/>
                </a:tc>
                <a:extLst>
                  <a:ext uri="{0D108BD9-81ED-4DB2-BD59-A6C34878D82A}">
                    <a16:rowId xmlns:a16="http://schemas.microsoft.com/office/drawing/2014/main" val="3554060950"/>
                  </a:ext>
                </a:extLst>
              </a:tr>
              <a:tr h="537503">
                <a:tc>
                  <a:txBody>
                    <a:bodyPr/>
                    <a:lstStyle/>
                    <a:p>
                      <a:r>
                        <a:rPr lang="en-US" dirty="0"/>
                        <a:t>ABG</a:t>
                      </a:r>
                    </a:p>
                  </a:txBody>
                  <a:tcPr/>
                </a:tc>
                <a:tc>
                  <a:txBody>
                    <a:bodyPr/>
                    <a:lstStyle/>
                    <a:p>
                      <a:r>
                        <a:rPr lang="en-US" dirty="0"/>
                        <a:t>Normal PaO2 </a:t>
                      </a:r>
                    </a:p>
                    <a:p>
                      <a:r>
                        <a:rPr lang="en-US" dirty="0"/>
                        <a:t>PaCO2 may be low due to </a:t>
                      </a:r>
                      <a:r>
                        <a:rPr lang="en-US" dirty="0" err="1"/>
                        <a:t>hypervent</a:t>
                      </a:r>
                      <a:endParaRPr lang="en-US" dirty="0"/>
                    </a:p>
                    <a:p>
                      <a:r>
                        <a:rPr lang="en-US" dirty="0"/>
                        <a:t>O2 sat likely normal (this is calculated)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Normal PaO2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PaCO2 may be low due to </a:t>
                      </a:r>
                      <a:r>
                        <a:rPr lang="en-US" dirty="0" err="1"/>
                        <a:t>hypervent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O2 sat likely normal (this is calculated</a:t>
                      </a:r>
                    </a:p>
                  </a:txBody>
                  <a:tcPr/>
                </a:tc>
                <a:extLst>
                  <a:ext uri="{0D108BD9-81ED-4DB2-BD59-A6C34878D82A}">
                    <a16:rowId xmlns:a16="http://schemas.microsoft.com/office/drawing/2014/main" val="1177886290"/>
                  </a:ext>
                </a:extLst>
              </a:tr>
              <a:tr h="537503">
                <a:tc>
                  <a:txBody>
                    <a:bodyPr/>
                    <a:lstStyle/>
                    <a:p>
                      <a:r>
                        <a:rPr lang="en-US" dirty="0"/>
                        <a:t>Co-oximetry</a:t>
                      </a:r>
                    </a:p>
                  </a:txBody>
                  <a:tcPr/>
                </a:tc>
                <a:tc>
                  <a:txBody>
                    <a:bodyPr/>
                    <a:lstStyle/>
                    <a:p>
                      <a:r>
                        <a:rPr lang="en-US" dirty="0"/>
                        <a:t>High CO-</a:t>
                      </a:r>
                      <a:r>
                        <a:rPr lang="en-US" dirty="0" err="1"/>
                        <a:t>hb</a:t>
                      </a:r>
                      <a:endParaRPr lang="en-US" dirty="0"/>
                    </a:p>
                    <a:p>
                      <a:endParaRPr lang="en-US" dirty="0"/>
                    </a:p>
                  </a:txBody>
                  <a:tcPr/>
                </a:tc>
                <a:tc>
                  <a:txBody>
                    <a:bodyPr/>
                    <a:lstStyle/>
                    <a:p>
                      <a:r>
                        <a:rPr lang="en-US" dirty="0"/>
                        <a:t>High met-</a:t>
                      </a:r>
                      <a:r>
                        <a:rPr lang="en-US" dirty="0" err="1"/>
                        <a:t>hb</a:t>
                      </a:r>
                      <a:endParaRPr lang="en-US" dirty="0"/>
                    </a:p>
                  </a:txBody>
                  <a:tcPr/>
                </a:tc>
                <a:extLst>
                  <a:ext uri="{0D108BD9-81ED-4DB2-BD59-A6C34878D82A}">
                    <a16:rowId xmlns:a16="http://schemas.microsoft.com/office/drawing/2014/main" val="453086232"/>
                  </a:ext>
                </a:extLst>
              </a:tr>
            </a:tbl>
          </a:graphicData>
        </a:graphic>
      </p:graphicFrame>
    </p:spTree>
    <p:extLst>
      <p:ext uri="{BB962C8B-B14F-4D97-AF65-F5344CB8AC3E}">
        <p14:creationId xmlns:p14="http://schemas.microsoft.com/office/powerpoint/2010/main" val="1104682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7685037" cy="1325563"/>
          </a:xfrm>
        </p:spPr>
        <p:txBody>
          <a:bodyPr>
            <a:normAutofit/>
          </a:bodyPr>
          <a:lstStyle/>
          <a:p>
            <a:r>
              <a:rPr lang="en-US" dirty="0"/>
              <a:t>4. Blood gas analysis</a:t>
            </a:r>
          </a:p>
        </p:txBody>
      </p:sp>
      <p:sp>
        <p:nvSpPr>
          <p:cNvPr id="3" name="Content Placeholder 2">
            <a:extLst>
              <a:ext uri="{FF2B5EF4-FFF2-40B4-BE49-F238E27FC236}">
                <a16:creationId xmlns:a16="http://schemas.microsoft.com/office/drawing/2014/main" id="{900953FA-9C08-3D43-B258-0372F5519083}"/>
              </a:ext>
            </a:extLst>
          </p:cNvPr>
          <p:cNvSpPr>
            <a:spLocks noGrp="1"/>
          </p:cNvSpPr>
          <p:nvPr>
            <p:ph idx="1"/>
          </p:nvPr>
        </p:nvSpPr>
        <p:spPr>
          <a:xfrm>
            <a:off x="284544" y="1325563"/>
            <a:ext cx="10614131" cy="5759289"/>
          </a:xfrm>
        </p:spPr>
        <p:txBody>
          <a:bodyPr>
            <a:normAutofit/>
          </a:bodyPr>
          <a:lstStyle/>
          <a:p>
            <a:r>
              <a:rPr lang="en-US" dirty="0">
                <a:latin typeface="Minion"/>
              </a:rPr>
              <a:t>5 </a:t>
            </a:r>
            <a:r>
              <a:rPr lang="en-US" dirty="0">
                <a:effectLst/>
                <a:latin typeface="Minion"/>
              </a:rPr>
              <a:t>causes of hypoxemia: hypoventilation, decreased FIO2/high altitude, R-&gt; L shunt, V/Q mismatch, diffusion impairment, + low venous O2 (high extraction)</a:t>
            </a:r>
          </a:p>
          <a:p>
            <a:pPr lvl="1"/>
            <a:r>
              <a:rPr lang="en-US" dirty="0"/>
              <a:t>Can also separate into 3 causes: low FIO2, hypoventilation, venous admixture</a:t>
            </a:r>
          </a:p>
          <a:p>
            <a:pPr lvl="1"/>
            <a:endParaRPr lang="en-US" dirty="0">
              <a:effectLst/>
              <a:latin typeface="Minion"/>
            </a:endParaRPr>
          </a:p>
          <a:p>
            <a:pPr lvl="1"/>
            <a:r>
              <a:rPr lang="en-US" dirty="0">
                <a:effectLst/>
                <a:latin typeface="Minion"/>
              </a:rPr>
              <a:t>Causes of hypoventilation (high PaCO2): primary CNS su</a:t>
            </a:r>
            <a:r>
              <a:rPr lang="en-US" dirty="0">
                <a:latin typeface="Minion"/>
              </a:rPr>
              <a:t>p</a:t>
            </a:r>
            <a:r>
              <a:rPr lang="en-US" dirty="0">
                <a:effectLst/>
                <a:latin typeface="Minion"/>
              </a:rPr>
              <a:t>pression of ventilation, admin of meds that suppress ventilation (opioids, anesthetic agents), NM disease affecting ventilation (tick paralysis, botulism), upper airway obstruction, pleural space disease, chest wall injury (flail chest, pain), and respiratory muscle fatigue</a:t>
            </a:r>
          </a:p>
          <a:p>
            <a:pPr lvl="1"/>
            <a:r>
              <a:rPr lang="en-US" dirty="0">
                <a:latin typeface="Minion"/>
              </a:rPr>
              <a:t>Causes of d</a:t>
            </a:r>
            <a:r>
              <a:rPr lang="en-US" dirty="0">
                <a:effectLst/>
                <a:latin typeface="Minion"/>
              </a:rPr>
              <a:t>ecreased inspired oxygen content: higher altitudes or anesthetic machine error </a:t>
            </a:r>
            <a:endParaRPr lang="en-US" dirty="0"/>
          </a:p>
          <a:p>
            <a:pPr lvl="1"/>
            <a:r>
              <a:rPr lang="en-US" dirty="0"/>
              <a:t>Anatomic R-&gt; L shunts: shunts blood from R to L circulation, bypassing alveoli</a:t>
            </a:r>
          </a:p>
          <a:p>
            <a:pPr lvl="2"/>
            <a:r>
              <a:rPr lang="en-US" dirty="0">
                <a:effectLst/>
                <a:latin typeface="Minion"/>
              </a:rPr>
              <a:t>AV malformation, cardiac shunts</a:t>
            </a:r>
          </a:p>
          <a:p>
            <a:pPr lvl="2"/>
            <a:endParaRPr lang="en-US" dirty="0"/>
          </a:p>
          <a:p>
            <a:endParaRPr lang="en-US" dirty="0"/>
          </a:p>
        </p:txBody>
      </p:sp>
    </p:spTree>
    <p:extLst>
      <p:ext uri="{BB962C8B-B14F-4D97-AF65-F5344CB8AC3E}">
        <p14:creationId xmlns:p14="http://schemas.microsoft.com/office/powerpoint/2010/main" val="2110858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7685037" cy="1325563"/>
          </a:xfrm>
        </p:spPr>
        <p:txBody>
          <a:bodyPr>
            <a:normAutofit/>
          </a:bodyPr>
          <a:lstStyle/>
          <a:p>
            <a:r>
              <a:rPr lang="en-US" dirty="0"/>
              <a:t>4. Blood gas analysis</a:t>
            </a:r>
          </a:p>
        </p:txBody>
      </p:sp>
      <p:sp>
        <p:nvSpPr>
          <p:cNvPr id="3" name="Content Placeholder 2">
            <a:extLst>
              <a:ext uri="{FF2B5EF4-FFF2-40B4-BE49-F238E27FC236}">
                <a16:creationId xmlns:a16="http://schemas.microsoft.com/office/drawing/2014/main" id="{900953FA-9C08-3D43-B258-0372F5519083}"/>
              </a:ext>
            </a:extLst>
          </p:cNvPr>
          <p:cNvSpPr>
            <a:spLocks noGrp="1"/>
          </p:cNvSpPr>
          <p:nvPr>
            <p:ph idx="1"/>
          </p:nvPr>
        </p:nvSpPr>
        <p:spPr>
          <a:xfrm>
            <a:off x="-89336" y="1368624"/>
            <a:ext cx="11761703" cy="5322297"/>
          </a:xfrm>
        </p:spPr>
        <p:txBody>
          <a:bodyPr>
            <a:normAutofit/>
          </a:bodyPr>
          <a:lstStyle/>
          <a:p>
            <a:pPr lvl="1"/>
            <a:r>
              <a:rPr lang="en-US" dirty="0">
                <a:effectLst/>
                <a:latin typeface="Minion"/>
              </a:rPr>
              <a:t>Venous admixture: all the ways in which venous blood can get from R to L side without being properly oxygenate (n</a:t>
            </a:r>
            <a:r>
              <a:rPr lang="en-US" dirty="0">
                <a:latin typeface="Minion"/>
              </a:rPr>
              <a:t>ormally &lt;5%)</a:t>
            </a:r>
          </a:p>
          <a:p>
            <a:pPr lvl="2"/>
            <a:r>
              <a:rPr lang="en-US" dirty="0">
                <a:effectLst/>
                <a:latin typeface="Minion"/>
              </a:rPr>
              <a:t>4 causes: low V/Q, small airway and alveolar collapse (atelectasis or 0 V/Q), diffuse defects, anatomic R-&gt; L shunts</a:t>
            </a:r>
          </a:p>
          <a:p>
            <a:pPr lvl="2"/>
            <a:r>
              <a:rPr lang="en-US" dirty="0">
                <a:latin typeface="Minion"/>
              </a:rPr>
              <a:t>Low V/Q: occurs secondary to small airway narrowing which impairs ventilation</a:t>
            </a:r>
          </a:p>
          <a:p>
            <a:pPr lvl="3"/>
            <a:r>
              <a:rPr lang="en-US" dirty="0">
                <a:latin typeface="Minion"/>
              </a:rPr>
              <a:t>Responsive to oxygen</a:t>
            </a:r>
          </a:p>
          <a:p>
            <a:pPr lvl="2"/>
            <a:r>
              <a:rPr lang="en-US" dirty="0">
                <a:latin typeface="Minion"/>
              </a:rPr>
              <a:t>Zero V/Q: small airway or alveolar collapse (“physiologic shunt” of blood flowing past non-functional alveoli)</a:t>
            </a:r>
          </a:p>
          <a:p>
            <a:pPr lvl="3"/>
            <a:r>
              <a:rPr lang="en-US" dirty="0">
                <a:latin typeface="Minion"/>
              </a:rPr>
              <a:t>Non-responsive to oxygen (needs PEEP and PPV)</a:t>
            </a:r>
            <a:endParaRPr lang="en-US" dirty="0"/>
          </a:p>
          <a:p>
            <a:pPr lvl="2"/>
            <a:r>
              <a:rPr lang="en-US" dirty="0"/>
              <a:t>Diffusion impairment: result of thickened respiratory membrane, decreased surface area (emphysema)</a:t>
            </a:r>
          </a:p>
          <a:p>
            <a:pPr lvl="3"/>
            <a:r>
              <a:rPr lang="en-US" dirty="0"/>
              <a:t>Partially responsive to oxygen</a:t>
            </a:r>
          </a:p>
          <a:p>
            <a:pPr marL="457200" lvl="1" indent="0">
              <a:buNone/>
            </a:pPr>
            <a:endParaRPr lang="en-US" dirty="0"/>
          </a:p>
          <a:p>
            <a:endParaRPr lang="en-US" dirty="0"/>
          </a:p>
          <a:p>
            <a:endParaRPr lang="en-US" dirty="0"/>
          </a:p>
        </p:txBody>
      </p:sp>
    </p:spTree>
    <p:extLst>
      <p:ext uri="{BB962C8B-B14F-4D97-AF65-F5344CB8AC3E}">
        <p14:creationId xmlns:p14="http://schemas.microsoft.com/office/powerpoint/2010/main" val="408133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5"/>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6:</a:t>
            </a:r>
            <a:br>
              <a:rPr lang="en-US" sz="5400" dirty="0">
                <a:latin typeface="Gill Sans MT" panose="020B0502020104020203" pitchFamily="34" charset="77"/>
              </a:rPr>
            </a:br>
            <a:r>
              <a:rPr lang="en-US" sz="3000" dirty="0">
                <a:latin typeface="Gill Sans MT" panose="020B0502020104020203" pitchFamily="34" charset="77"/>
              </a:rPr>
              <a:t>Can you resolve hypoxemia in a hypoxic R-&gt;L PDA patient with supplemental oxygen?</a:t>
            </a:r>
            <a:br>
              <a:rPr lang="en-US" sz="3000" dirty="0"/>
            </a:br>
            <a:endParaRPr lang="en-US" sz="3000" dirty="0"/>
          </a:p>
        </p:txBody>
      </p:sp>
    </p:spTree>
    <p:extLst>
      <p:ext uri="{BB962C8B-B14F-4D97-AF65-F5344CB8AC3E}">
        <p14:creationId xmlns:p14="http://schemas.microsoft.com/office/powerpoint/2010/main" val="523600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5"/>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6:</a:t>
            </a:r>
            <a:br>
              <a:rPr lang="en-US" sz="5400" dirty="0">
                <a:latin typeface="Gill Sans MT" panose="020B0502020104020203" pitchFamily="34" charset="77"/>
              </a:rPr>
            </a:br>
            <a:r>
              <a:rPr lang="en-US" sz="3000" dirty="0">
                <a:latin typeface="Gill Sans MT" panose="020B0502020104020203" pitchFamily="34" charset="77"/>
              </a:rPr>
              <a:t>Can you resolve hypoxemia in a hypoxic R-&gt;L PDA patient with supplemental oxygen?</a:t>
            </a:r>
            <a:br>
              <a:rPr lang="en-US" sz="3000" dirty="0"/>
            </a:br>
            <a:br>
              <a:rPr lang="en-US" sz="3000" dirty="0"/>
            </a:br>
            <a:r>
              <a:rPr lang="en-US" sz="3000" dirty="0"/>
              <a:t>No. The shunted blood that bypasses ventilated alveoli is never oxygenated. But some increase PaO2 will occur which may be helpful (most of the hemoglobin will be nearly fully saturated so only small increase in PaO2 is expected without much increase in SaO2). The response to oxygen therapy depends on the shunt fraction. </a:t>
            </a:r>
          </a:p>
        </p:txBody>
      </p:sp>
    </p:spTree>
    <p:extLst>
      <p:ext uri="{BB962C8B-B14F-4D97-AF65-F5344CB8AC3E}">
        <p14:creationId xmlns:p14="http://schemas.microsoft.com/office/powerpoint/2010/main" val="59076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5"/>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7:</a:t>
            </a:r>
            <a:br>
              <a:rPr lang="en-US" sz="3000" dirty="0">
                <a:latin typeface="Gill Sans MT" panose="020B0502020104020203" pitchFamily="34" charset="77"/>
              </a:rPr>
            </a:br>
            <a:r>
              <a:rPr lang="en-US" sz="3000" dirty="0">
                <a:latin typeface="Gill Sans MT" panose="020B0502020104020203" pitchFamily="34" charset="77"/>
              </a:rPr>
              <a:t>W</a:t>
            </a:r>
            <a:r>
              <a:rPr lang="en-US" sz="3000" dirty="0"/>
              <a:t>hat happens to the PaCO2 and PaO2 when an arterial sample is not handled anaerobically?</a:t>
            </a:r>
            <a:br>
              <a:rPr lang="en-US" sz="3000" dirty="0">
                <a:latin typeface="Gill Sans MT" panose="020B0502020104020203" pitchFamily="34" charset="77"/>
              </a:rPr>
            </a:br>
            <a:endParaRPr lang="en-US" sz="3000" dirty="0"/>
          </a:p>
        </p:txBody>
      </p:sp>
    </p:spTree>
    <p:extLst>
      <p:ext uri="{BB962C8B-B14F-4D97-AF65-F5344CB8AC3E}">
        <p14:creationId xmlns:p14="http://schemas.microsoft.com/office/powerpoint/2010/main" val="581961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78819" y="790415"/>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7:</a:t>
            </a:r>
            <a:br>
              <a:rPr lang="en-US" sz="3000" dirty="0">
                <a:latin typeface="Gill Sans MT" panose="020B0502020104020203" pitchFamily="34" charset="77"/>
              </a:rPr>
            </a:br>
            <a:r>
              <a:rPr lang="en-US" sz="3000" dirty="0">
                <a:latin typeface="Gill Sans MT" panose="020B0502020104020203" pitchFamily="34" charset="77"/>
              </a:rPr>
              <a:t>W</a:t>
            </a:r>
            <a:r>
              <a:rPr lang="en-US" sz="3000" dirty="0"/>
              <a:t>hat happens to the CO2 and O2 when an arterial sample is not handled anaerobically?</a:t>
            </a:r>
            <a:br>
              <a:rPr lang="en-US" sz="3000" dirty="0">
                <a:latin typeface="Gill Sans MT" panose="020B0502020104020203" pitchFamily="34" charset="77"/>
              </a:rPr>
            </a:br>
            <a:br>
              <a:rPr lang="en-US" sz="3000" dirty="0">
                <a:latin typeface="Gill Sans MT" panose="020B0502020104020203" pitchFamily="34" charset="77"/>
              </a:rPr>
            </a:br>
            <a:r>
              <a:rPr lang="en-US" sz="3000" dirty="0">
                <a:latin typeface="Gill Sans MT" panose="020B0502020104020203" pitchFamily="34" charset="77"/>
              </a:rPr>
              <a:t>Drop in PCO2 and increase in PaO2 if in room air (</a:t>
            </a:r>
            <a:r>
              <a:rPr lang="en-US" sz="3200" dirty="0">
                <a:effectLst/>
                <a:latin typeface="Minion"/>
              </a:rPr>
              <a:t>PO2 of room air is approximately 150 mmHg at sea level). PaO2 may decrease if the patient wa</a:t>
            </a:r>
            <a:r>
              <a:rPr lang="en-US" sz="3200" dirty="0">
                <a:latin typeface="Minion"/>
              </a:rPr>
              <a:t>s on supplemental oxygen.</a:t>
            </a:r>
            <a:endParaRPr lang="en-US" sz="3000" dirty="0"/>
          </a:p>
        </p:txBody>
      </p:sp>
      <p:pic>
        <p:nvPicPr>
          <p:cNvPr id="3" name="Picture 2">
            <a:extLst>
              <a:ext uri="{FF2B5EF4-FFF2-40B4-BE49-F238E27FC236}">
                <a16:creationId xmlns:a16="http://schemas.microsoft.com/office/drawing/2014/main" id="{81094A7A-04F2-CA4A-B8A8-530380EEA2DB}"/>
              </a:ext>
            </a:extLst>
          </p:cNvPr>
          <p:cNvPicPr>
            <a:picLocks noChangeAspect="1"/>
          </p:cNvPicPr>
          <p:nvPr/>
        </p:nvPicPr>
        <p:blipFill rotWithShape="1">
          <a:blip r:embed="rId4"/>
          <a:srcRect t="3938" b="10221"/>
          <a:stretch/>
        </p:blipFill>
        <p:spPr>
          <a:xfrm>
            <a:off x="6214835" y="519204"/>
            <a:ext cx="4797832" cy="950405"/>
          </a:xfrm>
          <a:prstGeom prst="rect">
            <a:avLst/>
          </a:prstGeom>
        </p:spPr>
      </p:pic>
    </p:spTree>
    <p:extLst>
      <p:ext uri="{BB962C8B-B14F-4D97-AF65-F5344CB8AC3E}">
        <p14:creationId xmlns:p14="http://schemas.microsoft.com/office/powerpoint/2010/main" val="39605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7685037" cy="1325563"/>
          </a:xfrm>
        </p:spPr>
        <p:txBody>
          <a:bodyPr>
            <a:normAutofit/>
          </a:bodyPr>
          <a:lstStyle/>
          <a:p>
            <a:r>
              <a:rPr lang="en-US" dirty="0"/>
              <a:t>4. Blood gas analysis</a:t>
            </a:r>
          </a:p>
        </p:txBody>
      </p:sp>
      <p:sp>
        <p:nvSpPr>
          <p:cNvPr id="3" name="Content Placeholder 2">
            <a:extLst>
              <a:ext uri="{FF2B5EF4-FFF2-40B4-BE49-F238E27FC236}">
                <a16:creationId xmlns:a16="http://schemas.microsoft.com/office/drawing/2014/main" id="{900953FA-9C08-3D43-B258-0372F5519083}"/>
              </a:ext>
            </a:extLst>
          </p:cNvPr>
          <p:cNvSpPr>
            <a:spLocks noGrp="1"/>
          </p:cNvSpPr>
          <p:nvPr>
            <p:ph idx="1"/>
          </p:nvPr>
        </p:nvSpPr>
        <p:spPr>
          <a:xfrm>
            <a:off x="277318" y="1368623"/>
            <a:ext cx="11761703" cy="5322297"/>
          </a:xfrm>
        </p:spPr>
        <p:txBody>
          <a:bodyPr>
            <a:normAutofit/>
          </a:bodyPr>
          <a:lstStyle/>
          <a:p>
            <a:r>
              <a:rPr lang="en-US" sz="1800" dirty="0">
                <a:latin typeface="Minion"/>
              </a:rPr>
              <a:t>B</a:t>
            </a:r>
            <a:r>
              <a:rPr lang="en-US" sz="1800" dirty="0">
                <a:effectLst/>
                <a:latin typeface="Minion"/>
              </a:rPr>
              <a:t>lood gas analyzer measures the pH, the PO2, and the PCO2</a:t>
            </a:r>
          </a:p>
          <a:p>
            <a:pPr lvl="1"/>
            <a:r>
              <a:rPr lang="en-US" sz="1800" dirty="0">
                <a:latin typeface="Minion"/>
              </a:rPr>
              <a:t>B</a:t>
            </a:r>
            <a:r>
              <a:rPr lang="en-US" sz="1800" dirty="0">
                <a:effectLst/>
                <a:latin typeface="Minion"/>
              </a:rPr>
              <a:t>icarbonate and base deficit are calculated </a:t>
            </a:r>
            <a:endParaRPr lang="en-US" dirty="0"/>
          </a:p>
          <a:p>
            <a:r>
              <a:rPr lang="en-US" sz="1800" dirty="0">
                <a:latin typeface="Minion"/>
              </a:rPr>
              <a:t>M</a:t>
            </a:r>
            <a:r>
              <a:rPr lang="en-US" sz="1800" dirty="0">
                <a:effectLst/>
                <a:latin typeface="Minion"/>
              </a:rPr>
              <a:t>ost commonly sampled arterial sites: dorsal pedal (dorsal metatarsal) and femoral arteries</a:t>
            </a:r>
          </a:p>
          <a:p>
            <a:pPr lvl="1"/>
            <a:r>
              <a:rPr lang="en-US" sz="1800" dirty="0">
                <a:effectLst/>
                <a:latin typeface="Minion"/>
              </a:rPr>
              <a:t> Less common sites: brachial, radial, auricular, and lingual</a:t>
            </a:r>
            <a:endParaRPr lang="en-US" sz="1800" dirty="0">
              <a:latin typeface="Minion"/>
            </a:endParaRPr>
          </a:p>
          <a:p>
            <a:r>
              <a:rPr lang="en-US" sz="1800" dirty="0">
                <a:latin typeface="Minion"/>
              </a:rPr>
              <a:t>Sample handling: e</a:t>
            </a:r>
            <a:r>
              <a:rPr lang="en-US" sz="1800" dirty="0">
                <a:effectLst/>
                <a:latin typeface="Minion"/>
              </a:rPr>
              <a:t>xposure to room air and delayed analysis will alter the measurements</a:t>
            </a:r>
          </a:p>
          <a:p>
            <a:pPr lvl="1"/>
            <a:r>
              <a:rPr lang="en-US" sz="1800" dirty="0">
                <a:effectLst/>
                <a:latin typeface="Minion"/>
              </a:rPr>
              <a:t>Air bubbles in the sample syringe should be expelled immediately</a:t>
            </a:r>
          </a:p>
          <a:p>
            <a:pPr lvl="1"/>
            <a:r>
              <a:rPr lang="en-US" sz="1800" dirty="0">
                <a:effectLst/>
                <a:latin typeface="Minion"/>
              </a:rPr>
              <a:t>Due to gas diffusion, exposure to room air will cause a drop in the sample PaCO2 (PCO2 of room air is approximately zero) and change in the sample PaO2 (PO2 of room air is approximately 150 mm Hg at sea level)</a:t>
            </a:r>
          </a:p>
          <a:p>
            <a:pPr lvl="2"/>
            <a:r>
              <a:rPr lang="en-US" sz="1800" dirty="0">
                <a:latin typeface="Minion"/>
              </a:rPr>
              <a:t>Increase in sample PaO2 when on room air </a:t>
            </a:r>
            <a:endParaRPr lang="en-US" sz="1800" dirty="0"/>
          </a:p>
          <a:p>
            <a:pPr lvl="1"/>
            <a:r>
              <a:rPr lang="en-US" sz="1800" dirty="0">
                <a:effectLst/>
                <a:latin typeface="Minion"/>
              </a:rPr>
              <a:t>If sample analysis must be delayed, the sample should be stored anaerobically in an ice water bath at 4°C (allows up to a 6-hour delay in analysis without significantly affecting results)</a:t>
            </a:r>
            <a:endParaRPr lang="en-US" sz="1600" dirty="0"/>
          </a:p>
          <a:p>
            <a:pPr lvl="1"/>
            <a:endParaRPr lang="en-US" sz="1800" dirty="0">
              <a:latin typeface="Minion"/>
            </a:endParaRPr>
          </a:p>
          <a:p>
            <a:endParaRPr lang="en-US" sz="1800" dirty="0">
              <a:latin typeface="Minion"/>
            </a:endParaRPr>
          </a:p>
          <a:p>
            <a:endParaRPr lang="en-US" sz="1800" dirty="0">
              <a:latin typeface="Minion"/>
            </a:endParaRPr>
          </a:p>
          <a:p>
            <a:endParaRPr lang="en-US" dirty="0"/>
          </a:p>
        </p:txBody>
      </p:sp>
    </p:spTree>
    <p:extLst>
      <p:ext uri="{BB962C8B-B14F-4D97-AF65-F5344CB8AC3E}">
        <p14:creationId xmlns:p14="http://schemas.microsoft.com/office/powerpoint/2010/main" val="2475237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B43F8043-C799-466F-8C9B-9AB1ADB60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E2539269-A988-4404-9F15-456795083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E606F529-CD5D-4778-9EFF-539782DE4A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27"/>
            <a:ext cx="12192000" cy="6861227"/>
            <a:chOff x="0" y="-3227"/>
            <a:chExt cx="12192000" cy="6861227"/>
          </a:xfrm>
        </p:grpSpPr>
        <p:sp>
          <p:nvSpPr>
            <p:cNvPr id="26" name="Oval 25">
              <a:extLst>
                <a:ext uri="{FF2B5EF4-FFF2-40B4-BE49-F238E27FC236}">
                  <a16:creationId xmlns:a16="http://schemas.microsoft.com/office/drawing/2014/main" id="{A3DD05D7-729A-4FEE-8BAE-4DF76A86D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58790" y="124188"/>
              <a:ext cx="215755" cy="2157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7" name="Oval 26">
              <a:extLst>
                <a:ext uri="{FF2B5EF4-FFF2-40B4-BE49-F238E27FC236}">
                  <a16:creationId xmlns:a16="http://schemas.microsoft.com/office/drawing/2014/main" id="{26A34F10-25C0-4696-A77E-D08B72EA7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79553" y="2866365"/>
              <a:ext cx="697984" cy="697984"/>
            </a:xfrm>
            <a:prstGeom prst="ellipse">
              <a:avLst/>
            </a:prstGeom>
            <a:solidFill>
              <a:schemeClr val="accent1">
                <a:alpha val="65000"/>
              </a:schemeClr>
            </a:solidFill>
            <a:ln w="9331" cap="flat">
              <a:noFill/>
              <a:prstDash val="solid"/>
              <a:miter/>
            </a:ln>
          </p:spPr>
          <p:txBody>
            <a:bodyPr rtlCol="0" anchor="ctr"/>
            <a:lstStyle/>
            <a:p>
              <a:endParaRPr lang="en-US" dirty="0"/>
            </a:p>
          </p:txBody>
        </p:sp>
        <p:sp>
          <p:nvSpPr>
            <p:cNvPr id="28" name="Oval 27">
              <a:extLst>
                <a:ext uri="{FF2B5EF4-FFF2-40B4-BE49-F238E27FC236}">
                  <a16:creationId xmlns:a16="http://schemas.microsoft.com/office/drawing/2014/main" id="{1CF4D24D-08A4-4D2F-9911-46A2D17E6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6134" y="3762066"/>
              <a:ext cx="230192" cy="230191"/>
            </a:xfrm>
            <a:prstGeom prst="ellipse">
              <a:avLst/>
            </a:prstGeom>
            <a:solidFill>
              <a:schemeClr val="accent4">
                <a:lumMod val="20000"/>
                <a:lumOff val="80000"/>
                <a:alpha val="60000"/>
              </a:schemeClr>
            </a:solidFill>
            <a:ln w="9331" cap="flat">
              <a:noFill/>
              <a:prstDash val="solid"/>
              <a:miter/>
            </a:ln>
          </p:spPr>
          <p:txBody>
            <a:bodyPr rtlCol="0" anchor="ctr"/>
            <a:lstStyle/>
            <a:p>
              <a:endParaRPr lang="en-US" dirty="0">
                <a:solidFill>
                  <a:schemeClr val="tx1"/>
                </a:solidFill>
              </a:endParaRPr>
            </a:p>
          </p:txBody>
        </p:sp>
        <p:sp>
          <p:nvSpPr>
            <p:cNvPr id="29" name="Graphic 9">
              <a:extLst>
                <a:ext uri="{FF2B5EF4-FFF2-40B4-BE49-F238E27FC236}">
                  <a16:creationId xmlns:a16="http://schemas.microsoft.com/office/drawing/2014/main" id="{A60E1FF2-EE91-4C0C-914A-262F36E1E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451544" y="-3227"/>
              <a:ext cx="2740456" cy="274045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30" name="Graphic 9">
              <a:extLst>
                <a:ext uri="{FF2B5EF4-FFF2-40B4-BE49-F238E27FC236}">
                  <a16:creationId xmlns:a16="http://schemas.microsoft.com/office/drawing/2014/main" id="{8B579174-67A2-4DA2-8E51-013AFF86CC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621871" y="163409"/>
              <a:ext cx="2387894" cy="2387894"/>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86CAC630-4D61-4D13-88B3-734086C50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3060" y="599153"/>
              <a:ext cx="823413" cy="1000074"/>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279CE322-CC11-442C-A018-DE4477110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903403"/>
              <a:ext cx="1715504" cy="2954597"/>
            </a:xfrm>
            <a:custGeom>
              <a:avLst/>
              <a:gdLst>
                <a:gd name="connsiteX0" fmla="*/ 0 w 2429360"/>
                <a:gd name="connsiteY0" fmla="*/ 0 h 4184064"/>
                <a:gd name="connsiteX1" fmla="*/ 329124 w 2429360"/>
                <a:gd name="connsiteY1" fmla="*/ 0 h 4184064"/>
                <a:gd name="connsiteX2" fmla="*/ 2429360 w 2429360"/>
                <a:gd name="connsiteY2" fmla="*/ 2100236 h 4184064"/>
                <a:gd name="connsiteX3" fmla="*/ 2429360 w 2429360"/>
                <a:gd name="connsiteY3" fmla="*/ 4184064 h 4184064"/>
                <a:gd name="connsiteX4" fmla="*/ 132331 w 2429360"/>
                <a:gd name="connsiteY4" fmla="*/ 4184064 h 4184064"/>
                <a:gd name="connsiteX5" fmla="*/ 120545 w 2429360"/>
                <a:gd name="connsiteY5" fmla="*/ 4183469 h 4184064"/>
                <a:gd name="connsiteX6" fmla="*/ 0 w 2429360"/>
                <a:gd name="connsiteY6" fmla="*/ 4165072 h 418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9360" h="4184064">
                  <a:moveTo>
                    <a:pt x="0" y="0"/>
                  </a:moveTo>
                  <a:lnTo>
                    <a:pt x="329124" y="0"/>
                  </a:lnTo>
                  <a:cubicBezTo>
                    <a:pt x="1489065" y="0"/>
                    <a:pt x="2429360" y="940295"/>
                    <a:pt x="2429360" y="2100236"/>
                  </a:cubicBezTo>
                  <a:lnTo>
                    <a:pt x="2429360" y="4184064"/>
                  </a:lnTo>
                  <a:lnTo>
                    <a:pt x="132331" y="4184064"/>
                  </a:lnTo>
                  <a:lnTo>
                    <a:pt x="120545" y="4183469"/>
                  </a:lnTo>
                  <a:lnTo>
                    <a:pt x="0" y="4165072"/>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BCD36D-87B5-4011-9D23-FE2BB6828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168300"/>
              <a:ext cx="1533337" cy="2555470"/>
            </a:xfrm>
            <a:custGeom>
              <a:avLst/>
              <a:gdLst>
                <a:gd name="connsiteX0" fmla="*/ 0 w 1986804"/>
                <a:gd name="connsiteY0" fmla="*/ 0 h 2902159"/>
                <a:gd name="connsiteX1" fmla="*/ 533594 w 1986804"/>
                <a:gd name="connsiteY1" fmla="*/ 0 h 2902159"/>
                <a:gd name="connsiteX2" fmla="*/ 1986804 w 1986804"/>
                <a:gd name="connsiteY2" fmla="*/ 1453211 h 2902159"/>
                <a:gd name="connsiteX3" fmla="*/ 1986804 w 1986804"/>
                <a:gd name="connsiteY3" fmla="*/ 2902159 h 2902159"/>
                <a:gd name="connsiteX4" fmla="*/ 537856 w 1986804"/>
                <a:gd name="connsiteY4" fmla="*/ 2902159 h 2902159"/>
                <a:gd name="connsiteX5" fmla="*/ 105713 w 1986804"/>
                <a:gd name="connsiteY5" fmla="*/ 2836826 h 2902159"/>
                <a:gd name="connsiteX6" fmla="*/ 0 w 1986804"/>
                <a:gd name="connsiteY6" fmla="*/ 2798136 h 290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6804" h="2902159">
                  <a:moveTo>
                    <a:pt x="0" y="0"/>
                  </a:moveTo>
                  <a:lnTo>
                    <a:pt x="533594" y="0"/>
                  </a:lnTo>
                  <a:cubicBezTo>
                    <a:pt x="1336188" y="0"/>
                    <a:pt x="1986804" y="650616"/>
                    <a:pt x="1986804" y="1453211"/>
                  </a:cubicBezTo>
                  <a:lnTo>
                    <a:pt x="1986804" y="2902159"/>
                  </a:lnTo>
                  <a:lnTo>
                    <a:pt x="537856" y="2902159"/>
                  </a:lnTo>
                  <a:cubicBezTo>
                    <a:pt x="387370" y="2902159"/>
                    <a:pt x="242226" y="2879286"/>
                    <a:pt x="105713" y="2836826"/>
                  </a:cubicBezTo>
                  <a:lnTo>
                    <a:pt x="0" y="279813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829659E5-874B-44E0-BE0A-B8409AF8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85047" y="4685933"/>
              <a:ext cx="2406953" cy="2172067"/>
            </a:xfrm>
            <a:custGeom>
              <a:avLst/>
              <a:gdLst>
                <a:gd name="connsiteX0" fmla="*/ 1229573 w 2406953"/>
                <a:gd name="connsiteY0" fmla="*/ 0 h 2172067"/>
                <a:gd name="connsiteX1" fmla="*/ 2406313 w 2406953"/>
                <a:gd name="connsiteY1" fmla="*/ 1496275 h 2172067"/>
                <a:gd name="connsiteX2" fmla="*/ 2406953 w 2406953"/>
                <a:gd name="connsiteY2" fmla="*/ 1499327 h 2172067"/>
                <a:gd name="connsiteX3" fmla="*/ 2406953 w 2406953"/>
                <a:gd name="connsiteY3" fmla="*/ 2172067 h 2172067"/>
                <a:gd name="connsiteX4" fmla="*/ 36154 w 2406953"/>
                <a:gd name="connsiteY4" fmla="*/ 2172067 h 2172067"/>
                <a:gd name="connsiteX5" fmla="*/ 13809 w 2406953"/>
                <a:gd name="connsiteY5" fmla="*/ 2065529 h 2172067"/>
                <a:gd name="connsiteX6" fmla="*/ 0 w 2406953"/>
                <a:gd name="connsiteY6" fmla="*/ 1873933 h 2172067"/>
                <a:gd name="connsiteX7" fmla="*/ 1229573 w 2406953"/>
                <a:gd name="connsiteY7" fmla="*/ 0 h 217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6953" h="2172067">
                  <a:moveTo>
                    <a:pt x="1229573" y="0"/>
                  </a:moveTo>
                  <a:cubicBezTo>
                    <a:pt x="1229573" y="0"/>
                    <a:pt x="2170965" y="642363"/>
                    <a:pt x="2406313" y="1496275"/>
                  </a:cubicBezTo>
                  <a:lnTo>
                    <a:pt x="2406953" y="1499327"/>
                  </a:lnTo>
                  <a:lnTo>
                    <a:pt x="2406953" y="2172067"/>
                  </a:lnTo>
                  <a:lnTo>
                    <a:pt x="36154" y="2172067"/>
                  </a:lnTo>
                  <a:lnTo>
                    <a:pt x="13809" y="2065529"/>
                  </a:lnTo>
                  <a:cubicBezTo>
                    <a:pt x="4803" y="2002533"/>
                    <a:pt x="0" y="1938616"/>
                    <a:pt x="0" y="1873933"/>
                  </a:cubicBezTo>
                  <a:cubicBezTo>
                    <a:pt x="0" y="839004"/>
                    <a:pt x="1229573" y="0"/>
                    <a:pt x="1229573" y="0"/>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grpSp>
      <p:sp>
        <p:nvSpPr>
          <p:cNvPr id="36" name="Texture">
            <a:extLst>
              <a:ext uri="{FF2B5EF4-FFF2-40B4-BE49-F238E27FC236}">
                <a16:creationId xmlns:a16="http://schemas.microsoft.com/office/drawing/2014/main" id="{805817B5-27FE-455C-B285-B97D53E1E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35" name="Title 1">
            <a:extLst>
              <a:ext uri="{FF2B5EF4-FFF2-40B4-BE49-F238E27FC236}">
                <a16:creationId xmlns:a16="http://schemas.microsoft.com/office/drawing/2014/main" id="{8C8B5A48-3EF3-A441-AEE5-94CA5F342DAC}"/>
              </a:ext>
            </a:extLst>
          </p:cNvPr>
          <p:cNvSpPr>
            <a:spLocks noGrp="1"/>
          </p:cNvSpPr>
          <p:nvPr>
            <p:ph type="title"/>
          </p:nvPr>
        </p:nvSpPr>
        <p:spPr>
          <a:xfrm>
            <a:off x="262284" y="-217042"/>
            <a:ext cx="10994834" cy="1325563"/>
          </a:xfrm>
        </p:spPr>
        <p:txBody>
          <a:bodyPr>
            <a:normAutofit/>
          </a:bodyPr>
          <a:lstStyle/>
          <a:p>
            <a:r>
              <a:rPr lang="en-US" dirty="0"/>
              <a:t>1. Respiratory rate and effort: MV = RR x TV</a:t>
            </a:r>
          </a:p>
        </p:txBody>
      </p:sp>
      <p:sp>
        <p:nvSpPr>
          <p:cNvPr id="37" name="Content Placeholder 2">
            <a:extLst>
              <a:ext uri="{FF2B5EF4-FFF2-40B4-BE49-F238E27FC236}">
                <a16:creationId xmlns:a16="http://schemas.microsoft.com/office/drawing/2014/main" id="{36672770-98BF-7248-9D97-B8284575D660}"/>
              </a:ext>
            </a:extLst>
          </p:cNvPr>
          <p:cNvSpPr>
            <a:spLocks noGrp="1"/>
          </p:cNvSpPr>
          <p:nvPr>
            <p:ph idx="1"/>
          </p:nvPr>
        </p:nvSpPr>
        <p:spPr>
          <a:xfrm>
            <a:off x="62169" y="1149585"/>
            <a:ext cx="12015367" cy="5820809"/>
          </a:xfrm>
        </p:spPr>
        <p:txBody>
          <a:bodyPr>
            <a:normAutofit/>
          </a:bodyPr>
          <a:lstStyle/>
          <a:p>
            <a:r>
              <a:rPr lang="en-US" sz="1800" dirty="0"/>
              <a:t>Factors controlling MV: central and peripheral neuronal control, central and peripheral chemoreceptors, neuromuscular junctions, respiratory mechanics/muscles</a:t>
            </a:r>
            <a:endParaRPr lang="en-US" dirty="0"/>
          </a:p>
          <a:p>
            <a:r>
              <a:rPr lang="en-US" sz="1800" dirty="0"/>
              <a:t>Control of breathing</a:t>
            </a:r>
          </a:p>
          <a:p>
            <a:pPr lvl="1"/>
            <a:r>
              <a:rPr lang="en-US" sz="1800" dirty="0"/>
              <a:t>CNS</a:t>
            </a:r>
          </a:p>
          <a:p>
            <a:pPr lvl="2"/>
            <a:r>
              <a:rPr lang="en-US" sz="1800" dirty="0"/>
              <a:t>Automatic impulses that control breathing are generated at the </a:t>
            </a:r>
            <a:r>
              <a:rPr lang="en-US" sz="1800" u="sng" dirty="0"/>
              <a:t>brainstem (medulla and pons)</a:t>
            </a:r>
            <a:r>
              <a:rPr lang="en-US" sz="1800" u="sng" dirty="0">
                <a:effectLst/>
                <a:latin typeface="Minion"/>
              </a:rPr>
              <a:t>: </a:t>
            </a:r>
            <a:r>
              <a:rPr lang="en-US" sz="1800" dirty="0">
                <a:effectLst/>
                <a:latin typeface="Minion"/>
              </a:rPr>
              <a:t>the medullary respiratory center, the apneustic center (lower pons), and the pneumotaxic center (upper pons)</a:t>
            </a:r>
          </a:p>
          <a:p>
            <a:pPr lvl="3"/>
            <a:r>
              <a:rPr lang="en-US" sz="1800" u="sng" dirty="0">
                <a:latin typeface="Minion"/>
              </a:rPr>
              <a:t>Medullary respiratory center: </a:t>
            </a:r>
            <a:r>
              <a:rPr lang="en-US" sz="1800" dirty="0">
                <a:latin typeface="Minion"/>
              </a:rPr>
              <a:t>neurons concentrated in 2 sites (</a:t>
            </a:r>
            <a:r>
              <a:rPr lang="en-US" sz="1800" dirty="0">
                <a:effectLst/>
                <a:latin typeface="Minion"/>
              </a:rPr>
              <a:t>ventral and dorsal respiratory groups)</a:t>
            </a:r>
          </a:p>
          <a:p>
            <a:pPr lvl="4"/>
            <a:r>
              <a:rPr lang="en-US" sz="1800" dirty="0">
                <a:latin typeface="Minion"/>
              </a:rPr>
              <a:t>DRG: responsible for inspiration</a:t>
            </a:r>
          </a:p>
          <a:p>
            <a:pPr lvl="4"/>
            <a:r>
              <a:rPr lang="en-US" sz="1800" dirty="0">
                <a:latin typeface="Minion"/>
              </a:rPr>
              <a:t>VRG: controls voluntary forced exhalation and acts to </a:t>
            </a:r>
            <a:r>
              <a:rPr lang="en-US" sz="1800" dirty="0" err="1">
                <a:latin typeface="Minion"/>
              </a:rPr>
              <a:t>inc</a:t>
            </a:r>
            <a:r>
              <a:rPr lang="en-US" sz="1800" dirty="0">
                <a:latin typeface="Minion"/>
              </a:rPr>
              <a:t> force of inspiration</a:t>
            </a:r>
          </a:p>
          <a:p>
            <a:pPr lvl="3"/>
            <a:r>
              <a:rPr lang="en-US" sz="1800" u="sng" dirty="0">
                <a:latin typeface="Minion"/>
              </a:rPr>
              <a:t>Apneustic center:</a:t>
            </a:r>
            <a:r>
              <a:rPr lang="en-US" sz="1800" dirty="0">
                <a:latin typeface="Minion"/>
              </a:rPr>
              <a:t> responsible for coordinating speed of inhalation and exhalation (can be overridden from pneumotaxic center)</a:t>
            </a:r>
          </a:p>
          <a:p>
            <a:pPr lvl="3"/>
            <a:r>
              <a:rPr lang="en-US" sz="1800" u="sng" dirty="0">
                <a:latin typeface="Minion"/>
              </a:rPr>
              <a:t>Pneumotaxic center: </a:t>
            </a:r>
            <a:r>
              <a:rPr lang="en-US" sz="1800" dirty="0">
                <a:latin typeface="Minion"/>
              </a:rPr>
              <a:t>sends inhibitory impulses to inspiratory center; regulates </a:t>
            </a:r>
            <a:r>
              <a:rPr lang="en-US" sz="1800" dirty="0" err="1">
                <a:latin typeface="Minion"/>
              </a:rPr>
              <a:t>insp</a:t>
            </a:r>
            <a:r>
              <a:rPr lang="en-US" sz="1800" dirty="0">
                <a:latin typeface="Minion"/>
              </a:rPr>
              <a:t> volume and RR</a:t>
            </a:r>
            <a:endParaRPr lang="en-US" sz="1800" dirty="0"/>
          </a:p>
          <a:p>
            <a:pPr lvl="2"/>
            <a:r>
              <a:rPr lang="en-US" sz="1800" u="sng" dirty="0">
                <a:latin typeface="Minion"/>
              </a:rPr>
              <a:t>C</a:t>
            </a:r>
            <a:r>
              <a:rPr lang="en-US" sz="1800" u="sng" dirty="0">
                <a:effectLst/>
                <a:latin typeface="Minion"/>
              </a:rPr>
              <a:t>erebral cortex </a:t>
            </a:r>
            <a:r>
              <a:rPr lang="en-US" sz="1800" dirty="0">
                <a:effectLst/>
                <a:latin typeface="Minion"/>
              </a:rPr>
              <a:t>can override impulses from the brainstem (</a:t>
            </a:r>
            <a:r>
              <a:rPr lang="en-US" sz="1800" dirty="0">
                <a:latin typeface="Minion"/>
              </a:rPr>
              <a:t>b</a:t>
            </a:r>
            <a:r>
              <a:rPr lang="en-US" sz="1800" dirty="0">
                <a:effectLst/>
                <a:latin typeface="Minion"/>
              </a:rPr>
              <a:t>reathing is also under voluntary control)</a:t>
            </a:r>
            <a:endParaRPr lang="en-US" sz="1800" dirty="0"/>
          </a:p>
          <a:p>
            <a:pPr lvl="2"/>
            <a:r>
              <a:rPr lang="en-US" sz="1800" dirty="0"/>
              <a:t>Axons descend down spinal cord </a:t>
            </a:r>
            <a:r>
              <a:rPr lang="en-US" sz="1800" dirty="0">
                <a:effectLst/>
                <a:latin typeface="Minion"/>
              </a:rPr>
              <a:t>to the phrenic, intercostal, and abdominal muscle motor neurons to generate a breath</a:t>
            </a:r>
          </a:p>
          <a:p>
            <a:pPr lvl="3"/>
            <a:r>
              <a:rPr lang="en-US" sz="1800" dirty="0">
                <a:latin typeface="Minion"/>
              </a:rPr>
              <a:t>Phrenic: C3-C5</a:t>
            </a:r>
          </a:p>
          <a:p>
            <a:pPr lvl="3"/>
            <a:r>
              <a:rPr lang="en-US" sz="1800" dirty="0"/>
              <a:t>External intercostal motor neurons: T2-T12</a:t>
            </a:r>
          </a:p>
          <a:p>
            <a:pPr lvl="3"/>
            <a:r>
              <a:rPr lang="en-US" sz="1800" dirty="0"/>
              <a:t>Internal intercostal motor neurons: thoracic spinal cord </a:t>
            </a:r>
          </a:p>
          <a:p>
            <a:pPr lvl="2"/>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005546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10576" y="-357192"/>
            <a:ext cx="7685037" cy="1325563"/>
          </a:xfrm>
        </p:spPr>
        <p:txBody>
          <a:bodyPr>
            <a:normAutofit/>
          </a:bodyPr>
          <a:lstStyle/>
          <a:p>
            <a:r>
              <a:rPr lang="en-US" dirty="0"/>
              <a:t>Assessment of PCO2</a:t>
            </a:r>
          </a:p>
        </p:txBody>
      </p:sp>
      <p:sp>
        <p:nvSpPr>
          <p:cNvPr id="3" name="Content Placeholder 2">
            <a:extLst>
              <a:ext uri="{FF2B5EF4-FFF2-40B4-BE49-F238E27FC236}">
                <a16:creationId xmlns:a16="http://schemas.microsoft.com/office/drawing/2014/main" id="{900953FA-9C08-3D43-B258-0372F5519083}"/>
              </a:ext>
            </a:extLst>
          </p:cNvPr>
          <p:cNvSpPr>
            <a:spLocks noGrp="1"/>
          </p:cNvSpPr>
          <p:nvPr>
            <p:ph idx="1"/>
          </p:nvPr>
        </p:nvSpPr>
        <p:spPr>
          <a:xfrm>
            <a:off x="232702" y="996082"/>
            <a:ext cx="11761703" cy="5834206"/>
          </a:xfrm>
        </p:spPr>
        <p:txBody>
          <a:bodyPr>
            <a:normAutofit/>
          </a:bodyPr>
          <a:lstStyle/>
          <a:p>
            <a:r>
              <a:rPr lang="en-US" sz="1800" dirty="0">
                <a:effectLst/>
                <a:latin typeface="Minion"/>
              </a:rPr>
              <a:t>PCO2 is primarily a measure of ventilation</a:t>
            </a:r>
          </a:p>
          <a:p>
            <a:r>
              <a:rPr lang="en-US" sz="1800" dirty="0">
                <a:effectLst/>
                <a:latin typeface="Minion"/>
              </a:rPr>
              <a:t>Control of ventilation is primarily driven by medulla </a:t>
            </a:r>
          </a:p>
          <a:p>
            <a:pPr lvl="1"/>
            <a:r>
              <a:rPr lang="en-US" sz="1800" dirty="0">
                <a:effectLst/>
                <a:latin typeface="Minion"/>
              </a:rPr>
              <a:t>Increased PCO2 diffuses into CSF and lowers the pH, which stimulates central chemoreceptors and leads to increased ventilation</a:t>
            </a:r>
          </a:p>
          <a:p>
            <a:pPr lvl="1"/>
            <a:r>
              <a:rPr lang="en-US" sz="1800" dirty="0">
                <a:latin typeface="Minion"/>
              </a:rPr>
              <a:t>C</a:t>
            </a:r>
            <a:r>
              <a:rPr lang="en-US" sz="1800" dirty="0">
                <a:effectLst/>
                <a:latin typeface="Minion"/>
              </a:rPr>
              <a:t>arotid bodies and aortic bodies </a:t>
            </a:r>
            <a:r>
              <a:rPr lang="en-US" sz="1800" dirty="0">
                <a:latin typeface="Minion"/>
              </a:rPr>
              <a:t>(</a:t>
            </a:r>
            <a:r>
              <a:rPr lang="en-US" sz="1800" dirty="0">
                <a:effectLst/>
                <a:latin typeface="Minion"/>
              </a:rPr>
              <a:t>peripheral chemoreceptors) can stimulate ventilation secondary to decreased PaO2, increased PaCO2, or drop in pH </a:t>
            </a:r>
          </a:p>
          <a:p>
            <a:pPr lvl="1"/>
            <a:endParaRPr lang="en-US" sz="1600" dirty="0"/>
          </a:p>
          <a:p>
            <a:r>
              <a:rPr lang="en-US" sz="1800" dirty="0">
                <a:latin typeface="Minion"/>
              </a:rPr>
              <a:t>Causes of hypoventilation</a:t>
            </a:r>
          </a:p>
          <a:p>
            <a:pPr lvl="1"/>
            <a:r>
              <a:rPr lang="en-US" sz="1800" dirty="0">
                <a:effectLst/>
                <a:latin typeface="Minion"/>
              </a:rPr>
              <a:t>CNS dysfunction: anesthetics, </a:t>
            </a:r>
            <a:r>
              <a:rPr lang="en-US" sz="1800" dirty="0">
                <a:latin typeface="Minion"/>
              </a:rPr>
              <a:t>TBI, </a:t>
            </a:r>
            <a:r>
              <a:rPr lang="en-US" sz="1800" dirty="0">
                <a:effectLst/>
                <a:latin typeface="Minion"/>
              </a:rPr>
              <a:t>neoplasia, infectious, cerebral edema </a:t>
            </a:r>
          </a:p>
          <a:p>
            <a:pPr lvl="1"/>
            <a:r>
              <a:rPr lang="en-US" sz="1800" dirty="0">
                <a:effectLst/>
                <a:latin typeface="Minion"/>
              </a:rPr>
              <a:t>Cervical SC disease: IVDD, neoplasia, infection, or inflammation</a:t>
            </a:r>
          </a:p>
          <a:p>
            <a:pPr lvl="2"/>
            <a:r>
              <a:rPr lang="en-US" sz="1800" dirty="0">
                <a:effectLst/>
                <a:latin typeface="Minion"/>
              </a:rPr>
              <a:t>C5-7: phrenic ner</a:t>
            </a:r>
            <a:r>
              <a:rPr lang="en-US" sz="1800" dirty="0">
                <a:latin typeface="Minion"/>
              </a:rPr>
              <a:t>ve (dog)</a:t>
            </a:r>
            <a:endParaRPr lang="en-US" sz="1800" dirty="0">
              <a:effectLst/>
              <a:latin typeface="Minion"/>
            </a:endParaRPr>
          </a:p>
          <a:p>
            <a:pPr lvl="1"/>
            <a:r>
              <a:rPr lang="en-US" sz="1800" dirty="0">
                <a:effectLst/>
                <a:latin typeface="Minion"/>
              </a:rPr>
              <a:t>Peripheral NM disease: tetanus, botulism, tick paralysis</a:t>
            </a:r>
          </a:p>
          <a:p>
            <a:pPr lvl="1"/>
            <a:r>
              <a:rPr lang="en-US" sz="1800" dirty="0">
                <a:latin typeface="Minion"/>
              </a:rPr>
              <a:t>Pleural space disease: </a:t>
            </a:r>
            <a:r>
              <a:rPr lang="en-US" sz="1800" dirty="0">
                <a:effectLst/>
                <a:latin typeface="Minion"/>
              </a:rPr>
              <a:t>pleural effusion or pneumothorax, diaphragmatic hernia </a:t>
            </a:r>
          </a:p>
          <a:p>
            <a:pPr lvl="1"/>
            <a:r>
              <a:rPr lang="en-US" sz="1800" dirty="0">
                <a:effectLst/>
                <a:latin typeface="Minion"/>
              </a:rPr>
              <a:t>Obstructive diseases of the upper and lower airway: tracheal collapse, upper airway mass/foreign body, </a:t>
            </a:r>
            <a:r>
              <a:rPr lang="en-US" sz="1800" dirty="0">
                <a:latin typeface="Minion"/>
              </a:rPr>
              <a:t>l</a:t>
            </a:r>
            <a:r>
              <a:rPr lang="en-US" sz="1800" dirty="0">
                <a:effectLst/>
                <a:latin typeface="Minion"/>
              </a:rPr>
              <a:t>ower airway diseases such as asthma or bronchitis </a:t>
            </a:r>
          </a:p>
          <a:p>
            <a:pPr lvl="1"/>
            <a:r>
              <a:rPr lang="en-US" sz="1800" dirty="0">
                <a:latin typeface="Minion"/>
              </a:rPr>
              <a:t>Chest wall: bandages</a:t>
            </a:r>
            <a:endParaRPr lang="en-US" sz="1800" dirty="0">
              <a:effectLst/>
              <a:latin typeface="Minion"/>
            </a:endParaRPr>
          </a:p>
          <a:p>
            <a:pPr lvl="1"/>
            <a:r>
              <a:rPr lang="en-US" sz="1800" dirty="0">
                <a:effectLst/>
                <a:latin typeface="Minion"/>
              </a:rPr>
              <a:t>Increased CO2 production in the tissues without appropriate compensation in ventilation: heat stroke and malignant hyperther</a:t>
            </a:r>
            <a:r>
              <a:rPr lang="en-US" sz="1800" dirty="0">
                <a:latin typeface="Minion"/>
              </a:rPr>
              <a:t>mia (much less common)</a:t>
            </a:r>
          </a:p>
          <a:p>
            <a:pPr lvl="1"/>
            <a:r>
              <a:rPr lang="en-US" sz="1800" dirty="0">
                <a:latin typeface="Minion"/>
              </a:rPr>
              <a:t>Increased abdominal pressure</a:t>
            </a:r>
          </a:p>
          <a:p>
            <a:pPr lvl="1"/>
            <a:endParaRPr lang="en-US" sz="1600" dirty="0"/>
          </a:p>
          <a:p>
            <a:pPr lvl="1"/>
            <a:endParaRPr lang="en-US" sz="1800" dirty="0">
              <a:latin typeface="Minion"/>
            </a:endParaRPr>
          </a:p>
        </p:txBody>
      </p:sp>
    </p:spTree>
    <p:extLst>
      <p:ext uri="{BB962C8B-B14F-4D97-AF65-F5344CB8AC3E}">
        <p14:creationId xmlns:p14="http://schemas.microsoft.com/office/powerpoint/2010/main" val="493978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7685037" cy="1325563"/>
          </a:xfrm>
        </p:spPr>
        <p:txBody>
          <a:bodyPr>
            <a:normAutofit/>
          </a:bodyPr>
          <a:lstStyle/>
          <a:p>
            <a:r>
              <a:rPr lang="en-US" dirty="0"/>
              <a:t>Assessment of PCO2</a:t>
            </a:r>
          </a:p>
        </p:txBody>
      </p:sp>
      <p:sp>
        <p:nvSpPr>
          <p:cNvPr id="3" name="Content Placeholder 2">
            <a:extLst>
              <a:ext uri="{FF2B5EF4-FFF2-40B4-BE49-F238E27FC236}">
                <a16:creationId xmlns:a16="http://schemas.microsoft.com/office/drawing/2014/main" id="{900953FA-9C08-3D43-B258-0372F5519083}"/>
              </a:ext>
            </a:extLst>
          </p:cNvPr>
          <p:cNvSpPr>
            <a:spLocks noGrp="1"/>
          </p:cNvSpPr>
          <p:nvPr>
            <p:ph idx="1"/>
          </p:nvPr>
        </p:nvSpPr>
        <p:spPr>
          <a:xfrm>
            <a:off x="258578" y="1274413"/>
            <a:ext cx="11761703" cy="5583587"/>
          </a:xfrm>
        </p:spPr>
        <p:txBody>
          <a:bodyPr>
            <a:normAutofit/>
          </a:bodyPr>
          <a:lstStyle/>
          <a:p>
            <a:r>
              <a:rPr lang="en-US" sz="1800" dirty="0">
                <a:latin typeface="Minion"/>
              </a:rPr>
              <a:t>Causes of hyperventilation</a:t>
            </a:r>
            <a:endParaRPr lang="en-US" sz="1600" dirty="0"/>
          </a:p>
          <a:p>
            <a:pPr lvl="1"/>
            <a:r>
              <a:rPr lang="en-US" sz="1800" dirty="0">
                <a:latin typeface="Minion"/>
              </a:rPr>
              <a:t>L</a:t>
            </a:r>
            <a:r>
              <a:rPr lang="en-US" sz="1800" dirty="0">
                <a:effectLst/>
                <a:latin typeface="Minion"/>
              </a:rPr>
              <a:t>ung disease (stimulates pulmonary afferents to drive ventilation)</a:t>
            </a:r>
          </a:p>
          <a:p>
            <a:pPr lvl="1"/>
            <a:r>
              <a:rPr lang="en-US" sz="1800" u="sng" dirty="0">
                <a:effectLst/>
                <a:latin typeface="Minion"/>
              </a:rPr>
              <a:t>Hypoxemia</a:t>
            </a:r>
            <a:r>
              <a:rPr lang="en-US" sz="1800" dirty="0">
                <a:effectLst/>
                <a:latin typeface="Minion"/>
              </a:rPr>
              <a:t> (triggers both central and peripheral chemoreceptors and increases ventilation)</a:t>
            </a:r>
          </a:p>
          <a:p>
            <a:pPr lvl="2"/>
            <a:r>
              <a:rPr lang="en-US" sz="1800" dirty="0">
                <a:effectLst/>
                <a:latin typeface="Minion"/>
              </a:rPr>
              <a:t>Can be caused by primary lung </a:t>
            </a:r>
            <a:r>
              <a:rPr lang="en-US" sz="1800" dirty="0" err="1">
                <a:effectLst/>
                <a:latin typeface="Minion"/>
              </a:rPr>
              <a:t>dz</a:t>
            </a:r>
            <a:r>
              <a:rPr lang="en-US" sz="1800" dirty="0">
                <a:effectLst/>
                <a:latin typeface="Minion"/>
              </a:rPr>
              <a:t> or from disease states that affect the ability to transport or use oxygen</a:t>
            </a:r>
          </a:p>
          <a:p>
            <a:pPr lvl="3"/>
            <a:r>
              <a:rPr lang="en-US" sz="1800" dirty="0">
                <a:effectLst/>
                <a:latin typeface="Minion"/>
              </a:rPr>
              <a:t>Ex: </a:t>
            </a:r>
            <a:r>
              <a:rPr lang="en-US" sz="1800" u="sng" dirty="0">
                <a:effectLst/>
                <a:latin typeface="Minion"/>
              </a:rPr>
              <a:t>anemia</a:t>
            </a:r>
            <a:r>
              <a:rPr lang="en-US" sz="1800" dirty="0">
                <a:effectLst/>
                <a:latin typeface="Minion"/>
              </a:rPr>
              <a:t>, decreased cardiac output (shock, poor cardiac contractility), and mitochondrial dysfunction </a:t>
            </a:r>
          </a:p>
          <a:p>
            <a:pPr lvl="1"/>
            <a:r>
              <a:rPr lang="en-US" sz="1800" dirty="0">
                <a:latin typeface="Minion"/>
              </a:rPr>
              <a:t>Those</a:t>
            </a:r>
            <a:r>
              <a:rPr lang="en-US" sz="1800" dirty="0">
                <a:effectLst/>
                <a:latin typeface="Minion"/>
              </a:rPr>
              <a:t> with metabolic acidosis may have a compensatory respiratory alkalos</a:t>
            </a:r>
            <a:r>
              <a:rPr lang="en-US" sz="1800" dirty="0">
                <a:latin typeface="Minion"/>
              </a:rPr>
              <a:t>is </a:t>
            </a:r>
            <a:endParaRPr lang="en-US" sz="1600" dirty="0"/>
          </a:p>
          <a:p>
            <a:pPr lvl="1"/>
            <a:endParaRPr lang="en-US" sz="1800" u="sng" dirty="0">
              <a:effectLst/>
              <a:latin typeface="Minion"/>
            </a:endParaRPr>
          </a:p>
          <a:p>
            <a:pPr lvl="2"/>
            <a:endParaRPr lang="en-US" sz="1600" dirty="0"/>
          </a:p>
          <a:p>
            <a:pPr lvl="1"/>
            <a:endParaRPr lang="en-US" sz="1800" dirty="0">
              <a:latin typeface="Minion"/>
            </a:endParaRPr>
          </a:p>
        </p:txBody>
      </p:sp>
    </p:spTree>
    <p:extLst>
      <p:ext uri="{BB962C8B-B14F-4D97-AF65-F5344CB8AC3E}">
        <p14:creationId xmlns:p14="http://schemas.microsoft.com/office/powerpoint/2010/main" val="3961781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7685037" cy="1325563"/>
          </a:xfrm>
        </p:spPr>
        <p:txBody>
          <a:bodyPr>
            <a:normAutofit/>
          </a:bodyPr>
          <a:lstStyle/>
          <a:p>
            <a:r>
              <a:rPr lang="en-US" dirty="0"/>
              <a:t>Assessment of PaO2</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8679299"/>
          </a:xfrm>
          <a:prstGeom prst="rect">
            <a:avLst/>
          </a:prstGeom>
          <a:noFill/>
        </p:spPr>
        <p:txBody>
          <a:bodyPr wrap="square" rtlCol="0">
            <a:spAutoFit/>
          </a:bodyPr>
          <a:lstStyle/>
          <a:p>
            <a:pPr marL="285750" indent="-285750">
              <a:buFont typeface="Arial" panose="020B0604020202020204" pitchFamily="34" charset="0"/>
              <a:buChar char="•"/>
            </a:pPr>
            <a:r>
              <a:rPr lang="en-US" dirty="0"/>
              <a:t>Oxygen is in blood in 2 forms</a:t>
            </a:r>
          </a:p>
          <a:p>
            <a:pPr marL="742950" lvl="1" indent="-285750">
              <a:buFont typeface="Arial" panose="020B0604020202020204" pitchFamily="34" charset="0"/>
              <a:buChar char="•"/>
            </a:pPr>
            <a:r>
              <a:rPr lang="en-US" dirty="0"/>
              <a:t>PO2 (2-3% of total oxygen content)</a:t>
            </a:r>
          </a:p>
          <a:p>
            <a:pPr marL="742950" lvl="1" indent="-285750">
              <a:buFont typeface="Arial" panose="020B0604020202020204" pitchFamily="34" charset="0"/>
              <a:buChar char="•"/>
            </a:pPr>
            <a:r>
              <a:rPr lang="en-US" dirty="0"/>
              <a:t>Oxygen bound to hemoglobin in RBCs</a:t>
            </a:r>
          </a:p>
          <a:p>
            <a:pPr marL="742950" lvl="1" indent="-285750">
              <a:buFont typeface="Arial" panose="020B0604020202020204" pitchFamily="34" charset="0"/>
              <a:buChar char="•"/>
            </a:pPr>
            <a:r>
              <a:rPr lang="en-US" dirty="0"/>
              <a:t>O2 diffuses passively from alveoli to arteriole by concentration gradient</a:t>
            </a:r>
          </a:p>
          <a:p>
            <a:pPr marL="1200150" lvl="2" indent="-285750">
              <a:buFont typeface="Arial" panose="020B0604020202020204" pitchFamily="34" charset="0"/>
              <a:buChar char="•"/>
            </a:pPr>
            <a:r>
              <a:rPr lang="en-US" sz="1800" dirty="0">
                <a:effectLst/>
                <a:latin typeface="Minion"/>
              </a:rPr>
              <a:t>The rate of diffusion is driven by Fick’s law: the diffusion of a gas across a membrane is directly proportional to the area of the tissue membrane and the pressure gradient, and inversely proportional to the thickness of the membrane </a:t>
            </a:r>
          </a:p>
          <a:p>
            <a:pPr marL="1200150" lvl="2" indent="-285750">
              <a:buFont typeface="Arial" panose="020B0604020202020204" pitchFamily="34" charset="0"/>
              <a:buChar char="•"/>
            </a:pPr>
            <a:r>
              <a:rPr lang="en-US" sz="1800" dirty="0">
                <a:effectLst/>
                <a:latin typeface="Minion"/>
              </a:rPr>
              <a:t>Decreased SA occurs secondary to airway constriction (low V/Q) or lung unit collapse or consolidation (no V/Q: intrapulmonary shunting)</a:t>
            </a:r>
            <a:endParaRPr lang="en-US" dirty="0"/>
          </a:p>
          <a:p>
            <a:pPr lvl="2"/>
            <a:endParaRPr lang="en-US" dirty="0"/>
          </a:p>
          <a:p>
            <a:pPr marL="285750" indent="-285750">
              <a:buFont typeface="Arial" panose="020B0604020202020204" pitchFamily="34" charset="0"/>
              <a:buChar char="•"/>
            </a:pPr>
            <a:r>
              <a:rPr lang="en-US" dirty="0">
                <a:latin typeface="Minion"/>
              </a:rPr>
              <a:t>P</a:t>
            </a:r>
            <a:r>
              <a:rPr lang="en-US" sz="1800" dirty="0">
                <a:effectLst/>
                <a:latin typeface="Minion"/>
              </a:rPr>
              <a:t>aO2 is essentially a measure of how many perfused lung units are ventilated adequately to allow oxygen to diffuse into the pulmonary capillary as it heads to the left heart for systemic circulation </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180526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11020946" cy="1325563"/>
          </a:xfrm>
        </p:spPr>
        <p:txBody>
          <a:bodyPr>
            <a:normAutofit/>
          </a:bodyPr>
          <a:lstStyle/>
          <a:p>
            <a:r>
              <a:rPr lang="en-US" dirty="0"/>
              <a:t>Assessment of arterial blood gas: A-a gradient</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9233297"/>
          </a:xfrm>
          <a:prstGeom prst="rect">
            <a:avLst/>
          </a:prstGeom>
          <a:noFill/>
        </p:spPr>
        <p:txBody>
          <a:bodyPr wrap="square" rtlCol="0">
            <a:spAutoFit/>
          </a:bodyPr>
          <a:lstStyle/>
          <a:p>
            <a:pPr marL="285750" indent="-285750">
              <a:buFont typeface="Arial" panose="020B0604020202020204" pitchFamily="34" charset="0"/>
              <a:buChar char="•"/>
            </a:pPr>
            <a:r>
              <a:rPr lang="en-US" sz="1800" dirty="0">
                <a:effectLst/>
                <a:latin typeface="Minion"/>
              </a:rPr>
              <a:t>After gas exchange occurs, the oxygen content in the pulmonary capillary is normally the same as the oxygen content in the alveolus </a:t>
            </a:r>
          </a:p>
          <a:p>
            <a:pPr marL="742950" lvl="1" indent="-285750">
              <a:buFont typeface="Arial" panose="020B0604020202020204" pitchFamily="34" charset="0"/>
              <a:buChar char="•"/>
            </a:pPr>
            <a:r>
              <a:rPr lang="en-US" dirty="0">
                <a:latin typeface="Minion"/>
              </a:rPr>
              <a:t>A</a:t>
            </a:r>
            <a:r>
              <a:rPr lang="en-US" sz="1800" dirty="0">
                <a:effectLst/>
                <a:latin typeface="Minion"/>
              </a:rPr>
              <a:t> small amount of blood (from bronchial and Thebesian circulations) normally returns to </a:t>
            </a:r>
            <a:r>
              <a:rPr lang="en-US" dirty="0"/>
              <a:t>the L heart</a:t>
            </a:r>
            <a:r>
              <a:rPr lang="en-US" sz="1800" dirty="0">
                <a:effectLst/>
                <a:latin typeface="Minion"/>
              </a:rPr>
              <a:t> deoxygenated </a:t>
            </a:r>
            <a:endParaRPr lang="en-US" dirty="0"/>
          </a:p>
          <a:p>
            <a:pPr marL="742950" lvl="1" indent="-285750">
              <a:buFont typeface="Arial" panose="020B0604020202020204" pitchFamily="34" charset="0"/>
              <a:buChar char="•"/>
            </a:pPr>
            <a:r>
              <a:rPr lang="en-US" dirty="0"/>
              <a:t>This deoxygenated blood mixes with blood coming from pulmonary capillaries, dropping Pao2 below PAO2</a:t>
            </a:r>
          </a:p>
          <a:p>
            <a:pPr marL="742950" lvl="1" indent="-285750">
              <a:buFont typeface="Arial" panose="020B0604020202020204" pitchFamily="34" charset="0"/>
              <a:buChar char="•"/>
            </a:pPr>
            <a:r>
              <a:rPr lang="en-US" dirty="0">
                <a:latin typeface="Minion"/>
              </a:rPr>
              <a:t>N</a:t>
            </a:r>
            <a:r>
              <a:rPr lang="en-US" sz="1800" dirty="0">
                <a:effectLst/>
                <a:latin typeface="Minion"/>
              </a:rPr>
              <a:t>ormal difference between PAO2 and PaO2 (“A-a gradient”) should be &lt;15mmHg</a:t>
            </a:r>
            <a:endParaRPr lang="en-US" dirty="0"/>
          </a:p>
          <a:p>
            <a:pPr marL="742950" lvl="1" indent="-285750">
              <a:buFont typeface="Arial" panose="020B0604020202020204" pitchFamily="34" charset="0"/>
              <a:buChar char="•"/>
            </a:pPr>
            <a:r>
              <a:rPr lang="en-US" dirty="0"/>
              <a:t>Venous admixture or intrapulmonary shunting: </a:t>
            </a:r>
            <a:r>
              <a:rPr lang="en-US" dirty="0">
                <a:latin typeface="Minion"/>
              </a:rPr>
              <a:t>w</a:t>
            </a:r>
            <a:r>
              <a:rPr lang="en-US" sz="1800" dirty="0">
                <a:effectLst/>
                <a:latin typeface="Minion"/>
              </a:rPr>
              <a:t>hen an increased amount of blood enters the LA without being oxygenated (ex: perfused lung units that were not well ventilated due to a low V/Q or no V/Q scenario), the excessive deoxygenated blood further dilutes the properly arterialized blood coming from functional lung units</a:t>
            </a:r>
          </a:p>
          <a:p>
            <a:pPr lvl="1"/>
            <a:endParaRPr lang="en-US" dirty="0"/>
          </a:p>
          <a:p>
            <a:pPr marL="285750" indent="-285750">
              <a:buFont typeface="Arial" panose="020B0604020202020204" pitchFamily="34" charset="0"/>
              <a:buChar char="•"/>
            </a:pPr>
            <a:r>
              <a:rPr lang="en-US" sz="1800" dirty="0">
                <a:effectLst/>
                <a:latin typeface="Minion"/>
              </a:rPr>
              <a:t>A-a gradient </a:t>
            </a:r>
            <a:r>
              <a:rPr lang="en-US" sz="1800" dirty="0">
                <a:effectLst/>
                <a:latin typeface="Symbol" pitchFamily="2" charset="2"/>
              </a:rPr>
              <a:t>= </a:t>
            </a:r>
            <a:r>
              <a:rPr lang="en-US" sz="1800" dirty="0">
                <a:effectLst/>
                <a:latin typeface="Minion"/>
              </a:rPr>
              <a:t>PAO2 </a:t>
            </a:r>
            <a:r>
              <a:rPr lang="en-US" sz="1800" dirty="0">
                <a:effectLst/>
                <a:latin typeface="Symbol" pitchFamily="2" charset="2"/>
              </a:rPr>
              <a:t>−</a:t>
            </a:r>
            <a:r>
              <a:rPr lang="en-US" sz="1800" dirty="0">
                <a:effectLst/>
                <a:latin typeface="Minion"/>
              </a:rPr>
              <a:t>PaO2</a:t>
            </a:r>
            <a:r>
              <a:rPr lang="en-US" dirty="0">
                <a:latin typeface="Minion"/>
              </a:rPr>
              <a:t> </a:t>
            </a:r>
            <a:r>
              <a:rPr lang="en-US" sz="1800" dirty="0">
                <a:effectLst/>
                <a:latin typeface="Symbol" pitchFamily="2" charset="2"/>
              </a:rPr>
              <a:t>= </a:t>
            </a:r>
            <a:r>
              <a:rPr lang="en-US" sz="1800" dirty="0">
                <a:effectLst/>
                <a:latin typeface="Minion"/>
              </a:rPr>
              <a:t>[FiO</a:t>
            </a:r>
            <a:r>
              <a:rPr lang="en-US" baseline="-25000" dirty="0">
                <a:latin typeface="Minion"/>
              </a:rPr>
              <a:t>2</a:t>
            </a:r>
            <a:r>
              <a:rPr lang="en-US" sz="1800" dirty="0">
                <a:effectLst/>
                <a:latin typeface="Minion"/>
              </a:rPr>
              <a:t>(P</a:t>
            </a:r>
            <a:r>
              <a:rPr lang="en-US" sz="1800" baseline="-25000" dirty="0">
                <a:effectLst/>
                <a:latin typeface="Minion"/>
              </a:rPr>
              <a:t>b</a:t>
            </a:r>
            <a:r>
              <a:rPr lang="en-US" sz="1800" dirty="0">
                <a:effectLst/>
                <a:latin typeface="Symbol" pitchFamily="2" charset="2"/>
              </a:rPr>
              <a:t>− </a:t>
            </a:r>
            <a:r>
              <a:rPr lang="en-US" sz="1800" dirty="0">
                <a:effectLst/>
                <a:latin typeface="Minion"/>
              </a:rPr>
              <a:t>P</a:t>
            </a:r>
            <a:r>
              <a:rPr lang="en-US" sz="1800" baseline="-25000" dirty="0">
                <a:effectLst/>
                <a:latin typeface="Minion"/>
              </a:rPr>
              <a:t>H20</a:t>
            </a:r>
            <a:r>
              <a:rPr lang="en-US" sz="1800" dirty="0">
                <a:effectLst/>
                <a:latin typeface="Minion"/>
              </a:rPr>
              <a:t>)</a:t>
            </a:r>
            <a:r>
              <a:rPr lang="en-US" sz="1800" dirty="0">
                <a:effectLst/>
                <a:latin typeface="Symbol" pitchFamily="2" charset="2"/>
              </a:rPr>
              <a:t>− </a:t>
            </a:r>
            <a:r>
              <a:rPr lang="en-US" sz="1800" dirty="0">
                <a:effectLst/>
                <a:latin typeface="Minion"/>
              </a:rPr>
              <a:t>PaCO</a:t>
            </a:r>
            <a:r>
              <a:rPr lang="en-US" dirty="0">
                <a:latin typeface="Minion"/>
              </a:rPr>
              <a:t>2</a:t>
            </a:r>
            <a:r>
              <a:rPr lang="en-US" sz="1800" dirty="0">
                <a:effectLst/>
                <a:latin typeface="Minion"/>
              </a:rPr>
              <a:t>/RQ]</a:t>
            </a:r>
            <a:r>
              <a:rPr lang="en-US" sz="1800" dirty="0">
                <a:effectLst/>
                <a:latin typeface="Symbol" pitchFamily="2" charset="2"/>
              </a:rPr>
              <a:t>− </a:t>
            </a:r>
            <a:r>
              <a:rPr lang="en-US" sz="1800" dirty="0">
                <a:effectLst/>
                <a:latin typeface="Minion"/>
              </a:rPr>
              <a:t>PaO2</a:t>
            </a:r>
          </a:p>
          <a:p>
            <a:pPr marL="742950" lvl="1" indent="-285750">
              <a:buFont typeface="Arial" panose="020B0604020202020204" pitchFamily="34" charset="0"/>
              <a:buChar char="•"/>
            </a:pPr>
            <a:r>
              <a:rPr lang="en-US" sz="1800" dirty="0">
                <a:effectLst/>
                <a:latin typeface="Minion"/>
              </a:rPr>
              <a:t>FiO2: 0.21 (21% on room air)</a:t>
            </a:r>
          </a:p>
          <a:p>
            <a:pPr marL="742950" lvl="1" indent="-285750">
              <a:buFont typeface="Arial" panose="020B0604020202020204" pitchFamily="34" charset="0"/>
              <a:buChar char="•"/>
            </a:pPr>
            <a:r>
              <a:rPr lang="en-US" sz="1800" dirty="0">
                <a:effectLst/>
                <a:latin typeface="Minion"/>
              </a:rPr>
              <a:t>P</a:t>
            </a:r>
            <a:r>
              <a:rPr lang="en-US" sz="1800" baseline="-25000" dirty="0">
                <a:effectLst/>
                <a:latin typeface="Minion"/>
              </a:rPr>
              <a:t>b</a:t>
            </a:r>
            <a:r>
              <a:rPr lang="en-US" sz="1800" dirty="0">
                <a:effectLst/>
                <a:latin typeface="Minion"/>
              </a:rPr>
              <a:t>: barometric pressure (</a:t>
            </a:r>
            <a:r>
              <a:rPr lang="en-US" sz="1800" b="0" dirty="0">
                <a:effectLst/>
                <a:latin typeface="SymbolNew"/>
              </a:rPr>
              <a:t>∼</a:t>
            </a:r>
            <a:r>
              <a:rPr lang="en-US" sz="1800" dirty="0">
                <a:effectLst/>
                <a:latin typeface="Minion"/>
              </a:rPr>
              <a:t>760 mm Hg at sea level)</a:t>
            </a:r>
          </a:p>
          <a:p>
            <a:pPr marL="742950" lvl="1" indent="-285750">
              <a:buFont typeface="Arial" panose="020B0604020202020204" pitchFamily="34" charset="0"/>
              <a:buChar char="•"/>
            </a:pPr>
            <a:r>
              <a:rPr lang="en-US" dirty="0">
                <a:latin typeface="Minion"/>
              </a:rPr>
              <a:t>P</a:t>
            </a:r>
            <a:r>
              <a:rPr lang="en-US" baseline="-25000" dirty="0">
                <a:latin typeface="Minion"/>
              </a:rPr>
              <a:t>H20</a:t>
            </a:r>
            <a:r>
              <a:rPr lang="en-US" sz="1800" dirty="0">
                <a:effectLst/>
                <a:latin typeface="Minion"/>
              </a:rPr>
              <a:t>: vapor pressure of water (varies with temperature, but generally 47mmHg is used because this is the vapor pressure of water at 37°C which is body temp)</a:t>
            </a:r>
            <a:endParaRPr lang="en-US" dirty="0"/>
          </a:p>
          <a:p>
            <a:pPr marL="742950" lvl="1" indent="-285750">
              <a:buFont typeface="Arial" panose="020B0604020202020204" pitchFamily="34" charset="0"/>
              <a:buChar char="•"/>
            </a:pPr>
            <a:r>
              <a:rPr lang="en-US" sz="1800" dirty="0">
                <a:effectLst/>
                <a:latin typeface="Minion"/>
              </a:rPr>
              <a:t>RQ: respiratory quotient (approximately 0.8)</a:t>
            </a:r>
          </a:p>
          <a:p>
            <a:pPr marL="742950" lvl="1" indent="-285750">
              <a:buFont typeface="Arial" panose="020B0604020202020204" pitchFamily="34" charset="0"/>
              <a:buChar char="•"/>
            </a:pPr>
            <a:r>
              <a:rPr lang="en-US" dirty="0">
                <a:latin typeface="Minion"/>
              </a:rPr>
              <a:t>Shortcut) PAO2= 150-PaCO2</a:t>
            </a:r>
            <a:endParaRPr lang="en-US" dirty="0"/>
          </a:p>
          <a:p>
            <a:pPr marL="285750" indent="-285750">
              <a:buFont typeface="Arial" panose="020B0604020202020204" pitchFamily="34" charset="0"/>
              <a:buChar char="•"/>
            </a:pPr>
            <a:r>
              <a:rPr lang="en-US" sz="1800" dirty="0">
                <a:effectLst/>
                <a:latin typeface="Minion"/>
              </a:rPr>
              <a:t>This assessment also works when the patient is receiving 100% oxygen (expected gradient is &lt;150mmHg)</a:t>
            </a:r>
          </a:p>
          <a:p>
            <a:pPr marL="285750" indent="-285750">
              <a:buFont typeface="Arial" panose="020B0604020202020204" pitchFamily="34" charset="0"/>
              <a:buChar char="•"/>
            </a:pPr>
            <a:r>
              <a:rPr lang="en-US" sz="1800" dirty="0">
                <a:effectLst/>
                <a:latin typeface="Minion"/>
              </a:rPr>
              <a:t>For FIO2s between room air and pure oxygen, the expected gradient is established and must be extrapolated</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223063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11020946" cy="1325563"/>
          </a:xfrm>
        </p:spPr>
        <p:txBody>
          <a:bodyPr>
            <a:normAutofit/>
          </a:bodyPr>
          <a:lstStyle/>
          <a:p>
            <a:r>
              <a:rPr lang="en-US" dirty="0"/>
              <a:t>Assessment of arterial blood gas: 120 rule</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5632311"/>
          </a:xfrm>
          <a:prstGeom prst="rect">
            <a:avLst/>
          </a:prstGeom>
          <a:noFill/>
        </p:spPr>
        <p:txBody>
          <a:bodyPr wrap="square" rtlCol="0">
            <a:spAutoFit/>
          </a:bodyPr>
          <a:lstStyle/>
          <a:p>
            <a:pPr marL="285750" indent="-285750">
              <a:buFont typeface="Arial" panose="020B0604020202020204" pitchFamily="34" charset="0"/>
              <a:buChar char="•"/>
            </a:pPr>
            <a:r>
              <a:rPr lang="en-US" sz="1800" dirty="0">
                <a:effectLst/>
                <a:latin typeface="Minion"/>
              </a:rPr>
              <a:t>Because the PCO2 affects PAO2, when an animal is at sea level breathing room air, one can estimate what PaO2 to expect when one knows the PaCO2</a:t>
            </a:r>
          </a:p>
          <a:p>
            <a:pPr marL="285750" indent="-285750">
              <a:buFont typeface="Arial" panose="020B0604020202020204" pitchFamily="34" charset="0"/>
              <a:buChar char="•"/>
            </a:pPr>
            <a:r>
              <a:rPr lang="en-US" sz="1800" dirty="0">
                <a:effectLst/>
                <a:latin typeface="Minion"/>
              </a:rPr>
              <a:t>PaCO</a:t>
            </a:r>
            <a:r>
              <a:rPr lang="en-US" dirty="0">
                <a:latin typeface="Minion"/>
              </a:rPr>
              <a:t>2 </a:t>
            </a:r>
            <a:r>
              <a:rPr lang="en-US" sz="1800" dirty="0">
                <a:effectLst/>
                <a:latin typeface="Symbol" pitchFamily="2" charset="2"/>
              </a:rPr>
              <a:t>+ </a:t>
            </a:r>
            <a:r>
              <a:rPr lang="en-US" sz="1800" dirty="0">
                <a:effectLst/>
                <a:latin typeface="Minion"/>
              </a:rPr>
              <a:t>PaO2 </a:t>
            </a:r>
            <a:r>
              <a:rPr lang="en-US" sz="1800" dirty="0">
                <a:effectLst/>
                <a:latin typeface="Symbol" pitchFamily="2" charset="2"/>
              </a:rPr>
              <a:t>≥ </a:t>
            </a:r>
            <a:r>
              <a:rPr lang="en-US" sz="1800" dirty="0">
                <a:effectLst/>
                <a:latin typeface="Minion"/>
              </a:rPr>
              <a:t>120: adequate lung function </a:t>
            </a:r>
            <a:endParaRPr lang="en-US" dirty="0"/>
          </a:p>
          <a:p>
            <a:pPr marL="285750" indent="-285750">
              <a:buFont typeface="Arial" panose="020B0604020202020204" pitchFamily="34" charset="0"/>
              <a:buChar char="•"/>
            </a:pPr>
            <a:r>
              <a:rPr lang="en-US" sz="1800" dirty="0">
                <a:effectLst/>
                <a:latin typeface="Minion"/>
              </a:rPr>
              <a:t>PaCO2 </a:t>
            </a:r>
            <a:r>
              <a:rPr lang="en-US" sz="1800" dirty="0">
                <a:effectLst/>
                <a:latin typeface="Symbol" pitchFamily="2" charset="2"/>
              </a:rPr>
              <a:t>+ </a:t>
            </a:r>
            <a:r>
              <a:rPr lang="en-US" sz="1800" dirty="0">
                <a:effectLst/>
                <a:latin typeface="Minion"/>
              </a:rPr>
              <a:t>PaO2 </a:t>
            </a:r>
            <a:r>
              <a:rPr lang="en-US" sz="1800" dirty="0">
                <a:effectLst/>
                <a:latin typeface="Symbol" pitchFamily="2" charset="2"/>
              </a:rPr>
              <a:t>&lt; </a:t>
            </a:r>
            <a:r>
              <a:rPr lang="en-US" sz="1800" dirty="0">
                <a:effectLst/>
                <a:latin typeface="Minion"/>
              </a:rPr>
              <a:t>120: abnormal lung function </a:t>
            </a:r>
            <a:endParaRPr lang="en-US" dirty="0"/>
          </a:p>
          <a:p>
            <a:pPr marL="285750" indent="-285750">
              <a:buFont typeface="Arial" panose="020B0604020202020204" pitchFamily="34" charset="0"/>
              <a:buChar char="•"/>
            </a:pPr>
            <a:r>
              <a:rPr lang="en-US" dirty="0">
                <a:latin typeface="Minion"/>
              </a:rPr>
              <a:t>Has to be in</a:t>
            </a:r>
            <a:r>
              <a:rPr lang="en-US" sz="1800" dirty="0">
                <a:effectLst/>
                <a:latin typeface="Minion"/>
              </a:rPr>
              <a:t> room air, sea level conditions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978067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11020946" cy="1325563"/>
          </a:xfrm>
        </p:spPr>
        <p:txBody>
          <a:bodyPr>
            <a:normAutofit/>
          </a:bodyPr>
          <a:lstStyle/>
          <a:p>
            <a:r>
              <a:rPr lang="en-US" dirty="0"/>
              <a:t>Assessment of arterial blood gas: P/F ratio</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618630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inion"/>
              </a:rPr>
              <a:t>C</a:t>
            </a:r>
            <a:r>
              <a:rPr lang="en-US" sz="1800" dirty="0">
                <a:effectLst/>
                <a:latin typeface="Minion"/>
              </a:rPr>
              <a:t>an be used to evaluate pulmonary function at any FiO2</a:t>
            </a:r>
          </a:p>
          <a:p>
            <a:pPr marL="285750" indent="-285750">
              <a:buFont typeface="Arial" panose="020B0604020202020204" pitchFamily="34" charset="0"/>
              <a:buChar char="•"/>
            </a:pPr>
            <a:r>
              <a:rPr lang="en-US" sz="1800" dirty="0">
                <a:effectLst/>
                <a:latin typeface="Minion"/>
              </a:rPr>
              <a:t>PaO2/FiO2 </a:t>
            </a:r>
            <a:r>
              <a:rPr lang="en-US" sz="1800" dirty="0">
                <a:effectLst/>
                <a:latin typeface="Symbol" pitchFamily="2" charset="2"/>
              </a:rPr>
              <a:t>=</a:t>
            </a:r>
            <a:r>
              <a:rPr lang="en-US" sz="1800" dirty="0">
                <a:effectLst/>
                <a:latin typeface="Minion"/>
              </a:rPr>
              <a:t>“P:F ratio” </a:t>
            </a:r>
            <a:endParaRPr lang="en-US" dirty="0"/>
          </a:p>
          <a:p>
            <a:pPr marL="742950" lvl="1" indent="-285750">
              <a:buFont typeface="Arial" panose="020B0604020202020204" pitchFamily="34" charset="0"/>
              <a:buChar char="•"/>
            </a:pPr>
            <a:r>
              <a:rPr lang="en-US" dirty="0">
                <a:latin typeface="Minion"/>
              </a:rPr>
              <a:t>N</a:t>
            </a:r>
            <a:r>
              <a:rPr lang="en-US" dirty="0">
                <a:effectLst/>
                <a:latin typeface="Minion"/>
              </a:rPr>
              <a:t>ormal pulmonary function: P:F ratio should &gt; 500mmHg</a:t>
            </a:r>
          </a:p>
          <a:p>
            <a:pPr marL="742950" lvl="1" indent="-285750">
              <a:buFont typeface="Arial" panose="020B0604020202020204" pitchFamily="34" charset="0"/>
              <a:buChar char="•"/>
            </a:pPr>
            <a:r>
              <a:rPr lang="en-US" dirty="0">
                <a:latin typeface="Minion"/>
              </a:rPr>
              <a:t>Mild dysfunction: </a:t>
            </a:r>
            <a:r>
              <a:rPr lang="en-US" dirty="0">
                <a:effectLst/>
                <a:latin typeface="Minion"/>
              </a:rPr>
              <a:t>between 300 and 500mmHg </a:t>
            </a:r>
          </a:p>
          <a:p>
            <a:pPr marL="742950" lvl="1" indent="-285750">
              <a:buFont typeface="Arial" panose="020B0604020202020204" pitchFamily="34" charset="0"/>
              <a:buChar char="•"/>
            </a:pPr>
            <a:r>
              <a:rPr lang="en-US" dirty="0">
                <a:effectLst/>
                <a:latin typeface="Minion"/>
              </a:rPr>
              <a:t>Moderate d</a:t>
            </a:r>
            <a:r>
              <a:rPr lang="en-US" dirty="0">
                <a:latin typeface="Minion"/>
              </a:rPr>
              <a:t>ysfunction:</a:t>
            </a:r>
            <a:r>
              <a:rPr lang="en-US" dirty="0">
                <a:effectLst/>
                <a:latin typeface="Minion"/>
              </a:rPr>
              <a:t> between 300 and 200mmHg </a:t>
            </a:r>
          </a:p>
          <a:p>
            <a:pPr marL="742950" lvl="1" indent="-285750">
              <a:buFont typeface="Arial" panose="020B0604020202020204" pitchFamily="34" charset="0"/>
              <a:buChar char="•"/>
            </a:pPr>
            <a:r>
              <a:rPr lang="en-US" dirty="0">
                <a:latin typeface="Minion"/>
              </a:rPr>
              <a:t>Severe dysfunction: </a:t>
            </a:r>
            <a:r>
              <a:rPr lang="en-US" dirty="0">
                <a:effectLst/>
                <a:latin typeface="Minion"/>
              </a:rPr>
              <a:t>less than 200mmHg </a:t>
            </a:r>
          </a:p>
          <a:p>
            <a:pPr marL="285750" indent="-285750">
              <a:buFont typeface="Arial" panose="020B0604020202020204" pitchFamily="34" charset="0"/>
              <a:buChar char="•"/>
            </a:pPr>
            <a:r>
              <a:rPr lang="en-US" dirty="0">
                <a:latin typeface="Minion"/>
              </a:rPr>
              <a:t>M</a:t>
            </a:r>
            <a:r>
              <a:rPr lang="en-US" sz="1800" dirty="0">
                <a:effectLst/>
                <a:latin typeface="Minion"/>
              </a:rPr>
              <a:t>ain disadvantage is the disregard for the effect of ventilation (PCO2) (but only really an issue when making the calculation on room air)</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623064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11020946" cy="1325563"/>
          </a:xfrm>
        </p:spPr>
        <p:txBody>
          <a:bodyPr>
            <a:normAutofit/>
          </a:bodyPr>
          <a:lstStyle/>
          <a:p>
            <a:r>
              <a:rPr lang="en-US" dirty="0"/>
              <a:t>Assessment of arterial blood gas: FIO2 x 5 </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4801314"/>
          </a:xfrm>
          <a:prstGeom prst="rect">
            <a:avLst/>
          </a:prstGeom>
          <a:noFill/>
        </p:spPr>
        <p:txBody>
          <a:bodyPr wrap="square" rtlCol="0">
            <a:spAutoFit/>
          </a:bodyPr>
          <a:lstStyle/>
          <a:p>
            <a:pPr marL="285750" indent="-285750">
              <a:buFont typeface="Arial" panose="020B0604020202020204" pitchFamily="34" charset="0"/>
              <a:buChar char="•"/>
            </a:pPr>
            <a:r>
              <a:rPr lang="en-US" sz="1800" dirty="0">
                <a:effectLst/>
                <a:latin typeface="Minion"/>
              </a:rPr>
              <a:t>Another way to approximate the expected PaO2 is to multiply the FiO2 by 5</a:t>
            </a:r>
          </a:p>
          <a:p>
            <a:pPr marL="742950" lvl="1" indent="-285750">
              <a:buFont typeface="Arial" panose="020B0604020202020204" pitchFamily="34" charset="0"/>
              <a:buChar char="•"/>
            </a:pPr>
            <a:r>
              <a:rPr lang="en-US" dirty="0">
                <a:effectLst/>
                <a:latin typeface="Minion"/>
              </a:rPr>
              <a:t>Ex: with normal pulmonary function in room air, PaO2 would be approximately 100 mmHg (5 x 21 = approx. 100) </a:t>
            </a:r>
          </a:p>
          <a:p>
            <a:pPr marL="285750" indent="-285750">
              <a:buFont typeface="Arial" panose="020B0604020202020204" pitchFamily="34" charset="0"/>
              <a:buChar char="•"/>
            </a:pPr>
            <a:r>
              <a:rPr lang="en-US" dirty="0">
                <a:latin typeface="Minion"/>
              </a:rPr>
              <a:t>C</a:t>
            </a:r>
            <a:r>
              <a:rPr lang="en-US" sz="1800" dirty="0">
                <a:effectLst/>
                <a:latin typeface="Minion"/>
              </a:rPr>
              <a:t>an be used to evaluate pulmonary function at any FiO2</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9901076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11020946" cy="1325563"/>
          </a:xfrm>
        </p:spPr>
        <p:txBody>
          <a:bodyPr>
            <a:normAutofit/>
          </a:bodyPr>
          <a:lstStyle/>
          <a:p>
            <a:r>
              <a:rPr lang="en-US" dirty="0"/>
              <a:t>Assessment of venous blood gas: PCO2</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5632311"/>
          </a:xfrm>
          <a:prstGeom prst="rect">
            <a:avLst/>
          </a:prstGeom>
          <a:noFill/>
        </p:spPr>
        <p:txBody>
          <a:bodyPr wrap="square" rtlCol="0">
            <a:spAutoFit/>
          </a:bodyPr>
          <a:lstStyle/>
          <a:p>
            <a:pPr marL="285750" indent="-285750">
              <a:buFont typeface="Arial" panose="020B0604020202020204" pitchFamily="34" charset="0"/>
              <a:buChar char="•"/>
            </a:pPr>
            <a:r>
              <a:rPr lang="en-US" sz="1800" dirty="0">
                <a:effectLst/>
                <a:latin typeface="Minion"/>
              </a:rPr>
              <a:t>PACO2 </a:t>
            </a:r>
            <a:r>
              <a:rPr lang="en-US" sz="1800" b="0" dirty="0">
                <a:effectLst/>
                <a:latin typeface="SymbolNew"/>
              </a:rPr>
              <a:t>∝ (</a:t>
            </a:r>
            <a:r>
              <a:rPr lang="en-US" sz="1800" dirty="0">
                <a:effectLst/>
                <a:latin typeface="Minion"/>
              </a:rPr>
              <a:t>VCO2/</a:t>
            </a:r>
            <a:r>
              <a:rPr lang="en-US" sz="1800" dirty="0" err="1">
                <a:effectLst/>
                <a:latin typeface="Minion"/>
              </a:rPr>
              <a:t>Va</a:t>
            </a:r>
            <a:r>
              <a:rPr lang="en-US" sz="1800" dirty="0">
                <a:effectLst/>
                <a:latin typeface="Minion"/>
              </a:rPr>
              <a:t>) x K</a:t>
            </a:r>
          </a:p>
          <a:p>
            <a:pPr marL="742950" lvl="1" indent="-285750">
              <a:buFont typeface="Arial" panose="020B0604020202020204" pitchFamily="34" charset="0"/>
              <a:buChar char="•"/>
            </a:pPr>
            <a:r>
              <a:rPr lang="en-US" dirty="0">
                <a:latin typeface="Minion"/>
              </a:rPr>
              <a:t>VCO2: amount of CO2 produced by metabolism and delivered to lung</a:t>
            </a:r>
          </a:p>
          <a:p>
            <a:pPr marL="742950" lvl="1" indent="-285750">
              <a:buFont typeface="Arial" panose="020B0604020202020204" pitchFamily="34" charset="0"/>
              <a:buChar char="•"/>
            </a:pPr>
            <a:r>
              <a:rPr lang="en-US" dirty="0">
                <a:latin typeface="Minion"/>
              </a:rPr>
              <a:t>Assumes alveolar and arterial PCO2 are equal in patients with normal lungs</a:t>
            </a:r>
            <a:endParaRPr lang="en-US" sz="1800" dirty="0">
              <a:effectLst/>
              <a:latin typeface="Minion"/>
            </a:endParaRPr>
          </a:p>
          <a:p>
            <a:pPr marL="285750" indent="-285750">
              <a:buFont typeface="Arial" panose="020B0604020202020204" pitchFamily="34" charset="0"/>
              <a:buChar char="•"/>
            </a:pPr>
            <a:r>
              <a:rPr lang="en-US" dirty="0"/>
              <a:t>Even in states of severe V/Q imbalance, the relationship is valid because of the high solubility of this gas in circulation</a:t>
            </a:r>
          </a:p>
          <a:p>
            <a:pPr marL="285750" indent="-285750">
              <a:buFont typeface="Arial" panose="020B0604020202020204" pitchFamily="34" charset="0"/>
              <a:buChar char="•"/>
            </a:pPr>
            <a:r>
              <a:rPr lang="en-US" dirty="0"/>
              <a:t>Arterial PCO2 is a marker for ventilatory status</a:t>
            </a:r>
          </a:p>
          <a:p>
            <a:pPr marL="285750" indent="-285750">
              <a:buFont typeface="Arial" panose="020B0604020202020204" pitchFamily="34" charset="0"/>
              <a:buChar char="•"/>
            </a:pPr>
            <a:r>
              <a:rPr lang="en-US" dirty="0"/>
              <a:t>Venous PCO2 reflects arterial PCO2, tissue metabolism, and blood flow </a:t>
            </a:r>
          </a:p>
          <a:p>
            <a:pPr marL="742950" lvl="1" indent="-285750">
              <a:buFont typeface="Arial" panose="020B0604020202020204" pitchFamily="34" charset="0"/>
              <a:buChar char="•"/>
            </a:pPr>
            <a:r>
              <a:rPr lang="en-US" dirty="0">
                <a:effectLst/>
                <a:latin typeface="Minion"/>
              </a:rPr>
              <a:t>PVCO2 generally 5 mmHg higher than arterial blood</a:t>
            </a:r>
          </a:p>
          <a:p>
            <a:pPr marL="742950" lvl="1" indent="-285750">
              <a:buFont typeface="Arial" panose="020B0604020202020204" pitchFamily="34" charset="0"/>
              <a:buChar char="•"/>
            </a:pPr>
            <a:endParaRPr lang="en-US" dirty="0">
              <a:effectLst/>
              <a:latin typeface="Minion"/>
            </a:endParaRPr>
          </a:p>
          <a:p>
            <a:pPr marL="285750" indent="-285750">
              <a:buFont typeface="Arial" panose="020B0604020202020204" pitchFamily="34" charset="0"/>
              <a:buChar char="•"/>
            </a:pPr>
            <a:r>
              <a:rPr lang="en-US" sz="1800" dirty="0">
                <a:effectLst/>
                <a:latin typeface="Minion"/>
              </a:rPr>
              <a:t>CO2 is carried in several forms by the blood to the lungs for removal</a:t>
            </a:r>
          </a:p>
          <a:p>
            <a:pPr marL="742950" lvl="1" indent="-285750">
              <a:buFont typeface="Arial" panose="020B0604020202020204" pitchFamily="34" charset="0"/>
              <a:buChar char="•"/>
            </a:pPr>
            <a:r>
              <a:rPr lang="en-US" dirty="0">
                <a:latin typeface="Minion"/>
              </a:rPr>
              <a:t>D</a:t>
            </a:r>
            <a:r>
              <a:rPr lang="en-US" dirty="0">
                <a:effectLst/>
                <a:latin typeface="Minion"/>
              </a:rPr>
              <a:t>issolved PCO2 (10% of the total CO2)</a:t>
            </a:r>
          </a:p>
          <a:p>
            <a:pPr marL="742950" lvl="1" indent="-285750">
              <a:buFont typeface="Arial" panose="020B0604020202020204" pitchFamily="34" charset="0"/>
              <a:buChar char="•"/>
            </a:pPr>
            <a:r>
              <a:rPr lang="en-US" dirty="0">
                <a:effectLst/>
                <a:latin typeface="Minion"/>
              </a:rPr>
              <a:t>Most of the CO2 is buffered within </a:t>
            </a:r>
            <a:r>
              <a:rPr lang="en-US" dirty="0">
                <a:latin typeface="Minion"/>
              </a:rPr>
              <a:t>RBCs </a:t>
            </a:r>
            <a:r>
              <a:rPr lang="en-US" dirty="0">
                <a:effectLst/>
                <a:latin typeface="Minion"/>
              </a:rPr>
              <a:t>as bicarbonate (process is reversed in lungs back to CO2)</a:t>
            </a:r>
            <a:endParaRPr lang="en-US" dirty="0">
              <a:latin typeface="Minion"/>
            </a:endParaRPr>
          </a:p>
          <a:p>
            <a:pPr marL="285750" indent="-285750">
              <a:buFont typeface="Arial" panose="020B0604020202020204" pitchFamily="34" charset="0"/>
              <a:buChar char="•"/>
            </a:pPr>
            <a:r>
              <a:rPr lang="en-US" dirty="0">
                <a:latin typeface="Minion"/>
              </a:rPr>
              <a:t>I</a:t>
            </a:r>
            <a:r>
              <a:rPr lang="en-US" sz="1800" dirty="0">
                <a:effectLst/>
                <a:latin typeface="Minion"/>
              </a:rPr>
              <a:t>n certain disease states, the arterial-to-venous PCO2 gradient may increase</a:t>
            </a:r>
          </a:p>
          <a:p>
            <a:pPr marL="742950" lvl="1" indent="-285750">
              <a:buFont typeface="Arial" panose="020B0604020202020204" pitchFamily="34" charset="0"/>
              <a:buChar char="•"/>
            </a:pPr>
            <a:r>
              <a:rPr lang="en-US" dirty="0">
                <a:latin typeface="Minion"/>
              </a:rPr>
              <a:t>Anemia:</a:t>
            </a:r>
            <a:r>
              <a:rPr lang="en-US" dirty="0">
                <a:effectLst/>
                <a:latin typeface="Minion"/>
              </a:rPr>
              <a:t> decrease in the ability to buffer the CO2</a:t>
            </a:r>
          </a:p>
          <a:p>
            <a:pPr marL="742950" lvl="1" indent="-285750">
              <a:buFont typeface="Arial" panose="020B0604020202020204" pitchFamily="34" charset="0"/>
              <a:buChar char="•"/>
            </a:pPr>
            <a:r>
              <a:rPr lang="en-US" dirty="0">
                <a:latin typeface="Minion"/>
              </a:rPr>
              <a:t>V</a:t>
            </a:r>
            <a:r>
              <a:rPr lang="en-US" dirty="0">
                <a:effectLst/>
                <a:latin typeface="Minion"/>
              </a:rPr>
              <a:t>enous stasis</a:t>
            </a:r>
            <a:endParaRPr lang="en-US" dirty="0">
              <a:latin typeface="Minion"/>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576245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12971" y="472960"/>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8:</a:t>
            </a:r>
            <a:br>
              <a:rPr lang="en-US" sz="5400" dirty="0">
                <a:latin typeface="Gill Sans MT" panose="020B0502020104020203" pitchFamily="34" charset="77"/>
              </a:rPr>
            </a:br>
            <a:br>
              <a:rPr lang="en-US" sz="3000" dirty="0"/>
            </a:br>
            <a:r>
              <a:rPr lang="en-US" sz="3000" dirty="0"/>
              <a:t>If you know venous CO2 and O2, what must be true of the arterial CO2 and O2?</a:t>
            </a:r>
          </a:p>
        </p:txBody>
      </p:sp>
    </p:spTree>
    <p:extLst>
      <p:ext uri="{BB962C8B-B14F-4D97-AF65-F5344CB8AC3E}">
        <p14:creationId xmlns:p14="http://schemas.microsoft.com/office/powerpoint/2010/main" val="2015671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12971" y="472960"/>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8:</a:t>
            </a:r>
            <a:br>
              <a:rPr lang="en-US" sz="5400" dirty="0">
                <a:latin typeface="Gill Sans MT" panose="020B0502020104020203" pitchFamily="34" charset="77"/>
              </a:rPr>
            </a:br>
            <a:br>
              <a:rPr lang="en-US" sz="3000" dirty="0"/>
            </a:br>
            <a:r>
              <a:rPr lang="en-US" sz="3000" dirty="0"/>
              <a:t>If you know venous CO2 and O2, what must be true of the arterial CO2 and O2?</a:t>
            </a:r>
            <a:br>
              <a:rPr lang="en-US" sz="3000" dirty="0"/>
            </a:br>
            <a:br>
              <a:rPr lang="en-US" sz="3000" dirty="0"/>
            </a:br>
            <a:r>
              <a:rPr lang="en-US" sz="3000" dirty="0"/>
              <a:t>Arterial O2 must be higher and arterial CO2 must be lower</a:t>
            </a:r>
          </a:p>
        </p:txBody>
      </p:sp>
    </p:spTree>
    <p:extLst>
      <p:ext uri="{BB962C8B-B14F-4D97-AF65-F5344CB8AC3E}">
        <p14:creationId xmlns:p14="http://schemas.microsoft.com/office/powerpoint/2010/main" val="195950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6298CCB-10AC-C141-900F-D4ECE828A174}"/>
              </a:ext>
            </a:extLst>
          </p:cNvPr>
          <p:cNvSpPr>
            <a:spLocks noGrp="1"/>
          </p:cNvSpPr>
          <p:nvPr>
            <p:ph type="title"/>
          </p:nvPr>
        </p:nvSpPr>
        <p:spPr>
          <a:xfrm>
            <a:off x="457199" y="1062369"/>
            <a:ext cx="11572875" cy="3310716"/>
          </a:xfrm>
        </p:spPr>
        <p:txBody>
          <a:bodyPr vert="horz" lIns="91440" tIns="45720" rIns="91440" bIns="45720" rtlCol="0" anchor="ctr">
            <a:normAutofit/>
          </a:bodyPr>
          <a:lstStyle/>
          <a:p>
            <a:r>
              <a:rPr lang="en-US" sz="5400" dirty="0"/>
              <a:t>Question 1: </a:t>
            </a:r>
            <a:br>
              <a:rPr lang="en-US" sz="5400" dirty="0"/>
            </a:br>
            <a:r>
              <a:rPr lang="en-US" sz="3000" dirty="0"/>
              <a:t>In health, is the primary determinant of breathing PCO2 or PO2? Under which circumstances does this relationship change?</a:t>
            </a:r>
          </a:p>
        </p:txBody>
      </p:sp>
    </p:spTree>
    <p:extLst>
      <p:ext uri="{BB962C8B-B14F-4D97-AF65-F5344CB8AC3E}">
        <p14:creationId xmlns:p14="http://schemas.microsoft.com/office/powerpoint/2010/main" val="170859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973CFC7D-374D-4D67-8994-8DA9D4E23B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8F7FA731-5B6E-499C-926D-C2D2D4946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3A09DD4A-71B1-4992-961C-FB007CA09D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977333" y="0"/>
            <a:ext cx="2214668" cy="6192747"/>
            <a:chOff x="9977333" y="0"/>
            <a:chExt cx="2214668" cy="6192747"/>
          </a:xfrm>
        </p:grpSpPr>
        <p:sp>
          <p:nvSpPr>
            <p:cNvPr id="13" name="Oval 12">
              <a:extLst>
                <a:ext uri="{FF2B5EF4-FFF2-40B4-BE49-F238E27FC236}">
                  <a16:creationId xmlns:a16="http://schemas.microsoft.com/office/drawing/2014/main" id="{2B3D11D5-EBBE-4E00-9154-51A07DEA6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21818" y="3254126"/>
              <a:ext cx="272587" cy="27258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Graphic 9">
              <a:extLst>
                <a:ext uri="{FF2B5EF4-FFF2-40B4-BE49-F238E27FC236}">
                  <a16:creationId xmlns:a16="http://schemas.microsoft.com/office/drawing/2014/main" id="{541701B5-7A92-4CFF-9F2E-6071EEFB0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15635" y="2431541"/>
              <a:ext cx="1321642" cy="132164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pPr lvl="0"/>
              <a:endParaRPr lang="en-US" dirty="0"/>
            </a:p>
          </p:txBody>
        </p:sp>
        <p:sp>
          <p:nvSpPr>
            <p:cNvPr id="15" name="Freeform: Shape 14">
              <a:extLst>
                <a:ext uri="{FF2B5EF4-FFF2-40B4-BE49-F238E27FC236}">
                  <a16:creationId xmlns:a16="http://schemas.microsoft.com/office/drawing/2014/main" id="{DAF1C9DE-4E0C-42F3-8126-59D3E0050D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041380" y="4795265"/>
              <a:ext cx="1150620" cy="1397482"/>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16" name="Graphic 9">
              <a:extLst>
                <a:ext uri="{FF2B5EF4-FFF2-40B4-BE49-F238E27FC236}">
                  <a16:creationId xmlns:a16="http://schemas.microsoft.com/office/drawing/2014/main" id="{BE855266-8082-4371-854D-AB4EC85B89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9977333" y="0"/>
              <a:ext cx="2214667" cy="221466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7" name="Graphic 9">
              <a:extLst>
                <a:ext uri="{FF2B5EF4-FFF2-40B4-BE49-F238E27FC236}">
                  <a16:creationId xmlns:a16="http://schemas.microsoft.com/office/drawing/2014/main" id="{45C29FA3-FADD-4ABA-A50B-AB5EF250B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093324" y="167079"/>
              <a:ext cx="1945697" cy="194569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627C3CF4-5B50-459D-B887-9865E4C42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79982" y="3060222"/>
              <a:ext cx="612019" cy="1733435"/>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grpSp>
      <p:sp>
        <p:nvSpPr>
          <p:cNvPr id="20" name="Texture">
            <a:extLst>
              <a:ext uri="{FF2B5EF4-FFF2-40B4-BE49-F238E27FC236}">
                <a16:creationId xmlns:a16="http://schemas.microsoft.com/office/drawing/2014/main" id="{8592B821-10D5-48C0-8022-A904844B7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3560BD22-8CE7-904F-93A8-CC5921F72186}"/>
              </a:ext>
            </a:extLst>
          </p:cNvPr>
          <p:cNvSpPr>
            <a:spLocks noGrp="1"/>
          </p:cNvSpPr>
          <p:nvPr>
            <p:ph type="title"/>
          </p:nvPr>
        </p:nvSpPr>
        <p:spPr>
          <a:xfrm>
            <a:off x="277318" y="-218230"/>
            <a:ext cx="11020946" cy="1325563"/>
          </a:xfrm>
        </p:spPr>
        <p:txBody>
          <a:bodyPr>
            <a:normAutofit/>
          </a:bodyPr>
          <a:lstStyle/>
          <a:p>
            <a:r>
              <a:rPr lang="en-US" dirty="0"/>
              <a:t>Assessment of venous blood gas: SO2 and PO2</a:t>
            </a:r>
          </a:p>
        </p:txBody>
      </p:sp>
      <p:sp>
        <p:nvSpPr>
          <p:cNvPr id="4" name="TextBox 3">
            <a:extLst>
              <a:ext uri="{FF2B5EF4-FFF2-40B4-BE49-F238E27FC236}">
                <a16:creationId xmlns:a16="http://schemas.microsoft.com/office/drawing/2014/main" id="{E33D8434-0776-B440-B6FA-349EA35CF310}"/>
              </a:ext>
            </a:extLst>
          </p:cNvPr>
          <p:cNvSpPr txBox="1"/>
          <p:nvPr/>
        </p:nvSpPr>
        <p:spPr>
          <a:xfrm>
            <a:off x="277318" y="1301858"/>
            <a:ext cx="11717087" cy="563231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inion"/>
              </a:rPr>
              <a:t>O</a:t>
            </a:r>
            <a:r>
              <a:rPr lang="en-US" sz="1800" dirty="0">
                <a:effectLst/>
                <a:latin typeface="Minion"/>
              </a:rPr>
              <a:t>xygen extraction ratio (OER) </a:t>
            </a:r>
          </a:p>
          <a:p>
            <a:pPr marL="742950" lvl="1" indent="-285750">
              <a:buFont typeface="Arial" panose="020B0604020202020204" pitchFamily="34" charset="0"/>
              <a:buChar char="•"/>
            </a:pPr>
            <a:r>
              <a:rPr lang="en-US" dirty="0">
                <a:latin typeface="Minion"/>
              </a:rPr>
              <a:t>VO2: body’s oxygen consumption</a:t>
            </a:r>
          </a:p>
          <a:p>
            <a:pPr marL="742950" lvl="1" indent="-285750">
              <a:buFont typeface="Arial" panose="020B0604020202020204" pitchFamily="34" charset="0"/>
              <a:buChar char="•"/>
            </a:pPr>
            <a:r>
              <a:rPr lang="en-US" dirty="0">
                <a:latin typeface="Minion"/>
              </a:rPr>
              <a:t>DO2: delivery of oxygen</a:t>
            </a:r>
          </a:p>
          <a:p>
            <a:pPr marL="742950" lvl="1" indent="-285750">
              <a:buFont typeface="Arial" panose="020B0604020202020204" pitchFamily="34" charset="0"/>
              <a:buChar char="•"/>
            </a:pPr>
            <a:r>
              <a:rPr lang="en-US" dirty="0">
                <a:latin typeface="Minion"/>
              </a:rPr>
              <a:t>Normal ratio is approx. 25%</a:t>
            </a:r>
          </a:p>
          <a:p>
            <a:pPr marL="742950" lvl="1" indent="-285750">
              <a:buFont typeface="Arial" panose="020B0604020202020204" pitchFamily="34" charset="0"/>
              <a:buChar char="•"/>
            </a:pPr>
            <a:r>
              <a:rPr lang="en-US" dirty="0">
                <a:latin typeface="Minion"/>
              </a:rPr>
              <a:t>Normal central venous O2 saturation is 70%</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latin typeface="Minion"/>
              </a:rPr>
              <a:t>B</a:t>
            </a:r>
            <a:r>
              <a:rPr lang="en-US" dirty="0">
                <a:effectLst/>
                <a:latin typeface="Minion"/>
              </a:rPr>
              <a:t>lood from a central venous line is adequate for most purposes (traditionally taken from pulmonary arterial catheter)</a:t>
            </a:r>
          </a:p>
          <a:p>
            <a:pPr marL="742950" lvl="1" indent="-285750">
              <a:buFont typeface="Arial" panose="020B0604020202020204" pitchFamily="34" charset="0"/>
              <a:buChar char="•"/>
            </a:pPr>
            <a:r>
              <a:rPr lang="en-US" dirty="0">
                <a:effectLst/>
                <a:latin typeface="Minion"/>
              </a:rPr>
              <a:t>As a general rule, when PvO2 is &lt;30mmHg, may be an indication of decreased oxygen delivery </a:t>
            </a:r>
            <a:endParaRPr lang="en-US" dirty="0"/>
          </a:p>
          <a:p>
            <a:pPr marL="742950" lvl="1" indent="-285750">
              <a:buFont typeface="Arial" panose="020B0604020202020204" pitchFamily="34" charset="0"/>
              <a:buChar char="•"/>
            </a:pPr>
            <a:endParaRPr lang="en-US" dirty="0">
              <a:latin typeface="Minion"/>
            </a:endParaRPr>
          </a:p>
          <a:p>
            <a:pPr marL="285750" indent="-285750">
              <a:buFont typeface="Arial" panose="020B0604020202020204" pitchFamily="34" charset="0"/>
              <a:buChar char="•"/>
            </a:pPr>
            <a:endParaRPr lang="en-US" dirty="0">
              <a:latin typeface="Minion"/>
            </a:endParaRPr>
          </a:p>
          <a:p>
            <a:pPr marL="285750" indent="-285750">
              <a:buFont typeface="Arial" panose="020B0604020202020204" pitchFamily="34" charset="0"/>
              <a:buChar char="•"/>
            </a:pPr>
            <a:endParaRPr lang="en-US" dirty="0">
              <a:latin typeface="Minion"/>
            </a:endParaRPr>
          </a:p>
          <a:p>
            <a:pPr marL="285750" indent="-285750">
              <a:buFont typeface="Arial" panose="020B0604020202020204" pitchFamily="34" charset="0"/>
              <a:buChar char="•"/>
            </a:pPr>
            <a:endParaRPr lang="en-US" dirty="0">
              <a:latin typeface="Minion"/>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0DC0B77F-F5C7-2E43-8A51-E99CBCB2EC7B}"/>
              </a:ext>
            </a:extLst>
          </p:cNvPr>
          <p:cNvPicPr>
            <a:picLocks noChangeAspect="1"/>
          </p:cNvPicPr>
          <p:nvPr/>
        </p:nvPicPr>
        <p:blipFill>
          <a:blip r:embed="rId4"/>
          <a:stretch>
            <a:fillRect/>
          </a:stretch>
        </p:blipFill>
        <p:spPr>
          <a:xfrm>
            <a:off x="2069106" y="4300878"/>
            <a:ext cx="7180487" cy="985557"/>
          </a:xfrm>
          <a:prstGeom prst="rect">
            <a:avLst/>
          </a:prstGeom>
        </p:spPr>
      </p:pic>
    </p:spTree>
    <p:extLst>
      <p:ext uri="{BB962C8B-B14F-4D97-AF65-F5344CB8AC3E}">
        <p14:creationId xmlns:p14="http://schemas.microsoft.com/office/powerpoint/2010/main" val="168178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12971" y="472960"/>
            <a:ext cx="10901544" cy="4972223"/>
          </a:xfrm>
        </p:spPr>
        <p:txBody>
          <a:bodyPr vert="horz" lIns="91440" tIns="45720" rIns="91440" bIns="45720" rtlCol="0" anchor="ctr">
            <a:normAutofit/>
          </a:bodyPr>
          <a:lstStyle/>
          <a:p>
            <a:r>
              <a:rPr lang="en-US" sz="5400" dirty="0">
                <a:latin typeface="Gill Sans MT" panose="020B0502020104020203" pitchFamily="34" charset="77"/>
              </a:rPr>
              <a:t>Question 9:</a:t>
            </a:r>
            <a:br>
              <a:rPr lang="en-US" sz="5400" dirty="0">
                <a:latin typeface="Gill Sans MT" panose="020B0502020104020203" pitchFamily="34" charset="77"/>
              </a:rPr>
            </a:br>
            <a:br>
              <a:rPr lang="en-US" sz="3000" dirty="0"/>
            </a:br>
            <a:r>
              <a:rPr lang="en-US" sz="3000" dirty="0"/>
              <a:t>Your post-op septic patient has been having progressively labored breathing in room air so you obtain an arterial blood gas. What is your interpretation?</a:t>
            </a:r>
          </a:p>
        </p:txBody>
      </p:sp>
      <p:graphicFrame>
        <p:nvGraphicFramePr>
          <p:cNvPr id="4" name="Table 4">
            <a:extLst>
              <a:ext uri="{FF2B5EF4-FFF2-40B4-BE49-F238E27FC236}">
                <a16:creationId xmlns:a16="http://schemas.microsoft.com/office/drawing/2014/main" id="{3F8D12EC-0E02-B545-9A4F-15B0CA7C6865}"/>
              </a:ext>
            </a:extLst>
          </p:cNvPr>
          <p:cNvGraphicFramePr>
            <a:graphicFrameLocks noGrp="1"/>
          </p:cNvGraphicFramePr>
          <p:nvPr/>
        </p:nvGraphicFramePr>
        <p:xfrm>
          <a:off x="7865684" y="320779"/>
          <a:ext cx="4019494" cy="2214880"/>
        </p:xfrm>
        <a:graphic>
          <a:graphicData uri="http://schemas.openxmlformats.org/drawingml/2006/table">
            <a:tbl>
              <a:tblPr firstRow="1" bandRow="1">
                <a:tableStyleId>{BC89EF96-8CEA-46FF-86C4-4CE0E7609802}</a:tableStyleId>
              </a:tblPr>
              <a:tblGrid>
                <a:gridCol w="2009747">
                  <a:extLst>
                    <a:ext uri="{9D8B030D-6E8A-4147-A177-3AD203B41FA5}">
                      <a16:colId xmlns:a16="http://schemas.microsoft.com/office/drawing/2014/main" val="332399125"/>
                    </a:ext>
                  </a:extLst>
                </a:gridCol>
                <a:gridCol w="2009747">
                  <a:extLst>
                    <a:ext uri="{9D8B030D-6E8A-4147-A177-3AD203B41FA5}">
                      <a16:colId xmlns:a16="http://schemas.microsoft.com/office/drawing/2014/main" val="3016085976"/>
                    </a:ext>
                  </a:extLst>
                </a:gridCol>
              </a:tblGrid>
              <a:tr h="297130">
                <a:tc>
                  <a:txBody>
                    <a:bodyPr/>
                    <a:lstStyle/>
                    <a:p>
                      <a:r>
                        <a:rPr lang="en-US" b="0" dirty="0"/>
                        <a:t>pH</a:t>
                      </a:r>
                    </a:p>
                  </a:txBody>
                  <a:tcPr/>
                </a:tc>
                <a:tc>
                  <a:txBody>
                    <a:bodyPr/>
                    <a:lstStyle/>
                    <a:p>
                      <a:r>
                        <a:rPr lang="en-US" b="0" dirty="0"/>
                        <a:t>7.28</a:t>
                      </a:r>
                    </a:p>
                  </a:txBody>
                  <a:tcPr/>
                </a:tc>
                <a:extLst>
                  <a:ext uri="{0D108BD9-81ED-4DB2-BD59-A6C34878D82A}">
                    <a16:rowId xmlns:a16="http://schemas.microsoft.com/office/drawing/2014/main" val="917625040"/>
                  </a:ext>
                </a:extLst>
              </a:tr>
              <a:tr h="297130">
                <a:tc>
                  <a:txBody>
                    <a:bodyPr/>
                    <a:lstStyle/>
                    <a:p>
                      <a:r>
                        <a:rPr lang="en-US" b="0" dirty="0"/>
                        <a:t>PaO2</a:t>
                      </a:r>
                    </a:p>
                  </a:txBody>
                  <a:tcPr/>
                </a:tc>
                <a:tc>
                  <a:txBody>
                    <a:bodyPr/>
                    <a:lstStyle/>
                    <a:p>
                      <a:r>
                        <a:rPr lang="en-US" b="0" dirty="0"/>
                        <a:t>52.5</a:t>
                      </a:r>
                    </a:p>
                  </a:txBody>
                  <a:tcPr/>
                </a:tc>
                <a:extLst>
                  <a:ext uri="{0D108BD9-81ED-4DB2-BD59-A6C34878D82A}">
                    <a16:rowId xmlns:a16="http://schemas.microsoft.com/office/drawing/2014/main" val="3828879432"/>
                  </a:ext>
                </a:extLst>
              </a:tr>
              <a:tr h="370840">
                <a:tc>
                  <a:txBody>
                    <a:bodyPr/>
                    <a:lstStyle/>
                    <a:p>
                      <a:r>
                        <a:rPr lang="en-US" dirty="0"/>
                        <a:t>PaCO2</a:t>
                      </a:r>
                    </a:p>
                  </a:txBody>
                  <a:tcPr/>
                </a:tc>
                <a:tc>
                  <a:txBody>
                    <a:bodyPr/>
                    <a:lstStyle/>
                    <a:p>
                      <a:r>
                        <a:rPr lang="en-US" dirty="0"/>
                        <a:t>35</a:t>
                      </a:r>
                    </a:p>
                  </a:txBody>
                  <a:tcPr/>
                </a:tc>
                <a:extLst>
                  <a:ext uri="{0D108BD9-81ED-4DB2-BD59-A6C34878D82A}">
                    <a16:rowId xmlns:a16="http://schemas.microsoft.com/office/drawing/2014/main" val="4113008659"/>
                  </a:ext>
                </a:extLst>
              </a:tr>
              <a:tr h="370840">
                <a:tc>
                  <a:txBody>
                    <a:bodyPr/>
                    <a:lstStyle/>
                    <a:p>
                      <a:r>
                        <a:rPr lang="en-US" dirty="0"/>
                        <a:t>BE</a:t>
                      </a:r>
                    </a:p>
                  </a:txBody>
                  <a:tcPr/>
                </a:tc>
                <a:tc>
                  <a:txBody>
                    <a:bodyPr/>
                    <a:lstStyle/>
                    <a:p>
                      <a:r>
                        <a:rPr lang="en-US" dirty="0"/>
                        <a:t>-7</a:t>
                      </a:r>
                    </a:p>
                  </a:txBody>
                  <a:tcPr/>
                </a:tc>
                <a:extLst>
                  <a:ext uri="{0D108BD9-81ED-4DB2-BD59-A6C34878D82A}">
                    <a16:rowId xmlns:a16="http://schemas.microsoft.com/office/drawing/2014/main" val="1789005531"/>
                  </a:ext>
                </a:extLst>
              </a:tr>
              <a:tr h="370840">
                <a:tc>
                  <a:txBody>
                    <a:bodyPr/>
                    <a:lstStyle/>
                    <a:p>
                      <a:r>
                        <a:rPr lang="en-US" dirty="0"/>
                        <a:t>Hb </a:t>
                      </a:r>
                    </a:p>
                  </a:txBody>
                  <a:tcPr/>
                </a:tc>
                <a:tc>
                  <a:txBody>
                    <a:bodyPr/>
                    <a:lstStyle/>
                    <a:p>
                      <a:r>
                        <a:rPr lang="en-US" dirty="0"/>
                        <a:t>6.3</a:t>
                      </a:r>
                    </a:p>
                  </a:txBody>
                  <a:tcPr/>
                </a:tc>
                <a:extLst>
                  <a:ext uri="{0D108BD9-81ED-4DB2-BD59-A6C34878D82A}">
                    <a16:rowId xmlns:a16="http://schemas.microsoft.com/office/drawing/2014/main" val="917152939"/>
                  </a:ext>
                </a:extLst>
              </a:tr>
              <a:tr h="370840">
                <a:tc>
                  <a:txBody>
                    <a:bodyPr/>
                    <a:lstStyle/>
                    <a:p>
                      <a:r>
                        <a:rPr lang="en-US" dirty="0"/>
                        <a:t>Lactate</a:t>
                      </a:r>
                    </a:p>
                  </a:txBody>
                  <a:tcPr/>
                </a:tc>
                <a:tc>
                  <a:txBody>
                    <a:bodyPr/>
                    <a:lstStyle/>
                    <a:p>
                      <a:r>
                        <a:rPr lang="en-US" dirty="0"/>
                        <a:t>4.9</a:t>
                      </a:r>
                    </a:p>
                  </a:txBody>
                  <a:tcPr/>
                </a:tc>
                <a:extLst>
                  <a:ext uri="{0D108BD9-81ED-4DB2-BD59-A6C34878D82A}">
                    <a16:rowId xmlns:a16="http://schemas.microsoft.com/office/drawing/2014/main" val="3324245529"/>
                  </a:ext>
                </a:extLst>
              </a:tr>
            </a:tbl>
          </a:graphicData>
        </a:graphic>
      </p:graphicFrame>
    </p:spTree>
    <p:extLst>
      <p:ext uri="{BB962C8B-B14F-4D97-AF65-F5344CB8AC3E}">
        <p14:creationId xmlns:p14="http://schemas.microsoft.com/office/powerpoint/2010/main" val="4288466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364949" y="756521"/>
            <a:ext cx="10901544" cy="6202116"/>
          </a:xfrm>
        </p:spPr>
        <p:txBody>
          <a:bodyPr vert="horz" lIns="91440" tIns="45720" rIns="91440" bIns="45720" rtlCol="0" anchor="ctr">
            <a:normAutofit/>
          </a:bodyPr>
          <a:lstStyle/>
          <a:p>
            <a:r>
              <a:rPr lang="en-US" sz="5400" dirty="0">
                <a:latin typeface="Gill Sans MT" panose="020B0502020104020203" pitchFamily="34" charset="77"/>
              </a:rPr>
              <a:t>Question 9:</a:t>
            </a:r>
            <a:br>
              <a:rPr lang="en-US" sz="5400" dirty="0">
                <a:latin typeface="Gill Sans MT" panose="020B0502020104020203" pitchFamily="34" charset="77"/>
              </a:rPr>
            </a:br>
            <a:br>
              <a:rPr lang="en-US" sz="3000" dirty="0"/>
            </a:br>
            <a:r>
              <a:rPr lang="en-US" sz="3000" dirty="0"/>
              <a:t>Your post-op septic patient has been having progressively labored breathing in room air so you obtain an arterial blood gas. What is your interpretation?</a:t>
            </a:r>
            <a:br>
              <a:rPr lang="en-US" sz="3000" dirty="0"/>
            </a:br>
            <a:br>
              <a:rPr lang="en-US" sz="3000" dirty="0"/>
            </a:br>
            <a:r>
              <a:rPr lang="en-US" sz="3000" dirty="0"/>
              <a:t>Metabolic acidosis with respiratory alkalosis. Severely hypoxemic potentially consistent with acute lung injury (P/F ratio: 250, A-a gradient 62.5), severely anemic (</a:t>
            </a:r>
            <a:r>
              <a:rPr lang="en-US" sz="3000" dirty="0" err="1"/>
              <a:t>hb</a:t>
            </a:r>
            <a:r>
              <a:rPr lang="en-US" sz="3000" dirty="0"/>
              <a:t> x 3= </a:t>
            </a:r>
            <a:r>
              <a:rPr lang="en-US" sz="3000" dirty="0" err="1"/>
              <a:t>hct</a:t>
            </a:r>
            <a:r>
              <a:rPr lang="en-US" sz="3000" dirty="0"/>
              <a:t> 18.9%), </a:t>
            </a:r>
            <a:r>
              <a:rPr lang="en-US" sz="3000" dirty="0" err="1"/>
              <a:t>hyperlactatemic</a:t>
            </a:r>
            <a:r>
              <a:rPr lang="en-US" sz="3000" dirty="0"/>
              <a:t> </a:t>
            </a:r>
            <a:br>
              <a:rPr lang="en-US" sz="3000" dirty="0"/>
            </a:br>
            <a:endParaRPr lang="en-US" sz="3000" dirty="0"/>
          </a:p>
        </p:txBody>
      </p:sp>
      <p:graphicFrame>
        <p:nvGraphicFramePr>
          <p:cNvPr id="4" name="Table 4">
            <a:extLst>
              <a:ext uri="{FF2B5EF4-FFF2-40B4-BE49-F238E27FC236}">
                <a16:creationId xmlns:a16="http://schemas.microsoft.com/office/drawing/2014/main" id="{3F8D12EC-0E02-B545-9A4F-15B0CA7C6865}"/>
              </a:ext>
            </a:extLst>
          </p:cNvPr>
          <p:cNvGraphicFramePr>
            <a:graphicFrameLocks noGrp="1"/>
          </p:cNvGraphicFramePr>
          <p:nvPr/>
        </p:nvGraphicFramePr>
        <p:xfrm>
          <a:off x="7865684" y="320779"/>
          <a:ext cx="4019494" cy="2214880"/>
        </p:xfrm>
        <a:graphic>
          <a:graphicData uri="http://schemas.openxmlformats.org/drawingml/2006/table">
            <a:tbl>
              <a:tblPr firstRow="1" bandRow="1">
                <a:tableStyleId>{BC89EF96-8CEA-46FF-86C4-4CE0E7609802}</a:tableStyleId>
              </a:tblPr>
              <a:tblGrid>
                <a:gridCol w="2009747">
                  <a:extLst>
                    <a:ext uri="{9D8B030D-6E8A-4147-A177-3AD203B41FA5}">
                      <a16:colId xmlns:a16="http://schemas.microsoft.com/office/drawing/2014/main" val="332399125"/>
                    </a:ext>
                  </a:extLst>
                </a:gridCol>
                <a:gridCol w="2009747">
                  <a:extLst>
                    <a:ext uri="{9D8B030D-6E8A-4147-A177-3AD203B41FA5}">
                      <a16:colId xmlns:a16="http://schemas.microsoft.com/office/drawing/2014/main" val="3016085976"/>
                    </a:ext>
                  </a:extLst>
                </a:gridCol>
              </a:tblGrid>
              <a:tr h="297130">
                <a:tc>
                  <a:txBody>
                    <a:bodyPr/>
                    <a:lstStyle/>
                    <a:p>
                      <a:r>
                        <a:rPr lang="en-US" b="0" dirty="0"/>
                        <a:t>pH</a:t>
                      </a:r>
                    </a:p>
                  </a:txBody>
                  <a:tcPr/>
                </a:tc>
                <a:tc>
                  <a:txBody>
                    <a:bodyPr/>
                    <a:lstStyle/>
                    <a:p>
                      <a:r>
                        <a:rPr lang="en-US" b="0" dirty="0"/>
                        <a:t>7.28</a:t>
                      </a:r>
                    </a:p>
                  </a:txBody>
                  <a:tcPr/>
                </a:tc>
                <a:extLst>
                  <a:ext uri="{0D108BD9-81ED-4DB2-BD59-A6C34878D82A}">
                    <a16:rowId xmlns:a16="http://schemas.microsoft.com/office/drawing/2014/main" val="917625040"/>
                  </a:ext>
                </a:extLst>
              </a:tr>
              <a:tr h="297130">
                <a:tc>
                  <a:txBody>
                    <a:bodyPr/>
                    <a:lstStyle/>
                    <a:p>
                      <a:r>
                        <a:rPr lang="en-US" b="0" dirty="0"/>
                        <a:t>PaO2</a:t>
                      </a:r>
                    </a:p>
                  </a:txBody>
                  <a:tcPr/>
                </a:tc>
                <a:tc>
                  <a:txBody>
                    <a:bodyPr/>
                    <a:lstStyle/>
                    <a:p>
                      <a:r>
                        <a:rPr lang="en-US" b="0" dirty="0"/>
                        <a:t>52.5</a:t>
                      </a:r>
                    </a:p>
                  </a:txBody>
                  <a:tcPr/>
                </a:tc>
                <a:extLst>
                  <a:ext uri="{0D108BD9-81ED-4DB2-BD59-A6C34878D82A}">
                    <a16:rowId xmlns:a16="http://schemas.microsoft.com/office/drawing/2014/main" val="3828879432"/>
                  </a:ext>
                </a:extLst>
              </a:tr>
              <a:tr h="370840">
                <a:tc>
                  <a:txBody>
                    <a:bodyPr/>
                    <a:lstStyle/>
                    <a:p>
                      <a:r>
                        <a:rPr lang="en-US" dirty="0"/>
                        <a:t>PaCO2</a:t>
                      </a:r>
                    </a:p>
                  </a:txBody>
                  <a:tcPr/>
                </a:tc>
                <a:tc>
                  <a:txBody>
                    <a:bodyPr/>
                    <a:lstStyle/>
                    <a:p>
                      <a:r>
                        <a:rPr lang="en-US" dirty="0"/>
                        <a:t>35</a:t>
                      </a:r>
                    </a:p>
                  </a:txBody>
                  <a:tcPr/>
                </a:tc>
                <a:extLst>
                  <a:ext uri="{0D108BD9-81ED-4DB2-BD59-A6C34878D82A}">
                    <a16:rowId xmlns:a16="http://schemas.microsoft.com/office/drawing/2014/main" val="4113008659"/>
                  </a:ext>
                </a:extLst>
              </a:tr>
              <a:tr h="370840">
                <a:tc>
                  <a:txBody>
                    <a:bodyPr/>
                    <a:lstStyle/>
                    <a:p>
                      <a:r>
                        <a:rPr lang="en-US" dirty="0"/>
                        <a:t>BE</a:t>
                      </a:r>
                    </a:p>
                  </a:txBody>
                  <a:tcPr/>
                </a:tc>
                <a:tc>
                  <a:txBody>
                    <a:bodyPr/>
                    <a:lstStyle/>
                    <a:p>
                      <a:r>
                        <a:rPr lang="en-US" dirty="0"/>
                        <a:t>-7</a:t>
                      </a:r>
                    </a:p>
                  </a:txBody>
                  <a:tcPr/>
                </a:tc>
                <a:extLst>
                  <a:ext uri="{0D108BD9-81ED-4DB2-BD59-A6C34878D82A}">
                    <a16:rowId xmlns:a16="http://schemas.microsoft.com/office/drawing/2014/main" val="1789005531"/>
                  </a:ext>
                </a:extLst>
              </a:tr>
              <a:tr h="370840">
                <a:tc>
                  <a:txBody>
                    <a:bodyPr/>
                    <a:lstStyle/>
                    <a:p>
                      <a:r>
                        <a:rPr lang="en-US" dirty="0"/>
                        <a:t>Hb </a:t>
                      </a:r>
                    </a:p>
                  </a:txBody>
                  <a:tcPr/>
                </a:tc>
                <a:tc>
                  <a:txBody>
                    <a:bodyPr/>
                    <a:lstStyle/>
                    <a:p>
                      <a:r>
                        <a:rPr lang="en-US" dirty="0"/>
                        <a:t>6.3</a:t>
                      </a:r>
                    </a:p>
                  </a:txBody>
                  <a:tcPr/>
                </a:tc>
                <a:extLst>
                  <a:ext uri="{0D108BD9-81ED-4DB2-BD59-A6C34878D82A}">
                    <a16:rowId xmlns:a16="http://schemas.microsoft.com/office/drawing/2014/main" val="917152939"/>
                  </a:ext>
                </a:extLst>
              </a:tr>
              <a:tr h="370840">
                <a:tc>
                  <a:txBody>
                    <a:bodyPr/>
                    <a:lstStyle/>
                    <a:p>
                      <a:r>
                        <a:rPr lang="en-US" dirty="0"/>
                        <a:t>Lactate</a:t>
                      </a:r>
                    </a:p>
                  </a:txBody>
                  <a:tcPr/>
                </a:tc>
                <a:tc>
                  <a:txBody>
                    <a:bodyPr/>
                    <a:lstStyle/>
                    <a:p>
                      <a:r>
                        <a:rPr lang="en-US" dirty="0"/>
                        <a:t>4.9</a:t>
                      </a:r>
                    </a:p>
                  </a:txBody>
                  <a:tcPr/>
                </a:tc>
                <a:extLst>
                  <a:ext uri="{0D108BD9-81ED-4DB2-BD59-A6C34878D82A}">
                    <a16:rowId xmlns:a16="http://schemas.microsoft.com/office/drawing/2014/main" val="3324245529"/>
                  </a:ext>
                </a:extLst>
              </a:tr>
            </a:tbl>
          </a:graphicData>
        </a:graphic>
      </p:graphicFrame>
      <p:pic>
        <p:nvPicPr>
          <p:cNvPr id="3" name="Picture 2">
            <a:extLst>
              <a:ext uri="{FF2B5EF4-FFF2-40B4-BE49-F238E27FC236}">
                <a16:creationId xmlns:a16="http://schemas.microsoft.com/office/drawing/2014/main" id="{0EE9276E-967A-5243-8E25-B3614BC1DB53}"/>
              </a:ext>
            </a:extLst>
          </p:cNvPr>
          <p:cNvPicPr>
            <a:picLocks noChangeAspect="1"/>
          </p:cNvPicPr>
          <p:nvPr/>
        </p:nvPicPr>
        <p:blipFill>
          <a:blip r:embed="rId4"/>
          <a:stretch>
            <a:fillRect/>
          </a:stretch>
        </p:blipFill>
        <p:spPr>
          <a:xfrm>
            <a:off x="5655199" y="339597"/>
            <a:ext cx="2104347" cy="2281986"/>
          </a:xfrm>
          <a:prstGeom prst="rect">
            <a:avLst/>
          </a:prstGeom>
        </p:spPr>
      </p:pic>
    </p:spTree>
    <p:extLst>
      <p:ext uri="{BB962C8B-B14F-4D97-AF65-F5344CB8AC3E}">
        <p14:creationId xmlns:p14="http://schemas.microsoft.com/office/powerpoint/2010/main" val="959805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pic>
        <p:nvPicPr>
          <p:cNvPr id="5" name="Picture 4">
            <a:extLst>
              <a:ext uri="{FF2B5EF4-FFF2-40B4-BE49-F238E27FC236}">
                <a16:creationId xmlns:a16="http://schemas.microsoft.com/office/drawing/2014/main" id="{AED23671-48D2-E64B-864D-8E311EBFDC17}"/>
              </a:ext>
            </a:extLst>
          </p:cNvPr>
          <p:cNvPicPr>
            <a:picLocks noChangeAspect="1"/>
          </p:cNvPicPr>
          <p:nvPr/>
        </p:nvPicPr>
        <p:blipFill>
          <a:blip r:embed="rId4"/>
          <a:stretch>
            <a:fillRect/>
          </a:stretch>
        </p:blipFill>
        <p:spPr>
          <a:xfrm>
            <a:off x="408272" y="348874"/>
            <a:ext cx="3991084" cy="6347521"/>
          </a:xfrm>
          <a:prstGeom prst="rect">
            <a:avLst/>
          </a:prstGeom>
        </p:spPr>
      </p:pic>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37F6F12C-8CE2-244A-9465-25AC353B2D11}"/>
                  </a:ext>
                </a:extLst>
              </p14:cNvPr>
              <p14:cNvContentPartPr/>
              <p14:nvPr/>
            </p14:nvContentPartPr>
            <p14:xfrm>
              <a:off x="1274027" y="3736016"/>
              <a:ext cx="1391040" cy="23040"/>
            </p14:xfrm>
          </p:contentPart>
        </mc:Choice>
        <mc:Fallback xmlns="">
          <p:pic>
            <p:nvPicPr>
              <p:cNvPr id="7" name="Ink 6">
                <a:extLst>
                  <a:ext uri="{FF2B5EF4-FFF2-40B4-BE49-F238E27FC236}">
                    <a16:creationId xmlns:a16="http://schemas.microsoft.com/office/drawing/2014/main" id="{37F6F12C-8CE2-244A-9465-25AC353B2D11}"/>
                  </a:ext>
                </a:extLst>
              </p:cNvPr>
              <p:cNvPicPr/>
              <p:nvPr/>
            </p:nvPicPr>
            <p:blipFill>
              <a:blip r:embed="rId6"/>
              <a:stretch>
                <a:fillRect/>
              </a:stretch>
            </p:blipFill>
            <p:spPr>
              <a:xfrm>
                <a:off x="1220027" y="3628016"/>
                <a:ext cx="1498680" cy="238680"/>
              </a:xfrm>
              <a:prstGeom prst="rect">
                <a:avLst/>
              </a:prstGeom>
            </p:spPr>
          </p:pic>
        </mc:Fallback>
      </mc:AlternateContent>
      <p:pic>
        <p:nvPicPr>
          <p:cNvPr id="3" name="Picture 2">
            <a:extLst>
              <a:ext uri="{FF2B5EF4-FFF2-40B4-BE49-F238E27FC236}">
                <a16:creationId xmlns:a16="http://schemas.microsoft.com/office/drawing/2014/main" id="{AACFE0A6-5A8B-ED4B-9A06-787F7B685EBF}"/>
              </a:ext>
            </a:extLst>
          </p:cNvPr>
          <p:cNvPicPr>
            <a:picLocks noChangeAspect="1"/>
          </p:cNvPicPr>
          <p:nvPr/>
        </p:nvPicPr>
        <p:blipFill>
          <a:blip r:embed="rId7"/>
          <a:stretch>
            <a:fillRect/>
          </a:stretch>
        </p:blipFill>
        <p:spPr>
          <a:xfrm>
            <a:off x="4567962" y="348874"/>
            <a:ext cx="7166839" cy="2221834"/>
          </a:xfrm>
          <a:prstGeom prst="rect">
            <a:avLst/>
          </a:prstGeom>
        </p:spPr>
      </p:pic>
    </p:spTree>
    <p:extLst>
      <p:ext uri="{BB962C8B-B14F-4D97-AF65-F5344CB8AC3E}">
        <p14:creationId xmlns:p14="http://schemas.microsoft.com/office/powerpoint/2010/main" val="18378918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06776" y="812021"/>
            <a:ext cx="11121118" cy="3458733"/>
          </a:xfrm>
        </p:spPr>
        <p:txBody>
          <a:bodyPr vert="horz" lIns="91440" tIns="45720" rIns="91440" bIns="45720" rtlCol="0" anchor="ctr">
            <a:normAutofit/>
          </a:bodyPr>
          <a:lstStyle/>
          <a:p>
            <a:r>
              <a:rPr lang="en-US" sz="5400" dirty="0">
                <a:latin typeface="Gill Sans MT" panose="020B0502020104020203" pitchFamily="34" charset="77"/>
              </a:rPr>
              <a:t>Question 10:</a:t>
            </a:r>
            <a:br>
              <a:rPr lang="en-US" sz="5400" dirty="0">
                <a:latin typeface="Gill Sans MT" panose="020B0502020104020203" pitchFamily="34" charset="77"/>
              </a:rPr>
            </a:br>
            <a:r>
              <a:rPr lang="en-US" sz="3000" dirty="0">
                <a:latin typeface="Gill Sans MT" panose="020B0502020104020203" pitchFamily="34" charset="77"/>
              </a:rPr>
              <a:t>An anesthetized patient is having discordant readings. The ETCO2 is 40 mmHg while the PaCO2 is 60 mmHg.  What disease process would you be worried about?</a:t>
            </a:r>
            <a:endParaRPr lang="en-US" sz="3000" dirty="0"/>
          </a:p>
        </p:txBody>
      </p:sp>
    </p:spTree>
    <p:extLst>
      <p:ext uri="{BB962C8B-B14F-4D97-AF65-F5344CB8AC3E}">
        <p14:creationId xmlns:p14="http://schemas.microsoft.com/office/powerpoint/2010/main" val="2557754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96A6DE54-4516-9148-B0E1-6BBF9D6B8088}"/>
              </a:ext>
            </a:extLst>
          </p:cNvPr>
          <p:cNvSpPr>
            <a:spLocks noGrp="1"/>
          </p:cNvSpPr>
          <p:nvPr>
            <p:ph type="title"/>
          </p:nvPr>
        </p:nvSpPr>
        <p:spPr>
          <a:xfrm>
            <a:off x="406775" y="812021"/>
            <a:ext cx="11211107" cy="5526775"/>
          </a:xfrm>
        </p:spPr>
        <p:txBody>
          <a:bodyPr vert="horz" lIns="91440" tIns="45720" rIns="91440" bIns="45720" rtlCol="0" anchor="ctr">
            <a:normAutofit/>
          </a:bodyPr>
          <a:lstStyle/>
          <a:p>
            <a:r>
              <a:rPr lang="en-US" sz="5400" dirty="0">
                <a:latin typeface="Gill Sans MT" panose="020B0502020104020203" pitchFamily="34" charset="77"/>
              </a:rPr>
              <a:t>Question 10:</a:t>
            </a:r>
            <a:br>
              <a:rPr lang="en-US" sz="5400" dirty="0">
                <a:latin typeface="Gill Sans MT" panose="020B0502020104020203" pitchFamily="34" charset="77"/>
              </a:rPr>
            </a:br>
            <a:r>
              <a:rPr lang="en-US" sz="3000" dirty="0">
                <a:latin typeface="Gill Sans MT" panose="020B0502020104020203" pitchFamily="34" charset="77"/>
              </a:rPr>
              <a:t>An anesthetized patient is having discordant readings. The ETCO2 is 40 mmHg while the PaCO2 is 60 mmHg. What disease process would you be worried about?</a:t>
            </a:r>
            <a:br>
              <a:rPr lang="en-US" sz="3000" dirty="0">
                <a:latin typeface="Gill Sans MT" panose="020B0502020104020203" pitchFamily="34" charset="77"/>
              </a:rPr>
            </a:br>
            <a:br>
              <a:rPr lang="en-US" sz="3000" dirty="0">
                <a:latin typeface="Gill Sans MT" panose="020B0502020104020203" pitchFamily="34" charset="77"/>
              </a:rPr>
            </a:br>
            <a:r>
              <a:rPr lang="en-US" sz="3000" dirty="0">
                <a:latin typeface="Gill Sans MT" panose="020B0502020104020203" pitchFamily="34" charset="77"/>
              </a:rPr>
              <a:t>Diseases causing dead space ventilation such as ETT being too long, pulmonary thromboembolism (ventilating non-perfused lung) or low cardiac output states</a:t>
            </a:r>
            <a:br>
              <a:rPr lang="en-US" sz="3000" dirty="0">
                <a:latin typeface="Gill Sans MT" panose="020B0502020104020203" pitchFamily="34" charset="77"/>
              </a:rPr>
            </a:br>
            <a:endParaRPr lang="en-US" sz="3000" dirty="0"/>
          </a:p>
        </p:txBody>
      </p:sp>
    </p:spTree>
    <p:extLst>
      <p:ext uri="{BB962C8B-B14F-4D97-AF65-F5344CB8AC3E}">
        <p14:creationId xmlns:p14="http://schemas.microsoft.com/office/powerpoint/2010/main" val="394709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8892" y="524350"/>
            <a:ext cx="9191294" cy="890699"/>
          </a:xfrm>
        </p:spPr>
        <p:txBody>
          <a:bodyPr anchor="t">
            <a:normAutofit/>
          </a:bodyPr>
          <a:lstStyle/>
          <a:p>
            <a:r>
              <a:rPr lang="en-US" dirty="0"/>
              <a:t>4. Capnography</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215030" y="1569926"/>
            <a:ext cx="11758891" cy="4377810"/>
          </a:xfrm>
        </p:spPr>
        <p:txBody>
          <a:bodyPr anchor="t">
            <a:normAutofit/>
          </a:bodyPr>
          <a:lstStyle/>
          <a:p>
            <a:r>
              <a:rPr lang="en-US" sz="1800" dirty="0">
                <a:effectLst/>
                <a:latin typeface="Minion"/>
              </a:rPr>
              <a:t>Capnogram: a continuous plot of carbon dioxide (CO2) in the respired gas versus time </a:t>
            </a:r>
          </a:p>
          <a:p>
            <a:r>
              <a:rPr lang="en-US" sz="1800" dirty="0">
                <a:latin typeface="Minion"/>
              </a:rPr>
              <a:t>C</a:t>
            </a:r>
            <a:r>
              <a:rPr lang="en-US" sz="1800" dirty="0">
                <a:effectLst/>
                <a:latin typeface="Minion"/>
              </a:rPr>
              <a:t>apnograph: the instrument that records the capnogram</a:t>
            </a:r>
          </a:p>
          <a:p>
            <a:r>
              <a:rPr lang="en-US" sz="1800" dirty="0">
                <a:latin typeface="Minion"/>
              </a:rPr>
              <a:t>C</a:t>
            </a:r>
            <a:r>
              <a:rPr lang="en-US" sz="1800" dirty="0">
                <a:effectLst/>
                <a:latin typeface="Minion"/>
              </a:rPr>
              <a:t>apnometer: detects the highest and lowest values for CO2 inspired gas and reports them as inspired and end-expired (AKA end-tidal) partial pressures or concentrations</a:t>
            </a:r>
          </a:p>
          <a:p>
            <a:r>
              <a:rPr lang="en-US" sz="1800" dirty="0">
                <a:latin typeface="Minion"/>
              </a:rPr>
              <a:t>Type of carbon dioxide analyzers:</a:t>
            </a:r>
          </a:p>
          <a:p>
            <a:pPr lvl="1"/>
            <a:r>
              <a:rPr lang="en-US" sz="1800" dirty="0">
                <a:latin typeface="Minion"/>
              </a:rPr>
              <a:t>Mainstream: </a:t>
            </a:r>
            <a:r>
              <a:rPr lang="en-US" sz="1800" dirty="0">
                <a:effectLst/>
                <a:latin typeface="Minion"/>
              </a:rPr>
              <a:t>a sample cell is inserted directly in the airway between the tracheal tube and the breathing circuit and an infrared sensor fits over the sample cell and emits light through windows in the sample cell </a:t>
            </a:r>
          </a:p>
          <a:p>
            <a:pPr lvl="2"/>
            <a:r>
              <a:rPr lang="en-US" sz="1800" dirty="0">
                <a:latin typeface="Minion"/>
              </a:rPr>
              <a:t>Light detected on the other side of the sensor measures CO2</a:t>
            </a:r>
            <a:endParaRPr lang="en-US" sz="1800" dirty="0"/>
          </a:p>
          <a:p>
            <a:pPr lvl="2"/>
            <a:r>
              <a:rPr lang="en-US" sz="1800" dirty="0">
                <a:latin typeface="Minion"/>
              </a:rPr>
              <a:t>Waveforms </a:t>
            </a:r>
            <a:r>
              <a:rPr lang="en-US" sz="1800" dirty="0">
                <a:effectLst/>
                <a:latin typeface="Minion"/>
              </a:rPr>
              <a:t>generated are crisper than those from sidestream analyzers because they reflect real-time CO2 measurements and have no deformity due to dispersion of gases in a sample line</a:t>
            </a:r>
            <a:endParaRPr lang="en-US" sz="1600" dirty="0"/>
          </a:p>
          <a:p>
            <a:pPr lvl="2"/>
            <a:r>
              <a:rPr lang="en-US" sz="1800" dirty="0">
                <a:effectLst/>
                <a:latin typeface="Minion"/>
              </a:rPr>
              <a:t>Disadvantages</a:t>
            </a:r>
            <a:r>
              <a:rPr lang="en-US" sz="1800" dirty="0">
                <a:latin typeface="Minion"/>
              </a:rPr>
              <a:t>: </a:t>
            </a:r>
            <a:r>
              <a:rPr lang="en-US" sz="1800" dirty="0">
                <a:effectLst/>
                <a:latin typeface="Minion"/>
              </a:rPr>
              <a:t>can be bulky and can have relatively large internal volume. Bulk puts traction on the endotracheal tube (</a:t>
            </a:r>
            <a:r>
              <a:rPr lang="en-US" sz="1800" dirty="0" err="1">
                <a:effectLst/>
                <a:latin typeface="Minion"/>
              </a:rPr>
              <a:t>inc</a:t>
            </a:r>
            <a:r>
              <a:rPr lang="en-US" sz="1800" dirty="0">
                <a:effectLst/>
                <a:latin typeface="Minion"/>
              </a:rPr>
              <a:t> risk of extubation) and internal volume adds to apparatus dead space</a:t>
            </a:r>
          </a:p>
          <a:p>
            <a:pPr lvl="3"/>
            <a:r>
              <a:rPr lang="en-US" sz="1800" dirty="0">
                <a:latin typeface="Minion"/>
              </a:rPr>
              <a:t>Inc dead space can lead to rebreathing of CO2 and increased work of breathing</a:t>
            </a:r>
          </a:p>
          <a:p>
            <a:pPr lvl="2"/>
            <a:r>
              <a:rPr lang="en-US" dirty="0"/>
              <a:t>Advantages: </a:t>
            </a:r>
            <a:r>
              <a:rPr lang="en-US" sz="1800" dirty="0">
                <a:effectLst/>
                <a:latin typeface="Minion"/>
              </a:rPr>
              <a:t>more reliable in smaller patients (small tidal volumes and elevated RRs)</a:t>
            </a:r>
            <a:endParaRPr lang="en-US" dirty="0"/>
          </a:p>
          <a:p>
            <a:pPr lvl="2"/>
            <a:endParaRPr lang="en-US" dirty="0"/>
          </a:p>
        </p:txBody>
      </p:sp>
    </p:spTree>
    <p:extLst>
      <p:ext uri="{BB962C8B-B14F-4D97-AF65-F5344CB8AC3E}">
        <p14:creationId xmlns:p14="http://schemas.microsoft.com/office/powerpoint/2010/main" val="40287930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599715"/>
            <a:ext cx="9191294" cy="890699"/>
          </a:xfrm>
        </p:spPr>
        <p:txBody>
          <a:bodyPr anchor="t">
            <a:normAutofit/>
          </a:bodyPr>
          <a:lstStyle/>
          <a:p>
            <a:r>
              <a:rPr lang="en-US" dirty="0"/>
              <a:t>4. Capnography</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14817" y="1696350"/>
            <a:ext cx="11878667" cy="5488398"/>
          </a:xfrm>
        </p:spPr>
        <p:txBody>
          <a:bodyPr anchor="t">
            <a:normAutofit/>
          </a:bodyPr>
          <a:lstStyle/>
          <a:p>
            <a:r>
              <a:rPr lang="en-US" sz="1800" dirty="0">
                <a:latin typeface="Minion"/>
              </a:rPr>
              <a:t>Type of carbon dioxide analyzers </a:t>
            </a:r>
            <a:r>
              <a:rPr lang="en-US" sz="1800" dirty="0" err="1">
                <a:latin typeface="Minion"/>
              </a:rPr>
              <a:t>cont</a:t>
            </a:r>
            <a:r>
              <a:rPr lang="en-US" sz="1800" dirty="0">
                <a:latin typeface="Minion"/>
              </a:rPr>
              <a:t>:</a:t>
            </a:r>
          </a:p>
          <a:p>
            <a:pPr lvl="1"/>
            <a:r>
              <a:rPr lang="en-US" sz="1800" dirty="0">
                <a:latin typeface="Minion"/>
              </a:rPr>
              <a:t>Sidestream: m</a:t>
            </a:r>
            <a:r>
              <a:rPr lang="en-US" sz="1800" dirty="0">
                <a:effectLst/>
                <a:latin typeface="Minion"/>
              </a:rPr>
              <a:t>onitor is remote from the patient, small pump within the monitor aspirates gas from the patient’s airway through a long sampling tube</a:t>
            </a:r>
          </a:p>
          <a:p>
            <a:pPr lvl="2"/>
            <a:r>
              <a:rPr lang="en-US" sz="1800" dirty="0">
                <a:latin typeface="Minion"/>
              </a:rPr>
              <a:t>S</a:t>
            </a:r>
            <a:r>
              <a:rPr lang="en-US" sz="1800" dirty="0">
                <a:effectLst/>
                <a:latin typeface="Minion"/>
              </a:rPr>
              <a:t>ample line can </a:t>
            </a:r>
            <a:r>
              <a:rPr lang="en-US" sz="1800" dirty="0">
                <a:latin typeface="Minion"/>
              </a:rPr>
              <a:t>be attached to </a:t>
            </a:r>
            <a:r>
              <a:rPr lang="en-US" sz="1800" dirty="0">
                <a:effectLst/>
                <a:latin typeface="Minion"/>
              </a:rPr>
              <a:t>some endotracheal tube adaptors, breathing circuit Y-pieces, or most commonly, lightweight connectors that connect ETT to breathing circuit</a:t>
            </a:r>
          </a:p>
          <a:p>
            <a:pPr lvl="2"/>
            <a:r>
              <a:rPr lang="en-US" sz="1800" dirty="0"/>
              <a:t>Waveforms tend to be more rounded</a:t>
            </a:r>
          </a:p>
          <a:p>
            <a:pPr lvl="2"/>
            <a:r>
              <a:rPr lang="en-US" sz="1800" dirty="0">
                <a:latin typeface="Minion"/>
              </a:rPr>
              <a:t>G</a:t>
            </a:r>
            <a:r>
              <a:rPr lang="en-US" sz="1800" dirty="0">
                <a:effectLst/>
                <a:latin typeface="Minion"/>
              </a:rPr>
              <a:t>as analysis is delayed because it takes time for the gas to reach the monitor (depends on the length and diameter of the tubing and how fast gas is aspirated by the machine)</a:t>
            </a:r>
          </a:p>
          <a:p>
            <a:pPr lvl="3"/>
            <a:r>
              <a:rPr lang="en-US" sz="1800" dirty="0">
                <a:effectLst/>
                <a:latin typeface="Minion"/>
              </a:rPr>
              <a:t>As gas aspirated from the airway travels through the tubing, gas molecules can move around and mix (i.e., the CO2-containing gas starts to mix with non-CO2- containing gas) </a:t>
            </a:r>
          </a:p>
          <a:p>
            <a:pPr lvl="3"/>
            <a:r>
              <a:rPr lang="en-US" sz="1800" dirty="0">
                <a:effectLst/>
                <a:latin typeface="Minion"/>
              </a:rPr>
              <a:t>Slow rates of aspiration, long sample lines, and large-bore sample lines result in capnogram waveforms with slurred up- and downstrokes</a:t>
            </a:r>
            <a:endParaRPr lang="en-US" sz="1400" dirty="0"/>
          </a:p>
          <a:p>
            <a:pPr lvl="2"/>
            <a:r>
              <a:rPr lang="en-US" sz="1800" dirty="0">
                <a:latin typeface="Minion"/>
              </a:rPr>
              <a:t>A</a:t>
            </a:r>
            <a:r>
              <a:rPr lang="en-US" sz="1800" dirty="0">
                <a:effectLst/>
                <a:latin typeface="Minion"/>
              </a:rPr>
              <a:t>dvantage is the ability to use them to monitor non-intubated patients (ex: nasal cannulas or feeding tube placement)</a:t>
            </a:r>
            <a:endParaRPr lang="en-US" sz="1600" dirty="0"/>
          </a:p>
          <a:p>
            <a:pPr lvl="2"/>
            <a:endParaRPr lang="en-US" sz="1800" dirty="0">
              <a:latin typeface="Minion"/>
            </a:endParaRPr>
          </a:p>
          <a:p>
            <a:endParaRPr lang="en-US" sz="1600" dirty="0"/>
          </a:p>
          <a:p>
            <a:endParaRPr lang="en-US" sz="1800" dirty="0">
              <a:latin typeface="Minion"/>
            </a:endParaRPr>
          </a:p>
          <a:p>
            <a:endParaRPr lang="en-US" sz="1800" dirty="0">
              <a:latin typeface="Minion"/>
            </a:endParaRPr>
          </a:p>
          <a:p>
            <a:endParaRPr lang="en-US" sz="1800" dirty="0">
              <a:latin typeface="Minion"/>
            </a:endParaRPr>
          </a:p>
          <a:p>
            <a:endParaRPr lang="en-US" sz="1800" dirty="0">
              <a:latin typeface="Minion"/>
            </a:endParaRPr>
          </a:p>
          <a:p>
            <a:endParaRPr lang="en-US" dirty="0"/>
          </a:p>
          <a:p>
            <a:endParaRPr lang="en-US" dirty="0"/>
          </a:p>
        </p:txBody>
      </p:sp>
    </p:spTree>
    <p:extLst>
      <p:ext uri="{BB962C8B-B14F-4D97-AF65-F5344CB8AC3E}">
        <p14:creationId xmlns:p14="http://schemas.microsoft.com/office/powerpoint/2010/main" val="389323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pic>
        <p:nvPicPr>
          <p:cNvPr id="9" name="Picture 8">
            <a:extLst>
              <a:ext uri="{FF2B5EF4-FFF2-40B4-BE49-F238E27FC236}">
                <a16:creationId xmlns:a16="http://schemas.microsoft.com/office/drawing/2014/main" id="{23567A14-91F4-164E-BA42-B22DB7D7AE4F}"/>
              </a:ext>
            </a:extLst>
          </p:cNvPr>
          <p:cNvPicPr>
            <a:picLocks noChangeAspect="1"/>
          </p:cNvPicPr>
          <p:nvPr/>
        </p:nvPicPr>
        <p:blipFill rotWithShape="1">
          <a:blip r:embed="rId3"/>
          <a:srcRect b="5251"/>
          <a:stretch/>
        </p:blipFill>
        <p:spPr>
          <a:xfrm>
            <a:off x="2495223" y="3476041"/>
            <a:ext cx="9611399" cy="3299811"/>
          </a:xfrm>
          <a:prstGeom prst="rect">
            <a:avLst/>
          </a:prstGeom>
        </p:spPr>
      </p:pic>
      <p:pic>
        <p:nvPicPr>
          <p:cNvPr id="25" name="Picture 24">
            <a:extLst>
              <a:ext uri="{FF2B5EF4-FFF2-40B4-BE49-F238E27FC236}">
                <a16:creationId xmlns:a16="http://schemas.microsoft.com/office/drawing/2014/main" id="{EB453A3E-3EC1-5C43-9D13-0ED5276D564E}"/>
              </a:ext>
            </a:extLst>
          </p:cNvPr>
          <p:cNvPicPr>
            <a:picLocks noChangeAspect="1"/>
          </p:cNvPicPr>
          <p:nvPr/>
        </p:nvPicPr>
        <p:blipFill>
          <a:blip r:embed="rId4"/>
          <a:stretch>
            <a:fillRect/>
          </a:stretch>
        </p:blipFill>
        <p:spPr>
          <a:xfrm>
            <a:off x="82599" y="43960"/>
            <a:ext cx="8840463" cy="3380177"/>
          </a:xfrm>
          <a:prstGeom prst="rect">
            <a:avLst/>
          </a:prstGeom>
        </p:spPr>
      </p:pic>
    </p:spTree>
    <p:extLst>
      <p:ext uri="{BB962C8B-B14F-4D97-AF65-F5344CB8AC3E}">
        <p14:creationId xmlns:p14="http://schemas.microsoft.com/office/powerpoint/2010/main" val="18118185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pic>
        <p:nvPicPr>
          <p:cNvPr id="23" name="Picture 22">
            <a:extLst>
              <a:ext uri="{FF2B5EF4-FFF2-40B4-BE49-F238E27FC236}">
                <a16:creationId xmlns:a16="http://schemas.microsoft.com/office/drawing/2014/main" id="{723F6876-D138-354D-B71B-895AB2E93E6A}"/>
              </a:ext>
            </a:extLst>
          </p:cNvPr>
          <p:cNvPicPr>
            <a:picLocks noChangeAspect="1"/>
          </p:cNvPicPr>
          <p:nvPr/>
        </p:nvPicPr>
        <p:blipFill>
          <a:blip r:embed="rId4"/>
          <a:stretch>
            <a:fillRect/>
          </a:stretch>
        </p:blipFill>
        <p:spPr>
          <a:xfrm>
            <a:off x="2665670" y="859985"/>
            <a:ext cx="6589521" cy="4871201"/>
          </a:xfrm>
          <a:prstGeom prst="rect">
            <a:avLst/>
          </a:prstGeom>
        </p:spPr>
      </p:pic>
    </p:spTree>
    <p:extLst>
      <p:ext uri="{BB962C8B-B14F-4D97-AF65-F5344CB8AC3E}">
        <p14:creationId xmlns:p14="http://schemas.microsoft.com/office/powerpoint/2010/main" val="1794785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6298CCB-10AC-C141-900F-D4ECE828A174}"/>
              </a:ext>
            </a:extLst>
          </p:cNvPr>
          <p:cNvSpPr>
            <a:spLocks noGrp="1"/>
          </p:cNvSpPr>
          <p:nvPr>
            <p:ph type="title"/>
          </p:nvPr>
        </p:nvSpPr>
        <p:spPr>
          <a:xfrm>
            <a:off x="457199" y="1062368"/>
            <a:ext cx="11601506" cy="3726945"/>
          </a:xfrm>
        </p:spPr>
        <p:txBody>
          <a:bodyPr vert="horz" lIns="91440" tIns="45720" rIns="91440" bIns="45720" rtlCol="0" anchor="ctr">
            <a:normAutofit/>
          </a:bodyPr>
          <a:lstStyle/>
          <a:p>
            <a:r>
              <a:rPr lang="en-US" sz="5400" dirty="0"/>
              <a:t>Question 1: </a:t>
            </a:r>
            <a:br>
              <a:rPr lang="en-US" sz="5400" dirty="0"/>
            </a:br>
            <a:r>
              <a:rPr lang="en-US" sz="3000" dirty="0"/>
              <a:t>In health, is the primary determinant of breathing PCO2 or PO2? Under which circumstances does this relationship change?</a:t>
            </a:r>
            <a:br>
              <a:rPr lang="en-US" sz="3000" dirty="0"/>
            </a:br>
            <a:br>
              <a:rPr lang="en-US" sz="2500" dirty="0"/>
            </a:br>
            <a:r>
              <a:rPr lang="en-US" sz="2500" dirty="0"/>
              <a:t>PCO2 is the primary determinant of breathing in health, mediated by the medulla. When a patient is severely hypoxemic (PaO2 &lt;50), the primary driver of breathing becomes PO2. When a patient is chronically hypercapnic, the primary driver of breathing also becomes PO2. </a:t>
            </a:r>
          </a:p>
        </p:txBody>
      </p:sp>
    </p:spTree>
    <p:extLst>
      <p:ext uri="{BB962C8B-B14F-4D97-AF65-F5344CB8AC3E}">
        <p14:creationId xmlns:p14="http://schemas.microsoft.com/office/powerpoint/2010/main" val="11196487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293524"/>
            <a:ext cx="9191294" cy="890699"/>
          </a:xfrm>
        </p:spPr>
        <p:txBody>
          <a:bodyPr anchor="t">
            <a:normAutofit/>
          </a:bodyPr>
          <a:lstStyle/>
          <a:p>
            <a:r>
              <a:rPr lang="en-US" dirty="0"/>
              <a:t>5. Capnography</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72976" y="1184223"/>
            <a:ext cx="11878667" cy="5488398"/>
          </a:xfrm>
        </p:spPr>
        <p:txBody>
          <a:bodyPr anchor="t">
            <a:normAutofit/>
          </a:bodyPr>
          <a:lstStyle/>
          <a:p>
            <a:r>
              <a:rPr lang="en-US" sz="1800" dirty="0">
                <a:effectLst/>
                <a:latin typeface="Minion"/>
              </a:rPr>
              <a:t>CO2 is highly diffusible such that perfused alveoli, alveolar and arterial partial pressures of CO2 are considered equivalent </a:t>
            </a:r>
          </a:p>
          <a:p>
            <a:pPr lvl="1"/>
            <a:r>
              <a:rPr lang="en-US" sz="1800" dirty="0">
                <a:effectLst/>
                <a:latin typeface="Minion"/>
              </a:rPr>
              <a:t>Gas sampled at the end of expiration is representative of alveolar gas and is thus used as an estimate of arterial PCO2 </a:t>
            </a:r>
            <a:endParaRPr lang="en-US" sz="1600" dirty="0"/>
          </a:p>
          <a:p>
            <a:r>
              <a:rPr lang="en-US" sz="1800" dirty="0">
                <a:latin typeface="Minion"/>
              </a:rPr>
              <a:t>Indications:</a:t>
            </a:r>
          </a:p>
          <a:p>
            <a:pPr lvl="1"/>
            <a:r>
              <a:rPr lang="en-US" sz="1800" dirty="0">
                <a:effectLst/>
                <a:latin typeface="Humanist777BT"/>
              </a:rPr>
              <a:t>Ensuring correct placement of endotracheal tube </a:t>
            </a:r>
            <a:endParaRPr lang="en-US" sz="1800" dirty="0">
              <a:effectLst/>
              <a:latin typeface="Minion"/>
            </a:endParaRPr>
          </a:p>
          <a:p>
            <a:pPr lvl="1"/>
            <a:r>
              <a:rPr lang="en-US" sz="1800" dirty="0">
                <a:effectLst/>
                <a:latin typeface="Humanist777BT"/>
              </a:rPr>
              <a:t>Detection of apnea </a:t>
            </a:r>
          </a:p>
          <a:p>
            <a:pPr lvl="2"/>
            <a:r>
              <a:rPr lang="en-US" sz="1800" dirty="0">
                <a:latin typeface="Humanist777BT"/>
              </a:rPr>
              <a:t>S</a:t>
            </a:r>
            <a:r>
              <a:rPr lang="en-US" sz="1800" dirty="0">
                <a:effectLst/>
                <a:latin typeface="Minion"/>
              </a:rPr>
              <a:t>ampling line of a sidestream analyzer can be attached to nasal prongs for the detection of apnea in non-intubated patients</a:t>
            </a:r>
          </a:p>
          <a:p>
            <a:pPr lvl="1"/>
            <a:r>
              <a:rPr lang="en-US" sz="1800" dirty="0">
                <a:effectLst/>
                <a:latin typeface="Humanist777BT"/>
              </a:rPr>
              <a:t>Monitoring adequacy of ventilation </a:t>
            </a:r>
          </a:p>
          <a:p>
            <a:pPr lvl="2"/>
            <a:r>
              <a:rPr lang="en-US" sz="1800" dirty="0">
                <a:effectLst/>
                <a:latin typeface="Minion"/>
              </a:rPr>
              <a:t>End-expired PCO2 is representative of alveolar PCO2</a:t>
            </a:r>
          </a:p>
          <a:p>
            <a:pPr lvl="1"/>
            <a:r>
              <a:rPr lang="en-US" sz="1800" dirty="0">
                <a:effectLst/>
                <a:latin typeface="Humanist777BT"/>
              </a:rPr>
              <a:t>Monitoring pulmonary perfusion during CPR</a:t>
            </a:r>
          </a:p>
          <a:p>
            <a:pPr lvl="2"/>
            <a:r>
              <a:rPr lang="en-US" sz="1800" dirty="0">
                <a:effectLst/>
                <a:latin typeface="Minion"/>
              </a:rPr>
              <a:t>Large drops in cardiac output (hypovolemic shock or cardiac arrest) result in exponential drops in expired PCO2 </a:t>
            </a:r>
          </a:p>
          <a:p>
            <a:pPr lvl="1"/>
            <a:r>
              <a:rPr lang="en-US" sz="1800" dirty="0">
                <a:effectLst/>
                <a:latin typeface="Humanist777BT"/>
              </a:rPr>
              <a:t>Ensuring correct placement of nasogastric tube </a:t>
            </a:r>
          </a:p>
          <a:p>
            <a:pPr lvl="2"/>
            <a:r>
              <a:rPr lang="en-US" sz="1800" dirty="0">
                <a:effectLst/>
                <a:latin typeface="Minion"/>
              </a:rPr>
              <a:t>Detection of any significant level of CO2 should create suspicion of inaccurate placement</a:t>
            </a:r>
          </a:p>
          <a:p>
            <a:pPr lvl="1"/>
            <a:r>
              <a:rPr lang="en-US" sz="1800" dirty="0">
                <a:effectLst/>
                <a:latin typeface="Humanist777BT"/>
              </a:rPr>
              <a:t>Detection of equipment problems </a:t>
            </a:r>
          </a:p>
          <a:p>
            <a:pPr lvl="2"/>
            <a:r>
              <a:rPr lang="en-US" sz="1800" dirty="0">
                <a:effectLst/>
                <a:latin typeface="Humanist777BT"/>
              </a:rPr>
              <a:t>Pr</a:t>
            </a:r>
            <a:r>
              <a:rPr lang="en-US" sz="1800" dirty="0">
                <a:effectLst/>
                <a:latin typeface="Minion"/>
              </a:rPr>
              <a:t>oblems such as malfunctioning unidirectional valves, exhausted CO2 absorbers, and inadequate fresh gas flows may be detected by alterations in the capnogram waveform </a:t>
            </a:r>
            <a:endParaRPr lang="en-US" sz="1200" dirty="0"/>
          </a:p>
          <a:p>
            <a:pPr lvl="2"/>
            <a:endParaRPr lang="en-US" sz="1400" dirty="0"/>
          </a:p>
          <a:p>
            <a:pPr lvl="2"/>
            <a:endParaRPr lang="en-US" sz="1600" dirty="0"/>
          </a:p>
          <a:p>
            <a:endParaRPr lang="en-US" sz="1800" dirty="0">
              <a:latin typeface="Minion"/>
            </a:endParaRPr>
          </a:p>
          <a:p>
            <a:endParaRPr lang="en-US" sz="1800" dirty="0">
              <a:latin typeface="Minion"/>
            </a:endParaRPr>
          </a:p>
          <a:p>
            <a:endParaRPr lang="en-US" sz="1800" dirty="0">
              <a:latin typeface="Minion"/>
            </a:endParaRPr>
          </a:p>
          <a:p>
            <a:endParaRPr lang="en-US" sz="1800" dirty="0">
              <a:latin typeface="Minion"/>
            </a:endParaRPr>
          </a:p>
          <a:p>
            <a:endParaRPr lang="en-US" dirty="0"/>
          </a:p>
          <a:p>
            <a:endParaRPr lang="en-US" dirty="0"/>
          </a:p>
        </p:txBody>
      </p:sp>
    </p:spTree>
    <p:extLst>
      <p:ext uri="{BB962C8B-B14F-4D97-AF65-F5344CB8AC3E}">
        <p14:creationId xmlns:p14="http://schemas.microsoft.com/office/powerpoint/2010/main" val="41227856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293524"/>
            <a:ext cx="9191294" cy="890699"/>
          </a:xfrm>
        </p:spPr>
        <p:txBody>
          <a:bodyPr anchor="t">
            <a:normAutofit/>
          </a:bodyPr>
          <a:lstStyle/>
          <a:p>
            <a:r>
              <a:rPr lang="en-US" dirty="0"/>
              <a:t>Capnogram</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89240" y="1555733"/>
            <a:ext cx="11878667" cy="5488398"/>
          </a:xfrm>
        </p:spPr>
        <p:txBody>
          <a:bodyPr anchor="t">
            <a:normAutofit/>
          </a:bodyPr>
          <a:lstStyle/>
          <a:p>
            <a:r>
              <a:rPr lang="en-US" sz="1800" dirty="0">
                <a:latin typeface="Minion"/>
              </a:rPr>
              <a:t>Phase 1</a:t>
            </a:r>
          </a:p>
          <a:p>
            <a:pPr lvl="1"/>
            <a:r>
              <a:rPr lang="en-US" sz="1800" dirty="0">
                <a:latin typeface="Minion"/>
              </a:rPr>
              <a:t>T</a:t>
            </a:r>
            <a:r>
              <a:rPr lang="en-US" sz="1800" dirty="0">
                <a:effectLst/>
                <a:latin typeface="Minion"/>
              </a:rPr>
              <a:t>he normally flat baseline segment </a:t>
            </a:r>
            <a:endParaRPr lang="en-US" sz="1600" dirty="0"/>
          </a:p>
          <a:p>
            <a:pPr lvl="1"/>
            <a:r>
              <a:rPr lang="en-US" sz="1800" dirty="0">
                <a:latin typeface="Minion"/>
              </a:rPr>
              <a:t>Reflects inspiration</a:t>
            </a:r>
          </a:p>
          <a:p>
            <a:pPr lvl="1"/>
            <a:r>
              <a:rPr lang="en-US" sz="1800" dirty="0">
                <a:effectLst/>
                <a:latin typeface="Minion"/>
              </a:rPr>
              <a:t>At the very end of this phase, the direction of gas flow reverses as expiration begins. During early expiration, expired gas comes from anatomic dead space (normally CO2 free)</a:t>
            </a:r>
            <a:endParaRPr lang="en-US" sz="1800" dirty="0">
              <a:latin typeface="Minion"/>
            </a:endParaRPr>
          </a:p>
          <a:p>
            <a:r>
              <a:rPr lang="en-US" sz="1800" dirty="0">
                <a:latin typeface="Minion"/>
              </a:rPr>
              <a:t>Phase 2</a:t>
            </a:r>
          </a:p>
          <a:p>
            <a:pPr lvl="1"/>
            <a:r>
              <a:rPr lang="en-US" sz="1800" dirty="0">
                <a:latin typeface="Minion"/>
              </a:rPr>
              <a:t>Upstroke that </a:t>
            </a:r>
            <a:r>
              <a:rPr lang="en-US" sz="1800" dirty="0">
                <a:effectLst/>
                <a:latin typeface="Minion"/>
              </a:rPr>
              <a:t>corresponds to the period of expiration where CO2-containing alveolar gas begins to be exhaled in a mixture with gas from anatomic dead space </a:t>
            </a:r>
            <a:endParaRPr lang="en-US" sz="1600" dirty="0"/>
          </a:p>
          <a:p>
            <a:r>
              <a:rPr lang="en-US" sz="1800" dirty="0">
                <a:latin typeface="Minion"/>
              </a:rPr>
              <a:t>Phase 3</a:t>
            </a:r>
          </a:p>
          <a:p>
            <a:pPr lvl="1"/>
            <a:r>
              <a:rPr lang="en-US" sz="1800" dirty="0">
                <a:effectLst/>
                <a:latin typeface="Minion"/>
              </a:rPr>
              <a:t>Plateau phase </a:t>
            </a:r>
            <a:r>
              <a:rPr lang="en-US" sz="1800" dirty="0">
                <a:latin typeface="Minion"/>
              </a:rPr>
              <a:t>with </a:t>
            </a:r>
            <a:r>
              <a:rPr lang="en-US" sz="1800" dirty="0">
                <a:effectLst/>
                <a:latin typeface="Minion"/>
              </a:rPr>
              <a:t>alveolar gas of nearly uniform composition is expired</a:t>
            </a:r>
          </a:p>
          <a:p>
            <a:pPr lvl="1"/>
            <a:r>
              <a:rPr lang="en-US" sz="1800" dirty="0">
                <a:effectLst/>
                <a:latin typeface="Minion"/>
              </a:rPr>
              <a:t>Expiration ends partway through this phase and is usually followed by a pause </a:t>
            </a:r>
          </a:p>
          <a:p>
            <a:pPr lvl="1"/>
            <a:r>
              <a:rPr lang="en-US" sz="1800" dirty="0">
                <a:latin typeface="Minion"/>
              </a:rPr>
              <a:t>Alpha angle: </a:t>
            </a:r>
            <a:r>
              <a:rPr lang="en-US" sz="1800" dirty="0">
                <a:effectLst/>
                <a:latin typeface="Minion"/>
              </a:rPr>
              <a:t>normally close to 100–110° </a:t>
            </a:r>
            <a:endParaRPr lang="en-US" sz="1800" dirty="0">
              <a:latin typeface="Minion"/>
            </a:endParaRPr>
          </a:p>
          <a:p>
            <a:r>
              <a:rPr lang="en-US" sz="1800" dirty="0">
                <a:latin typeface="Minion"/>
              </a:rPr>
              <a:t>Phase 4</a:t>
            </a:r>
          </a:p>
          <a:p>
            <a:pPr lvl="1"/>
            <a:r>
              <a:rPr lang="en-US" sz="1800" dirty="0">
                <a:effectLst/>
                <a:latin typeface="Minion"/>
              </a:rPr>
              <a:t>Rapid downstroke corresponding to inspiration </a:t>
            </a:r>
            <a:endParaRPr lang="en-US" sz="1600" dirty="0"/>
          </a:p>
          <a:p>
            <a:pPr lvl="1"/>
            <a:r>
              <a:rPr lang="en-US" sz="1800" dirty="0">
                <a:effectLst/>
                <a:latin typeface="Minion"/>
              </a:rPr>
              <a:t>Fresh normally CO2-free gas passes the sampling port as it is inspired into the lungs </a:t>
            </a:r>
            <a:endParaRPr lang="en-US" sz="1600" dirty="0"/>
          </a:p>
          <a:p>
            <a:pPr lvl="1"/>
            <a:r>
              <a:rPr lang="en-US" sz="1800" dirty="0">
                <a:latin typeface="Minion"/>
              </a:rPr>
              <a:t>Beta angle: </a:t>
            </a:r>
            <a:r>
              <a:rPr lang="en-US" sz="1800" dirty="0">
                <a:effectLst/>
                <a:latin typeface="Minion"/>
              </a:rPr>
              <a:t>normally close to 90° </a:t>
            </a:r>
            <a:endParaRPr lang="en-US" sz="1800" dirty="0">
              <a:latin typeface="Minion"/>
            </a:endParaRPr>
          </a:p>
          <a:p>
            <a:pPr lvl="1"/>
            <a:endParaRPr lang="en-US" sz="1800" dirty="0">
              <a:latin typeface="Minion"/>
            </a:endParaRPr>
          </a:p>
          <a:p>
            <a:endParaRPr lang="en-US" dirty="0"/>
          </a:p>
          <a:p>
            <a:endParaRPr lang="en-US" dirty="0"/>
          </a:p>
        </p:txBody>
      </p:sp>
      <p:pic>
        <p:nvPicPr>
          <p:cNvPr id="4" name="Picture 3">
            <a:extLst>
              <a:ext uri="{FF2B5EF4-FFF2-40B4-BE49-F238E27FC236}">
                <a16:creationId xmlns:a16="http://schemas.microsoft.com/office/drawing/2014/main" id="{3ADBA9AF-6D6A-0F4C-B371-38FDFBDDA9C2}"/>
              </a:ext>
            </a:extLst>
          </p:cNvPr>
          <p:cNvPicPr>
            <a:picLocks noChangeAspect="1"/>
          </p:cNvPicPr>
          <p:nvPr/>
        </p:nvPicPr>
        <p:blipFill rotWithShape="1">
          <a:blip r:embed="rId3"/>
          <a:srcRect l="3878"/>
          <a:stretch/>
        </p:blipFill>
        <p:spPr>
          <a:xfrm>
            <a:off x="6829128" y="65779"/>
            <a:ext cx="5273632" cy="2387600"/>
          </a:xfrm>
          <a:prstGeom prst="rect">
            <a:avLst/>
          </a:prstGeom>
        </p:spPr>
      </p:pic>
    </p:spTree>
    <p:extLst>
      <p:ext uri="{BB962C8B-B14F-4D97-AF65-F5344CB8AC3E}">
        <p14:creationId xmlns:p14="http://schemas.microsoft.com/office/powerpoint/2010/main" val="1909063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240357" y="693052"/>
            <a:ext cx="10237607" cy="890699"/>
          </a:xfrm>
        </p:spPr>
        <p:txBody>
          <a:bodyPr anchor="t">
            <a:normAutofit/>
          </a:bodyPr>
          <a:lstStyle/>
          <a:p>
            <a:r>
              <a:rPr lang="en-US"/>
              <a:t>Abnormal capnograms: abnormal phase 1</a:t>
            </a:r>
            <a:endParaRPr lang="en-US" dirty="0"/>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72976" y="1677087"/>
            <a:ext cx="11878667" cy="4723952"/>
          </a:xfrm>
        </p:spPr>
        <p:txBody>
          <a:bodyPr anchor="t">
            <a:normAutofit/>
          </a:bodyPr>
          <a:lstStyle/>
          <a:p>
            <a:r>
              <a:rPr lang="en-US" sz="1800" dirty="0">
                <a:effectLst/>
                <a:latin typeface="Minion"/>
              </a:rPr>
              <a:t>If the response time of the analyzer is slow, especially with high RRs, then capnogram may look like a sine wave formation </a:t>
            </a:r>
            <a:endParaRPr lang="en-US" dirty="0"/>
          </a:p>
          <a:p>
            <a:r>
              <a:rPr lang="en-US" sz="1800" dirty="0">
                <a:effectLst/>
                <a:latin typeface="Minion"/>
              </a:rPr>
              <a:t>If capnogram fails to return to baseline during inspiration and is not the result of a slow response time (i.e., the shape of the waveform is relatively normal), then there must be CO2 in the inspired gas </a:t>
            </a:r>
            <a:endParaRPr lang="en-US" sz="1800" dirty="0"/>
          </a:p>
          <a:p>
            <a:pPr lvl="1"/>
            <a:r>
              <a:rPr lang="en-US" sz="1800" dirty="0"/>
              <a:t>Causes: </a:t>
            </a:r>
            <a:r>
              <a:rPr lang="en-US" sz="1800" dirty="0">
                <a:latin typeface="Minion"/>
              </a:rPr>
              <a:t>saturated</a:t>
            </a:r>
            <a:r>
              <a:rPr lang="en-US" sz="1800" dirty="0">
                <a:effectLst/>
                <a:latin typeface="Minion"/>
              </a:rPr>
              <a:t> CO2 absorber or malfunctioning inspiratory valve in a circle system, or inadequate fresh gas flow in a non-rebreathing system </a:t>
            </a:r>
            <a:endParaRPr lang="en-US" sz="1800" dirty="0"/>
          </a:p>
          <a:p>
            <a:r>
              <a:rPr lang="en-US" sz="1800" dirty="0">
                <a:effectLst/>
                <a:latin typeface="Minion"/>
              </a:rPr>
              <a:t>Periodic elevations in baseline can occur if external pressure is applied to the patient’s chest during the inspiratory period </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23" name="Picture 22">
            <a:extLst>
              <a:ext uri="{FF2B5EF4-FFF2-40B4-BE49-F238E27FC236}">
                <a16:creationId xmlns:a16="http://schemas.microsoft.com/office/drawing/2014/main" id="{E2D86BA5-F50F-6C44-8988-314CB711FA07}"/>
              </a:ext>
            </a:extLst>
          </p:cNvPr>
          <p:cNvPicPr>
            <a:picLocks noChangeAspect="1"/>
          </p:cNvPicPr>
          <p:nvPr/>
        </p:nvPicPr>
        <p:blipFill rotWithShape="1">
          <a:blip r:embed="rId3"/>
          <a:srcRect l="3878"/>
          <a:stretch/>
        </p:blipFill>
        <p:spPr>
          <a:xfrm>
            <a:off x="939575" y="4156490"/>
            <a:ext cx="4819529" cy="2182008"/>
          </a:xfrm>
          <a:prstGeom prst="rect">
            <a:avLst/>
          </a:prstGeom>
        </p:spPr>
      </p:pic>
      <p:pic>
        <p:nvPicPr>
          <p:cNvPr id="4" name="Picture 3">
            <a:extLst>
              <a:ext uri="{FF2B5EF4-FFF2-40B4-BE49-F238E27FC236}">
                <a16:creationId xmlns:a16="http://schemas.microsoft.com/office/drawing/2014/main" id="{D7D0CC37-4F3A-3C47-836A-A866D0FB5292}"/>
              </a:ext>
            </a:extLst>
          </p:cNvPr>
          <p:cNvPicPr>
            <a:picLocks noChangeAspect="1"/>
          </p:cNvPicPr>
          <p:nvPr/>
        </p:nvPicPr>
        <p:blipFill>
          <a:blip r:embed="rId4"/>
          <a:stretch>
            <a:fillRect/>
          </a:stretch>
        </p:blipFill>
        <p:spPr>
          <a:xfrm>
            <a:off x="6060733" y="3806211"/>
            <a:ext cx="3779063" cy="1284006"/>
          </a:xfrm>
          <a:prstGeom prst="rect">
            <a:avLst/>
          </a:prstGeom>
        </p:spPr>
      </p:pic>
      <p:pic>
        <p:nvPicPr>
          <p:cNvPr id="5" name="Picture 4">
            <a:extLst>
              <a:ext uri="{FF2B5EF4-FFF2-40B4-BE49-F238E27FC236}">
                <a16:creationId xmlns:a16="http://schemas.microsoft.com/office/drawing/2014/main" id="{6246D6E2-6FB9-8845-9B36-DE250FFC04A3}"/>
              </a:ext>
            </a:extLst>
          </p:cNvPr>
          <p:cNvPicPr>
            <a:picLocks noChangeAspect="1"/>
          </p:cNvPicPr>
          <p:nvPr/>
        </p:nvPicPr>
        <p:blipFill>
          <a:blip r:embed="rId5"/>
          <a:stretch>
            <a:fillRect/>
          </a:stretch>
        </p:blipFill>
        <p:spPr>
          <a:xfrm>
            <a:off x="6094476" y="5275529"/>
            <a:ext cx="3677192" cy="1201884"/>
          </a:xfrm>
          <a:prstGeom prst="rect">
            <a:avLst/>
          </a:prstGeom>
        </p:spPr>
      </p:pic>
    </p:spTree>
    <p:extLst>
      <p:ext uri="{BB962C8B-B14F-4D97-AF65-F5344CB8AC3E}">
        <p14:creationId xmlns:p14="http://schemas.microsoft.com/office/powerpoint/2010/main" val="6951716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301233" y="680184"/>
            <a:ext cx="10883798" cy="890699"/>
          </a:xfrm>
        </p:spPr>
        <p:txBody>
          <a:bodyPr anchor="t">
            <a:normAutofit/>
          </a:bodyPr>
          <a:lstStyle/>
          <a:p>
            <a:r>
              <a:rPr lang="en-US" dirty="0"/>
              <a:t>Abnormal capnograms: abnormal phase 2</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192752" y="1723508"/>
            <a:ext cx="11758891" cy="4703396"/>
          </a:xfrm>
        </p:spPr>
        <p:txBody>
          <a:bodyPr anchor="t">
            <a:normAutofit/>
          </a:bodyPr>
          <a:lstStyle/>
          <a:p>
            <a:r>
              <a:rPr lang="en-US" sz="1800" dirty="0">
                <a:effectLst/>
                <a:latin typeface="Minion"/>
              </a:rPr>
              <a:t>Gas sampling rates in sidestream analyzers affect the shape of the capnogram</a:t>
            </a:r>
          </a:p>
          <a:p>
            <a:pPr lvl="1"/>
            <a:r>
              <a:rPr lang="en-US" sz="1800" dirty="0">
                <a:effectLst/>
                <a:latin typeface="Minion"/>
              </a:rPr>
              <a:t>Slow sampling rates decrease the slope of phase 2, shorten the plateau, and decrease the slope of phase 3</a:t>
            </a:r>
          </a:p>
          <a:p>
            <a:pPr lvl="1"/>
            <a:r>
              <a:rPr lang="en-US" sz="1800" dirty="0">
                <a:latin typeface="Minion"/>
              </a:rPr>
              <a:t>T</a:t>
            </a:r>
            <a:r>
              <a:rPr lang="en-US" sz="1800" dirty="0">
                <a:effectLst/>
                <a:latin typeface="Minion"/>
              </a:rPr>
              <a:t>ypically results in increases in both the alpha and beta angle</a:t>
            </a:r>
            <a:endParaRPr lang="en-US" dirty="0"/>
          </a:p>
          <a:p>
            <a:r>
              <a:rPr lang="en-US" sz="1800" dirty="0">
                <a:effectLst/>
                <a:latin typeface="Minion"/>
              </a:rPr>
              <a:t>If the slope of phase 2 is decreased without delayed equipment response time, it suggests slow expiration (often also associated with a sloped alveolar plateau and increases in alpha angle but normal beta angle)</a:t>
            </a:r>
          </a:p>
          <a:p>
            <a:pPr lvl="1"/>
            <a:r>
              <a:rPr lang="en-US" sz="1800" dirty="0">
                <a:latin typeface="Minion"/>
              </a:rPr>
              <a:t>I</a:t>
            </a:r>
            <a:r>
              <a:rPr lang="en-US" sz="1800" dirty="0">
                <a:effectLst/>
                <a:latin typeface="Minion"/>
              </a:rPr>
              <a:t>mportant causes of slow expiration are patient conditions causing airway narrowing or external conditions such as a partially obstructed or kinked ETT</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23" name="Picture 22">
            <a:extLst>
              <a:ext uri="{FF2B5EF4-FFF2-40B4-BE49-F238E27FC236}">
                <a16:creationId xmlns:a16="http://schemas.microsoft.com/office/drawing/2014/main" id="{E903B5CC-AE3B-E34A-9B7A-1906D831F129}"/>
              </a:ext>
            </a:extLst>
          </p:cNvPr>
          <p:cNvPicPr>
            <a:picLocks noChangeAspect="1"/>
          </p:cNvPicPr>
          <p:nvPr/>
        </p:nvPicPr>
        <p:blipFill rotWithShape="1">
          <a:blip r:embed="rId3"/>
          <a:srcRect l="3878"/>
          <a:stretch/>
        </p:blipFill>
        <p:spPr>
          <a:xfrm>
            <a:off x="469500" y="4096124"/>
            <a:ext cx="5273632" cy="2387600"/>
          </a:xfrm>
          <a:prstGeom prst="rect">
            <a:avLst/>
          </a:prstGeom>
        </p:spPr>
      </p:pic>
      <p:pic>
        <p:nvPicPr>
          <p:cNvPr id="4" name="Picture 3">
            <a:extLst>
              <a:ext uri="{FF2B5EF4-FFF2-40B4-BE49-F238E27FC236}">
                <a16:creationId xmlns:a16="http://schemas.microsoft.com/office/drawing/2014/main" id="{287FFC8D-57D4-7F4A-9A6A-072222A1964F}"/>
              </a:ext>
            </a:extLst>
          </p:cNvPr>
          <p:cNvPicPr>
            <a:picLocks noChangeAspect="1"/>
          </p:cNvPicPr>
          <p:nvPr/>
        </p:nvPicPr>
        <p:blipFill>
          <a:blip r:embed="rId4"/>
          <a:stretch>
            <a:fillRect/>
          </a:stretch>
        </p:blipFill>
        <p:spPr>
          <a:xfrm>
            <a:off x="5935884" y="4310186"/>
            <a:ext cx="5836029" cy="1762252"/>
          </a:xfrm>
          <a:prstGeom prst="rect">
            <a:avLst/>
          </a:prstGeom>
        </p:spPr>
      </p:pic>
    </p:spTree>
    <p:extLst>
      <p:ext uri="{BB962C8B-B14F-4D97-AF65-F5344CB8AC3E}">
        <p14:creationId xmlns:p14="http://schemas.microsoft.com/office/powerpoint/2010/main" val="3338780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293524"/>
            <a:ext cx="10883798" cy="890699"/>
          </a:xfrm>
        </p:spPr>
        <p:txBody>
          <a:bodyPr anchor="t">
            <a:normAutofit/>
          </a:bodyPr>
          <a:lstStyle/>
          <a:p>
            <a:r>
              <a:rPr lang="en-US" dirty="0"/>
              <a:t>Abnormal capnograms: abnormal phase 3</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192752" y="953152"/>
            <a:ext cx="11758891" cy="5633477"/>
          </a:xfrm>
        </p:spPr>
        <p:txBody>
          <a:bodyPr anchor="t">
            <a:normAutofit/>
          </a:bodyPr>
          <a:lstStyle/>
          <a:p>
            <a:r>
              <a:rPr lang="en-US" sz="1800" dirty="0">
                <a:effectLst/>
                <a:latin typeface="Minion"/>
              </a:rPr>
              <a:t>A normally shaped capnogram with an elevated alveolar plateau reflects hypoventilation</a:t>
            </a:r>
          </a:p>
          <a:p>
            <a:pPr lvl="1"/>
            <a:r>
              <a:rPr lang="en-US" sz="1800" dirty="0">
                <a:latin typeface="Minion"/>
              </a:rPr>
              <a:t>V</a:t>
            </a:r>
            <a:r>
              <a:rPr lang="en-US" sz="1800" dirty="0">
                <a:effectLst/>
                <a:latin typeface="Minion"/>
              </a:rPr>
              <a:t>ery common in anesthetized or sedated patients</a:t>
            </a:r>
            <a:endParaRPr lang="en-US" sz="1800" dirty="0"/>
          </a:p>
          <a:p>
            <a:r>
              <a:rPr lang="en-US" sz="1800" dirty="0">
                <a:effectLst/>
                <a:latin typeface="Minion"/>
              </a:rPr>
              <a:t>A normally shaped capnogram with lower than normal alveolar plateau may reflect hyperventilation</a:t>
            </a:r>
          </a:p>
          <a:p>
            <a:pPr lvl="1"/>
            <a:r>
              <a:rPr lang="en-US" sz="1800" dirty="0">
                <a:latin typeface="Minion"/>
              </a:rPr>
              <a:t>Reduced </a:t>
            </a:r>
            <a:r>
              <a:rPr lang="en-US" sz="1800" dirty="0">
                <a:effectLst/>
                <a:latin typeface="Minion"/>
              </a:rPr>
              <a:t>CO2 production (hypothermia) or reduced delivery of CO2 to the lungs (low cardiac output) </a:t>
            </a:r>
            <a:endParaRPr lang="en-US" sz="1800" dirty="0"/>
          </a:p>
          <a:p>
            <a:pPr lvl="1"/>
            <a:r>
              <a:rPr lang="en-US" sz="1800" dirty="0">
                <a:latin typeface="Minion"/>
              </a:rPr>
              <a:t>A</a:t>
            </a:r>
            <a:r>
              <a:rPr lang="en-US" sz="1800" dirty="0">
                <a:effectLst/>
                <a:latin typeface="Minion"/>
              </a:rPr>
              <a:t>lveolar dead space (ventilated but un-perfused areas) (ex: PTE) creates a situation in which peak expired PCO2 levels are substantially lower than PACO2</a:t>
            </a:r>
            <a:endParaRPr lang="en-US" sz="1800" dirty="0"/>
          </a:p>
          <a:p>
            <a:pPr lvl="2"/>
            <a:r>
              <a:rPr lang="en-US" sz="1800" dirty="0">
                <a:effectLst/>
                <a:latin typeface="Minion"/>
              </a:rPr>
              <a:t>Sudden reductions in pulmonary blood flow (</a:t>
            </a:r>
            <a:r>
              <a:rPr lang="en-US" sz="1800" dirty="0">
                <a:latin typeface="Minion"/>
              </a:rPr>
              <a:t>ex: PTE) </a:t>
            </a:r>
            <a:r>
              <a:rPr lang="en-US" sz="1800" dirty="0">
                <a:effectLst/>
                <a:latin typeface="Minion"/>
              </a:rPr>
              <a:t>typically result in exponential decreases in the peak alveolar plateau as long as ventilation continues as opposed to an abrupt disappearance of the capnogram waveform as would occur with disconnect or accidental extubation</a:t>
            </a:r>
            <a:endParaRPr lang="en-US" sz="1800" dirty="0"/>
          </a:p>
          <a:p>
            <a:pPr lvl="1"/>
            <a:r>
              <a:rPr lang="en-US" sz="1800" dirty="0">
                <a:effectLst/>
                <a:latin typeface="Minion"/>
              </a:rPr>
              <a:t>Leak in the gas sampling line (constantly aspirating room air which dilutes CO2)</a:t>
            </a:r>
            <a:endParaRPr lang="en-US" sz="1800" dirty="0"/>
          </a:p>
          <a:p>
            <a:r>
              <a:rPr lang="en-US" sz="1800" dirty="0"/>
              <a:t>Conditions causing VQ mismatch r</a:t>
            </a:r>
            <a:r>
              <a:rPr lang="en-US" sz="1800" dirty="0">
                <a:effectLst/>
                <a:latin typeface="Minion"/>
              </a:rPr>
              <a:t>esult in a slanted plateau phase and an increased alpha angle</a:t>
            </a:r>
            <a:endParaRPr lang="en-US" sz="1800" dirty="0"/>
          </a:p>
          <a:p>
            <a:r>
              <a:rPr lang="en-US" sz="1800" dirty="0">
                <a:effectLst/>
                <a:latin typeface="Minion"/>
              </a:rPr>
              <a:t>In a mechanically ventilated animal, spontaneous ventilatory efforts may be interspersed among mechanical breaths and cause dips or clefts in the alveolar plateau </a:t>
            </a:r>
            <a:endParaRPr lang="en-US" sz="1800" dirty="0"/>
          </a:p>
          <a:p>
            <a:r>
              <a:rPr lang="en-US" sz="1800" dirty="0">
                <a:effectLst/>
                <a:latin typeface="Minion"/>
              </a:rPr>
              <a:t>Cardiogenic oscillations are undulations in the capnogram that are synchronous with cardiac contractions </a:t>
            </a:r>
          </a:p>
          <a:p>
            <a:pPr lvl="1"/>
            <a:r>
              <a:rPr lang="en-US" sz="1800" dirty="0">
                <a:effectLst/>
                <a:latin typeface="Minion"/>
              </a:rPr>
              <a:t>RV contraction and filling of the pulmonary vasculature expels a small volume of gas from the lungs with each beat </a:t>
            </a:r>
            <a:endParaRPr lang="en-US" dirty="0"/>
          </a:p>
          <a:p>
            <a:pPr lvl="1"/>
            <a:endParaRPr lang="en-US" dirty="0"/>
          </a:p>
          <a:p>
            <a:pPr lvl="1"/>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A37A7F92-6B71-A84B-860B-A027F7E1B8B1}"/>
              </a:ext>
            </a:extLst>
          </p:cNvPr>
          <p:cNvPicPr>
            <a:picLocks noChangeAspect="1"/>
          </p:cNvPicPr>
          <p:nvPr/>
        </p:nvPicPr>
        <p:blipFill>
          <a:blip r:embed="rId3"/>
          <a:stretch>
            <a:fillRect/>
          </a:stretch>
        </p:blipFill>
        <p:spPr>
          <a:xfrm>
            <a:off x="241094" y="5699960"/>
            <a:ext cx="6337300" cy="1079500"/>
          </a:xfrm>
          <a:prstGeom prst="rect">
            <a:avLst/>
          </a:prstGeom>
        </p:spPr>
      </p:pic>
      <p:pic>
        <p:nvPicPr>
          <p:cNvPr id="5" name="Picture 4">
            <a:extLst>
              <a:ext uri="{FF2B5EF4-FFF2-40B4-BE49-F238E27FC236}">
                <a16:creationId xmlns:a16="http://schemas.microsoft.com/office/drawing/2014/main" id="{6F427707-96FA-DE4E-89FC-3E26A65B29F2}"/>
              </a:ext>
            </a:extLst>
          </p:cNvPr>
          <p:cNvPicPr>
            <a:picLocks noChangeAspect="1"/>
          </p:cNvPicPr>
          <p:nvPr/>
        </p:nvPicPr>
        <p:blipFill>
          <a:blip r:embed="rId4"/>
          <a:stretch>
            <a:fillRect/>
          </a:stretch>
        </p:blipFill>
        <p:spPr>
          <a:xfrm>
            <a:off x="6986586" y="5737958"/>
            <a:ext cx="3424113" cy="1041501"/>
          </a:xfrm>
          <a:prstGeom prst="rect">
            <a:avLst/>
          </a:prstGeom>
        </p:spPr>
      </p:pic>
    </p:spTree>
    <p:extLst>
      <p:ext uri="{BB962C8B-B14F-4D97-AF65-F5344CB8AC3E}">
        <p14:creationId xmlns:p14="http://schemas.microsoft.com/office/powerpoint/2010/main" val="29640585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440907" y="665786"/>
            <a:ext cx="10883798" cy="890699"/>
          </a:xfrm>
        </p:spPr>
        <p:txBody>
          <a:bodyPr anchor="t">
            <a:normAutofit/>
          </a:bodyPr>
          <a:lstStyle/>
          <a:p>
            <a:r>
              <a:rPr lang="en-US" dirty="0"/>
              <a:t>Abnormal capnograms: abnormal phase 4</a:t>
            </a:r>
          </a:p>
        </p:txBody>
      </p:sp>
      <p:sp>
        <p:nvSpPr>
          <p:cNvPr id="3" name="Content Placeholder 2">
            <a:extLst>
              <a:ext uri="{FF2B5EF4-FFF2-40B4-BE49-F238E27FC236}">
                <a16:creationId xmlns:a16="http://schemas.microsoft.com/office/drawing/2014/main" id="{F8984933-7AFB-564C-904D-2B00CCAF3207}"/>
              </a:ext>
            </a:extLst>
          </p:cNvPr>
          <p:cNvSpPr>
            <a:spLocks noGrp="1"/>
          </p:cNvSpPr>
          <p:nvPr>
            <p:ph idx="1"/>
          </p:nvPr>
        </p:nvSpPr>
        <p:spPr>
          <a:xfrm>
            <a:off x="192752" y="1883233"/>
            <a:ext cx="11758891" cy="4703396"/>
          </a:xfrm>
        </p:spPr>
        <p:txBody>
          <a:bodyPr anchor="t">
            <a:normAutofit/>
          </a:bodyPr>
          <a:lstStyle/>
          <a:p>
            <a:r>
              <a:rPr lang="en-US" sz="1800" dirty="0">
                <a:effectLst/>
                <a:latin typeface="Minion"/>
              </a:rPr>
              <a:t>If the slope of this phase is reduced (i.e., the beta angle is increased&gt; 90 degrees), then either inspiration is occurring abnormally slowly (not common because it does not take much gas to replace the small volume of exhaled gas at the sampling site) or there is CO2 in the inspired gas </a:t>
            </a:r>
            <a:endParaRPr lang="en-US" dirty="0"/>
          </a:p>
          <a:p>
            <a:pPr lvl="1"/>
            <a:r>
              <a:rPr lang="en-US" sz="1800" dirty="0">
                <a:latin typeface="Minion"/>
              </a:rPr>
              <a:t>I</a:t>
            </a:r>
            <a:r>
              <a:rPr lang="en-US" sz="1800" dirty="0">
                <a:effectLst/>
                <a:latin typeface="Minion"/>
              </a:rPr>
              <a:t>nadequate fresh gas flows on a non-rebreathing circuit or malfunctioning inspiratory valve on a circle system. </a:t>
            </a:r>
            <a:endParaRPr lang="en-US" dirty="0"/>
          </a:p>
          <a:p>
            <a:pPr lvl="1"/>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7617D35C-7A4F-924F-8BB3-1F83BF89D2FE}"/>
              </a:ext>
            </a:extLst>
          </p:cNvPr>
          <p:cNvPicPr>
            <a:picLocks noChangeAspect="1"/>
          </p:cNvPicPr>
          <p:nvPr/>
        </p:nvPicPr>
        <p:blipFill>
          <a:blip r:embed="rId3"/>
          <a:stretch>
            <a:fillRect/>
          </a:stretch>
        </p:blipFill>
        <p:spPr>
          <a:xfrm>
            <a:off x="6024484" y="3956086"/>
            <a:ext cx="5005433" cy="1403038"/>
          </a:xfrm>
          <a:prstGeom prst="rect">
            <a:avLst/>
          </a:prstGeom>
        </p:spPr>
      </p:pic>
      <p:pic>
        <p:nvPicPr>
          <p:cNvPr id="23" name="Picture 22">
            <a:extLst>
              <a:ext uri="{FF2B5EF4-FFF2-40B4-BE49-F238E27FC236}">
                <a16:creationId xmlns:a16="http://schemas.microsoft.com/office/drawing/2014/main" id="{C9F161E8-64A2-5944-BC8F-66A65DE68E1F}"/>
              </a:ext>
            </a:extLst>
          </p:cNvPr>
          <p:cNvPicPr>
            <a:picLocks noChangeAspect="1"/>
          </p:cNvPicPr>
          <p:nvPr/>
        </p:nvPicPr>
        <p:blipFill rotWithShape="1">
          <a:blip r:embed="rId4"/>
          <a:srcRect l="3878"/>
          <a:stretch/>
        </p:blipFill>
        <p:spPr>
          <a:xfrm>
            <a:off x="325677" y="3319840"/>
            <a:ext cx="5273632" cy="2387600"/>
          </a:xfrm>
          <a:prstGeom prst="rect">
            <a:avLst/>
          </a:prstGeom>
        </p:spPr>
      </p:pic>
    </p:spTree>
    <p:extLst>
      <p:ext uri="{BB962C8B-B14F-4D97-AF65-F5344CB8AC3E}">
        <p14:creationId xmlns:p14="http://schemas.microsoft.com/office/powerpoint/2010/main" val="25227581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293524"/>
            <a:ext cx="10883798" cy="890699"/>
          </a:xfrm>
        </p:spPr>
        <p:txBody>
          <a:bodyPr anchor="t">
            <a:normAutofit/>
          </a:bodyPr>
          <a:lstStyle/>
          <a:p>
            <a:r>
              <a:rPr lang="en-US" dirty="0"/>
              <a:t>Abnormal capnograms</a:t>
            </a:r>
          </a:p>
        </p:txBody>
      </p:sp>
      <p:pic>
        <p:nvPicPr>
          <p:cNvPr id="6" name="Picture 5">
            <a:extLst>
              <a:ext uri="{FF2B5EF4-FFF2-40B4-BE49-F238E27FC236}">
                <a16:creationId xmlns:a16="http://schemas.microsoft.com/office/drawing/2014/main" id="{1AD28706-A171-2F4B-B1A0-DE141F4B4749}"/>
              </a:ext>
            </a:extLst>
          </p:cNvPr>
          <p:cNvPicPr>
            <a:picLocks noChangeAspect="1"/>
          </p:cNvPicPr>
          <p:nvPr/>
        </p:nvPicPr>
        <p:blipFill>
          <a:blip r:embed="rId4"/>
          <a:stretch>
            <a:fillRect/>
          </a:stretch>
        </p:blipFill>
        <p:spPr>
          <a:xfrm>
            <a:off x="2947674" y="1178661"/>
            <a:ext cx="5092700" cy="5067300"/>
          </a:xfrm>
          <a:prstGeom prst="rect">
            <a:avLst/>
          </a:prstGeom>
        </p:spPr>
      </p:pic>
    </p:spTree>
    <p:extLst>
      <p:ext uri="{BB962C8B-B14F-4D97-AF65-F5344CB8AC3E}">
        <p14:creationId xmlns:p14="http://schemas.microsoft.com/office/powerpoint/2010/main" val="34193612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293524"/>
            <a:ext cx="10883798" cy="890699"/>
          </a:xfrm>
        </p:spPr>
        <p:txBody>
          <a:bodyPr anchor="t">
            <a:normAutofit/>
          </a:bodyPr>
          <a:lstStyle/>
          <a:p>
            <a:r>
              <a:rPr lang="en-US" dirty="0"/>
              <a:t>Question 11: Abnormal capnograms</a:t>
            </a:r>
          </a:p>
        </p:txBody>
      </p:sp>
      <p:pic>
        <p:nvPicPr>
          <p:cNvPr id="7" name="Picture 6">
            <a:extLst>
              <a:ext uri="{FF2B5EF4-FFF2-40B4-BE49-F238E27FC236}">
                <a16:creationId xmlns:a16="http://schemas.microsoft.com/office/drawing/2014/main" id="{152A279B-7E28-394F-A91F-965EFFAB95A1}"/>
              </a:ext>
            </a:extLst>
          </p:cNvPr>
          <p:cNvPicPr>
            <a:picLocks noChangeAspect="1"/>
          </p:cNvPicPr>
          <p:nvPr/>
        </p:nvPicPr>
        <p:blipFill>
          <a:blip r:embed="rId4"/>
          <a:stretch>
            <a:fillRect/>
          </a:stretch>
        </p:blipFill>
        <p:spPr>
          <a:xfrm>
            <a:off x="576326" y="1142444"/>
            <a:ext cx="11036300" cy="5003800"/>
          </a:xfrm>
          <a:prstGeom prst="rect">
            <a:avLst/>
          </a:prstGeom>
        </p:spPr>
      </p:pic>
    </p:spTree>
    <p:extLst>
      <p:ext uri="{BB962C8B-B14F-4D97-AF65-F5344CB8AC3E}">
        <p14:creationId xmlns:p14="http://schemas.microsoft.com/office/powerpoint/2010/main" val="14584098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Background Fill">
            <a:extLst>
              <a:ext uri="{FF2B5EF4-FFF2-40B4-BE49-F238E27FC236}">
                <a16:creationId xmlns:a16="http://schemas.microsoft.com/office/drawing/2014/main" id="{5D7D95D6-8C7A-4418-8DC3-6AB9EE15B1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90BA8E6D-8984-4DDE-8FC5-F3E6AAB00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E87D869D-11AD-41EC-9881-9809DBE9A4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57828"/>
            <a:ext cx="12188149" cy="3581965"/>
            <a:chOff x="0" y="-157828"/>
            <a:chExt cx="12188149" cy="3581965"/>
          </a:xfrm>
        </p:grpSpPr>
        <p:sp>
          <p:nvSpPr>
            <p:cNvPr id="13" name="Freeform: Shape 12">
              <a:extLst>
                <a:ext uri="{FF2B5EF4-FFF2-40B4-BE49-F238E27FC236}">
                  <a16:creationId xmlns:a16="http://schemas.microsoft.com/office/drawing/2014/main" id="{6664B9A9-6583-4C96-9737-4203BBA9C3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5450" y="-2201"/>
              <a:ext cx="3036178" cy="2703712"/>
            </a:xfrm>
            <a:custGeom>
              <a:avLst/>
              <a:gdLst>
                <a:gd name="connsiteX0" fmla="*/ 0 w 3036178"/>
                <a:gd name="connsiteY0" fmla="*/ 0 h 2918688"/>
                <a:gd name="connsiteX1" fmla="*/ 2102222 w 3036178"/>
                <a:gd name="connsiteY1" fmla="*/ 0 h 2918688"/>
                <a:gd name="connsiteX2" fmla="*/ 2107640 w 3036178"/>
                <a:gd name="connsiteY2" fmla="*/ 1983 h 2918688"/>
                <a:gd name="connsiteX3" fmla="*/ 3036178 w 3036178"/>
                <a:gd name="connsiteY3" fmla="*/ 1402829 h 2918688"/>
                <a:gd name="connsiteX4" fmla="*/ 3036178 w 3036178"/>
                <a:gd name="connsiteY4" fmla="*/ 2918688 h 2918688"/>
                <a:gd name="connsiteX5" fmla="*/ 1520319 w 3036178"/>
                <a:gd name="connsiteY5" fmla="*/ 2918688 h 2918688"/>
                <a:gd name="connsiteX6" fmla="*/ 0 w 3036178"/>
                <a:gd name="connsiteY6" fmla="*/ 1398369 h 2918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6178" h="2918688">
                  <a:moveTo>
                    <a:pt x="0" y="0"/>
                  </a:moveTo>
                  <a:lnTo>
                    <a:pt x="2102222" y="0"/>
                  </a:lnTo>
                  <a:lnTo>
                    <a:pt x="2107640" y="1983"/>
                  </a:lnTo>
                  <a:cubicBezTo>
                    <a:pt x="2653306" y="232778"/>
                    <a:pt x="3036178" y="773085"/>
                    <a:pt x="3036178" y="1402829"/>
                  </a:cubicBezTo>
                  <a:lnTo>
                    <a:pt x="3036178" y="2918688"/>
                  </a:lnTo>
                  <a:lnTo>
                    <a:pt x="1520319" y="2918688"/>
                  </a:lnTo>
                  <a:cubicBezTo>
                    <a:pt x="680661" y="2918688"/>
                    <a:pt x="0" y="2238027"/>
                    <a:pt x="0" y="1398369"/>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4" name="Graphic 18">
              <a:extLst>
                <a:ext uri="{FF2B5EF4-FFF2-40B4-BE49-F238E27FC236}">
                  <a16:creationId xmlns:a16="http://schemas.microsoft.com/office/drawing/2014/main" id="{8BD0E6C5-E02B-4ED0-AB49-84050EC73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00000" flipH="1">
              <a:off x="7231231" y="-157828"/>
              <a:ext cx="1499978"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5" name="Oval 14">
              <a:extLst>
                <a:ext uri="{FF2B5EF4-FFF2-40B4-BE49-F238E27FC236}">
                  <a16:creationId xmlns:a16="http://schemas.microsoft.com/office/drawing/2014/main" id="{31D680F0-A52F-4F95-A8C4-73CDE8EE5D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7341" y="2625092"/>
              <a:ext cx="331858" cy="30871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Graphic 9">
              <a:extLst>
                <a:ext uri="{FF2B5EF4-FFF2-40B4-BE49-F238E27FC236}">
                  <a16:creationId xmlns:a16="http://schemas.microsoft.com/office/drawing/2014/main" id="{00A2F7D0-3AEA-4E06-80D8-F8E3C557F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4864408" y="1596820"/>
              <a:ext cx="1757448" cy="189718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F5741D7A-D9C5-452A-B1E9-1C3E16C274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535163" y="0"/>
              <a:ext cx="2652986" cy="2721929"/>
            </a:xfrm>
            <a:custGeom>
              <a:avLst/>
              <a:gdLst>
                <a:gd name="connsiteX0" fmla="*/ 510686 w 2652986"/>
                <a:gd name="connsiteY0" fmla="*/ 0 h 2938354"/>
                <a:gd name="connsiteX1" fmla="*/ 2142300 w 2652986"/>
                <a:gd name="connsiteY1" fmla="*/ 0 h 2938354"/>
                <a:gd name="connsiteX2" fmla="*/ 2263655 w 2652986"/>
                <a:gd name="connsiteY2" fmla="*/ 121355 h 2938354"/>
                <a:gd name="connsiteX3" fmla="*/ 2263655 w 2652986"/>
                <a:gd name="connsiteY3" fmla="*/ 2001192 h 2938354"/>
                <a:gd name="connsiteX4" fmla="*/ 1326493 w 2652986"/>
                <a:gd name="connsiteY4" fmla="*/ 2938354 h 2938354"/>
                <a:gd name="connsiteX5" fmla="*/ 389331 w 2652986"/>
                <a:gd name="connsiteY5" fmla="*/ 2001192 h 2938354"/>
                <a:gd name="connsiteX6" fmla="*/ 389331 w 2652986"/>
                <a:gd name="connsiteY6" fmla="*/ 121355 h 293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2986" h="2938354">
                  <a:moveTo>
                    <a:pt x="510686" y="0"/>
                  </a:moveTo>
                  <a:lnTo>
                    <a:pt x="2142300" y="0"/>
                  </a:lnTo>
                  <a:lnTo>
                    <a:pt x="2263655" y="121355"/>
                  </a:lnTo>
                  <a:cubicBezTo>
                    <a:pt x="2782763" y="640463"/>
                    <a:pt x="2782763" y="1482084"/>
                    <a:pt x="2263655" y="2001192"/>
                  </a:cubicBezTo>
                  <a:lnTo>
                    <a:pt x="1326493" y="2938354"/>
                  </a:lnTo>
                  <a:lnTo>
                    <a:pt x="389331" y="2001192"/>
                  </a:lnTo>
                  <a:cubicBezTo>
                    <a:pt x="-129777" y="1482084"/>
                    <a:pt x="-129777" y="640463"/>
                    <a:pt x="389331" y="121355"/>
                  </a:cubicBezTo>
                  <a:close/>
                </a:path>
              </a:pathLst>
            </a:custGeom>
            <a:solidFill>
              <a:schemeClr val="accent1">
                <a:alpha val="60000"/>
              </a:schemeClr>
            </a:solidFill>
            <a:ln w="933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A8A6FF43-D4C8-4BDE-ACB8-24D69F87E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9301" y="-9437"/>
              <a:ext cx="565422" cy="362873"/>
            </a:xfrm>
            <a:custGeom>
              <a:avLst/>
              <a:gdLst>
                <a:gd name="connsiteX0" fmla="*/ 15005 w 685064"/>
                <a:gd name="connsiteY0" fmla="*/ 0 h 437484"/>
                <a:gd name="connsiteX1" fmla="*/ 670059 w 685064"/>
                <a:gd name="connsiteY1" fmla="*/ 0 h 437484"/>
                <a:gd name="connsiteX2" fmla="*/ 678105 w 685064"/>
                <a:gd name="connsiteY2" fmla="*/ 25920 h 437484"/>
                <a:gd name="connsiteX3" fmla="*/ 685064 w 685064"/>
                <a:gd name="connsiteY3" fmla="*/ 94952 h 437484"/>
                <a:gd name="connsiteX4" fmla="*/ 342532 w 685064"/>
                <a:gd name="connsiteY4" fmla="*/ 437484 h 437484"/>
                <a:gd name="connsiteX5" fmla="*/ 0 w 685064"/>
                <a:gd name="connsiteY5" fmla="*/ 94952 h 437484"/>
                <a:gd name="connsiteX6" fmla="*/ 6959 w 685064"/>
                <a:gd name="connsiteY6" fmla="*/ 25920 h 43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064" h="437484">
                  <a:moveTo>
                    <a:pt x="15005" y="0"/>
                  </a:moveTo>
                  <a:lnTo>
                    <a:pt x="670059" y="0"/>
                  </a:lnTo>
                  <a:lnTo>
                    <a:pt x="678105" y="25920"/>
                  </a:lnTo>
                  <a:cubicBezTo>
                    <a:pt x="682668" y="48218"/>
                    <a:pt x="685064" y="71305"/>
                    <a:pt x="685064" y="94952"/>
                  </a:cubicBezTo>
                  <a:cubicBezTo>
                    <a:pt x="685064" y="284127"/>
                    <a:pt x="531708" y="437484"/>
                    <a:pt x="342532" y="437484"/>
                  </a:cubicBezTo>
                  <a:cubicBezTo>
                    <a:pt x="153357" y="437484"/>
                    <a:pt x="0" y="284127"/>
                    <a:pt x="0" y="94952"/>
                  </a:cubicBezTo>
                  <a:cubicBezTo>
                    <a:pt x="0" y="71305"/>
                    <a:pt x="2397" y="48218"/>
                    <a:pt x="6959" y="25920"/>
                  </a:cubicBez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9" name="Freeform: Shape 18">
              <a:extLst>
                <a:ext uri="{FF2B5EF4-FFF2-40B4-BE49-F238E27FC236}">
                  <a16:creationId xmlns:a16="http://schemas.microsoft.com/office/drawing/2014/main" id="{20C0DE20-55CA-4075-A692-CAF74A2FFC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599716"/>
              <a:ext cx="881815" cy="2082566"/>
            </a:xfrm>
            <a:custGeom>
              <a:avLst/>
              <a:gdLst>
                <a:gd name="connsiteX0" fmla="*/ 144257 w 881815"/>
                <a:gd name="connsiteY0" fmla="*/ 0 h 2248154"/>
                <a:gd name="connsiteX1" fmla="*/ 881815 w 881815"/>
                <a:gd name="connsiteY1" fmla="*/ 1124078 h 2248154"/>
                <a:gd name="connsiteX2" fmla="*/ 144257 w 881815"/>
                <a:gd name="connsiteY2" fmla="*/ 2248154 h 2248154"/>
                <a:gd name="connsiteX3" fmla="*/ 29014 w 881815"/>
                <a:gd name="connsiteY3" fmla="*/ 2159817 h 2248154"/>
                <a:gd name="connsiteX4" fmla="*/ 0 w 881815"/>
                <a:gd name="connsiteY4" fmla="*/ 2135215 h 2248154"/>
                <a:gd name="connsiteX5" fmla="*/ 0 w 881815"/>
                <a:gd name="connsiteY5" fmla="*/ 112940 h 2248154"/>
                <a:gd name="connsiteX6" fmla="*/ 29014 w 881815"/>
                <a:gd name="connsiteY6" fmla="*/ 88337 h 2248154"/>
                <a:gd name="connsiteX7" fmla="*/ 144257 w 881815"/>
                <a:gd name="connsiteY7" fmla="*/ 0 h 224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1815" h="2248154">
                  <a:moveTo>
                    <a:pt x="144257" y="0"/>
                  </a:moveTo>
                  <a:cubicBezTo>
                    <a:pt x="144257" y="0"/>
                    <a:pt x="881815" y="503276"/>
                    <a:pt x="881815" y="1124078"/>
                  </a:cubicBezTo>
                  <a:cubicBezTo>
                    <a:pt x="881815" y="1744879"/>
                    <a:pt x="144257" y="2248154"/>
                    <a:pt x="144257" y="2248154"/>
                  </a:cubicBezTo>
                  <a:cubicBezTo>
                    <a:pt x="144257" y="2248154"/>
                    <a:pt x="98160" y="2216700"/>
                    <a:pt x="29014" y="2159817"/>
                  </a:cubicBezTo>
                  <a:lnTo>
                    <a:pt x="0" y="2135215"/>
                  </a:lnTo>
                  <a:lnTo>
                    <a:pt x="0" y="112940"/>
                  </a:lnTo>
                  <a:lnTo>
                    <a:pt x="29014" y="88337"/>
                  </a:lnTo>
                  <a:cubicBezTo>
                    <a:pt x="98160" y="31455"/>
                    <a:pt x="144257" y="0"/>
                    <a:pt x="144257"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180D400-9C91-4079-A452-CA8E9D312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10511" y="0"/>
              <a:ext cx="1897186" cy="1556485"/>
            </a:xfrm>
            <a:custGeom>
              <a:avLst/>
              <a:gdLst>
                <a:gd name="connsiteX0" fmla="*/ 352540 w 1897186"/>
                <a:gd name="connsiteY0" fmla="*/ 0 h 1680243"/>
                <a:gd name="connsiteX1" fmla="*/ 1897186 w 1897186"/>
                <a:gd name="connsiteY1" fmla="*/ 0 h 1680243"/>
                <a:gd name="connsiteX2" fmla="*/ 1897186 w 1897186"/>
                <a:gd name="connsiteY2" fmla="*/ 730258 h 1680243"/>
                <a:gd name="connsiteX3" fmla="*/ 947200 w 1897186"/>
                <a:gd name="connsiteY3" fmla="*/ 1680243 h 1680243"/>
                <a:gd name="connsiteX4" fmla="*/ 0 w 1897186"/>
                <a:gd name="connsiteY4" fmla="*/ 1680243 h 1680243"/>
                <a:gd name="connsiteX5" fmla="*/ 0 w 1897186"/>
                <a:gd name="connsiteY5" fmla="*/ 733044 h 1680243"/>
                <a:gd name="connsiteX6" fmla="*/ 278243 w 1897186"/>
                <a:gd name="connsiteY6" fmla="*/ 61300 h 1680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186" h="1680243">
                  <a:moveTo>
                    <a:pt x="352540" y="0"/>
                  </a:moveTo>
                  <a:lnTo>
                    <a:pt x="1897186" y="0"/>
                  </a:lnTo>
                  <a:lnTo>
                    <a:pt x="1897186" y="730258"/>
                  </a:lnTo>
                  <a:cubicBezTo>
                    <a:pt x="1897186" y="1254926"/>
                    <a:pt x="1471868" y="1680243"/>
                    <a:pt x="947200" y="1680243"/>
                  </a:cubicBezTo>
                  <a:lnTo>
                    <a:pt x="0" y="1680243"/>
                  </a:lnTo>
                  <a:lnTo>
                    <a:pt x="0" y="733044"/>
                  </a:lnTo>
                  <a:cubicBezTo>
                    <a:pt x="0" y="470710"/>
                    <a:pt x="106330" y="233213"/>
                    <a:pt x="278243" y="61300"/>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1" name="Graphic 9">
              <a:extLst>
                <a:ext uri="{FF2B5EF4-FFF2-40B4-BE49-F238E27FC236}">
                  <a16:creationId xmlns:a16="http://schemas.microsoft.com/office/drawing/2014/main" id="{6EBDFECC-F581-4CFA-83E5-8528804653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275624" y="-2202"/>
              <a:ext cx="2710066" cy="251812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C61488D7-F99D-4C24-B0B6-C37BAEAC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71668" y="0"/>
              <a:ext cx="2179975" cy="2554849"/>
            </a:xfrm>
            <a:custGeom>
              <a:avLst/>
              <a:gdLst>
                <a:gd name="connsiteX0" fmla="*/ 588462 w 2179975"/>
                <a:gd name="connsiteY0" fmla="*/ 0 h 2554849"/>
                <a:gd name="connsiteX1" fmla="*/ 1591515 w 2179975"/>
                <a:gd name="connsiteY1" fmla="*/ 0 h 2554849"/>
                <a:gd name="connsiteX2" fmla="*/ 1860060 w 2179975"/>
                <a:gd name="connsiteY2" fmla="*/ 265589 h 2554849"/>
                <a:gd name="connsiteX3" fmla="*/ 1860060 w 2179975"/>
                <a:gd name="connsiteY3" fmla="*/ 1793256 h 2554849"/>
                <a:gd name="connsiteX4" fmla="*/ 1089989 w 2179975"/>
                <a:gd name="connsiteY4" fmla="*/ 2554849 h 2554849"/>
                <a:gd name="connsiteX5" fmla="*/ 319917 w 2179975"/>
                <a:gd name="connsiteY5" fmla="*/ 1793256 h 2554849"/>
                <a:gd name="connsiteX6" fmla="*/ 319917 w 2179975"/>
                <a:gd name="connsiteY6" fmla="*/ 265589 h 255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9975" h="2554849">
                  <a:moveTo>
                    <a:pt x="588462" y="0"/>
                  </a:moveTo>
                  <a:lnTo>
                    <a:pt x="1591515" y="0"/>
                  </a:lnTo>
                  <a:lnTo>
                    <a:pt x="1860060" y="265589"/>
                  </a:lnTo>
                  <a:cubicBezTo>
                    <a:pt x="2286614" y="687448"/>
                    <a:pt x="2286614" y="1371398"/>
                    <a:pt x="1860060" y="1793256"/>
                  </a:cubicBezTo>
                  <a:lnTo>
                    <a:pt x="1089989" y="2554849"/>
                  </a:lnTo>
                  <a:lnTo>
                    <a:pt x="319917" y="1793256"/>
                  </a:lnTo>
                  <a:cubicBezTo>
                    <a:pt x="-106638" y="1371398"/>
                    <a:pt x="-106638" y="687448"/>
                    <a:pt x="319917" y="265589"/>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grpSp>
      <p:sp>
        <p:nvSpPr>
          <p:cNvPr id="24" name="Texture">
            <a:extLst>
              <a:ext uri="{FF2B5EF4-FFF2-40B4-BE49-F238E27FC236}">
                <a16:creationId xmlns:a16="http://schemas.microsoft.com/office/drawing/2014/main" id="{498E76D5-F7FA-4D66-9338-9BE379BD3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685D5CA-790E-384D-A95B-C4EF12905649}"/>
              </a:ext>
            </a:extLst>
          </p:cNvPr>
          <p:cNvSpPr>
            <a:spLocks noGrp="1"/>
          </p:cNvSpPr>
          <p:nvPr>
            <p:ph type="title"/>
          </p:nvPr>
        </p:nvSpPr>
        <p:spPr>
          <a:xfrm>
            <a:off x="192752" y="293524"/>
            <a:ext cx="10883798" cy="890699"/>
          </a:xfrm>
        </p:spPr>
        <p:txBody>
          <a:bodyPr anchor="t">
            <a:normAutofit/>
          </a:bodyPr>
          <a:lstStyle/>
          <a:p>
            <a:r>
              <a:rPr lang="en-US" dirty="0"/>
              <a:t>Question 12: Abnormal capnograms</a:t>
            </a:r>
          </a:p>
        </p:txBody>
      </p:sp>
      <p:pic>
        <p:nvPicPr>
          <p:cNvPr id="3" name="Picture 2">
            <a:extLst>
              <a:ext uri="{FF2B5EF4-FFF2-40B4-BE49-F238E27FC236}">
                <a16:creationId xmlns:a16="http://schemas.microsoft.com/office/drawing/2014/main" id="{A837EF77-FA0F-904D-84D1-95E9C7D0A6E2}"/>
              </a:ext>
            </a:extLst>
          </p:cNvPr>
          <p:cNvPicPr>
            <a:picLocks noChangeAspect="1"/>
          </p:cNvPicPr>
          <p:nvPr/>
        </p:nvPicPr>
        <p:blipFill>
          <a:blip r:embed="rId4"/>
          <a:stretch>
            <a:fillRect/>
          </a:stretch>
        </p:blipFill>
        <p:spPr>
          <a:xfrm>
            <a:off x="240357" y="1115189"/>
            <a:ext cx="6317128" cy="2049557"/>
          </a:xfrm>
          <a:prstGeom prst="rect">
            <a:avLst/>
          </a:prstGeom>
        </p:spPr>
      </p:pic>
      <p:pic>
        <p:nvPicPr>
          <p:cNvPr id="4" name="Picture 3">
            <a:extLst>
              <a:ext uri="{FF2B5EF4-FFF2-40B4-BE49-F238E27FC236}">
                <a16:creationId xmlns:a16="http://schemas.microsoft.com/office/drawing/2014/main" id="{216808F8-21AA-884D-AB43-90864832DE57}"/>
              </a:ext>
            </a:extLst>
          </p:cNvPr>
          <p:cNvPicPr>
            <a:picLocks noChangeAspect="1"/>
          </p:cNvPicPr>
          <p:nvPr/>
        </p:nvPicPr>
        <p:blipFill>
          <a:blip r:embed="rId5"/>
          <a:stretch>
            <a:fillRect/>
          </a:stretch>
        </p:blipFill>
        <p:spPr>
          <a:xfrm>
            <a:off x="240356" y="3301227"/>
            <a:ext cx="5391246" cy="2174370"/>
          </a:xfrm>
          <a:prstGeom prst="rect">
            <a:avLst/>
          </a:prstGeom>
        </p:spPr>
      </p:pic>
      <p:pic>
        <p:nvPicPr>
          <p:cNvPr id="5" name="Picture 4">
            <a:extLst>
              <a:ext uri="{FF2B5EF4-FFF2-40B4-BE49-F238E27FC236}">
                <a16:creationId xmlns:a16="http://schemas.microsoft.com/office/drawing/2014/main" id="{F82BD0DC-08E2-5C42-974A-84CA1FD8E1D7}"/>
              </a:ext>
            </a:extLst>
          </p:cNvPr>
          <p:cNvPicPr>
            <a:picLocks noChangeAspect="1"/>
          </p:cNvPicPr>
          <p:nvPr/>
        </p:nvPicPr>
        <p:blipFill>
          <a:blip r:embed="rId6"/>
          <a:stretch>
            <a:fillRect/>
          </a:stretch>
        </p:blipFill>
        <p:spPr>
          <a:xfrm>
            <a:off x="5871958" y="3316188"/>
            <a:ext cx="5701689" cy="2125815"/>
          </a:xfrm>
          <a:prstGeom prst="rect">
            <a:avLst/>
          </a:prstGeom>
        </p:spPr>
      </p:pic>
    </p:spTree>
    <p:extLst>
      <p:ext uri="{BB962C8B-B14F-4D97-AF65-F5344CB8AC3E}">
        <p14:creationId xmlns:p14="http://schemas.microsoft.com/office/powerpoint/2010/main" val="1988509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B43F8043-C799-466F-8C9B-9AB1ADB60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E2539269-A988-4404-9F15-456795083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E606F529-CD5D-4778-9EFF-539782DE4A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27"/>
            <a:ext cx="12192000" cy="6861227"/>
            <a:chOff x="0" y="-3227"/>
            <a:chExt cx="12192000" cy="6861227"/>
          </a:xfrm>
        </p:grpSpPr>
        <p:sp>
          <p:nvSpPr>
            <p:cNvPr id="26" name="Oval 25">
              <a:extLst>
                <a:ext uri="{FF2B5EF4-FFF2-40B4-BE49-F238E27FC236}">
                  <a16:creationId xmlns:a16="http://schemas.microsoft.com/office/drawing/2014/main" id="{A3DD05D7-729A-4FEE-8BAE-4DF76A86D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58790" y="124188"/>
              <a:ext cx="215755" cy="2157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7" name="Oval 26">
              <a:extLst>
                <a:ext uri="{FF2B5EF4-FFF2-40B4-BE49-F238E27FC236}">
                  <a16:creationId xmlns:a16="http://schemas.microsoft.com/office/drawing/2014/main" id="{26A34F10-25C0-4696-A77E-D08B72EA7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79553" y="2866365"/>
              <a:ext cx="697984" cy="697984"/>
            </a:xfrm>
            <a:prstGeom prst="ellipse">
              <a:avLst/>
            </a:prstGeom>
            <a:solidFill>
              <a:schemeClr val="accent1">
                <a:alpha val="65000"/>
              </a:schemeClr>
            </a:solidFill>
            <a:ln w="9331" cap="flat">
              <a:noFill/>
              <a:prstDash val="solid"/>
              <a:miter/>
            </a:ln>
          </p:spPr>
          <p:txBody>
            <a:bodyPr rtlCol="0" anchor="ctr"/>
            <a:lstStyle/>
            <a:p>
              <a:endParaRPr lang="en-US" dirty="0"/>
            </a:p>
          </p:txBody>
        </p:sp>
        <p:sp>
          <p:nvSpPr>
            <p:cNvPr id="28" name="Oval 27">
              <a:extLst>
                <a:ext uri="{FF2B5EF4-FFF2-40B4-BE49-F238E27FC236}">
                  <a16:creationId xmlns:a16="http://schemas.microsoft.com/office/drawing/2014/main" id="{1CF4D24D-08A4-4D2F-9911-46A2D17E6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6134" y="3762066"/>
              <a:ext cx="230192" cy="230191"/>
            </a:xfrm>
            <a:prstGeom prst="ellipse">
              <a:avLst/>
            </a:prstGeom>
            <a:solidFill>
              <a:schemeClr val="accent4">
                <a:lumMod val="20000"/>
                <a:lumOff val="80000"/>
                <a:alpha val="60000"/>
              </a:schemeClr>
            </a:solidFill>
            <a:ln w="9331" cap="flat">
              <a:noFill/>
              <a:prstDash val="solid"/>
              <a:miter/>
            </a:ln>
          </p:spPr>
          <p:txBody>
            <a:bodyPr rtlCol="0" anchor="ctr"/>
            <a:lstStyle/>
            <a:p>
              <a:endParaRPr lang="en-US" dirty="0">
                <a:solidFill>
                  <a:schemeClr val="tx1"/>
                </a:solidFill>
              </a:endParaRPr>
            </a:p>
          </p:txBody>
        </p:sp>
        <p:sp>
          <p:nvSpPr>
            <p:cNvPr id="29" name="Graphic 9">
              <a:extLst>
                <a:ext uri="{FF2B5EF4-FFF2-40B4-BE49-F238E27FC236}">
                  <a16:creationId xmlns:a16="http://schemas.microsoft.com/office/drawing/2014/main" id="{A60E1FF2-EE91-4C0C-914A-262F36E1E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451544" y="-3227"/>
              <a:ext cx="2740456" cy="274045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30" name="Graphic 9">
              <a:extLst>
                <a:ext uri="{FF2B5EF4-FFF2-40B4-BE49-F238E27FC236}">
                  <a16:creationId xmlns:a16="http://schemas.microsoft.com/office/drawing/2014/main" id="{8B579174-67A2-4DA2-8E51-013AFF86CC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621871" y="163409"/>
              <a:ext cx="2387894" cy="2387894"/>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86CAC630-4D61-4D13-88B3-734086C50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3060" y="599153"/>
              <a:ext cx="823413" cy="1000074"/>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279CE322-CC11-442C-A018-DE4477110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903403"/>
              <a:ext cx="1715504" cy="2954597"/>
            </a:xfrm>
            <a:custGeom>
              <a:avLst/>
              <a:gdLst>
                <a:gd name="connsiteX0" fmla="*/ 0 w 2429360"/>
                <a:gd name="connsiteY0" fmla="*/ 0 h 4184064"/>
                <a:gd name="connsiteX1" fmla="*/ 329124 w 2429360"/>
                <a:gd name="connsiteY1" fmla="*/ 0 h 4184064"/>
                <a:gd name="connsiteX2" fmla="*/ 2429360 w 2429360"/>
                <a:gd name="connsiteY2" fmla="*/ 2100236 h 4184064"/>
                <a:gd name="connsiteX3" fmla="*/ 2429360 w 2429360"/>
                <a:gd name="connsiteY3" fmla="*/ 4184064 h 4184064"/>
                <a:gd name="connsiteX4" fmla="*/ 132331 w 2429360"/>
                <a:gd name="connsiteY4" fmla="*/ 4184064 h 4184064"/>
                <a:gd name="connsiteX5" fmla="*/ 120545 w 2429360"/>
                <a:gd name="connsiteY5" fmla="*/ 4183469 h 4184064"/>
                <a:gd name="connsiteX6" fmla="*/ 0 w 2429360"/>
                <a:gd name="connsiteY6" fmla="*/ 4165072 h 418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9360" h="4184064">
                  <a:moveTo>
                    <a:pt x="0" y="0"/>
                  </a:moveTo>
                  <a:lnTo>
                    <a:pt x="329124" y="0"/>
                  </a:lnTo>
                  <a:cubicBezTo>
                    <a:pt x="1489065" y="0"/>
                    <a:pt x="2429360" y="940295"/>
                    <a:pt x="2429360" y="2100236"/>
                  </a:cubicBezTo>
                  <a:lnTo>
                    <a:pt x="2429360" y="4184064"/>
                  </a:lnTo>
                  <a:lnTo>
                    <a:pt x="132331" y="4184064"/>
                  </a:lnTo>
                  <a:lnTo>
                    <a:pt x="120545" y="4183469"/>
                  </a:lnTo>
                  <a:lnTo>
                    <a:pt x="0" y="4165072"/>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BCD36D-87B5-4011-9D23-FE2BB6828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168300"/>
              <a:ext cx="1533337" cy="2555470"/>
            </a:xfrm>
            <a:custGeom>
              <a:avLst/>
              <a:gdLst>
                <a:gd name="connsiteX0" fmla="*/ 0 w 1986804"/>
                <a:gd name="connsiteY0" fmla="*/ 0 h 2902159"/>
                <a:gd name="connsiteX1" fmla="*/ 533594 w 1986804"/>
                <a:gd name="connsiteY1" fmla="*/ 0 h 2902159"/>
                <a:gd name="connsiteX2" fmla="*/ 1986804 w 1986804"/>
                <a:gd name="connsiteY2" fmla="*/ 1453211 h 2902159"/>
                <a:gd name="connsiteX3" fmla="*/ 1986804 w 1986804"/>
                <a:gd name="connsiteY3" fmla="*/ 2902159 h 2902159"/>
                <a:gd name="connsiteX4" fmla="*/ 537856 w 1986804"/>
                <a:gd name="connsiteY4" fmla="*/ 2902159 h 2902159"/>
                <a:gd name="connsiteX5" fmla="*/ 105713 w 1986804"/>
                <a:gd name="connsiteY5" fmla="*/ 2836826 h 2902159"/>
                <a:gd name="connsiteX6" fmla="*/ 0 w 1986804"/>
                <a:gd name="connsiteY6" fmla="*/ 2798136 h 290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6804" h="2902159">
                  <a:moveTo>
                    <a:pt x="0" y="0"/>
                  </a:moveTo>
                  <a:lnTo>
                    <a:pt x="533594" y="0"/>
                  </a:lnTo>
                  <a:cubicBezTo>
                    <a:pt x="1336188" y="0"/>
                    <a:pt x="1986804" y="650616"/>
                    <a:pt x="1986804" y="1453211"/>
                  </a:cubicBezTo>
                  <a:lnTo>
                    <a:pt x="1986804" y="2902159"/>
                  </a:lnTo>
                  <a:lnTo>
                    <a:pt x="537856" y="2902159"/>
                  </a:lnTo>
                  <a:cubicBezTo>
                    <a:pt x="387370" y="2902159"/>
                    <a:pt x="242226" y="2879286"/>
                    <a:pt x="105713" y="2836826"/>
                  </a:cubicBezTo>
                  <a:lnTo>
                    <a:pt x="0" y="279813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829659E5-874B-44E0-BE0A-B8409AF8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85047" y="4685933"/>
              <a:ext cx="2406953" cy="2172067"/>
            </a:xfrm>
            <a:custGeom>
              <a:avLst/>
              <a:gdLst>
                <a:gd name="connsiteX0" fmla="*/ 1229573 w 2406953"/>
                <a:gd name="connsiteY0" fmla="*/ 0 h 2172067"/>
                <a:gd name="connsiteX1" fmla="*/ 2406313 w 2406953"/>
                <a:gd name="connsiteY1" fmla="*/ 1496275 h 2172067"/>
                <a:gd name="connsiteX2" fmla="*/ 2406953 w 2406953"/>
                <a:gd name="connsiteY2" fmla="*/ 1499327 h 2172067"/>
                <a:gd name="connsiteX3" fmla="*/ 2406953 w 2406953"/>
                <a:gd name="connsiteY3" fmla="*/ 2172067 h 2172067"/>
                <a:gd name="connsiteX4" fmla="*/ 36154 w 2406953"/>
                <a:gd name="connsiteY4" fmla="*/ 2172067 h 2172067"/>
                <a:gd name="connsiteX5" fmla="*/ 13809 w 2406953"/>
                <a:gd name="connsiteY5" fmla="*/ 2065529 h 2172067"/>
                <a:gd name="connsiteX6" fmla="*/ 0 w 2406953"/>
                <a:gd name="connsiteY6" fmla="*/ 1873933 h 2172067"/>
                <a:gd name="connsiteX7" fmla="*/ 1229573 w 2406953"/>
                <a:gd name="connsiteY7" fmla="*/ 0 h 217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6953" h="2172067">
                  <a:moveTo>
                    <a:pt x="1229573" y="0"/>
                  </a:moveTo>
                  <a:cubicBezTo>
                    <a:pt x="1229573" y="0"/>
                    <a:pt x="2170965" y="642363"/>
                    <a:pt x="2406313" y="1496275"/>
                  </a:cubicBezTo>
                  <a:lnTo>
                    <a:pt x="2406953" y="1499327"/>
                  </a:lnTo>
                  <a:lnTo>
                    <a:pt x="2406953" y="2172067"/>
                  </a:lnTo>
                  <a:lnTo>
                    <a:pt x="36154" y="2172067"/>
                  </a:lnTo>
                  <a:lnTo>
                    <a:pt x="13809" y="2065529"/>
                  </a:lnTo>
                  <a:cubicBezTo>
                    <a:pt x="4803" y="2002533"/>
                    <a:pt x="0" y="1938616"/>
                    <a:pt x="0" y="1873933"/>
                  </a:cubicBezTo>
                  <a:cubicBezTo>
                    <a:pt x="0" y="839004"/>
                    <a:pt x="1229573" y="0"/>
                    <a:pt x="1229573" y="0"/>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grpSp>
      <p:sp>
        <p:nvSpPr>
          <p:cNvPr id="36" name="Texture">
            <a:extLst>
              <a:ext uri="{FF2B5EF4-FFF2-40B4-BE49-F238E27FC236}">
                <a16:creationId xmlns:a16="http://schemas.microsoft.com/office/drawing/2014/main" id="{805817B5-27FE-455C-B285-B97D53E1E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35" name="Title 1">
            <a:extLst>
              <a:ext uri="{FF2B5EF4-FFF2-40B4-BE49-F238E27FC236}">
                <a16:creationId xmlns:a16="http://schemas.microsoft.com/office/drawing/2014/main" id="{8C8B5A48-3EF3-A441-AEE5-94CA5F342DAC}"/>
              </a:ext>
            </a:extLst>
          </p:cNvPr>
          <p:cNvSpPr>
            <a:spLocks noGrp="1"/>
          </p:cNvSpPr>
          <p:nvPr>
            <p:ph type="title"/>
          </p:nvPr>
        </p:nvSpPr>
        <p:spPr>
          <a:xfrm>
            <a:off x="262284" y="-217042"/>
            <a:ext cx="7685037" cy="1325563"/>
          </a:xfrm>
        </p:spPr>
        <p:txBody>
          <a:bodyPr>
            <a:normAutofit/>
          </a:bodyPr>
          <a:lstStyle/>
          <a:p>
            <a:r>
              <a:rPr lang="en-US" dirty="0"/>
              <a:t>1. Respiratory rate and effort</a:t>
            </a:r>
          </a:p>
        </p:txBody>
      </p:sp>
      <p:sp>
        <p:nvSpPr>
          <p:cNvPr id="37" name="Content Placeholder 2">
            <a:extLst>
              <a:ext uri="{FF2B5EF4-FFF2-40B4-BE49-F238E27FC236}">
                <a16:creationId xmlns:a16="http://schemas.microsoft.com/office/drawing/2014/main" id="{36672770-98BF-7248-9D97-B8284575D660}"/>
              </a:ext>
            </a:extLst>
          </p:cNvPr>
          <p:cNvSpPr>
            <a:spLocks noGrp="1"/>
          </p:cNvSpPr>
          <p:nvPr>
            <p:ph idx="1"/>
          </p:nvPr>
        </p:nvSpPr>
        <p:spPr>
          <a:xfrm>
            <a:off x="114463" y="1253049"/>
            <a:ext cx="11912426" cy="5405035"/>
          </a:xfrm>
        </p:spPr>
        <p:txBody>
          <a:bodyPr>
            <a:normAutofit/>
          </a:bodyPr>
          <a:lstStyle/>
          <a:p>
            <a:r>
              <a:rPr lang="en-US" dirty="0"/>
              <a:t>Control of breathing </a:t>
            </a:r>
            <a:r>
              <a:rPr lang="en-US" dirty="0" err="1"/>
              <a:t>cont</a:t>
            </a:r>
            <a:r>
              <a:rPr lang="en-US" dirty="0"/>
              <a:t>: </a:t>
            </a:r>
          </a:p>
          <a:p>
            <a:r>
              <a:rPr lang="en-US" dirty="0"/>
              <a:t>Lung receptors: stretch receptors and irritant receptors</a:t>
            </a:r>
          </a:p>
          <a:p>
            <a:r>
              <a:rPr lang="en-US" dirty="0"/>
              <a:t>Respiratory mechanics and muscular control</a:t>
            </a:r>
          </a:p>
          <a:p>
            <a:r>
              <a:rPr lang="en-US" dirty="0"/>
              <a:t>Central and peripheral chemoreceptors: i</a:t>
            </a:r>
            <a:r>
              <a:rPr lang="en-US" sz="2000" dirty="0"/>
              <a:t>nput goes to medulla (mostly), pons, and cortex</a:t>
            </a:r>
          </a:p>
          <a:p>
            <a:pPr lvl="1"/>
            <a:r>
              <a:rPr lang="en-US" u="sng" dirty="0"/>
              <a:t>Central chemoreceptors in medulla</a:t>
            </a:r>
            <a:r>
              <a:rPr lang="en-US" dirty="0"/>
              <a:t>: </a:t>
            </a:r>
            <a:r>
              <a:rPr lang="en-US" dirty="0">
                <a:effectLst/>
                <a:latin typeface="Minion"/>
              </a:rPr>
              <a:t>responsible for 85% of the respiratory response to CO2 </a:t>
            </a:r>
          </a:p>
          <a:p>
            <a:pPr lvl="2"/>
            <a:r>
              <a:rPr lang="en-US" dirty="0">
                <a:latin typeface="Minion"/>
              </a:rPr>
              <a:t>Inc in </a:t>
            </a:r>
            <a:r>
              <a:rPr lang="en-US" u="sng" dirty="0">
                <a:latin typeface="Minion"/>
              </a:rPr>
              <a:t>PaCO2-</a:t>
            </a:r>
            <a:r>
              <a:rPr lang="en-US" dirty="0">
                <a:latin typeface="Minion"/>
              </a:rPr>
              <a:t>&gt; </a:t>
            </a:r>
            <a:r>
              <a:rPr lang="en-US" dirty="0" err="1">
                <a:latin typeface="Minion"/>
              </a:rPr>
              <a:t>inc</a:t>
            </a:r>
            <a:r>
              <a:rPr lang="en-US" dirty="0">
                <a:latin typeface="Minion"/>
              </a:rPr>
              <a:t> in PvCO2 and CSF CO2-&gt; CO2 in CSF forms carbonic acid-&gt; dissociates into H+ and HCO3- (this dec in pH regulates ventilation)</a:t>
            </a:r>
          </a:p>
          <a:p>
            <a:pPr lvl="2"/>
            <a:r>
              <a:rPr lang="en-US" dirty="0">
                <a:latin typeface="Minion"/>
              </a:rPr>
              <a:t>**Hypoxemia does not affect</a:t>
            </a:r>
            <a:endParaRPr lang="en-US" dirty="0"/>
          </a:p>
          <a:p>
            <a:pPr lvl="1"/>
            <a:r>
              <a:rPr lang="en-US" u="sng" dirty="0"/>
              <a:t>Peripheral chemoreceptors in carotid bodies at bifurcation of common carotid arteries and aortic bodies</a:t>
            </a:r>
          </a:p>
          <a:p>
            <a:pPr lvl="2"/>
            <a:r>
              <a:rPr lang="en-US" dirty="0"/>
              <a:t>Senses dec in </a:t>
            </a:r>
            <a:r>
              <a:rPr lang="en-US" u="sng" dirty="0"/>
              <a:t>blood pH </a:t>
            </a:r>
            <a:r>
              <a:rPr lang="en-US" dirty="0"/>
              <a:t>(whether resp or metabolic in origin) and </a:t>
            </a:r>
            <a:r>
              <a:rPr lang="en-US" u="sng" dirty="0"/>
              <a:t>partial pressure of oxygen, </a:t>
            </a:r>
            <a:r>
              <a:rPr lang="en-US" u="sng" dirty="0" err="1"/>
              <a:t>inc</a:t>
            </a:r>
            <a:r>
              <a:rPr lang="en-US" u="sng" dirty="0"/>
              <a:t> partial pressure of CO2</a:t>
            </a:r>
            <a:r>
              <a:rPr lang="en-US" dirty="0"/>
              <a:t>, and hypoperfusion-&gt; increase in ventilation</a:t>
            </a:r>
          </a:p>
          <a:p>
            <a:pPr lvl="2"/>
            <a:r>
              <a:rPr lang="en-US" dirty="0"/>
              <a:t>Exclusively responsible to increasing ventilation in response to hypoxemia</a:t>
            </a:r>
          </a:p>
          <a:p>
            <a:pPr lvl="2"/>
            <a:r>
              <a:rPr lang="en-US" dirty="0"/>
              <a:t>Response is more rapid (within 1-3 seconds) compared to central chemoreceptors, but response is less substantial</a:t>
            </a:r>
          </a:p>
        </p:txBody>
      </p:sp>
    </p:spTree>
    <p:extLst>
      <p:ext uri="{BB962C8B-B14F-4D97-AF65-F5344CB8AC3E}">
        <p14:creationId xmlns:p14="http://schemas.microsoft.com/office/powerpoint/2010/main" val="1957967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6298CCB-10AC-C141-900F-D4ECE828A174}"/>
              </a:ext>
            </a:extLst>
          </p:cNvPr>
          <p:cNvSpPr>
            <a:spLocks noGrp="1"/>
          </p:cNvSpPr>
          <p:nvPr>
            <p:ph type="title"/>
          </p:nvPr>
        </p:nvSpPr>
        <p:spPr>
          <a:xfrm>
            <a:off x="457199" y="1062369"/>
            <a:ext cx="11572875" cy="3310716"/>
          </a:xfrm>
        </p:spPr>
        <p:txBody>
          <a:bodyPr vert="horz" lIns="91440" tIns="45720" rIns="91440" bIns="45720" rtlCol="0" anchor="ctr">
            <a:normAutofit/>
          </a:bodyPr>
          <a:lstStyle/>
          <a:p>
            <a:r>
              <a:rPr lang="en-US" sz="5400" dirty="0"/>
              <a:t>Question 2:</a:t>
            </a:r>
            <a:br>
              <a:rPr lang="en-US" sz="5400" dirty="0"/>
            </a:br>
            <a:r>
              <a:rPr lang="en-US" sz="3000" dirty="0"/>
              <a:t>Name look-alike causes of respiratory distress </a:t>
            </a:r>
            <a:br>
              <a:rPr lang="en-US" sz="5400" dirty="0"/>
            </a:br>
            <a:endParaRPr lang="en-US" sz="2500" dirty="0"/>
          </a:p>
        </p:txBody>
      </p:sp>
    </p:spTree>
    <p:extLst>
      <p:ext uri="{BB962C8B-B14F-4D97-AF65-F5344CB8AC3E}">
        <p14:creationId xmlns:p14="http://schemas.microsoft.com/office/powerpoint/2010/main" val="3662464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F5404724-1B75-49DB-B99E-4C231BD27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2A8DD2EE-FA3F-4FF6-AF06-507EFA45F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3BCC1B3A-8609-46CF-8864-FB2F60E795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750" y="3759056"/>
            <a:ext cx="12211115" cy="3100791"/>
            <a:chOff x="-7750" y="3759056"/>
            <a:chExt cx="12211115" cy="3100791"/>
          </a:xfrm>
        </p:grpSpPr>
        <p:sp>
          <p:nvSpPr>
            <p:cNvPr id="26" name="Graphic 18">
              <a:extLst>
                <a:ext uri="{FF2B5EF4-FFF2-40B4-BE49-F238E27FC236}">
                  <a16:creationId xmlns:a16="http://schemas.microsoft.com/office/drawing/2014/main" id="{E4F3FF17-5E9E-4BAD-A98F-899318B963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90360" y="3942525"/>
              <a:ext cx="1619244" cy="2467813"/>
            </a:xfrm>
            <a:custGeom>
              <a:avLst/>
              <a:gdLst>
                <a:gd name="connsiteX0" fmla="*/ 3413379 w 3413378"/>
                <a:gd name="connsiteY0" fmla="*/ 3266028 h 6532054"/>
                <a:gd name="connsiteX1" fmla="*/ 1706689 w 3413378"/>
                <a:gd name="connsiteY1" fmla="*/ 6532055 h 6532054"/>
                <a:gd name="connsiteX2" fmla="*/ 0 w 3413378"/>
                <a:gd name="connsiteY2" fmla="*/ 3266028 h 6532054"/>
                <a:gd name="connsiteX3" fmla="*/ 1706689 w 3413378"/>
                <a:gd name="connsiteY3" fmla="*/ 0 h 6532054"/>
                <a:gd name="connsiteX4" fmla="*/ 3413379 w 3413378"/>
                <a:gd name="connsiteY4" fmla="*/ 3266028 h 653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378" h="6532054">
                  <a:moveTo>
                    <a:pt x="3413379" y="3266028"/>
                  </a:moveTo>
                  <a:cubicBezTo>
                    <a:pt x="3413379" y="5069777"/>
                    <a:pt x="1706689" y="6532055"/>
                    <a:pt x="1706689" y="6532055"/>
                  </a:cubicBezTo>
                  <a:cubicBezTo>
                    <a:pt x="1706689" y="6532055"/>
                    <a:pt x="0" y="5069777"/>
                    <a:pt x="0" y="3266028"/>
                  </a:cubicBezTo>
                  <a:cubicBezTo>
                    <a:pt x="0" y="1462278"/>
                    <a:pt x="1706689" y="0"/>
                    <a:pt x="1706689" y="0"/>
                  </a:cubicBezTo>
                  <a:cubicBezTo>
                    <a:pt x="1706689" y="0"/>
                    <a:pt x="3413379" y="1462278"/>
                    <a:pt x="3413379" y="3266028"/>
                  </a:cubicBezTo>
                  <a:close/>
                </a:path>
              </a:pathLst>
            </a:custGeom>
            <a:solidFill>
              <a:schemeClr val="accent1">
                <a:lumMod val="75000"/>
                <a:alpha val="65000"/>
              </a:schemeClr>
            </a:solidFill>
            <a:ln w="9331" cap="flat">
              <a:noFill/>
              <a:prstDash val="solid"/>
              <a:miter/>
            </a:ln>
          </p:spPr>
          <p:txBody>
            <a:bodyPr rtlCol="0" anchor="ctr"/>
            <a:lstStyle/>
            <a:p>
              <a:endParaRPr lang="en-US"/>
            </a:p>
          </p:txBody>
        </p:sp>
        <p:sp>
          <p:nvSpPr>
            <p:cNvPr id="27" name="Graphic 9">
              <a:extLst>
                <a:ext uri="{FF2B5EF4-FFF2-40B4-BE49-F238E27FC236}">
                  <a16:creationId xmlns:a16="http://schemas.microsoft.com/office/drawing/2014/main" id="{5F8DA39C-70FD-4027-902C-3BAA96403B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7750" y="3759056"/>
              <a:ext cx="3100791" cy="3100791"/>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60000"/>
                <a:lumOff val="40000"/>
                <a:alpha val="60000"/>
              </a:schemeClr>
            </a:solidFill>
            <a:ln w="9331" cap="flat">
              <a:noFill/>
              <a:prstDash val="solid"/>
              <a:miter/>
            </a:ln>
          </p:spPr>
          <p:txBody>
            <a:bodyPr rtlCol="0" anchor="ctr"/>
            <a:lstStyle/>
            <a:p>
              <a:endParaRPr lang="en-US"/>
            </a:p>
          </p:txBody>
        </p:sp>
        <p:sp>
          <p:nvSpPr>
            <p:cNvPr id="28" name="Oval 27">
              <a:extLst>
                <a:ext uri="{FF2B5EF4-FFF2-40B4-BE49-F238E27FC236}">
                  <a16:creationId xmlns:a16="http://schemas.microsoft.com/office/drawing/2014/main" id="{811993F1-3674-4774-9D44-D29C20D33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3295" y="4014948"/>
              <a:ext cx="511015" cy="513182"/>
            </a:xfrm>
            <a:prstGeom prst="ellipse">
              <a:avLst/>
            </a:prstGeom>
            <a:solidFill>
              <a:schemeClr val="accent1">
                <a:lumMod val="60000"/>
                <a:lumOff val="40000"/>
              </a:schemeClr>
            </a:solidFill>
            <a:ln w="9331" cap="flat">
              <a:noFill/>
              <a:prstDash val="solid"/>
              <a:miter/>
            </a:ln>
          </p:spPr>
          <p:txBody>
            <a:bodyPr rtlCol="0" anchor="ctr"/>
            <a:lstStyle/>
            <a:p>
              <a:endParaRPr lang="en-US" dirty="0">
                <a:solidFill>
                  <a:schemeClr val="tx1"/>
                </a:solidFill>
              </a:endParaRPr>
            </a:p>
          </p:txBody>
        </p:sp>
        <p:sp>
          <p:nvSpPr>
            <p:cNvPr id="29" name="Oval 28">
              <a:extLst>
                <a:ext uri="{FF2B5EF4-FFF2-40B4-BE49-F238E27FC236}">
                  <a16:creationId xmlns:a16="http://schemas.microsoft.com/office/drawing/2014/main" id="{ED051B56-304B-4E18-A7A6-A26C29E12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59546" y="4421992"/>
              <a:ext cx="212276" cy="21227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Graphic 9">
              <a:extLst>
                <a:ext uri="{FF2B5EF4-FFF2-40B4-BE49-F238E27FC236}">
                  <a16:creationId xmlns:a16="http://schemas.microsoft.com/office/drawing/2014/main" id="{FAD76E7E-E581-4B45-938A-CF9B06C49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266038" y="3795475"/>
              <a:ext cx="2281987" cy="228198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1">
                  <a:lumMod val="5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022A43EA-C9EC-4EF3-A994-6C6DE845C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3411" y="4030194"/>
              <a:ext cx="819954" cy="995873"/>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1">
                  <a:lumMod val="40000"/>
                  <a:lumOff val="60000"/>
                </a:schemeClr>
              </a:fgClr>
              <a:bgClr>
                <a:schemeClr val="accent1">
                  <a:lumMod val="75000"/>
                </a:schemeClr>
              </a:bgClr>
            </a:pattFill>
            <a:ln w="9525" cap="flat">
              <a:noFill/>
              <a:prstDash val="solid"/>
              <a:miter/>
            </a:ln>
          </p:spPr>
          <p:txBody>
            <a:bodyPr rtlCol="0" anchor="ctr"/>
            <a:lstStyle/>
            <a:p>
              <a:pPr lvl="0"/>
              <a:endParaRPr lang="en-US" dirty="0"/>
            </a:p>
          </p:txBody>
        </p:sp>
        <p:sp>
          <p:nvSpPr>
            <p:cNvPr id="32" name="Graphic 9">
              <a:extLst>
                <a:ext uri="{FF2B5EF4-FFF2-40B4-BE49-F238E27FC236}">
                  <a16:creationId xmlns:a16="http://schemas.microsoft.com/office/drawing/2014/main" id="{FD113AB0-8BCC-47FD-9613-23B5DA129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029575" y="3817817"/>
              <a:ext cx="3036177" cy="3036177"/>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Graphic 9">
              <a:extLst>
                <a:ext uri="{FF2B5EF4-FFF2-40B4-BE49-F238E27FC236}">
                  <a16:creationId xmlns:a16="http://schemas.microsoft.com/office/drawing/2014/main" id="{85EC6479-EA64-49DA-97C3-FFEC69EB0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192339" y="3965010"/>
              <a:ext cx="2710066" cy="271006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10F1ADF2-FE01-4AE6-A295-A39ED97DE2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375869" y="6210300"/>
              <a:ext cx="2163589" cy="645194"/>
            </a:xfrm>
            <a:custGeom>
              <a:avLst/>
              <a:gdLst>
                <a:gd name="connsiteX0" fmla="*/ 1024272 w 2163589"/>
                <a:gd name="connsiteY0" fmla="*/ 0 h 645194"/>
                <a:gd name="connsiteX1" fmla="*/ 2163589 w 2163589"/>
                <a:gd name="connsiteY1" fmla="*/ 0 h 645194"/>
                <a:gd name="connsiteX2" fmla="*/ 2163589 w 2163589"/>
                <a:gd name="connsiteY2" fmla="*/ 645194 h 645194"/>
                <a:gd name="connsiteX3" fmla="*/ 0 w 2163589"/>
                <a:gd name="connsiteY3" fmla="*/ 645194 h 645194"/>
                <a:gd name="connsiteX4" fmla="*/ 76751 w 2163589"/>
                <a:gd name="connsiteY4" fmla="*/ 503789 h 645194"/>
                <a:gd name="connsiteX5" fmla="*/ 1024272 w 2163589"/>
                <a:gd name="connsiteY5" fmla="*/ 0 h 64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3589" h="645194">
                  <a:moveTo>
                    <a:pt x="1024272" y="0"/>
                  </a:moveTo>
                  <a:lnTo>
                    <a:pt x="2163589" y="0"/>
                  </a:lnTo>
                  <a:lnTo>
                    <a:pt x="2163589" y="645194"/>
                  </a:lnTo>
                  <a:lnTo>
                    <a:pt x="0" y="645194"/>
                  </a:lnTo>
                  <a:lnTo>
                    <a:pt x="76751" y="503789"/>
                  </a:lnTo>
                  <a:cubicBezTo>
                    <a:pt x="282096" y="199838"/>
                    <a:pt x="629843" y="0"/>
                    <a:pt x="1024272" y="0"/>
                  </a:cubicBezTo>
                  <a:close/>
                </a:path>
              </a:pathLst>
            </a:custGeom>
            <a:solidFill>
              <a:schemeClr val="accent1">
                <a:lumMod val="75000"/>
                <a:alpha val="65000"/>
              </a:schemeClr>
            </a:solidFill>
            <a:ln w="9331" cap="flat">
              <a:noFill/>
              <a:prstDash val="solid"/>
              <a:miter/>
            </a:ln>
          </p:spPr>
          <p:txBody>
            <a:bodyPr rtlCol="0" anchor="ctr"/>
            <a:lstStyle/>
            <a:p>
              <a:endParaRPr lang="en-US"/>
            </a:p>
          </p:txBody>
        </p:sp>
      </p:grpSp>
      <p:sp>
        <p:nvSpPr>
          <p:cNvPr id="36" name="Texture">
            <a:extLst>
              <a:ext uri="{FF2B5EF4-FFF2-40B4-BE49-F238E27FC236}">
                <a16:creationId xmlns:a16="http://schemas.microsoft.com/office/drawing/2014/main" id="{043A5B13-5691-4583-8441-C0C019945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A6298CCB-10AC-C141-900F-D4ECE828A174}"/>
              </a:ext>
            </a:extLst>
          </p:cNvPr>
          <p:cNvSpPr>
            <a:spLocks noGrp="1"/>
          </p:cNvSpPr>
          <p:nvPr>
            <p:ph type="title"/>
          </p:nvPr>
        </p:nvSpPr>
        <p:spPr>
          <a:xfrm>
            <a:off x="220513" y="2029235"/>
            <a:ext cx="11572875" cy="5347969"/>
          </a:xfrm>
        </p:spPr>
        <p:txBody>
          <a:bodyPr vert="horz" lIns="91440" tIns="45720" rIns="91440" bIns="45720" rtlCol="0" anchor="ctr">
            <a:normAutofit fontScale="90000"/>
          </a:bodyPr>
          <a:lstStyle/>
          <a:p>
            <a:pPr marL="457200" lvl="1"/>
            <a:r>
              <a:rPr lang="en-US" sz="5400" dirty="0">
                <a:solidFill>
                  <a:schemeClr val="tx1"/>
                </a:solidFill>
                <a:latin typeface="+mj-lt"/>
              </a:rPr>
              <a:t>Question 2:</a:t>
            </a:r>
            <a:br>
              <a:rPr lang="en-US" sz="5400" dirty="0">
                <a:solidFill>
                  <a:schemeClr val="tx1"/>
                </a:solidFill>
                <a:latin typeface="+mj-lt"/>
              </a:rPr>
            </a:br>
            <a:r>
              <a:rPr lang="en-US" sz="3000" dirty="0">
                <a:solidFill>
                  <a:schemeClr val="tx1"/>
                </a:solidFill>
                <a:latin typeface="+mj-lt"/>
              </a:rPr>
              <a:t>Name look-alike causes of respiratory distress</a:t>
            </a:r>
            <a:br>
              <a:rPr lang="en-US" sz="3000" dirty="0">
                <a:solidFill>
                  <a:schemeClr val="tx1"/>
                </a:solidFill>
                <a:latin typeface="+mj-lt"/>
              </a:rPr>
            </a:br>
            <a:br>
              <a:rPr lang="en-US" dirty="0">
                <a:solidFill>
                  <a:schemeClr val="tx1"/>
                </a:solidFill>
                <a:latin typeface="Gill Sans Nova Light" panose="020B0602020104020203" pitchFamily="34" charset="0"/>
              </a:rPr>
            </a:br>
            <a:r>
              <a:rPr lang="en-US" sz="2200" dirty="0">
                <a:solidFill>
                  <a:schemeClr val="tx1"/>
                </a:solidFill>
                <a:latin typeface="+mj-lt"/>
              </a:rPr>
              <a:t>Respiratory compensation for metabolic acidosis</a:t>
            </a:r>
            <a:br>
              <a:rPr lang="en-US" sz="2200" dirty="0">
                <a:solidFill>
                  <a:schemeClr val="tx1"/>
                </a:solidFill>
                <a:latin typeface="+mj-lt"/>
              </a:rPr>
            </a:br>
            <a:r>
              <a:rPr lang="en-US" sz="2200" dirty="0">
                <a:solidFill>
                  <a:schemeClr val="tx1"/>
                </a:solidFill>
                <a:latin typeface="+mj-lt"/>
              </a:rPr>
              <a:t>Expect decrement of 0.7 mmHg in PCO2 per 1 </a:t>
            </a:r>
            <a:r>
              <a:rPr lang="en-US" sz="2200" dirty="0" err="1">
                <a:solidFill>
                  <a:schemeClr val="tx1"/>
                </a:solidFill>
                <a:latin typeface="+mj-lt"/>
              </a:rPr>
              <a:t>meq</a:t>
            </a:r>
            <a:r>
              <a:rPr lang="en-US" sz="2200" dirty="0">
                <a:solidFill>
                  <a:schemeClr val="tx1"/>
                </a:solidFill>
                <a:latin typeface="+mj-lt"/>
              </a:rPr>
              <a:t>/L decrease in bicarbonate</a:t>
            </a:r>
            <a:br>
              <a:rPr lang="en-US" sz="2200" dirty="0">
                <a:solidFill>
                  <a:schemeClr val="tx1"/>
                </a:solidFill>
                <a:latin typeface="+mj-lt"/>
              </a:rPr>
            </a:br>
            <a:r>
              <a:rPr lang="en-US" sz="2200" dirty="0">
                <a:solidFill>
                  <a:schemeClr val="tx1"/>
                </a:solidFill>
                <a:latin typeface="+mj-lt"/>
              </a:rPr>
              <a:t>Decrease in delivery of oxygen</a:t>
            </a:r>
            <a:br>
              <a:rPr lang="en-US" sz="2200" dirty="0">
                <a:solidFill>
                  <a:schemeClr val="tx1"/>
                </a:solidFill>
                <a:latin typeface="+mj-lt"/>
              </a:rPr>
            </a:br>
            <a:r>
              <a:rPr lang="en-US" sz="2200" dirty="0">
                <a:solidFill>
                  <a:schemeClr val="tx1"/>
                </a:solidFill>
                <a:latin typeface="+mj-lt"/>
              </a:rPr>
              <a:t>Decreased oxygen content (anemia, dysfunctional hemoglobin)</a:t>
            </a:r>
            <a:br>
              <a:rPr lang="en-US" sz="2200" dirty="0">
                <a:solidFill>
                  <a:schemeClr val="tx1"/>
                </a:solidFill>
                <a:latin typeface="+mj-lt"/>
              </a:rPr>
            </a:br>
            <a:r>
              <a:rPr lang="en-US" sz="2200" dirty="0">
                <a:solidFill>
                  <a:schemeClr val="tx1"/>
                </a:solidFill>
                <a:latin typeface="+mj-lt"/>
              </a:rPr>
              <a:t>Hypovolemia</a:t>
            </a:r>
            <a:br>
              <a:rPr lang="en-US" sz="2200" dirty="0">
                <a:solidFill>
                  <a:schemeClr val="tx1"/>
                </a:solidFill>
                <a:latin typeface="+mj-lt"/>
              </a:rPr>
            </a:br>
            <a:r>
              <a:rPr lang="en-US" sz="2200" dirty="0">
                <a:solidFill>
                  <a:schemeClr val="tx1"/>
                </a:solidFill>
                <a:latin typeface="+mj-lt"/>
              </a:rPr>
              <a:t>Hypotension</a:t>
            </a:r>
            <a:br>
              <a:rPr lang="en-US" sz="2200" dirty="0">
                <a:solidFill>
                  <a:schemeClr val="tx1"/>
                </a:solidFill>
                <a:latin typeface="+mj-lt"/>
              </a:rPr>
            </a:br>
            <a:r>
              <a:rPr lang="en-US" sz="2200" dirty="0">
                <a:solidFill>
                  <a:schemeClr val="tx1"/>
                </a:solidFill>
                <a:latin typeface="+mj-lt"/>
              </a:rPr>
              <a:t>Pain, anxiety, stress</a:t>
            </a:r>
            <a:br>
              <a:rPr lang="en-US" sz="2200" dirty="0">
                <a:solidFill>
                  <a:schemeClr val="tx1"/>
                </a:solidFill>
                <a:latin typeface="+mj-lt"/>
              </a:rPr>
            </a:br>
            <a:r>
              <a:rPr lang="en-US" sz="2200" dirty="0">
                <a:solidFill>
                  <a:schemeClr val="tx1"/>
                </a:solidFill>
                <a:latin typeface="+mj-lt"/>
              </a:rPr>
              <a:t>Hyperthermia</a:t>
            </a:r>
            <a:br>
              <a:rPr lang="en-US" sz="2200" dirty="0">
                <a:solidFill>
                  <a:schemeClr val="tx1"/>
                </a:solidFill>
                <a:latin typeface="+mj-lt"/>
              </a:rPr>
            </a:br>
            <a:r>
              <a:rPr lang="en-US" sz="2200" dirty="0">
                <a:solidFill>
                  <a:schemeClr val="tx1"/>
                </a:solidFill>
                <a:latin typeface="+mj-lt"/>
              </a:rPr>
              <a:t>Metabolic disease</a:t>
            </a:r>
            <a:br>
              <a:rPr lang="en-US" sz="2200" dirty="0">
                <a:solidFill>
                  <a:schemeClr val="tx1"/>
                </a:solidFill>
                <a:latin typeface="+mj-lt"/>
              </a:rPr>
            </a:br>
            <a:r>
              <a:rPr lang="en-US" sz="2200" dirty="0">
                <a:solidFill>
                  <a:schemeClr val="tx1"/>
                </a:solidFill>
                <a:latin typeface="+mj-lt"/>
              </a:rPr>
              <a:t>Abdominal distension </a:t>
            </a:r>
            <a:br>
              <a:rPr lang="en-US" sz="2200" dirty="0">
                <a:solidFill>
                  <a:schemeClr val="tx1"/>
                </a:solidFill>
                <a:latin typeface="+mj-lt"/>
              </a:rPr>
            </a:br>
            <a:r>
              <a:rPr lang="en-US" sz="2200" dirty="0">
                <a:solidFill>
                  <a:schemeClr val="tx1"/>
                </a:solidFill>
                <a:latin typeface="+mj-lt"/>
              </a:rPr>
              <a:t>Drug therapy: opioids, paralytic agents</a:t>
            </a:r>
            <a:br>
              <a:rPr lang="en-US" sz="2200" dirty="0">
                <a:solidFill>
                  <a:schemeClr val="tx1"/>
                </a:solidFill>
                <a:latin typeface="+mj-lt"/>
              </a:rPr>
            </a:br>
            <a:r>
              <a:rPr lang="en-US" sz="2200" dirty="0">
                <a:solidFill>
                  <a:schemeClr val="tx1"/>
                </a:solidFill>
                <a:latin typeface="+mj-lt"/>
              </a:rPr>
              <a:t>Neurologic disease (central and peripheral)</a:t>
            </a:r>
            <a:br>
              <a:rPr lang="en-US" sz="2200" dirty="0">
                <a:solidFill>
                  <a:schemeClr val="tx1"/>
                </a:solidFill>
                <a:latin typeface="+mj-lt"/>
              </a:rPr>
            </a:br>
            <a:br>
              <a:rPr lang="en-US" sz="3000" dirty="0"/>
            </a:br>
            <a:br>
              <a:rPr lang="en-US" sz="3000" dirty="0"/>
            </a:br>
            <a:br>
              <a:rPr lang="en-US" sz="3000" dirty="0"/>
            </a:br>
            <a:br>
              <a:rPr lang="en-US" sz="3000" dirty="0"/>
            </a:br>
            <a:r>
              <a:rPr lang="en-US" sz="3000" dirty="0"/>
              <a:t> </a:t>
            </a:r>
            <a:br>
              <a:rPr lang="en-US" sz="5400" dirty="0"/>
            </a:br>
            <a:endParaRPr lang="en-US" sz="2500" dirty="0"/>
          </a:p>
        </p:txBody>
      </p:sp>
    </p:spTree>
    <p:extLst>
      <p:ext uri="{BB962C8B-B14F-4D97-AF65-F5344CB8AC3E}">
        <p14:creationId xmlns:p14="http://schemas.microsoft.com/office/powerpoint/2010/main" val="2001445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2" name="Group 11">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51566" y="0"/>
            <a:ext cx="3840434" cy="6858000"/>
            <a:chOff x="8351565" y="0"/>
            <a:chExt cx="3840434" cy="6858000"/>
          </a:xfrm>
        </p:grpSpPr>
        <p:sp>
          <p:nvSpPr>
            <p:cNvPr id="13" name="Oval 12">
              <a:extLst>
                <a:ext uri="{FF2B5EF4-FFF2-40B4-BE49-F238E27FC236}">
                  <a16:creationId xmlns:a16="http://schemas.microsoft.com/office/drawing/2014/main" id="{D386E468-0048-46C4-ADDD-FBE7A6AE9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4" name="Freeform: Shape 13">
              <a:extLst>
                <a:ext uri="{FF2B5EF4-FFF2-40B4-BE49-F238E27FC236}">
                  <a16:creationId xmlns:a16="http://schemas.microsoft.com/office/drawing/2014/main" id="{C5B35ED4-0C31-4C8C-A45E-6A3EDEAB28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5" name="Freeform: Shape 14">
              <a:extLst>
                <a:ext uri="{FF2B5EF4-FFF2-40B4-BE49-F238E27FC236}">
                  <a16:creationId xmlns:a16="http://schemas.microsoft.com/office/drawing/2014/main" id="{B40A1EF3-FA93-48F4-9F82-BC0C7963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6" name="Freeform: Shape 15">
              <a:extLst>
                <a:ext uri="{FF2B5EF4-FFF2-40B4-BE49-F238E27FC236}">
                  <a16:creationId xmlns:a16="http://schemas.microsoft.com/office/drawing/2014/main" id="{A985F09D-6969-44D0-B04F-4EDE0FEDA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7" name="Graphic 9">
              <a:extLst>
                <a:ext uri="{FF2B5EF4-FFF2-40B4-BE49-F238E27FC236}">
                  <a16:creationId xmlns:a16="http://schemas.microsoft.com/office/drawing/2014/main" id="{003913A0-A3C0-4ED8-8920-318068FBC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9"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useBgFill="1">
        <p:nvSpPr>
          <p:cNvPr id="21" name="Background Fill">
            <a:extLst>
              <a:ext uri="{FF2B5EF4-FFF2-40B4-BE49-F238E27FC236}">
                <a16:creationId xmlns:a16="http://schemas.microsoft.com/office/drawing/2014/main" id="{B43F8043-C799-466F-8C9B-9AB1ADB60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9525" cap="flat">
            <a:noFill/>
            <a:prstDash val="solid"/>
            <a:miter/>
          </a:ln>
        </p:spPr>
        <p:txBody>
          <a:bodyPr rtlCol="0" anchor="ctr"/>
          <a:lstStyle/>
          <a:p>
            <a:endParaRPr lang="en-US">
              <a:solidFill>
                <a:schemeClr val="tx1"/>
              </a:solidFill>
            </a:endParaRPr>
          </a:p>
        </p:txBody>
      </p:sp>
      <p:sp>
        <p:nvSpPr>
          <p:cNvPr id="23" name="Color Fill">
            <a:extLst>
              <a:ext uri="{FF2B5EF4-FFF2-40B4-BE49-F238E27FC236}">
                <a16:creationId xmlns:a16="http://schemas.microsoft.com/office/drawing/2014/main" id="{E2539269-A988-4404-9F15-456795083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25" name="Group 24">
            <a:extLst>
              <a:ext uri="{FF2B5EF4-FFF2-40B4-BE49-F238E27FC236}">
                <a16:creationId xmlns:a16="http://schemas.microsoft.com/office/drawing/2014/main" id="{E606F529-CD5D-4778-9EFF-539782DE4A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227"/>
            <a:ext cx="12192000" cy="6861227"/>
            <a:chOff x="0" y="-3227"/>
            <a:chExt cx="12192000" cy="6861227"/>
          </a:xfrm>
        </p:grpSpPr>
        <p:sp>
          <p:nvSpPr>
            <p:cNvPr id="26" name="Oval 25">
              <a:extLst>
                <a:ext uri="{FF2B5EF4-FFF2-40B4-BE49-F238E27FC236}">
                  <a16:creationId xmlns:a16="http://schemas.microsoft.com/office/drawing/2014/main" id="{A3DD05D7-729A-4FEE-8BAE-4DF76A86D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58790" y="124188"/>
              <a:ext cx="215755" cy="2157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7" name="Oval 26">
              <a:extLst>
                <a:ext uri="{FF2B5EF4-FFF2-40B4-BE49-F238E27FC236}">
                  <a16:creationId xmlns:a16="http://schemas.microsoft.com/office/drawing/2014/main" id="{26A34F10-25C0-4696-A77E-D08B72EA7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79553" y="2866365"/>
              <a:ext cx="697984" cy="697984"/>
            </a:xfrm>
            <a:prstGeom prst="ellipse">
              <a:avLst/>
            </a:prstGeom>
            <a:solidFill>
              <a:schemeClr val="accent1">
                <a:alpha val="65000"/>
              </a:schemeClr>
            </a:solidFill>
            <a:ln w="9331" cap="flat">
              <a:noFill/>
              <a:prstDash val="solid"/>
              <a:miter/>
            </a:ln>
          </p:spPr>
          <p:txBody>
            <a:bodyPr rtlCol="0" anchor="ctr"/>
            <a:lstStyle/>
            <a:p>
              <a:endParaRPr lang="en-US" dirty="0"/>
            </a:p>
          </p:txBody>
        </p:sp>
        <p:sp>
          <p:nvSpPr>
            <p:cNvPr id="28" name="Oval 27">
              <a:extLst>
                <a:ext uri="{FF2B5EF4-FFF2-40B4-BE49-F238E27FC236}">
                  <a16:creationId xmlns:a16="http://schemas.microsoft.com/office/drawing/2014/main" id="{1CF4D24D-08A4-4D2F-9911-46A2D17E6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6134" y="3762066"/>
              <a:ext cx="230192" cy="230191"/>
            </a:xfrm>
            <a:prstGeom prst="ellipse">
              <a:avLst/>
            </a:prstGeom>
            <a:solidFill>
              <a:schemeClr val="accent4">
                <a:lumMod val="20000"/>
                <a:lumOff val="80000"/>
                <a:alpha val="60000"/>
              </a:schemeClr>
            </a:solidFill>
            <a:ln w="9331" cap="flat">
              <a:noFill/>
              <a:prstDash val="solid"/>
              <a:miter/>
            </a:ln>
          </p:spPr>
          <p:txBody>
            <a:bodyPr rtlCol="0" anchor="ctr"/>
            <a:lstStyle/>
            <a:p>
              <a:endParaRPr lang="en-US" dirty="0">
                <a:solidFill>
                  <a:schemeClr val="tx1"/>
                </a:solidFill>
              </a:endParaRPr>
            </a:p>
          </p:txBody>
        </p:sp>
        <p:sp>
          <p:nvSpPr>
            <p:cNvPr id="29" name="Graphic 9">
              <a:extLst>
                <a:ext uri="{FF2B5EF4-FFF2-40B4-BE49-F238E27FC236}">
                  <a16:creationId xmlns:a16="http://schemas.microsoft.com/office/drawing/2014/main" id="{A60E1FF2-EE91-4C0C-914A-262F36E1E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451544" y="-3227"/>
              <a:ext cx="2740456" cy="2740456"/>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p>
              <a:endParaRPr lang="en-US" dirty="0"/>
            </a:p>
          </p:txBody>
        </p:sp>
        <p:sp>
          <p:nvSpPr>
            <p:cNvPr id="30" name="Graphic 9">
              <a:extLst>
                <a:ext uri="{FF2B5EF4-FFF2-40B4-BE49-F238E27FC236}">
                  <a16:creationId xmlns:a16="http://schemas.microsoft.com/office/drawing/2014/main" id="{8B579174-67A2-4DA2-8E51-013AFF86CC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621871" y="163409"/>
              <a:ext cx="2387894" cy="2387894"/>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1" name="Freeform: Shape 30">
              <a:extLst>
                <a:ext uri="{FF2B5EF4-FFF2-40B4-BE49-F238E27FC236}">
                  <a16:creationId xmlns:a16="http://schemas.microsoft.com/office/drawing/2014/main" id="{86CAC630-4D61-4D13-88B3-734086C50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3060" y="599153"/>
              <a:ext cx="823413" cy="1000074"/>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279CE322-CC11-442C-A018-DE44771101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903403"/>
              <a:ext cx="1715504" cy="2954597"/>
            </a:xfrm>
            <a:custGeom>
              <a:avLst/>
              <a:gdLst>
                <a:gd name="connsiteX0" fmla="*/ 0 w 2429360"/>
                <a:gd name="connsiteY0" fmla="*/ 0 h 4184064"/>
                <a:gd name="connsiteX1" fmla="*/ 329124 w 2429360"/>
                <a:gd name="connsiteY1" fmla="*/ 0 h 4184064"/>
                <a:gd name="connsiteX2" fmla="*/ 2429360 w 2429360"/>
                <a:gd name="connsiteY2" fmla="*/ 2100236 h 4184064"/>
                <a:gd name="connsiteX3" fmla="*/ 2429360 w 2429360"/>
                <a:gd name="connsiteY3" fmla="*/ 4184064 h 4184064"/>
                <a:gd name="connsiteX4" fmla="*/ 132331 w 2429360"/>
                <a:gd name="connsiteY4" fmla="*/ 4184064 h 4184064"/>
                <a:gd name="connsiteX5" fmla="*/ 120545 w 2429360"/>
                <a:gd name="connsiteY5" fmla="*/ 4183469 h 4184064"/>
                <a:gd name="connsiteX6" fmla="*/ 0 w 2429360"/>
                <a:gd name="connsiteY6" fmla="*/ 4165072 h 418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29360" h="4184064">
                  <a:moveTo>
                    <a:pt x="0" y="0"/>
                  </a:moveTo>
                  <a:lnTo>
                    <a:pt x="329124" y="0"/>
                  </a:lnTo>
                  <a:cubicBezTo>
                    <a:pt x="1489065" y="0"/>
                    <a:pt x="2429360" y="940295"/>
                    <a:pt x="2429360" y="2100236"/>
                  </a:cubicBezTo>
                  <a:lnTo>
                    <a:pt x="2429360" y="4184064"/>
                  </a:lnTo>
                  <a:lnTo>
                    <a:pt x="132331" y="4184064"/>
                  </a:lnTo>
                  <a:lnTo>
                    <a:pt x="120545" y="4183469"/>
                  </a:lnTo>
                  <a:lnTo>
                    <a:pt x="0" y="4165072"/>
                  </a:lnTo>
                  <a:close/>
                </a:path>
              </a:pathLst>
            </a:custGeom>
            <a:solidFill>
              <a:schemeClr val="accent1">
                <a:alpha val="60000"/>
              </a:schemeClr>
            </a:solidFill>
            <a:ln w="933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00BCD36D-87B5-4011-9D23-FE2BB6828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168300"/>
              <a:ext cx="1533337" cy="2555470"/>
            </a:xfrm>
            <a:custGeom>
              <a:avLst/>
              <a:gdLst>
                <a:gd name="connsiteX0" fmla="*/ 0 w 1986804"/>
                <a:gd name="connsiteY0" fmla="*/ 0 h 2902159"/>
                <a:gd name="connsiteX1" fmla="*/ 533594 w 1986804"/>
                <a:gd name="connsiteY1" fmla="*/ 0 h 2902159"/>
                <a:gd name="connsiteX2" fmla="*/ 1986804 w 1986804"/>
                <a:gd name="connsiteY2" fmla="*/ 1453211 h 2902159"/>
                <a:gd name="connsiteX3" fmla="*/ 1986804 w 1986804"/>
                <a:gd name="connsiteY3" fmla="*/ 2902159 h 2902159"/>
                <a:gd name="connsiteX4" fmla="*/ 537856 w 1986804"/>
                <a:gd name="connsiteY4" fmla="*/ 2902159 h 2902159"/>
                <a:gd name="connsiteX5" fmla="*/ 105713 w 1986804"/>
                <a:gd name="connsiteY5" fmla="*/ 2836826 h 2902159"/>
                <a:gd name="connsiteX6" fmla="*/ 0 w 1986804"/>
                <a:gd name="connsiteY6" fmla="*/ 2798136 h 290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86804" h="2902159">
                  <a:moveTo>
                    <a:pt x="0" y="0"/>
                  </a:moveTo>
                  <a:lnTo>
                    <a:pt x="533594" y="0"/>
                  </a:lnTo>
                  <a:cubicBezTo>
                    <a:pt x="1336188" y="0"/>
                    <a:pt x="1986804" y="650616"/>
                    <a:pt x="1986804" y="1453211"/>
                  </a:cubicBezTo>
                  <a:lnTo>
                    <a:pt x="1986804" y="2902159"/>
                  </a:lnTo>
                  <a:lnTo>
                    <a:pt x="537856" y="2902159"/>
                  </a:lnTo>
                  <a:cubicBezTo>
                    <a:pt x="387370" y="2902159"/>
                    <a:pt x="242226" y="2879286"/>
                    <a:pt x="105713" y="2836826"/>
                  </a:cubicBezTo>
                  <a:lnTo>
                    <a:pt x="0" y="279813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829659E5-874B-44E0-BE0A-B8409AF8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85047" y="4685933"/>
              <a:ext cx="2406953" cy="2172067"/>
            </a:xfrm>
            <a:custGeom>
              <a:avLst/>
              <a:gdLst>
                <a:gd name="connsiteX0" fmla="*/ 1229573 w 2406953"/>
                <a:gd name="connsiteY0" fmla="*/ 0 h 2172067"/>
                <a:gd name="connsiteX1" fmla="*/ 2406313 w 2406953"/>
                <a:gd name="connsiteY1" fmla="*/ 1496275 h 2172067"/>
                <a:gd name="connsiteX2" fmla="*/ 2406953 w 2406953"/>
                <a:gd name="connsiteY2" fmla="*/ 1499327 h 2172067"/>
                <a:gd name="connsiteX3" fmla="*/ 2406953 w 2406953"/>
                <a:gd name="connsiteY3" fmla="*/ 2172067 h 2172067"/>
                <a:gd name="connsiteX4" fmla="*/ 36154 w 2406953"/>
                <a:gd name="connsiteY4" fmla="*/ 2172067 h 2172067"/>
                <a:gd name="connsiteX5" fmla="*/ 13809 w 2406953"/>
                <a:gd name="connsiteY5" fmla="*/ 2065529 h 2172067"/>
                <a:gd name="connsiteX6" fmla="*/ 0 w 2406953"/>
                <a:gd name="connsiteY6" fmla="*/ 1873933 h 2172067"/>
                <a:gd name="connsiteX7" fmla="*/ 1229573 w 2406953"/>
                <a:gd name="connsiteY7" fmla="*/ 0 h 217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6953" h="2172067">
                  <a:moveTo>
                    <a:pt x="1229573" y="0"/>
                  </a:moveTo>
                  <a:cubicBezTo>
                    <a:pt x="1229573" y="0"/>
                    <a:pt x="2170965" y="642363"/>
                    <a:pt x="2406313" y="1496275"/>
                  </a:cubicBezTo>
                  <a:lnTo>
                    <a:pt x="2406953" y="1499327"/>
                  </a:lnTo>
                  <a:lnTo>
                    <a:pt x="2406953" y="2172067"/>
                  </a:lnTo>
                  <a:lnTo>
                    <a:pt x="36154" y="2172067"/>
                  </a:lnTo>
                  <a:lnTo>
                    <a:pt x="13809" y="2065529"/>
                  </a:lnTo>
                  <a:cubicBezTo>
                    <a:pt x="4803" y="2002533"/>
                    <a:pt x="0" y="1938616"/>
                    <a:pt x="0" y="1873933"/>
                  </a:cubicBezTo>
                  <a:cubicBezTo>
                    <a:pt x="0" y="839004"/>
                    <a:pt x="1229573" y="0"/>
                    <a:pt x="1229573" y="0"/>
                  </a:cubicBezTo>
                  <a:close/>
                </a:path>
              </a:pathLst>
            </a:custGeom>
            <a:solidFill>
              <a:schemeClr val="accent1">
                <a:lumMod val="75000"/>
                <a:alpha val="65000"/>
              </a:schemeClr>
            </a:solidFill>
            <a:ln w="9331" cap="flat">
              <a:noFill/>
              <a:prstDash val="solid"/>
              <a:miter/>
            </a:ln>
          </p:spPr>
          <p:txBody>
            <a:bodyPr rtlCol="0" anchor="ctr"/>
            <a:lstStyle/>
            <a:p>
              <a:endParaRPr lang="en-US" dirty="0"/>
            </a:p>
          </p:txBody>
        </p:sp>
      </p:grpSp>
      <p:sp>
        <p:nvSpPr>
          <p:cNvPr id="36" name="Texture">
            <a:extLst>
              <a:ext uri="{FF2B5EF4-FFF2-40B4-BE49-F238E27FC236}">
                <a16:creationId xmlns:a16="http://schemas.microsoft.com/office/drawing/2014/main" id="{805817B5-27FE-455C-B285-B97D53E1E9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blipFill dpi="0" rotWithShape="1">
            <a:blip r:embed="rId3">
              <a:alphaModFix amt="6000"/>
            </a:blip>
            <a:srcRect/>
            <a:tile tx="0" ty="0" sx="100000" sy="100000" flip="none" algn="tl"/>
          </a:blipFill>
          <a:ln w="9525" cap="flat">
            <a:noFill/>
            <a:prstDash val="solid"/>
            <a:miter/>
          </a:ln>
        </p:spPr>
        <p:txBody>
          <a:bodyPr rtlCol="0" anchor="ctr"/>
          <a:lstStyle/>
          <a:p>
            <a:endParaRPr lang="en-US" dirty="0"/>
          </a:p>
        </p:txBody>
      </p:sp>
      <p:sp>
        <p:nvSpPr>
          <p:cNvPr id="35" name="Title 1">
            <a:extLst>
              <a:ext uri="{FF2B5EF4-FFF2-40B4-BE49-F238E27FC236}">
                <a16:creationId xmlns:a16="http://schemas.microsoft.com/office/drawing/2014/main" id="{8C8B5A48-3EF3-A441-AEE5-94CA5F342DAC}"/>
              </a:ext>
            </a:extLst>
          </p:cNvPr>
          <p:cNvSpPr>
            <a:spLocks noGrp="1"/>
          </p:cNvSpPr>
          <p:nvPr>
            <p:ph type="title"/>
          </p:nvPr>
        </p:nvSpPr>
        <p:spPr>
          <a:xfrm>
            <a:off x="208770" y="-363205"/>
            <a:ext cx="7685037" cy="1325563"/>
          </a:xfrm>
        </p:spPr>
        <p:txBody>
          <a:bodyPr>
            <a:normAutofit/>
          </a:bodyPr>
          <a:lstStyle/>
          <a:p>
            <a:r>
              <a:rPr lang="en-US" dirty="0"/>
              <a:t>Respiratory distress</a:t>
            </a:r>
          </a:p>
        </p:txBody>
      </p:sp>
      <p:sp>
        <p:nvSpPr>
          <p:cNvPr id="2" name="TextBox 1">
            <a:extLst>
              <a:ext uri="{FF2B5EF4-FFF2-40B4-BE49-F238E27FC236}">
                <a16:creationId xmlns:a16="http://schemas.microsoft.com/office/drawing/2014/main" id="{59C95C79-CEE0-8544-83B5-AEC25DFB8A6F}"/>
              </a:ext>
            </a:extLst>
          </p:cNvPr>
          <p:cNvSpPr txBox="1"/>
          <p:nvPr/>
        </p:nvSpPr>
        <p:spPr>
          <a:xfrm>
            <a:off x="124492" y="1008321"/>
            <a:ext cx="11493391" cy="5632311"/>
          </a:xfrm>
          <a:prstGeom prst="rect">
            <a:avLst/>
          </a:prstGeom>
          <a:noFill/>
        </p:spPr>
        <p:txBody>
          <a:bodyPr wrap="square" rtlCol="0">
            <a:spAutoFit/>
          </a:bodyPr>
          <a:lstStyle/>
          <a:p>
            <a:pPr marL="285750" indent="-285750">
              <a:buFont typeface="Arial" panose="020B0604020202020204" pitchFamily="34" charset="0"/>
              <a:buChar char="•"/>
            </a:pPr>
            <a:r>
              <a:rPr lang="en-US" dirty="0"/>
              <a:t>Causes for respiratory distress (</a:t>
            </a:r>
            <a:r>
              <a:rPr lang="en-US" dirty="0" err="1"/>
              <a:t>inc</a:t>
            </a:r>
            <a:r>
              <a:rPr lang="en-US" dirty="0"/>
              <a:t> RR and/or effort): </a:t>
            </a:r>
          </a:p>
          <a:p>
            <a:pPr marL="742950" lvl="1" indent="-285750">
              <a:buFont typeface="Arial" panose="020B0604020202020204" pitchFamily="34" charset="0"/>
              <a:buChar char="•"/>
            </a:pPr>
            <a:r>
              <a:rPr lang="en-US" dirty="0"/>
              <a:t>Upper airway disease</a:t>
            </a:r>
          </a:p>
          <a:p>
            <a:pPr marL="742950" lvl="1" indent="-285750">
              <a:buFont typeface="Arial" panose="020B0604020202020204" pitchFamily="34" charset="0"/>
              <a:buChar char="•"/>
            </a:pPr>
            <a:r>
              <a:rPr lang="en-US" dirty="0"/>
              <a:t>Lower airway disease</a:t>
            </a:r>
          </a:p>
          <a:p>
            <a:pPr marL="742950" lvl="1" indent="-285750">
              <a:buFont typeface="Arial" panose="020B0604020202020204" pitchFamily="34" charset="0"/>
              <a:buChar char="•"/>
            </a:pPr>
            <a:r>
              <a:rPr lang="en-US" dirty="0"/>
              <a:t>Pulmonary parenchymal disease</a:t>
            </a:r>
          </a:p>
          <a:p>
            <a:pPr marL="742950" lvl="1" indent="-285750">
              <a:buFont typeface="Arial" panose="020B0604020202020204" pitchFamily="34" charset="0"/>
              <a:buChar char="•"/>
            </a:pPr>
            <a:r>
              <a:rPr lang="en-US" dirty="0"/>
              <a:t>Pleural space disease</a:t>
            </a:r>
          </a:p>
          <a:p>
            <a:pPr marL="742950" lvl="1" indent="-285750">
              <a:buFont typeface="Arial" panose="020B0604020202020204" pitchFamily="34" charset="0"/>
              <a:buChar char="•"/>
            </a:pPr>
            <a:r>
              <a:rPr lang="en-US" dirty="0"/>
              <a:t>Thoracic wall injury</a:t>
            </a:r>
          </a:p>
          <a:p>
            <a:pPr marL="742950" lvl="1" indent="-285750">
              <a:buFont typeface="Arial" panose="020B0604020202020204" pitchFamily="34" charset="0"/>
              <a:buChar char="•"/>
            </a:pPr>
            <a:r>
              <a:rPr lang="en-US" dirty="0"/>
              <a:t>Pulmonary thromboembolism</a:t>
            </a:r>
          </a:p>
          <a:p>
            <a:pPr marL="742950" lvl="1" indent="-285750">
              <a:buFont typeface="Arial" panose="020B0604020202020204" pitchFamily="34" charset="0"/>
              <a:buChar char="•"/>
            </a:pPr>
            <a:r>
              <a:rPr lang="en-US" dirty="0"/>
              <a:t>Look-alikes: </a:t>
            </a:r>
          </a:p>
          <a:p>
            <a:pPr marL="1200150" lvl="2" indent="-285750">
              <a:buFont typeface="Arial" panose="020B0604020202020204" pitchFamily="34" charset="0"/>
              <a:buChar char="•"/>
            </a:pPr>
            <a:r>
              <a:rPr lang="en-US" dirty="0"/>
              <a:t>Respiratory compensation for metabolic acidosis</a:t>
            </a:r>
          </a:p>
          <a:p>
            <a:pPr marL="1657350" lvl="3" indent="-285750">
              <a:buFont typeface="Arial" panose="020B0604020202020204" pitchFamily="34" charset="0"/>
              <a:buChar char="•"/>
            </a:pPr>
            <a:r>
              <a:rPr lang="en-US" dirty="0"/>
              <a:t>Expect decrement of 0.7 mmHg in PCO2 per 1 </a:t>
            </a:r>
            <a:r>
              <a:rPr lang="en-US" dirty="0" err="1"/>
              <a:t>meq</a:t>
            </a:r>
            <a:r>
              <a:rPr lang="en-US" dirty="0"/>
              <a:t>/L decrease in bicarbonate</a:t>
            </a:r>
          </a:p>
          <a:p>
            <a:pPr marL="1200150" lvl="2" indent="-285750">
              <a:buFont typeface="Arial" panose="020B0604020202020204" pitchFamily="34" charset="0"/>
              <a:buChar char="•"/>
            </a:pPr>
            <a:r>
              <a:rPr lang="en-US" dirty="0"/>
              <a:t>Decrease in delivery of oxygen</a:t>
            </a:r>
          </a:p>
          <a:p>
            <a:pPr marL="1657350" lvl="3" indent="-285750">
              <a:buFont typeface="Arial" panose="020B0604020202020204" pitchFamily="34" charset="0"/>
              <a:buChar char="•"/>
            </a:pPr>
            <a:r>
              <a:rPr lang="en-US" dirty="0"/>
              <a:t>Decreased oxygen content (anemia, dysfunctional hemoglobin)</a:t>
            </a:r>
          </a:p>
          <a:p>
            <a:pPr marL="1657350" lvl="3" indent="-285750">
              <a:buFont typeface="Arial" panose="020B0604020202020204" pitchFamily="34" charset="0"/>
              <a:buChar char="•"/>
            </a:pPr>
            <a:r>
              <a:rPr lang="en-US" dirty="0"/>
              <a:t>Hypovolemia</a:t>
            </a:r>
          </a:p>
          <a:p>
            <a:pPr marL="1657350" lvl="3" indent="-285750">
              <a:buFont typeface="Arial" panose="020B0604020202020204" pitchFamily="34" charset="0"/>
              <a:buChar char="•"/>
            </a:pPr>
            <a:r>
              <a:rPr lang="en-US" dirty="0"/>
              <a:t>Hypotension</a:t>
            </a:r>
          </a:p>
          <a:p>
            <a:pPr marL="1200150" lvl="2" indent="-285750">
              <a:buFont typeface="Arial" panose="020B0604020202020204" pitchFamily="34" charset="0"/>
              <a:buChar char="•"/>
            </a:pPr>
            <a:r>
              <a:rPr lang="en-US" dirty="0"/>
              <a:t>Pain, anxiety, stress</a:t>
            </a:r>
          </a:p>
          <a:p>
            <a:pPr marL="1200150" lvl="2" indent="-285750">
              <a:buFont typeface="Arial" panose="020B0604020202020204" pitchFamily="34" charset="0"/>
              <a:buChar char="•"/>
            </a:pPr>
            <a:r>
              <a:rPr lang="en-US" dirty="0"/>
              <a:t>Hyperthermia</a:t>
            </a:r>
          </a:p>
          <a:p>
            <a:pPr marL="1200150" lvl="2" indent="-285750">
              <a:buFont typeface="Arial" panose="020B0604020202020204" pitchFamily="34" charset="0"/>
              <a:buChar char="•"/>
            </a:pPr>
            <a:r>
              <a:rPr lang="en-US" dirty="0"/>
              <a:t>Metabolic disease</a:t>
            </a:r>
          </a:p>
          <a:p>
            <a:pPr marL="1200150" lvl="2" indent="-285750">
              <a:buFont typeface="Arial" panose="020B0604020202020204" pitchFamily="34" charset="0"/>
              <a:buChar char="•"/>
            </a:pPr>
            <a:r>
              <a:rPr lang="en-US" dirty="0"/>
              <a:t>Abdominal distension </a:t>
            </a:r>
          </a:p>
          <a:p>
            <a:pPr marL="1200150" lvl="2" indent="-285750">
              <a:buFont typeface="Arial" panose="020B0604020202020204" pitchFamily="34" charset="0"/>
              <a:buChar char="•"/>
            </a:pPr>
            <a:r>
              <a:rPr lang="en-US" dirty="0"/>
              <a:t>Drug therapy: opioids, paralytic agents</a:t>
            </a:r>
          </a:p>
          <a:p>
            <a:pPr marL="1200150" lvl="2" indent="-285750">
              <a:buFont typeface="Arial" panose="020B0604020202020204" pitchFamily="34" charset="0"/>
              <a:buChar char="•"/>
            </a:pPr>
            <a:r>
              <a:rPr lang="en-US" dirty="0"/>
              <a:t>Neurologic disease (central and peripheral)</a:t>
            </a:r>
          </a:p>
        </p:txBody>
      </p:sp>
    </p:spTree>
    <p:extLst>
      <p:ext uri="{BB962C8B-B14F-4D97-AF65-F5344CB8AC3E}">
        <p14:creationId xmlns:p14="http://schemas.microsoft.com/office/powerpoint/2010/main" val="1851085748"/>
      </p:ext>
    </p:extLst>
  </p:cSld>
  <p:clrMapOvr>
    <a:masterClrMapping/>
  </p:clrMapOvr>
</p:sld>
</file>

<file path=ppt/theme/theme1.xml><?xml version="1.0" encoding="utf-8"?>
<a:theme xmlns:a="http://schemas.openxmlformats.org/drawingml/2006/main" name="TropicVTI">
  <a:themeElements>
    <a:clrScheme name="AnalogousFromLightSeed_2SEEDS">
      <a:dk1>
        <a:srgbClr val="000000"/>
      </a:dk1>
      <a:lt1>
        <a:srgbClr val="FFFFFF"/>
      </a:lt1>
      <a:dk2>
        <a:srgbClr val="413024"/>
      </a:dk2>
      <a:lt2>
        <a:srgbClr val="E2E6E8"/>
      </a:lt2>
      <a:accent1>
        <a:srgbClr val="D59164"/>
      </a:accent1>
      <a:accent2>
        <a:srgbClr val="DC8081"/>
      </a:accent2>
      <a:accent3>
        <a:srgbClr val="AFA266"/>
      </a:accent3>
      <a:accent4>
        <a:srgbClr val="52AFAF"/>
      </a:accent4>
      <a:accent5>
        <a:srgbClr val="69A8D6"/>
      </a:accent5>
      <a:accent6>
        <a:srgbClr val="6476D5"/>
      </a:accent6>
      <a:hlink>
        <a:srgbClr val="5986A5"/>
      </a:hlink>
      <a:folHlink>
        <a:srgbClr val="7F7F7F"/>
      </a:folHlink>
    </a:clrScheme>
    <a:fontScheme name="Tropic">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opicVTI" id="{DE8751F2-0439-4D1D-A674-AFC241C9701D}" vid="{C41D9140-98E0-4A26-97C4-97FDCB8D6E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11956</TotalTime>
  <Words>6332</Words>
  <Application>Microsoft Macintosh PowerPoint</Application>
  <PresentationFormat>Widescreen</PresentationFormat>
  <Paragraphs>672</Paragraphs>
  <Slides>58</Slides>
  <Notes>30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58</vt:i4>
      </vt:variant>
    </vt:vector>
  </HeadingPairs>
  <TitlesOfParts>
    <vt:vector size="70" baseType="lpstr">
      <vt:lpstr>Arial</vt:lpstr>
      <vt:lpstr>Arial</vt:lpstr>
      <vt:lpstr>Calibri</vt:lpstr>
      <vt:lpstr>Gill Sans MT</vt:lpstr>
      <vt:lpstr>Gill Sans Nova</vt:lpstr>
      <vt:lpstr>Gill Sans Nova Light</vt:lpstr>
      <vt:lpstr>Humanist777BT</vt:lpstr>
      <vt:lpstr>Minion</vt:lpstr>
      <vt:lpstr>Symbol</vt:lpstr>
      <vt:lpstr>SymbolNew</vt:lpstr>
      <vt:lpstr>TradeGothic</vt:lpstr>
      <vt:lpstr>TropicVTI</vt:lpstr>
      <vt:lpstr>Respiratory monitoring</vt:lpstr>
      <vt:lpstr>Methods: 1. Respiratory rate and effort 2. Cyanosis 2. Pulse oximetry and co-oximetry 3. Blood gas analysis 4. Capnography</vt:lpstr>
      <vt:lpstr>1. Respiratory rate and effort: MV = RR x TV</vt:lpstr>
      <vt:lpstr>Question 1:  In health, is the primary determinant of breathing PCO2 or PO2? Under which circumstances does this relationship change?</vt:lpstr>
      <vt:lpstr>Question 1:  In health, is the primary determinant of breathing PCO2 or PO2? Under which circumstances does this relationship change?  PCO2 is the primary determinant of breathing in health, mediated by the medulla. When a patient is severely hypoxemic (PaO2 &lt;50), the primary driver of breathing becomes PO2. When a patient is chronically hypercapnic, the primary driver of breathing also becomes PO2. </vt:lpstr>
      <vt:lpstr>1. Respiratory rate and effort</vt:lpstr>
      <vt:lpstr>Question 2: Name look-alike causes of respiratory distress  </vt:lpstr>
      <vt:lpstr>Question 2: Name look-alike causes of respiratory distress  Respiratory compensation for metabolic acidosis Expect decrement of 0.7 mmHg in PCO2 per 1 meq/L decrease in bicarbonate Decrease in delivery of oxygen Decreased oxygen content (anemia, dysfunctional hemoglobin) Hypovolemia Hypotension Pain, anxiety, stress Hyperthermia Metabolic disease Abdominal distension  Drug therapy: opioids, paralytic agents Neurologic disease (central and peripheral)       </vt:lpstr>
      <vt:lpstr>Respiratory distress</vt:lpstr>
      <vt:lpstr>Respiratory look-alikes</vt:lpstr>
      <vt:lpstr>2. Cyanosis</vt:lpstr>
      <vt:lpstr>Question 3: Describe how the pulse oximeter works and its limitations       </vt:lpstr>
      <vt:lpstr>3. Pulse oximetry</vt:lpstr>
      <vt:lpstr>3. Pulse oximetry</vt:lpstr>
      <vt:lpstr>3. Pulse oximetry and co-oximetry</vt:lpstr>
      <vt:lpstr>Pulse ox readings</vt:lpstr>
      <vt:lpstr>Question 4: Fill out this chart   </vt:lpstr>
      <vt:lpstr>Question 4: Fill out this chart   </vt:lpstr>
      <vt:lpstr>Science of the CO-oximeter</vt:lpstr>
      <vt:lpstr>CO-oximeter</vt:lpstr>
      <vt:lpstr>Question 5: What would the pulse ox,  ABG, and co-oximetry look like for a CO toxicity patient and a methemoglobin patient? </vt:lpstr>
      <vt:lpstr>Question 5: What would the pulse ox, ABG, and co-oximetry look like for a CO toxicity patient and a methemoglobin patient? </vt:lpstr>
      <vt:lpstr>4. Blood gas analysis</vt:lpstr>
      <vt:lpstr>4. Blood gas analysis</vt:lpstr>
      <vt:lpstr>Question 6: Can you resolve hypoxemia in a hypoxic R-&gt;L PDA patient with supplemental oxygen? </vt:lpstr>
      <vt:lpstr>Question 6: Can you resolve hypoxemia in a hypoxic R-&gt;L PDA patient with supplemental oxygen?  No. The shunted blood that bypasses ventilated alveoli is never oxygenated. But some increase PaO2 will occur which may be helpful (most of the hemoglobin will be nearly fully saturated so only small increase in PaO2 is expected without much increase in SaO2). The response to oxygen therapy depends on the shunt fraction. </vt:lpstr>
      <vt:lpstr>Question 7: What happens to the PaCO2 and PaO2 when an arterial sample is not handled anaerobically? </vt:lpstr>
      <vt:lpstr>Question 7: What happens to the CO2 and O2 when an arterial sample is not handled anaerobically?  Drop in PCO2 and increase in PaO2 if in room air (PO2 of room air is approximately 150 mmHg at sea level). PaO2 may decrease if the patient was on supplemental oxygen.</vt:lpstr>
      <vt:lpstr>4. Blood gas analysis</vt:lpstr>
      <vt:lpstr>Assessment of PCO2</vt:lpstr>
      <vt:lpstr>Assessment of PCO2</vt:lpstr>
      <vt:lpstr>Assessment of PaO2</vt:lpstr>
      <vt:lpstr>Assessment of arterial blood gas: A-a gradient</vt:lpstr>
      <vt:lpstr>Assessment of arterial blood gas: 120 rule</vt:lpstr>
      <vt:lpstr>Assessment of arterial blood gas: P/F ratio</vt:lpstr>
      <vt:lpstr>Assessment of arterial blood gas: FIO2 x 5 </vt:lpstr>
      <vt:lpstr>Assessment of venous blood gas: PCO2</vt:lpstr>
      <vt:lpstr>Question 8:  If you know venous CO2 and O2, what must be true of the arterial CO2 and O2?</vt:lpstr>
      <vt:lpstr>Question 8:  If you know venous CO2 and O2, what must be true of the arterial CO2 and O2?  Arterial O2 must be higher and arterial CO2 must be lower</vt:lpstr>
      <vt:lpstr>Assessment of venous blood gas: SO2 and PO2</vt:lpstr>
      <vt:lpstr>Question 9:  Your post-op septic patient has been having progressively labored breathing in room air so you obtain an arterial blood gas. What is your interpretation?</vt:lpstr>
      <vt:lpstr>Question 9:  Your post-op septic patient has been having progressively labored breathing in room air so you obtain an arterial blood gas. What is your interpretation?  Metabolic acidosis with respiratory alkalosis. Severely hypoxemic potentially consistent with acute lung injury (P/F ratio: 250, A-a gradient 62.5), severely anemic (hb x 3= hct 18.9%), hyperlactatemic  </vt:lpstr>
      <vt:lpstr>PowerPoint Presentation</vt:lpstr>
      <vt:lpstr>Question 10: An anesthetized patient is having discordant readings. The ETCO2 is 40 mmHg while the PaCO2 is 60 mmHg.  What disease process would you be worried about?</vt:lpstr>
      <vt:lpstr>Question 10: An anesthetized patient is having discordant readings. The ETCO2 is 40 mmHg while the PaCO2 is 60 mmHg. What disease process would you be worried about?  Diseases causing dead space ventilation such as ETT being too long, pulmonary thromboembolism (ventilating non-perfused lung) or low cardiac output states </vt:lpstr>
      <vt:lpstr>4. Capnography</vt:lpstr>
      <vt:lpstr>4. Capnography</vt:lpstr>
      <vt:lpstr>PowerPoint Presentation</vt:lpstr>
      <vt:lpstr>PowerPoint Presentation</vt:lpstr>
      <vt:lpstr>5. Capnography</vt:lpstr>
      <vt:lpstr>Capnogram</vt:lpstr>
      <vt:lpstr>Abnormal capnograms: abnormal phase 1</vt:lpstr>
      <vt:lpstr>Abnormal capnograms: abnormal phase 2</vt:lpstr>
      <vt:lpstr>Abnormal capnograms: abnormal phase 3</vt:lpstr>
      <vt:lpstr>Abnormal capnograms: abnormal phase 4</vt:lpstr>
      <vt:lpstr>Abnormal capnograms</vt:lpstr>
      <vt:lpstr>Question 11: Abnormal capnograms</vt:lpstr>
      <vt:lpstr>Question 12: Abnormal capnograms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Cece Zhu</dc:creator>
  <cp:lastModifiedBy>Cece Zhu</cp:lastModifiedBy>
  <cp:revision>1046</cp:revision>
  <dcterms:created xsi:type="dcterms:W3CDTF">2022-10-24T13:24:54Z</dcterms:created>
  <dcterms:modified xsi:type="dcterms:W3CDTF">2022-11-15T19:57:23Z</dcterms:modified>
</cp:coreProperties>
</file>