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0" r:id="rId1"/>
  </p:sldMasterIdLst>
  <p:notesMasterIdLst>
    <p:notesMasterId r:id="rId5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300" r:id="rId45"/>
    <p:sldId id="299" r:id="rId46"/>
    <p:sldId id="301" r:id="rId47"/>
    <p:sldId id="302" r:id="rId48"/>
    <p:sldId id="303" r:id="rId49"/>
    <p:sldId id="304" r:id="rId50"/>
    <p:sldId id="305" r:id="rId51"/>
    <p:sldId id="306" r:id="rId52"/>
    <p:sldId id="307" r:id="rId53"/>
    <p:sldId id="308"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B38B42-DCC0-3A41-81B1-4226DCCCA960}" v="377" dt="2023-01-19T21:36:58.4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41"/>
    <p:restoredTop sz="81690"/>
  </p:normalViewPr>
  <p:slideViewPr>
    <p:cSldViewPr snapToGrid="0">
      <p:cViewPr>
        <p:scale>
          <a:sx n="80" d="100"/>
          <a:sy n="80" d="100"/>
        </p:scale>
        <p:origin x="232" y="3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DEDF3E-2B58-7B41-B792-71E3F911C8E7}" type="datetimeFigureOut">
              <a:rPr lang="en-US" smtClean="0"/>
              <a:t>1/17/23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9E09C5-24C2-3145-A9A5-65C7DBF1395D}" type="slidenum">
              <a:rPr lang="en-US" smtClean="0"/>
              <a:t>‹#›</a:t>
            </a:fld>
            <a:endParaRPr lang="en-US"/>
          </a:p>
        </p:txBody>
      </p:sp>
    </p:spTree>
    <p:extLst>
      <p:ext uri="{BB962C8B-B14F-4D97-AF65-F5344CB8AC3E}">
        <p14:creationId xmlns:p14="http://schemas.microsoft.com/office/powerpoint/2010/main" val="1151809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sciencedirect.com/topics/medicine-and-dentistry/total-parenteral-nutritio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A constituent of structural phospholipids in cell membranes and hydroxyapatite in bone, phosphorus also is an integral component of nucleic acids and phosphoproteins involved in mitochondrial oxidative phosphorylation. Energy for essential metabolic processes (e.g., muscle contraction, neuronal impulse conduction, epithelial transport) is stored in high-energy phosphate bonds of adenosine triphosphate (ATP). The compound 2,3-diphosphoglycerate (2,3-DPG) decreases the affinity of hemoglobin for oxygen and facilitates the delivery of oxygen to tissues. Cyclic adenosine monophosphate (cAMP) is an intracellular second messenger for many polypeptide hormones. Phosphate is also an important urinary buffer, and urinary phosphate constitutes the majority of titratable acidity </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2</a:t>
            </a:fld>
            <a:endParaRPr lang="en-US"/>
          </a:p>
        </p:txBody>
      </p:sp>
    </p:spTree>
    <p:extLst>
      <p:ext uri="{BB962C8B-B14F-4D97-AF65-F5344CB8AC3E}">
        <p14:creationId xmlns:p14="http://schemas.microsoft.com/office/powerpoint/2010/main" val="1406592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7F7E7E"/>
                </a:solidFill>
                <a:effectLst/>
                <a:latin typeface="Minion"/>
              </a:rPr>
              <a:t>Hyperphosphatemia promotes release of PTH, which down-regulates Na</a:t>
            </a:r>
            <a:r>
              <a:rPr lang="en-US" b="0" i="0" u="none" strike="noStrike" baseline="30000" dirty="0">
                <a:solidFill>
                  <a:srgbClr val="7F7E7E"/>
                </a:solidFill>
                <a:effectLst/>
                <a:latin typeface="Minion"/>
              </a:rPr>
              <a:t>+</a:t>
            </a:r>
            <a:r>
              <a:rPr lang="en-US" b="0" i="0" u="none" strike="noStrike" dirty="0">
                <a:solidFill>
                  <a:srgbClr val="7F7E7E"/>
                </a:solidFill>
                <a:effectLst/>
                <a:latin typeface="Minion"/>
              </a:rPr>
              <a:t>/P</a:t>
            </a:r>
            <a:r>
              <a:rPr lang="en-US" b="0" i="0" u="none" strike="noStrike" baseline="-25000" dirty="0">
                <a:solidFill>
                  <a:srgbClr val="7F7E7E"/>
                </a:solidFill>
                <a:effectLst/>
                <a:latin typeface="Minion"/>
              </a:rPr>
              <a:t>i</a:t>
            </a:r>
            <a:r>
              <a:rPr lang="en-US" b="0" i="0" u="none" strike="noStrike" dirty="0">
                <a:solidFill>
                  <a:srgbClr val="7F7E7E"/>
                </a:solidFill>
                <a:effectLst/>
                <a:latin typeface="Minion"/>
              </a:rPr>
              <a:t> symporters and basolateral Na</a:t>
            </a:r>
            <a:r>
              <a:rPr lang="en-US" b="0" i="0" u="none" strike="noStrike" baseline="30000" dirty="0">
                <a:solidFill>
                  <a:srgbClr val="7F7E7E"/>
                </a:solidFill>
                <a:effectLst/>
                <a:latin typeface="Minion"/>
              </a:rPr>
              <a:t>+</a:t>
            </a:r>
            <a:r>
              <a:rPr lang="en-US" b="0" i="0" u="none" strike="noStrike" dirty="0">
                <a:solidFill>
                  <a:srgbClr val="7F7E7E"/>
                </a:solidFill>
                <a:effectLst/>
                <a:latin typeface="Minion"/>
              </a:rPr>
              <a:t>/K</a:t>
            </a:r>
            <a:r>
              <a:rPr lang="en-US" b="0" i="0" u="none" strike="noStrike" baseline="30000" dirty="0">
                <a:solidFill>
                  <a:srgbClr val="7F7E7E"/>
                </a:solidFill>
                <a:effectLst/>
                <a:latin typeface="Minion"/>
              </a:rPr>
              <a:t>+</a:t>
            </a:r>
            <a:r>
              <a:rPr lang="en-US" b="0" i="0" u="none" strike="noStrike" dirty="0">
                <a:solidFill>
                  <a:srgbClr val="7F7E7E"/>
                </a:solidFill>
                <a:effectLst/>
                <a:latin typeface="Minion"/>
              </a:rPr>
              <a:t> ATPases in the proximal tubule. As a result, phosphate reabsorption is suppressed. Additionally, hyperphosphatemia causes the release of FGF-23 from osteocytes and osteoblasts in bone, which causes decreased Na</a:t>
            </a:r>
            <a:r>
              <a:rPr lang="en-US" b="0" i="0" u="none" strike="noStrike" baseline="30000" dirty="0">
                <a:solidFill>
                  <a:srgbClr val="7F7E7E"/>
                </a:solidFill>
                <a:effectLst/>
                <a:latin typeface="Minion"/>
              </a:rPr>
              <a:t>+</a:t>
            </a:r>
            <a:r>
              <a:rPr lang="en-US" b="0" i="0" u="none" strike="noStrike" dirty="0">
                <a:solidFill>
                  <a:srgbClr val="7F7E7E"/>
                </a:solidFill>
                <a:effectLst/>
                <a:latin typeface="Minion"/>
              </a:rPr>
              <a:t>/P</a:t>
            </a:r>
            <a:r>
              <a:rPr lang="en-US" b="0" i="0" u="none" strike="noStrike" baseline="-25000" dirty="0">
                <a:solidFill>
                  <a:srgbClr val="7F7E7E"/>
                </a:solidFill>
                <a:effectLst/>
                <a:latin typeface="Minion"/>
              </a:rPr>
              <a:t>i</a:t>
            </a:r>
            <a:r>
              <a:rPr lang="en-US" b="0" i="0" u="none" strike="noStrike" dirty="0">
                <a:solidFill>
                  <a:srgbClr val="7F7E7E"/>
                </a:solidFill>
                <a:effectLst/>
                <a:latin typeface="Minion"/>
              </a:rPr>
              <a:t> expression. Finally, increased dietary phosphate intake appears to directly down-regulate Na</a:t>
            </a:r>
            <a:r>
              <a:rPr lang="en-US" b="0" i="0" u="none" strike="noStrike" baseline="30000" dirty="0">
                <a:solidFill>
                  <a:srgbClr val="7F7E7E"/>
                </a:solidFill>
                <a:effectLst/>
                <a:latin typeface="Minion"/>
              </a:rPr>
              <a:t>+</a:t>
            </a:r>
            <a:r>
              <a:rPr lang="en-US" b="0" i="0" u="none" strike="noStrike" dirty="0">
                <a:solidFill>
                  <a:srgbClr val="7F7E7E"/>
                </a:solidFill>
                <a:effectLst/>
                <a:latin typeface="Minion"/>
              </a:rPr>
              <a:t>/P</a:t>
            </a:r>
            <a:r>
              <a:rPr lang="en-US" b="0" i="0" u="none" strike="noStrike" baseline="-25000" dirty="0">
                <a:solidFill>
                  <a:srgbClr val="7F7E7E"/>
                </a:solidFill>
                <a:effectLst/>
                <a:latin typeface="Minion"/>
              </a:rPr>
              <a:t>i</a:t>
            </a:r>
            <a:r>
              <a:rPr lang="en-US" b="0" i="0" u="none" strike="noStrike" dirty="0">
                <a:solidFill>
                  <a:srgbClr val="7F7E7E"/>
                </a:solidFill>
                <a:effectLst/>
                <a:latin typeface="Minion"/>
              </a:rPr>
              <a:t> transport through a PTH-independent mechanism. Hypophosphatemia, meanwhile, causes the opposite effects.</a:t>
            </a:r>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11</a:t>
            </a:fld>
            <a:endParaRPr lang="en-US"/>
          </a:p>
        </p:txBody>
      </p:sp>
    </p:spTree>
    <p:extLst>
      <p:ext uri="{BB962C8B-B14F-4D97-AF65-F5344CB8AC3E}">
        <p14:creationId xmlns:p14="http://schemas.microsoft.com/office/powerpoint/2010/main" val="2661963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Hypophosphatemia decreases erythrocyte concentrations of ATP, which increases erythrocyte fragility, leading to hemolysis. </a:t>
            </a:r>
            <a:r>
              <a:rPr lang="en-US" dirty="0"/>
              <a:t>Hemolysis occurs when serum concentration &lt; 1.0 mg/dL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Platelet dysfunction ostensibly because of depletion of cellular ATP stores.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Leukocytes in </a:t>
            </a:r>
            <a:r>
              <a:rPr lang="en-US" sz="1800" dirty="0" err="1">
                <a:effectLst/>
                <a:latin typeface="AdvP97CA"/>
              </a:rPr>
              <a:t>hypophosphatemic</a:t>
            </a:r>
            <a:r>
              <a:rPr lang="en-US" sz="1800" dirty="0">
                <a:effectLst/>
                <a:latin typeface="AdvP97CA"/>
              </a:rPr>
              <a:t> patients have impaired chemotaxis, phagocytosis, and bacterial killing.</a:t>
            </a:r>
            <a:r>
              <a:rPr lang="en-US" sz="1800" dirty="0">
                <a:solidFill>
                  <a:srgbClr val="0000FF"/>
                </a:solidFill>
                <a:effectLst/>
                <a:latin typeface="AdvP97CA"/>
              </a:rPr>
              <a:t>38 </a:t>
            </a:r>
            <a:r>
              <a:rPr lang="en-US" sz="1800" dirty="0">
                <a:effectLst/>
                <a:latin typeface="AdvP97CA"/>
              </a:rPr>
              <a:t>This altered function may promote sepsis in </a:t>
            </a:r>
            <a:r>
              <a:rPr lang="en-US" sz="1800" dirty="0" err="1">
                <a:effectLst/>
                <a:latin typeface="AdvP97CA"/>
              </a:rPr>
              <a:t>hypophos</a:t>
            </a:r>
            <a:r>
              <a:rPr lang="en-US" sz="1800" dirty="0">
                <a:effectLst/>
                <a:latin typeface="AdvP97CA"/>
              </a:rPr>
              <a:t>- </a:t>
            </a:r>
            <a:r>
              <a:rPr lang="en-US" sz="1800" dirty="0" err="1">
                <a:effectLst/>
                <a:latin typeface="AdvP97CA"/>
              </a:rPr>
              <a:t>phatemic</a:t>
            </a:r>
            <a:r>
              <a:rPr lang="en-US" sz="1800" dirty="0">
                <a:effectLst/>
                <a:latin typeface="AdvP97CA"/>
              </a:rPr>
              <a:t> patients receiving total parenteral nutrition.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12</a:t>
            </a:fld>
            <a:endParaRPr lang="en-US"/>
          </a:p>
        </p:txBody>
      </p:sp>
    </p:spTree>
    <p:extLst>
      <p:ext uri="{BB962C8B-B14F-4D97-AF65-F5344CB8AC3E}">
        <p14:creationId xmlns:p14="http://schemas.microsoft.com/office/powerpoint/2010/main" val="1492413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Times New Roman" panose="02020603050405020304" pitchFamily="18" charset="0"/>
              </a:rPr>
              <a:t>The central nervous system may manifest with metabolic encephalopathy as a result of ATP depletion and may include altered mental state, irritability, </a:t>
            </a:r>
            <a:r>
              <a:rPr lang="en-US" b="0" i="0" u="none" strike="noStrike" dirty="0" err="1">
                <a:solidFill>
                  <a:srgbClr val="000000"/>
                </a:solidFill>
                <a:effectLst/>
                <a:latin typeface="Times New Roman" panose="02020603050405020304" pitchFamily="18" charset="0"/>
              </a:rPr>
              <a:t>paresthesias</a:t>
            </a:r>
            <a:r>
              <a:rPr lang="en-US" b="0" i="0" u="none" strike="noStrike" dirty="0">
                <a:solidFill>
                  <a:srgbClr val="000000"/>
                </a:solidFill>
                <a:effectLst/>
                <a:latin typeface="Times New Roman" panose="02020603050405020304" pitchFamily="18" charset="0"/>
              </a:rPr>
              <a:t>, numbness, seizures, or coma. Cardiac function is impacted by ATP depletion. In addition to possible systolic heart failure, the myocytes become less stable, and arrhythmias are possible. The decreased diaphragmatic function impacts pulmonary function with subsequent hypoventilation.</a:t>
            </a:r>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13</a:t>
            </a:fld>
            <a:endParaRPr lang="en-US"/>
          </a:p>
        </p:txBody>
      </p:sp>
    </p:spTree>
    <p:extLst>
      <p:ext uri="{BB962C8B-B14F-4D97-AF65-F5344CB8AC3E}">
        <p14:creationId xmlns:p14="http://schemas.microsoft.com/office/powerpoint/2010/main" val="2423825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2E2E2E"/>
                </a:solidFill>
                <a:effectLst/>
                <a:latin typeface="NexusSans"/>
              </a:rPr>
              <a:t>Finally, cellular shifts can cause hypophosphatemia. This is most often seen with the administration of glucose or </a:t>
            </a:r>
            <a:r>
              <a:rPr lang="en-US" b="0" i="0" u="sng" dirty="0">
                <a:solidFill>
                  <a:srgbClr val="2E2E2E"/>
                </a:solidFill>
                <a:effectLst/>
                <a:latin typeface="NexusSans"/>
                <a:hlinkClick r:id="rId3" tooltip="Learn more about total parenteral nutrition from ScienceDirect's AI-generated Topic Pages"/>
              </a:rPr>
              <a:t>total parenteral nutrition</a:t>
            </a:r>
            <a:r>
              <a:rPr lang="en-US" b="0" i="0" u="none" strike="noStrike" dirty="0">
                <a:solidFill>
                  <a:srgbClr val="2E2E2E"/>
                </a:solidFill>
                <a:effectLst/>
                <a:latin typeface="NexusSans"/>
              </a:rPr>
              <a:t> (TPN) in malnourished patients. A rise in insulin causes phosphate to move to the intracellular compartment. Additionally, the increased anabolism leads to the formation of high-energy phosphate bonds, further depleting phosphate levels. </a:t>
            </a:r>
            <a:r>
              <a:rPr lang="en-US" b="0" i="0" u="none" strike="noStrike" dirty="0">
                <a:solidFill>
                  <a:srgbClr val="000000"/>
                </a:solidFill>
                <a:effectLst/>
                <a:latin typeface="Times New Roman" panose="02020603050405020304" pitchFamily="18" charset="0"/>
              </a:rPr>
              <a:t>Refeeding syndrome occurs when a patient who has been starved of nutrition suddenly is replenished with carbohydrates, proteins, and lipids. Insulin and glucose assist in driving phosphate intracellularly. The net body stores of phosphate necessary to perform basic metabolism, such as glycolysis, are depleted. The body begins to process the newfound foods to produce ATP for energy. Cells uptake all available free phosphate, leading to profound hypophosphatemia.</a:t>
            </a:r>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14</a:t>
            </a:fld>
            <a:endParaRPr lang="en-US"/>
          </a:p>
        </p:txBody>
      </p:sp>
    </p:spTree>
    <p:extLst>
      <p:ext uri="{BB962C8B-B14F-4D97-AF65-F5344CB8AC3E}">
        <p14:creationId xmlns:p14="http://schemas.microsoft.com/office/powerpoint/2010/main" val="12982365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PTH: inconsistently causes hypophosphatemia, fractional excretion increased in some dogs</a:t>
            </a:r>
          </a:p>
          <a:p>
            <a:r>
              <a:rPr lang="en-US" dirty="0"/>
              <a:t>Fanconi: may be caused by metabolic or membrane defects affecting sodium transport, phosphaturia may be because of natriuresis</a:t>
            </a:r>
          </a:p>
          <a:p>
            <a:r>
              <a:rPr lang="en-US" dirty="0"/>
              <a:t>Diuretics: carbonic anhydrase inhibitors</a:t>
            </a:r>
          </a:p>
        </p:txBody>
      </p:sp>
      <p:sp>
        <p:nvSpPr>
          <p:cNvPr id="4" name="Slide Number Placeholder 3"/>
          <p:cNvSpPr>
            <a:spLocks noGrp="1"/>
          </p:cNvSpPr>
          <p:nvPr>
            <p:ph type="sldNum" sz="quarter" idx="5"/>
          </p:nvPr>
        </p:nvSpPr>
        <p:spPr/>
        <p:txBody>
          <a:bodyPr/>
          <a:lstStyle/>
          <a:p>
            <a:fld id="{D99E09C5-24C2-3145-A9A5-65C7DBF1395D}" type="slidenum">
              <a:rPr lang="en-US" smtClean="0"/>
              <a:t>15</a:t>
            </a:fld>
            <a:endParaRPr lang="en-US"/>
          </a:p>
        </p:txBody>
      </p:sp>
    </p:spTree>
    <p:extLst>
      <p:ext uri="{BB962C8B-B14F-4D97-AF65-F5344CB8AC3E}">
        <p14:creationId xmlns:p14="http://schemas.microsoft.com/office/powerpoint/2010/main" val="40402298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DKA cat with a P of 1.6 mg/dL</a:t>
            </a:r>
          </a:p>
        </p:txBody>
      </p:sp>
      <p:sp>
        <p:nvSpPr>
          <p:cNvPr id="4" name="Slide Number Placeholder 3"/>
          <p:cNvSpPr>
            <a:spLocks noGrp="1"/>
          </p:cNvSpPr>
          <p:nvPr>
            <p:ph type="sldNum" sz="quarter" idx="5"/>
          </p:nvPr>
        </p:nvSpPr>
        <p:spPr/>
        <p:txBody>
          <a:bodyPr/>
          <a:lstStyle/>
          <a:p>
            <a:fld id="{D99E09C5-24C2-3145-A9A5-65C7DBF1395D}" type="slidenum">
              <a:rPr lang="en-US" smtClean="0"/>
              <a:t>16</a:t>
            </a:fld>
            <a:endParaRPr lang="en-US"/>
          </a:p>
        </p:txBody>
      </p:sp>
    </p:spTree>
    <p:extLst>
      <p:ext uri="{BB962C8B-B14F-4D97-AF65-F5344CB8AC3E}">
        <p14:creationId xmlns:p14="http://schemas.microsoft.com/office/powerpoint/2010/main" val="2050506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Increased serum phosphorus concentration decreases serum calcium concentration so that the calcium </a:t>
            </a:r>
            <a:r>
              <a:rPr lang="en-US" sz="1800" dirty="0" err="1">
                <a:effectLst/>
                <a:latin typeface="AdvP97CA"/>
              </a:rPr>
              <a:t>phos</a:t>
            </a:r>
            <a:r>
              <a:rPr lang="en-US" sz="1800" dirty="0">
                <a:effectLst/>
                <a:latin typeface="AdvP97CA"/>
              </a:rPr>
              <a:t>- </a:t>
            </a:r>
            <a:r>
              <a:rPr lang="en-US" sz="1800" dirty="0" err="1">
                <a:effectLst/>
                <a:latin typeface="AdvP97CA"/>
              </a:rPr>
              <a:t>phate</a:t>
            </a:r>
            <a:r>
              <a:rPr lang="en-US" sz="1800" dirty="0">
                <a:effectLst/>
                <a:latin typeface="AdvP97CA"/>
              </a:rPr>
              <a:t> solubility product ([Ca] </a:t>
            </a:r>
            <a:r>
              <a:rPr lang="en-US" sz="1800" dirty="0">
                <a:effectLst/>
                <a:latin typeface="AdvP4C4E74"/>
              </a:rPr>
              <a:t>% </a:t>
            </a:r>
            <a:r>
              <a:rPr lang="en-US" sz="1800" dirty="0">
                <a:effectLst/>
                <a:latin typeface="AdvP97CA"/>
              </a:rPr>
              <a:t>[Pi]) remains constant. </a:t>
            </a:r>
            <a:endParaRPr lang="en-US" dirty="0"/>
          </a:p>
          <a:p>
            <a:r>
              <a:rPr lang="en-US" dirty="0"/>
              <a:t>Clinical signs related to hypocalcemia (more on why hypocalcemia occurs later)</a:t>
            </a:r>
          </a:p>
        </p:txBody>
      </p:sp>
      <p:sp>
        <p:nvSpPr>
          <p:cNvPr id="4" name="Slide Number Placeholder 3"/>
          <p:cNvSpPr>
            <a:spLocks noGrp="1"/>
          </p:cNvSpPr>
          <p:nvPr>
            <p:ph type="sldNum" sz="quarter" idx="5"/>
          </p:nvPr>
        </p:nvSpPr>
        <p:spPr/>
        <p:txBody>
          <a:bodyPr/>
          <a:lstStyle/>
          <a:p>
            <a:fld id="{D99E09C5-24C2-3145-A9A5-65C7DBF1395D}" type="slidenum">
              <a:rPr lang="en-US" smtClean="0"/>
              <a:t>17</a:t>
            </a:fld>
            <a:endParaRPr lang="en-US"/>
          </a:p>
        </p:txBody>
      </p:sp>
    </p:spTree>
    <p:extLst>
      <p:ext uri="{BB962C8B-B14F-4D97-AF65-F5344CB8AC3E}">
        <p14:creationId xmlns:p14="http://schemas.microsoft.com/office/powerpoint/2010/main" val="32373950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However, sustained hyper- </a:t>
            </a:r>
            <a:r>
              <a:rPr lang="en-US" sz="1800" dirty="0" err="1">
                <a:effectLst/>
                <a:latin typeface="AdvP97CA"/>
              </a:rPr>
              <a:t>phosphatemia</a:t>
            </a:r>
            <a:r>
              <a:rPr lang="en-US" sz="1800" dirty="0">
                <a:effectLst/>
                <a:latin typeface="AdvP97CA"/>
              </a:rPr>
              <a:t> does not usually develop in early chronic renal failure because there is a compensatory increase in phosphate excretion by remnant nephrons. The effects of PTH on the kidneys mediate this increase in the </a:t>
            </a:r>
            <a:r>
              <a:rPr lang="en-US" sz="1800" dirty="0" err="1">
                <a:effectLst/>
                <a:latin typeface="AdvP97CA"/>
              </a:rPr>
              <a:t>FEPi</a:t>
            </a:r>
            <a:r>
              <a:rPr lang="en-US" sz="1800" dirty="0">
                <a:effectLst/>
                <a:latin typeface="AdvP97CA"/>
              </a:rPr>
              <a:t>. When the GFR decreases to 20% of normal or less (i.e., late chronic renal failure), this compensatory mechanism is exhausted and hyperphosphatemia develops </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18</a:t>
            </a:fld>
            <a:endParaRPr lang="en-US"/>
          </a:p>
        </p:txBody>
      </p:sp>
    </p:spTree>
    <p:extLst>
      <p:ext uri="{BB962C8B-B14F-4D97-AF65-F5344CB8AC3E}">
        <p14:creationId xmlns:p14="http://schemas.microsoft.com/office/powerpoint/2010/main" val="443746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Wingdings" pitchFamily="2" charset="2"/>
              <a:buNone/>
              <a:tabLst/>
              <a:defRPr/>
            </a:pPr>
            <a:r>
              <a:rPr lang="en-US" sz="1800" dirty="0" err="1">
                <a:effectLst/>
                <a:latin typeface="AdvP97CA"/>
              </a:rPr>
              <a:t>Hyperphos</a:t>
            </a:r>
            <a:r>
              <a:rPr lang="en-US" sz="1800" dirty="0">
                <a:effectLst/>
                <a:latin typeface="AdvP97CA"/>
              </a:rPr>
              <a:t>- </a:t>
            </a:r>
            <a:r>
              <a:rPr lang="en-US" sz="1800" dirty="0" err="1">
                <a:effectLst/>
                <a:latin typeface="AdvP97CA"/>
              </a:rPr>
              <a:t>phatemia</a:t>
            </a:r>
            <a:r>
              <a:rPr lang="en-US" sz="1800" dirty="0">
                <a:effectLst/>
                <a:latin typeface="AdvP97CA"/>
              </a:rPr>
              <a:t> inhibits renal 1</a:t>
            </a:r>
            <a:r>
              <a:rPr lang="en-US" sz="1800" dirty="0">
                <a:effectLst/>
                <a:latin typeface="AdvPi1"/>
              </a:rPr>
              <a:t>a</a:t>
            </a:r>
            <a:r>
              <a:rPr lang="en-US" sz="1800" dirty="0">
                <a:effectLst/>
                <a:latin typeface="AdvP97CA"/>
              </a:rPr>
              <a:t>-hydroxylase, which is present in the renal tubules (this inhibition impairs conversion of 25-hydroxycholecalciferol to calcitriol and thus </a:t>
            </a:r>
            <a:endParaRPr lang="en-US" sz="2800" dirty="0"/>
          </a:p>
          <a:p>
            <a:pPr marL="0" marR="0" lvl="0" indent="0" algn="l">
              <a:lnSpc>
                <a:spcPct val="107000"/>
              </a:lnSpc>
              <a:spcBef>
                <a:spcPts val="0"/>
              </a:spcBef>
              <a:spcAft>
                <a:spcPts val="0"/>
              </a:spcAft>
              <a:buFont typeface="Wingdings" pitchFamily="2" charset="2"/>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Wingdings" pitchFamily="2" charset="2"/>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Hyperphosphatemia inhibits renal 1a – hydroxylase present in renal tubules which inhibits conversion of 25-hydroxycholecalciferol to calcitriol causing Less intestinal absorption of calcium leading to low serum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iCa</a:t>
            </a:r>
            <a:r>
              <a:rPr lang="en-US" sz="1800" dirty="0">
                <a:effectLst/>
                <a:latin typeface="Calibri" panose="020F0502020204030204" pitchFamily="34" charset="0"/>
                <a:ea typeface="Calibri" panose="020F0502020204030204" pitchFamily="34" charset="0"/>
                <a:cs typeface="Times New Roman" panose="02020603050405020304" pitchFamily="18" charset="0"/>
              </a:rPr>
              <a:t> levels. Low calcium levels Stimulates PTH secretion, Increased renal excretion of phosphate and release of calcium and phosphorus from bone. </a:t>
            </a:r>
            <a:r>
              <a:rPr lang="en-US" sz="1800" dirty="0">
                <a:effectLst/>
                <a:latin typeface="AdvP97CA"/>
              </a:rPr>
              <a:t>reduces intestinal calcium absorption), and decreases serum ionized calcium concentration by the mass law effect ([Ca] </a:t>
            </a:r>
            <a:r>
              <a:rPr lang="en-US" sz="1800" dirty="0">
                <a:effectLst/>
                <a:latin typeface="AdvP4C4E74"/>
              </a:rPr>
              <a:t>% </a:t>
            </a:r>
            <a:r>
              <a:rPr lang="en-US" sz="1800" dirty="0">
                <a:effectLst/>
                <a:latin typeface="AdvP97CA"/>
              </a:rPr>
              <a:t>[Pi] </a:t>
            </a:r>
            <a:r>
              <a:rPr lang="en-US" sz="1800" dirty="0">
                <a:effectLst/>
                <a:latin typeface="AdvP4C4E74"/>
              </a:rPr>
              <a:t> </a:t>
            </a:r>
            <a:r>
              <a:rPr lang="en-US" sz="1800" dirty="0">
                <a:effectLst/>
                <a:latin typeface="AdvP97CA"/>
              </a:rPr>
              <a:t>constant). The resultant </a:t>
            </a:r>
            <a:r>
              <a:rPr lang="en-US" sz="1800" dirty="0" err="1">
                <a:effectLst/>
                <a:latin typeface="AdvP97CA"/>
              </a:rPr>
              <a:t>hypocalce</a:t>
            </a:r>
            <a:r>
              <a:rPr lang="en-US" sz="1800" dirty="0">
                <a:effectLst/>
                <a:latin typeface="AdvP97CA"/>
              </a:rPr>
              <a:t>- </a:t>
            </a:r>
            <a:r>
              <a:rPr lang="en-US" sz="1800" dirty="0" err="1">
                <a:effectLst/>
                <a:latin typeface="AdvP97CA"/>
              </a:rPr>
              <a:t>mia</a:t>
            </a:r>
            <a:r>
              <a:rPr lang="en-US" sz="1800" dirty="0">
                <a:effectLst/>
                <a:latin typeface="AdvP97CA"/>
              </a:rPr>
              <a:t> and the decreased serum calcitriol concentration stimulate PTH secretion. This increased PTH secretion increases renal excretion of phosphate and release of calcium and phosphate from bone. It also stimulates production of calcitriol. These actions normalize serum phosphorus and ionized calcium concentrations. Thus, calcium and phosphorus balance is maintained by a pro- </a:t>
            </a:r>
            <a:r>
              <a:rPr lang="en-US" sz="1800" dirty="0" err="1">
                <a:effectLst/>
                <a:latin typeface="AdvP97CA"/>
              </a:rPr>
              <a:t>gressive</a:t>
            </a:r>
            <a:r>
              <a:rPr lang="en-US" sz="1800" dirty="0">
                <a:effectLst/>
                <a:latin typeface="AdvP97CA"/>
              </a:rPr>
              <a:t> increase in serum PTH concentration (in early chronic renal failure. Eventually too much tubule loss and cannot compensate</a:t>
            </a:r>
            <a:endParaRPr lang="en-US" sz="2800" dirty="0"/>
          </a:p>
          <a:p>
            <a:pPr marL="0" marR="0" lvl="0" indent="0" algn="l">
              <a:lnSpc>
                <a:spcPct val="107000"/>
              </a:lnSpc>
              <a:spcBef>
                <a:spcPts val="0"/>
              </a:spcBef>
              <a:spcAft>
                <a:spcPts val="0"/>
              </a:spcAft>
              <a:buFont typeface="Wingdings" pitchFamily="2" charset="2"/>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19</a:t>
            </a:fld>
            <a:endParaRPr lang="en-US"/>
          </a:p>
        </p:txBody>
      </p:sp>
    </p:spTree>
    <p:extLst>
      <p:ext uri="{BB962C8B-B14F-4D97-AF65-F5344CB8AC3E}">
        <p14:creationId xmlns:p14="http://schemas.microsoft.com/office/powerpoint/2010/main" val="3893450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a:effectLst/>
                <a:latin typeface="AdvP97CA"/>
              </a:rPr>
              <a:t>Administra</a:t>
            </a:r>
            <a:r>
              <a:rPr lang="en-US" sz="1800" dirty="0">
                <a:effectLst/>
                <a:latin typeface="AdvP97CA"/>
              </a:rPr>
              <a:t>- </a:t>
            </a:r>
            <a:r>
              <a:rPr lang="en-US" sz="1800" dirty="0" err="1">
                <a:effectLst/>
                <a:latin typeface="AdvP97CA"/>
              </a:rPr>
              <a:t>tion</a:t>
            </a:r>
            <a:r>
              <a:rPr lang="en-US" sz="1800" dirty="0">
                <a:effectLst/>
                <a:latin typeface="AdvP97CA"/>
              </a:rPr>
              <a:t> of glucose (and insulin if necessary) may temporarily decrease serum phosphorus concentration by promoting phosphorus entry into cells, although such therapy is rarely, if ever, necessary.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21</a:t>
            </a:fld>
            <a:endParaRPr lang="en-US"/>
          </a:p>
        </p:txBody>
      </p:sp>
    </p:spTree>
    <p:extLst>
      <p:ext uri="{BB962C8B-B14F-4D97-AF65-F5344CB8AC3E}">
        <p14:creationId xmlns:p14="http://schemas.microsoft.com/office/powerpoint/2010/main" val="2616480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3</a:t>
            </a:fld>
            <a:endParaRPr lang="en-US"/>
          </a:p>
        </p:txBody>
      </p:sp>
    </p:spTree>
    <p:extLst>
      <p:ext uri="{BB962C8B-B14F-4D97-AF65-F5344CB8AC3E}">
        <p14:creationId xmlns:p14="http://schemas.microsoft.com/office/powerpoint/2010/main" val="41335056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Magnesium compounds not ideal because cause diarrhea and limited ability to excrete magnesium in renal failure = risk of hypermagnesemia  </a:t>
            </a:r>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22</a:t>
            </a:fld>
            <a:endParaRPr lang="en-US"/>
          </a:p>
        </p:txBody>
      </p:sp>
    </p:spTree>
    <p:extLst>
      <p:ext uri="{BB962C8B-B14F-4D97-AF65-F5344CB8AC3E}">
        <p14:creationId xmlns:p14="http://schemas.microsoft.com/office/powerpoint/2010/main" val="13265483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Perhaps most well known is magnesium’s function as a cofactor with ATP as the driving force behind intracellular ion pumping activity. Significant ion pumps, such as the membrane bound Na</a:t>
            </a:r>
            <a:r>
              <a:rPr lang="en-US" sz="1800" dirty="0">
                <a:effectLst/>
                <a:latin typeface="AdvP4C4E74"/>
              </a:rPr>
              <a:t>!</a:t>
            </a:r>
            <a:r>
              <a:rPr lang="en-US" sz="1800" dirty="0">
                <a:effectLst/>
                <a:latin typeface="AdvP97CA"/>
              </a:rPr>
              <a:t>-K</a:t>
            </a:r>
            <a:r>
              <a:rPr lang="en-US" sz="1800" dirty="0">
                <a:effectLst/>
                <a:latin typeface="AdvP4C4E74"/>
              </a:rPr>
              <a:t>! </a:t>
            </a:r>
            <a:r>
              <a:rPr lang="en-US" sz="1800" dirty="0">
                <a:effectLst/>
                <a:latin typeface="AdvP97CA"/>
              </a:rPr>
              <a:t>ATPase, HCO3- ATPase, and Ca2</a:t>
            </a:r>
            <a:r>
              <a:rPr lang="en-US" sz="1800" dirty="0">
                <a:effectLst/>
                <a:latin typeface="AdvP4C4E74"/>
              </a:rPr>
              <a:t>! </a:t>
            </a:r>
            <a:r>
              <a:rPr lang="en-US" sz="1800" dirty="0">
                <a:effectLst/>
                <a:latin typeface="AdvP97CA"/>
              </a:rPr>
              <a:t>ATPase, all require Mg2</a:t>
            </a:r>
            <a:r>
              <a:rPr lang="en-US" sz="1800" dirty="0">
                <a:effectLst/>
                <a:latin typeface="AdvP4C4E74"/>
              </a:rPr>
              <a:t>!</a:t>
            </a:r>
            <a:r>
              <a:rPr lang="en-US" sz="1800" dirty="0">
                <a:effectLst/>
                <a:latin typeface="AdvP97CA"/>
              </a:rPr>
              <a:t>-ATP to maintain effective ionic gradients within and outside the cell.</a:t>
            </a:r>
            <a:r>
              <a:rPr lang="en-US" sz="1800" dirty="0">
                <a:solidFill>
                  <a:srgbClr val="0000FF"/>
                </a:solidFill>
                <a:effectLst/>
                <a:latin typeface="AdvP97CA"/>
              </a:rPr>
              <a:t>6,100 </a:t>
            </a:r>
            <a:r>
              <a:rPr lang="en-US" sz="1800" dirty="0">
                <a:effectLst/>
                <a:latin typeface="AdvP97CA"/>
              </a:rPr>
              <a:t>As a result, magnesium has an important function in maintaining appropriate intracellular potassium concentrations and serves to regulate cytoplasmic calcium concentrations by stimulating the sequestration of calcium into the endoplasmic and sarcoplasmic reticula. </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23</a:t>
            </a:fld>
            <a:endParaRPr lang="en-US"/>
          </a:p>
        </p:txBody>
      </p:sp>
    </p:spTree>
    <p:extLst>
      <p:ext uri="{BB962C8B-B14F-4D97-AF65-F5344CB8AC3E}">
        <p14:creationId xmlns:p14="http://schemas.microsoft.com/office/powerpoint/2010/main" val="12594418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Na-K ATP helps maintain intracellular potassium concentrations, Ca ATPase stimulates sequestration of calcium into endoplasmic and sarcoplasmic reticulum, regulation of cytoplasmic calcium concentrations</a:t>
            </a:r>
          </a:p>
        </p:txBody>
      </p:sp>
      <p:sp>
        <p:nvSpPr>
          <p:cNvPr id="4" name="Slide Number Placeholder 3"/>
          <p:cNvSpPr>
            <a:spLocks noGrp="1"/>
          </p:cNvSpPr>
          <p:nvPr>
            <p:ph type="sldNum" sz="quarter" idx="5"/>
          </p:nvPr>
        </p:nvSpPr>
        <p:spPr/>
        <p:txBody>
          <a:bodyPr/>
          <a:lstStyle/>
          <a:p>
            <a:fld id="{D99E09C5-24C2-3145-A9A5-65C7DBF1395D}" type="slidenum">
              <a:rPr lang="en-US" smtClean="0"/>
              <a:t>24</a:t>
            </a:fld>
            <a:endParaRPr lang="en-US"/>
          </a:p>
        </p:txBody>
      </p:sp>
    </p:spTree>
    <p:extLst>
      <p:ext uri="{BB962C8B-B14F-4D97-AF65-F5344CB8AC3E}">
        <p14:creationId xmlns:p14="http://schemas.microsoft.com/office/powerpoint/2010/main" val="26320937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Protein bound lower percentage and less affected by changes in albumin concentration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magnesium is only 20% to 30% bound to protein and so is less affected by changes in albumin concentration.</a:t>
            </a:r>
            <a:r>
              <a:rPr lang="en-US" sz="1800" dirty="0">
                <a:solidFill>
                  <a:srgbClr val="0000FF"/>
                </a:solidFill>
                <a:effectLst/>
                <a:latin typeface="AdvP97CA"/>
              </a:rPr>
              <a:t>90,124 </a:t>
            </a:r>
            <a:r>
              <a:rPr lang="en-US" sz="1800" dirty="0">
                <a:effectLst/>
                <a:latin typeface="AdvP97CA"/>
              </a:rPr>
              <a:t>Inside the cell, magnesium is complexed to many organic compounds where it plays a pivotal role. Current estimates indicate that only about 1% to 2% of the intracellular magnesium is present in the ionized or free form. </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25</a:t>
            </a:fld>
            <a:endParaRPr lang="en-US"/>
          </a:p>
        </p:txBody>
      </p:sp>
    </p:spTree>
    <p:extLst>
      <p:ext uri="{BB962C8B-B14F-4D97-AF65-F5344CB8AC3E}">
        <p14:creationId xmlns:p14="http://schemas.microsoft.com/office/powerpoint/2010/main" val="19938061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Two pathways for intestinal magnesium absorption exist: an unsaturable passive paracellular route and a saturable active transcellular route (</a:t>
            </a:r>
            <a:r>
              <a:rPr lang="en-US" sz="1800" dirty="0">
                <a:solidFill>
                  <a:srgbClr val="0000FF"/>
                </a:solidFill>
                <a:effectLst/>
                <a:latin typeface="AdvP97CA"/>
              </a:rPr>
              <a:t>Fig. 8-1</a:t>
            </a:r>
            <a:r>
              <a:rPr lang="en-US" sz="1800" dirty="0">
                <a:effectLst/>
                <a:latin typeface="AdvP97CA"/>
              </a:rPr>
              <a:t>).</a:t>
            </a:r>
            <a:r>
              <a:rPr lang="en-US" sz="1800" dirty="0">
                <a:solidFill>
                  <a:srgbClr val="0000FF"/>
                </a:solidFill>
                <a:effectLst/>
                <a:latin typeface="AdvP97CA"/>
              </a:rPr>
              <a:t>70,71,80 </a:t>
            </a:r>
            <a:r>
              <a:rPr lang="en-US" sz="1800" dirty="0">
                <a:effectLst/>
                <a:latin typeface="AdvP97CA"/>
              </a:rPr>
              <a:t>The paracellular movement of magnesium occurs through the tight junctions between epithelial cells. The driving forces for paracellular </a:t>
            </a:r>
            <a:r>
              <a:rPr lang="en-US" sz="1800" dirty="0" err="1">
                <a:effectLst/>
                <a:latin typeface="AdvP97CA"/>
              </a:rPr>
              <a:t>magne</a:t>
            </a:r>
            <a:r>
              <a:rPr lang="en-US" sz="1800" dirty="0">
                <a:effectLst/>
                <a:latin typeface="AdvP97CA"/>
              </a:rPr>
              <a:t>- </a:t>
            </a:r>
            <a:r>
              <a:rPr lang="en-US" sz="1800" dirty="0" err="1">
                <a:effectLst/>
                <a:latin typeface="AdvP97CA"/>
              </a:rPr>
              <a:t>sium</a:t>
            </a:r>
            <a:r>
              <a:rPr lang="en-US" sz="1800" dirty="0">
                <a:effectLst/>
                <a:latin typeface="AdvP97CA"/>
              </a:rPr>
              <a:t> movement are: transepithelial magnesium </a:t>
            </a:r>
            <a:r>
              <a:rPr lang="en-US" sz="1800" dirty="0" err="1">
                <a:effectLst/>
                <a:latin typeface="AdvP97CA"/>
              </a:rPr>
              <a:t>concen</a:t>
            </a:r>
            <a:r>
              <a:rPr lang="en-US" sz="1800" dirty="0">
                <a:effectLst/>
                <a:latin typeface="AdvP97CA"/>
              </a:rPr>
              <a:t>- </a:t>
            </a:r>
            <a:r>
              <a:rPr lang="en-US" sz="1800" dirty="0" err="1">
                <a:effectLst/>
                <a:latin typeface="AdvP97CA"/>
              </a:rPr>
              <a:t>tration</a:t>
            </a:r>
            <a:r>
              <a:rPr lang="en-US" sz="1800" dirty="0">
                <a:effectLst/>
                <a:latin typeface="AdvP97CA"/>
              </a:rPr>
              <a:t> gradient, the transepithelial voltage gradient formed by salt and water absorption, and the permeability of the tight junctions to magnesium.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The transepithelial voltage gradient is created by net move- </a:t>
            </a:r>
            <a:r>
              <a:rPr lang="en-US" sz="1800" dirty="0" err="1">
                <a:effectLst/>
                <a:latin typeface="AdvP97CA"/>
              </a:rPr>
              <a:t>ment</a:t>
            </a:r>
            <a:r>
              <a:rPr lang="en-US" sz="1800" dirty="0">
                <a:effectLst/>
                <a:latin typeface="AdvP97CA"/>
              </a:rPr>
              <a:t> of salt and water. A small positive intraluminal volt- age results in a small force favoring transepithelial cation movement. Solvent drag created by sodium and water reabsorption will also result in transepithelial movement of magnesium and other ions. Water and salt reabsorption from the gut therefore has a significant influence on mag- </a:t>
            </a:r>
            <a:r>
              <a:rPr lang="en-US" sz="1800" dirty="0" err="1">
                <a:effectLst/>
                <a:latin typeface="AdvP97CA"/>
              </a:rPr>
              <a:t>nesium</a:t>
            </a:r>
            <a:r>
              <a:rPr lang="en-US" sz="1800" dirty="0">
                <a:effectLst/>
                <a:latin typeface="AdvP97CA"/>
              </a:rPr>
              <a:t> absorption.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Identification of two very unique ion channels has only recently occurred. A unique family of genes called the transient receptor potential (TRP) family codes for both proteins. </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26</a:t>
            </a:fld>
            <a:endParaRPr lang="en-US"/>
          </a:p>
        </p:txBody>
      </p:sp>
    </p:spTree>
    <p:extLst>
      <p:ext uri="{BB962C8B-B14F-4D97-AF65-F5344CB8AC3E}">
        <p14:creationId xmlns:p14="http://schemas.microsoft.com/office/powerpoint/2010/main" val="40138123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Based on available data, absorption of magnesium in this tubular segment appears to occur through paracellular transport but the precise mechanism is not known. </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28</a:t>
            </a:fld>
            <a:endParaRPr lang="en-US"/>
          </a:p>
        </p:txBody>
      </p:sp>
    </p:spTree>
    <p:extLst>
      <p:ext uri="{BB962C8B-B14F-4D97-AF65-F5344CB8AC3E}">
        <p14:creationId xmlns:p14="http://schemas.microsoft.com/office/powerpoint/2010/main" val="11530758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Evidence gathered to date indicates that magnesium absorption in this segment occurs via the paracellular pathway through tight junctions between renal epithelial cells.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The principle force allowing magnesium transport in the loop, as in the gut, appears to be the electropositive luminal environment created by the movement of sodium and chloride from the lumen to the interstitial space.</a:t>
            </a:r>
            <a:r>
              <a:rPr lang="en-US" sz="1800" dirty="0">
                <a:solidFill>
                  <a:srgbClr val="0000FF"/>
                </a:solidFill>
                <a:effectLst/>
                <a:latin typeface="AdvP97CA"/>
              </a:rPr>
              <a:t>123 </a:t>
            </a:r>
            <a:r>
              <a:rPr lang="en-US" sz="1800" dirty="0">
                <a:effectLst/>
                <a:latin typeface="AdvP97CA"/>
              </a:rPr>
              <a:t>In addition, magnesium movement through the tight junctions occurs due to “solvent drag” created by the salt and water movement. The positive intraluminal charge facilitates movement of magnesium (and calcium) from the lumen to the </a:t>
            </a:r>
            <a:r>
              <a:rPr lang="en-US" sz="1800" dirty="0" err="1">
                <a:effectLst/>
                <a:latin typeface="AdvP97CA"/>
              </a:rPr>
              <a:t>interstitium</a:t>
            </a:r>
            <a:r>
              <a:rPr lang="en-US" sz="1800" dirty="0">
                <a:effectLst/>
                <a:latin typeface="AdvP97CA"/>
              </a:rPr>
              <a:t> through a paracellular “pore” or channel.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Changes in the transepithelial voltage and paracellular permeability to magnesium strongly influence </a:t>
            </a:r>
            <a:r>
              <a:rPr lang="en-US" sz="1800" dirty="0" err="1">
                <a:effectLst/>
                <a:latin typeface="AdvP97CA"/>
              </a:rPr>
              <a:t>magne</a:t>
            </a:r>
            <a:r>
              <a:rPr lang="en-US" sz="1800" dirty="0">
                <a:effectLst/>
                <a:latin typeface="AdvP97CA"/>
              </a:rPr>
              <a:t>- </a:t>
            </a:r>
            <a:r>
              <a:rPr lang="en-US" sz="1800" dirty="0" err="1">
                <a:effectLst/>
                <a:latin typeface="AdvP97CA"/>
              </a:rPr>
              <a:t>sium</a:t>
            </a:r>
            <a:r>
              <a:rPr lang="en-US" sz="1800" dirty="0">
                <a:effectLst/>
                <a:latin typeface="AdvP97CA"/>
              </a:rPr>
              <a:t> absorption from the thick ascending limb.</a:t>
            </a:r>
            <a:r>
              <a:rPr lang="en-US" sz="1800" dirty="0">
                <a:solidFill>
                  <a:srgbClr val="0000FF"/>
                </a:solidFill>
                <a:effectLst/>
                <a:latin typeface="AdvP97CA"/>
              </a:rPr>
              <a:t>35,66 </a:t>
            </a:r>
            <a:r>
              <a:rPr lang="en-US" sz="1800" dirty="0">
                <a:effectLst/>
                <a:latin typeface="AdvP97CA"/>
              </a:rPr>
              <a:t>Increases in salt movement from the lumen will concur- </a:t>
            </a:r>
            <a:r>
              <a:rPr lang="en-US" sz="1800" dirty="0" err="1">
                <a:effectLst/>
                <a:latin typeface="AdvP97CA"/>
              </a:rPr>
              <a:t>rently</a:t>
            </a:r>
            <a:r>
              <a:rPr lang="en-US" sz="1800" dirty="0">
                <a:effectLst/>
                <a:latin typeface="AdvP97CA"/>
              </a:rPr>
              <a:t> elevate the transepithelial electrical potential and facilitate magnesium absorption </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29</a:t>
            </a:fld>
            <a:endParaRPr lang="en-US"/>
          </a:p>
        </p:txBody>
      </p:sp>
    </p:spTree>
    <p:extLst>
      <p:ext uri="{BB962C8B-B14F-4D97-AF65-F5344CB8AC3E}">
        <p14:creationId xmlns:p14="http://schemas.microsoft.com/office/powerpoint/2010/main" val="11754448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When </a:t>
            </a:r>
            <a:r>
              <a:rPr lang="en-US" sz="1800" dirty="0" err="1">
                <a:effectLst/>
                <a:latin typeface="AdvP97CA"/>
              </a:rPr>
              <a:t>neces</a:t>
            </a:r>
            <a:r>
              <a:rPr lang="en-US" sz="1800" dirty="0">
                <a:effectLst/>
                <a:latin typeface="AdvP97CA"/>
              </a:rPr>
              <a:t>- </a:t>
            </a:r>
            <a:r>
              <a:rPr lang="en-US" sz="1800" dirty="0" err="1">
                <a:effectLst/>
                <a:latin typeface="AdvP97CA"/>
              </a:rPr>
              <a:t>sary</a:t>
            </a:r>
            <a:r>
              <a:rPr lang="en-US" sz="1800" dirty="0">
                <a:effectLst/>
                <a:latin typeface="AdvP97CA"/>
              </a:rPr>
              <a:t> it can be very efficient at reabsorbing magnesium, reabsorbing as much as 70% to 80% of the magnesium that is delivered from the thick ascending limb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Reabsorption of magnesium in the DCT appears to occur only through active transcellular routes. Passive paracellular transport does not appear to occur to any sig- </a:t>
            </a:r>
            <a:r>
              <a:rPr lang="en-US" sz="1800" dirty="0" err="1">
                <a:effectLst/>
                <a:latin typeface="AdvP97CA"/>
              </a:rPr>
              <a:t>nificant</a:t>
            </a:r>
            <a:r>
              <a:rPr lang="en-US" sz="1800" dirty="0">
                <a:effectLst/>
                <a:latin typeface="AdvP97CA"/>
              </a:rPr>
              <a:t> degree. As a result, the absorption of magnesium via this route is an energy-requiring saturable process. The transcellular transport of magnesium is dependent on favorable transepithelial concentration and voltage gradients, similar to the gut.</a:t>
            </a:r>
            <a:r>
              <a:rPr lang="en-US" sz="1800" dirty="0">
                <a:solidFill>
                  <a:srgbClr val="0000FF"/>
                </a:solidFill>
                <a:effectLst/>
                <a:latin typeface="AdvP97CA"/>
              </a:rPr>
              <a:t>37 </a:t>
            </a:r>
            <a:r>
              <a:rPr lang="en-US" sz="1800" dirty="0">
                <a:effectLst/>
                <a:latin typeface="AdvP97CA"/>
              </a:rPr>
              <a:t>Evidence suggests that the principle entry for magnesium into the cell is through the unique transient receptor protein TRPM6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there is not yet a documented mechanism of magnesium efflux from the basolateral cell membrane.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31</a:t>
            </a:fld>
            <a:endParaRPr lang="en-US"/>
          </a:p>
        </p:txBody>
      </p:sp>
    </p:spTree>
    <p:extLst>
      <p:ext uri="{BB962C8B-B14F-4D97-AF65-F5344CB8AC3E}">
        <p14:creationId xmlns:p14="http://schemas.microsoft.com/office/powerpoint/2010/main" val="31513754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dvP97CA"/>
              </a:rPr>
              <a:t>Magnesium (both intracellular ionized magnesium level and extracellular level) plays an important regulatory role in the </a:t>
            </a:r>
            <a:endParaRPr lang="en-US" dirty="0"/>
          </a:p>
          <a:p>
            <a:r>
              <a:rPr lang="en-US" sz="1800" dirty="0">
                <a:effectLst/>
                <a:latin typeface="AdvP97CA"/>
              </a:rPr>
              <a:t>intracellular cycling of calcium in muscle cells. It is a cofactor for the Ca2</a:t>
            </a:r>
            <a:r>
              <a:rPr lang="en-US" sz="1800" dirty="0">
                <a:effectLst/>
                <a:latin typeface="AdvP4C4E74"/>
              </a:rPr>
              <a:t>! </a:t>
            </a:r>
            <a:r>
              <a:rPr lang="en-US" sz="1800" dirty="0">
                <a:effectLst/>
                <a:latin typeface="AdvP97CA"/>
              </a:rPr>
              <a:t>ATPase that rapidly shunts </a:t>
            </a:r>
            <a:r>
              <a:rPr lang="en-US" sz="1800" dirty="0" err="1">
                <a:effectLst/>
                <a:latin typeface="AdvP97CA"/>
              </a:rPr>
              <a:t>intracel</a:t>
            </a:r>
            <a:r>
              <a:rPr lang="en-US" sz="1800" dirty="0">
                <a:effectLst/>
                <a:latin typeface="AdvP97CA"/>
              </a:rPr>
              <a:t>- </a:t>
            </a:r>
            <a:r>
              <a:rPr lang="en-US" sz="1800" dirty="0" err="1">
                <a:effectLst/>
                <a:latin typeface="AdvP97CA"/>
              </a:rPr>
              <a:t>lular</a:t>
            </a:r>
            <a:r>
              <a:rPr lang="en-US" sz="1800" dirty="0">
                <a:effectLst/>
                <a:latin typeface="AdvP97CA"/>
              </a:rPr>
              <a:t> calcium back into the sarcoplasmic reticulum after the contraction cycle is complete. In addition, there is some evidence to suggest that extracellular magnesium may act as a calcium channel blocker for some cell mem- brane bound calcium channels, limiting the influx of extracellular calcium into the cytosol.</a:t>
            </a:r>
            <a:r>
              <a:rPr lang="en-US" sz="1800" dirty="0">
                <a:solidFill>
                  <a:srgbClr val="0000FF"/>
                </a:solidFill>
                <a:effectLst/>
                <a:latin typeface="AdvP97CA"/>
              </a:rPr>
              <a:t>77,100 </a:t>
            </a:r>
            <a:r>
              <a:rPr lang="en-US" sz="1800" dirty="0">
                <a:effectLst/>
                <a:latin typeface="AdvP97CA"/>
              </a:rPr>
              <a:t>Intracellular and extracellular magnesium levels thus play an important role in cardiac excitability, contraction, and conduction through their regulatory effects on calcium movement. </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32</a:t>
            </a:fld>
            <a:endParaRPr lang="en-US"/>
          </a:p>
        </p:txBody>
      </p:sp>
    </p:spTree>
    <p:extLst>
      <p:ext uri="{BB962C8B-B14F-4D97-AF65-F5344CB8AC3E}">
        <p14:creationId xmlns:p14="http://schemas.microsoft.com/office/powerpoint/2010/main" val="26909248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Magnesium is a cofactor for the ion pumps that move sodium out of the cell, potassium INTO the cell and calcium OUT of the cell</a:t>
            </a:r>
          </a:p>
          <a:p>
            <a:r>
              <a:rPr lang="en-US" dirty="0"/>
              <a:t>Can also act to prevent intracellular leakage of potassium</a:t>
            </a:r>
          </a:p>
          <a:p>
            <a:r>
              <a:rPr lang="en-US" dirty="0"/>
              <a:t>Gating mechanism to control intracellular calcium (by its work as a cofactor for Ca ATPase which shunts calcium back into the SR following contraction)</a:t>
            </a:r>
          </a:p>
        </p:txBody>
      </p:sp>
      <p:sp>
        <p:nvSpPr>
          <p:cNvPr id="4" name="Slide Number Placeholder 3"/>
          <p:cNvSpPr>
            <a:spLocks noGrp="1"/>
          </p:cNvSpPr>
          <p:nvPr>
            <p:ph type="sldNum" sz="quarter" idx="5"/>
          </p:nvPr>
        </p:nvSpPr>
        <p:spPr/>
        <p:txBody>
          <a:bodyPr/>
          <a:lstStyle/>
          <a:p>
            <a:fld id="{D99E09C5-24C2-3145-A9A5-65C7DBF1395D}" type="slidenum">
              <a:rPr lang="en-US" smtClean="0"/>
              <a:t>33</a:t>
            </a:fld>
            <a:endParaRPr lang="en-US"/>
          </a:p>
        </p:txBody>
      </p:sp>
    </p:spTree>
    <p:extLst>
      <p:ext uri="{BB962C8B-B14F-4D97-AF65-F5344CB8AC3E}">
        <p14:creationId xmlns:p14="http://schemas.microsoft.com/office/powerpoint/2010/main" val="1913607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Approximately 10% to 20% of the inorganic phosphate in serum is protein bound, and the remainder circulates as free anion or is complexed to sodium, magnesium, or calcium. The free and complexed fractions are available for ultrafiltration by the renal glomeruli. </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4</a:t>
            </a:fld>
            <a:endParaRPr lang="en-US"/>
          </a:p>
        </p:txBody>
      </p:sp>
    </p:spTree>
    <p:extLst>
      <p:ext uri="{BB962C8B-B14F-4D97-AF65-F5344CB8AC3E}">
        <p14:creationId xmlns:p14="http://schemas.microsoft.com/office/powerpoint/2010/main" val="20434299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Slow AV nodal conduction</a:t>
            </a:r>
          </a:p>
        </p:txBody>
      </p:sp>
      <p:sp>
        <p:nvSpPr>
          <p:cNvPr id="4" name="Slide Number Placeholder 3"/>
          <p:cNvSpPr>
            <a:spLocks noGrp="1"/>
          </p:cNvSpPr>
          <p:nvPr>
            <p:ph type="sldNum" sz="quarter" idx="5"/>
          </p:nvPr>
        </p:nvSpPr>
        <p:spPr/>
        <p:txBody>
          <a:bodyPr/>
          <a:lstStyle/>
          <a:p>
            <a:fld id="{D99E09C5-24C2-3145-A9A5-65C7DBF1395D}" type="slidenum">
              <a:rPr lang="en-US" smtClean="0"/>
              <a:t>34</a:t>
            </a:fld>
            <a:endParaRPr lang="en-US"/>
          </a:p>
        </p:txBody>
      </p:sp>
    </p:spTree>
    <p:extLst>
      <p:ext uri="{BB962C8B-B14F-4D97-AF65-F5344CB8AC3E}">
        <p14:creationId xmlns:p14="http://schemas.microsoft.com/office/powerpoint/2010/main" val="21261803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OTbfec020b"/>
              </a:rPr>
              <a:t>In vascular smooth muscle, magnesium competes with calcium for binding sites, in this case for voltage-operated calcium channels (VOCC). Decreased calcium channel activity lowers intra- cellular calcium, resulting in relaxation and vasodilation. In the endothelium, magnesium increases production of prostaglandin I2 which in turn decreases platelet aggregation. Magnesium also increases NO production causing vasodilation. </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35</a:t>
            </a:fld>
            <a:endParaRPr lang="en-US"/>
          </a:p>
        </p:txBody>
      </p:sp>
    </p:spTree>
    <p:extLst>
      <p:ext uri="{BB962C8B-B14F-4D97-AF65-F5344CB8AC3E}">
        <p14:creationId xmlns:p14="http://schemas.microsoft.com/office/powerpoint/2010/main" val="39111964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increased</a:t>
            </a:r>
          </a:p>
        </p:txBody>
      </p:sp>
      <p:sp>
        <p:nvSpPr>
          <p:cNvPr id="4" name="Slide Number Placeholder 3"/>
          <p:cNvSpPr>
            <a:spLocks noGrp="1"/>
          </p:cNvSpPr>
          <p:nvPr>
            <p:ph type="sldNum" sz="quarter" idx="5"/>
          </p:nvPr>
        </p:nvSpPr>
        <p:spPr/>
        <p:txBody>
          <a:bodyPr/>
          <a:lstStyle/>
          <a:p>
            <a:fld id="{D99E09C5-24C2-3145-A9A5-65C7DBF1395D}" type="slidenum">
              <a:rPr lang="en-US" smtClean="0"/>
              <a:t>36</a:t>
            </a:fld>
            <a:endParaRPr lang="en-US"/>
          </a:p>
        </p:txBody>
      </p:sp>
    </p:spTree>
    <p:extLst>
      <p:ext uri="{BB962C8B-B14F-4D97-AF65-F5344CB8AC3E}">
        <p14:creationId xmlns:p14="http://schemas.microsoft.com/office/powerpoint/2010/main" val="38830463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 [Mg2+] in the ECF means less competition for calcium at the axon terminus.  Therefore, when an action potential arrives, more calcium goes in.  More calcium in means more </a:t>
            </a:r>
            <a:r>
              <a:rPr lang="en-US" dirty="0" err="1"/>
              <a:t>ACh</a:t>
            </a:r>
            <a:r>
              <a:rPr lang="en-US" dirty="0"/>
              <a:t> release.  This means a more vigorous, sustained muscle contraction occurs per given action potential signal. 2. Low [Mg2+] in the ECF means that once </a:t>
            </a:r>
            <a:r>
              <a:rPr lang="en-US" dirty="0" err="1"/>
              <a:t>ACh</a:t>
            </a:r>
            <a:r>
              <a:rPr lang="en-US" dirty="0"/>
              <a:t> is released, it is not as effectively broken down by acetylcholinesterase…this is the enzyme that needs Mg as a cofactor.  Therefore, the stimulatory signal persists in the muscle </a:t>
            </a:r>
            <a:r>
              <a:rPr lang="en-US" dirty="0" err="1"/>
              <a:t>ACh</a:t>
            </a:r>
            <a:r>
              <a:rPr lang="en-US" dirty="0"/>
              <a:t> receptor… = sustained contraction of muscle. action 3. The same mechanism occurs in cholinergic CNS neurons…hence these animals can show both tetany and convulsions (seizures).</a:t>
            </a:r>
          </a:p>
          <a:p>
            <a:r>
              <a:rPr lang="en-US" dirty="0"/>
              <a:t>potential</a:t>
            </a:r>
          </a:p>
          <a:p>
            <a:r>
              <a:rPr lang="en-US" dirty="0"/>
              <a:t>Muscle</a:t>
            </a:r>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37</a:t>
            </a:fld>
            <a:endParaRPr lang="en-US"/>
          </a:p>
        </p:txBody>
      </p:sp>
    </p:spTree>
    <p:extLst>
      <p:ext uri="{BB962C8B-B14F-4D97-AF65-F5344CB8AC3E}">
        <p14:creationId xmlns:p14="http://schemas.microsoft.com/office/powerpoint/2010/main" val="35795093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Normally, magnesium binds to a cytosol-exposed site in ROMK (renal outer medullary potassium) to limit this outward flow. During hypomagnesemia, fewer Mg2+ ions can bind to this site, and K* is secreted more freely. Thus, magnesium deficiency causes K* wasting. This likely explains why magnesium repletion is required to efficiently restore potassium concentrations to normal during concomitant hypomagnesemia and hypokalemia. </a:t>
            </a:r>
            <a:r>
              <a:rPr lang="en-US" b="0" i="0" u="none" strike="noStrike" dirty="0">
                <a:solidFill>
                  <a:srgbClr val="222222"/>
                </a:solidFill>
                <a:effectLst/>
                <a:latin typeface="Arial" panose="020B0604020202020204" pitchFamily="34" charset="0"/>
              </a:rPr>
              <a:t>Other possible mechanisms are likely linked to the dependence of sodium-potassium</a:t>
            </a:r>
            <a:r>
              <a:rPr lang="en-US" b="0" i="0" u="none" strike="noStrike" baseline="30000" dirty="0">
                <a:solidFill>
                  <a:srgbClr val="222222"/>
                </a:solidFill>
                <a:effectLst/>
                <a:latin typeface="Arial" panose="020B0604020202020204" pitchFamily="34" charset="0"/>
              </a:rPr>
              <a:t>+</a:t>
            </a:r>
            <a:r>
              <a:rPr lang="en-US" b="0" i="0" u="none" strike="noStrike" dirty="0">
                <a:solidFill>
                  <a:srgbClr val="222222"/>
                </a:solidFill>
                <a:effectLst/>
                <a:latin typeface="Arial" panose="020B0604020202020204" pitchFamily="34" charset="0"/>
              </a:rPr>
              <a:t>-ATPase, Sodium/Potassium co-transport, and other transport processes on magnesium</a:t>
            </a:r>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38</a:t>
            </a:fld>
            <a:endParaRPr lang="en-US"/>
          </a:p>
        </p:txBody>
      </p:sp>
    </p:spTree>
    <p:extLst>
      <p:ext uri="{BB962C8B-B14F-4D97-AF65-F5344CB8AC3E}">
        <p14:creationId xmlns:p14="http://schemas.microsoft.com/office/powerpoint/2010/main" val="16911179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The most likely origin of the concurrent deficiency of calcium and magnesium is loss through the kidneys combined with decreased liberation from bone stores. As magnesium and calcium are the most important divalent cations in the body, reabsorption of these ions, not surprisingly occurs via similar pathways in the kidneys. The influence of multiple hormones, the CASR, and a shared PCLN-1 passive transport pore are likely to result in similar overall net patterns of loss or gain of divalent cations. In addition, there is some evidence in a canine model to suggest that chronic magnesium deficiency impairs the skeletal response to parathyroid hormone and may decrease the parathyroid gland function. </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39</a:t>
            </a:fld>
            <a:endParaRPr lang="en-US"/>
          </a:p>
        </p:txBody>
      </p:sp>
    </p:spTree>
    <p:extLst>
      <p:ext uri="{BB962C8B-B14F-4D97-AF65-F5344CB8AC3E}">
        <p14:creationId xmlns:p14="http://schemas.microsoft.com/office/powerpoint/2010/main" val="3696133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Wingdings" pitchFamily="2" charset="2"/>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Anesthetized normal dogs: Adverse cardiovascular effects not reached until plasma levels &gt; 12.2 </a:t>
            </a:r>
            <a:r>
              <a:rPr lang="en-US" sz="1100" dirty="0" err="1">
                <a:effectLst/>
                <a:latin typeface="Calibri" panose="020F0502020204030204" pitchFamily="34" charset="0"/>
                <a:ea typeface="Calibri" panose="020F0502020204030204" pitchFamily="34" charset="0"/>
                <a:cs typeface="Times New Roman" panose="02020603050405020304" pitchFamily="18" charset="0"/>
              </a:rPr>
              <a:t>mEq</a:t>
            </a:r>
            <a:r>
              <a:rPr lang="en-US" sz="1100" dirty="0">
                <a:effectLst/>
                <a:latin typeface="Calibri" panose="020F0502020204030204" pitchFamily="34" charset="0"/>
                <a:ea typeface="Calibri" panose="020F0502020204030204" pitchFamily="34" charset="0"/>
                <a:cs typeface="Times New Roman" panose="02020603050405020304" pitchFamily="18" charset="0"/>
              </a:rPr>
              <a:t>/L Reached after cumulative infusion of 1 to 2 </a:t>
            </a:r>
            <a:r>
              <a:rPr lang="en-US" sz="1100" dirty="0" err="1">
                <a:effectLst/>
                <a:latin typeface="Calibri" panose="020F0502020204030204" pitchFamily="34" charset="0"/>
                <a:ea typeface="Calibri" panose="020F0502020204030204" pitchFamily="34" charset="0"/>
                <a:cs typeface="Times New Roman" panose="02020603050405020304" pitchFamily="18" charset="0"/>
              </a:rPr>
              <a:t>mEq</a:t>
            </a:r>
            <a:r>
              <a:rPr lang="en-US" sz="1100" dirty="0">
                <a:effectLst/>
                <a:latin typeface="Calibri" panose="020F0502020204030204" pitchFamily="34" charset="0"/>
                <a:ea typeface="Calibri" panose="020F0502020204030204" pitchFamily="34" charset="0"/>
                <a:cs typeface="Times New Roman" panose="02020603050405020304" pitchFamily="18" charset="0"/>
              </a:rPr>
              <a:t>/kg of magnesium</a:t>
            </a:r>
          </a:p>
          <a:p>
            <a:pPr marL="0" marR="0" lvl="0" indent="0">
              <a:lnSpc>
                <a:spcPct val="107000"/>
              </a:lnSpc>
              <a:spcBef>
                <a:spcPts val="0"/>
              </a:spcBef>
              <a:spcAft>
                <a:spcPts val="0"/>
              </a:spcAft>
              <a:buFont typeface="Wingdings" pitchFamily="2" charset="2"/>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Dangerous arrhythmias and hypotension at cumulative doses of 3.9 </a:t>
            </a:r>
            <a:r>
              <a:rPr lang="en-US" sz="1100" dirty="0" err="1">
                <a:effectLst/>
                <a:latin typeface="Calibri" panose="020F0502020204030204" pitchFamily="34" charset="0"/>
                <a:ea typeface="Calibri" panose="020F0502020204030204" pitchFamily="34" charset="0"/>
                <a:cs typeface="Times New Roman" panose="02020603050405020304" pitchFamily="18" charset="0"/>
              </a:rPr>
              <a:t>mEq</a:t>
            </a:r>
            <a:r>
              <a:rPr lang="en-US" sz="1100" dirty="0">
                <a:effectLst/>
                <a:latin typeface="Calibri" panose="020F0502020204030204" pitchFamily="34" charset="0"/>
                <a:ea typeface="Calibri" panose="020F0502020204030204" pitchFamily="34" charset="0"/>
                <a:cs typeface="Times New Roman" panose="02020603050405020304" pitchFamily="18" charset="0"/>
              </a:rPr>
              <a:t>/L</a:t>
            </a:r>
          </a:p>
          <a:p>
            <a:pPr marL="0" marR="0" lvl="0" indent="0">
              <a:lnSpc>
                <a:spcPct val="107000"/>
              </a:lnSpc>
              <a:spcBef>
                <a:spcPts val="0"/>
              </a:spcBef>
              <a:spcAft>
                <a:spcPts val="800"/>
              </a:spcAft>
              <a:buFont typeface="Wingdings" pitchFamily="2" charset="2"/>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Death occurred at doses of 5.9 to 10.9 </a:t>
            </a:r>
            <a:r>
              <a:rPr lang="en-US" sz="1100" dirty="0" err="1">
                <a:effectLst/>
                <a:latin typeface="Calibri" panose="020F0502020204030204" pitchFamily="34" charset="0"/>
                <a:ea typeface="Calibri" panose="020F0502020204030204" pitchFamily="34" charset="0"/>
                <a:cs typeface="Times New Roman" panose="02020603050405020304" pitchFamily="18" charset="0"/>
              </a:rPr>
              <a:t>mEq</a:t>
            </a:r>
            <a:r>
              <a:rPr lang="en-US" sz="1100" dirty="0">
                <a:effectLst/>
                <a:latin typeface="Calibri" panose="020F0502020204030204" pitchFamily="34" charset="0"/>
                <a:ea typeface="Calibri" panose="020F0502020204030204" pitchFamily="34" charset="0"/>
                <a:cs typeface="Times New Roman" panose="02020603050405020304" pitchFamily="18" charset="0"/>
              </a:rPr>
              <a:t>/kg</a:t>
            </a:r>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41</a:t>
            </a:fld>
            <a:endParaRPr lang="en-US"/>
          </a:p>
        </p:txBody>
      </p:sp>
    </p:spTree>
    <p:extLst>
      <p:ext uri="{BB962C8B-B14F-4D97-AF65-F5344CB8AC3E}">
        <p14:creationId xmlns:p14="http://schemas.microsoft.com/office/powerpoint/2010/main" val="9315432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Nomally</a:t>
            </a:r>
            <a:r>
              <a:rPr lang="en-US" dirty="0"/>
              <a:t> 20-30% of hepatocytes produce albumin and synthesis can be increased as needed by a factor of 200-300%</a:t>
            </a:r>
          </a:p>
          <a:p>
            <a:r>
              <a:rPr lang="en-US" dirty="0"/>
              <a:t>Nutrition and oncotic pressure as sensed by the hepatocyte, albumin synthesis decreases by 50% within 24 hours of a fast or protein deficient diet</a:t>
            </a:r>
          </a:p>
          <a:p>
            <a:r>
              <a:rPr lang="en-US" dirty="0"/>
              <a:t>50-70% of albumin in extravascular </a:t>
            </a:r>
            <a:r>
              <a:rPr lang="en-US" dirty="0" err="1"/>
              <a:t>spac</a:t>
            </a:r>
            <a:r>
              <a:rPr lang="en-US" dirty="0"/>
              <a:t> with largest concentrations in the skin and muscle</a:t>
            </a:r>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43</a:t>
            </a:fld>
            <a:endParaRPr lang="en-US"/>
          </a:p>
        </p:txBody>
      </p:sp>
    </p:spTree>
    <p:extLst>
      <p:ext uri="{BB962C8B-B14F-4D97-AF65-F5344CB8AC3E}">
        <p14:creationId xmlns:p14="http://schemas.microsoft.com/office/powerpoint/2010/main" val="6275536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Maintenance of oncotic pressure as the most abundant plasma protein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rgbClr val="2E2F2F"/>
                </a:solidFill>
                <a:effectLst/>
                <a:latin typeface="Inter"/>
              </a:rPr>
              <a:t>The albumin contains residues of histidine (which possesses a acid dissociation constant), which makes a great buffer donor of positive charges in case of alkalosis and negative charges in case of acidosis. </a:t>
            </a:r>
            <a:r>
              <a:rPr lang="en-US" sz="1800" dirty="0">
                <a:effectLst/>
                <a:latin typeface="AdvP97CA"/>
              </a:rPr>
              <a:t>The strong net negative charge of albumin (</a:t>
            </a:r>
            <a:r>
              <a:rPr lang="en-US" sz="1800" dirty="0">
                <a:effectLst/>
                <a:latin typeface="AdvP4C4E74"/>
              </a:rPr>
              <a:t>-</a:t>
            </a:r>
            <a:r>
              <a:rPr lang="en-US" sz="1800" dirty="0">
                <a:effectLst/>
                <a:latin typeface="AdvP97CA"/>
              </a:rPr>
              <a:t>17) explains its important contribution to the strong ion </a:t>
            </a:r>
            <a:r>
              <a:rPr lang="en-US" sz="1800" dirty="0" err="1">
                <a:effectLst/>
                <a:latin typeface="AdvP97CA"/>
              </a:rPr>
              <a:t>dif</a:t>
            </a:r>
            <a:r>
              <a:rPr lang="en-US" sz="1800" dirty="0">
                <a:effectLst/>
                <a:latin typeface="AdvP97CA"/>
              </a:rPr>
              <a:t>- </a:t>
            </a:r>
            <a:r>
              <a:rPr lang="en-US" sz="1800" dirty="0" err="1">
                <a:effectLst/>
                <a:latin typeface="AdvP97CA"/>
              </a:rPr>
              <a:t>ference</a:t>
            </a:r>
            <a:r>
              <a:rPr lang="en-US" sz="1800" dirty="0">
                <a:effectLst/>
                <a:latin typeface="AdvP97CA"/>
              </a:rPr>
              <a:t> (SID) and allows it to bind weakly and reversibly with a variety of ions. In this capacity, albumin functions as a circulating depot and transport molecule for many 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Transport of: calcium, magnesium, copper, fatty acids, bilirubin, bile salts, amino acids, drugs</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44</a:t>
            </a:fld>
            <a:endParaRPr lang="en-US"/>
          </a:p>
        </p:txBody>
      </p:sp>
    </p:spTree>
    <p:extLst>
      <p:ext uri="{BB962C8B-B14F-4D97-AF65-F5344CB8AC3E}">
        <p14:creationId xmlns:p14="http://schemas.microsoft.com/office/powerpoint/2010/main" val="25660884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Molecular weight of roughly 66k </a:t>
            </a:r>
            <a:r>
              <a:rPr lang="en-US" dirty="0" err="1"/>
              <a:t>Kda</a:t>
            </a:r>
            <a:r>
              <a:rPr lang="en-US" dirty="0"/>
              <a:t> (ranges depending on what resource you read</a:t>
            </a:r>
          </a:p>
          <a:p>
            <a:r>
              <a:rPr lang="en-US" dirty="0"/>
              <a:t>Has a charge of -17 (species dependent) </a:t>
            </a:r>
          </a:p>
          <a:p>
            <a:r>
              <a:rPr lang="en-US" dirty="0"/>
              <a:t>Roughly 14 nm by 3.6 nm</a:t>
            </a:r>
          </a:p>
        </p:txBody>
      </p:sp>
      <p:sp>
        <p:nvSpPr>
          <p:cNvPr id="4" name="Slide Number Placeholder 3"/>
          <p:cNvSpPr>
            <a:spLocks noGrp="1"/>
          </p:cNvSpPr>
          <p:nvPr>
            <p:ph type="sldNum" sz="quarter" idx="5"/>
          </p:nvPr>
        </p:nvSpPr>
        <p:spPr/>
        <p:txBody>
          <a:bodyPr/>
          <a:lstStyle/>
          <a:p>
            <a:fld id="{D99E09C5-24C2-3145-A9A5-65C7DBF1395D}" type="slidenum">
              <a:rPr lang="en-US" smtClean="0"/>
              <a:t>45</a:t>
            </a:fld>
            <a:endParaRPr lang="en-US"/>
          </a:p>
        </p:txBody>
      </p:sp>
    </p:spTree>
    <p:extLst>
      <p:ext uri="{BB962C8B-B14F-4D97-AF65-F5344CB8AC3E}">
        <p14:creationId xmlns:p14="http://schemas.microsoft.com/office/powerpoint/2010/main" val="4118701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False, both free and complexed forms can be filtered</a:t>
            </a:r>
          </a:p>
        </p:txBody>
      </p:sp>
      <p:sp>
        <p:nvSpPr>
          <p:cNvPr id="4" name="Slide Number Placeholder 3"/>
          <p:cNvSpPr>
            <a:spLocks noGrp="1"/>
          </p:cNvSpPr>
          <p:nvPr>
            <p:ph type="sldNum" sz="quarter" idx="5"/>
          </p:nvPr>
        </p:nvSpPr>
        <p:spPr/>
        <p:txBody>
          <a:bodyPr/>
          <a:lstStyle/>
          <a:p>
            <a:fld id="{D99E09C5-24C2-3145-A9A5-65C7DBF1395D}" type="slidenum">
              <a:rPr lang="en-US" smtClean="0"/>
              <a:t>5</a:t>
            </a:fld>
            <a:endParaRPr lang="en-US"/>
          </a:p>
        </p:txBody>
      </p:sp>
    </p:spTree>
    <p:extLst>
      <p:ext uri="{BB962C8B-B14F-4D97-AF65-F5344CB8AC3E}">
        <p14:creationId xmlns:p14="http://schemas.microsoft.com/office/powerpoint/2010/main" val="2156182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the three layers of the glomerular capillary?</a:t>
            </a:r>
          </a:p>
          <a:p>
            <a:r>
              <a:rPr lang="en-US" dirty="0"/>
              <a:t>Capillary endothelium with fenestrae opening of 50 to 100 nm</a:t>
            </a:r>
          </a:p>
          <a:p>
            <a:r>
              <a:rPr lang="en-US" dirty="0"/>
              <a:t>Glomerular basement membrane with a negative charge and filtration barrier that is impermeable to molecules with radii greater than 4 nm, size selection resides primarily in the lamina </a:t>
            </a:r>
            <a:r>
              <a:rPr lang="en-US" dirty="0" err="1"/>
              <a:t>densa</a:t>
            </a:r>
            <a:endParaRPr lang="en-US" dirty="0"/>
          </a:p>
          <a:p>
            <a:r>
              <a:rPr lang="en-US" dirty="0"/>
              <a:t>Visceral epithelial cells or podocytes with filtration slits ranging from 10-30 nm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The </a:t>
            </a:r>
            <a:r>
              <a:rPr lang="en-US" sz="1800" dirty="0">
                <a:effectLst/>
                <a:latin typeface="AdvP97D0"/>
              </a:rPr>
              <a:t>charge selectivity </a:t>
            </a:r>
            <a:r>
              <a:rPr lang="en-US" sz="1800" dirty="0">
                <a:effectLst/>
                <a:latin typeface="AdvP97CA"/>
              </a:rPr>
              <a:t>of the glomerulus resides in the negatively charged </a:t>
            </a:r>
            <a:r>
              <a:rPr lang="en-US" sz="1800" dirty="0" err="1">
                <a:effectLst/>
                <a:latin typeface="AdvP97CA"/>
              </a:rPr>
              <a:t>sialoglycoproteins</a:t>
            </a:r>
            <a:r>
              <a:rPr lang="en-US" sz="1800" dirty="0">
                <a:effectLst/>
                <a:latin typeface="AdvP97CA"/>
              </a:rPr>
              <a:t> (e.g., laminin and fibronectin) and peptidoglycans (e.g., heparan sulfate) of the capillary endothelium, lamina rara interna, lamina rara externa, and visceral epithelium. </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46</a:t>
            </a:fld>
            <a:endParaRPr lang="en-US"/>
          </a:p>
        </p:txBody>
      </p:sp>
    </p:spTree>
    <p:extLst>
      <p:ext uri="{BB962C8B-B14F-4D97-AF65-F5344CB8AC3E}">
        <p14:creationId xmlns:p14="http://schemas.microsoft.com/office/powerpoint/2010/main" val="36388324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 sieving coefficient given large size and negative charge </a:t>
            </a:r>
          </a:p>
          <a:p>
            <a:r>
              <a:rPr lang="en-US" b="0" i="0" u="none" strike="noStrike" dirty="0">
                <a:solidFill>
                  <a:srgbClr val="37352E"/>
                </a:solidFill>
                <a:effectLst/>
                <a:latin typeface="Arial" panose="020B0604020202020204" pitchFamily="34" charset="0"/>
              </a:rPr>
              <a:t>The initial glomerular filtrate of healthy dogs and cats contains only 2-3 mg/dl of albumin compared with about 4 g/dl found in plasma. The urine of healthy dogs and cats contains only a small amount of albumin (&lt; 1 mg/dl) and other proteins. </a:t>
            </a:r>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47</a:t>
            </a:fld>
            <a:endParaRPr lang="en-US"/>
          </a:p>
        </p:txBody>
      </p:sp>
    </p:spTree>
    <p:extLst>
      <p:ext uri="{BB962C8B-B14F-4D97-AF65-F5344CB8AC3E}">
        <p14:creationId xmlns:p14="http://schemas.microsoft.com/office/powerpoint/2010/main" val="30137107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Occurs in proximal tubule, most effective in early segment</a:t>
            </a:r>
          </a:p>
          <a:p>
            <a:r>
              <a:rPr lang="en-US" dirty="0"/>
              <a:t>Reabsorbed vis endocytosis, filtered protein binds specific receptors (</a:t>
            </a:r>
            <a:r>
              <a:rPr lang="en-US" dirty="0" err="1"/>
              <a:t>megalin</a:t>
            </a:r>
            <a:r>
              <a:rPr lang="en-US" dirty="0"/>
              <a:t> and </a:t>
            </a:r>
            <a:r>
              <a:rPr lang="en-US" dirty="0" err="1"/>
              <a:t>cubulin</a:t>
            </a:r>
            <a:r>
              <a:rPr lang="en-US" dirty="0"/>
              <a:t>?), the site then invaginates and forms an endosome. The endosome can then bind to lysosomes and the proteins are digested into amino acids. The </a:t>
            </a:r>
            <a:r>
              <a:rPr lang="en-US" dirty="0" err="1"/>
              <a:t>endolysosome</a:t>
            </a:r>
            <a:r>
              <a:rPr lang="en-US" dirty="0"/>
              <a:t> then fuses to basolateral membranes by facilitated diffusion. </a:t>
            </a:r>
          </a:p>
          <a:p>
            <a:r>
              <a:rPr lang="en-US" dirty="0"/>
              <a:t>Since it is receptor mediated it is a saturable process and can be overwhelmed with abnormally high albumin filtrate</a:t>
            </a:r>
          </a:p>
        </p:txBody>
      </p:sp>
      <p:sp>
        <p:nvSpPr>
          <p:cNvPr id="4" name="Slide Number Placeholder 3"/>
          <p:cNvSpPr>
            <a:spLocks noGrp="1"/>
          </p:cNvSpPr>
          <p:nvPr>
            <p:ph type="sldNum" sz="quarter" idx="5"/>
          </p:nvPr>
        </p:nvSpPr>
        <p:spPr/>
        <p:txBody>
          <a:bodyPr/>
          <a:lstStyle/>
          <a:p>
            <a:fld id="{D99E09C5-24C2-3145-A9A5-65C7DBF1395D}" type="slidenum">
              <a:rPr lang="en-US" smtClean="0"/>
              <a:t>48</a:t>
            </a:fld>
            <a:endParaRPr lang="en-US"/>
          </a:p>
        </p:txBody>
      </p:sp>
    </p:spTree>
    <p:extLst>
      <p:ext uri="{BB962C8B-B14F-4D97-AF65-F5344CB8AC3E}">
        <p14:creationId xmlns:p14="http://schemas.microsoft.com/office/powerpoint/2010/main" val="22643632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Pre-renal (myoglobinuria, hemoglobinuria, </a:t>
            </a:r>
            <a:r>
              <a:rPr lang="en-US" dirty="0" err="1"/>
              <a:t>bence</a:t>
            </a:r>
            <a:r>
              <a:rPr lang="en-US" dirty="0"/>
              <a:t> jones proteins), renal from glomerular or tubulointerstitial disease or post renal from UTI vs urinary tract</a:t>
            </a:r>
          </a:p>
          <a:p>
            <a:r>
              <a:rPr lang="en-US" b="0" i="0" u="none" strike="noStrike" dirty="0">
                <a:solidFill>
                  <a:srgbClr val="37352E"/>
                </a:solidFill>
                <a:effectLst/>
                <a:latin typeface="Arial" panose="020B0604020202020204" pitchFamily="34" charset="0"/>
              </a:rPr>
              <a:t>Non-urinary disorders associated with proteinuria often involve the production of small-molecular-weight proteins (dysproteinemias) that are filtered by the glomeruli and subsequently overwhelm the </a:t>
            </a:r>
            <a:r>
              <a:rPr lang="en-US" b="0" i="0" u="none" strike="noStrike" dirty="0" err="1">
                <a:solidFill>
                  <a:srgbClr val="37352E"/>
                </a:solidFill>
                <a:effectLst/>
                <a:latin typeface="Arial" panose="020B0604020202020204" pitchFamily="34" charset="0"/>
              </a:rPr>
              <a:t>reabsorptive</a:t>
            </a:r>
            <a:r>
              <a:rPr lang="en-US" b="0" i="0" u="none" strike="noStrike" dirty="0">
                <a:solidFill>
                  <a:srgbClr val="37352E"/>
                </a:solidFill>
                <a:effectLst/>
                <a:latin typeface="Arial" panose="020B0604020202020204" pitchFamily="34" charset="0"/>
              </a:rPr>
              <a:t> capacity of proximal tubules</a:t>
            </a:r>
            <a:endParaRPr lang="en-US" dirty="0"/>
          </a:p>
          <a:p>
            <a:r>
              <a:rPr lang="en-US" dirty="0"/>
              <a:t>Can be due to glomerular disease or tubular dysfunction</a:t>
            </a:r>
          </a:p>
        </p:txBody>
      </p:sp>
      <p:sp>
        <p:nvSpPr>
          <p:cNvPr id="4" name="Slide Number Placeholder 3"/>
          <p:cNvSpPr>
            <a:spLocks noGrp="1"/>
          </p:cNvSpPr>
          <p:nvPr>
            <p:ph type="sldNum" sz="quarter" idx="5"/>
          </p:nvPr>
        </p:nvSpPr>
        <p:spPr/>
        <p:txBody>
          <a:bodyPr/>
          <a:lstStyle/>
          <a:p>
            <a:fld id="{D99E09C5-24C2-3145-A9A5-65C7DBF1395D}" type="slidenum">
              <a:rPr lang="en-US" smtClean="0"/>
              <a:t>49</a:t>
            </a:fld>
            <a:endParaRPr lang="en-US"/>
          </a:p>
        </p:txBody>
      </p:sp>
    </p:spTree>
    <p:extLst>
      <p:ext uri="{BB962C8B-B14F-4D97-AF65-F5344CB8AC3E}">
        <p14:creationId xmlns:p14="http://schemas.microsoft.com/office/powerpoint/2010/main" val="35397038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212121"/>
                </a:solidFill>
                <a:effectLst/>
                <a:latin typeface="Cambria" panose="02040503050406030204" pitchFamily="18" charset="0"/>
              </a:rPr>
              <a:t>Glomerular hypertension results when glomerular capillary pressure rises due to afferent arteriolar tone reduction relative to efferent arteriolar tone. Glomerular hypertension causes proteinuria due to increased single nephron glomerular filtration rate (GFR) enlarging the radii of the pores within the filtration barrier and thus ultrafiltration of proteins occurs, can be from vasculitis damaging the endothelial layer</a:t>
            </a:r>
          </a:p>
          <a:p>
            <a:endParaRPr lang="en-US" b="0" i="0" u="none" strike="noStrike" dirty="0">
              <a:solidFill>
                <a:srgbClr val="212121"/>
              </a:solidFill>
              <a:effectLst/>
              <a:latin typeface="Cambria" panose="02040503050406030204" pitchFamily="18" charset="0"/>
            </a:endParaRPr>
          </a:p>
          <a:p>
            <a:r>
              <a:rPr lang="en-US" b="0" i="0" u="none" strike="noStrike" dirty="0">
                <a:solidFill>
                  <a:srgbClr val="000000"/>
                </a:solidFill>
                <a:effectLst/>
                <a:latin typeface="utopia-std"/>
              </a:rPr>
              <a:t>Glomerulonephritis is often defined as the presence of intraglomerular immune complexes. Leakage of plasma proteins into the glomerular filtrate occurs in this disorder because of alterations in the selective permeability of the glomerular capillary wall. </a:t>
            </a:r>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50</a:t>
            </a:fld>
            <a:endParaRPr lang="en-US"/>
          </a:p>
        </p:txBody>
      </p:sp>
    </p:spTree>
    <p:extLst>
      <p:ext uri="{BB962C8B-B14F-4D97-AF65-F5344CB8AC3E}">
        <p14:creationId xmlns:p14="http://schemas.microsoft.com/office/powerpoint/2010/main" val="27598358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Fanconi syndrome inherited proximal tubular defect that results in abnormal amino acid reabsorption leading to proteinuria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Proteinuria can be toxic to the tubules: </a:t>
            </a:r>
            <a:r>
              <a:rPr lang="en-US" sz="1800" dirty="0">
                <a:effectLst/>
                <a:latin typeface="Arial" panose="020B0604020202020204" pitchFamily="34" charset="0"/>
              </a:rPr>
              <a:t>Some damage occurs secondary to obstruction of the tubules by protein casts.</a:t>
            </a:r>
            <a:r>
              <a:rPr lang="en-US" sz="1800" dirty="0">
                <a:solidFill>
                  <a:srgbClr val="025EA5"/>
                </a:solidFill>
                <a:effectLst/>
                <a:latin typeface="Arial" panose="020B0604020202020204" pitchFamily="34" charset="0"/>
              </a:rPr>
              <a:t>[47] </a:t>
            </a:r>
            <a:r>
              <a:rPr lang="en-US" sz="1800" dirty="0">
                <a:effectLst/>
                <a:latin typeface="Arial" panose="020B0604020202020204" pitchFamily="34" charset="0"/>
              </a:rPr>
              <a:t>However, the proteins themselves are also toxic to the tubular epithelial cells and lead to increased interstitial inflammation, fibrosis, and cell death. Proteinuria necessitates increased resorption of proteins through tubular cells by means of lysosomal processing. Ruptured lysosomes lead to cytoplasmic damage. Interstitial inflammatory cells, initially recruited in response to injury, contribute to the development of interstitial fibrosis.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51</a:t>
            </a:fld>
            <a:endParaRPr lang="en-US"/>
          </a:p>
        </p:txBody>
      </p:sp>
    </p:spTree>
    <p:extLst>
      <p:ext uri="{BB962C8B-B14F-4D97-AF65-F5344CB8AC3E}">
        <p14:creationId xmlns:p14="http://schemas.microsoft.com/office/powerpoint/2010/main" val="8762560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dvTimes"/>
              </a:rPr>
              <a:t>An </a:t>
            </a:r>
            <a:r>
              <a:rPr lang="en-US" sz="1800" dirty="0" err="1">
                <a:effectLst/>
                <a:latin typeface="AdvTimes"/>
              </a:rPr>
              <a:t>ACEi</a:t>
            </a:r>
            <a:r>
              <a:rPr lang="en-US" sz="1800" dirty="0">
                <a:effectLst/>
                <a:latin typeface="AdvTimes"/>
              </a:rPr>
              <a:t> may, in part, reduce proteinuria and pre- serve renal function by decreasing efferent glomerular arteriolar resistance leading to decreased (normalized) glomerular transcapillary hydraulic pressure. </a:t>
            </a:r>
            <a:endParaRPr lang="en-US" sz="2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Times"/>
              </a:rPr>
              <a:t>The ARBs in clinical use block the angiotensin II type 1 receptor. Same effect just different mechanism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Times"/>
              </a:rPr>
              <a:t>Diets low in sodium and protein restriction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Times"/>
              </a:rPr>
              <a:t>The UPC, urinalysis, systemic arterial blood </a:t>
            </a:r>
            <a:r>
              <a:rPr lang="en-US" sz="1800" dirty="0" err="1">
                <a:effectLst/>
                <a:latin typeface="AdvTimes"/>
              </a:rPr>
              <a:t>pres</a:t>
            </a:r>
            <a:r>
              <a:rPr lang="en-US" sz="1800" dirty="0">
                <a:effectLst/>
                <a:latin typeface="AdvTimes"/>
              </a:rPr>
              <a:t>- sure (BP), and serum albumin, creatinine, and potassium concentrations (in fasting samples) should be monitored at least quarterly in all dogs being treated for glomerular disease. </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52</a:t>
            </a:fld>
            <a:endParaRPr lang="en-US"/>
          </a:p>
        </p:txBody>
      </p:sp>
    </p:spTree>
    <p:extLst>
      <p:ext uri="{BB962C8B-B14F-4D97-AF65-F5344CB8AC3E}">
        <p14:creationId xmlns:p14="http://schemas.microsoft.com/office/powerpoint/2010/main" val="322779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Passive transfusion is principal route of phosphorus </a:t>
            </a:r>
            <a:r>
              <a:rPr lang="en-US" dirty="0" err="1"/>
              <a:t>absortion</a:t>
            </a:r>
            <a:r>
              <a:rPr lang="en-US" dirty="0"/>
              <a:t> in intestines and is the primary mechanism present in the </a:t>
            </a:r>
            <a:r>
              <a:rPr lang="en-US" dirty="0" err="1"/>
              <a:t>jejumum</a:t>
            </a:r>
            <a:r>
              <a:rPr lang="en-US" dirty="0"/>
              <a:t> and ileum. Active mucosal transport is increased by calcitriol, which Is </a:t>
            </a:r>
            <a:r>
              <a:rPr lang="en-US" dirty="0" err="1"/>
              <a:t>probobably</a:t>
            </a:r>
            <a:r>
              <a:rPr lang="en-US" dirty="0"/>
              <a:t> only important during dietary phosphorus </a:t>
            </a:r>
            <a:r>
              <a:rPr lang="en-US" dirty="0" err="1"/>
              <a:t>defiency</a:t>
            </a:r>
            <a:r>
              <a:rPr lang="en-US" dirty="0"/>
              <a:t>. Both mechanisms are present in the duodenum. </a:t>
            </a:r>
          </a:p>
        </p:txBody>
      </p:sp>
      <p:sp>
        <p:nvSpPr>
          <p:cNvPr id="4" name="Slide Number Placeholder 3"/>
          <p:cNvSpPr>
            <a:spLocks noGrp="1"/>
          </p:cNvSpPr>
          <p:nvPr>
            <p:ph type="sldNum" sz="quarter" idx="5"/>
          </p:nvPr>
        </p:nvSpPr>
        <p:spPr/>
        <p:txBody>
          <a:bodyPr/>
          <a:lstStyle/>
          <a:p>
            <a:fld id="{D99E09C5-24C2-3145-A9A5-65C7DBF1395D}" type="slidenum">
              <a:rPr lang="en-US" smtClean="0"/>
              <a:t>6</a:t>
            </a:fld>
            <a:endParaRPr lang="en-US"/>
          </a:p>
        </p:txBody>
      </p:sp>
    </p:spTree>
    <p:extLst>
      <p:ext uri="{BB962C8B-B14F-4D97-AF65-F5344CB8AC3E}">
        <p14:creationId xmlns:p14="http://schemas.microsoft.com/office/powerpoint/2010/main" val="662196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specifically 70% is absorbed in the proximal convoluted tubule and 15% in the proximal straight tubule. Apparently no absorption occurs in the thin of thick ascending loop of Henle and the reabsorption mechanism in distal convoluted tubule is uncertain. </a:t>
            </a:r>
            <a:r>
              <a:rPr lang="en-US" sz="1800" dirty="0">
                <a:effectLst/>
                <a:latin typeface="AdvP97CA"/>
              </a:rPr>
              <a:t>renal dysfunction is the most common cause of hyperphosphatemia beside that found in young dogs. </a:t>
            </a:r>
          </a:p>
          <a:p>
            <a:endParaRPr lang="en-US" sz="1800" dirty="0">
              <a:effectLst/>
              <a:latin typeface="AdvP97CA"/>
            </a:endParaRPr>
          </a:p>
          <a:p>
            <a:r>
              <a:rPr lang="en-US" sz="1800" dirty="0">
                <a:effectLst/>
                <a:latin typeface="AdvP97CA"/>
              </a:rPr>
              <a:t>Freely filtered by the glomerulus</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7</a:t>
            </a:fld>
            <a:endParaRPr lang="en-US"/>
          </a:p>
        </p:txBody>
      </p:sp>
    </p:spTree>
    <p:extLst>
      <p:ext uri="{BB962C8B-B14F-4D97-AF65-F5344CB8AC3E}">
        <p14:creationId xmlns:p14="http://schemas.microsoft.com/office/powerpoint/2010/main" val="2928061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Main transport protein in proximal tubules is type </a:t>
            </a:r>
            <a:r>
              <a:rPr lang="en-US" dirty="0" err="1"/>
              <a:t>Iia</a:t>
            </a:r>
            <a:r>
              <a:rPr lang="en-US" dirty="0"/>
              <a:t> sodium phosphate cotransporter which transports 3 sodium and one divalent phosphate across the luminal membrane, this promotes luminal electronegativity. </a:t>
            </a:r>
            <a:r>
              <a:rPr lang="en-US" sz="1800" dirty="0">
                <a:effectLst/>
                <a:latin typeface="AdvP97CA"/>
              </a:rPr>
              <a:t>Luminal entry is the rate-limiting step and the target for physio- logic and pathophysiologic mechanisms that alter </a:t>
            </a:r>
            <a:r>
              <a:rPr lang="en-US" sz="1800" dirty="0" err="1">
                <a:effectLst/>
                <a:latin typeface="AdvP97CA"/>
              </a:rPr>
              <a:t>phos</a:t>
            </a:r>
            <a:r>
              <a:rPr lang="en-US" sz="1800" dirty="0">
                <a:effectLst/>
                <a:latin typeface="AdvP97CA"/>
              </a:rPr>
              <a:t>- </a:t>
            </a:r>
            <a:r>
              <a:rPr lang="en-US" sz="1800" dirty="0" err="1">
                <a:effectLst/>
                <a:latin typeface="AdvP97CA"/>
              </a:rPr>
              <a:t>phate</a:t>
            </a:r>
            <a:r>
              <a:rPr lang="en-US" sz="1800" dirty="0">
                <a:effectLst/>
                <a:latin typeface="AdvP97CA"/>
              </a:rPr>
              <a:t> reabsorption.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AdvP97C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solidFill>
                  <a:srgbClr val="212121"/>
                </a:solidFill>
                <a:effectLst/>
                <a:latin typeface="Cambria" panose="02040503050406030204" pitchFamily="18" charset="0"/>
              </a:rPr>
              <a:t>When serum phosphorus level increases and the filtered load of phosphorus increases, the capacity to reabsorb phosphorus also increases. However, a maximum rate of transport (Tm) for phosphorus reabsorption is obtained usually at serum phosphorus concentrations</a:t>
            </a:r>
            <a:r>
              <a:rPr lang="en-US" sz="1800" b="0" i="0" u="none" strike="noStrike" dirty="0">
                <a:solidFill>
                  <a:srgbClr val="212121"/>
                </a:solidFill>
                <a:effectLst/>
                <a:latin typeface="AdvP97CA"/>
              </a:rPr>
              <a:t>. </a:t>
            </a:r>
            <a:r>
              <a:rPr lang="en-US" sz="1800" dirty="0">
                <a:effectLst/>
                <a:latin typeface="AdvP97CA"/>
              </a:rPr>
              <a:t>PTH is the most important regulator of renal phosphate transport, and it decreases the tubular transport maximum for </a:t>
            </a:r>
            <a:r>
              <a:rPr lang="en-US" sz="1800" dirty="0" err="1">
                <a:effectLst/>
                <a:latin typeface="AdvP97CA"/>
              </a:rPr>
              <a:t>phos</a:t>
            </a:r>
            <a:r>
              <a:rPr lang="en-US" sz="1800" dirty="0">
                <a:effectLst/>
                <a:latin typeface="AdvP97CA"/>
              </a:rPr>
              <a:t>- </a:t>
            </a:r>
            <a:r>
              <a:rPr lang="en-US" sz="1800" dirty="0" err="1">
                <a:effectLst/>
                <a:latin typeface="AdvP97CA"/>
              </a:rPr>
              <a:t>phate</a:t>
            </a:r>
            <a:r>
              <a:rPr lang="en-US" sz="1800" dirty="0">
                <a:effectLst/>
                <a:latin typeface="AdvP97CA"/>
              </a:rPr>
              <a:t> reabsorption (</a:t>
            </a:r>
            <a:r>
              <a:rPr lang="en-US" sz="1800" dirty="0" err="1">
                <a:effectLst/>
                <a:latin typeface="AdvP97CA"/>
              </a:rPr>
              <a:t>TmaxPi</a:t>
            </a:r>
            <a:r>
              <a:rPr lang="en-US" sz="1800" dirty="0">
                <a:effectLst/>
                <a:latin typeface="AdvP97CA"/>
              </a:rPr>
              <a:t>) in the proximal tubule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8</a:t>
            </a:fld>
            <a:endParaRPr lang="en-US"/>
          </a:p>
        </p:txBody>
      </p:sp>
    </p:spTree>
    <p:extLst>
      <p:ext uri="{BB962C8B-B14F-4D97-AF65-F5344CB8AC3E}">
        <p14:creationId xmlns:p14="http://schemas.microsoft.com/office/powerpoint/2010/main" val="3238499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Growth hormone: increases proximal renal tubular reabsorption, partially accounts for increased phosphorus in immature animals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97CA"/>
              </a:rPr>
              <a:t>respiratory alkalosis increases proximal tubular reabsorption of phosphate </a:t>
            </a:r>
            <a:endParaRPr lang="en-US" dirty="0"/>
          </a:p>
          <a:p>
            <a:r>
              <a:rPr lang="en-US" b="0" i="0" u="none" strike="noStrike" dirty="0">
                <a:solidFill>
                  <a:srgbClr val="202124"/>
                </a:solidFill>
                <a:effectLst/>
                <a:latin typeface="arial" panose="020B0604020202020204" pitchFamily="34" charset="0"/>
              </a:rPr>
              <a:t>Acute respiratory alkalosis induces hypophosphatemia </a:t>
            </a:r>
            <a:r>
              <a:rPr lang="en-US" b="1" i="0" u="none" strike="noStrike" dirty="0">
                <a:solidFill>
                  <a:srgbClr val="202124"/>
                </a:solidFill>
                <a:effectLst/>
                <a:latin typeface="arial" panose="020B0604020202020204" pitchFamily="34" charset="0"/>
              </a:rPr>
              <a:t>via changes in cellular </a:t>
            </a:r>
            <a:r>
              <a:rPr lang="en-US" b="1" i="0" u="none" strike="noStrike" dirty="0" err="1">
                <a:solidFill>
                  <a:srgbClr val="202124"/>
                </a:solidFill>
                <a:effectLst/>
                <a:latin typeface="arial" panose="020B0604020202020204" pitchFamily="34" charset="0"/>
              </a:rPr>
              <a:t>pH</a:t>
            </a:r>
            <a:r>
              <a:rPr lang="en-US" b="0" i="0" u="none" strike="noStrike" dirty="0" err="1">
                <a:solidFill>
                  <a:srgbClr val="202124"/>
                </a:solidFill>
                <a:effectLst/>
                <a:latin typeface="arial" panose="020B0604020202020204" pitchFamily="34" charset="0"/>
              </a:rPr>
              <a:t>.</a:t>
            </a:r>
            <a:r>
              <a:rPr lang="en-US" b="0" i="0" u="none" strike="noStrike" dirty="0">
                <a:solidFill>
                  <a:srgbClr val="202124"/>
                </a:solidFill>
                <a:effectLst/>
                <a:latin typeface="arial" panose="020B0604020202020204" pitchFamily="34" charset="0"/>
              </a:rPr>
              <a:t> Increased pH stimulates phosphofructokinase, thus stimulating glycolysis to produce ATP, thus consuming phosphate from the cellular space. Serum phosphate is shifted intracellularly to meet this demand. The kidney responds by increasing phosphate reabsorption, independent of serum phosphorus concentration and becomes refractory to the </a:t>
            </a:r>
            <a:r>
              <a:rPr lang="en-US" b="0" i="0" u="none" strike="noStrike" dirty="0" err="1">
                <a:solidFill>
                  <a:srgbClr val="202124"/>
                </a:solidFill>
                <a:effectLst/>
                <a:latin typeface="arial" panose="020B0604020202020204" pitchFamily="34" charset="0"/>
              </a:rPr>
              <a:t>phosphaturic</a:t>
            </a:r>
            <a:r>
              <a:rPr lang="en-US" b="0" i="0" u="none" strike="noStrike" dirty="0">
                <a:solidFill>
                  <a:srgbClr val="202124"/>
                </a:solidFill>
                <a:effectLst/>
                <a:latin typeface="arial" panose="020B0604020202020204" pitchFamily="34" charset="0"/>
              </a:rPr>
              <a:t> effect of PTH. </a:t>
            </a:r>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9</a:t>
            </a:fld>
            <a:endParaRPr lang="en-US"/>
          </a:p>
        </p:txBody>
      </p:sp>
    </p:spTree>
    <p:extLst>
      <p:ext uri="{BB962C8B-B14F-4D97-AF65-F5344CB8AC3E}">
        <p14:creationId xmlns:p14="http://schemas.microsoft.com/office/powerpoint/2010/main" val="3692577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PTH is most important regulator of renal phosphate transport</a:t>
            </a:r>
          </a:p>
          <a:p>
            <a:r>
              <a:rPr lang="en-US" dirty="0"/>
              <a:t>Calcitonin and ANP inhibit proximal tubular phosphate reabsorption</a:t>
            </a:r>
          </a:p>
          <a:p>
            <a:r>
              <a:rPr lang="en-US" dirty="0"/>
              <a:t>High doses of ACTH and glucocorticoids increase renal phosphate excretion</a:t>
            </a:r>
          </a:p>
          <a:p>
            <a:r>
              <a:rPr lang="en-US" dirty="0"/>
              <a:t>Metabolic acidosis: acutely has no effect, but chronically results in decreased proximal renal tubular transport, possibly mediated by glucocorticoids</a:t>
            </a:r>
          </a:p>
          <a:p>
            <a:r>
              <a:rPr lang="en-US" dirty="0"/>
              <a:t>Volume expansion: causes natriuresis , decreasing phosphate reabsorption because of sodium-phosphorus cotransporter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err="1">
                <a:effectLst/>
                <a:latin typeface="AdvP97CA"/>
              </a:rPr>
              <a:t>Phosphatonins</a:t>
            </a:r>
            <a:r>
              <a:rPr lang="en-US" sz="1800" dirty="0">
                <a:effectLst/>
                <a:latin typeface="AdvP97CA"/>
              </a:rPr>
              <a:t> are circulating substances that increase renal loss of phosphorus. These substances decrease sodium phosphate transporters in proximal convoluted tubules, whereas FGF-23 believed to also decrease formation of 1–25 dihydroxycholecalciferol. FGF-23 is increased in people with chronic renal failure, </a:t>
            </a:r>
            <a:endParaRPr lang="en-US" dirty="0"/>
          </a:p>
          <a:p>
            <a:endParaRPr lang="en-US" dirty="0"/>
          </a:p>
        </p:txBody>
      </p:sp>
      <p:sp>
        <p:nvSpPr>
          <p:cNvPr id="4" name="Slide Number Placeholder 3"/>
          <p:cNvSpPr>
            <a:spLocks noGrp="1"/>
          </p:cNvSpPr>
          <p:nvPr>
            <p:ph type="sldNum" sz="quarter" idx="5"/>
          </p:nvPr>
        </p:nvSpPr>
        <p:spPr/>
        <p:txBody>
          <a:bodyPr/>
          <a:lstStyle/>
          <a:p>
            <a:fld id="{D99E09C5-24C2-3145-A9A5-65C7DBF1395D}" type="slidenum">
              <a:rPr lang="en-US" smtClean="0"/>
              <a:t>10</a:t>
            </a:fld>
            <a:endParaRPr lang="en-US"/>
          </a:p>
        </p:txBody>
      </p:sp>
    </p:spTree>
    <p:extLst>
      <p:ext uri="{BB962C8B-B14F-4D97-AF65-F5344CB8AC3E}">
        <p14:creationId xmlns:p14="http://schemas.microsoft.com/office/powerpoint/2010/main" val="15206935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3C2B07E4-CDF9-4C88-A2F3-04620E58224D}" type="datetimeFigureOut">
              <a:rPr lang="en-US" smtClean="0"/>
              <a:t>1/17/23</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392071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2B07E4-CDF9-4C88-A2F3-04620E58224D}" type="datetimeFigureOut">
              <a:rPr lang="en-US" smtClean="0"/>
              <a:pPr/>
              <a:t>1/17/23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3443065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3C2B07E4-CDF9-4C88-A2F3-04620E58224D}" type="datetimeFigureOut">
              <a:rPr lang="en-US" smtClean="0"/>
              <a:pPr/>
              <a:t>1/17/23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35643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3C2B07E4-CDF9-4C88-A2F3-04620E58224D}" type="datetimeFigureOut">
              <a:rPr lang="en-US" smtClean="0"/>
              <a:pPr/>
              <a:t>1/17/23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EFE71E98-A417-4ECC-ACEB-C0490C20DB04}" type="slidenum">
              <a:rPr lang="en-US" smtClean="0"/>
              <a:pPr/>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109102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3C2B07E4-CDF9-4C88-A2F3-04620E58224D}" type="datetimeFigureOut">
              <a:rPr lang="en-US" smtClean="0"/>
              <a:pPr/>
              <a:t>1/17/23</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3961769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2B07E4-CDF9-4C88-A2F3-04620E58224D}" type="datetimeFigureOut">
              <a:rPr lang="en-US" smtClean="0"/>
              <a:pPr/>
              <a:t>1/17/23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14028678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2B07E4-CDF9-4C88-A2F3-04620E58224D}" type="datetimeFigureOut">
              <a:rPr lang="en-US" smtClean="0"/>
              <a:pPr/>
              <a:t>1/17/23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FE71E98-A417-4ECC-ACEB-C0490C20DB04}" type="slidenum">
              <a:rPr lang="en-US" smtClean="0"/>
              <a:pPr/>
              <a:t>‹#›</a:t>
            </a:fld>
            <a:endParaRPr lang="en-US"/>
          </a:p>
        </p:txBody>
      </p:sp>
    </p:spTree>
    <p:extLst>
      <p:ext uri="{BB962C8B-B14F-4D97-AF65-F5344CB8AC3E}">
        <p14:creationId xmlns:p14="http://schemas.microsoft.com/office/powerpoint/2010/main" val="19267375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2B07E4-CDF9-4C88-A2F3-04620E58224D}" type="datetimeFigureOut">
              <a:rPr lang="en-US" smtClean="0"/>
              <a:t>1/17/23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8301816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3C2B07E4-CDF9-4C88-A2F3-04620E58224D}" type="datetimeFigureOut">
              <a:rPr lang="en-US" smtClean="0"/>
              <a:t>1/17/23</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252600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2B07E4-CDF9-4C88-A2F3-04620E58224D}" type="datetimeFigureOut">
              <a:rPr lang="en-US" smtClean="0"/>
              <a:t>1/17/23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583869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3C2B07E4-CDF9-4C88-A2F3-04620E58224D}" type="datetimeFigureOut">
              <a:rPr lang="en-US" smtClean="0"/>
              <a:t>1/17/23</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3472177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2B07E4-CDF9-4C88-A2F3-04620E58224D}" type="datetimeFigureOut">
              <a:rPr lang="en-US" smtClean="0"/>
              <a:t>1/17/23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380540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2B07E4-CDF9-4C88-A2F3-04620E58224D}" type="datetimeFigureOut">
              <a:rPr lang="en-US" smtClean="0"/>
              <a:t>1/17/23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887644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2B07E4-CDF9-4C88-A2F3-04620E58224D}" type="datetimeFigureOut">
              <a:rPr lang="en-US" smtClean="0"/>
              <a:t>1/17/23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2739999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2B07E4-CDF9-4C88-A2F3-04620E58224D}" type="datetimeFigureOut">
              <a:rPr lang="en-US" smtClean="0"/>
              <a:t>1/17/23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012671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2B07E4-CDF9-4C88-A2F3-04620E58224D}" type="datetimeFigureOut">
              <a:rPr lang="en-US" smtClean="0"/>
              <a:t>1/17/23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943692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2B07E4-CDF9-4C88-A2F3-04620E58224D}" type="datetimeFigureOut">
              <a:rPr lang="en-US" smtClean="0"/>
              <a:t>1/17/23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E71E98-A417-4ECC-ACEB-C0490C20DB04}" type="slidenum">
              <a:rPr lang="en-US" smtClean="0"/>
              <a:t>‹#›</a:t>
            </a:fld>
            <a:endParaRPr lang="en-US"/>
          </a:p>
        </p:txBody>
      </p:sp>
    </p:spTree>
    <p:extLst>
      <p:ext uri="{BB962C8B-B14F-4D97-AF65-F5344CB8AC3E}">
        <p14:creationId xmlns:p14="http://schemas.microsoft.com/office/powerpoint/2010/main" val="1853146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C2B07E4-CDF9-4C88-A2F3-04620E58224D}" type="datetimeFigureOut">
              <a:rPr lang="en-US" smtClean="0"/>
              <a:pPr/>
              <a:t>1/17/23</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FE71E98-A417-4ECC-ACEB-C0490C20DB04}" type="slidenum">
              <a:rPr lang="en-US" smtClean="0"/>
              <a:pPr/>
              <a:t>‹#›</a:t>
            </a:fld>
            <a:endParaRPr lang="en-US"/>
          </a:p>
        </p:txBody>
      </p:sp>
    </p:spTree>
    <p:extLst>
      <p:ext uri="{BB962C8B-B14F-4D97-AF65-F5344CB8AC3E}">
        <p14:creationId xmlns:p14="http://schemas.microsoft.com/office/powerpoint/2010/main" val="236488140"/>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0.gif"/><Relationship Id="rId4" Type="http://schemas.openxmlformats.org/officeDocument/2006/relationships/image" Target="../media/image9.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21.tmp"/></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077D6507-8E8D-40E1-A7B9-63012EF949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udy oil paint art">
            <a:extLst>
              <a:ext uri="{FF2B5EF4-FFF2-40B4-BE49-F238E27FC236}">
                <a16:creationId xmlns:a16="http://schemas.microsoft.com/office/drawing/2014/main" id="{972AF82B-8121-6E8A-C990-B73F3A937B0D}"/>
              </a:ext>
            </a:extLst>
          </p:cNvPr>
          <p:cNvPicPr>
            <a:picLocks noChangeAspect="1"/>
          </p:cNvPicPr>
          <p:nvPr/>
        </p:nvPicPr>
        <p:blipFill rotWithShape="1">
          <a:blip r:embed="rId2">
            <a:alphaModFix amt="40000"/>
          </a:blip>
          <a:srcRect t="15257" b="474"/>
          <a:stretch/>
        </p:blipFill>
        <p:spPr>
          <a:xfrm>
            <a:off x="20" y="10"/>
            <a:ext cx="12191980" cy="6857990"/>
          </a:xfrm>
          <a:prstGeom prst="rect">
            <a:avLst/>
          </a:prstGeom>
        </p:spPr>
      </p:pic>
      <p:sp>
        <p:nvSpPr>
          <p:cNvPr id="2" name="Title 1">
            <a:extLst>
              <a:ext uri="{FF2B5EF4-FFF2-40B4-BE49-F238E27FC236}">
                <a16:creationId xmlns:a16="http://schemas.microsoft.com/office/drawing/2014/main" id="{25965057-46A2-C420-F78F-032DAD0DC68B}"/>
              </a:ext>
            </a:extLst>
          </p:cNvPr>
          <p:cNvSpPr>
            <a:spLocks noGrp="1"/>
          </p:cNvSpPr>
          <p:nvPr>
            <p:ph type="ctrTitle"/>
          </p:nvPr>
        </p:nvSpPr>
        <p:spPr>
          <a:xfrm>
            <a:off x="1371600" y="3014139"/>
            <a:ext cx="9448800" cy="1825096"/>
          </a:xfrm>
        </p:spPr>
        <p:txBody>
          <a:bodyPr>
            <a:normAutofit fontScale="90000"/>
          </a:bodyPr>
          <a:lstStyle/>
          <a:p>
            <a:r>
              <a:rPr lang="en-US" dirty="0"/>
              <a:t>Renal handling of magnesium, phosphorus and albumin</a:t>
            </a:r>
          </a:p>
        </p:txBody>
      </p:sp>
      <p:sp>
        <p:nvSpPr>
          <p:cNvPr id="3" name="Subtitle 2">
            <a:extLst>
              <a:ext uri="{FF2B5EF4-FFF2-40B4-BE49-F238E27FC236}">
                <a16:creationId xmlns:a16="http://schemas.microsoft.com/office/drawing/2014/main" id="{6DC8C1AC-6539-F2E8-C939-A10D4F695714}"/>
              </a:ext>
            </a:extLst>
          </p:cNvPr>
          <p:cNvSpPr>
            <a:spLocks noGrp="1"/>
          </p:cNvSpPr>
          <p:nvPr>
            <p:ph type="subTitle" idx="1"/>
          </p:nvPr>
        </p:nvSpPr>
        <p:spPr>
          <a:xfrm>
            <a:off x="1371600" y="4842935"/>
            <a:ext cx="9448800" cy="685800"/>
          </a:xfrm>
        </p:spPr>
        <p:txBody>
          <a:bodyPr>
            <a:normAutofit/>
          </a:bodyPr>
          <a:lstStyle/>
          <a:p>
            <a:endParaRPr lang="en-US"/>
          </a:p>
        </p:txBody>
      </p:sp>
    </p:spTree>
    <p:extLst>
      <p:ext uri="{BB962C8B-B14F-4D97-AF65-F5344CB8AC3E}">
        <p14:creationId xmlns:p14="http://schemas.microsoft.com/office/powerpoint/2010/main" val="3609063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EAEFE-EAB5-3E3B-1B87-D9010B07CDA6}"/>
              </a:ext>
            </a:extLst>
          </p:cNvPr>
          <p:cNvSpPr>
            <a:spLocks noGrp="1"/>
          </p:cNvSpPr>
          <p:nvPr>
            <p:ph type="title"/>
          </p:nvPr>
        </p:nvSpPr>
        <p:spPr/>
        <p:txBody>
          <a:bodyPr>
            <a:normAutofit fontScale="90000"/>
          </a:bodyPr>
          <a:lstStyle/>
          <a:p>
            <a:r>
              <a:rPr lang="en-US" dirty="0"/>
              <a:t>What hormones/situations decrease phosphorus reabsorption?</a:t>
            </a:r>
          </a:p>
        </p:txBody>
      </p:sp>
      <p:sp>
        <p:nvSpPr>
          <p:cNvPr id="3" name="Content Placeholder 2">
            <a:extLst>
              <a:ext uri="{FF2B5EF4-FFF2-40B4-BE49-F238E27FC236}">
                <a16:creationId xmlns:a16="http://schemas.microsoft.com/office/drawing/2014/main" id="{FE444700-D1CC-A04B-0B28-946ADF4F1059}"/>
              </a:ext>
            </a:extLst>
          </p:cNvPr>
          <p:cNvSpPr>
            <a:spLocks noGrp="1"/>
          </p:cNvSpPr>
          <p:nvPr>
            <p:ph idx="1"/>
          </p:nvPr>
        </p:nvSpPr>
        <p:spPr/>
        <p:txBody>
          <a:bodyPr/>
          <a:lstStyle/>
          <a:p>
            <a:r>
              <a:rPr lang="en-US" dirty="0"/>
              <a:t>PTH</a:t>
            </a:r>
          </a:p>
          <a:p>
            <a:r>
              <a:rPr lang="en-US" dirty="0"/>
              <a:t>Calcitonin and atrial natriuretic peptide</a:t>
            </a:r>
          </a:p>
          <a:p>
            <a:r>
              <a:rPr lang="en-US" dirty="0"/>
              <a:t>ACTH</a:t>
            </a:r>
          </a:p>
          <a:p>
            <a:r>
              <a:rPr lang="en-US" dirty="0"/>
              <a:t>Acidosis</a:t>
            </a:r>
          </a:p>
          <a:p>
            <a:r>
              <a:rPr lang="en-US" dirty="0"/>
              <a:t>Volume expansion</a:t>
            </a:r>
          </a:p>
          <a:p>
            <a:r>
              <a:rPr lang="en-US" dirty="0" err="1"/>
              <a:t>Phosphatonins</a:t>
            </a:r>
            <a:r>
              <a:rPr lang="en-US" dirty="0"/>
              <a:t> (FGF-23)</a:t>
            </a:r>
          </a:p>
          <a:p>
            <a:endParaRPr lang="en-US" dirty="0"/>
          </a:p>
        </p:txBody>
      </p:sp>
    </p:spTree>
    <p:extLst>
      <p:ext uri="{BB962C8B-B14F-4D97-AF65-F5344CB8AC3E}">
        <p14:creationId xmlns:p14="http://schemas.microsoft.com/office/powerpoint/2010/main" val="1693252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1"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1" nodeType="click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59B7DCE7-4449-0BE9-5871-79502FD0A442}"/>
              </a:ext>
            </a:extLst>
          </p:cNvPr>
          <p:cNvSpPr>
            <a:spLocks noGrp="1"/>
          </p:cNvSpPr>
          <p:nvPr>
            <p:ph type="title"/>
          </p:nvPr>
        </p:nvSpPr>
        <p:spPr>
          <a:xfrm>
            <a:off x="685799" y="764373"/>
            <a:ext cx="3977639" cy="1600200"/>
          </a:xfrm>
        </p:spPr>
        <p:txBody>
          <a:bodyPr anchor="b">
            <a:normAutofit/>
          </a:bodyPr>
          <a:lstStyle/>
          <a:p>
            <a:pPr algn="l"/>
            <a:endParaRPr lang="en-US" sz="3200" dirty="0"/>
          </a:p>
        </p:txBody>
      </p:sp>
      <p:sp>
        <p:nvSpPr>
          <p:cNvPr id="8" name="Content Placeholder 7">
            <a:extLst>
              <a:ext uri="{FF2B5EF4-FFF2-40B4-BE49-F238E27FC236}">
                <a16:creationId xmlns:a16="http://schemas.microsoft.com/office/drawing/2014/main" id="{F51A82D5-3BDF-937E-795E-FFDC51C52315}"/>
              </a:ext>
            </a:extLst>
          </p:cNvPr>
          <p:cNvSpPr>
            <a:spLocks noGrp="1"/>
          </p:cNvSpPr>
          <p:nvPr>
            <p:ph idx="1"/>
          </p:nvPr>
        </p:nvSpPr>
        <p:spPr>
          <a:xfrm>
            <a:off x="685800" y="2364573"/>
            <a:ext cx="3977639" cy="3854112"/>
          </a:xfrm>
        </p:spPr>
        <p:txBody>
          <a:bodyPr>
            <a:normAutofit/>
          </a:bodyPr>
          <a:lstStyle/>
          <a:p>
            <a:pPr marL="0" indent="0">
              <a:buNone/>
            </a:pPr>
            <a:endParaRPr lang="en-US" sz="1600" dirty="0"/>
          </a:p>
        </p:txBody>
      </p:sp>
      <p:pic>
        <p:nvPicPr>
          <p:cNvPr id="4" name="Content Placeholder 3" descr="Table&#10;&#10;Description automatically generated">
            <a:extLst>
              <a:ext uri="{FF2B5EF4-FFF2-40B4-BE49-F238E27FC236}">
                <a16:creationId xmlns:a16="http://schemas.microsoft.com/office/drawing/2014/main" id="{E66A2DB1-1414-5A6C-4113-47796581E7AC}"/>
              </a:ext>
            </a:extLst>
          </p:cNvPr>
          <p:cNvPicPr>
            <a:picLocks noChangeAspect="1"/>
          </p:cNvPicPr>
          <p:nvPr/>
        </p:nvPicPr>
        <p:blipFill>
          <a:blip r:embed="rId4"/>
          <a:stretch>
            <a:fillRect/>
          </a:stretch>
        </p:blipFill>
        <p:spPr>
          <a:xfrm>
            <a:off x="4972699" y="1824530"/>
            <a:ext cx="6533501" cy="3315750"/>
          </a:xfrm>
          <a:prstGeom prst="rect">
            <a:avLst/>
          </a:prstGeom>
        </p:spPr>
      </p:pic>
      <p:sp>
        <p:nvSpPr>
          <p:cNvPr id="5" name="Rectangle 4">
            <a:extLst>
              <a:ext uri="{FF2B5EF4-FFF2-40B4-BE49-F238E27FC236}">
                <a16:creationId xmlns:a16="http://schemas.microsoft.com/office/drawing/2014/main" id="{B7CD7D37-CCB4-49ED-5C92-74218674D4C7}"/>
              </a:ext>
            </a:extLst>
          </p:cNvPr>
          <p:cNvSpPr/>
          <p:nvPr/>
        </p:nvSpPr>
        <p:spPr>
          <a:xfrm>
            <a:off x="5147733" y="3149600"/>
            <a:ext cx="423334" cy="558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5449EE32-57BD-A33C-B2F2-09600B201382}"/>
              </a:ext>
            </a:extLst>
          </p:cNvPr>
          <p:cNvSpPr/>
          <p:nvPr/>
        </p:nvSpPr>
        <p:spPr>
          <a:xfrm>
            <a:off x="10663518" y="3149600"/>
            <a:ext cx="645458" cy="45421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38FFBCFC-0D50-B679-70FA-77E607203931}"/>
              </a:ext>
            </a:extLst>
          </p:cNvPr>
          <p:cNvSpPr/>
          <p:nvPr/>
        </p:nvSpPr>
        <p:spPr>
          <a:xfrm>
            <a:off x="8538882" y="3708400"/>
            <a:ext cx="295836" cy="4870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0D966153-BF2A-6E27-BB72-48B44A830CAB}"/>
              </a:ext>
            </a:extLst>
          </p:cNvPr>
          <p:cNvSpPr/>
          <p:nvPr/>
        </p:nvSpPr>
        <p:spPr>
          <a:xfrm>
            <a:off x="10663518" y="3708400"/>
            <a:ext cx="645458" cy="46018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5E2A58E2-5EF6-08CC-5D53-D469C03E83BC}"/>
              </a:ext>
            </a:extLst>
          </p:cNvPr>
          <p:cNvSpPr/>
          <p:nvPr/>
        </p:nvSpPr>
        <p:spPr>
          <a:xfrm>
            <a:off x="5244353" y="4329953"/>
            <a:ext cx="326714" cy="4840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A6C1F993-B821-2F18-FF5B-81D1F9FD1504}"/>
              </a:ext>
            </a:extLst>
          </p:cNvPr>
          <p:cNvSpPr/>
          <p:nvPr/>
        </p:nvSpPr>
        <p:spPr>
          <a:xfrm>
            <a:off x="8538882" y="4343400"/>
            <a:ext cx="295836" cy="4840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39155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36C7C-87EF-8184-51AF-4F648659D542}"/>
              </a:ext>
            </a:extLst>
          </p:cNvPr>
          <p:cNvSpPr>
            <a:spLocks noGrp="1"/>
          </p:cNvSpPr>
          <p:nvPr>
            <p:ph type="title"/>
          </p:nvPr>
        </p:nvSpPr>
        <p:spPr/>
        <p:txBody>
          <a:bodyPr/>
          <a:lstStyle/>
          <a:p>
            <a:r>
              <a:rPr lang="en-US" dirty="0"/>
              <a:t>Hypophosphatemia: clinical effects</a:t>
            </a:r>
          </a:p>
        </p:txBody>
      </p:sp>
      <p:sp>
        <p:nvSpPr>
          <p:cNvPr id="3" name="Content Placeholder 2">
            <a:extLst>
              <a:ext uri="{FF2B5EF4-FFF2-40B4-BE49-F238E27FC236}">
                <a16:creationId xmlns:a16="http://schemas.microsoft.com/office/drawing/2014/main" id="{EA3EE302-2A4D-7E66-2834-232191C347C1}"/>
              </a:ext>
            </a:extLst>
          </p:cNvPr>
          <p:cNvSpPr>
            <a:spLocks noGrp="1"/>
          </p:cNvSpPr>
          <p:nvPr>
            <p:ph idx="1"/>
          </p:nvPr>
        </p:nvSpPr>
        <p:spPr/>
        <p:txBody>
          <a:bodyPr/>
          <a:lstStyle/>
          <a:p>
            <a:r>
              <a:rPr lang="en-US" dirty="0"/>
              <a:t>Erythrocytes</a:t>
            </a:r>
          </a:p>
          <a:p>
            <a:pPr lvl="1"/>
            <a:r>
              <a:rPr lang="en-US" dirty="0"/>
              <a:t>Decreased ATP concentration leads to fragility</a:t>
            </a:r>
          </a:p>
          <a:p>
            <a:pPr lvl="1"/>
            <a:r>
              <a:rPr lang="en-US" dirty="0"/>
              <a:t>Hemolysis</a:t>
            </a:r>
          </a:p>
          <a:p>
            <a:pPr lvl="1"/>
            <a:r>
              <a:rPr lang="en-US" dirty="0"/>
              <a:t>Decreased 2,3-DPG -&gt; less oxygen delivery</a:t>
            </a:r>
          </a:p>
          <a:p>
            <a:r>
              <a:rPr lang="en-US" dirty="0"/>
              <a:t>Leukocytes</a:t>
            </a:r>
          </a:p>
          <a:p>
            <a:pPr lvl="1"/>
            <a:r>
              <a:rPr lang="en-US" dirty="0"/>
              <a:t>Impaired chemotaxis, phagocytosis, bacterial killing</a:t>
            </a:r>
          </a:p>
          <a:p>
            <a:pPr lvl="1"/>
            <a:r>
              <a:rPr lang="en-US" dirty="0"/>
              <a:t>May promote sepsis</a:t>
            </a:r>
          </a:p>
          <a:p>
            <a:r>
              <a:rPr lang="en-US" dirty="0"/>
              <a:t>Platelets </a:t>
            </a:r>
          </a:p>
          <a:p>
            <a:pPr lvl="1"/>
            <a:r>
              <a:rPr lang="en-US" dirty="0"/>
              <a:t>Shortened survival time</a:t>
            </a:r>
          </a:p>
          <a:p>
            <a:pPr lvl="1"/>
            <a:r>
              <a:rPr lang="en-US" dirty="0"/>
              <a:t>Impaired clot retraction</a:t>
            </a:r>
          </a:p>
        </p:txBody>
      </p:sp>
    </p:spTree>
    <p:extLst>
      <p:ext uri="{BB962C8B-B14F-4D97-AF65-F5344CB8AC3E}">
        <p14:creationId xmlns:p14="http://schemas.microsoft.com/office/powerpoint/2010/main" val="323905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CF9EA-85BE-3A03-F9ED-F8B8A1C9CD95}"/>
              </a:ext>
            </a:extLst>
          </p:cNvPr>
          <p:cNvSpPr>
            <a:spLocks noGrp="1"/>
          </p:cNvSpPr>
          <p:nvPr>
            <p:ph type="title"/>
          </p:nvPr>
        </p:nvSpPr>
        <p:spPr/>
        <p:txBody>
          <a:bodyPr/>
          <a:lstStyle/>
          <a:p>
            <a:r>
              <a:rPr lang="en-US" dirty="0"/>
              <a:t>Hypophosphatemia: clinical effects</a:t>
            </a:r>
          </a:p>
        </p:txBody>
      </p:sp>
      <p:sp>
        <p:nvSpPr>
          <p:cNvPr id="3" name="Content Placeholder 2">
            <a:extLst>
              <a:ext uri="{FF2B5EF4-FFF2-40B4-BE49-F238E27FC236}">
                <a16:creationId xmlns:a16="http://schemas.microsoft.com/office/drawing/2014/main" id="{7C6F706D-760A-A57E-90C7-E88DDC930459}"/>
              </a:ext>
            </a:extLst>
          </p:cNvPr>
          <p:cNvSpPr>
            <a:spLocks noGrp="1"/>
          </p:cNvSpPr>
          <p:nvPr>
            <p:ph idx="1"/>
          </p:nvPr>
        </p:nvSpPr>
        <p:spPr/>
        <p:txBody>
          <a:bodyPr/>
          <a:lstStyle/>
          <a:p>
            <a:r>
              <a:rPr lang="en-US" dirty="0"/>
              <a:t>Neuromuscular</a:t>
            </a:r>
          </a:p>
          <a:p>
            <a:pPr lvl="1"/>
            <a:r>
              <a:rPr lang="en-US" dirty="0"/>
              <a:t>Weakness and pain from rhabdomyolysis</a:t>
            </a:r>
          </a:p>
          <a:p>
            <a:pPr lvl="1"/>
            <a:r>
              <a:rPr lang="en-US" dirty="0"/>
              <a:t>Vomiting, anorexia, nausea second to ileus</a:t>
            </a:r>
          </a:p>
          <a:p>
            <a:r>
              <a:rPr lang="en-US" dirty="0"/>
              <a:t>Metabolic encephalopathy</a:t>
            </a:r>
          </a:p>
          <a:p>
            <a:pPr lvl="1"/>
            <a:r>
              <a:rPr lang="en-US" dirty="0"/>
              <a:t>Impaired CNS handling of glucose and ATP production</a:t>
            </a:r>
          </a:p>
          <a:p>
            <a:r>
              <a:rPr lang="en-US" dirty="0"/>
              <a:t>Cardiac </a:t>
            </a:r>
          </a:p>
          <a:p>
            <a:pPr lvl="1"/>
            <a:r>
              <a:rPr lang="en-US" dirty="0"/>
              <a:t>Impairment of contractility</a:t>
            </a:r>
          </a:p>
          <a:p>
            <a:endParaRPr lang="en-US" dirty="0"/>
          </a:p>
        </p:txBody>
      </p:sp>
    </p:spTree>
    <p:extLst>
      <p:ext uri="{BB962C8B-B14F-4D97-AF65-F5344CB8AC3E}">
        <p14:creationId xmlns:p14="http://schemas.microsoft.com/office/powerpoint/2010/main" val="8240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CFD55-8CDE-646E-D925-C763876E85D0}"/>
              </a:ext>
            </a:extLst>
          </p:cNvPr>
          <p:cNvSpPr>
            <a:spLocks noGrp="1"/>
          </p:cNvSpPr>
          <p:nvPr>
            <p:ph type="title"/>
          </p:nvPr>
        </p:nvSpPr>
        <p:spPr/>
        <p:txBody>
          <a:bodyPr/>
          <a:lstStyle/>
          <a:p>
            <a:r>
              <a:rPr lang="en-US" dirty="0"/>
              <a:t>Hypophosphatemia: causes</a:t>
            </a:r>
          </a:p>
        </p:txBody>
      </p:sp>
      <p:sp>
        <p:nvSpPr>
          <p:cNvPr id="3" name="Content Placeholder 2">
            <a:extLst>
              <a:ext uri="{FF2B5EF4-FFF2-40B4-BE49-F238E27FC236}">
                <a16:creationId xmlns:a16="http://schemas.microsoft.com/office/drawing/2014/main" id="{976D906E-DEED-0C2D-976D-406C5C73489B}"/>
              </a:ext>
            </a:extLst>
          </p:cNvPr>
          <p:cNvSpPr>
            <a:spLocks noGrp="1"/>
          </p:cNvSpPr>
          <p:nvPr>
            <p:ph idx="1"/>
          </p:nvPr>
        </p:nvSpPr>
        <p:spPr/>
        <p:txBody>
          <a:bodyPr/>
          <a:lstStyle/>
          <a:p>
            <a:r>
              <a:rPr lang="en-US" dirty="0"/>
              <a:t>Translocation/maldistribution from extracellular to intra</a:t>
            </a:r>
          </a:p>
          <a:p>
            <a:pPr lvl="1"/>
            <a:r>
              <a:rPr lang="en-US" dirty="0"/>
              <a:t>Administration of carbohydrate load (</a:t>
            </a:r>
            <a:r>
              <a:rPr lang="en-US" dirty="0" err="1"/>
              <a:t>ie</a:t>
            </a:r>
            <a:r>
              <a:rPr lang="en-US" dirty="0"/>
              <a:t> 5% dextrose)</a:t>
            </a:r>
          </a:p>
          <a:p>
            <a:pPr lvl="1"/>
            <a:r>
              <a:rPr lang="en-US" dirty="0"/>
              <a:t>Insulin administration </a:t>
            </a:r>
          </a:p>
          <a:p>
            <a:pPr lvl="1"/>
            <a:r>
              <a:rPr lang="en-US" dirty="0"/>
              <a:t>Refeeding syndrome </a:t>
            </a:r>
          </a:p>
          <a:p>
            <a:pPr marL="0" indent="0">
              <a:buNone/>
            </a:pPr>
            <a:endParaRPr lang="en-US" dirty="0"/>
          </a:p>
        </p:txBody>
      </p:sp>
    </p:spTree>
    <p:extLst>
      <p:ext uri="{BB962C8B-B14F-4D97-AF65-F5344CB8AC3E}">
        <p14:creationId xmlns:p14="http://schemas.microsoft.com/office/powerpoint/2010/main" val="65717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5D2E7-CC1D-7443-8372-AADD3321D0E2}"/>
              </a:ext>
            </a:extLst>
          </p:cNvPr>
          <p:cNvSpPr>
            <a:spLocks noGrp="1"/>
          </p:cNvSpPr>
          <p:nvPr>
            <p:ph type="title"/>
          </p:nvPr>
        </p:nvSpPr>
        <p:spPr/>
        <p:txBody>
          <a:bodyPr/>
          <a:lstStyle/>
          <a:p>
            <a:r>
              <a:rPr lang="en-US" dirty="0"/>
              <a:t>Hypophosphatemia: increased loss</a:t>
            </a:r>
          </a:p>
        </p:txBody>
      </p:sp>
      <p:sp>
        <p:nvSpPr>
          <p:cNvPr id="3" name="Content Placeholder 2">
            <a:extLst>
              <a:ext uri="{FF2B5EF4-FFF2-40B4-BE49-F238E27FC236}">
                <a16:creationId xmlns:a16="http://schemas.microsoft.com/office/drawing/2014/main" id="{4C1889E8-037D-ECCC-7806-A7CFAD05BF5D}"/>
              </a:ext>
            </a:extLst>
          </p:cNvPr>
          <p:cNvSpPr>
            <a:spLocks noGrp="1"/>
          </p:cNvSpPr>
          <p:nvPr>
            <p:ph idx="1"/>
          </p:nvPr>
        </p:nvSpPr>
        <p:spPr/>
        <p:txBody>
          <a:bodyPr/>
          <a:lstStyle/>
          <a:p>
            <a:r>
              <a:rPr lang="en-US" dirty="0"/>
              <a:t>Primary hyperparathyroidism </a:t>
            </a:r>
          </a:p>
          <a:p>
            <a:r>
              <a:rPr lang="en-US" dirty="0"/>
              <a:t>Vitamin D deficiency </a:t>
            </a:r>
          </a:p>
          <a:p>
            <a:pPr lvl="1"/>
            <a:r>
              <a:rPr lang="en-US" dirty="0"/>
              <a:t>Hypocalcemia leading to increased PTH</a:t>
            </a:r>
          </a:p>
          <a:p>
            <a:r>
              <a:rPr lang="en-US" dirty="0"/>
              <a:t>Fanconi syndrome</a:t>
            </a:r>
          </a:p>
          <a:p>
            <a:pPr lvl="1"/>
            <a:r>
              <a:rPr lang="en-US" dirty="0"/>
              <a:t>Decreased reabsorption, but serum concentration normal</a:t>
            </a:r>
          </a:p>
          <a:p>
            <a:r>
              <a:rPr lang="en-US" dirty="0"/>
              <a:t>Diuretics </a:t>
            </a:r>
          </a:p>
          <a:p>
            <a:pPr lvl="1"/>
            <a:r>
              <a:rPr lang="en-US" dirty="0"/>
              <a:t>Proximally acting diuretics</a:t>
            </a:r>
          </a:p>
          <a:p>
            <a:pPr lvl="1"/>
            <a:r>
              <a:rPr lang="en-US" dirty="0"/>
              <a:t>May increase excretion by effects on proximal tubule sodium reabsorption</a:t>
            </a:r>
          </a:p>
        </p:txBody>
      </p:sp>
    </p:spTree>
    <p:extLst>
      <p:ext uri="{BB962C8B-B14F-4D97-AF65-F5344CB8AC3E}">
        <p14:creationId xmlns:p14="http://schemas.microsoft.com/office/powerpoint/2010/main" val="420913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46AA9-B330-F3E2-3692-764CB5C3E73D}"/>
              </a:ext>
            </a:extLst>
          </p:cNvPr>
          <p:cNvSpPr>
            <a:spLocks noGrp="1"/>
          </p:cNvSpPr>
          <p:nvPr>
            <p:ph type="title"/>
          </p:nvPr>
        </p:nvSpPr>
        <p:spPr/>
        <p:txBody>
          <a:bodyPr/>
          <a:lstStyle/>
          <a:p>
            <a:r>
              <a:rPr lang="en-US" dirty="0"/>
              <a:t>treatment</a:t>
            </a:r>
          </a:p>
        </p:txBody>
      </p:sp>
      <p:sp>
        <p:nvSpPr>
          <p:cNvPr id="3" name="Content Placeholder 2">
            <a:extLst>
              <a:ext uri="{FF2B5EF4-FFF2-40B4-BE49-F238E27FC236}">
                <a16:creationId xmlns:a16="http://schemas.microsoft.com/office/drawing/2014/main" id="{F0F5CE01-30B7-5647-573D-7C420C6A4EF3}"/>
              </a:ext>
            </a:extLst>
          </p:cNvPr>
          <p:cNvSpPr>
            <a:spLocks noGrp="1"/>
          </p:cNvSpPr>
          <p:nvPr>
            <p:ph idx="1"/>
          </p:nvPr>
        </p:nvSpPr>
        <p:spPr/>
        <p:txBody>
          <a:bodyPr/>
          <a:lstStyle/>
          <a:p>
            <a:r>
              <a:rPr lang="en-US" dirty="0"/>
              <a:t>Anticipate it </a:t>
            </a:r>
          </a:p>
          <a:p>
            <a:pPr lvl="1"/>
            <a:r>
              <a:rPr lang="en-US" dirty="0"/>
              <a:t>Total parenteral nutrition, DKA, patients receiving phosphate binders</a:t>
            </a:r>
          </a:p>
          <a:p>
            <a:pPr lvl="1"/>
            <a:endParaRPr lang="en-US" dirty="0"/>
          </a:p>
          <a:p>
            <a:r>
              <a:rPr lang="en-US" dirty="0"/>
              <a:t>Treatment likely not necessary</a:t>
            </a:r>
          </a:p>
          <a:p>
            <a:pPr lvl="1"/>
            <a:r>
              <a:rPr lang="en-US" dirty="0"/>
              <a:t>Asymptomatic with low concentration, but not depleted</a:t>
            </a:r>
          </a:p>
          <a:p>
            <a:pPr lvl="1"/>
            <a:r>
              <a:rPr lang="en-US" dirty="0"/>
              <a:t>Serum P&gt;1.8 mg/dL, unlikely to decrease more</a:t>
            </a:r>
          </a:p>
          <a:p>
            <a:r>
              <a:rPr lang="en-US" dirty="0"/>
              <a:t>Treatment likely indicated</a:t>
            </a:r>
          </a:p>
          <a:p>
            <a:pPr lvl="1"/>
            <a:r>
              <a:rPr lang="en-US" dirty="0"/>
              <a:t>Asymptomatic patients at risk of depletion/symptomatic</a:t>
            </a:r>
          </a:p>
          <a:p>
            <a:pPr lvl="1"/>
            <a:r>
              <a:rPr lang="en-US" dirty="0"/>
              <a:t>Patients with clinical signs</a:t>
            </a:r>
          </a:p>
        </p:txBody>
      </p:sp>
    </p:spTree>
    <p:extLst>
      <p:ext uri="{BB962C8B-B14F-4D97-AF65-F5344CB8AC3E}">
        <p14:creationId xmlns:p14="http://schemas.microsoft.com/office/powerpoint/2010/main" val="503845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6C5C7-5CF0-FE62-3FE9-D21287B9F341}"/>
              </a:ext>
            </a:extLst>
          </p:cNvPr>
          <p:cNvSpPr>
            <a:spLocks noGrp="1"/>
          </p:cNvSpPr>
          <p:nvPr>
            <p:ph type="title"/>
          </p:nvPr>
        </p:nvSpPr>
        <p:spPr/>
        <p:txBody>
          <a:bodyPr/>
          <a:lstStyle/>
          <a:p>
            <a:r>
              <a:rPr lang="en-US" dirty="0"/>
              <a:t>Hyperphosphatemia: clinical effects</a:t>
            </a:r>
          </a:p>
        </p:txBody>
      </p:sp>
      <p:sp>
        <p:nvSpPr>
          <p:cNvPr id="3" name="Content Placeholder 2">
            <a:extLst>
              <a:ext uri="{FF2B5EF4-FFF2-40B4-BE49-F238E27FC236}">
                <a16:creationId xmlns:a16="http://schemas.microsoft.com/office/drawing/2014/main" id="{617C52D9-6342-91D5-E021-0495F471F6C2}"/>
              </a:ext>
            </a:extLst>
          </p:cNvPr>
          <p:cNvSpPr>
            <a:spLocks noGrp="1"/>
          </p:cNvSpPr>
          <p:nvPr>
            <p:ph idx="1"/>
          </p:nvPr>
        </p:nvSpPr>
        <p:spPr/>
        <p:txBody>
          <a:bodyPr/>
          <a:lstStyle/>
          <a:p>
            <a:r>
              <a:rPr lang="en-US" dirty="0"/>
              <a:t>Decreased calcium</a:t>
            </a:r>
          </a:p>
          <a:p>
            <a:r>
              <a:rPr lang="en-US" dirty="0"/>
              <a:t>Soft tissue mineralization</a:t>
            </a:r>
          </a:p>
          <a:p>
            <a:pPr lvl="1"/>
            <a:r>
              <a:rPr lang="en-US" dirty="0"/>
              <a:t>When [Ca] x [P] &gt; 60-70</a:t>
            </a:r>
          </a:p>
          <a:p>
            <a:endParaRPr lang="en-US" dirty="0"/>
          </a:p>
        </p:txBody>
      </p:sp>
    </p:spTree>
    <p:extLst>
      <p:ext uri="{BB962C8B-B14F-4D97-AF65-F5344CB8AC3E}">
        <p14:creationId xmlns:p14="http://schemas.microsoft.com/office/powerpoint/2010/main" val="83644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6DDEB-8B84-C615-BAE1-939A51B5F66F}"/>
              </a:ext>
            </a:extLst>
          </p:cNvPr>
          <p:cNvSpPr>
            <a:spLocks noGrp="1"/>
          </p:cNvSpPr>
          <p:nvPr>
            <p:ph type="title"/>
          </p:nvPr>
        </p:nvSpPr>
        <p:spPr/>
        <p:txBody>
          <a:bodyPr/>
          <a:lstStyle/>
          <a:p>
            <a:r>
              <a:rPr lang="en-US" dirty="0"/>
              <a:t>Hyperphosphatemia: renal</a:t>
            </a:r>
          </a:p>
        </p:txBody>
      </p:sp>
      <p:sp>
        <p:nvSpPr>
          <p:cNvPr id="3" name="Content Placeholder 2">
            <a:extLst>
              <a:ext uri="{FF2B5EF4-FFF2-40B4-BE49-F238E27FC236}">
                <a16:creationId xmlns:a16="http://schemas.microsoft.com/office/drawing/2014/main" id="{B22FD892-1917-1C42-5B9E-63769E4A4BEC}"/>
              </a:ext>
            </a:extLst>
          </p:cNvPr>
          <p:cNvSpPr>
            <a:spLocks noGrp="1"/>
          </p:cNvSpPr>
          <p:nvPr>
            <p:ph idx="1"/>
          </p:nvPr>
        </p:nvSpPr>
        <p:spPr/>
        <p:txBody>
          <a:bodyPr/>
          <a:lstStyle/>
          <a:p>
            <a:r>
              <a:rPr lang="en-US" dirty="0"/>
              <a:t>Early chronic renal failure</a:t>
            </a:r>
          </a:p>
          <a:p>
            <a:pPr lvl="1"/>
            <a:r>
              <a:rPr lang="en-US" dirty="0"/>
              <a:t>Does not usually occur</a:t>
            </a:r>
          </a:p>
          <a:p>
            <a:pPr lvl="1"/>
            <a:r>
              <a:rPr lang="en-US" dirty="0"/>
              <a:t>Compensatory increase in phosphate excretion in remnant nephrons</a:t>
            </a:r>
          </a:p>
          <a:p>
            <a:pPr lvl="1"/>
            <a:r>
              <a:rPr lang="en-US" dirty="0"/>
              <a:t>When is the compensatory mechanism overwhelmed?</a:t>
            </a:r>
          </a:p>
          <a:p>
            <a:pPr lvl="2"/>
            <a:r>
              <a:rPr lang="en-US" dirty="0"/>
              <a:t>When GFR is 20% or less of normal </a:t>
            </a:r>
          </a:p>
          <a:p>
            <a:pPr lvl="2"/>
            <a:r>
              <a:rPr lang="en-US" dirty="0"/>
              <a:t>Results in renal hyperparathyroidism</a:t>
            </a:r>
          </a:p>
        </p:txBody>
      </p:sp>
    </p:spTree>
    <p:extLst>
      <p:ext uri="{BB962C8B-B14F-4D97-AF65-F5344CB8AC3E}">
        <p14:creationId xmlns:p14="http://schemas.microsoft.com/office/powerpoint/2010/main" val="2034145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3B94E-CBA5-E7E0-E371-0CF672E948D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F322333-7E78-8A2E-6A57-83C672F0CC7E}"/>
              </a:ext>
            </a:extLst>
          </p:cNvPr>
          <p:cNvSpPr>
            <a:spLocks noGrp="1"/>
          </p:cNvSpPr>
          <p:nvPr>
            <p:ph idx="1"/>
          </p:nvPr>
        </p:nvSpPr>
        <p:spPr/>
        <p:txBody>
          <a:bodyPr/>
          <a:lstStyle/>
          <a:p>
            <a:endParaRPr lang="en-US"/>
          </a:p>
        </p:txBody>
      </p:sp>
      <p:pic>
        <p:nvPicPr>
          <p:cNvPr id="2050" name="Picture 2" descr="Pathogenesis of secondary hyperparathyroidism in chronic kidney disease...  | Download Scientific Diagram">
            <a:extLst>
              <a:ext uri="{FF2B5EF4-FFF2-40B4-BE49-F238E27FC236}">
                <a16:creationId xmlns:a16="http://schemas.microsoft.com/office/drawing/2014/main" id="{7F040F12-37DF-D541-7BA3-F05D45D150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0" y="457200"/>
            <a:ext cx="10795000" cy="5943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17AFBE8-23C1-47B5-553D-7B4FBE0EA985}"/>
              </a:ext>
            </a:extLst>
          </p:cNvPr>
          <p:cNvSpPr/>
          <p:nvPr/>
        </p:nvSpPr>
        <p:spPr>
          <a:xfrm>
            <a:off x="5012267" y="1761066"/>
            <a:ext cx="2777066" cy="931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9CBE2EF-17F1-4AC3-D5EE-19B23D2C03BE}"/>
              </a:ext>
            </a:extLst>
          </p:cNvPr>
          <p:cNvSpPr/>
          <p:nvPr/>
        </p:nvSpPr>
        <p:spPr>
          <a:xfrm>
            <a:off x="1642533" y="3429000"/>
            <a:ext cx="3031067"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41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06F8-C4A0-2E46-9980-105D5F5952E6}"/>
              </a:ext>
            </a:extLst>
          </p:cNvPr>
          <p:cNvSpPr>
            <a:spLocks noGrp="1"/>
          </p:cNvSpPr>
          <p:nvPr>
            <p:ph type="title"/>
          </p:nvPr>
        </p:nvSpPr>
        <p:spPr/>
        <p:txBody>
          <a:bodyPr/>
          <a:lstStyle/>
          <a:p>
            <a:r>
              <a:rPr lang="en-US" dirty="0"/>
              <a:t>What are some general roles of phosphorus?</a:t>
            </a:r>
          </a:p>
        </p:txBody>
      </p:sp>
      <p:sp>
        <p:nvSpPr>
          <p:cNvPr id="3" name="Content Placeholder 2">
            <a:extLst>
              <a:ext uri="{FF2B5EF4-FFF2-40B4-BE49-F238E27FC236}">
                <a16:creationId xmlns:a16="http://schemas.microsoft.com/office/drawing/2014/main" id="{AF89FF65-C48A-A61E-0CF9-3B1EAFE9FA99}"/>
              </a:ext>
            </a:extLst>
          </p:cNvPr>
          <p:cNvSpPr>
            <a:spLocks noGrp="1"/>
          </p:cNvSpPr>
          <p:nvPr>
            <p:ph idx="1"/>
          </p:nvPr>
        </p:nvSpPr>
        <p:spPr/>
        <p:txBody>
          <a:bodyPr/>
          <a:lstStyle/>
          <a:p>
            <a:r>
              <a:rPr lang="en-US" dirty="0"/>
              <a:t>Phospholipids in cell membrane</a:t>
            </a:r>
          </a:p>
          <a:p>
            <a:r>
              <a:rPr lang="en-US" dirty="0"/>
              <a:t>Nucleic acids</a:t>
            </a:r>
          </a:p>
          <a:p>
            <a:r>
              <a:rPr lang="en-US" dirty="0"/>
              <a:t>Phosphoproteins involved in mitochondrial oxidative phosphorylation</a:t>
            </a:r>
          </a:p>
          <a:p>
            <a:r>
              <a:rPr lang="en-US" dirty="0"/>
              <a:t>Energy from phosphate bonds in ATP</a:t>
            </a:r>
          </a:p>
          <a:p>
            <a:r>
              <a:rPr lang="en-US" dirty="0"/>
              <a:t>Second messengers (cAMP)</a:t>
            </a:r>
          </a:p>
          <a:p>
            <a:r>
              <a:rPr lang="en-US" dirty="0"/>
              <a:t>Urinary buffer</a:t>
            </a:r>
          </a:p>
        </p:txBody>
      </p:sp>
    </p:spTree>
    <p:extLst>
      <p:ext uri="{BB962C8B-B14F-4D97-AF65-F5344CB8AC3E}">
        <p14:creationId xmlns:p14="http://schemas.microsoft.com/office/powerpoint/2010/main" val="2343564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2D7D0-3165-1D92-0A1D-ACB337C43D0B}"/>
              </a:ext>
            </a:extLst>
          </p:cNvPr>
          <p:cNvSpPr>
            <a:spLocks noGrp="1"/>
          </p:cNvSpPr>
          <p:nvPr>
            <p:ph type="title"/>
          </p:nvPr>
        </p:nvSpPr>
        <p:spPr/>
        <p:txBody>
          <a:bodyPr/>
          <a:lstStyle/>
          <a:p>
            <a:r>
              <a:rPr lang="en-US" dirty="0"/>
              <a:t>Other causes of hyperphosphatemia</a:t>
            </a:r>
          </a:p>
        </p:txBody>
      </p:sp>
      <p:sp>
        <p:nvSpPr>
          <p:cNvPr id="3" name="Content Placeholder 2">
            <a:extLst>
              <a:ext uri="{FF2B5EF4-FFF2-40B4-BE49-F238E27FC236}">
                <a16:creationId xmlns:a16="http://schemas.microsoft.com/office/drawing/2014/main" id="{8A82CC52-93B9-168D-1D4A-71AA8E998D61}"/>
              </a:ext>
            </a:extLst>
          </p:cNvPr>
          <p:cNvSpPr>
            <a:spLocks noGrp="1"/>
          </p:cNvSpPr>
          <p:nvPr>
            <p:ph idx="1"/>
          </p:nvPr>
        </p:nvSpPr>
        <p:spPr/>
        <p:txBody>
          <a:bodyPr/>
          <a:lstStyle/>
          <a:p>
            <a:r>
              <a:rPr lang="en-US" dirty="0"/>
              <a:t>Tumor lysis syndrome</a:t>
            </a:r>
          </a:p>
          <a:p>
            <a:r>
              <a:rPr lang="en-US" dirty="0"/>
              <a:t>Tissue trauma or rhabdomyolysis </a:t>
            </a:r>
          </a:p>
          <a:p>
            <a:r>
              <a:rPr lang="en-US" dirty="0"/>
              <a:t>Hemolysis</a:t>
            </a:r>
          </a:p>
          <a:p>
            <a:r>
              <a:rPr lang="en-US" dirty="0"/>
              <a:t>Increased absorption in GI</a:t>
            </a:r>
          </a:p>
          <a:p>
            <a:pPr lvl="1"/>
            <a:r>
              <a:rPr lang="en-US" dirty="0"/>
              <a:t>Iatrogenic</a:t>
            </a:r>
          </a:p>
          <a:p>
            <a:pPr lvl="1"/>
            <a:r>
              <a:rPr lang="en-US" dirty="0"/>
              <a:t>Vitamin D</a:t>
            </a:r>
          </a:p>
          <a:p>
            <a:pPr lvl="2"/>
            <a:r>
              <a:rPr lang="en-US" dirty="0"/>
              <a:t>Increases intestinal absorption of phosphorus and calcium</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97997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CF06F-F316-9517-451B-6AC6C38846D3}"/>
              </a:ext>
            </a:extLst>
          </p:cNvPr>
          <p:cNvSpPr>
            <a:spLocks noGrp="1"/>
          </p:cNvSpPr>
          <p:nvPr>
            <p:ph type="title"/>
          </p:nvPr>
        </p:nvSpPr>
        <p:spPr/>
        <p:txBody>
          <a:bodyPr/>
          <a:lstStyle/>
          <a:p>
            <a:r>
              <a:rPr lang="en-US" dirty="0"/>
              <a:t>Hyperphosphatemia: treatment</a:t>
            </a:r>
          </a:p>
        </p:txBody>
      </p:sp>
      <p:sp>
        <p:nvSpPr>
          <p:cNvPr id="3" name="Content Placeholder 2">
            <a:extLst>
              <a:ext uri="{FF2B5EF4-FFF2-40B4-BE49-F238E27FC236}">
                <a16:creationId xmlns:a16="http://schemas.microsoft.com/office/drawing/2014/main" id="{C5870931-7942-9896-F063-8E90CC4E62EA}"/>
              </a:ext>
            </a:extLst>
          </p:cNvPr>
          <p:cNvSpPr>
            <a:spLocks noGrp="1"/>
          </p:cNvSpPr>
          <p:nvPr>
            <p:ph idx="1"/>
          </p:nvPr>
        </p:nvSpPr>
        <p:spPr/>
        <p:txBody>
          <a:bodyPr/>
          <a:lstStyle/>
          <a:p>
            <a:r>
              <a:rPr lang="en-US" dirty="0"/>
              <a:t>Parenteral </a:t>
            </a:r>
          </a:p>
          <a:p>
            <a:pPr lvl="1"/>
            <a:r>
              <a:rPr lang="en-US" dirty="0"/>
              <a:t>Volume expansion with saline</a:t>
            </a:r>
          </a:p>
          <a:p>
            <a:pPr lvl="2"/>
            <a:r>
              <a:rPr lang="en-US" dirty="0"/>
              <a:t>Dilute ECF phosphorus</a:t>
            </a:r>
          </a:p>
          <a:p>
            <a:pPr lvl="2"/>
            <a:r>
              <a:rPr lang="en-US" dirty="0"/>
              <a:t>Enhance excretion in dehydrated patients</a:t>
            </a:r>
          </a:p>
          <a:p>
            <a:pPr lvl="2"/>
            <a:r>
              <a:rPr lang="en-US" dirty="0"/>
              <a:t>Increased GFR increases filtered load of phosphate</a:t>
            </a:r>
          </a:p>
          <a:p>
            <a:pPr lvl="2"/>
            <a:r>
              <a:rPr lang="en-US" dirty="0"/>
              <a:t>Natriuresis impairing phosphate reabsorption</a:t>
            </a:r>
          </a:p>
          <a:p>
            <a:pPr lvl="1"/>
            <a:r>
              <a:rPr lang="en-US" dirty="0"/>
              <a:t>Glucose and insulin </a:t>
            </a:r>
          </a:p>
          <a:p>
            <a:pPr lvl="2"/>
            <a:r>
              <a:rPr lang="en-US" dirty="0"/>
              <a:t>Promotes phosphorus entry into cells</a:t>
            </a:r>
          </a:p>
          <a:p>
            <a:pPr lvl="2"/>
            <a:r>
              <a:rPr lang="en-US" dirty="0"/>
              <a:t>Rarely necessary </a:t>
            </a:r>
          </a:p>
        </p:txBody>
      </p:sp>
    </p:spTree>
    <p:extLst>
      <p:ext uri="{BB962C8B-B14F-4D97-AF65-F5344CB8AC3E}">
        <p14:creationId xmlns:p14="http://schemas.microsoft.com/office/powerpoint/2010/main" val="83506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0FA3-B6C2-083B-F8B0-FD140AA20160}"/>
              </a:ext>
            </a:extLst>
          </p:cNvPr>
          <p:cNvSpPr>
            <a:spLocks noGrp="1"/>
          </p:cNvSpPr>
          <p:nvPr>
            <p:ph type="title"/>
          </p:nvPr>
        </p:nvSpPr>
        <p:spPr>
          <a:xfrm>
            <a:off x="2895600" y="764373"/>
            <a:ext cx="8610600" cy="1293028"/>
          </a:xfrm>
        </p:spPr>
        <p:txBody>
          <a:bodyPr>
            <a:normAutofit/>
          </a:bodyPr>
          <a:lstStyle/>
          <a:p>
            <a:r>
              <a:rPr lang="en-US" dirty="0"/>
              <a:t>Hyperphosphatemia: treatment</a:t>
            </a:r>
          </a:p>
        </p:txBody>
      </p:sp>
      <p:sp>
        <p:nvSpPr>
          <p:cNvPr id="3" name="Content Placeholder 2">
            <a:extLst>
              <a:ext uri="{FF2B5EF4-FFF2-40B4-BE49-F238E27FC236}">
                <a16:creationId xmlns:a16="http://schemas.microsoft.com/office/drawing/2014/main" id="{75B1B395-CABE-EABF-BDBC-B6FF9086A530}"/>
              </a:ext>
            </a:extLst>
          </p:cNvPr>
          <p:cNvSpPr>
            <a:spLocks noGrp="1"/>
          </p:cNvSpPr>
          <p:nvPr>
            <p:ph idx="1"/>
          </p:nvPr>
        </p:nvSpPr>
        <p:spPr>
          <a:xfrm>
            <a:off x="677333" y="2194560"/>
            <a:ext cx="5816600" cy="4024125"/>
          </a:xfrm>
        </p:spPr>
        <p:txBody>
          <a:bodyPr>
            <a:normAutofit/>
          </a:bodyPr>
          <a:lstStyle/>
          <a:p>
            <a:r>
              <a:rPr lang="en-US" dirty="0"/>
              <a:t>Enteral </a:t>
            </a:r>
          </a:p>
          <a:p>
            <a:pPr lvl="1"/>
            <a:r>
              <a:rPr lang="en-US" dirty="0"/>
              <a:t>Phosphorus restriction</a:t>
            </a:r>
          </a:p>
          <a:p>
            <a:pPr lvl="1"/>
            <a:r>
              <a:rPr lang="en-US" dirty="0"/>
              <a:t>Oral phosphate binders </a:t>
            </a:r>
          </a:p>
          <a:p>
            <a:pPr lvl="2"/>
            <a:r>
              <a:rPr lang="en-US" dirty="0"/>
              <a:t>MOA</a:t>
            </a:r>
          </a:p>
          <a:p>
            <a:pPr lvl="3"/>
            <a:r>
              <a:rPr lang="en-US" dirty="0"/>
              <a:t>Cation binder combines with dietary phosphorus </a:t>
            </a:r>
          </a:p>
          <a:p>
            <a:pPr lvl="3"/>
            <a:r>
              <a:rPr lang="en-US" dirty="0"/>
              <a:t>Produces insoluble and nonabsorbable compound</a:t>
            </a:r>
          </a:p>
          <a:p>
            <a:pPr lvl="3"/>
            <a:r>
              <a:rPr lang="en-US" dirty="0"/>
              <a:t>Magnesium compounds?</a:t>
            </a:r>
          </a:p>
        </p:txBody>
      </p:sp>
      <p:pic>
        <p:nvPicPr>
          <p:cNvPr id="3074" name="Picture 2" descr="Study of composition and structure of aluminum phosphate binder - Wei -  2020 - Journal of the Chinese Chemical Society - Wiley Online Library">
            <a:extLst>
              <a:ext uri="{FF2B5EF4-FFF2-40B4-BE49-F238E27FC236}">
                <a16:creationId xmlns:a16="http://schemas.microsoft.com/office/drawing/2014/main" id="{72336CB2-79A2-896D-3C09-C2C365A9ADF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985000" y="3465100"/>
            <a:ext cx="4521200" cy="1254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811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F8550-2D8E-1336-6785-E85CEB8EC90C}"/>
              </a:ext>
            </a:extLst>
          </p:cNvPr>
          <p:cNvSpPr>
            <a:spLocks noGrp="1"/>
          </p:cNvSpPr>
          <p:nvPr>
            <p:ph type="title"/>
          </p:nvPr>
        </p:nvSpPr>
        <p:spPr/>
        <p:txBody>
          <a:bodyPr/>
          <a:lstStyle/>
          <a:p>
            <a:r>
              <a:rPr lang="en-US" dirty="0"/>
              <a:t>Magnesium: roles</a:t>
            </a:r>
          </a:p>
        </p:txBody>
      </p:sp>
      <p:sp>
        <p:nvSpPr>
          <p:cNvPr id="3" name="Content Placeholder 2">
            <a:extLst>
              <a:ext uri="{FF2B5EF4-FFF2-40B4-BE49-F238E27FC236}">
                <a16:creationId xmlns:a16="http://schemas.microsoft.com/office/drawing/2014/main" id="{653C3969-8B9B-D4E8-EC49-F534B5ACCF1E}"/>
              </a:ext>
            </a:extLst>
          </p:cNvPr>
          <p:cNvSpPr>
            <a:spLocks noGrp="1"/>
          </p:cNvSpPr>
          <p:nvPr>
            <p:ph idx="1"/>
          </p:nvPr>
        </p:nvSpPr>
        <p:spPr/>
        <p:txBody>
          <a:bodyPr/>
          <a:lstStyle/>
          <a:p>
            <a:r>
              <a:rPr lang="en-US" dirty="0"/>
              <a:t>Mitochondria during oxidative phosphorylation and anaerobic glucose metabolism</a:t>
            </a:r>
          </a:p>
          <a:p>
            <a:r>
              <a:rPr lang="en-US" dirty="0"/>
              <a:t>Intracellular roles</a:t>
            </a:r>
          </a:p>
          <a:p>
            <a:pPr lvl="1"/>
            <a:r>
              <a:rPr lang="en-US" dirty="0"/>
              <a:t>DNA synthesis and degradation</a:t>
            </a:r>
          </a:p>
          <a:p>
            <a:pPr lvl="1"/>
            <a:r>
              <a:rPr lang="en-US" dirty="0"/>
              <a:t>Binding of ribosomes to RNA</a:t>
            </a:r>
          </a:p>
          <a:p>
            <a:pPr lvl="1"/>
            <a:r>
              <a:rPr lang="en-US" dirty="0"/>
              <a:t>Second messenger production</a:t>
            </a:r>
          </a:p>
          <a:p>
            <a:r>
              <a:rPr lang="en-US" dirty="0"/>
              <a:t>Cofactor with ATP as driving force for intracellular ion pumps:</a:t>
            </a:r>
          </a:p>
          <a:p>
            <a:pPr lvl="1"/>
            <a:r>
              <a:rPr lang="en-US" dirty="0"/>
              <a:t>Na-K </a:t>
            </a:r>
          </a:p>
          <a:p>
            <a:pPr lvl="1"/>
            <a:r>
              <a:rPr lang="en-US" dirty="0"/>
              <a:t>HCO3</a:t>
            </a:r>
          </a:p>
          <a:p>
            <a:pPr lvl="1"/>
            <a:r>
              <a:rPr lang="en-US" dirty="0"/>
              <a:t>Ca</a:t>
            </a:r>
          </a:p>
        </p:txBody>
      </p:sp>
    </p:spTree>
    <p:extLst>
      <p:ext uri="{BB962C8B-B14F-4D97-AF65-F5344CB8AC3E}">
        <p14:creationId xmlns:p14="http://schemas.microsoft.com/office/powerpoint/2010/main" val="104842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112" name="Picture 4111">
            <a:extLst>
              <a:ext uri="{FF2B5EF4-FFF2-40B4-BE49-F238E27FC236}">
                <a16:creationId xmlns:a16="http://schemas.microsoft.com/office/drawing/2014/main" id="{5E71BCA0-2CC4-4511-8ACE-FEABFF1955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useBgFill="1">
        <p:nvSpPr>
          <p:cNvPr id="4114" name="Rectangle 4113">
            <a:extLst>
              <a:ext uri="{FF2B5EF4-FFF2-40B4-BE49-F238E27FC236}">
                <a16:creationId xmlns:a16="http://schemas.microsoft.com/office/drawing/2014/main" id="{EC6CC55B-5B90-4328-9423-E29438FB9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a:extLst>
              <a:ext uri="{FF2B5EF4-FFF2-40B4-BE49-F238E27FC236}">
                <a16:creationId xmlns:a16="http://schemas.microsoft.com/office/drawing/2014/main" id="{532C7A0E-5444-8590-8CB7-8F67AD4D7C4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8312" r="3" b="6489"/>
          <a:stretch/>
        </p:blipFill>
        <p:spPr bwMode="auto">
          <a:xfrm>
            <a:off x="643466" y="2363099"/>
            <a:ext cx="5130799" cy="2131801"/>
          </a:xfrm>
          <a:prstGeom prst="rect">
            <a:avLst/>
          </a:prstGeom>
          <a:noFill/>
          <a:ln w="127000" cap="sq">
            <a:solidFill>
              <a:srgbClr val="FFFFFF"/>
            </a:solidFill>
            <a:miter lim="800000"/>
          </a:ln>
          <a:extLst>
            <a:ext uri="{909E8E84-426E-40DD-AFC4-6F175D3DCCD1}">
              <a14:hiddenFill xmlns:a14="http://schemas.microsoft.com/office/drawing/2010/main">
                <a:solidFill>
                  <a:srgbClr val="FFFFFF"/>
                </a:solidFill>
              </a14:hiddenFill>
            </a:ext>
          </a:extLst>
        </p:spPr>
      </p:pic>
      <p:pic>
        <p:nvPicPr>
          <p:cNvPr id="4102" name="Picture 6" descr="Magnesium and Electrolyte Homeostasis">
            <a:extLst>
              <a:ext uri="{FF2B5EF4-FFF2-40B4-BE49-F238E27FC236}">
                <a16:creationId xmlns:a16="http://schemas.microsoft.com/office/drawing/2014/main" id="{2B1E3D33-6C0F-644C-9EBC-93567CEC080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417732" y="2480450"/>
            <a:ext cx="5130801" cy="1897102"/>
          </a:xfrm>
          <a:prstGeom prst="rect">
            <a:avLst/>
          </a:prstGeom>
          <a:noFill/>
          <a:ln w="127000" cap="sq">
            <a:solidFill>
              <a:srgbClr val="FFFFFF"/>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353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8A066-9FD6-7871-F359-9FF439B81FC4}"/>
              </a:ext>
            </a:extLst>
          </p:cNvPr>
          <p:cNvSpPr>
            <a:spLocks noGrp="1"/>
          </p:cNvSpPr>
          <p:nvPr>
            <p:ph type="title"/>
          </p:nvPr>
        </p:nvSpPr>
        <p:spPr/>
        <p:txBody>
          <a:bodyPr/>
          <a:lstStyle/>
          <a:p>
            <a:r>
              <a:rPr lang="en-US" dirty="0"/>
              <a:t>Magnesium: distribution</a:t>
            </a:r>
          </a:p>
        </p:txBody>
      </p:sp>
      <p:sp>
        <p:nvSpPr>
          <p:cNvPr id="3" name="Content Placeholder 2">
            <a:extLst>
              <a:ext uri="{FF2B5EF4-FFF2-40B4-BE49-F238E27FC236}">
                <a16:creationId xmlns:a16="http://schemas.microsoft.com/office/drawing/2014/main" id="{26333AB1-7B9D-282E-A01B-8D64CE91A127}"/>
              </a:ext>
            </a:extLst>
          </p:cNvPr>
          <p:cNvSpPr>
            <a:spLocks noGrp="1"/>
          </p:cNvSpPr>
          <p:nvPr>
            <p:ph idx="1"/>
          </p:nvPr>
        </p:nvSpPr>
        <p:spPr/>
        <p:txBody>
          <a:bodyPr/>
          <a:lstStyle/>
          <a:p>
            <a:r>
              <a:rPr lang="en-US" dirty="0"/>
              <a:t>Not well documented in veterinary medicine</a:t>
            </a:r>
          </a:p>
          <a:p>
            <a:r>
              <a:rPr lang="en-US" dirty="0"/>
              <a:t>In humans:</a:t>
            </a:r>
          </a:p>
          <a:p>
            <a:pPr lvl="1"/>
            <a:r>
              <a:rPr lang="en-US" dirty="0"/>
              <a:t>99% intracellular, 2/3 in bone and 20% muscle</a:t>
            </a:r>
          </a:p>
          <a:p>
            <a:pPr lvl="1"/>
            <a:r>
              <a:rPr lang="en-US" dirty="0"/>
              <a:t>Extracellular three forms</a:t>
            </a:r>
          </a:p>
          <a:p>
            <a:pPr lvl="2"/>
            <a:r>
              <a:rPr lang="en-US" dirty="0"/>
              <a:t>Ionized or free form (55%)</a:t>
            </a:r>
          </a:p>
          <a:p>
            <a:pPr lvl="2"/>
            <a:r>
              <a:rPr lang="en-US" dirty="0"/>
              <a:t>Protein bound (20-30%)</a:t>
            </a:r>
          </a:p>
          <a:p>
            <a:pPr lvl="2"/>
            <a:r>
              <a:rPr lang="en-US" dirty="0"/>
              <a:t>Complexed (15-25%)</a:t>
            </a:r>
          </a:p>
          <a:p>
            <a:pPr lvl="1"/>
            <a:endParaRPr lang="en-US" dirty="0"/>
          </a:p>
        </p:txBody>
      </p:sp>
    </p:spTree>
    <p:extLst>
      <p:ext uri="{BB962C8B-B14F-4D97-AF65-F5344CB8AC3E}">
        <p14:creationId xmlns:p14="http://schemas.microsoft.com/office/powerpoint/2010/main" val="320044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96FC-7FF0-EE12-D1DE-025D19FE7515}"/>
              </a:ext>
            </a:extLst>
          </p:cNvPr>
          <p:cNvSpPr>
            <a:spLocks noGrp="1"/>
          </p:cNvSpPr>
          <p:nvPr>
            <p:ph type="title"/>
          </p:nvPr>
        </p:nvSpPr>
        <p:spPr>
          <a:xfrm>
            <a:off x="2895600" y="764373"/>
            <a:ext cx="8610600" cy="1293028"/>
          </a:xfrm>
        </p:spPr>
        <p:txBody>
          <a:bodyPr>
            <a:normAutofit/>
          </a:bodyPr>
          <a:lstStyle/>
          <a:p>
            <a:r>
              <a:rPr lang="en-US"/>
              <a:t>Magnesium: gastrointestinal</a:t>
            </a:r>
          </a:p>
        </p:txBody>
      </p:sp>
      <p:pic>
        <p:nvPicPr>
          <p:cNvPr id="4" name="Picture 3" descr="Diagram, schematic&#10;&#10;Description automatically generated">
            <a:extLst>
              <a:ext uri="{FF2B5EF4-FFF2-40B4-BE49-F238E27FC236}">
                <a16:creationId xmlns:a16="http://schemas.microsoft.com/office/drawing/2014/main" id="{F4C404E8-3D34-EA80-AD26-5417C5E11005}"/>
              </a:ext>
            </a:extLst>
          </p:cNvPr>
          <p:cNvPicPr>
            <a:picLocks noChangeAspect="1"/>
          </p:cNvPicPr>
          <p:nvPr/>
        </p:nvPicPr>
        <p:blipFill rotWithShape="1">
          <a:blip r:embed="rId3"/>
          <a:srcRect t="284" b="4219"/>
          <a:stretch/>
        </p:blipFill>
        <p:spPr>
          <a:xfrm>
            <a:off x="685800" y="2501159"/>
            <a:ext cx="4521200" cy="3410926"/>
          </a:xfrm>
          <a:prstGeom prst="rect">
            <a:avLst/>
          </a:prstGeom>
        </p:spPr>
      </p:pic>
      <p:sp>
        <p:nvSpPr>
          <p:cNvPr id="3" name="Content Placeholder 2">
            <a:extLst>
              <a:ext uri="{FF2B5EF4-FFF2-40B4-BE49-F238E27FC236}">
                <a16:creationId xmlns:a16="http://schemas.microsoft.com/office/drawing/2014/main" id="{4D12A9F1-9A27-7706-A7DC-C88EC9E0ACDF}"/>
              </a:ext>
            </a:extLst>
          </p:cNvPr>
          <p:cNvSpPr>
            <a:spLocks noGrp="1"/>
          </p:cNvSpPr>
          <p:nvPr>
            <p:ph idx="1"/>
          </p:nvPr>
        </p:nvSpPr>
        <p:spPr>
          <a:xfrm>
            <a:off x="5689600" y="2194560"/>
            <a:ext cx="5816600" cy="4024125"/>
          </a:xfrm>
        </p:spPr>
        <p:txBody>
          <a:bodyPr>
            <a:normAutofit/>
          </a:bodyPr>
          <a:lstStyle/>
          <a:p>
            <a:r>
              <a:rPr lang="en-US"/>
              <a:t>Primary site of absorption is ileum via two pathways</a:t>
            </a:r>
          </a:p>
          <a:p>
            <a:pPr lvl="1"/>
            <a:r>
              <a:rPr lang="en-US"/>
              <a:t>Passive paracellular, unsaturable</a:t>
            </a:r>
          </a:p>
          <a:p>
            <a:pPr lvl="2"/>
            <a:r>
              <a:rPr lang="en-US"/>
              <a:t>Between tight junctions</a:t>
            </a:r>
          </a:p>
          <a:p>
            <a:pPr lvl="2"/>
            <a:r>
              <a:rPr lang="en-US"/>
              <a:t>Driving forces:</a:t>
            </a:r>
          </a:p>
          <a:p>
            <a:pPr lvl="3"/>
            <a:r>
              <a:rPr lang="en-US" dirty="0"/>
              <a:t>Concentration gradient</a:t>
            </a:r>
          </a:p>
          <a:p>
            <a:pPr lvl="3"/>
            <a:r>
              <a:rPr lang="en-US" dirty="0"/>
              <a:t>Transepithelial voltage gradient </a:t>
            </a:r>
          </a:p>
          <a:p>
            <a:pPr lvl="4"/>
            <a:r>
              <a:rPr lang="en-US" dirty="0"/>
              <a:t>Formed by salt and water absorption</a:t>
            </a:r>
          </a:p>
          <a:p>
            <a:pPr lvl="1"/>
            <a:r>
              <a:rPr lang="en-US" dirty="0"/>
              <a:t>Saturable active transport</a:t>
            </a:r>
          </a:p>
        </p:txBody>
      </p:sp>
    </p:spTree>
    <p:extLst>
      <p:ext uri="{BB962C8B-B14F-4D97-AF65-F5344CB8AC3E}">
        <p14:creationId xmlns:p14="http://schemas.microsoft.com/office/powerpoint/2010/main" val="867823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55" name="Picture 6154">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5FBC19CC-20EA-B71B-C31C-76992E16EE71}"/>
              </a:ext>
            </a:extLst>
          </p:cNvPr>
          <p:cNvSpPr>
            <a:spLocks noGrp="1"/>
          </p:cNvSpPr>
          <p:nvPr>
            <p:ph type="title"/>
          </p:nvPr>
        </p:nvSpPr>
        <p:spPr>
          <a:xfrm>
            <a:off x="685799" y="764373"/>
            <a:ext cx="3977639" cy="1600200"/>
          </a:xfrm>
        </p:spPr>
        <p:txBody>
          <a:bodyPr anchor="b">
            <a:normAutofit/>
          </a:bodyPr>
          <a:lstStyle/>
          <a:p>
            <a:pPr algn="l"/>
            <a:r>
              <a:rPr lang="en-US" sz="3200" dirty="0"/>
              <a:t>Magnesium: renal</a:t>
            </a:r>
          </a:p>
        </p:txBody>
      </p:sp>
      <p:sp>
        <p:nvSpPr>
          <p:cNvPr id="6150" name="Content Placeholder 6149">
            <a:extLst>
              <a:ext uri="{FF2B5EF4-FFF2-40B4-BE49-F238E27FC236}">
                <a16:creationId xmlns:a16="http://schemas.microsoft.com/office/drawing/2014/main" id="{C1FE3D0C-D87D-AFDD-4C6E-BBC6FF4E5BA9}"/>
              </a:ext>
            </a:extLst>
          </p:cNvPr>
          <p:cNvSpPr>
            <a:spLocks noGrp="1"/>
          </p:cNvSpPr>
          <p:nvPr>
            <p:ph idx="1"/>
          </p:nvPr>
        </p:nvSpPr>
        <p:spPr>
          <a:xfrm>
            <a:off x="685800" y="2364573"/>
            <a:ext cx="3977639" cy="3854112"/>
          </a:xfrm>
        </p:spPr>
        <p:txBody>
          <a:bodyPr>
            <a:normAutofit/>
          </a:bodyPr>
          <a:lstStyle/>
          <a:p>
            <a:endParaRPr lang="en-US" sz="1600"/>
          </a:p>
        </p:txBody>
      </p:sp>
      <p:pic>
        <p:nvPicPr>
          <p:cNvPr id="6146" name="Picture 2" descr="Magnesium reabsorption along the nephron. The glomerulus filters the... |  Download Scientific Diagram">
            <a:extLst>
              <a:ext uri="{FF2B5EF4-FFF2-40B4-BE49-F238E27FC236}">
                <a16:creationId xmlns:a16="http://schemas.microsoft.com/office/drawing/2014/main" id="{D92F1108-7BD2-EE38-A075-1C456CFE0A9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583481" y="746126"/>
            <a:ext cx="5311937" cy="547255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B06A30C-5891-DA0D-75AA-72606D0B7669}"/>
              </a:ext>
            </a:extLst>
          </p:cNvPr>
          <p:cNvSpPr/>
          <p:nvPr/>
        </p:nvSpPr>
        <p:spPr>
          <a:xfrm>
            <a:off x="7315200" y="1441450"/>
            <a:ext cx="626533" cy="3534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B98B5FD9-9966-41BC-E758-F47D6F97E95F}"/>
              </a:ext>
            </a:extLst>
          </p:cNvPr>
          <p:cNvSpPr/>
          <p:nvPr/>
        </p:nvSpPr>
        <p:spPr>
          <a:xfrm>
            <a:off x="8382000" y="3776133"/>
            <a:ext cx="677333" cy="4910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08D602C6-060D-DD51-6BBD-17FBBE08BF17}"/>
              </a:ext>
            </a:extLst>
          </p:cNvPr>
          <p:cNvSpPr/>
          <p:nvPr/>
        </p:nvSpPr>
        <p:spPr>
          <a:xfrm>
            <a:off x="8906933" y="2364573"/>
            <a:ext cx="575734" cy="4632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95516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506F0-1506-30AF-31B3-31E490CC0A31}"/>
              </a:ext>
            </a:extLst>
          </p:cNvPr>
          <p:cNvSpPr>
            <a:spLocks noGrp="1"/>
          </p:cNvSpPr>
          <p:nvPr>
            <p:ph type="title"/>
          </p:nvPr>
        </p:nvSpPr>
        <p:spPr/>
        <p:txBody>
          <a:bodyPr/>
          <a:lstStyle/>
          <a:p>
            <a:r>
              <a:rPr lang="en-US" dirty="0"/>
              <a:t>Magnesium: proximal tubule</a:t>
            </a:r>
          </a:p>
        </p:txBody>
      </p:sp>
      <p:sp>
        <p:nvSpPr>
          <p:cNvPr id="3" name="Content Placeholder 2">
            <a:extLst>
              <a:ext uri="{FF2B5EF4-FFF2-40B4-BE49-F238E27FC236}">
                <a16:creationId xmlns:a16="http://schemas.microsoft.com/office/drawing/2014/main" id="{10CC45BB-A50E-839A-8676-83E8531D6CE6}"/>
              </a:ext>
            </a:extLst>
          </p:cNvPr>
          <p:cNvSpPr>
            <a:spLocks noGrp="1"/>
          </p:cNvSpPr>
          <p:nvPr>
            <p:ph idx="1"/>
          </p:nvPr>
        </p:nvSpPr>
        <p:spPr/>
        <p:txBody>
          <a:bodyPr/>
          <a:lstStyle/>
          <a:p>
            <a:r>
              <a:rPr lang="en-US" dirty="0"/>
              <a:t>80% of total serum magnesium filtered by glomerulus</a:t>
            </a:r>
          </a:p>
          <a:p>
            <a:r>
              <a:rPr lang="en-US" dirty="0"/>
              <a:t>10-15% reabsorbed here</a:t>
            </a:r>
          </a:p>
          <a:p>
            <a:r>
              <a:rPr lang="en-US" dirty="0"/>
              <a:t>Mechanism:</a:t>
            </a:r>
          </a:p>
          <a:p>
            <a:pPr lvl="1"/>
            <a:r>
              <a:rPr lang="en-US" dirty="0"/>
              <a:t>Passive and unsaturable mechanisms</a:t>
            </a:r>
          </a:p>
          <a:p>
            <a:pPr lvl="1"/>
            <a:r>
              <a:rPr lang="en-US" dirty="0"/>
              <a:t>Appears to be paracellular </a:t>
            </a:r>
          </a:p>
        </p:txBody>
      </p:sp>
    </p:spTree>
    <p:extLst>
      <p:ext uri="{BB962C8B-B14F-4D97-AF65-F5344CB8AC3E}">
        <p14:creationId xmlns:p14="http://schemas.microsoft.com/office/powerpoint/2010/main" val="58851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1A91E-0A0A-A1C0-50DE-1399AA519089}"/>
              </a:ext>
            </a:extLst>
          </p:cNvPr>
          <p:cNvSpPr>
            <a:spLocks noGrp="1"/>
          </p:cNvSpPr>
          <p:nvPr>
            <p:ph type="title"/>
          </p:nvPr>
        </p:nvSpPr>
        <p:spPr>
          <a:xfrm>
            <a:off x="2895600" y="764373"/>
            <a:ext cx="8610600" cy="1293028"/>
          </a:xfrm>
        </p:spPr>
        <p:txBody>
          <a:bodyPr>
            <a:normAutofit/>
          </a:bodyPr>
          <a:lstStyle/>
          <a:p>
            <a:r>
              <a:rPr lang="en-US" dirty="0"/>
              <a:t>Magnesium: loop of </a:t>
            </a:r>
            <a:r>
              <a:rPr lang="en-US" dirty="0" err="1"/>
              <a:t>henle</a:t>
            </a:r>
            <a:endParaRPr lang="en-US" dirty="0"/>
          </a:p>
        </p:txBody>
      </p:sp>
      <p:sp>
        <p:nvSpPr>
          <p:cNvPr id="3" name="Content Placeholder 2">
            <a:extLst>
              <a:ext uri="{FF2B5EF4-FFF2-40B4-BE49-F238E27FC236}">
                <a16:creationId xmlns:a16="http://schemas.microsoft.com/office/drawing/2014/main" id="{3501463D-F7C5-DE6F-D4D2-2B9B97E503F5}"/>
              </a:ext>
            </a:extLst>
          </p:cNvPr>
          <p:cNvSpPr>
            <a:spLocks noGrp="1"/>
          </p:cNvSpPr>
          <p:nvPr>
            <p:ph idx="1"/>
          </p:nvPr>
        </p:nvSpPr>
        <p:spPr>
          <a:xfrm>
            <a:off x="677333" y="2194560"/>
            <a:ext cx="5816600" cy="4024125"/>
          </a:xfrm>
          <a:noFill/>
        </p:spPr>
        <p:txBody>
          <a:bodyPr>
            <a:normAutofit/>
          </a:bodyPr>
          <a:lstStyle/>
          <a:p>
            <a:r>
              <a:rPr lang="en-US" sz="1500" dirty="0"/>
              <a:t>Majority of magnesium absorption: 60-70% in thick ascending</a:t>
            </a:r>
          </a:p>
          <a:p>
            <a:r>
              <a:rPr lang="en-US" sz="1500" dirty="0"/>
              <a:t>Via paracellular pathway through tight junctions</a:t>
            </a:r>
          </a:p>
          <a:p>
            <a:r>
              <a:rPr lang="en-US" sz="1500" dirty="0"/>
              <a:t>Driving force:</a:t>
            </a:r>
          </a:p>
          <a:p>
            <a:pPr lvl="1"/>
            <a:r>
              <a:rPr lang="en-US" sz="1500" dirty="0"/>
              <a:t>Electropositive luminal environment</a:t>
            </a:r>
          </a:p>
          <a:p>
            <a:pPr lvl="1"/>
            <a:r>
              <a:rPr lang="en-US" sz="1500" dirty="0"/>
              <a:t>Changes in transepithelial voltage influence absorption</a:t>
            </a:r>
          </a:p>
          <a:p>
            <a:pPr lvl="2"/>
            <a:r>
              <a:rPr lang="en-US" sz="1500" dirty="0"/>
              <a:t>Movement of sodium and chloride</a:t>
            </a:r>
          </a:p>
          <a:p>
            <a:pPr lvl="2"/>
            <a:r>
              <a:rPr lang="en-US" sz="1500" dirty="0"/>
              <a:t>Increase in salt movement increases electrical potential -&gt; increased magnesium absorption</a:t>
            </a:r>
          </a:p>
          <a:p>
            <a:pPr lvl="2"/>
            <a:r>
              <a:rPr lang="en-US" sz="1500" dirty="0"/>
              <a:t>Movement through tight junction occurs due to solvent drag</a:t>
            </a:r>
          </a:p>
        </p:txBody>
      </p:sp>
      <p:pic>
        <p:nvPicPr>
          <p:cNvPr id="7170" name="Picture 2" descr="Thick Ascending Loop of Henle Transport | Pathway Medicine">
            <a:extLst>
              <a:ext uri="{FF2B5EF4-FFF2-40B4-BE49-F238E27FC236}">
                <a16:creationId xmlns:a16="http://schemas.microsoft.com/office/drawing/2014/main" id="{B0264951-CD2B-8FC2-6439-187CF0462E6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985000" y="2924440"/>
            <a:ext cx="4521200" cy="2335953"/>
          </a:xfrm>
          <a:prstGeom prst="rect">
            <a:avLst/>
          </a:prstGeom>
          <a:solidFill>
            <a:schemeClr val="tx1"/>
          </a:solidFill>
        </p:spPr>
      </p:pic>
    </p:spTree>
    <p:extLst>
      <p:ext uri="{BB962C8B-B14F-4D97-AF65-F5344CB8AC3E}">
        <p14:creationId xmlns:p14="http://schemas.microsoft.com/office/powerpoint/2010/main" val="2176404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E52A0-3B2A-F877-7385-4D952C3D4AF5}"/>
              </a:ext>
            </a:extLst>
          </p:cNvPr>
          <p:cNvSpPr>
            <a:spLocks noGrp="1"/>
          </p:cNvSpPr>
          <p:nvPr>
            <p:ph type="title"/>
          </p:nvPr>
        </p:nvSpPr>
        <p:spPr/>
        <p:txBody>
          <a:bodyPr>
            <a:normAutofit fontScale="90000"/>
          </a:bodyPr>
          <a:lstStyle/>
          <a:p>
            <a:r>
              <a:rPr lang="en-US" dirty="0"/>
              <a:t>Where is majority of phosphorus distribution in the body?</a:t>
            </a:r>
          </a:p>
        </p:txBody>
      </p:sp>
      <p:sp>
        <p:nvSpPr>
          <p:cNvPr id="3" name="Content Placeholder 2">
            <a:extLst>
              <a:ext uri="{FF2B5EF4-FFF2-40B4-BE49-F238E27FC236}">
                <a16:creationId xmlns:a16="http://schemas.microsoft.com/office/drawing/2014/main" id="{B4150E20-5FF9-1F8C-D2AD-A194AE88B1CC}"/>
              </a:ext>
            </a:extLst>
          </p:cNvPr>
          <p:cNvSpPr>
            <a:spLocks noGrp="1"/>
          </p:cNvSpPr>
          <p:nvPr>
            <p:ph idx="1"/>
          </p:nvPr>
        </p:nvSpPr>
        <p:spPr/>
        <p:txBody>
          <a:bodyPr/>
          <a:lstStyle/>
          <a:p>
            <a:r>
              <a:rPr lang="en-US" dirty="0"/>
              <a:t>As hydroxyapatite or complexed with calcium in bone (80-85%)</a:t>
            </a:r>
          </a:p>
        </p:txBody>
      </p:sp>
    </p:spTree>
    <p:extLst>
      <p:ext uri="{BB962C8B-B14F-4D97-AF65-F5344CB8AC3E}">
        <p14:creationId xmlns:p14="http://schemas.microsoft.com/office/powerpoint/2010/main" val="992468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6FCC0-2E09-D030-7D44-34503480AF9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51D17E97-D334-1461-0310-B61E49BE659A}"/>
              </a:ext>
            </a:extLst>
          </p:cNvPr>
          <p:cNvSpPr>
            <a:spLocks noGrp="1"/>
          </p:cNvSpPr>
          <p:nvPr>
            <p:ph idx="1"/>
          </p:nvPr>
        </p:nvSpPr>
        <p:spPr/>
        <p:txBody>
          <a:bodyPr/>
          <a:lstStyle/>
          <a:p>
            <a:r>
              <a:rPr lang="en-US" dirty="0"/>
              <a:t>What hormones/chemicals increase magnesium absorption?</a:t>
            </a:r>
          </a:p>
          <a:p>
            <a:pPr lvl="1"/>
            <a:r>
              <a:rPr lang="en-US" dirty="0"/>
              <a:t>PTH, calcitonin, glucagon, ADH, aldosterone, insulin</a:t>
            </a:r>
          </a:p>
          <a:p>
            <a:pPr lvl="1"/>
            <a:endParaRPr lang="en-US" dirty="0"/>
          </a:p>
          <a:p>
            <a:r>
              <a:rPr lang="en-US" dirty="0"/>
              <a:t>What conditions/substances increase magnesium absorption?</a:t>
            </a:r>
          </a:p>
          <a:p>
            <a:pPr lvl="1"/>
            <a:r>
              <a:rPr lang="en-US" dirty="0"/>
              <a:t>Prostaglandin E2, hypokalemia, hypophosphatemia, acidosis </a:t>
            </a:r>
          </a:p>
        </p:txBody>
      </p:sp>
    </p:spTree>
    <p:extLst>
      <p:ext uri="{BB962C8B-B14F-4D97-AF65-F5344CB8AC3E}">
        <p14:creationId xmlns:p14="http://schemas.microsoft.com/office/powerpoint/2010/main" val="361939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A40BF-7443-BCF6-CE55-FFB3CC9F3FFD}"/>
              </a:ext>
            </a:extLst>
          </p:cNvPr>
          <p:cNvSpPr>
            <a:spLocks noGrp="1"/>
          </p:cNvSpPr>
          <p:nvPr>
            <p:ph type="title"/>
          </p:nvPr>
        </p:nvSpPr>
        <p:spPr>
          <a:xfrm>
            <a:off x="2895600" y="764373"/>
            <a:ext cx="8610600" cy="1293028"/>
          </a:xfrm>
        </p:spPr>
        <p:txBody>
          <a:bodyPr>
            <a:normAutofit/>
          </a:bodyPr>
          <a:lstStyle/>
          <a:p>
            <a:r>
              <a:rPr lang="en-US" dirty="0"/>
              <a:t>Magnesium: distal convoluted tubule</a:t>
            </a:r>
          </a:p>
        </p:txBody>
      </p:sp>
      <p:pic>
        <p:nvPicPr>
          <p:cNvPr id="4" name="Picture 3" descr="Diagram, schematic&#10;&#10;Description automatically generated">
            <a:extLst>
              <a:ext uri="{FF2B5EF4-FFF2-40B4-BE49-F238E27FC236}">
                <a16:creationId xmlns:a16="http://schemas.microsoft.com/office/drawing/2014/main" id="{FC0725FC-AF47-6C16-BDF6-4415C3C0433A}"/>
              </a:ext>
            </a:extLst>
          </p:cNvPr>
          <p:cNvPicPr>
            <a:picLocks noChangeAspect="1"/>
          </p:cNvPicPr>
          <p:nvPr/>
        </p:nvPicPr>
        <p:blipFill>
          <a:blip r:embed="rId3"/>
          <a:stretch>
            <a:fillRect/>
          </a:stretch>
        </p:blipFill>
        <p:spPr>
          <a:xfrm>
            <a:off x="1055835" y="2272748"/>
            <a:ext cx="3781129" cy="3639337"/>
          </a:xfrm>
          <a:prstGeom prst="rect">
            <a:avLst/>
          </a:prstGeom>
        </p:spPr>
      </p:pic>
      <p:sp>
        <p:nvSpPr>
          <p:cNvPr id="3" name="Content Placeholder 2">
            <a:extLst>
              <a:ext uri="{FF2B5EF4-FFF2-40B4-BE49-F238E27FC236}">
                <a16:creationId xmlns:a16="http://schemas.microsoft.com/office/drawing/2014/main" id="{FE3CB70E-714D-DFEA-36DE-B31555D245A6}"/>
              </a:ext>
            </a:extLst>
          </p:cNvPr>
          <p:cNvSpPr>
            <a:spLocks noGrp="1"/>
          </p:cNvSpPr>
          <p:nvPr>
            <p:ph idx="1"/>
          </p:nvPr>
        </p:nvSpPr>
        <p:spPr>
          <a:xfrm>
            <a:off x="5689600" y="2194560"/>
            <a:ext cx="5816600" cy="4024125"/>
          </a:xfrm>
        </p:spPr>
        <p:txBody>
          <a:bodyPr>
            <a:normAutofit/>
          </a:bodyPr>
          <a:lstStyle/>
          <a:p>
            <a:r>
              <a:rPr lang="en-US" dirty="0"/>
              <a:t>Site that determines final magnesium excretion</a:t>
            </a:r>
          </a:p>
          <a:p>
            <a:r>
              <a:rPr lang="en-US" dirty="0"/>
              <a:t>Reabsorb 10-15% </a:t>
            </a:r>
          </a:p>
          <a:p>
            <a:r>
              <a:rPr lang="en-US" dirty="0"/>
              <a:t>Through active transcellular routes</a:t>
            </a:r>
          </a:p>
          <a:p>
            <a:pPr lvl="1"/>
            <a:r>
              <a:rPr lang="en-US" dirty="0"/>
              <a:t>Requires energy</a:t>
            </a:r>
          </a:p>
          <a:p>
            <a:pPr lvl="1"/>
            <a:r>
              <a:rPr lang="en-US" dirty="0"/>
              <a:t>Saturable</a:t>
            </a:r>
          </a:p>
          <a:p>
            <a:pPr lvl="1"/>
            <a:r>
              <a:rPr lang="en-US" dirty="0"/>
              <a:t>Dependent on concentration and voltage gradients</a:t>
            </a:r>
          </a:p>
          <a:p>
            <a:r>
              <a:rPr lang="en-US" dirty="0"/>
              <a:t>Principle entry through receptor protein TRPM6</a:t>
            </a:r>
          </a:p>
        </p:txBody>
      </p:sp>
    </p:spTree>
    <p:extLst>
      <p:ext uri="{BB962C8B-B14F-4D97-AF65-F5344CB8AC3E}">
        <p14:creationId xmlns:p14="http://schemas.microsoft.com/office/powerpoint/2010/main" val="3092430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3F109-C40E-FCF6-0C3B-F885FBF7B2B4}"/>
              </a:ext>
            </a:extLst>
          </p:cNvPr>
          <p:cNvSpPr>
            <a:spLocks noGrp="1"/>
          </p:cNvSpPr>
          <p:nvPr>
            <p:ph type="title"/>
          </p:nvPr>
        </p:nvSpPr>
        <p:spPr/>
        <p:txBody>
          <a:bodyPr/>
          <a:lstStyle/>
          <a:p>
            <a:r>
              <a:rPr lang="en-US" dirty="0"/>
              <a:t>Magnesium deficiency</a:t>
            </a:r>
          </a:p>
        </p:txBody>
      </p:sp>
      <p:sp>
        <p:nvSpPr>
          <p:cNvPr id="3" name="Content Placeholder 2">
            <a:extLst>
              <a:ext uri="{FF2B5EF4-FFF2-40B4-BE49-F238E27FC236}">
                <a16:creationId xmlns:a16="http://schemas.microsoft.com/office/drawing/2014/main" id="{D88297E9-C31C-9730-2108-113E5B54B61E}"/>
              </a:ext>
            </a:extLst>
          </p:cNvPr>
          <p:cNvSpPr>
            <a:spLocks noGrp="1"/>
          </p:cNvSpPr>
          <p:nvPr>
            <p:ph idx="1"/>
          </p:nvPr>
        </p:nvSpPr>
        <p:spPr/>
        <p:txBody>
          <a:bodyPr/>
          <a:lstStyle/>
          <a:p>
            <a:r>
              <a:rPr lang="en-US" dirty="0"/>
              <a:t>Cardiovascular system</a:t>
            </a:r>
          </a:p>
          <a:p>
            <a:pPr lvl="1"/>
            <a:r>
              <a:rPr lang="en-US" dirty="0"/>
              <a:t>Cardiac excitability, contraction and conduction</a:t>
            </a:r>
          </a:p>
          <a:p>
            <a:pPr lvl="2"/>
            <a:r>
              <a:rPr lang="en-US" dirty="0"/>
              <a:t>How?</a:t>
            </a:r>
          </a:p>
          <a:p>
            <a:pPr lvl="2"/>
            <a:r>
              <a:rPr lang="en-US" dirty="0"/>
              <a:t> cofactor for Ca ATPase</a:t>
            </a:r>
          </a:p>
          <a:p>
            <a:pPr lvl="2"/>
            <a:r>
              <a:rPr lang="en-US" dirty="0"/>
              <a:t>Potentially acts as a calcium channel blocker for some calcium channels</a:t>
            </a:r>
          </a:p>
          <a:p>
            <a:pPr lvl="1"/>
            <a:endParaRPr lang="en-US" dirty="0"/>
          </a:p>
        </p:txBody>
      </p:sp>
    </p:spTree>
    <p:extLst>
      <p:ext uri="{BB962C8B-B14F-4D97-AF65-F5344CB8AC3E}">
        <p14:creationId xmlns:p14="http://schemas.microsoft.com/office/powerpoint/2010/main" val="84449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ounded Rectangle 14">
            <a:extLst>
              <a:ext uri="{FF2B5EF4-FFF2-40B4-BE49-F238E27FC236}">
                <a16:creationId xmlns:a16="http://schemas.microsoft.com/office/drawing/2014/main" id="{1FDFF85F-F105-40D5-9793-90419158C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0"/>
            <a:ext cx="7555992" cy="6858000"/>
          </a:xfrm>
          <a:prstGeom prst="roundRect">
            <a:avLst>
              <a:gd name="adj" fmla="val 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33" name="Rectangle 1032">
            <a:extLst>
              <a:ext uri="{FF2B5EF4-FFF2-40B4-BE49-F238E27FC236}">
                <a16:creationId xmlns:a16="http://schemas.microsoft.com/office/drawing/2014/main" id="{35AB47A4-BA8C-4250-88BD-D49C68C5F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chemeClr val="tx1"/>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035" name="Picture 1034">
            <a:extLst>
              <a:ext uri="{FF2B5EF4-FFF2-40B4-BE49-F238E27FC236}">
                <a16:creationId xmlns:a16="http://schemas.microsoft.com/office/drawing/2014/main" id="{66C8958D-EB99-414F-B735-863B67BB14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61975"/>
          <a:stretch/>
        </p:blipFill>
        <p:spPr>
          <a:xfrm>
            <a:off x="0" y="0"/>
            <a:ext cx="4636008" cy="1441450"/>
          </a:xfrm>
          <a:prstGeom prst="rect">
            <a:avLst/>
          </a:prstGeom>
        </p:spPr>
      </p:pic>
      <p:sp>
        <p:nvSpPr>
          <p:cNvPr id="2" name="Title 1">
            <a:extLst>
              <a:ext uri="{FF2B5EF4-FFF2-40B4-BE49-F238E27FC236}">
                <a16:creationId xmlns:a16="http://schemas.microsoft.com/office/drawing/2014/main" id="{67B165B0-3402-3A9B-DAAC-94499F08DDF7}"/>
              </a:ext>
            </a:extLst>
          </p:cNvPr>
          <p:cNvSpPr>
            <a:spLocks noGrp="1"/>
          </p:cNvSpPr>
          <p:nvPr>
            <p:ph type="title"/>
          </p:nvPr>
        </p:nvSpPr>
        <p:spPr>
          <a:xfrm>
            <a:off x="685800" y="764373"/>
            <a:ext cx="3687417" cy="1920372"/>
          </a:xfrm>
        </p:spPr>
        <p:txBody>
          <a:bodyPr>
            <a:normAutofit fontScale="90000"/>
          </a:bodyPr>
          <a:lstStyle/>
          <a:p>
            <a:pPr algn="l"/>
            <a:r>
              <a:rPr lang="en-US" sz="3600" dirty="0">
                <a:solidFill>
                  <a:schemeClr val="bg1"/>
                </a:solidFill>
              </a:rPr>
              <a:t>Magnesium deficiency and cardiac conduction</a:t>
            </a:r>
          </a:p>
        </p:txBody>
      </p:sp>
      <p:pic>
        <p:nvPicPr>
          <p:cNvPr id="1037" name="Picture 1036">
            <a:extLst>
              <a:ext uri="{FF2B5EF4-FFF2-40B4-BE49-F238E27FC236}">
                <a16:creationId xmlns:a16="http://schemas.microsoft.com/office/drawing/2014/main" id="{39E5F3CB-7BDD-4E64-B274-CD900F08C6F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61975"/>
          <a:stretch/>
        </p:blipFill>
        <p:spPr>
          <a:xfrm>
            <a:off x="0" y="4375150"/>
            <a:ext cx="4636008" cy="2482850"/>
          </a:xfrm>
          <a:prstGeom prst="rect">
            <a:avLst/>
          </a:prstGeom>
        </p:spPr>
      </p:pic>
      <p:sp>
        <p:nvSpPr>
          <p:cNvPr id="3" name="Content Placeholder 2">
            <a:extLst>
              <a:ext uri="{FF2B5EF4-FFF2-40B4-BE49-F238E27FC236}">
                <a16:creationId xmlns:a16="http://schemas.microsoft.com/office/drawing/2014/main" id="{67CACA1E-E9C2-BC40-1969-3907C1C14421}"/>
              </a:ext>
            </a:extLst>
          </p:cNvPr>
          <p:cNvSpPr>
            <a:spLocks noGrp="1"/>
          </p:cNvSpPr>
          <p:nvPr>
            <p:ph idx="1"/>
          </p:nvPr>
        </p:nvSpPr>
        <p:spPr>
          <a:xfrm>
            <a:off x="685800" y="2821774"/>
            <a:ext cx="3687417" cy="3148329"/>
          </a:xfrm>
        </p:spPr>
        <p:txBody>
          <a:bodyPr>
            <a:normAutofit/>
          </a:bodyPr>
          <a:lstStyle/>
          <a:p>
            <a:r>
              <a:rPr lang="en-US" sz="1600" dirty="0">
                <a:solidFill>
                  <a:schemeClr val="bg1"/>
                </a:solidFill>
              </a:rPr>
              <a:t>What are the actions of magnesium in cardiac conduction?</a:t>
            </a:r>
          </a:p>
          <a:p>
            <a:r>
              <a:rPr lang="en-US" sz="1600" dirty="0">
                <a:solidFill>
                  <a:schemeClr val="bg1"/>
                </a:solidFill>
              </a:rPr>
              <a:t>What effects does magnesium depletion have?</a:t>
            </a:r>
          </a:p>
          <a:p>
            <a:r>
              <a:rPr lang="en-US" sz="1600" dirty="0">
                <a:solidFill>
                  <a:schemeClr val="bg1"/>
                </a:solidFill>
              </a:rPr>
              <a:t>How could could this lead to arrythmias?</a:t>
            </a:r>
          </a:p>
        </p:txBody>
      </p:sp>
      <p:pic>
        <p:nvPicPr>
          <p:cNvPr id="1026" name="Picture 2" descr="Nutrients | Free Full-Text | Magnesium: A Magic Bullet for Cardiovascular  Disease in Chronic Kidney Disease?">
            <a:extLst>
              <a:ext uri="{FF2B5EF4-FFF2-40B4-BE49-F238E27FC236}">
                <a16:creationId xmlns:a16="http://schemas.microsoft.com/office/drawing/2014/main" id="{437AB9EB-7981-ABC0-E652-B666BF6B0E6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732929" y="643467"/>
            <a:ext cx="5362150" cy="55710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DE1F5F-BC4A-D2B2-7434-2B25E7A425AF}"/>
              </a:ext>
            </a:extLst>
          </p:cNvPr>
          <p:cNvSpPr/>
          <p:nvPr/>
        </p:nvSpPr>
        <p:spPr>
          <a:xfrm>
            <a:off x="7384648" y="4051139"/>
            <a:ext cx="960699" cy="7870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55ADBF8-80B0-C8AE-D668-9EF05492FC76}"/>
              </a:ext>
            </a:extLst>
          </p:cNvPr>
          <p:cNvSpPr/>
          <p:nvPr/>
        </p:nvSpPr>
        <p:spPr>
          <a:xfrm>
            <a:off x="8377500" y="4103145"/>
            <a:ext cx="631725" cy="5440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E460957-0357-A401-797B-051C99AEBCD6}"/>
              </a:ext>
            </a:extLst>
          </p:cNvPr>
          <p:cNvSpPr/>
          <p:nvPr/>
        </p:nvSpPr>
        <p:spPr>
          <a:xfrm>
            <a:off x="9147482" y="4051139"/>
            <a:ext cx="631724" cy="7870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255D7DD-44B5-B94A-6AEE-78CC3DC1B436}"/>
              </a:ext>
            </a:extLst>
          </p:cNvPr>
          <p:cNvSpPr/>
          <p:nvPr/>
        </p:nvSpPr>
        <p:spPr>
          <a:xfrm>
            <a:off x="9910601" y="4103145"/>
            <a:ext cx="840452" cy="721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6DEEC0C-B1C3-1A2E-4FEB-6C56B791DB98}"/>
              </a:ext>
            </a:extLst>
          </p:cNvPr>
          <p:cNvSpPr/>
          <p:nvPr/>
        </p:nvSpPr>
        <p:spPr>
          <a:xfrm>
            <a:off x="7580627" y="5016394"/>
            <a:ext cx="764720" cy="6261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060C7A4-A1AD-01C5-5C5F-2B6B11095AE0}"/>
              </a:ext>
            </a:extLst>
          </p:cNvPr>
          <p:cNvSpPr/>
          <p:nvPr/>
        </p:nvSpPr>
        <p:spPr>
          <a:xfrm>
            <a:off x="8824663" y="4855500"/>
            <a:ext cx="1926390" cy="7870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22EABDB-F389-0696-6164-EEC1217F2C2B}"/>
              </a:ext>
            </a:extLst>
          </p:cNvPr>
          <p:cNvSpPr/>
          <p:nvPr/>
        </p:nvSpPr>
        <p:spPr>
          <a:xfrm>
            <a:off x="7384648" y="5758825"/>
            <a:ext cx="856527" cy="422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0E82659-CDF9-E5D5-9443-5A961C3CD6D1}"/>
              </a:ext>
            </a:extLst>
          </p:cNvPr>
          <p:cNvSpPr/>
          <p:nvPr/>
        </p:nvSpPr>
        <p:spPr>
          <a:xfrm>
            <a:off x="8377500" y="5705746"/>
            <a:ext cx="2210490" cy="5440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546770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9CC26-72FE-A380-D242-BC8492155E40}"/>
              </a:ext>
            </a:extLst>
          </p:cNvPr>
          <p:cNvSpPr>
            <a:spLocks noGrp="1"/>
          </p:cNvSpPr>
          <p:nvPr>
            <p:ph type="title"/>
          </p:nvPr>
        </p:nvSpPr>
        <p:spPr/>
        <p:txBody>
          <a:bodyPr/>
          <a:lstStyle/>
          <a:p>
            <a:r>
              <a:rPr lang="en-US" dirty="0"/>
              <a:t>Magnesium as antiarrhythmic</a:t>
            </a:r>
          </a:p>
        </p:txBody>
      </p:sp>
      <p:sp>
        <p:nvSpPr>
          <p:cNvPr id="3" name="Content Placeholder 2">
            <a:extLst>
              <a:ext uri="{FF2B5EF4-FFF2-40B4-BE49-F238E27FC236}">
                <a16:creationId xmlns:a16="http://schemas.microsoft.com/office/drawing/2014/main" id="{532441C8-ECC4-4A19-6902-FB18AF3B605F}"/>
              </a:ext>
            </a:extLst>
          </p:cNvPr>
          <p:cNvSpPr>
            <a:spLocks noGrp="1"/>
          </p:cNvSpPr>
          <p:nvPr>
            <p:ph idx="1"/>
          </p:nvPr>
        </p:nvSpPr>
        <p:spPr/>
        <p:txBody>
          <a:bodyPr/>
          <a:lstStyle/>
          <a:p>
            <a:r>
              <a:rPr lang="en-US" dirty="0"/>
              <a:t>How could magnesium function as an antiarrhythmic?</a:t>
            </a:r>
          </a:p>
          <a:p>
            <a:pPr lvl="1"/>
            <a:r>
              <a:rPr lang="en-US" dirty="0"/>
              <a:t>May limit intracellular calcium</a:t>
            </a:r>
          </a:p>
          <a:p>
            <a:pPr lvl="1"/>
            <a:r>
              <a:rPr lang="en-US" dirty="0"/>
              <a:t>Also as cofactor for Na-K ATPase</a:t>
            </a:r>
          </a:p>
          <a:p>
            <a:pPr lvl="1"/>
            <a:endParaRPr lang="en-US" dirty="0"/>
          </a:p>
          <a:p>
            <a:pPr lvl="1"/>
            <a:endParaRPr lang="en-US" dirty="0"/>
          </a:p>
          <a:p>
            <a:r>
              <a:rPr lang="en-US" dirty="0"/>
              <a:t>What arrythmias could be treated with magnesium?</a:t>
            </a:r>
          </a:p>
          <a:p>
            <a:pPr lvl="1"/>
            <a:r>
              <a:rPr lang="en-US" dirty="0" err="1"/>
              <a:t>Torsades</a:t>
            </a:r>
            <a:r>
              <a:rPr lang="en-US" dirty="0"/>
              <a:t> de pointes (seems the main one)</a:t>
            </a:r>
          </a:p>
          <a:p>
            <a:pPr lvl="1"/>
            <a:r>
              <a:rPr lang="en-US" dirty="0"/>
              <a:t>Atrial fibrillation?</a:t>
            </a:r>
          </a:p>
          <a:p>
            <a:pPr lvl="1"/>
            <a:r>
              <a:rPr lang="en-US" dirty="0"/>
              <a:t>Ventricular arrythmias </a:t>
            </a:r>
          </a:p>
          <a:p>
            <a:pPr lvl="1"/>
            <a:r>
              <a:rPr lang="en-US" dirty="0"/>
              <a:t>SVT</a:t>
            </a:r>
          </a:p>
        </p:txBody>
      </p:sp>
    </p:spTree>
    <p:extLst>
      <p:ext uri="{BB962C8B-B14F-4D97-AF65-F5344CB8AC3E}">
        <p14:creationId xmlns:p14="http://schemas.microsoft.com/office/powerpoint/2010/main" val="663779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6" name="Rectangle 2065">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68" name="Picture 2067">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31875595-4EB2-DD33-DF3E-5A085397A48E}"/>
              </a:ext>
            </a:extLst>
          </p:cNvPr>
          <p:cNvSpPr>
            <a:spLocks noGrp="1"/>
          </p:cNvSpPr>
          <p:nvPr>
            <p:ph type="title"/>
          </p:nvPr>
        </p:nvSpPr>
        <p:spPr>
          <a:xfrm>
            <a:off x="685799" y="764373"/>
            <a:ext cx="3977639" cy="1600200"/>
          </a:xfrm>
        </p:spPr>
        <p:txBody>
          <a:bodyPr anchor="b">
            <a:normAutofit/>
          </a:bodyPr>
          <a:lstStyle/>
          <a:p>
            <a:pPr algn="l"/>
            <a:r>
              <a:rPr lang="en-US" sz="3200"/>
              <a:t>Magnesium and peripheral vasculature</a:t>
            </a:r>
          </a:p>
        </p:txBody>
      </p:sp>
      <p:sp>
        <p:nvSpPr>
          <p:cNvPr id="3" name="Content Placeholder 2">
            <a:extLst>
              <a:ext uri="{FF2B5EF4-FFF2-40B4-BE49-F238E27FC236}">
                <a16:creationId xmlns:a16="http://schemas.microsoft.com/office/drawing/2014/main" id="{265B2756-260C-29B9-300C-73B0F496BD9F}"/>
              </a:ext>
            </a:extLst>
          </p:cNvPr>
          <p:cNvSpPr>
            <a:spLocks noGrp="1"/>
          </p:cNvSpPr>
          <p:nvPr>
            <p:ph idx="1"/>
          </p:nvPr>
        </p:nvSpPr>
        <p:spPr>
          <a:xfrm>
            <a:off x="685800" y="2364573"/>
            <a:ext cx="3977639" cy="3854112"/>
          </a:xfrm>
        </p:spPr>
        <p:txBody>
          <a:bodyPr>
            <a:normAutofit/>
          </a:bodyPr>
          <a:lstStyle/>
          <a:p>
            <a:r>
              <a:rPr lang="en-US" sz="1600" dirty="0"/>
              <a:t>What would increased magnesium levels have on vessel tone? Why? </a:t>
            </a:r>
          </a:p>
          <a:p>
            <a:pPr lvl="1"/>
            <a:r>
              <a:rPr lang="en-US" sz="1600" dirty="0"/>
              <a:t>Hint: think of relationship with calcium</a:t>
            </a:r>
          </a:p>
        </p:txBody>
      </p:sp>
      <p:pic>
        <p:nvPicPr>
          <p:cNvPr id="2050" name="Picture 2" descr="Figure 4 from Magnesium in disease | Semantic Scholar">
            <a:extLst>
              <a:ext uri="{FF2B5EF4-FFF2-40B4-BE49-F238E27FC236}">
                <a16:creationId xmlns:a16="http://schemas.microsoft.com/office/drawing/2014/main" id="{ED9D7F8A-14DC-DB4E-0B84-B6E1846144F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82493" y="746126"/>
            <a:ext cx="5513912" cy="5472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675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43A5F-DC17-6C87-2AE5-B13366638BE8}"/>
              </a:ext>
            </a:extLst>
          </p:cNvPr>
          <p:cNvSpPr>
            <a:spLocks noGrp="1"/>
          </p:cNvSpPr>
          <p:nvPr>
            <p:ph type="title"/>
          </p:nvPr>
        </p:nvSpPr>
        <p:spPr/>
        <p:txBody>
          <a:bodyPr/>
          <a:lstStyle/>
          <a:p>
            <a:r>
              <a:rPr lang="en-US" dirty="0"/>
              <a:t>Magnesium and neuromuscular system</a:t>
            </a:r>
          </a:p>
        </p:txBody>
      </p:sp>
      <p:sp>
        <p:nvSpPr>
          <p:cNvPr id="3" name="Content Placeholder 2">
            <a:extLst>
              <a:ext uri="{FF2B5EF4-FFF2-40B4-BE49-F238E27FC236}">
                <a16:creationId xmlns:a16="http://schemas.microsoft.com/office/drawing/2014/main" id="{1D1220A1-682F-7C8C-BF8F-C375BC9BA865}"/>
              </a:ext>
            </a:extLst>
          </p:cNvPr>
          <p:cNvSpPr>
            <a:spLocks noGrp="1"/>
          </p:cNvSpPr>
          <p:nvPr>
            <p:ph idx="1"/>
          </p:nvPr>
        </p:nvSpPr>
        <p:spPr/>
        <p:txBody>
          <a:bodyPr/>
          <a:lstStyle/>
          <a:p>
            <a:r>
              <a:rPr lang="en-US" dirty="0"/>
              <a:t>In general: magnesium depletion leads to increased or decreased neuronal excitability?</a:t>
            </a:r>
          </a:p>
          <a:p>
            <a:r>
              <a:rPr lang="en-US" dirty="0"/>
              <a:t>How?</a:t>
            </a:r>
          </a:p>
          <a:p>
            <a:r>
              <a:rPr lang="en-US" dirty="0"/>
              <a:t>Enhanced transmission</a:t>
            </a:r>
          </a:p>
          <a:p>
            <a:pPr lvl="1"/>
            <a:r>
              <a:rPr lang="en-US" dirty="0"/>
              <a:t>Increased chances of calcium binding to acetylcholine vesicles</a:t>
            </a:r>
          </a:p>
          <a:p>
            <a:pPr lvl="1"/>
            <a:r>
              <a:rPr lang="en-US" dirty="0"/>
              <a:t>Increased acetylcholine in cleft</a:t>
            </a:r>
          </a:p>
          <a:p>
            <a:pPr lvl="1"/>
            <a:r>
              <a:rPr lang="en-US" dirty="0"/>
              <a:t>Increased likelihood of muscle contraction</a:t>
            </a:r>
          </a:p>
        </p:txBody>
      </p:sp>
    </p:spTree>
    <p:extLst>
      <p:ext uri="{BB962C8B-B14F-4D97-AF65-F5344CB8AC3E}">
        <p14:creationId xmlns:p14="http://schemas.microsoft.com/office/powerpoint/2010/main" val="72016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C6CC55B-5B90-4328-9423-E29438FB9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96CDE6E-A630-B139-D9E8-762F73AB7373}"/>
              </a:ext>
            </a:extLst>
          </p:cNvPr>
          <p:cNvPicPr>
            <a:picLocks noChangeAspect="1"/>
          </p:cNvPicPr>
          <p:nvPr/>
        </p:nvPicPr>
        <p:blipFill rotWithShape="1">
          <a:blip r:embed="rId3"/>
          <a:srcRect l="11517" r="7958" b="-4"/>
          <a:stretch/>
        </p:blipFill>
        <p:spPr>
          <a:xfrm>
            <a:off x="643466" y="1676718"/>
            <a:ext cx="5130799" cy="3504563"/>
          </a:xfrm>
          <a:prstGeom prst="rect">
            <a:avLst/>
          </a:prstGeom>
          <a:ln w="127000" cap="sq">
            <a:solidFill>
              <a:srgbClr val="FFFFFF"/>
            </a:solidFill>
            <a:miter lim="800000"/>
          </a:ln>
        </p:spPr>
      </p:pic>
      <p:pic>
        <p:nvPicPr>
          <p:cNvPr id="4" name="Picture 3" descr="Diagram&#10;&#10;Description automatically generated">
            <a:extLst>
              <a:ext uri="{FF2B5EF4-FFF2-40B4-BE49-F238E27FC236}">
                <a16:creationId xmlns:a16="http://schemas.microsoft.com/office/drawing/2014/main" id="{49401F2D-E7DA-A0F3-2801-7C73EAA35FCE}"/>
              </a:ext>
            </a:extLst>
          </p:cNvPr>
          <p:cNvPicPr>
            <a:picLocks noChangeAspect="1"/>
          </p:cNvPicPr>
          <p:nvPr/>
        </p:nvPicPr>
        <p:blipFill rotWithShape="1">
          <a:blip r:embed="rId4"/>
          <a:srcRect r="20864"/>
          <a:stretch/>
        </p:blipFill>
        <p:spPr>
          <a:xfrm>
            <a:off x="6417732" y="1678451"/>
            <a:ext cx="5130801" cy="3501100"/>
          </a:xfrm>
          <a:prstGeom prst="rect">
            <a:avLst/>
          </a:prstGeom>
          <a:ln w="127000" cap="sq">
            <a:solidFill>
              <a:srgbClr val="FFFFFF"/>
            </a:solidFill>
            <a:miter lim="800000"/>
          </a:ln>
        </p:spPr>
      </p:pic>
    </p:spTree>
    <p:extLst>
      <p:ext uri="{BB962C8B-B14F-4D97-AF65-F5344CB8AC3E}">
        <p14:creationId xmlns:p14="http://schemas.microsoft.com/office/powerpoint/2010/main" val="27581733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BA97E-4A45-BC89-F130-7151862EF5AE}"/>
              </a:ext>
            </a:extLst>
          </p:cNvPr>
          <p:cNvSpPr>
            <a:spLocks noGrp="1"/>
          </p:cNvSpPr>
          <p:nvPr>
            <p:ph type="title"/>
          </p:nvPr>
        </p:nvSpPr>
        <p:spPr>
          <a:xfrm>
            <a:off x="2895600" y="764373"/>
            <a:ext cx="8610600" cy="1293028"/>
          </a:xfrm>
        </p:spPr>
        <p:txBody>
          <a:bodyPr>
            <a:normAutofit/>
          </a:bodyPr>
          <a:lstStyle/>
          <a:p>
            <a:r>
              <a:rPr lang="en-US" dirty="0"/>
              <a:t>Magnesium and potassium</a:t>
            </a:r>
          </a:p>
        </p:txBody>
      </p:sp>
      <p:pic>
        <p:nvPicPr>
          <p:cNvPr id="3074" name="Picture 2" descr="Role of magnesium in ROMK potassium channel function. - ppt download">
            <a:extLst>
              <a:ext uri="{FF2B5EF4-FFF2-40B4-BE49-F238E27FC236}">
                <a16:creationId xmlns:a16="http://schemas.microsoft.com/office/drawing/2014/main" id="{9469FC31-03E6-F809-6077-666AA291C8E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5800" y="2396966"/>
            <a:ext cx="4521200" cy="33909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1F87B01-CD40-DB62-7901-33F36FD912A4}"/>
              </a:ext>
            </a:extLst>
          </p:cNvPr>
          <p:cNvSpPr>
            <a:spLocks noGrp="1"/>
          </p:cNvSpPr>
          <p:nvPr>
            <p:ph idx="1"/>
          </p:nvPr>
        </p:nvSpPr>
        <p:spPr>
          <a:xfrm>
            <a:off x="5689600" y="2194560"/>
            <a:ext cx="5816600" cy="4024125"/>
          </a:xfrm>
        </p:spPr>
        <p:txBody>
          <a:bodyPr>
            <a:normAutofit/>
          </a:bodyPr>
          <a:lstStyle/>
          <a:p>
            <a:r>
              <a:rPr lang="en-US" dirty="0"/>
              <a:t>Hypokalemia</a:t>
            </a:r>
          </a:p>
          <a:p>
            <a:pPr lvl="1"/>
            <a:r>
              <a:rPr lang="en-US" dirty="0"/>
              <a:t>Reports of refractory hypokalemia until magnesium is corrected</a:t>
            </a:r>
          </a:p>
          <a:p>
            <a:pPr lvl="1"/>
            <a:r>
              <a:rPr lang="en-US" dirty="0"/>
              <a:t>Why?</a:t>
            </a:r>
          </a:p>
          <a:p>
            <a:pPr lvl="1"/>
            <a:r>
              <a:rPr lang="en-US" dirty="0"/>
              <a:t>Cofactor for Na-K ATPase -&gt; net loss of potassium</a:t>
            </a:r>
          </a:p>
          <a:p>
            <a:pPr lvl="1"/>
            <a:r>
              <a:rPr lang="en-US" dirty="0"/>
              <a:t>Decreased Na-K-Cl cotransport -&gt; decreased potassium re-entry</a:t>
            </a:r>
          </a:p>
          <a:p>
            <a:r>
              <a:rPr lang="en-US" dirty="0"/>
              <a:t>Effect of hypokalemia on magnesium?</a:t>
            </a:r>
          </a:p>
          <a:p>
            <a:pPr lvl="1"/>
            <a:r>
              <a:rPr lang="en-US" dirty="0"/>
              <a:t>Results in decreased magnesium reabsorption in DCT</a:t>
            </a:r>
          </a:p>
        </p:txBody>
      </p:sp>
      <p:pic>
        <p:nvPicPr>
          <p:cNvPr id="3076" name="Picture 4" descr="👫 Mg and K go together. Magnesium is an important cofactor for potassium  uptake and for the maintenance of in… | Funny memes images, Mortgage humor,  Rad tech humor">
            <a:extLst>
              <a:ext uri="{FF2B5EF4-FFF2-40B4-BE49-F238E27FC236}">
                <a16:creationId xmlns:a16="http://schemas.microsoft.com/office/drawing/2014/main" id="{583B173B-2702-04F6-FAAC-6EC53EF62E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6401" y="0"/>
            <a:ext cx="70072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7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21DE-0BE4-5FAE-E861-016493075A26}"/>
              </a:ext>
            </a:extLst>
          </p:cNvPr>
          <p:cNvSpPr>
            <a:spLocks noGrp="1"/>
          </p:cNvSpPr>
          <p:nvPr>
            <p:ph type="title"/>
          </p:nvPr>
        </p:nvSpPr>
        <p:spPr/>
        <p:txBody>
          <a:bodyPr/>
          <a:lstStyle/>
          <a:p>
            <a:r>
              <a:rPr lang="en-US" dirty="0"/>
              <a:t>Magnesium and calcium</a:t>
            </a:r>
          </a:p>
        </p:txBody>
      </p:sp>
      <p:sp>
        <p:nvSpPr>
          <p:cNvPr id="3" name="Content Placeholder 2">
            <a:extLst>
              <a:ext uri="{FF2B5EF4-FFF2-40B4-BE49-F238E27FC236}">
                <a16:creationId xmlns:a16="http://schemas.microsoft.com/office/drawing/2014/main" id="{591DFD1E-CA58-FBAB-7247-07C5CB577F2E}"/>
              </a:ext>
            </a:extLst>
          </p:cNvPr>
          <p:cNvSpPr>
            <a:spLocks noGrp="1"/>
          </p:cNvSpPr>
          <p:nvPr>
            <p:ph idx="1"/>
          </p:nvPr>
        </p:nvSpPr>
        <p:spPr/>
        <p:txBody>
          <a:bodyPr/>
          <a:lstStyle/>
          <a:p>
            <a:r>
              <a:rPr lang="en-US" dirty="0"/>
              <a:t>How can magnesium deficiency contribute to hypocalcemia?</a:t>
            </a:r>
          </a:p>
          <a:p>
            <a:pPr lvl="1"/>
            <a:r>
              <a:rPr lang="en-US" dirty="0"/>
              <a:t>Increased renal loss</a:t>
            </a:r>
          </a:p>
          <a:p>
            <a:pPr lvl="1"/>
            <a:r>
              <a:rPr lang="en-US" dirty="0"/>
              <a:t>Decreased liberation from bone</a:t>
            </a:r>
          </a:p>
          <a:p>
            <a:pPr lvl="1"/>
            <a:r>
              <a:rPr lang="en-US" dirty="0"/>
              <a:t>Impairs production and response to PTH</a:t>
            </a:r>
          </a:p>
        </p:txBody>
      </p:sp>
    </p:spTree>
    <p:extLst>
      <p:ext uri="{BB962C8B-B14F-4D97-AF65-F5344CB8AC3E}">
        <p14:creationId xmlns:p14="http://schemas.microsoft.com/office/powerpoint/2010/main" val="263980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34F58-092B-6B2E-2CD3-52C95D151335}"/>
              </a:ext>
            </a:extLst>
          </p:cNvPr>
          <p:cNvSpPr>
            <a:spLocks noGrp="1"/>
          </p:cNvSpPr>
          <p:nvPr>
            <p:ph type="title"/>
          </p:nvPr>
        </p:nvSpPr>
        <p:spPr/>
        <p:txBody>
          <a:bodyPr/>
          <a:lstStyle/>
          <a:p>
            <a:br>
              <a:rPr lang="en-US" dirty="0"/>
            </a:br>
            <a:r>
              <a:rPr lang="en-US" dirty="0"/>
              <a:t>Phosphorus distribution</a:t>
            </a:r>
          </a:p>
        </p:txBody>
      </p:sp>
      <p:sp>
        <p:nvSpPr>
          <p:cNvPr id="3" name="Content Placeholder 2">
            <a:extLst>
              <a:ext uri="{FF2B5EF4-FFF2-40B4-BE49-F238E27FC236}">
                <a16:creationId xmlns:a16="http://schemas.microsoft.com/office/drawing/2014/main" id="{168858C9-BEFB-DD9D-9947-E61892E13DFD}"/>
              </a:ext>
            </a:extLst>
          </p:cNvPr>
          <p:cNvSpPr>
            <a:spLocks noGrp="1"/>
          </p:cNvSpPr>
          <p:nvPr>
            <p:ph idx="1"/>
          </p:nvPr>
        </p:nvSpPr>
        <p:spPr/>
        <p:txBody>
          <a:bodyPr/>
          <a:lstStyle/>
          <a:p>
            <a:r>
              <a:rPr lang="en-US" dirty="0"/>
              <a:t>Circulates in organic and inorganic forms</a:t>
            </a:r>
          </a:p>
          <a:p>
            <a:r>
              <a:rPr lang="en-US" dirty="0"/>
              <a:t>_____ % of inorganic is protein bound</a:t>
            </a:r>
          </a:p>
          <a:p>
            <a:pPr lvl="1"/>
            <a:r>
              <a:rPr lang="en-US" dirty="0"/>
              <a:t>Remainder as free anion or complexed</a:t>
            </a:r>
          </a:p>
          <a:p>
            <a:r>
              <a:rPr lang="en-US" dirty="0"/>
              <a:t>15% of phosphorus in soft tissue</a:t>
            </a:r>
          </a:p>
          <a:p>
            <a:r>
              <a:rPr lang="en-US" dirty="0"/>
              <a:t>&lt;1% in ECF</a:t>
            </a:r>
          </a:p>
        </p:txBody>
      </p:sp>
    </p:spTree>
    <p:extLst>
      <p:ext uri="{BB962C8B-B14F-4D97-AF65-F5344CB8AC3E}">
        <p14:creationId xmlns:p14="http://schemas.microsoft.com/office/powerpoint/2010/main" val="38524545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Picture 8">
            <a:extLst>
              <a:ext uri="{FF2B5EF4-FFF2-40B4-BE49-F238E27FC236}">
                <a16:creationId xmlns:a16="http://schemas.microsoft.com/office/drawing/2014/main" id="{BDFADFB3-3D44-49A8-AE3B-A87C61607F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22" name="Picture 10">
            <a:extLst>
              <a:ext uri="{FF2B5EF4-FFF2-40B4-BE49-F238E27FC236}">
                <a16:creationId xmlns:a16="http://schemas.microsoft.com/office/drawing/2014/main" id="{BB912AE0-CAD9-4F8F-A2A2-BDF07D4EDD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useBgFill="1">
        <p:nvSpPr>
          <p:cNvPr id="23" name="Rectangle 12">
            <a:extLst>
              <a:ext uri="{FF2B5EF4-FFF2-40B4-BE49-F238E27FC236}">
                <a16:creationId xmlns:a16="http://schemas.microsoft.com/office/drawing/2014/main" id="{BD7C2DEF-63C5-495B-BBE5-720E5D12B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14">
            <a:extLst>
              <a:ext uri="{FF2B5EF4-FFF2-40B4-BE49-F238E27FC236}">
                <a16:creationId xmlns:a16="http://schemas.microsoft.com/office/drawing/2014/main" id="{FE21E403-0B61-4473-BE57-AB0F163796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A7B40FF8-34BD-8B74-4F56-EC2C6FC7E163}"/>
              </a:ext>
            </a:extLst>
          </p:cNvPr>
          <p:cNvSpPr>
            <a:spLocks noGrp="1"/>
          </p:cNvSpPr>
          <p:nvPr>
            <p:ph type="title"/>
          </p:nvPr>
        </p:nvSpPr>
        <p:spPr>
          <a:xfrm>
            <a:off x="636696" y="643464"/>
            <a:ext cx="3761964" cy="3273061"/>
          </a:xfrm>
          <a:noFill/>
          <a:ln w="19050">
            <a:noFill/>
            <a:prstDash val="dash"/>
          </a:ln>
        </p:spPr>
        <p:txBody>
          <a:bodyPr vert="horz" lIns="91440" tIns="45720" rIns="91440" bIns="45720" rtlCol="0" anchor="b">
            <a:normAutofit/>
          </a:bodyPr>
          <a:lstStyle/>
          <a:p>
            <a:r>
              <a:rPr lang="en-US" sz="4100"/>
              <a:t>Differentials for magnesium deficiency</a:t>
            </a:r>
          </a:p>
        </p:txBody>
      </p:sp>
      <p:pic>
        <p:nvPicPr>
          <p:cNvPr id="4" name="Picture 3" descr="Text&#10;&#10;Description automatically generated with low confidence">
            <a:extLst>
              <a:ext uri="{FF2B5EF4-FFF2-40B4-BE49-F238E27FC236}">
                <a16:creationId xmlns:a16="http://schemas.microsoft.com/office/drawing/2014/main" id="{AE321AFE-71B9-4752-37AD-F7E92CB1B3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1948" y="941122"/>
            <a:ext cx="2327346" cy="5115048"/>
          </a:xfrm>
          <a:prstGeom prst="rect">
            <a:avLst/>
          </a:prstGeom>
        </p:spPr>
      </p:pic>
    </p:spTree>
    <p:extLst>
      <p:ext uri="{BB962C8B-B14F-4D97-AF65-F5344CB8AC3E}">
        <p14:creationId xmlns:p14="http://schemas.microsoft.com/office/powerpoint/2010/main" val="1242371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C484FB-3AAF-974B-D59F-C50EAF6F2D02}"/>
              </a:ext>
            </a:extLst>
          </p:cNvPr>
          <p:cNvSpPr>
            <a:spLocks noGrp="1"/>
          </p:cNvSpPr>
          <p:nvPr>
            <p:ph type="title"/>
          </p:nvPr>
        </p:nvSpPr>
        <p:spPr/>
        <p:txBody>
          <a:bodyPr/>
          <a:lstStyle/>
          <a:p>
            <a:r>
              <a:rPr lang="en-US" dirty="0"/>
              <a:t>Administration of magnesium</a:t>
            </a:r>
          </a:p>
        </p:txBody>
      </p:sp>
      <p:sp>
        <p:nvSpPr>
          <p:cNvPr id="4" name="Content Placeholder 3">
            <a:extLst>
              <a:ext uri="{FF2B5EF4-FFF2-40B4-BE49-F238E27FC236}">
                <a16:creationId xmlns:a16="http://schemas.microsoft.com/office/drawing/2014/main" id="{95BE47D7-9437-A195-9660-B0887633E679}"/>
              </a:ext>
            </a:extLst>
          </p:cNvPr>
          <p:cNvSpPr>
            <a:spLocks noGrp="1"/>
          </p:cNvSpPr>
          <p:nvPr>
            <p:ph idx="1"/>
          </p:nvPr>
        </p:nvSpPr>
        <p:spPr/>
        <p:txBody>
          <a:bodyPr/>
          <a:lstStyle/>
          <a:p>
            <a:r>
              <a:rPr lang="en-US" dirty="0"/>
              <a:t>What patients may be at risk?</a:t>
            </a:r>
          </a:p>
          <a:p>
            <a:pPr lvl="1"/>
            <a:r>
              <a:rPr lang="en-US" dirty="0"/>
              <a:t>Anorexic for multiple days</a:t>
            </a:r>
          </a:p>
          <a:p>
            <a:pPr lvl="1"/>
            <a:r>
              <a:rPr lang="en-US" dirty="0"/>
              <a:t>Suspected gastrointestinal or renal losses</a:t>
            </a:r>
          </a:p>
          <a:p>
            <a:pPr lvl="1"/>
            <a:r>
              <a:rPr lang="en-US" dirty="0"/>
              <a:t>Patients in heart failure with ventricular arrythmias receiving loop diuretics or digitalis</a:t>
            </a:r>
          </a:p>
          <a:p>
            <a:pPr lvl="1"/>
            <a:r>
              <a:rPr lang="en-US" dirty="0"/>
              <a:t>Diabetic patients, particularly DKA</a:t>
            </a:r>
          </a:p>
          <a:p>
            <a:r>
              <a:rPr lang="en-US" dirty="0"/>
              <a:t>How risky is supplementing magnesium?</a:t>
            </a:r>
          </a:p>
          <a:p>
            <a:pPr lvl="1"/>
            <a:r>
              <a:rPr lang="en-US" dirty="0"/>
              <a:t>Required dose several times over therapeutic dose to produce negative effects</a:t>
            </a:r>
          </a:p>
          <a:p>
            <a:pPr lvl="1"/>
            <a:r>
              <a:rPr lang="en-US" dirty="0"/>
              <a:t>Patient with impaired renal function most at risk</a:t>
            </a:r>
          </a:p>
        </p:txBody>
      </p:sp>
    </p:spTree>
    <p:extLst>
      <p:ext uri="{BB962C8B-B14F-4D97-AF65-F5344CB8AC3E}">
        <p14:creationId xmlns:p14="http://schemas.microsoft.com/office/powerpoint/2010/main" val="382228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3F79F-54DB-E6B5-0B65-20AA15797B3B}"/>
              </a:ext>
            </a:extLst>
          </p:cNvPr>
          <p:cNvSpPr>
            <a:spLocks noGrp="1"/>
          </p:cNvSpPr>
          <p:nvPr>
            <p:ph type="title"/>
          </p:nvPr>
        </p:nvSpPr>
        <p:spPr/>
        <p:txBody>
          <a:bodyPr/>
          <a:lstStyle/>
          <a:p>
            <a:r>
              <a:rPr lang="en-US" dirty="0"/>
              <a:t>hypermagnesemia</a:t>
            </a:r>
          </a:p>
        </p:txBody>
      </p:sp>
      <p:sp>
        <p:nvSpPr>
          <p:cNvPr id="3" name="Content Placeholder 2">
            <a:extLst>
              <a:ext uri="{FF2B5EF4-FFF2-40B4-BE49-F238E27FC236}">
                <a16:creationId xmlns:a16="http://schemas.microsoft.com/office/drawing/2014/main" id="{70A59095-4BE4-E48B-DC69-DBA4C8C67FB5}"/>
              </a:ext>
            </a:extLst>
          </p:cNvPr>
          <p:cNvSpPr>
            <a:spLocks noGrp="1"/>
          </p:cNvSpPr>
          <p:nvPr>
            <p:ph idx="1"/>
          </p:nvPr>
        </p:nvSpPr>
        <p:spPr/>
        <p:txBody>
          <a:bodyPr/>
          <a:lstStyle/>
          <a:p>
            <a:r>
              <a:rPr lang="en-US" dirty="0"/>
              <a:t>Causes</a:t>
            </a:r>
          </a:p>
          <a:p>
            <a:pPr lvl="1"/>
            <a:r>
              <a:rPr lang="en-US" dirty="0"/>
              <a:t>Renal insufficiency </a:t>
            </a:r>
          </a:p>
          <a:p>
            <a:pPr lvl="1"/>
            <a:r>
              <a:rPr lang="en-US" dirty="0"/>
              <a:t>Iatrogenic (not reported in veterinary medicine)</a:t>
            </a:r>
          </a:p>
          <a:p>
            <a:r>
              <a:rPr lang="en-US" dirty="0"/>
              <a:t>Symptoms? (in humans)</a:t>
            </a:r>
          </a:p>
          <a:p>
            <a:pPr lvl="1"/>
            <a:r>
              <a:rPr lang="en-US" dirty="0"/>
              <a:t>Weak respiratory musculature</a:t>
            </a:r>
          </a:p>
          <a:p>
            <a:pPr lvl="1"/>
            <a:r>
              <a:rPr lang="en-US" dirty="0"/>
              <a:t>Hypotension </a:t>
            </a:r>
          </a:p>
          <a:p>
            <a:pPr lvl="1"/>
            <a:r>
              <a:rPr lang="en-US" dirty="0"/>
              <a:t>Electrophysiologic derangement of cardiac conduction</a:t>
            </a:r>
            <a:br>
              <a:rPr lang="en-US" dirty="0"/>
            </a:br>
            <a:br>
              <a:rPr lang="en-US" dirty="0"/>
            </a:br>
            <a:endParaRPr lang="en-US" dirty="0"/>
          </a:p>
          <a:p>
            <a:pPr lvl="1"/>
            <a:endParaRPr lang="en-US" dirty="0"/>
          </a:p>
        </p:txBody>
      </p:sp>
    </p:spTree>
    <p:extLst>
      <p:ext uri="{BB962C8B-B14F-4D97-AF65-F5344CB8AC3E}">
        <p14:creationId xmlns:p14="http://schemas.microsoft.com/office/powerpoint/2010/main" val="119647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FC3FD-34AD-BA19-7C15-F8D1520ACC1D}"/>
              </a:ext>
            </a:extLst>
          </p:cNvPr>
          <p:cNvSpPr>
            <a:spLocks noGrp="1"/>
          </p:cNvSpPr>
          <p:nvPr>
            <p:ph type="title"/>
          </p:nvPr>
        </p:nvSpPr>
        <p:spPr/>
        <p:txBody>
          <a:bodyPr/>
          <a:lstStyle/>
          <a:p>
            <a:r>
              <a:rPr lang="en-US" dirty="0"/>
              <a:t>Albumin: general</a:t>
            </a:r>
          </a:p>
        </p:txBody>
      </p:sp>
      <p:sp>
        <p:nvSpPr>
          <p:cNvPr id="3" name="Content Placeholder 2">
            <a:extLst>
              <a:ext uri="{FF2B5EF4-FFF2-40B4-BE49-F238E27FC236}">
                <a16:creationId xmlns:a16="http://schemas.microsoft.com/office/drawing/2014/main" id="{A4F728A6-493F-BFAB-8D64-8AC75337F535}"/>
              </a:ext>
            </a:extLst>
          </p:cNvPr>
          <p:cNvSpPr>
            <a:spLocks noGrp="1"/>
          </p:cNvSpPr>
          <p:nvPr>
            <p:ph idx="1"/>
          </p:nvPr>
        </p:nvSpPr>
        <p:spPr/>
        <p:txBody>
          <a:bodyPr/>
          <a:lstStyle/>
          <a:p>
            <a:r>
              <a:rPr lang="en-US" dirty="0"/>
              <a:t>Synthesis </a:t>
            </a:r>
          </a:p>
          <a:p>
            <a:pPr lvl="1"/>
            <a:r>
              <a:rPr lang="en-US" dirty="0"/>
              <a:t>In liver, accounts for 25% of proteins synthesized in liver</a:t>
            </a:r>
          </a:p>
          <a:p>
            <a:pPr lvl="1"/>
            <a:r>
              <a:rPr lang="en-US" dirty="0"/>
              <a:t>What percentage of hepatocytes produce albumin? </a:t>
            </a:r>
          </a:p>
          <a:p>
            <a:pPr lvl="1"/>
            <a:r>
              <a:rPr lang="en-US" dirty="0"/>
              <a:t>What variables are most important in albumin production?</a:t>
            </a:r>
          </a:p>
          <a:p>
            <a:r>
              <a:rPr lang="en-US" dirty="0"/>
              <a:t>Distribution </a:t>
            </a:r>
          </a:p>
          <a:p>
            <a:pPr lvl="1"/>
            <a:r>
              <a:rPr lang="en-US" dirty="0"/>
              <a:t>What percentage of total body albumin is in the extravascular space?</a:t>
            </a:r>
          </a:p>
          <a:p>
            <a:pPr lvl="1"/>
            <a:endParaRPr lang="en-US" dirty="0"/>
          </a:p>
          <a:p>
            <a:pPr lvl="1"/>
            <a:endParaRPr lang="en-US" dirty="0"/>
          </a:p>
        </p:txBody>
      </p:sp>
    </p:spTree>
    <p:extLst>
      <p:ext uri="{BB962C8B-B14F-4D97-AF65-F5344CB8AC3E}">
        <p14:creationId xmlns:p14="http://schemas.microsoft.com/office/powerpoint/2010/main" val="47883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910AB-2057-8E79-9D22-5A26604DABF4}"/>
              </a:ext>
            </a:extLst>
          </p:cNvPr>
          <p:cNvSpPr>
            <a:spLocks noGrp="1"/>
          </p:cNvSpPr>
          <p:nvPr>
            <p:ph type="title"/>
          </p:nvPr>
        </p:nvSpPr>
        <p:spPr/>
        <p:txBody>
          <a:bodyPr/>
          <a:lstStyle/>
          <a:p>
            <a:r>
              <a:rPr lang="en-US" dirty="0"/>
              <a:t>Albumin: roles</a:t>
            </a:r>
          </a:p>
        </p:txBody>
      </p:sp>
      <p:sp>
        <p:nvSpPr>
          <p:cNvPr id="3" name="Content Placeholder 2">
            <a:extLst>
              <a:ext uri="{FF2B5EF4-FFF2-40B4-BE49-F238E27FC236}">
                <a16:creationId xmlns:a16="http://schemas.microsoft.com/office/drawing/2014/main" id="{C037D5D6-9EA8-3346-0D86-3B5B93B0EAE9}"/>
              </a:ext>
            </a:extLst>
          </p:cNvPr>
          <p:cNvSpPr>
            <a:spLocks noGrp="1"/>
          </p:cNvSpPr>
          <p:nvPr>
            <p:ph idx="1"/>
          </p:nvPr>
        </p:nvSpPr>
        <p:spPr/>
        <p:txBody>
          <a:bodyPr/>
          <a:lstStyle/>
          <a:p>
            <a:r>
              <a:rPr lang="en-US" dirty="0"/>
              <a:t>Maintenance of oncotic pressure</a:t>
            </a:r>
          </a:p>
          <a:p>
            <a:r>
              <a:rPr lang="en-US" dirty="0"/>
              <a:t>Acid/base buffering, SID</a:t>
            </a:r>
          </a:p>
          <a:p>
            <a:r>
              <a:rPr lang="en-US" dirty="0"/>
              <a:t>Transport of numerous substances</a:t>
            </a:r>
          </a:p>
        </p:txBody>
      </p:sp>
    </p:spTree>
    <p:extLst>
      <p:ext uri="{BB962C8B-B14F-4D97-AF65-F5344CB8AC3E}">
        <p14:creationId xmlns:p14="http://schemas.microsoft.com/office/powerpoint/2010/main" val="337596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68364930-73D4-5FA6-B6FB-319270B087F6}"/>
              </a:ext>
            </a:extLst>
          </p:cNvPr>
          <p:cNvSpPr>
            <a:spLocks noGrp="1"/>
          </p:cNvSpPr>
          <p:nvPr>
            <p:ph type="title"/>
          </p:nvPr>
        </p:nvSpPr>
        <p:spPr>
          <a:xfrm>
            <a:off x="685799" y="764373"/>
            <a:ext cx="3977639" cy="1600200"/>
          </a:xfrm>
        </p:spPr>
        <p:txBody>
          <a:bodyPr anchor="b">
            <a:normAutofit/>
          </a:bodyPr>
          <a:lstStyle/>
          <a:p>
            <a:pPr algn="l"/>
            <a:r>
              <a:rPr lang="en-US" sz="3200"/>
              <a:t>Albumin: physical properties</a:t>
            </a:r>
          </a:p>
        </p:txBody>
      </p:sp>
      <p:sp>
        <p:nvSpPr>
          <p:cNvPr id="3" name="Content Placeholder 2">
            <a:extLst>
              <a:ext uri="{FF2B5EF4-FFF2-40B4-BE49-F238E27FC236}">
                <a16:creationId xmlns:a16="http://schemas.microsoft.com/office/drawing/2014/main" id="{3A002121-BDC3-B8C0-0366-6AC1B5D3E366}"/>
              </a:ext>
            </a:extLst>
          </p:cNvPr>
          <p:cNvSpPr>
            <a:spLocks noGrp="1"/>
          </p:cNvSpPr>
          <p:nvPr>
            <p:ph idx="1"/>
          </p:nvPr>
        </p:nvSpPr>
        <p:spPr>
          <a:xfrm>
            <a:off x="685800" y="2364573"/>
            <a:ext cx="3977639" cy="3854112"/>
          </a:xfrm>
        </p:spPr>
        <p:txBody>
          <a:bodyPr>
            <a:normAutofit/>
          </a:bodyPr>
          <a:lstStyle/>
          <a:p>
            <a:r>
              <a:rPr lang="en-US" sz="1600" dirty="0"/>
              <a:t>What is the molecular weight of albumin?</a:t>
            </a:r>
          </a:p>
          <a:p>
            <a:r>
              <a:rPr lang="en-US" sz="1600" dirty="0"/>
              <a:t>What is its charge?</a:t>
            </a:r>
          </a:p>
          <a:p>
            <a:r>
              <a:rPr lang="en-US" sz="1600" dirty="0"/>
              <a:t>What is its size? (nm)</a:t>
            </a:r>
          </a:p>
        </p:txBody>
      </p:sp>
      <p:pic>
        <p:nvPicPr>
          <p:cNvPr id="4" name="Picture 3">
            <a:extLst>
              <a:ext uri="{FF2B5EF4-FFF2-40B4-BE49-F238E27FC236}">
                <a16:creationId xmlns:a16="http://schemas.microsoft.com/office/drawing/2014/main" id="{5654617B-8693-A4B5-7C83-16CF781EFD42}"/>
              </a:ext>
            </a:extLst>
          </p:cNvPr>
          <p:cNvPicPr>
            <a:picLocks noChangeAspect="1"/>
          </p:cNvPicPr>
          <p:nvPr/>
        </p:nvPicPr>
        <p:blipFill>
          <a:blip r:embed="rId4"/>
          <a:stretch>
            <a:fillRect/>
          </a:stretch>
        </p:blipFill>
        <p:spPr>
          <a:xfrm>
            <a:off x="4972699" y="1840863"/>
            <a:ext cx="6533501" cy="3283084"/>
          </a:xfrm>
          <a:prstGeom prst="rect">
            <a:avLst/>
          </a:prstGeom>
        </p:spPr>
      </p:pic>
    </p:spTree>
    <p:extLst>
      <p:ext uri="{BB962C8B-B14F-4D97-AF65-F5344CB8AC3E}">
        <p14:creationId xmlns:p14="http://schemas.microsoft.com/office/powerpoint/2010/main" val="9631996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DFADFB3-3D44-49A8-AE3B-A87C61607F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15" name="Picture 14">
            <a:extLst>
              <a:ext uri="{FF2B5EF4-FFF2-40B4-BE49-F238E27FC236}">
                <a16:creationId xmlns:a16="http://schemas.microsoft.com/office/drawing/2014/main" id="{BB912AE0-CAD9-4F8F-A2A2-BDF07D4EDD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useBgFill="1">
        <p:nvSpPr>
          <p:cNvPr id="17" name="Rectangle 16">
            <a:extLst>
              <a:ext uri="{FF2B5EF4-FFF2-40B4-BE49-F238E27FC236}">
                <a16:creationId xmlns:a16="http://schemas.microsoft.com/office/drawing/2014/main" id="{BD7C2DEF-63C5-495B-BBE5-720E5D12B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FE21E403-0B61-4473-BE57-AB0F163796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DEEDD398-992E-0F37-3680-630FC3D6FC07}"/>
              </a:ext>
            </a:extLst>
          </p:cNvPr>
          <p:cNvSpPr>
            <a:spLocks noGrp="1"/>
          </p:cNvSpPr>
          <p:nvPr>
            <p:ph type="title"/>
          </p:nvPr>
        </p:nvSpPr>
        <p:spPr>
          <a:xfrm>
            <a:off x="636696" y="643464"/>
            <a:ext cx="3761964" cy="3273061"/>
          </a:xfrm>
          <a:noFill/>
          <a:ln w="19050">
            <a:noFill/>
            <a:prstDash val="dash"/>
          </a:ln>
        </p:spPr>
        <p:txBody>
          <a:bodyPr vert="horz" lIns="91440" tIns="45720" rIns="91440" bIns="45720" rtlCol="0" anchor="b">
            <a:normAutofit/>
          </a:bodyPr>
          <a:lstStyle/>
          <a:p>
            <a:r>
              <a:rPr lang="en-US" sz="4100"/>
              <a:t>Albumin: glomerulus</a:t>
            </a:r>
          </a:p>
        </p:txBody>
      </p:sp>
      <p:pic>
        <p:nvPicPr>
          <p:cNvPr id="8" name="Picture 7" descr="Diagram&#10;&#10;Description automatically generated">
            <a:extLst>
              <a:ext uri="{FF2B5EF4-FFF2-40B4-BE49-F238E27FC236}">
                <a16:creationId xmlns:a16="http://schemas.microsoft.com/office/drawing/2014/main" id="{276F3FC7-1D18-8E73-45BA-F44690AE4836}"/>
              </a:ext>
            </a:extLst>
          </p:cNvPr>
          <p:cNvPicPr>
            <a:picLocks noChangeAspect="1"/>
          </p:cNvPicPr>
          <p:nvPr/>
        </p:nvPicPr>
        <p:blipFill>
          <a:blip r:embed="rId5"/>
          <a:stretch>
            <a:fillRect/>
          </a:stretch>
        </p:blipFill>
        <p:spPr>
          <a:xfrm>
            <a:off x="5046653" y="1151031"/>
            <a:ext cx="6177937" cy="4695230"/>
          </a:xfrm>
          <a:prstGeom prst="rect">
            <a:avLst/>
          </a:prstGeom>
        </p:spPr>
      </p:pic>
      <p:sp>
        <p:nvSpPr>
          <p:cNvPr id="9" name="Rectangle 8">
            <a:extLst>
              <a:ext uri="{FF2B5EF4-FFF2-40B4-BE49-F238E27FC236}">
                <a16:creationId xmlns:a16="http://schemas.microsoft.com/office/drawing/2014/main" id="{A7F063F5-87EA-7905-EC8E-0D7461621425}"/>
              </a:ext>
            </a:extLst>
          </p:cNvPr>
          <p:cNvSpPr/>
          <p:nvPr/>
        </p:nvSpPr>
        <p:spPr>
          <a:xfrm>
            <a:off x="6930189" y="1892968"/>
            <a:ext cx="1700464" cy="5898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A86EDFD5-CD30-E8BF-1FA8-31594DF0E8E9}"/>
              </a:ext>
            </a:extLst>
          </p:cNvPr>
          <p:cNvSpPr/>
          <p:nvPr/>
        </p:nvSpPr>
        <p:spPr>
          <a:xfrm>
            <a:off x="5229725" y="2023477"/>
            <a:ext cx="1700464" cy="5898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5995DDFD-8D32-2144-F4B2-0E2FA375D4AC}"/>
              </a:ext>
            </a:extLst>
          </p:cNvPr>
          <p:cNvSpPr/>
          <p:nvPr/>
        </p:nvSpPr>
        <p:spPr>
          <a:xfrm>
            <a:off x="5574631" y="4210718"/>
            <a:ext cx="1700464" cy="5898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Rectangle 11">
            <a:extLst>
              <a:ext uri="{FF2B5EF4-FFF2-40B4-BE49-F238E27FC236}">
                <a16:creationId xmlns:a16="http://schemas.microsoft.com/office/drawing/2014/main" id="{7580DD5D-7521-AB67-7D05-46745301F17F}"/>
              </a:ext>
            </a:extLst>
          </p:cNvPr>
          <p:cNvSpPr/>
          <p:nvPr/>
        </p:nvSpPr>
        <p:spPr>
          <a:xfrm>
            <a:off x="6256420" y="3498646"/>
            <a:ext cx="3449053" cy="2257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0283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6CF892-4DDA-764B-42F4-2FF814D1CA99}"/>
              </a:ext>
            </a:extLst>
          </p:cNvPr>
          <p:cNvSpPr>
            <a:spLocks noGrp="1"/>
          </p:cNvSpPr>
          <p:nvPr>
            <p:ph type="title"/>
          </p:nvPr>
        </p:nvSpPr>
        <p:spPr/>
        <p:txBody>
          <a:bodyPr/>
          <a:lstStyle/>
          <a:p>
            <a:r>
              <a:rPr lang="en-US" dirty="0"/>
              <a:t>Albumin: glomerulus</a:t>
            </a:r>
          </a:p>
        </p:txBody>
      </p:sp>
      <p:sp>
        <p:nvSpPr>
          <p:cNvPr id="4" name="Content Placeholder 3">
            <a:extLst>
              <a:ext uri="{FF2B5EF4-FFF2-40B4-BE49-F238E27FC236}">
                <a16:creationId xmlns:a16="http://schemas.microsoft.com/office/drawing/2014/main" id="{D90FC56B-BCE6-43A1-C8FB-8DF0FA3058F4}"/>
              </a:ext>
            </a:extLst>
          </p:cNvPr>
          <p:cNvSpPr>
            <a:spLocks noGrp="1"/>
          </p:cNvSpPr>
          <p:nvPr>
            <p:ph idx="1"/>
          </p:nvPr>
        </p:nvSpPr>
        <p:spPr/>
        <p:txBody>
          <a:bodyPr/>
          <a:lstStyle/>
          <a:p>
            <a:r>
              <a:rPr lang="en-US" dirty="0"/>
              <a:t>What determines the glomerular filtration of albumin?</a:t>
            </a:r>
          </a:p>
          <a:p>
            <a:pPr lvl="1"/>
            <a:r>
              <a:rPr lang="en-US" dirty="0"/>
              <a:t>Glomerular barrier</a:t>
            </a:r>
          </a:p>
          <a:p>
            <a:r>
              <a:rPr lang="en-US" dirty="0"/>
              <a:t>Does albumin have a high or low glomerular sieving coefficient and why?</a:t>
            </a:r>
          </a:p>
          <a:p>
            <a:r>
              <a:rPr lang="en-US" dirty="0"/>
              <a:t>What is the albumin concentrate in filtrate normally?</a:t>
            </a:r>
          </a:p>
          <a:p>
            <a:endParaRPr lang="en-US" dirty="0"/>
          </a:p>
          <a:p>
            <a:endParaRPr lang="en-US" dirty="0"/>
          </a:p>
          <a:p>
            <a:endParaRPr lang="en-US" dirty="0"/>
          </a:p>
        </p:txBody>
      </p:sp>
    </p:spTree>
    <p:extLst>
      <p:ext uri="{BB962C8B-B14F-4D97-AF65-F5344CB8AC3E}">
        <p14:creationId xmlns:p14="http://schemas.microsoft.com/office/powerpoint/2010/main" val="239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C2DA7-2A60-A6D2-6141-E7065B015E44}"/>
              </a:ext>
            </a:extLst>
          </p:cNvPr>
          <p:cNvSpPr>
            <a:spLocks noGrp="1"/>
          </p:cNvSpPr>
          <p:nvPr>
            <p:ph type="title"/>
          </p:nvPr>
        </p:nvSpPr>
        <p:spPr>
          <a:xfrm>
            <a:off x="685799" y="764373"/>
            <a:ext cx="3977639" cy="1600200"/>
          </a:xfrm>
        </p:spPr>
        <p:txBody>
          <a:bodyPr anchor="b">
            <a:normAutofit/>
          </a:bodyPr>
          <a:lstStyle/>
          <a:p>
            <a:pPr algn="l"/>
            <a:r>
              <a:rPr lang="en-US" sz="3200"/>
              <a:t>Albumin: reabsorption</a:t>
            </a:r>
          </a:p>
        </p:txBody>
      </p:sp>
      <p:sp>
        <p:nvSpPr>
          <p:cNvPr id="3" name="Content Placeholder 2">
            <a:extLst>
              <a:ext uri="{FF2B5EF4-FFF2-40B4-BE49-F238E27FC236}">
                <a16:creationId xmlns:a16="http://schemas.microsoft.com/office/drawing/2014/main" id="{6FEE99A3-9967-A1EE-54C4-CA61524BA005}"/>
              </a:ext>
            </a:extLst>
          </p:cNvPr>
          <p:cNvSpPr>
            <a:spLocks noGrp="1"/>
          </p:cNvSpPr>
          <p:nvPr>
            <p:ph idx="1"/>
          </p:nvPr>
        </p:nvSpPr>
        <p:spPr>
          <a:xfrm>
            <a:off x="685800" y="2364573"/>
            <a:ext cx="3977639" cy="3854112"/>
          </a:xfrm>
        </p:spPr>
        <p:txBody>
          <a:bodyPr>
            <a:normAutofit/>
          </a:bodyPr>
          <a:lstStyle/>
          <a:p>
            <a:r>
              <a:rPr lang="en-US" sz="1600"/>
              <a:t>In what segment does albumin reabsorption occur?</a:t>
            </a:r>
          </a:p>
          <a:p>
            <a:r>
              <a:rPr lang="en-US" sz="1600"/>
              <a:t>How is albumin reabsorbed? Describe the steps. </a:t>
            </a:r>
          </a:p>
        </p:txBody>
      </p:sp>
      <p:sp useBgFill="1">
        <p:nvSpPr>
          <p:cNvPr id="4103" name="Rectangle 4102">
            <a:extLst>
              <a:ext uri="{FF2B5EF4-FFF2-40B4-BE49-F238E27FC236}">
                <a16:creationId xmlns:a16="http://schemas.microsoft.com/office/drawing/2014/main" id="{8D25211A-4CA0-4B53-82BB-1EE7C7F3C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1379" y="0"/>
            <a:ext cx="724061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Tubular handling of albumin—degradation or salvation? | Nature Reviews  Nephrology">
            <a:extLst>
              <a:ext uri="{FF2B5EF4-FFF2-40B4-BE49-F238E27FC236}">
                <a16:creationId xmlns:a16="http://schemas.microsoft.com/office/drawing/2014/main" id="{62E34B14-D0DC-8C55-C123-20C4B16DBA0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852" b="2"/>
          <a:stretch/>
        </p:blipFill>
        <p:spPr bwMode="auto">
          <a:xfrm>
            <a:off x="5304147" y="10"/>
            <a:ext cx="6887853"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56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AF496-8E86-FE87-3238-B81EDA7EB2B1}"/>
              </a:ext>
            </a:extLst>
          </p:cNvPr>
          <p:cNvSpPr>
            <a:spLocks noGrp="1"/>
          </p:cNvSpPr>
          <p:nvPr>
            <p:ph type="title"/>
          </p:nvPr>
        </p:nvSpPr>
        <p:spPr/>
        <p:txBody>
          <a:bodyPr/>
          <a:lstStyle/>
          <a:p>
            <a:r>
              <a:rPr lang="en-US" dirty="0"/>
              <a:t>Albuminuria</a:t>
            </a:r>
          </a:p>
        </p:txBody>
      </p:sp>
      <p:sp>
        <p:nvSpPr>
          <p:cNvPr id="3" name="Content Placeholder 2">
            <a:extLst>
              <a:ext uri="{FF2B5EF4-FFF2-40B4-BE49-F238E27FC236}">
                <a16:creationId xmlns:a16="http://schemas.microsoft.com/office/drawing/2014/main" id="{4915E3C7-AED4-257D-E7FE-1F523CB8B3F4}"/>
              </a:ext>
            </a:extLst>
          </p:cNvPr>
          <p:cNvSpPr>
            <a:spLocks noGrp="1"/>
          </p:cNvSpPr>
          <p:nvPr>
            <p:ph idx="1"/>
          </p:nvPr>
        </p:nvSpPr>
        <p:spPr/>
        <p:txBody>
          <a:bodyPr/>
          <a:lstStyle/>
          <a:p>
            <a:r>
              <a:rPr lang="en-US" dirty="0"/>
              <a:t>What are the three classifications of proteinuria? (origins of the protein)</a:t>
            </a:r>
          </a:p>
          <a:p>
            <a:r>
              <a:rPr lang="en-US" dirty="0"/>
              <a:t>Albuminuria can be due to disorder in the ________ or the _______</a:t>
            </a:r>
          </a:p>
        </p:txBody>
      </p:sp>
    </p:spTree>
    <p:extLst>
      <p:ext uri="{BB962C8B-B14F-4D97-AF65-F5344CB8AC3E}">
        <p14:creationId xmlns:p14="http://schemas.microsoft.com/office/powerpoint/2010/main" val="3500955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391C-EEF5-C40E-1F66-9C4FABEC1C51}"/>
              </a:ext>
            </a:extLst>
          </p:cNvPr>
          <p:cNvSpPr>
            <a:spLocks noGrp="1"/>
          </p:cNvSpPr>
          <p:nvPr>
            <p:ph type="title"/>
          </p:nvPr>
        </p:nvSpPr>
        <p:spPr/>
        <p:txBody>
          <a:bodyPr/>
          <a:lstStyle/>
          <a:p>
            <a:r>
              <a:rPr lang="en-US" dirty="0"/>
              <a:t>True of false</a:t>
            </a:r>
          </a:p>
        </p:txBody>
      </p:sp>
      <p:sp>
        <p:nvSpPr>
          <p:cNvPr id="3" name="Content Placeholder 2">
            <a:extLst>
              <a:ext uri="{FF2B5EF4-FFF2-40B4-BE49-F238E27FC236}">
                <a16:creationId xmlns:a16="http://schemas.microsoft.com/office/drawing/2014/main" id="{E214BEA8-395A-9B4A-AC2F-4BFFDD190ECC}"/>
              </a:ext>
            </a:extLst>
          </p:cNvPr>
          <p:cNvSpPr>
            <a:spLocks noGrp="1"/>
          </p:cNvSpPr>
          <p:nvPr>
            <p:ph idx="1"/>
          </p:nvPr>
        </p:nvSpPr>
        <p:spPr/>
        <p:txBody>
          <a:bodyPr/>
          <a:lstStyle/>
          <a:p>
            <a:r>
              <a:rPr lang="en-US" dirty="0"/>
              <a:t>Only free anion phosphorus is available for ultrafiltration by the glomeruli</a:t>
            </a:r>
          </a:p>
        </p:txBody>
      </p:sp>
    </p:spTree>
    <p:extLst>
      <p:ext uri="{BB962C8B-B14F-4D97-AF65-F5344CB8AC3E}">
        <p14:creationId xmlns:p14="http://schemas.microsoft.com/office/powerpoint/2010/main" val="31784691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5B98-D54A-9EE5-48F1-45CF1E555E41}"/>
              </a:ext>
            </a:extLst>
          </p:cNvPr>
          <p:cNvSpPr>
            <a:spLocks noGrp="1"/>
          </p:cNvSpPr>
          <p:nvPr>
            <p:ph type="title"/>
          </p:nvPr>
        </p:nvSpPr>
        <p:spPr>
          <a:xfrm>
            <a:off x="2895600" y="764373"/>
            <a:ext cx="8610600" cy="1293028"/>
          </a:xfrm>
        </p:spPr>
        <p:txBody>
          <a:bodyPr>
            <a:normAutofit/>
          </a:bodyPr>
          <a:lstStyle/>
          <a:p>
            <a:r>
              <a:rPr lang="en-US"/>
              <a:t>glomerulopathy</a:t>
            </a:r>
          </a:p>
        </p:txBody>
      </p:sp>
      <p:pic>
        <p:nvPicPr>
          <p:cNvPr id="5122" name="Picture 2">
            <a:extLst>
              <a:ext uri="{FF2B5EF4-FFF2-40B4-BE49-F238E27FC236}">
                <a16:creationId xmlns:a16="http://schemas.microsoft.com/office/drawing/2014/main" id="{07A8FA3C-9D8F-AE5C-EBF5-09B3E7EB706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5800" y="2820830"/>
            <a:ext cx="4521200" cy="2543173"/>
          </a:xfrm>
          <a:prstGeom prst="rect">
            <a:avLst/>
          </a:prstGeom>
          <a:noFill/>
          <a:extLst>
            <a:ext uri="{909E8E84-426E-40DD-AFC4-6F175D3DCCD1}">
              <a14:hiddenFill xmlns:a14="http://schemas.microsoft.com/office/drawing/2010/main">
                <a:solidFill>
                  <a:srgbClr val="FFFFFF"/>
                </a:solidFill>
              </a14:hiddenFill>
            </a:ext>
          </a:extLst>
        </p:spPr>
      </p:pic>
      <p:sp>
        <p:nvSpPr>
          <p:cNvPr id="5126" name="Content Placeholder 5125">
            <a:extLst>
              <a:ext uri="{FF2B5EF4-FFF2-40B4-BE49-F238E27FC236}">
                <a16:creationId xmlns:a16="http://schemas.microsoft.com/office/drawing/2014/main" id="{BEA3A5FA-57E0-2658-E4DC-4D7477E62F27}"/>
              </a:ext>
            </a:extLst>
          </p:cNvPr>
          <p:cNvSpPr>
            <a:spLocks noGrp="1"/>
          </p:cNvSpPr>
          <p:nvPr>
            <p:ph idx="1"/>
          </p:nvPr>
        </p:nvSpPr>
        <p:spPr>
          <a:xfrm>
            <a:off x="5689600" y="2194560"/>
            <a:ext cx="5816600" cy="4663440"/>
          </a:xfrm>
        </p:spPr>
        <p:txBody>
          <a:bodyPr>
            <a:normAutofit fontScale="92500" lnSpcReduction="10000"/>
          </a:bodyPr>
          <a:lstStyle/>
          <a:p>
            <a:r>
              <a:rPr lang="en-US" sz="1000" dirty="0"/>
              <a:t>Pathophysiology? In general</a:t>
            </a:r>
          </a:p>
          <a:p>
            <a:r>
              <a:rPr lang="en-US" sz="1000" dirty="0"/>
              <a:t>Differentials?</a:t>
            </a:r>
          </a:p>
          <a:p>
            <a:pPr lvl="1"/>
            <a:r>
              <a:rPr lang="en-US" sz="1000" dirty="0"/>
              <a:t>Infectious </a:t>
            </a:r>
            <a:br>
              <a:rPr lang="en-US" sz="1000" dirty="0"/>
            </a:br>
            <a:endParaRPr lang="en-US" sz="1000" dirty="0"/>
          </a:p>
          <a:p>
            <a:pPr lvl="2"/>
            <a:r>
              <a:rPr lang="en-US" sz="1000" dirty="0"/>
              <a:t>Canine adenovirus I</a:t>
            </a:r>
            <a:br>
              <a:rPr lang="en-US" sz="1000" dirty="0"/>
            </a:br>
            <a:r>
              <a:rPr lang="en-US" sz="1000" dirty="0"/>
              <a:t>Bacterial endocarditis</a:t>
            </a:r>
            <a:br>
              <a:rPr lang="en-US" sz="1000" dirty="0"/>
            </a:br>
            <a:r>
              <a:rPr lang="en-US" sz="1000" dirty="0"/>
              <a:t>Brucellosis</a:t>
            </a:r>
            <a:br>
              <a:rPr lang="en-US" sz="1000" dirty="0"/>
            </a:br>
            <a:r>
              <a:rPr lang="en-US" sz="1000" dirty="0"/>
              <a:t>Heartworm disease</a:t>
            </a:r>
            <a:br>
              <a:rPr lang="en-US" sz="1000" dirty="0"/>
            </a:br>
            <a:r>
              <a:rPr lang="en-US" sz="1000" dirty="0"/>
              <a:t>Ehrlichiosis</a:t>
            </a:r>
            <a:br>
              <a:rPr lang="en-US" sz="1000" dirty="0"/>
            </a:br>
            <a:r>
              <a:rPr lang="en-US" sz="1000" dirty="0"/>
              <a:t>Leishmaniasis</a:t>
            </a:r>
            <a:br>
              <a:rPr lang="en-US" sz="1000" dirty="0"/>
            </a:br>
            <a:r>
              <a:rPr lang="en-US" sz="1000" dirty="0"/>
              <a:t>Pyometra</a:t>
            </a:r>
            <a:br>
              <a:rPr lang="en-US" sz="1000" dirty="0"/>
            </a:br>
            <a:r>
              <a:rPr lang="en-US" sz="1000" dirty="0" err="1"/>
              <a:t>Borelliosis</a:t>
            </a:r>
            <a:br>
              <a:rPr lang="en-US" sz="1000" dirty="0"/>
            </a:br>
            <a:r>
              <a:rPr lang="en-US" sz="1000" dirty="0"/>
              <a:t>Chronic bacterial infections (gingivitis, pyoderma)</a:t>
            </a:r>
            <a:br>
              <a:rPr lang="en-US" sz="1000" dirty="0"/>
            </a:br>
            <a:r>
              <a:rPr lang="en-US" sz="1000" dirty="0"/>
              <a:t>Rocky Mountain spotted fever</a:t>
            </a:r>
            <a:br>
              <a:rPr lang="en-US" sz="1000" dirty="0"/>
            </a:br>
            <a:r>
              <a:rPr lang="en-US" sz="1000" dirty="0"/>
              <a:t>Trypanosomiasis</a:t>
            </a:r>
            <a:br>
              <a:rPr lang="en-US" sz="1000" dirty="0"/>
            </a:br>
            <a:r>
              <a:rPr lang="en-US" sz="1000" dirty="0"/>
              <a:t>Septicemia</a:t>
            </a:r>
            <a:br>
              <a:rPr lang="en-US" sz="1000" dirty="0"/>
            </a:br>
            <a:r>
              <a:rPr lang="en-US" sz="1000" dirty="0"/>
              <a:t>Helicobacter?</a:t>
            </a:r>
          </a:p>
          <a:p>
            <a:pPr lvl="1"/>
            <a:r>
              <a:rPr lang="en-US" sz="1000" dirty="0"/>
              <a:t>Neoplastic</a:t>
            </a:r>
          </a:p>
          <a:p>
            <a:pPr lvl="2"/>
            <a:r>
              <a:rPr lang="en-US" sz="1000" dirty="0"/>
              <a:t>All types</a:t>
            </a:r>
          </a:p>
          <a:p>
            <a:pPr lvl="1"/>
            <a:r>
              <a:rPr lang="en-US" sz="1000" dirty="0"/>
              <a:t>Inflammatory</a:t>
            </a:r>
            <a:br>
              <a:rPr lang="en-US" sz="1000" dirty="0"/>
            </a:br>
            <a:endParaRPr lang="en-US" sz="1000" dirty="0"/>
          </a:p>
          <a:p>
            <a:pPr lvl="2"/>
            <a:r>
              <a:rPr lang="en-US" sz="1000" dirty="0"/>
              <a:t>Pancreatitis</a:t>
            </a:r>
            <a:br>
              <a:rPr lang="en-US" sz="1000" dirty="0"/>
            </a:br>
            <a:r>
              <a:rPr lang="en-US" sz="1000" dirty="0"/>
              <a:t>Systemic lupus erythematosus</a:t>
            </a:r>
            <a:br>
              <a:rPr lang="en-US" sz="1000" dirty="0"/>
            </a:br>
            <a:r>
              <a:rPr lang="en-US" sz="1000" dirty="0"/>
              <a:t>Other immune-mediated diseases</a:t>
            </a:r>
            <a:br>
              <a:rPr lang="en-US" sz="1000" dirty="0"/>
            </a:br>
            <a:r>
              <a:rPr lang="en-US" sz="1000" dirty="0"/>
              <a:t>Prostatitis</a:t>
            </a:r>
            <a:br>
              <a:rPr lang="en-US" sz="1000" dirty="0"/>
            </a:br>
            <a:r>
              <a:rPr lang="en-US" sz="1000" dirty="0"/>
              <a:t>Hepatitis</a:t>
            </a:r>
            <a:br>
              <a:rPr lang="en-US" sz="1000" dirty="0"/>
            </a:br>
            <a:r>
              <a:rPr lang="en-US" sz="1000" dirty="0"/>
              <a:t>Inflammatory bowel disease</a:t>
            </a:r>
          </a:p>
          <a:p>
            <a:pPr lvl="1"/>
            <a:r>
              <a:rPr lang="en-US" sz="1000" dirty="0"/>
              <a:t>Other </a:t>
            </a:r>
            <a:br>
              <a:rPr lang="en-US" sz="1000" dirty="0"/>
            </a:br>
            <a:endParaRPr lang="en-US" sz="1000" dirty="0"/>
          </a:p>
          <a:p>
            <a:pPr lvl="2"/>
            <a:r>
              <a:rPr lang="en-US" sz="1000" dirty="0"/>
              <a:t>Hyperadrenocorticism and administration of long-term high-dose corticosteroids</a:t>
            </a:r>
            <a:br>
              <a:rPr lang="en-US" sz="1000" dirty="0"/>
            </a:br>
            <a:r>
              <a:rPr lang="en-US" sz="1000" dirty="0"/>
              <a:t>Idiopathic</a:t>
            </a:r>
            <a:br>
              <a:rPr lang="en-US" sz="1000" dirty="0"/>
            </a:br>
            <a:r>
              <a:rPr lang="en-US" sz="1000" dirty="0"/>
              <a:t>Familial</a:t>
            </a:r>
            <a:br>
              <a:rPr lang="en-US" sz="1000" dirty="0"/>
            </a:br>
            <a:r>
              <a:rPr lang="en-US" sz="1000" dirty="0"/>
              <a:t>Nonimmunologic-hyperfiltration</a:t>
            </a:r>
            <a:br>
              <a:rPr lang="en-US" sz="600" dirty="0"/>
            </a:br>
            <a:r>
              <a:rPr lang="en-US" sz="600" dirty="0"/>
              <a:t>Diabetes mellitus</a:t>
            </a:r>
          </a:p>
          <a:p>
            <a:pPr lvl="1"/>
            <a:endParaRPr lang="en-US" sz="600" dirty="0"/>
          </a:p>
        </p:txBody>
      </p:sp>
    </p:spTree>
    <p:extLst>
      <p:ext uri="{BB962C8B-B14F-4D97-AF65-F5344CB8AC3E}">
        <p14:creationId xmlns:p14="http://schemas.microsoft.com/office/powerpoint/2010/main" val="127114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12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126">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126">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126">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126">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26">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12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035E7-410F-B9DD-10BA-75765EEF2182}"/>
              </a:ext>
            </a:extLst>
          </p:cNvPr>
          <p:cNvSpPr>
            <a:spLocks noGrp="1"/>
          </p:cNvSpPr>
          <p:nvPr>
            <p:ph type="title"/>
          </p:nvPr>
        </p:nvSpPr>
        <p:spPr/>
        <p:txBody>
          <a:bodyPr/>
          <a:lstStyle/>
          <a:p>
            <a:r>
              <a:rPr lang="en-US" dirty="0"/>
              <a:t>Proteinuria: in the tubule</a:t>
            </a:r>
          </a:p>
        </p:txBody>
      </p:sp>
      <p:sp>
        <p:nvSpPr>
          <p:cNvPr id="3" name="Content Placeholder 2">
            <a:extLst>
              <a:ext uri="{FF2B5EF4-FFF2-40B4-BE49-F238E27FC236}">
                <a16:creationId xmlns:a16="http://schemas.microsoft.com/office/drawing/2014/main" id="{872A1F8B-4389-1883-2D56-DF2C17AB1C97}"/>
              </a:ext>
            </a:extLst>
          </p:cNvPr>
          <p:cNvSpPr>
            <a:spLocks noGrp="1"/>
          </p:cNvSpPr>
          <p:nvPr>
            <p:ph idx="1"/>
          </p:nvPr>
        </p:nvSpPr>
        <p:spPr/>
        <p:txBody>
          <a:bodyPr/>
          <a:lstStyle/>
          <a:p>
            <a:r>
              <a:rPr lang="en-US" dirty="0"/>
              <a:t>How can the tubule contribute to proteinuria? (what conditions or what defects?</a:t>
            </a:r>
          </a:p>
          <a:p>
            <a:pPr lvl="1"/>
            <a:r>
              <a:rPr lang="en-US" dirty="0"/>
              <a:t>Fanconi syndrome</a:t>
            </a:r>
          </a:p>
          <a:p>
            <a:pPr lvl="1"/>
            <a:r>
              <a:rPr lang="en-US" dirty="0"/>
              <a:t>Damage from glomerular disease</a:t>
            </a:r>
          </a:p>
          <a:p>
            <a:pPr lvl="2"/>
            <a:r>
              <a:rPr lang="en-US" dirty="0"/>
              <a:t>How?</a:t>
            </a:r>
          </a:p>
        </p:txBody>
      </p:sp>
    </p:spTree>
    <p:extLst>
      <p:ext uri="{BB962C8B-B14F-4D97-AF65-F5344CB8AC3E}">
        <p14:creationId xmlns:p14="http://schemas.microsoft.com/office/powerpoint/2010/main" val="1565291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8D36A-BA13-9C1F-5A11-6AECEDFC82E5}"/>
              </a:ext>
            </a:extLst>
          </p:cNvPr>
          <p:cNvSpPr>
            <a:spLocks noGrp="1"/>
          </p:cNvSpPr>
          <p:nvPr>
            <p:ph type="title"/>
          </p:nvPr>
        </p:nvSpPr>
        <p:spPr/>
        <p:txBody>
          <a:bodyPr/>
          <a:lstStyle/>
          <a:p>
            <a:r>
              <a:rPr lang="en-US" dirty="0"/>
              <a:t>Proteinuria: treatment</a:t>
            </a:r>
          </a:p>
        </p:txBody>
      </p:sp>
      <p:sp>
        <p:nvSpPr>
          <p:cNvPr id="3" name="Content Placeholder 2">
            <a:extLst>
              <a:ext uri="{FF2B5EF4-FFF2-40B4-BE49-F238E27FC236}">
                <a16:creationId xmlns:a16="http://schemas.microsoft.com/office/drawing/2014/main" id="{DDB98CC2-A057-4247-F959-5D2717278715}"/>
              </a:ext>
            </a:extLst>
          </p:cNvPr>
          <p:cNvSpPr>
            <a:spLocks noGrp="1"/>
          </p:cNvSpPr>
          <p:nvPr>
            <p:ph idx="1"/>
          </p:nvPr>
        </p:nvSpPr>
        <p:spPr/>
        <p:txBody>
          <a:bodyPr/>
          <a:lstStyle/>
          <a:p>
            <a:r>
              <a:rPr lang="en-US" dirty="0"/>
              <a:t>What medications and why?</a:t>
            </a:r>
          </a:p>
          <a:p>
            <a:pPr lvl="1"/>
            <a:r>
              <a:rPr lang="en-US" dirty="0"/>
              <a:t>Angiotensin converting enzyme inhibitor</a:t>
            </a:r>
          </a:p>
          <a:p>
            <a:pPr lvl="1"/>
            <a:r>
              <a:rPr lang="en-US" dirty="0"/>
              <a:t>Angiotensin receptor blocker</a:t>
            </a:r>
          </a:p>
          <a:p>
            <a:pPr lvl="1"/>
            <a:r>
              <a:rPr lang="en-US" dirty="0"/>
              <a:t>Diet</a:t>
            </a:r>
          </a:p>
          <a:p>
            <a:endParaRPr lang="en-US" dirty="0"/>
          </a:p>
        </p:txBody>
      </p:sp>
    </p:spTree>
    <p:extLst>
      <p:ext uri="{BB962C8B-B14F-4D97-AF65-F5344CB8AC3E}">
        <p14:creationId xmlns:p14="http://schemas.microsoft.com/office/powerpoint/2010/main" val="278371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MEME] Nephrotic syndrome? I don't think so. : r/medicalschool">
            <a:extLst>
              <a:ext uri="{FF2B5EF4-FFF2-40B4-BE49-F238E27FC236}">
                <a16:creationId xmlns:a16="http://schemas.microsoft.com/office/drawing/2014/main" id="{F6655614-66B2-A93C-4B52-8295682E62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1288" y="0"/>
            <a:ext cx="68294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70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3F907-0C57-783E-F4EC-2311F4F66233}"/>
              </a:ext>
            </a:extLst>
          </p:cNvPr>
          <p:cNvSpPr>
            <a:spLocks noGrp="1"/>
          </p:cNvSpPr>
          <p:nvPr>
            <p:ph type="title"/>
          </p:nvPr>
        </p:nvSpPr>
        <p:spPr>
          <a:xfrm>
            <a:off x="2895600" y="764373"/>
            <a:ext cx="8610600" cy="1293028"/>
          </a:xfrm>
        </p:spPr>
        <p:txBody>
          <a:bodyPr>
            <a:normAutofit/>
          </a:bodyPr>
          <a:lstStyle/>
          <a:p>
            <a:r>
              <a:rPr lang="en-US" dirty="0"/>
              <a:t>Intestinal absorption</a:t>
            </a:r>
          </a:p>
        </p:txBody>
      </p:sp>
      <p:sp>
        <p:nvSpPr>
          <p:cNvPr id="3" name="Content Placeholder 2">
            <a:extLst>
              <a:ext uri="{FF2B5EF4-FFF2-40B4-BE49-F238E27FC236}">
                <a16:creationId xmlns:a16="http://schemas.microsoft.com/office/drawing/2014/main" id="{E1854615-9BD0-2329-A2BD-F22B808114BD}"/>
              </a:ext>
            </a:extLst>
          </p:cNvPr>
          <p:cNvSpPr>
            <a:spLocks noGrp="1"/>
          </p:cNvSpPr>
          <p:nvPr>
            <p:ph idx="1"/>
          </p:nvPr>
        </p:nvSpPr>
        <p:spPr>
          <a:xfrm>
            <a:off x="677333" y="2194560"/>
            <a:ext cx="5816600" cy="4024125"/>
          </a:xfrm>
        </p:spPr>
        <p:txBody>
          <a:bodyPr>
            <a:normAutofit/>
          </a:bodyPr>
          <a:lstStyle/>
          <a:p>
            <a:r>
              <a:rPr lang="en-US" dirty="0"/>
              <a:t>Linear function of intake</a:t>
            </a:r>
          </a:p>
          <a:p>
            <a:r>
              <a:rPr lang="en-US" dirty="0"/>
              <a:t>Occurs via two mechanisms: passive diffusion and active transport</a:t>
            </a:r>
          </a:p>
          <a:p>
            <a:r>
              <a:rPr lang="en-US" dirty="0"/>
              <a:t>Passive diffusion via paracellular pathway</a:t>
            </a:r>
          </a:p>
          <a:p>
            <a:r>
              <a:rPr lang="en-US" dirty="0"/>
              <a:t>Active mucosal transport</a:t>
            </a:r>
          </a:p>
          <a:p>
            <a:pPr lvl="1"/>
            <a:r>
              <a:rPr lang="en-US" dirty="0"/>
              <a:t>Sodium dependent</a:t>
            </a:r>
          </a:p>
          <a:p>
            <a:pPr lvl="1"/>
            <a:r>
              <a:rPr lang="en-US" dirty="0"/>
              <a:t>Carrier mediated process</a:t>
            </a:r>
          </a:p>
          <a:p>
            <a:pPr lvl="1"/>
            <a:endParaRPr lang="en-US" dirty="0"/>
          </a:p>
          <a:p>
            <a:pPr lvl="1"/>
            <a:endParaRPr lang="en-US" dirty="0"/>
          </a:p>
        </p:txBody>
      </p:sp>
      <p:pic>
        <p:nvPicPr>
          <p:cNvPr id="1026" name="Picture 2" descr="Dietary phosphorus absorption occurs in the small intestine via 2... |  Download Scientific Diagram">
            <a:extLst>
              <a:ext uri="{FF2B5EF4-FFF2-40B4-BE49-F238E27FC236}">
                <a16:creationId xmlns:a16="http://schemas.microsoft.com/office/drawing/2014/main" id="{948E2C93-B281-E7B5-33CF-3BF1DEF4DCF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20" r="2" b="2"/>
          <a:stretch/>
        </p:blipFill>
        <p:spPr bwMode="auto">
          <a:xfrm>
            <a:off x="6985000" y="2501159"/>
            <a:ext cx="4521200" cy="3410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212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CB0F2-2D4C-8B4E-4563-1D64A2DD318D}"/>
              </a:ext>
            </a:extLst>
          </p:cNvPr>
          <p:cNvSpPr>
            <a:spLocks noGrp="1"/>
          </p:cNvSpPr>
          <p:nvPr>
            <p:ph type="title"/>
          </p:nvPr>
        </p:nvSpPr>
        <p:spPr/>
        <p:txBody>
          <a:bodyPr/>
          <a:lstStyle/>
          <a:p>
            <a:r>
              <a:rPr lang="en-US" dirty="0"/>
              <a:t>Renal handling</a:t>
            </a:r>
          </a:p>
        </p:txBody>
      </p:sp>
      <p:sp>
        <p:nvSpPr>
          <p:cNvPr id="3" name="Content Placeholder 2">
            <a:extLst>
              <a:ext uri="{FF2B5EF4-FFF2-40B4-BE49-F238E27FC236}">
                <a16:creationId xmlns:a16="http://schemas.microsoft.com/office/drawing/2014/main" id="{9692E941-BE7B-A4E0-5090-7FA9DE7D17AA}"/>
              </a:ext>
            </a:extLst>
          </p:cNvPr>
          <p:cNvSpPr>
            <a:spLocks noGrp="1"/>
          </p:cNvSpPr>
          <p:nvPr>
            <p:ph idx="1"/>
          </p:nvPr>
        </p:nvSpPr>
        <p:spPr/>
        <p:txBody>
          <a:bodyPr/>
          <a:lstStyle/>
          <a:p>
            <a:r>
              <a:rPr lang="en-US" dirty="0"/>
              <a:t>How much filtered phosphorus is absorbed by the renal tubules?</a:t>
            </a:r>
          </a:p>
          <a:p>
            <a:pPr lvl="1"/>
            <a:r>
              <a:rPr lang="en-US" dirty="0"/>
              <a:t>80-90%</a:t>
            </a:r>
          </a:p>
          <a:p>
            <a:r>
              <a:rPr lang="en-US" dirty="0"/>
              <a:t>Where does the majority of phosphorus absorption occur?</a:t>
            </a:r>
          </a:p>
          <a:p>
            <a:pPr lvl="1"/>
            <a:r>
              <a:rPr lang="en-US" dirty="0"/>
              <a:t>Proximal renal tubule</a:t>
            </a:r>
          </a:p>
          <a:p>
            <a:r>
              <a:rPr lang="en-US" dirty="0"/>
              <a:t>Filtration through glomerulus</a:t>
            </a:r>
          </a:p>
          <a:p>
            <a:pPr lvl="1"/>
            <a:r>
              <a:rPr lang="en-US" dirty="0"/>
              <a:t>90-95% of serum phosphorus filtered</a:t>
            </a:r>
          </a:p>
        </p:txBody>
      </p:sp>
    </p:spTree>
    <p:extLst>
      <p:ext uri="{BB962C8B-B14F-4D97-AF65-F5344CB8AC3E}">
        <p14:creationId xmlns:p14="http://schemas.microsoft.com/office/powerpoint/2010/main" val="3255787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par>
                                <p:cTn id="31" presetID="1" presetClass="entr" presetSubtype="0" fill="hold" grpId="1" nodeType="with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1"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childTnLst>
                                </p:cTn>
                              </p:par>
                              <p:par>
                                <p:cTn id="37" presetID="1" presetClass="entr" presetSubtype="0" fill="hold" grpId="1" nodeType="with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0E39C-5C88-E9FF-AE84-68DA67B6B53A}"/>
              </a:ext>
            </a:extLst>
          </p:cNvPr>
          <p:cNvSpPr>
            <a:spLocks noGrp="1"/>
          </p:cNvSpPr>
          <p:nvPr>
            <p:ph type="title"/>
          </p:nvPr>
        </p:nvSpPr>
        <p:spPr>
          <a:xfrm>
            <a:off x="2895600" y="764373"/>
            <a:ext cx="8610600" cy="1293028"/>
          </a:xfrm>
        </p:spPr>
        <p:txBody>
          <a:bodyPr>
            <a:normAutofit/>
          </a:bodyPr>
          <a:lstStyle/>
          <a:p>
            <a:r>
              <a:rPr lang="en-US" dirty="0"/>
              <a:t>Describe the path of phosphorus absorption</a:t>
            </a:r>
          </a:p>
        </p:txBody>
      </p:sp>
      <p:sp>
        <p:nvSpPr>
          <p:cNvPr id="3" name="Content Placeholder 2">
            <a:extLst>
              <a:ext uri="{FF2B5EF4-FFF2-40B4-BE49-F238E27FC236}">
                <a16:creationId xmlns:a16="http://schemas.microsoft.com/office/drawing/2014/main" id="{4FAAE79D-424F-EACF-93CF-09D768269D7F}"/>
              </a:ext>
            </a:extLst>
          </p:cNvPr>
          <p:cNvSpPr>
            <a:spLocks noGrp="1"/>
          </p:cNvSpPr>
          <p:nvPr>
            <p:ph idx="1"/>
          </p:nvPr>
        </p:nvSpPr>
        <p:spPr>
          <a:xfrm>
            <a:off x="677333" y="2194560"/>
            <a:ext cx="5816600" cy="4024125"/>
          </a:xfrm>
        </p:spPr>
        <p:txBody>
          <a:bodyPr>
            <a:normAutofit/>
          </a:bodyPr>
          <a:lstStyle/>
          <a:p>
            <a:r>
              <a:rPr lang="en-US" dirty="0"/>
              <a:t>Crosses luminal membranes by brush border cotransporter</a:t>
            </a:r>
          </a:p>
          <a:p>
            <a:pPr lvl="1"/>
            <a:r>
              <a:rPr lang="en-US" dirty="0"/>
              <a:t>Na+-phosphate </a:t>
            </a:r>
            <a:r>
              <a:rPr lang="en-US" dirty="0" err="1"/>
              <a:t>symtransporter</a:t>
            </a:r>
            <a:endParaRPr lang="en-US" dirty="0"/>
          </a:p>
          <a:p>
            <a:pPr lvl="1"/>
            <a:r>
              <a:rPr lang="en-US" dirty="0"/>
              <a:t>Type </a:t>
            </a:r>
            <a:r>
              <a:rPr lang="en-US" dirty="0" err="1"/>
              <a:t>IIa</a:t>
            </a:r>
            <a:r>
              <a:rPr lang="en-US" dirty="0"/>
              <a:t> sodium phosphate cotransporter</a:t>
            </a:r>
          </a:p>
          <a:p>
            <a:r>
              <a:rPr lang="en-US" dirty="0"/>
              <a:t>Transport across basolateral membrane poorly understood </a:t>
            </a:r>
          </a:p>
        </p:txBody>
      </p:sp>
      <p:pic>
        <p:nvPicPr>
          <p:cNvPr id="4" name="Picture 3" descr="Diagram, schematic&#10;&#10;Description automatically generated">
            <a:extLst>
              <a:ext uri="{FF2B5EF4-FFF2-40B4-BE49-F238E27FC236}">
                <a16:creationId xmlns:a16="http://schemas.microsoft.com/office/drawing/2014/main" id="{95E0388C-B1A0-B76D-4306-C019FFDEC9E7}"/>
              </a:ext>
            </a:extLst>
          </p:cNvPr>
          <p:cNvPicPr>
            <a:picLocks noChangeAspect="1"/>
          </p:cNvPicPr>
          <p:nvPr/>
        </p:nvPicPr>
        <p:blipFill>
          <a:blip r:embed="rId3"/>
          <a:stretch>
            <a:fillRect/>
          </a:stretch>
        </p:blipFill>
        <p:spPr>
          <a:xfrm>
            <a:off x="6985000" y="2278285"/>
            <a:ext cx="4521200" cy="3628262"/>
          </a:xfrm>
          <a:prstGeom prst="rect">
            <a:avLst/>
          </a:prstGeom>
        </p:spPr>
      </p:pic>
      <p:sp>
        <p:nvSpPr>
          <p:cNvPr id="5" name="Rectangle 4">
            <a:extLst>
              <a:ext uri="{FF2B5EF4-FFF2-40B4-BE49-F238E27FC236}">
                <a16:creationId xmlns:a16="http://schemas.microsoft.com/office/drawing/2014/main" id="{165BBE6C-B387-B0CE-6E53-360AA13727B8}"/>
              </a:ext>
            </a:extLst>
          </p:cNvPr>
          <p:cNvSpPr/>
          <p:nvPr/>
        </p:nvSpPr>
        <p:spPr>
          <a:xfrm>
            <a:off x="6931709" y="3388659"/>
            <a:ext cx="1828800" cy="1371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34A5F4DF-C69D-8171-8483-8696571BAA0D}"/>
              </a:ext>
            </a:extLst>
          </p:cNvPr>
          <p:cNvSpPr/>
          <p:nvPr/>
        </p:nvSpPr>
        <p:spPr>
          <a:xfrm>
            <a:off x="9251576" y="2944906"/>
            <a:ext cx="1828800" cy="22591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28338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C341C-FC36-6DF4-22B8-87006CB07C36}"/>
              </a:ext>
            </a:extLst>
          </p:cNvPr>
          <p:cNvSpPr>
            <a:spLocks noGrp="1"/>
          </p:cNvSpPr>
          <p:nvPr>
            <p:ph type="title"/>
          </p:nvPr>
        </p:nvSpPr>
        <p:spPr/>
        <p:txBody>
          <a:bodyPr/>
          <a:lstStyle/>
          <a:p>
            <a:r>
              <a:rPr lang="en-US" dirty="0"/>
              <a:t>What hormones/substances increase reabsorption?</a:t>
            </a:r>
          </a:p>
        </p:txBody>
      </p:sp>
      <p:sp>
        <p:nvSpPr>
          <p:cNvPr id="3" name="Content Placeholder 2">
            <a:extLst>
              <a:ext uri="{FF2B5EF4-FFF2-40B4-BE49-F238E27FC236}">
                <a16:creationId xmlns:a16="http://schemas.microsoft.com/office/drawing/2014/main" id="{2EE4724D-12AE-A8ED-4409-771EB3647FB0}"/>
              </a:ext>
            </a:extLst>
          </p:cNvPr>
          <p:cNvSpPr>
            <a:spLocks noGrp="1"/>
          </p:cNvSpPr>
          <p:nvPr>
            <p:ph idx="1"/>
          </p:nvPr>
        </p:nvSpPr>
        <p:spPr/>
        <p:txBody>
          <a:bodyPr/>
          <a:lstStyle/>
          <a:p>
            <a:r>
              <a:rPr lang="en-US" dirty="0"/>
              <a:t>Growth hormone</a:t>
            </a:r>
          </a:p>
          <a:p>
            <a:r>
              <a:rPr lang="en-US" dirty="0"/>
              <a:t>Insulin </a:t>
            </a:r>
          </a:p>
          <a:p>
            <a:r>
              <a:rPr lang="en-US" dirty="0"/>
              <a:t>Thyroxine</a:t>
            </a:r>
          </a:p>
          <a:p>
            <a:r>
              <a:rPr lang="en-US" dirty="0"/>
              <a:t>Respiratory alkalosis</a:t>
            </a:r>
          </a:p>
          <a:p>
            <a:endParaRPr lang="en-US" dirty="0"/>
          </a:p>
        </p:txBody>
      </p:sp>
    </p:spTree>
    <p:extLst>
      <p:ext uri="{BB962C8B-B14F-4D97-AF65-F5344CB8AC3E}">
        <p14:creationId xmlns:p14="http://schemas.microsoft.com/office/powerpoint/2010/main" val="2740739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{9E41FF4E-721C-9A44-B83D-A4B311764F10}tf10001079</Template>
  <TotalTime>8762</TotalTime>
  <Words>5034</Words>
  <Application>Microsoft Macintosh PowerPoint</Application>
  <PresentationFormat>Widescreen</PresentationFormat>
  <Paragraphs>444</Paragraphs>
  <Slides>53</Slides>
  <Notes>46</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53</vt:i4>
      </vt:variant>
    </vt:vector>
  </HeadingPairs>
  <TitlesOfParts>
    <vt:vector size="71" baseType="lpstr">
      <vt:lpstr>AdvOTbfec020b</vt:lpstr>
      <vt:lpstr>AdvP4C4E74</vt:lpstr>
      <vt:lpstr>AdvP97CA</vt:lpstr>
      <vt:lpstr>AdvP97D0</vt:lpstr>
      <vt:lpstr>AdvPi1</vt:lpstr>
      <vt:lpstr>AdvTimes</vt:lpstr>
      <vt:lpstr>Arial</vt:lpstr>
      <vt:lpstr>Arial</vt:lpstr>
      <vt:lpstr>Calibri</vt:lpstr>
      <vt:lpstr>Cambria</vt:lpstr>
      <vt:lpstr>Century Gothic</vt:lpstr>
      <vt:lpstr>Inter</vt:lpstr>
      <vt:lpstr>Minion</vt:lpstr>
      <vt:lpstr>NexusSans</vt:lpstr>
      <vt:lpstr>Times New Roman</vt:lpstr>
      <vt:lpstr>utopia-std</vt:lpstr>
      <vt:lpstr>Wingdings</vt:lpstr>
      <vt:lpstr>Vapor Trail</vt:lpstr>
      <vt:lpstr>Renal handling of magnesium, phosphorus and albumin</vt:lpstr>
      <vt:lpstr>What are some general roles of phosphorus?</vt:lpstr>
      <vt:lpstr>Where is majority of phosphorus distribution in the body?</vt:lpstr>
      <vt:lpstr> Phosphorus distribution</vt:lpstr>
      <vt:lpstr>True of false</vt:lpstr>
      <vt:lpstr>Intestinal absorption</vt:lpstr>
      <vt:lpstr>Renal handling</vt:lpstr>
      <vt:lpstr>Describe the path of phosphorus absorption</vt:lpstr>
      <vt:lpstr>What hormones/substances increase reabsorption?</vt:lpstr>
      <vt:lpstr>What hormones/situations decrease phosphorus reabsorption?</vt:lpstr>
      <vt:lpstr>PowerPoint Presentation</vt:lpstr>
      <vt:lpstr>Hypophosphatemia: clinical effects</vt:lpstr>
      <vt:lpstr>Hypophosphatemia: clinical effects</vt:lpstr>
      <vt:lpstr>Hypophosphatemia: causes</vt:lpstr>
      <vt:lpstr>Hypophosphatemia: increased loss</vt:lpstr>
      <vt:lpstr>treatment</vt:lpstr>
      <vt:lpstr>Hyperphosphatemia: clinical effects</vt:lpstr>
      <vt:lpstr>Hyperphosphatemia: renal</vt:lpstr>
      <vt:lpstr>PowerPoint Presentation</vt:lpstr>
      <vt:lpstr>Other causes of hyperphosphatemia</vt:lpstr>
      <vt:lpstr>Hyperphosphatemia: treatment</vt:lpstr>
      <vt:lpstr>Hyperphosphatemia: treatment</vt:lpstr>
      <vt:lpstr>Magnesium: roles</vt:lpstr>
      <vt:lpstr>PowerPoint Presentation</vt:lpstr>
      <vt:lpstr>Magnesium: distribution</vt:lpstr>
      <vt:lpstr>Magnesium: gastrointestinal</vt:lpstr>
      <vt:lpstr>Magnesium: renal</vt:lpstr>
      <vt:lpstr>Magnesium: proximal tubule</vt:lpstr>
      <vt:lpstr>Magnesium: loop of henle</vt:lpstr>
      <vt:lpstr>PowerPoint Presentation</vt:lpstr>
      <vt:lpstr>Magnesium: distal convoluted tubule</vt:lpstr>
      <vt:lpstr>Magnesium deficiency</vt:lpstr>
      <vt:lpstr>Magnesium deficiency and cardiac conduction</vt:lpstr>
      <vt:lpstr>Magnesium as antiarrhythmic</vt:lpstr>
      <vt:lpstr>Magnesium and peripheral vasculature</vt:lpstr>
      <vt:lpstr>Magnesium and neuromuscular system</vt:lpstr>
      <vt:lpstr>PowerPoint Presentation</vt:lpstr>
      <vt:lpstr>Magnesium and potassium</vt:lpstr>
      <vt:lpstr>Magnesium and calcium</vt:lpstr>
      <vt:lpstr>Differentials for magnesium deficiency</vt:lpstr>
      <vt:lpstr>Administration of magnesium</vt:lpstr>
      <vt:lpstr>hypermagnesemia</vt:lpstr>
      <vt:lpstr>Albumin: general</vt:lpstr>
      <vt:lpstr>Albumin: roles</vt:lpstr>
      <vt:lpstr>Albumin: physical properties</vt:lpstr>
      <vt:lpstr>Albumin: glomerulus</vt:lpstr>
      <vt:lpstr>Albumin: glomerulus</vt:lpstr>
      <vt:lpstr>Albumin: reabsorption</vt:lpstr>
      <vt:lpstr>Albuminuria</vt:lpstr>
      <vt:lpstr>glomerulopathy</vt:lpstr>
      <vt:lpstr>Proteinuria: in the tubule</vt:lpstr>
      <vt:lpstr>Proteinuria: treatment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Renal handling of magnesium, phosphorus and albumin</dc:title>
  <dc:creator>Jessica Perrucci</dc:creator>
  <cp:lastModifiedBy>Jessica Perrucci</cp:lastModifiedBy>
  <cp:revision>3</cp:revision>
  <dcterms:created xsi:type="dcterms:W3CDTF">2023-01-13T05:00:40Z</dcterms:created>
  <dcterms:modified xsi:type="dcterms:W3CDTF">2023-01-19T21:36:58Z</dcterms:modified>
</cp:coreProperties>
</file>