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60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A1826-1B3E-4E2E-8D6C-93BCEAA3D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200" y="1096965"/>
            <a:ext cx="7977600" cy="2085696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5F0CE-1714-4650-9690-5676C063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6000" y="3945771"/>
            <a:ext cx="5760000" cy="1832730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0" spc="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0CA85-BF38-4762-934C-D00F2047C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CA3C9-6579-49D9-A5FD-20231FB4B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B94FE-6287-4D49-B0E5-FE9A9BA75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0C0B2A-3FD1-4235-A16E-0ED1E028A93E}"/>
              </a:ext>
            </a:extLst>
          </p:cNvPr>
          <p:cNvCxnSpPr>
            <a:cxnSpLocks/>
          </p:cNvCxnSpPr>
          <p:nvPr/>
        </p:nvCxnSpPr>
        <p:spPr>
          <a:xfrm>
            <a:off x="5826000" y="3525773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494E066-0146-46E9-BAF1-C33240ABA294}"/>
              </a:ext>
            </a:extLst>
          </p:cNvPr>
          <p:cNvGrpSpPr/>
          <p:nvPr/>
        </p:nvGrpSpPr>
        <p:grpSpPr>
          <a:xfrm rot="2700000">
            <a:off x="10127693" y="4178240"/>
            <a:ext cx="633413" cy="1862138"/>
            <a:chOff x="5959192" y="333389"/>
            <a:chExt cx="633413" cy="186213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02BD80B-C499-4DAC-9580-575B04F8658F}"/>
                </a:ext>
              </a:extLst>
            </p:cNvPr>
            <p:cNvGrpSpPr/>
            <p:nvPr/>
          </p:nvGrpSpPr>
          <p:grpSpPr>
            <a:xfrm>
              <a:off x="5959192" y="333389"/>
              <a:ext cx="633413" cy="1419225"/>
              <a:chOff x="5959192" y="333389"/>
              <a:chExt cx="633413" cy="1419225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CCF069F3-858C-4C67-90C2-46017C3D4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192" y="333389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8A1FFA52-DFA8-4A81-8A85-50BE13257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8280" y="333389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0" name="Line 70">
              <a:extLst>
                <a:ext uri="{FF2B5EF4-FFF2-40B4-BE49-F238E27FC236}">
                  <a16:creationId xmlns:a16="http://schemas.microsoft.com/office/drawing/2014/main" id="{BAEDA471-60CB-4A0C-B9AD-B2B3C51EA2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78280" y="333389"/>
              <a:ext cx="0" cy="1862138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51440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2E59-6597-437B-B2F8-E2DD1F86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BC1D-912E-4012-84AC-A509C9EF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110C-4AA3-4101-B3BD-140B90AF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F189-4D8E-4DE6-8295-CF92FA8B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F33EC-1ACF-4D46-AEA5-A2080221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12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5267-19A7-4A3D-9658-AD3F78DD3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2305800"/>
            <a:ext cx="4636800" cy="2246400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17554-5672-499F-BEB9-AB069E6D1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5250" y="2305800"/>
            <a:ext cx="4636800" cy="224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1">
                <a:solidFill>
                  <a:schemeClr val="tx1"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A3C6-C279-46AA-B4EE-5F861D83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125B-DDB9-4F4E-B9E9-A747E648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D465E-E86B-42A8-B18A-9046E40D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81007E-0E57-40DB-9A98-D04E0A05937B}"/>
              </a:ext>
            </a:extLst>
          </p:cNvPr>
          <p:cNvSpPr/>
          <p:nvPr/>
        </p:nvSpPr>
        <p:spPr>
          <a:xfrm>
            <a:off x="1437136" y="649304"/>
            <a:ext cx="340415" cy="340415"/>
          </a:xfrm>
          <a:prstGeom prst="ellipse">
            <a:avLst/>
          </a:prstGeom>
          <a:gradFill flip="none" rotWithShape="1">
            <a:gsLst>
              <a:gs pos="0">
                <a:srgbClr val="FFFFFF">
                  <a:alpha val="80000"/>
                </a:srgbClr>
              </a:gs>
              <a:gs pos="100000">
                <a:srgbClr val="FFFFFF">
                  <a:alpha val="10000"/>
                </a:srgbClr>
              </a:gs>
            </a:gsLst>
            <a:lin ang="2700000" scaled="0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2D7ED2-BAE3-470E-9EFF-F2A49EDD9767}"/>
              </a:ext>
            </a:extLst>
          </p:cNvPr>
          <p:cNvGrpSpPr/>
          <p:nvPr/>
        </p:nvGrpSpPr>
        <p:grpSpPr>
          <a:xfrm rot="10800000">
            <a:off x="1079500" y="952167"/>
            <a:ext cx="641184" cy="1069728"/>
            <a:chOff x="6484111" y="2967038"/>
            <a:chExt cx="641184" cy="106972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5B14D1A-9E1B-41C3-96AA-A5C40C4F9B3A}"/>
                </a:ext>
              </a:extLst>
            </p:cNvPr>
            <p:cNvGrpSpPr/>
            <p:nvPr/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00EC83EC-04A6-4533-80A5-B1817F1F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BF61FF24-9074-4265-ACF4-1AEC3621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8D31D9FF-672B-4C5E-B4B2-DD86A124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991EBFD-EBD5-48CE-9178-AF5B6F50D416}"/>
                </a:ext>
              </a:extLst>
            </p:cNvPr>
            <p:cNvGrpSpPr/>
            <p:nvPr/>
          </p:nvGrpSpPr>
          <p:grpSpPr>
            <a:xfrm rot="18900000" flipH="1">
              <a:off x="6484111" y="3104366"/>
              <a:ext cx="317159" cy="932400"/>
              <a:chOff x="6808136" y="2967038"/>
              <a:chExt cx="317159" cy="932400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1B45F046-3129-4A30-9402-44BA590CD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24589F32-BB2E-46B1-BAB5-75EA779C7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Line 70">
                <a:extLst>
                  <a:ext uri="{FF2B5EF4-FFF2-40B4-BE49-F238E27FC236}">
                    <a16:creationId xmlns:a16="http://schemas.microsoft.com/office/drawing/2014/main" id="{0BD46CA5-AE89-4413-AB8D-347179D881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43A360-3214-4DB8-BD85-C6AE48D02D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0919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400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F8D2A-A489-488D-B1E1-23F36D3E9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4202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242E8-AEEF-4BBD-94E9-86F89D69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8D2CA-06C9-412D-A5D6-F97DDBBB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A80D9-E04B-47BF-80DA-01E68346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2251-8A4B-463E-982B-C657C381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74D5E-AC0B-46BF-8840-61CC89C3B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399" y="1736732"/>
            <a:ext cx="4928400" cy="661912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A0738-7A90-4A35-AB98-9656D6187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9400" y="2431256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ADFE01-1BA7-4288-9355-8B2B508BE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4200" y="1736732"/>
            <a:ext cx="4928400" cy="662400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49F77-6C55-47AC-B1AE-5D9906DBD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4200" y="2431257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D8EF53-AF86-47E8-83DC-8C419847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01D653-ED9A-46D3-A97F-B5FA1DAE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B9B66-64EA-4022-BD96-ECF2A80CE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589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FE053-BB16-4940-B248-2D496BB2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FBD80C-6CA1-42DB-B732-4807A27D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9DA86-C177-42C6-90F8-37C6844A2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813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6A27C-9BDA-43B3-96EA-C145EA7F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FBD5E-AA17-42F1-8615-49F2664D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7A2D5-EBE5-43DD-8CF2-8B90801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52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451E1-40E1-4ED2-A9E3-6376E774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1" y="955674"/>
            <a:ext cx="3531600" cy="138499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AAE5E-AD83-40D4-8BDB-6B25250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4850" y="882651"/>
            <a:ext cx="5760000" cy="48958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F8E2-A28B-4889-AD9E-1D733FEA2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9401" y="2584759"/>
            <a:ext cx="3531600" cy="319374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EF812-B775-468C-84D9-4394CC19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1DEB3-5237-467C-A5B6-EDA7F366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77A6B-440F-4D7B-92DA-1B964D029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C89B2F1-1E32-44DB-B50E-BEA1896CAD8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6349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6B204-119E-45DB-A177-995FF5D9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55456"/>
            <a:ext cx="3531600" cy="1384995"/>
          </a:xfrm>
        </p:spPr>
        <p:txBody>
          <a:bodyPr anchor="b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CD3036-53A8-4361-AAAC-D8072EB47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40001"/>
            <a:ext cx="6115050" cy="52385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CFCD5-820E-47D9-9A60-57680C4C9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0000" y="2584758"/>
            <a:ext cx="3531600" cy="328422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446C3-A62E-4690-9098-53D59C4C3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6C8B8-EA3D-45E5-950A-B6F1EA0B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CAB7-ADBF-42E5-A214-232BA9EF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E80DA6-B971-46B7-B0D3-8581AE0B6AC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7021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FB6D0-92CA-4910-AE77-E238F4C8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13172-A138-4DD4-A5B1-58BA62507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97B9-E4AD-469B-A60D-9A1A4BD1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5E1B0-48D6-4F99-9955-39958BA96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F49DA-55D4-4E36-AEB9-A0E99E31A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948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BC7C-C5C1-4A79-A195-B35701C28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D34A74-3328-469B-ABCA-96F2FE368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E19AB-5637-455E-89C3-B41702C20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4F2A3-EBEE-4F42-BAC2-A482F00E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E1C27-1A43-4B0B-88D0-0C5FE1DB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000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2DDA7E-8449-42D1-93BD-4E96C1BFC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2EB64-DBC0-4012-830E-9166670D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400" y="1685925"/>
            <a:ext cx="10213200" cy="404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A3E9-8704-4E26-A519-8215B3E94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0000" y="6357168"/>
            <a:ext cx="1760150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4EC743F4-8769-40B4-85DF-6CB8DE9F66AA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90E32-87A0-44C2-A299-D45FAB146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54312" y="6357600"/>
            <a:ext cx="668337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cap="all" spc="3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1A41-01A7-44E2-965B-ACFD4F280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760150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FF2BD96E-3838-45D2-9031-D3AF67C920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60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27" r:id="rId5"/>
    <p:sldLayoutId id="2147483732" r:id="rId6"/>
    <p:sldLayoutId id="2147483728" r:id="rId7"/>
    <p:sldLayoutId id="2147483729" r:id="rId8"/>
    <p:sldLayoutId id="2147483730" r:id="rId9"/>
    <p:sldLayoutId id="2147483731" r:id="rId10"/>
    <p:sldLayoutId id="214748373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2EC32AE-E4F8-4BC6-BEF2-B48BDD157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95F963-7CEC-FFBB-5603-3C3964E5DB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60862" y="1079500"/>
            <a:ext cx="4085697" cy="2138400"/>
          </a:xfrm>
        </p:spPr>
        <p:txBody>
          <a:bodyPr>
            <a:normAutofit fontScale="90000"/>
          </a:bodyPr>
          <a:lstStyle/>
          <a:p>
            <a:r>
              <a:rPr lang="en-US" dirty="0"/>
              <a:t>Pathophysiology of sepsis II:</a:t>
            </a:r>
            <a:br>
              <a:rPr lang="en-US" dirty="0"/>
            </a:br>
            <a:r>
              <a:rPr lang="en-US" dirty="0"/>
              <a:t>MODS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B8E24-F398-EDE8-D3EF-0FD1DB6F4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08006" y="4113213"/>
            <a:ext cx="2988000" cy="1655762"/>
          </a:xfrm>
        </p:spPr>
        <p:txBody>
          <a:bodyPr>
            <a:normAutofit/>
          </a:bodyPr>
          <a:lstStyle/>
          <a:p>
            <a:r>
              <a:rPr lang="en-US" dirty="0"/>
              <a:t>Samantha Davis, DVM</a:t>
            </a:r>
          </a:p>
          <a:p>
            <a:r>
              <a:rPr lang="en-US" dirty="0"/>
              <a:t>3/30/23</a:t>
            </a:r>
          </a:p>
        </p:txBody>
      </p:sp>
      <p:pic>
        <p:nvPicPr>
          <p:cNvPr id="4" name="Picture 3" descr="An abstract burst of blue and pink">
            <a:extLst>
              <a:ext uri="{FF2B5EF4-FFF2-40B4-BE49-F238E27FC236}">
                <a16:creationId xmlns:a16="http://schemas.microsoft.com/office/drawing/2014/main" id="{A36ECDD8-77D0-2F3B-AFE4-65823D9F15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63" r="19684"/>
          <a:stretch/>
        </p:blipFill>
        <p:spPr>
          <a:xfrm>
            <a:off x="20" y="10"/>
            <a:ext cx="7211993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211C822-2379-4749-95C7-3CDA93294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32006" y="369087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5617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D44E7-B727-DC8E-5BA4-1F6B0FBD3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Multiple organ dysfunction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D6E02-EC6D-CAC3-FD58-A6C377707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Define MODS</a:t>
            </a:r>
          </a:p>
          <a:p>
            <a:pPr marL="0" indent="0">
              <a:buNone/>
            </a:pPr>
            <a:r>
              <a:rPr lang="en-US" dirty="0"/>
              <a:t>The development of potentially reversible physiologic derangement involving two or more organ systems not involved in the disorder that resulted in ICU admission and arising in the wake of a potentially life threatening physiologic insult</a:t>
            </a:r>
          </a:p>
        </p:txBody>
      </p:sp>
    </p:spTree>
    <p:extLst>
      <p:ext uri="{BB962C8B-B14F-4D97-AF65-F5344CB8AC3E}">
        <p14:creationId xmlns:p14="http://schemas.microsoft.com/office/powerpoint/2010/main" val="2226426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CCFE0-8EF1-2BD5-D659-D4E09C84B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3 conditions are most associated with MODS?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1AFCC-E0CF-0E9F-A958-DAC88585D2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Shock</a:t>
            </a:r>
          </a:p>
          <a:p>
            <a:r>
              <a:rPr lang="en-US" dirty="0"/>
              <a:t>Sepsis</a:t>
            </a:r>
          </a:p>
          <a:p>
            <a:r>
              <a:rPr lang="en-US" dirty="0"/>
              <a:t>Trauma</a:t>
            </a:r>
          </a:p>
        </p:txBody>
      </p:sp>
    </p:spTree>
    <p:extLst>
      <p:ext uri="{BB962C8B-B14F-4D97-AF65-F5344CB8AC3E}">
        <p14:creationId xmlns:p14="http://schemas.microsoft.com/office/powerpoint/2010/main" val="2240208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DBA4E-C680-492F-B650-8B797DF41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Immune dysregulation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64090-6C0F-E420-5D1D-F24788E377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Dysregulation of proinflammatory and anti-inflammatory mediators </a:t>
            </a:r>
          </a:p>
          <a:p>
            <a:r>
              <a:rPr lang="en-US" dirty="0"/>
              <a:t>Pro inflammatory state leads to SIRS</a:t>
            </a:r>
          </a:p>
          <a:p>
            <a:r>
              <a:rPr lang="en-US" dirty="0"/>
              <a:t>Anti inflammatory state leads to CARS</a:t>
            </a:r>
          </a:p>
          <a:p>
            <a:r>
              <a:rPr lang="en-US" dirty="0"/>
              <a:t>Activation of PRR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 err="1">
                <a:sym typeface="Wingdings" panose="05000000000000000000" pitchFamily="2" charset="2"/>
              </a:rPr>
              <a:t>NFkB</a:t>
            </a:r>
            <a:r>
              <a:rPr lang="en-US" dirty="0">
                <a:sym typeface="Wingdings" panose="05000000000000000000" pitchFamily="2" charset="2"/>
              </a:rPr>
              <a:t> APP, </a:t>
            </a:r>
            <a:r>
              <a:rPr lang="en-US" dirty="0" err="1">
                <a:sym typeface="Wingdings" panose="05000000000000000000" pitchFamily="2" charset="2"/>
              </a:rPr>
              <a:t>iNOS</a:t>
            </a:r>
            <a:r>
              <a:rPr lang="en-US" dirty="0">
                <a:sym typeface="Wingdings" panose="05000000000000000000" pitchFamily="2" charset="2"/>
              </a:rPr>
              <a:t>, inflammatory cytokines</a:t>
            </a:r>
          </a:p>
          <a:p>
            <a:r>
              <a:rPr lang="en-US" dirty="0">
                <a:sym typeface="Wingdings" panose="05000000000000000000" pitchFamily="2" charset="2"/>
              </a:rPr>
              <a:t>PAMPs and DAMPs indicate host cell damage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218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D76D3-42BC-939B-36DA-D4D6ADB11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Proinflammatory mediators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ADDD70-7426-89D4-0FF8-19BDD1B148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TNF-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IL-1, IL-6, IL-8, IL-12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TNF-α causes induction of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COX-2 which causes vasodilation, increased capillary permeability, and local slowing of blood flow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Induce expression of TF and adhesion molecules, prime neutrophils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Activated neutrophils upregulated adhesion molecule expression, enhance endo perm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TNF and IL-1 favor diapedesis of circ defense cells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Extravasated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generate ROS and lipid mediators , death of cells- DAMPs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388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17CC1-60E0-5DBD-C466-BBFF82364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Organ dysfunction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B2318-BA28-2629-BE91-EF5630D593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609695"/>
      </p:ext>
    </p:extLst>
  </p:cSld>
  <p:clrMapOvr>
    <a:masterClrMapping/>
  </p:clrMapOvr>
</p:sld>
</file>

<file path=ppt/theme/theme1.xml><?xml version="1.0" encoding="utf-8"?>
<a:theme xmlns:a="http://schemas.openxmlformats.org/drawingml/2006/main" name="FrostyVTI">
  <a:themeElements>
    <a:clrScheme name="AnalogousFromRegularSeedLeftStep">
      <a:dk1>
        <a:srgbClr val="000000"/>
      </a:dk1>
      <a:lt1>
        <a:srgbClr val="FFFFFF"/>
      </a:lt1>
      <a:dk2>
        <a:srgbClr val="1B2830"/>
      </a:dk2>
      <a:lt2>
        <a:srgbClr val="F0F3F1"/>
      </a:lt2>
      <a:accent1>
        <a:srgbClr val="E32D9B"/>
      </a:accent1>
      <a:accent2>
        <a:srgbClr val="CD1BD1"/>
      </a:accent2>
      <a:accent3>
        <a:srgbClr val="932DE3"/>
      </a:accent3>
      <a:accent4>
        <a:srgbClr val="4E36D6"/>
      </a:accent4>
      <a:accent5>
        <a:srgbClr val="2D5EE3"/>
      </a:accent5>
      <a:accent6>
        <a:srgbClr val="1B98D1"/>
      </a:accent6>
      <a:hlink>
        <a:srgbClr val="349C5D"/>
      </a:hlink>
      <a:folHlink>
        <a:srgbClr val="7F7F7F"/>
      </a:folHlink>
    </a:clrScheme>
    <a:fontScheme name="Frosted Leaf">
      <a:majorFont>
        <a:latin typeface="Goudy Old Style"/>
        <a:ea typeface=""/>
        <a:cs typeface=""/>
      </a:majorFont>
      <a:minorFont>
        <a:latin typeface="Avenir Next LT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styVTI" id="{DD283BC3-E0B6-4E4B-91CF-F0F54D51BB21}" vid="{3EE220F7-F497-4893-BE1F-7BB1D60742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2195</TotalTime>
  <Words>179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Avenir Next LT Pro</vt:lpstr>
      <vt:lpstr>Goudy Old Style</vt:lpstr>
      <vt:lpstr>Times New Roman</vt:lpstr>
      <vt:lpstr>Wingdings</vt:lpstr>
      <vt:lpstr>FrostyVTI</vt:lpstr>
      <vt:lpstr>Pathophysiology of sepsis II: MODS</vt:lpstr>
      <vt:lpstr>Multiple organ dysfunction</vt:lpstr>
      <vt:lpstr>What 3 conditions are most associated with MODS?</vt:lpstr>
      <vt:lpstr>Immune dysregulation</vt:lpstr>
      <vt:lpstr>Proinflammatory mediators</vt:lpstr>
      <vt:lpstr>Organ dysfunction</vt:lpstr>
    </vt:vector>
  </TitlesOfParts>
  <Company>Cornell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Pathophysiology of sepsis II: MODS</dc:title>
  <dc:creator>Samantha Davis</dc:creator>
  <cp:lastModifiedBy>Samantha Davis</cp:lastModifiedBy>
  <cp:revision>10</cp:revision>
  <dcterms:created xsi:type="dcterms:W3CDTF">2023-03-25T10:58:20Z</dcterms:created>
  <dcterms:modified xsi:type="dcterms:W3CDTF">2023-03-28T21:48:09Z</dcterms:modified>
</cp:coreProperties>
</file>