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2"/>
  </p:notesMasterIdLst>
  <p:sldIdLst>
    <p:sldId id="256" r:id="rId2"/>
    <p:sldId id="271" r:id="rId3"/>
    <p:sldId id="257" r:id="rId4"/>
    <p:sldId id="258" r:id="rId5"/>
    <p:sldId id="265" r:id="rId6"/>
    <p:sldId id="262" r:id="rId7"/>
    <p:sldId id="263" r:id="rId8"/>
    <p:sldId id="264" r:id="rId9"/>
    <p:sldId id="267" r:id="rId10"/>
    <p:sldId id="259" r:id="rId11"/>
    <p:sldId id="260" r:id="rId12"/>
    <p:sldId id="270" r:id="rId13"/>
    <p:sldId id="329" r:id="rId14"/>
    <p:sldId id="272" r:id="rId15"/>
    <p:sldId id="273" r:id="rId16"/>
    <p:sldId id="280" r:id="rId17"/>
    <p:sldId id="275" r:id="rId18"/>
    <p:sldId id="274" r:id="rId19"/>
    <p:sldId id="276" r:id="rId20"/>
    <p:sldId id="277" r:id="rId21"/>
    <p:sldId id="283" r:id="rId22"/>
    <p:sldId id="278" r:id="rId23"/>
    <p:sldId id="286" r:id="rId24"/>
    <p:sldId id="296" r:id="rId25"/>
    <p:sldId id="285" r:id="rId26"/>
    <p:sldId id="289" r:id="rId27"/>
    <p:sldId id="290" r:id="rId28"/>
    <p:sldId id="292" r:id="rId29"/>
    <p:sldId id="291" r:id="rId30"/>
    <p:sldId id="294" r:id="rId31"/>
    <p:sldId id="295" r:id="rId32"/>
    <p:sldId id="293" r:id="rId33"/>
    <p:sldId id="288" r:id="rId34"/>
    <p:sldId id="299" r:id="rId35"/>
    <p:sldId id="297" r:id="rId36"/>
    <p:sldId id="298" r:id="rId37"/>
    <p:sldId id="301" r:id="rId38"/>
    <p:sldId id="308" r:id="rId39"/>
    <p:sldId id="287" r:id="rId40"/>
    <p:sldId id="309" r:id="rId41"/>
    <p:sldId id="303" r:id="rId42"/>
    <p:sldId id="312" r:id="rId43"/>
    <p:sldId id="304" r:id="rId44"/>
    <p:sldId id="305" r:id="rId45"/>
    <p:sldId id="306" r:id="rId46"/>
    <p:sldId id="310" r:id="rId47"/>
    <p:sldId id="325" r:id="rId48"/>
    <p:sldId id="307" r:id="rId49"/>
    <p:sldId id="313" r:id="rId50"/>
    <p:sldId id="314" r:id="rId51"/>
    <p:sldId id="315" r:id="rId52"/>
    <p:sldId id="316" r:id="rId53"/>
    <p:sldId id="321" r:id="rId54"/>
    <p:sldId id="322" r:id="rId55"/>
    <p:sldId id="318" r:id="rId56"/>
    <p:sldId id="320" r:id="rId57"/>
    <p:sldId id="323" r:id="rId58"/>
    <p:sldId id="324" r:id="rId59"/>
    <p:sldId id="326" r:id="rId60"/>
    <p:sldId id="327" r:id="rId61"/>
    <p:sldId id="330" r:id="rId62"/>
    <p:sldId id="328" r:id="rId63"/>
    <p:sldId id="331" r:id="rId64"/>
    <p:sldId id="284" r:id="rId65"/>
    <p:sldId id="332" r:id="rId66"/>
    <p:sldId id="282" r:id="rId67"/>
    <p:sldId id="266" r:id="rId68"/>
    <p:sldId id="268" r:id="rId69"/>
    <p:sldId id="269" r:id="rId70"/>
    <p:sldId id="302" r:id="rId7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884" autoAdjust="0"/>
  </p:normalViewPr>
  <p:slideViewPr>
    <p:cSldViewPr snapToGrid="0" snapToObjects="1">
      <p:cViewPr varScale="1">
        <p:scale>
          <a:sx n="92" d="100"/>
          <a:sy n="92" d="100"/>
        </p:scale>
        <p:origin x="-45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73" Type="http://schemas.openxmlformats.org/officeDocument/2006/relationships/printerSettings" Target="printerSettings/printerSettings1.bin"/><Relationship Id="rId74" Type="http://schemas.openxmlformats.org/officeDocument/2006/relationships/presProps" Target="presProps.xml"/><Relationship Id="rId75" Type="http://schemas.openxmlformats.org/officeDocument/2006/relationships/viewProps" Target="viewProps.xml"/><Relationship Id="rId76" Type="http://schemas.openxmlformats.org/officeDocument/2006/relationships/theme" Target="theme/theme1.xml"/><Relationship Id="rId77" Type="http://schemas.openxmlformats.org/officeDocument/2006/relationships/tableStyles" Target="tableStyles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8522AF-0F79-AD40-B785-FEA0934C7433}" type="doc">
      <dgm:prSet loTypeId="urn:microsoft.com/office/officeart/2005/8/layout/StepDownProcess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274ABBB-53D0-2343-9748-7CF94626BC74}">
      <dgm:prSet phldrT="[Text]"/>
      <dgm:spPr/>
      <dgm:t>
        <a:bodyPr/>
        <a:lstStyle/>
        <a:p>
          <a:r>
            <a:rPr lang="en-US" dirty="0" smtClean="0"/>
            <a:t>Gram negative LPS</a:t>
          </a:r>
          <a:endParaRPr lang="en-US" dirty="0"/>
        </a:p>
      </dgm:t>
    </dgm:pt>
    <dgm:pt modelId="{B700676A-A8BD-B848-9530-1B3FAF6466A7}" type="parTrans" cxnId="{791CECA6-4AA5-1440-BA7A-A74DA90042AF}">
      <dgm:prSet/>
      <dgm:spPr/>
      <dgm:t>
        <a:bodyPr/>
        <a:lstStyle/>
        <a:p>
          <a:endParaRPr lang="en-US"/>
        </a:p>
      </dgm:t>
    </dgm:pt>
    <dgm:pt modelId="{00D498D4-E69D-F04A-AE50-38DA6A2B3138}" type="sibTrans" cxnId="{791CECA6-4AA5-1440-BA7A-A74DA90042AF}">
      <dgm:prSet/>
      <dgm:spPr/>
      <dgm:t>
        <a:bodyPr/>
        <a:lstStyle/>
        <a:p>
          <a:endParaRPr lang="en-US"/>
        </a:p>
      </dgm:t>
    </dgm:pt>
    <dgm:pt modelId="{91F9A080-098C-7142-8576-D8F1099A2D9E}">
      <dgm:prSet phldrT="[Text]"/>
      <dgm:spPr/>
      <dgm:t>
        <a:bodyPr/>
        <a:lstStyle/>
        <a:p>
          <a:r>
            <a:rPr lang="en-US" dirty="0" smtClean="0"/>
            <a:t>From GIT and genitourinary systems most commonly</a:t>
          </a:r>
          <a:endParaRPr lang="en-US" dirty="0"/>
        </a:p>
      </dgm:t>
    </dgm:pt>
    <dgm:pt modelId="{25AE9E6F-CAF3-2F46-AA7A-719F90DFB774}" type="parTrans" cxnId="{CF9DECF5-D8DF-6943-9BBA-69896871F17D}">
      <dgm:prSet/>
      <dgm:spPr/>
      <dgm:t>
        <a:bodyPr/>
        <a:lstStyle/>
        <a:p>
          <a:endParaRPr lang="en-US"/>
        </a:p>
      </dgm:t>
    </dgm:pt>
    <dgm:pt modelId="{D29B2557-29F2-6B45-BF6F-11843E5DD68B}" type="sibTrans" cxnId="{CF9DECF5-D8DF-6943-9BBA-69896871F17D}">
      <dgm:prSet/>
      <dgm:spPr/>
      <dgm:t>
        <a:bodyPr/>
        <a:lstStyle/>
        <a:p>
          <a:endParaRPr lang="en-US"/>
        </a:p>
      </dgm:t>
    </dgm:pt>
    <dgm:pt modelId="{0A72678A-103E-3845-B11B-238AD4D4A9BD}">
      <dgm:prSet phldrT="[Text]"/>
      <dgm:spPr/>
      <dgm:t>
        <a:bodyPr/>
        <a:lstStyle/>
        <a:p>
          <a:r>
            <a:rPr lang="en-US" dirty="0" smtClean="0"/>
            <a:t>LPS binds to lipopolysaccharide binding protein (LBP)</a:t>
          </a:r>
          <a:endParaRPr lang="en-US" dirty="0"/>
        </a:p>
      </dgm:t>
    </dgm:pt>
    <dgm:pt modelId="{3584B865-2FBC-554E-BBB2-FAC3FAE61F33}" type="parTrans" cxnId="{2E439D36-E805-B042-8387-B2F23B40DD46}">
      <dgm:prSet/>
      <dgm:spPr/>
      <dgm:t>
        <a:bodyPr/>
        <a:lstStyle/>
        <a:p>
          <a:endParaRPr lang="en-US"/>
        </a:p>
      </dgm:t>
    </dgm:pt>
    <dgm:pt modelId="{FF4D9FD9-F981-7544-9C89-396C77253107}" type="sibTrans" cxnId="{2E439D36-E805-B042-8387-B2F23B40DD46}">
      <dgm:prSet/>
      <dgm:spPr/>
      <dgm:t>
        <a:bodyPr/>
        <a:lstStyle/>
        <a:p>
          <a:endParaRPr lang="en-US"/>
        </a:p>
      </dgm:t>
    </dgm:pt>
    <dgm:pt modelId="{7BB24ECA-F1E0-8F46-BDB3-C6B3CAB2DF3B}">
      <dgm:prSet phldrT="[Text]"/>
      <dgm:spPr/>
      <dgm:t>
        <a:bodyPr/>
        <a:lstStyle/>
        <a:p>
          <a:r>
            <a:rPr lang="en-US" dirty="0" smtClean="0"/>
            <a:t> Host recognition and reaction</a:t>
          </a:r>
          <a:endParaRPr lang="en-US" dirty="0"/>
        </a:p>
      </dgm:t>
    </dgm:pt>
    <dgm:pt modelId="{C5BDB3E9-2631-DA4E-9B17-D78BA7B5BB57}" type="parTrans" cxnId="{970359E0-5D55-DE44-AAB1-F72530266876}">
      <dgm:prSet/>
      <dgm:spPr/>
      <dgm:t>
        <a:bodyPr/>
        <a:lstStyle/>
        <a:p>
          <a:endParaRPr lang="en-US"/>
        </a:p>
      </dgm:t>
    </dgm:pt>
    <dgm:pt modelId="{71C74C11-E48C-CD44-A2C3-A2BA96150D7E}" type="sibTrans" cxnId="{970359E0-5D55-DE44-AAB1-F72530266876}">
      <dgm:prSet/>
      <dgm:spPr/>
      <dgm:t>
        <a:bodyPr/>
        <a:lstStyle/>
        <a:p>
          <a:endParaRPr lang="en-US"/>
        </a:p>
      </dgm:t>
    </dgm:pt>
    <dgm:pt modelId="{A10A7EDD-E29E-DC4D-83BF-236F05B9D60F}">
      <dgm:prSet phldrT="[Text]"/>
      <dgm:spPr/>
      <dgm:t>
        <a:bodyPr/>
        <a:lstStyle/>
        <a:p>
          <a:r>
            <a:rPr lang="en-US" dirty="0" smtClean="0"/>
            <a:t>LPS-LBP complex binds to CD14 on </a:t>
          </a:r>
          <a:r>
            <a:rPr lang="en-US" b="1" u="sng" dirty="0" smtClean="0"/>
            <a:t>macrophages</a:t>
          </a:r>
          <a:endParaRPr lang="en-US" b="1" u="sng" dirty="0"/>
        </a:p>
      </dgm:t>
    </dgm:pt>
    <dgm:pt modelId="{2C23D126-1277-564C-A650-C8EA2EBF6E40}" type="parTrans" cxnId="{4069E784-52FD-3643-B1AB-D1D794EE91BD}">
      <dgm:prSet/>
      <dgm:spPr/>
      <dgm:t>
        <a:bodyPr/>
        <a:lstStyle/>
        <a:p>
          <a:endParaRPr lang="en-US"/>
        </a:p>
      </dgm:t>
    </dgm:pt>
    <dgm:pt modelId="{5D5A6B67-1DD3-984B-9108-0144BBE1D02D}" type="sibTrans" cxnId="{4069E784-52FD-3643-B1AB-D1D794EE91BD}">
      <dgm:prSet/>
      <dgm:spPr/>
      <dgm:t>
        <a:bodyPr/>
        <a:lstStyle/>
        <a:p>
          <a:endParaRPr lang="en-US"/>
        </a:p>
      </dgm:t>
    </dgm:pt>
    <dgm:pt modelId="{22B55859-829F-2E43-8853-EC396220E73E}">
      <dgm:prSet phldrT="[Text]"/>
      <dgm:spPr/>
      <dgm:t>
        <a:bodyPr/>
        <a:lstStyle/>
        <a:p>
          <a:r>
            <a:rPr lang="en-US" dirty="0" smtClean="0"/>
            <a:t>initiating</a:t>
          </a:r>
          <a:r>
            <a:rPr lang="mr-IN" dirty="0" smtClean="0"/>
            <a:t>…</a:t>
          </a:r>
          <a:endParaRPr lang="en-US" dirty="0"/>
        </a:p>
      </dgm:t>
    </dgm:pt>
    <dgm:pt modelId="{E3A5021B-FB68-FE4D-A41D-B76CB06D1A9F}" type="parTrans" cxnId="{8AB92E63-98B0-5E42-8FA5-7586DE580AF9}">
      <dgm:prSet/>
      <dgm:spPr/>
      <dgm:t>
        <a:bodyPr/>
        <a:lstStyle/>
        <a:p>
          <a:endParaRPr lang="en-US"/>
        </a:p>
      </dgm:t>
    </dgm:pt>
    <dgm:pt modelId="{81558253-69B6-824A-A239-38D633905AAB}" type="sibTrans" cxnId="{8AB92E63-98B0-5E42-8FA5-7586DE580AF9}">
      <dgm:prSet/>
      <dgm:spPr/>
      <dgm:t>
        <a:bodyPr/>
        <a:lstStyle/>
        <a:p>
          <a:endParaRPr lang="en-US"/>
        </a:p>
      </dgm:t>
    </dgm:pt>
    <dgm:pt modelId="{7B3A67D1-9CEA-8C49-86FB-9FAB06577CCF}">
      <dgm:prSet phldrT="[Text]"/>
      <dgm:spPr/>
      <dgm:t>
        <a:bodyPr/>
        <a:lstStyle/>
        <a:p>
          <a:r>
            <a:rPr lang="en-US" dirty="0" smtClean="0"/>
            <a:t>Pathogen-associated molecular pattern (PAMP)</a:t>
          </a:r>
          <a:endParaRPr lang="en-US" dirty="0"/>
        </a:p>
      </dgm:t>
    </dgm:pt>
    <dgm:pt modelId="{AA89751C-6483-0E40-A4C6-A9FA078D454A}" type="parTrans" cxnId="{824A62D5-11FF-574B-83FE-A7D01A81B6BF}">
      <dgm:prSet/>
      <dgm:spPr/>
      <dgm:t>
        <a:bodyPr/>
        <a:lstStyle/>
        <a:p>
          <a:endParaRPr lang="en-US"/>
        </a:p>
      </dgm:t>
    </dgm:pt>
    <dgm:pt modelId="{AA1375C4-F5F3-5945-B470-289069C3352F}" type="sibTrans" cxnId="{824A62D5-11FF-574B-83FE-A7D01A81B6BF}">
      <dgm:prSet/>
      <dgm:spPr/>
      <dgm:t>
        <a:bodyPr/>
        <a:lstStyle/>
        <a:p>
          <a:endParaRPr lang="en-US"/>
        </a:p>
      </dgm:t>
    </dgm:pt>
    <dgm:pt modelId="{39A2BDF0-CEBF-AC43-AAEE-5FFFF3E0FF5B}" type="pres">
      <dgm:prSet presAssocID="{398522AF-0F79-AD40-B785-FEA0934C7433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6D6CC5AA-01BC-C349-B8F5-BBF26177DFB9}" type="pres">
      <dgm:prSet presAssocID="{6274ABBB-53D0-2343-9748-7CF94626BC74}" presName="composite" presStyleCnt="0"/>
      <dgm:spPr/>
    </dgm:pt>
    <dgm:pt modelId="{B177AF8E-35B7-154B-AE26-706F4B073CFA}" type="pres">
      <dgm:prSet presAssocID="{6274ABBB-53D0-2343-9748-7CF94626BC74}" presName="bentUpArrow1" presStyleLbl="alignImgPlace1" presStyleIdx="0" presStyleCnt="2"/>
      <dgm:spPr/>
    </dgm:pt>
    <dgm:pt modelId="{103949D3-456F-E242-A72A-763C8F963252}" type="pres">
      <dgm:prSet presAssocID="{6274ABBB-53D0-2343-9748-7CF94626BC74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2967B9-6E62-6D43-8EC7-4CBF4C74AE09}" type="pres">
      <dgm:prSet presAssocID="{6274ABBB-53D0-2343-9748-7CF94626BC74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F50726-FFD5-C241-8D0F-D5A4CC42B8F5}" type="pres">
      <dgm:prSet presAssocID="{00D498D4-E69D-F04A-AE50-38DA6A2B3138}" presName="sibTrans" presStyleCnt="0"/>
      <dgm:spPr/>
    </dgm:pt>
    <dgm:pt modelId="{1020E648-DE7D-4A48-84F9-72DF13212DA1}" type="pres">
      <dgm:prSet presAssocID="{0A72678A-103E-3845-B11B-238AD4D4A9BD}" presName="composite" presStyleCnt="0"/>
      <dgm:spPr/>
    </dgm:pt>
    <dgm:pt modelId="{D351F5B1-935A-8443-816D-544772B12F16}" type="pres">
      <dgm:prSet presAssocID="{0A72678A-103E-3845-B11B-238AD4D4A9BD}" presName="bentUpArrow1" presStyleLbl="alignImgPlace1" presStyleIdx="1" presStyleCnt="2"/>
      <dgm:spPr/>
    </dgm:pt>
    <dgm:pt modelId="{4E5DFD5D-B188-114E-AE87-15FE545ECE68}" type="pres">
      <dgm:prSet presAssocID="{0A72678A-103E-3845-B11B-238AD4D4A9BD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331742-0EE7-DA47-8587-04E4E0363B65}" type="pres">
      <dgm:prSet presAssocID="{0A72678A-103E-3845-B11B-238AD4D4A9BD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72BB84-BB6C-D145-A70A-A819BB719B60}" type="pres">
      <dgm:prSet presAssocID="{FF4D9FD9-F981-7544-9C89-396C77253107}" presName="sibTrans" presStyleCnt="0"/>
      <dgm:spPr/>
    </dgm:pt>
    <dgm:pt modelId="{B613EDAB-6E0F-4E42-9E23-B5A4AA2B3CDD}" type="pres">
      <dgm:prSet presAssocID="{A10A7EDD-E29E-DC4D-83BF-236F05B9D60F}" presName="composite" presStyleCnt="0"/>
      <dgm:spPr/>
    </dgm:pt>
    <dgm:pt modelId="{0AAF8852-8AE0-1447-8D48-6586EDD58879}" type="pres">
      <dgm:prSet presAssocID="{A10A7EDD-E29E-DC4D-83BF-236F05B9D60F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B03933-76AC-7E42-B2F4-89DDB85F92A1}" type="pres">
      <dgm:prSet presAssocID="{A10A7EDD-E29E-DC4D-83BF-236F05B9D60F}" presName="FinalChild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9B7767F-739F-6F46-900C-AE089DBDD3D3}" type="presOf" srcId="{398522AF-0F79-AD40-B785-FEA0934C7433}" destId="{39A2BDF0-CEBF-AC43-AAEE-5FFFF3E0FF5B}" srcOrd="0" destOrd="0" presId="urn:microsoft.com/office/officeart/2005/8/layout/StepDownProcess"/>
    <dgm:cxn modelId="{2E439D36-E805-B042-8387-B2F23B40DD46}" srcId="{398522AF-0F79-AD40-B785-FEA0934C7433}" destId="{0A72678A-103E-3845-B11B-238AD4D4A9BD}" srcOrd="1" destOrd="0" parTransId="{3584B865-2FBC-554E-BBB2-FAC3FAE61F33}" sibTransId="{FF4D9FD9-F981-7544-9C89-396C77253107}"/>
    <dgm:cxn modelId="{4A98549A-4B31-F144-8E1B-1587FAF014FA}" type="presOf" srcId="{A10A7EDD-E29E-DC4D-83BF-236F05B9D60F}" destId="{0AAF8852-8AE0-1447-8D48-6586EDD58879}" srcOrd="0" destOrd="0" presId="urn:microsoft.com/office/officeart/2005/8/layout/StepDownProcess"/>
    <dgm:cxn modelId="{0DC4FDB1-D9F4-0544-B6C2-DD97DDE10E31}" type="presOf" srcId="{7BB24ECA-F1E0-8F46-BDB3-C6B3CAB2DF3B}" destId="{DC331742-0EE7-DA47-8587-04E4E0363B65}" srcOrd="0" destOrd="0" presId="urn:microsoft.com/office/officeart/2005/8/layout/StepDownProcess"/>
    <dgm:cxn modelId="{CF9DECF5-D8DF-6943-9BBA-69896871F17D}" srcId="{6274ABBB-53D0-2343-9748-7CF94626BC74}" destId="{91F9A080-098C-7142-8576-D8F1099A2D9E}" srcOrd="1" destOrd="0" parTransId="{25AE9E6F-CAF3-2F46-AA7A-719F90DFB774}" sibTransId="{D29B2557-29F2-6B45-BF6F-11843E5DD68B}"/>
    <dgm:cxn modelId="{7A29D1A9-FC63-824D-B7BC-9D99174E0A19}" type="presOf" srcId="{22B55859-829F-2E43-8853-EC396220E73E}" destId="{C1B03933-76AC-7E42-B2F4-89DDB85F92A1}" srcOrd="0" destOrd="0" presId="urn:microsoft.com/office/officeart/2005/8/layout/StepDownProcess"/>
    <dgm:cxn modelId="{BB2496CF-4EF0-8144-B97A-65012756924A}" type="presOf" srcId="{91F9A080-098C-7142-8576-D8F1099A2D9E}" destId="{3A2967B9-6E62-6D43-8EC7-4CBF4C74AE09}" srcOrd="0" destOrd="1" presId="urn:microsoft.com/office/officeart/2005/8/layout/StepDownProcess"/>
    <dgm:cxn modelId="{824A62D5-11FF-574B-83FE-A7D01A81B6BF}" srcId="{6274ABBB-53D0-2343-9748-7CF94626BC74}" destId="{7B3A67D1-9CEA-8C49-86FB-9FAB06577CCF}" srcOrd="0" destOrd="0" parTransId="{AA89751C-6483-0E40-A4C6-A9FA078D454A}" sibTransId="{AA1375C4-F5F3-5945-B470-289069C3352F}"/>
    <dgm:cxn modelId="{4069E784-52FD-3643-B1AB-D1D794EE91BD}" srcId="{398522AF-0F79-AD40-B785-FEA0934C7433}" destId="{A10A7EDD-E29E-DC4D-83BF-236F05B9D60F}" srcOrd="2" destOrd="0" parTransId="{2C23D126-1277-564C-A650-C8EA2EBF6E40}" sibTransId="{5D5A6B67-1DD3-984B-9108-0144BBE1D02D}"/>
    <dgm:cxn modelId="{791CECA6-4AA5-1440-BA7A-A74DA90042AF}" srcId="{398522AF-0F79-AD40-B785-FEA0934C7433}" destId="{6274ABBB-53D0-2343-9748-7CF94626BC74}" srcOrd="0" destOrd="0" parTransId="{B700676A-A8BD-B848-9530-1B3FAF6466A7}" sibTransId="{00D498D4-E69D-F04A-AE50-38DA6A2B3138}"/>
    <dgm:cxn modelId="{6C41FD5A-6164-3642-BF7D-4ADBB7DDC22B}" type="presOf" srcId="{7B3A67D1-9CEA-8C49-86FB-9FAB06577CCF}" destId="{3A2967B9-6E62-6D43-8EC7-4CBF4C74AE09}" srcOrd="0" destOrd="0" presId="urn:microsoft.com/office/officeart/2005/8/layout/StepDownProcess"/>
    <dgm:cxn modelId="{8AB92E63-98B0-5E42-8FA5-7586DE580AF9}" srcId="{A10A7EDD-E29E-DC4D-83BF-236F05B9D60F}" destId="{22B55859-829F-2E43-8853-EC396220E73E}" srcOrd="0" destOrd="0" parTransId="{E3A5021B-FB68-FE4D-A41D-B76CB06D1A9F}" sibTransId="{81558253-69B6-824A-A239-38D633905AAB}"/>
    <dgm:cxn modelId="{00FDC8D2-BBD0-A245-A56E-28CFCDC7DD28}" type="presOf" srcId="{6274ABBB-53D0-2343-9748-7CF94626BC74}" destId="{103949D3-456F-E242-A72A-763C8F963252}" srcOrd="0" destOrd="0" presId="urn:microsoft.com/office/officeart/2005/8/layout/StepDownProcess"/>
    <dgm:cxn modelId="{970359E0-5D55-DE44-AAB1-F72530266876}" srcId="{0A72678A-103E-3845-B11B-238AD4D4A9BD}" destId="{7BB24ECA-F1E0-8F46-BDB3-C6B3CAB2DF3B}" srcOrd="0" destOrd="0" parTransId="{C5BDB3E9-2631-DA4E-9B17-D78BA7B5BB57}" sibTransId="{71C74C11-E48C-CD44-A2C3-A2BA96150D7E}"/>
    <dgm:cxn modelId="{0D904B7C-785A-C541-ABC6-2919FBBDE497}" type="presOf" srcId="{0A72678A-103E-3845-B11B-238AD4D4A9BD}" destId="{4E5DFD5D-B188-114E-AE87-15FE545ECE68}" srcOrd="0" destOrd="0" presId="urn:microsoft.com/office/officeart/2005/8/layout/StepDownProcess"/>
    <dgm:cxn modelId="{E6889AA4-BF3E-8149-88C3-40E41472ED4C}" type="presParOf" srcId="{39A2BDF0-CEBF-AC43-AAEE-5FFFF3E0FF5B}" destId="{6D6CC5AA-01BC-C349-B8F5-BBF26177DFB9}" srcOrd="0" destOrd="0" presId="urn:microsoft.com/office/officeart/2005/8/layout/StepDownProcess"/>
    <dgm:cxn modelId="{CF86477F-AEAC-AE46-A28A-98766F120352}" type="presParOf" srcId="{6D6CC5AA-01BC-C349-B8F5-BBF26177DFB9}" destId="{B177AF8E-35B7-154B-AE26-706F4B073CFA}" srcOrd="0" destOrd="0" presId="urn:microsoft.com/office/officeart/2005/8/layout/StepDownProcess"/>
    <dgm:cxn modelId="{B59B8C86-8994-AD40-9E4A-E1122B35516C}" type="presParOf" srcId="{6D6CC5AA-01BC-C349-B8F5-BBF26177DFB9}" destId="{103949D3-456F-E242-A72A-763C8F963252}" srcOrd="1" destOrd="0" presId="urn:microsoft.com/office/officeart/2005/8/layout/StepDownProcess"/>
    <dgm:cxn modelId="{E4F5BBDC-19FA-2A4F-A1C5-F3D5A3BEE309}" type="presParOf" srcId="{6D6CC5AA-01BC-C349-B8F5-BBF26177DFB9}" destId="{3A2967B9-6E62-6D43-8EC7-4CBF4C74AE09}" srcOrd="2" destOrd="0" presId="urn:microsoft.com/office/officeart/2005/8/layout/StepDownProcess"/>
    <dgm:cxn modelId="{0D04AED0-B7A2-9447-B4DC-DFFF37E5DB83}" type="presParOf" srcId="{39A2BDF0-CEBF-AC43-AAEE-5FFFF3E0FF5B}" destId="{76F50726-FFD5-C241-8D0F-D5A4CC42B8F5}" srcOrd="1" destOrd="0" presId="urn:microsoft.com/office/officeart/2005/8/layout/StepDownProcess"/>
    <dgm:cxn modelId="{023B9CCC-D40D-994D-B93C-05DE70634A9B}" type="presParOf" srcId="{39A2BDF0-CEBF-AC43-AAEE-5FFFF3E0FF5B}" destId="{1020E648-DE7D-4A48-84F9-72DF13212DA1}" srcOrd="2" destOrd="0" presId="urn:microsoft.com/office/officeart/2005/8/layout/StepDownProcess"/>
    <dgm:cxn modelId="{49F91DA7-CFE2-3542-A84E-135580E2F05F}" type="presParOf" srcId="{1020E648-DE7D-4A48-84F9-72DF13212DA1}" destId="{D351F5B1-935A-8443-816D-544772B12F16}" srcOrd="0" destOrd="0" presId="urn:microsoft.com/office/officeart/2005/8/layout/StepDownProcess"/>
    <dgm:cxn modelId="{80DA74E4-4D3D-8A44-A55C-7F6DF1BA21FC}" type="presParOf" srcId="{1020E648-DE7D-4A48-84F9-72DF13212DA1}" destId="{4E5DFD5D-B188-114E-AE87-15FE545ECE68}" srcOrd="1" destOrd="0" presId="urn:microsoft.com/office/officeart/2005/8/layout/StepDownProcess"/>
    <dgm:cxn modelId="{09427768-1CCC-0F42-9FB7-126A4D3760F4}" type="presParOf" srcId="{1020E648-DE7D-4A48-84F9-72DF13212DA1}" destId="{DC331742-0EE7-DA47-8587-04E4E0363B65}" srcOrd="2" destOrd="0" presId="urn:microsoft.com/office/officeart/2005/8/layout/StepDownProcess"/>
    <dgm:cxn modelId="{4C797E56-675E-E142-ABCE-934FF207BB31}" type="presParOf" srcId="{39A2BDF0-CEBF-AC43-AAEE-5FFFF3E0FF5B}" destId="{6672BB84-BB6C-D145-A70A-A819BB719B60}" srcOrd="3" destOrd="0" presId="urn:microsoft.com/office/officeart/2005/8/layout/StepDownProcess"/>
    <dgm:cxn modelId="{A990A9FC-2FFE-064D-8E19-2FFE2BE37865}" type="presParOf" srcId="{39A2BDF0-CEBF-AC43-AAEE-5FFFF3E0FF5B}" destId="{B613EDAB-6E0F-4E42-9E23-B5A4AA2B3CDD}" srcOrd="4" destOrd="0" presId="urn:microsoft.com/office/officeart/2005/8/layout/StepDownProcess"/>
    <dgm:cxn modelId="{8449DD41-E30A-0142-8F99-294FA28386EB}" type="presParOf" srcId="{B613EDAB-6E0F-4E42-9E23-B5A4AA2B3CDD}" destId="{0AAF8852-8AE0-1447-8D48-6586EDD58879}" srcOrd="0" destOrd="0" presId="urn:microsoft.com/office/officeart/2005/8/layout/StepDownProcess"/>
    <dgm:cxn modelId="{82BFA7D6-1698-174E-BCD4-08264A6BD4F2}" type="presParOf" srcId="{B613EDAB-6E0F-4E42-9E23-B5A4AA2B3CDD}" destId="{C1B03933-76AC-7E42-B2F4-89DDB85F92A1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AD6D294-0D3D-B141-B338-8A0FD681381B}" type="doc">
      <dgm:prSet loTypeId="urn:microsoft.com/office/officeart/2005/8/layout/hierarchy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8FD2A36-3C06-D940-9592-0D29CCA867B4}">
      <dgm:prSet phldrT="[Text]"/>
      <dgm:spPr/>
      <dgm:t>
        <a:bodyPr/>
        <a:lstStyle/>
        <a:p>
          <a:r>
            <a:rPr lang="en-US" dirty="0" smtClean="0"/>
            <a:t>Inflammatory Cytokines from endothelial cells</a:t>
          </a:r>
          <a:endParaRPr lang="en-US" dirty="0"/>
        </a:p>
      </dgm:t>
    </dgm:pt>
    <dgm:pt modelId="{B5D1E7C7-AFE6-3744-93A2-52C0C96C6607}" type="parTrans" cxnId="{782A1548-6E4C-6C42-B3E1-0D2AEEE408D8}">
      <dgm:prSet/>
      <dgm:spPr/>
      <dgm:t>
        <a:bodyPr/>
        <a:lstStyle/>
        <a:p>
          <a:endParaRPr lang="en-US"/>
        </a:p>
      </dgm:t>
    </dgm:pt>
    <dgm:pt modelId="{E06270E2-1C41-6748-BB6E-7B89AAA5E9FE}" type="sibTrans" cxnId="{782A1548-6E4C-6C42-B3E1-0D2AEEE408D8}">
      <dgm:prSet/>
      <dgm:spPr/>
      <dgm:t>
        <a:bodyPr/>
        <a:lstStyle/>
        <a:p>
          <a:endParaRPr lang="en-US"/>
        </a:p>
      </dgm:t>
    </dgm:pt>
    <dgm:pt modelId="{97275B69-69EE-F04A-9630-3401CB7C9DCF}">
      <dgm:prSet phldrT="[Text]"/>
      <dgm:spPr/>
      <dgm:t>
        <a:bodyPr/>
        <a:lstStyle/>
        <a:p>
          <a:r>
            <a:rPr lang="en-US" dirty="0" smtClean="0"/>
            <a:t>Tumor necrosis factor-α (TNF-α)</a:t>
          </a:r>
          <a:endParaRPr lang="en-US" dirty="0"/>
        </a:p>
      </dgm:t>
    </dgm:pt>
    <dgm:pt modelId="{9F43240D-B31D-274C-8355-37F2E9EA00A3}" type="parTrans" cxnId="{6C3277BC-BF2A-0747-824A-D2A7F3307441}">
      <dgm:prSet/>
      <dgm:spPr/>
      <dgm:t>
        <a:bodyPr/>
        <a:lstStyle/>
        <a:p>
          <a:endParaRPr lang="en-US"/>
        </a:p>
      </dgm:t>
    </dgm:pt>
    <dgm:pt modelId="{8D1C0304-3F73-1945-A9E3-755639A6DF21}" type="sibTrans" cxnId="{6C3277BC-BF2A-0747-824A-D2A7F3307441}">
      <dgm:prSet/>
      <dgm:spPr/>
      <dgm:t>
        <a:bodyPr/>
        <a:lstStyle/>
        <a:p>
          <a:endParaRPr lang="en-US"/>
        </a:p>
      </dgm:t>
    </dgm:pt>
    <dgm:pt modelId="{37D93B3E-44C4-864B-8B46-D379E13D8A68}">
      <dgm:prSet phldrT="[Text]"/>
      <dgm:spPr/>
      <dgm:t>
        <a:bodyPr/>
        <a:lstStyle/>
        <a:p>
          <a:r>
            <a:rPr lang="en-US" dirty="0" smtClean="0"/>
            <a:t>Interleukins (IL-1, IL-6, IL-8)</a:t>
          </a:r>
          <a:endParaRPr lang="en-US" dirty="0"/>
        </a:p>
      </dgm:t>
    </dgm:pt>
    <dgm:pt modelId="{8F2CCD95-71C2-FF40-9FBC-D3A858E21459}" type="parTrans" cxnId="{190E95C1-99F1-0842-B378-AC9AD1BDDDBF}">
      <dgm:prSet/>
      <dgm:spPr/>
      <dgm:t>
        <a:bodyPr/>
        <a:lstStyle/>
        <a:p>
          <a:endParaRPr lang="en-US"/>
        </a:p>
      </dgm:t>
    </dgm:pt>
    <dgm:pt modelId="{05189A80-5E82-3B4C-AFA9-D2197E430527}" type="sibTrans" cxnId="{190E95C1-99F1-0842-B378-AC9AD1BDDDBF}">
      <dgm:prSet/>
      <dgm:spPr/>
      <dgm:t>
        <a:bodyPr/>
        <a:lstStyle/>
        <a:p>
          <a:endParaRPr lang="en-US"/>
        </a:p>
      </dgm:t>
    </dgm:pt>
    <dgm:pt modelId="{094F31C2-AE91-0441-A90D-6F185EF23C41}">
      <dgm:prSet phldrT="[Text]"/>
      <dgm:spPr/>
      <dgm:t>
        <a:bodyPr/>
        <a:lstStyle/>
        <a:p>
          <a:r>
            <a:rPr lang="en-US" dirty="0" smtClean="0"/>
            <a:t>Counter-inflammatory Cytokines</a:t>
          </a:r>
          <a:endParaRPr lang="en-US" dirty="0"/>
        </a:p>
      </dgm:t>
    </dgm:pt>
    <dgm:pt modelId="{6DE184D2-B09D-6B4C-9908-1D3455CC5AE2}" type="parTrans" cxnId="{DB4B6B5E-4DD1-F84B-A81B-C298D8D223AD}">
      <dgm:prSet/>
      <dgm:spPr/>
      <dgm:t>
        <a:bodyPr/>
        <a:lstStyle/>
        <a:p>
          <a:endParaRPr lang="en-US"/>
        </a:p>
      </dgm:t>
    </dgm:pt>
    <dgm:pt modelId="{2F5313E9-599D-174E-A461-5249F20CDCBE}" type="sibTrans" cxnId="{DB4B6B5E-4DD1-F84B-A81B-C298D8D223AD}">
      <dgm:prSet/>
      <dgm:spPr/>
      <dgm:t>
        <a:bodyPr/>
        <a:lstStyle/>
        <a:p>
          <a:endParaRPr lang="en-US"/>
        </a:p>
      </dgm:t>
    </dgm:pt>
    <dgm:pt modelId="{778CA371-2958-1942-A390-D5413377994D}">
      <dgm:prSet phldrT="[Text]"/>
      <dgm:spPr/>
      <dgm:t>
        <a:bodyPr/>
        <a:lstStyle/>
        <a:p>
          <a:r>
            <a:rPr lang="en-US" dirty="0" smtClean="0"/>
            <a:t>Interleukins (IL-4, IL-10, IL-13)</a:t>
          </a:r>
          <a:endParaRPr lang="en-US" dirty="0"/>
        </a:p>
      </dgm:t>
    </dgm:pt>
    <dgm:pt modelId="{8182B529-EC97-AB4A-863E-0AB33B7B9027}" type="parTrans" cxnId="{F0564E0F-B210-594D-9AE4-2FF4674B93F3}">
      <dgm:prSet/>
      <dgm:spPr/>
      <dgm:t>
        <a:bodyPr/>
        <a:lstStyle/>
        <a:p>
          <a:endParaRPr lang="en-US"/>
        </a:p>
      </dgm:t>
    </dgm:pt>
    <dgm:pt modelId="{7B66428A-D6A1-EA4B-B805-97754F163D30}" type="sibTrans" cxnId="{F0564E0F-B210-594D-9AE4-2FF4674B93F3}">
      <dgm:prSet/>
      <dgm:spPr/>
      <dgm:t>
        <a:bodyPr/>
        <a:lstStyle/>
        <a:p>
          <a:endParaRPr lang="en-US"/>
        </a:p>
      </dgm:t>
    </dgm:pt>
    <dgm:pt modelId="{4BE870D2-52E1-5F40-BD72-8124CE7A298A}">
      <dgm:prSet phldrT="[Text]"/>
      <dgm:spPr/>
      <dgm:t>
        <a:bodyPr/>
        <a:lstStyle/>
        <a:p>
          <a:r>
            <a:rPr lang="en-US" dirty="0" smtClean="0"/>
            <a:t>Interferon </a:t>
          </a:r>
          <a:r>
            <a:rPr lang="en-US" dirty="0" err="1" smtClean="0"/>
            <a:t>γ</a:t>
          </a:r>
          <a:endParaRPr lang="en-US" dirty="0"/>
        </a:p>
      </dgm:t>
    </dgm:pt>
    <dgm:pt modelId="{325A95C5-81ED-AC40-A776-CB93B993E1B4}" type="parTrans" cxnId="{0AC716CC-8AB3-3F43-AEBD-9C40D1069D97}">
      <dgm:prSet/>
      <dgm:spPr/>
      <dgm:t>
        <a:bodyPr/>
        <a:lstStyle/>
        <a:p>
          <a:endParaRPr lang="en-US"/>
        </a:p>
      </dgm:t>
    </dgm:pt>
    <dgm:pt modelId="{328710D5-76DD-B84E-8F72-CCEBB4EB98D3}" type="sibTrans" cxnId="{0AC716CC-8AB3-3F43-AEBD-9C40D1069D97}">
      <dgm:prSet/>
      <dgm:spPr/>
      <dgm:t>
        <a:bodyPr/>
        <a:lstStyle/>
        <a:p>
          <a:endParaRPr lang="en-US"/>
        </a:p>
      </dgm:t>
    </dgm:pt>
    <dgm:pt modelId="{74A6C235-D789-AF43-9AE0-C822D2C06AE3}">
      <dgm:prSet phldrT="[Text]"/>
      <dgm:spPr/>
      <dgm:t>
        <a:bodyPr/>
        <a:lstStyle/>
        <a:p>
          <a:r>
            <a:rPr lang="en-US" dirty="0" smtClean="0"/>
            <a:t>Transforming growth factor β</a:t>
          </a:r>
          <a:endParaRPr lang="en-US" dirty="0"/>
        </a:p>
      </dgm:t>
    </dgm:pt>
    <dgm:pt modelId="{23FA373E-67AC-0449-84A9-D28CC9DAE19D}" type="parTrans" cxnId="{EEE00781-A7D9-8F4E-93BD-326E1D8E7BC7}">
      <dgm:prSet/>
      <dgm:spPr/>
      <dgm:t>
        <a:bodyPr/>
        <a:lstStyle/>
        <a:p>
          <a:endParaRPr lang="en-US"/>
        </a:p>
      </dgm:t>
    </dgm:pt>
    <dgm:pt modelId="{6D2FB6BD-2C05-564A-9137-4EC12C90219B}" type="sibTrans" cxnId="{EEE00781-A7D9-8F4E-93BD-326E1D8E7BC7}">
      <dgm:prSet/>
      <dgm:spPr/>
      <dgm:t>
        <a:bodyPr/>
        <a:lstStyle/>
        <a:p>
          <a:endParaRPr lang="en-US"/>
        </a:p>
      </dgm:t>
    </dgm:pt>
    <dgm:pt modelId="{F4484A6F-7C0B-A44B-AF97-D9E13D35479B}">
      <dgm:prSet phldrT="[Text]"/>
      <dgm:spPr/>
      <dgm:t>
        <a:bodyPr/>
        <a:lstStyle/>
        <a:p>
          <a:r>
            <a:rPr lang="en-US" dirty="0" smtClean="0"/>
            <a:t>Glucocorticoids</a:t>
          </a:r>
          <a:endParaRPr lang="en-US" dirty="0"/>
        </a:p>
      </dgm:t>
    </dgm:pt>
    <dgm:pt modelId="{5B7A3696-2D36-8140-A076-7FFFAD68E122}" type="parTrans" cxnId="{0FD67C5F-0993-E548-8FEC-909D59806C5E}">
      <dgm:prSet/>
      <dgm:spPr/>
      <dgm:t>
        <a:bodyPr/>
        <a:lstStyle/>
        <a:p>
          <a:endParaRPr lang="en-US"/>
        </a:p>
      </dgm:t>
    </dgm:pt>
    <dgm:pt modelId="{4308CC69-38F5-9249-9EC2-839C1DAB578D}" type="sibTrans" cxnId="{0FD67C5F-0993-E548-8FEC-909D59806C5E}">
      <dgm:prSet/>
      <dgm:spPr/>
      <dgm:t>
        <a:bodyPr/>
        <a:lstStyle/>
        <a:p>
          <a:endParaRPr lang="en-US"/>
        </a:p>
      </dgm:t>
    </dgm:pt>
    <dgm:pt modelId="{BFF891C7-7C2D-EB43-85EC-DAEEDBFA76CC}">
      <dgm:prSet phldrT="[Text]"/>
      <dgm:spPr/>
      <dgm:t>
        <a:bodyPr/>
        <a:lstStyle/>
        <a:p>
          <a:r>
            <a:rPr lang="en-US" dirty="0" smtClean="0"/>
            <a:t>Signal transduction via TLRs on APCs and monocytes</a:t>
          </a:r>
          <a:endParaRPr lang="en-US" dirty="0"/>
        </a:p>
      </dgm:t>
    </dgm:pt>
    <dgm:pt modelId="{2A0418FE-1A9A-A14F-ADC2-BE2D407FED99}" type="parTrans" cxnId="{DCDB7303-985B-D446-95F7-74392CA4E554}">
      <dgm:prSet/>
      <dgm:spPr/>
      <dgm:t>
        <a:bodyPr/>
        <a:lstStyle/>
        <a:p>
          <a:endParaRPr lang="en-US"/>
        </a:p>
      </dgm:t>
    </dgm:pt>
    <dgm:pt modelId="{7443AAC7-C7B5-F841-B6B2-373075BC50CE}" type="sibTrans" cxnId="{DCDB7303-985B-D446-95F7-74392CA4E554}">
      <dgm:prSet/>
      <dgm:spPr/>
      <dgm:t>
        <a:bodyPr/>
        <a:lstStyle/>
        <a:p>
          <a:endParaRPr lang="en-US"/>
        </a:p>
      </dgm:t>
    </dgm:pt>
    <dgm:pt modelId="{6BF5E412-B9FD-214E-BD06-2B7BEED385A1}">
      <dgm:prSet phldrT="[Text]"/>
      <dgm:spPr/>
      <dgm:t>
        <a:bodyPr/>
        <a:lstStyle/>
        <a:p>
          <a:r>
            <a:rPr lang="en-US" dirty="0" err="1" smtClean="0"/>
            <a:t>Intranuclear</a:t>
          </a:r>
          <a:r>
            <a:rPr lang="en-US" dirty="0" smtClean="0"/>
            <a:t> translocation of NF-</a:t>
          </a:r>
          <a:r>
            <a:rPr lang="en-US" dirty="0" err="1" smtClean="0"/>
            <a:t>κ</a:t>
          </a:r>
          <a:r>
            <a:rPr lang="en-US" dirty="0" smtClean="0"/>
            <a:t>β of activated B cells</a:t>
          </a:r>
          <a:endParaRPr lang="en-US" dirty="0"/>
        </a:p>
      </dgm:t>
    </dgm:pt>
    <dgm:pt modelId="{0983A513-103F-BC41-8588-BC6DD6FD7B21}" type="parTrans" cxnId="{6867E27B-38E8-3049-A011-41120CDC3D8D}">
      <dgm:prSet/>
      <dgm:spPr/>
      <dgm:t>
        <a:bodyPr/>
        <a:lstStyle/>
        <a:p>
          <a:endParaRPr lang="en-US"/>
        </a:p>
      </dgm:t>
    </dgm:pt>
    <dgm:pt modelId="{B69F3ACC-F375-A14A-9CC9-99923E147D23}" type="sibTrans" cxnId="{6867E27B-38E8-3049-A011-41120CDC3D8D}">
      <dgm:prSet/>
      <dgm:spPr/>
      <dgm:t>
        <a:bodyPr/>
        <a:lstStyle/>
        <a:p>
          <a:endParaRPr lang="en-US"/>
        </a:p>
      </dgm:t>
    </dgm:pt>
    <dgm:pt modelId="{D83A544B-C7E7-D14F-A8A9-64D8B783CBBD}" type="pres">
      <dgm:prSet presAssocID="{5AD6D294-0D3D-B141-B338-8A0FD681381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576F793B-39FF-2D4F-8B8C-930517C30438}" type="pres">
      <dgm:prSet presAssocID="{BFF891C7-7C2D-EB43-85EC-DAEEDBFA76CC}" presName="hierRoot1" presStyleCnt="0"/>
      <dgm:spPr/>
    </dgm:pt>
    <dgm:pt modelId="{0084CA2C-9DA7-6641-995E-D610E47B66D0}" type="pres">
      <dgm:prSet presAssocID="{BFF891C7-7C2D-EB43-85EC-DAEEDBFA76CC}" presName="composite" presStyleCnt="0"/>
      <dgm:spPr/>
    </dgm:pt>
    <dgm:pt modelId="{913B459B-0613-2648-B2F4-3B8381D0CE22}" type="pres">
      <dgm:prSet presAssocID="{BFF891C7-7C2D-EB43-85EC-DAEEDBFA76CC}" presName="background" presStyleLbl="node0" presStyleIdx="0" presStyleCnt="1"/>
      <dgm:spPr/>
    </dgm:pt>
    <dgm:pt modelId="{9A9CD473-3D54-EE44-957E-26F69F248F22}" type="pres">
      <dgm:prSet presAssocID="{BFF891C7-7C2D-EB43-85EC-DAEEDBFA76CC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F1E0D50-A1CC-E145-A126-4C1E4B26EA90}" type="pres">
      <dgm:prSet presAssocID="{BFF891C7-7C2D-EB43-85EC-DAEEDBFA76CC}" presName="hierChild2" presStyleCnt="0"/>
      <dgm:spPr/>
    </dgm:pt>
    <dgm:pt modelId="{47E9E2C2-CA70-A142-9460-F4D3C165247C}" type="pres">
      <dgm:prSet presAssocID="{0983A513-103F-BC41-8588-BC6DD6FD7B21}" presName="Name10" presStyleLbl="parChTrans1D2" presStyleIdx="0" presStyleCnt="1"/>
      <dgm:spPr/>
      <dgm:t>
        <a:bodyPr/>
        <a:lstStyle/>
        <a:p>
          <a:endParaRPr lang="en-US"/>
        </a:p>
      </dgm:t>
    </dgm:pt>
    <dgm:pt modelId="{3F7AE299-3DD7-2846-996A-D6EADAB8D93D}" type="pres">
      <dgm:prSet presAssocID="{6BF5E412-B9FD-214E-BD06-2B7BEED385A1}" presName="hierRoot2" presStyleCnt="0"/>
      <dgm:spPr/>
    </dgm:pt>
    <dgm:pt modelId="{86B6E090-113D-5145-AD34-185A92EAC91D}" type="pres">
      <dgm:prSet presAssocID="{6BF5E412-B9FD-214E-BD06-2B7BEED385A1}" presName="composite2" presStyleCnt="0"/>
      <dgm:spPr/>
    </dgm:pt>
    <dgm:pt modelId="{1B6C6AFD-4931-2C40-A65D-E7AE3F9AB10D}" type="pres">
      <dgm:prSet presAssocID="{6BF5E412-B9FD-214E-BD06-2B7BEED385A1}" presName="background2" presStyleLbl="node2" presStyleIdx="0" presStyleCnt="1"/>
      <dgm:spPr/>
    </dgm:pt>
    <dgm:pt modelId="{7CCF823B-7BC6-E64A-8A68-B23C0D571E62}" type="pres">
      <dgm:prSet presAssocID="{6BF5E412-B9FD-214E-BD06-2B7BEED385A1}" presName="text2" presStyleLbl="fgAcc2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B0E8459-CD67-2F47-967C-E7DD18538224}" type="pres">
      <dgm:prSet presAssocID="{6BF5E412-B9FD-214E-BD06-2B7BEED385A1}" presName="hierChild3" presStyleCnt="0"/>
      <dgm:spPr/>
    </dgm:pt>
    <dgm:pt modelId="{F9CA0DCB-0506-B548-A773-473C6C3CB13A}" type="pres">
      <dgm:prSet presAssocID="{B5D1E7C7-AFE6-3744-93A2-52C0C96C6607}" presName="Name17" presStyleLbl="parChTrans1D3" presStyleIdx="0" presStyleCnt="2"/>
      <dgm:spPr/>
      <dgm:t>
        <a:bodyPr/>
        <a:lstStyle/>
        <a:p>
          <a:endParaRPr lang="en-US"/>
        </a:p>
      </dgm:t>
    </dgm:pt>
    <dgm:pt modelId="{77019027-8BF9-CB4B-9610-936448A47D84}" type="pres">
      <dgm:prSet presAssocID="{C8FD2A36-3C06-D940-9592-0D29CCA867B4}" presName="hierRoot3" presStyleCnt="0"/>
      <dgm:spPr/>
    </dgm:pt>
    <dgm:pt modelId="{88190033-278D-A241-895E-FFABBDF079CD}" type="pres">
      <dgm:prSet presAssocID="{C8FD2A36-3C06-D940-9592-0D29CCA867B4}" presName="composite3" presStyleCnt="0"/>
      <dgm:spPr/>
    </dgm:pt>
    <dgm:pt modelId="{0905C68F-6607-9144-B8F0-0AFD127E874A}" type="pres">
      <dgm:prSet presAssocID="{C8FD2A36-3C06-D940-9592-0D29CCA867B4}" presName="background3" presStyleLbl="node3" presStyleIdx="0" presStyleCnt="2"/>
      <dgm:spPr/>
    </dgm:pt>
    <dgm:pt modelId="{315E599A-4088-9144-9D5E-D528C173C385}" type="pres">
      <dgm:prSet presAssocID="{C8FD2A36-3C06-D940-9592-0D29CCA867B4}" presName="text3" presStyleLbl="fgAcc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285CB40-55EE-1D42-8109-2D801916767D}" type="pres">
      <dgm:prSet presAssocID="{C8FD2A36-3C06-D940-9592-0D29CCA867B4}" presName="hierChild4" presStyleCnt="0"/>
      <dgm:spPr/>
    </dgm:pt>
    <dgm:pt modelId="{46586907-4C03-2F43-A81C-0EEE84E6050B}" type="pres">
      <dgm:prSet presAssocID="{9F43240D-B31D-274C-8355-37F2E9EA00A3}" presName="Name23" presStyleLbl="parChTrans1D4" presStyleIdx="0" presStyleCnt="6"/>
      <dgm:spPr/>
      <dgm:t>
        <a:bodyPr/>
        <a:lstStyle/>
        <a:p>
          <a:endParaRPr lang="en-US"/>
        </a:p>
      </dgm:t>
    </dgm:pt>
    <dgm:pt modelId="{F9785C81-CAA0-D646-B616-4800A158DB82}" type="pres">
      <dgm:prSet presAssocID="{97275B69-69EE-F04A-9630-3401CB7C9DCF}" presName="hierRoot4" presStyleCnt="0"/>
      <dgm:spPr/>
    </dgm:pt>
    <dgm:pt modelId="{722DE3B7-CBC8-E842-B31F-50AEBA92FCDA}" type="pres">
      <dgm:prSet presAssocID="{97275B69-69EE-F04A-9630-3401CB7C9DCF}" presName="composite4" presStyleCnt="0"/>
      <dgm:spPr/>
    </dgm:pt>
    <dgm:pt modelId="{9A3B204C-427C-5440-84CC-228271325E59}" type="pres">
      <dgm:prSet presAssocID="{97275B69-69EE-F04A-9630-3401CB7C9DCF}" presName="background4" presStyleLbl="node4" presStyleIdx="0" presStyleCnt="6"/>
      <dgm:spPr/>
    </dgm:pt>
    <dgm:pt modelId="{B4994CDC-6D01-514E-A4C2-89A32DBAEBFB}" type="pres">
      <dgm:prSet presAssocID="{97275B69-69EE-F04A-9630-3401CB7C9DCF}" presName="text4" presStyleLbl="fgAcc4" presStyleIdx="0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7C8BAFB-3143-384A-9AC0-8192F5DB1F88}" type="pres">
      <dgm:prSet presAssocID="{97275B69-69EE-F04A-9630-3401CB7C9DCF}" presName="hierChild5" presStyleCnt="0"/>
      <dgm:spPr/>
    </dgm:pt>
    <dgm:pt modelId="{F6F72ADF-F0D5-8D41-9C8D-E6F33F63705D}" type="pres">
      <dgm:prSet presAssocID="{8F2CCD95-71C2-FF40-9FBC-D3A858E21459}" presName="Name23" presStyleLbl="parChTrans1D4" presStyleIdx="1" presStyleCnt="6"/>
      <dgm:spPr/>
      <dgm:t>
        <a:bodyPr/>
        <a:lstStyle/>
        <a:p>
          <a:endParaRPr lang="en-US"/>
        </a:p>
      </dgm:t>
    </dgm:pt>
    <dgm:pt modelId="{C42B2903-3A61-5746-8F78-F8104A46F118}" type="pres">
      <dgm:prSet presAssocID="{37D93B3E-44C4-864B-8B46-D379E13D8A68}" presName="hierRoot4" presStyleCnt="0"/>
      <dgm:spPr/>
    </dgm:pt>
    <dgm:pt modelId="{D1E15B5A-7DCD-0843-B347-16C492405076}" type="pres">
      <dgm:prSet presAssocID="{37D93B3E-44C4-864B-8B46-D379E13D8A68}" presName="composite4" presStyleCnt="0"/>
      <dgm:spPr/>
    </dgm:pt>
    <dgm:pt modelId="{CDA3162C-1A45-9146-9C44-D44D75AD4E05}" type="pres">
      <dgm:prSet presAssocID="{37D93B3E-44C4-864B-8B46-D379E13D8A68}" presName="background4" presStyleLbl="node4" presStyleIdx="1" presStyleCnt="6"/>
      <dgm:spPr/>
    </dgm:pt>
    <dgm:pt modelId="{5427EF26-893D-774A-B1BA-FA291354F93C}" type="pres">
      <dgm:prSet presAssocID="{37D93B3E-44C4-864B-8B46-D379E13D8A68}" presName="text4" presStyleLbl="fgAcc4" presStyleIdx="1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DBCC672-1186-C342-B492-1F7AC57BDAFA}" type="pres">
      <dgm:prSet presAssocID="{37D93B3E-44C4-864B-8B46-D379E13D8A68}" presName="hierChild5" presStyleCnt="0"/>
      <dgm:spPr/>
    </dgm:pt>
    <dgm:pt modelId="{3923060C-5A29-D540-A798-998EB6D949BF}" type="pres">
      <dgm:prSet presAssocID="{325A95C5-81ED-AC40-A776-CB93B993E1B4}" presName="Name23" presStyleLbl="parChTrans1D4" presStyleIdx="2" presStyleCnt="6"/>
      <dgm:spPr/>
      <dgm:t>
        <a:bodyPr/>
        <a:lstStyle/>
        <a:p>
          <a:endParaRPr lang="en-US"/>
        </a:p>
      </dgm:t>
    </dgm:pt>
    <dgm:pt modelId="{35700BAC-2A5A-3B4A-BF4A-9FF42126E4F9}" type="pres">
      <dgm:prSet presAssocID="{4BE870D2-52E1-5F40-BD72-8124CE7A298A}" presName="hierRoot4" presStyleCnt="0"/>
      <dgm:spPr/>
    </dgm:pt>
    <dgm:pt modelId="{513E03E6-43E0-FF41-8AD5-E24E8ECA9F2E}" type="pres">
      <dgm:prSet presAssocID="{4BE870D2-52E1-5F40-BD72-8124CE7A298A}" presName="composite4" presStyleCnt="0"/>
      <dgm:spPr/>
    </dgm:pt>
    <dgm:pt modelId="{E17CF1F0-A64D-494D-949D-0FF98CCD9CDB}" type="pres">
      <dgm:prSet presAssocID="{4BE870D2-52E1-5F40-BD72-8124CE7A298A}" presName="background4" presStyleLbl="node4" presStyleIdx="2" presStyleCnt="6"/>
      <dgm:spPr/>
    </dgm:pt>
    <dgm:pt modelId="{785B8178-45A4-1E49-96B2-3E74FA26A8FA}" type="pres">
      <dgm:prSet presAssocID="{4BE870D2-52E1-5F40-BD72-8124CE7A298A}" presName="text4" presStyleLbl="fgAcc4" presStyleIdx="2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C6EC75D-99F5-5E4C-80B3-7AEA0BD2C7F6}" type="pres">
      <dgm:prSet presAssocID="{4BE870D2-52E1-5F40-BD72-8124CE7A298A}" presName="hierChild5" presStyleCnt="0"/>
      <dgm:spPr/>
    </dgm:pt>
    <dgm:pt modelId="{1DDB2A37-5824-F041-8F46-4AA019AEE85F}" type="pres">
      <dgm:prSet presAssocID="{6DE184D2-B09D-6B4C-9908-1D3455CC5AE2}" presName="Name17" presStyleLbl="parChTrans1D3" presStyleIdx="1" presStyleCnt="2"/>
      <dgm:spPr/>
      <dgm:t>
        <a:bodyPr/>
        <a:lstStyle/>
        <a:p>
          <a:endParaRPr lang="en-US"/>
        </a:p>
      </dgm:t>
    </dgm:pt>
    <dgm:pt modelId="{89391138-7416-C747-AF11-D12992F0C843}" type="pres">
      <dgm:prSet presAssocID="{094F31C2-AE91-0441-A90D-6F185EF23C41}" presName="hierRoot3" presStyleCnt="0"/>
      <dgm:spPr/>
    </dgm:pt>
    <dgm:pt modelId="{C8CFEB52-C777-9448-9A0C-BA349A3C64E0}" type="pres">
      <dgm:prSet presAssocID="{094F31C2-AE91-0441-A90D-6F185EF23C41}" presName="composite3" presStyleCnt="0"/>
      <dgm:spPr/>
    </dgm:pt>
    <dgm:pt modelId="{62A00DC3-C3D9-DC4C-AEB0-2774025A8604}" type="pres">
      <dgm:prSet presAssocID="{094F31C2-AE91-0441-A90D-6F185EF23C41}" presName="background3" presStyleLbl="node3" presStyleIdx="1" presStyleCnt="2"/>
      <dgm:spPr/>
    </dgm:pt>
    <dgm:pt modelId="{E134613E-4E68-B545-B4B5-AEE16777FD6D}" type="pres">
      <dgm:prSet presAssocID="{094F31C2-AE91-0441-A90D-6F185EF23C41}" presName="text3" presStyleLbl="fgAcc3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FE7B8F5-D7DA-734C-99B7-4659ECBDFCF4}" type="pres">
      <dgm:prSet presAssocID="{094F31C2-AE91-0441-A90D-6F185EF23C41}" presName="hierChild4" presStyleCnt="0"/>
      <dgm:spPr/>
    </dgm:pt>
    <dgm:pt modelId="{F1C66100-B525-1344-8C72-8A090B15CA2D}" type="pres">
      <dgm:prSet presAssocID="{8182B529-EC97-AB4A-863E-0AB33B7B9027}" presName="Name23" presStyleLbl="parChTrans1D4" presStyleIdx="3" presStyleCnt="6"/>
      <dgm:spPr/>
      <dgm:t>
        <a:bodyPr/>
        <a:lstStyle/>
        <a:p>
          <a:endParaRPr lang="en-US"/>
        </a:p>
      </dgm:t>
    </dgm:pt>
    <dgm:pt modelId="{43E124B7-D823-BF48-85AA-15809974038F}" type="pres">
      <dgm:prSet presAssocID="{778CA371-2958-1942-A390-D5413377994D}" presName="hierRoot4" presStyleCnt="0"/>
      <dgm:spPr/>
    </dgm:pt>
    <dgm:pt modelId="{B9B658A5-8842-7D48-9AB5-75450248BFBA}" type="pres">
      <dgm:prSet presAssocID="{778CA371-2958-1942-A390-D5413377994D}" presName="composite4" presStyleCnt="0"/>
      <dgm:spPr/>
    </dgm:pt>
    <dgm:pt modelId="{E4E11338-EDDD-704C-9B10-E1C7D7F3E7EE}" type="pres">
      <dgm:prSet presAssocID="{778CA371-2958-1942-A390-D5413377994D}" presName="background4" presStyleLbl="node4" presStyleIdx="3" presStyleCnt="6"/>
      <dgm:spPr/>
    </dgm:pt>
    <dgm:pt modelId="{06B29AD9-872E-5B4D-A4A1-1E1B8B766AF8}" type="pres">
      <dgm:prSet presAssocID="{778CA371-2958-1942-A390-D5413377994D}" presName="text4" presStyleLbl="fgAcc4" presStyleIdx="3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5CBF2E0-1F74-BF4D-961B-7BD9000B482B}" type="pres">
      <dgm:prSet presAssocID="{778CA371-2958-1942-A390-D5413377994D}" presName="hierChild5" presStyleCnt="0"/>
      <dgm:spPr/>
    </dgm:pt>
    <dgm:pt modelId="{FFA2A9A2-608D-3148-9259-70DC3AB97C11}" type="pres">
      <dgm:prSet presAssocID="{23FA373E-67AC-0449-84A9-D28CC9DAE19D}" presName="Name23" presStyleLbl="parChTrans1D4" presStyleIdx="4" presStyleCnt="6"/>
      <dgm:spPr/>
      <dgm:t>
        <a:bodyPr/>
        <a:lstStyle/>
        <a:p>
          <a:endParaRPr lang="en-US"/>
        </a:p>
      </dgm:t>
    </dgm:pt>
    <dgm:pt modelId="{8B22724B-2157-BB45-B877-4664C4D05D3F}" type="pres">
      <dgm:prSet presAssocID="{74A6C235-D789-AF43-9AE0-C822D2C06AE3}" presName="hierRoot4" presStyleCnt="0"/>
      <dgm:spPr/>
    </dgm:pt>
    <dgm:pt modelId="{9550F7BE-E739-FB49-9015-2C676FB9CAB8}" type="pres">
      <dgm:prSet presAssocID="{74A6C235-D789-AF43-9AE0-C822D2C06AE3}" presName="composite4" presStyleCnt="0"/>
      <dgm:spPr/>
    </dgm:pt>
    <dgm:pt modelId="{A3E3F17A-AD0A-3040-AE61-732ED769BB6A}" type="pres">
      <dgm:prSet presAssocID="{74A6C235-D789-AF43-9AE0-C822D2C06AE3}" presName="background4" presStyleLbl="node4" presStyleIdx="4" presStyleCnt="6"/>
      <dgm:spPr/>
    </dgm:pt>
    <dgm:pt modelId="{5BDF0566-94D4-5E4D-B0D8-4A1CFCC8B44F}" type="pres">
      <dgm:prSet presAssocID="{74A6C235-D789-AF43-9AE0-C822D2C06AE3}" presName="text4" presStyleLbl="fgAcc4" presStyleIdx="4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A50582D-1533-DC48-97BC-246E42B2D9C9}" type="pres">
      <dgm:prSet presAssocID="{74A6C235-D789-AF43-9AE0-C822D2C06AE3}" presName="hierChild5" presStyleCnt="0"/>
      <dgm:spPr/>
    </dgm:pt>
    <dgm:pt modelId="{7CEC8F43-F389-8B42-9C34-D29629C9F536}" type="pres">
      <dgm:prSet presAssocID="{5B7A3696-2D36-8140-A076-7FFFAD68E122}" presName="Name23" presStyleLbl="parChTrans1D4" presStyleIdx="5" presStyleCnt="6"/>
      <dgm:spPr/>
      <dgm:t>
        <a:bodyPr/>
        <a:lstStyle/>
        <a:p>
          <a:endParaRPr lang="en-US"/>
        </a:p>
      </dgm:t>
    </dgm:pt>
    <dgm:pt modelId="{B26237FC-D5CA-F145-B96A-41E522161BCD}" type="pres">
      <dgm:prSet presAssocID="{F4484A6F-7C0B-A44B-AF97-D9E13D35479B}" presName="hierRoot4" presStyleCnt="0"/>
      <dgm:spPr/>
    </dgm:pt>
    <dgm:pt modelId="{0CCEE272-D5BF-EF43-8B62-CDD4BBCBC648}" type="pres">
      <dgm:prSet presAssocID="{F4484A6F-7C0B-A44B-AF97-D9E13D35479B}" presName="composite4" presStyleCnt="0"/>
      <dgm:spPr/>
    </dgm:pt>
    <dgm:pt modelId="{6312CD46-E5D1-6D48-9BBA-80AF8D249F8E}" type="pres">
      <dgm:prSet presAssocID="{F4484A6F-7C0B-A44B-AF97-D9E13D35479B}" presName="background4" presStyleLbl="node4" presStyleIdx="5" presStyleCnt="6"/>
      <dgm:spPr/>
    </dgm:pt>
    <dgm:pt modelId="{F43F435D-11AC-FA4F-AEBA-28EC27F70C6B}" type="pres">
      <dgm:prSet presAssocID="{F4484A6F-7C0B-A44B-AF97-D9E13D35479B}" presName="text4" presStyleLbl="fgAcc4" presStyleIdx="5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D1561D0-D0A2-D04A-A8F9-56E5C868B97A}" type="pres">
      <dgm:prSet presAssocID="{F4484A6F-7C0B-A44B-AF97-D9E13D35479B}" presName="hierChild5" presStyleCnt="0"/>
      <dgm:spPr/>
    </dgm:pt>
  </dgm:ptLst>
  <dgm:cxnLst>
    <dgm:cxn modelId="{BEF56AEB-3EFF-7F4D-AA09-4A8EF0E74555}" type="presOf" srcId="{97275B69-69EE-F04A-9630-3401CB7C9DCF}" destId="{B4994CDC-6D01-514E-A4C2-89A32DBAEBFB}" srcOrd="0" destOrd="0" presId="urn:microsoft.com/office/officeart/2005/8/layout/hierarchy1"/>
    <dgm:cxn modelId="{710E853C-121C-4D48-8FD2-C0526AEC6A94}" type="presOf" srcId="{6DE184D2-B09D-6B4C-9908-1D3455CC5AE2}" destId="{1DDB2A37-5824-F041-8F46-4AA019AEE85F}" srcOrd="0" destOrd="0" presId="urn:microsoft.com/office/officeart/2005/8/layout/hierarchy1"/>
    <dgm:cxn modelId="{DCDB7303-985B-D446-95F7-74392CA4E554}" srcId="{5AD6D294-0D3D-B141-B338-8A0FD681381B}" destId="{BFF891C7-7C2D-EB43-85EC-DAEEDBFA76CC}" srcOrd="0" destOrd="0" parTransId="{2A0418FE-1A9A-A14F-ADC2-BE2D407FED99}" sibTransId="{7443AAC7-C7B5-F841-B6B2-373075BC50CE}"/>
    <dgm:cxn modelId="{8F1227F1-5EAD-2943-AE6B-34C46915D9A0}" type="presOf" srcId="{4BE870D2-52E1-5F40-BD72-8124CE7A298A}" destId="{785B8178-45A4-1E49-96B2-3E74FA26A8FA}" srcOrd="0" destOrd="0" presId="urn:microsoft.com/office/officeart/2005/8/layout/hierarchy1"/>
    <dgm:cxn modelId="{3FE63CCD-BBDC-E446-BFD6-65A4A7B0B56D}" type="presOf" srcId="{9F43240D-B31D-274C-8355-37F2E9EA00A3}" destId="{46586907-4C03-2F43-A81C-0EEE84E6050B}" srcOrd="0" destOrd="0" presId="urn:microsoft.com/office/officeart/2005/8/layout/hierarchy1"/>
    <dgm:cxn modelId="{B2321B06-E2D9-B740-90E0-1E110163451F}" type="presOf" srcId="{BFF891C7-7C2D-EB43-85EC-DAEEDBFA76CC}" destId="{9A9CD473-3D54-EE44-957E-26F69F248F22}" srcOrd="0" destOrd="0" presId="urn:microsoft.com/office/officeart/2005/8/layout/hierarchy1"/>
    <dgm:cxn modelId="{6C3277BC-BF2A-0747-824A-D2A7F3307441}" srcId="{C8FD2A36-3C06-D940-9592-0D29CCA867B4}" destId="{97275B69-69EE-F04A-9630-3401CB7C9DCF}" srcOrd="0" destOrd="0" parTransId="{9F43240D-B31D-274C-8355-37F2E9EA00A3}" sibTransId="{8D1C0304-3F73-1945-A9E3-755639A6DF21}"/>
    <dgm:cxn modelId="{846FEB4C-6680-C048-BD38-ED3319B45DC8}" type="presOf" srcId="{B5D1E7C7-AFE6-3744-93A2-52C0C96C6607}" destId="{F9CA0DCB-0506-B548-A773-473C6C3CB13A}" srcOrd="0" destOrd="0" presId="urn:microsoft.com/office/officeart/2005/8/layout/hierarchy1"/>
    <dgm:cxn modelId="{ECEA390A-D059-DC47-89A2-92B6BDEAE07C}" type="presOf" srcId="{23FA373E-67AC-0449-84A9-D28CC9DAE19D}" destId="{FFA2A9A2-608D-3148-9259-70DC3AB97C11}" srcOrd="0" destOrd="0" presId="urn:microsoft.com/office/officeart/2005/8/layout/hierarchy1"/>
    <dgm:cxn modelId="{F0564E0F-B210-594D-9AE4-2FF4674B93F3}" srcId="{094F31C2-AE91-0441-A90D-6F185EF23C41}" destId="{778CA371-2958-1942-A390-D5413377994D}" srcOrd="0" destOrd="0" parTransId="{8182B529-EC97-AB4A-863E-0AB33B7B9027}" sibTransId="{7B66428A-D6A1-EA4B-B805-97754F163D30}"/>
    <dgm:cxn modelId="{4D549311-E05F-044D-801E-EB89DC10FC31}" type="presOf" srcId="{8182B529-EC97-AB4A-863E-0AB33B7B9027}" destId="{F1C66100-B525-1344-8C72-8A090B15CA2D}" srcOrd="0" destOrd="0" presId="urn:microsoft.com/office/officeart/2005/8/layout/hierarchy1"/>
    <dgm:cxn modelId="{0AC716CC-8AB3-3F43-AEBD-9C40D1069D97}" srcId="{C8FD2A36-3C06-D940-9592-0D29CCA867B4}" destId="{4BE870D2-52E1-5F40-BD72-8124CE7A298A}" srcOrd="2" destOrd="0" parTransId="{325A95C5-81ED-AC40-A776-CB93B993E1B4}" sibTransId="{328710D5-76DD-B84E-8F72-CCEBB4EB98D3}"/>
    <dgm:cxn modelId="{190E95C1-99F1-0842-B378-AC9AD1BDDDBF}" srcId="{C8FD2A36-3C06-D940-9592-0D29CCA867B4}" destId="{37D93B3E-44C4-864B-8B46-D379E13D8A68}" srcOrd="1" destOrd="0" parTransId="{8F2CCD95-71C2-FF40-9FBC-D3A858E21459}" sibTransId="{05189A80-5E82-3B4C-AFA9-D2197E430527}"/>
    <dgm:cxn modelId="{DB4B6B5E-4DD1-F84B-A81B-C298D8D223AD}" srcId="{6BF5E412-B9FD-214E-BD06-2B7BEED385A1}" destId="{094F31C2-AE91-0441-A90D-6F185EF23C41}" srcOrd="1" destOrd="0" parTransId="{6DE184D2-B09D-6B4C-9908-1D3455CC5AE2}" sibTransId="{2F5313E9-599D-174E-A461-5249F20CDCBE}"/>
    <dgm:cxn modelId="{B0CCD15F-791A-1549-8B65-A7CC4A563EF6}" type="presOf" srcId="{F4484A6F-7C0B-A44B-AF97-D9E13D35479B}" destId="{F43F435D-11AC-FA4F-AEBA-28EC27F70C6B}" srcOrd="0" destOrd="0" presId="urn:microsoft.com/office/officeart/2005/8/layout/hierarchy1"/>
    <dgm:cxn modelId="{CF4ABA29-A89F-A24F-81E7-062800BCEF1F}" type="presOf" srcId="{5AD6D294-0D3D-B141-B338-8A0FD681381B}" destId="{D83A544B-C7E7-D14F-A8A9-64D8B783CBBD}" srcOrd="0" destOrd="0" presId="urn:microsoft.com/office/officeart/2005/8/layout/hierarchy1"/>
    <dgm:cxn modelId="{83FDC888-5817-7D41-8855-2498966FA83C}" type="presOf" srcId="{C8FD2A36-3C06-D940-9592-0D29CCA867B4}" destId="{315E599A-4088-9144-9D5E-D528C173C385}" srcOrd="0" destOrd="0" presId="urn:microsoft.com/office/officeart/2005/8/layout/hierarchy1"/>
    <dgm:cxn modelId="{927425B8-ECC7-9546-94C0-2F2E3B6D3790}" type="presOf" srcId="{094F31C2-AE91-0441-A90D-6F185EF23C41}" destId="{E134613E-4E68-B545-B4B5-AEE16777FD6D}" srcOrd="0" destOrd="0" presId="urn:microsoft.com/office/officeart/2005/8/layout/hierarchy1"/>
    <dgm:cxn modelId="{56EA445F-CED3-0345-9DE1-E24778048D95}" type="presOf" srcId="{778CA371-2958-1942-A390-D5413377994D}" destId="{06B29AD9-872E-5B4D-A4A1-1E1B8B766AF8}" srcOrd="0" destOrd="0" presId="urn:microsoft.com/office/officeart/2005/8/layout/hierarchy1"/>
    <dgm:cxn modelId="{782A1548-6E4C-6C42-B3E1-0D2AEEE408D8}" srcId="{6BF5E412-B9FD-214E-BD06-2B7BEED385A1}" destId="{C8FD2A36-3C06-D940-9592-0D29CCA867B4}" srcOrd="0" destOrd="0" parTransId="{B5D1E7C7-AFE6-3744-93A2-52C0C96C6607}" sibTransId="{E06270E2-1C41-6748-BB6E-7B89AAA5E9FE}"/>
    <dgm:cxn modelId="{6867E27B-38E8-3049-A011-41120CDC3D8D}" srcId="{BFF891C7-7C2D-EB43-85EC-DAEEDBFA76CC}" destId="{6BF5E412-B9FD-214E-BD06-2B7BEED385A1}" srcOrd="0" destOrd="0" parTransId="{0983A513-103F-BC41-8588-BC6DD6FD7B21}" sibTransId="{B69F3ACC-F375-A14A-9CC9-99923E147D23}"/>
    <dgm:cxn modelId="{EEE00781-A7D9-8F4E-93BD-326E1D8E7BC7}" srcId="{094F31C2-AE91-0441-A90D-6F185EF23C41}" destId="{74A6C235-D789-AF43-9AE0-C822D2C06AE3}" srcOrd="1" destOrd="0" parTransId="{23FA373E-67AC-0449-84A9-D28CC9DAE19D}" sibTransId="{6D2FB6BD-2C05-564A-9137-4EC12C90219B}"/>
    <dgm:cxn modelId="{ED0A3C5C-0D1E-2245-8433-CB3D4090BD15}" type="presOf" srcId="{74A6C235-D789-AF43-9AE0-C822D2C06AE3}" destId="{5BDF0566-94D4-5E4D-B0D8-4A1CFCC8B44F}" srcOrd="0" destOrd="0" presId="urn:microsoft.com/office/officeart/2005/8/layout/hierarchy1"/>
    <dgm:cxn modelId="{0FD67C5F-0993-E548-8FEC-909D59806C5E}" srcId="{094F31C2-AE91-0441-A90D-6F185EF23C41}" destId="{F4484A6F-7C0B-A44B-AF97-D9E13D35479B}" srcOrd="2" destOrd="0" parTransId="{5B7A3696-2D36-8140-A076-7FFFAD68E122}" sibTransId="{4308CC69-38F5-9249-9EC2-839C1DAB578D}"/>
    <dgm:cxn modelId="{8AA7E5D1-7569-F84D-A094-93ABC4E3A85F}" type="presOf" srcId="{0983A513-103F-BC41-8588-BC6DD6FD7B21}" destId="{47E9E2C2-CA70-A142-9460-F4D3C165247C}" srcOrd="0" destOrd="0" presId="urn:microsoft.com/office/officeart/2005/8/layout/hierarchy1"/>
    <dgm:cxn modelId="{93D14A54-CCE4-FB4D-8052-D03FD406BB69}" type="presOf" srcId="{37D93B3E-44C4-864B-8B46-D379E13D8A68}" destId="{5427EF26-893D-774A-B1BA-FA291354F93C}" srcOrd="0" destOrd="0" presId="urn:microsoft.com/office/officeart/2005/8/layout/hierarchy1"/>
    <dgm:cxn modelId="{B5CAC995-3CE3-DD4F-8596-829C9D3614DC}" type="presOf" srcId="{5B7A3696-2D36-8140-A076-7FFFAD68E122}" destId="{7CEC8F43-F389-8B42-9C34-D29629C9F536}" srcOrd="0" destOrd="0" presId="urn:microsoft.com/office/officeart/2005/8/layout/hierarchy1"/>
    <dgm:cxn modelId="{8BBAC8C4-01F4-C04E-92D9-67BCD6B947F8}" type="presOf" srcId="{325A95C5-81ED-AC40-A776-CB93B993E1B4}" destId="{3923060C-5A29-D540-A798-998EB6D949BF}" srcOrd="0" destOrd="0" presId="urn:microsoft.com/office/officeart/2005/8/layout/hierarchy1"/>
    <dgm:cxn modelId="{0449F39D-7E3C-FC49-A17F-C57F770117DA}" type="presOf" srcId="{8F2CCD95-71C2-FF40-9FBC-D3A858E21459}" destId="{F6F72ADF-F0D5-8D41-9C8D-E6F33F63705D}" srcOrd="0" destOrd="0" presId="urn:microsoft.com/office/officeart/2005/8/layout/hierarchy1"/>
    <dgm:cxn modelId="{E2DBD3C1-AB14-FA4F-9CF3-20BF73739EE8}" type="presOf" srcId="{6BF5E412-B9FD-214E-BD06-2B7BEED385A1}" destId="{7CCF823B-7BC6-E64A-8A68-B23C0D571E62}" srcOrd="0" destOrd="0" presId="urn:microsoft.com/office/officeart/2005/8/layout/hierarchy1"/>
    <dgm:cxn modelId="{BEF36E88-20A9-1045-890E-673A298DCD32}" type="presParOf" srcId="{D83A544B-C7E7-D14F-A8A9-64D8B783CBBD}" destId="{576F793B-39FF-2D4F-8B8C-930517C30438}" srcOrd="0" destOrd="0" presId="urn:microsoft.com/office/officeart/2005/8/layout/hierarchy1"/>
    <dgm:cxn modelId="{1078F0BE-E16B-0147-9175-5B9F350AA9FA}" type="presParOf" srcId="{576F793B-39FF-2D4F-8B8C-930517C30438}" destId="{0084CA2C-9DA7-6641-995E-D610E47B66D0}" srcOrd="0" destOrd="0" presId="urn:microsoft.com/office/officeart/2005/8/layout/hierarchy1"/>
    <dgm:cxn modelId="{4568CAE6-D7F3-044D-B6A0-AECAEA6AE6A2}" type="presParOf" srcId="{0084CA2C-9DA7-6641-995E-D610E47B66D0}" destId="{913B459B-0613-2648-B2F4-3B8381D0CE22}" srcOrd="0" destOrd="0" presId="urn:microsoft.com/office/officeart/2005/8/layout/hierarchy1"/>
    <dgm:cxn modelId="{ACE6C03F-C09F-354E-B5DA-8E526C539A68}" type="presParOf" srcId="{0084CA2C-9DA7-6641-995E-D610E47B66D0}" destId="{9A9CD473-3D54-EE44-957E-26F69F248F22}" srcOrd="1" destOrd="0" presId="urn:microsoft.com/office/officeart/2005/8/layout/hierarchy1"/>
    <dgm:cxn modelId="{D5B5DB7C-F950-8B4F-A590-9C0925519A57}" type="presParOf" srcId="{576F793B-39FF-2D4F-8B8C-930517C30438}" destId="{5F1E0D50-A1CC-E145-A126-4C1E4B26EA90}" srcOrd="1" destOrd="0" presId="urn:microsoft.com/office/officeart/2005/8/layout/hierarchy1"/>
    <dgm:cxn modelId="{FE040BA5-A956-424D-8597-79CF83140A1C}" type="presParOf" srcId="{5F1E0D50-A1CC-E145-A126-4C1E4B26EA90}" destId="{47E9E2C2-CA70-A142-9460-F4D3C165247C}" srcOrd="0" destOrd="0" presId="urn:microsoft.com/office/officeart/2005/8/layout/hierarchy1"/>
    <dgm:cxn modelId="{11F9B9BA-4333-7649-8F50-C432001B619F}" type="presParOf" srcId="{5F1E0D50-A1CC-E145-A126-4C1E4B26EA90}" destId="{3F7AE299-3DD7-2846-996A-D6EADAB8D93D}" srcOrd="1" destOrd="0" presId="urn:microsoft.com/office/officeart/2005/8/layout/hierarchy1"/>
    <dgm:cxn modelId="{221C295F-0FF3-5842-81A4-A74768C818B3}" type="presParOf" srcId="{3F7AE299-3DD7-2846-996A-D6EADAB8D93D}" destId="{86B6E090-113D-5145-AD34-185A92EAC91D}" srcOrd="0" destOrd="0" presId="urn:microsoft.com/office/officeart/2005/8/layout/hierarchy1"/>
    <dgm:cxn modelId="{643282A8-6F42-AD43-9014-256F73318EAE}" type="presParOf" srcId="{86B6E090-113D-5145-AD34-185A92EAC91D}" destId="{1B6C6AFD-4931-2C40-A65D-E7AE3F9AB10D}" srcOrd="0" destOrd="0" presId="urn:microsoft.com/office/officeart/2005/8/layout/hierarchy1"/>
    <dgm:cxn modelId="{FD7C3526-C1FC-AF4E-99FE-6A74E0B3157D}" type="presParOf" srcId="{86B6E090-113D-5145-AD34-185A92EAC91D}" destId="{7CCF823B-7BC6-E64A-8A68-B23C0D571E62}" srcOrd="1" destOrd="0" presId="urn:microsoft.com/office/officeart/2005/8/layout/hierarchy1"/>
    <dgm:cxn modelId="{F2AEEA40-F785-2449-8BDB-C8745532342D}" type="presParOf" srcId="{3F7AE299-3DD7-2846-996A-D6EADAB8D93D}" destId="{9B0E8459-CD67-2F47-967C-E7DD18538224}" srcOrd="1" destOrd="0" presId="urn:microsoft.com/office/officeart/2005/8/layout/hierarchy1"/>
    <dgm:cxn modelId="{1847F22D-5ECA-6A47-B53D-4CA434E05C85}" type="presParOf" srcId="{9B0E8459-CD67-2F47-967C-E7DD18538224}" destId="{F9CA0DCB-0506-B548-A773-473C6C3CB13A}" srcOrd="0" destOrd="0" presId="urn:microsoft.com/office/officeart/2005/8/layout/hierarchy1"/>
    <dgm:cxn modelId="{32AC8A78-4EFC-2B44-A170-7DD3D5EAC6EA}" type="presParOf" srcId="{9B0E8459-CD67-2F47-967C-E7DD18538224}" destId="{77019027-8BF9-CB4B-9610-936448A47D84}" srcOrd="1" destOrd="0" presId="urn:microsoft.com/office/officeart/2005/8/layout/hierarchy1"/>
    <dgm:cxn modelId="{E8298E51-6E14-0144-83E5-3964BF43A09F}" type="presParOf" srcId="{77019027-8BF9-CB4B-9610-936448A47D84}" destId="{88190033-278D-A241-895E-FFABBDF079CD}" srcOrd="0" destOrd="0" presId="urn:microsoft.com/office/officeart/2005/8/layout/hierarchy1"/>
    <dgm:cxn modelId="{C6D59E54-43E8-8646-8297-187297FA8D5E}" type="presParOf" srcId="{88190033-278D-A241-895E-FFABBDF079CD}" destId="{0905C68F-6607-9144-B8F0-0AFD127E874A}" srcOrd="0" destOrd="0" presId="urn:microsoft.com/office/officeart/2005/8/layout/hierarchy1"/>
    <dgm:cxn modelId="{EDD86E25-22C4-144F-A805-D99D99E5F7DD}" type="presParOf" srcId="{88190033-278D-A241-895E-FFABBDF079CD}" destId="{315E599A-4088-9144-9D5E-D528C173C385}" srcOrd="1" destOrd="0" presId="urn:microsoft.com/office/officeart/2005/8/layout/hierarchy1"/>
    <dgm:cxn modelId="{F60A1033-CE4F-DB40-BBBD-A4577CE927D8}" type="presParOf" srcId="{77019027-8BF9-CB4B-9610-936448A47D84}" destId="{9285CB40-55EE-1D42-8109-2D801916767D}" srcOrd="1" destOrd="0" presId="urn:microsoft.com/office/officeart/2005/8/layout/hierarchy1"/>
    <dgm:cxn modelId="{B833C3D3-745C-1D45-B672-77F96C9C5945}" type="presParOf" srcId="{9285CB40-55EE-1D42-8109-2D801916767D}" destId="{46586907-4C03-2F43-A81C-0EEE84E6050B}" srcOrd="0" destOrd="0" presId="urn:microsoft.com/office/officeart/2005/8/layout/hierarchy1"/>
    <dgm:cxn modelId="{6BE7A291-4477-1F4D-B083-EF00F49187CA}" type="presParOf" srcId="{9285CB40-55EE-1D42-8109-2D801916767D}" destId="{F9785C81-CAA0-D646-B616-4800A158DB82}" srcOrd="1" destOrd="0" presId="urn:microsoft.com/office/officeart/2005/8/layout/hierarchy1"/>
    <dgm:cxn modelId="{F3504A16-D9E2-8D40-9430-489F9442F231}" type="presParOf" srcId="{F9785C81-CAA0-D646-B616-4800A158DB82}" destId="{722DE3B7-CBC8-E842-B31F-50AEBA92FCDA}" srcOrd="0" destOrd="0" presId="urn:microsoft.com/office/officeart/2005/8/layout/hierarchy1"/>
    <dgm:cxn modelId="{36060160-9DAF-A541-A249-CA6366B9C7A1}" type="presParOf" srcId="{722DE3B7-CBC8-E842-B31F-50AEBA92FCDA}" destId="{9A3B204C-427C-5440-84CC-228271325E59}" srcOrd="0" destOrd="0" presId="urn:microsoft.com/office/officeart/2005/8/layout/hierarchy1"/>
    <dgm:cxn modelId="{E77C5595-AA61-E24C-BF76-7D63EBE4C90F}" type="presParOf" srcId="{722DE3B7-CBC8-E842-B31F-50AEBA92FCDA}" destId="{B4994CDC-6D01-514E-A4C2-89A32DBAEBFB}" srcOrd="1" destOrd="0" presId="urn:microsoft.com/office/officeart/2005/8/layout/hierarchy1"/>
    <dgm:cxn modelId="{4ABA0880-4F77-0046-BAA6-DE0AD1060947}" type="presParOf" srcId="{F9785C81-CAA0-D646-B616-4800A158DB82}" destId="{C7C8BAFB-3143-384A-9AC0-8192F5DB1F88}" srcOrd="1" destOrd="0" presId="urn:microsoft.com/office/officeart/2005/8/layout/hierarchy1"/>
    <dgm:cxn modelId="{344640D6-89B8-7A4A-9B99-CF88CC16623F}" type="presParOf" srcId="{9285CB40-55EE-1D42-8109-2D801916767D}" destId="{F6F72ADF-F0D5-8D41-9C8D-E6F33F63705D}" srcOrd="2" destOrd="0" presId="urn:microsoft.com/office/officeart/2005/8/layout/hierarchy1"/>
    <dgm:cxn modelId="{D283C83C-0D02-9C43-A27D-BD270E9D66C3}" type="presParOf" srcId="{9285CB40-55EE-1D42-8109-2D801916767D}" destId="{C42B2903-3A61-5746-8F78-F8104A46F118}" srcOrd="3" destOrd="0" presId="urn:microsoft.com/office/officeart/2005/8/layout/hierarchy1"/>
    <dgm:cxn modelId="{558839B5-402D-9246-AD4F-67681B403BBA}" type="presParOf" srcId="{C42B2903-3A61-5746-8F78-F8104A46F118}" destId="{D1E15B5A-7DCD-0843-B347-16C492405076}" srcOrd="0" destOrd="0" presId="urn:microsoft.com/office/officeart/2005/8/layout/hierarchy1"/>
    <dgm:cxn modelId="{313C4DBB-F1DA-E14D-9684-FA6C99520785}" type="presParOf" srcId="{D1E15B5A-7DCD-0843-B347-16C492405076}" destId="{CDA3162C-1A45-9146-9C44-D44D75AD4E05}" srcOrd="0" destOrd="0" presId="urn:microsoft.com/office/officeart/2005/8/layout/hierarchy1"/>
    <dgm:cxn modelId="{AE5C89D1-EFE8-6343-BAB4-F8C7D609A116}" type="presParOf" srcId="{D1E15B5A-7DCD-0843-B347-16C492405076}" destId="{5427EF26-893D-774A-B1BA-FA291354F93C}" srcOrd="1" destOrd="0" presId="urn:microsoft.com/office/officeart/2005/8/layout/hierarchy1"/>
    <dgm:cxn modelId="{22893924-2371-CC4B-A1B2-42E44FFB329B}" type="presParOf" srcId="{C42B2903-3A61-5746-8F78-F8104A46F118}" destId="{ADBCC672-1186-C342-B492-1F7AC57BDAFA}" srcOrd="1" destOrd="0" presId="urn:microsoft.com/office/officeart/2005/8/layout/hierarchy1"/>
    <dgm:cxn modelId="{1BFBA0B5-AF45-BF4A-AFB6-5741498F7287}" type="presParOf" srcId="{9285CB40-55EE-1D42-8109-2D801916767D}" destId="{3923060C-5A29-D540-A798-998EB6D949BF}" srcOrd="4" destOrd="0" presId="urn:microsoft.com/office/officeart/2005/8/layout/hierarchy1"/>
    <dgm:cxn modelId="{9A0F46E6-2035-A54F-B6E8-3447FC601E15}" type="presParOf" srcId="{9285CB40-55EE-1D42-8109-2D801916767D}" destId="{35700BAC-2A5A-3B4A-BF4A-9FF42126E4F9}" srcOrd="5" destOrd="0" presId="urn:microsoft.com/office/officeart/2005/8/layout/hierarchy1"/>
    <dgm:cxn modelId="{4978DDFB-1FCA-5243-B5ED-C0A44B56FCB7}" type="presParOf" srcId="{35700BAC-2A5A-3B4A-BF4A-9FF42126E4F9}" destId="{513E03E6-43E0-FF41-8AD5-E24E8ECA9F2E}" srcOrd="0" destOrd="0" presId="urn:microsoft.com/office/officeart/2005/8/layout/hierarchy1"/>
    <dgm:cxn modelId="{A2A0C847-9872-2240-A6DE-77851D79B6EE}" type="presParOf" srcId="{513E03E6-43E0-FF41-8AD5-E24E8ECA9F2E}" destId="{E17CF1F0-A64D-494D-949D-0FF98CCD9CDB}" srcOrd="0" destOrd="0" presId="urn:microsoft.com/office/officeart/2005/8/layout/hierarchy1"/>
    <dgm:cxn modelId="{54A19B5D-BA55-FC48-B424-395CF21BCD81}" type="presParOf" srcId="{513E03E6-43E0-FF41-8AD5-E24E8ECA9F2E}" destId="{785B8178-45A4-1E49-96B2-3E74FA26A8FA}" srcOrd="1" destOrd="0" presId="urn:microsoft.com/office/officeart/2005/8/layout/hierarchy1"/>
    <dgm:cxn modelId="{025DF392-2510-F94D-81D7-5D125551ED89}" type="presParOf" srcId="{35700BAC-2A5A-3B4A-BF4A-9FF42126E4F9}" destId="{7C6EC75D-99F5-5E4C-80B3-7AEA0BD2C7F6}" srcOrd="1" destOrd="0" presId="urn:microsoft.com/office/officeart/2005/8/layout/hierarchy1"/>
    <dgm:cxn modelId="{EC3FA158-F9BB-0E42-8427-E3A534FF6075}" type="presParOf" srcId="{9B0E8459-CD67-2F47-967C-E7DD18538224}" destId="{1DDB2A37-5824-F041-8F46-4AA019AEE85F}" srcOrd="2" destOrd="0" presId="urn:microsoft.com/office/officeart/2005/8/layout/hierarchy1"/>
    <dgm:cxn modelId="{FD165E40-3EE6-5F44-A651-B8049D85F3CF}" type="presParOf" srcId="{9B0E8459-CD67-2F47-967C-E7DD18538224}" destId="{89391138-7416-C747-AF11-D12992F0C843}" srcOrd="3" destOrd="0" presId="urn:microsoft.com/office/officeart/2005/8/layout/hierarchy1"/>
    <dgm:cxn modelId="{6FE2F9DB-9384-1446-B1C7-F4B36EF2E23A}" type="presParOf" srcId="{89391138-7416-C747-AF11-D12992F0C843}" destId="{C8CFEB52-C777-9448-9A0C-BA349A3C64E0}" srcOrd="0" destOrd="0" presId="urn:microsoft.com/office/officeart/2005/8/layout/hierarchy1"/>
    <dgm:cxn modelId="{93F336E2-A4CF-A848-B39D-0D6889D9EF41}" type="presParOf" srcId="{C8CFEB52-C777-9448-9A0C-BA349A3C64E0}" destId="{62A00DC3-C3D9-DC4C-AEB0-2774025A8604}" srcOrd="0" destOrd="0" presId="urn:microsoft.com/office/officeart/2005/8/layout/hierarchy1"/>
    <dgm:cxn modelId="{D36D95D9-82EF-944D-88A1-1AD8066BF331}" type="presParOf" srcId="{C8CFEB52-C777-9448-9A0C-BA349A3C64E0}" destId="{E134613E-4E68-B545-B4B5-AEE16777FD6D}" srcOrd="1" destOrd="0" presId="urn:microsoft.com/office/officeart/2005/8/layout/hierarchy1"/>
    <dgm:cxn modelId="{333F090B-05EC-884A-A12F-002493837957}" type="presParOf" srcId="{89391138-7416-C747-AF11-D12992F0C843}" destId="{8FE7B8F5-D7DA-734C-99B7-4659ECBDFCF4}" srcOrd="1" destOrd="0" presId="urn:microsoft.com/office/officeart/2005/8/layout/hierarchy1"/>
    <dgm:cxn modelId="{81D4B152-47B8-884C-A43A-97410D048D3C}" type="presParOf" srcId="{8FE7B8F5-D7DA-734C-99B7-4659ECBDFCF4}" destId="{F1C66100-B525-1344-8C72-8A090B15CA2D}" srcOrd="0" destOrd="0" presId="urn:microsoft.com/office/officeart/2005/8/layout/hierarchy1"/>
    <dgm:cxn modelId="{871CFED7-F78B-1E4D-9865-EBD6AC127B60}" type="presParOf" srcId="{8FE7B8F5-D7DA-734C-99B7-4659ECBDFCF4}" destId="{43E124B7-D823-BF48-85AA-15809974038F}" srcOrd="1" destOrd="0" presId="urn:microsoft.com/office/officeart/2005/8/layout/hierarchy1"/>
    <dgm:cxn modelId="{573DF3FD-6186-5249-AB25-22C3B19DBF73}" type="presParOf" srcId="{43E124B7-D823-BF48-85AA-15809974038F}" destId="{B9B658A5-8842-7D48-9AB5-75450248BFBA}" srcOrd="0" destOrd="0" presId="urn:microsoft.com/office/officeart/2005/8/layout/hierarchy1"/>
    <dgm:cxn modelId="{27D95423-74E4-C440-8A40-1E92062AA244}" type="presParOf" srcId="{B9B658A5-8842-7D48-9AB5-75450248BFBA}" destId="{E4E11338-EDDD-704C-9B10-E1C7D7F3E7EE}" srcOrd="0" destOrd="0" presId="urn:microsoft.com/office/officeart/2005/8/layout/hierarchy1"/>
    <dgm:cxn modelId="{1D788187-C691-A044-BE04-AE3E73173D32}" type="presParOf" srcId="{B9B658A5-8842-7D48-9AB5-75450248BFBA}" destId="{06B29AD9-872E-5B4D-A4A1-1E1B8B766AF8}" srcOrd="1" destOrd="0" presId="urn:microsoft.com/office/officeart/2005/8/layout/hierarchy1"/>
    <dgm:cxn modelId="{D520A713-70AC-9E48-AC29-8F313A4F847A}" type="presParOf" srcId="{43E124B7-D823-BF48-85AA-15809974038F}" destId="{35CBF2E0-1F74-BF4D-961B-7BD9000B482B}" srcOrd="1" destOrd="0" presId="urn:microsoft.com/office/officeart/2005/8/layout/hierarchy1"/>
    <dgm:cxn modelId="{4EDE6FF4-ABAD-454F-AAAC-7FAA1F57BB81}" type="presParOf" srcId="{8FE7B8F5-D7DA-734C-99B7-4659ECBDFCF4}" destId="{FFA2A9A2-608D-3148-9259-70DC3AB97C11}" srcOrd="2" destOrd="0" presId="urn:microsoft.com/office/officeart/2005/8/layout/hierarchy1"/>
    <dgm:cxn modelId="{11DB14BD-E7F2-B54D-B82E-EF77801EF169}" type="presParOf" srcId="{8FE7B8F5-D7DA-734C-99B7-4659ECBDFCF4}" destId="{8B22724B-2157-BB45-B877-4664C4D05D3F}" srcOrd="3" destOrd="0" presId="urn:microsoft.com/office/officeart/2005/8/layout/hierarchy1"/>
    <dgm:cxn modelId="{5A615001-688E-454F-B51B-BC654449E174}" type="presParOf" srcId="{8B22724B-2157-BB45-B877-4664C4D05D3F}" destId="{9550F7BE-E739-FB49-9015-2C676FB9CAB8}" srcOrd="0" destOrd="0" presId="urn:microsoft.com/office/officeart/2005/8/layout/hierarchy1"/>
    <dgm:cxn modelId="{7AE464B9-8019-9B4B-B0BA-286A49C3073C}" type="presParOf" srcId="{9550F7BE-E739-FB49-9015-2C676FB9CAB8}" destId="{A3E3F17A-AD0A-3040-AE61-732ED769BB6A}" srcOrd="0" destOrd="0" presId="urn:microsoft.com/office/officeart/2005/8/layout/hierarchy1"/>
    <dgm:cxn modelId="{B874B454-D128-1A4A-87F3-7DE4B6124A22}" type="presParOf" srcId="{9550F7BE-E739-FB49-9015-2C676FB9CAB8}" destId="{5BDF0566-94D4-5E4D-B0D8-4A1CFCC8B44F}" srcOrd="1" destOrd="0" presId="urn:microsoft.com/office/officeart/2005/8/layout/hierarchy1"/>
    <dgm:cxn modelId="{A8BD4CF1-A082-0F41-BE38-595AA8D88E9E}" type="presParOf" srcId="{8B22724B-2157-BB45-B877-4664C4D05D3F}" destId="{FA50582D-1533-DC48-97BC-246E42B2D9C9}" srcOrd="1" destOrd="0" presId="urn:microsoft.com/office/officeart/2005/8/layout/hierarchy1"/>
    <dgm:cxn modelId="{53CA9CBD-A216-DA46-92A7-591359F8B946}" type="presParOf" srcId="{8FE7B8F5-D7DA-734C-99B7-4659ECBDFCF4}" destId="{7CEC8F43-F389-8B42-9C34-D29629C9F536}" srcOrd="4" destOrd="0" presId="urn:microsoft.com/office/officeart/2005/8/layout/hierarchy1"/>
    <dgm:cxn modelId="{E3974548-3EA7-FF4A-98E2-CF2A2B75842B}" type="presParOf" srcId="{8FE7B8F5-D7DA-734C-99B7-4659ECBDFCF4}" destId="{B26237FC-D5CA-F145-B96A-41E522161BCD}" srcOrd="5" destOrd="0" presId="urn:microsoft.com/office/officeart/2005/8/layout/hierarchy1"/>
    <dgm:cxn modelId="{BCB06164-ABA8-794D-8782-C99C79AA1186}" type="presParOf" srcId="{B26237FC-D5CA-F145-B96A-41E522161BCD}" destId="{0CCEE272-D5BF-EF43-8B62-CDD4BBCBC648}" srcOrd="0" destOrd="0" presId="urn:microsoft.com/office/officeart/2005/8/layout/hierarchy1"/>
    <dgm:cxn modelId="{199A2D16-E733-A64C-A925-5A070811F046}" type="presParOf" srcId="{0CCEE272-D5BF-EF43-8B62-CDD4BBCBC648}" destId="{6312CD46-E5D1-6D48-9BBA-80AF8D249F8E}" srcOrd="0" destOrd="0" presId="urn:microsoft.com/office/officeart/2005/8/layout/hierarchy1"/>
    <dgm:cxn modelId="{AE30F723-EAAB-4049-9730-053885DCEF96}" type="presParOf" srcId="{0CCEE272-D5BF-EF43-8B62-CDD4BBCBC648}" destId="{F43F435D-11AC-FA4F-AEBA-28EC27F70C6B}" srcOrd="1" destOrd="0" presId="urn:microsoft.com/office/officeart/2005/8/layout/hierarchy1"/>
    <dgm:cxn modelId="{3D65A374-B0CD-7C49-B30A-A0FAD45F8F38}" type="presParOf" srcId="{B26237FC-D5CA-F145-B96A-41E522161BCD}" destId="{ED1561D0-D0A2-D04A-A8F9-56E5C868B97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98522AF-0F79-AD40-B785-FEA0934C7433}" type="doc">
      <dgm:prSet loTypeId="urn:microsoft.com/office/officeart/2005/8/layout/StepDownProcess" loCatId="" qsTypeId="urn:microsoft.com/office/officeart/2005/8/quickstyle/simple4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6274ABBB-53D0-2343-9748-7CF94626BC74}">
      <dgm:prSet phldrT="[Text]"/>
      <dgm:spPr/>
      <dgm:t>
        <a:bodyPr/>
        <a:lstStyle/>
        <a:p>
          <a:r>
            <a:rPr lang="en-US" dirty="0" smtClean="0"/>
            <a:t>Gram positive exotoxins = “</a:t>
          </a:r>
          <a:r>
            <a:rPr lang="en-US" dirty="0" err="1" smtClean="0"/>
            <a:t>superantigens</a:t>
          </a:r>
          <a:r>
            <a:rPr lang="en-US" dirty="0" smtClean="0"/>
            <a:t>”</a:t>
          </a:r>
          <a:endParaRPr lang="en-US" dirty="0"/>
        </a:p>
      </dgm:t>
    </dgm:pt>
    <dgm:pt modelId="{B700676A-A8BD-B848-9530-1B3FAF6466A7}" type="parTrans" cxnId="{791CECA6-4AA5-1440-BA7A-A74DA90042AF}">
      <dgm:prSet/>
      <dgm:spPr/>
      <dgm:t>
        <a:bodyPr/>
        <a:lstStyle/>
        <a:p>
          <a:endParaRPr lang="en-US"/>
        </a:p>
      </dgm:t>
    </dgm:pt>
    <dgm:pt modelId="{00D498D4-E69D-F04A-AE50-38DA6A2B3138}" type="sibTrans" cxnId="{791CECA6-4AA5-1440-BA7A-A74DA90042AF}">
      <dgm:prSet/>
      <dgm:spPr/>
      <dgm:t>
        <a:bodyPr/>
        <a:lstStyle/>
        <a:p>
          <a:endParaRPr lang="en-US"/>
        </a:p>
      </dgm:t>
    </dgm:pt>
    <dgm:pt modelId="{0A72678A-103E-3845-B11B-238AD4D4A9BD}">
      <dgm:prSet phldrT="[Text]"/>
      <dgm:spPr/>
      <dgm:t>
        <a:bodyPr/>
        <a:lstStyle/>
        <a:p>
          <a:r>
            <a:rPr lang="en-US" dirty="0" smtClean="0"/>
            <a:t>Widespread T cell activation</a:t>
          </a:r>
          <a:endParaRPr lang="en-US" dirty="0"/>
        </a:p>
      </dgm:t>
    </dgm:pt>
    <dgm:pt modelId="{3584B865-2FBC-554E-BBB2-FAC3FAE61F33}" type="parTrans" cxnId="{2E439D36-E805-B042-8387-B2F23B40DD46}">
      <dgm:prSet/>
      <dgm:spPr/>
      <dgm:t>
        <a:bodyPr/>
        <a:lstStyle/>
        <a:p>
          <a:endParaRPr lang="en-US"/>
        </a:p>
      </dgm:t>
    </dgm:pt>
    <dgm:pt modelId="{FF4D9FD9-F981-7544-9C89-396C77253107}" type="sibTrans" cxnId="{2E439D36-E805-B042-8387-B2F23B40DD46}">
      <dgm:prSet/>
      <dgm:spPr/>
      <dgm:t>
        <a:bodyPr/>
        <a:lstStyle/>
        <a:p>
          <a:endParaRPr lang="en-US"/>
        </a:p>
      </dgm:t>
    </dgm:pt>
    <dgm:pt modelId="{7BB24ECA-F1E0-8F46-BDB3-C6B3CAB2DF3B}">
      <dgm:prSet phldrT="[Text]" custT="1"/>
      <dgm:spPr/>
      <dgm:t>
        <a:bodyPr/>
        <a:lstStyle/>
        <a:p>
          <a:r>
            <a:rPr lang="en-US" sz="2000" dirty="0" smtClean="0"/>
            <a:t> inducing</a:t>
          </a:r>
          <a:r>
            <a:rPr lang="mr-IN" sz="2000" dirty="0" smtClean="0"/>
            <a:t>…</a:t>
          </a:r>
          <a:endParaRPr lang="en-US" sz="2000" dirty="0"/>
        </a:p>
      </dgm:t>
    </dgm:pt>
    <dgm:pt modelId="{C5BDB3E9-2631-DA4E-9B17-D78BA7B5BB57}" type="parTrans" cxnId="{970359E0-5D55-DE44-AAB1-F72530266876}">
      <dgm:prSet/>
      <dgm:spPr/>
      <dgm:t>
        <a:bodyPr/>
        <a:lstStyle/>
        <a:p>
          <a:endParaRPr lang="en-US"/>
        </a:p>
      </dgm:t>
    </dgm:pt>
    <dgm:pt modelId="{71C74C11-E48C-CD44-A2C3-A2BA96150D7E}" type="sibTrans" cxnId="{970359E0-5D55-DE44-AAB1-F72530266876}">
      <dgm:prSet/>
      <dgm:spPr/>
      <dgm:t>
        <a:bodyPr/>
        <a:lstStyle/>
        <a:p>
          <a:endParaRPr lang="en-US"/>
        </a:p>
      </dgm:t>
    </dgm:pt>
    <dgm:pt modelId="{A10A7EDD-E29E-DC4D-83BF-236F05B9D60F}">
      <dgm:prSet phldrT="[Text]"/>
      <dgm:spPr/>
      <dgm:t>
        <a:bodyPr/>
        <a:lstStyle/>
        <a:p>
          <a:r>
            <a:rPr lang="en-US" dirty="0" smtClean="0"/>
            <a:t>Uncontrolled release of inflammatory cytokines</a:t>
          </a:r>
          <a:endParaRPr lang="en-US" dirty="0"/>
        </a:p>
      </dgm:t>
    </dgm:pt>
    <dgm:pt modelId="{2C23D126-1277-564C-A650-C8EA2EBF6E40}" type="parTrans" cxnId="{4069E784-52FD-3643-B1AB-D1D794EE91BD}">
      <dgm:prSet/>
      <dgm:spPr/>
      <dgm:t>
        <a:bodyPr/>
        <a:lstStyle/>
        <a:p>
          <a:endParaRPr lang="en-US"/>
        </a:p>
      </dgm:t>
    </dgm:pt>
    <dgm:pt modelId="{5D5A6B67-1DD3-984B-9108-0144BBE1D02D}" type="sibTrans" cxnId="{4069E784-52FD-3643-B1AB-D1D794EE91BD}">
      <dgm:prSet/>
      <dgm:spPr/>
      <dgm:t>
        <a:bodyPr/>
        <a:lstStyle/>
        <a:p>
          <a:endParaRPr lang="en-US"/>
        </a:p>
      </dgm:t>
    </dgm:pt>
    <dgm:pt modelId="{22B55859-829F-2E43-8853-EC396220E73E}">
      <dgm:prSet phldrT="[Text]" custT="1"/>
      <dgm:spPr/>
      <dgm:t>
        <a:bodyPr/>
        <a:lstStyle/>
        <a:p>
          <a:r>
            <a:rPr lang="en-US" sz="2000" dirty="0" smtClean="0"/>
            <a:t>TNF-α</a:t>
          </a:r>
          <a:endParaRPr lang="en-US" sz="2000" dirty="0"/>
        </a:p>
      </dgm:t>
    </dgm:pt>
    <dgm:pt modelId="{E3A5021B-FB68-FE4D-A41D-B76CB06D1A9F}" type="parTrans" cxnId="{8AB92E63-98B0-5E42-8FA5-7586DE580AF9}">
      <dgm:prSet/>
      <dgm:spPr/>
      <dgm:t>
        <a:bodyPr/>
        <a:lstStyle/>
        <a:p>
          <a:endParaRPr lang="en-US"/>
        </a:p>
      </dgm:t>
    </dgm:pt>
    <dgm:pt modelId="{81558253-69B6-824A-A239-38D633905AAB}" type="sibTrans" cxnId="{8AB92E63-98B0-5E42-8FA5-7586DE580AF9}">
      <dgm:prSet/>
      <dgm:spPr/>
      <dgm:t>
        <a:bodyPr/>
        <a:lstStyle/>
        <a:p>
          <a:endParaRPr lang="en-US"/>
        </a:p>
      </dgm:t>
    </dgm:pt>
    <dgm:pt modelId="{7B3A67D1-9CEA-8C49-86FB-9FAB06577CCF}">
      <dgm:prSet phldrT="[Text]" custT="1"/>
      <dgm:spPr/>
      <dgm:t>
        <a:bodyPr/>
        <a:lstStyle/>
        <a:p>
          <a:r>
            <a:rPr lang="en-US" sz="2000" dirty="0" smtClean="0"/>
            <a:t>From skin, injured soft tissue, IVCs</a:t>
          </a:r>
          <a:endParaRPr lang="en-US" sz="2000" dirty="0"/>
        </a:p>
      </dgm:t>
    </dgm:pt>
    <dgm:pt modelId="{AA89751C-6483-0E40-A4C6-A9FA078D454A}" type="parTrans" cxnId="{824A62D5-11FF-574B-83FE-A7D01A81B6BF}">
      <dgm:prSet/>
      <dgm:spPr/>
      <dgm:t>
        <a:bodyPr/>
        <a:lstStyle/>
        <a:p>
          <a:endParaRPr lang="en-US"/>
        </a:p>
      </dgm:t>
    </dgm:pt>
    <dgm:pt modelId="{AA1375C4-F5F3-5945-B470-289069C3352F}" type="sibTrans" cxnId="{824A62D5-11FF-574B-83FE-A7D01A81B6BF}">
      <dgm:prSet/>
      <dgm:spPr/>
      <dgm:t>
        <a:bodyPr/>
        <a:lstStyle/>
        <a:p>
          <a:endParaRPr lang="en-US"/>
        </a:p>
      </dgm:t>
    </dgm:pt>
    <dgm:pt modelId="{906A784C-C31D-C64A-9923-8DEDFB3D037C}">
      <dgm:prSet phldrT="[Text]" custT="1"/>
      <dgm:spPr/>
      <dgm:t>
        <a:bodyPr/>
        <a:lstStyle/>
        <a:p>
          <a:r>
            <a:rPr lang="en-US" sz="2000" dirty="0" smtClean="0"/>
            <a:t>Induce</a:t>
          </a:r>
          <a:r>
            <a:rPr lang="mr-IN" sz="2000" dirty="0" smtClean="0"/>
            <a:t>…</a:t>
          </a:r>
          <a:endParaRPr lang="en-US" sz="2000" dirty="0"/>
        </a:p>
      </dgm:t>
    </dgm:pt>
    <dgm:pt modelId="{31202FF6-104B-2B42-96F0-12E5327AB773}" type="parTrans" cxnId="{10694BC2-084B-BC47-9146-456C2D1A5236}">
      <dgm:prSet/>
      <dgm:spPr/>
      <dgm:t>
        <a:bodyPr/>
        <a:lstStyle/>
        <a:p>
          <a:endParaRPr lang="en-US"/>
        </a:p>
      </dgm:t>
    </dgm:pt>
    <dgm:pt modelId="{4996436F-1A35-0540-A008-46FD4173BDB3}" type="sibTrans" cxnId="{10694BC2-084B-BC47-9146-456C2D1A5236}">
      <dgm:prSet/>
      <dgm:spPr/>
      <dgm:t>
        <a:bodyPr/>
        <a:lstStyle/>
        <a:p>
          <a:endParaRPr lang="en-US"/>
        </a:p>
      </dgm:t>
    </dgm:pt>
    <dgm:pt modelId="{7F61FD36-53B2-5E4D-8215-FFDCD4E6E755}">
      <dgm:prSet phldrT="[Text]" custT="1"/>
      <dgm:spPr/>
      <dgm:t>
        <a:bodyPr/>
        <a:lstStyle/>
        <a:p>
          <a:r>
            <a:rPr lang="en-US" sz="2000" dirty="0" smtClean="0"/>
            <a:t>Interferon </a:t>
          </a:r>
          <a:r>
            <a:rPr lang="en-US" sz="2000" dirty="0" err="1" smtClean="0"/>
            <a:t>γ</a:t>
          </a:r>
          <a:endParaRPr lang="en-US" sz="2000" dirty="0"/>
        </a:p>
      </dgm:t>
    </dgm:pt>
    <dgm:pt modelId="{FC41D1D9-15CE-F349-A793-D14A5C59AC6E}" type="parTrans" cxnId="{38E6B405-CAA9-3348-A14C-7E23077DC4CF}">
      <dgm:prSet/>
      <dgm:spPr/>
      <dgm:t>
        <a:bodyPr/>
        <a:lstStyle/>
        <a:p>
          <a:endParaRPr lang="en-US"/>
        </a:p>
      </dgm:t>
    </dgm:pt>
    <dgm:pt modelId="{F0570C73-6AF7-8847-860C-C9F0B60F70D1}" type="sibTrans" cxnId="{38E6B405-CAA9-3348-A14C-7E23077DC4CF}">
      <dgm:prSet/>
      <dgm:spPr/>
      <dgm:t>
        <a:bodyPr/>
        <a:lstStyle/>
        <a:p>
          <a:endParaRPr lang="en-US"/>
        </a:p>
      </dgm:t>
    </dgm:pt>
    <dgm:pt modelId="{39A2BDF0-CEBF-AC43-AAEE-5FFFF3E0FF5B}" type="pres">
      <dgm:prSet presAssocID="{398522AF-0F79-AD40-B785-FEA0934C7433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6D6CC5AA-01BC-C349-B8F5-BBF26177DFB9}" type="pres">
      <dgm:prSet presAssocID="{6274ABBB-53D0-2343-9748-7CF94626BC74}" presName="composite" presStyleCnt="0"/>
      <dgm:spPr/>
    </dgm:pt>
    <dgm:pt modelId="{B177AF8E-35B7-154B-AE26-706F4B073CFA}" type="pres">
      <dgm:prSet presAssocID="{6274ABBB-53D0-2343-9748-7CF94626BC74}" presName="bentUpArrow1" presStyleLbl="alignImgPlace1" presStyleIdx="0" presStyleCnt="2"/>
      <dgm:spPr/>
    </dgm:pt>
    <dgm:pt modelId="{103949D3-456F-E242-A72A-763C8F963252}" type="pres">
      <dgm:prSet presAssocID="{6274ABBB-53D0-2343-9748-7CF94626BC74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2967B9-6E62-6D43-8EC7-4CBF4C74AE09}" type="pres">
      <dgm:prSet presAssocID="{6274ABBB-53D0-2343-9748-7CF94626BC74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F50726-FFD5-C241-8D0F-D5A4CC42B8F5}" type="pres">
      <dgm:prSet presAssocID="{00D498D4-E69D-F04A-AE50-38DA6A2B3138}" presName="sibTrans" presStyleCnt="0"/>
      <dgm:spPr/>
    </dgm:pt>
    <dgm:pt modelId="{1020E648-DE7D-4A48-84F9-72DF13212DA1}" type="pres">
      <dgm:prSet presAssocID="{0A72678A-103E-3845-B11B-238AD4D4A9BD}" presName="composite" presStyleCnt="0"/>
      <dgm:spPr/>
    </dgm:pt>
    <dgm:pt modelId="{D351F5B1-935A-8443-816D-544772B12F16}" type="pres">
      <dgm:prSet presAssocID="{0A72678A-103E-3845-B11B-238AD4D4A9BD}" presName="bentUpArrow1" presStyleLbl="alignImgPlace1" presStyleIdx="1" presStyleCnt="2"/>
      <dgm:spPr/>
    </dgm:pt>
    <dgm:pt modelId="{4E5DFD5D-B188-114E-AE87-15FE545ECE68}" type="pres">
      <dgm:prSet presAssocID="{0A72678A-103E-3845-B11B-238AD4D4A9BD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331742-0EE7-DA47-8587-04E4E0363B65}" type="pres">
      <dgm:prSet presAssocID="{0A72678A-103E-3845-B11B-238AD4D4A9BD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72BB84-BB6C-D145-A70A-A819BB719B60}" type="pres">
      <dgm:prSet presAssocID="{FF4D9FD9-F981-7544-9C89-396C77253107}" presName="sibTrans" presStyleCnt="0"/>
      <dgm:spPr/>
    </dgm:pt>
    <dgm:pt modelId="{B613EDAB-6E0F-4E42-9E23-B5A4AA2B3CDD}" type="pres">
      <dgm:prSet presAssocID="{A10A7EDD-E29E-DC4D-83BF-236F05B9D60F}" presName="composite" presStyleCnt="0"/>
      <dgm:spPr/>
    </dgm:pt>
    <dgm:pt modelId="{0AAF8852-8AE0-1447-8D48-6586EDD58879}" type="pres">
      <dgm:prSet presAssocID="{A10A7EDD-E29E-DC4D-83BF-236F05B9D60F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B03933-76AC-7E42-B2F4-89DDB85F92A1}" type="pres">
      <dgm:prSet presAssocID="{A10A7EDD-E29E-DC4D-83BF-236F05B9D60F}" presName="FinalChildText" presStyleLbl="revTx" presStyleIdx="2" presStyleCnt="3" custScaleX="10020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E6D8A20-DCFB-5D4B-BEAF-9513720BDE56}" type="presOf" srcId="{7F61FD36-53B2-5E4D-8215-FFDCD4E6E755}" destId="{C1B03933-76AC-7E42-B2F4-89DDB85F92A1}" srcOrd="0" destOrd="1" presId="urn:microsoft.com/office/officeart/2005/8/layout/StepDownProcess"/>
    <dgm:cxn modelId="{0BFD3581-4641-CD4F-A1A5-4F306CE8DF01}" type="presOf" srcId="{6274ABBB-53D0-2343-9748-7CF94626BC74}" destId="{103949D3-456F-E242-A72A-763C8F963252}" srcOrd="0" destOrd="0" presId="urn:microsoft.com/office/officeart/2005/8/layout/StepDownProcess"/>
    <dgm:cxn modelId="{824A62D5-11FF-574B-83FE-A7D01A81B6BF}" srcId="{6274ABBB-53D0-2343-9748-7CF94626BC74}" destId="{7B3A67D1-9CEA-8C49-86FB-9FAB06577CCF}" srcOrd="0" destOrd="0" parTransId="{AA89751C-6483-0E40-A4C6-A9FA078D454A}" sibTransId="{AA1375C4-F5F3-5945-B470-289069C3352F}"/>
    <dgm:cxn modelId="{A08E5F88-D7D6-8A48-AB5B-1118EBE2F266}" type="presOf" srcId="{398522AF-0F79-AD40-B785-FEA0934C7433}" destId="{39A2BDF0-CEBF-AC43-AAEE-5FFFF3E0FF5B}" srcOrd="0" destOrd="0" presId="urn:microsoft.com/office/officeart/2005/8/layout/StepDownProcess"/>
    <dgm:cxn modelId="{4069E784-52FD-3643-B1AB-D1D794EE91BD}" srcId="{398522AF-0F79-AD40-B785-FEA0934C7433}" destId="{A10A7EDD-E29E-DC4D-83BF-236F05B9D60F}" srcOrd="2" destOrd="0" parTransId="{2C23D126-1277-564C-A650-C8EA2EBF6E40}" sibTransId="{5D5A6B67-1DD3-984B-9108-0144BBE1D02D}"/>
    <dgm:cxn modelId="{970359E0-5D55-DE44-AAB1-F72530266876}" srcId="{0A72678A-103E-3845-B11B-238AD4D4A9BD}" destId="{7BB24ECA-F1E0-8F46-BDB3-C6B3CAB2DF3B}" srcOrd="0" destOrd="0" parTransId="{C5BDB3E9-2631-DA4E-9B17-D78BA7B5BB57}" sibTransId="{71C74C11-E48C-CD44-A2C3-A2BA96150D7E}"/>
    <dgm:cxn modelId="{12A598E5-369D-9F43-871E-BAFEDA0396C5}" type="presOf" srcId="{0A72678A-103E-3845-B11B-238AD4D4A9BD}" destId="{4E5DFD5D-B188-114E-AE87-15FE545ECE68}" srcOrd="0" destOrd="0" presId="urn:microsoft.com/office/officeart/2005/8/layout/StepDownProcess"/>
    <dgm:cxn modelId="{516F1682-FF31-DD4A-B61C-B20FA4D39B24}" type="presOf" srcId="{7BB24ECA-F1E0-8F46-BDB3-C6B3CAB2DF3B}" destId="{DC331742-0EE7-DA47-8587-04E4E0363B65}" srcOrd="0" destOrd="0" presId="urn:microsoft.com/office/officeart/2005/8/layout/StepDownProcess"/>
    <dgm:cxn modelId="{8E603814-8E21-474A-B940-FCACE1651869}" type="presOf" srcId="{7B3A67D1-9CEA-8C49-86FB-9FAB06577CCF}" destId="{3A2967B9-6E62-6D43-8EC7-4CBF4C74AE09}" srcOrd="0" destOrd="0" presId="urn:microsoft.com/office/officeart/2005/8/layout/StepDownProcess"/>
    <dgm:cxn modelId="{3BD344D9-1D57-1640-BA50-C53027272E30}" type="presOf" srcId="{A10A7EDD-E29E-DC4D-83BF-236F05B9D60F}" destId="{0AAF8852-8AE0-1447-8D48-6586EDD58879}" srcOrd="0" destOrd="0" presId="urn:microsoft.com/office/officeart/2005/8/layout/StepDownProcess"/>
    <dgm:cxn modelId="{2E439D36-E805-B042-8387-B2F23B40DD46}" srcId="{398522AF-0F79-AD40-B785-FEA0934C7433}" destId="{0A72678A-103E-3845-B11B-238AD4D4A9BD}" srcOrd="1" destOrd="0" parTransId="{3584B865-2FBC-554E-BBB2-FAC3FAE61F33}" sibTransId="{FF4D9FD9-F981-7544-9C89-396C77253107}"/>
    <dgm:cxn modelId="{8AB92E63-98B0-5E42-8FA5-7586DE580AF9}" srcId="{A10A7EDD-E29E-DC4D-83BF-236F05B9D60F}" destId="{22B55859-829F-2E43-8853-EC396220E73E}" srcOrd="0" destOrd="0" parTransId="{E3A5021B-FB68-FE4D-A41D-B76CB06D1A9F}" sibTransId="{81558253-69B6-824A-A239-38D633905AAB}"/>
    <dgm:cxn modelId="{38E6B405-CAA9-3348-A14C-7E23077DC4CF}" srcId="{A10A7EDD-E29E-DC4D-83BF-236F05B9D60F}" destId="{7F61FD36-53B2-5E4D-8215-FFDCD4E6E755}" srcOrd="1" destOrd="0" parTransId="{FC41D1D9-15CE-F349-A793-D14A5C59AC6E}" sibTransId="{F0570C73-6AF7-8847-860C-C9F0B60F70D1}"/>
    <dgm:cxn modelId="{4DCE3260-8B0B-EA48-87B9-1DE7FAF80D95}" type="presOf" srcId="{22B55859-829F-2E43-8853-EC396220E73E}" destId="{C1B03933-76AC-7E42-B2F4-89DDB85F92A1}" srcOrd="0" destOrd="0" presId="urn:microsoft.com/office/officeart/2005/8/layout/StepDownProcess"/>
    <dgm:cxn modelId="{45156FA4-12AF-1F40-9896-3F6FF08A1AB8}" type="presOf" srcId="{906A784C-C31D-C64A-9923-8DEDFB3D037C}" destId="{3A2967B9-6E62-6D43-8EC7-4CBF4C74AE09}" srcOrd="0" destOrd="1" presId="urn:microsoft.com/office/officeart/2005/8/layout/StepDownProcess"/>
    <dgm:cxn modelId="{10694BC2-084B-BC47-9146-456C2D1A5236}" srcId="{6274ABBB-53D0-2343-9748-7CF94626BC74}" destId="{906A784C-C31D-C64A-9923-8DEDFB3D037C}" srcOrd="1" destOrd="0" parTransId="{31202FF6-104B-2B42-96F0-12E5327AB773}" sibTransId="{4996436F-1A35-0540-A008-46FD4173BDB3}"/>
    <dgm:cxn modelId="{791CECA6-4AA5-1440-BA7A-A74DA90042AF}" srcId="{398522AF-0F79-AD40-B785-FEA0934C7433}" destId="{6274ABBB-53D0-2343-9748-7CF94626BC74}" srcOrd="0" destOrd="0" parTransId="{B700676A-A8BD-B848-9530-1B3FAF6466A7}" sibTransId="{00D498D4-E69D-F04A-AE50-38DA6A2B3138}"/>
    <dgm:cxn modelId="{F29FFC14-E43B-1D4F-808E-EC1462486D3A}" type="presParOf" srcId="{39A2BDF0-CEBF-AC43-AAEE-5FFFF3E0FF5B}" destId="{6D6CC5AA-01BC-C349-B8F5-BBF26177DFB9}" srcOrd="0" destOrd="0" presId="urn:microsoft.com/office/officeart/2005/8/layout/StepDownProcess"/>
    <dgm:cxn modelId="{FCF89004-A0CC-E043-83B1-39EF5D11A500}" type="presParOf" srcId="{6D6CC5AA-01BC-C349-B8F5-BBF26177DFB9}" destId="{B177AF8E-35B7-154B-AE26-706F4B073CFA}" srcOrd="0" destOrd="0" presId="urn:microsoft.com/office/officeart/2005/8/layout/StepDownProcess"/>
    <dgm:cxn modelId="{25AFC92D-5199-D346-AC8D-9046E22EB20B}" type="presParOf" srcId="{6D6CC5AA-01BC-C349-B8F5-BBF26177DFB9}" destId="{103949D3-456F-E242-A72A-763C8F963252}" srcOrd="1" destOrd="0" presId="urn:microsoft.com/office/officeart/2005/8/layout/StepDownProcess"/>
    <dgm:cxn modelId="{3643B1BA-8CCB-F64D-9BF8-440D35B30F31}" type="presParOf" srcId="{6D6CC5AA-01BC-C349-B8F5-BBF26177DFB9}" destId="{3A2967B9-6E62-6D43-8EC7-4CBF4C74AE09}" srcOrd="2" destOrd="0" presId="urn:microsoft.com/office/officeart/2005/8/layout/StepDownProcess"/>
    <dgm:cxn modelId="{27A12558-F18D-0A45-A5E9-941055B0C353}" type="presParOf" srcId="{39A2BDF0-CEBF-AC43-AAEE-5FFFF3E0FF5B}" destId="{76F50726-FFD5-C241-8D0F-D5A4CC42B8F5}" srcOrd="1" destOrd="0" presId="urn:microsoft.com/office/officeart/2005/8/layout/StepDownProcess"/>
    <dgm:cxn modelId="{D2D562A0-E8E2-9C46-83A8-70218C3CD44C}" type="presParOf" srcId="{39A2BDF0-CEBF-AC43-AAEE-5FFFF3E0FF5B}" destId="{1020E648-DE7D-4A48-84F9-72DF13212DA1}" srcOrd="2" destOrd="0" presId="urn:microsoft.com/office/officeart/2005/8/layout/StepDownProcess"/>
    <dgm:cxn modelId="{FB2AC015-012F-DC47-B1FF-C395DA18A412}" type="presParOf" srcId="{1020E648-DE7D-4A48-84F9-72DF13212DA1}" destId="{D351F5B1-935A-8443-816D-544772B12F16}" srcOrd="0" destOrd="0" presId="urn:microsoft.com/office/officeart/2005/8/layout/StepDownProcess"/>
    <dgm:cxn modelId="{EEA5F1FB-422D-F24E-9DE0-B2C5685F0057}" type="presParOf" srcId="{1020E648-DE7D-4A48-84F9-72DF13212DA1}" destId="{4E5DFD5D-B188-114E-AE87-15FE545ECE68}" srcOrd="1" destOrd="0" presId="urn:microsoft.com/office/officeart/2005/8/layout/StepDownProcess"/>
    <dgm:cxn modelId="{DA1A30E9-DBF5-8044-ABC2-A903B166539B}" type="presParOf" srcId="{1020E648-DE7D-4A48-84F9-72DF13212DA1}" destId="{DC331742-0EE7-DA47-8587-04E4E0363B65}" srcOrd="2" destOrd="0" presId="urn:microsoft.com/office/officeart/2005/8/layout/StepDownProcess"/>
    <dgm:cxn modelId="{66FADA2D-C815-C941-B714-4248DA54D266}" type="presParOf" srcId="{39A2BDF0-CEBF-AC43-AAEE-5FFFF3E0FF5B}" destId="{6672BB84-BB6C-D145-A70A-A819BB719B60}" srcOrd="3" destOrd="0" presId="urn:microsoft.com/office/officeart/2005/8/layout/StepDownProcess"/>
    <dgm:cxn modelId="{686FC5B4-9D2B-BB42-BD02-7EDF83A72EDF}" type="presParOf" srcId="{39A2BDF0-CEBF-AC43-AAEE-5FFFF3E0FF5B}" destId="{B613EDAB-6E0F-4E42-9E23-B5A4AA2B3CDD}" srcOrd="4" destOrd="0" presId="urn:microsoft.com/office/officeart/2005/8/layout/StepDownProcess"/>
    <dgm:cxn modelId="{94F1D7B4-AA9F-4746-B54C-95D9CF41F797}" type="presParOf" srcId="{B613EDAB-6E0F-4E42-9E23-B5A4AA2B3CDD}" destId="{0AAF8852-8AE0-1447-8D48-6586EDD58879}" srcOrd="0" destOrd="0" presId="urn:microsoft.com/office/officeart/2005/8/layout/StepDownProcess"/>
    <dgm:cxn modelId="{FE6E3825-24A6-264F-B666-5F738F64E216}" type="presParOf" srcId="{B613EDAB-6E0F-4E42-9E23-B5A4AA2B3CDD}" destId="{C1B03933-76AC-7E42-B2F4-89DDB85F92A1}" srcOrd="1" destOrd="0" presId="urn:microsoft.com/office/officeart/2005/8/layout/StepDownProcess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FBCE253-BD9F-9747-BE4D-4D2DD5227C68}" type="doc">
      <dgm:prSet loTypeId="urn:microsoft.com/office/officeart/2005/8/layout/process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33FB49D-D39F-BA46-9559-A133A5780DF5}">
      <dgm:prSet phldrT="[Text]"/>
      <dgm:spPr/>
      <dgm:t>
        <a:bodyPr/>
        <a:lstStyle/>
        <a:p>
          <a:r>
            <a:rPr lang="en-US" dirty="0" err="1" smtClean="0">
              <a:solidFill>
                <a:schemeClr val="bg1"/>
              </a:solidFill>
            </a:rPr>
            <a:t>Apoptosed</a:t>
          </a:r>
          <a:r>
            <a:rPr lang="en-US" dirty="0" smtClean="0">
              <a:solidFill>
                <a:schemeClr val="bg1"/>
              </a:solidFill>
            </a:rPr>
            <a:t> neutrophils = </a:t>
          </a:r>
          <a:r>
            <a:rPr lang="en-US" dirty="0" err="1" smtClean="0">
              <a:solidFill>
                <a:schemeClr val="bg1"/>
              </a:solidFill>
            </a:rPr>
            <a:t>phagocytosed</a:t>
          </a:r>
          <a:r>
            <a:rPr lang="en-US" dirty="0" smtClean="0">
              <a:solidFill>
                <a:schemeClr val="bg1"/>
              </a:solidFill>
            </a:rPr>
            <a:t> by tissue macrophages</a:t>
          </a:r>
          <a:endParaRPr lang="en-US" dirty="0">
            <a:solidFill>
              <a:schemeClr val="bg1"/>
            </a:solidFill>
          </a:endParaRPr>
        </a:p>
      </dgm:t>
    </dgm:pt>
    <dgm:pt modelId="{37289B77-01B1-7B45-ADBD-B443B1BEC59C}" type="parTrans" cxnId="{E8857E08-D563-D14F-98A4-B8884650FB81}">
      <dgm:prSet/>
      <dgm:spPr/>
      <dgm:t>
        <a:bodyPr/>
        <a:lstStyle/>
        <a:p>
          <a:endParaRPr lang="en-US"/>
        </a:p>
      </dgm:t>
    </dgm:pt>
    <dgm:pt modelId="{1A3A77EA-D524-0F4B-A455-FA82D9672171}" type="sibTrans" cxnId="{E8857E08-D563-D14F-98A4-B8884650FB81}">
      <dgm:prSet/>
      <dgm:spPr/>
      <dgm:t>
        <a:bodyPr/>
        <a:lstStyle/>
        <a:p>
          <a:endParaRPr lang="en-US"/>
        </a:p>
      </dgm:t>
    </dgm:pt>
    <dgm:pt modelId="{A711EB04-D1E8-6843-9E31-5BD0C1A0B031}">
      <dgm:prSet phldrT="[Text]"/>
      <dgm:spPr/>
      <dgm:t>
        <a:bodyPr/>
        <a:lstStyle/>
        <a:p>
          <a:r>
            <a:rPr lang="en-US" dirty="0" smtClean="0">
              <a:solidFill>
                <a:srgbClr val="000000"/>
              </a:solidFill>
            </a:rPr>
            <a:t>Tissue macrophage IL-23 secretion </a:t>
          </a:r>
          <a:r>
            <a:rPr lang="en-US" b="1" dirty="0" smtClean="0">
              <a:solidFill>
                <a:srgbClr val="000000"/>
              </a:solidFill>
            </a:rPr>
            <a:t>decreases</a:t>
          </a:r>
          <a:endParaRPr lang="en-US" dirty="0">
            <a:solidFill>
              <a:srgbClr val="000000"/>
            </a:solidFill>
          </a:endParaRPr>
        </a:p>
      </dgm:t>
    </dgm:pt>
    <dgm:pt modelId="{B40A6A2E-D5C1-F242-8683-FF55FA92FAB8}" type="parTrans" cxnId="{DED143EA-967C-8C47-A8E9-C1DBFB214F5B}">
      <dgm:prSet/>
      <dgm:spPr/>
      <dgm:t>
        <a:bodyPr/>
        <a:lstStyle/>
        <a:p>
          <a:endParaRPr lang="en-US"/>
        </a:p>
      </dgm:t>
    </dgm:pt>
    <dgm:pt modelId="{50DBEBD8-47CD-3D45-9C26-9BE11D80831D}" type="sibTrans" cxnId="{DED143EA-967C-8C47-A8E9-C1DBFB214F5B}">
      <dgm:prSet/>
      <dgm:spPr/>
      <dgm:t>
        <a:bodyPr/>
        <a:lstStyle/>
        <a:p>
          <a:endParaRPr lang="en-US"/>
        </a:p>
      </dgm:t>
    </dgm:pt>
    <dgm:pt modelId="{D4FE51AE-89F3-EA4C-A15E-BC2FC5640692}">
      <dgm:prSet phldrT="[Text]"/>
      <dgm:spPr/>
      <dgm:t>
        <a:bodyPr/>
        <a:lstStyle/>
        <a:p>
          <a:r>
            <a:rPr lang="en-US" dirty="0" smtClean="0">
              <a:solidFill>
                <a:srgbClr val="000000"/>
              </a:solidFill>
            </a:rPr>
            <a:t>Lymphocyte IL-17 secretion </a:t>
          </a:r>
          <a:r>
            <a:rPr lang="en-US" b="1" dirty="0" smtClean="0">
              <a:solidFill>
                <a:srgbClr val="000000"/>
              </a:solidFill>
            </a:rPr>
            <a:t>decreases</a:t>
          </a:r>
          <a:endParaRPr lang="en-US" dirty="0">
            <a:solidFill>
              <a:srgbClr val="000000"/>
            </a:solidFill>
          </a:endParaRPr>
        </a:p>
      </dgm:t>
    </dgm:pt>
    <dgm:pt modelId="{EDB31E0F-DB84-BE4F-A0E5-E2D361B18418}" type="parTrans" cxnId="{4BF88AEB-463A-0B48-BB85-136C3D41F507}">
      <dgm:prSet/>
      <dgm:spPr/>
      <dgm:t>
        <a:bodyPr/>
        <a:lstStyle/>
        <a:p>
          <a:endParaRPr lang="en-US"/>
        </a:p>
      </dgm:t>
    </dgm:pt>
    <dgm:pt modelId="{8C7927B2-A247-F64A-B166-5C68FEB3DD53}" type="sibTrans" cxnId="{4BF88AEB-463A-0B48-BB85-136C3D41F507}">
      <dgm:prSet/>
      <dgm:spPr/>
      <dgm:t>
        <a:bodyPr/>
        <a:lstStyle/>
        <a:p>
          <a:endParaRPr lang="en-US"/>
        </a:p>
      </dgm:t>
    </dgm:pt>
    <dgm:pt modelId="{682E5BCB-4889-294E-96A8-87FA9D9F3A72}">
      <dgm:prSet phldrT="[Text]"/>
      <dgm:spPr/>
      <dgm:t>
        <a:bodyPr/>
        <a:lstStyle/>
        <a:p>
          <a:r>
            <a:rPr lang="en-US" dirty="0" smtClean="0">
              <a:solidFill>
                <a:srgbClr val="000000"/>
              </a:solidFill>
            </a:rPr>
            <a:t>G-CSF secretion from bone marrow stromal cells is </a:t>
          </a:r>
          <a:r>
            <a:rPr lang="en-US" b="1" dirty="0" smtClean="0">
              <a:solidFill>
                <a:srgbClr val="000000"/>
              </a:solidFill>
            </a:rPr>
            <a:t>decreased</a:t>
          </a:r>
          <a:endParaRPr lang="en-US" b="1" dirty="0">
            <a:solidFill>
              <a:srgbClr val="000000"/>
            </a:solidFill>
          </a:endParaRPr>
        </a:p>
      </dgm:t>
    </dgm:pt>
    <dgm:pt modelId="{4B893536-35BB-784F-98EB-046373196A11}" type="parTrans" cxnId="{8C4B7B53-69DC-7D4B-915F-7B92180BA443}">
      <dgm:prSet/>
      <dgm:spPr/>
      <dgm:t>
        <a:bodyPr/>
        <a:lstStyle/>
        <a:p>
          <a:endParaRPr lang="en-US"/>
        </a:p>
      </dgm:t>
    </dgm:pt>
    <dgm:pt modelId="{80A955C8-D945-8542-AFBA-056FC8A9D98F}" type="sibTrans" cxnId="{8C4B7B53-69DC-7D4B-915F-7B92180BA443}">
      <dgm:prSet/>
      <dgm:spPr/>
      <dgm:t>
        <a:bodyPr/>
        <a:lstStyle/>
        <a:p>
          <a:endParaRPr lang="en-US"/>
        </a:p>
      </dgm:t>
    </dgm:pt>
    <dgm:pt modelId="{3C9A1497-9D8E-C545-BC98-9CCA5D558D48}" type="pres">
      <dgm:prSet presAssocID="{EFBCE253-BD9F-9747-BE4D-4D2DD5227C6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A371C6A-E46A-BE4B-A4C3-CDC1FC27CC3F}" type="pres">
      <dgm:prSet presAssocID="{233FB49D-D39F-BA46-9559-A133A5780DF5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8A6621-743C-214E-8E1A-4FC0A5760E1D}" type="pres">
      <dgm:prSet presAssocID="{1A3A77EA-D524-0F4B-A455-FA82D9672171}" presName="sibTrans" presStyleLbl="sibTrans2D1" presStyleIdx="0" presStyleCnt="3"/>
      <dgm:spPr/>
      <dgm:t>
        <a:bodyPr/>
        <a:lstStyle/>
        <a:p>
          <a:endParaRPr lang="en-US"/>
        </a:p>
      </dgm:t>
    </dgm:pt>
    <dgm:pt modelId="{089AFC29-3B16-344D-931A-6D80659661D6}" type="pres">
      <dgm:prSet presAssocID="{1A3A77EA-D524-0F4B-A455-FA82D9672171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3491D37E-A7DF-5245-989F-D8D638FF6825}" type="pres">
      <dgm:prSet presAssocID="{A711EB04-D1E8-6843-9E31-5BD0C1A0B031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7D3AE3-19D8-BA45-B2D3-C785B004621B}" type="pres">
      <dgm:prSet presAssocID="{50DBEBD8-47CD-3D45-9C26-9BE11D80831D}" presName="sibTrans" presStyleLbl="sibTrans2D1" presStyleIdx="1" presStyleCnt="3"/>
      <dgm:spPr/>
      <dgm:t>
        <a:bodyPr/>
        <a:lstStyle/>
        <a:p>
          <a:endParaRPr lang="en-US"/>
        </a:p>
      </dgm:t>
    </dgm:pt>
    <dgm:pt modelId="{7596D013-7EA8-8B40-BA99-793CF0E4AC6E}" type="pres">
      <dgm:prSet presAssocID="{50DBEBD8-47CD-3D45-9C26-9BE11D80831D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65E7CA5A-2FF9-3841-B05E-B07AD2CE14FD}" type="pres">
      <dgm:prSet presAssocID="{D4FE51AE-89F3-EA4C-A15E-BC2FC5640692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E66A2E-9711-2B4B-8506-17C22109FB7F}" type="pres">
      <dgm:prSet presAssocID="{8C7927B2-A247-F64A-B166-5C68FEB3DD53}" presName="sibTrans" presStyleLbl="sibTrans2D1" presStyleIdx="2" presStyleCnt="3"/>
      <dgm:spPr/>
      <dgm:t>
        <a:bodyPr/>
        <a:lstStyle/>
        <a:p>
          <a:endParaRPr lang="en-US"/>
        </a:p>
      </dgm:t>
    </dgm:pt>
    <dgm:pt modelId="{929F1D03-ABEA-5F4A-8C5C-649DD1519852}" type="pres">
      <dgm:prSet presAssocID="{8C7927B2-A247-F64A-B166-5C68FEB3DD53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FBCB07CC-D46B-8540-90C9-0E75B1E4BFBE}" type="pres">
      <dgm:prSet presAssocID="{682E5BCB-4889-294E-96A8-87FA9D9F3A72}" presName="node" presStyleLbl="node1" presStyleIdx="3" presStyleCnt="4" custLinFactNeighborX="-79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34020DD-4635-9E48-9501-261F7C9F40DA}" type="presOf" srcId="{233FB49D-D39F-BA46-9559-A133A5780DF5}" destId="{AA371C6A-E46A-BE4B-A4C3-CDC1FC27CC3F}" srcOrd="0" destOrd="0" presId="urn:microsoft.com/office/officeart/2005/8/layout/process1"/>
    <dgm:cxn modelId="{D7AFC972-0112-B348-BCE1-4B51D46F2B04}" type="presOf" srcId="{EFBCE253-BD9F-9747-BE4D-4D2DD5227C68}" destId="{3C9A1497-9D8E-C545-BC98-9CCA5D558D48}" srcOrd="0" destOrd="0" presId="urn:microsoft.com/office/officeart/2005/8/layout/process1"/>
    <dgm:cxn modelId="{5057D48B-5654-5B49-9F87-BDEE316C09AF}" type="presOf" srcId="{50DBEBD8-47CD-3D45-9C26-9BE11D80831D}" destId="{967D3AE3-19D8-BA45-B2D3-C785B004621B}" srcOrd="0" destOrd="0" presId="urn:microsoft.com/office/officeart/2005/8/layout/process1"/>
    <dgm:cxn modelId="{BCCC4998-976F-184B-9870-5F6C4FEF343C}" type="presOf" srcId="{8C7927B2-A247-F64A-B166-5C68FEB3DD53}" destId="{A5E66A2E-9711-2B4B-8506-17C22109FB7F}" srcOrd="0" destOrd="0" presId="urn:microsoft.com/office/officeart/2005/8/layout/process1"/>
    <dgm:cxn modelId="{1FAC363A-BD9C-D545-ADA5-A722C490E888}" type="presOf" srcId="{8C7927B2-A247-F64A-B166-5C68FEB3DD53}" destId="{929F1D03-ABEA-5F4A-8C5C-649DD1519852}" srcOrd="1" destOrd="0" presId="urn:microsoft.com/office/officeart/2005/8/layout/process1"/>
    <dgm:cxn modelId="{4BF88AEB-463A-0B48-BB85-136C3D41F507}" srcId="{EFBCE253-BD9F-9747-BE4D-4D2DD5227C68}" destId="{D4FE51AE-89F3-EA4C-A15E-BC2FC5640692}" srcOrd="2" destOrd="0" parTransId="{EDB31E0F-DB84-BE4F-A0E5-E2D361B18418}" sibTransId="{8C7927B2-A247-F64A-B166-5C68FEB3DD53}"/>
    <dgm:cxn modelId="{6AE175EC-AF7C-6942-9A90-453336E105F3}" type="presOf" srcId="{D4FE51AE-89F3-EA4C-A15E-BC2FC5640692}" destId="{65E7CA5A-2FF9-3841-B05E-B07AD2CE14FD}" srcOrd="0" destOrd="0" presId="urn:microsoft.com/office/officeart/2005/8/layout/process1"/>
    <dgm:cxn modelId="{81F41E6C-9DE6-704E-A816-463CFB6AD95E}" type="presOf" srcId="{1A3A77EA-D524-0F4B-A455-FA82D9672171}" destId="{089AFC29-3B16-344D-931A-6D80659661D6}" srcOrd="1" destOrd="0" presId="urn:microsoft.com/office/officeart/2005/8/layout/process1"/>
    <dgm:cxn modelId="{8C232357-A1BB-814C-80B0-C2C69EBD8929}" type="presOf" srcId="{682E5BCB-4889-294E-96A8-87FA9D9F3A72}" destId="{FBCB07CC-D46B-8540-90C9-0E75B1E4BFBE}" srcOrd="0" destOrd="0" presId="urn:microsoft.com/office/officeart/2005/8/layout/process1"/>
    <dgm:cxn modelId="{B6A9C00D-753E-9640-9268-F71CCB50AAA6}" type="presOf" srcId="{50DBEBD8-47CD-3D45-9C26-9BE11D80831D}" destId="{7596D013-7EA8-8B40-BA99-793CF0E4AC6E}" srcOrd="1" destOrd="0" presId="urn:microsoft.com/office/officeart/2005/8/layout/process1"/>
    <dgm:cxn modelId="{8C4B7B53-69DC-7D4B-915F-7B92180BA443}" srcId="{EFBCE253-BD9F-9747-BE4D-4D2DD5227C68}" destId="{682E5BCB-4889-294E-96A8-87FA9D9F3A72}" srcOrd="3" destOrd="0" parTransId="{4B893536-35BB-784F-98EB-046373196A11}" sibTransId="{80A955C8-D945-8542-AFBA-056FC8A9D98F}"/>
    <dgm:cxn modelId="{D1F9E6D1-73A9-1B4F-989B-2C762C805724}" type="presOf" srcId="{1A3A77EA-D524-0F4B-A455-FA82D9672171}" destId="{D08A6621-743C-214E-8E1A-4FC0A5760E1D}" srcOrd="0" destOrd="0" presId="urn:microsoft.com/office/officeart/2005/8/layout/process1"/>
    <dgm:cxn modelId="{FD5A2728-3590-1E42-8AA0-3BE228AF6F0D}" type="presOf" srcId="{A711EB04-D1E8-6843-9E31-5BD0C1A0B031}" destId="{3491D37E-A7DF-5245-989F-D8D638FF6825}" srcOrd="0" destOrd="0" presId="urn:microsoft.com/office/officeart/2005/8/layout/process1"/>
    <dgm:cxn modelId="{DED143EA-967C-8C47-A8E9-C1DBFB214F5B}" srcId="{EFBCE253-BD9F-9747-BE4D-4D2DD5227C68}" destId="{A711EB04-D1E8-6843-9E31-5BD0C1A0B031}" srcOrd="1" destOrd="0" parTransId="{B40A6A2E-D5C1-F242-8683-FF55FA92FAB8}" sibTransId="{50DBEBD8-47CD-3D45-9C26-9BE11D80831D}"/>
    <dgm:cxn modelId="{E8857E08-D563-D14F-98A4-B8884650FB81}" srcId="{EFBCE253-BD9F-9747-BE4D-4D2DD5227C68}" destId="{233FB49D-D39F-BA46-9559-A133A5780DF5}" srcOrd="0" destOrd="0" parTransId="{37289B77-01B1-7B45-ADBD-B443B1BEC59C}" sibTransId="{1A3A77EA-D524-0F4B-A455-FA82D9672171}"/>
    <dgm:cxn modelId="{2A907893-4688-8B49-AF2F-77ACE29D0D4E}" type="presParOf" srcId="{3C9A1497-9D8E-C545-BC98-9CCA5D558D48}" destId="{AA371C6A-E46A-BE4B-A4C3-CDC1FC27CC3F}" srcOrd="0" destOrd="0" presId="urn:microsoft.com/office/officeart/2005/8/layout/process1"/>
    <dgm:cxn modelId="{A75E2ED6-38E6-814B-9F70-3E992326F4FB}" type="presParOf" srcId="{3C9A1497-9D8E-C545-BC98-9CCA5D558D48}" destId="{D08A6621-743C-214E-8E1A-4FC0A5760E1D}" srcOrd="1" destOrd="0" presId="urn:microsoft.com/office/officeart/2005/8/layout/process1"/>
    <dgm:cxn modelId="{A2DFB7B9-9E06-DC4F-B091-4F5D2E5D2109}" type="presParOf" srcId="{D08A6621-743C-214E-8E1A-4FC0A5760E1D}" destId="{089AFC29-3B16-344D-931A-6D80659661D6}" srcOrd="0" destOrd="0" presId="urn:microsoft.com/office/officeart/2005/8/layout/process1"/>
    <dgm:cxn modelId="{0003673B-B79E-F648-BD6D-7DF2A985597D}" type="presParOf" srcId="{3C9A1497-9D8E-C545-BC98-9CCA5D558D48}" destId="{3491D37E-A7DF-5245-989F-D8D638FF6825}" srcOrd="2" destOrd="0" presId="urn:microsoft.com/office/officeart/2005/8/layout/process1"/>
    <dgm:cxn modelId="{AD994F99-D627-9E41-94CA-6FF66E2F174C}" type="presParOf" srcId="{3C9A1497-9D8E-C545-BC98-9CCA5D558D48}" destId="{967D3AE3-19D8-BA45-B2D3-C785B004621B}" srcOrd="3" destOrd="0" presId="urn:microsoft.com/office/officeart/2005/8/layout/process1"/>
    <dgm:cxn modelId="{10B76F07-4318-444B-963B-6565BDF1DCB0}" type="presParOf" srcId="{967D3AE3-19D8-BA45-B2D3-C785B004621B}" destId="{7596D013-7EA8-8B40-BA99-793CF0E4AC6E}" srcOrd="0" destOrd="0" presId="urn:microsoft.com/office/officeart/2005/8/layout/process1"/>
    <dgm:cxn modelId="{E4BD437B-7484-D647-A12B-F45396F15E63}" type="presParOf" srcId="{3C9A1497-9D8E-C545-BC98-9CCA5D558D48}" destId="{65E7CA5A-2FF9-3841-B05E-B07AD2CE14FD}" srcOrd="4" destOrd="0" presId="urn:microsoft.com/office/officeart/2005/8/layout/process1"/>
    <dgm:cxn modelId="{024A97B5-F6FE-9844-8AF0-889EAEA58547}" type="presParOf" srcId="{3C9A1497-9D8E-C545-BC98-9CCA5D558D48}" destId="{A5E66A2E-9711-2B4B-8506-17C22109FB7F}" srcOrd="5" destOrd="0" presId="urn:microsoft.com/office/officeart/2005/8/layout/process1"/>
    <dgm:cxn modelId="{604B6A9F-E32E-1D45-B4DF-3F47FEAA669A}" type="presParOf" srcId="{A5E66A2E-9711-2B4B-8506-17C22109FB7F}" destId="{929F1D03-ABEA-5F4A-8C5C-649DD1519852}" srcOrd="0" destOrd="0" presId="urn:microsoft.com/office/officeart/2005/8/layout/process1"/>
    <dgm:cxn modelId="{BDF3E6AC-96D6-994D-9152-EEBCC92107E5}" type="presParOf" srcId="{3C9A1497-9D8E-C545-BC98-9CCA5D558D48}" destId="{FBCB07CC-D46B-8540-90C9-0E75B1E4BFBE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1FD49FB-C567-CB44-A47E-11204186A161}" type="doc">
      <dgm:prSet loTypeId="urn:microsoft.com/office/officeart/2005/8/layout/process1" loCatId="" qsTypeId="urn:microsoft.com/office/officeart/2005/8/quickstyle/simple4" qsCatId="simple" csTypeId="urn:microsoft.com/office/officeart/2005/8/colors/accent1_2" csCatId="accent1" phldr="1"/>
      <dgm:spPr/>
    </dgm:pt>
    <dgm:pt modelId="{EAEBF3B3-DA38-7340-BDE7-4DB77DAE7EAC}">
      <dgm:prSet phldrT="[Text]"/>
      <dgm:spPr/>
      <dgm:t>
        <a:bodyPr/>
        <a:lstStyle/>
        <a:p>
          <a:r>
            <a:rPr lang="en-US" dirty="0" smtClean="0">
              <a:solidFill>
                <a:srgbClr val="000000"/>
              </a:solidFill>
            </a:rPr>
            <a:t>Once neutrophil population has </a:t>
          </a:r>
          <a:r>
            <a:rPr lang="en-US" b="1" dirty="0" smtClean="0">
              <a:solidFill>
                <a:srgbClr val="000000"/>
              </a:solidFill>
            </a:rPr>
            <a:t>decreased</a:t>
          </a:r>
          <a:r>
            <a:rPr lang="en-US" dirty="0" smtClean="0">
              <a:solidFill>
                <a:srgbClr val="000000"/>
              </a:solidFill>
            </a:rPr>
            <a:t> and </a:t>
          </a:r>
          <a:r>
            <a:rPr lang="en-US" b="1" dirty="0" smtClean="0">
              <a:solidFill>
                <a:srgbClr val="000000"/>
              </a:solidFill>
            </a:rPr>
            <a:t>fewer</a:t>
          </a:r>
          <a:r>
            <a:rPr lang="en-US" dirty="0" smtClean="0">
              <a:solidFill>
                <a:srgbClr val="000000"/>
              </a:solidFill>
            </a:rPr>
            <a:t> are being </a:t>
          </a:r>
          <a:r>
            <a:rPr lang="en-US" dirty="0" err="1" smtClean="0">
              <a:solidFill>
                <a:srgbClr val="000000"/>
              </a:solidFill>
            </a:rPr>
            <a:t>phagocytosed</a:t>
          </a:r>
          <a:r>
            <a:rPr lang="en-US" dirty="0" smtClean="0">
              <a:solidFill>
                <a:srgbClr val="000000"/>
              </a:solidFill>
            </a:rPr>
            <a:t>, IL-23 secretion </a:t>
          </a:r>
          <a:r>
            <a:rPr lang="en-US" b="1" dirty="0" smtClean="0">
              <a:solidFill>
                <a:srgbClr val="000000"/>
              </a:solidFill>
            </a:rPr>
            <a:t>increases</a:t>
          </a:r>
          <a:endParaRPr lang="en-US" dirty="0">
            <a:solidFill>
              <a:srgbClr val="000000"/>
            </a:solidFill>
          </a:endParaRPr>
        </a:p>
      </dgm:t>
    </dgm:pt>
    <dgm:pt modelId="{EA7E309B-F293-D842-9BB3-EDC84CD924D4}" type="parTrans" cxnId="{959096AE-8D08-9047-8A9A-701E673AA709}">
      <dgm:prSet/>
      <dgm:spPr/>
      <dgm:t>
        <a:bodyPr/>
        <a:lstStyle/>
        <a:p>
          <a:endParaRPr lang="en-US"/>
        </a:p>
      </dgm:t>
    </dgm:pt>
    <dgm:pt modelId="{F2158C2A-B62F-1443-8A6F-7D16AA7FAA8E}" type="sibTrans" cxnId="{959096AE-8D08-9047-8A9A-701E673AA709}">
      <dgm:prSet/>
      <dgm:spPr/>
      <dgm:t>
        <a:bodyPr/>
        <a:lstStyle/>
        <a:p>
          <a:endParaRPr lang="en-US"/>
        </a:p>
      </dgm:t>
    </dgm:pt>
    <dgm:pt modelId="{A5D762E4-8F6A-D641-97AA-6770EFCFDD63}">
      <dgm:prSet phldrT="[Text]"/>
      <dgm:spPr/>
      <dgm:t>
        <a:bodyPr/>
        <a:lstStyle/>
        <a:p>
          <a:r>
            <a:rPr lang="en-US" dirty="0" smtClean="0">
              <a:solidFill>
                <a:srgbClr val="000000"/>
              </a:solidFill>
            </a:rPr>
            <a:t>IL-17 from lymphocytes </a:t>
          </a:r>
          <a:r>
            <a:rPr lang="en-US" b="1" dirty="0" smtClean="0">
              <a:solidFill>
                <a:srgbClr val="000000"/>
              </a:solidFill>
            </a:rPr>
            <a:t>increases</a:t>
          </a:r>
          <a:endParaRPr lang="en-US" dirty="0">
            <a:solidFill>
              <a:srgbClr val="000000"/>
            </a:solidFill>
          </a:endParaRPr>
        </a:p>
      </dgm:t>
    </dgm:pt>
    <dgm:pt modelId="{DE47839D-F377-A042-90E2-BBB7A35D321B}" type="parTrans" cxnId="{1D0FBE02-F81C-3346-AFC8-8DA18B292BBA}">
      <dgm:prSet/>
      <dgm:spPr/>
      <dgm:t>
        <a:bodyPr/>
        <a:lstStyle/>
        <a:p>
          <a:endParaRPr lang="en-US"/>
        </a:p>
      </dgm:t>
    </dgm:pt>
    <dgm:pt modelId="{8F95D946-5DC6-894A-AE0D-874B6FE461AE}" type="sibTrans" cxnId="{1D0FBE02-F81C-3346-AFC8-8DA18B292BBA}">
      <dgm:prSet/>
      <dgm:spPr/>
      <dgm:t>
        <a:bodyPr/>
        <a:lstStyle/>
        <a:p>
          <a:endParaRPr lang="en-US"/>
        </a:p>
      </dgm:t>
    </dgm:pt>
    <dgm:pt modelId="{631E8CA1-4217-944B-85D8-33B483AA66DB}">
      <dgm:prSet phldrT="[Text]"/>
      <dgm:spPr/>
      <dgm:t>
        <a:bodyPr/>
        <a:lstStyle/>
        <a:p>
          <a:r>
            <a:rPr lang="en-US" dirty="0" smtClean="0">
              <a:solidFill>
                <a:srgbClr val="000000"/>
              </a:solidFill>
            </a:rPr>
            <a:t>Plasma G-CSF concentrations </a:t>
          </a:r>
          <a:r>
            <a:rPr lang="en-US" b="1" dirty="0" smtClean="0">
              <a:solidFill>
                <a:srgbClr val="000000"/>
              </a:solidFill>
            </a:rPr>
            <a:t>increases</a:t>
          </a:r>
          <a:endParaRPr lang="en-US" b="1" dirty="0">
            <a:solidFill>
              <a:srgbClr val="000000"/>
            </a:solidFill>
          </a:endParaRPr>
        </a:p>
      </dgm:t>
    </dgm:pt>
    <dgm:pt modelId="{776B5023-A3F2-8542-BACD-68BB6540B7B6}" type="parTrans" cxnId="{E48BA492-05C3-4941-A349-5614AD66C202}">
      <dgm:prSet/>
      <dgm:spPr/>
      <dgm:t>
        <a:bodyPr/>
        <a:lstStyle/>
        <a:p>
          <a:endParaRPr lang="en-US"/>
        </a:p>
      </dgm:t>
    </dgm:pt>
    <dgm:pt modelId="{FC9416F3-C25B-394C-8F39-0D434291C87D}" type="sibTrans" cxnId="{E48BA492-05C3-4941-A349-5614AD66C202}">
      <dgm:prSet/>
      <dgm:spPr/>
      <dgm:t>
        <a:bodyPr/>
        <a:lstStyle/>
        <a:p>
          <a:endParaRPr lang="en-US"/>
        </a:p>
      </dgm:t>
    </dgm:pt>
    <dgm:pt modelId="{2E9FE893-46C9-844B-828C-48D6AF591B91}">
      <dgm:prSet phldrT="[Text]"/>
      <dgm:spPr/>
      <dgm:t>
        <a:bodyPr/>
        <a:lstStyle/>
        <a:p>
          <a:r>
            <a:rPr lang="en-US" b="0" dirty="0" smtClean="0">
              <a:solidFill>
                <a:srgbClr val="000000"/>
              </a:solidFill>
            </a:rPr>
            <a:t>Neutrophil production is </a:t>
          </a:r>
          <a:r>
            <a:rPr lang="en-US" b="1" dirty="0" smtClean="0">
              <a:solidFill>
                <a:srgbClr val="000000"/>
              </a:solidFill>
            </a:rPr>
            <a:t>promoted</a:t>
          </a:r>
          <a:endParaRPr lang="en-US" b="1" dirty="0">
            <a:solidFill>
              <a:srgbClr val="000000"/>
            </a:solidFill>
          </a:endParaRPr>
        </a:p>
      </dgm:t>
    </dgm:pt>
    <dgm:pt modelId="{7FAA4176-28AC-0248-BF30-FCD744037869}" type="parTrans" cxnId="{49EA2647-C775-8247-8AC5-D0BEF277EA49}">
      <dgm:prSet/>
      <dgm:spPr/>
      <dgm:t>
        <a:bodyPr/>
        <a:lstStyle/>
        <a:p>
          <a:endParaRPr lang="en-US"/>
        </a:p>
      </dgm:t>
    </dgm:pt>
    <dgm:pt modelId="{0641BBA7-A7AB-4D43-B69D-209072049A53}" type="sibTrans" cxnId="{49EA2647-C775-8247-8AC5-D0BEF277EA49}">
      <dgm:prSet/>
      <dgm:spPr/>
      <dgm:t>
        <a:bodyPr/>
        <a:lstStyle/>
        <a:p>
          <a:endParaRPr lang="en-US"/>
        </a:p>
      </dgm:t>
    </dgm:pt>
    <dgm:pt modelId="{C75447BD-C468-4B41-8F3C-4D3FD453EBB5}" type="pres">
      <dgm:prSet presAssocID="{61FD49FB-C567-CB44-A47E-11204186A161}" presName="Name0" presStyleCnt="0">
        <dgm:presLayoutVars>
          <dgm:dir/>
          <dgm:resizeHandles val="exact"/>
        </dgm:presLayoutVars>
      </dgm:prSet>
      <dgm:spPr/>
    </dgm:pt>
    <dgm:pt modelId="{6C232920-6A4B-324B-A490-2BDFCDBD83C9}" type="pres">
      <dgm:prSet presAssocID="{EAEBF3B3-DA38-7340-BDE7-4DB77DAE7EA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A4AFE9-BE54-DE48-A7CA-103B4480FBC4}" type="pres">
      <dgm:prSet presAssocID="{F2158C2A-B62F-1443-8A6F-7D16AA7FAA8E}" presName="sibTrans" presStyleLbl="sibTrans2D1" presStyleIdx="0" presStyleCnt="3"/>
      <dgm:spPr/>
      <dgm:t>
        <a:bodyPr/>
        <a:lstStyle/>
        <a:p>
          <a:endParaRPr lang="en-US"/>
        </a:p>
      </dgm:t>
    </dgm:pt>
    <dgm:pt modelId="{831B738B-D107-E843-BAE2-307C44312537}" type="pres">
      <dgm:prSet presAssocID="{F2158C2A-B62F-1443-8A6F-7D16AA7FAA8E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628CD35E-2224-2945-AD72-E6944C7B3EB4}" type="pres">
      <dgm:prSet presAssocID="{A5D762E4-8F6A-D641-97AA-6770EFCFDD63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BB4F63-BF7A-D849-B29C-FC0DDD65CF2A}" type="pres">
      <dgm:prSet presAssocID="{8F95D946-5DC6-894A-AE0D-874B6FE461AE}" presName="sibTrans" presStyleLbl="sibTrans2D1" presStyleIdx="1" presStyleCnt="3"/>
      <dgm:spPr/>
      <dgm:t>
        <a:bodyPr/>
        <a:lstStyle/>
        <a:p>
          <a:endParaRPr lang="en-US"/>
        </a:p>
      </dgm:t>
    </dgm:pt>
    <dgm:pt modelId="{4BFE36BC-D72E-2245-93B9-897DC683D4FC}" type="pres">
      <dgm:prSet presAssocID="{8F95D946-5DC6-894A-AE0D-874B6FE461AE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F77BC36B-939E-C24D-946C-48A3FF42FC21}" type="pres">
      <dgm:prSet presAssocID="{631E8CA1-4217-944B-85D8-33B483AA66DB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F232D5-8446-0942-9E30-3E67BC601622}" type="pres">
      <dgm:prSet presAssocID="{FC9416F3-C25B-394C-8F39-0D434291C87D}" presName="sibTrans" presStyleLbl="sibTrans2D1" presStyleIdx="2" presStyleCnt="3"/>
      <dgm:spPr/>
      <dgm:t>
        <a:bodyPr/>
        <a:lstStyle/>
        <a:p>
          <a:endParaRPr lang="en-US"/>
        </a:p>
      </dgm:t>
    </dgm:pt>
    <dgm:pt modelId="{6CA0EE32-5C0A-3F47-AB02-6FA106535B41}" type="pres">
      <dgm:prSet presAssocID="{FC9416F3-C25B-394C-8F39-0D434291C87D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29D1FDE9-5AD4-934F-B490-0FB91C593A6A}" type="pres">
      <dgm:prSet presAssocID="{2E9FE893-46C9-844B-828C-48D6AF591B9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9C1DC75-709F-CD48-804C-C40AF1AEE922}" type="presOf" srcId="{F2158C2A-B62F-1443-8A6F-7D16AA7FAA8E}" destId="{A7A4AFE9-BE54-DE48-A7CA-103B4480FBC4}" srcOrd="0" destOrd="0" presId="urn:microsoft.com/office/officeart/2005/8/layout/process1"/>
    <dgm:cxn modelId="{FF5CAE00-666F-914D-8ED7-F7A14D40C9F5}" type="presOf" srcId="{A5D762E4-8F6A-D641-97AA-6770EFCFDD63}" destId="{628CD35E-2224-2945-AD72-E6944C7B3EB4}" srcOrd="0" destOrd="0" presId="urn:microsoft.com/office/officeart/2005/8/layout/process1"/>
    <dgm:cxn modelId="{49EA2647-C775-8247-8AC5-D0BEF277EA49}" srcId="{61FD49FB-C567-CB44-A47E-11204186A161}" destId="{2E9FE893-46C9-844B-828C-48D6AF591B91}" srcOrd="3" destOrd="0" parTransId="{7FAA4176-28AC-0248-BF30-FCD744037869}" sibTransId="{0641BBA7-A7AB-4D43-B69D-209072049A53}"/>
    <dgm:cxn modelId="{9CDF553C-ADC8-BD42-B1B5-CEF37FADF1B3}" type="presOf" srcId="{8F95D946-5DC6-894A-AE0D-874B6FE461AE}" destId="{74BB4F63-BF7A-D849-B29C-FC0DDD65CF2A}" srcOrd="0" destOrd="0" presId="urn:microsoft.com/office/officeart/2005/8/layout/process1"/>
    <dgm:cxn modelId="{1D0FBE02-F81C-3346-AFC8-8DA18B292BBA}" srcId="{61FD49FB-C567-CB44-A47E-11204186A161}" destId="{A5D762E4-8F6A-D641-97AA-6770EFCFDD63}" srcOrd="1" destOrd="0" parTransId="{DE47839D-F377-A042-90E2-BBB7A35D321B}" sibTransId="{8F95D946-5DC6-894A-AE0D-874B6FE461AE}"/>
    <dgm:cxn modelId="{53268690-8382-2044-8F24-9C2DE31FC136}" type="presOf" srcId="{FC9416F3-C25B-394C-8F39-0D434291C87D}" destId="{F9F232D5-8446-0942-9E30-3E67BC601622}" srcOrd="0" destOrd="0" presId="urn:microsoft.com/office/officeart/2005/8/layout/process1"/>
    <dgm:cxn modelId="{1BED107E-051A-F34B-8410-FEBD8DA6FED0}" type="presOf" srcId="{FC9416F3-C25B-394C-8F39-0D434291C87D}" destId="{6CA0EE32-5C0A-3F47-AB02-6FA106535B41}" srcOrd="1" destOrd="0" presId="urn:microsoft.com/office/officeart/2005/8/layout/process1"/>
    <dgm:cxn modelId="{B9FAAC3B-86E0-DD41-909F-DCB403E39395}" type="presOf" srcId="{2E9FE893-46C9-844B-828C-48D6AF591B91}" destId="{29D1FDE9-5AD4-934F-B490-0FB91C593A6A}" srcOrd="0" destOrd="0" presId="urn:microsoft.com/office/officeart/2005/8/layout/process1"/>
    <dgm:cxn modelId="{E48BA492-05C3-4941-A349-5614AD66C202}" srcId="{61FD49FB-C567-CB44-A47E-11204186A161}" destId="{631E8CA1-4217-944B-85D8-33B483AA66DB}" srcOrd="2" destOrd="0" parTransId="{776B5023-A3F2-8542-BACD-68BB6540B7B6}" sibTransId="{FC9416F3-C25B-394C-8F39-0D434291C87D}"/>
    <dgm:cxn modelId="{385F76E9-8571-A84E-B313-5E3821BE59E7}" type="presOf" srcId="{EAEBF3B3-DA38-7340-BDE7-4DB77DAE7EAC}" destId="{6C232920-6A4B-324B-A490-2BDFCDBD83C9}" srcOrd="0" destOrd="0" presId="urn:microsoft.com/office/officeart/2005/8/layout/process1"/>
    <dgm:cxn modelId="{0400B6C9-96F1-664F-B1F1-624CF5F1867C}" type="presOf" srcId="{F2158C2A-B62F-1443-8A6F-7D16AA7FAA8E}" destId="{831B738B-D107-E843-BAE2-307C44312537}" srcOrd="1" destOrd="0" presId="urn:microsoft.com/office/officeart/2005/8/layout/process1"/>
    <dgm:cxn modelId="{83252C95-07E8-A045-BE98-F7E20D20F2A5}" type="presOf" srcId="{631E8CA1-4217-944B-85D8-33B483AA66DB}" destId="{F77BC36B-939E-C24D-946C-48A3FF42FC21}" srcOrd="0" destOrd="0" presId="urn:microsoft.com/office/officeart/2005/8/layout/process1"/>
    <dgm:cxn modelId="{959096AE-8D08-9047-8A9A-701E673AA709}" srcId="{61FD49FB-C567-CB44-A47E-11204186A161}" destId="{EAEBF3B3-DA38-7340-BDE7-4DB77DAE7EAC}" srcOrd="0" destOrd="0" parTransId="{EA7E309B-F293-D842-9BB3-EDC84CD924D4}" sibTransId="{F2158C2A-B62F-1443-8A6F-7D16AA7FAA8E}"/>
    <dgm:cxn modelId="{12EEFEA2-4826-D043-A8D3-51A2B5FF6A72}" type="presOf" srcId="{8F95D946-5DC6-894A-AE0D-874B6FE461AE}" destId="{4BFE36BC-D72E-2245-93B9-897DC683D4FC}" srcOrd="1" destOrd="0" presId="urn:microsoft.com/office/officeart/2005/8/layout/process1"/>
    <dgm:cxn modelId="{88E247C3-8CD4-C848-B3F4-7F2181B45FC2}" type="presOf" srcId="{61FD49FB-C567-CB44-A47E-11204186A161}" destId="{C75447BD-C468-4B41-8F3C-4D3FD453EBB5}" srcOrd="0" destOrd="0" presId="urn:microsoft.com/office/officeart/2005/8/layout/process1"/>
    <dgm:cxn modelId="{9587FBE2-D2B3-D442-9DC5-C0042F8AA676}" type="presParOf" srcId="{C75447BD-C468-4B41-8F3C-4D3FD453EBB5}" destId="{6C232920-6A4B-324B-A490-2BDFCDBD83C9}" srcOrd="0" destOrd="0" presId="urn:microsoft.com/office/officeart/2005/8/layout/process1"/>
    <dgm:cxn modelId="{2370C447-EB59-A34E-8EC5-0FFC2DCF80B0}" type="presParOf" srcId="{C75447BD-C468-4B41-8F3C-4D3FD453EBB5}" destId="{A7A4AFE9-BE54-DE48-A7CA-103B4480FBC4}" srcOrd="1" destOrd="0" presId="urn:microsoft.com/office/officeart/2005/8/layout/process1"/>
    <dgm:cxn modelId="{1CF40DB4-02FB-964C-BC9A-49B3395AED42}" type="presParOf" srcId="{A7A4AFE9-BE54-DE48-A7CA-103B4480FBC4}" destId="{831B738B-D107-E843-BAE2-307C44312537}" srcOrd="0" destOrd="0" presId="urn:microsoft.com/office/officeart/2005/8/layout/process1"/>
    <dgm:cxn modelId="{BDD92B74-8DE0-0045-9085-FD15CE0EDCFE}" type="presParOf" srcId="{C75447BD-C468-4B41-8F3C-4D3FD453EBB5}" destId="{628CD35E-2224-2945-AD72-E6944C7B3EB4}" srcOrd="2" destOrd="0" presId="urn:microsoft.com/office/officeart/2005/8/layout/process1"/>
    <dgm:cxn modelId="{08D7C3F9-F69E-3142-850D-934E0160DE22}" type="presParOf" srcId="{C75447BD-C468-4B41-8F3C-4D3FD453EBB5}" destId="{74BB4F63-BF7A-D849-B29C-FC0DDD65CF2A}" srcOrd="3" destOrd="0" presId="urn:microsoft.com/office/officeart/2005/8/layout/process1"/>
    <dgm:cxn modelId="{5B60CD08-60D2-B847-870F-2977FAB83012}" type="presParOf" srcId="{74BB4F63-BF7A-D849-B29C-FC0DDD65CF2A}" destId="{4BFE36BC-D72E-2245-93B9-897DC683D4FC}" srcOrd="0" destOrd="0" presId="urn:microsoft.com/office/officeart/2005/8/layout/process1"/>
    <dgm:cxn modelId="{92031185-2BDB-4F4B-91D8-EE086C9DB64F}" type="presParOf" srcId="{C75447BD-C468-4B41-8F3C-4D3FD453EBB5}" destId="{F77BC36B-939E-C24D-946C-48A3FF42FC21}" srcOrd="4" destOrd="0" presId="urn:microsoft.com/office/officeart/2005/8/layout/process1"/>
    <dgm:cxn modelId="{A3A7D02E-E990-BF44-81DC-68234D720FAA}" type="presParOf" srcId="{C75447BD-C468-4B41-8F3C-4D3FD453EBB5}" destId="{F9F232D5-8446-0942-9E30-3E67BC601622}" srcOrd="5" destOrd="0" presId="urn:microsoft.com/office/officeart/2005/8/layout/process1"/>
    <dgm:cxn modelId="{6ED6CA39-11E5-E047-A1EF-3F597879BA66}" type="presParOf" srcId="{F9F232D5-8446-0942-9E30-3E67BC601622}" destId="{6CA0EE32-5C0A-3F47-AB02-6FA106535B41}" srcOrd="0" destOrd="0" presId="urn:microsoft.com/office/officeart/2005/8/layout/process1"/>
    <dgm:cxn modelId="{E8F474CD-5193-4849-AD6E-765A3F5CE498}" type="presParOf" srcId="{C75447BD-C468-4B41-8F3C-4D3FD453EBB5}" destId="{29D1FDE9-5AD4-934F-B490-0FB91C593A6A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3AF88CB-8968-8B42-AD0C-B4A379B19CC6}" type="doc">
      <dgm:prSet loTypeId="urn:microsoft.com/office/officeart/2005/8/layout/radial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DECBDDE-7A4E-4E4A-A6B5-D5714E61CF1F}">
      <dgm:prSet phldrT="[Text]"/>
      <dgm:spPr/>
      <dgm:t>
        <a:bodyPr/>
        <a:lstStyle/>
        <a:p>
          <a:r>
            <a:rPr lang="en-US" dirty="0" smtClean="0"/>
            <a:t>Release of </a:t>
          </a:r>
          <a:r>
            <a:rPr lang="en-US" b="1" u="sng" dirty="0" smtClean="0"/>
            <a:t>immature</a:t>
          </a:r>
          <a:r>
            <a:rPr lang="en-US" dirty="0" smtClean="0"/>
            <a:t> and mature neutrophils from marrow</a:t>
          </a:r>
          <a:endParaRPr lang="en-US" dirty="0"/>
        </a:p>
      </dgm:t>
    </dgm:pt>
    <dgm:pt modelId="{51F3E575-2112-5B4F-B2B2-DF7E66E5A9D5}" type="parTrans" cxnId="{E103057E-941A-454D-B701-145937C6AA97}">
      <dgm:prSet/>
      <dgm:spPr/>
      <dgm:t>
        <a:bodyPr/>
        <a:lstStyle/>
        <a:p>
          <a:endParaRPr lang="en-US"/>
        </a:p>
      </dgm:t>
    </dgm:pt>
    <dgm:pt modelId="{A72EB356-8041-1E45-9479-4F5128F219B7}" type="sibTrans" cxnId="{E103057E-941A-454D-B701-145937C6AA97}">
      <dgm:prSet/>
      <dgm:spPr/>
      <dgm:t>
        <a:bodyPr/>
        <a:lstStyle/>
        <a:p>
          <a:endParaRPr lang="en-US"/>
        </a:p>
      </dgm:t>
    </dgm:pt>
    <dgm:pt modelId="{C02D1F8B-D3BB-9442-B1C7-6C3797A145B9}">
      <dgm:prSet phldrT="[Text]"/>
      <dgm:spPr/>
      <dgm:t>
        <a:bodyPr/>
        <a:lstStyle/>
        <a:p>
          <a:r>
            <a:rPr lang="en-US" dirty="0" smtClean="0"/>
            <a:t>Emergency myelopoiesis</a:t>
          </a:r>
          <a:endParaRPr lang="en-US" dirty="0"/>
        </a:p>
      </dgm:t>
    </dgm:pt>
    <dgm:pt modelId="{9AFABFED-71E8-AF47-80CC-87DCC305B317}" type="parTrans" cxnId="{9FFC4CBD-5B3C-0948-A0C4-CC9F0E43C63A}">
      <dgm:prSet/>
      <dgm:spPr/>
      <dgm:t>
        <a:bodyPr/>
        <a:lstStyle/>
        <a:p>
          <a:endParaRPr lang="en-US"/>
        </a:p>
      </dgm:t>
    </dgm:pt>
    <dgm:pt modelId="{880FA08C-C5DE-CD4F-828A-63AC0511428B}" type="sibTrans" cxnId="{9FFC4CBD-5B3C-0948-A0C4-CC9F0E43C63A}">
      <dgm:prSet/>
      <dgm:spPr/>
      <dgm:t>
        <a:bodyPr/>
        <a:lstStyle/>
        <a:p>
          <a:endParaRPr lang="en-US"/>
        </a:p>
      </dgm:t>
    </dgm:pt>
    <dgm:pt modelId="{9F295436-B882-9442-B202-39DD06FBB8D0}">
      <dgm:prSet phldrT="[Text]"/>
      <dgm:spPr/>
      <dgm:t>
        <a:bodyPr/>
        <a:lstStyle/>
        <a:p>
          <a:r>
            <a:rPr lang="en-US" dirty="0" smtClean="0"/>
            <a:t>Decreased </a:t>
          </a:r>
          <a:r>
            <a:rPr lang="en-US" dirty="0" smtClean="0">
              <a:sym typeface="Wingdings"/>
            </a:rPr>
            <a:t>SDF-1a levels in marrow</a:t>
          </a:r>
          <a:endParaRPr lang="en-US" dirty="0"/>
        </a:p>
      </dgm:t>
    </dgm:pt>
    <dgm:pt modelId="{8DAA70A3-8A64-EA44-9D03-7FAF70142AC8}" type="parTrans" cxnId="{6FDC9E30-C03C-4448-B83C-E3FFECEB2CC6}">
      <dgm:prSet/>
      <dgm:spPr/>
      <dgm:t>
        <a:bodyPr/>
        <a:lstStyle/>
        <a:p>
          <a:endParaRPr lang="en-US"/>
        </a:p>
      </dgm:t>
    </dgm:pt>
    <dgm:pt modelId="{F89182D6-DFB5-FB4D-8EBF-0FF0205079FC}" type="sibTrans" cxnId="{6FDC9E30-C03C-4448-B83C-E3FFECEB2CC6}">
      <dgm:prSet/>
      <dgm:spPr/>
      <dgm:t>
        <a:bodyPr/>
        <a:lstStyle/>
        <a:p>
          <a:endParaRPr lang="en-US"/>
        </a:p>
      </dgm:t>
    </dgm:pt>
    <dgm:pt modelId="{F66B2F65-50A5-F84A-9112-3E05F411529C}">
      <dgm:prSet phldrT="[Text]"/>
      <dgm:spPr/>
      <dgm:t>
        <a:bodyPr/>
        <a:lstStyle/>
        <a:p>
          <a:r>
            <a:rPr lang="en-US" dirty="0" smtClean="0">
              <a:sym typeface="Wingdings"/>
            </a:rPr>
            <a:t>Decreased CXCR4 expression on mature neutrophils</a:t>
          </a:r>
          <a:endParaRPr lang="en-US" dirty="0"/>
        </a:p>
      </dgm:t>
    </dgm:pt>
    <dgm:pt modelId="{32356AD2-C2BC-B945-B0F1-F6A54EF0D393}" type="parTrans" cxnId="{567FB5C6-9B11-B342-A43E-641D2FD55D76}">
      <dgm:prSet/>
      <dgm:spPr/>
      <dgm:t>
        <a:bodyPr/>
        <a:lstStyle/>
        <a:p>
          <a:endParaRPr lang="en-US"/>
        </a:p>
      </dgm:t>
    </dgm:pt>
    <dgm:pt modelId="{3FF648EC-C6E1-924F-B8DB-1BF838368BBE}" type="sibTrans" cxnId="{567FB5C6-9B11-B342-A43E-641D2FD55D76}">
      <dgm:prSet/>
      <dgm:spPr/>
      <dgm:t>
        <a:bodyPr/>
        <a:lstStyle/>
        <a:p>
          <a:endParaRPr lang="en-US"/>
        </a:p>
      </dgm:t>
    </dgm:pt>
    <dgm:pt modelId="{0FD55E9D-5782-C146-A19B-02149F6A200E}" type="pres">
      <dgm:prSet presAssocID="{83AF88CB-8968-8B42-AD0C-B4A379B19CC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0C1757C-9591-8248-A3D8-655C45C174A1}" type="pres">
      <dgm:prSet presAssocID="{DDECBDDE-7A4E-4E4A-A6B5-D5714E61CF1F}" presName="centerShape" presStyleLbl="node0" presStyleIdx="0" presStyleCnt="1"/>
      <dgm:spPr/>
      <dgm:t>
        <a:bodyPr/>
        <a:lstStyle/>
        <a:p>
          <a:endParaRPr lang="en-US"/>
        </a:p>
      </dgm:t>
    </dgm:pt>
    <dgm:pt modelId="{DFA2ED54-645A-2C40-914E-49E851EDFDA6}" type="pres">
      <dgm:prSet presAssocID="{9AFABFED-71E8-AF47-80CC-87DCC305B317}" presName="parTrans" presStyleLbl="bgSibTrans2D1" presStyleIdx="0" presStyleCnt="3"/>
      <dgm:spPr/>
      <dgm:t>
        <a:bodyPr/>
        <a:lstStyle/>
        <a:p>
          <a:endParaRPr lang="en-US"/>
        </a:p>
      </dgm:t>
    </dgm:pt>
    <dgm:pt modelId="{F631B0E0-6656-8641-96B3-9548D397C745}" type="pres">
      <dgm:prSet presAssocID="{C02D1F8B-D3BB-9442-B1C7-6C3797A145B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7F24B8-532E-E447-9767-9CF2D7F8B1F9}" type="pres">
      <dgm:prSet presAssocID="{8DAA70A3-8A64-EA44-9D03-7FAF70142AC8}" presName="parTrans" presStyleLbl="bgSibTrans2D1" presStyleIdx="1" presStyleCnt="3"/>
      <dgm:spPr/>
      <dgm:t>
        <a:bodyPr/>
        <a:lstStyle/>
        <a:p>
          <a:endParaRPr lang="en-US"/>
        </a:p>
      </dgm:t>
    </dgm:pt>
    <dgm:pt modelId="{AADB803B-E723-2540-936E-A9EB7615226A}" type="pres">
      <dgm:prSet presAssocID="{9F295436-B882-9442-B202-39DD06FBB8D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F70B89-0B99-C44D-8273-8558280C4EAC}" type="pres">
      <dgm:prSet presAssocID="{32356AD2-C2BC-B945-B0F1-F6A54EF0D393}" presName="parTrans" presStyleLbl="bgSibTrans2D1" presStyleIdx="2" presStyleCnt="3"/>
      <dgm:spPr/>
      <dgm:t>
        <a:bodyPr/>
        <a:lstStyle/>
        <a:p>
          <a:endParaRPr lang="en-US"/>
        </a:p>
      </dgm:t>
    </dgm:pt>
    <dgm:pt modelId="{CD53B873-8D2B-4C40-A216-CCC8311AA566}" type="pres">
      <dgm:prSet presAssocID="{F66B2F65-50A5-F84A-9112-3E05F411529C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67FB5C6-9B11-B342-A43E-641D2FD55D76}" srcId="{DDECBDDE-7A4E-4E4A-A6B5-D5714E61CF1F}" destId="{F66B2F65-50A5-F84A-9112-3E05F411529C}" srcOrd="2" destOrd="0" parTransId="{32356AD2-C2BC-B945-B0F1-F6A54EF0D393}" sibTransId="{3FF648EC-C6E1-924F-B8DB-1BF838368BBE}"/>
    <dgm:cxn modelId="{E103057E-941A-454D-B701-145937C6AA97}" srcId="{83AF88CB-8968-8B42-AD0C-B4A379B19CC6}" destId="{DDECBDDE-7A4E-4E4A-A6B5-D5714E61CF1F}" srcOrd="0" destOrd="0" parTransId="{51F3E575-2112-5B4F-B2B2-DF7E66E5A9D5}" sibTransId="{A72EB356-8041-1E45-9479-4F5128F219B7}"/>
    <dgm:cxn modelId="{68EDDA18-5D84-6242-977F-EDEEE2565F41}" type="presOf" srcId="{32356AD2-C2BC-B945-B0F1-F6A54EF0D393}" destId="{6BF70B89-0B99-C44D-8273-8558280C4EAC}" srcOrd="0" destOrd="0" presId="urn:microsoft.com/office/officeart/2005/8/layout/radial4"/>
    <dgm:cxn modelId="{04945EC6-2A6F-BA43-99E9-A5BFEDDEA78A}" type="presOf" srcId="{83AF88CB-8968-8B42-AD0C-B4A379B19CC6}" destId="{0FD55E9D-5782-C146-A19B-02149F6A200E}" srcOrd="0" destOrd="0" presId="urn:microsoft.com/office/officeart/2005/8/layout/radial4"/>
    <dgm:cxn modelId="{696F5E84-42CF-B34D-A0F8-05249EDA035B}" type="presOf" srcId="{F66B2F65-50A5-F84A-9112-3E05F411529C}" destId="{CD53B873-8D2B-4C40-A216-CCC8311AA566}" srcOrd="0" destOrd="0" presId="urn:microsoft.com/office/officeart/2005/8/layout/radial4"/>
    <dgm:cxn modelId="{E0874477-EAD9-E94F-B9FD-B74D031B560A}" type="presOf" srcId="{9AFABFED-71E8-AF47-80CC-87DCC305B317}" destId="{DFA2ED54-645A-2C40-914E-49E851EDFDA6}" srcOrd="0" destOrd="0" presId="urn:microsoft.com/office/officeart/2005/8/layout/radial4"/>
    <dgm:cxn modelId="{979D1C64-60D9-3A4C-AC62-232431642548}" type="presOf" srcId="{8DAA70A3-8A64-EA44-9D03-7FAF70142AC8}" destId="{D37F24B8-532E-E447-9767-9CF2D7F8B1F9}" srcOrd="0" destOrd="0" presId="urn:microsoft.com/office/officeart/2005/8/layout/radial4"/>
    <dgm:cxn modelId="{BA23F8EA-AB92-3247-A4DD-F2C723A1B3B9}" type="presOf" srcId="{9F295436-B882-9442-B202-39DD06FBB8D0}" destId="{AADB803B-E723-2540-936E-A9EB7615226A}" srcOrd="0" destOrd="0" presId="urn:microsoft.com/office/officeart/2005/8/layout/radial4"/>
    <dgm:cxn modelId="{6FDC9E30-C03C-4448-B83C-E3FFECEB2CC6}" srcId="{DDECBDDE-7A4E-4E4A-A6B5-D5714E61CF1F}" destId="{9F295436-B882-9442-B202-39DD06FBB8D0}" srcOrd="1" destOrd="0" parTransId="{8DAA70A3-8A64-EA44-9D03-7FAF70142AC8}" sibTransId="{F89182D6-DFB5-FB4D-8EBF-0FF0205079FC}"/>
    <dgm:cxn modelId="{1C4CB100-8412-FB48-A970-8C94FB91B47B}" type="presOf" srcId="{DDECBDDE-7A4E-4E4A-A6B5-D5714E61CF1F}" destId="{D0C1757C-9591-8248-A3D8-655C45C174A1}" srcOrd="0" destOrd="0" presId="urn:microsoft.com/office/officeart/2005/8/layout/radial4"/>
    <dgm:cxn modelId="{5B238ED6-B8E9-EF4D-AF71-F5EB6BFA2B16}" type="presOf" srcId="{C02D1F8B-D3BB-9442-B1C7-6C3797A145B9}" destId="{F631B0E0-6656-8641-96B3-9548D397C745}" srcOrd="0" destOrd="0" presId="urn:microsoft.com/office/officeart/2005/8/layout/radial4"/>
    <dgm:cxn modelId="{9FFC4CBD-5B3C-0948-A0C4-CC9F0E43C63A}" srcId="{DDECBDDE-7A4E-4E4A-A6B5-D5714E61CF1F}" destId="{C02D1F8B-D3BB-9442-B1C7-6C3797A145B9}" srcOrd="0" destOrd="0" parTransId="{9AFABFED-71E8-AF47-80CC-87DCC305B317}" sibTransId="{880FA08C-C5DE-CD4F-828A-63AC0511428B}"/>
    <dgm:cxn modelId="{7675753E-AEB8-824F-A35D-27AF2D8D5B5E}" type="presParOf" srcId="{0FD55E9D-5782-C146-A19B-02149F6A200E}" destId="{D0C1757C-9591-8248-A3D8-655C45C174A1}" srcOrd="0" destOrd="0" presId="urn:microsoft.com/office/officeart/2005/8/layout/radial4"/>
    <dgm:cxn modelId="{0475EA05-71AA-9C4D-99B6-2A054128D1F7}" type="presParOf" srcId="{0FD55E9D-5782-C146-A19B-02149F6A200E}" destId="{DFA2ED54-645A-2C40-914E-49E851EDFDA6}" srcOrd="1" destOrd="0" presId="urn:microsoft.com/office/officeart/2005/8/layout/radial4"/>
    <dgm:cxn modelId="{3840E193-C403-244C-A786-6DEB25C8C98D}" type="presParOf" srcId="{0FD55E9D-5782-C146-A19B-02149F6A200E}" destId="{F631B0E0-6656-8641-96B3-9548D397C745}" srcOrd="2" destOrd="0" presId="urn:microsoft.com/office/officeart/2005/8/layout/radial4"/>
    <dgm:cxn modelId="{16310EEE-C096-B24D-84E9-C74EACE6F668}" type="presParOf" srcId="{0FD55E9D-5782-C146-A19B-02149F6A200E}" destId="{D37F24B8-532E-E447-9767-9CF2D7F8B1F9}" srcOrd="3" destOrd="0" presId="urn:microsoft.com/office/officeart/2005/8/layout/radial4"/>
    <dgm:cxn modelId="{12037C5A-58AE-A94A-8011-F8665DAF40F7}" type="presParOf" srcId="{0FD55E9D-5782-C146-A19B-02149F6A200E}" destId="{AADB803B-E723-2540-936E-A9EB7615226A}" srcOrd="4" destOrd="0" presId="urn:microsoft.com/office/officeart/2005/8/layout/radial4"/>
    <dgm:cxn modelId="{32D7FE56-FAA0-104F-BBF9-8A2816AD8CD0}" type="presParOf" srcId="{0FD55E9D-5782-C146-A19B-02149F6A200E}" destId="{6BF70B89-0B99-C44D-8273-8558280C4EAC}" srcOrd="5" destOrd="0" presId="urn:microsoft.com/office/officeart/2005/8/layout/radial4"/>
    <dgm:cxn modelId="{BB030258-31CF-C140-ADCC-FCF79CA7C5E1}" type="presParOf" srcId="{0FD55E9D-5782-C146-A19B-02149F6A200E}" destId="{CD53B873-8D2B-4C40-A216-CCC8311AA566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0C6D8CD-3498-184F-90B1-AAE3F221D421}" type="doc">
      <dgm:prSet loTypeId="urn:microsoft.com/office/officeart/2005/8/layout/process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84970B2-62D1-0D4F-A6F4-22C5237B7813}">
      <dgm:prSet/>
      <dgm:spPr/>
      <dgm:t>
        <a:bodyPr/>
        <a:lstStyle/>
        <a:p>
          <a:pPr rtl="0"/>
          <a:r>
            <a:rPr lang="en-US" b="0" dirty="0" smtClean="0">
              <a:solidFill>
                <a:schemeClr val="bg1"/>
              </a:solidFill>
            </a:rPr>
            <a:t>C5a binds to C5aR</a:t>
          </a:r>
          <a:endParaRPr lang="en-US" b="0" dirty="0">
            <a:solidFill>
              <a:schemeClr val="bg1"/>
            </a:solidFill>
          </a:endParaRPr>
        </a:p>
      </dgm:t>
    </dgm:pt>
    <dgm:pt modelId="{6D53FF3F-016F-DE46-85E0-75F990EC3A4A}" type="parTrans" cxnId="{8E86311D-8BA8-3E46-BF4F-78BC9A9A0C58}">
      <dgm:prSet/>
      <dgm:spPr/>
      <dgm:t>
        <a:bodyPr/>
        <a:lstStyle/>
        <a:p>
          <a:endParaRPr lang="en-US"/>
        </a:p>
      </dgm:t>
    </dgm:pt>
    <dgm:pt modelId="{51A89664-FE78-7D46-A8F1-85C5D23EE99D}" type="sibTrans" cxnId="{8E86311D-8BA8-3E46-BF4F-78BC9A9A0C58}">
      <dgm:prSet/>
      <dgm:spPr/>
      <dgm:t>
        <a:bodyPr/>
        <a:lstStyle/>
        <a:p>
          <a:endParaRPr lang="en-US"/>
        </a:p>
      </dgm:t>
    </dgm:pt>
    <dgm:pt modelId="{2731CDC0-32A0-C245-BD12-A83392904EE7}">
      <dgm:prSet/>
      <dgm:spPr/>
      <dgm:t>
        <a:bodyPr/>
        <a:lstStyle/>
        <a:p>
          <a:pPr rtl="0"/>
          <a:r>
            <a:rPr lang="en-US" dirty="0" smtClean="0">
              <a:solidFill>
                <a:srgbClr val="000000"/>
              </a:solidFill>
            </a:rPr>
            <a:t>Neutrophils develop into migratory cells</a:t>
          </a:r>
          <a:endParaRPr lang="en-US" dirty="0">
            <a:solidFill>
              <a:srgbClr val="000000"/>
            </a:solidFill>
          </a:endParaRPr>
        </a:p>
      </dgm:t>
    </dgm:pt>
    <dgm:pt modelId="{6916D693-48BE-0C45-9D9C-33EA217C0800}" type="parTrans" cxnId="{90E2D43B-CB40-CA48-BD61-28E3426AC3E4}">
      <dgm:prSet/>
      <dgm:spPr/>
      <dgm:t>
        <a:bodyPr/>
        <a:lstStyle/>
        <a:p>
          <a:endParaRPr lang="en-US"/>
        </a:p>
      </dgm:t>
    </dgm:pt>
    <dgm:pt modelId="{E975D339-77E1-964C-91BB-2BAD64BEDBF9}" type="sibTrans" cxnId="{90E2D43B-CB40-CA48-BD61-28E3426AC3E4}">
      <dgm:prSet/>
      <dgm:spPr/>
      <dgm:t>
        <a:bodyPr/>
        <a:lstStyle/>
        <a:p>
          <a:endParaRPr lang="en-US"/>
        </a:p>
      </dgm:t>
    </dgm:pt>
    <dgm:pt modelId="{B378346C-F28A-D444-BB99-5F2E9F6F62C3}">
      <dgm:prSet/>
      <dgm:spPr/>
      <dgm:t>
        <a:bodyPr/>
        <a:lstStyle/>
        <a:p>
          <a:pPr rtl="0"/>
          <a:r>
            <a:rPr lang="en-US" dirty="0" smtClean="0">
              <a:solidFill>
                <a:srgbClr val="000000"/>
              </a:solidFill>
            </a:rPr>
            <a:t>Enter inflamed tissue and remove pathogens and debris</a:t>
          </a:r>
          <a:endParaRPr lang="en-US" dirty="0">
            <a:solidFill>
              <a:srgbClr val="000000"/>
            </a:solidFill>
          </a:endParaRPr>
        </a:p>
      </dgm:t>
    </dgm:pt>
    <dgm:pt modelId="{58D5D043-24FF-0B49-B228-1A7387A9EB79}" type="parTrans" cxnId="{583817C1-8DFC-1641-B730-5A7345B58180}">
      <dgm:prSet/>
      <dgm:spPr/>
      <dgm:t>
        <a:bodyPr/>
        <a:lstStyle/>
        <a:p>
          <a:endParaRPr lang="en-US"/>
        </a:p>
      </dgm:t>
    </dgm:pt>
    <dgm:pt modelId="{8ADB9731-7108-EF4B-8613-18182C948357}" type="sibTrans" cxnId="{583817C1-8DFC-1641-B730-5A7345B58180}">
      <dgm:prSet/>
      <dgm:spPr/>
      <dgm:t>
        <a:bodyPr/>
        <a:lstStyle/>
        <a:p>
          <a:endParaRPr lang="en-US"/>
        </a:p>
      </dgm:t>
    </dgm:pt>
    <dgm:pt modelId="{649A92F1-4D47-1E41-A7A5-E63416FCE202}">
      <dgm:prSet/>
      <dgm:spPr/>
      <dgm:t>
        <a:bodyPr/>
        <a:lstStyle/>
        <a:p>
          <a:pPr rtl="0"/>
          <a:r>
            <a:rPr lang="en-US" dirty="0" smtClean="0">
              <a:solidFill>
                <a:srgbClr val="000000"/>
              </a:solidFill>
            </a:rPr>
            <a:t>PAMPs and DAMPs induce NET release and oxidative burst</a:t>
          </a:r>
          <a:endParaRPr lang="en-US" dirty="0">
            <a:solidFill>
              <a:srgbClr val="000000"/>
            </a:solidFill>
          </a:endParaRPr>
        </a:p>
      </dgm:t>
    </dgm:pt>
    <dgm:pt modelId="{5137BACA-7977-7C45-B950-3E3E8B8B9785}" type="parTrans" cxnId="{EFB746C8-823F-8941-A6F6-9DE8B4E73546}">
      <dgm:prSet/>
      <dgm:spPr/>
      <dgm:t>
        <a:bodyPr/>
        <a:lstStyle/>
        <a:p>
          <a:endParaRPr lang="en-US"/>
        </a:p>
      </dgm:t>
    </dgm:pt>
    <dgm:pt modelId="{24123999-EC2F-B44F-9C1A-E2BBB867276E}" type="sibTrans" cxnId="{EFB746C8-823F-8941-A6F6-9DE8B4E73546}">
      <dgm:prSet/>
      <dgm:spPr/>
      <dgm:t>
        <a:bodyPr/>
        <a:lstStyle/>
        <a:p>
          <a:endParaRPr lang="en-US"/>
        </a:p>
      </dgm:t>
    </dgm:pt>
    <dgm:pt modelId="{36C1A0DB-407D-E245-AFE0-602D92F1E261}" type="pres">
      <dgm:prSet presAssocID="{00C6D8CD-3498-184F-90B1-AAE3F221D421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6CD316C-C0C1-194F-82AE-F2028CA45946}" type="pres">
      <dgm:prSet presAssocID="{F84970B2-62D1-0D4F-A6F4-22C5237B7813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0097F0-1215-3D48-9ED5-14F08564B391}" type="pres">
      <dgm:prSet presAssocID="{51A89664-FE78-7D46-A8F1-85C5D23EE99D}" presName="sibTrans" presStyleLbl="sibTrans2D1" presStyleIdx="0" presStyleCnt="3"/>
      <dgm:spPr/>
      <dgm:t>
        <a:bodyPr/>
        <a:lstStyle/>
        <a:p>
          <a:endParaRPr lang="en-US"/>
        </a:p>
      </dgm:t>
    </dgm:pt>
    <dgm:pt modelId="{740CCFED-DBFF-DD44-955E-A0D6B3391B6A}" type="pres">
      <dgm:prSet presAssocID="{51A89664-FE78-7D46-A8F1-85C5D23EE99D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924D8548-F790-1E4D-8C3D-0F248CCA3EB8}" type="pres">
      <dgm:prSet presAssocID="{2731CDC0-32A0-C245-BD12-A83392904EE7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06EE25-1155-7841-A9F2-91910CD5469B}" type="pres">
      <dgm:prSet presAssocID="{E975D339-77E1-964C-91BB-2BAD64BEDBF9}" presName="sibTrans" presStyleLbl="sibTrans2D1" presStyleIdx="1" presStyleCnt="3"/>
      <dgm:spPr/>
      <dgm:t>
        <a:bodyPr/>
        <a:lstStyle/>
        <a:p>
          <a:endParaRPr lang="en-US"/>
        </a:p>
      </dgm:t>
    </dgm:pt>
    <dgm:pt modelId="{21D2A38C-C88E-5B41-9628-681A7A01DE1B}" type="pres">
      <dgm:prSet presAssocID="{E975D339-77E1-964C-91BB-2BAD64BEDBF9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B440D298-067D-2946-A96A-6B1DED5FA8A2}" type="pres">
      <dgm:prSet presAssocID="{B378346C-F28A-D444-BB99-5F2E9F6F62C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C998A4-5281-C74B-A54B-D8D8A3DFB0B4}" type="pres">
      <dgm:prSet presAssocID="{8ADB9731-7108-EF4B-8613-18182C948357}" presName="sibTrans" presStyleLbl="sibTrans2D1" presStyleIdx="2" presStyleCnt="3"/>
      <dgm:spPr/>
      <dgm:t>
        <a:bodyPr/>
        <a:lstStyle/>
        <a:p>
          <a:endParaRPr lang="en-US"/>
        </a:p>
      </dgm:t>
    </dgm:pt>
    <dgm:pt modelId="{0FAD9DB3-D882-654C-83B0-4A158808555F}" type="pres">
      <dgm:prSet presAssocID="{8ADB9731-7108-EF4B-8613-18182C948357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0E963ACF-135C-8442-B33F-72AC6AFD712C}" type="pres">
      <dgm:prSet presAssocID="{649A92F1-4D47-1E41-A7A5-E63416FCE20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5CCFC69-102C-D648-9E71-091342BB8FD7}" type="presOf" srcId="{8ADB9731-7108-EF4B-8613-18182C948357}" destId="{AAC998A4-5281-C74B-A54B-D8D8A3DFB0B4}" srcOrd="0" destOrd="0" presId="urn:microsoft.com/office/officeart/2005/8/layout/process2"/>
    <dgm:cxn modelId="{66F95858-14AF-3149-966F-291A5367CBA6}" type="presOf" srcId="{51A89664-FE78-7D46-A8F1-85C5D23EE99D}" destId="{740CCFED-DBFF-DD44-955E-A0D6B3391B6A}" srcOrd="1" destOrd="0" presId="urn:microsoft.com/office/officeart/2005/8/layout/process2"/>
    <dgm:cxn modelId="{E8936006-E35B-0C41-A74B-E8F21DD0657F}" type="presOf" srcId="{E975D339-77E1-964C-91BB-2BAD64BEDBF9}" destId="{7906EE25-1155-7841-A9F2-91910CD5469B}" srcOrd="0" destOrd="0" presId="urn:microsoft.com/office/officeart/2005/8/layout/process2"/>
    <dgm:cxn modelId="{583817C1-8DFC-1641-B730-5A7345B58180}" srcId="{00C6D8CD-3498-184F-90B1-AAE3F221D421}" destId="{B378346C-F28A-D444-BB99-5F2E9F6F62C3}" srcOrd="2" destOrd="0" parTransId="{58D5D043-24FF-0B49-B228-1A7387A9EB79}" sibTransId="{8ADB9731-7108-EF4B-8613-18182C948357}"/>
    <dgm:cxn modelId="{3C33BBEC-C474-0249-A9DE-B7C582D19698}" type="presOf" srcId="{F84970B2-62D1-0D4F-A6F4-22C5237B7813}" destId="{86CD316C-C0C1-194F-82AE-F2028CA45946}" srcOrd="0" destOrd="0" presId="urn:microsoft.com/office/officeart/2005/8/layout/process2"/>
    <dgm:cxn modelId="{066E1308-9318-2146-A9DC-D5BBACC76BE9}" type="presOf" srcId="{E975D339-77E1-964C-91BB-2BAD64BEDBF9}" destId="{21D2A38C-C88E-5B41-9628-681A7A01DE1B}" srcOrd="1" destOrd="0" presId="urn:microsoft.com/office/officeart/2005/8/layout/process2"/>
    <dgm:cxn modelId="{8E86311D-8BA8-3E46-BF4F-78BC9A9A0C58}" srcId="{00C6D8CD-3498-184F-90B1-AAE3F221D421}" destId="{F84970B2-62D1-0D4F-A6F4-22C5237B7813}" srcOrd="0" destOrd="0" parTransId="{6D53FF3F-016F-DE46-85E0-75F990EC3A4A}" sibTransId="{51A89664-FE78-7D46-A8F1-85C5D23EE99D}"/>
    <dgm:cxn modelId="{6AD28783-E19E-0048-985B-A34A4F99092C}" type="presOf" srcId="{00C6D8CD-3498-184F-90B1-AAE3F221D421}" destId="{36C1A0DB-407D-E245-AFE0-602D92F1E261}" srcOrd="0" destOrd="0" presId="urn:microsoft.com/office/officeart/2005/8/layout/process2"/>
    <dgm:cxn modelId="{90E2D43B-CB40-CA48-BD61-28E3426AC3E4}" srcId="{00C6D8CD-3498-184F-90B1-AAE3F221D421}" destId="{2731CDC0-32A0-C245-BD12-A83392904EE7}" srcOrd="1" destOrd="0" parTransId="{6916D693-48BE-0C45-9D9C-33EA217C0800}" sibTransId="{E975D339-77E1-964C-91BB-2BAD64BEDBF9}"/>
    <dgm:cxn modelId="{C1C17B95-1766-DC4A-93CA-EEC0398A36F9}" type="presOf" srcId="{2731CDC0-32A0-C245-BD12-A83392904EE7}" destId="{924D8548-F790-1E4D-8C3D-0F248CCA3EB8}" srcOrd="0" destOrd="0" presId="urn:microsoft.com/office/officeart/2005/8/layout/process2"/>
    <dgm:cxn modelId="{BB0EFDD9-1AFB-B548-AD5B-20D4015C7A3F}" type="presOf" srcId="{51A89664-FE78-7D46-A8F1-85C5D23EE99D}" destId="{510097F0-1215-3D48-9ED5-14F08564B391}" srcOrd="0" destOrd="0" presId="urn:microsoft.com/office/officeart/2005/8/layout/process2"/>
    <dgm:cxn modelId="{110845EE-36CA-3F42-81C7-4EF71543B08E}" type="presOf" srcId="{B378346C-F28A-D444-BB99-5F2E9F6F62C3}" destId="{B440D298-067D-2946-A96A-6B1DED5FA8A2}" srcOrd="0" destOrd="0" presId="urn:microsoft.com/office/officeart/2005/8/layout/process2"/>
    <dgm:cxn modelId="{29356187-8C79-C744-8F47-54244CEE1B44}" type="presOf" srcId="{8ADB9731-7108-EF4B-8613-18182C948357}" destId="{0FAD9DB3-D882-654C-83B0-4A158808555F}" srcOrd="1" destOrd="0" presId="urn:microsoft.com/office/officeart/2005/8/layout/process2"/>
    <dgm:cxn modelId="{A526EA2A-6405-AE4C-82B0-5D6C5438052D}" type="presOf" srcId="{649A92F1-4D47-1E41-A7A5-E63416FCE202}" destId="{0E963ACF-135C-8442-B33F-72AC6AFD712C}" srcOrd="0" destOrd="0" presId="urn:microsoft.com/office/officeart/2005/8/layout/process2"/>
    <dgm:cxn modelId="{EFB746C8-823F-8941-A6F6-9DE8B4E73546}" srcId="{00C6D8CD-3498-184F-90B1-AAE3F221D421}" destId="{649A92F1-4D47-1E41-A7A5-E63416FCE202}" srcOrd="3" destOrd="0" parTransId="{5137BACA-7977-7C45-B950-3E3E8B8B9785}" sibTransId="{24123999-EC2F-B44F-9C1A-E2BBB867276E}"/>
    <dgm:cxn modelId="{82719550-1449-3B40-BC5D-CCE8BCF41486}" type="presParOf" srcId="{36C1A0DB-407D-E245-AFE0-602D92F1E261}" destId="{86CD316C-C0C1-194F-82AE-F2028CA45946}" srcOrd="0" destOrd="0" presId="urn:microsoft.com/office/officeart/2005/8/layout/process2"/>
    <dgm:cxn modelId="{038E0413-A69B-F24C-9B96-FA20B76D5AAB}" type="presParOf" srcId="{36C1A0DB-407D-E245-AFE0-602D92F1E261}" destId="{510097F0-1215-3D48-9ED5-14F08564B391}" srcOrd="1" destOrd="0" presId="urn:microsoft.com/office/officeart/2005/8/layout/process2"/>
    <dgm:cxn modelId="{A18A95F3-BD09-D74E-B253-3E58E3A20EBA}" type="presParOf" srcId="{510097F0-1215-3D48-9ED5-14F08564B391}" destId="{740CCFED-DBFF-DD44-955E-A0D6B3391B6A}" srcOrd="0" destOrd="0" presId="urn:microsoft.com/office/officeart/2005/8/layout/process2"/>
    <dgm:cxn modelId="{5D498393-2E39-CE40-985F-CE5882C51A1F}" type="presParOf" srcId="{36C1A0DB-407D-E245-AFE0-602D92F1E261}" destId="{924D8548-F790-1E4D-8C3D-0F248CCA3EB8}" srcOrd="2" destOrd="0" presId="urn:microsoft.com/office/officeart/2005/8/layout/process2"/>
    <dgm:cxn modelId="{036633D1-20C3-434D-A326-F043FFE29D44}" type="presParOf" srcId="{36C1A0DB-407D-E245-AFE0-602D92F1E261}" destId="{7906EE25-1155-7841-A9F2-91910CD5469B}" srcOrd="3" destOrd="0" presId="urn:microsoft.com/office/officeart/2005/8/layout/process2"/>
    <dgm:cxn modelId="{FCEB15DF-AC6A-2E4D-9C7C-FAC94B9205D3}" type="presParOf" srcId="{7906EE25-1155-7841-A9F2-91910CD5469B}" destId="{21D2A38C-C88E-5B41-9628-681A7A01DE1B}" srcOrd="0" destOrd="0" presId="urn:microsoft.com/office/officeart/2005/8/layout/process2"/>
    <dgm:cxn modelId="{BB29334E-1ECF-EC40-9C17-50A05C1FE8E9}" type="presParOf" srcId="{36C1A0DB-407D-E245-AFE0-602D92F1E261}" destId="{B440D298-067D-2946-A96A-6B1DED5FA8A2}" srcOrd="4" destOrd="0" presId="urn:microsoft.com/office/officeart/2005/8/layout/process2"/>
    <dgm:cxn modelId="{79C385AD-BFDE-A845-9D8D-04A58E9AA363}" type="presParOf" srcId="{36C1A0DB-407D-E245-AFE0-602D92F1E261}" destId="{AAC998A4-5281-C74B-A54B-D8D8A3DFB0B4}" srcOrd="5" destOrd="0" presId="urn:microsoft.com/office/officeart/2005/8/layout/process2"/>
    <dgm:cxn modelId="{4A669A8C-FAAD-A04F-B02F-1BBD05240976}" type="presParOf" srcId="{AAC998A4-5281-C74B-A54B-D8D8A3DFB0B4}" destId="{0FAD9DB3-D882-654C-83B0-4A158808555F}" srcOrd="0" destOrd="0" presId="urn:microsoft.com/office/officeart/2005/8/layout/process2"/>
    <dgm:cxn modelId="{A60E672D-BC02-2842-823C-74B9B2627043}" type="presParOf" srcId="{36C1A0DB-407D-E245-AFE0-602D92F1E261}" destId="{0E963ACF-135C-8442-B33F-72AC6AFD712C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77AF8E-35B7-154B-AE26-706F4B073CFA}">
      <dsp:nvSpPr>
        <dsp:cNvPr id="0" name=""/>
        <dsp:cNvSpPr/>
      </dsp:nvSpPr>
      <dsp:spPr>
        <a:xfrm rot="5400000">
          <a:off x="599187" y="1656076"/>
          <a:ext cx="1464656" cy="166746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03949D3-456F-E242-A72A-763C8F963252}">
      <dsp:nvSpPr>
        <dsp:cNvPr id="0" name=""/>
        <dsp:cNvSpPr/>
      </dsp:nvSpPr>
      <dsp:spPr>
        <a:xfrm>
          <a:off x="211142" y="32474"/>
          <a:ext cx="2465619" cy="1725854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Gram negative LPS</a:t>
          </a:r>
          <a:endParaRPr lang="en-US" sz="2100" kern="1200" dirty="0"/>
        </a:p>
      </dsp:txBody>
      <dsp:txXfrm>
        <a:off x="295406" y="116738"/>
        <a:ext cx="2297091" cy="1557326"/>
      </dsp:txXfrm>
    </dsp:sp>
    <dsp:sp modelId="{3A2967B9-6E62-6D43-8EC7-4CBF4C74AE09}">
      <dsp:nvSpPr>
        <dsp:cNvPr id="0" name=""/>
        <dsp:cNvSpPr/>
      </dsp:nvSpPr>
      <dsp:spPr>
        <a:xfrm>
          <a:off x="2676762" y="197074"/>
          <a:ext cx="1793257" cy="13949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Pathogen-associated molecular pattern (PAMP)</a:t>
          </a:r>
          <a:endParaRPr lang="en-U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From GIT and genitourinary systems most commonly</a:t>
          </a:r>
          <a:endParaRPr lang="en-US" sz="1300" kern="1200" dirty="0"/>
        </a:p>
      </dsp:txBody>
      <dsp:txXfrm>
        <a:off x="2676762" y="197074"/>
        <a:ext cx="1793257" cy="1394911"/>
      </dsp:txXfrm>
    </dsp:sp>
    <dsp:sp modelId="{D351F5B1-935A-8443-816D-544772B12F16}">
      <dsp:nvSpPr>
        <dsp:cNvPr id="0" name=""/>
        <dsp:cNvSpPr/>
      </dsp:nvSpPr>
      <dsp:spPr>
        <a:xfrm rot="5400000">
          <a:off x="2643448" y="3594779"/>
          <a:ext cx="1464656" cy="166746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E5DFD5D-B188-114E-AE87-15FE545ECE68}">
      <dsp:nvSpPr>
        <dsp:cNvPr id="0" name=""/>
        <dsp:cNvSpPr/>
      </dsp:nvSpPr>
      <dsp:spPr>
        <a:xfrm>
          <a:off x="2255403" y="1971178"/>
          <a:ext cx="2465619" cy="1725854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LPS binds to lipopolysaccharide binding protein (LBP)</a:t>
          </a:r>
          <a:endParaRPr lang="en-US" sz="2100" kern="1200" dirty="0"/>
        </a:p>
      </dsp:txBody>
      <dsp:txXfrm>
        <a:off x="2339667" y="2055442"/>
        <a:ext cx="2297091" cy="1557326"/>
      </dsp:txXfrm>
    </dsp:sp>
    <dsp:sp modelId="{DC331742-0EE7-DA47-8587-04E4E0363B65}">
      <dsp:nvSpPr>
        <dsp:cNvPr id="0" name=""/>
        <dsp:cNvSpPr/>
      </dsp:nvSpPr>
      <dsp:spPr>
        <a:xfrm>
          <a:off x="4721023" y="2135778"/>
          <a:ext cx="1793257" cy="13949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 Host recognition and reaction</a:t>
          </a:r>
          <a:endParaRPr lang="en-US" sz="1300" kern="1200" dirty="0"/>
        </a:p>
      </dsp:txBody>
      <dsp:txXfrm>
        <a:off x="4721023" y="2135778"/>
        <a:ext cx="1793257" cy="1394911"/>
      </dsp:txXfrm>
    </dsp:sp>
    <dsp:sp modelId="{0AAF8852-8AE0-1447-8D48-6586EDD58879}">
      <dsp:nvSpPr>
        <dsp:cNvPr id="0" name=""/>
        <dsp:cNvSpPr/>
      </dsp:nvSpPr>
      <dsp:spPr>
        <a:xfrm>
          <a:off x="4299664" y="3909882"/>
          <a:ext cx="2465619" cy="1725854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LPS-LBP complex binds to CD14 on </a:t>
          </a:r>
          <a:r>
            <a:rPr lang="en-US" sz="2100" b="1" u="sng" kern="1200" dirty="0" smtClean="0"/>
            <a:t>macrophages</a:t>
          </a:r>
          <a:endParaRPr lang="en-US" sz="2100" b="1" u="sng" kern="1200" dirty="0"/>
        </a:p>
      </dsp:txBody>
      <dsp:txXfrm>
        <a:off x="4383928" y="3994146"/>
        <a:ext cx="2297091" cy="1557326"/>
      </dsp:txXfrm>
    </dsp:sp>
    <dsp:sp modelId="{C1B03933-76AC-7E42-B2F4-89DDB85F92A1}">
      <dsp:nvSpPr>
        <dsp:cNvPr id="0" name=""/>
        <dsp:cNvSpPr/>
      </dsp:nvSpPr>
      <dsp:spPr>
        <a:xfrm>
          <a:off x="6765284" y="4074481"/>
          <a:ext cx="1793257" cy="13949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initiating</a:t>
          </a:r>
          <a:r>
            <a:rPr lang="mr-IN" sz="2300" kern="1200" dirty="0" smtClean="0"/>
            <a:t>…</a:t>
          </a:r>
          <a:endParaRPr lang="en-US" sz="2300" kern="1200" dirty="0"/>
        </a:p>
      </dsp:txBody>
      <dsp:txXfrm>
        <a:off x="6765284" y="4074481"/>
        <a:ext cx="1793257" cy="13949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EC8F43-F389-8B42-9C34-D29629C9F536}">
      <dsp:nvSpPr>
        <dsp:cNvPr id="0" name=""/>
        <dsp:cNvSpPr/>
      </dsp:nvSpPr>
      <dsp:spPr>
        <a:xfrm>
          <a:off x="6822281" y="4350033"/>
          <a:ext cx="1547068" cy="368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0871"/>
              </a:lnTo>
              <a:lnTo>
                <a:pt x="1547068" y="250871"/>
              </a:lnTo>
              <a:lnTo>
                <a:pt x="1547068" y="36813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A2A9A2-608D-3148-9259-70DC3AB97C11}">
      <dsp:nvSpPr>
        <dsp:cNvPr id="0" name=""/>
        <dsp:cNvSpPr/>
      </dsp:nvSpPr>
      <dsp:spPr>
        <a:xfrm>
          <a:off x="6776561" y="4350033"/>
          <a:ext cx="91440" cy="36813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6813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C66100-B525-1344-8C72-8A090B15CA2D}">
      <dsp:nvSpPr>
        <dsp:cNvPr id="0" name=""/>
        <dsp:cNvSpPr/>
      </dsp:nvSpPr>
      <dsp:spPr>
        <a:xfrm>
          <a:off x="5275212" y="4350033"/>
          <a:ext cx="1547068" cy="368131"/>
        </a:xfrm>
        <a:custGeom>
          <a:avLst/>
          <a:gdLst/>
          <a:ahLst/>
          <a:cxnLst/>
          <a:rect l="0" t="0" r="0" b="0"/>
          <a:pathLst>
            <a:path>
              <a:moveTo>
                <a:pt x="1547068" y="0"/>
              </a:moveTo>
              <a:lnTo>
                <a:pt x="1547068" y="250871"/>
              </a:lnTo>
              <a:lnTo>
                <a:pt x="0" y="250871"/>
              </a:lnTo>
              <a:lnTo>
                <a:pt x="0" y="36813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DB2A37-5824-F041-8F46-4AA019AEE85F}">
      <dsp:nvSpPr>
        <dsp:cNvPr id="0" name=""/>
        <dsp:cNvSpPr/>
      </dsp:nvSpPr>
      <dsp:spPr>
        <a:xfrm>
          <a:off x="4501678" y="3178128"/>
          <a:ext cx="2320602" cy="368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0871"/>
              </a:lnTo>
              <a:lnTo>
                <a:pt x="2320602" y="250871"/>
              </a:lnTo>
              <a:lnTo>
                <a:pt x="2320602" y="36813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23060C-5A29-D540-A798-998EB6D949BF}">
      <dsp:nvSpPr>
        <dsp:cNvPr id="0" name=""/>
        <dsp:cNvSpPr/>
      </dsp:nvSpPr>
      <dsp:spPr>
        <a:xfrm>
          <a:off x="2181076" y="4350033"/>
          <a:ext cx="1547068" cy="368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0871"/>
              </a:lnTo>
              <a:lnTo>
                <a:pt x="1547068" y="250871"/>
              </a:lnTo>
              <a:lnTo>
                <a:pt x="1547068" y="36813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F72ADF-F0D5-8D41-9C8D-E6F33F63705D}">
      <dsp:nvSpPr>
        <dsp:cNvPr id="0" name=""/>
        <dsp:cNvSpPr/>
      </dsp:nvSpPr>
      <dsp:spPr>
        <a:xfrm>
          <a:off x="2135356" y="4350033"/>
          <a:ext cx="91440" cy="36813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6813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586907-4C03-2F43-A81C-0EEE84E6050B}">
      <dsp:nvSpPr>
        <dsp:cNvPr id="0" name=""/>
        <dsp:cNvSpPr/>
      </dsp:nvSpPr>
      <dsp:spPr>
        <a:xfrm>
          <a:off x="634007" y="4350033"/>
          <a:ext cx="1547068" cy="368131"/>
        </a:xfrm>
        <a:custGeom>
          <a:avLst/>
          <a:gdLst/>
          <a:ahLst/>
          <a:cxnLst/>
          <a:rect l="0" t="0" r="0" b="0"/>
          <a:pathLst>
            <a:path>
              <a:moveTo>
                <a:pt x="1547068" y="0"/>
              </a:moveTo>
              <a:lnTo>
                <a:pt x="1547068" y="250871"/>
              </a:lnTo>
              <a:lnTo>
                <a:pt x="0" y="250871"/>
              </a:lnTo>
              <a:lnTo>
                <a:pt x="0" y="36813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CA0DCB-0506-B548-A773-473C6C3CB13A}">
      <dsp:nvSpPr>
        <dsp:cNvPr id="0" name=""/>
        <dsp:cNvSpPr/>
      </dsp:nvSpPr>
      <dsp:spPr>
        <a:xfrm>
          <a:off x="2181076" y="3178128"/>
          <a:ext cx="2320602" cy="368131"/>
        </a:xfrm>
        <a:custGeom>
          <a:avLst/>
          <a:gdLst/>
          <a:ahLst/>
          <a:cxnLst/>
          <a:rect l="0" t="0" r="0" b="0"/>
          <a:pathLst>
            <a:path>
              <a:moveTo>
                <a:pt x="2320602" y="0"/>
              </a:moveTo>
              <a:lnTo>
                <a:pt x="2320602" y="250871"/>
              </a:lnTo>
              <a:lnTo>
                <a:pt x="0" y="250871"/>
              </a:lnTo>
              <a:lnTo>
                <a:pt x="0" y="36813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E9E2C2-CA70-A142-9460-F4D3C165247C}">
      <dsp:nvSpPr>
        <dsp:cNvPr id="0" name=""/>
        <dsp:cNvSpPr/>
      </dsp:nvSpPr>
      <dsp:spPr>
        <a:xfrm>
          <a:off x="4455958" y="2006224"/>
          <a:ext cx="91440" cy="36813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681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3B459B-0613-2648-B2F4-3B8381D0CE22}">
      <dsp:nvSpPr>
        <dsp:cNvPr id="0" name=""/>
        <dsp:cNvSpPr/>
      </dsp:nvSpPr>
      <dsp:spPr>
        <a:xfrm>
          <a:off x="3868787" y="1202452"/>
          <a:ext cx="1265783" cy="8037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9CD473-3D54-EE44-957E-26F69F248F22}">
      <dsp:nvSpPr>
        <dsp:cNvPr id="0" name=""/>
        <dsp:cNvSpPr/>
      </dsp:nvSpPr>
      <dsp:spPr>
        <a:xfrm>
          <a:off x="4009429" y="1336062"/>
          <a:ext cx="1265783" cy="8037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Signal transduction via TLRs on APCs and monocytes</a:t>
          </a:r>
          <a:endParaRPr lang="en-US" sz="1200" kern="1200" dirty="0"/>
        </a:p>
      </dsp:txBody>
      <dsp:txXfrm>
        <a:off x="4032971" y="1359604"/>
        <a:ext cx="1218699" cy="756688"/>
      </dsp:txXfrm>
    </dsp:sp>
    <dsp:sp modelId="{1B6C6AFD-4931-2C40-A65D-E7AE3F9AB10D}">
      <dsp:nvSpPr>
        <dsp:cNvPr id="0" name=""/>
        <dsp:cNvSpPr/>
      </dsp:nvSpPr>
      <dsp:spPr>
        <a:xfrm>
          <a:off x="3868787" y="2374356"/>
          <a:ext cx="1265783" cy="8037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CCF823B-7BC6-E64A-8A68-B23C0D571E62}">
      <dsp:nvSpPr>
        <dsp:cNvPr id="0" name=""/>
        <dsp:cNvSpPr/>
      </dsp:nvSpPr>
      <dsp:spPr>
        <a:xfrm>
          <a:off x="4009429" y="2507966"/>
          <a:ext cx="1265783" cy="8037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Intranuclear</a:t>
          </a:r>
          <a:r>
            <a:rPr lang="en-US" sz="1200" kern="1200" dirty="0" smtClean="0"/>
            <a:t> translocation of NF-</a:t>
          </a:r>
          <a:r>
            <a:rPr lang="en-US" sz="1200" kern="1200" dirty="0" err="1" smtClean="0"/>
            <a:t>κ</a:t>
          </a:r>
          <a:r>
            <a:rPr lang="en-US" sz="1200" kern="1200" dirty="0" smtClean="0"/>
            <a:t>β of activated B cells</a:t>
          </a:r>
          <a:endParaRPr lang="en-US" sz="1200" kern="1200" dirty="0"/>
        </a:p>
      </dsp:txBody>
      <dsp:txXfrm>
        <a:off x="4032971" y="2531508"/>
        <a:ext cx="1218699" cy="756688"/>
      </dsp:txXfrm>
    </dsp:sp>
    <dsp:sp modelId="{0905C68F-6607-9144-B8F0-0AFD127E874A}">
      <dsp:nvSpPr>
        <dsp:cNvPr id="0" name=""/>
        <dsp:cNvSpPr/>
      </dsp:nvSpPr>
      <dsp:spPr>
        <a:xfrm>
          <a:off x="1548184" y="3546260"/>
          <a:ext cx="1265783" cy="8037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15E599A-4088-9144-9D5E-D528C173C385}">
      <dsp:nvSpPr>
        <dsp:cNvPr id="0" name=""/>
        <dsp:cNvSpPr/>
      </dsp:nvSpPr>
      <dsp:spPr>
        <a:xfrm>
          <a:off x="1688827" y="3679871"/>
          <a:ext cx="1265783" cy="8037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Inflammatory Cytokines from endothelial cells</a:t>
          </a:r>
          <a:endParaRPr lang="en-US" sz="1200" kern="1200" dirty="0"/>
        </a:p>
      </dsp:txBody>
      <dsp:txXfrm>
        <a:off x="1712369" y="3703413"/>
        <a:ext cx="1218699" cy="756688"/>
      </dsp:txXfrm>
    </dsp:sp>
    <dsp:sp modelId="{9A3B204C-427C-5440-84CC-228271325E59}">
      <dsp:nvSpPr>
        <dsp:cNvPr id="0" name=""/>
        <dsp:cNvSpPr/>
      </dsp:nvSpPr>
      <dsp:spPr>
        <a:xfrm>
          <a:off x="1116" y="4718165"/>
          <a:ext cx="1265783" cy="8037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4994CDC-6D01-514E-A4C2-89A32DBAEBFB}">
      <dsp:nvSpPr>
        <dsp:cNvPr id="0" name=""/>
        <dsp:cNvSpPr/>
      </dsp:nvSpPr>
      <dsp:spPr>
        <a:xfrm>
          <a:off x="141758" y="4851775"/>
          <a:ext cx="1265783" cy="8037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Tumor necrosis factor-α (TNF-α)</a:t>
          </a:r>
          <a:endParaRPr lang="en-US" sz="1200" kern="1200" dirty="0"/>
        </a:p>
      </dsp:txBody>
      <dsp:txXfrm>
        <a:off x="165300" y="4875317"/>
        <a:ext cx="1218699" cy="756688"/>
      </dsp:txXfrm>
    </dsp:sp>
    <dsp:sp modelId="{CDA3162C-1A45-9146-9C44-D44D75AD4E05}">
      <dsp:nvSpPr>
        <dsp:cNvPr id="0" name=""/>
        <dsp:cNvSpPr/>
      </dsp:nvSpPr>
      <dsp:spPr>
        <a:xfrm>
          <a:off x="1548184" y="4718165"/>
          <a:ext cx="1265783" cy="8037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427EF26-893D-774A-B1BA-FA291354F93C}">
      <dsp:nvSpPr>
        <dsp:cNvPr id="0" name=""/>
        <dsp:cNvSpPr/>
      </dsp:nvSpPr>
      <dsp:spPr>
        <a:xfrm>
          <a:off x="1688827" y="4851775"/>
          <a:ext cx="1265783" cy="8037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Interleukins (IL-1, IL-6, IL-8)</a:t>
          </a:r>
          <a:endParaRPr lang="en-US" sz="1200" kern="1200" dirty="0"/>
        </a:p>
      </dsp:txBody>
      <dsp:txXfrm>
        <a:off x="1712369" y="4875317"/>
        <a:ext cx="1218699" cy="756688"/>
      </dsp:txXfrm>
    </dsp:sp>
    <dsp:sp modelId="{E17CF1F0-A64D-494D-949D-0FF98CCD9CDB}">
      <dsp:nvSpPr>
        <dsp:cNvPr id="0" name=""/>
        <dsp:cNvSpPr/>
      </dsp:nvSpPr>
      <dsp:spPr>
        <a:xfrm>
          <a:off x="3095252" y="4718165"/>
          <a:ext cx="1265783" cy="8037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85B8178-45A4-1E49-96B2-3E74FA26A8FA}">
      <dsp:nvSpPr>
        <dsp:cNvPr id="0" name=""/>
        <dsp:cNvSpPr/>
      </dsp:nvSpPr>
      <dsp:spPr>
        <a:xfrm>
          <a:off x="3235895" y="4851775"/>
          <a:ext cx="1265783" cy="8037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Interferon </a:t>
          </a:r>
          <a:r>
            <a:rPr lang="en-US" sz="1200" kern="1200" dirty="0" err="1" smtClean="0"/>
            <a:t>γ</a:t>
          </a:r>
          <a:endParaRPr lang="en-US" sz="1200" kern="1200" dirty="0"/>
        </a:p>
      </dsp:txBody>
      <dsp:txXfrm>
        <a:off x="3259437" y="4875317"/>
        <a:ext cx="1218699" cy="756688"/>
      </dsp:txXfrm>
    </dsp:sp>
    <dsp:sp modelId="{62A00DC3-C3D9-DC4C-AEB0-2774025A8604}">
      <dsp:nvSpPr>
        <dsp:cNvPr id="0" name=""/>
        <dsp:cNvSpPr/>
      </dsp:nvSpPr>
      <dsp:spPr>
        <a:xfrm>
          <a:off x="6189389" y="3546260"/>
          <a:ext cx="1265783" cy="8037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134613E-4E68-B545-B4B5-AEE16777FD6D}">
      <dsp:nvSpPr>
        <dsp:cNvPr id="0" name=""/>
        <dsp:cNvSpPr/>
      </dsp:nvSpPr>
      <dsp:spPr>
        <a:xfrm>
          <a:off x="6330032" y="3679871"/>
          <a:ext cx="1265783" cy="8037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Counter-inflammatory Cytokines</a:t>
          </a:r>
          <a:endParaRPr lang="en-US" sz="1200" kern="1200" dirty="0"/>
        </a:p>
      </dsp:txBody>
      <dsp:txXfrm>
        <a:off x="6353574" y="3703413"/>
        <a:ext cx="1218699" cy="756688"/>
      </dsp:txXfrm>
    </dsp:sp>
    <dsp:sp modelId="{E4E11338-EDDD-704C-9B10-E1C7D7F3E7EE}">
      <dsp:nvSpPr>
        <dsp:cNvPr id="0" name=""/>
        <dsp:cNvSpPr/>
      </dsp:nvSpPr>
      <dsp:spPr>
        <a:xfrm>
          <a:off x="4642321" y="4718165"/>
          <a:ext cx="1265783" cy="8037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6B29AD9-872E-5B4D-A4A1-1E1B8B766AF8}">
      <dsp:nvSpPr>
        <dsp:cNvPr id="0" name=""/>
        <dsp:cNvSpPr/>
      </dsp:nvSpPr>
      <dsp:spPr>
        <a:xfrm>
          <a:off x="4782963" y="4851775"/>
          <a:ext cx="1265783" cy="8037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Interleukins (IL-4, IL-10, IL-13)</a:t>
          </a:r>
          <a:endParaRPr lang="en-US" sz="1200" kern="1200" dirty="0"/>
        </a:p>
      </dsp:txBody>
      <dsp:txXfrm>
        <a:off x="4806505" y="4875317"/>
        <a:ext cx="1218699" cy="756688"/>
      </dsp:txXfrm>
    </dsp:sp>
    <dsp:sp modelId="{A3E3F17A-AD0A-3040-AE61-732ED769BB6A}">
      <dsp:nvSpPr>
        <dsp:cNvPr id="0" name=""/>
        <dsp:cNvSpPr/>
      </dsp:nvSpPr>
      <dsp:spPr>
        <a:xfrm>
          <a:off x="6189389" y="4718165"/>
          <a:ext cx="1265783" cy="8037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BDF0566-94D4-5E4D-B0D8-4A1CFCC8B44F}">
      <dsp:nvSpPr>
        <dsp:cNvPr id="0" name=""/>
        <dsp:cNvSpPr/>
      </dsp:nvSpPr>
      <dsp:spPr>
        <a:xfrm>
          <a:off x="6330032" y="4851775"/>
          <a:ext cx="1265783" cy="8037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Transforming growth factor β</a:t>
          </a:r>
          <a:endParaRPr lang="en-US" sz="1200" kern="1200" dirty="0"/>
        </a:p>
      </dsp:txBody>
      <dsp:txXfrm>
        <a:off x="6353574" y="4875317"/>
        <a:ext cx="1218699" cy="756688"/>
      </dsp:txXfrm>
    </dsp:sp>
    <dsp:sp modelId="{6312CD46-E5D1-6D48-9BBA-80AF8D249F8E}">
      <dsp:nvSpPr>
        <dsp:cNvPr id="0" name=""/>
        <dsp:cNvSpPr/>
      </dsp:nvSpPr>
      <dsp:spPr>
        <a:xfrm>
          <a:off x="7736458" y="4718165"/>
          <a:ext cx="1265783" cy="8037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43F435D-11AC-FA4F-AEBA-28EC27F70C6B}">
      <dsp:nvSpPr>
        <dsp:cNvPr id="0" name=""/>
        <dsp:cNvSpPr/>
      </dsp:nvSpPr>
      <dsp:spPr>
        <a:xfrm>
          <a:off x="7877100" y="4851775"/>
          <a:ext cx="1265783" cy="8037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Glucocorticoids</a:t>
          </a:r>
          <a:endParaRPr lang="en-US" sz="1200" kern="1200" dirty="0"/>
        </a:p>
      </dsp:txBody>
      <dsp:txXfrm>
        <a:off x="7900642" y="4875317"/>
        <a:ext cx="1218699" cy="7566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77AF8E-35B7-154B-AE26-706F4B073CFA}">
      <dsp:nvSpPr>
        <dsp:cNvPr id="0" name=""/>
        <dsp:cNvSpPr/>
      </dsp:nvSpPr>
      <dsp:spPr>
        <a:xfrm rot="5400000">
          <a:off x="598250" y="1656076"/>
          <a:ext cx="1464656" cy="166746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03949D3-456F-E242-A72A-763C8F963252}">
      <dsp:nvSpPr>
        <dsp:cNvPr id="0" name=""/>
        <dsp:cNvSpPr/>
      </dsp:nvSpPr>
      <dsp:spPr>
        <a:xfrm>
          <a:off x="210205" y="32474"/>
          <a:ext cx="2465619" cy="1725854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Gram positive exotoxins = “</a:t>
          </a:r>
          <a:r>
            <a:rPr lang="en-US" sz="2300" kern="1200" dirty="0" err="1" smtClean="0"/>
            <a:t>superantigens</a:t>
          </a:r>
          <a:r>
            <a:rPr lang="en-US" sz="2300" kern="1200" dirty="0" smtClean="0"/>
            <a:t>”</a:t>
          </a:r>
          <a:endParaRPr lang="en-US" sz="2300" kern="1200" dirty="0"/>
        </a:p>
      </dsp:txBody>
      <dsp:txXfrm>
        <a:off x="294469" y="116738"/>
        <a:ext cx="2297091" cy="1557326"/>
      </dsp:txXfrm>
    </dsp:sp>
    <dsp:sp modelId="{3A2967B9-6E62-6D43-8EC7-4CBF4C74AE09}">
      <dsp:nvSpPr>
        <dsp:cNvPr id="0" name=""/>
        <dsp:cNvSpPr/>
      </dsp:nvSpPr>
      <dsp:spPr>
        <a:xfrm>
          <a:off x="2675825" y="197074"/>
          <a:ext cx="1793257" cy="13949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From skin, injured soft tissue, IVCs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Induce</a:t>
          </a:r>
          <a:r>
            <a:rPr lang="mr-IN" sz="2000" kern="1200" dirty="0" smtClean="0"/>
            <a:t>…</a:t>
          </a:r>
          <a:endParaRPr lang="en-US" sz="2000" kern="1200" dirty="0"/>
        </a:p>
      </dsp:txBody>
      <dsp:txXfrm>
        <a:off x="2675825" y="197074"/>
        <a:ext cx="1793257" cy="1394911"/>
      </dsp:txXfrm>
    </dsp:sp>
    <dsp:sp modelId="{D351F5B1-935A-8443-816D-544772B12F16}">
      <dsp:nvSpPr>
        <dsp:cNvPr id="0" name=""/>
        <dsp:cNvSpPr/>
      </dsp:nvSpPr>
      <dsp:spPr>
        <a:xfrm rot="5400000">
          <a:off x="2642511" y="3594779"/>
          <a:ext cx="1464656" cy="166746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E5DFD5D-B188-114E-AE87-15FE545ECE68}">
      <dsp:nvSpPr>
        <dsp:cNvPr id="0" name=""/>
        <dsp:cNvSpPr/>
      </dsp:nvSpPr>
      <dsp:spPr>
        <a:xfrm>
          <a:off x="2254466" y="1971178"/>
          <a:ext cx="2465619" cy="1725854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Widespread T cell activation</a:t>
          </a:r>
          <a:endParaRPr lang="en-US" sz="2300" kern="1200" dirty="0"/>
        </a:p>
      </dsp:txBody>
      <dsp:txXfrm>
        <a:off x="2338730" y="2055442"/>
        <a:ext cx="2297091" cy="1557326"/>
      </dsp:txXfrm>
    </dsp:sp>
    <dsp:sp modelId="{DC331742-0EE7-DA47-8587-04E4E0363B65}">
      <dsp:nvSpPr>
        <dsp:cNvPr id="0" name=""/>
        <dsp:cNvSpPr/>
      </dsp:nvSpPr>
      <dsp:spPr>
        <a:xfrm>
          <a:off x="4720086" y="2135778"/>
          <a:ext cx="1793257" cy="13949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 inducing</a:t>
          </a:r>
          <a:r>
            <a:rPr lang="mr-IN" sz="2000" kern="1200" dirty="0" smtClean="0"/>
            <a:t>…</a:t>
          </a:r>
          <a:endParaRPr lang="en-US" sz="2000" kern="1200" dirty="0"/>
        </a:p>
      </dsp:txBody>
      <dsp:txXfrm>
        <a:off x="4720086" y="2135778"/>
        <a:ext cx="1793257" cy="1394911"/>
      </dsp:txXfrm>
    </dsp:sp>
    <dsp:sp modelId="{0AAF8852-8AE0-1447-8D48-6586EDD58879}">
      <dsp:nvSpPr>
        <dsp:cNvPr id="0" name=""/>
        <dsp:cNvSpPr/>
      </dsp:nvSpPr>
      <dsp:spPr>
        <a:xfrm>
          <a:off x="4298727" y="3909882"/>
          <a:ext cx="2465619" cy="1725854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Uncontrolled release of inflammatory cytokines</a:t>
          </a:r>
          <a:endParaRPr lang="en-US" sz="2300" kern="1200" dirty="0"/>
        </a:p>
      </dsp:txBody>
      <dsp:txXfrm>
        <a:off x="4382991" y="3994146"/>
        <a:ext cx="2297091" cy="1557326"/>
      </dsp:txXfrm>
    </dsp:sp>
    <dsp:sp modelId="{C1B03933-76AC-7E42-B2F4-89DDB85F92A1}">
      <dsp:nvSpPr>
        <dsp:cNvPr id="0" name=""/>
        <dsp:cNvSpPr/>
      </dsp:nvSpPr>
      <dsp:spPr>
        <a:xfrm>
          <a:off x="6762473" y="4074481"/>
          <a:ext cx="1797004" cy="13949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TNF-α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Interferon </a:t>
          </a:r>
          <a:r>
            <a:rPr lang="en-US" sz="2000" kern="1200" dirty="0" err="1" smtClean="0"/>
            <a:t>γ</a:t>
          </a:r>
          <a:endParaRPr lang="en-US" sz="2000" kern="1200" dirty="0"/>
        </a:p>
      </dsp:txBody>
      <dsp:txXfrm>
        <a:off x="6762473" y="4074481"/>
        <a:ext cx="1797004" cy="139491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371C6A-E46A-BE4B-A4C3-CDC1FC27CC3F}">
      <dsp:nvSpPr>
        <dsp:cNvPr id="0" name=""/>
        <dsp:cNvSpPr/>
      </dsp:nvSpPr>
      <dsp:spPr>
        <a:xfrm>
          <a:off x="4018" y="2679565"/>
          <a:ext cx="1756916" cy="14988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solidFill>
                <a:schemeClr val="bg1"/>
              </a:solidFill>
            </a:rPr>
            <a:t>Apoptosed</a:t>
          </a:r>
          <a:r>
            <a:rPr lang="en-US" sz="1800" kern="1200" dirty="0" smtClean="0">
              <a:solidFill>
                <a:schemeClr val="bg1"/>
              </a:solidFill>
            </a:rPr>
            <a:t> neutrophils = </a:t>
          </a:r>
          <a:r>
            <a:rPr lang="en-US" sz="1800" kern="1200" dirty="0" err="1" smtClean="0">
              <a:solidFill>
                <a:schemeClr val="bg1"/>
              </a:solidFill>
            </a:rPr>
            <a:t>phagocytosed</a:t>
          </a:r>
          <a:r>
            <a:rPr lang="en-US" sz="1800" kern="1200" dirty="0" smtClean="0">
              <a:solidFill>
                <a:schemeClr val="bg1"/>
              </a:solidFill>
            </a:rPr>
            <a:t> by tissue macrophages</a:t>
          </a:r>
          <a:endParaRPr lang="en-US" sz="1800" kern="1200" dirty="0">
            <a:solidFill>
              <a:schemeClr val="bg1"/>
            </a:solidFill>
          </a:endParaRPr>
        </a:p>
      </dsp:txBody>
      <dsp:txXfrm>
        <a:off x="47918" y="2723465"/>
        <a:ext cx="1669116" cy="1411068"/>
      </dsp:txXfrm>
    </dsp:sp>
    <dsp:sp modelId="{D08A6621-743C-214E-8E1A-4FC0A5760E1D}">
      <dsp:nvSpPr>
        <dsp:cNvPr id="0" name=""/>
        <dsp:cNvSpPr/>
      </dsp:nvSpPr>
      <dsp:spPr>
        <a:xfrm>
          <a:off x="1936625" y="3211142"/>
          <a:ext cx="372466" cy="43571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1936625" y="3298285"/>
        <a:ext cx="260726" cy="261429"/>
      </dsp:txXfrm>
    </dsp:sp>
    <dsp:sp modelId="{3491D37E-A7DF-5245-989F-D8D638FF6825}">
      <dsp:nvSpPr>
        <dsp:cNvPr id="0" name=""/>
        <dsp:cNvSpPr/>
      </dsp:nvSpPr>
      <dsp:spPr>
        <a:xfrm>
          <a:off x="2463700" y="2679565"/>
          <a:ext cx="1756916" cy="14988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rgbClr val="000000"/>
              </a:solidFill>
            </a:rPr>
            <a:t>Tissue macrophage IL-23 secretion </a:t>
          </a:r>
          <a:r>
            <a:rPr lang="en-US" sz="1800" b="1" kern="1200" dirty="0" smtClean="0">
              <a:solidFill>
                <a:srgbClr val="000000"/>
              </a:solidFill>
            </a:rPr>
            <a:t>decreases</a:t>
          </a:r>
          <a:endParaRPr lang="en-US" sz="1800" kern="1200" dirty="0">
            <a:solidFill>
              <a:srgbClr val="000000"/>
            </a:solidFill>
          </a:endParaRPr>
        </a:p>
      </dsp:txBody>
      <dsp:txXfrm>
        <a:off x="2507600" y="2723465"/>
        <a:ext cx="1669116" cy="1411068"/>
      </dsp:txXfrm>
    </dsp:sp>
    <dsp:sp modelId="{967D3AE3-19D8-BA45-B2D3-C785B004621B}">
      <dsp:nvSpPr>
        <dsp:cNvPr id="0" name=""/>
        <dsp:cNvSpPr/>
      </dsp:nvSpPr>
      <dsp:spPr>
        <a:xfrm>
          <a:off x="4396308" y="3211142"/>
          <a:ext cx="372466" cy="43571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4396308" y="3298285"/>
        <a:ext cx="260726" cy="261429"/>
      </dsp:txXfrm>
    </dsp:sp>
    <dsp:sp modelId="{65E7CA5A-2FF9-3841-B05E-B07AD2CE14FD}">
      <dsp:nvSpPr>
        <dsp:cNvPr id="0" name=""/>
        <dsp:cNvSpPr/>
      </dsp:nvSpPr>
      <dsp:spPr>
        <a:xfrm>
          <a:off x="4923383" y="2679565"/>
          <a:ext cx="1756916" cy="14988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rgbClr val="000000"/>
              </a:solidFill>
            </a:rPr>
            <a:t>Lymphocyte IL-17 secretion </a:t>
          </a:r>
          <a:r>
            <a:rPr lang="en-US" sz="1800" b="1" kern="1200" dirty="0" smtClean="0">
              <a:solidFill>
                <a:srgbClr val="000000"/>
              </a:solidFill>
            </a:rPr>
            <a:t>decreases</a:t>
          </a:r>
          <a:endParaRPr lang="en-US" sz="1800" kern="1200" dirty="0">
            <a:solidFill>
              <a:srgbClr val="000000"/>
            </a:solidFill>
          </a:endParaRPr>
        </a:p>
      </dsp:txBody>
      <dsp:txXfrm>
        <a:off x="4967283" y="2723465"/>
        <a:ext cx="1669116" cy="1411068"/>
      </dsp:txXfrm>
    </dsp:sp>
    <dsp:sp modelId="{A5E66A2E-9711-2B4B-8506-17C22109FB7F}">
      <dsp:nvSpPr>
        <dsp:cNvPr id="0" name=""/>
        <dsp:cNvSpPr/>
      </dsp:nvSpPr>
      <dsp:spPr>
        <a:xfrm>
          <a:off x="6842033" y="3211142"/>
          <a:ext cx="342877" cy="43571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6842033" y="3298285"/>
        <a:ext cx="240014" cy="261429"/>
      </dsp:txXfrm>
    </dsp:sp>
    <dsp:sp modelId="{FBCB07CC-D46B-8540-90C9-0E75B1E4BFBE}">
      <dsp:nvSpPr>
        <dsp:cNvPr id="0" name=""/>
        <dsp:cNvSpPr/>
      </dsp:nvSpPr>
      <dsp:spPr>
        <a:xfrm>
          <a:off x="7327237" y="2679565"/>
          <a:ext cx="1756916" cy="14988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rgbClr val="000000"/>
              </a:solidFill>
            </a:rPr>
            <a:t>G-CSF secretion from bone marrow stromal cells is </a:t>
          </a:r>
          <a:r>
            <a:rPr lang="en-US" sz="1800" b="1" kern="1200" dirty="0" smtClean="0">
              <a:solidFill>
                <a:srgbClr val="000000"/>
              </a:solidFill>
            </a:rPr>
            <a:t>decreased</a:t>
          </a:r>
          <a:endParaRPr lang="en-US" sz="1800" b="1" kern="1200" dirty="0">
            <a:solidFill>
              <a:srgbClr val="000000"/>
            </a:solidFill>
          </a:endParaRPr>
        </a:p>
      </dsp:txBody>
      <dsp:txXfrm>
        <a:off x="7371137" y="2723465"/>
        <a:ext cx="1669116" cy="141106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232920-6A4B-324B-A490-2BDFCDBD83C9}">
      <dsp:nvSpPr>
        <dsp:cNvPr id="0" name=""/>
        <dsp:cNvSpPr/>
      </dsp:nvSpPr>
      <dsp:spPr>
        <a:xfrm>
          <a:off x="3980" y="775742"/>
          <a:ext cx="1740269" cy="25125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rgbClr val="000000"/>
              </a:solidFill>
            </a:rPr>
            <a:t>Once neutrophil population has </a:t>
          </a:r>
          <a:r>
            <a:rPr lang="en-US" sz="1800" b="1" kern="1200" dirty="0" smtClean="0">
              <a:solidFill>
                <a:srgbClr val="000000"/>
              </a:solidFill>
            </a:rPr>
            <a:t>decreased</a:t>
          </a:r>
          <a:r>
            <a:rPr lang="en-US" sz="1800" kern="1200" dirty="0" smtClean="0">
              <a:solidFill>
                <a:srgbClr val="000000"/>
              </a:solidFill>
            </a:rPr>
            <a:t> and </a:t>
          </a:r>
          <a:r>
            <a:rPr lang="en-US" sz="1800" b="1" kern="1200" dirty="0" smtClean="0">
              <a:solidFill>
                <a:srgbClr val="000000"/>
              </a:solidFill>
            </a:rPr>
            <a:t>fewer</a:t>
          </a:r>
          <a:r>
            <a:rPr lang="en-US" sz="1800" kern="1200" dirty="0" smtClean="0">
              <a:solidFill>
                <a:srgbClr val="000000"/>
              </a:solidFill>
            </a:rPr>
            <a:t> are being </a:t>
          </a:r>
          <a:r>
            <a:rPr lang="en-US" sz="1800" kern="1200" dirty="0" err="1" smtClean="0">
              <a:solidFill>
                <a:srgbClr val="000000"/>
              </a:solidFill>
            </a:rPr>
            <a:t>phagocytosed</a:t>
          </a:r>
          <a:r>
            <a:rPr lang="en-US" sz="1800" kern="1200" dirty="0" smtClean="0">
              <a:solidFill>
                <a:srgbClr val="000000"/>
              </a:solidFill>
            </a:rPr>
            <a:t>, IL-23 secretion </a:t>
          </a:r>
          <a:r>
            <a:rPr lang="en-US" sz="1800" b="1" kern="1200" dirty="0" smtClean="0">
              <a:solidFill>
                <a:srgbClr val="000000"/>
              </a:solidFill>
            </a:rPr>
            <a:t>increases</a:t>
          </a:r>
          <a:endParaRPr lang="en-US" sz="1800" kern="1200" dirty="0">
            <a:solidFill>
              <a:srgbClr val="000000"/>
            </a:solidFill>
          </a:endParaRPr>
        </a:p>
      </dsp:txBody>
      <dsp:txXfrm>
        <a:off x="54951" y="826713"/>
        <a:ext cx="1638327" cy="2410572"/>
      </dsp:txXfrm>
    </dsp:sp>
    <dsp:sp modelId="{A7A4AFE9-BE54-DE48-A7CA-103B4480FBC4}">
      <dsp:nvSpPr>
        <dsp:cNvPr id="0" name=""/>
        <dsp:cNvSpPr/>
      </dsp:nvSpPr>
      <dsp:spPr>
        <a:xfrm>
          <a:off x="1918276" y="1816206"/>
          <a:ext cx="368937" cy="43158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1918276" y="1902523"/>
        <a:ext cx="258256" cy="258952"/>
      </dsp:txXfrm>
    </dsp:sp>
    <dsp:sp modelId="{628CD35E-2224-2945-AD72-E6944C7B3EB4}">
      <dsp:nvSpPr>
        <dsp:cNvPr id="0" name=""/>
        <dsp:cNvSpPr/>
      </dsp:nvSpPr>
      <dsp:spPr>
        <a:xfrm>
          <a:off x="2440357" y="775742"/>
          <a:ext cx="1740269" cy="25125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rgbClr val="000000"/>
              </a:solidFill>
            </a:rPr>
            <a:t>IL-17 from lymphocytes </a:t>
          </a:r>
          <a:r>
            <a:rPr lang="en-US" sz="1800" b="1" kern="1200" dirty="0" smtClean="0">
              <a:solidFill>
                <a:srgbClr val="000000"/>
              </a:solidFill>
            </a:rPr>
            <a:t>increases</a:t>
          </a:r>
          <a:endParaRPr lang="en-US" sz="1800" kern="1200" dirty="0">
            <a:solidFill>
              <a:srgbClr val="000000"/>
            </a:solidFill>
          </a:endParaRPr>
        </a:p>
      </dsp:txBody>
      <dsp:txXfrm>
        <a:off x="2491328" y="826713"/>
        <a:ext cx="1638327" cy="2410572"/>
      </dsp:txXfrm>
    </dsp:sp>
    <dsp:sp modelId="{74BB4F63-BF7A-D849-B29C-FC0DDD65CF2A}">
      <dsp:nvSpPr>
        <dsp:cNvPr id="0" name=""/>
        <dsp:cNvSpPr/>
      </dsp:nvSpPr>
      <dsp:spPr>
        <a:xfrm>
          <a:off x="4354654" y="1816206"/>
          <a:ext cx="368937" cy="43158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4354654" y="1902523"/>
        <a:ext cx="258256" cy="258952"/>
      </dsp:txXfrm>
    </dsp:sp>
    <dsp:sp modelId="{F77BC36B-939E-C24D-946C-48A3FF42FC21}">
      <dsp:nvSpPr>
        <dsp:cNvPr id="0" name=""/>
        <dsp:cNvSpPr/>
      </dsp:nvSpPr>
      <dsp:spPr>
        <a:xfrm>
          <a:off x="4876735" y="775742"/>
          <a:ext cx="1740269" cy="25125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rgbClr val="000000"/>
              </a:solidFill>
            </a:rPr>
            <a:t>Plasma G-CSF concentrations </a:t>
          </a:r>
          <a:r>
            <a:rPr lang="en-US" sz="1800" b="1" kern="1200" dirty="0" smtClean="0">
              <a:solidFill>
                <a:srgbClr val="000000"/>
              </a:solidFill>
            </a:rPr>
            <a:t>increases</a:t>
          </a:r>
          <a:endParaRPr lang="en-US" sz="1800" b="1" kern="1200" dirty="0">
            <a:solidFill>
              <a:srgbClr val="000000"/>
            </a:solidFill>
          </a:endParaRPr>
        </a:p>
      </dsp:txBody>
      <dsp:txXfrm>
        <a:off x="4927706" y="826713"/>
        <a:ext cx="1638327" cy="2410572"/>
      </dsp:txXfrm>
    </dsp:sp>
    <dsp:sp modelId="{F9F232D5-8446-0942-9E30-3E67BC601622}">
      <dsp:nvSpPr>
        <dsp:cNvPr id="0" name=""/>
        <dsp:cNvSpPr/>
      </dsp:nvSpPr>
      <dsp:spPr>
        <a:xfrm>
          <a:off x="6791032" y="1816206"/>
          <a:ext cx="368937" cy="43158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6791032" y="1902523"/>
        <a:ext cx="258256" cy="258952"/>
      </dsp:txXfrm>
    </dsp:sp>
    <dsp:sp modelId="{29D1FDE9-5AD4-934F-B490-0FB91C593A6A}">
      <dsp:nvSpPr>
        <dsp:cNvPr id="0" name=""/>
        <dsp:cNvSpPr/>
      </dsp:nvSpPr>
      <dsp:spPr>
        <a:xfrm>
          <a:off x="7313113" y="775742"/>
          <a:ext cx="1740269" cy="25125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smtClean="0">
              <a:solidFill>
                <a:srgbClr val="000000"/>
              </a:solidFill>
            </a:rPr>
            <a:t>Neutrophil production is </a:t>
          </a:r>
          <a:r>
            <a:rPr lang="en-US" sz="1800" b="1" kern="1200" dirty="0" smtClean="0">
              <a:solidFill>
                <a:srgbClr val="000000"/>
              </a:solidFill>
            </a:rPr>
            <a:t>promoted</a:t>
          </a:r>
          <a:endParaRPr lang="en-US" sz="1800" b="1" kern="1200" dirty="0">
            <a:solidFill>
              <a:srgbClr val="000000"/>
            </a:solidFill>
          </a:endParaRPr>
        </a:p>
      </dsp:txBody>
      <dsp:txXfrm>
        <a:off x="7364084" y="826713"/>
        <a:ext cx="1638327" cy="241057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C1757C-9591-8248-A3D8-655C45C174A1}">
      <dsp:nvSpPr>
        <dsp:cNvPr id="0" name=""/>
        <dsp:cNvSpPr/>
      </dsp:nvSpPr>
      <dsp:spPr>
        <a:xfrm>
          <a:off x="3356302" y="2710750"/>
          <a:ext cx="2274983" cy="227498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Release of </a:t>
          </a:r>
          <a:r>
            <a:rPr lang="en-US" sz="2200" b="1" u="sng" kern="1200" dirty="0" smtClean="0"/>
            <a:t>immature</a:t>
          </a:r>
          <a:r>
            <a:rPr lang="en-US" sz="2200" kern="1200" dirty="0" smtClean="0"/>
            <a:t> and mature neutrophils from marrow</a:t>
          </a:r>
          <a:endParaRPr lang="en-US" sz="2200" kern="1200" dirty="0"/>
        </a:p>
      </dsp:txBody>
      <dsp:txXfrm>
        <a:off x="3689466" y="3043914"/>
        <a:ext cx="1608655" cy="1608655"/>
      </dsp:txXfrm>
    </dsp:sp>
    <dsp:sp modelId="{DFA2ED54-645A-2C40-914E-49E851EDFDA6}">
      <dsp:nvSpPr>
        <dsp:cNvPr id="0" name=""/>
        <dsp:cNvSpPr/>
      </dsp:nvSpPr>
      <dsp:spPr>
        <a:xfrm rot="12900000">
          <a:off x="1892553" y="2313234"/>
          <a:ext cx="1744016" cy="64837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631B0E0-6656-8641-96B3-9548D397C745}">
      <dsp:nvSpPr>
        <dsp:cNvPr id="0" name=""/>
        <dsp:cNvSpPr/>
      </dsp:nvSpPr>
      <dsp:spPr>
        <a:xfrm>
          <a:off x="969636" y="1272763"/>
          <a:ext cx="2161234" cy="17289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Emergency myelopoiesis</a:t>
          </a:r>
          <a:endParaRPr lang="en-US" sz="2200" kern="1200" dirty="0"/>
        </a:p>
      </dsp:txBody>
      <dsp:txXfrm>
        <a:off x="1020276" y="1323403"/>
        <a:ext cx="2059954" cy="1627707"/>
      </dsp:txXfrm>
    </dsp:sp>
    <dsp:sp modelId="{D37F24B8-532E-E447-9767-9CF2D7F8B1F9}">
      <dsp:nvSpPr>
        <dsp:cNvPr id="0" name=""/>
        <dsp:cNvSpPr/>
      </dsp:nvSpPr>
      <dsp:spPr>
        <a:xfrm rot="16200000">
          <a:off x="3621785" y="1413053"/>
          <a:ext cx="1744016" cy="64837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ADB803B-E723-2540-936E-A9EB7615226A}">
      <dsp:nvSpPr>
        <dsp:cNvPr id="0" name=""/>
        <dsp:cNvSpPr/>
      </dsp:nvSpPr>
      <dsp:spPr>
        <a:xfrm>
          <a:off x="3413176" y="736"/>
          <a:ext cx="2161234" cy="17289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Decreased </a:t>
          </a:r>
          <a:r>
            <a:rPr lang="en-US" sz="2200" kern="1200" dirty="0" smtClean="0">
              <a:sym typeface="Wingdings"/>
            </a:rPr>
            <a:t>SDF-1a levels in marrow</a:t>
          </a:r>
          <a:endParaRPr lang="en-US" sz="2200" kern="1200" dirty="0"/>
        </a:p>
      </dsp:txBody>
      <dsp:txXfrm>
        <a:off x="3463816" y="51376"/>
        <a:ext cx="2059954" cy="1627707"/>
      </dsp:txXfrm>
    </dsp:sp>
    <dsp:sp modelId="{6BF70B89-0B99-C44D-8273-8558280C4EAC}">
      <dsp:nvSpPr>
        <dsp:cNvPr id="0" name=""/>
        <dsp:cNvSpPr/>
      </dsp:nvSpPr>
      <dsp:spPr>
        <a:xfrm rot="19500000">
          <a:off x="5351018" y="2313234"/>
          <a:ext cx="1744016" cy="64837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D53B873-8D2B-4C40-A216-CCC8311AA566}">
      <dsp:nvSpPr>
        <dsp:cNvPr id="0" name=""/>
        <dsp:cNvSpPr/>
      </dsp:nvSpPr>
      <dsp:spPr>
        <a:xfrm>
          <a:off x="5856717" y="1272763"/>
          <a:ext cx="2161234" cy="17289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ym typeface="Wingdings"/>
            </a:rPr>
            <a:t>Decreased CXCR4 expression on mature neutrophils</a:t>
          </a:r>
          <a:endParaRPr lang="en-US" sz="2200" kern="1200" dirty="0"/>
        </a:p>
      </dsp:txBody>
      <dsp:txXfrm>
        <a:off x="5907357" y="1323403"/>
        <a:ext cx="2059954" cy="162770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CD316C-C0C1-194F-82AE-F2028CA45946}">
      <dsp:nvSpPr>
        <dsp:cNvPr id="0" name=""/>
        <dsp:cNvSpPr/>
      </dsp:nvSpPr>
      <dsp:spPr>
        <a:xfrm>
          <a:off x="1008819" y="3239"/>
          <a:ext cx="2168854" cy="12049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smtClean="0">
              <a:solidFill>
                <a:schemeClr val="bg1"/>
              </a:solidFill>
            </a:rPr>
            <a:t>C5a binds to C5aR</a:t>
          </a:r>
          <a:endParaRPr lang="en-US" sz="1800" b="0" kern="1200" dirty="0">
            <a:solidFill>
              <a:schemeClr val="bg1"/>
            </a:solidFill>
          </a:endParaRPr>
        </a:p>
      </dsp:txBody>
      <dsp:txXfrm>
        <a:off x="1044110" y="38530"/>
        <a:ext cx="2098272" cy="1134337"/>
      </dsp:txXfrm>
    </dsp:sp>
    <dsp:sp modelId="{510097F0-1215-3D48-9ED5-14F08564B391}">
      <dsp:nvSpPr>
        <dsp:cNvPr id="0" name=""/>
        <dsp:cNvSpPr/>
      </dsp:nvSpPr>
      <dsp:spPr>
        <a:xfrm rot="5400000">
          <a:off x="1867324" y="1238281"/>
          <a:ext cx="451844" cy="54221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 rot="-5400000">
        <a:off x="1930583" y="1283466"/>
        <a:ext cx="325327" cy="316291"/>
      </dsp:txXfrm>
    </dsp:sp>
    <dsp:sp modelId="{924D8548-F790-1E4D-8C3D-0F248CCA3EB8}">
      <dsp:nvSpPr>
        <dsp:cNvPr id="0" name=""/>
        <dsp:cNvSpPr/>
      </dsp:nvSpPr>
      <dsp:spPr>
        <a:xfrm>
          <a:off x="1008819" y="1810617"/>
          <a:ext cx="2168854" cy="12049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rgbClr val="000000"/>
              </a:solidFill>
            </a:rPr>
            <a:t>Neutrophils develop into migratory cells</a:t>
          </a:r>
          <a:endParaRPr lang="en-US" sz="1800" kern="1200" dirty="0">
            <a:solidFill>
              <a:srgbClr val="000000"/>
            </a:solidFill>
          </a:endParaRPr>
        </a:p>
      </dsp:txBody>
      <dsp:txXfrm>
        <a:off x="1044110" y="1845908"/>
        <a:ext cx="2098272" cy="1134337"/>
      </dsp:txXfrm>
    </dsp:sp>
    <dsp:sp modelId="{7906EE25-1155-7841-A9F2-91910CD5469B}">
      <dsp:nvSpPr>
        <dsp:cNvPr id="0" name=""/>
        <dsp:cNvSpPr/>
      </dsp:nvSpPr>
      <dsp:spPr>
        <a:xfrm rot="5400000">
          <a:off x="1867324" y="3045660"/>
          <a:ext cx="451844" cy="54221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 rot="-5400000">
        <a:off x="1930583" y="3090845"/>
        <a:ext cx="325327" cy="316291"/>
      </dsp:txXfrm>
    </dsp:sp>
    <dsp:sp modelId="{B440D298-067D-2946-A96A-6B1DED5FA8A2}">
      <dsp:nvSpPr>
        <dsp:cNvPr id="0" name=""/>
        <dsp:cNvSpPr/>
      </dsp:nvSpPr>
      <dsp:spPr>
        <a:xfrm>
          <a:off x="1008819" y="3617996"/>
          <a:ext cx="2168854" cy="12049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rgbClr val="000000"/>
              </a:solidFill>
            </a:rPr>
            <a:t>Enter inflamed tissue and remove pathogens and debris</a:t>
          </a:r>
          <a:endParaRPr lang="en-US" sz="1800" kern="1200" dirty="0">
            <a:solidFill>
              <a:srgbClr val="000000"/>
            </a:solidFill>
          </a:endParaRPr>
        </a:p>
      </dsp:txBody>
      <dsp:txXfrm>
        <a:off x="1044110" y="3653287"/>
        <a:ext cx="2098272" cy="1134337"/>
      </dsp:txXfrm>
    </dsp:sp>
    <dsp:sp modelId="{AAC998A4-5281-C74B-A54B-D8D8A3DFB0B4}">
      <dsp:nvSpPr>
        <dsp:cNvPr id="0" name=""/>
        <dsp:cNvSpPr/>
      </dsp:nvSpPr>
      <dsp:spPr>
        <a:xfrm rot="5400000">
          <a:off x="1867324" y="4853039"/>
          <a:ext cx="451844" cy="54221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 rot="-5400000">
        <a:off x="1930583" y="4898224"/>
        <a:ext cx="325327" cy="316291"/>
      </dsp:txXfrm>
    </dsp:sp>
    <dsp:sp modelId="{0E963ACF-135C-8442-B33F-72AC6AFD712C}">
      <dsp:nvSpPr>
        <dsp:cNvPr id="0" name=""/>
        <dsp:cNvSpPr/>
      </dsp:nvSpPr>
      <dsp:spPr>
        <a:xfrm>
          <a:off x="1008819" y="5425375"/>
          <a:ext cx="2168854" cy="12049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rgbClr val="000000"/>
              </a:solidFill>
            </a:rPr>
            <a:t>PAMPs and DAMPs induce NET release and oxidative burst</a:t>
          </a:r>
          <a:endParaRPr lang="en-US" sz="1800" kern="1200" dirty="0">
            <a:solidFill>
              <a:srgbClr val="000000"/>
            </a:solidFill>
          </a:endParaRPr>
        </a:p>
      </dsp:txBody>
      <dsp:txXfrm>
        <a:off x="1044110" y="5460666"/>
        <a:ext cx="2098272" cy="11343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D1FF7A-105C-6D4E-8E4A-320C1A7583B3}" type="datetimeFigureOut">
              <a:rPr lang="en-US" smtClean="0"/>
              <a:t>3/28/23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85F54F-00E4-5F4A-9E06-775D0B818C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25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books/n/imm/A2528/def-item/A2700/" TargetMode="External"/><Relationship Id="rId4" Type="http://schemas.openxmlformats.org/officeDocument/2006/relationships/hyperlink" Target="https://www.ncbi.nlm.nih.gov/books/n/imm/A2528/def-item/A2569/" TargetMode="External"/><Relationship Id="rId5" Type="http://schemas.openxmlformats.org/officeDocument/2006/relationships/hyperlink" Target="https://www.ncbi.nlm.nih.gov/books/n/imm/A2528/def-item/A2958/" TargetMode="External"/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Sepsis</a:t>
            </a:r>
            <a:r>
              <a:rPr lang="en-US" baseline="0" dirty="0" smtClean="0"/>
              <a:t> is also a multifaceted host response to an infecting pathogen that may be significantly amplified by endogenous factors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Organ dysfunction, even when severe, is not associated with substantial cell death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314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 Source: https://</a:t>
            </a:r>
            <a:r>
              <a:rPr lang="en-US" dirty="0" err="1" smtClean="0"/>
              <a:t>study.com</a:t>
            </a:r>
            <a:r>
              <a:rPr lang="en-US" dirty="0" smtClean="0"/>
              <a:t>/academy/lesson/macrophages-definition-function-</a:t>
            </a:r>
            <a:r>
              <a:rPr lang="en-US" dirty="0" err="1" smtClean="0"/>
              <a:t>types.html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2054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1582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Pathogen-associated molecular pattern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8580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</a:t>
            </a:r>
            <a:r>
              <a:rPr lang="en-US" baseline="0" dirty="0" smtClean="0"/>
              <a:t> Source: https://</a:t>
            </a:r>
            <a:r>
              <a:rPr lang="en-US" baseline="0" dirty="0" err="1" smtClean="0"/>
              <a:t>www.nejm.org</a:t>
            </a:r>
            <a:r>
              <a:rPr lang="en-US" baseline="0" dirty="0" smtClean="0"/>
              <a:t>/</a:t>
            </a:r>
            <a:r>
              <a:rPr lang="en-US" baseline="0" dirty="0" err="1" smtClean="0"/>
              <a:t>doi</a:t>
            </a:r>
            <a:r>
              <a:rPr lang="en-US" baseline="0" dirty="0" smtClean="0"/>
              <a:t>/10.1056/NEJMra043632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6745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4652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 Source:</a:t>
            </a:r>
            <a:r>
              <a:rPr lang="en-US" baseline="0" dirty="0" smtClean="0"/>
              <a:t> https://</a:t>
            </a:r>
            <a:r>
              <a:rPr lang="en-US" baseline="0" dirty="0" err="1" smtClean="0"/>
              <a:t>en.wikipedia.org</a:t>
            </a:r>
            <a:r>
              <a:rPr lang="en-US" baseline="0" dirty="0" smtClean="0"/>
              <a:t>/wiki/Neutrophil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2054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6324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NETs have the potential to immobilize a wide</a:t>
            </a:r>
            <a:r>
              <a:rPr lang="en-US" baseline="0" dirty="0" smtClean="0"/>
              <a:t> range of pathogens (Gram positive and negative bacteria, virus, yeast, protozoa, parasites)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Release of NETs is triggered by: cytokines, </a:t>
            </a:r>
            <a:r>
              <a:rPr lang="en-US" baseline="0" dirty="0" err="1" smtClean="0"/>
              <a:t>chemokines</a:t>
            </a:r>
            <a:r>
              <a:rPr lang="en-US" baseline="0" dirty="0" smtClean="0"/>
              <a:t>, platelet agonists (i.e. thrombin, ADP, collagen, </a:t>
            </a:r>
            <a:r>
              <a:rPr lang="en-US" baseline="0" dirty="0" err="1" smtClean="0"/>
              <a:t>arachidonic</a:t>
            </a:r>
            <a:r>
              <a:rPr lang="en-US" baseline="0" dirty="0" smtClean="0"/>
              <a:t> acid), antibodies</a:t>
            </a:r>
          </a:p>
          <a:p>
            <a:pPr marL="171450" indent="-171450">
              <a:buFontTx/>
              <a:buChar char="-"/>
            </a:pPr>
            <a:r>
              <a:rPr lang="en-US" dirty="0" err="1" smtClean="0"/>
              <a:t>NETosis</a:t>
            </a:r>
            <a:r>
              <a:rPr lang="en-US" baseline="0" dirty="0" smtClean="0"/>
              <a:t> is a programmed cell death that appears to have different characteristics from necrosis and apoptosis</a:t>
            </a:r>
            <a:endParaRPr lang="en-US" dirty="0" smtClean="0"/>
          </a:p>
          <a:p>
            <a:pPr marL="0" indent="0">
              <a:buFontTx/>
              <a:buNone/>
            </a:pPr>
            <a:endParaRPr lang="en-US" dirty="0" smtClean="0"/>
          </a:p>
          <a:p>
            <a:pPr marL="0" indent="0">
              <a:buFontTx/>
              <a:buNone/>
            </a:pPr>
            <a:r>
              <a:rPr lang="en-US" dirty="0" smtClean="0"/>
              <a:t>Photo Source:</a:t>
            </a:r>
            <a:r>
              <a:rPr lang="en-US" baseline="0" dirty="0" smtClean="0"/>
              <a:t> https://</a:t>
            </a:r>
            <a:r>
              <a:rPr lang="en-US" baseline="0" dirty="0" err="1" smtClean="0"/>
              <a:t>www.the-scientist.com</a:t>
            </a:r>
            <a:r>
              <a:rPr lang="en-US" baseline="0" dirty="0" smtClean="0"/>
              <a:t>/</a:t>
            </a:r>
            <a:r>
              <a:rPr lang="en-US" baseline="0" dirty="0" err="1" smtClean="0"/>
              <a:t>infographics</a:t>
            </a:r>
            <a:r>
              <a:rPr lang="en-US" baseline="0" dirty="0" smtClean="0"/>
              <a:t>/how-cells-produce-neutrophil-extracellular-traps-66471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6324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Photo Source: https://</a:t>
            </a:r>
            <a:r>
              <a:rPr lang="en-US" dirty="0" err="1" smtClean="0"/>
              <a:t>id.elsevier.com</a:t>
            </a:r>
            <a:r>
              <a:rPr lang="en-US" dirty="0" smtClean="0"/>
              <a:t>/as/authorization.oauth2?platSite=SD%2Fscience&amp;scope=openid%20email%20profile%20els_auth_info%20els_idp_info%20els_idp_analytics_attrs%20els_sa_discover%20urn%3Acom%3Aelsevier%3Aidp%3Apolicy%3Aproduct%3Ainst_assoc&amp;response_type=</a:t>
            </a:r>
            <a:r>
              <a:rPr lang="en-US" dirty="0" err="1" smtClean="0"/>
              <a:t>code&amp;redirect_uri</a:t>
            </a:r>
            <a:r>
              <a:rPr lang="en-US" dirty="0" smtClean="0"/>
              <a:t>=https%3A%2F%2Fwww.sciencedirect.com%2Fuser%2Fidentity%2Flanding&amp;authType=</a:t>
            </a:r>
            <a:r>
              <a:rPr lang="en-US" dirty="0" err="1" smtClean="0"/>
              <a:t>SINGLE_SIGN_IN&amp;prompt</a:t>
            </a:r>
            <a:r>
              <a:rPr lang="en-US" dirty="0" smtClean="0"/>
              <a:t>=</a:t>
            </a:r>
            <a:r>
              <a:rPr lang="en-US" dirty="0" err="1" smtClean="0"/>
              <a:t>login&amp;client_id</a:t>
            </a:r>
            <a:r>
              <a:rPr lang="en-US" dirty="0" smtClean="0"/>
              <a:t>=SDFE-v3&amp;state=retryCounter%3D0%26csrfToken%3Dffd665c4-c5e3-4381-a4e9-140b0c789ce3%26idpPolicy%3Durn%253Acom%253Aelsevier%253Aidp%253Apolicy%253Aproduct%253Ainst_assoc%26returnUrl%3D%252Fscience%252Farticle%252Fpii%252FS1526054216300604%26prompt%3Dlogin%26cid%3Darp-bc67eb69-cb36-4f72-9e74-63e1bfb6c372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5804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- Driving factors behind myelopoiesis and neutrophil homeostasis are</a:t>
            </a:r>
            <a:r>
              <a:rPr lang="en-US" baseline="0" dirty="0" smtClean="0"/>
              <a:t> not completely understood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205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- Baseline SOFA</a:t>
            </a:r>
            <a:r>
              <a:rPr lang="en-US" baseline="0" dirty="0" smtClean="0"/>
              <a:t> score should be assumed to be zero unless the patient is known to have pre-existing (acute or chronic) organ dysfunction before the onset of infection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- SOFA score of &gt;/= 2 patients had 2-25 times increased risk of dying compared to patients with SOFA score &lt; 2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074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dirty="0" smtClean="0"/>
              <a:t>Photo Source: https://</a:t>
            </a:r>
            <a:r>
              <a:rPr lang="en-US" dirty="0" err="1" smtClean="0"/>
              <a:t>www.frontiersin.org</a:t>
            </a:r>
            <a:r>
              <a:rPr lang="en-US" dirty="0" smtClean="0"/>
              <a:t>/articles/10.3389/fphys.2018.00113/full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6324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2054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act of ingesting apoptotic neutrophils decreases the secretion of IL-23</a:t>
            </a:r>
            <a:r>
              <a:rPr lang="en-US" baseline="0" dirty="0" smtClean="0"/>
              <a:t> by the macrophage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0169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The inflammatory cytokines are released by endothelial</a:t>
            </a:r>
            <a:r>
              <a:rPr lang="en-US" baseline="0" dirty="0" smtClean="0"/>
              <a:t> cells in response to DAMPs and PAMPs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SDF-1a-CXCR4 axis retains neutrophils in the marrow compartment and allow for selective neutrophil release and increased production</a:t>
            </a:r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Photo Source: https://</a:t>
            </a:r>
            <a:r>
              <a:rPr lang="en-US" baseline="0" dirty="0" err="1" smtClean="0"/>
              <a:t>eclinpath.com</a:t>
            </a:r>
            <a:r>
              <a:rPr lang="en-US" baseline="0" dirty="0" smtClean="0"/>
              <a:t>/hematology/morphologic-features/white-blood-cells/left-shift/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6324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</a:t>
            </a:r>
            <a:r>
              <a:rPr lang="en-US" baseline="0" dirty="0" smtClean="0"/>
              <a:t>o Source: </a:t>
            </a:r>
            <a:r>
              <a:rPr lang="nb-NO" baseline="0" dirty="0" err="1" smtClean="0"/>
              <a:t>https</a:t>
            </a:r>
            <a:r>
              <a:rPr lang="nb-NO" baseline="0" dirty="0" smtClean="0"/>
              <a:t>://</a:t>
            </a:r>
            <a:r>
              <a:rPr lang="nb-NO" baseline="0" dirty="0" err="1" smtClean="0"/>
              <a:t>link.springer.com</a:t>
            </a:r>
            <a:r>
              <a:rPr lang="nb-NO" baseline="0" dirty="0" smtClean="0"/>
              <a:t>/</a:t>
            </a:r>
            <a:r>
              <a:rPr lang="nb-NO" baseline="0" dirty="0" err="1" smtClean="0"/>
              <a:t>article</a:t>
            </a:r>
            <a:r>
              <a:rPr lang="nb-NO" baseline="0" dirty="0" smtClean="0"/>
              <a:t>/10.1007/s00441-017-2780-z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3903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6324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- </a:t>
            </a:r>
            <a:r>
              <a:rPr lang="en-US" baseline="0" dirty="0" smtClean="0"/>
              <a:t>SDF-1a-CXCR4 axis retains neutrophils in the marrow compartment and allow for selective neutrophil release and increased production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63240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63240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Increased NETs can occur through either increased/excess production or decreased destruction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Overall less effective pathogen-fighting capabilities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63240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are three pathways of complement activation:</a:t>
            </a:r>
          </a:p>
          <a:p>
            <a:pPr marL="228600" marR="0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classical pathway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which is triggered directly by pathogen or indirectly by antibody binding to the pathogen surface</a:t>
            </a:r>
          </a:p>
          <a:p>
            <a:pPr marL="228600" marR="0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MB-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lectin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pathway</a:t>
            </a:r>
          </a:p>
          <a:p>
            <a:pPr marL="228600" marR="0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alternative pathway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which also provides an amplification loop for the other two pathways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three pathways can be initiated independently of antibody as part of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innate immunity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dirty="0" smtClean="0"/>
          </a:p>
          <a:p>
            <a:r>
              <a:rPr lang="en-US" dirty="0" smtClean="0"/>
              <a:t>Photo</a:t>
            </a:r>
            <a:r>
              <a:rPr lang="en-US" baseline="0" dirty="0" smtClean="0"/>
              <a:t> Source: https://</a:t>
            </a:r>
            <a:r>
              <a:rPr lang="en-US" baseline="0" dirty="0" err="1" smtClean="0"/>
              <a:t>www.ncbi.nlm.nih.gov</a:t>
            </a:r>
            <a:r>
              <a:rPr lang="en-US" baseline="0" dirty="0" smtClean="0"/>
              <a:t>/books/NBK27100/#:~:text=Complement%20is%20a%20system%20of%20plasma%20proteins%20that%20can%20be,components%20with%20various%20effector%20functions.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8023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RR &gt;/= 22 </a:t>
            </a:r>
            <a:r>
              <a:rPr lang="en-US" dirty="0" err="1" smtClean="0"/>
              <a:t>brpm</a:t>
            </a:r>
            <a:r>
              <a:rPr lang="en-US" dirty="0" smtClean="0"/>
              <a:t> is associated with poor outcomes w/ sepsis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Altered mentation represents any Glasgow Coma Scale score &lt; 15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Systolic</a:t>
            </a:r>
            <a:r>
              <a:rPr lang="en-US" baseline="0" dirty="0" smtClean="0"/>
              <a:t> BP is used because it was the most widely recorded BP value in the electronic health record data sets for the Sepsis-3 analysis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28703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14277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 rtl="0">
              <a:buFontTx/>
              <a:buChar char="-"/>
            </a:pPr>
            <a:r>
              <a:rPr lang="en-US" b="0" dirty="0" smtClean="0"/>
              <a:t>C5aR = receptor</a:t>
            </a:r>
          </a:p>
          <a:p>
            <a:pPr marL="171450" lvl="0" indent="-171450" rtl="0">
              <a:buFontTx/>
              <a:buChar char="-"/>
            </a:pPr>
            <a:endParaRPr lang="en-US" b="0" dirty="0" smtClean="0"/>
          </a:p>
          <a:p>
            <a:pPr marL="0" lvl="0" indent="0" rtl="0">
              <a:buFontTx/>
              <a:buNone/>
            </a:pPr>
            <a:r>
              <a:rPr lang="en-US" b="0" dirty="0" smtClean="0"/>
              <a:t>Photo Source:</a:t>
            </a:r>
            <a:r>
              <a:rPr lang="en-US" b="0" baseline="0" dirty="0" smtClean="0"/>
              <a:t> https://</a:t>
            </a:r>
            <a:r>
              <a:rPr lang="en-US" b="0" baseline="0" dirty="0" err="1" smtClean="0"/>
              <a:t>inflammregen.biomedcentral.com</a:t>
            </a:r>
            <a:r>
              <a:rPr lang="en-US" b="0" baseline="0" dirty="0" smtClean="0"/>
              <a:t>/articles/10.1186/s41232-016-0013-6</a:t>
            </a:r>
            <a:endParaRPr lang="en-US" b="0" dirty="0" smtClean="0"/>
          </a:p>
          <a:p>
            <a:pPr lvl="0" rtl="0"/>
            <a:endParaRPr lang="en-US" b="0" dirty="0" smtClean="0"/>
          </a:p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67894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 err="1" smtClean="0"/>
              <a:t>Downregulation</a:t>
            </a:r>
            <a:r>
              <a:rPr lang="en-US" dirty="0" smtClean="0"/>
              <a:t> of C5R would therefore</a:t>
            </a:r>
            <a:r>
              <a:rPr lang="en-US" baseline="0" dirty="0" smtClean="0">
                <a:solidFill>
                  <a:srgbClr val="000000"/>
                </a:solidFill>
              </a:rPr>
              <a:t> lead to fewer n</a:t>
            </a:r>
            <a:r>
              <a:rPr lang="en-US" dirty="0" smtClean="0">
                <a:solidFill>
                  <a:srgbClr val="000000"/>
                </a:solidFill>
              </a:rPr>
              <a:t>eutrophils developing into migratory cells, therefore being less able to enter inflamed tissue and remove pathogens and debris, and</a:t>
            </a:r>
            <a:r>
              <a:rPr lang="en-US" baseline="0" dirty="0" smtClean="0">
                <a:solidFill>
                  <a:srgbClr val="000000"/>
                </a:solidFill>
              </a:rPr>
              <a:t> having less exposure to </a:t>
            </a:r>
            <a:r>
              <a:rPr lang="en-US" dirty="0" smtClean="0">
                <a:solidFill>
                  <a:srgbClr val="000000"/>
                </a:solidFill>
              </a:rPr>
              <a:t>PAMPs and DAMPs to induce NET release and oxidative burst </a:t>
            </a:r>
            <a:r>
              <a:rPr lang="en-US" dirty="0" smtClean="0">
                <a:solidFill>
                  <a:srgbClr val="000000"/>
                </a:solidFill>
                <a:sym typeface="Wingdings"/>
              </a:rPr>
              <a:t> </a:t>
            </a:r>
            <a:r>
              <a:rPr lang="en-US" b="1" dirty="0" smtClean="0">
                <a:solidFill>
                  <a:srgbClr val="000000"/>
                </a:solidFill>
                <a:sym typeface="Wingdings"/>
              </a:rPr>
              <a:t>LESS NEUTROPHIL ACTIVITY</a:t>
            </a:r>
            <a:endParaRPr lang="en-US" b="1" dirty="0" smtClean="0"/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 smtClean="0"/>
              <a:t>In</a:t>
            </a:r>
            <a:r>
              <a:rPr lang="en-US" baseline="0" dirty="0" smtClean="0"/>
              <a:t> mice models: </a:t>
            </a:r>
            <a:r>
              <a:rPr lang="en-US" dirty="0" err="1" smtClean="0"/>
              <a:t>bloackade</a:t>
            </a:r>
            <a:r>
              <a:rPr lang="en-US" dirty="0" smtClean="0"/>
              <a:t> of C5a or C5aR inhibits the development of sepsis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 smtClean="0"/>
              <a:t>Significantly increased survival occurs in models of mild/moderate sepsis of C5aR-deficient mice</a:t>
            </a:r>
          </a:p>
          <a:p>
            <a:pPr marL="628650" marR="0" lvl="1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 smtClean="0"/>
              <a:t>Along w/ improved pathogen clearance and overall preserved liver function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41200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C5b initiates the formation of MAC, which lyses cells as well as triggers inflammation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Source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(for both): https://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inflammregen.biomedcentral.com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/articles/10.1186/s41232-016-0013-6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69007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 yellow thing is a neutrophil mitochondria</a:t>
            </a:r>
          </a:p>
          <a:p>
            <a:r>
              <a:rPr lang="en-US" dirty="0" smtClean="0"/>
              <a:t>C5a-C5R also stimulations tissue factor production</a:t>
            </a:r>
          </a:p>
          <a:p>
            <a:endParaRPr lang="en-US" dirty="0" smtClean="0"/>
          </a:p>
          <a:p>
            <a:r>
              <a:rPr lang="en-US" dirty="0" smtClean="0"/>
              <a:t>Photo</a:t>
            </a:r>
            <a:r>
              <a:rPr lang="en-US" baseline="0" dirty="0" smtClean="0"/>
              <a:t> Source: https://</a:t>
            </a:r>
            <a:r>
              <a:rPr lang="en-US" baseline="0" dirty="0" err="1" smtClean="0"/>
              <a:t>thrombosisjournal.biomedcentral.com</a:t>
            </a:r>
            <a:r>
              <a:rPr lang="en-US" baseline="0" dirty="0" smtClean="0"/>
              <a:t>/articles/10.1186/s12959-022-00384-0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27662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PT-INR: </a:t>
            </a:r>
            <a:r>
              <a:rPr lang="en-US" dirty="0" err="1" smtClean="0"/>
              <a:t>prothrombin</a:t>
            </a:r>
            <a:r>
              <a:rPr lang="en-US" dirty="0" smtClean="0"/>
              <a:t> time international normalized ratio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5071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Endothelial cells</a:t>
            </a:r>
            <a:r>
              <a:rPr lang="en-US" baseline="0" dirty="0" smtClean="0"/>
              <a:t> lose their anticoagulant function after </a:t>
            </a:r>
            <a:r>
              <a:rPr lang="en-US" baseline="0" dirty="0" err="1" smtClean="0"/>
              <a:t>proinflammatory</a:t>
            </a:r>
            <a:r>
              <a:rPr lang="en-US" baseline="0" dirty="0" smtClean="0"/>
              <a:t> stimulation and promote coagulation by decreased expression of </a:t>
            </a:r>
            <a:r>
              <a:rPr lang="en-US" baseline="0" dirty="0" err="1" smtClean="0"/>
              <a:t>thrombomodulin</a:t>
            </a:r>
            <a:r>
              <a:rPr lang="en-US" baseline="0" dirty="0" smtClean="0"/>
              <a:t> and </a:t>
            </a:r>
            <a:r>
              <a:rPr lang="en-US" baseline="0" dirty="0" err="1" smtClean="0"/>
              <a:t>heparan</a:t>
            </a:r>
            <a:r>
              <a:rPr lang="en-US" baseline="0" dirty="0" smtClean="0"/>
              <a:t> sulfate on the cell surface and increased expression of tissue factor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Photo Source: https://</a:t>
            </a:r>
            <a:r>
              <a:rPr lang="en-US" dirty="0" err="1" smtClean="0"/>
              <a:t>www.frontiersin.org</a:t>
            </a:r>
            <a:r>
              <a:rPr lang="en-US" dirty="0" smtClean="0"/>
              <a:t>/articles/10.3389/fcell.2021.734276/full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3228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Endothelial cells</a:t>
            </a:r>
            <a:r>
              <a:rPr lang="en-US" baseline="0" dirty="0" smtClean="0"/>
              <a:t> lose their anticoagulant function after </a:t>
            </a:r>
            <a:r>
              <a:rPr lang="en-US" baseline="0" dirty="0" err="1" smtClean="0"/>
              <a:t>proinflammatory</a:t>
            </a:r>
            <a:r>
              <a:rPr lang="en-US" baseline="0" dirty="0" smtClean="0"/>
              <a:t> stimulation and promote coagulation by decreased expression of </a:t>
            </a:r>
            <a:r>
              <a:rPr lang="en-US" baseline="0" dirty="0" err="1" smtClean="0"/>
              <a:t>thrombomodulin</a:t>
            </a:r>
            <a:r>
              <a:rPr lang="en-US" baseline="0" dirty="0" smtClean="0"/>
              <a:t> and </a:t>
            </a:r>
            <a:r>
              <a:rPr lang="en-US" baseline="0" dirty="0" err="1" smtClean="0"/>
              <a:t>heparan</a:t>
            </a:r>
            <a:r>
              <a:rPr lang="en-US" baseline="0" dirty="0" smtClean="0"/>
              <a:t> sulfate on the cell surface and increased expression of tissue factor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Photo Source:</a:t>
            </a:r>
            <a:r>
              <a:rPr lang="en-US" baseline="0" dirty="0" smtClean="0"/>
              <a:t> https://</a:t>
            </a:r>
            <a:r>
              <a:rPr lang="en-US" baseline="0" dirty="0" err="1" smtClean="0"/>
              <a:t>www.frontiersin.org</a:t>
            </a:r>
            <a:r>
              <a:rPr lang="en-US" baseline="0" dirty="0" smtClean="0"/>
              <a:t>/articles/10.3389/fcvm.2022.866751/full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3228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 smtClean="0"/>
              <a:t>Thrombomodulin</a:t>
            </a:r>
            <a:r>
              <a:rPr lang="en-US" baseline="0" dirty="0" smtClean="0"/>
              <a:t>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high affinity thrombin receptor present on endothelial cell membrane, plays an important role as a natural anticoagulant. It acts as a cofactor of thrombin-catalyzed activation of protein C, and inhibits the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procoagulant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functions of thrombin.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Photo Source: https://</a:t>
            </a:r>
            <a:r>
              <a:rPr lang="en-US" dirty="0" err="1" smtClean="0"/>
              <a:t>journals.plos.org</a:t>
            </a:r>
            <a:r>
              <a:rPr lang="en-US" dirty="0" smtClean="0"/>
              <a:t>/</a:t>
            </a:r>
            <a:r>
              <a:rPr lang="en-US" dirty="0" err="1" smtClean="0"/>
              <a:t>plosone</a:t>
            </a:r>
            <a:r>
              <a:rPr lang="en-US" dirty="0" smtClean="0"/>
              <a:t>/</a:t>
            </a:r>
            <a:r>
              <a:rPr lang="en-US" dirty="0" err="1" smtClean="0"/>
              <a:t>article?id</a:t>
            </a:r>
            <a:r>
              <a:rPr lang="en-US" dirty="0" smtClean="0"/>
              <a:t>=10.1371/journal.pone.0206554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12546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 smtClean="0"/>
              <a:t>Endothelial cells</a:t>
            </a:r>
            <a:r>
              <a:rPr lang="en-US" baseline="0" dirty="0" smtClean="0"/>
              <a:t> lose their anticoagulant function after </a:t>
            </a:r>
            <a:r>
              <a:rPr lang="en-US" baseline="0" dirty="0" err="1" smtClean="0"/>
              <a:t>proinflammatory</a:t>
            </a:r>
            <a:r>
              <a:rPr lang="en-US" baseline="0" dirty="0" smtClean="0"/>
              <a:t> stimulation and promote coagulation by decreased expression of </a:t>
            </a:r>
            <a:r>
              <a:rPr lang="en-US" baseline="0" dirty="0" err="1" smtClean="0"/>
              <a:t>thrombomodulin</a:t>
            </a:r>
            <a:r>
              <a:rPr lang="en-US" baseline="0" dirty="0" smtClean="0"/>
              <a:t> and </a:t>
            </a:r>
            <a:r>
              <a:rPr lang="en-US" baseline="0" dirty="0" err="1" smtClean="0"/>
              <a:t>heparan</a:t>
            </a:r>
            <a:r>
              <a:rPr lang="en-US" baseline="0" dirty="0" smtClean="0"/>
              <a:t> sulfate on the cell surface and increased expression of tissue factor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err="1" smtClean="0"/>
              <a:t>Thrombomodulin</a:t>
            </a:r>
            <a:r>
              <a:rPr lang="en-US" baseline="0" dirty="0" smtClean="0"/>
              <a:t>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high affinity thrombin receptor present on endothelial cell membrane, plays an important role as a natural anticoagulant. It acts as a cofactor of thrombin-catalyzed activation of protein C, and inhibits the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procoagulant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functions of thrombin.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other pathway demonstrated here is the pro-inflammatory serine protease thrombin activating the G-coupled protein receptor-1 (PAR-1) of endothelial cells, enhancing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hyperpermeability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adhesion molecule expression, and cytokine production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Photo Source: https://</a:t>
            </a:r>
            <a:r>
              <a:rPr lang="en-US" dirty="0" err="1" smtClean="0"/>
              <a:t>pubmed.ncbi.nlm.nih.gov</a:t>
            </a:r>
            <a:r>
              <a:rPr lang="en-US" dirty="0" smtClean="0"/>
              <a:t>/9814688/#:~:text=Thrombomodulin%20(TM)%2C%20a%20high,the%20procoagulant%20functions%20of%20thrombin.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9750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SIRS criteria</a:t>
            </a:r>
            <a:r>
              <a:rPr lang="en-US" baseline="0" dirty="0" smtClean="0"/>
              <a:t> occur in many hospitalized patients, including those who never develop infection and never incur adverse outcomes: poor </a:t>
            </a:r>
            <a:r>
              <a:rPr lang="en-US" u="sng" baseline="0" dirty="0" smtClean="0"/>
              <a:t>discriminant validity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1 in 8 patients admitted to critical care units in Australia and New Zealand with infection and new organ failure did not have the requisite minimum of 2 SIRS criteria to fulfill the definition of sepsis: poor </a:t>
            </a:r>
            <a:r>
              <a:rPr lang="en-US" u="sng" baseline="0" dirty="0" smtClean="0"/>
              <a:t>concurrent validity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4897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 cells: Plasma cells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70893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 Source: </a:t>
            </a:r>
            <a:r>
              <a:rPr lang="mr-IN" dirty="0" smtClean="0"/>
              <a:t>https://link.springer.com/chapter/10.1007/978-981-13-1035-5_23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70893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err="1" smtClean="0"/>
              <a:t>Opsonization</a:t>
            </a:r>
            <a:r>
              <a:rPr lang="en-US" dirty="0" smtClean="0"/>
              <a:t>:</a:t>
            </a:r>
            <a:r>
              <a:rPr lang="en-US" baseline="0" dirty="0" smtClean="0"/>
              <a:t> marking a pathogen for phagocytosis and coating it to allow intra-cellular movement without negative charges repelling each other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Antigen-binding affinity of </a:t>
            </a:r>
            <a:r>
              <a:rPr lang="en-US" baseline="0" dirty="0" err="1" smtClean="0"/>
              <a:t>IgM</a:t>
            </a:r>
            <a:r>
              <a:rPr lang="en-US" baseline="0" dirty="0" smtClean="0"/>
              <a:t> is less than </a:t>
            </a:r>
            <a:r>
              <a:rPr lang="en-US" baseline="0" dirty="0" err="1" smtClean="0"/>
              <a:t>IgG’s</a:t>
            </a:r>
            <a:r>
              <a:rPr lang="en-US" baseline="0" dirty="0" smtClean="0"/>
              <a:t>, but polyvalence of </a:t>
            </a:r>
            <a:r>
              <a:rPr lang="en-US" baseline="0" dirty="0" err="1" smtClean="0"/>
              <a:t>IgM</a:t>
            </a:r>
            <a:r>
              <a:rPr lang="en-US" baseline="0" dirty="0" smtClean="0"/>
              <a:t> allows for high avidity (combined affinity) and efficient engagement of complement to induce complement-dependent cell </a:t>
            </a:r>
            <a:r>
              <a:rPr lang="en-US" baseline="0" dirty="0" err="1" smtClean="0"/>
              <a:t>lysis</a:t>
            </a: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err="1" smtClean="0"/>
              <a:t>IgG</a:t>
            </a:r>
            <a:r>
              <a:rPr lang="en-US" baseline="0" dirty="0" smtClean="0"/>
              <a:t>, IgA, </a:t>
            </a:r>
            <a:r>
              <a:rPr lang="en-US" baseline="0" dirty="0" err="1" smtClean="0"/>
              <a:t>IgM</a:t>
            </a:r>
            <a:r>
              <a:rPr lang="en-US" baseline="0" dirty="0" smtClean="0"/>
              <a:t> behave synergistically in sepsis and septic shock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Low plasma levels of these antibodies is associated with reduced survival in patients at the onset or during sepsis/septic shock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75943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Photo</a:t>
            </a:r>
            <a:r>
              <a:rPr lang="en-US" baseline="0" dirty="0" smtClean="0"/>
              <a:t> Source: </a:t>
            </a:r>
            <a:r>
              <a:rPr lang="en-US" sz="1200" b="0" dirty="0" err="1" smtClean="0">
                <a:solidFill>
                  <a:srgbClr val="FFFFFF"/>
                </a:solidFill>
                <a:latin typeface="Candara (Body)"/>
                <a:cs typeface="Candara (Body)"/>
              </a:rPr>
              <a:t>Jarczak</a:t>
            </a:r>
            <a:r>
              <a:rPr lang="en-US" sz="1200" b="0" dirty="0" smtClean="0">
                <a:solidFill>
                  <a:srgbClr val="FFFFFF"/>
                </a:solidFill>
                <a:latin typeface="Candara (Body)"/>
                <a:cs typeface="Candara (Body)"/>
              </a:rPr>
              <a:t>, </a:t>
            </a:r>
            <a:r>
              <a:rPr lang="en-US" sz="1200" b="0" dirty="0" err="1" smtClean="0">
                <a:solidFill>
                  <a:srgbClr val="FFFFFF"/>
                </a:solidFill>
                <a:latin typeface="Candara (Body)"/>
                <a:cs typeface="Candara (Body)"/>
              </a:rPr>
              <a:t>Dominik</a:t>
            </a:r>
            <a:r>
              <a:rPr lang="en-US" sz="1200" b="0" dirty="0" smtClean="0">
                <a:solidFill>
                  <a:srgbClr val="FFFFFF"/>
                </a:solidFill>
                <a:latin typeface="Candara (Body)"/>
                <a:cs typeface="Candara (Body)"/>
              </a:rPr>
              <a:t> et al. Sepsis-Pathophysiology and Therapeutic Concepts. </a:t>
            </a:r>
            <a:r>
              <a:rPr lang="en-US" sz="1200" b="0" i="1" dirty="0" smtClean="0">
                <a:solidFill>
                  <a:srgbClr val="FFFFFF"/>
                </a:solidFill>
                <a:latin typeface="Candara (Body)"/>
                <a:cs typeface="Candara (Body)"/>
              </a:rPr>
              <a:t>Frontiers in Medicine</a:t>
            </a:r>
            <a:r>
              <a:rPr lang="en-US" sz="1200" b="0" dirty="0" smtClean="0">
                <a:solidFill>
                  <a:srgbClr val="FFFFFF"/>
                </a:solidFill>
                <a:latin typeface="Candara (Body)"/>
                <a:cs typeface="Candara (Body)"/>
              </a:rPr>
              <a:t> vol. 8 628302. 14 May. 2021, doi:10.3389/fmed.2021.628302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5775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 fully</a:t>
            </a:r>
            <a:r>
              <a:rPr lang="en-US" baseline="0" dirty="0" smtClean="0"/>
              <a:t> understood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16714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Summary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Photo</a:t>
            </a:r>
            <a:r>
              <a:rPr lang="en-US" baseline="0" dirty="0" smtClean="0"/>
              <a:t> Source: </a:t>
            </a:r>
            <a:r>
              <a:rPr lang="en-US" sz="1200" b="0" dirty="0" err="1" smtClean="0">
                <a:solidFill>
                  <a:srgbClr val="FFFFFF"/>
                </a:solidFill>
                <a:latin typeface="Candara (Body)"/>
                <a:cs typeface="Candara (Body)"/>
              </a:rPr>
              <a:t>Jarczak</a:t>
            </a:r>
            <a:r>
              <a:rPr lang="en-US" sz="1200" b="0" dirty="0" smtClean="0">
                <a:solidFill>
                  <a:srgbClr val="FFFFFF"/>
                </a:solidFill>
                <a:latin typeface="Candara (Body)"/>
                <a:cs typeface="Candara (Body)"/>
              </a:rPr>
              <a:t>, </a:t>
            </a:r>
            <a:r>
              <a:rPr lang="en-US" sz="1200" b="0" dirty="0" err="1" smtClean="0">
                <a:solidFill>
                  <a:srgbClr val="FFFFFF"/>
                </a:solidFill>
                <a:latin typeface="Candara (Body)"/>
                <a:cs typeface="Candara (Body)"/>
              </a:rPr>
              <a:t>Dominik</a:t>
            </a:r>
            <a:r>
              <a:rPr lang="en-US" sz="1200" b="0" dirty="0" smtClean="0">
                <a:solidFill>
                  <a:srgbClr val="FFFFFF"/>
                </a:solidFill>
                <a:latin typeface="Candara (Body)"/>
                <a:cs typeface="Candara (Body)"/>
              </a:rPr>
              <a:t> et al. Sepsis-Pathophysiology and Therapeutic Concepts. </a:t>
            </a:r>
            <a:r>
              <a:rPr lang="en-US" sz="1200" b="0" i="1" dirty="0" smtClean="0">
                <a:solidFill>
                  <a:srgbClr val="FFFFFF"/>
                </a:solidFill>
                <a:latin typeface="Candara (Body)"/>
                <a:cs typeface="Candara (Body)"/>
              </a:rPr>
              <a:t>Frontiers in Medicine</a:t>
            </a:r>
            <a:r>
              <a:rPr lang="en-US" sz="1200" b="0" dirty="0" smtClean="0">
                <a:solidFill>
                  <a:srgbClr val="FFFFFF"/>
                </a:solidFill>
                <a:latin typeface="Candara (Body)"/>
                <a:cs typeface="Candara (Body)"/>
              </a:rPr>
              <a:t> vol. 8 628302. 14 May. 2021, doi:10.3389/fmed.2021.628302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32347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More broad (less molecular) summary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Photo</a:t>
            </a:r>
            <a:r>
              <a:rPr lang="en-US" baseline="0" dirty="0" smtClean="0"/>
              <a:t> Source: </a:t>
            </a:r>
            <a:r>
              <a:rPr lang="en-US" sz="1200" b="0" dirty="0" smtClean="0">
                <a:latin typeface="Cananda (body)"/>
                <a:cs typeface="Cananda (body)"/>
              </a:rPr>
              <a:t>Novel relationships between oxidative stress and angiogenesis-related factors in sepsis: New biomarkers and therapies </a:t>
            </a:r>
            <a:r>
              <a:rPr lang="mr-IN" sz="1200" b="0" dirty="0" smtClean="0">
                <a:latin typeface="Cananda (body)"/>
                <a:cs typeface="Cananda (body)"/>
              </a:rPr>
              <a:t>–</a:t>
            </a:r>
            <a:r>
              <a:rPr lang="en-US" sz="1200" b="0" dirty="0" smtClean="0">
                <a:latin typeface="Cananda (body)"/>
                <a:cs typeface="Cananda (body)"/>
              </a:rPr>
              <a:t> Scientific Figure on Research Gate. Available from: </a:t>
            </a:r>
            <a:r>
              <a:rPr lang="en-US" sz="1200" b="0" dirty="0" smtClean="0">
                <a:effectLst/>
                <a:latin typeface="Cananda (body)"/>
                <a:cs typeface="Cananda (body)"/>
              </a:rPr>
              <a:t>https://</a:t>
            </a:r>
            <a:r>
              <a:rPr lang="en-US" sz="1200" b="0" dirty="0" err="1" smtClean="0">
                <a:effectLst/>
                <a:latin typeface="Cananda (body)"/>
                <a:cs typeface="Cananda (body)"/>
              </a:rPr>
              <a:t>www.researchgate.net</a:t>
            </a:r>
            <a:r>
              <a:rPr lang="en-US" sz="1200" b="0" dirty="0" smtClean="0">
                <a:effectLst/>
                <a:latin typeface="Cananda (body)"/>
                <a:cs typeface="Cananda (body)"/>
              </a:rPr>
              <a:t>/figure/Pathophysiology-of-sepsis-Several-elements-are-crucial-in-the-progression-of-the_fig1_277024240 [accessed 15 Mar, 2023]</a:t>
            </a:r>
            <a:endParaRPr lang="en-US" sz="1200" b="0" dirty="0" smtClean="0">
              <a:latin typeface="Cananda (body)"/>
              <a:cs typeface="Cananda (body)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91403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Immune paralysis</a:t>
            </a:r>
          </a:p>
          <a:p>
            <a:pPr marL="628650" lvl="1" indent="-171450">
              <a:buFontTx/>
              <a:buChar char="-"/>
            </a:pPr>
            <a:r>
              <a:rPr lang="en-US" dirty="0" smtClean="0"/>
              <a:t>HLA-DR expression: down-regulation of activating cell surface</a:t>
            </a:r>
            <a:r>
              <a:rPr lang="en-US" baseline="0" dirty="0" smtClean="0"/>
              <a:t> molecules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Often occurs in later stages of disease and makes the patient more susceptible to nosocomial infection, opportunistic injection, and viral reactivation</a:t>
            </a:r>
            <a:endParaRPr lang="en-US" dirty="0" smtClean="0"/>
          </a:p>
          <a:p>
            <a:pPr marL="171450" indent="-171450">
              <a:buFontTx/>
              <a:buChar char="-"/>
            </a:pPr>
            <a:r>
              <a:rPr lang="en-US" dirty="0" smtClean="0"/>
              <a:t>s</a:t>
            </a:r>
          </a:p>
          <a:p>
            <a:endParaRPr lang="en-US" dirty="0" smtClean="0"/>
          </a:p>
          <a:p>
            <a:r>
              <a:rPr lang="en-US" dirty="0" smtClean="0"/>
              <a:t>Photo Source: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Jarczak</a:t>
            </a:r>
            <a:r>
              <a:rPr lang="en-US" baseline="0" dirty="0" smtClean="0"/>
              <a:t> et 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308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Controlled</a:t>
            </a:r>
            <a:r>
              <a:rPr lang="en-US" baseline="0" dirty="0" smtClean="0"/>
              <a:t> inflammatory response is beneficial to the host </a:t>
            </a:r>
            <a:r>
              <a:rPr lang="en-US" baseline="0" dirty="0" smtClean="0">
                <a:sym typeface="Wingdings"/>
              </a:rPr>
              <a:t> localized and represents a balance between activation of the inflammatory cascade and host CARS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>
                <a:sym typeface="Wingdings"/>
              </a:rPr>
              <a:t>CARS: compensatory anti-inflammatory response syndrome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64837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8096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4897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3444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Even a modest</a:t>
            </a:r>
            <a:r>
              <a:rPr lang="en-US" baseline="0" dirty="0" smtClean="0"/>
              <a:t> degree of organ dysfunction when infection is first suspected is associated with an in-hospital mortality in excess of 10%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489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</a:p>
          <a:p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Photo</a:t>
            </a:r>
            <a:r>
              <a:rPr lang="en-US" baseline="0" dirty="0" smtClean="0"/>
              <a:t> Source: </a:t>
            </a:r>
            <a:r>
              <a:rPr lang="en-US" sz="1200" b="0" dirty="0" err="1" smtClean="0">
                <a:solidFill>
                  <a:srgbClr val="FFFFFF"/>
                </a:solidFill>
                <a:latin typeface="Candara (Body)"/>
                <a:cs typeface="Candara (Body)"/>
              </a:rPr>
              <a:t>Jarczak</a:t>
            </a:r>
            <a:r>
              <a:rPr lang="en-US" sz="1200" b="0" dirty="0" smtClean="0">
                <a:solidFill>
                  <a:srgbClr val="FFFFFF"/>
                </a:solidFill>
                <a:latin typeface="Candara (Body)"/>
                <a:cs typeface="Candara (Body)"/>
              </a:rPr>
              <a:t>, </a:t>
            </a:r>
            <a:r>
              <a:rPr lang="en-US" sz="1200" b="0" dirty="0" err="1" smtClean="0">
                <a:solidFill>
                  <a:srgbClr val="FFFFFF"/>
                </a:solidFill>
                <a:latin typeface="Candara (Body)"/>
                <a:cs typeface="Candara (Body)"/>
              </a:rPr>
              <a:t>Dominik</a:t>
            </a:r>
            <a:r>
              <a:rPr lang="en-US" sz="1200" b="0" dirty="0" smtClean="0">
                <a:solidFill>
                  <a:srgbClr val="FFFFFF"/>
                </a:solidFill>
                <a:latin typeface="Candara (Body)"/>
                <a:cs typeface="Candara (Body)"/>
              </a:rPr>
              <a:t> et al. Sepsis-Pathophysiology and Therapeutic Concepts. </a:t>
            </a:r>
            <a:r>
              <a:rPr lang="en-US" sz="1200" b="0" i="1" dirty="0" smtClean="0">
                <a:solidFill>
                  <a:srgbClr val="FFFFFF"/>
                </a:solidFill>
                <a:latin typeface="Candara (Body)"/>
                <a:cs typeface="Candara (Body)"/>
              </a:rPr>
              <a:t>Frontiers in Medicine</a:t>
            </a:r>
            <a:r>
              <a:rPr lang="en-US" sz="1200" b="0" dirty="0" smtClean="0">
                <a:solidFill>
                  <a:srgbClr val="FFFFFF"/>
                </a:solidFill>
                <a:latin typeface="Candara (Body)"/>
                <a:cs typeface="Candara (Body)"/>
              </a:rPr>
              <a:t> vol. 8 628302. 14 May. 2021, doi:10.3389/fmed.2021.628302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3234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- LPS is one of the most potent stimuli of host immune response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1582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baseline="0" dirty="0" smtClean="0"/>
              <a:t>TLR: toll-like receptors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APCs: antigen-presenting cells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NF-</a:t>
            </a:r>
            <a:r>
              <a:rPr lang="en-US" baseline="0" dirty="0" err="1" smtClean="0"/>
              <a:t>κ</a:t>
            </a:r>
            <a:r>
              <a:rPr lang="en-US" baseline="0" dirty="0" smtClean="0"/>
              <a:t>β: nuclear factor-kappa-light-chain-enhancer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Early activation genes: IL-1, IL-12, IL-8, TNF-alpha, </a:t>
            </a:r>
            <a:r>
              <a:rPr lang="en-US" baseline="0" dirty="0" err="1" smtClean="0"/>
              <a:t>interferons</a:t>
            </a:r>
            <a:endParaRPr lang="en-US" baseline="0" dirty="0" smtClean="0"/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These then lead to the expression of Interferon-gamma, IL-6, and IL-6, complement, and coagulation pathways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These also cause negative feedback on the adaptive immune system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 smtClean="0"/>
              <a:t>- The inflammatory cytokines are released by endothelial</a:t>
            </a:r>
            <a:r>
              <a:rPr lang="en-US" baseline="0" dirty="0" smtClean="0"/>
              <a:t> cells in response to DAMPs and PAMPs</a:t>
            </a:r>
            <a:endParaRPr lang="en-US" dirty="0" smtClean="0"/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5F54F-00E4-5F4A-9E06-775D0B818C1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665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0738" y="4155141"/>
            <a:ext cx="7542212" cy="1013012"/>
          </a:xfrm>
        </p:spPr>
        <p:txBody>
          <a:bodyPr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0738" y="5230906"/>
            <a:ext cx="7542212" cy="1030942"/>
          </a:xfrm>
        </p:spPr>
        <p:txBody>
          <a:bodyPr/>
          <a:lstStyle>
            <a:lvl1pPr marL="0" indent="0" algn="ctr">
              <a:spcBef>
                <a:spcPct val="30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3/28/23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MoleculeTrac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19" y="224679"/>
            <a:ext cx="5795963" cy="394337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0" y="3962399"/>
            <a:ext cx="7585710" cy="672353"/>
          </a:xfrm>
        </p:spPr>
        <p:txBody>
          <a:bodyPr anchor="b">
            <a:normAutofit/>
          </a:bodyPr>
          <a:lstStyle>
            <a:lvl1pPr algn="ctr">
              <a:defRPr sz="3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01957" y="457200"/>
            <a:ext cx="2940087" cy="2940087"/>
          </a:xfrm>
          <a:prstGeom prst="ellipse">
            <a:avLst/>
          </a:prstGeom>
          <a:solidFill>
            <a:schemeClr val="tx1">
              <a:lumMod val="75000"/>
            </a:schemeClr>
          </a:solidFill>
          <a:ln w="63500">
            <a:solidFill>
              <a:schemeClr val="tx1"/>
            </a:solidFill>
          </a:ln>
          <a:effectLst>
            <a:outerShdw blurRad="254000" dist="152400" dir="5400000" sx="90000" sy="-19000" rotWithShape="0">
              <a:prstClr val="black">
                <a:alpha val="2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FontTx/>
              <a:buNone/>
              <a:defRPr sz="24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7240" y="4639235"/>
            <a:ext cx="7585710" cy="1371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3/28/23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3/28/23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19365" y="416859"/>
            <a:ext cx="1940859" cy="5607424"/>
          </a:xfrm>
        </p:spPr>
        <p:txBody>
          <a:bodyPr vert="eaVert" anchor="ctr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20737" y="414015"/>
            <a:ext cx="6144839" cy="5610268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3/28/23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3/28/23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0737" y="1219013"/>
            <a:ext cx="7542213" cy="195897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2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0737" y="3224213"/>
            <a:ext cx="7542213" cy="1500187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400" b="1" kern="1200">
                <a:solidFill>
                  <a:schemeClr val="tx1">
                    <a:tint val="75000"/>
                  </a:schemeClr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3/28/23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2" y="107577"/>
            <a:ext cx="7581901" cy="16539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92301"/>
            <a:ext cx="3657600" cy="39751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173288" indent="-344488">
              <a:defRPr sz="1800"/>
            </a:lvl6pPr>
            <a:lvl7pPr marL="2173288" indent="-344488">
              <a:defRPr sz="1800"/>
            </a:lvl7pPr>
            <a:lvl8pPr marL="2173288" indent="-344488">
              <a:defRPr sz="1800"/>
            </a:lvl8pPr>
            <a:lvl9pPr marL="2173288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3763" y="1892301"/>
            <a:ext cx="3657600" cy="39751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173288" indent="-344488">
              <a:defRPr sz="1800"/>
            </a:lvl6pPr>
            <a:lvl7pPr marL="2173288" indent="-344488">
              <a:defRPr sz="1800"/>
            </a:lvl7pPr>
            <a:lvl8pPr marL="2173288" indent="-344488">
              <a:defRPr sz="1800"/>
            </a:lvl8pPr>
            <a:lvl9pPr marL="2173288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3/28/23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2" y="107577"/>
            <a:ext cx="7581901" cy="165398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2" y="1761565"/>
            <a:ext cx="3657600" cy="515469"/>
          </a:xfrm>
        </p:spPr>
        <p:txBody>
          <a:bodyPr anchor="b">
            <a:normAutofit/>
          </a:bodyPr>
          <a:lstStyle>
            <a:lvl1pPr marL="0" indent="0" algn="ctr">
              <a:spcBef>
                <a:spcPct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2" y="2393575"/>
            <a:ext cx="3657600" cy="347382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173288" indent="-344488">
              <a:defRPr sz="1600"/>
            </a:lvl6pPr>
            <a:lvl7pPr marL="2173288" indent="-344488">
              <a:defRPr sz="1600"/>
            </a:lvl7pPr>
            <a:lvl8pPr marL="2173288" indent="-344488">
              <a:defRPr sz="1600"/>
            </a:lvl8pPr>
            <a:lvl9pPr marL="2173288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3763" y="1761565"/>
            <a:ext cx="3657600" cy="515469"/>
          </a:xfrm>
        </p:spPr>
        <p:txBody>
          <a:bodyPr anchor="b">
            <a:normAutofit/>
          </a:bodyPr>
          <a:lstStyle>
            <a:lvl1pPr marL="0" indent="0" algn="ctr">
              <a:spcBef>
                <a:spcPct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3763" y="2393575"/>
            <a:ext cx="3657600" cy="347382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173288" indent="-344488">
              <a:defRPr sz="1600"/>
            </a:lvl6pPr>
            <a:lvl7pPr marL="2173288" indent="-344488">
              <a:defRPr sz="1600"/>
            </a:lvl7pPr>
            <a:lvl8pPr marL="2173288" indent="-344488">
              <a:defRPr sz="1600"/>
            </a:lvl8pPr>
            <a:lvl9pPr marL="2173288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3/28/23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3/28/23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3/28/23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929" y="457201"/>
            <a:ext cx="3566160" cy="1371600"/>
          </a:xfrm>
        </p:spPr>
        <p:txBody>
          <a:bodyPr anchor="b">
            <a:normAutofit/>
          </a:bodyPr>
          <a:lstStyle>
            <a:lvl1pPr algn="ctr"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2393" y="457201"/>
            <a:ext cx="3566160" cy="5410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 marL="2173288" indent="-344488"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173288" indent="-344488"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173288" indent="-344488"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2173288" indent="-344488">
              <a:defRPr sz="1800" b="1" kern="1200" dirty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929" y="1828801"/>
            <a:ext cx="3566160" cy="36576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3/28/23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0" y="457200"/>
            <a:ext cx="3566160" cy="1371600"/>
          </a:xfrm>
        </p:spPr>
        <p:txBody>
          <a:bodyPr anchor="b">
            <a:normAutofit/>
          </a:bodyPr>
          <a:lstStyle>
            <a:lvl1pPr algn="ctr">
              <a:defRPr sz="3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66765" y="1676400"/>
            <a:ext cx="2975610" cy="2975610"/>
          </a:xfrm>
          <a:prstGeom prst="ellipse">
            <a:avLst/>
          </a:prstGeom>
          <a:solidFill>
            <a:schemeClr val="tx1">
              <a:lumMod val="75000"/>
            </a:schemeClr>
          </a:solidFill>
          <a:ln w="63500">
            <a:solidFill>
              <a:schemeClr val="tx1"/>
            </a:solidFill>
          </a:ln>
          <a:effectLst>
            <a:outerShdw blurRad="254000" dist="152400" dir="5400000" sx="90000" sy="-19000" rotWithShape="0">
              <a:prstClr val="black">
                <a:alpha val="2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7240" y="1828800"/>
            <a:ext cx="3566160" cy="3657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600"/>
              </a:spcBef>
              <a:buNone/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3/28/23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2.png"/><Relationship Id="rId1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idOverlay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60000"/>
              <a:lumOff val="40000"/>
              <a:alpha val="10000"/>
            </a:schemeClr>
          </a:solidFill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2" y="107577"/>
            <a:ext cx="7581901" cy="16539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2" y="1882588"/>
            <a:ext cx="7581901" cy="3953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51812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</a:defRPr>
            </a:lvl1pPr>
          </a:lstStyle>
          <a:p>
            <a:fld id="{70BA1CFD-BFF0-48BC-9BA5-4974D7A6AB15}" type="datetimeFigureOut">
              <a:rPr lang="en-US" smtClean="0"/>
              <a:t>3/28/23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06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91000" y="635635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</a:defRPr>
            </a:lvl1pPr>
          </a:lstStyle>
          <a:p>
            <a:fld id="{D12AA694-00EB-4F4B-AABB-6F50FB178914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56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403225" indent="-403225" algn="l" defTabSz="914400" rtl="0" eaLnBrk="1" latinLnBrk="0" hangingPunct="1">
        <a:spcBef>
          <a:spcPts val="2000"/>
        </a:spcBef>
        <a:buFontTx/>
        <a:buBlip>
          <a:blip r:embed="rId15"/>
        </a:buBlip>
        <a:defRPr sz="24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1pPr>
      <a:lvl2pPr marL="806450" indent="-403225" algn="l" defTabSz="914400" rtl="0" eaLnBrk="1" latinLnBrk="0" hangingPunct="1">
        <a:spcBef>
          <a:spcPts val="600"/>
        </a:spcBef>
        <a:buFontTx/>
        <a:buBlip>
          <a:blip r:embed="rId15"/>
        </a:buBlip>
        <a:defRPr sz="22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2pPr>
      <a:lvl3pPr marL="1143000" indent="-336550" algn="l" defTabSz="914400" rtl="0" eaLnBrk="1" latinLnBrk="0" hangingPunct="1">
        <a:spcBef>
          <a:spcPts val="600"/>
        </a:spcBef>
        <a:buFontTx/>
        <a:buBlip>
          <a:blip r:embed="rId15"/>
        </a:buBlip>
        <a:defRPr sz="20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3pPr>
      <a:lvl4pPr marL="1492250" indent="-349250" algn="l" defTabSz="914400" rtl="0" eaLnBrk="1" latinLnBrk="0" hangingPunct="1">
        <a:spcBef>
          <a:spcPts val="600"/>
        </a:spcBef>
        <a:buFontTx/>
        <a:buBlip>
          <a:blip r:embed="rId15"/>
        </a:buBlip>
        <a:defRPr sz="18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4pPr>
      <a:lvl5pPr marL="1828800" indent="-336550" algn="l" defTabSz="914400" rtl="0" eaLnBrk="1" latinLnBrk="0" hangingPunct="1">
        <a:spcBef>
          <a:spcPts val="600"/>
        </a:spcBef>
        <a:buFontTx/>
        <a:buBlip>
          <a:blip r:embed="rId15"/>
        </a:buBlip>
        <a:defRPr sz="18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5pPr>
      <a:lvl6pPr marL="2173288" indent="-344488" algn="l" defTabSz="914400" rtl="0" eaLnBrk="1" latinLnBrk="0" hangingPunct="1">
        <a:spcBef>
          <a:spcPct val="20000"/>
        </a:spcBef>
        <a:buFontTx/>
        <a:buBlip>
          <a:blip r:embed="rId15"/>
        </a:buBlip>
        <a:defRPr lang="en-US" sz="1800" b="1" kern="1200" dirty="0" smtClean="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6pPr>
      <a:lvl7pPr marL="2516188" indent="-344488" algn="l" defTabSz="914400" rtl="0" eaLnBrk="1" latinLnBrk="0" hangingPunct="1">
        <a:spcBef>
          <a:spcPct val="20000"/>
        </a:spcBef>
        <a:buFontTx/>
        <a:buBlip>
          <a:blip r:embed="rId15"/>
        </a:buBlip>
        <a:defRPr lang="en-US" sz="1800" b="1" kern="1200" dirty="0" smtClean="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7pPr>
      <a:lvl8pPr marL="2860675" indent="-344488" algn="l" defTabSz="914400" rtl="0" eaLnBrk="1" latinLnBrk="0" hangingPunct="1">
        <a:spcBef>
          <a:spcPct val="20000"/>
        </a:spcBef>
        <a:buFontTx/>
        <a:buBlip>
          <a:blip r:embed="rId15"/>
        </a:buBlip>
        <a:defRPr lang="en-US" sz="1800" b="1" kern="1200" dirty="0" smtClean="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8pPr>
      <a:lvl9pPr marL="3205163" indent="-344488" algn="l" defTabSz="914400" rtl="0" eaLnBrk="1" latinLnBrk="0" hangingPunct="1">
        <a:spcBef>
          <a:spcPct val="20000"/>
        </a:spcBef>
        <a:buFontTx/>
        <a:buBlip>
          <a:blip r:embed="rId15"/>
        </a:buBlip>
        <a:defRPr lang="en-US" sz="1800" b="1" kern="1200" dirty="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31.xml.rels><?xml version="1.0" encoding="UTF-8" standalone="yes"?>
<Relationships xmlns="http://schemas.openxmlformats.org/package/2006/relationships"><Relationship Id="rId11" Type="http://schemas.openxmlformats.org/officeDocument/2006/relationships/diagramColors" Target="../diagrams/colors5.xml"/><Relationship Id="rId12" Type="http://schemas.microsoft.com/office/2007/relationships/diagramDrawing" Target="../diagrams/drawing5.xml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2.xml"/><Relationship Id="rId3" Type="http://schemas.openxmlformats.org/officeDocument/2006/relationships/diagramData" Target="../diagrams/data4.xml"/><Relationship Id="rId4" Type="http://schemas.openxmlformats.org/officeDocument/2006/relationships/diagramLayout" Target="../diagrams/layout4.xml"/><Relationship Id="rId5" Type="http://schemas.openxmlformats.org/officeDocument/2006/relationships/diagramQuickStyle" Target="../diagrams/quickStyle4.xml"/><Relationship Id="rId6" Type="http://schemas.openxmlformats.org/officeDocument/2006/relationships/diagramColors" Target="../diagrams/colors4.xml"/><Relationship Id="rId7" Type="http://schemas.microsoft.com/office/2007/relationships/diagramDrawing" Target="../diagrams/drawing4.xml"/><Relationship Id="rId8" Type="http://schemas.openxmlformats.org/officeDocument/2006/relationships/diagramData" Target="../diagrams/data5.xml"/><Relationship Id="rId9" Type="http://schemas.openxmlformats.org/officeDocument/2006/relationships/diagramLayout" Target="../diagrams/layout5.xml"/><Relationship Id="rId10" Type="http://schemas.openxmlformats.org/officeDocument/2006/relationships/diagramQuickStyle" Target="../diagrams/quickStyle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6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diagramData" Target="../diagrams/data6.xml"/><Relationship Id="rId5" Type="http://schemas.openxmlformats.org/officeDocument/2006/relationships/diagramLayout" Target="../diagrams/layout6.xml"/><Relationship Id="rId6" Type="http://schemas.openxmlformats.org/officeDocument/2006/relationships/diagramQuickStyle" Target="../diagrams/quickStyle6.xml"/><Relationship Id="rId7" Type="http://schemas.openxmlformats.org/officeDocument/2006/relationships/diagramColors" Target="../diagrams/colors6.xml"/><Relationship Id="rId8" Type="http://schemas.microsoft.com/office/2007/relationships/diagramDrawing" Target="../diagrams/drawing6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7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diagramData" Target="../diagrams/data7.xml"/><Relationship Id="rId5" Type="http://schemas.openxmlformats.org/officeDocument/2006/relationships/diagramLayout" Target="../diagrams/layout7.xml"/><Relationship Id="rId6" Type="http://schemas.openxmlformats.org/officeDocument/2006/relationships/diagramQuickStyle" Target="../diagrams/quickStyle7.xml"/><Relationship Id="rId7" Type="http://schemas.openxmlformats.org/officeDocument/2006/relationships/diagramColors" Target="../diagrams/colors7.xml"/><Relationship Id="rId8" Type="http://schemas.microsoft.com/office/2007/relationships/diagramDrawing" Target="../diagrams/drawing7.xm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22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23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24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25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3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27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8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28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29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8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Relationship Id="rId3" Type="http://schemas.openxmlformats.org/officeDocument/2006/relationships/hyperlink" Target="https://eclinpath.com/hematology/physiology/neutrophils/" TargetMode="Externa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0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4421" y="3636210"/>
            <a:ext cx="8328526" cy="1669009"/>
          </a:xfrm>
        </p:spPr>
        <p:txBody>
          <a:bodyPr/>
          <a:lstStyle/>
          <a:p>
            <a:r>
              <a:rPr lang="en-US" u="sng" dirty="0">
                <a:solidFill>
                  <a:srgbClr val="7C9BA5"/>
                </a:solidFill>
              </a:rPr>
              <a:t>Pathophysiology of Sepsis</a:t>
            </a:r>
            <a:r>
              <a:rPr lang="en-US" dirty="0">
                <a:solidFill>
                  <a:srgbClr val="7C9BA5"/>
                </a:solidFill>
              </a:rPr>
              <a:t/>
            </a:r>
            <a:br>
              <a:rPr lang="en-US" dirty="0">
                <a:solidFill>
                  <a:srgbClr val="7C9BA5"/>
                </a:solidFill>
              </a:rPr>
            </a:br>
            <a:r>
              <a:rPr lang="en-US" sz="4400" dirty="0"/>
              <a:t>Part 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0738" y="5305219"/>
            <a:ext cx="7542212" cy="1030942"/>
          </a:xfrm>
        </p:spPr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Katie Sotos, DVM</a:t>
            </a:r>
          </a:p>
          <a:p>
            <a:r>
              <a:rPr lang="en-US" dirty="0"/>
              <a:t>3/28/2023</a:t>
            </a:r>
            <a:endParaRPr lang="en-US" dirty="0">
              <a:solidFill>
                <a:srgbClr val="2F3342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3683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3" y="2996296"/>
            <a:ext cx="7468854" cy="2377809"/>
          </a:xfrm>
        </p:spPr>
        <p:txBody>
          <a:bodyPr>
            <a:normAutofit/>
          </a:bodyPr>
          <a:lstStyle/>
          <a:p>
            <a:r>
              <a:rPr lang="en-US" dirty="0" smtClean="0"/>
              <a:t>Subset of sepsis in which particularly profound circulatory, cellular, and metabolic abnormalities are associated with a greater risk of mortality than with sepsis alone</a:t>
            </a:r>
          </a:p>
          <a:p>
            <a:pPr lvl="1"/>
            <a:r>
              <a:rPr lang="en-US" sz="1800" dirty="0" smtClean="0"/>
              <a:t>Sepsis -3</a:t>
            </a:r>
            <a:endParaRPr lang="en-US" sz="18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79463" y="1344667"/>
            <a:ext cx="7581901" cy="16539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Septic Shock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9472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2" y="107577"/>
            <a:ext cx="7581901" cy="2726528"/>
          </a:xfrm>
        </p:spPr>
        <p:txBody>
          <a:bodyPr/>
          <a:lstStyle/>
          <a:p>
            <a:r>
              <a:rPr lang="en-US" dirty="0" smtClean="0"/>
              <a:t>Clinically </a:t>
            </a:r>
            <a:r>
              <a:rPr lang="en-US" dirty="0"/>
              <a:t>I</a:t>
            </a:r>
            <a:r>
              <a:rPr lang="en-US" dirty="0" smtClean="0"/>
              <a:t>dentifying Septic </a:t>
            </a:r>
            <a:r>
              <a:rPr lang="en-US" dirty="0"/>
              <a:t>S</a:t>
            </a:r>
            <a:r>
              <a:rPr lang="en-US" dirty="0" smtClean="0"/>
              <a:t>hock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2" y="2337272"/>
            <a:ext cx="3657600" cy="806508"/>
          </a:xfrm>
        </p:spPr>
        <p:txBody>
          <a:bodyPr>
            <a:noAutofit/>
          </a:bodyPr>
          <a:lstStyle/>
          <a:p>
            <a:r>
              <a:rPr lang="en-US" sz="2800" dirty="0" smtClean="0"/>
              <a:t>Blood Pressure</a:t>
            </a:r>
            <a:endParaRPr lang="en-US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2" y="3161551"/>
            <a:ext cx="3657600" cy="1343607"/>
          </a:xfrm>
        </p:spPr>
        <p:txBody>
          <a:bodyPr>
            <a:normAutofit/>
          </a:bodyPr>
          <a:lstStyle/>
          <a:p>
            <a:r>
              <a:rPr lang="en-US" sz="2400" dirty="0" smtClean="0"/>
              <a:t>Vasopressor requirement to keep MAP &gt;/= 65 mmHg</a:t>
            </a:r>
            <a:endParaRPr lang="en-US" sz="2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3763" y="2290482"/>
            <a:ext cx="3657600" cy="900087"/>
          </a:xfrm>
        </p:spPr>
        <p:txBody>
          <a:bodyPr>
            <a:noAutofit/>
          </a:bodyPr>
          <a:lstStyle/>
          <a:p>
            <a:r>
              <a:rPr lang="en-US" sz="2800" dirty="0" smtClean="0"/>
              <a:t>Lactate</a:t>
            </a:r>
            <a:endParaRPr lang="en-US" sz="28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3763" y="3143781"/>
            <a:ext cx="3657600" cy="117422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&gt; 2 </a:t>
            </a:r>
            <a:r>
              <a:rPr lang="en-US" sz="2400" dirty="0" err="1" smtClean="0"/>
              <a:t>mmol</a:t>
            </a:r>
            <a:r>
              <a:rPr lang="en-US" sz="2400" dirty="0" smtClean="0"/>
              <a:t>/L when </a:t>
            </a:r>
            <a:r>
              <a:rPr lang="en-US" sz="2400" dirty="0" err="1" smtClean="0"/>
              <a:t>euvolemic</a:t>
            </a:r>
            <a:endParaRPr lang="en-US" sz="2400" dirty="0"/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397125" y="4839369"/>
            <a:ext cx="7964238" cy="95670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FontTx/>
              <a:buNone/>
              <a:defRPr sz="24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ts val="600"/>
              </a:spcBef>
              <a:buFontTx/>
              <a:buNone/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ts val="600"/>
              </a:spcBef>
              <a:buFontTx/>
              <a:buNone/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ts val="600"/>
              </a:spcBef>
              <a:buFontTx/>
              <a:buNone/>
              <a:defRPr sz="1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ts val="600"/>
              </a:spcBef>
              <a:buFontTx/>
              <a:buNone/>
              <a:defRPr sz="1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In humans, this combination results in what percent of in-hospital mortality rates?</a:t>
            </a:r>
            <a:endParaRPr lang="en-US" sz="2800" dirty="0"/>
          </a:p>
        </p:txBody>
      </p:sp>
      <p:sp>
        <p:nvSpPr>
          <p:cNvPr id="8" name="Text Placeholder 2"/>
          <p:cNvSpPr txBox="1">
            <a:spLocks/>
          </p:cNvSpPr>
          <p:nvPr/>
        </p:nvSpPr>
        <p:spPr>
          <a:xfrm>
            <a:off x="2608262" y="5603097"/>
            <a:ext cx="3657600" cy="8065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FontTx/>
              <a:buNone/>
              <a:defRPr sz="24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ts val="600"/>
              </a:spcBef>
              <a:buFontTx/>
              <a:buNone/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ts val="600"/>
              </a:spcBef>
              <a:buFontTx/>
              <a:buNone/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ts val="600"/>
              </a:spcBef>
              <a:buFontTx/>
              <a:buNone/>
              <a:defRPr sz="1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ts val="600"/>
              </a:spcBef>
              <a:buFontTx/>
              <a:buNone/>
              <a:defRPr sz="1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40%</a:t>
            </a:r>
            <a:endParaRPr lang="en-US" sz="30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0714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build="p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Pathogenesis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39160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23-03-19 at 3.56.34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21" y="0"/>
            <a:ext cx="82129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2903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4421" y="0"/>
            <a:ext cx="6195679" cy="1108949"/>
          </a:xfrm>
        </p:spPr>
        <p:txBody>
          <a:bodyPr/>
          <a:lstStyle/>
          <a:p>
            <a:r>
              <a:rPr lang="en-US" dirty="0" smtClean="0"/>
              <a:t>Microbial Factors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08939668"/>
              </p:ext>
            </p:extLst>
          </p:nvPr>
        </p:nvGraphicFramePr>
        <p:xfrm>
          <a:off x="120316" y="989263"/>
          <a:ext cx="8769684" cy="56682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968665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213642527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906213" y="6012685"/>
            <a:ext cx="41709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a.k.a. compensatory anti-inflammatory response syndrome (CARS)</a:t>
            </a:r>
            <a:endParaRPr lang="en-US" dirty="0"/>
          </a:p>
        </p:txBody>
      </p:sp>
      <p:sp>
        <p:nvSpPr>
          <p:cNvPr id="6" name="Left Brace 5"/>
          <p:cNvSpPr/>
          <p:nvPr/>
        </p:nvSpPr>
        <p:spPr>
          <a:xfrm rot="16200000">
            <a:off x="6797843" y="3779451"/>
            <a:ext cx="360947" cy="4331368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954421" y="0"/>
            <a:ext cx="6195679" cy="1108949"/>
          </a:xfrm>
        </p:spPr>
        <p:txBody>
          <a:bodyPr/>
          <a:lstStyle/>
          <a:p>
            <a:r>
              <a:rPr lang="en-US" dirty="0" smtClean="0"/>
              <a:t>Microbial Factors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6361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2" y="107577"/>
            <a:ext cx="7581901" cy="3662318"/>
          </a:xfrm>
        </p:spPr>
        <p:txBody>
          <a:bodyPr/>
          <a:lstStyle/>
          <a:p>
            <a:r>
              <a:rPr lang="en-US" sz="5000" dirty="0" smtClean="0"/>
              <a:t>Activation of which immune cell initiates the sepsis-induced systemic inflammatory response?</a:t>
            </a:r>
            <a:endParaRPr lang="en-US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3" y="4384842"/>
            <a:ext cx="4434222" cy="145118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000" dirty="0" smtClean="0">
                <a:solidFill>
                  <a:srgbClr val="BB86E3"/>
                </a:solidFill>
              </a:rPr>
              <a:t>Macrophage</a:t>
            </a:r>
            <a:endParaRPr lang="en-US" sz="3000" dirty="0">
              <a:solidFill>
                <a:srgbClr val="BB86E3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6462" t="14386" r="26169" b="15958"/>
          <a:stretch/>
        </p:blipFill>
        <p:spPr>
          <a:xfrm>
            <a:off x="5213685" y="3944013"/>
            <a:ext cx="2941053" cy="2432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9002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Microbial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components of Gram positive bacteria does the immune system react to?</a:t>
            </a:r>
          </a:p>
          <a:p>
            <a:pPr lvl="1"/>
            <a:r>
              <a:rPr lang="en-US" dirty="0" smtClean="0"/>
              <a:t>Cell wall components: </a:t>
            </a:r>
            <a:r>
              <a:rPr lang="en-US" dirty="0" err="1" smtClean="0"/>
              <a:t>lipoteichoic</a:t>
            </a:r>
            <a:r>
              <a:rPr lang="en-US" dirty="0" smtClean="0"/>
              <a:t> </a:t>
            </a:r>
            <a:r>
              <a:rPr lang="en-US" dirty="0"/>
              <a:t>acid, peptidoglycan, peptidoglycan stem </a:t>
            </a:r>
            <a:r>
              <a:rPr lang="en-US" dirty="0" smtClean="0"/>
              <a:t>peptides</a:t>
            </a:r>
          </a:p>
          <a:p>
            <a:pPr lvl="1"/>
            <a:r>
              <a:rPr lang="en-US" dirty="0" smtClean="0"/>
              <a:t>Bacterial DNA</a:t>
            </a:r>
          </a:p>
          <a:p>
            <a:pPr lvl="1"/>
            <a:r>
              <a:rPr lang="en-US" dirty="0" smtClean="0"/>
              <a:t>Soluble bacterial exotoxins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857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4421" y="0"/>
            <a:ext cx="6195679" cy="1108949"/>
          </a:xfrm>
        </p:spPr>
        <p:txBody>
          <a:bodyPr/>
          <a:lstStyle/>
          <a:p>
            <a:r>
              <a:rPr lang="en-US" dirty="0" smtClean="0"/>
              <a:t>Microbial Factors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941058212"/>
              </p:ext>
            </p:extLst>
          </p:nvPr>
        </p:nvGraphicFramePr>
        <p:xfrm>
          <a:off x="120316" y="989263"/>
          <a:ext cx="8769684" cy="56682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633700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2" y="107577"/>
            <a:ext cx="7581901" cy="4504528"/>
          </a:xfrm>
        </p:spPr>
        <p:txBody>
          <a:bodyPr/>
          <a:lstStyle/>
          <a:p>
            <a:r>
              <a:rPr lang="en-US" sz="5000" dirty="0" smtClean="0"/>
              <a:t>In both Gram-negative and Gram-positive sepsis, what drives the host response and clinical manifestation of sepsis?</a:t>
            </a:r>
            <a:endParaRPr lang="en-US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2" y="5391170"/>
            <a:ext cx="7581901" cy="8897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000" dirty="0" smtClean="0">
                <a:solidFill>
                  <a:srgbClr val="BB86E3"/>
                </a:solidFill>
              </a:rPr>
              <a:t>Interaction with PAMPs</a:t>
            </a:r>
            <a:endParaRPr lang="en-US" sz="3000" dirty="0">
              <a:solidFill>
                <a:srgbClr val="BB86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7477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Brief Discussion of Sepsis-3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7468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PAMP Summary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Gram-negative</a:t>
            </a:r>
            <a:endParaRPr lang="en-US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2" y="2393575"/>
            <a:ext cx="3657600" cy="1095614"/>
          </a:xfrm>
        </p:spPr>
        <p:txBody>
          <a:bodyPr>
            <a:noAutofit/>
          </a:bodyPr>
          <a:lstStyle/>
          <a:p>
            <a:r>
              <a:rPr lang="en-US" sz="2400" dirty="0" smtClean="0"/>
              <a:t>Lipopolysaccharide (LPS)</a:t>
            </a:r>
            <a:endParaRPr lang="en-US" sz="2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Gram-positive</a:t>
            </a:r>
            <a:endParaRPr lang="en-US" sz="28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3762" y="2393575"/>
            <a:ext cx="4283243" cy="4210425"/>
          </a:xfrm>
        </p:spPr>
        <p:txBody>
          <a:bodyPr>
            <a:normAutofit/>
          </a:bodyPr>
          <a:lstStyle/>
          <a:p>
            <a:pPr lvl="1"/>
            <a:r>
              <a:rPr lang="en-US" sz="2400" dirty="0"/>
              <a:t>Cell wall components: </a:t>
            </a:r>
            <a:r>
              <a:rPr lang="en-US" sz="2400" dirty="0" err="1"/>
              <a:t>lipoteichoic</a:t>
            </a:r>
            <a:r>
              <a:rPr lang="en-US" sz="2400" dirty="0"/>
              <a:t> acid, peptidoglycan, peptidoglycan stem peptides</a:t>
            </a:r>
          </a:p>
          <a:p>
            <a:pPr lvl="1"/>
            <a:r>
              <a:rPr lang="en-US" sz="2400" dirty="0"/>
              <a:t>Bacterial DNA</a:t>
            </a:r>
          </a:p>
          <a:p>
            <a:pPr lvl="1"/>
            <a:r>
              <a:rPr lang="en-US" sz="2400" dirty="0"/>
              <a:t>Soluble </a:t>
            </a:r>
            <a:r>
              <a:rPr lang="en-US" sz="2400" dirty="0" smtClean="0"/>
              <a:t>exotoxins</a:t>
            </a:r>
          </a:p>
          <a:p>
            <a:pPr lvl="2"/>
            <a:r>
              <a:rPr lang="en-US" sz="2000" dirty="0" smtClean="0"/>
              <a:t>“</a:t>
            </a:r>
            <a:r>
              <a:rPr lang="en-US" sz="2000" dirty="0" err="1" smtClean="0"/>
              <a:t>superantigens</a:t>
            </a:r>
            <a:r>
              <a:rPr lang="en-US" sz="2000" dirty="0" smtClean="0"/>
              <a:t>”</a:t>
            </a:r>
            <a:endParaRPr lang="en-US" sz="20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30284" y="3348082"/>
            <a:ext cx="4373480" cy="32559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Which is the most potent stimulus for the release of TNF-α?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9382975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3290" t="6251" r="3413" b="5007"/>
          <a:stretch/>
        </p:blipFill>
        <p:spPr>
          <a:xfrm>
            <a:off x="71978" y="1013248"/>
            <a:ext cx="9009921" cy="4931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7800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2" y="107576"/>
            <a:ext cx="7581901" cy="2334855"/>
          </a:xfrm>
        </p:spPr>
        <p:txBody>
          <a:bodyPr/>
          <a:lstStyle/>
          <a:p>
            <a:r>
              <a:rPr lang="en-US" dirty="0" smtClean="0"/>
              <a:t>Host Response to Bacterial Infection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2" y="2622296"/>
            <a:ext cx="7581901" cy="3448892"/>
          </a:xfrm>
        </p:spPr>
        <p:txBody>
          <a:bodyPr/>
          <a:lstStyle/>
          <a:p>
            <a:r>
              <a:rPr lang="en-US" dirty="0" smtClean="0"/>
              <a:t>TNF-α</a:t>
            </a:r>
          </a:p>
          <a:p>
            <a:pPr lvl="1"/>
            <a:r>
              <a:rPr lang="en-US" dirty="0" smtClean="0"/>
              <a:t>Early central regulatory of cytokine interactions</a:t>
            </a:r>
          </a:p>
          <a:p>
            <a:pPr lvl="1"/>
            <a:r>
              <a:rPr lang="en-US" dirty="0" smtClean="0"/>
              <a:t>Activates other inflammatory cells (i.e. neutrophils, monocytes)</a:t>
            </a:r>
          </a:p>
          <a:p>
            <a:pPr lvl="1"/>
            <a:r>
              <a:rPr lang="en-US" dirty="0" smtClean="0"/>
              <a:t>Attracts cells (i.e. neutrophils) to damaged area</a:t>
            </a:r>
          </a:p>
          <a:p>
            <a:r>
              <a:rPr lang="en-US" dirty="0" err="1" smtClean="0"/>
              <a:t>Chemokines</a:t>
            </a:r>
            <a:endParaRPr lang="en-US" dirty="0" smtClean="0"/>
          </a:p>
          <a:p>
            <a:pPr lvl="1"/>
            <a:r>
              <a:rPr lang="en-US" dirty="0" smtClean="0"/>
              <a:t>Attract cells (i.e. neutrophils) to the damaged area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5238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2" y="107577"/>
            <a:ext cx="7581901" cy="3662318"/>
          </a:xfrm>
        </p:spPr>
        <p:txBody>
          <a:bodyPr/>
          <a:lstStyle/>
          <a:p>
            <a:r>
              <a:rPr lang="en-US" sz="5000" dirty="0" smtClean="0"/>
              <a:t>Which immune cell is the innate immune system’s first line of defense against pathogens?</a:t>
            </a:r>
            <a:endParaRPr lang="en-US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3" y="4384842"/>
            <a:ext cx="4434222" cy="145118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000" dirty="0" smtClean="0">
                <a:solidFill>
                  <a:srgbClr val="BB86E3"/>
                </a:solidFill>
              </a:rPr>
              <a:t>Neutrophil</a:t>
            </a:r>
            <a:endParaRPr lang="en-US" sz="3000" dirty="0">
              <a:solidFill>
                <a:srgbClr val="BB86E3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9085" t="7408" r="9234" b="7991"/>
          <a:stretch/>
        </p:blipFill>
        <p:spPr>
          <a:xfrm>
            <a:off x="5586149" y="3757161"/>
            <a:ext cx="2842054" cy="2855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1644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2D908"/>
                </a:solidFill>
              </a:rPr>
              <a:t>IN HEALTH</a:t>
            </a:r>
            <a:endParaRPr lang="en-US" dirty="0">
              <a:solidFill>
                <a:srgbClr val="F2D9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7002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7178" y="138079"/>
            <a:ext cx="7581901" cy="1653988"/>
          </a:xfrm>
        </p:spPr>
        <p:txBody>
          <a:bodyPr/>
          <a:lstStyle/>
          <a:p>
            <a:r>
              <a:rPr lang="en-US" dirty="0" smtClean="0"/>
              <a:t>Neutrophils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half" idx="4294967295"/>
          </p:nvPr>
        </p:nvSpPr>
        <p:spPr>
          <a:xfrm>
            <a:off x="719301" y="2248285"/>
            <a:ext cx="7572523" cy="4315611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Recognize pathogens via pattern recognition receptors (PRRs) on membrane binding to PAMPs</a:t>
            </a:r>
          </a:p>
          <a:p>
            <a:r>
              <a:rPr lang="en-US" dirty="0"/>
              <a:t>D</a:t>
            </a:r>
            <a:r>
              <a:rPr lang="en-US" dirty="0" smtClean="0"/>
              <a:t>estroy invading pathogens via:</a:t>
            </a:r>
          </a:p>
          <a:p>
            <a:pPr lvl="1"/>
            <a:r>
              <a:rPr lang="en-US" dirty="0" smtClean="0"/>
              <a:t>Phagocytosis followed by degranulation</a:t>
            </a:r>
          </a:p>
          <a:p>
            <a:pPr lvl="2"/>
            <a:r>
              <a:rPr lang="en-US" dirty="0" smtClean="0"/>
              <a:t>Proteases + peptides fuse with </a:t>
            </a:r>
            <a:r>
              <a:rPr lang="en-US" dirty="0" err="1" smtClean="0"/>
              <a:t>phagosome</a:t>
            </a:r>
            <a:endParaRPr lang="en-US" dirty="0" smtClean="0"/>
          </a:p>
          <a:p>
            <a:pPr lvl="2"/>
            <a:r>
              <a:rPr lang="en-US" dirty="0" smtClean="0"/>
              <a:t>ROS production via </a:t>
            </a:r>
            <a:r>
              <a:rPr lang="en-US" dirty="0" err="1" smtClean="0"/>
              <a:t>intraphagosomal</a:t>
            </a:r>
            <a:r>
              <a:rPr lang="en-US" dirty="0" smtClean="0"/>
              <a:t> </a:t>
            </a:r>
            <a:r>
              <a:rPr lang="en-US" u="sng" dirty="0" smtClean="0">
                <a:solidFill>
                  <a:schemeClr val="accent2"/>
                </a:solidFill>
              </a:rPr>
              <a:t>oxidative burst </a:t>
            </a:r>
            <a:r>
              <a:rPr lang="en-US" dirty="0" smtClean="0"/>
              <a:t>destroys organism and triggers neutrophil apoptosis</a:t>
            </a:r>
          </a:p>
          <a:p>
            <a:pPr lvl="3"/>
            <a:r>
              <a:rPr lang="en-US" dirty="0" smtClean="0"/>
              <a:t>A.k.a. “respiratory burst”</a:t>
            </a:r>
          </a:p>
          <a:p>
            <a:pPr lvl="1"/>
            <a:r>
              <a:rPr lang="en-US" dirty="0"/>
              <a:t>F</a:t>
            </a:r>
            <a:r>
              <a:rPr lang="en-US" dirty="0" smtClean="0"/>
              <a:t>ormation of neutrophil extracellular traps (NETs)</a:t>
            </a:r>
          </a:p>
        </p:txBody>
      </p:sp>
      <p:sp>
        <p:nvSpPr>
          <p:cNvPr id="9" name="Text Placeholder 4"/>
          <p:cNvSpPr txBox="1">
            <a:spLocks/>
          </p:cNvSpPr>
          <p:nvPr/>
        </p:nvSpPr>
        <p:spPr>
          <a:xfrm>
            <a:off x="719301" y="1534332"/>
            <a:ext cx="7819777" cy="515469"/>
          </a:xfrm>
          <a:prstGeom prst="rect">
            <a:avLst/>
          </a:prstGeom>
        </p:spPr>
        <p:txBody>
          <a:bodyPr/>
          <a:lstStyle>
            <a:lvl1pPr marL="403225" indent="-403225" algn="l" defTabSz="914400" rtl="0" eaLnBrk="1" latinLnBrk="0" hangingPunct="1">
              <a:spcBef>
                <a:spcPts val="2000"/>
              </a:spcBef>
              <a:buFontTx/>
              <a:buBlip>
                <a:blip r:embed="rId3"/>
              </a:buBlip>
              <a:defRPr sz="24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806450" indent="-403225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22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336550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492250" indent="-349250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-336550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1732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5161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860675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3205163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800" b="1" kern="1200" dirty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/>
              <a:t>Function/Mechanism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6811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7178" y="138079"/>
            <a:ext cx="7581901" cy="1050799"/>
          </a:xfrm>
        </p:spPr>
        <p:txBody>
          <a:bodyPr/>
          <a:lstStyle/>
          <a:p>
            <a:r>
              <a:rPr lang="en-US" dirty="0" smtClean="0"/>
              <a:t>NETs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half" idx="4294967295"/>
          </p:nvPr>
        </p:nvSpPr>
        <p:spPr>
          <a:xfrm>
            <a:off x="367989" y="1188878"/>
            <a:ext cx="4506885" cy="5336989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 smtClean="0"/>
              <a:t>Nuclear material (DNA, histones) combine with cytotoxic molecules from cytoplasmic granules into extracellular space</a:t>
            </a:r>
          </a:p>
          <a:p>
            <a:r>
              <a:rPr lang="en-US" dirty="0" smtClean="0"/>
              <a:t>Web ensnares and kills microorganisms</a:t>
            </a:r>
          </a:p>
          <a:p>
            <a:r>
              <a:rPr lang="en-US" dirty="0" smtClean="0"/>
              <a:t>Limits spread of cytotoxic molecules to prevent regional tissue damage</a:t>
            </a:r>
          </a:p>
          <a:p>
            <a:r>
              <a:rPr lang="en-US" dirty="0" smtClean="0"/>
              <a:t>Leads to neutrophil death via </a:t>
            </a:r>
            <a:r>
              <a:rPr lang="en-US" dirty="0" err="1" smtClean="0"/>
              <a:t>NETosis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4847" r="12513"/>
          <a:stretch/>
        </p:blipFill>
        <p:spPr>
          <a:xfrm>
            <a:off x="5012034" y="1937910"/>
            <a:ext cx="3868546" cy="3727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4099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200" y="0"/>
            <a:ext cx="79741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3323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2" y="107576"/>
            <a:ext cx="7581901" cy="4009665"/>
          </a:xfrm>
        </p:spPr>
        <p:txBody>
          <a:bodyPr/>
          <a:lstStyle/>
          <a:p>
            <a:r>
              <a:rPr lang="en-US" sz="5000" dirty="0" smtClean="0"/>
              <a:t>What is the most important cytokine responsible for maintaining neutrophil homeostasis?</a:t>
            </a:r>
            <a:endParaRPr lang="en-US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2" y="4663977"/>
            <a:ext cx="7581900" cy="9187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Granulocyte-colony stimulating factor</a:t>
            </a:r>
            <a:endParaRPr lang="en-US" sz="30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4218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37269"/>
            <a:ext cx="9144000" cy="2149339"/>
          </a:xfrm>
        </p:spPr>
        <p:txBody>
          <a:bodyPr/>
          <a:lstStyle/>
          <a:p>
            <a:r>
              <a:rPr lang="en-US" dirty="0" smtClean="0"/>
              <a:t>Granulocyte-colony stimulating factor (G-CSF)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4294967295"/>
          </p:nvPr>
        </p:nvSpPr>
        <p:spPr>
          <a:xfrm>
            <a:off x="288289" y="2358691"/>
            <a:ext cx="8700578" cy="175855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 smtClean="0"/>
              <a:t>Bone marrow stromal cells</a:t>
            </a:r>
          </a:p>
          <a:p>
            <a:r>
              <a:rPr lang="en-US" dirty="0" smtClean="0"/>
              <a:t>Also secreted from: macrophages, monocytes, endothelial cells, fibroblasts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741" y="4111637"/>
            <a:ext cx="8319028" cy="2707839"/>
          </a:xfrm>
          <a:prstGeom prst="rect">
            <a:avLst/>
          </a:prstGeom>
        </p:spPr>
      </p:pic>
      <p:sp>
        <p:nvSpPr>
          <p:cNvPr id="7" name="Text Placeholder 4"/>
          <p:cNvSpPr txBox="1">
            <a:spLocks/>
          </p:cNvSpPr>
          <p:nvPr/>
        </p:nvSpPr>
        <p:spPr>
          <a:xfrm>
            <a:off x="563741" y="1793905"/>
            <a:ext cx="8081509" cy="515469"/>
          </a:xfrm>
          <a:prstGeom prst="rect">
            <a:avLst/>
          </a:prstGeom>
        </p:spPr>
        <p:txBody>
          <a:bodyPr/>
          <a:lstStyle>
            <a:lvl1pPr marL="403225" indent="-403225" algn="l" defTabSz="914400" rtl="0" eaLnBrk="1" latinLnBrk="0" hangingPunct="1">
              <a:spcBef>
                <a:spcPts val="2000"/>
              </a:spcBef>
              <a:buFontTx/>
              <a:buBlip>
                <a:blip r:embed="rId4"/>
              </a:buBlip>
              <a:defRPr sz="24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806450" indent="-403225" algn="l" defTabSz="914400" rtl="0" eaLnBrk="1" latinLnBrk="0" hangingPunct="1">
              <a:spcBef>
                <a:spcPts val="600"/>
              </a:spcBef>
              <a:buFontTx/>
              <a:buBlip>
                <a:blip r:embed="rId4"/>
              </a:buBlip>
              <a:defRPr sz="22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336550" algn="l" defTabSz="914400" rtl="0" eaLnBrk="1" latinLnBrk="0" hangingPunct="1">
              <a:spcBef>
                <a:spcPts val="600"/>
              </a:spcBef>
              <a:buFontTx/>
              <a:buBlip>
                <a:blip r:embed="rId4"/>
              </a:buBlip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492250" indent="-349250" algn="l" defTabSz="914400" rtl="0" eaLnBrk="1" latinLnBrk="0" hangingPunct="1">
              <a:spcBef>
                <a:spcPts val="600"/>
              </a:spcBef>
              <a:buFontTx/>
              <a:buBlip>
                <a:blip r:embed="rId4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-336550" algn="l" defTabSz="914400" rtl="0" eaLnBrk="1" latinLnBrk="0" hangingPunct="1">
              <a:spcBef>
                <a:spcPts val="600"/>
              </a:spcBef>
              <a:buFontTx/>
              <a:buBlip>
                <a:blip r:embed="rId4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1732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5161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860675" indent="-34448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3205163" indent="-34448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lang="en-US" sz="1800" b="1" kern="1200" dirty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/>
              <a:t>Production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6670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3" y="2807368"/>
            <a:ext cx="7468854" cy="3823369"/>
          </a:xfrm>
        </p:spPr>
        <p:txBody>
          <a:bodyPr>
            <a:normAutofit/>
          </a:bodyPr>
          <a:lstStyle/>
          <a:p>
            <a:r>
              <a:rPr lang="en-US" dirty="0" smtClean="0"/>
              <a:t>Life-threatening organ dysfunction caused by a dysregulated host response to infection</a:t>
            </a:r>
          </a:p>
          <a:p>
            <a:pPr lvl="1"/>
            <a:r>
              <a:rPr lang="en-US" sz="2000" dirty="0" smtClean="0"/>
              <a:t>Sepsis -3</a:t>
            </a:r>
          </a:p>
          <a:p>
            <a:pPr lvl="1"/>
            <a:r>
              <a:rPr lang="en-US" sz="2000" dirty="0" smtClean="0"/>
              <a:t>Modified from Sepsis-2 definition based on improved understanding of the </a:t>
            </a:r>
            <a:r>
              <a:rPr lang="en-US" sz="2000" u="sng" dirty="0" smtClean="0"/>
              <a:t>pathobiology</a:t>
            </a:r>
            <a:r>
              <a:rPr lang="en-US" sz="2000" dirty="0" smtClean="0"/>
              <a:t> of sepsis</a:t>
            </a:r>
          </a:p>
          <a:p>
            <a:pPr lvl="2"/>
            <a:r>
              <a:rPr lang="en-US" sz="1600" dirty="0" smtClean="0"/>
              <a:t>Organ function</a:t>
            </a:r>
          </a:p>
          <a:p>
            <a:pPr lvl="2"/>
            <a:r>
              <a:rPr lang="en-US" sz="1600" dirty="0" smtClean="0"/>
              <a:t>Morphology</a:t>
            </a:r>
          </a:p>
          <a:p>
            <a:pPr lvl="2"/>
            <a:r>
              <a:rPr lang="en-US" sz="1600" dirty="0" smtClean="0"/>
              <a:t>Cell biology</a:t>
            </a:r>
          </a:p>
          <a:p>
            <a:pPr lvl="2"/>
            <a:r>
              <a:rPr lang="en-US" sz="1600" dirty="0" smtClean="0"/>
              <a:t>Biochemistry</a:t>
            </a:r>
          </a:p>
          <a:p>
            <a:pPr lvl="2"/>
            <a:r>
              <a:rPr lang="en-US" sz="1600" dirty="0" smtClean="0"/>
              <a:t>Immunology</a:t>
            </a:r>
          </a:p>
          <a:p>
            <a:pPr lvl="2"/>
            <a:r>
              <a:rPr lang="en-US" sz="1600" dirty="0" smtClean="0"/>
              <a:t>Circulation</a:t>
            </a:r>
            <a:endParaRPr lang="en-US" sz="1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79463" y="1344667"/>
            <a:ext cx="7581901" cy="16539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Sepsis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1269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2" y="107577"/>
            <a:ext cx="7581901" cy="3662318"/>
          </a:xfrm>
        </p:spPr>
        <p:txBody>
          <a:bodyPr/>
          <a:lstStyle/>
          <a:p>
            <a:r>
              <a:rPr lang="en-US" sz="5000" dirty="0" smtClean="0"/>
              <a:t>Elevated levels of which cytokine is a stimulus for G-CSF release by bone marrow stromal cells?</a:t>
            </a:r>
            <a:endParaRPr lang="en-US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3" y="4384842"/>
            <a:ext cx="7581900" cy="158864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IL-17</a:t>
            </a:r>
          </a:p>
          <a:p>
            <a:pPr marL="0" indent="0" algn="ctr">
              <a:buNone/>
            </a:pPr>
            <a:r>
              <a:rPr lang="en-US" sz="2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Produced by specific lymphocytes under stimulation of IL-23, which is released by tissue macrophages</a:t>
            </a:r>
            <a:endParaRPr lang="en-US" sz="20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7672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7577"/>
            <a:ext cx="9144000" cy="1653988"/>
          </a:xfrm>
        </p:spPr>
        <p:txBody>
          <a:bodyPr/>
          <a:lstStyle/>
          <a:p>
            <a:r>
              <a:rPr lang="en-US" dirty="0" smtClean="0"/>
              <a:t>Pathway to G-CSF Release</a:t>
            </a:r>
            <a:endParaRPr lang="en-US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835082835"/>
              </p:ext>
            </p:extLst>
          </p:nvPr>
        </p:nvGraphicFramePr>
        <p:xfrm>
          <a:off x="13468" y="-963016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805285044"/>
              </p:ext>
            </p:extLst>
          </p:nvPr>
        </p:nvGraphicFramePr>
        <p:xfrm>
          <a:off x="44771" y="2794000"/>
          <a:ext cx="9057363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7187637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Graphic spid="4" grpId="0">
        <p:bldAsOne/>
      </p:bldGraphic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879"/>
            <a:ext cx="9144000" cy="2243666"/>
          </a:xfrm>
        </p:spPr>
        <p:txBody>
          <a:bodyPr/>
          <a:lstStyle/>
          <a:p>
            <a:r>
              <a:rPr lang="en-US" dirty="0"/>
              <a:t>Granulocyte-colony stimulating factor (G-CSF)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2" y="2958832"/>
            <a:ext cx="7581901" cy="2877192"/>
          </a:xfrm>
        </p:spPr>
        <p:txBody>
          <a:bodyPr/>
          <a:lstStyle/>
          <a:p>
            <a:r>
              <a:rPr lang="en-US" dirty="0" smtClean="0"/>
              <a:t>Promotes </a:t>
            </a:r>
            <a:r>
              <a:rPr lang="en-US" dirty="0"/>
              <a:t>progenitor </a:t>
            </a:r>
            <a:r>
              <a:rPr lang="en-US" dirty="0" smtClean="0"/>
              <a:t>differentiation into committed production of neutrophils</a:t>
            </a:r>
          </a:p>
          <a:p>
            <a:r>
              <a:rPr lang="en-US" dirty="0" smtClean="0"/>
              <a:t>Increases </a:t>
            </a:r>
            <a:r>
              <a:rPr lang="en-US" dirty="0"/>
              <a:t>cell </a:t>
            </a:r>
            <a:r>
              <a:rPr lang="en-US" dirty="0" smtClean="0"/>
              <a:t>division</a:t>
            </a:r>
          </a:p>
          <a:p>
            <a:r>
              <a:rPr lang="en-US" dirty="0" smtClean="0"/>
              <a:t>Decreases </a:t>
            </a:r>
            <a:r>
              <a:rPr lang="en-US" dirty="0"/>
              <a:t>time to </a:t>
            </a:r>
            <a:r>
              <a:rPr lang="en-US" dirty="0" smtClean="0"/>
              <a:t>maturation</a:t>
            </a:r>
          </a:p>
          <a:p>
            <a:r>
              <a:rPr lang="en-US" dirty="0" smtClean="0"/>
              <a:t>Increases </a:t>
            </a:r>
            <a:r>
              <a:rPr lang="en-US" dirty="0"/>
              <a:t>release of neutrophils from bone </a:t>
            </a:r>
            <a:r>
              <a:rPr lang="en-US" dirty="0" smtClean="0"/>
              <a:t>marrow</a:t>
            </a:r>
            <a:endParaRPr lang="en-US" dirty="0"/>
          </a:p>
        </p:txBody>
      </p:sp>
      <p:sp>
        <p:nvSpPr>
          <p:cNvPr id="4" name="Text Placeholder 4"/>
          <p:cNvSpPr txBox="1">
            <a:spLocks/>
          </p:cNvSpPr>
          <p:nvPr/>
        </p:nvSpPr>
        <p:spPr>
          <a:xfrm>
            <a:off x="563741" y="2253545"/>
            <a:ext cx="8081509" cy="515469"/>
          </a:xfrm>
          <a:prstGeom prst="rect">
            <a:avLst/>
          </a:prstGeom>
        </p:spPr>
        <p:txBody>
          <a:bodyPr/>
          <a:lstStyle>
            <a:lvl1pPr marL="403225" indent="-403225" algn="l" defTabSz="914400" rtl="0" eaLnBrk="1" latinLnBrk="0" hangingPunct="1">
              <a:spcBef>
                <a:spcPts val="2000"/>
              </a:spcBef>
              <a:buFontTx/>
              <a:buBlip>
                <a:blip r:embed="rId2"/>
              </a:buBlip>
              <a:defRPr sz="24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806450" indent="-403225" algn="l" defTabSz="914400" rtl="0" eaLnBrk="1" latinLnBrk="0" hangingPunct="1">
              <a:spcBef>
                <a:spcPts val="600"/>
              </a:spcBef>
              <a:buFontTx/>
              <a:buBlip>
                <a:blip r:embed="rId2"/>
              </a:buBlip>
              <a:defRPr sz="22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336550" algn="l" defTabSz="914400" rtl="0" eaLnBrk="1" latinLnBrk="0" hangingPunct="1">
              <a:spcBef>
                <a:spcPts val="600"/>
              </a:spcBef>
              <a:buFontTx/>
              <a:buBlip>
                <a:blip r:embed="rId2"/>
              </a:buBlip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492250" indent="-349250" algn="l" defTabSz="914400" rtl="0" eaLnBrk="1" latinLnBrk="0" hangingPunct="1">
              <a:spcBef>
                <a:spcPts val="600"/>
              </a:spcBef>
              <a:buFontTx/>
              <a:buBlip>
                <a:blip r:embed="rId2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-336550" algn="l" defTabSz="914400" rtl="0" eaLnBrk="1" latinLnBrk="0" hangingPunct="1">
              <a:spcBef>
                <a:spcPts val="600"/>
              </a:spcBef>
              <a:buFontTx/>
              <a:buBlip>
                <a:blip r:embed="rId2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1732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5161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860675" indent="-344488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3205163" indent="-344488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b="1" kern="1200" dirty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/>
              <a:t>Functions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9156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7178" y="1720402"/>
            <a:ext cx="7581901" cy="1653988"/>
          </a:xfrm>
        </p:spPr>
        <p:txBody>
          <a:bodyPr/>
          <a:lstStyle/>
          <a:p>
            <a:r>
              <a:rPr lang="en-US" dirty="0" smtClean="0"/>
              <a:t>Neutrophils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712" t="7590" r="2875" b="3675"/>
          <a:stretch/>
        </p:blipFill>
        <p:spPr>
          <a:xfrm>
            <a:off x="1764625" y="187741"/>
            <a:ext cx="5598026" cy="1958829"/>
          </a:xfrm>
          <a:prstGeom prst="rect">
            <a:avLst/>
          </a:prstGeom>
        </p:spPr>
      </p:pic>
      <p:sp>
        <p:nvSpPr>
          <p:cNvPr id="10" name="Content Placeholder 3"/>
          <p:cNvSpPr>
            <a:spLocks noGrp="1"/>
          </p:cNvSpPr>
          <p:nvPr>
            <p:ph sz="half" idx="4294967295"/>
          </p:nvPr>
        </p:nvSpPr>
        <p:spPr>
          <a:xfrm>
            <a:off x="335761" y="3290648"/>
            <a:ext cx="8700578" cy="348361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 smtClean="0"/>
              <a:t>Stimulated by:</a:t>
            </a:r>
          </a:p>
          <a:p>
            <a:pPr lvl="1"/>
            <a:r>
              <a:rPr lang="en-US" dirty="0" smtClean="0"/>
              <a:t>Granulocyte-colony stimulating factor</a:t>
            </a:r>
          </a:p>
          <a:p>
            <a:pPr lvl="1"/>
            <a:r>
              <a:rPr lang="en-US" dirty="0" smtClean="0"/>
              <a:t>Inflammatory cytokines (macrophage inflammatory protein-2, IL-8)</a:t>
            </a:r>
          </a:p>
          <a:p>
            <a:pPr lvl="1"/>
            <a:r>
              <a:rPr lang="en-US" dirty="0" smtClean="0"/>
              <a:t>Chemotactic </a:t>
            </a:r>
            <a:r>
              <a:rPr lang="en-US" dirty="0" err="1" smtClean="0"/>
              <a:t>leukotrienes</a:t>
            </a:r>
            <a:r>
              <a:rPr lang="en-US" dirty="0" smtClean="0"/>
              <a:t> [i.e. complement C5a])</a:t>
            </a:r>
          </a:p>
          <a:p>
            <a:pPr lvl="1"/>
            <a:r>
              <a:rPr lang="en-US" dirty="0" smtClean="0"/>
              <a:t>GM-CSF (granulocyte-macrophage colony stimulating factor), TNF-α, TNF-β</a:t>
            </a:r>
          </a:p>
          <a:p>
            <a:r>
              <a:rPr lang="en-US" dirty="0" smtClean="0"/>
              <a:t>Limited by: SDF-1a-CXCR4 axis</a:t>
            </a:r>
          </a:p>
        </p:txBody>
      </p:sp>
      <p:sp>
        <p:nvSpPr>
          <p:cNvPr id="11" name="Text Placeholder 4"/>
          <p:cNvSpPr txBox="1">
            <a:spLocks/>
          </p:cNvSpPr>
          <p:nvPr/>
        </p:nvSpPr>
        <p:spPr>
          <a:xfrm>
            <a:off x="759111" y="2903065"/>
            <a:ext cx="8081509" cy="515469"/>
          </a:xfrm>
          <a:prstGeom prst="rect">
            <a:avLst/>
          </a:prstGeom>
        </p:spPr>
        <p:txBody>
          <a:bodyPr/>
          <a:lstStyle>
            <a:lvl1pPr marL="403225" indent="-403225" algn="l" defTabSz="914400" rtl="0" eaLnBrk="1" latinLnBrk="0" hangingPunct="1">
              <a:spcBef>
                <a:spcPts val="2000"/>
              </a:spcBef>
              <a:buFontTx/>
              <a:buBlip>
                <a:blip r:embed="rId4"/>
              </a:buBlip>
              <a:defRPr sz="24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806450" indent="-403225" algn="l" defTabSz="914400" rtl="0" eaLnBrk="1" latinLnBrk="0" hangingPunct="1">
              <a:spcBef>
                <a:spcPts val="600"/>
              </a:spcBef>
              <a:buFontTx/>
              <a:buBlip>
                <a:blip r:embed="rId4"/>
              </a:buBlip>
              <a:defRPr sz="22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336550" algn="l" defTabSz="914400" rtl="0" eaLnBrk="1" latinLnBrk="0" hangingPunct="1">
              <a:spcBef>
                <a:spcPts val="600"/>
              </a:spcBef>
              <a:buFontTx/>
              <a:buBlip>
                <a:blip r:embed="rId4"/>
              </a:buBlip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492250" indent="-349250" algn="l" defTabSz="914400" rtl="0" eaLnBrk="1" latinLnBrk="0" hangingPunct="1">
              <a:spcBef>
                <a:spcPts val="600"/>
              </a:spcBef>
              <a:buFontTx/>
              <a:buBlip>
                <a:blip r:embed="rId4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-336550" algn="l" defTabSz="914400" rtl="0" eaLnBrk="1" latinLnBrk="0" hangingPunct="1">
              <a:spcBef>
                <a:spcPts val="600"/>
              </a:spcBef>
              <a:buFontTx/>
              <a:buBlip>
                <a:blip r:embed="rId4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1732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5161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860675" indent="-34448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3205163" indent="-34448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lang="en-US" sz="1800" b="1" kern="1200" dirty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/>
              <a:t>Release from bone marrow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0965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2" y="107577"/>
            <a:ext cx="7581901" cy="1274142"/>
          </a:xfrm>
        </p:spPr>
        <p:txBody>
          <a:bodyPr/>
          <a:lstStyle/>
          <a:p>
            <a:r>
              <a:rPr lang="en-US" dirty="0" smtClean="0"/>
              <a:t>Neutrophils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04" y="1270065"/>
            <a:ext cx="4186494" cy="5443133"/>
          </a:xfrm>
        </p:spPr>
        <p:txBody>
          <a:bodyPr>
            <a:normAutofit/>
          </a:bodyPr>
          <a:lstStyle/>
          <a:p>
            <a:r>
              <a:rPr lang="en-US" dirty="0" smtClean="0"/>
              <a:t>Once released:</a:t>
            </a:r>
          </a:p>
          <a:p>
            <a:pPr lvl="1"/>
            <a:r>
              <a:rPr lang="en-US" dirty="0" smtClean="0"/>
              <a:t>Circulating pool</a:t>
            </a:r>
          </a:p>
          <a:p>
            <a:pPr lvl="2"/>
            <a:r>
              <a:rPr lang="en-US" dirty="0" smtClean="0"/>
              <a:t>Travel rapidly through large vessels’ centers w/ RBCs</a:t>
            </a:r>
          </a:p>
          <a:p>
            <a:pPr lvl="2"/>
            <a:r>
              <a:rPr lang="en-US" dirty="0" smtClean="0"/>
              <a:t>50% in dogs</a:t>
            </a:r>
          </a:p>
          <a:p>
            <a:pPr lvl="2"/>
            <a:r>
              <a:rPr lang="en-US" dirty="0" smtClean="0"/>
              <a:t>25% in cats</a:t>
            </a:r>
          </a:p>
          <a:p>
            <a:pPr lvl="1"/>
            <a:r>
              <a:rPr lang="en-US" dirty="0" err="1" smtClean="0"/>
              <a:t>Marginated</a:t>
            </a:r>
            <a:r>
              <a:rPr lang="en-US" dirty="0" smtClean="0"/>
              <a:t> pool</a:t>
            </a:r>
          </a:p>
          <a:p>
            <a:pPr lvl="2"/>
            <a:r>
              <a:rPr lang="en-US" dirty="0" smtClean="0"/>
              <a:t>Roll slowly along smaller vessel endothelium, stagnate in </a:t>
            </a:r>
            <a:r>
              <a:rPr lang="en-US" dirty="0" err="1" smtClean="0"/>
              <a:t>postcapillary</a:t>
            </a:r>
            <a:r>
              <a:rPr lang="en-US" dirty="0" smtClean="0"/>
              <a:t> </a:t>
            </a:r>
            <a:r>
              <a:rPr lang="en-US" dirty="0" err="1" smtClean="0"/>
              <a:t>venules</a:t>
            </a:r>
            <a:endParaRPr lang="en-US" dirty="0" smtClean="0"/>
          </a:p>
          <a:p>
            <a:pPr lvl="2"/>
            <a:r>
              <a:rPr lang="en-US" dirty="0" smtClean="0"/>
              <a:t>50% in dogs</a:t>
            </a:r>
          </a:p>
          <a:p>
            <a:pPr lvl="2"/>
            <a:r>
              <a:rPr lang="en-US" dirty="0" smtClean="0"/>
              <a:t>75% in cats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8726" y="1646895"/>
            <a:ext cx="3892274" cy="4652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6482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IN SEPSIS</a:t>
            </a:r>
            <a:r>
              <a:rPr lang="mr-IN" dirty="0" smtClean="0">
                <a:solidFill>
                  <a:schemeClr val="accent1"/>
                </a:solidFill>
              </a:rPr>
              <a:t>…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0564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685"/>
            <a:ext cx="9144000" cy="1653988"/>
          </a:xfrm>
        </p:spPr>
        <p:txBody>
          <a:bodyPr/>
          <a:lstStyle/>
          <a:p>
            <a:r>
              <a:rPr lang="en-US" dirty="0" smtClean="0"/>
              <a:t>Neutrophils</a:t>
            </a:r>
            <a:endParaRPr lang="en-US" sz="2400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4294967295"/>
          </p:nvPr>
        </p:nvSpPr>
        <p:spPr>
          <a:xfrm>
            <a:off x="711704" y="3070486"/>
            <a:ext cx="7675238" cy="3196097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I</a:t>
            </a:r>
            <a:r>
              <a:rPr lang="en-US" dirty="0" smtClean="0"/>
              <a:t>nflammatory cytokines and PAMP/DAMP binding PRRs on hematopoietic stem cells</a:t>
            </a:r>
            <a:r>
              <a:rPr lang="en-US" dirty="0"/>
              <a:t> </a:t>
            </a:r>
            <a:r>
              <a:rPr lang="en-US" dirty="0" smtClean="0"/>
              <a:t>promote/stimulate</a:t>
            </a:r>
            <a:r>
              <a:rPr lang="en-US" dirty="0"/>
              <a:t>:</a:t>
            </a:r>
          </a:p>
          <a:p>
            <a:pPr lvl="1"/>
            <a:r>
              <a:rPr lang="en-US" dirty="0" smtClean="0"/>
              <a:t>Progenitor cell proliferation</a:t>
            </a:r>
          </a:p>
          <a:p>
            <a:pPr lvl="1"/>
            <a:r>
              <a:rPr lang="en-US" dirty="0" smtClean="0"/>
              <a:t>Emergency granulocyte maturation</a:t>
            </a:r>
          </a:p>
          <a:p>
            <a:pPr lvl="1"/>
            <a:r>
              <a:rPr lang="en-US" dirty="0" smtClean="0"/>
              <a:t>Directed differentiation into granulocyte cell line</a:t>
            </a:r>
          </a:p>
        </p:txBody>
      </p:sp>
      <p:sp>
        <p:nvSpPr>
          <p:cNvPr id="11" name="Text Placeholder 4"/>
          <p:cNvSpPr txBox="1">
            <a:spLocks/>
          </p:cNvSpPr>
          <p:nvPr/>
        </p:nvSpPr>
        <p:spPr>
          <a:xfrm>
            <a:off x="0" y="1660673"/>
            <a:ext cx="9144000" cy="1388413"/>
          </a:xfrm>
          <a:prstGeom prst="rect">
            <a:avLst/>
          </a:prstGeom>
        </p:spPr>
        <p:txBody>
          <a:bodyPr/>
          <a:lstStyle>
            <a:lvl1pPr marL="403225" indent="-403225" algn="l" defTabSz="914400" rtl="0" eaLnBrk="1" latinLnBrk="0" hangingPunct="1">
              <a:spcBef>
                <a:spcPts val="2000"/>
              </a:spcBef>
              <a:buFontTx/>
              <a:buBlip>
                <a:blip r:embed="rId3"/>
              </a:buBlip>
              <a:defRPr sz="24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806450" indent="-403225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22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336550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492250" indent="-349250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-336550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1732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5161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860675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3205163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800" b="1" kern="1200" dirty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/>
              <a:t>Release from bone marrow</a:t>
            </a:r>
          </a:p>
          <a:p>
            <a:pPr marL="0" indent="0" algn="ctr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Emergency myelopoiesis</a:t>
            </a:r>
            <a:endParaRPr lang="en-US" u="sng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7245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8424" y="0"/>
            <a:ext cx="4200449" cy="1249423"/>
          </a:xfrm>
        </p:spPr>
        <p:txBody>
          <a:bodyPr/>
          <a:lstStyle/>
          <a:p>
            <a:pPr algn="l"/>
            <a:r>
              <a:rPr lang="en-US" dirty="0" smtClean="0"/>
              <a:t>Neutrophils</a:t>
            </a:r>
            <a:endParaRPr lang="en-US" sz="2400" dirty="0"/>
          </a:p>
        </p:txBody>
      </p:sp>
      <p:sp>
        <p:nvSpPr>
          <p:cNvPr id="11" name="Text Placeholder 4"/>
          <p:cNvSpPr txBox="1">
            <a:spLocks/>
          </p:cNvSpPr>
          <p:nvPr/>
        </p:nvSpPr>
        <p:spPr>
          <a:xfrm>
            <a:off x="265145" y="1061282"/>
            <a:ext cx="4158583" cy="586825"/>
          </a:xfrm>
          <a:prstGeom prst="rect">
            <a:avLst/>
          </a:prstGeom>
        </p:spPr>
        <p:txBody>
          <a:bodyPr/>
          <a:lstStyle>
            <a:lvl1pPr marL="403225" indent="-403225" algn="l" defTabSz="914400" rtl="0" eaLnBrk="1" latinLnBrk="0" hangingPunct="1">
              <a:spcBef>
                <a:spcPts val="2000"/>
              </a:spcBef>
              <a:buFontTx/>
              <a:buBlip>
                <a:blip r:embed="rId3"/>
              </a:buBlip>
              <a:defRPr sz="24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806450" indent="-403225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22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336550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492250" indent="-349250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-336550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1732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5161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860675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3205163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800" b="1" kern="1200" dirty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/>
              <a:t>Release from bone marrow</a:t>
            </a:r>
            <a:endParaRPr lang="en-US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4103833768"/>
              </p:ext>
            </p:extLst>
          </p:nvPr>
        </p:nvGraphicFramePr>
        <p:xfrm>
          <a:off x="156412" y="1773831"/>
          <a:ext cx="8987588" cy="4986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265786" y="1009841"/>
            <a:ext cx="2693310" cy="7791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Inflammation</a:t>
            </a:r>
          </a:p>
        </p:txBody>
      </p:sp>
      <p:sp>
        <p:nvSpPr>
          <p:cNvPr id="7" name="Left Arrow 6"/>
          <p:cNvSpPr/>
          <p:nvPr/>
        </p:nvSpPr>
        <p:spPr>
          <a:xfrm rot="19654322">
            <a:off x="6083524" y="1983859"/>
            <a:ext cx="1740581" cy="347220"/>
          </a:xfrm>
          <a:prstGeom prst="leftArrow">
            <a:avLst>
              <a:gd name="adj1" fmla="val 60000"/>
              <a:gd name="adj2" fmla="val 50000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3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" name="Left Arrow 7"/>
          <p:cNvSpPr/>
          <p:nvPr/>
        </p:nvSpPr>
        <p:spPr>
          <a:xfrm rot="16200000">
            <a:off x="7098484" y="2099061"/>
            <a:ext cx="1249128" cy="347220"/>
          </a:xfrm>
          <a:prstGeom prst="leftArrow">
            <a:avLst>
              <a:gd name="adj1" fmla="val 60000"/>
              <a:gd name="adj2" fmla="val 50000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3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59813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6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685"/>
            <a:ext cx="9144000" cy="1653988"/>
          </a:xfrm>
        </p:spPr>
        <p:txBody>
          <a:bodyPr/>
          <a:lstStyle/>
          <a:p>
            <a:r>
              <a:rPr lang="en-US" dirty="0" smtClean="0"/>
              <a:t>Neutrophils</a:t>
            </a:r>
            <a:endParaRPr lang="en-US" sz="2400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4294967295"/>
          </p:nvPr>
        </p:nvSpPr>
        <p:spPr>
          <a:xfrm>
            <a:off x="711704" y="2568045"/>
            <a:ext cx="7675238" cy="124215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 smtClean="0"/>
              <a:t>Decreased due to activated complement system</a:t>
            </a:r>
          </a:p>
          <a:p>
            <a:pPr marL="0" indent="0">
              <a:buNone/>
            </a:pPr>
            <a:r>
              <a:rPr lang="en-US" sz="1200" dirty="0" smtClean="0"/>
              <a:t>Details coming up soon</a:t>
            </a:r>
            <a:r>
              <a:rPr lang="mr-IN" sz="1200" dirty="0" smtClean="0"/>
              <a:t>…</a:t>
            </a:r>
            <a:endParaRPr lang="en-US" sz="1200" dirty="0" smtClean="0"/>
          </a:p>
        </p:txBody>
      </p:sp>
      <p:sp>
        <p:nvSpPr>
          <p:cNvPr id="11" name="Text Placeholder 4"/>
          <p:cNvSpPr txBox="1">
            <a:spLocks/>
          </p:cNvSpPr>
          <p:nvPr/>
        </p:nvSpPr>
        <p:spPr>
          <a:xfrm>
            <a:off x="0" y="1660674"/>
            <a:ext cx="9144000" cy="907370"/>
          </a:xfrm>
          <a:prstGeom prst="rect">
            <a:avLst/>
          </a:prstGeom>
        </p:spPr>
        <p:txBody>
          <a:bodyPr/>
          <a:lstStyle>
            <a:lvl1pPr marL="403225" indent="-403225" algn="l" defTabSz="914400" rtl="0" eaLnBrk="1" latinLnBrk="0" hangingPunct="1">
              <a:spcBef>
                <a:spcPts val="2000"/>
              </a:spcBef>
              <a:buFontTx/>
              <a:buBlip>
                <a:blip r:embed="rId3"/>
              </a:buBlip>
              <a:defRPr sz="24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806450" indent="-403225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22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336550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492250" indent="-349250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-336550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1732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5161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860675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3205163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800" b="1" kern="1200" dirty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/>
              <a:t>Movement/Migration</a:t>
            </a:r>
          </a:p>
        </p:txBody>
      </p:sp>
    </p:spTree>
    <p:extLst>
      <p:ext uri="{BB962C8B-B14F-4D97-AF65-F5344CB8AC3E}">
        <p14:creationId xmlns:p14="http://schemas.microsoft.com/office/powerpoint/2010/main" val="2009536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7178" y="6685"/>
            <a:ext cx="7581901" cy="1653988"/>
          </a:xfrm>
        </p:spPr>
        <p:txBody>
          <a:bodyPr/>
          <a:lstStyle/>
          <a:p>
            <a:r>
              <a:rPr lang="en-US" dirty="0" smtClean="0"/>
              <a:t>Neutrophils</a:t>
            </a:r>
            <a:endParaRPr lang="en-US" sz="2400" dirty="0"/>
          </a:p>
        </p:txBody>
      </p:sp>
      <p:sp>
        <p:nvSpPr>
          <p:cNvPr id="8" name="Content Placeholder 3"/>
          <p:cNvSpPr>
            <a:spLocks noGrp="1"/>
          </p:cNvSpPr>
          <p:nvPr>
            <p:ph sz="half" idx="4294967295"/>
          </p:nvPr>
        </p:nvSpPr>
        <p:spPr>
          <a:xfrm>
            <a:off x="593707" y="2219123"/>
            <a:ext cx="7945372" cy="347472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>
                <a:sym typeface="Wingdings"/>
              </a:rPr>
              <a:t>Immature neutrophils have diminished:</a:t>
            </a:r>
          </a:p>
          <a:p>
            <a:pPr lvl="1"/>
            <a:r>
              <a:rPr lang="en-US" dirty="0">
                <a:sym typeface="Wingdings"/>
              </a:rPr>
              <a:t>Phagocytosis capabilities</a:t>
            </a:r>
          </a:p>
          <a:p>
            <a:pPr lvl="1"/>
            <a:r>
              <a:rPr lang="en-US" dirty="0">
                <a:sym typeface="Wingdings"/>
              </a:rPr>
              <a:t>Oxidative burst </a:t>
            </a:r>
            <a:r>
              <a:rPr lang="en-US" dirty="0" smtClean="0">
                <a:sym typeface="Wingdings"/>
              </a:rPr>
              <a:t>capacity</a:t>
            </a:r>
            <a:endParaRPr lang="en-US" dirty="0" smtClean="0"/>
          </a:p>
          <a:p>
            <a:r>
              <a:rPr lang="en-US" dirty="0" smtClean="0"/>
              <a:t>Increased immature neutrophils = associated w/ increased spontaneous production and release of NETs</a:t>
            </a:r>
          </a:p>
          <a:p>
            <a:pPr lvl="1"/>
            <a:r>
              <a:rPr lang="en-US" dirty="0" smtClean="0">
                <a:sym typeface="Wingdings"/>
              </a:rPr>
              <a:t>Assoc</a:t>
            </a:r>
            <a:r>
              <a:rPr lang="en-US" dirty="0">
                <a:sym typeface="Wingdings"/>
              </a:rPr>
              <a:t>. w/ hypercoagulability and endothelial </a:t>
            </a:r>
            <a:r>
              <a:rPr lang="en-US" dirty="0" smtClean="0">
                <a:sym typeface="Wingdings"/>
              </a:rPr>
              <a:t>destruction</a:t>
            </a:r>
          </a:p>
        </p:txBody>
      </p:sp>
      <p:sp>
        <p:nvSpPr>
          <p:cNvPr id="9" name="Text Placeholder 4"/>
          <p:cNvSpPr txBox="1">
            <a:spLocks/>
          </p:cNvSpPr>
          <p:nvPr/>
        </p:nvSpPr>
        <p:spPr>
          <a:xfrm>
            <a:off x="2917593" y="1402938"/>
            <a:ext cx="3657600" cy="515469"/>
          </a:xfrm>
          <a:prstGeom prst="rect">
            <a:avLst/>
          </a:prstGeom>
        </p:spPr>
        <p:txBody>
          <a:bodyPr/>
          <a:lstStyle>
            <a:lvl1pPr marL="403225" indent="-403225" algn="l" defTabSz="914400" rtl="0" eaLnBrk="1" latinLnBrk="0" hangingPunct="1">
              <a:spcBef>
                <a:spcPts val="2000"/>
              </a:spcBef>
              <a:buFontTx/>
              <a:buBlip>
                <a:blip r:embed="rId3"/>
              </a:buBlip>
              <a:defRPr sz="24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806450" indent="-403225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22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336550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492250" indent="-349250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-336550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1732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5161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860675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3205163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800" b="1" kern="1200" dirty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/>
              <a:t>Function/Mechanism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1072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3" y="2996296"/>
            <a:ext cx="7468854" cy="2244125"/>
          </a:xfrm>
        </p:spPr>
        <p:txBody>
          <a:bodyPr>
            <a:normAutofit/>
          </a:bodyPr>
          <a:lstStyle/>
          <a:p>
            <a:r>
              <a:rPr lang="en-US" dirty="0" smtClean="0"/>
              <a:t>An increase in the Sequential [Sepsis-related] Organ Failure Assessment (SOFA) score of 2 points or more</a:t>
            </a:r>
          </a:p>
          <a:p>
            <a:r>
              <a:rPr lang="en-US" dirty="0" smtClean="0"/>
              <a:t>Associated with in-hospital mortality &gt; 10%</a:t>
            </a:r>
          </a:p>
          <a:p>
            <a:pPr lvl="1"/>
            <a:r>
              <a:rPr lang="en-US" sz="1800" dirty="0" smtClean="0"/>
              <a:t>Sepsis-3</a:t>
            </a:r>
            <a:endParaRPr lang="en-US" sz="18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79463" y="1344667"/>
            <a:ext cx="7581901" cy="16539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Organ Dysfunction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9472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Neutrophil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Sepsis results in:</a:t>
            </a:r>
          </a:p>
          <a:p>
            <a:pPr lvl="1"/>
            <a:r>
              <a:rPr lang="en-US" dirty="0" smtClean="0"/>
              <a:t>Increased release of hypo-functional, immature neutrophils</a:t>
            </a:r>
          </a:p>
          <a:p>
            <a:pPr lvl="1"/>
            <a:r>
              <a:rPr lang="en-US" dirty="0" smtClean="0"/>
              <a:t>Diminished neutrophil migration</a:t>
            </a:r>
          </a:p>
          <a:p>
            <a:pPr lvl="1"/>
            <a:r>
              <a:rPr lang="en-US" dirty="0" smtClean="0"/>
              <a:t>Hypercoagulability and endothelial dysfunction through excessive NETs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51129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Complement System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25535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2" y="-227391"/>
            <a:ext cx="7581901" cy="2223202"/>
          </a:xfrm>
        </p:spPr>
        <p:txBody>
          <a:bodyPr/>
          <a:lstStyle/>
          <a:p>
            <a:r>
              <a:rPr lang="en-US" dirty="0" smtClean="0"/>
              <a:t>What is the complement system?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2228" y="2163297"/>
            <a:ext cx="4328060" cy="45359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0" dirty="0" smtClean="0">
                <a:effectLst/>
              </a:rPr>
              <a:t>“One of the major mechanisms by which pathogen recognition is converted into an effective host defense against initial infection. Complement is a system </a:t>
            </a:r>
            <a:r>
              <a:rPr lang="en-US" sz="2200" b="0" dirty="0">
                <a:effectLst/>
              </a:rPr>
              <a:t>of plasma proteins that can be activated directly by pathogens or indirectly by pathogen-bound antibody, leading to a cascade of reactions that occurs on the surface of pathogens and generates active components with various effector functions</a:t>
            </a:r>
            <a:r>
              <a:rPr lang="en-US" sz="2200" b="0" dirty="0" smtClean="0">
                <a:effectLst/>
              </a:rPr>
              <a:t>”</a:t>
            </a:r>
          </a:p>
          <a:p>
            <a:pPr marL="0" indent="0">
              <a:buNone/>
            </a:pPr>
            <a:endParaRPr lang="en-US" b="0" dirty="0">
              <a:effectLst/>
            </a:endParaRPr>
          </a:p>
          <a:p>
            <a:pPr marL="0" indent="0">
              <a:buNone/>
            </a:pPr>
            <a:endParaRPr lang="en-US" b="0" dirty="0">
              <a:effectLst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9577" y="1962141"/>
            <a:ext cx="3937000" cy="473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7983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2" y="107578"/>
            <a:ext cx="7581901" cy="4567936"/>
          </a:xfrm>
        </p:spPr>
        <p:txBody>
          <a:bodyPr/>
          <a:lstStyle/>
          <a:p>
            <a:r>
              <a:rPr lang="en-US" sz="5000" dirty="0" smtClean="0"/>
              <a:t>Complement activation products (i.e. anaphylatoxins C3a, C4a, C5a) are ______ in the early stages of sepsis.</a:t>
            </a:r>
            <a:endParaRPr lang="en-US" sz="5000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779462" y="4663977"/>
            <a:ext cx="7581900" cy="918725"/>
          </a:xfrm>
          <a:prstGeom prst="rect">
            <a:avLst/>
          </a:prstGeom>
        </p:spPr>
        <p:txBody>
          <a:bodyPr>
            <a:normAutofit/>
          </a:bodyPr>
          <a:lstStyle>
            <a:lvl1pPr marL="403225" indent="-403225" algn="l" defTabSz="914400" rtl="0" eaLnBrk="1" latinLnBrk="0" hangingPunct="1">
              <a:spcBef>
                <a:spcPts val="2000"/>
              </a:spcBef>
              <a:buFontTx/>
              <a:buBlip>
                <a:blip r:embed="rId2"/>
              </a:buBlip>
              <a:defRPr sz="24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806450" indent="-403225" algn="l" defTabSz="914400" rtl="0" eaLnBrk="1" latinLnBrk="0" hangingPunct="1">
              <a:spcBef>
                <a:spcPts val="600"/>
              </a:spcBef>
              <a:buFontTx/>
              <a:buBlip>
                <a:blip r:embed="rId2"/>
              </a:buBlip>
              <a:defRPr sz="22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336550" algn="l" defTabSz="914400" rtl="0" eaLnBrk="1" latinLnBrk="0" hangingPunct="1">
              <a:spcBef>
                <a:spcPts val="600"/>
              </a:spcBef>
              <a:buFontTx/>
              <a:buBlip>
                <a:blip r:embed="rId2"/>
              </a:buBlip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492250" indent="-349250" algn="l" defTabSz="914400" rtl="0" eaLnBrk="1" latinLnBrk="0" hangingPunct="1">
              <a:spcBef>
                <a:spcPts val="600"/>
              </a:spcBef>
              <a:buFontTx/>
              <a:buBlip>
                <a:blip r:embed="rId2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-336550" algn="l" defTabSz="914400" rtl="0" eaLnBrk="1" latinLnBrk="0" hangingPunct="1">
              <a:spcBef>
                <a:spcPts val="600"/>
              </a:spcBef>
              <a:buFontTx/>
              <a:buBlip>
                <a:blip r:embed="rId2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1732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5161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860675" indent="-344488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3205163" indent="-344488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b="1" kern="1200" dirty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z="3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ELEVATED</a:t>
            </a:r>
            <a:endParaRPr lang="en-US" sz="30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1151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2" y="107578"/>
            <a:ext cx="7581901" cy="4567936"/>
          </a:xfrm>
        </p:spPr>
        <p:txBody>
          <a:bodyPr/>
          <a:lstStyle/>
          <a:p>
            <a:r>
              <a:rPr lang="en-US" sz="5000" dirty="0" smtClean="0"/>
              <a:t>Which anaphylatoxin is associated with the chemotaxis of neutrophils to the site of infection?</a:t>
            </a:r>
            <a:endParaRPr lang="en-US" sz="50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807693" y="5191894"/>
            <a:ext cx="1146325" cy="5373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3225" indent="-403225" algn="l" defTabSz="914400" rtl="0" eaLnBrk="1" latinLnBrk="0" hangingPunct="1">
              <a:spcBef>
                <a:spcPts val="2000"/>
              </a:spcBef>
              <a:buFontTx/>
              <a:buBlip>
                <a:blip r:embed="rId3"/>
              </a:buBlip>
              <a:defRPr sz="24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806450" indent="-403225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22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336550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492250" indent="-349250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-336550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1732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5161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860675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3205163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800" b="1" kern="1200" dirty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c) C5a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807693" y="4702015"/>
            <a:ext cx="1271920" cy="4829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3225" indent="-403225" algn="l" defTabSz="914400" rtl="0" eaLnBrk="1" latinLnBrk="0" hangingPunct="1">
              <a:spcBef>
                <a:spcPts val="2000"/>
              </a:spcBef>
              <a:buFontTx/>
              <a:buBlip>
                <a:blip r:embed="rId3"/>
              </a:buBlip>
              <a:defRPr sz="24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806450" indent="-403225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22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336550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492250" indent="-349250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-336550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1732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5161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860675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3205163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800" b="1" kern="1200" dirty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b) C4a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807693" y="4201982"/>
            <a:ext cx="1271920" cy="500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3225" indent="-403225" algn="l" defTabSz="914400" rtl="0" eaLnBrk="1" latinLnBrk="0" hangingPunct="1">
              <a:spcBef>
                <a:spcPts val="2000"/>
              </a:spcBef>
              <a:buFontTx/>
              <a:buBlip>
                <a:blip r:embed="rId3"/>
              </a:buBlip>
              <a:defRPr sz="24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806450" indent="-403225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22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336550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492250" indent="-349250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-336550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1732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5161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860675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3205163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800" b="1" kern="1200" dirty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a) C3a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9317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r="44464"/>
          <a:stretch/>
        </p:blipFill>
        <p:spPr>
          <a:xfrm>
            <a:off x="599206" y="1949978"/>
            <a:ext cx="3336098" cy="4521200"/>
          </a:xfrm>
          <a:prstGeom prst="rect">
            <a:avLst/>
          </a:prstGeom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52636178"/>
              </p:ext>
            </p:extLst>
          </p:nvPr>
        </p:nvGraphicFramePr>
        <p:xfrm>
          <a:off x="4940062" y="107578"/>
          <a:ext cx="4186494" cy="66335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0" y="107577"/>
            <a:ext cx="5372667" cy="165398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5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z="5000" dirty="0" smtClean="0"/>
              <a:t>C5a </a:t>
            </a:r>
            <a:r>
              <a:rPr lang="en-US" sz="5000" dirty="0"/>
              <a:t>E</a:t>
            </a:r>
            <a:r>
              <a:rPr lang="en-US" sz="5000" dirty="0" smtClean="0"/>
              <a:t>ffect  on Neutrophils</a:t>
            </a:r>
            <a:endParaRPr lang="en-US" sz="5000" dirty="0"/>
          </a:p>
        </p:txBody>
      </p:sp>
    </p:spTree>
    <p:extLst>
      <p:ext uri="{BB962C8B-B14F-4D97-AF65-F5344CB8AC3E}">
        <p14:creationId xmlns:p14="http://schemas.microsoft.com/office/powerpoint/2010/main" val="8927914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C5a-C5aR in Sepsis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2" y="1646897"/>
            <a:ext cx="7581901" cy="4173069"/>
          </a:xfrm>
        </p:spPr>
        <p:txBody>
          <a:bodyPr>
            <a:normAutofit/>
          </a:bodyPr>
          <a:lstStyle/>
          <a:p>
            <a:r>
              <a:rPr lang="en-US" dirty="0" smtClean="0"/>
              <a:t>Overwhelming levels of C5a during sepsis lead to </a:t>
            </a:r>
            <a:r>
              <a:rPr lang="en-US" dirty="0" err="1" smtClean="0"/>
              <a:t>downregulation</a:t>
            </a:r>
            <a:r>
              <a:rPr lang="en-US" dirty="0" smtClean="0"/>
              <a:t> of C5aR</a:t>
            </a:r>
          </a:p>
          <a:p>
            <a:r>
              <a:rPr lang="en-US" dirty="0" smtClean="0"/>
              <a:t>Low C5aR with concurrent high C5a levels is associated w/ a poor prognosis in sepsis</a:t>
            </a:r>
          </a:p>
          <a:p>
            <a:pPr marL="0" indent="0">
              <a:buNone/>
            </a:pPr>
            <a:r>
              <a:rPr lang="en-US" dirty="0" smtClean="0"/>
              <a:t>_____________________</a:t>
            </a:r>
          </a:p>
          <a:p>
            <a:r>
              <a:rPr lang="en-US" i="1" dirty="0" err="1" smtClean="0"/>
              <a:t>Vilobelimab</a:t>
            </a:r>
            <a:r>
              <a:rPr lang="en-US" dirty="0" smtClean="0"/>
              <a:t> </a:t>
            </a:r>
            <a:r>
              <a:rPr lang="en-US" sz="2000" dirty="0" smtClean="0"/>
              <a:t>(anti-complement C5a) </a:t>
            </a:r>
            <a:r>
              <a:rPr lang="en-US" dirty="0" smtClean="0"/>
              <a:t>and </a:t>
            </a:r>
            <a:r>
              <a:rPr lang="en-US" i="1" dirty="0" err="1" smtClean="0"/>
              <a:t>Avdoralimab</a:t>
            </a:r>
            <a:r>
              <a:rPr lang="en-US" dirty="0" smtClean="0"/>
              <a:t> </a:t>
            </a:r>
            <a:r>
              <a:rPr lang="en-US" sz="2000" dirty="0" smtClean="0"/>
              <a:t>(anti-receptor C5aR monoclonal antibody; NCT04371367)</a:t>
            </a:r>
            <a:r>
              <a:rPr lang="en-US" dirty="0" smtClean="0"/>
              <a:t>: clinical sepsis trial and COVID-19 testing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6534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C5b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122" y="2750569"/>
            <a:ext cx="4816579" cy="291449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36951" t="-3407" b="-1"/>
          <a:stretch/>
        </p:blipFill>
        <p:spPr>
          <a:xfrm>
            <a:off x="5407543" y="2219124"/>
            <a:ext cx="3431559" cy="423598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407543" y="3628756"/>
            <a:ext cx="886153" cy="2693654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4097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7577"/>
            <a:ext cx="9144000" cy="1653988"/>
          </a:xfrm>
        </p:spPr>
        <p:txBody>
          <a:bodyPr/>
          <a:lstStyle/>
          <a:p>
            <a:r>
              <a:rPr lang="en-US" dirty="0" smtClean="0"/>
              <a:t>Complement &amp; Coagulation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506" y="1518139"/>
            <a:ext cx="2888679" cy="1411206"/>
          </a:xfrm>
        </p:spPr>
        <p:txBody>
          <a:bodyPr>
            <a:normAutofit/>
          </a:bodyPr>
          <a:lstStyle/>
          <a:p>
            <a:r>
              <a:rPr lang="en-US" dirty="0" err="1" smtClean="0"/>
              <a:t>Prothrombotic</a:t>
            </a:r>
            <a:endParaRPr lang="en-US" dirty="0"/>
          </a:p>
          <a:p>
            <a:r>
              <a:rPr lang="en-US" dirty="0" err="1" smtClean="0"/>
              <a:t>Hyperfibrinolytic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r="5820"/>
          <a:stretch/>
        </p:blipFill>
        <p:spPr>
          <a:xfrm>
            <a:off x="3463253" y="2929345"/>
            <a:ext cx="5495843" cy="3765355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463254" y="1535110"/>
            <a:ext cx="2231692" cy="479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3225" indent="-403225" algn="l" defTabSz="914400" rtl="0" eaLnBrk="1" latinLnBrk="0" hangingPunct="1">
              <a:spcBef>
                <a:spcPts val="2000"/>
              </a:spcBef>
              <a:buFontTx/>
              <a:buBlip>
                <a:blip r:embed="rId4"/>
              </a:buBlip>
              <a:defRPr sz="24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806450" indent="-403225" algn="l" defTabSz="914400" rtl="0" eaLnBrk="1" latinLnBrk="0" hangingPunct="1">
              <a:spcBef>
                <a:spcPts val="600"/>
              </a:spcBef>
              <a:buFontTx/>
              <a:buBlip>
                <a:blip r:embed="rId4"/>
              </a:buBlip>
              <a:defRPr sz="22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336550" algn="l" defTabSz="914400" rtl="0" eaLnBrk="1" latinLnBrk="0" hangingPunct="1">
              <a:spcBef>
                <a:spcPts val="600"/>
              </a:spcBef>
              <a:buFontTx/>
              <a:buBlip>
                <a:blip r:embed="rId4"/>
              </a:buBlip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492250" indent="-349250" algn="l" defTabSz="914400" rtl="0" eaLnBrk="1" latinLnBrk="0" hangingPunct="1">
              <a:spcBef>
                <a:spcPts val="600"/>
              </a:spcBef>
              <a:buFontTx/>
              <a:buBlip>
                <a:blip r:embed="rId4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-336550" algn="l" defTabSz="914400" rtl="0" eaLnBrk="1" latinLnBrk="0" hangingPunct="1">
              <a:spcBef>
                <a:spcPts val="600"/>
              </a:spcBef>
              <a:buFontTx/>
              <a:buBlip>
                <a:blip r:embed="rId4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1732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5161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860675" indent="-34448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3205163" indent="-34448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lang="en-US" sz="1800" b="1" kern="1200" dirty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Antithrombotic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863189" y="1508770"/>
            <a:ext cx="600064" cy="505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3225" indent="-403225" algn="l" defTabSz="914400" rtl="0" eaLnBrk="1" latinLnBrk="0" hangingPunct="1">
              <a:spcBef>
                <a:spcPts val="2000"/>
              </a:spcBef>
              <a:buFontTx/>
              <a:buBlip>
                <a:blip r:embed="rId4"/>
              </a:buBlip>
              <a:defRPr sz="24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806450" indent="-403225" algn="l" defTabSz="914400" rtl="0" eaLnBrk="1" latinLnBrk="0" hangingPunct="1">
              <a:spcBef>
                <a:spcPts val="600"/>
              </a:spcBef>
              <a:buFontTx/>
              <a:buBlip>
                <a:blip r:embed="rId4"/>
              </a:buBlip>
              <a:defRPr sz="22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336550" algn="l" defTabSz="914400" rtl="0" eaLnBrk="1" latinLnBrk="0" hangingPunct="1">
              <a:spcBef>
                <a:spcPts val="600"/>
              </a:spcBef>
              <a:buFontTx/>
              <a:buBlip>
                <a:blip r:embed="rId4"/>
              </a:buBlip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492250" indent="-349250" algn="l" defTabSz="914400" rtl="0" eaLnBrk="1" latinLnBrk="0" hangingPunct="1">
              <a:spcBef>
                <a:spcPts val="600"/>
              </a:spcBef>
              <a:buFontTx/>
              <a:buBlip>
                <a:blip r:embed="rId4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-336550" algn="l" defTabSz="914400" rtl="0" eaLnBrk="1" latinLnBrk="0" hangingPunct="1">
              <a:spcBef>
                <a:spcPts val="600"/>
              </a:spcBef>
              <a:buFontTx/>
              <a:buBlip>
                <a:blip r:embed="rId4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1732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5161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860675" indent="-34448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3205163" indent="-34448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lang="en-US" sz="1800" b="1" kern="1200" dirty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v</a:t>
            </a:r>
            <a:r>
              <a:rPr lang="en-US" dirty="0" smtClean="0"/>
              <a:t>s.</a:t>
            </a:r>
            <a:endParaRPr lang="en-US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2863189" y="2132236"/>
            <a:ext cx="600064" cy="505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3225" indent="-403225" algn="l" defTabSz="914400" rtl="0" eaLnBrk="1" latinLnBrk="0" hangingPunct="1">
              <a:spcBef>
                <a:spcPts val="2000"/>
              </a:spcBef>
              <a:buFontTx/>
              <a:buBlip>
                <a:blip r:embed="rId4"/>
              </a:buBlip>
              <a:defRPr sz="24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806450" indent="-403225" algn="l" defTabSz="914400" rtl="0" eaLnBrk="1" latinLnBrk="0" hangingPunct="1">
              <a:spcBef>
                <a:spcPts val="600"/>
              </a:spcBef>
              <a:buFontTx/>
              <a:buBlip>
                <a:blip r:embed="rId4"/>
              </a:buBlip>
              <a:defRPr sz="22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336550" algn="l" defTabSz="914400" rtl="0" eaLnBrk="1" latinLnBrk="0" hangingPunct="1">
              <a:spcBef>
                <a:spcPts val="600"/>
              </a:spcBef>
              <a:buFontTx/>
              <a:buBlip>
                <a:blip r:embed="rId4"/>
              </a:buBlip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492250" indent="-349250" algn="l" defTabSz="914400" rtl="0" eaLnBrk="1" latinLnBrk="0" hangingPunct="1">
              <a:spcBef>
                <a:spcPts val="600"/>
              </a:spcBef>
              <a:buFontTx/>
              <a:buBlip>
                <a:blip r:embed="rId4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-336550" algn="l" defTabSz="914400" rtl="0" eaLnBrk="1" latinLnBrk="0" hangingPunct="1">
              <a:spcBef>
                <a:spcPts val="600"/>
              </a:spcBef>
              <a:buFontTx/>
              <a:buBlip>
                <a:blip r:embed="rId4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1732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5161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860675" indent="-34448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3205163" indent="-34448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lang="en-US" sz="1800" b="1" kern="1200" dirty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v</a:t>
            </a:r>
            <a:r>
              <a:rPr lang="en-US" dirty="0" smtClean="0"/>
              <a:t>s.</a:t>
            </a:r>
            <a:endParaRPr lang="en-US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3463253" y="2132236"/>
            <a:ext cx="2383883" cy="5645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3225" indent="-403225" algn="l" defTabSz="914400" rtl="0" eaLnBrk="1" latinLnBrk="0" hangingPunct="1">
              <a:spcBef>
                <a:spcPts val="2000"/>
              </a:spcBef>
              <a:buFontTx/>
              <a:buBlip>
                <a:blip r:embed="rId4"/>
              </a:buBlip>
              <a:defRPr sz="24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806450" indent="-403225" algn="l" defTabSz="914400" rtl="0" eaLnBrk="1" latinLnBrk="0" hangingPunct="1">
              <a:spcBef>
                <a:spcPts val="600"/>
              </a:spcBef>
              <a:buFontTx/>
              <a:buBlip>
                <a:blip r:embed="rId4"/>
              </a:buBlip>
              <a:defRPr sz="22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336550" algn="l" defTabSz="914400" rtl="0" eaLnBrk="1" latinLnBrk="0" hangingPunct="1">
              <a:spcBef>
                <a:spcPts val="600"/>
              </a:spcBef>
              <a:buFontTx/>
              <a:buBlip>
                <a:blip r:embed="rId4"/>
              </a:buBlip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492250" indent="-349250" algn="l" defTabSz="914400" rtl="0" eaLnBrk="1" latinLnBrk="0" hangingPunct="1">
              <a:spcBef>
                <a:spcPts val="600"/>
              </a:spcBef>
              <a:buFontTx/>
              <a:buBlip>
                <a:blip r:embed="rId4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-336550" algn="l" defTabSz="914400" rtl="0" eaLnBrk="1" latinLnBrk="0" hangingPunct="1">
              <a:spcBef>
                <a:spcPts val="600"/>
              </a:spcBef>
              <a:buFontTx/>
              <a:buBlip>
                <a:blip r:embed="rId4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1732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5161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860675" indent="-34448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3205163" indent="-34448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lang="en-US" sz="1800" b="1" kern="1200" dirty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err="1" smtClean="0"/>
              <a:t>Hypofibrinolytic</a:t>
            </a:r>
            <a:endParaRPr lang="en-US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5694945" y="1522594"/>
            <a:ext cx="600064" cy="505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3225" indent="-403225" algn="l" defTabSz="914400" rtl="0" eaLnBrk="1" latinLnBrk="0" hangingPunct="1">
              <a:spcBef>
                <a:spcPts val="2000"/>
              </a:spcBef>
              <a:buFontTx/>
              <a:buBlip>
                <a:blip r:embed="rId4"/>
              </a:buBlip>
              <a:defRPr sz="24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806450" indent="-403225" algn="l" defTabSz="914400" rtl="0" eaLnBrk="1" latinLnBrk="0" hangingPunct="1">
              <a:spcBef>
                <a:spcPts val="600"/>
              </a:spcBef>
              <a:buFontTx/>
              <a:buBlip>
                <a:blip r:embed="rId4"/>
              </a:buBlip>
              <a:defRPr sz="22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336550" algn="l" defTabSz="914400" rtl="0" eaLnBrk="1" latinLnBrk="0" hangingPunct="1">
              <a:spcBef>
                <a:spcPts val="600"/>
              </a:spcBef>
              <a:buFontTx/>
              <a:buBlip>
                <a:blip r:embed="rId4"/>
              </a:buBlip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492250" indent="-349250" algn="l" defTabSz="914400" rtl="0" eaLnBrk="1" latinLnBrk="0" hangingPunct="1">
              <a:spcBef>
                <a:spcPts val="600"/>
              </a:spcBef>
              <a:buFontTx/>
              <a:buBlip>
                <a:blip r:embed="rId4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-336550" algn="l" defTabSz="914400" rtl="0" eaLnBrk="1" latinLnBrk="0" hangingPunct="1">
              <a:spcBef>
                <a:spcPts val="600"/>
              </a:spcBef>
              <a:buFontTx/>
              <a:buBlip>
                <a:blip r:embed="rId4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1732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5161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860675" indent="-34448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3205163" indent="-34448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lang="en-US" sz="1800" b="1" kern="1200" dirty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?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5847136" y="2132236"/>
            <a:ext cx="600064" cy="505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3225" indent="-403225" algn="l" defTabSz="914400" rtl="0" eaLnBrk="1" latinLnBrk="0" hangingPunct="1">
              <a:spcBef>
                <a:spcPts val="2000"/>
              </a:spcBef>
              <a:buFontTx/>
              <a:buBlip>
                <a:blip r:embed="rId4"/>
              </a:buBlip>
              <a:defRPr sz="24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806450" indent="-403225" algn="l" defTabSz="914400" rtl="0" eaLnBrk="1" latinLnBrk="0" hangingPunct="1">
              <a:spcBef>
                <a:spcPts val="600"/>
              </a:spcBef>
              <a:buFontTx/>
              <a:buBlip>
                <a:blip r:embed="rId4"/>
              </a:buBlip>
              <a:defRPr sz="22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336550" algn="l" defTabSz="914400" rtl="0" eaLnBrk="1" latinLnBrk="0" hangingPunct="1">
              <a:spcBef>
                <a:spcPts val="600"/>
              </a:spcBef>
              <a:buFontTx/>
              <a:buBlip>
                <a:blip r:embed="rId4"/>
              </a:buBlip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492250" indent="-349250" algn="l" defTabSz="914400" rtl="0" eaLnBrk="1" latinLnBrk="0" hangingPunct="1">
              <a:spcBef>
                <a:spcPts val="600"/>
              </a:spcBef>
              <a:buFontTx/>
              <a:buBlip>
                <a:blip r:embed="rId4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-336550" algn="l" defTabSz="914400" rtl="0" eaLnBrk="1" latinLnBrk="0" hangingPunct="1">
              <a:spcBef>
                <a:spcPts val="600"/>
              </a:spcBef>
              <a:buFontTx/>
              <a:buBlip>
                <a:blip r:embed="rId4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1732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5161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860675" indent="-34448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3205163" indent="-34448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lang="en-US" sz="1800" b="1" kern="1200" dirty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?</a:t>
            </a: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153506" y="2930651"/>
            <a:ext cx="3309747" cy="330801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403225" indent="-403225" algn="l" defTabSz="914400" rtl="0" eaLnBrk="1" latinLnBrk="0" hangingPunct="1">
              <a:spcBef>
                <a:spcPts val="2000"/>
              </a:spcBef>
              <a:buFontTx/>
              <a:buBlip>
                <a:blip r:embed="rId4"/>
              </a:buBlip>
              <a:defRPr sz="24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806450" indent="-403225" algn="l" defTabSz="914400" rtl="0" eaLnBrk="1" latinLnBrk="0" hangingPunct="1">
              <a:spcBef>
                <a:spcPts val="600"/>
              </a:spcBef>
              <a:buFontTx/>
              <a:buBlip>
                <a:blip r:embed="rId4"/>
              </a:buBlip>
              <a:defRPr sz="22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336550" algn="l" defTabSz="914400" rtl="0" eaLnBrk="1" latinLnBrk="0" hangingPunct="1">
              <a:spcBef>
                <a:spcPts val="600"/>
              </a:spcBef>
              <a:buFontTx/>
              <a:buBlip>
                <a:blip r:embed="rId4"/>
              </a:buBlip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492250" indent="-349250" algn="l" defTabSz="914400" rtl="0" eaLnBrk="1" latinLnBrk="0" hangingPunct="1">
              <a:spcBef>
                <a:spcPts val="600"/>
              </a:spcBef>
              <a:buFontTx/>
              <a:buBlip>
                <a:blip r:embed="rId4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-336550" algn="l" defTabSz="914400" rtl="0" eaLnBrk="1" latinLnBrk="0" hangingPunct="1">
              <a:spcBef>
                <a:spcPts val="600"/>
              </a:spcBef>
              <a:buFontTx/>
              <a:buBlip>
                <a:blip r:embed="rId4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1732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5161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860675" indent="-34448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3205163" indent="-34448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lang="en-US" sz="1800" b="1" kern="1200" dirty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PAMPs and DAMPs induce the release of NETs, granular enzymes, and ROS during the oxidative burst which shifts the coagulation balance toward </a:t>
            </a:r>
            <a:r>
              <a:rPr lang="en-US" dirty="0" err="1" smtClean="0"/>
              <a:t>prothrombotic</a:t>
            </a:r>
            <a:r>
              <a:rPr lang="en-US" dirty="0" smtClean="0"/>
              <a:t> activity whilst fibrinolysis is inhibited</a:t>
            </a:r>
            <a:endParaRPr lang="en-US" dirty="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4143524" y="3682180"/>
            <a:ext cx="1956115" cy="5909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3225" indent="-403225" algn="l" defTabSz="914400" rtl="0" eaLnBrk="1" latinLnBrk="0" hangingPunct="1">
              <a:spcBef>
                <a:spcPts val="2000"/>
              </a:spcBef>
              <a:buFontTx/>
              <a:buBlip>
                <a:blip r:embed="rId4"/>
              </a:buBlip>
              <a:defRPr sz="24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806450" indent="-403225" algn="l" defTabSz="914400" rtl="0" eaLnBrk="1" latinLnBrk="0" hangingPunct="1">
              <a:spcBef>
                <a:spcPts val="600"/>
              </a:spcBef>
              <a:buFontTx/>
              <a:buBlip>
                <a:blip r:embed="rId4"/>
              </a:buBlip>
              <a:defRPr sz="22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336550" algn="l" defTabSz="914400" rtl="0" eaLnBrk="1" latinLnBrk="0" hangingPunct="1">
              <a:spcBef>
                <a:spcPts val="600"/>
              </a:spcBef>
              <a:buFontTx/>
              <a:buBlip>
                <a:blip r:embed="rId4"/>
              </a:buBlip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492250" indent="-349250" algn="l" defTabSz="914400" rtl="0" eaLnBrk="1" latinLnBrk="0" hangingPunct="1">
              <a:spcBef>
                <a:spcPts val="600"/>
              </a:spcBef>
              <a:buFontTx/>
              <a:buBlip>
                <a:blip r:embed="rId4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-336550" algn="l" defTabSz="914400" rtl="0" eaLnBrk="1" latinLnBrk="0" hangingPunct="1">
              <a:spcBef>
                <a:spcPts val="600"/>
              </a:spcBef>
              <a:buFontTx/>
              <a:buBlip>
                <a:blip r:embed="rId4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1732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5161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860675" indent="-34448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3205163" indent="-34448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lang="en-US" sz="1800" b="1" kern="1200" dirty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</a:rPr>
              <a:t>Result = DIC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2028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0737" y="1219014"/>
            <a:ext cx="7542213" cy="3679808"/>
          </a:xfrm>
        </p:spPr>
        <p:txBody>
          <a:bodyPr/>
          <a:lstStyle/>
          <a:p>
            <a:r>
              <a:rPr lang="en-US" dirty="0" smtClean="0"/>
              <a:t>Sepsis-Induced Coagulopathy (DIC) and the Role of Endothelium in Sepsis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46368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7684" y="107576"/>
            <a:ext cx="8488948" cy="3074108"/>
          </a:xfrm>
        </p:spPr>
        <p:txBody>
          <a:bodyPr/>
          <a:lstStyle/>
          <a:p>
            <a:r>
              <a:rPr lang="en-US" sz="4800" dirty="0" smtClean="0"/>
              <a:t>Which of the following is NOT associated with a poor outcome according to </a:t>
            </a:r>
            <a:r>
              <a:rPr lang="en-US" sz="4800" dirty="0" err="1" smtClean="0"/>
              <a:t>quickSOFA</a:t>
            </a:r>
            <a:r>
              <a:rPr lang="en-US" sz="4800" dirty="0" smtClean="0"/>
              <a:t> (q SOFA)?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2" y="3569369"/>
            <a:ext cx="2950327" cy="681790"/>
          </a:xfrm>
        </p:spPr>
        <p:txBody>
          <a:bodyPr/>
          <a:lstStyle/>
          <a:p>
            <a:pPr marL="457200" indent="-457200">
              <a:buFont typeface="+mj-lt"/>
              <a:buAutoNum type="alphaLcParenR"/>
            </a:pPr>
            <a:r>
              <a:rPr lang="en-US" dirty="0" smtClean="0"/>
              <a:t>RR &lt;/= 22 </a:t>
            </a:r>
            <a:r>
              <a:rPr lang="en-US" dirty="0" err="1" smtClean="0"/>
              <a:t>brpm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779462" y="4109454"/>
            <a:ext cx="3474369" cy="6523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3225" indent="-403225" algn="l" defTabSz="914400" rtl="0" eaLnBrk="1" latinLnBrk="0" hangingPunct="1">
              <a:spcBef>
                <a:spcPts val="2000"/>
              </a:spcBef>
              <a:buFontTx/>
              <a:buBlip>
                <a:blip r:embed="rId3"/>
              </a:buBlip>
              <a:defRPr sz="24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806450" indent="-403225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22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336550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492250" indent="-349250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-336550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1732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5161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860675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3205163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800" b="1" kern="1200" dirty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b)  Altered mentation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79462" y="4668255"/>
            <a:ext cx="3969002" cy="7780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3225" indent="-403225" algn="l" defTabSz="914400" rtl="0" eaLnBrk="1" latinLnBrk="0" hangingPunct="1">
              <a:spcBef>
                <a:spcPts val="2000"/>
              </a:spcBef>
              <a:buFontTx/>
              <a:buBlip>
                <a:blip r:embed="rId3"/>
              </a:buBlip>
              <a:defRPr sz="24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806450" indent="-403225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22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336550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492250" indent="-349250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-336550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1732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5161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860675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3205163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800" b="1" kern="1200" dirty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c)  Systolic BP &lt;/= 100 mmHg</a:t>
            </a:r>
            <a:endParaRPr lang="en-US" dirty="0"/>
          </a:p>
        </p:txBody>
      </p:sp>
      <p:pic>
        <p:nvPicPr>
          <p:cNvPr id="6" name="Picture 5" descr="Screen Shot 2023-03-15 at 10.14.55 AM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693"/>
          <a:stretch/>
        </p:blipFill>
        <p:spPr>
          <a:xfrm>
            <a:off x="5510782" y="3569369"/>
            <a:ext cx="3039110" cy="147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0752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Sepsis-associated DIC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2" y="1882588"/>
            <a:ext cx="7581901" cy="3953436"/>
          </a:xfrm>
        </p:spPr>
        <p:txBody>
          <a:bodyPr/>
          <a:lstStyle/>
          <a:p>
            <a:r>
              <a:rPr lang="en-US" dirty="0" smtClean="0"/>
              <a:t>Systemic activation of coagulation with suppressed fibrinolysis that leads to organ dysfunction in combination with systemic inflammation</a:t>
            </a:r>
          </a:p>
          <a:p>
            <a:r>
              <a:rPr lang="en-US" dirty="0" smtClean="0"/>
              <a:t>Instead of focusing only on consumptive coagulopathy, this  focuses on:</a:t>
            </a:r>
          </a:p>
          <a:p>
            <a:pPr lvl="1"/>
            <a:r>
              <a:rPr lang="en-US" dirty="0" smtClean="0"/>
              <a:t>Organ dysfunction</a:t>
            </a:r>
          </a:p>
          <a:p>
            <a:pPr lvl="1"/>
            <a:r>
              <a:rPr lang="en-US" dirty="0" smtClean="0"/>
              <a:t>Thrombocytopenia</a:t>
            </a:r>
          </a:p>
          <a:p>
            <a:pPr lvl="1"/>
            <a:r>
              <a:rPr lang="en-US" dirty="0" smtClean="0"/>
              <a:t>Increased PT-INR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16206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Endothelium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Factors that affect it</a:t>
            </a:r>
            <a:endParaRPr lang="en-US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2" y="2819264"/>
            <a:ext cx="3657600" cy="347382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Pathogens and their products</a:t>
            </a:r>
          </a:p>
          <a:p>
            <a:r>
              <a:rPr lang="en-US" sz="2400" dirty="0" smtClean="0"/>
              <a:t>Pro-inflammatory molecules from cell response to pathogens</a:t>
            </a:r>
          </a:p>
          <a:p>
            <a:r>
              <a:rPr lang="en-US" sz="2400" dirty="0" smtClean="0"/>
              <a:t>DAMPs</a:t>
            </a:r>
            <a:endParaRPr lang="en-US" sz="2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3763" y="1632941"/>
            <a:ext cx="3657600" cy="949058"/>
          </a:xfrm>
        </p:spPr>
        <p:txBody>
          <a:bodyPr>
            <a:normAutofit/>
          </a:bodyPr>
          <a:lstStyle/>
          <a:p>
            <a:r>
              <a:rPr lang="en-US" sz="2800" dirty="0" smtClean="0"/>
              <a:t>How it contributes to inflammation</a:t>
            </a:r>
            <a:endParaRPr lang="en-US" sz="28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3763" y="2819264"/>
            <a:ext cx="4255334" cy="3628756"/>
          </a:xfrm>
        </p:spPr>
        <p:txBody>
          <a:bodyPr>
            <a:noAutofit/>
          </a:bodyPr>
          <a:lstStyle/>
          <a:p>
            <a:r>
              <a:rPr lang="en-US" sz="2400" dirty="0" smtClean="0"/>
              <a:t>Releases pro-inflammatory substances</a:t>
            </a:r>
          </a:p>
          <a:p>
            <a:r>
              <a:rPr lang="en-US" sz="2400" dirty="0" smtClean="0"/>
              <a:t>Recruits inflammatory cells</a:t>
            </a:r>
          </a:p>
          <a:p>
            <a:r>
              <a:rPr lang="en-US" sz="2400" dirty="0" smtClean="0"/>
              <a:t>Pro-coagulant activity (+ loss of anti-coagulant activity)</a:t>
            </a:r>
          </a:p>
          <a:p>
            <a:r>
              <a:rPr lang="en-US" sz="2400" dirty="0" err="1" smtClean="0"/>
              <a:t>Hyperpermeability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666919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7800"/>
            <a:ext cx="9144000" cy="6483751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 rot="20782110">
            <a:off x="483066" y="1476468"/>
            <a:ext cx="1594429" cy="3042573"/>
          </a:xfrm>
          <a:prstGeom prst="ellipse">
            <a:avLst/>
          </a:prstGeom>
          <a:noFill/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 rot="1001556">
            <a:off x="5074747" y="1870152"/>
            <a:ext cx="1240249" cy="2517379"/>
          </a:xfrm>
          <a:prstGeom prst="ellipse">
            <a:avLst/>
          </a:prstGeom>
          <a:noFill/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1923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24000"/>
            <a:ext cx="9144000" cy="3788229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 rot="21334507">
            <a:off x="5090218" y="4438264"/>
            <a:ext cx="1033244" cy="835352"/>
          </a:xfrm>
          <a:prstGeom prst="ellipse">
            <a:avLst/>
          </a:prstGeom>
          <a:noFill/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4812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31800"/>
            <a:ext cx="9144000" cy="597408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971812" y="4312637"/>
            <a:ext cx="996162" cy="1169420"/>
          </a:xfrm>
          <a:prstGeom prst="ellipse">
            <a:avLst/>
          </a:prstGeom>
          <a:noFill/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4395818" y="963016"/>
            <a:ext cx="4409774" cy="1730637"/>
          </a:xfrm>
          <a:prstGeom prst="ellipse">
            <a:avLst/>
          </a:prstGeom>
          <a:noFill/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044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0"/>
            <a:ext cx="7305956" cy="6858000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3767844" y="0"/>
            <a:ext cx="2232797" cy="642011"/>
          </a:xfrm>
          <a:prstGeom prst="ellipse">
            <a:avLst/>
          </a:prstGeom>
          <a:noFill/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032988" y="2022605"/>
            <a:ext cx="1088489" cy="642011"/>
          </a:xfrm>
          <a:prstGeom prst="ellipse">
            <a:avLst/>
          </a:prstGeom>
          <a:noFill/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780373" y="0"/>
            <a:ext cx="1354739" cy="3056529"/>
          </a:xfrm>
          <a:prstGeom prst="ellipse">
            <a:avLst/>
          </a:prstGeom>
          <a:noFill/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526172" y="1660855"/>
            <a:ext cx="2232796" cy="2540128"/>
          </a:xfrm>
          <a:prstGeom prst="ellipse">
            <a:avLst/>
          </a:prstGeom>
          <a:noFill/>
          <a:ln w="38100" cmpd="sng"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2178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Coagulation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Pro-coagulant Activity</a:t>
            </a:r>
            <a:endParaRPr lang="en-US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2" y="2623870"/>
            <a:ext cx="3657600" cy="4103285"/>
          </a:xfrm>
        </p:spPr>
        <p:txBody>
          <a:bodyPr>
            <a:normAutofit/>
          </a:bodyPr>
          <a:lstStyle/>
          <a:p>
            <a:r>
              <a:rPr lang="en-US" sz="2400" dirty="0" smtClean="0"/>
              <a:t>Increased tissue factor (TF) expression</a:t>
            </a:r>
            <a:endParaRPr lang="en-US" sz="2200" dirty="0" smtClean="0"/>
          </a:p>
          <a:p>
            <a:r>
              <a:rPr lang="en-US" sz="2400" dirty="0" smtClean="0"/>
              <a:t>Adhered tissue factor-loaded monocytes</a:t>
            </a:r>
          </a:p>
          <a:p>
            <a:r>
              <a:rPr lang="en-US" sz="2400" dirty="0" err="1" smtClean="0"/>
              <a:t>Leukocytic</a:t>
            </a:r>
            <a:r>
              <a:rPr lang="en-US" sz="2400" dirty="0" smtClean="0"/>
              <a:t> </a:t>
            </a:r>
            <a:r>
              <a:rPr lang="en-US" sz="2400" dirty="0" err="1" smtClean="0"/>
              <a:t>microparticles</a:t>
            </a:r>
            <a:endParaRPr lang="en-US" sz="2400" dirty="0" smtClean="0"/>
          </a:p>
          <a:p>
            <a:r>
              <a:rPr lang="en-US" sz="2400" dirty="0" smtClean="0"/>
              <a:t>Thrombin activation of PAR-1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3763" y="1300992"/>
            <a:ext cx="4255334" cy="1322878"/>
          </a:xfrm>
        </p:spPr>
        <p:txBody>
          <a:bodyPr>
            <a:noAutofit/>
          </a:bodyPr>
          <a:lstStyle/>
          <a:p>
            <a:r>
              <a:rPr lang="en-US" sz="2800" dirty="0" smtClean="0"/>
              <a:t>Anticoagulant Function Loss</a:t>
            </a:r>
            <a:endParaRPr lang="en-US" sz="28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3763" y="3084443"/>
            <a:ext cx="4255334" cy="2782955"/>
          </a:xfrm>
        </p:spPr>
        <p:txBody>
          <a:bodyPr/>
          <a:lstStyle/>
          <a:p>
            <a:r>
              <a:rPr lang="en-US" sz="2400" dirty="0"/>
              <a:t>Decreased cell surface expression of:</a:t>
            </a:r>
          </a:p>
          <a:p>
            <a:pPr lvl="1"/>
            <a:r>
              <a:rPr lang="en-US" sz="2000" dirty="0" err="1"/>
              <a:t>Thrombomodulin</a:t>
            </a:r>
            <a:endParaRPr lang="en-US" sz="2000" dirty="0"/>
          </a:p>
          <a:p>
            <a:pPr lvl="1"/>
            <a:r>
              <a:rPr lang="en-US" sz="2000" dirty="0" err="1"/>
              <a:t>Heparan</a:t>
            </a:r>
            <a:r>
              <a:rPr lang="en-US" sz="2000" dirty="0"/>
              <a:t> </a:t>
            </a:r>
            <a:r>
              <a:rPr lang="en-US" sz="2000" dirty="0" smtClean="0"/>
              <a:t>sulfate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933971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Humoral</a:t>
            </a:r>
            <a:r>
              <a:rPr lang="en-US" dirty="0" smtClean="0"/>
              <a:t> Immunity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5298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Immunoglobulins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3" y="1882588"/>
            <a:ext cx="7581900" cy="2583573"/>
          </a:xfrm>
        </p:spPr>
        <p:txBody>
          <a:bodyPr/>
          <a:lstStyle/>
          <a:p>
            <a:r>
              <a:rPr lang="en-US" dirty="0" smtClean="0"/>
              <a:t>Glycoproteins produced and released by:</a:t>
            </a:r>
          </a:p>
          <a:p>
            <a:pPr lvl="1"/>
            <a:r>
              <a:rPr lang="en-US" dirty="0" smtClean="0"/>
              <a:t>Macrophages</a:t>
            </a:r>
          </a:p>
          <a:p>
            <a:pPr lvl="1"/>
            <a:r>
              <a:rPr lang="en-US" dirty="0" smtClean="0"/>
              <a:t>B cells</a:t>
            </a:r>
          </a:p>
          <a:p>
            <a:pPr lvl="1"/>
            <a:r>
              <a:rPr lang="en-US" dirty="0" smtClean="0"/>
              <a:t>T cells</a:t>
            </a:r>
          </a:p>
          <a:p>
            <a:pPr lvl="1"/>
            <a:r>
              <a:rPr lang="en-US" dirty="0" smtClean="0"/>
              <a:t>Lymphocytes</a:t>
            </a:r>
          </a:p>
        </p:txBody>
      </p:sp>
    </p:spTree>
    <p:extLst>
      <p:ext uri="{BB962C8B-B14F-4D97-AF65-F5344CB8AC3E}">
        <p14:creationId xmlns:p14="http://schemas.microsoft.com/office/powerpoint/2010/main" val="23779505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Immunoglobulins</a:t>
            </a:r>
            <a:r>
              <a:rPr lang="en-US" dirty="0" smtClean="0"/>
              <a:t>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551" y="1882588"/>
            <a:ext cx="2773804" cy="4375272"/>
          </a:xfrm>
        </p:spPr>
        <p:txBody>
          <a:bodyPr>
            <a:normAutofit/>
          </a:bodyPr>
          <a:lstStyle/>
          <a:p>
            <a:r>
              <a:rPr lang="en-US" dirty="0" smtClean="0"/>
              <a:t>Variable region</a:t>
            </a:r>
          </a:p>
          <a:p>
            <a:pPr lvl="1"/>
            <a:r>
              <a:rPr lang="en-US" dirty="0" smtClean="0"/>
              <a:t>Non-covalent cross-linking with antigens</a:t>
            </a:r>
          </a:p>
          <a:p>
            <a:r>
              <a:rPr lang="en-US" dirty="0" smtClean="0"/>
              <a:t>Constant region</a:t>
            </a:r>
          </a:p>
          <a:p>
            <a:pPr lvl="1"/>
            <a:r>
              <a:rPr lang="en-US" dirty="0" smtClean="0"/>
              <a:t>Signals antigen binding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283" y="2023730"/>
            <a:ext cx="5448009" cy="4597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1325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was the definition of sepsis changed?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3" y="1882588"/>
            <a:ext cx="7736222" cy="4855096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Sepsis-2 definition focused on inflammatory excess ONLY</a:t>
            </a:r>
          </a:p>
          <a:p>
            <a:pPr lvl="1"/>
            <a:r>
              <a:rPr lang="en-US" dirty="0" smtClean="0"/>
              <a:t>Infection </a:t>
            </a:r>
            <a:r>
              <a:rPr lang="en-US" dirty="0"/>
              <a:t>+ 2/4 SIRS </a:t>
            </a:r>
            <a:r>
              <a:rPr lang="en-US" dirty="0" smtClean="0"/>
              <a:t>criteria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r>
              <a:rPr lang="en-US" dirty="0" smtClean="0"/>
              <a:t>SIRS criteria do not indicate a dysregulated, life-threatening response, but rather an </a:t>
            </a:r>
            <a:r>
              <a:rPr lang="en-US" dirty="0"/>
              <a:t>appropriate and adaptive host response</a:t>
            </a:r>
          </a:p>
          <a:p>
            <a:endParaRPr lang="en-US" dirty="0" smtClean="0"/>
          </a:p>
        </p:txBody>
      </p:sp>
      <p:pic>
        <p:nvPicPr>
          <p:cNvPr id="4" name="Picture 3" descr="Screen Shot 2023-03-14 at 2.27.33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6" t="8830" r="14013" b="7644"/>
          <a:stretch/>
        </p:blipFill>
        <p:spPr>
          <a:xfrm>
            <a:off x="1844842" y="3061366"/>
            <a:ext cx="4251158" cy="2326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6687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43441" y="1943002"/>
            <a:ext cx="1285254" cy="597127"/>
          </a:xfrm>
        </p:spPr>
        <p:txBody>
          <a:bodyPr>
            <a:noAutofit/>
          </a:bodyPr>
          <a:lstStyle/>
          <a:p>
            <a:r>
              <a:rPr lang="en-US" sz="2800" dirty="0" smtClean="0"/>
              <a:t>IgA</a:t>
            </a:r>
            <a:endParaRPr lang="en-US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547" y="2590947"/>
            <a:ext cx="3280816" cy="61014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Mucosal immunity</a:t>
            </a:r>
            <a:endParaRPr lang="en-US" sz="2400" dirty="0"/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1451319" y="2175397"/>
            <a:ext cx="1285254" cy="59712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FontTx/>
              <a:buNone/>
              <a:defRPr sz="24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ts val="600"/>
              </a:spcBef>
              <a:buFontTx/>
              <a:buNone/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ts val="600"/>
              </a:spcBef>
              <a:buFontTx/>
              <a:buNone/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ts val="600"/>
              </a:spcBef>
              <a:buFontTx/>
              <a:buNone/>
              <a:defRPr sz="1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ts val="600"/>
              </a:spcBef>
              <a:buFontTx/>
              <a:buNone/>
              <a:defRPr sz="1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err="1" smtClean="0"/>
              <a:t>IgG</a:t>
            </a:r>
            <a:endParaRPr lang="en-US" sz="2800" dirty="0"/>
          </a:p>
        </p:txBody>
      </p:sp>
      <p:sp>
        <p:nvSpPr>
          <p:cNvPr id="8" name="Content Placeholder 3"/>
          <p:cNvSpPr txBox="1">
            <a:spLocks/>
          </p:cNvSpPr>
          <p:nvPr/>
        </p:nvSpPr>
        <p:spPr>
          <a:xfrm>
            <a:off x="488425" y="2823343"/>
            <a:ext cx="3783196" cy="2330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3225" indent="-403225" algn="l" defTabSz="914400" rtl="0" eaLnBrk="1" latinLnBrk="0" hangingPunct="1">
              <a:spcBef>
                <a:spcPts val="2000"/>
              </a:spcBef>
              <a:buFontTx/>
              <a:buBlip>
                <a:blip r:embed="rId3"/>
              </a:buBlip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806450" indent="-403225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336550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492250" indent="-349250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-336550" algn="l" defTabSz="914400" rtl="0" eaLnBrk="1" latinLnBrk="0" hangingPunct="1">
              <a:spcBef>
                <a:spcPts val="600"/>
              </a:spcBef>
              <a:buFontTx/>
              <a:buBlip>
                <a:blip r:embed="rId3"/>
              </a:buBlip>
              <a:defRPr sz="18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1732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1732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1732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21732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lang="en-US" sz="1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err="1" smtClean="0"/>
              <a:t>Opsonization</a:t>
            </a:r>
            <a:endParaRPr lang="en-US" sz="2400" dirty="0" smtClean="0"/>
          </a:p>
          <a:p>
            <a:r>
              <a:rPr lang="en-US" sz="2400" dirty="0" smtClean="0"/>
              <a:t>Complement activation</a:t>
            </a:r>
          </a:p>
          <a:p>
            <a:r>
              <a:rPr lang="en-US" sz="2400" dirty="0" smtClean="0"/>
              <a:t>Secondary antibody reactions</a:t>
            </a:r>
            <a:endParaRPr lang="en-US" sz="2400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4457919" y="4556800"/>
            <a:ext cx="1285254" cy="597127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IgM</a:t>
            </a:r>
            <a:endParaRPr lang="en-US" sz="2800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3495025" y="5204746"/>
            <a:ext cx="4536764" cy="122037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Primary antibody response</a:t>
            </a:r>
          </a:p>
          <a:p>
            <a:r>
              <a:rPr lang="en-US" sz="2400" dirty="0" smtClean="0"/>
              <a:t>Complement activation</a:t>
            </a:r>
            <a:endParaRPr lang="en-US" sz="2400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779462" y="107577"/>
            <a:ext cx="7581901" cy="1653988"/>
          </a:xfrm>
        </p:spPr>
        <p:txBody>
          <a:bodyPr/>
          <a:lstStyle/>
          <a:p>
            <a:r>
              <a:rPr lang="en-US" dirty="0" err="1" smtClean="0"/>
              <a:t>Immunoglobulins</a:t>
            </a:r>
            <a:r>
              <a:rPr lang="en-US" dirty="0" smtClean="0"/>
              <a:t> Classes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20793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8" grpId="0"/>
      <p:bldP spid="10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23-03-19 at 3.57.02 A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" t="2880" r="3263" b="2469"/>
          <a:stretch/>
        </p:blipFill>
        <p:spPr>
          <a:xfrm>
            <a:off x="606778" y="197556"/>
            <a:ext cx="7888112" cy="649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6388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7576"/>
            <a:ext cx="9144000" cy="2921039"/>
          </a:xfrm>
        </p:spPr>
        <p:txBody>
          <a:bodyPr/>
          <a:lstStyle/>
          <a:p>
            <a:r>
              <a:rPr lang="en-US" dirty="0" smtClean="0"/>
              <a:t>Proposed Etiology of Low Levels of </a:t>
            </a:r>
            <a:r>
              <a:rPr lang="en-US" dirty="0" err="1" smtClean="0"/>
              <a:t>Immunoglobulins</a:t>
            </a:r>
            <a:r>
              <a:rPr lang="en-US" dirty="0" smtClean="0"/>
              <a:t> in Sepsis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7556" y="3240282"/>
            <a:ext cx="6893807" cy="3476606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Endothelial dysfunction w/ vascular leakage</a:t>
            </a:r>
          </a:p>
          <a:p>
            <a:r>
              <a:rPr lang="en-US" dirty="0" smtClean="0"/>
              <a:t>Redistribution to inflamed tissue</a:t>
            </a:r>
          </a:p>
          <a:p>
            <a:r>
              <a:rPr lang="en-US" dirty="0" smtClean="0"/>
              <a:t>Complement consumption</a:t>
            </a:r>
          </a:p>
          <a:p>
            <a:r>
              <a:rPr lang="en-US" dirty="0" smtClean="0"/>
              <a:t>Excessive catabolism</a:t>
            </a:r>
          </a:p>
          <a:p>
            <a:r>
              <a:rPr lang="en-US" dirty="0" smtClean="0"/>
              <a:t>Immunosuppression:</a:t>
            </a:r>
          </a:p>
          <a:p>
            <a:pPr lvl="1"/>
            <a:r>
              <a:rPr lang="en-US" dirty="0" err="1" smtClean="0"/>
              <a:t>Downregulated</a:t>
            </a:r>
            <a:r>
              <a:rPr lang="en-US" dirty="0" smtClean="0"/>
              <a:t> production</a:t>
            </a:r>
          </a:p>
          <a:p>
            <a:pPr lvl="1"/>
            <a:r>
              <a:rPr lang="en-US" dirty="0" err="1" smtClean="0"/>
              <a:t>Downregulated</a:t>
            </a:r>
            <a:r>
              <a:rPr lang="en-US" dirty="0" smtClean="0"/>
              <a:t> secretion</a:t>
            </a:r>
          </a:p>
        </p:txBody>
      </p:sp>
    </p:spTree>
    <p:extLst>
      <p:ext uri="{BB962C8B-B14F-4D97-AF65-F5344CB8AC3E}">
        <p14:creationId xmlns:p14="http://schemas.microsoft.com/office/powerpoint/2010/main" val="17660732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23-03-19 at 3.56.34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21" y="0"/>
            <a:ext cx="82129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2117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300" y="0"/>
            <a:ext cx="83874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080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23-03-15 at 11.48.16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28" y="0"/>
            <a:ext cx="82416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6500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Balancing the Immune Response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2" y="1761565"/>
            <a:ext cx="3657600" cy="1313172"/>
          </a:xfrm>
        </p:spPr>
        <p:txBody>
          <a:bodyPr>
            <a:normAutofit/>
          </a:bodyPr>
          <a:lstStyle/>
          <a:p>
            <a:r>
              <a:rPr lang="en-US" dirty="0" smtClean="0"/>
              <a:t>SIRS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2" y="3235158"/>
            <a:ext cx="3657600" cy="2632240"/>
          </a:xfrm>
        </p:spPr>
        <p:txBody>
          <a:bodyPr/>
          <a:lstStyle/>
          <a:p>
            <a:r>
              <a:rPr lang="en-US" dirty="0" smtClean="0"/>
              <a:t>Disproportionate activation of proinflammatory mediators</a:t>
            </a:r>
          </a:p>
          <a:p>
            <a:r>
              <a:rPr lang="en-US" dirty="0" smtClean="0"/>
              <a:t>Lack of CARS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3763" y="1761565"/>
            <a:ext cx="3657600" cy="1313172"/>
          </a:xfrm>
        </p:spPr>
        <p:txBody>
          <a:bodyPr/>
          <a:lstStyle/>
          <a:p>
            <a:r>
              <a:rPr lang="en-US" dirty="0" smtClean="0"/>
              <a:t>Immune Paralysis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3763" y="3235158"/>
            <a:ext cx="3657600" cy="2632240"/>
          </a:xfrm>
        </p:spPr>
        <p:txBody>
          <a:bodyPr/>
          <a:lstStyle/>
          <a:p>
            <a:r>
              <a:rPr lang="en-US" dirty="0" smtClean="0"/>
              <a:t>Excessive anti-inflammatory activity</a:t>
            </a:r>
          </a:p>
          <a:p>
            <a:r>
              <a:rPr lang="en-US" dirty="0" smtClean="0"/>
              <a:t>Concomitant immunosuppression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2315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2" y="107577"/>
            <a:ext cx="7581901" cy="1060363"/>
          </a:xfrm>
        </p:spPr>
        <p:txBody>
          <a:bodyPr/>
          <a:lstStyle/>
          <a:p>
            <a:r>
              <a:rPr lang="en-US" dirty="0" smtClean="0"/>
              <a:t>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368" y="1167941"/>
            <a:ext cx="8656782" cy="5196340"/>
          </a:xfrm>
        </p:spPr>
        <p:txBody>
          <a:bodyPr>
            <a:noAutofit/>
          </a:bodyPr>
          <a:lstStyle/>
          <a:p>
            <a:pPr>
              <a:lnSpc>
                <a:spcPct val="70000"/>
              </a:lnSpc>
            </a:pPr>
            <a:r>
              <a:rPr lang="en-US" sz="1200" b="0" dirty="0" err="1">
                <a:solidFill>
                  <a:srgbClr val="FFFFFF"/>
                </a:solidFill>
                <a:effectLst/>
                <a:latin typeface="Candara (Body)"/>
                <a:cs typeface="Candara (Body)"/>
              </a:rPr>
              <a:t>Boffa</a:t>
            </a:r>
            <a:r>
              <a:rPr lang="en-US" sz="1200" b="0" dirty="0">
                <a:solidFill>
                  <a:srgbClr val="FFFFFF"/>
                </a:solidFill>
                <a:effectLst/>
                <a:latin typeface="Candara (Body)"/>
                <a:cs typeface="Candara (Body)"/>
              </a:rPr>
              <a:t>, M C, and M </a:t>
            </a:r>
            <a:r>
              <a:rPr lang="en-US" sz="1200" b="0" dirty="0" err="1">
                <a:solidFill>
                  <a:srgbClr val="FFFFFF"/>
                </a:solidFill>
                <a:effectLst/>
                <a:latin typeface="Candara (Body)"/>
                <a:cs typeface="Candara (Body)"/>
              </a:rPr>
              <a:t>Karmochkine</a:t>
            </a:r>
            <a:r>
              <a:rPr lang="en-US" sz="1200" b="0" dirty="0">
                <a:solidFill>
                  <a:srgbClr val="FFFFFF"/>
                </a:solidFill>
                <a:effectLst/>
                <a:latin typeface="Candara (Body)"/>
                <a:cs typeface="Candara (Body)"/>
              </a:rPr>
              <a:t>. “</a:t>
            </a:r>
            <a:r>
              <a:rPr lang="en-US" sz="1200" b="0" dirty="0" err="1">
                <a:solidFill>
                  <a:srgbClr val="FFFFFF"/>
                </a:solidFill>
                <a:effectLst/>
                <a:latin typeface="Candara (Body)"/>
                <a:cs typeface="Candara (Body)"/>
              </a:rPr>
              <a:t>Thrombomodulin</a:t>
            </a:r>
            <a:r>
              <a:rPr lang="en-US" sz="1200" b="0" dirty="0">
                <a:solidFill>
                  <a:srgbClr val="FFFFFF"/>
                </a:solidFill>
                <a:effectLst/>
                <a:latin typeface="Candara (Body)"/>
                <a:cs typeface="Candara (Body)"/>
              </a:rPr>
              <a:t>: an overview and potential implications in vascular disorders.” </a:t>
            </a:r>
            <a:r>
              <a:rPr lang="en-US" sz="1200" b="0" i="1" dirty="0">
                <a:solidFill>
                  <a:srgbClr val="FFFFFF"/>
                </a:solidFill>
                <a:effectLst/>
                <a:latin typeface="Candara (Body)"/>
                <a:cs typeface="Candara (Body)"/>
              </a:rPr>
              <a:t>Lupus</a:t>
            </a:r>
            <a:r>
              <a:rPr lang="en-US" sz="1200" b="0" dirty="0">
                <a:solidFill>
                  <a:srgbClr val="FFFFFF"/>
                </a:solidFill>
                <a:effectLst/>
                <a:latin typeface="Candara (Body)"/>
                <a:cs typeface="Candara (Body)"/>
              </a:rPr>
              <a:t> vol. 7 </a:t>
            </a:r>
            <a:r>
              <a:rPr lang="en-US" sz="1200" b="0" dirty="0" err="1">
                <a:solidFill>
                  <a:srgbClr val="FFFFFF"/>
                </a:solidFill>
                <a:effectLst/>
                <a:latin typeface="Candara (Body)"/>
                <a:cs typeface="Candara (Body)"/>
              </a:rPr>
              <a:t>Suppl</a:t>
            </a:r>
            <a:r>
              <a:rPr lang="en-US" sz="1200" b="0" dirty="0">
                <a:solidFill>
                  <a:srgbClr val="FFFFFF"/>
                </a:solidFill>
                <a:effectLst/>
                <a:latin typeface="Candara (Body)"/>
                <a:cs typeface="Candara (Body)"/>
              </a:rPr>
              <a:t> 2 (1998): S120-5. doi:10.1177/</a:t>
            </a:r>
            <a:r>
              <a:rPr lang="en-US" sz="1200" b="0" dirty="0" smtClean="0">
                <a:solidFill>
                  <a:srgbClr val="FFFFFF"/>
                </a:solidFill>
                <a:effectLst/>
                <a:latin typeface="Candara (Body)"/>
                <a:cs typeface="Candara (Body)"/>
              </a:rPr>
              <a:t>096120339800700227</a:t>
            </a:r>
            <a:endParaRPr lang="en-US" sz="1200" b="0" dirty="0" smtClean="0">
              <a:solidFill>
                <a:srgbClr val="FFFFFF"/>
              </a:solidFill>
              <a:effectLst/>
              <a:latin typeface="Candara (Body)"/>
              <a:cs typeface="Candara (Body)"/>
              <a:hlinkClick r:id="rId3"/>
            </a:endParaRPr>
          </a:p>
          <a:p>
            <a:pPr>
              <a:lnSpc>
                <a:spcPct val="70000"/>
              </a:lnSpc>
            </a:pPr>
            <a:r>
              <a:rPr lang="en-US" sz="1200" b="0" dirty="0" smtClean="0">
                <a:solidFill>
                  <a:srgbClr val="FFFFFF"/>
                </a:solidFill>
                <a:effectLst/>
                <a:latin typeface="Candara (Body)"/>
                <a:cs typeface="Candara (Body)"/>
                <a:hlinkClick r:id="rId3"/>
              </a:rPr>
              <a:t>https</a:t>
            </a:r>
            <a:r>
              <a:rPr lang="en-US" sz="1200" b="0" dirty="0">
                <a:solidFill>
                  <a:srgbClr val="FFFFFF"/>
                </a:solidFill>
                <a:effectLst/>
                <a:latin typeface="Candara (Body)"/>
                <a:cs typeface="Candara (Body)"/>
                <a:hlinkClick r:id="rId3"/>
              </a:rPr>
              <a:t>://eclinpath.com/hematology/physiology/neutrophils</a:t>
            </a:r>
            <a:r>
              <a:rPr lang="en-US" sz="1200" b="0" dirty="0" smtClean="0">
                <a:solidFill>
                  <a:srgbClr val="FFFFFF"/>
                </a:solidFill>
                <a:effectLst/>
                <a:latin typeface="Candara (Body)"/>
                <a:cs typeface="Candara (Body)"/>
                <a:hlinkClick r:id="rId3"/>
              </a:rPr>
              <a:t>/</a:t>
            </a:r>
            <a:endParaRPr lang="en-US" sz="1200" b="0" dirty="0" smtClean="0">
              <a:solidFill>
                <a:srgbClr val="FFFFFF"/>
              </a:solidFill>
              <a:effectLst/>
              <a:latin typeface="Candara (Body)"/>
              <a:cs typeface="Candara (Body)"/>
            </a:endParaRPr>
          </a:p>
          <a:p>
            <a:pPr>
              <a:lnSpc>
                <a:spcPct val="70000"/>
              </a:lnSpc>
            </a:pPr>
            <a:r>
              <a:rPr lang="en-US" sz="1200" b="0" dirty="0" err="1">
                <a:solidFill>
                  <a:srgbClr val="FFFFFF"/>
                </a:solidFill>
                <a:effectLst/>
                <a:latin typeface="Candara (Body)"/>
                <a:cs typeface="Candara (Body)"/>
              </a:rPr>
              <a:t>Horiuchi</a:t>
            </a:r>
            <a:r>
              <a:rPr lang="en-US" sz="1200" b="0" dirty="0">
                <a:solidFill>
                  <a:srgbClr val="FFFFFF"/>
                </a:solidFill>
                <a:effectLst/>
                <a:latin typeface="Candara (Body)"/>
                <a:cs typeface="Candara (Body)"/>
              </a:rPr>
              <a:t>, T., Tsukamoto, H. Complement-targeted therapy: development of C5- and C5a-targeted inhibition. </a:t>
            </a:r>
            <a:r>
              <a:rPr lang="en-US" sz="1200" b="0" i="1" dirty="0" err="1">
                <a:solidFill>
                  <a:srgbClr val="FFFFFF"/>
                </a:solidFill>
                <a:effectLst/>
                <a:latin typeface="Candara (Body)"/>
                <a:cs typeface="Candara (Body)"/>
              </a:rPr>
              <a:t>Inflamm</a:t>
            </a:r>
            <a:r>
              <a:rPr lang="en-US" sz="1200" b="0" i="1" dirty="0">
                <a:solidFill>
                  <a:srgbClr val="FFFFFF"/>
                </a:solidFill>
                <a:effectLst/>
                <a:latin typeface="Candara (Body)"/>
                <a:cs typeface="Candara (Body)"/>
              </a:rPr>
              <a:t> </a:t>
            </a:r>
            <a:r>
              <a:rPr lang="en-US" sz="1200" b="0" i="1" dirty="0" err="1">
                <a:solidFill>
                  <a:srgbClr val="FFFFFF"/>
                </a:solidFill>
                <a:effectLst/>
                <a:latin typeface="Candara (Body)"/>
                <a:cs typeface="Candara (Body)"/>
              </a:rPr>
              <a:t>Regener</a:t>
            </a:r>
            <a:r>
              <a:rPr lang="en-US" sz="1200" b="0" dirty="0">
                <a:solidFill>
                  <a:srgbClr val="FFFFFF"/>
                </a:solidFill>
                <a:effectLst/>
                <a:latin typeface="Candara (Body)"/>
                <a:cs typeface="Candara (Body)"/>
              </a:rPr>
              <a:t> 36, 11 (2016). https://</a:t>
            </a:r>
            <a:r>
              <a:rPr lang="en-US" sz="1200" b="0" dirty="0" err="1">
                <a:solidFill>
                  <a:srgbClr val="FFFFFF"/>
                </a:solidFill>
                <a:effectLst/>
                <a:latin typeface="Candara (Body)"/>
                <a:cs typeface="Candara (Body)"/>
              </a:rPr>
              <a:t>doi.org</a:t>
            </a:r>
            <a:r>
              <a:rPr lang="en-US" sz="1200" b="0" dirty="0">
                <a:solidFill>
                  <a:srgbClr val="FFFFFF"/>
                </a:solidFill>
                <a:effectLst/>
                <a:latin typeface="Candara (Body)"/>
                <a:cs typeface="Candara (Body)"/>
              </a:rPr>
              <a:t>/10.1186/s41232-016-0013-</a:t>
            </a:r>
            <a:r>
              <a:rPr lang="en-US" sz="1200" b="0" dirty="0" smtClean="0">
                <a:solidFill>
                  <a:srgbClr val="FFFFFF"/>
                </a:solidFill>
                <a:effectLst/>
                <a:latin typeface="Candara (Body)"/>
                <a:cs typeface="Candara (Body)"/>
              </a:rPr>
              <a:t>6</a:t>
            </a:r>
          </a:p>
          <a:p>
            <a:pPr>
              <a:lnSpc>
                <a:spcPct val="70000"/>
              </a:lnSpc>
            </a:pPr>
            <a:r>
              <a:rPr lang="en-US" sz="1200" b="0" dirty="0" err="1">
                <a:solidFill>
                  <a:srgbClr val="FFFFFF"/>
                </a:solidFill>
                <a:effectLst/>
                <a:latin typeface="Candara (Body)"/>
                <a:cs typeface="Candara (Body)"/>
              </a:rPr>
              <a:t>Janeway</a:t>
            </a:r>
            <a:r>
              <a:rPr lang="en-US" sz="1200" b="0" dirty="0">
                <a:solidFill>
                  <a:srgbClr val="FFFFFF"/>
                </a:solidFill>
                <a:effectLst/>
                <a:latin typeface="Candara (Body)"/>
                <a:cs typeface="Candara (Body)"/>
              </a:rPr>
              <a:t> CA </a:t>
            </a:r>
            <a:r>
              <a:rPr lang="en-US" sz="1200" b="0" dirty="0" err="1">
                <a:solidFill>
                  <a:srgbClr val="FFFFFF"/>
                </a:solidFill>
                <a:effectLst/>
                <a:latin typeface="Candara (Body)"/>
                <a:cs typeface="Candara (Body)"/>
              </a:rPr>
              <a:t>Jr</a:t>
            </a:r>
            <a:r>
              <a:rPr lang="en-US" sz="1200" b="0" dirty="0">
                <a:solidFill>
                  <a:srgbClr val="FFFFFF"/>
                </a:solidFill>
                <a:effectLst/>
                <a:latin typeface="Candara (Body)"/>
                <a:cs typeface="Candara (Body)"/>
              </a:rPr>
              <a:t>, Travers P, </a:t>
            </a:r>
            <a:r>
              <a:rPr lang="en-US" sz="1200" b="0" dirty="0" err="1">
                <a:solidFill>
                  <a:srgbClr val="FFFFFF"/>
                </a:solidFill>
                <a:effectLst/>
                <a:latin typeface="Candara (Body)"/>
                <a:cs typeface="Candara (Body)"/>
              </a:rPr>
              <a:t>Walport</a:t>
            </a:r>
            <a:r>
              <a:rPr lang="en-US" sz="1200" b="0" dirty="0">
                <a:solidFill>
                  <a:srgbClr val="FFFFFF"/>
                </a:solidFill>
                <a:effectLst/>
                <a:latin typeface="Candara (Body)"/>
                <a:cs typeface="Candara (Body)"/>
              </a:rPr>
              <a:t> M, et al. </a:t>
            </a:r>
            <a:r>
              <a:rPr lang="en-US" sz="1200" b="0" dirty="0" err="1">
                <a:solidFill>
                  <a:srgbClr val="FFFFFF"/>
                </a:solidFill>
                <a:effectLst/>
                <a:latin typeface="Candara (Body)"/>
                <a:cs typeface="Candara (Body)"/>
              </a:rPr>
              <a:t>Immunobiology</a:t>
            </a:r>
            <a:r>
              <a:rPr lang="en-US" sz="1200" b="0" dirty="0">
                <a:solidFill>
                  <a:srgbClr val="FFFFFF"/>
                </a:solidFill>
                <a:effectLst/>
                <a:latin typeface="Candara (Body)"/>
                <a:cs typeface="Candara (Body)"/>
              </a:rPr>
              <a:t>: The Immune System in Health and Disease. 5th edition. New York: Garland Science; 2001. The complement system and innate immunity. Available from: https://</a:t>
            </a:r>
            <a:r>
              <a:rPr lang="en-US" sz="1200" b="0" dirty="0" err="1">
                <a:solidFill>
                  <a:srgbClr val="FFFFFF"/>
                </a:solidFill>
                <a:effectLst/>
                <a:latin typeface="Candara (Body)"/>
                <a:cs typeface="Candara (Body)"/>
              </a:rPr>
              <a:t>www.ncbi.nlm.nih.gov</a:t>
            </a:r>
            <a:r>
              <a:rPr lang="en-US" sz="1200" b="0" dirty="0">
                <a:solidFill>
                  <a:srgbClr val="FFFFFF"/>
                </a:solidFill>
                <a:effectLst/>
                <a:latin typeface="Candara (Body)"/>
                <a:cs typeface="Candara (Body)"/>
              </a:rPr>
              <a:t>/books/NBK27100</a:t>
            </a:r>
            <a:r>
              <a:rPr lang="en-US" sz="1200" b="0" dirty="0" smtClean="0">
                <a:solidFill>
                  <a:srgbClr val="FFFFFF"/>
                </a:solidFill>
                <a:effectLst/>
                <a:latin typeface="Candara (Body)"/>
                <a:cs typeface="Candara (Body)"/>
              </a:rPr>
              <a:t>/</a:t>
            </a:r>
            <a:endParaRPr lang="en-US" sz="1200" b="0" dirty="0" smtClean="0">
              <a:solidFill>
                <a:srgbClr val="FFFFFF"/>
              </a:solidFill>
              <a:latin typeface="Candara (Body)"/>
              <a:cs typeface="Candara (Body)"/>
            </a:endParaRPr>
          </a:p>
          <a:p>
            <a:pPr>
              <a:lnSpc>
                <a:spcPct val="70000"/>
              </a:lnSpc>
            </a:pPr>
            <a:r>
              <a:rPr lang="en-US" sz="1200" b="0" dirty="0" err="1">
                <a:solidFill>
                  <a:srgbClr val="FFFFFF"/>
                </a:solidFill>
                <a:latin typeface="Candara (Body)"/>
                <a:cs typeface="Candara (Body)"/>
              </a:rPr>
              <a:t>Jarczak</a:t>
            </a:r>
            <a:r>
              <a:rPr lang="en-US" sz="1200" b="0" dirty="0">
                <a:solidFill>
                  <a:srgbClr val="FFFFFF"/>
                </a:solidFill>
                <a:latin typeface="Candara (Body)"/>
                <a:cs typeface="Candara (Body)"/>
              </a:rPr>
              <a:t>, </a:t>
            </a:r>
            <a:r>
              <a:rPr lang="en-US" sz="1200" b="0" dirty="0" err="1">
                <a:solidFill>
                  <a:srgbClr val="FFFFFF"/>
                </a:solidFill>
                <a:latin typeface="Candara (Body)"/>
                <a:cs typeface="Candara (Body)"/>
              </a:rPr>
              <a:t>Dominik</a:t>
            </a:r>
            <a:r>
              <a:rPr lang="en-US" sz="1200" b="0" dirty="0">
                <a:solidFill>
                  <a:srgbClr val="FFFFFF"/>
                </a:solidFill>
                <a:latin typeface="Candara (Body)"/>
                <a:cs typeface="Candara (Body)"/>
              </a:rPr>
              <a:t> et al. Sepsis-Pathophysiology and Therapeutic Concepts. </a:t>
            </a:r>
            <a:r>
              <a:rPr lang="en-US" sz="1200" b="0" i="1" dirty="0">
                <a:solidFill>
                  <a:srgbClr val="FFFFFF"/>
                </a:solidFill>
                <a:latin typeface="Candara (Body)"/>
                <a:cs typeface="Candara (Body)"/>
              </a:rPr>
              <a:t>Frontiers in Medicine</a:t>
            </a:r>
            <a:r>
              <a:rPr lang="en-US" sz="1200" b="0" dirty="0">
                <a:solidFill>
                  <a:srgbClr val="FFFFFF"/>
                </a:solidFill>
                <a:latin typeface="Candara (Body)"/>
                <a:cs typeface="Candara (Body)"/>
              </a:rPr>
              <a:t> vol. 8 628302. 14 May. 2021, doi:10.3389/fmed.</a:t>
            </a:r>
            <a:r>
              <a:rPr lang="en-US" sz="1200" b="0" dirty="0" smtClean="0">
                <a:solidFill>
                  <a:srgbClr val="FFFFFF"/>
                </a:solidFill>
                <a:latin typeface="Candara (Body)"/>
                <a:cs typeface="Candara (Body)"/>
              </a:rPr>
              <a:t>2021.628302</a:t>
            </a:r>
          </a:p>
          <a:p>
            <a:pPr>
              <a:lnSpc>
                <a:spcPct val="70000"/>
              </a:lnSpc>
            </a:pPr>
            <a:r>
              <a:rPr lang="en-US" sz="1200" b="0" dirty="0" smtClean="0">
                <a:solidFill>
                  <a:srgbClr val="FFFFFF"/>
                </a:solidFill>
                <a:latin typeface="Candara (Body)"/>
                <a:cs typeface="Candara (Body)"/>
              </a:rPr>
              <a:t>Novel relationships between oxidative stress and angiogenesis-related factors in sepsis: New biomarkers and therapies </a:t>
            </a:r>
            <a:r>
              <a:rPr lang="mr-IN" sz="1200" b="0" dirty="0" smtClean="0">
                <a:solidFill>
                  <a:srgbClr val="FFFFFF"/>
                </a:solidFill>
                <a:latin typeface="Candara (Body)"/>
                <a:cs typeface="Candara (Body)"/>
              </a:rPr>
              <a:t>–</a:t>
            </a:r>
            <a:r>
              <a:rPr lang="en-US" sz="1200" b="0" dirty="0" smtClean="0">
                <a:solidFill>
                  <a:srgbClr val="FFFFFF"/>
                </a:solidFill>
                <a:latin typeface="Candara (Body)"/>
                <a:cs typeface="Candara (Body)"/>
              </a:rPr>
              <a:t> Scientific Figure on Research Gate. Available from: </a:t>
            </a:r>
            <a:r>
              <a:rPr lang="en-US" sz="1200" b="0" dirty="0" smtClean="0">
                <a:solidFill>
                  <a:srgbClr val="FFFFFF"/>
                </a:solidFill>
                <a:effectLst/>
                <a:latin typeface="Candara (Body)"/>
                <a:cs typeface="Candara (Body)"/>
              </a:rPr>
              <a:t>https</a:t>
            </a:r>
            <a:r>
              <a:rPr lang="en-US" sz="1200" b="0" dirty="0">
                <a:solidFill>
                  <a:srgbClr val="FFFFFF"/>
                </a:solidFill>
                <a:effectLst/>
                <a:latin typeface="Candara (Body)"/>
                <a:cs typeface="Candara (Body)"/>
              </a:rPr>
              <a:t>://</a:t>
            </a:r>
            <a:r>
              <a:rPr lang="en-US" sz="1200" b="0" dirty="0" err="1">
                <a:solidFill>
                  <a:srgbClr val="FFFFFF"/>
                </a:solidFill>
                <a:effectLst/>
                <a:latin typeface="Candara (Body)"/>
                <a:cs typeface="Candara (Body)"/>
              </a:rPr>
              <a:t>www.researchgate.net</a:t>
            </a:r>
            <a:r>
              <a:rPr lang="en-US" sz="1200" b="0" dirty="0">
                <a:solidFill>
                  <a:srgbClr val="FFFFFF"/>
                </a:solidFill>
                <a:effectLst/>
                <a:latin typeface="Candara (Body)"/>
                <a:cs typeface="Candara (Body)"/>
              </a:rPr>
              <a:t>/figure/Pathophysiology-of-sepsis-Several-elements-are-crucial-in-the-progression-of-the_fig1_277024240 [accessed 15 Mar, 2023</a:t>
            </a:r>
            <a:r>
              <a:rPr lang="en-US" sz="1200" b="0" dirty="0" smtClean="0">
                <a:solidFill>
                  <a:srgbClr val="FFFFFF"/>
                </a:solidFill>
                <a:effectLst/>
                <a:latin typeface="Candara (Body)"/>
                <a:cs typeface="Candara (Body)"/>
              </a:rPr>
              <a:t>]</a:t>
            </a:r>
          </a:p>
          <a:p>
            <a:pPr>
              <a:lnSpc>
                <a:spcPct val="70000"/>
              </a:lnSpc>
            </a:pPr>
            <a:r>
              <a:rPr lang="en-US" sz="1200" b="0" dirty="0">
                <a:solidFill>
                  <a:srgbClr val="FFFFFF"/>
                </a:solidFill>
                <a:effectLst/>
                <a:latin typeface="Candara (Body)"/>
                <a:cs typeface="Candara (Body)"/>
              </a:rPr>
              <a:t>Ping Y et al. Chapter 8: The Oxidative Burst System in Amphioxus, </a:t>
            </a:r>
            <a:r>
              <a:rPr lang="en-US" sz="1200" b="0" i="1" dirty="0">
                <a:solidFill>
                  <a:srgbClr val="FFFFFF"/>
                </a:solidFill>
                <a:effectLst/>
                <a:latin typeface="Candara (Body)"/>
                <a:cs typeface="Candara (Body)"/>
              </a:rPr>
              <a:t>Amphioxus Immunity</a:t>
            </a:r>
            <a:r>
              <a:rPr lang="en-US" sz="1200" b="0" dirty="0">
                <a:solidFill>
                  <a:srgbClr val="FFFFFF"/>
                </a:solidFill>
                <a:effectLst/>
                <a:latin typeface="Candara (Body)"/>
                <a:cs typeface="Candara (Body)"/>
              </a:rPr>
              <a:t>.  Academic Press 2016. https://</a:t>
            </a:r>
            <a:r>
              <a:rPr lang="en-US" sz="1200" b="0" dirty="0" err="1">
                <a:solidFill>
                  <a:srgbClr val="FFFFFF"/>
                </a:solidFill>
                <a:effectLst/>
                <a:latin typeface="Candara (Body)"/>
                <a:cs typeface="Candara (Body)"/>
              </a:rPr>
              <a:t>doi.org</a:t>
            </a:r>
            <a:r>
              <a:rPr lang="en-US" sz="1200" b="0" dirty="0">
                <a:solidFill>
                  <a:srgbClr val="FFFFFF"/>
                </a:solidFill>
                <a:effectLst/>
                <a:latin typeface="Candara (Body)"/>
                <a:cs typeface="Candara (Body)"/>
              </a:rPr>
              <a:t>/10.1016/B978-0-12-849903-0.00008-7. (https://</a:t>
            </a:r>
            <a:r>
              <a:rPr lang="en-US" sz="1200" b="0" dirty="0" err="1">
                <a:solidFill>
                  <a:srgbClr val="FFFFFF"/>
                </a:solidFill>
                <a:effectLst/>
                <a:latin typeface="Candara (Body)"/>
                <a:cs typeface="Candara (Body)"/>
              </a:rPr>
              <a:t>www.sciencedirect.com</a:t>
            </a:r>
            <a:r>
              <a:rPr lang="en-US" sz="1200" b="0" dirty="0">
                <a:solidFill>
                  <a:srgbClr val="FFFFFF"/>
                </a:solidFill>
                <a:effectLst/>
                <a:latin typeface="Candara (Body)"/>
                <a:cs typeface="Candara (Body)"/>
              </a:rPr>
              <a:t>/science/article/</a:t>
            </a:r>
            <a:r>
              <a:rPr lang="en-US" sz="1200" b="0" dirty="0" err="1">
                <a:solidFill>
                  <a:srgbClr val="FFFFFF"/>
                </a:solidFill>
                <a:effectLst/>
                <a:latin typeface="Candara (Body)"/>
                <a:cs typeface="Candara (Body)"/>
              </a:rPr>
              <a:t>pii</a:t>
            </a:r>
            <a:r>
              <a:rPr lang="en-US" sz="1200" b="0" dirty="0">
                <a:solidFill>
                  <a:srgbClr val="FFFFFF"/>
                </a:solidFill>
                <a:effectLst/>
                <a:latin typeface="Candara (Body)"/>
                <a:cs typeface="Candara (Body)"/>
              </a:rPr>
              <a:t>/B9780128499030000087</a:t>
            </a:r>
            <a:r>
              <a:rPr lang="en-US" sz="1200" b="0" dirty="0" smtClean="0">
                <a:solidFill>
                  <a:srgbClr val="FFFFFF"/>
                </a:solidFill>
                <a:effectLst/>
                <a:latin typeface="Candara (Body)"/>
                <a:cs typeface="Candara (Body)"/>
              </a:rPr>
              <a:t>)</a:t>
            </a:r>
            <a:endParaRPr lang="en-US" sz="1200" b="0" dirty="0" smtClean="0">
              <a:solidFill>
                <a:srgbClr val="FFFFFF"/>
              </a:solidFill>
              <a:latin typeface="Candara (Body)"/>
              <a:cs typeface="Candara (Body)"/>
            </a:endParaRPr>
          </a:p>
          <a:p>
            <a:pPr>
              <a:lnSpc>
                <a:spcPct val="70000"/>
              </a:lnSpc>
            </a:pPr>
            <a:r>
              <a:rPr lang="en-US" sz="1200" b="0" dirty="0" smtClean="0">
                <a:solidFill>
                  <a:srgbClr val="FFFFFF"/>
                </a:solidFill>
                <a:latin typeface="Candara (Body)"/>
                <a:cs typeface="Candara (Body)"/>
              </a:rPr>
              <a:t>Russell </a:t>
            </a:r>
            <a:r>
              <a:rPr lang="en-US" sz="1200" b="0" dirty="0">
                <a:solidFill>
                  <a:srgbClr val="FFFFFF"/>
                </a:solidFill>
                <a:latin typeface="Candara (Body)"/>
                <a:cs typeface="Candara (Body)"/>
              </a:rPr>
              <a:t>JA. Management of Sepsis. </a:t>
            </a:r>
            <a:r>
              <a:rPr lang="en-US" sz="1200" b="0" i="1" dirty="0">
                <a:solidFill>
                  <a:srgbClr val="FFFFFF"/>
                </a:solidFill>
                <a:latin typeface="Candara (Body)"/>
                <a:cs typeface="Candara (Body)"/>
              </a:rPr>
              <a:t>New England Journal of Medicine</a:t>
            </a:r>
            <a:r>
              <a:rPr lang="en-US" sz="1200" b="0" dirty="0">
                <a:solidFill>
                  <a:srgbClr val="FFFFFF"/>
                </a:solidFill>
                <a:latin typeface="Candara (Body)"/>
                <a:cs typeface="Candara (Body)"/>
              </a:rPr>
              <a:t>. 2006;355:1699-1713. dog:10.1056/</a:t>
            </a:r>
            <a:r>
              <a:rPr lang="en-US" sz="1200" b="0" dirty="0" smtClean="0">
                <a:solidFill>
                  <a:srgbClr val="FFFFFF"/>
                </a:solidFill>
                <a:latin typeface="Candara (Body)"/>
                <a:cs typeface="Candara (Body)"/>
              </a:rPr>
              <a:t>NEJMra048682</a:t>
            </a:r>
          </a:p>
          <a:p>
            <a:pPr>
              <a:lnSpc>
                <a:spcPct val="70000"/>
              </a:lnSpc>
            </a:pPr>
            <a:r>
              <a:rPr lang="en-US" sz="1200" b="0" dirty="0">
                <a:solidFill>
                  <a:srgbClr val="FFFFFF"/>
                </a:solidFill>
                <a:latin typeface="Candara (Body)"/>
                <a:cs typeface="Candara (Body)"/>
              </a:rPr>
              <a:t>Silverstein and Hopper. </a:t>
            </a:r>
            <a:r>
              <a:rPr lang="en-US" sz="1200" b="0" i="1" dirty="0">
                <a:solidFill>
                  <a:srgbClr val="FFFFFF"/>
                </a:solidFill>
                <a:latin typeface="Candara (Body)"/>
                <a:cs typeface="Candara (Body)"/>
              </a:rPr>
              <a:t>Small Animal Critical Care Medicine 2</a:t>
            </a:r>
            <a:r>
              <a:rPr lang="en-US" sz="1200" b="0" i="1" baseline="30000" dirty="0">
                <a:solidFill>
                  <a:srgbClr val="FFFFFF"/>
                </a:solidFill>
                <a:latin typeface="Candara (Body)"/>
                <a:cs typeface="Candara (Body)"/>
              </a:rPr>
              <a:t>nd</a:t>
            </a:r>
            <a:r>
              <a:rPr lang="en-US" sz="1200" b="0" i="1" dirty="0">
                <a:solidFill>
                  <a:srgbClr val="FFFFFF"/>
                </a:solidFill>
                <a:latin typeface="Candara (Body)"/>
                <a:cs typeface="Candara (Body)"/>
              </a:rPr>
              <a:t> Edition</a:t>
            </a:r>
            <a:r>
              <a:rPr lang="en-US" sz="1200" b="0" dirty="0">
                <a:solidFill>
                  <a:srgbClr val="FFFFFF"/>
                </a:solidFill>
                <a:latin typeface="Candara (Body)"/>
                <a:cs typeface="Candara (Body)"/>
              </a:rPr>
              <a:t>. Chapter </a:t>
            </a:r>
            <a:r>
              <a:rPr lang="en-US" sz="1200" b="0" dirty="0" smtClean="0">
                <a:solidFill>
                  <a:srgbClr val="FFFFFF"/>
                </a:solidFill>
                <a:latin typeface="Candara (Body)"/>
                <a:cs typeface="Candara (Body)"/>
              </a:rPr>
              <a:t>90: Febrile Neutropenia and Chapter 91: Sepsis and Septic Shock. </a:t>
            </a:r>
            <a:r>
              <a:rPr lang="en-US" sz="1200" b="0" dirty="0">
                <a:solidFill>
                  <a:srgbClr val="FFFFFF"/>
                </a:solidFill>
                <a:latin typeface="Candara (Body)"/>
                <a:cs typeface="Candara (Body)"/>
              </a:rPr>
              <a:t>Elsevier Saunders 2015</a:t>
            </a:r>
            <a:r>
              <a:rPr lang="en-US" sz="1200" b="0" dirty="0" smtClean="0">
                <a:solidFill>
                  <a:srgbClr val="FFFFFF"/>
                </a:solidFill>
                <a:latin typeface="Candara (Body)"/>
                <a:cs typeface="Candara (Body)"/>
              </a:rPr>
              <a:t>.</a:t>
            </a:r>
          </a:p>
          <a:p>
            <a:pPr>
              <a:lnSpc>
                <a:spcPct val="70000"/>
              </a:lnSpc>
            </a:pPr>
            <a:r>
              <a:rPr lang="en-US" sz="1200" b="0" dirty="0" smtClean="0">
                <a:solidFill>
                  <a:srgbClr val="FFFFFF"/>
                </a:solidFill>
                <a:latin typeface="Candara (Body)"/>
                <a:cs typeface="Candara (Body)"/>
              </a:rPr>
              <a:t>Singer M, </a:t>
            </a:r>
            <a:r>
              <a:rPr lang="en-US" sz="1200" b="0" dirty="0" err="1" smtClean="0">
                <a:solidFill>
                  <a:srgbClr val="FFFFFF"/>
                </a:solidFill>
                <a:latin typeface="Candara (Body)"/>
                <a:cs typeface="Candara (Body)"/>
              </a:rPr>
              <a:t>Deutschman</a:t>
            </a:r>
            <a:r>
              <a:rPr lang="en-US" sz="1200" b="0" dirty="0" smtClean="0">
                <a:solidFill>
                  <a:srgbClr val="FFFFFF"/>
                </a:solidFill>
                <a:latin typeface="Candara (Body)"/>
                <a:cs typeface="Candara (Body)"/>
              </a:rPr>
              <a:t> CS</a:t>
            </a:r>
            <a:r>
              <a:rPr lang="en-US" sz="1200" b="0" dirty="0">
                <a:solidFill>
                  <a:srgbClr val="FFFFFF"/>
                </a:solidFill>
                <a:latin typeface="Candara (Body)"/>
                <a:cs typeface="Candara (Body)"/>
              </a:rPr>
              <a:t>,</a:t>
            </a:r>
            <a:r>
              <a:rPr lang="en-US" sz="1200" b="0" dirty="0" smtClean="0">
                <a:solidFill>
                  <a:srgbClr val="FFFFFF"/>
                </a:solidFill>
                <a:latin typeface="Candara (Body)"/>
                <a:cs typeface="Candara (Body)"/>
              </a:rPr>
              <a:t> Seymour CW, et al. The Third International Consensus Definitions for Sepsis and Septic Shock (Sepsis-3). </a:t>
            </a:r>
            <a:r>
              <a:rPr lang="en-US" sz="1200" b="0" i="1" dirty="0" smtClean="0">
                <a:solidFill>
                  <a:srgbClr val="FFFFFF"/>
                </a:solidFill>
                <a:latin typeface="Candara (Body)"/>
                <a:cs typeface="Candara (Body)"/>
              </a:rPr>
              <a:t>JAMA</a:t>
            </a:r>
            <a:r>
              <a:rPr lang="en-US" sz="1200" b="0" dirty="0" smtClean="0">
                <a:solidFill>
                  <a:srgbClr val="FFFFFF"/>
                </a:solidFill>
                <a:latin typeface="Candara (Body)"/>
                <a:cs typeface="Candara (Body)"/>
              </a:rPr>
              <a:t>. 2016;315(8):801-810. doi:10.1001/jama.2016.0287</a:t>
            </a:r>
            <a:endParaRPr lang="en-US" sz="1200" b="0" dirty="0">
              <a:solidFill>
                <a:srgbClr val="FFFFFF"/>
              </a:solidFill>
              <a:latin typeface="Candara (Body)"/>
              <a:cs typeface="Candara (Body)"/>
            </a:endParaRPr>
          </a:p>
        </p:txBody>
      </p:sp>
    </p:spTree>
    <p:extLst>
      <p:ext uri="{BB962C8B-B14F-4D97-AF65-F5344CB8AC3E}">
        <p14:creationId xmlns:p14="http://schemas.microsoft.com/office/powerpoint/2010/main" val="12741101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2" y="107577"/>
            <a:ext cx="7581901" cy="1884304"/>
          </a:xfrm>
        </p:spPr>
        <p:txBody>
          <a:bodyPr/>
          <a:lstStyle/>
          <a:p>
            <a:r>
              <a:rPr lang="en-US" dirty="0" smtClean="0"/>
              <a:t>Sepsis-3 Definitions Summary</a:t>
            </a:r>
            <a:endParaRPr lang="en-US" dirty="0"/>
          </a:p>
        </p:txBody>
      </p:sp>
      <p:pic>
        <p:nvPicPr>
          <p:cNvPr id="3" name="Picture 2" descr="Screen Shot 2023-03-15 at 10.14.48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4" t="1678" r="5835" b="46199"/>
          <a:stretch/>
        </p:blipFill>
        <p:spPr>
          <a:xfrm>
            <a:off x="160422" y="2166735"/>
            <a:ext cx="4268852" cy="3649579"/>
          </a:xfrm>
          <a:prstGeom prst="rect">
            <a:avLst/>
          </a:prstGeom>
        </p:spPr>
      </p:pic>
      <p:pic>
        <p:nvPicPr>
          <p:cNvPr id="4" name="Picture 3" descr="Screen Shot 2023-03-15 at 10.14.48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4" t="54191" r="5173"/>
          <a:stretch/>
        </p:blipFill>
        <p:spPr>
          <a:xfrm>
            <a:off x="4572002" y="2300420"/>
            <a:ext cx="4478421" cy="3341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2767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2947"/>
            <a:ext cx="9144000" cy="1924423"/>
          </a:xfrm>
        </p:spPr>
        <p:txBody>
          <a:bodyPr/>
          <a:lstStyle/>
          <a:p>
            <a:r>
              <a:rPr lang="en-US" sz="5000" dirty="0" smtClean="0"/>
              <a:t>Sepsis-3 Flow Chart for Sepsis/Septic Shock Diagnosis</a:t>
            </a:r>
            <a:endParaRPr lang="en-US" sz="5000" dirty="0"/>
          </a:p>
        </p:txBody>
      </p:sp>
      <p:pic>
        <p:nvPicPr>
          <p:cNvPr id="3" name="Picture 2" descr="Screen Shot 2023-03-15 at 10.28.13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3" t="4060" r="6433" b="3699"/>
          <a:stretch/>
        </p:blipFill>
        <p:spPr>
          <a:xfrm>
            <a:off x="427782" y="1751260"/>
            <a:ext cx="8355263" cy="499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7142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was the definition of sepsis changed?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2" y="1882588"/>
            <a:ext cx="8150643" cy="4855096"/>
          </a:xfrm>
        </p:spPr>
        <p:txBody>
          <a:bodyPr>
            <a:normAutofit/>
          </a:bodyPr>
          <a:lstStyle/>
          <a:p>
            <a:r>
              <a:rPr lang="en-US" dirty="0" smtClean="0"/>
              <a:t>Sepsis actually involves:</a:t>
            </a:r>
          </a:p>
          <a:p>
            <a:pPr lvl="1"/>
            <a:r>
              <a:rPr lang="en-US" dirty="0" smtClean="0"/>
              <a:t>Early activation of both pro- and anti-inflammatory responses</a:t>
            </a:r>
          </a:p>
          <a:p>
            <a:pPr lvl="1"/>
            <a:r>
              <a:rPr lang="en-US" dirty="0" smtClean="0"/>
              <a:t>Major modifications in non-immunologic pathways:</a:t>
            </a:r>
          </a:p>
          <a:p>
            <a:pPr lvl="2"/>
            <a:r>
              <a:rPr lang="en-US" dirty="0" smtClean="0"/>
              <a:t>Cardiovascular</a:t>
            </a:r>
          </a:p>
          <a:p>
            <a:pPr lvl="2"/>
            <a:r>
              <a:rPr lang="en-US" dirty="0" smtClean="0"/>
              <a:t>Neuronal</a:t>
            </a:r>
          </a:p>
          <a:p>
            <a:pPr lvl="2"/>
            <a:r>
              <a:rPr lang="en-US" dirty="0" smtClean="0"/>
              <a:t>Autonomic</a:t>
            </a:r>
          </a:p>
          <a:p>
            <a:pPr lvl="2"/>
            <a:r>
              <a:rPr lang="en-US" dirty="0" smtClean="0"/>
              <a:t>Hormonal</a:t>
            </a:r>
          </a:p>
          <a:p>
            <a:pPr lvl="2"/>
            <a:r>
              <a:rPr lang="en-US" dirty="0" err="1" smtClean="0"/>
              <a:t>Bioenergetic</a:t>
            </a:r>
            <a:endParaRPr lang="en-US" dirty="0" smtClean="0"/>
          </a:p>
          <a:p>
            <a:pPr lvl="2"/>
            <a:r>
              <a:rPr lang="en-US" dirty="0" smtClean="0"/>
              <a:t>Metabolic</a:t>
            </a:r>
          </a:p>
          <a:p>
            <a:pPr lvl="2"/>
            <a:r>
              <a:rPr lang="en-US" dirty="0" smtClean="0"/>
              <a:t>Coagulation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47169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2" y="107576"/>
            <a:ext cx="7581901" cy="4498153"/>
          </a:xfrm>
        </p:spPr>
        <p:txBody>
          <a:bodyPr/>
          <a:lstStyle/>
          <a:p>
            <a:r>
              <a:rPr lang="en-US" dirty="0" smtClean="0"/>
              <a:t>How can neutrophil responses to cytokine signaling result in extensive host tissue damage?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2" y="4732420"/>
            <a:ext cx="8095905" cy="1985919"/>
          </a:xfrm>
        </p:spPr>
        <p:txBody>
          <a:bodyPr numCol="2">
            <a:normAutofit/>
          </a:bodyPr>
          <a:lstStyle/>
          <a:p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Release of</a:t>
            </a:r>
            <a:r>
              <a:rPr lang="mr-IN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…</a:t>
            </a:r>
            <a:endParaRPr lang="en-US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lvl="1"/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Reactive oxygen species</a:t>
            </a:r>
          </a:p>
          <a:p>
            <a:pPr lvl="1"/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Proteases</a:t>
            </a:r>
          </a:p>
          <a:p>
            <a:pPr lvl="1"/>
            <a:r>
              <a:rPr lang="en-US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Lysozmes</a:t>
            </a:r>
            <a:endParaRPr lang="en-US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lvl="1"/>
            <a:r>
              <a:rPr lang="en-US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Lactoferrin</a:t>
            </a:r>
            <a:endParaRPr lang="en-US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lvl="1"/>
            <a:r>
              <a:rPr lang="en-US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Cathepsins</a:t>
            </a:r>
            <a:endParaRPr lang="en-US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lvl="1"/>
            <a:r>
              <a:rPr lang="en-US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Defensins</a:t>
            </a:r>
            <a:endParaRPr lang="en-US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651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was the definition of sepsis changed?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2" y="2085474"/>
            <a:ext cx="8150643" cy="2492341"/>
          </a:xfrm>
        </p:spPr>
        <p:txBody>
          <a:bodyPr>
            <a:normAutofit/>
          </a:bodyPr>
          <a:lstStyle/>
          <a:p>
            <a:r>
              <a:rPr lang="en-US" dirty="0" smtClean="0"/>
              <a:t>New definition highlights:</a:t>
            </a:r>
          </a:p>
          <a:p>
            <a:pPr lvl="1"/>
            <a:r>
              <a:rPr lang="en-US" sz="2000" dirty="0" err="1" smtClean="0"/>
              <a:t>Nonhomeostatic</a:t>
            </a:r>
            <a:r>
              <a:rPr lang="en-US" sz="2000" dirty="0"/>
              <a:t> </a:t>
            </a:r>
            <a:r>
              <a:rPr lang="en-US" sz="2000" dirty="0" smtClean="0"/>
              <a:t>host response to infection</a:t>
            </a:r>
          </a:p>
          <a:p>
            <a:pPr lvl="1"/>
            <a:r>
              <a:rPr lang="en-US" sz="2000" dirty="0" smtClean="0"/>
              <a:t>Potential fatal nature that is excessive compared to a straightforward infection</a:t>
            </a:r>
          </a:p>
          <a:p>
            <a:pPr lvl="1"/>
            <a:r>
              <a:rPr lang="en-US" sz="2000" dirty="0" smtClean="0"/>
              <a:t>Need for urgent recognition and therefore intervention/treatment</a:t>
            </a:r>
          </a:p>
        </p:txBody>
      </p:sp>
    </p:spTree>
    <p:extLst>
      <p:ext uri="{BB962C8B-B14F-4D97-AF65-F5344CB8AC3E}">
        <p14:creationId xmlns:p14="http://schemas.microsoft.com/office/powerpoint/2010/main" val="834405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Concepts of Sepsis</a:t>
            </a:r>
            <a:endParaRPr lang="en-US" dirty="0"/>
          </a:p>
        </p:txBody>
      </p:sp>
      <p:pic>
        <p:nvPicPr>
          <p:cNvPr id="3" name="Picture 2" descr="Screen Shot 2023-03-15 at 10.15.0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547" y="1652337"/>
            <a:ext cx="487680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423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bit">
  <a:themeElements>
    <a:clrScheme name="Orbit">
      <a:dk1>
        <a:srgbClr val="000000"/>
      </a:dk1>
      <a:lt1>
        <a:srgbClr val="FFFFFF"/>
      </a:lt1>
      <a:dk2>
        <a:srgbClr val="7C9BA5"/>
      </a:dk2>
      <a:lt2>
        <a:srgbClr val="C1D0CA"/>
      </a:lt2>
      <a:accent1>
        <a:srgbClr val="F2D908"/>
      </a:accent1>
      <a:accent2>
        <a:srgbClr val="9DE61E"/>
      </a:accent2>
      <a:accent3>
        <a:srgbClr val="0D8BE6"/>
      </a:accent3>
      <a:accent4>
        <a:srgbClr val="C61B1B"/>
      </a:accent4>
      <a:accent5>
        <a:srgbClr val="E26F08"/>
      </a:accent5>
      <a:accent6>
        <a:srgbClr val="8D35D1"/>
      </a:accent6>
      <a:hlink>
        <a:srgbClr val="ECBF0B"/>
      </a:hlink>
      <a:folHlink>
        <a:srgbClr val="F4E5A8"/>
      </a:folHlink>
    </a:clrScheme>
    <a:fontScheme name="Orbit">
      <a:majorFont>
        <a:latin typeface="Candara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Candara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Orbit">
      <a:fillStyleLst>
        <a:solidFill>
          <a:schemeClr val="phClr"/>
        </a:solidFill>
        <a:solidFill>
          <a:schemeClr val="phClr">
            <a:shade val="80000"/>
          </a:schemeClr>
        </a:solidFill>
        <a:gradFill rotWithShape="1">
          <a:gsLst>
            <a:gs pos="0">
              <a:schemeClr val="phClr">
                <a:shade val="30000"/>
                <a:satMod val="100000"/>
              </a:schemeClr>
            </a:gs>
            <a:gs pos="80000">
              <a:schemeClr val="phClr">
                <a:shade val="90000"/>
                <a:satMod val="100000"/>
              </a:schemeClr>
            </a:gs>
            <a:gs pos="100000">
              <a:schemeClr val="phClr">
                <a:tint val="90000"/>
                <a:shade val="100000"/>
                <a:satMod val="150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>
              <a:shade val="90000"/>
            </a:schemeClr>
          </a:solidFill>
          <a:prstDash val="solid"/>
        </a:ln>
        <a:ln w="762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228600" dist="38100" dir="5400000" sx="104000" sy="104000" algn="ctr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317500" dist="381000" dir="5400000" sx="90000" sy="2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etal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000"/>
                <a:lumMod val="80000"/>
              </a:schemeClr>
              <a:schemeClr val="phClr">
                <a:satMod val="360000"/>
                <a:lumMod val="14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Orbit.thmx</Template>
  <TotalTime>19691</TotalTime>
  <Words>3472</Words>
  <Application>Microsoft Macintosh PowerPoint</Application>
  <PresentationFormat>On-screen Show (4:3)</PresentationFormat>
  <Paragraphs>477</Paragraphs>
  <Slides>70</Slides>
  <Notes>50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1" baseType="lpstr">
      <vt:lpstr>Orbit</vt:lpstr>
      <vt:lpstr>Pathophysiology of Sepsis Part 1</vt:lpstr>
      <vt:lpstr>Brief Discussion of Sepsis-3</vt:lpstr>
      <vt:lpstr>Definitions:</vt:lpstr>
      <vt:lpstr>Definitions:</vt:lpstr>
      <vt:lpstr>Which of the following is NOT associated with a poor outcome according to quickSOFA (q SOFA)?</vt:lpstr>
      <vt:lpstr>Why was the definition of sepsis changed?</vt:lpstr>
      <vt:lpstr>Why was the definition of sepsis changed?</vt:lpstr>
      <vt:lpstr>Why was the definition of sepsis changed?</vt:lpstr>
      <vt:lpstr>Key Concepts of Sepsis</vt:lpstr>
      <vt:lpstr>Definitions:</vt:lpstr>
      <vt:lpstr>Clinically Identifying Septic Shock</vt:lpstr>
      <vt:lpstr>Pathogenesis</vt:lpstr>
      <vt:lpstr>PowerPoint Presentation</vt:lpstr>
      <vt:lpstr>Microbial Factors</vt:lpstr>
      <vt:lpstr>Microbial Factors</vt:lpstr>
      <vt:lpstr>Activation of which immune cell initiates the sepsis-induced systemic inflammatory response?</vt:lpstr>
      <vt:lpstr>Microbial Factors</vt:lpstr>
      <vt:lpstr>Microbial Factors</vt:lpstr>
      <vt:lpstr>In both Gram-negative and Gram-positive sepsis, what drives the host response and clinical manifestation of sepsis?</vt:lpstr>
      <vt:lpstr>PAMP Summary</vt:lpstr>
      <vt:lpstr>PowerPoint Presentation</vt:lpstr>
      <vt:lpstr>Host Response to Bacterial Infection</vt:lpstr>
      <vt:lpstr>Which immune cell is the innate immune system’s first line of defense against pathogens?</vt:lpstr>
      <vt:lpstr>IN HEALTH</vt:lpstr>
      <vt:lpstr>Neutrophils</vt:lpstr>
      <vt:lpstr>NETs</vt:lpstr>
      <vt:lpstr>PowerPoint Presentation</vt:lpstr>
      <vt:lpstr>What is the most important cytokine responsible for maintaining neutrophil homeostasis?</vt:lpstr>
      <vt:lpstr>Granulocyte-colony stimulating factor (G-CSF)</vt:lpstr>
      <vt:lpstr>Elevated levels of which cytokine is a stimulus for G-CSF release by bone marrow stromal cells?</vt:lpstr>
      <vt:lpstr>Pathway to G-CSF Release</vt:lpstr>
      <vt:lpstr>Granulocyte-colony stimulating factor (G-CSF)</vt:lpstr>
      <vt:lpstr>Neutrophils</vt:lpstr>
      <vt:lpstr>Neutrophils</vt:lpstr>
      <vt:lpstr>IN SEPSIS…</vt:lpstr>
      <vt:lpstr>Neutrophils</vt:lpstr>
      <vt:lpstr>Neutrophils</vt:lpstr>
      <vt:lpstr>Neutrophils</vt:lpstr>
      <vt:lpstr>Neutrophils</vt:lpstr>
      <vt:lpstr>Neutrophil Summary</vt:lpstr>
      <vt:lpstr>The Complement System</vt:lpstr>
      <vt:lpstr>What is the complement system?</vt:lpstr>
      <vt:lpstr>Complement activation products (i.e. anaphylatoxins C3a, C4a, C5a) are ______ in the early stages of sepsis.</vt:lpstr>
      <vt:lpstr>Which anaphylatoxin is associated with the chemotaxis of neutrophils to the site of infection?</vt:lpstr>
      <vt:lpstr>PowerPoint Presentation</vt:lpstr>
      <vt:lpstr>C5a-C5aR in Sepsis</vt:lpstr>
      <vt:lpstr>C5b</vt:lpstr>
      <vt:lpstr>Complement &amp; Coagulation</vt:lpstr>
      <vt:lpstr>Sepsis-Induced Coagulopathy (DIC) and the Role of Endothelium in Sepsis</vt:lpstr>
      <vt:lpstr>Sepsis-associated DIC</vt:lpstr>
      <vt:lpstr>Endothelium</vt:lpstr>
      <vt:lpstr>PowerPoint Presentation</vt:lpstr>
      <vt:lpstr>PowerPoint Presentation</vt:lpstr>
      <vt:lpstr>PowerPoint Presentation</vt:lpstr>
      <vt:lpstr>PowerPoint Presentation</vt:lpstr>
      <vt:lpstr>Coagulation</vt:lpstr>
      <vt:lpstr>Humoral Immunity</vt:lpstr>
      <vt:lpstr>Immunoglobulins</vt:lpstr>
      <vt:lpstr>Immunoglobulins Structure</vt:lpstr>
      <vt:lpstr>Immunoglobulins Classes</vt:lpstr>
      <vt:lpstr>PowerPoint Presentation</vt:lpstr>
      <vt:lpstr>Proposed Etiology of Low Levels of Immunoglobulins in Sepsis</vt:lpstr>
      <vt:lpstr>PowerPoint Presentation</vt:lpstr>
      <vt:lpstr>PowerPoint Presentation</vt:lpstr>
      <vt:lpstr>PowerPoint Presentation</vt:lpstr>
      <vt:lpstr>Balancing the Immune Response</vt:lpstr>
      <vt:lpstr>Sources</vt:lpstr>
      <vt:lpstr>Sepsis-3 Definitions Summary</vt:lpstr>
      <vt:lpstr>Sepsis-3 Flow Chart for Sepsis/Septic Shock Diagnosis</vt:lpstr>
      <vt:lpstr>How can neutrophil responses to cytokine signaling result in extensive host tissue damage?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Pathophysiology of Sepsis Part 1</dc:title>
  <dc:creator>Katie Sotos</dc:creator>
  <cp:lastModifiedBy>Katie Sotos</cp:lastModifiedBy>
  <cp:revision>386</cp:revision>
  <dcterms:created xsi:type="dcterms:W3CDTF">2023-03-14T17:39:08Z</dcterms:created>
  <dcterms:modified xsi:type="dcterms:W3CDTF">2023-03-28T20:00:12Z</dcterms:modified>
</cp:coreProperties>
</file>