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28" r:id="rId1"/>
  </p:sldMasterIdLst>
  <p:notesMasterIdLst>
    <p:notesMasterId r:id="rId34"/>
  </p:notes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57" r:id="rId10"/>
    <p:sldId id="258" r:id="rId11"/>
    <p:sldId id="259" r:id="rId12"/>
    <p:sldId id="263" r:id="rId13"/>
    <p:sldId id="271" r:id="rId14"/>
    <p:sldId id="285" r:id="rId15"/>
    <p:sldId id="286" r:id="rId16"/>
    <p:sldId id="287" r:id="rId17"/>
    <p:sldId id="284" r:id="rId18"/>
    <p:sldId id="272" r:id="rId19"/>
    <p:sldId id="261" r:id="rId20"/>
    <p:sldId id="273" r:id="rId21"/>
    <p:sldId id="275" r:id="rId22"/>
    <p:sldId id="274" r:id="rId23"/>
    <p:sldId id="262" r:id="rId24"/>
    <p:sldId id="276" r:id="rId25"/>
    <p:sldId id="277" r:id="rId26"/>
    <p:sldId id="289" r:id="rId27"/>
    <p:sldId id="278" r:id="rId28"/>
    <p:sldId id="290" r:id="rId29"/>
    <p:sldId id="282" r:id="rId30"/>
    <p:sldId id="291" r:id="rId31"/>
    <p:sldId id="283" r:id="rId32"/>
    <p:sldId id="288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800" autoAdjust="0"/>
  </p:normalViewPr>
  <p:slideViewPr>
    <p:cSldViewPr snapToGrid="0" snapToObjects="1">
      <p:cViewPr varScale="1">
        <p:scale>
          <a:sx n="93" d="100"/>
          <a:sy n="93" d="100"/>
        </p:scale>
        <p:origin x="-198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D9FA53-50EF-1344-8FCE-9B2AD96C624A}" type="doc">
      <dgm:prSet loTypeId="urn:microsoft.com/office/officeart/2005/8/layout/equation2" loCatId="" qsTypeId="urn:microsoft.com/office/officeart/2005/8/quickstyle/simple4" qsCatId="simple" csTypeId="urn:microsoft.com/office/officeart/2005/8/colors/accent1_2" csCatId="accent1" phldr="1"/>
      <dgm:spPr/>
    </dgm:pt>
    <dgm:pt modelId="{D677B85F-9055-684F-8F2C-28D31C92BACF}">
      <dgm:prSet phldrT="[Text]"/>
      <dgm:spPr/>
      <dgm:t>
        <a:bodyPr/>
        <a:lstStyle/>
        <a:p>
          <a:r>
            <a:rPr lang="en-US" dirty="0" smtClean="0"/>
            <a:t>1h, 15 mL/kg pRBC</a:t>
          </a:r>
          <a:endParaRPr lang="en-US" dirty="0"/>
        </a:p>
      </dgm:t>
    </dgm:pt>
    <dgm:pt modelId="{079F3E78-8EBB-AE4C-B1DE-8C9A98EEFC37}" type="parTrans" cxnId="{18EA4B91-5A63-584D-A197-0F25AF05A484}">
      <dgm:prSet/>
      <dgm:spPr/>
      <dgm:t>
        <a:bodyPr/>
        <a:lstStyle/>
        <a:p>
          <a:endParaRPr lang="en-US"/>
        </a:p>
      </dgm:t>
    </dgm:pt>
    <dgm:pt modelId="{542858AB-5BF3-EA40-B7CA-3BC7025B650E}" type="sibTrans" cxnId="{18EA4B91-5A63-584D-A197-0F25AF05A484}">
      <dgm:prSet/>
      <dgm:spPr/>
      <dgm:t>
        <a:bodyPr/>
        <a:lstStyle/>
        <a:p>
          <a:endParaRPr lang="en-US" dirty="0"/>
        </a:p>
      </dgm:t>
    </dgm:pt>
    <dgm:pt modelId="{17B2B861-E5D7-3B40-94F2-CD2AEBF68020}">
      <dgm:prSet phldrT="[Text]"/>
      <dgm:spPr/>
      <dgm:t>
        <a:bodyPr/>
        <a:lstStyle/>
        <a:p>
          <a:r>
            <a:rPr lang="en-US" dirty="0" smtClean="0"/>
            <a:t>2h, 15 mL/kg pRBC</a:t>
          </a:r>
          <a:endParaRPr lang="en-US" dirty="0"/>
        </a:p>
      </dgm:t>
    </dgm:pt>
    <dgm:pt modelId="{54E01907-F574-4842-B3FC-D7A4D87FF039}" type="parTrans" cxnId="{F81A2978-ECD8-FE43-A8C9-CB40591D326F}">
      <dgm:prSet/>
      <dgm:spPr/>
      <dgm:t>
        <a:bodyPr/>
        <a:lstStyle/>
        <a:p>
          <a:endParaRPr lang="en-US"/>
        </a:p>
      </dgm:t>
    </dgm:pt>
    <dgm:pt modelId="{8D8D5ABA-3E65-EF4E-9B94-99669A865C58}" type="sibTrans" cxnId="{F81A2978-ECD8-FE43-A8C9-CB40591D326F}">
      <dgm:prSet/>
      <dgm:spPr/>
      <dgm:t>
        <a:bodyPr/>
        <a:lstStyle/>
        <a:p>
          <a:endParaRPr lang="en-US" dirty="0"/>
        </a:p>
      </dgm:t>
    </dgm:pt>
    <dgm:pt modelId="{A006E978-617E-8E4E-958F-9E7B1FD93144}">
      <dgm:prSet phldrT="[Text]"/>
      <dgm:spPr/>
      <dgm:t>
        <a:bodyPr/>
        <a:lstStyle/>
        <a:p>
          <a:r>
            <a:rPr lang="en-US" dirty="0" smtClean="0"/>
            <a:t>Over 4 h </a:t>
          </a:r>
          <a:r>
            <a:rPr lang="en-US" dirty="0" smtClean="0">
              <a:sym typeface="Wingdings"/>
            </a:rPr>
            <a:t> 45 mL/kg blood products</a:t>
          </a:r>
          <a:endParaRPr lang="en-US" dirty="0"/>
        </a:p>
      </dgm:t>
    </dgm:pt>
    <dgm:pt modelId="{9FE95426-C115-0645-850B-032E77131D98}" type="parTrans" cxnId="{5035BF20-9693-BA43-9AEB-E4DAF94157DD}">
      <dgm:prSet/>
      <dgm:spPr/>
      <dgm:t>
        <a:bodyPr/>
        <a:lstStyle/>
        <a:p>
          <a:endParaRPr lang="en-US"/>
        </a:p>
      </dgm:t>
    </dgm:pt>
    <dgm:pt modelId="{44DB45C6-CA70-7D44-A266-0030AA633C38}" type="sibTrans" cxnId="{5035BF20-9693-BA43-9AEB-E4DAF94157DD}">
      <dgm:prSet/>
      <dgm:spPr/>
      <dgm:t>
        <a:bodyPr/>
        <a:lstStyle/>
        <a:p>
          <a:endParaRPr lang="en-US"/>
        </a:p>
      </dgm:t>
    </dgm:pt>
    <dgm:pt modelId="{49203F04-852C-D34A-BBE2-2A4268AA11DD}">
      <dgm:prSet phldrT="[Text]"/>
      <dgm:spPr/>
      <dgm:t>
        <a:bodyPr/>
        <a:lstStyle/>
        <a:p>
          <a:r>
            <a:rPr lang="en-US" dirty="0" smtClean="0"/>
            <a:t>4h, 15 mL/kg FFP</a:t>
          </a:r>
          <a:endParaRPr lang="en-US" dirty="0"/>
        </a:p>
      </dgm:t>
    </dgm:pt>
    <dgm:pt modelId="{5133BF1B-21E8-CD4B-92C1-56662C8CD517}" type="parTrans" cxnId="{C8151C17-D51F-A54E-BE18-433475BA68AC}">
      <dgm:prSet/>
      <dgm:spPr/>
      <dgm:t>
        <a:bodyPr/>
        <a:lstStyle/>
        <a:p>
          <a:endParaRPr lang="en-US"/>
        </a:p>
      </dgm:t>
    </dgm:pt>
    <dgm:pt modelId="{A7011C15-82FA-D645-A388-85398A306F4C}" type="sibTrans" cxnId="{C8151C17-D51F-A54E-BE18-433475BA68AC}">
      <dgm:prSet/>
      <dgm:spPr/>
      <dgm:t>
        <a:bodyPr/>
        <a:lstStyle/>
        <a:p>
          <a:endParaRPr lang="en-US" dirty="0"/>
        </a:p>
      </dgm:t>
    </dgm:pt>
    <dgm:pt modelId="{8735EA95-4CE9-2047-8418-595283611E3F}" type="pres">
      <dgm:prSet presAssocID="{E8D9FA53-50EF-1344-8FCE-9B2AD96C624A}" presName="Name0" presStyleCnt="0">
        <dgm:presLayoutVars>
          <dgm:dir/>
          <dgm:resizeHandles val="exact"/>
        </dgm:presLayoutVars>
      </dgm:prSet>
      <dgm:spPr/>
    </dgm:pt>
    <dgm:pt modelId="{895F09AF-9D18-D54E-A97F-8092130E2EC4}" type="pres">
      <dgm:prSet presAssocID="{E8D9FA53-50EF-1344-8FCE-9B2AD96C624A}" presName="vNodes" presStyleCnt="0"/>
      <dgm:spPr/>
    </dgm:pt>
    <dgm:pt modelId="{EA9C6D25-EDB9-F748-B704-DB3CCCA08AE3}" type="pres">
      <dgm:prSet presAssocID="{D677B85F-9055-684F-8F2C-28D31C92BAC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EFF92F-2976-5844-90E6-AF572A4009E4}" type="pres">
      <dgm:prSet presAssocID="{542858AB-5BF3-EA40-B7CA-3BC7025B650E}" presName="spacerT" presStyleCnt="0"/>
      <dgm:spPr/>
    </dgm:pt>
    <dgm:pt modelId="{76B668FF-7EB2-C44E-8ACA-A0946A5AE4B4}" type="pres">
      <dgm:prSet presAssocID="{542858AB-5BF3-EA40-B7CA-3BC7025B650E}" presName="sibTrans" presStyleLbl="sibTrans2D1" presStyleIdx="0" presStyleCnt="3"/>
      <dgm:spPr/>
      <dgm:t>
        <a:bodyPr/>
        <a:lstStyle/>
        <a:p>
          <a:endParaRPr lang="en-US"/>
        </a:p>
      </dgm:t>
    </dgm:pt>
    <dgm:pt modelId="{0F8C592C-453C-0C4E-B3F3-619FA0F92EA7}" type="pres">
      <dgm:prSet presAssocID="{542858AB-5BF3-EA40-B7CA-3BC7025B650E}" presName="spacerB" presStyleCnt="0"/>
      <dgm:spPr/>
    </dgm:pt>
    <dgm:pt modelId="{02CF4F26-EC1E-7F45-81F6-B61202A17951}" type="pres">
      <dgm:prSet presAssocID="{17B2B861-E5D7-3B40-94F2-CD2AEBF6802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82C1B6-654F-7842-9295-34F28DEAC100}" type="pres">
      <dgm:prSet presAssocID="{8D8D5ABA-3E65-EF4E-9B94-99669A865C58}" presName="spacerT" presStyleCnt="0"/>
      <dgm:spPr/>
    </dgm:pt>
    <dgm:pt modelId="{88DDEC2C-C7A5-6C4E-A467-E7C1A9701185}" type="pres">
      <dgm:prSet presAssocID="{8D8D5ABA-3E65-EF4E-9B94-99669A865C58}" presName="sibTrans" presStyleLbl="sibTrans2D1" presStyleIdx="1" presStyleCnt="3"/>
      <dgm:spPr/>
      <dgm:t>
        <a:bodyPr/>
        <a:lstStyle/>
        <a:p>
          <a:endParaRPr lang="en-US"/>
        </a:p>
      </dgm:t>
    </dgm:pt>
    <dgm:pt modelId="{6B0180CA-EC14-1C4D-B776-FF174F4E046F}" type="pres">
      <dgm:prSet presAssocID="{8D8D5ABA-3E65-EF4E-9B94-99669A865C58}" presName="spacerB" presStyleCnt="0"/>
      <dgm:spPr/>
    </dgm:pt>
    <dgm:pt modelId="{4810192B-CA16-B540-A296-72539DCFB8E2}" type="pres">
      <dgm:prSet presAssocID="{49203F04-852C-D34A-BBE2-2A4268AA11D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339629-2F33-5D43-8DA8-E5A9ADA7B62B}" type="pres">
      <dgm:prSet presAssocID="{E8D9FA53-50EF-1344-8FCE-9B2AD96C624A}" presName="sibTransLast" presStyleLbl="sibTrans2D1" presStyleIdx="2" presStyleCnt="3"/>
      <dgm:spPr/>
      <dgm:t>
        <a:bodyPr/>
        <a:lstStyle/>
        <a:p>
          <a:endParaRPr lang="en-US"/>
        </a:p>
      </dgm:t>
    </dgm:pt>
    <dgm:pt modelId="{4CADB999-87D2-4740-A38E-20F8C4BA1F69}" type="pres">
      <dgm:prSet presAssocID="{E8D9FA53-50EF-1344-8FCE-9B2AD96C624A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137B7486-17BA-844A-9B9E-8A8544FD29B6}" type="pres">
      <dgm:prSet presAssocID="{E8D9FA53-50EF-1344-8FCE-9B2AD96C624A}" presName="las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9A9DEE8-1AC5-B344-93AB-F73FE1D7238C}" type="presOf" srcId="{A7011C15-82FA-D645-A388-85398A306F4C}" destId="{4CADB999-87D2-4740-A38E-20F8C4BA1F69}" srcOrd="1" destOrd="0" presId="urn:microsoft.com/office/officeart/2005/8/layout/equation2"/>
    <dgm:cxn modelId="{ED1E8665-5746-BA47-9B9F-76C2468424E0}" type="presOf" srcId="{542858AB-5BF3-EA40-B7CA-3BC7025B650E}" destId="{76B668FF-7EB2-C44E-8ACA-A0946A5AE4B4}" srcOrd="0" destOrd="0" presId="urn:microsoft.com/office/officeart/2005/8/layout/equation2"/>
    <dgm:cxn modelId="{BCAC07E7-391A-3A49-A9E7-65013329D00B}" type="presOf" srcId="{A006E978-617E-8E4E-958F-9E7B1FD93144}" destId="{137B7486-17BA-844A-9B9E-8A8544FD29B6}" srcOrd="0" destOrd="0" presId="urn:microsoft.com/office/officeart/2005/8/layout/equation2"/>
    <dgm:cxn modelId="{4609E610-E7E5-EA4E-94F5-9558B28A5097}" type="presOf" srcId="{A7011C15-82FA-D645-A388-85398A306F4C}" destId="{2D339629-2F33-5D43-8DA8-E5A9ADA7B62B}" srcOrd="0" destOrd="0" presId="urn:microsoft.com/office/officeart/2005/8/layout/equation2"/>
    <dgm:cxn modelId="{2B9D11F6-F6CB-7A48-ACC9-4CF1262A8EE9}" type="presOf" srcId="{E8D9FA53-50EF-1344-8FCE-9B2AD96C624A}" destId="{8735EA95-4CE9-2047-8418-595283611E3F}" srcOrd="0" destOrd="0" presId="urn:microsoft.com/office/officeart/2005/8/layout/equation2"/>
    <dgm:cxn modelId="{9BCAC0DD-B8ED-5B46-8379-BF5743ADF615}" type="presOf" srcId="{49203F04-852C-D34A-BBE2-2A4268AA11DD}" destId="{4810192B-CA16-B540-A296-72539DCFB8E2}" srcOrd="0" destOrd="0" presId="urn:microsoft.com/office/officeart/2005/8/layout/equation2"/>
    <dgm:cxn modelId="{18EA4B91-5A63-584D-A197-0F25AF05A484}" srcId="{E8D9FA53-50EF-1344-8FCE-9B2AD96C624A}" destId="{D677B85F-9055-684F-8F2C-28D31C92BACF}" srcOrd="0" destOrd="0" parTransId="{079F3E78-8EBB-AE4C-B1DE-8C9A98EEFC37}" sibTransId="{542858AB-5BF3-EA40-B7CA-3BC7025B650E}"/>
    <dgm:cxn modelId="{4971844A-867E-714D-A255-9047CDCC522B}" type="presOf" srcId="{8D8D5ABA-3E65-EF4E-9B94-99669A865C58}" destId="{88DDEC2C-C7A5-6C4E-A467-E7C1A9701185}" srcOrd="0" destOrd="0" presId="urn:microsoft.com/office/officeart/2005/8/layout/equation2"/>
    <dgm:cxn modelId="{05E5F2BB-6703-BE4F-A292-E71B197A7A27}" type="presOf" srcId="{D677B85F-9055-684F-8F2C-28D31C92BACF}" destId="{EA9C6D25-EDB9-F748-B704-DB3CCCA08AE3}" srcOrd="0" destOrd="0" presId="urn:microsoft.com/office/officeart/2005/8/layout/equation2"/>
    <dgm:cxn modelId="{5A81D23D-1389-E442-A0C5-7AF3371863C4}" type="presOf" srcId="{17B2B861-E5D7-3B40-94F2-CD2AEBF68020}" destId="{02CF4F26-EC1E-7F45-81F6-B61202A17951}" srcOrd="0" destOrd="0" presId="urn:microsoft.com/office/officeart/2005/8/layout/equation2"/>
    <dgm:cxn modelId="{5035BF20-9693-BA43-9AEB-E4DAF94157DD}" srcId="{E8D9FA53-50EF-1344-8FCE-9B2AD96C624A}" destId="{A006E978-617E-8E4E-958F-9E7B1FD93144}" srcOrd="3" destOrd="0" parTransId="{9FE95426-C115-0645-850B-032E77131D98}" sibTransId="{44DB45C6-CA70-7D44-A266-0030AA633C38}"/>
    <dgm:cxn modelId="{C8151C17-D51F-A54E-BE18-433475BA68AC}" srcId="{E8D9FA53-50EF-1344-8FCE-9B2AD96C624A}" destId="{49203F04-852C-D34A-BBE2-2A4268AA11DD}" srcOrd="2" destOrd="0" parTransId="{5133BF1B-21E8-CD4B-92C1-56662C8CD517}" sibTransId="{A7011C15-82FA-D645-A388-85398A306F4C}"/>
    <dgm:cxn modelId="{F81A2978-ECD8-FE43-A8C9-CB40591D326F}" srcId="{E8D9FA53-50EF-1344-8FCE-9B2AD96C624A}" destId="{17B2B861-E5D7-3B40-94F2-CD2AEBF68020}" srcOrd="1" destOrd="0" parTransId="{54E01907-F574-4842-B3FC-D7A4D87FF039}" sibTransId="{8D8D5ABA-3E65-EF4E-9B94-99669A865C58}"/>
    <dgm:cxn modelId="{F72ACF7E-FF25-834A-A4D5-2EB9F1D9ABFE}" type="presParOf" srcId="{8735EA95-4CE9-2047-8418-595283611E3F}" destId="{895F09AF-9D18-D54E-A97F-8092130E2EC4}" srcOrd="0" destOrd="0" presId="urn:microsoft.com/office/officeart/2005/8/layout/equation2"/>
    <dgm:cxn modelId="{329448D6-6CE9-C94E-B9B8-F7AF9AC76594}" type="presParOf" srcId="{895F09AF-9D18-D54E-A97F-8092130E2EC4}" destId="{EA9C6D25-EDB9-F748-B704-DB3CCCA08AE3}" srcOrd="0" destOrd="0" presId="urn:microsoft.com/office/officeart/2005/8/layout/equation2"/>
    <dgm:cxn modelId="{BC5EE15C-20E2-7341-9031-CB0601EC7702}" type="presParOf" srcId="{895F09AF-9D18-D54E-A97F-8092130E2EC4}" destId="{BCEFF92F-2976-5844-90E6-AF572A4009E4}" srcOrd="1" destOrd="0" presId="urn:microsoft.com/office/officeart/2005/8/layout/equation2"/>
    <dgm:cxn modelId="{42FD8D3E-0CAA-204B-A04C-4BD6FA509002}" type="presParOf" srcId="{895F09AF-9D18-D54E-A97F-8092130E2EC4}" destId="{76B668FF-7EB2-C44E-8ACA-A0946A5AE4B4}" srcOrd="2" destOrd="0" presId="urn:microsoft.com/office/officeart/2005/8/layout/equation2"/>
    <dgm:cxn modelId="{4D46C985-6F06-774D-83FA-BB4BD2CD605A}" type="presParOf" srcId="{895F09AF-9D18-D54E-A97F-8092130E2EC4}" destId="{0F8C592C-453C-0C4E-B3F3-619FA0F92EA7}" srcOrd="3" destOrd="0" presId="urn:microsoft.com/office/officeart/2005/8/layout/equation2"/>
    <dgm:cxn modelId="{47F47A8E-7A2C-654E-BAE4-07DA3A9A169E}" type="presParOf" srcId="{895F09AF-9D18-D54E-A97F-8092130E2EC4}" destId="{02CF4F26-EC1E-7F45-81F6-B61202A17951}" srcOrd="4" destOrd="0" presId="urn:microsoft.com/office/officeart/2005/8/layout/equation2"/>
    <dgm:cxn modelId="{CA32AE3E-A29F-5340-957C-0140911D205F}" type="presParOf" srcId="{895F09AF-9D18-D54E-A97F-8092130E2EC4}" destId="{1682C1B6-654F-7842-9295-34F28DEAC100}" srcOrd="5" destOrd="0" presId="urn:microsoft.com/office/officeart/2005/8/layout/equation2"/>
    <dgm:cxn modelId="{1EBD4D21-5B97-8847-BDAF-2CB5E9FF8D3C}" type="presParOf" srcId="{895F09AF-9D18-D54E-A97F-8092130E2EC4}" destId="{88DDEC2C-C7A5-6C4E-A467-E7C1A9701185}" srcOrd="6" destOrd="0" presId="urn:microsoft.com/office/officeart/2005/8/layout/equation2"/>
    <dgm:cxn modelId="{1D829690-5A9F-1743-84BB-177D80ABC24C}" type="presParOf" srcId="{895F09AF-9D18-D54E-A97F-8092130E2EC4}" destId="{6B0180CA-EC14-1C4D-B776-FF174F4E046F}" srcOrd="7" destOrd="0" presId="urn:microsoft.com/office/officeart/2005/8/layout/equation2"/>
    <dgm:cxn modelId="{217D6388-69EB-6646-BDD7-4EA9412CD179}" type="presParOf" srcId="{895F09AF-9D18-D54E-A97F-8092130E2EC4}" destId="{4810192B-CA16-B540-A296-72539DCFB8E2}" srcOrd="8" destOrd="0" presId="urn:microsoft.com/office/officeart/2005/8/layout/equation2"/>
    <dgm:cxn modelId="{18C521E8-3261-224B-84CD-1F2F919653BE}" type="presParOf" srcId="{8735EA95-4CE9-2047-8418-595283611E3F}" destId="{2D339629-2F33-5D43-8DA8-E5A9ADA7B62B}" srcOrd="1" destOrd="0" presId="urn:microsoft.com/office/officeart/2005/8/layout/equation2"/>
    <dgm:cxn modelId="{23D7DADE-0D15-4F4C-8934-2BCEB11C152A}" type="presParOf" srcId="{2D339629-2F33-5D43-8DA8-E5A9ADA7B62B}" destId="{4CADB999-87D2-4740-A38E-20F8C4BA1F69}" srcOrd="0" destOrd="0" presId="urn:microsoft.com/office/officeart/2005/8/layout/equation2"/>
    <dgm:cxn modelId="{E9083113-6396-9C49-8E34-0E6A093305C0}" type="presParOf" srcId="{8735EA95-4CE9-2047-8418-595283611E3F}" destId="{137B7486-17BA-844A-9B9E-8A8544FD29B6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D9FA53-50EF-1344-8FCE-9B2AD96C624A}" type="doc">
      <dgm:prSet loTypeId="urn:microsoft.com/office/officeart/2005/8/layout/equation2" loCatId="" qsTypeId="urn:microsoft.com/office/officeart/2005/8/quickstyle/simple4" qsCatId="simple" csTypeId="urn:microsoft.com/office/officeart/2005/8/colors/accent1_2" csCatId="accent1" phldr="1"/>
      <dgm:spPr/>
    </dgm:pt>
    <dgm:pt modelId="{D677B85F-9055-684F-8F2C-28D31C92BACF}">
      <dgm:prSet phldrT="[Text]"/>
      <dgm:spPr/>
      <dgm:t>
        <a:bodyPr/>
        <a:lstStyle/>
        <a:p>
          <a:r>
            <a:rPr lang="en-US" dirty="0" smtClean="0"/>
            <a:t>1h, 15 mL/kg pRBC</a:t>
          </a:r>
          <a:endParaRPr lang="en-US" dirty="0"/>
        </a:p>
      </dgm:t>
    </dgm:pt>
    <dgm:pt modelId="{079F3E78-8EBB-AE4C-B1DE-8C9A98EEFC37}" type="parTrans" cxnId="{18EA4B91-5A63-584D-A197-0F25AF05A484}">
      <dgm:prSet/>
      <dgm:spPr/>
      <dgm:t>
        <a:bodyPr/>
        <a:lstStyle/>
        <a:p>
          <a:endParaRPr lang="en-US"/>
        </a:p>
      </dgm:t>
    </dgm:pt>
    <dgm:pt modelId="{542858AB-5BF3-EA40-B7CA-3BC7025B650E}" type="sibTrans" cxnId="{18EA4B91-5A63-584D-A197-0F25AF05A484}">
      <dgm:prSet/>
      <dgm:spPr/>
      <dgm:t>
        <a:bodyPr/>
        <a:lstStyle/>
        <a:p>
          <a:endParaRPr lang="en-US" dirty="0"/>
        </a:p>
      </dgm:t>
    </dgm:pt>
    <dgm:pt modelId="{17B2B861-E5D7-3B40-94F2-CD2AEBF68020}">
      <dgm:prSet phldrT="[Text]"/>
      <dgm:spPr/>
      <dgm:t>
        <a:bodyPr/>
        <a:lstStyle/>
        <a:p>
          <a:r>
            <a:rPr lang="en-US" dirty="0" smtClean="0"/>
            <a:t>2h, 15 mL/kg pRBC</a:t>
          </a:r>
          <a:endParaRPr lang="en-US" dirty="0"/>
        </a:p>
      </dgm:t>
    </dgm:pt>
    <dgm:pt modelId="{54E01907-F574-4842-B3FC-D7A4D87FF039}" type="parTrans" cxnId="{F81A2978-ECD8-FE43-A8C9-CB40591D326F}">
      <dgm:prSet/>
      <dgm:spPr/>
      <dgm:t>
        <a:bodyPr/>
        <a:lstStyle/>
        <a:p>
          <a:endParaRPr lang="en-US"/>
        </a:p>
      </dgm:t>
    </dgm:pt>
    <dgm:pt modelId="{8D8D5ABA-3E65-EF4E-9B94-99669A865C58}" type="sibTrans" cxnId="{F81A2978-ECD8-FE43-A8C9-CB40591D326F}">
      <dgm:prSet/>
      <dgm:spPr/>
      <dgm:t>
        <a:bodyPr/>
        <a:lstStyle/>
        <a:p>
          <a:endParaRPr lang="en-US" dirty="0"/>
        </a:p>
      </dgm:t>
    </dgm:pt>
    <dgm:pt modelId="{A006E978-617E-8E4E-958F-9E7B1FD93144}">
      <dgm:prSet phldrT="[Text]"/>
      <dgm:spPr/>
      <dgm:t>
        <a:bodyPr/>
        <a:lstStyle/>
        <a:p>
          <a:r>
            <a:rPr lang="en-US" dirty="0" smtClean="0"/>
            <a:t>Over 8h </a:t>
          </a:r>
          <a:r>
            <a:rPr lang="en-US" dirty="0" smtClean="0">
              <a:sym typeface="Wingdings"/>
            </a:rPr>
            <a:t> 60 mL/kg blood products</a:t>
          </a:r>
          <a:endParaRPr lang="en-US" dirty="0"/>
        </a:p>
      </dgm:t>
    </dgm:pt>
    <dgm:pt modelId="{9FE95426-C115-0645-850B-032E77131D98}" type="parTrans" cxnId="{5035BF20-9693-BA43-9AEB-E4DAF94157DD}">
      <dgm:prSet/>
      <dgm:spPr/>
      <dgm:t>
        <a:bodyPr/>
        <a:lstStyle/>
        <a:p>
          <a:endParaRPr lang="en-US"/>
        </a:p>
      </dgm:t>
    </dgm:pt>
    <dgm:pt modelId="{44DB45C6-CA70-7D44-A266-0030AA633C38}" type="sibTrans" cxnId="{5035BF20-9693-BA43-9AEB-E4DAF94157DD}">
      <dgm:prSet/>
      <dgm:spPr/>
      <dgm:t>
        <a:bodyPr/>
        <a:lstStyle/>
        <a:p>
          <a:endParaRPr lang="en-US"/>
        </a:p>
      </dgm:t>
    </dgm:pt>
    <dgm:pt modelId="{49203F04-852C-D34A-BBE2-2A4268AA11DD}">
      <dgm:prSet phldrT="[Text]"/>
      <dgm:spPr/>
      <dgm:t>
        <a:bodyPr/>
        <a:lstStyle/>
        <a:p>
          <a:r>
            <a:rPr lang="en-US" dirty="0" smtClean="0"/>
            <a:t>4h, 15 mL/kg FFP</a:t>
          </a:r>
          <a:endParaRPr lang="en-US" dirty="0"/>
        </a:p>
      </dgm:t>
    </dgm:pt>
    <dgm:pt modelId="{5133BF1B-21E8-CD4B-92C1-56662C8CD517}" type="parTrans" cxnId="{C8151C17-D51F-A54E-BE18-433475BA68AC}">
      <dgm:prSet/>
      <dgm:spPr/>
      <dgm:t>
        <a:bodyPr/>
        <a:lstStyle/>
        <a:p>
          <a:endParaRPr lang="en-US"/>
        </a:p>
      </dgm:t>
    </dgm:pt>
    <dgm:pt modelId="{A7011C15-82FA-D645-A388-85398A306F4C}" type="sibTrans" cxnId="{C8151C17-D51F-A54E-BE18-433475BA68AC}">
      <dgm:prSet/>
      <dgm:spPr/>
      <dgm:t>
        <a:bodyPr/>
        <a:lstStyle/>
        <a:p>
          <a:endParaRPr lang="en-US" dirty="0"/>
        </a:p>
      </dgm:t>
    </dgm:pt>
    <dgm:pt modelId="{9A19D24F-4559-5B40-B478-5E44DA46FBE7}">
      <dgm:prSet phldrT="[Text]"/>
      <dgm:spPr/>
      <dgm:t>
        <a:bodyPr/>
        <a:lstStyle/>
        <a:p>
          <a:r>
            <a:rPr lang="en-US" dirty="0" smtClean="0"/>
            <a:t>4h, 15 mL/kg pRBC</a:t>
          </a:r>
          <a:endParaRPr lang="en-US" dirty="0"/>
        </a:p>
      </dgm:t>
    </dgm:pt>
    <dgm:pt modelId="{7DEC5CC5-876C-3241-A7AF-82C827FDA5E5}" type="parTrans" cxnId="{52345412-CC8E-6A46-A5CA-B87567F9EF01}">
      <dgm:prSet/>
      <dgm:spPr/>
      <dgm:t>
        <a:bodyPr/>
        <a:lstStyle/>
        <a:p>
          <a:endParaRPr lang="en-US"/>
        </a:p>
      </dgm:t>
    </dgm:pt>
    <dgm:pt modelId="{A7039402-A0FA-DA49-9F11-3043A6BC4A32}" type="sibTrans" cxnId="{52345412-CC8E-6A46-A5CA-B87567F9EF01}">
      <dgm:prSet/>
      <dgm:spPr/>
      <dgm:t>
        <a:bodyPr/>
        <a:lstStyle/>
        <a:p>
          <a:endParaRPr lang="en-US" dirty="0"/>
        </a:p>
      </dgm:t>
    </dgm:pt>
    <dgm:pt modelId="{8735EA95-4CE9-2047-8418-595283611E3F}" type="pres">
      <dgm:prSet presAssocID="{E8D9FA53-50EF-1344-8FCE-9B2AD96C624A}" presName="Name0" presStyleCnt="0">
        <dgm:presLayoutVars>
          <dgm:dir/>
          <dgm:resizeHandles val="exact"/>
        </dgm:presLayoutVars>
      </dgm:prSet>
      <dgm:spPr/>
    </dgm:pt>
    <dgm:pt modelId="{895F09AF-9D18-D54E-A97F-8092130E2EC4}" type="pres">
      <dgm:prSet presAssocID="{E8D9FA53-50EF-1344-8FCE-9B2AD96C624A}" presName="vNodes" presStyleCnt="0"/>
      <dgm:spPr/>
    </dgm:pt>
    <dgm:pt modelId="{EA9C6D25-EDB9-F748-B704-DB3CCCA08AE3}" type="pres">
      <dgm:prSet presAssocID="{D677B85F-9055-684F-8F2C-28D31C92BAC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EFF92F-2976-5844-90E6-AF572A4009E4}" type="pres">
      <dgm:prSet presAssocID="{542858AB-5BF3-EA40-B7CA-3BC7025B650E}" presName="spacerT" presStyleCnt="0"/>
      <dgm:spPr/>
    </dgm:pt>
    <dgm:pt modelId="{76B668FF-7EB2-C44E-8ACA-A0946A5AE4B4}" type="pres">
      <dgm:prSet presAssocID="{542858AB-5BF3-EA40-B7CA-3BC7025B650E}" presName="sibTrans" presStyleLbl="sibTrans2D1" presStyleIdx="0" presStyleCnt="4"/>
      <dgm:spPr/>
      <dgm:t>
        <a:bodyPr/>
        <a:lstStyle/>
        <a:p>
          <a:endParaRPr lang="en-US"/>
        </a:p>
      </dgm:t>
    </dgm:pt>
    <dgm:pt modelId="{0F8C592C-453C-0C4E-B3F3-619FA0F92EA7}" type="pres">
      <dgm:prSet presAssocID="{542858AB-5BF3-EA40-B7CA-3BC7025B650E}" presName="spacerB" presStyleCnt="0"/>
      <dgm:spPr/>
    </dgm:pt>
    <dgm:pt modelId="{02CF4F26-EC1E-7F45-81F6-B61202A17951}" type="pres">
      <dgm:prSet presAssocID="{17B2B861-E5D7-3B40-94F2-CD2AEBF6802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82C1B6-654F-7842-9295-34F28DEAC100}" type="pres">
      <dgm:prSet presAssocID="{8D8D5ABA-3E65-EF4E-9B94-99669A865C58}" presName="spacerT" presStyleCnt="0"/>
      <dgm:spPr/>
    </dgm:pt>
    <dgm:pt modelId="{88DDEC2C-C7A5-6C4E-A467-E7C1A9701185}" type="pres">
      <dgm:prSet presAssocID="{8D8D5ABA-3E65-EF4E-9B94-99669A865C58}" presName="sibTrans" presStyleLbl="sibTrans2D1" presStyleIdx="1" presStyleCnt="4"/>
      <dgm:spPr/>
      <dgm:t>
        <a:bodyPr/>
        <a:lstStyle/>
        <a:p>
          <a:endParaRPr lang="en-US"/>
        </a:p>
      </dgm:t>
    </dgm:pt>
    <dgm:pt modelId="{6B0180CA-EC14-1C4D-B776-FF174F4E046F}" type="pres">
      <dgm:prSet presAssocID="{8D8D5ABA-3E65-EF4E-9B94-99669A865C58}" presName="spacerB" presStyleCnt="0"/>
      <dgm:spPr/>
    </dgm:pt>
    <dgm:pt modelId="{4810192B-CA16-B540-A296-72539DCFB8E2}" type="pres">
      <dgm:prSet presAssocID="{49203F04-852C-D34A-BBE2-2A4268AA11D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2A2B9B-BE6F-8042-91EC-452584EA9D55}" type="pres">
      <dgm:prSet presAssocID="{A7011C15-82FA-D645-A388-85398A306F4C}" presName="spacerT" presStyleCnt="0"/>
      <dgm:spPr/>
    </dgm:pt>
    <dgm:pt modelId="{13AB8BDB-433C-A440-A5E9-0B32059ACD76}" type="pres">
      <dgm:prSet presAssocID="{A7011C15-82FA-D645-A388-85398A306F4C}" presName="sibTrans" presStyleLbl="sibTrans2D1" presStyleIdx="2" presStyleCnt="4"/>
      <dgm:spPr/>
      <dgm:t>
        <a:bodyPr/>
        <a:lstStyle/>
        <a:p>
          <a:endParaRPr lang="en-US"/>
        </a:p>
      </dgm:t>
    </dgm:pt>
    <dgm:pt modelId="{21D9FAE8-BAFA-394C-8B92-26CA29334E25}" type="pres">
      <dgm:prSet presAssocID="{A7011C15-82FA-D645-A388-85398A306F4C}" presName="spacerB" presStyleCnt="0"/>
      <dgm:spPr/>
    </dgm:pt>
    <dgm:pt modelId="{8ED601B1-A7F1-AB4B-BF4B-BB88536336EB}" type="pres">
      <dgm:prSet presAssocID="{9A19D24F-4559-5B40-B478-5E44DA46FBE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339629-2F33-5D43-8DA8-E5A9ADA7B62B}" type="pres">
      <dgm:prSet presAssocID="{E8D9FA53-50EF-1344-8FCE-9B2AD96C624A}" presName="sibTransLast" presStyleLbl="sibTrans2D1" presStyleIdx="3" presStyleCnt="4"/>
      <dgm:spPr/>
      <dgm:t>
        <a:bodyPr/>
        <a:lstStyle/>
        <a:p>
          <a:endParaRPr lang="en-US"/>
        </a:p>
      </dgm:t>
    </dgm:pt>
    <dgm:pt modelId="{4CADB999-87D2-4740-A38E-20F8C4BA1F69}" type="pres">
      <dgm:prSet presAssocID="{E8D9FA53-50EF-1344-8FCE-9B2AD96C624A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137B7486-17BA-844A-9B9E-8A8544FD29B6}" type="pres">
      <dgm:prSet presAssocID="{E8D9FA53-50EF-1344-8FCE-9B2AD96C624A}" presName="las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BCD10A1-BBF9-9E42-8AE3-C3E8BD99473E}" type="presOf" srcId="{49203F04-852C-D34A-BBE2-2A4268AA11DD}" destId="{4810192B-CA16-B540-A296-72539DCFB8E2}" srcOrd="0" destOrd="0" presId="urn:microsoft.com/office/officeart/2005/8/layout/equation2"/>
    <dgm:cxn modelId="{7A3E8488-454B-3842-A511-7B539DFA66A0}" type="presOf" srcId="{A006E978-617E-8E4E-958F-9E7B1FD93144}" destId="{137B7486-17BA-844A-9B9E-8A8544FD29B6}" srcOrd="0" destOrd="0" presId="urn:microsoft.com/office/officeart/2005/8/layout/equation2"/>
    <dgm:cxn modelId="{52345412-CC8E-6A46-A5CA-B87567F9EF01}" srcId="{E8D9FA53-50EF-1344-8FCE-9B2AD96C624A}" destId="{9A19D24F-4559-5B40-B478-5E44DA46FBE7}" srcOrd="3" destOrd="0" parTransId="{7DEC5CC5-876C-3241-A7AF-82C827FDA5E5}" sibTransId="{A7039402-A0FA-DA49-9F11-3043A6BC4A32}"/>
    <dgm:cxn modelId="{F81A2978-ECD8-FE43-A8C9-CB40591D326F}" srcId="{E8D9FA53-50EF-1344-8FCE-9B2AD96C624A}" destId="{17B2B861-E5D7-3B40-94F2-CD2AEBF68020}" srcOrd="1" destOrd="0" parTransId="{54E01907-F574-4842-B3FC-D7A4D87FF039}" sibTransId="{8D8D5ABA-3E65-EF4E-9B94-99669A865C58}"/>
    <dgm:cxn modelId="{18EA4B91-5A63-584D-A197-0F25AF05A484}" srcId="{E8D9FA53-50EF-1344-8FCE-9B2AD96C624A}" destId="{D677B85F-9055-684F-8F2C-28D31C92BACF}" srcOrd="0" destOrd="0" parTransId="{079F3E78-8EBB-AE4C-B1DE-8C9A98EEFC37}" sibTransId="{542858AB-5BF3-EA40-B7CA-3BC7025B650E}"/>
    <dgm:cxn modelId="{1623F7ED-B431-D84E-AC19-65C5DD86D97F}" type="presOf" srcId="{A7039402-A0FA-DA49-9F11-3043A6BC4A32}" destId="{2D339629-2F33-5D43-8DA8-E5A9ADA7B62B}" srcOrd="0" destOrd="0" presId="urn:microsoft.com/office/officeart/2005/8/layout/equation2"/>
    <dgm:cxn modelId="{2DF8B556-386E-9D4A-8217-AEF86D5B862C}" type="presOf" srcId="{D677B85F-9055-684F-8F2C-28D31C92BACF}" destId="{EA9C6D25-EDB9-F748-B704-DB3CCCA08AE3}" srcOrd="0" destOrd="0" presId="urn:microsoft.com/office/officeart/2005/8/layout/equation2"/>
    <dgm:cxn modelId="{1CC79E3E-F130-1E4B-B485-0AF4A000BBC9}" type="presOf" srcId="{A7039402-A0FA-DA49-9F11-3043A6BC4A32}" destId="{4CADB999-87D2-4740-A38E-20F8C4BA1F69}" srcOrd="1" destOrd="0" presId="urn:microsoft.com/office/officeart/2005/8/layout/equation2"/>
    <dgm:cxn modelId="{8DD39BB6-F076-F547-8EA9-2FB4AE5F866E}" type="presOf" srcId="{E8D9FA53-50EF-1344-8FCE-9B2AD96C624A}" destId="{8735EA95-4CE9-2047-8418-595283611E3F}" srcOrd="0" destOrd="0" presId="urn:microsoft.com/office/officeart/2005/8/layout/equation2"/>
    <dgm:cxn modelId="{9B7EFB8F-0039-5F46-B839-0BC20C864763}" type="presOf" srcId="{8D8D5ABA-3E65-EF4E-9B94-99669A865C58}" destId="{88DDEC2C-C7A5-6C4E-A467-E7C1A9701185}" srcOrd="0" destOrd="0" presId="urn:microsoft.com/office/officeart/2005/8/layout/equation2"/>
    <dgm:cxn modelId="{28D691A8-95A0-7747-82DA-45C060DF9784}" type="presOf" srcId="{542858AB-5BF3-EA40-B7CA-3BC7025B650E}" destId="{76B668FF-7EB2-C44E-8ACA-A0946A5AE4B4}" srcOrd="0" destOrd="0" presId="urn:microsoft.com/office/officeart/2005/8/layout/equation2"/>
    <dgm:cxn modelId="{C233EA28-99BF-8D48-8A12-F67A84A4DE83}" type="presOf" srcId="{A7011C15-82FA-D645-A388-85398A306F4C}" destId="{13AB8BDB-433C-A440-A5E9-0B32059ACD76}" srcOrd="0" destOrd="0" presId="urn:microsoft.com/office/officeart/2005/8/layout/equation2"/>
    <dgm:cxn modelId="{5035BF20-9693-BA43-9AEB-E4DAF94157DD}" srcId="{E8D9FA53-50EF-1344-8FCE-9B2AD96C624A}" destId="{A006E978-617E-8E4E-958F-9E7B1FD93144}" srcOrd="4" destOrd="0" parTransId="{9FE95426-C115-0645-850B-032E77131D98}" sibTransId="{44DB45C6-CA70-7D44-A266-0030AA633C38}"/>
    <dgm:cxn modelId="{0F27F060-DC79-0449-89DE-785E659686AE}" type="presOf" srcId="{17B2B861-E5D7-3B40-94F2-CD2AEBF68020}" destId="{02CF4F26-EC1E-7F45-81F6-B61202A17951}" srcOrd="0" destOrd="0" presId="urn:microsoft.com/office/officeart/2005/8/layout/equation2"/>
    <dgm:cxn modelId="{C8151C17-D51F-A54E-BE18-433475BA68AC}" srcId="{E8D9FA53-50EF-1344-8FCE-9B2AD96C624A}" destId="{49203F04-852C-D34A-BBE2-2A4268AA11DD}" srcOrd="2" destOrd="0" parTransId="{5133BF1B-21E8-CD4B-92C1-56662C8CD517}" sibTransId="{A7011C15-82FA-D645-A388-85398A306F4C}"/>
    <dgm:cxn modelId="{BE1B49B5-8BC1-2B45-9806-542138820E99}" type="presOf" srcId="{9A19D24F-4559-5B40-B478-5E44DA46FBE7}" destId="{8ED601B1-A7F1-AB4B-BF4B-BB88536336EB}" srcOrd="0" destOrd="0" presId="urn:microsoft.com/office/officeart/2005/8/layout/equation2"/>
    <dgm:cxn modelId="{34A9A84C-B86E-9648-AA52-4D929B059796}" type="presParOf" srcId="{8735EA95-4CE9-2047-8418-595283611E3F}" destId="{895F09AF-9D18-D54E-A97F-8092130E2EC4}" srcOrd="0" destOrd="0" presId="urn:microsoft.com/office/officeart/2005/8/layout/equation2"/>
    <dgm:cxn modelId="{0B872955-FD4C-AA44-88B0-5631554EA4A0}" type="presParOf" srcId="{895F09AF-9D18-D54E-A97F-8092130E2EC4}" destId="{EA9C6D25-EDB9-F748-B704-DB3CCCA08AE3}" srcOrd="0" destOrd="0" presId="urn:microsoft.com/office/officeart/2005/8/layout/equation2"/>
    <dgm:cxn modelId="{A84D71AF-F301-4746-8256-5090B1359298}" type="presParOf" srcId="{895F09AF-9D18-D54E-A97F-8092130E2EC4}" destId="{BCEFF92F-2976-5844-90E6-AF572A4009E4}" srcOrd="1" destOrd="0" presId="urn:microsoft.com/office/officeart/2005/8/layout/equation2"/>
    <dgm:cxn modelId="{E9CAE74B-ECE7-9F4B-ADDE-79F278759D20}" type="presParOf" srcId="{895F09AF-9D18-D54E-A97F-8092130E2EC4}" destId="{76B668FF-7EB2-C44E-8ACA-A0946A5AE4B4}" srcOrd="2" destOrd="0" presId="urn:microsoft.com/office/officeart/2005/8/layout/equation2"/>
    <dgm:cxn modelId="{36D29F8A-593D-CD45-BE8E-42F0974E7D28}" type="presParOf" srcId="{895F09AF-9D18-D54E-A97F-8092130E2EC4}" destId="{0F8C592C-453C-0C4E-B3F3-619FA0F92EA7}" srcOrd="3" destOrd="0" presId="urn:microsoft.com/office/officeart/2005/8/layout/equation2"/>
    <dgm:cxn modelId="{E5155918-E3D4-3B43-960F-B1EEC00E78A3}" type="presParOf" srcId="{895F09AF-9D18-D54E-A97F-8092130E2EC4}" destId="{02CF4F26-EC1E-7F45-81F6-B61202A17951}" srcOrd="4" destOrd="0" presId="urn:microsoft.com/office/officeart/2005/8/layout/equation2"/>
    <dgm:cxn modelId="{1535412A-2883-5D43-ADA4-17F7AD4B373A}" type="presParOf" srcId="{895F09AF-9D18-D54E-A97F-8092130E2EC4}" destId="{1682C1B6-654F-7842-9295-34F28DEAC100}" srcOrd="5" destOrd="0" presId="urn:microsoft.com/office/officeart/2005/8/layout/equation2"/>
    <dgm:cxn modelId="{B392769A-51EB-3D48-8E30-A4F2C8F28463}" type="presParOf" srcId="{895F09AF-9D18-D54E-A97F-8092130E2EC4}" destId="{88DDEC2C-C7A5-6C4E-A467-E7C1A9701185}" srcOrd="6" destOrd="0" presId="urn:microsoft.com/office/officeart/2005/8/layout/equation2"/>
    <dgm:cxn modelId="{041AC738-419F-3B4E-A604-3D0B45BB7CAE}" type="presParOf" srcId="{895F09AF-9D18-D54E-A97F-8092130E2EC4}" destId="{6B0180CA-EC14-1C4D-B776-FF174F4E046F}" srcOrd="7" destOrd="0" presId="urn:microsoft.com/office/officeart/2005/8/layout/equation2"/>
    <dgm:cxn modelId="{CBEE07C0-F620-9644-A877-9335FE854B0F}" type="presParOf" srcId="{895F09AF-9D18-D54E-A97F-8092130E2EC4}" destId="{4810192B-CA16-B540-A296-72539DCFB8E2}" srcOrd="8" destOrd="0" presId="urn:microsoft.com/office/officeart/2005/8/layout/equation2"/>
    <dgm:cxn modelId="{52BACDB7-7D75-F340-BC07-55C138E6866E}" type="presParOf" srcId="{895F09AF-9D18-D54E-A97F-8092130E2EC4}" destId="{302A2B9B-BE6F-8042-91EC-452584EA9D55}" srcOrd="9" destOrd="0" presId="urn:microsoft.com/office/officeart/2005/8/layout/equation2"/>
    <dgm:cxn modelId="{9A217396-2914-3148-80C9-BACD127A8ABA}" type="presParOf" srcId="{895F09AF-9D18-D54E-A97F-8092130E2EC4}" destId="{13AB8BDB-433C-A440-A5E9-0B32059ACD76}" srcOrd="10" destOrd="0" presId="urn:microsoft.com/office/officeart/2005/8/layout/equation2"/>
    <dgm:cxn modelId="{135F210D-3FA6-974F-9644-28F4D02FDB46}" type="presParOf" srcId="{895F09AF-9D18-D54E-A97F-8092130E2EC4}" destId="{21D9FAE8-BAFA-394C-8B92-26CA29334E25}" srcOrd="11" destOrd="0" presId="urn:microsoft.com/office/officeart/2005/8/layout/equation2"/>
    <dgm:cxn modelId="{31E881A6-1F5E-D243-B80A-4A37B94FF1AC}" type="presParOf" srcId="{895F09AF-9D18-D54E-A97F-8092130E2EC4}" destId="{8ED601B1-A7F1-AB4B-BF4B-BB88536336EB}" srcOrd="12" destOrd="0" presId="urn:microsoft.com/office/officeart/2005/8/layout/equation2"/>
    <dgm:cxn modelId="{E5A6B267-5AC6-CA4B-B311-44778A40AE2E}" type="presParOf" srcId="{8735EA95-4CE9-2047-8418-595283611E3F}" destId="{2D339629-2F33-5D43-8DA8-E5A9ADA7B62B}" srcOrd="1" destOrd="0" presId="urn:microsoft.com/office/officeart/2005/8/layout/equation2"/>
    <dgm:cxn modelId="{7D23A20C-8E7A-C843-996C-73271262CCC8}" type="presParOf" srcId="{2D339629-2F33-5D43-8DA8-E5A9ADA7B62B}" destId="{4CADB999-87D2-4740-A38E-20F8C4BA1F69}" srcOrd="0" destOrd="0" presId="urn:microsoft.com/office/officeart/2005/8/layout/equation2"/>
    <dgm:cxn modelId="{825EDCE0-634F-4345-BA3D-BEA48DD8E619}" type="presParOf" srcId="{8735EA95-4CE9-2047-8418-595283611E3F}" destId="{137B7486-17BA-844A-9B9E-8A8544FD29B6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D9FA53-50EF-1344-8FCE-9B2AD96C624A}" type="doc">
      <dgm:prSet loTypeId="urn:microsoft.com/office/officeart/2005/8/layout/equation2" loCatId="" qsTypeId="urn:microsoft.com/office/officeart/2005/8/quickstyle/simple4" qsCatId="simple" csTypeId="urn:microsoft.com/office/officeart/2005/8/colors/accent1_2" csCatId="accent1" phldr="1"/>
      <dgm:spPr/>
    </dgm:pt>
    <dgm:pt modelId="{D677B85F-9055-684F-8F2C-28D31C92BACF}">
      <dgm:prSet phldrT="[Text]"/>
      <dgm:spPr/>
      <dgm:t>
        <a:bodyPr/>
        <a:lstStyle/>
        <a:p>
          <a:r>
            <a:rPr lang="en-US" dirty="0" smtClean="0"/>
            <a:t>1h, 15 mL/kg pRBC</a:t>
          </a:r>
          <a:endParaRPr lang="en-US" dirty="0"/>
        </a:p>
      </dgm:t>
    </dgm:pt>
    <dgm:pt modelId="{079F3E78-8EBB-AE4C-B1DE-8C9A98EEFC37}" type="parTrans" cxnId="{18EA4B91-5A63-584D-A197-0F25AF05A484}">
      <dgm:prSet/>
      <dgm:spPr/>
      <dgm:t>
        <a:bodyPr/>
        <a:lstStyle/>
        <a:p>
          <a:endParaRPr lang="en-US"/>
        </a:p>
      </dgm:t>
    </dgm:pt>
    <dgm:pt modelId="{542858AB-5BF3-EA40-B7CA-3BC7025B650E}" type="sibTrans" cxnId="{18EA4B91-5A63-584D-A197-0F25AF05A484}">
      <dgm:prSet/>
      <dgm:spPr/>
      <dgm:t>
        <a:bodyPr/>
        <a:lstStyle/>
        <a:p>
          <a:endParaRPr lang="en-US" dirty="0"/>
        </a:p>
      </dgm:t>
    </dgm:pt>
    <dgm:pt modelId="{17B2B861-E5D7-3B40-94F2-CD2AEBF68020}">
      <dgm:prSet phldrT="[Text]"/>
      <dgm:spPr/>
      <dgm:t>
        <a:bodyPr/>
        <a:lstStyle/>
        <a:p>
          <a:r>
            <a:rPr lang="en-US" dirty="0" smtClean="0"/>
            <a:t>2h, 15 mL/kg pRBC</a:t>
          </a:r>
          <a:endParaRPr lang="en-US" dirty="0"/>
        </a:p>
      </dgm:t>
    </dgm:pt>
    <dgm:pt modelId="{54E01907-F574-4842-B3FC-D7A4D87FF039}" type="parTrans" cxnId="{F81A2978-ECD8-FE43-A8C9-CB40591D326F}">
      <dgm:prSet/>
      <dgm:spPr/>
      <dgm:t>
        <a:bodyPr/>
        <a:lstStyle/>
        <a:p>
          <a:endParaRPr lang="en-US"/>
        </a:p>
      </dgm:t>
    </dgm:pt>
    <dgm:pt modelId="{8D8D5ABA-3E65-EF4E-9B94-99669A865C58}" type="sibTrans" cxnId="{F81A2978-ECD8-FE43-A8C9-CB40591D326F}">
      <dgm:prSet/>
      <dgm:spPr/>
      <dgm:t>
        <a:bodyPr/>
        <a:lstStyle/>
        <a:p>
          <a:endParaRPr lang="en-US" dirty="0"/>
        </a:p>
      </dgm:t>
    </dgm:pt>
    <dgm:pt modelId="{A006E978-617E-8E4E-958F-9E7B1FD93144}">
      <dgm:prSet phldrT="[Text]"/>
      <dgm:spPr/>
      <dgm:t>
        <a:bodyPr/>
        <a:lstStyle/>
        <a:p>
          <a:r>
            <a:rPr lang="en-US" dirty="0" smtClean="0"/>
            <a:t>Over 16h </a:t>
          </a:r>
          <a:r>
            <a:rPr lang="en-US" dirty="0" smtClean="0">
              <a:sym typeface="Wingdings"/>
            </a:rPr>
            <a:t> 90 mL/kg blood products</a:t>
          </a:r>
          <a:endParaRPr lang="en-US" dirty="0"/>
        </a:p>
      </dgm:t>
    </dgm:pt>
    <dgm:pt modelId="{9FE95426-C115-0645-850B-032E77131D98}" type="parTrans" cxnId="{5035BF20-9693-BA43-9AEB-E4DAF94157DD}">
      <dgm:prSet/>
      <dgm:spPr/>
      <dgm:t>
        <a:bodyPr/>
        <a:lstStyle/>
        <a:p>
          <a:endParaRPr lang="en-US"/>
        </a:p>
      </dgm:t>
    </dgm:pt>
    <dgm:pt modelId="{44DB45C6-CA70-7D44-A266-0030AA633C38}" type="sibTrans" cxnId="{5035BF20-9693-BA43-9AEB-E4DAF94157DD}">
      <dgm:prSet/>
      <dgm:spPr/>
      <dgm:t>
        <a:bodyPr/>
        <a:lstStyle/>
        <a:p>
          <a:endParaRPr lang="en-US"/>
        </a:p>
      </dgm:t>
    </dgm:pt>
    <dgm:pt modelId="{49203F04-852C-D34A-BBE2-2A4268AA11DD}">
      <dgm:prSet phldrT="[Text]"/>
      <dgm:spPr/>
      <dgm:t>
        <a:bodyPr/>
        <a:lstStyle/>
        <a:p>
          <a:r>
            <a:rPr lang="en-US" dirty="0" smtClean="0"/>
            <a:t>4h, 15 mL/kg FFP</a:t>
          </a:r>
          <a:endParaRPr lang="en-US" dirty="0"/>
        </a:p>
      </dgm:t>
    </dgm:pt>
    <dgm:pt modelId="{5133BF1B-21E8-CD4B-92C1-56662C8CD517}" type="parTrans" cxnId="{C8151C17-D51F-A54E-BE18-433475BA68AC}">
      <dgm:prSet/>
      <dgm:spPr/>
      <dgm:t>
        <a:bodyPr/>
        <a:lstStyle/>
        <a:p>
          <a:endParaRPr lang="en-US"/>
        </a:p>
      </dgm:t>
    </dgm:pt>
    <dgm:pt modelId="{A7011C15-82FA-D645-A388-85398A306F4C}" type="sibTrans" cxnId="{C8151C17-D51F-A54E-BE18-433475BA68AC}">
      <dgm:prSet/>
      <dgm:spPr/>
      <dgm:t>
        <a:bodyPr/>
        <a:lstStyle/>
        <a:p>
          <a:endParaRPr lang="en-US" dirty="0"/>
        </a:p>
      </dgm:t>
    </dgm:pt>
    <dgm:pt modelId="{9A19D24F-4559-5B40-B478-5E44DA46FBE7}">
      <dgm:prSet phldrT="[Text]"/>
      <dgm:spPr/>
      <dgm:t>
        <a:bodyPr/>
        <a:lstStyle/>
        <a:p>
          <a:r>
            <a:rPr lang="en-US" dirty="0" smtClean="0"/>
            <a:t>4h, 15 mL/kg pRBC</a:t>
          </a:r>
          <a:endParaRPr lang="en-US" dirty="0"/>
        </a:p>
      </dgm:t>
    </dgm:pt>
    <dgm:pt modelId="{7DEC5CC5-876C-3241-A7AF-82C827FDA5E5}" type="parTrans" cxnId="{52345412-CC8E-6A46-A5CA-B87567F9EF01}">
      <dgm:prSet/>
      <dgm:spPr/>
      <dgm:t>
        <a:bodyPr/>
        <a:lstStyle/>
        <a:p>
          <a:endParaRPr lang="en-US"/>
        </a:p>
      </dgm:t>
    </dgm:pt>
    <dgm:pt modelId="{A7039402-A0FA-DA49-9F11-3043A6BC4A32}" type="sibTrans" cxnId="{52345412-CC8E-6A46-A5CA-B87567F9EF01}">
      <dgm:prSet/>
      <dgm:spPr/>
      <dgm:t>
        <a:bodyPr/>
        <a:lstStyle/>
        <a:p>
          <a:endParaRPr lang="en-US" dirty="0"/>
        </a:p>
      </dgm:t>
    </dgm:pt>
    <dgm:pt modelId="{DDA8445C-30B4-C344-BBFA-CC99019CDE8F}">
      <dgm:prSet phldrT="[Text]"/>
      <dgm:spPr/>
      <dgm:t>
        <a:bodyPr/>
        <a:lstStyle/>
        <a:p>
          <a:r>
            <a:rPr lang="en-US" dirty="0" smtClean="0"/>
            <a:t>4h, 15 mL/kg pRBC + 15 mL/kg FFP</a:t>
          </a:r>
          <a:endParaRPr lang="en-US" dirty="0"/>
        </a:p>
      </dgm:t>
    </dgm:pt>
    <dgm:pt modelId="{D3DB1032-CA7B-1F44-A8F0-FB2E1B90DFDF}" type="parTrans" cxnId="{330E4B76-1D10-474C-9CD6-3B992852C21F}">
      <dgm:prSet/>
      <dgm:spPr/>
      <dgm:t>
        <a:bodyPr/>
        <a:lstStyle/>
        <a:p>
          <a:endParaRPr lang="en-US"/>
        </a:p>
      </dgm:t>
    </dgm:pt>
    <dgm:pt modelId="{6C9F8AC1-0FB1-DD4B-8946-B5925E0773A5}" type="sibTrans" cxnId="{330E4B76-1D10-474C-9CD6-3B992852C21F}">
      <dgm:prSet/>
      <dgm:spPr/>
      <dgm:t>
        <a:bodyPr/>
        <a:lstStyle/>
        <a:p>
          <a:endParaRPr lang="en-US" dirty="0"/>
        </a:p>
      </dgm:t>
    </dgm:pt>
    <dgm:pt modelId="{8735EA95-4CE9-2047-8418-595283611E3F}" type="pres">
      <dgm:prSet presAssocID="{E8D9FA53-50EF-1344-8FCE-9B2AD96C624A}" presName="Name0" presStyleCnt="0">
        <dgm:presLayoutVars>
          <dgm:dir/>
          <dgm:resizeHandles val="exact"/>
        </dgm:presLayoutVars>
      </dgm:prSet>
      <dgm:spPr/>
    </dgm:pt>
    <dgm:pt modelId="{895F09AF-9D18-D54E-A97F-8092130E2EC4}" type="pres">
      <dgm:prSet presAssocID="{E8D9FA53-50EF-1344-8FCE-9B2AD96C624A}" presName="vNodes" presStyleCnt="0"/>
      <dgm:spPr/>
    </dgm:pt>
    <dgm:pt modelId="{EA9C6D25-EDB9-F748-B704-DB3CCCA08AE3}" type="pres">
      <dgm:prSet presAssocID="{D677B85F-9055-684F-8F2C-28D31C92BACF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EFF92F-2976-5844-90E6-AF572A4009E4}" type="pres">
      <dgm:prSet presAssocID="{542858AB-5BF3-EA40-B7CA-3BC7025B650E}" presName="spacerT" presStyleCnt="0"/>
      <dgm:spPr/>
    </dgm:pt>
    <dgm:pt modelId="{76B668FF-7EB2-C44E-8ACA-A0946A5AE4B4}" type="pres">
      <dgm:prSet presAssocID="{542858AB-5BF3-EA40-B7CA-3BC7025B650E}" presName="sibTrans" presStyleLbl="sibTrans2D1" presStyleIdx="0" presStyleCnt="5"/>
      <dgm:spPr/>
      <dgm:t>
        <a:bodyPr/>
        <a:lstStyle/>
        <a:p>
          <a:endParaRPr lang="en-US"/>
        </a:p>
      </dgm:t>
    </dgm:pt>
    <dgm:pt modelId="{0F8C592C-453C-0C4E-B3F3-619FA0F92EA7}" type="pres">
      <dgm:prSet presAssocID="{542858AB-5BF3-EA40-B7CA-3BC7025B650E}" presName="spacerB" presStyleCnt="0"/>
      <dgm:spPr/>
    </dgm:pt>
    <dgm:pt modelId="{02CF4F26-EC1E-7F45-81F6-B61202A17951}" type="pres">
      <dgm:prSet presAssocID="{17B2B861-E5D7-3B40-94F2-CD2AEBF68020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82C1B6-654F-7842-9295-34F28DEAC100}" type="pres">
      <dgm:prSet presAssocID="{8D8D5ABA-3E65-EF4E-9B94-99669A865C58}" presName="spacerT" presStyleCnt="0"/>
      <dgm:spPr/>
    </dgm:pt>
    <dgm:pt modelId="{88DDEC2C-C7A5-6C4E-A467-E7C1A9701185}" type="pres">
      <dgm:prSet presAssocID="{8D8D5ABA-3E65-EF4E-9B94-99669A865C58}" presName="sibTrans" presStyleLbl="sibTrans2D1" presStyleIdx="1" presStyleCnt="5"/>
      <dgm:spPr/>
      <dgm:t>
        <a:bodyPr/>
        <a:lstStyle/>
        <a:p>
          <a:endParaRPr lang="en-US"/>
        </a:p>
      </dgm:t>
    </dgm:pt>
    <dgm:pt modelId="{6B0180CA-EC14-1C4D-B776-FF174F4E046F}" type="pres">
      <dgm:prSet presAssocID="{8D8D5ABA-3E65-EF4E-9B94-99669A865C58}" presName="spacerB" presStyleCnt="0"/>
      <dgm:spPr/>
    </dgm:pt>
    <dgm:pt modelId="{4810192B-CA16-B540-A296-72539DCFB8E2}" type="pres">
      <dgm:prSet presAssocID="{49203F04-852C-D34A-BBE2-2A4268AA11D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2A2B9B-BE6F-8042-91EC-452584EA9D55}" type="pres">
      <dgm:prSet presAssocID="{A7011C15-82FA-D645-A388-85398A306F4C}" presName="spacerT" presStyleCnt="0"/>
      <dgm:spPr/>
    </dgm:pt>
    <dgm:pt modelId="{13AB8BDB-433C-A440-A5E9-0B32059ACD76}" type="pres">
      <dgm:prSet presAssocID="{A7011C15-82FA-D645-A388-85398A306F4C}" presName="sibTrans" presStyleLbl="sibTrans2D1" presStyleIdx="2" presStyleCnt="5"/>
      <dgm:spPr/>
      <dgm:t>
        <a:bodyPr/>
        <a:lstStyle/>
        <a:p>
          <a:endParaRPr lang="en-US"/>
        </a:p>
      </dgm:t>
    </dgm:pt>
    <dgm:pt modelId="{21D9FAE8-BAFA-394C-8B92-26CA29334E25}" type="pres">
      <dgm:prSet presAssocID="{A7011C15-82FA-D645-A388-85398A306F4C}" presName="spacerB" presStyleCnt="0"/>
      <dgm:spPr/>
    </dgm:pt>
    <dgm:pt modelId="{8ED601B1-A7F1-AB4B-BF4B-BB88536336EB}" type="pres">
      <dgm:prSet presAssocID="{9A19D24F-4559-5B40-B478-5E44DA46FBE7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13F087-2533-5449-BC64-F083637E3D24}" type="pres">
      <dgm:prSet presAssocID="{A7039402-A0FA-DA49-9F11-3043A6BC4A32}" presName="spacerT" presStyleCnt="0"/>
      <dgm:spPr/>
    </dgm:pt>
    <dgm:pt modelId="{4EDDFED7-0655-8D42-BC0A-55F3BC217E45}" type="pres">
      <dgm:prSet presAssocID="{A7039402-A0FA-DA49-9F11-3043A6BC4A32}" presName="sibTrans" presStyleLbl="sibTrans2D1" presStyleIdx="3" presStyleCnt="5"/>
      <dgm:spPr/>
      <dgm:t>
        <a:bodyPr/>
        <a:lstStyle/>
        <a:p>
          <a:endParaRPr lang="en-US"/>
        </a:p>
      </dgm:t>
    </dgm:pt>
    <dgm:pt modelId="{DBE803C8-ACD0-D949-AC3E-1D7C9F74B332}" type="pres">
      <dgm:prSet presAssocID="{A7039402-A0FA-DA49-9F11-3043A6BC4A32}" presName="spacerB" presStyleCnt="0"/>
      <dgm:spPr/>
    </dgm:pt>
    <dgm:pt modelId="{626D6C95-672C-FB4C-9913-BB3EEF3D403F}" type="pres">
      <dgm:prSet presAssocID="{DDA8445C-30B4-C344-BBFA-CC99019CDE8F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339629-2F33-5D43-8DA8-E5A9ADA7B62B}" type="pres">
      <dgm:prSet presAssocID="{E8D9FA53-50EF-1344-8FCE-9B2AD96C624A}" presName="sibTransLast" presStyleLbl="sibTrans2D1" presStyleIdx="4" presStyleCnt="5"/>
      <dgm:spPr/>
      <dgm:t>
        <a:bodyPr/>
        <a:lstStyle/>
        <a:p>
          <a:endParaRPr lang="en-US"/>
        </a:p>
      </dgm:t>
    </dgm:pt>
    <dgm:pt modelId="{4CADB999-87D2-4740-A38E-20F8C4BA1F69}" type="pres">
      <dgm:prSet presAssocID="{E8D9FA53-50EF-1344-8FCE-9B2AD96C624A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137B7486-17BA-844A-9B9E-8A8544FD29B6}" type="pres">
      <dgm:prSet presAssocID="{E8D9FA53-50EF-1344-8FCE-9B2AD96C624A}" presName="las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CF4810-5FB9-6148-9F3E-CEDDA28B723B}" type="presOf" srcId="{A7011C15-82FA-D645-A388-85398A306F4C}" destId="{13AB8BDB-433C-A440-A5E9-0B32059ACD76}" srcOrd="0" destOrd="0" presId="urn:microsoft.com/office/officeart/2005/8/layout/equation2"/>
    <dgm:cxn modelId="{72FF8928-2433-DE41-BAB9-4288205B427C}" type="presOf" srcId="{D677B85F-9055-684F-8F2C-28D31C92BACF}" destId="{EA9C6D25-EDB9-F748-B704-DB3CCCA08AE3}" srcOrd="0" destOrd="0" presId="urn:microsoft.com/office/officeart/2005/8/layout/equation2"/>
    <dgm:cxn modelId="{330E4B76-1D10-474C-9CD6-3B992852C21F}" srcId="{E8D9FA53-50EF-1344-8FCE-9B2AD96C624A}" destId="{DDA8445C-30B4-C344-BBFA-CC99019CDE8F}" srcOrd="4" destOrd="0" parTransId="{D3DB1032-CA7B-1F44-A8F0-FB2E1B90DFDF}" sibTransId="{6C9F8AC1-0FB1-DD4B-8946-B5925E0773A5}"/>
    <dgm:cxn modelId="{52345412-CC8E-6A46-A5CA-B87567F9EF01}" srcId="{E8D9FA53-50EF-1344-8FCE-9B2AD96C624A}" destId="{9A19D24F-4559-5B40-B478-5E44DA46FBE7}" srcOrd="3" destOrd="0" parTransId="{7DEC5CC5-876C-3241-A7AF-82C827FDA5E5}" sibTransId="{A7039402-A0FA-DA49-9F11-3043A6BC4A32}"/>
    <dgm:cxn modelId="{11285ED4-7875-314A-858E-4F9DA4B67B59}" type="presOf" srcId="{E8D9FA53-50EF-1344-8FCE-9B2AD96C624A}" destId="{8735EA95-4CE9-2047-8418-595283611E3F}" srcOrd="0" destOrd="0" presId="urn:microsoft.com/office/officeart/2005/8/layout/equation2"/>
    <dgm:cxn modelId="{64A5A1A7-2864-814C-B860-A632CDD1FE3D}" type="presOf" srcId="{9A19D24F-4559-5B40-B478-5E44DA46FBE7}" destId="{8ED601B1-A7F1-AB4B-BF4B-BB88536336EB}" srcOrd="0" destOrd="0" presId="urn:microsoft.com/office/officeart/2005/8/layout/equation2"/>
    <dgm:cxn modelId="{F81A2978-ECD8-FE43-A8C9-CB40591D326F}" srcId="{E8D9FA53-50EF-1344-8FCE-9B2AD96C624A}" destId="{17B2B861-E5D7-3B40-94F2-CD2AEBF68020}" srcOrd="1" destOrd="0" parTransId="{54E01907-F574-4842-B3FC-D7A4D87FF039}" sibTransId="{8D8D5ABA-3E65-EF4E-9B94-99669A865C58}"/>
    <dgm:cxn modelId="{18EA4B91-5A63-584D-A197-0F25AF05A484}" srcId="{E8D9FA53-50EF-1344-8FCE-9B2AD96C624A}" destId="{D677B85F-9055-684F-8F2C-28D31C92BACF}" srcOrd="0" destOrd="0" parTransId="{079F3E78-8EBB-AE4C-B1DE-8C9A98EEFC37}" sibTransId="{542858AB-5BF3-EA40-B7CA-3BC7025B650E}"/>
    <dgm:cxn modelId="{04372ED9-E845-9C4A-A1F8-881A97ECA8D9}" type="presOf" srcId="{A006E978-617E-8E4E-958F-9E7B1FD93144}" destId="{137B7486-17BA-844A-9B9E-8A8544FD29B6}" srcOrd="0" destOrd="0" presId="urn:microsoft.com/office/officeart/2005/8/layout/equation2"/>
    <dgm:cxn modelId="{21B670F7-CEC0-5F47-8837-7929CA476FA4}" type="presOf" srcId="{17B2B861-E5D7-3B40-94F2-CD2AEBF68020}" destId="{02CF4F26-EC1E-7F45-81F6-B61202A17951}" srcOrd="0" destOrd="0" presId="urn:microsoft.com/office/officeart/2005/8/layout/equation2"/>
    <dgm:cxn modelId="{198A0311-53AC-7E41-A2BB-5CEDB7878D6A}" type="presOf" srcId="{A7039402-A0FA-DA49-9F11-3043A6BC4A32}" destId="{4EDDFED7-0655-8D42-BC0A-55F3BC217E45}" srcOrd="0" destOrd="0" presId="urn:microsoft.com/office/officeart/2005/8/layout/equation2"/>
    <dgm:cxn modelId="{FEDAFA85-8EA0-CA45-ADD7-5BA254C65B83}" type="presOf" srcId="{542858AB-5BF3-EA40-B7CA-3BC7025B650E}" destId="{76B668FF-7EB2-C44E-8ACA-A0946A5AE4B4}" srcOrd="0" destOrd="0" presId="urn:microsoft.com/office/officeart/2005/8/layout/equation2"/>
    <dgm:cxn modelId="{A01D8FB5-8457-8E47-AC13-788BEF7F0538}" type="presOf" srcId="{6C9F8AC1-0FB1-DD4B-8946-B5925E0773A5}" destId="{4CADB999-87D2-4740-A38E-20F8C4BA1F69}" srcOrd="1" destOrd="0" presId="urn:microsoft.com/office/officeart/2005/8/layout/equation2"/>
    <dgm:cxn modelId="{A4DFD35F-63B7-6742-9309-919C83B59899}" type="presOf" srcId="{49203F04-852C-D34A-BBE2-2A4268AA11DD}" destId="{4810192B-CA16-B540-A296-72539DCFB8E2}" srcOrd="0" destOrd="0" presId="urn:microsoft.com/office/officeart/2005/8/layout/equation2"/>
    <dgm:cxn modelId="{F0FCF913-CBB9-FA4E-8F58-5254758D53F9}" type="presOf" srcId="{8D8D5ABA-3E65-EF4E-9B94-99669A865C58}" destId="{88DDEC2C-C7A5-6C4E-A467-E7C1A9701185}" srcOrd="0" destOrd="0" presId="urn:microsoft.com/office/officeart/2005/8/layout/equation2"/>
    <dgm:cxn modelId="{1E26EDCD-58D7-254E-8ED9-1ECC1288F554}" type="presOf" srcId="{DDA8445C-30B4-C344-BBFA-CC99019CDE8F}" destId="{626D6C95-672C-FB4C-9913-BB3EEF3D403F}" srcOrd="0" destOrd="0" presId="urn:microsoft.com/office/officeart/2005/8/layout/equation2"/>
    <dgm:cxn modelId="{5035BF20-9693-BA43-9AEB-E4DAF94157DD}" srcId="{E8D9FA53-50EF-1344-8FCE-9B2AD96C624A}" destId="{A006E978-617E-8E4E-958F-9E7B1FD93144}" srcOrd="5" destOrd="0" parTransId="{9FE95426-C115-0645-850B-032E77131D98}" sibTransId="{44DB45C6-CA70-7D44-A266-0030AA633C38}"/>
    <dgm:cxn modelId="{2EA1064E-E801-724B-8469-00ABF7EAF20A}" type="presOf" srcId="{6C9F8AC1-0FB1-DD4B-8946-B5925E0773A5}" destId="{2D339629-2F33-5D43-8DA8-E5A9ADA7B62B}" srcOrd="0" destOrd="0" presId="urn:microsoft.com/office/officeart/2005/8/layout/equation2"/>
    <dgm:cxn modelId="{C8151C17-D51F-A54E-BE18-433475BA68AC}" srcId="{E8D9FA53-50EF-1344-8FCE-9B2AD96C624A}" destId="{49203F04-852C-D34A-BBE2-2A4268AA11DD}" srcOrd="2" destOrd="0" parTransId="{5133BF1B-21E8-CD4B-92C1-56662C8CD517}" sibTransId="{A7011C15-82FA-D645-A388-85398A306F4C}"/>
    <dgm:cxn modelId="{C7C1783D-91D5-B047-A48E-C133CE212E0D}" type="presParOf" srcId="{8735EA95-4CE9-2047-8418-595283611E3F}" destId="{895F09AF-9D18-D54E-A97F-8092130E2EC4}" srcOrd="0" destOrd="0" presId="urn:microsoft.com/office/officeart/2005/8/layout/equation2"/>
    <dgm:cxn modelId="{7C7CFA2E-4A93-674E-B355-6E963318B8FB}" type="presParOf" srcId="{895F09AF-9D18-D54E-A97F-8092130E2EC4}" destId="{EA9C6D25-EDB9-F748-B704-DB3CCCA08AE3}" srcOrd="0" destOrd="0" presId="urn:microsoft.com/office/officeart/2005/8/layout/equation2"/>
    <dgm:cxn modelId="{D68F32AE-41FD-FB40-B300-500852170E56}" type="presParOf" srcId="{895F09AF-9D18-D54E-A97F-8092130E2EC4}" destId="{BCEFF92F-2976-5844-90E6-AF572A4009E4}" srcOrd="1" destOrd="0" presId="urn:microsoft.com/office/officeart/2005/8/layout/equation2"/>
    <dgm:cxn modelId="{8E0162F6-D8E3-7642-8B86-FDF900B1B29B}" type="presParOf" srcId="{895F09AF-9D18-D54E-A97F-8092130E2EC4}" destId="{76B668FF-7EB2-C44E-8ACA-A0946A5AE4B4}" srcOrd="2" destOrd="0" presId="urn:microsoft.com/office/officeart/2005/8/layout/equation2"/>
    <dgm:cxn modelId="{F9A59AF1-0C39-4340-B23E-6151603FFE32}" type="presParOf" srcId="{895F09AF-9D18-D54E-A97F-8092130E2EC4}" destId="{0F8C592C-453C-0C4E-B3F3-619FA0F92EA7}" srcOrd="3" destOrd="0" presId="urn:microsoft.com/office/officeart/2005/8/layout/equation2"/>
    <dgm:cxn modelId="{63E5CE5D-576A-4D44-ADC2-68A5A05C3D1C}" type="presParOf" srcId="{895F09AF-9D18-D54E-A97F-8092130E2EC4}" destId="{02CF4F26-EC1E-7F45-81F6-B61202A17951}" srcOrd="4" destOrd="0" presId="urn:microsoft.com/office/officeart/2005/8/layout/equation2"/>
    <dgm:cxn modelId="{B8CC0C86-2D38-1B4F-BA95-F4ADEC53DF44}" type="presParOf" srcId="{895F09AF-9D18-D54E-A97F-8092130E2EC4}" destId="{1682C1B6-654F-7842-9295-34F28DEAC100}" srcOrd="5" destOrd="0" presId="urn:microsoft.com/office/officeart/2005/8/layout/equation2"/>
    <dgm:cxn modelId="{E0640F10-5A0C-B345-BF90-0ED8127793A4}" type="presParOf" srcId="{895F09AF-9D18-D54E-A97F-8092130E2EC4}" destId="{88DDEC2C-C7A5-6C4E-A467-E7C1A9701185}" srcOrd="6" destOrd="0" presId="urn:microsoft.com/office/officeart/2005/8/layout/equation2"/>
    <dgm:cxn modelId="{79CD1782-98FE-544D-A8FF-AEF89DAD6E60}" type="presParOf" srcId="{895F09AF-9D18-D54E-A97F-8092130E2EC4}" destId="{6B0180CA-EC14-1C4D-B776-FF174F4E046F}" srcOrd="7" destOrd="0" presId="urn:microsoft.com/office/officeart/2005/8/layout/equation2"/>
    <dgm:cxn modelId="{61B4F61B-1C7E-E448-BC7E-5D2C01E45890}" type="presParOf" srcId="{895F09AF-9D18-D54E-A97F-8092130E2EC4}" destId="{4810192B-CA16-B540-A296-72539DCFB8E2}" srcOrd="8" destOrd="0" presId="urn:microsoft.com/office/officeart/2005/8/layout/equation2"/>
    <dgm:cxn modelId="{013A1FC2-D883-3848-90A9-9C826133B7F3}" type="presParOf" srcId="{895F09AF-9D18-D54E-A97F-8092130E2EC4}" destId="{302A2B9B-BE6F-8042-91EC-452584EA9D55}" srcOrd="9" destOrd="0" presId="urn:microsoft.com/office/officeart/2005/8/layout/equation2"/>
    <dgm:cxn modelId="{EABD0036-4D2A-9F49-8DDA-2E16E9D2BE7C}" type="presParOf" srcId="{895F09AF-9D18-D54E-A97F-8092130E2EC4}" destId="{13AB8BDB-433C-A440-A5E9-0B32059ACD76}" srcOrd="10" destOrd="0" presId="urn:microsoft.com/office/officeart/2005/8/layout/equation2"/>
    <dgm:cxn modelId="{77FBD183-491C-814E-A577-CC7455FD84DA}" type="presParOf" srcId="{895F09AF-9D18-D54E-A97F-8092130E2EC4}" destId="{21D9FAE8-BAFA-394C-8B92-26CA29334E25}" srcOrd="11" destOrd="0" presId="urn:microsoft.com/office/officeart/2005/8/layout/equation2"/>
    <dgm:cxn modelId="{F883826B-3FC3-FF40-A1DE-4DB32EB99DCE}" type="presParOf" srcId="{895F09AF-9D18-D54E-A97F-8092130E2EC4}" destId="{8ED601B1-A7F1-AB4B-BF4B-BB88536336EB}" srcOrd="12" destOrd="0" presId="urn:microsoft.com/office/officeart/2005/8/layout/equation2"/>
    <dgm:cxn modelId="{993C5693-0402-B747-AB98-E97AFD13A348}" type="presParOf" srcId="{895F09AF-9D18-D54E-A97F-8092130E2EC4}" destId="{2513F087-2533-5449-BC64-F083637E3D24}" srcOrd="13" destOrd="0" presId="urn:microsoft.com/office/officeart/2005/8/layout/equation2"/>
    <dgm:cxn modelId="{95481E95-6084-1C49-8AF9-866BEB3D0E89}" type="presParOf" srcId="{895F09AF-9D18-D54E-A97F-8092130E2EC4}" destId="{4EDDFED7-0655-8D42-BC0A-55F3BC217E45}" srcOrd="14" destOrd="0" presId="urn:microsoft.com/office/officeart/2005/8/layout/equation2"/>
    <dgm:cxn modelId="{25E88060-416F-6C43-98EA-2B43C6731BEB}" type="presParOf" srcId="{895F09AF-9D18-D54E-A97F-8092130E2EC4}" destId="{DBE803C8-ACD0-D949-AC3E-1D7C9F74B332}" srcOrd="15" destOrd="0" presId="urn:microsoft.com/office/officeart/2005/8/layout/equation2"/>
    <dgm:cxn modelId="{B2AE4A47-4A06-A04C-8EA6-1976DC3A58EA}" type="presParOf" srcId="{895F09AF-9D18-D54E-A97F-8092130E2EC4}" destId="{626D6C95-672C-FB4C-9913-BB3EEF3D403F}" srcOrd="16" destOrd="0" presId="urn:microsoft.com/office/officeart/2005/8/layout/equation2"/>
    <dgm:cxn modelId="{1D8D2BEA-2A94-B943-A00A-944E1F41CFBE}" type="presParOf" srcId="{8735EA95-4CE9-2047-8418-595283611E3F}" destId="{2D339629-2F33-5D43-8DA8-E5A9ADA7B62B}" srcOrd="1" destOrd="0" presId="urn:microsoft.com/office/officeart/2005/8/layout/equation2"/>
    <dgm:cxn modelId="{1618879F-DE99-BF4C-9982-FA1B3DB619C3}" type="presParOf" srcId="{2D339629-2F33-5D43-8DA8-E5A9ADA7B62B}" destId="{4CADB999-87D2-4740-A38E-20F8C4BA1F69}" srcOrd="0" destOrd="0" presId="urn:microsoft.com/office/officeart/2005/8/layout/equation2"/>
    <dgm:cxn modelId="{BAF2DEA3-3210-2540-85C4-D7D0C503A70B}" type="presParOf" srcId="{8735EA95-4CE9-2047-8418-595283611E3F}" destId="{137B7486-17BA-844A-9B9E-8A8544FD29B6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D4E4D4C-E975-3141-9341-DD447D33D7AE}" type="doc">
      <dgm:prSet loTypeId="urn:microsoft.com/office/officeart/2005/8/layout/cycle5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4507531-2B5B-8449-9D35-95372FFD88F8}">
      <dgm:prSet/>
      <dgm:spPr/>
      <dgm:t>
        <a:bodyPr/>
        <a:lstStyle/>
        <a:p>
          <a:pPr rtl="0"/>
          <a:r>
            <a:rPr lang="en-US" baseline="0" dirty="0" smtClean="0"/>
            <a:t>Glucose in stored blood metabolized to lactic and pyruvic acids</a:t>
          </a:r>
          <a:endParaRPr lang="en-US" dirty="0"/>
        </a:p>
      </dgm:t>
    </dgm:pt>
    <dgm:pt modelId="{61D4C5B6-2C2D-5F47-8CC8-3CC934B741B1}" type="parTrans" cxnId="{ECE97281-38D2-BB4D-9962-80C6CAEED7CA}">
      <dgm:prSet/>
      <dgm:spPr/>
      <dgm:t>
        <a:bodyPr/>
        <a:lstStyle/>
        <a:p>
          <a:endParaRPr lang="en-US"/>
        </a:p>
      </dgm:t>
    </dgm:pt>
    <dgm:pt modelId="{F6D59184-F46B-E942-8A25-7857191002E6}" type="sibTrans" cxnId="{ECE97281-38D2-BB4D-9962-80C6CAEED7CA}">
      <dgm:prSet/>
      <dgm:spPr/>
      <dgm:t>
        <a:bodyPr/>
        <a:lstStyle/>
        <a:p>
          <a:endParaRPr lang="en-US"/>
        </a:p>
      </dgm:t>
    </dgm:pt>
    <dgm:pt modelId="{64E7528E-A1FC-AE4E-8F48-C444FFD0F804}">
      <dgm:prSet/>
      <dgm:spPr/>
      <dgm:t>
        <a:bodyPr/>
        <a:lstStyle/>
        <a:p>
          <a:pPr rtl="0"/>
          <a:r>
            <a:rPr lang="en-US" baseline="0" dirty="0" smtClean="0"/>
            <a:t>Hypothermia</a:t>
          </a:r>
          <a:endParaRPr lang="en-US" dirty="0"/>
        </a:p>
      </dgm:t>
    </dgm:pt>
    <dgm:pt modelId="{0943153F-A710-F841-AC6C-C0B924C9F106}" type="parTrans" cxnId="{70AE0D96-1878-3346-8545-229844B17D53}">
      <dgm:prSet/>
      <dgm:spPr/>
      <dgm:t>
        <a:bodyPr/>
        <a:lstStyle/>
        <a:p>
          <a:endParaRPr lang="en-US"/>
        </a:p>
      </dgm:t>
    </dgm:pt>
    <dgm:pt modelId="{EF3B80A0-8EE8-4842-937F-66C5221CBA02}" type="sibTrans" cxnId="{70AE0D96-1878-3346-8545-229844B17D53}">
      <dgm:prSet/>
      <dgm:spPr/>
      <dgm:t>
        <a:bodyPr/>
        <a:lstStyle/>
        <a:p>
          <a:endParaRPr lang="en-US"/>
        </a:p>
      </dgm:t>
    </dgm:pt>
    <dgm:pt modelId="{669D84C2-C416-B048-9E51-C8648120A463}">
      <dgm:prSet/>
      <dgm:spPr/>
      <dgm:t>
        <a:bodyPr/>
        <a:lstStyle/>
        <a:p>
          <a:pPr rtl="0"/>
          <a:r>
            <a:rPr lang="en-US" baseline="0" dirty="0" smtClean="0"/>
            <a:t>Lactic acidosis from hypoperfusion of shock</a:t>
          </a:r>
          <a:endParaRPr lang="en-US" dirty="0"/>
        </a:p>
      </dgm:t>
    </dgm:pt>
    <dgm:pt modelId="{AA792A3F-8150-7B41-8038-681590987E02}" type="parTrans" cxnId="{CCF6C05A-BBCB-4943-8468-8B4A38D503C5}">
      <dgm:prSet/>
      <dgm:spPr/>
      <dgm:t>
        <a:bodyPr/>
        <a:lstStyle/>
        <a:p>
          <a:endParaRPr lang="en-US"/>
        </a:p>
      </dgm:t>
    </dgm:pt>
    <dgm:pt modelId="{DB0C574F-1711-1B4E-9AC7-4796CD3D63B7}" type="sibTrans" cxnId="{CCF6C05A-BBCB-4943-8468-8B4A38D503C5}">
      <dgm:prSet/>
      <dgm:spPr/>
      <dgm:t>
        <a:bodyPr/>
        <a:lstStyle/>
        <a:p>
          <a:endParaRPr lang="en-US"/>
        </a:p>
      </dgm:t>
    </dgm:pt>
    <dgm:pt modelId="{435DA4DB-9548-9E45-88B2-AD4169866938}" type="pres">
      <dgm:prSet presAssocID="{FD4E4D4C-E975-3141-9341-DD447D33D7AE}" presName="cycle" presStyleCnt="0">
        <dgm:presLayoutVars>
          <dgm:dir/>
          <dgm:resizeHandles val="exact"/>
        </dgm:presLayoutVars>
      </dgm:prSet>
      <dgm:spPr/>
    </dgm:pt>
    <dgm:pt modelId="{D89839A1-A8C9-1348-A0E4-B077D3A612F6}" type="pres">
      <dgm:prSet presAssocID="{669D84C2-C416-B048-9E51-C8648120A46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68ADF3-2FA9-9E46-B51D-85F8BE9A5704}" type="pres">
      <dgm:prSet presAssocID="{669D84C2-C416-B048-9E51-C8648120A463}" presName="spNode" presStyleCnt="0"/>
      <dgm:spPr/>
    </dgm:pt>
    <dgm:pt modelId="{3626043B-9A16-724E-BE9E-5484D1C67D69}" type="pres">
      <dgm:prSet presAssocID="{DB0C574F-1711-1B4E-9AC7-4796CD3D63B7}" presName="sibTrans" presStyleLbl="sibTrans1D1" presStyleIdx="0" presStyleCnt="3"/>
      <dgm:spPr/>
    </dgm:pt>
    <dgm:pt modelId="{D1BBCA1D-F730-2647-9724-7DAFA662A41F}" type="pres">
      <dgm:prSet presAssocID="{54507531-2B5B-8449-9D35-95372FFD88F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055FDC-84CA-794A-9102-5607FCED1C51}" type="pres">
      <dgm:prSet presAssocID="{54507531-2B5B-8449-9D35-95372FFD88F8}" presName="spNode" presStyleCnt="0"/>
      <dgm:spPr/>
    </dgm:pt>
    <dgm:pt modelId="{610D1AE8-6C12-764F-ADFD-5CDB5470D1DF}" type="pres">
      <dgm:prSet presAssocID="{F6D59184-F46B-E942-8A25-7857191002E6}" presName="sibTrans" presStyleLbl="sibTrans1D1" presStyleIdx="1" presStyleCnt="3"/>
      <dgm:spPr/>
    </dgm:pt>
    <dgm:pt modelId="{69283AD9-4374-4444-B093-92BC060FE546}" type="pres">
      <dgm:prSet presAssocID="{64E7528E-A1FC-AE4E-8F48-C444FFD0F80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5EBAA0-6C63-D946-9DD1-401D3BCD6BE3}" type="pres">
      <dgm:prSet presAssocID="{64E7528E-A1FC-AE4E-8F48-C444FFD0F804}" presName="spNode" presStyleCnt="0"/>
      <dgm:spPr/>
    </dgm:pt>
    <dgm:pt modelId="{FD061377-713D-0B40-89E1-F6726CF82A3A}" type="pres">
      <dgm:prSet presAssocID="{EF3B80A0-8EE8-4842-937F-66C5221CBA02}" presName="sibTrans" presStyleLbl="sibTrans1D1" presStyleIdx="2" presStyleCnt="3"/>
      <dgm:spPr/>
    </dgm:pt>
  </dgm:ptLst>
  <dgm:cxnLst>
    <dgm:cxn modelId="{593DBB7A-0324-F942-BFE8-34F4207FF827}" type="presOf" srcId="{EF3B80A0-8EE8-4842-937F-66C5221CBA02}" destId="{FD061377-713D-0B40-89E1-F6726CF82A3A}" srcOrd="0" destOrd="0" presId="urn:microsoft.com/office/officeart/2005/8/layout/cycle5"/>
    <dgm:cxn modelId="{29F370C4-95F9-2742-9AC7-8E2852A5AD08}" type="presOf" srcId="{64E7528E-A1FC-AE4E-8F48-C444FFD0F804}" destId="{69283AD9-4374-4444-B093-92BC060FE546}" srcOrd="0" destOrd="0" presId="urn:microsoft.com/office/officeart/2005/8/layout/cycle5"/>
    <dgm:cxn modelId="{C367AE82-6A68-5048-8FDB-5F01E65197E0}" type="presOf" srcId="{54507531-2B5B-8449-9D35-95372FFD88F8}" destId="{D1BBCA1D-F730-2647-9724-7DAFA662A41F}" srcOrd="0" destOrd="0" presId="urn:microsoft.com/office/officeart/2005/8/layout/cycle5"/>
    <dgm:cxn modelId="{F99221FA-1D22-FB40-800E-1592F056E1B4}" type="presOf" srcId="{DB0C574F-1711-1B4E-9AC7-4796CD3D63B7}" destId="{3626043B-9A16-724E-BE9E-5484D1C67D69}" srcOrd="0" destOrd="0" presId="urn:microsoft.com/office/officeart/2005/8/layout/cycle5"/>
    <dgm:cxn modelId="{85DBA19C-F951-094B-BF18-F31A2DC0F6F5}" type="presOf" srcId="{669D84C2-C416-B048-9E51-C8648120A463}" destId="{D89839A1-A8C9-1348-A0E4-B077D3A612F6}" srcOrd="0" destOrd="0" presId="urn:microsoft.com/office/officeart/2005/8/layout/cycle5"/>
    <dgm:cxn modelId="{ECE97281-38D2-BB4D-9962-80C6CAEED7CA}" srcId="{FD4E4D4C-E975-3141-9341-DD447D33D7AE}" destId="{54507531-2B5B-8449-9D35-95372FFD88F8}" srcOrd="1" destOrd="0" parTransId="{61D4C5B6-2C2D-5F47-8CC8-3CC934B741B1}" sibTransId="{F6D59184-F46B-E942-8A25-7857191002E6}"/>
    <dgm:cxn modelId="{CCF6C05A-BBCB-4943-8468-8B4A38D503C5}" srcId="{FD4E4D4C-E975-3141-9341-DD447D33D7AE}" destId="{669D84C2-C416-B048-9E51-C8648120A463}" srcOrd="0" destOrd="0" parTransId="{AA792A3F-8150-7B41-8038-681590987E02}" sibTransId="{DB0C574F-1711-1B4E-9AC7-4796CD3D63B7}"/>
    <dgm:cxn modelId="{70AE0D96-1878-3346-8545-229844B17D53}" srcId="{FD4E4D4C-E975-3141-9341-DD447D33D7AE}" destId="{64E7528E-A1FC-AE4E-8F48-C444FFD0F804}" srcOrd="2" destOrd="0" parTransId="{0943153F-A710-F841-AC6C-C0B924C9F106}" sibTransId="{EF3B80A0-8EE8-4842-937F-66C5221CBA02}"/>
    <dgm:cxn modelId="{88E3F5AC-24C5-1242-9CF1-F68F3ACD1657}" type="presOf" srcId="{F6D59184-F46B-E942-8A25-7857191002E6}" destId="{610D1AE8-6C12-764F-ADFD-5CDB5470D1DF}" srcOrd="0" destOrd="0" presId="urn:microsoft.com/office/officeart/2005/8/layout/cycle5"/>
    <dgm:cxn modelId="{E9887E29-EEF7-8E46-8CC6-31E9BD1AD337}" type="presOf" srcId="{FD4E4D4C-E975-3141-9341-DD447D33D7AE}" destId="{435DA4DB-9548-9E45-88B2-AD4169866938}" srcOrd="0" destOrd="0" presId="urn:microsoft.com/office/officeart/2005/8/layout/cycle5"/>
    <dgm:cxn modelId="{593118B9-8E46-CE49-B451-2B3B1618ECB1}" type="presParOf" srcId="{435DA4DB-9548-9E45-88B2-AD4169866938}" destId="{D89839A1-A8C9-1348-A0E4-B077D3A612F6}" srcOrd="0" destOrd="0" presId="urn:microsoft.com/office/officeart/2005/8/layout/cycle5"/>
    <dgm:cxn modelId="{24A47F11-1DDC-1640-89E6-F9684BC325D7}" type="presParOf" srcId="{435DA4DB-9548-9E45-88B2-AD4169866938}" destId="{E468ADF3-2FA9-9E46-B51D-85F8BE9A5704}" srcOrd="1" destOrd="0" presId="urn:microsoft.com/office/officeart/2005/8/layout/cycle5"/>
    <dgm:cxn modelId="{44EFC7BF-6F77-3645-B316-68CCC3BF14A6}" type="presParOf" srcId="{435DA4DB-9548-9E45-88B2-AD4169866938}" destId="{3626043B-9A16-724E-BE9E-5484D1C67D69}" srcOrd="2" destOrd="0" presId="urn:microsoft.com/office/officeart/2005/8/layout/cycle5"/>
    <dgm:cxn modelId="{FF12B383-F246-8A44-9FAA-9465A5220DA6}" type="presParOf" srcId="{435DA4DB-9548-9E45-88B2-AD4169866938}" destId="{D1BBCA1D-F730-2647-9724-7DAFA662A41F}" srcOrd="3" destOrd="0" presId="urn:microsoft.com/office/officeart/2005/8/layout/cycle5"/>
    <dgm:cxn modelId="{1BC14FD5-1545-DA47-A012-03095E5F110F}" type="presParOf" srcId="{435DA4DB-9548-9E45-88B2-AD4169866938}" destId="{A1055FDC-84CA-794A-9102-5607FCED1C51}" srcOrd="4" destOrd="0" presId="urn:microsoft.com/office/officeart/2005/8/layout/cycle5"/>
    <dgm:cxn modelId="{69337DE9-2869-B34A-A5CA-77D5FA61C82A}" type="presParOf" srcId="{435DA4DB-9548-9E45-88B2-AD4169866938}" destId="{610D1AE8-6C12-764F-ADFD-5CDB5470D1DF}" srcOrd="5" destOrd="0" presId="urn:microsoft.com/office/officeart/2005/8/layout/cycle5"/>
    <dgm:cxn modelId="{075939AB-45E8-EC4B-B2A0-707A85FFE692}" type="presParOf" srcId="{435DA4DB-9548-9E45-88B2-AD4169866938}" destId="{69283AD9-4374-4444-B093-92BC060FE546}" srcOrd="6" destOrd="0" presId="urn:microsoft.com/office/officeart/2005/8/layout/cycle5"/>
    <dgm:cxn modelId="{64C32456-3B44-6746-92BA-E3374A084C17}" type="presParOf" srcId="{435DA4DB-9548-9E45-88B2-AD4169866938}" destId="{F15EBAA0-6C63-D946-9DD1-401D3BCD6BE3}" srcOrd="7" destOrd="0" presId="urn:microsoft.com/office/officeart/2005/8/layout/cycle5"/>
    <dgm:cxn modelId="{3DE3543D-DB0D-7047-9719-754428E09999}" type="presParOf" srcId="{435DA4DB-9548-9E45-88B2-AD4169866938}" destId="{FD061377-713D-0B40-89E1-F6726CF82A3A}" srcOrd="8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C6D25-EDB9-F748-B704-DB3CCCA08AE3}">
      <dsp:nvSpPr>
        <dsp:cNvPr id="0" name=""/>
        <dsp:cNvSpPr/>
      </dsp:nvSpPr>
      <dsp:spPr>
        <a:xfrm>
          <a:off x="1419225" y="2908"/>
          <a:ext cx="904874" cy="90487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1h, 15 mL/kg pRBC</a:t>
          </a:r>
          <a:endParaRPr lang="en-US" sz="1400" kern="1200" dirty="0"/>
        </a:p>
      </dsp:txBody>
      <dsp:txXfrm>
        <a:off x="1551741" y="135424"/>
        <a:ext cx="639842" cy="639842"/>
      </dsp:txXfrm>
    </dsp:sp>
    <dsp:sp modelId="{76B668FF-7EB2-C44E-8ACA-A0946A5AE4B4}">
      <dsp:nvSpPr>
        <dsp:cNvPr id="0" name=""/>
        <dsp:cNvSpPr/>
      </dsp:nvSpPr>
      <dsp:spPr>
        <a:xfrm>
          <a:off x="1609248" y="981259"/>
          <a:ext cx="524827" cy="524827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/>
        </a:p>
      </dsp:txBody>
      <dsp:txXfrm>
        <a:off x="1678814" y="1181953"/>
        <a:ext cx="385695" cy="123439"/>
      </dsp:txXfrm>
    </dsp:sp>
    <dsp:sp modelId="{02CF4F26-EC1E-7F45-81F6-B61202A17951}">
      <dsp:nvSpPr>
        <dsp:cNvPr id="0" name=""/>
        <dsp:cNvSpPr/>
      </dsp:nvSpPr>
      <dsp:spPr>
        <a:xfrm>
          <a:off x="1419225" y="1579562"/>
          <a:ext cx="904874" cy="90487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2h, 15 mL/kg pRBC</a:t>
          </a:r>
          <a:endParaRPr lang="en-US" sz="1400" kern="1200" dirty="0"/>
        </a:p>
      </dsp:txBody>
      <dsp:txXfrm>
        <a:off x="1551741" y="1712078"/>
        <a:ext cx="639842" cy="639842"/>
      </dsp:txXfrm>
    </dsp:sp>
    <dsp:sp modelId="{88DDEC2C-C7A5-6C4E-A467-E7C1A9701185}">
      <dsp:nvSpPr>
        <dsp:cNvPr id="0" name=""/>
        <dsp:cNvSpPr/>
      </dsp:nvSpPr>
      <dsp:spPr>
        <a:xfrm>
          <a:off x="1609248" y="2557913"/>
          <a:ext cx="524827" cy="524827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/>
        </a:p>
      </dsp:txBody>
      <dsp:txXfrm>
        <a:off x="1678814" y="2758607"/>
        <a:ext cx="385695" cy="123439"/>
      </dsp:txXfrm>
    </dsp:sp>
    <dsp:sp modelId="{4810192B-CA16-B540-A296-72539DCFB8E2}">
      <dsp:nvSpPr>
        <dsp:cNvPr id="0" name=""/>
        <dsp:cNvSpPr/>
      </dsp:nvSpPr>
      <dsp:spPr>
        <a:xfrm>
          <a:off x="1419225" y="3156216"/>
          <a:ext cx="904874" cy="90487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4h, 15 mL/kg FFP</a:t>
          </a:r>
          <a:endParaRPr lang="en-US" sz="1400" kern="1200" dirty="0"/>
        </a:p>
      </dsp:txBody>
      <dsp:txXfrm>
        <a:off x="1551741" y="3288732"/>
        <a:ext cx="639842" cy="639842"/>
      </dsp:txXfrm>
    </dsp:sp>
    <dsp:sp modelId="{2D339629-2F33-5D43-8DA8-E5A9ADA7B62B}">
      <dsp:nvSpPr>
        <dsp:cNvPr id="0" name=""/>
        <dsp:cNvSpPr/>
      </dsp:nvSpPr>
      <dsp:spPr>
        <a:xfrm>
          <a:off x="2459831" y="1863693"/>
          <a:ext cx="287750" cy="33661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>
        <a:off x="2459831" y="1931016"/>
        <a:ext cx="201425" cy="201967"/>
      </dsp:txXfrm>
    </dsp:sp>
    <dsp:sp modelId="{137B7486-17BA-844A-9B9E-8A8544FD29B6}">
      <dsp:nvSpPr>
        <dsp:cNvPr id="0" name=""/>
        <dsp:cNvSpPr/>
      </dsp:nvSpPr>
      <dsp:spPr>
        <a:xfrm>
          <a:off x="2867025" y="1127125"/>
          <a:ext cx="1809749" cy="180974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Over 4 h </a:t>
          </a:r>
          <a:r>
            <a:rPr lang="en-US" sz="2200" kern="1200" dirty="0" smtClean="0">
              <a:sym typeface="Wingdings"/>
            </a:rPr>
            <a:t> 45 mL/kg blood products</a:t>
          </a:r>
          <a:endParaRPr lang="en-US" sz="2200" kern="1200" dirty="0"/>
        </a:p>
      </dsp:txBody>
      <dsp:txXfrm>
        <a:off x="3132057" y="1392157"/>
        <a:ext cx="1279685" cy="12796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C6D25-EDB9-F748-B704-DB3CCCA08AE3}">
      <dsp:nvSpPr>
        <dsp:cNvPr id="0" name=""/>
        <dsp:cNvSpPr/>
      </dsp:nvSpPr>
      <dsp:spPr>
        <a:xfrm>
          <a:off x="1705867" y="1465"/>
          <a:ext cx="745628" cy="7456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1h, 15 mL/kg pRBC</a:t>
          </a:r>
          <a:endParaRPr lang="en-US" sz="1100" kern="1200" dirty="0"/>
        </a:p>
      </dsp:txBody>
      <dsp:txXfrm>
        <a:off x="1815062" y="110660"/>
        <a:ext cx="527238" cy="527238"/>
      </dsp:txXfrm>
    </dsp:sp>
    <dsp:sp modelId="{76B668FF-7EB2-C44E-8ACA-A0946A5AE4B4}">
      <dsp:nvSpPr>
        <dsp:cNvPr id="0" name=""/>
        <dsp:cNvSpPr/>
      </dsp:nvSpPr>
      <dsp:spPr>
        <a:xfrm>
          <a:off x="1862450" y="807639"/>
          <a:ext cx="432464" cy="432464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 dirty="0"/>
        </a:p>
      </dsp:txBody>
      <dsp:txXfrm>
        <a:off x="1919773" y="973013"/>
        <a:ext cx="317818" cy="101716"/>
      </dsp:txXfrm>
    </dsp:sp>
    <dsp:sp modelId="{02CF4F26-EC1E-7F45-81F6-B61202A17951}">
      <dsp:nvSpPr>
        <dsp:cNvPr id="0" name=""/>
        <dsp:cNvSpPr/>
      </dsp:nvSpPr>
      <dsp:spPr>
        <a:xfrm>
          <a:off x="1705867" y="1300649"/>
          <a:ext cx="745628" cy="7456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2h, 15 mL/kg pRBC</a:t>
          </a:r>
          <a:endParaRPr lang="en-US" sz="1100" kern="1200" dirty="0"/>
        </a:p>
      </dsp:txBody>
      <dsp:txXfrm>
        <a:off x="1815062" y="1409844"/>
        <a:ext cx="527238" cy="527238"/>
      </dsp:txXfrm>
    </dsp:sp>
    <dsp:sp modelId="{88DDEC2C-C7A5-6C4E-A467-E7C1A9701185}">
      <dsp:nvSpPr>
        <dsp:cNvPr id="0" name=""/>
        <dsp:cNvSpPr/>
      </dsp:nvSpPr>
      <dsp:spPr>
        <a:xfrm>
          <a:off x="1862450" y="2106823"/>
          <a:ext cx="432464" cy="432464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 dirty="0"/>
        </a:p>
      </dsp:txBody>
      <dsp:txXfrm>
        <a:off x="1919773" y="2272197"/>
        <a:ext cx="317818" cy="101716"/>
      </dsp:txXfrm>
    </dsp:sp>
    <dsp:sp modelId="{4810192B-CA16-B540-A296-72539DCFB8E2}">
      <dsp:nvSpPr>
        <dsp:cNvPr id="0" name=""/>
        <dsp:cNvSpPr/>
      </dsp:nvSpPr>
      <dsp:spPr>
        <a:xfrm>
          <a:off x="1705867" y="2599833"/>
          <a:ext cx="745628" cy="7456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4h, 15 mL/kg FFP</a:t>
          </a:r>
          <a:endParaRPr lang="en-US" sz="1100" kern="1200" dirty="0"/>
        </a:p>
      </dsp:txBody>
      <dsp:txXfrm>
        <a:off x="1815062" y="2709028"/>
        <a:ext cx="527238" cy="527238"/>
      </dsp:txXfrm>
    </dsp:sp>
    <dsp:sp modelId="{13AB8BDB-433C-A440-A5E9-0B32059ACD76}">
      <dsp:nvSpPr>
        <dsp:cNvPr id="0" name=""/>
        <dsp:cNvSpPr/>
      </dsp:nvSpPr>
      <dsp:spPr>
        <a:xfrm>
          <a:off x="1862450" y="3406007"/>
          <a:ext cx="432464" cy="432464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 dirty="0"/>
        </a:p>
      </dsp:txBody>
      <dsp:txXfrm>
        <a:off x="1919773" y="3571381"/>
        <a:ext cx="317818" cy="101716"/>
      </dsp:txXfrm>
    </dsp:sp>
    <dsp:sp modelId="{8ED601B1-A7F1-AB4B-BF4B-BB88536336EB}">
      <dsp:nvSpPr>
        <dsp:cNvPr id="0" name=""/>
        <dsp:cNvSpPr/>
      </dsp:nvSpPr>
      <dsp:spPr>
        <a:xfrm>
          <a:off x="1705867" y="3899017"/>
          <a:ext cx="745628" cy="7456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4h, 15 mL/kg pRBC</a:t>
          </a:r>
          <a:endParaRPr lang="en-US" sz="1100" kern="1200" dirty="0"/>
        </a:p>
      </dsp:txBody>
      <dsp:txXfrm>
        <a:off x="1815062" y="4008212"/>
        <a:ext cx="527238" cy="527238"/>
      </dsp:txXfrm>
    </dsp:sp>
    <dsp:sp modelId="{2D339629-2F33-5D43-8DA8-E5A9ADA7B62B}">
      <dsp:nvSpPr>
        <dsp:cNvPr id="0" name=""/>
        <dsp:cNvSpPr/>
      </dsp:nvSpPr>
      <dsp:spPr>
        <a:xfrm>
          <a:off x="2563341" y="2184369"/>
          <a:ext cx="237109" cy="2773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 dirty="0"/>
        </a:p>
      </dsp:txBody>
      <dsp:txXfrm>
        <a:off x="2563341" y="2239844"/>
        <a:ext cx="165976" cy="166423"/>
      </dsp:txXfrm>
    </dsp:sp>
    <dsp:sp modelId="{137B7486-17BA-844A-9B9E-8A8544FD29B6}">
      <dsp:nvSpPr>
        <dsp:cNvPr id="0" name=""/>
        <dsp:cNvSpPr/>
      </dsp:nvSpPr>
      <dsp:spPr>
        <a:xfrm>
          <a:off x="2898874" y="1577427"/>
          <a:ext cx="1491257" cy="149125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Over 8h </a:t>
          </a:r>
          <a:r>
            <a:rPr lang="en-US" sz="1800" kern="1200" dirty="0" smtClean="0">
              <a:sym typeface="Wingdings"/>
            </a:rPr>
            <a:t> 60 mL/kg blood products</a:t>
          </a:r>
          <a:endParaRPr lang="en-US" sz="1800" kern="1200" dirty="0"/>
        </a:p>
      </dsp:txBody>
      <dsp:txXfrm>
        <a:off x="3117264" y="1795817"/>
        <a:ext cx="1054477" cy="10544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C6D25-EDB9-F748-B704-DB3CCCA08AE3}">
      <dsp:nvSpPr>
        <dsp:cNvPr id="0" name=""/>
        <dsp:cNvSpPr/>
      </dsp:nvSpPr>
      <dsp:spPr>
        <a:xfrm>
          <a:off x="1253952" y="2945"/>
          <a:ext cx="582240" cy="5822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1h, 15 mL/kg pRBC</a:t>
          </a:r>
          <a:endParaRPr lang="en-US" sz="700" kern="1200" dirty="0"/>
        </a:p>
      </dsp:txBody>
      <dsp:txXfrm>
        <a:off x="1339219" y="88212"/>
        <a:ext cx="411706" cy="411706"/>
      </dsp:txXfrm>
    </dsp:sp>
    <dsp:sp modelId="{76B668FF-7EB2-C44E-8ACA-A0946A5AE4B4}">
      <dsp:nvSpPr>
        <dsp:cNvPr id="0" name=""/>
        <dsp:cNvSpPr/>
      </dsp:nvSpPr>
      <dsp:spPr>
        <a:xfrm>
          <a:off x="1376222" y="632463"/>
          <a:ext cx="337699" cy="337699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1420984" y="761599"/>
        <a:ext cx="248175" cy="79427"/>
      </dsp:txXfrm>
    </dsp:sp>
    <dsp:sp modelId="{02CF4F26-EC1E-7F45-81F6-B61202A17951}">
      <dsp:nvSpPr>
        <dsp:cNvPr id="0" name=""/>
        <dsp:cNvSpPr/>
      </dsp:nvSpPr>
      <dsp:spPr>
        <a:xfrm>
          <a:off x="1253952" y="1017440"/>
          <a:ext cx="582240" cy="5822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2h, 15 mL/kg pRBC</a:t>
          </a:r>
          <a:endParaRPr lang="en-US" sz="700" kern="1200" dirty="0"/>
        </a:p>
      </dsp:txBody>
      <dsp:txXfrm>
        <a:off x="1339219" y="1102707"/>
        <a:ext cx="411706" cy="411706"/>
      </dsp:txXfrm>
    </dsp:sp>
    <dsp:sp modelId="{88DDEC2C-C7A5-6C4E-A467-E7C1A9701185}">
      <dsp:nvSpPr>
        <dsp:cNvPr id="0" name=""/>
        <dsp:cNvSpPr/>
      </dsp:nvSpPr>
      <dsp:spPr>
        <a:xfrm>
          <a:off x="1376222" y="1646958"/>
          <a:ext cx="337699" cy="337699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1420984" y="1776094"/>
        <a:ext cx="248175" cy="79427"/>
      </dsp:txXfrm>
    </dsp:sp>
    <dsp:sp modelId="{4810192B-CA16-B540-A296-72539DCFB8E2}">
      <dsp:nvSpPr>
        <dsp:cNvPr id="0" name=""/>
        <dsp:cNvSpPr/>
      </dsp:nvSpPr>
      <dsp:spPr>
        <a:xfrm>
          <a:off x="1253952" y="2031935"/>
          <a:ext cx="582240" cy="5822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4h, 15 mL/kg FFP</a:t>
          </a:r>
          <a:endParaRPr lang="en-US" sz="700" kern="1200" dirty="0"/>
        </a:p>
      </dsp:txBody>
      <dsp:txXfrm>
        <a:off x="1339219" y="2117202"/>
        <a:ext cx="411706" cy="411706"/>
      </dsp:txXfrm>
    </dsp:sp>
    <dsp:sp modelId="{13AB8BDB-433C-A440-A5E9-0B32059ACD76}">
      <dsp:nvSpPr>
        <dsp:cNvPr id="0" name=""/>
        <dsp:cNvSpPr/>
      </dsp:nvSpPr>
      <dsp:spPr>
        <a:xfrm>
          <a:off x="1376222" y="2661454"/>
          <a:ext cx="337699" cy="337699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1420984" y="2790590"/>
        <a:ext cx="248175" cy="79427"/>
      </dsp:txXfrm>
    </dsp:sp>
    <dsp:sp modelId="{8ED601B1-A7F1-AB4B-BF4B-BB88536336EB}">
      <dsp:nvSpPr>
        <dsp:cNvPr id="0" name=""/>
        <dsp:cNvSpPr/>
      </dsp:nvSpPr>
      <dsp:spPr>
        <a:xfrm>
          <a:off x="1253952" y="3046431"/>
          <a:ext cx="582240" cy="5822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4h, 15 mL/kg pRBC</a:t>
          </a:r>
          <a:endParaRPr lang="en-US" sz="700" kern="1200" dirty="0"/>
        </a:p>
      </dsp:txBody>
      <dsp:txXfrm>
        <a:off x="1339219" y="3131698"/>
        <a:ext cx="411706" cy="411706"/>
      </dsp:txXfrm>
    </dsp:sp>
    <dsp:sp modelId="{4EDDFED7-0655-8D42-BC0A-55F3BC217E45}">
      <dsp:nvSpPr>
        <dsp:cNvPr id="0" name=""/>
        <dsp:cNvSpPr/>
      </dsp:nvSpPr>
      <dsp:spPr>
        <a:xfrm>
          <a:off x="1376222" y="3675949"/>
          <a:ext cx="337699" cy="337699"/>
        </a:xfrm>
        <a:prstGeom prst="mathPl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1420984" y="3805085"/>
        <a:ext cx="248175" cy="79427"/>
      </dsp:txXfrm>
    </dsp:sp>
    <dsp:sp modelId="{626D6C95-672C-FB4C-9913-BB3EEF3D403F}">
      <dsp:nvSpPr>
        <dsp:cNvPr id="0" name=""/>
        <dsp:cNvSpPr/>
      </dsp:nvSpPr>
      <dsp:spPr>
        <a:xfrm>
          <a:off x="1253952" y="4060926"/>
          <a:ext cx="582240" cy="5822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4h, 15 mL/kg pRBC + 15 mL/kg FFP</a:t>
          </a:r>
          <a:endParaRPr lang="en-US" sz="700" kern="1200" dirty="0"/>
        </a:p>
      </dsp:txBody>
      <dsp:txXfrm>
        <a:off x="1339219" y="4146193"/>
        <a:ext cx="411706" cy="411706"/>
      </dsp:txXfrm>
    </dsp:sp>
    <dsp:sp modelId="{2D339629-2F33-5D43-8DA8-E5A9ADA7B62B}">
      <dsp:nvSpPr>
        <dsp:cNvPr id="0" name=""/>
        <dsp:cNvSpPr/>
      </dsp:nvSpPr>
      <dsp:spPr>
        <a:xfrm>
          <a:off x="1923528" y="2214759"/>
          <a:ext cx="185152" cy="21659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 dirty="0"/>
        </a:p>
      </dsp:txBody>
      <dsp:txXfrm>
        <a:off x="1923528" y="2258078"/>
        <a:ext cx="129606" cy="129955"/>
      </dsp:txXfrm>
    </dsp:sp>
    <dsp:sp modelId="{137B7486-17BA-844A-9B9E-8A8544FD29B6}">
      <dsp:nvSpPr>
        <dsp:cNvPr id="0" name=""/>
        <dsp:cNvSpPr/>
      </dsp:nvSpPr>
      <dsp:spPr>
        <a:xfrm>
          <a:off x="2185536" y="1740815"/>
          <a:ext cx="1164480" cy="11644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Over 16h </a:t>
          </a:r>
          <a:r>
            <a:rPr lang="en-US" sz="1400" kern="1200" dirty="0" smtClean="0">
              <a:sym typeface="Wingdings"/>
            </a:rPr>
            <a:t> 90 mL/kg blood products</a:t>
          </a:r>
          <a:endParaRPr lang="en-US" sz="1400" kern="1200" dirty="0"/>
        </a:p>
      </dsp:txBody>
      <dsp:txXfrm>
        <a:off x="2356070" y="1911349"/>
        <a:ext cx="823412" cy="8234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9839A1-A8C9-1348-A0E4-B077D3A612F6}">
      <dsp:nvSpPr>
        <dsp:cNvPr id="0" name=""/>
        <dsp:cNvSpPr/>
      </dsp:nvSpPr>
      <dsp:spPr>
        <a:xfrm>
          <a:off x="3018234" y="122"/>
          <a:ext cx="1888331" cy="122741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baseline="0" dirty="0" smtClean="0"/>
            <a:t>Lactic acidosis from hypoperfusion of shock</a:t>
          </a:r>
          <a:endParaRPr lang="en-US" sz="1700" kern="1200" dirty="0"/>
        </a:p>
      </dsp:txBody>
      <dsp:txXfrm>
        <a:off x="3078151" y="60039"/>
        <a:ext cx="1768497" cy="1107581"/>
      </dsp:txXfrm>
    </dsp:sp>
    <dsp:sp modelId="{3626043B-9A16-724E-BE9E-5484D1C67D69}">
      <dsp:nvSpPr>
        <dsp:cNvPr id="0" name=""/>
        <dsp:cNvSpPr/>
      </dsp:nvSpPr>
      <dsp:spPr>
        <a:xfrm>
          <a:off x="2325276" y="613830"/>
          <a:ext cx="3274247" cy="3274247"/>
        </a:xfrm>
        <a:custGeom>
          <a:avLst/>
          <a:gdLst/>
          <a:ahLst/>
          <a:cxnLst/>
          <a:rect l="0" t="0" r="0" b="0"/>
          <a:pathLst>
            <a:path>
              <a:moveTo>
                <a:pt x="2834803" y="520997"/>
              </a:moveTo>
              <a:arcTo wR="1637123" hR="1637123" stAng="19021118" swAng="230228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BBCA1D-F730-2647-9724-7DAFA662A41F}">
      <dsp:nvSpPr>
        <dsp:cNvPr id="0" name=""/>
        <dsp:cNvSpPr/>
      </dsp:nvSpPr>
      <dsp:spPr>
        <a:xfrm>
          <a:off x="4436025" y="2455808"/>
          <a:ext cx="1888331" cy="122741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baseline="0" dirty="0" smtClean="0"/>
            <a:t>Glucose in stored blood metabolized to lactic and pyruvic acids</a:t>
          </a:r>
          <a:endParaRPr lang="en-US" sz="1700" kern="1200" dirty="0"/>
        </a:p>
      </dsp:txBody>
      <dsp:txXfrm>
        <a:off x="4495942" y="2515725"/>
        <a:ext cx="1768497" cy="1107581"/>
      </dsp:txXfrm>
    </dsp:sp>
    <dsp:sp modelId="{610D1AE8-6C12-764F-ADFD-5CDB5470D1DF}">
      <dsp:nvSpPr>
        <dsp:cNvPr id="0" name=""/>
        <dsp:cNvSpPr/>
      </dsp:nvSpPr>
      <dsp:spPr>
        <a:xfrm>
          <a:off x="2325276" y="613830"/>
          <a:ext cx="3274247" cy="3274247"/>
        </a:xfrm>
        <a:custGeom>
          <a:avLst/>
          <a:gdLst/>
          <a:ahLst/>
          <a:cxnLst/>
          <a:rect l="0" t="0" r="0" b="0"/>
          <a:pathLst>
            <a:path>
              <a:moveTo>
                <a:pt x="2139483" y="3195266"/>
              </a:moveTo>
              <a:arcTo wR="1637123" hR="1637123" stAng="4327813" swAng="2144375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83AD9-4374-4444-B093-92BC060FE546}">
      <dsp:nvSpPr>
        <dsp:cNvPr id="0" name=""/>
        <dsp:cNvSpPr/>
      </dsp:nvSpPr>
      <dsp:spPr>
        <a:xfrm>
          <a:off x="1600443" y="2455808"/>
          <a:ext cx="1888331" cy="122741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42924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baseline="0" dirty="0" smtClean="0"/>
            <a:t>Hypothermia</a:t>
          </a:r>
          <a:endParaRPr lang="en-US" sz="1700" kern="1200" dirty="0"/>
        </a:p>
      </dsp:txBody>
      <dsp:txXfrm>
        <a:off x="1660360" y="2515725"/>
        <a:ext cx="1768497" cy="1107581"/>
      </dsp:txXfrm>
    </dsp:sp>
    <dsp:sp modelId="{FD061377-713D-0B40-89E1-F6726CF82A3A}">
      <dsp:nvSpPr>
        <dsp:cNvPr id="0" name=""/>
        <dsp:cNvSpPr/>
      </dsp:nvSpPr>
      <dsp:spPr>
        <a:xfrm>
          <a:off x="2325276" y="613830"/>
          <a:ext cx="3274247" cy="3274247"/>
        </a:xfrm>
        <a:custGeom>
          <a:avLst/>
          <a:gdLst/>
          <a:ahLst/>
          <a:cxnLst/>
          <a:rect l="0" t="0" r="0" b="0"/>
          <a:pathLst>
            <a:path>
              <a:moveTo>
                <a:pt x="5296" y="1505543"/>
              </a:moveTo>
              <a:arcTo wR="1637123" hR="1637123" stAng="11076601" swAng="2302281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5DDD8-3B71-1240-87C1-6561C1DFA029}" type="datetimeFigureOut">
              <a:rPr lang="en-US" smtClean="0"/>
              <a:t>1/3/23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1210C-8B62-B84C-B7BF-2B0C4688931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791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Source:</a:t>
            </a:r>
            <a:r>
              <a:rPr lang="en-US" baseline="0" dirty="0" smtClean="0"/>
              <a:t> https://www.marthastewart.com/8243168/american-kennel-club-labrador-retriever-most-popular-dog-breed-2022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69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TRACS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6121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Supplement</a:t>
            </a:r>
            <a:r>
              <a:rPr lang="en-US" baseline="0" dirty="0" smtClean="0"/>
              <a:t> calcium if: hypotensive, muscle tremors, arrhythmias, prolonged QT interval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Hypocalcemia is not seen in auto-transfusions as long as the blood does not contain citrate as an anticoagulant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3483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There are 10 case series and retrospective studies regarding specific treatments (massive transfusion, TPE, CRRT) that report Hypocalcemia due to citrate toxicity </a:t>
            </a:r>
            <a:r>
              <a:rPr lang="en-US" baseline="0" dirty="0" smtClean="0">
                <a:sym typeface="Wingdings"/>
              </a:rPr>
              <a:t> in these the concentration of citrate was not measured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4766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3483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Administering</a:t>
            </a:r>
            <a:r>
              <a:rPr lang="en-US" baseline="0" dirty="0" smtClean="0"/>
              <a:t> large volumes of platelet-free blood can result in a dilutional thrombocytopenia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Dilutional thrombocytopenia is not proportional to the blood volume received since the lungs and spleen release platelet stores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Platelets can also be lose or consumed due to the underlying injuries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Platelets can dysfunction because of acidosis and hypothermia, as well </a:t>
            </a:r>
            <a:r>
              <a:rPr lang="en-US" baseline="0" dirty="0" smtClean="0">
                <a:sym typeface="Wingdings"/>
              </a:rPr>
              <a:t> both of which occur w/ massive transfusion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477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8017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Optimum ratio is still under investigation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5837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Coagulation effects are often</a:t>
            </a:r>
            <a:r>
              <a:rPr lang="en-US" baseline="0" dirty="0" smtClean="0"/>
              <a:t> overlooked because the coagulation testing occurs at 37 C (98.6 F) in the lab and not in vivo/at the patient’s body temperature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1481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“bloody vicious</a:t>
            </a:r>
            <a:r>
              <a:rPr lang="en-US" baseline="0" dirty="0" smtClean="0"/>
              <a:t> cycle” of progressive hypothermia, persistent acidosis, and inability to establish hemostasis has been recognized in human medicine as the leading cause of death after blunt trauma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3611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361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Source: https://todaysveterinarypractice.com/radiology-imaging/sonography-assessment-overview-of-afast-and-tfast/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8973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Well-documented in humans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study showed wound complications in 29.5% of massively transfused</a:t>
            </a: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patients, which is 6x higher than hospital average</a:t>
            </a:r>
            <a:endParaRPr lang="en-US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Alloimmunization: foreign cells that contain specific antigens are</a:t>
            </a: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administered to recipient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Humoral factors of immunity may include: naturally occurring antibodies (NAb), pentraxins, and complement/contact cascades</a:t>
            </a:r>
            <a:endParaRPr lang="en-US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recent veterinary investigation into whether or not leukoreduced vs. non-leukoreduced pRBCs = assoc. w/ decreased incidence of transfusion reactions, increase in PCV, and survival to discharge (Radulescu et al.) did not identify a clinical advantage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Ultimately, the effect of leukoreduction on RBC storage lesion and transfusion reactions in dogs and cats is still unknown</a:t>
            </a:r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9375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Transfusion reactions</a:t>
            </a:r>
            <a:r>
              <a:rPr lang="en-US" baseline="0" dirty="0" smtClean="0"/>
              <a:t> are much higher than the hospital average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Possible blood borne pathogens: ehrlichia, babesia, leishmania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Patients with liver disease cannot metabolize or excrete ammonia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Hyperammonemia not reported in studies of dogs and cats (per TRACS 2)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Suggest using &lt; 24h old fresh whole blood or &lt; 7 day old pRBCs vs. older stored blood/components because ammonia levels rise with time in storage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477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Staged</a:t>
            </a:r>
            <a:r>
              <a:rPr lang="en-US" baseline="0" dirty="0" smtClean="0"/>
              <a:t> laparotomy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May be difficult to recognize hypocalcemia in an anesthetized patient, especially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449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837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837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837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837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Silverstein says 3-4</a:t>
            </a:r>
            <a:r>
              <a:rPr lang="en-US" baseline="0" dirty="0" smtClean="0"/>
              <a:t> hours; TRACS says 3 hours for the ½ blood volume definition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992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HYPOcalcemia is the proper disturbance;</a:t>
            </a:r>
            <a:r>
              <a:rPr lang="en-US" baseline="0" dirty="0" smtClean="0"/>
              <a:t> we will discuss why shortly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1053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One example</a:t>
            </a:r>
            <a:r>
              <a:rPr lang="en-US" baseline="0" dirty="0" smtClean="0"/>
              <a:t> of acute non-immunologic reaction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AKA Citrate Toxicity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Previous incidence rates reported 100% of dogs in one study and 20% were severe (iCa &lt; 0.7 mmoL/L)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1210C-8B62-B84C-B7BF-2B0C4688931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348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3D26B-DFC2-4248-8ED0-AD3E108CBDD7}" type="datetime1">
              <a:rPr lang="en-US" smtClean="0"/>
              <a:pPr/>
              <a:t>1/3/23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003-38E8-486A-9BFD-47E55D87241C}" type="datetime1">
              <a:rPr lang="en-US" smtClean="0"/>
              <a:pPr/>
              <a:t>1/3/23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EAA3-934B-41DB-B3B1-806F4BE5CC37}" type="datetime1">
              <a:rPr lang="en-US" smtClean="0"/>
              <a:pPr/>
              <a:t>1/3/23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7F932-D99A-4087-BFB1-EA42FAFC8D2C}" type="datetime1">
              <a:rPr lang="en-US" smtClean="0"/>
              <a:pPr/>
              <a:t>1/3/23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6367-2F2B-4F6E-ACF4-15FA13738E10}" type="datetime1">
              <a:rPr lang="en-US" smtClean="0"/>
              <a:pPr/>
              <a:t>1/3/23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23C92-45F4-4C30-810D-4886C1BA6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3498D-21C7-408B-8EF5-5B55DEF0BFD5}" type="datetime1">
              <a:rPr lang="en-US" smtClean="0"/>
              <a:pPr/>
              <a:t>1/3/23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246E-8FD1-42FF-94A4-E4133095C37A}" type="datetime1">
              <a:rPr lang="en-US" smtClean="0"/>
              <a:pPr/>
              <a:t>1/3/23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39D4-B818-4372-B1EE-7CB6D5BBC74A}" type="datetime1">
              <a:rPr lang="en-US" smtClean="0"/>
              <a:pPr/>
              <a:t>1/3/23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E438-4D0D-4834-B658-A90420491D98}" type="datetime1">
              <a:rPr lang="en-US" smtClean="0"/>
              <a:pPr/>
              <a:t>1/3/23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ADFA-7142-4015-85E6-1712F15FA709}" type="datetime1">
              <a:rPr lang="en-US" smtClean="0"/>
              <a:pPr/>
              <a:t>1/3/23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581E0-D653-4D78-A48F-41D80498BC7E}" type="datetime1">
              <a:rPr lang="en-US" smtClean="0"/>
              <a:pPr/>
              <a:t>1/3/23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8B3AFFF1-9C47-49F0-AE12-AF188F3F4E82}" type="datetime1">
              <a:rPr lang="en-US" smtClean="0"/>
              <a:pPr/>
              <a:t>1/3/23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38237106-F2ED-405E-BC33-CC3CF426205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729" r:id="rId1"/>
    <p:sldLayoutId id="2147484730" r:id="rId2"/>
    <p:sldLayoutId id="2147484731" r:id="rId3"/>
    <p:sldLayoutId id="2147484732" r:id="rId4"/>
    <p:sldLayoutId id="2147484733" r:id="rId5"/>
    <p:sldLayoutId id="2147484734" r:id="rId6"/>
    <p:sldLayoutId id="2147484735" r:id="rId7"/>
    <p:sldLayoutId id="2147484736" r:id="rId8"/>
    <p:sldLayoutId id="2147484737" r:id="rId9"/>
    <p:sldLayoutId id="2147484738" r:id="rId10"/>
    <p:sldLayoutId id="2147484739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Katie Sotos</a:t>
            </a:r>
          </a:p>
          <a:p>
            <a:r>
              <a:rPr lang="en-US" dirty="0" smtClean="0"/>
              <a:t>1/5/2023 Board Review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Massive </a:t>
            </a:r>
            <a:r>
              <a:rPr lang="en-US" dirty="0" smtClean="0"/>
              <a:t>Transfusion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038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with the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Defines a treatment and not a cause/specific clinical condition</a:t>
            </a:r>
          </a:p>
          <a:p>
            <a:r>
              <a:rPr lang="en-US" sz="2000" dirty="0" smtClean="0"/>
              <a:t>Arbitrary cutoff to the continuous variable of the </a:t>
            </a:r>
            <a:r>
              <a:rPr lang="en-US" sz="2000" dirty="0"/>
              <a:t>v</a:t>
            </a:r>
            <a:r>
              <a:rPr lang="en-US" sz="2000" dirty="0" smtClean="0"/>
              <a:t>olume of blood product transfused</a:t>
            </a:r>
          </a:p>
          <a:p>
            <a:r>
              <a:rPr lang="en-US" sz="2000" dirty="0" smtClean="0"/>
              <a:t>Retrospective diagnosis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14060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with the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104670" cy="1472075"/>
          </a:xfrm>
        </p:spPr>
        <p:txBody>
          <a:bodyPr>
            <a:normAutofit/>
          </a:bodyPr>
          <a:lstStyle/>
          <a:p>
            <a:r>
              <a:rPr lang="en-US" sz="2000" dirty="0" smtClean="0"/>
              <a:t>Resource depletion</a:t>
            </a:r>
          </a:p>
          <a:p>
            <a:r>
              <a:rPr lang="en-US" sz="2000" dirty="0" smtClean="0"/>
              <a:t>Expense</a:t>
            </a:r>
          </a:p>
          <a:p>
            <a:pPr marL="0" indent="0"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014060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31471"/>
            <a:ext cx="7924800" cy="1086804"/>
          </a:xfrm>
        </p:spPr>
        <p:txBody>
          <a:bodyPr/>
          <a:lstStyle/>
          <a:p>
            <a:r>
              <a:rPr lang="en-US" dirty="0" smtClean="0"/>
              <a:t>Which is NOT a complication associated with A massive transfusion?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225987"/>
            <a:ext cx="7924800" cy="2439592"/>
          </a:xfrm>
        </p:spPr>
        <p:txBody>
          <a:bodyPr numCol="2">
            <a:noAutofit/>
          </a:bodyPr>
          <a:lstStyle/>
          <a:p>
            <a:pPr>
              <a:buFont typeface="+mj-lt"/>
              <a:buAutoNum type="arabicPeriod"/>
            </a:pPr>
            <a:r>
              <a:rPr lang="en-US" sz="2000" dirty="0" smtClean="0"/>
              <a:t>Hypercalcemia</a:t>
            </a:r>
          </a:p>
          <a:p>
            <a:pPr>
              <a:buFont typeface="+mj-lt"/>
              <a:buAutoNum type="arabicPeriod"/>
            </a:pPr>
            <a:r>
              <a:rPr lang="en-US" sz="2000" dirty="0" smtClean="0"/>
              <a:t>Hypomagnasemia</a:t>
            </a:r>
          </a:p>
          <a:p>
            <a:pPr>
              <a:buFont typeface="+mj-lt"/>
              <a:buAutoNum type="arabicPeriod"/>
            </a:pPr>
            <a:r>
              <a:rPr lang="en-US" sz="2000" dirty="0" smtClean="0"/>
              <a:t>Hyperkalemia</a:t>
            </a:r>
          </a:p>
          <a:p>
            <a:pPr>
              <a:buFont typeface="+mj-lt"/>
              <a:buAutoNum type="arabicPeriod"/>
            </a:pPr>
            <a:r>
              <a:rPr lang="en-US" sz="2000" dirty="0" smtClean="0"/>
              <a:t>Coagulation defects</a:t>
            </a:r>
          </a:p>
          <a:p>
            <a:pPr>
              <a:buFont typeface="+mj-lt"/>
              <a:buAutoNum type="arabicPeriod"/>
            </a:pPr>
            <a:r>
              <a:rPr lang="en-US" sz="2000" dirty="0" smtClean="0"/>
              <a:t>Hypothermia</a:t>
            </a:r>
          </a:p>
          <a:p>
            <a:pPr>
              <a:buFont typeface="+mj-lt"/>
              <a:buAutoNum type="arabicPeriod"/>
            </a:pPr>
            <a:r>
              <a:rPr lang="en-US" sz="2000" dirty="0" smtClean="0"/>
              <a:t>Acid-base alterations</a:t>
            </a:r>
          </a:p>
          <a:p>
            <a:pPr>
              <a:buFont typeface="+mj-lt"/>
              <a:buAutoNum type="arabicPeriod"/>
            </a:pPr>
            <a:r>
              <a:rPr lang="en-US" sz="2000" dirty="0" smtClean="0"/>
              <a:t>Immunosuppression</a:t>
            </a:r>
          </a:p>
          <a:p>
            <a:pPr>
              <a:buFont typeface="+mj-lt"/>
              <a:buAutoNum type="arabicPeriod"/>
            </a:pPr>
            <a:r>
              <a:rPr lang="en-US" sz="2000" dirty="0" smtClean="0"/>
              <a:t>Acute lung injury</a:t>
            </a:r>
          </a:p>
          <a:p>
            <a:pPr>
              <a:buFont typeface="+mj-lt"/>
              <a:buAutoNum type="arabicPeriod"/>
            </a:pPr>
            <a:r>
              <a:rPr lang="en-US" sz="2000" dirty="0" smtClean="0"/>
              <a:t>Immunologic transfusion reactions</a:t>
            </a:r>
          </a:p>
          <a:p>
            <a:pPr>
              <a:buFont typeface="+mj-lt"/>
              <a:buAutoNum type="arabicPeriod"/>
            </a:pPr>
            <a:r>
              <a:rPr lang="en-US" sz="2000" dirty="0" smtClean="0"/>
              <a:t>Transmission of infectious diseases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68355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40632" y="1604211"/>
            <a:ext cx="8293768" cy="4358105"/>
          </a:xfrm>
        </p:spPr>
        <p:txBody>
          <a:bodyPr>
            <a:noAutofit/>
          </a:bodyPr>
          <a:lstStyle/>
          <a:p>
            <a:r>
              <a:rPr lang="en-US" sz="2000" dirty="0" smtClean="0"/>
              <a:t>Why?</a:t>
            </a:r>
          </a:p>
          <a:p>
            <a:pPr lvl="1"/>
            <a:r>
              <a:rPr lang="en-US" sz="2000" dirty="0" smtClean="0"/>
              <a:t>Citrate in blood products (anticoagulant) binds Ca</a:t>
            </a:r>
            <a:r>
              <a:rPr lang="en-US" sz="2000" baseline="30000" dirty="0" smtClean="0"/>
              <a:t>2+,</a:t>
            </a:r>
            <a:r>
              <a:rPr lang="en-US" sz="2000" dirty="0" smtClean="0"/>
              <a:t> Mg</a:t>
            </a:r>
            <a:r>
              <a:rPr lang="en-US" sz="2000" baseline="30000" dirty="0" smtClean="0"/>
              <a:t>2+</a:t>
            </a:r>
          </a:p>
          <a:p>
            <a:r>
              <a:rPr lang="en-US" sz="2000" dirty="0" smtClean="0"/>
              <a:t>How quickly?</a:t>
            </a:r>
          </a:p>
          <a:p>
            <a:pPr lvl="1"/>
            <a:r>
              <a:rPr lang="en-US" sz="2000" dirty="0" smtClean="0"/>
              <a:t>Within hours</a:t>
            </a:r>
          </a:p>
          <a:p>
            <a:r>
              <a:rPr lang="en-US" sz="2000" dirty="0" smtClean="0"/>
              <a:t>How often?</a:t>
            </a:r>
          </a:p>
          <a:p>
            <a:pPr lvl="1"/>
            <a:r>
              <a:rPr lang="en-US" sz="2000" dirty="0" smtClean="0"/>
              <a:t>40% of dogs per TRACS 1</a:t>
            </a:r>
          </a:p>
          <a:p>
            <a:pPr lvl="1"/>
            <a:r>
              <a:rPr lang="en-US" sz="2000" dirty="0" smtClean="0"/>
              <a:t>Massive transfusion is poorly reported in cats, so unknown</a:t>
            </a: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47376"/>
            <a:ext cx="7924800" cy="741362"/>
          </a:xfrm>
        </p:spPr>
        <p:txBody>
          <a:bodyPr/>
          <a:lstStyle/>
          <a:p>
            <a:r>
              <a:rPr lang="en-US" dirty="0" smtClean="0"/>
              <a:t>Electrolyte derangements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40633" y="788738"/>
            <a:ext cx="4678945" cy="655053"/>
          </a:xfrm>
        </p:spPr>
        <p:txBody>
          <a:bodyPr>
            <a:noAutofit/>
          </a:bodyPr>
          <a:lstStyle/>
          <a:p>
            <a:r>
              <a:rPr lang="en-US" sz="2400" dirty="0" smtClean="0"/>
              <a:t>Hypocalcemia and Hypomagnasemia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66338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23-01-04 at 8.19.31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4" t="7936" b="29616"/>
          <a:stretch/>
        </p:blipFill>
        <p:spPr>
          <a:xfrm>
            <a:off x="401051" y="320842"/>
            <a:ext cx="2690395" cy="3997158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6279808" y="309298"/>
            <a:ext cx="2690396" cy="3854841"/>
            <a:chOff x="6279808" y="309298"/>
            <a:chExt cx="2690396" cy="3854841"/>
          </a:xfrm>
        </p:grpSpPr>
        <p:pic>
          <p:nvPicPr>
            <p:cNvPr id="3" name="Picture 2" descr="Screen Shot 2023-01-04 at 8.19.25 PM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98" t="45886"/>
            <a:stretch/>
          </p:blipFill>
          <p:spPr>
            <a:xfrm>
              <a:off x="6279808" y="1174626"/>
              <a:ext cx="2690395" cy="2989513"/>
            </a:xfrm>
            <a:prstGeom prst="rect">
              <a:avLst/>
            </a:prstGeom>
          </p:spPr>
        </p:pic>
        <p:pic>
          <p:nvPicPr>
            <p:cNvPr id="6" name="Picture 5" descr="Screen Shot 2023-01-04 at 8.19.31 P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954" t="7936" b="78647"/>
            <a:stretch/>
          </p:blipFill>
          <p:spPr>
            <a:xfrm>
              <a:off x="6279809" y="309298"/>
              <a:ext cx="2690395" cy="858768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3270909" y="315420"/>
            <a:ext cx="2690395" cy="3761948"/>
            <a:chOff x="3270909" y="315420"/>
            <a:chExt cx="2690395" cy="3761948"/>
          </a:xfrm>
        </p:grpSpPr>
        <p:pic>
          <p:nvPicPr>
            <p:cNvPr id="4" name="Picture 3" descr="Screen Shot 2023-01-04 at 8.19.31 P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954" t="70384"/>
            <a:stretch/>
          </p:blipFill>
          <p:spPr>
            <a:xfrm>
              <a:off x="3270909" y="1168066"/>
              <a:ext cx="2690395" cy="1895642"/>
            </a:xfrm>
            <a:prstGeom prst="rect">
              <a:avLst/>
            </a:prstGeom>
          </p:spPr>
        </p:pic>
        <p:pic>
          <p:nvPicPr>
            <p:cNvPr id="5" name="Picture 4" descr="Screen Shot 2023-01-04 at 8.19.31 P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954" t="7936" b="78432"/>
            <a:stretch/>
          </p:blipFill>
          <p:spPr>
            <a:xfrm>
              <a:off x="3270909" y="315420"/>
              <a:ext cx="2690395" cy="872574"/>
            </a:xfrm>
            <a:prstGeom prst="rect">
              <a:avLst/>
            </a:prstGeom>
          </p:spPr>
        </p:pic>
        <p:pic>
          <p:nvPicPr>
            <p:cNvPr id="7" name="Picture 6" descr="Screen Shot 2023-01-04 at 8.19.25 PM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551" t="25952" r="648" b="53479"/>
            <a:stretch/>
          </p:blipFill>
          <p:spPr>
            <a:xfrm>
              <a:off x="3270909" y="2967789"/>
              <a:ext cx="2690395" cy="1109579"/>
            </a:xfrm>
            <a:prstGeom prst="rect">
              <a:avLst/>
            </a:prstGeom>
          </p:spPr>
        </p:pic>
      </p:grpSp>
      <p:sp>
        <p:nvSpPr>
          <p:cNvPr id="8" name="Content Placeholder 2"/>
          <p:cNvSpPr txBox="1">
            <a:spLocks/>
          </p:cNvSpPr>
          <p:nvPr/>
        </p:nvSpPr>
        <p:spPr>
          <a:xfrm>
            <a:off x="240632" y="4358105"/>
            <a:ext cx="3328736" cy="148389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Lower pre-transfusion [iCa]</a:t>
            </a:r>
          </a:p>
          <a:p>
            <a:r>
              <a:rPr lang="en-US" sz="2000" dirty="0" smtClean="0"/>
              <a:t>More severe clinical signs, including neurologic and hypotension</a:t>
            </a:r>
            <a:endParaRPr lang="en-US" sz="20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88211" y="1417053"/>
            <a:ext cx="668421" cy="0"/>
          </a:xfrm>
          <a:prstGeom prst="line">
            <a:avLst/>
          </a:prstGeom>
          <a:ln w="38100" cmpd="sng">
            <a:solidFill>
              <a:srgbClr val="ECC57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422189" y="1395665"/>
            <a:ext cx="668421" cy="0"/>
          </a:xfrm>
          <a:prstGeom prst="line">
            <a:avLst/>
          </a:prstGeom>
          <a:ln w="38100" cmpd="sng">
            <a:solidFill>
              <a:srgbClr val="ECC57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515896" y="1374275"/>
            <a:ext cx="668421" cy="0"/>
          </a:xfrm>
          <a:prstGeom prst="line">
            <a:avLst/>
          </a:prstGeom>
          <a:ln w="38100" cmpd="sng">
            <a:solidFill>
              <a:srgbClr val="ECC57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010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40631" y="1443791"/>
            <a:ext cx="8676105" cy="4518525"/>
          </a:xfrm>
        </p:spPr>
        <p:txBody>
          <a:bodyPr>
            <a:noAutofit/>
          </a:bodyPr>
          <a:lstStyle/>
          <a:p>
            <a:r>
              <a:rPr lang="en-US" sz="2000" dirty="0" smtClean="0"/>
              <a:t>Calcium supplementation?</a:t>
            </a:r>
          </a:p>
          <a:p>
            <a:pPr lvl="1"/>
            <a:r>
              <a:rPr lang="en-US" sz="2000" dirty="0" smtClean="0"/>
              <a:t>TRACS 3</a:t>
            </a:r>
          </a:p>
          <a:p>
            <a:pPr lvl="2"/>
            <a:r>
              <a:rPr lang="en-US" sz="2000" i="1" dirty="0" smtClean="0"/>
              <a:t>Recommended</a:t>
            </a:r>
            <a:r>
              <a:rPr lang="en-US" sz="2000" dirty="0" smtClean="0"/>
              <a:t> if iCa &lt;/= 0.9 mmol/L or based on clinical status, clinical signs, comorbidities even if iCa is &gt; 0.9</a:t>
            </a:r>
          </a:p>
          <a:p>
            <a:pPr lvl="2"/>
            <a:r>
              <a:rPr lang="en-US" sz="2000" dirty="0" smtClean="0"/>
              <a:t>Empirical supplementation </a:t>
            </a:r>
            <a:r>
              <a:rPr lang="en-US" sz="2000" i="1" dirty="0" smtClean="0"/>
              <a:t>suggested</a:t>
            </a:r>
            <a:r>
              <a:rPr lang="en-US" sz="2000" dirty="0" smtClean="0"/>
              <a:t> in massive transfusions</a:t>
            </a:r>
          </a:p>
          <a:p>
            <a:pPr lvl="3"/>
            <a:r>
              <a:rPr lang="en-US" dirty="0"/>
              <a:t>No human or veterinary studies have investigated </a:t>
            </a:r>
            <a:r>
              <a:rPr lang="en-US" dirty="0" smtClean="0"/>
              <a:t>this</a:t>
            </a:r>
          </a:p>
          <a:p>
            <a:pPr lvl="3"/>
            <a:r>
              <a:rPr lang="en-US" dirty="0" smtClean="0"/>
              <a:t>Note: must be through a separate IVC than the blood product IVC</a:t>
            </a:r>
          </a:p>
          <a:p>
            <a:pPr lvl="2"/>
            <a:r>
              <a:rPr lang="en-US" sz="2000" dirty="0" smtClean="0"/>
              <a:t>Resolves with supplementation, does not recur with transfusion discontinuation</a:t>
            </a:r>
          </a:p>
          <a:p>
            <a:pPr lvl="2"/>
            <a:r>
              <a:rPr lang="en-US" sz="2000" dirty="0" smtClean="0"/>
              <a:t>Restoring hepatic perfusion delivers citrate to liver where it is then metabolized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47376"/>
            <a:ext cx="7924800" cy="741362"/>
          </a:xfrm>
        </p:spPr>
        <p:txBody>
          <a:bodyPr/>
          <a:lstStyle/>
          <a:p>
            <a:r>
              <a:rPr lang="en-US" dirty="0" smtClean="0"/>
              <a:t>Electrolyte derangements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40633" y="788738"/>
            <a:ext cx="4678945" cy="655053"/>
          </a:xfrm>
        </p:spPr>
        <p:txBody>
          <a:bodyPr>
            <a:noAutofit/>
          </a:bodyPr>
          <a:lstStyle/>
          <a:p>
            <a:r>
              <a:rPr lang="en-US" sz="2400" dirty="0" smtClean="0"/>
              <a:t>Hypocalcemia and Hypomagnasemia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37996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6"/>
            <a:ext cx="7924800" cy="3241259"/>
          </a:xfrm>
        </p:spPr>
        <p:txBody>
          <a:bodyPr/>
          <a:lstStyle/>
          <a:p>
            <a:r>
              <a:rPr lang="en-US" dirty="0" smtClean="0"/>
              <a:t>Name two other specific therapies in which citrate toxicity contributes to Hypocalcemia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4371474"/>
            <a:ext cx="4136189" cy="10694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Therapeutic Plasma Exchange</a:t>
            </a:r>
            <a:endParaRPr lang="en-US" sz="2000" baseline="30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106737" y="4371474"/>
            <a:ext cx="3775241" cy="8288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Continuous Renal Replacement Therapy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85557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47376"/>
            <a:ext cx="7924800" cy="741362"/>
          </a:xfrm>
        </p:spPr>
        <p:txBody>
          <a:bodyPr/>
          <a:lstStyle/>
          <a:p>
            <a:r>
              <a:rPr lang="en-US" dirty="0" smtClean="0"/>
              <a:t>Electrolyte derangements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09600" y="869116"/>
            <a:ext cx="3733800" cy="57467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Hyperkalemia</a:t>
            </a:r>
            <a:endParaRPr lang="en-US" sz="2400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/>
          </p:nvPr>
        </p:nvSpPr>
        <p:spPr>
          <a:xfrm>
            <a:off x="609599" y="1751263"/>
            <a:ext cx="6595979" cy="3820699"/>
          </a:xfrm>
        </p:spPr>
        <p:txBody>
          <a:bodyPr>
            <a:noAutofit/>
          </a:bodyPr>
          <a:lstStyle/>
          <a:p>
            <a:r>
              <a:rPr lang="en-US" sz="2000" dirty="0" smtClean="0"/>
              <a:t>Why does this occur in veterinary species?</a:t>
            </a:r>
          </a:p>
          <a:p>
            <a:pPr lvl="1"/>
            <a:r>
              <a:rPr lang="en-US" sz="2000" dirty="0" smtClean="0"/>
              <a:t>K</a:t>
            </a:r>
            <a:r>
              <a:rPr lang="en-US" sz="2000" baseline="30000" dirty="0" smtClean="0"/>
              <a:t>+ </a:t>
            </a:r>
            <a:r>
              <a:rPr lang="en-US" sz="2000" dirty="0" smtClean="0"/>
              <a:t>leakage into the blood from damaged tissues</a:t>
            </a:r>
          </a:p>
          <a:p>
            <a:pPr lvl="1"/>
            <a:r>
              <a:rPr lang="en-US" sz="2000" dirty="0" smtClean="0"/>
              <a:t>Extracellular </a:t>
            </a:r>
            <a:r>
              <a:rPr lang="en-US" sz="2000" dirty="0"/>
              <a:t>K</a:t>
            </a:r>
            <a:r>
              <a:rPr lang="en-US" sz="2000" baseline="30000" dirty="0"/>
              <a:t>+</a:t>
            </a:r>
            <a:r>
              <a:rPr lang="en-US" sz="2000" dirty="0" smtClean="0"/>
              <a:t> shifting from acidosis</a:t>
            </a:r>
          </a:p>
          <a:p>
            <a:pPr lvl="1"/>
            <a:r>
              <a:rPr lang="en-US" sz="2000" dirty="0" smtClean="0"/>
              <a:t>Decreased K</a:t>
            </a:r>
            <a:r>
              <a:rPr lang="en-US" sz="2000" baseline="30000" dirty="0"/>
              <a:t>+</a:t>
            </a:r>
            <a:r>
              <a:rPr lang="en-US" sz="2000" dirty="0" smtClean="0"/>
              <a:t>+ excretion assoc. w/ oliguria</a:t>
            </a:r>
          </a:p>
          <a:p>
            <a:r>
              <a:rPr lang="en-US" sz="2000" dirty="0" smtClean="0"/>
              <a:t>How often does this occur?</a:t>
            </a:r>
          </a:p>
          <a:p>
            <a:pPr lvl="1"/>
            <a:r>
              <a:rPr lang="en-US" sz="2000" dirty="0" smtClean="0"/>
              <a:t>20% of dogs in one study</a:t>
            </a:r>
          </a:p>
        </p:txBody>
      </p:sp>
    </p:spTree>
    <p:extLst>
      <p:ext uri="{BB962C8B-B14F-4D97-AF65-F5344CB8AC3E}">
        <p14:creationId xmlns:p14="http://schemas.microsoft.com/office/powerpoint/2010/main" val="3775502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6"/>
            <a:ext cx="7924800" cy="3241259"/>
          </a:xfrm>
        </p:spPr>
        <p:txBody>
          <a:bodyPr/>
          <a:lstStyle/>
          <a:p>
            <a:r>
              <a:rPr lang="en-US" dirty="0" smtClean="0"/>
              <a:t>What is the mechanism of Hyperkalemia in humans with massive transfusion?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In which canine breeds may this also occur and 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4371474"/>
            <a:ext cx="4136189" cy="10694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Na</a:t>
            </a:r>
            <a:r>
              <a:rPr lang="en-US" sz="2000" dirty="0"/>
              <a:t>-K ATPase </a:t>
            </a:r>
            <a:r>
              <a:rPr lang="en-US" sz="2000" dirty="0" smtClean="0"/>
              <a:t>pump is inactivated by the cold </a:t>
            </a:r>
            <a:r>
              <a:rPr lang="en-US" sz="2000" dirty="0"/>
              <a:t>storage </a:t>
            </a:r>
            <a:r>
              <a:rPr lang="en-US" sz="2000" dirty="0" smtClean="0"/>
              <a:t>temperature</a:t>
            </a:r>
            <a:endParaRPr lang="en-US" sz="2000" baseline="30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106737" y="4371474"/>
            <a:ext cx="3775241" cy="8288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Akitas </a:t>
            </a:r>
            <a:r>
              <a:rPr lang="en-US" sz="2000" dirty="0"/>
              <a:t>and Shiba </a:t>
            </a:r>
            <a:r>
              <a:rPr lang="en-US" sz="2000" dirty="0" smtClean="0"/>
              <a:t>Inus</a:t>
            </a:r>
          </a:p>
          <a:p>
            <a:pPr marL="0" indent="0">
              <a:buNone/>
            </a:pPr>
            <a:r>
              <a:rPr lang="en-US" sz="2000" dirty="0"/>
              <a:t>H</a:t>
            </a:r>
            <a:r>
              <a:rPr lang="en-US" sz="2000" dirty="0" smtClean="0"/>
              <a:t>igher </a:t>
            </a:r>
            <a:r>
              <a:rPr lang="en-US" sz="2000" dirty="0"/>
              <a:t>intracellular quantities of K</a:t>
            </a:r>
            <a:r>
              <a:rPr lang="en-US" sz="2000" baseline="30000" dirty="0"/>
              <a:t>+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65163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661151"/>
          </a:xfrm>
        </p:spPr>
        <p:txBody>
          <a:bodyPr/>
          <a:lstStyle/>
          <a:p>
            <a:r>
              <a:rPr lang="en-US" dirty="0" smtClean="0"/>
              <a:t>Hemostatic defects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2018632"/>
            <a:ext cx="7924800" cy="3696368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Thrombocytopenia</a:t>
            </a:r>
          </a:p>
          <a:p>
            <a:r>
              <a:rPr lang="en-US" sz="2000" dirty="0" smtClean="0"/>
              <a:t>Hypofibrinogenemia</a:t>
            </a:r>
          </a:p>
          <a:p>
            <a:r>
              <a:rPr lang="en-US" sz="2000" dirty="0" smtClean="0"/>
              <a:t>Dilutional coagulopathy</a:t>
            </a:r>
            <a:endParaRPr lang="en-US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901031"/>
            <a:ext cx="7924800" cy="66115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dirty="0" smtClean="0"/>
              <a:t>What are the 3 most common?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14060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2082"/>
            <a:ext cx="4666981" cy="872347"/>
          </a:xfrm>
        </p:spPr>
        <p:txBody>
          <a:bodyPr/>
          <a:lstStyle/>
          <a:p>
            <a:r>
              <a:rPr lang="en-US" dirty="0" smtClean="0"/>
              <a:t>Case: Gregoire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131361"/>
            <a:ext cx="5085347" cy="4924534"/>
          </a:xfrm>
        </p:spPr>
        <p:txBody>
          <a:bodyPr>
            <a:noAutofit/>
          </a:bodyPr>
          <a:lstStyle/>
          <a:p>
            <a:r>
              <a:rPr lang="en-US" sz="1800" dirty="0" smtClean="0"/>
              <a:t>5 yo MN Labrador Retriever</a:t>
            </a:r>
          </a:p>
          <a:p>
            <a:r>
              <a:rPr lang="en-US" sz="1800" dirty="0" smtClean="0"/>
              <a:t>Witnessed HBC this evening at 10 PM </a:t>
            </a:r>
            <a:r>
              <a:rPr lang="en-US" sz="1800" dirty="0" smtClean="0">
                <a:sym typeface="Wingdings"/>
              </a:rPr>
              <a:t> brought immediately to the ER</a:t>
            </a:r>
          </a:p>
          <a:p>
            <a:r>
              <a:rPr lang="en-US" sz="1800" dirty="0" smtClean="0">
                <a:sym typeface="Wingdings"/>
              </a:rPr>
              <a:t>ER Exam</a:t>
            </a:r>
          </a:p>
          <a:p>
            <a:pPr lvl="1"/>
            <a:r>
              <a:rPr lang="en-US" sz="1800" dirty="0" smtClean="0">
                <a:sym typeface="Wingdings"/>
              </a:rPr>
              <a:t>Pale mucous membranes</a:t>
            </a:r>
          </a:p>
          <a:p>
            <a:pPr lvl="1"/>
            <a:r>
              <a:rPr lang="en-US" sz="1800" dirty="0" smtClean="0">
                <a:sym typeface="Wingdings"/>
              </a:rPr>
              <a:t>CRT ~ 4s</a:t>
            </a:r>
          </a:p>
          <a:p>
            <a:pPr lvl="1"/>
            <a:r>
              <a:rPr lang="en-US" sz="1800" dirty="0" smtClean="0">
                <a:sym typeface="Wingdings"/>
              </a:rPr>
              <a:t>HR 200 bpm</a:t>
            </a:r>
          </a:p>
          <a:p>
            <a:pPr lvl="1"/>
            <a:r>
              <a:rPr lang="en-US" sz="1800" dirty="0" smtClean="0">
                <a:sym typeface="Wingdings"/>
              </a:rPr>
              <a:t>RR panting, clear lungs</a:t>
            </a:r>
          </a:p>
          <a:p>
            <a:pPr lvl="1"/>
            <a:r>
              <a:rPr lang="en-US" sz="1800" dirty="0" smtClean="0">
                <a:sym typeface="Wingdings"/>
              </a:rPr>
              <a:t>Very weak pulses</a:t>
            </a:r>
          </a:p>
          <a:p>
            <a:pPr lvl="1"/>
            <a:r>
              <a:rPr lang="en-US" sz="1800" dirty="0" smtClean="0">
                <a:sym typeface="Wingdings"/>
              </a:rPr>
              <a:t>T 98.0 F</a:t>
            </a:r>
          </a:p>
          <a:p>
            <a:pPr lvl="1"/>
            <a:r>
              <a:rPr lang="en-US" sz="1800" dirty="0" smtClean="0">
                <a:sym typeface="Wingdings"/>
              </a:rPr>
              <a:t>Many superficial abrasions, no large wounds</a:t>
            </a:r>
          </a:p>
          <a:p>
            <a:pPr lvl="1"/>
            <a:r>
              <a:rPr lang="en-US" sz="1800" dirty="0" smtClean="0">
                <a:sym typeface="Wingdings"/>
              </a:rPr>
              <a:t>Abdominal pain + fluid wave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4606" r="36709"/>
          <a:stretch/>
        </p:blipFill>
        <p:spPr>
          <a:xfrm>
            <a:off x="5512259" y="1318513"/>
            <a:ext cx="3209003" cy="439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324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2625558" cy="3505200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/>
              <a:t>Occurs b/c of blood loss and dilution</a:t>
            </a:r>
          </a:p>
          <a:p>
            <a:r>
              <a:rPr lang="en-US" sz="2000" dirty="0" smtClean="0"/>
              <a:t>Blood products lose platelets after </a:t>
            </a:r>
            <a:r>
              <a:rPr lang="mr-IN" sz="2000" dirty="0" smtClean="0"/>
              <a:t>…</a:t>
            </a:r>
            <a:r>
              <a:rPr lang="en-US" sz="2000" dirty="0" smtClean="0"/>
              <a:t>?</a:t>
            </a:r>
          </a:p>
          <a:p>
            <a:pPr lvl="1"/>
            <a:r>
              <a:rPr lang="en-US" sz="2000" dirty="0" smtClean="0"/>
              <a:t>2 days</a:t>
            </a:r>
          </a:p>
          <a:p>
            <a:pPr lvl="1"/>
            <a:r>
              <a:rPr lang="en-US" dirty="0" smtClean="0"/>
              <a:t>(cold storage, cell death)</a:t>
            </a:r>
          </a:p>
          <a:p>
            <a:r>
              <a:rPr lang="en-US" sz="2000" dirty="0" smtClean="0"/>
              <a:t>Not proportional to blood volume received</a:t>
            </a: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Hemostatic defects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09600" y="1426415"/>
            <a:ext cx="2384926" cy="57467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Thrombocytopenia</a:t>
            </a:r>
            <a:endParaRPr lang="en-US" sz="2400" dirty="0"/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2994526" y="1415202"/>
            <a:ext cx="6149474" cy="5746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700" b="0" i="0" kern="1200" spc="3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2000" b="1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800" b="1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600" b="1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600" b="1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/>
              <a:t>Hypofibrinogenemia and Dilutional Coagulopathy</a:t>
            </a:r>
            <a:endParaRPr lang="en-US" sz="2400" dirty="0"/>
          </a:p>
        </p:txBody>
      </p:sp>
      <p:sp>
        <p:nvSpPr>
          <p:cNvPr id="11" name="Content Placeholder 6"/>
          <p:cNvSpPr txBox="1">
            <a:spLocks/>
          </p:cNvSpPr>
          <p:nvPr/>
        </p:nvSpPr>
        <p:spPr>
          <a:xfrm>
            <a:off x="3515894" y="2209800"/>
            <a:ext cx="5371433" cy="3505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Prolonged PT and aPTT</a:t>
            </a:r>
          </a:p>
          <a:p>
            <a:pPr lvl="1"/>
            <a:r>
              <a:rPr lang="en-US" sz="2000" dirty="0" smtClean="0"/>
              <a:t>Could be affected by consumption due to injuries/illness, as well</a:t>
            </a:r>
          </a:p>
          <a:p>
            <a:r>
              <a:rPr lang="en-US" sz="2000" dirty="0" smtClean="0"/>
              <a:t>1 blood volume replaced should be safe</a:t>
            </a:r>
          </a:p>
          <a:p>
            <a:pPr lvl="1"/>
            <a:r>
              <a:rPr lang="en-US" sz="2000" dirty="0">
                <a:sym typeface="Wingdings"/>
              </a:rPr>
              <a:t>R</a:t>
            </a:r>
            <a:r>
              <a:rPr lang="en-US" sz="2000" dirty="0" smtClean="0">
                <a:sym typeface="Wingdings"/>
              </a:rPr>
              <a:t>emoves &lt; 70% circulating coagulation factors</a:t>
            </a:r>
          </a:p>
          <a:p>
            <a:pPr lvl="1"/>
            <a:r>
              <a:rPr lang="en-US" sz="2000" dirty="0" smtClean="0">
                <a:sym typeface="Wingdings"/>
              </a:rPr>
              <a:t>Once @ 30% of normal or PT/PTT prolonged by 1.5 times  problems w/ hemostasis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12772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this the same as acute traumatic coagulopathy (ATC)?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132742" y="2967335"/>
            <a:ext cx="8785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no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4597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661151"/>
          </a:xfrm>
        </p:spPr>
        <p:txBody>
          <a:bodyPr/>
          <a:lstStyle/>
          <a:p>
            <a:r>
              <a:rPr lang="en-US" dirty="0" smtClean="0"/>
              <a:t>Acute traumatic coagulopathy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3048000"/>
            <a:ext cx="4122821" cy="221247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Altered coagulation enzyme activity</a:t>
            </a:r>
          </a:p>
          <a:p>
            <a:r>
              <a:rPr lang="en-US" sz="2000" dirty="0" smtClean="0"/>
              <a:t>Hyperfibrinolysis</a:t>
            </a:r>
          </a:p>
          <a:p>
            <a:r>
              <a:rPr lang="en-US" sz="2000" dirty="0" smtClean="0"/>
              <a:t>Release of activated Protein C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042737"/>
            <a:ext cx="7924800" cy="143042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400" dirty="0" smtClean="0"/>
              <a:t>Clinically similar </a:t>
            </a:r>
            <a:r>
              <a:rPr lang="en-US" sz="2400" dirty="0"/>
              <a:t>to </a:t>
            </a:r>
            <a:r>
              <a:rPr lang="en-US" sz="2400" dirty="0" smtClean="0"/>
              <a:t>massive transfusion-associated coagulation defects, but different mechanism</a:t>
            </a:r>
            <a:endParaRPr lang="en-US" sz="24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32421" y="3048000"/>
            <a:ext cx="4122821" cy="2212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Secondary to:</a:t>
            </a:r>
          </a:p>
          <a:p>
            <a:pPr lvl="1"/>
            <a:r>
              <a:rPr lang="en-US" sz="2000" dirty="0" smtClean="0"/>
              <a:t>Tissue injury</a:t>
            </a:r>
          </a:p>
          <a:p>
            <a:pPr lvl="1"/>
            <a:r>
              <a:rPr lang="en-US" sz="2000" dirty="0" smtClean="0"/>
              <a:t>Hypoperfusion</a:t>
            </a:r>
          </a:p>
          <a:p>
            <a:pPr lvl="1"/>
            <a:r>
              <a:rPr lang="en-US" sz="2000" dirty="0" smtClean="0"/>
              <a:t>Acidosis</a:t>
            </a:r>
            <a:endParaRPr lang="en-US" sz="20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4527" y="4985753"/>
            <a:ext cx="4122821" cy="8542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Can occur prior to fluid resuscitation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266396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correct massive transfusion-associated coagulation defects?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Administer increased FFP and platelet/RBC ratios = 2:1 (up to 1:1)</a:t>
            </a:r>
          </a:p>
          <a:p>
            <a:pPr lvl="1"/>
            <a:r>
              <a:rPr lang="en-US" sz="2000" dirty="0" smtClean="0"/>
              <a:t>In humans, associated w/ decreased mortality</a:t>
            </a:r>
          </a:p>
        </p:txBody>
      </p:sp>
    </p:spTree>
    <p:extLst>
      <p:ext uri="{BB962C8B-B14F-4D97-AF65-F5344CB8AC3E}">
        <p14:creationId xmlns:p14="http://schemas.microsoft.com/office/powerpoint/2010/main" val="1014060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5506"/>
            <a:ext cx="7924800" cy="1143000"/>
          </a:xfrm>
        </p:spPr>
        <p:txBody>
          <a:bodyPr/>
          <a:lstStyle/>
          <a:p>
            <a:r>
              <a:rPr lang="en-US" dirty="0" smtClean="0"/>
              <a:t>hypothermiA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292726"/>
            <a:ext cx="4563979" cy="1207167"/>
          </a:xfrm>
        </p:spPr>
        <p:txBody>
          <a:bodyPr>
            <a:normAutofit/>
          </a:bodyPr>
          <a:lstStyle/>
          <a:p>
            <a:r>
              <a:rPr lang="en-US" sz="2000" dirty="0" smtClean="0"/>
              <a:t>Occurs in 69% of massively transfused dogs</a:t>
            </a:r>
          </a:p>
          <a:p>
            <a:r>
              <a:rPr lang="en-US" sz="2000" dirty="0" smtClean="0"/>
              <a:t>Products are refrigerated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5405099" y="65506"/>
            <a:ext cx="3738902" cy="2741861"/>
            <a:chOff x="5405099" y="65506"/>
            <a:chExt cx="3738902" cy="2741861"/>
          </a:xfrm>
        </p:grpSpPr>
        <p:pic>
          <p:nvPicPr>
            <p:cNvPr id="4" name="Picture 3" descr="Screen Shot 2023-01-03 at 10.43.51 P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53" t="8772" r="13139" b="11765"/>
            <a:stretch/>
          </p:blipFill>
          <p:spPr>
            <a:xfrm>
              <a:off x="5405099" y="65506"/>
              <a:ext cx="3738902" cy="2741861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5507789" y="1109578"/>
              <a:ext cx="481264" cy="213895"/>
            </a:xfrm>
            <a:prstGeom prst="rect">
              <a:avLst/>
            </a:prstGeom>
            <a:noFill/>
            <a:ln w="19050" cmpd="sng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Content Placeholder 2"/>
          <p:cNvSpPr txBox="1">
            <a:spLocks/>
          </p:cNvSpPr>
          <p:nvPr/>
        </p:nvSpPr>
        <p:spPr>
          <a:xfrm>
            <a:off x="609600" y="2419683"/>
            <a:ext cx="8093242" cy="350252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Organ systems affected by hypothermia</a:t>
            </a:r>
          </a:p>
          <a:p>
            <a:pPr lvl="1"/>
            <a:r>
              <a:rPr lang="en-US" sz="2000" dirty="0" smtClean="0"/>
              <a:t>Cardiovascular: hypotension, arrhythmias</a:t>
            </a:r>
          </a:p>
          <a:p>
            <a:pPr lvl="1"/>
            <a:r>
              <a:rPr lang="en-US" sz="2000" dirty="0" smtClean="0"/>
              <a:t>Respiratory: apnea, O2 dissociation, NCPE, pneumonia</a:t>
            </a:r>
          </a:p>
          <a:p>
            <a:pPr lvl="1"/>
            <a:r>
              <a:rPr lang="en-US" sz="2000" dirty="0" smtClean="0"/>
              <a:t>Neurologic: Ataxia</a:t>
            </a:r>
            <a:r>
              <a:rPr lang="en-US" sz="2000" dirty="0"/>
              <a:t>, hyporeflexia, decreased </a:t>
            </a:r>
            <a:r>
              <a:rPr lang="en-US" sz="2000" dirty="0" smtClean="0"/>
              <a:t>consciousness, decreased cerebral blood flow</a:t>
            </a:r>
          </a:p>
          <a:p>
            <a:pPr lvl="1"/>
            <a:r>
              <a:rPr lang="en-US" sz="2000" dirty="0" smtClean="0"/>
              <a:t>Coagulation: microvascular bleeding, inactivated initiative enzymes, enhanced fibrinolysis, thrombocytopathia</a:t>
            </a:r>
          </a:p>
          <a:p>
            <a:pPr lvl="1"/>
            <a:r>
              <a:rPr lang="en-US" sz="2000" dirty="0" smtClean="0"/>
              <a:t>Renal: cold diuresis</a:t>
            </a:r>
          </a:p>
          <a:p>
            <a:pPr lvl="1"/>
            <a:r>
              <a:rPr lang="en-US" sz="2000" dirty="0" smtClean="0"/>
              <a:t>Hepatic: decreased metabolism</a:t>
            </a:r>
          </a:p>
        </p:txBody>
      </p:sp>
    </p:spTree>
    <p:extLst>
      <p:ext uri="{BB962C8B-B14F-4D97-AF65-F5344CB8AC3E}">
        <p14:creationId xmlns:p14="http://schemas.microsoft.com/office/powerpoint/2010/main" val="1187235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Metabolic acidosis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91283953"/>
              </p:ext>
            </p:extLst>
          </p:nvPr>
        </p:nvGraphicFramePr>
        <p:xfrm>
          <a:off x="609600" y="1600200"/>
          <a:ext cx="7924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/>
          <p:cNvSpPr/>
          <p:nvPr/>
        </p:nvSpPr>
        <p:spPr>
          <a:xfrm>
            <a:off x="7068426" y="4419063"/>
            <a:ext cx="19527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6.4-6.6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7272420" y="3365626"/>
            <a:ext cx="1564106" cy="1139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 smtClean="0"/>
              <a:t>pH of stored blood may be as low as: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788300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Metabolic acidosis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How to reduce its impact</a:t>
            </a:r>
          </a:p>
          <a:p>
            <a:pPr lvl="1"/>
            <a:r>
              <a:rPr lang="en-US" sz="2000" dirty="0" smtClean="0"/>
              <a:t>Rapid infusers</a:t>
            </a:r>
          </a:p>
          <a:p>
            <a:pPr lvl="1"/>
            <a:r>
              <a:rPr lang="en-US" sz="2000" dirty="0" smtClean="0"/>
              <a:t>Warmed blood and fluids</a:t>
            </a:r>
          </a:p>
          <a:p>
            <a:pPr lvl="1"/>
            <a:r>
              <a:rPr lang="en-US" sz="2000" dirty="0" smtClean="0"/>
              <a:t>Warm air blankets</a:t>
            </a:r>
          </a:p>
          <a:p>
            <a:pPr lvl="1"/>
            <a:r>
              <a:rPr lang="en-US" sz="2000" dirty="0" smtClean="0"/>
              <a:t>Avoiding prolonged hypotension secondary to anesthesia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23488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Immunosuppression and wound healing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Mechanism is unclear</a:t>
            </a:r>
            <a:r>
              <a:rPr lang="mr-IN" sz="2000" dirty="0" smtClean="0"/>
              <a:t>…</a:t>
            </a:r>
            <a:endParaRPr lang="en-US" sz="2000" dirty="0" smtClean="0"/>
          </a:p>
          <a:p>
            <a:pPr lvl="1"/>
            <a:r>
              <a:rPr lang="en-US" sz="2000" dirty="0" smtClean="0"/>
              <a:t>Donor WBCs </a:t>
            </a:r>
            <a:r>
              <a:rPr lang="en-US" sz="2000" dirty="0" smtClean="0">
                <a:sym typeface="Wingdings"/>
              </a:rPr>
              <a:t>may have i</a:t>
            </a:r>
            <a:r>
              <a:rPr lang="en-US" sz="2000" dirty="0" smtClean="0"/>
              <a:t>mmunosuppressive effects through:</a:t>
            </a:r>
          </a:p>
          <a:p>
            <a:pPr lvl="2"/>
            <a:r>
              <a:rPr lang="en-US" sz="2000" dirty="0" smtClean="0"/>
              <a:t>Alloimmunization</a:t>
            </a:r>
          </a:p>
          <a:p>
            <a:pPr lvl="2"/>
            <a:r>
              <a:rPr lang="en-US" sz="2000" dirty="0" smtClean="0"/>
              <a:t>Inducing tolerance in recipient WBCs</a:t>
            </a:r>
          </a:p>
          <a:p>
            <a:pPr lvl="2"/>
            <a:r>
              <a:rPr lang="en-US" sz="2000" dirty="0" smtClean="0"/>
              <a:t>Releasing humoral factors that suppress immune cell function</a:t>
            </a:r>
          </a:p>
          <a:p>
            <a:r>
              <a:rPr lang="en-US" sz="2000" dirty="0" smtClean="0"/>
              <a:t>Changes seen in experimental studies</a:t>
            </a:r>
          </a:p>
          <a:p>
            <a:pPr lvl="1"/>
            <a:r>
              <a:rPr lang="en-US" sz="2000" dirty="0" smtClean="0"/>
              <a:t>Decreased NK cell activity</a:t>
            </a:r>
          </a:p>
          <a:p>
            <a:pPr lvl="1"/>
            <a:r>
              <a:rPr lang="en-US" sz="2000" dirty="0" smtClean="0"/>
              <a:t>Decreased macrophage antigen presentation</a:t>
            </a:r>
          </a:p>
          <a:p>
            <a:pPr lvl="1"/>
            <a:r>
              <a:rPr lang="en-US" sz="2000" dirty="0" smtClean="0"/>
              <a:t>Suppression of erythroid, myeloid, and lymphoid hematopoiesis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88300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158972" y="2153490"/>
            <a:ext cx="2625558" cy="35052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Embolization of platelet aggregates, WBC, and fibrin if a 170-micron filter not used</a:t>
            </a:r>
          </a:p>
          <a:p>
            <a:r>
              <a:rPr lang="en-US" sz="2000" dirty="0" smtClean="0"/>
              <a:t>Antileukocyte</a:t>
            </a:r>
            <a:r>
              <a:rPr lang="en-US" sz="2000" dirty="0"/>
              <a:t> </a:t>
            </a:r>
            <a:r>
              <a:rPr lang="en-US" sz="2000" dirty="0" smtClean="0"/>
              <a:t>antibodies in donor blood </a:t>
            </a:r>
            <a:r>
              <a:rPr lang="en-US" sz="2000" dirty="0" smtClean="0">
                <a:sym typeface="Wingdings"/>
              </a:rPr>
              <a:t> in vivo agglutination and neutrophil embolism</a:t>
            </a: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76763"/>
          </a:xfrm>
        </p:spPr>
        <p:txBody>
          <a:bodyPr/>
          <a:lstStyle/>
          <a:p>
            <a:r>
              <a:rPr lang="en-US" dirty="0" smtClean="0"/>
              <a:t>Other complications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72631" y="1371795"/>
            <a:ext cx="3323156" cy="57467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Acute Lung Injury (TRALI)</a:t>
            </a:r>
            <a:endParaRPr lang="en-US" sz="2400" dirty="0"/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3324724" y="1385450"/>
            <a:ext cx="3188909" cy="5746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700" b="0" i="0" kern="1200" spc="3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2000" b="1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800" b="1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600" b="1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600" b="1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/>
              <a:t>Immunologic Reactions</a:t>
            </a:r>
            <a:endParaRPr lang="en-US" sz="2400" dirty="0"/>
          </a:p>
        </p:txBody>
      </p:sp>
      <p:sp>
        <p:nvSpPr>
          <p:cNvPr id="11" name="Content Placeholder 6"/>
          <p:cNvSpPr txBox="1">
            <a:spLocks/>
          </p:cNvSpPr>
          <p:nvPr/>
        </p:nvSpPr>
        <p:spPr>
          <a:xfrm>
            <a:off x="3174509" y="2208033"/>
            <a:ext cx="2833869" cy="3505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No time to crossmatch</a:t>
            </a:r>
          </a:p>
          <a:p>
            <a:r>
              <a:rPr lang="en-US" sz="2000" dirty="0" smtClean="0"/>
              <a:t>Higher risk of:</a:t>
            </a:r>
          </a:p>
          <a:p>
            <a:pPr lvl="1"/>
            <a:r>
              <a:rPr lang="en-US" sz="1900" dirty="0" smtClean="0"/>
              <a:t>Hemolytic reactions</a:t>
            </a:r>
          </a:p>
          <a:p>
            <a:pPr lvl="1"/>
            <a:r>
              <a:rPr lang="en-US" sz="1900" dirty="0" smtClean="0"/>
              <a:t>Type I hypersens.</a:t>
            </a:r>
          </a:p>
          <a:p>
            <a:pPr lvl="1"/>
            <a:r>
              <a:rPr lang="en-US" sz="1900" dirty="0"/>
              <a:t> </a:t>
            </a:r>
            <a:r>
              <a:rPr lang="en-US" sz="1900" dirty="0" smtClean="0"/>
              <a:t>FNHTR</a:t>
            </a:r>
          </a:p>
          <a:p>
            <a:pPr lvl="1"/>
            <a:r>
              <a:rPr lang="en-US" sz="1900" dirty="0" smtClean="0"/>
              <a:t>Postransfusion purpura (thrombocytopenia)</a:t>
            </a:r>
          </a:p>
          <a:p>
            <a:r>
              <a:rPr lang="en-US" sz="2000" dirty="0" smtClean="0"/>
              <a:t>40% of cases</a:t>
            </a:r>
            <a:endParaRPr lang="en-US" sz="2000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idx="1"/>
          </p:nvPr>
        </p:nvSpPr>
        <p:spPr>
          <a:xfrm>
            <a:off x="6502401" y="1417639"/>
            <a:ext cx="2384926" cy="735852"/>
          </a:xfrm>
        </p:spPr>
        <p:txBody>
          <a:bodyPr>
            <a:noAutofit/>
          </a:bodyPr>
          <a:lstStyle/>
          <a:p>
            <a:r>
              <a:rPr lang="en-US" sz="2400" dirty="0"/>
              <a:t>Nonimmunologic </a:t>
            </a:r>
            <a:r>
              <a:rPr lang="en-US" sz="2400" dirty="0" smtClean="0"/>
              <a:t>Reactions</a:t>
            </a:r>
            <a:endParaRPr lang="en-US" sz="2400" dirty="0"/>
          </a:p>
        </p:txBody>
      </p:sp>
      <p:sp>
        <p:nvSpPr>
          <p:cNvPr id="9" name="Content Placeholder 6"/>
          <p:cNvSpPr txBox="1">
            <a:spLocks/>
          </p:cNvSpPr>
          <p:nvPr/>
        </p:nvSpPr>
        <p:spPr>
          <a:xfrm>
            <a:off x="6053458" y="2208033"/>
            <a:ext cx="2833869" cy="3505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Transfusion transmitted infection</a:t>
            </a:r>
          </a:p>
          <a:p>
            <a:pPr lvl="1"/>
            <a:r>
              <a:rPr lang="en-US" sz="1900" dirty="0" smtClean="0"/>
              <a:t>Bacterial growth contamination</a:t>
            </a:r>
          </a:p>
          <a:p>
            <a:pPr lvl="1"/>
            <a:r>
              <a:rPr lang="en-US" sz="1900" dirty="0" smtClean="0"/>
              <a:t>Infectious disease</a:t>
            </a:r>
          </a:p>
          <a:p>
            <a:r>
              <a:rPr lang="en-US" sz="2000" dirty="0" smtClean="0"/>
              <a:t>Hyperammonemia</a:t>
            </a:r>
          </a:p>
          <a:p>
            <a:pPr lvl="1"/>
            <a:r>
              <a:rPr lang="en-US" sz="1900" dirty="0" smtClean="0"/>
              <a:t>Risk if hepatic disease or massive transfusion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746349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7815784" cy="35052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Rapid resuscitation</a:t>
            </a:r>
          </a:p>
          <a:p>
            <a:r>
              <a:rPr lang="en-US" sz="2000" dirty="0" smtClean="0"/>
              <a:t>Preventing cooling</a:t>
            </a:r>
          </a:p>
          <a:p>
            <a:r>
              <a:rPr lang="en-US" sz="2000" dirty="0" smtClean="0"/>
              <a:t>Aggressive rewarming</a:t>
            </a:r>
          </a:p>
          <a:p>
            <a:pPr lvl="1"/>
            <a:r>
              <a:rPr lang="en-US" sz="2000" dirty="0" smtClean="0"/>
              <a:t>Fluid warmers, warm air blankets, warmed blood products, admixture of blood products and warm saline 1:1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35799"/>
          </a:xfrm>
        </p:spPr>
        <p:txBody>
          <a:bodyPr/>
          <a:lstStyle/>
          <a:p>
            <a:r>
              <a:rPr lang="en-US" dirty="0" smtClean="0"/>
              <a:t>Recommendations for management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09600" y="1028140"/>
            <a:ext cx="7924800" cy="924461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Hypothermia, metabolic acidosis, coagulopathy :</a:t>
            </a:r>
          </a:p>
          <a:p>
            <a:pPr algn="ctr"/>
            <a:r>
              <a:rPr lang="en-US" sz="2400" dirty="0"/>
              <a:t>A</a:t>
            </a:r>
            <a:r>
              <a:rPr lang="en-US" sz="2400" dirty="0" smtClean="0"/>
              <a:t>ssociated with increased mortality in people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88300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4666981" cy="1143000"/>
          </a:xfrm>
        </p:spPr>
        <p:txBody>
          <a:bodyPr/>
          <a:lstStyle/>
          <a:p>
            <a:r>
              <a:rPr lang="en-US" dirty="0" smtClean="0"/>
              <a:t>Case: Gregoire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27789" y="1699580"/>
            <a:ext cx="4491789" cy="4192735"/>
          </a:xfrm>
        </p:spPr>
        <p:txBody>
          <a:bodyPr>
            <a:noAutofit/>
          </a:bodyPr>
          <a:lstStyle/>
          <a:p>
            <a:r>
              <a:rPr lang="en-US" sz="1800" dirty="0" smtClean="0">
                <a:sym typeface="Wingdings"/>
              </a:rPr>
              <a:t>ER Diagnostics:</a:t>
            </a:r>
          </a:p>
          <a:p>
            <a:pPr lvl="1"/>
            <a:r>
              <a:rPr lang="en-US" sz="1800" dirty="0" smtClean="0">
                <a:sym typeface="Wingdings"/>
              </a:rPr>
              <a:t>AFAST: fluid score of 3/4</a:t>
            </a:r>
          </a:p>
          <a:p>
            <a:pPr lvl="1"/>
            <a:r>
              <a:rPr lang="en-US" sz="1800" dirty="0" smtClean="0">
                <a:sym typeface="Wingdings"/>
              </a:rPr>
              <a:t>TFAST: few B-lines bilaterally, normal glide, no effusion, small LV</a:t>
            </a:r>
          </a:p>
          <a:p>
            <a:pPr lvl="1"/>
            <a:r>
              <a:rPr lang="en-US" sz="1800" dirty="0" smtClean="0">
                <a:sym typeface="Wingdings"/>
              </a:rPr>
              <a:t>NIBP: 80/40 (67) mmHg</a:t>
            </a:r>
          </a:p>
          <a:p>
            <a:pPr lvl="1"/>
            <a:r>
              <a:rPr lang="en-US" sz="1800" dirty="0" smtClean="0">
                <a:sym typeface="Wingdings"/>
              </a:rPr>
              <a:t>VBG: pH 7.245, pCO2 40, HCO3 22, BE -2.0, </a:t>
            </a:r>
            <a:r>
              <a:rPr lang="en-US" sz="1800" dirty="0">
                <a:sym typeface="Wingdings"/>
              </a:rPr>
              <a:t>Na 140, K </a:t>
            </a:r>
            <a:r>
              <a:rPr lang="en-US" sz="1800" dirty="0" smtClean="0">
                <a:sym typeface="Wingdings"/>
              </a:rPr>
              <a:t>5.1, HCT 24%, lact 6.5</a:t>
            </a:r>
          </a:p>
          <a:p>
            <a:pPr lvl="1"/>
            <a:r>
              <a:rPr lang="en-US" sz="1800" dirty="0" smtClean="0">
                <a:sym typeface="Wingdings"/>
              </a:rPr>
              <a:t>PCV/TS: 22%, 5.0</a:t>
            </a:r>
          </a:p>
          <a:p>
            <a:pPr lvl="1"/>
            <a:r>
              <a:rPr lang="en-US" sz="1800" dirty="0" smtClean="0">
                <a:sym typeface="Wingdings"/>
              </a:rPr>
              <a:t>SPO2 (FiO2 21%): 96%</a:t>
            </a:r>
          </a:p>
          <a:p>
            <a:pPr lvl="1"/>
            <a:r>
              <a:rPr lang="en-US" sz="1800" dirty="0" smtClean="0">
                <a:sym typeface="Wingdings"/>
              </a:rPr>
              <a:t>Effusion analysis: frank hemorrhagic, PCV 23%, TS 5.6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9578" y="1699580"/>
            <a:ext cx="3962555" cy="284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69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7815784" cy="35052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Damage control surgical approach</a:t>
            </a:r>
          </a:p>
          <a:p>
            <a:r>
              <a:rPr lang="en-US" sz="2000" dirty="0" smtClean="0"/>
              <a:t>Coagulation testing before and during massive transfusion</a:t>
            </a:r>
          </a:p>
          <a:p>
            <a:r>
              <a:rPr lang="en-US" sz="2000" dirty="0" smtClean="0"/>
              <a:t>Point-of-care acid base and electrolyte monitoring</a:t>
            </a: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735799"/>
          </a:xfrm>
        </p:spPr>
        <p:txBody>
          <a:bodyPr/>
          <a:lstStyle/>
          <a:p>
            <a:r>
              <a:rPr lang="en-US" dirty="0" smtClean="0"/>
              <a:t>Recommendations for 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820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4907183" cy="4114800"/>
          </a:xfrm>
        </p:spPr>
        <p:txBody>
          <a:bodyPr/>
          <a:lstStyle/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 smtClean="0"/>
              <a:t>High </a:t>
            </a:r>
            <a:r>
              <a:rPr lang="en-US" sz="2000" dirty="0"/>
              <a:t>mortality </a:t>
            </a:r>
            <a:r>
              <a:rPr lang="en-US" sz="2000" dirty="0" smtClean="0"/>
              <a:t>rate</a:t>
            </a:r>
          </a:p>
          <a:p>
            <a:pPr lvl="1"/>
            <a:r>
              <a:rPr lang="en-US" sz="2000" dirty="0"/>
              <a:t>Likely due to severity of injuries</a:t>
            </a:r>
          </a:p>
          <a:p>
            <a:pPr lvl="1"/>
            <a:r>
              <a:rPr lang="en-US" sz="2000" dirty="0"/>
              <a:t>73% in one canine study</a:t>
            </a:r>
          </a:p>
          <a:p>
            <a:pPr lvl="1"/>
            <a:r>
              <a:rPr lang="en-US" sz="2000" dirty="0"/>
              <a:t>16-75% in human literature</a:t>
            </a:r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 smtClean="0"/>
              <a:t>Good functionality in most survivors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88300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n-US" sz="1600" dirty="0" smtClean="0"/>
              <a:t>Davidow </a:t>
            </a:r>
            <a:r>
              <a:rPr lang="en-US" sz="1600" dirty="0"/>
              <a:t>et al. </a:t>
            </a:r>
            <a:r>
              <a:rPr lang="en-US" sz="1600" dirty="0" smtClean="0"/>
              <a:t>Association of Veterinary Hematology and Transfusion Medicine (AVHTM) Transfusion Reaction Small Animal Consensus Statement (TRACS) </a:t>
            </a:r>
            <a:r>
              <a:rPr lang="en-US" sz="1600" dirty="0"/>
              <a:t>Part 1: Definitions and clinical signs. JVECC 2021; 31:141-166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Davidow </a:t>
            </a:r>
            <a:r>
              <a:rPr lang="en-US" sz="1600" dirty="0"/>
              <a:t>et al. AVHTM TRACS Part 2: Prevention and monitoring. JVECC 2021; 31:167-</a:t>
            </a:r>
            <a:r>
              <a:rPr lang="en-US" sz="1600" dirty="0" smtClean="0"/>
              <a:t>188.</a:t>
            </a:r>
          </a:p>
          <a:p>
            <a:r>
              <a:rPr lang="en-US" sz="1600" dirty="0" smtClean="0"/>
              <a:t>Odunayo </a:t>
            </a:r>
            <a:r>
              <a:rPr lang="en-US" sz="1600" dirty="0"/>
              <a:t>et al. AVHTM TRACS Part 3: Diagnosis and treatment. JVECC 2021; 31:189-203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Radulescu </a:t>
            </a:r>
            <a:r>
              <a:rPr lang="en-US" sz="1600" dirty="0"/>
              <a:t>SM, Skulberg R, McDonald C, Chan DL, Humm K. Randomized double-blinded clinical trial on acute transfusion reactions in dogs receiving leukoreduced versus nonleukoreduced packed red blood cells. J Vet Intern Med. 2021;35:1325-1332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Silverstein </a:t>
            </a:r>
            <a:r>
              <a:rPr lang="en-US" sz="1600" dirty="0"/>
              <a:t>and Hopper.</a:t>
            </a:r>
            <a:r>
              <a:rPr lang="en-US" sz="1600" i="1" dirty="0"/>
              <a:t> Small Animal Critical Care Medicine 2</a:t>
            </a:r>
            <a:r>
              <a:rPr lang="en-US" sz="1600" i="1" baseline="30000" dirty="0"/>
              <a:t>nd</a:t>
            </a:r>
            <a:r>
              <a:rPr lang="en-US" sz="1600" i="1" dirty="0"/>
              <a:t> Edition</a:t>
            </a:r>
            <a:r>
              <a:rPr lang="en-US" sz="1600" dirty="0"/>
              <a:t>. Chapter </a:t>
            </a:r>
            <a:r>
              <a:rPr lang="en-US" sz="1600" dirty="0" smtClean="0"/>
              <a:t>63: Massive Transfusion. </a:t>
            </a:r>
            <a:r>
              <a:rPr lang="en-US" sz="1600" dirty="0"/>
              <a:t>Elsevier Saunders 2015</a:t>
            </a:r>
            <a:r>
              <a:rPr lang="en-US" sz="1600" dirty="0" smtClean="0"/>
              <a:t>.</a:t>
            </a:r>
          </a:p>
          <a:p>
            <a:r>
              <a:rPr lang="en-US" sz="1600" dirty="0"/>
              <a:t>Silverstein and Hopper. </a:t>
            </a:r>
            <a:r>
              <a:rPr lang="en-US" sz="1600" i="1" dirty="0"/>
              <a:t>Small Animal Critical Care Medicine 2</a:t>
            </a:r>
            <a:r>
              <a:rPr lang="en-US" sz="1600" i="1" baseline="30000" dirty="0"/>
              <a:t>nd</a:t>
            </a:r>
            <a:r>
              <a:rPr lang="en-US" sz="1600" i="1" dirty="0"/>
              <a:t> Edition</a:t>
            </a:r>
            <a:r>
              <a:rPr lang="en-US" sz="1600" dirty="0"/>
              <a:t>. Chapter 148: Hypothermia. Elsevier Saunders 2015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44086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List?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000" dirty="0" smtClean="0"/>
              <a:t>Vehicular trauma resulting in:</a:t>
            </a:r>
          </a:p>
          <a:p>
            <a:pPr lvl="1"/>
            <a:r>
              <a:rPr lang="en-US" sz="2000" dirty="0" smtClean="0"/>
              <a:t>Hemoperitoneum </a:t>
            </a:r>
            <a:r>
              <a:rPr lang="en-US" sz="2000" dirty="0" smtClean="0">
                <a:sym typeface="Wingdings"/>
              </a:rPr>
              <a:t> </a:t>
            </a:r>
            <a:r>
              <a:rPr lang="en-US" sz="2000" dirty="0">
                <a:sym typeface="Wingdings"/>
              </a:rPr>
              <a:t>A</a:t>
            </a:r>
            <a:r>
              <a:rPr lang="en-US" sz="2000" dirty="0" smtClean="0">
                <a:sym typeface="Wingdings"/>
              </a:rPr>
              <a:t>nemia </a:t>
            </a:r>
            <a:r>
              <a:rPr lang="en-US" sz="2000" dirty="0">
                <a:sym typeface="Wingdings"/>
              </a:rPr>
              <a:t> </a:t>
            </a:r>
            <a:r>
              <a:rPr lang="en-US" sz="2000" dirty="0" smtClean="0"/>
              <a:t>Hemorrhagic shock</a:t>
            </a:r>
          </a:p>
          <a:p>
            <a:pPr lvl="2"/>
            <a:r>
              <a:rPr lang="en-US" sz="2000" dirty="0" smtClean="0"/>
              <a:t>Tachycardia</a:t>
            </a:r>
          </a:p>
          <a:p>
            <a:pPr lvl="2"/>
            <a:r>
              <a:rPr lang="en-US" sz="2000" dirty="0" smtClean="0"/>
              <a:t>Poor pulse quality</a:t>
            </a:r>
          </a:p>
          <a:p>
            <a:pPr lvl="2"/>
            <a:r>
              <a:rPr lang="en-US" sz="2000" dirty="0" smtClean="0"/>
              <a:t>Hypothermia</a:t>
            </a:r>
          </a:p>
          <a:p>
            <a:pPr lvl="2"/>
            <a:r>
              <a:rPr lang="en-US" sz="2000" dirty="0" smtClean="0"/>
              <a:t>Hyperlactatemia</a:t>
            </a:r>
          </a:p>
          <a:p>
            <a:pPr lvl="2"/>
            <a:r>
              <a:rPr lang="en-US" sz="2000" dirty="0" smtClean="0"/>
              <a:t>Pseudo-addisonian profile of Na and K</a:t>
            </a:r>
          </a:p>
          <a:p>
            <a:pPr lvl="1"/>
            <a:r>
              <a:rPr lang="en-US" sz="2000" dirty="0" smtClean="0"/>
              <a:t>Mild contusions (suspect based on B-lines)</a:t>
            </a:r>
          </a:p>
          <a:p>
            <a:pPr lvl="1"/>
            <a:r>
              <a:rPr lang="en-US" sz="2000" dirty="0" smtClean="0"/>
              <a:t>Superficial </a:t>
            </a:r>
            <a:r>
              <a:rPr lang="en-US" sz="2000" dirty="0" smtClean="0"/>
              <a:t>abrasions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883282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466519"/>
            <a:ext cx="3733800" cy="4402222"/>
          </a:xfrm>
        </p:spPr>
        <p:txBody>
          <a:bodyPr>
            <a:noAutofit/>
          </a:bodyPr>
          <a:lstStyle/>
          <a:p>
            <a:r>
              <a:rPr lang="en-US" sz="2000" dirty="0" smtClean="0"/>
              <a:t>Treatments started ~ 12 AM</a:t>
            </a:r>
          </a:p>
          <a:p>
            <a:r>
              <a:rPr lang="en-US" sz="2000" dirty="0" smtClean="0"/>
              <a:t>0.2 mg/kg Methadone IV</a:t>
            </a:r>
          </a:p>
          <a:p>
            <a:r>
              <a:rPr lang="en-US" sz="2000" dirty="0" smtClean="0"/>
              <a:t>15 mL/kg PLA IV bolus over 15 min</a:t>
            </a:r>
          </a:p>
          <a:p>
            <a:r>
              <a:rPr lang="en-US" sz="2000" dirty="0" smtClean="0"/>
              <a:t>1 mg/kg Cerenia IV</a:t>
            </a:r>
          </a:p>
          <a:p>
            <a:r>
              <a:rPr lang="en-US" sz="2000" dirty="0" smtClean="0"/>
              <a:t>100 mg/kg Aminocaproic acid</a:t>
            </a:r>
          </a:p>
          <a:p>
            <a:r>
              <a:rPr lang="en-US" sz="2000" dirty="0" smtClean="0"/>
              <a:t>Recheck vitals: HR 170, RR panting, T 98.5 F, NIBP 85/45 (73) mmHg</a:t>
            </a:r>
          </a:p>
          <a:p>
            <a:r>
              <a:rPr lang="en-US" sz="2000" dirty="0" smtClean="0"/>
              <a:t>Recheck PCV/TS: 15%, 4.5</a:t>
            </a:r>
          </a:p>
          <a:p>
            <a:r>
              <a:rPr lang="en-US" sz="2000" dirty="0" smtClean="0"/>
              <a:t>AFAST: fluid score 4/4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4800600" y="1466520"/>
            <a:ext cx="3733800" cy="41148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Blood Type: DEA 1.1 +</a:t>
            </a:r>
          </a:p>
          <a:p>
            <a:r>
              <a:rPr lang="en-US" sz="2000" dirty="0" smtClean="0"/>
              <a:t>pRBC 15 mL/kg over 1 hour</a:t>
            </a:r>
          </a:p>
          <a:p>
            <a:r>
              <a:rPr lang="en-US" sz="2000" dirty="0"/>
              <a:t>Recheck vitals: HR </a:t>
            </a:r>
            <a:r>
              <a:rPr lang="en-US" sz="2000" dirty="0" smtClean="0"/>
              <a:t>160, </a:t>
            </a:r>
            <a:r>
              <a:rPr lang="en-US" sz="2000" dirty="0"/>
              <a:t>RR panting, T </a:t>
            </a:r>
            <a:r>
              <a:rPr lang="en-US" sz="2000" dirty="0" smtClean="0"/>
              <a:t>98.7 </a:t>
            </a:r>
            <a:r>
              <a:rPr lang="en-US" sz="2000" dirty="0"/>
              <a:t>F, </a:t>
            </a:r>
            <a:r>
              <a:rPr lang="en-US" sz="2000" dirty="0" smtClean="0"/>
              <a:t>NIBP 90/50 (80) mmHg</a:t>
            </a:r>
          </a:p>
          <a:p>
            <a:r>
              <a:rPr lang="en-US" sz="2000" dirty="0" smtClean="0"/>
              <a:t>Recheck PCV/TS: 18%, 4.6</a:t>
            </a:r>
          </a:p>
          <a:p>
            <a:r>
              <a:rPr lang="en-US" sz="2000" dirty="0" smtClean="0"/>
              <a:t>PT/PTT: 50s (H), PTT 300 (H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and Response, Part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131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600199"/>
            <a:ext cx="3733800" cy="3666959"/>
          </a:xfrm>
        </p:spPr>
        <p:txBody>
          <a:bodyPr>
            <a:noAutofit/>
          </a:bodyPr>
          <a:lstStyle/>
          <a:p>
            <a:r>
              <a:rPr lang="en-US" sz="2000" dirty="0"/>
              <a:t>pRBC 15 mL/kg over </a:t>
            </a:r>
            <a:r>
              <a:rPr lang="en-US" sz="2000" dirty="0" smtClean="0"/>
              <a:t>2 hours</a:t>
            </a:r>
            <a:endParaRPr lang="en-US" sz="2000" dirty="0"/>
          </a:p>
          <a:p>
            <a:r>
              <a:rPr lang="en-US" sz="2000" dirty="0" smtClean="0"/>
              <a:t>FFP 15 mL/kg over 4 hours</a:t>
            </a:r>
          </a:p>
          <a:p>
            <a:r>
              <a:rPr lang="en-US" sz="2000" dirty="0" smtClean="0"/>
              <a:t>Recheck vitals: HR 150, RR panting, T 99.2 F, NIBP 100/55 (88) mmHg</a:t>
            </a:r>
          </a:p>
          <a:p>
            <a:r>
              <a:rPr lang="en-US" sz="2000" dirty="0" smtClean="0"/>
              <a:t>Recheck PCV/TS: 20%, 4.8</a:t>
            </a:r>
          </a:p>
          <a:p>
            <a:r>
              <a:rPr lang="en-US" sz="2000" dirty="0" smtClean="0"/>
              <a:t>Recheck PT/PTT: 20s (H), 50s (H)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and Response, Part 2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946694009"/>
              </p:ext>
            </p:extLst>
          </p:nvPr>
        </p:nvGraphicFramePr>
        <p:xfrm>
          <a:off x="2965876" y="171926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86161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626658"/>
            <a:ext cx="3733800" cy="3760816"/>
          </a:xfrm>
        </p:spPr>
        <p:txBody>
          <a:bodyPr>
            <a:normAutofit/>
          </a:bodyPr>
          <a:lstStyle/>
          <a:p>
            <a:r>
              <a:rPr lang="en-US" sz="2000" dirty="0"/>
              <a:t>pRBC 15 mL/kg over 4</a:t>
            </a:r>
            <a:r>
              <a:rPr lang="en-US" sz="2000" dirty="0" smtClean="0"/>
              <a:t> hours</a:t>
            </a:r>
            <a:endParaRPr lang="en-US" sz="2000" dirty="0"/>
          </a:p>
          <a:p>
            <a:r>
              <a:rPr lang="en-US" sz="2000" dirty="0" smtClean="0"/>
              <a:t>Recheck vitals: HR 120, RR 40 brpm, T </a:t>
            </a:r>
            <a:r>
              <a:rPr lang="en-US" sz="2000" dirty="0" smtClean="0"/>
              <a:t>99.0 </a:t>
            </a:r>
            <a:r>
              <a:rPr lang="en-US" sz="2000" dirty="0" smtClean="0"/>
              <a:t>F, NIBP 120/75 (110) mmHg</a:t>
            </a:r>
          </a:p>
          <a:p>
            <a:r>
              <a:rPr lang="en-US" sz="2000" dirty="0" smtClean="0"/>
              <a:t>Recheck PCV/TS: 25%, 5.4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849895"/>
          </a:xfrm>
        </p:spPr>
        <p:txBody>
          <a:bodyPr/>
          <a:lstStyle/>
          <a:p>
            <a:r>
              <a:rPr lang="en-US" dirty="0" smtClean="0"/>
              <a:t>Treatment and Response, Part 3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641855428"/>
              </p:ext>
            </p:extLst>
          </p:nvPr>
        </p:nvGraphicFramePr>
        <p:xfrm>
          <a:off x="2965876" y="1137155"/>
          <a:ext cx="6096000" cy="4646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67981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09600" y="1657683"/>
            <a:ext cx="4457032" cy="4125583"/>
          </a:xfrm>
        </p:spPr>
        <p:txBody>
          <a:bodyPr>
            <a:noAutofit/>
          </a:bodyPr>
          <a:lstStyle/>
          <a:p>
            <a:r>
              <a:rPr lang="en-US" sz="2000" dirty="0" smtClean="0"/>
              <a:t>Recheck PCV/TS ~ 12 PM (12 hours after starting treatments): 20%, 4.9</a:t>
            </a:r>
          </a:p>
          <a:p>
            <a:r>
              <a:rPr lang="en-US" sz="2000" dirty="0" smtClean="0"/>
              <a:t>Recheck vitals: HR 160, RR 60 brpm, T </a:t>
            </a:r>
            <a:r>
              <a:rPr lang="en-US" sz="2000" dirty="0" smtClean="0"/>
              <a:t>98.6 </a:t>
            </a:r>
            <a:r>
              <a:rPr lang="en-US" sz="2000" dirty="0" smtClean="0"/>
              <a:t>F, NIBP 100/50 (83) mmHg</a:t>
            </a:r>
          </a:p>
          <a:p>
            <a:r>
              <a:rPr lang="en-US" sz="2000" dirty="0"/>
              <a:t>pRBC 15 mL/kg over </a:t>
            </a:r>
            <a:r>
              <a:rPr lang="en-US" sz="2000" dirty="0" smtClean="0"/>
              <a:t>3 hours</a:t>
            </a:r>
          </a:p>
          <a:p>
            <a:r>
              <a:rPr lang="en-US" sz="2000" dirty="0" smtClean="0"/>
              <a:t>Abdominal CT scan: hepatic laceration </a:t>
            </a:r>
            <a:r>
              <a:rPr lang="en-US" sz="2000" dirty="0" smtClean="0">
                <a:sym typeface="Wingdings"/>
              </a:rPr>
              <a:t> surgery for liver lobectomy</a:t>
            </a:r>
          </a:p>
          <a:p>
            <a:pPr lvl="1"/>
            <a:r>
              <a:rPr lang="en-US" sz="2000" dirty="0" smtClean="0">
                <a:sym typeface="Wingdings"/>
              </a:rPr>
              <a:t>BP drops during induction, anesthesia starts 15 mL/kg FFP </a:t>
            </a:r>
            <a:r>
              <a:rPr lang="en-US" sz="2000" dirty="0" smtClean="0">
                <a:sym typeface="Wingdings"/>
              </a:rPr>
              <a:t>for oncotic support over </a:t>
            </a:r>
            <a:r>
              <a:rPr lang="en-US" sz="2000" dirty="0" smtClean="0">
                <a:sym typeface="Wingdings"/>
              </a:rPr>
              <a:t>2h intra-op</a:t>
            </a:r>
            <a:endParaRPr lang="en-US" sz="20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849895"/>
          </a:xfrm>
        </p:spPr>
        <p:txBody>
          <a:bodyPr/>
          <a:lstStyle/>
          <a:p>
            <a:r>
              <a:rPr lang="en-US" dirty="0" smtClean="0"/>
              <a:t>Treatment and Response, Part 4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519220164"/>
              </p:ext>
            </p:extLst>
          </p:nvPr>
        </p:nvGraphicFramePr>
        <p:xfrm>
          <a:off x="4457906" y="1137155"/>
          <a:ext cx="4603969" cy="4646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8328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Transfusion of 1 or more blood volumes within 24 </a:t>
            </a:r>
            <a:r>
              <a:rPr lang="en-US" sz="2000" dirty="0" smtClean="0"/>
              <a:t>hours</a:t>
            </a:r>
          </a:p>
          <a:p>
            <a:pPr lvl="1"/>
            <a:r>
              <a:rPr lang="en-US" sz="2000" dirty="0"/>
              <a:t>90 mL/kg dog</a:t>
            </a:r>
          </a:p>
          <a:p>
            <a:pPr lvl="1"/>
            <a:r>
              <a:rPr lang="en-US" sz="2000" dirty="0"/>
              <a:t>66 mL/kg </a:t>
            </a:r>
            <a:r>
              <a:rPr lang="en-US" sz="2000" dirty="0" smtClean="0"/>
              <a:t>cats</a:t>
            </a:r>
            <a:endParaRPr lang="en-US" sz="2000" dirty="0" smtClean="0"/>
          </a:p>
          <a:p>
            <a:pPr lvl="1"/>
            <a:r>
              <a:rPr lang="en-US" sz="2000" dirty="0" smtClean="0"/>
              <a:t>Does this have to be whole blood?</a:t>
            </a:r>
          </a:p>
          <a:p>
            <a:pPr lvl="2"/>
            <a:r>
              <a:rPr lang="en-US" sz="2000" dirty="0" smtClean="0"/>
              <a:t>NO: </a:t>
            </a:r>
            <a:r>
              <a:rPr lang="en-US" sz="2000" dirty="0"/>
              <a:t>w</a:t>
            </a:r>
            <a:r>
              <a:rPr lang="en-US" sz="2000" dirty="0" smtClean="0"/>
              <a:t>hole </a:t>
            </a:r>
            <a:r>
              <a:rPr lang="en-US" sz="2000" dirty="0"/>
              <a:t>blood or blood components</a:t>
            </a:r>
          </a:p>
          <a:p>
            <a:r>
              <a:rPr lang="en-US" sz="2000" dirty="0" smtClean="0"/>
              <a:t>Replacing </a:t>
            </a:r>
            <a:r>
              <a:rPr lang="en-US" sz="2000" dirty="0" smtClean="0"/>
              <a:t>½ of the estimated blood volume in </a:t>
            </a:r>
            <a:r>
              <a:rPr lang="en-US" sz="2000" dirty="0" smtClean="0"/>
              <a:t>3</a:t>
            </a:r>
            <a:r>
              <a:rPr lang="en-US" sz="2000" dirty="0"/>
              <a:t> </a:t>
            </a:r>
            <a:r>
              <a:rPr lang="en-US" sz="2000" dirty="0" smtClean="0"/>
              <a:t>hours</a:t>
            </a:r>
            <a:endParaRPr lang="en-US" sz="2000" dirty="0" smtClean="0"/>
          </a:p>
          <a:p>
            <a:r>
              <a:rPr lang="en-US" sz="2000" dirty="0" smtClean="0"/>
              <a:t>Giving 1.5 mL/kg/min of blood products over 20 min</a:t>
            </a:r>
          </a:p>
          <a:p>
            <a:pPr lvl="1"/>
            <a:r>
              <a:rPr lang="en-US" sz="2000" dirty="0" smtClean="0"/>
              <a:t>Rapid rate carries greater risk of adverse effects</a:t>
            </a:r>
          </a:p>
          <a:p>
            <a:pPr lvl="1"/>
            <a:r>
              <a:rPr lang="en-US" sz="2000" dirty="0" smtClean="0"/>
              <a:t>More severe injury if blood needs to be given this </a:t>
            </a:r>
            <a:r>
              <a:rPr lang="en-US" sz="2000" dirty="0" smtClean="0"/>
              <a:t>fast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01765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Horizon.thmx</Template>
  <TotalTime>1668</TotalTime>
  <Words>2318</Words>
  <Application>Microsoft Macintosh PowerPoint</Application>
  <PresentationFormat>On-screen Show (4:3)</PresentationFormat>
  <Paragraphs>305</Paragraphs>
  <Slides>32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Horizon</vt:lpstr>
      <vt:lpstr>Massive Transfusion</vt:lpstr>
      <vt:lpstr>Case: Gregoire</vt:lpstr>
      <vt:lpstr>Case: Gregoire</vt:lpstr>
      <vt:lpstr>Problem List?</vt:lpstr>
      <vt:lpstr>Treatment and Response, Part 1</vt:lpstr>
      <vt:lpstr>Treatment and Response, Part 2</vt:lpstr>
      <vt:lpstr>Treatment and Response, Part 3</vt:lpstr>
      <vt:lpstr>Treatment and Response, Part 4</vt:lpstr>
      <vt:lpstr>Definition</vt:lpstr>
      <vt:lpstr>Problems with the definition</vt:lpstr>
      <vt:lpstr>Problems with the process</vt:lpstr>
      <vt:lpstr>Which is NOT a complication associated with A massive transfusion?</vt:lpstr>
      <vt:lpstr>Electrolyte derangements</vt:lpstr>
      <vt:lpstr>PowerPoint Presentation</vt:lpstr>
      <vt:lpstr>Electrolyte derangements</vt:lpstr>
      <vt:lpstr>Name two other specific therapies in which citrate toxicity contributes to Hypocalcemia</vt:lpstr>
      <vt:lpstr>Electrolyte derangements</vt:lpstr>
      <vt:lpstr>What is the mechanism of Hyperkalemia in humans with massive transfusion?    In which canine breeds may this also occur and why?</vt:lpstr>
      <vt:lpstr>Hemostatic defects</vt:lpstr>
      <vt:lpstr>Hemostatic defects</vt:lpstr>
      <vt:lpstr>Is this the same as acute traumatic coagulopathy (ATC)?</vt:lpstr>
      <vt:lpstr>Acute traumatic coagulopathy</vt:lpstr>
      <vt:lpstr>How to correct massive transfusion-associated coagulation defects?</vt:lpstr>
      <vt:lpstr>hypothermiA</vt:lpstr>
      <vt:lpstr>Metabolic acidosis</vt:lpstr>
      <vt:lpstr>Metabolic acidosis</vt:lpstr>
      <vt:lpstr>Immunosuppression and wound healing</vt:lpstr>
      <vt:lpstr>Other complications</vt:lpstr>
      <vt:lpstr>Recommendations for management</vt:lpstr>
      <vt:lpstr>Recommendations for management</vt:lpstr>
      <vt:lpstr>outcome</vt:lpstr>
      <vt:lpstr>References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Massive Transfusions</dc:title>
  <dc:creator>Katie Sotos</dc:creator>
  <cp:lastModifiedBy>Katie Sotos</cp:lastModifiedBy>
  <cp:revision>225</cp:revision>
  <dcterms:created xsi:type="dcterms:W3CDTF">2022-12-30T16:05:39Z</dcterms:created>
  <dcterms:modified xsi:type="dcterms:W3CDTF">2023-01-05T02:40:14Z</dcterms:modified>
</cp:coreProperties>
</file>