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5143500" cx="9144000"/>
  <p:notesSz cx="6858000" cy="9144000"/>
  <p:embeddedFontLst>
    <p:embeddedFont>
      <p:font typeface="Roboto"/>
      <p:regular r:id="rId34"/>
      <p:bold r:id="rId35"/>
      <p:italic r:id="rId36"/>
      <p:boldItalic r:id="rId37"/>
    </p:embeddedFont>
    <p:embeddedFont>
      <p:font typeface="Nunito"/>
      <p:regular r:id="rId38"/>
      <p:bold r:id="rId39"/>
      <p:italic r:id="rId40"/>
      <p:boldItalic r:id="rId41"/>
    </p:embeddedFont>
    <p:embeddedFont>
      <p:font typeface="Lato"/>
      <p:regular r:id="rId42"/>
      <p:bold r:id="rId43"/>
      <p:italic r:id="rId44"/>
      <p:boldItalic r:id="rId45"/>
    </p:embeddedFont>
    <p:embeddedFont>
      <p:font typeface="Maven Pro"/>
      <p:regular r:id="rId46"/>
      <p:bold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Nunito-italic.fntdata"/><Relationship Id="rId20" Type="http://schemas.openxmlformats.org/officeDocument/2006/relationships/slide" Target="slides/slide15.xml"/><Relationship Id="rId42" Type="http://schemas.openxmlformats.org/officeDocument/2006/relationships/font" Target="fonts/Lato-regular.fntdata"/><Relationship Id="rId41" Type="http://schemas.openxmlformats.org/officeDocument/2006/relationships/font" Target="fonts/Nunito-boldItalic.fntdata"/><Relationship Id="rId22" Type="http://schemas.openxmlformats.org/officeDocument/2006/relationships/slide" Target="slides/slide17.xml"/><Relationship Id="rId44" Type="http://schemas.openxmlformats.org/officeDocument/2006/relationships/font" Target="fonts/Lato-italic.fntdata"/><Relationship Id="rId21" Type="http://schemas.openxmlformats.org/officeDocument/2006/relationships/slide" Target="slides/slide16.xml"/><Relationship Id="rId43" Type="http://schemas.openxmlformats.org/officeDocument/2006/relationships/font" Target="fonts/Lato-bold.fntdata"/><Relationship Id="rId24" Type="http://schemas.openxmlformats.org/officeDocument/2006/relationships/slide" Target="slides/slide19.xml"/><Relationship Id="rId46" Type="http://schemas.openxmlformats.org/officeDocument/2006/relationships/font" Target="fonts/MavenPro-regular.fntdata"/><Relationship Id="rId23" Type="http://schemas.openxmlformats.org/officeDocument/2006/relationships/slide" Target="slides/slide18.xml"/><Relationship Id="rId45"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MavenPro-bold.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Roboto-bold.fntdata"/><Relationship Id="rId12" Type="http://schemas.openxmlformats.org/officeDocument/2006/relationships/slide" Target="slides/slide7.xml"/><Relationship Id="rId34" Type="http://schemas.openxmlformats.org/officeDocument/2006/relationships/font" Target="fonts/Roboto-regular.fntdata"/><Relationship Id="rId15" Type="http://schemas.openxmlformats.org/officeDocument/2006/relationships/slide" Target="slides/slide10.xml"/><Relationship Id="rId37" Type="http://schemas.openxmlformats.org/officeDocument/2006/relationships/font" Target="fonts/Roboto-boldItalic.fntdata"/><Relationship Id="rId14" Type="http://schemas.openxmlformats.org/officeDocument/2006/relationships/slide" Target="slides/slide9.xml"/><Relationship Id="rId36" Type="http://schemas.openxmlformats.org/officeDocument/2006/relationships/font" Target="fonts/Roboto-italic.fntdata"/><Relationship Id="rId17" Type="http://schemas.openxmlformats.org/officeDocument/2006/relationships/slide" Target="slides/slide12.xml"/><Relationship Id="rId39" Type="http://schemas.openxmlformats.org/officeDocument/2006/relationships/font" Target="fonts/Nunito-bold.fntdata"/><Relationship Id="rId16" Type="http://schemas.openxmlformats.org/officeDocument/2006/relationships/slide" Target="slides/slide11.xml"/><Relationship Id="rId38" Type="http://schemas.openxmlformats.org/officeDocument/2006/relationships/font" Target="fonts/Nunito-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164c920878d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164c920878d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Decreased endogenous anticoagulants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Endogenous anticoagulants help restrict coagulation to the site of vascular injury in health</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Simultaneous activation of anticoagulant arm while a clot is forming helps localize the reaction to where it is needed most and prevent DIC</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Three primary anticoagulants are anti-thrombin, protein C, and tissue factor pathway inhibitor and all three of these systems are active at the level of the endothelial cells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Antithrombin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Inhibits thrombin and factor Xa, with secondary effects of factors IXa, fVIIa-TF complex</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Most effective when bound to heparin-like GAGs found in the glycocalyx (heparan sulfate) or when exposed to exogenous heparins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Can increase thrombin inhibition to 1000 fold from non-bound antithrombin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Without heparins, AT inhibition can be increased nearly 8x by binding to thrombomodulin in the presence of thrombin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Decreased in systemic inflammation or critical illness by consumption due to thrombin generation, decreased production via negative APP, or degradation via neutrophil elastase. Urinary losses via glomerulonephritis can also play a role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Protein C</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Inhibits factor Va, VIIIa</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Activated to activated  protein C via thrombin binding to thrombomodulin on the endothelial cell, mostly in the capillary beds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This activation is accelerated via endothelial protein C receptor</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Cofactor - protein S leads to 20x faster inhibition of Va and VIIIa</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Thrombomodulin binding to thrombin not only helps inhibit thrombin’s actions on fibrinogen and platelets, but also activates thrombin activatable fibrinolysis inhibitor (TAFI) which inhibits fibrinolysis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During inflammation, protein C system is less functional due to decreased synthesis from the liver. Inflammatory cytokines also interfere with activation of protein C via the cytokine’s effects on the endothelium and thrombomodulin</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TNF alpha downregulates thrombomodulin expression</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Elastase from endotoxin-activated neutrophils can cleave thrombomodulin from endothelium</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Free floating/soluble  thrombomodulin is less effective</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Noted to be increased in humans with sepsis, independent predictor of DIC, MODS, mortality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TFPI</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Released primarily from endothelial cells, also found in platelets, mononuclear cells, vascular smooth muscle, cardiac myocytes, fibroblasts, megakaryocytes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Inhibits fVIIa-TF complexes and factor Xa (all extrinsic pathway)</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Protein S is a cofactor for inhibition of factor Xa</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Decrease in TFPI activation contributes to thrombophilia associated with protein S deficiency in people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164c920878d_0_7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164c920878d_0_7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Fibrinolysis is the final protective step to prevent vascular occlusion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Thrombi that remain in macro or microvasculature can impair organ function via oxygen delivery impairment and can be an important contributor to secondary injury that leads to MODS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Circulating plasminogen is incorporated into clots and is converted to plasmin via fibrinolytic activators including tPA and urokinase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Plasmin breaks down fibrin meshwork and allows for recannulation of blood vessels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tPA and urokinase sourced primarily from endothelial cells and released upon injury</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Plasminogen effects decreased by endogenous plasminogen activator inhibitor (PAI-1)</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 presence of TNF alpha, IL-1beta, delayed but more sustained increase in PAI-1 than tPA, decreasing fibrinolysis and resulting in persistent thrombi</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167bcde8905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167bcde8905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Fibrinolysis is the final protective step to prevent vascular occlusion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Thrombi that remain in macro or microvasculature can impair organ function via oxygen delivery impairment and can be an important contributor to secondary injury that leads to MODS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Circulating plasminogen is incorporated into clots and is converted to plasmin via fibrinolytic activators including tPA and urokinase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Plasmin breaks down fibrin meshwork and allows for recannulation of blood vessels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tPA and urokinase sourced primarily from endothelial cells and released upon injury</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Plasminogen effects decreased by endogenous plasminogen activator inhibitor (PAI-1)</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 presence of TNF alpha, IL-1beta, delayed but more sustained increase in PAI-1 than tPA, decreasing fibrinolysis and resulting in persistent thrombi</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164c920878d_0_7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164c920878d_0_7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Diagnostics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Before a consumptive coagulopathy or thrombotic complication arises, diagnosing a hypercoagulable state can be difficult</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Detecting a thrombus or thromboembolus is often our only means of definitively detecting a pathologic coagulation is occurring</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Traditional tests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 count, activated partial thromboplastin time (aPTT) and prothrombin time (PT) are the most accurate for demonstration of hypocoagulability but struggle  to illuminate a hypercoagulable state</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Prolongations in PT/aPTT  and decreased platelet counts may appear in hypercoagulable patients, usually due to consumption of platelets and coag factors after unregulated thrombin generation</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This chapter’s authors recommend a drop in circulating platelet count + prolongation of 20% or above in baseline aPTT in patients with at-risk disease states should raise concern for consumptive coagulopathy and demand further investigation</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Documentation of hypercoagulable states relies on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 Identifying rise in procoagulant elements (MPs, factor V, factor VIII activity, fibrinogen levels)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Decrease in endogenous anticoagulants (AT, protein C, protein S, TFPI)</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Decrease in fibrinolysis (decreased tPA, increased alpha 2 anti-plasmin, PAI-1, TAFI)</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How do you document these? Testing to assess more than one aspect of coagulation like viscoelastic coagulation tests (VCM/TEG, ROTEM in Europe)</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Time to initial fibrin crosslinking</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Rate of clot formation</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Viscoelastic characteristics of the clot formed</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CAT - tests for thrombin generation potential (endogenous thrombin potential, ETP should be higher for hypercoagulability)</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Hypercoagulable states clot more quickly, with faster rates of clot formation, and greater clot strength</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Ongoing thrombin generation markers can help build suspicions as well</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thrombin-AT complex (TAT), prothrombin activation fragment (F1+2), fibrinopeptides A  and B</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Lysis of fibrin clots (fibrin-ogen degradation product FDP or D-dimers)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 contributions to hypercoagulable state may be inferred by assessing markers of platelet activation (P-selectin expression, platelet-neutrophil aggregates) or documentation of hyperactivity in response to standard stimuli (Chp 107)</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Flow cytometry is needed to test specific proteins on platelets or other circulating cells</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Looks for procoagulant MPs though this needs to be standardized to detect MPs usually less than 1.5 microns across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Advia 120 hemostasis analyzer reports a parameter called mean platelet component (MPC) which is related to granularity of circulating platelets.</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After activation, granularity of platelets decreases, so decreased MPC may be indicative of circulating activated platelets</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Needs more studying (insert paper)</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167bcde8905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167bcde8905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Diagnostics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Before a consumptive coagulopathy or thrombotic complication arises, diagnosing a hypercoagulable state can be difficult</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Detecting a thrombus or thromboembolus is often our only means of definitively detecting a pathologic coagulation is occurring</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Traditional tests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 count, activated partial thromboplastin time (aPTT) and prothrombin time (PT) are the most accurate for demonstration of hypocoagulability but struggle  to illuminate a hypercoagulable state</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Prolongations in PT/aPTT  and decreased platelet counts may appear in hypercoagulable patients, usually due to consumption of platelets and coag factors after unregulated thrombin generation</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This chapter’s authors recommend a drop in circulating platelet count + prolongation of 20% or above in baseline aPTT in patients with at-risk disease states should raise concern for consumptive coagulopathy and demand further investigation</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Documentation of hypercoagulable states relies on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 Identifying rise in procoagulant elements (MPs, factor V, factor VIII activity, fibrinogen levels)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Decrease in endogenous anticoagulants (AT, protein C, protein S, TFPI)</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Decrease in fibrinolysis (decreased tPA, increased alpha 2 anti-plasmin, PAI-1, TAFI)</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How do you document these? Testing to assess more than one aspect of coagulation like viscoelastic coagulation tests (VCM/TEG, ROTEM in Europe)</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Time to initial fibrin crosslinking</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Rate of clot formation</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Viscoelastic characteristics of the clot formed</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CAT - tests for thrombin generation potential (endogenous thrombin potential, ETP should be higher for hypercoagulability)</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Hypercoagulable states clot more quickly, with faster rates of clot formation, and greater clot strength</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Ongoing thrombin generation markers can help build suspicions as well</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thrombin-AT complex (TAT), prothrombin activation fragment (F1+2), fibrinopeptides A  and B</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Lysis of fibrin clots (fibrin-ogen degradation product FDP or D-dimers)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 contributions to hypercoagulable state may be inferred by assessing markers of platelet activation (P-selectin expression, platelet-neutrophil aggregates) or documentation of hyperactivity in response to standard stimuli (Chp 107)</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Flow cytometry is needed to test specific proteins on platelets or other circulating cells</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Looks for procoagulant MPs though this needs to be standardized to detect MPs usually less than 1.5 microns across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Advia 120 hemostasis analyzer reports a parameter called mean platelet component (MPC) which is related to granularity of circulating platelets.</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After activation, granularity of platelets decreases, so decreased MPC may be indicative of circulating activated platelets</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Needs more studying (insert paper)</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167bcde890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167bcde890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167bcde890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167bcde890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Systemic Inflammation</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Complex process involving increased expression of tissue factor, activation of endothelial cells, and disruption of the glycocalyx, impairment of anticoagulant systems, and abatement of fibrinolysis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Glycocalyx shedding and endothelial cell activation leads to compromised production of local regulators such as nitric oxide, disruption of glycocalyx’s  anti-coagulant defenses, and also leads to increased expression of pro-coagulant molecules such as UL-vWF or tissue factor and adhesion molecules such as P-selectin</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Thrombomodulin can also be damaged through multiple mechanisms which leads to decreased activation of protein C and makes antithrombin less effective both due to decreased concentrations and impaired interaction with the GAGs in less abundant supply tethered to the endothelial cells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TFPI may have impaired endothelial cell localization (helps with inhibiting tissue factor-factor 7a and factor 10a)</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Exuberant release of PAI-1 from inflammatory cytokine release slows fibrinolysis and impedes coagulation defenses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167bcde8905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167bcde8905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Sepsis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Patients develop an initial hypercoagulable state, followed by a prolonged hypocoagulabe phenotype following consumption of coag factors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Prolongations in PT/aPTT, thrombocytopenia of 100k or less are associated independently with increased odds of death (follow link)</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Cat etiologies of DIC - pancreatitis and sepsis (two of top 3 causes - find third cause in link)</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Dogs with sepsis - noted prolongations of aPTT/PT with higher FDP/D-dimer concentrations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Lower protein C and antithrombin proteins noted as well - supportive of consumptive coagulopathy</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Continually decreasing levels of protein C and antithrombin have noted worse outcomes (link for stats)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TAFI increased in dogs with bacterial sepsis and other inflammatory conditions, resulting in a downregulation of fibrinolysis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Experimentally induced canine endotoxemia have demonstrated a decrease in fibrinogen concentration and platelet count, prolongation in PT/aPTT, increased D-dimers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TEG testing also showed progressively hypocoagulable tracings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Decrease in protein C and S which demonstrates hypercoagulability but more likely a response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Other studies looking at platelet activity during endotoxemia utilizing a PFA-100 showed increased activity within 30 minutes of LPS administration but then decreased activity to below baseline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Strengthens support for consumptive coagulopathy</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167bcde8905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167bcde8905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Protein-losing nephropathy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 people, thrombophilia is associated with PLN in a multifactorial mechanism</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Platelets are hyperaggregable, increased markers of activation such as P-selectin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Soluble factors show increased factor VIII activity, increased fibrinogen concentrations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vWF, factor V levels variably elevated</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Loss of endogenous anticoagulants - antithrombin activity decreased</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levels fail to predict thrombotic risk in people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Protein C levels variable, some documented elevations in TFPI - potentially not significant in thrombophilia</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Humans have increased TAFI and PAI-1 levels sometimes, suggested decreased fibrinolytic capabilities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People develop renal vein thrombosis, increased markers of endothelial cell activation documented - potential local mechanism?</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Dogs with glomerular disease and significant proteinuria with or without nephrotic syndrome are at a higher risk of thrombotic complications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TEG tracings are more hypercoagulable in PLN and renal failure dogs compared to systemically ill and healthy dogs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Fibrinogen activity elevated in PLN dogs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activity was lower in PLN dogs than systemically ill dogs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Higher alpha2-antiplasmin and protein C activity</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Hyperfibrinogenemia and low AT activity described in another study of 3 dogs, which also identified elevated factor VIII activity</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167bcde8905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167bcde8905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IMHA</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Majority of deaths within first 2 weeks, with anemia and thrombotic complications as the highest reasons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Postmortem evaluations document consistent coagulopathies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Macro, microthrombi, widespread fibrin deposition, hemorrhage in 73.5%</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Coagulation abnormalities for hypercoagulability</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Low AT activity, elevated FDPs and D-dimers, markedly elevated fibrinogen concentration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TEG tracings also document hypercoagulability, mostly at the increased clot strength (maximal amplitude or MA)</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Postulated to be due to fibrinogen, platelet count and function, and hematocrit</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Circulating tissue factor also is a likely contributor to the hypercoagulability in these patients with upregulation of the TF gene expression in whole blood</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Sources include platelets, MPs, mononuclear cells or from free heme stimulating the endothelial cells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Cell free heme can also decrease the bioavailability of nitric oxide and upregulate endothelial cell adhesion molecules such as E-selectin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 vitro, hemolyzed red cells have been demonstrated to increase thrombin generation - this is thought to take place in MPs or procoagulant erythrocyte membranes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 activation in canine IMHA has been evaluated in two studies but they have reached inconsistent findings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One study identified increased P-selectin expression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The other found no significant increases in adhesion molecule expression, including P selectin or fibrinogen binding (GP IIb/IIIa expression) or platelet leukocyte aggregates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This study did report an increase in MPs without further identification of the source of these microparticles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Aspirin was found to increase survival in one retrospective study (talk about ACVIM treatment recommendations)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64c920878d_0_7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64c920878d_0_7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Definition - Hypercoagulability AKA thrombophilia is a propensity for inappropriate thrombus formation</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Coagulation is usually mitigated in vivo by endogenous factors that are in balance to either promote or inhibit clot formation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Many factors that reduce clot formation are activated by products of procoagulant factors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Balance can be thrown off by increased procoagulant elements, decreased anticoagulant elements, diminished fibrinolysis</a:t>
            </a:r>
            <a:endParaRPr>
              <a:solidFill>
                <a:schemeClr val="dk1"/>
              </a:solidFill>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Thrombophilia causes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Inherited or acquired factors can play a role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Inherited - in humans, factor V leiden mutation, protein C deficiency, etc.</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None reported in vetmed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Virchow’s triad - endothelial dysfunction, hypercoagulability of blood, blood stasis/altered blood flow</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While these three portions all contribute to hypercoagulability, clinically these are usually interrelated and not isolated factors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Endothelial dysfunction can lead to thrombomodulin loss of function, released von willebrand factor which both affect coagulability state of blood</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167bcde8905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167bcde8905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Hypercortisolemia</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Hyperadrenocorticism in people is associated with significant increased risk of thrombotic complications, with rates comparable to major orthopedic surgery (venous thromboembolic risk increased 5%)</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Changes identified in people with HAC include elevated activity of factor VIII and vWF, elevations in serum PAI-1, elevated activity of factors IX, XI, and XII</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Humans also suffer from comorbidities including obesity, DM, hypertriglyceridemia which are also prothrombotic conditions on their own</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Dogs with HAC are known to be included in thromboembolic case series, but a consistent cause of definable procoagulant state has not been identified</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One study identified elevated activity if factors II, V, VII, IX, X, and XII in addition to decreased AT, elevated TAT complexes were noted</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No differences in plasminogen or PAI-1 when compared to healthy dogs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Another early study found elevations in activity of factors V, XI, AT and elevated plasminogen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 third study found no significant changes between platelet counts, MPV, AT, PT, aPTT, fibrinogen, or TEG tracings in healthy vs HAC dogs when age-matched</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Experimental beagles given 1 mg/kg/day or 4mg/kg/day oral pred for 2 weeks demonstrated prothrombotic TEG, with elevated CAT thrombin levels only increased in 1 mg/kg/day treatment group</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167bcde8905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167bcde8905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Cardiomyopathies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ATE in cats is most commonly associated with cardiac disease, and many cats are asymptomatic before experiencing an ATE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Dogs are less likely to experience thrombosis secondary to cardiac disease, but has been reported in DCM and Atrial fibrillation dogs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LA and auricular enlargement is associated with structural changes, culminating in a procoagulant phenotype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Increased TF, vWF on areas of damaged endothelial cells (jet lesions)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Growth hormones are increased in people with AF, and may upregulate TF expression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LA enlargement leads to blood stasis which reduces the nitric oxide release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Systemic hypercoagulable state develops in 50% of cats with cardiomyopathies with spontaneous echocardiographic contrast (smoke) with or without an LA thrombus and 56% of cats with ATE and LA enlargement</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Platelets from cats with cardiomyopathy required significantly lower doses of ADP to result in irreversible aggregation in one study compared with platelets acquired from control cats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One small study looking at thyrotoxic cardiomyopathy, platelets were less responsive to ADP and more responsive to collagen for aggregation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Many cats in this study were treated for hyperthyroidism, unclear if methimazole could play a role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 newer study failed to replicate hyperactivity in platelets in HCM cats compared to healthy control cats, but the disease severity was decreased in this population</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167bcde8905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167bcde8905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Neoplasia</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DIC has been described in 9.6% of dogs with malignancies, most commonly with hemangiosarcoma, mammary carcinoma, and pulmonary adenocarcinoma, and this is also a top 3 reason for DIC development in cats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Components for coagulation are important for both thrombosis formation and cancer behavior - tumor growth, angiogenesis, and metastasis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TF found on malignant cells and in tumor vasculature, as well as on MPs generated</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TF supports thrombophilia and also plays a key role in integrin function for tumor angiogenesis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 study in mice demonstrated TF blockade results in decreased angiogenesis and tumor growth through modulation of VEGF</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TF expression on histopathology has demonstrated to be an independent predictor of poor overall or relapse free survival for many tumor types in people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 dog cancers, TF expression has been evaluated in mammary tumors, pancreatic carcinoma, pulmonary adenocarcinoma, prostatic carcinoma, and osteo/fibrosarcomas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TF was increased in all but osteosarcomas; carcinomas expressed the highest levels and also shed TF-expressing MPs into tissue culture supernatants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Recent investigation in dogs with various neoplasms showed hypercoagulable TEG tracings in 70.4%, and 4.2% had hypocoagulable tracings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Hypocoagulable dogs in this study (3) had disseminated cancer</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Patients with distant metastatic disease have elevated fibrinogen and D-dimers compared with locally invasive or noninvasive disease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 canine patients with carcinomas, thrombocytosis and hyperfibrinogenemia were found more commonly compared to healthy controls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TEG tracings in dogs with carcinomas demonstrate hypercoagulability and decreased PAI-1 activity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Dogs with untreated  mammary carcinoma have hemostatic abnormalities, with the most common documented to include hyperfibrinogenemia, elevated factor V, and decreased factor VIII activity</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These abnormalities become more common with advancing tumor staging</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 and fibrinogen survival in dogs with metastatic disease are decreased, supportive of consumptive coagulopathy</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has also been demonstrated to be lower in dogs with neoplasia and was associated with greater risk of mortality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 aggregometry was assessed in dogs with untreated multicentric lymphoma and demonstrated a significant elevation in platelet aggregation with lymphoma dogs than healthy controls.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Another study demonstrated platelet activation time to be decreased, higher maximum aggregation, and greater ATP secretion in dogs with various malignancies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167bcde8905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167bcde8905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Isolated brain injuries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Intravascular coagulation resembling DIC has been recognized in people suffering TBIs with significant impacts on adult and children documented</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Humans presenting with TBI + coagulopathies on presentation have an increased risk of hemorrhagic progression of neuronal lesions or development of ischemic lesions (85% compared to 31%)</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Coagulopathies in these patients are associated with higher rates of craniotomies, single and multiple organ failures, fewer days intubation-free, and longer ICU and overall hospital days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Mortality also increases from 17.3% to 50.4% if TBI patients develop coagulopathies with an average development time of 4.5 days post-trauma with a faster onset with worsening injury severity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Brain is rich with tissue factor - implicated initiator of this DIC like coagulopathy development. Monocytes also express increased TF for the first 24 hours in TBI patients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Enhanced thrombin generation has been documented as blood flows through cerebral vasculature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Humans with TBI - prolonged PT/aPTT, elevated D-dimers, TAT, and F1+2, low AT, platelets, and fibrinogen on presentation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Complement C5B-9 and IL-6 were also elevated (IL-6 100x the control group)</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Transcranial gradient (arterial vs. jugular venous blood) of TAT, F1+2, IL-6 was present</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Further implications for for brain vasculature-initiated thrombin generation</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Procoagiulant MPs after TBI are significantly increased in CSF and blood - primarily sourced from endothelial cells and platelets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Local procoagulant factors initiate coagulation, but inflammatory cytokines and procoagulant MPs provide a means for dissemination of the condition, leading to a potential systemic response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Studies have suggested a state of platelet hypofunction in brain injury patients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Non-brain injury patients generally have an increased platelet reactivity in trauma</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 subset of platelets show increased function despite overall decreased aggregation responses, supportive of partial activation in vivo due to thrombin</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 selectin expression, activated conformation of GPIIb/IIa</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Cats with an experimentally induced TBI showed similar results, with decreased platelet counts, decreased clumping, and decreased fibrinogen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167bcde8905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167bcde8905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167bcde8905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167bcde8905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Main goal is always to treat this underlying condition or trigger as best as possible.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Antimicrobials, source control, surgery, aggressive supportive care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Maintaining oxygen delivery to tissues - avoid acidosis, ischemic injury, further inflammation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Recombinant anticoagulant therapy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supplementation has been effective at reversing apparent heparin resistance in cardiopulmonary patients with low AT activity</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Study in humans with severe sepsis - AT supplementation did not improve survival but subgroup of patients without concomitant heparin administration showed improvement in survival at 90 days when receiving AT</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Another study with human patients in severe sepsis with AT supplementation without heparin administration demonstrated an improved survival when DIC was present, but no difference compared to a placebo without DIC</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Recombinant APC (activated protein C) has been shown to have multiple benefits in sepsis and inflammatory conditions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Prevents TNF-alpha mediated hypotension in people with sepsis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Improved survival in experimental E. coli septicemia in baboons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However, large clinical trials in humans with sepsis failed to demonstrate a survival benefit -&gt; patented product Xigris was pulled from the market in Oct 2011</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Recombinant TFPI has been shown to be an effective anti-thrombotic agent in experimental models of sepsis and DIC, coronary artery disease, and thrombosis in animal models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Also reduced mortality rate in sepsis induced DIC, but more extensive human trials have failed to prove a survival benefit</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Recombinant soluble thrombomodulin is the newest potential therapeutic</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Antithrombotic therapy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Antiplatelets - aspirin, clopidogrel</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Anti-coagulants for thrombin inhibition - unfractionated or low molecular weight heparins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Patients should have identified risk for thrombotic disease and the risks of thrombosis outweigh possible adverse effects of therapy</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Oral platelet inhibitors are more convenient for long term administration, but heparin maybe better for in hospital use because disease states such as sepsis may be accompanied by thrombocytopenia</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Warfarin therapy is described in humans with thrombophilia, but is not commonplace in veterinary medicine, as well as also needs oral dosing which is an issue in our critically ill patients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CURATIVE guidelines were covered in a full lecture by Dr. Selman last year</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167bcde890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167bcde890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Protein-losing nephropathy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Any patient with PLN +/- nephrotic syndrome (hypoalbuminemia, edema, hypercholesterolemia, proteinuria)  and significant proteinuria may benefit from thromboprophylaxis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AT has not been identified to be a reliable sole indicator for thrombophilia in these patients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Historically treated with aspirin, heparins may be less effective if marked decreased antithrombin activity</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IMHA</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ACVIM consensus statement for therapy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Flow chart to the right from the consensus statement</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Hypercortisolemia</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Recommendation is to test for evidence of prothrombotic state before anticoagulation</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Consider other potential insults that could raise thrombotic risk such as systemic inflammation, infection, or surgery</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Cardiomyopathies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Traditionally oral platelet inhibitors - fatcat clopidogrel study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LMWH (dalteparin/enoxaparin) has been administered in cats with cardiomyopathy but effective doses, intervals, and serum therapeutic ranges have not been determined definitively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Thrombolysis can be considered with any recent onset ATE and signs of ischemia but a study has similar survival compared to conservative management with a heightened risk of complications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tPA administration is reported to restore pulses in affected limbs 53% of the time within 24 hours</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Neoplasia</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Thrombotic complications more likely in carcinomas and round cell tumors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Not enough veterinary studies</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Coagulation testing should be performed first, then consider antithrombotics pending these results (elevated D-dimers, TAT)</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Isolated brain injury</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HTS decreases leukocyte cell surface adhesion molecules, degranulation markers on neutrophils and monocytes, vascular and intercellular adhesion molecules, TNF alpha, tissue factor, and D-dimers in severe brain injury patients given HTS/dextran before hospital presentation</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Immunomodulatory effects of HTS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Earlier restoration of normal cerebral perfusion pressure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Recombinant factor VIIa has been shown to attenuate the hemorrhagic phenotype of the TBI-induced coagulopathy in people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They used less plasma, required fewer days of mechanical ventilation, and had decreased cost of hospitalization</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TBI induced coagulopathy described in humans has not been described in clinical veterinary cases, so each TBI case should be assessed for hemostatic status and keep in mind a potential for consumptive coagulopathy to develop</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167bcde8905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167bcde8905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Domain 3 from CURATIVE Guidelines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167bcde8905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167bcde8905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67bcde8905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67bcde8905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Definition - Hypercoagulability AKA thrombophilia is a propensity for inappropriate thrombus formation</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Coagulation is usually mitigated in vivo by endogenous factors that are in balance to either promote or inhibit clot formation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Many factors that reduce clot formation are activated by products of procoagulant factors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Balance can be thrown off by increased procoagulant elements, decreased anticoagulant elements, diminished fibrinolysis</a:t>
            </a:r>
            <a:endParaRPr>
              <a:solidFill>
                <a:schemeClr val="dk1"/>
              </a:solidFill>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Thrombophilia causes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Inherited or acquired factors can play a role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Inherited - in humans, factor V leiden mutation, protein C deficiency, etc.</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None reported in vetmed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Virchow’s triad - endothelial dysfunction, hypercoagulability of blood, blood stasis/altered blood flow</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While these three portions all contribute to hypercoagulability, clinically these are usually interrelated and not isolated factors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Endothelial dysfunction can lead to thrombomodulin loss of function, released von willebrand factor which both affect coagulability state of blood</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164c920878d_0_7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164c920878d_0_7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167bcde8905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167bcde8905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I start to talk about different mechanisms of hypercoagulability, I wanted to bring this visual to mind from the state of the art review on the endothelial glycocalyx from Gaudette et. al. published in JVECC 2020.</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Figure A shows the endothelial surface layer (ESL) in health, with its combination proteoglycans, glycosaminoglycans, and glycoproteins helping to maintain laminar blood flow and maintain an antithrombotic and anti-inflammatory state. At the bottom you can see the adhesion molecules well out of reach, an intact endothelial layer covering the subendothelial space where tissue factor, collagen, and Wiebel Palade bodies are stored. The ESL becomes an exclusion zone for platelets, erythrocytes, and leukocytes due to the electromagnetic charge and physical presence.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Figure B shows the ESL shedding and damage, allowing platelet adhesion and activation, diapedesis of leukocytes, and extravasation of fluid and proteins.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164c920878d_0_7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164c920878d_0_7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Endothelial disturbances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 health, endothelium has an anticoagulant phenotype to maintain laminar blood flow and proper organ perfusion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Endothelial glycocalyx and endothelial cells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EG - negatively charged glycosaminoglycans, proteoglycans, glycoproteins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Heparin sulfate 50-90% of proteoglycans and facilitates binding of antithrombin which improves efficiency of AT mediated inhibition of thrombin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Heparin cofactor II, thrombomodulin are also found within the EG</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Tissue factor pathway inhibitor is also within the glycocalyx</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EG is also a mechanoreceptor to sense altered blood flow and release NO during increased shearing stress to maintain appropriate organ perfusion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NO plays a role in vasodilation, the inflammatory response, leukocyte adhesion to endothelium, and inhibition of platelet aggregation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Injury/activation - endothelium changes to a prothrombotic phenotype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Decreased synthesis of GAGs which are the anchor points for the antithrombotic factors anchored to the EG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Starts to reveal receptors for inflammatory cytokines to cell surface receptors on endothelial cells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EC activation - tumor necrosis factor alpha, bradykinin, thrombin, histamine, vascular endothelial growth factor</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Activated EC release ultralarge multimers of von willebrand factor from weibel-palade bodies, which also contain P-selectin, IL-8, tissue plasminogen activator (tPA), factor VIII</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UL-vWF can bind to platelet GPIb alpha receptors, initiating platelet tethering and activation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More active than smaller vWF multimers in platelet adhesion and activation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During health, UL-vWF is usually quickly cleaved into smaller multimers via disintegrin-like and metalloproteinase with thrombospondin type 1 repeats (ADAMTS13)</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vWF multimers circulate with factor VIII and are much less likely to activate platelets than UL-vWF</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Usually, UL-vWF are tethered to sites of endothelial activation/injury via exposed collagen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Decrease/absence of ADAMTS13 results in higher concentrations of UL-vWF which can result in systemic platelet aggregation, thrombosis, and potentially consumptive thrombocytopenia</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Humans have reported thrombotic thrombocytopenic purpura via ADAMTS13 antibodies, clopidogrel or cyclosporine use</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Reportedly, some malignancies and systemic lupus erythematosus are also at risk</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Potentially can play a role in DIC</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167bcde8905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167bcde8905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Endothelial disturbances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 health, endothelium has an anticoagulant phenotype to maintain laminar blood flow and proper organ perfusion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Endothelial glycocalyx and endothelial cells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EG - negatively charged glycosaminoglycans, proteoglycans, glycoproteins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Heparin sulfate 50-90% of proteoglycans and facilitates binding of antithrombin which improves efficiency of AT mediated inhibition of thrombin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Heparin cofactor II, thrombomodulin are also found within the EG</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Tissue factor pathway inhibitor is also within the glycocalyx</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EG is also a mechanoreceptor to sense altered blood flow and release NO during increased shearing stress to maintain appropriate organ perfusion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NO plays a role in vasodilation, the inflammatory response, leukocyte adhesion to endothelium, and inhibition of platelet aggregation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Injury/activation - endothelium changes to a prothrombotic phenotype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Decreased synthesis of GAGs which are the anchor points for the antithrombotic factors anchored to the EG</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Starts to reveal receptors for inflammatory cytokines to cell surface receptors on endothelial cells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EC activation - tumor necrosis factor alpha, bradykinin, thrombin, histamine, vascular endothelial growth factor</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Activated EC release ultralarge multimers of von willebrand factor from weibel-palade bodies, which also contain P-selectin, IL-8, tissue plasminogen activator (tPA), factor VIII</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UL-vWF can bind to platelet GPIb alpha receptors, initiating platelet tethering and activation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More active than smaller vWF multimers in platelet adhesion and activation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During health, UL-vWF is usually quickly cleaved into smaller multimers via disintegrin-like and metalloproteinase with thrombospondin type 1 repeats (ADAMTS13)</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vWF multimers circulate with factor VIII and are much less likely to activate platelets than UL-vWF</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Usually, UL-vWF are tethered to sites of endothelial activation/injury via exposed collagen</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Decrease/absence of ADAMTS13 results in higher concentrations of UL-vWF which can result in systemic platelet aggregation, thrombosis, and potentially consumptive thrombocytopenia</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Humans have reported thrombotic thrombocytopenic purpura via ADAMTS13 antibodies, clopidogrel or cyclosporine use</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Reportedly, some malignancies and systemic lupus erythematosus are also at risk</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Potentially can play a role in DIC</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164c920878d_0_7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164c920878d_0_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Increased Procoagulant Elements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EC disruption exposes procoagulant substances such as tissue factor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TF can also be expressed on monocytes/macrophages that have been activated by inflammation and also neoplastic cells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TF exposure + interaction with activated factor VII starts the coagulation cascade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TF encourages inflammation via activation of nuclear factor kappa Beta leading to TNF alpha production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Platelets can also be a source of procoagulant membranes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Activated platelets flip their membranes and expose negatively charged phospholipids phosphatidylserine, phosphatidylethanolamine to the surface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These are catalysts for tenase and prothrombinase complexes for propagation phase of clot formation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Activated platelets also activate and increase active fibrinogen receptor (glycoprotein IIbIIIa [GP IIbIIIa])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Platelets also release alpha granules and dense granule contents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sz="1200">
                <a:solidFill>
                  <a:schemeClr val="dk1"/>
                </a:solidFill>
                <a:latin typeface="Calibri"/>
                <a:ea typeface="Calibri"/>
                <a:cs typeface="Calibri"/>
                <a:sym typeface="Calibri"/>
              </a:rPr>
              <a:t>Alpha granules (P selectin, vWF, Thrombospondin, GP IIb/IIIa [integrin </a:t>
            </a:r>
            <a:r>
              <a:rPr lang="en" sz="1200">
                <a:solidFill>
                  <a:schemeClr val="dk1"/>
                </a:solidFill>
                <a:latin typeface="Noto Sans Symbols"/>
                <a:ea typeface="Noto Sans Symbols"/>
                <a:cs typeface="Noto Sans Symbols"/>
                <a:sym typeface="Noto Sans Symbols"/>
              </a:rPr>
              <a:t>α</a:t>
            </a:r>
            <a:r>
              <a:rPr baseline="-25000" lang="en" sz="1200">
                <a:solidFill>
                  <a:schemeClr val="dk1"/>
                </a:solidFill>
                <a:latin typeface="Calibri"/>
                <a:ea typeface="Calibri"/>
                <a:cs typeface="Calibri"/>
                <a:sym typeface="Calibri"/>
              </a:rPr>
              <a:t>IIb</a:t>
            </a:r>
            <a:r>
              <a:rPr lang="en" sz="1200">
                <a:solidFill>
                  <a:schemeClr val="dk1"/>
                </a:solidFill>
                <a:latin typeface="Noto Sans Symbols"/>
                <a:ea typeface="Noto Sans Symbols"/>
                <a:cs typeface="Noto Sans Symbols"/>
                <a:sym typeface="Noto Sans Symbols"/>
              </a:rPr>
              <a:t>β</a:t>
            </a:r>
            <a:r>
              <a:rPr baseline="-25000" lang="en" sz="1200">
                <a:solidFill>
                  <a:schemeClr val="dk1"/>
                </a:solidFill>
                <a:latin typeface="Calibri"/>
                <a:ea typeface="Calibri"/>
                <a:cs typeface="Calibri"/>
                <a:sym typeface="Calibri"/>
              </a:rPr>
              <a:t>3</a:t>
            </a:r>
            <a:r>
              <a:rPr lang="en" sz="1200">
                <a:solidFill>
                  <a:schemeClr val="dk1"/>
                </a:solidFill>
                <a:latin typeface="Calibri"/>
                <a:ea typeface="Calibri"/>
                <a:cs typeface="Calibri"/>
                <a:sym typeface="Calibri"/>
              </a:rPr>
              <a:t>), Factor V, Factor VIII, Fibrinogen, VEGF, FGF)</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 derived growth factor, fibronectin, transforming</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growth factor b, b-thromboglobulin, platelet factor 4, fibrinogen, factors V and VIII, and adhesive</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proteins such as von Willebrand factor (vWF)</a:t>
            </a:r>
            <a:endParaRPr sz="1200">
              <a:solidFill>
                <a:schemeClr val="dk1"/>
              </a:solidFill>
              <a:latin typeface="Calibri"/>
              <a:ea typeface="Calibri"/>
              <a:cs typeface="Calibri"/>
              <a:sym typeface="Calibri"/>
            </a:endParaRPr>
          </a:p>
          <a:p>
            <a:pPr indent="-298450" lvl="2" marL="1371600" rtl="0" algn="l">
              <a:lnSpc>
                <a:spcPct val="115000"/>
              </a:lnSpc>
              <a:spcBef>
                <a:spcPts val="0"/>
              </a:spcBef>
              <a:spcAft>
                <a:spcPts val="0"/>
              </a:spcAft>
              <a:buClr>
                <a:schemeClr val="dk1"/>
              </a:buClr>
              <a:buSzPts val="1100"/>
              <a:buChar char="-"/>
            </a:pPr>
            <a:r>
              <a:rPr lang="en" sz="1200">
                <a:solidFill>
                  <a:schemeClr val="dk1"/>
                </a:solidFill>
                <a:latin typeface="Calibri"/>
                <a:ea typeface="Calibri"/>
                <a:cs typeface="Calibri"/>
                <a:sym typeface="Calibri"/>
              </a:rPr>
              <a:t>Dense granules (ADP, ATP, Calcium, Serotonin, Histamine, Epinephrine)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Microparticles (MPs) are circulating small vesicles or blebs from activated/apoptotic cells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Can come from platelets, endothelial cells, leukocytes, erythrocytes, or neoplastic cells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Can have asymmetric phospholipid membrane contents which can encourage thrombin generation similar to activated platelets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Can express tissue factor, phosphatidylserine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Humans in sepsis have been documented to have granulocyte/platelet derived MPs that express TF circulating in their blood</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TF-MPs have been shown in vitro to induce coagulation via VIIIa-TF pathway</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Potential concurrent mechanism for prothrombotic state of IMHA</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vWF-MPs can bind to vWF binding sites or UL-vWF multimers which tether and activate circulating platelets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167bcde8905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167bcde8905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Increased Procoagulant Elements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EC disruption exposes procoagulant substances such as tissue factor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TF can also be expressed on monocytes/macrophages that have been activated by inflammation and also neoplastic cells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TF exposure + interaction with activated factor VII starts the coagulation cascade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TF encourages inflammation via activation of nuclear factor kappa Beta leading to TNF alpha production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Platelets can also be a source of procoagulant membranes</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Activated platelets flip their membranes and expose negatively charged phospholipids phosphatidylserine, phosphatidylethanolamine to the surface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These are catalysts for tenase and prothrombinase complexes for propagation phase of clot formation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Activated platelets also activate and increase active fibrinogen receptor (glycoprotein IIbIIIa [GP IIbIIIa])</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Platelets also release alpha granules and dense granule contents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sz="1200">
                <a:solidFill>
                  <a:schemeClr val="dk1"/>
                </a:solidFill>
                <a:latin typeface="Calibri"/>
                <a:ea typeface="Calibri"/>
                <a:cs typeface="Calibri"/>
                <a:sym typeface="Calibri"/>
              </a:rPr>
              <a:t>Alpha granules (P selectin, vWF, Thrombospondin, GP IIb/IIIa [integrin </a:t>
            </a:r>
            <a:r>
              <a:rPr lang="en" sz="1200">
                <a:solidFill>
                  <a:schemeClr val="dk1"/>
                </a:solidFill>
                <a:latin typeface="Noto Sans Symbols"/>
                <a:ea typeface="Noto Sans Symbols"/>
                <a:cs typeface="Noto Sans Symbols"/>
                <a:sym typeface="Noto Sans Symbols"/>
              </a:rPr>
              <a:t>α</a:t>
            </a:r>
            <a:r>
              <a:rPr baseline="-25000" lang="en" sz="1200">
                <a:solidFill>
                  <a:schemeClr val="dk1"/>
                </a:solidFill>
                <a:latin typeface="Calibri"/>
                <a:ea typeface="Calibri"/>
                <a:cs typeface="Calibri"/>
                <a:sym typeface="Calibri"/>
              </a:rPr>
              <a:t>IIb</a:t>
            </a:r>
            <a:r>
              <a:rPr lang="en" sz="1200">
                <a:solidFill>
                  <a:schemeClr val="dk1"/>
                </a:solidFill>
                <a:latin typeface="Noto Sans Symbols"/>
                <a:ea typeface="Noto Sans Symbols"/>
                <a:cs typeface="Noto Sans Symbols"/>
                <a:sym typeface="Noto Sans Symbols"/>
              </a:rPr>
              <a:t>β</a:t>
            </a:r>
            <a:r>
              <a:rPr baseline="-25000" lang="en" sz="1200">
                <a:solidFill>
                  <a:schemeClr val="dk1"/>
                </a:solidFill>
                <a:latin typeface="Calibri"/>
                <a:ea typeface="Calibri"/>
                <a:cs typeface="Calibri"/>
                <a:sym typeface="Calibri"/>
              </a:rPr>
              <a:t>3</a:t>
            </a:r>
            <a:r>
              <a:rPr lang="en" sz="1200">
                <a:solidFill>
                  <a:schemeClr val="dk1"/>
                </a:solidFill>
                <a:latin typeface="Calibri"/>
                <a:ea typeface="Calibri"/>
                <a:cs typeface="Calibri"/>
                <a:sym typeface="Calibri"/>
              </a:rPr>
              <a:t>), Factor V, Factor VIII, Fibrinogen, VEGF, FGF)</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platelet derived growth factor, fibronectin, transforming</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growth factor b, b-thromboglobulin, platelet factor 4, fibrinogen, factors V and VIII, and adhesive</a:t>
            </a:r>
            <a:endParaRPr sz="1200">
              <a:solidFill>
                <a:schemeClr val="dk1"/>
              </a:solidFill>
              <a:latin typeface="Calibri"/>
              <a:ea typeface="Calibri"/>
              <a:cs typeface="Calibri"/>
              <a:sym typeface="Calibri"/>
            </a:endParaRPr>
          </a:p>
          <a:p>
            <a:pPr indent="-304800" lvl="3" marL="18288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proteins such as von Willebrand factor (vWF)</a:t>
            </a:r>
            <a:endParaRPr sz="1200">
              <a:solidFill>
                <a:schemeClr val="dk1"/>
              </a:solidFill>
              <a:latin typeface="Calibri"/>
              <a:ea typeface="Calibri"/>
              <a:cs typeface="Calibri"/>
              <a:sym typeface="Calibri"/>
            </a:endParaRPr>
          </a:p>
          <a:p>
            <a:pPr indent="-298450" lvl="2" marL="1371600" rtl="0" algn="l">
              <a:lnSpc>
                <a:spcPct val="115000"/>
              </a:lnSpc>
              <a:spcBef>
                <a:spcPts val="0"/>
              </a:spcBef>
              <a:spcAft>
                <a:spcPts val="0"/>
              </a:spcAft>
              <a:buClr>
                <a:schemeClr val="dk1"/>
              </a:buClr>
              <a:buSzPts val="1100"/>
              <a:buChar char="-"/>
            </a:pPr>
            <a:r>
              <a:rPr lang="en" sz="1200">
                <a:solidFill>
                  <a:schemeClr val="dk1"/>
                </a:solidFill>
                <a:latin typeface="Calibri"/>
                <a:ea typeface="Calibri"/>
                <a:cs typeface="Calibri"/>
                <a:sym typeface="Calibri"/>
              </a:rPr>
              <a:t>Dense granules (ADP, ATP, Calcium, Serotonin, Histamine, Epinephrine)</a:t>
            </a:r>
            <a:endParaRPr sz="12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Microparticles (MPs) are circulating small vesicles or blebs from activated/apoptotic cells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Can come from platelets, endothelial cells, leukocytes, erythrocytes, or neoplastic cells</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Can have asymmetric phospholipid membrane contents which can encourage thrombin generation similar to activated platelets</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Can express tissue factor, phosphatidylserine</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Humans in sepsis have been documented to have granulocyte/platelet derived MPs that express TF circulating in their blood</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TF-MPs have been shown in vitro to induce coagulation via VIIIa-TF pathway</a:t>
            </a:r>
            <a:endParaRPr sz="1200">
              <a:solidFill>
                <a:schemeClr val="dk1"/>
              </a:solidFill>
              <a:latin typeface="Calibri"/>
              <a:ea typeface="Calibri"/>
              <a:cs typeface="Calibri"/>
              <a:sym typeface="Calibri"/>
            </a:endParaRPr>
          </a:p>
          <a:p>
            <a:pPr indent="-304800" lvl="2" marL="13716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Potential concurrent mechanism for prothrombotic state of IMHA</a:t>
            </a:r>
            <a:endParaRPr sz="1200">
              <a:solidFill>
                <a:schemeClr val="dk1"/>
              </a:solidFill>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vWF-MPs can bind to vWF binding sites or UL-vWF multimers which tether and activate circulating platelets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3"/>
        </a:solidFill>
      </p:bgPr>
    </p:bg>
    <p:spTree>
      <p:nvGrpSpPr>
        <p:cNvPr id="9"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 name="Google Shape;46;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7" name="Google Shape;47;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48" name="Google Shape;48;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4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flipH="1">
                <a:off x="2688737" y="4091380"/>
                <a:ext cx="2319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flipH="1">
                <a:off x="185675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flipH="1">
                <a:off x="185675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flipH="1">
                <a:off x="1856753"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flipH="1">
                <a:off x="185675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p:nvPr/>
            </p:nvSpPr>
            <p:spPr>
              <a:xfrm flipH="1">
                <a:off x="2228107"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
              <p:cNvSpPr/>
              <p:nvPr/>
            </p:nvSpPr>
            <p:spPr>
              <a:xfrm flipH="1">
                <a:off x="222810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flipH="1">
                <a:off x="222810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flipH="1">
                <a:off x="259946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flipH="1">
                <a:off x="259946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flipH="1">
                <a:off x="334217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flipH="1">
                <a:off x="334217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flipH="1">
                <a:off x="3342171"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flipH="1">
                <a:off x="334217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flipH="1">
                <a:off x="3713525"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flipH="1">
                <a:off x="371352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flipH="1">
                <a:off x="371352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flipH="1">
                <a:off x="148539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flipH="1">
                <a:off x="148539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flipH="1">
                <a:off x="148539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flipH="1">
                <a:off x="40848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flipH="1">
                <a:off x="40848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flipH="1">
                <a:off x="297081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flipH="1">
                <a:off x="297081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flipH="1">
                <a:off x="297081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1"/>
              <p:cNvSpPr/>
              <p:nvPr/>
            </p:nvSpPr>
            <p:spPr>
              <a:xfrm flipH="1">
                <a:off x="445623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flipH="1">
                <a:off x="445623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flipH="1">
                <a:off x="445623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p:nvPr/>
            </p:nvSpPr>
            <p:spPr>
              <a:xfrm flipH="1">
                <a:off x="48275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1"/>
              <p:cNvSpPr/>
              <p:nvPr/>
            </p:nvSpPr>
            <p:spPr>
              <a:xfrm flipH="1">
                <a:off x="48275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flipH="1">
                <a:off x="4827588"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flipH="1">
                <a:off x="48275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flipH="1">
                <a:off x="519894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p:nvPr/>
            </p:nvSpPr>
            <p:spPr>
              <a:xfrm flipH="1">
                <a:off x="519894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flipH="1">
                <a:off x="519894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flipH="1">
                <a:off x="557029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flipH="1">
                <a:off x="557029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flipH="1">
                <a:off x="5941652"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flipH="1">
                <a:off x="594165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flipH="1">
                <a:off x="594165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flipH="1">
                <a:off x="631300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flipH="1">
                <a:off x="631300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flipH="1">
                <a:off x="6313006"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flipH="1">
                <a:off x="631300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flipH="1">
                <a:off x="668436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flipH="1">
                <a:off x="668436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flipH="1">
                <a:off x="668436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flipH="1">
                <a:off x="705571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flipH="1">
                <a:off x="705571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flipH="1">
                <a:off x="779842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flipH="1">
                <a:off x="779842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flipH="1">
                <a:off x="7798424"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flipH="1">
                <a:off x="779842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flipH="1">
                <a:off x="8169779"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flipH="1">
                <a:off x="81697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flipH="1">
                <a:off x="81697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flipH="1">
                <a:off x="7427070"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flipH="1">
                <a:off x="7427070"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flipH="1">
                <a:off x="7427070"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flipH="1">
                <a:off x="854113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flipH="1">
                <a:off x="854113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flipH="1">
                <a:off x="89124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flipH="1">
                <a:off x="89124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flipH="1">
                <a:off x="89124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8" name="Google Shape;268;p11"/>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p:nvPr>
            <p:ph idx="1" type="body"/>
          </p:nvPr>
        </p:nvSpPr>
        <p:spPr>
          <a:xfrm>
            <a:off x="1388625" y="2712300"/>
            <a:ext cx="6366900" cy="11112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Clr>
                <a:schemeClr val="lt1"/>
              </a:buClr>
              <a:buSzPts val="1300"/>
              <a:buChar char="●"/>
              <a:defRPr>
                <a:solidFill>
                  <a:schemeClr val="lt1"/>
                </a:solidFill>
              </a:defRPr>
            </a:lvl1pPr>
            <a:lvl2pPr indent="-298450" lvl="1" marL="914400" algn="ctr">
              <a:spcBef>
                <a:spcPts val="0"/>
              </a:spcBef>
              <a:spcAft>
                <a:spcPts val="0"/>
              </a:spcAft>
              <a:buClr>
                <a:schemeClr val="lt1"/>
              </a:buClr>
              <a:buSzPts val="1100"/>
              <a:buChar char="○"/>
              <a:defRPr>
                <a:solidFill>
                  <a:schemeClr val="lt1"/>
                </a:solidFill>
              </a:defRPr>
            </a:lvl2pPr>
            <a:lvl3pPr indent="-298450" lvl="2" marL="1371600" algn="ctr">
              <a:spcBef>
                <a:spcPts val="0"/>
              </a:spcBef>
              <a:spcAft>
                <a:spcPts val="0"/>
              </a:spcAft>
              <a:buClr>
                <a:schemeClr val="lt1"/>
              </a:buClr>
              <a:buSzPts val="1100"/>
              <a:buChar char="■"/>
              <a:defRPr>
                <a:solidFill>
                  <a:schemeClr val="lt1"/>
                </a:solidFill>
              </a:defRPr>
            </a:lvl3pPr>
            <a:lvl4pPr indent="-298450" lvl="3" marL="1828800" algn="ctr">
              <a:spcBef>
                <a:spcPts val="0"/>
              </a:spcBef>
              <a:spcAft>
                <a:spcPts val="0"/>
              </a:spcAft>
              <a:buClr>
                <a:schemeClr val="lt1"/>
              </a:buClr>
              <a:buSzPts val="1100"/>
              <a:buChar char="●"/>
              <a:defRPr>
                <a:solidFill>
                  <a:schemeClr val="lt1"/>
                </a:solidFill>
              </a:defRPr>
            </a:lvl4pPr>
            <a:lvl5pPr indent="-298450" lvl="4" marL="2286000" algn="ctr">
              <a:spcBef>
                <a:spcPts val="0"/>
              </a:spcBef>
              <a:spcAft>
                <a:spcPts val="0"/>
              </a:spcAft>
              <a:buClr>
                <a:schemeClr val="lt1"/>
              </a:buClr>
              <a:buSzPts val="1100"/>
              <a:buChar char="○"/>
              <a:defRPr>
                <a:solidFill>
                  <a:schemeClr val="lt1"/>
                </a:solidFill>
              </a:defRPr>
            </a:lvl5pPr>
            <a:lvl6pPr indent="-298450" lvl="5" marL="2743200" algn="ctr">
              <a:spcBef>
                <a:spcPts val="0"/>
              </a:spcBef>
              <a:spcAft>
                <a:spcPts val="0"/>
              </a:spcAft>
              <a:buClr>
                <a:schemeClr val="lt1"/>
              </a:buClr>
              <a:buSzPts val="1100"/>
              <a:buChar char="■"/>
              <a:defRPr>
                <a:solidFill>
                  <a:schemeClr val="lt1"/>
                </a:solidFill>
              </a:defRPr>
            </a:lvl6pPr>
            <a:lvl7pPr indent="-298450" lvl="6" marL="3200400" algn="ctr">
              <a:spcBef>
                <a:spcPts val="0"/>
              </a:spcBef>
              <a:spcAft>
                <a:spcPts val="0"/>
              </a:spcAft>
              <a:buClr>
                <a:schemeClr val="lt1"/>
              </a:buClr>
              <a:buSzPts val="1100"/>
              <a:buChar char="●"/>
              <a:defRPr>
                <a:solidFill>
                  <a:schemeClr val="lt1"/>
                </a:solidFill>
              </a:defRPr>
            </a:lvl7pPr>
            <a:lvl8pPr indent="-298450" lvl="7" marL="3657600" algn="ctr">
              <a:spcBef>
                <a:spcPts val="0"/>
              </a:spcBef>
              <a:spcAft>
                <a:spcPts val="0"/>
              </a:spcAft>
              <a:buClr>
                <a:schemeClr val="lt1"/>
              </a:buClr>
              <a:buSzPts val="1100"/>
              <a:buChar char="○"/>
              <a:defRPr>
                <a:solidFill>
                  <a:schemeClr val="lt1"/>
                </a:solidFill>
              </a:defRPr>
            </a:lvl8pPr>
            <a:lvl9pPr indent="-298450" lvl="8" marL="4114800" algn="ctr">
              <a:spcBef>
                <a:spcPts val="0"/>
              </a:spcBef>
              <a:spcAft>
                <a:spcPts val="0"/>
              </a:spcAft>
              <a:buClr>
                <a:schemeClr val="lt1"/>
              </a:buClr>
              <a:buSzPts val="1100"/>
              <a:buChar char="■"/>
              <a:defRPr>
                <a:solidFill>
                  <a:schemeClr val="lt1"/>
                </a:solidFill>
              </a:defRPr>
            </a:lvl9pPr>
          </a:lstStyle>
          <a:p/>
        </p:txBody>
      </p:sp>
      <p:sp>
        <p:nvSpPr>
          <p:cNvPr id="270" name="Google Shape;270;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1" name="Shape 271"/>
        <p:cNvGrpSpPr/>
        <p:nvPr/>
      </p:nvGrpSpPr>
      <p:grpSpPr>
        <a:xfrm>
          <a:off x="0" y="0"/>
          <a:ext cx="0" cy="0"/>
          <a:chOff x="0" y="0"/>
          <a:chExt cx="0" cy="0"/>
        </a:xfrm>
      </p:grpSpPr>
      <p:sp>
        <p:nvSpPr>
          <p:cNvPr id="272" name="Google Shape;272;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9"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rot="10800000">
                <a:off x="1063183"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rot="10800000">
                <a:off x="604976"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rot="10800000">
                <a:off x="604976"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rot="10800000">
                <a:off x="146769" y="3441"/>
                <a:ext cx="316800" cy="1384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rot="10800000">
                <a:off x="146769"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rot="10800000">
                <a:off x="146769"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775084"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367299"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7367299"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959516"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959516"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959516"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551731"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551731"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551731" y="2904008"/>
                <a:ext cx="409500" cy="22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551731"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 name="Google Shape;82;p3"/>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83" name="Google Shape;83;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 name="Google Shape;88;p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0" name="Google Shape;90;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7" name="Google Shape;97;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5"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7"/>
          <p:cNvSpPr txBox="1"/>
          <p:nvPr>
            <p:ph type="title"/>
          </p:nvPr>
        </p:nvSpPr>
        <p:spPr>
          <a:xfrm>
            <a:off x="1303800" y="598575"/>
            <a:ext cx="3312000" cy="15900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 name="Google Shape;110;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1" name="Google Shape;111;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112"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8"/>
              <p:cNvSpPr/>
              <p:nvPr/>
            </p:nvSpPr>
            <p:spPr>
              <a:xfrm rot="-8648551">
                <a:off x="7594313" y="527721"/>
                <a:ext cx="937226" cy="937226"/>
              </a:xfrm>
              <a:prstGeom prst="pie">
                <a:avLst>
                  <a:gd fmla="val 19376841"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rot="2150259">
                <a:off x="8408218" y="2008610"/>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
              <p:cNvSpPr/>
              <p:nvPr/>
            </p:nvSpPr>
            <p:spPr>
              <a:xfrm rot="2150259">
                <a:off x="6868362" y="196705"/>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5" name="Google Shape;125;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6" name="Google Shape;126;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9"/>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2" name="Google Shape;13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33" name="Google Shape;133;p9"/>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34" name="Google Shape;13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5"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40" name="Google Shape;140;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ebookcentral-proquest-com.proxy.library.cornell.edu/lib/cornell/detail.action?docID=207239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3"/>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Major Hypercoagulable Diseases</a:t>
            </a:r>
            <a:endParaRPr/>
          </a:p>
        </p:txBody>
      </p:sp>
      <p:sp>
        <p:nvSpPr>
          <p:cNvPr id="278" name="Google Shape;278;p13"/>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Trevor Chan, DVM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22"/>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Decreased Endogenous Anticoagulants</a:t>
            </a:r>
            <a:endParaRPr/>
          </a:p>
        </p:txBody>
      </p:sp>
      <p:sp>
        <p:nvSpPr>
          <p:cNvPr id="331" name="Google Shape;331;p22"/>
          <p:cNvSpPr txBox="1"/>
          <p:nvPr>
            <p:ph idx="1" type="body"/>
          </p:nvPr>
        </p:nvSpPr>
        <p:spPr>
          <a:xfrm>
            <a:off x="1303800" y="1361875"/>
            <a:ext cx="7030500" cy="31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Endogenous anticoagulants restrict coagulation to the site of vascular injury</a:t>
            </a:r>
            <a:endParaRPr sz="1500"/>
          </a:p>
          <a:p>
            <a:pPr indent="0" lvl="0" marL="0" rtl="0" algn="l">
              <a:spcBef>
                <a:spcPts val="1200"/>
              </a:spcBef>
              <a:spcAft>
                <a:spcPts val="0"/>
              </a:spcAft>
              <a:buNone/>
            </a:pPr>
            <a:r>
              <a:rPr lang="en" sz="1500"/>
              <a:t>Anti-thrombin (inhibits thrombin, Factor Xa)</a:t>
            </a:r>
            <a:endParaRPr sz="1500"/>
          </a:p>
          <a:p>
            <a:pPr indent="-323850" lvl="0" marL="457200" rtl="0" algn="l">
              <a:spcBef>
                <a:spcPts val="1200"/>
              </a:spcBef>
              <a:spcAft>
                <a:spcPts val="0"/>
              </a:spcAft>
              <a:buSzPts val="1500"/>
              <a:buChar char="-"/>
            </a:pPr>
            <a:r>
              <a:rPr lang="en" sz="1500"/>
              <a:t>Heparan sulfate, endogenous heparins</a:t>
            </a:r>
            <a:endParaRPr sz="1500"/>
          </a:p>
          <a:p>
            <a:pPr indent="0" lvl="0" marL="0" rtl="0" algn="l">
              <a:spcBef>
                <a:spcPts val="1200"/>
              </a:spcBef>
              <a:spcAft>
                <a:spcPts val="0"/>
              </a:spcAft>
              <a:buNone/>
            </a:pPr>
            <a:r>
              <a:rPr lang="en" sz="1500"/>
              <a:t>Protein C (inhibits Factor Va, VIIIa)</a:t>
            </a:r>
            <a:endParaRPr sz="1500"/>
          </a:p>
          <a:p>
            <a:pPr indent="-323850" lvl="0" marL="457200" rtl="0" algn="l">
              <a:spcBef>
                <a:spcPts val="1200"/>
              </a:spcBef>
              <a:spcAft>
                <a:spcPts val="0"/>
              </a:spcAft>
              <a:buSzPts val="1500"/>
              <a:buChar char="-"/>
            </a:pPr>
            <a:r>
              <a:rPr lang="en" sz="1500"/>
              <a:t>Activate</a:t>
            </a:r>
            <a:r>
              <a:rPr lang="en" sz="1500"/>
              <a:t> protein C via thrombin + thrombomodulin binding on endothelium</a:t>
            </a:r>
            <a:endParaRPr sz="1500"/>
          </a:p>
          <a:p>
            <a:pPr indent="-323850" lvl="0" marL="457200" rtl="0" algn="l">
              <a:spcBef>
                <a:spcPts val="0"/>
              </a:spcBef>
              <a:spcAft>
                <a:spcPts val="0"/>
              </a:spcAft>
              <a:buSzPts val="1500"/>
              <a:buChar char="-"/>
            </a:pPr>
            <a:r>
              <a:rPr lang="en" sz="1500"/>
              <a:t>Cofactor protein S speeds up inhibition 20x</a:t>
            </a:r>
            <a:endParaRPr sz="1500"/>
          </a:p>
          <a:p>
            <a:pPr indent="0" lvl="0" marL="0" rtl="0" algn="l">
              <a:spcBef>
                <a:spcPts val="1200"/>
              </a:spcBef>
              <a:spcAft>
                <a:spcPts val="0"/>
              </a:spcAft>
              <a:buNone/>
            </a:pPr>
            <a:r>
              <a:rPr lang="en" sz="1500"/>
              <a:t>Tissue Factor Pathway Inhibitor (inhibits Factor VIIa-TF complexes, Factor Xa)</a:t>
            </a:r>
            <a:endParaRPr sz="1500"/>
          </a:p>
          <a:p>
            <a:pPr indent="-323850" lvl="0" marL="457200" rtl="0" algn="l">
              <a:spcBef>
                <a:spcPts val="1200"/>
              </a:spcBef>
              <a:spcAft>
                <a:spcPts val="0"/>
              </a:spcAft>
              <a:buSzPts val="1500"/>
              <a:buChar char="-"/>
            </a:pPr>
            <a:r>
              <a:rPr lang="en" sz="1500"/>
              <a:t>Endothelium, platelets, mononuclear cells, vascular smooth muscle, cardiac myosites, fibroblasts, megakaryocytes</a:t>
            </a:r>
            <a:endParaRPr sz="15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3"/>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Disruption of Fibrinolysis</a:t>
            </a:r>
            <a:endParaRPr/>
          </a:p>
        </p:txBody>
      </p:sp>
      <p:sp>
        <p:nvSpPr>
          <p:cNvPr id="337" name="Google Shape;337;p23"/>
          <p:cNvSpPr txBox="1"/>
          <p:nvPr>
            <p:ph idx="1" type="body"/>
          </p:nvPr>
        </p:nvSpPr>
        <p:spPr>
          <a:xfrm>
            <a:off x="1303800" y="1502750"/>
            <a:ext cx="7030500" cy="302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Fibrinolysis is the final protective step to prevent vascular occlusion</a:t>
            </a:r>
            <a:endParaRPr sz="1600"/>
          </a:p>
          <a:p>
            <a:pPr indent="-330200" lvl="0" marL="457200" rtl="0" algn="l">
              <a:spcBef>
                <a:spcPts val="1200"/>
              </a:spcBef>
              <a:spcAft>
                <a:spcPts val="0"/>
              </a:spcAft>
              <a:buSzPts val="1600"/>
              <a:buChar char="-"/>
            </a:pPr>
            <a:r>
              <a:rPr lang="en" sz="1600"/>
              <a:t>Plasminogen -&gt; plasmin</a:t>
            </a:r>
            <a:endParaRPr sz="1600"/>
          </a:p>
          <a:p>
            <a:pPr indent="0" lvl="0" marL="0" rtl="0" algn="l">
              <a:spcBef>
                <a:spcPts val="1200"/>
              </a:spcBef>
              <a:spcAft>
                <a:spcPts val="0"/>
              </a:spcAft>
              <a:buNone/>
            </a:pPr>
            <a:r>
              <a:rPr lang="en" sz="1600"/>
              <a:t>Plasminogen activator inhibitor (PAI-1) is the major counterregulatory enzyme</a:t>
            </a:r>
            <a:endParaRPr sz="1600"/>
          </a:p>
          <a:p>
            <a:pPr indent="-330200" lvl="0" marL="457200" rtl="0" algn="l">
              <a:spcBef>
                <a:spcPts val="1200"/>
              </a:spcBef>
              <a:spcAft>
                <a:spcPts val="0"/>
              </a:spcAft>
              <a:buSzPts val="1600"/>
              <a:buChar char="-"/>
            </a:pPr>
            <a:r>
              <a:rPr lang="en" sz="1600"/>
              <a:t>TNF alpha, IL-1 beta result in delayed but more sustained increase of PAI-1 compared to tPA</a:t>
            </a:r>
            <a:endParaRPr sz="1600"/>
          </a:p>
          <a:p>
            <a:pPr indent="-330200" lvl="0" marL="457200" rtl="0" algn="l">
              <a:spcBef>
                <a:spcPts val="0"/>
              </a:spcBef>
              <a:spcAft>
                <a:spcPts val="0"/>
              </a:spcAft>
              <a:buSzPts val="1600"/>
              <a:buChar char="-"/>
            </a:pPr>
            <a:r>
              <a:rPr lang="en" sz="1600"/>
              <a:t>Decreased fibrinolysis and persistent thrombus result</a:t>
            </a:r>
            <a:endParaRPr sz="1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2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Disruption of Fibrinolysis</a:t>
            </a:r>
            <a:endParaRPr/>
          </a:p>
        </p:txBody>
      </p:sp>
      <p:sp>
        <p:nvSpPr>
          <p:cNvPr id="343" name="Google Shape;343;p24"/>
          <p:cNvSpPr txBox="1"/>
          <p:nvPr>
            <p:ph idx="1" type="body"/>
          </p:nvPr>
        </p:nvSpPr>
        <p:spPr>
          <a:xfrm>
            <a:off x="1303800" y="1502750"/>
            <a:ext cx="7030500" cy="302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Fibrinolysis is the final protective step to prevent vascular occlusion</a:t>
            </a:r>
            <a:endParaRPr sz="1600"/>
          </a:p>
          <a:p>
            <a:pPr indent="-330200" lvl="0" marL="457200" rtl="0" algn="l">
              <a:spcBef>
                <a:spcPts val="1200"/>
              </a:spcBef>
              <a:spcAft>
                <a:spcPts val="0"/>
              </a:spcAft>
              <a:buSzPts val="1600"/>
              <a:buChar char="-"/>
            </a:pPr>
            <a:r>
              <a:rPr lang="en" sz="1600"/>
              <a:t>Plasminogen -&gt; plasmin via tPA, urokinase</a:t>
            </a:r>
            <a:endParaRPr sz="1600"/>
          </a:p>
          <a:p>
            <a:pPr indent="-330200" lvl="0" marL="457200" rtl="0" algn="l">
              <a:spcBef>
                <a:spcPts val="0"/>
              </a:spcBef>
              <a:spcAft>
                <a:spcPts val="0"/>
              </a:spcAft>
              <a:buSzPts val="1600"/>
              <a:buChar char="-"/>
            </a:pPr>
            <a:r>
              <a:rPr lang="en" sz="1600"/>
              <a:t>tPA and urokinase from endothelial cells primarily and released upon injury</a:t>
            </a:r>
            <a:endParaRPr sz="1600"/>
          </a:p>
          <a:p>
            <a:pPr indent="0" lvl="0" marL="0" rtl="0" algn="l">
              <a:spcBef>
                <a:spcPts val="1200"/>
              </a:spcBef>
              <a:spcAft>
                <a:spcPts val="0"/>
              </a:spcAft>
              <a:buNone/>
            </a:pPr>
            <a:r>
              <a:rPr lang="en" sz="1600"/>
              <a:t>Plasminogen activator inhibitor (PAI-1) is the major counterregulatory enzyme</a:t>
            </a:r>
            <a:endParaRPr sz="1600"/>
          </a:p>
          <a:p>
            <a:pPr indent="-330200" lvl="0" marL="457200" rtl="0" algn="l">
              <a:spcBef>
                <a:spcPts val="1200"/>
              </a:spcBef>
              <a:spcAft>
                <a:spcPts val="0"/>
              </a:spcAft>
              <a:buSzPts val="1600"/>
              <a:buChar char="-"/>
            </a:pPr>
            <a:r>
              <a:rPr lang="en" sz="1600"/>
              <a:t>TNF alpha, IL-1 beta result in delayed but more sustained increase of PAI-1 compared to tPA</a:t>
            </a:r>
            <a:endParaRPr sz="1600"/>
          </a:p>
          <a:p>
            <a:pPr indent="-330200" lvl="0" marL="457200" rtl="0" algn="l">
              <a:spcBef>
                <a:spcPts val="0"/>
              </a:spcBef>
              <a:spcAft>
                <a:spcPts val="0"/>
              </a:spcAft>
              <a:buSzPts val="1600"/>
              <a:buChar char="-"/>
            </a:pPr>
            <a:r>
              <a:rPr lang="en" sz="1600"/>
              <a:t>Decreased fibrinolysis and persistent thrombus result</a:t>
            </a:r>
            <a:endParaRPr sz="16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2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Diagnostics</a:t>
            </a:r>
            <a:endParaRPr/>
          </a:p>
        </p:txBody>
      </p:sp>
      <p:sp>
        <p:nvSpPr>
          <p:cNvPr id="349" name="Google Shape;349;p25"/>
          <p:cNvSpPr txBox="1"/>
          <p:nvPr>
            <p:ph idx="1" type="body"/>
          </p:nvPr>
        </p:nvSpPr>
        <p:spPr>
          <a:xfrm>
            <a:off x="1303800" y="1100450"/>
            <a:ext cx="7030500" cy="3497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500"/>
              <a:t>Traditional tests - Platelet count, aPTT, PT</a:t>
            </a:r>
            <a:endParaRPr sz="1500"/>
          </a:p>
          <a:p>
            <a:pPr indent="-323850" lvl="0" marL="457200" rtl="0" algn="l">
              <a:spcBef>
                <a:spcPts val="1200"/>
              </a:spcBef>
              <a:spcAft>
                <a:spcPts val="0"/>
              </a:spcAft>
              <a:buSzPts val="1500"/>
              <a:buChar char="-"/>
            </a:pPr>
            <a:r>
              <a:rPr lang="en" sz="1500"/>
              <a:t>Drop in circulating platelet count + prolongation of </a:t>
            </a:r>
            <a:r>
              <a:rPr lang="en" sz="1500" u="sng"/>
              <a:t>&gt;</a:t>
            </a:r>
            <a:r>
              <a:rPr lang="en" sz="1500"/>
              <a:t> </a:t>
            </a:r>
            <a:r>
              <a:rPr lang="en" sz="1500"/>
              <a:t>20% in a patient with at risk disease process should be concerning for consumptive coagulopathy</a:t>
            </a:r>
            <a:endParaRPr sz="1500"/>
          </a:p>
          <a:p>
            <a:pPr indent="0" lvl="0" marL="0" rtl="0" algn="l">
              <a:spcBef>
                <a:spcPts val="1200"/>
              </a:spcBef>
              <a:spcAft>
                <a:spcPts val="0"/>
              </a:spcAft>
              <a:buNone/>
            </a:pPr>
            <a:r>
              <a:rPr lang="en" sz="1500"/>
              <a:t>Documentation of hypercoagulable state relies on</a:t>
            </a:r>
            <a:endParaRPr sz="1500"/>
          </a:p>
          <a:p>
            <a:pPr indent="-323850" lvl="0" marL="457200" rtl="0" algn="l">
              <a:spcBef>
                <a:spcPts val="1200"/>
              </a:spcBef>
              <a:spcAft>
                <a:spcPts val="0"/>
              </a:spcAft>
              <a:buSzPts val="1500"/>
              <a:buChar char="-"/>
            </a:pPr>
            <a:r>
              <a:rPr lang="en" sz="1500"/>
              <a:t>Identifying rise in prothrombotic elements</a:t>
            </a:r>
            <a:endParaRPr sz="1500"/>
          </a:p>
          <a:p>
            <a:pPr indent="-323850" lvl="0" marL="457200" rtl="0" algn="l">
              <a:spcBef>
                <a:spcPts val="0"/>
              </a:spcBef>
              <a:spcAft>
                <a:spcPts val="0"/>
              </a:spcAft>
              <a:buSzPts val="1500"/>
              <a:buChar char="-"/>
            </a:pPr>
            <a:r>
              <a:rPr lang="en" sz="1500"/>
              <a:t>Decrease in endogenous anticoagulants</a:t>
            </a:r>
            <a:endParaRPr sz="1500"/>
          </a:p>
          <a:p>
            <a:pPr indent="-323850" lvl="0" marL="457200" rtl="0" algn="l">
              <a:spcBef>
                <a:spcPts val="0"/>
              </a:spcBef>
              <a:spcAft>
                <a:spcPts val="0"/>
              </a:spcAft>
              <a:buSzPts val="1500"/>
              <a:buChar char="-"/>
            </a:pPr>
            <a:r>
              <a:rPr lang="en" sz="1500"/>
              <a:t>Decrease in fibrinolysis</a:t>
            </a:r>
            <a:endParaRPr sz="1500"/>
          </a:p>
          <a:p>
            <a:pPr indent="0" lvl="0" marL="0" rtl="0" algn="l">
              <a:spcBef>
                <a:spcPts val="1200"/>
              </a:spcBef>
              <a:spcAft>
                <a:spcPts val="1200"/>
              </a:spcAft>
              <a:buNone/>
            </a:pPr>
            <a:r>
              <a:rPr lang="en" sz="1500"/>
              <a:t>How to document? Viscoelastic coagulation tests, search for ongoing thrombin generation markers, lysis of fibrin clot products, platelet activation testing</a:t>
            </a:r>
            <a:endParaRPr sz="1500"/>
          </a:p>
        </p:txBody>
      </p:sp>
      <p:sp>
        <p:nvSpPr>
          <p:cNvPr id="350" name="Google Shape;350;p25"/>
          <p:cNvSpPr txBox="1"/>
          <p:nvPr/>
        </p:nvSpPr>
        <p:spPr>
          <a:xfrm>
            <a:off x="1531275" y="4878475"/>
            <a:ext cx="5653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latin typeface="Nunito"/>
                <a:ea typeface="Nunito"/>
                <a:cs typeface="Nunito"/>
                <a:sym typeface="Nunito"/>
              </a:rPr>
              <a:t>https://eclinpath.com/hemostasis/tests/viscoelastic-testing/</a:t>
            </a:r>
            <a:endParaRPr sz="1000">
              <a:latin typeface="Nunito"/>
              <a:ea typeface="Nunito"/>
              <a:cs typeface="Nunito"/>
              <a:sym typeface="Nuni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2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Diagnostics</a:t>
            </a:r>
            <a:endParaRPr/>
          </a:p>
        </p:txBody>
      </p:sp>
      <p:sp>
        <p:nvSpPr>
          <p:cNvPr id="356" name="Google Shape;356;p26"/>
          <p:cNvSpPr txBox="1"/>
          <p:nvPr>
            <p:ph idx="1" type="body"/>
          </p:nvPr>
        </p:nvSpPr>
        <p:spPr>
          <a:xfrm>
            <a:off x="1303800" y="1100450"/>
            <a:ext cx="7030500" cy="3497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500"/>
              <a:t>Traditional tests - Platelet count, aPTT, PT</a:t>
            </a:r>
            <a:endParaRPr sz="1500"/>
          </a:p>
          <a:p>
            <a:pPr indent="-323850" lvl="0" marL="457200" rtl="0" algn="l">
              <a:spcBef>
                <a:spcPts val="1200"/>
              </a:spcBef>
              <a:spcAft>
                <a:spcPts val="0"/>
              </a:spcAft>
              <a:buSzPts val="1500"/>
              <a:buChar char="-"/>
            </a:pPr>
            <a:r>
              <a:rPr lang="en" sz="1500"/>
              <a:t>Drop in circulating platelet count + prolongation of </a:t>
            </a:r>
            <a:r>
              <a:rPr lang="en" sz="1500" u="sng"/>
              <a:t>&gt;</a:t>
            </a:r>
            <a:r>
              <a:rPr lang="en" sz="1500"/>
              <a:t> 20% in a patient with at risk disease process should be concerning for consumptive coagulopathy</a:t>
            </a:r>
            <a:endParaRPr sz="1500"/>
          </a:p>
          <a:p>
            <a:pPr indent="0" lvl="0" marL="0" rtl="0" algn="l">
              <a:spcBef>
                <a:spcPts val="1200"/>
              </a:spcBef>
              <a:spcAft>
                <a:spcPts val="0"/>
              </a:spcAft>
              <a:buNone/>
            </a:pPr>
            <a:r>
              <a:rPr lang="en" sz="1500"/>
              <a:t>Documentation of hypercoagulable state relies on</a:t>
            </a:r>
            <a:endParaRPr sz="1500"/>
          </a:p>
          <a:p>
            <a:pPr indent="-323850" lvl="0" marL="457200" rtl="0" algn="l">
              <a:spcBef>
                <a:spcPts val="1200"/>
              </a:spcBef>
              <a:spcAft>
                <a:spcPts val="0"/>
              </a:spcAft>
              <a:buSzPts val="1500"/>
              <a:buChar char="-"/>
            </a:pPr>
            <a:r>
              <a:rPr lang="en" sz="1500"/>
              <a:t>Identifying rise in prothrombotic elements</a:t>
            </a:r>
            <a:endParaRPr sz="1500"/>
          </a:p>
          <a:p>
            <a:pPr indent="-323850" lvl="0" marL="457200" rtl="0" algn="l">
              <a:spcBef>
                <a:spcPts val="0"/>
              </a:spcBef>
              <a:spcAft>
                <a:spcPts val="0"/>
              </a:spcAft>
              <a:buSzPts val="1500"/>
              <a:buChar char="-"/>
            </a:pPr>
            <a:r>
              <a:rPr lang="en" sz="1500"/>
              <a:t>Decrease in endogenous anticoagulants</a:t>
            </a:r>
            <a:endParaRPr sz="1500"/>
          </a:p>
          <a:p>
            <a:pPr indent="-323850" lvl="0" marL="457200" rtl="0" algn="l">
              <a:spcBef>
                <a:spcPts val="0"/>
              </a:spcBef>
              <a:spcAft>
                <a:spcPts val="0"/>
              </a:spcAft>
              <a:buSzPts val="1500"/>
              <a:buChar char="-"/>
            </a:pPr>
            <a:r>
              <a:rPr lang="en" sz="1500"/>
              <a:t>Decrease in fibrinolysis</a:t>
            </a:r>
            <a:endParaRPr sz="1500"/>
          </a:p>
          <a:p>
            <a:pPr indent="0" lvl="0" marL="0" rtl="0" algn="l">
              <a:spcBef>
                <a:spcPts val="1200"/>
              </a:spcBef>
              <a:spcAft>
                <a:spcPts val="1200"/>
              </a:spcAft>
              <a:buNone/>
            </a:pPr>
            <a:r>
              <a:rPr lang="en" sz="1500"/>
              <a:t>How to document? Viscoelastic coagulation tests, search for ongoing thrombin generation markers, lysis of fibrin clot products, platelet activation testing</a:t>
            </a:r>
            <a:endParaRPr sz="1500"/>
          </a:p>
        </p:txBody>
      </p:sp>
      <p:pic>
        <p:nvPicPr>
          <p:cNvPr id="357" name="Google Shape;357;p26"/>
          <p:cNvPicPr preferRelativeResize="0"/>
          <p:nvPr/>
        </p:nvPicPr>
        <p:blipFill>
          <a:blip r:embed="rId3">
            <a:alphaModFix/>
          </a:blip>
          <a:stretch>
            <a:fillRect/>
          </a:stretch>
        </p:blipFill>
        <p:spPr>
          <a:xfrm>
            <a:off x="6188300" y="2095750"/>
            <a:ext cx="2704849" cy="1806525"/>
          </a:xfrm>
          <a:prstGeom prst="rect">
            <a:avLst/>
          </a:prstGeom>
          <a:noFill/>
          <a:ln>
            <a:noFill/>
          </a:ln>
        </p:spPr>
      </p:pic>
      <p:sp>
        <p:nvSpPr>
          <p:cNvPr id="358" name="Google Shape;358;p26"/>
          <p:cNvSpPr txBox="1"/>
          <p:nvPr/>
        </p:nvSpPr>
        <p:spPr>
          <a:xfrm>
            <a:off x="1531275" y="4878475"/>
            <a:ext cx="5653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latin typeface="Nunito"/>
                <a:ea typeface="Nunito"/>
                <a:cs typeface="Nunito"/>
                <a:sym typeface="Nunito"/>
              </a:rPr>
              <a:t>https://eclinpath.com/hemostasis/tests/viscoelastic-testing/</a:t>
            </a:r>
            <a:endParaRPr sz="1000">
              <a:latin typeface="Nunito"/>
              <a:ea typeface="Nunito"/>
              <a:cs typeface="Nunito"/>
              <a:sym typeface="Nuni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27"/>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Common Hypercoagulable Conditions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28"/>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Systemic Inflammation</a:t>
            </a:r>
            <a:endParaRPr/>
          </a:p>
        </p:txBody>
      </p:sp>
      <p:sp>
        <p:nvSpPr>
          <p:cNvPr id="369" name="Google Shape;369;p28"/>
          <p:cNvSpPr txBox="1"/>
          <p:nvPr>
            <p:ph idx="1" type="body"/>
          </p:nvPr>
        </p:nvSpPr>
        <p:spPr>
          <a:xfrm>
            <a:off x="1303800" y="1474700"/>
            <a:ext cx="7030500" cy="3057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Glycocalyx shedding and endothelial cell activation</a:t>
            </a:r>
            <a:endParaRPr sz="1700"/>
          </a:p>
          <a:p>
            <a:pPr indent="-336550" lvl="0" marL="457200" rtl="0" algn="l">
              <a:spcBef>
                <a:spcPts val="1200"/>
              </a:spcBef>
              <a:spcAft>
                <a:spcPts val="0"/>
              </a:spcAft>
              <a:buSzPts val="1700"/>
              <a:buChar char="-"/>
            </a:pPr>
            <a:r>
              <a:rPr lang="en" sz="1700"/>
              <a:t>Increased tissue factor, UL-vWF, adhesion molecules (P-selectin)</a:t>
            </a:r>
            <a:endParaRPr sz="1700"/>
          </a:p>
          <a:p>
            <a:pPr indent="-336550" lvl="0" marL="457200" rtl="0" algn="l">
              <a:spcBef>
                <a:spcPts val="0"/>
              </a:spcBef>
              <a:spcAft>
                <a:spcPts val="0"/>
              </a:spcAft>
              <a:buSzPts val="1700"/>
              <a:buChar char="-"/>
            </a:pPr>
            <a:r>
              <a:rPr lang="en" sz="1700"/>
              <a:t>Decreased production of nitric oxide</a:t>
            </a:r>
            <a:endParaRPr sz="1700"/>
          </a:p>
          <a:p>
            <a:pPr indent="-336550" lvl="0" marL="457200" rtl="0" algn="l">
              <a:spcBef>
                <a:spcPts val="0"/>
              </a:spcBef>
              <a:spcAft>
                <a:spcPts val="0"/>
              </a:spcAft>
              <a:buSzPts val="1700"/>
              <a:buChar char="-"/>
            </a:pPr>
            <a:r>
              <a:rPr lang="en" sz="1700"/>
              <a:t>Disruption of glyocalyx anticoagulant defenses</a:t>
            </a:r>
            <a:endParaRPr sz="1700"/>
          </a:p>
          <a:p>
            <a:pPr indent="0" lvl="0" marL="0" rtl="0" algn="l">
              <a:spcBef>
                <a:spcPts val="1200"/>
              </a:spcBef>
              <a:spcAft>
                <a:spcPts val="0"/>
              </a:spcAft>
              <a:buNone/>
            </a:pPr>
            <a:r>
              <a:rPr lang="en" sz="1700"/>
              <a:t>Decreased thrombomodulin, protein C, antithrombin levels and efficacy</a:t>
            </a:r>
            <a:endParaRPr sz="1700"/>
          </a:p>
          <a:p>
            <a:pPr indent="0" lvl="0" marL="0" rtl="0" algn="l">
              <a:spcBef>
                <a:spcPts val="1200"/>
              </a:spcBef>
              <a:spcAft>
                <a:spcPts val="0"/>
              </a:spcAft>
              <a:buNone/>
            </a:pPr>
            <a:r>
              <a:rPr lang="en" sz="1700"/>
              <a:t>TFPI (tissue factor pathway inhibitor)</a:t>
            </a:r>
            <a:endParaRPr sz="1700"/>
          </a:p>
          <a:p>
            <a:pPr indent="0" lvl="0" marL="0" rtl="0" algn="l">
              <a:spcBef>
                <a:spcPts val="1200"/>
              </a:spcBef>
              <a:spcAft>
                <a:spcPts val="1200"/>
              </a:spcAft>
              <a:buNone/>
            </a:pPr>
            <a:r>
              <a:rPr lang="en" sz="1700"/>
              <a:t>Increased PAI-1 release from inflammatory cytokines</a:t>
            </a:r>
            <a:endParaRPr sz="1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29"/>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Sepsis</a:t>
            </a:r>
            <a:endParaRPr/>
          </a:p>
        </p:txBody>
      </p:sp>
      <p:pic>
        <p:nvPicPr>
          <p:cNvPr id="375" name="Google Shape;375;p29"/>
          <p:cNvPicPr preferRelativeResize="0"/>
          <p:nvPr/>
        </p:nvPicPr>
        <p:blipFill>
          <a:blip r:embed="rId3">
            <a:alphaModFix/>
          </a:blip>
          <a:stretch>
            <a:fillRect/>
          </a:stretch>
        </p:blipFill>
        <p:spPr>
          <a:xfrm>
            <a:off x="1389775" y="1211250"/>
            <a:ext cx="6073675" cy="3373125"/>
          </a:xfrm>
          <a:prstGeom prst="rect">
            <a:avLst/>
          </a:prstGeom>
          <a:noFill/>
          <a:ln>
            <a:noFill/>
          </a:ln>
        </p:spPr>
      </p:pic>
      <p:sp>
        <p:nvSpPr>
          <p:cNvPr id="376" name="Google Shape;376;p29"/>
          <p:cNvSpPr txBox="1"/>
          <p:nvPr/>
        </p:nvSpPr>
        <p:spPr>
          <a:xfrm>
            <a:off x="467600" y="4669925"/>
            <a:ext cx="8695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333333"/>
                </a:solidFill>
                <a:highlight>
                  <a:srgbClr val="FFFFFF"/>
                </a:highlight>
                <a:latin typeface="Roboto"/>
                <a:ea typeface="Roboto"/>
                <a:cs typeface="Roboto"/>
                <a:sym typeface="Roboto"/>
              </a:rPr>
              <a:t>Uchimido, R., Schmidt, E.P. &amp; Shapiro, N.I. The glycocalyx: a novel diagnostic and therapeutic target in sepsis. </a:t>
            </a:r>
            <a:r>
              <a:rPr i="1" lang="en" sz="1200">
                <a:solidFill>
                  <a:srgbClr val="333333"/>
                </a:solidFill>
                <a:highlight>
                  <a:srgbClr val="FFFFFF"/>
                </a:highlight>
                <a:latin typeface="Roboto"/>
                <a:ea typeface="Roboto"/>
                <a:cs typeface="Roboto"/>
                <a:sym typeface="Roboto"/>
              </a:rPr>
              <a:t>Crit Care</a:t>
            </a:r>
            <a:r>
              <a:rPr lang="en" sz="1200">
                <a:solidFill>
                  <a:srgbClr val="333333"/>
                </a:solidFill>
                <a:highlight>
                  <a:srgbClr val="FFFFFF"/>
                </a:highlight>
                <a:latin typeface="Roboto"/>
                <a:ea typeface="Roboto"/>
                <a:cs typeface="Roboto"/>
                <a:sym typeface="Roboto"/>
              </a:rPr>
              <a:t> 23, 16 (2019). https://doi.org/10.1186/s13054-018-2292-6</a:t>
            </a:r>
            <a:endParaRPr>
              <a:latin typeface="Nunito"/>
              <a:ea typeface="Nunito"/>
              <a:cs typeface="Nunito"/>
              <a:sym typeface="Nuni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30"/>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Protein Losing Nephropathy</a:t>
            </a:r>
            <a:endParaRPr/>
          </a:p>
        </p:txBody>
      </p:sp>
      <p:sp>
        <p:nvSpPr>
          <p:cNvPr id="382" name="Google Shape;382;p30"/>
          <p:cNvSpPr txBox="1"/>
          <p:nvPr>
            <p:ph idx="1" type="body"/>
          </p:nvPr>
        </p:nvSpPr>
        <p:spPr>
          <a:xfrm>
            <a:off x="1303800" y="1375800"/>
            <a:ext cx="7030500" cy="315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In humans, PLN is multifactorial for thrombophilia</a:t>
            </a:r>
            <a:endParaRPr sz="1500"/>
          </a:p>
          <a:p>
            <a:pPr indent="-323850" lvl="0" marL="457200" rtl="0" algn="l">
              <a:spcBef>
                <a:spcPts val="1200"/>
              </a:spcBef>
              <a:spcAft>
                <a:spcPts val="0"/>
              </a:spcAft>
              <a:buSzPts val="1500"/>
              <a:buChar char="-"/>
            </a:pPr>
            <a:r>
              <a:rPr lang="en" sz="1500"/>
              <a:t>Platelets are hyperaggregable</a:t>
            </a:r>
            <a:endParaRPr sz="1500"/>
          </a:p>
          <a:p>
            <a:pPr indent="-323850" lvl="0" marL="457200" rtl="0" algn="l">
              <a:spcBef>
                <a:spcPts val="0"/>
              </a:spcBef>
              <a:spcAft>
                <a:spcPts val="0"/>
              </a:spcAft>
              <a:buSzPts val="1500"/>
              <a:buChar char="-"/>
            </a:pPr>
            <a:r>
              <a:rPr lang="en" sz="1500"/>
              <a:t>Increased fibrinogen, Factor VIII activity, vWF</a:t>
            </a:r>
            <a:endParaRPr sz="1500"/>
          </a:p>
          <a:p>
            <a:pPr indent="-323850" lvl="0" marL="457200" rtl="0" algn="l">
              <a:spcBef>
                <a:spcPts val="0"/>
              </a:spcBef>
              <a:spcAft>
                <a:spcPts val="0"/>
              </a:spcAft>
              <a:buSzPts val="1500"/>
              <a:buChar char="-"/>
            </a:pPr>
            <a:r>
              <a:rPr lang="en" sz="1500"/>
              <a:t>Variable Factor V levels</a:t>
            </a:r>
            <a:endParaRPr sz="1500"/>
          </a:p>
          <a:p>
            <a:pPr indent="-323850" lvl="0" marL="457200" rtl="0" algn="l">
              <a:spcBef>
                <a:spcPts val="0"/>
              </a:spcBef>
              <a:spcAft>
                <a:spcPts val="0"/>
              </a:spcAft>
              <a:buSzPts val="1500"/>
              <a:buChar char="-"/>
            </a:pPr>
            <a:r>
              <a:rPr lang="en" sz="1500"/>
              <a:t>Loss of endogenous anticoagulants - antithrombin, protein C</a:t>
            </a:r>
            <a:endParaRPr sz="1500"/>
          </a:p>
          <a:p>
            <a:pPr indent="-323850" lvl="0" marL="457200" rtl="0" algn="l">
              <a:spcBef>
                <a:spcPts val="0"/>
              </a:spcBef>
              <a:spcAft>
                <a:spcPts val="0"/>
              </a:spcAft>
              <a:buSzPts val="1500"/>
              <a:buChar char="-"/>
            </a:pPr>
            <a:r>
              <a:rPr lang="en" sz="1500"/>
              <a:t>Potential increased TFPI, TAFI, PAI-1 levels</a:t>
            </a:r>
            <a:endParaRPr sz="1500"/>
          </a:p>
          <a:p>
            <a:pPr indent="0" lvl="0" marL="0" rtl="0" algn="l">
              <a:spcBef>
                <a:spcPts val="1200"/>
              </a:spcBef>
              <a:spcAft>
                <a:spcPts val="0"/>
              </a:spcAft>
              <a:buNone/>
            </a:pPr>
            <a:r>
              <a:rPr lang="en" sz="1500"/>
              <a:t>In dogs:</a:t>
            </a:r>
            <a:endParaRPr sz="1500"/>
          </a:p>
          <a:p>
            <a:pPr indent="-323850" lvl="0" marL="457200" rtl="0" algn="l">
              <a:spcBef>
                <a:spcPts val="1200"/>
              </a:spcBef>
              <a:spcAft>
                <a:spcPts val="0"/>
              </a:spcAft>
              <a:buSzPts val="1500"/>
              <a:buChar char="-"/>
            </a:pPr>
            <a:r>
              <a:rPr lang="en" sz="1500"/>
              <a:t>Increased fibrinogen activity</a:t>
            </a:r>
            <a:endParaRPr sz="1500"/>
          </a:p>
          <a:p>
            <a:pPr indent="-323850" lvl="0" marL="457200" rtl="0" algn="l">
              <a:spcBef>
                <a:spcPts val="0"/>
              </a:spcBef>
              <a:spcAft>
                <a:spcPts val="0"/>
              </a:spcAft>
              <a:buSzPts val="1500"/>
              <a:buChar char="-"/>
            </a:pPr>
            <a:r>
              <a:rPr lang="en" sz="1500"/>
              <a:t>Lower AT activity</a:t>
            </a:r>
            <a:endParaRPr sz="1500"/>
          </a:p>
          <a:p>
            <a:pPr indent="-323850" lvl="0" marL="457200" rtl="0" algn="l">
              <a:spcBef>
                <a:spcPts val="0"/>
              </a:spcBef>
              <a:spcAft>
                <a:spcPts val="0"/>
              </a:spcAft>
              <a:buSzPts val="1500"/>
              <a:buChar char="-"/>
            </a:pPr>
            <a:r>
              <a:rPr lang="en" sz="1500"/>
              <a:t>Higher alpha-2 antiplasmin and low protein C activity</a:t>
            </a:r>
            <a:endParaRPr sz="1500"/>
          </a:p>
          <a:p>
            <a:pPr indent="-323850" lvl="0" marL="457200" rtl="0" algn="l">
              <a:spcBef>
                <a:spcPts val="0"/>
              </a:spcBef>
              <a:spcAft>
                <a:spcPts val="0"/>
              </a:spcAft>
              <a:buSzPts val="1500"/>
              <a:buChar char="-"/>
            </a:pPr>
            <a:r>
              <a:rPr lang="en" sz="1500"/>
              <a:t>Elevated Factor VIII</a:t>
            </a:r>
            <a:endParaRPr sz="15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31"/>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Immune-mediated Hemolytic Anemia</a:t>
            </a:r>
            <a:endParaRPr/>
          </a:p>
        </p:txBody>
      </p:sp>
      <p:sp>
        <p:nvSpPr>
          <p:cNvPr id="388" name="Google Shape;388;p31"/>
          <p:cNvSpPr txBox="1"/>
          <p:nvPr>
            <p:ph idx="1" type="body"/>
          </p:nvPr>
        </p:nvSpPr>
        <p:spPr>
          <a:xfrm>
            <a:off x="1303800" y="1357800"/>
            <a:ext cx="7030500" cy="317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Major complication of this disease is thromboembolic events</a:t>
            </a:r>
            <a:endParaRPr sz="1600"/>
          </a:p>
          <a:p>
            <a:pPr indent="-330200" lvl="0" marL="457200" rtl="0" algn="l">
              <a:spcBef>
                <a:spcPts val="1200"/>
              </a:spcBef>
              <a:spcAft>
                <a:spcPts val="0"/>
              </a:spcAft>
              <a:buSzPts val="1600"/>
              <a:buChar char="-"/>
            </a:pPr>
            <a:r>
              <a:rPr lang="en" sz="1600"/>
              <a:t>Low AT, elevated FDP/D-dimers, markedly elevated fibrinogen</a:t>
            </a:r>
            <a:endParaRPr sz="1600"/>
          </a:p>
          <a:p>
            <a:pPr indent="-330200" lvl="0" marL="457200" rtl="0" algn="l">
              <a:spcBef>
                <a:spcPts val="0"/>
              </a:spcBef>
              <a:spcAft>
                <a:spcPts val="0"/>
              </a:spcAft>
              <a:buSzPts val="1600"/>
              <a:buChar char="-"/>
            </a:pPr>
            <a:r>
              <a:rPr lang="en" sz="1600"/>
              <a:t>TEG tracings are hypercoagulable</a:t>
            </a:r>
            <a:endParaRPr sz="1600"/>
          </a:p>
          <a:p>
            <a:pPr indent="-330200" lvl="0" marL="457200" rtl="0" algn="l">
              <a:spcBef>
                <a:spcPts val="0"/>
              </a:spcBef>
              <a:spcAft>
                <a:spcPts val="0"/>
              </a:spcAft>
              <a:buSzPts val="1600"/>
              <a:buChar char="-"/>
            </a:pPr>
            <a:r>
              <a:rPr lang="en" sz="1600"/>
              <a:t>Circulating tissue factor</a:t>
            </a:r>
            <a:endParaRPr sz="1600"/>
          </a:p>
          <a:p>
            <a:pPr indent="-330200" lvl="0" marL="457200" rtl="0" algn="l">
              <a:spcBef>
                <a:spcPts val="0"/>
              </a:spcBef>
              <a:spcAft>
                <a:spcPts val="0"/>
              </a:spcAft>
              <a:buSzPts val="1600"/>
              <a:buChar char="-"/>
            </a:pPr>
            <a:r>
              <a:rPr lang="en" sz="1600"/>
              <a:t>Cell free heme decreases nitric oxide, increases adhesion molecules</a:t>
            </a:r>
            <a:endParaRPr sz="1600"/>
          </a:p>
          <a:p>
            <a:pPr indent="-330200" lvl="0" marL="457200" rtl="0" algn="l">
              <a:spcBef>
                <a:spcPts val="0"/>
              </a:spcBef>
              <a:spcAft>
                <a:spcPts val="0"/>
              </a:spcAft>
              <a:buSzPts val="1600"/>
              <a:buChar char="-"/>
            </a:pPr>
            <a:r>
              <a:rPr lang="en" sz="1600"/>
              <a:t>Platelet activation</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Hypercoagulability</a:t>
            </a:r>
            <a:endParaRPr/>
          </a:p>
        </p:txBody>
      </p:sp>
      <p:sp>
        <p:nvSpPr>
          <p:cNvPr id="284" name="Google Shape;284;p14"/>
          <p:cNvSpPr txBox="1"/>
          <p:nvPr>
            <p:ph idx="1" type="body"/>
          </p:nvPr>
        </p:nvSpPr>
        <p:spPr>
          <a:xfrm>
            <a:off x="1303800" y="1533525"/>
            <a:ext cx="7030500" cy="29982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lang="en" sz="1700"/>
              <a:t>Propensity for inappropriate thrombus formation</a:t>
            </a:r>
            <a:endParaRPr sz="1700"/>
          </a:p>
          <a:p>
            <a:pPr indent="0" lvl="0" marL="0" rtl="0" algn="l">
              <a:lnSpc>
                <a:spcPct val="95000"/>
              </a:lnSpc>
              <a:spcBef>
                <a:spcPts val="1200"/>
              </a:spcBef>
              <a:spcAft>
                <a:spcPts val="0"/>
              </a:spcAft>
              <a:buNone/>
            </a:pPr>
            <a:r>
              <a:rPr lang="en" sz="1700"/>
              <a:t>Coagulation is a balance of procoagulant and anticoagulant elements</a:t>
            </a:r>
            <a:endParaRPr sz="1700"/>
          </a:p>
          <a:p>
            <a:pPr indent="0" lvl="0" marL="0" rtl="0" algn="l">
              <a:lnSpc>
                <a:spcPct val="95000"/>
              </a:lnSpc>
              <a:spcBef>
                <a:spcPts val="1200"/>
              </a:spcBef>
              <a:spcAft>
                <a:spcPts val="0"/>
              </a:spcAft>
              <a:buNone/>
            </a:pPr>
            <a:r>
              <a:rPr lang="en" sz="1700"/>
              <a:t>Thrombophilia causes - Inherited or acquired</a:t>
            </a:r>
            <a:endParaRPr sz="1700"/>
          </a:p>
          <a:p>
            <a:pPr indent="0" lvl="0" marL="0" rtl="0" algn="l">
              <a:lnSpc>
                <a:spcPct val="95000"/>
              </a:lnSpc>
              <a:spcBef>
                <a:spcPts val="1200"/>
              </a:spcBef>
              <a:spcAft>
                <a:spcPts val="1200"/>
              </a:spcAft>
              <a:buNone/>
            </a:pPr>
            <a:r>
              <a:rPr lang="en" sz="1700"/>
              <a:t>Virchow’s Triad</a:t>
            </a:r>
            <a:endParaRPr sz="17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32"/>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Hyperadrenocorticism</a:t>
            </a:r>
            <a:endParaRPr/>
          </a:p>
        </p:txBody>
      </p:sp>
      <p:sp>
        <p:nvSpPr>
          <p:cNvPr id="394" name="Google Shape;394;p32"/>
          <p:cNvSpPr txBox="1"/>
          <p:nvPr>
            <p:ph idx="1" type="body"/>
          </p:nvPr>
        </p:nvSpPr>
        <p:spPr>
          <a:xfrm>
            <a:off x="1303800" y="1597875"/>
            <a:ext cx="7030500" cy="293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Humans with hyperadrenocorticism</a:t>
            </a:r>
            <a:endParaRPr sz="1700"/>
          </a:p>
          <a:p>
            <a:pPr indent="-336550" lvl="0" marL="457200" rtl="0" algn="l">
              <a:spcBef>
                <a:spcPts val="1200"/>
              </a:spcBef>
              <a:spcAft>
                <a:spcPts val="0"/>
              </a:spcAft>
              <a:buSzPts val="1700"/>
              <a:buChar char="-"/>
            </a:pPr>
            <a:r>
              <a:rPr lang="en" sz="1700"/>
              <a:t>Increased Factor VIII, IX, XI, XII, vWF, serum PAI-1</a:t>
            </a:r>
            <a:endParaRPr sz="1700"/>
          </a:p>
          <a:p>
            <a:pPr indent="-336550" lvl="0" marL="457200" rtl="0" algn="l">
              <a:spcBef>
                <a:spcPts val="0"/>
              </a:spcBef>
              <a:spcAft>
                <a:spcPts val="0"/>
              </a:spcAft>
              <a:buSzPts val="1700"/>
              <a:buChar char="-"/>
            </a:pPr>
            <a:r>
              <a:rPr lang="en" sz="1700"/>
              <a:t>Comorbidities such as obesity, diabetes mellitus, hypertriglyceridemia</a:t>
            </a:r>
            <a:endParaRPr sz="1700"/>
          </a:p>
          <a:p>
            <a:pPr indent="0" lvl="0" marL="0" rtl="0" algn="l">
              <a:spcBef>
                <a:spcPts val="1200"/>
              </a:spcBef>
              <a:spcAft>
                <a:spcPts val="0"/>
              </a:spcAft>
              <a:buNone/>
            </a:pPr>
            <a:r>
              <a:rPr lang="en" sz="1700"/>
              <a:t>Dogs with hyperadrenocorticism</a:t>
            </a:r>
            <a:endParaRPr sz="1700"/>
          </a:p>
          <a:p>
            <a:pPr indent="-336550" lvl="0" marL="457200" rtl="0" algn="l">
              <a:spcBef>
                <a:spcPts val="1200"/>
              </a:spcBef>
              <a:spcAft>
                <a:spcPts val="0"/>
              </a:spcAft>
              <a:buSzPts val="1700"/>
              <a:buChar char="-"/>
            </a:pPr>
            <a:r>
              <a:rPr lang="en" sz="1700"/>
              <a:t>Elevated Factor II, V, VII, IX, X, XII, decreased AT, elevated TAT complexes</a:t>
            </a:r>
            <a:endParaRPr sz="1700"/>
          </a:p>
          <a:p>
            <a:pPr indent="0" lvl="0" marL="0" rtl="0" algn="l">
              <a:spcBef>
                <a:spcPts val="1200"/>
              </a:spcBef>
              <a:spcAft>
                <a:spcPts val="1200"/>
              </a:spcAft>
              <a:buNone/>
            </a:pPr>
            <a:r>
              <a:t/>
            </a:r>
            <a:endParaRPr sz="17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33"/>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Cardiomyopathies</a:t>
            </a:r>
            <a:endParaRPr/>
          </a:p>
        </p:txBody>
      </p:sp>
      <p:sp>
        <p:nvSpPr>
          <p:cNvPr id="400" name="Google Shape;400;p33"/>
          <p:cNvSpPr txBox="1"/>
          <p:nvPr>
            <p:ph idx="1" type="body"/>
          </p:nvPr>
        </p:nvSpPr>
        <p:spPr>
          <a:xfrm>
            <a:off x="1303800" y="1234700"/>
            <a:ext cx="4298400" cy="3288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Feline HCM, Canine DCM, Atrial fibrillation - Arterial thromboembolism</a:t>
            </a:r>
            <a:endParaRPr sz="1600"/>
          </a:p>
          <a:p>
            <a:pPr indent="0" lvl="0" marL="0" rtl="0" algn="l">
              <a:spcBef>
                <a:spcPts val="1200"/>
              </a:spcBef>
              <a:spcAft>
                <a:spcPts val="0"/>
              </a:spcAft>
              <a:buNone/>
            </a:pPr>
            <a:r>
              <a:rPr lang="en" sz="1600"/>
              <a:t>LA + auricular enlargement - blood stasis, reduced nitric oxide</a:t>
            </a:r>
            <a:endParaRPr sz="1600"/>
          </a:p>
          <a:p>
            <a:pPr indent="0" lvl="0" marL="0" rtl="0" algn="l">
              <a:spcBef>
                <a:spcPts val="1200"/>
              </a:spcBef>
              <a:spcAft>
                <a:spcPts val="0"/>
              </a:spcAft>
              <a:buNone/>
            </a:pPr>
            <a:r>
              <a:rPr lang="en" sz="1600"/>
              <a:t>Jet lesions - increased TF, vWF </a:t>
            </a:r>
            <a:endParaRPr sz="1600"/>
          </a:p>
          <a:p>
            <a:pPr indent="0" lvl="0" marL="0" rtl="0" algn="l">
              <a:spcBef>
                <a:spcPts val="1200"/>
              </a:spcBef>
              <a:spcAft>
                <a:spcPts val="0"/>
              </a:spcAft>
              <a:buNone/>
            </a:pPr>
            <a:r>
              <a:rPr lang="en" sz="1600"/>
              <a:t>Hypercoagulable platelets</a:t>
            </a:r>
            <a:endParaRPr sz="1600"/>
          </a:p>
          <a:p>
            <a:pPr indent="0" lvl="0" marL="0" rtl="0" algn="l">
              <a:spcBef>
                <a:spcPts val="1200"/>
              </a:spcBef>
              <a:spcAft>
                <a:spcPts val="1200"/>
              </a:spcAft>
              <a:buNone/>
            </a:pPr>
            <a:r>
              <a:t/>
            </a:r>
            <a:endParaRPr/>
          </a:p>
        </p:txBody>
      </p:sp>
      <p:pic>
        <p:nvPicPr>
          <p:cNvPr id="401" name="Google Shape;401;p33"/>
          <p:cNvPicPr preferRelativeResize="0"/>
          <p:nvPr/>
        </p:nvPicPr>
        <p:blipFill>
          <a:blip r:embed="rId3">
            <a:alphaModFix/>
          </a:blip>
          <a:stretch>
            <a:fillRect/>
          </a:stretch>
        </p:blipFill>
        <p:spPr>
          <a:xfrm>
            <a:off x="4571999" y="2384375"/>
            <a:ext cx="4053176" cy="2551987"/>
          </a:xfrm>
          <a:prstGeom prst="rect">
            <a:avLst/>
          </a:prstGeom>
          <a:noFill/>
          <a:ln>
            <a:noFill/>
          </a:ln>
        </p:spPr>
      </p:pic>
      <p:sp>
        <p:nvSpPr>
          <p:cNvPr id="402" name="Google Shape;402;p33"/>
          <p:cNvSpPr txBox="1"/>
          <p:nvPr/>
        </p:nvSpPr>
        <p:spPr>
          <a:xfrm>
            <a:off x="539525" y="4361175"/>
            <a:ext cx="39654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555555"/>
                </a:solidFill>
                <a:highlight>
                  <a:schemeClr val="lt1"/>
                </a:highlight>
              </a:rPr>
              <a:t>Smith, Francis W. K., Jr., et al. </a:t>
            </a:r>
            <a:r>
              <a:rPr i="1" lang="en" sz="1050">
                <a:solidFill>
                  <a:srgbClr val="555555"/>
                </a:solidFill>
              </a:rPr>
              <a:t>Manual of Canine and Feline Cardiology</a:t>
            </a:r>
            <a:r>
              <a:rPr lang="en" sz="1050">
                <a:solidFill>
                  <a:srgbClr val="555555"/>
                </a:solidFill>
                <a:highlight>
                  <a:schemeClr val="lt1"/>
                </a:highlight>
              </a:rPr>
              <a:t>, Elsevier, 2015.</a:t>
            </a:r>
            <a:r>
              <a:rPr i="1" lang="en" sz="1050">
                <a:solidFill>
                  <a:srgbClr val="555555"/>
                </a:solidFill>
              </a:rPr>
              <a:t> ProQuest Ebook Central</a:t>
            </a:r>
            <a:r>
              <a:rPr lang="en" sz="1050">
                <a:solidFill>
                  <a:srgbClr val="555555"/>
                </a:solidFill>
                <a:highlight>
                  <a:schemeClr val="lt1"/>
                </a:highlight>
              </a:rPr>
              <a:t>, https://ebookcentral-proquest-com.proxy.library.cornell.edu/lib/cornell/detail.action?docID=2072392.</a:t>
            </a:r>
            <a:endParaRPr>
              <a:latin typeface="Lato"/>
              <a:ea typeface="Lato"/>
              <a:cs typeface="Lato"/>
              <a:sym typeface="Lato"/>
            </a:endParaRPr>
          </a:p>
          <a:p>
            <a:pPr indent="0" lvl="0" marL="0" rtl="0" algn="l">
              <a:spcBef>
                <a:spcPts val="0"/>
              </a:spcBef>
              <a:spcAft>
                <a:spcPts val="0"/>
              </a:spcAft>
              <a:buNone/>
            </a:pPr>
            <a:r>
              <a:t/>
            </a:r>
            <a:endParaRPr>
              <a:latin typeface="Nunito"/>
              <a:ea typeface="Nunito"/>
              <a:cs typeface="Nunito"/>
              <a:sym typeface="Nuni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3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Neoplasia</a:t>
            </a:r>
            <a:endParaRPr/>
          </a:p>
        </p:txBody>
      </p:sp>
      <p:sp>
        <p:nvSpPr>
          <p:cNvPr id="408" name="Google Shape;408;p34"/>
          <p:cNvSpPr txBox="1"/>
          <p:nvPr>
            <p:ph idx="1" type="body"/>
          </p:nvPr>
        </p:nvSpPr>
        <p:spPr>
          <a:xfrm>
            <a:off x="1303800" y="1285875"/>
            <a:ext cx="7030500" cy="324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DIC described in malignancies with hemangiosarcoma, mammary carcinoma, pulmonary adenocarcinoma most commonly</a:t>
            </a:r>
            <a:endParaRPr sz="1500"/>
          </a:p>
          <a:p>
            <a:pPr indent="0" lvl="0" marL="0" rtl="0" algn="l">
              <a:spcBef>
                <a:spcPts val="1200"/>
              </a:spcBef>
              <a:spcAft>
                <a:spcPts val="0"/>
              </a:spcAft>
              <a:buNone/>
            </a:pPr>
            <a:r>
              <a:rPr lang="en" sz="1500"/>
              <a:t>Coagulation components are also important for cancer cell behavior</a:t>
            </a:r>
            <a:endParaRPr sz="1500"/>
          </a:p>
          <a:p>
            <a:pPr indent="-323850" lvl="0" marL="457200" rtl="0" algn="l">
              <a:spcBef>
                <a:spcPts val="1200"/>
              </a:spcBef>
              <a:spcAft>
                <a:spcPts val="0"/>
              </a:spcAft>
              <a:buSzPts val="1500"/>
              <a:buChar char="-"/>
            </a:pPr>
            <a:r>
              <a:rPr lang="en" sz="1500"/>
              <a:t>Tissue factor increased for angiogenesis</a:t>
            </a:r>
            <a:endParaRPr sz="1500"/>
          </a:p>
          <a:p>
            <a:pPr indent="-323850" lvl="0" marL="457200" rtl="0" algn="l">
              <a:spcBef>
                <a:spcPts val="0"/>
              </a:spcBef>
              <a:spcAft>
                <a:spcPts val="0"/>
              </a:spcAft>
              <a:buSzPts val="1500"/>
              <a:buChar char="-"/>
            </a:pPr>
            <a:r>
              <a:rPr lang="en" sz="1500"/>
              <a:t>TF increased, MPs generated - even found in tissue culture supernatants</a:t>
            </a:r>
            <a:endParaRPr sz="1500"/>
          </a:p>
          <a:p>
            <a:pPr indent="0" lvl="0" marL="0" rtl="0" algn="l">
              <a:spcBef>
                <a:spcPts val="1200"/>
              </a:spcBef>
              <a:spcAft>
                <a:spcPts val="0"/>
              </a:spcAft>
              <a:buNone/>
            </a:pPr>
            <a:r>
              <a:rPr lang="en" sz="1500"/>
              <a:t>TEG tracings are usually hypercoagulable</a:t>
            </a:r>
            <a:endParaRPr sz="1500"/>
          </a:p>
          <a:p>
            <a:pPr indent="0" lvl="0" marL="0" rtl="0" algn="l">
              <a:spcBef>
                <a:spcPts val="1200"/>
              </a:spcBef>
              <a:spcAft>
                <a:spcPts val="0"/>
              </a:spcAft>
              <a:buNone/>
            </a:pPr>
            <a:r>
              <a:rPr lang="en" sz="1500"/>
              <a:t>Mammary carcinoma - hyperfibrinogenemia, elevated Factor V, decreased Factor VIII activity</a:t>
            </a:r>
            <a:endParaRPr sz="1500"/>
          </a:p>
          <a:p>
            <a:pPr indent="0" lvl="0" marL="0" rtl="0" algn="l">
              <a:spcBef>
                <a:spcPts val="1200"/>
              </a:spcBef>
              <a:spcAft>
                <a:spcPts val="1200"/>
              </a:spcAft>
              <a:buNone/>
            </a:pPr>
            <a:r>
              <a:rPr lang="en" sz="1500"/>
              <a:t>Multicentric lymphoma - platelet aggregation increased</a:t>
            </a:r>
            <a:endParaRPr sz="15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Brain Injuries</a:t>
            </a:r>
            <a:endParaRPr/>
          </a:p>
        </p:txBody>
      </p:sp>
      <p:sp>
        <p:nvSpPr>
          <p:cNvPr id="414" name="Google Shape;414;p35"/>
          <p:cNvSpPr txBox="1"/>
          <p:nvPr>
            <p:ph idx="1" type="body"/>
          </p:nvPr>
        </p:nvSpPr>
        <p:spPr>
          <a:xfrm>
            <a:off x="1303800" y="1364400"/>
            <a:ext cx="7030500" cy="31674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SzPts val="1018"/>
              <a:buNone/>
            </a:pPr>
            <a:r>
              <a:rPr lang="en" sz="1580"/>
              <a:t>Humans </a:t>
            </a:r>
            <a:r>
              <a:rPr lang="en" sz="1580"/>
              <a:t>with TBI - documented DIC like conditions, hemorrhage worsening prognosis</a:t>
            </a:r>
            <a:endParaRPr sz="1580"/>
          </a:p>
          <a:p>
            <a:pPr indent="0" lvl="0" marL="0" rtl="0" algn="l">
              <a:lnSpc>
                <a:spcPct val="105000"/>
              </a:lnSpc>
              <a:spcBef>
                <a:spcPts val="1200"/>
              </a:spcBef>
              <a:spcAft>
                <a:spcPts val="0"/>
              </a:spcAft>
              <a:buSzPts val="1018"/>
              <a:buNone/>
            </a:pPr>
            <a:r>
              <a:rPr lang="en" sz="1580"/>
              <a:t>Brain is rich with tissue factor - Monocytes also express TF up to 24h post TBI</a:t>
            </a:r>
            <a:endParaRPr sz="1580"/>
          </a:p>
          <a:p>
            <a:pPr indent="0" lvl="0" marL="0" rtl="0" algn="l">
              <a:lnSpc>
                <a:spcPct val="105000"/>
              </a:lnSpc>
              <a:spcBef>
                <a:spcPts val="1200"/>
              </a:spcBef>
              <a:spcAft>
                <a:spcPts val="0"/>
              </a:spcAft>
              <a:buSzPts val="1018"/>
              <a:buNone/>
            </a:pPr>
            <a:r>
              <a:rPr lang="en" sz="1580"/>
              <a:t>Enhanced thrombin generation in cerebral vasculature</a:t>
            </a:r>
            <a:endParaRPr sz="1580"/>
          </a:p>
          <a:p>
            <a:pPr indent="-328930" lvl="0" marL="457200" rtl="0" algn="l">
              <a:lnSpc>
                <a:spcPct val="105000"/>
              </a:lnSpc>
              <a:spcBef>
                <a:spcPts val="1200"/>
              </a:spcBef>
              <a:spcAft>
                <a:spcPts val="0"/>
              </a:spcAft>
              <a:buSzPts val="1580"/>
              <a:buChar char="-"/>
            </a:pPr>
            <a:r>
              <a:rPr lang="en" sz="1580"/>
              <a:t>Humans have documented increased TAT, IL-6, F1+2</a:t>
            </a:r>
            <a:endParaRPr sz="1580"/>
          </a:p>
          <a:p>
            <a:pPr indent="-328930" lvl="0" marL="457200" rtl="0" algn="l">
              <a:lnSpc>
                <a:spcPct val="105000"/>
              </a:lnSpc>
              <a:spcBef>
                <a:spcPts val="0"/>
              </a:spcBef>
              <a:spcAft>
                <a:spcPts val="0"/>
              </a:spcAft>
              <a:buSzPts val="1580"/>
              <a:buChar char="-"/>
            </a:pPr>
            <a:r>
              <a:rPr lang="en" sz="1580"/>
              <a:t>Prolonged PT/aPTT, elevated D-dimers, lower platelets and fibrinogen</a:t>
            </a:r>
            <a:endParaRPr sz="1580"/>
          </a:p>
          <a:p>
            <a:pPr indent="-328930" lvl="0" marL="457200" rtl="0" algn="l">
              <a:lnSpc>
                <a:spcPct val="105000"/>
              </a:lnSpc>
              <a:spcBef>
                <a:spcPts val="0"/>
              </a:spcBef>
              <a:spcAft>
                <a:spcPts val="0"/>
              </a:spcAft>
              <a:buSzPts val="1580"/>
              <a:buChar char="-"/>
            </a:pPr>
            <a:r>
              <a:rPr lang="en" sz="1580"/>
              <a:t>Elevated complement C5B-9</a:t>
            </a:r>
            <a:endParaRPr sz="1580"/>
          </a:p>
          <a:p>
            <a:pPr indent="0" lvl="0" marL="0" rtl="0" algn="l">
              <a:lnSpc>
                <a:spcPct val="105000"/>
              </a:lnSpc>
              <a:spcBef>
                <a:spcPts val="1200"/>
              </a:spcBef>
              <a:spcAft>
                <a:spcPts val="0"/>
              </a:spcAft>
              <a:buSzPts val="1018"/>
              <a:buNone/>
            </a:pPr>
            <a:r>
              <a:rPr lang="en" sz="1580"/>
              <a:t>Procoagulant MPs increased in CSF and blood</a:t>
            </a:r>
            <a:endParaRPr sz="1580"/>
          </a:p>
          <a:p>
            <a:pPr indent="0" lvl="0" marL="0" rtl="0" algn="l">
              <a:lnSpc>
                <a:spcPct val="105000"/>
              </a:lnSpc>
              <a:spcBef>
                <a:spcPts val="1200"/>
              </a:spcBef>
              <a:spcAft>
                <a:spcPts val="1200"/>
              </a:spcAft>
              <a:buSzPts val="1018"/>
              <a:buNone/>
            </a:pPr>
            <a:r>
              <a:rPr lang="en" sz="1580"/>
              <a:t>Platelet hypofunction in TBI</a:t>
            </a:r>
            <a:endParaRPr sz="1679"/>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36"/>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Management of Hypercoagulable Conditions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37"/>
          <p:cNvSpPr txBox="1"/>
          <p:nvPr>
            <p:ph type="title"/>
          </p:nvPr>
        </p:nvSpPr>
        <p:spPr>
          <a:xfrm>
            <a:off x="1303800" y="598575"/>
            <a:ext cx="7030500" cy="756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General Considerations</a:t>
            </a:r>
            <a:endParaRPr/>
          </a:p>
        </p:txBody>
      </p:sp>
      <p:sp>
        <p:nvSpPr>
          <p:cNvPr id="425" name="Google Shape;425;p37"/>
          <p:cNvSpPr txBox="1"/>
          <p:nvPr>
            <p:ph idx="1" type="body"/>
          </p:nvPr>
        </p:nvSpPr>
        <p:spPr>
          <a:xfrm>
            <a:off x="1303800" y="1413475"/>
            <a:ext cx="7030500" cy="3118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500"/>
              <a:t>Always treat the underlying condition or trigger as best as possible</a:t>
            </a:r>
            <a:endParaRPr sz="1500"/>
          </a:p>
          <a:p>
            <a:pPr indent="0" lvl="0" marL="0" rtl="0" algn="l">
              <a:spcBef>
                <a:spcPts val="1200"/>
              </a:spcBef>
              <a:spcAft>
                <a:spcPts val="0"/>
              </a:spcAft>
              <a:buNone/>
            </a:pPr>
            <a:r>
              <a:rPr lang="en" sz="1500"/>
              <a:t>Recombinant anticoagulant therapy</a:t>
            </a:r>
            <a:endParaRPr sz="1500"/>
          </a:p>
          <a:p>
            <a:pPr indent="0" lvl="0" marL="0" rtl="0" algn="l">
              <a:spcBef>
                <a:spcPts val="1200"/>
              </a:spcBef>
              <a:spcAft>
                <a:spcPts val="0"/>
              </a:spcAft>
              <a:buNone/>
            </a:pPr>
            <a:r>
              <a:rPr lang="en" sz="1500"/>
              <a:t>Antithrombotic therapy - CURATIVE guidelines</a:t>
            </a:r>
            <a:endParaRPr sz="1500"/>
          </a:p>
          <a:p>
            <a:pPr indent="-323850" lvl="0" marL="457200" rtl="0" algn="l">
              <a:spcBef>
                <a:spcPts val="1200"/>
              </a:spcBef>
              <a:spcAft>
                <a:spcPts val="0"/>
              </a:spcAft>
              <a:buSzPts val="1500"/>
              <a:buChar char="-"/>
            </a:pPr>
            <a:r>
              <a:rPr lang="en" sz="1500"/>
              <a:t>Antiplatelets = aspirin, clopidogrel</a:t>
            </a:r>
            <a:endParaRPr sz="1500"/>
          </a:p>
          <a:p>
            <a:pPr indent="-323850" lvl="0" marL="457200" rtl="0" algn="l">
              <a:spcBef>
                <a:spcPts val="0"/>
              </a:spcBef>
              <a:spcAft>
                <a:spcPts val="0"/>
              </a:spcAft>
              <a:buSzPts val="1500"/>
              <a:buChar char="-"/>
            </a:pPr>
            <a:r>
              <a:rPr lang="en" sz="1500"/>
              <a:t>Anticoagulants = unfractionated, low molecular weight heparin</a:t>
            </a:r>
            <a:endParaRPr sz="1500"/>
          </a:p>
          <a:p>
            <a:pPr indent="0" lvl="0" marL="0" rtl="0" algn="l">
              <a:spcBef>
                <a:spcPts val="1200"/>
              </a:spcBef>
              <a:spcAft>
                <a:spcPts val="1200"/>
              </a:spcAft>
              <a:buNone/>
            </a:pPr>
            <a:r>
              <a:t/>
            </a:r>
            <a:endParaRPr sz="15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38"/>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Specific Conditions</a:t>
            </a:r>
            <a:endParaRPr/>
          </a:p>
        </p:txBody>
      </p:sp>
      <p:sp>
        <p:nvSpPr>
          <p:cNvPr id="431" name="Google Shape;431;p38"/>
          <p:cNvSpPr txBox="1"/>
          <p:nvPr>
            <p:ph idx="1" type="body"/>
          </p:nvPr>
        </p:nvSpPr>
        <p:spPr>
          <a:xfrm>
            <a:off x="1303800" y="1413475"/>
            <a:ext cx="5243400" cy="3118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Diseases with antithrombotic recommendations</a:t>
            </a:r>
            <a:endParaRPr/>
          </a:p>
          <a:p>
            <a:pPr indent="-311150" lvl="0" marL="457200" rtl="0" algn="l">
              <a:spcBef>
                <a:spcPts val="1200"/>
              </a:spcBef>
              <a:spcAft>
                <a:spcPts val="0"/>
              </a:spcAft>
              <a:buSzPts val="1300"/>
              <a:buChar char="-"/>
            </a:pPr>
            <a:r>
              <a:rPr lang="en"/>
              <a:t>IMHA, PLN, Feline cardiomyopathies</a:t>
            </a:r>
            <a:endParaRPr/>
          </a:p>
          <a:p>
            <a:pPr indent="-311150" lvl="0" marL="457200" rtl="0" algn="l">
              <a:spcBef>
                <a:spcPts val="0"/>
              </a:spcBef>
              <a:spcAft>
                <a:spcPts val="0"/>
              </a:spcAft>
              <a:buSzPts val="1300"/>
              <a:buChar char="-"/>
            </a:pPr>
            <a:r>
              <a:rPr lang="en"/>
              <a:t>Animals with multiple at-risk diseases</a:t>
            </a:r>
            <a:endParaRPr/>
          </a:p>
          <a:p>
            <a:pPr indent="-311150" lvl="0" marL="457200" rtl="0" algn="l">
              <a:spcBef>
                <a:spcPts val="0"/>
              </a:spcBef>
              <a:spcAft>
                <a:spcPts val="0"/>
              </a:spcAft>
              <a:buSzPts val="1300"/>
              <a:buChar char="-"/>
            </a:pPr>
            <a:r>
              <a:rPr lang="en"/>
              <a:t>FATCAT study: clopidogrel &gt; aspirin</a:t>
            </a:r>
            <a:endParaRPr/>
          </a:p>
          <a:p>
            <a:pPr indent="0" lvl="0" marL="0" rtl="0" algn="l">
              <a:spcBef>
                <a:spcPts val="1200"/>
              </a:spcBef>
              <a:spcAft>
                <a:spcPts val="0"/>
              </a:spcAft>
              <a:buNone/>
            </a:pPr>
            <a:r>
              <a:rPr lang="en"/>
              <a:t>Diseases to consider antithrombotics following testing/strong suspicion</a:t>
            </a:r>
            <a:endParaRPr/>
          </a:p>
          <a:p>
            <a:pPr indent="-311150" lvl="0" marL="457200" rtl="0" algn="l">
              <a:spcBef>
                <a:spcPts val="1200"/>
              </a:spcBef>
              <a:spcAft>
                <a:spcPts val="0"/>
              </a:spcAft>
              <a:buSzPts val="1300"/>
              <a:buChar char="-"/>
            </a:pPr>
            <a:r>
              <a:rPr lang="en"/>
              <a:t>Pancreatitis, Glucocorticoids/Hyperadrenocorticism</a:t>
            </a:r>
            <a:endParaRPr/>
          </a:p>
          <a:p>
            <a:pPr indent="-311150" lvl="0" marL="457200" rtl="0" algn="l">
              <a:spcBef>
                <a:spcPts val="0"/>
              </a:spcBef>
              <a:spcAft>
                <a:spcPts val="0"/>
              </a:spcAft>
              <a:buSzPts val="1300"/>
              <a:buChar char="-"/>
            </a:pPr>
            <a:r>
              <a:rPr lang="en"/>
              <a:t>Neoplasia, Sepsis, TBI</a:t>
            </a:r>
            <a:endParaRPr/>
          </a:p>
          <a:p>
            <a:pPr indent="-311150" lvl="0" marL="457200" rtl="0" algn="l">
              <a:spcBef>
                <a:spcPts val="0"/>
              </a:spcBef>
              <a:spcAft>
                <a:spcPts val="0"/>
              </a:spcAft>
              <a:buSzPts val="1300"/>
              <a:buChar char="-"/>
            </a:pPr>
            <a:r>
              <a:rPr lang="en"/>
              <a:t>Canine cardiomyopathies</a:t>
            </a:r>
            <a:endParaRPr/>
          </a:p>
        </p:txBody>
      </p:sp>
      <p:pic>
        <p:nvPicPr>
          <p:cNvPr id="432" name="Google Shape;432;p38"/>
          <p:cNvPicPr preferRelativeResize="0"/>
          <p:nvPr/>
        </p:nvPicPr>
        <p:blipFill>
          <a:blip r:embed="rId3">
            <a:alphaModFix/>
          </a:blip>
          <a:stretch>
            <a:fillRect/>
          </a:stretch>
        </p:blipFill>
        <p:spPr>
          <a:xfrm>
            <a:off x="6164831" y="1413476"/>
            <a:ext cx="2610594" cy="2759774"/>
          </a:xfrm>
          <a:prstGeom prst="rect">
            <a:avLst/>
          </a:prstGeom>
          <a:noFill/>
          <a:ln>
            <a:noFill/>
          </a:ln>
        </p:spPr>
      </p:pic>
      <p:sp>
        <p:nvSpPr>
          <p:cNvPr id="433" name="Google Shape;433;p38"/>
          <p:cNvSpPr txBox="1"/>
          <p:nvPr/>
        </p:nvSpPr>
        <p:spPr>
          <a:xfrm>
            <a:off x="579125" y="4603625"/>
            <a:ext cx="81963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latin typeface="Nunito"/>
                <a:ea typeface="Nunito"/>
                <a:cs typeface="Nunito"/>
                <a:sym typeface="Nunito"/>
              </a:rPr>
              <a:t>Swann, J.W., Garden, O.A., Fellman, C.L., Glanemann, B., Goggs, R., Levine, D.N., Mackin, A.J., Whitley, N.T., 2019. ACVIM consensus statement on the treatment of immune‐mediated hemolytic anemia in dogs. Journal of Veterinary Internal Medicine 33, 1141–1172.. doi:10.1111/jvim.15463</a:t>
            </a:r>
            <a:endParaRPr sz="800">
              <a:latin typeface="Nunito"/>
              <a:ea typeface="Nunito"/>
              <a:cs typeface="Nunito"/>
              <a:sym typeface="Nuni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39"/>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Dosages</a:t>
            </a:r>
            <a:endParaRPr/>
          </a:p>
        </p:txBody>
      </p:sp>
      <p:sp>
        <p:nvSpPr>
          <p:cNvPr id="439" name="Google Shape;439;p39"/>
          <p:cNvSpPr txBox="1"/>
          <p:nvPr>
            <p:ph idx="1" type="body"/>
          </p:nvPr>
        </p:nvSpPr>
        <p:spPr>
          <a:xfrm>
            <a:off x="1303800" y="1210425"/>
            <a:ext cx="3918300" cy="33213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Unfractionated Heparin</a:t>
            </a:r>
            <a:endParaRPr/>
          </a:p>
          <a:p>
            <a:pPr indent="-311150" lvl="0" marL="457200" rtl="0" algn="l">
              <a:spcBef>
                <a:spcPts val="1200"/>
              </a:spcBef>
              <a:spcAft>
                <a:spcPts val="0"/>
              </a:spcAft>
              <a:buSzPts val="1300"/>
              <a:buChar char="-"/>
            </a:pPr>
            <a:r>
              <a:rPr lang="en"/>
              <a:t>Dogs 100 U/kg IV bolus, then 480-900 U/kg/day (20-37.5U/kg/h) CRI </a:t>
            </a:r>
            <a:endParaRPr/>
          </a:p>
          <a:p>
            <a:pPr indent="-298450" lvl="1" marL="914400" rtl="0" algn="l">
              <a:spcBef>
                <a:spcPts val="0"/>
              </a:spcBef>
              <a:spcAft>
                <a:spcPts val="0"/>
              </a:spcAft>
              <a:buSzPts val="1100"/>
              <a:buChar char="-"/>
            </a:pPr>
            <a:r>
              <a:rPr lang="en"/>
              <a:t>SC 150-300 U/kg q6h</a:t>
            </a:r>
            <a:endParaRPr/>
          </a:p>
          <a:p>
            <a:pPr indent="-311150" lvl="0" marL="457200" rtl="0" algn="l">
              <a:spcBef>
                <a:spcPts val="0"/>
              </a:spcBef>
              <a:spcAft>
                <a:spcPts val="0"/>
              </a:spcAft>
              <a:buSzPts val="1300"/>
              <a:buChar char="-"/>
            </a:pPr>
            <a:r>
              <a:rPr lang="en"/>
              <a:t>Cats - 250 U/kg q6h</a:t>
            </a:r>
            <a:endParaRPr/>
          </a:p>
          <a:p>
            <a:pPr indent="0" lvl="0" marL="0" rtl="0" algn="l">
              <a:spcBef>
                <a:spcPts val="1200"/>
              </a:spcBef>
              <a:spcAft>
                <a:spcPts val="0"/>
              </a:spcAft>
              <a:buNone/>
            </a:pPr>
            <a:r>
              <a:rPr lang="en"/>
              <a:t>Dalteparin</a:t>
            </a:r>
            <a:endParaRPr/>
          </a:p>
          <a:p>
            <a:pPr indent="-311150" lvl="0" marL="457200" rtl="0" algn="l">
              <a:spcBef>
                <a:spcPts val="1200"/>
              </a:spcBef>
              <a:spcAft>
                <a:spcPts val="0"/>
              </a:spcAft>
              <a:buSzPts val="1300"/>
              <a:buChar char="-"/>
            </a:pPr>
            <a:r>
              <a:rPr lang="en"/>
              <a:t>Dogs 100-175 U/kg SC q8h</a:t>
            </a:r>
            <a:endParaRPr/>
          </a:p>
          <a:p>
            <a:pPr indent="-311150" lvl="0" marL="457200" rtl="0" algn="l">
              <a:spcBef>
                <a:spcPts val="0"/>
              </a:spcBef>
              <a:spcAft>
                <a:spcPts val="0"/>
              </a:spcAft>
              <a:buSzPts val="1300"/>
              <a:buChar char="-"/>
            </a:pPr>
            <a:r>
              <a:rPr lang="en"/>
              <a:t>Cats - 75 U/kg SC q6h</a:t>
            </a:r>
            <a:endParaRPr/>
          </a:p>
          <a:p>
            <a:pPr indent="0" lvl="0" marL="0" rtl="0" algn="l">
              <a:spcBef>
                <a:spcPts val="1200"/>
              </a:spcBef>
              <a:spcAft>
                <a:spcPts val="0"/>
              </a:spcAft>
              <a:buNone/>
            </a:pPr>
            <a:r>
              <a:rPr lang="en"/>
              <a:t>Enoxaparin</a:t>
            </a:r>
            <a:endParaRPr/>
          </a:p>
          <a:p>
            <a:pPr indent="-311150" lvl="0" marL="457200" rtl="0" algn="l">
              <a:spcBef>
                <a:spcPts val="1200"/>
              </a:spcBef>
              <a:spcAft>
                <a:spcPts val="0"/>
              </a:spcAft>
              <a:buSzPts val="1300"/>
              <a:buChar char="-"/>
            </a:pPr>
            <a:r>
              <a:rPr lang="en"/>
              <a:t>Dogs 0.8 mg/kg SC q6h</a:t>
            </a:r>
            <a:endParaRPr/>
          </a:p>
          <a:p>
            <a:pPr indent="-311150" lvl="0" marL="457200" rtl="0" algn="l">
              <a:spcBef>
                <a:spcPts val="0"/>
              </a:spcBef>
              <a:spcAft>
                <a:spcPts val="0"/>
              </a:spcAft>
              <a:buSzPts val="1300"/>
              <a:buChar char="-"/>
            </a:pPr>
            <a:r>
              <a:rPr lang="en"/>
              <a:t>Cats - 0.75-1 mg/kg SC q6-12h</a:t>
            </a:r>
            <a:endParaRPr/>
          </a:p>
        </p:txBody>
      </p:sp>
      <p:sp>
        <p:nvSpPr>
          <p:cNvPr id="440" name="Google Shape;440;p39"/>
          <p:cNvSpPr txBox="1"/>
          <p:nvPr/>
        </p:nvSpPr>
        <p:spPr>
          <a:xfrm>
            <a:off x="5585200" y="1212525"/>
            <a:ext cx="2934900" cy="3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chemeClr val="dk2"/>
                </a:solidFill>
                <a:latin typeface="Nunito"/>
                <a:ea typeface="Nunito"/>
                <a:cs typeface="Nunito"/>
                <a:sym typeface="Nunito"/>
              </a:rPr>
              <a:t>Rivaroxaban</a:t>
            </a:r>
            <a:endParaRPr sz="1300">
              <a:solidFill>
                <a:schemeClr val="dk2"/>
              </a:solidFill>
              <a:latin typeface="Nunito"/>
              <a:ea typeface="Nunito"/>
              <a:cs typeface="Nunito"/>
              <a:sym typeface="Nunito"/>
            </a:endParaRPr>
          </a:p>
          <a:p>
            <a:pPr indent="-311150" lvl="0" marL="457200" rtl="0" algn="l">
              <a:lnSpc>
                <a:spcPct val="115000"/>
              </a:lnSpc>
              <a:spcBef>
                <a:spcPts val="1200"/>
              </a:spcBef>
              <a:spcAft>
                <a:spcPts val="0"/>
              </a:spcAft>
              <a:buClr>
                <a:schemeClr val="dk2"/>
              </a:buClr>
              <a:buSzPts val="1300"/>
              <a:buFont typeface="Nunito"/>
              <a:buChar char="-"/>
            </a:pPr>
            <a:r>
              <a:rPr lang="en" sz="1300">
                <a:solidFill>
                  <a:schemeClr val="dk2"/>
                </a:solidFill>
                <a:latin typeface="Nunito"/>
                <a:ea typeface="Nunito"/>
                <a:cs typeface="Nunito"/>
                <a:sym typeface="Nunito"/>
              </a:rPr>
              <a:t>Dogs 1-2 mg/kg/day PO</a:t>
            </a:r>
            <a:endParaRPr sz="1300">
              <a:solidFill>
                <a:schemeClr val="dk2"/>
              </a:solidFill>
              <a:latin typeface="Nunito"/>
              <a:ea typeface="Nunito"/>
              <a:cs typeface="Nunito"/>
              <a:sym typeface="Nunito"/>
            </a:endParaRPr>
          </a:p>
          <a:p>
            <a:pPr indent="-311150" lvl="0" marL="457200" rtl="0" algn="l">
              <a:lnSpc>
                <a:spcPct val="115000"/>
              </a:lnSpc>
              <a:spcBef>
                <a:spcPts val="0"/>
              </a:spcBef>
              <a:spcAft>
                <a:spcPts val="0"/>
              </a:spcAft>
              <a:buClr>
                <a:schemeClr val="dk2"/>
              </a:buClr>
              <a:buSzPts val="1300"/>
              <a:buFont typeface="Nunito"/>
              <a:buChar char="-"/>
            </a:pPr>
            <a:r>
              <a:rPr lang="en" sz="1300">
                <a:solidFill>
                  <a:schemeClr val="dk2"/>
                </a:solidFill>
                <a:latin typeface="Nunito"/>
                <a:ea typeface="Nunito"/>
                <a:cs typeface="Nunito"/>
                <a:sym typeface="Nunito"/>
              </a:rPr>
              <a:t>Cats 0.5-1 mg/kg/dy PO</a:t>
            </a:r>
            <a:endParaRPr sz="1300">
              <a:solidFill>
                <a:schemeClr val="dk2"/>
              </a:solidFill>
              <a:latin typeface="Nunito"/>
              <a:ea typeface="Nunito"/>
              <a:cs typeface="Nunito"/>
              <a:sym typeface="Nunito"/>
            </a:endParaRPr>
          </a:p>
          <a:p>
            <a:pPr indent="0" lvl="0" marL="0" rtl="0" algn="l">
              <a:lnSpc>
                <a:spcPct val="115000"/>
              </a:lnSpc>
              <a:spcBef>
                <a:spcPts val="1200"/>
              </a:spcBef>
              <a:spcAft>
                <a:spcPts val="0"/>
              </a:spcAft>
              <a:buNone/>
            </a:pPr>
            <a:r>
              <a:rPr lang="en" sz="1300">
                <a:solidFill>
                  <a:schemeClr val="dk2"/>
                </a:solidFill>
                <a:latin typeface="Nunito"/>
                <a:ea typeface="Nunito"/>
                <a:cs typeface="Nunito"/>
                <a:sym typeface="Nunito"/>
              </a:rPr>
              <a:t>Clopidogrel </a:t>
            </a:r>
            <a:endParaRPr sz="1300">
              <a:solidFill>
                <a:schemeClr val="dk2"/>
              </a:solidFill>
              <a:latin typeface="Nunito"/>
              <a:ea typeface="Nunito"/>
              <a:cs typeface="Nunito"/>
              <a:sym typeface="Nunito"/>
            </a:endParaRPr>
          </a:p>
          <a:p>
            <a:pPr indent="-311150" lvl="0" marL="457200" rtl="0" algn="l">
              <a:lnSpc>
                <a:spcPct val="115000"/>
              </a:lnSpc>
              <a:spcBef>
                <a:spcPts val="1200"/>
              </a:spcBef>
              <a:spcAft>
                <a:spcPts val="0"/>
              </a:spcAft>
              <a:buClr>
                <a:schemeClr val="dk2"/>
              </a:buClr>
              <a:buSzPts val="1300"/>
              <a:buFont typeface="Nunito"/>
              <a:buChar char="-"/>
            </a:pPr>
            <a:r>
              <a:rPr lang="en" sz="1300">
                <a:solidFill>
                  <a:schemeClr val="dk2"/>
                </a:solidFill>
                <a:latin typeface="Nunito"/>
                <a:ea typeface="Nunito"/>
                <a:cs typeface="Nunito"/>
                <a:sym typeface="Nunito"/>
              </a:rPr>
              <a:t>Dogs (1.1-3.3 mg/kg PO q24h with potential single  loading dose of 4-10 mg/kg)</a:t>
            </a:r>
            <a:endParaRPr sz="1300">
              <a:solidFill>
                <a:schemeClr val="dk2"/>
              </a:solidFill>
              <a:latin typeface="Nunito"/>
              <a:ea typeface="Nunito"/>
              <a:cs typeface="Nunito"/>
              <a:sym typeface="Nunito"/>
            </a:endParaRPr>
          </a:p>
          <a:p>
            <a:pPr indent="-311150" lvl="0" marL="457200" rtl="0" algn="l">
              <a:lnSpc>
                <a:spcPct val="115000"/>
              </a:lnSpc>
              <a:spcBef>
                <a:spcPts val="0"/>
              </a:spcBef>
              <a:spcAft>
                <a:spcPts val="0"/>
              </a:spcAft>
              <a:buClr>
                <a:schemeClr val="dk2"/>
              </a:buClr>
              <a:buSzPts val="1300"/>
              <a:buFont typeface="Nunito"/>
              <a:buChar char="-"/>
            </a:pPr>
            <a:r>
              <a:rPr lang="en" sz="1300">
                <a:solidFill>
                  <a:schemeClr val="dk2"/>
                </a:solidFill>
                <a:latin typeface="Nunito"/>
                <a:ea typeface="Nunito"/>
                <a:cs typeface="Nunito"/>
                <a:sym typeface="Nunito"/>
              </a:rPr>
              <a:t>Cats 18.75mg/cat PO q24h with potential single loading dose of 37.5mg/cat</a:t>
            </a:r>
            <a:endParaRPr sz="1300">
              <a:solidFill>
                <a:schemeClr val="dk2"/>
              </a:solidFill>
              <a:latin typeface="Nunito"/>
              <a:ea typeface="Nunito"/>
              <a:cs typeface="Nunito"/>
              <a:sym typeface="Nunito"/>
            </a:endParaRPr>
          </a:p>
          <a:p>
            <a:pPr indent="0" lvl="0" marL="0" rtl="0" algn="l">
              <a:spcBef>
                <a:spcPts val="1200"/>
              </a:spcBef>
              <a:spcAft>
                <a:spcPts val="0"/>
              </a:spcAft>
              <a:buNone/>
            </a:pPr>
            <a:r>
              <a:t/>
            </a:r>
            <a:endParaRPr>
              <a:latin typeface="Nunito"/>
              <a:ea typeface="Nunito"/>
              <a:cs typeface="Nunito"/>
              <a:sym typeface="Nunito"/>
            </a:endParaRPr>
          </a:p>
        </p:txBody>
      </p:sp>
      <p:sp>
        <p:nvSpPr>
          <p:cNvPr id="441" name="Google Shape;441;p39"/>
          <p:cNvSpPr txBox="1"/>
          <p:nvPr/>
        </p:nvSpPr>
        <p:spPr>
          <a:xfrm>
            <a:off x="1187725" y="4603625"/>
            <a:ext cx="73323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latin typeface="Nunito"/>
                <a:ea typeface="Nunito"/>
                <a:cs typeface="Nunito"/>
                <a:sym typeface="Nunito"/>
              </a:rPr>
              <a:t>Blais, M.-C., Bianco, D., Goggs, R., Lynch, A. M., Palmer, L., Ralph, A., &amp; Sharp, C. R. (2019). Consensus on the Rational Use of Antithrombotics in Veterinary Critical Care (CURATIVE): Domain 3-Defining antithrombotic protocols. Journal of Veterinary Emergency and Critical Care, 29(1), 60–74. doi:10.1111/vec.12795 </a:t>
            </a:r>
            <a:endParaRPr sz="700">
              <a:latin typeface="Nunito"/>
              <a:ea typeface="Nunito"/>
              <a:cs typeface="Nunito"/>
              <a:sym typeface="Nunito"/>
            </a:endParaRPr>
          </a:p>
          <a:p>
            <a:pPr indent="0" lvl="0" marL="0" rtl="0" algn="l">
              <a:spcBef>
                <a:spcPts val="0"/>
              </a:spcBef>
              <a:spcAft>
                <a:spcPts val="0"/>
              </a:spcAft>
              <a:buNone/>
            </a:pPr>
            <a:r>
              <a:t/>
            </a:r>
            <a:endParaRPr sz="700">
              <a:latin typeface="Nunito"/>
              <a:ea typeface="Nunito"/>
              <a:cs typeface="Nunito"/>
              <a:sym typeface="Nuni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40"/>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References</a:t>
            </a:r>
            <a:endParaRPr/>
          </a:p>
        </p:txBody>
      </p:sp>
      <p:sp>
        <p:nvSpPr>
          <p:cNvPr id="447" name="Google Shape;447;p40"/>
          <p:cNvSpPr txBox="1"/>
          <p:nvPr>
            <p:ph idx="1" type="body"/>
          </p:nvPr>
        </p:nvSpPr>
        <p:spPr>
          <a:xfrm>
            <a:off x="1303800" y="1393850"/>
            <a:ext cx="7030500" cy="3396300"/>
          </a:xfrm>
          <a:prstGeom prst="rect">
            <a:avLst/>
          </a:prstGeom>
        </p:spPr>
        <p:txBody>
          <a:bodyPr anchorCtr="0" anchor="t" bIns="91425" lIns="91425" spcFirstLastPara="1" rIns="91425" wrap="square" tIns="91425">
            <a:normAutofit fontScale="55000" lnSpcReduction="10000"/>
          </a:bodyPr>
          <a:lstStyle/>
          <a:p>
            <a:pPr indent="0" lvl="0" marL="0" rtl="0" algn="l">
              <a:spcBef>
                <a:spcPts val="0"/>
              </a:spcBef>
              <a:spcAft>
                <a:spcPts val="0"/>
              </a:spcAft>
              <a:buNone/>
            </a:pPr>
            <a:r>
              <a:rPr lang="en"/>
              <a:t>Blais, M.-C., Bianco, D., Goggs, R., Lynch, A. M., Palmer, L., Ralph, A., &amp; Sharp, C. R. (2019). Consensus on the Rational Use of Antithrombotics in Veterinary Critical Care (CURATIVE): Domain 3-Defining antithrombotic protocols. Journal of Veterinary Emergency and Critical Care, 29(1), 60–74. doi:10.1111/vec.12795 </a:t>
            </a:r>
            <a:endParaRPr/>
          </a:p>
          <a:p>
            <a:pPr indent="0" lvl="0" marL="0" rtl="0" algn="l">
              <a:spcBef>
                <a:spcPts val="1200"/>
              </a:spcBef>
              <a:spcAft>
                <a:spcPts val="0"/>
              </a:spcAft>
              <a:buNone/>
            </a:pPr>
            <a:r>
              <a:rPr lang="en"/>
              <a:t>Gaudette S, Hughes D, Boller M. The endothelial glycocalyx: Structure and function in health and critical illness. J Vet Emerg Crit Care. 2020;30:117–134. https://doi.org/10.1111/vec.12925</a:t>
            </a:r>
            <a:endParaRPr/>
          </a:p>
          <a:p>
            <a:pPr indent="0" lvl="0" marL="0" rtl="0" algn="l">
              <a:spcBef>
                <a:spcPts val="1200"/>
              </a:spcBef>
              <a:spcAft>
                <a:spcPts val="0"/>
              </a:spcAft>
              <a:buNone/>
            </a:pPr>
            <a:r>
              <a:rPr lang="en"/>
              <a:t>Goggs, R, Blais, M-C, Brainard, BM, et al. American College of Veterinary Emergency and Critical Care (ACVECC) Consensus on the Rational Use of Antithrombotics in Veterinary Critical Care (CURATIVE) guidelines: Small animal. J Vet Emerg Crit Care. 2019; 29: 12– 36. https://doi.org/10.1111/vec.12801</a:t>
            </a:r>
            <a:endParaRPr/>
          </a:p>
          <a:p>
            <a:pPr indent="0" lvl="0" marL="0" rtl="0" algn="l">
              <a:spcBef>
                <a:spcPts val="1200"/>
              </a:spcBef>
              <a:spcAft>
                <a:spcPts val="0"/>
              </a:spcAft>
              <a:buNone/>
            </a:pPr>
            <a:r>
              <a:rPr lang="en"/>
              <a:t>Hogan, D. F., Fox, P. R., Jacob, K., Keene, B., Laste, N. J., Rosenthal, S., … Weng, H.-Y. (2015). Secondary prevention of cardiogenic arterial thromboembolism in the cat: the double-blind, randomized, positive-controlled feline arterial thromboembolism; clopidogrel vs. aspirin trial (FAT CAT). Journal of Veterinary Cardiology, 17, S306–S317. doi:10.1016/j.jvc.2015.10.004</a:t>
            </a:r>
            <a:endParaRPr/>
          </a:p>
          <a:p>
            <a:pPr indent="0" lvl="0" marL="0" rtl="0" algn="l">
              <a:spcBef>
                <a:spcPts val="1200"/>
              </a:spcBef>
              <a:spcAft>
                <a:spcPts val="0"/>
              </a:spcAft>
              <a:buNone/>
            </a:pPr>
            <a:r>
              <a:rPr lang="en"/>
              <a:t>McMichael, M. (2005), Primary hemostasis. Journal of Veterinary Emergency and Critical Care, 15: 1-8. https://doi.org/10.1111/j.1476-4431.2005.04021.x</a:t>
            </a:r>
            <a:endParaRPr/>
          </a:p>
          <a:p>
            <a:pPr indent="0" lvl="0" marL="0" rtl="0" algn="l">
              <a:spcBef>
                <a:spcPts val="1200"/>
              </a:spcBef>
              <a:spcAft>
                <a:spcPts val="0"/>
              </a:spcAft>
              <a:buNone/>
            </a:pPr>
            <a:r>
              <a:rPr lang="en"/>
              <a:t>Silverstein, D., 2015. </a:t>
            </a:r>
            <a:r>
              <a:rPr i="1" lang="en"/>
              <a:t>Small Animal Critical Care Medicine.</a:t>
            </a:r>
            <a:r>
              <a:rPr lang="en"/>
              <a:t> St. Louis, Mo.: Elsevier, Saunders, Chp 104</a:t>
            </a:r>
            <a:endParaRPr/>
          </a:p>
          <a:p>
            <a:pPr indent="0" lvl="0" marL="0" rtl="0" algn="l">
              <a:spcBef>
                <a:spcPts val="1200"/>
              </a:spcBef>
              <a:spcAft>
                <a:spcPts val="0"/>
              </a:spcAft>
              <a:buNone/>
            </a:pPr>
            <a:r>
              <a:rPr lang="en"/>
              <a:t>Smith, Francis W. K., Jr., et al. Manual of Canine and Feline Cardiology, Elsevier, 2015. ProQuest Ebook Central, </a:t>
            </a:r>
            <a:r>
              <a:rPr lang="en" u="sng">
                <a:solidFill>
                  <a:schemeClr val="hlink"/>
                </a:solidFill>
                <a:hlinkClick r:id="rId3"/>
              </a:rPr>
              <a:t>https://ebookcentral-proquest-com.proxy.library.cornell.edu/lib/cornell/detail.action?docID=2072392</a:t>
            </a:r>
            <a:r>
              <a:rPr lang="en"/>
              <a:t>.</a:t>
            </a:r>
            <a:endParaRPr/>
          </a:p>
          <a:p>
            <a:pPr indent="0" lvl="0" marL="0" rtl="0" algn="l">
              <a:spcBef>
                <a:spcPts val="1200"/>
              </a:spcBef>
              <a:spcAft>
                <a:spcPts val="0"/>
              </a:spcAft>
              <a:buNone/>
            </a:pPr>
            <a:r>
              <a:rPr lang="en"/>
              <a:t>Swann, J.W., Garden, O.A., Fellman, C.L., Glanemann, B., Goggs, R., Levine, D.N., Mackin, A.J., Whitley, N.T., 2019. ACVIM consensus statement on the treatment of immune‐mediated hemolytic anemia in dogs. Journal of Veterinary Internal Medicine 33, 1141–1172.. doi:10.1111/jvim.15463</a:t>
            </a:r>
            <a:endParaRPr/>
          </a:p>
          <a:p>
            <a:pPr indent="0" lvl="0" marL="0" rtl="0" algn="l">
              <a:spcBef>
                <a:spcPts val="1200"/>
              </a:spcBef>
              <a:spcAft>
                <a:spcPts val="1200"/>
              </a:spcAft>
              <a:buNone/>
            </a:pPr>
            <a:r>
              <a:rPr lang="en"/>
              <a:t>Uchimido, R., Schmidt, E.P. &amp; Shapiro, N.I. The glycocalyx: a novel diagnostic and therapeutic target in sepsis. Crit Care 23, 16 (2019). https://doi.org/10.1186/s13054-018-2292-6</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Hypercoagulability</a:t>
            </a:r>
            <a:endParaRPr/>
          </a:p>
        </p:txBody>
      </p:sp>
      <p:sp>
        <p:nvSpPr>
          <p:cNvPr id="290" name="Google Shape;290;p15"/>
          <p:cNvSpPr txBox="1"/>
          <p:nvPr>
            <p:ph idx="1" type="body"/>
          </p:nvPr>
        </p:nvSpPr>
        <p:spPr>
          <a:xfrm>
            <a:off x="1303800" y="1533525"/>
            <a:ext cx="7030500" cy="29982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lang="en" sz="1700"/>
              <a:t>Propensity for inappropriate thrombus formation</a:t>
            </a:r>
            <a:endParaRPr sz="1700"/>
          </a:p>
          <a:p>
            <a:pPr indent="0" lvl="0" marL="0" rtl="0" algn="l">
              <a:lnSpc>
                <a:spcPct val="95000"/>
              </a:lnSpc>
              <a:spcBef>
                <a:spcPts val="1200"/>
              </a:spcBef>
              <a:spcAft>
                <a:spcPts val="0"/>
              </a:spcAft>
              <a:buNone/>
            </a:pPr>
            <a:r>
              <a:rPr lang="en" sz="1700"/>
              <a:t>Coagulation is a balance of procoagulant and anticoagulant elements</a:t>
            </a:r>
            <a:endParaRPr sz="1700"/>
          </a:p>
          <a:p>
            <a:pPr indent="0" lvl="0" marL="0" rtl="0" algn="l">
              <a:lnSpc>
                <a:spcPct val="95000"/>
              </a:lnSpc>
              <a:spcBef>
                <a:spcPts val="1200"/>
              </a:spcBef>
              <a:spcAft>
                <a:spcPts val="0"/>
              </a:spcAft>
              <a:buNone/>
            </a:pPr>
            <a:r>
              <a:rPr lang="en" sz="1700"/>
              <a:t>Thrombophilia causes - Inherited or acquired</a:t>
            </a:r>
            <a:endParaRPr sz="1700"/>
          </a:p>
          <a:p>
            <a:pPr indent="0" lvl="0" marL="0" rtl="0" algn="l">
              <a:lnSpc>
                <a:spcPct val="95000"/>
              </a:lnSpc>
              <a:spcBef>
                <a:spcPts val="1200"/>
              </a:spcBef>
              <a:spcAft>
                <a:spcPts val="0"/>
              </a:spcAft>
              <a:buNone/>
            </a:pPr>
            <a:r>
              <a:rPr lang="en" sz="1700"/>
              <a:t>Virchow’s Triad</a:t>
            </a:r>
            <a:endParaRPr sz="1700"/>
          </a:p>
          <a:p>
            <a:pPr indent="-336550" lvl="0" marL="457200" rtl="0" algn="l">
              <a:lnSpc>
                <a:spcPct val="95000"/>
              </a:lnSpc>
              <a:spcBef>
                <a:spcPts val="1200"/>
              </a:spcBef>
              <a:spcAft>
                <a:spcPts val="0"/>
              </a:spcAft>
              <a:buSzPts val="1700"/>
              <a:buChar char="-"/>
            </a:pPr>
            <a:r>
              <a:rPr lang="en" sz="1700"/>
              <a:t>Endothelial dysfunction</a:t>
            </a:r>
            <a:endParaRPr sz="1700"/>
          </a:p>
          <a:p>
            <a:pPr indent="-336550" lvl="0" marL="457200" rtl="0" algn="l">
              <a:lnSpc>
                <a:spcPct val="95000"/>
              </a:lnSpc>
              <a:spcBef>
                <a:spcPts val="0"/>
              </a:spcBef>
              <a:spcAft>
                <a:spcPts val="0"/>
              </a:spcAft>
              <a:buSzPts val="1700"/>
              <a:buChar char="-"/>
            </a:pPr>
            <a:r>
              <a:rPr lang="en" sz="1700"/>
              <a:t>Hypercoagulability</a:t>
            </a:r>
            <a:endParaRPr sz="1700"/>
          </a:p>
          <a:p>
            <a:pPr indent="-336550" lvl="0" marL="457200" rtl="0" algn="l">
              <a:lnSpc>
                <a:spcPct val="95000"/>
              </a:lnSpc>
              <a:spcBef>
                <a:spcPts val="0"/>
              </a:spcBef>
              <a:spcAft>
                <a:spcPts val="0"/>
              </a:spcAft>
              <a:buSzPts val="1700"/>
              <a:buChar char="-"/>
            </a:pPr>
            <a:r>
              <a:rPr lang="en" sz="1700"/>
              <a:t>Altered blood flow</a:t>
            </a:r>
            <a:endParaRPr sz="1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6"/>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Mechanisms of Hypercoagulability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17"/>
          <p:cNvSpPr txBox="1"/>
          <p:nvPr>
            <p:ph idx="1" type="body"/>
          </p:nvPr>
        </p:nvSpPr>
        <p:spPr>
          <a:xfrm>
            <a:off x="1303800" y="4466225"/>
            <a:ext cx="7030500" cy="5661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1200"/>
              </a:spcAft>
              <a:buSzPts val="275"/>
              <a:buNone/>
            </a:pPr>
            <a:r>
              <a:rPr lang="en" sz="825"/>
              <a:t>Gaudette S, Hughes D, Boller M. The endothelial glycocalyx: Structure and function in health and critical illness. J Vet Emerg Crit Care. 2020;30:117–134. https://doi.org/10.1111/vec.12925</a:t>
            </a:r>
            <a:endParaRPr sz="825"/>
          </a:p>
        </p:txBody>
      </p:sp>
      <p:pic>
        <p:nvPicPr>
          <p:cNvPr id="301" name="Google Shape;301;p17"/>
          <p:cNvPicPr preferRelativeResize="0"/>
          <p:nvPr/>
        </p:nvPicPr>
        <p:blipFill>
          <a:blip r:embed="rId3">
            <a:alphaModFix/>
          </a:blip>
          <a:stretch>
            <a:fillRect/>
          </a:stretch>
        </p:blipFill>
        <p:spPr>
          <a:xfrm>
            <a:off x="639350" y="794898"/>
            <a:ext cx="7782301" cy="3068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8"/>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Endothelial disturbances</a:t>
            </a:r>
            <a:endParaRPr/>
          </a:p>
        </p:txBody>
      </p:sp>
      <p:sp>
        <p:nvSpPr>
          <p:cNvPr id="307" name="Google Shape;307;p18"/>
          <p:cNvSpPr txBox="1"/>
          <p:nvPr>
            <p:ph idx="1" type="body"/>
          </p:nvPr>
        </p:nvSpPr>
        <p:spPr>
          <a:xfrm>
            <a:off x="1303800" y="1476325"/>
            <a:ext cx="7030500" cy="3055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700"/>
              <a:t>Endothelium naturally has an anticoagulant phenotype (glycocalyx)</a:t>
            </a:r>
            <a:endParaRPr sz="1700"/>
          </a:p>
          <a:p>
            <a:pPr indent="0" lvl="0" marL="0" rtl="0" algn="l">
              <a:spcBef>
                <a:spcPts val="1200"/>
              </a:spcBef>
              <a:spcAft>
                <a:spcPts val="0"/>
              </a:spcAft>
              <a:buNone/>
            </a:pPr>
            <a:r>
              <a:rPr lang="en" sz="1700"/>
              <a:t>Heparan sulfate, antithrombin, heparin cofactor II, thrombomodulin</a:t>
            </a:r>
            <a:endParaRPr sz="1700"/>
          </a:p>
          <a:p>
            <a:pPr indent="0" lvl="0" marL="0" rtl="0" algn="l">
              <a:spcBef>
                <a:spcPts val="1200"/>
              </a:spcBef>
              <a:spcAft>
                <a:spcPts val="0"/>
              </a:spcAft>
              <a:buNone/>
            </a:pPr>
            <a:r>
              <a:rPr lang="en" sz="1700"/>
              <a:t>Injury/activation - procoagulant phenotype</a:t>
            </a:r>
            <a:endParaRPr sz="1700"/>
          </a:p>
          <a:p>
            <a:pPr indent="-336550" lvl="0" marL="457200" rtl="0" algn="l">
              <a:spcBef>
                <a:spcPts val="1200"/>
              </a:spcBef>
              <a:spcAft>
                <a:spcPts val="0"/>
              </a:spcAft>
              <a:buSzPts val="1700"/>
              <a:buChar char="-"/>
            </a:pPr>
            <a:r>
              <a:rPr lang="en" sz="1700"/>
              <a:t>Tissue factor, decreased GAG synthesis, receptors for diapedesis</a:t>
            </a:r>
            <a:endParaRPr sz="1700"/>
          </a:p>
          <a:p>
            <a:pPr indent="-336550" lvl="0" marL="457200" rtl="0" algn="l">
              <a:spcBef>
                <a:spcPts val="0"/>
              </a:spcBef>
              <a:spcAft>
                <a:spcPts val="0"/>
              </a:spcAft>
              <a:buSzPts val="1700"/>
              <a:buChar char="-"/>
            </a:pPr>
            <a:r>
              <a:rPr lang="en" sz="1700"/>
              <a:t>TNF alpha, bradykinin, thrombin, histamine, VEG-F</a:t>
            </a:r>
            <a:endParaRPr sz="1700"/>
          </a:p>
          <a:p>
            <a:pPr indent="0" lvl="0" marL="0" rtl="0" algn="l">
              <a:spcBef>
                <a:spcPts val="1200"/>
              </a:spcBef>
              <a:spcAft>
                <a:spcPts val="1200"/>
              </a:spcAft>
              <a:buNone/>
            </a:pPr>
            <a:r>
              <a:rPr lang="en" sz="1700"/>
              <a:t>Wiebel-Palade bodies</a:t>
            </a:r>
            <a:endParaRPr sz="1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19"/>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Endothelial disturbances</a:t>
            </a:r>
            <a:endParaRPr/>
          </a:p>
        </p:txBody>
      </p:sp>
      <p:sp>
        <p:nvSpPr>
          <p:cNvPr id="313" name="Google Shape;313;p19"/>
          <p:cNvSpPr txBox="1"/>
          <p:nvPr>
            <p:ph idx="1" type="body"/>
          </p:nvPr>
        </p:nvSpPr>
        <p:spPr>
          <a:xfrm>
            <a:off x="1303800" y="1476325"/>
            <a:ext cx="7030500" cy="3055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700"/>
              <a:t>Endothelium naturally has an anticoagulant phenotype (glycocalyx)</a:t>
            </a:r>
            <a:endParaRPr sz="1700"/>
          </a:p>
          <a:p>
            <a:pPr indent="0" lvl="0" marL="0" rtl="0" algn="l">
              <a:spcBef>
                <a:spcPts val="1200"/>
              </a:spcBef>
              <a:spcAft>
                <a:spcPts val="0"/>
              </a:spcAft>
              <a:buNone/>
            </a:pPr>
            <a:r>
              <a:rPr lang="en" sz="1700"/>
              <a:t>Heparan sulfate, antithrombin, heparin cofactor II, thrombomodulin</a:t>
            </a:r>
            <a:endParaRPr sz="1700"/>
          </a:p>
          <a:p>
            <a:pPr indent="0" lvl="0" marL="0" rtl="0" algn="l">
              <a:spcBef>
                <a:spcPts val="1200"/>
              </a:spcBef>
              <a:spcAft>
                <a:spcPts val="0"/>
              </a:spcAft>
              <a:buNone/>
            </a:pPr>
            <a:r>
              <a:rPr lang="en" sz="1700"/>
              <a:t>Injury/activation - procoagulant phenotype</a:t>
            </a:r>
            <a:endParaRPr sz="1700"/>
          </a:p>
          <a:p>
            <a:pPr indent="-336550" lvl="0" marL="457200" rtl="0" algn="l">
              <a:spcBef>
                <a:spcPts val="1200"/>
              </a:spcBef>
              <a:spcAft>
                <a:spcPts val="0"/>
              </a:spcAft>
              <a:buSzPts val="1700"/>
              <a:buChar char="-"/>
            </a:pPr>
            <a:r>
              <a:rPr lang="en" sz="1700"/>
              <a:t>Tissue factor, decreased GAG synthesis, receptors for diapedesis</a:t>
            </a:r>
            <a:endParaRPr sz="1700"/>
          </a:p>
          <a:p>
            <a:pPr indent="-336550" lvl="0" marL="457200" rtl="0" algn="l">
              <a:spcBef>
                <a:spcPts val="0"/>
              </a:spcBef>
              <a:spcAft>
                <a:spcPts val="0"/>
              </a:spcAft>
              <a:buSzPts val="1700"/>
              <a:buChar char="-"/>
            </a:pPr>
            <a:r>
              <a:rPr lang="en" sz="1700"/>
              <a:t>TNF alpha, bradykinin, thrombin, histamine, VEG-F</a:t>
            </a:r>
            <a:endParaRPr sz="1700"/>
          </a:p>
          <a:p>
            <a:pPr indent="0" lvl="0" marL="0" rtl="0" algn="l">
              <a:spcBef>
                <a:spcPts val="1200"/>
              </a:spcBef>
              <a:spcAft>
                <a:spcPts val="0"/>
              </a:spcAft>
              <a:buNone/>
            </a:pPr>
            <a:r>
              <a:rPr lang="en" sz="1700"/>
              <a:t>Wiebel-Palade bodies (UL-vWF, P-selectin, IL-8, tPA, factor VIII)</a:t>
            </a:r>
            <a:endParaRPr sz="1700"/>
          </a:p>
          <a:p>
            <a:pPr indent="-336550" lvl="0" marL="457200" rtl="0" algn="l">
              <a:spcBef>
                <a:spcPts val="1200"/>
              </a:spcBef>
              <a:spcAft>
                <a:spcPts val="0"/>
              </a:spcAft>
              <a:buSzPts val="1700"/>
              <a:buChar char="-"/>
            </a:pPr>
            <a:r>
              <a:rPr lang="en" sz="1700"/>
              <a:t>Platelet tethering via GP1b alpha receptors, lack of ADAMTS13</a:t>
            </a:r>
            <a:endParaRPr sz="1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0"/>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Increased Procoagulant Elements</a:t>
            </a:r>
            <a:endParaRPr/>
          </a:p>
        </p:txBody>
      </p:sp>
      <p:sp>
        <p:nvSpPr>
          <p:cNvPr id="319" name="Google Shape;319;p20"/>
          <p:cNvSpPr txBox="1"/>
          <p:nvPr>
            <p:ph idx="1" type="body"/>
          </p:nvPr>
        </p:nvSpPr>
        <p:spPr>
          <a:xfrm>
            <a:off x="1303800" y="1597875"/>
            <a:ext cx="7030500" cy="293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Tissue factor - endothelium disruption, monocytes/macrophages, neoplastic cells</a:t>
            </a:r>
            <a:endParaRPr sz="1600"/>
          </a:p>
          <a:p>
            <a:pPr indent="0" lvl="0" marL="0" rtl="0" algn="l">
              <a:spcBef>
                <a:spcPts val="1200"/>
              </a:spcBef>
              <a:spcAft>
                <a:spcPts val="0"/>
              </a:spcAft>
              <a:buNone/>
            </a:pPr>
            <a:r>
              <a:rPr lang="en" sz="1600"/>
              <a:t>Platelets - PS catalyst for tenase/prothrombinase complexes, GP IIbIIIa fibrinogen receptor</a:t>
            </a:r>
            <a:endParaRPr sz="1600"/>
          </a:p>
          <a:p>
            <a:pPr indent="-330200" lvl="0" marL="457200" rtl="0" algn="l">
              <a:spcBef>
                <a:spcPts val="1200"/>
              </a:spcBef>
              <a:spcAft>
                <a:spcPts val="0"/>
              </a:spcAft>
              <a:buSzPts val="1600"/>
              <a:buChar char="-"/>
            </a:pPr>
            <a:r>
              <a:rPr lang="en" sz="1600"/>
              <a:t>Dense granules </a:t>
            </a:r>
            <a:endParaRPr sz="1600"/>
          </a:p>
          <a:p>
            <a:pPr indent="-330200" lvl="0" marL="457200" rtl="0" algn="l">
              <a:spcBef>
                <a:spcPts val="0"/>
              </a:spcBef>
              <a:spcAft>
                <a:spcPts val="0"/>
              </a:spcAft>
              <a:buSzPts val="1600"/>
              <a:buChar char="-"/>
            </a:pPr>
            <a:r>
              <a:rPr lang="en" sz="1600"/>
              <a:t>Alpha granules - </a:t>
            </a:r>
            <a:endParaRPr sz="1600"/>
          </a:p>
          <a:p>
            <a:pPr indent="0" lvl="0" marL="0" rtl="0" algn="l">
              <a:spcBef>
                <a:spcPts val="1200"/>
              </a:spcBef>
              <a:spcAft>
                <a:spcPts val="1200"/>
              </a:spcAft>
              <a:buNone/>
            </a:pPr>
            <a:r>
              <a:rPr lang="en" sz="1600"/>
              <a:t>Microparticles - encourage thrombin generation similar to activated platelets</a:t>
            </a:r>
            <a:endParaRPr sz="1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1"/>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Increased Procoagulant Elements</a:t>
            </a:r>
            <a:endParaRPr/>
          </a:p>
        </p:txBody>
      </p:sp>
      <p:sp>
        <p:nvSpPr>
          <p:cNvPr id="325" name="Google Shape;325;p21"/>
          <p:cNvSpPr txBox="1"/>
          <p:nvPr>
            <p:ph idx="1" type="body"/>
          </p:nvPr>
        </p:nvSpPr>
        <p:spPr>
          <a:xfrm>
            <a:off x="1303800" y="1597875"/>
            <a:ext cx="7030500" cy="293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Tissue factor - endothelium disruption, monocytes/macrophages, neoplastic cells</a:t>
            </a:r>
            <a:endParaRPr sz="1600"/>
          </a:p>
          <a:p>
            <a:pPr indent="0" lvl="0" marL="0" rtl="0" algn="l">
              <a:spcBef>
                <a:spcPts val="1200"/>
              </a:spcBef>
              <a:spcAft>
                <a:spcPts val="0"/>
              </a:spcAft>
              <a:buNone/>
            </a:pPr>
            <a:r>
              <a:rPr lang="en" sz="1600"/>
              <a:t>Platelets - PS catalyst for tenase/prothrombinase complexes, GP IIbIIIa fibrinogen receptor</a:t>
            </a:r>
            <a:endParaRPr sz="1600"/>
          </a:p>
          <a:p>
            <a:pPr indent="-330200" lvl="0" marL="457200" rtl="0" algn="l">
              <a:spcBef>
                <a:spcPts val="1200"/>
              </a:spcBef>
              <a:spcAft>
                <a:spcPts val="0"/>
              </a:spcAft>
              <a:buSzPts val="1600"/>
              <a:buChar char="-"/>
            </a:pPr>
            <a:r>
              <a:rPr lang="en" sz="1600"/>
              <a:t>Dense granules - ADP, ATP, Epi, Calcium, Serotonin, Histamine</a:t>
            </a:r>
            <a:endParaRPr sz="1600"/>
          </a:p>
          <a:p>
            <a:pPr indent="-330200" lvl="0" marL="457200" rtl="0" algn="l">
              <a:spcBef>
                <a:spcPts val="0"/>
              </a:spcBef>
              <a:spcAft>
                <a:spcPts val="0"/>
              </a:spcAft>
              <a:buSzPts val="1600"/>
              <a:buChar char="-"/>
            </a:pPr>
            <a:r>
              <a:rPr lang="en" sz="1600"/>
              <a:t>Alpha granules - P selectin, vWF, thrombospondin, Factor V, VIII, VEG-F, Fibroblast Growth Factor, GPIIbIIIa, Integrin </a:t>
            </a:r>
            <a:r>
              <a:rPr lang="en" sz="1500">
                <a:solidFill>
                  <a:srgbClr val="000000"/>
                </a:solidFill>
                <a:latin typeface="Noto Sans Symbols"/>
                <a:ea typeface="Noto Sans Symbols"/>
                <a:cs typeface="Noto Sans Symbols"/>
                <a:sym typeface="Noto Sans Symbols"/>
              </a:rPr>
              <a:t>α</a:t>
            </a:r>
            <a:r>
              <a:rPr baseline="-25000" lang="en" sz="1500">
                <a:solidFill>
                  <a:srgbClr val="000000"/>
                </a:solidFill>
                <a:latin typeface="Calibri"/>
                <a:ea typeface="Calibri"/>
                <a:cs typeface="Calibri"/>
                <a:sym typeface="Calibri"/>
              </a:rPr>
              <a:t>IIb</a:t>
            </a:r>
            <a:r>
              <a:rPr lang="en" sz="1500">
                <a:solidFill>
                  <a:srgbClr val="000000"/>
                </a:solidFill>
                <a:latin typeface="Noto Sans Symbols"/>
                <a:ea typeface="Noto Sans Symbols"/>
                <a:cs typeface="Noto Sans Symbols"/>
                <a:sym typeface="Noto Sans Symbols"/>
              </a:rPr>
              <a:t>β</a:t>
            </a:r>
            <a:r>
              <a:rPr baseline="-25000" lang="en" sz="1500">
                <a:solidFill>
                  <a:srgbClr val="000000"/>
                </a:solidFill>
                <a:latin typeface="Calibri"/>
                <a:ea typeface="Calibri"/>
                <a:cs typeface="Calibri"/>
                <a:sym typeface="Calibri"/>
              </a:rPr>
              <a:t>3</a:t>
            </a:r>
            <a:endParaRPr baseline="-25000" sz="1500">
              <a:solidFill>
                <a:srgbClr val="000000"/>
              </a:solidFill>
              <a:latin typeface="Calibri"/>
              <a:ea typeface="Calibri"/>
              <a:cs typeface="Calibri"/>
              <a:sym typeface="Calibri"/>
            </a:endParaRPr>
          </a:p>
          <a:p>
            <a:pPr indent="0" lvl="0" marL="0" rtl="0" algn="l">
              <a:spcBef>
                <a:spcPts val="1200"/>
              </a:spcBef>
              <a:spcAft>
                <a:spcPts val="1200"/>
              </a:spcAft>
              <a:buNone/>
            </a:pPr>
            <a:r>
              <a:rPr lang="en" sz="1600"/>
              <a:t>Microparticles - encourage thrombin generation similar to activated platelets</a:t>
            </a:r>
            <a:endParaRPr sz="1600"/>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