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Average"/>
      <p:regular r:id="rId36"/>
    </p:embeddedFont>
    <p:embeddedFont>
      <p:font typeface="Oswald"/>
      <p:regular r:id="rId37"/>
      <p:bold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Oswald-regular.fntdata"/><Relationship Id="rId14" Type="http://schemas.openxmlformats.org/officeDocument/2006/relationships/slide" Target="slides/slide9.xml"/><Relationship Id="rId36" Type="http://schemas.openxmlformats.org/officeDocument/2006/relationships/font" Target="fonts/Average-regular.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Oswald-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c6f980f91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c6f980f9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fc1abf7056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fc1abf7056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Pathologic Findings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Gross findings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Jaundice, petechiation, ecchymotic hemorrhages with potential fibrin thrombi throughout the body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Lungs - SPHS wet, mottled, heavy, dark-pink to red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Ascites, pleural, pericardial effusion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GI melena/hemorrhage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Kidneys - mildly enlarged, pale, mottled, petechiated, infarcts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CKD - shrunken, irregular potentially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Histopathology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Kidneys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Interstitial nephritis, mixed inflammatory infiltrates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Acute tubular necrosis - vasculitis, renal ischemia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Liver</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Mild random hepatic necrosis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Mild neutrophilic periportal hepatitis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Cholestasis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Liver plate disarray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Heart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Multifocal, random, neutrophilic, necrotizing myocarditis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Myonecrosis occasionally in skeletal muscle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Lungs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SPHS - intra-alveolar hemorrhage, pneumocyte necrosis, hyaline membrane formation without significant inflammation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Silver Warthin-Starry stain, IHC can visualize bacteria within tissue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Fluorescence in situ hybridization identifies and localizes leptospires within kidneys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fc1abf705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fc1abf705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Treatment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Antimicrobial drugs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Initial treatment - penicillins or doxycycline recommended for initial treatment of humans and dogs with suspected leptospirosis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Should be started before results of diagnostic assays are available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Hamsters - doxycycline clears spirochetes from all tissues, including the kidneys, within 3 days of infection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Ampicillin is less effective clearing from the kidneys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Leptospires resistant to chloramphenicol</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ACVIM Consensus Statement on Leptospirosis in Dogs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Doxycycline 5mg/kg IV q12h for 14 days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Vomiting, adverse reactions -&gt; IV ampicillin 30mgkg IVq6, penG but then followed up by doxycycline 2 weeks to clear tissues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Penicillins initially to clear bacteremia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Doxycycline x 2 weeks TGH when eating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Supportive Care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IV crystalloids +/- KCl supplementation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Antiemetics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Anti-hypertensives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Antacids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Blood products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Nutritional support - NG tube, parenteral nutrition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Enteritis, pancreatitis, AKI, acute liver injury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Monitoring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Serial assessment of electrolytes, acid/base status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Fluid therapy ins-and-outs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Body weight, respiratory rate, lung sounds, blood pressure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Renal outputs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Polyuria - high rate of fluids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Oligoanuria - overhydration, respiratory failure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Consider Ucath for accurate outs monitoring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Diuretics - furosemide, mannitol may help keep tubules open but does not improve GFR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Consider renal replacement therapy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SPHS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Oxygen therapy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Possible mechanical ventilation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Humans benefit from cyclophosphamide and plasma exchange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Renal Replacement Therapy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Early hemodialysis results in improved survival and shorter hospital stays in human patients with leptospirosis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Canine indications - inadequate urine output that develop volume overload, hyperkalemia, BUN &gt;80 mg/dL, signs of uremia refractory to medical management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UC Davis - average for 45/89 of dogs with lepto resulted in 3 treatments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fc1abf7056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fc1abf7056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Prognosis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Excellent when treatment is initiated early and aggressively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Survival rates over 50%, and in centers with hemodialysis - 80%+</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SPHS survival rates are unknown but theorized to be lower</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Successful treatment - normal platelet count, serum BUN/Creatinine, serum liver elevations normal within 10-14 days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Icterus may take a while to resolve, urine concentrating ability may delay for up to 4 weeks to return to normal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Possible to have residual kidney injury</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Immunity and Vaccination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USA - 4 way vaccines - Icterohaemorrhagiae, Canicola, Grippotyphosa, Pomona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12 month immunity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Ideally performed a few months before onset of peak season for leptospirosis in any given region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No need to restart series in dogs due for annual booster</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Unsure about natural immunity’s duration and crossreactivity</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Prevention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Avoid potential reservoir host species or environmental water sources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Wildlife, farm animals, rodent control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 hospital precautions for dogs with known/suspected leptospirosis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Warning sign on cage/run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Minimize movement around hospital</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Avoid transport along common hallways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gloves/gowns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Protective eyewear/face shields if aerosolization of urine likely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Handwashing before and after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No pregnant/immunocompromised staff working with patient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Prompt disinfection of urine/urine spills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Iodine based disinfectants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Quaternary ammonium solutions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Accelerated hydrogen peroxide</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1:1 dilution with 10% bleach</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10% bleach directly into urine storage collection systems before disposal</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Treatment with appropriate ABX</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Indwelling rather than intermittent urinary catheterization for monitoring output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Dogs walked/gurneyed outside to urinate frequently if Ucath not in place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Urination outside in designated area that can be easily disinfected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warning s to others who handle the dog or specimens from dog</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1fc1abf7056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1fc1abf7056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Char char="-"/>
            </a:pPr>
            <a:r>
              <a:rPr lang="en">
                <a:solidFill>
                  <a:schemeClr val="dk1"/>
                </a:solidFill>
              </a:rPr>
              <a:t>In hospital precautions for dogs with known/suspected leptospirosis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Warning sign on cage/run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Minimize movement around hospital</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Avoid transport along common hallways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gloves/gowns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Protective eyewear/face shields if aerosolization of urine likely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Handwashing before and after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No pregnant/immunocompromised staff working with patient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Prompt disinfection of urine/urine spills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Iodine based disinfectants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Quaternary ammonium solutions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Accelerated hydrogen peroxide</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1:1 dilution with 10% bleach</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10% bleach directly into urine storage collection systems before disposal</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Treatment with appropriate ABX</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Indwelling rather than intermittent urinary catheterization for monitoring output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Dogs walked/gurneyed outside to urinate frequently if Ucath not in place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Urination outside in designated area that can be easily disinfected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Verbal warnings to others who handle the dog or specimens from dog</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fc1abf7056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fc1abf7056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fc1abf7056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fc1abf7056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fc1abf7056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1fc1abf7056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Lyme disease - Borrelia burgdorferi - tickborne organism associated with Lyme disease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Transmission via Ixodes ticks</a:t>
            </a:r>
            <a:endParaRPr>
              <a:solidFill>
                <a:schemeClr val="dk1"/>
              </a:solidFill>
            </a:endParaRPr>
          </a:p>
          <a:p>
            <a:pPr indent="0" lvl="0" marL="0" rtl="0" algn="l">
              <a:lnSpc>
                <a:spcPct val="115000"/>
              </a:lnSpc>
              <a:spcBef>
                <a:spcPts val="0"/>
              </a:spcBef>
              <a:spcAft>
                <a:spcPts val="0"/>
              </a:spcAft>
              <a:buNone/>
            </a:pPr>
            <a:r>
              <a:rPr lang="en">
                <a:solidFill>
                  <a:schemeClr val="dk1"/>
                </a:solidFill>
              </a:rPr>
              <a:t>Ixodes ticks - larva, nymph, adults - 2 year, 3 stages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One blood meal per life stage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Uninfected tick larvae hatch and feed on Borrelia infected reservoir hosts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Mice, squirrels, shrews, birds, and lizards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Endemic areas can have Bb in nymphal or adult ticks up to 50% prevalence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Warmer months - questing behavior of ticks and recreational habits of humans and dogs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Later in the same summer, nymphs molt to adults and feed on large mammals, preferentially deer, but also dogs and humans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Adult Ixodes ticks can be active in the fall, winter, and early spring as long as the ambient air temperatures exceed 40*F</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Deer help maintain, amplify, and spread tick population because adult ticks mate on them</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Migratory birds also help spread nymphal ticks and Bb</a:t>
            </a:r>
            <a:endParaRPr>
              <a:solidFill>
                <a:schemeClr val="dk1"/>
              </a:solidFill>
            </a:endParaRPr>
          </a:p>
          <a:p>
            <a:pPr indent="0" lvl="0" marL="0" rtl="0" algn="l">
              <a:lnSpc>
                <a:spcPct val="115000"/>
              </a:lnSpc>
              <a:spcBef>
                <a:spcPts val="0"/>
              </a:spcBef>
              <a:spcAft>
                <a:spcPts val="0"/>
              </a:spcAft>
              <a:buNone/>
            </a:pPr>
            <a:r>
              <a:rPr lang="en">
                <a:solidFill>
                  <a:schemeClr val="dk1"/>
                </a:solidFill>
              </a:rPr>
              <a:t>Clinical syndromes associated with experimental infection of dogs with Bb</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Humans describe acute flu-like illness (fever, erythema migrans rash, arthritis, cardiac/neuro/chronic skin changes with only 10% of people asymptomatic)</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Dogs 95% asymptomatic</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Koch’s Postulates - transient fever, anorexia, arthritis in puppies </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Guidelines for associating pathogen with disease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Arthropathy - oligoarthropathy with neutrophilic inflammation on arthrocentesis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Lyme Nephritis - poorly understood - severe, acute progressive and often fatal protein-losing nephropathy and under 30% have lameness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Lab + Goldens predisposed</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fc1abf7056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fc1abf7056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Immune-mediated Mechanisms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Type 1 membranoproliferative glomerulonephritis with subendothelial glomerular immune-complex deposition may occur because of passive entrapment of cationic antigens or circulating complexes in normal or previously altered glomeruli</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Complexes then attract inflammatory cells or activate resident glomerular cells to release vasoactive substances, proinflammatory cytokines, activators of platelets, and of the injurious classic complement cascade which attacks cell membranes and dissociates the major slit diaphragm protein, nephrin, from the podocyte cytoskeleton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Lyme proteins OspE and OspF bind to the soluble complement regulatory protein, factor H, which normally inhibits too much damage from occurring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Genetic deficiencies of factor H have been associated with MPGN and atypical hemolytic uremic syndrome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Secondary tubular changes may be due to hypertension, efferent arteriole vasoconstriction, tubular hypoxia, or toxic proteins in the glomerular filtrate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OspA is known to have some molecular mimicry (15 self proteins, streptococcal M protein) as well as proinflamatory properties - induces cytokines IL-6, IL-8, LI-1beta, IFN-gamma (more likely proinflammatory than molecular mimicry)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Antibodies to other proteins of Bb cross react with nerve axonal protein, myelin basic protein, heat shock protein, muscle/myosin, cardiolipin, gangliosides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Sonicated fractions of  Bb are proinflammtory and induce TNF alpha, IL 1 alpha, IL 1 beta, and IL-8</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Lipoproteins, flagellin, DNA of Bb interact with Toll-like receptors to signal activation of neutrophils, mononuclear cells, and endothelial cells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Spirochetal infections including syphilis, Lepto, Bb notorious for causing Jarisch-Herxheimer reaction due to proinflammatory products released from dying organisms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Fever, rash, muscle tenderness, hypotension</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fc1abf7056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fc1abf7056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Presentation and Clinical Signs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PLN signs - Thromboembolic events possible, hypertension, effusions/edema</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KIdney failure signs - vomiting, anorexia, pigmenturia, oliguria/anuria, PU/PD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Hypercoagulability occurs due to hypoalbuminemia, decreased antithrombin activity, vasculitis, hypertensive damage to endothelium</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Can affect the pulmonary, arterial, and venous beds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Clinical signs - collapse, sudden death, TE, dyspnea, hindend weakness, pancreatitis, gastrointestinal signs, seizures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Sudden blindness from hypertension (retinal hemorrhage/detachment), cerebrovascular events, epistaxis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Hypoalbuminemia - pleural, pericardial, peritoneal effusions, dependent edema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Exercise intolerance, lethargy, dyspnea, bloating, swollen legs or scrotum</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Varied presentations - acute vs chronic, stable, progressive, mild-moderate-severe PLN</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fc1abf7056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fc1abf7056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chemeClr val="dk1"/>
                </a:solidFill>
                <a:latin typeface="Average"/>
                <a:ea typeface="Average"/>
                <a:cs typeface="Average"/>
                <a:sym typeface="Average"/>
              </a:rPr>
              <a:t>So we may get these cases partially worked up from a pcDVM and they may have already identified proteinuria. What would be some of your other differentials for a proteinuric dog?</a:t>
            </a:r>
            <a:endParaRPr sz="1800">
              <a:solidFill>
                <a:schemeClr val="dk1"/>
              </a:solidFill>
              <a:latin typeface="Average"/>
              <a:ea typeface="Average"/>
              <a:cs typeface="Average"/>
              <a:sym typeface="Average"/>
            </a:endParaRPr>
          </a:p>
          <a:p>
            <a:pPr indent="0" lvl="0" marL="0" rtl="0" algn="l">
              <a:lnSpc>
                <a:spcPct val="115000"/>
              </a:lnSpc>
              <a:spcBef>
                <a:spcPts val="1600"/>
              </a:spcBef>
              <a:spcAft>
                <a:spcPts val="0"/>
              </a:spcAft>
              <a:buClr>
                <a:schemeClr val="dk1"/>
              </a:buClr>
              <a:buSzPts val="1100"/>
              <a:buFont typeface="Arial"/>
              <a:buNone/>
            </a:pPr>
            <a:r>
              <a:rPr lang="en" sz="1800">
                <a:solidFill>
                  <a:schemeClr val="dk1"/>
                </a:solidFill>
                <a:latin typeface="Average"/>
                <a:ea typeface="Average"/>
                <a:cs typeface="Average"/>
                <a:sym typeface="Average"/>
              </a:rPr>
              <a:t>Pre-renal</a:t>
            </a:r>
            <a:endParaRPr sz="1800">
              <a:solidFill>
                <a:schemeClr val="dk1"/>
              </a:solidFill>
              <a:latin typeface="Average"/>
              <a:ea typeface="Average"/>
              <a:cs typeface="Average"/>
              <a:sym typeface="Average"/>
            </a:endParaRPr>
          </a:p>
          <a:p>
            <a:pPr indent="-342900" lvl="0" marL="457200" rtl="0" algn="l">
              <a:lnSpc>
                <a:spcPct val="115000"/>
              </a:lnSpc>
              <a:spcBef>
                <a:spcPts val="1600"/>
              </a:spcBef>
              <a:spcAft>
                <a:spcPts val="0"/>
              </a:spcAft>
              <a:buClr>
                <a:schemeClr val="dk1"/>
              </a:buClr>
              <a:buSzPts val="1800"/>
              <a:buFont typeface="Average"/>
              <a:buChar char="-"/>
            </a:pPr>
            <a:r>
              <a:rPr lang="en" sz="1800">
                <a:solidFill>
                  <a:schemeClr val="dk1"/>
                </a:solidFill>
                <a:latin typeface="Average"/>
                <a:ea typeface="Average"/>
                <a:cs typeface="Average"/>
                <a:sym typeface="Average"/>
              </a:rPr>
              <a:t>Stress, fever, glucocorticoids, exercise (swimming), Bence-Jones proteins</a:t>
            </a:r>
            <a:endParaRPr sz="1800">
              <a:solidFill>
                <a:schemeClr val="dk1"/>
              </a:solidFill>
              <a:latin typeface="Average"/>
              <a:ea typeface="Average"/>
              <a:cs typeface="Average"/>
              <a:sym typeface="Average"/>
            </a:endParaRPr>
          </a:p>
          <a:p>
            <a:pPr indent="0" lvl="0" marL="0" rtl="0" algn="l">
              <a:lnSpc>
                <a:spcPct val="115000"/>
              </a:lnSpc>
              <a:spcBef>
                <a:spcPts val="1600"/>
              </a:spcBef>
              <a:spcAft>
                <a:spcPts val="0"/>
              </a:spcAft>
              <a:buClr>
                <a:schemeClr val="dk1"/>
              </a:buClr>
              <a:buSzPts val="1100"/>
              <a:buFont typeface="Arial"/>
              <a:buNone/>
            </a:pPr>
            <a:r>
              <a:rPr lang="en" sz="1800">
                <a:solidFill>
                  <a:schemeClr val="dk1"/>
                </a:solidFill>
                <a:latin typeface="Average"/>
                <a:ea typeface="Average"/>
                <a:cs typeface="Average"/>
                <a:sym typeface="Average"/>
              </a:rPr>
              <a:t>Renal</a:t>
            </a:r>
            <a:endParaRPr sz="1800">
              <a:solidFill>
                <a:schemeClr val="dk1"/>
              </a:solidFill>
              <a:latin typeface="Average"/>
              <a:ea typeface="Average"/>
              <a:cs typeface="Average"/>
              <a:sym typeface="Average"/>
            </a:endParaRPr>
          </a:p>
          <a:p>
            <a:pPr indent="-342900" lvl="0" marL="457200" rtl="0" algn="l">
              <a:lnSpc>
                <a:spcPct val="115000"/>
              </a:lnSpc>
              <a:spcBef>
                <a:spcPts val="1600"/>
              </a:spcBef>
              <a:spcAft>
                <a:spcPts val="0"/>
              </a:spcAft>
              <a:buClr>
                <a:schemeClr val="dk1"/>
              </a:buClr>
              <a:buSzPts val="1800"/>
              <a:buFont typeface="Average"/>
              <a:buChar char="-"/>
            </a:pPr>
            <a:r>
              <a:rPr lang="en" sz="1800">
                <a:solidFill>
                  <a:schemeClr val="dk1"/>
                </a:solidFill>
                <a:latin typeface="Average"/>
                <a:ea typeface="Average"/>
                <a:cs typeface="Average"/>
                <a:sym typeface="Average"/>
              </a:rPr>
              <a:t>Glomerular (ICGN - infectious, noninfectious), Amyloidosis, Neoplasia)</a:t>
            </a:r>
            <a:endParaRPr sz="1800">
              <a:solidFill>
                <a:schemeClr val="dk1"/>
              </a:solidFill>
              <a:latin typeface="Average"/>
              <a:ea typeface="Average"/>
              <a:cs typeface="Average"/>
              <a:sym typeface="Average"/>
            </a:endParaRPr>
          </a:p>
          <a:p>
            <a:pPr indent="-342900" lvl="0" marL="457200" rtl="0" algn="l">
              <a:lnSpc>
                <a:spcPct val="115000"/>
              </a:lnSpc>
              <a:spcBef>
                <a:spcPts val="0"/>
              </a:spcBef>
              <a:spcAft>
                <a:spcPts val="0"/>
              </a:spcAft>
              <a:buClr>
                <a:schemeClr val="dk1"/>
              </a:buClr>
              <a:buSzPts val="1800"/>
              <a:buFont typeface="Average"/>
              <a:buChar char="-"/>
            </a:pPr>
            <a:r>
              <a:rPr lang="en" sz="1800">
                <a:solidFill>
                  <a:schemeClr val="dk1"/>
                </a:solidFill>
                <a:latin typeface="Average"/>
                <a:ea typeface="Average"/>
                <a:cs typeface="Average"/>
                <a:sym typeface="Average"/>
              </a:rPr>
              <a:t>Tubular (Fanconi’s Syndrome, CKD, Infectious diseases, Neoplasia)</a:t>
            </a:r>
            <a:endParaRPr sz="1800">
              <a:solidFill>
                <a:schemeClr val="dk1"/>
              </a:solidFill>
              <a:latin typeface="Average"/>
              <a:ea typeface="Average"/>
              <a:cs typeface="Average"/>
              <a:sym typeface="Average"/>
            </a:endParaRPr>
          </a:p>
          <a:p>
            <a:pPr indent="0" lvl="0" marL="0" rtl="0" algn="l">
              <a:lnSpc>
                <a:spcPct val="115000"/>
              </a:lnSpc>
              <a:spcBef>
                <a:spcPts val="1600"/>
              </a:spcBef>
              <a:spcAft>
                <a:spcPts val="0"/>
              </a:spcAft>
              <a:buClr>
                <a:schemeClr val="dk1"/>
              </a:buClr>
              <a:buSzPts val="1100"/>
              <a:buFont typeface="Arial"/>
              <a:buNone/>
            </a:pPr>
            <a:r>
              <a:rPr lang="en" sz="1800">
                <a:solidFill>
                  <a:schemeClr val="dk1"/>
                </a:solidFill>
                <a:latin typeface="Average"/>
                <a:ea typeface="Average"/>
                <a:cs typeface="Average"/>
                <a:sym typeface="Average"/>
              </a:rPr>
              <a:t>Post-renal</a:t>
            </a:r>
            <a:endParaRPr sz="1800">
              <a:solidFill>
                <a:schemeClr val="dk1"/>
              </a:solidFill>
              <a:latin typeface="Average"/>
              <a:ea typeface="Average"/>
              <a:cs typeface="Average"/>
              <a:sym typeface="Average"/>
            </a:endParaRPr>
          </a:p>
          <a:p>
            <a:pPr indent="-342900" lvl="0" marL="457200" rtl="0" algn="l">
              <a:lnSpc>
                <a:spcPct val="115000"/>
              </a:lnSpc>
              <a:spcBef>
                <a:spcPts val="1600"/>
              </a:spcBef>
              <a:spcAft>
                <a:spcPts val="0"/>
              </a:spcAft>
              <a:buClr>
                <a:schemeClr val="dk1"/>
              </a:buClr>
              <a:buSzPts val="1800"/>
              <a:buFont typeface="Average"/>
              <a:buChar char="-"/>
            </a:pPr>
            <a:r>
              <a:rPr lang="en" sz="1800">
                <a:solidFill>
                  <a:schemeClr val="dk1"/>
                </a:solidFill>
                <a:latin typeface="Average"/>
                <a:ea typeface="Average"/>
                <a:cs typeface="Average"/>
                <a:sym typeface="Average"/>
              </a:rPr>
              <a:t>UTI, Neoplasia (cystitis), Reproductive tract disease</a:t>
            </a:r>
            <a:endParaRPr sz="1800">
              <a:solidFill>
                <a:schemeClr val="dk1"/>
              </a:solidFill>
              <a:latin typeface="Average"/>
              <a:ea typeface="Average"/>
              <a:cs typeface="Average"/>
              <a:sym typeface="Average"/>
            </a:endParaRPr>
          </a:p>
          <a:p>
            <a:pPr indent="0" lvl="0" marL="0" rtl="0" algn="l">
              <a:spcBef>
                <a:spcPts val="1600"/>
              </a:spcBef>
              <a:spcAft>
                <a:spcPts val="0"/>
              </a:spcAft>
              <a:buNone/>
            </a:pPr>
            <a:r>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1fc1abf7056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1fc1abf7056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fc1abf7056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1fc1abf7056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Char char="-"/>
            </a:pPr>
            <a:r>
              <a:rPr lang="en">
                <a:solidFill>
                  <a:schemeClr val="dk1"/>
                </a:solidFill>
              </a:rPr>
              <a:t>What do we expect from a LN dog?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CBC - mild to moderate nonregenerative anemia, thrombocytopenia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Chemistry - azotemia, hypoalbuminemia, hypercholesterolemia, hyperphosphatemia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UA - USG &lt;1.022, proteinuria, hemoglobinuria/hematuria, glucosuria, cylindruria</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Persistent moderate or high microalbuminuria 2+ dipstick proteinuria, or a 1+ dipstick with a USG &lt;1.012 warrants follow up UPC determination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Consider pooled samples to eliminate daily variation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Proteinuria</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Over 0.4, localization to the kidney vs. lower urogenital tract is important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Kidney - urine protein electrophoresis (SDS-PAGE) identifies source as glomerular (high molecular weight) vs. tubular (low molecular weight)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LN may have both components though</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Screen for coinfections - potentially incidental Lyme positive patient. Lyme positive should be at the very least a proof of tick/wildlife exposure but many patients can be coinfected (babesia, anaplasma, ehrlichia, bartonella), Leptospirosis (proteinuria, glycosuria, active sediment with negative culture)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Potentially consider RMSF, mycoplasmosis, brucellosis, leishmaniasis, fungal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Also possible for hemolytic uremic syndrome, genetic glomerulopathies - Berners, Samoyeds, English Cockers, Soft coated wheaten terriers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Renal cortical biopsy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Control hypertension, platelet count should be adequate, antithrombotic therapy stopped for at least several days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fc1abf7056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fc1abf7056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Char char="-"/>
            </a:pPr>
            <a:r>
              <a:rPr lang="en">
                <a:solidFill>
                  <a:schemeClr val="dk1"/>
                </a:solidFill>
              </a:rPr>
              <a:t>Searching for Bb antigens is not helpful - few organisms are in tissues or fluids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Bb exposure documentation - finding natural exposure antibodies, but high titers do not coincide with disease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OspA expression - allows Bb to attach to the tick’s midgut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Decreases expression 2-4 days of tick feeding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OpsC and another possible 116 new antigens upregulated during early infection int he house, during first 10 days, and waning between days 17-30</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Antibodies against OspC rise 2-3 weeks after infection, wane 3-5 months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OspF antibodies rise 6-8 weeks after infection, remain increased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Testing - antibodies directed against either whole cell antigens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IFA, ELISA, KELA, IgM, IgG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Or individual lyme antigens (western blot, C6 peptide, OspA, OspC, OspF)</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Testing for antibodies directed against whole cell antigens are less specific for natural exposure antibodies, since they crossreact with vaccinal antibodies as well as antibodies to other spirochetes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Lyme bacterin vaccines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Made from killed whole Bb bacteria grown in culture in vitro with Bb expressing many antigens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Sununit recombinant OspA vaccines only induce opsA  antibodies with unknown protective titers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4DX SNAP Plus - heartworm, antibodies against Lyme C6 peptide, A. phagocytophilum, A. platys, E. canis, E chaffeensis, E ewingii</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Multiplex (AHDC) - Western blot and quantitation of antibodies against Osp A/C/F</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AccuPlex4 (Antech) - heartworm, Lyme, Anaplasmosis, Ehrlichiosis potentially 1-2 weeks earlier than other tests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Algorithm against relationship and magnitude of 5 markers that differentiate vaccinal and natural exposure antibodies, potentially differentiating even between early vs late infections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Results given qualitatively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Quantitation of natural exposure antibodies that wane after treatment may be useful clinically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Decisions about further treatment may be made based on how the quantitative titers change, especially in retrievers (timeline of 6 months after starting treatment)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fc1abf7056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fc1abf7056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DDX or coinfections for Dogs with suspected lyme disease?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Fever, lameness, anorexia, proteinuria +/- azotemia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Infectious, immune mediated, neoplastic causes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Possible for seropositive result for Lyme to be coincidental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Tick-borne diseases (environmental exposure to multiple species of ticks/fleas or even share the same vector specifically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Anaplasma phagocytophilum</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Ehrlichia spp</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Rickettsia riskettsii</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Neorickettsia risticii</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Bartonella spp</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Babesia spp</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Mycoplasma spp</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Leptospira spp</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Ixodes spp can carry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Borrelia burgdoferi</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 phagocytophilum</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Babesa microti</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Bartonella spp</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Tickborne encephalitis virus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Notes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Coinfections documented in Westchester County dogs, humans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Coinfections experimentaly induced increased lameness 29 to 53%</a:t>
            </a:r>
            <a:endParaRPr>
              <a:solidFill>
                <a:schemeClr val="dk1"/>
              </a:solidFill>
            </a:endParaRPr>
          </a:p>
          <a:p>
            <a:pPr indent="0" lvl="0" marL="0" rtl="0" algn="l">
              <a:lnSpc>
                <a:spcPct val="115000"/>
              </a:lnSpc>
              <a:spcBef>
                <a:spcPts val="0"/>
              </a:spcBef>
              <a:spcAft>
                <a:spcPts val="0"/>
              </a:spcAft>
              <a:buNone/>
            </a:pPr>
            <a:r>
              <a:rPr lang="en">
                <a:solidFill>
                  <a:schemeClr val="dk1"/>
                </a:solidFill>
              </a:rPr>
              <a:t>Potentially need to immunosuppress these animals if they’re truly lyme nephritis patients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1fc1abf7056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1fc1abf7056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Treatment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Patient has renal proteinuria, Lyme + status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Doxycycline 10-20mg/kg/day due to possible coinfections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IV fluids vs SQ fluids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Mild dehydration, conservative SQF boluses may be preferred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IVC provoke thrombogenesis and crystalloids may induce/aggravate effusive disease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Concerns for hypertension, coagulopathy, volume overload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Monitor urine output - progression of oliguric/anuric output may require diuretics/RRT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ACE inhibitor (enalapril/benazepril 0.5-2mg/kg/day) to reduce proteinuria by decreased GFR due to dilatation of both efferent and afferent arterioles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Antithrombotic (aspirin 1-2mg/kg/day, clopidogrel 1-3mg/kg/day, dipyridamole 1mg/kg q12h)</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Modified medium-low protein/phosphorus diet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Omega 3 fatty acid supplement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Antihypertensive if ACEi not enough - amlodipine 0.1-0.75mg/kg/day calcium channel blocker</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Dogs with renal failure may need other medications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Phosphate binders, gastrointestinal supportive medications - anti-emetics, antinausea, antacids, appetite stimulants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Immunosuppressives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If your patient is renal biopsy confirmed to have active immune complex disease and progressive disease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Potentially still viable if renal biopsy not performed due to hypertension, thrombocytopenia, owner constraints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Humans - 1mg/kg q24-48 with a cap at 60-80mg for months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Mycophenolate 10-20mg/kg q12 IV, PO long term</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Pulse steroids (methylprednisolone sodium succinate 5mg/kg q24 for 2 days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Prednisolone 1-2mg/kg/day PO pulse or with taper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Cyclophosphamide 200-250 mg/m^2 q2-3 weeks IV or 50 mg/m^2 4d/week PO q2-3 weeks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Azathioprine 2 mg/kg q24 po for 2 weeks, then 2 mg/kg q48h PO</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Chlorambucil 0.2mg/kg q24-48h PO</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fc1abf7056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fc1abf7056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Longer term treatment after discharge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Moderately severe cases monitored q1-2 weeks for blood pressure, PCV, serum albumin, creatinine, BUN, phosphorus, Na/K, HCO3 concentration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Mild cases can be monitored monthly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Proteinuria - monitored with serial UPCs - daily variation can alter UPC by 35% near a UPC of 12 and 80% at a UPC of 0.5, pool 3 daily samples leading up to recheck</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Within 20% of average of 3 separate samples using 1ml from each</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Additional ACEi help - angiotensin-receptor blocker losartan 0.125-0.25mg/kg/day in azotemic dogs, 0.5-1 mg/kg/day in nonazotemic dogs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Spironolactone (aldosterone receptor antagonist) can be a helpful diuretic to decrease effusive disease 1-2mg/kg q12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Monitor for RAAS inhibition severity so serum K concentrations are not above 6.5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Prognosis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Guarded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Dehydration with moderate to severe azotemia, requiring IV fluids have a poorer prognosis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Rapid progression within 1-2 weeks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Prevention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Tick control (consider tick prevention via amitraz, permethrin over products that kill ticks after attachment)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Vaccination may be problematic, controversial in endemic areas due to immune mediated pathogenesis to LN and the lyme bacterin is associated with more postvaccinal adverse events than other vaccines we routinely use, increases immune complexes circulating in the blood for weeks to months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fc1abf7056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fc1abf7056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1fc1abf7056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1fc1abf7056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Etiology - usually ascending bacteria from lower urinary tract rather than hematogenous spread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Renal trauma or urinary tract obstruction can increase incidence of hematogenous spread due to interference with renal microcirculation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Humans - hematogenous pyelo happens in patients with chronic illness or immunosuppressed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Can be acute or chronic</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Bouillon 2018 retrospective - 75% had evidence of concurrent diseases, 47% had more than one predisposing factor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Alteration to uroepithelium (urolithiasis), neoplasia both within and outside urogenital tract, obstructive uropathy (lithiasis, neoplasia), immunosuppressive treatment, alteration of urine composition (steroids, chemo, CKD, diuretic), incontinence (neurogenic vs USMI)</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Interestingly, no dog in that retrospective had diabetes mellitus, hyperadrenocorticism</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fc1abf7056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1fc1abf7056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Clinical signs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One or both kidneys enlarged +/- painful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PU/PD, vomiting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Acute - fever, lumbar pain CS consistent with uremia (anorexia, lethargy, vomiting, diarrhea)</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Chronic - potentially aclinical - insidious nature can lead to long term kidney injury and failure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Significant associations </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degree of histopath severity and anorexia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Fever associated with histopath subacute pyelonephritis</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Can be very sick - potential for urosepsis</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1fc1abf7056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1fc1abf7056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Labwork</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Chemistry - azotemia</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CBC - neutrophilic leukocytosis with left shift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VBG - Metabolic acidosis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UA - decreased urine concentrating ability, bacteriuria, pyuria, proteinuria, hematuria, and/or granular casts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Ideally positive aerobic urine culture via pyelocentesis or renal biopsy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15/47 (32%) had no bacteria found Bouillon 2018</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Culture isolates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E. coli, Staphylococcus</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Imaging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Pyelectasia, hydroureter, increased renal size, renal hyperechogenicity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Renal cysts/abscesses, ascites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Urolithiasis, obstructive uropathy, cystitis, ectopic ureters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Chronic - poor corticomedullary definition, distortion of renal collecting system, irregular renal shape, reduced kidney size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DDX for pyelectasia, hydroureter, hydronephrosis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Neoplasia, ectopic ureter, obstructive urolithiasis, CKD, IV fluids, diuretics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Gold Standard - histopathology, positive urine culture for pyelocentesis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Usually from clinical signs, positive urine culture +/- imaging with presumed diagnosis and improved azotemia with treatment</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1fc1abf7056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1fc1abf7056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Treatment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Removal of predisposing factors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IV fluid therapy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Broad spectrum antimicrobials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Enterobacteriaceae - fluoroquinolone, third generation cephalosporin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4-6 weeks duration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Humans - 2-3 weeks is standard therapy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UA/UC after 1 week of treatment, prior to ABX discontinuation, and 2-4 weeks after ABX treatment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Unilateral advanced pyelonephritis, pyonephrosis, renal abscess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Ureteral stent, surgical drainage, partial to total nephrectomy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fc1abf7056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fc1abf7056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1fc1abf7056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1fc1abf7056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c6f980f91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c6f980f9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Overview</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Spirochetes - 0.1 micron flexibile, motile, spiral shaped bacteria with a hook shaped end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Some forms are found in the dirt and are not pathogenic</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Widespread, zoonotic disease caused by a systemic infection of Leptospira bacteria</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Pathogenic species include over 250 different serovars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Differentiated by different LPS O antigens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Grouped into more than 20 antigenically related serogroups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10+ serovars known to be associated with disease in dogs worldwide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Do not replicate outside the house and are readily inactivated in the environment when exposed to excessive heat, UV radiation, a variety of disinfectants, and freezing conditions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Possible to survive in water/wet soil for weeks to months though</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Exposure - drink from, swim, or wade in environmental water source can become infected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Exposure to wildlife or farm animals and their urine is a risk factor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Developing countries - sewage exposure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Classic predisposition - large breed, outdoor, intact male, hunting dog</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Now, any dog - suburban/urban, geriatric small breed dogs with exposure to rodent urine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Peak seasons - high rainfall and up to 3 months after wet weather</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Infection reservoirs - hawaii, northern CA and Pacific NW, upper midwest, parts of Texas, Colorado, NE/mid=Atlantic coastal</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Also possible for SE US and Ontario</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Europe, Caribbean, Central/South America, SE Asia, Oceania</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fc1abf7056_0_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fc1abf705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Char char="-"/>
            </a:pPr>
            <a:r>
              <a:rPr lang="en">
                <a:solidFill>
                  <a:schemeClr val="dk1"/>
                </a:solidFill>
              </a:rPr>
              <a:t>Signs and their pathogenesis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Leptospires penetrate intact mucous membranes or abraded skin after direct contact with (which includes ingestion of) infected urine, soil, water, food, or fomites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Less likely but possible through bite wounds, ingestion of infected tissues, or venereal/placental transfer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Quick bacteremic multiplication as early as 1 day postinfection -&gt; vasculitis, multiorgan failure possible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Toxins produced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Phospholipases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Sphingomyelinases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Pore forming proteins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Incubation period - 7 days, possibly shorter or longer depending on dose, strain virulence, host immune response</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Diseases in dogs - interrogans, kirschneri, wolfii (Iran, needs further study), noguchii (Brazil)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Before vaccines, predominant serovars were icterohaemorrhagiae, canicola</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Since bivalent vaccine against them, grippotyphosa, pomona, bratislava, autumnalis</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Grippotyphosa, australis linked to hepatic injury</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Abortions - Buenos </a:t>
            </a:r>
            <a:r>
              <a:rPr lang="en">
                <a:solidFill>
                  <a:schemeClr val="dk1"/>
                </a:solidFill>
              </a:rPr>
              <a:t>aries</a:t>
            </a:r>
            <a:r>
              <a:rPr lang="en">
                <a:solidFill>
                  <a:schemeClr val="dk1"/>
                </a:solidFill>
              </a:rPr>
              <a:t>, bratislava</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fc1abf7056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fc1abf705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Char char="-"/>
            </a:pPr>
            <a:r>
              <a:rPr lang="en">
                <a:solidFill>
                  <a:schemeClr val="dk1"/>
                </a:solidFill>
              </a:rPr>
              <a:t>Lepto severity varies wildly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Some dogs can show no signs of illness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Mild, transient febrile illness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Renal failure, hepatic, pulmonary lesions with associated severe clinical signs and death</a:t>
            </a:r>
            <a:endParaRPr>
              <a:solidFill>
                <a:schemeClr val="dk1"/>
              </a:solidFill>
            </a:endParaRPr>
          </a:p>
          <a:p>
            <a:pPr indent="0" lvl="0" marL="0" rtl="0" algn="l">
              <a:lnSpc>
                <a:spcPct val="115000"/>
              </a:lnSpc>
              <a:spcBef>
                <a:spcPts val="0"/>
              </a:spcBef>
              <a:spcAft>
                <a:spcPts val="0"/>
              </a:spcAft>
              <a:buNone/>
            </a:pPr>
            <a:r>
              <a:rPr lang="en">
                <a:solidFill>
                  <a:schemeClr val="dk1"/>
                </a:solidFill>
              </a:rPr>
              <a:t>Acute leptospirosis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Fever - shivering, reluctance to move, generalized muscle tenderness from myositis, enlarged lymph nodes, dull mentation, dehydration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Lethargy, PU/PD, inappetance, vomiting, diarrhea to follow</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GI signs - pancreatitis, enteritis in addition to AKI, acute liver injury</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Conjunctivitis, scleral injection, icterus, or uveitis with aqueous flare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Suspect lepto in dogs that develop acute febrile illness, kidney/liver injury, uveitis, pulmonary hemorrhage (usually a european lepto feature)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Abortions, stillbirths, neonatal deaths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PU/PD - decreased responsiveness of inner medullary connecting ducts to ADH (acquired nephrogenic DI)</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Liver involvement - icterus in some dogs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Leptospiral endotoxin - oleic and linoleic acid thought to interfere with hepatic transport pumps, leading to functional hepatic impairment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Hepatic apoptosis and injury also occurs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human/guinea pig models show loss of cellular adhesion molecule E-cadherin on hepatocytes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Chronic hepatitis documented in young dogs in France with leptospires documented in bile canaliculi via IHC, EM</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Poor growth, weight loss, ascites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Uveitis, myocardial damage, reproductive complications can occur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Humans documented to have leptospiral DNA in aqueous humor and can have delayed uveitis up to 18 months after acute illness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ECG alterations suggest myocardial damage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Abortions during pregnancy, or stillbirths, neonatal death can occur</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Bleeding tendencies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Petechial hemorrhages, hematuria, hematemesis, epistaxis, hematochezia, or melena have been described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Prescribe mechanism unknown, suspected vasculitis, endothelial dysfunction, disordered coagulation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Humans have documented thrombocytopenia (under 100k) and prolonged PT associated with bleeding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Tachypnea - severe pulmonary hemorrhage syndrome (SPHS)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High prevalence in continental Europe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Vasculitis - peripheral edema, mild pleural and peritoneal effusions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Dogs - CKD months to more than a year after AKI</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Early renal damage can be marked by transient or undetected clinical signs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Followed by early clearance, persistent infection and progression of renal damage</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Cats CS - usually the same if they get it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fc1abf705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fc1abf705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Char char="-"/>
            </a:pPr>
            <a:r>
              <a:rPr lang="en">
                <a:solidFill>
                  <a:schemeClr val="dk1"/>
                </a:solidFill>
              </a:rPr>
              <a:t>CBC - neutrophilia, bandemia, nonregenerative anemia, lymphopenia, possible thrombocytopenia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Thrombocytopenia - 53% of dogs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Immune mediated, vasculitis, DIC mechanism possible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Chemistry - azotemia, elevated liver enzymes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Azotemia - 80-90% of dogs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Elevated creatinine 57% for one european study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Elevated LE - mild to moderate ALT/AST/ALP, Tbili</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Uncommonly, elevated LE without azotemia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Hypoalbuminemia possible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Varied electrolyte abnormalities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Hyponatremia, hypochloremia, hyperphosphatemia</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Decreased Na transporters by proximal convoluted tubules contributes to impaired sodium resorption, increased distal sodium delivery, potassium wasting</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Paradoxical hypokalemia in dogs with acute oliguric renal failure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CK elevations - moderate to marked increases due to myositis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Increased serum troponin with myocardial damage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Increased spec CPL</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Recommended serial daily renal values to trend renal function, liver enzyme activities, serum protein concentrations, electrolyte/ acidbase status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Urinalysis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Isosthenuria, hyposthenuria occasionally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Variable glucosuria - 77% of 44 dogs in one study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Proteinuria, pyuria, clyindruria, bilirbuinuria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UPC may be elevated - 0.4-11.6 with a median at 3</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LMW - tubular over glomerular origins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Coagulation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Variable increases in fibrinogen, D-dimers, FDP</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AT may be decreased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PT/PTT prolongations in 15% of tested dogs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PT prolongations noted with higher mortality in humans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DIC may result in a shortened PT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fc1abf705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fc1abf705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Diagnostic Imaging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CXR - can be normal</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Possible mild pleural effusion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Possible mild to severe diffuse interstitial pulmonary patterns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SPHS - severe, nodular to diffuse interstitial and alveolar patterns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AUS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Renal (nothing pathognomonic for leptospirosis)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Mild renomegaly</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Increased renal cortical echogenicity</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Mild pyelectasia</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Perirenal fluid accumulation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Medullary band of increased echogenicity within the kidneys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Mild ascites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Pancreatitis - enlargement, hypoechogenicity </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Gastric wall thickening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SI thickening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Hepatomegaly - mild to moderate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Splenomegaly  with mottling of splenic echotexture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Possible abdominal lymphadenopathy</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1fc1abf7056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1fc1abf7056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Microbiologic Testing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Usually diagnosed on acute and convalescent phase serology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Darkfield Microscopy - insensitive, false positives possible, user experience dependent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Culture - slow to grow, insensitive test, not widely available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Special growth media required - Ellinghausen-McCollough-Johnson-Harris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3-6 month incubation period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Overgrowth with other bacteria/contaminants possible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Venous blood +/- urine via aseptic technique before ABX therapy directly onto culture medium ideal</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Only certain labs have expertise to culture and identify leptospires to the serovar level via cross agglutinin absorption test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Genetic typing via pulsed field gel electrophoresis is another method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Serology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Microscopic agglutination test MAT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Lab mixes serial dilutions of patient sera with a panel of live leptospira serovars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Reported agglutinating antibody titer for each serovar tested which is the highest dilution of serum that causes the organisms to agglutinate as assessed via darkfield microscopy</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Seropositive dogs have high titers to multiple serovars tested because of serologic cross-reactivity</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Highest titer doesn’t always correlate with infection serovar and can change with serial testing</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Documentation of fourfold or greater increase in titer to at least one serovar over time is usually required for diagnosis using MAT</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Titers are usually low initially</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Titers can be elevated with previous exposure or vaccination</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A fourfold decrease later on in the disease progression can also be supportive of a diagnosis</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Static titers (complete stasis vs 1-2 dilution changes over time) supportive of vaccine, chronic infection, previous exposure</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Persist for 1 year after natural infection, often decline 4 months after vaccination, but possible for persistently high titers as well (1:1600 or higher)</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Solo titers cannot be used for diagnosis of leptospirosis</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Vaccines can confer cross-reactivity, so testing for serovars outside of vaccine scope is unreliable</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Possible false negatives if infecting serovar or a related one is not in the panel tested</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Convalescent titers should be performed 2-4 weeks after acute titer</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Seroconversion is possible 3-5 days after initial titer is obtained</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Space serial titers out at least 1 week and use the same lab</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ABX can blunt rise in titers, but dogs usually seroconvert despite ABX</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Danger to lab staff - live pathogenic serovars used, difficult to standardize test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ELISA - IgG and IgM antibodies against lepto surface antigens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Geographical variance against these assays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Europe - IgM lateral flow assay available with variable geographical sensitivity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PCR - detection of DNA of pathogenic leptospires in blood/urine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Sensitivity/specificity not thoroughly assessed, potential to vary geographically due to shedding patterns for different serovars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Advantageous for early diagnosis when serologic tests are negative or dogs have a previous history of vaccination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Specimens preferred pre-ABX therapy - both serum and urine recommended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Negative tests do not rule out leptospirosis diagnosis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Subclinically affected dogs can shed leptospires, so positive urine PCR may not correlate with clinical illness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Vaccines do not lead to positive PCR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doi.org/10.1111/vec.12026"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Leptospirosis, Lyme Nephritis, Pyelonephritis</a:t>
            </a:r>
            <a:endParaRPr/>
          </a:p>
        </p:txBody>
      </p:sp>
      <p:sp>
        <p:nvSpPr>
          <p:cNvPr id="60" name="Google Shape;60;p13"/>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Trevor Chan, DVM</a:t>
            </a:r>
            <a:endParaRPr/>
          </a:p>
          <a:p>
            <a:pPr indent="0" lvl="0" marL="0" rtl="0" algn="ctr">
              <a:spcBef>
                <a:spcPts val="0"/>
              </a:spcBef>
              <a:spcAft>
                <a:spcPts val="0"/>
              </a:spcAft>
              <a:buNone/>
            </a:pPr>
            <a:r>
              <a:rPr lang="en"/>
              <a:t>pollev.com/trevorchan951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Leptospirosis - Pathology</a:t>
            </a:r>
            <a:endParaRPr/>
          </a:p>
        </p:txBody>
      </p:sp>
      <p:sp>
        <p:nvSpPr>
          <p:cNvPr id="119" name="Google Shape;119;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Diffuse - icterus, petechiation/ecchymoses, fibrin thrombi, effusion</a:t>
            </a:r>
            <a:endParaRPr/>
          </a:p>
          <a:p>
            <a:pPr indent="0" lvl="0" marL="0" rtl="0" algn="l">
              <a:spcBef>
                <a:spcPts val="1600"/>
              </a:spcBef>
              <a:spcAft>
                <a:spcPts val="0"/>
              </a:spcAft>
              <a:buNone/>
            </a:pPr>
            <a:r>
              <a:rPr lang="en"/>
              <a:t>Lungs - SPHS</a:t>
            </a:r>
            <a:endParaRPr/>
          </a:p>
          <a:p>
            <a:pPr indent="0" lvl="0" marL="0" rtl="0" algn="l">
              <a:spcBef>
                <a:spcPts val="1600"/>
              </a:spcBef>
              <a:spcAft>
                <a:spcPts val="0"/>
              </a:spcAft>
              <a:buNone/>
            </a:pPr>
            <a:r>
              <a:rPr lang="en"/>
              <a:t>GI - melena, hemorrhage</a:t>
            </a:r>
            <a:endParaRPr/>
          </a:p>
          <a:p>
            <a:pPr indent="0" lvl="0" marL="0" rtl="0" algn="l">
              <a:spcBef>
                <a:spcPts val="1600"/>
              </a:spcBef>
              <a:spcAft>
                <a:spcPts val="0"/>
              </a:spcAft>
              <a:buNone/>
            </a:pPr>
            <a:r>
              <a:rPr lang="en"/>
              <a:t>Kidneys - enlarged, pale, mottled, petechiated, infarcts</a:t>
            </a:r>
            <a:endParaRPr/>
          </a:p>
          <a:p>
            <a:pPr indent="-342900" lvl="0" marL="457200" rtl="0" algn="l">
              <a:spcBef>
                <a:spcPts val="1600"/>
              </a:spcBef>
              <a:spcAft>
                <a:spcPts val="0"/>
              </a:spcAft>
              <a:buSzPts val="1800"/>
              <a:buChar char="-"/>
            </a:pPr>
            <a:r>
              <a:rPr lang="en"/>
              <a:t>Interstitian nephritis, mixed inflammatory infiltrates, acute tubular necrosis</a:t>
            </a:r>
            <a:endParaRPr/>
          </a:p>
          <a:p>
            <a:pPr indent="0" lvl="0" marL="0" rtl="0" algn="l">
              <a:spcBef>
                <a:spcPts val="1600"/>
              </a:spcBef>
              <a:spcAft>
                <a:spcPts val="1600"/>
              </a:spcAft>
              <a:buNone/>
            </a:pPr>
            <a:r>
              <a:rPr lang="en"/>
              <a:t>Liver - mild random hepatic necrosis, cholestasis, neutrophilic periportal hepatitis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Leptospirosis - Treatment</a:t>
            </a:r>
            <a:endParaRPr/>
          </a:p>
        </p:txBody>
      </p:sp>
      <p:sp>
        <p:nvSpPr>
          <p:cNvPr id="125" name="Google Shape;125;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Antimicrobials - doxycycline 5 mg/kg IV q12h for 14 days, penicillins</a:t>
            </a:r>
            <a:endParaRPr/>
          </a:p>
          <a:p>
            <a:pPr indent="0" lvl="0" marL="0" rtl="0" algn="l">
              <a:spcBef>
                <a:spcPts val="1600"/>
              </a:spcBef>
              <a:spcAft>
                <a:spcPts val="0"/>
              </a:spcAft>
              <a:buNone/>
            </a:pPr>
            <a:r>
              <a:rPr lang="en"/>
              <a:t>Supportive care - IV fluids, anti-emetics, anti-hypertensives, antacids, blood products</a:t>
            </a:r>
            <a:endParaRPr/>
          </a:p>
          <a:p>
            <a:pPr indent="0" lvl="0" marL="0" rtl="0" algn="l">
              <a:spcBef>
                <a:spcPts val="1600"/>
              </a:spcBef>
              <a:spcAft>
                <a:spcPts val="0"/>
              </a:spcAft>
              <a:buNone/>
            </a:pPr>
            <a:r>
              <a:rPr lang="en"/>
              <a:t>Nutritional support - NG tube, parenteral nutrition</a:t>
            </a:r>
            <a:endParaRPr/>
          </a:p>
          <a:p>
            <a:pPr indent="0" lvl="0" marL="0" rtl="0" algn="l">
              <a:spcBef>
                <a:spcPts val="1600"/>
              </a:spcBef>
              <a:spcAft>
                <a:spcPts val="0"/>
              </a:spcAft>
              <a:buNone/>
            </a:pPr>
            <a:r>
              <a:rPr lang="en"/>
              <a:t>Monitoring - serial electrolyte and acid/base status, ins-and-outs</a:t>
            </a:r>
            <a:endParaRPr/>
          </a:p>
          <a:p>
            <a:pPr indent="-342900" lvl="0" marL="457200" rtl="0" algn="l">
              <a:spcBef>
                <a:spcPts val="1600"/>
              </a:spcBef>
              <a:spcAft>
                <a:spcPts val="0"/>
              </a:spcAft>
              <a:buSzPts val="1800"/>
              <a:buChar char="-"/>
            </a:pPr>
            <a:r>
              <a:rPr lang="en"/>
              <a:t>Consider Ucath for accurate eliminations, otherwise serial weights</a:t>
            </a:r>
            <a:endParaRPr/>
          </a:p>
          <a:p>
            <a:pPr indent="0" lvl="0" marL="0" rtl="0" algn="l">
              <a:spcBef>
                <a:spcPts val="1600"/>
              </a:spcBef>
              <a:spcAft>
                <a:spcPts val="0"/>
              </a:spcAft>
              <a:buNone/>
            </a:pPr>
            <a:r>
              <a:rPr lang="en"/>
              <a:t>Renal Replacement Therapy</a:t>
            </a:r>
            <a:endParaRPr/>
          </a:p>
          <a:p>
            <a:pPr indent="0" lvl="0" marL="0" rtl="0" algn="l">
              <a:spcBef>
                <a:spcPts val="1600"/>
              </a:spcBef>
              <a:spcAft>
                <a:spcPts val="0"/>
              </a:spcAft>
              <a:buNone/>
            </a:pPr>
            <a:r>
              <a:rPr lang="en"/>
              <a:t>Oxygen therapy if needed</a:t>
            </a:r>
            <a:endParaRPr/>
          </a:p>
          <a:p>
            <a:pPr indent="0" lvl="0" marL="0" rtl="0" algn="l">
              <a:spcBef>
                <a:spcPts val="1600"/>
              </a:spcBef>
              <a:spcAft>
                <a:spcPts val="16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Leptospirosis - Prognosis, Prevention</a:t>
            </a:r>
            <a:endParaRPr/>
          </a:p>
        </p:txBody>
      </p:sp>
      <p:sp>
        <p:nvSpPr>
          <p:cNvPr id="131" name="Google Shape;131;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Excellent when treatment is initiated early and aggressively - 80%+</a:t>
            </a:r>
            <a:endParaRPr/>
          </a:p>
          <a:p>
            <a:pPr indent="0" lvl="0" marL="0" rtl="0" algn="l">
              <a:spcBef>
                <a:spcPts val="1600"/>
              </a:spcBef>
              <a:spcAft>
                <a:spcPts val="0"/>
              </a:spcAft>
              <a:buNone/>
            </a:pPr>
            <a:r>
              <a:rPr lang="en"/>
              <a:t>Successful treatment - normal platelet count, nonazotemic, serum liver enzyme values normal within 10-14 days</a:t>
            </a:r>
            <a:endParaRPr/>
          </a:p>
          <a:p>
            <a:pPr indent="0" lvl="0" marL="0" rtl="0" algn="l">
              <a:spcBef>
                <a:spcPts val="1600"/>
              </a:spcBef>
              <a:spcAft>
                <a:spcPts val="0"/>
              </a:spcAft>
              <a:buNone/>
            </a:pPr>
            <a:r>
              <a:rPr lang="en"/>
              <a:t>Icterus, residual kidney injury may take up to 4 weeks</a:t>
            </a:r>
            <a:endParaRPr/>
          </a:p>
          <a:p>
            <a:pPr indent="0" lvl="0" marL="0" rtl="0" algn="l">
              <a:spcBef>
                <a:spcPts val="1600"/>
              </a:spcBef>
              <a:spcAft>
                <a:spcPts val="0"/>
              </a:spcAft>
              <a:buNone/>
            </a:pPr>
            <a:r>
              <a:rPr lang="en"/>
              <a:t>Vaccine - Icterohaemorrhagiae, Canicola, Grippotyphosa, Pomona</a:t>
            </a:r>
            <a:endParaRPr/>
          </a:p>
          <a:p>
            <a:pPr indent="0" lvl="0" marL="0" rtl="0" algn="l">
              <a:spcBef>
                <a:spcPts val="1600"/>
              </a:spcBef>
              <a:spcAft>
                <a:spcPts val="0"/>
              </a:spcAft>
              <a:buNone/>
            </a:pPr>
            <a:r>
              <a:rPr lang="en"/>
              <a:t>Avoid reservoir host species, environmental water sources</a:t>
            </a:r>
            <a:endParaRPr/>
          </a:p>
          <a:p>
            <a:pPr indent="0" lvl="0" marL="0" rtl="0" algn="l">
              <a:spcBef>
                <a:spcPts val="1600"/>
              </a:spcBef>
              <a:spcAft>
                <a:spcPts val="0"/>
              </a:spcAft>
              <a:buNone/>
            </a:pPr>
            <a:r>
              <a:rPr lang="en"/>
              <a:t>In hospital precautions</a:t>
            </a:r>
            <a:endParaRPr/>
          </a:p>
          <a:p>
            <a:pPr indent="0" lvl="0" marL="0" rtl="0" algn="l">
              <a:spcBef>
                <a:spcPts val="1600"/>
              </a:spcBef>
              <a:spcAft>
                <a:spcPts val="16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Pop Quiz</a:t>
            </a:r>
            <a:endParaRPr/>
          </a:p>
        </p:txBody>
      </p:sp>
      <p:sp>
        <p:nvSpPr>
          <p:cNvPr id="137" name="Google Shape;137;p25"/>
          <p:cNvSpPr txBox="1"/>
          <p:nvPr>
            <p:ph idx="1" type="body"/>
          </p:nvPr>
        </p:nvSpPr>
        <p:spPr>
          <a:xfrm>
            <a:off x="311700" y="1152475"/>
            <a:ext cx="3999900" cy="2468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Name an in-hospital precaution that should be taken with a Leptospirosis patient</a:t>
            </a:r>
            <a:endParaRPr/>
          </a:p>
        </p:txBody>
      </p:sp>
      <p:sp>
        <p:nvSpPr>
          <p:cNvPr id="138" name="Google Shape;138;p2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Warning signs on cages, treatment sheets</a:t>
            </a:r>
            <a:endParaRPr/>
          </a:p>
          <a:p>
            <a:pPr indent="0" lvl="0" marL="0" rtl="0" algn="l">
              <a:spcBef>
                <a:spcPts val="1600"/>
              </a:spcBef>
              <a:spcAft>
                <a:spcPts val="0"/>
              </a:spcAft>
              <a:buNone/>
            </a:pPr>
            <a:r>
              <a:rPr lang="en"/>
              <a:t>Minimize movement around hospital</a:t>
            </a:r>
            <a:endParaRPr/>
          </a:p>
          <a:p>
            <a:pPr indent="0" lvl="0" marL="0" rtl="0" algn="l">
              <a:spcBef>
                <a:spcPts val="1600"/>
              </a:spcBef>
              <a:spcAft>
                <a:spcPts val="0"/>
              </a:spcAft>
              <a:buNone/>
            </a:pPr>
            <a:r>
              <a:rPr lang="en"/>
              <a:t>Wear gloves/gowns when handling</a:t>
            </a:r>
            <a:endParaRPr/>
          </a:p>
          <a:p>
            <a:pPr indent="0" lvl="0" marL="0" rtl="0" algn="l">
              <a:spcBef>
                <a:spcPts val="1600"/>
              </a:spcBef>
              <a:spcAft>
                <a:spcPts val="0"/>
              </a:spcAft>
              <a:buNone/>
            </a:pPr>
            <a:r>
              <a:rPr lang="en"/>
              <a:t>Wear protective eyewear if aerosolization of urine is likely</a:t>
            </a:r>
            <a:endParaRPr/>
          </a:p>
          <a:p>
            <a:pPr indent="0" lvl="0" marL="0" rtl="0" algn="l">
              <a:spcBef>
                <a:spcPts val="1600"/>
              </a:spcBef>
              <a:spcAft>
                <a:spcPts val="0"/>
              </a:spcAft>
              <a:buNone/>
            </a:pPr>
            <a:r>
              <a:rPr lang="en"/>
              <a:t>Disinfection of urine/spills</a:t>
            </a:r>
            <a:endParaRPr/>
          </a:p>
          <a:p>
            <a:pPr indent="0" lvl="0" marL="0" rtl="0" algn="l">
              <a:spcBef>
                <a:spcPts val="1600"/>
              </a:spcBef>
              <a:spcAft>
                <a:spcPts val="0"/>
              </a:spcAft>
              <a:buNone/>
            </a:pPr>
            <a:r>
              <a:rPr lang="en"/>
              <a:t>Indwelling catheter + bleach to discard</a:t>
            </a:r>
            <a:endParaRPr/>
          </a:p>
          <a:p>
            <a:pPr indent="0" lvl="0" marL="0" rtl="0" algn="l">
              <a:spcBef>
                <a:spcPts val="1600"/>
              </a:spcBef>
              <a:spcAft>
                <a:spcPts val="1600"/>
              </a:spcAft>
              <a:buNone/>
            </a:pPr>
            <a:r>
              <a:rPr lang="en"/>
              <a:t>Urination outside in designated areas</a:t>
            </a:r>
            <a:endParaRPr/>
          </a:p>
        </p:txBody>
      </p:sp>
      <p:sp>
        <p:nvSpPr>
          <p:cNvPr id="139" name="Google Shape;139;p25"/>
          <p:cNvSpPr txBox="1"/>
          <p:nvPr/>
        </p:nvSpPr>
        <p:spPr>
          <a:xfrm>
            <a:off x="1855475" y="43904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Average"/>
                <a:ea typeface="Average"/>
                <a:cs typeface="Average"/>
                <a:sym typeface="Average"/>
              </a:rPr>
              <a:t>pollev.com/trevorchan951</a:t>
            </a:r>
            <a:endParaRPr>
              <a:solidFill>
                <a:schemeClr val="dk1"/>
              </a:solidFill>
              <a:latin typeface="Average"/>
              <a:ea typeface="Average"/>
              <a:cs typeface="Average"/>
              <a:sym typeface="Average"/>
            </a:endParaRPr>
          </a:p>
        </p:txBody>
      </p:sp>
      <p:pic>
        <p:nvPicPr>
          <p:cNvPr id="140" name="Google Shape;140;p25"/>
          <p:cNvPicPr preferRelativeResize="0"/>
          <p:nvPr/>
        </p:nvPicPr>
        <p:blipFill>
          <a:blip r:embed="rId3">
            <a:alphaModFix/>
          </a:blip>
          <a:stretch>
            <a:fillRect/>
          </a:stretch>
        </p:blipFill>
        <p:spPr>
          <a:xfrm>
            <a:off x="372270" y="3620575"/>
            <a:ext cx="1483200" cy="1110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1000"/>
                                        <p:tgtEl>
                                          <p:spTgt spid="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6"/>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Lyme Nephritis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Pop Quiz</a:t>
            </a:r>
            <a:endParaRPr/>
          </a:p>
        </p:txBody>
      </p:sp>
      <p:sp>
        <p:nvSpPr>
          <p:cNvPr id="151" name="Google Shape;151;p2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a:pPr>
            <a:r>
              <a:rPr lang="en"/>
              <a:t>Name the organism that causes Lyme Disease.</a:t>
            </a:r>
            <a:endParaRPr/>
          </a:p>
          <a:p>
            <a:pPr indent="-317500" lvl="0" marL="457200" rtl="0" algn="l">
              <a:spcBef>
                <a:spcPts val="0"/>
              </a:spcBef>
              <a:spcAft>
                <a:spcPts val="0"/>
              </a:spcAft>
              <a:buSzPts val="1400"/>
              <a:buAutoNum type="arabicPeriod"/>
            </a:pPr>
            <a:r>
              <a:rPr lang="en"/>
              <a:t>Name the scientific and colloquial name for the vector of #1.</a:t>
            </a:r>
            <a:endParaRPr/>
          </a:p>
        </p:txBody>
      </p:sp>
      <p:sp>
        <p:nvSpPr>
          <p:cNvPr id="152" name="Google Shape;152;p2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a:pPr>
            <a:r>
              <a:rPr lang="en"/>
              <a:t>Borrelia burgdorferi</a:t>
            </a:r>
            <a:endParaRPr/>
          </a:p>
          <a:p>
            <a:pPr indent="-317500" lvl="0" marL="457200" rtl="0" algn="l">
              <a:spcBef>
                <a:spcPts val="0"/>
              </a:spcBef>
              <a:spcAft>
                <a:spcPts val="0"/>
              </a:spcAft>
              <a:buSzPts val="1400"/>
              <a:buAutoNum type="arabicPeriod"/>
            </a:pPr>
            <a:r>
              <a:rPr lang="en"/>
              <a:t>Ixodes scapularis east coast, Ixodes pacificus on the west coast; Black-legged tick AKA deer tick</a:t>
            </a:r>
            <a:endParaRPr/>
          </a:p>
        </p:txBody>
      </p:sp>
      <p:pic>
        <p:nvPicPr>
          <p:cNvPr id="153" name="Google Shape;153;p27"/>
          <p:cNvPicPr preferRelativeResize="0"/>
          <p:nvPr/>
        </p:nvPicPr>
        <p:blipFill>
          <a:blip r:embed="rId3">
            <a:alphaModFix/>
          </a:blip>
          <a:stretch>
            <a:fillRect/>
          </a:stretch>
        </p:blipFill>
        <p:spPr>
          <a:xfrm>
            <a:off x="2346338" y="2854375"/>
            <a:ext cx="4524375" cy="1714500"/>
          </a:xfrm>
          <a:prstGeom prst="rect">
            <a:avLst/>
          </a:prstGeom>
          <a:noFill/>
          <a:ln>
            <a:noFill/>
          </a:ln>
        </p:spPr>
      </p:pic>
      <p:sp>
        <p:nvSpPr>
          <p:cNvPr id="154" name="Google Shape;154;p27"/>
          <p:cNvSpPr txBox="1"/>
          <p:nvPr/>
        </p:nvSpPr>
        <p:spPr>
          <a:xfrm>
            <a:off x="2346350" y="4703625"/>
            <a:ext cx="42084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latin typeface="Average"/>
                <a:ea typeface="Average"/>
                <a:cs typeface="Average"/>
                <a:sym typeface="Average"/>
              </a:rPr>
              <a:t>https://www.cdc.gov/lyme/transmission/index.html</a:t>
            </a:r>
            <a:endParaRPr sz="1000">
              <a:latin typeface="Average"/>
              <a:ea typeface="Average"/>
              <a:cs typeface="Average"/>
              <a:sym typeface="Average"/>
            </a:endParaRPr>
          </a:p>
        </p:txBody>
      </p:sp>
      <p:pic>
        <p:nvPicPr>
          <p:cNvPr id="155" name="Google Shape;155;p27"/>
          <p:cNvPicPr preferRelativeResize="0"/>
          <p:nvPr/>
        </p:nvPicPr>
        <p:blipFill>
          <a:blip r:embed="rId4">
            <a:alphaModFix/>
          </a:blip>
          <a:stretch>
            <a:fillRect/>
          </a:stretch>
        </p:blipFill>
        <p:spPr>
          <a:xfrm>
            <a:off x="346870" y="3630825"/>
            <a:ext cx="1483200" cy="1110975"/>
          </a:xfrm>
          <a:prstGeom prst="rect">
            <a:avLst/>
          </a:prstGeom>
          <a:noFill/>
          <a:ln>
            <a:noFill/>
          </a:ln>
        </p:spPr>
      </p:pic>
      <p:sp>
        <p:nvSpPr>
          <p:cNvPr id="156" name="Google Shape;156;p27"/>
          <p:cNvSpPr txBox="1"/>
          <p:nvPr/>
        </p:nvSpPr>
        <p:spPr>
          <a:xfrm>
            <a:off x="346875" y="4741800"/>
            <a:ext cx="363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Average"/>
                <a:ea typeface="Average"/>
                <a:cs typeface="Average"/>
                <a:sym typeface="Average"/>
              </a:rPr>
              <a:t>pollev.com/trevorchan951</a:t>
            </a:r>
            <a:endParaRPr>
              <a:solidFill>
                <a:schemeClr val="dk1"/>
              </a:solidFill>
              <a:latin typeface="Average"/>
              <a:ea typeface="Average"/>
              <a:cs typeface="Average"/>
              <a:sym typeface="Averag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Lyme Disease - Overview</a:t>
            </a:r>
            <a:endParaRPr/>
          </a:p>
        </p:txBody>
      </p:sp>
      <p:sp>
        <p:nvSpPr>
          <p:cNvPr id="162" name="Google Shape;162;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Borrelia burgdorferi - tickborne organism associated with Lyme Disease</a:t>
            </a:r>
            <a:endParaRPr/>
          </a:p>
          <a:p>
            <a:pPr indent="0" lvl="0" marL="0" rtl="0" algn="l">
              <a:spcBef>
                <a:spcPts val="1600"/>
              </a:spcBef>
              <a:spcAft>
                <a:spcPts val="0"/>
              </a:spcAft>
              <a:buNone/>
            </a:pPr>
            <a:r>
              <a:rPr lang="en"/>
              <a:t>Vector - Ixodes Ticks (2 year, 3 stage life-cycle)</a:t>
            </a:r>
            <a:endParaRPr/>
          </a:p>
          <a:p>
            <a:pPr indent="-342900" lvl="0" marL="457200" rtl="0" algn="l">
              <a:spcBef>
                <a:spcPts val="1600"/>
              </a:spcBef>
              <a:spcAft>
                <a:spcPts val="0"/>
              </a:spcAft>
              <a:buSzPts val="1800"/>
              <a:buChar char="-"/>
            </a:pPr>
            <a:r>
              <a:rPr lang="en"/>
              <a:t>Larva, Nymph, Adult - one blood meal per life cycle</a:t>
            </a:r>
            <a:endParaRPr/>
          </a:p>
          <a:p>
            <a:pPr indent="-342900" lvl="0" marL="457200" rtl="0" algn="l">
              <a:spcBef>
                <a:spcPts val="0"/>
              </a:spcBef>
              <a:spcAft>
                <a:spcPts val="0"/>
              </a:spcAft>
              <a:buSzPts val="1800"/>
              <a:buChar char="-"/>
            </a:pPr>
            <a:r>
              <a:rPr lang="en"/>
              <a:t>Reservoir hosts - rodents, birds, lizards, deer</a:t>
            </a:r>
            <a:endParaRPr/>
          </a:p>
          <a:p>
            <a:pPr indent="0" lvl="0" marL="0" rtl="0" algn="l">
              <a:spcBef>
                <a:spcPts val="1600"/>
              </a:spcBef>
              <a:spcAft>
                <a:spcPts val="0"/>
              </a:spcAft>
              <a:buNone/>
            </a:pPr>
            <a:r>
              <a:rPr lang="en"/>
              <a:t>Peak time - Summer to Fall</a:t>
            </a:r>
            <a:endParaRPr/>
          </a:p>
          <a:p>
            <a:pPr indent="0" lvl="0" marL="0" rtl="0" algn="l">
              <a:spcBef>
                <a:spcPts val="1600"/>
              </a:spcBef>
              <a:spcAft>
                <a:spcPts val="0"/>
              </a:spcAft>
              <a:buNone/>
            </a:pPr>
            <a:r>
              <a:rPr lang="en"/>
              <a:t>Mostly asymptomatic, lyme arthropathy, lyme nephritis</a:t>
            </a:r>
            <a:endParaRPr/>
          </a:p>
          <a:p>
            <a:pPr indent="-342900" lvl="0" marL="457200" rtl="0" algn="l">
              <a:spcBef>
                <a:spcPts val="1600"/>
              </a:spcBef>
              <a:spcAft>
                <a:spcPts val="0"/>
              </a:spcAft>
              <a:buSzPts val="1800"/>
              <a:buChar char="-"/>
            </a:pPr>
            <a:r>
              <a:rPr lang="en"/>
              <a:t>Goldens and Labs predisposed to LN</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63" name="Google Shape;163;p28"/>
          <p:cNvPicPr preferRelativeResize="0"/>
          <p:nvPr/>
        </p:nvPicPr>
        <p:blipFill>
          <a:blip r:embed="rId3">
            <a:alphaModFix/>
          </a:blip>
          <a:stretch>
            <a:fillRect/>
          </a:stretch>
        </p:blipFill>
        <p:spPr>
          <a:xfrm>
            <a:off x="5865150" y="1568800"/>
            <a:ext cx="3041576" cy="23640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Lyme Nephritis - Pathophysiology</a:t>
            </a:r>
            <a:endParaRPr/>
          </a:p>
        </p:txBody>
      </p:sp>
      <p:sp>
        <p:nvSpPr>
          <p:cNvPr id="169" name="Google Shape;169;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Type 1 membranoproliferative glomerulonephritis with subendothelial glomerular immune complex deposition</a:t>
            </a:r>
            <a:endParaRPr/>
          </a:p>
          <a:p>
            <a:pPr indent="0" lvl="0" marL="0" rtl="0" algn="l">
              <a:spcBef>
                <a:spcPts val="1600"/>
              </a:spcBef>
              <a:spcAft>
                <a:spcPts val="0"/>
              </a:spcAft>
              <a:buNone/>
            </a:pPr>
            <a:r>
              <a:rPr lang="en"/>
              <a:t>Complexes induce proinflammatory response and induces host damage</a:t>
            </a:r>
            <a:endParaRPr/>
          </a:p>
          <a:p>
            <a:pPr indent="0" lvl="0" marL="0" rtl="0" algn="l">
              <a:spcBef>
                <a:spcPts val="1600"/>
              </a:spcBef>
              <a:spcAft>
                <a:spcPts val="0"/>
              </a:spcAft>
              <a:buNone/>
            </a:pPr>
            <a:r>
              <a:rPr lang="en"/>
              <a:t>Potential genetic </a:t>
            </a:r>
            <a:r>
              <a:rPr lang="en"/>
              <a:t>deficiencies</a:t>
            </a:r>
            <a:r>
              <a:rPr lang="en"/>
              <a:t> of factor H</a:t>
            </a:r>
            <a:endParaRPr/>
          </a:p>
          <a:p>
            <a:pPr indent="0" lvl="0" marL="0" rtl="0" algn="l">
              <a:spcBef>
                <a:spcPts val="1600"/>
              </a:spcBef>
              <a:spcAft>
                <a:spcPts val="0"/>
              </a:spcAft>
              <a:buNone/>
            </a:pPr>
            <a:r>
              <a:rPr lang="en"/>
              <a:t>OspA - molecular mimicry, proinflammatory properties</a:t>
            </a:r>
            <a:endParaRPr/>
          </a:p>
          <a:p>
            <a:pPr indent="0" lvl="0" marL="0" rtl="0" algn="l">
              <a:spcBef>
                <a:spcPts val="1600"/>
              </a:spcBef>
              <a:spcAft>
                <a:spcPts val="1600"/>
              </a:spcAft>
              <a:buNone/>
            </a:pPr>
            <a:r>
              <a:rPr lang="en"/>
              <a:t>Jarisch-Herxheimer reaction when spirochetes die in large numbers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Lyme Nephritis - Clinical Presentation</a:t>
            </a:r>
            <a:endParaRPr/>
          </a:p>
        </p:txBody>
      </p:sp>
      <p:sp>
        <p:nvSpPr>
          <p:cNvPr id="175" name="Google Shape;175;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Kidney failure signs - vomiting, anorexia, pigmenturia, oliguria/anuria, PU/PD</a:t>
            </a:r>
            <a:endParaRPr/>
          </a:p>
          <a:p>
            <a:pPr indent="0" lvl="0" marL="0" rtl="0" algn="l">
              <a:spcBef>
                <a:spcPts val="1600"/>
              </a:spcBef>
              <a:spcAft>
                <a:spcPts val="0"/>
              </a:spcAft>
              <a:buNone/>
            </a:pPr>
            <a:r>
              <a:rPr lang="en"/>
              <a:t>PLN signs - thromboembolic events, hypertension, effusions/edema</a:t>
            </a:r>
            <a:endParaRPr/>
          </a:p>
          <a:p>
            <a:pPr indent="0" lvl="0" marL="0" rtl="0" algn="l">
              <a:spcBef>
                <a:spcPts val="1600"/>
              </a:spcBef>
              <a:spcAft>
                <a:spcPts val="0"/>
              </a:spcAft>
              <a:buNone/>
            </a:pPr>
            <a:r>
              <a:rPr lang="en"/>
              <a:t>Hypercoagulability - dyspnea, hind end weakness, GI signs, seizures</a:t>
            </a:r>
            <a:endParaRPr/>
          </a:p>
          <a:p>
            <a:pPr indent="0" lvl="0" marL="0" rtl="0" algn="l">
              <a:spcBef>
                <a:spcPts val="1600"/>
              </a:spcBef>
              <a:spcAft>
                <a:spcPts val="0"/>
              </a:spcAft>
              <a:buNone/>
            </a:pPr>
            <a:r>
              <a:rPr lang="en"/>
              <a:t>Acute blindness, epistaxis, cerebrovascular event</a:t>
            </a:r>
            <a:endParaRPr/>
          </a:p>
          <a:p>
            <a:pPr indent="0" lvl="0" marL="0" rtl="0" algn="l">
              <a:spcBef>
                <a:spcPts val="1600"/>
              </a:spcBef>
              <a:spcAft>
                <a:spcPts val="160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Lyme Nephritis - Proteinuria DDX</a:t>
            </a:r>
            <a:endParaRPr/>
          </a:p>
        </p:txBody>
      </p:sp>
      <p:sp>
        <p:nvSpPr>
          <p:cNvPr id="181" name="Google Shape;181;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Pre-renal</a:t>
            </a:r>
            <a:endParaRPr/>
          </a:p>
          <a:p>
            <a:pPr indent="-342900" lvl="0" marL="457200" rtl="0" algn="l">
              <a:spcBef>
                <a:spcPts val="1600"/>
              </a:spcBef>
              <a:spcAft>
                <a:spcPts val="0"/>
              </a:spcAft>
              <a:buSzPts val="1800"/>
              <a:buChar char="-"/>
            </a:pPr>
            <a:r>
              <a:rPr lang="en"/>
              <a:t>Stress, fever, glucocorticoids, exercise (swimming), Bence-Jones proteins</a:t>
            </a:r>
            <a:endParaRPr/>
          </a:p>
          <a:p>
            <a:pPr indent="0" lvl="0" marL="0" rtl="0" algn="l">
              <a:spcBef>
                <a:spcPts val="1600"/>
              </a:spcBef>
              <a:spcAft>
                <a:spcPts val="0"/>
              </a:spcAft>
              <a:buNone/>
            </a:pPr>
            <a:r>
              <a:rPr lang="en"/>
              <a:t>Renal</a:t>
            </a:r>
            <a:endParaRPr/>
          </a:p>
          <a:p>
            <a:pPr indent="-342900" lvl="0" marL="457200" rtl="0" algn="l">
              <a:spcBef>
                <a:spcPts val="1600"/>
              </a:spcBef>
              <a:spcAft>
                <a:spcPts val="0"/>
              </a:spcAft>
              <a:buSzPts val="1800"/>
              <a:buChar char="-"/>
            </a:pPr>
            <a:r>
              <a:rPr lang="en"/>
              <a:t>Glomerular (ICGN - infectious, noninfectious), Amyloidosis, Neoplasia)</a:t>
            </a:r>
            <a:endParaRPr/>
          </a:p>
          <a:p>
            <a:pPr indent="-342900" lvl="0" marL="457200" rtl="0" algn="l">
              <a:spcBef>
                <a:spcPts val="0"/>
              </a:spcBef>
              <a:spcAft>
                <a:spcPts val="0"/>
              </a:spcAft>
              <a:buSzPts val="1800"/>
              <a:buChar char="-"/>
            </a:pPr>
            <a:r>
              <a:rPr lang="en"/>
              <a:t>Tubular (Fanconi’s Syndrome, CKD, Infectious diseases, Neoplasia)</a:t>
            </a:r>
            <a:endParaRPr/>
          </a:p>
          <a:p>
            <a:pPr indent="0" lvl="0" marL="0" rtl="0" algn="l">
              <a:spcBef>
                <a:spcPts val="1600"/>
              </a:spcBef>
              <a:spcAft>
                <a:spcPts val="0"/>
              </a:spcAft>
              <a:buNone/>
            </a:pPr>
            <a:r>
              <a:rPr lang="en"/>
              <a:t>Post-renal</a:t>
            </a:r>
            <a:endParaRPr/>
          </a:p>
          <a:p>
            <a:pPr indent="-342900" lvl="0" marL="457200" rtl="0" algn="l">
              <a:spcBef>
                <a:spcPts val="1600"/>
              </a:spcBef>
              <a:spcAft>
                <a:spcPts val="0"/>
              </a:spcAft>
              <a:buSzPts val="1800"/>
              <a:buChar char="-"/>
            </a:pPr>
            <a:r>
              <a:rPr lang="en"/>
              <a:t>UTI, Neoplasia (cystitis), Reproductive tract disease</a:t>
            </a:r>
            <a:endParaRPr/>
          </a:p>
        </p:txBody>
      </p:sp>
      <p:pic>
        <p:nvPicPr>
          <p:cNvPr id="182" name="Google Shape;182;p31"/>
          <p:cNvPicPr preferRelativeResize="0"/>
          <p:nvPr/>
        </p:nvPicPr>
        <p:blipFill>
          <a:blip r:embed="rId3">
            <a:alphaModFix/>
          </a:blip>
          <a:stretch>
            <a:fillRect/>
          </a:stretch>
        </p:blipFill>
        <p:spPr>
          <a:xfrm>
            <a:off x="7179870" y="445025"/>
            <a:ext cx="1483200" cy="1110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xEl>
                                              <p:pRg end="0" st="0"/>
                                            </p:txEl>
                                          </p:spTgt>
                                        </p:tgtEl>
                                        <p:attrNameLst>
                                          <p:attrName>style.visibility</p:attrName>
                                        </p:attrNameLst>
                                      </p:cBhvr>
                                      <p:to>
                                        <p:strVal val="visible"/>
                                      </p:to>
                                    </p:set>
                                    <p:animEffect filter="fade" transition="in">
                                      <p:cBhvr>
                                        <p:cTn dur="1000"/>
                                        <p:tgtEl>
                                          <p:spTgt spid="18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xEl>
                                              <p:pRg end="1" st="1"/>
                                            </p:txEl>
                                          </p:spTgt>
                                        </p:tgtEl>
                                        <p:attrNameLst>
                                          <p:attrName>style.visibility</p:attrName>
                                        </p:attrNameLst>
                                      </p:cBhvr>
                                      <p:to>
                                        <p:strVal val="visible"/>
                                      </p:to>
                                    </p:set>
                                    <p:animEffect filter="fade" transition="in">
                                      <p:cBhvr>
                                        <p:cTn dur="1000"/>
                                        <p:tgtEl>
                                          <p:spTgt spid="18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xEl>
                                              <p:pRg end="2" st="2"/>
                                            </p:txEl>
                                          </p:spTgt>
                                        </p:tgtEl>
                                        <p:attrNameLst>
                                          <p:attrName>style.visibility</p:attrName>
                                        </p:attrNameLst>
                                      </p:cBhvr>
                                      <p:to>
                                        <p:strVal val="visible"/>
                                      </p:to>
                                    </p:set>
                                    <p:animEffect filter="fade" transition="in">
                                      <p:cBhvr>
                                        <p:cTn dur="1000"/>
                                        <p:tgtEl>
                                          <p:spTgt spid="18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xEl>
                                              <p:pRg end="3" st="3"/>
                                            </p:txEl>
                                          </p:spTgt>
                                        </p:tgtEl>
                                        <p:attrNameLst>
                                          <p:attrName>style.visibility</p:attrName>
                                        </p:attrNameLst>
                                      </p:cBhvr>
                                      <p:to>
                                        <p:strVal val="visible"/>
                                      </p:to>
                                    </p:set>
                                    <p:animEffect filter="fade" transition="in">
                                      <p:cBhvr>
                                        <p:cTn dur="1000"/>
                                        <p:tgtEl>
                                          <p:spTgt spid="18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xEl>
                                              <p:pRg end="4" st="4"/>
                                            </p:txEl>
                                          </p:spTgt>
                                        </p:tgtEl>
                                        <p:attrNameLst>
                                          <p:attrName>style.visibility</p:attrName>
                                        </p:attrNameLst>
                                      </p:cBhvr>
                                      <p:to>
                                        <p:strVal val="visible"/>
                                      </p:to>
                                    </p:set>
                                    <p:animEffect filter="fade" transition="in">
                                      <p:cBhvr>
                                        <p:cTn dur="1000"/>
                                        <p:tgtEl>
                                          <p:spTgt spid="18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xEl>
                                              <p:pRg end="5" st="5"/>
                                            </p:txEl>
                                          </p:spTgt>
                                        </p:tgtEl>
                                        <p:attrNameLst>
                                          <p:attrName>style.visibility</p:attrName>
                                        </p:attrNameLst>
                                      </p:cBhvr>
                                      <p:to>
                                        <p:strVal val="visible"/>
                                      </p:to>
                                    </p:set>
                                    <p:animEffect filter="fade" transition="in">
                                      <p:cBhvr>
                                        <p:cTn dur="1000"/>
                                        <p:tgtEl>
                                          <p:spTgt spid="18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xEl>
                                              <p:pRg end="6" st="6"/>
                                            </p:txEl>
                                          </p:spTgt>
                                        </p:tgtEl>
                                        <p:attrNameLst>
                                          <p:attrName>style.visibility</p:attrName>
                                        </p:attrNameLst>
                                      </p:cBhvr>
                                      <p:to>
                                        <p:strVal val="visible"/>
                                      </p:to>
                                    </p:set>
                                    <p:animEffect filter="fade" transition="in">
                                      <p:cBhvr>
                                        <p:cTn dur="1000"/>
                                        <p:tgtEl>
                                          <p:spTgt spid="181">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Leptospirosis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Lyme Nephritis - Diagnostics</a:t>
            </a:r>
            <a:endParaRPr/>
          </a:p>
        </p:txBody>
      </p:sp>
      <p:sp>
        <p:nvSpPr>
          <p:cNvPr id="188" name="Google Shape;188;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CBC -mild to moderate nonregenerative anemia, thrombocytopenia</a:t>
            </a:r>
            <a:endParaRPr/>
          </a:p>
          <a:p>
            <a:pPr indent="0" lvl="0" marL="0" rtl="0" algn="l">
              <a:spcBef>
                <a:spcPts val="1600"/>
              </a:spcBef>
              <a:spcAft>
                <a:spcPts val="0"/>
              </a:spcAft>
              <a:buNone/>
            </a:pPr>
            <a:r>
              <a:rPr lang="en"/>
              <a:t>Chemistry - Azotemia, hypoalbuminemia, hypercholesterolemia, hyperphosphatemia</a:t>
            </a:r>
            <a:endParaRPr/>
          </a:p>
          <a:p>
            <a:pPr indent="0" lvl="0" marL="0" rtl="0" algn="l">
              <a:spcBef>
                <a:spcPts val="1600"/>
              </a:spcBef>
              <a:spcAft>
                <a:spcPts val="0"/>
              </a:spcAft>
              <a:buNone/>
            </a:pPr>
            <a:r>
              <a:rPr lang="en"/>
              <a:t>UA, UPC, UC, SDS-PAGE - USG &lt;1.022, proteinuria, hematuria</a:t>
            </a:r>
            <a:endParaRPr/>
          </a:p>
          <a:p>
            <a:pPr indent="0" lvl="0" marL="0" rtl="0" algn="l">
              <a:spcBef>
                <a:spcPts val="1600"/>
              </a:spcBef>
              <a:spcAft>
                <a:spcPts val="0"/>
              </a:spcAft>
              <a:buNone/>
            </a:pPr>
            <a:r>
              <a:rPr lang="en"/>
              <a:t>NIBP, CXR, AUS</a:t>
            </a:r>
            <a:endParaRPr/>
          </a:p>
          <a:p>
            <a:pPr indent="0" lvl="0" marL="0" rtl="0" algn="l">
              <a:spcBef>
                <a:spcPts val="1600"/>
              </a:spcBef>
              <a:spcAft>
                <a:spcPts val="0"/>
              </a:spcAft>
              <a:buNone/>
            </a:pPr>
            <a:r>
              <a:rPr lang="en"/>
              <a:t>NCSU Tick panel, Leptospirosis</a:t>
            </a:r>
            <a:endParaRPr/>
          </a:p>
          <a:p>
            <a:pPr indent="0" lvl="0" marL="0" rtl="0" algn="l">
              <a:spcBef>
                <a:spcPts val="1600"/>
              </a:spcBef>
              <a:spcAft>
                <a:spcPts val="0"/>
              </a:spcAft>
              <a:buNone/>
            </a:pPr>
            <a:r>
              <a:rPr lang="en"/>
              <a:t>Lyme disease detection - 4DX SNAP, Cornell Multiplex, Antech Accuplex4</a:t>
            </a:r>
            <a:endParaRPr/>
          </a:p>
          <a:p>
            <a:pPr indent="0" lvl="0" marL="0" rtl="0" algn="l">
              <a:spcBef>
                <a:spcPts val="1600"/>
              </a:spcBef>
              <a:spcAft>
                <a:spcPts val="1600"/>
              </a:spcAft>
              <a:buNone/>
            </a:pPr>
            <a:r>
              <a:rPr lang="en"/>
              <a:t>Renal biopsy, joint cytology/culture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Lyme Nephritis - Searching for Lyme Disease</a:t>
            </a:r>
            <a:endParaRPr/>
          </a:p>
        </p:txBody>
      </p:sp>
      <p:sp>
        <p:nvSpPr>
          <p:cNvPr id="194" name="Google Shape;194;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Searching for organism itself is not helpful</a:t>
            </a:r>
            <a:endParaRPr/>
          </a:p>
          <a:p>
            <a:pPr indent="0" lvl="0" marL="0" rtl="0" algn="l">
              <a:spcBef>
                <a:spcPts val="1600"/>
              </a:spcBef>
              <a:spcAft>
                <a:spcPts val="0"/>
              </a:spcAft>
              <a:buNone/>
            </a:pPr>
            <a:r>
              <a:rPr lang="en"/>
              <a:t>Searching for antibodies against OspA, OspC, OspF, C6</a:t>
            </a:r>
            <a:endParaRPr/>
          </a:p>
          <a:p>
            <a:pPr indent="0" lvl="0" marL="0" rtl="0" algn="l">
              <a:spcBef>
                <a:spcPts val="1600"/>
              </a:spcBef>
              <a:spcAft>
                <a:spcPts val="0"/>
              </a:spcAft>
              <a:buNone/>
            </a:pPr>
            <a:r>
              <a:rPr lang="en"/>
              <a:t>4DX SNAP plus - heartworm, antibodies against Lyme C6, Anaplasma x2, Ehrlichia x3</a:t>
            </a:r>
            <a:endParaRPr/>
          </a:p>
          <a:p>
            <a:pPr indent="0" lvl="0" marL="0" rtl="0" algn="l">
              <a:spcBef>
                <a:spcPts val="1600"/>
              </a:spcBef>
              <a:spcAft>
                <a:spcPts val="0"/>
              </a:spcAft>
              <a:buNone/>
            </a:pPr>
            <a:r>
              <a:rPr lang="en"/>
              <a:t>Cornell Multiplex - Western blot and quant of Ab against Osp A/C/F</a:t>
            </a:r>
            <a:endParaRPr/>
          </a:p>
          <a:p>
            <a:pPr indent="0" lvl="0" marL="0" rtl="0" algn="l">
              <a:spcBef>
                <a:spcPts val="1600"/>
              </a:spcBef>
              <a:spcAft>
                <a:spcPts val="0"/>
              </a:spcAft>
              <a:buNone/>
            </a:pPr>
            <a:r>
              <a:rPr lang="en"/>
              <a:t>Antech Accuplex4 - Similar profile to 4DX SNAP</a:t>
            </a:r>
            <a:endParaRPr/>
          </a:p>
          <a:p>
            <a:pPr indent="0" lvl="0" marL="0" rtl="0" algn="l">
              <a:spcBef>
                <a:spcPts val="1600"/>
              </a:spcBef>
              <a:spcAft>
                <a:spcPts val="1600"/>
              </a:spcAft>
              <a:buNone/>
            </a:pPr>
            <a:r>
              <a:rPr lang="en"/>
              <a:t>NCSU Tick Panel - search for coinfections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Lyme Nephritis - Coinfections</a:t>
            </a:r>
            <a:endParaRPr/>
          </a:p>
        </p:txBody>
      </p:sp>
      <p:sp>
        <p:nvSpPr>
          <p:cNvPr id="200" name="Google Shape;200;p34"/>
          <p:cNvSpPr txBox="1"/>
          <p:nvPr>
            <p:ph idx="1" type="body"/>
          </p:nvPr>
        </p:nvSpPr>
        <p:spPr>
          <a:xfrm>
            <a:off x="311700" y="1152475"/>
            <a:ext cx="8520600" cy="268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Fever, lameness, anorexia, proteinuria, azotemia</a:t>
            </a:r>
            <a:endParaRPr/>
          </a:p>
          <a:p>
            <a:pPr indent="-342900" lvl="0" marL="457200" rtl="0" algn="l">
              <a:spcBef>
                <a:spcPts val="1600"/>
              </a:spcBef>
              <a:spcAft>
                <a:spcPts val="0"/>
              </a:spcAft>
              <a:buSzPts val="1800"/>
              <a:buChar char="-"/>
            </a:pPr>
            <a:r>
              <a:rPr lang="en"/>
              <a:t>Infectious, Immune-mediated, neoplastic</a:t>
            </a:r>
            <a:endParaRPr/>
          </a:p>
          <a:p>
            <a:pPr indent="0" lvl="0" marL="0" rtl="0" algn="l">
              <a:spcBef>
                <a:spcPts val="1600"/>
              </a:spcBef>
              <a:spcAft>
                <a:spcPts val="0"/>
              </a:spcAft>
              <a:buNone/>
            </a:pPr>
            <a:r>
              <a:rPr lang="en"/>
              <a:t>Tickborne diseases (environmental exposure +/- sharing same vector)</a:t>
            </a:r>
            <a:endParaRPr/>
          </a:p>
          <a:p>
            <a:pPr indent="-342900" lvl="0" marL="457200" rtl="0" algn="l">
              <a:spcBef>
                <a:spcPts val="1600"/>
              </a:spcBef>
              <a:spcAft>
                <a:spcPts val="0"/>
              </a:spcAft>
              <a:buSzPts val="1800"/>
              <a:buChar char="-"/>
            </a:pPr>
            <a:r>
              <a:rPr lang="en"/>
              <a:t>Anaplasma, Ehrlichia, Rickettsia, Neorickettsia, Bartonella, Babesia, Mycoplasma</a:t>
            </a:r>
            <a:endParaRPr/>
          </a:p>
          <a:p>
            <a:pPr indent="-342900" lvl="0" marL="457200" rtl="0" algn="l">
              <a:spcBef>
                <a:spcPts val="0"/>
              </a:spcBef>
              <a:spcAft>
                <a:spcPts val="0"/>
              </a:spcAft>
              <a:buSzPts val="1800"/>
              <a:buChar char="-"/>
            </a:pPr>
            <a:r>
              <a:rPr lang="en"/>
              <a:t>Leptospirosis</a:t>
            </a:r>
            <a:endParaRPr/>
          </a:p>
          <a:p>
            <a:pPr indent="0" lvl="0" marL="0" rtl="0" algn="l">
              <a:spcBef>
                <a:spcPts val="1600"/>
              </a:spcBef>
              <a:spcAft>
                <a:spcPts val="0"/>
              </a:spcAft>
              <a:buNone/>
            </a:pPr>
            <a:r>
              <a:rPr lang="en"/>
              <a:t>Pop Quiz - Name up to 4 diseases Ixodes ticks can concurrently carry besides Bb.</a:t>
            </a:r>
            <a:endParaRPr/>
          </a:p>
          <a:p>
            <a:pPr indent="0" lvl="0" marL="0" rtl="0" algn="l">
              <a:spcBef>
                <a:spcPts val="1600"/>
              </a:spcBef>
              <a:spcAft>
                <a:spcPts val="1600"/>
              </a:spcAft>
              <a:buNone/>
            </a:pPr>
            <a:r>
              <a:t/>
            </a:r>
            <a:endParaRPr/>
          </a:p>
        </p:txBody>
      </p:sp>
      <p:pic>
        <p:nvPicPr>
          <p:cNvPr id="201" name="Google Shape;201;p34"/>
          <p:cNvPicPr preferRelativeResize="0"/>
          <p:nvPr/>
        </p:nvPicPr>
        <p:blipFill>
          <a:blip r:embed="rId3">
            <a:alphaModFix/>
          </a:blip>
          <a:stretch>
            <a:fillRect/>
          </a:stretch>
        </p:blipFill>
        <p:spPr>
          <a:xfrm>
            <a:off x="5657188" y="561688"/>
            <a:ext cx="2847975" cy="1609725"/>
          </a:xfrm>
          <a:prstGeom prst="rect">
            <a:avLst/>
          </a:prstGeom>
          <a:noFill/>
          <a:ln>
            <a:noFill/>
          </a:ln>
        </p:spPr>
      </p:pic>
      <p:sp>
        <p:nvSpPr>
          <p:cNvPr id="202" name="Google Shape;202;p34"/>
          <p:cNvSpPr txBox="1"/>
          <p:nvPr/>
        </p:nvSpPr>
        <p:spPr>
          <a:xfrm>
            <a:off x="4904225" y="4658350"/>
            <a:ext cx="42564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latin typeface="Average"/>
                <a:ea typeface="Average"/>
                <a:cs typeface="Average"/>
                <a:sym typeface="Average"/>
              </a:rPr>
              <a:t>https://www.fs.usda.gov/Internet/FSE_DOCUMENTS/fseprd700756.pdf</a:t>
            </a:r>
            <a:endParaRPr sz="1000">
              <a:latin typeface="Average"/>
              <a:ea typeface="Average"/>
              <a:cs typeface="Average"/>
              <a:sym typeface="Average"/>
            </a:endParaRPr>
          </a:p>
        </p:txBody>
      </p:sp>
      <p:sp>
        <p:nvSpPr>
          <p:cNvPr id="203" name="Google Shape;203;p34"/>
          <p:cNvSpPr txBox="1"/>
          <p:nvPr/>
        </p:nvSpPr>
        <p:spPr>
          <a:xfrm>
            <a:off x="311700" y="3926600"/>
            <a:ext cx="8443200" cy="78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600"/>
              </a:spcAft>
              <a:buNone/>
            </a:pPr>
            <a:r>
              <a:rPr lang="en" sz="1800">
                <a:solidFill>
                  <a:schemeClr val="accent3"/>
                </a:solidFill>
                <a:latin typeface="Average"/>
                <a:ea typeface="Average"/>
                <a:cs typeface="Average"/>
                <a:sym typeface="Average"/>
              </a:rPr>
              <a:t>Ixodes ticks can be coinfected with A. phagocytophilum, Babesia microti, Bartonella spp, or Tickborne encephalitis virus</a:t>
            </a:r>
            <a:endParaRPr>
              <a:latin typeface="Average"/>
              <a:ea typeface="Average"/>
              <a:cs typeface="Average"/>
              <a:sym typeface="Average"/>
            </a:endParaRPr>
          </a:p>
        </p:txBody>
      </p:sp>
      <p:pic>
        <p:nvPicPr>
          <p:cNvPr id="204" name="Google Shape;204;p34"/>
          <p:cNvPicPr preferRelativeResize="0"/>
          <p:nvPr/>
        </p:nvPicPr>
        <p:blipFill>
          <a:blip r:embed="rId4">
            <a:alphaModFix/>
          </a:blip>
          <a:stretch>
            <a:fillRect/>
          </a:stretch>
        </p:blipFill>
        <p:spPr>
          <a:xfrm>
            <a:off x="8177547" y="3373875"/>
            <a:ext cx="654750" cy="490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1000"/>
                                        <p:tgtEl>
                                          <p:spTgt spid="2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Lyme Nephritis - Treatment</a:t>
            </a:r>
            <a:endParaRPr/>
          </a:p>
        </p:txBody>
      </p:sp>
      <p:sp>
        <p:nvSpPr>
          <p:cNvPr id="210" name="Google Shape;210;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Antimicrobials - Doxycycline 10-20 mg/kg/day</a:t>
            </a:r>
            <a:endParaRPr/>
          </a:p>
          <a:p>
            <a:pPr indent="0" lvl="0" marL="0" rtl="0" algn="l">
              <a:spcBef>
                <a:spcPts val="1600"/>
              </a:spcBef>
              <a:spcAft>
                <a:spcPts val="0"/>
              </a:spcAft>
              <a:buNone/>
            </a:pPr>
            <a:r>
              <a:rPr lang="en"/>
              <a:t>Fluid </a:t>
            </a:r>
            <a:r>
              <a:rPr lang="en"/>
              <a:t>therapy - Subcutaneous vs. IV fluids</a:t>
            </a:r>
            <a:endParaRPr/>
          </a:p>
          <a:p>
            <a:pPr indent="0" lvl="0" marL="0" rtl="0" algn="l">
              <a:spcBef>
                <a:spcPts val="1600"/>
              </a:spcBef>
              <a:spcAft>
                <a:spcPts val="0"/>
              </a:spcAft>
              <a:buNone/>
            </a:pPr>
            <a:r>
              <a:rPr lang="en"/>
              <a:t>ACE inhibitor, Anti-hypertensives, Anti-thrombotics</a:t>
            </a:r>
            <a:endParaRPr/>
          </a:p>
          <a:p>
            <a:pPr indent="0" lvl="0" marL="0" rtl="0" algn="l">
              <a:spcBef>
                <a:spcPts val="1600"/>
              </a:spcBef>
              <a:spcAft>
                <a:spcPts val="0"/>
              </a:spcAft>
              <a:buNone/>
            </a:pPr>
            <a:r>
              <a:rPr lang="en"/>
              <a:t>Kidney diet - modified medium-low protein + phosphorus diet, +/- phosbind</a:t>
            </a:r>
            <a:endParaRPr/>
          </a:p>
          <a:p>
            <a:pPr indent="0" lvl="0" marL="0" rtl="0" algn="l">
              <a:spcBef>
                <a:spcPts val="1600"/>
              </a:spcBef>
              <a:spcAft>
                <a:spcPts val="0"/>
              </a:spcAft>
              <a:buNone/>
            </a:pPr>
            <a:r>
              <a:rPr lang="en"/>
              <a:t>Omega-3 fatty acid supplementation</a:t>
            </a:r>
            <a:endParaRPr/>
          </a:p>
          <a:p>
            <a:pPr indent="0" lvl="0" marL="0" rtl="0" algn="l">
              <a:spcBef>
                <a:spcPts val="1600"/>
              </a:spcBef>
              <a:spcAft>
                <a:spcPts val="0"/>
              </a:spcAft>
              <a:buNone/>
            </a:pPr>
            <a:r>
              <a:rPr lang="en"/>
              <a:t>Gastrointestinal supportive medications</a:t>
            </a:r>
            <a:endParaRPr/>
          </a:p>
          <a:p>
            <a:pPr indent="0" lvl="0" marL="0" rtl="0" algn="l">
              <a:spcBef>
                <a:spcPts val="1600"/>
              </a:spcBef>
              <a:spcAft>
                <a:spcPts val="1600"/>
              </a:spcAft>
              <a:buNone/>
            </a:pPr>
            <a:r>
              <a:rPr lang="en"/>
              <a:t>Immunosuppression - prednisolone, mycophenolate, cyclophosphamide, azathioprine, chlorambucil</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Lyme Nephritis - Discharge Recommendations</a:t>
            </a:r>
            <a:endParaRPr/>
          </a:p>
        </p:txBody>
      </p:sp>
      <p:sp>
        <p:nvSpPr>
          <p:cNvPr id="216" name="Google Shape;216;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Recheck schedule - 1-2 weeks if moderate to severe, 4 weeks if mild</a:t>
            </a:r>
            <a:endParaRPr/>
          </a:p>
          <a:p>
            <a:pPr indent="-342900" lvl="0" marL="457200" rtl="0" algn="l">
              <a:spcBef>
                <a:spcPts val="1600"/>
              </a:spcBef>
              <a:spcAft>
                <a:spcPts val="0"/>
              </a:spcAft>
              <a:buSzPts val="1800"/>
              <a:buChar char="-"/>
            </a:pPr>
            <a:r>
              <a:rPr lang="en"/>
              <a:t>NIBP, PCV/TS, serum albumin, creatinine, BUN, P, Na/K, HCO3</a:t>
            </a:r>
            <a:endParaRPr/>
          </a:p>
          <a:p>
            <a:pPr indent="-342900" lvl="0" marL="457200" rtl="0" algn="l">
              <a:spcBef>
                <a:spcPts val="0"/>
              </a:spcBef>
              <a:spcAft>
                <a:spcPts val="0"/>
              </a:spcAft>
              <a:buSzPts val="1800"/>
              <a:buChar char="-"/>
            </a:pPr>
            <a:r>
              <a:rPr lang="en"/>
              <a:t>Proteinuria - 1ml from 3+ daily samples</a:t>
            </a:r>
            <a:endParaRPr/>
          </a:p>
          <a:p>
            <a:pPr indent="0" lvl="0" marL="0" rtl="0" algn="l">
              <a:spcBef>
                <a:spcPts val="1600"/>
              </a:spcBef>
              <a:spcAft>
                <a:spcPts val="0"/>
              </a:spcAft>
              <a:buNone/>
            </a:pPr>
            <a:r>
              <a:rPr lang="en"/>
              <a:t>Prognosis - Guarded</a:t>
            </a:r>
            <a:endParaRPr/>
          </a:p>
          <a:p>
            <a:pPr indent="0" lvl="0" marL="0" rtl="0" algn="l">
              <a:spcBef>
                <a:spcPts val="1600"/>
              </a:spcBef>
              <a:spcAft>
                <a:spcPts val="0"/>
              </a:spcAft>
              <a:buNone/>
            </a:pPr>
            <a:r>
              <a:rPr lang="en"/>
              <a:t>Prevention - tick control</a:t>
            </a:r>
            <a:endParaRPr/>
          </a:p>
          <a:p>
            <a:pPr indent="-342900" lvl="0" marL="457200" rtl="0" algn="l">
              <a:spcBef>
                <a:spcPts val="1600"/>
              </a:spcBef>
              <a:spcAft>
                <a:spcPts val="0"/>
              </a:spcAft>
              <a:buSzPts val="1800"/>
              <a:buChar char="-"/>
            </a:pPr>
            <a:r>
              <a:rPr lang="en"/>
              <a:t>Vaccine is controversial</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7"/>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Pyelonephritis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Pyelonephritis - Etiology</a:t>
            </a:r>
            <a:endParaRPr/>
          </a:p>
        </p:txBody>
      </p:sp>
      <p:sp>
        <p:nvSpPr>
          <p:cNvPr id="227" name="Google Shape;227;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Usually ascending bacteria rather than hematogenous spread</a:t>
            </a:r>
            <a:endParaRPr/>
          </a:p>
          <a:p>
            <a:pPr indent="0" lvl="0" marL="0" rtl="0" algn="l">
              <a:spcBef>
                <a:spcPts val="1600"/>
              </a:spcBef>
              <a:spcAft>
                <a:spcPts val="0"/>
              </a:spcAft>
              <a:buNone/>
            </a:pPr>
            <a:r>
              <a:rPr lang="en"/>
              <a:t>Concurrent diseases</a:t>
            </a:r>
            <a:endParaRPr/>
          </a:p>
          <a:p>
            <a:pPr indent="-342900" lvl="0" marL="457200" rtl="0" algn="l">
              <a:spcBef>
                <a:spcPts val="1600"/>
              </a:spcBef>
              <a:spcAft>
                <a:spcPts val="0"/>
              </a:spcAft>
              <a:buSzPts val="1800"/>
              <a:buChar char="-"/>
            </a:pPr>
            <a:r>
              <a:rPr lang="en"/>
              <a:t>Alteration to uroepithelium</a:t>
            </a:r>
            <a:endParaRPr/>
          </a:p>
          <a:p>
            <a:pPr indent="-342900" lvl="0" marL="457200" rtl="0" algn="l">
              <a:spcBef>
                <a:spcPts val="0"/>
              </a:spcBef>
              <a:spcAft>
                <a:spcPts val="0"/>
              </a:spcAft>
              <a:buSzPts val="1800"/>
              <a:buChar char="-"/>
            </a:pPr>
            <a:r>
              <a:rPr lang="en"/>
              <a:t>Neoplasia</a:t>
            </a:r>
            <a:endParaRPr/>
          </a:p>
          <a:p>
            <a:pPr indent="-342900" lvl="0" marL="457200" rtl="0" algn="l">
              <a:spcBef>
                <a:spcPts val="0"/>
              </a:spcBef>
              <a:spcAft>
                <a:spcPts val="0"/>
              </a:spcAft>
              <a:buSzPts val="1800"/>
              <a:buChar char="-"/>
            </a:pPr>
            <a:r>
              <a:rPr lang="en"/>
              <a:t>Obstructive uropathy</a:t>
            </a:r>
            <a:endParaRPr/>
          </a:p>
          <a:p>
            <a:pPr indent="-342900" lvl="0" marL="457200" rtl="0" algn="l">
              <a:spcBef>
                <a:spcPts val="0"/>
              </a:spcBef>
              <a:spcAft>
                <a:spcPts val="0"/>
              </a:spcAft>
              <a:buSzPts val="1800"/>
              <a:buChar char="-"/>
            </a:pPr>
            <a:r>
              <a:rPr lang="en"/>
              <a:t>Immunosuppressive treatment</a:t>
            </a:r>
            <a:endParaRPr/>
          </a:p>
          <a:p>
            <a:pPr indent="-342900" lvl="0" marL="457200" rtl="0" algn="l">
              <a:spcBef>
                <a:spcPts val="0"/>
              </a:spcBef>
              <a:spcAft>
                <a:spcPts val="0"/>
              </a:spcAft>
              <a:buSzPts val="1800"/>
              <a:buChar char="-"/>
            </a:pPr>
            <a:r>
              <a:rPr lang="en"/>
              <a:t>Alterations to urine composition</a:t>
            </a:r>
            <a:endParaRPr/>
          </a:p>
          <a:p>
            <a:pPr indent="-342900" lvl="0" marL="457200" rtl="0" algn="l">
              <a:spcBef>
                <a:spcPts val="0"/>
              </a:spcBef>
              <a:spcAft>
                <a:spcPts val="0"/>
              </a:spcAft>
              <a:buSzPts val="1800"/>
              <a:buChar char="-"/>
            </a:pPr>
            <a:r>
              <a:rPr lang="en"/>
              <a:t>Incontinence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Pyelonephritis - Clinical Signs</a:t>
            </a:r>
            <a:endParaRPr/>
          </a:p>
        </p:txBody>
      </p:sp>
      <p:sp>
        <p:nvSpPr>
          <p:cNvPr id="233" name="Google Shape;233;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Hx - anorexia, vomiting, diarrhea, lethargy, back pain, PU/PD</a:t>
            </a:r>
            <a:endParaRPr/>
          </a:p>
          <a:p>
            <a:pPr indent="0" lvl="0" marL="0" rtl="0" algn="l">
              <a:spcBef>
                <a:spcPts val="1600"/>
              </a:spcBef>
              <a:spcAft>
                <a:spcPts val="0"/>
              </a:spcAft>
              <a:buNone/>
            </a:pPr>
            <a:r>
              <a:rPr lang="en"/>
              <a:t>Range of clinical presentations and stability</a:t>
            </a:r>
            <a:endParaRPr/>
          </a:p>
          <a:p>
            <a:pPr indent="0" lvl="0" marL="0" rtl="0" algn="l">
              <a:spcBef>
                <a:spcPts val="1600"/>
              </a:spcBef>
              <a:spcAft>
                <a:spcPts val="0"/>
              </a:spcAft>
              <a:buNone/>
            </a:pPr>
            <a:r>
              <a:rPr lang="en"/>
              <a:t>Subacute pyelonephritis - Fever, dehydration, abdominal +/- lumbar pain (enlarged, painful kidney)</a:t>
            </a:r>
            <a:endParaRPr/>
          </a:p>
          <a:p>
            <a:pPr indent="0" lvl="0" marL="0" rtl="0" algn="l">
              <a:spcBef>
                <a:spcPts val="1600"/>
              </a:spcBef>
              <a:spcAft>
                <a:spcPts val="0"/>
              </a:spcAft>
              <a:buNone/>
            </a:pPr>
            <a:r>
              <a:rPr lang="en"/>
              <a:t>Chronic - insidious, ADR, kidney disease</a:t>
            </a:r>
            <a:endParaRPr/>
          </a:p>
          <a:p>
            <a:pPr indent="0" lvl="0" marL="0" rtl="0" algn="l">
              <a:spcBef>
                <a:spcPts val="1600"/>
              </a:spcBef>
              <a:spcAft>
                <a:spcPts val="1600"/>
              </a:spcAft>
              <a:buNone/>
            </a:pPr>
            <a:r>
              <a:rPr lang="en"/>
              <a:t>Boullion 2018 - histopath + anorexia, fever + subacute pyelonephritis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Pyelonephritis - Diagnostics</a:t>
            </a:r>
            <a:endParaRPr/>
          </a:p>
        </p:txBody>
      </p:sp>
      <p:sp>
        <p:nvSpPr>
          <p:cNvPr id="239" name="Google Shape;239;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CBC - Neutrophilic leukocytosis with a left shift</a:t>
            </a:r>
            <a:endParaRPr/>
          </a:p>
          <a:p>
            <a:pPr indent="0" lvl="0" marL="0" rtl="0" algn="l">
              <a:spcBef>
                <a:spcPts val="1600"/>
              </a:spcBef>
              <a:spcAft>
                <a:spcPts val="0"/>
              </a:spcAft>
              <a:buNone/>
            </a:pPr>
            <a:r>
              <a:rPr lang="en"/>
              <a:t>Chemistry - Azotemia</a:t>
            </a:r>
            <a:endParaRPr/>
          </a:p>
          <a:p>
            <a:pPr indent="0" lvl="0" marL="0" rtl="0" algn="l">
              <a:spcBef>
                <a:spcPts val="1600"/>
              </a:spcBef>
              <a:spcAft>
                <a:spcPts val="0"/>
              </a:spcAft>
              <a:buNone/>
            </a:pPr>
            <a:r>
              <a:rPr lang="en"/>
              <a:t>VBG - Metabolic acidosis</a:t>
            </a:r>
            <a:endParaRPr/>
          </a:p>
          <a:p>
            <a:pPr indent="0" lvl="0" marL="0" rtl="0" algn="l">
              <a:spcBef>
                <a:spcPts val="1600"/>
              </a:spcBef>
              <a:spcAft>
                <a:spcPts val="0"/>
              </a:spcAft>
              <a:buNone/>
            </a:pPr>
            <a:r>
              <a:rPr lang="en"/>
              <a:t>UA - decreased urine concentrating ability, bacteriuria, pyuria, proteinuria, hematuria, granular casts</a:t>
            </a:r>
            <a:endParaRPr/>
          </a:p>
          <a:p>
            <a:pPr indent="0" lvl="0" marL="0" rtl="0" algn="l">
              <a:spcBef>
                <a:spcPts val="1600"/>
              </a:spcBef>
              <a:spcAft>
                <a:spcPts val="0"/>
              </a:spcAft>
              <a:buNone/>
            </a:pPr>
            <a:r>
              <a:rPr lang="en"/>
              <a:t>UC - What two bacteria are most commonly cultured?</a:t>
            </a:r>
            <a:endParaRPr/>
          </a:p>
          <a:p>
            <a:pPr indent="0" lvl="0" marL="0" rtl="0" algn="l">
              <a:spcBef>
                <a:spcPts val="1600"/>
              </a:spcBef>
              <a:spcAft>
                <a:spcPts val="1600"/>
              </a:spcAft>
              <a:buNone/>
            </a:pPr>
            <a:r>
              <a:rPr lang="en"/>
              <a:t>Imaging - pyelectasia, hydroureter, renomegaly, obstructive uropathy, neoplasia</a:t>
            </a:r>
            <a:endParaRPr/>
          </a:p>
        </p:txBody>
      </p:sp>
      <p:pic>
        <p:nvPicPr>
          <p:cNvPr id="240" name="Google Shape;240;p40"/>
          <p:cNvPicPr preferRelativeResize="0"/>
          <p:nvPr/>
        </p:nvPicPr>
        <p:blipFill>
          <a:blip r:embed="rId3">
            <a:alphaModFix/>
          </a:blip>
          <a:stretch>
            <a:fillRect/>
          </a:stretch>
        </p:blipFill>
        <p:spPr>
          <a:xfrm>
            <a:off x="5842447" y="3404300"/>
            <a:ext cx="717925" cy="5377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Pyelonephritis - Treatment</a:t>
            </a:r>
            <a:endParaRPr/>
          </a:p>
        </p:txBody>
      </p:sp>
      <p:sp>
        <p:nvSpPr>
          <p:cNvPr id="246" name="Google Shape;246;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Removal of predisposing factors</a:t>
            </a:r>
            <a:endParaRPr/>
          </a:p>
          <a:p>
            <a:pPr indent="0" lvl="0" marL="0" rtl="0" algn="l">
              <a:spcBef>
                <a:spcPts val="1600"/>
              </a:spcBef>
              <a:spcAft>
                <a:spcPts val="0"/>
              </a:spcAft>
              <a:buNone/>
            </a:pPr>
            <a:r>
              <a:rPr lang="en"/>
              <a:t>IV fluid therapy</a:t>
            </a:r>
            <a:endParaRPr/>
          </a:p>
          <a:p>
            <a:pPr indent="0" lvl="0" marL="0" rtl="0" algn="l">
              <a:spcBef>
                <a:spcPts val="1600"/>
              </a:spcBef>
              <a:spcAft>
                <a:spcPts val="0"/>
              </a:spcAft>
              <a:buNone/>
            </a:pPr>
            <a:r>
              <a:rPr lang="en"/>
              <a:t>Broad spectrum antimicrobials</a:t>
            </a:r>
            <a:endParaRPr/>
          </a:p>
          <a:p>
            <a:pPr indent="-342900" lvl="0" marL="457200" rtl="0" algn="l">
              <a:spcBef>
                <a:spcPts val="1600"/>
              </a:spcBef>
              <a:spcAft>
                <a:spcPts val="0"/>
              </a:spcAft>
              <a:buSzPts val="1800"/>
              <a:buChar char="-"/>
            </a:pPr>
            <a:r>
              <a:rPr lang="en"/>
              <a:t>Enterobacteriaeceae - fluoroquinolones, third generation cephalosporin</a:t>
            </a:r>
            <a:endParaRPr/>
          </a:p>
          <a:p>
            <a:pPr indent="-342900" lvl="0" marL="457200" rtl="0" algn="l">
              <a:spcBef>
                <a:spcPts val="0"/>
              </a:spcBef>
              <a:spcAft>
                <a:spcPts val="0"/>
              </a:spcAft>
              <a:buSzPts val="1800"/>
              <a:buChar char="-"/>
            </a:pPr>
            <a:r>
              <a:rPr lang="en"/>
              <a:t>4-6 weeks duration</a:t>
            </a:r>
            <a:endParaRPr/>
          </a:p>
          <a:p>
            <a:pPr indent="0" lvl="0" marL="0" rtl="0" algn="l">
              <a:spcBef>
                <a:spcPts val="1600"/>
              </a:spcBef>
              <a:spcAft>
                <a:spcPts val="1600"/>
              </a:spcAft>
              <a:buNone/>
            </a:pPr>
            <a:r>
              <a:rPr lang="en"/>
              <a:t>Possible need for ureteral stent, surgical drainage of cysts/abscesses, nephrectomy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Pop Quiz</a:t>
            </a:r>
            <a:endParaRPr/>
          </a:p>
        </p:txBody>
      </p:sp>
      <p:sp>
        <p:nvSpPr>
          <p:cNvPr id="71" name="Google Shape;71;p1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sz="1800"/>
              <a:t>What 4 serovars are in the Lepto vaccine?</a:t>
            </a:r>
            <a:endParaRPr sz="1800"/>
          </a:p>
          <a:p>
            <a:pPr indent="-342900" lvl="0" marL="457200" rtl="0" algn="l">
              <a:spcBef>
                <a:spcPts val="0"/>
              </a:spcBef>
              <a:spcAft>
                <a:spcPts val="0"/>
              </a:spcAft>
              <a:buSzPts val="1800"/>
              <a:buAutoNum type="arabicPeriod"/>
            </a:pPr>
            <a:r>
              <a:rPr lang="en" sz="1800"/>
              <a:t>Which serovars are linked to hepatic injury?</a:t>
            </a:r>
            <a:endParaRPr sz="1800"/>
          </a:p>
          <a:p>
            <a:pPr indent="-342900" lvl="0" marL="457200" rtl="0" algn="l">
              <a:spcBef>
                <a:spcPts val="0"/>
              </a:spcBef>
              <a:spcAft>
                <a:spcPts val="0"/>
              </a:spcAft>
              <a:buSzPts val="1800"/>
              <a:buAutoNum type="arabicPeriod"/>
            </a:pPr>
            <a:r>
              <a:rPr lang="en" sz="1800"/>
              <a:t>Which serovars are linked to abortions?</a:t>
            </a:r>
            <a:endParaRPr sz="1800"/>
          </a:p>
        </p:txBody>
      </p:sp>
      <p:sp>
        <p:nvSpPr>
          <p:cNvPr id="72" name="Google Shape;72;p1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AutoNum type="arabicPeriod"/>
            </a:pPr>
            <a:r>
              <a:rPr lang="en" sz="1900"/>
              <a:t>Grippotyphosa, </a:t>
            </a:r>
            <a:r>
              <a:rPr lang="en" sz="1900"/>
              <a:t>pomona, icterohemorrhagiae, canicola</a:t>
            </a:r>
            <a:endParaRPr sz="1900"/>
          </a:p>
          <a:p>
            <a:pPr indent="-349250" lvl="0" marL="457200" rtl="0" algn="l">
              <a:spcBef>
                <a:spcPts val="0"/>
              </a:spcBef>
              <a:spcAft>
                <a:spcPts val="0"/>
              </a:spcAft>
              <a:buSzPts val="1900"/>
              <a:buAutoNum type="arabicPeriod"/>
            </a:pPr>
            <a:r>
              <a:rPr lang="en" sz="1900"/>
              <a:t>Grippotyphosa, Australis</a:t>
            </a:r>
            <a:endParaRPr sz="1900"/>
          </a:p>
          <a:p>
            <a:pPr indent="-349250" lvl="0" marL="457200" rtl="0" algn="l">
              <a:spcBef>
                <a:spcPts val="0"/>
              </a:spcBef>
              <a:spcAft>
                <a:spcPts val="0"/>
              </a:spcAft>
              <a:buSzPts val="1900"/>
              <a:buAutoNum type="arabicPeriod"/>
            </a:pPr>
            <a:r>
              <a:rPr lang="en" sz="1900"/>
              <a:t>Buenos Aires, Bratislava</a:t>
            </a:r>
            <a:endParaRPr sz="1900"/>
          </a:p>
        </p:txBody>
      </p:sp>
      <p:sp>
        <p:nvSpPr>
          <p:cNvPr id="73" name="Google Shape;73;p15"/>
          <p:cNvSpPr txBox="1"/>
          <p:nvPr/>
        </p:nvSpPr>
        <p:spPr>
          <a:xfrm>
            <a:off x="734475" y="4622250"/>
            <a:ext cx="3721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Average"/>
              <a:ea typeface="Average"/>
              <a:cs typeface="Average"/>
              <a:sym typeface="Average"/>
            </a:endParaRPr>
          </a:p>
        </p:txBody>
      </p:sp>
      <p:pic>
        <p:nvPicPr>
          <p:cNvPr id="74" name="Google Shape;74;p15"/>
          <p:cNvPicPr preferRelativeResize="0"/>
          <p:nvPr/>
        </p:nvPicPr>
        <p:blipFill>
          <a:blip r:embed="rId3">
            <a:alphaModFix/>
          </a:blip>
          <a:stretch>
            <a:fillRect/>
          </a:stretch>
        </p:blipFill>
        <p:spPr>
          <a:xfrm>
            <a:off x="353170" y="3775800"/>
            <a:ext cx="1483200" cy="1110975"/>
          </a:xfrm>
          <a:prstGeom prst="rect">
            <a:avLst/>
          </a:prstGeom>
          <a:noFill/>
          <a:ln>
            <a:noFill/>
          </a:ln>
        </p:spPr>
      </p:pic>
      <p:sp>
        <p:nvSpPr>
          <p:cNvPr id="75" name="Google Shape;75;p15"/>
          <p:cNvSpPr txBox="1"/>
          <p:nvPr/>
        </p:nvSpPr>
        <p:spPr>
          <a:xfrm>
            <a:off x="1836375" y="4486575"/>
            <a:ext cx="461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Average"/>
                <a:ea typeface="Average"/>
                <a:cs typeface="Average"/>
                <a:sym typeface="Average"/>
              </a:rPr>
              <a:t>pollev.com/trevorchan951</a:t>
            </a:r>
            <a:endParaRPr>
              <a:solidFill>
                <a:schemeClr val="dk1"/>
              </a:solidFill>
              <a:latin typeface="Average"/>
              <a:ea typeface="Average"/>
              <a:cs typeface="Average"/>
              <a:sym typeface="Averag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
                                        </p:tgtEl>
                                        <p:attrNameLst>
                                          <p:attrName>style.visibility</p:attrName>
                                        </p:attrNameLst>
                                      </p:cBhvr>
                                      <p:to>
                                        <p:strVal val="visible"/>
                                      </p:to>
                                    </p:set>
                                    <p:animEffect filter="fade" transition="in">
                                      <p:cBhvr>
                                        <p:cTn dur="1000"/>
                                        <p:tgtEl>
                                          <p:spTgt spid="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References</a:t>
            </a:r>
            <a:endParaRPr/>
          </a:p>
        </p:txBody>
      </p:sp>
      <p:sp>
        <p:nvSpPr>
          <p:cNvPr id="252" name="Google Shape;252;p4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t>Aronson, LR.: Chapter 96: Urosepsis. Editors - Silverstein, D., &amp; Hopper, K. (2022). Small Animal Critical Care Medicine (3rd ed.). Elsevier - OHCE. https://bookshelf.health.elsevier.com/books/9780323764704</a:t>
            </a:r>
            <a:endParaRPr sz="1000"/>
          </a:p>
          <a:p>
            <a:pPr indent="0" lvl="0" marL="0" rtl="0" algn="l">
              <a:spcBef>
                <a:spcPts val="1600"/>
              </a:spcBef>
              <a:spcAft>
                <a:spcPts val="0"/>
              </a:spcAft>
              <a:buNone/>
            </a:pPr>
            <a:r>
              <a:rPr lang="en" sz="1000"/>
              <a:t>Bouillon J, Snead E, Caswell J, Feng C, Hélie P, Lemetayer J. Pyelonephritis in Dogs: Retrospective Study of 47 Histologically Diagnosed Cases (2005-2015). J Vet Intern Med. 2018 Jan;32(1):249-259. doi: 10.1111/jvim.14836. Epub 2017 Dec 2. PMID: 29197113; PMCID: PMC5787179.</a:t>
            </a:r>
            <a:endParaRPr sz="1000"/>
          </a:p>
          <a:p>
            <a:pPr indent="0" lvl="0" marL="0" rtl="0" algn="l">
              <a:spcBef>
                <a:spcPts val="1600"/>
              </a:spcBef>
              <a:spcAft>
                <a:spcPts val="0"/>
              </a:spcAft>
              <a:buNone/>
            </a:pPr>
            <a:r>
              <a:rPr lang="en" sz="1000"/>
              <a:t>Littman, M.P. (2013), Lyme nephritis. Journal of Veterinary Emergency and Critical Care, 23: 163-173. </a:t>
            </a:r>
            <a:r>
              <a:rPr lang="en" sz="1000" u="sng">
                <a:solidFill>
                  <a:schemeClr val="hlink"/>
                </a:solidFill>
                <a:hlinkClick r:id="rId3"/>
              </a:rPr>
              <a:t>https://doi.org/10.1111/vec.12026</a:t>
            </a:r>
            <a:endParaRPr sz="1000"/>
          </a:p>
          <a:p>
            <a:pPr indent="0" lvl="0" marL="0" rtl="0" algn="l">
              <a:spcBef>
                <a:spcPts val="1600"/>
              </a:spcBef>
              <a:spcAft>
                <a:spcPts val="0"/>
              </a:spcAft>
              <a:buNone/>
            </a:pPr>
            <a:r>
              <a:rPr lang="en" sz="1000"/>
              <a:t>Littman MP, Goldstein RE, Labato MA, Lappin MR, Moore GE. ACVIM small animal consensus statement on Lyme disease in dogs: diagnosis, treatment, and prevention. J Vet Intern Med. 2006 Mar-Apr;20(2):422-34. doi: 10.1892/0891-6640(2006)20[422:asacso]2.0.co;2. PMID: 16594606.</a:t>
            </a:r>
            <a:endParaRPr sz="1000"/>
          </a:p>
          <a:p>
            <a:pPr indent="0" lvl="0" marL="0" rtl="0" algn="l">
              <a:spcBef>
                <a:spcPts val="1600"/>
              </a:spcBef>
              <a:spcAft>
                <a:spcPts val="0"/>
              </a:spcAft>
              <a:buNone/>
            </a:pPr>
            <a:r>
              <a:rPr lang="en" sz="1000"/>
              <a:t>Littman MP, Gerber B, Goldstein RE, Labato MA, Lappin MR, Moore GE. ACVIM consensus update on Lyme borreliosis in dogs and cats. J Vet Intern Med. 2018 May;32(3):887-903. doi: 10.1111/jvim.15085. Epub 2018 Mar 22. PMID: 29566442; PMCID: PMC5980284.</a:t>
            </a:r>
            <a:endParaRPr sz="1000"/>
          </a:p>
          <a:p>
            <a:pPr indent="0" lvl="0" marL="0" rtl="0" algn="l">
              <a:spcBef>
                <a:spcPts val="1600"/>
              </a:spcBef>
              <a:spcAft>
                <a:spcPts val="0"/>
              </a:spcAft>
              <a:buNone/>
            </a:pPr>
            <a:r>
              <a:rPr lang="en" sz="1000"/>
              <a:t>Sykes, J.E. (2014). Chapter 50 – Leptospirosis. Canine and Feline Infectious Diseases</a:t>
            </a:r>
            <a:endParaRPr sz="1000"/>
          </a:p>
          <a:p>
            <a:pPr indent="0" lvl="0" marL="0" rtl="0" algn="l">
              <a:spcBef>
                <a:spcPts val="1600"/>
              </a:spcBef>
              <a:spcAft>
                <a:spcPts val="0"/>
              </a:spcAft>
              <a:buNone/>
            </a:pPr>
            <a:r>
              <a:rPr lang="en" sz="1000"/>
              <a:t>Sykes JE, Hartmann K, Lunn KF, Moore GE, Stoddard RA, Goldstein RE. 2010 ACVIM small animal consensus statement on leptospirosis: diagnosis, epidemiology, treatment, and prevention. J Vet Intern Med. 2011 Jan-Feb;25(1):1-13. doi: 10.1111/j.1939-1676.2010.0654.x. Epub 2010 Dec 13. PMID: 21155890; PMCID: PMC3040842.</a:t>
            </a:r>
            <a:endParaRPr sz="1000"/>
          </a:p>
          <a:p>
            <a:pPr indent="0" lvl="0" marL="0" rtl="0" algn="l">
              <a:spcBef>
                <a:spcPts val="1600"/>
              </a:spcBef>
              <a:spcAft>
                <a:spcPts val="1600"/>
              </a:spcAft>
              <a:buNone/>
            </a:pPr>
            <a:r>
              <a:t/>
            </a:r>
            <a:endParaRPr sz="1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Leptospirosis - Introduction</a:t>
            </a:r>
            <a:endParaRPr/>
          </a:p>
        </p:txBody>
      </p:sp>
      <p:sp>
        <p:nvSpPr>
          <p:cNvPr id="81" name="Google Shape;81;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Spirochetes - 0.1 micron flexible, motile, spiral shaped bacteria with a hook shaped end</a:t>
            </a:r>
            <a:endParaRPr/>
          </a:p>
          <a:p>
            <a:pPr indent="0" lvl="0" marL="0" rtl="0" algn="l">
              <a:spcBef>
                <a:spcPts val="1600"/>
              </a:spcBef>
              <a:spcAft>
                <a:spcPts val="0"/>
              </a:spcAft>
              <a:buNone/>
            </a:pPr>
            <a:r>
              <a:rPr lang="en"/>
              <a:t>Zoonotic; 250+ pathogenic serovars</a:t>
            </a:r>
            <a:endParaRPr/>
          </a:p>
          <a:p>
            <a:pPr indent="0" lvl="0" marL="0" rtl="0" algn="l">
              <a:spcBef>
                <a:spcPts val="1600"/>
              </a:spcBef>
              <a:spcAft>
                <a:spcPts val="0"/>
              </a:spcAft>
              <a:buNone/>
            </a:pPr>
            <a:r>
              <a:rPr lang="en"/>
              <a:t>Exposure - Infected water/soil, multiple location and wildlife reservoirs</a:t>
            </a:r>
            <a:endParaRPr/>
          </a:p>
          <a:p>
            <a:pPr indent="0" lvl="0" marL="0" rtl="0" algn="l">
              <a:spcBef>
                <a:spcPts val="1600"/>
              </a:spcBef>
              <a:spcAft>
                <a:spcPts val="0"/>
              </a:spcAft>
              <a:buNone/>
            </a:pPr>
            <a:r>
              <a:rPr lang="en"/>
              <a:t>Poster child? Any dog at this point</a:t>
            </a:r>
            <a:endParaRPr/>
          </a:p>
          <a:p>
            <a:pPr indent="0" lvl="0" marL="0" rtl="0" algn="l">
              <a:spcBef>
                <a:spcPts val="1600"/>
              </a:spcBef>
              <a:spcAft>
                <a:spcPts val="0"/>
              </a:spcAft>
              <a:buNone/>
            </a:pPr>
            <a:r>
              <a:rPr lang="en"/>
              <a:t>Peak seasons - high rainfall + 3 months after wet weather</a:t>
            </a:r>
            <a:endParaRPr/>
          </a:p>
          <a:p>
            <a:pPr indent="0" lvl="0" marL="0" rtl="0" algn="l">
              <a:spcBef>
                <a:spcPts val="160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Leptospirosis - Pathophysiology</a:t>
            </a:r>
            <a:endParaRPr/>
          </a:p>
        </p:txBody>
      </p:sp>
      <p:sp>
        <p:nvSpPr>
          <p:cNvPr id="87" name="Google Shape;87;p17"/>
          <p:cNvSpPr txBox="1"/>
          <p:nvPr>
            <p:ph idx="1" type="body"/>
          </p:nvPr>
        </p:nvSpPr>
        <p:spPr>
          <a:xfrm>
            <a:off x="3505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Leptospires penetrate intact mucous membranes or abraded skin</a:t>
            </a:r>
            <a:endParaRPr/>
          </a:p>
          <a:p>
            <a:pPr indent="0" lvl="0" marL="0" rtl="0" algn="l">
              <a:spcBef>
                <a:spcPts val="1600"/>
              </a:spcBef>
              <a:spcAft>
                <a:spcPts val="0"/>
              </a:spcAft>
              <a:buNone/>
            </a:pPr>
            <a:r>
              <a:rPr lang="en"/>
              <a:t>Toxins - phospholipases, sphingomyelinases, pore forming proteins</a:t>
            </a:r>
            <a:endParaRPr/>
          </a:p>
          <a:p>
            <a:pPr indent="0" lvl="0" marL="0" rtl="0" algn="l">
              <a:spcBef>
                <a:spcPts val="1600"/>
              </a:spcBef>
              <a:spcAft>
                <a:spcPts val="1600"/>
              </a:spcAft>
              <a:buNone/>
            </a:pPr>
            <a:r>
              <a:t/>
            </a:r>
            <a:endParaRPr/>
          </a:p>
        </p:txBody>
      </p:sp>
      <p:pic>
        <p:nvPicPr>
          <p:cNvPr id="88" name="Google Shape;88;p17"/>
          <p:cNvPicPr preferRelativeResize="0"/>
          <p:nvPr/>
        </p:nvPicPr>
        <p:blipFill>
          <a:blip r:embed="rId3">
            <a:alphaModFix/>
          </a:blip>
          <a:stretch>
            <a:fillRect/>
          </a:stretch>
        </p:blipFill>
        <p:spPr>
          <a:xfrm>
            <a:off x="461975" y="2389925"/>
            <a:ext cx="5943600" cy="2286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1000"/>
                                        <p:tgtEl>
                                          <p:spTgt spid="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Leptospirosis - Clinical manifestations</a:t>
            </a:r>
            <a:endParaRPr/>
          </a:p>
        </p:txBody>
      </p:sp>
      <p:sp>
        <p:nvSpPr>
          <p:cNvPr id="94" name="Google Shape;94;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Varied progression of clinical signs - asymptomatic, acute, chronic all possible</a:t>
            </a:r>
            <a:endParaRPr/>
          </a:p>
          <a:p>
            <a:pPr indent="0" lvl="0" marL="0" rtl="0" algn="l">
              <a:spcBef>
                <a:spcPts val="1600"/>
              </a:spcBef>
              <a:spcAft>
                <a:spcPts val="0"/>
              </a:spcAft>
              <a:buNone/>
            </a:pPr>
            <a:r>
              <a:rPr lang="en"/>
              <a:t>Acute - febrile, shivering, lethargy, muscle tenderness, PU/PD, vomiting, diarrhea, abdominal pain, inappetance, icterus, blepharospasm, bleeding, dehydrated</a:t>
            </a:r>
            <a:endParaRPr/>
          </a:p>
          <a:p>
            <a:pPr indent="-342900" lvl="0" marL="457200" rtl="0" algn="l">
              <a:spcBef>
                <a:spcPts val="1600"/>
              </a:spcBef>
              <a:spcAft>
                <a:spcPts val="0"/>
              </a:spcAft>
              <a:buSzPts val="1800"/>
              <a:buChar char="-"/>
            </a:pPr>
            <a:r>
              <a:rPr lang="en"/>
              <a:t>Acute kidney injury, acute liver injury, uveitis, vasculitis</a:t>
            </a:r>
            <a:endParaRPr/>
          </a:p>
          <a:p>
            <a:pPr indent="-342900" lvl="0" marL="457200" rtl="0" algn="l">
              <a:spcBef>
                <a:spcPts val="0"/>
              </a:spcBef>
              <a:spcAft>
                <a:spcPts val="0"/>
              </a:spcAft>
              <a:buSzPts val="1800"/>
              <a:buChar char="-"/>
            </a:pPr>
            <a:r>
              <a:rPr lang="en"/>
              <a:t>Pancreatitis, enteritis, abdominal pain</a:t>
            </a:r>
            <a:endParaRPr/>
          </a:p>
          <a:p>
            <a:pPr indent="-342900" lvl="0" marL="457200" rtl="0" algn="l">
              <a:spcBef>
                <a:spcPts val="0"/>
              </a:spcBef>
              <a:spcAft>
                <a:spcPts val="0"/>
              </a:spcAft>
              <a:buSzPts val="1800"/>
              <a:buChar char="-"/>
            </a:pPr>
            <a:r>
              <a:rPr lang="en"/>
              <a:t>Myositis, pulmonary hemorrhage</a:t>
            </a:r>
            <a:endParaRPr/>
          </a:p>
          <a:p>
            <a:pPr indent="-342900" lvl="0" marL="457200" rtl="0" algn="l">
              <a:spcBef>
                <a:spcPts val="0"/>
              </a:spcBef>
              <a:spcAft>
                <a:spcPts val="0"/>
              </a:spcAft>
              <a:buSzPts val="1800"/>
              <a:buChar char="-"/>
            </a:pPr>
            <a:r>
              <a:rPr lang="en"/>
              <a:t>Abortions, stillbirths, neonatal deaths</a:t>
            </a:r>
            <a:endParaRPr/>
          </a:p>
          <a:p>
            <a:pPr indent="0" lvl="0" marL="0" rtl="0" algn="l">
              <a:spcBef>
                <a:spcPts val="1600"/>
              </a:spcBef>
              <a:spcAft>
                <a:spcPts val="1600"/>
              </a:spcAft>
              <a:buNone/>
            </a:pPr>
            <a:r>
              <a:rPr lang="en"/>
              <a:t>Chronic - months to years following exposure, CKD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Leptospirosis - Diagnostics</a:t>
            </a:r>
            <a:endParaRPr/>
          </a:p>
        </p:txBody>
      </p:sp>
      <p:sp>
        <p:nvSpPr>
          <p:cNvPr id="100" name="Google Shape;100;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CBC - Nonregenerative anemia, neutrophilia, bandemia, thrombocytopenia</a:t>
            </a:r>
            <a:endParaRPr/>
          </a:p>
          <a:p>
            <a:pPr indent="0" lvl="0" marL="0" rtl="0" algn="l">
              <a:spcBef>
                <a:spcPts val="1600"/>
              </a:spcBef>
              <a:spcAft>
                <a:spcPts val="0"/>
              </a:spcAft>
              <a:buNone/>
            </a:pPr>
            <a:r>
              <a:rPr lang="en"/>
              <a:t>Chemistry - Azotemia, elevated liver enzymes, hypoalbuminemia, elevated CK</a:t>
            </a:r>
            <a:endParaRPr/>
          </a:p>
          <a:p>
            <a:pPr indent="0" lvl="0" marL="0" rtl="0" algn="l">
              <a:spcBef>
                <a:spcPts val="1600"/>
              </a:spcBef>
              <a:spcAft>
                <a:spcPts val="0"/>
              </a:spcAft>
              <a:buNone/>
            </a:pPr>
            <a:r>
              <a:rPr lang="en"/>
              <a:t>VBG - Electrolyte derangements, </a:t>
            </a:r>
            <a:endParaRPr/>
          </a:p>
          <a:p>
            <a:pPr indent="0" lvl="0" marL="0" rtl="0" algn="l">
              <a:spcBef>
                <a:spcPts val="1600"/>
              </a:spcBef>
              <a:spcAft>
                <a:spcPts val="0"/>
              </a:spcAft>
              <a:buNone/>
            </a:pPr>
            <a:r>
              <a:rPr lang="en"/>
              <a:t>Additional bloodwork - elevated spec cPL, serum troponin</a:t>
            </a:r>
            <a:endParaRPr/>
          </a:p>
          <a:p>
            <a:pPr indent="0" lvl="0" marL="0" rtl="0" algn="l">
              <a:spcBef>
                <a:spcPts val="1600"/>
              </a:spcBef>
              <a:spcAft>
                <a:spcPts val="0"/>
              </a:spcAft>
              <a:buNone/>
            </a:pPr>
            <a:r>
              <a:rPr lang="en"/>
              <a:t>UA - isosthenuria/hyposthenuria, glucosuria, proteinuria, pyuria, cylinduria, bilirubinuria, elevated UPC</a:t>
            </a:r>
            <a:endParaRPr/>
          </a:p>
          <a:p>
            <a:pPr indent="0" lvl="0" marL="0" rtl="0" algn="l">
              <a:spcBef>
                <a:spcPts val="1600"/>
              </a:spcBef>
              <a:spcAft>
                <a:spcPts val="0"/>
              </a:spcAft>
              <a:buNone/>
            </a:pPr>
            <a:r>
              <a:rPr lang="en"/>
              <a:t>Coagulation - increased fibrinogen, D-dimers, FDP, decreased AT, PT/PTT prolonged</a:t>
            </a:r>
            <a:endParaRPr/>
          </a:p>
          <a:p>
            <a:pPr indent="0" lvl="0" marL="0" rtl="0" algn="l">
              <a:spcBef>
                <a:spcPts val="1600"/>
              </a:spcBef>
              <a:spcAft>
                <a:spcPts val="16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Leptospirosis - Diagnostic Imaging</a:t>
            </a:r>
            <a:endParaRPr/>
          </a:p>
        </p:txBody>
      </p:sp>
      <p:sp>
        <p:nvSpPr>
          <p:cNvPr id="106" name="Google Shape;106;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Thoracic radiographs - possible severe pulmonary hemorrhage syndrome (SPHS)</a:t>
            </a:r>
            <a:endParaRPr/>
          </a:p>
          <a:p>
            <a:pPr indent="0" lvl="0" marL="0" rtl="0" algn="l">
              <a:spcBef>
                <a:spcPts val="1600"/>
              </a:spcBef>
              <a:spcAft>
                <a:spcPts val="0"/>
              </a:spcAft>
              <a:buNone/>
            </a:pPr>
            <a:r>
              <a:rPr lang="en"/>
              <a:t>Abdominal ultrasound </a:t>
            </a:r>
            <a:endParaRPr/>
          </a:p>
          <a:p>
            <a:pPr indent="-342900" lvl="0" marL="457200" rtl="0" algn="l">
              <a:spcBef>
                <a:spcPts val="1600"/>
              </a:spcBef>
              <a:spcAft>
                <a:spcPts val="0"/>
              </a:spcAft>
              <a:buSzPts val="1800"/>
              <a:buChar char="-"/>
            </a:pPr>
            <a:r>
              <a:rPr lang="en"/>
              <a:t>Renal - renomegaly, increased cortical echogenicity, pyelectasia, perirenal edema</a:t>
            </a:r>
            <a:endParaRPr/>
          </a:p>
          <a:p>
            <a:pPr indent="-342900" lvl="0" marL="457200" rtl="0" algn="l">
              <a:spcBef>
                <a:spcPts val="0"/>
              </a:spcBef>
              <a:spcAft>
                <a:spcPts val="0"/>
              </a:spcAft>
              <a:buSzPts val="1800"/>
              <a:buChar char="-"/>
            </a:pPr>
            <a:r>
              <a:rPr lang="en"/>
              <a:t>Peritoneal effusion, lymphadenopathy</a:t>
            </a:r>
            <a:endParaRPr/>
          </a:p>
          <a:p>
            <a:pPr indent="-342900" lvl="0" marL="457200" rtl="0" algn="l">
              <a:spcBef>
                <a:spcPts val="0"/>
              </a:spcBef>
              <a:spcAft>
                <a:spcPts val="0"/>
              </a:spcAft>
              <a:buSzPts val="1800"/>
              <a:buChar char="-"/>
            </a:pPr>
            <a:r>
              <a:rPr lang="en"/>
              <a:t>Pancreatitis, enteritis</a:t>
            </a:r>
            <a:endParaRPr/>
          </a:p>
          <a:p>
            <a:pPr indent="-342900" lvl="0" marL="457200" rtl="0" algn="l">
              <a:spcBef>
                <a:spcPts val="0"/>
              </a:spcBef>
              <a:spcAft>
                <a:spcPts val="0"/>
              </a:spcAft>
              <a:buSzPts val="1800"/>
              <a:buChar char="-"/>
            </a:pPr>
            <a:r>
              <a:rPr lang="en"/>
              <a:t>Hepatomegaly</a:t>
            </a:r>
            <a:endParaRPr/>
          </a:p>
          <a:p>
            <a:pPr indent="-342900" lvl="0" marL="457200" rtl="0" algn="l">
              <a:spcBef>
                <a:spcPts val="0"/>
              </a:spcBef>
              <a:spcAft>
                <a:spcPts val="0"/>
              </a:spcAft>
              <a:buSzPts val="1800"/>
              <a:buChar char="-"/>
            </a:pPr>
            <a:r>
              <a:rPr lang="en"/>
              <a:t>Splenomegaly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Leptospirosis - Microbiologic Testing</a:t>
            </a:r>
            <a:endParaRPr/>
          </a:p>
        </p:txBody>
      </p:sp>
      <p:sp>
        <p:nvSpPr>
          <p:cNvPr id="112" name="Google Shape;112;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13" name="Google Shape;113;p21"/>
          <p:cNvPicPr preferRelativeResize="0"/>
          <p:nvPr/>
        </p:nvPicPr>
        <p:blipFill>
          <a:blip r:embed="rId3">
            <a:alphaModFix/>
          </a:blip>
          <a:stretch>
            <a:fillRect/>
          </a:stretch>
        </p:blipFill>
        <p:spPr>
          <a:xfrm>
            <a:off x="311700" y="1152475"/>
            <a:ext cx="5506799" cy="3696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