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sldIdLst>
    <p:sldId id="256" r:id="rId2"/>
    <p:sldId id="262" r:id="rId3"/>
    <p:sldId id="257" r:id="rId4"/>
    <p:sldId id="265" r:id="rId5"/>
    <p:sldId id="258" r:id="rId6"/>
    <p:sldId id="259" r:id="rId7"/>
    <p:sldId id="260" r:id="rId8"/>
    <p:sldId id="261" r:id="rId9"/>
    <p:sldId id="266" r:id="rId10"/>
    <p:sldId id="273" r:id="rId11"/>
    <p:sldId id="267" r:id="rId12"/>
    <p:sldId id="263" r:id="rId13"/>
    <p:sldId id="264" r:id="rId14"/>
    <p:sldId id="268" r:id="rId15"/>
    <p:sldId id="269" r:id="rId16"/>
    <p:sldId id="270" r:id="rId17"/>
    <p:sldId id="271"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65223" autoAdjust="0"/>
  </p:normalViewPr>
  <p:slideViewPr>
    <p:cSldViewPr snapToGrid="0">
      <p:cViewPr varScale="1">
        <p:scale>
          <a:sx n="66" d="100"/>
          <a:sy n="66" d="100"/>
        </p:scale>
        <p:origin x="215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122B83-15D9-1944-92A7-81D64CA215C6}" type="datetimeFigureOut">
              <a:rPr lang="en-US" smtClean="0"/>
              <a:t>3/23/2023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38DE8A-7DD3-1B4E-920B-EDEE40EF9BDA}" type="slidenum">
              <a:rPr lang="en-US" smtClean="0"/>
              <a:t>‹#›</a:t>
            </a:fld>
            <a:endParaRPr lang="en-US"/>
          </a:p>
        </p:txBody>
      </p:sp>
    </p:spTree>
    <p:extLst>
      <p:ext uri="{BB962C8B-B14F-4D97-AF65-F5344CB8AC3E}">
        <p14:creationId xmlns:p14="http://schemas.microsoft.com/office/powerpoint/2010/main" val="397531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onlinelibrary.wiley.com/doi/full/10.1111/j.1476-4431.2004.04004.x#b46" TargetMode="External"/><Relationship Id="rId7" Type="http://schemas.openxmlformats.org/officeDocument/2006/relationships/hyperlink" Target="https://onlinelibrary.wiley.com/doi/full/10.1111/j.1476-4431.2004.04004.x?saml_referrer#b51"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onlinelibrary.wiley.com/doi/full/10.1111/j.1476-4431.2004.04004.x?saml_referrer#b24" TargetMode="External"/><Relationship Id="rId5" Type="http://schemas.openxmlformats.org/officeDocument/2006/relationships/hyperlink" Target="https://onlinelibrary.wiley.com/doi/full/10.1111/j.1476-4431.2004.04004.x#b48" TargetMode="External"/><Relationship Id="rId4" Type="http://schemas.openxmlformats.org/officeDocument/2006/relationships/hyperlink" Target="https://onlinelibrary.wiley.com/doi/full/10.1111/j.1476-4431.2004.04004.x#b47"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Setting the stage for ROS formation and reperfusion energy begins with a period of ischemia before oxygenated blood is reintroduced.</a:t>
            </a:r>
          </a:p>
          <a:p>
            <a:r>
              <a:rPr lang="en-US" dirty="0"/>
              <a:t>Unable to maintain ATP generation and ATP is broken down adenosine, inosine, hypoxanthine. Concentrations of hypoxanthine begin to accumulate. </a:t>
            </a:r>
          </a:p>
          <a:p>
            <a:r>
              <a:rPr lang="en-US" dirty="0"/>
              <a:t>The lack of ATP leads to dysfunction of the ATP dependent pumps</a:t>
            </a:r>
          </a:p>
        </p:txBody>
      </p:sp>
      <p:sp>
        <p:nvSpPr>
          <p:cNvPr id="4" name="Slide Number Placeholder 3"/>
          <p:cNvSpPr>
            <a:spLocks noGrp="1"/>
          </p:cNvSpPr>
          <p:nvPr>
            <p:ph type="sldNum" sz="quarter" idx="5"/>
          </p:nvPr>
        </p:nvSpPr>
        <p:spPr/>
        <p:txBody>
          <a:bodyPr/>
          <a:lstStyle/>
          <a:p>
            <a:fld id="{0C38DE8A-7DD3-1B4E-920B-EDEE40EF9BDA}" type="slidenum">
              <a:rPr lang="en-US" smtClean="0"/>
              <a:t>2</a:t>
            </a:fld>
            <a:endParaRPr lang="en-US"/>
          </a:p>
        </p:txBody>
      </p:sp>
    </p:spTree>
    <p:extLst>
      <p:ext uri="{BB962C8B-B14F-4D97-AF65-F5344CB8AC3E}">
        <p14:creationId xmlns:p14="http://schemas.microsoft.com/office/powerpoint/2010/main" val="247400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H2O2 combines with transition metal, usually free iron, to generate hydroxyl radical.</a:t>
            </a:r>
            <a:r>
              <a:rPr lang="en-US" sz="1200" b="0" i="0" kern="1200" dirty="0">
                <a:solidFill>
                  <a:schemeClr val="tx1"/>
                </a:solidFill>
                <a:effectLst/>
                <a:latin typeface="+mn-lt"/>
                <a:ea typeface="+mn-ea"/>
                <a:cs typeface="+mn-cs"/>
              </a:rPr>
              <a:t> During ischemia, intracellular iron that is bound to ferritin is released, most likely as a result of a combination of acidosis and increased concentrations of reducing equivalents.</a:t>
            </a:r>
            <a:r>
              <a:rPr lang="en-US" sz="1200" b="1" i="0" u="sng" kern="1200" baseline="30000" dirty="0">
                <a:solidFill>
                  <a:schemeClr val="tx1"/>
                </a:solidFill>
                <a:effectLst/>
                <a:latin typeface="+mn-lt"/>
                <a:ea typeface="+mn-ea"/>
                <a:cs typeface="+mn-cs"/>
                <a:hlinkClick r:id="rId3"/>
              </a:rPr>
              <a:t>46</a:t>
            </a:r>
            <a:r>
              <a:rPr lang="en-US" sz="1200" b="0" i="0" kern="1200" dirty="0">
                <a:solidFill>
                  <a:schemeClr val="tx1"/>
                </a:solidFill>
                <a:effectLst/>
                <a:latin typeface="+mn-lt"/>
                <a:ea typeface="+mn-ea"/>
                <a:cs typeface="+mn-cs"/>
              </a:rPr>
              <a:t> In addition, superoxide mobilizes iron from ferritin</a:t>
            </a:r>
            <a:r>
              <a:rPr lang="en-US" sz="1200" b="1" i="0" u="sng" kern="1200" baseline="30000" dirty="0">
                <a:solidFill>
                  <a:schemeClr val="tx1"/>
                </a:solidFill>
                <a:effectLst/>
                <a:latin typeface="+mn-lt"/>
                <a:ea typeface="+mn-ea"/>
                <a:cs typeface="+mn-cs"/>
                <a:hlinkClick r:id="rId4"/>
              </a:rPr>
              <a:t>47</a:t>
            </a:r>
            <a:r>
              <a:rPr lang="en-US" sz="1200" b="0" i="0" kern="1200" dirty="0">
                <a:solidFill>
                  <a:schemeClr val="tx1"/>
                </a:solidFill>
                <a:effectLst/>
                <a:latin typeface="+mn-lt"/>
                <a:ea typeface="+mn-ea"/>
                <a:cs typeface="+mn-cs"/>
              </a:rPr>
              <a:t> and hydrogen peroxide mobilizes iron from heme.</a:t>
            </a:r>
            <a:r>
              <a:rPr lang="en-US" sz="1200" b="1" i="0" u="sng" kern="1200" baseline="30000" dirty="0">
                <a:solidFill>
                  <a:schemeClr val="tx1"/>
                </a:solidFill>
                <a:effectLst/>
                <a:latin typeface="+mn-lt"/>
                <a:ea typeface="+mn-ea"/>
                <a:cs typeface="+mn-cs"/>
                <a:hlinkClick r:id="rId5"/>
              </a:rPr>
              <a:t>48</a:t>
            </a:r>
            <a:r>
              <a:rPr lang="en-US" sz="1200" b="0" i="0" kern="1200" dirty="0">
                <a:solidFill>
                  <a:schemeClr val="tx1"/>
                </a:solidFill>
                <a:effectLst/>
                <a:latin typeface="+mn-lt"/>
                <a:ea typeface="+mn-ea"/>
                <a:cs typeface="+mn-cs"/>
              </a:rPr>
              <a:t> Proteolytic degradation of ferritin occurs during times of oxidative stress and may contribute to the release of free iron. Red blood cells contain large amounts of iron and hemolysis may contribute to free iron release during oxidative stress.</a:t>
            </a:r>
          </a:p>
          <a:p>
            <a:endParaRPr lang="en-US" dirty="0"/>
          </a:p>
          <a:p>
            <a:r>
              <a:rPr lang="en-US" b="0" i="0" u="none" strike="noStrike" dirty="0">
                <a:solidFill>
                  <a:srgbClr val="1C1D1E"/>
                </a:solidFill>
                <a:effectLst/>
                <a:latin typeface="Open Sans" panose="020B0606030504020204" pitchFamily="34" charset="0"/>
              </a:rPr>
              <a:t>The hydroxyl radical is the one of the most destructive and potent oxidizing agents known reacting with almost every molecule in the living cell.</a:t>
            </a:r>
            <a:r>
              <a:rPr lang="en-US" b="1" i="0" u="sng" baseline="30000" dirty="0">
                <a:solidFill>
                  <a:srgbClr val="2F7BAE"/>
                </a:solidFill>
                <a:effectLst/>
                <a:latin typeface="Open Sans" panose="020B0606030504020204" pitchFamily="34" charset="0"/>
                <a:hlinkClick r:id="rId6"/>
              </a:rPr>
              <a:t>24</a:t>
            </a:r>
            <a:r>
              <a:rPr lang="en-US" b="0" i="0" u="none" strike="noStrike" dirty="0">
                <a:solidFill>
                  <a:srgbClr val="1C1D1E"/>
                </a:solidFill>
                <a:effectLst/>
                <a:latin typeface="Open Sans" panose="020B0606030504020204" pitchFamily="34" charset="0"/>
              </a:rPr>
              <a:t> It causes a chain reaction of lipid peroxidation that leads to loss of membrane selective permeability, damage to DNA, and degradation of structural proteins and membrane-bound enzyme activity.</a:t>
            </a:r>
            <a:r>
              <a:rPr lang="en-US" b="1" i="0" u="sng" baseline="30000" dirty="0">
                <a:solidFill>
                  <a:srgbClr val="2F7BAE"/>
                </a:solidFill>
                <a:effectLst/>
                <a:latin typeface="Open Sans" panose="020B0606030504020204" pitchFamily="34" charset="0"/>
                <a:hlinkClick r:id="rId7"/>
              </a:rPr>
              <a:t>51</a:t>
            </a:r>
            <a:r>
              <a:rPr lang="en-US" b="0" i="0" u="none" strike="noStrike" dirty="0">
                <a:solidFill>
                  <a:srgbClr val="1C1D1E"/>
                </a:solidFill>
                <a:effectLst/>
                <a:latin typeface="Open Sans" panose="020B0606030504020204" pitchFamily="34" charset="0"/>
              </a:rPr>
              <a:t> The chain reaction will continue until the hydroxyl radical is scavenged, two radicals combine to form a non-reactive species, or the substrate is consumed.</a:t>
            </a:r>
            <a:endParaRPr lang="en-US" dirty="0"/>
          </a:p>
        </p:txBody>
      </p:sp>
      <p:sp>
        <p:nvSpPr>
          <p:cNvPr id="4" name="Slide Number Placeholder 3"/>
          <p:cNvSpPr>
            <a:spLocks noGrp="1"/>
          </p:cNvSpPr>
          <p:nvPr>
            <p:ph type="sldNum" sz="quarter" idx="5"/>
          </p:nvPr>
        </p:nvSpPr>
        <p:spPr/>
        <p:txBody>
          <a:bodyPr/>
          <a:lstStyle/>
          <a:p>
            <a:fld id="{0C38DE8A-7DD3-1B4E-920B-EDEE40EF9BDA}" type="slidenum">
              <a:rPr lang="en-US" smtClean="0"/>
              <a:t>13</a:t>
            </a:fld>
            <a:endParaRPr lang="en-US"/>
          </a:p>
        </p:txBody>
      </p:sp>
    </p:spTree>
    <p:extLst>
      <p:ext uri="{BB962C8B-B14F-4D97-AF65-F5344CB8AC3E}">
        <p14:creationId xmlns:p14="http://schemas.microsoft.com/office/powerpoint/2010/main" val="4127024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oxygen is required for NO• production, ischemia results in NO• depletion and subsequent vasoconstriction, decreased perfusion, and cellular injury. During reperfusion, there is an increase in NO• production, which is cytotoxic and causes severe nonresponsive vasodilation. Concurrently, there is release of ROS, which can inactivate NO•. In addition, NO• and •O−2 combine to produce ONO−2 and cause further cellular injury.</a:t>
            </a:r>
          </a:p>
          <a:p>
            <a:endParaRPr lang="en-US" dirty="0"/>
          </a:p>
          <a:p>
            <a:r>
              <a:rPr lang="en-US" dirty="0"/>
              <a:t>Hypoxia induces transcription of </a:t>
            </a:r>
            <a:r>
              <a:rPr lang="en-US" dirty="0" err="1"/>
              <a:t>iNOS</a:t>
            </a:r>
            <a:r>
              <a:rPr lang="en-US" dirty="0"/>
              <a:t> (inducible nitric oxide synthase) but because oxygen is required for NO production, NO levels don’t increase. Upon reperfusion, may be sustained increases in NO. NO and superoxide will rapidly combine to form </a:t>
            </a:r>
            <a:r>
              <a:rPr lang="en-US" dirty="0" err="1"/>
              <a:t>peroxynitrite</a:t>
            </a:r>
            <a:r>
              <a:rPr lang="en-US" dirty="0"/>
              <a:t> (ONOO-) which is highly reactive. </a:t>
            </a:r>
          </a:p>
          <a:p>
            <a:endParaRPr lang="en-US" dirty="0"/>
          </a:p>
          <a:p>
            <a:r>
              <a:rPr lang="en-US" sz="1200" b="0" i="0" kern="1200" dirty="0">
                <a:solidFill>
                  <a:schemeClr val="tx1"/>
                </a:solidFill>
                <a:effectLst/>
                <a:latin typeface="+mn-lt"/>
                <a:ea typeface="+mn-ea"/>
                <a:cs typeface="+mn-cs"/>
              </a:rPr>
              <a:t>Inactivation of endothelial NO causes vasoconstriction, and inhibition of the prostacyclin arm of the arachidonic acid cascade favors vasoconstriction and platelet aggregation</a:t>
            </a:r>
            <a:r>
              <a:rPr lang="en-US" dirty="0"/>
              <a:t>, cyclo-oxygenase-2 (COX-2) is activated, leading to the formation of proinflammatory prostaglandins and ROS from arachidonic acid and the subsequent activation of phospholipase A2.</a:t>
            </a:r>
            <a:r>
              <a:rPr lang="en-US" sz="1200" b="0" i="0" kern="1200" dirty="0">
                <a:solidFill>
                  <a:schemeClr val="tx1"/>
                </a:solidFill>
                <a:effectLst/>
                <a:latin typeface="+mn-lt"/>
                <a:ea typeface="+mn-ea"/>
                <a:cs typeface="+mn-cs"/>
              </a:rPr>
              <a:t>. Oxygen is also required for NO synthesis and during hypoxia, oxygen can become a limiting substrate. In addition, complement activation and synthesis of platelet activating factor (PAF) occur</a:t>
            </a:r>
            <a:endParaRPr lang="en-US" dirty="0"/>
          </a:p>
        </p:txBody>
      </p:sp>
      <p:sp>
        <p:nvSpPr>
          <p:cNvPr id="4" name="Slide Number Placeholder 3"/>
          <p:cNvSpPr>
            <a:spLocks noGrp="1"/>
          </p:cNvSpPr>
          <p:nvPr>
            <p:ph type="sldNum" sz="quarter" idx="5"/>
          </p:nvPr>
        </p:nvSpPr>
        <p:spPr/>
        <p:txBody>
          <a:bodyPr/>
          <a:lstStyle/>
          <a:p>
            <a:fld id="{0C38DE8A-7DD3-1B4E-920B-EDEE40EF9BDA}" type="slidenum">
              <a:rPr lang="en-US" smtClean="0"/>
              <a:t>14</a:t>
            </a:fld>
            <a:endParaRPr lang="en-US"/>
          </a:p>
        </p:txBody>
      </p:sp>
    </p:spTree>
    <p:extLst>
      <p:ext uri="{BB962C8B-B14F-4D97-AF65-F5344CB8AC3E}">
        <p14:creationId xmlns:p14="http://schemas.microsoft.com/office/powerpoint/2010/main" val="965832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Hydrogen peroxide can react with chloride to form hypochlorous acid (</a:t>
            </a:r>
            <a:r>
              <a:rPr lang="en-US" dirty="0" err="1"/>
              <a:t>HOCl</a:t>
            </a:r>
            <a:r>
              <a:rPr lang="en-US" dirty="0"/>
              <a:t>), which occurs in the phagocytic vesicles of neutrophils via myeloperoxidase and is important in killing bacteria</a:t>
            </a:r>
          </a:p>
        </p:txBody>
      </p:sp>
      <p:sp>
        <p:nvSpPr>
          <p:cNvPr id="4" name="Slide Number Placeholder 3"/>
          <p:cNvSpPr>
            <a:spLocks noGrp="1"/>
          </p:cNvSpPr>
          <p:nvPr>
            <p:ph type="sldNum" sz="quarter" idx="5"/>
          </p:nvPr>
        </p:nvSpPr>
        <p:spPr/>
        <p:txBody>
          <a:bodyPr/>
          <a:lstStyle/>
          <a:p>
            <a:fld id="{0C38DE8A-7DD3-1B4E-920B-EDEE40EF9BDA}" type="slidenum">
              <a:rPr lang="en-US" smtClean="0"/>
              <a:t>15</a:t>
            </a:fld>
            <a:endParaRPr lang="en-US"/>
          </a:p>
        </p:txBody>
      </p:sp>
    </p:spTree>
    <p:extLst>
      <p:ext uri="{BB962C8B-B14F-4D97-AF65-F5344CB8AC3E}">
        <p14:creationId xmlns:p14="http://schemas.microsoft.com/office/powerpoint/2010/main" val="1280703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Lipid peroxidation is a major source of cellular injury, resulting in increased cell membrane permeability; inhibition of normal cellular enzyme processes; damage to proteins, intracellular membranes, capillaries, and alveoli; and inactivation of lung surfactant. The two main free radicals that can initiate lipid peroxidation are •OH and ONO−2, although many other free radicals and RONS can also initiate lipid peroxidation. Polyunsaturated fatty acid is the major target of lipid peroxidation, and injury to polyunsaturated fatty acids results in a chain reaction of the generation of other ROS</a:t>
            </a:r>
          </a:p>
          <a:p>
            <a:endParaRPr lang="en-US" dirty="0"/>
          </a:p>
          <a:p>
            <a:r>
              <a:rPr lang="en-US" dirty="0"/>
              <a:t>Oxidative stress can cause DNA and RNA damage, including mutations, and is therefore one of the contributing factors in mutagenesis, carcinogenesis, and aging</a:t>
            </a:r>
          </a:p>
          <a:p>
            <a:endParaRPr lang="en-US" dirty="0"/>
          </a:p>
          <a:p>
            <a:r>
              <a:rPr lang="en-US" dirty="0"/>
              <a:t>Proteins are affected during oxidative stress due to decreased production secondary to inhibition of ribosomal translation, and direct reversible and irreversible oxidative injury. As a result, impairment of cellular signaling and metabolism can occur.</a:t>
            </a:r>
          </a:p>
        </p:txBody>
      </p:sp>
      <p:sp>
        <p:nvSpPr>
          <p:cNvPr id="4" name="Slide Number Placeholder 3"/>
          <p:cNvSpPr>
            <a:spLocks noGrp="1"/>
          </p:cNvSpPr>
          <p:nvPr>
            <p:ph type="sldNum" sz="quarter" idx="5"/>
          </p:nvPr>
        </p:nvSpPr>
        <p:spPr/>
        <p:txBody>
          <a:bodyPr/>
          <a:lstStyle/>
          <a:p>
            <a:fld id="{0C38DE8A-7DD3-1B4E-920B-EDEE40EF9BDA}" type="slidenum">
              <a:rPr lang="en-US" smtClean="0"/>
              <a:t>16</a:t>
            </a:fld>
            <a:endParaRPr lang="en-US"/>
          </a:p>
        </p:txBody>
      </p:sp>
    </p:spTree>
    <p:extLst>
      <p:ext uri="{BB962C8B-B14F-4D97-AF65-F5344CB8AC3E}">
        <p14:creationId xmlns:p14="http://schemas.microsoft.com/office/powerpoint/2010/main" val="2574711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ROS are highly reactive and have a fleeting existence and are therefor difficult to measure. MDA is a byproduct of lipid peroxidation and can be tested via ELISA or </a:t>
            </a:r>
            <a:r>
              <a:rPr lang="en-US" dirty="0" err="1"/>
              <a:t>thiobarbituric</a:t>
            </a:r>
            <a:r>
              <a:rPr lang="en-US" dirty="0"/>
              <a:t> acid reactive substances, compounded by generation of the product ex vivo. </a:t>
            </a:r>
            <a:r>
              <a:rPr lang="en-US" dirty="0" err="1"/>
              <a:t>Isoprotanes</a:t>
            </a:r>
            <a:r>
              <a:rPr lang="en-US" dirty="0"/>
              <a:t> are prostaglandin like compounds which are formed when ROS oxidizes the cell membrane and arachidonic acid, more reliable than MDA in vivo, but uses mass spectrometry which is a limitation</a:t>
            </a:r>
          </a:p>
        </p:txBody>
      </p:sp>
      <p:sp>
        <p:nvSpPr>
          <p:cNvPr id="4" name="Slide Number Placeholder 3"/>
          <p:cNvSpPr>
            <a:spLocks noGrp="1"/>
          </p:cNvSpPr>
          <p:nvPr>
            <p:ph type="sldNum" sz="quarter" idx="5"/>
          </p:nvPr>
        </p:nvSpPr>
        <p:spPr/>
        <p:txBody>
          <a:bodyPr/>
          <a:lstStyle/>
          <a:p>
            <a:fld id="{0C38DE8A-7DD3-1B4E-920B-EDEE40EF9BDA}" type="slidenum">
              <a:rPr lang="en-US" smtClean="0"/>
              <a:t>17</a:t>
            </a:fld>
            <a:endParaRPr lang="en-US"/>
          </a:p>
        </p:txBody>
      </p:sp>
    </p:spTree>
    <p:extLst>
      <p:ext uri="{BB962C8B-B14F-4D97-AF65-F5344CB8AC3E}">
        <p14:creationId xmlns:p14="http://schemas.microsoft.com/office/powerpoint/2010/main" val="3051821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Lidocaine: fast sodium channel antagonist, local anesthetic, 1B antiarrhythmic, antagonist of ATP sensitive potassium channels, scavenges superoxide and hydroxyl radicals, inflammatory modulators, inhibits granulocytes. In GDV showed benefit when given prior to fluids and decompression, reduced incidence of kidney injury and cardiac </a:t>
            </a:r>
            <a:r>
              <a:rPr lang="en-US" dirty="0" err="1"/>
              <a:t>arrythymias</a:t>
            </a:r>
            <a:r>
              <a:rPr lang="en-US" dirty="0"/>
              <a:t>, coagulopathies and decreased hospital time </a:t>
            </a:r>
            <a:r>
              <a:rPr lang="en-US" sz="1800" dirty="0">
                <a:effectLst/>
                <a:latin typeface="WarnockPro"/>
              </a:rPr>
              <a:t>Buber T, </a:t>
            </a:r>
            <a:r>
              <a:rPr lang="en-US" sz="1800" dirty="0" err="1">
                <a:effectLst/>
                <a:latin typeface="WarnockPro"/>
              </a:rPr>
              <a:t>Saragusty</a:t>
            </a:r>
            <a:r>
              <a:rPr lang="en-US" sz="1800" dirty="0">
                <a:effectLst/>
                <a:latin typeface="WarnockPro"/>
              </a:rPr>
              <a:t> JAVMA 2007.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Warnock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WarnockPro"/>
              </a:rPr>
              <a:t>NAC is a glutathione precursor that penetrates into cells and replenishes intracellular glutathione levels, may improve cellular anti-oxidant capabilities, evidence for efficacy is </a:t>
            </a:r>
            <a:r>
              <a:rPr lang="en-US" sz="1800" dirty="0" err="1">
                <a:effectLst/>
                <a:latin typeface="WarnockPro"/>
              </a:rPr>
              <a:t>equivocable</a:t>
            </a:r>
            <a:r>
              <a:rPr lang="en-US" sz="1800" dirty="0">
                <a:effectLst/>
                <a:latin typeface="WarnockPro"/>
              </a:rPr>
              <a:t> but is relatively safe. Glutathione can act as a chain breaking anti-oxidant and as a metal chelator. </a:t>
            </a:r>
            <a:endParaRPr lang="en-US" dirty="0"/>
          </a:p>
          <a:p>
            <a:endParaRPr lang="en-US" dirty="0"/>
          </a:p>
          <a:p>
            <a:r>
              <a:rPr lang="en-US" dirty="0"/>
              <a:t>Deferoxamine is an iron chelator, some studies in humane was unrewarding, study in GDV showed decreased mortality. Risky to chelate iron as it is required in hemoglobin. </a:t>
            </a:r>
          </a:p>
          <a:p>
            <a:endParaRPr lang="en-US" dirty="0"/>
          </a:p>
          <a:p>
            <a:r>
              <a:rPr lang="en-US" dirty="0"/>
              <a:t>Allopurinol is a structural analog of hypoxanthine and competes with and inhibits XO, seems only beneficial as a pretreatment, but is used in organ transplant mediums</a:t>
            </a:r>
          </a:p>
          <a:p>
            <a:endParaRPr lang="en-US" dirty="0"/>
          </a:p>
          <a:p>
            <a:r>
              <a:rPr lang="en-US" dirty="0"/>
              <a:t> In a canine experimental study, titration of oxygen supplementation to an SpO2 of 94% to 96% compared with a consistent FiO2 of 1 led to superior functional neurologic outcomes and a reduction in neuronal degeneration in vulnerable brain regions.27 The inspired oxygen concentration, especially early after ROSC, should therefore be titrated to </a:t>
            </a:r>
            <a:r>
              <a:rPr lang="en-US" dirty="0" err="1"/>
              <a:t>normoxemia</a:t>
            </a:r>
            <a:r>
              <a:rPr lang="en-US" dirty="0"/>
              <a:t> (PaO2 80 to 100 mm Hg; SpO2 94% to 98%), avoiding both hypoxemia and </a:t>
            </a:r>
            <a:r>
              <a:rPr lang="en-US" dirty="0" err="1"/>
              <a:t>hyperoxemia</a:t>
            </a:r>
            <a:endParaRPr lang="en-US" dirty="0"/>
          </a:p>
        </p:txBody>
      </p:sp>
      <p:sp>
        <p:nvSpPr>
          <p:cNvPr id="4" name="Slide Number Placeholder 3"/>
          <p:cNvSpPr>
            <a:spLocks noGrp="1"/>
          </p:cNvSpPr>
          <p:nvPr>
            <p:ph type="sldNum" sz="quarter" idx="5"/>
          </p:nvPr>
        </p:nvSpPr>
        <p:spPr/>
        <p:txBody>
          <a:bodyPr/>
          <a:lstStyle/>
          <a:p>
            <a:fld id="{0C38DE8A-7DD3-1B4E-920B-EDEE40EF9BDA}" type="slidenum">
              <a:rPr lang="en-US" smtClean="0"/>
              <a:t>18</a:t>
            </a:fld>
            <a:endParaRPr lang="en-US"/>
          </a:p>
        </p:txBody>
      </p:sp>
    </p:spTree>
    <p:extLst>
      <p:ext uri="{BB962C8B-B14F-4D97-AF65-F5344CB8AC3E}">
        <p14:creationId xmlns:p14="http://schemas.microsoft.com/office/powerpoint/2010/main" val="863171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Intracellular pH drops secondary to anaerobic metabolism which activates the Na/H exchange which pumps hydrogen out of cells in exchange for sodium¸</a:t>
            </a:r>
          </a:p>
        </p:txBody>
      </p:sp>
      <p:sp>
        <p:nvSpPr>
          <p:cNvPr id="4" name="Slide Number Placeholder 3"/>
          <p:cNvSpPr>
            <a:spLocks noGrp="1"/>
          </p:cNvSpPr>
          <p:nvPr>
            <p:ph type="sldNum" sz="quarter" idx="5"/>
          </p:nvPr>
        </p:nvSpPr>
        <p:spPr/>
        <p:txBody>
          <a:bodyPr/>
          <a:lstStyle/>
          <a:p>
            <a:fld id="{0C38DE8A-7DD3-1B4E-920B-EDEE40EF9BDA}" type="slidenum">
              <a:rPr lang="en-US" smtClean="0"/>
              <a:t>5</a:t>
            </a:fld>
            <a:endParaRPr lang="en-US"/>
          </a:p>
        </p:txBody>
      </p:sp>
    </p:spTree>
    <p:extLst>
      <p:ext uri="{BB962C8B-B14F-4D97-AF65-F5344CB8AC3E}">
        <p14:creationId xmlns:p14="http://schemas.microsoft.com/office/powerpoint/2010/main" val="2350972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Rise in calcium is one of the earliest events in IRI, extent of damage is dependent on extent of ischemia</a:t>
            </a:r>
          </a:p>
          <a:p>
            <a:r>
              <a:rPr lang="en-US" dirty="0"/>
              <a:t>Decreased extrusion is due to loss of ATP dependent pumps, net efflux of potassium, </a:t>
            </a:r>
          </a:p>
          <a:p>
            <a:r>
              <a:rPr lang="en-US" dirty="0"/>
              <a:t>increased intracellular calcium also activates calpain which convert XD to XO (XO requires oxygen for activation and begins to accumulate during ischemia)</a:t>
            </a:r>
          </a:p>
        </p:txBody>
      </p:sp>
      <p:sp>
        <p:nvSpPr>
          <p:cNvPr id="4" name="Slide Number Placeholder 3"/>
          <p:cNvSpPr>
            <a:spLocks noGrp="1"/>
          </p:cNvSpPr>
          <p:nvPr>
            <p:ph type="sldNum" sz="quarter" idx="5"/>
          </p:nvPr>
        </p:nvSpPr>
        <p:spPr/>
        <p:txBody>
          <a:bodyPr/>
          <a:lstStyle/>
          <a:p>
            <a:fld id="{0C38DE8A-7DD3-1B4E-920B-EDEE40EF9BDA}" type="slidenum">
              <a:rPr lang="en-US" smtClean="0"/>
              <a:t>6</a:t>
            </a:fld>
            <a:endParaRPr lang="en-US"/>
          </a:p>
        </p:txBody>
      </p:sp>
    </p:spTree>
    <p:extLst>
      <p:ext uri="{BB962C8B-B14F-4D97-AF65-F5344CB8AC3E}">
        <p14:creationId xmlns:p14="http://schemas.microsoft.com/office/powerpoint/2010/main" val="592726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38DE8A-7DD3-1B4E-920B-EDEE40EF9BDA}" type="slidenum">
              <a:rPr lang="en-US" smtClean="0"/>
              <a:t>7</a:t>
            </a:fld>
            <a:endParaRPr lang="en-US"/>
          </a:p>
        </p:txBody>
      </p:sp>
    </p:spTree>
    <p:extLst>
      <p:ext uri="{BB962C8B-B14F-4D97-AF65-F5344CB8AC3E}">
        <p14:creationId xmlns:p14="http://schemas.microsoft.com/office/powerpoint/2010/main" val="665740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Anaerobic metabolism leads to less production of ATP and generation of lactate and hydrogen ions </a:t>
            </a:r>
          </a:p>
        </p:txBody>
      </p:sp>
      <p:sp>
        <p:nvSpPr>
          <p:cNvPr id="4" name="Slide Number Placeholder 3"/>
          <p:cNvSpPr>
            <a:spLocks noGrp="1"/>
          </p:cNvSpPr>
          <p:nvPr>
            <p:ph type="sldNum" sz="quarter" idx="5"/>
          </p:nvPr>
        </p:nvSpPr>
        <p:spPr/>
        <p:txBody>
          <a:bodyPr/>
          <a:lstStyle/>
          <a:p>
            <a:fld id="{0C38DE8A-7DD3-1B4E-920B-EDEE40EF9BDA}" type="slidenum">
              <a:rPr lang="en-US" smtClean="0"/>
              <a:t>8</a:t>
            </a:fld>
            <a:endParaRPr lang="en-US"/>
          </a:p>
        </p:txBody>
      </p:sp>
    </p:spTree>
    <p:extLst>
      <p:ext uri="{BB962C8B-B14F-4D97-AF65-F5344CB8AC3E}">
        <p14:creationId xmlns:p14="http://schemas.microsoft.com/office/powerpoint/2010/main" val="300056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Neutrophil chemotaxis and infiltration is initiated by ROS, PAF, XO. Mediated by expression of adhesion molecule (ICAM1, E-selectin) expression expressed on endothelial surface that culminates in extravasation of neutrophils. Expression of nuclear factor kappa B (</a:t>
            </a:r>
            <a:r>
              <a:rPr lang="en-US" dirty="0" err="1"/>
              <a:t>NFkB</a:t>
            </a:r>
            <a:r>
              <a:rPr lang="en-US" dirty="0"/>
              <a:t>) increases inflammatory mediators and increases expression of adhesion molecules. </a:t>
            </a:r>
          </a:p>
          <a:p>
            <a:r>
              <a:rPr lang="en-US" dirty="0"/>
              <a:t>Neutrophils mediate a majority of the microvascular injury through generation of oxidants, ROS, and proteolytic enzymes released from neutrophils during oxygen burst. Can also cause physical obstruction of capillaries contributing to the no reflow phenomenon (neutrophils adhere to endothelium resulting in endothelial swelling, platelet activation, thrombus formation, further neutrophil recruitment) </a:t>
            </a:r>
          </a:p>
        </p:txBody>
      </p:sp>
      <p:sp>
        <p:nvSpPr>
          <p:cNvPr id="4" name="Slide Number Placeholder 3"/>
          <p:cNvSpPr>
            <a:spLocks noGrp="1"/>
          </p:cNvSpPr>
          <p:nvPr>
            <p:ph type="sldNum" sz="quarter" idx="5"/>
          </p:nvPr>
        </p:nvSpPr>
        <p:spPr/>
        <p:txBody>
          <a:bodyPr/>
          <a:lstStyle/>
          <a:p>
            <a:fld id="{0C38DE8A-7DD3-1B4E-920B-EDEE40EF9BDA}" type="slidenum">
              <a:rPr lang="en-US" smtClean="0"/>
              <a:t>9</a:t>
            </a:fld>
            <a:endParaRPr lang="en-US"/>
          </a:p>
        </p:txBody>
      </p:sp>
    </p:spTree>
    <p:extLst>
      <p:ext uri="{BB962C8B-B14F-4D97-AF65-F5344CB8AC3E}">
        <p14:creationId xmlns:p14="http://schemas.microsoft.com/office/powerpoint/2010/main" val="584418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1C1D1E"/>
                </a:solidFill>
                <a:effectLst/>
                <a:latin typeface="Open Sans" panose="020F0502020204030204" pitchFamily="34" charset="0"/>
              </a:rPr>
              <a:t>Once neutrophils become adherent to the endothelium, they move over the endothelial cell surface and then </a:t>
            </a:r>
            <a:r>
              <a:rPr lang="en-US" b="0" i="0" u="none" strike="noStrike" dirty="0" err="1">
                <a:solidFill>
                  <a:srgbClr val="1C1D1E"/>
                </a:solidFill>
                <a:effectLst/>
                <a:latin typeface="Open Sans" panose="020F0502020204030204" pitchFamily="34" charset="0"/>
              </a:rPr>
              <a:t>diapedese</a:t>
            </a:r>
            <a:r>
              <a:rPr lang="en-US" b="0" i="0" u="none" strike="noStrike" dirty="0">
                <a:solidFill>
                  <a:srgbClr val="1C1D1E"/>
                </a:solidFill>
                <a:effectLst/>
                <a:latin typeface="Open Sans" panose="020F0502020204030204" pitchFamily="34" charset="0"/>
              </a:rPr>
              <a:t> through intercellular endothelial cell junctions and migrate to the site of inflammation. This migration may be facilitated by disruption of the intercellular junction integrity by elastase or other mediators. </a:t>
            </a:r>
          </a:p>
          <a:p>
            <a:endParaRPr lang="en-US" b="0" i="0" u="none" strike="noStrike" dirty="0">
              <a:solidFill>
                <a:srgbClr val="1C1D1E"/>
              </a:solidFill>
              <a:effectLst/>
              <a:latin typeface="Open Sans" panose="020F0502020204030204" pitchFamily="34" charset="0"/>
            </a:endParaRPr>
          </a:p>
          <a:p>
            <a:r>
              <a:rPr lang="en-US" b="0" i="0" u="none" strike="noStrike" dirty="0">
                <a:solidFill>
                  <a:srgbClr val="1C1D1E"/>
                </a:solidFill>
                <a:effectLst/>
                <a:latin typeface="Open Sans" panose="020B0606030504020204" pitchFamily="34" charset="0"/>
              </a:rPr>
              <a:t>Nuclear transcription factor (NF</a:t>
            </a:r>
            <a:r>
              <a:rPr lang="el-GR" b="0" i="0" u="none" strike="noStrike" dirty="0">
                <a:solidFill>
                  <a:srgbClr val="1C1D1E"/>
                </a:solidFill>
                <a:effectLst/>
                <a:latin typeface="Open Sans" panose="020B0606030504020204" pitchFamily="34" charset="0"/>
              </a:rPr>
              <a:t>κ</a:t>
            </a:r>
            <a:r>
              <a:rPr lang="en-US" b="0" i="0" u="none" strike="noStrike" dirty="0">
                <a:solidFill>
                  <a:srgbClr val="1C1D1E"/>
                </a:solidFill>
                <a:effectLst/>
                <a:latin typeface="Open Sans" panose="020B0606030504020204" pitchFamily="34" charset="0"/>
              </a:rPr>
              <a:t>B) seems to play an important role in the upregulation of endothelial cell adhesion molecules during phase 2 neutrophil adhesion. Unlike many transcription activators, NF</a:t>
            </a:r>
            <a:r>
              <a:rPr lang="el-GR" b="0" i="0" u="none" strike="noStrike" dirty="0">
                <a:solidFill>
                  <a:srgbClr val="1C1D1E"/>
                </a:solidFill>
                <a:effectLst/>
                <a:latin typeface="Open Sans" panose="020B0606030504020204" pitchFamily="34" charset="0"/>
              </a:rPr>
              <a:t>κ</a:t>
            </a:r>
            <a:r>
              <a:rPr lang="en-US" b="0" i="0" u="none" strike="noStrike" dirty="0">
                <a:solidFill>
                  <a:srgbClr val="1C1D1E"/>
                </a:solidFill>
                <a:effectLst/>
                <a:latin typeface="Open Sans" panose="020B0606030504020204" pitchFamily="34" charset="0"/>
              </a:rPr>
              <a:t>B is normally present in the cytoplasm and must be translocated into the nucleus to elicit a response</a:t>
            </a:r>
          </a:p>
          <a:p>
            <a:endParaRPr lang="en-US" b="0" i="0" u="none" strike="noStrike" dirty="0">
              <a:solidFill>
                <a:srgbClr val="1C1D1E"/>
              </a:solidFill>
              <a:effectLst/>
              <a:latin typeface="Open Sans" panose="020B0606030504020204" pitchFamily="34" charset="0"/>
            </a:endParaRPr>
          </a:p>
          <a:p>
            <a:r>
              <a:rPr lang="en-US" b="0" i="0" u="none" strike="noStrike" dirty="0">
                <a:solidFill>
                  <a:srgbClr val="1C1D1E"/>
                </a:solidFill>
                <a:effectLst/>
                <a:latin typeface="Open Sans" panose="020B0606030504020204" pitchFamily="34" charset="0"/>
              </a:rPr>
              <a:t>A vicious cycle occurs during reperfusion, with continued neutrophil chemotaxis and activation leading to additional ROS formation, endothelial damage, and capillary plugging</a:t>
            </a:r>
          </a:p>
          <a:p>
            <a:endParaRPr lang="en-US" b="0" i="0" u="none" strike="noStrike" dirty="0">
              <a:solidFill>
                <a:srgbClr val="1C1D1E"/>
              </a:solidFill>
              <a:effectLst/>
              <a:latin typeface="Open Sans" panose="020B0606030504020204" pitchFamily="34" charset="0"/>
            </a:endParaRPr>
          </a:p>
          <a:p>
            <a:r>
              <a:rPr lang="en-US" b="0" i="0" u="none" strike="noStrike" dirty="0">
                <a:solidFill>
                  <a:srgbClr val="1C1D1E"/>
                </a:solidFill>
                <a:effectLst/>
                <a:latin typeface="Open Sans" panose="020B0606030504020204" pitchFamily="34" charset="0"/>
              </a:rPr>
              <a:t>t is likely that neutrophils play a key role in no-reflow. Neutrophils adhering to the endothelium can cause damage resulting in endothelial swelling and additional neutrophil accumulation, which can lead to further ischemia and a downward spiral in which even more neutrophils are attracted to the area.</a:t>
            </a:r>
            <a:endParaRPr lang="en-US" dirty="0"/>
          </a:p>
        </p:txBody>
      </p:sp>
      <p:sp>
        <p:nvSpPr>
          <p:cNvPr id="4" name="Slide Number Placeholder 3"/>
          <p:cNvSpPr>
            <a:spLocks noGrp="1"/>
          </p:cNvSpPr>
          <p:nvPr>
            <p:ph type="sldNum" sz="quarter" idx="5"/>
          </p:nvPr>
        </p:nvSpPr>
        <p:spPr/>
        <p:txBody>
          <a:bodyPr/>
          <a:lstStyle/>
          <a:p>
            <a:fld id="{0C38DE8A-7DD3-1B4E-920B-EDEE40EF9BDA}" type="slidenum">
              <a:rPr lang="en-US" smtClean="0"/>
              <a:t>10</a:t>
            </a:fld>
            <a:endParaRPr lang="en-US"/>
          </a:p>
        </p:txBody>
      </p:sp>
    </p:spTree>
    <p:extLst>
      <p:ext uri="{BB962C8B-B14F-4D97-AF65-F5344CB8AC3E}">
        <p14:creationId xmlns:p14="http://schemas.microsoft.com/office/powerpoint/2010/main" val="3729740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Reperfusion paradoxically causes more damage than ischemia, creates severe endothelial damage</a:t>
            </a:r>
          </a:p>
        </p:txBody>
      </p:sp>
      <p:sp>
        <p:nvSpPr>
          <p:cNvPr id="4" name="Slide Number Placeholder 3"/>
          <p:cNvSpPr>
            <a:spLocks noGrp="1"/>
          </p:cNvSpPr>
          <p:nvPr>
            <p:ph type="sldNum" sz="quarter" idx="5"/>
          </p:nvPr>
        </p:nvSpPr>
        <p:spPr/>
        <p:txBody>
          <a:bodyPr/>
          <a:lstStyle/>
          <a:p>
            <a:fld id="{0C38DE8A-7DD3-1B4E-920B-EDEE40EF9BDA}" type="slidenum">
              <a:rPr lang="en-US" smtClean="0"/>
              <a:t>11</a:t>
            </a:fld>
            <a:endParaRPr lang="en-US"/>
          </a:p>
        </p:txBody>
      </p:sp>
    </p:spTree>
    <p:extLst>
      <p:ext uri="{BB962C8B-B14F-4D97-AF65-F5344CB8AC3E}">
        <p14:creationId xmlns:p14="http://schemas.microsoft.com/office/powerpoint/2010/main" val="1110106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ROS formation burst seen within 10-30 seconds of reperfusion and 70% of oxygen delivered to tissues is oxidized to superoxide </a:t>
            </a:r>
          </a:p>
          <a:p>
            <a:endParaRPr lang="en-US" dirty="0"/>
          </a:p>
          <a:p>
            <a:r>
              <a:rPr lang="en-US" b="0" i="0" u="none" strike="noStrike" dirty="0">
                <a:solidFill>
                  <a:srgbClr val="1C1D1E"/>
                </a:solidFill>
                <a:effectLst/>
                <a:latin typeface="Open Sans" panose="020B0606030504020204" pitchFamily="34" charset="0"/>
              </a:rPr>
              <a:t>Xanthine dehydrogenase is converted to xanthine oxidase due to the presence of calcium, which converts a protease, calpain, to its active form. Hypoxanthine is metabolized by xanthine oxidase to urate and superoxide anion upon re-introduction of oxygen. ATP – adenosine triphosphate, AMP – adenosine monophosphate.</a:t>
            </a:r>
          </a:p>
          <a:p>
            <a:endParaRPr lang="en-US" b="0" i="0" u="none" strike="noStrike" dirty="0">
              <a:solidFill>
                <a:srgbClr val="1C1D1E"/>
              </a:solidFill>
              <a:effectLst/>
              <a:latin typeface="Open Sans" panose="020B0606030504020204" pitchFamily="34" charset="0"/>
            </a:endParaRPr>
          </a:p>
          <a:p>
            <a:r>
              <a:rPr lang="en-US" sz="1200" b="0" i="0" kern="1200" dirty="0">
                <a:solidFill>
                  <a:schemeClr val="tx1"/>
                </a:solidFill>
                <a:effectLst/>
                <a:latin typeface="+mn-lt"/>
                <a:ea typeface="+mn-ea"/>
                <a:cs typeface="+mn-cs"/>
              </a:rPr>
              <a:t> In health, the XD form predominates and converts hypoxanthine to xanthine and xanthine to uric acid. XD does not require oxygen for its activation, and uses nicotinamide adenine dinucleotide, a carrier that can accept two electrons and transfer them. During ischemia, due to increased calcium, the XO form predominates and requires oxygen for its activation.</a:t>
            </a:r>
            <a:r>
              <a:rPr lang="en-US" sz="1200" b="1" i="0" u="sng" kern="1200" baseline="300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There is, in essence, a roadblock during ischemia, with continued accumulation of hypoxanthine and XO, neither of which can be utilized because the enzyme XO requires oxygen.</a:t>
            </a:r>
            <a:endParaRPr lang="en-US" dirty="0"/>
          </a:p>
        </p:txBody>
      </p:sp>
      <p:sp>
        <p:nvSpPr>
          <p:cNvPr id="4" name="Slide Number Placeholder 3"/>
          <p:cNvSpPr>
            <a:spLocks noGrp="1"/>
          </p:cNvSpPr>
          <p:nvPr>
            <p:ph type="sldNum" sz="quarter" idx="5"/>
          </p:nvPr>
        </p:nvSpPr>
        <p:spPr/>
        <p:txBody>
          <a:bodyPr/>
          <a:lstStyle/>
          <a:p>
            <a:fld id="{0C38DE8A-7DD3-1B4E-920B-EDEE40EF9BDA}" type="slidenum">
              <a:rPr lang="en-US" smtClean="0"/>
              <a:t>12</a:t>
            </a:fld>
            <a:endParaRPr lang="en-US"/>
          </a:p>
        </p:txBody>
      </p:sp>
    </p:spTree>
    <p:extLst>
      <p:ext uri="{BB962C8B-B14F-4D97-AF65-F5344CB8AC3E}">
        <p14:creationId xmlns:p14="http://schemas.microsoft.com/office/powerpoint/2010/main" val="1575950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1E0D2AAF-23A8-BF43-ABC2-2D3F58EC45CA}" type="datetimeFigureOut">
              <a:rPr lang="en-US" smtClean="0"/>
              <a:t>3/23/2023</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5558905F-5F5F-BA44-8113-23D4EAC05CFD}"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35748156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0D2AAF-23A8-BF43-ABC2-2D3F58EC45CA}" type="datetimeFigureOut">
              <a:rPr lang="en-US" smtClean="0"/>
              <a:t>3/23/2023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58905F-5F5F-BA44-8113-23D4EAC05CFD}" type="slidenum">
              <a:rPr lang="en-US" smtClean="0"/>
              <a:t>‹#›</a:t>
            </a:fld>
            <a:endParaRPr lang="en-US"/>
          </a:p>
        </p:txBody>
      </p:sp>
    </p:spTree>
    <p:extLst>
      <p:ext uri="{BB962C8B-B14F-4D97-AF65-F5344CB8AC3E}">
        <p14:creationId xmlns:p14="http://schemas.microsoft.com/office/powerpoint/2010/main" val="2410421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0D2AAF-23A8-BF43-ABC2-2D3F58EC45CA}" type="datetimeFigureOut">
              <a:rPr lang="en-US" smtClean="0"/>
              <a:t>3/23/2023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58905F-5F5F-BA44-8113-23D4EAC05CFD}" type="slidenum">
              <a:rPr lang="en-US" smtClean="0"/>
              <a:t>‹#›</a:t>
            </a:fld>
            <a:endParaRPr lang="en-US"/>
          </a:p>
        </p:txBody>
      </p:sp>
    </p:spTree>
    <p:extLst>
      <p:ext uri="{BB962C8B-B14F-4D97-AF65-F5344CB8AC3E}">
        <p14:creationId xmlns:p14="http://schemas.microsoft.com/office/powerpoint/2010/main" val="3385790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0D2AAF-23A8-BF43-ABC2-2D3F58EC45CA}" type="datetimeFigureOut">
              <a:rPr lang="en-US" smtClean="0"/>
              <a:t>3/23/2023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58905F-5F5F-BA44-8113-23D4EAC05CFD}" type="slidenum">
              <a:rPr lang="en-US" smtClean="0"/>
              <a:t>‹#›</a:t>
            </a:fld>
            <a:endParaRPr lang="en-US"/>
          </a:p>
        </p:txBody>
      </p:sp>
    </p:spTree>
    <p:extLst>
      <p:ext uri="{BB962C8B-B14F-4D97-AF65-F5344CB8AC3E}">
        <p14:creationId xmlns:p14="http://schemas.microsoft.com/office/powerpoint/2010/main" val="1680896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1E0D2AAF-23A8-BF43-ABC2-2D3F58EC45CA}" type="datetimeFigureOut">
              <a:rPr lang="en-US" smtClean="0"/>
              <a:t>3/23/2023</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5558905F-5F5F-BA44-8113-23D4EAC05CFD}"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57763055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E0D2AAF-23A8-BF43-ABC2-2D3F58EC45CA}" type="datetimeFigureOut">
              <a:rPr lang="en-US" smtClean="0"/>
              <a:t>3/23/2023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58905F-5F5F-BA44-8113-23D4EAC05CFD}" type="slidenum">
              <a:rPr lang="en-US" smtClean="0"/>
              <a:t>‹#›</a:t>
            </a:fld>
            <a:endParaRPr lang="en-US"/>
          </a:p>
        </p:txBody>
      </p:sp>
    </p:spTree>
    <p:extLst>
      <p:ext uri="{BB962C8B-B14F-4D97-AF65-F5344CB8AC3E}">
        <p14:creationId xmlns:p14="http://schemas.microsoft.com/office/powerpoint/2010/main" val="1989971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E0D2AAF-23A8-BF43-ABC2-2D3F58EC45CA}" type="datetimeFigureOut">
              <a:rPr lang="en-US" smtClean="0"/>
              <a:t>3/23/2023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58905F-5F5F-BA44-8113-23D4EAC05CFD}" type="slidenum">
              <a:rPr lang="en-US" smtClean="0"/>
              <a:t>‹#›</a:t>
            </a:fld>
            <a:endParaRPr lang="en-US"/>
          </a:p>
        </p:txBody>
      </p:sp>
    </p:spTree>
    <p:extLst>
      <p:ext uri="{BB962C8B-B14F-4D97-AF65-F5344CB8AC3E}">
        <p14:creationId xmlns:p14="http://schemas.microsoft.com/office/powerpoint/2010/main" val="3351480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E0D2AAF-23A8-BF43-ABC2-2D3F58EC45CA}" type="datetimeFigureOut">
              <a:rPr lang="en-US" smtClean="0"/>
              <a:t>3/23/2023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58905F-5F5F-BA44-8113-23D4EAC05CFD}" type="slidenum">
              <a:rPr lang="en-US" smtClean="0"/>
              <a:t>‹#›</a:t>
            </a:fld>
            <a:endParaRPr lang="en-US"/>
          </a:p>
        </p:txBody>
      </p:sp>
    </p:spTree>
    <p:extLst>
      <p:ext uri="{BB962C8B-B14F-4D97-AF65-F5344CB8AC3E}">
        <p14:creationId xmlns:p14="http://schemas.microsoft.com/office/powerpoint/2010/main" val="539726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0D2AAF-23A8-BF43-ABC2-2D3F58EC45CA}" type="datetimeFigureOut">
              <a:rPr lang="en-US" smtClean="0"/>
              <a:t>3/23/2023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58905F-5F5F-BA44-8113-23D4EAC05CFD}" type="slidenum">
              <a:rPr lang="en-US" smtClean="0"/>
              <a:t>‹#›</a:t>
            </a:fld>
            <a:endParaRPr lang="en-US"/>
          </a:p>
        </p:txBody>
      </p:sp>
    </p:spTree>
    <p:extLst>
      <p:ext uri="{BB962C8B-B14F-4D97-AF65-F5344CB8AC3E}">
        <p14:creationId xmlns:p14="http://schemas.microsoft.com/office/powerpoint/2010/main" val="4105508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E0D2AAF-23A8-BF43-ABC2-2D3F58EC45CA}" type="datetimeFigureOut">
              <a:rPr lang="en-US" smtClean="0"/>
              <a:t>3/23/2023</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558905F-5F5F-BA44-8113-23D4EAC05CFD}"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33619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E0D2AAF-23A8-BF43-ABC2-2D3F58EC45CA}" type="datetimeFigureOut">
              <a:rPr lang="en-US" smtClean="0"/>
              <a:t>3/23/2023</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558905F-5F5F-BA44-8113-23D4EAC05CFD}"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4207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1E0D2AAF-23A8-BF43-ABC2-2D3F58EC45CA}" type="datetimeFigureOut">
              <a:rPr lang="en-US" smtClean="0"/>
              <a:t>3/23/2023</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5558905F-5F5F-BA44-8113-23D4EAC05CFD}"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834924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5.xml"/><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slide" Target="slide7.xml"/></Relationships>
</file>

<file path=ppt/slides/_rels/slide4.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CDF64-F66A-1A5D-B1FB-5D54C494E7DC}"/>
              </a:ext>
            </a:extLst>
          </p:cNvPr>
          <p:cNvSpPr>
            <a:spLocks noGrp="1"/>
          </p:cNvSpPr>
          <p:nvPr>
            <p:ph type="ctrTitle"/>
          </p:nvPr>
        </p:nvSpPr>
        <p:spPr>
          <a:xfrm>
            <a:off x="1915385" y="1868600"/>
            <a:ext cx="8361229" cy="3120800"/>
          </a:xfrm>
        </p:spPr>
        <p:txBody>
          <a:bodyPr/>
          <a:lstStyle/>
          <a:p>
            <a:r>
              <a:rPr lang="en-US" dirty="0"/>
              <a:t>Ischemia reperfusion injury</a:t>
            </a:r>
          </a:p>
        </p:txBody>
      </p:sp>
    </p:spTree>
    <p:extLst>
      <p:ext uri="{BB962C8B-B14F-4D97-AF65-F5344CB8AC3E}">
        <p14:creationId xmlns:p14="http://schemas.microsoft.com/office/powerpoint/2010/main" val="3571824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103" name="Group 4102">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4104"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4105"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4107" name="Rectangle 4106">
            <a:extLst>
              <a:ext uri="{FF2B5EF4-FFF2-40B4-BE49-F238E27FC236}">
                <a16:creationId xmlns:a16="http://schemas.microsoft.com/office/drawing/2014/main" id="{1F9A0C1C-8ABC-401B-8FE9-AC9327C4C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94F1CD-F325-DCDB-C0C7-FCE2C7090B62}"/>
              </a:ext>
            </a:extLst>
          </p:cNvPr>
          <p:cNvSpPr>
            <a:spLocks noGrp="1"/>
          </p:cNvSpPr>
          <p:nvPr>
            <p:ph type="title"/>
          </p:nvPr>
        </p:nvSpPr>
        <p:spPr>
          <a:xfrm>
            <a:off x="8154186" y="634028"/>
            <a:ext cx="3355942" cy="3732835"/>
          </a:xfrm>
        </p:spPr>
        <p:txBody>
          <a:bodyPr vert="horz" lIns="91440" tIns="45720" rIns="91440" bIns="45720" rtlCol="0" anchor="b">
            <a:normAutofit/>
          </a:bodyPr>
          <a:lstStyle/>
          <a:p>
            <a:pPr algn="ctr"/>
            <a:endParaRPr lang="en-US" sz="6000" cap="all"/>
          </a:p>
        </p:txBody>
      </p:sp>
      <p:sp>
        <p:nvSpPr>
          <p:cNvPr id="4109" name="Freeform 6">
            <a:extLst>
              <a:ext uri="{FF2B5EF4-FFF2-40B4-BE49-F238E27FC236}">
                <a16:creationId xmlns:a16="http://schemas.microsoft.com/office/drawing/2014/main" id="{BA5783C3-2F96-40A7-A24F-30CB07AA3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4111" name="Freeform 6">
            <a:extLst>
              <a:ext uri="{FF2B5EF4-FFF2-40B4-BE49-F238E27FC236}">
                <a16:creationId xmlns:a16="http://schemas.microsoft.com/office/drawing/2014/main" id="{A9D08DBA-0326-4C4E-ACFB-576F3ABDD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4098" name="Picture 2" descr="Neutrophils: a cornerstone of liver ischemia and reperfusion injury |  Laboratory Investigation">
            <a:extLst>
              <a:ext uri="{FF2B5EF4-FFF2-40B4-BE49-F238E27FC236}">
                <a16:creationId xmlns:a16="http://schemas.microsoft.com/office/drawing/2014/main" id="{FB594959-D2BC-558A-AF30-D5292E92746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379023" y="1512498"/>
            <a:ext cx="5659222" cy="4032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368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89EA62-F38E-4285-A105-C5E1BD3600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2CF6E46A-CCCD-4728-B011-E147B2362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2E2C684B-30C9-4689-A529-EBF1B8ADB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9ECB0E0D-AC1B-4E83-84EA-237BFA2063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D6DCB3B1-E1A7-4510-831B-77C8EFF56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6" name="Freeform 6">
              <a:extLst>
                <a:ext uri="{FF2B5EF4-FFF2-40B4-BE49-F238E27FC236}">
                  <a16:creationId xmlns:a16="http://schemas.microsoft.com/office/drawing/2014/main" id="{10132A3B-10CF-4EEB-BA1F-A63D2ED61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014E52ED-3C51-46E6-BE4B-14FFAB2C3D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4" name="Title 3">
            <a:extLst>
              <a:ext uri="{FF2B5EF4-FFF2-40B4-BE49-F238E27FC236}">
                <a16:creationId xmlns:a16="http://schemas.microsoft.com/office/drawing/2014/main" id="{30494108-D626-6B72-5D0B-F29BEDFB8AA0}"/>
              </a:ext>
            </a:extLst>
          </p:cNvPr>
          <p:cNvSpPr>
            <a:spLocks noGrp="1"/>
          </p:cNvSpPr>
          <p:nvPr>
            <p:ph type="title"/>
          </p:nvPr>
        </p:nvSpPr>
        <p:spPr>
          <a:xfrm>
            <a:off x="1478521" y="1480930"/>
            <a:ext cx="5751537" cy="3848521"/>
          </a:xfrm>
        </p:spPr>
        <p:txBody>
          <a:bodyPr vert="horz" lIns="91440" tIns="45720" rIns="91440" bIns="45720" rtlCol="0" anchor="ctr">
            <a:normAutofit/>
          </a:bodyPr>
          <a:lstStyle/>
          <a:p>
            <a:pPr algn="r"/>
            <a:r>
              <a:rPr lang="en-US" sz="6600" cap="all"/>
              <a:t>Reperfusion</a:t>
            </a:r>
          </a:p>
        </p:txBody>
      </p:sp>
      <p:cxnSp>
        <p:nvCxnSpPr>
          <p:cNvPr id="19" name="Straight Connector 18">
            <a:extLst>
              <a:ext uri="{FF2B5EF4-FFF2-40B4-BE49-F238E27FC236}">
                <a16:creationId xmlns:a16="http://schemas.microsoft.com/office/drawing/2014/main" id="{6116DDC6-8F07-46CC-8751-E5C9346B2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74964" y="2388358"/>
            <a:ext cx="0" cy="1856096"/>
          </a:xfrm>
          <a:prstGeom prst="line">
            <a:avLst/>
          </a:prstGeom>
          <a:ln w="254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5321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1F9A0C1C-8ABC-401B-8FE9-AC9327C4C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A75BF8-4FEC-4F1E-5CC0-0CA554244DF4}"/>
              </a:ext>
            </a:extLst>
          </p:cNvPr>
          <p:cNvSpPr>
            <a:spLocks noGrp="1"/>
          </p:cNvSpPr>
          <p:nvPr>
            <p:ph type="title"/>
          </p:nvPr>
        </p:nvSpPr>
        <p:spPr>
          <a:xfrm>
            <a:off x="8154186" y="2854411"/>
            <a:ext cx="3355942" cy="1512452"/>
          </a:xfrm>
        </p:spPr>
        <p:txBody>
          <a:bodyPr vert="horz" lIns="91440" tIns="45720" rIns="91440" bIns="45720" rtlCol="0" anchor="b">
            <a:normAutofit/>
          </a:bodyPr>
          <a:lstStyle/>
          <a:p>
            <a:pPr algn="ctr"/>
            <a:r>
              <a:rPr lang="en-US" sz="4200" cap="all" dirty="0"/>
              <a:t>ROS Generation</a:t>
            </a:r>
          </a:p>
        </p:txBody>
      </p:sp>
      <p:sp>
        <p:nvSpPr>
          <p:cNvPr id="15" name="Freeform 6">
            <a:extLst>
              <a:ext uri="{FF2B5EF4-FFF2-40B4-BE49-F238E27FC236}">
                <a16:creationId xmlns:a16="http://schemas.microsoft.com/office/drawing/2014/main" id="{BA5783C3-2F96-40A7-A24F-30CB07AA3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A9D08DBA-0326-4C4E-ACFB-576F3ABDD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4" name="Content Placeholder 3" descr="Diagram&#10;&#10;Description automatically generated">
            <a:extLst>
              <a:ext uri="{FF2B5EF4-FFF2-40B4-BE49-F238E27FC236}">
                <a16:creationId xmlns:a16="http://schemas.microsoft.com/office/drawing/2014/main" id="{5D456155-523C-0CBD-F15A-5CF6995AC204}"/>
              </a:ext>
            </a:extLst>
          </p:cNvPr>
          <p:cNvPicPr>
            <a:picLocks noGrp="1" noChangeAspect="1"/>
          </p:cNvPicPr>
          <p:nvPr>
            <p:ph idx="1"/>
          </p:nvPr>
        </p:nvPicPr>
        <p:blipFill>
          <a:blip r:embed="rId3"/>
          <a:stretch>
            <a:fillRect/>
          </a:stretch>
        </p:blipFill>
        <p:spPr>
          <a:xfrm>
            <a:off x="2042757" y="1340841"/>
            <a:ext cx="4331753" cy="4375510"/>
          </a:xfrm>
          <a:prstGeom prst="rect">
            <a:avLst/>
          </a:prstGeom>
        </p:spPr>
      </p:pic>
      <p:sp>
        <p:nvSpPr>
          <p:cNvPr id="5" name="Rectangle 4">
            <a:extLst>
              <a:ext uri="{FF2B5EF4-FFF2-40B4-BE49-F238E27FC236}">
                <a16:creationId xmlns:a16="http://schemas.microsoft.com/office/drawing/2014/main" id="{93332A08-F62E-FF6C-1863-E2752F176E46}"/>
              </a:ext>
            </a:extLst>
          </p:cNvPr>
          <p:cNvSpPr/>
          <p:nvPr/>
        </p:nvSpPr>
        <p:spPr>
          <a:xfrm>
            <a:off x="4494670" y="2016617"/>
            <a:ext cx="1184913" cy="12031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8B0036C-06B6-5AC1-97B1-6102210E4A6C}"/>
              </a:ext>
            </a:extLst>
          </p:cNvPr>
          <p:cNvSpPr/>
          <p:nvPr/>
        </p:nvSpPr>
        <p:spPr>
          <a:xfrm>
            <a:off x="3384222" y="3219718"/>
            <a:ext cx="1397162" cy="418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683AAA5-0CA3-E108-8B92-471482D9B0C2}"/>
              </a:ext>
            </a:extLst>
          </p:cNvPr>
          <p:cNvSpPr/>
          <p:nvPr/>
        </p:nvSpPr>
        <p:spPr>
          <a:xfrm>
            <a:off x="4725968" y="3776023"/>
            <a:ext cx="1507407" cy="1460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719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055" name="Group 2054">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2056"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2057"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2059" name="Rectangle 2058">
            <a:extLst>
              <a:ext uri="{FF2B5EF4-FFF2-40B4-BE49-F238E27FC236}">
                <a16:creationId xmlns:a16="http://schemas.microsoft.com/office/drawing/2014/main" id="{5D213B41-AC9B-4E61-BEED-FF4C168A8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B2C151-CDED-A783-016F-1BAD7F3D5CCD}"/>
              </a:ext>
            </a:extLst>
          </p:cNvPr>
          <p:cNvSpPr>
            <a:spLocks noGrp="1"/>
          </p:cNvSpPr>
          <p:nvPr>
            <p:ph type="title"/>
          </p:nvPr>
        </p:nvSpPr>
        <p:spPr>
          <a:xfrm>
            <a:off x="659230" y="4484772"/>
            <a:ext cx="10869750" cy="1237298"/>
          </a:xfrm>
        </p:spPr>
        <p:txBody>
          <a:bodyPr vert="horz" lIns="91440" tIns="45720" rIns="91440" bIns="45720" rtlCol="0" anchor="b">
            <a:normAutofit/>
          </a:bodyPr>
          <a:lstStyle/>
          <a:p>
            <a:pPr algn="ctr"/>
            <a:r>
              <a:rPr lang="en-US" sz="7200" cap="all" dirty="0"/>
              <a:t>ROS</a:t>
            </a:r>
          </a:p>
        </p:txBody>
      </p:sp>
      <p:sp>
        <p:nvSpPr>
          <p:cNvPr id="2061" name="Freeform 6">
            <a:extLst>
              <a:ext uri="{FF2B5EF4-FFF2-40B4-BE49-F238E27FC236}">
                <a16:creationId xmlns:a16="http://schemas.microsoft.com/office/drawing/2014/main" id="{D8BB75D5-93A7-4EC9-A2FB-DCBDE6DE3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H="1">
            <a:off x="1046527" y="-13329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2063" name="Freeform 6">
            <a:extLst>
              <a:ext uri="{FF2B5EF4-FFF2-40B4-BE49-F238E27FC236}">
                <a16:creationId xmlns:a16="http://schemas.microsoft.com/office/drawing/2014/main" id="{628FBD9F-3B86-4C98-8F77-3833207377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V="1">
            <a:off x="7838485" y="614084"/>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2050" name="Picture 2" descr="Fenton and Haber–Weiss reaction. | Download Scientific Diagram">
            <a:extLst>
              <a:ext uri="{FF2B5EF4-FFF2-40B4-BE49-F238E27FC236}">
                <a16:creationId xmlns:a16="http://schemas.microsoft.com/office/drawing/2014/main" id="{A760E5E3-DF4C-A67A-BE80-BA0866585DB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74399" y="1092238"/>
            <a:ext cx="8838687" cy="25853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730EC0C-89FB-2965-CD8F-FE39FE0E0503}"/>
              </a:ext>
            </a:extLst>
          </p:cNvPr>
          <p:cNvSpPr/>
          <p:nvPr/>
        </p:nvSpPr>
        <p:spPr>
          <a:xfrm>
            <a:off x="1658761" y="4047064"/>
            <a:ext cx="1636295" cy="6416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43C4A33-073D-1C61-BD12-3B46AC33ADD6}"/>
              </a:ext>
            </a:extLst>
          </p:cNvPr>
          <p:cNvSpPr/>
          <p:nvPr/>
        </p:nvSpPr>
        <p:spPr>
          <a:xfrm>
            <a:off x="1621539" y="1668710"/>
            <a:ext cx="1636295" cy="6416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A83E1A4-8EEB-FDAD-BC2A-302B74B2AA29}"/>
              </a:ext>
            </a:extLst>
          </p:cNvPr>
          <p:cNvSpPr/>
          <p:nvPr/>
        </p:nvSpPr>
        <p:spPr>
          <a:xfrm>
            <a:off x="4781384" y="1658732"/>
            <a:ext cx="1636295" cy="6416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66808A7-B206-2D15-98E4-6C2DFAA26378}"/>
              </a:ext>
            </a:extLst>
          </p:cNvPr>
          <p:cNvSpPr/>
          <p:nvPr/>
        </p:nvSpPr>
        <p:spPr>
          <a:xfrm>
            <a:off x="4838021" y="3811856"/>
            <a:ext cx="1636295" cy="6416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6F96EA-D9B2-8639-EADD-A2A41F215738}"/>
              </a:ext>
            </a:extLst>
          </p:cNvPr>
          <p:cNvSpPr/>
          <p:nvPr/>
        </p:nvSpPr>
        <p:spPr>
          <a:xfrm>
            <a:off x="7776781" y="1400805"/>
            <a:ext cx="2636305" cy="22767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430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74232-FF9E-0F91-D70A-7E20FFE03C40}"/>
              </a:ext>
            </a:extLst>
          </p:cNvPr>
          <p:cNvSpPr>
            <a:spLocks noGrp="1"/>
          </p:cNvSpPr>
          <p:nvPr>
            <p:ph type="title"/>
          </p:nvPr>
        </p:nvSpPr>
        <p:spPr/>
        <p:txBody>
          <a:bodyPr/>
          <a:lstStyle/>
          <a:p>
            <a:r>
              <a:rPr lang="en-US" dirty="0"/>
              <a:t>Nitric Oxide </a:t>
            </a:r>
          </a:p>
        </p:txBody>
      </p:sp>
      <p:pic>
        <p:nvPicPr>
          <p:cNvPr id="3074" name="Picture 2" descr="Formation of peroxynitrite and nitrative damage. (a) Peroxynitrite is... |  Download Scientific Diagram">
            <a:extLst>
              <a:ext uri="{FF2B5EF4-FFF2-40B4-BE49-F238E27FC236}">
                <a16:creationId xmlns:a16="http://schemas.microsoft.com/office/drawing/2014/main" id="{C262E33E-7DE4-3ADE-9135-0EB40BAE6076}"/>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2918" b="77380"/>
          <a:stretch/>
        </p:blipFill>
        <p:spPr bwMode="auto">
          <a:xfrm>
            <a:off x="2129684" y="2578768"/>
            <a:ext cx="7932631" cy="17004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938C293-7465-2B03-C959-0617CBE1F291}"/>
              </a:ext>
            </a:extLst>
          </p:cNvPr>
          <p:cNvSpPr/>
          <p:nvPr/>
        </p:nvSpPr>
        <p:spPr>
          <a:xfrm>
            <a:off x="3657600" y="2871537"/>
            <a:ext cx="866274" cy="5574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C5C359E-B467-FC4D-C895-7E7CCF06D8BF}"/>
              </a:ext>
            </a:extLst>
          </p:cNvPr>
          <p:cNvSpPr/>
          <p:nvPr/>
        </p:nvSpPr>
        <p:spPr>
          <a:xfrm>
            <a:off x="6426819" y="2871537"/>
            <a:ext cx="1401727" cy="5574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1993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5D213B41-AC9B-4E61-BEED-FF4C168A8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4985DB-EE02-8DE6-077B-937747CEF194}"/>
              </a:ext>
            </a:extLst>
          </p:cNvPr>
          <p:cNvSpPr>
            <a:spLocks noGrp="1"/>
          </p:cNvSpPr>
          <p:nvPr>
            <p:ph type="title"/>
          </p:nvPr>
        </p:nvSpPr>
        <p:spPr>
          <a:xfrm>
            <a:off x="659230" y="4484772"/>
            <a:ext cx="10869750" cy="1237298"/>
          </a:xfrm>
        </p:spPr>
        <p:txBody>
          <a:bodyPr vert="horz" lIns="91440" tIns="45720" rIns="91440" bIns="45720" rtlCol="0" anchor="b">
            <a:normAutofit/>
          </a:bodyPr>
          <a:lstStyle/>
          <a:p>
            <a:pPr algn="ctr"/>
            <a:r>
              <a:rPr lang="en-US" sz="7200" cap="all"/>
              <a:t>ROS</a:t>
            </a:r>
          </a:p>
        </p:txBody>
      </p:sp>
      <p:sp>
        <p:nvSpPr>
          <p:cNvPr id="15" name="Freeform 6">
            <a:extLst>
              <a:ext uri="{FF2B5EF4-FFF2-40B4-BE49-F238E27FC236}">
                <a16:creationId xmlns:a16="http://schemas.microsoft.com/office/drawing/2014/main" id="{D8BB75D5-93A7-4EC9-A2FB-DCBDE6DE3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H="1">
            <a:off x="1046527" y="-13329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628FBD9F-3B86-4C98-8F77-3833207377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V="1">
            <a:off x="7838485" y="614084"/>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4" name="Content Placeholder 3" descr="Text&#10;&#10;Description automatically generated with low confidence">
            <a:extLst>
              <a:ext uri="{FF2B5EF4-FFF2-40B4-BE49-F238E27FC236}">
                <a16:creationId xmlns:a16="http://schemas.microsoft.com/office/drawing/2014/main" id="{5A4D6A25-A939-1954-A341-0EA30526750D}"/>
              </a:ext>
            </a:extLst>
          </p:cNvPr>
          <p:cNvPicPr>
            <a:picLocks noGrp="1" noChangeAspect="1"/>
          </p:cNvPicPr>
          <p:nvPr>
            <p:ph idx="1"/>
          </p:nvPr>
        </p:nvPicPr>
        <p:blipFill>
          <a:blip r:embed="rId3"/>
          <a:stretch>
            <a:fillRect/>
          </a:stretch>
        </p:blipFill>
        <p:spPr>
          <a:xfrm>
            <a:off x="1293827" y="1150341"/>
            <a:ext cx="9575242" cy="2585314"/>
          </a:xfrm>
          <a:prstGeom prst="rect">
            <a:avLst/>
          </a:prstGeom>
        </p:spPr>
      </p:pic>
      <p:sp>
        <p:nvSpPr>
          <p:cNvPr id="5" name="Rectangle 4">
            <a:extLst>
              <a:ext uri="{FF2B5EF4-FFF2-40B4-BE49-F238E27FC236}">
                <a16:creationId xmlns:a16="http://schemas.microsoft.com/office/drawing/2014/main" id="{F4C82E38-65FF-0EDA-D20F-D0871ED54E4D}"/>
              </a:ext>
            </a:extLst>
          </p:cNvPr>
          <p:cNvSpPr/>
          <p:nvPr/>
        </p:nvSpPr>
        <p:spPr>
          <a:xfrm>
            <a:off x="5278287" y="2338109"/>
            <a:ext cx="1993460" cy="610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007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D1D4D-45F4-59C1-2311-E94CD29827C9}"/>
              </a:ext>
            </a:extLst>
          </p:cNvPr>
          <p:cNvSpPr>
            <a:spLocks noGrp="1"/>
          </p:cNvSpPr>
          <p:nvPr>
            <p:ph type="title"/>
          </p:nvPr>
        </p:nvSpPr>
        <p:spPr/>
        <p:txBody>
          <a:bodyPr/>
          <a:lstStyle/>
          <a:p>
            <a:r>
              <a:rPr lang="en-US" dirty="0"/>
              <a:t>Cellular effects of oxidative injury</a:t>
            </a:r>
          </a:p>
        </p:txBody>
      </p:sp>
      <p:sp>
        <p:nvSpPr>
          <p:cNvPr id="3" name="Content Placeholder 2">
            <a:extLst>
              <a:ext uri="{FF2B5EF4-FFF2-40B4-BE49-F238E27FC236}">
                <a16:creationId xmlns:a16="http://schemas.microsoft.com/office/drawing/2014/main" id="{E1C73BE7-5A30-64E2-F67C-C8A384540397}"/>
              </a:ext>
            </a:extLst>
          </p:cNvPr>
          <p:cNvSpPr>
            <a:spLocks noGrp="1"/>
          </p:cNvSpPr>
          <p:nvPr>
            <p:ph idx="1"/>
          </p:nvPr>
        </p:nvSpPr>
        <p:spPr/>
        <p:txBody>
          <a:bodyPr/>
          <a:lstStyle/>
          <a:p>
            <a:r>
              <a:rPr lang="en-US" dirty="0"/>
              <a:t>Lipid peroxidation</a:t>
            </a:r>
          </a:p>
          <a:p>
            <a:r>
              <a:rPr lang="en-US" dirty="0"/>
              <a:t>Nucleic acids</a:t>
            </a:r>
          </a:p>
          <a:p>
            <a:r>
              <a:rPr lang="en-US" dirty="0"/>
              <a:t>Proteins</a:t>
            </a:r>
          </a:p>
          <a:p>
            <a:endParaRPr lang="en-US" dirty="0"/>
          </a:p>
        </p:txBody>
      </p:sp>
    </p:spTree>
    <p:extLst>
      <p:ext uri="{BB962C8B-B14F-4D97-AF65-F5344CB8AC3E}">
        <p14:creationId xmlns:p14="http://schemas.microsoft.com/office/powerpoint/2010/main" val="315543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D8B6-A900-9551-F06C-37FFE11A770F}"/>
              </a:ext>
            </a:extLst>
          </p:cNvPr>
          <p:cNvSpPr>
            <a:spLocks noGrp="1"/>
          </p:cNvSpPr>
          <p:nvPr>
            <p:ph type="title"/>
          </p:nvPr>
        </p:nvSpPr>
        <p:spPr/>
        <p:txBody>
          <a:bodyPr/>
          <a:lstStyle/>
          <a:p>
            <a:r>
              <a:rPr lang="en-US" dirty="0"/>
              <a:t>Assessing for IRI</a:t>
            </a:r>
          </a:p>
        </p:txBody>
      </p:sp>
      <p:sp>
        <p:nvSpPr>
          <p:cNvPr id="3" name="Content Placeholder 2">
            <a:extLst>
              <a:ext uri="{FF2B5EF4-FFF2-40B4-BE49-F238E27FC236}">
                <a16:creationId xmlns:a16="http://schemas.microsoft.com/office/drawing/2014/main" id="{7251D8B6-D9DA-C519-BF06-9A67CC483AFD}"/>
              </a:ext>
            </a:extLst>
          </p:cNvPr>
          <p:cNvSpPr>
            <a:spLocks noGrp="1"/>
          </p:cNvSpPr>
          <p:nvPr>
            <p:ph idx="1"/>
          </p:nvPr>
        </p:nvSpPr>
        <p:spPr/>
        <p:txBody>
          <a:bodyPr/>
          <a:lstStyle/>
          <a:p>
            <a:r>
              <a:rPr lang="en-US" dirty="0"/>
              <a:t>Measurement of ROS</a:t>
            </a:r>
          </a:p>
          <a:p>
            <a:r>
              <a:rPr lang="en-US" dirty="0"/>
              <a:t>Malondialdehyde</a:t>
            </a:r>
          </a:p>
          <a:p>
            <a:r>
              <a:rPr lang="en-US" dirty="0" err="1"/>
              <a:t>Isoprotanes</a:t>
            </a:r>
            <a:endParaRPr lang="en-US" dirty="0"/>
          </a:p>
          <a:p>
            <a:r>
              <a:rPr lang="en-US" dirty="0"/>
              <a:t>Biomarkers and antioxidant levels</a:t>
            </a:r>
          </a:p>
        </p:txBody>
      </p:sp>
    </p:spTree>
    <p:extLst>
      <p:ext uri="{BB962C8B-B14F-4D97-AF65-F5344CB8AC3E}">
        <p14:creationId xmlns:p14="http://schemas.microsoft.com/office/powerpoint/2010/main" val="149931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2E2B-0566-181D-468A-30D0CBFDFCF3}"/>
              </a:ext>
            </a:extLst>
          </p:cNvPr>
          <p:cNvSpPr>
            <a:spLocks noGrp="1"/>
          </p:cNvSpPr>
          <p:nvPr>
            <p:ph type="title"/>
          </p:nvPr>
        </p:nvSpPr>
        <p:spPr/>
        <p:txBody>
          <a:bodyPr/>
          <a:lstStyle/>
          <a:p>
            <a:r>
              <a:rPr lang="en-US" dirty="0"/>
              <a:t>Management of IRI</a:t>
            </a:r>
          </a:p>
        </p:txBody>
      </p:sp>
      <p:sp>
        <p:nvSpPr>
          <p:cNvPr id="3" name="Content Placeholder 2">
            <a:extLst>
              <a:ext uri="{FF2B5EF4-FFF2-40B4-BE49-F238E27FC236}">
                <a16:creationId xmlns:a16="http://schemas.microsoft.com/office/drawing/2014/main" id="{5FEAD77D-7C7F-79CC-DEAD-E8751AD6A761}"/>
              </a:ext>
            </a:extLst>
          </p:cNvPr>
          <p:cNvSpPr>
            <a:spLocks noGrp="1"/>
          </p:cNvSpPr>
          <p:nvPr>
            <p:ph idx="1"/>
          </p:nvPr>
        </p:nvSpPr>
        <p:spPr/>
        <p:txBody>
          <a:bodyPr/>
          <a:lstStyle/>
          <a:p>
            <a:r>
              <a:rPr lang="en-US" dirty="0"/>
              <a:t>Lidocaine</a:t>
            </a:r>
          </a:p>
          <a:p>
            <a:pPr lvl="1"/>
            <a:r>
              <a:rPr lang="en-US" dirty="0"/>
              <a:t>Multimodal effects</a:t>
            </a:r>
          </a:p>
          <a:p>
            <a:pPr lvl="1"/>
            <a:r>
              <a:rPr lang="en-US" dirty="0"/>
              <a:t>GDV </a:t>
            </a:r>
          </a:p>
          <a:p>
            <a:r>
              <a:rPr lang="en-US" dirty="0"/>
              <a:t>N-acetylcysteine</a:t>
            </a:r>
          </a:p>
          <a:p>
            <a:r>
              <a:rPr lang="en-US" dirty="0"/>
              <a:t>Deferoxamine</a:t>
            </a:r>
          </a:p>
          <a:p>
            <a:r>
              <a:rPr lang="en-US" dirty="0"/>
              <a:t>Allopurinol</a:t>
            </a:r>
          </a:p>
          <a:p>
            <a:r>
              <a:rPr lang="en-US" dirty="0"/>
              <a:t>Avoiding </a:t>
            </a:r>
            <a:r>
              <a:rPr lang="en-US" dirty="0" err="1"/>
              <a:t>hyperoxemia</a:t>
            </a:r>
            <a:r>
              <a:rPr lang="en-US" dirty="0"/>
              <a:t> </a:t>
            </a:r>
          </a:p>
          <a:p>
            <a:endParaRPr lang="en-US" dirty="0"/>
          </a:p>
        </p:txBody>
      </p:sp>
    </p:spTree>
    <p:extLst>
      <p:ext uri="{BB962C8B-B14F-4D97-AF65-F5344CB8AC3E}">
        <p14:creationId xmlns:p14="http://schemas.microsoft.com/office/powerpoint/2010/main" val="281447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CB73C468-D875-4A8E-A540-E43BF8232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FA501C-0F27-1655-4909-33FB2FB661B9}"/>
              </a:ext>
            </a:extLst>
          </p:cNvPr>
          <p:cNvSpPr>
            <a:spLocks noGrp="1"/>
          </p:cNvSpPr>
          <p:nvPr>
            <p:ph type="title"/>
          </p:nvPr>
        </p:nvSpPr>
        <p:spPr>
          <a:xfrm>
            <a:off x="6711885" y="634028"/>
            <a:ext cx="4798243" cy="3732835"/>
          </a:xfrm>
        </p:spPr>
        <p:txBody>
          <a:bodyPr vert="horz" lIns="91440" tIns="45720" rIns="91440" bIns="45720" rtlCol="0" anchor="b">
            <a:normAutofit/>
          </a:bodyPr>
          <a:lstStyle/>
          <a:p>
            <a:pPr algn="ctr"/>
            <a:r>
              <a:rPr lang="en-US" sz="5000" cap="all"/>
              <a:t>What happens when we are unable to maintain ATP?</a:t>
            </a:r>
          </a:p>
        </p:txBody>
      </p:sp>
      <p:sp>
        <p:nvSpPr>
          <p:cNvPr id="15" name="Freeform 6">
            <a:extLst>
              <a:ext uri="{FF2B5EF4-FFF2-40B4-BE49-F238E27FC236}">
                <a16:creationId xmlns:a16="http://schemas.microsoft.com/office/drawing/2014/main" id="{B4734F2F-19FC-4D35-9BDE-5CEAD57D9B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27878"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D97A8A26-FD96-4968-A34A-727382AC7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pic>
        <p:nvPicPr>
          <p:cNvPr id="4" name="Content Placeholder 3">
            <a:extLst>
              <a:ext uri="{FF2B5EF4-FFF2-40B4-BE49-F238E27FC236}">
                <a16:creationId xmlns:a16="http://schemas.microsoft.com/office/drawing/2014/main" id="{96C4EF2F-612E-12A6-8234-91880B4449CC}"/>
              </a:ext>
            </a:extLst>
          </p:cNvPr>
          <p:cNvPicPr>
            <a:picLocks noGrp="1" noChangeAspect="1"/>
          </p:cNvPicPr>
          <p:nvPr>
            <p:ph idx="1"/>
          </p:nvPr>
        </p:nvPicPr>
        <p:blipFill rotWithShape="1">
          <a:blip r:embed="rId3"/>
          <a:srcRect r="78814" b="37562"/>
          <a:stretch/>
        </p:blipFill>
        <p:spPr>
          <a:xfrm>
            <a:off x="2390692" y="1099867"/>
            <a:ext cx="1592460" cy="4740541"/>
          </a:xfrm>
          <a:prstGeom prst="rect">
            <a:avLst/>
          </a:prstGeom>
        </p:spPr>
      </p:pic>
      <p:sp>
        <p:nvSpPr>
          <p:cNvPr id="5" name="Rectangle 4">
            <a:extLst>
              <a:ext uri="{FF2B5EF4-FFF2-40B4-BE49-F238E27FC236}">
                <a16:creationId xmlns:a16="http://schemas.microsoft.com/office/drawing/2014/main" id="{3561E262-6B02-0FA5-2A9A-37A3CF741A96}"/>
              </a:ext>
            </a:extLst>
          </p:cNvPr>
          <p:cNvSpPr/>
          <p:nvPr/>
        </p:nvSpPr>
        <p:spPr>
          <a:xfrm>
            <a:off x="2664856" y="2685354"/>
            <a:ext cx="1168752" cy="12765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B0AC44E-B2E9-6F1C-7526-238BA47AE493}"/>
              </a:ext>
            </a:extLst>
          </p:cNvPr>
          <p:cNvSpPr/>
          <p:nvPr/>
        </p:nvSpPr>
        <p:spPr>
          <a:xfrm>
            <a:off x="2756079" y="4466903"/>
            <a:ext cx="1168752" cy="4550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B491D18-6A41-B3AE-A4F2-4C413C859442}"/>
              </a:ext>
            </a:extLst>
          </p:cNvPr>
          <p:cNvSpPr/>
          <p:nvPr/>
        </p:nvSpPr>
        <p:spPr>
          <a:xfrm>
            <a:off x="2618883" y="5221557"/>
            <a:ext cx="1305947" cy="4877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1882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837C0B25-33CD-6D3A-80EB-BDB6674B1FA3}"/>
              </a:ext>
            </a:extLst>
          </p:cNvPr>
          <p:cNvGraphicFramePr>
            <a:graphicFrameLocks noGrp="1"/>
          </p:cNvGraphicFramePr>
          <p:nvPr>
            <p:ph idx="1"/>
            <p:extLst>
              <p:ext uri="{D42A27DB-BD31-4B8C-83A1-F6EECF244321}">
                <p14:modId xmlns:p14="http://schemas.microsoft.com/office/powerpoint/2010/main" val="2037850761"/>
              </p:ext>
            </p:extLst>
          </p:nvPr>
        </p:nvGraphicFramePr>
        <p:xfrm>
          <a:off x="1371600" y="2285999"/>
          <a:ext cx="9601200" cy="333992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4117756092"/>
                    </a:ext>
                  </a:extLst>
                </a:gridCol>
                <a:gridCol w="4800600">
                  <a:extLst>
                    <a:ext uri="{9D8B030D-6E8A-4147-A177-3AD203B41FA5}">
                      <a16:colId xmlns:a16="http://schemas.microsoft.com/office/drawing/2014/main" val="1750167858"/>
                    </a:ext>
                  </a:extLst>
                </a:gridCol>
              </a:tblGrid>
              <a:tr h="417490">
                <a:tc>
                  <a:txBody>
                    <a:bodyPr/>
                    <a:lstStyle/>
                    <a:p>
                      <a:endParaRPr lang="en-US" dirty="0"/>
                    </a:p>
                  </a:txBody>
                  <a:tcPr/>
                </a:tc>
                <a:tc>
                  <a:txBody>
                    <a:bodyPr/>
                    <a:lstStyle/>
                    <a:p>
                      <a:r>
                        <a:rPr lang="en-US" dirty="0"/>
                        <a:t>Value</a:t>
                      </a:r>
                    </a:p>
                  </a:txBody>
                  <a:tcPr/>
                </a:tc>
                <a:extLst>
                  <a:ext uri="{0D108BD9-81ED-4DB2-BD59-A6C34878D82A}">
                    <a16:rowId xmlns:a16="http://schemas.microsoft.com/office/drawing/2014/main" val="2803882857"/>
                  </a:ext>
                </a:extLst>
              </a:tr>
              <a:tr h="417490">
                <a:tc>
                  <a:txBody>
                    <a:bodyPr/>
                    <a:lstStyle/>
                    <a:p>
                      <a:r>
                        <a:rPr lang="en-US" dirty="0"/>
                        <a:t>pH</a:t>
                      </a:r>
                    </a:p>
                  </a:txBody>
                  <a:tcPr/>
                </a:tc>
                <a:tc>
                  <a:txBody>
                    <a:bodyPr/>
                    <a:lstStyle/>
                    <a:p>
                      <a:r>
                        <a:rPr lang="en-US" dirty="0">
                          <a:hlinkClick r:id="rId2" action="ppaction://hlinksldjump"/>
                        </a:rPr>
                        <a:t>7.012</a:t>
                      </a:r>
                      <a:endParaRPr lang="en-US" dirty="0"/>
                    </a:p>
                  </a:txBody>
                  <a:tcPr/>
                </a:tc>
                <a:extLst>
                  <a:ext uri="{0D108BD9-81ED-4DB2-BD59-A6C34878D82A}">
                    <a16:rowId xmlns:a16="http://schemas.microsoft.com/office/drawing/2014/main" val="3091934943"/>
                  </a:ext>
                </a:extLst>
              </a:tr>
              <a:tr h="417490">
                <a:tc>
                  <a:txBody>
                    <a:bodyPr/>
                    <a:lstStyle/>
                    <a:p>
                      <a:r>
                        <a:rPr lang="en-US" dirty="0"/>
                        <a:t>CO2</a:t>
                      </a:r>
                    </a:p>
                  </a:txBody>
                  <a:tcPr/>
                </a:tc>
                <a:tc>
                  <a:txBody>
                    <a:bodyPr/>
                    <a:lstStyle/>
                    <a:p>
                      <a:r>
                        <a:rPr lang="en-US" dirty="0"/>
                        <a:t>63 mmHg</a:t>
                      </a:r>
                    </a:p>
                  </a:txBody>
                  <a:tcPr/>
                </a:tc>
                <a:extLst>
                  <a:ext uri="{0D108BD9-81ED-4DB2-BD59-A6C34878D82A}">
                    <a16:rowId xmlns:a16="http://schemas.microsoft.com/office/drawing/2014/main" val="2968012313"/>
                  </a:ext>
                </a:extLst>
              </a:tr>
              <a:tr h="417490">
                <a:tc>
                  <a:txBody>
                    <a:bodyPr/>
                    <a:lstStyle/>
                    <a:p>
                      <a:r>
                        <a:rPr lang="en-US" dirty="0" err="1"/>
                        <a:t>iCa</a:t>
                      </a:r>
                      <a:endParaRPr lang="en-US" dirty="0"/>
                    </a:p>
                  </a:txBody>
                  <a:tcPr/>
                </a:tc>
                <a:tc>
                  <a:txBody>
                    <a:bodyPr/>
                    <a:lstStyle/>
                    <a:p>
                      <a:r>
                        <a:rPr lang="en-US" dirty="0">
                          <a:hlinkClick r:id="rId3" action="ppaction://hlinksldjump"/>
                        </a:rPr>
                        <a:t>1.03</a:t>
                      </a:r>
                      <a:endParaRPr lang="en-US" dirty="0"/>
                    </a:p>
                  </a:txBody>
                  <a:tcPr/>
                </a:tc>
                <a:extLst>
                  <a:ext uri="{0D108BD9-81ED-4DB2-BD59-A6C34878D82A}">
                    <a16:rowId xmlns:a16="http://schemas.microsoft.com/office/drawing/2014/main" val="2300224132"/>
                  </a:ext>
                </a:extLst>
              </a:tr>
              <a:tr h="417490">
                <a:tc>
                  <a:txBody>
                    <a:bodyPr/>
                    <a:lstStyle/>
                    <a:p>
                      <a:r>
                        <a:rPr lang="en-US" dirty="0"/>
                        <a:t>K</a:t>
                      </a:r>
                    </a:p>
                  </a:txBody>
                  <a:tcPr/>
                </a:tc>
                <a:tc>
                  <a:txBody>
                    <a:bodyPr/>
                    <a:lstStyle/>
                    <a:p>
                      <a:r>
                        <a:rPr lang="en-US" dirty="0">
                          <a:hlinkClick r:id="rId4" action="ppaction://hlinksldjump"/>
                        </a:rPr>
                        <a:t>6.8</a:t>
                      </a:r>
                      <a:endParaRPr lang="en-US" dirty="0"/>
                    </a:p>
                  </a:txBody>
                  <a:tcPr/>
                </a:tc>
                <a:extLst>
                  <a:ext uri="{0D108BD9-81ED-4DB2-BD59-A6C34878D82A}">
                    <a16:rowId xmlns:a16="http://schemas.microsoft.com/office/drawing/2014/main" val="2947943151"/>
                  </a:ext>
                </a:extLst>
              </a:tr>
              <a:tr h="417490">
                <a:tc>
                  <a:txBody>
                    <a:bodyPr/>
                    <a:lstStyle/>
                    <a:p>
                      <a:r>
                        <a:rPr lang="en-US" dirty="0"/>
                        <a:t>Na</a:t>
                      </a:r>
                    </a:p>
                  </a:txBody>
                  <a:tcPr/>
                </a:tc>
                <a:tc>
                  <a:txBody>
                    <a:bodyPr/>
                    <a:lstStyle/>
                    <a:p>
                      <a:r>
                        <a:rPr lang="en-US" dirty="0"/>
                        <a:t>138</a:t>
                      </a:r>
                    </a:p>
                  </a:txBody>
                  <a:tcPr/>
                </a:tc>
                <a:extLst>
                  <a:ext uri="{0D108BD9-81ED-4DB2-BD59-A6C34878D82A}">
                    <a16:rowId xmlns:a16="http://schemas.microsoft.com/office/drawing/2014/main" val="343032024"/>
                  </a:ext>
                </a:extLst>
              </a:tr>
              <a:tr h="417490">
                <a:tc>
                  <a:txBody>
                    <a:bodyPr/>
                    <a:lstStyle/>
                    <a:p>
                      <a:r>
                        <a:rPr lang="en-US" dirty="0"/>
                        <a:t>Cl</a:t>
                      </a:r>
                    </a:p>
                  </a:txBody>
                  <a:tcPr/>
                </a:tc>
                <a:tc>
                  <a:txBody>
                    <a:bodyPr/>
                    <a:lstStyle/>
                    <a:p>
                      <a:r>
                        <a:rPr lang="en-US" dirty="0"/>
                        <a:t>107</a:t>
                      </a:r>
                    </a:p>
                  </a:txBody>
                  <a:tcPr/>
                </a:tc>
                <a:extLst>
                  <a:ext uri="{0D108BD9-81ED-4DB2-BD59-A6C34878D82A}">
                    <a16:rowId xmlns:a16="http://schemas.microsoft.com/office/drawing/2014/main" val="3096177835"/>
                  </a:ext>
                </a:extLst>
              </a:tr>
              <a:tr h="417490">
                <a:tc>
                  <a:txBody>
                    <a:bodyPr/>
                    <a:lstStyle/>
                    <a:p>
                      <a:r>
                        <a:rPr lang="en-US" dirty="0"/>
                        <a:t>Lactate</a:t>
                      </a:r>
                    </a:p>
                  </a:txBody>
                  <a:tcPr/>
                </a:tc>
                <a:tc>
                  <a:txBody>
                    <a:bodyPr/>
                    <a:lstStyle/>
                    <a:p>
                      <a:r>
                        <a:rPr lang="en-US" dirty="0">
                          <a:hlinkClick r:id="rId5" action="ppaction://hlinksldjump"/>
                        </a:rPr>
                        <a:t>6.2</a:t>
                      </a:r>
                      <a:endParaRPr lang="en-US" dirty="0"/>
                    </a:p>
                  </a:txBody>
                  <a:tcPr/>
                </a:tc>
                <a:extLst>
                  <a:ext uri="{0D108BD9-81ED-4DB2-BD59-A6C34878D82A}">
                    <a16:rowId xmlns:a16="http://schemas.microsoft.com/office/drawing/2014/main" val="3445806651"/>
                  </a:ext>
                </a:extLst>
              </a:tr>
            </a:tbl>
          </a:graphicData>
        </a:graphic>
      </p:graphicFrame>
      <p:sp>
        <p:nvSpPr>
          <p:cNvPr id="5" name="Title 4">
            <a:extLst>
              <a:ext uri="{FF2B5EF4-FFF2-40B4-BE49-F238E27FC236}">
                <a16:creationId xmlns:a16="http://schemas.microsoft.com/office/drawing/2014/main" id="{26743E34-7DBF-819D-9E70-7DF4D6676919}"/>
              </a:ext>
            </a:extLst>
          </p:cNvPr>
          <p:cNvSpPr>
            <a:spLocks noGrp="1"/>
          </p:cNvSpPr>
          <p:nvPr>
            <p:ph type="title"/>
          </p:nvPr>
        </p:nvSpPr>
        <p:spPr/>
        <p:txBody>
          <a:bodyPr/>
          <a:lstStyle/>
          <a:p>
            <a:r>
              <a:rPr lang="en-US" dirty="0"/>
              <a:t>12 YO MC Mixed breed canine, post CPA, VBG from peripheral vein</a:t>
            </a:r>
          </a:p>
        </p:txBody>
      </p:sp>
    </p:spTree>
    <p:extLst>
      <p:ext uri="{BB962C8B-B14F-4D97-AF65-F5344CB8AC3E}">
        <p14:creationId xmlns:p14="http://schemas.microsoft.com/office/powerpoint/2010/main" val="463365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7A57-C5B0-B71C-1199-41A6B37D1DDD}"/>
              </a:ext>
            </a:extLst>
          </p:cNvPr>
          <p:cNvSpPr>
            <a:spLocks noGrp="1"/>
          </p:cNvSpPr>
          <p:nvPr>
            <p:ph type="title"/>
          </p:nvPr>
        </p:nvSpPr>
        <p:spPr/>
        <p:txBody>
          <a:bodyPr/>
          <a:lstStyle/>
          <a:p>
            <a:r>
              <a:rPr lang="en-US" dirty="0"/>
              <a:t>CBC</a:t>
            </a:r>
          </a:p>
        </p:txBody>
      </p:sp>
      <p:graphicFrame>
        <p:nvGraphicFramePr>
          <p:cNvPr id="4" name="Table 4">
            <a:extLst>
              <a:ext uri="{FF2B5EF4-FFF2-40B4-BE49-F238E27FC236}">
                <a16:creationId xmlns:a16="http://schemas.microsoft.com/office/drawing/2014/main" id="{976B45F0-1EC1-FA11-174E-A78FE0EAB975}"/>
              </a:ext>
            </a:extLst>
          </p:cNvPr>
          <p:cNvGraphicFramePr>
            <a:graphicFrameLocks noGrp="1"/>
          </p:cNvGraphicFramePr>
          <p:nvPr>
            <p:ph idx="1"/>
            <p:extLst>
              <p:ext uri="{D42A27DB-BD31-4B8C-83A1-F6EECF244321}">
                <p14:modId xmlns:p14="http://schemas.microsoft.com/office/powerpoint/2010/main" val="2531653373"/>
              </p:ext>
            </p:extLst>
          </p:nvPr>
        </p:nvGraphicFramePr>
        <p:xfrm>
          <a:off x="1371600" y="2286000"/>
          <a:ext cx="9601200" cy="185420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1476941306"/>
                    </a:ext>
                  </a:extLst>
                </a:gridCol>
                <a:gridCol w="4800600">
                  <a:extLst>
                    <a:ext uri="{9D8B030D-6E8A-4147-A177-3AD203B41FA5}">
                      <a16:colId xmlns:a16="http://schemas.microsoft.com/office/drawing/2014/main" val="3603996151"/>
                    </a:ext>
                  </a:extLst>
                </a:gridCol>
              </a:tblGrid>
              <a:tr h="370840">
                <a:tc>
                  <a:txBody>
                    <a:bodyPr/>
                    <a:lstStyle/>
                    <a:p>
                      <a:endParaRPr lang="en-US"/>
                    </a:p>
                  </a:txBody>
                  <a:tcPr/>
                </a:tc>
                <a:tc>
                  <a:txBody>
                    <a:bodyPr/>
                    <a:lstStyle/>
                    <a:p>
                      <a:endParaRPr lang="en-US"/>
                    </a:p>
                  </a:txBody>
                  <a:tcPr/>
                </a:tc>
                <a:extLst>
                  <a:ext uri="{0D108BD9-81ED-4DB2-BD59-A6C34878D82A}">
                    <a16:rowId xmlns:a16="http://schemas.microsoft.com/office/drawing/2014/main" val="4242339843"/>
                  </a:ext>
                </a:extLst>
              </a:tr>
              <a:tr h="370840">
                <a:tc>
                  <a:txBody>
                    <a:bodyPr/>
                    <a:lstStyle/>
                    <a:p>
                      <a:r>
                        <a:rPr lang="en-US" dirty="0"/>
                        <a:t>WBC</a:t>
                      </a:r>
                    </a:p>
                  </a:txBody>
                  <a:tcPr/>
                </a:tc>
                <a:tc>
                  <a:txBody>
                    <a:bodyPr/>
                    <a:lstStyle/>
                    <a:p>
                      <a:r>
                        <a:rPr lang="en-US" dirty="0"/>
                        <a:t>2.8 (L)</a:t>
                      </a:r>
                    </a:p>
                  </a:txBody>
                  <a:tcPr/>
                </a:tc>
                <a:extLst>
                  <a:ext uri="{0D108BD9-81ED-4DB2-BD59-A6C34878D82A}">
                    <a16:rowId xmlns:a16="http://schemas.microsoft.com/office/drawing/2014/main" val="1495266516"/>
                  </a:ext>
                </a:extLst>
              </a:tr>
              <a:tr h="370840">
                <a:tc>
                  <a:txBody>
                    <a:bodyPr/>
                    <a:lstStyle/>
                    <a:p>
                      <a:r>
                        <a:rPr lang="en-US" dirty="0"/>
                        <a:t>Segmented neutrophils</a:t>
                      </a:r>
                    </a:p>
                  </a:txBody>
                  <a:tcPr/>
                </a:tc>
                <a:tc>
                  <a:txBody>
                    <a:bodyPr/>
                    <a:lstStyle/>
                    <a:p>
                      <a:r>
                        <a:rPr lang="en-US" dirty="0">
                          <a:hlinkClick r:id="rId2" action="ppaction://hlinksldjump"/>
                        </a:rPr>
                        <a:t>0.9 (L)</a:t>
                      </a:r>
                      <a:endParaRPr lang="en-US" dirty="0"/>
                    </a:p>
                  </a:txBody>
                  <a:tcPr/>
                </a:tc>
                <a:extLst>
                  <a:ext uri="{0D108BD9-81ED-4DB2-BD59-A6C34878D82A}">
                    <a16:rowId xmlns:a16="http://schemas.microsoft.com/office/drawing/2014/main" val="434555509"/>
                  </a:ext>
                </a:extLst>
              </a:tr>
              <a:tr h="370840">
                <a:tc>
                  <a:txBody>
                    <a:bodyPr/>
                    <a:lstStyle/>
                    <a:p>
                      <a:r>
                        <a:rPr lang="en-US" dirty="0"/>
                        <a:t>Band Neutrophils</a:t>
                      </a:r>
                    </a:p>
                  </a:txBody>
                  <a:tcPr/>
                </a:tc>
                <a:tc>
                  <a:txBody>
                    <a:bodyPr/>
                    <a:lstStyle/>
                    <a:p>
                      <a:r>
                        <a:rPr lang="en-US" dirty="0"/>
                        <a:t>1.8 (H)</a:t>
                      </a:r>
                    </a:p>
                  </a:txBody>
                  <a:tcPr/>
                </a:tc>
                <a:extLst>
                  <a:ext uri="{0D108BD9-81ED-4DB2-BD59-A6C34878D82A}">
                    <a16:rowId xmlns:a16="http://schemas.microsoft.com/office/drawing/2014/main" val="1494930019"/>
                  </a:ext>
                </a:extLst>
              </a:tr>
              <a:tr h="370840">
                <a:tc>
                  <a:txBody>
                    <a:bodyPr/>
                    <a:lstStyle/>
                    <a:p>
                      <a:r>
                        <a:rPr lang="en-US" dirty="0"/>
                        <a:t>PLT</a:t>
                      </a:r>
                    </a:p>
                  </a:txBody>
                  <a:tcPr/>
                </a:tc>
                <a:tc>
                  <a:txBody>
                    <a:bodyPr/>
                    <a:lstStyle/>
                    <a:p>
                      <a:r>
                        <a:rPr lang="en-US" dirty="0"/>
                        <a:t>339</a:t>
                      </a:r>
                    </a:p>
                  </a:txBody>
                  <a:tcPr/>
                </a:tc>
                <a:extLst>
                  <a:ext uri="{0D108BD9-81ED-4DB2-BD59-A6C34878D82A}">
                    <a16:rowId xmlns:a16="http://schemas.microsoft.com/office/drawing/2014/main" val="2262479937"/>
                  </a:ext>
                </a:extLst>
              </a:tr>
            </a:tbl>
          </a:graphicData>
        </a:graphic>
      </p:graphicFrame>
    </p:spTree>
    <p:extLst>
      <p:ext uri="{BB962C8B-B14F-4D97-AF65-F5344CB8AC3E}">
        <p14:creationId xmlns:p14="http://schemas.microsoft.com/office/powerpoint/2010/main" val="2700962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B8E12-5941-5A46-0446-464F25D63966}"/>
              </a:ext>
            </a:extLst>
          </p:cNvPr>
          <p:cNvSpPr>
            <a:spLocks noGrp="1"/>
          </p:cNvSpPr>
          <p:nvPr>
            <p:ph type="title"/>
          </p:nvPr>
        </p:nvSpPr>
        <p:spPr/>
        <p:txBody>
          <a:bodyPr/>
          <a:lstStyle/>
          <a:p>
            <a:r>
              <a:rPr lang="en-US" dirty="0"/>
              <a:t>Acidosis</a:t>
            </a:r>
          </a:p>
        </p:txBody>
      </p:sp>
      <p:sp>
        <p:nvSpPr>
          <p:cNvPr id="3" name="Content Placeholder 2">
            <a:extLst>
              <a:ext uri="{FF2B5EF4-FFF2-40B4-BE49-F238E27FC236}">
                <a16:creationId xmlns:a16="http://schemas.microsoft.com/office/drawing/2014/main" id="{0A123392-B24E-16D2-A21D-1242FB7F5B34}"/>
              </a:ext>
            </a:extLst>
          </p:cNvPr>
          <p:cNvSpPr>
            <a:spLocks noGrp="1"/>
          </p:cNvSpPr>
          <p:nvPr>
            <p:ph idx="1"/>
          </p:nvPr>
        </p:nvSpPr>
        <p:spPr/>
        <p:txBody>
          <a:bodyPr/>
          <a:lstStyle/>
          <a:p>
            <a:r>
              <a:rPr lang="en-US" dirty="0"/>
              <a:t>Anaerobic metabolism</a:t>
            </a:r>
          </a:p>
          <a:p>
            <a:pPr lvl="1"/>
            <a:r>
              <a:rPr lang="en-US" dirty="0"/>
              <a:t>Resultant drop in intracellular pH with accumulation of hydrogen ions </a:t>
            </a:r>
          </a:p>
          <a:p>
            <a:pPr lvl="1"/>
            <a:r>
              <a:rPr lang="en-US" dirty="0"/>
              <a:t>Subsequent enzyme dysfunction</a:t>
            </a:r>
          </a:p>
          <a:p>
            <a:pPr lvl="1"/>
            <a:r>
              <a:rPr lang="en-US" dirty="0"/>
              <a:t>Damage to regulatory membrane channels </a:t>
            </a:r>
          </a:p>
        </p:txBody>
      </p:sp>
      <p:sp>
        <p:nvSpPr>
          <p:cNvPr id="4" name="TextBox 3">
            <a:extLst>
              <a:ext uri="{FF2B5EF4-FFF2-40B4-BE49-F238E27FC236}">
                <a16:creationId xmlns:a16="http://schemas.microsoft.com/office/drawing/2014/main" id="{3BFC1C63-1A9D-1679-7B16-761DC6D720B8}"/>
              </a:ext>
            </a:extLst>
          </p:cNvPr>
          <p:cNvSpPr txBox="1"/>
          <p:nvPr/>
        </p:nvSpPr>
        <p:spPr>
          <a:xfrm>
            <a:off x="4534930" y="6079524"/>
            <a:ext cx="836768" cy="369332"/>
          </a:xfrm>
          <a:prstGeom prst="rect">
            <a:avLst/>
          </a:prstGeom>
          <a:noFill/>
        </p:spPr>
        <p:txBody>
          <a:bodyPr wrap="none" rtlCol="0">
            <a:spAutoFit/>
          </a:bodyPr>
          <a:lstStyle/>
          <a:p>
            <a:r>
              <a:rPr lang="en-US" dirty="0">
                <a:hlinkClick r:id="rId3" action="ppaction://hlinksldjump"/>
              </a:rPr>
              <a:t>Return</a:t>
            </a:r>
            <a:endParaRPr lang="en-US" dirty="0"/>
          </a:p>
        </p:txBody>
      </p:sp>
    </p:spTree>
    <p:extLst>
      <p:ext uri="{BB962C8B-B14F-4D97-AF65-F5344CB8AC3E}">
        <p14:creationId xmlns:p14="http://schemas.microsoft.com/office/powerpoint/2010/main" val="2652519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971C3-F85E-C740-AD12-AB268B41CACD}"/>
              </a:ext>
            </a:extLst>
          </p:cNvPr>
          <p:cNvSpPr>
            <a:spLocks noGrp="1"/>
          </p:cNvSpPr>
          <p:nvPr>
            <p:ph type="title"/>
          </p:nvPr>
        </p:nvSpPr>
        <p:spPr/>
        <p:txBody>
          <a:bodyPr/>
          <a:lstStyle/>
          <a:p>
            <a:r>
              <a:rPr lang="en-US" dirty="0"/>
              <a:t>Calcium</a:t>
            </a:r>
          </a:p>
        </p:txBody>
      </p:sp>
      <p:sp>
        <p:nvSpPr>
          <p:cNvPr id="3" name="Content Placeholder 2">
            <a:extLst>
              <a:ext uri="{FF2B5EF4-FFF2-40B4-BE49-F238E27FC236}">
                <a16:creationId xmlns:a16="http://schemas.microsoft.com/office/drawing/2014/main" id="{39076502-8442-1B87-1225-8F281267D2DD}"/>
              </a:ext>
            </a:extLst>
          </p:cNvPr>
          <p:cNvSpPr>
            <a:spLocks noGrp="1"/>
          </p:cNvSpPr>
          <p:nvPr>
            <p:ph idx="1"/>
          </p:nvPr>
        </p:nvSpPr>
        <p:spPr/>
        <p:txBody>
          <a:bodyPr/>
          <a:lstStyle/>
          <a:p>
            <a:r>
              <a:rPr lang="en-US" dirty="0"/>
              <a:t>Intracellular calcium rises</a:t>
            </a:r>
          </a:p>
          <a:p>
            <a:pPr lvl="1"/>
            <a:r>
              <a:rPr lang="en-US" dirty="0"/>
              <a:t>Decreased extrusion</a:t>
            </a:r>
          </a:p>
          <a:p>
            <a:pPr lvl="1"/>
            <a:r>
              <a:rPr lang="en-US" dirty="0"/>
              <a:t>Calcium release from organelles</a:t>
            </a:r>
          </a:p>
          <a:p>
            <a:pPr lvl="1"/>
            <a:r>
              <a:rPr lang="en-US" dirty="0"/>
              <a:t>Calcium influx</a:t>
            </a:r>
          </a:p>
          <a:p>
            <a:r>
              <a:rPr lang="en-US" dirty="0"/>
              <a:t>Consequences </a:t>
            </a:r>
          </a:p>
          <a:p>
            <a:pPr lvl="1"/>
            <a:r>
              <a:rPr lang="en-US" dirty="0"/>
              <a:t>Cell swelling</a:t>
            </a:r>
          </a:p>
          <a:p>
            <a:pPr lvl="1"/>
            <a:r>
              <a:rPr lang="en-US" dirty="0"/>
              <a:t>Apoptosis</a:t>
            </a:r>
          </a:p>
          <a:p>
            <a:pPr lvl="1"/>
            <a:r>
              <a:rPr lang="en-US" dirty="0"/>
              <a:t>Role in ROS generation? </a:t>
            </a:r>
          </a:p>
        </p:txBody>
      </p:sp>
      <p:sp>
        <p:nvSpPr>
          <p:cNvPr id="4" name="TextBox 3">
            <a:extLst>
              <a:ext uri="{FF2B5EF4-FFF2-40B4-BE49-F238E27FC236}">
                <a16:creationId xmlns:a16="http://schemas.microsoft.com/office/drawing/2014/main" id="{547E6DA5-B069-6E55-6DA1-280ED5594760}"/>
              </a:ext>
            </a:extLst>
          </p:cNvPr>
          <p:cNvSpPr txBox="1"/>
          <p:nvPr/>
        </p:nvSpPr>
        <p:spPr>
          <a:xfrm>
            <a:off x="4534930" y="6079524"/>
            <a:ext cx="836768" cy="369332"/>
          </a:xfrm>
          <a:prstGeom prst="rect">
            <a:avLst/>
          </a:prstGeom>
          <a:noFill/>
        </p:spPr>
        <p:txBody>
          <a:bodyPr wrap="none" rtlCol="0">
            <a:spAutoFit/>
          </a:bodyPr>
          <a:lstStyle/>
          <a:p>
            <a:r>
              <a:rPr lang="en-US" dirty="0">
                <a:hlinkClick r:id="rId3" action="ppaction://hlinksldjump"/>
              </a:rPr>
              <a:t>Return</a:t>
            </a:r>
            <a:endParaRPr lang="en-US" dirty="0"/>
          </a:p>
        </p:txBody>
      </p:sp>
    </p:spTree>
    <p:extLst>
      <p:ext uri="{BB962C8B-B14F-4D97-AF65-F5344CB8AC3E}">
        <p14:creationId xmlns:p14="http://schemas.microsoft.com/office/powerpoint/2010/main" val="83581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F0171-2C55-12C5-8F04-12C5FF12B21A}"/>
              </a:ext>
            </a:extLst>
          </p:cNvPr>
          <p:cNvSpPr>
            <a:spLocks noGrp="1"/>
          </p:cNvSpPr>
          <p:nvPr>
            <p:ph type="title"/>
          </p:nvPr>
        </p:nvSpPr>
        <p:spPr/>
        <p:txBody>
          <a:bodyPr/>
          <a:lstStyle/>
          <a:p>
            <a:r>
              <a:rPr lang="en-US" dirty="0"/>
              <a:t>Potassium</a:t>
            </a:r>
          </a:p>
        </p:txBody>
      </p:sp>
      <p:sp>
        <p:nvSpPr>
          <p:cNvPr id="3" name="Content Placeholder 2">
            <a:extLst>
              <a:ext uri="{FF2B5EF4-FFF2-40B4-BE49-F238E27FC236}">
                <a16:creationId xmlns:a16="http://schemas.microsoft.com/office/drawing/2014/main" id="{2FEEACB9-AAA1-F7C0-B8DD-978B5BB04610}"/>
              </a:ext>
            </a:extLst>
          </p:cNvPr>
          <p:cNvSpPr>
            <a:spLocks noGrp="1"/>
          </p:cNvSpPr>
          <p:nvPr>
            <p:ph idx="1"/>
          </p:nvPr>
        </p:nvSpPr>
        <p:spPr/>
        <p:txBody>
          <a:bodyPr/>
          <a:lstStyle/>
          <a:p>
            <a:r>
              <a:rPr lang="en-US" dirty="0"/>
              <a:t>Why do you see a hyperkalemia (and possibly other electrolyte derangements)? </a:t>
            </a:r>
          </a:p>
          <a:p>
            <a:pPr lvl="1"/>
            <a:r>
              <a:rPr lang="en-US" dirty="0"/>
              <a:t>Decreased ATP inactivates the membrane pumps</a:t>
            </a:r>
          </a:p>
          <a:p>
            <a:pPr lvl="1"/>
            <a:r>
              <a:rPr lang="en-US" dirty="0"/>
              <a:t>Efflux of potassium out of cells</a:t>
            </a:r>
          </a:p>
          <a:p>
            <a:pPr lvl="1"/>
            <a:r>
              <a:rPr lang="en-US" dirty="0"/>
              <a:t>Influx of Na, Ca, Cl </a:t>
            </a:r>
          </a:p>
          <a:p>
            <a:pPr lvl="2"/>
            <a:r>
              <a:rPr lang="en-US" dirty="0"/>
              <a:t>Contributes to cell swelling</a:t>
            </a:r>
          </a:p>
          <a:p>
            <a:pPr lvl="1"/>
            <a:endParaRPr lang="en-US" dirty="0"/>
          </a:p>
        </p:txBody>
      </p:sp>
      <p:sp>
        <p:nvSpPr>
          <p:cNvPr id="4" name="TextBox 3">
            <a:extLst>
              <a:ext uri="{FF2B5EF4-FFF2-40B4-BE49-F238E27FC236}">
                <a16:creationId xmlns:a16="http://schemas.microsoft.com/office/drawing/2014/main" id="{55F1C124-23A7-816C-CA53-9F90316743D3}"/>
              </a:ext>
            </a:extLst>
          </p:cNvPr>
          <p:cNvSpPr txBox="1"/>
          <p:nvPr/>
        </p:nvSpPr>
        <p:spPr>
          <a:xfrm>
            <a:off x="4534930" y="6079524"/>
            <a:ext cx="836768" cy="369332"/>
          </a:xfrm>
          <a:prstGeom prst="rect">
            <a:avLst/>
          </a:prstGeom>
          <a:noFill/>
        </p:spPr>
        <p:txBody>
          <a:bodyPr wrap="none" rtlCol="0">
            <a:spAutoFit/>
          </a:bodyPr>
          <a:lstStyle/>
          <a:p>
            <a:r>
              <a:rPr lang="en-US" dirty="0">
                <a:hlinkClick r:id="rId3" action="ppaction://hlinksldjump"/>
              </a:rPr>
              <a:t>Return</a:t>
            </a:r>
            <a:endParaRPr lang="en-US" dirty="0"/>
          </a:p>
        </p:txBody>
      </p:sp>
    </p:spTree>
    <p:extLst>
      <p:ext uri="{BB962C8B-B14F-4D97-AF65-F5344CB8AC3E}">
        <p14:creationId xmlns:p14="http://schemas.microsoft.com/office/powerpoint/2010/main" val="251123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32"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033"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035" name="Rectangle 1034">
            <a:extLst>
              <a:ext uri="{FF2B5EF4-FFF2-40B4-BE49-F238E27FC236}">
                <a16:creationId xmlns:a16="http://schemas.microsoft.com/office/drawing/2014/main" id="{1F9A0C1C-8ABC-401B-8FE9-AC9327C4C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0BB436-916B-3C85-C5D9-53663745CB01}"/>
              </a:ext>
            </a:extLst>
          </p:cNvPr>
          <p:cNvSpPr>
            <a:spLocks noGrp="1"/>
          </p:cNvSpPr>
          <p:nvPr>
            <p:ph type="title"/>
          </p:nvPr>
        </p:nvSpPr>
        <p:spPr>
          <a:xfrm>
            <a:off x="8154186" y="634028"/>
            <a:ext cx="3355942" cy="3732835"/>
          </a:xfrm>
        </p:spPr>
        <p:txBody>
          <a:bodyPr vert="horz" lIns="91440" tIns="45720" rIns="91440" bIns="45720" rtlCol="0" anchor="b">
            <a:normAutofit/>
          </a:bodyPr>
          <a:lstStyle/>
          <a:p>
            <a:pPr algn="ctr"/>
            <a:r>
              <a:rPr lang="en-US" sz="6000" cap="all"/>
              <a:t>Lactate</a:t>
            </a:r>
          </a:p>
        </p:txBody>
      </p:sp>
      <p:sp>
        <p:nvSpPr>
          <p:cNvPr id="1037" name="Freeform 6">
            <a:extLst>
              <a:ext uri="{FF2B5EF4-FFF2-40B4-BE49-F238E27FC236}">
                <a16:creationId xmlns:a16="http://schemas.microsoft.com/office/drawing/2014/main" id="{BA5783C3-2F96-40A7-A24F-30CB07AA3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039" name="Freeform 6">
            <a:extLst>
              <a:ext uri="{FF2B5EF4-FFF2-40B4-BE49-F238E27FC236}">
                <a16:creationId xmlns:a16="http://schemas.microsoft.com/office/drawing/2014/main" id="{A9D08DBA-0326-4C4E-ACFB-576F3ABDD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1026" name="Picture 2" descr="BIL 360 - Lecture 8">
            <a:extLst>
              <a:ext uri="{FF2B5EF4-FFF2-40B4-BE49-F238E27FC236}">
                <a16:creationId xmlns:a16="http://schemas.microsoft.com/office/drawing/2014/main" id="{04452A99-2EA8-7AF5-C660-FE780D837B9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379023" y="1512498"/>
            <a:ext cx="5659222" cy="403219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3A55866-EF70-FA7C-FC2C-4AAE05DF4B54}"/>
              </a:ext>
            </a:extLst>
          </p:cNvPr>
          <p:cNvSpPr txBox="1"/>
          <p:nvPr/>
        </p:nvSpPr>
        <p:spPr>
          <a:xfrm>
            <a:off x="8465016" y="5922072"/>
            <a:ext cx="836768" cy="369332"/>
          </a:xfrm>
          <a:prstGeom prst="rect">
            <a:avLst/>
          </a:prstGeom>
          <a:noFill/>
        </p:spPr>
        <p:txBody>
          <a:bodyPr wrap="none" rtlCol="0">
            <a:spAutoFit/>
          </a:bodyPr>
          <a:lstStyle/>
          <a:p>
            <a:r>
              <a:rPr lang="en-US" dirty="0">
                <a:hlinkClick r:id="rId4" action="ppaction://hlinksldjump"/>
              </a:rPr>
              <a:t>Return</a:t>
            </a:r>
            <a:endParaRPr lang="en-US" dirty="0"/>
          </a:p>
        </p:txBody>
      </p:sp>
    </p:spTree>
    <p:extLst>
      <p:ext uri="{BB962C8B-B14F-4D97-AF65-F5344CB8AC3E}">
        <p14:creationId xmlns:p14="http://schemas.microsoft.com/office/powerpoint/2010/main" val="1714548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CDD44-5077-44F3-A5D2-FF8E226360A4}"/>
              </a:ext>
            </a:extLst>
          </p:cNvPr>
          <p:cNvSpPr>
            <a:spLocks noGrp="1"/>
          </p:cNvSpPr>
          <p:nvPr>
            <p:ph type="title"/>
          </p:nvPr>
        </p:nvSpPr>
        <p:spPr/>
        <p:txBody>
          <a:bodyPr/>
          <a:lstStyle/>
          <a:p>
            <a:r>
              <a:rPr lang="en-US" dirty="0"/>
              <a:t>Neutrophils</a:t>
            </a:r>
          </a:p>
        </p:txBody>
      </p:sp>
      <p:sp>
        <p:nvSpPr>
          <p:cNvPr id="3" name="Content Placeholder 2">
            <a:extLst>
              <a:ext uri="{FF2B5EF4-FFF2-40B4-BE49-F238E27FC236}">
                <a16:creationId xmlns:a16="http://schemas.microsoft.com/office/drawing/2014/main" id="{34AAB8DB-A514-81E4-C87C-88EE89662DE5}"/>
              </a:ext>
            </a:extLst>
          </p:cNvPr>
          <p:cNvSpPr>
            <a:spLocks noGrp="1"/>
          </p:cNvSpPr>
          <p:nvPr>
            <p:ph idx="1"/>
          </p:nvPr>
        </p:nvSpPr>
        <p:spPr/>
        <p:txBody>
          <a:bodyPr/>
          <a:lstStyle/>
          <a:p>
            <a:r>
              <a:rPr lang="en-US" dirty="0"/>
              <a:t>What attracts/mediates neutrophil role in IRI?</a:t>
            </a:r>
          </a:p>
          <a:p>
            <a:r>
              <a:rPr lang="en-US" dirty="0"/>
              <a:t>How do neutrophils contribute to IRI?</a:t>
            </a:r>
          </a:p>
          <a:p>
            <a:endParaRPr lang="en-US" dirty="0"/>
          </a:p>
        </p:txBody>
      </p:sp>
    </p:spTree>
    <p:extLst>
      <p:ext uri="{BB962C8B-B14F-4D97-AF65-F5344CB8AC3E}">
        <p14:creationId xmlns:p14="http://schemas.microsoft.com/office/powerpoint/2010/main" val="3047465902"/>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{E8401BCC-9F7F-7F4D-9E42-5EB9371499FF}tf10001072</Template>
  <TotalTime>5029</TotalTime>
  <Words>1781</Words>
  <Application>Microsoft Office PowerPoint</Application>
  <PresentationFormat>Widescreen</PresentationFormat>
  <Paragraphs>139</Paragraphs>
  <Slides>18</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Calibri</vt:lpstr>
      <vt:lpstr>Franklin Gothic Book</vt:lpstr>
      <vt:lpstr>Open Sans</vt:lpstr>
      <vt:lpstr>WarnockPro</vt:lpstr>
      <vt:lpstr>Crop</vt:lpstr>
      <vt:lpstr>Ischemia reperfusion injury</vt:lpstr>
      <vt:lpstr>What happens when we are unable to maintain ATP?</vt:lpstr>
      <vt:lpstr>12 YO MC Mixed breed canine, post CPA, VBG from peripheral vein</vt:lpstr>
      <vt:lpstr>CBC</vt:lpstr>
      <vt:lpstr>Acidosis</vt:lpstr>
      <vt:lpstr>Calcium</vt:lpstr>
      <vt:lpstr>Potassium</vt:lpstr>
      <vt:lpstr>Lactate</vt:lpstr>
      <vt:lpstr>Neutrophils</vt:lpstr>
      <vt:lpstr>PowerPoint Presentation</vt:lpstr>
      <vt:lpstr>Reperfusion</vt:lpstr>
      <vt:lpstr>ROS Generation</vt:lpstr>
      <vt:lpstr>ROS</vt:lpstr>
      <vt:lpstr>Nitric Oxide </vt:lpstr>
      <vt:lpstr>ROS</vt:lpstr>
      <vt:lpstr>Cellular effects of oxidative injury</vt:lpstr>
      <vt:lpstr>Assessing for IRI</vt:lpstr>
      <vt:lpstr>Management of IRI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Ischemia reperfusion injury</dc:title>
  <dc:creator>Jessica Perrucci</dc:creator>
  <cp:lastModifiedBy>Jessica Perrucci</cp:lastModifiedBy>
  <cp:revision>11</cp:revision>
  <dcterms:created xsi:type="dcterms:W3CDTF">2023-03-19T18:27:40Z</dcterms:created>
  <dcterms:modified xsi:type="dcterms:W3CDTF">2023-03-23T20:17:14Z</dcterms:modified>
</cp:coreProperties>
</file>