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Nunito"/>
      <p:regular r:id="rId14"/>
      <p:bold r:id="rId15"/>
      <p:italic r:id="rId16"/>
      <p:boldItalic r:id="rId17"/>
    </p:embeddedFont>
    <p:embeddedFont>
      <p:font typeface="Maven Pro"/>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Nunito-bold.fntdata"/><Relationship Id="rId14" Type="http://schemas.openxmlformats.org/officeDocument/2006/relationships/font" Target="fonts/Nunito-regular.fntdata"/><Relationship Id="rId17" Type="http://schemas.openxmlformats.org/officeDocument/2006/relationships/font" Target="fonts/Nunito-boldItalic.fntdata"/><Relationship Id="rId16" Type="http://schemas.openxmlformats.org/officeDocument/2006/relationships/font" Target="fonts/Nunito-italic.fntdata"/><Relationship Id="rId5" Type="http://schemas.openxmlformats.org/officeDocument/2006/relationships/notesMaster" Target="notesMasters/notesMaster1.xml"/><Relationship Id="rId19" Type="http://schemas.openxmlformats.org/officeDocument/2006/relationships/font" Target="fonts/MavenPro-bold.fntdata"/><Relationship Id="rId6" Type="http://schemas.openxmlformats.org/officeDocument/2006/relationships/slide" Target="slides/slide1.xml"/><Relationship Id="rId18" Type="http://schemas.openxmlformats.org/officeDocument/2006/relationships/font" Target="fonts/MavenPr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b4591ae336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b4591ae336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After collecting whole blood from a donor dog into a sterile plastic collection bag containing Citrate-Phosphate-Dextrose-Adenine anticoagulant, the sample is centrifuged slowly to separate the blood into these components.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entire collection system uses plastic - glass containers have negative charge that will activate platelets, Factors VIII and XII</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After the first year of cold storage, FFP loses its labile coagulation factors - What are the labile factors? (Factors V and VIII)</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T/F - You can refreeze a FFP unit and still consider it FFP?</a:t>
            </a:r>
            <a:endParaRPr/>
          </a:p>
          <a:p>
            <a:pPr indent="-298450" lvl="0" marL="457200" rtl="0" algn="l">
              <a:spcBef>
                <a:spcPts val="0"/>
              </a:spcBef>
              <a:spcAft>
                <a:spcPts val="0"/>
              </a:spcAft>
              <a:buSzPts val="1100"/>
              <a:buChar char="-"/>
            </a:pPr>
            <a:r>
              <a:rPr lang="en"/>
              <a:t>True, within 1 hour of thawing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Cryoprecipitate - Factor VIII, vWF, fibrinogen, fibronectin</a:t>
            </a:r>
            <a:endParaRPr/>
          </a:p>
          <a:p>
            <a:pPr indent="0" lvl="0" marL="0" rtl="0" algn="l">
              <a:spcBef>
                <a:spcPts val="0"/>
              </a:spcBef>
              <a:spcAft>
                <a:spcPts val="0"/>
              </a:spcAft>
              <a:buNone/>
            </a:pPr>
            <a:r>
              <a:rPr lang="en"/>
              <a:t>Cryopoor plasma - the rest of the clotting factors ( 2, 7, 9, 10)</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b4591ae336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1b4591ae336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Coagulopathies - can use FFP or components of it if available to help minimize intravascular volume expansion and exercise appropriate management of blood bank supplies</a:t>
            </a:r>
            <a:endParaRPr/>
          </a:p>
          <a:p>
            <a:pPr indent="-298450" lvl="0" marL="457200" rtl="0" algn="l">
              <a:spcBef>
                <a:spcPts val="0"/>
              </a:spcBef>
              <a:spcAft>
                <a:spcPts val="0"/>
              </a:spcAft>
              <a:buSzPts val="1100"/>
              <a:buChar char="-"/>
            </a:pPr>
            <a:r>
              <a:rPr lang="en"/>
              <a:t>vWF, Hemophilia A - cryoprecipitate</a:t>
            </a:r>
            <a:endParaRPr/>
          </a:p>
          <a:p>
            <a:pPr indent="-298450" lvl="0" marL="457200" rtl="0" algn="l">
              <a:spcBef>
                <a:spcPts val="0"/>
              </a:spcBef>
              <a:spcAft>
                <a:spcPts val="0"/>
              </a:spcAft>
              <a:buSzPts val="1100"/>
              <a:buChar char="-"/>
            </a:pPr>
            <a:r>
              <a:rPr lang="en"/>
              <a:t>Hemophilia B - cryopoor</a:t>
            </a:r>
            <a:endParaRPr/>
          </a:p>
          <a:p>
            <a:pPr indent="-298450" lvl="0" marL="457200" rtl="0" algn="l">
              <a:spcBef>
                <a:spcPts val="0"/>
              </a:spcBef>
              <a:spcAft>
                <a:spcPts val="0"/>
              </a:spcAft>
              <a:buSzPts val="1100"/>
              <a:buChar char="-"/>
            </a:pPr>
            <a:r>
              <a:rPr lang="en"/>
              <a:t>Vit K - frozen plasma</a:t>
            </a:r>
            <a:endParaRPr/>
          </a:p>
          <a:p>
            <a:pPr indent="-298450" lvl="0" marL="457200" rtl="0" algn="l">
              <a:spcBef>
                <a:spcPts val="0"/>
              </a:spcBef>
              <a:spcAft>
                <a:spcPts val="0"/>
              </a:spcAft>
              <a:buSzPts val="1100"/>
              <a:buChar char="-"/>
            </a:pPr>
            <a:r>
              <a:rPr lang="en"/>
              <a:t>Synthetic liver failure, DIC - FFP</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Cryoprecipitate dosing (1 unit ~50ml)/10kg or 1-2ml/kg</a:t>
            </a:r>
            <a:endParaRPr/>
          </a:p>
          <a:p>
            <a:pPr indent="0" lvl="0" marL="0" rtl="0" algn="l">
              <a:spcBef>
                <a:spcPts val="0"/>
              </a:spcBef>
              <a:spcAft>
                <a:spcPts val="0"/>
              </a:spcAft>
              <a:buNone/>
            </a:pPr>
            <a:r>
              <a:rPr lang="en"/>
              <a:t>Cryo-poor plasma 6-10ml/kg for rodenticide poisoning</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Some thoughts for coagulopathies - traditional testing such as PT/aPTT are not predictive of bleeding risk; these tests are not designed to predict bleeding. Additionally the coagulation factor relationship with these tests are nonlinear. Biologically normal patients can have abnormal test results, and the tests themselves can overestimate the upper limb of the coagulation cascade and underestimate the lower limb. For example, PT is highly dependent on Factor VII, so a patient with a Factor VII deficiency may have a more prolonged PT time than a patient with a deficiency in the common cascade (10, 5, 2). Using VCM/TEGs instead to strengthen clinically relevant coagulopathies needs more studies</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
              <a:t>Albumin supplementation and oncotic support has been described in canine parvovirus and SIRS/sepsis patients</a:t>
            </a:r>
            <a:endParaRPr/>
          </a:p>
          <a:p>
            <a:pPr indent="0" lvl="0" marL="0" rtl="0" algn="l">
              <a:spcBef>
                <a:spcPts val="0"/>
              </a:spcBef>
              <a:spcAft>
                <a:spcPts val="0"/>
              </a:spcAft>
              <a:buNone/>
            </a:pPr>
            <a:r>
              <a:rPr lang="en"/>
              <a:t>Some use of FFP, cryopoor plasma, or hyperimmune plasma in parvovirus dogs as well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Alpha macroglobulins contain anti-proteases - original thought for acute pancreatitis treatment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b4591ae336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b4591ae336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Synopsis of the literature, these are some of the highlights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retrospective published in 2001 from UPenn by Logan et. al describes FFP use for coagulation factors, albumin support, immunoglobulins, and alpha macroglobulins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more recent retrospective published in 2010 from Michigan by Snow et. al documents a move away from FFP for albumin, immunoglobulins, and alpha macroglobulins at that hospital when comparing records from records between 96-98 and 06-08. They documented improvements in PT/aPTT but not in albumin concentrations. Median volume administered in this retrospective was 15-18 ml/kg.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FFP in DIC patients - theorized to help via administering clotting factors, antithrombotic proteins, anti-proteases, and albumin, as well as mitigating concerns for </a:t>
            </a:r>
            <a:r>
              <a:rPr lang="en"/>
              <a:t>dilutional coagulopathies with excessive crystalloid administration</a:t>
            </a:r>
            <a:r>
              <a:rPr lang="en"/>
              <a:t> but there hasn’t been a vet study to document this theorized benefit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a study with published preliminary results by Bauer in 2013- dogs with and without SIRS both demonstrated severe coagulopathies - critically ill dogs can have coagulopathies without concurrent SIRS</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1b4591ae336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1b4591ae336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Acute pancreatitis pathophysiology is thought to be at least partially mitigated by consumption of circulating anti-proteases and anti-typsinases and so FFP was thought to be helpful in replenishing those enzymes. </a:t>
            </a:r>
            <a:r>
              <a:rPr lang="en">
                <a:solidFill>
                  <a:schemeClr val="dk1"/>
                </a:solidFill>
              </a:rPr>
              <a:t>Alpha macroglobulins decrease via injections of active trypsin and complications increased in those experimental dogs.</a:t>
            </a:r>
            <a:endParaRPr/>
          </a:p>
          <a:p>
            <a:pPr indent="-298450" lvl="0" marL="457200" rtl="0" algn="l">
              <a:spcBef>
                <a:spcPts val="0"/>
              </a:spcBef>
              <a:spcAft>
                <a:spcPts val="0"/>
              </a:spcAft>
              <a:buSzPts val="1100"/>
              <a:buChar char="-"/>
            </a:pPr>
            <a:r>
              <a:rPr lang="en"/>
              <a:t>Further studies have not supported alpha macroglobulin levels with severity of disease</a:t>
            </a:r>
            <a:endParaRPr/>
          </a:p>
          <a:p>
            <a:pPr indent="-298450" lvl="0" marL="457200" rtl="0" algn="l">
              <a:spcBef>
                <a:spcPts val="0"/>
              </a:spcBef>
              <a:spcAft>
                <a:spcPts val="0"/>
              </a:spcAft>
              <a:buSzPts val="1100"/>
              <a:buChar char="-"/>
            </a:pPr>
            <a:r>
              <a:rPr lang="en"/>
              <a:t>Human studies do not show a difference in morbidity or survival in acute pancreatitis patients who receive FFP or do not. With a lack of clinical improvement documented and potential risk of transfusion reactions, human medicine has stopped this treatment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Retrospective from 1995-2005 for dogs with pancreatitis in Iowa. 77 cases, 7/20 with FFP transfusions died/euthanized vs. 6/57 that did not receive FFP. While transfusion were associated with higher mortality, there was no illness severity score. The authors do say that dogs meeting the SIRS criteria were not more likely to receive FFP however, and there was not a difference in </a:t>
            </a:r>
            <a:r>
              <a:rPr lang="en"/>
              <a:t>presence of coagulopathies within the groups. They did not document any FFP benefits in this study.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1b4591ae336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1b4591ae336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Other studies have shown hyperimmune plasma to improve survival and decrease vomiting in experimental CPV dogs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Commercial Hyperimmune plasma - plasma from dogs that were hyperimmunized against canine parvovirus and Ecoli bacterin was collected via plasmapheresis</a:t>
            </a:r>
            <a:endParaRPr/>
          </a:p>
          <a:p>
            <a:pPr indent="-298450" lvl="0" marL="457200" rtl="0" algn="l">
              <a:spcBef>
                <a:spcPts val="0"/>
              </a:spcBef>
              <a:spcAft>
                <a:spcPts val="0"/>
              </a:spcAft>
              <a:buSzPts val="1100"/>
              <a:buChar char="-"/>
            </a:pPr>
            <a:r>
              <a:rPr lang="en"/>
              <a:t>Contains CPV antibodies with titers 1:20 to &gt;1:80 and anti-endotoxin antibodies 1:10k to 1:60k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Prospective, randomized-placebo-controlled clinical trial</a:t>
            </a:r>
            <a:endParaRPr/>
          </a:p>
          <a:p>
            <a:pPr indent="-298450" lvl="0" marL="457200" rtl="0" algn="l">
              <a:spcBef>
                <a:spcPts val="0"/>
              </a:spcBef>
              <a:spcAft>
                <a:spcPts val="0"/>
              </a:spcAft>
              <a:buSzPts val="1100"/>
              <a:buChar char="-"/>
            </a:pPr>
            <a:r>
              <a:rPr lang="en"/>
              <a:t>31 dogs admitted for CPV either </a:t>
            </a:r>
            <a:r>
              <a:rPr lang="en"/>
              <a:t>received HIP or saline during their first 6 hours of hospitalization at 10ml/kg</a:t>
            </a:r>
            <a:endParaRPr/>
          </a:p>
          <a:p>
            <a:pPr indent="-298450" lvl="0" marL="457200" rtl="0" algn="l">
              <a:spcBef>
                <a:spcPts val="0"/>
              </a:spcBef>
              <a:spcAft>
                <a:spcPts val="0"/>
              </a:spcAft>
              <a:buSzPts val="1100"/>
              <a:buChar char="-"/>
            </a:pPr>
            <a:r>
              <a:rPr lang="en"/>
              <a:t>Everything else was standardized - IVF therapy, cefoxitin, maropitant, buprenorphine</a:t>
            </a:r>
            <a:endParaRPr/>
          </a:p>
          <a:p>
            <a:pPr indent="-298450" lvl="0" marL="457200" rtl="0" algn="l">
              <a:spcBef>
                <a:spcPts val="0"/>
              </a:spcBef>
              <a:spcAft>
                <a:spcPts val="0"/>
              </a:spcAft>
              <a:buSzPts val="1100"/>
              <a:buChar char="-"/>
            </a:pPr>
            <a:r>
              <a:rPr lang="en"/>
              <a:t>Results - HIP - lower shock index at 24h, lower plasma lactate at 24h</a:t>
            </a:r>
            <a:endParaRPr/>
          </a:p>
          <a:p>
            <a:pPr indent="-298450" lvl="0" marL="457200" rtl="0" algn="l">
              <a:spcBef>
                <a:spcPts val="0"/>
              </a:spcBef>
              <a:spcAft>
                <a:spcPts val="0"/>
              </a:spcAft>
              <a:buSzPts val="1100"/>
              <a:buChar char="-"/>
            </a:pPr>
            <a:r>
              <a:rPr lang="en"/>
              <a:t>No difference in hospitalization duration - survival HIP 16/16, control 14/15</a:t>
            </a:r>
            <a:endParaRPr/>
          </a:p>
          <a:p>
            <a:pPr indent="-298450" lvl="0" marL="457200" rtl="0" algn="l">
              <a:spcBef>
                <a:spcPts val="0"/>
              </a:spcBef>
              <a:spcAft>
                <a:spcPts val="0"/>
              </a:spcAft>
              <a:buSzPts val="1100"/>
              <a:buChar char="-"/>
            </a:pPr>
            <a:r>
              <a:rPr lang="en"/>
              <a:t>Underpowered, but seems to be well tolerated in critically ill patients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350">
                <a:solidFill>
                  <a:srgbClr val="2E2E2E"/>
                </a:solidFill>
                <a:latin typeface="Georgia"/>
                <a:ea typeface="Georgia"/>
                <a:cs typeface="Georgia"/>
                <a:sym typeface="Georgia"/>
              </a:rPr>
              <a:t>Roughly 20 mL/kg of plasma must be administered to increase serum albumin concentration by 0.5 g/dL. </a:t>
            </a:r>
            <a:endParaRPr sz="1350">
              <a:solidFill>
                <a:srgbClr val="2E2E2E"/>
              </a:solidFill>
              <a:latin typeface="Georgia"/>
              <a:ea typeface="Georgia"/>
              <a:cs typeface="Georgia"/>
              <a:sym typeface="Georgia"/>
            </a:endParaRPr>
          </a:p>
          <a:p>
            <a:pPr indent="0" lvl="0" marL="0" rtl="0" algn="l">
              <a:spcBef>
                <a:spcPts val="0"/>
              </a:spcBef>
              <a:spcAft>
                <a:spcPts val="0"/>
              </a:spcAft>
              <a:buNone/>
            </a:pPr>
            <a:r>
              <a:t/>
            </a:r>
            <a:endParaRPr sz="1350">
              <a:solidFill>
                <a:srgbClr val="2E2E2E"/>
              </a:solidFill>
              <a:latin typeface="Georgia"/>
              <a:ea typeface="Georgia"/>
              <a:cs typeface="Georgia"/>
              <a:sym typeface="Georgia"/>
            </a:endParaRPr>
          </a:p>
          <a:p>
            <a:pPr indent="0" lvl="0" marL="0" rtl="0" algn="l">
              <a:spcBef>
                <a:spcPts val="0"/>
              </a:spcBef>
              <a:spcAft>
                <a:spcPts val="0"/>
              </a:spcAft>
              <a:buNone/>
            </a:pPr>
            <a:r>
              <a:rPr lang="en" sz="1350">
                <a:solidFill>
                  <a:srgbClr val="2E2E2E"/>
                </a:solidFill>
                <a:latin typeface="Georgia"/>
                <a:ea typeface="Georgia"/>
                <a:cs typeface="Georgia"/>
                <a:sym typeface="Georgia"/>
              </a:rPr>
              <a:t>Anecdotal reports suggest that administration of fresh-frozen plasma (6.6–11 mL/kg IV or intraperitoneal, 3 doses administered 12 hours apart) may be prophylactic at preventing severe infection in exposed dogs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1b4591ae336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1b4591ae336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recently, we’ve been seeing clinical evidence undercut assumed efficacy of FFP transfusions in a bunch of diseases - now recommendations are really only for patients actively bleeding and/or patients with coagulopathies who need a procedure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Hypersensitivity - mast cell activation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Febrile nonhemoytic - IM reactions against leukocytes or platelets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Hemolytic - Ab against RBC antigens, severity depends on complement activation, IgG vs. IgM, and temperature binding</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TRALI - Ab mediated (leukocytes antibodies transfused into patient) or Cytokine mediated (proinflammatory mediators accumulate during storage)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1b4591ae336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1b4591ae336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0"/>
              </a:spcBef>
              <a:spcAft>
                <a:spcPts val="0"/>
              </a:spcAft>
              <a:buClr>
                <a:schemeClr val="lt1"/>
              </a:buClr>
              <a:buSzPts val="1100"/>
              <a:buChar char="○"/>
              <a:defRPr>
                <a:solidFill>
                  <a:schemeClr val="lt1"/>
                </a:solidFill>
              </a:defRPr>
            </a:lvl2pPr>
            <a:lvl3pPr indent="-298450" lvl="2" marL="1371600" algn="ctr">
              <a:spcBef>
                <a:spcPts val="0"/>
              </a:spcBef>
              <a:spcAft>
                <a:spcPts val="0"/>
              </a:spcAft>
              <a:buClr>
                <a:schemeClr val="lt1"/>
              </a:buClr>
              <a:buSzPts val="1100"/>
              <a:buChar char="■"/>
              <a:defRPr>
                <a:solidFill>
                  <a:schemeClr val="lt1"/>
                </a:solidFill>
              </a:defRPr>
            </a:lvl3pPr>
            <a:lvl4pPr indent="-298450" lvl="3" marL="1828800" algn="ctr">
              <a:spcBef>
                <a:spcPts val="0"/>
              </a:spcBef>
              <a:spcAft>
                <a:spcPts val="0"/>
              </a:spcAft>
              <a:buClr>
                <a:schemeClr val="lt1"/>
              </a:buClr>
              <a:buSzPts val="1100"/>
              <a:buChar char="●"/>
              <a:defRPr>
                <a:solidFill>
                  <a:schemeClr val="lt1"/>
                </a:solidFill>
              </a:defRPr>
            </a:lvl4pPr>
            <a:lvl5pPr indent="-298450" lvl="4" marL="2286000" algn="ctr">
              <a:spcBef>
                <a:spcPts val="0"/>
              </a:spcBef>
              <a:spcAft>
                <a:spcPts val="0"/>
              </a:spcAft>
              <a:buClr>
                <a:schemeClr val="lt1"/>
              </a:buClr>
              <a:buSzPts val="1100"/>
              <a:buChar char="○"/>
              <a:defRPr>
                <a:solidFill>
                  <a:schemeClr val="lt1"/>
                </a:solidFill>
              </a:defRPr>
            </a:lvl5pPr>
            <a:lvl6pPr indent="-298450" lvl="5" marL="2743200" algn="ctr">
              <a:spcBef>
                <a:spcPts val="0"/>
              </a:spcBef>
              <a:spcAft>
                <a:spcPts val="0"/>
              </a:spcAft>
              <a:buClr>
                <a:schemeClr val="lt1"/>
              </a:buClr>
              <a:buSzPts val="1100"/>
              <a:buChar char="■"/>
              <a:defRPr>
                <a:solidFill>
                  <a:schemeClr val="lt1"/>
                </a:solidFill>
              </a:defRPr>
            </a:lvl6pPr>
            <a:lvl7pPr indent="-298450" lvl="6" marL="3200400" algn="ctr">
              <a:spcBef>
                <a:spcPts val="0"/>
              </a:spcBef>
              <a:spcAft>
                <a:spcPts val="0"/>
              </a:spcAft>
              <a:buClr>
                <a:schemeClr val="lt1"/>
              </a:buClr>
              <a:buSzPts val="1100"/>
              <a:buChar char="●"/>
              <a:defRPr>
                <a:solidFill>
                  <a:schemeClr val="lt1"/>
                </a:solidFill>
              </a:defRPr>
            </a:lvl7pPr>
            <a:lvl8pPr indent="-298450" lvl="7" marL="3657600" algn="ctr">
              <a:spcBef>
                <a:spcPts val="0"/>
              </a:spcBef>
              <a:spcAft>
                <a:spcPts val="0"/>
              </a:spcAft>
              <a:buClr>
                <a:schemeClr val="lt1"/>
              </a:buClr>
              <a:buSzPts val="1100"/>
              <a:buChar char="○"/>
              <a:defRPr>
                <a:solidFill>
                  <a:schemeClr val="lt1"/>
                </a:solidFill>
              </a:defRPr>
            </a:lvl8pPr>
            <a:lvl9pPr indent="-298450" lvl="8" marL="4114800" algn="ctr">
              <a:spcBef>
                <a:spcPts val="0"/>
              </a:spcBef>
              <a:spcAft>
                <a:spcPts val="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avmajournals-avma-org.proxy.library.cornell.edu/view/journals/javma/218/9/javma.2001.218.1449.x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doi.org/10.1111/vec.12987" TargetMode="External"/><Relationship Id="rId4" Type="http://schemas.openxmlformats.org/officeDocument/2006/relationships/hyperlink" Target="https://doi-org.proxy.library.cornell.edu/10.1111/vec.12280"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3"/>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Fresh Frozen Plasma - Pros and Cons</a:t>
            </a:r>
            <a:endParaRPr/>
          </a:p>
        </p:txBody>
      </p:sp>
      <p:sp>
        <p:nvSpPr>
          <p:cNvPr id="278" name="Google Shape;278;p13"/>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Trevor Chan, DVM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Fresh Frozen Plasma</a:t>
            </a:r>
            <a:endParaRPr/>
          </a:p>
        </p:txBody>
      </p:sp>
      <p:sp>
        <p:nvSpPr>
          <p:cNvPr id="284" name="Google Shape;284;p14"/>
          <p:cNvSpPr txBox="1"/>
          <p:nvPr>
            <p:ph idx="1" type="body"/>
          </p:nvPr>
        </p:nvSpPr>
        <p:spPr>
          <a:xfrm>
            <a:off x="1147400" y="1510500"/>
            <a:ext cx="4806600" cy="28938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Whole blood - pRBC = fresh frozen plasma</a:t>
            </a:r>
            <a:endParaRPr sz="1500"/>
          </a:p>
          <a:p>
            <a:pPr indent="-323850" lvl="0" marL="457200" rtl="0" algn="l">
              <a:spcBef>
                <a:spcPts val="0"/>
              </a:spcBef>
              <a:spcAft>
                <a:spcPts val="0"/>
              </a:spcAft>
              <a:buSzPts val="1500"/>
              <a:buChar char="-"/>
            </a:pPr>
            <a:r>
              <a:rPr lang="en" sz="1500"/>
              <a:t>Separated and frozen within 6-8 hours of whole blood collection</a:t>
            </a:r>
            <a:endParaRPr sz="1500"/>
          </a:p>
          <a:p>
            <a:pPr indent="-323850" lvl="0" marL="457200" rtl="0" algn="l">
              <a:spcBef>
                <a:spcPts val="0"/>
              </a:spcBef>
              <a:spcAft>
                <a:spcPts val="0"/>
              </a:spcAft>
              <a:buSzPts val="1500"/>
              <a:buChar char="-"/>
            </a:pPr>
            <a:r>
              <a:rPr lang="en" sz="1500"/>
              <a:t>Store at -20C for 1 year -&gt; then frozen plasma for 4 more years</a:t>
            </a:r>
            <a:endParaRPr sz="1500"/>
          </a:p>
          <a:p>
            <a:pPr indent="-323850" lvl="0" marL="457200" rtl="0" algn="l">
              <a:spcBef>
                <a:spcPts val="0"/>
              </a:spcBef>
              <a:spcAft>
                <a:spcPts val="0"/>
              </a:spcAft>
              <a:buSzPts val="1500"/>
              <a:buChar char="-"/>
            </a:pPr>
            <a:r>
              <a:rPr lang="en" sz="1500"/>
              <a:t>Contains all coagulation factors except platelets</a:t>
            </a:r>
            <a:endParaRPr sz="1300"/>
          </a:p>
          <a:p>
            <a:pPr indent="-311150" lvl="0" marL="457200" rtl="0" algn="l">
              <a:spcBef>
                <a:spcPts val="0"/>
              </a:spcBef>
              <a:spcAft>
                <a:spcPts val="0"/>
              </a:spcAft>
              <a:buSzPts val="1300"/>
              <a:buChar char="-"/>
            </a:pPr>
            <a:r>
              <a:rPr lang="en" sz="1500"/>
              <a:t>Can also be separated into cryoprecipitate and cryo-poor plasma</a:t>
            </a:r>
            <a:endParaRPr sz="1300"/>
          </a:p>
          <a:p>
            <a:pPr indent="-323850" lvl="0" marL="457200" rtl="0" algn="l">
              <a:spcBef>
                <a:spcPts val="0"/>
              </a:spcBef>
              <a:spcAft>
                <a:spcPts val="0"/>
              </a:spcAft>
              <a:buSzPts val="1500"/>
              <a:buChar char="-"/>
            </a:pPr>
            <a:r>
              <a:rPr lang="en" sz="1500"/>
              <a:t>Albumin and Immunoglobulins stable throughout shelf-life</a:t>
            </a:r>
            <a:endParaRPr sz="1500"/>
          </a:p>
        </p:txBody>
      </p:sp>
      <p:pic>
        <p:nvPicPr>
          <p:cNvPr id="285" name="Google Shape;285;p14"/>
          <p:cNvPicPr preferRelativeResize="0"/>
          <p:nvPr/>
        </p:nvPicPr>
        <p:blipFill>
          <a:blip r:embed="rId3">
            <a:alphaModFix/>
          </a:blip>
          <a:stretch>
            <a:fillRect/>
          </a:stretch>
        </p:blipFill>
        <p:spPr>
          <a:xfrm>
            <a:off x="5954000" y="1990050"/>
            <a:ext cx="2853900" cy="2152656"/>
          </a:xfrm>
          <a:prstGeom prst="rect">
            <a:avLst/>
          </a:prstGeom>
          <a:noFill/>
          <a:ln>
            <a:noFill/>
          </a:ln>
        </p:spPr>
      </p:pic>
      <p:sp>
        <p:nvSpPr>
          <p:cNvPr id="286" name="Google Shape;286;p14"/>
          <p:cNvSpPr txBox="1"/>
          <p:nvPr/>
        </p:nvSpPr>
        <p:spPr>
          <a:xfrm>
            <a:off x="5980250" y="4142700"/>
            <a:ext cx="2801400" cy="26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latin typeface="Nunito"/>
                <a:ea typeface="Nunito"/>
                <a:cs typeface="Nunito"/>
                <a:sym typeface="Nunito"/>
              </a:rPr>
              <a:t>https://www.vin.com/apputil/content/defaultadv1.aspx?id=5328370&amp;pid=11349&amp;print=1</a:t>
            </a:r>
            <a:endParaRPr sz="500">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Potential Indications for FFP</a:t>
            </a:r>
            <a:endParaRPr/>
          </a:p>
        </p:txBody>
      </p:sp>
      <p:sp>
        <p:nvSpPr>
          <p:cNvPr id="292" name="Google Shape;292;p15"/>
          <p:cNvSpPr txBox="1"/>
          <p:nvPr>
            <p:ph idx="1" type="body"/>
          </p:nvPr>
        </p:nvSpPr>
        <p:spPr>
          <a:xfrm>
            <a:off x="1303800" y="1514350"/>
            <a:ext cx="7030500" cy="2541600"/>
          </a:xfrm>
          <a:prstGeom prst="rect">
            <a:avLst/>
          </a:prstGeom>
        </p:spPr>
        <p:txBody>
          <a:bodyPr anchorCtr="0" anchor="t" bIns="91425" lIns="91425" spcFirstLastPara="1" rIns="91425" wrap="square" tIns="91425">
            <a:normAutofit fontScale="92500" lnSpcReduction="20000"/>
          </a:bodyPr>
          <a:lstStyle/>
          <a:p>
            <a:pPr indent="-328453" lvl="0" marL="457200" rtl="0" algn="l">
              <a:spcBef>
                <a:spcPts val="0"/>
              </a:spcBef>
              <a:spcAft>
                <a:spcPts val="0"/>
              </a:spcAft>
              <a:buSzPct val="100000"/>
              <a:buChar char="-"/>
            </a:pPr>
            <a:r>
              <a:rPr lang="en" sz="1700"/>
              <a:t>Coagulopathies</a:t>
            </a:r>
            <a:endParaRPr sz="1700"/>
          </a:p>
          <a:p>
            <a:pPr indent="-316706" lvl="1" marL="914400" rtl="0" algn="l">
              <a:spcBef>
                <a:spcPts val="0"/>
              </a:spcBef>
              <a:spcAft>
                <a:spcPts val="0"/>
              </a:spcAft>
              <a:buSzPct val="100000"/>
              <a:buChar char="-"/>
            </a:pPr>
            <a:r>
              <a:rPr lang="en" sz="1500"/>
              <a:t>Congenital - vWF Disease, Hemophilia A &amp; B</a:t>
            </a:r>
            <a:endParaRPr sz="1500"/>
          </a:p>
          <a:p>
            <a:pPr indent="-316706" lvl="1" marL="914400" rtl="0" algn="l">
              <a:spcBef>
                <a:spcPts val="0"/>
              </a:spcBef>
              <a:spcAft>
                <a:spcPts val="0"/>
              </a:spcAft>
              <a:buSzPct val="100000"/>
              <a:buChar char="-"/>
            </a:pPr>
            <a:r>
              <a:rPr lang="en" sz="1500"/>
              <a:t>Acquired - rodenticide toxicity, heat stroke, synthetic liver failure, DIC, SIRS/sepsis</a:t>
            </a:r>
            <a:endParaRPr sz="1500"/>
          </a:p>
          <a:p>
            <a:pPr indent="-316706" lvl="1" marL="914400" rtl="0" algn="l">
              <a:spcBef>
                <a:spcPts val="0"/>
              </a:spcBef>
              <a:spcAft>
                <a:spcPts val="0"/>
              </a:spcAft>
              <a:buSzPct val="100000"/>
              <a:buChar char="-"/>
            </a:pPr>
            <a:r>
              <a:rPr lang="en" sz="1500"/>
              <a:t>10ml/kg, repeated as needed</a:t>
            </a:r>
            <a:endParaRPr sz="1500"/>
          </a:p>
          <a:p>
            <a:pPr indent="-316706" lvl="1" marL="914400" rtl="0" algn="l">
              <a:spcBef>
                <a:spcPts val="0"/>
              </a:spcBef>
              <a:spcAft>
                <a:spcPts val="0"/>
              </a:spcAft>
              <a:buSzPct val="100000"/>
              <a:buChar char="-"/>
            </a:pPr>
            <a:r>
              <a:rPr lang="en" sz="1500"/>
              <a:t>Cryoprecipitate 1 unit ~50ml/10kg, or 1-2ml/kg</a:t>
            </a:r>
            <a:endParaRPr sz="1500"/>
          </a:p>
          <a:p>
            <a:pPr indent="-316706" lvl="1" marL="914400" rtl="0" algn="l">
              <a:spcBef>
                <a:spcPts val="0"/>
              </a:spcBef>
              <a:spcAft>
                <a:spcPts val="0"/>
              </a:spcAft>
              <a:buSzPct val="100000"/>
              <a:buChar char="-"/>
            </a:pPr>
            <a:r>
              <a:rPr lang="en" sz="1500"/>
              <a:t>Cryopoor plasma - 6-10ml/kg</a:t>
            </a:r>
            <a:endParaRPr sz="1500"/>
          </a:p>
          <a:p>
            <a:pPr indent="-328453" lvl="0" marL="457200" rtl="0" algn="l">
              <a:spcBef>
                <a:spcPts val="0"/>
              </a:spcBef>
              <a:spcAft>
                <a:spcPts val="0"/>
              </a:spcAft>
              <a:buSzPct val="100000"/>
              <a:buChar char="-"/>
            </a:pPr>
            <a:r>
              <a:rPr lang="en" sz="1700"/>
              <a:t>Albumin supplementation, oncotic support</a:t>
            </a:r>
            <a:endParaRPr sz="1700"/>
          </a:p>
          <a:p>
            <a:pPr indent="-328453" lvl="1" marL="914400" rtl="0" algn="l">
              <a:spcBef>
                <a:spcPts val="0"/>
              </a:spcBef>
              <a:spcAft>
                <a:spcPts val="0"/>
              </a:spcAft>
              <a:buSzPct val="100000"/>
              <a:buChar char="-"/>
            </a:pPr>
            <a:r>
              <a:rPr lang="en" sz="1700"/>
              <a:t>40-50ml/kg for 1.0 g/dL increase</a:t>
            </a:r>
            <a:endParaRPr sz="1700"/>
          </a:p>
          <a:p>
            <a:pPr indent="-328453" lvl="0" marL="457200" rtl="0" algn="l">
              <a:spcBef>
                <a:spcPts val="0"/>
              </a:spcBef>
              <a:spcAft>
                <a:spcPts val="0"/>
              </a:spcAft>
              <a:buSzPct val="100000"/>
              <a:buChar char="-"/>
            </a:pPr>
            <a:r>
              <a:rPr lang="en" sz="1700"/>
              <a:t>Immunoglobulins</a:t>
            </a:r>
            <a:endParaRPr sz="1700"/>
          </a:p>
          <a:p>
            <a:pPr indent="-328453" lvl="0" marL="457200" rtl="0" algn="l">
              <a:spcBef>
                <a:spcPts val="0"/>
              </a:spcBef>
              <a:spcAft>
                <a:spcPts val="0"/>
              </a:spcAft>
              <a:buSzPct val="100000"/>
              <a:buChar char="-"/>
            </a:pPr>
            <a:r>
              <a:rPr lang="en" sz="1700"/>
              <a:t>alpha-Macroglobulin (anti-proteases)</a:t>
            </a:r>
            <a:endParaRPr sz="1700"/>
          </a:p>
        </p:txBody>
      </p:sp>
      <p:sp>
        <p:nvSpPr>
          <p:cNvPr id="293" name="Google Shape;293;p15"/>
          <p:cNvSpPr txBox="1"/>
          <p:nvPr/>
        </p:nvSpPr>
        <p:spPr>
          <a:xfrm>
            <a:off x="871625" y="4531650"/>
            <a:ext cx="80001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highlight>
                  <a:srgbClr val="FFFFFF"/>
                </a:highlight>
              </a:rPr>
              <a:t>Logan, J. C., Callan, M. B., Drew, K., Marryott, K., Oakley, D. A., Jefferies, L., &amp; Giger, U. (2001). Clinical indications for use of fresh frozen plasma in dogs: 74 dogs (October through December 1999), </a:t>
            </a:r>
            <a:r>
              <a:rPr b="1" i="1" lang="en" sz="900">
                <a:highlight>
                  <a:srgbClr val="FFFFFF"/>
                </a:highlight>
              </a:rPr>
              <a:t>Journal of the American Veterinary Medical Association</a:t>
            </a:r>
            <a:r>
              <a:rPr b="1" lang="en" sz="900">
                <a:highlight>
                  <a:srgbClr val="FFFFFF"/>
                </a:highlight>
              </a:rPr>
              <a:t>, </a:t>
            </a:r>
            <a:r>
              <a:rPr b="1" i="1" lang="en" sz="900">
                <a:highlight>
                  <a:srgbClr val="FFFFFF"/>
                </a:highlight>
              </a:rPr>
              <a:t>218</a:t>
            </a:r>
            <a:r>
              <a:rPr b="1" lang="en" sz="900">
                <a:highlight>
                  <a:srgbClr val="FFFFFF"/>
                </a:highlight>
              </a:rPr>
              <a:t>(9), 1449-1455. Retrieved Dec 12, 2022, from </a:t>
            </a:r>
            <a:r>
              <a:rPr b="1" lang="en" sz="900" u="sng">
                <a:solidFill>
                  <a:schemeClr val="hlink"/>
                </a:solidFill>
                <a:highlight>
                  <a:srgbClr val="FFFFFF"/>
                </a:highlight>
                <a:hlinkClick r:id="rId3"/>
              </a:rPr>
              <a:t>https://avmajournals.avma.org/view/journals/javma/218/9/javma.2001.218.1449.xml</a:t>
            </a:r>
            <a:endParaRPr>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id="298" name="Google Shape;298;p16"/>
          <p:cNvPicPr preferRelativeResize="0"/>
          <p:nvPr/>
        </p:nvPicPr>
        <p:blipFill>
          <a:blip r:embed="rId3">
            <a:alphaModFix/>
          </a:blip>
          <a:stretch>
            <a:fillRect/>
          </a:stretch>
        </p:blipFill>
        <p:spPr>
          <a:xfrm>
            <a:off x="1208200" y="797076"/>
            <a:ext cx="7825525" cy="2405075"/>
          </a:xfrm>
          <a:prstGeom prst="rect">
            <a:avLst/>
          </a:prstGeom>
          <a:noFill/>
          <a:ln>
            <a:noFill/>
          </a:ln>
        </p:spPr>
      </p:pic>
      <p:sp>
        <p:nvSpPr>
          <p:cNvPr id="299" name="Google Shape;299;p16"/>
          <p:cNvSpPr txBox="1"/>
          <p:nvPr/>
        </p:nvSpPr>
        <p:spPr>
          <a:xfrm>
            <a:off x="1270575" y="3490225"/>
            <a:ext cx="70908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a:ea typeface="Nunito"/>
                <a:cs typeface="Nunito"/>
                <a:sym typeface="Nunito"/>
              </a:rPr>
              <a:t>UPenn 2001 - coagulation factors, albumin, immunoglobulins, alpha macroglobulins</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Michigan 2010 - mostly coagulation factor supplementation</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DIC - theorized, no studies as of yet</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SIRS - preliminary results, coagulopathies can occur without SIRS</a:t>
            </a:r>
            <a:endParaRPr>
              <a:latin typeface="Nunito"/>
              <a:ea typeface="Nunito"/>
              <a:cs typeface="Nunito"/>
              <a:sym typeface="Nuni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7"/>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305" name="Google Shape;305;p17"/>
          <p:cNvSpPr txBox="1"/>
          <p:nvPr>
            <p:ph idx="1" type="body"/>
          </p:nvPr>
        </p:nvSpPr>
        <p:spPr>
          <a:xfrm>
            <a:off x="1303800" y="2460525"/>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Retrospective 1995-2005 dogs with pancreatitis</a:t>
            </a:r>
            <a:endParaRPr/>
          </a:p>
          <a:p>
            <a:pPr indent="0" lvl="0" marL="0" rtl="0" algn="l">
              <a:spcBef>
                <a:spcPts val="1200"/>
              </a:spcBef>
              <a:spcAft>
                <a:spcPts val="0"/>
              </a:spcAft>
              <a:buNone/>
            </a:pPr>
            <a:r>
              <a:rPr lang="en"/>
              <a:t>77 dogs, 20 received FFP, 57 did not</a:t>
            </a:r>
            <a:endParaRPr/>
          </a:p>
          <a:p>
            <a:pPr indent="0" lvl="0" marL="0" rtl="0" algn="l">
              <a:spcBef>
                <a:spcPts val="1200"/>
              </a:spcBef>
              <a:spcAft>
                <a:spcPts val="0"/>
              </a:spcAft>
              <a:buNone/>
            </a:pPr>
            <a:r>
              <a:rPr lang="en"/>
              <a:t>7/20 FFP dogs died/euthanized vs. 6/57 of non-FFP dogs</a:t>
            </a:r>
            <a:endParaRPr/>
          </a:p>
          <a:p>
            <a:pPr indent="0" lvl="0" marL="0" rtl="0" algn="l">
              <a:spcBef>
                <a:spcPts val="1200"/>
              </a:spcBef>
              <a:spcAft>
                <a:spcPts val="0"/>
              </a:spcAft>
              <a:buNone/>
            </a:pPr>
            <a:r>
              <a:rPr lang="en"/>
              <a:t>No illness severity score reported</a:t>
            </a:r>
            <a:endParaRPr/>
          </a:p>
          <a:p>
            <a:pPr indent="0" lvl="0" marL="0" rtl="0" algn="l">
              <a:spcBef>
                <a:spcPts val="1200"/>
              </a:spcBef>
              <a:spcAft>
                <a:spcPts val="0"/>
              </a:spcAft>
              <a:buNone/>
            </a:pPr>
            <a:r>
              <a:rPr lang="en"/>
              <a:t>SIRS criteria dogs were not more likely to receive FFP</a:t>
            </a:r>
            <a:endParaRPr/>
          </a:p>
          <a:p>
            <a:pPr indent="0" lvl="0" marL="0" rtl="0" algn="l">
              <a:spcBef>
                <a:spcPts val="1200"/>
              </a:spcBef>
              <a:spcAft>
                <a:spcPts val="1200"/>
              </a:spcAft>
              <a:buNone/>
            </a:pPr>
            <a:r>
              <a:rPr lang="en"/>
              <a:t>Coagulopathy prevalence not different between groups</a:t>
            </a:r>
            <a:endParaRPr/>
          </a:p>
        </p:txBody>
      </p:sp>
      <p:pic>
        <p:nvPicPr>
          <p:cNvPr id="306" name="Google Shape;306;p17"/>
          <p:cNvPicPr preferRelativeResize="0"/>
          <p:nvPr/>
        </p:nvPicPr>
        <p:blipFill>
          <a:blip r:embed="rId3">
            <a:alphaModFix/>
          </a:blip>
          <a:stretch>
            <a:fillRect/>
          </a:stretch>
        </p:blipFill>
        <p:spPr>
          <a:xfrm>
            <a:off x="1303800" y="780901"/>
            <a:ext cx="6881476" cy="1679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18"/>
          <p:cNvPicPr preferRelativeResize="0"/>
          <p:nvPr/>
        </p:nvPicPr>
        <p:blipFill>
          <a:blip r:embed="rId3">
            <a:alphaModFix/>
          </a:blip>
          <a:stretch>
            <a:fillRect/>
          </a:stretch>
        </p:blipFill>
        <p:spPr>
          <a:xfrm>
            <a:off x="1253325" y="198248"/>
            <a:ext cx="5670799" cy="2840025"/>
          </a:xfrm>
          <a:prstGeom prst="rect">
            <a:avLst/>
          </a:prstGeom>
          <a:noFill/>
          <a:ln>
            <a:noFill/>
          </a:ln>
        </p:spPr>
      </p:pic>
      <p:pic>
        <p:nvPicPr>
          <p:cNvPr id="312" name="Google Shape;312;p18"/>
          <p:cNvPicPr preferRelativeResize="0"/>
          <p:nvPr/>
        </p:nvPicPr>
        <p:blipFill>
          <a:blip r:embed="rId4">
            <a:alphaModFix/>
          </a:blip>
          <a:stretch>
            <a:fillRect/>
          </a:stretch>
        </p:blipFill>
        <p:spPr>
          <a:xfrm>
            <a:off x="1041300" y="3225198"/>
            <a:ext cx="6683404" cy="18004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9"/>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Cons to FFP</a:t>
            </a:r>
            <a:endParaRPr/>
          </a:p>
        </p:txBody>
      </p:sp>
      <p:sp>
        <p:nvSpPr>
          <p:cNvPr id="318" name="Google Shape;318;p19"/>
          <p:cNvSpPr txBox="1"/>
          <p:nvPr>
            <p:ph idx="1" type="body"/>
          </p:nvPr>
        </p:nvSpPr>
        <p:spPr>
          <a:xfrm>
            <a:off x="1303800" y="1433175"/>
            <a:ext cx="7030500" cy="3257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Not the panacea that we used to think it was</a:t>
            </a:r>
            <a:endParaRPr/>
          </a:p>
          <a:p>
            <a:pPr indent="0" lvl="0" marL="0" rtl="0" algn="l">
              <a:spcBef>
                <a:spcPts val="1200"/>
              </a:spcBef>
              <a:spcAft>
                <a:spcPts val="0"/>
              </a:spcAft>
              <a:buNone/>
            </a:pPr>
            <a:r>
              <a:rPr lang="en"/>
              <a:t>Cost, availability of product</a:t>
            </a:r>
            <a:endParaRPr/>
          </a:p>
          <a:p>
            <a:pPr indent="0" lvl="0" marL="0" rtl="0" algn="l">
              <a:spcBef>
                <a:spcPts val="1200"/>
              </a:spcBef>
              <a:spcAft>
                <a:spcPts val="0"/>
              </a:spcAft>
              <a:buNone/>
            </a:pPr>
            <a:r>
              <a:rPr lang="en"/>
              <a:t>Transfusion reactions</a:t>
            </a:r>
            <a:endParaRPr/>
          </a:p>
          <a:p>
            <a:pPr indent="-311150" lvl="0" marL="457200" rtl="0" algn="l">
              <a:spcBef>
                <a:spcPts val="1200"/>
              </a:spcBef>
              <a:spcAft>
                <a:spcPts val="0"/>
              </a:spcAft>
              <a:buSzPts val="1300"/>
              <a:buChar char="-"/>
            </a:pPr>
            <a:r>
              <a:rPr lang="en"/>
              <a:t>Hypersensitivity (facial pruritus, urticaria, fever)</a:t>
            </a:r>
            <a:endParaRPr/>
          </a:p>
          <a:p>
            <a:pPr indent="-311150" lvl="0" marL="457200" rtl="0" algn="l">
              <a:spcBef>
                <a:spcPts val="0"/>
              </a:spcBef>
              <a:spcAft>
                <a:spcPts val="0"/>
              </a:spcAft>
              <a:buSzPts val="1300"/>
              <a:buChar char="-"/>
            </a:pPr>
            <a:r>
              <a:rPr lang="en"/>
              <a:t>Febrile nonhemolytic transfusion reaction</a:t>
            </a:r>
            <a:endParaRPr/>
          </a:p>
          <a:p>
            <a:pPr indent="-311150" lvl="0" marL="457200" rtl="0" algn="l">
              <a:spcBef>
                <a:spcPts val="0"/>
              </a:spcBef>
              <a:spcAft>
                <a:spcPts val="0"/>
              </a:spcAft>
              <a:buSzPts val="1300"/>
              <a:buChar char="-"/>
            </a:pPr>
            <a:r>
              <a:rPr lang="en"/>
              <a:t>Hemolytic transfusion reactions</a:t>
            </a:r>
            <a:endParaRPr/>
          </a:p>
          <a:p>
            <a:pPr indent="-311150" lvl="0" marL="457200" rtl="0" algn="l">
              <a:spcBef>
                <a:spcPts val="0"/>
              </a:spcBef>
              <a:spcAft>
                <a:spcPts val="0"/>
              </a:spcAft>
              <a:buSzPts val="1300"/>
              <a:buChar char="-"/>
            </a:pPr>
            <a:r>
              <a:rPr lang="en"/>
              <a:t>TACO - transfusion associated circulatory overload</a:t>
            </a:r>
            <a:endParaRPr/>
          </a:p>
          <a:p>
            <a:pPr indent="-311150" lvl="0" marL="457200" rtl="0" algn="l">
              <a:spcBef>
                <a:spcPts val="0"/>
              </a:spcBef>
              <a:spcAft>
                <a:spcPts val="0"/>
              </a:spcAft>
              <a:buSzPts val="1300"/>
              <a:buChar char="-"/>
            </a:pPr>
            <a:r>
              <a:rPr lang="en"/>
              <a:t>TRALI - transfusion associated acute lung injury</a:t>
            </a:r>
            <a:endParaRPr/>
          </a:p>
          <a:p>
            <a:pPr indent="0" lvl="0" marL="0" rtl="0" algn="l">
              <a:spcBef>
                <a:spcPts val="1200"/>
              </a:spcBef>
              <a:spcAft>
                <a:spcPts val="1200"/>
              </a:spcAft>
              <a:buNone/>
            </a:pPr>
            <a:r>
              <a:rPr lang="en"/>
              <a:t>Not first line treatment for hypoalbuminemia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0"/>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References</a:t>
            </a:r>
            <a:endParaRPr/>
          </a:p>
        </p:txBody>
      </p:sp>
      <p:sp>
        <p:nvSpPr>
          <p:cNvPr id="324" name="Google Shape;324;p20"/>
          <p:cNvSpPr txBox="1"/>
          <p:nvPr>
            <p:ph idx="1" type="body"/>
          </p:nvPr>
        </p:nvSpPr>
        <p:spPr>
          <a:xfrm>
            <a:off x="1303800" y="1256500"/>
            <a:ext cx="7030500" cy="3472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275"/>
              <a:buNone/>
            </a:pPr>
            <a:r>
              <a:rPr lang="en" sz="900">
                <a:solidFill>
                  <a:srgbClr val="1C1D1E"/>
                </a:solidFill>
                <a:highlight>
                  <a:srgbClr val="FFFFFF"/>
                </a:highlight>
                <a:latin typeface="Arial"/>
                <a:ea typeface="Arial"/>
                <a:cs typeface="Arial"/>
                <a:sym typeface="Arial"/>
              </a:rPr>
              <a:t>Acciacca, RA, Sullivan, LA, Webb, TL, Johnson, V, Dow, SW. Clinical evaluation of hyperimmune plasma for treatment of dogs with naturally occurring parvoviral enteritis. </a:t>
            </a:r>
            <a:r>
              <a:rPr i="1" lang="en" sz="900">
                <a:solidFill>
                  <a:srgbClr val="1C1D1E"/>
                </a:solidFill>
                <a:highlight>
                  <a:srgbClr val="FFFFFF"/>
                </a:highlight>
                <a:latin typeface="Arial"/>
                <a:ea typeface="Arial"/>
                <a:cs typeface="Arial"/>
                <a:sym typeface="Arial"/>
              </a:rPr>
              <a:t>J Vet Emerg Crit Care</a:t>
            </a:r>
            <a:r>
              <a:rPr lang="en" sz="900">
                <a:solidFill>
                  <a:srgbClr val="1C1D1E"/>
                </a:solidFill>
                <a:highlight>
                  <a:srgbClr val="FFFFFF"/>
                </a:highlight>
                <a:latin typeface="Arial"/>
                <a:ea typeface="Arial"/>
                <a:cs typeface="Arial"/>
                <a:sym typeface="Arial"/>
              </a:rPr>
              <a:t>. 2020; 30: 525– 533. </a:t>
            </a:r>
            <a:r>
              <a:rPr lang="en" sz="900">
                <a:solidFill>
                  <a:srgbClr val="005274"/>
                </a:solidFill>
                <a:highlight>
                  <a:srgbClr val="FFFFFF"/>
                </a:highlight>
                <a:uFill>
                  <a:noFill/>
                </a:uFill>
                <a:latin typeface="Arial"/>
                <a:ea typeface="Arial"/>
                <a:cs typeface="Arial"/>
                <a:sym typeface="Arial"/>
                <a:hlinkClick r:id="rId3">
                  <a:extLst>
                    <a:ext uri="{A12FA001-AC4F-418D-AE19-62706E023703}">
                      <ahyp:hlinkClr val="tx"/>
                    </a:ext>
                  </a:extLst>
                </a:hlinkClick>
              </a:rPr>
              <a:t>https://doi.org/10.1111/vec.12987</a:t>
            </a:r>
            <a:endParaRPr sz="900">
              <a:solidFill>
                <a:srgbClr val="1C1D1E"/>
              </a:solidFill>
              <a:highlight>
                <a:srgbClr val="FFFFFF"/>
              </a:highlight>
              <a:latin typeface="Arial"/>
              <a:ea typeface="Arial"/>
              <a:cs typeface="Arial"/>
              <a:sym typeface="Arial"/>
            </a:endParaRPr>
          </a:p>
          <a:p>
            <a:pPr indent="0" lvl="0" marL="0" rtl="0" algn="l">
              <a:lnSpc>
                <a:spcPct val="95000"/>
              </a:lnSpc>
              <a:spcBef>
                <a:spcPts val="1200"/>
              </a:spcBef>
              <a:spcAft>
                <a:spcPts val="0"/>
              </a:spcAft>
              <a:buSzPts val="275"/>
              <a:buNone/>
            </a:pPr>
            <a:r>
              <a:rPr lang="en" sz="900">
                <a:solidFill>
                  <a:srgbClr val="1C1D1E"/>
                </a:solidFill>
                <a:highlight>
                  <a:srgbClr val="FFFFFF"/>
                </a:highlight>
                <a:latin typeface="Arial"/>
                <a:ea typeface="Arial"/>
                <a:cs typeface="Arial"/>
                <a:sym typeface="Arial"/>
              </a:rPr>
              <a:t>Ann E. Hohenhaus, Chapter 24 - Blood Transfusion and Blood Substitutes, Editor(s): Stephen P. DiBartola, Fluid, Electrolyte, and Acid-Base Disorders in Small Animal Practice (Fourth Edition), W.B. Saunders, 2012, Pages 585-604</a:t>
            </a:r>
            <a:endParaRPr sz="900">
              <a:solidFill>
                <a:srgbClr val="1C1D1E"/>
              </a:solidFill>
              <a:highlight>
                <a:srgbClr val="FFFFFF"/>
              </a:highlight>
              <a:latin typeface="Arial"/>
              <a:ea typeface="Arial"/>
              <a:cs typeface="Arial"/>
              <a:sym typeface="Arial"/>
            </a:endParaRPr>
          </a:p>
          <a:p>
            <a:pPr indent="0" lvl="0" marL="0" rtl="0" algn="l">
              <a:lnSpc>
                <a:spcPct val="95000"/>
              </a:lnSpc>
              <a:spcBef>
                <a:spcPts val="1200"/>
              </a:spcBef>
              <a:spcAft>
                <a:spcPts val="0"/>
              </a:spcAft>
              <a:buSzPts val="275"/>
              <a:buNone/>
            </a:pPr>
            <a:r>
              <a:rPr lang="en" sz="900">
                <a:solidFill>
                  <a:srgbClr val="1C1D1E"/>
                </a:solidFill>
                <a:highlight>
                  <a:srgbClr val="FFFFFF"/>
                </a:highlight>
                <a:latin typeface="Arial"/>
                <a:ea typeface="Arial"/>
                <a:cs typeface="Arial"/>
                <a:sym typeface="Arial"/>
              </a:rPr>
              <a:t>Beer, K.S. and Silverstein, D.C. (2015), Controversies in the use of fresh frozen plasma in critically ill small animal patients. Journal of Veterinary Emergency and Critical Care, 25: 101-106. </a:t>
            </a:r>
            <a:r>
              <a:rPr lang="en" sz="900">
                <a:solidFill>
                  <a:srgbClr val="005274"/>
                </a:solidFill>
                <a:highlight>
                  <a:srgbClr val="FFFFFF"/>
                </a:highlight>
                <a:uFill>
                  <a:noFill/>
                </a:uFill>
                <a:latin typeface="Arial"/>
                <a:ea typeface="Arial"/>
                <a:cs typeface="Arial"/>
                <a:sym typeface="Arial"/>
                <a:hlinkClick r:id="rId4">
                  <a:extLst>
                    <a:ext uri="{A12FA001-AC4F-418D-AE19-62706E023703}">
                      <ahyp:hlinkClr val="tx"/>
                    </a:ext>
                  </a:extLst>
                </a:hlinkClick>
              </a:rPr>
              <a:t>https://doi-org.proxy.library.cornell.edu/10.1111/vec.12280</a:t>
            </a:r>
            <a:endParaRPr sz="900">
              <a:solidFill>
                <a:srgbClr val="000000"/>
              </a:solidFill>
              <a:highlight>
                <a:srgbClr val="FFFFFF"/>
              </a:highlight>
              <a:latin typeface="Arial"/>
              <a:ea typeface="Arial"/>
              <a:cs typeface="Arial"/>
              <a:sym typeface="Arial"/>
            </a:endParaRPr>
          </a:p>
          <a:p>
            <a:pPr indent="0" lvl="0" marL="0" rtl="0" algn="l">
              <a:lnSpc>
                <a:spcPct val="95000"/>
              </a:lnSpc>
              <a:spcBef>
                <a:spcPts val="1200"/>
              </a:spcBef>
              <a:spcAft>
                <a:spcPts val="0"/>
              </a:spcAft>
              <a:buSzPts val="275"/>
              <a:buNone/>
            </a:pPr>
            <a:r>
              <a:rPr lang="en" sz="900">
                <a:solidFill>
                  <a:srgbClr val="000000"/>
                </a:solidFill>
                <a:highlight>
                  <a:srgbClr val="FFFFFF"/>
                </a:highlight>
                <a:latin typeface="Arial"/>
                <a:ea typeface="Arial"/>
                <a:cs typeface="Arial"/>
                <a:sym typeface="Arial"/>
              </a:rPr>
              <a:t>Logan, J. C., Callan, M. B., Drew, K., Marryott, K., Oakley, D. A., Jefferies, L., &amp; Giger, U. (2001). Clinical indications for use of fresh frozen plasma in dogs: 74 dogs (October through December 1999), </a:t>
            </a:r>
            <a:r>
              <a:rPr i="1" lang="en" sz="900">
                <a:solidFill>
                  <a:srgbClr val="000000"/>
                </a:solidFill>
                <a:highlight>
                  <a:srgbClr val="FFFFFF"/>
                </a:highlight>
                <a:latin typeface="Arial"/>
                <a:ea typeface="Arial"/>
                <a:cs typeface="Arial"/>
                <a:sym typeface="Arial"/>
              </a:rPr>
              <a:t>Journal of the American Veterinary Medical Association</a:t>
            </a:r>
            <a:r>
              <a:rPr lang="en" sz="900">
                <a:solidFill>
                  <a:srgbClr val="000000"/>
                </a:solidFill>
                <a:highlight>
                  <a:srgbClr val="FFFFFF"/>
                </a:highlight>
                <a:latin typeface="Arial"/>
                <a:ea typeface="Arial"/>
                <a:cs typeface="Arial"/>
                <a:sym typeface="Arial"/>
              </a:rPr>
              <a:t>, </a:t>
            </a:r>
            <a:r>
              <a:rPr i="1" lang="en" sz="900">
                <a:solidFill>
                  <a:srgbClr val="000000"/>
                </a:solidFill>
                <a:highlight>
                  <a:srgbClr val="FFFFFF"/>
                </a:highlight>
                <a:latin typeface="Arial"/>
                <a:ea typeface="Arial"/>
                <a:cs typeface="Arial"/>
                <a:sym typeface="Arial"/>
              </a:rPr>
              <a:t>218</a:t>
            </a:r>
            <a:r>
              <a:rPr lang="en" sz="900">
                <a:solidFill>
                  <a:srgbClr val="000000"/>
                </a:solidFill>
                <a:highlight>
                  <a:srgbClr val="FFFFFF"/>
                </a:highlight>
                <a:latin typeface="Arial"/>
                <a:ea typeface="Arial"/>
                <a:cs typeface="Arial"/>
                <a:sym typeface="Arial"/>
              </a:rPr>
              <a:t>(9), 1449-1455.</a:t>
            </a:r>
            <a:endParaRPr sz="900">
              <a:solidFill>
                <a:srgbClr val="000000"/>
              </a:solidFill>
              <a:highlight>
                <a:srgbClr val="FFFFFF"/>
              </a:highlight>
              <a:latin typeface="Arial"/>
              <a:ea typeface="Arial"/>
              <a:cs typeface="Arial"/>
              <a:sym typeface="Arial"/>
            </a:endParaRPr>
          </a:p>
          <a:p>
            <a:pPr indent="0" lvl="0" marL="0" rtl="0" algn="l">
              <a:lnSpc>
                <a:spcPct val="95000"/>
              </a:lnSpc>
              <a:spcBef>
                <a:spcPts val="1200"/>
              </a:spcBef>
              <a:spcAft>
                <a:spcPts val="0"/>
              </a:spcAft>
              <a:buSzPts val="275"/>
              <a:buNone/>
            </a:pPr>
            <a:r>
              <a:rPr lang="en" sz="900">
                <a:solidFill>
                  <a:srgbClr val="212121"/>
                </a:solidFill>
                <a:highlight>
                  <a:srgbClr val="FFFFFF"/>
                </a:highlight>
                <a:latin typeface="Arial"/>
                <a:ea typeface="Arial"/>
                <a:cs typeface="Arial"/>
                <a:sym typeface="Arial"/>
              </a:rPr>
              <a:t>Mazzaferro EM. Update on Canine Parvoviral Enteritis. Vet Clin North Am Small Anim Pract. 2020 Nov;50(6):1307-1325. doi: 10.1016/j.cvsm.2020.07.008. Epub 2020 Sep 2. PMID: 32891439; PMCID: PMC7467068.</a:t>
            </a:r>
            <a:endParaRPr sz="900">
              <a:solidFill>
                <a:srgbClr val="000000"/>
              </a:solidFill>
              <a:highlight>
                <a:srgbClr val="FFFFFF"/>
              </a:highlight>
              <a:latin typeface="Arial"/>
              <a:ea typeface="Arial"/>
              <a:cs typeface="Arial"/>
              <a:sym typeface="Arial"/>
            </a:endParaRPr>
          </a:p>
          <a:p>
            <a:pPr indent="0" lvl="0" marL="0" rtl="0" algn="l">
              <a:lnSpc>
                <a:spcPct val="95000"/>
              </a:lnSpc>
              <a:spcBef>
                <a:spcPts val="1200"/>
              </a:spcBef>
              <a:spcAft>
                <a:spcPts val="0"/>
              </a:spcAft>
              <a:buSzPts val="275"/>
              <a:buNone/>
            </a:pPr>
            <a:r>
              <a:rPr lang="en" sz="900">
                <a:solidFill>
                  <a:srgbClr val="000000"/>
                </a:solidFill>
                <a:highlight>
                  <a:srgbClr val="FFFFFF"/>
                </a:highlight>
                <a:latin typeface="Arial"/>
                <a:ea typeface="Arial"/>
                <a:cs typeface="Arial"/>
                <a:sym typeface="Arial"/>
              </a:rPr>
              <a:t>Snow SJ, Jutkowitz LA, Brown AJ. Trends in plasma transfusion at a veterinary teaching hospital: 308 patients (1996–1998 and 2006– 2008). J Vet Emerg Crit Care 2010; 20(4):441–445.</a:t>
            </a:r>
            <a:endParaRPr sz="900">
              <a:solidFill>
                <a:srgbClr val="000000"/>
              </a:solidFill>
              <a:highlight>
                <a:srgbClr val="FFFFFF"/>
              </a:highlight>
              <a:latin typeface="Arial"/>
              <a:ea typeface="Arial"/>
              <a:cs typeface="Arial"/>
              <a:sym typeface="Arial"/>
            </a:endParaRPr>
          </a:p>
          <a:p>
            <a:pPr indent="0" lvl="0" marL="0" rtl="0" algn="l">
              <a:lnSpc>
                <a:spcPct val="95000"/>
              </a:lnSpc>
              <a:spcBef>
                <a:spcPts val="1200"/>
              </a:spcBef>
              <a:spcAft>
                <a:spcPts val="0"/>
              </a:spcAft>
              <a:buSzPts val="275"/>
              <a:buNone/>
            </a:pPr>
            <a:r>
              <a:rPr lang="en" sz="900">
                <a:solidFill>
                  <a:srgbClr val="000000"/>
                </a:solidFill>
                <a:highlight>
                  <a:srgbClr val="FFFFFF"/>
                </a:highlight>
                <a:latin typeface="Arial"/>
                <a:ea typeface="Arial"/>
                <a:cs typeface="Arial"/>
                <a:sym typeface="Arial"/>
              </a:rPr>
              <a:t>Urs Giger, Chapter 61 - Transfusion Therapy, Small Animal Critical Care Medicine (Second Edition), 2015, Pages 327-332</a:t>
            </a:r>
            <a:endParaRPr sz="900">
              <a:solidFill>
                <a:srgbClr val="000000"/>
              </a:solidFill>
              <a:highlight>
                <a:srgbClr val="FFFFFF"/>
              </a:highlight>
              <a:latin typeface="Arial"/>
              <a:ea typeface="Arial"/>
              <a:cs typeface="Arial"/>
              <a:sym typeface="Arial"/>
            </a:endParaRPr>
          </a:p>
          <a:p>
            <a:pPr indent="0" lvl="0" marL="0" rtl="0" algn="l">
              <a:lnSpc>
                <a:spcPct val="95000"/>
              </a:lnSpc>
              <a:spcBef>
                <a:spcPts val="1200"/>
              </a:spcBef>
              <a:spcAft>
                <a:spcPts val="0"/>
              </a:spcAft>
              <a:buSzPts val="275"/>
              <a:buNone/>
            </a:pPr>
            <a:r>
              <a:t/>
            </a:r>
            <a:endParaRPr sz="900">
              <a:solidFill>
                <a:srgbClr val="000000"/>
              </a:solidFill>
              <a:highlight>
                <a:srgbClr val="FFFFFF"/>
              </a:highlight>
              <a:latin typeface="Arial"/>
              <a:ea typeface="Arial"/>
              <a:cs typeface="Arial"/>
              <a:sym typeface="Arial"/>
            </a:endParaRPr>
          </a:p>
          <a:p>
            <a:pPr indent="0" lvl="0" marL="0" rtl="0" algn="l">
              <a:lnSpc>
                <a:spcPct val="95000"/>
              </a:lnSpc>
              <a:spcBef>
                <a:spcPts val="1200"/>
              </a:spcBef>
              <a:spcAft>
                <a:spcPts val="1200"/>
              </a:spcAft>
              <a:buSzPts val="275"/>
              <a:buNone/>
            </a:pPr>
            <a:r>
              <a:t/>
            </a:r>
            <a:endParaRPr sz="900">
              <a:solidFill>
                <a:srgbClr val="000000"/>
              </a:solidFill>
              <a:highlight>
                <a:srgbClr val="FFFFFF"/>
              </a:highlight>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