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notesMasterIdLst>
    <p:notesMasterId r:id="rId52"/>
  </p:notesMasterIdLst>
  <p:sldIdLst>
    <p:sldId id="256" r:id="rId2"/>
    <p:sldId id="258" r:id="rId3"/>
    <p:sldId id="267" r:id="rId4"/>
    <p:sldId id="257" r:id="rId5"/>
    <p:sldId id="263" r:id="rId6"/>
    <p:sldId id="271" r:id="rId7"/>
    <p:sldId id="272" r:id="rId8"/>
    <p:sldId id="274" r:id="rId9"/>
    <p:sldId id="275" r:id="rId10"/>
    <p:sldId id="273" r:id="rId11"/>
    <p:sldId id="269" r:id="rId12"/>
    <p:sldId id="270" r:id="rId13"/>
    <p:sldId id="297" r:id="rId14"/>
    <p:sldId id="281" r:id="rId15"/>
    <p:sldId id="306" r:id="rId16"/>
    <p:sldId id="259" r:id="rId17"/>
    <p:sldId id="264" r:id="rId18"/>
    <p:sldId id="304" r:id="rId19"/>
    <p:sldId id="276" r:id="rId20"/>
    <p:sldId id="277" r:id="rId21"/>
    <p:sldId id="278" r:id="rId22"/>
    <p:sldId id="305" r:id="rId23"/>
    <p:sldId id="282" r:id="rId24"/>
    <p:sldId id="260" r:id="rId25"/>
    <p:sldId id="307" r:id="rId26"/>
    <p:sldId id="279" r:id="rId27"/>
    <p:sldId id="288" r:id="rId28"/>
    <p:sldId id="287" r:id="rId29"/>
    <p:sldId id="280" r:id="rId30"/>
    <p:sldId id="283" r:id="rId31"/>
    <p:sldId id="299" r:id="rId32"/>
    <p:sldId id="293" r:id="rId33"/>
    <p:sldId id="294" r:id="rId34"/>
    <p:sldId id="292" r:id="rId35"/>
    <p:sldId id="298" r:id="rId36"/>
    <p:sldId id="295" r:id="rId37"/>
    <p:sldId id="290" r:id="rId38"/>
    <p:sldId id="291" r:id="rId39"/>
    <p:sldId id="265" r:id="rId40"/>
    <p:sldId id="261" r:id="rId41"/>
    <p:sldId id="284" r:id="rId42"/>
    <p:sldId id="286" r:id="rId43"/>
    <p:sldId id="296" r:id="rId44"/>
    <p:sldId id="303" r:id="rId45"/>
    <p:sldId id="301" r:id="rId46"/>
    <p:sldId id="302" r:id="rId47"/>
    <p:sldId id="300" r:id="rId48"/>
    <p:sldId id="266" r:id="rId49"/>
    <p:sldId id="285" r:id="rId50"/>
    <p:sldId id="28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784"/>
    <p:restoredTop sz="80031"/>
  </p:normalViewPr>
  <p:slideViewPr>
    <p:cSldViewPr snapToGrid="0" snapToObjects="1">
      <p:cViewPr varScale="1">
        <p:scale>
          <a:sx n="86" d="100"/>
          <a:sy n="86" d="100"/>
        </p:scale>
        <p:origin x="92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0:31.27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0 128 16383,'74'0'0,"8"0"0,-26 0 0,-1 0 0,19 0 0,-5 0 0,19 0 0,-21 0 0,2 0 0,-9 0 0,-2 0 0,0 0 0,-2 0 0,-3 0 0,-4 0 0,7 0 0,15 0 0,5 0 0,-13 0 0,32 0 0,-27 0 0,20 0 0,-28 0 0,-7 0 0,-2 0 0,-6 0 0,-6 0 0,-2 0 0,0 0 0,-4 0 0,4-5 0,0 4 0,2-3 0,19-1 0,-9 3 0,3-7 0,-15 3 0,-6-5 0,-5 1 0,-2 0 0,-9-3 0,-2 2 0,-8-6 0,9 7 0,8 1 0,13 5 0,10 4 0,-1 5 0,1-4 0,0 9 0,0-9 0,0 4 0,-6-5 0,4 0 0,-10 0 0,10 0 0,-5 0 0,0 0 0,6 0 0,-6 0 0,7 0 0,-6 0 0,4 0 0,-11 0 0,5 0 0,-6 0 0,-5 0 0,3 0 0,-3 0 0,-1 0 0,5 0 0,4 0 0,-1 0 0,0 0 0,-3 0 0,-10 0 0,10 0 0,-10 0 0,9 0 0,-8 0 0,3 0 0,-5 0 0,5 0 0,-4 4 0,4 1 0,-5 1 0,-1 2 0,1-7 0,0 3 0,0 0 0,0-3 0,-1 4 0,1-1 0,5-3 0,-4 3 0,24-4 0,-15 0 0,15 0 0,-13 0 0,0 0 0,0 0 0,0 0 0,-1 0 0,1 0 0,0-5 0,0 4 0,0-4 0,0 5 0,6 0 0,-5 0 0,5 0 0,-6 0 0,0 0 0,0 0 0,0 0 0,14-4 0,-11 3 0,11-9 0,-20 9 0,5-3 0,-5-1 0,6 4 0,-5-4 0,3 5 0,-8 0 0,8 0 0,-9 0 0,10 0 0,-5 0 0,1 0 0,3 0 0,-3 0 0,5 0 0,2 0 0,-1 0 0,-8 0 0,-1 0 0,-9 0 0,0 0 0,7 0 0,-11 0 0,10 0 0,-3 0 0,-3 0 0,6 0 0,-8 0 0,4 0 0,0 4 0,0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1:25.05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 16383,'44'0'0,"7"0"0,-24 0 0,17 0 0,1 0 0,9 0 0,6 0 0,-6 0 0,12 0 0,-10 0 0,5 0 0,-2 0 0,-5 0 0,6 0 0,1 0 0,-8 0 0,6 0 0,-5 0 0,7 0 0,-1 0 0,1 0 0,0 0 0,0 0 0,-1 0 0,0 0 0,0 0 0,1 0 0,0 0 0,-7 0 0,5 0 0,-13 0 0,6 0 0,-7 5 0,13 1 0,-9 5 0,3 0 0,-21-5 0,-1 3 0,-15-8 0,9 8 0,-15-8 0,8 3 0,2-4 0,12 0 0,7 0 0,7 0 0,0 0 0,7 0 0,-6 0 0,13 0 0,-6 0 0,1 0 0,5 0 0,-5 0 0,0 0 0,5 0 0,-12 0 0,4 0 0,-12 0 0,3 0 0,-9 0 0,10 0 0,-10 0 0,4 0 0,-6 0 0,-6 0 0,5 0 0,-5 0 0,1 0 0,3 5 0,-3-4 0,-1 8 0,5-8 0,-4 3 0,4-4 0,1 0 0,7 0 0,-6 0 0,11 0 0,-10 0 0,24 0 0,-21 0 0,15 0 0,-14 0 0,-4 0 0,4 0 0,0 0 0,-5 0 0,11 0 0,-4 5 0,6 1 0,0 5 0,-7 0 0,6 0 0,-6 0 0,7 0 0,0-5 0,0 4 0,20-3 0,-15 4 0,15 0 0,-20 0 0,0-5 0,0 4 0,0-8 0,-6 7 0,4-8 0,-4 4 0,0-5 0,-2 0 0,0 0 0,-10 0 0,9 0 0,-11 0 0,1 0 0,3 0 0,0 0 0,3 0 0,-4 0 0,-4 0 0,-5 0 0,5 0 0,-4 0 0,4 0 0,1 0 0,-5 0 0,4 0 0,-5 0 0,0 0 0,-1 0 0,1 0 0,0 0 0,0 0 0,5 0 0,-4 0 0,10 0 0,4 0 0,5 0 0,2 0 0,2 0 0,-10 0 0,10 0 0,-4 0 0,-1 0 0,6 0 0,-12 0 0,12 0 0,-12 0 0,5 0 0,-6 0 0,0 0 0,-5 0 0,3 0 0,-8 0 0,3 0 0,0 0 0,4 0 0,4 0 0,2 0 0,-3 0 0,6 0 0,-5 0 0,12 0 0,-12-5 0,12 4 0,-6-9 0,1 5 0,5-7 0,-12 2 0,5 4 0,-6-4 0,0 9 0,0-8 0,-5 8 0,3-4 0,-9 1 0,10 3 0,-5-3 0,15-1 0,-7 0 0,6-1 0,-8-3 0,6 3 0,-5 0 0,5-4 0,-6 4 0,0 1 0,0-5 0,0 5 0,0-1 0,0-4 0,0 9 0,-6-8 0,5 8 0,-10-3 0,4 4 0,-1 0 0,-3 0 0,-2 0 0,-2 0 0,-2 0 0,3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1:27.97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81 16383,'48'0'0,"10"0"0,-11 0 0,22 0 0,10 0 0,11 0 0,8 0 0,-40 0 0,2 0 0,-5 0 0,2 0 0,12 0 0,2 0 0,1 0 0,-1 0 0,-8 0 0,-1 0 0,-2 0 0,-1 0 0,-5 0 0,-2 0 0,40 0 0,6 0 0,-18 0 0,-12 0 0,-14 0 0,-3 0 0,-17 0 0,-9 0 0,-12 0 0,9-4 0,0 3 0,19-3 0,-3 4 0,7 0 0,-6 0 0,4 0 0,-5 0 0,1-4 0,4 2 0,-10-2 0,10 4 0,-4 0 0,6 0 0,-1 0 0,-5 0 0,4 0 0,-4 0 0,-1-5 0,0 4 0,-8-4 0,1 5 0,0 0 0,0 0 0,0 0 0,0 0 0,-6 0 0,5 0 0,9 0 0,-5 0 0,11 0 0,-14 0 0,0 0 0,0 0 0,-6 0 0,5 0 0,-10-4 0,10 3 0,-10-3 0,9-1 0,-9 0 0,10-1 0,-4-3 0,4 8 0,21-8 0,-15 7 0,15-3 0,-14 5 0,-4 0 0,10 0 0,-4 0 0,0 0 0,4 0 0,-4 0 0,6 0 0,-7 0 0,5 0 0,-4 0 0,6 0 0,-1 0 0,15 0 0,-17 0 0,8 0 0,-24 0 0,3 0 0,-3 0 0,5 0 0,-6 0 0,5 0 0,-5 0 0,1 0 0,3 0 0,-9 0 0,5 0 0,-6 0 0,-1 0 0,-3 0 0,2 0 0,-3 0 0,3 0 0,0 0 0,-3 0 0,6 0 0,-6 0 0,3 0 0,0 0 0,1 0 0,-3 0 0,5 0 0,-6 0 0,0 0 0,7 0 0,-11 4 0,11-3 0,-8 3 0,1 0 0,6 0 0,-10 1 0,9 3 0,-6-4 0,0 1 0,6-2 0,-1-3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2:07.61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1 221 16383,'50'0'0,"-7"0"0,-13 0 0,-3 0 0,5 0 0,4 0 0,-9 0 0,10 0 0,-6 0 0,6 0 0,-4 0 0,4 0 0,-7 0 0,1 0 0,7 0 0,-6 0 0,11 0 0,-10 0 0,4 0 0,-6 0 0,-1 0 0,-4 5 0,3-4 0,-8 7 0,3-7 0,0 3 0,-4-4 0,4 0 0,0 0 0,-4 0 0,24 0 0,-9 0 0,17 0 0,-13 0 0,11 0 0,-10 0 0,12 0 0,-7 0 0,0 0 0,-6 0 0,4 0 0,-10 0 0,4 0 0,-6 0 0,0 0 0,-1 0 0,10 0 0,-13 0 0,11 0 0,-13 0 0,1 4 0,4-3 0,-5 3 0,6-4 0,0 0 0,6 0 0,-4 0 0,4 0 0,-6 0 0,-6 0 0,5 0 0,-5 0 0,9 0 0,-2 0 0,-4-4 0,-3 3 0,-7-3 0,1 0 0,0 3 0,5-8 0,-4 8 0,5-8 0,-7 3 0,7 1 0,-5-3 0,9 7 0,-3-8 0,-1 8 0,5-9 0,-10 9 0,4-8 0,0 8 0,-3-7 0,3 7 0,3-4 0,-6 5 0,6 0 0,-8 0 0,0 0 0,-1 0 0,1 0 0,5 0 0,-3 0 0,8 0 0,-9 0 0,10 0 0,-10 0 0,10 0 0,4 0 0,-1 0 0,0-4 0,-3 3 0,-10-3 0,10 4 0,-10-4 0,10 3 0,-10-8 0,9 8 0,-9-3 0,5 0 0,-1-2 0,-4 1 0,4-4 0,-5 8 0,0-8 0,-1 8 0,1-7 0,0 7 0,0-4 0,-5 2 0,4 2 0,0-3 0,-3 4 0,6 0 0,-3-4 0,-3 3 0,7-4 0,-4 1 0,2 3 0,2-3 0,-8 0 0,7 3 0,-6-7 0,7 7 0,-3-8 0,0 8 0,0-3 0,-1 0 0,1 3 0,4-3 0,-8 0 0,6 3 0,-7-3 0,0 4 0,6 0 0,-9 0 0,11 0 0,-9 0 0,1 0 0,7 0 0,-11 0 0,11 0 0,-8 0 0,4 0 0,0 0 0,-1 0 0,0 0 0,0 0 0,0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2:15.56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0 430 16383,'77'0'0,"-10"0"0,-1 0 0,-2 0 0,32 0 0,-4 0 0,-34 0 0,0 0 0,25 0 0,-23 0 0,2 0 0,34 0 0,-41 0 0,1 0 0,-1 0 0,-4 0 0,14 0 0,19 0 0,-12 0 0,1-11 0,12 8 0,-22-8 0,6 6 0,-16 4 0,-1-15 0,-20 14 0,-1-13 0,-17 6 0,-4-6 0,8 1 0,12 4 0,10 7 0,19 3 0,-6 0 0,7 0 0,1 0 0,0 0 0,-1 0 0,1 0 0,6 0 0,-4 0 0,6 0 0,-1 0 0,-5 0 0,14 0 0,-15 0 0,15 0 0,-15 0 0,7 0 0,-1 0 0,-5 0 0,5 0 0,-14 0 0,5-6 0,-5 5 0,0-5 0,5 6 0,-13-5 0,6-1 0,-7 0 0,-1-4 0,-5 9 0,-2-9 0,-11 5 0,-2-5 0,-6-3 0,-8 3 0,8 1 0,-2 5 0,18 4 0,19 0 0,11 0 0,21 0 0,-13 0 0,-16 0 0,1 0 0,29 0 0,8 0 0,-2 0 0,-27 0 0,22 0 0,-10 0 0,-6 0 0,23-6 0,-18 4 0,20-5 0,-9 1 0,-22 4 0,19-10 0,-21 11 0,7-5 0,19 6 0,-37 0 0,12 0 0,-33 0 0,-5 0 0,-2 0 0,-5 0 0,0 0 0,-1 0 0,-3-4 0,2-14 0,-7 1 0,4-17 0,-8 9 0,-2-6 0,-4 0 0,0 20 0,37 31 0,-20 3 0,36 16 0,-28-20 0,12-8 0,-4 4 0,10-3 0,-4-7 0,6 0 0,-1-5 0,8 0 0,2 0 0,7 0 0,0 0 0,-8 0 0,7 0 0,-14 0 0,6 0 0,-7 0 0,20 0 0,-22 0 0,21 0 0,-32 0 0,12 0 0,-12 0 0,11 0 0,-10 0 0,4 0 0,-6 0 0,0 0 0,-6 0 0,4 0 0,-3 0 0,5 0 0,0 5 0,0 1 0,0-1 0,6 5 0,-5-4 0,19 5 0,-10-1 0,5 1 0,-9-5 0,-6 3 0,0-8 0,0 8 0,0-8 0,-6 8 0,5-8 0,-5 8 0,1-8 0,3 8 0,-3-8 0,-1 8 0,5-3 0,-10-1 0,10 4 0,-10-8 0,4 4 0,8 4 0,-9-7 0,15 11 0,-18-12 0,4 8 0,-5-8 0,0 3 0,-5 0 0,4-3 0,-5 3 0,5-4 0,-1-4 0,-4-6 0,-4-4 0,-5-10 0,3 12 0,8-2 0,16 14 0,14 0 0,9 0 0,14 0 0,31 0 0,-13 0 0,13 0 0,-23 0 0,-13 0 0,6 0 0,-8 0 0,-8-5 0,26 4 0,-28-9 0,21 9 0,-27-4 0,-6 5 0,18 0 0,-15 0 0,11 0 0,-16 0 0,-6 0 0,0 0 0,-1 0 0,-4 0 0,12 0 0,-16 0 0,11 0 0,-15-5 0,1 4 0,0-3 0,0 4 0,-5 0 0,3 0 0,-2 0 0,3 0 0,1 0 0,0 0 0,-5 0 0,4 0 0,-4 0 0,5 0 0,0 0 0,0 0 0,-1 0 0,1 0 0,0 0 0,-5 0 0,4 0 0,4 0 0,-1 0 0,6 0 0,-2 0 0,-5 0 0,9 0 0,-9 0 0,10 0 0,-10 0 0,10 0 0,-10 0 0,4 0 0,0 0 0,-3 0 0,3 0 0,-6 0 0,15 0 0,-11 0 0,16 0 0,-18 0 0,4 0 0,-5 0 0,0 0 0,0 0 0,-1 0 0,1 0 0,0 0 0,-5 4 0,4-3 0,-4 3 0,5-4 0,-5 0 0,4 0 0,0 0 0,-3 0 0,6 0 0,-7 0 0,1 0 0,2 0 0,1 0 0,-2 0 0,5 0 0,-3 0 0,2 0 0,2 0 0,-7 0 0,2 0 0,-3 0 0,9 0 0,-8 0 0,2 0 0,0 0 0,-6 0 0,10 0 0,-8 3 0,1-2 0,7 3 0,-10-4 0,9 0 0,-7 0 0,4 0 0,0 4 0,-1-3 0,1 3 0,0-4 0,-1 0 0,1 0 0,0 0 0,0 0 0,0 0 0,-1 0 0,1 0 0,-1 3 0,0-2 0,0 3 0,1-4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2:22.35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0 16383,'50'0'0,"-10"0"0,-11 0 0,-3 0 0,4 0 0,7 0 0,-10 0 0,9 0 0,-5 0 0,-4 0 0,9 0 0,-16 0 0,16 0 0,-9 0 0,10 0 0,-7 0 0,7 0 0,2 5 0,13-3 0,-5 3 0,10-5 0,-3 0 0,6 0 0,0 0 0,1 0 0,0 0 0,0 0 0,7 0 0,-6 0 0,6 0 0,-14 0 0,5 0 0,-6 5 0,8-4 0,-8 5 0,6-6 0,-12 0 0,5 0 0,-8 0 0,1 0 0,0 0 0,0 0 0,-1 0 0,1 5 0,0-4 0,14 8 0,-11-7 0,11 7 0,-21-8 0,6 9 0,-12-8 0,5 3 0,-6-5 0,0 0 0,0 0 0,-5 4 0,3-3 0,-3 3 0,5-4 0,-1 0 0,1 0 0,0 0 0,0 0 0,20 0 0,-15 0 0,15 0 0,-14 0 0,-4 0 0,4 0 0,0 0 0,-5 0 0,6 0 0,-8 0 0,8 0 0,-6 0 0,5 0 0,-6 0 0,0 5 0,0-4 0,0 8 0,0-8 0,0 4 0,0-1 0,13-3 0,-9 9 0,4-9 0,-9 3 0,-5-4 0,1 4 0,3-3 0,-3 4 0,5-5 0,-6 0 0,5 0 0,-5 0 0,1 0 0,3 0 0,-3 0 0,0 0 0,-2 0 0,0 0 0,-4 0 0,4 0 0,-5 0 0,0 0 0,8 0 0,-11 0 0,10 0 0,-12 0 0,1 0 0,2 0 0,-3 3 0,3-2 0,0 7 0,-3-7 0,2 3 0,5-4 0,-6 0 0,11 0 0,-17 0 0,9 4 0,0-3 0,2 3 0,2-4 0,-3 0 0,0 0 0,5 0 0,-4 0 0,4 0 0,1 0 0,-5 0 0,-1 0 0,-1 0 0,-4 4 0,5 1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8:53:17.416"/>
    </inkml:context>
    <inkml:brush xml:id="br0">
      <inkml:brushProperty name="width" value="0.05" units="cm"/>
      <inkml:brushProperty name="height" value="0.05" units="cm"/>
    </inkml:brush>
  </inkml:definitions>
  <inkml:trace contextRef="#ctx0" brushRef="#br0">1 0 24575,'69'69'0,"1"0"0,0 0 0,0 0 0,0 0 0,0 0 0,-14-16 0,-1 1 0,7 7 0,20 20 0,7 8 0,-5-5 0,-17-18 0,-31-29 0,-28-29 0,1-3 0,-5 2 0,4-6 0,-3 3 0,0-4 0,-1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8:53:19.103"/>
    </inkml:context>
    <inkml:brush xml:id="br0">
      <inkml:brushProperty name="width" value="0.05" units="cm"/>
      <inkml:brushProperty name="height" value="0.05" units="cm"/>
    </inkml:brush>
  </inkml:definitions>
  <inkml:trace contextRef="#ctx0" brushRef="#br0">803 0 24575,'-18'5'0,"6"5"0,-13 11 0,4 1 0,-2 15 0,-10-7 0,2 17 0,1-5 0,1 0 0,0 4 0,10-6 0,-16 10 0,15-3 0,-9 1 0,6-8 0,0 4 0,2-10 0,-2 4 0,2-6 0,-1 0 0,2-6 0,3 5 0,-2-5 0,2 6 0,1-5 0,-5 4 0,5-5 0,0 0 0,-3-1 0,8-5 0,-3-1 0,4 1 0,0-5 0,0 3 0,1-8 0,0 3 0,0-4 0,4 0 0,-3 0 0,3 4 0,-4-3 0,0 8 0,0-8 0,4 2 0,-3-3 0,7 0 0,-3 0 0,0-4 0,3-2 0,-3-3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23.52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36 16383,'65'0'0,"-10"0"0,-10 0 0,-5 0 0,6 0 0,8 0 0,2 0 0,36 0 0,-22 0 0,22 0 0,-44 0 0,12 0 0,-10 0 0,13 0 0,-7 0 0,5 0 0,-13 0 0,6 0 0,-14 0 0,5 0 0,-11 0 0,11 0 0,-11 0 0,11 0 0,-4 0 0,5 0 0,1 0 0,20 0 0,-15 0 0,9 0 0,-16 0 0,-11 0 0,5 0 0,-7 0 0,0 0 0,0 0 0,0 0 0,0 0 0,0 0 0,1 0 0,-1 0 0,6 0 0,-4 0 0,5 0 0,-7 0 0,-6 0 0,11 0 0,6 0 0,-1 0 0,10 0 0,-11 0 0,-2 0 0,7 0 0,-6 0 0,0 0 0,-1 0 0,0 0 0,-11 0 0,9 0 0,-11 0 0,6 0 0,-5 0 0,4 0 0,-11 0 0,11 0 0,-4 0 0,5 0 0,14 0 0,-4-6 0,6 5 0,-3-9 0,-11 8 0,11-8 0,-12 9 0,13-5 0,-13 6 0,6 0 0,-7 0 0,-5 0 0,4 0 0,-10 0 0,9 0 0,-9 0 0,10 0 0,-10 0 0,4 0 0,0 0 0,11 0 0,-2 0 0,1 0 0,-4 0 0,-4 0 0,-1 0 0,5 0 0,-10 0 0,10 0 0,-5 0 0,7 0 0,-7 0 0,5 0 0,-5 0 0,7 0 0,-7 0 0,5 0 0,-4 0 0,19 0 0,-10 0 0,10 0 0,-14 0 0,0 0 0,-5 0 0,-2 0 0,-5 0 0,-1 0 0,1 0 0,-5 0 0,2 0 0,-3 0 0,3 0 0,0 4 0,-4 1 0,3 4 0,-3-1 0,4-4 0,-1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25.72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0 223 16383,'66'0'0,"-1"0"0,-3 0 0,1 0 0,17 0 0,-4 0 0,23 0 0,-15 0 0,-1 0 0,15 0 0,-12 0 0,-5 0 0,11 0 0,-30 0 0,21 0 0,-4 0 0,-7 0 0,1 0 0,6-12 0,-21 9 0,11-9 0,-13 12 0,7 0 0,-7-5 0,5 3 0,-13-3 0,6 5 0,-7-5 0,0 4 0,0-5 0,-1 1 0,8-2 0,-6 1 0,13-5 0,-13 4 0,6-5 0,-7 5 0,0-3 0,-7 4 0,-1-1 0,-7 2 0,-5 1 0,-2 3 0,0-8 0,-4 8 0,4-4 0,-5 0 0,5 4 0,1-8 0,1 8 0,4-4 0,10 0 0,-6 4 0,18-9 0,-12 9 0,5-10 0,1 10 0,7-10 0,-5 9 0,5-3 0,-14 5 0,5 0 0,-11 0 0,-1 0 0,-2 0 0,-15 0 0,8 0 0,-9 0 0,4 0 0,1 0 0,-5 0 0,3 0 0,-3 0 0,4 0 0,-4 0 0,4 0 0,-5 0 0,6 0 0,-5 0 0,11 4 0,-13-3 0,14 4 0,-13-5 0,6 0 0,-5 0 0,3 0 0,-3 0 0,5 0 0,-6 0 0,5 0 0,-4 4 0,-1-3 0,4 3 0,-4-4 0,3 4 0,1 1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29.51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 16383,'83'5'0,"-8"-2"0,-14-3 0,-17 0 0,9 0 0,-1 0 0,-7 0 0,8 0 0,0 0 0,-2 0 0,29 0 0,-16 0 0,0 0 0,-4 0 0,-4 0 0,0 0 0,6 0 0,-14 0 0,6 0 0,-7 0 0,0 0 0,0 0 0,-7 0 0,5 0 0,-5 0 0,0 0 0,5 5 0,-11-3 0,5 3 0,-1-5 0,-4 0 0,11 0 0,-5 0 0,0 0 0,4 0 0,-3 0 0,5 0 0,-5 0 0,4 0 0,-5 0 0,0 0 0,-2 0 0,1 0 0,-5 0 0,11 0 0,-11 0 0,11 0 0,-5 0 0,0 0 0,5 0 0,-11 0 0,11 0 0,-4 0 0,20 0 0,-11 0 0,5 0 0,-10 0 0,-5 0 0,7 0 0,0 0 0,-7 0 0,5 0 0,-4 0 0,-1 0 0,-1 0 0,-1 0 0,-4 0 0,5 0 0,-7 0 0,21 0 0,-16 0 0,15 0 0,-20 0 0,0 5 0,0-4 0,1 4 0,-1-1 0,0-2 0,7 2 0,-6 1 0,6-4 0,0 9 0,-6-8 0,6 3 0,0 0 0,-5-4 0,-1 9 0,-2-9 0,-11 3 0,6 1 0,-7-4 0,10 7 0,-8-7 0,3 4 0,-6-5 0,-3 0 0,0 0 0,3 4 0,-3-3 0,5 4 0,-1-5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0:43.08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0 16383,'44'0'0,"1"0"0,-25 0 0,4 0 0,6 0 0,-8 0 0,9 0 0,-7 0 0,-4 0 0,4 0 0,0 0 0,-8 0 0,12 0 0,-7 0 0,0 0 0,2 0 0,-3 0 0,-5 0 0,8 0 0,-3 0 0,0 0 0,18 0 0,-16 0 0,16 0 0,-18 0 0,10 0 0,-5 0 0,0 0 0,5 0 0,-10 5 0,4-4 0,0 3 0,-4 0 0,4-3 0,-5 3 0,0-4 0,0 0 0,0 0 0,5 0 0,-9 0 0,14 0 0,-5 0 0,2 0 0,1 0 0,-8 0 0,0 0 0,0 0 0,-1 0 0,1 0 0,0 0 0,0 0 0,-5 0 0,4 0 0,-4 0 0,9 0 0,-8 0 0,6 0 0,-3 0 0,-3 0 0,7 0 0,-8 0 0,0 0 0,4 0 0,1 0 0,1 0 0,5 0 0,-1 5 0,1-4 0,1 3 0,-2-4 0,0 0 0,-4 5 0,5-4 0,-7 3 0,1-4 0,0 0 0,-5 0 0,4 4 0,-4-3 0,4 3 0,1-4 0,-6 0 0,5 0 0,0 0 0,2 0 0,-2 0 0,-1 0 0,-3 0 0,4 0 0,-1 0 0,-4 0 0,8 0 0,-11 0 0,15 0 0,-14 0 0,6 0 0,-1 0 0,-2 0 0,7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31.75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3 16383,'58'4'0,"1"0"0,-25-4 0,36 0 0,-17 0 0,20 0 0,-12 0 0,-6 0 0,17 0 0,1 0 0,-7 0 0,12 0 0,-21 0 0,7 0 0,-4 0 0,-4 0 0,0 0 0,6 0 0,-14 0 0,14 0 0,-13 0 0,4 0 0,-6 0 0,-1 0 0,1 0 0,-1 0 0,1 0 0,7 0 0,-6 0 0,35 0 0,-30 0 0,22 0 0,-28 0 0,7 0 0,-5 0 0,12 0 0,-12 0 0,12 0 0,-5 0 0,0 0 0,6 0 0,-6 0 0,-1 0 0,-1 0 0,-7 0 0,-1 0 0,1 0 0,-7 0 0,-1 0 0,7 0 0,-10 0 0,5 0 0,-10 0 0,-10 0 0,10 0 0,-10 0 0,4 0 0,-6 0 0,1 0 0,-5 0 0,3 0 0,1 0 0,1 0 0,4 0 0,-5 0 0,6 0 0,-4 0 0,10 0 0,-10 0 0,10 0 0,-5-5 0,1 4 0,4-4 0,-10 5 0,4 0 0,-6 0 0,-4 0 0,7 0 0,-11 0 0,11 0 0,-8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3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94 16383,'72'0'0,"13"0"0,-25 0 0,0 0 0,34 0 0,-30 0 0,-10 0 0,1 0 0,29 0 0,16 0 0,-49 0 0,1 0 0,0 0 0,1 0 0,7 0 0,1 0 0,-4 0 0,1 0 0,4 0 0,0 0 0,1 0 0,-2 0 0,29 0 0,-36 0 0,-2 0 0,25 0 0,-26 0 0,0 0 0,42 0 0,-10-12 0,-12 4 0,-21-10 0,-4 2 0,-20 0 0,2 4 0,4 3 0,4 9 0,5 0 0,3 0 0,-4 0 0,6 0 0,1 0 0,0 6 0,0-5 0,-7 4 0,5-5 0,-5 0 0,7 0 0,0 0 0,-1 0 0,1 0 0,-7 0 0,6 0 0,-13 0 0,12 0 0,-11 0 0,4 0 0,0 0 0,-4 0 0,11 0 0,-11 0 0,4 0 0,1 0 0,8 0 0,2 0 0,-1 0 0,-9 0 0,-7 0 0,0 0 0,6 0 0,-4 0 0,11 0 0,-11 0 0,18 0 0,-10 0 0,13 0 0,-1 6 0,-6 0 0,14 1 0,-21 3 0,12-9 0,-20 9 0,6-9 0,2 3 0,-17-4 0,4 0 0,-20 0 0,8 0 0,5 0 0,8 0 0,10 0 0,8 0 0,8 0 0,9 0 0,-2 0 0,9 0 0,-5 0 0,5 0 0,-15 0 0,6 0 0,-6 0 0,-1 0 0,-1 0 0,0-5 0,-6 3 0,6-3 0,-7 5 0,7 0 0,-12 0 0,11 0 0,-13 0 0,0 0 0,-1 0 0,-7 0 0,0 0 0,3 0 0,-7 0 0,-5 0 0,-4-5 0,-5 4 0,6-3 0,-5 4 0,3-5 0,1 4 0,1-3 0,-1 4 0,-5-4 0,-1 3 0,6-3 0,-3 4 0,6 0 0,-12 0 0,8-4 0,-1-1 0,-2 0 0,1 1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39.42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60 16383,'64'0'0,"5"0"0,-21 0 0,14 0 0,-7 5 0,1-3 0,4 3 0,-4-5 0,0 0 0,6 0 0,-6 0 0,7 0 0,-1 0 0,1 0 0,-1 0 0,1 0 0,1 0 0,-1 0 0,-7 0 0,5 0 0,-12 0 0,5 0 0,-7 0 0,-7 0 0,-1 0 0,-7 0 0,0 0 0,0 0 0,0 0 0,0 0 0,0 0 0,0 0 0,0 0 0,1 0 0,-1 0 0,0 0 0,0 0 0,0 0 0,0-5 0,0 4 0,0-9 0,1 9 0,-1-9 0,-6 9 0,-1-8 0,-5 8 0,-5-3 0,3-1 0,-4 4 0,5-3 0,-5 4 0,8-5 0,-11 4 0,12-3 0,-5 4 0,-2-4 0,2 3 0,-1-3 0,-6 4 0,11 0 0,-9 0 0,5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41.29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0 16383,'56'0'0,"-8"0"0,-16 0 0,-4 0 0,10 0 0,8 0 0,-4 0 0,20 0 0,2 0 0,-13 0 0,25 0 0,-24 0 0,19 0 0,-8 0 0,9 0 0,-7 0 0,7 0 0,-16 0 0,-2 0 0,-8 0 0,-5 0 0,-3 0 0,-6 0 0,1 0 0,-7 0 0,5 0 0,-10 0 0,18 0 0,-16 0 0,17 0 0,-14 0 0,1 0 0,3 0 0,-9 0 0,10 0 0,-4 0 0,5 0 0,-5 0 0,3 0 0,-3 0 0,-1 0 0,5 0 0,-10 0 0,10 0 0,-10 0 0,12 0 0,-11 0 0,2 0 0,-6 0 0,-8 0 0,12 0 0,-8 0 0,4 0 0,-5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49.37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99 16383,'62'0'0,"-9"0"0,-1 0 0,-10 0 0,20 0 0,-14 0 0,6 0 0,0 0 0,-6 0 0,12 0 0,-11 0 0,5 0 0,0 0 0,-5 0 0,5 0 0,-8 0 0,1 0 0,-1 0 0,-6 0 0,5 0 0,-5 0 0,1 0 0,4 0 0,-12 0 0,12 0 0,-11 0 0,11-5 0,-11 4 0,10-10 0,-10 5 0,11-5 0,-12 5 0,27-5 0,-23 10 0,23-4 0,-26 1 0,4 2 0,-6-2 0,0-1 0,0 4 0,0-4 0,0 0 0,-5 4 0,4-4 0,-10 5 0,4 0 0,0 0 0,-4 0 0,4 0 0,-10 0 0,3 0 0,-3 0 0,8-4 0,-2 3 0,-2-3 0,-1 4 0,-8 0 0,12 0 0,-8 0 0,7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51.03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0 16383,'55'0'0,"1"0"0,-15 0 0,5 0 0,9 0 0,1 0 0,6 0 0,-6 0 0,-3 0 0,9 0 0,-11 0 0,19 0 0,-6 0 0,-6 0 0,11 0 0,-13 0 0,0 0 0,-1 0 0,-9 0 0,-12 0 0,-2 0 0,-7 0 0,-4 0 0,-1 0 0,-1 0 0,-5 0 0,1 0 0,3 0 0,1 9 0,-3-3 0,6 7 0,-12-8 0,9 4 0,-5-4 0,6 1 0,-6 2 0,5-7 0,-9 7 0,8-7 0,-4 7 0,1-7 0,2 3 0,-4-4 0,5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52.27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43 16383,'70'0'0,"1"0"0,-6 0 0,7 0 0,9 0 0,19 0 0,-4 0 0,-41 0 0,1 0 0,-4 0 0,-2 0 0,2 0 0,-1 0 0,42 0 0,6 0 0,-30 0 0,18 0 0,-12 0 0,0 0 0,5 0 0,-16 0 0,-15 0 0,4-10 0,-20 7 0,6-7 0,-13 10 0,0-9 0,-7 7 0,1-7 0,-2 9 0,-3 0 0,2 0 0,-3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54.39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0 183 16383,'54'0'0,"3"0"0,-10 0 0,17 0 0,-12 0 0,15 0 0,-9 0 0,6 0 0,15 0 0,-21 0 0,11 0 0,-21 0 0,13 0 0,-13 0 0,14 0 0,-14 0 0,13-6 0,-6 5 0,26-18 0,-21 16 0,19-16 0,-15 12 0,8-6 0,1 0 0,-3 5 0,-14-3 0,-2 10 0,-7-4 0,0 5 0,-1 0 0,-6 0 0,5 0 0,-12 0 0,6 0 0,0 0 0,-6-5 0,12 4 0,-5-9 0,1 9 0,4-10 0,-5 5 0,0-1 0,-1-3 0,-7 9 0,0-4 0,-5 0 0,3 4 0,-9-3 0,10 4 0,-1 0 0,3 0 0,-4 0 0,2 0 0,-10-4 0,10 2 0,-5-2 0,1 4 0,4 0 0,-10 0 0,10 0 0,-5 0 0,1 0 0,-2 0 0,0 0 0,-4 0 0,4 0 0,-6 0 0,5 0 0,-4 0 0,-1 0 0,-5 0 0,-1 4 0,1-3 0,5 8 0,-5-8 0,2 3 0,-2-4 0,4 4 0,-1 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4:59.81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 16383,'49'0'0,"-3"0"0,-7 0 0,1 0 0,1 0 0,3 0 0,4 0 0,0 0 0,13 0 0,-5 0 0,7 0 0,1 0 0,-9 0 0,-1 0 0,-7 0 0,7 0 0,-12 0 0,10 0 0,-11 0 0,-1 0 0,5 0 0,-11 5 0,11-4 0,-12 8 0,6-7 0,-1 2 0,-4-4 0,5 0 0,-13 0 0,5 0 0,-4 0 0,-1 0 0,5 0 0,-11 0 0,5 0 0,0 0 0,-4 0 0,10 0 0,-4 0 0,5 0 0,0 0 0,0 0 0,-6 0 0,-1 0 0,1 0 0,-5 0 0,4 0 0,-2 0 0,-2 0 0,-3 0 0,1 0 0,-5 0 0,1 0 0,3 5 0,-3-4 0,0 3 0,7 0 0,-11-2 0,7 2 0,3-4 0,-9 0 0,9 0 0,-8 4 0,1-3 0,3 3 0,1 0 0,-4-3 0,2 3 0,-2-1 0,3-2 0,1 3 0,-5-4 0,0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5:02.61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39 16383,'71'0'0,"-10"0"0,-28 4 0,4-3 0,-2 4 0,11 0 0,9-4 0,0 10 0,17-10 0,-14 5 0,20-6 0,-20 0 0,21 0 0,-14 0 0,-1 0 0,-2 0 0,-14 0 0,6 0 0,-7 0 0,-7 0 0,-1 0 0,-7 0 0,0-5 0,1 4 0,-7-8 0,-1 3 0,1 1 0,-5-4 0,4 8 0,0-9 0,-4 9 0,10-4 0,-11 5 0,11 0 0,-4 0 0,11 0 0,-4 0 0,5 0 0,-1 0 0,10-4 0,-5 2 0,-2-2 0,-11 4 0,-9 0 0,4 0 0,-5 0 0,0 0 0,-1 0 0,-4 0 0,3 0 0,1 0 0,-3 0 0,6 0 0,-7 0 0,0 0 0,3-5 0,-3 4 0,4-3 0,1 4 0,-6 0 0,5 0 0,0 0 0,-4 0 0,3 0 0,-1 0 0,-7 0 0,7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0:45.83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0 16383,'61'0'0,"-4"0"0,-12 0 0,-1 0 0,1 0 0,0 0 0,-1 0 0,1 0 0,-6 0 0,-2 0 0,1 0 0,-6 0 0,5 0 0,-7 0 0,1 0 0,0 0 0,0 0 0,6 0 0,-4 0 0,10 0 0,-10 0 0,4 0 0,-6 0 0,-6 0 0,5 0 0,-4 0 0,4 0 0,1 0 0,0 0 0,-6 0 0,5 0 0,-5 0 0,9 0 0,-2 0 0,-4 0 0,-3 0 0,-7 0 0,1 5 0,0-4 0,5 3 0,-4 0 0,5-3 0,-7 3 0,1-4 0,0 0 0,0 0 0,0 0 0,-5 0 0,4 0 0,-4 0 0,18 0 0,-10 0 0,16 0 0,-18 0 0,10 0 0,-10 0 0,4 0 0,-5 0 0,0 0 0,0 0 0,-5 0 0,7 0 0,-10 0 0,14 0 0,-14 0 0,10 0 0,-3 0 0,-3 0 0,7 0 0,-4 4 0,-3-3 0,6 7 0,-11-7 0,7 3 0,-4-4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5:04.92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 16383,'83'4'0,"5"0"0,-16-4 0,18 0 0,-40 0 0,2 0 0,15 0 0,3 0 0,-6 0 0,1 0 0,17 0 0,0 0 0,-18 0 0,0 0 0,12 0 0,0 0 0,-12 0 0,-1 0 0,4 0 0,0 0 0,-11 0 0,0 0 0,5 0 0,-1 0 0,-3 0 0,-1 0 0,1 0 0,0 0 0,-1 3 0,0 0 0,-5 1 0,-1 1 0,34 3 0,5 4 0,-16-10 0,0 9 0,-1-9 0,-16 8 0,-2-8 0,-14 8 0,5-9 0,-17 8 0,10-8 0,-12 8 0,6-8 0,0 4 0,-5-1 0,4-3 0,10 4 0,-11-1 0,15-3 0,-19 3 0,7-4 0,-1 0 0,-6 0 0,5 0 0,-10 0 0,4 0 0,0 0 0,-4 0 0,5 0 0,-7 0 0,6 0 0,-4 0 0,4 0 0,-5 0 0,8 0 0,-6 0 0,1 0 0,-9 0 0,-1 0 0,1 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5:09.37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0 16383,'78'0'0,"-6"0"0,-18 0 0,28 0 0,-26 0 0,29 0 0,3 0 0,-16 0 0,-8 0 0,1 0 0,13 0 0,-19 0 0,-1 0 0,12 0 0,-9 0 0,2 0 0,29 0 0,2 0 0,-41 0 0,-2 0 0,20 0 0,22 0 0,-2 0 0,-18 0 0,-1 0 0,-9 0 0,0 0 0,0 0 0,-7 0 0,6 0 0,-14 0 0,14 0 0,-13 6 0,5 0 0,7 5 0,-11-4 0,5 2 0,-17-7 0,-5 7 0,-1-8 0,-6 4 0,5-5 0,-5 0 0,6 0 0,1 0 0,-1 0 0,0 0 0,0 0 0,0 0 0,7 0 0,-5 0 0,5 0 0,7 0 0,-10 0 0,10 0 0,-14 0 0,1 0 0,-7 0 0,5 0 0,-10 0 0,10 0 0,-10 0 0,9 0 0,-9 4 0,5-3 0,-7 4 0,1-5 0,-5 0 0,2 4 0,-3-3 0,4 3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5:11.74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 16383,'56'0'0,"21"0"0,-31 0 0,33 0 0,-5 0 0,15 0 0,3 0 0,-1 0 0,-36 0 0,0 0 0,40 0 0,-44 0 0,-1 0 0,32 0 0,-27 0 0,-2 0 0,13 0 0,2 0 0,0 0 0,-11 0 0,0 0 0,1 0 0,2 0 0,29 0 0,-7 0 0,2 0 0,7 0 0,-19 5 0,8-3 0,-16 3 0,8 1 0,-9-5 0,-7 5 0,5-6 0,-12 0 0,12 0 0,-12 0 0,5 0 0,-7 0 0,7 0 0,-5 0 0,5 0 0,-8 0 0,-5 0 0,18 0 0,-22 0 0,16 0 0,-21 0 0,1 0 0,-1 0 0,0 0 0,0 0 0,7 0 0,-6 0 0,13 0 0,-6 0 0,7 0 0,7 0 0,-6 0 0,14 0 0,-6 0 0,0 0 0,26 0 0,-28 5 0,21-4 0,-35 4 0,-1 0 0,-7-4 0,-5 4 0,-2-1 0,0-2 0,-4 2 0,4-4 0,0 0 0,-4 0 0,4 0 0,1 0 0,-5 0 0,4 0 0,-6 0 0,-4 0 0,3 0 0,1 0 0,2 4 0,-2-3 0,-6 4 0,5-5 0,-4 4 0,5-3 0,-2 2 0,-4-3 0,5 0 0,0 0 0,-5 0 0,0 0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5:13.45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1 145 16383,'55'0'0,"17"0"0,-20 0 0,27 0 0,-5 0 0,7 0 0,10 0 0,2 0 0,-42 0 0,0 0 0,0 0 0,-2 0 0,28 0 0,17 0 0,-25 0 0,-4 0 0,1 0 0,4 0 0,-10 1 0,-2-2 0,1-5 0,15 5 0,-3-5 0,0 0 0,-6 4 0,5-15 0,1 14 0,-5-14 0,5 16 0,-15-10 0,6 4 0,-14 0 0,6-4 0,-13 10 0,4-4 0,-11 0 0,11 4 0,-11-4 0,4 5 0,1 0 0,-5-5 0,11 4 0,-11-4 0,4 0 0,1 4 0,-5-4 0,5 0 0,-13 4 0,5-4 0,-10 5 0,4 0 0,-5 0 0,-1 0 0,10 0 0,-8 0 0,8 0 0,-10 0 0,6 0 0,-4 0 0,4 0 0,-5 0 0,5 0 0,-9 0 0,8 0 0,-9 0 0,5 5 0,-5-4 0,3 3 0,-4 0 0,5-3 0,-5 3 0,4-4 0,-4 4 0,3-3 0,1 3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5:14.78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65 16383,'61'0'0,"-9"0"0,8 0 0,-8 0 0,19 0 0,10 0 0,3 0 0,-34 0 0,2 0 0,8 0 0,-1 0 0,-6 0 0,1 0 0,11 0 0,-1 0 0,23 0 0,12 0 0,-17 0 0,2 0 0,7 0 0,-18 0 0,-9 0 0,-3 0 0,-5 0 0,8 0 0,-1-6 0,-7 5 0,5-5 0,-12 6 0,5-10 0,-7 7 0,-1-7 0,-6 10 0,8 0 0,-14-5 0,-4 4 0,-6-4 0,-14 5 0,8 0 0,-1-4 0,-2 3 0,5-7 0,-6 3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5:18.72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42 16383,'46'0'0,"0"0"0,-19 0 0,5 0 0,14 0 0,11 0 0,1 0 0,18 0 0,-1 0 0,16 0 0,-35 0 0,0 0 0,0 0 0,1 0 0,9 0 0,2 0 0,1 0 0,-2 0 0,-15 0 0,-1 0 0,13 0 0,-2 0 0,28 0 0,-38 0 0,2 0 0,0 0 0,-1 0 0,31 0 0,-30 0 0,0 0 0,32 0 0,-35 0 0,-1 0 0,31 0 0,10 0 0,-23 0 0,28 0 0,-19 6 0,16-4 0,6 4 0,-47-6 0,-1 0 0,29 0 0,-17 0 0,-2 0 0,-4 0 0,-5 0 0,1 0 0,13 0 0,16 0 0,-9 0 0,-8 0 0,-11 5 0,-14-3 0,-1 3 0,-13-5 0,-1 0 0,-10 0 0,-1 0 0,12 0 0,4 0 0,25 0 0,9 0 0,8 0 0,-6 0 0,29 0 0,-24 0 0,-16 0 0,-1 0 0,15 0 0,-13-4 0,0 1 0,1 1 0,-2-2 0,3 1 0,29 3 0,0 0 0,12 0 0,-17 0 0,-31 0 0,1 0 0,35 0 0,11 0 0,-25 0 0,1 0 0,5 0 0,-13 0 0,13 0 0,7 0 0,-17 0 0,-1 0 0,-30 0 0,-6 0 0,-5 0 0,-2 0 0,-5 0 0,-5 0 0,-2-9 0,-8-7 0,13 3 0,6-1 0,16 14 0,7 0 0,-1 0 0,1 0 0,0 0 0,5 0 0,4 0 0,14 0 0,-5 0 0,14 0 0,-6 0 0,26 0 0,-13 0 0,-1 0 0,-7 0 0,-21 0 0,14 0 0,-8 0 0,14 0 0,-24 0 0,12 0 0,-31 0 0,4 0 0,-6 0 0,7 0 0,1 0 0,0 0 0,5 0 0,-5 0 0,1 0 0,-3 0 0,1 0 0,-5 0 0,4 0 0,-6 0 0,7 0 0,9 0 0,-6 0 0,5 0 0,-15 0 0,0 0 0,0 0 0,1 0 0,-1 0 0,-6 0 0,0 0 0,-1 0 0,-4 0 0,4 0 0,-6 0 0,1 0 0,0 0 0,5 0 0,-9 0 0,8 0 0,-9 0 0,8 0 0,-7 0 0,1 0 0,0 0 0,1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55:21.98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73 16383,'67'0'0,"-2"0"0,-24 0 0,12 0 0,11 0 0,10 0 0,6 0 0,11 0 0,-8 0 0,16 0 0,-6 0 0,-36 0 0,-2 0 0,25 0 0,17 0 0,-23 0 0,9 0 0,16 0 0,-15-12 0,7 9 0,7-9 0,-28 12 0,24 0 0,-27 0 0,6 0 0,7 0 0,-15 0 0,6 0 0,-8 0 0,0 0 0,-1 0 0,1 0 0,1 0 0,-1 0 0,0 0 0,-1 0 0,1 0 0,-8 0 0,6 0 0,-5 0 0,8 0 0,-1 0 0,-1 0 0,1 0 0,0 0 0,0 0 0,0 0 0,1 0 0,-1 0 0,0 0 0,1 0 0,-9-5 0,20 4 0,-23-5 0,9 6 0,-16-5 0,-11 4 0,4-5 0,1 6 0,-5 0 0,4 0 0,-5 0 0,-1 0 0,0 0 0,0 0 0,-5 0 0,3 0 0,-3 0 0,-1 0 0,5 0 0,-4-4 0,-1 2 0,19-7 0,-15 8 0,11-4 0,-10 5 0,-4 0 0,-1 0 0,5 0 0,-5 0 0,1 0 0,-2 0 0,-6 0 0,1 0 0,-5 0 0,3 0 0,-4 0 0,4 0 0,0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0:49.48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 16383,'49'0'0,"-5"0"0,-20 0 0,-8 0 0,12 0 0,-7 0 0,0 0 0,2 0 0,-9 0 0,5 0 0,-5 0 0,3 0 0,1 0 0,-4 0 0,7 0 0,-4 0 0,-2 0 0,6 0 0,-6 0 0,3 0 0,1 0 0,0 0 0,5 0 0,-4 0 0,4 0 0,-5 0 0,-4 0 0,2 0 0,1 0 0,-3 0 0,6 0 0,-8 0 0,4 0 0,0 0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0:53.30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20 16383,'38'0'0,"4"0"0,-26 0 0,8 0 0,0 0 0,-4 0 0,10 0 0,-15 0 0,8 0 0,-13 0 0,8 0 0,-4 0 0,5 0 0,-5 0 0,3 0 0,-3 0 0,8 0 0,-7 0 0,2 0 0,0 0 0,-7 0 0,11 0 0,-8 0 0,9 0 0,-8 0 0,3 0 0,-1 0 0,-3 0 0,8 0 0,-8-9 0,2 7 0,2-6 0,-4 8 0,7 0 0,-7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0:54.97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0 16383,'48'0'0,"-4"0"0,-19 0 0,-5 0 0,3 0 0,-12 0 0,12 0 0,-5 0 0,2 0 0,-2 0 0,-1 0 0,-3 0 0,4 0 0,4 0 0,-2 0 0,3 0 0,-5 0 0,1 0 0,5 0 0,-3 0 0,3 0 0,-5 0 0,-5 0 0,3 0 0,1 0 0,-3 0 0,6 0 0,-8 0 0,4 0 0,0 0 0,0 0 0,-1 0 0,1 0 0,-1 0 0,0 0 0,1 0 0,-1 0 0,0 4 0,0-3 0,0 3 0,0-4 0,0 3 0,0 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1:07.13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97 16383,'43'0'0,"-5"0"0,-19 0 0,-5 0 0,3 0 0,-3 0 0,4 0 0,0 0 0,0 0 0,-4 0 0,3 0 0,-4 0 0,4 0 0,0 0 0,0 0 0,4 0 0,-6 0 0,6 0 0,-7 0 0,5 0 0,0 0 0,0 0 0,5 0 0,2 0 0,4 0 0,-4 0 0,4-4 0,-5 2 0,6-2 0,-5 4 0,3 0 0,-9 0 0,5 0 0,-7 0 0,-3 0 0,2 0 0,-3 0 0,11 0 0,9 0 0,5 0 0,8 0 0,-2 0 0,0 0 0,0 0 0,0 0 0,0 0 0,-7 0 0,6 0 0,-12 0 0,6 0 0,-8 0 0,-4 0 0,4 0 0,-10 0 0,4 0 0,-5 0 0,-1 0 0,1 0 0,8-4 0,-6-2 0,6 1 0,-8-4 0,0 4 0,0 0 0,0-4 0,5 4 0,-4-5 0,10 4 0,-10-2 0,9 7 0,-9-8 0,5 8 0,-7-3 0,7 4 0,-10 0 0,8 0 0,-8 0 0,-1 0 0,7 0 0,-10 0 0,10 0 0,-7 0 0,0 0 0,5 0 0,-8 0 0,8 0 0,-2 0 0,-4 0 0,6 0 0,-5 0 0,3 0 0,4 0 0,-6 0 0,6 0 0,-7 0 0,5 0 0,0 0 0,-5 0 0,4 0 0,-5 0 0,5 0 0,-1 0 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1:12.66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11 16383,'38'4'0,"4"-1"0,-22-3 0,6 0 0,4 0 0,-5 0 0,6 0 0,6 0 0,-10 0 0,15 0 0,-15 0 0,10 0 0,-12 0 0,5 0 0,-4 0 0,4 0 0,-4 0 0,4 0 0,-5 0 0,1 0 0,3 0 0,-3 0 0,5 0 0,-6 0 0,5 0 0,-5 0 0,6 0 0,0 0 0,-5 0 0,3 0 0,-3 0 0,11 0 0,-10 0 0,9 0 0,-10 0 0,4 0 0,1 0 0,0 0 0,-5 0 0,3 0 0,-8 0 0,8 0 0,-4 0 0,1 0 0,3 0 0,-8 0 0,3 0 0,0 0 0,-4 0 0,4 0 0,-5 0 0,0 0 0,0 0 0,0 0 0,-1 0 0,-3 0 0,2 0 0,1 0 0,-2 0 0,5 0 0,-8-4 0,6 3 0,3-3 0,-7 4 0,6 0 0,-7-3 0,4 2 0,0-3 0,-3 4 0,2 0 0,1 0 0,-3 0 0,7 0 0,-4 0 0,2 0 0,-2 0 0,-1 0 0,-4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1T01:51:18.08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 16383,'56'0'0,"-5"0"0,-14 0 0,-4 0 0,17 0 0,-9 0 0,11 0 0,-8 0 0,1 0 0,-1 0 0,1 0 0,0 0 0,-6 0 0,5 0 0,-12 0 0,5 0 0,-6 0 0,0 0 0,0 0 0,0 0 0,0 0 0,-6 0 0,5 0 0,-4 0 0,-1 0 0,5 0 0,-5 0 0,6 0 0,-5 0 0,3 0 0,-9 0 0,5 0 0,-1 0 0,-4 0 0,4 0 0,-5 4 0,-5-3 0,4 3 0,0 0 0,-3-3 0,6 3 0,-11 0 0,8-3 0,0 7 0,-3-7 0,6 3 0,-7-4 0,0 0 0,6 0 0,-10 0 0,10 4 0,-4-3 0,5 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E4741C-2A84-414C-B0FE-2F28B029744D}" type="datetimeFigureOut">
              <a:rPr lang="en-US" smtClean="0"/>
              <a:t>7/26/22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DA560-43EF-4946-91FD-9A8670FC9094}" type="slidenum">
              <a:rPr lang="en-US" smtClean="0"/>
              <a:t>‹#›</a:t>
            </a:fld>
            <a:endParaRPr lang="en-US"/>
          </a:p>
        </p:txBody>
      </p:sp>
    </p:spTree>
    <p:extLst>
      <p:ext uri="{BB962C8B-B14F-4D97-AF65-F5344CB8AC3E}">
        <p14:creationId xmlns:p14="http://schemas.microsoft.com/office/powerpoint/2010/main" val="1682505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8DA560-43EF-4946-91FD-9A8670FC9094}" type="slidenum">
              <a:rPr lang="en-US" smtClean="0"/>
              <a:t>1</a:t>
            </a:fld>
            <a:endParaRPr lang="en-US"/>
          </a:p>
        </p:txBody>
      </p:sp>
    </p:spTree>
    <p:extLst>
      <p:ext uri="{BB962C8B-B14F-4D97-AF65-F5344CB8AC3E}">
        <p14:creationId xmlns:p14="http://schemas.microsoft.com/office/powerpoint/2010/main" val="389498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8DA560-43EF-4946-91FD-9A8670FC9094}" type="slidenum">
              <a:rPr lang="en-US" smtClean="0"/>
              <a:t>5</a:t>
            </a:fld>
            <a:endParaRPr lang="en-US"/>
          </a:p>
        </p:txBody>
      </p:sp>
    </p:spTree>
    <p:extLst>
      <p:ext uri="{BB962C8B-B14F-4D97-AF65-F5344CB8AC3E}">
        <p14:creationId xmlns:p14="http://schemas.microsoft.com/office/powerpoint/2010/main" val="494471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SACCM chapter 159</a:t>
            </a:r>
          </a:p>
        </p:txBody>
      </p:sp>
      <p:sp>
        <p:nvSpPr>
          <p:cNvPr id="4" name="Slide Number Placeholder 3"/>
          <p:cNvSpPr>
            <a:spLocks noGrp="1"/>
          </p:cNvSpPr>
          <p:nvPr>
            <p:ph type="sldNum" sz="quarter" idx="5"/>
          </p:nvPr>
        </p:nvSpPr>
        <p:spPr/>
        <p:txBody>
          <a:bodyPr/>
          <a:lstStyle/>
          <a:p>
            <a:fld id="{9D8DA560-43EF-4946-91FD-9A8670FC9094}" type="slidenum">
              <a:rPr lang="en-US" smtClean="0"/>
              <a:t>13</a:t>
            </a:fld>
            <a:endParaRPr lang="en-US"/>
          </a:p>
        </p:txBody>
      </p:sp>
    </p:spTree>
    <p:extLst>
      <p:ext uri="{BB962C8B-B14F-4D97-AF65-F5344CB8AC3E}">
        <p14:creationId xmlns:p14="http://schemas.microsoft.com/office/powerpoint/2010/main" val="1308128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2011 JSAP</a:t>
            </a:r>
          </a:p>
        </p:txBody>
      </p:sp>
      <p:sp>
        <p:nvSpPr>
          <p:cNvPr id="4" name="Slide Number Placeholder 3"/>
          <p:cNvSpPr>
            <a:spLocks noGrp="1"/>
          </p:cNvSpPr>
          <p:nvPr>
            <p:ph type="sldNum" sz="quarter" idx="5"/>
          </p:nvPr>
        </p:nvSpPr>
        <p:spPr/>
        <p:txBody>
          <a:bodyPr/>
          <a:lstStyle/>
          <a:p>
            <a:fld id="{9D8DA560-43EF-4946-91FD-9A8670FC9094}" type="slidenum">
              <a:rPr lang="en-US" smtClean="0"/>
              <a:t>28</a:t>
            </a:fld>
            <a:endParaRPr lang="en-US"/>
          </a:p>
        </p:txBody>
      </p:sp>
    </p:spTree>
    <p:extLst>
      <p:ext uri="{BB962C8B-B14F-4D97-AF65-F5344CB8AC3E}">
        <p14:creationId xmlns:p14="http://schemas.microsoft.com/office/powerpoint/2010/main" val="1557751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7/26/22</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853715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939981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7/26/22</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9771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665879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550662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11518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97843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677956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615722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30053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7/26/22</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53092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7/26/22</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013533435"/>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18" Type="http://schemas.openxmlformats.org/officeDocument/2006/relationships/image" Target="../media/image13.png"/><Relationship Id="rId26" Type="http://schemas.openxmlformats.org/officeDocument/2006/relationships/image" Target="../media/image17.png"/><Relationship Id="rId3" Type="http://schemas.openxmlformats.org/officeDocument/2006/relationships/image" Target="../media/image6.png"/><Relationship Id="rId21" Type="http://schemas.openxmlformats.org/officeDocument/2006/relationships/customXml" Target="../ink/ink8.xml"/><Relationship Id="rId34" Type="http://schemas.openxmlformats.org/officeDocument/2006/relationships/image" Target="../media/image21.png"/><Relationship Id="rId7" Type="http://schemas.openxmlformats.org/officeDocument/2006/relationships/customXml" Target="../ink/ink2.xml"/><Relationship Id="rId17" Type="http://schemas.openxmlformats.org/officeDocument/2006/relationships/customXml" Target="../ink/ink6.xml"/><Relationship Id="rId25" Type="http://schemas.openxmlformats.org/officeDocument/2006/relationships/customXml" Target="../ink/ink10.xml"/><Relationship Id="rId33" Type="http://schemas.openxmlformats.org/officeDocument/2006/relationships/customXml" Target="../ink/ink14.xml"/><Relationship Id="rId2" Type="http://schemas.openxmlformats.org/officeDocument/2006/relationships/notesSlide" Target="../notesSlides/notesSlide4.xml"/><Relationship Id="rId16" Type="http://schemas.openxmlformats.org/officeDocument/2006/relationships/image" Target="../media/image12.png"/><Relationship Id="rId20" Type="http://schemas.openxmlformats.org/officeDocument/2006/relationships/image" Target="../media/image14.png"/><Relationship Id="rId29" Type="http://schemas.openxmlformats.org/officeDocument/2006/relationships/customXml" Target="../ink/ink12.xml"/><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customXml" Target="../ink/ink4.xml"/><Relationship Id="rId24" Type="http://schemas.openxmlformats.org/officeDocument/2006/relationships/image" Target="../media/image16.png"/><Relationship Id="rId32" Type="http://schemas.openxmlformats.org/officeDocument/2006/relationships/image" Target="../media/image20.png"/><Relationship Id="rId5" Type="http://schemas.openxmlformats.org/officeDocument/2006/relationships/customXml" Target="../ink/ink1.xml"/><Relationship Id="rId15" Type="http://schemas.openxmlformats.org/officeDocument/2006/relationships/customXml" Target="../ink/ink5.xml"/><Relationship Id="rId23" Type="http://schemas.openxmlformats.org/officeDocument/2006/relationships/customXml" Target="../ink/ink9.xml"/><Relationship Id="rId28" Type="http://schemas.openxmlformats.org/officeDocument/2006/relationships/image" Target="../media/image18.png"/><Relationship Id="rId10" Type="http://schemas.openxmlformats.org/officeDocument/2006/relationships/image" Target="../media/image9.png"/><Relationship Id="rId19" Type="http://schemas.openxmlformats.org/officeDocument/2006/relationships/customXml" Target="../ink/ink7.xml"/><Relationship Id="rId31" Type="http://schemas.openxmlformats.org/officeDocument/2006/relationships/customXml" Target="../ink/ink13.xml"/><Relationship Id="rId4" Type="http://schemas.openxmlformats.org/officeDocument/2006/relationships/image" Target="../media/image7.png"/><Relationship Id="rId9" Type="http://schemas.openxmlformats.org/officeDocument/2006/relationships/customXml" Target="../ink/ink3.xml"/><Relationship Id="rId14" Type="http://schemas.openxmlformats.org/officeDocument/2006/relationships/image" Target="../media/image11.png"/><Relationship Id="rId22" Type="http://schemas.openxmlformats.org/officeDocument/2006/relationships/image" Target="../media/image15.png"/><Relationship Id="rId27" Type="http://schemas.openxmlformats.org/officeDocument/2006/relationships/customXml" Target="../ink/ink11.xml"/><Relationship Id="rId30"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ustomXml" Target="../ink/ink15.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customXml" Target="../ink/ink16.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3" Type="http://schemas.openxmlformats.org/officeDocument/2006/relationships/image" Target="../media/image28.png"/><Relationship Id="rId18" Type="http://schemas.openxmlformats.org/officeDocument/2006/relationships/customXml" Target="../ink/ink24.xml"/><Relationship Id="rId26" Type="http://schemas.openxmlformats.org/officeDocument/2006/relationships/customXml" Target="../ink/ink28.xml"/><Relationship Id="rId39" Type="http://schemas.openxmlformats.org/officeDocument/2006/relationships/image" Target="../media/image41.png"/><Relationship Id="rId21" Type="http://schemas.openxmlformats.org/officeDocument/2006/relationships/image" Target="../media/image32.png"/><Relationship Id="rId34" Type="http://schemas.openxmlformats.org/officeDocument/2006/relationships/customXml" Target="../ink/ink32.xml"/><Relationship Id="rId42" Type="http://schemas.openxmlformats.org/officeDocument/2006/relationships/customXml" Target="../ink/ink36.xml"/><Relationship Id="rId7" Type="http://schemas.openxmlformats.org/officeDocument/2006/relationships/image" Target="../media/image250.png"/><Relationship Id="rId2" Type="http://schemas.openxmlformats.org/officeDocument/2006/relationships/image" Target="../media/image25.png"/><Relationship Id="rId16" Type="http://schemas.openxmlformats.org/officeDocument/2006/relationships/customXml" Target="../ink/ink23.xml"/><Relationship Id="rId20" Type="http://schemas.openxmlformats.org/officeDocument/2006/relationships/customXml" Target="../ink/ink25.xml"/><Relationship Id="rId29" Type="http://schemas.openxmlformats.org/officeDocument/2006/relationships/image" Target="../media/image36.png"/><Relationship Id="rId41"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customXml" Target="../ink/ink18.xml"/><Relationship Id="rId11" Type="http://schemas.openxmlformats.org/officeDocument/2006/relationships/image" Target="../media/image270.png"/><Relationship Id="rId24" Type="http://schemas.openxmlformats.org/officeDocument/2006/relationships/customXml" Target="../ink/ink27.xml"/><Relationship Id="rId32" Type="http://schemas.openxmlformats.org/officeDocument/2006/relationships/customXml" Target="../ink/ink31.xml"/><Relationship Id="rId37" Type="http://schemas.openxmlformats.org/officeDocument/2006/relationships/image" Target="../media/image40.png"/><Relationship Id="rId40" Type="http://schemas.openxmlformats.org/officeDocument/2006/relationships/customXml" Target="../ink/ink35.xml"/><Relationship Id="rId5" Type="http://schemas.openxmlformats.org/officeDocument/2006/relationships/image" Target="../media/image240.png"/><Relationship Id="rId15" Type="http://schemas.openxmlformats.org/officeDocument/2006/relationships/image" Target="../media/image29.png"/><Relationship Id="rId23" Type="http://schemas.openxmlformats.org/officeDocument/2006/relationships/image" Target="../media/image33.png"/><Relationship Id="rId28" Type="http://schemas.openxmlformats.org/officeDocument/2006/relationships/customXml" Target="../ink/ink29.xml"/><Relationship Id="rId36" Type="http://schemas.openxmlformats.org/officeDocument/2006/relationships/customXml" Target="../ink/ink33.xml"/><Relationship Id="rId10" Type="http://schemas.openxmlformats.org/officeDocument/2006/relationships/customXml" Target="../ink/ink20.xml"/><Relationship Id="rId19" Type="http://schemas.openxmlformats.org/officeDocument/2006/relationships/image" Target="../media/image31.png"/><Relationship Id="rId31" Type="http://schemas.openxmlformats.org/officeDocument/2006/relationships/image" Target="../media/image37.png"/><Relationship Id="rId4" Type="http://schemas.openxmlformats.org/officeDocument/2006/relationships/customXml" Target="../ink/ink17.xml"/><Relationship Id="rId9" Type="http://schemas.openxmlformats.org/officeDocument/2006/relationships/image" Target="../media/image260.png"/><Relationship Id="rId14" Type="http://schemas.openxmlformats.org/officeDocument/2006/relationships/customXml" Target="../ink/ink22.xml"/><Relationship Id="rId22" Type="http://schemas.openxmlformats.org/officeDocument/2006/relationships/customXml" Target="../ink/ink26.xml"/><Relationship Id="rId27" Type="http://schemas.openxmlformats.org/officeDocument/2006/relationships/image" Target="../media/image35.png"/><Relationship Id="rId30" Type="http://schemas.openxmlformats.org/officeDocument/2006/relationships/customXml" Target="../ink/ink30.xml"/><Relationship Id="rId35" Type="http://schemas.openxmlformats.org/officeDocument/2006/relationships/image" Target="../media/image39.png"/><Relationship Id="rId43" Type="http://schemas.openxmlformats.org/officeDocument/2006/relationships/image" Target="../media/image43.png"/><Relationship Id="rId8" Type="http://schemas.openxmlformats.org/officeDocument/2006/relationships/customXml" Target="../ink/ink19.xml"/><Relationship Id="rId3" Type="http://schemas.openxmlformats.org/officeDocument/2006/relationships/image" Target="../media/image26.png"/><Relationship Id="rId12" Type="http://schemas.openxmlformats.org/officeDocument/2006/relationships/customXml" Target="../ink/ink21.xml"/><Relationship Id="rId17" Type="http://schemas.openxmlformats.org/officeDocument/2006/relationships/image" Target="../media/image30.png"/><Relationship Id="rId25" Type="http://schemas.openxmlformats.org/officeDocument/2006/relationships/image" Target="../media/image34.png"/><Relationship Id="rId33" Type="http://schemas.openxmlformats.org/officeDocument/2006/relationships/image" Target="../media/image38.png"/><Relationship Id="rId38" Type="http://schemas.openxmlformats.org/officeDocument/2006/relationships/customXml" Target="../ink/ink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2"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65E0E3C-32F3-480B-9842-7611BBE2E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5" y="0"/>
            <a:ext cx="753465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795FDE-CA46-094C-A690-5B02F723D856}"/>
              </a:ext>
            </a:extLst>
          </p:cNvPr>
          <p:cNvSpPr>
            <a:spLocks noGrp="1"/>
          </p:cNvSpPr>
          <p:nvPr>
            <p:ph type="ctrTitle"/>
          </p:nvPr>
        </p:nvSpPr>
        <p:spPr>
          <a:xfrm>
            <a:off x="5075893" y="640081"/>
            <a:ext cx="6736356" cy="3856968"/>
          </a:xfrm>
        </p:spPr>
        <p:txBody>
          <a:bodyPr anchor="b">
            <a:normAutofit fontScale="90000"/>
          </a:bodyPr>
          <a:lstStyle/>
          <a:p>
            <a:pPr algn="l"/>
            <a:r>
              <a:rPr lang="en-US" sz="6200" dirty="0">
                <a:solidFill>
                  <a:schemeClr val="bg1"/>
                </a:solidFill>
              </a:rPr>
              <a:t>Consensus review: Systemic hypertension</a:t>
            </a:r>
            <a:br>
              <a:rPr lang="en-US" sz="6200" dirty="0">
                <a:solidFill>
                  <a:schemeClr val="bg1"/>
                </a:solidFill>
              </a:rPr>
            </a:br>
            <a:r>
              <a:rPr lang="en-US" sz="2800" dirty="0">
                <a:solidFill>
                  <a:schemeClr val="bg1"/>
                </a:solidFill>
              </a:rPr>
              <a:t>*SACCM chapter 159 Antihypertensives</a:t>
            </a:r>
            <a:br>
              <a:rPr lang="en-US" sz="3300" dirty="0">
                <a:solidFill>
                  <a:schemeClr val="bg1"/>
                </a:solidFill>
              </a:rPr>
            </a:br>
            <a:endParaRPr lang="en-US" sz="3300" dirty="0">
              <a:solidFill>
                <a:schemeClr val="bg1"/>
              </a:solidFill>
            </a:endParaRPr>
          </a:p>
        </p:txBody>
      </p:sp>
      <p:sp>
        <p:nvSpPr>
          <p:cNvPr id="3" name="Subtitle 2">
            <a:extLst>
              <a:ext uri="{FF2B5EF4-FFF2-40B4-BE49-F238E27FC236}">
                <a16:creationId xmlns:a16="http://schemas.microsoft.com/office/drawing/2014/main" id="{5C2A20C7-1716-FB44-9075-F7B65C63E938}"/>
              </a:ext>
            </a:extLst>
          </p:cNvPr>
          <p:cNvSpPr>
            <a:spLocks noGrp="1"/>
          </p:cNvSpPr>
          <p:nvPr>
            <p:ph type="subTitle" idx="1"/>
          </p:nvPr>
        </p:nvSpPr>
        <p:spPr>
          <a:xfrm>
            <a:off x="5315735" y="4646030"/>
            <a:ext cx="5916145" cy="1344868"/>
          </a:xfrm>
        </p:spPr>
        <p:txBody>
          <a:bodyPr anchor="t">
            <a:normAutofit/>
          </a:bodyPr>
          <a:lstStyle/>
          <a:p>
            <a:pPr algn="l"/>
            <a:r>
              <a:rPr lang="en-US" dirty="0" err="1"/>
              <a:t>Cece</a:t>
            </a:r>
            <a:r>
              <a:rPr lang="en-US" dirty="0"/>
              <a:t> Zhu</a:t>
            </a:r>
          </a:p>
          <a:p>
            <a:pPr algn="l"/>
            <a:r>
              <a:rPr lang="en-US" dirty="0"/>
              <a:t>ECC Board Review 7/26/22</a:t>
            </a:r>
          </a:p>
        </p:txBody>
      </p:sp>
      <p:pic>
        <p:nvPicPr>
          <p:cNvPr id="4" name="Picture 3">
            <a:extLst>
              <a:ext uri="{FF2B5EF4-FFF2-40B4-BE49-F238E27FC236}">
                <a16:creationId xmlns:a16="http://schemas.microsoft.com/office/drawing/2014/main" id="{492BAE58-A220-9802-594D-7B546612F911}"/>
              </a:ext>
            </a:extLst>
          </p:cNvPr>
          <p:cNvPicPr>
            <a:picLocks noChangeAspect="1"/>
          </p:cNvPicPr>
          <p:nvPr/>
        </p:nvPicPr>
        <p:blipFill rotWithShape="1">
          <a:blip r:embed="rId3"/>
          <a:srcRect l="17483" r="14606"/>
          <a:stretch/>
        </p:blipFill>
        <p:spPr>
          <a:xfrm>
            <a:off x="20" y="10"/>
            <a:ext cx="4657325" cy="6857990"/>
          </a:xfrm>
          <a:prstGeom prst="rect">
            <a:avLst/>
          </a:prstGeom>
        </p:spPr>
      </p:pic>
    </p:spTree>
    <p:extLst>
      <p:ext uri="{BB962C8B-B14F-4D97-AF65-F5344CB8AC3E}">
        <p14:creationId xmlns:p14="http://schemas.microsoft.com/office/powerpoint/2010/main" val="1629301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normAutofit/>
          </a:bodyPr>
          <a:lstStyle/>
          <a:p>
            <a:r>
              <a:rPr lang="en-US" sz="5000" dirty="0"/>
              <a:t>4. Hypertension definitions -&gt; Secondary hypertension </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96571" y="2424869"/>
            <a:ext cx="11995809" cy="4564912"/>
          </a:xfrm>
        </p:spPr>
        <p:txBody>
          <a:bodyPr>
            <a:normAutofit fontScale="77500" lnSpcReduction="20000"/>
          </a:bodyPr>
          <a:lstStyle/>
          <a:p>
            <a:pPr marL="457200" indent="-457200">
              <a:buFont typeface="Arial" panose="020B0604020202020204" pitchFamily="34" charset="0"/>
              <a:buChar char="•"/>
            </a:pPr>
            <a:r>
              <a:rPr lang="en-US" dirty="0"/>
              <a:t>Medications and intoxicants associated with secondary hypertension:</a:t>
            </a:r>
          </a:p>
          <a:p>
            <a:pPr marL="731520" lvl="1" indent="-457200">
              <a:buFont typeface="Arial" panose="020B0604020202020204" pitchFamily="34" charset="0"/>
              <a:buChar char="•"/>
            </a:pPr>
            <a:r>
              <a:rPr lang="en-US" dirty="0"/>
              <a:t>GC (dog): significant mild-mod dose dependent increases in BP at doses enough to induce signs of Cushing’s</a:t>
            </a:r>
          </a:p>
          <a:p>
            <a:pPr marL="731520" lvl="1" indent="-457200">
              <a:buFont typeface="Arial" panose="020B0604020202020204" pitchFamily="34" charset="0"/>
              <a:buChar char="•"/>
            </a:pPr>
            <a:r>
              <a:rPr lang="en-US" dirty="0"/>
              <a:t>Mineralocorticoids (dog): at high doses, DOC can increase BP/ DOCP is not associated with </a:t>
            </a:r>
            <a:r>
              <a:rPr lang="en-US" dirty="0" err="1"/>
              <a:t>inc</a:t>
            </a:r>
            <a:r>
              <a:rPr lang="en-US" dirty="0"/>
              <a:t> BP</a:t>
            </a:r>
          </a:p>
          <a:p>
            <a:pPr marL="731520" lvl="1" indent="-457200">
              <a:buFont typeface="Arial" panose="020B0604020202020204" pitchFamily="34" charset="0"/>
              <a:buChar char="•"/>
            </a:pPr>
            <a:r>
              <a:rPr lang="en-US" dirty="0"/>
              <a:t>Erythropoiesis-stimulating agents (dog + cat): difficult to assess in conjunction with progressive CKD</a:t>
            </a:r>
          </a:p>
          <a:p>
            <a:pPr marL="731520" lvl="1" indent="-457200">
              <a:buFont typeface="Arial" panose="020B0604020202020204" pitchFamily="34" charset="0"/>
              <a:buChar char="•"/>
            </a:pPr>
            <a:r>
              <a:rPr lang="en-US" dirty="0"/>
              <a:t>Phenylpropanolamine (dog): transient </a:t>
            </a:r>
            <a:r>
              <a:rPr lang="en-US" dirty="0" err="1"/>
              <a:t>inc</a:t>
            </a:r>
            <a:r>
              <a:rPr lang="en-US" dirty="0"/>
              <a:t> in BP for 3-5 </a:t>
            </a:r>
            <a:r>
              <a:rPr lang="en-US" dirty="0" err="1"/>
              <a:t>hrs</a:t>
            </a:r>
            <a:r>
              <a:rPr lang="en-US" dirty="0"/>
              <a:t>/ uncommon when long term for incontinence</a:t>
            </a:r>
          </a:p>
          <a:p>
            <a:pPr marL="731520" lvl="1" indent="-457200">
              <a:buFont typeface="Arial" panose="020B0604020202020204" pitchFamily="34" charset="0"/>
              <a:buChar char="•"/>
            </a:pPr>
            <a:r>
              <a:rPr lang="en-US" dirty="0"/>
              <a:t>Ephedrine (dog)</a:t>
            </a:r>
          </a:p>
          <a:p>
            <a:pPr marL="731520" lvl="1" indent="-457200">
              <a:buFont typeface="Arial" panose="020B0604020202020204" pitchFamily="34" charset="0"/>
              <a:buChar char="•"/>
            </a:pPr>
            <a:r>
              <a:rPr lang="en-US" dirty="0"/>
              <a:t>Pseudoephedrine (dog): uncommon when long term for incontinence</a:t>
            </a:r>
          </a:p>
          <a:p>
            <a:pPr marL="731520" lvl="1" indent="-457200">
              <a:buFont typeface="Arial" panose="020B0604020202020204" pitchFamily="34" charset="0"/>
              <a:buChar char="•"/>
            </a:pPr>
            <a:r>
              <a:rPr lang="en-US" dirty="0"/>
              <a:t>Toceranib phosphate (Palladia) (dog): documented in 28% of previously normotensive dogs</a:t>
            </a:r>
          </a:p>
          <a:p>
            <a:pPr marL="731520" lvl="1" indent="-457200">
              <a:buFont typeface="Arial" panose="020B0604020202020204" pitchFamily="34" charset="0"/>
              <a:buChar char="•"/>
            </a:pPr>
            <a:r>
              <a:rPr lang="en-US" dirty="0"/>
              <a:t>Chronic high dose sodium chloride: BP in dogs and cats seem relatively salt-insensitive</a:t>
            </a:r>
          </a:p>
          <a:p>
            <a:pPr marL="731520" lvl="1" indent="-457200">
              <a:buFont typeface="Arial" panose="020B0604020202020204" pitchFamily="34" charset="0"/>
              <a:buChar char="•"/>
            </a:pPr>
            <a:r>
              <a:rPr lang="en-US" dirty="0"/>
              <a:t>Cocaine (dog)</a:t>
            </a:r>
          </a:p>
          <a:p>
            <a:pPr marL="731520" lvl="1" indent="-457200">
              <a:buFont typeface="Arial" panose="020B0604020202020204" pitchFamily="34" charset="0"/>
              <a:buChar char="•"/>
            </a:pPr>
            <a:r>
              <a:rPr lang="en-US" dirty="0"/>
              <a:t>Methamphetamine/amphetamine (dog)</a:t>
            </a:r>
          </a:p>
          <a:p>
            <a:pPr marL="731520" lvl="1" indent="-457200">
              <a:buFont typeface="Arial" panose="020B0604020202020204" pitchFamily="34" charset="0"/>
              <a:buChar char="•"/>
            </a:pPr>
            <a:r>
              <a:rPr lang="en-US" dirty="0"/>
              <a:t>5-hydroxytryptophan (dog)</a:t>
            </a:r>
          </a:p>
        </p:txBody>
      </p:sp>
    </p:spTree>
    <p:extLst>
      <p:ext uri="{BB962C8B-B14F-4D97-AF65-F5344CB8AC3E}">
        <p14:creationId xmlns:p14="http://schemas.microsoft.com/office/powerpoint/2010/main" val="1705230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3:</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618956" y="2636371"/>
            <a:ext cx="10951040" cy="3634914"/>
          </a:xfrm>
        </p:spPr>
        <p:txBody>
          <a:bodyPr>
            <a:normAutofit/>
          </a:bodyPr>
          <a:lstStyle/>
          <a:p>
            <a:r>
              <a:rPr lang="en-US" dirty="0"/>
              <a:t>Case example: You suspect your patient has idiopathic hypertension due to reliably sustained hypertension, a normal CBC, chemistry, and UA. However, her USG on a morning sample is 1.012. Is this patient still likely to have idiopathic hypertension?</a:t>
            </a:r>
          </a:p>
          <a:p>
            <a:r>
              <a:rPr lang="en-US" dirty="0"/>
              <a:t>A) Yes</a:t>
            </a:r>
          </a:p>
          <a:p>
            <a:r>
              <a:rPr lang="en-US" dirty="0"/>
              <a:t>B) No</a:t>
            </a:r>
          </a:p>
          <a:p>
            <a:endParaRPr lang="en-US" dirty="0"/>
          </a:p>
        </p:txBody>
      </p:sp>
    </p:spTree>
    <p:extLst>
      <p:ext uri="{BB962C8B-B14F-4D97-AF65-F5344CB8AC3E}">
        <p14:creationId xmlns:p14="http://schemas.microsoft.com/office/powerpoint/2010/main" val="4159391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3:</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561488" y="2483580"/>
            <a:ext cx="11065976" cy="4374420"/>
          </a:xfrm>
        </p:spPr>
        <p:txBody>
          <a:bodyPr>
            <a:normAutofit lnSpcReduction="10000"/>
          </a:bodyPr>
          <a:lstStyle/>
          <a:p>
            <a:r>
              <a:rPr lang="en-US" dirty="0"/>
              <a:t>Case example: You suspect your patient has idiopathic hypertension due to reliably sustained hypertension, a normal CBC, chemistry, and UA. However, her USG on a morning sample is 1.012. Is this patient still likely to have idiopathic hypertension?</a:t>
            </a:r>
          </a:p>
          <a:p>
            <a:r>
              <a:rPr lang="en-US" dirty="0">
                <a:highlight>
                  <a:srgbClr val="FFFF00"/>
                </a:highlight>
              </a:rPr>
              <a:t>A) Yes</a:t>
            </a:r>
          </a:p>
          <a:p>
            <a:r>
              <a:rPr lang="en-US" dirty="0"/>
              <a:t>B) No</a:t>
            </a:r>
          </a:p>
          <a:p>
            <a:endParaRPr lang="en-US" dirty="0"/>
          </a:p>
          <a:p>
            <a:r>
              <a:rPr lang="en-US" dirty="0">
                <a:highlight>
                  <a:srgbClr val="FFFF00"/>
                </a:highlight>
              </a:rPr>
              <a:t>Hypertension can cause pressure diuresis, so a low USG in a patient with hypertension does not establish that kidney disease is present</a:t>
            </a:r>
          </a:p>
          <a:p>
            <a:endParaRPr lang="en-US" dirty="0"/>
          </a:p>
          <a:p>
            <a:endParaRPr lang="en-US" dirty="0"/>
          </a:p>
        </p:txBody>
      </p:sp>
    </p:spTree>
    <p:extLst>
      <p:ext uri="{BB962C8B-B14F-4D97-AF65-F5344CB8AC3E}">
        <p14:creationId xmlns:p14="http://schemas.microsoft.com/office/powerpoint/2010/main" val="3009065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a:xfrm>
            <a:off x="528320" y="330514"/>
            <a:ext cx="10268712" cy="1700784"/>
          </a:xfrm>
        </p:spPr>
        <p:txBody>
          <a:bodyPr>
            <a:normAutofit fontScale="90000"/>
          </a:bodyPr>
          <a:lstStyle/>
          <a:p>
            <a:r>
              <a:rPr lang="en-US" dirty="0"/>
              <a:t>*Proposed mechanisms of blood pressure elevation</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528320" y="2483580"/>
            <a:ext cx="11065976" cy="4374420"/>
          </a:xfrm>
        </p:spPr>
        <p:txBody>
          <a:bodyPr>
            <a:normAutofit fontScale="92500"/>
          </a:bodyPr>
          <a:lstStyle/>
          <a:p>
            <a:pPr marL="457200" indent="-457200">
              <a:buFont typeface="Arial" panose="020B0604020202020204" pitchFamily="34" charset="0"/>
              <a:buChar char="•"/>
            </a:pPr>
            <a:r>
              <a:rPr lang="en-US" dirty="0"/>
              <a:t>Hyperadrenocorticism: GC induce hepatic production of angiotensinogen</a:t>
            </a:r>
          </a:p>
          <a:p>
            <a:pPr marL="457200" indent="-457200">
              <a:buFont typeface="Arial" panose="020B0604020202020204" pitchFamily="34" charset="0"/>
              <a:buChar char="•"/>
            </a:pPr>
            <a:r>
              <a:rPr lang="en-US" dirty="0"/>
              <a:t>Hyperthyroidism: increased CO caused by effect of TH on cardiac muscle</a:t>
            </a:r>
          </a:p>
          <a:p>
            <a:pPr marL="457200" indent="-457200">
              <a:buFont typeface="Arial" panose="020B0604020202020204" pitchFamily="34" charset="0"/>
              <a:buChar char="•"/>
            </a:pPr>
            <a:r>
              <a:rPr lang="en-US" dirty="0" err="1"/>
              <a:t>Chromocytomas</a:t>
            </a:r>
            <a:r>
              <a:rPr lang="en-US" dirty="0"/>
              <a:t>: release epi and </a:t>
            </a:r>
            <a:r>
              <a:rPr lang="en-US" dirty="0" err="1"/>
              <a:t>norepi</a:t>
            </a:r>
            <a:r>
              <a:rPr lang="en-US" dirty="0"/>
              <a:t>-&gt; vasoconstriction and </a:t>
            </a:r>
            <a:r>
              <a:rPr lang="en-US" dirty="0" err="1"/>
              <a:t>inc</a:t>
            </a:r>
            <a:r>
              <a:rPr lang="en-US" dirty="0"/>
              <a:t> CO</a:t>
            </a:r>
          </a:p>
          <a:p>
            <a:pPr marL="457200" indent="-457200">
              <a:buFont typeface="Arial" panose="020B0604020202020204" pitchFamily="34" charset="0"/>
              <a:buChar char="•"/>
            </a:pPr>
            <a:r>
              <a:rPr lang="en-US" dirty="0"/>
              <a:t>Diabetes mellitus: multifactorial</a:t>
            </a:r>
          </a:p>
          <a:p>
            <a:pPr marL="731520" lvl="2" indent="-457200">
              <a:buFont typeface="Arial" panose="020B0604020202020204" pitchFamily="34" charset="0"/>
              <a:buChar char="•"/>
            </a:pPr>
            <a:r>
              <a:rPr lang="en-US" dirty="0"/>
              <a:t>Diabetic nephropathy on renal function</a:t>
            </a:r>
          </a:p>
          <a:p>
            <a:pPr marL="731520" lvl="2" indent="-457200">
              <a:buFont typeface="Arial" panose="020B0604020202020204" pitchFamily="34" charset="0"/>
              <a:buChar char="•"/>
            </a:pPr>
            <a:r>
              <a:rPr lang="en-US" dirty="0"/>
              <a:t>Hyperinsulinemia secondary to insulin resistance causes sodium and water retention and increased sympathetic activity-&gt;  changes in blood volume and vasoconstriction</a:t>
            </a:r>
          </a:p>
          <a:p>
            <a:pPr marL="731520" lvl="2" indent="-457200">
              <a:buFont typeface="Arial" panose="020B0604020202020204" pitchFamily="34" charset="0"/>
              <a:buChar char="•"/>
            </a:pPr>
            <a:r>
              <a:rPr lang="en-US" dirty="0"/>
              <a:t>Hypertrophy of vascular smooth muscle secondary to mitogenic effects of insulin</a:t>
            </a:r>
          </a:p>
          <a:p>
            <a:pPr marL="731520" lvl="2" indent="-457200">
              <a:buFont typeface="Arial" panose="020B0604020202020204" pitchFamily="34" charset="0"/>
              <a:buChar char="•"/>
            </a:pPr>
            <a:r>
              <a:rPr lang="en-US" dirty="0"/>
              <a:t>Elevations in insulin levels lead to increased levels of intracellular calcium-&gt; hyperresponsive vascular smooth muscle contraction and increased peripheral vascular resistance</a:t>
            </a:r>
          </a:p>
          <a:p>
            <a:pPr marL="731520" lvl="2" indent="-4572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493645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4:</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369811" y="2483580"/>
            <a:ext cx="11217586" cy="2355823"/>
          </a:xfrm>
        </p:spPr>
        <p:txBody>
          <a:bodyPr>
            <a:normAutofit/>
          </a:bodyPr>
          <a:lstStyle/>
          <a:p>
            <a:r>
              <a:rPr lang="en-US" dirty="0"/>
              <a:t>What are the four target organs affected in systemic hypertension?</a:t>
            </a:r>
          </a:p>
          <a:p>
            <a:endParaRPr lang="en-US" dirty="0"/>
          </a:p>
        </p:txBody>
      </p:sp>
    </p:spTree>
    <p:extLst>
      <p:ext uri="{BB962C8B-B14F-4D97-AF65-F5344CB8AC3E}">
        <p14:creationId xmlns:p14="http://schemas.microsoft.com/office/powerpoint/2010/main" val="1226971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4:</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369811" y="2483580"/>
            <a:ext cx="11217586" cy="2355823"/>
          </a:xfrm>
        </p:spPr>
        <p:txBody>
          <a:bodyPr>
            <a:normAutofit/>
          </a:bodyPr>
          <a:lstStyle/>
          <a:p>
            <a:r>
              <a:rPr lang="en-US" dirty="0"/>
              <a:t>What are the four target organs affected in systemic hypertension?</a:t>
            </a:r>
          </a:p>
          <a:p>
            <a:endParaRPr lang="en-US" dirty="0"/>
          </a:p>
          <a:p>
            <a:r>
              <a:rPr lang="en-US" dirty="0">
                <a:highlight>
                  <a:srgbClr val="FFFF00"/>
                </a:highlight>
              </a:rPr>
              <a:t>Kidneys, eyes, brain, and heart/blood vessels</a:t>
            </a:r>
          </a:p>
          <a:p>
            <a:endParaRPr lang="en-US" dirty="0"/>
          </a:p>
        </p:txBody>
      </p:sp>
    </p:spTree>
    <p:extLst>
      <p:ext uri="{BB962C8B-B14F-4D97-AF65-F5344CB8AC3E}">
        <p14:creationId xmlns:p14="http://schemas.microsoft.com/office/powerpoint/2010/main" val="481295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a:xfrm>
            <a:off x="589730" y="364112"/>
            <a:ext cx="10268712" cy="1700784"/>
          </a:xfrm>
        </p:spPr>
        <p:txBody>
          <a:bodyPr>
            <a:normAutofit fontScale="90000"/>
          </a:bodyPr>
          <a:lstStyle/>
          <a:p>
            <a:r>
              <a:rPr lang="en-US" dirty="0"/>
              <a:t>5. Target organ damage (TOD)</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173040" y="2336411"/>
            <a:ext cx="12017436" cy="3952189"/>
          </a:xfrm>
        </p:spPr>
        <p:txBody>
          <a:bodyPr>
            <a:normAutofit fontScale="77500" lnSpcReduction="20000"/>
          </a:bodyPr>
          <a:lstStyle/>
          <a:p>
            <a:pPr marL="457200" indent="-457200">
              <a:buFont typeface="Arial" panose="020B0604020202020204" pitchFamily="34" charset="0"/>
              <a:buChar char="•"/>
            </a:pPr>
            <a:r>
              <a:rPr lang="en-US" dirty="0"/>
              <a:t>Chronic hypertension is problematic b/c it can cause injury to tissues</a:t>
            </a:r>
          </a:p>
          <a:p>
            <a:pPr marL="457200" indent="-457200">
              <a:buFont typeface="Arial" panose="020B0604020202020204" pitchFamily="34" charset="0"/>
              <a:buChar char="•"/>
            </a:pPr>
            <a:r>
              <a:rPr lang="en-US" dirty="0"/>
              <a:t>Hypertension has been </a:t>
            </a:r>
            <a:r>
              <a:rPr lang="en-US" dirty="0" err="1"/>
              <a:t>assoc</a:t>
            </a:r>
            <a:r>
              <a:rPr lang="en-US" dirty="0"/>
              <a:t> with proteinuria and histological renal injury</a:t>
            </a:r>
          </a:p>
          <a:p>
            <a:pPr marL="731520" lvl="1" indent="-457200">
              <a:buFont typeface="Arial" panose="020B0604020202020204" pitchFamily="34" charset="0"/>
              <a:buChar char="•"/>
            </a:pPr>
            <a:r>
              <a:rPr lang="en-US" dirty="0"/>
              <a:t>Proteinuria </a:t>
            </a:r>
            <a:r>
              <a:rPr lang="en-US" dirty="0" err="1"/>
              <a:t>assoc</a:t>
            </a:r>
            <a:r>
              <a:rPr lang="en-US" dirty="0"/>
              <a:t> with faster progression of renal disease and mortality</a:t>
            </a:r>
          </a:p>
          <a:p>
            <a:pPr marL="731520" lvl="1" indent="-457200">
              <a:buFont typeface="Arial" panose="020B0604020202020204" pitchFamily="34" charset="0"/>
              <a:buChar char="•"/>
            </a:pPr>
            <a:r>
              <a:rPr lang="en-US" dirty="0"/>
              <a:t>Anti-hypertensive agents generally decreases severity of proteinuria</a:t>
            </a:r>
          </a:p>
          <a:p>
            <a:pPr marL="731520" lvl="1" indent="-457200">
              <a:buFont typeface="Arial" panose="020B0604020202020204" pitchFamily="34" charset="0"/>
              <a:buChar char="•"/>
            </a:pPr>
            <a:r>
              <a:rPr lang="en-US" dirty="0"/>
              <a:t>Hypertension may occur in any stage of CKD/creatinine concentration is not directly related to BP</a:t>
            </a:r>
          </a:p>
          <a:p>
            <a:pPr marL="457200" indent="-457200">
              <a:buFont typeface="Arial" panose="020B0604020202020204" pitchFamily="34" charset="0"/>
              <a:buChar char="•"/>
            </a:pPr>
            <a:r>
              <a:rPr lang="en-US" dirty="0"/>
              <a:t>Ocular lesions may be as high as 100% in hypertensive cats </a:t>
            </a:r>
          </a:p>
          <a:p>
            <a:pPr marL="731520" lvl="1" indent="-457200">
              <a:buFont typeface="Arial" panose="020B0604020202020204" pitchFamily="34" charset="0"/>
              <a:buChar char="•"/>
            </a:pPr>
            <a:r>
              <a:rPr lang="en-US" dirty="0"/>
              <a:t>Exudative retinal detachment most common, also retinal hemorrhage, multifocal retinal edema, retinal vessel tortuosity, retinal perivascular edema, papilledema, </a:t>
            </a:r>
            <a:r>
              <a:rPr lang="en-US" dirty="0" err="1"/>
              <a:t>vitreal</a:t>
            </a:r>
            <a:r>
              <a:rPr lang="en-US" dirty="0"/>
              <a:t> hemorrhage, </a:t>
            </a:r>
            <a:r>
              <a:rPr lang="en-US" dirty="0" err="1"/>
              <a:t>hyphema</a:t>
            </a:r>
            <a:r>
              <a:rPr lang="en-US" dirty="0"/>
              <a:t>, secondary glaucoma, retinal degeneration</a:t>
            </a:r>
          </a:p>
          <a:p>
            <a:pPr marL="731520" lvl="1" indent="-457200">
              <a:buFont typeface="Arial" panose="020B0604020202020204" pitchFamily="34" charset="0"/>
              <a:buChar char="•"/>
            </a:pPr>
            <a:r>
              <a:rPr lang="en-US" dirty="0"/>
              <a:t>Can occur in BP as low as 168 mmHg/ increased risk at SBP &lt;180 mmHg</a:t>
            </a:r>
          </a:p>
          <a:p>
            <a:pPr marL="731520" lvl="1" indent="-457200">
              <a:buFont typeface="Arial" panose="020B0604020202020204" pitchFamily="34" charset="0"/>
              <a:buChar char="•"/>
            </a:pPr>
            <a:r>
              <a:rPr lang="en-US" dirty="0"/>
              <a:t>Effective anti-hypertensive </a:t>
            </a:r>
            <a:r>
              <a:rPr lang="en-US" dirty="0" err="1"/>
              <a:t>tx</a:t>
            </a:r>
            <a:r>
              <a:rPr lang="en-US" dirty="0"/>
              <a:t> can lead to retinal reattachment, but restoration of vision only occurs in a minority of patients</a:t>
            </a:r>
          </a:p>
          <a:p>
            <a:endParaRPr lang="en-US" dirty="0"/>
          </a:p>
        </p:txBody>
      </p:sp>
    </p:spTree>
    <p:extLst>
      <p:ext uri="{BB962C8B-B14F-4D97-AF65-F5344CB8AC3E}">
        <p14:creationId xmlns:p14="http://schemas.microsoft.com/office/powerpoint/2010/main" val="3879573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a:xfrm>
            <a:off x="786500" y="402824"/>
            <a:ext cx="10268712" cy="1700784"/>
          </a:xfrm>
        </p:spPr>
        <p:txBody>
          <a:bodyPr>
            <a:normAutofit fontScale="90000"/>
          </a:bodyPr>
          <a:lstStyle/>
          <a:p>
            <a:r>
              <a:rPr lang="en-US" dirty="0"/>
              <a:t>5. Target organ damage (TOD)</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233422" y="2394225"/>
            <a:ext cx="11725156" cy="3948744"/>
          </a:xfrm>
        </p:spPr>
        <p:txBody>
          <a:bodyPr>
            <a:normAutofit fontScale="92500" lnSpcReduction="20000"/>
          </a:bodyPr>
          <a:lstStyle/>
          <a:p>
            <a:pPr marL="457200" indent="-457200">
              <a:buFont typeface="Arial" panose="020B0604020202020204" pitchFamily="34" charset="0"/>
              <a:buChar char="•"/>
            </a:pPr>
            <a:r>
              <a:rPr lang="en-US" dirty="0"/>
              <a:t>Hypertensive encephalopathy causes white matter edema and vascular lesions (hemorrhage/ischemia/infarction)</a:t>
            </a:r>
          </a:p>
          <a:p>
            <a:pPr marL="731520" lvl="1" indent="-457200">
              <a:buFont typeface="Arial" panose="020B0604020202020204" pitchFamily="34" charset="0"/>
              <a:buChar char="•"/>
            </a:pPr>
            <a:r>
              <a:rPr lang="en-US" dirty="0"/>
              <a:t>Neurologic signs reported in 29-46% of hypertensive cats</a:t>
            </a:r>
          </a:p>
          <a:p>
            <a:pPr marL="731520" lvl="1" indent="-457200">
              <a:buFont typeface="Arial" panose="020B0604020202020204" pitchFamily="34" charset="0"/>
              <a:buChar char="•"/>
            </a:pPr>
            <a:r>
              <a:rPr lang="en-US" dirty="0"/>
              <a:t>More likely to occur in cats with sudden increase in BP, SBP &gt;180 mmHg, or both</a:t>
            </a:r>
          </a:p>
          <a:p>
            <a:pPr marL="731520" lvl="1" indent="-457200">
              <a:buFont typeface="Arial" panose="020B0604020202020204" pitchFamily="34" charset="0"/>
              <a:buChar char="•"/>
            </a:pPr>
            <a:r>
              <a:rPr lang="en-US" dirty="0"/>
              <a:t>CS: lethargy, seizures, acute altered mentation, altered behavior, disorientation, balance disturbances, focal neurologic defects </a:t>
            </a:r>
          </a:p>
          <a:p>
            <a:pPr marL="457200" indent="-457200">
              <a:buFont typeface="Arial" panose="020B0604020202020204" pitchFamily="34" charset="0"/>
              <a:buChar char="•"/>
            </a:pPr>
            <a:r>
              <a:rPr lang="en-US" dirty="0"/>
              <a:t>Cardiac abnormalities common in hypertensive cats and dogs</a:t>
            </a:r>
          </a:p>
          <a:p>
            <a:pPr marL="731520" lvl="1" indent="-457200">
              <a:buFont typeface="Arial" panose="020B0604020202020204" pitchFamily="34" charset="0"/>
              <a:buChar char="•"/>
            </a:pPr>
            <a:r>
              <a:rPr lang="en-US" dirty="0"/>
              <a:t>Increased CO rarely cause of hypertension/ heart is a target organ</a:t>
            </a:r>
          </a:p>
          <a:p>
            <a:pPr marL="731520" lvl="1" indent="-457200">
              <a:buFont typeface="Arial" panose="020B0604020202020204" pitchFamily="34" charset="0"/>
              <a:buChar char="•"/>
            </a:pPr>
            <a:r>
              <a:rPr lang="en-US" dirty="0"/>
              <a:t>Most common change </a:t>
            </a:r>
            <a:r>
              <a:rPr lang="en-US" dirty="0" err="1"/>
              <a:t>assoc</a:t>
            </a:r>
            <a:r>
              <a:rPr lang="en-US" dirty="0"/>
              <a:t> with hypertensive cardiomyopathy is LV concentric hypertrophy</a:t>
            </a:r>
          </a:p>
          <a:p>
            <a:pPr marL="1051560" lvl="3" indent="-457200">
              <a:buFont typeface="Arial" panose="020B0604020202020204" pitchFamily="34" charset="0"/>
              <a:buChar char="•"/>
            </a:pPr>
            <a:r>
              <a:rPr lang="en-US" dirty="0"/>
              <a:t>May be indistinguishable from feline idiopathic HCM</a:t>
            </a:r>
          </a:p>
          <a:p>
            <a:pPr marL="731520" lvl="1" indent="-457200">
              <a:buFont typeface="Arial" panose="020B0604020202020204" pitchFamily="34" charset="0"/>
              <a:buChar char="•"/>
            </a:pPr>
            <a:endParaRPr lang="en-US" dirty="0"/>
          </a:p>
        </p:txBody>
      </p:sp>
    </p:spTree>
    <p:extLst>
      <p:ext uri="{BB962C8B-B14F-4D97-AF65-F5344CB8AC3E}">
        <p14:creationId xmlns:p14="http://schemas.microsoft.com/office/powerpoint/2010/main" val="3822877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a:xfrm>
            <a:off x="786500" y="402824"/>
            <a:ext cx="10268712" cy="1700784"/>
          </a:xfrm>
        </p:spPr>
        <p:txBody>
          <a:bodyPr>
            <a:normAutofit fontScale="90000"/>
          </a:bodyPr>
          <a:lstStyle/>
          <a:p>
            <a:r>
              <a:rPr lang="en-US" dirty="0"/>
              <a:t>5. Target organ damage (TOD)</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546BE36D-27AB-9E4B-9F90-937504207026}"/>
              </a:ext>
            </a:extLst>
          </p:cNvPr>
          <p:cNvPicPr>
            <a:picLocks noChangeAspect="1"/>
          </p:cNvPicPr>
          <p:nvPr/>
        </p:nvPicPr>
        <p:blipFill>
          <a:blip r:embed="rId2"/>
          <a:stretch>
            <a:fillRect/>
          </a:stretch>
        </p:blipFill>
        <p:spPr>
          <a:xfrm>
            <a:off x="1806056" y="1835678"/>
            <a:ext cx="8229600" cy="4381500"/>
          </a:xfrm>
          <a:prstGeom prst="rect">
            <a:avLst/>
          </a:prstGeom>
        </p:spPr>
      </p:pic>
    </p:spTree>
    <p:extLst>
      <p:ext uri="{BB962C8B-B14F-4D97-AF65-F5344CB8AC3E}">
        <p14:creationId xmlns:p14="http://schemas.microsoft.com/office/powerpoint/2010/main" val="841481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a:xfrm>
            <a:off x="960120" y="317814"/>
            <a:ext cx="10268712" cy="1700784"/>
          </a:xfrm>
        </p:spPr>
        <p:txBody>
          <a:bodyPr>
            <a:noAutofit/>
          </a:bodyPr>
          <a:lstStyle/>
          <a:p>
            <a:r>
              <a:rPr lang="en-US" sz="4500" dirty="0"/>
              <a:t>6. Prevalence and selection of patients for hypertension screening</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555295" y="2533498"/>
            <a:ext cx="11078361" cy="3415170"/>
          </a:xfrm>
        </p:spPr>
        <p:txBody>
          <a:bodyPr>
            <a:normAutofit lnSpcReduction="10000"/>
          </a:bodyPr>
          <a:lstStyle/>
          <a:p>
            <a:pPr marL="457200" indent="-457200">
              <a:buFont typeface="Arial" panose="020B0604020202020204" pitchFamily="34" charset="0"/>
              <a:buChar char="•"/>
            </a:pPr>
            <a:r>
              <a:rPr lang="en-US" dirty="0"/>
              <a:t>Prevalence is unknown (0.5—13% of dog populations) </a:t>
            </a:r>
          </a:p>
          <a:p>
            <a:pPr marL="457200" indent="-457200">
              <a:buFont typeface="Arial" panose="020B0604020202020204" pitchFamily="34" charset="0"/>
              <a:buChar char="•"/>
            </a:pPr>
            <a:r>
              <a:rPr lang="en-US" dirty="0"/>
              <a:t>2 indications to measure BP</a:t>
            </a:r>
          </a:p>
          <a:p>
            <a:pPr marL="731520" lvl="1" indent="-457200">
              <a:buFont typeface="Arial" panose="020B0604020202020204" pitchFamily="34" charset="0"/>
              <a:buChar char="•"/>
            </a:pPr>
            <a:r>
              <a:rPr lang="en-US" dirty="0"/>
              <a:t>Patient with abnormalities consistent with hypertensive TOD</a:t>
            </a:r>
          </a:p>
          <a:p>
            <a:pPr marL="1051560" lvl="3" indent="-457200">
              <a:buFont typeface="Arial" panose="020B0604020202020204" pitchFamily="34" charset="0"/>
              <a:buChar char="•"/>
            </a:pPr>
            <a:r>
              <a:rPr lang="en-US" dirty="0"/>
              <a:t>Ex: hypertensive choroidopathy/retinopathy, </a:t>
            </a:r>
            <a:r>
              <a:rPr lang="en-US" dirty="0" err="1"/>
              <a:t>hyphema</a:t>
            </a:r>
            <a:r>
              <a:rPr lang="en-US" dirty="0"/>
              <a:t>, intracranial neuro signs, renal abnormalities (proteinuria, azotemia), CV abnormalities (LVH, gallop, arrhythmia, systolic murmur, epistaxis)</a:t>
            </a:r>
          </a:p>
          <a:p>
            <a:pPr marL="1051560" lvl="3" indent="-457200">
              <a:buFont typeface="Arial" panose="020B0604020202020204" pitchFamily="34" charset="0"/>
              <a:buChar char="•"/>
            </a:pPr>
            <a:r>
              <a:rPr lang="en-US" dirty="0"/>
              <a:t>Some CS may be nonspecific: lethargy, inactivity, photophobia, altered appetite</a:t>
            </a:r>
          </a:p>
          <a:p>
            <a:pPr marL="731520" lvl="1" indent="-457200">
              <a:buFont typeface="Arial" panose="020B0604020202020204" pitchFamily="34" charset="0"/>
              <a:buChar char="•"/>
            </a:pPr>
            <a:r>
              <a:rPr lang="en-US" dirty="0"/>
              <a:t>Presence of conditions causally associated with secondary hypertension, treatment of a medication or toxin that may increase BP</a:t>
            </a:r>
          </a:p>
        </p:txBody>
      </p:sp>
    </p:spTree>
    <p:extLst>
      <p:ext uri="{BB962C8B-B14F-4D97-AF65-F5344CB8AC3E}">
        <p14:creationId xmlns:p14="http://schemas.microsoft.com/office/powerpoint/2010/main" val="2684478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1:</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p:txBody>
          <a:bodyPr/>
          <a:lstStyle/>
          <a:p>
            <a:r>
              <a:rPr lang="en-US" dirty="0"/>
              <a:t>When using doppler and </a:t>
            </a:r>
            <a:r>
              <a:rPr lang="en-US" dirty="0" err="1"/>
              <a:t>oscillometric</a:t>
            </a:r>
            <a:r>
              <a:rPr lang="en-US" dirty="0"/>
              <a:t> BP, width of cuff should be __ to ___% of circumference of extremity?</a:t>
            </a:r>
          </a:p>
          <a:p>
            <a:r>
              <a:rPr lang="en-US" dirty="0"/>
              <a:t>A) 20-30%</a:t>
            </a:r>
          </a:p>
          <a:p>
            <a:r>
              <a:rPr lang="en-US" dirty="0"/>
              <a:t>B) 30-40%</a:t>
            </a:r>
          </a:p>
          <a:p>
            <a:r>
              <a:rPr lang="en-US" dirty="0"/>
              <a:t>C) 40-50%</a:t>
            </a:r>
          </a:p>
          <a:p>
            <a:r>
              <a:rPr lang="en-US" dirty="0"/>
              <a:t>D) 50-60%</a:t>
            </a:r>
          </a:p>
          <a:p>
            <a:endParaRPr lang="en-US" dirty="0"/>
          </a:p>
        </p:txBody>
      </p:sp>
    </p:spTree>
    <p:extLst>
      <p:ext uri="{BB962C8B-B14F-4D97-AF65-F5344CB8AC3E}">
        <p14:creationId xmlns:p14="http://schemas.microsoft.com/office/powerpoint/2010/main" val="2988432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a:xfrm>
            <a:off x="960120" y="317814"/>
            <a:ext cx="10268712" cy="1700784"/>
          </a:xfrm>
        </p:spPr>
        <p:txBody>
          <a:bodyPr>
            <a:noAutofit/>
          </a:bodyPr>
          <a:lstStyle/>
          <a:p>
            <a:r>
              <a:rPr lang="en-US" sz="4500" dirty="0"/>
              <a:t>7. Diagnosis of hypertension</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150471" y="2430684"/>
            <a:ext cx="11956648" cy="2642320"/>
          </a:xfrm>
        </p:spPr>
        <p:txBody>
          <a:bodyPr>
            <a:normAutofit fontScale="85000" lnSpcReduction="20000"/>
          </a:bodyPr>
          <a:lstStyle/>
          <a:p>
            <a:pPr marL="457200" indent="-457200">
              <a:buFont typeface="Arial" panose="020B0604020202020204" pitchFamily="34" charset="0"/>
              <a:buChar char="•"/>
            </a:pPr>
            <a:r>
              <a:rPr lang="en-US" dirty="0"/>
              <a:t>Presence of TOD justifies treatment with single measurement session</a:t>
            </a:r>
          </a:p>
          <a:p>
            <a:pPr marL="457200" indent="-457200">
              <a:buFont typeface="Arial" panose="020B0604020202020204" pitchFamily="34" charset="0"/>
              <a:buChar char="•"/>
            </a:pPr>
            <a:r>
              <a:rPr lang="en-US" dirty="0"/>
              <a:t>Most cases, BP should be confirmed on multiple (&gt;2) occasions</a:t>
            </a:r>
          </a:p>
          <a:p>
            <a:pPr marL="457200" indent="-457200">
              <a:buFont typeface="Arial" panose="020B0604020202020204" pitchFamily="34" charset="0"/>
              <a:buChar char="•"/>
            </a:pPr>
            <a:r>
              <a:rPr lang="en-US" dirty="0"/>
              <a:t>If pre-hypertension (low-mod risk of TOD), measurements can occur over 4-8 weeks</a:t>
            </a:r>
          </a:p>
          <a:p>
            <a:pPr marL="457200" indent="-457200">
              <a:buFont typeface="Arial" panose="020B0604020202020204" pitchFamily="34" charset="0"/>
              <a:buChar char="•"/>
            </a:pPr>
            <a:r>
              <a:rPr lang="en-US" dirty="0"/>
              <a:t>If more severe (&gt;180 mmHg), measurements over 1-2 weeks</a:t>
            </a:r>
          </a:p>
          <a:p>
            <a:pPr marL="457200" indent="-457200">
              <a:buFont typeface="Arial" panose="020B0604020202020204" pitchFamily="34" charset="0"/>
              <a:buChar char="•"/>
            </a:pPr>
            <a:r>
              <a:rPr lang="en-US" dirty="0"/>
              <a:t>Goal is to decrease BP to normotensive to pre-hypertensive stage</a:t>
            </a:r>
          </a:p>
          <a:p>
            <a:pPr marL="457200" indent="-457200">
              <a:buFont typeface="Arial" panose="020B0604020202020204" pitchFamily="34" charset="0"/>
              <a:buChar char="•"/>
            </a:pPr>
            <a:r>
              <a:rPr lang="en-US" dirty="0"/>
              <a:t>Classification is based on target organ risk</a:t>
            </a:r>
          </a:p>
        </p:txBody>
      </p:sp>
      <p:pic>
        <p:nvPicPr>
          <p:cNvPr id="4" name="Picture 3">
            <a:extLst>
              <a:ext uri="{FF2B5EF4-FFF2-40B4-BE49-F238E27FC236}">
                <a16:creationId xmlns:a16="http://schemas.microsoft.com/office/drawing/2014/main" id="{2ADE26DE-9D22-0E44-A7E9-F1D0C9EE5EC9}"/>
              </a:ext>
            </a:extLst>
          </p:cNvPr>
          <p:cNvPicPr>
            <a:picLocks noChangeAspect="1"/>
          </p:cNvPicPr>
          <p:nvPr/>
        </p:nvPicPr>
        <p:blipFill>
          <a:blip r:embed="rId2"/>
          <a:stretch>
            <a:fillRect/>
          </a:stretch>
        </p:blipFill>
        <p:spPr>
          <a:xfrm>
            <a:off x="3226122" y="5073004"/>
            <a:ext cx="5435600" cy="1638300"/>
          </a:xfrm>
          <a:prstGeom prst="rect">
            <a:avLst/>
          </a:prstGeom>
        </p:spPr>
      </p:pic>
    </p:spTree>
    <p:extLst>
      <p:ext uri="{BB962C8B-B14F-4D97-AF65-F5344CB8AC3E}">
        <p14:creationId xmlns:p14="http://schemas.microsoft.com/office/powerpoint/2010/main" val="3362893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a:xfrm>
            <a:off x="960120" y="317814"/>
            <a:ext cx="10268712" cy="1700784"/>
          </a:xfrm>
        </p:spPr>
        <p:txBody>
          <a:bodyPr>
            <a:noAutofit/>
          </a:bodyPr>
          <a:lstStyle/>
          <a:p>
            <a:r>
              <a:rPr lang="en-US" sz="4500" dirty="0"/>
              <a:t>7. Diagnosis of hypertension</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2AC7FB33-4148-A142-A19C-60FB6DBDB3F6}"/>
              </a:ext>
            </a:extLst>
          </p:cNvPr>
          <p:cNvPicPr>
            <a:picLocks noChangeAspect="1"/>
          </p:cNvPicPr>
          <p:nvPr/>
        </p:nvPicPr>
        <p:blipFill>
          <a:blip r:embed="rId2"/>
          <a:stretch>
            <a:fillRect/>
          </a:stretch>
        </p:blipFill>
        <p:spPr>
          <a:xfrm>
            <a:off x="1582381" y="2336412"/>
            <a:ext cx="8770817" cy="4039192"/>
          </a:xfrm>
          <a:prstGeom prst="rect">
            <a:avLst/>
          </a:prstGeom>
        </p:spPr>
      </p:pic>
    </p:spTree>
    <p:extLst>
      <p:ext uri="{BB962C8B-B14F-4D97-AF65-F5344CB8AC3E}">
        <p14:creationId xmlns:p14="http://schemas.microsoft.com/office/powerpoint/2010/main" val="2457828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5:</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369811" y="2483580"/>
            <a:ext cx="11065976" cy="4374420"/>
          </a:xfrm>
        </p:spPr>
        <p:txBody>
          <a:bodyPr>
            <a:normAutofit/>
          </a:bodyPr>
          <a:lstStyle/>
          <a:p>
            <a:r>
              <a:rPr lang="en-US" dirty="0"/>
              <a:t>Case example: Your patient is undergoing first line anti-hypertensive therapy and primary treatment for secondary hypertension. You recheck BP 7 days after starting your first line anti-hypertensive and the BP is 150 mmHg. Do you want to add a secondary anti-hypertensive agent or increase your first line dose?</a:t>
            </a:r>
          </a:p>
          <a:p>
            <a:r>
              <a:rPr lang="en-US" dirty="0"/>
              <a:t>A) Yes</a:t>
            </a:r>
          </a:p>
          <a:p>
            <a:r>
              <a:rPr lang="en-US" dirty="0"/>
              <a:t>B) No</a:t>
            </a:r>
          </a:p>
          <a:p>
            <a:endParaRPr lang="en-US" dirty="0"/>
          </a:p>
        </p:txBody>
      </p:sp>
    </p:spTree>
    <p:extLst>
      <p:ext uri="{BB962C8B-B14F-4D97-AF65-F5344CB8AC3E}">
        <p14:creationId xmlns:p14="http://schemas.microsoft.com/office/powerpoint/2010/main" val="3347487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5:</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369811" y="2483580"/>
            <a:ext cx="11065976" cy="4374420"/>
          </a:xfrm>
        </p:spPr>
        <p:txBody>
          <a:bodyPr>
            <a:normAutofit fontScale="92500"/>
          </a:bodyPr>
          <a:lstStyle/>
          <a:p>
            <a:r>
              <a:rPr lang="en-US" dirty="0"/>
              <a:t>Case example: Your patient is undergoing first line anti-hypertensive therapy and primary treatment for secondary hypertension. You recheck BP 7 days after starting your first line anti-hypertensive and the BP is 150 mmHg. Do you want to add a secondary anti-hypertensive agent or increase your first line dose?</a:t>
            </a:r>
          </a:p>
          <a:p>
            <a:r>
              <a:rPr lang="en-US" dirty="0"/>
              <a:t>A) Yes</a:t>
            </a:r>
          </a:p>
          <a:p>
            <a:r>
              <a:rPr lang="en-US" dirty="0">
                <a:highlight>
                  <a:srgbClr val="FFFF00"/>
                </a:highlight>
              </a:rPr>
              <a:t>B) No</a:t>
            </a:r>
          </a:p>
          <a:p>
            <a:endParaRPr lang="en-US" dirty="0">
              <a:highlight>
                <a:srgbClr val="FFFF00"/>
              </a:highlight>
            </a:endParaRPr>
          </a:p>
          <a:p>
            <a:r>
              <a:rPr lang="en-US" dirty="0">
                <a:highlight>
                  <a:srgbClr val="FFFF00"/>
                </a:highlight>
              </a:rPr>
              <a:t>According to guidelines, no need to increase dose or add secondary agent. Recheck in 4-6 months. </a:t>
            </a:r>
          </a:p>
        </p:txBody>
      </p:sp>
      <p:pic>
        <p:nvPicPr>
          <p:cNvPr id="4" name="Picture 3">
            <a:extLst>
              <a:ext uri="{FF2B5EF4-FFF2-40B4-BE49-F238E27FC236}">
                <a16:creationId xmlns:a16="http://schemas.microsoft.com/office/drawing/2014/main" id="{B7C1639C-E488-EA44-AAC5-DB5EFF690A08}"/>
              </a:ext>
            </a:extLst>
          </p:cNvPr>
          <p:cNvPicPr>
            <a:picLocks noChangeAspect="1"/>
          </p:cNvPicPr>
          <p:nvPr/>
        </p:nvPicPr>
        <p:blipFill>
          <a:blip r:embed="rId2"/>
          <a:stretch>
            <a:fillRect/>
          </a:stretch>
        </p:blipFill>
        <p:spPr>
          <a:xfrm>
            <a:off x="7730335" y="145811"/>
            <a:ext cx="3902222" cy="1998489"/>
          </a:xfrm>
          <a:prstGeom prst="rect">
            <a:avLst/>
          </a:prstGeom>
        </p:spPr>
      </p:pic>
    </p:spTree>
    <p:extLst>
      <p:ext uri="{BB962C8B-B14F-4D97-AF65-F5344CB8AC3E}">
        <p14:creationId xmlns:p14="http://schemas.microsoft.com/office/powerpoint/2010/main" val="586562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856713" y="282102"/>
            <a:ext cx="10268712" cy="1700784"/>
          </a:xfrm>
        </p:spPr>
        <p:txBody>
          <a:bodyPr>
            <a:normAutofit/>
          </a:bodyPr>
          <a:lstStyle/>
          <a:p>
            <a:r>
              <a:rPr lang="en-US" sz="4500" dirty="0"/>
              <a:t>8. The hypertensive patient: evaluation and decision to treat</a:t>
            </a:r>
          </a:p>
        </p:txBody>
      </p:sp>
      <p:sp>
        <p:nvSpPr>
          <p:cNvPr id="3" name="Content Placeholder 2">
            <a:extLst>
              <a:ext uri="{FF2B5EF4-FFF2-40B4-BE49-F238E27FC236}">
                <a16:creationId xmlns:a16="http://schemas.microsoft.com/office/drawing/2014/main" id="{79187D16-72B0-CE47-A9D2-A6A0AAF653DA}"/>
              </a:ext>
            </a:extLst>
          </p:cNvPr>
          <p:cNvSpPr>
            <a:spLocks noGrp="1"/>
          </p:cNvSpPr>
          <p:nvPr>
            <p:ph idx="1"/>
          </p:nvPr>
        </p:nvSpPr>
        <p:spPr>
          <a:xfrm>
            <a:off x="121492" y="2336412"/>
            <a:ext cx="12188952" cy="2418941"/>
          </a:xfrm>
        </p:spPr>
        <p:txBody>
          <a:bodyPr>
            <a:normAutofit lnSpcReduction="10000"/>
          </a:bodyPr>
          <a:lstStyle/>
          <a:p>
            <a:pPr marL="457200" indent="-457200">
              <a:buFont typeface="Arial" panose="020B0604020202020204" pitchFamily="34" charset="0"/>
              <a:buChar char="•"/>
            </a:pPr>
            <a:r>
              <a:rPr lang="en-US" dirty="0"/>
              <a:t>Prehypertensive: usually not treated, </a:t>
            </a:r>
            <a:r>
              <a:rPr lang="en-US" dirty="0" err="1"/>
              <a:t>inc</a:t>
            </a:r>
            <a:r>
              <a:rPr lang="en-US" dirty="0"/>
              <a:t> </a:t>
            </a:r>
            <a:r>
              <a:rPr lang="en-US" dirty="0" err="1"/>
              <a:t>freq</a:t>
            </a:r>
            <a:r>
              <a:rPr lang="en-US" dirty="0"/>
              <a:t> of monitoring</a:t>
            </a:r>
          </a:p>
          <a:p>
            <a:pPr marL="457200" indent="-457200">
              <a:buFont typeface="Arial" panose="020B0604020202020204" pitchFamily="34" charset="0"/>
              <a:buChar char="•"/>
            </a:pPr>
            <a:r>
              <a:rPr lang="en-US" dirty="0"/>
              <a:t>Patients with known risk categories (CKD, hyperthyroid, Cushing’s) may benefit from increased monitoring as well</a:t>
            </a:r>
          </a:p>
          <a:p>
            <a:pPr marL="457200" indent="-457200">
              <a:buFont typeface="Arial" panose="020B0604020202020204" pitchFamily="34" charset="0"/>
              <a:buChar char="•"/>
            </a:pPr>
            <a:r>
              <a:rPr lang="en-US" dirty="0"/>
              <a:t>Treatment of hypertension should not be postponed until underlying condition is controlled</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7E498BA8-CB4F-5D40-8443-6BC18A27475C}"/>
              </a:ext>
            </a:extLst>
          </p:cNvPr>
          <p:cNvPicPr>
            <a:picLocks noChangeAspect="1"/>
          </p:cNvPicPr>
          <p:nvPr/>
        </p:nvPicPr>
        <p:blipFill>
          <a:blip r:embed="rId2"/>
          <a:stretch>
            <a:fillRect/>
          </a:stretch>
        </p:blipFill>
        <p:spPr>
          <a:xfrm>
            <a:off x="3292082" y="4355010"/>
            <a:ext cx="4723191" cy="2418941"/>
          </a:xfrm>
          <a:prstGeom prst="rect">
            <a:avLst/>
          </a:prstGeom>
        </p:spPr>
      </p:pic>
    </p:spTree>
    <p:extLst>
      <p:ext uri="{BB962C8B-B14F-4D97-AF65-F5344CB8AC3E}">
        <p14:creationId xmlns:p14="http://schemas.microsoft.com/office/powerpoint/2010/main" val="729933092"/>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856713" y="282102"/>
            <a:ext cx="10268712" cy="1700784"/>
          </a:xfrm>
        </p:spPr>
        <p:txBody>
          <a:bodyPr>
            <a:normAutofit/>
          </a:bodyPr>
          <a:lstStyle/>
          <a:p>
            <a:r>
              <a:rPr lang="en-US" sz="4500" dirty="0"/>
              <a:t>8. The hypertensive patient: evaluation and decision to treat</a:t>
            </a:r>
          </a:p>
        </p:txBody>
      </p:sp>
      <p:sp>
        <p:nvSpPr>
          <p:cNvPr id="3" name="Content Placeholder 2">
            <a:extLst>
              <a:ext uri="{FF2B5EF4-FFF2-40B4-BE49-F238E27FC236}">
                <a16:creationId xmlns:a16="http://schemas.microsoft.com/office/drawing/2014/main" id="{79187D16-72B0-CE47-A9D2-A6A0AAF653DA}"/>
              </a:ext>
            </a:extLst>
          </p:cNvPr>
          <p:cNvSpPr>
            <a:spLocks noGrp="1"/>
          </p:cNvSpPr>
          <p:nvPr>
            <p:ph idx="1"/>
          </p:nvPr>
        </p:nvSpPr>
        <p:spPr>
          <a:xfrm>
            <a:off x="415513" y="2336412"/>
            <a:ext cx="11360974" cy="4239486"/>
          </a:xfrm>
        </p:spPr>
        <p:txBody>
          <a:bodyPr>
            <a:normAutofit fontScale="92500"/>
          </a:bodyPr>
          <a:lstStyle/>
          <a:p>
            <a:pPr marL="457200" indent="-457200">
              <a:buFont typeface="Arial" panose="020B0604020202020204" pitchFamily="34" charset="0"/>
              <a:buChar char="•"/>
            </a:pPr>
            <a:r>
              <a:rPr lang="en-US" dirty="0"/>
              <a:t>Effective management of condition causing secondary hypertension may lead to complete or partial resolution of hypertension in some but not all cases</a:t>
            </a:r>
          </a:p>
          <a:p>
            <a:pPr marL="457200" indent="-457200">
              <a:buFont typeface="Arial" panose="020B0604020202020204" pitchFamily="34" charset="0"/>
              <a:buChar char="•"/>
            </a:pPr>
            <a:r>
              <a:rPr lang="en-US" dirty="0"/>
              <a:t>Overall goal is to decrease risk of TOD (SBP&lt; 140 mmHg) and that the antihypertensive treatment should be adjusted if SBP =/&gt; 160 mmHg</a:t>
            </a:r>
          </a:p>
          <a:p>
            <a:pPr marL="731520" lvl="1" indent="-457200">
              <a:buFont typeface="Arial" panose="020B0604020202020204" pitchFamily="34" charset="0"/>
              <a:buChar char="•"/>
            </a:pPr>
            <a:r>
              <a:rPr lang="en-US" dirty="0"/>
              <a:t>Minimal goal of treatment: decrease in SBP to =/&lt;160 mmHg</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Dietary salt restriction is controversial (has variable effects on BP, many enhance efficacy of antihypertensive agents)</a:t>
            </a:r>
          </a:p>
          <a:p>
            <a:pPr marL="731520" lvl="1" indent="-457200">
              <a:buFont typeface="Arial" panose="020B0604020202020204" pitchFamily="34" charset="0"/>
              <a:buChar char="•"/>
            </a:pPr>
            <a:r>
              <a:rPr lang="en-US" dirty="0"/>
              <a:t>Recommendation: avoid high dietary salt intake</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91695222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960120" y="317814"/>
            <a:ext cx="10268712" cy="1700784"/>
          </a:xfrm>
        </p:spPr>
        <p:txBody>
          <a:bodyPr>
            <a:normAutofit fontScale="90000"/>
          </a:bodyPr>
          <a:lstStyle/>
          <a:p>
            <a:r>
              <a:rPr lang="en-US" sz="4500" dirty="0"/>
              <a:t>8.2. The hypertensive patient: evaluation and decision to treat (dogs)</a:t>
            </a:r>
          </a:p>
        </p:txBody>
      </p:sp>
      <p:sp>
        <p:nvSpPr>
          <p:cNvPr id="3" name="Content Placeholder 2">
            <a:extLst>
              <a:ext uri="{FF2B5EF4-FFF2-40B4-BE49-F238E27FC236}">
                <a16:creationId xmlns:a16="http://schemas.microsoft.com/office/drawing/2014/main" id="{79187D16-72B0-CE47-A9D2-A6A0AAF653DA}"/>
              </a:ext>
            </a:extLst>
          </p:cNvPr>
          <p:cNvSpPr>
            <a:spLocks noGrp="1"/>
          </p:cNvSpPr>
          <p:nvPr>
            <p:ph idx="1"/>
          </p:nvPr>
        </p:nvSpPr>
        <p:spPr>
          <a:xfrm>
            <a:off x="144799" y="2407580"/>
            <a:ext cx="11899354" cy="4370864"/>
          </a:xfrm>
        </p:spPr>
        <p:txBody>
          <a:bodyPr>
            <a:normAutofit fontScale="92500" lnSpcReduction="10000"/>
          </a:bodyPr>
          <a:lstStyle/>
          <a:p>
            <a:pPr marL="457200" indent="-457200">
              <a:buFont typeface="Arial" panose="020B0604020202020204" pitchFamily="34" charset="0"/>
              <a:buChar char="•"/>
            </a:pPr>
            <a:r>
              <a:rPr lang="en-US" dirty="0"/>
              <a:t>Usually not an emergency and should be treated over several weeks</a:t>
            </a:r>
          </a:p>
          <a:p>
            <a:pPr marL="457200" indent="-457200">
              <a:buFont typeface="Arial" panose="020B0604020202020204" pitchFamily="34" charset="0"/>
              <a:buChar char="•"/>
            </a:pPr>
            <a:r>
              <a:rPr lang="en-US" dirty="0"/>
              <a:t>Certain diseases will require specific classes of agents</a:t>
            </a:r>
          </a:p>
          <a:p>
            <a:pPr marL="731520" lvl="1" indent="-457200">
              <a:buFont typeface="Arial" panose="020B0604020202020204" pitchFamily="34" charset="0"/>
              <a:buChar char="•"/>
            </a:pPr>
            <a:r>
              <a:rPr lang="en-US" dirty="0"/>
              <a:t>Pheochromocytoma: alpha and beta adrenergic blockers</a:t>
            </a:r>
          </a:p>
          <a:p>
            <a:pPr marL="731520" lvl="1" indent="-457200">
              <a:buFont typeface="Arial" panose="020B0604020202020204" pitchFamily="34" charset="0"/>
              <a:buChar char="•"/>
            </a:pPr>
            <a:r>
              <a:rPr lang="en-US" dirty="0"/>
              <a:t>Hyperaldosteronism: aldosterone receptor blockers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Otherwise, RAAS inhibitors and CCB most widely recommended</a:t>
            </a:r>
          </a:p>
          <a:p>
            <a:pPr marL="457200" indent="-457200">
              <a:buFont typeface="Arial" panose="020B0604020202020204" pitchFamily="34" charset="0"/>
              <a:buChar char="•"/>
            </a:pPr>
            <a:r>
              <a:rPr lang="en-US" dirty="0"/>
              <a:t>Due to prevalence of CKD in hypertensive dogs and antiproteinuric effect, RAAS inhibitors often first line in dogs</a:t>
            </a:r>
          </a:p>
          <a:p>
            <a:pPr marL="731520" lvl="1" indent="-457200">
              <a:buFont typeface="Arial" panose="020B0604020202020204" pitchFamily="34" charset="0"/>
              <a:buChar char="•"/>
            </a:pPr>
            <a:r>
              <a:rPr lang="en-US" u="sng" dirty="0" err="1"/>
              <a:t>ACEi</a:t>
            </a:r>
            <a:r>
              <a:rPr lang="en-US" dirty="0"/>
              <a:t> (enalapril/benazepril), ARB (telmisartan), aldosterone antagonists (spironolactone)</a:t>
            </a:r>
          </a:p>
          <a:p>
            <a:pPr marL="731520" lvl="1" indent="-457200">
              <a:buFont typeface="Arial" panose="020B0604020202020204" pitchFamily="34" charset="0"/>
              <a:buChar char="•"/>
            </a:pPr>
            <a:endParaRPr lang="en-US" dirty="0"/>
          </a:p>
        </p:txBody>
      </p:sp>
    </p:spTree>
    <p:extLst>
      <p:ext uri="{BB962C8B-B14F-4D97-AF65-F5344CB8AC3E}">
        <p14:creationId xmlns:p14="http://schemas.microsoft.com/office/powerpoint/2010/main" val="434655507"/>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960120" y="317814"/>
            <a:ext cx="10268712" cy="1700784"/>
          </a:xfrm>
        </p:spPr>
        <p:txBody>
          <a:bodyPr>
            <a:normAutofit fontScale="90000"/>
          </a:bodyPr>
          <a:lstStyle/>
          <a:p>
            <a:r>
              <a:rPr lang="en-US" sz="4500" dirty="0"/>
              <a:t>8.2. The hypertensive patient: evaluation and decision to treat (dogs)</a:t>
            </a:r>
          </a:p>
        </p:txBody>
      </p:sp>
      <p:sp>
        <p:nvSpPr>
          <p:cNvPr id="3" name="Content Placeholder 2">
            <a:extLst>
              <a:ext uri="{FF2B5EF4-FFF2-40B4-BE49-F238E27FC236}">
                <a16:creationId xmlns:a16="http://schemas.microsoft.com/office/drawing/2014/main" id="{79187D16-72B0-CE47-A9D2-A6A0AAF653DA}"/>
              </a:ext>
            </a:extLst>
          </p:cNvPr>
          <p:cNvSpPr>
            <a:spLocks noGrp="1"/>
          </p:cNvSpPr>
          <p:nvPr>
            <p:ph idx="1"/>
          </p:nvPr>
        </p:nvSpPr>
        <p:spPr>
          <a:xfrm>
            <a:off x="144799" y="2407580"/>
            <a:ext cx="11899354" cy="4370864"/>
          </a:xfrm>
        </p:spPr>
        <p:txBody>
          <a:bodyPr>
            <a:normAutofit/>
          </a:bodyPr>
          <a:lstStyle/>
          <a:p>
            <a:pPr marL="457200" indent="-457200">
              <a:buFont typeface="Arial" panose="020B0604020202020204" pitchFamily="34" charset="0"/>
              <a:buChar char="•"/>
            </a:pPr>
            <a:r>
              <a:rPr lang="en-US" dirty="0"/>
              <a:t>In dogs with concurrent CKD, decrease in UPC by =/&gt;50% is a secondary goal of anti-hypertensive treatment</a:t>
            </a:r>
          </a:p>
          <a:p>
            <a:pPr marL="457200" indent="-457200">
              <a:buFont typeface="Arial" panose="020B0604020202020204" pitchFamily="34" charset="0"/>
              <a:buChar char="•"/>
            </a:pPr>
            <a:r>
              <a:rPr lang="en-US" dirty="0"/>
              <a:t>Exception to RAAS inhibitor as single agent: severely hypertensive dogs (SBP &gt;200mmHg), use RAAS inhibitor and CCB (amlodipine)</a:t>
            </a:r>
          </a:p>
          <a:p>
            <a:pPr marL="457200" indent="-457200">
              <a:buFont typeface="Arial" panose="020B0604020202020204" pitchFamily="34" charset="0"/>
              <a:buChar char="•"/>
            </a:pPr>
            <a:r>
              <a:rPr lang="en-US" dirty="0"/>
              <a:t>Use of CCB as sole agent in dogs should be avoided b/c CCB preferentially dilates renal afferent arteriole (can expose glomerulus to increases in glomerular capillary hydrostatic pressure)</a:t>
            </a:r>
          </a:p>
          <a:p>
            <a:pPr marL="731520" lvl="1" indent="-457200">
              <a:buFont typeface="Arial" panose="020B0604020202020204" pitchFamily="34" charset="0"/>
              <a:buChar char="•"/>
            </a:pPr>
            <a:r>
              <a:rPr lang="en-US" dirty="0" err="1"/>
              <a:t>ACEi</a:t>
            </a:r>
            <a:r>
              <a:rPr lang="en-US" dirty="0"/>
              <a:t> and ARBs preferentially dilate the renal efferent arteriole, so </a:t>
            </a:r>
            <a:r>
              <a:rPr lang="en-US" dirty="0" err="1"/>
              <a:t>coadmin</a:t>
            </a:r>
            <a:r>
              <a:rPr lang="en-US" dirty="0"/>
              <a:t> with a CCB may have limited effect on glom hydrostatic pressures</a:t>
            </a:r>
          </a:p>
        </p:txBody>
      </p:sp>
    </p:spTree>
    <p:extLst>
      <p:ext uri="{BB962C8B-B14F-4D97-AF65-F5344CB8AC3E}">
        <p14:creationId xmlns:p14="http://schemas.microsoft.com/office/powerpoint/2010/main" val="3149293912"/>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6A8BF1-0F0F-7E4C-A700-97A9BB044986}"/>
              </a:ext>
            </a:extLst>
          </p:cNvPr>
          <p:cNvPicPr>
            <a:picLocks noChangeAspect="1"/>
          </p:cNvPicPr>
          <p:nvPr/>
        </p:nvPicPr>
        <p:blipFill>
          <a:blip r:embed="rId3"/>
          <a:stretch>
            <a:fillRect/>
          </a:stretch>
        </p:blipFill>
        <p:spPr>
          <a:xfrm>
            <a:off x="637942" y="287236"/>
            <a:ext cx="6883400" cy="1524000"/>
          </a:xfrm>
          <a:prstGeom prst="rect">
            <a:avLst/>
          </a:prstGeom>
        </p:spPr>
      </p:pic>
      <p:pic>
        <p:nvPicPr>
          <p:cNvPr id="5" name="Picture 4">
            <a:extLst>
              <a:ext uri="{FF2B5EF4-FFF2-40B4-BE49-F238E27FC236}">
                <a16:creationId xmlns:a16="http://schemas.microsoft.com/office/drawing/2014/main" id="{C34973A8-FC17-BB46-A0BB-00EC4C7E4A9D}"/>
              </a:ext>
            </a:extLst>
          </p:cNvPr>
          <p:cNvPicPr>
            <a:picLocks noChangeAspect="1"/>
          </p:cNvPicPr>
          <p:nvPr/>
        </p:nvPicPr>
        <p:blipFill>
          <a:blip r:embed="rId4"/>
          <a:stretch>
            <a:fillRect/>
          </a:stretch>
        </p:blipFill>
        <p:spPr>
          <a:xfrm>
            <a:off x="1209058" y="2106990"/>
            <a:ext cx="5139918" cy="4525901"/>
          </a:xfrm>
          <a:prstGeom prst="rect">
            <a:avLst/>
          </a:prstGeom>
        </p:spPr>
      </p:pic>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340E393F-86F8-0145-8D77-CB19A73CF003}"/>
                  </a:ext>
                </a:extLst>
              </p14:cNvPr>
              <p14:cNvContentPartPr/>
              <p14:nvPr/>
            </p14:nvContentPartPr>
            <p14:xfrm>
              <a:off x="3790202" y="3075976"/>
              <a:ext cx="1915920" cy="46080"/>
            </p14:xfrm>
          </p:contentPart>
        </mc:Choice>
        <mc:Fallback xmlns="">
          <p:pic>
            <p:nvPicPr>
              <p:cNvPr id="6" name="Ink 5">
                <a:extLst>
                  <a:ext uri="{FF2B5EF4-FFF2-40B4-BE49-F238E27FC236}">
                    <a16:creationId xmlns:a16="http://schemas.microsoft.com/office/drawing/2014/main" id="{340E393F-86F8-0145-8D77-CB19A73CF003}"/>
                  </a:ext>
                </a:extLst>
              </p:cNvPr>
              <p:cNvPicPr/>
              <p:nvPr/>
            </p:nvPicPr>
            <p:blipFill>
              <a:blip r:embed="rId6"/>
              <a:stretch>
                <a:fillRect/>
              </a:stretch>
            </p:blipFill>
            <p:spPr>
              <a:xfrm>
                <a:off x="3736202" y="2968336"/>
                <a:ext cx="202356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2AD0A179-3E1C-5C43-B964-BA7C4D156609}"/>
                  </a:ext>
                </a:extLst>
              </p14:cNvPr>
              <p14:cNvContentPartPr/>
              <p14:nvPr/>
            </p14:nvContentPartPr>
            <p14:xfrm>
              <a:off x="4481762" y="3930976"/>
              <a:ext cx="750960" cy="17640"/>
            </p14:xfrm>
          </p:contentPart>
        </mc:Choice>
        <mc:Fallback xmlns="">
          <p:pic>
            <p:nvPicPr>
              <p:cNvPr id="7" name="Ink 6">
                <a:extLst>
                  <a:ext uri="{FF2B5EF4-FFF2-40B4-BE49-F238E27FC236}">
                    <a16:creationId xmlns:a16="http://schemas.microsoft.com/office/drawing/2014/main" id="{2AD0A179-3E1C-5C43-B964-BA7C4D156609}"/>
                  </a:ext>
                </a:extLst>
              </p:cNvPr>
              <p:cNvPicPr/>
              <p:nvPr/>
            </p:nvPicPr>
            <p:blipFill>
              <a:blip r:embed="rId8"/>
              <a:stretch>
                <a:fillRect/>
              </a:stretch>
            </p:blipFill>
            <p:spPr>
              <a:xfrm>
                <a:off x="4427762" y="3822976"/>
                <a:ext cx="85860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9C089E20-4A10-2F4E-916A-83F2113B18CD}"/>
                  </a:ext>
                </a:extLst>
              </p14:cNvPr>
              <p14:cNvContentPartPr/>
              <p14:nvPr/>
            </p14:nvContentPartPr>
            <p14:xfrm>
              <a:off x="3185042" y="4107736"/>
              <a:ext cx="734040" cy="13680"/>
            </p14:xfrm>
          </p:contentPart>
        </mc:Choice>
        <mc:Fallback xmlns="">
          <p:pic>
            <p:nvPicPr>
              <p:cNvPr id="9" name="Ink 8">
                <a:extLst>
                  <a:ext uri="{FF2B5EF4-FFF2-40B4-BE49-F238E27FC236}">
                    <a16:creationId xmlns:a16="http://schemas.microsoft.com/office/drawing/2014/main" id="{9C089E20-4A10-2F4E-916A-83F2113B18CD}"/>
                  </a:ext>
                </a:extLst>
              </p:cNvPr>
              <p:cNvPicPr/>
              <p:nvPr/>
            </p:nvPicPr>
            <p:blipFill>
              <a:blip r:embed="rId10"/>
              <a:stretch>
                <a:fillRect/>
              </a:stretch>
            </p:blipFill>
            <p:spPr>
              <a:xfrm>
                <a:off x="3131042" y="3999736"/>
                <a:ext cx="84168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222D0E90-1671-FB4F-9684-5B6C089639A7}"/>
                  </a:ext>
                </a:extLst>
              </p14:cNvPr>
              <p14:cNvContentPartPr/>
              <p14:nvPr/>
            </p14:nvContentPartPr>
            <p14:xfrm>
              <a:off x="4779842" y="4119616"/>
              <a:ext cx="253800" cy="360"/>
            </p14:xfrm>
          </p:contentPart>
        </mc:Choice>
        <mc:Fallback xmlns="">
          <p:pic>
            <p:nvPicPr>
              <p:cNvPr id="12" name="Ink 11">
                <a:extLst>
                  <a:ext uri="{FF2B5EF4-FFF2-40B4-BE49-F238E27FC236}">
                    <a16:creationId xmlns:a16="http://schemas.microsoft.com/office/drawing/2014/main" id="{222D0E90-1671-FB4F-9684-5B6C089639A7}"/>
                  </a:ext>
                </a:extLst>
              </p:cNvPr>
              <p:cNvPicPr/>
              <p:nvPr/>
            </p:nvPicPr>
            <p:blipFill>
              <a:blip r:embed="rId14"/>
              <a:stretch>
                <a:fillRect/>
              </a:stretch>
            </p:blipFill>
            <p:spPr>
              <a:xfrm>
                <a:off x="4726202" y="4011976"/>
                <a:ext cx="3614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k 12">
                <a:extLst>
                  <a:ext uri="{FF2B5EF4-FFF2-40B4-BE49-F238E27FC236}">
                    <a16:creationId xmlns:a16="http://schemas.microsoft.com/office/drawing/2014/main" id="{041A4399-E092-EA43-B823-F272E50A604C}"/>
                  </a:ext>
                </a:extLst>
              </p14:cNvPr>
              <p14:cNvContentPartPr/>
              <p14:nvPr/>
            </p14:nvContentPartPr>
            <p14:xfrm>
              <a:off x="3293042" y="4310056"/>
              <a:ext cx="233280" cy="7200"/>
            </p14:xfrm>
          </p:contentPart>
        </mc:Choice>
        <mc:Fallback xmlns="">
          <p:pic>
            <p:nvPicPr>
              <p:cNvPr id="13" name="Ink 12">
                <a:extLst>
                  <a:ext uri="{FF2B5EF4-FFF2-40B4-BE49-F238E27FC236}">
                    <a16:creationId xmlns:a16="http://schemas.microsoft.com/office/drawing/2014/main" id="{041A4399-E092-EA43-B823-F272E50A604C}"/>
                  </a:ext>
                </a:extLst>
              </p:cNvPr>
              <p:cNvPicPr/>
              <p:nvPr/>
            </p:nvPicPr>
            <p:blipFill>
              <a:blip r:embed="rId16"/>
              <a:stretch>
                <a:fillRect/>
              </a:stretch>
            </p:blipFill>
            <p:spPr>
              <a:xfrm>
                <a:off x="3239402" y="4202416"/>
                <a:ext cx="34092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4" name="Ink 13">
                <a:extLst>
                  <a:ext uri="{FF2B5EF4-FFF2-40B4-BE49-F238E27FC236}">
                    <a16:creationId xmlns:a16="http://schemas.microsoft.com/office/drawing/2014/main" id="{785AD5E2-DAF9-D14F-842A-A5720989F537}"/>
                  </a:ext>
                </a:extLst>
              </p14:cNvPr>
              <p14:cNvContentPartPr/>
              <p14:nvPr/>
            </p14:nvContentPartPr>
            <p14:xfrm>
              <a:off x="3779402" y="4324456"/>
              <a:ext cx="300240" cy="6480"/>
            </p14:xfrm>
          </p:contentPart>
        </mc:Choice>
        <mc:Fallback xmlns="">
          <p:pic>
            <p:nvPicPr>
              <p:cNvPr id="14" name="Ink 13">
                <a:extLst>
                  <a:ext uri="{FF2B5EF4-FFF2-40B4-BE49-F238E27FC236}">
                    <a16:creationId xmlns:a16="http://schemas.microsoft.com/office/drawing/2014/main" id="{785AD5E2-DAF9-D14F-842A-A5720989F537}"/>
                  </a:ext>
                </a:extLst>
              </p:cNvPr>
              <p:cNvPicPr/>
              <p:nvPr/>
            </p:nvPicPr>
            <p:blipFill>
              <a:blip r:embed="rId18"/>
              <a:stretch>
                <a:fillRect/>
              </a:stretch>
            </p:blipFill>
            <p:spPr>
              <a:xfrm>
                <a:off x="3725762" y="4216456"/>
                <a:ext cx="407880" cy="2221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5" name="Ink 14">
                <a:extLst>
                  <a:ext uri="{FF2B5EF4-FFF2-40B4-BE49-F238E27FC236}">
                    <a16:creationId xmlns:a16="http://schemas.microsoft.com/office/drawing/2014/main" id="{2174E562-DBBD-4145-8B83-4307A8885973}"/>
                  </a:ext>
                </a:extLst>
              </p14:cNvPr>
              <p14:cNvContentPartPr/>
              <p14:nvPr/>
            </p14:nvContentPartPr>
            <p14:xfrm>
              <a:off x="4922042" y="4272976"/>
              <a:ext cx="839520" cy="35280"/>
            </p14:xfrm>
          </p:contentPart>
        </mc:Choice>
        <mc:Fallback xmlns="">
          <p:pic>
            <p:nvPicPr>
              <p:cNvPr id="15" name="Ink 14">
                <a:extLst>
                  <a:ext uri="{FF2B5EF4-FFF2-40B4-BE49-F238E27FC236}">
                    <a16:creationId xmlns:a16="http://schemas.microsoft.com/office/drawing/2014/main" id="{2174E562-DBBD-4145-8B83-4307A8885973}"/>
                  </a:ext>
                </a:extLst>
              </p:cNvPr>
              <p:cNvPicPr/>
              <p:nvPr/>
            </p:nvPicPr>
            <p:blipFill>
              <a:blip r:embed="rId20"/>
              <a:stretch>
                <a:fillRect/>
              </a:stretch>
            </p:blipFill>
            <p:spPr>
              <a:xfrm>
                <a:off x="4868402" y="4164976"/>
                <a:ext cx="94716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6" name="Ink 15">
                <a:extLst>
                  <a:ext uri="{FF2B5EF4-FFF2-40B4-BE49-F238E27FC236}">
                    <a16:creationId xmlns:a16="http://schemas.microsoft.com/office/drawing/2014/main" id="{84A15239-8E78-314A-919C-D439CE1EBEDD}"/>
                  </a:ext>
                </a:extLst>
              </p14:cNvPr>
              <p14:cNvContentPartPr/>
              <p14:nvPr/>
            </p14:nvContentPartPr>
            <p14:xfrm>
              <a:off x="4779842" y="4497616"/>
              <a:ext cx="691200" cy="6480"/>
            </p14:xfrm>
          </p:contentPart>
        </mc:Choice>
        <mc:Fallback xmlns="">
          <p:pic>
            <p:nvPicPr>
              <p:cNvPr id="16" name="Ink 15">
                <a:extLst>
                  <a:ext uri="{FF2B5EF4-FFF2-40B4-BE49-F238E27FC236}">
                    <a16:creationId xmlns:a16="http://schemas.microsoft.com/office/drawing/2014/main" id="{84A15239-8E78-314A-919C-D439CE1EBEDD}"/>
                  </a:ext>
                </a:extLst>
              </p:cNvPr>
              <p:cNvPicPr/>
              <p:nvPr/>
            </p:nvPicPr>
            <p:blipFill>
              <a:blip r:embed="rId22"/>
              <a:stretch>
                <a:fillRect/>
              </a:stretch>
            </p:blipFill>
            <p:spPr>
              <a:xfrm>
                <a:off x="4726202" y="4389976"/>
                <a:ext cx="798840" cy="2221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766549C0-9119-FF40-8F0C-02BD1E4C1426}"/>
                  </a:ext>
                </a:extLst>
              </p14:cNvPr>
              <p14:cNvContentPartPr/>
              <p14:nvPr/>
            </p14:nvContentPartPr>
            <p14:xfrm>
              <a:off x="1992722" y="5020336"/>
              <a:ext cx="544320" cy="16560"/>
            </p14:xfrm>
          </p:contentPart>
        </mc:Choice>
        <mc:Fallback xmlns="">
          <p:pic>
            <p:nvPicPr>
              <p:cNvPr id="17" name="Ink 16">
                <a:extLst>
                  <a:ext uri="{FF2B5EF4-FFF2-40B4-BE49-F238E27FC236}">
                    <a16:creationId xmlns:a16="http://schemas.microsoft.com/office/drawing/2014/main" id="{766549C0-9119-FF40-8F0C-02BD1E4C1426}"/>
                  </a:ext>
                </a:extLst>
              </p:cNvPr>
              <p:cNvPicPr/>
              <p:nvPr/>
            </p:nvPicPr>
            <p:blipFill>
              <a:blip r:embed="rId24"/>
              <a:stretch>
                <a:fillRect/>
              </a:stretch>
            </p:blipFill>
            <p:spPr>
              <a:xfrm>
                <a:off x="1938722" y="4912696"/>
                <a:ext cx="651960"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k 17">
                <a:extLst>
                  <a:ext uri="{FF2B5EF4-FFF2-40B4-BE49-F238E27FC236}">
                    <a16:creationId xmlns:a16="http://schemas.microsoft.com/office/drawing/2014/main" id="{F421E344-FC6B-2D4F-92EB-8F2A00C88DBB}"/>
                  </a:ext>
                </a:extLst>
              </p14:cNvPr>
              <p14:cNvContentPartPr/>
              <p14:nvPr/>
            </p14:nvContentPartPr>
            <p14:xfrm>
              <a:off x="3541442" y="5023216"/>
              <a:ext cx="2738880" cy="86040"/>
            </p14:xfrm>
          </p:contentPart>
        </mc:Choice>
        <mc:Fallback xmlns="">
          <p:pic>
            <p:nvPicPr>
              <p:cNvPr id="18" name="Ink 17">
                <a:extLst>
                  <a:ext uri="{FF2B5EF4-FFF2-40B4-BE49-F238E27FC236}">
                    <a16:creationId xmlns:a16="http://schemas.microsoft.com/office/drawing/2014/main" id="{F421E344-FC6B-2D4F-92EB-8F2A00C88DBB}"/>
                  </a:ext>
                </a:extLst>
              </p:cNvPr>
              <p:cNvPicPr/>
              <p:nvPr/>
            </p:nvPicPr>
            <p:blipFill>
              <a:blip r:embed="rId26"/>
              <a:stretch>
                <a:fillRect/>
              </a:stretch>
            </p:blipFill>
            <p:spPr>
              <a:xfrm>
                <a:off x="3487802" y="4915576"/>
                <a:ext cx="284652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9" name="Ink 18">
                <a:extLst>
                  <a:ext uri="{FF2B5EF4-FFF2-40B4-BE49-F238E27FC236}">
                    <a16:creationId xmlns:a16="http://schemas.microsoft.com/office/drawing/2014/main" id="{D7E598A3-FFEA-4844-924F-5C91F8205219}"/>
                  </a:ext>
                </a:extLst>
              </p14:cNvPr>
              <p14:cNvContentPartPr/>
              <p14:nvPr/>
            </p14:nvContentPartPr>
            <p14:xfrm>
              <a:off x="1275962" y="5137336"/>
              <a:ext cx="1774440" cy="29520"/>
            </p14:xfrm>
          </p:contentPart>
        </mc:Choice>
        <mc:Fallback xmlns="">
          <p:pic>
            <p:nvPicPr>
              <p:cNvPr id="19" name="Ink 18">
                <a:extLst>
                  <a:ext uri="{FF2B5EF4-FFF2-40B4-BE49-F238E27FC236}">
                    <a16:creationId xmlns:a16="http://schemas.microsoft.com/office/drawing/2014/main" id="{D7E598A3-FFEA-4844-924F-5C91F8205219}"/>
                  </a:ext>
                </a:extLst>
              </p:cNvPr>
              <p:cNvPicPr/>
              <p:nvPr/>
            </p:nvPicPr>
            <p:blipFill>
              <a:blip r:embed="rId28"/>
              <a:stretch>
                <a:fillRect/>
              </a:stretch>
            </p:blipFill>
            <p:spPr>
              <a:xfrm>
                <a:off x="1221962" y="5029336"/>
                <a:ext cx="1882080" cy="2451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9D273C11-B811-4648-867E-4860F92A850D}"/>
                  </a:ext>
                </a:extLst>
              </p14:cNvPr>
              <p14:cNvContentPartPr/>
              <p14:nvPr/>
            </p14:nvContentPartPr>
            <p14:xfrm>
              <a:off x="3545042" y="5144896"/>
              <a:ext cx="1487160" cy="90000"/>
            </p14:xfrm>
          </p:contentPart>
        </mc:Choice>
        <mc:Fallback xmlns="">
          <p:pic>
            <p:nvPicPr>
              <p:cNvPr id="20" name="Ink 19">
                <a:extLst>
                  <a:ext uri="{FF2B5EF4-FFF2-40B4-BE49-F238E27FC236}">
                    <a16:creationId xmlns:a16="http://schemas.microsoft.com/office/drawing/2014/main" id="{9D273C11-B811-4648-867E-4860F92A850D}"/>
                  </a:ext>
                </a:extLst>
              </p:cNvPr>
              <p:cNvPicPr/>
              <p:nvPr/>
            </p:nvPicPr>
            <p:blipFill>
              <a:blip r:embed="rId30"/>
              <a:stretch>
                <a:fillRect/>
              </a:stretch>
            </p:blipFill>
            <p:spPr>
              <a:xfrm>
                <a:off x="3491402" y="5037256"/>
                <a:ext cx="1594800" cy="3056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E3D1D37C-6526-A44C-A41B-4E3DCF63A5EB}"/>
                  </a:ext>
                </a:extLst>
              </p14:cNvPr>
              <p14:cNvContentPartPr/>
              <p14:nvPr/>
            </p14:nvContentPartPr>
            <p14:xfrm>
              <a:off x="1273442" y="5231296"/>
              <a:ext cx="4201200" cy="155160"/>
            </p14:xfrm>
          </p:contentPart>
        </mc:Choice>
        <mc:Fallback xmlns="">
          <p:pic>
            <p:nvPicPr>
              <p:cNvPr id="21" name="Ink 20">
                <a:extLst>
                  <a:ext uri="{FF2B5EF4-FFF2-40B4-BE49-F238E27FC236}">
                    <a16:creationId xmlns:a16="http://schemas.microsoft.com/office/drawing/2014/main" id="{E3D1D37C-6526-A44C-A41B-4E3DCF63A5EB}"/>
                  </a:ext>
                </a:extLst>
              </p:cNvPr>
              <p:cNvPicPr/>
              <p:nvPr/>
            </p:nvPicPr>
            <p:blipFill>
              <a:blip r:embed="rId32"/>
              <a:stretch>
                <a:fillRect/>
              </a:stretch>
            </p:blipFill>
            <p:spPr>
              <a:xfrm>
                <a:off x="1219442" y="5123296"/>
                <a:ext cx="4308840" cy="3708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540EEFE0-EEF2-F84B-AC00-2BF4E16AA98D}"/>
                  </a:ext>
                </a:extLst>
              </p14:cNvPr>
              <p14:cNvContentPartPr/>
              <p14:nvPr/>
            </p14:nvContentPartPr>
            <p14:xfrm>
              <a:off x="4177922" y="6038056"/>
              <a:ext cx="1646640" cy="59040"/>
            </p14:xfrm>
          </p:contentPart>
        </mc:Choice>
        <mc:Fallback xmlns="">
          <p:pic>
            <p:nvPicPr>
              <p:cNvPr id="22" name="Ink 21">
                <a:extLst>
                  <a:ext uri="{FF2B5EF4-FFF2-40B4-BE49-F238E27FC236}">
                    <a16:creationId xmlns:a16="http://schemas.microsoft.com/office/drawing/2014/main" id="{540EEFE0-EEF2-F84B-AC00-2BF4E16AA98D}"/>
                  </a:ext>
                </a:extLst>
              </p:cNvPr>
              <p:cNvPicPr/>
              <p:nvPr/>
            </p:nvPicPr>
            <p:blipFill>
              <a:blip r:embed="rId34"/>
              <a:stretch>
                <a:fillRect/>
              </a:stretch>
            </p:blipFill>
            <p:spPr>
              <a:xfrm>
                <a:off x="4123922" y="5930056"/>
                <a:ext cx="1754280" cy="274680"/>
              </a:xfrm>
              <a:prstGeom prst="rect">
                <a:avLst/>
              </a:prstGeom>
            </p:spPr>
          </p:pic>
        </mc:Fallback>
      </mc:AlternateContent>
    </p:spTree>
    <p:extLst>
      <p:ext uri="{BB962C8B-B14F-4D97-AF65-F5344CB8AC3E}">
        <p14:creationId xmlns:p14="http://schemas.microsoft.com/office/powerpoint/2010/main" val="2216157104"/>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960120" y="317814"/>
            <a:ext cx="10268712" cy="1700784"/>
          </a:xfrm>
        </p:spPr>
        <p:txBody>
          <a:bodyPr>
            <a:normAutofit fontScale="90000"/>
          </a:bodyPr>
          <a:lstStyle/>
          <a:p>
            <a:r>
              <a:rPr lang="en-US" sz="4500" dirty="0"/>
              <a:t>8.2. The hypertensive patient: evaluation and decision to treat (dogs)</a:t>
            </a:r>
          </a:p>
        </p:txBody>
      </p:sp>
      <p:sp>
        <p:nvSpPr>
          <p:cNvPr id="3" name="Content Placeholder 2">
            <a:extLst>
              <a:ext uri="{FF2B5EF4-FFF2-40B4-BE49-F238E27FC236}">
                <a16:creationId xmlns:a16="http://schemas.microsoft.com/office/drawing/2014/main" id="{79187D16-72B0-CE47-A9D2-A6A0AAF653DA}"/>
              </a:ext>
            </a:extLst>
          </p:cNvPr>
          <p:cNvSpPr>
            <a:spLocks noGrp="1"/>
          </p:cNvSpPr>
          <p:nvPr>
            <p:ph idx="1"/>
          </p:nvPr>
        </p:nvSpPr>
        <p:spPr>
          <a:xfrm>
            <a:off x="138317" y="2448855"/>
            <a:ext cx="11864629" cy="4310759"/>
          </a:xfrm>
        </p:spPr>
        <p:txBody>
          <a:bodyPr>
            <a:normAutofit lnSpcReduction="10000"/>
          </a:bodyPr>
          <a:lstStyle/>
          <a:p>
            <a:pPr marL="457200" indent="-457200">
              <a:buFont typeface="Arial" panose="020B0604020202020204" pitchFamily="34" charset="0"/>
              <a:buChar char="•"/>
            </a:pPr>
            <a:r>
              <a:rPr lang="en-US" dirty="0"/>
              <a:t>Diuretics frequently given to hypertensive people, but not first choice in vet patients due to prevalence of CKD and adverse effects of further dehydration and volume depletion</a:t>
            </a:r>
          </a:p>
          <a:p>
            <a:pPr marL="731520" lvl="1" indent="-457200">
              <a:buFont typeface="Arial" panose="020B0604020202020204" pitchFamily="34" charset="0"/>
              <a:buChar char="•"/>
            </a:pPr>
            <a:r>
              <a:rPr lang="en-US" dirty="0"/>
              <a:t>Can be considered in small subset of hypertensive pets in which volume expansion is clinically apparent (</a:t>
            </a:r>
            <a:r>
              <a:rPr lang="en-US" dirty="0" err="1"/>
              <a:t>ie</a:t>
            </a:r>
            <a:r>
              <a:rPr lang="en-US" dirty="0"/>
              <a:t> edema)</a:t>
            </a:r>
          </a:p>
          <a:p>
            <a:pPr lvl="1" indent="0">
              <a:buNone/>
            </a:pPr>
            <a:endParaRPr lang="en-US" dirty="0"/>
          </a:p>
          <a:p>
            <a:pPr marL="457200" indent="-457200">
              <a:buFont typeface="Arial" panose="020B0604020202020204" pitchFamily="34" charset="0"/>
              <a:buChar char="•"/>
            </a:pPr>
            <a:r>
              <a:rPr lang="en-US" dirty="0"/>
              <a:t>Anti-hypertensives in general (</a:t>
            </a:r>
            <a:r>
              <a:rPr lang="en-US" dirty="0" err="1"/>
              <a:t>esp</a:t>
            </a:r>
            <a:r>
              <a:rPr lang="en-US" dirty="0"/>
              <a:t> RAAS inhibitors) should be used with caution in dehydrated dogs in which GFR may decrease with their use</a:t>
            </a:r>
          </a:p>
          <a:p>
            <a:pPr marL="731520" lvl="1" indent="-457200">
              <a:buFont typeface="Arial" panose="020B0604020202020204" pitchFamily="34" charset="0"/>
              <a:buChar char="•"/>
            </a:pPr>
            <a:r>
              <a:rPr lang="en-US" dirty="0"/>
              <a:t>Unless rapidly progressive TOD, should be carefully rehydrated and re-evaluated prior to antihypertensive treatment</a:t>
            </a:r>
          </a:p>
        </p:txBody>
      </p:sp>
    </p:spTree>
    <p:extLst>
      <p:ext uri="{BB962C8B-B14F-4D97-AF65-F5344CB8AC3E}">
        <p14:creationId xmlns:p14="http://schemas.microsoft.com/office/powerpoint/2010/main" val="96629065"/>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1:</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p:txBody>
          <a:bodyPr/>
          <a:lstStyle/>
          <a:p>
            <a:r>
              <a:rPr lang="en-US" dirty="0"/>
              <a:t>When using doppler and </a:t>
            </a:r>
            <a:r>
              <a:rPr lang="en-US" dirty="0" err="1"/>
              <a:t>oscillometric</a:t>
            </a:r>
            <a:r>
              <a:rPr lang="en-US" dirty="0"/>
              <a:t> BP, width of cuff should be __ to ___% of circumference of extremity?</a:t>
            </a:r>
          </a:p>
          <a:p>
            <a:r>
              <a:rPr lang="en-US" dirty="0"/>
              <a:t>A) 20-30%</a:t>
            </a:r>
          </a:p>
          <a:p>
            <a:r>
              <a:rPr lang="en-US" dirty="0">
                <a:highlight>
                  <a:srgbClr val="FFFF00"/>
                </a:highlight>
              </a:rPr>
              <a:t>B) 30-40%</a:t>
            </a:r>
          </a:p>
          <a:p>
            <a:r>
              <a:rPr lang="en-US" dirty="0"/>
              <a:t>C) 40-50%</a:t>
            </a:r>
          </a:p>
          <a:p>
            <a:r>
              <a:rPr lang="en-US" dirty="0"/>
              <a:t>D) 50-60%</a:t>
            </a:r>
          </a:p>
          <a:p>
            <a:endParaRPr lang="en-US" dirty="0"/>
          </a:p>
        </p:txBody>
      </p:sp>
    </p:spTree>
    <p:extLst>
      <p:ext uri="{BB962C8B-B14F-4D97-AF65-F5344CB8AC3E}">
        <p14:creationId xmlns:p14="http://schemas.microsoft.com/office/powerpoint/2010/main" val="2577564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500368" y="0"/>
            <a:ext cx="10268712" cy="1700784"/>
          </a:xfrm>
        </p:spPr>
        <p:txBody>
          <a:bodyPr>
            <a:normAutofit/>
          </a:bodyPr>
          <a:lstStyle/>
          <a:p>
            <a:r>
              <a:rPr lang="en-US" sz="4100" dirty="0"/>
              <a:t>*question 6: Oral anti-hypertensives</a:t>
            </a:r>
          </a:p>
        </p:txBody>
      </p:sp>
      <p:graphicFrame>
        <p:nvGraphicFramePr>
          <p:cNvPr id="4" name="Table 4">
            <a:extLst>
              <a:ext uri="{FF2B5EF4-FFF2-40B4-BE49-F238E27FC236}">
                <a16:creationId xmlns:a16="http://schemas.microsoft.com/office/drawing/2014/main" id="{13824798-8672-A24A-AAE8-1FA8FD0B6FF2}"/>
              </a:ext>
            </a:extLst>
          </p:cNvPr>
          <p:cNvGraphicFramePr>
            <a:graphicFrameLocks noGrp="1"/>
          </p:cNvGraphicFramePr>
          <p:nvPr>
            <p:ph idx="1"/>
            <p:extLst>
              <p:ext uri="{D42A27DB-BD31-4B8C-83A1-F6EECF244321}">
                <p14:modId xmlns:p14="http://schemas.microsoft.com/office/powerpoint/2010/main" val="2401835289"/>
              </p:ext>
            </p:extLst>
          </p:nvPr>
        </p:nvGraphicFramePr>
        <p:xfrm>
          <a:off x="872275" y="1533304"/>
          <a:ext cx="10447450" cy="5161280"/>
        </p:xfrm>
        <a:graphic>
          <a:graphicData uri="http://schemas.openxmlformats.org/drawingml/2006/table">
            <a:tbl>
              <a:tblPr firstRow="1" bandRow="1">
                <a:tableStyleId>{5C22544A-7EE6-4342-B048-85BDC9FD1C3A}</a:tableStyleId>
              </a:tblPr>
              <a:tblGrid>
                <a:gridCol w="2291268">
                  <a:extLst>
                    <a:ext uri="{9D8B030D-6E8A-4147-A177-3AD203B41FA5}">
                      <a16:colId xmlns:a16="http://schemas.microsoft.com/office/drawing/2014/main" val="1605263091"/>
                    </a:ext>
                  </a:extLst>
                </a:gridCol>
                <a:gridCol w="4078091">
                  <a:extLst>
                    <a:ext uri="{9D8B030D-6E8A-4147-A177-3AD203B41FA5}">
                      <a16:colId xmlns:a16="http://schemas.microsoft.com/office/drawing/2014/main" val="1107150424"/>
                    </a:ext>
                  </a:extLst>
                </a:gridCol>
                <a:gridCol w="4078091">
                  <a:extLst>
                    <a:ext uri="{9D8B030D-6E8A-4147-A177-3AD203B41FA5}">
                      <a16:colId xmlns:a16="http://schemas.microsoft.com/office/drawing/2014/main" val="3998252088"/>
                    </a:ext>
                  </a:extLst>
                </a:gridCol>
              </a:tblGrid>
              <a:tr h="370840">
                <a:tc>
                  <a:txBody>
                    <a:bodyPr/>
                    <a:lstStyle/>
                    <a:p>
                      <a:r>
                        <a:rPr lang="en-US" dirty="0"/>
                        <a:t>Drug</a:t>
                      </a:r>
                    </a:p>
                  </a:txBody>
                  <a:tcPr/>
                </a:tc>
                <a:tc>
                  <a:txBody>
                    <a:bodyPr/>
                    <a:lstStyle/>
                    <a:p>
                      <a:r>
                        <a:rPr lang="en-US" dirty="0"/>
                        <a:t>Class</a:t>
                      </a:r>
                    </a:p>
                  </a:txBody>
                  <a:tcPr/>
                </a:tc>
                <a:tc>
                  <a:txBody>
                    <a:bodyPr/>
                    <a:lstStyle/>
                    <a:p>
                      <a:r>
                        <a:rPr lang="en-US" dirty="0"/>
                        <a:t>Effect</a:t>
                      </a:r>
                    </a:p>
                  </a:txBody>
                  <a:tcPr/>
                </a:tc>
                <a:extLst>
                  <a:ext uri="{0D108BD9-81ED-4DB2-BD59-A6C34878D82A}">
                    <a16:rowId xmlns:a16="http://schemas.microsoft.com/office/drawing/2014/main" val="602066951"/>
                  </a:ext>
                </a:extLst>
              </a:tr>
              <a:tr h="370840">
                <a:tc>
                  <a:txBody>
                    <a:bodyPr/>
                    <a:lstStyle/>
                    <a:p>
                      <a:r>
                        <a:rPr lang="en-US" dirty="0"/>
                        <a:t>Benazepril/enalapril</a:t>
                      </a:r>
                    </a:p>
                  </a:txBody>
                  <a:tcPr/>
                </a:tc>
                <a:tc>
                  <a:txBody>
                    <a:bodyPr/>
                    <a:lstStyle/>
                    <a:p>
                      <a:r>
                        <a:rPr lang="en-US" dirty="0"/>
                        <a:t>Angiotensin converting enzyme inhibitor</a:t>
                      </a:r>
                    </a:p>
                  </a:txBody>
                  <a:tcPr/>
                </a:tc>
                <a:tc>
                  <a:txBody>
                    <a:bodyPr/>
                    <a:lstStyle/>
                    <a:p>
                      <a:r>
                        <a:rPr lang="en-US" dirty="0"/>
                        <a:t>Arterial and venous vasodilation</a:t>
                      </a:r>
                    </a:p>
                  </a:txBody>
                  <a:tcPr/>
                </a:tc>
                <a:extLst>
                  <a:ext uri="{0D108BD9-81ED-4DB2-BD59-A6C34878D82A}">
                    <a16:rowId xmlns:a16="http://schemas.microsoft.com/office/drawing/2014/main" val="2689427446"/>
                  </a:ext>
                </a:extLst>
              </a:tr>
              <a:tr h="370840">
                <a:tc>
                  <a:txBody>
                    <a:bodyPr/>
                    <a:lstStyle/>
                    <a:p>
                      <a:r>
                        <a:rPr lang="en-US" dirty="0"/>
                        <a:t>Telmisartan/losartan</a:t>
                      </a:r>
                    </a:p>
                  </a:txBody>
                  <a:tcPr/>
                </a:tc>
                <a:tc>
                  <a:txBody>
                    <a:bodyPr/>
                    <a:lstStyle/>
                    <a:p>
                      <a:r>
                        <a:rPr lang="en-US" dirty="0"/>
                        <a:t>Angiotensin 2 receptor blocker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Arterial and venous vasodilation</a:t>
                      </a:r>
                    </a:p>
                  </a:txBody>
                  <a:tcPr/>
                </a:tc>
                <a:extLst>
                  <a:ext uri="{0D108BD9-81ED-4DB2-BD59-A6C34878D82A}">
                    <a16:rowId xmlns:a16="http://schemas.microsoft.com/office/drawing/2014/main" val="4101678898"/>
                  </a:ext>
                </a:extLst>
              </a:tr>
              <a:tr h="370840">
                <a:tc>
                  <a:txBody>
                    <a:bodyPr/>
                    <a:lstStyle/>
                    <a:p>
                      <a:r>
                        <a:rPr lang="en-US" dirty="0"/>
                        <a:t>Amlodipine</a:t>
                      </a:r>
                    </a:p>
                  </a:txBody>
                  <a:tcPr/>
                </a:tc>
                <a:tc>
                  <a:txBody>
                    <a:bodyPr/>
                    <a:lstStyle/>
                    <a:p>
                      <a:r>
                        <a:rPr lang="en-US" dirty="0"/>
                        <a:t>Calcium channel blocker</a:t>
                      </a:r>
                    </a:p>
                  </a:txBody>
                  <a:tcPr/>
                </a:tc>
                <a:tc>
                  <a:txBody>
                    <a:bodyPr/>
                    <a:lstStyle/>
                    <a:p>
                      <a:r>
                        <a:rPr lang="en-US" dirty="0"/>
                        <a:t>Arterial vasodilation</a:t>
                      </a:r>
                    </a:p>
                  </a:txBody>
                  <a:tcPr/>
                </a:tc>
                <a:extLst>
                  <a:ext uri="{0D108BD9-81ED-4DB2-BD59-A6C34878D82A}">
                    <a16:rowId xmlns:a16="http://schemas.microsoft.com/office/drawing/2014/main" val="389051569"/>
                  </a:ext>
                </a:extLst>
              </a:tr>
              <a:tr h="370840">
                <a:tc>
                  <a:txBody>
                    <a:bodyPr/>
                    <a:lstStyle/>
                    <a:p>
                      <a:r>
                        <a:rPr lang="en-US" dirty="0"/>
                        <a:t>Prazosin</a:t>
                      </a:r>
                    </a:p>
                  </a:txBody>
                  <a:tcPr/>
                </a:tc>
                <a:tc>
                  <a:txBody>
                    <a:bodyPr/>
                    <a:lstStyle/>
                    <a:p>
                      <a:r>
                        <a:rPr lang="en-US" dirty="0"/>
                        <a:t>A1 blocker</a:t>
                      </a:r>
                    </a:p>
                  </a:txBody>
                  <a:tcPr/>
                </a:tc>
                <a:tc>
                  <a:txBody>
                    <a:bodyPr/>
                    <a:lstStyle/>
                    <a:p>
                      <a:r>
                        <a:rPr lang="en-US" dirty="0"/>
                        <a:t>Balanced vasodilation</a:t>
                      </a:r>
                    </a:p>
                  </a:txBody>
                  <a:tcPr/>
                </a:tc>
                <a:extLst>
                  <a:ext uri="{0D108BD9-81ED-4DB2-BD59-A6C34878D82A}">
                    <a16:rowId xmlns:a16="http://schemas.microsoft.com/office/drawing/2014/main" val="4076324898"/>
                  </a:ext>
                </a:extLst>
              </a:tr>
              <a:tr h="370840">
                <a:tc>
                  <a:txBody>
                    <a:bodyPr/>
                    <a:lstStyle/>
                    <a:p>
                      <a:r>
                        <a:rPr lang="en-US" dirty="0"/>
                        <a:t>Phenoxybenzamine</a:t>
                      </a:r>
                    </a:p>
                  </a:txBody>
                  <a:tcPr/>
                </a:tc>
                <a:tc>
                  <a:txBody>
                    <a:bodyPr/>
                    <a:lstStyle/>
                    <a:p>
                      <a:r>
                        <a:rPr lang="en-US" dirty="0"/>
                        <a:t>A1 and A2 blocker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Balanced vasodilation</a:t>
                      </a:r>
                    </a:p>
                  </a:txBody>
                  <a:tcPr/>
                </a:tc>
                <a:extLst>
                  <a:ext uri="{0D108BD9-81ED-4DB2-BD59-A6C34878D82A}">
                    <a16:rowId xmlns:a16="http://schemas.microsoft.com/office/drawing/2014/main" val="334563450"/>
                  </a:ext>
                </a:extLst>
              </a:tr>
              <a:tr h="370840">
                <a:tc>
                  <a:txBody>
                    <a:bodyPr/>
                    <a:lstStyle/>
                    <a:p>
                      <a:r>
                        <a:rPr lang="en-US" dirty="0"/>
                        <a:t>Acepromazine</a:t>
                      </a:r>
                    </a:p>
                  </a:txBody>
                  <a:tcPr/>
                </a:tc>
                <a:tc>
                  <a:txBody>
                    <a:bodyPr/>
                    <a:lstStyle/>
                    <a:p>
                      <a:r>
                        <a:rPr lang="en-US" dirty="0"/>
                        <a:t>A1 blocker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Vasodilation</a:t>
                      </a:r>
                    </a:p>
                  </a:txBody>
                  <a:tcPr/>
                </a:tc>
                <a:extLst>
                  <a:ext uri="{0D108BD9-81ED-4DB2-BD59-A6C34878D82A}">
                    <a16:rowId xmlns:a16="http://schemas.microsoft.com/office/drawing/2014/main" val="1388466282"/>
                  </a:ext>
                </a:extLst>
              </a:tr>
              <a:tr h="370840">
                <a:tc>
                  <a:txBody>
                    <a:bodyPr/>
                    <a:lstStyle/>
                    <a:p>
                      <a:r>
                        <a:rPr lang="en-US" dirty="0"/>
                        <a:t>Spironolactone</a:t>
                      </a:r>
                    </a:p>
                  </a:txBody>
                  <a:tcPr/>
                </a:tc>
                <a:tc>
                  <a:txBody>
                    <a:bodyPr/>
                    <a:lstStyle/>
                    <a:p>
                      <a:r>
                        <a:rPr lang="en-US" dirty="0"/>
                        <a:t>Aldosterone antagonist</a:t>
                      </a:r>
                    </a:p>
                  </a:txBody>
                  <a:tcPr/>
                </a:tc>
                <a:tc>
                  <a:txBody>
                    <a:bodyPr/>
                    <a:lstStyle/>
                    <a:p>
                      <a:r>
                        <a:rPr lang="en-US" dirty="0"/>
                        <a:t>Vasodilation</a:t>
                      </a:r>
                    </a:p>
                  </a:txBody>
                  <a:tcPr/>
                </a:tc>
                <a:extLst>
                  <a:ext uri="{0D108BD9-81ED-4DB2-BD59-A6C34878D82A}">
                    <a16:rowId xmlns:a16="http://schemas.microsoft.com/office/drawing/2014/main" val="725825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Propranolol</a:t>
                      </a:r>
                    </a:p>
                  </a:txBody>
                  <a:tcPr/>
                </a:tc>
                <a:tc>
                  <a:txBody>
                    <a:bodyPr/>
                    <a:lstStyle/>
                    <a:p>
                      <a:r>
                        <a:rPr lang="en-US" dirty="0"/>
                        <a:t>Beta 1 and B2 blocker (non-selective)</a:t>
                      </a:r>
                    </a:p>
                  </a:txBody>
                  <a:tcPr/>
                </a:tc>
                <a:tc>
                  <a:txBody>
                    <a:bodyPr/>
                    <a:lstStyle/>
                    <a:p>
                      <a:r>
                        <a:rPr lang="en-US" dirty="0"/>
                        <a:t>Dec CO, dec sympathetic outflow, dec BP, </a:t>
                      </a:r>
                      <a:r>
                        <a:rPr lang="en-US" dirty="0" err="1"/>
                        <a:t>cardiodepression</a:t>
                      </a:r>
                      <a:endParaRPr lang="en-US" dirty="0"/>
                    </a:p>
                  </a:txBody>
                  <a:tcPr/>
                </a:tc>
                <a:extLst>
                  <a:ext uri="{0D108BD9-81ED-4DB2-BD59-A6C34878D82A}">
                    <a16:rowId xmlns:a16="http://schemas.microsoft.com/office/drawing/2014/main" val="3922750830"/>
                  </a:ext>
                </a:extLst>
              </a:tr>
              <a:tr h="370840">
                <a:tc>
                  <a:txBody>
                    <a:bodyPr/>
                    <a:lstStyle/>
                    <a:p>
                      <a:r>
                        <a:rPr lang="en-US" dirty="0"/>
                        <a:t>Atenolol</a:t>
                      </a:r>
                    </a:p>
                  </a:txBody>
                  <a:tcPr/>
                </a:tc>
                <a:tc>
                  <a:txBody>
                    <a:bodyPr/>
                    <a:lstStyle/>
                    <a:p>
                      <a:r>
                        <a:rPr lang="en-US" dirty="0"/>
                        <a:t>Beta 1 blocker (higher doses, B2)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Dec CO, dec sympathetic outflow, dec BP, </a:t>
                      </a:r>
                      <a:r>
                        <a:rPr lang="en-US" dirty="0" err="1"/>
                        <a:t>cardiodepression</a:t>
                      </a:r>
                      <a:endParaRPr lang="en-US" dirty="0"/>
                    </a:p>
                    <a:p>
                      <a:endParaRPr lang="en-US" dirty="0"/>
                    </a:p>
                  </a:txBody>
                  <a:tcPr/>
                </a:tc>
                <a:extLst>
                  <a:ext uri="{0D108BD9-81ED-4DB2-BD59-A6C34878D82A}">
                    <a16:rowId xmlns:a16="http://schemas.microsoft.com/office/drawing/2014/main" val="169504077"/>
                  </a:ext>
                </a:extLst>
              </a:tr>
              <a:tr h="370840">
                <a:tc>
                  <a:txBody>
                    <a:bodyPr/>
                    <a:lstStyle/>
                    <a:p>
                      <a:r>
                        <a:rPr lang="en-US" dirty="0"/>
                        <a:t>Hydrochlorothiazide</a:t>
                      </a:r>
                    </a:p>
                  </a:txBody>
                  <a:tcPr/>
                </a:tc>
                <a:tc>
                  <a:txBody>
                    <a:bodyPr/>
                    <a:lstStyle/>
                    <a:p>
                      <a:r>
                        <a:rPr lang="en-US" dirty="0"/>
                        <a:t>Thiazide diuretic</a:t>
                      </a:r>
                    </a:p>
                  </a:txBody>
                  <a:tcPr/>
                </a:tc>
                <a:tc>
                  <a:txBody>
                    <a:bodyPr/>
                    <a:lstStyle/>
                    <a:p>
                      <a:r>
                        <a:rPr lang="en-US" dirty="0"/>
                        <a:t>Vasodilation (mostly arterial)</a:t>
                      </a:r>
                    </a:p>
                  </a:txBody>
                  <a:tcPr/>
                </a:tc>
                <a:extLst>
                  <a:ext uri="{0D108BD9-81ED-4DB2-BD59-A6C34878D82A}">
                    <a16:rowId xmlns:a16="http://schemas.microsoft.com/office/drawing/2014/main" val="2007658855"/>
                  </a:ext>
                </a:extLst>
              </a:tr>
            </a:tbl>
          </a:graphicData>
        </a:graphic>
      </p:graphicFrame>
      <p:sp>
        <p:nvSpPr>
          <p:cNvPr id="3" name="Rectangle 2">
            <a:extLst>
              <a:ext uri="{FF2B5EF4-FFF2-40B4-BE49-F238E27FC236}">
                <a16:creationId xmlns:a16="http://schemas.microsoft.com/office/drawing/2014/main" id="{1672C512-900A-A24C-9BC0-57A429E11F89}"/>
              </a:ext>
            </a:extLst>
          </p:cNvPr>
          <p:cNvSpPr/>
          <p:nvPr/>
        </p:nvSpPr>
        <p:spPr>
          <a:xfrm>
            <a:off x="3207895" y="1948721"/>
            <a:ext cx="3147935" cy="584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8A691F-9E12-CB49-A826-6A4BD022C86F}"/>
              </a:ext>
            </a:extLst>
          </p:cNvPr>
          <p:cNvSpPr/>
          <p:nvPr/>
        </p:nvSpPr>
        <p:spPr>
          <a:xfrm>
            <a:off x="7263810" y="1948720"/>
            <a:ext cx="3334236" cy="584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EAE1A82-3F7F-A349-9EEC-E5A3B43724CE}"/>
              </a:ext>
            </a:extLst>
          </p:cNvPr>
          <p:cNvSpPr/>
          <p:nvPr/>
        </p:nvSpPr>
        <p:spPr>
          <a:xfrm>
            <a:off x="3207895" y="2488967"/>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24737F0-C468-0D4D-A6B1-6395F0DEE0D6}"/>
              </a:ext>
            </a:extLst>
          </p:cNvPr>
          <p:cNvSpPr/>
          <p:nvPr/>
        </p:nvSpPr>
        <p:spPr>
          <a:xfrm>
            <a:off x="7262286" y="2533337"/>
            <a:ext cx="3334236" cy="419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58660D-A7BC-F541-B0E4-D8A98FACDF1F}"/>
              </a:ext>
            </a:extLst>
          </p:cNvPr>
          <p:cNvSpPr/>
          <p:nvPr/>
        </p:nvSpPr>
        <p:spPr>
          <a:xfrm>
            <a:off x="3206371" y="2874924"/>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9904118-B037-9046-BCF4-F94CF4CD48F6}"/>
              </a:ext>
            </a:extLst>
          </p:cNvPr>
          <p:cNvSpPr/>
          <p:nvPr/>
        </p:nvSpPr>
        <p:spPr>
          <a:xfrm>
            <a:off x="7260762" y="2874924"/>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CE362A3-98C7-5C4B-B922-D1476A7BD0D6}"/>
              </a:ext>
            </a:extLst>
          </p:cNvPr>
          <p:cNvSpPr/>
          <p:nvPr/>
        </p:nvSpPr>
        <p:spPr>
          <a:xfrm>
            <a:off x="3206370" y="3263471"/>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14E7E9-F478-7547-AA47-7F508ADA8126}"/>
              </a:ext>
            </a:extLst>
          </p:cNvPr>
          <p:cNvSpPr/>
          <p:nvPr/>
        </p:nvSpPr>
        <p:spPr>
          <a:xfrm>
            <a:off x="7259237" y="3234088"/>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18D53AB-0628-8948-946E-C67363668379}"/>
              </a:ext>
            </a:extLst>
          </p:cNvPr>
          <p:cNvSpPr/>
          <p:nvPr/>
        </p:nvSpPr>
        <p:spPr>
          <a:xfrm>
            <a:off x="3206370" y="3657169"/>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E6FDFBD-B0C6-7D4B-9706-DA7D53E7ADBB}"/>
              </a:ext>
            </a:extLst>
          </p:cNvPr>
          <p:cNvSpPr/>
          <p:nvPr/>
        </p:nvSpPr>
        <p:spPr>
          <a:xfrm>
            <a:off x="7257712" y="3627705"/>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B2CA0F5-F273-E44C-86E7-93D57A514C75}"/>
              </a:ext>
            </a:extLst>
          </p:cNvPr>
          <p:cNvSpPr/>
          <p:nvPr/>
        </p:nvSpPr>
        <p:spPr>
          <a:xfrm>
            <a:off x="3206370" y="4007457"/>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2CC3E65-CA48-D148-8748-2DB5C719737B}"/>
              </a:ext>
            </a:extLst>
          </p:cNvPr>
          <p:cNvSpPr/>
          <p:nvPr/>
        </p:nvSpPr>
        <p:spPr>
          <a:xfrm>
            <a:off x="7257712" y="3989281"/>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6251702-0CA6-1F48-AA28-201634F48E15}"/>
              </a:ext>
            </a:extLst>
          </p:cNvPr>
          <p:cNvSpPr/>
          <p:nvPr/>
        </p:nvSpPr>
        <p:spPr>
          <a:xfrm>
            <a:off x="3206370" y="4426583"/>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AE3F61B-F650-674D-B0AC-726190EFE714}"/>
              </a:ext>
            </a:extLst>
          </p:cNvPr>
          <p:cNvSpPr/>
          <p:nvPr/>
        </p:nvSpPr>
        <p:spPr>
          <a:xfrm>
            <a:off x="7257712" y="4380486"/>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B7487CB-3344-2B40-B299-EB4547434479}"/>
              </a:ext>
            </a:extLst>
          </p:cNvPr>
          <p:cNvSpPr/>
          <p:nvPr/>
        </p:nvSpPr>
        <p:spPr>
          <a:xfrm>
            <a:off x="3206370" y="4845709"/>
            <a:ext cx="3764056"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CA4FD43-F67F-2F40-85D8-CC009D71FF69}"/>
              </a:ext>
            </a:extLst>
          </p:cNvPr>
          <p:cNvSpPr/>
          <p:nvPr/>
        </p:nvSpPr>
        <p:spPr>
          <a:xfrm>
            <a:off x="7257712" y="4754773"/>
            <a:ext cx="3764056" cy="6547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6E8A4BE-0C7D-AF4F-81E3-8EEBA7906338}"/>
              </a:ext>
            </a:extLst>
          </p:cNvPr>
          <p:cNvSpPr/>
          <p:nvPr/>
        </p:nvSpPr>
        <p:spPr>
          <a:xfrm>
            <a:off x="3206370" y="5488813"/>
            <a:ext cx="3434273"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D0FE638-2D69-BC45-935E-EBC1E8F6CDEA}"/>
              </a:ext>
            </a:extLst>
          </p:cNvPr>
          <p:cNvSpPr/>
          <p:nvPr/>
        </p:nvSpPr>
        <p:spPr>
          <a:xfrm>
            <a:off x="7257711" y="5481171"/>
            <a:ext cx="3764056" cy="584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0530739-36F9-5549-B28D-E79E598E1969}"/>
              </a:ext>
            </a:extLst>
          </p:cNvPr>
          <p:cNvSpPr/>
          <p:nvPr/>
        </p:nvSpPr>
        <p:spPr>
          <a:xfrm>
            <a:off x="3206370" y="6275458"/>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FA0CC96-CDA7-D242-B89E-4975354700FA}"/>
              </a:ext>
            </a:extLst>
          </p:cNvPr>
          <p:cNvSpPr/>
          <p:nvPr/>
        </p:nvSpPr>
        <p:spPr>
          <a:xfrm>
            <a:off x="7257712" y="6275458"/>
            <a:ext cx="3147935" cy="4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725005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grpId="0" nodeType="clickEffect">
                                  <p:stCondLst>
                                    <p:cond delay="0"/>
                                  </p:stCondLst>
                                  <p:childTnLst>
                                    <p:animEffect transition="out" filter="checkerboard(across)">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1" presetClass="exit" presetSubtype="1" fill="hold" grpId="0" nodeType="clickEffect">
                                  <p:stCondLst>
                                    <p:cond delay="0"/>
                                  </p:stCondLst>
                                  <p:childTnLst>
                                    <p:animEffect transition="out" filter="wheel(1)">
                                      <p:cBhvr>
                                        <p:cTn id="26" dur="2000"/>
                                        <p:tgtEl>
                                          <p:spTgt spid="12"/>
                                        </p:tgtEl>
                                      </p:cBhvr>
                                    </p:animEffect>
                                    <p:set>
                                      <p:cBhvr>
                                        <p:cTn id="27" dur="1" fill="hold">
                                          <p:stCondLst>
                                            <p:cond delay="1999"/>
                                          </p:stCondLst>
                                        </p:cTn>
                                        <p:tgtEl>
                                          <p:spTgt spid="1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3" presetClass="exit" presetSubtype="10" fill="hold" grpId="0" nodeType="clickEffect">
                                  <p:stCondLst>
                                    <p:cond delay="0"/>
                                  </p:stCondLst>
                                  <p:childTnLst>
                                    <p:animEffect transition="out" filter="blinds(horizontal)">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 presetClass="exit" presetSubtype="4" fill="hold" grpId="0" nodeType="click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ppt_x"/>
                                          </p:val>
                                        </p:tav>
                                      </p:tavLst>
                                    </p:anim>
                                    <p:anim calcmode="lin" valueType="num">
                                      <p:cBhvr additive="base">
                                        <p:cTn id="41" dur="500"/>
                                        <p:tgtEl>
                                          <p:spTgt spid="15"/>
                                        </p:tgtEl>
                                        <p:attrNameLst>
                                          <p:attrName>ppt_y</p:attrName>
                                        </p:attrNameLst>
                                      </p:cBhvr>
                                      <p:tavLst>
                                        <p:tav tm="0">
                                          <p:val>
                                            <p:strVal val="ppt_y"/>
                                          </p:val>
                                        </p:tav>
                                        <p:tav tm="100000">
                                          <p:val>
                                            <p:strVal val="1+ppt_h/2"/>
                                          </p:val>
                                        </p:tav>
                                      </p:tavLst>
                                    </p:anim>
                                    <p:set>
                                      <p:cBhvr>
                                        <p:cTn id="42" dur="1" fill="hold">
                                          <p:stCondLst>
                                            <p:cond delay="499"/>
                                          </p:stCondLst>
                                        </p:cTn>
                                        <p:tgtEl>
                                          <p:spTgt spid="1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6" presetClass="exit" presetSubtype="32" fill="hold" grpId="0" nodeType="clickEffect">
                                  <p:stCondLst>
                                    <p:cond delay="0"/>
                                  </p:stCondLst>
                                  <p:childTnLst>
                                    <p:animEffect transition="out" filter="circle(out)">
                                      <p:cBhvr>
                                        <p:cTn id="46" dur="2000"/>
                                        <p:tgtEl>
                                          <p:spTgt spid="16"/>
                                        </p:tgtEl>
                                      </p:cBhvr>
                                    </p:animEffect>
                                    <p:set>
                                      <p:cBhvr>
                                        <p:cTn id="47" dur="1" fill="hold">
                                          <p:stCondLst>
                                            <p:cond delay="1999"/>
                                          </p:stCondLst>
                                        </p:cTn>
                                        <p:tgtEl>
                                          <p:spTgt spid="16"/>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8" presetClass="exit" presetSubtype="12" fill="hold" grpId="0" nodeType="clickEffect">
                                  <p:stCondLst>
                                    <p:cond delay="0"/>
                                  </p:stCondLst>
                                  <p:childTnLst>
                                    <p:animEffect transition="out" filter="strips(downLeft)">
                                      <p:cBhvr>
                                        <p:cTn id="51" dur="500"/>
                                        <p:tgtEl>
                                          <p:spTgt spid="17"/>
                                        </p:tgtEl>
                                      </p:cBhvr>
                                    </p:animEffect>
                                    <p:set>
                                      <p:cBhvr>
                                        <p:cTn id="52" dur="1" fill="hold">
                                          <p:stCondLst>
                                            <p:cond delay="499"/>
                                          </p:stCondLst>
                                        </p:cTn>
                                        <p:tgtEl>
                                          <p:spTgt spid="1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0" presetClass="exit" presetSubtype="0" fill="hold" grpId="0" nodeType="clickEffect">
                                  <p:stCondLst>
                                    <p:cond delay="0"/>
                                  </p:stCondLst>
                                  <p:childTnLst>
                                    <p:animEffect transition="out" filter="wedge">
                                      <p:cBhvr>
                                        <p:cTn id="56" dur="2000"/>
                                        <p:tgtEl>
                                          <p:spTgt spid="18"/>
                                        </p:tgtEl>
                                      </p:cBhvr>
                                    </p:animEffect>
                                    <p:set>
                                      <p:cBhvr>
                                        <p:cTn id="57" dur="1" fill="hold">
                                          <p:stCondLst>
                                            <p:cond delay="1999"/>
                                          </p:stCondLst>
                                        </p:cTn>
                                        <p:tgtEl>
                                          <p:spTgt spid="18"/>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9" presetClass="exit" presetSubtype="0" fill="hold" grpId="0" nodeType="clickEffect">
                                  <p:stCondLst>
                                    <p:cond delay="0"/>
                                  </p:stCondLst>
                                  <p:childTnLst>
                                    <p:animEffect transition="out" filter="dissolve">
                                      <p:cBhvr>
                                        <p:cTn id="61" dur="500"/>
                                        <p:tgtEl>
                                          <p:spTgt spid="19"/>
                                        </p:tgtEl>
                                      </p:cBhvr>
                                    </p:animEffect>
                                    <p:set>
                                      <p:cBhvr>
                                        <p:cTn id="62" dur="1" fill="hold">
                                          <p:stCondLst>
                                            <p:cond delay="499"/>
                                          </p:stCondLst>
                                        </p:cTn>
                                        <p:tgtEl>
                                          <p:spTgt spid="19"/>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55" presetClass="exit" presetSubtype="0" fill="hold" grpId="0" nodeType="clickEffect">
                                  <p:stCondLst>
                                    <p:cond delay="0"/>
                                  </p:stCondLst>
                                  <p:childTnLst>
                                    <p:anim calcmode="lin" valueType="num">
                                      <p:cBhvr>
                                        <p:cTn id="66" dur="1000"/>
                                        <p:tgtEl>
                                          <p:spTgt spid="20"/>
                                        </p:tgtEl>
                                        <p:attrNameLst>
                                          <p:attrName>ppt_w</p:attrName>
                                        </p:attrNameLst>
                                      </p:cBhvr>
                                      <p:tavLst>
                                        <p:tav tm="0">
                                          <p:val>
                                            <p:strVal val="ppt_w"/>
                                          </p:val>
                                        </p:tav>
                                        <p:tav tm="100000">
                                          <p:val>
                                            <p:strVal val="ppt_w*0.70"/>
                                          </p:val>
                                        </p:tav>
                                      </p:tavLst>
                                    </p:anim>
                                    <p:anim calcmode="lin" valueType="num">
                                      <p:cBhvr>
                                        <p:cTn id="67" dur="1000"/>
                                        <p:tgtEl>
                                          <p:spTgt spid="20"/>
                                        </p:tgtEl>
                                        <p:attrNameLst>
                                          <p:attrName>ppt_h</p:attrName>
                                        </p:attrNameLst>
                                      </p:cBhvr>
                                      <p:tavLst>
                                        <p:tav tm="0">
                                          <p:val>
                                            <p:strVal val="ppt_h"/>
                                          </p:val>
                                        </p:tav>
                                        <p:tav tm="100000">
                                          <p:val>
                                            <p:strVal val="ppt_h"/>
                                          </p:val>
                                        </p:tav>
                                      </p:tavLst>
                                    </p:anim>
                                    <p:animEffect transition="out" filter="fade">
                                      <p:cBhvr>
                                        <p:cTn id="68" dur="1000"/>
                                        <p:tgtEl>
                                          <p:spTgt spid="20"/>
                                        </p:tgtEl>
                                      </p:cBhvr>
                                    </p:animEffect>
                                    <p:set>
                                      <p:cBhvr>
                                        <p:cTn id="69" dur="1" fill="hold">
                                          <p:stCondLst>
                                            <p:cond delay="999"/>
                                          </p:stCondLst>
                                        </p:cTn>
                                        <p:tgtEl>
                                          <p:spTgt spid="20"/>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53" presetClass="exit" presetSubtype="32" fill="hold" grpId="0" nodeType="clickEffect">
                                  <p:stCondLst>
                                    <p:cond delay="0"/>
                                  </p:stCondLst>
                                  <p:childTnLst>
                                    <p:anim calcmode="lin" valueType="num">
                                      <p:cBhvr>
                                        <p:cTn id="73" dur="500"/>
                                        <p:tgtEl>
                                          <p:spTgt spid="21"/>
                                        </p:tgtEl>
                                        <p:attrNameLst>
                                          <p:attrName>ppt_w</p:attrName>
                                        </p:attrNameLst>
                                      </p:cBhvr>
                                      <p:tavLst>
                                        <p:tav tm="0">
                                          <p:val>
                                            <p:strVal val="ppt_w"/>
                                          </p:val>
                                        </p:tav>
                                        <p:tav tm="100000">
                                          <p:val>
                                            <p:fltVal val="0"/>
                                          </p:val>
                                        </p:tav>
                                      </p:tavLst>
                                    </p:anim>
                                    <p:anim calcmode="lin" valueType="num">
                                      <p:cBhvr>
                                        <p:cTn id="74" dur="500"/>
                                        <p:tgtEl>
                                          <p:spTgt spid="21"/>
                                        </p:tgtEl>
                                        <p:attrNameLst>
                                          <p:attrName>ppt_h</p:attrName>
                                        </p:attrNameLst>
                                      </p:cBhvr>
                                      <p:tavLst>
                                        <p:tav tm="0">
                                          <p:val>
                                            <p:strVal val="ppt_h"/>
                                          </p:val>
                                        </p:tav>
                                        <p:tav tm="100000">
                                          <p:val>
                                            <p:fltVal val="0"/>
                                          </p:val>
                                        </p:tav>
                                      </p:tavLst>
                                    </p:anim>
                                    <p:animEffect transition="out" filter="fade">
                                      <p:cBhvr>
                                        <p:cTn id="75" dur="500"/>
                                        <p:tgtEl>
                                          <p:spTgt spid="21"/>
                                        </p:tgtEl>
                                      </p:cBhvr>
                                    </p:animEffect>
                                    <p:set>
                                      <p:cBhvr>
                                        <p:cTn id="76" dur="1" fill="hold">
                                          <p:stCondLst>
                                            <p:cond delay="499"/>
                                          </p:stCondLst>
                                        </p:cTn>
                                        <p:tgtEl>
                                          <p:spTgt spid="21"/>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53" presetClass="exit" presetSubtype="32" fill="hold" grpId="0" nodeType="clickEffect">
                                  <p:stCondLst>
                                    <p:cond delay="0"/>
                                  </p:stCondLst>
                                  <p:childTnLst>
                                    <p:anim calcmode="lin" valueType="num">
                                      <p:cBhvr>
                                        <p:cTn id="80" dur="500"/>
                                        <p:tgtEl>
                                          <p:spTgt spid="22"/>
                                        </p:tgtEl>
                                        <p:attrNameLst>
                                          <p:attrName>ppt_w</p:attrName>
                                        </p:attrNameLst>
                                      </p:cBhvr>
                                      <p:tavLst>
                                        <p:tav tm="0">
                                          <p:val>
                                            <p:strVal val="ppt_w"/>
                                          </p:val>
                                        </p:tav>
                                        <p:tav tm="100000">
                                          <p:val>
                                            <p:fltVal val="0"/>
                                          </p:val>
                                        </p:tav>
                                      </p:tavLst>
                                    </p:anim>
                                    <p:anim calcmode="lin" valueType="num">
                                      <p:cBhvr>
                                        <p:cTn id="81" dur="500"/>
                                        <p:tgtEl>
                                          <p:spTgt spid="22"/>
                                        </p:tgtEl>
                                        <p:attrNameLst>
                                          <p:attrName>ppt_h</p:attrName>
                                        </p:attrNameLst>
                                      </p:cBhvr>
                                      <p:tavLst>
                                        <p:tav tm="0">
                                          <p:val>
                                            <p:strVal val="ppt_h"/>
                                          </p:val>
                                        </p:tav>
                                        <p:tav tm="100000">
                                          <p:val>
                                            <p:fltVal val="0"/>
                                          </p:val>
                                        </p:tav>
                                      </p:tavLst>
                                    </p:anim>
                                    <p:animEffect transition="out" filter="fade">
                                      <p:cBhvr>
                                        <p:cTn id="82" dur="500"/>
                                        <p:tgtEl>
                                          <p:spTgt spid="22"/>
                                        </p:tgtEl>
                                      </p:cBhvr>
                                    </p:animEffect>
                                    <p:set>
                                      <p:cBhvr>
                                        <p:cTn id="83" dur="1" fill="hold">
                                          <p:stCondLst>
                                            <p:cond delay="499"/>
                                          </p:stCondLst>
                                        </p:cTn>
                                        <p:tgtEl>
                                          <p:spTgt spid="22"/>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2" presetClass="exit" presetSubtype="4" fill="hold" grpId="0" nodeType="clickEffect">
                                  <p:stCondLst>
                                    <p:cond delay="0"/>
                                  </p:stCondLst>
                                  <p:childTnLst>
                                    <p:anim calcmode="lin" valueType="num">
                                      <p:cBhvr additive="base">
                                        <p:cTn id="87" dur="500"/>
                                        <p:tgtEl>
                                          <p:spTgt spid="23"/>
                                        </p:tgtEl>
                                        <p:attrNameLst>
                                          <p:attrName>ppt_y</p:attrName>
                                        </p:attrNameLst>
                                      </p:cBhvr>
                                      <p:tavLst>
                                        <p:tav tm="0">
                                          <p:val>
                                            <p:strVal val="#ppt_y"/>
                                          </p:val>
                                        </p:tav>
                                        <p:tav tm="100000">
                                          <p:val>
                                            <p:strVal val="#ppt_y+#ppt_h*1.125000"/>
                                          </p:val>
                                        </p:tav>
                                      </p:tavLst>
                                    </p:anim>
                                    <p:animEffect transition="out" filter="wipe(down)">
                                      <p:cBhvr>
                                        <p:cTn id="88" dur="500"/>
                                        <p:tgtEl>
                                          <p:spTgt spid="23"/>
                                        </p:tgtEl>
                                      </p:cBhvr>
                                    </p:animEffect>
                                    <p:set>
                                      <p:cBhvr>
                                        <p:cTn id="89" dur="1" fill="hold">
                                          <p:stCondLst>
                                            <p:cond delay="499"/>
                                          </p:stCondLst>
                                        </p:cTn>
                                        <p:tgtEl>
                                          <p:spTgt spid="23"/>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6" presetClass="exit" presetSubtype="21" fill="hold" grpId="0" nodeType="clickEffect">
                                  <p:stCondLst>
                                    <p:cond delay="0"/>
                                  </p:stCondLst>
                                  <p:childTnLst>
                                    <p:animEffect transition="out" filter="barn(inVertical)">
                                      <p:cBhvr>
                                        <p:cTn id="93" dur="500"/>
                                        <p:tgtEl>
                                          <p:spTgt spid="24"/>
                                        </p:tgtEl>
                                      </p:cBhvr>
                                    </p:animEffect>
                                    <p:set>
                                      <p:cBhvr>
                                        <p:cTn id="94" dur="1" fill="hold">
                                          <p:stCondLst>
                                            <p:cond delay="499"/>
                                          </p:stCondLst>
                                        </p:cTn>
                                        <p:tgtEl>
                                          <p:spTgt spid="24"/>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9" presetClass="exit" presetSubtype="0" fill="hold" grpId="0" nodeType="clickEffect">
                                  <p:stCondLst>
                                    <p:cond delay="0"/>
                                  </p:stCondLst>
                                  <p:childTnLst>
                                    <p:animEffect transition="out" filter="dissolve">
                                      <p:cBhvr>
                                        <p:cTn id="98" dur="500"/>
                                        <p:tgtEl>
                                          <p:spTgt spid="25"/>
                                        </p:tgtEl>
                                      </p:cBhvr>
                                    </p:animEffect>
                                    <p:set>
                                      <p:cBhvr>
                                        <p:cTn id="99" dur="1" fill="hold">
                                          <p:stCondLst>
                                            <p:cond delay="499"/>
                                          </p:stCondLst>
                                        </p:cTn>
                                        <p:tgtEl>
                                          <p:spTgt spid="25"/>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50" presetClass="exit" presetSubtype="0" accel="100000" fill="hold" grpId="0" nodeType="clickEffect">
                                  <p:stCondLst>
                                    <p:cond delay="0"/>
                                  </p:stCondLst>
                                  <p:childTnLst>
                                    <p:anim calcmode="lin" valueType="num">
                                      <p:cBhvr>
                                        <p:cTn id="103" dur="1000"/>
                                        <p:tgtEl>
                                          <p:spTgt spid="26"/>
                                        </p:tgtEl>
                                        <p:attrNameLst>
                                          <p:attrName>ppt_w</p:attrName>
                                        </p:attrNameLst>
                                      </p:cBhvr>
                                      <p:tavLst>
                                        <p:tav tm="0">
                                          <p:val>
                                            <p:strVal val="ppt_w"/>
                                          </p:val>
                                        </p:tav>
                                        <p:tav tm="100000">
                                          <p:val>
                                            <p:strVal val="ppt_w+.3"/>
                                          </p:val>
                                        </p:tav>
                                      </p:tavLst>
                                    </p:anim>
                                    <p:anim calcmode="lin" valueType="num">
                                      <p:cBhvr>
                                        <p:cTn id="104" dur="1000"/>
                                        <p:tgtEl>
                                          <p:spTgt spid="26"/>
                                        </p:tgtEl>
                                        <p:attrNameLst>
                                          <p:attrName>ppt_h</p:attrName>
                                        </p:attrNameLst>
                                      </p:cBhvr>
                                      <p:tavLst>
                                        <p:tav tm="0">
                                          <p:val>
                                            <p:strVal val="ppt_h"/>
                                          </p:val>
                                        </p:tav>
                                        <p:tav tm="100000">
                                          <p:val>
                                            <p:strVal val="ppt_h"/>
                                          </p:val>
                                        </p:tav>
                                      </p:tavLst>
                                    </p:anim>
                                    <p:animEffect transition="out" filter="fade">
                                      <p:cBhvr>
                                        <p:cTn id="105" dur="1000"/>
                                        <p:tgtEl>
                                          <p:spTgt spid="26"/>
                                        </p:tgtEl>
                                      </p:cBhvr>
                                    </p:animEffect>
                                    <p:set>
                                      <p:cBhvr>
                                        <p:cTn id="106" dur="1" fill="hold">
                                          <p:stCondLst>
                                            <p:cond delay="999"/>
                                          </p:stCondLst>
                                        </p:cTn>
                                        <p:tgtEl>
                                          <p:spTgt spid="26"/>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31" presetClass="exit" presetSubtype="0" fill="hold" grpId="0" nodeType="clickEffect">
                                  <p:stCondLst>
                                    <p:cond delay="0"/>
                                  </p:stCondLst>
                                  <p:childTnLst>
                                    <p:anim calcmode="lin" valueType="num">
                                      <p:cBhvr>
                                        <p:cTn id="110" dur="1000"/>
                                        <p:tgtEl>
                                          <p:spTgt spid="27"/>
                                        </p:tgtEl>
                                        <p:attrNameLst>
                                          <p:attrName>ppt_w</p:attrName>
                                        </p:attrNameLst>
                                      </p:cBhvr>
                                      <p:tavLst>
                                        <p:tav tm="0">
                                          <p:val>
                                            <p:strVal val="ppt_w"/>
                                          </p:val>
                                        </p:tav>
                                        <p:tav tm="100000">
                                          <p:val>
                                            <p:fltVal val="0"/>
                                          </p:val>
                                        </p:tav>
                                      </p:tavLst>
                                    </p:anim>
                                    <p:anim calcmode="lin" valueType="num">
                                      <p:cBhvr>
                                        <p:cTn id="111" dur="1000"/>
                                        <p:tgtEl>
                                          <p:spTgt spid="27"/>
                                        </p:tgtEl>
                                        <p:attrNameLst>
                                          <p:attrName>ppt_h</p:attrName>
                                        </p:attrNameLst>
                                      </p:cBhvr>
                                      <p:tavLst>
                                        <p:tav tm="0">
                                          <p:val>
                                            <p:strVal val="ppt_h"/>
                                          </p:val>
                                        </p:tav>
                                        <p:tav tm="100000">
                                          <p:val>
                                            <p:fltVal val="0"/>
                                          </p:val>
                                        </p:tav>
                                      </p:tavLst>
                                    </p:anim>
                                    <p:anim calcmode="lin" valueType="num">
                                      <p:cBhvr>
                                        <p:cTn id="112" dur="1000"/>
                                        <p:tgtEl>
                                          <p:spTgt spid="27"/>
                                        </p:tgtEl>
                                        <p:attrNameLst>
                                          <p:attrName>style.rotation</p:attrName>
                                        </p:attrNameLst>
                                      </p:cBhvr>
                                      <p:tavLst>
                                        <p:tav tm="0">
                                          <p:val>
                                            <p:fltVal val="0"/>
                                          </p:val>
                                        </p:tav>
                                        <p:tav tm="100000">
                                          <p:val>
                                            <p:fltVal val="90"/>
                                          </p:val>
                                        </p:tav>
                                      </p:tavLst>
                                    </p:anim>
                                    <p:animEffect transition="out" filter="fade">
                                      <p:cBhvr>
                                        <p:cTn id="113" dur="1000"/>
                                        <p:tgtEl>
                                          <p:spTgt spid="27"/>
                                        </p:tgtEl>
                                      </p:cBhvr>
                                    </p:animEffect>
                                    <p:set>
                                      <p:cBhvr>
                                        <p:cTn id="114" dur="1" fill="hold">
                                          <p:stCondLst>
                                            <p:cond delay="9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500368" y="0"/>
            <a:ext cx="10268712" cy="1700784"/>
          </a:xfrm>
        </p:spPr>
        <p:txBody>
          <a:bodyPr>
            <a:normAutofit/>
          </a:bodyPr>
          <a:lstStyle/>
          <a:p>
            <a:r>
              <a:rPr lang="en-US" sz="4100" dirty="0"/>
              <a:t>*question 6: Oral anti-hypertensives</a:t>
            </a:r>
          </a:p>
        </p:txBody>
      </p:sp>
      <p:graphicFrame>
        <p:nvGraphicFramePr>
          <p:cNvPr id="4" name="Table 4">
            <a:extLst>
              <a:ext uri="{FF2B5EF4-FFF2-40B4-BE49-F238E27FC236}">
                <a16:creationId xmlns:a16="http://schemas.microsoft.com/office/drawing/2014/main" id="{13824798-8672-A24A-AAE8-1FA8FD0B6FF2}"/>
              </a:ext>
            </a:extLst>
          </p:cNvPr>
          <p:cNvGraphicFramePr>
            <a:graphicFrameLocks noGrp="1"/>
          </p:cNvGraphicFramePr>
          <p:nvPr>
            <p:ph idx="1"/>
          </p:nvPr>
        </p:nvGraphicFramePr>
        <p:xfrm>
          <a:off x="872275" y="1533304"/>
          <a:ext cx="10447450" cy="5161280"/>
        </p:xfrm>
        <a:graphic>
          <a:graphicData uri="http://schemas.openxmlformats.org/drawingml/2006/table">
            <a:tbl>
              <a:tblPr firstRow="1" bandRow="1">
                <a:tableStyleId>{5C22544A-7EE6-4342-B048-85BDC9FD1C3A}</a:tableStyleId>
              </a:tblPr>
              <a:tblGrid>
                <a:gridCol w="2291268">
                  <a:extLst>
                    <a:ext uri="{9D8B030D-6E8A-4147-A177-3AD203B41FA5}">
                      <a16:colId xmlns:a16="http://schemas.microsoft.com/office/drawing/2014/main" val="1605263091"/>
                    </a:ext>
                  </a:extLst>
                </a:gridCol>
                <a:gridCol w="4078091">
                  <a:extLst>
                    <a:ext uri="{9D8B030D-6E8A-4147-A177-3AD203B41FA5}">
                      <a16:colId xmlns:a16="http://schemas.microsoft.com/office/drawing/2014/main" val="1107150424"/>
                    </a:ext>
                  </a:extLst>
                </a:gridCol>
                <a:gridCol w="4078091">
                  <a:extLst>
                    <a:ext uri="{9D8B030D-6E8A-4147-A177-3AD203B41FA5}">
                      <a16:colId xmlns:a16="http://schemas.microsoft.com/office/drawing/2014/main" val="3998252088"/>
                    </a:ext>
                  </a:extLst>
                </a:gridCol>
              </a:tblGrid>
              <a:tr h="370840">
                <a:tc>
                  <a:txBody>
                    <a:bodyPr/>
                    <a:lstStyle/>
                    <a:p>
                      <a:r>
                        <a:rPr lang="en-US" dirty="0"/>
                        <a:t>Drug</a:t>
                      </a:r>
                    </a:p>
                  </a:txBody>
                  <a:tcPr/>
                </a:tc>
                <a:tc>
                  <a:txBody>
                    <a:bodyPr/>
                    <a:lstStyle/>
                    <a:p>
                      <a:r>
                        <a:rPr lang="en-US" dirty="0"/>
                        <a:t>Class</a:t>
                      </a:r>
                    </a:p>
                  </a:txBody>
                  <a:tcPr/>
                </a:tc>
                <a:tc>
                  <a:txBody>
                    <a:bodyPr/>
                    <a:lstStyle/>
                    <a:p>
                      <a:r>
                        <a:rPr lang="en-US" dirty="0"/>
                        <a:t>Effect</a:t>
                      </a:r>
                    </a:p>
                  </a:txBody>
                  <a:tcPr/>
                </a:tc>
                <a:extLst>
                  <a:ext uri="{0D108BD9-81ED-4DB2-BD59-A6C34878D82A}">
                    <a16:rowId xmlns:a16="http://schemas.microsoft.com/office/drawing/2014/main" val="602066951"/>
                  </a:ext>
                </a:extLst>
              </a:tr>
              <a:tr h="370840">
                <a:tc>
                  <a:txBody>
                    <a:bodyPr/>
                    <a:lstStyle/>
                    <a:p>
                      <a:r>
                        <a:rPr lang="en-US" dirty="0"/>
                        <a:t>Benazepril/enalapril</a:t>
                      </a:r>
                    </a:p>
                  </a:txBody>
                  <a:tcPr/>
                </a:tc>
                <a:tc>
                  <a:txBody>
                    <a:bodyPr/>
                    <a:lstStyle/>
                    <a:p>
                      <a:r>
                        <a:rPr lang="en-US" dirty="0"/>
                        <a:t>Angiotensin converting enzyme inhibitor</a:t>
                      </a:r>
                    </a:p>
                  </a:txBody>
                  <a:tcPr/>
                </a:tc>
                <a:tc>
                  <a:txBody>
                    <a:bodyPr/>
                    <a:lstStyle/>
                    <a:p>
                      <a:r>
                        <a:rPr lang="en-US" dirty="0"/>
                        <a:t>Arterial and venous vasodilation</a:t>
                      </a:r>
                    </a:p>
                  </a:txBody>
                  <a:tcPr/>
                </a:tc>
                <a:extLst>
                  <a:ext uri="{0D108BD9-81ED-4DB2-BD59-A6C34878D82A}">
                    <a16:rowId xmlns:a16="http://schemas.microsoft.com/office/drawing/2014/main" val="2689427446"/>
                  </a:ext>
                </a:extLst>
              </a:tr>
              <a:tr h="370840">
                <a:tc>
                  <a:txBody>
                    <a:bodyPr/>
                    <a:lstStyle/>
                    <a:p>
                      <a:r>
                        <a:rPr lang="en-US" dirty="0"/>
                        <a:t>Telmisartan/losartan</a:t>
                      </a:r>
                    </a:p>
                  </a:txBody>
                  <a:tcPr/>
                </a:tc>
                <a:tc>
                  <a:txBody>
                    <a:bodyPr/>
                    <a:lstStyle/>
                    <a:p>
                      <a:r>
                        <a:rPr lang="en-US" dirty="0"/>
                        <a:t>Angiotensin 2 receptor blocker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Arterial and venous vasodilation</a:t>
                      </a:r>
                    </a:p>
                  </a:txBody>
                  <a:tcPr/>
                </a:tc>
                <a:extLst>
                  <a:ext uri="{0D108BD9-81ED-4DB2-BD59-A6C34878D82A}">
                    <a16:rowId xmlns:a16="http://schemas.microsoft.com/office/drawing/2014/main" val="4101678898"/>
                  </a:ext>
                </a:extLst>
              </a:tr>
              <a:tr h="370840">
                <a:tc>
                  <a:txBody>
                    <a:bodyPr/>
                    <a:lstStyle/>
                    <a:p>
                      <a:r>
                        <a:rPr lang="en-US" dirty="0"/>
                        <a:t>Amlodipine</a:t>
                      </a:r>
                    </a:p>
                  </a:txBody>
                  <a:tcPr/>
                </a:tc>
                <a:tc>
                  <a:txBody>
                    <a:bodyPr/>
                    <a:lstStyle/>
                    <a:p>
                      <a:r>
                        <a:rPr lang="en-US" dirty="0"/>
                        <a:t>Calcium channel blocker</a:t>
                      </a:r>
                    </a:p>
                  </a:txBody>
                  <a:tcPr/>
                </a:tc>
                <a:tc>
                  <a:txBody>
                    <a:bodyPr/>
                    <a:lstStyle/>
                    <a:p>
                      <a:r>
                        <a:rPr lang="en-US" dirty="0"/>
                        <a:t>Arterial vasodilation</a:t>
                      </a:r>
                    </a:p>
                  </a:txBody>
                  <a:tcPr/>
                </a:tc>
                <a:extLst>
                  <a:ext uri="{0D108BD9-81ED-4DB2-BD59-A6C34878D82A}">
                    <a16:rowId xmlns:a16="http://schemas.microsoft.com/office/drawing/2014/main" val="389051569"/>
                  </a:ext>
                </a:extLst>
              </a:tr>
              <a:tr h="370840">
                <a:tc>
                  <a:txBody>
                    <a:bodyPr/>
                    <a:lstStyle/>
                    <a:p>
                      <a:r>
                        <a:rPr lang="en-US" dirty="0"/>
                        <a:t>Prazosin</a:t>
                      </a:r>
                    </a:p>
                  </a:txBody>
                  <a:tcPr/>
                </a:tc>
                <a:tc>
                  <a:txBody>
                    <a:bodyPr/>
                    <a:lstStyle/>
                    <a:p>
                      <a:r>
                        <a:rPr lang="en-US" dirty="0"/>
                        <a:t>A1 blocker</a:t>
                      </a:r>
                    </a:p>
                  </a:txBody>
                  <a:tcPr/>
                </a:tc>
                <a:tc>
                  <a:txBody>
                    <a:bodyPr/>
                    <a:lstStyle/>
                    <a:p>
                      <a:r>
                        <a:rPr lang="en-US" dirty="0"/>
                        <a:t>Balanced vasodilation</a:t>
                      </a:r>
                    </a:p>
                  </a:txBody>
                  <a:tcPr/>
                </a:tc>
                <a:extLst>
                  <a:ext uri="{0D108BD9-81ED-4DB2-BD59-A6C34878D82A}">
                    <a16:rowId xmlns:a16="http://schemas.microsoft.com/office/drawing/2014/main" val="4076324898"/>
                  </a:ext>
                </a:extLst>
              </a:tr>
              <a:tr h="370840">
                <a:tc>
                  <a:txBody>
                    <a:bodyPr/>
                    <a:lstStyle/>
                    <a:p>
                      <a:r>
                        <a:rPr lang="en-US" dirty="0"/>
                        <a:t>Phenoxybenzamine</a:t>
                      </a:r>
                    </a:p>
                  </a:txBody>
                  <a:tcPr/>
                </a:tc>
                <a:tc>
                  <a:txBody>
                    <a:bodyPr/>
                    <a:lstStyle/>
                    <a:p>
                      <a:r>
                        <a:rPr lang="en-US" dirty="0"/>
                        <a:t>A1 and A2 blocker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Balanced vasodilation</a:t>
                      </a:r>
                    </a:p>
                  </a:txBody>
                  <a:tcPr/>
                </a:tc>
                <a:extLst>
                  <a:ext uri="{0D108BD9-81ED-4DB2-BD59-A6C34878D82A}">
                    <a16:rowId xmlns:a16="http://schemas.microsoft.com/office/drawing/2014/main" val="334563450"/>
                  </a:ext>
                </a:extLst>
              </a:tr>
              <a:tr h="370840">
                <a:tc>
                  <a:txBody>
                    <a:bodyPr/>
                    <a:lstStyle/>
                    <a:p>
                      <a:r>
                        <a:rPr lang="en-US" dirty="0"/>
                        <a:t>Acepromazine</a:t>
                      </a:r>
                    </a:p>
                  </a:txBody>
                  <a:tcPr/>
                </a:tc>
                <a:tc>
                  <a:txBody>
                    <a:bodyPr/>
                    <a:lstStyle/>
                    <a:p>
                      <a:r>
                        <a:rPr lang="en-US" dirty="0"/>
                        <a:t>A1 blocker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Vasodilation</a:t>
                      </a:r>
                    </a:p>
                  </a:txBody>
                  <a:tcPr/>
                </a:tc>
                <a:extLst>
                  <a:ext uri="{0D108BD9-81ED-4DB2-BD59-A6C34878D82A}">
                    <a16:rowId xmlns:a16="http://schemas.microsoft.com/office/drawing/2014/main" val="1388466282"/>
                  </a:ext>
                </a:extLst>
              </a:tr>
              <a:tr h="370840">
                <a:tc>
                  <a:txBody>
                    <a:bodyPr/>
                    <a:lstStyle/>
                    <a:p>
                      <a:r>
                        <a:rPr lang="en-US" dirty="0"/>
                        <a:t>Spironolactone</a:t>
                      </a:r>
                    </a:p>
                  </a:txBody>
                  <a:tcPr/>
                </a:tc>
                <a:tc>
                  <a:txBody>
                    <a:bodyPr/>
                    <a:lstStyle/>
                    <a:p>
                      <a:r>
                        <a:rPr lang="en-US" dirty="0"/>
                        <a:t>Aldosterone antagonist</a:t>
                      </a:r>
                    </a:p>
                  </a:txBody>
                  <a:tcPr/>
                </a:tc>
                <a:tc>
                  <a:txBody>
                    <a:bodyPr/>
                    <a:lstStyle/>
                    <a:p>
                      <a:r>
                        <a:rPr lang="en-US" dirty="0"/>
                        <a:t>Vasodilation</a:t>
                      </a:r>
                    </a:p>
                  </a:txBody>
                  <a:tcPr/>
                </a:tc>
                <a:extLst>
                  <a:ext uri="{0D108BD9-81ED-4DB2-BD59-A6C34878D82A}">
                    <a16:rowId xmlns:a16="http://schemas.microsoft.com/office/drawing/2014/main" val="725825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Propranolol</a:t>
                      </a:r>
                    </a:p>
                  </a:txBody>
                  <a:tcPr/>
                </a:tc>
                <a:tc>
                  <a:txBody>
                    <a:bodyPr/>
                    <a:lstStyle/>
                    <a:p>
                      <a:r>
                        <a:rPr lang="en-US" dirty="0"/>
                        <a:t>Beta 1 and B2 blocker (non-selective)</a:t>
                      </a:r>
                    </a:p>
                  </a:txBody>
                  <a:tcPr/>
                </a:tc>
                <a:tc>
                  <a:txBody>
                    <a:bodyPr/>
                    <a:lstStyle/>
                    <a:p>
                      <a:r>
                        <a:rPr lang="en-US" dirty="0"/>
                        <a:t>Dec CO, dec sympathetic outflow, dec BP, </a:t>
                      </a:r>
                      <a:r>
                        <a:rPr lang="en-US" dirty="0" err="1"/>
                        <a:t>cardiodepression</a:t>
                      </a:r>
                      <a:endParaRPr lang="en-US" dirty="0"/>
                    </a:p>
                  </a:txBody>
                  <a:tcPr/>
                </a:tc>
                <a:extLst>
                  <a:ext uri="{0D108BD9-81ED-4DB2-BD59-A6C34878D82A}">
                    <a16:rowId xmlns:a16="http://schemas.microsoft.com/office/drawing/2014/main" val="3922750830"/>
                  </a:ext>
                </a:extLst>
              </a:tr>
              <a:tr h="370840">
                <a:tc>
                  <a:txBody>
                    <a:bodyPr/>
                    <a:lstStyle/>
                    <a:p>
                      <a:r>
                        <a:rPr lang="en-US" dirty="0"/>
                        <a:t>Atenolol</a:t>
                      </a:r>
                    </a:p>
                  </a:txBody>
                  <a:tcPr/>
                </a:tc>
                <a:tc>
                  <a:txBody>
                    <a:bodyPr/>
                    <a:lstStyle/>
                    <a:p>
                      <a:r>
                        <a:rPr lang="en-US" dirty="0"/>
                        <a:t>Beta 1 blocker (higher doses, B2)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Dec CO, dec sympathetic outflow, dec BP, </a:t>
                      </a:r>
                      <a:r>
                        <a:rPr lang="en-US" dirty="0" err="1"/>
                        <a:t>cardiodepression</a:t>
                      </a:r>
                      <a:endParaRPr lang="en-US" dirty="0"/>
                    </a:p>
                    <a:p>
                      <a:endParaRPr lang="en-US" dirty="0"/>
                    </a:p>
                  </a:txBody>
                  <a:tcPr/>
                </a:tc>
                <a:extLst>
                  <a:ext uri="{0D108BD9-81ED-4DB2-BD59-A6C34878D82A}">
                    <a16:rowId xmlns:a16="http://schemas.microsoft.com/office/drawing/2014/main" val="169504077"/>
                  </a:ext>
                </a:extLst>
              </a:tr>
              <a:tr h="370840">
                <a:tc>
                  <a:txBody>
                    <a:bodyPr/>
                    <a:lstStyle/>
                    <a:p>
                      <a:r>
                        <a:rPr lang="en-US" dirty="0"/>
                        <a:t>Hydrochlorothiazide</a:t>
                      </a:r>
                    </a:p>
                  </a:txBody>
                  <a:tcPr/>
                </a:tc>
                <a:tc>
                  <a:txBody>
                    <a:bodyPr/>
                    <a:lstStyle/>
                    <a:p>
                      <a:r>
                        <a:rPr lang="en-US" dirty="0"/>
                        <a:t>Thiazide diuretic</a:t>
                      </a:r>
                    </a:p>
                  </a:txBody>
                  <a:tcPr/>
                </a:tc>
                <a:tc>
                  <a:txBody>
                    <a:bodyPr/>
                    <a:lstStyle/>
                    <a:p>
                      <a:r>
                        <a:rPr lang="en-US" dirty="0"/>
                        <a:t>Vasodilation (mostly arterial)</a:t>
                      </a:r>
                    </a:p>
                  </a:txBody>
                  <a:tcPr/>
                </a:tc>
                <a:extLst>
                  <a:ext uri="{0D108BD9-81ED-4DB2-BD59-A6C34878D82A}">
                    <a16:rowId xmlns:a16="http://schemas.microsoft.com/office/drawing/2014/main" val="2007658855"/>
                  </a:ext>
                </a:extLst>
              </a:tr>
            </a:tbl>
          </a:graphicData>
        </a:graphic>
      </p:graphicFrame>
    </p:spTree>
    <p:extLst>
      <p:ext uri="{BB962C8B-B14F-4D97-AF65-F5344CB8AC3E}">
        <p14:creationId xmlns:p14="http://schemas.microsoft.com/office/powerpoint/2010/main" val="371400088"/>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189141" y="106308"/>
            <a:ext cx="11813718" cy="1540146"/>
          </a:xfrm>
        </p:spPr>
        <p:txBody>
          <a:bodyPr>
            <a:normAutofit/>
          </a:bodyPr>
          <a:lstStyle/>
          <a:p>
            <a:r>
              <a:rPr lang="en-US" sz="3500" dirty="0"/>
              <a:t>Question 7: Renin angiotensin aldosterone system (RAAS)</a:t>
            </a:r>
          </a:p>
        </p:txBody>
      </p:sp>
      <p:pic>
        <p:nvPicPr>
          <p:cNvPr id="6" name="Picture 5">
            <a:extLst>
              <a:ext uri="{FF2B5EF4-FFF2-40B4-BE49-F238E27FC236}">
                <a16:creationId xmlns:a16="http://schemas.microsoft.com/office/drawing/2014/main" id="{CB8862D4-6481-2747-B9B8-7465448A2327}"/>
              </a:ext>
            </a:extLst>
          </p:cNvPr>
          <p:cNvPicPr>
            <a:picLocks noChangeAspect="1"/>
          </p:cNvPicPr>
          <p:nvPr/>
        </p:nvPicPr>
        <p:blipFill>
          <a:blip r:embed="rId2"/>
          <a:stretch>
            <a:fillRect/>
          </a:stretch>
        </p:blipFill>
        <p:spPr>
          <a:xfrm>
            <a:off x="2578167" y="1515237"/>
            <a:ext cx="6934403" cy="4965244"/>
          </a:xfrm>
          <a:prstGeom prst="rect">
            <a:avLst/>
          </a:prstGeom>
          <a:ln>
            <a:solidFill>
              <a:schemeClr val="bg1"/>
            </a:solidFill>
          </a:ln>
        </p:spPr>
      </p:pic>
      <p:sp>
        <p:nvSpPr>
          <p:cNvPr id="9" name="Rectangle 8">
            <a:extLst>
              <a:ext uri="{FF2B5EF4-FFF2-40B4-BE49-F238E27FC236}">
                <a16:creationId xmlns:a16="http://schemas.microsoft.com/office/drawing/2014/main" id="{3C033861-4256-0A4F-AF9D-40CF39B59770}"/>
              </a:ext>
            </a:extLst>
          </p:cNvPr>
          <p:cNvSpPr/>
          <p:nvPr/>
        </p:nvSpPr>
        <p:spPr>
          <a:xfrm>
            <a:off x="3398108" y="2409568"/>
            <a:ext cx="1309816" cy="259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0A43B4-2147-9940-86DF-D33DF2606154}"/>
              </a:ext>
            </a:extLst>
          </p:cNvPr>
          <p:cNvSpPr/>
          <p:nvPr/>
        </p:nvSpPr>
        <p:spPr>
          <a:xfrm>
            <a:off x="4955059" y="2134546"/>
            <a:ext cx="679622" cy="259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F96F4D7-F014-6C46-AB55-4FDBE44E8580}"/>
              </a:ext>
            </a:extLst>
          </p:cNvPr>
          <p:cNvSpPr/>
          <p:nvPr/>
        </p:nvSpPr>
        <p:spPr>
          <a:xfrm>
            <a:off x="5696465" y="2481870"/>
            <a:ext cx="1025611" cy="310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5DFED6E-336A-B545-8AC5-21C77A657CB1}"/>
              </a:ext>
            </a:extLst>
          </p:cNvPr>
          <p:cNvSpPr/>
          <p:nvPr/>
        </p:nvSpPr>
        <p:spPr>
          <a:xfrm>
            <a:off x="6722076" y="3113903"/>
            <a:ext cx="370702" cy="3150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CA09C8-2385-5D43-ACD2-BCE9F6D5A0D0}"/>
              </a:ext>
            </a:extLst>
          </p:cNvPr>
          <p:cNvSpPr/>
          <p:nvPr/>
        </p:nvSpPr>
        <p:spPr>
          <a:xfrm>
            <a:off x="5634681" y="3768811"/>
            <a:ext cx="1087395" cy="2718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8ACAEF-DCA3-EB43-93C9-CB355934797D}"/>
              </a:ext>
            </a:extLst>
          </p:cNvPr>
          <p:cNvSpPr/>
          <p:nvPr/>
        </p:nvSpPr>
        <p:spPr>
          <a:xfrm>
            <a:off x="2669059" y="5362832"/>
            <a:ext cx="1383957" cy="432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0AE770A-5417-BC45-80DE-8509256A4EA2}"/>
              </a:ext>
            </a:extLst>
          </p:cNvPr>
          <p:cNvSpPr/>
          <p:nvPr/>
        </p:nvSpPr>
        <p:spPr>
          <a:xfrm>
            <a:off x="4176584" y="5362832"/>
            <a:ext cx="1334530" cy="432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BA0AE8A-B61C-344D-8320-6342BAC53962}"/>
              </a:ext>
            </a:extLst>
          </p:cNvPr>
          <p:cNvSpPr/>
          <p:nvPr/>
        </p:nvSpPr>
        <p:spPr>
          <a:xfrm>
            <a:off x="5696465" y="5233784"/>
            <a:ext cx="939113" cy="322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1D72B9C-6BDD-7E4C-B39D-66C8B0FB3FD0}"/>
              </a:ext>
            </a:extLst>
          </p:cNvPr>
          <p:cNvSpPr/>
          <p:nvPr/>
        </p:nvSpPr>
        <p:spPr>
          <a:xfrm>
            <a:off x="7092778" y="5233784"/>
            <a:ext cx="1359244" cy="437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C30CCB5-4932-9743-B5B4-92B4B558BC88}"/>
              </a:ext>
            </a:extLst>
          </p:cNvPr>
          <p:cNvSpPr/>
          <p:nvPr/>
        </p:nvSpPr>
        <p:spPr>
          <a:xfrm>
            <a:off x="8625016" y="5233784"/>
            <a:ext cx="778476" cy="6727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61674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grpId="0" nodeType="clickEffect">
                                  <p:stCondLst>
                                    <p:cond delay="0"/>
                                  </p:stCondLst>
                                  <p:childTnLst>
                                    <p:animEffect transition="out" filter="dissolve">
                                      <p:cBhvr>
                                        <p:cTn id="10" dur="500"/>
                                        <p:tgtEl>
                                          <p:spTgt spid="12"/>
                                        </p:tgtEl>
                                      </p:cBhvr>
                                    </p:animEffect>
                                    <p:set>
                                      <p:cBhvr>
                                        <p:cTn id="11" dur="1" fill="hold">
                                          <p:stCondLst>
                                            <p:cond delay="499"/>
                                          </p:stCondLst>
                                        </p:cTn>
                                        <p:tgtEl>
                                          <p:spTgt spid="1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3" presetClass="exit" presetSubtype="10" fill="hold" grpId="0" nodeType="clickEffect">
                                  <p:stCondLst>
                                    <p:cond delay="0"/>
                                  </p:stCondLst>
                                  <p:childTnLst>
                                    <p:animEffect transition="out" filter="blinds(horizontal)">
                                      <p:cBhvr>
                                        <p:cTn id="15" dur="500"/>
                                        <p:tgtEl>
                                          <p:spTgt spid="13"/>
                                        </p:tgtEl>
                                      </p:cBhvr>
                                    </p:animEffect>
                                    <p:set>
                                      <p:cBhvr>
                                        <p:cTn id="16" dur="1" fill="hold">
                                          <p:stCondLst>
                                            <p:cond delay="499"/>
                                          </p:stCondLst>
                                        </p:cTn>
                                        <p:tgtEl>
                                          <p:spTgt spid="1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0" nodeType="clickEffect">
                                  <p:stCondLst>
                                    <p:cond delay="0"/>
                                  </p:stCondLst>
                                  <p:childTnLst>
                                    <p:animEffect transition="out" filter="randombar(horizontal)">
                                      <p:cBhvr>
                                        <p:cTn id="20" dur="500"/>
                                        <p:tgtEl>
                                          <p:spTgt spid="14"/>
                                        </p:tgtEl>
                                      </p:cBhvr>
                                    </p:animEffect>
                                    <p:set>
                                      <p:cBhvr>
                                        <p:cTn id="21" dur="1" fill="hold">
                                          <p:stCondLst>
                                            <p:cond delay="499"/>
                                          </p:stCondLst>
                                        </p:cTn>
                                        <p:tgtEl>
                                          <p:spTgt spid="1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grpId="0" nodeType="clickEffect">
                                  <p:stCondLst>
                                    <p:cond delay="0"/>
                                  </p:stCondLst>
                                  <p:childTnLst>
                                    <p:animEffect transition="out" filter="wipe(down)">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1" presetClass="exit" presetSubtype="1" fill="hold" grpId="0" nodeType="clickEffect">
                                  <p:stCondLst>
                                    <p:cond delay="0"/>
                                  </p:stCondLst>
                                  <p:childTnLst>
                                    <p:animEffect transition="out" filter="wheel(1)">
                                      <p:cBhvr>
                                        <p:cTn id="30" dur="2000"/>
                                        <p:tgtEl>
                                          <p:spTgt spid="16"/>
                                        </p:tgtEl>
                                      </p:cBhvr>
                                    </p:animEffect>
                                    <p:set>
                                      <p:cBhvr>
                                        <p:cTn id="31" dur="1" fill="hold">
                                          <p:stCondLst>
                                            <p:cond delay="1999"/>
                                          </p:stCondLst>
                                        </p:cTn>
                                        <p:tgtEl>
                                          <p:spTgt spid="1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6" presetClass="exit" presetSubtype="32" fill="hold" grpId="0" nodeType="clickEffect">
                                  <p:stCondLst>
                                    <p:cond delay="0"/>
                                  </p:stCondLst>
                                  <p:childTnLst>
                                    <p:animEffect transition="out" filter="circle(out)">
                                      <p:cBhvr>
                                        <p:cTn id="35" dur="2000"/>
                                        <p:tgtEl>
                                          <p:spTgt spid="17"/>
                                        </p:tgtEl>
                                      </p:cBhvr>
                                    </p:animEffect>
                                    <p:set>
                                      <p:cBhvr>
                                        <p:cTn id="36" dur="1" fill="hold">
                                          <p:stCondLst>
                                            <p:cond delay="1999"/>
                                          </p:stCondLst>
                                        </p:cTn>
                                        <p:tgtEl>
                                          <p:spTgt spid="1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6" presetClass="exit" presetSubtype="21" fill="hold" grpId="0" nodeType="clickEffect">
                                  <p:stCondLst>
                                    <p:cond delay="0"/>
                                  </p:stCondLst>
                                  <p:childTnLst>
                                    <p:animEffect transition="out" filter="barn(inVertical)">
                                      <p:cBhvr>
                                        <p:cTn id="40" dur="500"/>
                                        <p:tgtEl>
                                          <p:spTgt spid="18"/>
                                        </p:tgtEl>
                                      </p:cBhvr>
                                    </p:animEffect>
                                    <p:set>
                                      <p:cBhvr>
                                        <p:cTn id="41" dur="1" fill="hold">
                                          <p:stCondLst>
                                            <p:cond delay="499"/>
                                          </p:stCondLst>
                                        </p:cTn>
                                        <p:tgtEl>
                                          <p:spTgt spid="18"/>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53" presetClass="exit" presetSubtype="32" fill="hold" grpId="0" nodeType="clickEffect">
                                  <p:stCondLst>
                                    <p:cond delay="0"/>
                                  </p:stCondLst>
                                  <p:childTnLst>
                                    <p:anim calcmode="lin" valueType="num">
                                      <p:cBhvr>
                                        <p:cTn id="45" dur="500"/>
                                        <p:tgtEl>
                                          <p:spTgt spid="19"/>
                                        </p:tgtEl>
                                        <p:attrNameLst>
                                          <p:attrName>ppt_w</p:attrName>
                                        </p:attrNameLst>
                                      </p:cBhvr>
                                      <p:tavLst>
                                        <p:tav tm="0">
                                          <p:val>
                                            <p:strVal val="ppt_w"/>
                                          </p:val>
                                        </p:tav>
                                        <p:tav tm="100000">
                                          <p:val>
                                            <p:fltVal val="0"/>
                                          </p:val>
                                        </p:tav>
                                      </p:tavLst>
                                    </p:anim>
                                    <p:anim calcmode="lin" valueType="num">
                                      <p:cBhvr>
                                        <p:cTn id="46" dur="500"/>
                                        <p:tgtEl>
                                          <p:spTgt spid="19"/>
                                        </p:tgtEl>
                                        <p:attrNameLst>
                                          <p:attrName>ppt_h</p:attrName>
                                        </p:attrNameLst>
                                      </p:cBhvr>
                                      <p:tavLst>
                                        <p:tav tm="0">
                                          <p:val>
                                            <p:strVal val="ppt_h"/>
                                          </p:val>
                                        </p:tav>
                                        <p:tav tm="100000">
                                          <p:val>
                                            <p:fltVal val="0"/>
                                          </p:val>
                                        </p:tav>
                                      </p:tavLst>
                                    </p:anim>
                                    <p:animEffect transition="out" filter="fade">
                                      <p:cBhvr>
                                        <p:cTn id="47" dur="500"/>
                                        <p:tgtEl>
                                          <p:spTgt spid="19"/>
                                        </p:tgtEl>
                                      </p:cBhvr>
                                    </p:animEffect>
                                    <p:set>
                                      <p:cBhvr>
                                        <p:cTn id="48" dur="1" fill="hold">
                                          <p:stCondLst>
                                            <p:cond delay="499"/>
                                          </p:stCondLst>
                                        </p:cTn>
                                        <p:tgtEl>
                                          <p:spTgt spid="1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5" presetClass="exit" presetSubtype="10" fill="hold" grpId="0" nodeType="clickEffect">
                                  <p:stCondLst>
                                    <p:cond delay="0"/>
                                  </p:stCondLst>
                                  <p:childTnLst>
                                    <p:animEffect transition="out" filter="checkerboard(across)">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5" grpId="0" animBg="1"/>
      <p:bldP spid="16" grpId="0" animBg="1"/>
      <p:bldP spid="17" grpId="0" animBg="1"/>
      <p:bldP spid="18" grpId="0" animBg="1"/>
      <p:bldP spid="19" grpId="0" animBg="1"/>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343174" y="216881"/>
            <a:ext cx="10268712" cy="1700784"/>
          </a:xfrm>
        </p:spPr>
        <p:txBody>
          <a:bodyPr>
            <a:normAutofit/>
          </a:bodyPr>
          <a:lstStyle/>
          <a:p>
            <a:r>
              <a:rPr lang="en-US" sz="3500" dirty="0"/>
              <a:t>Renin angiotensin aldosterone system (RAAS)</a:t>
            </a:r>
          </a:p>
        </p:txBody>
      </p:sp>
      <p:pic>
        <p:nvPicPr>
          <p:cNvPr id="6" name="Picture 5">
            <a:extLst>
              <a:ext uri="{FF2B5EF4-FFF2-40B4-BE49-F238E27FC236}">
                <a16:creationId xmlns:a16="http://schemas.microsoft.com/office/drawing/2014/main" id="{CB8862D4-6481-2747-B9B8-7465448A2327}"/>
              </a:ext>
            </a:extLst>
          </p:cNvPr>
          <p:cNvPicPr>
            <a:picLocks noChangeAspect="1"/>
          </p:cNvPicPr>
          <p:nvPr/>
        </p:nvPicPr>
        <p:blipFill>
          <a:blip r:embed="rId2"/>
          <a:stretch>
            <a:fillRect/>
          </a:stretch>
        </p:blipFill>
        <p:spPr>
          <a:xfrm>
            <a:off x="5026937" y="1527594"/>
            <a:ext cx="6934403" cy="4965244"/>
          </a:xfrm>
          <a:prstGeom prst="rect">
            <a:avLst/>
          </a:prstGeom>
          <a:ln>
            <a:solidFill>
              <a:schemeClr val="bg1"/>
            </a:solidFill>
          </a:ln>
        </p:spPr>
      </p:pic>
      <p:sp>
        <p:nvSpPr>
          <p:cNvPr id="7" name="TextBox 6">
            <a:extLst>
              <a:ext uri="{FF2B5EF4-FFF2-40B4-BE49-F238E27FC236}">
                <a16:creationId xmlns:a16="http://schemas.microsoft.com/office/drawing/2014/main" id="{C1D2D4BE-A686-7447-BBFB-8BFA91B778E5}"/>
              </a:ext>
            </a:extLst>
          </p:cNvPr>
          <p:cNvSpPr txBox="1"/>
          <p:nvPr/>
        </p:nvSpPr>
        <p:spPr>
          <a:xfrm>
            <a:off x="197708" y="2409568"/>
            <a:ext cx="4460789" cy="3416320"/>
          </a:xfrm>
          <a:prstGeom prst="rect">
            <a:avLst/>
          </a:prstGeom>
          <a:noFill/>
        </p:spPr>
        <p:txBody>
          <a:bodyPr wrap="square" rtlCol="0">
            <a:spAutoFit/>
          </a:bodyPr>
          <a:lstStyle/>
          <a:p>
            <a:pPr marL="285750" indent="-285750">
              <a:buFont typeface="Arial" panose="020B0604020202020204" pitchFamily="34" charset="0"/>
              <a:buChar char="•"/>
            </a:pPr>
            <a:r>
              <a:rPr lang="en-US" dirty="0"/>
              <a:t>Responsible for long term adjustments  to blood pressure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Juxtaglomerular cells (kidney) produces prorenin </a:t>
            </a:r>
          </a:p>
          <a:p>
            <a:pPr marL="742950" lvl="1" indent="-285750">
              <a:buFont typeface="Arial" panose="020B0604020202020204" pitchFamily="34" charset="0"/>
              <a:buChar char="•"/>
            </a:pPr>
            <a:r>
              <a:rPr lang="en-US" dirty="0"/>
              <a:t>Cleaved to renin with drop in BP</a:t>
            </a:r>
          </a:p>
          <a:p>
            <a:pPr marL="285750" indent="-285750">
              <a:buFont typeface="Arial" panose="020B0604020202020204" pitchFamily="34" charset="0"/>
              <a:buChar char="•"/>
            </a:pPr>
            <a:r>
              <a:rPr lang="en-US" dirty="0"/>
              <a:t>Renin converts angiotensinogen (produced by liver) into angiotensin I</a:t>
            </a:r>
          </a:p>
          <a:p>
            <a:pPr marL="285750" indent="-285750">
              <a:buFont typeface="Arial" panose="020B0604020202020204" pitchFamily="34" charset="0"/>
              <a:buChar char="•"/>
            </a:pPr>
            <a:r>
              <a:rPr lang="en-US" dirty="0"/>
              <a:t>Angiotensin I is converted to Angiotensin II by ACE (mostly in lungs and kidneys)</a:t>
            </a:r>
          </a:p>
          <a:p>
            <a:pPr marL="285750" indent="-285750">
              <a:buFont typeface="Arial" panose="020B0604020202020204" pitchFamily="34" charset="0"/>
              <a:buChar char="•"/>
            </a:pPr>
            <a:r>
              <a:rPr lang="en-US" dirty="0"/>
              <a:t>Ang II is a hormone, binds to receptors in tissues</a:t>
            </a:r>
          </a:p>
        </p:txBody>
      </p:sp>
    </p:spTree>
    <p:extLst>
      <p:ext uri="{BB962C8B-B14F-4D97-AF65-F5344CB8AC3E}">
        <p14:creationId xmlns:p14="http://schemas.microsoft.com/office/powerpoint/2010/main" val="209683882"/>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590309" y="317814"/>
            <a:ext cx="10268712" cy="1700784"/>
          </a:xfrm>
        </p:spPr>
        <p:txBody>
          <a:bodyPr>
            <a:normAutofit/>
          </a:bodyPr>
          <a:lstStyle/>
          <a:p>
            <a:r>
              <a:rPr lang="en-US" sz="4100" dirty="0"/>
              <a:t>*Ace inhibitors</a:t>
            </a:r>
          </a:p>
        </p:txBody>
      </p:sp>
      <p:sp>
        <p:nvSpPr>
          <p:cNvPr id="5" name="Content Placeholder 4">
            <a:extLst>
              <a:ext uri="{FF2B5EF4-FFF2-40B4-BE49-F238E27FC236}">
                <a16:creationId xmlns:a16="http://schemas.microsoft.com/office/drawing/2014/main" id="{620D1DEB-3728-D34E-A194-CE752FE765D7}"/>
              </a:ext>
            </a:extLst>
          </p:cNvPr>
          <p:cNvSpPr>
            <a:spLocks noGrp="1"/>
          </p:cNvSpPr>
          <p:nvPr>
            <p:ph idx="1"/>
          </p:nvPr>
        </p:nvSpPr>
        <p:spPr>
          <a:xfrm>
            <a:off x="123567" y="3595816"/>
            <a:ext cx="11602995" cy="4213654"/>
          </a:xfrm>
        </p:spPr>
        <p:txBody>
          <a:bodyPr/>
          <a:lstStyle/>
          <a:p>
            <a:pPr marL="457200" indent="-457200">
              <a:buFont typeface="Arial" panose="020B0604020202020204" pitchFamily="34" charset="0"/>
              <a:buChar char="•"/>
            </a:pPr>
            <a:r>
              <a:rPr lang="en-US" dirty="0"/>
              <a:t>ACE inhibitors competitively inhibit the conversion of angiotensin I to angiotensin II</a:t>
            </a:r>
          </a:p>
          <a:p>
            <a:pPr marL="731520" lvl="2" indent="-457200">
              <a:buFont typeface="Arial" panose="020B0604020202020204" pitchFamily="34" charset="0"/>
              <a:buChar char="•"/>
            </a:pPr>
            <a:r>
              <a:rPr lang="en-US" dirty="0"/>
              <a:t>Angiotensin is a potent vasoconstrictor </a:t>
            </a:r>
            <a:r>
              <a:rPr lang="en-US" dirty="0">
                <a:sym typeface="Wingdings" pitchFamily="2" charset="2"/>
              </a:rPr>
              <a:t> inhibition = arterial and venous dilation</a:t>
            </a:r>
            <a:endParaRPr lang="en-US" dirty="0"/>
          </a:p>
          <a:p>
            <a:pPr marL="731520" lvl="2" indent="-457200">
              <a:buFont typeface="Arial" panose="020B0604020202020204" pitchFamily="34" charset="0"/>
              <a:buChar char="•"/>
            </a:pPr>
            <a:r>
              <a:rPr lang="en-US" dirty="0">
                <a:sym typeface="Wingdings" pitchFamily="2" charset="2"/>
              </a:rPr>
              <a:t>Prevents aldosterone release </a:t>
            </a:r>
            <a:r>
              <a:rPr lang="en-US" dirty="0"/>
              <a:t>decrease in sodium and water retention, decreased volume</a:t>
            </a:r>
          </a:p>
          <a:p>
            <a:pPr marL="457200" indent="-457200">
              <a:buFont typeface="Arial" panose="020B0604020202020204" pitchFamily="34" charset="0"/>
              <a:buChar char="•"/>
            </a:pPr>
            <a:r>
              <a:rPr lang="en-US" dirty="0"/>
              <a:t>ACE inhibition also leads to decrease in aldosterone production and blocks breakdown of bradykinins (a vasodilatory and natriuretic peptide)</a:t>
            </a:r>
          </a:p>
          <a:p>
            <a:pPr marL="731520" lvl="2" indent="-457200">
              <a:buFont typeface="Arial" panose="020B0604020202020204" pitchFamily="34" charset="0"/>
              <a:buChar char="•"/>
            </a:pPr>
            <a:r>
              <a:rPr lang="en-US" dirty="0"/>
              <a:t>Aldosterone decrease leads to decrease in sodium and water retention and </a:t>
            </a:r>
            <a:r>
              <a:rPr lang="en-US" dirty="0">
                <a:sym typeface="Wingdings" pitchFamily="2" charset="2"/>
              </a:rPr>
              <a:t></a:t>
            </a:r>
            <a:r>
              <a:rPr lang="en-US" dirty="0"/>
              <a:t> decreased volume</a:t>
            </a:r>
          </a:p>
          <a:p>
            <a:pPr marL="457200" indent="-457200">
              <a:buFont typeface="Arial" panose="020B0604020202020204" pitchFamily="34" charset="0"/>
              <a:buChar char="•"/>
            </a:pPr>
            <a:endParaRPr lang="en-US" dirty="0"/>
          </a:p>
        </p:txBody>
      </p:sp>
      <p:pic>
        <p:nvPicPr>
          <p:cNvPr id="9" name="Picture 8">
            <a:extLst>
              <a:ext uri="{FF2B5EF4-FFF2-40B4-BE49-F238E27FC236}">
                <a16:creationId xmlns:a16="http://schemas.microsoft.com/office/drawing/2014/main" id="{101A5BE5-61A0-C54D-867B-E5D0A614760A}"/>
              </a:ext>
            </a:extLst>
          </p:cNvPr>
          <p:cNvPicPr>
            <a:picLocks noChangeAspect="1"/>
          </p:cNvPicPr>
          <p:nvPr/>
        </p:nvPicPr>
        <p:blipFill>
          <a:blip r:embed="rId2"/>
          <a:stretch>
            <a:fillRect/>
          </a:stretch>
        </p:blipFill>
        <p:spPr>
          <a:xfrm>
            <a:off x="5635186" y="111431"/>
            <a:ext cx="4633279" cy="3317569"/>
          </a:xfrm>
          <a:prstGeom prst="rect">
            <a:avLst/>
          </a:prstGeom>
          <a:ln>
            <a:solidFill>
              <a:schemeClr val="bg1"/>
            </a:solidFill>
          </a:ln>
        </p:spPr>
      </p:pic>
      <p:grpSp>
        <p:nvGrpSpPr>
          <p:cNvPr id="12" name="Group 11">
            <a:extLst>
              <a:ext uri="{FF2B5EF4-FFF2-40B4-BE49-F238E27FC236}">
                <a16:creationId xmlns:a16="http://schemas.microsoft.com/office/drawing/2014/main" id="{8D60F34C-F954-5A4E-9819-7F617AFBD7B8}"/>
              </a:ext>
            </a:extLst>
          </p:cNvPr>
          <p:cNvGrpSpPr/>
          <p:nvPr/>
        </p:nvGrpSpPr>
        <p:grpSpPr>
          <a:xfrm>
            <a:off x="8096244" y="1085838"/>
            <a:ext cx="357840" cy="447120"/>
            <a:chOff x="8096244" y="1085838"/>
            <a:chExt cx="357840" cy="447120"/>
          </a:xfrm>
        </p:grpSpPr>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E8C7C382-56C7-144B-B525-FFE5909EB86F}"/>
                    </a:ext>
                  </a:extLst>
                </p14:cNvPr>
                <p14:cNvContentPartPr/>
                <p14:nvPr/>
              </p14:nvContentPartPr>
              <p14:xfrm>
                <a:off x="8096244" y="1085838"/>
                <a:ext cx="357840" cy="347400"/>
              </p14:xfrm>
            </p:contentPart>
          </mc:Choice>
          <mc:Fallback xmlns="">
            <p:pic>
              <p:nvPicPr>
                <p:cNvPr id="7" name="Ink 6">
                  <a:extLst>
                    <a:ext uri="{FF2B5EF4-FFF2-40B4-BE49-F238E27FC236}">
                      <a16:creationId xmlns:a16="http://schemas.microsoft.com/office/drawing/2014/main" id="{E8C7C382-56C7-144B-B525-FFE5909EB86F}"/>
                    </a:ext>
                  </a:extLst>
                </p:cNvPr>
                <p:cNvPicPr/>
                <p:nvPr/>
              </p:nvPicPr>
              <p:blipFill>
                <a:blip r:embed="rId4"/>
                <a:stretch>
                  <a:fillRect/>
                </a:stretch>
              </p:blipFill>
              <p:spPr>
                <a:xfrm>
                  <a:off x="8087604" y="1076838"/>
                  <a:ext cx="375480" cy="365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E2A92BC0-7B7D-A14E-A1E4-C5ED0F70B435}"/>
                    </a:ext>
                  </a:extLst>
                </p14:cNvPr>
                <p14:cNvContentPartPr/>
                <p14:nvPr/>
              </p14:nvContentPartPr>
              <p14:xfrm>
                <a:off x="8139804" y="1101678"/>
                <a:ext cx="289080" cy="431280"/>
              </p14:xfrm>
            </p:contentPart>
          </mc:Choice>
          <mc:Fallback xmlns="">
            <p:pic>
              <p:nvPicPr>
                <p:cNvPr id="11" name="Ink 10">
                  <a:extLst>
                    <a:ext uri="{FF2B5EF4-FFF2-40B4-BE49-F238E27FC236}">
                      <a16:creationId xmlns:a16="http://schemas.microsoft.com/office/drawing/2014/main" id="{E2A92BC0-7B7D-A14E-A1E4-C5ED0F70B435}"/>
                    </a:ext>
                  </a:extLst>
                </p:cNvPr>
                <p:cNvPicPr/>
                <p:nvPr/>
              </p:nvPicPr>
              <p:blipFill>
                <a:blip r:embed="rId6"/>
                <a:stretch>
                  <a:fillRect/>
                </a:stretch>
              </p:blipFill>
              <p:spPr>
                <a:xfrm>
                  <a:off x="8131164" y="1092678"/>
                  <a:ext cx="306720" cy="448920"/>
                </a:xfrm>
                <a:prstGeom prst="rect">
                  <a:avLst/>
                </a:prstGeom>
              </p:spPr>
            </p:pic>
          </mc:Fallback>
        </mc:AlternateContent>
      </p:grpSp>
    </p:spTree>
    <p:extLst>
      <p:ext uri="{BB962C8B-B14F-4D97-AF65-F5344CB8AC3E}">
        <p14:creationId xmlns:p14="http://schemas.microsoft.com/office/powerpoint/2010/main" val="3186611942"/>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590309" y="317814"/>
            <a:ext cx="10268712" cy="1700784"/>
          </a:xfrm>
        </p:spPr>
        <p:txBody>
          <a:bodyPr>
            <a:normAutofit/>
          </a:bodyPr>
          <a:lstStyle/>
          <a:p>
            <a:r>
              <a:rPr lang="en-US" sz="4100" dirty="0"/>
              <a:t>*Ace inhibitors</a:t>
            </a:r>
          </a:p>
        </p:txBody>
      </p:sp>
      <p:sp>
        <p:nvSpPr>
          <p:cNvPr id="5" name="Content Placeholder 4">
            <a:extLst>
              <a:ext uri="{FF2B5EF4-FFF2-40B4-BE49-F238E27FC236}">
                <a16:creationId xmlns:a16="http://schemas.microsoft.com/office/drawing/2014/main" id="{620D1DEB-3728-D34E-A194-CE752FE765D7}"/>
              </a:ext>
            </a:extLst>
          </p:cNvPr>
          <p:cNvSpPr>
            <a:spLocks noGrp="1"/>
          </p:cNvSpPr>
          <p:nvPr>
            <p:ph idx="1"/>
          </p:nvPr>
        </p:nvSpPr>
        <p:spPr>
          <a:xfrm>
            <a:off x="344775" y="2555879"/>
            <a:ext cx="11137692" cy="4213654"/>
          </a:xfrm>
        </p:spPr>
        <p:txBody>
          <a:bodyPr/>
          <a:lstStyle/>
          <a:p>
            <a:pPr marL="457200" indent="-457200">
              <a:buFont typeface="Arial" panose="020B0604020202020204" pitchFamily="34" charset="0"/>
              <a:buChar char="•"/>
            </a:pPr>
            <a:r>
              <a:rPr lang="en-US" dirty="0"/>
              <a:t>Reduces proteinuria by maintaining heparan sulfate layer of glomerular basement membrane, lowering glomerular capillary hypertension, decreased release of extracellular matrix and collagen from mesangial and tubular cells, and reducing degree of glomerular and interstitial fibrosis</a:t>
            </a:r>
          </a:p>
          <a:p>
            <a:pPr marL="457200" indent="-457200">
              <a:buFont typeface="Arial" panose="020B0604020202020204" pitchFamily="34" charset="0"/>
              <a:buChar char="•"/>
            </a:pPr>
            <a:r>
              <a:rPr lang="en-US" dirty="0"/>
              <a:t>Adverse effects: weakness and lethargy d/t drop in BP</a:t>
            </a:r>
          </a:p>
          <a:p>
            <a:pPr marL="457200" indent="-457200">
              <a:buFont typeface="Arial" panose="020B0604020202020204" pitchFamily="34" charset="0"/>
              <a:buChar char="•"/>
            </a:pPr>
            <a:r>
              <a:rPr lang="en-US" dirty="0"/>
              <a:t>All ACE inhibitors have rapid oral absorption and are well distributed</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3295930259"/>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590309" y="317814"/>
            <a:ext cx="10268712" cy="1700784"/>
          </a:xfrm>
        </p:spPr>
        <p:txBody>
          <a:bodyPr>
            <a:normAutofit/>
          </a:bodyPr>
          <a:lstStyle/>
          <a:p>
            <a:r>
              <a:rPr lang="en-US" sz="4100" dirty="0"/>
              <a:t>Ace inhibitors</a:t>
            </a:r>
          </a:p>
        </p:txBody>
      </p:sp>
      <p:sp>
        <p:nvSpPr>
          <p:cNvPr id="5" name="Content Placeholder 4">
            <a:extLst>
              <a:ext uri="{FF2B5EF4-FFF2-40B4-BE49-F238E27FC236}">
                <a16:creationId xmlns:a16="http://schemas.microsoft.com/office/drawing/2014/main" id="{620D1DEB-3728-D34E-A194-CE752FE765D7}"/>
              </a:ext>
            </a:extLst>
          </p:cNvPr>
          <p:cNvSpPr>
            <a:spLocks noGrp="1"/>
          </p:cNvSpPr>
          <p:nvPr>
            <p:ph idx="1"/>
          </p:nvPr>
        </p:nvSpPr>
        <p:spPr>
          <a:xfrm>
            <a:off x="335250" y="2455411"/>
            <a:ext cx="11521500" cy="4275197"/>
          </a:xfrm>
        </p:spPr>
        <p:txBody>
          <a:bodyPr>
            <a:normAutofit fontScale="85000" lnSpcReduction="20000"/>
          </a:bodyPr>
          <a:lstStyle/>
          <a:p>
            <a:pPr marL="457200" indent="-457200">
              <a:buFont typeface="Arial" panose="020B0604020202020204" pitchFamily="34" charset="0"/>
              <a:buChar char="•"/>
            </a:pPr>
            <a:r>
              <a:rPr lang="en-US" dirty="0"/>
              <a:t>Benazepril</a:t>
            </a:r>
          </a:p>
          <a:p>
            <a:pPr marL="731520" lvl="2" indent="-457200">
              <a:buFont typeface="Arial" panose="020B0604020202020204" pitchFamily="34" charset="0"/>
              <a:buChar char="•"/>
            </a:pPr>
            <a:r>
              <a:rPr lang="en-US" dirty="0"/>
              <a:t>Peak plasma levels occur about 75 min after oral dosing</a:t>
            </a:r>
          </a:p>
          <a:p>
            <a:pPr marL="731520" lvl="2" indent="-457200">
              <a:buFont typeface="Arial" panose="020B0604020202020204" pitchFamily="34" charset="0"/>
              <a:buChar char="•"/>
            </a:pPr>
            <a:r>
              <a:rPr lang="en-US" dirty="0"/>
              <a:t>T1/2 in healthy dogs is 3.5 hours, T1/2 in healthy cats is 16-23 hours</a:t>
            </a:r>
          </a:p>
          <a:p>
            <a:pPr marL="731520" lvl="2" indent="-457200">
              <a:buFont typeface="Arial" panose="020B0604020202020204" pitchFamily="34" charset="0"/>
              <a:buChar char="•"/>
            </a:pPr>
            <a:r>
              <a:rPr lang="en-US" dirty="0"/>
              <a:t>Mostly liver metabolism</a:t>
            </a:r>
          </a:p>
          <a:p>
            <a:pPr marL="457200" indent="-457200">
              <a:buFont typeface="Arial" panose="020B0604020202020204" pitchFamily="34" charset="0"/>
              <a:buChar char="•"/>
            </a:pPr>
            <a:r>
              <a:rPr lang="en-US" dirty="0"/>
              <a:t>Enalapril</a:t>
            </a:r>
          </a:p>
          <a:p>
            <a:pPr marL="731520" lvl="2" indent="-457200">
              <a:buFont typeface="Arial" panose="020B0604020202020204" pitchFamily="34" charset="0"/>
              <a:buChar char="•"/>
            </a:pPr>
            <a:r>
              <a:rPr lang="en-US" dirty="0"/>
              <a:t>Converted in liver to enalaprilat (active metabolite)</a:t>
            </a:r>
          </a:p>
          <a:p>
            <a:pPr marL="731520" lvl="2" indent="-457200">
              <a:buFont typeface="Arial" panose="020B0604020202020204" pitchFamily="34" charset="0"/>
              <a:buChar char="•"/>
            </a:pPr>
            <a:r>
              <a:rPr lang="en-US" dirty="0"/>
              <a:t>Onset of action in dogs is 4-6 hours, lasts 12-14 hours</a:t>
            </a:r>
          </a:p>
          <a:p>
            <a:pPr marL="731520" lvl="2" indent="-457200">
              <a:buFont typeface="Arial" panose="020B0604020202020204" pitchFamily="34" charset="0"/>
              <a:buChar char="•"/>
            </a:pPr>
            <a:r>
              <a:rPr lang="en-US" dirty="0"/>
              <a:t>40% excreted in kidneys, 35% excreted in feces</a:t>
            </a:r>
          </a:p>
          <a:p>
            <a:pPr marL="731520" lvl="2" indent="-457200">
              <a:buFont typeface="Arial" panose="020B0604020202020204" pitchFamily="34" charset="0"/>
              <a:buChar char="•"/>
            </a:pPr>
            <a:r>
              <a:rPr lang="en-US" dirty="0"/>
              <a:t>T1/2 of enalaprilat in dogs is 11 hours</a:t>
            </a:r>
          </a:p>
          <a:p>
            <a:pPr marL="731520" lvl="2" indent="-457200">
              <a:buFont typeface="Arial" panose="020B0604020202020204" pitchFamily="34" charset="0"/>
              <a:buChar char="•"/>
            </a:pPr>
            <a:r>
              <a:rPr lang="en-US" dirty="0"/>
              <a:t>Mostly kidney metabolism</a:t>
            </a:r>
          </a:p>
          <a:p>
            <a:pPr marL="457200" indent="-457200">
              <a:buFont typeface="Arial" panose="020B0604020202020204" pitchFamily="34" charset="0"/>
              <a:buChar char="•"/>
            </a:pPr>
            <a:r>
              <a:rPr lang="en-US" dirty="0"/>
              <a:t>Lisinopril</a:t>
            </a:r>
          </a:p>
          <a:p>
            <a:pPr marL="731520" lvl="2" indent="-457200">
              <a:buFont typeface="Arial" panose="020B0604020202020204" pitchFamily="34" charset="0"/>
              <a:buChar char="•"/>
            </a:pPr>
            <a:r>
              <a:rPr lang="en-US" dirty="0"/>
              <a:t>Peak plasma levels in dogs occurs 4 hours after ingestion</a:t>
            </a:r>
          </a:p>
          <a:p>
            <a:pPr marL="731520" lvl="2" indent="-457200">
              <a:buFont typeface="Arial" panose="020B0604020202020204" pitchFamily="34" charset="0"/>
              <a:buChar char="•"/>
            </a:pPr>
            <a:r>
              <a:rPr lang="en-US" dirty="0"/>
              <a:t>T1/2 in dogs is 3 hours, effects last 24 hours</a:t>
            </a:r>
          </a:p>
        </p:txBody>
      </p:sp>
    </p:spTree>
    <p:extLst>
      <p:ext uri="{BB962C8B-B14F-4D97-AF65-F5344CB8AC3E}">
        <p14:creationId xmlns:p14="http://schemas.microsoft.com/office/powerpoint/2010/main" val="4265242757"/>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333632" y="431984"/>
            <a:ext cx="10268712" cy="1700784"/>
          </a:xfrm>
        </p:spPr>
        <p:txBody>
          <a:bodyPr>
            <a:normAutofit/>
          </a:bodyPr>
          <a:lstStyle/>
          <a:p>
            <a:r>
              <a:rPr lang="en-US" sz="3500" dirty="0"/>
              <a:t>Calcium channel blockers</a:t>
            </a:r>
          </a:p>
        </p:txBody>
      </p:sp>
      <p:sp>
        <p:nvSpPr>
          <p:cNvPr id="5" name="Content Placeholder 4">
            <a:extLst>
              <a:ext uri="{FF2B5EF4-FFF2-40B4-BE49-F238E27FC236}">
                <a16:creationId xmlns:a16="http://schemas.microsoft.com/office/drawing/2014/main" id="{4DF7FDA0-831D-B948-B155-EDE690DA8D53}"/>
              </a:ext>
            </a:extLst>
          </p:cNvPr>
          <p:cNvSpPr>
            <a:spLocks noGrp="1"/>
          </p:cNvSpPr>
          <p:nvPr>
            <p:ph idx="1"/>
          </p:nvPr>
        </p:nvSpPr>
        <p:spPr>
          <a:xfrm>
            <a:off x="185351" y="2736159"/>
            <a:ext cx="11590638" cy="4081191"/>
          </a:xfrm>
        </p:spPr>
        <p:txBody>
          <a:bodyPr>
            <a:normAutofit fontScale="92500" lnSpcReduction="10000"/>
          </a:bodyPr>
          <a:lstStyle/>
          <a:p>
            <a:pPr marL="457200" indent="-457200">
              <a:buFont typeface="Arial" panose="020B0604020202020204" pitchFamily="34" charset="0"/>
              <a:buChar char="•"/>
            </a:pPr>
            <a:r>
              <a:rPr lang="en-US" dirty="0"/>
              <a:t>MOA: inhibit intracellular movement of calcium through L type voltage gated slow calcium channels (primarily in atrial muscle, vascular smooth muscle, and beta cells of pancreas)</a:t>
            </a:r>
          </a:p>
          <a:p>
            <a:pPr marL="457200" indent="-457200">
              <a:buFont typeface="Arial" panose="020B0604020202020204" pitchFamily="34" charset="0"/>
              <a:buChar char="•"/>
            </a:pPr>
            <a:r>
              <a:rPr lang="en-US" dirty="0"/>
              <a:t>Automaticity and conduction: SA node depolarization and AV node conduction are dependent on L type calcium channel activation</a:t>
            </a:r>
          </a:p>
          <a:p>
            <a:pPr marL="457200" indent="-457200">
              <a:buFont typeface="Arial" panose="020B0604020202020204" pitchFamily="34" charset="0"/>
              <a:buChar char="•"/>
            </a:pPr>
            <a:r>
              <a:rPr lang="en-US" dirty="0"/>
              <a:t>Contractility: L type calcium channel blockade impairs phase 2 of action potential in cardiac muscle-&gt; reduced excitation-contraction coupling of cardiac muscle and reduced forced of contractility</a:t>
            </a:r>
          </a:p>
          <a:p>
            <a:pPr marL="457200" indent="-457200">
              <a:buFont typeface="Arial" panose="020B0604020202020204" pitchFamily="34" charset="0"/>
              <a:buChar char="•"/>
            </a:pPr>
            <a:r>
              <a:rPr lang="en-US" dirty="0"/>
              <a:t>Vascular tone: impairs vascular smooth muscle contraction-&gt; vasodilation</a:t>
            </a:r>
          </a:p>
          <a:p>
            <a:pPr marL="731520" lvl="1" indent="-457200">
              <a:buFont typeface="Arial" panose="020B0604020202020204" pitchFamily="34" charset="0"/>
              <a:buChar char="•"/>
            </a:pPr>
            <a:r>
              <a:rPr lang="en-US" dirty="0"/>
              <a:t>May cause reflex tachycardia</a:t>
            </a:r>
          </a:p>
        </p:txBody>
      </p:sp>
      <p:pic>
        <p:nvPicPr>
          <p:cNvPr id="6" name="Picture 5">
            <a:extLst>
              <a:ext uri="{FF2B5EF4-FFF2-40B4-BE49-F238E27FC236}">
                <a16:creationId xmlns:a16="http://schemas.microsoft.com/office/drawing/2014/main" id="{DF25728A-F106-4147-8257-368C57F0B3A7}"/>
              </a:ext>
            </a:extLst>
          </p:cNvPr>
          <p:cNvPicPr>
            <a:picLocks noChangeAspect="1"/>
          </p:cNvPicPr>
          <p:nvPr/>
        </p:nvPicPr>
        <p:blipFill rotWithShape="1">
          <a:blip r:embed="rId2"/>
          <a:srcRect b="12244"/>
          <a:stretch/>
        </p:blipFill>
        <p:spPr>
          <a:xfrm>
            <a:off x="6258358" y="188932"/>
            <a:ext cx="5328161" cy="2405988"/>
          </a:xfrm>
          <a:prstGeom prst="rect">
            <a:avLst/>
          </a:prstGeom>
        </p:spPr>
      </p:pic>
      <p:sp>
        <p:nvSpPr>
          <p:cNvPr id="7" name="TextBox 6">
            <a:extLst>
              <a:ext uri="{FF2B5EF4-FFF2-40B4-BE49-F238E27FC236}">
                <a16:creationId xmlns:a16="http://schemas.microsoft.com/office/drawing/2014/main" id="{E74EFD18-15B9-B547-AF61-60EA9703602A}"/>
              </a:ext>
            </a:extLst>
          </p:cNvPr>
          <p:cNvSpPr txBox="1"/>
          <p:nvPr/>
        </p:nvSpPr>
        <p:spPr>
          <a:xfrm>
            <a:off x="2656703" y="161873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35665022"/>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321275" y="435567"/>
            <a:ext cx="10268712" cy="1700784"/>
          </a:xfrm>
        </p:spPr>
        <p:txBody>
          <a:bodyPr>
            <a:normAutofit/>
          </a:bodyPr>
          <a:lstStyle/>
          <a:p>
            <a:r>
              <a:rPr lang="en-US" sz="3500" dirty="0"/>
              <a:t>Calcium channel blockers</a:t>
            </a:r>
          </a:p>
        </p:txBody>
      </p:sp>
      <p:sp>
        <p:nvSpPr>
          <p:cNvPr id="5" name="Content Placeholder 4">
            <a:extLst>
              <a:ext uri="{FF2B5EF4-FFF2-40B4-BE49-F238E27FC236}">
                <a16:creationId xmlns:a16="http://schemas.microsoft.com/office/drawing/2014/main" id="{4DF7FDA0-831D-B948-B155-EDE690DA8D53}"/>
              </a:ext>
            </a:extLst>
          </p:cNvPr>
          <p:cNvSpPr>
            <a:spLocks noGrp="1"/>
          </p:cNvSpPr>
          <p:nvPr>
            <p:ph idx="1"/>
          </p:nvPr>
        </p:nvSpPr>
        <p:spPr>
          <a:xfrm>
            <a:off x="148281" y="2552416"/>
            <a:ext cx="11590638" cy="4081191"/>
          </a:xfrm>
        </p:spPr>
        <p:txBody>
          <a:bodyPr>
            <a:normAutofit/>
          </a:bodyPr>
          <a:lstStyle/>
          <a:p>
            <a:pPr marL="457200" indent="-457200">
              <a:buFont typeface="Arial" panose="020B0604020202020204" pitchFamily="34" charset="0"/>
              <a:buChar char="•"/>
            </a:pPr>
            <a:r>
              <a:rPr lang="en-US" dirty="0"/>
              <a:t>Pancreas: </a:t>
            </a:r>
            <a:r>
              <a:rPr lang="en-US" dirty="0" err="1"/>
              <a:t>hypoinsulinemia</a:t>
            </a:r>
            <a:r>
              <a:rPr lang="en-US" dirty="0"/>
              <a:t> and hyperglycemia may occur d/t impaired beta cell function</a:t>
            </a:r>
          </a:p>
          <a:p>
            <a:pPr marL="457200" indent="-457200">
              <a:buFont typeface="Arial" panose="020B0604020202020204" pitchFamily="34" charset="0"/>
              <a:buChar char="•"/>
            </a:pPr>
            <a:r>
              <a:rPr lang="en-US" dirty="0"/>
              <a:t>Amlodipine (dihydropyridines): </a:t>
            </a:r>
          </a:p>
          <a:p>
            <a:pPr marL="731520" lvl="1" indent="-457200">
              <a:buFont typeface="Arial" panose="020B0604020202020204" pitchFamily="34" charset="0"/>
              <a:buChar char="•"/>
            </a:pPr>
            <a:r>
              <a:rPr lang="en-US" dirty="0"/>
              <a:t>Absorption: slow following oral dosing, peak plasma concentrations and clinical effects reported 5-9 hours after PO dosing</a:t>
            </a:r>
          </a:p>
          <a:p>
            <a:pPr marL="731520" lvl="1" indent="-457200">
              <a:buFont typeface="Arial" panose="020B0604020202020204" pitchFamily="34" charset="0"/>
              <a:buChar char="•"/>
            </a:pPr>
            <a:r>
              <a:rPr lang="en-US" dirty="0"/>
              <a:t>Distribution: highly protein bound (&gt;90%)</a:t>
            </a:r>
          </a:p>
          <a:p>
            <a:pPr marL="731520" lvl="1" indent="-457200">
              <a:buFont typeface="Arial" panose="020B0604020202020204" pitchFamily="34" charset="0"/>
              <a:buChar char="•"/>
            </a:pPr>
            <a:r>
              <a:rPr lang="en-US" dirty="0"/>
              <a:t>Metabolism: slowly metabolized to inactive compounds by liver, terminal half life in dogs is up to 30 hours</a:t>
            </a:r>
          </a:p>
          <a:p>
            <a:pPr marL="731520" lvl="1" indent="-457200">
              <a:buFont typeface="Arial" panose="020B0604020202020204" pitchFamily="34" charset="0"/>
              <a:buChar char="•"/>
            </a:pPr>
            <a:r>
              <a:rPr lang="en-US" dirty="0"/>
              <a:t>Excretion: renal excretion of inactive </a:t>
            </a:r>
            <a:r>
              <a:rPr lang="en-US" dirty="0" err="1"/>
              <a:t>mtabolites</a:t>
            </a:r>
            <a:endParaRPr lang="en-US" dirty="0"/>
          </a:p>
        </p:txBody>
      </p:sp>
      <p:sp>
        <p:nvSpPr>
          <p:cNvPr id="7" name="TextBox 6">
            <a:extLst>
              <a:ext uri="{FF2B5EF4-FFF2-40B4-BE49-F238E27FC236}">
                <a16:creationId xmlns:a16="http://schemas.microsoft.com/office/drawing/2014/main" id="{E74EFD18-15B9-B547-AF61-60EA9703602A}"/>
              </a:ext>
            </a:extLst>
          </p:cNvPr>
          <p:cNvSpPr txBox="1"/>
          <p:nvPr/>
        </p:nvSpPr>
        <p:spPr>
          <a:xfrm>
            <a:off x="2656703" y="161873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904581486"/>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23484-EA82-2846-8EA5-AEA767CC265B}"/>
              </a:ext>
            </a:extLst>
          </p:cNvPr>
          <p:cNvSpPr>
            <a:spLocks noGrp="1"/>
          </p:cNvSpPr>
          <p:nvPr>
            <p:ph type="title"/>
          </p:nvPr>
        </p:nvSpPr>
        <p:spPr>
          <a:xfrm>
            <a:off x="960120" y="317814"/>
            <a:ext cx="10268712" cy="1700784"/>
          </a:xfrm>
        </p:spPr>
        <p:txBody>
          <a:bodyPr>
            <a:normAutofit/>
          </a:bodyPr>
          <a:lstStyle/>
          <a:p>
            <a:r>
              <a:rPr lang="en-US" sz="4100" dirty="0"/>
              <a:t>8.3. The hypertensive patient: evaluation and decision to treat (cats)</a:t>
            </a:r>
          </a:p>
        </p:txBody>
      </p:sp>
      <p:sp>
        <p:nvSpPr>
          <p:cNvPr id="3" name="Content Placeholder 2">
            <a:extLst>
              <a:ext uri="{FF2B5EF4-FFF2-40B4-BE49-F238E27FC236}">
                <a16:creationId xmlns:a16="http://schemas.microsoft.com/office/drawing/2014/main" id="{79187D16-72B0-CE47-A9D2-A6A0AAF653DA}"/>
              </a:ext>
            </a:extLst>
          </p:cNvPr>
          <p:cNvSpPr>
            <a:spLocks noGrp="1"/>
          </p:cNvSpPr>
          <p:nvPr>
            <p:ph idx="1"/>
          </p:nvPr>
        </p:nvSpPr>
        <p:spPr>
          <a:xfrm>
            <a:off x="196769" y="2582802"/>
            <a:ext cx="11748303" cy="4084215"/>
          </a:xfrm>
        </p:spPr>
        <p:txBody>
          <a:bodyPr>
            <a:normAutofit lnSpcReduction="10000"/>
          </a:bodyPr>
          <a:lstStyle/>
          <a:p>
            <a:pPr marL="457200" indent="-457200">
              <a:buFont typeface="Arial" panose="020B0604020202020204" pitchFamily="34" charset="0"/>
              <a:buChar char="•"/>
            </a:pPr>
            <a:r>
              <a:rPr lang="en-US" dirty="0"/>
              <a:t>CCB (specifically amlodipine) has been first choice for anti-hypertensive </a:t>
            </a:r>
            <a:r>
              <a:rPr lang="en-US" dirty="0" err="1"/>
              <a:t>tx</a:t>
            </a:r>
            <a:r>
              <a:rPr lang="en-US" dirty="0"/>
              <a:t> b/c of established efficacy in cats with idiopathic hypertension or CKD</a:t>
            </a:r>
          </a:p>
          <a:p>
            <a:pPr marL="731520" lvl="1" indent="-457200">
              <a:buFont typeface="Arial" panose="020B0604020202020204" pitchFamily="34" charset="0"/>
              <a:buChar char="•"/>
            </a:pPr>
            <a:r>
              <a:rPr lang="en-US" dirty="0"/>
              <a:t>SBP &lt;200mmHg: starting dose of 0.625mg/cat/day</a:t>
            </a:r>
          </a:p>
          <a:p>
            <a:pPr marL="731520" lvl="1" indent="-457200">
              <a:buFont typeface="Arial" panose="020B0604020202020204" pitchFamily="34" charset="0"/>
              <a:buChar char="•"/>
            </a:pPr>
            <a:r>
              <a:rPr lang="en-US" dirty="0"/>
              <a:t>SBP &gt;200mmHg: may consider starting dose of 1.25mg/cat/day</a:t>
            </a:r>
          </a:p>
          <a:p>
            <a:pPr marL="731520" lvl="1" indent="-457200">
              <a:buFont typeface="Arial" panose="020B0604020202020204" pitchFamily="34" charset="0"/>
              <a:buChar char="•"/>
            </a:pPr>
            <a:r>
              <a:rPr lang="en-US" dirty="0"/>
              <a:t>Rarely, 2.5mg/cat/day required</a:t>
            </a:r>
          </a:p>
          <a:p>
            <a:pPr marL="731520" lvl="1" indent="-457200">
              <a:buFont typeface="Arial" panose="020B0604020202020204" pitchFamily="34" charset="0"/>
              <a:buChar char="•"/>
            </a:pPr>
            <a:r>
              <a:rPr lang="en-US" dirty="0"/>
              <a:t>May activate systemic or intrarenal RAAS</a:t>
            </a:r>
          </a:p>
          <a:p>
            <a:pPr marL="457200" indent="-457200">
              <a:buFont typeface="Arial" panose="020B0604020202020204" pitchFamily="34" charset="0"/>
              <a:buChar char="•"/>
            </a:pPr>
            <a:r>
              <a:rPr lang="en-US" dirty="0"/>
              <a:t>Amlodipine and </a:t>
            </a:r>
            <a:r>
              <a:rPr lang="en-US" dirty="0" err="1"/>
              <a:t>ACEi</a:t>
            </a:r>
            <a:r>
              <a:rPr lang="en-US" dirty="0"/>
              <a:t> or amlodipine and ARB is reportedly well tolerated</a:t>
            </a:r>
          </a:p>
          <a:p>
            <a:pPr marL="457200" indent="-457200">
              <a:buFont typeface="Arial" panose="020B0604020202020204" pitchFamily="34" charset="0"/>
              <a:buChar char="•"/>
            </a:pPr>
            <a:r>
              <a:rPr lang="en-US" dirty="0"/>
              <a:t>Use of </a:t>
            </a:r>
            <a:r>
              <a:rPr lang="en-US" dirty="0" err="1"/>
              <a:t>ACEi</a:t>
            </a:r>
            <a:r>
              <a:rPr lang="en-US" dirty="0"/>
              <a:t> as first line therapy is not recommended</a:t>
            </a:r>
          </a:p>
          <a:p>
            <a:pPr marL="731520" lvl="1" indent="-457200">
              <a:buFont typeface="Arial" panose="020B0604020202020204" pitchFamily="34" charset="0"/>
              <a:buChar char="•"/>
            </a:pPr>
            <a:r>
              <a:rPr lang="en-US" dirty="0"/>
              <a:t>Likely will not be sufficient dec in BP</a:t>
            </a:r>
          </a:p>
        </p:txBody>
      </p:sp>
    </p:spTree>
    <p:extLst>
      <p:ext uri="{BB962C8B-B14F-4D97-AF65-F5344CB8AC3E}">
        <p14:creationId xmlns:p14="http://schemas.microsoft.com/office/powerpoint/2010/main" val="277863618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normAutofit/>
          </a:bodyPr>
          <a:lstStyle/>
          <a:p>
            <a:r>
              <a:rPr lang="en-US" sz="4000" dirty="0"/>
              <a:t>2. BP measurement	</a:t>
            </a:r>
            <a:br>
              <a:rPr lang="en-US" sz="4000" dirty="0"/>
            </a:br>
            <a:r>
              <a:rPr lang="en-US" sz="4000" dirty="0"/>
              <a:t>3. Normal values for canine and feline BP</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465444" y="2602741"/>
            <a:ext cx="11112039" cy="4137271"/>
          </a:xfrm>
        </p:spPr>
        <p:txBody>
          <a:bodyPr>
            <a:normAutofit fontScale="85000" lnSpcReduction="20000"/>
          </a:bodyPr>
          <a:lstStyle/>
          <a:p>
            <a:pPr marL="457200" indent="-457200">
              <a:buFont typeface="Arial" panose="020B0604020202020204" pitchFamily="34" charset="0"/>
              <a:buChar char="•"/>
            </a:pPr>
            <a:r>
              <a:rPr lang="en-US" dirty="0"/>
              <a:t>First measurement should be discarded and average of 5-7 consecutive indirect measurements obtained</a:t>
            </a:r>
          </a:p>
          <a:p>
            <a:pPr marL="457200" indent="-457200">
              <a:buFont typeface="Arial" panose="020B0604020202020204" pitchFamily="34" charset="0"/>
              <a:buChar char="•"/>
            </a:pPr>
            <a:r>
              <a:rPr lang="en-US" dirty="0"/>
              <a:t>Age may increase BP mildly</a:t>
            </a:r>
          </a:p>
          <a:p>
            <a:pPr marL="731520" lvl="1" indent="-457200">
              <a:buFont typeface="Arial" panose="020B0604020202020204" pitchFamily="34" charset="0"/>
              <a:buChar char="•"/>
            </a:pPr>
            <a:r>
              <a:rPr lang="en-US" dirty="0"/>
              <a:t>In people, age and increases in BP is well documented</a:t>
            </a:r>
          </a:p>
          <a:p>
            <a:pPr marL="731520" lvl="1" indent="-457200">
              <a:buFont typeface="Arial" panose="020B0604020202020204" pitchFamily="34" charset="0"/>
              <a:buChar char="•"/>
            </a:pPr>
            <a:r>
              <a:rPr lang="en-US" dirty="0"/>
              <a:t>1-3 mmHg/year (dogs) (not consistent in all studies)</a:t>
            </a:r>
          </a:p>
          <a:p>
            <a:pPr marL="731520" lvl="1" indent="-457200">
              <a:buFont typeface="Arial" panose="020B0604020202020204" pitchFamily="34" charset="0"/>
              <a:buChar char="•"/>
            </a:pPr>
            <a:r>
              <a:rPr lang="en-US" dirty="0"/>
              <a:t>1.5 mmHg/year (cats) (not consistent in all studies)</a:t>
            </a:r>
          </a:p>
          <a:p>
            <a:pPr marL="457200" indent="-457200">
              <a:buFont typeface="Arial" panose="020B0604020202020204" pitchFamily="34" charset="0"/>
              <a:buChar char="•"/>
            </a:pPr>
            <a:r>
              <a:rPr lang="en-US" dirty="0"/>
              <a:t>Sex may affect BP? </a:t>
            </a:r>
          </a:p>
          <a:p>
            <a:pPr marL="731520" lvl="1" indent="-457200">
              <a:buFont typeface="Arial" panose="020B0604020202020204" pitchFamily="34" charset="0"/>
              <a:buChar char="•"/>
            </a:pPr>
            <a:r>
              <a:rPr lang="en-US" dirty="0"/>
              <a:t>Intact females &lt; Neutered pets &lt; Intact males</a:t>
            </a:r>
          </a:p>
          <a:p>
            <a:pPr marL="457200" indent="-457200">
              <a:buFont typeface="Arial" panose="020B0604020202020204" pitchFamily="34" charset="0"/>
              <a:buChar char="•"/>
            </a:pPr>
            <a:r>
              <a:rPr lang="en-US" dirty="0"/>
              <a:t>Breed differences: hounds have higher BP by 10-20 mmHg</a:t>
            </a:r>
          </a:p>
          <a:p>
            <a:pPr marL="457200" indent="-457200">
              <a:buFont typeface="Arial" panose="020B0604020202020204" pitchFamily="34" charset="0"/>
              <a:buChar char="•"/>
            </a:pPr>
            <a:r>
              <a:rPr lang="en-US" dirty="0"/>
              <a:t>Obesity may affect BP? (May be related to underlying disease)</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955445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E67BD9-4C38-7F49-A2AD-E7DC3757C8C2}"/>
              </a:ext>
            </a:extLst>
          </p:cNvPr>
          <p:cNvSpPr>
            <a:spLocks noGrp="1"/>
          </p:cNvSpPr>
          <p:nvPr>
            <p:ph type="title"/>
          </p:nvPr>
        </p:nvSpPr>
        <p:spPr>
          <a:xfrm>
            <a:off x="960120" y="317814"/>
            <a:ext cx="10268712" cy="1700784"/>
          </a:xfrm>
        </p:spPr>
        <p:txBody>
          <a:bodyPr>
            <a:normAutofit/>
          </a:bodyPr>
          <a:lstStyle/>
          <a:p>
            <a:r>
              <a:rPr lang="en-US" sz="4100" dirty="0"/>
              <a:t>8.3. The hypertensive patient: evaluation and decision to treat (cats)</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8693C94-619B-E748-AD87-061E662EE7C5}"/>
              </a:ext>
            </a:extLst>
          </p:cNvPr>
          <p:cNvSpPr>
            <a:spLocks noGrp="1"/>
          </p:cNvSpPr>
          <p:nvPr>
            <p:ph idx="1"/>
          </p:nvPr>
        </p:nvSpPr>
        <p:spPr>
          <a:xfrm>
            <a:off x="231494" y="2430684"/>
            <a:ext cx="11493660" cy="3530278"/>
          </a:xfrm>
        </p:spPr>
        <p:txBody>
          <a:bodyPr anchor="ctr">
            <a:normAutofit fontScale="92500" lnSpcReduction="10000"/>
          </a:bodyPr>
          <a:lstStyle/>
          <a:p>
            <a:pPr marL="457200" indent="-457200">
              <a:buFont typeface="Arial" panose="020B0604020202020204" pitchFamily="34" charset="0"/>
              <a:buChar char="•"/>
            </a:pPr>
            <a:r>
              <a:rPr lang="en-US" dirty="0" err="1"/>
              <a:t>ACEi</a:t>
            </a:r>
            <a:r>
              <a:rPr lang="en-US" dirty="0"/>
              <a:t> and ARB </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Pros</a:t>
            </a:r>
          </a:p>
          <a:p>
            <a:pPr marL="731520" lvl="1" indent="-457200">
              <a:buFont typeface="Arial" panose="020B0604020202020204" pitchFamily="34" charset="0"/>
              <a:buChar char="•"/>
            </a:pPr>
            <a:r>
              <a:rPr lang="en-US" dirty="0"/>
              <a:t>Preferentially dilate renal efferent arteriole, decreasing intraglomerular pressure and magnitude of proteinuria</a:t>
            </a:r>
          </a:p>
          <a:p>
            <a:pPr marL="457200" indent="-457200">
              <a:buFont typeface="Arial" panose="020B0604020202020204" pitchFamily="34" charset="0"/>
              <a:buChar char="•"/>
            </a:pPr>
            <a:r>
              <a:rPr lang="en-US" dirty="0"/>
              <a:t>Cons</a:t>
            </a:r>
          </a:p>
          <a:p>
            <a:pPr marL="731520" lvl="1" indent="-457200">
              <a:buFont typeface="Arial" panose="020B0604020202020204" pitchFamily="34" charset="0"/>
              <a:buChar char="•"/>
            </a:pPr>
            <a:r>
              <a:rPr lang="en-US" dirty="0"/>
              <a:t>Theoretical tendency for GFR to decrease (can have acute increases of azotemia)</a:t>
            </a:r>
          </a:p>
          <a:p>
            <a:pPr marL="1051560" lvl="3" indent="-457200">
              <a:buFont typeface="Arial" panose="020B0604020202020204" pitchFamily="34" charset="0"/>
              <a:buChar char="•"/>
            </a:pPr>
            <a:r>
              <a:rPr lang="en-US" dirty="0"/>
              <a:t>Should not be started in dehydrated cats!</a:t>
            </a:r>
          </a:p>
        </p:txBody>
      </p:sp>
    </p:spTree>
    <p:extLst>
      <p:ext uri="{BB962C8B-B14F-4D97-AF65-F5344CB8AC3E}">
        <p14:creationId xmlns:p14="http://schemas.microsoft.com/office/powerpoint/2010/main" val="2449821907"/>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E67BD9-4C38-7F49-A2AD-E7DC3757C8C2}"/>
              </a:ext>
            </a:extLst>
          </p:cNvPr>
          <p:cNvSpPr>
            <a:spLocks noGrp="1"/>
          </p:cNvSpPr>
          <p:nvPr>
            <p:ph type="title"/>
          </p:nvPr>
        </p:nvSpPr>
        <p:spPr>
          <a:xfrm>
            <a:off x="960120" y="317814"/>
            <a:ext cx="10268712" cy="1700784"/>
          </a:xfrm>
        </p:spPr>
        <p:txBody>
          <a:bodyPr>
            <a:normAutofit/>
          </a:bodyPr>
          <a:lstStyle/>
          <a:p>
            <a:r>
              <a:rPr lang="en-US" sz="4100" dirty="0"/>
              <a:t>8.3. The hypertensive patient: evaluation and decision to treat (cats)</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8693C94-619B-E748-AD87-061E662EE7C5}"/>
              </a:ext>
            </a:extLst>
          </p:cNvPr>
          <p:cNvSpPr>
            <a:spLocks noGrp="1"/>
          </p:cNvSpPr>
          <p:nvPr>
            <p:ph idx="1"/>
          </p:nvPr>
        </p:nvSpPr>
        <p:spPr>
          <a:xfrm>
            <a:off x="354637" y="2488898"/>
            <a:ext cx="11347211" cy="3258102"/>
          </a:xfrm>
        </p:spPr>
        <p:txBody>
          <a:bodyPr anchor="ctr">
            <a:normAutofit lnSpcReduction="10000"/>
          </a:bodyPr>
          <a:lstStyle/>
          <a:p>
            <a:pPr marL="457200" indent="-457200">
              <a:buFont typeface="Arial" panose="020B0604020202020204" pitchFamily="34" charset="0"/>
              <a:buChar char="•"/>
            </a:pPr>
            <a:r>
              <a:rPr lang="en-US" dirty="0"/>
              <a:t>In cats with primary hyperaldosteronism, rec </a:t>
            </a:r>
            <a:r>
              <a:rPr lang="en-US" dirty="0" err="1"/>
              <a:t>tx</a:t>
            </a:r>
            <a:r>
              <a:rPr lang="en-US" dirty="0"/>
              <a:t> with aldosterone antagonists (spironolactone), potassium supplementation, and adrenalectomy if possible</a:t>
            </a:r>
          </a:p>
          <a:p>
            <a:pPr marL="731520" lvl="1" indent="-457200">
              <a:buFont typeface="Arial" panose="020B0604020202020204" pitchFamily="34" charset="0"/>
              <a:buChar char="•"/>
            </a:pPr>
            <a:r>
              <a:rPr lang="en-US" dirty="0"/>
              <a:t>Will often also need amlodipine for adequate BP control</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In cats with </a:t>
            </a:r>
            <a:r>
              <a:rPr lang="en-US" dirty="0" err="1"/>
              <a:t>phenochromocytoma</a:t>
            </a:r>
            <a:r>
              <a:rPr lang="en-US" dirty="0"/>
              <a:t> (rare), combo of phenoxybenzamine and amlodipine may be required</a:t>
            </a:r>
          </a:p>
        </p:txBody>
      </p:sp>
    </p:spTree>
    <p:extLst>
      <p:ext uri="{BB962C8B-B14F-4D97-AF65-F5344CB8AC3E}">
        <p14:creationId xmlns:p14="http://schemas.microsoft.com/office/powerpoint/2010/main" val="85860545"/>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017C-1703-9147-893C-ABD6E8D08483}"/>
              </a:ext>
            </a:extLst>
          </p:cNvPr>
          <p:cNvSpPr>
            <a:spLocks noGrp="1"/>
          </p:cNvSpPr>
          <p:nvPr>
            <p:ph type="title"/>
          </p:nvPr>
        </p:nvSpPr>
        <p:spPr/>
        <p:txBody>
          <a:bodyPr>
            <a:normAutofit/>
          </a:bodyPr>
          <a:lstStyle/>
          <a:p>
            <a:r>
              <a:rPr lang="en-US" dirty="0"/>
              <a:t>*IV anti-Hypertensives</a:t>
            </a:r>
          </a:p>
        </p:txBody>
      </p:sp>
      <p:graphicFrame>
        <p:nvGraphicFramePr>
          <p:cNvPr id="4" name="Table 4">
            <a:extLst>
              <a:ext uri="{FF2B5EF4-FFF2-40B4-BE49-F238E27FC236}">
                <a16:creationId xmlns:a16="http://schemas.microsoft.com/office/drawing/2014/main" id="{B623112D-D3A8-7E43-BC51-DCE76608BACD}"/>
              </a:ext>
            </a:extLst>
          </p:cNvPr>
          <p:cNvGraphicFramePr>
            <a:graphicFrameLocks noGrp="1"/>
          </p:cNvGraphicFramePr>
          <p:nvPr>
            <p:ph idx="1"/>
            <p:extLst>
              <p:ext uri="{D42A27DB-BD31-4B8C-83A1-F6EECF244321}">
                <p14:modId xmlns:p14="http://schemas.microsoft.com/office/powerpoint/2010/main" val="2950479471"/>
              </p:ext>
            </p:extLst>
          </p:nvPr>
        </p:nvGraphicFramePr>
        <p:xfrm>
          <a:off x="790102" y="2372798"/>
          <a:ext cx="10947195" cy="4167388"/>
        </p:xfrm>
        <a:graphic>
          <a:graphicData uri="http://schemas.openxmlformats.org/drawingml/2006/table">
            <a:tbl>
              <a:tblPr firstRow="1" bandRow="1">
                <a:tableStyleId>{5C22544A-7EE6-4342-B048-85BDC9FD1C3A}</a:tableStyleId>
              </a:tblPr>
              <a:tblGrid>
                <a:gridCol w="3649065">
                  <a:extLst>
                    <a:ext uri="{9D8B030D-6E8A-4147-A177-3AD203B41FA5}">
                      <a16:colId xmlns:a16="http://schemas.microsoft.com/office/drawing/2014/main" val="1447446525"/>
                    </a:ext>
                  </a:extLst>
                </a:gridCol>
                <a:gridCol w="3649065">
                  <a:extLst>
                    <a:ext uri="{9D8B030D-6E8A-4147-A177-3AD203B41FA5}">
                      <a16:colId xmlns:a16="http://schemas.microsoft.com/office/drawing/2014/main" val="2773792451"/>
                    </a:ext>
                  </a:extLst>
                </a:gridCol>
                <a:gridCol w="3649065">
                  <a:extLst>
                    <a:ext uri="{9D8B030D-6E8A-4147-A177-3AD203B41FA5}">
                      <a16:colId xmlns:a16="http://schemas.microsoft.com/office/drawing/2014/main" val="1576330045"/>
                    </a:ext>
                  </a:extLst>
                </a:gridCol>
              </a:tblGrid>
              <a:tr h="532651">
                <a:tc>
                  <a:txBody>
                    <a:bodyPr/>
                    <a:lstStyle/>
                    <a:p>
                      <a:r>
                        <a:rPr lang="en-US" dirty="0"/>
                        <a:t>Drug</a:t>
                      </a:r>
                    </a:p>
                  </a:txBody>
                  <a:tcPr/>
                </a:tc>
                <a:tc>
                  <a:txBody>
                    <a:bodyPr/>
                    <a:lstStyle/>
                    <a:p>
                      <a:r>
                        <a:rPr lang="en-US" dirty="0"/>
                        <a:t>Class</a:t>
                      </a:r>
                    </a:p>
                  </a:txBody>
                  <a:tcPr/>
                </a:tc>
                <a:tc>
                  <a:txBody>
                    <a:bodyPr/>
                    <a:lstStyle/>
                    <a:p>
                      <a:r>
                        <a:rPr lang="en-US" dirty="0"/>
                        <a:t>Effect</a:t>
                      </a:r>
                    </a:p>
                  </a:txBody>
                  <a:tcPr/>
                </a:tc>
                <a:extLst>
                  <a:ext uri="{0D108BD9-81ED-4DB2-BD59-A6C34878D82A}">
                    <a16:rowId xmlns:a16="http://schemas.microsoft.com/office/drawing/2014/main" val="3803119764"/>
                  </a:ext>
                </a:extLst>
              </a:tr>
              <a:tr h="510539">
                <a:tc>
                  <a:txBody>
                    <a:bodyPr/>
                    <a:lstStyle/>
                    <a:p>
                      <a:r>
                        <a:rPr lang="en-US" dirty="0"/>
                        <a:t>Fenoldopam</a:t>
                      </a:r>
                    </a:p>
                  </a:txBody>
                  <a:tcPr/>
                </a:tc>
                <a:tc>
                  <a:txBody>
                    <a:bodyPr/>
                    <a:lstStyle/>
                    <a:p>
                      <a:r>
                        <a:rPr lang="en-US" dirty="0"/>
                        <a:t>Dopamine 1 receptor agonist</a:t>
                      </a:r>
                    </a:p>
                  </a:txBody>
                  <a:tcPr/>
                </a:tc>
                <a:tc>
                  <a:txBody>
                    <a:bodyPr/>
                    <a:lstStyle/>
                    <a:p>
                      <a:r>
                        <a:rPr lang="en-US" dirty="0"/>
                        <a:t>Vasodilation, natriuresis</a:t>
                      </a:r>
                    </a:p>
                  </a:txBody>
                  <a:tcPr/>
                </a:tc>
                <a:extLst>
                  <a:ext uri="{0D108BD9-81ED-4DB2-BD59-A6C34878D82A}">
                    <a16:rowId xmlns:a16="http://schemas.microsoft.com/office/drawing/2014/main" val="1708813964"/>
                  </a:ext>
                </a:extLst>
              </a:tr>
              <a:tr h="510539">
                <a:tc>
                  <a:txBody>
                    <a:bodyPr/>
                    <a:lstStyle/>
                    <a:p>
                      <a:r>
                        <a:rPr lang="en-US" dirty="0" err="1"/>
                        <a:t>Labetolol</a:t>
                      </a:r>
                      <a:endParaRPr lang="en-US" dirty="0"/>
                    </a:p>
                  </a:txBody>
                  <a:tcPr/>
                </a:tc>
                <a:tc>
                  <a:txBody>
                    <a:bodyPr/>
                    <a:lstStyle/>
                    <a:p>
                      <a:r>
                        <a:rPr lang="en-US" dirty="0"/>
                        <a:t>Beta blocker</a:t>
                      </a:r>
                    </a:p>
                  </a:txBody>
                  <a:tcPr/>
                </a:tc>
                <a:tc>
                  <a:txBody>
                    <a:bodyPr/>
                    <a:lstStyle/>
                    <a:p>
                      <a:r>
                        <a:rPr lang="en-US" dirty="0"/>
                        <a:t>Vasodilation</a:t>
                      </a:r>
                    </a:p>
                  </a:txBody>
                  <a:tcPr/>
                </a:tc>
                <a:extLst>
                  <a:ext uri="{0D108BD9-81ED-4DB2-BD59-A6C34878D82A}">
                    <a16:rowId xmlns:a16="http://schemas.microsoft.com/office/drawing/2014/main" val="2261568479"/>
                  </a:ext>
                </a:extLst>
              </a:tr>
              <a:tr h="510539">
                <a:tc>
                  <a:txBody>
                    <a:bodyPr/>
                    <a:lstStyle/>
                    <a:p>
                      <a:r>
                        <a:rPr lang="en-US" dirty="0"/>
                        <a:t>Hydralazine</a:t>
                      </a:r>
                    </a:p>
                  </a:txBody>
                  <a:tcPr/>
                </a:tc>
                <a:tc>
                  <a:txBody>
                    <a:bodyPr/>
                    <a:lstStyle/>
                    <a:p>
                      <a:r>
                        <a:rPr lang="en-US" dirty="0"/>
                        <a:t>Systemic arteriolar vasodilator (may induce dilation by preventing oxidation of nitric oxide)</a:t>
                      </a:r>
                    </a:p>
                  </a:txBody>
                  <a:tcPr/>
                </a:tc>
                <a:tc>
                  <a:txBody>
                    <a:bodyPr/>
                    <a:lstStyle/>
                    <a:p>
                      <a:r>
                        <a:rPr lang="en-US" dirty="0"/>
                        <a:t>Arterial vasodilator, reduced peripheral vascular resistance</a:t>
                      </a:r>
                    </a:p>
                  </a:txBody>
                  <a:tcPr/>
                </a:tc>
                <a:extLst>
                  <a:ext uri="{0D108BD9-81ED-4DB2-BD59-A6C34878D82A}">
                    <a16:rowId xmlns:a16="http://schemas.microsoft.com/office/drawing/2014/main" val="454391536"/>
                  </a:ext>
                </a:extLst>
              </a:tr>
              <a:tr h="510539">
                <a:tc>
                  <a:txBody>
                    <a:bodyPr/>
                    <a:lstStyle/>
                    <a:p>
                      <a:r>
                        <a:rPr lang="en-US" dirty="0"/>
                        <a:t>Nitroprusside</a:t>
                      </a:r>
                    </a:p>
                  </a:txBody>
                  <a:tcPr/>
                </a:tc>
                <a:tc>
                  <a:txBody>
                    <a:bodyPr/>
                    <a:lstStyle/>
                    <a:p>
                      <a:r>
                        <a:rPr lang="en-US" dirty="0"/>
                        <a:t>Arterial and venous vasodilator (nitric oxide donor-&gt; </a:t>
                      </a:r>
                      <a:r>
                        <a:rPr lang="en-US" dirty="0" err="1"/>
                        <a:t>inc</a:t>
                      </a:r>
                      <a:r>
                        <a:rPr lang="en-US" dirty="0"/>
                        <a:t> cGMP, inhibiting vascular smooth muscle contraction)</a:t>
                      </a:r>
                    </a:p>
                  </a:txBody>
                  <a:tcPr/>
                </a:tc>
                <a:tc>
                  <a:txBody>
                    <a:bodyPr/>
                    <a:lstStyle/>
                    <a:p>
                      <a:r>
                        <a:rPr lang="en-US" dirty="0"/>
                        <a:t>Vasodilation</a:t>
                      </a:r>
                    </a:p>
                  </a:txBody>
                  <a:tcPr/>
                </a:tc>
                <a:extLst>
                  <a:ext uri="{0D108BD9-81ED-4DB2-BD59-A6C34878D82A}">
                    <a16:rowId xmlns:a16="http://schemas.microsoft.com/office/drawing/2014/main" val="2032816907"/>
                  </a:ext>
                </a:extLst>
              </a:tr>
              <a:tr h="510539">
                <a:tc>
                  <a:txBody>
                    <a:bodyPr/>
                    <a:lstStyle/>
                    <a:p>
                      <a:r>
                        <a:rPr lang="en-US" dirty="0"/>
                        <a:t>Phentolamine</a:t>
                      </a:r>
                    </a:p>
                  </a:txBody>
                  <a:tcPr/>
                </a:tc>
                <a:tc>
                  <a:txBody>
                    <a:bodyPr/>
                    <a:lstStyle/>
                    <a:p>
                      <a:r>
                        <a:rPr lang="en-US" dirty="0"/>
                        <a:t>A1 and A2 adrenergic antagonist</a:t>
                      </a:r>
                    </a:p>
                  </a:txBody>
                  <a:tcPr/>
                </a:tc>
                <a:tc>
                  <a:txBody>
                    <a:bodyPr/>
                    <a:lstStyle/>
                    <a:p>
                      <a:r>
                        <a:rPr lang="en-US" dirty="0"/>
                        <a:t>Vasodilation</a:t>
                      </a:r>
                    </a:p>
                  </a:txBody>
                  <a:tcPr/>
                </a:tc>
                <a:extLst>
                  <a:ext uri="{0D108BD9-81ED-4DB2-BD59-A6C34878D82A}">
                    <a16:rowId xmlns:a16="http://schemas.microsoft.com/office/drawing/2014/main" val="24932923"/>
                  </a:ext>
                </a:extLst>
              </a:tr>
            </a:tbl>
          </a:graphicData>
        </a:graphic>
      </p:graphicFrame>
    </p:spTree>
    <p:extLst>
      <p:ext uri="{BB962C8B-B14F-4D97-AF65-F5344CB8AC3E}">
        <p14:creationId xmlns:p14="http://schemas.microsoft.com/office/powerpoint/2010/main" val="26435039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017C-1703-9147-893C-ABD6E8D08483}"/>
              </a:ext>
            </a:extLst>
          </p:cNvPr>
          <p:cNvSpPr>
            <a:spLocks noGrp="1"/>
          </p:cNvSpPr>
          <p:nvPr>
            <p:ph type="title"/>
          </p:nvPr>
        </p:nvSpPr>
        <p:spPr>
          <a:xfrm>
            <a:off x="540396" y="362785"/>
            <a:ext cx="10268712" cy="1700784"/>
          </a:xfrm>
        </p:spPr>
        <p:txBody>
          <a:bodyPr>
            <a:normAutofit/>
          </a:bodyPr>
          <a:lstStyle/>
          <a:p>
            <a:r>
              <a:rPr lang="en-US" dirty="0"/>
              <a:t>*fenoldopam</a:t>
            </a:r>
          </a:p>
        </p:txBody>
      </p:sp>
      <p:sp>
        <p:nvSpPr>
          <p:cNvPr id="5" name="Content Placeholder 4">
            <a:extLst>
              <a:ext uri="{FF2B5EF4-FFF2-40B4-BE49-F238E27FC236}">
                <a16:creationId xmlns:a16="http://schemas.microsoft.com/office/drawing/2014/main" id="{F4595A77-E1FE-7142-BCC6-A30529C8BA6E}"/>
              </a:ext>
            </a:extLst>
          </p:cNvPr>
          <p:cNvSpPr>
            <a:spLocks noGrp="1"/>
          </p:cNvSpPr>
          <p:nvPr>
            <p:ph idx="1"/>
          </p:nvPr>
        </p:nvSpPr>
        <p:spPr>
          <a:xfrm>
            <a:off x="343108" y="2451100"/>
            <a:ext cx="11848892" cy="4406900"/>
          </a:xfrm>
        </p:spPr>
        <p:txBody>
          <a:bodyPr>
            <a:normAutofit/>
          </a:bodyPr>
          <a:lstStyle/>
          <a:p>
            <a:pPr marL="457200" indent="-457200">
              <a:buFont typeface="Arial" panose="020B0604020202020204" pitchFamily="34" charset="0"/>
              <a:buChar char="•"/>
            </a:pPr>
            <a:r>
              <a:rPr lang="en-US" dirty="0"/>
              <a:t>Peripheral dopamine 1 agonist</a:t>
            </a:r>
          </a:p>
          <a:p>
            <a:pPr marL="457200" indent="-457200">
              <a:buFont typeface="Arial" panose="020B0604020202020204" pitchFamily="34" charset="0"/>
              <a:buChar char="•"/>
            </a:pPr>
            <a:r>
              <a:rPr lang="en-US" dirty="0"/>
              <a:t>Maintains or increases renal perfusion, vasodilates</a:t>
            </a:r>
          </a:p>
          <a:p>
            <a:pPr marL="457200" indent="-457200">
              <a:buFont typeface="Arial" panose="020B0604020202020204" pitchFamily="34" charset="0"/>
              <a:buChar char="•"/>
            </a:pPr>
            <a:r>
              <a:rPr lang="en-US" dirty="0"/>
              <a:t>Paucity of data likely due to $$ of drug</a:t>
            </a:r>
          </a:p>
          <a:p>
            <a:pPr marL="457200" indent="-457200">
              <a:buFont typeface="Arial" panose="020B0604020202020204" pitchFamily="34" charset="0"/>
              <a:buChar char="•"/>
            </a:pPr>
            <a:r>
              <a:rPr lang="en-US" dirty="0"/>
              <a:t>Adverse effects</a:t>
            </a:r>
          </a:p>
          <a:p>
            <a:pPr marL="731520" lvl="1" indent="-457200">
              <a:buFont typeface="Arial" panose="020B0604020202020204" pitchFamily="34" charset="0"/>
              <a:buChar char="•"/>
            </a:pPr>
            <a:r>
              <a:rPr lang="en-US" dirty="0"/>
              <a:t>Reflex tachycardia, increased intraocular pressure</a:t>
            </a:r>
          </a:p>
        </p:txBody>
      </p:sp>
    </p:spTree>
    <p:extLst>
      <p:ext uri="{BB962C8B-B14F-4D97-AF65-F5344CB8AC3E}">
        <p14:creationId xmlns:p14="http://schemas.microsoft.com/office/powerpoint/2010/main" val="203910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017C-1703-9147-893C-ABD6E8D08483}"/>
              </a:ext>
            </a:extLst>
          </p:cNvPr>
          <p:cNvSpPr>
            <a:spLocks noGrp="1"/>
          </p:cNvSpPr>
          <p:nvPr>
            <p:ph type="title"/>
          </p:nvPr>
        </p:nvSpPr>
        <p:spPr>
          <a:xfrm>
            <a:off x="540396" y="362785"/>
            <a:ext cx="10268712" cy="1700784"/>
          </a:xfrm>
        </p:spPr>
        <p:txBody>
          <a:bodyPr>
            <a:normAutofit/>
          </a:bodyPr>
          <a:lstStyle/>
          <a:p>
            <a:r>
              <a:rPr lang="en-US" dirty="0"/>
              <a:t>*Sodium nitroprusside</a:t>
            </a:r>
          </a:p>
        </p:txBody>
      </p:sp>
      <p:sp>
        <p:nvSpPr>
          <p:cNvPr id="5" name="Content Placeholder 4">
            <a:extLst>
              <a:ext uri="{FF2B5EF4-FFF2-40B4-BE49-F238E27FC236}">
                <a16:creationId xmlns:a16="http://schemas.microsoft.com/office/drawing/2014/main" id="{F4595A77-E1FE-7142-BCC6-A30529C8BA6E}"/>
              </a:ext>
            </a:extLst>
          </p:cNvPr>
          <p:cNvSpPr>
            <a:spLocks noGrp="1"/>
          </p:cNvSpPr>
          <p:nvPr>
            <p:ph idx="1"/>
          </p:nvPr>
        </p:nvSpPr>
        <p:spPr>
          <a:xfrm>
            <a:off x="171554" y="2346169"/>
            <a:ext cx="11848892" cy="4406900"/>
          </a:xfrm>
        </p:spPr>
        <p:txBody>
          <a:bodyPr>
            <a:normAutofit fontScale="92500"/>
          </a:bodyPr>
          <a:lstStyle/>
          <a:p>
            <a:pPr marL="457200" indent="-457200">
              <a:buFont typeface="Arial" panose="020B0604020202020204" pitchFamily="34" charset="0"/>
              <a:buChar char="•"/>
            </a:pPr>
            <a:r>
              <a:rPr lang="en-US" dirty="0"/>
              <a:t>Arterial and venous dilator (non-specific)</a:t>
            </a:r>
          </a:p>
          <a:p>
            <a:pPr marL="457200" indent="-457200">
              <a:buFont typeface="Arial" panose="020B0604020202020204" pitchFamily="34" charset="0"/>
              <a:buChar char="•"/>
            </a:pPr>
            <a:r>
              <a:rPr lang="en-US" dirty="0"/>
              <a:t>Reacts with physiologic sulfhydryl groups present in RBCs and cell membranes to release nitric oxide-&gt; stimulates production of cGMP in vascular smooth muscle-&gt; cGMP activates a kinase that subsequently leads to inhibition of calcium influx into smooth muscle and decreased calcium-calmodulin stimulation of myosin light-chain kinase-&gt; decreases phosphorylation of myosin light chains-&gt; decrease smooth muscle contraction-&gt; rapid vasodilation-&gt; acutely lowering blood pressure</a:t>
            </a:r>
          </a:p>
          <a:p>
            <a:pPr marL="457200" indent="-457200">
              <a:buFont typeface="Arial" panose="020B0604020202020204" pitchFamily="34" charset="0"/>
              <a:buChar char="•"/>
            </a:pPr>
            <a:r>
              <a:rPr lang="en-US" dirty="0"/>
              <a:t>Also reacts with hemoglobin to form methemoglobin</a:t>
            </a:r>
          </a:p>
          <a:p>
            <a:pPr marL="457200" indent="-457200">
              <a:buFont typeface="Arial" panose="020B0604020202020204" pitchFamily="34" charset="0"/>
              <a:buChar char="•"/>
            </a:pPr>
            <a:r>
              <a:rPr lang="en-US" dirty="0"/>
              <a:t>These reaction produces nitric oxide and 5 cyanide groups</a:t>
            </a:r>
          </a:p>
          <a:p>
            <a:pPr marL="731520" lvl="1" indent="-457200">
              <a:buFont typeface="Arial" panose="020B0604020202020204" pitchFamily="34" charset="0"/>
              <a:buChar char="•"/>
            </a:pPr>
            <a:r>
              <a:rPr lang="en-US" dirty="0"/>
              <a:t>Free cyanide is converted to thiocyanate -&gt; filtered at glomerulus</a:t>
            </a:r>
          </a:p>
        </p:txBody>
      </p:sp>
    </p:spTree>
    <p:extLst>
      <p:ext uri="{BB962C8B-B14F-4D97-AF65-F5344CB8AC3E}">
        <p14:creationId xmlns:p14="http://schemas.microsoft.com/office/powerpoint/2010/main" val="14429325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017C-1703-9147-893C-ABD6E8D08483}"/>
              </a:ext>
            </a:extLst>
          </p:cNvPr>
          <p:cNvSpPr>
            <a:spLocks noGrp="1"/>
          </p:cNvSpPr>
          <p:nvPr>
            <p:ph type="title"/>
          </p:nvPr>
        </p:nvSpPr>
        <p:spPr>
          <a:xfrm>
            <a:off x="540396" y="362785"/>
            <a:ext cx="10268712" cy="1700784"/>
          </a:xfrm>
        </p:spPr>
        <p:txBody>
          <a:bodyPr>
            <a:normAutofit/>
          </a:bodyPr>
          <a:lstStyle/>
          <a:p>
            <a:r>
              <a:rPr lang="en-US" dirty="0"/>
              <a:t>*Sodium nitroprusside</a:t>
            </a:r>
          </a:p>
        </p:txBody>
      </p:sp>
      <p:sp>
        <p:nvSpPr>
          <p:cNvPr id="5" name="Content Placeholder 4">
            <a:extLst>
              <a:ext uri="{FF2B5EF4-FFF2-40B4-BE49-F238E27FC236}">
                <a16:creationId xmlns:a16="http://schemas.microsoft.com/office/drawing/2014/main" id="{F4595A77-E1FE-7142-BCC6-A30529C8BA6E}"/>
              </a:ext>
            </a:extLst>
          </p:cNvPr>
          <p:cNvSpPr>
            <a:spLocks noGrp="1"/>
          </p:cNvSpPr>
          <p:nvPr>
            <p:ph idx="1"/>
          </p:nvPr>
        </p:nvSpPr>
        <p:spPr>
          <a:xfrm>
            <a:off x="101600" y="2323684"/>
            <a:ext cx="11988800" cy="4534316"/>
          </a:xfrm>
        </p:spPr>
        <p:txBody>
          <a:bodyPr>
            <a:normAutofit fontScale="92500" lnSpcReduction="20000"/>
          </a:bodyPr>
          <a:lstStyle/>
          <a:p>
            <a:pPr marL="457200" indent="-457200">
              <a:buFont typeface="Arial" panose="020B0604020202020204" pitchFamily="34" charset="0"/>
              <a:buChar char="•"/>
            </a:pPr>
            <a:r>
              <a:rPr lang="en-US" dirty="0"/>
              <a:t>Minimal change in renal blood flow and only slight increase in heart rate</a:t>
            </a:r>
          </a:p>
          <a:p>
            <a:pPr marL="457200" indent="-457200">
              <a:buFont typeface="Arial" panose="020B0604020202020204" pitchFamily="34" charset="0"/>
              <a:buChar char="•"/>
            </a:pPr>
            <a:r>
              <a:rPr lang="en-US" dirty="0"/>
              <a:t>Used in hypertensive crisis, for rapid reduction of preload and afterload in CHF, and controlled BP reduction during surgery</a:t>
            </a:r>
          </a:p>
          <a:p>
            <a:pPr marL="457200" indent="-457200">
              <a:buFont typeface="Arial" panose="020B0604020202020204" pitchFamily="34" charset="0"/>
              <a:buChar char="•"/>
            </a:pPr>
            <a:r>
              <a:rPr lang="en-US" dirty="0"/>
              <a:t>Very potent, BP needs to be closely monitored</a:t>
            </a:r>
          </a:p>
          <a:p>
            <a:pPr marL="731520" lvl="1" indent="-457200">
              <a:buFont typeface="Arial" panose="020B0604020202020204" pitchFamily="34" charset="0"/>
              <a:buChar char="•"/>
            </a:pPr>
            <a:r>
              <a:rPr lang="en-US" dirty="0"/>
              <a:t>Acts in seconds and has half life of 2-3 minutes</a:t>
            </a:r>
          </a:p>
          <a:p>
            <a:pPr marL="457200" indent="-457200">
              <a:buFont typeface="Arial" panose="020B0604020202020204" pitchFamily="34" charset="0"/>
              <a:buChar char="•"/>
            </a:pPr>
            <a:r>
              <a:rPr lang="en-US" dirty="0"/>
              <a:t>Adverse effects</a:t>
            </a:r>
          </a:p>
          <a:p>
            <a:pPr marL="731520" lvl="1" indent="-457200">
              <a:buFont typeface="Arial" panose="020B0604020202020204" pitchFamily="34" charset="0"/>
              <a:buChar char="•"/>
            </a:pPr>
            <a:r>
              <a:rPr lang="en-US" dirty="0"/>
              <a:t>Shock and severe hypotension</a:t>
            </a:r>
          </a:p>
          <a:p>
            <a:pPr marL="731520" lvl="1" indent="-457200">
              <a:buFont typeface="Arial" panose="020B0604020202020204" pitchFamily="34" charset="0"/>
              <a:buChar char="•"/>
            </a:pPr>
            <a:r>
              <a:rPr lang="en-US" dirty="0"/>
              <a:t>Cyanide intoxication can be seen in those with reduced liver function, reduced kidney function, or receive nitroprusside for prolonged periods of time or at high doses</a:t>
            </a:r>
          </a:p>
          <a:p>
            <a:pPr marL="731520" lvl="1" indent="-457200">
              <a:buFont typeface="Arial" panose="020B0604020202020204" pitchFamily="34" charset="0"/>
              <a:buChar char="•"/>
            </a:pPr>
            <a:r>
              <a:rPr lang="en-US" dirty="0"/>
              <a:t>Signs of CN tox: development of nitroprusside resistance, depression and stupor, seizures, metabolic acidosis (increased lactate level and increase venous oxygen tension) d/t inhibition of mitochondrial cytochrome c oxidase</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1743988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017C-1703-9147-893C-ABD6E8D08483}"/>
              </a:ext>
            </a:extLst>
          </p:cNvPr>
          <p:cNvSpPr>
            <a:spLocks noGrp="1"/>
          </p:cNvSpPr>
          <p:nvPr>
            <p:ph type="title"/>
          </p:nvPr>
        </p:nvSpPr>
        <p:spPr>
          <a:xfrm>
            <a:off x="540396" y="362785"/>
            <a:ext cx="10268712" cy="1700784"/>
          </a:xfrm>
        </p:spPr>
        <p:txBody>
          <a:bodyPr>
            <a:normAutofit/>
          </a:bodyPr>
          <a:lstStyle/>
          <a:p>
            <a:r>
              <a:rPr lang="en-US" dirty="0"/>
              <a:t>*Sodium nitroprusside</a:t>
            </a:r>
          </a:p>
        </p:txBody>
      </p:sp>
      <p:sp>
        <p:nvSpPr>
          <p:cNvPr id="5" name="Content Placeholder 4">
            <a:extLst>
              <a:ext uri="{FF2B5EF4-FFF2-40B4-BE49-F238E27FC236}">
                <a16:creationId xmlns:a16="http://schemas.microsoft.com/office/drawing/2014/main" id="{F4595A77-E1FE-7142-BCC6-A30529C8BA6E}"/>
              </a:ext>
            </a:extLst>
          </p:cNvPr>
          <p:cNvSpPr>
            <a:spLocks noGrp="1"/>
          </p:cNvSpPr>
          <p:nvPr>
            <p:ph idx="1"/>
          </p:nvPr>
        </p:nvSpPr>
        <p:spPr>
          <a:xfrm>
            <a:off x="101600" y="2527274"/>
            <a:ext cx="11988800" cy="4534316"/>
          </a:xfrm>
        </p:spPr>
        <p:txBody>
          <a:bodyPr>
            <a:normAutofit/>
          </a:bodyPr>
          <a:lstStyle/>
          <a:p>
            <a:pPr marL="457200" indent="-457200">
              <a:buFont typeface="Arial" panose="020B0604020202020204" pitchFamily="34" charset="0"/>
              <a:buChar char="•"/>
            </a:pPr>
            <a:r>
              <a:rPr lang="en-US" dirty="0"/>
              <a:t>Treatment of CN tox</a:t>
            </a:r>
          </a:p>
          <a:p>
            <a:pPr marL="731520" lvl="1" indent="-457200">
              <a:buFont typeface="Arial" panose="020B0604020202020204" pitchFamily="34" charset="0"/>
              <a:buChar char="•"/>
            </a:pPr>
            <a:r>
              <a:rPr lang="en-US" dirty="0"/>
              <a:t>Discontinue drug</a:t>
            </a:r>
          </a:p>
          <a:p>
            <a:pPr marL="731520" lvl="1" indent="-457200">
              <a:buFont typeface="Arial" panose="020B0604020202020204" pitchFamily="34" charset="0"/>
              <a:buChar char="•"/>
            </a:pPr>
            <a:r>
              <a:rPr lang="en-US" dirty="0"/>
              <a:t>Hydroxocobalamin therapy (binds cyanide in vascular space and form cyanocobalamin)</a:t>
            </a:r>
          </a:p>
          <a:p>
            <a:pPr marL="731520" lvl="1" indent="-457200">
              <a:buFont typeface="Arial" panose="020B0604020202020204" pitchFamily="34" charset="0"/>
              <a:buChar char="•"/>
            </a:pPr>
            <a:r>
              <a:rPr lang="en-US" dirty="0"/>
              <a:t>Exogenous thiosulfate and nitrite admin may be necessary in severe cases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308360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1BD8E8-E04A-544B-B199-5DB7777F80B3}"/>
              </a:ext>
            </a:extLst>
          </p:cNvPr>
          <p:cNvSpPr txBox="1"/>
          <p:nvPr/>
        </p:nvSpPr>
        <p:spPr>
          <a:xfrm>
            <a:off x="464695" y="524656"/>
            <a:ext cx="9398833" cy="1107996"/>
          </a:xfrm>
          <a:prstGeom prst="rect">
            <a:avLst/>
          </a:prstGeom>
          <a:noFill/>
        </p:spPr>
        <p:txBody>
          <a:bodyPr wrap="square" rtlCol="0">
            <a:spAutoFit/>
          </a:bodyPr>
          <a:lstStyle/>
          <a:p>
            <a:r>
              <a:rPr lang="en-US" sz="6600" dirty="0">
                <a:solidFill>
                  <a:schemeClr val="bg1"/>
                </a:solidFill>
              </a:rPr>
              <a:t>*Hydralazine</a:t>
            </a:r>
          </a:p>
        </p:txBody>
      </p:sp>
      <p:sp>
        <p:nvSpPr>
          <p:cNvPr id="3" name="TextBox 2">
            <a:extLst>
              <a:ext uri="{FF2B5EF4-FFF2-40B4-BE49-F238E27FC236}">
                <a16:creationId xmlns:a16="http://schemas.microsoft.com/office/drawing/2014/main" id="{097B3252-070A-6A4A-A0AF-604EC54DF418}"/>
              </a:ext>
            </a:extLst>
          </p:cNvPr>
          <p:cNvSpPr txBox="1"/>
          <p:nvPr/>
        </p:nvSpPr>
        <p:spPr>
          <a:xfrm>
            <a:off x="359763" y="2428407"/>
            <a:ext cx="11407515" cy="4247317"/>
          </a:xfrm>
          <a:prstGeom prst="rect">
            <a:avLst/>
          </a:prstGeom>
          <a:noFill/>
        </p:spPr>
        <p:txBody>
          <a:bodyPr wrap="square" rtlCol="0">
            <a:spAutoFit/>
          </a:bodyPr>
          <a:lstStyle/>
          <a:p>
            <a:pPr marL="285750" indent="-285750">
              <a:buFont typeface="Arial" panose="020B0604020202020204" pitchFamily="34" charset="0"/>
              <a:buChar char="•"/>
            </a:pPr>
            <a:r>
              <a:rPr lang="en-US" sz="2700" dirty="0"/>
              <a:t>Arteriolar dilator acting directly on smooth muscle of arterioles by mechanisms not completely understood</a:t>
            </a:r>
          </a:p>
          <a:p>
            <a:pPr marL="742950" lvl="1" indent="-285750">
              <a:buFont typeface="Arial" panose="020B0604020202020204" pitchFamily="34" charset="0"/>
              <a:buChar char="•"/>
            </a:pPr>
            <a:r>
              <a:rPr lang="en-US" sz="2700" dirty="0"/>
              <a:t>May lower blood pressure by preventing oxidation of nitric oxide</a:t>
            </a:r>
          </a:p>
          <a:p>
            <a:pPr marL="285750" indent="-285750">
              <a:buFont typeface="Arial" panose="020B0604020202020204" pitchFamily="34" charset="0"/>
              <a:buChar char="•"/>
            </a:pPr>
            <a:r>
              <a:rPr lang="en-US" sz="2700" dirty="0"/>
              <a:t>Adverse effects (people)</a:t>
            </a:r>
          </a:p>
          <a:p>
            <a:pPr marL="742950" lvl="1" indent="-285750">
              <a:buFont typeface="Arial" panose="020B0604020202020204" pitchFamily="34" charset="0"/>
              <a:buChar char="•"/>
            </a:pPr>
            <a:r>
              <a:rPr lang="en-US" sz="2700" dirty="0"/>
              <a:t>Reflex sympathetic activation</a:t>
            </a:r>
          </a:p>
          <a:p>
            <a:pPr marL="742950" lvl="1" indent="-285750">
              <a:buFont typeface="Arial" panose="020B0604020202020204" pitchFamily="34" charset="0"/>
              <a:buChar char="•"/>
            </a:pPr>
            <a:r>
              <a:rPr lang="en-US" sz="2700" dirty="0"/>
              <a:t>Lupus-like reaction</a:t>
            </a:r>
          </a:p>
          <a:p>
            <a:pPr marL="742950" lvl="1" indent="-285750">
              <a:buFont typeface="Arial" panose="020B0604020202020204" pitchFamily="34" charset="0"/>
              <a:buChar char="•"/>
            </a:pPr>
            <a:r>
              <a:rPr lang="en-US" sz="2700" dirty="0"/>
              <a:t>Non-specific: anorexia, nausea, V/D, muscle cramps, tremors</a:t>
            </a:r>
          </a:p>
          <a:p>
            <a:pPr marL="285750" indent="-285750">
              <a:buFont typeface="Arial" panose="020B0604020202020204" pitchFamily="34" charset="0"/>
              <a:buChar char="•"/>
            </a:pPr>
            <a:r>
              <a:rPr lang="en-US" sz="2700" dirty="0"/>
              <a:t>Adverse effects (vet)</a:t>
            </a:r>
          </a:p>
          <a:p>
            <a:pPr marL="742950" lvl="1" indent="-285750">
              <a:buFont typeface="Arial" panose="020B0604020202020204" pitchFamily="34" charset="0"/>
              <a:buChar char="•"/>
            </a:pPr>
            <a:r>
              <a:rPr lang="en-US" sz="2700" dirty="0"/>
              <a:t>Primarily reflex tachycardia, weakness, GI upset, can see sodium retention</a:t>
            </a:r>
          </a:p>
        </p:txBody>
      </p:sp>
    </p:spTree>
    <p:extLst>
      <p:ext uri="{BB962C8B-B14F-4D97-AF65-F5344CB8AC3E}">
        <p14:creationId xmlns:p14="http://schemas.microsoft.com/office/powerpoint/2010/main" val="35317459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017C-1703-9147-893C-ABD6E8D08483}"/>
              </a:ext>
            </a:extLst>
          </p:cNvPr>
          <p:cNvSpPr>
            <a:spLocks noGrp="1"/>
          </p:cNvSpPr>
          <p:nvPr>
            <p:ph type="title"/>
          </p:nvPr>
        </p:nvSpPr>
        <p:spPr/>
        <p:txBody>
          <a:bodyPr>
            <a:normAutofit fontScale="90000"/>
          </a:bodyPr>
          <a:lstStyle/>
          <a:p>
            <a:r>
              <a:rPr lang="en-US" dirty="0"/>
              <a:t>8.4. Hypertensive emergencies</a:t>
            </a:r>
          </a:p>
        </p:txBody>
      </p:sp>
      <p:sp>
        <p:nvSpPr>
          <p:cNvPr id="3" name="Content Placeholder 2">
            <a:extLst>
              <a:ext uri="{FF2B5EF4-FFF2-40B4-BE49-F238E27FC236}">
                <a16:creationId xmlns:a16="http://schemas.microsoft.com/office/drawing/2014/main" id="{E82ED0A3-8A36-7B47-97C9-5631194E7A2D}"/>
              </a:ext>
            </a:extLst>
          </p:cNvPr>
          <p:cNvSpPr>
            <a:spLocks noGrp="1"/>
          </p:cNvSpPr>
          <p:nvPr>
            <p:ph idx="1"/>
          </p:nvPr>
        </p:nvSpPr>
        <p:spPr>
          <a:xfrm>
            <a:off x="185195" y="2430684"/>
            <a:ext cx="11771453" cy="4271058"/>
          </a:xfrm>
        </p:spPr>
        <p:txBody>
          <a:bodyPr>
            <a:normAutofit fontScale="92500" lnSpcReduction="20000"/>
          </a:bodyPr>
          <a:lstStyle/>
          <a:p>
            <a:pPr marL="457200" indent="-457200">
              <a:buFont typeface="Arial" panose="020B0604020202020204" pitchFamily="34" charset="0"/>
              <a:buChar char="•"/>
            </a:pPr>
            <a:r>
              <a:rPr lang="en-US" dirty="0"/>
              <a:t>Acute </a:t>
            </a:r>
            <a:r>
              <a:rPr lang="en-US" dirty="0" err="1"/>
              <a:t>tx</a:t>
            </a:r>
            <a:r>
              <a:rPr lang="en-US" dirty="0"/>
              <a:t> recommended for patients with TOD and hypertension</a:t>
            </a:r>
          </a:p>
          <a:p>
            <a:pPr marL="457200" indent="-457200">
              <a:buFont typeface="Arial" panose="020B0604020202020204" pitchFamily="34" charset="0"/>
              <a:buChar char="•"/>
            </a:pPr>
            <a:r>
              <a:rPr lang="en-US" dirty="0"/>
              <a:t>Goal: decrease SBP by approx. 10% over first hour and another approx. 15% over next few hours, followed by gradual decrease to normal BP</a:t>
            </a:r>
          </a:p>
          <a:p>
            <a:pPr marL="457200" indent="-457200">
              <a:buFont typeface="Arial" panose="020B0604020202020204" pitchFamily="34" charset="0"/>
              <a:buChar char="•"/>
            </a:pPr>
            <a:r>
              <a:rPr lang="en-US" dirty="0"/>
              <a:t>IV medication options:</a:t>
            </a:r>
          </a:p>
          <a:p>
            <a:pPr marL="731520" lvl="1" indent="-457200">
              <a:buFont typeface="Arial" panose="020B0604020202020204" pitchFamily="34" charset="0"/>
              <a:buChar char="•"/>
            </a:pPr>
            <a:r>
              <a:rPr lang="en-US" dirty="0"/>
              <a:t>Fenoldopam (dopamine 1 receptor agonist): causes renal arterial vasodilation, natriuresis, and increased GFR in normal dogs</a:t>
            </a:r>
          </a:p>
          <a:p>
            <a:pPr marL="1051560" lvl="3" indent="-457200">
              <a:buFont typeface="Arial" panose="020B0604020202020204" pitchFamily="34" charset="0"/>
              <a:buChar char="•"/>
            </a:pPr>
            <a:r>
              <a:rPr lang="en-US" dirty="0"/>
              <a:t>Delivered as CRI</a:t>
            </a:r>
          </a:p>
          <a:p>
            <a:pPr marL="731520" lvl="1" indent="-457200">
              <a:buFont typeface="Arial" panose="020B0604020202020204" pitchFamily="34" charset="0"/>
              <a:buChar char="•"/>
            </a:pPr>
            <a:r>
              <a:rPr lang="en-US" dirty="0" err="1"/>
              <a:t>Labetolol</a:t>
            </a:r>
            <a:endParaRPr lang="en-US" dirty="0"/>
          </a:p>
          <a:p>
            <a:pPr marL="731520" lvl="1" indent="-457200">
              <a:buFont typeface="Arial" panose="020B0604020202020204" pitchFamily="34" charset="0"/>
              <a:buChar char="•"/>
            </a:pPr>
            <a:r>
              <a:rPr lang="en-US" dirty="0"/>
              <a:t>Hydralazine</a:t>
            </a:r>
          </a:p>
          <a:p>
            <a:pPr marL="731520" lvl="1" indent="-457200">
              <a:buFont typeface="Arial" panose="020B0604020202020204" pitchFamily="34" charset="0"/>
              <a:buChar char="•"/>
            </a:pPr>
            <a:r>
              <a:rPr lang="en-US" dirty="0"/>
              <a:t>Nitroprusside</a:t>
            </a:r>
          </a:p>
          <a:p>
            <a:pPr marL="731520" lvl="1" indent="-457200">
              <a:buFont typeface="Arial" panose="020B0604020202020204" pitchFamily="34" charset="0"/>
              <a:buChar char="•"/>
            </a:pPr>
            <a:r>
              <a:rPr lang="en-US" dirty="0"/>
              <a:t>Phentolamine (short acting competitive alpha-adrenergic blocker)</a:t>
            </a:r>
          </a:p>
        </p:txBody>
      </p:sp>
    </p:spTree>
    <p:extLst>
      <p:ext uri="{BB962C8B-B14F-4D97-AF65-F5344CB8AC3E}">
        <p14:creationId xmlns:p14="http://schemas.microsoft.com/office/powerpoint/2010/main" val="29855850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017C-1703-9147-893C-ABD6E8D08483}"/>
              </a:ext>
            </a:extLst>
          </p:cNvPr>
          <p:cNvSpPr>
            <a:spLocks noGrp="1"/>
          </p:cNvSpPr>
          <p:nvPr>
            <p:ph type="title"/>
          </p:nvPr>
        </p:nvSpPr>
        <p:spPr/>
        <p:txBody>
          <a:bodyPr>
            <a:normAutofit fontScale="90000"/>
          </a:bodyPr>
          <a:lstStyle/>
          <a:p>
            <a:r>
              <a:rPr lang="en-US" dirty="0"/>
              <a:t>8.4. Hypertensive emergencies</a:t>
            </a:r>
          </a:p>
        </p:txBody>
      </p:sp>
      <p:sp>
        <p:nvSpPr>
          <p:cNvPr id="3" name="Content Placeholder 2">
            <a:extLst>
              <a:ext uri="{FF2B5EF4-FFF2-40B4-BE49-F238E27FC236}">
                <a16:creationId xmlns:a16="http://schemas.microsoft.com/office/drawing/2014/main" id="{E82ED0A3-8A36-7B47-97C9-5631194E7A2D}"/>
              </a:ext>
            </a:extLst>
          </p:cNvPr>
          <p:cNvSpPr>
            <a:spLocks noGrp="1"/>
          </p:cNvSpPr>
          <p:nvPr>
            <p:ph idx="1"/>
          </p:nvPr>
        </p:nvSpPr>
        <p:spPr>
          <a:xfrm>
            <a:off x="347241" y="2569580"/>
            <a:ext cx="11366339" cy="3611764"/>
          </a:xfrm>
        </p:spPr>
        <p:txBody>
          <a:bodyPr/>
          <a:lstStyle/>
          <a:p>
            <a:pPr marL="457200" indent="-457200">
              <a:buFont typeface="Arial" panose="020B0604020202020204" pitchFamily="34" charset="0"/>
              <a:buChar char="•"/>
            </a:pPr>
            <a:r>
              <a:rPr lang="en-US" dirty="0"/>
              <a:t>Oral meds can be started when BP has been controlled for 12-24 hours</a:t>
            </a:r>
          </a:p>
          <a:p>
            <a:pPr marL="457200" indent="-457200">
              <a:buFont typeface="Arial" panose="020B0604020202020204" pitchFamily="34" charset="0"/>
              <a:buChar char="•"/>
            </a:pPr>
            <a:r>
              <a:rPr lang="en-US" dirty="0"/>
              <a:t>Patients with markedly increased SBP (=/&gt;180 mmHg) without TOD can be treated with PO medication</a:t>
            </a:r>
          </a:p>
          <a:p>
            <a:pPr marL="731520" lvl="1" indent="-457200">
              <a:buFont typeface="Arial" panose="020B0604020202020204" pitchFamily="34" charset="0"/>
              <a:buChar char="•"/>
            </a:pPr>
            <a:r>
              <a:rPr lang="en-US" dirty="0"/>
              <a:t>Hydralazine PO, </a:t>
            </a:r>
            <a:r>
              <a:rPr lang="en-US" u="sng" dirty="0"/>
              <a:t>amlodipine PO  </a:t>
            </a:r>
          </a:p>
        </p:txBody>
      </p:sp>
    </p:spTree>
    <p:extLst>
      <p:ext uri="{BB962C8B-B14F-4D97-AF65-F5344CB8AC3E}">
        <p14:creationId xmlns:p14="http://schemas.microsoft.com/office/powerpoint/2010/main" val="3136209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normAutofit fontScale="90000"/>
          </a:bodyPr>
          <a:lstStyle/>
          <a:p>
            <a:r>
              <a:rPr lang="en-US" dirty="0"/>
              <a:t>4. Hypertension definitions</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196191" y="2460921"/>
            <a:ext cx="11123850" cy="4183438"/>
          </a:xfrm>
        </p:spPr>
        <p:txBody>
          <a:bodyPr>
            <a:normAutofit fontScale="85000" lnSpcReduction="20000"/>
          </a:bodyPr>
          <a:lstStyle/>
          <a:p>
            <a:pPr marL="457200" indent="-457200">
              <a:buFont typeface="Arial" panose="020B0604020202020204" pitchFamily="34" charset="0"/>
              <a:buChar char="•"/>
            </a:pPr>
            <a:r>
              <a:rPr lang="en-US" dirty="0"/>
              <a:t>3 types of hypertension:</a:t>
            </a:r>
          </a:p>
          <a:p>
            <a:pPr marL="731520" lvl="1" indent="-457200">
              <a:buFont typeface="Arial" panose="020B0604020202020204" pitchFamily="34" charset="0"/>
              <a:buChar char="•"/>
            </a:pPr>
            <a:r>
              <a:rPr lang="en-US" u="sng" dirty="0"/>
              <a:t>Situational: </a:t>
            </a:r>
            <a:r>
              <a:rPr lang="en-US" dirty="0"/>
              <a:t>caused by autonomic nervous system alterations in response to excitement or anxiety</a:t>
            </a:r>
          </a:p>
          <a:p>
            <a:pPr marL="1051560" lvl="4" indent="-457200">
              <a:buFont typeface="Arial" panose="020B0604020202020204" pitchFamily="34" charset="0"/>
              <a:buChar char="•"/>
            </a:pPr>
            <a:r>
              <a:rPr lang="en-US" b="0" dirty="0"/>
              <a:t>No justification to treat</a:t>
            </a:r>
          </a:p>
          <a:p>
            <a:pPr marL="731520" lvl="1" indent="-457200">
              <a:buFont typeface="Arial" panose="020B0604020202020204" pitchFamily="34" charset="0"/>
              <a:buChar char="•"/>
            </a:pPr>
            <a:r>
              <a:rPr lang="en-US" u="sng" dirty="0"/>
              <a:t>Secondary: </a:t>
            </a:r>
            <a:r>
              <a:rPr lang="en-US" dirty="0"/>
              <a:t>persistent pathological hypertension concurrent with disease or condition known to cause hypertension or associated with admin of a therapeutic agent or toxin known to cause hypertension</a:t>
            </a:r>
          </a:p>
          <a:p>
            <a:pPr marL="1051560" lvl="3" indent="-457200">
              <a:buFont typeface="Arial" panose="020B0604020202020204" pitchFamily="34" charset="0"/>
              <a:buChar char="•"/>
            </a:pPr>
            <a:r>
              <a:rPr lang="en-US" dirty="0"/>
              <a:t>May persist despite effective treatment of primary condition</a:t>
            </a:r>
          </a:p>
          <a:p>
            <a:pPr marL="1051560" lvl="3" indent="-457200">
              <a:buFont typeface="Arial" panose="020B0604020202020204" pitchFamily="34" charset="0"/>
              <a:buChar char="•"/>
            </a:pPr>
            <a:r>
              <a:rPr lang="en-US" dirty="0"/>
              <a:t>*Most common in dogs and cats</a:t>
            </a:r>
          </a:p>
          <a:p>
            <a:pPr marL="731520" lvl="1" indent="-457200">
              <a:buFont typeface="Arial" panose="020B0604020202020204" pitchFamily="34" charset="0"/>
              <a:buChar char="•"/>
            </a:pPr>
            <a:r>
              <a:rPr lang="en-US" u="sng" dirty="0"/>
              <a:t>Idiopathic:</a:t>
            </a:r>
            <a:r>
              <a:rPr lang="en-US" dirty="0"/>
              <a:t> persistent pathological hypertension in absence of any identifiable underlying cause and represents a multifactorial disorder involving genetic, lifestyle, and environmental factors</a:t>
            </a:r>
          </a:p>
          <a:p>
            <a:pPr marL="1051560" lvl="3" indent="-457200">
              <a:buFont typeface="Arial" panose="020B0604020202020204" pitchFamily="34" charset="0"/>
              <a:buChar char="•"/>
            </a:pPr>
            <a:r>
              <a:rPr lang="en-US" dirty="0"/>
              <a:t>Suggests one or more of neurohumoral and renal systems regulating BP is abnormal</a:t>
            </a:r>
          </a:p>
          <a:p>
            <a:pPr marL="1051560" lvl="3" indent="-457200">
              <a:buFont typeface="Arial" panose="020B0604020202020204" pitchFamily="34" charset="0"/>
              <a:buChar char="•"/>
            </a:pPr>
            <a:r>
              <a:rPr lang="en-US" dirty="0"/>
              <a:t>Accounts for 13-20% of cases in cats</a:t>
            </a:r>
          </a:p>
        </p:txBody>
      </p:sp>
    </p:spTree>
    <p:extLst>
      <p:ext uri="{BB962C8B-B14F-4D97-AF65-F5344CB8AC3E}">
        <p14:creationId xmlns:p14="http://schemas.microsoft.com/office/powerpoint/2010/main" val="35192542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84BC5E-18B7-D148-9ECF-71DADA549DDB}"/>
              </a:ext>
            </a:extLst>
          </p:cNvPr>
          <p:cNvPicPr>
            <a:picLocks noChangeAspect="1"/>
          </p:cNvPicPr>
          <p:nvPr/>
        </p:nvPicPr>
        <p:blipFill>
          <a:blip r:embed="rId2"/>
          <a:stretch>
            <a:fillRect/>
          </a:stretch>
        </p:blipFill>
        <p:spPr>
          <a:xfrm>
            <a:off x="848910" y="108786"/>
            <a:ext cx="7150100" cy="2044700"/>
          </a:xfrm>
          <a:prstGeom prst="rect">
            <a:avLst/>
          </a:prstGeom>
        </p:spPr>
      </p:pic>
      <p:pic>
        <p:nvPicPr>
          <p:cNvPr id="5" name="Picture 4">
            <a:extLst>
              <a:ext uri="{FF2B5EF4-FFF2-40B4-BE49-F238E27FC236}">
                <a16:creationId xmlns:a16="http://schemas.microsoft.com/office/drawing/2014/main" id="{BA7BEF8B-4870-B04D-91DB-B2F278A6788B}"/>
              </a:ext>
            </a:extLst>
          </p:cNvPr>
          <p:cNvPicPr>
            <a:picLocks noChangeAspect="1"/>
          </p:cNvPicPr>
          <p:nvPr/>
        </p:nvPicPr>
        <p:blipFill>
          <a:blip r:embed="rId3"/>
          <a:stretch>
            <a:fillRect/>
          </a:stretch>
        </p:blipFill>
        <p:spPr>
          <a:xfrm>
            <a:off x="3927047" y="1392064"/>
            <a:ext cx="6736834" cy="5357150"/>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2511B363-16DE-444C-88DB-9B76AF83CAE7}"/>
                  </a:ext>
                </a:extLst>
              </p14:cNvPr>
              <p14:cNvContentPartPr/>
              <p14:nvPr/>
            </p14:nvContentPartPr>
            <p14:xfrm>
              <a:off x="4708197" y="2747958"/>
              <a:ext cx="1645200" cy="12960"/>
            </p14:xfrm>
          </p:contentPart>
        </mc:Choice>
        <mc:Fallback xmlns="">
          <p:pic>
            <p:nvPicPr>
              <p:cNvPr id="6" name="Ink 5">
                <a:extLst>
                  <a:ext uri="{FF2B5EF4-FFF2-40B4-BE49-F238E27FC236}">
                    <a16:creationId xmlns:a16="http://schemas.microsoft.com/office/drawing/2014/main" id="{2511B363-16DE-444C-88DB-9B76AF83CAE7}"/>
                  </a:ext>
                </a:extLst>
              </p:cNvPr>
              <p:cNvPicPr/>
              <p:nvPr/>
            </p:nvPicPr>
            <p:blipFill>
              <a:blip r:embed="rId5"/>
              <a:stretch>
                <a:fillRect/>
              </a:stretch>
            </p:blipFill>
            <p:spPr>
              <a:xfrm>
                <a:off x="4654197" y="2639958"/>
                <a:ext cx="175284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1354174B-29F4-C34D-AC57-AC8BD98FDD49}"/>
                  </a:ext>
                </a:extLst>
              </p14:cNvPr>
              <p14:cNvContentPartPr/>
              <p14:nvPr/>
            </p14:nvContentPartPr>
            <p14:xfrm>
              <a:off x="6689997" y="2702238"/>
              <a:ext cx="1440720" cy="80640"/>
            </p14:xfrm>
          </p:contentPart>
        </mc:Choice>
        <mc:Fallback xmlns="">
          <p:pic>
            <p:nvPicPr>
              <p:cNvPr id="7" name="Ink 6">
                <a:extLst>
                  <a:ext uri="{FF2B5EF4-FFF2-40B4-BE49-F238E27FC236}">
                    <a16:creationId xmlns:a16="http://schemas.microsoft.com/office/drawing/2014/main" id="{1354174B-29F4-C34D-AC57-AC8BD98FDD49}"/>
                  </a:ext>
                </a:extLst>
              </p:cNvPr>
              <p:cNvPicPr/>
              <p:nvPr/>
            </p:nvPicPr>
            <p:blipFill>
              <a:blip r:embed="rId7"/>
              <a:stretch>
                <a:fillRect/>
              </a:stretch>
            </p:blipFill>
            <p:spPr>
              <a:xfrm>
                <a:off x="6635997" y="2594598"/>
                <a:ext cx="154836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35219019-CF9A-EE42-9D1B-516FA01C69EF}"/>
                  </a:ext>
                </a:extLst>
              </p14:cNvPr>
              <p14:cNvContentPartPr/>
              <p14:nvPr/>
            </p14:nvContentPartPr>
            <p14:xfrm>
              <a:off x="8900037" y="2734998"/>
              <a:ext cx="1497240" cy="41760"/>
            </p14:xfrm>
          </p:contentPart>
        </mc:Choice>
        <mc:Fallback xmlns="">
          <p:pic>
            <p:nvPicPr>
              <p:cNvPr id="8" name="Ink 7">
                <a:extLst>
                  <a:ext uri="{FF2B5EF4-FFF2-40B4-BE49-F238E27FC236}">
                    <a16:creationId xmlns:a16="http://schemas.microsoft.com/office/drawing/2014/main" id="{35219019-CF9A-EE42-9D1B-516FA01C69EF}"/>
                  </a:ext>
                </a:extLst>
              </p:cNvPr>
              <p:cNvPicPr/>
              <p:nvPr/>
            </p:nvPicPr>
            <p:blipFill>
              <a:blip r:embed="rId9"/>
              <a:stretch>
                <a:fillRect/>
              </a:stretch>
            </p:blipFill>
            <p:spPr>
              <a:xfrm>
                <a:off x="8846037" y="2627358"/>
                <a:ext cx="160488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FE4C49DE-783A-4C45-A573-9B44BD07384D}"/>
                  </a:ext>
                </a:extLst>
              </p14:cNvPr>
              <p14:cNvContentPartPr/>
              <p14:nvPr/>
            </p14:nvContentPartPr>
            <p14:xfrm>
              <a:off x="4015917" y="3022998"/>
              <a:ext cx="1264320" cy="4320"/>
            </p14:xfrm>
          </p:contentPart>
        </mc:Choice>
        <mc:Fallback xmlns="">
          <p:pic>
            <p:nvPicPr>
              <p:cNvPr id="9" name="Ink 8">
                <a:extLst>
                  <a:ext uri="{FF2B5EF4-FFF2-40B4-BE49-F238E27FC236}">
                    <a16:creationId xmlns:a16="http://schemas.microsoft.com/office/drawing/2014/main" id="{FE4C49DE-783A-4C45-A573-9B44BD07384D}"/>
                  </a:ext>
                </a:extLst>
              </p:cNvPr>
              <p:cNvPicPr/>
              <p:nvPr/>
            </p:nvPicPr>
            <p:blipFill>
              <a:blip r:embed="rId11"/>
              <a:stretch>
                <a:fillRect/>
              </a:stretch>
            </p:blipFill>
            <p:spPr>
              <a:xfrm>
                <a:off x="3961917" y="2914998"/>
                <a:ext cx="137196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69CA2323-F694-6446-9967-1A1271EE169E}"/>
                  </a:ext>
                </a:extLst>
              </p14:cNvPr>
              <p14:cNvContentPartPr/>
              <p14:nvPr/>
            </p14:nvContentPartPr>
            <p14:xfrm>
              <a:off x="6405237" y="2950638"/>
              <a:ext cx="2187360" cy="33840"/>
            </p14:xfrm>
          </p:contentPart>
        </mc:Choice>
        <mc:Fallback xmlns="">
          <p:pic>
            <p:nvPicPr>
              <p:cNvPr id="10" name="Ink 9">
                <a:extLst>
                  <a:ext uri="{FF2B5EF4-FFF2-40B4-BE49-F238E27FC236}">
                    <a16:creationId xmlns:a16="http://schemas.microsoft.com/office/drawing/2014/main" id="{69CA2323-F694-6446-9967-1A1271EE169E}"/>
                  </a:ext>
                </a:extLst>
              </p:cNvPr>
              <p:cNvPicPr/>
              <p:nvPr/>
            </p:nvPicPr>
            <p:blipFill>
              <a:blip r:embed="rId13"/>
              <a:stretch>
                <a:fillRect/>
              </a:stretch>
            </p:blipFill>
            <p:spPr>
              <a:xfrm>
                <a:off x="6351237" y="2842998"/>
                <a:ext cx="229500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708A0EF8-86D8-344C-8612-C411BACAE710}"/>
                  </a:ext>
                </a:extLst>
              </p14:cNvPr>
              <p14:cNvContentPartPr/>
              <p14:nvPr/>
            </p14:nvContentPartPr>
            <p14:xfrm>
              <a:off x="4739877" y="3790518"/>
              <a:ext cx="845640" cy="25920"/>
            </p14:xfrm>
          </p:contentPart>
        </mc:Choice>
        <mc:Fallback xmlns="">
          <p:pic>
            <p:nvPicPr>
              <p:cNvPr id="11" name="Ink 10">
                <a:extLst>
                  <a:ext uri="{FF2B5EF4-FFF2-40B4-BE49-F238E27FC236}">
                    <a16:creationId xmlns:a16="http://schemas.microsoft.com/office/drawing/2014/main" id="{708A0EF8-86D8-344C-8612-C411BACAE710}"/>
                  </a:ext>
                </a:extLst>
              </p:cNvPr>
              <p:cNvPicPr/>
              <p:nvPr/>
            </p:nvPicPr>
            <p:blipFill>
              <a:blip r:embed="rId15"/>
              <a:stretch>
                <a:fillRect/>
              </a:stretch>
            </p:blipFill>
            <p:spPr>
              <a:xfrm>
                <a:off x="4686237" y="3682878"/>
                <a:ext cx="95328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6A4B3B83-F1F7-2B47-A0A7-8DF043194CFB}"/>
                  </a:ext>
                </a:extLst>
              </p14:cNvPr>
              <p14:cNvContentPartPr/>
              <p14:nvPr/>
            </p14:nvContentPartPr>
            <p14:xfrm>
              <a:off x="5856957" y="3798078"/>
              <a:ext cx="720360" cy="360"/>
            </p14:xfrm>
          </p:contentPart>
        </mc:Choice>
        <mc:Fallback xmlns="">
          <p:pic>
            <p:nvPicPr>
              <p:cNvPr id="12" name="Ink 11">
                <a:extLst>
                  <a:ext uri="{FF2B5EF4-FFF2-40B4-BE49-F238E27FC236}">
                    <a16:creationId xmlns:a16="http://schemas.microsoft.com/office/drawing/2014/main" id="{6A4B3B83-F1F7-2B47-A0A7-8DF043194CFB}"/>
                  </a:ext>
                </a:extLst>
              </p:cNvPr>
              <p:cNvPicPr/>
              <p:nvPr/>
            </p:nvPicPr>
            <p:blipFill>
              <a:blip r:embed="rId17"/>
              <a:stretch>
                <a:fillRect/>
              </a:stretch>
            </p:blipFill>
            <p:spPr>
              <a:xfrm>
                <a:off x="5803317" y="3690078"/>
                <a:ext cx="82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53E7535F-F310-9E49-AC97-77DAB0FE05CD}"/>
                  </a:ext>
                </a:extLst>
              </p14:cNvPr>
              <p14:cNvContentPartPr/>
              <p14:nvPr/>
            </p14:nvContentPartPr>
            <p14:xfrm>
              <a:off x="8015877" y="4402158"/>
              <a:ext cx="811440" cy="35640"/>
            </p14:xfrm>
          </p:contentPart>
        </mc:Choice>
        <mc:Fallback xmlns="">
          <p:pic>
            <p:nvPicPr>
              <p:cNvPr id="13" name="Ink 12">
                <a:extLst>
                  <a:ext uri="{FF2B5EF4-FFF2-40B4-BE49-F238E27FC236}">
                    <a16:creationId xmlns:a16="http://schemas.microsoft.com/office/drawing/2014/main" id="{53E7535F-F310-9E49-AC97-77DAB0FE05CD}"/>
                  </a:ext>
                </a:extLst>
              </p:cNvPr>
              <p:cNvPicPr/>
              <p:nvPr/>
            </p:nvPicPr>
            <p:blipFill>
              <a:blip r:embed="rId19"/>
              <a:stretch>
                <a:fillRect/>
              </a:stretch>
            </p:blipFill>
            <p:spPr>
              <a:xfrm>
                <a:off x="7962237" y="4294518"/>
                <a:ext cx="91908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44433543-57E3-A641-87BF-3CBB92D3A37C}"/>
                  </a:ext>
                </a:extLst>
              </p14:cNvPr>
              <p14:cNvContentPartPr/>
              <p14:nvPr/>
            </p14:nvContentPartPr>
            <p14:xfrm>
              <a:off x="8727957" y="3743358"/>
              <a:ext cx="548280" cy="30240"/>
            </p14:xfrm>
          </p:contentPart>
        </mc:Choice>
        <mc:Fallback xmlns="">
          <p:pic>
            <p:nvPicPr>
              <p:cNvPr id="14" name="Ink 13">
                <a:extLst>
                  <a:ext uri="{FF2B5EF4-FFF2-40B4-BE49-F238E27FC236}">
                    <a16:creationId xmlns:a16="http://schemas.microsoft.com/office/drawing/2014/main" id="{44433543-57E3-A641-87BF-3CBB92D3A37C}"/>
                  </a:ext>
                </a:extLst>
              </p:cNvPr>
              <p:cNvPicPr/>
              <p:nvPr/>
            </p:nvPicPr>
            <p:blipFill>
              <a:blip r:embed="rId21"/>
              <a:stretch>
                <a:fillRect/>
              </a:stretch>
            </p:blipFill>
            <p:spPr>
              <a:xfrm>
                <a:off x="8673957" y="3635358"/>
                <a:ext cx="65592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D005E733-C823-454D-B2E5-D86DA43951C4}"/>
                  </a:ext>
                </a:extLst>
              </p14:cNvPr>
              <p14:cNvContentPartPr/>
              <p14:nvPr/>
            </p14:nvContentPartPr>
            <p14:xfrm>
              <a:off x="9808677" y="3758838"/>
              <a:ext cx="663120" cy="15840"/>
            </p14:xfrm>
          </p:contentPart>
        </mc:Choice>
        <mc:Fallback xmlns="">
          <p:pic>
            <p:nvPicPr>
              <p:cNvPr id="15" name="Ink 14">
                <a:extLst>
                  <a:ext uri="{FF2B5EF4-FFF2-40B4-BE49-F238E27FC236}">
                    <a16:creationId xmlns:a16="http://schemas.microsoft.com/office/drawing/2014/main" id="{D005E733-C823-454D-B2E5-D86DA43951C4}"/>
                  </a:ext>
                </a:extLst>
              </p:cNvPr>
              <p:cNvPicPr/>
              <p:nvPr/>
            </p:nvPicPr>
            <p:blipFill>
              <a:blip r:embed="rId23"/>
              <a:stretch>
                <a:fillRect/>
              </a:stretch>
            </p:blipFill>
            <p:spPr>
              <a:xfrm>
                <a:off x="9754677" y="3650838"/>
                <a:ext cx="77076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26582788-7121-504A-BACA-CE04B3D7BC89}"/>
                  </a:ext>
                </a:extLst>
              </p14:cNvPr>
              <p14:cNvContentPartPr/>
              <p14:nvPr/>
            </p14:nvContentPartPr>
            <p14:xfrm>
              <a:off x="4571037" y="3944598"/>
              <a:ext cx="1143000" cy="66240"/>
            </p14:xfrm>
          </p:contentPart>
        </mc:Choice>
        <mc:Fallback xmlns="">
          <p:pic>
            <p:nvPicPr>
              <p:cNvPr id="16" name="Ink 15">
                <a:extLst>
                  <a:ext uri="{FF2B5EF4-FFF2-40B4-BE49-F238E27FC236}">
                    <a16:creationId xmlns:a16="http://schemas.microsoft.com/office/drawing/2014/main" id="{26582788-7121-504A-BACA-CE04B3D7BC89}"/>
                  </a:ext>
                </a:extLst>
              </p:cNvPr>
              <p:cNvPicPr/>
              <p:nvPr/>
            </p:nvPicPr>
            <p:blipFill>
              <a:blip r:embed="rId25"/>
              <a:stretch>
                <a:fillRect/>
              </a:stretch>
            </p:blipFill>
            <p:spPr>
              <a:xfrm>
                <a:off x="4517037" y="3836598"/>
                <a:ext cx="1250640" cy="2818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4CC92B35-FED9-FE47-8A86-C99D223AF8B6}"/>
                  </a:ext>
                </a:extLst>
              </p14:cNvPr>
              <p14:cNvContentPartPr/>
              <p14:nvPr/>
            </p14:nvContentPartPr>
            <p14:xfrm>
              <a:off x="4022037" y="4678278"/>
              <a:ext cx="803160" cy="24480"/>
            </p14:xfrm>
          </p:contentPart>
        </mc:Choice>
        <mc:Fallback xmlns="">
          <p:pic>
            <p:nvPicPr>
              <p:cNvPr id="17" name="Ink 16">
                <a:extLst>
                  <a:ext uri="{FF2B5EF4-FFF2-40B4-BE49-F238E27FC236}">
                    <a16:creationId xmlns:a16="http://schemas.microsoft.com/office/drawing/2014/main" id="{4CC92B35-FED9-FE47-8A86-C99D223AF8B6}"/>
                  </a:ext>
                </a:extLst>
              </p:cNvPr>
              <p:cNvPicPr/>
              <p:nvPr/>
            </p:nvPicPr>
            <p:blipFill>
              <a:blip r:embed="rId27"/>
              <a:stretch>
                <a:fillRect/>
              </a:stretch>
            </p:blipFill>
            <p:spPr>
              <a:xfrm>
                <a:off x="3968037" y="4570638"/>
                <a:ext cx="91080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C86A99AC-48A5-D940-8463-AA839042E65A}"/>
                  </a:ext>
                </a:extLst>
              </p14:cNvPr>
              <p14:cNvContentPartPr/>
              <p14:nvPr/>
            </p14:nvContentPartPr>
            <p14:xfrm>
              <a:off x="8954037" y="4655958"/>
              <a:ext cx="817200" cy="26280"/>
            </p14:xfrm>
          </p:contentPart>
        </mc:Choice>
        <mc:Fallback xmlns="">
          <p:pic>
            <p:nvPicPr>
              <p:cNvPr id="18" name="Ink 17">
                <a:extLst>
                  <a:ext uri="{FF2B5EF4-FFF2-40B4-BE49-F238E27FC236}">
                    <a16:creationId xmlns:a16="http://schemas.microsoft.com/office/drawing/2014/main" id="{C86A99AC-48A5-D940-8463-AA839042E65A}"/>
                  </a:ext>
                </a:extLst>
              </p:cNvPr>
              <p:cNvPicPr/>
              <p:nvPr/>
            </p:nvPicPr>
            <p:blipFill>
              <a:blip r:embed="rId29"/>
              <a:stretch>
                <a:fillRect/>
              </a:stretch>
            </p:blipFill>
            <p:spPr>
              <a:xfrm>
                <a:off x="8900397" y="4548318"/>
                <a:ext cx="92484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D3047802-D4B3-9F4D-95FC-4B7F15188C15}"/>
                  </a:ext>
                </a:extLst>
              </p14:cNvPr>
              <p14:cNvContentPartPr/>
              <p14:nvPr/>
            </p14:nvContentPartPr>
            <p14:xfrm>
              <a:off x="4013757" y="4930278"/>
              <a:ext cx="1254600" cy="45360"/>
            </p14:xfrm>
          </p:contentPart>
        </mc:Choice>
        <mc:Fallback xmlns="">
          <p:pic>
            <p:nvPicPr>
              <p:cNvPr id="19" name="Ink 18">
                <a:extLst>
                  <a:ext uri="{FF2B5EF4-FFF2-40B4-BE49-F238E27FC236}">
                    <a16:creationId xmlns:a16="http://schemas.microsoft.com/office/drawing/2014/main" id="{D3047802-D4B3-9F4D-95FC-4B7F15188C15}"/>
                  </a:ext>
                </a:extLst>
              </p:cNvPr>
              <p:cNvPicPr/>
              <p:nvPr/>
            </p:nvPicPr>
            <p:blipFill>
              <a:blip r:embed="rId31"/>
              <a:stretch>
                <a:fillRect/>
              </a:stretch>
            </p:blipFill>
            <p:spPr>
              <a:xfrm>
                <a:off x="3959757" y="4822638"/>
                <a:ext cx="1362240" cy="261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 name="Ink 19">
                <a:extLst>
                  <a:ext uri="{FF2B5EF4-FFF2-40B4-BE49-F238E27FC236}">
                    <a16:creationId xmlns:a16="http://schemas.microsoft.com/office/drawing/2014/main" id="{0A02C2BA-FF90-554E-828E-FC6A83131020}"/>
                  </a:ext>
                </a:extLst>
              </p14:cNvPr>
              <p14:cNvContentPartPr/>
              <p14:nvPr/>
            </p14:nvContentPartPr>
            <p14:xfrm>
              <a:off x="8742717" y="4911198"/>
              <a:ext cx="1251000" cy="27000"/>
            </p14:xfrm>
          </p:contentPart>
        </mc:Choice>
        <mc:Fallback xmlns="">
          <p:pic>
            <p:nvPicPr>
              <p:cNvPr id="20" name="Ink 19">
                <a:extLst>
                  <a:ext uri="{FF2B5EF4-FFF2-40B4-BE49-F238E27FC236}">
                    <a16:creationId xmlns:a16="http://schemas.microsoft.com/office/drawing/2014/main" id="{0A02C2BA-FF90-554E-828E-FC6A83131020}"/>
                  </a:ext>
                </a:extLst>
              </p:cNvPr>
              <p:cNvPicPr/>
              <p:nvPr/>
            </p:nvPicPr>
            <p:blipFill>
              <a:blip r:embed="rId33"/>
              <a:stretch>
                <a:fillRect/>
              </a:stretch>
            </p:blipFill>
            <p:spPr>
              <a:xfrm>
                <a:off x="8688717" y="4803198"/>
                <a:ext cx="135864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718DE848-FF86-8246-A6BD-B29D45E1D63D}"/>
                  </a:ext>
                </a:extLst>
              </p14:cNvPr>
              <p14:cNvContentPartPr/>
              <p14:nvPr/>
            </p14:nvContentPartPr>
            <p14:xfrm>
              <a:off x="4069557" y="5138358"/>
              <a:ext cx="1619640" cy="27720"/>
            </p14:xfrm>
          </p:contentPart>
        </mc:Choice>
        <mc:Fallback xmlns="">
          <p:pic>
            <p:nvPicPr>
              <p:cNvPr id="21" name="Ink 20">
                <a:extLst>
                  <a:ext uri="{FF2B5EF4-FFF2-40B4-BE49-F238E27FC236}">
                    <a16:creationId xmlns:a16="http://schemas.microsoft.com/office/drawing/2014/main" id="{718DE848-FF86-8246-A6BD-B29D45E1D63D}"/>
                  </a:ext>
                </a:extLst>
              </p:cNvPr>
              <p:cNvPicPr/>
              <p:nvPr/>
            </p:nvPicPr>
            <p:blipFill>
              <a:blip r:embed="rId35"/>
              <a:stretch>
                <a:fillRect/>
              </a:stretch>
            </p:blipFill>
            <p:spPr>
              <a:xfrm>
                <a:off x="4015917" y="5030718"/>
                <a:ext cx="172728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2" name="Ink 21">
                <a:extLst>
                  <a:ext uri="{FF2B5EF4-FFF2-40B4-BE49-F238E27FC236}">
                    <a16:creationId xmlns:a16="http://schemas.microsoft.com/office/drawing/2014/main" id="{B48D11EB-FFEC-4C47-B14C-0E50D9BF81FD}"/>
                  </a:ext>
                </a:extLst>
              </p14:cNvPr>
              <p14:cNvContentPartPr/>
              <p14:nvPr/>
            </p14:nvContentPartPr>
            <p14:xfrm>
              <a:off x="6182397" y="5060238"/>
              <a:ext cx="1193040" cy="52920"/>
            </p14:xfrm>
          </p:contentPart>
        </mc:Choice>
        <mc:Fallback xmlns="">
          <p:pic>
            <p:nvPicPr>
              <p:cNvPr id="22" name="Ink 21">
                <a:extLst>
                  <a:ext uri="{FF2B5EF4-FFF2-40B4-BE49-F238E27FC236}">
                    <a16:creationId xmlns:a16="http://schemas.microsoft.com/office/drawing/2014/main" id="{B48D11EB-FFEC-4C47-B14C-0E50D9BF81FD}"/>
                  </a:ext>
                </a:extLst>
              </p:cNvPr>
              <p:cNvPicPr/>
              <p:nvPr/>
            </p:nvPicPr>
            <p:blipFill>
              <a:blip r:embed="rId37"/>
              <a:stretch>
                <a:fillRect/>
              </a:stretch>
            </p:blipFill>
            <p:spPr>
              <a:xfrm>
                <a:off x="6128757" y="4952238"/>
                <a:ext cx="1300680" cy="2685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3" name="Ink 22">
                <a:extLst>
                  <a:ext uri="{FF2B5EF4-FFF2-40B4-BE49-F238E27FC236}">
                    <a16:creationId xmlns:a16="http://schemas.microsoft.com/office/drawing/2014/main" id="{3859E329-5FA5-9941-B9F6-60334CAE6E68}"/>
                  </a:ext>
                </a:extLst>
              </p14:cNvPr>
              <p14:cNvContentPartPr/>
              <p14:nvPr/>
            </p14:nvContentPartPr>
            <p14:xfrm>
              <a:off x="7781157" y="5150958"/>
              <a:ext cx="837000" cy="23760"/>
            </p14:xfrm>
          </p:contentPart>
        </mc:Choice>
        <mc:Fallback xmlns="">
          <p:pic>
            <p:nvPicPr>
              <p:cNvPr id="23" name="Ink 22">
                <a:extLst>
                  <a:ext uri="{FF2B5EF4-FFF2-40B4-BE49-F238E27FC236}">
                    <a16:creationId xmlns:a16="http://schemas.microsoft.com/office/drawing/2014/main" id="{3859E329-5FA5-9941-B9F6-60334CAE6E68}"/>
                  </a:ext>
                </a:extLst>
              </p:cNvPr>
              <p:cNvPicPr/>
              <p:nvPr/>
            </p:nvPicPr>
            <p:blipFill>
              <a:blip r:embed="rId39"/>
              <a:stretch>
                <a:fillRect/>
              </a:stretch>
            </p:blipFill>
            <p:spPr>
              <a:xfrm>
                <a:off x="7727157" y="5042958"/>
                <a:ext cx="94464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4" name="Ink 23">
                <a:extLst>
                  <a:ext uri="{FF2B5EF4-FFF2-40B4-BE49-F238E27FC236}">
                    <a16:creationId xmlns:a16="http://schemas.microsoft.com/office/drawing/2014/main" id="{BE5AB0BC-5B49-FF47-944A-556B1A2A930F}"/>
                  </a:ext>
                </a:extLst>
              </p14:cNvPr>
              <p14:cNvContentPartPr/>
              <p14:nvPr/>
            </p14:nvContentPartPr>
            <p14:xfrm>
              <a:off x="4036797" y="5310078"/>
              <a:ext cx="3061080" cy="24840"/>
            </p14:xfrm>
          </p:contentPart>
        </mc:Choice>
        <mc:Fallback xmlns="">
          <p:pic>
            <p:nvPicPr>
              <p:cNvPr id="24" name="Ink 23">
                <a:extLst>
                  <a:ext uri="{FF2B5EF4-FFF2-40B4-BE49-F238E27FC236}">
                    <a16:creationId xmlns:a16="http://schemas.microsoft.com/office/drawing/2014/main" id="{BE5AB0BC-5B49-FF47-944A-556B1A2A930F}"/>
                  </a:ext>
                </a:extLst>
              </p:cNvPr>
              <p:cNvPicPr/>
              <p:nvPr/>
            </p:nvPicPr>
            <p:blipFill>
              <a:blip r:embed="rId41"/>
              <a:stretch>
                <a:fillRect/>
              </a:stretch>
            </p:blipFill>
            <p:spPr>
              <a:xfrm>
                <a:off x="3983157" y="5202078"/>
                <a:ext cx="316872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5" name="Ink 24">
                <a:extLst>
                  <a:ext uri="{FF2B5EF4-FFF2-40B4-BE49-F238E27FC236}">
                    <a16:creationId xmlns:a16="http://schemas.microsoft.com/office/drawing/2014/main" id="{18E99A99-A2D0-5C44-ADD2-9C4C69E84B20}"/>
                  </a:ext>
                </a:extLst>
              </p14:cNvPr>
              <p14:cNvContentPartPr/>
              <p14:nvPr/>
            </p14:nvContentPartPr>
            <p14:xfrm>
              <a:off x="5347557" y="5622918"/>
              <a:ext cx="1730520" cy="26640"/>
            </p14:xfrm>
          </p:contentPart>
        </mc:Choice>
        <mc:Fallback xmlns="">
          <p:pic>
            <p:nvPicPr>
              <p:cNvPr id="25" name="Ink 24">
                <a:extLst>
                  <a:ext uri="{FF2B5EF4-FFF2-40B4-BE49-F238E27FC236}">
                    <a16:creationId xmlns:a16="http://schemas.microsoft.com/office/drawing/2014/main" id="{18E99A99-A2D0-5C44-ADD2-9C4C69E84B20}"/>
                  </a:ext>
                </a:extLst>
              </p:cNvPr>
              <p:cNvPicPr/>
              <p:nvPr/>
            </p:nvPicPr>
            <p:blipFill>
              <a:blip r:embed="rId43"/>
              <a:stretch>
                <a:fillRect/>
              </a:stretch>
            </p:blipFill>
            <p:spPr>
              <a:xfrm>
                <a:off x="5293557" y="5515278"/>
                <a:ext cx="1838160" cy="242280"/>
              </a:xfrm>
              <a:prstGeom prst="rect">
                <a:avLst/>
              </a:prstGeom>
            </p:spPr>
          </p:pic>
        </mc:Fallback>
      </mc:AlternateContent>
    </p:spTree>
    <p:extLst>
      <p:ext uri="{BB962C8B-B14F-4D97-AF65-F5344CB8AC3E}">
        <p14:creationId xmlns:p14="http://schemas.microsoft.com/office/powerpoint/2010/main" val="1472511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normAutofit/>
          </a:bodyPr>
          <a:lstStyle/>
          <a:p>
            <a:r>
              <a:rPr lang="en-US" sz="5000" dirty="0"/>
              <a:t>4. Hypertension definitions -&gt; Secondary hypertension </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196191" y="2460921"/>
            <a:ext cx="11123850" cy="4183438"/>
          </a:xfrm>
        </p:spPr>
        <p:txBody>
          <a:bodyPr>
            <a:normAutofit fontScale="92500" lnSpcReduction="10000"/>
          </a:bodyPr>
          <a:lstStyle/>
          <a:p>
            <a:pPr marL="457200" indent="-457200">
              <a:buFont typeface="Arial" panose="020B0604020202020204" pitchFamily="34" charset="0"/>
              <a:buChar char="•"/>
            </a:pPr>
            <a:r>
              <a:rPr lang="en-US" dirty="0"/>
              <a:t>Causes in dogs + prevalence of hypertension</a:t>
            </a:r>
          </a:p>
          <a:p>
            <a:pPr marL="731520" lvl="1" indent="-457200">
              <a:buFont typeface="Arial" panose="020B0604020202020204" pitchFamily="34" charset="0"/>
              <a:buChar char="•"/>
            </a:pPr>
            <a:r>
              <a:rPr lang="en-US" dirty="0"/>
              <a:t>CKD (9-93%)</a:t>
            </a:r>
          </a:p>
          <a:p>
            <a:pPr marL="731520" lvl="1" indent="-457200">
              <a:buFont typeface="Arial" panose="020B0604020202020204" pitchFamily="34" charset="0"/>
              <a:buChar char="•"/>
            </a:pPr>
            <a:r>
              <a:rPr lang="en-US" dirty="0"/>
              <a:t>AKI (15-87%)</a:t>
            </a:r>
          </a:p>
          <a:p>
            <a:pPr marL="731520" lvl="1" indent="-457200">
              <a:buFont typeface="Arial" panose="020B0604020202020204" pitchFamily="34" charset="0"/>
              <a:buChar char="•"/>
            </a:pPr>
            <a:r>
              <a:rPr lang="en-US" dirty="0"/>
              <a:t>Hyperadrenocorticism (naturally or iatrogenic) (20-80%)</a:t>
            </a:r>
          </a:p>
          <a:p>
            <a:pPr marL="731520" lvl="1" indent="-457200">
              <a:buFont typeface="Arial" panose="020B0604020202020204" pitchFamily="34" charset="0"/>
              <a:buChar char="•"/>
            </a:pPr>
            <a:r>
              <a:rPr lang="en-US" dirty="0"/>
              <a:t>DM (24-67%)</a:t>
            </a:r>
          </a:p>
          <a:p>
            <a:pPr marL="731520" lvl="1" indent="-457200">
              <a:buFont typeface="Arial" panose="020B0604020202020204" pitchFamily="34" charset="0"/>
              <a:buChar char="•"/>
            </a:pPr>
            <a:r>
              <a:rPr lang="en-US" dirty="0"/>
              <a:t>Obesity: small effect</a:t>
            </a:r>
          </a:p>
          <a:p>
            <a:pPr marL="731520" lvl="1" indent="-457200">
              <a:buFont typeface="Arial" panose="020B0604020202020204" pitchFamily="34" charset="0"/>
              <a:buChar char="•"/>
            </a:pPr>
            <a:r>
              <a:rPr lang="en-US" dirty="0"/>
              <a:t>Primary hyperaldosteronism: rare</a:t>
            </a:r>
          </a:p>
          <a:p>
            <a:pPr marL="731520" lvl="1" indent="-457200">
              <a:buFont typeface="Arial" panose="020B0604020202020204" pitchFamily="34" charset="0"/>
              <a:buChar char="•"/>
            </a:pPr>
            <a:r>
              <a:rPr lang="en-US" dirty="0"/>
              <a:t>Pheochromocytoma (43-86%)</a:t>
            </a:r>
          </a:p>
          <a:p>
            <a:pPr marL="731520" lvl="1" indent="-457200">
              <a:buFont typeface="Arial" panose="020B0604020202020204" pitchFamily="34" charset="0"/>
              <a:buChar char="•"/>
            </a:pPr>
            <a:r>
              <a:rPr lang="en-US" dirty="0"/>
              <a:t>Hypothyroid: uncommon</a:t>
            </a:r>
          </a:p>
          <a:p>
            <a:pPr marL="731520" lvl="1" indent="-457200">
              <a:buFont typeface="Arial" panose="020B0604020202020204" pitchFamily="34" charset="0"/>
              <a:buChar char="•"/>
            </a:pPr>
            <a:r>
              <a:rPr lang="en-US" dirty="0"/>
              <a:t>Brachycephalic: no prevalence data</a:t>
            </a:r>
          </a:p>
        </p:txBody>
      </p:sp>
    </p:spTree>
    <p:extLst>
      <p:ext uri="{BB962C8B-B14F-4D97-AF65-F5344CB8AC3E}">
        <p14:creationId xmlns:p14="http://schemas.microsoft.com/office/powerpoint/2010/main" val="3221068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normAutofit/>
          </a:bodyPr>
          <a:lstStyle/>
          <a:p>
            <a:r>
              <a:rPr lang="en-US" sz="5000" dirty="0"/>
              <a:t>4. Hypertension definitions -&gt; Secondary hypertension </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196191" y="2460921"/>
            <a:ext cx="11123850" cy="4183438"/>
          </a:xfrm>
        </p:spPr>
        <p:txBody>
          <a:bodyPr>
            <a:normAutofit/>
          </a:bodyPr>
          <a:lstStyle/>
          <a:p>
            <a:pPr marL="457200" indent="-457200">
              <a:buFont typeface="Arial" panose="020B0604020202020204" pitchFamily="34" charset="0"/>
              <a:buChar char="•"/>
            </a:pPr>
            <a:r>
              <a:rPr lang="en-US" dirty="0"/>
              <a:t>Causes in cats + prevalence of hypertension</a:t>
            </a:r>
          </a:p>
          <a:p>
            <a:pPr marL="731520" lvl="1" indent="-457200">
              <a:buFont typeface="Arial" panose="020B0604020202020204" pitchFamily="34" charset="0"/>
              <a:buChar char="•"/>
            </a:pPr>
            <a:r>
              <a:rPr lang="en-US" dirty="0"/>
              <a:t>CKD (17-65%)</a:t>
            </a:r>
          </a:p>
          <a:p>
            <a:pPr marL="731520" lvl="1" indent="-457200">
              <a:buFont typeface="Arial" panose="020B0604020202020204" pitchFamily="34" charset="0"/>
              <a:buChar char="•"/>
            </a:pPr>
            <a:r>
              <a:rPr lang="en-US" dirty="0"/>
              <a:t>DM (0-15%)</a:t>
            </a:r>
          </a:p>
          <a:p>
            <a:pPr marL="731520" lvl="1" indent="-457200">
              <a:buFont typeface="Arial" panose="020B0604020202020204" pitchFamily="34" charset="0"/>
              <a:buChar char="•"/>
            </a:pPr>
            <a:r>
              <a:rPr lang="en-US" dirty="0"/>
              <a:t>Hyperthyroidism (5 pre-</a:t>
            </a:r>
            <a:r>
              <a:rPr lang="en-US" dirty="0" err="1"/>
              <a:t>tx</a:t>
            </a:r>
            <a:r>
              <a:rPr lang="en-US" dirty="0"/>
              <a:t>/25 post-</a:t>
            </a:r>
            <a:r>
              <a:rPr lang="en-US" dirty="0" err="1"/>
              <a:t>tx</a:t>
            </a:r>
            <a:r>
              <a:rPr lang="en-US" dirty="0"/>
              <a:t> – 87%)</a:t>
            </a:r>
          </a:p>
          <a:p>
            <a:pPr marL="731520" lvl="1" indent="-457200">
              <a:buFont typeface="Arial" panose="020B0604020202020204" pitchFamily="34" charset="0"/>
              <a:buChar char="•"/>
            </a:pPr>
            <a:r>
              <a:rPr lang="en-US" dirty="0"/>
              <a:t>Obesity: hypertension uncommon</a:t>
            </a:r>
          </a:p>
          <a:p>
            <a:pPr marL="731520" lvl="1" indent="-457200">
              <a:buFont typeface="Arial" panose="020B0604020202020204" pitchFamily="34" charset="0"/>
              <a:buChar char="•"/>
            </a:pPr>
            <a:r>
              <a:rPr lang="en-US" dirty="0"/>
              <a:t>Primary hyperaldosteronism: uncommon </a:t>
            </a:r>
            <a:r>
              <a:rPr lang="en-US" dirty="0" err="1"/>
              <a:t>dz</a:t>
            </a:r>
            <a:r>
              <a:rPr lang="en-US" dirty="0"/>
              <a:t>, 50-100%</a:t>
            </a:r>
          </a:p>
          <a:p>
            <a:pPr marL="731520" lvl="1" indent="-457200">
              <a:buFont typeface="Arial" panose="020B0604020202020204" pitchFamily="34" charset="0"/>
              <a:buChar char="•"/>
            </a:pPr>
            <a:r>
              <a:rPr lang="en-US" dirty="0"/>
              <a:t>Pheochromocytoma: unusual disease</a:t>
            </a:r>
          </a:p>
          <a:p>
            <a:pPr marL="731520" lvl="1" indent="-457200">
              <a:buFont typeface="Arial" panose="020B0604020202020204" pitchFamily="34" charset="0"/>
              <a:buChar char="•"/>
            </a:pPr>
            <a:r>
              <a:rPr lang="en-US" dirty="0"/>
              <a:t>Hyperadrenocorticism: 19%</a:t>
            </a:r>
          </a:p>
        </p:txBody>
      </p:sp>
    </p:spTree>
    <p:extLst>
      <p:ext uri="{BB962C8B-B14F-4D97-AF65-F5344CB8AC3E}">
        <p14:creationId xmlns:p14="http://schemas.microsoft.com/office/powerpoint/2010/main" val="1113109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2:</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618956" y="2576411"/>
            <a:ext cx="10951040" cy="3634914"/>
          </a:xfrm>
        </p:spPr>
        <p:txBody>
          <a:bodyPr>
            <a:normAutofit/>
          </a:bodyPr>
          <a:lstStyle/>
          <a:p>
            <a:r>
              <a:rPr lang="en-US" dirty="0"/>
              <a:t>Case example: Your patient comes in with a 3d history of restlessness and panting at home, and his owner took home BPs that were consistently around 170mmHg systolic. He is also a newly diagnosed typical Addisonian who received his second dose of DOCP 5 days ago. Do you think his hypertension is secondary to the DOCP injection?</a:t>
            </a:r>
          </a:p>
          <a:p>
            <a:r>
              <a:rPr lang="en-US" dirty="0"/>
              <a:t>A) Yes</a:t>
            </a:r>
          </a:p>
          <a:p>
            <a:r>
              <a:rPr lang="en-US" dirty="0"/>
              <a:t>B) No</a:t>
            </a:r>
          </a:p>
          <a:p>
            <a:endParaRPr lang="en-US" dirty="0"/>
          </a:p>
        </p:txBody>
      </p:sp>
    </p:spTree>
    <p:extLst>
      <p:ext uri="{BB962C8B-B14F-4D97-AF65-F5344CB8AC3E}">
        <p14:creationId xmlns:p14="http://schemas.microsoft.com/office/powerpoint/2010/main" val="2687916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520C-97D3-1244-905D-BDE12E4B8A71}"/>
              </a:ext>
            </a:extLst>
          </p:cNvPr>
          <p:cNvSpPr>
            <a:spLocks noGrp="1"/>
          </p:cNvSpPr>
          <p:nvPr>
            <p:ph type="title"/>
          </p:nvPr>
        </p:nvSpPr>
        <p:spPr/>
        <p:txBody>
          <a:bodyPr/>
          <a:lstStyle/>
          <a:p>
            <a:r>
              <a:rPr lang="en-US" dirty="0"/>
              <a:t>Question 2:</a:t>
            </a:r>
          </a:p>
        </p:txBody>
      </p:sp>
      <p:sp>
        <p:nvSpPr>
          <p:cNvPr id="3" name="Content Placeholder 2">
            <a:extLst>
              <a:ext uri="{FF2B5EF4-FFF2-40B4-BE49-F238E27FC236}">
                <a16:creationId xmlns:a16="http://schemas.microsoft.com/office/drawing/2014/main" id="{DFEE7E48-5400-384B-8D38-31583FF76149}"/>
              </a:ext>
            </a:extLst>
          </p:cNvPr>
          <p:cNvSpPr>
            <a:spLocks noGrp="1"/>
          </p:cNvSpPr>
          <p:nvPr>
            <p:ph idx="1"/>
          </p:nvPr>
        </p:nvSpPr>
        <p:spPr>
          <a:xfrm>
            <a:off x="618956" y="2666352"/>
            <a:ext cx="10951040" cy="3634914"/>
          </a:xfrm>
        </p:spPr>
        <p:txBody>
          <a:bodyPr>
            <a:normAutofit/>
          </a:bodyPr>
          <a:lstStyle/>
          <a:p>
            <a:r>
              <a:rPr lang="en-US" dirty="0"/>
              <a:t>Case example: Your patient comes in with a 3d history of restlessness and panting at home, and his owner took home BPs that were consistently around 170mmHg systolic. He is also a newly diagnosed typical Addisonian who received his second dose of DOCP 5 days ago. Do you think his hypertension is secondary to the DOCP injection?</a:t>
            </a:r>
          </a:p>
          <a:p>
            <a:r>
              <a:rPr lang="en-US" dirty="0"/>
              <a:t>A) Yes</a:t>
            </a:r>
          </a:p>
          <a:p>
            <a:r>
              <a:rPr lang="en-US" dirty="0">
                <a:highlight>
                  <a:srgbClr val="FFFF00"/>
                </a:highlight>
              </a:rPr>
              <a:t>B) No</a:t>
            </a:r>
          </a:p>
          <a:p>
            <a:endParaRPr lang="en-US" dirty="0"/>
          </a:p>
        </p:txBody>
      </p:sp>
    </p:spTree>
    <p:extLst>
      <p:ext uri="{BB962C8B-B14F-4D97-AF65-F5344CB8AC3E}">
        <p14:creationId xmlns:p14="http://schemas.microsoft.com/office/powerpoint/2010/main" val="2415607544"/>
      </p:ext>
    </p:extLst>
  </p:cSld>
  <p:clrMapOvr>
    <a:masterClrMapping/>
  </p:clrMapOvr>
</p:sld>
</file>

<file path=ppt/theme/theme1.xml><?xml version="1.0" encoding="utf-8"?>
<a:theme xmlns:a="http://schemas.openxmlformats.org/drawingml/2006/main" name="JuxtaposeVTI">
  <a:themeElements>
    <a:clrScheme name="AnalogousFromLightSeedLeftStep">
      <a:dk1>
        <a:srgbClr val="000000"/>
      </a:dk1>
      <a:lt1>
        <a:srgbClr val="FFFFFF"/>
      </a:lt1>
      <a:dk2>
        <a:srgbClr val="213B31"/>
      </a:dk2>
      <a:lt2>
        <a:srgbClr val="E8E7E2"/>
      </a:lt2>
      <a:accent1>
        <a:srgbClr val="6E7FEE"/>
      </a:accent1>
      <a:accent2>
        <a:srgbClr val="4EA5EB"/>
      </a:accent2>
      <a:accent3>
        <a:srgbClr val="35B3B7"/>
      </a:accent3>
      <a:accent4>
        <a:srgbClr val="34B885"/>
      </a:accent4>
      <a:accent5>
        <a:srgbClr val="2FBC4B"/>
      </a:accent5>
      <a:accent6>
        <a:srgbClr val="51B834"/>
      </a:accent6>
      <a:hlink>
        <a:srgbClr val="8B8354"/>
      </a:hlink>
      <a:folHlink>
        <a:srgbClr val="7F7F7F"/>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10107</TotalTime>
  <Words>3494</Words>
  <Application>Microsoft Macintosh PowerPoint</Application>
  <PresentationFormat>Widescreen</PresentationFormat>
  <Paragraphs>388</Paragraphs>
  <Slides>50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Franklin Gothic Demi Cond</vt:lpstr>
      <vt:lpstr>Franklin Gothic Medium</vt:lpstr>
      <vt:lpstr>Wingdings</vt:lpstr>
      <vt:lpstr>JuxtaposeVTI</vt:lpstr>
      <vt:lpstr>Consensus review: Systemic hypertension *SACCM chapter 159 Antihypertensives </vt:lpstr>
      <vt:lpstr>Question 1:</vt:lpstr>
      <vt:lpstr>Question 1:</vt:lpstr>
      <vt:lpstr>2. BP measurement  3. Normal values for canine and feline BP</vt:lpstr>
      <vt:lpstr>4. Hypertension definitions</vt:lpstr>
      <vt:lpstr>4. Hypertension definitions -&gt; Secondary hypertension </vt:lpstr>
      <vt:lpstr>4. Hypertension definitions -&gt; Secondary hypertension </vt:lpstr>
      <vt:lpstr>Question 2:</vt:lpstr>
      <vt:lpstr>Question 2:</vt:lpstr>
      <vt:lpstr>4. Hypertension definitions -&gt; Secondary hypertension </vt:lpstr>
      <vt:lpstr>Question 3:</vt:lpstr>
      <vt:lpstr>Question 3:</vt:lpstr>
      <vt:lpstr>*Proposed mechanisms of blood pressure elevation</vt:lpstr>
      <vt:lpstr>Question 4:</vt:lpstr>
      <vt:lpstr>Question 4:</vt:lpstr>
      <vt:lpstr>5. Target organ damage (TOD)</vt:lpstr>
      <vt:lpstr>5. Target organ damage (TOD)</vt:lpstr>
      <vt:lpstr>5. Target organ damage (TOD)</vt:lpstr>
      <vt:lpstr>6. Prevalence and selection of patients for hypertension screening</vt:lpstr>
      <vt:lpstr>7. Diagnosis of hypertension</vt:lpstr>
      <vt:lpstr>7. Diagnosis of hypertension</vt:lpstr>
      <vt:lpstr>Question 5:</vt:lpstr>
      <vt:lpstr>Question 5:</vt:lpstr>
      <vt:lpstr>8. The hypertensive patient: evaluation and decision to treat</vt:lpstr>
      <vt:lpstr>8. The hypertensive patient: evaluation and decision to treat</vt:lpstr>
      <vt:lpstr>8.2. The hypertensive patient: evaluation and decision to treat (dogs)</vt:lpstr>
      <vt:lpstr>8.2. The hypertensive patient: evaluation and decision to treat (dogs)</vt:lpstr>
      <vt:lpstr>PowerPoint Presentation</vt:lpstr>
      <vt:lpstr>8.2. The hypertensive patient: evaluation and decision to treat (dogs)</vt:lpstr>
      <vt:lpstr>*question 6: Oral anti-hypertensives</vt:lpstr>
      <vt:lpstr>*question 6: Oral anti-hypertensives</vt:lpstr>
      <vt:lpstr>Question 7: Renin angiotensin aldosterone system (RAAS)</vt:lpstr>
      <vt:lpstr>Renin angiotensin aldosterone system (RAAS)</vt:lpstr>
      <vt:lpstr>*Ace inhibitors</vt:lpstr>
      <vt:lpstr>*Ace inhibitors</vt:lpstr>
      <vt:lpstr>Ace inhibitors</vt:lpstr>
      <vt:lpstr>Calcium channel blockers</vt:lpstr>
      <vt:lpstr>Calcium channel blockers</vt:lpstr>
      <vt:lpstr>8.3. The hypertensive patient: evaluation and decision to treat (cats)</vt:lpstr>
      <vt:lpstr>8.3. The hypertensive patient: evaluation and decision to treat (cats)</vt:lpstr>
      <vt:lpstr>8.3. The hypertensive patient: evaluation and decision to treat (cats)</vt:lpstr>
      <vt:lpstr>*IV anti-Hypertensives</vt:lpstr>
      <vt:lpstr>*fenoldopam</vt:lpstr>
      <vt:lpstr>*Sodium nitroprusside</vt:lpstr>
      <vt:lpstr>*Sodium nitroprusside</vt:lpstr>
      <vt:lpstr>*Sodium nitroprusside</vt:lpstr>
      <vt:lpstr>PowerPoint Presentation</vt:lpstr>
      <vt:lpstr>8.4. Hypertensive emergencies</vt:lpstr>
      <vt:lpstr>8.4. Hypertensive emergencies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Consensus review: Systemic hypertension</dc:title>
  <dc:creator>Cece Zhu</dc:creator>
  <cp:lastModifiedBy>Cece Zhu</cp:lastModifiedBy>
  <cp:revision>611</cp:revision>
  <dcterms:created xsi:type="dcterms:W3CDTF">2022-07-14T15:19:15Z</dcterms:created>
  <dcterms:modified xsi:type="dcterms:W3CDTF">2022-07-26T17:53:57Z</dcterms:modified>
</cp:coreProperties>
</file>