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8"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95" r:id="rId35"/>
    <p:sldId id="288" r:id="rId36"/>
    <p:sldId id="289" r:id="rId37"/>
    <p:sldId id="296" r:id="rId38"/>
    <p:sldId id="290" r:id="rId39"/>
    <p:sldId id="297" r:id="rId40"/>
    <p:sldId id="291" r:id="rId41"/>
    <p:sldId id="299" r:id="rId42"/>
    <p:sldId id="292" r:id="rId43"/>
    <p:sldId id="302" r:id="rId44"/>
    <p:sldId id="293" r:id="rId45"/>
    <p:sldId id="301" r:id="rId46"/>
    <p:sldId id="294" r:id="rId47"/>
    <p:sldId id="300" r:id="rId48"/>
    <p:sldId id="303" r:id="rId49"/>
  </p:sldIdLst>
  <p:sldSz cx="12192000" cy="6858000"/>
  <p:notesSz cx="6858000" cy="9144000"/>
  <p:embeddedFontLst>
    <p:embeddedFont>
      <p:font typeface="Avenir" panose="02000503020000020003" pitchFamily="2" charset="0"/>
      <p:regular r:id="rId51"/>
      <p:italic r:id="rId52"/>
    </p:embeddedFont>
    <p:embeddedFont>
      <p:font typeface="Avenir Book" panose="02000503020000020003" pitchFamily="2" charset="0"/>
      <p:regular r:id="rId53"/>
      <p:italic r:id="rId54"/>
    </p:embeddedFont>
    <p:embeddedFont>
      <p:font typeface="Calibri" panose="020F0502020204030204" pitchFamily="34" charset="0"/>
      <p:regular r:id="rId55"/>
      <p:bold r:id="rId56"/>
      <p:italic r:id="rId57"/>
      <p:boldItalic r:id="rId58"/>
    </p:embeddedFont>
    <p:embeddedFont>
      <p:font typeface="EB Garamond"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3" roundtripDataSignature="AMtx7mi416RjsLgfDO1XON23uT7u/z7T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88768"/>
  </p:normalViewPr>
  <p:slideViewPr>
    <p:cSldViewPr snapToGrid="0" snapToObjects="1">
      <p:cViewPr varScale="1">
        <p:scale>
          <a:sx n="97" d="100"/>
          <a:sy n="97" d="100"/>
        </p:scale>
        <p:origin x="9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007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76685f3e3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176685f3e3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85860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2236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4205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Dopamine and dobutamine m</a:t>
            </a:r>
            <a:r>
              <a:rPr lang="en-US" sz="1800" dirty="0">
                <a:effectLst/>
                <a:latin typeface="Minion"/>
              </a:rPr>
              <a:t>ay contribute to an increase in heart rate and systolic function</a:t>
            </a:r>
            <a:endParaRPr lang="en-US" dirty="0"/>
          </a:p>
          <a:p>
            <a:pPr marL="0" lvl="0" indent="0" algn="l" rtl="0">
              <a:spcBef>
                <a:spcPts val="0"/>
              </a:spcBef>
              <a:spcAft>
                <a:spcPts val="0"/>
              </a:spcAft>
              <a:buNone/>
            </a:pPr>
            <a:endParaRPr dirty="0"/>
          </a:p>
        </p:txBody>
      </p:sp>
      <p:sp>
        <p:nvSpPr>
          <p:cNvPr id="449" name="Google Shape;44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effectLst/>
                <a:latin typeface="Minion"/>
              </a:rPr>
              <a:t>The right bundle branch is smaller and more prone to injury than the left, and patients requiring right heart catheter- </a:t>
            </a:r>
            <a:r>
              <a:rPr lang="en-US" sz="1800" dirty="0" err="1">
                <a:effectLst/>
                <a:latin typeface="Minion"/>
              </a:rPr>
              <a:t>ization</a:t>
            </a:r>
            <a:r>
              <a:rPr lang="en-US" sz="1800" dirty="0">
                <a:effectLst/>
                <a:latin typeface="Minion"/>
              </a:rPr>
              <a:t> frequently develop right bundle branch block. </a:t>
            </a:r>
            <a:endParaRPr lang="en-US" dirty="0"/>
          </a:p>
          <a:p>
            <a:pPr marL="0" lvl="0" indent="0" algn="l" rtl="0">
              <a:spcBef>
                <a:spcPts val="0"/>
              </a:spcBef>
              <a:spcAft>
                <a:spcPts val="0"/>
              </a:spcAft>
              <a:buNone/>
            </a:pPr>
            <a:endParaRPr dirty="0"/>
          </a:p>
        </p:txBody>
      </p:sp>
      <p:sp>
        <p:nvSpPr>
          <p:cNvPr id="462" name="Google Shape;46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5216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Options: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1. </a:t>
            </a:r>
            <a:r>
              <a:rPr lang="en-US" sz="1800" dirty="0">
                <a:effectLst/>
                <a:latin typeface="Minion"/>
              </a:rPr>
              <a:t>positive electrode placed in the lower right scapular border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p</a:t>
            </a:r>
            <a:r>
              <a:rPr lang="en-US" sz="1800" dirty="0">
                <a:effectLst/>
                <a:latin typeface="Minion"/>
              </a:rPr>
              <a:t>ositive electrode placed in the lower left scapular border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effectLst/>
                <a:latin typeface="Minion"/>
              </a:rPr>
              <a:t>3. positive electrode placed in the right parasternal region</a:t>
            </a:r>
            <a:endParaRPr lang="en-US" dirty="0"/>
          </a:p>
          <a:p>
            <a:pPr marL="0" lvl="0" indent="0" algn="l" rtl="0">
              <a:spcBef>
                <a:spcPts val="0"/>
              </a:spcBef>
              <a:spcAft>
                <a:spcPts val="0"/>
              </a:spcAft>
              <a:buNone/>
            </a:pPr>
            <a:endParaRPr dirty="0"/>
          </a:p>
        </p:txBody>
      </p:sp>
      <p:sp>
        <p:nvSpPr>
          <p:cNvPr id="462" name="Google Shape;46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5496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98245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7341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514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tachyphylaxis: progressive decrease in response to a given dose after repetitive admin of a substance</a:t>
            </a:r>
            <a:endParaRPr dirty="0"/>
          </a:p>
        </p:txBody>
      </p:sp>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rgbClr val="FFFFFF"/>
                </a:solidFill>
              </a:rPr>
              <a:t>attr</a:t>
            </a:r>
            <a:endParaRPr>
              <a:highlight>
                <a:schemeClr val="dk1"/>
              </a:highlight>
            </a:endParaRPr>
          </a:p>
        </p:txBody>
      </p:sp>
      <p:sp>
        <p:nvSpPr>
          <p:cNvPr id="162" name="Google Shape;16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4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EB Garamond"/>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4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1000"/>
              </a:spcBef>
              <a:spcAft>
                <a:spcPts val="0"/>
              </a:spcAft>
              <a:buSzPts val="1920"/>
              <a:buNone/>
              <a:defRPr sz="2400"/>
            </a:lvl1pPr>
            <a:lvl2pPr lvl="1" algn="ctr">
              <a:lnSpc>
                <a:spcPct val="110000"/>
              </a:lnSpc>
              <a:spcBef>
                <a:spcPts val="500"/>
              </a:spcBef>
              <a:spcAft>
                <a:spcPts val="0"/>
              </a:spcAft>
              <a:buSzPts val="1600"/>
              <a:buNone/>
              <a:defRPr sz="2000"/>
            </a:lvl2pPr>
            <a:lvl3pPr lvl="2" algn="ctr">
              <a:lnSpc>
                <a:spcPct val="110000"/>
              </a:lnSpc>
              <a:spcBef>
                <a:spcPts val="500"/>
              </a:spcBef>
              <a:spcAft>
                <a:spcPts val="0"/>
              </a:spcAft>
              <a:buSzPts val="1440"/>
              <a:buNone/>
              <a:defRPr sz="1800"/>
            </a:lvl3pPr>
            <a:lvl4pPr lvl="3" algn="ctr">
              <a:lnSpc>
                <a:spcPct val="110000"/>
              </a:lnSpc>
              <a:spcBef>
                <a:spcPts val="500"/>
              </a:spcBef>
              <a:spcAft>
                <a:spcPts val="0"/>
              </a:spcAft>
              <a:buSzPts val="1280"/>
              <a:buNone/>
              <a:defRPr sz="1600"/>
            </a:lvl4pPr>
            <a:lvl5pPr lvl="4" algn="ctr">
              <a:lnSpc>
                <a:spcPct val="110000"/>
              </a:lnSpc>
              <a:spcBef>
                <a:spcPts val="500"/>
              </a:spcBef>
              <a:spcAft>
                <a:spcPts val="0"/>
              </a:spcAft>
              <a:buSzPts val="128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40"/>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0"/>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0"/>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49"/>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9"/>
          <p:cNvSpPr txBox="1">
            <a:spLocks noGrp="1"/>
          </p:cNvSpPr>
          <p:nvPr>
            <p:ph type="body" idx="1"/>
          </p:nvPr>
        </p:nvSpPr>
        <p:spPr>
          <a:xfrm rot="5400000">
            <a:off x="4096847" y="-1079990"/>
            <a:ext cx="3998306" cy="10515600"/>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49"/>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9"/>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9"/>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50"/>
          <p:cNvSpPr txBox="1">
            <a:spLocks noGrp="1"/>
          </p:cNvSpPr>
          <p:nvPr>
            <p:ph type="title"/>
          </p:nvPr>
        </p:nvSpPr>
        <p:spPr>
          <a:xfrm rot="5400000">
            <a:off x="7331869" y="2155031"/>
            <a:ext cx="5414963"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50"/>
          <p:cNvSpPr txBox="1">
            <a:spLocks noGrp="1"/>
          </p:cNvSpPr>
          <p:nvPr>
            <p:ph type="body" idx="1"/>
          </p:nvPr>
        </p:nvSpPr>
        <p:spPr>
          <a:xfrm rot="5400000">
            <a:off x="1997869" y="-397669"/>
            <a:ext cx="5414963" cy="7734300"/>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50"/>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0"/>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0"/>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41"/>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41"/>
          <p:cNvSpPr txBox="1">
            <a:spLocks noGrp="1"/>
          </p:cNvSpPr>
          <p:nvPr>
            <p:ph type="body" idx="1"/>
          </p:nvPr>
        </p:nvSpPr>
        <p:spPr>
          <a:xfrm>
            <a:off x="838200" y="2178657"/>
            <a:ext cx="10515600" cy="3998306"/>
          </a:xfrm>
          <a:prstGeom prst="rect">
            <a:avLst/>
          </a:prstGeom>
          <a:noFill/>
          <a:ln>
            <a:noFill/>
          </a:ln>
        </p:spPr>
        <p:txBody>
          <a:bodyPr spcFirstLastPara="1" wrap="square" lIns="91425" tIns="45700" rIns="91425" bIns="45700" anchor="t" anchorCtr="0">
            <a:normAutofit/>
          </a:bodyPr>
          <a:lstStyle>
            <a:lvl1pPr marL="457200" lvl="0" indent="-370840" algn="l">
              <a:lnSpc>
                <a:spcPct val="110000"/>
              </a:lnSpc>
              <a:spcBef>
                <a:spcPts val="1000"/>
              </a:spcBef>
              <a:spcAft>
                <a:spcPts val="0"/>
              </a:spcAft>
              <a:buSzPts val="2240"/>
              <a:buFont typeface="Noto Sans Symbols"/>
              <a:buChar char="▪"/>
              <a:defRPr/>
            </a:lvl1pPr>
            <a:lvl2pPr marL="914400" lvl="1" indent="-350519" algn="l">
              <a:lnSpc>
                <a:spcPct val="110000"/>
              </a:lnSpc>
              <a:spcBef>
                <a:spcPts val="500"/>
              </a:spcBef>
              <a:spcAft>
                <a:spcPts val="0"/>
              </a:spcAft>
              <a:buSzPts val="1920"/>
              <a:buFont typeface="Noto Sans Symbols"/>
              <a:buChar char="▪"/>
              <a:defRPr/>
            </a:lvl2pPr>
            <a:lvl3pPr marL="1371600" lvl="2" indent="-330200" algn="l">
              <a:lnSpc>
                <a:spcPct val="110000"/>
              </a:lnSpc>
              <a:spcBef>
                <a:spcPts val="500"/>
              </a:spcBef>
              <a:spcAft>
                <a:spcPts val="0"/>
              </a:spcAft>
              <a:buSzPts val="1600"/>
              <a:buFont typeface="Noto Sans Symbols"/>
              <a:buChar char="▪"/>
              <a:defRPr/>
            </a:lvl3pPr>
            <a:lvl4pPr marL="1828800" lvl="3" indent="-320039" algn="l">
              <a:lnSpc>
                <a:spcPct val="110000"/>
              </a:lnSpc>
              <a:spcBef>
                <a:spcPts val="500"/>
              </a:spcBef>
              <a:spcAft>
                <a:spcPts val="0"/>
              </a:spcAft>
              <a:buSzPts val="1440"/>
              <a:buFont typeface="Noto Sans Symbols"/>
              <a:buChar char="▪"/>
              <a:defRPr/>
            </a:lvl4pPr>
            <a:lvl5pPr marL="2286000" lvl="4" indent="-320039" algn="l">
              <a:lnSpc>
                <a:spcPct val="110000"/>
              </a:lnSpc>
              <a:spcBef>
                <a:spcPts val="500"/>
              </a:spcBef>
              <a:spcAft>
                <a:spcPts val="0"/>
              </a:spcAft>
              <a:buSzPts val="1440"/>
              <a:buFont typeface="Noto Sans Symbols"/>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1"/>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1"/>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1"/>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4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5400"/>
              <a:buFont typeface="EB Garamond"/>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920"/>
              <a:buNone/>
              <a:defRPr sz="2400">
                <a:solidFill>
                  <a:srgbClr val="888888"/>
                </a:solidFill>
              </a:defRPr>
            </a:lvl1pPr>
            <a:lvl2pPr marL="914400" lvl="1" indent="-228600" algn="l">
              <a:lnSpc>
                <a:spcPct val="110000"/>
              </a:lnSpc>
              <a:spcBef>
                <a:spcPts val="500"/>
              </a:spcBef>
              <a:spcAft>
                <a:spcPts val="0"/>
              </a:spcAft>
              <a:buSzPts val="1600"/>
              <a:buNone/>
              <a:defRPr sz="2000">
                <a:solidFill>
                  <a:srgbClr val="888888"/>
                </a:solidFill>
              </a:defRPr>
            </a:lvl2pPr>
            <a:lvl3pPr marL="1371600" lvl="2" indent="-228600" algn="l">
              <a:lnSpc>
                <a:spcPct val="110000"/>
              </a:lnSpc>
              <a:spcBef>
                <a:spcPts val="500"/>
              </a:spcBef>
              <a:spcAft>
                <a:spcPts val="0"/>
              </a:spcAft>
              <a:buSzPts val="1440"/>
              <a:buNone/>
              <a:defRPr sz="1800">
                <a:solidFill>
                  <a:srgbClr val="888888"/>
                </a:solidFill>
              </a:defRPr>
            </a:lvl3pPr>
            <a:lvl4pPr marL="1828800" lvl="3" indent="-228600" algn="l">
              <a:lnSpc>
                <a:spcPct val="110000"/>
              </a:lnSpc>
              <a:spcBef>
                <a:spcPts val="500"/>
              </a:spcBef>
              <a:spcAft>
                <a:spcPts val="0"/>
              </a:spcAft>
              <a:buSzPts val="1280"/>
              <a:buNone/>
              <a:defRPr sz="1600">
                <a:solidFill>
                  <a:srgbClr val="888888"/>
                </a:solidFill>
              </a:defRPr>
            </a:lvl4pPr>
            <a:lvl5pPr marL="2286000" lvl="4" indent="-228600" algn="l">
              <a:lnSpc>
                <a:spcPct val="110000"/>
              </a:lnSpc>
              <a:spcBef>
                <a:spcPts val="500"/>
              </a:spcBef>
              <a:spcAft>
                <a:spcPts val="0"/>
              </a:spcAft>
              <a:buSzPts val="128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42"/>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2"/>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2"/>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43"/>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4800"/>
              <a:buFont typeface="EB Garamond"/>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3"/>
          <p:cNvSpPr txBox="1">
            <a:spLocks noGrp="1"/>
          </p:cNvSpPr>
          <p:nvPr>
            <p:ph type="body" idx="1"/>
          </p:nvPr>
        </p:nvSpPr>
        <p:spPr>
          <a:xfrm>
            <a:off x="838200" y="2057399"/>
            <a:ext cx="5181600" cy="4119563"/>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3"/>
          <p:cNvSpPr txBox="1">
            <a:spLocks noGrp="1"/>
          </p:cNvSpPr>
          <p:nvPr>
            <p:ph type="body" idx="2"/>
          </p:nvPr>
        </p:nvSpPr>
        <p:spPr>
          <a:xfrm>
            <a:off x="6172200" y="2057399"/>
            <a:ext cx="5181600" cy="4119563"/>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43"/>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3"/>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43"/>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44"/>
          <p:cNvSpPr txBox="1">
            <a:spLocks noGrp="1"/>
          </p:cNvSpPr>
          <p:nvPr>
            <p:ph type="title"/>
          </p:nvPr>
        </p:nvSpPr>
        <p:spPr>
          <a:xfrm>
            <a:off x="839788" y="668338"/>
            <a:ext cx="10515600" cy="10842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44"/>
          <p:cNvSpPr txBox="1">
            <a:spLocks noGrp="1"/>
          </p:cNvSpPr>
          <p:nvPr>
            <p:ph type="body" idx="1"/>
          </p:nvPr>
        </p:nvSpPr>
        <p:spPr>
          <a:xfrm>
            <a:off x="839788" y="1828800"/>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1920"/>
              <a:buNone/>
              <a:defRPr sz="2400" b="0"/>
            </a:lvl1pPr>
            <a:lvl2pPr marL="914400" lvl="1" indent="-228600" algn="l">
              <a:lnSpc>
                <a:spcPct val="110000"/>
              </a:lnSpc>
              <a:spcBef>
                <a:spcPts val="500"/>
              </a:spcBef>
              <a:spcAft>
                <a:spcPts val="0"/>
              </a:spcAft>
              <a:buSzPts val="1600"/>
              <a:buNone/>
              <a:defRPr sz="2000" b="1"/>
            </a:lvl2pPr>
            <a:lvl3pPr marL="1371600" lvl="2" indent="-228600" algn="l">
              <a:lnSpc>
                <a:spcPct val="110000"/>
              </a:lnSpc>
              <a:spcBef>
                <a:spcPts val="500"/>
              </a:spcBef>
              <a:spcAft>
                <a:spcPts val="0"/>
              </a:spcAft>
              <a:buSzPts val="1440"/>
              <a:buNone/>
              <a:defRPr sz="1800" b="1"/>
            </a:lvl3pPr>
            <a:lvl4pPr marL="1828800" lvl="3" indent="-228600" algn="l">
              <a:lnSpc>
                <a:spcPct val="110000"/>
              </a:lnSpc>
              <a:spcBef>
                <a:spcPts val="500"/>
              </a:spcBef>
              <a:spcAft>
                <a:spcPts val="0"/>
              </a:spcAft>
              <a:buSzPts val="1280"/>
              <a:buNone/>
              <a:defRPr sz="1600" b="1"/>
            </a:lvl4pPr>
            <a:lvl5pPr marL="2286000" lvl="4" indent="-228600" algn="l">
              <a:lnSpc>
                <a:spcPct val="110000"/>
              </a:lnSpc>
              <a:spcBef>
                <a:spcPts val="50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44"/>
          <p:cNvSpPr txBox="1">
            <a:spLocks noGrp="1"/>
          </p:cNvSpPr>
          <p:nvPr>
            <p:ph type="body" idx="2"/>
          </p:nvPr>
        </p:nvSpPr>
        <p:spPr>
          <a:xfrm>
            <a:off x="839788" y="2743199"/>
            <a:ext cx="5157787" cy="3446463"/>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4"/>
          <p:cNvSpPr txBox="1">
            <a:spLocks noGrp="1"/>
          </p:cNvSpPr>
          <p:nvPr>
            <p:ph type="body" idx="3"/>
          </p:nvPr>
        </p:nvSpPr>
        <p:spPr>
          <a:xfrm>
            <a:off x="6172200" y="1828800"/>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10000"/>
              </a:lnSpc>
              <a:spcBef>
                <a:spcPts val="1000"/>
              </a:spcBef>
              <a:spcAft>
                <a:spcPts val="0"/>
              </a:spcAft>
              <a:buSzPts val="1920"/>
              <a:buNone/>
              <a:defRPr sz="2400" b="0"/>
            </a:lvl1pPr>
            <a:lvl2pPr marL="914400" lvl="1" indent="-228600" algn="l">
              <a:lnSpc>
                <a:spcPct val="110000"/>
              </a:lnSpc>
              <a:spcBef>
                <a:spcPts val="500"/>
              </a:spcBef>
              <a:spcAft>
                <a:spcPts val="0"/>
              </a:spcAft>
              <a:buSzPts val="1600"/>
              <a:buNone/>
              <a:defRPr sz="2000" b="1"/>
            </a:lvl2pPr>
            <a:lvl3pPr marL="1371600" lvl="2" indent="-228600" algn="l">
              <a:lnSpc>
                <a:spcPct val="110000"/>
              </a:lnSpc>
              <a:spcBef>
                <a:spcPts val="500"/>
              </a:spcBef>
              <a:spcAft>
                <a:spcPts val="0"/>
              </a:spcAft>
              <a:buSzPts val="1440"/>
              <a:buNone/>
              <a:defRPr sz="1800" b="1"/>
            </a:lvl3pPr>
            <a:lvl4pPr marL="1828800" lvl="3" indent="-228600" algn="l">
              <a:lnSpc>
                <a:spcPct val="110000"/>
              </a:lnSpc>
              <a:spcBef>
                <a:spcPts val="500"/>
              </a:spcBef>
              <a:spcAft>
                <a:spcPts val="0"/>
              </a:spcAft>
              <a:buSzPts val="1280"/>
              <a:buNone/>
              <a:defRPr sz="1600" b="1"/>
            </a:lvl4pPr>
            <a:lvl5pPr marL="2286000" lvl="4" indent="-228600" algn="l">
              <a:lnSpc>
                <a:spcPct val="110000"/>
              </a:lnSpc>
              <a:spcBef>
                <a:spcPts val="500"/>
              </a:spcBef>
              <a:spcAft>
                <a:spcPts val="0"/>
              </a:spcAft>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4"/>
          <p:cNvSpPr txBox="1">
            <a:spLocks noGrp="1"/>
          </p:cNvSpPr>
          <p:nvPr>
            <p:ph type="body" idx="4"/>
          </p:nvPr>
        </p:nvSpPr>
        <p:spPr>
          <a:xfrm>
            <a:off x="6172200" y="2743199"/>
            <a:ext cx="5183188" cy="3446463"/>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1000"/>
              </a:spcBef>
              <a:spcAft>
                <a:spcPts val="0"/>
              </a:spcAft>
              <a:buSzPts val="1440"/>
              <a:buChar char="▪"/>
              <a:defRPr/>
            </a:lvl1pPr>
            <a:lvl2pPr marL="914400" lvl="1" indent="-320040" algn="l">
              <a:lnSpc>
                <a:spcPct val="110000"/>
              </a:lnSpc>
              <a:spcBef>
                <a:spcPts val="500"/>
              </a:spcBef>
              <a:spcAft>
                <a:spcPts val="0"/>
              </a:spcAft>
              <a:buSzPts val="1440"/>
              <a:buChar char="▪"/>
              <a:defRPr/>
            </a:lvl2pPr>
            <a:lvl3pPr marL="1371600" lvl="2" indent="-320039" algn="l">
              <a:lnSpc>
                <a:spcPct val="110000"/>
              </a:lnSpc>
              <a:spcBef>
                <a:spcPts val="500"/>
              </a:spcBef>
              <a:spcAft>
                <a:spcPts val="0"/>
              </a:spcAft>
              <a:buSzPts val="1440"/>
              <a:buChar char="▪"/>
              <a:defRPr/>
            </a:lvl3pPr>
            <a:lvl4pPr marL="1828800" lvl="3" indent="-320039" algn="l">
              <a:lnSpc>
                <a:spcPct val="110000"/>
              </a:lnSpc>
              <a:spcBef>
                <a:spcPts val="500"/>
              </a:spcBef>
              <a:spcAft>
                <a:spcPts val="0"/>
              </a:spcAft>
              <a:buSzPts val="1440"/>
              <a:buChar char="▪"/>
              <a:defRPr/>
            </a:lvl4pPr>
            <a:lvl5pPr marL="2286000" lvl="4" indent="-320039" algn="l">
              <a:lnSpc>
                <a:spcPct val="110000"/>
              </a:lnSpc>
              <a:spcBef>
                <a:spcPts val="500"/>
              </a:spcBef>
              <a:spcAft>
                <a:spcPts val="0"/>
              </a:spcAft>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4"/>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4"/>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4"/>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45"/>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5"/>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5"/>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5"/>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46"/>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6"/>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6"/>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47"/>
          <p:cNvSpPr txBox="1">
            <a:spLocks noGrp="1"/>
          </p:cNvSpPr>
          <p:nvPr>
            <p:ph type="title"/>
          </p:nvPr>
        </p:nvSpPr>
        <p:spPr>
          <a:xfrm>
            <a:off x="839788" y="685800"/>
            <a:ext cx="3932237"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EB Garamon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47"/>
          <p:cNvSpPr txBox="1">
            <a:spLocks noGrp="1"/>
          </p:cNvSpPr>
          <p:nvPr>
            <p:ph type="body" idx="1"/>
          </p:nvPr>
        </p:nvSpPr>
        <p:spPr>
          <a:xfrm>
            <a:off x="5183188" y="685801"/>
            <a:ext cx="6172200" cy="5175250"/>
          </a:xfrm>
          <a:prstGeom prst="rect">
            <a:avLst/>
          </a:prstGeom>
          <a:noFill/>
          <a:ln>
            <a:noFill/>
          </a:ln>
        </p:spPr>
        <p:txBody>
          <a:bodyPr spcFirstLastPara="1" wrap="square" lIns="91425" tIns="45700" rIns="91425" bIns="45700" anchor="t" anchorCtr="0">
            <a:normAutofit/>
          </a:bodyPr>
          <a:lstStyle>
            <a:lvl1pPr marL="457200" lvl="0" indent="-391160" algn="l">
              <a:lnSpc>
                <a:spcPct val="110000"/>
              </a:lnSpc>
              <a:spcBef>
                <a:spcPts val="1000"/>
              </a:spcBef>
              <a:spcAft>
                <a:spcPts val="0"/>
              </a:spcAft>
              <a:buSzPts val="2560"/>
              <a:buChar char="▪"/>
              <a:defRPr sz="3200"/>
            </a:lvl1pPr>
            <a:lvl2pPr marL="914400" lvl="1" indent="-370840" algn="l">
              <a:lnSpc>
                <a:spcPct val="110000"/>
              </a:lnSpc>
              <a:spcBef>
                <a:spcPts val="500"/>
              </a:spcBef>
              <a:spcAft>
                <a:spcPts val="0"/>
              </a:spcAft>
              <a:buSzPts val="2240"/>
              <a:buChar char="▪"/>
              <a:defRPr sz="2800"/>
            </a:lvl2pPr>
            <a:lvl3pPr marL="1371600" lvl="2" indent="-350519" algn="l">
              <a:lnSpc>
                <a:spcPct val="110000"/>
              </a:lnSpc>
              <a:spcBef>
                <a:spcPts val="500"/>
              </a:spcBef>
              <a:spcAft>
                <a:spcPts val="0"/>
              </a:spcAft>
              <a:buSzPts val="1920"/>
              <a:buChar char="▪"/>
              <a:defRPr sz="2400"/>
            </a:lvl3pPr>
            <a:lvl4pPr marL="1828800" lvl="3" indent="-330200" algn="l">
              <a:lnSpc>
                <a:spcPct val="110000"/>
              </a:lnSpc>
              <a:spcBef>
                <a:spcPts val="500"/>
              </a:spcBef>
              <a:spcAft>
                <a:spcPts val="0"/>
              </a:spcAft>
              <a:buSzPts val="1600"/>
              <a:buChar char="▪"/>
              <a:defRPr sz="2000"/>
            </a:lvl4pPr>
            <a:lvl5pPr marL="2286000" lvl="4" indent="-330200" algn="l">
              <a:lnSpc>
                <a:spcPct val="110000"/>
              </a:lnSpc>
              <a:spcBef>
                <a:spcPts val="500"/>
              </a:spcBef>
              <a:spcAft>
                <a:spcPts val="0"/>
              </a:spcAft>
              <a:buSzPts val="16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47"/>
          <p:cNvSpPr txBox="1">
            <a:spLocks noGrp="1"/>
          </p:cNvSpPr>
          <p:nvPr>
            <p:ph type="body" idx="2"/>
          </p:nvPr>
        </p:nvSpPr>
        <p:spPr>
          <a:xfrm>
            <a:off x="839788" y="2209800"/>
            <a:ext cx="3932237" cy="36591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280"/>
              <a:buNone/>
              <a:defRPr sz="1600"/>
            </a:lvl1pPr>
            <a:lvl2pPr marL="914400" lvl="1" indent="-228600" algn="l">
              <a:lnSpc>
                <a:spcPct val="110000"/>
              </a:lnSpc>
              <a:spcBef>
                <a:spcPts val="500"/>
              </a:spcBef>
              <a:spcAft>
                <a:spcPts val="0"/>
              </a:spcAft>
              <a:buSzPts val="1120"/>
              <a:buNone/>
              <a:defRPr sz="1400"/>
            </a:lvl2pPr>
            <a:lvl3pPr marL="1371600" lvl="2" indent="-228600" algn="l">
              <a:lnSpc>
                <a:spcPct val="110000"/>
              </a:lnSpc>
              <a:spcBef>
                <a:spcPts val="500"/>
              </a:spcBef>
              <a:spcAft>
                <a:spcPts val="0"/>
              </a:spcAft>
              <a:buSzPts val="960"/>
              <a:buNone/>
              <a:defRPr sz="1200"/>
            </a:lvl3pPr>
            <a:lvl4pPr marL="1828800" lvl="3" indent="-228600" algn="l">
              <a:lnSpc>
                <a:spcPct val="110000"/>
              </a:lnSpc>
              <a:spcBef>
                <a:spcPts val="500"/>
              </a:spcBef>
              <a:spcAft>
                <a:spcPts val="0"/>
              </a:spcAft>
              <a:buSzPts val="800"/>
              <a:buNone/>
              <a:defRPr sz="1000"/>
            </a:lvl4pPr>
            <a:lvl5pPr marL="2286000" lvl="4" indent="-228600" algn="l">
              <a:lnSpc>
                <a:spcPct val="110000"/>
              </a:lnSpc>
              <a:spcBef>
                <a:spcPts val="500"/>
              </a:spcBef>
              <a:spcAft>
                <a:spcPts val="0"/>
              </a:spcAft>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47"/>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7"/>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47"/>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48"/>
          <p:cNvSpPr txBox="1">
            <a:spLocks noGrp="1"/>
          </p:cNvSpPr>
          <p:nvPr>
            <p:ph type="title"/>
          </p:nvPr>
        </p:nvSpPr>
        <p:spPr>
          <a:xfrm>
            <a:off x="839788" y="685800"/>
            <a:ext cx="3932237"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EB Garamon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48"/>
          <p:cNvSpPr>
            <a:spLocks noGrp="1"/>
          </p:cNvSpPr>
          <p:nvPr>
            <p:ph type="pic" idx="2"/>
          </p:nvPr>
        </p:nvSpPr>
        <p:spPr>
          <a:xfrm>
            <a:off x="5183188" y="685801"/>
            <a:ext cx="6172200" cy="5175250"/>
          </a:xfrm>
          <a:prstGeom prst="rect">
            <a:avLst/>
          </a:prstGeom>
          <a:noFill/>
          <a:ln>
            <a:noFill/>
          </a:ln>
        </p:spPr>
      </p:sp>
      <p:sp>
        <p:nvSpPr>
          <p:cNvPr id="69" name="Google Shape;69;p48"/>
          <p:cNvSpPr txBox="1">
            <a:spLocks noGrp="1"/>
          </p:cNvSpPr>
          <p:nvPr>
            <p:ph type="body" idx="1"/>
          </p:nvPr>
        </p:nvSpPr>
        <p:spPr>
          <a:xfrm>
            <a:off x="839788" y="2209800"/>
            <a:ext cx="3932237" cy="3659188"/>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280"/>
              <a:buNone/>
              <a:defRPr sz="1600"/>
            </a:lvl1pPr>
            <a:lvl2pPr marL="914400" lvl="1" indent="-228600" algn="l">
              <a:lnSpc>
                <a:spcPct val="110000"/>
              </a:lnSpc>
              <a:spcBef>
                <a:spcPts val="500"/>
              </a:spcBef>
              <a:spcAft>
                <a:spcPts val="0"/>
              </a:spcAft>
              <a:buSzPts val="1120"/>
              <a:buNone/>
              <a:defRPr sz="1400"/>
            </a:lvl2pPr>
            <a:lvl3pPr marL="1371600" lvl="2" indent="-228600" algn="l">
              <a:lnSpc>
                <a:spcPct val="110000"/>
              </a:lnSpc>
              <a:spcBef>
                <a:spcPts val="500"/>
              </a:spcBef>
              <a:spcAft>
                <a:spcPts val="0"/>
              </a:spcAft>
              <a:buSzPts val="960"/>
              <a:buNone/>
              <a:defRPr sz="1200"/>
            </a:lvl3pPr>
            <a:lvl4pPr marL="1828800" lvl="3" indent="-228600" algn="l">
              <a:lnSpc>
                <a:spcPct val="110000"/>
              </a:lnSpc>
              <a:spcBef>
                <a:spcPts val="500"/>
              </a:spcBef>
              <a:spcAft>
                <a:spcPts val="0"/>
              </a:spcAft>
              <a:buSzPts val="800"/>
              <a:buNone/>
              <a:defRPr sz="1000"/>
            </a:lvl4pPr>
            <a:lvl5pPr marL="2286000" lvl="4" indent="-228600" algn="l">
              <a:lnSpc>
                <a:spcPct val="110000"/>
              </a:lnSpc>
              <a:spcBef>
                <a:spcPts val="500"/>
              </a:spcBef>
              <a:spcAft>
                <a:spcPts val="0"/>
              </a:spcAft>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48"/>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8"/>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8"/>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a:off x="0" y="0"/>
            <a:ext cx="12188952" cy="6858000"/>
          </a:xfrm>
          <a:prstGeom prst="frame">
            <a:avLst>
              <a:gd name="adj1" fmla="val 7164"/>
            </a:avLst>
          </a:prstGeom>
          <a:gradFill>
            <a:gsLst>
              <a:gs pos="0">
                <a:srgbClr val="493BB1">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 name="Google Shape;11;p39"/>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5"/>
              </a:buClr>
              <a:buSzPts val="5200"/>
              <a:buFont typeface="EB Garamond"/>
              <a:buNone/>
              <a:defRPr sz="5200" b="0" i="0" u="none" strike="noStrike" cap="none">
                <a:solidFill>
                  <a:schemeClr val="accent5"/>
                </a:solidFill>
                <a:latin typeface="EB Garamond"/>
                <a:ea typeface="EB Garamond"/>
                <a:cs typeface="EB Garamond"/>
                <a:sym typeface="EB Garamon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9"/>
          <p:cNvSpPr txBox="1">
            <a:spLocks noGrp="1"/>
          </p:cNvSpPr>
          <p:nvPr>
            <p:ph type="body" idx="1"/>
          </p:nvPr>
        </p:nvSpPr>
        <p:spPr>
          <a:xfrm>
            <a:off x="838200" y="2178657"/>
            <a:ext cx="10515600" cy="3998306"/>
          </a:xfrm>
          <a:prstGeom prst="rect">
            <a:avLst/>
          </a:prstGeom>
          <a:noFill/>
          <a:ln>
            <a:noFill/>
          </a:ln>
        </p:spPr>
        <p:txBody>
          <a:bodyPr spcFirstLastPara="1" wrap="square" lIns="91425" tIns="45700" rIns="91425" bIns="45700" anchor="t" anchorCtr="0">
            <a:normAutofit/>
          </a:bodyPr>
          <a:lstStyle>
            <a:lvl1pPr marL="457200" marR="0" lvl="0" indent="-370840" algn="l" rtl="0">
              <a:lnSpc>
                <a:spcPct val="110000"/>
              </a:lnSpc>
              <a:spcBef>
                <a:spcPts val="1000"/>
              </a:spcBef>
              <a:spcAft>
                <a:spcPts val="0"/>
              </a:spcAft>
              <a:buClr>
                <a:srgbClr val="DFDFF2"/>
              </a:buClr>
              <a:buSzPts val="2240"/>
              <a:buFont typeface="Noto Sans Symbols"/>
              <a:buChar char="▪"/>
              <a:defRPr sz="2800" b="0" i="0" u="none" strike="noStrike" cap="none">
                <a:solidFill>
                  <a:schemeClr val="dk2"/>
                </a:solidFill>
                <a:latin typeface="Avenir"/>
                <a:ea typeface="Avenir"/>
                <a:cs typeface="Avenir"/>
                <a:sym typeface="Avenir"/>
              </a:defRPr>
            </a:lvl1pPr>
            <a:lvl2pPr marL="914400" marR="0" lvl="1" indent="-350519" algn="l" rtl="0">
              <a:lnSpc>
                <a:spcPct val="110000"/>
              </a:lnSpc>
              <a:spcBef>
                <a:spcPts val="500"/>
              </a:spcBef>
              <a:spcAft>
                <a:spcPts val="0"/>
              </a:spcAft>
              <a:buClr>
                <a:srgbClr val="DFDFF2"/>
              </a:buClr>
              <a:buSzPts val="1920"/>
              <a:buFont typeface="Noto Sans Symbols"/>
              <a:buChar char="▪"/>
              <a:defRPr sz="2400" b="0" i="0" u="none" strike="noStrike" cap="none">
                <a:solidFill>
                  <a:schemeClr val="dk2"/>
                </a:solidFill>
                <a:latin typeface="Avenir"/>
                <a:ea typeface="Avenir"/>
                <a:cs typeface="Avenir"/>
                <a:sym typeface="Avenir"/>
              </a:defRPr>
            </a:lvl2pPr>
            <a:lvl3pPr marL="1371600" marR="0" lvl="2" indent="-330200" algn="l" rtl="0">
              <a:lnSpc>
                <a:spcPct val="110000"/>
              </a:lnSpc>
              <a:spcBef>
                <a:spcPts val="500"/>
              </a:spcBef>
              <a:spcAft>
                <a:spcPts val="0"/>
              </a:spcAft>
              <a:buClr>
                <a:srgbClr val="DFDFF2"/>
              </a:buClr>
              <a:buSzPts val="1600"/>
              <a:buFont typeface="Noto Sans Symbols"/>
              <a:buChar char="▪"/>
              <a:defRPr sz="2000" b="0" i="0" u="none" strike="noStrike" cap="none">
                <a:solidFill>
                  <a:schemeClr val="dk2"/>
                </a:solidFill>
                <a:latin typeface="Avenir"/>
                <a:ea typeface="Avenir"/>
                <a:cs typeface="Avenir"/>
                <a:sym typeface="Avenir"/>
              </a:defRPr>
            </a:lvl3pPr>
            <a:lvl4pPr marL="1828800" marR="0" lvl="3" indent="-320039" algn="l" rtl="0">
              <a:lnSpc>
                <a:spcPct val="110000"/>
              </a:lnSpc>
              <a:spcBef>
                <a:spcPts val="500"/>
              </a:spcBef>
              <a:spcAft>
                <a:spcPts val="0"/>
              </a:spcAft>
              <a:buClr>
                <a:srgbClr val="DFDFF2"/>
              </a:buClr>
              <a:buSzPts val="1440"/>
              <a:buFont typeface="Noto Sans Symbols"/>
              <a:buChar char="▪"/>
              <a:defRPr sz="1800" b="0" i="0" u="none" strike="noStrike" cap="none">
                <a:solidFill>
                  <a:schemeClr val="dk2"/>
                </a:solidFill>
                <a:latin typeface="Avenir"/>
                <a:ea typeface="Avenir"/>
                <a:cs typeface="Avenir"/>
                <a:sym typeface="Avenir"/>
              </a:defRPr>
            </a:lvl4pPr>
            <a:lvl5pPr marL="2286000" marR="0" lvl="4" indent="-320039" algn="l" rtl="0">
              <a:lnSpc>
                <a:spcPct val="110000"/>
              </a:lnSpc>
              <a:spcBef>
                <a:spcPts val="500"/>
              </a:spcBef>
              <a:spcAft>
                <a:spcPts val="0"/>
              </a:spcAft>
              <a:buClr>
                <a:srgbClr val="DFDFF2"/>
              </a:buClr>
              <a:buSzPts val="1440"/>
              <a:buFont typeface="Noto Sans Symbols"/>
              <a:buChar char="▪"/>
              <a:defRPr sz="1800" b="0" i="0" u="none" strike="noStrike" cap="none">
                <a:solidFill>
                  <a:schemeClr val="dk2"/>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9pPr>
          </a:lstStyle>
          <a:p>
            <a:endParaRPr/>
          </a:p>
        </p:txBody>
      </p:sp>
      <p:sp>
        <p:nvSpPr>
          <p:cNvPr id="13" name="Google Shape;13;p39"/>
          <p:cNvSpPr txBox="1">
            <a:spLocks noGrp="1"/>
          </p:cNvSpPr>
          <p:nvPr>
            <p:ph type="dt" idx="10"/>
          </p:nvPr>
        </p:nvSpPr>
        <p:spPr>
          <a:xfrm>
            <a:off x="838200" y="6429375"/>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4" name="Google Shape;14;p39"/>
          <p:cNvSpPr txBox="1">
            <a:spLocks noGrp="1"/>
          </p:cNvSpPr>
          <p:nvPr>
            <p:ph type="ftr" idx="11"/>
          </p:nvPr>
        </p:nvSpPr>
        <p:spPr>
          <a:xfrm>
            <a:off x="4038600" y="6429375"/>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5" name="Google Shape;15;p39"/>
          <p:cNvSpPr txBox="1">
            <a:spLocks noGrp="1"/>
          </p:cNvSpPr>
          <p:nvPr>
            <p:ph type="sldNum" idx="12"/>
          </p:nvPr>
        </p:nvSpPr>
        <p:spPr>
          <a:xfrm>
            <a:off x="8610600" y="6429375"/>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FFFFFF"/>
                </a:solidFill>
                <a:latin typeface="Avenir"/>
                <a:ea typeface="Avenir"/>
                <a:cs typeface="Avenir"/>
                <a:sym typeface="Avenir"/>
              </a:defRPr>
            </a:lvl1pPr>
            <a:lvl2pPr marL="0" marR="0" lvl="1" indent="0" algn="r" rtl="0">
              <a:spcBef>
                <a:spcPts val="0"/>
              </a:spcBef>
              <a:buNone/>
              <a:defRPr sz="900" b="0" i="0" u="none" strike="noStrike" cap="none">
                <a:solidFill>
                  <a:srgbClr val="FFFFFF"/>
                </a:solidFill>
                <a:latin typeface="Avenir"/>
                <a:ea typeface="Avenir"/>
                <a:cs typeface="Avenir"/>
                <a:sym typeface="Avenir"/>
              </a:defRPr>
            </a:lvl2pPr>
            <a:lvl3pPr marL="0" marR="0" lvl="2" indent="0" algn="r" rtl="0">
              <a:spcBef>
                <a:spcPts val="0"/>
              </a:spcBef>
              <a:buNone/>
              <a:defRPr sz="900" b="0" i="0" u="none" strike="noStrike" cap="none">
                <a:solidFill>
                  <a:srgbClr val="FFFFFF"/>
                </a:solidFill>
                <a:latin typeface="Avenir"/>
                <a:ea typeface="Avenir"/>
                <a:cs typeface="Avenir"/>
                <a:sym typeface="Avenir"/>
              </a:defRPr>
            </a:lvl3pPr>
            <a:lvl4pPr marL="0" marR="0" lvl="3" indent="0" algn="r" rtl="0">
              <a:spcBef>
                <a:spcPts val="0"/>
              </a:spcBef>
              <a:buNone/>
              <a:defRPr sz="900" b="0" i="0" u="none" strike="noStrike" cap="none">
                <a:solidFill>
                  <a:srgbClr val="FFFFFF"/>
                </a:solidFill>
                <a:latin typeface="Avenir"/>
                <a:ea typeface="Avenir"/>
                <a:cs typeface="Avenir"/>
                <a:sym typeface="Avenir"/>
              </a:defRPr>
            </a:lvl4pPr>
            <a:lvl5pPr marL="0" marR="0" lvl="4" indent="0" algn="r" rtl="0">
              <a:spcBef>
                <a:spcPts val="0"/>
              </a:spcBef>
              <a:buNone/>
              <a:defRPr sz="900" b="0" i="0" u="none" strike="noStrike" cap="none">
                <a:solidFill>
                  <a:srgbClr val="FFFFFF"/>
                </a:solidFill>
                <a:latin typeface="Avenir"/>
                <a:ea typeface="Avenir"/>
                <a:cs typeface="Avenir"/>
                <a:sym typeface="Avenir"/>
              </a:defRPr>
            </a:lvl5pPr>
            <a:lvl6pPr marL="0" marR="0" lvl="5" indent="0" algn="r" rtl="0">
              <a:spcBef>
                <a:spcPts val="0"/>
              </a:spcBef>
              <a:buNone/>
              <a:defRPr sz="900" b="0" i="0" u="none" strike="noStrike" cap="none">
                <a:solidFill>
                  <a:srgbClr val="FFFFFF"/>
                </a:solidFill>
                <a:latin typeface="Avenir"/>
                <a:ea typeface="Avenir"/>
                <a:cs typeface="Avenir"/>
                <a:sym typeface="Avenir"/>
              </a:defRPr>
            </a:lvl6pPr>
            <a:lvl7pPr marL="0" marR="0" lvl="6" indent="0" algn="r" rtl="0">
              <a:spcBef>
                <a:spcPts val="0"/>
              </a:spcBef>
              <a:buNone/>
              <a:defRPr sz="900" b="0" i="0" u="none" strike="noStrike" cap="none">
                <a:solidFill>
                  <a:srgbClr val="FFFFFF"/>
                </a:solidFill>
                <a:latin typeface="Avenir"/>
                <a:ea typeface="Avenir"/>
                <a:cs typeface="Avenir"/>
                <a:sym typeface="Avenir"/>
              </a:defRPr>
            </a:lvl7pPr>
            <a:lvl8pPr marL="0" marR="0" lvl="7" indent="0" algn="r" rtl="0">
              <a:spcBef>
                <a:spcPts val="0"/>
              </a:spcBef>
              <a:buNone/>
              <a:defRPr sz="900" b="0" i="0" u="none" strike="noStrike" cap="none">
                <a:solidFill>
                  <a:srgbClr val="FFFFFF"/>
                </a:solidFill>
                <a:latin typeface="Avenir"/>
                <a:ea typeface="Avenir"/>
                <a:cs typeface="Avenir"/>
                <a:sym typeface="Avenir"/>
              </a:defRPr>
            </a:lvl8pPr>
            <a:lvl9pPr marL="0" marR="0" lvl="8" indent="0" algn="r" rtl="0">
              <a:spcBef>
                <a:spcPts val="0"/>
              </a:spcBef>
              <a:buNone/>
              <a:defRPr sz="900" b="0" i="0" u="none" strike="noStrike" cap="none">
                <a:solidFill>
                  <a:srgbClr val="FFFFFF"/>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0" name="Google Shape;90;p1"/>
          <p:cNvSpPr/>
          <p:nvPr/>
        </p:nvSpPr>
        <p:spPr>
          <a:xfrm>
            <a:off x="0" y="0"/>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1" name="Google Shape;91;p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2" name="Google Shape;92;p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3" name="Google Shape;93;p1"/>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4" name="Google Shape;94;p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pic>
        <p:nvPicPr>
          <p:cNvPr id="95" name="Google Shape;95;p1" descr="Collage contemporary floral pattern"/>
          <p:cNvPicPr preferRelativeResize="0"/>
          <p:nvPr/>
        </p:nvPicPr>
        <p:blipFill rotWithShape="1">
          <a:blip r:embed="rId3">
            <a:alphaModFix amt="20000"/>
          </a:blip>
          <a:srcRect t="12498" r="-1" b="31237"/>
          <a:stretch/>
        </p:blipFill>
        <p:spPr>
          <a:xfrm>
            <a:off x="-2" y="10"/>
            <a:ext cx="12188952" cy="6857990"/>
          </a:xfrm>
          <a:prstGeom prst="rect">
            <a:avLst/>
          </a:prstGeom>
          <a:noFill/>
          <a:ln>
            <a:noFill/>
          </a:ln>
        </p:spPr>
      </p:pic>
      <p:sp>
        <p:nvSpPr>
          <p:cNvPr id="96" name="Google Shape;96;p1"/>
          <p:cNvSpPr txBox="1">
            <a:spLocks noGrp="1"/>
          </p:cNvSpPr>
          <p:nvPr>
            <p:ph type="ctrTitle"/>
          </p:nvPr>
        </p:nvSpPr>
        <p:spPr>
          <a:xfrm>
            <a:off x="1522474" y="1448402"/>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FF"/>
              </a:buClr>
              <a:buSzPts val="5400"/>
              <a:buFont typeface="EB Garamond"/>
              <a:buNone/>
            </a:pPr>
            <a:r>
              <a:rPr lang="en-US">
                <a:solidFill>
                  <a:srgbClr val="FFFFFF"/>
                </a:solidFill>
              </a:rPr>
              <a:t>Catecholamines and cardiogenic shock</a:t>
            </a:r>
            <a:br>
              <a:rPr lang="en-US">
                <a:solidFill>
                  <a:srgbClr val="FFFFFF"/>
                </a:solidFill>
              </a:rPr>
            </a:br>
            <a:r>
              <a:rPr lang="en-US" sz="3000">
                <a:solidFill>
                  <a:srgbClr val="FFFFFF"/>
                </a:solidFill>
              </a:rPr>
              <a:t>**SACCM Chpts 39, 46, 157</a:t>
            </a:r>
            <a:r>
              <a:rPr lang="en-US">
                <a:solidFill>
                  <a:srgbClr val="FFFFFF"/>
                </a:solidFill>
              </a:rPr>
              <a:t>	</a:t>
            </a:r>
            <a:endParaRPr/>
          </a:p>
        </p:txBody>
      </p:sp>
      <p:sp>
        <p:nvSpPr>
          <p:cNvPr id="97" name="Google Shape;97;p1"/>
          <p:cNvSpPr txBox="1">
            <a:spLocks noGrp="1"/>
          </p:cNvSpPr>
          <p:nvPr>
            <p:ph type="subTitle" idx="1"/>
          </p:nvPr>
        </p:nvSpPr>
        <p:spPr>
          <a:xfrm>
            <a:off x="1522474" y="4470029"/>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1760"/>
              <a:buNone/>
            </a:pPr>
            <a:r>
              <a:rPr lang="en-US" sz="2200">
                <a:solidFill>
                  <a:srgbClr val="FFFFFF"/>
                </a:solidFill>
              </a:rPr>
              <a:t>Cece Zhu </a:t>
            </a:r>
            <a:endParaRPr/>
          </a:p>
          <a:p>
            <a:pPr marL="0" lvl="0" indent="0" algn="ctr" rtl="0">
              <a:lnSpc>
                <a:spcPct val="110000"/>
              </a:lnSpc>
              <a:spcBef>
                <a:spcPts val="1000"/>
              </a:spcBef>
              <a:spcAft>
                <a:spcPts val="0"/>
              </a:spcAft>
              <a:buSzPts val="1760"/>
              <a:buNone/>
            </a:pPr>
            <a:r>
              <a:rPr lang="en-US" sz="2200">
                <a:solidFill>
                  <a:srgbClr val="FFFFFF"/>
                </a:solidFill>
              </a:rPr>
              <a:t>Resident Board Review 10/27/22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9"/>
        <p:cNvGrpSpPr/>
        <p:nvPr/>
      </p:nvGrpSpPr>
      <p:grpSpPr>
        <a:xfrm>
          <a:off x="0" y="0"/>
          <a:ext cx="0" cy="0"/>
          <a:chOff x="0" y="0"/>
          <a:chExt cx="0" cy="0"/>
        </a:xfrm>
      </p:grpSpPr>
      <p:sp>
        <p:nvSpPr>
          <p:cNvPr id="200" name="Google Shape;200;p1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1" name="Google Shape;201;p10"/>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2" name="Google Shape;202;p10"/>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3" name="Google Shape;203;p10"/>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4" name="Google Shape;204;p10"/>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5" name="Google Shape;205;p10"/>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Angiotensin 2</a:t>
            </a:r>
            <a:endParaRPr/>
          </a:p>
        </p:txBody>
      </p:sp>
      <p:sp>
        <p:nvSpPr>
          <p:cNvPr id="206" name="Google Shape;206;p10"/>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07" name="Google Shape;207;p10"/>
          <p:cNvSpPr txBox="1">
            <a:spLocks noGrp="1"/>
          </p:cNvSpPr>
          <p:nvPr>
            <p:ph type="body" idx="1"/>
          </p:nvPr>
        </p:nvSpPr>
        <p:spPr>
          <a:xfrm>
            <a:off x="90172" y="1267403"/>
            <a:ext cx="12008607" cy="3422164"/>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Hormone derived from ang 1 by ACE</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Ang 2 causes vasoconstriction and aldosterone release (inc sodium reabsorption in collecting tubules of kidneys)</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Results in inc in SVR, little change in HR, no change in contractility, and little change or dec in CO</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May be a less potent venoconstrictor than vasopressin</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Not commonly used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sp>
        <p:nvSpPr>
          <p:cNvPr id="212" name="Google Shape;212;p1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3" name="Google Shape;213;p1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4" name="Google Shape;214;p1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5" name="Google Shape;215;p1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6" name="Google Shape;216;p11"/>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7" name="Google Shape;217;p11"/>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Epinephrine</a:t>
            </a:r>
            <a:endParaRPr/>
          </a:p>
        </p:txBody>
      </p:sp>
      <p:sp>
        <p:nvSpPr>
          <p:cNvPr id="218" name="Google Shape;218;p1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19" name="Google Shape;219;p11"/>
          <p:cNvSpPr txBox="1">
            <a:spLocks noGrp="1"/>
          </p:cNvSpPr>
          <p:nvPr>
            <p:ph type="body" idx="1"/>
          </p:nvPr>
        </p:nvSpPr>
        <p:spPr>
          <a:xfrm>
            <a:off x="90172" y="1267402"/>
            <a:ext cx="12008607" cy="3683421"/>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A potent B1, B2, A1, A2 agonist</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 potent inotrope and chronotrope, arteriolar and venular vasoconstrictor, and bronchodilator</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Potently increases arterial BP and can cause ventricular ectopic pacemaker activity</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Inc HR, SVR, CO, art blood pressure</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Not first line drug to support CV dysfunction but used for rescue therapy</a:t>
            </a:r>
            <a:endParaRPr/>
          </a:p>
          <a:p>
            <a:pPr marL="457200" lvl="0" indent="-137159" algn="l" rtl="0">
              <a:lnSpc>
                <a:spcPct val="110000"/>
              </a:lnSpc>
              <a:spcBef>
                <a:spcPts val="1000"/>
              </a:spcBef>
              <a:spcAft>
                <a:spcPts val="0"/>
              </a:spcAft>
              <a:buSzPts val="1440"/>
              <a:buFont typeface="Noto Sans Symbols"/>
              <a:buNone/>
            </a:pPr>
            <a:endParaRPr sz="18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p12"/>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5" name="Google Shape;225;p12"/>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6" name="Google Shape;226;p12"/>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7" name="Google Shape;227;p12"/>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8" name="Google Shape;228;p12"/>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9" name="Google Shape;229;p12"/>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Isoproterenol</a:t>
            </a:r>
            <a:endParaRPr/>
          </a:p>
        </p:txBody>
      </p:sp>
      <p:sp>
        <p:nvSpPr>
          <p:cNvPr id="230" name="Google Shape;230;p12"/>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31" name="Google Shape;231;p12"/>
          <p:cNvSpPr txBox="1">
            <a:spLocks noGrp="1"/>
          </p:cNvSpPr>
          <p:nvPr>
            <p:ph type="body" idx="1"/>
          </p:nvPr>
        </p:nvSpPr>
        <p:spPr>
          <a:xfrm>
            <a:off x="90175" y="1609375"/>
            <a:ext cx="11406000" cy="2508000"/>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Potent B agonist with no A activity</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 potent vasodilator and hypotensive agent</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Inc HR and CO, dec BP</a:t>
            </a:r>
            <a:endParaRPr sz="1800">
              <a:solidFill>
                <a:srgbClr val="FFFFFF"/>
              </a:solidFill>
            </a:endParaRPr>
          </a:p>
          <a:p>
            <a:pPr marL="457200" lvl="0" indent="-251459" algn="l" rtl="0">
              <a:lnSpc>
                <a:spcPct val="110000"/>
              </a:lnSpc>
              <a:spcBef>
                <a:spcPts val="1000"/>
              </a:spcBef>
              <a:spcAft>
                <a:spcPts val="0"/>
              </a:spcAft>
              <a:buClr>
                <a:srgbClr val="FFFFFF"/>
              </a:buClr>
              <a:buSzPts val="1800"/>
              <a:buChar char="▪"/>
            </a:pPr>
            <a:r>
              <a:rPr lang="en-US" sz="1800">
                <a:solidFill>
                  <a:srgbClr val="FFFFFF"/>
                </a:solidFill>
              </a:rPr>
              <a:t>Can have marked augmentation of forward blood flow and tissue perfusion but BP needs to be very carefully monitored</a:t>
            </a:r>
            <a:endParaRPr sz="18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p12"/>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5" name="Google Shape;225;p12"/>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6" name="Google Shape;226;p12"/>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7" name="Google Shape;227;p12"/>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28" name="Google Shape;228;p12"/>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30" name="Google Shape;230;p12"/>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pic>
        <p:nvPicPr>
          <p:cNvPr id="14" name="Picture 13">
            <a:extLst>
              <a:ext uri="{FF2B5EF4-FFF2-40B4-BE49-F238E27FC236}">
                <a16:creationId xmlns:a16="http://schemas.microsoft.com/office/drawing/2014/main" id="{C90FD160-E6E6-2F48-A5B9-573B6CF0F660}"/>
              </a:ext>
            </a:extLst>
          </p:cNvPr>
          <p:cNvPicPr>
            <a:picLocks noChangeAspect="1"/>
          </p:cNvPicPr>
          <p:nvPr/>
        </p:nvPicPr>
        <p:blipFill>
          <a:blip r:embed="rId3"/>
          <a:stretch>
            <a:fillRect/>
          </a:stretch>
        </p:blipFill>
        <p:spPr>
          <a:xfrm>
            <a:off x="1703470" y="914401"/>
            <a:ext cx="8586941" cy="5081688"/>
          </a:xfrm>
          <a:prstGeom prst="rect">
            <a:avLst/>
          </a:prstGeom>
        </p:spPr>
      </p:pic>
    </p:spTree>
    <p:extLst>
      <p:ext uri="{BB962C8B-B14F-4D97-AF65-F5344CB8AC3E}">
        <p14:creationId xmlns:p14="http://schemas.microsoft.com/office/powerpoint/2010/main" val="203728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3"/>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5200"/>
              <a:buFont typeface="EB Garamond"/>
              <a:buNone/>
            </a:pPr>
            <a:r>
              <a:rPr lang="en-US"/>
              <a:t>Cardiogenic shock</a:t>
            </a:r>
            <a:endParaRPr/>
          </a:p>
        </p:txBody>
      </p:sp>
      <p:sp>
        <p:nvSpPr>
          <p:cNvPr id="237" name="Google Shape;237;p13"/>
          <p:cNvSpPr txBox="1">
            <a:spLocks noGrp="1"/>
          </p:cNvSpPr>
          <p:nvPr>
            <p:ph type="body" idx="1"/>
          </p:nvPr>
        </p:nvSpPr>
        <p:spPr>
          <a:xfrm>
            <a:off x="838200" y="2178657"/>
            <a:ext cx="10515600" cy="3998306"/>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2240"/>
              <a:buFont typeface="Noto Sans Symbols"/>
              <a:buChar char="▪"/>
            </a:pPr>
            <a:r>
              <a:rPr lang="en-US"/>
              <a:t>Defined as inadequate cellular metabolism secondary to cardiac dysfunction, despite adequate IV volume</a:t>
            </a:r>
            <a:endParaRPr/>
          </a:p>
          <a:p>
            <a:pPr marL="457200" lvl="0" indent="-228600" algn="l" rtl="0">
              <a:lnSpc>
                <a:spcPct val="110000"/>
              </a:lnSpc>
              <a:spcBef>
                <a:spcPts val="1000"/>
              </a:spcBef>
              <a:spcAft>
                <a:spcPts val="0"/>
              </a:spcAft>
              <a:buSzPts val="2240"/>
              <a:buFont typeface="Noto Sans Symbols"/>
              <a:buChar char="▪"/>
            </a:pPr>
            <a:r>
              <a:rPr lang="en-US"/>
              <a:t>Dx made on clinical signs of shock along with evidence of cardiac dysfunction</a:t>
            </a:r>
            <a:endParaRPr/>
          </a:p>
          <a:p>
            <a:pPr marL="457200" lvl="0" indent="-228600" algn="l" rtl="0">
              <a:lnSpc>
                <a:spcPct val="110000"/>
              </a:lnSpc>
              <a:spcBef>
                <a:spcPts val="1000"/>
              </a:spcBef>
              <a:spcAft>
                <a:spcPts val="0"/>
              </a:spcAft>
              <a:buSzPts val="2240"/>
              <a:buFont typeface="Noto Sans Symbols"/>
              <a:buChar char="▪"/>
            </a:pPr>
            <a:r>
              <a:rPr lang="en-US"/>
              <a:t>Tx aimed at restoring cardiac output to normalize tissue perfusion and cellular metabolism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4"/>
          <p:cNvSpPr txBox="1">
            <a:spLocks noGrp="1"/>
          </p:cNvSpPr>
          <p:nvPr>
            <p:ph type="title"/>
          </p:nvPr>
        </p:nvSpPr>
        <p:spPr>
          <a:xfrm>
            <a:off x="838050" y="5003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5200"/>
              <a:buFont typeface="EB Garamond"/>
              <a:buNone/>
            </a:pPr>
            <a:r>
              <a:rPr lang="en-US" dirty="0"/>
              <a:t>Pathophysiology</a:t>
            </a:r>
            <a:endParaRPr dirty="0"/>
          </a:p>
        </p:txBody>
      </p:sp>
      <p:sp>
        <p:nvSpPr>
          <p:cNvPr id="243" name="Google Shape;243;p14"/>
          <p:cNvSpPr txBox="1">
            <a:spLocks noGrp="1"/>
          </p:cNvSpPr>
          <p:nvPr>
            <p:ph type="body" idx="1"/>
          </p:nvPr>
        </p:nvSpPr>
        <p:spPr>
          <a:xfrm>
            <a:off x="461550" y="1627167"/>
            <a:ext cx="10892100" cy="4909500"/>
          </a:xfrm>
          <a:prstGeom prst="rect">
            <a:avLst/>
          </a:prstGeom>
          <a:noFill/>
          <a:ln>
            <a:noFill/>
          </a:ln>
        </p:spPr>
        <p:txBody>
          <a:bodyPr spcFirstLastPara="1" wrap="square" lIns="91425" tIns="45700" rIns="91425" bIns="45700" anchor="t" anchorCtr="0">
            <a:normAutofit fontScale="92500" lnSpcReduction="20000"/>
          </a:bodyPr>
          <a:lstStyle/>
          <a:p>
            <a:pPr marL="457200" lvl="0" indent="-217932" algn="l" rtl="0">
              <a:lnSpc>
                <a:spcPct val="110000"/>
              </a:lnSpc>
              <a:spcBef>
                <a:spcPts val="0"/>
              </a:spcBef>
              <a:spcAft>
                <a:spcPts val="0"/>
              </a:spcAft>
              <a:buSzPct val="80000"/>
              <a:buFont typeface="Noto Sans Symbols"/>
              <a:buChar char="▪"/>
            </a:pPr>
            <a:r>
              <a:rPr lang="en-US" dirty="0"/>
              <a:t>Many types of shock (inadequate cellular energy production), such as distributive, metabolic, hypoxic, cardiogenic</a:t>
            </a:r>
            <a:endParaRPr dirty="0"/>
          </a:p>
          <a:p>
            <a:pPr marL="457200" lvl="0" indent="-217932" algn="l" rtl="0">
              <a:lnSpc>
                <a:spcPct val="110000"/>
              </a:lnSpc>
              <a:spcBef>
                <a:spcPts val="0"/>
              </a:spcBef>
              <a:spcAft>
                <a:spcPts val="0"/>
              </a:spcAft>
              <a:buSzPct val="80000"/>
              <a:buChar char="▪"/>
            </a:pPr>
            <a:r>
              <a:rPr lang="en-US" dirty="0"/>
              <a:t>When there’s adequate IV volume but reduced CO from cardiac dysfunction, a patient has forward flow failure (and when this forward failure causes inadequate tissue perfusion, the patient has cardiogenic shock)</a:t>
            </a:r>
            <a:endParaRPr dirty="0"/>
          </a:p>
          <a:p>
            <a:pPr marL="457200" lvl="0" indent="-217932" algn="l" rtl="0">
              <a:lnSpc>
                <a:spcPct val="110000"/>
              </a:lnSpc>
              <a:spcBef>
                <a:spcPts val="1000"/>
              </a:spcBef>
              <a:spcAft>
                <a:spcPts val="0"/>
              </a:spcAft>
              <a:buSzPct val="80000"/>
              <a:buFont typeface="Noto Sans Symbols"/>
              <a:buChar char="▪"/>
            </a:pPr>
            <a:r>
              <a:rPr lang="en-US" dirty="0"/>
              <a:t>CO= SV x HR</a:t>
            </a:r>
            <a:endParaRPr dirty="0"/>
          </a:p>
          <a:p>
            <a:pPr marL="685800" lvl="1" indent="-227584" algn="l" rtl="0">
              <a:lnSpc>
                <a:spcPct val="110000"/>
              </a:lnSpc>
              <a:spcBef>
                <a:spcPts val="1000"/>
              </a:spcBef>
              <a:spcAft>
                <a:spcPts val="0"/>
              </a:spcAft>
              <a:buSzPct val="93333"/>
              <a:buFont typeface="Noto Sans Symbols"/>
              <a:buChar char="▪"/>
            </a:pPr>
            <a:r>
              <a:rPr lang="en-US" dirty="0"/>
              <a:t>Either decrease in SV or HR can cause reduction in cardiac output</a:t>
            </a:r>
            <a:endParaRPr dirty="0"/>
          </a:p>
          <a:p>
            <a:pPr marL="685800" lvl="1" indent="-219455" algn="l" rtl="0">
              <a:lnSpc>
                <a:spcPct val="110000"/>
              </a:lnSpc>
              <a:spcBef>
                <a:spcPts val="500"/>
              </a:spcBef>
              <a:spcAft>
                <a:spcPts val="0"/>
              </a:spcAft>
              <a:buSzPct val="80000"/>
              <a:buChar char="▪"/>
            </a:pPr>
            <a:r>
              <a:rPr lang="en-US" dirty="0"/>
              <a:t>SV determined by preload, afterload, and contractility</a:t>
            </a:r>
            <a:endParaRPr dirty="0"/>
          </a:p>
          <a:p>
            <a:pPr marL="457200" lvl="0" indent="-217932" algn="l" rtl="0">
              <a:lnSpc>
                <a:spcPct val="110000"/>
              </a:lnSpc>
              <a:spcBef>
                <a:spcPts val="1000"/>
              </a:spcBef>
              <a:spcAft>
                <a:spcPts val="0"/>
              </a:spcAft>
              <a:buSzPct val="80000"/>
              <a:buFont typeface="Noto Sans Symbols"/>
              <a:buChar char="▪"/>
            </a:pPr>
            <a:r>
              <a:rPr lang="en-US" dirty="0"/>
              <a:t>Decrease in SV will cause a reflex increase in HR (baroreceptor mediated sympathetic stimulation) as well as increase RAAS to increase the effective circulating volume</a:t>
            </a:r>
            <a:endParaRPr dirty="0"/>
          </a:p>
          <a:p>
            <a:pPr marL="685800" lvl="1" indent="-115823" algn="l" rtl="0">
              <a:lnSpc>
                <a:spcPct val="110000"/>
              </a:lnSpc>
              <a:spcBef>
                <a:spcPts val="500"/>
              </a:spcBef>
              <a:spcAft>
                <a:spcPts val="0"/>
              </a:spcAft>
              <a:buSzPct val="80000"/>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5"/>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5200"/>
              <a:buFont typeface="EB Garamond"/>
              <a:buNone/>
            </a:pPr>
            <a:r>
              <a:rPr lang="en-US"/>
              <a:t>Pathophysiology</a:t>
            </a:r>
            <a:endParaRPr/>
          </a:p>
        </p:txBody>
      </p:sp>
      <p:sp>
        <p:nvSpPr>
          <p:cNvPr id="249" name="Google Shape;249;p15"/>
          <p:cNvSpPr txBox="1">
            <a:spLocks noGrp="1"/>
          </p:cNvSpPr>
          <p:nvPr>
            <p:ph type="body" idx="1"/>
          </p:nvPr>
        </p:nvSpPr>
        <p:spPr>
          <a:xfrm>
            <a:off x="487680" y="1849015"/>
            <a:ext cx="10866120" cy="4351003"/>
          </a:xfrm>
          <a:prstGeom prst="rect">
            <a:avLst/>
          </a:prstGeom>
          <a:noFill/>
          <a:ln>
            <a:noFill/>
          </a:ln>
        </p:spPr>
        <p:txBody>
          <a:bodyPr spcFirstLastPara="1" wrap="square" lIns="91425" tIns="45700" rIns="91425" bIns="45700" anchor="t" anchorCtr="0">
            <a:normAutofit fontScale="92500"/>
          </a:bodyPr>
          <a:lstStyle/>
          <a:p>
            <a:pPr marL="457200" lvl="0" indent="-228600" algn="l" rtl="0">
              <a:lnSpc>
                <a:spcPct val="110000"/>
              </a:lnSpc>
              <a:spcBef>
                <a:spcPts val="0"/>
              </a:spcBef>
              <a:spcAft>
                <a:spcPts val="0"/>
              </a:spcAft>
              <a:buSzPct val="80000"/>
              <a:buFont typeface="Noto Sans Symbols"/>
              <a:buChar char="▪"/>
            </a:pPr>
            <a:r>
              <a:rPr lang="en-US" dirty="0"/>
              <a:t>Sustained decrease in cardiac output will lead to organ dysfunction</a:t>
            </a:r>
            <a:endParaRPr dirty="0"/>
          </a:p>
          <a:p>
            <a:pPr marL="685800" lvl="1" indent="-228600" algn="l" rtl="0">
              <a:lnSpc>
                <a:spcPct val="110000"/>
              </a:lnSpc>
              <a:spcBef>
                <a:spcPts val="500"/>
              </a:spcBef>
              <a:spcAft>
                <a:spcPts val="0"/>
              </a:spcAft>
              <a:buSzPct val="80000"/>
              <a:buChar char="▪"/>
            </a:pPr>
            <a:r>
              <a:rPr lang="en-US" dirty="0"/>
              <a:t>Reduced coronary blood flow may lead to arrhythmias or decreased contractility</a:t>
            </a:r>
            <a:endParaRPr dirty="0"/>
          </a:p>
          <a:p>
            <a:pPr marL="685800" lvl="1" indent="-228600" algn="l" rtl="0">
              <a:lnSpc>
                <a:spcPct val="110000"/>
              </a:lnSpc>
              <a:spcBef>
                <a:spcPts val="500"/>
              </a:spcBef>
              <a:spcAft>
                <a:spcPts val="0"/>
              </a:spcAft>
              <a:buSzPct val="80000"/>
              <a:buChar char="▪"/>
            </a:pPr>
            <a:r>
              <a:rPr lang="en-US" dirty="0"/>
              <a:t>Reduced renal blood flow will lead to AKI</a:t>
            </a:r>
            <a:endParaRPr dirty="0"/>
          </a:p>
          <a:p>
            <a:pPr marL="685800" lvl="1" indent="-228600" algn="l" rtl="0">
              <a:lnSpc>
                <a:spcPct val="110000"/>
              </a:lnSpc>
              <a:spcBef>
                <a:spcPts val="500"/>
              </a:spcBef>
              <a:spcAft>
                <a:spcPts val="0"/>
              </a:spcAft>
              <a:buSzPct val="80000"/>
              <a:buChar char="▪"/>
            </a:pPr>
            <a:r>
              <a:rPr lang="en-US" dirty="0"/>
              <a:t>Reduced GI blood flow can lead to mucosal sloughing and hemorrhagic diarrhea</a:t>
            </a:r>
            <a:endParaRPr dirty="0"/>
          </a:p>
          <a:p>
            <a:pPr marL="457200" lvl="0" indent="-97027" algn="l" rtl="0">
              <a:lnSpc>
                <a:spcPct val="110000"/>
              </a:lnSpc>
              <a:spcBef>
                <a:spcPts val="1000"/>
              </a:spcBef>
              <a:spcAft>
                <a:spcPts val="0"/>
              </a:spcAft>
              <a:buSzPct val="80000"/>
              <a:buFont typeface="Noto Sans Symbols"/>
              <a:buNone/>
            </a:pPr>
            <a:endParaRPr dirty="0"/>
          </a:p>
          <a:p>
            <a:pPr marL="457200" lvl="0" indent="-228600" algn="l" rtl="0">
              <a:lnSpc>
                <a:spcPct val="110000"/>
              </a:lnSpc>
              <a:spcBef>
                <a:spcPts val="1000"/>
              </a:spcBef>
              <a:spcAft>
                <a:spcPts val="0"/>
              </a:spcAft>
              <a:buSzPct val="80000"/>
              <a:buFont typeface="Noto Sans Symbols"/>
              <a:buChar char="▪"/>
            </a:pPr>
            <a:r>
              <a:rPr lang="en-US" dirty="0"/>
              <a:t>Cardiogenic shock is a manifestation of forward failure (reduced flow into aorta and systemic circulation)</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6"/>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5200"/>
              <a:buFont typeface="EB Garamond"/>
              <a:buNone/>
            </a:pPr>
            <a:r>
              <a:rPr lang="en-US"/>
              <a:t>Clinical signs</a:t>
            </a:r>
            <a:endParaRPr/>
          </a:p>
        </p:txBody>
      </p:sp>
      <p:sp>
        <p:nvSpPr>
          <p:cNvPr id="255" name="Google Shape;255;p16"/>
          <p:cNvSpPr txBox="1">
            <a:spLocks noGrp="1"/>
          </p:cNvSpPr>
          <p:nvPr>
            <p:ph type="body" idx="1"/>
          </p:nvPr>
        </p:nvSpPr>
        <p:spPr>
          <a:xfrm>
            <a:off x="668382" y="1878211"/>
            <a:ext cx="10787743" cy="4298751"/>
          </a:xfrm>
          <a:prstGeom prst="rect">
            <a:avLst/>
          </a:prstGeom>
          <a:noFill/>
          <a:ln>
            <a:noFill/>
          </a:ln>
        </p:spPr>
        <p:txBody>
          <a:bodyPr spcFirstLastPara="1" wrap="square" lIns="91425" tIns="45700" rIns="91425" bIns="45700" anchor="t" anchorCtr="0">
            <a:normAutofit fontScale="92500" lnSpcReduction="10000"/>
          </a:bodyPr>
          <a:lstStyle/>
          <a:p>
            <a:pPr marL="457200" lvl="0" indent="-239268" algn="l" rtl="0">
              <a:lnSpc>
                <a:spcPct val="110000"/>
              </a:lnSpc>
              <a:spcBef>
                <a:spcPts val="0"/>
              </a:spcBef>
              <a:spcAft>
                <a:spcPts val="0"/>
              </a:spcAft>
              <a:buSzPct val="80000"/>
              <a:buFont typeface="Noto Sans Symbols"/>
              <a:buChar char="▪"/>
            </a:pPr>
            <a:r>
              <a:rPr lang="en-US" dirty="0"/>
              <a:t>Signs of shock: change in mentation, cold extremities, pale MM, prolonged CRT, poor pulses</a:t>
            </a:r>
            <a:endParaRPr dirty="0"/>
          </a:p>
          <a:p>
            <a:pPr marL="457200" lvl="0" indent="-239268" algn="l" rtl="0">
              <a:lnSpc>
                <a:spcPct val="110000"/>
              </a:lnSpc>
              <a:spcBef>
                <a:spcPts val="1000"/>
              </a:spcBef>
              <a:spcAft>
                <a:spcPts val="0"/>
              </a:spcAft>
              <a:buSzPct val="80000"/>
              <a:buFont typeface="Noto Sans Symbols"/>
              <a:buChar char="▪"/>
            </a:pPr>
            <a:r>
              <a:rPr lang="en-US" dirty="0"/>
              <a:t>Can see pulmonary changes if in L CHF (backward failure)</a:t>
            </a:r>
            <a:endParaRPr dirty="0"/>
          </a:p>
          <a:p>
            <a:pPr marL="457200" lvl="0" indent="-239268" algn="l" rtl="0">
              <a:lnSpc>
                <a:spcPct val="110000"/>
              </a:lnSpc>
              <a:spcBef>
                <a:spcPts val="1000"/>
              </a:spcBef>
              <a:spcAft>
                <a:spcPts val="0"/>
              </a:spcAft>
              <a:buSzPct val="80000"/>
              <a:buFont typeface="Noto Sans Symbols"/>
              <a:buChar char="▪"/>
            </a:pPr>
            <a:r>
              <a:rPr lang="en-US" b="1" dirty="0"/>
              <a:t>HR should be elevated in animals with cardiogenic shock unless a primary bradyarrhythmia is the cause of shock or if patient is moribund</a:t>
            </a:r>
            <a:endParaRPr dirty="0"/>
          </a:p>
          <a:p>
            <a:pPr marL="685800" lvl="1" indent="-237744" algn="l" rtl="0">
              <a:lnSpc>
                <a:spcPct val="110000"/>
              </a:lnSpc>
              <a:spcBef>
                <a:spcPts val="500"/>
              </a:spcBef>
              <a:spcAft>
                <a:spcPts val="0"/>
              </a:spcAft>
              <a:buSzPct val="80000"/>
              <a:buChar char="▪"/>
            </a:pPr>
            <a:r>
              <a:rPr lang="en-US" dirty="0"/>
              <a:t>Tachycardia will be either an appropriate response to hypotension or CHF or may be a malignant tachyarrhythmia that is the primary cause of cardiogenic shock</a:t>
            </a:r>
            <a:endParaRPr dirty="0"/>
          </a:p>
          <a:p>
            <a:pPr marL="685800" lvl="1" indent="-237744" algn="l" rtl="0">
              <a:lnSpc>
                <a:spcPct val="110000"/>
              </a:lnSpc>
              <a:spcBef>
                <a:spcPts val="500"/>
              </a:spcBef>
              <a:spcAft>
                <a:spcPts val="0"/>
              </a:spcAft>
              <a:buSzPct val="80000"/>
              <a:buChar char="▪"/>
            </a:pPr>
            <a:r>
              <a:rPr lang="en-US" dirty="0"/>
              <a:t>ECG and CXR should be performed + assessment of patient’s volume status</a:t>
            </a:r>
            <a:endParaRPr b="1" dirty="0"/>
          </a:p>
          <a:p>
            <a:pPr marL="457200" lvl="0" indent="0" algn="l" rtl="0">
              <a:lnSpc>
                <a:spcPct val="110000"/>
              </a:lnSpc>
              <a:spcBef>
                <a:spcPts val="1000"/>
              </a:spcBef>
              <a:spcAft>
                <a:spcPts val="0"/>
              </a:spcAft>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176685f3e3c_0_0"/>
          <p:cNvSpPr txBox="1">
            <a:spLocks noGrp="1"/>
          </p:cNvSpPr>
          <p:nvPr>
            <p:ph type="title"/>
          </p:nvPr>
        </p:nvSpPr>
        <p:spPr>
          <a:xfrm>
            <a:off x="838200" y="68103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5200"/>
              <a:buFont typeface="EB Garamond"/>
              <a:buNone/>
            </a:pPr>
            <a:r>
              <a:rPr lang="en-US"/>
              <a:t>Clinical signs</a:t>
            </a:r>
            <a:endParaRPr/>
          </a:p>
        </p:txBody>
      </p:sp>
      <p:sp>
        <p:nvSpPr>
          <p:cNvPr id="261" name="Google Shape;261;g176685f3e3c_0_0"/>
          <p:cNvSpPr txBox="1">
            <a:spLocks noGrp="1"/>
          </p:cNvSpPr>
          <p:nvPr>
            <p:ph type="body" idx="1"/>
          </p:nvPr>
        </p:nvSpPr>
        <p:spPr>
          <a:xfrm>
            <a:off x="668382" y="1878211"/>
            <a:ext cx="10787700" cy="4298700"/>
          </a:xfrm>
          <a:prstGeom prst="rect">
            <a:avLst/>
          </a:prstGeom>
          <a:noFill/>
          <a:ln>
            <a:noFill/>
          </a:ln>
        </p:spPr>
        <p:txBody>
          <a:bodyPr spcFirstLastPara="1" wrap="square" lIns="91425" tIns="45700" rIns="91425" bIns="45700" anchor="t" anchorCtr="0">
            <a:normAutofit/>
          </a:bodyPr>
          <a:lstStyle/>
          <a:p>
            <a:pPr marL="457200" lvl="0" indent="-249936" algn="l" rtl="0">
              <a:lnSpc>
                <a:spcPct val="110000"/>
              </a:lnSpc>
              <a:spcBef>
                <a:spcPts val="0"/>
              </a:spcBef>
              <a:spcAft>
                <a:spcPts val="0"/>
              </a:spcAft>
              <a:buSzPct val="80000"/>
              <a:buFont typeface="Noto Sans Symbols"/>
              <a:buChar char="▪"/>
            </a:pPr>
            <a:r>
              <a:rPr lang="en-US" sz="2200" dirty="0"/>
              <a:t>Renal blood flow is reduced with cardiogenic shock and may result in azotemia</a:t>
            </a:r>
            <a:endParaRPr sz="2200" dirty="0"/>
          </a:p>
          <a:p>
            <a:pPr marL="457200" lvl="0" indent="-249936" algn="l" rtl="0">
              <a:lnSpc>
                <a:spcPct val="110000"/>
              </a:lnSpc>
              <a:spcBef>
                <a:spcPts val="0"/>
              </a:spcBef>
              <a:spcAft>
                <a:spcPts val="0"/>
              </a:spcAft>
              <a:buSzPct val="80000"/>
              <a:buChar char="▪"/>
            </a:pPr>
            <a:r>
              <a:rPr lang="en-US" sz="2200" dirty="0"/>
              <a:t>GI perfusion also reduced and may lead to vomiting and hemorrhagic diarrhea</a:t>
            </a:r>
            <a:endParaRPr sz="2200" dirty="0"/>
          </a:p>
          <a:p>
            <a:pPr marL="457200" lvl="0" indent="-249936" algn="l" rtl="0">
              <a:lnSpc>
                <a:spcPct val="110000"/>
              </a:lnSpc>
              <a:spcBef>
                <a:spcPts val="0"/>
              </a:spcBef>
              <a:spcAft>
                <a:spcPts val="0"/>
              </a:spcAft>
              <a:buSzPct val="80000"/>
              <a:buChar char="▪"/>
            </a:pPr>
            <a:r>
              <a:rPr lang="en-US" sz="2200" dirty="0"/>
              <a:t>VBG may reveal acidosis (lactic acidosis and uremic acids) with </a:t>
            </a:r>
            <a:r>
              <a:rPr lang="en-US" sz="2200" dirty="0" err="1"/>
              <a:t>possibl</a:t>
            </a:r>
            <a:r>
              <a:rPr lang="en-US" sz="2200" dirty="0"/>
              <a:t> respiratory alkalosis</a:t>
            </a:r>
            <a:endParaRPr sz="2200" dirty="0"/>
          </a:p>
          <a:p>
            <a:pPr marL="457200" lvl="0" indent="-249936" algn="l" rtl="0">
              <a:lnSpc>
                <a:spcPct val="110000"/>
              </a:lnSpc>
              <a:spcBef>
                <a:spcPts val="1000"/>
              </a:spcBef>
              <a:spcAft>
                <a:spcPts val="0"/>
              </a:spcAft>
              <a:buSzPct val="80000"/>
              <a:buFont typeface="Noto Sans Symbols"/>
              <a:buChar char="▪"/>
            </a:pPr>
            <a:r>
              <a:rPr lang="en-US" sz="2200" dirty="0"/>
              <a:t>Echo dx: systolic dysfunction in the presence of adequate end-diastolic volume</a:t>
            </a:r>
          </a:p>
          <a:p>
            <a:pPr lvl="1" indent="-249936">
              <a:spcBef>
                <a:spcPts val="1000"/>
              </a:spcBef>
              <a:buSzPct val="80000"/>
            </a:pPr>
            <a:r>
              <a:rPr lang="en-US" sz="2200" dirty="0"/>
              <a:t>Will vary depending on underlying cause of cardiogenic shock</a:t>
            </a:r>
            <a:endParaRPr sz="2200" dirty="0"/>
          </a:p>
          <a:p>
            <a:pPr marL="457200" lvl="0" indent="-249936" algn="l" rtl="0">
              <a:lnSpc>
                <a:spcPct val="110000"/>
              </a:lnSpc>
              <a:spcBef>
                <a:spcPts val="1000"/>
              </a:spcBef>
              <a:spcAft>
                <a:spcPts val="0"/>
              </a:spcAft>
              <a:buSzPct val="80000"/>
              <a:buFont typeface="Noto Sans Symbols"/>
              <a:buChar char="▪"/>
            </a:pPr>
            <a:r>
              <a:rPr lang="en-US" sz="2200" dirty="0"/>
              <a:t>Pulmonary arterial catheter dx: dec CO with increase in preload parameters (central venous pressure, pulmonary arterial pressure, and pulmonary wedge pressure)</a:t>
            </a:r>
            <a:endParaRPr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7"/>
          <p:cNvSpPr txBox="1">
            <a:spLocks noGrp="1"/>
          </p:cNvSpPr>
          <p:nvPr>
            <p:ph type="title"/>
          </p:nvPr>
        </p:nvSpPr>
        <p:spPr>
          <a:xfrm>
            <a:off x="838200" y="68103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ct val="100000"/>
              <a:buFont typeface="EB Garamond"/>
              <a:buNone/>
            </a:pPr>
            <a:r>
              <a:rPr lang="en-US"/>
              <a:t>3 main categories of cardiogenic shock</a:t>
            </a:r>
            <a:endParaRPr/>
          </a:p>
        </p:txBody>
      </p:sp>
      <p:sp>
        <p:nvSpPr>
          <p:cNvPr id="267" name="Google Shape;267;p17"/>
          <p:cNvSpPr txBox="1">
            <a:spLocks noGrp="1"/>
          </p:cNvSpPr>
          <p:nvPr>
            <p:ph type="body" idx="1"/>
          </p:nvPr>
        </p:nvSpPr>
        <p:spPr>
          <a:xfrm>
            <a:off x="668382" y="1878211"/>
            <a:ext cx="10787743" cy="4298751"/>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2240"/>
              <a:buFont typeface="Noto Sans Symbols"/>
              <a:buChar char="▪"/>
            </a:pPr>
            <a:r>
              <a:rPr lang="en-US"/>
              <a:t>1. Systolic dysfunction</a:t>
            </a:r>
            <a:endParaRPr/>
          </a:p>
          <a:p>
            <a:pPr marL="457200" lvl="0" indent="-228600" algn="l" rtl="0">
              <a:lnSpc>
                <a:spcPct val="110000"/>
              </a:lnSpc>
              <a:spcBef>
                <a:spcPts val="1000"/>
              </a:spcBef>
              <a:spcAft>
                <a:spcPts val="0"/>
              </a:spcAft>
              <a:buSzPts val="2240"/>
              <a:buFont typeface="Noto Sans Symbols"/>
              <a:buChar char="▪"/>
            </a:pPr>
            <a:r>
              <a:rPr lang="en-US"/>
              <a:t>2. Diastolic failure</a:t>
            </a:r>
            <a:endParaRPr/>
          </a:p>
          <a:p>
            <a:pPr marL="457200" lvl="0" indent="-228600" algn="l" rtl="0">
              <a:lnSpc>
                <a:spcPct val="110000"/>
              </a:lnSpc>
              <a:spcBef>
                <a:spcPts val="1000"/>
              </a:spcBef>
              <a:spcAft>
                <a:spcPts val="0"/>
              </a:spcAft>
              <a:buSzPts val="2240"/>
              <a:buFont typeface="Noto Sans Symbols"/>
              <a:buChar char="▪"/>
            </a:pPr>
            <a:r>
              <a:rPr lang="en-US"/>
              <a:t>3. Bradyarrhythmias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2"/>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3" name="Google Shape;103;p2"/>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4" name="Google Shape;104;p2"/>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5" name="Google Shape;105;p2"/>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6" name="Google Shape;106;p2"/>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7" name="Google Shape;107;p2"/>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Catecholamines</a:t>
            </a:r>
            <a:endParaRPr/>
          </a:p>
        </p:txBody>
      </p:sp>
      <p:sp>
        <p:nvSpPr>
          <p:cNvPr id="108" name="Google Shape;108;p2"/>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9" name="Google Shape;109;p2"/>
          <p:cNvSpPr txBox="1">
            <a:spLocks noGrp="1"/>
          </p:cNvSpPr>
          <p:nvPr>
            <p:ph type="body" idx="1"/>
          </p:nvPr>
        </p:nvSpPr>
        <p:spPr>
          <a:xfrm>
            <a:off x="180345" y="1267402"/>
            <a:ext cx="12008607" cy="5407742"/>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Catecholamines are used to augment arterial BP, myocardial contractility, and CO</a:t>
            </a:r>
          </a:p>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In general, </a:t>
            </a:r>
            <a:r>
              <a:rPr lang="en-US" sz="1800" dirty="0" err="1">
                <a:solidFill>
                  <a:srgbClr val="FFFFFF"/>
                </a:solidFill>
              </a:rPr>
              <a:t>tx</a:t>
            </a:r>
            <a:r>
              <a:rPr lang="en-US" sz="1800" dirty="0">
                <a:solidFill>
                  <a:srgbClr val="FFFFFF"/>
                </a:solidFill>
              </a:rPr>
              <a:t> of hypotension should be considered when MAP &lt; 80 mmHg or SBP &lt;100 mmHg</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Especially when MAP &lt; 60 mmHg or SBP &lt; 80 mmHg</a:t>
            </a:r>
            <a:endParaRPr dirty="0"/>
          </a:p>
          <a:p>
            <a:pPr marL="685800" lvl="1" indent="-157480" algn="l" rtl="0">
              <a:lnSpc>
                <a:spcPct val="110000"/>
              </a:lnSpc>
              <a:spcBef>
                <a:spcPts val="500"/>
              </a:spcBef>
              <a:spcAft>
                <a:spcPts val="0"/>
              </a:spcAft>
              <a:buSzPts val="1120"/>
              <a:buNone/>
            </a:pPr>
            <a:endParaRPr sz="1400" dirty="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General approach to hypotension:</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1) If sinus bradycardia, first, second, or third degree AVB, give an anticholinergic agent (atropine or </a:t>
            </a:r>
            <a:r>
              <a:rPr lang="en-US" sz="1400" dirty="0" err="1">
                <a:solidFill>
                  <a:srgbClr val="FFFFFF"/>
                </a:solidFill>
              </a:rPr>
              <a:t>glyco</a:t>
            </a:r>
            <a:r>
              <a:rPr lang="en-US" sz="1400" dirty="0">
                <a:solidFill>
                  <a:srgbClr val="FFFFFF"/>
                </a:solidFill>
              </a:rPr>
              <a:t>). If HR doesn’t improve or HR improves but not BP, move on to catecholamine therapy</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Can start with low dose but low dose of either drug can cause a centrally mediated increase in vagal tone and worsening of bradycardia (if this happens, give more anticholinergic)</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2) If vagotonic agent (A2 agonist, opioid) has been given, reverse if possible. Decrease anesthetic depth if possible</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3) If ventricular arrhythmias, consider an antiarrhythmic</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4) If hypovolemic, restore blood volume</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5) If preload adequate, poor forward flow could be due to poor contractility, then a cardiotonic agent should be given: dopamine 5-20 mcg/kg/min</a:t>
            </a:r>
            <a:endParaRPr dirty="0"/>
          </a:p>
          <a:p>
            <a:pPr marL="457200" lvl="0" indent="-228600" algn="l" rtl="0">
              <a:lnSpc>
                <a:spcPct val="110000"/>
              </a:lnSpc>
              <a:spcBef>
                <a:spcPts val="1000"/>
              </a:spcBef>
              <a:spcAft>
                <a:spcPts val="0"/>
              </a:spcAft>
              <a:buSzPts val="1120"/>
              <a:buFont typeface="Noto Sans Symbols"/>
              <a:buChar char="▪"/>
            </a:pPr>
            <a:r>
              <a:rPr lang="en-US" sz="1400" dirty="0">
                <a:solidFill>
                  <a:srgbClr val="FFFFFF"/>
                </a:solidFill>
              </a:rPr>
              <a:t>6) If higher dose of dopamine does not work, or causes sinus tach or vent arrhythmias, administer a vasoconstrictor such as norepinephrine (0.1-2 mcg/kg/min), phenylephrine (0.5-5 mcg/kg/min), or vasopressin (0.5-5 </a:t>
            </a:r>
            <a:r>
              <a:rPr lang="en-US" sz="1400" dirty="0" err="1">
                <a:solidFill>
                  <a:srgbClr val="FFFFFF"/>
                </a:solidFill>
              </a:rPr>
              <a:t>mUkg</a:t>
            </a:r>
            <a:r>
              <a:rPr lang="en-US" sz="1400" dirty="0">
                <a:solidFill>
                  <a:srgbClr val="FFFFFF"/>
                </a:solidFill>
              </a:rPr>
              <a:t>/min)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sp>
        <p:nvSpPr>
          <p:cNvPr id="272" name="Google Shape;272;p1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3" name="Google Shape;273;p18"/>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4" name="Google Shape;274;p18"/>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5" name="Google Shape;275;p18"/>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6" name="Google Shape;276;p18"/>
          <p:cNvSpPr/>
          <p:nvPr/>
        </p:nvSpPr>
        <p:spPr>
          <a:xfrm rot="-5400000">
            <a:off x="383552" y="1204018"/>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7" name="Google Shape;277;p18"/>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78" name="Google Shape;278;p18"/>
          <p:cNvSpPr txBox="1">
            <a:spLocks noGrp="1"/>
          </p:cNvSpPr>
          <p:nvPr>
            <p:ph type="title"/>
          </p:nvPr>
        </p:nvSpPr>
        <p:spPr>
          <a:xfrm>
            <a:off x="309561" y="36860"/>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1. Systolic dysfunction</a:t>
            </a:r>
            <a:endParaRPr dirty="0"/>
          </a:p>
        </p:txBody>
      </p:sp>
      <p:sp>
        <p:nvSpPr>
          <p:cNvPr id="279" name="Google Shape;279;p18"/>
          <p:cNvSpPr txBox="1">
            <a:spLocks noGrp="1"/>
          </p:cNvSpPr>
          <p:nvPr>
            <p:ph type="body" idx="1"/>
          </p:nvPr>
        </p:nvSpPr>
        <p:spPr>
          <a:xfrm>
            <a:off x="133350" y="1519283"/>
            <a:ext cx="11749089" cy="5068414"/>
          </a:xfrm>
          <a:prstGeom prst="rect">
            <a:avLst/>
          </a:prstGeom>
          <a:noFill/>
          <a:ln>
            <a:noFill/>
          </a:ln>
        </p:spPr>
        <p:txBody>
          <a:bodyPr spcFirstLastPara="1" wrap="square" lIns="91425" tIns="45700" rIns="91425" bIns="45700" anchor="t" anchorCtr="0">
            <a:normAutofit fontScale="92500" lnSpcReduction="20000"/>
          </a:bodyPr>
          <a:lstStyle/>
          <a:p>
            <a:pPr marL="457200" lvl="0" indent="-228600" algn="l" rtl="0">
              <a:lnSpc>
                <a:spcPct val="110000"/>
              </a:lnSpc>
              <a:spcBef>
                <a:spcPts val="0"/>
              </a:spcBef>
              <a:spcAft>
                <a:spcPts val="0"/>
              </a:spcAft>
              <a:buSzPts val="2400"/>
              <a:buFont typeface="Noto Sans Symbols"/>
              <a:buChar char="▪"/>
            </a:pPr>
            <a:r>
              <a:rPr lang="en-US" sz="3000" dirty="0">
                <a:solidFill>
                  <a:srgbClr val="FFFFFF"/>
                </a:solidFill>
              </a:rPr>
              <a:t>Systolic dysfunction can result from dec in contractility or dec flow through LVOT (mechanical failure)</a:t>
            </a:r>
            <a:endParaRPr dirty="0"/>
          </a:p>
          <a:p>
            <a:pPr marL="457200" lvl="0" indent="-76200" algn="l" rtl="0">
              <a:lnSpc>
                <a:spcPct val="110000"/>
              </a:lnSpc>
              <a:spcBef>
                <a:spcPts val="1000"/>
              </a:spcBef>
              <a:spcAft>
                <a:spcPts val="0"/>
              </a:spcAft>
              <a:buSzPts val="2400"/>
              <a:buFont typeface="Noto Sans Symbols"/>
              <a:buNone/>
            </a:pPr>
            <a:endParaRPr sz="2400" dirty="0">
              <a:solidFill>
                <a:srgbClr val="FFFFFF"/>
              </a:solidFill>
            </a:endParaRPr>
          </a:p>
          <a:p>
            <a:pPr marL="457200" lvl="0" indent="-228600" algn="l" rtl="0">
              <a:lnSpc>
                <a:spcPct val="110000"/>
              </a:lnSpc>
              <a:spcBef>
                <a:spcPts val="1000"/>
              </a:spcBef>
              <a:spcAft>
                <a:spcPts val="0"/>
              </a:spcAft>
              <a:buSzPts val="2400"/>
              <a:buFont typeface="Noto Sans Symbols"/>
              <a:buChar char="▪"/>
            </a:pPr>
            <a:r>
              <a:rPr lang="en-US" sz="3000" dirty="0">
                <a:solidFill>
                  <a:srgbClr val="FFFFFF"/>
                </a:solidFill>
              </a:rPr>
              <a:t>Failure of contractility</a:t>
            </a:r>
          </a:p>
          <a:p>
            <a:pPr lvl="1" indent="-228600">
              <a:spcBef>
                <a:spcPts val="1000"/>
              </a:spcBef>
              <a:buSzPts val="2400"/>
            </a:pPr>
            <a:r>
              <a:rPr lang="en-US" sz="1900" dirty="0">
                <a:solidFill>
                  <a:srgbClr val="FFFFFF"/>
                </a:solidFill>
              </a:rPr>
              <a:t>DCM</a:t>
            </a:r>
          </a:p>
          <a:p>
            <a:pPr lvl="1" indent="-228600">
              <a:spcBef>
                <a:spcPts val="1000"/>
              </a:spcBef>
              <a:buSzPts val="2400"/>
            </a:pPr>
            <a:r>
              <a:rPr lang="en-US" sz="2300" dirty="0">
                <a:solidFill>
                  <a:srgbClr val="FFFFFF"/>
                </a:solidFill>
              </a:rPr>
              <a:t>Sepsis</a:t>
            </a:r>
          </a:p>
          <a:p>
            <a:pPr lvl="1" indent="-228600">
              <a:spcBef>
                <a:spcPts val="1000"/>
              </a:spcBef>
              <a:buSzPts val="2400"/>
            </a:pPr>
            <a:r>
              <a:rPr lang="en-US" sz="2300" dirty="0" err="1">
                <a:solidFill>
                  <a:srgbClr val="FFFFFF"/>
                </a:solidFill>
              </a:rPr>
              <a:t>Endomyocarditis</a:t>
            </a:r>
            <a:endParaRPr lang="en-US" sz="2300" dirty="0">
              <a:solidFill>
                <a:srgbClr val="FFFFFF"/>
              </a:solidFill>
            </a:endParaRPr>
          </a:p>
          <a:p>
            <a:pPr lvl="1" indent="-228600">
              <a:spcBef>
                <a:spcPts val="1000"/>
              </a:spcBef>
              <a:buSzPts val="2400"/>
            </a:pPr>
            <a:r>
              <a:rPr lang="en-US" sz="2300" dirty="0">
                <a:solidFill>
                  <a:srgbClr val="FFFFFF"/>
                </a:solidFill>
              </a:rPr>
              <a:t>Myocardial infarction</a:t>
            </a:r>
            <a:endParaRPr dirty="0"/>
          </a:p>
          <a:p>
            <a:pPr marL="457200" lvl="0" indent="-228600" algn="l" rtl="0">
              <a:lnSpc>
                <a:spcPct val="110000"/>
              </a:lnSpc>
              <a:spcBef>
                <a:spcPts val="1000"/>
              </a:spcBef>
              <a:spcAft>
                <a:spcPts val="0"/>
              </a:spcAft>
              <a:buSzPts val="2400"/>
              <a:buFont typeface="Noto Sans Symbols"/>
              <a:buChar char="▪"/>
            </a:pPr>
            <a:r>
              <a:rPr lang="en-US" sz="3000" dirty="0">
                <a:solidFill>
                  <a:srgbClr val="FFFFFF"/>
                </a:solidFill>
              </a:rPr>
              <a:t>Mechanical failure</a:t>
            </a:r>
          </a:p>
          <a:p>
            <a:pPr lvl="1" indent="-228600">
              <a:spcBef>
                <a:spcPts val="1000"/>
              </a:spcBef>
              <a:buSzPts val="2400"/>
            </a:pPr>
            <a:r>
              <a:rPr lang="en-US" sz="2300" dirty="0">
                <a:solidFill>
                  <a:srgbClr val="FFFFFF"/>
                </a:solidFill>
              </a:rPr>
              <a:t>Functional obstruction (</a:t>
            </a:r>
            <a:r>
              <a:rPr lang="en-US" sz="2300" dirty="0" err="1">
                <a:solidFill>
                  <a:srgbClr val="FFFFFF"/>
                </a:solidFill>
              </a:rPr>
              <a:t>eg</a:t>
            </a:r>
            <a:r>
              <a:rPr lang="en-US" sz="2300" dirty="0">
                <a:solidFill>
                  <a:srgbClr val="FFFFFF"/>
                </a:solidFill>
              </a:rPr>
              <a:t> aortic stenosis or HCM)</a:t>
            </a:r>
          </a:p>
          <a:p>
            <a:pPr lvl="1" indent="-228600">
              <a:spcBef>
                <a:spcPts val="1000"/>
              </a:spcBef>
              <a:buSzPts val="2400"/>
            </a:pPr>
            <a:r>
              <a:rPr lang="en-US" sz="2300" dirty="0">
                <a:solidFill>
                  <a:srgbClr val="FFFFFF"/>
                </a:solidFill>
              </a:rPr>
              <a:t>Severe retrograde blood flow (</a:t>
            </a:r>
            <a:r>
              <a:rPr lang="en-US" sz="2300" dirty="0" err="1">
                <a:solidFill>
                  <a:srgbClr val="FFFFFF"/>
                </a:solidFill>
              </a:rPr>
              <a:t>eg</a:t>
            </a:r>
            <a:r>
              <a:rPr lang="en-US" sz="2300" dirty="0">
                <a:solidFill>
                  <a:srgbClr val="FFFFFF"/>
                </a:solidFill>
              </a:rPr>
              <a:t> chordae </a:t>
            </a:r>
            <a:r>
              <a:rPr lang="en-US" sz="2300" dirty="0" err="1">
                <a:solidFill>
                  <a:srgbClr val="FFFFFF"/>
                </a:solidFill>
              </a:rPr>
              <a:t>tendinae</a:t>
            </a:r>
            <a:r>
              <a:rPr lang="en-US" sz="2300" dirty="0">
                <a:solidFill>
                  <a:srgbClr val="FFFFFF"/>
                </a:solidFill>
              </a:rPr>
              <a:t> rupture or acute severe mitral </a:t>
            </a:r>
            <a:r>
              <a:rPr lang="en-US" sz="2300" dirty="0" err="1">
                <a:solidFill>
                  <a:srgbClr val="FFFFFF"/>
                </a:solidFill>
              </a:rPr>
              <a:t>regurg</a:t>
            </a:r>
            <a:r>
              <a:rPr lang="en-US" sz="2300" dirty="0">
                <a:solidFill>
                  <a:srgbClr val="FFFFFF"/>
                </a:solidFill>
              </a:rPr>
              <a:t>)</a:t>
            </a:r>
            <a:endParaRPr sz="2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sp>
        <p:nvSpPr>
          <p:cNvPr id="284" name="Google Shape;284;p1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85" name="Google Shape;285;p19"/>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86" name="Google Shape;286;p19"/>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87" name="Google Shape;287;p19"/>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88" name="Google Shape;288;p19"/>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89" name="Google Shape;289;p19"/>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90" name="Google Shape;290;p19"/>
          <p:cNvSpPr txBox="1">
            <a:spLocks noGrp="1"/>
          </p:cNvSpPr>
          <p:nvPr>
            <p:ph type="title"/>
          </p:nvPr>
        </p:nvSpPr>
        <p:spPr>
          <a:xfrm>
            <a:off x="306283" y="-52785"/>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Failure of contractility: DCM</a:t>
            </a:r>
            <a:endParaRPr dirty="0"/>
          </a:p>
        </p:txBody>
      </p:sp>
      <p:sp>
        <p:nvSpPr>
          <p:cNvPr id="291" name="Google Shape;291;p19"/>
          <p:cNvSpPr txBox="1">
            <a:spLocks noGrp="1"/>
          </p:cNvSpPr>
          <p:nvPr>
            <p:ph type="body" idx="1"/>
          </p:nvPr>
        </p:nvSpPr>
        <p:spPr>
          <a:xfrm>
            <a:off x="219931" y="1319524"/>
            <a:ext cx="11749089" cy="5589933"/>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This is the most common cause of cardiogenic shock resulting from systolic dysfunction</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Common in dogs (Dobermans, Boxers, Great Danes, Labs, American cocker spaniels), rare in cats (unless taurine deficiency)</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Progressive decrease in myocardial contractility results in gradual decrease in SV and forward failure</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Activation of RAAS and sympathetic system will stimulate renal retention of Na and water-&gt; </a:t>
            </a:r>
            <a:r>
              <a:rPr lang="en-US" sz="1800" dirty="0" err="1">
                <a:solidFill>
                  <a:srgbClr val="FFFFFF"/>
                </a:solidFill>
              </a:rPr>
              <a:t>inc</a:t>
            </a:r>
            <a:r>
              <a:rPr lang="en-US" sz="1800" dirty="0">
                <a:solidFill>
                  <a:srgbClr val="FFFFFF"/>
                </a:solidFill>
              </a:rPr>
              <a:t> IV volume-&gt; </a:t>
            </a:r>
            <a:r>
              <a:rPr lang="en-US" sz="1800" dirty="0" err="1">
                <a:solidFill>
                  <a:srgbClr val="FFFFFF"/>
                </a:solidFill>
              </a:rPr>
              <a:t>inc</a:t>
            </a:r>
            <a:r>
              <a:rPr lang="en-US" sz="1800" dirty="0">
                <a:solidFill>
                  <a:srgbClr val="FFFFFF"/>
                </a:solidFill>
              </a:rPr>
              <a:t> end-diastolic volume</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Eccentric hypertrophy occurs secondary to myocardial stretch</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Compensatory until chambers are so enlarged they cannot sustain further increase in IV volume </a:t>
            </a:r>
            <a:endParaRPr sz="1800" dirty="0"/>
          </a:p>
          <a:p>
            <a:pPr marL="1257300" lvl="2" indent="-228600" algn="l" rtl="0">
              <a:lnSpc>
                <a:spcPct val="110000"/>
              </a:lnSpc>
              <a:spcBef>
                <a:spcPts val="500"/>
              </a:spcBef>
              <a:spcAft>
                <a:spcPts val="0"/>
              </a:spcAft>
              <a:buSzPts val="1120"/>
              <a:buChar char="▪"/>
            </a:pPr>
            <a:r>
              <a:rPr lang="en-US" sz="1800" dirty="0">
                <a:solidFill>
                  <a:srgbClr val="FFFFFF"/>
                </a:solidFill>
              </a:rPr>
              <a:t>Any increased end-diastolic pressure leads to </a:t>
            </a:r>
            <a:r>
              <a:rPr lang="en-US" sz="1800" dirty="0" err="1">
                <a:solidFill>
                  <a:srgbClr val="FFFFFF"/>
                </a:solidFill>
              </a:rPr>
              <a:t>inc</a:t>
            </a:r>
            <a:r>
              <a:rPr lang="en-US" sz="1800" dirty="0">
                <a:solidFill>
                  <a:srgbClr val="FFFFFF"/>
                </a:solidFill>
              </a:rPr>
              <a:t> pulmonary capillary hydrostatic pressure and cardiogenic pulmonary edema or ascites</a:t>
            </a:r>
            <a:endParaRPr sz="1800" dirty="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Aim of treatment is to maximize cardiac output by increasing stroke volume</a:t>
            </a:r>
            <a:endParaRPr sz="1800" dirty="0">
              <a:solidFill>
                <a:srgbClr val="FFFFFF"/>
              </a:solidFill>
            </a:endParaRPr>
          </a:p>
          <a:p>
            <a:pPr marL="685800" lvl="1" indent="-228600" algn="l" rtl="0">
              <a:lnSpc>
                <a:spcPct val="110000"/>
              </a:lnSpc>
              <a:spcBef>
                <a:spcPts val="500"/>
              </a:spcBef>
              <a:spcAft>
                <a:spcPts val="0"/>
              </a:spcAft>
              <a:buSzPts val="1120"/>
              <a:buChar char="▪"/>
            </a:pPr>
            <a:r>
              <a:rPr lang="en-US" sz="1800" dirty="0">
                <a:solidFill>
                  <a:srgbClr val="FFFFFF"/>
                </a:solidFill>
              </a:rPr>
              <a:t>Diuretics if CHF</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Positive inotropic agents such as B1 adrenergic receptor agonists (dobutamine), phosphodiesterase inhibitors (amrinone, </a:t>
            </a:r>
            <a:r>
              <a:rPr lang="en-US" sz="1800" dirty="0" err="1">
                <a:solidFill>
                  <a:srgbClr val="FFFFFF"/>
                </a:solidFill>
              </a:rPr>
              <a:t>pimobendan</a:t>
            </a:r>
            <a:r>
              <a:rPr lang="en-US" sz="1800" dirty="0">
                <a:solidFill>
                  <a:srgbClr val="FFFFFF"/>
                </a:solidFill>
              </a:rPr>
              <a:t>), or cardiac glycosides (digoxin)</a:t>
            </a:r>
            <a:endParaRPr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p2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97" name="Google Shape;297;p20"/>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98" name="Google Shape;298;p20"/>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299" name="Google Shape;299;p20"/>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00" name="Google Shape;300;p20"/>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01" name="Google Shape;301;p20"/>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02" name="Google Shape;302;p20"/>
          <p:cNvSpPr txBox="1">
            <a:spLocks noGrp="1"/>
          </p:cNvSpPr>
          <p:nvPr>
            <p:ph type="title"/>
          </p:nvPr>
        </p:nvSpPr>
        <p:spPr>
          <a:xfrm>
            <a:off x="309561" y="182191"/>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Failure of contractility: Sepsis</a:t>
            </a:r>
            <a:endParaRPr dirty="0"/>
          </a:p>
        </p:txBody>
      </p:sp>
      <p:sp>
        <p:nvSpPr>
          <p:cNvPr id="303" name="Google Shape;303;p20"/>
          <p:cNvSpPr txBox="1">
            <a:spLocks noGrp="1"/>
          </p:cNvSpPr>
          <p:nvPr>
            <p:ph type="body" idx="1"/>
          </p:nvPr>
        </p:nvSpPr>
        <p:spPr>
          <a:xfrm>
            <a:off x="309561" y="1606731"/>
            <a:ext cx="11749089" cy="5068414"/>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Dysfunctional myocardium in sepsis (even during hyperdynamic phase of sepsis with </a:t>
            </a:r>
            <a:r>
              <a:rPr lang="en-US" sz="1800" dirty="0" err="1">
                <a:solidFill>
                  <a:srgbClr val="FFFFFF"/>
                </a:solidFill>
              </a:rPr>
              <a:t>inc</a:t>
            </a:r>
            <a:r>
              <a:rPr lang="en-US" sz="1800" dirty="0">
                <a:solidFill>
                  <a:srgbClr val="FFFFFF"/>
                </a:solidFill>
              </a:rPr>
              <a:t> CO, a decrease in ejection fraction is noted)</a:t>
            </a:r>
            <a:endParaRPr sz="1800" dirty="0"/>
          </a:p>
          <a:p>
            <a:pPr lvl="1" indent="-228600">
              <a:spcBef>
                <a:spcPts val="1000"/>
              </a:spcBef>
              <a:buSzPts val="1440"/>
            </a:pPr>
            <a:r>
              <a:rPr lang="en-US" sz="1800" dirty="0">
                <a:solidFill>
                  <a:srgbClr val="FFFFFF"/>
                </a:solidFill>
              </a:rPr>
              <a:t>Reduction in ventricular compliance, biventricular dilation, and decrease in contractile function all contribute to decrease in EF</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Myocardial dysfunction peaks within days of onset of sepsis and has been shown to resolve within 7-10 days in survivors</a:t>
            </a:r>
            <a:endParaRPr sz="1800" dirty="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7"/>
        <p:cNvGrpSpPr/>
        <p:nvPr/>
      </p:nvGrpSpPr>
      <p:grpSpPr>
        <a:xfrm>
          <a:off x="0" y="0"/>
          <a:ext cx="0" cy="0"/>
          <a:chOff x="0" y="0"/>
          <a:chExt cx="0" cy="0"/>
        </a:xfrm>
      </p:grpSpPr>
      <p:sp>
        <p:nvSpPr>
          <p:cNvPr id="308" name="Google Shape;308;p2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09" name="Google Shape;309;p2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10" name="Google Shape;310;p2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11" name="Google Shape;311;p2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12" name="Google Shape;312;p21"/>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13" name="Google Shape;313;p2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14" name="Google Shape;314;p21"/>
          <p:cNvSpPr txBox="1">
            <a:spLocks noGrp="1"/>
          </p:cNvSpPr>
          <p:nvPr>
            <p:ph type="title"/>
          </p:nvPr>
        </p:nvSpPr>
        <p:spPr>
          <a:xfrm>
            <a:off x="309561" y="182191"/>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Failure of contractility: </a:t>
            </a:r>
            <a:r>
              <a:rPr lang="en-US" sz="4400" dirty="0" err="1">
                <a:solidFill>
                  <a:srgbClr val="FFFFFF"/>
                </a:solidFill>
              </a:rPr>
              <a:t>Endomyocarditis</a:t>
            </a:r>
            <a:endParaRPr sz="4400" dirty="0">
              <a:solidFill>
                <a:srgbClr val="FFFFFF"/>
              </a:solidFill>
            </a:endParaRPr>
          </a:p>
        </p:txBody>
      </p:sp>
      <p:sp>
        <p:nvSpPr>
          <p:cNvPr id="315" name="Google Shape;315;p21"/>
          <p:cNvSpPr txBox="1">
            <a:spLocks noGrp="1"/>
          </p:cNvSpPr>
          <p:nvPr>
            <p:ph type="body" idx="1"/>
          </p:nvPr>
        </p:nvSpPr>
        <p:spPr>
          <a:xfrm>
            <a:off x="309561" y="1606731"/>
            <a:ext cx="11749089" cy="5068414"/>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A rare condition of cats that occurs several days after routine procedures such as neutering</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Cats have normal myocardial function before anesthesia, but cardiac dysfunction, hypotension, pulmonary edema, and interstitial pneumonia rapidly develop</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Not well described</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Endocardium is hyperechoic on echo, and </a:t>
            </a:r>
            <a:r>
              <a:rPr lang="en-US" sz="1800" dirty="0" err="1">
                <a:solidFill>
                  <a:srgbClr val="FFFFFF"/>
                </a:solidFill>
              </a:rPr>
              <a:t>histopath</a:t>
            </a:r>
            <a:r>
              <a:rPr lang="en-US" sz="1800" dirty="0">
                <a:solidFill>
                  <a:srgbClr val="FFFFFF"/>
                </a:solidFill>
              </a:rPr>
              <a:t> reveals neutrophilic inflammation and fibroplasia</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Supportive care recommended, px often poor</a:t>
            </a:r>
          </a:p>
          <a:p>
            <a:pPr marL="457200" lvl="0" indent="-228600" algn="l" rtl="0">
              <a:lnSpc>
                <a:spcPct val="110000"/>
              </a:lnSpc>
              <a:spcBef>
                <a:spcPts val="1000"/>
              </a:spcBef>
              <a:spcAft>
                <a:spcPts val="0"/>
              </a:spcAft>
              <a:buSzPts val="1440"/>
              <a:buFont typeface="Noto Sans Symbols"/>
              <a:buChar char="▪"/>
            </a:pPr>
            <a:endParaRPr lang="en-US" sz="1800" dirty="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May have an infectious component?</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9"/>
        <p:cNvGrpSpPr/>
        <p:nvPr/>
      </p:nvGrpSpPr>
      <p:grpSpPr>
        <a:xfrm>
          <a:off x="0" y="0"/>
          <a:ext cx="0" cy="0"/>
          <a:chOff x="0" y="0"/>
          <a:chExt cx="0" cy="0"/>
        </a:xfrm>
      </p:grpSpPr>
      <p:sp>
        <p:nvSpPr>
          <p:cNvPr id="320" name="Google Shape;320;p22"/>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1" name="Google Shape;321;p22"/>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2" name="Google Shape;322;p22"/>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3" name="Google Shape;323;p22"/>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4" name="Google Shape;324;p22"/>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5" name="Google Shape;325;p22"/>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26" name="Google Shape;326;p22"/>
          <p:cNvSpPr txBox="1">
            <a:spLocks noGrp="1"/>
          </p:cNvSpPr>
          <p:nvPr>
            <p:ph type="title"/>
          </p:nvPr>
        </p:nvSpPr>
        <p:spPr>
          <a:xfrm>
            <a:off x="309561" y="182191"/>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Failure of contractility: Myocardial infarction</a:t>
            </a:r>
            <a:endParaRPr dirty="0"/>
          </a:p>
        </p:txBody>
      </p:sp>
      <p:sp>
        <p:nvSpPr>
          <p:cNvPr id="327" name="Google Shape;327;p22"/>
          <p:cNvSpPr txBox="1">
            <a:spLocks noGrp="1"/>
          </p:cNvSpPr>
          <p:nvPr>
            <p:ph type="body" idx="1"/>
          </p:nvPr>
        </p:nvSpPr>
        <p:spPr>
          <a:xfrm>
            <a:off x="309561" y="1606731"/>
            <a:ext cx="11749089" cy="5068414"/>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Rarely seen (or recognized) in dogs and cats</a:t>
            </a:r>
          </a:p>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More commonly due to systemic disease that cause a hypercoagulable or hypofibrinolytic state</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1"/>
        <p:cNvGrpSpPr/>
        <p:nvPr/>
      </p:nvGrpSpPr>
      <p:grpSpPr>
        <a:xfrm>
          <a:off x="0" y="0"/>
          <a:ext cx="0" cy="0"/>
          <a:chOff x="0" y="0"/>
          <a:chExt cx="0" cy="0"/>
        </a:xfrm>
      </p:grpSpPr>
      <p:sp>
        <p:nvSpPr>
          <p:cNvPr id="332" name="Google Shape;332;p2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3" name="Google Shape;333;p23"/>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4" name="Google Shape;334;p23"/>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5" name="Google Shape;335;p23"/>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6" name="Google Shape;336;p23"/>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7" name="Google Shape;337;p23"/>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38" name="Google Shape;338;p23"/>
          <p:cNvSpPr txBox="1">
            <a:spLocks noGrp="1"/>
          </p:cNvSpPr>
          <p:nvPr>
            <p:ph type="title"/>
          </p:nvPr>
        </p:nvSpPr>
        <p:spPr>
          <a:xfrm>
            <a:off x="309561" y="182191"/>
            <a:ext cx="10863263" cy="123227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Mechanical failure</a:t>
            </a:r>
            <a:endParaRPr/>
          </a:p>
        </p:txBody>
      </p:sp>
      <p:sp>
        <p:nvSpPr>
          <p:cNvPr id="339" name="Google Shape;339;p23"/>
          <p:cNvSpPr txBox="1">
            <a:spLocks noGrp="1"/>
          </p:cNvSpPr>
          <p:nvPr>
            <p:ph type="body" idx="1"/>
          </p:nvPr>
        </p:nvSpPr>
        <p:spPr>
          <a:xfrm>
            <a:off x="309561" y="1606731"/>
            <a:ext cx="11749089" cy="5068414"/>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Cardiogenic shock resulting from mechanical failure is rare in dogs and cats</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Forward flow can be reduced by an obstruction to LVOT (aortic stenosis or HOCM) or by severe acute retrograde blood flow (such as chordae tendineae rupture)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Dogs with MMVD and associated regurgitant flows typically have normal to </a:t>
            </a:r>
            <a:r>
              <a:rPr lang="en-US" sz="1800" dirty="0" err="1">
                <a:solidFill>
                  <a:srgbClr val="FFFFFF"/>
                </a:solidFill>
              </a:rPr>
              <a:t>inc</a:t>
            </a:r>
            <a:r>
              <a:rPr lang="en-US" sz="1800" dirty="0">
                <a:solidFill>
                  <a:srgbClr val="FFFFFF"/>
                </a:solidFill>
              </a:rPr>
              <a:t> myocardial contractility, but chordae rupture leads to acute and extensive mitral regurgitation that reduces forward flow sufficiently to result in cardiogenic shock and pulmonary edema</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sp>
        <p:nvSpPr>
          <p:cNvPr id="344" name="Google Shape;344;p2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45" name="Google Shape;345;p24"/>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2. Diastolic failure</a:t>
            </a:r>
            <a:endParaRPr/>
          </a:p>
        </p:txBody>
      </p:sp>
      <p:sp>
        <p:nvSpPr>
          <p:cNvPr id="346" name="Google Shape;346;p24"/>
          <p:cNvSpPr txBox="1">
            <a:spLocks noGrp="1"/>
          </p:cNvSpPr>
          <p:nvPr>
            <p:ph type="body" idx="1"/>
          </p:nvPr>
        </p:nvSpPr>
        <p:spPr>
          <a:xfrm>
            <a:off x="366711" y="1871664"/>
            <a:ext cx="11120437" cy="4629149"/>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chemeClr val="dk2"/>
                </a:solidFill>
              </a:rPr>
              <a:t>Diastolic failure is due to inadequate ventricular filling</a:t>
            </a:r>
            <a:endParaRPr sz="1800" dirty="0"/>
          </a:p>
          <a:p>
            <a:pPr marL="685800" lvl="1" indent="-228600" algn="l" rtl="0">
              <a:lnSpc>
                <a:spcPct val="110000"/>
              </a:lnSpc>
              <a:spcBef>
                <a:spcPts val="500"/>
              </a:spcBef>
              <a:spcAft>
                <a:spcPts val="0"/>
              </a:spcAft>
              <a:buSzPts val="1120"/>
              <a:buChar char="▪"/>
            </a:pPr>
            <a:r>
              <a:rPr lang="en-US" sz="1800" dirty="0">
                <a:solidFill>
                  <a:schemeClr val="dk2"/>
                </a:solidFill>
              </a:rPr>
              <a:t>Can result from hypovolemia, physical restriction (cardiac tamponade), inability of myocardium to relax (HCM), or inadequate filling time (tachycardia)</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Diastolic failure will result in dec preload and therefore reduced SV</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If patient is unable to maintain CO with an </a:t>
            </a:r>
            <a:r>
              <a:rPr lang="en-US" sz="1800" dirty="0" err="1">
                <a:solidFill>
                  <a:schemeClr val="dk2"/>
                </a:solidFill>
              </a:rPr>
              <a:t>inc</a:t>
            </a:r>
            <a:r>
              <a:rPr lang="en-US" sz="1800" dirty="0">
                <a:solidFill>
                  <a:schemeClr val="dk2"/>
                </a:solidFill>
              </a:rPr>
              <a:t> in HR, cardiogenic shock ensues</a:t>
            </a:r>
            <a:endParaRPr lang="en-US" sz="1800"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The most common cause of dec preload resulting in inadequate CO is hypovolemia (but this is not technically cardiogenic shock)</a:t>
            </a:r>
          </a:p>
          <a:p>
            <a:pPr marL="457200" lvl="0" indent="-228600" algn="l" rtl="0">
              <a:lnSpc>
                <a:spcPct val="110000"/>
              </a:lnSpc>
              <a:spcBef>
                <a:spcPts val="1000"/>
              </a:spcBef>
              <a:spcAft>
                <a:spcPts val="0"/>
              </a:spcAft>
              <a:buSzPts val="1440"/>
              <a:buFont typeface="Noto Sans Symbols"/>
              <a:buChar char="▪"/>
            </a:pPr>
            <a:endParaRPr sz="1800" dirty="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Cardiac tamponade</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HCM</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Tachyarrhythmias</a:t>
            </a:r>
            <a:endParaRPr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sp>
        <p:nvSpPr>
          <p:cNvPr id="351" name="Google Shape;351;p2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52" name="Google Shape;352;p25"/>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Cardiac tamponade</a:t>
            </a:r>
            <a:endParaRPr/>
          </a:p>
        </p:txBody>
      </p:sp>
      <p:sp>
        <p:nvSpPr>
          <p:cNvPr id="353" name="Google Shape;353;p25"/>
          <p:cNvSpPr txBox="1">
            <a:spLocks noGrp="1"/>
          </p:cNvSpPr>
          <p:nvPr>
            <p:ph type="body" idx="1"/>
          </p:nvPr>
        </p:nvSpPr>
        <p:spPr>
          <a:xfrm>
            <a:off x="366711" y="1871664"/>
            <a:ext cx="11120437" cy="4629149"/>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chemeClr val="dk2"/>
                </a:solidFill>
              </a:rPr>
              <a:t>Decreased diastolic ventricular filling (due to physical restriction) will lead to a dec in SV and CO</a:t>
            </a:r>
            <a:endParaRPr sz="1800" dirty="0"/>
          </a:p>
          <a:p>
            <a:pPr marL="685800" lvl="1" indent="-228600" algn="l" rtl="0">
              <a:lnSpc>
                <a:spcPct val="110000"/>
              </a:lnSpc>
              <a:spcBef>
                <a:spcPts val="500"/>
              </a:spcBef>
              <a:spcAft>
                <a:spcPts val="0"/>
              </a:spcAft>
              <a:buSzPts val="1120"/>
              <a:buChar char="▪"/>
            </a:pPr>
            <a:r>
              <a:rPr lang="en-US" sz="1800" dirty="0">
                <a:solidFill>
                  <a:schemeClr val="dk2"/>
                </a:solidFill>
              </a:rPr>
              <a:t>Reflex tachycardia will occur to maintain normotension</a:t>
            </a:r>
          </a:p>
          <a:p>
            <a:pPr marL="685800" lvl="1" indent="-228600" algn="l" rtl="0">
              <a:lnSpc>
                <a:spcPct val="110000"/>
              </a:lnSpc>
              <a:spcBef>
                <a:spcPts val="500"/>
              </a:spcBef>
              <a:spcAft>
                <a:spcPts val="0"/>
              </a:spcAft>
              <a:buSzPts val="1120"/>
              <a:buChar char="▪"/>
            </a:pPr>
            <a:r>
              <a:rPr lang="en-US" sz="1800" dirty="0"/>
              <a:t>But eventually, HR will not be sufficient to maintain adequate CO and hypotension will occur</a:t>
            </a:r>
            <a:endParaRPr sz="1800" dirty="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If effusion is chronic, patient may have decreased sodium and increased potassium from reduced effective circulating volume-induced </a:t>
            </a:r>
            <a:r>
              <a:rPr lang="en-US" sz="1800" dirty="0" err="1">
                <a:solidFill>
                  <a:schemeClr val="dk2"/>
                </a:solidFill>
              </a:rPr>
              <a:t>pseudohypoadrenocorticism</a:t>
            </a:r>
            <a:endParaRPr sz="1800" dirty="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Tx: increasing IV volume to increase preload, pericardiocentesis to allow for normal ventricular filling</a:t>
            </a:r>
            <a:endParaRPr sz="1400" dirty="0">
              <a:solidFill>
                <a:schemeClr val="dk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7"/>
        <p:cNvGrpSpPr/>
        <p:nvPr/>
      </p:nvGrpSpPr>
      <p:grpSpPr>
        <a:xfrm>
          <a:off x="0" y="0"/>
          <a:ext cx="0" cy="0"/>
          <a:chOff x="0" y="0"/>
          <a:chExt cx="0" cy="0"/>
        </a:xfrm>
      </p:grpSpPr>
      <p:sp>
        <p:nvSpPr>
          <p:cNvPr id="358" name="Google Shape;358;p2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59" name="Google Shape;359;p26"/>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HCM</a:t>
            </a:r>
            <a:endParaRPr/>
          </a:p>
        </p:txBody>
      </p:sp>
      <p:sp>
        <p:nvSpPr>
          <p:cNvPr id="360" name="Google Shape;360;p26"/>
          <p:cNvSpPr txBox="1">
            <a:spLocks noGrp="1"/>
          </p:cNvSpPr>
          <p:nvPr>
            <p:ph type="body" idx="1"/>
          </p:nvPr>
        </p:nvSpPr>
        <p:spPr>
          <a:xfrm>
            <a:off x="366711" y="1871664"/>
            <a:ext cx="11120437" cy="4629149"/>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chemeClr val="dk2"/>
                </a:solidFill>
              </a:rPr>
              <a:t>Characterized by concentric hypertrophy of ventricular myocardium (and inability of myocardium to relax)</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Decreased end-diastolic ventricular volume leads to decreased SV and CO</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Systolic function will usually be preserved by neurohormonal mechanisms to increase IV volume, so typically we see backward flow failure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However, cats with CHF that receive overzealous diuretic therapy can progress to hypovolemic shock</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Cats with end-stage HCM may also have severely impaired systolic function, leading to decreased SV and cardiogenic shock</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Treatment of cats with with HCM includes use of B blockers or calcium channel blockers to enhance </a:t>
            </a:r>
            <a:r>
              <a:rPr lang="en-US" sz="1800" dirty="0" err="1">
                <a:solidFill>
                  <a:schemeClr val="dk2"/>
                </a:solidFill>
              </a:rPr>
              <a:t>lusitropy</a:t>
            </a:r>
            <a:r>
              <a:rPr lang="en-US" sz="1800" dirty="0">
                <a:solidFill>
                  <a:schemeClr val="dk2"/>
                </a:solidFill>
              </a:rPr>
              <a:t> and diastolic filling</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4"/>
        <p:cNvGrpSpPr/>
        <p:nvPr/>
      </p:nvGrpSpPr>
      <p:grpSpPr>
        <a:xfrm>
          <a:off x="0" y="0"/>
          <a:ext cx="0" cy="0"/>
          <a:chOff x="0" y="0"/>
          <a:chExt cx="0" cy="0"/>
        </a:xfrm>
      </p:grpSpPr>
      <p:sp>
        <p:nvSpPr>
          <p:cNvPr id="365" name="Google Shape;365;p2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66" name="Google Shape;366;p27"/>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Tachyarrhythmias</a:t>
            </a:r>
            <a:endParaRPr/>
          </a:p>
        </p:txBody>
      </p:sp>
      <p:sp>
        <p:nvSpPr>
          <p:cNvPr id="367" name="Google Shape;367;p27"/>
          <p:cNvSpPr txBox="1">
            <a:spLocks noGrp="1"/>
          </p:cNvSpPr>
          <p:nvPr>
            <p:ph type="body" idx="1"/>
          </p:nvPr>
        </p:nvSpPr>
        <p:spPr>
          <a:xfrm>
            <a:off x="183831" y="1759123"/>
            <a:ext cx="11120437" cy="4629149"/>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chemeClr val="dk2"/>
                </a:solidFill>
              </a:rPr>
              <a:t>Inadequate ventricular filling at high heart rates (inadequate time for diastolic filling before systole)</a:t>
            </a:r>
            <a:endParaRPr dirty="0"/>
          </a:p>
          <a:p>
            <a:pPr marL="685800" lvl="1" indent="-228600" algn="l" rtl="0">
              <a:lnSpc>
                <a:spcPct val="110000"/>
              </a:lnSpc>
              <a:spcBef>
                <a:spcPts val="500"/>
              </a:spcBef>
              <a:spcAft>
                <a:spcPts val="0"/>
              </a:spcAft>
              <a:buSzPts val="1120"/>
              <a:buChar char="▪"/>
            </a:pPr>
            <a:r>
              <a:rPr lang="en-US" sz="1400" dirty="0">
                <a:solidFill>
                  <a:schemeClr val="dk2"/>
                </a:solidFill>
              </a:rPr>
              <a:t>Dogs &gt;200 BPM</a:t>
            </a:r>
            <a:endParaRPr sz="1800" dirty="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EDV, SV, and CO are reduced</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The most common cause is supraventricular tachycardia (can be cardiac or extra-cardiac disease in origin)</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Therapies include vagal maneuvers, calcium channel blockers, and beta blockers to slow the HR (and therapies to treat underlying disease)</a:t>
            </a:r>
            <a:endParaRPr sz="1400" dirty="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4" name="Google Shape;114;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5" name="Google Shape;115;p3"/>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6" name="Google Shape;116;p3"/>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7" name="Google Shape;117;p3"/>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8" name="Google Shape;118;p3"/>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9" name="Google Shape;119;p3"/>
          <p:cNvSpPr txBox="1">
            <a:spLocks noGrp="1"/>
          </p:cNvSpPr>
          <p:nvPr>
            <p:ph type="title"/>
          </p:nvPr>
        </p:nvSpPr>
        <p:spPr>
          <a:xfrm>
            <a:off x="250627" y="237487"/>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Catecholamine choices</a:t>
            </a:r>
            <a:endParaRPr/>
          </a:p>
        </p:txBody>
      </p:sp>
      <p:sp>
        <p:nvSpPr>
          <p:cNvPr id="120" name="Google Shape;120;p3"/>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1" name="Google Shape;121;p3"/>
          <p:cNvSpPr txBox="1">
            <a:spLocks noGrp="1"/>
          </p:cNvSpPr>
          <p:nvPr>
            <p:ph type="body" idx="1"/>
          </p:nvPr>
        </p:nvSpPr>
        <p:spPr>
          <a:xfrm>
            <a:off x="77722" y="1123711"/>
            <a:ext cx="12188954" cy="216159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B1 agonists primarily augment HR and contractility and ectopic pacemaker activity</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B2 agonists primarily causes vasodilation</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A1 and A2 agonists cause vasoconstriction and can also cause ectopic pacemaker activity</a:t>
            </a:r>
            <a:endParaRPr/>
          </a:p>
          <a:p>
            <a:pPr marL="457200" lvl="0" indent="-137159" algn="l" rtl="0">
              <a:lnSpc>
                <a:spcPct val="110000"/>
              </a:lnSpc>
              <a:spcBef>
                <a:spcPts val="1000"/>
              </a:spcBef>
              <a:spcAft>
                <a:spcPts val="0"/>
              </a:spcAft>
              <a:buSzPts val="1440"/>
              <a:buFont typeface="Noto Sans Symbols"/>
              <a:buNone/>
            </a:pPr>
            <a:endParaRPr sz="1800">
              <a:solidFill>
                <a:srgbClr val="FFFFFF"/>
              </a:solidFill>
            </a:endParaRPr>
          </a:p>
        </p:txBody>
      </p:sp>
      <p:pic>
        <p:nvPicPr>
          <p:cNvPr id="122" name="Google Shape;122;p3"/>
          <p:cNvPicPr preferRelativeResize="0"/>
          <p:nvPr/>
        </p:nvPicPr>
        <p:blipFill rotWithShape="1">
          <a:blip r:embed="rId3">
            <a:alphaModFix/>
          </a:blip>
          <a:srcRect/>
          <a:stretch/>
        </p:blipFill>
        <p:spPr>
          <a:xfrm>
            <a:off x="1977479" y="2753374"/>
            <a:ext cx="8284935" cy="389774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1"/>
        <p:cNvGrpSpPr/>
        <p:nvPr/>
      </p:nvGrpSpPr>
      <p:grpSpPr>
        <a:xfrm>
          <a:off x="0" y="0"/>
          <a:ext cx="0" cy="0"/>
          <a:chOff x="0" y="0"/>
          <a:chExt cx="0" cy="0"/>
        </a:xfrm>
      </p:grpSpPr>
      <p:sp>
        <p:nvSpPr>
          <p:cNvPr id="372" name="Google Shape;372;p2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73" name="Google Shape;373;p28"/>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Bradyarrhythmias</a:t>
            </a:r>
            <a:endParaRPr/>
          </a:p>
        </p:txBody>
      </p:sp>
      <p:sp>
        <p:nvSpPr>
          <p:cNvPr id="374" name="Google Shape;374;p28"/>
          <p:cNvSpPr txBox="1">
            <a:spLocks noGrp="1"/>
          </p:cNvSpPr>
          <p:nvPr>
            <p:ph type="body" idx="1"/>
          </p:nvPr>
        </p:nvSpPr>
        <p:spPr>
          <a:xfrm>
            <a:off x="131758" y="1518965"/>
            <a:ext cx="11925436" cy="5110434"/>
          </a:xfrm>
          <a:prstGeom prst="rect">
            <a:avLst/>
          </a:prstGeom>
          <a:noFill/>
          <a:ln>
            <a:noFill/>
          </a:ln>
        </p:spPr>
        <p:txBody>
          <a:bodyPr spcFirstLastPara="1" wrap="square" lIns="91425" tIns="45700" rIns="91425" bIns="45700" anchor="t" anchorCtr="0">
            <a:normAutofit fontScale="92500" lnSpcReduction="10000"/>
          </a:bodyPr>
          <a:lstStyle/>
          <a:p>
            <a:pPr marL="457200" lvl="0" indent="-228600" algn="l" rtl="0">
              <a:lnSpc>
                <a:spcPct val="110000"/>
              </a:lnSpc>
              <a:spcBef>
                <a:spcPts val="0"/>
              </a:spcBef>
              <a:spcAft>
                <a:spcPts val="0"/>
              </a:spcAft>
              <a:buSzPts val="1440"/>
              <a:buFont typeface="Noto Sans Symbols"/>
              <a:buChar char="▪"/>
            </a:pPr>
            <a:r>
              <a:rPr lang="en-US" sz="1800" dirty="0">
                <a:solidFill>
                  <a:schemeClr val="dk2"/>
                </a:solidFill>
              </a:rPr>
              <a:t>Severe bradycardia can lead to a decrease in CO that causes cardiogenic shock</a:t>
            </a:r>
            <a:endParaRPr dirty="0"/>
          </a:p>
          <a:p>
            <a:pPr marL="685800" lvl="1" indent="-228600" algn="l" rtl="0">
              <a:lnSpc>
                <a:spcPct val="110000"/>
              </a:lnSpc>
              <a:spcBef>
                <a:spcPts val="500"/>
              </a:spcBef>
              <a:spcAft>
                <a:spcPts val="0"/>
              </a:spcAft>
              <a:buSzPts val="1120"/>
              <a:buChar char="▪"/>
            </a:pPr>
            <a:r>
              <a:rPr lang="en-US" sz="1400" dirty="0">
                <a:solidFill>
                  <a:schemeClr val="dk2"/>
                </a:solidFill>
              </a:rPr>
              <a:t>HR &lt; 60 bpm in dogs, &lt; 100 bpm in cats</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latin typeface="Avenir Book" panose="02000503020000020003" pitchFamily="2" charset="0"/>
              </a:rPr>
              <a:t>Bradyarrhythmias can result from alterations in autonomic tone, drugs, electrolyte abnormalities, trauma, hypoxia, inflammation, or infiltration of myocardium, and degenerative disease of conduction system</a:t>
            </a:r>
          </a:p>
          <a:p>
            <a:pPr lvl="1" indent="-228600">
              <a:spcBef>
                <a:spcPts val="1000"/>
              </a:spcBef>
              <a:buSzPts val="1440"/>
            </a:pPr>
            <a:r>
              <a:rPr lang="en-US" sz="1800" dirty="0">
                <a:effectLst/>
                <a:latin typeface="Avenir Book" panose="02000503020000020003" pitchFamily="2" charset="0"/>
              </a:rPr>
              <a:t>More commonly, bradyarrhythmias result from alterations in the conduction system, resulting in inadequate impulse formation or propagation. </a:t>
            </a:r>
            <a:endParaRPr lang="en-US" sz="1400" dirty="0">
              <a:solidFill>
                <a:schemeClr val="dk2"/>
              </a:solidFill>
              <a:latin typeface="Avenir Book" panose="02000503020000020003" pitchFamily="2" charset="0"/>
            </a:endParaRPr>
          </a:p>
          <a:p>
            <a:pPr indent="-228600">
              <a:buSzPts val="1440"/>
            </a:pPr>
            <a:r>
              <a:rPr lang="en-US" sz="1800" dirty="0">
                <a:effectLst/>
                <a:latin typeface="Avenir Book" panose="02000503020000020003" pitchFamily="2" charset="0"/>
              </a:rPr>
              <a:t>An increase in SV will occur secondary to an increased preload (because of the increased time for diastolic filling), but at low HRs or during exertion, CO may be inadequate and cardiogenic shock will ensue</a:t>
            </a:r>
            <a:endParaRPr dirty="0">
              <a:latin typeface="Avenir Book" panose="02000503020000020003" pitchFamily="2" charset="0"/>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latin typeface="Avenir Book" panose="02000503020000020003" pitchFamily="2" charset="0"/>
              </a:rPr>
              <a:t>The most common cause of cardiogenic shock is severe high grade second degree AVB or third degree AVB</a:t>
            </a:r>
            <a:endParaRPr dirty="0">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400" dirty="0">
                <a:solidFill>
                  <a:schemeClr val="dk2"/>
                </a:solidFill>
                <a:latin typeface="Avenir Book" panose="02000503020000020003" pitchFamily="2" charset="0"/>
              </a:rPr>
              <a:t>Those </a:t>
            </a:r>
            <a:r>
              <a:rPr lang="en-US" sz="1400" dirty="0">
                <a:solidFill>
                  <a:schemeClr val="dk2"/>
                </a:solidFill>
              </a:rPr>
              <a:t>with severe SSS/sinus arrest will also have decreased perfusion and shock</a:t>
            </a:r>
            <a:endParaRPr dirty="0"/>
          </a:p>
          <a:p>
            <a:pPr marL="685800" lvl="1" indent="-228600" algn="l" rtl="0">
              <a:lnSpc>
                <a:spcPct val="110000"/>
              </a:lnSpc>
              <a:spcBef>
                <a:spcPts val="500"/>
              </a:spcBef>
              <a:spcAft>
                <a:spcPts val="0"/>
              </a:spcAft>
              <a:buSzPts val="1120"/>
              <a:buChar char="▪"/>
            </a:pPr>
            <a:r>
              <a:rPr lang="en-US" sz="1400" dirty="0">
                <a:solidFill>
                  <a:schemeClr val="dk2"/>
                </a:solidFill>
              </a:rPr>
              <a:t>Third degree AVB escape rates are from the bundle of His, bundle branches, or Purkinje fibers </a:t>
            </a:r>
            <a:endParaRPr dirty="0"/>
          </a:p>
          <a:p>
            <a:pPr marL="1257300" lvl="2" indent="-228600" algn="l" rtl="0">
              <a:lnSpc>
                <a:spcPct val="110000"/>
              </a:lnSpc>
              <a:spcBef>
                <a:spcPts val="500"/>
              </a:spcBef>
              <a:spcAft>
                <a:spcPts val="0"/>
              </a:spcAft>
              <a:buSzPts val="1120"/>
              <a:buChar char="▪"/>
            </a:pPr>
            <a:r>
              <a:rPr lang="en-US" sz="1400" dirty="0">
                <a:solidFill>
                  <a:schemeClr val="dk2"/>
                </a:solidFill>
              </a:rPr>
              <a:t>Bundle of His: 40-60 bpm</a:t>
            </a:r>
            <a:endParaRPr dirty="0"/>
          </a:p>
          <a:p>
            <a:pPr marL="1257300" lvl="2" indent="-228600" algn="l" rtl="0">
              <a:lnSpc>
                <a:spcPct val="110000"/>
              </a:lnSpc>
              <a:spcBef>
                <a:spcPts val="500"/>
              </a:spcBef>
              <a:spcAft>
                <a:spcPts val="0"/>
              </a:spcAft>
              <a:buSzPts val="1120"/>
              <a:buChar char="▪"/>
            </a:pPr>
            <a:r>
              <a:rPr lang="en-US" sz="1400" dirty="0">
                <a:solidFill>
                  <a:schemeClr val="dk2"/>
                </a:solidFill>
              </a:rPr>
              <a:t>Bundle branches or distal </a:t>
            </a:r>
            <a:r>
              <a:rPr lang="en-US" sz="1400" dirty="0" err="1">
                <a:solidFill>
                  <a:schemeClr val="dk2"/>
                </a:solidFill>
              </a:rPr>
              <a:t>purkinje</a:t>
            </a:r>
            <a:r>
              <a:rPr lang="en-US" sz="1400" dirty="0">
                <a:solidFill>
                  <a:schemeClr val="dk2"/>
                </a:solidFill>
              </a:rPr>
              <a:t> fibers: 20-40 bpm</a:t>
            </a:r>
            <a:endParaRPr lang="en-US" sz="1400" dirty="0"/>
          </a:p>
          <a:p>
            <a:pPr marL="1257300" lvl="2" indent="-228600" algn="l" rtl="0">
              <a:lnSpc>
                <a:spcPct val="110000"/>
              </a:lnSpc>
              <a:spcBef>
                <a:spcPts val="500"/>
              </a:spcBef>
              <a:spcAft>
                <a:spcPts val="0"/>
              </a:spcAft>
              <a:buSzPts val="1120"/>
              <a:buChar char="▪"/>
            </a:pPr>
            <a:r>
              <a:rPr lang="en-US" sz="1400" dirty="0">
                <a:solidFill>
                  <a:schemeClr val="dk2"/>
                </a:solidFill>
              </a:rPr>
              <a:t>Cats with third degree AVB will have higher ventricular escape rates: 100-140 bpm (less commonly present for cardiogenic shock and syncope)</a:t>
            </a:r>
            <a:endParaRPr sz="1400" dirty="0"/>
          </a:p>
          <a:p>
            <a:pPr marL="685800" lvl="1" indent="-228600" algn="l" rtl="0">
              <a:lnSpc>
                <a:spcPct val="110000"/>
              </a:lnSpc>
              <a:spcBef>
                <a:spcPts val="500"/>
              </a:spcBef>
              <a:spcAft>
                <a:spcPts val="0"/>
              </a:spcAft>
              <a:buSzPts val="1120"/>
              <a:buChar char="▪"/>
            </a:pPr>
            <a:r>
              <a:rPr lang="en-US" sz="1400" dirty="0">
                <a:solidFill>
                  <a:schemeClr val="dk2"/>
                </a:solidFill>
              </a:rPr>
              <a:t>Second degree AVB can be vagally mediated or secondary to SA or AV node pathology</a:t>
            </a:r>
            <a:endParaRPr sz="1800" dirty="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chemeClr val="dk2"/>
                </a:solidFill>
              </a:rPr>
              <a:t>BBB and first degree AVB are not associated with clinical signs</a:t>
            </a:r>
            <a:endParaRPr dirty="0"/>
          </a:p>
          <a:p>
            <a:pPr marL="457200" lvl="0" indent="-167640" algn="l" rtl="0">
              <a:lnSpc>
                <a:spcPct val="110000"/>
              </a:lnSpc>
              <a:spcBef>
                <a:spcPts val="1000"/>
              </a:spcBef>
              <a:spcAft>
                <a:spcPts val="0"/>
              </a:spcAft>
              <a:buSzPts val="960"/>
              <a:buFont typeface="Noto Sans Symbols"/>
              <a:buNone/>
            </a:pPr>
            <a:endParaRPr sz="1200" dirty="0">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8"/>
        <p:cNvGrpSpPr/>
        <p:nvPr/>
      </p:nvGrpSpPr>
      <p:grpSpPr>
        <a:xfrm>
          <a:off x="0" y="0"/>
          <a:ext cx="0" cy="0"/>
          <a:chOff x="0" y="0"/>
          <a:chExt cx="0" cy="0"/>
        </a:xfrm>
      </p:grpSpPr>
      <p:sp>
        <p:nvSpPr>
          <p:cNvPr id="379" name="Google Shape;379;p2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80" name="Google Shape;380;p29"/>
          <p:cNvSpPr txBox="1">
            <a:spLocks noGrp="1"/>
          </p:cNvSpPr>
          <p:nvPr>
            <p:ph type="title"/>
          </p:nvPr>
        </p:nvSpPr>
        <p:spPr>
          <a:xfrm>
            <a:off x="366712" y="228601"/>
            <a:ext cx="11120437" cy="14144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4400"/>
              <a:buFont typeface="EB Garamond"/>
              <a:buNone/>
            </a:pPr>
            <a:r>
              <a:rPr lang="en-US" sz="4400">
                <a:solidFill>
                  <a:schemeClr val="accent5"/>
                </a:solidFill>
              </a:rPr>
              <a:t>Bradyarrhythmias</a:t>
            </a:r>
            <a:endParaRPr/>
          </a:p>
        </p:txBody>
      </p:sp>
      <p:sp>
        <p:nvSpPr>
          <p:cNvPr id="381" name="Google Shape;381;p29"/>
          <p:cNvSpPr txBox="1">
            <a:spLocks noGrp="1"/>
          </p:cNvSpPr>
          <p:nvPr>
            <p:ph type="body" idx="1"/>
          </p:nvPr>
        </p:nvSpPr>
        <p:spPr>
          <a:xfrm>
            <a:off x="262208" y="1643063"/>
            <a:ext cx="11120437" cy="5168402"/>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chemeClr val="dk2"/>
                </a:solidFill>
              </a:rPr>
              <a:t>Inc SV will occur secondary to inc preload (from increased time for diastolic filling), but at low heart rates or during patient exertion, CO will be inadequate and cardiogenic shock will ensue</a:t>
            </a:r>
            <a:endParaRPr/>
          </a:p>
          <a:p>
            <a:pPr marL="457200" lvl="0" indent="-228600" algn="l" rtl="0">
              <a:lnSpc>
                <a:spcPct val="110000"/>
              </a:lnSpc>
              <a:spcBef>
                <a:spcPts val="1000"/>
              </a:spcBef>
              <a:spcAft>
                <a:spcPts val="0"/>
              </a:spcAft>
              <a:buSzPts val="1440"/>
              <a:buFont typeface="Noto Sans Symbols"/>
              <a:buChar char="▪"/>
            </a:pPr>
            <a:r>
              <a:rPr lang="en-US" sz="1800">
                <a:solidFill>
                  <a:schemeClr val="dk2"/>
                </a:solidFill>
              </a:rPr>
              <a:t>Dx: ECG and signs of shock</a:t>
            </a:r>
            <a:endParaRPr/>
          </a:p>
          <a:p>
            <a:pPr marL="685800" lvl="1" indent="-228600" algn="l" rtl="0">
              <a:lnSpc>
                <a:spcPct val="110000"/>
              </a:lnSpc>
              <a:spcBef>
                <a:spcPts val="500"/>
              </a:spcBef>
              <a:spcAft>
                <a:spcPts val="0"/>
              </a:spcAft>
              <a:buSzPts val="1120"/>
              <a:buChar char="▪"/>
            </a:pPr>
            <a:r>
              <a:rPr lang="en-US" sz="1400">
                <a:solidFill>
                  <a:schemeClr val="dk2"/>
                </a:solidFill>
              </a:rPr>
              <a:t>BP may be normal (BP does not equal flow or perfusion)</a:t>
            </a:r>
            <a:endParaRPr/>
          </a:p>
          <a:p>
            <a:pPr marL="457200" lvl="0" indent="-137159" algn="l" rtl="0">
              <a:lnSpc>
                <a:spcPct val="110000"/>
              </a:lnSpc>
              <a:spcBef>
                <a:spcPts val="1000"/>
              </a:spcBef>
              <a:spcAft>
                <a:spcPts val="0"/>
              </a:spcAft>
              <a:buSzPts val="1440"/>
              <a:buFont typeface="Noto Sans Symbols"/>
              <a:buNone/>
            </a:pPr>
            <a:endParaRPr sz="1800">
              <a:solidFill>
                <a:schemeClr val="dk2"/>
              </a:solidFill>
            </a:endParaRPr>
          </a:p>
          <a:p>
            <a:pPr marL="457200" lvl="0" indent="-228600" algn="l" rtl="0">
              <a:lnSpc>
                <a:spcPct val="110000"/>
              </a:lnSpc>
              <a:spcBef>
                <a:spcPts val="1000"/>
              </a:spcBef>
              <a:spcAft>
                <a:spcPts val="0"/>
              </a:spcAft>
              <a:buSzPts val="1440"/>
              <a:buFont typeface="Noto Sans Symbols"/>
              <a:buChar char="▪"/>
            </a:pPr>
            <a:r>
              <a:rPr lang="en-US" sz="1800">
                <a:solidFill>
                  <a:schemeClr val="dk2"/>
                </a:solidFill>
              </a:rPr>
              <a:t>Atropine response test is warranted (0.02-0.04 mg/kg IV) </a:t>
            </a:r>
            <a:endParaRPr/>
          </a:p>
          <a:p>
            <a:pPr marL="685800" lvl="1" indent="-228600" algn="l" rtl="0">
              <a:lnSpc>
                <a:spcPct val="110000"/>
              </a:lnSpc>
              <a:spcBef>
                <a:spcPts val="500"/>
              </a:spcBef>
              <a:spcAft>
                <a:spcPts val="0"/>
              </a:spcAft>
              <a:buSzPts val="1120"/>
              <a:buChar char="▪"/>
            </a:pPr>
            <a:r>
              <a:rPr lang="en-US" sz="1400">
                <a:solidFill>
                  <a:schemeClr val="dk2"/>
                </a:solidFill>
              </a:rPr>
              <a:t>Vagally induced bradyarrhythmias and SSS may respond</a:t>
            </a:r>
            <a:endParaRPr/>
          </a:p>
          <a:p>
            <a:pPr marL="457200" lvl="0" indent="-228600" algn="l" rtl="0">
              <a:lnSpc>
                <a:spcPct val="110000"/>
              </a:lnSpc>
              <a:spcBef>
                <a:spcPts val="1000"/>
              </a:spcBef>
              <a:spcAft>
                <a:spcPts val="0"/>
              </a:spcAft>
              <a:buSzPts val="1440"/>
              <a:buFont typeface="Noto Sans Symbols"/>
              <a:buChar char="▪"/>
            </a:pPr>
            <a:r>
              <a:rPr lang="en-US" sz="1800">
                <a:solidFill>
                  <a:schemeClr val="dk2"/>
                </a:solidFill>
              </a:rPr>
              <a:t>A beta agonist such as isoproterenol or dobutamine can be given and will sometimes increase the HR sufficiently to treat cardiogenic shock </a:t>
            </a:r>
            <a:endParaRPr/>
          </a:p>
          <a:p>
            <a:pPr marL="457200" lvl="0" indent="-228600" algn="l" rtl="0">
              <a:lnSpc>
                <a:spcPct val="110000"/>
              </a:lnSpc>
              <a:spcBef>
                <a:spcPts val="1000"/>
              </a:spcBef>
              <a:spcAft>
                <a:spcPts val="0"/>
              </a:spcAft>
              <a:buSzPts val="1440"/>
              <a:buFont typeface="Noto Sans Symbols"/>
              <a:buChar char="▪"/>
            </a:pPr>
            <a:r>
              <a:rPr lang="en-US" sz="1800">
                <a:solidFill>
                  <a:schemeClr val="dk2"/>
                </a:solidFill>
              </a:rPr>
              <a:t>If there is no response to medical therapy, patient should have artificial cardiac pacing</a:t>
            </a:r>
            <a:endParaRPr/>
          </a:p>
          <a:p>
            <a:pPr marL="457200" lvl="0" indent="-228600" algn="l" rtl="0">
              <a:lnSpc>
                <a:spcPct val="110000"/>
              </a:lnSpc>
              <a:spcBef>
                <a:spcPts val="1000"/>
              </a:spcBef>
              <a:spcAft>
                <a:spcPts val="0"/>
              </a:spcAft>
              <a:buSzPts val="1440"/>
              <a:buFont typeface="Noto Sans Symbols"/>
              <a:buChar char="▪"/>
            </a:pPr>
            <a:r>
              <a:rPr lang="en-US" sz="1800">
                <a:solidFill>
                  <a:schemeClr val="dk2"/>
                </a:solidFill>
              </a:rPr>
              <a:t>IV fluids are contraindicated in these cases until a normal HR can be achieved because preload is already increased and further increase in LV filling pressure may result in backward heart failure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5"/>
        <p:cNvGrpSpPr/>
        <p:nvPr/>
      </p:nvGrpSpPr>
      <p:grpSpPr>
        <a:xfrm>
          <a:off x="0" y="0"/>
          <a:ext cx="0" cy="0"/>
          <a:chOff x="0" y="0"/>
          <a:chExt cx="0" cy="0"/>
        </a:xfrm>
      </p:grpSpPr>
      <p:sp>
        <p:nvSpPr>
          <p:cNvPr id="386" name="Google Shape;386;p30"/>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87" name="Google Shape;387;p30"/>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88" name="Google Shape;388;p30"/>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89" name="Google Shape;389;p30"/>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90" name="Google Shape;390;p30"/>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91" name="Google Shape;391;p30"/>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92" name="Google Shape;392;p30"/>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393" name="Google Shape;393;p30"/>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sinus bradycardia</a:t>
            </a:r>
            <a:endParaRPr/>
          </a:p>
        </p:txBody>
      </p:sp>
      <p:sp>
        <p:nvSpPr>
          <p:cNvPr id="394" name="Google Shape;394;p30"/>
          <p:cNvSpPr txBox="1">
            <a:spLocks noGrp="1"/>
          </p:cNvSpPr>
          <p:nvPr>
            <p:ph type="body" idx="1"/>
          </p:nvPr>
        </p:nvSpPr>
        <p:spPr>
          <a:xfrm>
            <a:off x="838199" y="2090057"/>
            <a:ext cx="10683241" cy="4086905"/>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Rarely a primary disorder or a cause of clinical signs</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More likely secondary to systemic disease causing increased vagal tone</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GI, respiratory, neurologic, ocular</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ECG: P waves and QRS complexes are associated, QRS complexes narrow</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Wandering pacemaker possible (variation in amplitude of P wave in relation to respiratory cycle)</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Presence of sinus bradycardia in animal with impaired consciousness should raise suspicion of increased intracranial pressure</a:t>
            </a: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Resolution of primary disease will lead to </a:t>
            </a:r>
            <a:r>
              <a:rPr lang="en-US" sz="1800" dirty="0" err="1">
                <a:solidFill>
                  <a:srgbClr val="FFFFFF"/>
                </a:solidFill>
              </a:rPr>
              <a:t>inc</a:t>
            </a:r>
            <a:r>
              <a:rPr lang="en-US" sz="1800" dirty="0">
                <a:solidFill>
                  <a:srgbClr val="FFFFFF"/>
                </a:solidFill>
              </a:rPr>
              <a:t> HR with no need for medical or pacemaker therapy</a:t>
            </a:r>
            <a:endParaRPr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8"/>
        <p:cNvGrpSpPr/>
        <p:nvPr/>
      </p:nvGrpSpPr>
      <p:grpSpPr>
        <a:xfrm>
          <a:off x="0" y="0"/>
          <a:ext cx="0" cy="0"/>
          <a:chOff x="0" y="0"/>
          <a:chExt cx="0" cy="0"/>
        </a:xfrm>
      </p:grpSpPr>
      <p:sp>
        <p:nvSpPr>
          <p:cNvPr id="399" name="Google Shape;399;p3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0" name="Google Shape;400;p3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1" name="Google Shape;401;p3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2" name="Google Shape;402;p3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3" name="Google Shape;403;p31"/>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4" name="Google Shape;404;p3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5" name="Google Shape;405;p31"/>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6" name="Google Shape;406;p31"/>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Sinus node dysfxn</a:t>
            </a:r>
            <a:endParaRPr sz="4400">
              <a:solidFill>
                <a:srgbClr val="FFFFFF"/>
              </a:solidFill>
            </a:endParaRPr>
          </a:p>
        </p:txBody>
      </p:sp>
      <p:sp>
        <p:nvSpPr>
          <p:cNvPr id="407" name="Google Shape;407;p31"/>
          <p:cNvSpPr txBox="1">
            <a:spLocks noGrp="1"/>
          </p:cNvSpPr>
          <p:nvPr>
            <p:ph type="body" idx="1"/>
          </p:nvPr>
        </p:nvSpPr>
        <p:spPr>
          <a:xfrm>
            <a:off x="445142" y="1937921"/>
            <a:ext cx="10958732" cy="4361225"/>
          </a:xfrm>
          <a:prstGeom prst="rect">
            <a:avLst/>
          </a:prstGeom>
          <a:noFill/>
          <a:ln>
            <a:noFill/>
          </a:ln>
        </p:spPr>
        <p:txBody>
          <a:bodyPr spcFirstLastPara="1" wrap="square" lIns="91425" tIns="45700" rIns="91425" bIns="45700" anchor="t" anchorCtr="0">
            <a:normAutofit fontScale="92500" lnSpcReduction="10000"/>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Sinus arrest: prolonged pause with no atrial activation or P wave on the ECG</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Sinus block: failure of impulse to exit the sinus node </a:t>
            </a:r>
          </a:p>
          <a:p>
            <a:pPr lvl="1" indent="-228600">
              <a:spcBef>
                <a:spcPts val="1000"/>
              </a:spcBef>
              <a:buSzPts val="1440"/>
            </a:pPr>
            <a:r>
              <a:rPr lang="en-US" sz="1800" dirty="0">
                <a:solidFill>
                  <a:srgbClr val="FFFFFF"/>
                </a:solidFill>
              </a:rPr>
              <a:t>Cannot be differentiated from sinus arrest on ECG</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Lack of CO from pause of approx. 6-8 seconds results in syncope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SSS: periods of normal sinus rhythm or sinus bradycardia, interspersed with long sinus arrest that can last up to 10-12 seconds because junctional and ventricular pacemakers fail to initiate escape </a:t>
            </a:r>
            <a:r>
              <a:rPr lang="en-US" sz="1800" dirty="0">
                <a:solidFill>
                  <a:schemeClr val="bg1"/>
                </a:solidFill>
              </a:rPr>
              <a:t>beats</a:t>
            </a:r>
          </a:p>
          <a:p>
            <a:pPr lvl="1" indent="-228600">
              <a:spcBef>
                <a:spcPts val="1000"/>
              </a:spcBef>
              <a:buSzPts val="1440"/>
            </a:pPr>
            <a:r>
              <a:rPr lang="en-US" sz="1800" dirty="0">
                <a:solidFill>
                  <a:schemeClr val="bg1"/>
                </a:solidFill>
              </a:rPr>
              <a:t>Older mini schnauzers and terrier breeds are more commonly affect</a:t>
            </a:r>
            <a:endParaRPr sz="1800" dirty="0">
              <a:solidFill>
                <a:schemeClr val="bg1"/>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Use of opioids can result in prolongation of periods of asystole (sedated dogs can become hemodynamically unstable)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A variant of SSS is called bradycardia-tachycardia syndrome, characterized by periods of paroxysmal atrial tachycardia followed by temporary failure of sinus rhythm to resume when tachycardia abruptly stops (an exaggeration of the normal “overdrive suppression”)</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8"/>
        <p:cNvGrpSpPr/>
        <p:nvPr/>
      </p:nvGrpSpPr>
      <p:grpSpPr>
        <a:xfrm>
          <a:off x="0" y="0"/>
          <a:ext cx="0" cy="0"/>
          <a:chOff x="0" y="0"/>
          <a:chExt cx="0" cy="0"/>
        </a:xfrm>
      </p:grpSpPr>
      <p:sp>
        <p:nvSpPr>
          <p:cNvPr id="399" name="Google Shape;399;p3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0" name="Google Shape;400;p3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1" name="Google Shape;401;p3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2" name="Google Shape;402;p3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3" name="Google Shape;403;p31"/>
          <p:cNvSpPr/>
          <p:nvPr/>
        </p:nvSpPr>
        <p:spPr>
          <a:xfrm rot="-5400000">
            <a:off x="393047" y="1194075"/>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4" name="Google Shape;404;p3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5" name="Google Shape;405;p31"/>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7" name="Google Shape;407;p31"/>
          <p:cNvSpPr txBox="1">
            <a:spLocks noGrp="1"/>
          </p:cNvSpPr>
          <p:nvPr>
            <p:ph type="body" idx="1"/>
          </p:nvPr>
        </p:nvSpPr>
        <p:spPr>
          <a:xfrm>
            <a:off x="445142" y="3394328"/>
            <a:ext cx="10958732" cy="4361225"/>
          </a:xfrm>
          <a:prstGeom prst="rect">
            <a:avLst/>
          </a:prstGeom>
          <a:noFill/>
          <a:ln>
            <a:noFill/>
          </a:ln>
        </p:spPr>
        <p:txBody>
          <a:bodyPr spcFirstLastPara="1" wrap="square" lIns="91425" tIns="45700" rIns="91425" bIns="45700" anchor="t" anchorCtr="0">
            <a:normAutofit/>
          </a:bodyPr>
          <a:lstStyle/>
          <a:p>
            <a:pPr indent="-228600">
              <a:spcBef>
                <a:spcPts val="0"/>
              </a:spcBef>
              <a:buSzPts val="1440"/>
            </a:pPr>
            <a:r>
              <a:rPr lang="en-US" sz="1800" dirty="0">
                <a:solidFill>
                  <a:schemeClr val="bg1"/>
                </a:solidFill>
                <a:latin typeface="Avenir Book" panose="02000503020000020003" pitchFamily="2" charset="0"/>
              </a:rPr>
              <a:t>SSS: </a:t>
            </a:r>
            <a:r>
              <a:rPr lang="en-US" sz="1800" b="0" dirty="0">
                <a:solidFill>
                  <a:schemeClr val="bg1"/>
                </a:solidFill>
                <a:effectLst/>
                <a:latin typeface="Avenir Book" panose="02000503020000020003" pitchFamily="2" charset="0"/>
              </a:rPr>
              <a:t>Two sinus beats are followed by a period of sinus arrest (3.9 seconds), which is terminated by an escape beat originating from the atrioventricular junction or the ventricles. The last beat is originating in the atrium. Its negative P wave is consistent with a wandering pacemaker or an impulse initiated at the bottom of the atrium. </a:t>
            </a:r>
            <a:endParaRPr lang="en-US" sz="18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440"/>
              <a:buFont typeface="Noto Sans Symbols"/>
              <a:buChar char="▪"/>
            </a:pPr>
            <a:endParaRPr dirty="0"/>
          </a:p>
        </p:txBody>
      </p:sp>
      <p:pic>
        <p:nvPicPr>
          <p:cNvPr id="4" name="Picture 3">
            <a:extLst>
              <a:ext uri="{FF2B5EF4-FFF2-40B4-BE49-F238E27FC236}">
                <a16:creationId xmlns:a16="http://schemas.microsoft.com/office/drawing/2014/main" id="{F301211B-3AFF-0A40-88CE-5F205BC93CDC}"/>
              </a:ext>
            </a:extLst>
          </p:cNvPr>
          <p:cNvPicPr>
            <a:picLocks noChangeAspect="1"/>
          </p:cNvPicPr>
          <p:nvPr/>
        </p:nvPicPr>
        <p:blipFill>
          <a:blip r:embed="rId3"/>
          <a:stretch>
            <a:fillRect/>
          </a:stretch>
        </p:blipFill>
        <p:spPr>
          <a:xfrm>
            <a:off x="856322" y="1238456"/>
            <a:ext cx="10401300" cy="2006600"/>
          </a:xfrm>
          <a:prstGeom prst="rect">
            <a:avLst/>
          </a:prstGeom>
        </p:spPr>
      </p:pic>
    </p:spTree>
    <p:extLst>
      <p:ext uri="{BB962C8B-B14F-4D97-AF65-F5344CB8AC3E}">
        <p14:creationId xmlns:p14="http://schemas.microsoft.com/office/powerpoint/2010/main" val="3775679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1"/>
        <p:cNvGrpSpPr/>
        <p:nvPr/>
      </p:nvGrpSpPr>
      <p:grpSpPr>
        <a:xfrm>
          <a:off x="0" y="0"/>
          <a:ext cx="0" cy="0"/>
          <a:chOff x="0" y="0"/>
          <a:chExt cx="0" cy="0"/>
        </a:xfrm>
      </p:grpSpPr>
      <p:sp>
        <p:nvSpPr>
          <p:cNvPr id="412" name="Google Shape;412;p32"/>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3" name="Google Shape;413;p32"/>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4" name="Google Shape;414;p32"/>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5" name="Google Shape;415;p32"/>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6" name="Google Shape;416;p32"/>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7" name="Google Shape;417;p32"/>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8" name="Google Shape;418;p32"/>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19" name="Google Shape;419;p32"/>
          <p:cNvSpPr txBox="1">
            <a:spLocks noGrp="1"/>
          </p:cNvSpPr>
          <p:nvPr>
            <p:ph type="title"/>
          </p:nvPr>
        </p:nvSpPr>
        <p:spPr>
          <a:xfrm>
            <a:off x="838200" y="601785"/>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AVB</a:t>
            </a:r>
            <a:endParaRPr/>
          </a:p>
        </p:txBody>
      </p:sp>
      <p:sp>
        <p:nvSpPr>
          <p:cNvPr id="420" name="Google Shape;420;p32"/>
          <p:cNvSpPr txBox="1">
            <a:spLocks noGrp="1"/>
          </p:cNvSpPr>
          <p:nvPr>
            <p:ph type="body" idx="1"/>
          </p:nvPr>
        </p:nvSpPr>
        <p:spPr>
          <a:xfrm>
            <a:off x="335782" y="1661235"/>
            <a:ext cx="11326336" cy="4657847"/>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110000"/>
              </a:lnSpc>
              <a:spcBef>
                <a:spcPts val="0"/>
              </a:spcBef>
              <a:spcAft>
                <a:spcPts val="0"/>
              </a:spcAft>
              <a:buSzPts val="1440"/>
              <a:buFont typeface="Noto Sans Symbols"/>
              <a:buChar char="▪"/>
            </a:pPr>
            <a:r>
              <a:rPr lang="en-US" sz="1800" u="sng" dirty="0">
                <a:solidFill>
                  <a:srgbClr val="FFFFFF"/>
                </a:solidFill>
              </a:rPr>
              <a:t>First degree AVB: </a:t>
            </a:r>
            <a:r>
              <a:rPr lang="en-US" sz="1800" dirty="0">
                <a:solidFill>
                  <a:srgbClr val="FFFFFF"/>
                </a:solidFill>
              </a:rPr>
              <a:t>all atrial impulses conducted to ventricles, but PR interval is prolonged</a:t>
            </a:r>
            <a:endParaRPr dirty="0"/>
          </a:p>
          <a:p>
            <a:pPr marL="685800" lvl="1" indent="-228600" algn="l" rtl="0">
              <a:lnSpc>
                <a:spcPct val="110000"/>
              </a:lnSpc>
              <a:spcBef>
                <a:spcPts val="500"/>
              </a:spcBef>
              <a:spcAft>
                <a:spcPts val="0"/>
              </a:spcAft>
              <a:buSzPts val="1120"/>
              <a:buChar char="▪"/>
            </a:pPr>
            <a:r>
              <a:rPr lang="en-US" sz="1500" dirty="0">
                <a:solidFill>
                  <a:srgbClr val="FFFFFF"/>
                </a:solidFill>
              </a:rPr>
              <a:t>PR &gt;130 msec in dogs, PR &gt;90 msec in cats</a:t>
            </a:r>
            <a:endParaRPr sz="1500" dirty="0"/>
          </a:p>
          <a:p>
            <a:pPr marL="685800" lvl="1" indent="-228600" algn="l" rtl="0">
              <a:lnSpc>
                <a:spcPct val="110000"/>
              </a:lnSpc>
              <a:spcBef>
                <a:spcPts val="500"/>
              </a:spcBef>
              <a:spcAft>
                <a:spcPts val="0"/>
              </a:spcAft>
              <a:buSzPts val="1120"/>
              <a:buChar char="▪"/>
            </a:pPr>
            <a:r>
              <a:rPr lang="en-US" sz="1500" dirty="0">
                <a:solidFill>
                  <a:srgbClr val="FFFFFF"/>
                </a:solidFill>
              </a:rPr>
              <a:t>Results from AV node fibrosis, </a:t>
            </a:r>
            <a:r>
              <a:rPr lang="en-US" sz="1500" dirty="0" err="1">
                <a:solidFill>
                  <a:srgbClr val="FFFFFF"/>
                </a:solidFill>
              </a:rPr>
              <a:t>inc</a:t>
            </a:r>
            <a:r>
              <a:rPr lang="en-US" sz="1500" dirty="0">
                <a:solidFill>
                  <a:srgbClr val="FFFFFF"/>
                </a:solidFill>
              </a:rPr>
              <a:t> vagal tone, drugs that delay AV node conduction (digoxin, calcium channel blockers, B blockers)</a:t>
            </a:r>
            <a:endParaRPr sz="1500" dirty="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u="sng" dirty="0">
                <a:solidFill>
                  <a:srgbClr val="FFFFFF"/>
                </a:solidFill>
              </a:rPr>
              <a:t>Second degree AVB: </a:t>
            </a:r>
            <a:r>
              <a:rPr lang="en-US" sz="1800" dirty="0">
                <a:solidFill>
                  <a:srgbClr val="FFFFFF"/>
                </a:solidFill>
              </a:rPr>
              <a:t>some P waves are not followed by QRS complex</a:t>
            </a:r>
            <a:endParaRPr dirty="0"/>
          </a:p>
          <a:p>
            <a:pPr marL="685800" lvl="1" indent="-228600" algn="l" rtl="0">
              <a:lnSpc>
                <a:spcPct val="110000"/>
              </a:lnSpc>
              <a:spcBef>
                <a:spcPts val="500"/>
              </a:spcBef>
              <a:spcAft>
                <a:spcPts val="0"/>
              </a:spcAft>
              <a:buSzPts val="1120"/>
              <a:buChar char="▪"/>
            </a:pPr>
            <a:r>
              <a:rPr lang="en-US" sz="1500" dirty="0">
                <a:solidFill>
                  <a:srgbClr val="FFFFFF"/>
                </a:solidFill>
              </a:rPr>
              <a:t>Hemodynamic effect depends on frequency of ventricular contraction</a:t>
            </a:r>
            <a:endParaRPr sz="1500" dirty="0"/>
          </a:p>
          <a:p>
            <a:pPr marL="685800" lvl="1" indent="-228600" algn="l" rtl="0">
              <a:lnSpc>
                <a:spcPct val="110000"/>
              </a:lnSpc>
              <a:spcBef>
                <a:spcPts val="500"/>
              </a:spcBef>
              <a:spcAft>
                <a:spcPts val="0"/>
              </a:spcAft>
              <a:buSzPts val="1120"/>
              <a:buChar char="▪"/>
            </a:pPr>
            <a:r>
              <a:rPr lang="en-US" sz="1500" dirty="0">
                <a:solidFill>
                  <a:srgbClr val="FFFFFF"/>
                </a:solidFill>
              </a:rPr>
              <a:t>High grade when more atrial impulses fail to be conducted to ventricles than are conducted</a:t>
            </a:r>
            <a:endParaRPr sz="1500" dirty="0"/>
          </a:p>
          <a:p>
            <a:pPr marL="685800" lvl="1" indent="-228600" algn="l" rtl="0">
              <a:lnSpc>
                <a:spcPct val="110000"/>
              </a:lnSpc>
              <a:spcBef>
                <a:spcPts val="500"/>
              </a:spcBef>
              <a:spcAft>
                <a:spcPts val="0"/>
              </a:spcAft>
              <a:buSzPts val="1120"/>
              <a:buChar char="▪"/>
            </a:pPr>
            <a:r>
              <a:rPr lang="en-US" sz="1500" dirty="0">
                <a:solidFill>
                  <a:srgbClr val="FFFFFF"/>
                </a:solidFill>
              </a:rPr>
              <a:t>Mobitz type 1 (Wenckebach): progressive increase in PR interval duration ending by a blocked P wave</a:t>
            </a:r>
            <a:endParaRPr sz="1500" dirty="0"/>
          </a:p>
          <a:p>
            <a:pPr marL="1257300" lvl="2" indent="-228600" algn="l" rtl="0">
              <a:lnSpc>
                <a:spcPct val="110000"/>
              </a:lnSpc>
              <a:spcBef>
                <a:spcPts val="500"/>
              </a:spcBef>
              <a:spcAft>
                <a:spcPts val="0"/>
              </a:spcAft>
              <a:buSzPts val="1120"/>
              <a:buChar char="▪"/>
            </a:pPr>
            <a:r>
              <a:rPr lang="en-US" sz="1500" dirty="0">
                <a:solidFill>
                  <a:srgbClr val="FFFFFF"/>
                </a:solidFill>
              </a:rPr>
              <a:t>Usually from combo of AV node fibrosis and progress increase in vagal tone</a:t>
            </a:r>
            <a:endParaRPr sz="1500" dirty="0"/>
          </a:p>
          <a:p>
            <a:pPr marL="1257300" lvl="2" indent="-228600" algn="l" rtl="0">
              <a:lnSpc>
                <a:spcPct val="110000"/>
              </a:lnSpc>
              <a:spcBef>
                <a:spcPts val="500"/>
              </a:spcBef>
              <a:spcAft>
                <a:spcPts val="0"/>
              </a:spcAft>
              <a:buSzPts val="1120"/>
              <a:buChar char="▪"/>
            </a:pPr>
            <a:r>
              <a:rPr lang="en-US" sz="1500" dirty="0">
                <a:solidFill>
                  <a:srgbClr val="FFFFFF"/>
                </a:solidFill>
              </a:rPr>
              <a:t>Usually benign and does not require specific treatment</a:t>
            </a:r>
            <a:endParaRPr sz="1500" dirty="0"/>
          </a:p>
          <a:p>
            <a:pPr marL="685800" lvl="1" indent="-228600" algn="l" rtl="0">
              <a:lnSpc>
                <a:spcPct val="110000"/>
              </a:lnSpc>
              <a:spcBef>
                <a:spcPts val="500"/>
              </a:spcBef>
              <a:spcAft>
                <a:spcPts val="0"/>
              </a:spcAft>
              <a:buSzPts val="1120"/>
              <a:buChar char="▪"/>
            </a:pPr>
            <a:r>
              <a:rPr lang="en-US" sz="1500" dirty="0">
                <a:solidFill>
                  <a:srgbClr val="FFFFFF"/>
                </a:solidFill>
              </a:rPr>
              <a:t>Mobitz type 2: unexpected blocked P waves (PR intervals before and after the blocked P waves are identical)</a:t>
            </a:r>
            <a:endParaRPr sz="1500" dirty="0"/>
          </a:p>
          <a:p>
            <a:pPr marL="1257300" lvl="2" indent="-228600" algn="l" rtl="0">
              <a:lnSpc>
                <a:spcPct val="110000"/>
              </a:lnSpc>
              <a:spcBef>
                <a:spcPts val="500"/>
              </a:spcBef>
              <a:spcAft>
                <a:spcPts val="0"/>
              </a:spcAft>
              <a:buSzPts val="1120"/>
              <a:buChar char="▪"/>
            </a:pPr>
            <a:r>
              <a:rPr lang="en-US" sz="1500" dirty="0">
                <a:solidFill>
                  <a:srgbClr val="FFFFFF"/>
                </a:solidFill>
              </a:rPr>
              <a:t>QRS of conducted beats are usually wide b/c area of block is below the bundle of His, causing BBB and intraventricular conduction delays</a:t>
            </a:r>
            <a:endParaRPr sz="1500" dirty="0"/>
          </a:p>
          <a:p>
            <a:pPr marL="1257300" lvl="2" indent="-228600" algn="l" rtl="0">
              <a:lnSpc>
                <a:spcPct val="110000"/>
              </a:lnSpc>
              <a:spcBef>
                <a:spcPts val="500"/>
              </a:spcBef>
              <a:spcAft>
                <a:spcPts val="0"/>
              </a:spcAft>
              <a:buSzPts val="1120"/>
              <a:buChar char="▪"/>
            </a:pPr>
            <a:r>
              <a:rPr lang="en-US" sz="1500" dirty="0">
                <a:solidFill>
                  <a:srgbClr val="FFFFFF"/>
                </a:solidFill>
              </a:rPr>
              <a:t>More likely to result in clinical signs</a:t>
            </a:r>
            <a:endParaRPr sz="1500" dirty="0"/>
          </a:p>
          <a:p>
            <a:pPr marL="685800" lvl="1" indent="-228600" algn="l" rtl="0">
              <a:lnSpc>
                <a:spcPct val="110000"/>
              </a:lnSpc>
              <a:spcBef>
                <a:spcPts val="500"/>
              </a:spcBef>
              <a:spcAft>
                <a:spcPts val="0"/>
              </a:spcAft>
              <a:buSzPts val="1120"/>
              <a:buChar char="▪"/>
            </a:pPr>
            <a:r>
              <a:rPr lang="en-US" sz="1500" dirty="0">
                <a:solidFill>
                  <a:srgbClr val="FFFFFF"/>
                </a:solidFill>
              </a:rPr>
              <a:t>Type 1 usually improves after atropine and type 2 is unchanged or worsens</a:t>
            </a:r>
            <a:endParaRPr sz="1500" dirty="0"/>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4"/>
        <p:cNvGrpSpPr/>
        <p:nvPr/>
      </p:nvGrpSpPr>
      <p:grpSpPr>
        <a:xfrm>
          <a:off x="0" y="0"/>
          <a:ext cx="0" cy="0"/>
          <a:chOff x="0" y="0"/>
          <a:chExt cx="0" cy="0"/>
        </a:xfrm>
      </p:grpSpPr>
      <p:sp>
        <p:nvSpPr>
          <p:cNvPr id="425" name="Google Shape;425;p3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26" name="Google Shape;426;p33"/>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27" name="Google Shape;427;p33"/>
          <p:cNvSpPr/>
          <p:nvPr/>
        </p:nvSpPr>
        <p:spPr>
          <a:xfrm>
            <a:off x="0" y="182856"/>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28" name="Google Shape;428;p33"/>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29" name="Google Shape;429;p33"/>
          <p:cNvSpPr/>
          <p:nvPr/>
        </p:nvSpPr>
        <p:spPr>
          <a:xfrm rot="-5400000">
            <a:off x="2032" y="1180393"/>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30" name="Google Shape;430;p33"/>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31" name="Google Shape;431;p33"/>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32" name="Google Shape;432;p33"/>
          <p:cNvSpPr txBox="1">
            <a:spLocks noGrp="1"/>
          </p:cNvSpPr>
          <p:nvPr>
            <p:ph type="title"/>
          </p:nvPr>
        </p:nvSpPr>
        <p:spPr>
          <a:xfrm>
            <a:off x="838200" y="524990"/>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Bradyarrhythmias: AVB</a:t>
            </a:r>
            <a:endParaRPr dirty="0"/>
          </a:p>
        </p:txBody>
      </p:sp>
      <p:sp>
        <p:nvSpPr>
          <p:cNvPr id="433" name="Google Shape;433;p33"/>
          <p:cNvSpPr txBox="1">
            <a:spLocks noGrp="1"/>
          </p:cNvSpPr>
          <p:nvPr>
            <p:ph type="body" idx="1"/>
          </p:nvPr>
        </p:nvSpPr>
        <p:spPr>
          <a:xfrm>
            <a:off x="370170" y="1567493"/>
            <a:ext cx="11033704" cy="4931781"/>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u="sng" dirty="0">
                <a:solidFill>
                  <a:srgbClr val="FFFFFF"/>
                </a:solidFill>
              </a:rPr>
              <a:t>Third degree AVB: </a:t>
            </a:r>
            <a:r>
              <a:rPr lang="en-US" sz="1800" dirty="0">
                <a:solidFill>
                  <a:srgbClr val="FFFFFF"/>
                </a:solidFill>
              </a:rPr>
              <a:t>absence of conducted P waves to ventricles (ECG has independent atrial and vent activities)</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CO is </a:t>
            </a:r>
            <a:r>
              <a:rPr lang="en-US" sz="1400" dirty="0">
                <a:solidFill>
                  <a:schemeClr val="bg1"/>
                </a:solidFill>
                <a:latin typeface="Avenir Book" panose="02000503020000020003" pitchFamily="2" charset="0"/>
              </a:rPr>
              <a:t>dramatically reduced</a:t>
            </a:r>
          </a:p>
          <a:p>
            <a:pPr marL="685800" lvl="1" indent="-228600">
              <a:buSzPts val="1120"/>
            </a:pPr>
            <a:r>
              <a:rPr lang="en-US" sz="1400" dirty="0">
                <a:solidFill>
                  <a:schemeClr val="bg1"/>
                </a:solidFill>
                <a:effectLst/>
                <a:latin typeface="Avenir Book" panose="02000503020000020003" pitchFamily="2" charset="0"/>
              </a:rPr>
              <a:t>QRS complexes wide and bizarre, rates around 20 to 60 beats/min in dogs and 60 to 120 beats/min in cats</a:t>
            </a:r>
            <a:endParaRPr sz="14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400" dirty="0">
                <a:solidFill>
                  <a:srgbClr val="FFFFFF"/>
                </a:solidFill>
              </a:rPr>
              <a:t>Atrial rate is elevated (under control of adrenergic tone)</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Activation of </a:t>
            </a:r>
            <a:r>
              <a:rPr lang="en-US" sz="1400" dirty="0">
                <a:solidFill>
                  <a:schemeClr val="bg1"/>
                </a:solidFill>
                <a:latin typeface="Avenir Book" panose="02000503020000020003" pitchFamily="2" charset="0"/>
              </a:rPr>
              <a:t>ventricles is dependent on escape rhythm (QRS complexes usually wide and bizarre)</a:t>
            </a:r>
          </a:p>
          <a:p>
            <a:pPr marL="685800" lvl="1" indent="-228600">
              <a:buSzPts val="1120"/>
            </a:pPr>
            <a:r>
              <a:rPr lang="en-US" sz="1400" dirty="0">
                <a:solidFill>
                  <a:schemeClr val="bg1"/>
                </a:solidFill>
                <a:effectLst/>
                <a:latin typeface="Avenir Book" panose="02000503020000020003" pitchFamily="2" charset="0"/>
              </a:rPr>
              <a:t>Ventricular rate is regular unless ventricular premature beats originating from an ischemic myocardium are present</a:t>
            </a:r>
            <a:endParaRPr sz="1400" dirty="0">
              <a:solidFill>
                <a:schemeClr val="bg1"/>
              </a:solidFill>
              <a:latin typeface="Avenir Book" panose="02000503020000020003" pitchFamily="2" charset="0"/>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Causes of AVB: myocardial fibrosis, inflammation or infiltration, potentially drug tox (calcium channel blockers, B blockers, digoxin)</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Age related </a:t>
            </a:r>
            <a:r>
              <a:rPr lang="en-US" sz="1400" dirty="0" err="1">
                <a:solidFill>
                  <a:srgbClr val="FFFFFF"/>
                </a:solidFill>
              </a:rPr>
              <a:t>fibrodegenerative</a:t>
            </a:r>
            <a:r>
              <a:rPr lang="en-US" sz="1400" dirty="0">
                <a:solidFill>
                  <a:srgbClr val="FFFFFF"/>
                </a:solidFill>
              </a:rPr>
              <a:t> disease </a:t>
            </a:r>
            <a:r>
              <a:rPr lang="en-US" sz="1400" dirty="0">
                <a:solidFill>
                  <a:srgbClr val="FFFFFF"/>
                </a:solidFill>
                <a:latin typeface="Avenir Book" panose="02000503020000020003" pitchFamily="2" charset="0"/>
              </a:rPr>
              <a:t>is the most common cause of AVB in dogs</a:t>
            </a:r>
            <a:endParaRPr sz="1400" dirty="0">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400" dirty="0">
                <a:solidFill>
                  <a:srgbClr val="FFFFFF"/>
                </a:solidFill>
                <a:latin typeface="Avenir Book" panose="02000503020000020003" pitchFamily="2" charset="0"/>
              </a:rPr>
              <a:t>Marked elevation of cardiac troponin I suggests myocarditis as cause</a:t>
            </a:r>
            <a:endParaRPr sz="1400" dirty="0">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400" dirty="0">
                <a:solidFill>
                  <a:srgbClr val="FFFFFF"/>
                </a:solidFill>
                <a:latin typeface="Avenir Book" panose="02000503020000020003" pitchFamily="2" charset="0"/>
              </a:rPr>
              <a:t>Third degree AVB in cats is often due to structural heart disease</a:t>
            </a:r>
            <a:endParaRPr sz="1400" dirty="0">
              <a:solidFill>
                <a:srgbClr val="FFFFFF"/>
              </a:solidFill>
              <a:latin typeface="Avenir Book" panose="02000503020000020003" pitchFamily="2" charset="0"/>
            </a:endParaRPr>
          </a:p>
          <a:p>
            <a:pPr marL="605791" indent="-285750">
              <a:buSzPts val="1440"/>
            </a:pPr>
            <a:r>
              <a:rPr lang="en-US" sz="1600" dirty="0">
                <a:solidFill>
                  <a:schemeClr val="bg1"/>
                </a:solidFill>
                <a:effectLst/>
                <a:latin typeface="Avenir Book" panose="02000503020000020003" pitchFamily="2" charset="0"/>
              </a:rPr>
              <a:t>Cats (occasionally dogs) may show no apparent signs, and bradycardia is detected on PE. More commonly, animals present with signs of low cardiac output such as syncope, congestive heart failure, or weakness</a:t>
            </a:r>
            <a:endParaRPr lang="en-US" sz="1600" dirty="0">
              <a:solidFill>
                <a:schemeClr val="bg1"/>
              </a:solidFill>
              <a:latin typeface="Avenir Book" panose="02000503020000020003" pitchFamily="2" charset="0"/>
            </a:endParaRPr>
          </a:p>
          <a:p>
            <a:pPr marL="605791" indent="-285750">
              <a:buSzPts val="1440"/>
            </a:pPr>
            <a:endParaRPr sz="1800" dirty="0">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8"/>
        <p:cNvGrpSpPr/>
        <p:nvPr/>
      </p:nvGrpSpPr>
      <p:grpSpPr>
        <a:xfrm>
          <a:off x="0" y="0"/>
          <a:ext cx="0" cy="0"/>
          <a:chOff x="0" y="0"/>
          <a:chExt cx="0" cy="0"/>
        </a:xfrm>
      </p:grpSpPr>
      <p:sp>
        <p:nvSpPr>
          <p:cNvPr id="399" name="Google Shape;399;p3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0" name="Google Shape;400;p3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1" name="Google Shape;401;p3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2" name="Google Shape;402;p3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3" name="Google Shape;403;p31"/>
          <p:cNvSpPr/>
          <p:nvPr/>
        </p:nvSpPr>
        <p:spPr>
          <a:xfrm rot="-5400000">
            <a:off x="393047" y="1194075"/>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4" name="Google Shape;404;p3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5" name="Google Shape;405;p31"/>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7" name="Google Shape;407;p31"/>
          <p:cNvSpPr txBox="1">
            <a:spLocks noGrp="1"/>
          </p:cNvSpPr>
          <p:nvPr>
            <p:ph type="body" idx="1"/>
          </p:nvPr>
        </p:nvSpPr>
        <p:spPr>
          <a:xfrm>
            <a:off x="577606" y="3209838"/>
            <a:ext cx="10958732" cy="4361225"/>
          </a:xfrm>
          <a:prstGeom prst="rect">
            <a:avLst/>
          </a:prstGeom>
          <a:noFill/>
          <a:ln>
            <a:noFill/>
          </a:ln>
        </p:spPr>
        <p:txBody>
          <a:bodyPr spcFirstLastPara="1" wrap="square" lIns="91425" tIns="45700" rIns="91425" bIns="45700" anchor="t" anchorCtr="0">
            <a:normAutofit/>
          </a:bodyPr>
          <a:lstStyle/>
          <a:p>
            <a:r>
              <a:rPr lang="en-US" sz="1800" b="0" dirty="0">
                <a:solidFill>
                  <a:schemeClr val="bg1"/>
                </a:solidFill>
                <a:effectLst/>
                <a:latin typeface="Avenir Book" panose="02000503020000020003" pitchFamily="2" charset="0"/>
              </a:rPr>
              <a:t>Third-degree atrioventricular block: PP and RR intervals are regular but the P waves bear no constant relation to the R waves. Ventricular escape rhythm at a rate of 37 beats/min (recording speed: 50 mm/sec; amplitude: 10 mm/mV)</a:t>
            </a:r>
            <a:endParaRPr lang="en-US" sz="18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440"/>
              <a:buFont typeface="Noto Sans Symbols"/>
              <a:buChar char="▪"/>
            </a:pPr>
            <a:endParaRPr lang="en-US" dirty="0"/>
          </a:p>
        </p:txBody>
      </p:sp>
      <p:pic>
        <p:nvPicPr>
          <p:cNvPr id="3" name="Picture 2">
            <a:extLst>
              <a:ext uri="{FF2B5EF4-FFF2-40B4-BE49-F238E27FC236}">
                <a16:creationId xmlns:a16="http://schemas.microsoft.com/office/drawing/2014/main" id="{54772062-27C4-4B4D-AE9C-CC07284865C7}"/>
              </a:ext>
            </a:extLst>
          </p:cNvPr>
          <p:cNvPicPr>
            <a:picLocks noChangeAspect="1"/>
          </p:cNvPicPr>
          <p:nvPr/>
        </p:nvPicPr>
        <p:blipFill>
          <a:blip r:embed="rId3"/>
          <a:stretch>
            <a:fillRect/>
          </a:stretch>
        </p:blipFill>
        <p:spPr>
          <a:xfrm>
            <a:off x="767790" y="1176682"/>
            <a:ext cx="10734480" cy="2032492"/>
          </a:xfrm>
          <a:prstGeom prst="rect">
            <a:avLst/>
          </a:prstGeom>
        </p:spPr>
      </p:pic>
    </p:spTree>
    <p:extLst>
      <p:ext uri="{BB962C8B-B14F-4D97-AF65-F5344CB8AC3E}">
        <p14:creationId xmlns:p14="http://schemas.microsoft.com/office/powerpoint/2010/main" val="1336659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7"/>
        <p:cNvGrpSpPr/>
        <p:nvPr/>
      </p:nvGrpSpPr>
      <p:grpSpPr>
        <a:xfrm>
          <a:off x="0" y="0"/>
          <a:ext cx="0" cy="0"/>
          <a:chOff x="0" y="0"/>
          <a:chExt cx="0" cy="0"/>
        </a:xfrm>
      </p:grpSpPr>
      <p:sp>
        <p:nvSpPr>
          <p:cNvPr id="438" name="Google Shape;438;p3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39" name="Google Shape;439;p34"/>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40" name="Google Shape;440;p34"/>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41" name="Google Shape;441;p34"/>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42" name="Google Shape;442;p34"/>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43" name="Google Shape;443;p34"/>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venir"/>
              <a:ea typeface="Avenir"/>
              <a:cs typeface="Avenir"/>
              <a:sym typeface="Avenir"/>
            </a:endParaRPr>
          </a:p>
        </p:txBody>
      </p:sp>
      <p:sp>
        <p:nvSpPr>
          <p:cNvPr id="444" name="Google Shape;444;p34"/>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45" name="Google Shape;445;p34"/>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Atrial standstill</a:t>
            </a:r>
            <a:endParaRPr/>
          </a:p>
        </p:txBody>
      </p:sp>
      <p:sp>
        <p:nvSpPr>
          <p:cNvPr id="446" name="Google Shape;446;p34"/>
          <p:cNvSpPr txBox="1">
            <a:spLocks noGrp="1"/>
          </p:cNvSpPr>
          <p:nvPr>
            <p:ph type="body" idx="1"/>
          </p:nvPr>
        </p:nvSpPr>
        <p:spPr>
          <a:xfrm>
            <a:off x="668382" y="1979358"/>
            <a:ext cx="10735492" cy="4421110"/>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Defined by lack of visible atrial electrical activity </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Can be temporary or persistent</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Persistent standstill is rare, more prevalent in English Springer Spaniels (young dogs)</a:t>
            </a:r>
            <a:endParaRPr sz="1800"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Generally a significant myocardial pathologic condition is present and long term px is guarded</a:t>
            </a: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ECG: lack of P waves, regular ventricular or AV nodal escape rhythm (20-60 bpm in dogs)</a:t>
            </a:r>
            <a:endParaRPr sz="1800" dirty="0"/>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Hyperkalemia is a common cause of temporary atrial standstill</a:t>
            </a:r>
            <a:endParaRPr sz="1800" dirty="0"/>
          </a:p>
          <a:p>
            <a:pPr marL="685800" lvl="1" indent="-228600" algn="l" rtl="0">
              <a:lnSpc>
                <a:spcPct val="110000"/>
              </a:lnSpc>
              <a:spcBef>
                <a:spcPts val="500"/>
              </a:spcBef>
              <a:spcAft>
                <a:spcPts val="0"/>
              </a:spcAft>
              <a:buSzPts val="1120"/>
              <a:buChar char="▪"/>
            </a:pPr>
            <a:r>
              <a:rPr lang="en-US" sz="1800" dirty="0">
                <a:solidFill>
                  <a:srgbClr val="FFFFFF"/>
                </a:solidFill>
              </a:rPr>
              <a:t>Usually at K &gt; 5.5-6 mmol/L </a:t>
            </a:r>
            <a:endParaRPr sz="1800" dirty="0"/>
          </a:p>
          <a:p>
            <a:pPr marL="457200" lvl="0" indent="-157480" algn="l" rtl="0">
              <a:lnSpc>
                <a:spcPct val="110000"/>
              </a:lnSpc>
              <a:spcBef>
                <a:spcPts val="1000"/>
              </a:spcBef>
              <a:spcAft>
                <a:spcPts val="0"/>
              </a:spcAft>
              <a:buSzPts val="1120"/>
              <a:buFont typeface="Noto Sans Symbols"/>
              <a:buNone/>
            </a:pPr>
            <a:endParaRPr sz="1800" dirty="0">
              <a:solidFill>
                <a:srgbClr val="FFFFFF"/>
              </a:solidFill>
            </a:endParaRPr>
          </a:p>
          <a:p>
            <a:pPr marL="457200" lvl="0" indent="-157480" algn="l" rtl="0">
              <a:lnSpc>
                <a:spcPct val="110000"/>
              </a:lnSpc>
              <a:spcBef>
                <a:spcPts val="1000"/>
              </a:spcBef>
              <a:spcAft>
                <a:spcPts val="0"/>
              </a:spcAft>
              <a:buSzPts val="1120"/>
              <a:buFont typeface="Noto Sans Symbols"/>
              <a:buNone/>
            </a:pPr>
            <a:endParaRPr sz="1400" dirty="0">
              <a:solidFill>
                <a:srgbClr val="FFFFFF"/>
              </a:solidFill>
            </a:endParaRPr>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8"/>
        <p:cNvGrpSpPr/>
        <p:nvPr/>
      </p:nvGrpSpPr>
      <p:grpSpPr>
        <a:xfrm>
          <a:off x="0" y="0"/>
          <a:ext cx="0" cy="0"/>
          <a:chOff x="0" y="0"/>
          <a:chExt cx="0" cy="0"/>
        </a:xfrm>
      </p:grpSpPr>
      <p:sp>
        <p:nvSpPr>
          <p:cNvPr id="399" name="Google Shape;399;p3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0" name="Google Shape;400;p31"/>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1" name="Google Shape;401;p31"/>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2" name="Google Shape;402;p31"/>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3" name="Google Shape;403;p31"/>
          <p:cNvSpPr/>
          <p:nvPr/>
        </p:nvSpPr>
        <p:spPr>
          <a:xfrm rot="-5400000">
            <a:off x="393047" y="1194075"/>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4" name="Google Shape;404;p31"/>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5" name="Google Shape;405;p31"/>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07" name="Google Shape;407;p31"/>
          <p:cNvSpPr txBox="1">
            <a:spLocks noGrp="1"/>
          </p:cNvSpPr>
          <p:nvPr>
            <p:ph type="body" idx="1"/>
          </p:nvPr>
        </p:nvSpPr>
        <p:spPr>
          <a:xfrm>
            <a:off x="577606" y="3209838"/>
            <a:ext cx="10958732" cy="4361225"/>
          </a:xfrm>
          <a:prstGeom prst="rect">
            <a:avLst/>
          </a:prstGeom>
          <a:noFill/>
          <a:ln>
            <a:noFill/>
          </a:ln>
        </p:spPr>
        <p:txBody>
          <a:bodyPr spcFirstLastPara="1" wrap="square" lIns="91425" tIns="45700" rIns="91425" bIns="45700" anchor="t" anchorCtr="0">
            <a:normAutofit/>
          </a:bodyPr>
          <a:lstStyle/>
          <a:p>
            <a:r>
              <a:rPr lang="en-US" sz="1800" b="0" dirty="0">
                <a:solidFill>
                  <a:schemeClr val="bg1"/>
                </a:solidFill>
                <a:effectLst/>
                <a:latin typeface="Avenir Book" panose="02000503020000020003" pitchFamily="2" charset="0"/>
              </a:rPr>
              <a:t>Acquired atrial standstill secondary to hyperkalemia: bradycardia (38 beats/min), tall and tented T waves, absent P waves (recording speed: 50 mm/sec; amplitude: 10 mm/mV)</a:t>
            </a:r>
            <a:endParaRPr lang="en-US" sz="12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440"/>
              <a:buFont typeface="Noto Sans Symbols"/>
              <a:buChar char="▪"/>
            </a:pPr>
            <a:endParaRPr lang="en-US" dirty="0"/>
          </a:p>
        </p:txBody>
      </p:sp>
      <p:pic>
        <p:nvPicPr>
          <p:cNvPr id="2" name="Picture 1">
            <a:extLst>
              <a:ext uri="{FF2B5EF4-FFF2-40B4-BE49-F238E27FC236}">
                <a16:creationId xmlns:a16="http://schemas.microsoft.com/office/drawing/2014/main" id="{B542C295-4E66-6346-A4F3-4FC8C6C2726E}"/>
              </a:ext>
            </a:extLst>
          </p:cNvPr>
          <p:cNvPicPr>
            <a:picLocks noChangeAspect="1"/>
          </p:cNvPicPr>
          <p:nvPr/>
        </p:nvPicPr>
        <p:blipFill>
          <a:blip r:embed="rId3"/>
          <a:stretch>
            <a:fillRect/>
          </a:stretch>
        </p:blipFill>
        <p:spPr>
          <a:xfrm>
            <a:off x="774658" y="1628127"/>
            <a:ext cx="10299700" cy="1435100"/>
          </a:xfrm>
          <a:prstGeom prst="rect">
            <a:avLst/>
          </a:prstGeom>
        </p:spPr>
      </p:pic>
    </p:spTree>
    <p:extLst>
      <p:ext uri="{BB962C8B-B14F-4D97-AF65-F5344CB8AC3E}">
        <p14:creationId xmlns:p14="http://schemas.microsoft.com/office/powerpoint/2010/main" val="3185150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sp>
        <p:nvSpPr>
          <p:cNvPr id="127" name="Google Shape;127;p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8" name="Google Shape;128;p4"/>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9" name="Google Shape;129;p4"/>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0" name="Google Shape;130;p4"/>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1" name="Google Shape;131;p4"/>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2" name="Google Shape;132;p4"/>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Dopamine</a:t>
            </a:r>
            <a:endParaRPr/>
          </a:p>
        </p:txBody>
      </p:sp>
      <p:sp>
        <p:nvSpPr>
          <p:cNvPr id="133" name="Google Shape;133;p4"/>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4" name="Google Shape;134;p4"/>
          <p:cNvSpPr txBox="1">
            <a:spLocks noGrp="1"/>
          </p:cNvSpPr>
          <p:nvPr>
            <p:ph type="body" idx="1"/>
          </p:nvPr>
        </p:nvSpPr>
        <p:spPr>
          <a:xfrm>
            <a:off x="167850" y="951825"/>
            <a:ext cx="12008700" cy="5679300"/>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The endogenous precursor to norepi and an important neurotransmitter in the CNS</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Has direct B and A agonist activity and also releases norepi from sympathetic nerve endings</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Also is a dopamine receptor agonist -&gt; arterial vasodilation</a:t>
            </a:r>
            <a:endParaRPr/>
          </a:p>
          <a:p>
            <a:pPr marL="685800" lvl="1" indent="-228600" algn="l" rtl="0">
              <a:lnSpc>
                <a:spcPct val="110000"/>
              </a:lnSpc>
              <a:spcBef>
                <a:spcPts val="500"/>
              </a:spcBef>
              <a:spcAft>
                <a:spcPts val="0"/>
              </a:spcAft>
              <a:buSzPts val="1120"/>
              <a:buChar char="▪"/>
            </a:pPr>
            <a:r>
              <a:rPr lang="en-US" sz="1400">
                <a:solidFill>
                  <a:srgbClr val="FFFFFF"/>
                </a:solidFill>
              </a:rPr>
              <a:t>D1 postsynaptic receptors-&gt; vasodilation</a:t>
            </a:r>
            <a:endParaRPr/>
          </a:p>
          <a:p>
            <a:pPr marL="685800" lvl="1" indent="-228600" algn="l" rtl="0">
              <a:lnSpc>
                <a:spcPct val="110000"/>
              </a:lnSpc>
              <a:spcBef>
                <a:spcPts val="500"/>
              </a:spcBef>
              <a:spcAft>
                <a:spcPts val="0"/>
              </a:spcAft>
              <a:buSzPts val="1120"/>
              <a:buChar char="▪"/>
            </a:pPr>
            <a:r>
              <a:rPr lang="en-US" sz="1400">
                <a:solidFill>
                  <a:srgbClr val="FFFFFF"/>
                </a:solidFill>
              </a:rPr>
              <a:t>D2 presynaptic receptors-&gt; inhibit norepi release -&gt; promotes less vasoconstriction</a:t>
            </a:r>
            <a:endParaRPr sz="1400">
              <a:solidFill>
                <a:srgbClr val="FFFFFF"/>
              </a:solidFill>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Effects are dose related</a:t>
            </a:r>
            <a:endParaRPr/>
          </a:p>
          <a:p>
            <a:pPr marL="685800" lvl="1" indent="-228600" algn="l" rtl="0">
              <a:lnSpc>
                <a:spcPct val="110000"/>
              </a:lnSpc>
              <a:spcBef>
                <a:spcPts val="500"/>
              </a:spcBef>
              <a:spcAft>
                <a:spcPts val="0"/>
              </a:spcAft>
              <a:buSzPts val="1120"/>
              <a:buChar char="▪"/>
            </a:pPr>
            <a:r>
              <a:rPr lang="en-US" sz="1400">
                <a:solidFill>
                  <a:srgbClr val="FFFFFF"/>
                </a:solidFill>
              </a:rPr>
              <a:t>Dopaminergic vasodilatory effects at low doses: 1-3 mcg/kg/min</a:t>
            </a:r>
            <a:endParaRPr/>
          </a:p>
          <a:p>
            <a:pPr marL="685800" lvl="1" indent="-228600" algn="l" rtl="0">
              <a:lnSpc>
                <a:spcPct val="110000"/>
              </a:lnSpc>
              <a:spcBef>
                <a:spcPts val="500"/>
              </a:spcBef>
              <a:spcAft>
                <a:spcPts val="0"/>
              </a:spcAft>
              <a:buSzPts val="1120"/>
              <a:buChar char="▪"/>
            </a:pPr>
            <a:r>
              <a:rPr lang="en-US" sz="1400">
                <a:solidFill>
                  <a:srgbClr val="FFFFFF"/>
                </a:solidFill>
              </a:rPr>
              <a:t>Beta effects at medium doses: 5-10 mcg/kg/min</a:t>
            </a:r>
            <a:endParaRPr/>
          </a:p>
          <a:p>
            <a:pPr marL="685800" lvl="1" indent="-228600" algn="l" rtl="0">
              <a:lnSpc>
                <a:spcPct val="110000"/>
              </a:lnSpc>
              <a:spcBef>
                <a:spcPts val="500"/>
              </a:spcBef>
              <a:spcAft>
                <a:spcPts val="0"/>
              </a:spcAft>
              <a:buSzPts val="1120"/>
              <a:buChar char="▪"/>
            </a:pPr>
            <a:r>
              <a:rPr lang="en-US" sz="1400">
                <a:solidFill>
                  <a:srgbClr val="FFFFFF"/>
                </a:solidFill>
              </a:rPr>
              <a:t>Alpha effects at high doses: &gt;15 mcg/kg/min</a:t>
            </a:r>
            <a:endParaRPr/>
          </a:p>
          <a:p>
            <a:pPr marL="685800" lvl="1" indent="-228600" algn="l" rtl="0">
              <a:lnSpc>
                <a:spcPct val="110000"/>
              </a:lnSpc>
              <a:spcBef>
                <a:spcPts val="500"/>
              </a:spcBef>
              <a:spcAft>
                <a:spcPts val="0"/>
              </a:spcAft>
              <a:buSzPts val="1120"/>
              <a:buChar char="▪"/>
            </a:pPr>
            <a:r>
              <a:rPr lang="en-US" sz="1400">
                <a:solidFill>
                  <a:srgbClr val="FFFFFF"/>
                </a:solidFill>
              </a:rPr>
              <a:t>Reported renal effects (inc renal blood flow) at &lt;5 mcg/kg/min</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Given to critically ill patients, dopamine causes modest vasoconstriction and increase in BP with little change or modest increases in cardiac output</a:t>
            </a:r>
            <a:endParaRPr sz="1800">
              <a:solidFill>
                <a:srgbClr val="FFFFFF"/>
              </a:solidFill>
            </a:endParaRPr>
          </a:p>
          <a:p>
            <a:pPr marL="457200" lvl="0" indent="-251459" algn="l" rtl="0">
              <a:lnSpc>
                <a:spcPct val="110000"/>
              </a:lnSpc>
              <a:spcBef>
                <a:spcPts val="1000"/>
              </a:spcBef>
              <a:spcAft>
                <a:spcPts val="0"/>
              </a:spcAft>
              <a:buClr>
                <a:srgbClr val="FFFFFF"/>
              </a:buClr>
              <a:buSzPts val="1800"/>
              <a:buChar char="▪"/>
            </a:pPr>
            <a:r>
              <a:rPr lang="en-US" sz="1800">
                <a:solidFill>
                  <a:srgbClr val="FFFFFF"/>
                </a:solidFill>
              </a:rPr>
              <a:t>Primarily used to raise BP in hypotensive patients</a:t>
            </a:r>
            <a:endParaRPr sz="1800">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0"/>
        <p:cNvGrpSpPr/>
        <p:nvPr/>
      </p:nvGrpSpPr>
      <p:grpSpPr>
        <a:xfrm>
          <a:off x="0" y="0"/>
          <a:ext cx="0" cy="0"/>
          <a:chOff x="0" y="0"/>
          <a:chExt cx="0" cy="0"/>
        </a:xfrm>
      </p:grpSpPr>
      <p:sp>
        <p:nvSpPr>
          <p:cNvPr id="451" name="Google Shape;451;p3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2" name="Google Shape;452;p35"/>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3" name="Google Shape;453;p35"/>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4" name="Google Shape;454;p35"/>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5" name="Google Shape;455;p35"/>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6" name="Google Shape;456;p35"/>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7" name="Google Shape;457;p35"/>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58" name="Google Shape;458;p35"/>
          <p:cNvSpPr txBox="1">
            <a:spLocks noGrp="1"/>
          </p:cNvSpPr>
          <p:nvPr>
            <p:ph type="title"/>
          </p:nvPr>
        </p:nvSpPr>
        <p:spPr>
          <a:xfrm>
            <a:off x="811639" y="613234"/>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Bradyarrhythmias: medical treatment</a:t>
            </a:r>
            <a:endParaRPr dirty="0"/>
          </a:p>
        </p:txBody>
      </p:sp>
      <p:sp>
        <p:nvSpPr>
          <p:cNvPr id="459" name="Google Shape;459;p35"/>
          <p:cNvSpPr txBox="1">
            <a:spLocks noGrp="1"/>
          </p:cNvSpPr>
          <p:nvPr>
            <p:ph type="body" idx="1"/>
          </p:nvPr>
        </p:nvSpPr>
        <p:spPr>
          <a:xfrm>
            <a:off x="536748" y="1792887"/>
            <a:ext cx="11083166" cy="4421110"/>
          </a:xfrm>
          <a:prstGeom prst="rect">
            <a:avLst/>
          </a:prstGeom>
          <a:noFill/>
          <a:ln>
            <a:noFill/>
          </a:ln>
        </p:spPr>
        <p:txBody>
          <a:bodyPr spcFirstLastPara="1" wrap="square" lIns="91425" tIns="45700" rIns="91425" bIns="45700" anchor="t" anchorCtr="0">
            <a:normAutofit lnSpcReduction="10000"/>
          </a:bodyPr>
          <a:lstStyle/>
          <a:p>
            <a:pPr indent="-228600">
              <a:spcBef>
                <a:spcPts val="0"/>
              </a:spcBef>
              <a:buSzPts val="1120"/>
            </a:pPr>
            <a:r>
              <a:rPr lang="en-US" sz="1600" dirty="0">
                <a:solidFill>
                  <a:schemeClr val="bg1"/>
                </a:solidFill>
                <a:effectLst/>
                <a:latin typeface="Avenir Book" panose="02000503020000020003" pitchFamily="2" charset="0"/>
              </a:rPr>
              <a:t>Vagally induced bradyarrhythmias and sick sinus syndrome may respond to the admin of </a:t>
            </a:r>
            <a:r>
              <a:rPr lang="en-US" sz="1600" dirty="0" err="1">
                <a:solidFill>
                  <a:schemeClr val="bg1"/>
                </a:solidFill>
                <a:effectLst/>
                <a:latin typeface="Avenir Book" panose="02000503020000020003" pitchFamily="2" charset="0"/>
              </a:rPr>
              <a:t>parasympatholytics</a:t>
            </a:r>
            <a:endParaRPr lang="en-US" sz="1600" dirty="0">
              <a:solidFill>
                <a:schemeClr val="bg1"/>
              </a:solidFill>
              <a:effectLst/>
              <a:latin typeface="Avenir Book" panose="02000503020000020003" pitchFamily="2" charset="0"/>
            </a:endParaRPr>
          </a:p>
          <a:p>
            <a:pPr lvl="1" indent="-228600">
              <a:spcBef>
                <a:spcPts val="0"/>
              </a:spcBef>
              <a:buSzPts val="1120"/>
            </a:pPr>
            <a:r>
              <a:rPr lang="en-US" sz="1600" dirty="0">
                <a:solidFill>
                  <a:schemeClr val="bg1"/>
                </a:solidFill>
                <a:effectLst/>
                <a:latin typeface="Avenir Book" panose="02000503020000020003" pitchFamily="2" charset="0"/>
              </a:rPr>
              <a:t>Increase in HR after IV admin of atropine or glycopyrrolate confirms contribution of vagal tone to the bradyarrhythmia</a:t>
            </a:r>
            <a:endParaRPr lang="en-US" sz="1600" dirty="0">
              <a:solidFill>
                <a:schemeClr val="bg1"/>
              </a:solidFill>
              <a:latin typeface="Avenir Book" panose="02000503020000020003" pitchFamily="2" charset="0"/>
            </a:endParaRPr>
          </a:p>
          <a:p>
            <a:pPr lvl="1" indent="-228600">
              <a:spcBef>
                <a:spcPts val="0"/>
              </a:spcBef>
              <a:buSzPts val="1120"/>
            </a:pPr>
            <a:r>
              <a:rPr lang="en-US" sz="1600" dirty="0">
                <a:solidFill>
                  <a:schemeClr val="bg1"/>
                </a:solidFill>
                <a:latin typeface="Avenir Book" panose="02000503020000020003" pitchFamily="2" charset="0"/>
              </a:rPr>
              <a:t>Side effects of </a:t>
            </a:r>
            <a:r>
              <a:rPr lang="en-US" sz="1600" dirty="0" err="1">
                <a:solidFill>
                  <a:schemeClr val="bg1"/>
                </a:solidFill>
                <a:latin typeface="Avenir Book" panose="02000503020000020003" pitchFamily="2" charset="0"/>
              </a:rPr>
              <a:t>parasympatholytics</a:t>
            </a:r>
            <a:r>
              <a:rPr lang="en-US" sz="1600" dirty="0">
                <a:solidFill>
                  <a:schemeClr val="bg1"/>
                </a:solidFill>
                <a:latin typeface="Avenir Book" panose="02000503020000020003" pitchFamily="2" charset="0"/>
              </a:rPr>
              <a:t> limit long term use (mydriasis, dry mouth, constipation, urine retention)</a:t>
            </a:r>
          </a:p>
          <a:p>
            <a:pPr indent="-228600">
              <a:spcBef>
                <a:spcPts val="0"/>
              </a:spcBef>
              <a:buSzPts val="1120"/>
            </a:pPr>
            <a:r>
              <a:rPr lang="en-US" sz="1600" dirty="0">
                <a:solidFill>
                  <a:schemeClr val="bg1"/>
                </a:solidFill>
                <a:latin typeface="Avenir Book" panose="02000503020000020003" pitchFamily="2" charset="0"/>
              </a:rPr>
              <a:t>Sympathomimetic inotropes increase HR by beta stimulation</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600" dirty="0">
                <a:solidFill>
                  <a:schemeClr val="bg1"/>
                </a:solidFill>
                <a:latin typeface="Avenir Book" panose="02000503020000020003" pitchFamily="2" charset="0"/>
              </a:rPr>
              <a:t>*Dopamine: 5-10 mcg/kg/min</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120"/>
              <a:buChar char="▪"/>
            </a:pPr>
            <a:r>
              <a:rPr lang="en-US" sz="1600" dirty="0">
                <a:solidFill>
                  <a:srgbClr val="FFFFFF"/>
                </a:solidFill>
              </a:rPr>
              <a:t>*Dobutamine: dog 2-20 mcg/kg/min, cat 1-5 mcg/kg/min</a:t>
            </a:r>
            <a:endParaRPr sz="1600" dirty="0"/>
          </a:p>
          <a:p>
            <a:pPr marL="685800" lvl="1" indent="-228600" algn="l" rtl="0">
              <a:lnSpc>
                <a:spcPct val="110000"/>
              </a:lnSpc>
              <a:spcBef>
                <a:spcPts val="500"/>
              </a:spcBef>
              <a:spcAft>
                <a:spcPts val="0"/>
              </a:spcAft>
              <a:buSzPts val="1120"/>
              <a:buChar char="▪"/>
            </a:pPr>
            <a:r>
              <a:rPr lang="en-US" sz="1600" dirty="0">
                <a:solidFill>
                  <a:srgbClr val="FFFFFF"/>
                </a:solidFill>
              </a:rPr>
              <a:t>Isoproterenol (pure beta agonist) improves conduction in AV node and His-Purkinje system, and may increase rate of ventricular escape rhythm in complete AVB </a:t>
            </a:r>
            <a:endParaRPr sz="1600" dirty="0"/>
          </a:p>
          <a:p>
            <a:pPr marL="1257300" lvl="2" indent="-228600" algn="l" rtl="0">
              <a:lnSpc>
                <a:spcPct val="110000"/>
              </a:lnSpc>
              <a:spcBef>
                <a:spcPts val="500"/>
              </a:spcBef>
              <a:spcAft>
                <a:spcPts val="0"/>
              </a:spcAft>
              <a:buSzPts val="1120"/>
              <a:buChar char="▪"/>
            </a:pPr>
            <a:r>
              <a:rPr lang="en-US" sz="1600" dirty="0">
                <a:solidFill>
                  <a:srgbClr val="FFFFFF"/>
                </a:solidFill>
              </a:rPr>
              <a:t>But causes significant decrease in diastolic blood pressure via B2 stimulation</a:t>
            </a:r>
            <a:endParaRPr sz="1600" dirty="0"/>
          </a:p>
          <a:p>
            <a:pPr marL="1257300" lvl="2" indent="-228600" algn="l" rtl="0">
              <a:lnSpc>
                <a:spcPct val="110000"/>
              </a:lnSpc>
              <a:spcBef>
                <a:spcPts val="500"/>
              </a:spcBef>
              <a:spcAft>
                <a:spcPts val="0"/>
              </a:spcAft>
              <a:buSzPts val="1120"/>
              <a:buChar char="▪"/>
            </a:pPr>
            <a:r>
              <a:rPr lang="en-US" sz="1600" dirty="0">
                <a:solidFill>
                  <a:srgbClr val="FFFFFF"/>
                </a:solidFill>
              </a:rPr>
              <a:t>Respiratory and metabolic acidosis decrease its effectiveness</a:t>
            </a:r>
            <a:endParaRPr sz="1600" dirty="0"/>
          </a:p>
          <a:p>
            <a:pPr marL="685800" lvl="1" indent="-228600" algn="l" rtl="0">
              <a:lnSpc>
                <a:spcPct val="110000"/>
              </a:lnSpc>
              <a:spcBef>
                <a:spcPts val="500"/>
              </a:spcBef>
              <a:spcAft>
                <a:spcPts val="0"/>
              </a:spcAft>
              <a:buSzPts val="1120"/>
              <a:buChar char="▪"/>
            </a:pPr>
            <a:r>
              <a:rPr lang="en-US" sz="1600" dirty="0">
                <a:solidFill>
                  <a:srgbClr val="FFFFFF"/>
                </a:solidFill>
              </a:rPr>
              <a:t>Terbutaline: 0.2 mg/kg PO q8-12, 0.01 mg/kg IV): selective B2 agonist</a:t>
            </a:r>
            <a:endParaRPr sz="1600" dirty="0"/>
          </a:p>
          <a:p>
            <a:pPr marL="685800" lvl="1" indent="-228600" algn="l" rtl="0">
              <a:lnSpc>
                <a:spcPct val="110000"/>
              </a:lnSpc>
              <a:spcBef>
                <a:spcPts val="500"/>
              </a:spcBef>
              <a:spcAft>
                <a:spcPts val="0"/>
              </a:spcAft>
              <a:buSzPts val="1120"/>
              <a:buChar char="▪"/>
            </a:pPr>
            <a:r>
              <a:rPr lang="en-US" sz="1600" dirty="0">
                <a:solidFill>
                  <a:srgbClr val="FFFFFF"/>
                </a:solidFill>
              </a:rPr>
              <a:t>Aminophylline (10 mg/kg PO q12, 10 mg/kg IV): phosphodiesterase inhibitor and bronchodilator with mild chronotropic effect</a:t>
            </a:r>
            <a:endParaRPr sz="1600" dirty="0">
              <a:solidFill>
                <a:srgbClr val="FFFFFF"/>
              </a:solidFill>
            </a:endParaRPr>
          </a:p>
          <a:p>
            <a:pPr marL="685800" lvl="1" indent="-228600" algn="l" rtl="0">
              <a:lnSpc>
                <a:spcPct val="110000"/>
              </a:lnSpc>
              <a:spcBef>
                <a:spcPts val="500"/>
              </a:spcBef>
              <a:spcAft>
                <a:spcPts val="0"/>
              </a:spcAft>
              <a:buSzPts val="1120"/>
              <a:buChar char="▪"/>
            </a:pPr>
            <a:r>
              <a:rPr lang="en-US" sz="1600" dirty="0">
                <a:solidFill>
                  <a:srgbClr val="FFFFFF"/>
                </a:solidFill>
              </a:rPr>
              <a:t>These drugs may temporarily increase HR in dogs with SSS</a:t>
            </a:r>
            <a:endParaRPr sz="1600" dirty="0"/>
          </a:p>
          <a:p>
            <a:pPr marL="457200" lvl="0" indent="-157480" algn="l" rtl="0">
              <a:lnSpc>
                <a:spcPct val="110000"/>
              </a:lnSpc>
              <a:spcBef>
                <a:spcPts val="1000"/>
              </a:spcBef>
              <a:spcAft>
                <a:spcPts val="0"/>
              </a:spcAft>
              <a:buSzPts val="1120"/>
              <a:buFont typeface="Noto Sans Symbols"/>
              <a:buNone/>
            </a:pPr>
            <a:endParaRPr sz="1400" dirty="0">
              <a:solidFill>
                <a:srgbClr val="FFFFFF"/>
              </a:solidFill>
            </a:endParaRPr>
          </a:p>
          <a:p>
            <a:pPr marL="457200" lvl="0" indent="-157480" algn="l" rtl="0">
              <a:lnSpc>
                <a:spcPct val="110000"/>
              </a:lnSpc>
              <a:spcBef>
                <a:spcPts val="1000"/>
              </a:spcBef>
              <a:spcAft>
                <a:spcPts val="0"/>
              </a:spcAft>
              <a:buSzPts val="1120"/>
              <a:buFont typeface="Noto Sans Symbols"/>
              <a:buNone/>
            </a:pPr>
            <a:endParaRPr sz="1400" dirty="0">
              <a:solidFill>
                <a:srgbClr val="FFFFFF"/>
              </a:solidFill>
            </a:endParaRPr>
          </a:p>
          <a:p>
            <a:pPr marL="457200" lvl="0" indent="-157480" algn="l" rtl="0">
              <a:lnSpc>
                <a:spcPct val="110000"/>
              </a:lnSpc>
              <a:spcBef>
                <a:spcPts val="1000"/>
              </a:spcBef>
              <a:spcAft>
                <a:spcPts val="0"/>
              </a:spcAft>
              <a:buSzPts val="1120"/>
              <a:buFont typeface="Noto Sans Symbols"/>
              <a:buNone/>
            </a:pPr>
            <a:endParaRPr sz="1400" dirty="0">
              <a:solidFill>
                <a:srgbClr val="FFFFFF"/>
              </a:solidFill>
            </a:endParaRPr>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
        <p:cNvGrpSpPr/>
        <p:nvPr/>
      </p:nvGrpSpPr>
      <p:grpSpPr>
        <a:xfrm>
          <a:off x="0" y="0"/>
          <a:ext cx="0" cy="0"/>
          <a:chOff x="0" y="0"/>
          <a:chExt cx="0" cy="0"/>
        </a:xfrm>
      </p:grpSpPr>
      <p:sp>
        <p:nvSpPr>
          <p:cNvPr id="464" name="Google Shape;464;p3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5" name="Google Shape;465;p36"/>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6" name="Google Shape;466;p36"/>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7" name="Google Shape;467;p36"/>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8" name="Google Shape;468;p36"/>
          <p:cNvSpPr/>
          <p:nvPr/>
        </p:nvSpPr>
        <p:spPr>
          <a:xfrm rot="-5400000">
            <a:off x="368010" y="1194075"/>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9" name="Google Shape;469;p36"/>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0" name="Google Shape;470;p36"/>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1" name="Google Shape;471;p36"/>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Indications for temporary pacing</a:t>
            </a:r>
            <a:endParaRPr dirty="0"/>
          </a:p>
        </p:txBody>
      </p:sp>
      <p:sp>
        <p:nvSpPr>
          <p:cNvPr id="472" name="Google Shape;472;p36"/>
          <p:cNvSpPr txBox="1">
            <a:spLocks noGrp="1"/>
          </p:cNvSpPr>
          <p:nvPr>
            <p:ph type="body" idx="1"/>
          </p:nvPr>
        </p:nvSpPr>
        <p:spPr>
          <a:xfrm>
            <a:off x="410343" y="1933303"/>
            <a:ext cx="10993531" cy="4421110"/>
          </a:xfrm>
          <a:prstGeom prst="rect">
            <a:avLst/>
          </a:prstGeom>
          <a:noFill/>
          <a:ln>
            <a:noFill/>
          </a:ln>
        </p:spPr>
        <p:txBody>
          <a:bodyPr spcFirstLastPara="1" wrap="square" lIns="91425" tIns="45700" rIns="91425" bIns="45700" anchor="t" anchorCtr="0">
            <a:normAutofit/>
          </a:bodyPr>
          <a:lstStyle/>
          <a:p>
            <a:pPr marL="605791" indent="-285750">
              <a:buSzPts val="1440"/>
            </a:pPr>
            <a:r>
              <a:rPr lang="en-US" sz="1800" dirty="0">
                <a:solidFill>
                  <a:srgbClr val="FFFFFF"/>
                </a:solidFill>
              </a:rPr>
              <a:t>Temporary pacemaker placement prior to anesthesia for permanent pacemaker can improve patient stability</a:t>
            </a:r>
          </a:p>
          <a:p>
            <a:pPr marL="605791" indent="-285750">
              <a:buSzPts val="1440"/>
            </a:pPr>
            <a:r>
              <a:rPr lang="en-US" sz="1800" dirty="0">
                <a:solidFill>
                  <a:srgbClr val="FFFFFF"/>
                </a:solidFill>
              </a:rPr>
              <a:t>Dysrhythmias causing hemodynamic instability</a:t>
            </a:r>
          </a:p>
          <a:p>
            <a:pPr marL="1062991" lvl="1" indent="-285750">
              <a:buSzPts val="1440"/>
            </a:pPr>
            <a:r>
              <a:rPr lang="en-US" sz="1400" dirty="0">
                <a:solidFill>
                  <a:srgbClr val="FFFFFF"/>
                </a:solidFill>
              </a:rPr>
              <a:t>Third degree AVB</a:t>
            </a:r>
          </a:p>
          <a:p>
            <a:pPr marL="1062991" lvl="1" indent="-285750">
              <a:buSzPts val="1440"/>
            </a:pPr>
            <a:r>
              <a:rPr lang="en-US" sz="1400" dirty="0">
                <a:solidFill>
                  <a:srgbClr val="FFFFFF"/>
                </a:solidFill>
              </a:rPr>
              <a:t>Second degree AVB</a:t>
            </a:r>
          </a:p>
          <a:p>
            <a:pPr marL="1062991" lvl="1" indent="-285750">
              <a:buSzPts val="1440"/>
            </a:pPr>
            <a:r>
              <a:rPr lang="en-US" sz="1400" dirty="0">
                <a:solidFill>
                  <a:srgbClr val="FFFFFF"/>
                </a:solidFill>
              </a:rPr>
              <a:t>Persistent atrial standstill</a:t>
            </a:r>
          </a:p>
          <a:p>
            <a:pPr marL="1062991" lvl="1" indent="-285750">
              <a:buSzPts val="1440"/>
            </a:pPr>
            <a:r>
              <a:rPr lang="en-US" sz="1400" dirty="0">
                <a:solidFill>
                  <a:srgbClr val="FFFFFF"/>
                </a:solidFill>
              </a:rPr>
              <a:t>SSS</a:t>
            </a:r>
          </a:p>
          <a:p>
            <a:pPr marL="1062991" lvl="1" indent="-285750">
              <a:buSzPts val="1440"/>
            </a:pPr>
            <a:r>
              <a:rPr lang="en-US" sz="1400" dirty="0">
                <a:solidFill>
                  <a:srgbClr val="FFFFFF"/>
                </a:solidFill>
              </a:rPr>
              <a:t>Sinus arrest</a:t>
            </a:r>
          </a:p>
          <a:p>
            <a:pPr marL="1062991" lvl="1" indent="-285750">
              <a:buSzPts val="1440"/>
            </a:pPr>
            <a:r>
              <a:rPr lang="en-US" sz="1400" dirty="0">
                <a:solidFill>
                  <a:schemeClr val="bg1"/>
                </a:solidFill>
                <a:latin typeface="Avenir Book" panose="02000503020000020003" pitchFamily="2" charset="0"/>
              </a:rPr>
              <a:t>Sinus bradycardia that doesn’t respond to drug therapy</a:t>
            </a:r>
          </a:p>
          <a:p>
            <a:pPr marL="1062991" lvl="1" indent="-285750">
              <a:buSzPts val="1440"/>
            </a:pPr>
            <a:r>
              <a:rPr lang="en-US" sz="1400" dirty="0">
                <a:solidFill>
                  <a:schemeClr val="bg1"/>
                </a:solidFill>
                <a:latin typeface="Avenir Book" panose="02000503020000020003" pitchFamily="2" charset="0"/>
              </a:rPr>
              <a:t>Asystole</a:t>
            </a:r>
          </a:p>
          <a:p>
            <a:pPr marL="1062991" lvl="1" indent="-285750">
              <a:buSzPts val="1440"/>
            </a:pPr>
            <a:r>
              <a:rPr lang="en-US" sz="1400" dirty="0">
                <a:solidFill>
                  <a:schemeClr val="bg1"/>
                </a:solidFill>
                <a:effectLst/>
                <a:latin typeface="Avenir Book" panose="02000503020000020003" pitchFamily="2" charset="0"/>
              </a:rPr>
              <a:t>Patients with right or left bundle branch block can develop complete bundle branch block (and subsequent life-threatening bradyarrhythmia) during a procedure that has the potential to damage the functional bundle branch (ex: patient with L BBB that requires R heart catheterization for balloon valvuloplasty for PS)</a:t>
            </a:r>
            <a:endParaRPr lang="en-US" sz="1400" dirty="0">
              <a:solidFill>
                <a:schemeClr val="bg1"/>
              </a:solidFill>
              <a:latin typeface="Avenir Book" panose="02000503020000020003" pitchFamily="2" charset="0"/>
            </a:endParaRPr>
          </a:p>
          <a:p>
            <a:pPr marL="605791" indent="-285750">
              <a:buSzPts val="1440"/>
            </a:pPr>
            <a:endParaRPr lang="en-US" sz="1400" dirty="0">
              <a:solidFill>
                <a:schemeClr val="bg1"/>
              </a:solidFill>
              <a:latin typeface="Avenir Book" panose="02000503020000020003" pitchFamily="2" charset="0"/>
            </a:endParaRPr>
          </a:p>
          <a:p>
            <a:pPr marL="605791" indent="-285750">
              <a:buSzPts val="1440"/>
            </a:pPr>
            <a:endParaRPr lang="en-US" sz="1800" dirty="0"/>
          </a:p>
          <a:p>
            <a:pPr marL="605791" indent="-285750">
              <a:buSzPts val="1440"/>
            </a:pPr>
            <a:endParaRPr sz="1800" dirty="0">
              <a:solidFill>
                <a:srgbClr val="FFFFFF"/>
              </a:solidFill>
            </a:endParaRPr>
          </a:p>
        </p:txBody>
      </p:sp>
    </p:spTree>
    <p:extLst>
      <p:ext uri="{BB962C8B-B14F-4D97-AF65-F5344CB8AC3E}">
        <p14:creationId xmlns:p14="http://schemas.microsoft.com/office/powerpoint/2010/main" val="3593077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
        <p:cNvGrpSpPr/>
        <p:nvPr/>
      </p:nvGrpSpPr>
      <p:grpSpPr>
        <a:xfrm>
          <a:off x="0" y="0"/>
          <a:ext cx="0" cy="0"/>
          <a:chOff x="0" y="0"/>
          <a:chExt cx="0" cy="0"/>
        </a:xfrm>
      </p:grpSpPr>
      <p:sp>
        <p:nvSpPr>
          <p:cNvPr id="464" name="Google Shape;464;p3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5" name="Google Shape;465;p36"/>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6" name="Google Shape;466;p36"/>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7" name="Google Shape;467;p36"/>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8" name="Google Shape;468;p36"/>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9" name="Google Shape;469;p36"/>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0" name="Google Shape;470;p36"/>
          <p:cNvSpPr/>
          <p:nvPr/>
        </p:nvSpPr>
        <p:spPr>
          <a:xfrm>
            <a:off x="-2"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1" name="Google Shape;471;p36"/>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72" name="Google Shape;472;p36"/>
          <p:cNvSpPr txBox="1">
            <a:spLocks noGrp="1"/>
          </p:cNvSpPr>
          <p:nvPr>
            <p:ph type="body" idx="1"/>
          </p:nvPr>
        </p:nvSpPr>
        <p:spPr>
          <a:xfrm>
            <a:off x="403933" y="1815737"/>
            <a:ext cx="8396105" cy="4421110"/>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600"/>
              <a:buFont typeface="Noto Sans Symbols"/>
              <a:buChar char="▪"/>
            </a:pPr>
            <a:r>
              <a:rPr lang="en-US" sz="2000" dirty="0">
                <a:solidFill>
                  <a:srgbClr val="FFFFFF"/>
                </a:solidFill>
              </a:rPr>
              <a:t>Transcutaneous pacing (aka endocardial pacing)</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Many </a:t>
            </a:r>
            <a:r>
              <a:rPr lang="en-US" sz="1600" dirty="0">
                <a:solidFill>
                  <a:schemeClr val="bg1"/>
                </a:solidFill>
                <a:latin typeface="Avenir Book" panose="02000503020000020003" pitchFamily="2" charset="0"/>
              </a:rPr>
              <a:t>external defibrillators are often multifunction devices and have this capability</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r>
              <a:rPr lang="en-US" sz="1600" dirty="0">
                <a:solidFill>
                  <a:schemeClr val="bg1"/>
                </a:solidFill>
                <a:latin typeface="Avenir Book" panose="02000503020000020003" pitchFamily="2" charset="0"/>
              </a:rPr>
              <a:t>Pacing electrodes within adhesive pads are applied to clipped skin on either side of thorax</a:t>
            </a:r>
          </a:p>
          <a:p>
            <a:pPr marL="1143000" lvl="2" indent="-228600">
              <a:buSzPts val="1280"/>
            </a:pPr>
            <a:r>
              <a:rPr lang="en-US" sz="1600" dirty="0">
                <a:solidFill>
                  <a:schemeClr val="bg1"/>
                </a:solidFill>
                <a:latin typeface="Avenir Book" panose="02000503020000020003" pitchFamily="2" charset="0"/>
              </a:rPr>
              <a:t>(Negative) L electrode more important: over palpable apex beat</a:t>
            </a:r>
          </a:p>
          <a:p>
            <a:pPr marL="1143000" lvl="2" indent="-228600">
              <a:buSzPts val="1280"/>
            </a:pPr>
            <a:r>
              <a:rPr lang="en-US" sz="1600" dirty="0">
                <a:solidFill>
                  <a:schemeClr val="bg1"/>
                </a:solidFill>
                <a:latin typeface="Avenir Book" panose="02000503020000020003" pitchFamily="2" charset="0"/>
              </a:rPr>
              <a:t>E</a:t>
            </a:r>
            <a:r>
              <a:rPr lang="en-US" sz="1600" dirty="0">
                <a:solidFill>
                  <a:schemeClr val="bg1"/>
                </a:solidFill>
                <a:effectLst/>
                <a:latin typeface="Avenir Book" panose="02000503020000020003" pitchFamily="2" charset="0"/>
              </a:rPr>
              <a:t>lectrode polarity is critical and that reversing the polarity can result in extremely high capture thresholds or result in failure to capture </a:t>
            </a:r>
            <a:endParaRPr lang="en-US" sz="1600" dirty="0">
              <a:solidFill>
                <a:schemeClr val="bg1"/>
              </a:solidFill>
              <a:latin typeface="Avenir Book" panose="02000503020000020003" pitchFamily="2" charset="0"/>
            </a:endParaRPr>
          </a:p>
          <a:p>
            <a:pPr marL="1143000" lvl="2" indent="-228600">
              <a:buSzPts val="1280"/>
            </a:pPr>
            <a:r>
              <a:rPr lang="en-US" sz="1600" dirty="0">
                <a:solidFill>
                  <a:schemeClr val="bg1"/>
                </a:solidFill>
                <a:effectLst/>
                <a:latin typeface="Avenir Book" panose="02000503020000020003" pitchFamily="2" charset="0"/>
              </a:rPr>
              <a:t>Manufacturer diagrams indicate how the electrodes should be placed on a human patient: electrode that would be placed in the left parasternal or left </a:t>
            </a:r>
            <a:r>
              <a:rPr lang="en-US" sz="1600" dirty="0" err="1">
                <a:solidFill>
                  <a:schemeClr val="bg1"/>
                </a:solidFill>
                <a:effectLst/>
                <a:latin typeface="Avenir Book" panose="02000503020000020003" pitchFamily="2" charset="0"/>
              </a:rPr>
              <a:t>anteriolateral</a:t>
            </a:r>
            <a:r>
              <a:rPr lang="en-US" sz="1600" dirty="0">
                <a:solidFill>
                  <a:schemeClr val="bg1"/>
                </a:solidFill>
                <a:effectLst/>
                <a:latin typeface="Avenir Book" panose="02000503020000020003" pitchFamily="2" charset="0"/>
              </a:rPr>
              <a:t> (apex) position on a human should be placed on the dog’s left side over the apex. The electrode placed in the right parasternal or the posterior position in a human should be placed on the dog’s right side. </a:t>
            </a:r>
            <a:endParaRPr sz="1600" dirty="0">
              <a:solidFill>
                <a:schemeClr val="bg1"/>
              </a:solidFill>
              <a:latin typeface="Avenir Book" panose="02000503020000020003" pitchFamily="2" charset="0"/>
            </a:endParaRPr>
          </a:p>
          <a:p>
            <a:pPr marL="685800" lvl="1" indent="-228600">
              <a:buSzPts val="1280"/>
            </a:pPr>
            <a:r>
              <a:rPr lang="en-US" sz="1600" dirty="0">
                <a:solidFill>
                  <a:schemeClr val="bg1"/>
                </a:solidFill>
                <a:effectLst/>
                <a:latin typeface="Avenir Book" panose="02000503020000020003" pitchFamily="2" charset="0"/>
              </a:rPr>
              <a:t>Optimal electrode size appears to be weakly correlated to body size (generally, use pediatric electrodes for patients less than 15kg)</a:t>
            </a:r>
            <a:endParaRPr lang="en-US"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endParaRPr lang="en-US" sz="1600" dirty="0">
              <a:solidFill>
                <a:schemeClr val="bg1"/>
              </a:solidFill>
              <a:latin typeface="Avenir Book" panose="02000503020000020003" pitchFamily="2" charset="0"/>
            </a:endParaRPr>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pic>
        <p:nvPicPr>
          <p:cNvPr id="2" name="Picture 1">
            <a:extLst>
              <a:ext uri="{FF2B5EF4-FFF2-40B4-BE49-F238E27FC236}">
                <a16:creationId xmlns:a16="http://schemas.microsoft.com/office/drawing/2014/main" id="{41FB0671-3FD4-3A4A-B34D-877D4D1B1CAE}"/>
              </a:ext>
            </a:extLst>
          </p:cNvPr>
          <p:cNvPicPr>
            <a:picLocks noChangeAspect="1"/>
          </p:cNvPicPr>
          <p:nvPr/>
        </p:nvPicPr>
        <p:blipFill>
          <a:blip r:embed="rId3"/>
          <a:stretch>
            <a:fillRect/>
          </a:stretch>
        </p:blipFill>
        <p:spPr>
          <a:xfrm>
            <a:off x="8786777" y="4337792"/>
            <a:ext cx="3156424" cy="2337352"/>
          </a:xfrm>
          <a:prstGeom prst="rect">
            <a:avLst/>
          </a:prstGeom>
        </p:spPr>
      </p:pic>
      <p:pic>
        <p:nvPicPr>
          <p:cNvPr id="3" name="Picture 2">
            <a:extLst>
              <a:ext uri="{FF2B5EF4-FFF2-40B4-BE49-F238E27FC236}">
                <a16:creationId xmlns:a16="http://schemas.microsoft.com/office/drawing/2014/main" id="{80687D81-00C8-594F-BB11-A1D656FD524D}"/>
              </a:ext>
            </a:extLst>
          </p:cNvPr>
          <p:cNvPicPr>
            <a:picLocks noChangeAspect="1"/>
          </p:cNvPicPr>
          <p:nvPr/>
        </p:nvPicPr>
        <p:blipFill>
          <a:blip r:embed="rId4"/>
          <a:stretch>
            <a:fillRect/>
          </a:stretch>
        </p:blipFill>
        <p:spPr>
          <a:xfrm>
            <a:off x="9064487" y="2506353"/>
            <a:ext cx="2875089" cy="182822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3"/>
        <p:cNvGrpSpPr/>
        <p:nvPr/>
      </p:nvGrpSpPr>
      <p:grpSpPr>
        <a:xfrm>
          <a:off x="0" y="0"/>
          <a:ext cx="0" cy="0"/>
          <a:chOff x="0" y="0"/>
          <a:chExt cx="0" cy="0"/>
        </a:xfrm>
      </p:grpSpPr>
      <p:sp>
        <p:nvSpPr>
          <p:cNvPr id="464" name="Google Shape;464;p3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5" name="Google Shape;465;p36"/>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6" name="Google Shape;466;p36"/>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7" name="Google Shape;467;p36"/>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8" name="Google Shape;468;p36"/>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69" name="Google Shape;469;p36"/>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0" name="Google Shape;470;p36"/>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1" name="Google Shape;471;p36"/>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72" name="Google Shape;472;p36"/>
          <p:cNvSpPr txBox="1">
            <a:spLocks noGrp="1"/>
          </p:cNvSpPr>
          <p:nvPr>
            <p:ph type="body" idx="1"/>
          </p:nvPr>
        </p:nvSpPr>
        <p:spPr>
          <a:xfrm>
            <a:off x="335719" y="2125981"/>
            <a:ext cx="10804394" cy="4421110"/>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600"/>
              <a:buFont typeface="Noto Sans Symbols"/>
              <a:buChar char="▪"/>
            </a:pPr>
            <a:r>
              <a:rPr lang="en-US" sz="2000" dirty="0">
                <a:solidFill>
                  <a:srgbClr val="FFFFFF"/>
                </a:solidFill>
              </a:rPr>
              <a:t>Transcutaneous pacing (aka endocardial pacing) </a:t>
            </a:r>
            <a:r>
              <a:rPr lang="en-US" sz="2000" dirty="0" err="1">
                <a:solidFill>
                  <a:srgbClr val="FFFFFF"/>
                </a:solidFill>
              </a:rPr>
              <a:t>cont</a:t>
            </a:r>
            <a:endParaRPr dirty="0"/>
          </a:p>
          <a:p>
            <a:pPr marL="685800" lvl="1" indent="-228600">
              <a:buSzPts val="1280"/>
            </a:pPr>
            <a:r>
              <a:rPr lang="en-US" sz="1600" dirty="0">
                <a:solidFill>
                  <a:schemeClr val="bg1"/>
                </a:solidFill>
                <a:latin typeface="Avenir Book" panose="02000503020000020003" pitchFamily="2" charset="0"/>
              </a:rPr>
              <a:t>Thorax can be bandaged to ensure good contact</a:t>
            </a:r>
          </a:p>
          <a:p>
            <a:pPr marL="685800" lvl="1" indent="-228600">
              <a:buSzPts val="1280"/>
            </a:pPr>
            <a:r>
              <a:rPr lang="en-US" sz="1600" dirty="0">
                <a:solidFill>
                  <a:schemeClr val="bg1"/>
                </a:solidFill>
                <a:effectLst/>
                <a:latin typeface="Avenir Book" panose="02000503020000020003" pitchFamily="2" charset="0"/>
              </a:rPr>
              <a:t>Electrocardiographic electrodes must be attached to the pacing electrodes so that the patient’s intrinsic QRS complexes can be sensed by the pacemaker</a:t>
            </a:r>
            <a:endParaRPr lang="en-US"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r>
              <a:rPr lang="en-US" sz="1600" dirty="0">
                <a:solidFill>
                  <a:schemeClr val="bg1"/>
                </a:solidFill>
                <a:latin typeface="Avenir Book" panose="02000503020000020003" pitchFamily="2" charset="0"/>
              </a:rPr>
              <a:t>Pacing </a:t>
            </a:r>
            <a:r>
              <a:rPr lang="en-US" sz="1600" dirty="0">
                <a:solidFill>
                  <a:srgbClr val="FFFFFF"/>
                </a:solidFill>
              </a:rPr>
              <a:t>rate is programmed, and pads sense the intrinsic cardiac rhythm and deliver an impulse if necessary (sensitivity can be adjusted to sense intrinsic QRS complexes)</a:t>
            </a:r>
            <a:endParaRPr lang="en-US" dirty="0"/>
          </a:p>
          <a:p>
            <a:pPr marL="685800" lvl="1" indent="-228600" algn="l" rtl="0">
              <a:lnSpc>
                <a:spcPct val="110000"/>
              </a:lnSpc>
              <a:spcBef>
                <a:spcPts val="500"/>
              </a:spcBef>
              <a:spcAft>
                <a:spcPts val="0"/>
              </a:spcAft>
              <a:buSzPts val="1280"/>
              <a:buChar char="▪"/>
            </a:pPr>
            <a:r>
              <a:rPr lang="en-US" sz="1600" dirty="0">
                <a:solidFill>
                  <a:srgbClr val="FFFFFF"/>
                </a:solidFill>
              </a:rPr>
              <a:t>Current (mA) should be gradually increased until ventricular capture is achieved (recognized by appearance of wide QRS complexes on ECG in addition to palpation of associated femoral pulses)</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Drawback: stimulates skeletal muscles, painful</a:t>
            </a:r>
            <a:endParaRPr dirty="0"/>
          </a:p>
          <a:p>
            <a:pPr marL="1257300" lvl="2" indent="-228600" algn="l" rtl="0">
              <a:lnSpc>
                <a:spcPct val="110000"/>
              </a:lnSpc>
              <a:spcBef>
                <a:spcPts val="500"/>
              </a:spcBef>
              <a:spcAft>
                <a:spcPts val="0"/>
              </a:spcAft>
              <a:buSzPts val="1120"/>
              <a:buChar char="▪"/>
            </a:pPr>
            <a:r>
              <a:rPr lang="en-US" sz="1400" dirty="0">
                <a:solidFill>
                  <a:srgbClr val="FFFFFF"/>
                </a:solidFill>
              </a:rPr>
              <a:t>Generally only in anesthetized patients</a:t>
            </a:r>
            <a:endParaRPr dirty="0"/>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spTree>
    <p:extLst>
      <p:ext uri="{BB962C8B-B14F-4D97-AF65-F5344CB8AC3E}">
        <p14:creationId xmlns:p14="http://schemas.microsoft.com/office/powerpoint/2010/main" val="14265866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6"/>
        <p:cNvGrpSpPr/>
        <p:nvPr/>
      </p:nvGrpSpPr>
      <p:grpSpPr>
        <a:xfrm>
          <a:off x="0" y="0"/>
          <a:ext cx="0" cy="0"/>
          <a:chOff x="0" y="0"/>
          <a:chExt cx="0" cy="0"/>
        </a:xfrm>
      </p:grpSpPr>
      <p:sp>
        <p:nvSpPr>
          <p:cNvPr id="477" name="Google Shape;477;p3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8" name="Google Shape;478;p37"/>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9" name="Google Shape;479;p37"/>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0" name="Google Shape;480;p37"/>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1" name="Google Shape;481;p37"/>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2" name="Google Shape;482;p37"/>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3" name="Google Shape;483;p37"/>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4" name="Google Shape;484;p37"/>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85" name="Google Shape;485;p37"/>
          <p:cNvSpPr txBox="1">
            <a:spLocks noGrp="1"/>
          </p:cNvSpPr>
          <p:nvPr>
            <p:ph type="body" idx="1"/>
          </p:nvPr>
        </p:nvSpPr>
        <p:spPr>
          <a:xfrm>
            <a:off x="370169" y="1815737"/>
            <a:ext cx="11230427" cy="4421110"/>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600"/>
              <a:buFont typeface="Noto Sans Symbols"/>
              <a:buChar char="▪"/>
            </a:pPr>
            <a:r>
              <a:rPr lang="en-US" sz="2000" dirty="0">
                <a:solidFill>
                  <a:srgbClr val="FFFFFF"/>
                </a:solidFill>
              </a:rPr>
              <a:t>Temporary transvenous pacing</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Lead placed in the R side of heart (typically RV) and connected to external generator</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Leads are </a:t>
            </a:r>
            <a:r>
              <a:rPr lang="en-US" sz="1600" dirty="0">
                <a:solidFill>
                  <a:schemeClr val="bg1"/>
                </a:solidFill>
                <a:latin typeface="Avenir Book" panose="02000503020000020003" pitchFamily="2" charset="0"/>
              </a:rPr>
              <a:t>usually bipolar, 100-110 cm in length and 4-6 Fr in diameter, tip is curved and not attached to endocardium (some have small balloon at tip)</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r>
              <a:rPr lang="en-US" sz="1600" dirty="0">
                <a:solidFill>
                  <a:schemeClr val="bg1"/>
                </a:solidFill>
                <a:latin typeface="Avenir Book" panose="02000503020000020003" pitchFamily="2" charset="0"/>
              </a:rPr>
              <a:t>Jugular, saphenous, or femoral vein can be used depending on size of patient</a:t>
            </a:r>
          </a:p>
          <a:p>
            <a:pPr marL="1143000" lvl="2" indent="-228600">
              <a:buSzPts val="1280"/>
            </a:pPr>
            <a:r>
              <a:rPr lang="en-US" sz="1600" dirty="0">
                <a:solidFill>
                  <a:schemeClr val="bg1"/>
                </a:solidFill>
                <a:effectLst/>
                <a:latin typeface="Avenir Book" panose="02000503020000020003" pitchFamily="2" charset="0"/>
              </a:rPr>
              <a:t>In very large dogs a 110-cm pacing lead may be unable to reach the right ventricle from a saphenous vein </a:t>
            </a:r>
            <a:endParaRPr lang="en-US" sz="1600" dirty="0">
              <a:solidFill>
                <a:schemeClr val="bg1"/>
              </a:solidFill>
              <a:latin typeface="Avenir Book" panose="02000503020000020003" pitchFamily="2" charset="0"/>
            </a:endParaRPr>
          </a:p>
          <a:p>
            <a:pPr marL="1143000" lvl="2" indent="-228600">
              <a:buSzPts val="1280"/>
            </a:pPr>
            <a:r>
              <a:rPr lang="en-US" sz="1600" dirty="0">
                <a:solidFill>
                  <a:schemeClr val="bg1"/>
                </a:solidFill>
                <a:latin typeface="Avenir Book" panose="02000503020000020003" pitchFamily="2" charset="0"/>
              </a:rPr>
              <a:t>In dogs &lt;10-15 kg, a saphenous vein may be too small to accommodate an introducer for a 4Fr temporary pacing lead</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r>
              <a:rPr lang="en-US" sz="1600" dirty="0">
                <a:solidFill>
                  <a:schemeClr val="bg1"/>
                </a:solidFill>
                <a:latin typeface="Avenir Book" panose="02000503020000020003" pitchFamily="2" charset="0"/>
              </a:rPr>
              <a:t>Vascular introducer sheath placed via </a:t>
            </a:r>
            <a:r>
              <a:rPr lang="en-US" sz="1600" dirty="0" err="1">
                <a:solidFill>
                  <a:schemeClr val="bg1"/>
                </a:solidFill>
                <a:latin typeface="Avenir Book" panose="02000503020000020003" pitchFamily="2" charset="0"/>
              </a:rPr>
              <a:t>Seldinger’s</a:t>
            </a:r>
            <a:r>
              <a:rPr lang="en-US" sz="1600" dirty="0">
                <a:solidFill>
                  <a:schemeClr val="bg1"/>
                </a:solidFill>
                <a:latin typeface="Avenir Book" panose="02000503020000020003" pitchFamily="2" charset="0"/>
              </a:rPr>
              <a:t> technique or via cutdown</a:t>
            </a:r>
            <a:endParaRPr sz="1600" dirty="0">
              <a:solidFill>
                <a:schemeClr val="bg1"/>
              </a:solidFill>
              <a:latin typeface="Avenir Book" panose="02000503020000020003" pitchFamily="2" charset="0"/>
            </a:endParaRPr>
          </a:p>
          <a:p>
            <a:pPr marL="685800" lvl="1" indent="-228600" algn="l" rtl="0">
              <a:lnSpc>
                <a:spcPct val="110000"/>
              </a:lnSpc>
              <a:spcBef>
                <a:spcPts val="500"/>
              </a:spcBef>
              <a:spcAft>
                <a:spcPts val="0"/>
              </a:spcAft>
              <a:buSzPts val="1280"/>
              <a:buChar char="▪"/>
            </a:pPr>
            <a:r>
              <a:rPr lang="en-US" sz="1600" dirty="0">
                <a:solidFill>
                  <a:schemeClr val="bg1"/>
                </a:solidFill>
                <a:latin typeface="Avenir Book" panose="02000503020000020003" pitchFamily="2" charset="0"/>
              </a:rPr>
              <a:t>Fluoroscopic guidance is recommended, but if unavailable, distance from introducer to apex can be estimated</a:t>
            </a:r>
          </a:p>
          <a:p>
            <a:pPr marL="1143000" lvl="2" indent="-228600">
              <a:buSzPts val="1280"/>
            </a:pPr>
            <a:r>
              <a:rPr lang="en-US" sz="1600" dirty="0">
                <a:solidFill>
                  <a:schemeClr val="bg1"/>
                </a:solidFill>
                <a:latin typeface="Avenir Book" panose="02000503020000020003" pitchFamily="2" charset="0"/>
              </a:rPr>
              <a:t>Wide </a:t>
            </a:r>
            <a:r>
              <a:rPr lang="en-US" sz="1600" dirty="0">
                <a:solidFill>
                  <a:srgbClr val="FFFFFF"/>
                </a:solidFill>
              </a:rPr>
              <a:t>QRS complexes appear when catheter reaches RV</a:t>
            </a:r>
          </a:p>
          <a:p>
            <a:pPr marL="685800" lvl="1" indent="-228600">
              <a:buSzPts val="1280"/>
            </a:pPr>
            <a:r>
              <a:rPr lang="en-US" sz="1600" dirty="0">
                <a:solidFill>
                  <a:srgbClr val="FFFFFF"/>
                </a:solidFill>
              </a:rPr>
              <a:t>Lead then advanced to RV apex and attached to generator and HR set to 80-100 bpm</a:t>
            </a:r>
            <a:endParaRPr sz="1600" dirty="0"/>
          </a:p>
          <a:p>
            <a:pPr marL="685800" lvl="1" indent="-228600" algn="l" rtl="0">
              <a:lnSpc>
                <a:spcPct val="110000"/>
              </a:lnSpc>
              <a:spcBef>
                <a:spcPts val="500"/>
              </a:spcBef>
              <a:spcAft>
                <a:spcPts val="0"/>
              </a:spcAft>
              <a:buSzPts val="1280"/>
              <a:buChar char="▪"/>
            </a:pPr>
            <a:r>
              <a:rPr lang="en-US" sz="1600" dirty="0">
                <a:solidFill>
                  <a:srgbClr val="FFFFFF"/>
                </a:solidFill>
              </a:rPr>
              <a:t>US can be used to identify position of lead</a:t>
            </a:r>
            <a:endParaRPr sz="1600" dirty="0"/>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pic>
        <p:nvPicPr>
          <p:cNvPr id="2" name="Picture 1">
            <a:extLst>
              <a:ext uri="{FF2B5EF4-FFF2-40B4-BE49-F238E27FC236}">
                <a16:creationId xmlns:a16="http://schemas.microsoft.com/office/drawing/2014/main" id="{74266BCA-B875-234A-965C-1742A805D4A6}"/>
              </a:ext>
            </a:extLst>
          </p:cNvPr>
          <p:cNvPicPr>
            <a:picLocks noChangeAspect="1"/>
          </p:cNvPicPr>
          <p:nvPr/>
        </p:nvPicPr>
        <p:blipFill>
          <a:blip r:embed="rId3"/>
          <a:stretch>
            <a:fillRect/>
          </a:stretch>
        </p:blipFill>
        <p:spPr>
          <a:xfrm>
            <a:off x="9174878" y="186967"/>
            <a:ext cx="2852039" cy="216219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6"/>
        <p:cNvGrpSpPr/>
        <p:nvPr/>
      </p:nvGrpSpPr>
      <p:grpSpPr>
        <a:xfrm>
          <a:off x="0" y="0"/>
          <a:ext cx="0" cy="0"/>
          <a:chOff x="0" y="0"/>
          <a:chExt cx="0" cy="0"/>
        </a:xfrm>
      </p:grpSpPr>
      <p:sp>
        <p:nvSpPr>
          <p:cNvPr id="477" name="Google Shape;477;p3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8" name="Google Shape;478;p37"/>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79" name="Google Shape;479;p37"/>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0" name="Google Shape;480;p37"/>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1" name="Google Shape;481;p37"/>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2" name="Google Shape;482;p37"/>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3" name="Google Shape;483;p37"/>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84" name="Google Shape;484;p37"/>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85" name="Google Shape;485;p37"/>
          <p:cNvSpPr txBox="1">
            <a:spLocks noGrp="1"/>
          </p:cNvSpPr>
          <p:nvPr>
            <p:ph type="body" idx="1"/>
          </p:nvPr>
        </p:nvSpPr>
        <p:spPr>
          <a:xfrm>
            <a:off x="370170" y="1815737"/>
            <a:ext cx="7099398" cy="4421110"/>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600"/>
              <a:buFont typeface="Noto Sans Symbols"/>
              <a:buChar char="▪"/>
            </a:pPr>
            <a:r>
              <a:rPr lang="en-US" sz="2000" dirty="0">
                <a:solidFill>
                  <a:srgbClr val="FFFFFF"/>
                </a:solidFill>
              </a:rPr>
              <a:t>Temporary transvenous pacing </a:t>
            </a:r>
            <a:r>
              <a:rPr lang="en-US" sz="2000" dirty="0" err="1">
                <a:solidFill>
                  <a:srgbClr val="FFFFFF"/>
                </a:solidFill>
              </a:rPr>
              <a:t>cont</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Team should be prepared for movement of lead tip within the heart, causing loss of capture</a:t>
            </a:r>
            <a:endParaRPr lang="en-US" dirty="0"/>
          </a:p>
          <a:p>
            <a:pPr marL="685800" lvl="1" indent="-228600" algn="l" rtl="0">
              <a:lnSpc>
                <a:spcPct val="110000"/>
              </a:lnSpc>
              <a:spcBef>
                <a:spcPts val="500"/>
              </a:spcBef>
              <a:spcAft>
                <a:spcPts val="0"/>
              </a:spcAft>
              <a:buSzPts val="1280"/>
              <a:buChar char="▪"/>
            </a:pPr>
            <a:r>
              <a:rPr lang="en-US" sz="1600" dirty="0">
                <a:solidFill>
                  <a:srgbClr val="FFFFFF"/>
                </a:solidFill>
              </a:rPr>
              <a:t>If pacing is lost, lead should be adjusted until capture is regained (lead can be held in place with tape or sutured but should remain accessible)</a:t>
            </a:r>
            <a:endParaRPr dirty="0"/>
          </a:p>
          <a:p>
            <a:pPr marL="457200" lvl="0" indent="-137159" algn="l" rtl="0">
              <a:lnSpc>
                <a:spcPct val="110000"/>
              </a:lnSpc>
              <a:spcBef>
                <a:spcPts val="1000"/>
              </a:spcBef>
              <a:spcAft>
                <a:spcPts val="0"/>
              </a:spcAft>
              <a:buSzPts val="1440"/>
              <a:buFont typeface="Noto Sans Symbols"/>
              <a:buNone/>
            </a:pPr>
            <a:endParaRPr sz="1800" dirty="0">
              <a:solidFill>
                <a:srgbClr val="FFFFFF"/>
              </a:solidFill>
            </a:endParaRPr>
          </a:p>
        </p:txBody>
      </p:sp>
      <p:pic>
        <p:nvPicPr>
          <p:cNvPr id="3" name="Picture 2">
            <a:extLst>
              <a:ext uri="{FF2B5EF4-FFF2-40B4-BE49-F238E27FC236}">
                <a16:creationId xmlns:a16="http://schemas.microsoft.com/office/drawing/2014/main" id="{1BEB5CCD-4A4D-D24F-A4BF-6C1CF590ED97}"/>
              </a:ext>
            </a:extLst>
          </p:cNvPr>
          <p:cNvPicPr>
            <a:picLocks noChangeAspect="1"/>
          </p:cNvPicPr>
          <p:nvPr/>
        </p:nvPicPr>
        <p:blipFill>
          <a:blip r:embed="rId3"/>
          <a:stretch>
            <a:fillRect/>
          </a:stretch>
        </p:blipFill>
        <p:spPr>
          <a:xfrm>
            <a:off x="7642915" y="1815737"/>
            <a:ext cx="3934307" cy="4599132"/>
          </a:xfrm>
          <a:prstGeom prst="rect">
            <a:avLst/>
          </a:prstGeom>
        </p:spPr>
      </p:pic>
    </p:spTree>
    <p:extLst>
      <p:ext uri="{BB962C8B-B14F-4D97-AF65-F5344CB8AC3E}">
        <p14:creationId xmlns:p14="http://schemas.microsoft.com/office/powerpoint/2010/main" val="2575415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3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1" name="Google Shape;491;p38"/>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2" name="Google Shape;492;p38"/>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3" name="Google Shape;493;p38"/>
          <p:cNvSpPr/>
          <p:nvPr/>
        </p:nvSpPr>
        <p:spPr>
          <a:xfrm rot="-5400000">
            <a:off x="2574237" y="168963"/>
            <a:ext cx="6857999" cy="6520072"/>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4" name="Google Shape;494;p38"/>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5" name="Google Shape;495;p38"/>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6" name="Google Shape;496;p38"/>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7" name="Google Shape;497;p38"/>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98" name="Google Shape;498;p38"/>
          <p:cNvSpPr txBox="1">
            <a:spLocks noGrp="1"/>
          </p:cNvSpPr>
          <p:nvPr>
            <p:ph type="body" idx="1"/>
          </p:nvPr>
        </p:nvSpPr>
        <p:spPr>
          <a:xfrm>
            <a:off x="668382" y="1852477"/>
            <a:ext cx="10861009" cy="4273315"/>
          </a:xfrm>
          <a:prstGeom prst="rect">
            <a:avLst/>
          </a:prstGeom>
          <a:noFill/>
          <a:ln>
            <a:noFill/>
          </a:ln>
        </p:spPr>
        <p:txBody>
          <a:bodyPr spcFirstLastPara="1" wrap="square" lIns="91425" tIns="45700" rIns="91425" bIns="45700" anchor="t" anchorCtr="0">
            <a:normAutofit/>
          </a:bodyPr>
          <a:lstStyle/>
          <a:p>
            <a:pPr marL="457200" lvl="0" indent="-228600" algn="l" rtl="0">
              <a:lnSpc>
                <a:spcPct val="110000"/>
              </a:lnSpc>
              <a:spcBef>
                <a:spcPts val="0"/>
              </a:spcBef>
              <a:spcAft>
                <a:spcPts val="0"/>
              </a:spcAft>
              <a:buSzPts val="1600"/>
              <a:buFont typeface="Noto Sans Symbols"/>
              <a:buChar char="▪"/>
            </a:pPr>
            <a:r>
              <a:rPr lang="en-US" sz="2000" dirty="0">
                <a:solidFill>
                  <a:srgbClr val="FFFFFF"/>
                </a:solidFill>
              </a:rPr>
              <a:t>Temporary transvenous pacing </a:t>
            </a:r>
            <a:r>
              <a:rPr lang="en-US" sz="2000" dirty="0" err="1">
                <a:solidFill>
                  <a:srgbClr val="FFFFFF"/>
                </a:solidFill>
              </a:rPr>
              <a:t>cont</a:t>
            </a:r>
            <a:endParaRPr dirty="0"/>
          </a:p>
          <a:p>
            <a:pPr marL="685800" lvl="1" indent="-228600" algn="l" rtl="0">
              <a:lnSpc>
                <a:spcPct val="110000"/>
              </a:lnSpc>
              <a:spcBef>
                <a:spcPts val="500"/>
              </a:spcBef>
              <a:spcAft>
                <a:spcPts val="0"/>
              </a:spcAft>
              <a:buSzPts val="1280"/>
              <a:buChar char="▪"/>
            </a:pPr>
            <a:r>
              <a:rPr lang="en-US" sz="1600" dirty="0">
                <a:solidFill>
                  <a:srgbClr val="FFFFFF"/>
                </a:solidFill>
              </a:rPr>
              <a:t>External pacing generator is usually in VVI mode (ventricle paced, ventricle sensed, inhibition of pacing when spontaneous ventricular activation sensed)</a:t>
            </a:r>
            <a:endParaRPr dirty="0"/>
          </a:p>
          <a:p>
            <a:pPr marL="1257300" lvl="2" indent="-228600" algn="l" rtl="0">
              <a:lnSpc>
                <a:spcPct val="110000"/>
              </a:lnSpc>
              <a:spcBef>
                <a:spcPts val="500"/>
              </a:spcBef>
              <a:spcAft>
                <a:spcPts val="0"/>
              </a:spcAft>
              <a:buSzPts val="1200"/>
              <a:buChar char="▪"/>
            </a:pPr>
            <a:r>
              <a:rPr lang="en-US" sz="1500" dirty="0">
                <a:solidFill>
                  <a:srgbClr val="FFFFFF"/>
                </a:solidFill>
              </a:rPr>
              <a:t>Mode requires selection of appropriate current delivered to endocardium to consistently activate ventricular contraction</a:t>
            </a:r>
            <a:endParaRPr dirty="0"/>
          </a:p>
          <a:p>
            <a:pPr marL="1257300" lvl="2" indent="-228600" algn="l" rtl="0">
              <a:lnSpc>
                <a:spcPct val="110000"/>
              </a:lnSpc>
              <a:spcBef>
                <a:spcPts val="500"/>
              </a:spcBef>
              <a:spcAft>
                <a:spcPts val="0"/>
              </a:spcAft>
              <a:buSzPts val="1200"/>
              <a:buChar char="▪"/>
            </a:pPr>
            <a:r>
              <a:rPr lang="en-US" sz="1500" dirty="0">
                <a:solidFill>
                  <a:srgbClr val="FFFFFF"/>
                </a:solidFill>
              </a:rPr>
              <a:t>Sensitivity needs to be low enough to recognize spontaneous QRS but high enough to prevent detection of other potentials such as T waves (usually 1.5 mV adequate)</a:t>
            </a:r>
            <a:endParaRPr lang="en-US" sz="2000" dirty="0">
              <a:solidFill>
                <a:srgbClr val="FFFFFF"/>
              </a:solidFill>
            </a:endParaRPr>
          </a:p>
          <a:p>
            <a:pPr marL="457200" lvl="0" indent="-228600" algn="l" rtl="0">
              <a:lnSpc>
                <a:spcPct val="110000"/>
              </a:lnSpc>
              <a:spcBef>
                <a:spcPts val="1000"/>
              </a:spcBef>
              <a:spcAft>
                <a:spcPts val="0"/>
              </a:spcAft>
              <a:buSzPts val="1600"/>
              <a:buFont typeface="Noto Sans Symbols"/>
              <a:buChar char="▪"/>
            </a:pPr>
            <a:r>
              <a:rPr lang="en-US" sz="2000" dirty="0">
                <a:solidFill>
                  <a:srgbClr val="FFFFFF"/>
                </a:solidFill>
              </a:rPr>
              <a:t>Can be placed with patient awake or mildly sedated</a:t>
            </a:r>
          </a:p>
          <a:p>
            <a:pPr marL="457200" lvl="0" indent="-228600" algn="l" rtl="0">
              <a:lnSpc>
                <a:spcPct val="110000"/>
              </a:lnSpc>
              <a:spcBef>
                <a:spcPts val="1000"/>
              </a:spcBef>
              <a:spcAft>
                <a:spcPts val="0"/>
              </a:spcAft>
              <a:buSzPts val="1600"/>
              <a:buFont typeface="Noto Sans Symbols"/>
              <a:buChar char="▪"/>
            </a:pPr>
            <a:r>
              <a:rPr lang="en-US" sz="2000" dirty="0">
                <a:solidFill>
                  <a:srgbClr val="FFFFFF"/>
                </a:solidFill>
              </a:rPr>
              <a:t>Vascular anomalies are uncommon but a persistent L </a:t>
            </a:r>
          </a:p>
          <a:p>
            <a:pPr marL="228600" lvl="0" indent="0" algn="l" rtl="0">
              <a:lnSpc>
                <a:spcPct val="110000"/>
              </a:lnSpc>
              <a:spcBef>
                <a:spcPts val="1000"/>
              </a:spcBef>
              <a:spcAft>
                <a:spcPts val="0"/>
              </a:spcAft>
              <a:buSzPts val="1600"/>
              <a:buNone/>
            </a:pPr>
            <a:r>
              <a:rPr lang="en-US" sz="2000" dirty="0">
                <a:solidFill>
                  <a:srgbClr val="FFFFFF"/>
                </a:solidFill>
              </a:rPr>
              <a:t>cranial vena cava can be present, so if possible save the R</a:t>
            </a:r>
          </a:p>
          <a:p>
            <a:pPr marL="228600" lvl="0" indent="0" algn="l" rtl="0">
              <a:lnSpc>
                <a:spcPct val="110000"/>
              </a:lnSpc>
              <a:spcBef>
                <a:spcPts val="1000"/>
              </a:spcBef>
              <a:spcAft>
                <a:spcPts val="0"/>
              </a:spcAft>
              <a:buSzPts val="1600"/>
              <a:buNone/>
            </a:pPr>
            <a:r>
              <a:rPr lang="en-US" sz="2000" dirty="0">
                <a:solidFill>
                  <a:srgbClr val="FFFFFF"/>
                </a:solidFill>
              </a:rPr>
              <a:t>jugular vein for placement</a:t>
            </a:r>
          </a:p>
        </p:txBody>
      </p:sp>
      <p:pic>
        <p:nvPicPr>
          <p:cNvPr id="2" name="Picture 1">
            <a:extLst>
              <a:ext uri="{FF2B5EF4-FFF2-40B4-BE49-F238E27FC236}">
                <a16:creationId xmlns:a16="http://schemas.microsoft.com/office/drawing/2014/main" id="{A6106A90-8020-4F4C-B74E-8F87188550A3}"/>
              </a:ext>
            </a:extLst>
          </p:cNvPr>
          <p:cNvPicPr>
            <a:picLocks noChangeAspect="1"/>
          </p:cNvPicPr>
          <p:nvPr/>
        </p:nvPicPr>
        <p:blipFill>
          <a:blip r:embed="rId3"/>
          <a:stretch>
            <a:fillRect/>
          </a:stretch>
        </p:blipFill>
        <p:spPr>
          <a:xfrm>
            <a:off x="8170818" y="3835611"/>
            <a:ext cx="3352800" cy="26924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3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1" name="Google Shape;491;p38"/>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2" name="Google Shape;492;p38"/>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3" name="Google Shape;493;p38"/>
          <p:cNvSpPr/>
          <p:nvPr/>
        </p:nvSpPr>
        <p:spPr>
          <a:xfrm rot="-5400000">
            <a:off x="2574237" y="168963"/>
            <a:ext cx="6857999" cy="6520072"/>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4" name="Google Shape;494;p38"/>
          <p:cNvSpPr/>
          <p:nvPr/>
        </p:nvSpPr>
        <p:spPr>
          <a:xfrm rot="-5400000">
            <a:off x="432075" y="1194075"/>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5" name="Google Shape;495;p38"/>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6" name="Google Shape;496;p38"/>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7" name="Google Shape;497;p38"/>
          <p:cNvSpPr txBox="1">
            <a:spLocks noGrp="1"/>
          </p:cNvSpPr>
          <p:nvPr>
            <p:ph type="title"/>
          </p:nvPr>
        </p:nvSpPr>
        <p:spPr>
          <a:xfrm>
            <a:off x="838200" y="857251"/>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Bradyarrhythmias: pacemaker therapy</a:t>
            </a:r>
            <a:endParaRPr/>
          </a:p>
        </p:txBody>
      </p:sp>
      <p:sp>
        <p:nvSpPr>
          <p:cNvPr id="498" name="Google Shape;498;p38"/>
          <p:cNvSpPr txBox="1">
            <a:spLocks noGrp="1"/>
          </p:cNvSpPr>
          <p:nvPr>
            <p:ph type="body" idx="1"/>
          </p:nvPr>
        </p:nvSpPr>
        <p:spPr>
          <a:xfrm>
            <a:off x="542865" y="2013654"/>
            <a:ext cx="10861009" cy="4273315"/>
          </a:xfrm>
          <a:prstGeom prst="rect">
            <a:avLst/>
          </a:prstGeom>
          <a:noFill/>
          <a:ln>
            <a:noFill/>
          </a:ln>
        </p:spPr>
        <p:txBody>
          <a:bodyPr spcFirstLastPara="1" wrap="square" lIns="91425" tIns="45700" rIns="91425" bIns="45700" anchor="t" anchorCtr="0">
            <a:normAutofit fontScale="92500" lnSpcReduction="20000"/>
          </a:bodyPr>
          <a:lstStyle/>
          <a:p>
            <a:pPr marL="457200" lvl="0" indent="-228600" algn="l" rtl="0">
              <a:lnSpc>
                <a:spcPct val="110000"/>
              </a:lnSpc>
              <a:spcBef>
                <a:spcPts val="0"/>
              </a:spcBef>
              <a:spcAft>
                <a:spcPts val="0"/>
              </a:spcAft>
              <a:buSzPts val="1600"/>
              <a:buFont typeface="Noto Sans Symbols"/>
              <a:buChar char="▪"/>
            </a:pPr>
            <a:r>
              <a:rPr lang="en-US" sz="1700" dirty="0">
                <a:solidFill>
                  <a:schemeClr val="bg1"/>
                </a:solidFill>
                <a:latin typeface="Avenir Book" panose="02000503020000020003" pitchFamily="2" charset="0"/>
              </a:rPr>
              <a:t>Transthoracic pacing</a:t>
            </a:r>
          </a:p>
          <a:p>
            <a:pPr lvl="1" indent="-228600">
              <a:spcBef>
                <a:spcPts val="0"/>
              </a:spcBef>
              <a:buSzPts val="1600"/>
            </a:pPr>
            <a:r>
              <a:rPr lang="en-US" sz="1700" dirty="0">
                <a:solidFill>
                  <a:schemeClr val="bg1"/>
                </a:solidFill>
                <a:latin typeface="Avenir Book" panose="02000503020000020003" pitchFamily="2" charset="0"/>
              </a:rPr>
              <a:t>Pacing electrode inserted percutaneously into L or R ventricle</a:t>
            </a:r>
          </a:p>
          <a:p>
            <a:pPr lvl="1" indent="-228600">
              <a:spcBef>
                <a:spcPts val="0"/>
              </a:spcBef>
              <a:buSzPts val="1600"/>
            </a:pPr>
            <a:r>
              <a:rPr lang="en-US" sz="1700" dirty="0">
                <a:solidFill>
                  <a:schemeClr val="bg1"/>
                </a:solidFill>
                <a:latin typeface="Avenir Book" panose="02000503020000020003" pitchFamily="2" charset="0"/>
              </a:rPr>
              <a:t>R</a:t>
            </a:r>
            <a:r>
              <a:rPr lang="en-US" sz="1700" dirty="0">
                <a:solidFill>
                  <a:schemeClr val="bg1"/>
                </a:solidFill>
                <a:effectLst/>
                <a:latin typeface="Avenir Book" panose="02000503020000020003" pitchFamily="2" charset="0"/>
              </a:rPr>
              <a:t>isk of injury associated with transthoracic pacing is significant, it could be started much more quickly in an emergency than transvenous pacing </a:t>
            </a:r>
            <a:endParaRPr lang="en-US" sz="17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600"/>
              <a:buFont typeface="Noto Sans Symbols"/>
              <a:buChar char="▪"/>
            </a:pPr>
            <a:r>
              <a:rPr lang="en-US" sz="1700" dirty="0">
                <a:solidFill>
                  <a:schemeClr val="bg1"/>
                </a:solidFill>
                <a:latin typeface="Avenir Book" panose="02000503020000020003" pitchFamily="2" charset="0"/>
              </a:rPr>
              <a:t>Thump pacing</a:t>
            </a:r>
          </a:p>
          <a:p>
            <a:pPr lvl="1" indent="-228600">
              <a:spcBef>
                <a:spcPts val="0"/>
              </a:spcBef>
              <a:buSzPts val="1600"/>
            </a:pPr>
            <a:r>
              <a:rPr lang="en-US" sz="1700" dirty="0">
                <a:solidFill>
                  <a:schemeClr val="bg1"/>
                </a:solidFill>
                <a:latin typeface="Avenir Book" panose="02000503020000020003" pitchFamily="2" charset="0"/>
              </a:rPr>
              <a:t>Striking precordium with fist</a:t>
            </a:r>
          </a:p>
          <a:p>
            <a:pPr lvl="1" indent="-228600">
              <a:spcBef>
                <a:spcPts val="0"/>
              </a:spcBef>
              <a:buSzPts val="1600"/>
            </a:pPr>
            <a:r>
              <a:rPr lang="en-US" sz="1700" dirty="0">
                <a:solidFill>
                  <a:schemeClr val="bg1"/>
                </a:solidFill>
                <a:effectLst/>
                <a:latin typeface="Avenir Book" panose="02000503020000020003" pitchFamily="2" charset="0"/>
              </a:rPr>
              <a:t>The force required to stimulate a heartbeat with fist pacing is much less than that required to produce an adequate pulse using chest compression </a:t>
            </a:r>
            <a:endParaRPr lang="en-US" sz="1700" dirty="0">
              <a:solidFill>
                <a:schemeClr val="bg1"/>
              </a:solidFill>
              <a:latin typeface="Avenir Book" panose="02000503020000020003" pitchFamily="2" charset="0"/>
            </a:endParaRPr>
          </a:p>
          <a:p>
            <a:pPr lvl="1" indent="-228600">
              <a:spcBef>
                <a:spcPts val="0"/>
              </a:spcBef>
              <a:buSzPts val="1600"/>
            </a:pPr>
            <a:r>
              <a:rPr lang="en-US" sz="1700" dirty="0">
                <a:solidFill>
                  <a:schemeClr val="bg1"/>
                </a:solidFill>
                <a:latin typeface="Avenir Book" panose="02000503020000020003" pitchFamily="2" charset="0"/>
              </a:rPr>
              <a:t>H</a:t>
            </a:r>
            <a:r>
              <a:rPr lang="en-US" sz="1700" dirty="0">
                <a:solidFill>
                  <a:schemeClr val="bg1"/>
                </a:solidFill>
                <a:effectLst/>
                <a:latin typeface="Avenir Book" panose="02000503020000020003" pitchFamily="2" charset="0"/>
              </a:rPr>
              <a:t>emodynamically fist pacing is just as effective as transcutaneous or transvenous pacing </a:t>
            </a:r>
            <a:endParaRPr lang="en-US" sz="17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600"/>
              <a:buFont typeface="Noto Sans Symbols"/>
              <a:buChar char="▪"/>
            </a:pPr>
            <a:r>
              <a:rPr lang="en-US" sz="1700" dirty="0">
                <a:solidFill>
                  <a:schemeClr val="bg1"/>
                </a:solidFill>
                <a:latin typeface="Avenir Book" panose="02000503020000020003" pitchFamily="2" charset="0"/>
              </a:rPr>
              <a:t>Transesophageal pacing</a:t>
            </a:r>
          </a:p>
          <a:p>
            <a:pPr lvl="1" indent="-228600">
              <a:spcBef>
                <a:spcPts val="0"/>
              </a:spcBef>
              <a:buSzPts val="1600"/>
            </a:pPr>
            <a:r>
              <a:rPr lang="en-US" sz="1700" dirty="0">
                <a:solidFill>
                  <a:schemeClr val="bg1"/>
                </a:solidFill>
                <a:latin typeface="Avenir Book" panose="02000503020000020003" pitchFamily="2" charset="0"/>
              </a:rPr>
              <a:t>Electrode in esophagus</a:t>
            </a:r>
          </a:p>
          <a:p>
            <a:pPr lvl="1" indent="-228600">
              <a:spcBef>
                <a:spcPts val="0"/>
              </a:spcBef>
              <a:buSzPts val="1600"/>
            </a:pPr>
            <a:r>
              <a:rPr lang="en-US" sz="1700" dirty="0">
                <a:solidFill>
                  <a:schemeClr val="bg1"/>
                </a:solidFill>
                <a:latin typeface="Avenir Book" panose="02000503020000020003" pitchFamily="2" charset="0"/>
              </a:rPr>
              <a:t>P</a:t>
            </a:r>
            <a:r>
              <a:rPr lang="en-US" sz="1700" dirty="0">
                <a:solidFill>
                  <a:schemeClr val="bg1"/>
                </a:solidFill>
                <a:effectLst/>
                <a:latin typeface="Avenir Book" panose="02000503020000020003" pitchFamily="2" charset="0"/>
              </a:rPr>
              <a:t>aces the atria, does not reliably pace the ventricles</a:t>
            </a:r>
            <a:endParaRPr lang="en-US" sz="1700" dirty="0">
              <a:solidFill>
                <a:schemeClr val="bg1"/>
              </a:solidFill>
              <a:latin typeface="Avenir Book" panose="02000503020000020003" pitchFamily="2" charset="0"/>
            </a:endParaRPr>
          </a:p>
          <a:p>
            <a:pPr lvl="1" indent="-228600">
              <a:spcBef>
                <a:spcPts val="0"/>
              </a:spcBef>
              <a:buSzPts val="1600"/>
            </a:pPr>
            <a:r>
              <a:rPr lang="en-US" sz="1700" dirty="0">
                <a:solidFill>
                  <a:schemeClr val="bg1"/>
                </a:solidFill>
                <a:latin typeface="Avenir Book" panose="02000503020000020003" pitchFamily="2" charset="0"/>
              </a:rPr>
              <a:t>I</a:t>
            </a:r>
            <a:r>
              <a:rPr lang="en-US" sz="1700" dirty="0">
                <a:solidFill>
                  <a:schemeClr val="bg1"/>
                </a:solidFill>
                <a:effectLst/>
                <a:latin typeface="Avenir Book" panose="02000503020000020003" pitchFamily="2" charset="0"/>
              </a:rPr>
              <a:t>f the bradyarrhythmia is due to AVB or complete BBB, another type of </a:t>
            </a:r>
            <a:r>
              <a:rPr lang="en-US" sz="1600" dirty="0">
                <a:solidFill>
                  <a:schemeClr val="bg1"/>
                </a:solidFill>
                <a:effectLst/>
                <a:latin typeface="Avenir Book" panose="02000503020000020003" pitchFamily="2" charset="0"/>
              </a:rPr>
              <a:t>pacing should be used</a:t>
            </a:r>
          </a:p>
          <a:p>
            <a:pPr lvl="1" indent="-228600">
              <a:spcBef>
                <a:spcPts val="0"/>
              </a:spcBef>
              <a:buSzPts val="1600"/>
            </a:pPr>
            <a:r>
              <a:rPr lang="en-US" sz="1600" dirty="0">
                <a:solidFill>
                  <a:schemeClr val="bg1"/>
                </a:solidFill>
                <a:latin typeface="Avenir Book" panose="02000503020000020003" pitchFamily="2" charset="0"/>
              </a:rPr>
              <a:t>I</a:t>
            </a:r>
            <a:r>
              <a:rPr lang="en-US" sz="1600" dirty="0">
                <a:solidFill>
                  <a:schemeClr val="bg1"/>
                </a:solidFill>
                <a:effectLst/>
                <a:latin typeface="Avenir Book" panose="02000503020000020003" pitchFamily="2" charset="0"/>
              </a:rPr>
              <a:t>ndicated when drug therapy is not effective in treating sinus bradycardia, sinus block, or sinus arrest, particularly during anesthesia </a:t>
            </a:r>
          </a:p>
          <a:p>
            <a:pPr lvl="1" indent="-228600">
              <a:spcBef>
                <a:spcPts val="0"/>
              </a:spcBef>
              <a:buSzPts val="1600"/>
            </a:pPr>
            <a:r>
              <a:rPr lang="en-US" sz="1600" dirty="0">
                <a:solidFill>
                  <a:schemeClr val="bg1"/>
                </a:solidFill>
                <a:latin typeface="Avenir Book" panose="02000503020000020003" pitchFamily="2" charset="0"/>
              </a:rPr>
              <a:t>O</a:t>
            </a:r>
            <a:r>
              <a:rPr lang="en-US" sz="1600" dirty="0">
                <a:solidFill>
                  <a:schemeClr val="bg1"/>
                </a:solidFill>
                <a:effectLst/>
                <a:latin typeface="Avenir Book" panose="02000503020000020003" pitchFamily="2" charset="0"/>
              </a:rPr>
              <a:t>nly operate in asynchronous mode (do not sense intrinsic electrical activity) </a:t>
            </a:r>
            <a:endParaRPr lang="en-US" sz="16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600"/>
              <a:buFont typeface="Noto Sans Symbols"/>
              <a:buChar char="▪"/>
            </a:pPr>
            <a:r>
              <a:rPr lang="en-US" sz="1700" dirty="0">
                <a:solidFill>
                  <a:schemeClr val="bg1"/>
                </a:solidFill>
                <a:latin typeface="Avenir Book" panose="02000503020000020003" pitchFamily="2" charset="0"/>
              </a:rPr>
              <a:t>Epicardial pacing</a:t>
            </a:r>
          </a:p>
          <a:p>
            <a:pPr lvl="1" indent="-228600">
              <a:spcBef>
                <a:spcPts val="0"/>
              </a:spcBef>
              <a:buSzPts val="1600"/>
            </a:pPr>
            <a:r>
              <a:rPr lang="en-US" sz="1700" dirty="0">
                <a:solidFill>
                  <a:schemeClr val="bg1"/>
                </a:solidFill>
                <a:latin typeface="Avenir Book" panose="02000503020000020003" pitchFamily="2" charset="0"/>
              </a:rPr>
              <a:t>Detachable electrode attached to epicardium</a:t>
            </a:r>
          </a:p>
          <a:p>
            <a:pPr lvl="1" indent="-228600">
              <a:spcBef>
                <a:spcPts val="0"/>
              </a:spcBef>
              <a:buSzPts val="1600"/>
            </a:pPr>
            <a:r>
              <a:rPr lang="en-US" sz="1700" dirty="0">
                <a:solidFill>
                  <a:schemeClr val="bg1"/>
                </a:solidFill>
                <a:latin typeface="Avenir Book" panose="02000503020000020003" pitchFamily="2" charset="0"/>
              </a:rPr>
              <a:t>Generally used in patients recovering from cardiac surgery</a:t>
            </a:r>
          </a:p>
          <a:p>
            <a:pPr marL="457200" lvl="0" indent="-228600" algn="l" rtl="0">
              <a:lnSpc>
                <a:spcPct val="110000"/>
              </a:lnSpc>
              <a:spcBef>
                <a:spcPts val="0"/>
              </a:spcBef>
              <a:spcAft>
                <a:spcPts val="0"/>
              </a:spcAft>
              <a:buSzPts val="1600"/>
              <a:buFont typeface="Noto Sans Symbols"/>
              <a:buChar char="▪"/>
            </a:pPr>
            <a:endParaRPr lang="en-US" sz="16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16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16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2000" dirty="0">
              <a:solidFill>
                <a:srgbClr val="FFFFFF"/>
              </a:solidFill>
            </a:endParaRPr>
          </a:p>
        </p:txBody>
      </p:sp>
      <p:pic>
        <p:nvPicPr>
          <p:cNvPr id="3" name="Picture 2">
            <a:extLst>
              <a:ext uri="{FF2B5EF4-FFF2-40B4-BE49-F238E27FC236}">
                <a16:creationId xmlns:a16="http://schemas.microsoft.com/office/drawing/2014/main" id="{1D900E33-6BF5-5E42-9496-528DD4107DD6}"/>
              </a:ext>
            </a:extLst>
          </p:cNvPr>
          <p:cNvPicPr>
            <a:picLocks noChangeAspect="1"/>
          </p:cNvPicPr>
          <p:nvPr/>
        </p:nvPicPr>
        <p:blipFill>
          <a:blip r:embed="rId3"/>
          <a:stretch>
            <a:fillRect/>
          </a:stretch>
        </p:blipFill>
        <p:spPr>
          <a:xfrm>
            <a:off x="9448800" y="43264"/>
            <a:ext cx="2538738" cy="2155337"/>
          </a:xfrm>
          <a:prstGeom prst="rect">
            <a:avLst/>
          </a:prstGeom>
        </p:spPr>
      </p:pic>
    </p:spTree>
    <p:extLst>
      <p:ext uri="{BB962C8B-B14F-4D97-AF65-F5344CB8AC3E}">
        <p14:creationId xmlns:p14="http://schemas.microsoft.com/office/powerpoint/2010/main" val="3603048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3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1" name="Google Shape;491;p38"/>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2" name="Google Shape;492;p38"/>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3" name="Google Shape;493;p38"/>
          <p:cNvSpPr/>
          <p:nvPr/>
        </p:nvSpPr>
        <p:spPr>
          <a:xfrm rot="-5400000">
            <a:off x="2574237" y="168963"/>
            <a:ext cx="6857999" cy="6520072"/>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4" name="Google Shape;494;p38"/>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5" name="Google Shape;495;p38"/>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6" name="Google Shape;496;p38"/>
          <p:cNvSpPr/>
          <p:nvPr/>
        </p:nvSpPr>
        <p:spPr>
          <a:xfrm>
            <a:off x="0" y="0"/>
            <a:ext cx="12188952" cy="6858000"/>
          </a:xfrm>
          <a:prstGeom prst="frame">
            <a:avLst>
              <a:gd name="adj1" fmla="val 716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497" name="Google Shape;497;p38"/>
          <p:cNvSpPr txBox="1">
            <a:spLocks noGrp="1"/>
          </p:cNvSpPr>
          <p:nvPr>
            <p:ph type="title"/>
          </p:nvPr>
        </p:nvSpPr>
        <p:spPr>
          <a:xfrm>
            <a:off x="811639" y="702130"/>
            <a:ext cx="10565674" cy="95848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dirty="0">
                <a:solidFill>
                  <a:srgbClr val="FFFFFF"/>
                </a:solidFill>
              </a:rPr>
              <a:t>Bradyarrhythmias: pacemaker therapy</a:t>
            </a:r>
            <a:endParaRPr dirty="0"/>
          </a:p>
        </p:txBody>
      </p:sp>
      <p:sp>
        <p:nvSpPr>
          <p:cNvPr id="498" name="Google Shape;498;p38"/>
          <p:cNvSpPr txBox="1">
            <a:spLocks noGrp="1"/>
          </p:cNvSpPr>
          <p:nvPr>
            <p:ph type="body" idx="1"/>
          </p:nvPr>
        </p:nvSpPr>
        <p:spPr>
          <a:xfrm>
            <a:off x="486140" y="1670284"/>
            <a:ext cx="11034191" cy="4273315"/>
          </a:xfrm>
          <a:prstGeom prst="rect">
            <a:avLst/>
          </a:prstGeom>
          <a:noFill/>
          <a:ln>
            <a:noFill/>
          </a:ln>
        </p:spPr>
        <p:txBody>
          <a:bodyPr spcFirstLastPara="1" wrap="square" lIns="91425" tIns="45700" rIns="91425" bIns="45700" anchor="t" anchorCtr="0">
            <a:normAutofit fontScale="25000" lnSpcReduction="20000"/>
          </a:bodyPr>
          <a:lstStyle/>
          <a:p>
            <a:pPr marL="457200" lvl="0" indent="-228600" algn="l" rtl="0">
              <a:lnSpc>
                <a:spcPct val="110000"/>
              </a:lnSpc>
              <a:spcBef>
                <a:spcPts val="0"/>
              </a:spcBef>
              <a:spcAft>
                <a:spcPts val="0"/>
              </a:spcAft>
              <a:buSzPts val="1600"/>
              <a:buFont typeface="Noto Sans Symbols"/>
              <a:buChar char="▪"/>
            </a:pPr>
            <a:r>
              <a:rPr lang="en-US" sz="7200" dirty="0">
                <a:solidFill>
                  <a:schemeClr val="bg1"/>
                </a:solidFill>
                <a:latin typeface="Avenir Book" panose="02000503020000020003" pitchFamily="2" charset="0"/>
              </a:rPr>
              <a:t>Output pulse</a:t>
            </a:r>
          </a:p>
          <a:p>
            <a:pPr lvl="1" indent="-228600">
              <a:spcBef>
                <a:spcPts val="0"/>
              </a:spcBef>
              <a:buSzPts val="1600"/>
            </a:pPr>
            <a:r>
              <a:rPr lang="en-US" sz="7200" dirty="0">
                <a:solidFill>
                  <a:schemeClr val="bg1"/>
                </a:solidFill>
                <a:effectLst/>
                <a:latin typeface="Avenir Book" panose="02000503020000020003" pitchFamily="2" charset="0"/>
              </a:rPr>
              <a:t>The strength of the stimulus (output pulse) delivered to the heart </a:t>
            </a:r>
          </a:p>
          <a:p>
            <a:pPr lvl="1" indent="-228600">
              <a:spcBef>
                <a:spcPts val="0"/>
              </a:spcBef>
              <a:buSzPts val="1600"/>
            </a:pPr>
            <a:r>
              <a:rPr lang="en-US" sz="7200" dirty="0">
                <a:solidFill>
                  <a:schemeClr val="bg1"/>
                </a:solidFill>
                <a:latin typeface="Avenir Book" panose="02000503020000020003" pitchFamily="2" charset="0"/>
              </a:rPr>
              <a:t>Us</a:t>
            </a:r>
            <a:r>
              <a:rPr lang="en-US" sz="7200" dirty="0">
                <a:solidFill>
                  <a:schemeClr val="bg1"/>
                </a:solidFill>
                <a:effectLst/>
                <a:latin typeface="Avenir Book" panose="02000503020000020003" pitchFamily="2" charset="0"/>
              </a:rPr>
              <a:t>ually measured in milliamperes (mA) (some manufacturers measure in volts)</a:t>
            </a:r>
            <a:endParaRPr lang="en-US" sz="7200" dirty="0">
              <a:solidFill>
                <a:schemeClr val="bg1"/>
              </a:solidFill>
              <a:latin typeface="Avenir Book" panose="02000503020000020003" pitchFamily="2" charset="0"/>
            </a:endParaRPr>
          </a:p>
          <a:p>
            <a:pPr lvl="1" indent="-228600">
              <a:spcBef>
                <a:spcPts val="0"/>
              </a:spcBef>
              <a:buSzPts val="1600"/>
            </a:pPr>
            <a:r>
              <a:rPr lang="en-US" sz="7200" dirty="0">
                <a:solidFill>
                  <a:schemeClr val="bg1"/>
                </a:solidFill>
                <a:latin typeface="Avenir Book" panose="02000503020000020003" pitchFamily="2" charset="0"/>
              </a:rPr>
              <a:t>A</a:t>
            </a:r>
            <a:r>
              <a:rPr lang="en-US" sz="7200" dirty="0">
                <a:solidFill>
                  <a:schemeClr val="bg1"/>
                </a:solidFill>
                <a:effectLst/>
                <a:latin typeface="Avenir Book" panose="02000503020000020003" pitchFamily="2" charset="0"/>
              </a:rPr>
              <a:t>bility to capture the ventricle is a function of duration of the stimulus as well as its amplitude</a:t>
            </a:r>
          </a:p>
          <a:p>
            <a:pPr lvl="2" indent="-228600">
              <a:spcBef>
                <a:spcPts val="0"/>
              </a:spcBef>
            </a:pPr>
            <a:r>
              <a:rPr lang="en-US" sz="7200" dirty="0">
                <a:solidFill>
                  <a:schemeClr val="bg1"/>
                </a:solidFill>
                <a:effectLst/>
                <a:latin typeface="Avenir Book" panose="02000503020000020003" pitchFamily="2" charset="0"/>
              </a:rPr>
              <a:t>Longer duration stimuli can achieve capture at a lower output than shorter stimuli</a:t>
            </a:r>
          </a:p>
          <a:p>
            <a:pPr lvl="2" indent="-228600">
              <a:spcBef>
                <a:spcPts val="0"/>
              </a:spcBef>
            </a:pPr>
            <a:r>
              <a:rPr lang="en-US" sz="7200" dirty="0">
                <a:solidFill>
                  <a:schemeClr val="bg1"/>
                </a:solidFill>
                <a:effectLst/>
                <a:latin typeface="Avenir Book" panose="02000503020000020003" pitchFamily="2" charset="0"/>
              </a:rPr>
              <a:t>Ex: transvenous pacing uses the shortest duration pulse, lowest amplitude</a:t>
            </a:r>
            <a:endParaRPr lang="en-US" sz="7200" dirty="0">
              <a:solidFill>
                <a:schemeClr val="bg1"/>
              </a:solidFill>
              <a:latin typeface="Avenir Book" panose="02000503020000020003" pitchFamily="2" charset="0"/>
            </a:endParaRPr>
          </a:p>
          <a:p>
            <a:pPr lvl="1" indent="-228600">
              <a:spcBef>
                <a:spcPts val="0"/>
              </a:spcBef>
              <a:buSzPts val="1600"/>
            </a:pPr>
            <a:r>
              <a:rPr lang="en-US" sz="7200" u="sng" dirty="0">
                <a:solidFill>
                  <a:schemeClr val="bg1"/>
                </a:solidFill>
                <a:effectLst/>
                <a:latin typeface="Avenir Book" panose="02000503020000020003" pitchFamily="2" charset="0"/>
              </a:rPr>
              <a:t>Capture</a:t>
            </a:r>
            <a:r>
              <a:rPr lang="en-US" sz="7200" b="1" dirty="0">
                <a:solidFill>
                  <a:schemeClr val="bg1"/>
                </a:solidFill>
                <a:effectLst/>
                <a:latin typeface="Avenir Book" panose="02000503020000020003" pitchFamily="2" charset="0"/>
              </a:rPr>
              <a:t> </a:t>
            </a:r>
            <a:r>
              <a:rPr lang="en-US" sz="7200" dirty="0">
                <a:solidFill>
                  <a:schemeClr val="bg1"/>
                </a:solidFill>
                <a:effectLst/>
                <a:latin typeface="Avenir Book" panose="02000503020000020003" pitchFamily="2" charset="0"/>
              </a:rPr>
              <a:t>means that the stimulus provided by the pacemaker has resulted in depolarization of the heart </a:t>
            </a:r>
            <a:endParaRPr lang="en-US" sz="7200" dirty="0">
              <a:solidFill>
                <a:schemeClr val="bg1"/>
              </a:solidFill>
              <a:latin typeface="Avenir Book" panose="02000503020000020003" pitchFamily="2" charset="0"/>
            </a:endParaRPr>
          </a:p>
          <a:p>
            <a:pPr lvl="1" indent="-228600">
              <a:spcBef>
                <a:spcPts val="0"/>
              </a:spcBef>
              <a:buSzPts val="1600"/>
            </a:pPr>
            <a:r>
              <a:rPr lang="en-US" sz="7200" dirty="0">
                <a:solidFill>
                  <a:schemeClr val="bg1"/>
                </a:solidFill>
                <a:effectLst/>
                <a:latin typeface="Avenir Book" panose="02000503020000020003" pitchFamily="2" charset="0"/>
              </a:rPr>
              <a:t>Evidence of a pacing spike that does not result in myocardial depolarization is known as failure to capture </a:t>
            </a:r>
            <a:endParaRPr lang="en-US" sz="7200" dirty="0">
              <a:solidFill>
                <a:schemeClr val="bg1"/>
              </a:solidFill>
              <a:latin typeface="Avenir Book" panose="02000503020000020003" pitchFamily="2" charset="0"/>
            </a:endParaRPr>
          </a:p>
          <a:p>
            <a:pPr marL="457200" lvl="0" indent="-228600" algn="l" rtl="0">
              <a:lnSpc>
                <a:spcPct val="110000"/>
              </a:lnSpc>
              <a:spcBef>
                <a:spcPts val="0"/>
              </a:spcBef>
              <a:spcAft>
                <a:spcPts val="0"/>
              </a:spcAft>
              <a:buSzPts val="1600"/>
              <a:buFont typeface="Noto Sans Symbols"/>
              <a:buChar char="▪"/>
            </a:pPr>
            <a:r>
              <a:rPr lang="en-US" sz="7200" dirty="0">
                <a:solidFill>
                  <a:schemeClr val="bg1"/>
                </a:solidFill>
                <a:latin typeface="Avenir Book" panose="02000503020000020003" pitchFamily="2" charset="0"/>
              </a:rPr>
              <a:t>Sensitivity</a:t>
            </a:r>
          </a:p>
          <a:p>
            <a:pPr lvl="1" indent="-228600">
              <a:spcBef>
                <a:spcPts val="0"/>
              </a:spcBef>
              <a:buSzPts val="1600"/>
            </a:pPr>
            <a:r>
              <a:rPr lang="en-US" sz="7200" dirty="0">
                <a:solidFill>
                  <a:schemeClr val="bg1"/>
                </a:solidFill>
                <a:latin typeface="Avenir Book" panose="02000503020000020003" pitchFamily="2" charset="0"/>
              </a:rPr>
              <a:t>S</a:t>
            </a:r>
            <a:r>
              <a:rPr lang="en-US" sz="7200" dirty="0">
                <a:solidFill>
                  <a:schemeClr val="bg1"/>
                </a:solidFill>
                <a:effectLst/>
                <a:latin typeface="Avenir Book" panose="02000503020000020003" pitchFamily="2" charset="0"/>
              </a:rPr>
              <a:t>ensitivity control sets the minimum amplitude needed to identify an intrinsic QRS complex</a:t>
            </a:r>
            <a:endParaRPr lang="en-US" sz="7200" dirty="0">
              <a:solidFill>
                <a:schemeClr val="bg1"/>
              </a:solidFill>
              <a:latin typeface="Avenir Book" panose="02000503020000020003" pitchFamily="2" charset="0"/>
            </a:endParaRPr>
          </a:p>
          <a:p>
            <a:pPr lvl="1" indent="-228600">
              <a:spcBef>
                <a:spcPts val="0"/>
              </a:spcBef>
              <a:buSzPts val="1600"/>
            </a:pPr>
            <a:r>
              <a:rPr lang="en-US" sz="7200" dirty="0" err="1">
                <a:solidFill>
                  <a:schemeClr val="bg1"/>
                </a:solidFill>
                <a:effectLst/>
                <a:latin typeface="Avenir Book" panose="02000503020000020003" pitchFamily="2" charset="0"/>
              </a:rPr>
              <a:t>Undersensing</a:t>
            </a:r>
            <a:r>
              <a:rPr lang="en-US" sz="7200" dirty="0">
                <a:solidFill>
                  <a:schemeClr val="bg1"/>
                </a:solidFill>
                <a:latin typeface="Avenir Book" panose="02000503020000020003" pitchFamily="2" charset="0"/>
              </a:rPr>
              <a:t>:</a:t>
            </a:r>
            <a:r>
              <a:rPr lang="en-US" sz="7200" dirty="0">
                <a:solidFill>
                  <a:schemeClr val="bg1"/>
                </a:solidFill>
                <a:effectLst/>
                <a:latin typeface="Avenir Book" panose="02000503020000020003" pitchFamily="2" charset="0"/>
              </a:rPr>
              <a:t> failure to detect intrinsic beats </a:t>
            </a:r>
          </a:p>
          <a:p>
            <a:pPr lvl="1" indent="-228600">
              <a:spcBef>
                <a:spcPts val="0"/>
              </a:spcBef>
              <a:buSzPts val="1600"/>
            </a:pPr>
            <a:r>
              <a:rPr lang="en-US" sz="7200" dirty="0">
                <a:solidFill>
                  <a:schemeClr val="bg1"/>
                </a:solidFill>
                <a:effectLst/>
                <a:latin typeface="Avenir Book" panose="02000503020000020003" pitchFamily="2" charset="0"/>
              </a:rPr>
              <a:t>Oversensing: prevention of pacing when other signals exceed the pacemaker’s sensitivity setting</a:t>
            </a:r>
          </a:p>
          <a:p>
            <a:pPr lvl="2" indent="-228600">
              <a:spcBef>
                <a:spcPts val="0"/>
              </a:spcBef>
            </a:pPr>
            <a:r>
              <a:rPr lang="en-US" sz="7200" dirty="0">
                <a:solidFill>
                  <a:schemeClr val="bg1"/>
                </a:solidFill>
                <a:effectLst/>
                <a:latin typeface="Avenir Book" panose="02000503020000020003" pitchFamily="2" charset="0"/>
              </a:rPr>
              <a:t>Muscular contractions produced by shivering/trembling are common sources of myopotentials in the body </a:t>
            </a:r>
            <a:endParaRPr lang="en-US" sz="7200" dirty="0">
              <a:solidFill>
                <a:schemeClr val="bg1"/>
              </a:solidFill>
              <a:latin typeface="Avenir Book" panose="02000503020000020003" pitchFamily="2" charset="0"/>
            </a:endParaRPr>
          </a:p>
          <a:p>
            <a:pPr lvl="2" indent="-228600">
              <a:spcBef>
                <a:spcPts val="0"/>
              </a:spcBef>
            </a:pPr>
            <a:r>
              <a:rPr lang="en-US" sz="7200" dirty="0">
                <a:solidFill>
                  <a:schemeClr val="bg1"/>
                </a:solidFill>
                <a:effectLst/>
                <a:latin typeface="Avenir Book" panose="02000503020000020003" pitchFamily="2" charset="0"/>
              </a:rPr>
              <a:t>Electrocautery units, clippers, </a:t>
            </a:r>
            <a:r>
              <a:rPr lang="en-US" sz="7200" dirty="0" err="1">
                <a:solidFill>
                  <a:schemeClr val="bg1"/>
                </a:solidFill>
                <a:effectLst/>
                <a:latin typeface="Avenir Book" panose="02000503020000020003" pitchFamily="2" charset="0"/>
              </a:rPr>
              <a:t>etc</a:t>
            </a:r>
            <a:endParaRPr lang="en-US" sz="7200" dirty="0">
              <a:solidFill>
                <a:schemeClr val="bg1"/>
              </a:solidFill>
              <a:latin typeface="Avenir Book" panose="02000503020000020003" pitchFamily="2" charset="0"/>
            </a:endParaRPr>
          </a:p>
          <a:p>
            <a:pPr lvl="2" indent="-228600">
              <a:spcBef>
                <a:spcPts val="0"/>
              </a:spcBef>
            </a:pPr>
            <a:endParaRPr lang="en-US" sz="12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20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2000" dirty="0">
              <a:solidFill>
                <a:srgbClr val="FFFFFF"/>
              </a:solidFill>
            </a:endParaRPr>
          </a:p>
          <a:p>
            <a:pPr marL="457200" lvl="0" indent="-228600" algn="l" rtl="0">
              <a:lnSpc>
                <a:spcPct val="110000"/>
              </a:lnSpc>
              <a:spcBef>
                <a:spcPts val="0"/>
              </a:spcBef>
              <a:spcAft>
                <a:spcPts val="0"/>
              </a:spcAft>
              <a:buSzPts val="1600"/>
              <a:buFont typeface="Noto Sans Symbols"/>
              <a:buChar char="▪"/>
            </a:pPr>
            <a:endParaRPr lang="en-US" sz="2000" dirty="0">
              <a:solidFill>
                <a:srgbClr val="FFFFFF"/>
              </a:solidFill>
            </a:endParaRPr>
          </a:p>
        </p:txBody>
      </p:sp>
    </p:spTree>
    <p:extLst>
      <p:ext uri="{BB962C8B-B14F-4D97-AF65-F5344CB8AC3E}">
        <p14:creationId xmlns:p14="http://schemas.microsoft.com/office/powerpoint/2010/main" val="1768805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sp>
        <p:nvSpPr>
          <p:cNvPr id="139" name="Google Shape;139;p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0" name="Google Shape;140;p5"/>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1" name="Google Shape;141;p5"/>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2" name="Google Shape;142;p5"/>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3" name="Google Shape;143;p5"/>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4" name="Google Shape;144;p5"/>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Dobutamine</a:t>
            </a:r>
            <a:endParaRPr/>
          </a:p>
        </p:txBody>
      </p:sp>
      <p:sp>
        <p:nvSpPr>
          <p:cNvPr id="145" name="Google Shape;145;p5"/>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6" name="Google Shape;146;p5"/>
          <p:cNvSpPr txBox="1">
            <a:spLocks noGrp="1"/>
          </p:cNvSpPr>
          <p:nvPr>
            <p:ph type="body" idx="1"/>
          </p:nvPr>
        </p:nvSpPr>
        <p:spPr>
          <a:xfrm>
            <a:off x="90172" y="744582"/>
            <a:ext cx="12008607" cy="4284641"/>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A synthetic analog of dopamine with strong B1 agonist activity and some B2 and A1 effects, without dopaminergic effects</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Given to critically ill patients, will cause modest vasodilation and marked increase in cardiac output with little change in blood pressure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Primarily used to increase forward flow when baseline BP is acceptable</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2" name="Google Shape;152;p6"/>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3" name="Google Shape;153;p6"/>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4" name="Google Shape;154;p6"/>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5" name="Google Shape;155;p6"/>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6" name="Google Shape;156;p6"/>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Ephedrine</a:t>
            </a:r>
            <a:endParaRPr/>
          </a:p>
        </p:txBody>
      </p:sp>
      <p:sp>
        <p:nvSpPr>
          <p:cNvPr id="157" name="Google Shape;157;p6"/>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8" name="Google Shape;158;p6"/>
          <p:cNvSpPr txBox="1">
            <a:spLocks noGrp="1"/>
          </p:cNvSpPr>
          <p:nvPr>
            <p:ph type="body" idx="1"/>
          </p:nvPr>
        </p:nvSpPr>
        <p:spPr>
          <a:xfrm>
            <a:off x="180345" y="1267402"/>
            <a:ext cx="12008607" cy="5407742"/>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dirty="0">
                <a:solidFill>
                  <a:srgbClr val="FFFFFF"/>
                </a:solidFill>
              </a:rPr>
              <a:t>A sympathomimetic amine that primarily acts by increasing the release of </a:t>
            </a:r>
            <a:r>
              <a:rPr lang="en-US" sz="1800" dirty="0" err="1">
                <a:solidFill>
                  <a:srgbClr val="FFFFFF"/>
                </a:solidFill>
              </a:rPr>
              <a:t>norepi</a:t>
            </a:r>
            <a:r>
              <a:rPr lang="en-US" sz="1800" dirty="0">
                <a:solidFill>
                  <a:srgbClr val="FFFFFF"/>
                </a:solidFill>
              </a:rPr>
              <a:t> from sympathetic nerve endings</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May also have some direct B agonist effects</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A general cardiovascular stimulant and bronchodilator</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Can be used as first line therapy in CV support instead of dopamine, but not as effective or reliable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Causes modest decrease in HR and increase in CO, vascular resistance, and arterial blood pressure</a:t>
            </a:r>
            <a:endParaRPr dirty="0"/>
          </a:p>
          <a:p>
            <a:pPr marL="457200" lvl="0" indent="-228600" algn="l" rtl="0">
              <a:lnSpc>
                <a:spcPct val="110000"/>
              </a:lnSpc>
              <a:spcBef>
                <a:spcPts val="1000"/>
              </a:spcBef>
              <a:spcAft>
                <a:spcPts val="0"/>
              </a:spcAft>
              <a:buSzPts val="1440"/>
              <a:buFont typeface="Noto Sans Symbols"/>
              <a:buChar char="▪"/>
            </a:pPr>
            <a:r>
              <a:rPr lang="en-US" sz="1800" dirty="0">
                <a:solidFill>
                  <a:srgbClr val="FFFFFF"/>
                </a:solidFill>
              </a:rPr>
              <a:t>Can be given as a single dose (lasts 5-15 min) or CRI</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Prolonged use can deplete </a:t>
            </a:r>
            <a:r>
              <a:rPr lang="en-US" sz="1400" dirty="0" err="1">
                <a:solidFill>
                  <a:srgbClr val="FFFFFF"/>
                </a:solidFill>
              </a:rPr>
              <a:t>norepi</a:t>
            </a:r>
            <a:r>
              <a:rPr lang="en-US" sz="1400" dirty="0">
                <a:solidFill>
                  <a:srgbClr val="FFFFFF"/>
                </a:solidFill>
              </a:rPr>
              <a:t> stores, which results in tachyphylaxis</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Crosses the BBB and causes a mild analeptic effect (CNS stimulant)</a:t>
            </a:r>
            <a:endParaRPr dirty="0"/>
          </a:p>
          <a:p>
            <a:pPr marL="685800" lvl="1" indent="-228600" algn="l" rtl="0">
              <a:lnSpc>
                <a:spcPct val="110000"/>
              </a:lnSpc>
              <a:spcBef>
                <a:spcPts val="500"/>
              </a:spcBef>
              <a:spcAft>
                <a:spcPts val="0"/>
              </a:spcAft>
              <a:buSzPts val="1120"/>
              <a:buChar char="▪"/>
            </a:pPr>
            <a:r>
              <a:rPr lang="en-US" sz="1400" dirty="0">
                <a:solidFill>
                  <a:srgbClr val="FFFFFF"/>
                </a:solidFill>
              </a:rPr>
              <a:t>Also given orally for urinary incontinence (</a:t>
            </a:r>
            <a:r>
              <a:rPr lang="en-US" sz="1400" dirty="0" err="1">
                <a:solidFill>
                  <a:srgbClr val="FFFFFF"/>
                </a:solidFill>
              </a:rPr>
              <a:t>inc</a:t>
            </a:r>
            <a:r>
              <a:rPr lang="en-US" sz="1400" dirty="0">
                <a:solidFill>
                  <a:srgbClr val="FFFFFF"/>
                </a:solidFill>
              </a:rPr>
              <a:t> urethral sphincter tone)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4" name="Google Shape;164;p7"/>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5" name="Google Shape;165;p7"/>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6" name="Google Shape;166;p7"/>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7" name="Google Shape;167;p7"/>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8" name="Google Shape;168;p7"/>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9" name="Google Shape;169;p7"/>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Norepinephrine</a:t>
            </a:r>
            <a:endParaRPr/>
          </a:p>
        </p:txBody>
      </p:sp>
      <p:sp>
        <p:nvSpPr>
          <p:cNvPr id="170" name="Google Shape;170;p7"/>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1" name="Google Shape;171;p7"/>
          <p:cNvSpPr txBox="1">
            <a:spLocks noGrp="1"/>
          </p:cNvSpPr>
          <p:nvPr>
            <p:ph type="body" idx="1"/>
          </p:nvPr>
        </p:nvSpPr>
        <p:spPr>
          <a:xfrm>
            <a:off x="104023" y="1591804"/>
            <a:ext cx="12008607" cy="4687580"/>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Primarily an alpha agonist-&gt; arteriolar and venous constriction</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Minimal B1 agonist activity (compared to phenylephrine and vasopressin, norepi may increase HR and contractility)</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Generally causes vasoconstriction and inc BP with variable effects on HR</a:t>
            </a:r>
            <a:endParaRPr/>
          </a:p>
          <a:p>
            <a:pPr marL="685800" lvl="1" indent="-228600" algn="l" rtl="0">
              <a:lnSpc>
                <a:spcPct val="110000"/>
              </a:lnSpc>
              <a:spcBef>
                <a:spcPts val="500"/>
              </a:spcBef>
              <a:spcAft>
                <a:spcPts val="0"/>
              </a:spcAft>
              <a:buSzPts val="1120"/>
              <a:buChar char="▪"/>
            </a:pPr>
            <a:r>
              <a:rPr lang="en-US" sz="1400">
                <a:solidFill>
                  <a:srgbClr val="FFFFFF"/>
                </a:solidFill>
              </a:rPr>
              <a:t>CO may be increased, decreased, or be unchanged (depends on differences in baseline effective circulating volume and myocardial contractility, and the relative effect of venoconstriction on venous capacitance and venous resistance to blood flow) (ie dec capacitance would increase venous return)</a:t>
            </a:r>
            <a:endParaRPr/>
          </a:p>
          <a:p>
            <a:pPr marL="1257300" lvl="2" indent="-228600" algn="l" rtl="0">
              <a:lnSpc>
                <a:spcPct val="110000"/>
              </a:lnSpc>
              <a:spcBef>
                <a:spcPts val="500"/>
              </a:spcBef>
              <a:spcAft>
                <a:spcPts val="0"/>
              </a:spcAft>
              <a:buSzPts val="1120"/>
              <a:buChar char="▪"/>
            </a:pPr>
            <a:r>
              <a:rPr lang="en-US" sz="1400">
                <a:solidFill>
                  <a:srgbClr val="FFFFFF"/>
                </a:solidFill>
              </a:rPr>
              <a:t>Ex: Pets with effective circulating volume but vasodilation would be expected to have inc in CO </a:t>
            </a:r>
            <a:endParaRPr/>
          </a:p>
          <a:p>
            <a:pPr marL="1257300" lvl="2" indent="-228600" algn="l" rtl="0">
              <a:lnSpc>
                <a:spcPct val="110000"/>
              </a:lnSpc>
              <a:spcBef>
                <a:spcPts val="500"/>
              </a:spcBef>
              <a:spcAft>
                <a:spcPts val="0"/>
              </a:spcAft>
              <a:buSzPts val="1120"/>
              <a:buChar char="▪"/>
            </a:pPr>
            <a:r>
              <a:rPr lang="en-US" sz="1400">
                <a:solidFill>
                  <a:srgbClr val="FFFFFF"/>
                </a:solidFill>
              </a:rPr>
              <a:t>Ex: Pets with hypovolemia and associated vasoconstriction will lead to further decrease in venous return and CO when further venoconstriction occurs</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High doses can cause ventricular arrhythmias and decrease venous return due to venoconstriction, as well as excess arteriolar vasoconstriction and impaired tissue perfusion</a:t>
            </a:r>
            <a:endParaRPr sz="1800">
              <a:solidFill>
                <a:srgbClr val="FFFFFF"/>
              </a:solidFill>
            </a:endParaRPr>
          </a:p>
          <a:p>
            <a:pPr marL="457200" lvl="0" indent="-251459" algn="l" rtl="0">
              <a:lnSpc>
                <a:spcPct val="110000"/>
              </a:lnSpc>
              <a:spcBef>
                <a:spcPts val="1000"/>
              </a:spcBef>
              <a:spcAft>
                <a:spcPts val="0"/>
              </a:spcAft>
              <a:buClr>
                <a:srgbClr val="FFFFFF"/>
              </a:buClr>
              <a:buSzPts val="1800"/>
              <a:buChar char="▪"/>
            </a:pPr>
            <a:r>
              <a:rPr lang="en-US" sz="1800">
                <a:solidFill>
                  <a:srgbClr val="FFFFFF"/>
                </a:solidFill>
              </a:rPr>
              <a:t>Used to raise BP</a:t>
            </a:r>
            <a:endParaRPr sz="1800">
              <a:solidFill>
                <a:srgbClr val="FFFFFF"/>
              </a:solidFill>
            </a:endParaRPr>
          </a:p>
          <a:p>
            <a:pPr marL="457200" lvl="0" indent="-157480" algn="l" rtl="0">
              <a:lnSpc>
                <a:spcPct val="110000"/>
              </a:lnSpc>
              <a:spcBef>
                <a:spcPts val="1000"/>
              </a:spcBef>
              <a:spcAft>
                <a:spcPts val="0"/>
              </a:spcAft>
              <a:buSzPts val="1120"/>
              <a:buFont typeface="Noto Sans Symbols"/>
              <a:buNone/>
            </a:pPr>
            <a:endParaRPr sz="14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p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7" name="Google Shape;177;p8"/>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8" name="Google Shape;178;p8"/>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9" name="Google Shape;179;p8"/>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0" name="Google Shape;180;p8"/>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1" name="Google Shape;181;p8"/>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Phenylephrine</a:t>
            </a:r>
            <a:endParaRPr/>
          </a:p>
        </p:txBody>
      </p:sp>
      <p:sp>
        <p:nvSpPr>
          <p:cNvPr id="182" name="Google Shape;182;p8"/>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3" name="Google Shape;183;p8"/>
          <p:cNvSpPr txBox="1">
            <a:spLocks noGrp="1"/>
          </p:cNvSpPr>
          <p:nvPr>
            <p:ph type="body" idx="1"/>
          </p:nvPr>
        </p:nvSpPr>
        <p:spPr>
          <a:xfrm>
            <a:off x="90172" y="1267402"/>
            <a:ext cx="12008607" cy="3343787"/>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An alpha agonist without beta activity</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Causes vasoconstriction and increase in arterial BP and dec in HR</a:t>
            </a:r>
            <a:endParaRPr/>
          </a:p>
          <a:p>
            <a:pPr marL="685800" lvl="1" indent="-228600" algn="l" rtl="0">
              <a:lnSpc>
                <a:spcPct val="110000"/>
              </a:lnSpc>
              <a:spcBef>
                <a:spcPts val="500"/>
              </a:spcBef>
              <a:spcAft>
                <a:spcPts val="0"/>
              </a:spcAft>
              <a:buSzPts val="1120"/>
              <a:buChar char="▪"/>
            </a:pPr>
            <a:r>
              <a:rPr lang="en-US" sz="1400">
                <a:solidFill>
                  <a:srgbClr val="FFFFFF"/>
                </a:solidFill>
              </a:rPr>
              <a:t>CO may increase or decrease</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Very similar effects as norepi and vasopressin</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Norepi may provide marginally better HR and inotropic support</a:t>
            </a:r>
            <a:endParaRPr sz="1800">
              <a:solidFill>
                <a:srgbClr val="FFFFFF"/>
              </a:solidFill>
            </a:endParaRPr>
          </a:p>
          <a:p>
            <a:pPr marL="457200" lvl="0" indent="-251459" algn="l" rtl="0">
              <a:lnSpc>
                <a:spcPct val="110000"/>
              </a:lnSpc>
              <a:spcBef>
                <a:spcPts val="1000"/>
              </a:spcBef>
              <a:spcAft>
                <a:spcPts val="0"/>
              </a:spcAft>
              <a:buClr>
                <a:srgbClr val="FFFFFF"/>
              </a:buClr>
              <a:buSzPts val="1800"/>
              <a:buChar char="▪"/>
            </a:pPr>
            <a:r>
              <a:rPr lang="en-US" sz="1800">
                <a:solidFill>
                  <a:srgbClr val="FFFFFF"/>
                </a:solidFill>
              </a:rPr>
              <a:t>Used to raise BP</a:t>
            </a:r>
            <a:endParaRPr sz="18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7"/>
        <p:cNvGrpSpPr/>
        <p:nvPr/>
      </p:nvGrpSpPr>
      <p:grpSpPr>
        <a:xfrm>
          <a:off x="0" y="0"/>
          <a:ext cx="0" cy="0"/>
          <a:chOff x="0" y="0"/>
          <a:chExt cx="0" cy="0"/>
        </a:xfrm>
      </p:grpSpPr>
      <p:sp>
        <p:nvSpPr>
          <p:cNvPr id="188" name="Google Shape;188;p9"/>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9" name="Google Shape;189;p9"/>
          <p:cNvSpPr/>
          <p:nvPr/>
        </p:nvSpPr>
        <p:spPr>
          <a:xfrm>
            <a:off x="0" y="-664"/>
            <a:ext cx="12188952" cy="6858000"/>
          </a:xfrm>
          <a:prstGeom prst="rect">
            <a:avLst/>
          </a:prstGeom>
          <a:gradFill>
            <a:gsLst>
              <a:gs pos="0">
                <a:srgbClr val="493BB1">
                  <a:alpha val="60000"/>
                </a:srgbClr>
              </a:gs>
              <a:gs pos="100000">
                <a:srgbClr val="4D70C3">
                  <a:alpha val="6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0" name="Google Shape;190;p9"/>
          <p:cNvSpPr/>
          <p:nvPr/>
        </p:nvSpPr>
        <p:spPr>
          <a:xfrm>
            <a:off x="0" y="663"/>
            <a:ext cx="12188952" cy="6858000"/>
          </a:xfrm>
          <a:prstGeom prst="rect">
            <a:avLst/>
          </a:prstGeom>
          <a:solidFill>
            <a:schemeClr val="lt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1" name="Google Shape;191;p9"/>
          <p:cNvSpPr/>
          <p:nvPr/>
        </p:nvSpPr>
        <p:spPr>
          <a:xfrm rot="-5400000">
            <a:off x="2743200" y="0"/>
            <a:ext cx="6857999" cy="6857998"/>
          </a:xfrm>
          <a:prstGeom prst="ellipse">
            <a:avLst/>
          </a:prstGeom>
          <a:gradFill>
            <a:gsLst>
              <a:gs pos="0">
                <a:srgbClr val="DAE1F2">
                  <a:alpha val="40000"/>
                </a:srgbClr>
              </a:gs>
              <a:gs pos="100000">
                <a:srgbClr val="4D70C3">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2" name="Google Shape;192;p9"/>
          <p:cNvSpPr/>
          <p:nvPr/>
        </p:nvSpPr>
        <p:spPr>
          <a:xfrm rot="-5400000">
            <a:off x="73990" y="1194074"/>
            <a:ext cx="5589934" cy="5737916"/>
          </a:xfrm>
          <a:prstGeom prst="ellipse">
            <a:avLst/>
          </a:prstGeom>
          <a:gradFill>
            <a:gsLst>
              <a:gs pos="0">
                <a:srgbClr val="4D70C3">
                  <a:alpha val="40000"/>
                </a:srgbClr>
              </a:gs>
              <a:gs pos="100000">
                <a:srgbClr val="C34D97">
                  <a:alpha val="2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3" name="Google Shape;193;p9"/>
          <p:cNvSpPr txBox="1">
            <a:spLocks noGrp="1"/>
          </p:cNvSpPr>
          <p:nvPr>
            <p:ph type="title"/>
          </p:nvPr>
        </p:nvSpPr>
        <p:spPr>
          <a:xfrm>
            <a:off x="340420" y="438253"/>
            <a:ext cx="11155680" cy="12939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EB Garamond"/>
              <a:buNone/>
            </a:pPr>
            <a:r>
              <a:rPr lang="en-US" sz="4400">
                <a:solidFill>
                  <a:srgbClr val="FFFFFF"/>
                </a:solidFill>
              </a:rPr>
              <a:t>Vasopressin</a:t>
            </a:r>
            <a:endParaRPr/>
          </a:p>
        </p:txBody>
      </p:sp>
      <p:sp>
        <p:nvSpPr>
          <p:cNvPr id="194" name="Google Shape;194;p9"/>
          <p:cNvSpPr/>
          <p:nvPr/>
        </p:nvSpPr>
        <p:spPr>
          <a:xfrm rot="-5400000">
            <a:off x="6439622" y="194269"/>
            <a:ext cx="5760743" cy="5737917"/>
          </a:xfrm>
          <a:prstGeom prst="ellipse">
            <a:avLst/>
          </a:prstGeom>
          <a:gradFill>
            <a:gsLst>
              <a:gs pos="0">
                <a:srgbClr val="4D70C3">
                  <a:alpha val="20000"/>
                </a:srgbClr>
              </a:gs>
              <a:gs pos="100000">
                <a:srgbClr val="C34D97">
                  <a:alpha val="4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5" name="Google Shape;195;p9"/>
          <p:cNvSpPr txBox="1">
            <a:spLocks noGrp="1"/>
          </p:cNvSpPr>
          <p:nvPr>
            <p:ph type="body" idx="1"/>
          </p:nvPr>
        </p:nvSpPr>
        <p:spPr>
          <a:xfrm>
            <a:off x="90172" y="1400401"/>
            <a:ext cx="12008607" cy="4236591"/>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440"/>
              <a:buFont typeface="Noto Sans Symbols"/>
              <a:buChar char="▪"/>
            </a:pPr>
            <a:r>
              <a:rPr lang="en-US" sz="1800">
                <a:solidFill>
                  <a:srgbClr val="FFFFFF"/>
                </a:solidFill>
              </a:rPr>
              <a:t>A non-catecholamine vasoconstrictor acting via vasopressin V1 receptor that increases intracellular calcium and vasomotor tone</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 pure vasoconstrictor with no direct effect on heart</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Will increase SVR, a baroreceptor reflex decrease in HR, no change in contractility, and no change or decrease in CO</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Arterial blood pressure usually increased</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Very similar effects as norepi and phenylephrine</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Norepi may provide marginally better HR and inotropic support</a:t>
            </a:r>
            <a:endParaRPr/>
          </a:p>
          <a:p>
            <a:pPr marL="457200" lvl="0" indent="-228600" algn="l" rtl="0">
              <a:lnSpc>
                <a:spcPct val="110000"/>
              </a:lnSpc>
              <a:spcBef>
                <a:spcPts val="1000"/>
              </a:spcBef>
              <a:spcAft>
                <a:spcPts val="0"/>
              </a:spcAft>
              <a:buSzPts val="1440"/>
              <a:buFont typeface="Noto Sans Symbols"/>
              <a:buChar char="▪"/>
            </a:pPr>
            <a:r>
              <a:rPr lang="en-US" sz="1800">
                <a:solidFill>
                  <a:srgbClr val="FFFFFF"/>
                </a:solidFill>
              </a:rPr>
              <a:t>May be effective in patients hyporesponsive to catecholamines since it operates on different receptors</a:t>
            </a:r>
            <a:endParaRPr/>
          </a:p>
          <a:p>
            <a:pPr marL="457200" lvl="0" indent="-137159" algn="l" rtl="0">
              <a:lnSpc>
                <a:spcPct val="110000"/>
              </a:lnSpc>
              <a:spcBef>
                <a:spcPts val="1000"/>
              </a:spcBef>
              <a:spcAft>
                <a:spcPts val="0"/>
              </a:spcAft>
              <a:buSzPts val="1440"/>
              <a:buFont typeface="Noto Sans Symbols"/>
              <a:buNone/>
            </a:pPr>
            <a:endParaRPr sz="1800">
              <a:solidFill>
                <a:srgbClr val="FFFFFF"/>
              </a:solidFill>
            </a:endParaRPr>
          </a:p>
        </p:txBody>
      </p:sp>
    </p:spTree>
  </p:cSld>
  <p:clrMapOvr>
    <a:masterClrMapping/>
  </p:clrMapOvr>
</p:sld>
</file>

<file path=ppt/theme/theme1.xml><?xml version="1.0" encoding="utf-8"?>
<a:theme xmlns:a="http://schemas.openxmlformats.org/drawingml/2006/main" name="LuminousVTI">
  <a:themeElements>
    <a:clrScheme name="AnalogousFromRegularSeedRightStep">
      <a:dk1>
        <a:srgbClr val="000000"/>
      </a:dk1>
      <a:lt1>
        <a:srgbClr val="FFFFFF"/>
      </a:lt1>
      <a:dk2>
        <a:srgbClr val="191A37"/>
      </a:dk2>
      <a:lt2>
        <a:srgbClr val="E8E6E2"/>
      </a:lt2>
      <a:accent1>
        <a:srgbClr val="4D70C3"/>
      </a:accent1>
      <a:accent2>
        <a:srgbClr val="493BB1"/>
      </a:accent2>
      <a:accent3>
        <a:srgbClr val="8C4DC3"/>
      </a:accent3>
      <a:accent4>
        <a:srgbClr val="AC3BB1"/>
      </a:accent4>
      <a:accent5>
        <a:srgbClr val="C34D97"/>
      </a:accent5>
      <a:accent6>
        <a:srgbClr val="B13B54"/>
      </a:accent6>
      <a:hlink>
        <a:srgbClr val="9D7E34"/>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790</TotalTime>
  <Words>4819</Words>
  <Application>Microsoft Macintosh PowerPoint</Application>
  <PresentationFormat>Widescreen</PresentationFormat>
  <Paragraphs>386</Paragraphs>
  <Slides>48</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EB Garamond</vt:lpstr>
      <vt:lpstr>Minion</vt:lpstr>
      <vt:lpstr>Avenir Book</vt:lpstr>
      <vt:lpstr>Calibri</vt:lpstr>
      <vt:lpstr>Avenir</vt:lpstr>
      <vt:lpstr>Arial</vt:lpstr>
      <vt:lpstr>Noto Sans Symbols</vt:lpstr>
      <vt:lpstr>LuminousVTI</vt:lpstr>
      <vt:lpstr>Catecholamines and cardiogenic shock **SACCM Chpts 39, 46, 157 </vt:lpstr>
      <vt:lpstr>Catecholamines</vt:lpstr>
      <vt:lpstr>Catecholamine choices</vt:lpstr>
      <vt:lpstr>Dopamine</vt:lpstr>
      <vt:lpstr>Dobutamine</vt:lpstr>
      <vt:lpstr>Ephedrine</vt:lpstr>
      <vt:lpstr>Norepinephrine</vt:lpstr>
      <vt:lpstr>Phenylephrine</vt:lpstr>
      <vt:lpstr>Vasopressin</vt:lpstr>
      <vt:lpstr>Angiotensin 2</vt:lpstr>
      <vt:lpstr>Epinephrine</vt:lpstr>
      <vt:lpstr>Isoproterenol</vt:lpstr>
      <vt:lpstr>PowerPoint Presentation</vt:lpstr>
      <vt:lpstr>Cardiogenic shock</vt:lpstr>
      <vt:lpstr>Pathophysiology</vt:lpstr>
      <vt:lpstr>Pathophysiology</vt:lpstr>
      <vt:lpstr>Clinical signs</vt:lpstr>
      <vt:lpstr>Clinical signs</vt:lpstr>
      <vt:lpstr>3 main categories of cardiogenic shock</vt:lpstr>
      <vt:lpstr>1. Systolic dysfunction</vt:lpstr>
      <vt:lpstr>Failure of contractility: DCM</vt:lpstr>
      <vt:lpstr>Failure of contractility: Sepsis</vt:lpstr>
      <vt:lpstr>Failure of contractility: Endomyocarditis</vt:lpstr>
      <vt:lpstr>Failure of contractility: Myocardial infarction</vt:lpstr>
      <vt:lpstr>Mechanical failure</vt:lpstr>
      <vt:lpstr>2. Diastolic failure</vt:lpstr>
      <vt:lpstr>Cardiac tamponade</vt:lpstr>
      <vt:lpstr>HCM</vt:lpstr>
      <vt:lpstr>Tachyarrhythmias</vt:lpstr>
      <vt:lpstr>Bradyarrhythmias</vt:lpstr>
      <vt:lpstr>Bradyarrhythmias</vt:lpstr>
      <vt:lpstr>Bradyarrhythmias: sinus bradycardia</vt:lpstr>
      <vt:lpstr>Bradyarrhythmias: Sinus node dysfxn</vt:lpstr>
      <vt:lpstr>PowerPoint Presentation</vt:lpstr>
      <vt:lpstr>Bradyarrhythmias: AVB</vt:lpstr>
      <vt:lpstr>Bradyarrhythmias: AVB</vt:lpstr>
      <vt:lpstr>PowerPoint Presentation</vt:lpstr>
      <vt:lpstr>Bradyarrhythmias: Atrial standstill</vt:lpstr>
      <vt:lpstr>PowerPoint Presentation</vt:lpstr>
      <vt:lpstr>Bradyarrhythmias: medical treatment</vt:lpstr>
      <vt:lpstr>Indications for temporary pacing</vt:lpstr>
      <vt:lpstr>Bradyarrhythmias: pacemaker therapy</vt:lpstr>
      <vt:lpstr>Bradyarrhythmias: pacemaker therapy</vt:lpstr>
      <vt:lpstr>Bradyarrhythmias: pacemaker therapy</vt:lpstr>
      <vt:lpstr>Bradyarrhythmias: pacemaker therapy</vt:lpstr>
      <vt:lpstr>Bradyarrhythmias: pacemaker therapy</vt:lpstr>
      <vt:lpstr>Bradyarrhythmias: pacemaker therapy</vt:lpstr>
      <vt:lpstr>Bradyarrhythmias: pacemaker therapy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Catecholamines and cardiogenic shock **SACCM Chpts 39, 46, 157 </dc:title>
  <dc:creator>Cece Zhu</dc:creator>
  <cp:lastModifiedBy>Cece Zhu</cp:lastModifiedBy>
  <cp:revision>44</cp:revision>
  <dcterms:created xsi:type="dcterms:W3CDTF">2022-08-19T19:39:41Z</dcterms:created>
  <dcterms:modified xsi:type="dcterms:W3CDTF">2022-10-27T18:39:58Z</dcterms:modified>
</cp:coreProperties>
</file>