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1"/>
  </p:sldMasterIdLst>
  <p:notesMasterIdLst>
    <p:notesMasterId r:id="rId89"/>
  </p:notesMasterIdLst>
  <p:sldIdLst>
    <p:sldId id="256" r:id="rId2"/>
    <p:sldId id="260" r:id="rId3"/>
    <p:sldId id="270" r:id="rId4"/>
    <p:sldId id="272" r:id="rId5"/>
    <p:sldId id="258" r:id="rId6"/>
    <p:sldId id="274" r:id="rId7"/>
    <p:sldId id="344" r:id="rId8"/>
    <p:sldId id="345" r:id="rId9"/>
    <p:sldId id="275" r:id="rId10"/>
    <p:sldId id="276" r:id="rId11"/>
    <p:sldId id="277" r:id="rId12"/>
    <p:sldId id="278" r:id="rId13"/>
    <p:sldId id="285" r:id="rId14"/>
    <p:sldId id="279" r:id="rId15"/>
    <p:sldId id="346" r:id="rId16"/>
    <p:sldId id="347" r:id="rId17"/>
    <p:sldId id="280" r:id="rId18"/>
    <p:sldId id="295" r:id="rId19"/>
    <p:sldId id="281" r:id="rId20"/>
    <p:sldId id="296" r:id="rId21"/>
    <p:sldId id="349" r:id="rId22"/>
    <p:sldId id="348" r:id="rId23"/>
    <p:sldId id="297" r:id="rId24"/>
    <p:sldId id="298" r:id="rId25"/>
    <p:sldId id="259" r:id="rId26"/>
    <p:sldId id="282" r:id="rId27"/>
    <p:sldId id="299" r:id="rId28"/>
    <p:sldId id="300" r:id="rId29"/>
    <p:sldId id="301" r:id="rId30"/>
    <p:sldId id="350" r:id="rId31"/>
    <p:sldId id="351" r:id="rId32"/>
    <p:sldId id="302" r:id="rId33"/>
    <p:sldId id="303" r:id="rId34"/>
    <p:sldId id="304" r:id="rId35"/>
    <p:sldId id="305" r:id="rId36"/>
    <p:sldId id="353" r:id="rId37"/>
    <p:sldId id="316" r:id="rId38"/>
    <p:sldId id="354" r:id="rId39"/>
    <p:sldId id="355" r:id="rId40"/>
    <p:sldId id="317" r:id="rId41"/>
    <p:sldId id="318" r:id="rId42"/>
    <p:sldId id="261" r:id="rId43"/>
    <p:sldId id="306" r:id="rId44"/>
    <p:sldId id="307" r:id="rId45"/>
    <p:sldId id="308" r:id="rId46"/>
    <p:sldId id="319" r:id="rId47"/>
    <p:sldId id="356" r:id="rId48"/>
    <p:sldId id="320" r:id="rId49"/>
    <p:sldId id="321" r:id="rId50"/>
    <p:sldId id="309" r:id="rId51"/>
    <p:sldId id="322" r:id="rId52"/>
    <p:sldId id="311" r:id="rId53"/>
    <p:sldId id="312" r:id="rId54"/>
    <p:sldId id="313" r:id="rId55"/>
    <p:sldId id="314" r:id="rId56"/>
    <p:sldId id="323" r:id="rId57"/>
    <p:sldId id="324" r:id="rId58"/>
    <p:sldId id="262" r:id="rId59"/>
    <p:sldId id="286" r:id="rId60"/>
    <p:sldId id="287" r:id="rId61"/>
    <p:sldId id="288" r:id="rId62"/>
    <p:sldId id="289" r:id="rId63"/>
    <p:sldId id="290" r:id="rId64"/>
    <p:sldId id="291" r:id="rId65"/>
    <p:sldId id="292" r:id="rId66"/>
    <p:sldId id="293" r:id="rId67"/>
    <p:sldId id="263" r:id="rId68"/>
    <p:sldId id="325" r:id="rId69"/>
    <p:sldId id="326" r:id="rId70"/>
    <p:sldId id="327" r:id="rId71"/>
    <p:sldId id="331" r:id="rId72"/>
    <p:sldId id="329" r:id="rId73"/>
    <p:sldId id="330" r:id="rId74"/>
    <p:sldId id="332" r:id="rId75"/>
    <p:sldId id="357" r:id="rId76"/>
    <p:sldId id="358" r:id="rId77"/>
    <p:sldId id="333" r:id="rId78"/>
    <p:sldId id="334" r:id="rId79"/>
    <p:sldId id="335" r:id="rId80"/>
    <p:sldId id="265" r:id="rId81"/>
    <p:sldId id="336" r:id="rId82"/>
    <p:sldId id="338" r:id="rId83"/>
    <p:sldId id="340" r:id="rId84"/>
    <p:sldId id="266" r:id="rId85"/>
    <p:sldId id="342" r:id="rId86"/>
    <p:sldId id="343" r:id="rId87"/>
    <p:sldId id="269" r:id="rId8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85171"/>
  </p:normalViewPr>
  <p:slideViewPr>
    <p:cSldViewPr snapToGrid="0" snapToObjects="1">
      <p:cViewPr>
        <p:scale>
          <a:sx n="79" d="100"/>
          <a:sy n="79" d="100"/>
        </p:scale>
        <p:origin x="1856" y="5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notesMaster" Target="notesMasters/notesMaster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719A33-EDE0-F547-83BC-B597FAA99BF3}" type="datetimeFigureOut">
              <a:rPr lang="en-US" smtClean="0"/>
              <a:t>7/19/22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9DFBA8-1EC9-8547-84AB-FDD2967F3B4F}" type="slidenum">
              <a:rPr lang="en-US" smtClean="0"/>
              <a:t>‹#›</a:t>
            </a:fld>
            <a:endParaRPr lang="en-US"/>
          </a:p>
        </p:txBody>
      </p:sp>
    </p:spTree>
    <p:extLst>
      <p:ext uri="{BB962C8B-B14F-4D97-AF65-F5344CB8AC3E}">
        <p14:creationId xmlns:p14="http://schemas.microsoft.com/office/powerpoint/2010/main" val="643920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left heart and right heart have different functions. The left heart and the systemic arteries, capillaries, and veins are collectively called the systemic circulation. The left ventricle pumps blood to all organs of the body except the lungs. The right heart and the pulmonary arteries, capillaries, and veins are collectively called the pulmonary circulation. The right ventricle pumps blood to the lungs. The left heart and right heart function in series so that blood is pumped sequentially from the left heart to the systemic circulation, to the right heart, to the pulmonary circulation, and then back to the left heart.</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Because the two sides of the heart operate in series, the cardiac output of the left ventricle equals the cardiac output of the right ventricle in the steady state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blood vessels have several functions. They serve as a closed system of passive conduits, delivering blood to and from the tissues where nutrients and wastes are exchanged. The blood vessels also participate actively in the regulation of blood flow to the organs. When resistance of the blood vessels, particularly of the arterioles, is altered, blood flow to that organ is altered.</a:t>
            </a:r>
            <a:endParaRPr lang="en-US" dirty="0"/>
          </a:p>
        </p:txBody>
      </p:sp>
      <p:sp>
        <p:nvSpPr>
          <p:cNvPr id="4" name="Slide Number Placeholder 3"/>
          <p:cNvSpPr>
            <a:spLocks noGrp="1"/>
          </p:cNvSpPr>
          <p:nvPr>
            <p:ph type="sldNum" sz="quarter" idx="5"/>
          </p:nvPr>
        </p:nvSpPr>
        <p:spPr/>
        <p:txBody>
          <a:bodyPr/>
          <a:lstStyle/>
          <a:p>
            <a:fld id="{DD9DFBA8-1EC9-8547-84AB-FDD2967F3B4F}" type="slidenum">
              <a:rPr lang="en-US" smtClean="0"/>
              <a:t>3</a:t>
            </a:fld>
            <a:endParaRPr lang="en-US"/>
          </a:p>
        </p:txBody>
      </p:sp>
    </p:spTree>
    <p:extLst>
      <p:ext uri="{BB962C8B-B14F-4D97-AF65-F5344CB8AC3E}">
        <p14:creationId xmlns:p14="http://schemas.microsoft.com/office/powerpoint/2010/main" val="21511965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equation for compliance states that the higher</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compliance of a vessel, the more volume it can hold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at a given pressure. Or, stated differently, compliance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describes how the volume of blood contained in a</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vessel changes for a given change in pressure (</a:t>
            </a:r>
            <a:r>
              <a:rPr lang="el-GR" sz="1200" b="0" i="0" kern="1200" dirty="0">
                <a:solidFill>
                  <a:schemeClr val="tx1"/>
                </a:solidFill>
                <a:effectLst/>
                <a:latin typeface="+mn-lt"/>
                <a:ea typeface="+mn-ea"/>
                <a:cs typeface="+mn-cs"/>
              </a:rPr>
              <a:t>Δ</a:t>
            </a:r>
            <a:r>
              <a:rPr lang="en-US" sz="1200" b="0" i="0" kern="1200" dirty="0">
                <a:solidFill>
                  <a:schemeClr val="tx1"/>
                </a:solidFill>
                <a:effectLst/>
                <a:latin typeface="+mn-lt"/>
                <a:ea typeface="+mn-ea"/>
                <a:cs typeface="+mn-cs"/>
              </a:rPr>
              <a:t>V/</a:t>
            </a:r>
            <a:r>
              <a:rPr lang="el-GR" sz="1200" b="0" i="0" kern="1200" dirty="0">
                <a:solidFill>
                  <a:schemeClr val="tx1"/>
                </a:solidFill>
                <a:effectLst/>
                <a:latin typeface="+mn-lt"/>
                <a:ea typeface="+mn-ea"/>
                <a:cs typeface="+mn-cs"/>
              </a:rPr>
              <a:t>Δ</a:t>
            </a:r>
            <a:r>
              <a:rPr lang="en-US" sz="1200" b="0" i="0" kern="1200" dirty="0">
                <a:solidFill>
                  <a:schemeClr val="tx1"/>
                </a:solidFill>
                <a:effectLst/>
                <a:latin typeface="+mn-lt"/>
                <a:ea typeface="+mn-ea"/>
                <a:cs typeface="+mn-cs"/>
              </a:rPr>
              <a:t>P).</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illustrates the principle of compliance and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shows the relative compliance of veins and arteries. For</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each type of blood vessel, volume is plotted as a </a:t>
            </a:r>
            <a:r>
              <a:rPr lang="en-US" sz="1200" b="0" i="0" kern="1200" dirty="0" err="1">
                <a:solidFill>
                  <a:schemeClr val="tx1"/>
                </a:solidFill>
                <a:effectLst/>
                <a:latin typeface="+mn-lt"/>
                <a:ea typeface="+mn-ea"/>
                <a:cs typeface="+mn-cs"/>
              </a:rPr>
              <a:t>func</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err="1">
                <a:solidFill>
                  <a:schemeClr val="tx1"/>
                </a:solidFill>
                <a:effectLst/>
                <a:latin typeface="+mn-lt"/>
                <a:ea typeface="+mn-ea"/>
                <a:cs typeface="+mn-cs"/>
              </a:rPr>
              <a:t>tion</a:t>
            </a:r>
            <a:r>
              <a:rPr lang="en-US" sz="1200" b="0" i="0" kern="1200" dirty="0">
                <a:solidFill>
                  <a:schemeClr val="tx1"/>
                </a:solidFill>
                <a:effectLst/>
                <a:latin typeface="+mn-lt"/>
                <a:ea typeface="+mn-ea"/>
                <a:cs typeface="+mn-cs"/>
              </a:rPr>
              <a:t> of pressure. The slope of each curve is the </a:t>
            </a:r>
            <a:r>
              <a:rPr lang="en-US" sz="1200" b="0" i="0" kern="1200" dirty="0" err="1">
                <a:solidFill>
                  <a:schemeClr val="tx1"/>
                </a:solidFill>
                <a:effectLst/>
                <a:latin typeface="+mn-lt"/>
                <a:ea typeface="+mn-ea"/>
                <a:cs typeface="+mn-cs"/>
              </a:rPr>
              <a:t>compli</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err="1">
                <a:solidFill>
                  <a:schemeClr val="tx1"/>
                </a:solidFill>
                <a:effectLst/>
                <a:latin typeface="+mn-lt"/>
                <a:ea typeface="+mn-ea"/>
                <a:cs typeface="+mn-cs"/>
              </a:rPr>
              <a:t>ance</a:t>
            </a:r>
            <a:r>
              <a:rPr lang="en-US" sz="1200" b="0" i="0" kern="1200" dirty="0">
                <a:solidFill>
                  <a:schemeClr val="tx1"/>
                </a:solidFill>
                <a:effectLst/>
                <a:latin typeface="+mn-lt"/>
                <a:ea typeface="+mn-ea"/>
                <a:cs typeface="+mn-cs"/>
              </a:rPr>
              <a:t>. Compliance of the veins is high; in other words,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veins hold large volumes of blood at low pressure.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Compliance of the arteries is much lower than that of</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veins; the arteries hold much less blood than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veins, and they do so at high pressure.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difference in the compliance of the veins and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arteries underlies the concepts of unstressed volume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and stressed volume. The veins are most compliant and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contain the unstressed volume (large volume under low</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pressure). The arteries are much less compliant and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contain the stressed volume (low volume under high</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pressure). The total volume of blood in the </a:t>
            </a:r>
            <a:r>
              <a:rPr lang="en-US" sz="1200" b="0" i="0" kern="1200" dirty="0" err="1">
                <a:solidFill>
                  <a:schemeClr val="tx1"/>
                </a:solidFill>
                <a:effectLst/>
                <a:latin typeface="+mn-lt"/>
                <a:ea typeface="+mn-ea"/>
                <a:cs typeface="+mn-cs"/>
              </a:rPr>
              <a:t>cardiovas</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err="1">
                <a:solidFill>
                  <a:schemeClr val="tx1"/>
                </a:solidFill>
                <a:effectLst/>
                <a:latin typeface="+mn-lt"/>
                <a:ea typeface="+mn-ea"/>
                <a:cs typeface="+mn-cs"/>
              </a:rPr>
              <a:t>cular</a:t>
            </a:r>
            <a:r>
              <a:rPr lang="en-US" sz="1200" b="0" i="0" kern="1200" dirty="0">
                <a:solidFill>
                  <a:schemeClr val="tx1"/>
                </a:solidFill>
                <a:effectLst/>
                <a:latin typeface="+mn-lt"/>
                <a:ea typeface="+mn-ea"/>
                <a:cs typeface="+mn-cs"/>
              </a:rPr>
              <a:t> system is the sum of the unstressed volume plus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stressed volume (plus whatever volume is con-</a:t>
            </a:r>
            <a:br>
              <a:rPr lang="en-US" sz="1200" b="0" i="0" kern="1200" dirty="0">
                <a:solidFill>
                  <a:schemeClr val="tx1"/>
                </a:solidFill>
                <a:effectLst/>
                <a:latin typeface="+mn-lt"/>
                <a:ea typeface="+mn-ea"/>
                <a:cs typeface="+mn-cs"/>
              </a:rPr>
            </a:br>
            <a:r>
              <a:rPr lang="en-US" sz="1200" b="0" i="0" kern="1200" dirty="0" err="1">
                <a:solidFill>
                  <a:schemeClr val="tx1"/>
                </a:solidFill>
                <a:effectLst/>
                <a:latin typeface="+mn-lt"/>
                <a:ea typeface="+mn-ea"/>
                <a:cs typeface="+mn-cs"/>
              </a:rPr>
              <a:t>tained</a:t>
            </a:r>
            <a:r>
              <a:rPr lang="en-US" sz="1200" b="0" i="0" kern="1200" dirty="0">
                <a:solidFill>
                  <a:schemeClr val="tx1"/>
                </a:solidFill>
                <a:effectLst/>
                <a:latin typeface="+mn-lt"/>
                <a:ea typeface="+mn-ea"/>
                <a:cs typeface="+mn-cs"/>
              </a:rPr>
              <a:t> in the heart).</a:t>
            </a:r>
            <a:endParaRPr lang="en-US" dirty="0"/>
          </a:p>
        </p:txBody>
      </p:sp>
      <p:sp>
        <p:nvSpPr>
          <p:cNvPr id="4" name="Slide Number Placeholder 3"/>
          <p:cNvSpPr>
            <a:spLocks noGrp="1"/>
          </p:cNvSpPr>
          <p:nvPr>
            <p:ph type="sldNum" sz="quarter" idx="5"/>
          </p:nvPr>
        </p:nvSpPr>
        <p:spPr/>
        <p:txBody>
          <a:bodyPr/>
          <a:lstStyle/>
          <a:p>
            <a:fld id="{DD9DFBA8-1EC9-8547-84AB-FDD2967F3B4F}" type="slidenum">
              <a:rPr lang="en-US" smtClean="0"/>
              <a:t>17</a:t>
            </a:fld>
            <a:endParaRPr lang="en-US"/>
          </a:p>
        </p:txBody>
      </p:sp>
    </p:spTree>
    <p:extLst>
      <p:ext uri="{BB962C8B-B14F-4D97-AF65-F5344CB8AC3E}">
        <p14:creationId xmlns:p14="http://schemas.microsoft.com/office/powerpoint/2010/main" val="18011036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Blood pressures are not equal throughout the cardio-</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vascular system. If they were equal, blood would not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flow, since flow requires a driving force (i.e., a pressure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difference). The pressure differences that exist between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heart and blood vessels are the driving force for</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blood flow.</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Figure 4-8 is a profile of pressures within the systemic</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vasculature. First, examine the smooth profile, ignoring</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pulsations. The smooth curve gives mean pressure,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which is highest in the aorta and large arteries and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decreases progressively as blood flows from the </a:t>
            </a:r>
            <a:r>
              <a:rPr lang="en-US" sz="1200" b="0" i="0" kern="1200" dirty="0" err="1">
                <a:solidFill>
                  <a:schemeClr val="tx1"/>
                </a:solidFill>
                <a:effectLst/>
                <a:latin typeface="+mn-lt"/>
                <a:ea typeface="+mn-ea"/>
                <a:cs typeface="+mn-cs"/>
              </a:rPr>
              <a:t>arter</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err="1">
                <a:solidFill>
                  <a:schemeClr val="tx1"/>
                </a:solidFill>
                <a:effectLst/>
                <a:latin typeface="+mn-lt"/>
                <a:ea typeface="+mn-ea"/>
                <a:cs typeface="+mn-cs"/>
              </a:rPr>
              <a:t>ies</a:t>
            </a:r>
            <a:r>
              <a:rPr lang="en-US" sz="1200" b="0" i="0" kern="1200" dirty="0">
                <a:solidFill>
                  <a:schemeClr val="tx1"/>
                </a:solidFill>
                <a:effectLst/>
                <a:latin typeface="+mn-lt"/>
                <a:ea typeface="+mn-ea"/>
                <a:cs typeface="+mn-cs"/>
              </a:rPr>
              <a:t>, to the arterioles, to the capillaries, to the veins, and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back to the heart. This decrease in pressure occurs as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blood flows through the vasculature because energy is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consumed in overcoming the frictional resistances.</a:t>
            </a:r>
          </a:p>
          <a:p>
            <a:endParaRPr lang="en-US" dirty="0"/>
          </a:p>
        </p:txBody>
      </p:sp>
      <p:sp>
        <p:nvSpPr>
          <p:cNvPr id="4" name="Slide Number Placeholder 3"/>
          <p:cNvSpPr>
            <a:spLocks noGrp="1"/>
          </p:cNvSpPr>
          <p:nvPr>
            <p:ph type="sldNum" sz="quarter" idx="5"/>
          </p:nvPr>
        </p:nvSpPr>
        <p:spPr/>
        <p:txBody>
          <a:bodyPr/>
          <a:lstStyle/>
          <a:p>
            <a:fld id="{DD9DFBA8-1EC9-8547-84AB-FDD2967F3B4F}" type="slidenum">
              <a:rPr lang="en-US" smtClean="0"/>
              <a:t>19</a:t>
            </a:fld>
            <a:endParaRPr lang="en-US"/>
          </a:p>
        </p:txBody>
      </p:sp>
    </p:spTree>
    <p:extLst>
      <p:ext uri="{BB962C8B-B14F-4D97-AF65-F5344CB8AC3E}">
        <p14:creationId xmlns:p14="http://schemas.microsoft.com/office/powerpoint/2010/main" val="37790151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although</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mean pressure in the arteries is high and constant,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there are oscillations or pulsations of arterial pressure.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These pulsations reflect the pulsatile activity of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heart: ejecting blood during systole, resting during </a:t>
            </a:r>
            <a:r>
              <a:rPr lang="en-US" sz="1200" b="0" i="0" kern="1200" dirty="0" err="1">
                <a:solidFill>
                  <a:schemeClr val="tx1"/>
                </a:solidFill>
                <a:effectLst/>
                <a:latin typeface="+mn-lt"/>
                <a:ea typeface="+mn-ea"/>
                <a:cs typeface="+mn-cs"/>
              </a:rPr>
              <a:t>dias</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tole, ejecting blood, resting, and so forth. Each cycle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of pulsation in the arteries coincides with one cardiac</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cycle.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Notice that mean arterial pressure is not the simple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mathematical average of diastolic and systolic </a:t>
            </a:r>
            <a:r>
              <a:rPr lang="en-US" sz="1200" b="0" i="0" kern="1200" dirty="0" err="1">
                <a:solidFill>
                  <a:schemeClr val="tx1"/>
                </a:solidFill>
                <a:effectLst/>
                <a:latin typeface="+mn-lt"/>
                <a:ea typeface="+mn-ea"/>
                <a:cs typeface="+mn-cs"/>
              </a:rPr>
              <a:t>pres</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sures. This is because a greater fraction of each</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cardiac cycle is spent in diastole than in systole.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Thus, the calculation of mean arterial pressure gives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more weight to diastolic pressure than systolic</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pressure.</a:t>
            </a:r>
            <a:endParaRPr lang="en-US" dirty="0"/>
          </a:p>
        </p:txBody>
      </p:sp>
      <p:sp>
        <p:nvSpPr>
          <p:cNvPr id="4" name="Slide Number Placeholder 3"/>
          <p:cNvSpPr>
            <a:spLocks noGrp="1"/>
          </p:cNvSpPr>
          <p:nvPr>
            <p:ph type="sldNum" sz="quarter" idx="5"/>
          </p:nvPr>
        </p:nvSpPr>
        <p:spPr/>
        <p:txBody>
          <a:bodyPr/>
          <a:lstStyle/>
          <a:p>
            <a:fld id="{DD9DFBA8-1EC9-8547-84AB-FDD2967F3B4F}" type="slidenum">
              <a:rPr lang="en-US" smtClean="0"/>
              <a:t>20</a:t>
            </a:fld>
            <a:endParaRPr lang="en-US"/>
          </a:p>
        </p:txBody>
      </p:sp>
    </p:spTree>
    <p:extLst>
      <p:ext uri="{BB962C8B-B14F-4D97-AF65-F5344CB8AC3E}">
        <p14:creationId xmlns:p14="http://schemas.microsoft.com/office/powerpoint/2010/main" val="14483234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Cardiac electrophysiology includes all of the processes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involved in the electrical activation of the heart: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cardiac action potentials; the conduction of action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potentials along specialized conducting tissues; </a:t>
            </a:r>
            <a:r>
              <a:rPr lang="en-US" sz="1200" b="0" i="0" kern="1200" dirty="0" err="1">
                <a:solidFill>
                  <a:schemeClr val="tx1"/>
                </a:solidFill>
                <a:effectLst/>
                <a:latin typeface="+mn-lt"/>
                <a:ea typeface="+mn-ea"/>
                <a:cs typeface="+mn-cs"/>
              </a:rPr>
              <a:t>excit</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ability and the refractory periods; the modulating</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effects of the autonomic nervous system on heart rate,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conduction velocity, and excitability; and the electro-</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cardiogram (ECG).</a:t>
            </a:r>
            <a:endParaRPr lang="en-US" dirty="0"/>
          </a:p>
        </p:txBody>
      </p:sp>
      <p:sp>
        <p:nvSpPr>
          <p:cNvPr id="4" name="Slide Number Placeholder 3"/>
          <p:cNvSpPr>
            <a:spLocks noGrp="1"/>
          </p:cNvSpPr>
          <p:nvPr>
            <p:ph type="sldNum" sz="quarter" idx="5"/>
          </p:nvPr>
        </p:nvSpPr>
        <p:spPr/>
        <p:txBody>
          <a:bodyPr/>
          <a:lstStyle/>
          <a:p>
            <a:fld id="{DD9DFBA8-1EC9-8547-84AB-FDD2967F3B4F}" type="slidenum">
              <a:rPr lang="en-US" smtClean="0"/>
              <a:t>26</a:t>
            </a:fld>
            <a:endParaRPr lang="en-US"/>
          </a:p>
        </p:txBody>
      </p:sp>
    </p:spTree>
    <p:extLst>
      <p:ext uri="{BB962C8B-B14F-4D97-AF65-F5344CB8AC3E}">
        <p14:creationId xmlns:p14="http://schemas.microsoft.com/office/powerpoint/2010/main" val="30332660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Contractile cells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constitute the majority of atrial and ventricular tissues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and are the working cells of the heart. Action potentials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in contractile cells lead to contraction and generation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of force or pressure. Conducting cells constitute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tissues of the SA node, the atrial internodal tracts,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AV node, the bundle of His, and the Purkinje system.</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Conducting cells are specialized muscle cells that do</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not contribute significantly to generation of force; in-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stead, they function to rapidly spread action potentials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over the entire myocardium</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SA node. Normally, the action potential of the heart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is initiated in the specialized tissue of the SA node,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which serves as the pacemaker. After the action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potential is initiated in the SA node, there is a </a:t>
            </a:r>
            <a:r>
              <a:rPr lang="en-US" sz="1200" b="0" i="0" kern="1200" dirty="0" err="1">
                <a:solidFill>
                  <a:schemeClr val="tx1"/>
                </a:solidFill>
                <a:effectLst/>
                <a:latin typeface="+mn-lt"/>
                <a:ea typeface="+mn-ea"/>
                <a:cs typeface="+mn-cs"/>
              </a:rPr>
              <a:t>spe</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err="1">
                <a:solidFill>
                  <a:schemeClr val="tx1"/>
                </a:solidFill>
                <a:effectLst/>
                <a:latin typeface="+mn-lt"/>
                <a:ea typeface="+mn-ea"/>
                <a:cs typeface="+mn-cs"/>
              </a:rPr>
              <a:t>cific</a:t>
            </a:r>
            <a:r>
              <a:rPr lang="en-US" sz="1200" b="0" i="0" kern="1200" dirty="0">
                <a:solidFill>
                  <a:schemeClr val="tx1"/>
                </a:solidFill>
                <a:effectLst/>
                <a:latin typeface="+mn-lt"/>
                <a:ea typeface="+mn-ea"/>
                <a:cs typeface="+mn-cs"/>
              </a:rPr>
              <a:t> sequence and timing for the conduction of</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action potentials to the rest of the heart.</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Atrial internodal tracts and atria. The action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potential spreads from the SA node to the right and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left atria via the atrial internodal tracts. </a:t>
            </a:r>
            <a:r>
              <a:rPr lang="en-US" sz="1200" b="0" i="0" kern="1200" dirty="0" err="1">
                <a:solidFill>
                  <a:schemeClr val="tx1"/>
                </a:solidFill>
                <a:effectLst/>
                <a:latin typeface="+mn-lt"/>
                <a:ea typeface="+mn-ea"/>
                <a:cs typeface="+mn-cs"/>
              </a:rPr>
              <a:t>Simultane</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err="1">
                <a:solidFill>
                  <a:schemeClr val="tx1"/>
                </a:solidFill>
                <a:effectLst/>
                <a:latin typeface="+mn-lt"/>
                <a:ea typeface="+mn-ea"/>
                <a:cs typeface="+mn-cs"/>
              </a:rPr>
              <a:t>ously</a:t>
            </a:r>
            <a:r>
              <a:rPr lang="en-US" sz="1200" b="0" i="0" kern="1200" dirty="0">
                <a:solidFill>
                  <a:schemeClr val="tx1"/>
                </a:solidFill>
                <a:effectLst/>
                <a:latin typeface="+mn-lt"/>
                <a:ea typeface="+mn-ea"/>
                <a:cs typeface="+mn-cs"/>
              </a:rPr>
              <a:t>, the action potential is conducted to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AV node.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AV node. Conduction velocity through the AV node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is considerably slower than in the other cardiac</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tissues. Slow conduction through the AV node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ensures that the ventricles have sufficient time to</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fill with blood before they are activated and con-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tract. Increases in conduction velocity of the AV</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node can lead to decreased ventricular filling and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decreased stroke volume and cardiac output.</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Bundle of His, Purkinje system, and ventricles.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From the AV node, the action potential enters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specialized conducting system of the ventricles.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action potential is first conducted to the bundle of</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His through the common bundle. It then invades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left and right bundle branches and then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smaller bundles of the Purkinje system. Conduction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through the His-Purkinje system is extremely fast,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and it rapidly distributes the action potential to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ventricles. The action potential also spreads from</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one ventricular muscle cell to the next, via low-</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resistance pathways between the cells. Rapid con-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duction of the action potential throughout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ventricles is essential and allows for efficient con-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traction and ejection of blood</a:t>
            </a:r>
            <a:endParaRPr lang="en-US" dirty="0"/>
          </a:p>
        </p:txBody>
      </p:sp>
      <p:sp>
        <p:nvSpPr>
          <p:cNvPr id="4" name="Slide Number Placeholder 3"/>
          <p:cNvSpPr>
            <a:spLocks noGrp="1"/>
          </p:cNvSpPr>
          <p:nvPr>
            <p:ph type="sldNum" sz="quarter" idx="5"/>
          </p:nvPr>
        </p:nvSpPr>
        <p:spPr/>
        <p:txBody>
          <a:bodyPr/>
          <a:lstStyle/>
          <a:p>
            <a:fld id="{DD9DFBA8-1EC9-8547-84AB-FDD2967F3B4F}" type="slidenum">
              <a:rPr lang="en-US" smtClean="0"/>
              <a:t>27</a:t>
            </a:fld>
            <a:endParaRPr lang="en-US"/>
          </a:p>
        </p:txBody>
      </p:sp>
    </p:spTree>
    <p:extLst>
      <p:ext uri="{BB962C8B-B14F-4D97-AF65-F5344CB8AC3E}">
        <p14:creationId xmlns:p14="http://schemas.microsoft.com/office/powerpoint/2010/main" val="10455318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Depolarization occurs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when there is net movement of positive charge into</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cell, which is called an inward current. Hyper-</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polarization means the membrane potential has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become more negative, and it occurs when there is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net movement of positive charge out of the cell,</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which is called an outward current.</a:t>
            </a:r>
            <a:endParaRPr lang="en-US" dirty="0"/>
          </a:p>
        </p:txBody>
      </p:sp>
      <p:sp>
        <p:nvSpPr>
          <p:cNvPr id="4" name="Slide Number Placeholder 3"/>
          <p:cNvSpPr>
            <a:spLocks noGrp="1"/>
          </p:cNvSpPr>
          <p:nvPr>
            <p:ph type="sldNum" sz="quarter" idx="5"/>
          </p:nvPr>
        </p:nvSpPr>
        <p:spPr/>
        <p:txBody>
          <a:bodyPr/>
          <a:lstStyle/>
          <a:p>
            <a:fld id="{DD9DFBA8-1EC9-8547-84AB-FDD2967F3B4F}" type="slidenum">
              <a:rPr lang="en-US" smtClean="0"/>
              <a:t>28</a:t>
            </a:fld>
            <a:endParaRPr lang="en-US"/>
          </a:p>
        </p:txBody>
      </p:sp>
    </p:spTree>
    <p:extLst>
      <p:ext uri="{BB962C8B-B14F-4D97-AF65-F5344CB8AC3E}">
        <p14:creationId xmlns:p14="http://schemas.microsoft.com/office/powerpoint/2010/main" val="26331894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Long duration. In each of these tissues, the action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potential is of long duration. The longer the action potential,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longer the cell is refractory to firing another action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potential. Thus, atrial, ventricular, and Purkinje cells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have long refractory periods compared with other</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excitable tissues.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Stable resting membrane potential. The cells of</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atria, ventricles, and Purkinje system exhibit a</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stable, or constant, resting membrane potential.</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Plateau. The action potential in cells of the atria,</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ventricles, and Purkinje system is characterized by</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 plateau. The plateau is a sustained period of depo-</a:t>
            </a:r>
            <a:br>
              <a:rPr lang="en-US" sz="1200" b="0" i="0" kern="1200" dirty="0">
                <a:solidFill>
                  <a:schemeClr val="tx1"/>
                </a:solidFill>
                <a:effectLst/>
                <a:latin typeface="+mn-lt"/>
                <a:ea typeface="+mn-ea"/>
                <a:cs typeface="+mn-cs"/>
              </a:rPr>
            </a:br>
            <a:r>
              <a:rPr lang="en-US" sz="1200" b="0" i="0" kern="1200" dirty="0" err="1">
                <a:solidFill>
                  <a:schemeClr val="tx1"/>
                </a:solidFill>
                <a:effectLst/>
                <a:latin typeface="+mn-lt"/>
                <a:ea typeface="+mn-ea"/>
                <a:cs typeface="+mn-cs"/>
              </a:rPr>
              <a:t>larization</a:t>
            </a:r>
            <a:r>
              <a:rPr lang="en-US" sz="1200" b="0" i="0" kern="1200" dirty="0">
                <a:solidFill>
                  <a:schemeClr val="tx1"/>
                </a:solidFill>
                <a:effectLst/>
                <a:latin typeface="+mn-lt"/>
                <a:ea typeface="+mn-ea"/>
                <a:cs typeface="+mn-cs"/>
              </a:rPr>
              <a:t>, which accounts for the long duration of</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action potential and, consequently, the long</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refractory periods</a:t>
            </a:r>
            <a:endParaRPr lang="en-US" dirty="0"/>
          </a:p>
        </p:txBody>
      </p:sp>
      <p:sp>
        <p:nvSpPr>
          <p:cNvPr id="4" name="Slide Number Placeholder 3"/>
          <p:cNvSpPr>
            <a:spLocks noGrp="1"/>
          </p:cNvSpPr>
          <p:nvPr>
            <p:ph type="sldNum" sz="quarter" idx="5"/>
          </p:nvPr>
        </p:nvSpPr>
        <p:spPr/>
        <p:txBody>
          <a:bodyPr/>
          <a:lstStyle/>
          <a:p>
            <a:fld id="{DD9DFBA8-1EC9-8547-84AB-FDD2967F3B4F}" type="slidenum">
              <a:rPr lang="en-US" smtClean="0"/>
              <a:t>29</a:t>
            </a:fld>
            <a:endParaRPr lang="en-US"/>
          </a:p>
        </p:txBody>
      </p:sp>
    </p:spTree>
    <p:extLst>
      <p:ext uri="{BB962C8B-B14F-4D97-AF65-F5344CB8AC3E}">
        <p14:creationId xmlns:p14="http://schemas.microsoft.com/office/powerpoint/2010/main" val="11809443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D9DFBA8-1EC9-8547-84AB-FDD2967F3B4F}" type="slidenum">
              <a:rPr lang="en-US" smtClean="0"/>
              <a:t>32</a:t>
            </a:fld>
            <a:endParaRPr lang="en-US"/>
          </a:p>
        </p:txBody>
      </p:sp>
    </p:spTree>
    <p:extLst>
      <p:ext uri="{BB962C8B-B14F-4D97-AF65-F5344CB8AC3E}">
        <p14:creationId xmlns:p14="http://schemas.microsoft.com/office/powerpoint/2010/main" val="36754019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cells in the SA node are not the only myocardial</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cells with intrinsic automaticity; other cells, called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latent pacemakers, also have the capacity for </a:t>
            </a:r>
            <a:r>
              <a:rPr lang="en-US" sz="1200" b="0" i="0" kern="1200" dirty="0" err="1">
                <a:solidFill>
                  <a:schemeClr val="tx1"/>
                </a:solidFill>
                <a:effectLst/>
                <a:latin typeface="+mn-lt"/>
                <a:ea typeface="+mn-ea"/>
                <a:cs typeface="+mn-cs"/>
              </a:rPr>
              <a:t>sponta</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err="1">
                <a:solidFill>
                  <a:schemeClr val="tx1"/>
                </a:solidFill>
                <a:effectLst/>
                <a:latin typeface="+mn-lt"/>
                <a:ea typeface="+mn-ea"/>
                <a:cs typeface="+mn-cs"/>
              </a:rPr>
              <a:t>neous</a:t>
            </a:r>
            <a:r>
              <a:rPr lang="en-US" sz="1200" b="0" i="0" kern="1200" dirty="0">
                <a:solidFill>
                  <a:schemeClr val="tx1"/>
                </a:solidFill>
                <a:effectLst/>
                <a:latin typeface="+mn-lt"/>
                <a:ea typeface="+mn-ea"/>
                <a:cs typeface="+mn-cs"/>
              </a:rPr>
              <a:t> phase 4 depolarization.</a:t>
            </a:r>
            <a:endParaRPr lang="en-US" dirty="0"/>
          </a:p>
        </p:txBody>
      </p:sp>
      <p:sp>
        <p:nvSpPr>
          <p:cNvPr id="4" name="Slide Number Placeholder 3"/>
          <p:cNvSpPr>
            <a:spLocks noGrp="1"/>
          </p:cNvSpPr>
          <p:nvPr>
            <p:ph type="sldNum" sz="quarter" idx="5"/>
          </p:nvPr>
        </p:nvSpPr>
        <p:spPr/>
        <p:txBody>
          <a:bodyPr/>
          <a:lstStyle/>
          <a:p>
            <a:fld id="{DD9DFBA8-1EC9-8547-84AB-FDD2967F3B4F}" type="slidenum">
              <a:rPr lang="en-US" smtClean="0"/>
              <a:t>34</a:t>
            </a:fld>
            <a:endParaRPr lang="en-US"/>
          </a:p>
        </p:txBody>
      </p:sp>
    </p:spTree>
    <p:extLst>
      <p:ext uri="{BB962C8B-B14F-4D97-AF65-F5344CB8AC3E}">
        <p14:creationId xmlns:p14="http://schemas.microsoft.com/office/powerpoint/2010/main" val="22779730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in myocardial tissue, Ri is particularly low because of low-resistance connections between the cells called gap junctions. Thus, myocardial tissue is especially well suited to fast conduction. Conduction velocity does not depend on action potential duration</a:t>
            </a:r>
            <a:endParaRPr lang="en-US" dirty="0"/>
          </a:p>
        </p:txBody>
      </p:sp>
      <p:sp>
        <p:nvSpPr>
          <p:cNvPr id="4" name="Slide Number Placeholder 3"/>
          <p:cNvSpPr>
            <a:spLocks noGrp="1"/>
          </p:cNvSpPr>
          <p:nvPr>
            <p:ph type="sldNum" sz="quarter" idx="5"/>
          </p:nvPr>
        </p:nvSpPr>
        <p:spPr/>
        <p:txBody>
          <a:bodyPr/>
          <a:lstStyle/>
          <a:p>
            <a:fld id="{DD9DFBA8-1EC9-8547-84AB-FDD2967F3B4F}" type="slidenum">
              <a:rPr lang="en-US" smtClean="0"/>
              <a:t>35</a:t>
            </a:fld>
            <a:endParaRPr lang="en-US"/>
          </a:p>
        </p:txBody>
      </p:sp>
    </p:spTree>
    <p:extLst>
      <p:ext uri="{BB962C8B-B14F-4D97-AF65-F5344CB8AC3E}">
        <p14:creationId xmlns:p14="http://schemas.microsoft.com/office/powerpoint/2010/main" val="5748957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Oxygenated blood fills the left ventricle. Blood that has been oxygenated in the lungs returns to the left atrium via the pulmonary vein. This blood then flows from the left atrium to the left ventricle through the mitral valve (the AV valve of the left heart).</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Blood is ejected from the left ventricle into the aorta. Blood leaves the left ventricle through the aortic valve (the semilunar valve of the left side of the heart), which is located between the left ventri-</a:t>
            </a:r>
            <a:r>
              <a:rPr lang="en-US" sz="1200" b="0" i="0" kern="1200" dirty="0" err="1">
                <a:solidFill>
                  <a:schemeClr val="tx1"/>
                </a:solidFill>
                <a:effectLst/>
                <a:latin typeface="+mn-lt"/>
                <a:ea typeface="+mn-ea"/>
                <a:cs typeface="+mn-cs"/>
              </a:rPr>
              <a:t>cle</a:t>
            </a:r>
            <a:r>
              <a:rPr lang="en-US" sz="1200" b="0" i="0" kern="1200" dirty="0">
                <a:solidFill>
                  <a:schemeClr val="tx1"/>
                </a:solidFill>
                <a:effectLst/>
                <a:latin typeface="+mn-lt"/>
                <a:ea typeface="+mn-ea"/>
                <a:cs typeface="+mn-cs"/>
              </a:rPr>
              <a:t> and the aorta. When the left ventricle contracts, the pressure in the ventricle increases, causing the aortic valve to open and blood to be ejected forcefully into the aorta and through the arterial system</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Cardiac output is distributed among various organs via sets of parallel arteries. Given this parallel arrangement of the organ systems, it follows that the total systemic blood flow must equal the cardiac output.</a:t>
            </a:r>
          </a:p>
          <a:p>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Blood flow from the organs is collected in the veins. The blood leaving the organs is venous blood and contains waste products from metabolism, such as carbon dioxide (CO2). This mixed venous blood is collected in veins of increasing size and finally in the largest vein, the vena cava. The vena cava carries blood to the right heart</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Venous return to the right atrium. Because the pressure in the vena cava is higher than in the right atrium, the right atrium fills with blood, the venous return. In the steady state, venous return to the right atrium equals cardiac output from the left ventricle.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Mixed venous blood fills the right ventricle. Mixed venous blood flows from the right atrium to the right ventricle through the AV valve in the right heart, the tricuspid valve.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Blood is ejected from the right ventricle into the pulmonary artery. When the right ventricle contracts, blood is ejected through the pulmonic valve (the semilunar valve of the right side of the heart) into the pulmonary artery, which carries blood to the lungs. In the capillary beds of the lungs, oxygen (O2) is added to the blood from alveolar gas, and CO2 is removed from the blood and added to the alveolar gas. Thus, the blood leaving the lungs has more O2 and less CO2 than the blood that entered the lungs.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Blood flow from the lungs is returned to the heart via the pulmonary vein. Oxygenated blood is returned to the left atrium via the pulmonary vein to begin a new cycle.</a:t>
            </a:r>
          </a:p>
          <a:p>
            <a:endParaRPr lang="en-US" dirty="0"/>
          </a:p>
        </p:txBody>
      </p:sp>
      <p:sp>
        <p:nvSpPr>
          <p:cNvPr id="4" name="Slide Number Placeholder 3"/>
          <p:cNvSpPr>
            <a:spLocks noGrp="1"/>
          </p:cNvSpPr>
          <p:nvPr>
            <p:ph type="sldNum" sz="quarter" idx="5"/>
          </p:nvPr>
        </p:nvSpPr>
        <p:spPr/>
        <p:txBody>
          <a:bodyPr/>
          <a:lstStyle/>
          <a:p>
            <a:fld id="{DD9DFBA8-1EC9-8547-84AB-FDD2967F3B4F}" type="slidenum">
              <a:rPr lang="en-US" smtClean="0"/>
              <a:t>4</a:t>
            </a:fld>
            <a:endParaRPr lang="en-US"/>
          </a:p>
        </p:txBody>
      </p:sp>
    </p:spTree>
    <p:extLst>
      <p:ext uri="{BB962C8B-B14F-4D97-AF65-F5344CB8AC3E}">
        <p14:creationId xmlns:p14="http://schemas.microsoft.com/office/powerpoint/2010/main" val="14959998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physiologic basis for the refractory periods in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myocardial cells is similar to that in nerve cells. Recall</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from Chapter 1 that activation gates on Na+ channels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open when the membrane potential is depolarized to</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threshold, permitting a rapid influx of Na+ into the cell,</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which causes further depolarization toward the Na+</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equilibrium potential. This rapid depolarization is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upstroke of the action potential. However, inactivation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gates on the Na+ channels also close with </a:t>
            </a:r>
            <a:r>
              <a:rPr lang="en-US" sz="1200" b="0" i="0" kern="1200" dirty="0" err="1">
                <a:solidFill>
                  <a:schemeClr val="tx1"/>
                </a:solidFill>
                <a:effectLst/>
                <a:latin typeface="+mn-lt"/>
                <a:ea typeface="+mn-ea"/>
                <a:cs typeface="+mn-cs"/>
              </a:rPr>
              <a:t>depolariza</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err="1">
                <a:solidFill>
                  <a:schemeClr val="tx1"/>
                </a:solidFill>
                <a:effectLst/>
                <a:latin typeface="+mn-lt"/>
                <a:ea typeface="+mn-ea"/>
                <a:cs typeface="+mn-cs"/>
              </a:rPr>
              <a:t>tion</a:t>
            </a:r>
            <a:r>
              <a:rPr lang="en-US" sz="1200" b="0" i="0" kern="1200" dirty="0">
                <a:solidFill>
                  <a:schemeClr val="tx1"/>
                </a:solidFill>
                <a:effectLst/>
                <a:latin typeface="+mn-lt"/>
                <a:ea typeface="+mn-ea"/>
                <a:cs typeface="+mn-cs"/>
              </a:rPr>
              <a:t> (although they close more slowly than the </a:t>
            </a:r>
            <a:r>
              <a:rPr lang="en-US" sz="1200" b="0" i="0" kern="1200" dirty="0" err="1">
                <a:solidFill>
                  <a:schemeClr val="tx1"/>
                </a:solidFill>
                <a:effectLst/>
                <a:latin typeface="+mn-lt"/>
                <a:ea typeface="+mn-ea"/>
                <a:cs typeface="+mn-cs"/>
              </a:rPr>
              <a:t>activa</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err="1">
                <a:solidFill>
                  <a:schemeClr val="tx1"/>
                </a:solidFill>
                <a:effectLst/>
                <a:latin typeface="+mn-lt"/>
                <a:ea typeface="+mn-ea"/>
                <a:cs typeface="+mn-cs"/>
              </a:rPr>
              <a:t>tion</a:t>
            </a:r>
            <a:r>
              <a:rPr lang="en-US" sz="1200" b="0" i="0" kern="1200" dirty="0">
                <a:solidFill>
                  <a:schemeClr val="tx1"/>
                </a:solidFill>
                <a:effectLst/>
                <a:latin typeface="+mn-lt"/>
                <a:ea typeface="+mn-ea"/>
                <a:cs typeface="+mn-cs"/>
              </a:rPr>
              <a:t> gates open). Therefore, during those phases of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action potential when the membrane potential is depo-</a:t>
            </a:r>
            <a:br>
              <a:rPr lang="en-US" sz="1200" b="0" i="0" kern="1200" dirty="0">
                <a:solidFill>
                  <a:schemeClr val="tx1"/>
                </a:solidFill>
                <a:effectLst/>
                <a:latin typeface="+mn-lt"/>
                <a:ea typeface="+mn-ea"/>
                <a:cs typeface="+mn-cs"/>
              </a:rPr>
            </a:br>
            <a:r>
              <a:rPr lang="en-US" sz="1200" b="0" i="0" kern="1200" dirty="0" err="1">
                <a:solidFill>
                  <a:schemeClr val="tx1"/>
                </a:solidFill>
                <a:effectLst/>
                <a:latin typeface="+mn-lt"/>
                <a:ea typeface="+mn-ea"/>
                <a:cs typeface="+mn-cs"/>
              </a:rPr>
              <a:t>larized</a:t>
            </a:r>
            <a:r>
              <a:rPr lang="en-US" sz="1200" b="0" i="0" kern="1200" dirty="0">
                <a:solidFill>
                  <a:schemeClr val="tx1"/>
                </a:solidFill>
                <a:effectLst/>
                <a:latin typeface="+mn-lt"/>
                <a:ea typeface="+mn-ea"/>
                <a:cs typeface="+mn-cs"/>
              </a:rPr>
              <a:t>, a portion of the Na+ channels will be closed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because the inactivation gates are closed. When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Na+ channels are closed, inward depolarizing current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cannot flow through them, and there can be no upstroke.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Without an upstroke, a normal action potential cannot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occur and the cell is refractory. Once repolarization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occurs, the inactivation gates on the Na+ channels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open, and the cell is once again excitable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distinction between the absolute and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effective refractory periods is that absolute means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absolutely no stimulus is large enough to generate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another action potential; effective means that a con-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ducted action potential cannot be generated</a:t>
            </a:r>
            <a:endParaRPr lang="en-US" dirty="0"/>
          </a:p>
        </p:txBody>
      </p:sp>
      <p:sp>
        <p:nvSpPr>
          <p:cNvPr id="4" name="Slide Number Placeholder 3"/>
          <p:cNvSpPr>
            <a:spLocks noGrp="1"/>
          </p:cNvSpPr>
          <p:nvPr>
            <p:ph type="sldNum" sz="quarter" idx="5"/>
          </p:nvPr>
        </p:nvSpPr>
        <p:spPr/>
        <p:txBody>
          <a:bodyPr/>
          <a:lstStyle/>
          <a:p>
            <a:fld id="{DD9DFBA8-1EC9-8547-84AB-FDD2967F3B4F}" type="slidenum">
              <a:rPr lang="en-US" smtClean="0"/>
              <a:t>36</a:t>
            </a:fld>
            <a:endParaRPr lang="en-US"/>
          </a:p>
        </p:txBody>
      </p:sp>
    </p:spTree>
    <p:extLst>
      <p:ext uri="{BB962C8B-B14F-4D97-AF65-F5344CB8AC3E}">
        <p14:creationId xmlns:p14="http://schemas.microsoft.com/office/powerpoint/2010/main" val="24369465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physiologic basis for the refractory periods in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myocardial cells is similar to that in nerve cells. Recall</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from Chapter 1 that activation gates on Na+ channels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open when the membrane potential is depolarized to</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threshold, permitting a rapid influx of Na+ into the cell,</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which causes further depolarization toward the Na+</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equilibrium potential. This rapid depolarization is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upstroke of the action potential. However, inactivation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gates on the Na+ channels also close with </a:t>
            </a:r>
            <a:r>
              <a:rPr lang="en-US" sz="1200" b="0" i="0" kern="1200" dirty="0" err="1">
                <a:solidFill>
                  <a:schemeClr val="tx1"/>
                </a:solidFill>
                <a:effectLst/>
                <a:latin typeface="+mn-lt"/>
                <a:ea typeface="+mn-ea"/>
                <a:cs typeface="+mn-cs"/>
              </a:rPr>
              <a:t>depolariza</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err="1">
                <a:solidFill>
                  <a:schemeClr val="tx1"/>
                </a:solidFill>
                <a:effectLst/>
                <a:latin typeface="+mn-lt"/>
                <a:ea typeface="+mn-ea"/>
                <a:cs typeface="+mn-cs"/>
              </a:rPr>
              <a:t>tion</a:t>
            </a:r>
            <a:r>
              <a:rPr lang="en-US" sz="1200" b="0" i="0" kern="1200" dirty="0">
                <a:solidFill>
                  <a:schemeClr val="tx1"/>
                </a:solidFill>
                <a:effectLst/>
                <a:latin typeface="+mn-lt"/>
                <a:ea typeface="+mn-ea"/>
                <a:cs typeface="+mn-cs"/>
              </a:rPr>
              <a:t> (although they close more slowly than the </a:t>
            </a:r>
            <a:r>
              <a:rPr lang="en-US" sz="1200" b="0" i="0" kern="1200" dirty="0" err="1">
                <a:solidFill>
                  <a:schemeClr val="tx1"/>
                </a:solidFill>
                <a:effectLst/>
                <a:latin typeface="+mn-lt"/>
                <a:ea typeface="+mn-ea"/>
                <a:cs typeface="+mn-cs"/>
              </a:rPr>
              <a:t>activa</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err="1">
                <a:solidFill>
                  <a:schemeClr val="tx1"/>
                </a:solidFill>
                <a:effectLst/>
                <a:latin typeface="+mn-lt"/>
                <a:ea typeface="+mn-ea"/>
                <a:cs typeface="+mn-cs"/>
              </a:rPr>
              <a:t>tion</a:t>
            </a:r>
            <a:r>
              <a:rPr lang="en-US" sz="1200" b="0" i="0" kern="1200" dirty="0">
                <a:solidFill>
                  <a:schemeClr val="tx1"/>
                </a:solidFill>
                <a:effectLst/>
                <a:latin typeface="+mn-lt"/>
                <a:ea typeface="+mn-ea"/>
                <a:cs typeface="+mn-cs"/>
              </a:rPr>
              <a:t> gates open). Therefore, during those phases of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action potential when the membrane potential is depo-</a:t>
            </a:r>
            <a:br>
              <a:rPr lang="en-US" sz="1200" b="0" i="0" kern="1200" dirty="0">
                <a:solidFill>
                  <a:schemeClr val="tx1"/>
                </a:solidFill>
                <a:effectLst/>
                <a:latin typeface="+mn-lt"/>
                <a:ea typeface="+mn-ea"/>
                <a:cs typeface="+mn-cs"/>
              </a:rPr>
            </a:br>
            <a:r>
              <a:rPr lang="en-US" sz="1200" b="0" i="0" kern="1200" dirty="0" err="1">
                <a:solidFill>
                  <a:schemeClr val="tx1"/>
                </a:solidFill>
                <a:effectLst/>
                <a:latin typeface="+mn-lt"/>
                <a:ea typeface="+mn-ea"/>
                <a:cs typeface="+mn-cs"/>
              </a:rPr>
              <a:t>larized</a:t>
            </a:r>
            <a:r>
              <a:rPr lang="en-US" sz="1200" b="0" i="0" kern="1200" dirty="0">
                <a:solidFill>
                  <a:schemeClr val="tx1"/>
                </a:solidFill>
                <a:effectLst/>
                <a:latin typeface="+mn-lt"/>
                <a:ea typeface="+mn-ea"/>
                <a:cs typeface="+mn-cs"/>
              </a:rPr>
              <a:t>, a portion of the Na+ channels will be closed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because the inactivation gates are closed. When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Na+ channels are closed, inward depolarizing current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cannot flow through them, and there can be no upstroke.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Without an upstroke, a normal action potential cannot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occur and the cell is refractory. Once repolarization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occurs, the inactivation gates on the Na+ channels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open, and the cell is once again excitable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distinction between the absolute and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effective refractory periods is that absolute means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absolutely no stimulus is large enough to generate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another action potential; effective means that a con-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ducted action potential cannot be generated</a:t>
            </a:r>
            <a:endParaRPr lang="en-US" dirty="0"/>
          </a:p>
        </p:txBody>
      </p:sp>
      <p:sp>
        <p:nvSpPr>
          <p:cNvPr id="4" name="Slide Number Placeholder 3"/>
          <p:cNvSpPr>
            <a:spLocks noGrp="1"/>
          </p:cNvSpPr>
          <p:nvPr>
            <p:ph type="sldNum" sz="quarter" idx="5"/>
          </p:nvPr>
        </p:nvSpPr>
        <p:spPr/>
        <p:txBody>
          <a:bodyPr/>
          <a:lstStyle/>
          <a:p>
            <a:fld id="{DD9DFBA8-1EC9-8547-84AB-FDD2967F3B4F}" type="slidenum">
              <a:rPr lang="en-US" smtClean="0"/>
              <a:t>37</a:t>
            </a:fld>
            <a:endParaRPr lang="en-US"/>
          </a:p>
        </p:txBody>
      </p:sp>
    </p:spTree>
    <p:extLst>
      <p:ext uri="{BB962C8B-B14F-4D97-AF65-F5344CB8AC3E}">
        <p14:creationId xmlns:p14="http://schemas.microsoft.com/office/powerpoint/2010/main" val="2911001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Briefly, sympathetic stimulation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increases heart rate and parasympathetic stimulation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decreases heart rate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Positive chronotropic effects are increases in heart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rate. The most important example is that of </a:t>
            </a:r>
            <a:r>
              <a:rPr lang="en-US" sz="1200" b="0" i="0" kern="1200" dirty="0" err="1">
                <a:solidFill>
                  <a:schemeClr val="tx1"/>
                </a:solidFill>
                <a:effectLst/>
                <a:latin typeface="+mn-lt"/>
                <a:ea typeface="+mn-ea"/>
                <a:cs typeface="+mn-cs"/>
              </a:rPr>
              <a:t>stimula</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err="1">
                <a:solidFill>
                  <a:schemeClr val="tx1"/>
                </a:solidFill>
                <a:effectLst/>
                <a:latin typeface="+mn-lt"/>
                <a:ea typeface="+mn-ea"/>
                <a:cs typeface="+mn-cs"/>
              </a:rPr>
              <a:t>tion</a:t>
            </a:r>
            <a:r>
              <a:rPr lang="en-US" sz="1200" b="0" i="0" kern="1200" dirty="0">
                <a:solidFill>
                  <a:schemeClr val="tx1"/>
                </a:solidFill>
                <a:effectLst/>
                <a:latin typeface="+mn-lt"/>
                <a:ea typeface="+mn-ea"/>
                <a:cs typeface="+mn-cs"/>
              </a:rPr>
              <a:t> of the sympathetic nervous system</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Negative chronotropic effects are decreases in heart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rate. The most important example is that of stim-</a:t>
            </a:r>
            <a:br>
              <a:rPr lang="en-US" sz="1200" b="0" i="0" kern="1200" dirty="0">
                <a:solidFill>
                  <a:schemeClr val="tx1"/>
                </a:solidFill>
                <a:effectLst/>
                <a:latin typeface="+mn-lt"/>
                <a:ea typeface="+mn-ea"/>
                <a:cs typeface="+mn-cs"/>
              </a:rPr>
            </a:br>
            <a:r>
              <a:rPr lang="en-US" sz="1200" b="0" i="0" kern="1200" dirty="0" err="1">
                <a:solidFill>
                  <a:schemeClr val="tx1"/>
                </a:solidFill>
                <a:effectLst/>
                <a:latin typeface="+mn-lt"/>
                <a:ea typeface="+mn-ea"/>
                <a:cs typeface="+mn-cs"/>
              </a:rPr>
              <a:t>ulation</a:t>
            </a:r>
            <a:r>
              <a:rPr lang="en-US" sz="1200" b="0" i="0" kern="1200" dirty="0">
                <a:solidFill>
                  <a:schemeClr val="tx1"/>
                </a:solidFill>
                <a:effectLst/>
                <a:latin typeface="+mn-lt"/>
                <a:ea typeface="+mn-ea"/>
                <a:cs typeface="+mn-cs"/>
              </a:rPr>
              <a:t> of the parasympathetic nervous system</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effects of the autonomic nervous system on con-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duction velocity are called dromotropic effects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Stimulation of the sympathetic nervous system pro-</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duces an increase in conduction velocity through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AV node (positive dromotropic effect), which increases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rate at which action potentials are conducted from</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atria to the ventricles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Stimulation of the parasympathetic nervous system</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produces a decrease in conduction velocity through</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AV node (negative dromotropic effect), which</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decreases the rate at which action potentials are con-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ducted from the atria to the ventricles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f conduction velocity</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through the AV node is slowed sufficiently (e.g., by</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increased parasympathetic activity or by damage to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AV node), some action potentials may not be conducted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at all from the atria to the ventricles, producing heart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block</a:t>
            </a:r>
            <a:endParaRPr lang="en-US" dirty="0"/>
          </a:p>
        </p:txBody>
      </p:sp>
      <p:sp>
        <p:nvSpPr>
          <p:cNvPr id="4" name="Slide Number Placeholder 3"/>
          <p:cNvSpPr>
            <a:spLocks noGrp="1"/>
          </p:cNvSpPr>
          <p:nvPr>
            <p:ph type="sldNum" sz="quarter" idx="5"/>
          </p:nvPr>
        </p:nvSpPr>
        <p:spPr/>
        <p:txBody>
          <a:bodyPr/>
          <a:lstStyle/>
          <a:p>
            <a:fld id="{DD9DFBA8-1EC9-8547-84AB-FDD2967F3B4F}" type="slidenum">
              <a:rPr lang="en-US" smtClean="0"/>
              <a:t>40</a:t>
            </a:fld>
            <a:endParaRPr lang="en-US"/>
          </a:p>
        </p:txBody>
      </p:sp>
    </p:spTree>
    <p:extLst>
      <p:ext uri="{BB962C8B-B14F-4D97-AF65-F5344CB8AC3E}">
        <p14:creationId xmlns:p14="http://schemas.microsoft.com/office/powerpoint/2010/main" val="22265807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D9DFBA8-1EC9-8547-84AB-FDD2967F3B4F}" type="slidenum">
              <a:rPr lang="en-US" smtClean="0"/>
              <a:t>41</a:t>
            </a:fld>
            <a:endParaRPr lang="en-US"/>
          </a:p>
        </p:txBody>
      </p:sp>
    </p:spTree>
    <p:extLst>
      <p:ext uri="{BB962C8B-B14F-4D97-AF65-F5344CB8AC3E}">
        <p14:creationId xmlns:p14="http://schemas.microsoft.com/office/powerpoint/2010/main" val="32283805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rtl="0"/>
            <a:r>
              <a:rPr lang="en-US" sz="1200" kern="1200" dirty="0">
                <a:solidFill>
                  <a:schemeClr val="tx1"/>
                </a:solidFill>
                <a:effectLst/>
                <a:latin typeface="+mn-lt"/>
                <a:ea typeface="+mn-ea"/>
                <a:cs typeface="+mn-cs"/>
              </a:rPr>
              <a:t>As in skeletal muscle, the cardiac muscle cell is composed of sarcomeres which are composed of thick and thin filaments. The thick filaments are composed of myosin, whose globular heads have actin-binding sites and ATPase activity. The thin filaments are composed of three proteins: actin, tropomyosin, and troponin. Actin is a globular protein with a myosin-binding site. Tropomyosin runs along the groove of the twisted actin strands and functions to block the myosin-binding site. Troponin is a globular protein composed of a complex of three subunits; the troponin C subunit binds Ca2+ which induces, a conformational change and removes the tropomyosin inhibition of actin-myosin interaction.</a:t>
            </a:r>
          </a:p>
        </p:txBody>
      </p:sp>
      <p:sp>
        <p:nvSpPr>
          <p:cNvPr id="4" name="Slide Number Placeholder 3"/>
          <p:cNvSpPr>
            <a:spLocks noGrp="1"/>
          </p:cNvSpPr>
          <p:nvPr>
            <p:ph type="sldNum" sz="quarter" idx="5"/>
          </p:nvPr>
        </p:nvSpPr>
        <p:spPr/>
        <p:txBody>
          <a:bodyPr/>
          <a:lstStyle/>
          <a:p>
            <a:fld id="{DD9DFBA8-1EC9-8547-84AB-FDD2967F3B4F}" type="slidenum">
              <a:rPr lang="en-US" smtClean="0"/>
              <a:t>43</a:t>
            </a:fld>
            <a:endParaRPr lang="en-US"/>
          </a:p>
        </p:txBody>
      </p:sp>
    </p:spTree>
    <p:extLst>
      <p:ext uri="{BB962C8B-B14F-4D97-AF65-F5344CB8AC3E}">
        <p14:creationId xmlns:p14="http://schemas.microsoft.com/office/powerpoint/2010/main" val="17103793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D9DFBA8-1EC9-8547-84AB-FDD2967F3B4F}" type="slidenum">
              <a:rPr lang="en-US" smtClean="0"/>
              <a:t>44</a:t>
            </a:fld>
            <a:endParaRPr lang="en-US"/>
          </a:p>
        </p:txBody>
      </p:sp>
    </p:spTree>
    <p:extLst>
      <p:ext uri="{BB962C8B-B14F-4D97-AF65-F5344CB8AC3E}">
        <p14:creationId xmlns:p14="http://schemas.microsoft.com/office/powerpoint/2010/main" val="21943504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Systolic and diastolic left ventricular pressure-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volume curves. The systolic curve shows active pressure as a</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function of end-diastolic volume (fiber length). The diastolic curve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shows passive pressure as a function of end-diastolic volume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upper curve is the relationship between </a:t>
            </a:r>
            <a:r>
              <a:rPr lang="en-US" sz="1200" b="0" i="0" kern="1200" dirty="0" err="1">
                <a:solidFill>
                  <a:schemeClr val="tx1"/>
                </a:solidFill>
                <a:effectLst/>
                <a:latin typeface="+mn-lt"/>
                <a:ea typeface="+mn-ea"/>
                <a:cs typeface="+mn-cs"/>
              </a:rPr>
              <a:t>ven</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err="1">
                <a:solidFill>
                  <a:schemeClr val="tx1"/>
                </a:solidFill>
                <a:effectLst/>
                <a:latin typeface="+mn-lt"/>
                <a:ea typeface="+mn-ea"/>
                <a:cs typeface="+mn-cs"/>
              </a:rPr>
              <a:t>tricular</a:t>
            </a:r>
            <a:r>
              <a:rPr lang="en-US" sz="1200" b="0" i="0" kern="1200" dirty="0">
                <a:solidFill>
                  <a:schemeClr val="tx1"/>
                </a:solidFill>
                <a:effectLst/>
                <a:latin typeface="+mn-lt"/>
                <a:ea typeface="+mn-ea"/>
                <a:cs typeface="+mn-cs"/>
              </a:rPr>
              <a:t> pressure developed during systole and end-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diastolic volume (or end-diastolic fiber length)</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lower curve is the relationship between </a:t>
            </a:r>
            <a:r>
              <a:rPr lang="en-US" sz="1200" b="0" i="0" kern="1200" dirty="0" err="1">
                <a:solidFill>
                  <a:schemeClr val="tx1"/>
                </a:solidFill>
                <a:effectLst/>
                <a:latin typeface="+mn-lt"/>
                <a:ea typeface="+mn-ea"/>
                <a:cs typeface="+mn-cs"/>
              </a:rPr>
              <a:t>ven</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err="1">
                <a:solidFill>
                  <a:schemeClr val="tx1"/>
                </a:solidFill>
                <a:effectLst/>
                <a:latin typeface="+mn-lt"/>
                <a:ea typeface="+mn-ea"/>
                <a:cs typeface="+mn-cs"/>
              </a:rPr>
              <a:t>tricular</a:t>
            </a:r>
            <a:r>
              <a:rPr lang="en-US" sz="1200" b="0" i="0" kern="1200" dirty="0">
                <a:solidFill>
                  <a:schemeClr val="tx1"/>
                </a:solidFill>
                <a:effectLst/>
                <a:latin typeface="+mn-lt"/>
                <a:ea typeface="+mn-ea"/>
                <a:cs typeface="+mn-cs"/>
              </a:rPr>
              <a:t> pressure and ventricular volume during </a:t>
            </a:r>
            <a:r>
              <a:rPr lang="en-US" sz="1200" b="0" i="0" kern="1200" dirty="0" err="1">
                <a:solidFill>
                  <a:schemeClr val="tx1"/>
                </a:solidFill>
                <a:effectLst/>
                <a:latin typeface="+mn-lt"/>
                <a:ea typeface="+mn-ea"/>
                <a:cs typeface="+mn-cs"/>
              </a:rPr>
              <a:t>dias</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tole, when the heart is not contracting</a:t>
            </a:r>
            <a:endParaRPr lang="en-US" dirty="0"/>
          </a:p>
        </p:txBody>
      </p:sp>
      <p:sp>
        <p:nvSpPr>
          <p:cNvPr id="4" name="Slide Number Placeholder 3"/>
          <p:cNvSpPr>
            <a:spLocks noGrp="1"/>
          </p:cNvSpPr>
          <p:nvPr>
            <p:ph type="sldNum" sz="quarter" idx="5"/>
          </p:nvPr>
        </p:nvSpPr>
        <p:spPr/>
        <p:txBody>
          <a:bodyPr/>
          <a:lstStyle/>
          <a:p>
            <a:fld id="{DD9DFBA8-1EC9-8547-84AB-FDD2967F3B4F}" type="slidenum">
              <a:rPr lang="en-US" smtClean="0"/>
              <a:t>49</a:t>
            </a:fld>
            <a:endParaRPr lang="en-US"/>
          </a:p>
        </p:txBody>
      </p:sp>
    </p:spTree>
    <p:extLst>
      <p:ext uri="{BB962C8B-B14F-4D97-AF65-F5344CB8AC3E}">
        <p14:creationId xmlns:p14="http://schemas.microsoft.com/office/powerpoint/2010/main" val="7995235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volume of blood ejected on one ventricular </a:t>
            </a:r>
            <a:r>
              <a:rPr lang="en-US" sz="1200" b="0" i="0" kern="1200" dirty="0" err="1">
                <a:solidFill>
                  <a:schemeClr val="tx1"/>
                </a:solidFill>
                <a:effectLst/>
                <a:latin typeface="+mn-lt"/>
                <a:ea typeface="+mn-ea"/>
                <a:cs typeface="+mn-cs"/>
              </a:rPr>
              <a:t>contrac</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err="1">
                <a:solidFill>
                  <a:schemeClr val="tx1"/>
                </a:solidFill>
                <a:effectLst/>
                <a:latin typeface="+mn-lt"/>
                <a:ea typeface="+mn-ea"/>
                <a:cs typeface="+mn-cs"/>
              </a:rPr>
              <a:t>tion</a:t>
            </a:r>
            <a:r>
              <a:rPr lang="en-US" sz="1200" b="0" i="0" kern="1200" dirty="0">
                <a:solidFill>
                  <a:schemeClr val="tx1"/>
                </a:solidFill>
                <a:effectLst/>
                <a:latin typeface="+mn-lt"/>
                <a:ea typeface="+mn-ea"/>
                <a:cs typeface="+mn-cs"/>
              </a:rPr>
              <a:t> is the stroke volume.</a:t>
            </a:r>
            <a:endParaRPr lang="en-US" dirty="0"/>
          </a:p>
        </p:txBody>
      </p:sp>
      <p:sp>
        <p:nvSpPr>
          <p:cNvPr id="4" name="Slide Number Placeholder 3"/>
          <p:cNvSpPr>
            <a:spLocks noGrp="1"/>
          </p:cNvSpPr>
          <p:nvPr>
            <p:ph type="sldNum" sz="quarter" idx="5"/>
          </p:nvPr>
        </p:nvSpPr>
        <p:spPr/>
        <p:txBody>
          <a:bodyPr/>
          <a:lstStyle/>
          <a:p>
            <a:fld id="{DD9DFBA8-1EC9-8547-84AB-FDD2967F3B4F}" type="slidenum">
              <a:rPr lang="en-US" smtClean="0"/>
              <a:t>50</a:t>
            </a:fld>
            <a:endParaRPr lang="en-US"/>
          </a:p>
        </p:txBody>
      </p:sp>
    </p:spTree>
    <p:extLst>
      <p:ext uri="{BB962C8B-B14F-4D97-AF65-F5344CB8AC3E}">
        <p14:creationId xmlns:p14="http://schemas.microsoft.com/office/powerpoint/2010/main" val="2420712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ejection fraction is an indicator of</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contractility, with increases in ejection fraction reflect-</a:t>
            </a:r>
            <a:br>
              <a:rPr lang="en-US" sz="1200" b="0" i="0" kern="1200" dirty="0">
                <a:solidFill>
                  <a:schemeClr val="tx1"/>
                </a:solidFill>
                <a:effectLst/>
                <a:latin typeface="+mn-lt"/>
                <a:ea typeface="+mn-ea"/>
                <a:cs typeface="+mn-cs"/>
              </a:rPr>
            </a:br>
            <a:r>
              <a:rPr lang="en-US" sz="1200" b="0" i="0" kern="1200" dirty="0" err="1">
                <a:solidFill>
                  <a:schemeClr val="tx1"/>
                </a:solidFill>
                <a:effectLst/>
                <a:latin typeface="+mn-lt"/>
                <a:ea typeface="+mn-ea"/>
                <a:cs typeface="+mn-cs"/>
              </a:rPr>
              <a:t>ing</a:t>
            </a:r>
            <a:r>
              <a:rPr lang="en-US" sz="1200" b="0" i="0" kern="1200" dirty="0">
                <a:solidFill>
                  <a:schemeClr val="tx1"/>
                </a:solidFill>
                <a:effectLst/>
                <a:latin typeface="+mn-lt"/>
                <a:ea typeface="+mn-ea"/>
                <a:cs typeface="+mn-cs"/>
              </a:rPr>
              <a:t> an increase in contractility and decreases in ejection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fraction reflecting a decrease in contractility. Thus,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Ejection fraction Stroke volume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End-diastolic volume</a:t>
            </a:r>
            <a:endParaRPr lang="en-US" dirty="0"/>
          </a:p>
        </p:txBody>
      </p:sp>
      <p:sp>
        <p:nvSpPr>
          <p:cNvPr id="4" name="Slide Number Placeholder 3"/>
          <p:cNvSpPr>
            <a:spLocks noGrp="1"/>
          </p:cNvSpPr>
          <p:nvPr>
            <p:ph type="sldNum" sz="quarter" idx="5"/>
          </p:nvPr>
        </p:nvSpPr>
        <p:spPr/>
        <p:txBody>
          <a:bodyPr/>
          <a:lstStyle/>
          <a:p>
            <a:fld id="{DD9DFBA8-1EC9-8547-84AB-FDD2967F3B4F}" type="slidenum">
              <a:rPr lang="en-US" smtClean="0"/>
              <a:t>52</a:t>
            </a:fld>
            <a:endParaRPr lang="en-US"/>
          </a:p>
        </p:txBody>
      </p:sp>
    </p:spTree>
    <p:extLst>
      <p:ext uri="{BB962C8B-B14F-4D97-AF65-F5344CB8AC3E}">
        <p14:creationId xmlns:p14="http://schemas.microsoft.com/office/powerpoint/2010/main" val="4055708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he Frank-Starling relationship governs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normal ventricular function and ensures that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volume the heart ejects in systole equals the volume it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receives in venous return. Recall from a previous discus-</a:t>
            </a:r>
            <a:br>
              <a:rPr lang="en-US" sz="1200" b="0" i="0" kern="1200" dirty="0">
                <a:solidFill>
                  <a:schemeClr val="tx1"/>
                </a:solidFill>
                <a:effectLst/>
                <a:latin typeface="+mn-lt"/>
                <a:ea typeface="+mn-ea"/>
                <a:cs typeface="+mn-cs"/>
              </a:rPr>
            </a:br>
            <a:r>
              <a:rPr lang="en-US" sz="1200" b="0" i="0" kern="1200" dirty="0" err="1">
                <a:solidFill>
                  <a:schemeClr val="tx1"/>
                </a:solidFill>
                <a:effectLst/>
                <a:latin typeface="+mn-lt"/>
                <a:ea typeface="+mn-ea"/>
                <a:cs typeface="+mn-cs"/>
              </a:rPr>
              <a:t>sion</a:t>
            </a:r>
            <a:r>
              <a:rPr lang="en-US" sz="1200" b="0" i="0" kern="1200" dirty="0">
                <a:solidFill>
                  <a:schemeClr val="tx1"/>
                </a:solidFill>
                <a:effectLst/>
                <a:latin typeface="+mn-lt"/>
                <a:ea typeface="+mn-ea"/>
                <a:cs typeface="+mn-cs"/>
              </a:rPr>
              <a:t> that, in the steady state, cardiac output equals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venous return. It is the Frank-Starling law of the heart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that underlies and ensures this equality</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Cardiac output and stroke volume are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plotted as a function of ventricular end-diastolic volume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or right atrial pressure. (Right atrial pressure may be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substituted for end-diastolic volume because both</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parameters are related to venous return.</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There is a</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curvilinear relationship between stroke volume or</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cardiac output and ventricular end-diastolic volume. As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venous return increases, end-diastolic volume increases,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and because of the length-tension relationship in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ventricles, stroke volume increases accordingly.</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when end-diastolic volume becomes high does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curve start to bend: At these high levels, the ventricle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reaches a limit and simply is not able to “keep up” with</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venous return.</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Agents that increase contractility have a positive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inotropic effect (uppermost curve). Positive inotropic</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agents (e.g., digoxin) produce increases in stroke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volume and cardiac output for a given end-diastolic</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volume. The result is that a larger fraction of the end-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diastolic volume is ejected per beat and there is an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increase in ejection fraction.</a:t>
            </a:r>
          </a:p>
          <a:p>
            <a:endParaRPr lang="en-US" sz="1200" b="0" i="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Agents that decrease contractility have a negative</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inotropic effect (lowermost curve). Negative inotropic</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agents produce decreases in stroke volume and cardiac</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output for a given end-diastolic volume. The result is</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that a smaller fraction of the end-diastolic volume is</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ejected per beat and there is a decrease in ejection</a:t>
            </a:r>
            <a:endParaRPr lang="en-US" dirty="0"/>
          </a:p>
        </p:txBody>
      </p:sp>
      <p:sp>
        <p:nvSpPr>
          <p:cNvPr id="4" name="Slide Number Placeholder 3"/>
          <p:cNvSpPr>
            <a:spLocks noGrp="1"/>
          </p:cNvSpPr>
          <p:nvPr>
            <p:ph type="sldNum" sz="quarter" idx="5"/>
          </p:nvPr>
        </p:nvSpPr>
        <p:spPr/>
        <p:txBody>
          <a:bodyPr/>
          <a:lstStyle/>
          <a:p>
            <a:fld id="{DD9DFBA8-1EC9-8547-84AB-FDD2967F3B4F}" type="slidenum">
              <a:rPr lang="en-US" smtClean="0"/>
              <a:t>53</a:t>
            </a:fld>
            <a:endParaRPr lang="en-US"/>
          </a:p>
        </p:txBody>
      </p:sp>
    </p:spTree>
    <p:extLst>
      <p:ext uri="{BB962C8B-B14F-4D97-AF65-F5344CB8AC3E}">
        <p14:creationId xmlns:p14="http://schemas.microsoft.com/office/powerpoint/2010/main" val="18293399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term hemodynamics refers to the principles that govern blood flow in the cardiovascular system.</a:t>
            </a:r>
            <a:endParaRPr lang="en-US" dirty="0"/>
          </a:p>
        </p:txBody>
      </p:sp>
      <p:sp>
        <p:nvSpPr>
          <p:cNvPr id="4" name="Slide Number Placeholder 3"/>
          <p:cNvSpPr>
            <a:spLocks noGrp="1"/>
          </p:cNvSpPr>
          <p:nvPr>
            <p:ph type="sldNum" sz="quarter" idx="5"/>
          </p:nvPr>
        </p:nvSpPr>
        <p:spPr/>
        <p:txBody>
          <a:bodyPr/>
          <a:lstStyle/>
          <a:p>
            <a:fld id="{DD9DFBA8-1EC9-8547-84AB-FDD2967F3B4F}" type="slidenum">
              <a:rPr lang="en-US" smtClean="0"/>
              <a:t>5</a:t>
            </a:fld>
            <a:endParaRPr lang="en-US"/>
          </a:p>
        </p:txBody>
      </p:sp>
    </p:spTree>
    <p:extLst>
      <p:ext uri="{BB962C8B-B14F-4D97-AF65-F5344CB8AC3E}">
        <p14:creationId xmlns:p14="http://schemas.microsoft.com/office/powerpoint/2010/main" val="23528421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rtl="0"/>
            <a:r>
              <a:rPr lang="en-US" sz="1200" kern="1200" dirty="0">
                <a:solidFill>
                  <a:schemeClr val="tx1"/>
                </a:solidFill>
                <a:effectLst/>
                <a:latin typeface="+mn-lt"/>
                <a:ea typeface="+mn-ea"/>
                <a:cs typeface="+mn-cs"/>
              </a:rPr>
              <a:t>The next group of charts we will look at are the ventricular volume pressure loops. As you can see a portion of that systolic pressure-volume curve Is superimposed as a gold dashed line on the ventricular pressure-volume loop. The dashed line shows the maximum possible pressure that can be developed for a given ventricular volume during systole. The ventricular pressure-volume loop describes one complete cycle of ventricular contraction, ejection, relaxation, and refilling. In isovolumetric contraction, the left ventricle has already filled with blood from the left atrium, and pressure is quite low because the ventricular muscle is relaxed. The ventricle then contracts, this is represented by 1-2, and ventricular pressure increases dramatically. Because all valves are closed, no blood can be ejected from the left ventricle, and ventricular volume is constant, although ventricular pressure becomes quite high. In ventricular ejection (2- 3) the left ventricular pressure becomes higher than aortic pressure, causing the aortic valve to open. Once the valve is open, blood is rapidly ejected, driven by the pressure gradient between the left ventricle and the aorta. During this phase, left ventricular pressure remains high because the ventricle is still contracting. Ventricular volume decreases as blood is ejected into the aorta. The volume remaining in the ventricle at</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point 3 is the end-systolic volume. The width of the pressure-volume loop is the volume of blood ejected, or the stroke volume. During the next phase of isovolumetric relaxation or (3 to 4) systole ends and the ventricle relaxes. Ventricular pressure decreases below aortic pressure and the aortic valve closes. Although ventricular pressure decreases rapidly during this phase, ventricular volume remains constant because all valves are closed again. At the last stage ventricular filling, represented by 4 to 1, the ventricular pressure has fallen to a level that now is less than left atrial pressure, causing the mitral (AV) valve to open. The left ventricle fills with blood from the left atrium passively and also actively, as a result of atrial contraction in the next cycle. Left ventricular volume increases back to the end-diastolic volume. The ventricular muscle is relaxed, and pressure increases only slightly as the compliant ventricle fills with blood. </a:t>
            </a:r>
          </a:p>
        </p:txBody>
      </p:sp>
      <p:sp>
        <p:nvSpPr>
          <p:cNvPr id="4" name="Slide Number Placeholder 3"/>
          <p:cNvSpPr>
            <a:spLocks noGrp="1"/>
          </p:cNvSpPr>
          <p:nvPr>
            <p:ph type="sldNum" sz="quarter" idx="5"/>
          </p:nvPr>
        </p:nvSpPr>
        <p:spPr/>
        <p:txBody>
          <a:bodyPr/>
          <a:lstStyle/>
          <a:p>
            <a:fld id="{DD9DFBA8-1EC9-8547-84AB-FDD2967F3B4F}" type="slidenum">
              <a:rPr lang="en-US" smtClean="0"/>
              <a:t>54</a:t>
            </a:fld>
            <a:endParaRPr lang="en-US"/>
          </a:p>
        </p:txBody>
      </p:sp>
    </p:spTree>
    <p:extLst>
      <p:ext uri="{BB962C8B-B14F-4D97-AF65-F5344CB8AC3E}">
        <p14:creationId xmlns:p14="http://schemas.microsoft.com/office/powerpoint/2010/main" val="32935144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 - increased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preload. preload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is end-diastolic volume. Stroke volume, as </a:t>
            </a:r>
            <a:r>
              <a:rPr lang="en-US" sz="1200" b="0" i="0" kern="1200" dirty="0" err="1">
                <a:solidFill>
                  <a:schemeClr val="tx1"/>
                </a:solidFill>
                <a:effectLst/>
                <a:latin typeface="+mn-lt"/>
                <a:ea typeface="+mn-ea"/>
                <a:cs typeface="+mn-cs"/>
              </a:rPr>
              <a:t>mea</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err="1">
                <a:solidFill>
                  <a:schemeClr val="tx1"/>
                </a:solidFill>
                <a:effectLst/>
                <a:latin typeface="+mn-lt"/>
                <a:ea typeface="+mn-ea"/>
                <a:cs typeface="+mn-cs"/>
              </a:rPr>
              <a:t>sured</a:t>
            </a:r>
            <a:r>
              <a:rPr lang="en-US" sz="1200" b="0" i="0" kern="1200" dirty="0">
                <a:solidFill>
                  <a:schemeClr val="tx1"/>
                </a:solidFill>
                <a:effectLst/>
                <a:latin typeface="+mn-lt"/>
                <a:ea typeface="+mn-ea"/>
                <a:cs typeface="+mn-cs"/>
              </a:rPr>
              <a:t> by the width of the pressure-volume loop,</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increases. This increase in stroke volume is based on the Frank-Starling relationship, which states that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greater the end-diastolic volume (end-diastolic</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fiber length), the greater the stroke volume ejected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in systole.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B - increased after-</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load (increased aortic pressure) on ventricular cycle. </a:t>
            </a:r>
            <a:r>
              <a:rPr lang="en-US" sz="1200" kern="1200" dirty="0">
                <a:solidFill>
                  <a:schemeClr val="tx1"/>
                </a:solidFill>
                <a:effectLst/>
                <a:latin typeface="+mn-lt"/>
                <a:ea typeface="+mn-ea"/>
                <a:cs typeface="+mn-cs"/>
              </a:rPr>
              <a:t>A consequence of the increased after-</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load is that less blood is ejected from the ventricle</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during systole; thus, stroke volume decreases,</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more blood remains in the ventricle at the end of</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systole, and end-systolic volume increases.</a:t>
            </a:r>
            <a:r>
              <a:rPr lang="en-US" sz="1200" b="0" i="0" kern="1200" dirty="0">
                <a:solidFill>
                  <a:schemeClr val="tx1"/>
                </a:solidFill>
                <a:effectLst/>
                <a:latin typeface="+mn-lt"/>
                <a:ea typeface="+mn-ea"/>
                <a:cs typeface="+mn-cs"/>
              </a:rPr>
              <a:t>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C. increased con-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tractility on the ventricular cycle. When </a:t>
            </a:r>
            <a:r>
              <a:rPr lang="en-US" sz="1200" b="0" i="0" kern="1200" dirty="0" err="1">
                <a:solidFill>
                  <a:schemeClr val="tx1"/>
                </a:solidFill>
                <a:effectLst/>
                <a:latin typeface="+mn-lt"/>
                <a:ea typeface="+mn-ea"/>
                <a:cs typeface="+mn-cs"/>
              </a:rPr>
              <a:t>contractil</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err="1">
                <a:solidFill>
                  <a:schemeClr val="tx1"/>
                </a:solidFill>
                <a:effectLst/>
                <a:latin typeface="+mn-lt"/>
                <a:ea typeface="+mn-ea"/>
                <a:cs typeface="+mn-cs"/>
              </a:rPr>
              <a:t>ity</a:t>
            </a:r>
            <a:r>
              <a:rPr lang="en-US" sz="1200" b="0" i="0" kern="1200" dirty="0">
                <a:solidFill>
                  <a:schemeClr val="tx1"/>
                </a:solidFill>
                <a:effectLst/>
                <a:latin typeface="+mn-lt"/>
                <a:ea typeface="+mn-ea"/>
                <a:cs typeface="+mn-cs"/>
              </a:rPr>
              <a:t> increases, the ventricle can develop greater</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tension and pressure during systole and eject a</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larger volume of blood than normal. Stroke volume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increases, as does ejection fraction; less blood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remains in the ventricle at the end of systole, and,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consequently, end-systolic volume decreases</a:t>
            </a:r>
            <a:br>
              <a:rPr lang="en-US" sz="1200" kern="1200" dirty="0">
                <a:solidFill>
                  <a:schemeClr val="tx1"/>
                </a:solidFill>
                <a:effectLst/>
                <a:latin typeface="+mn-lt"/>
                <a:ea typeface="+mn-ea"/>
                <a:cs typeface="+mn-cs"/>
              </a:rPr>
            </a:br>
            <a:endParaRPr lang="en-US" dirty="0"/>
          </a:p>
        </p:txBody>
      </p:sp>
      <p:sp>
        <p:nvSpPr>
          <p:cNvPr id="4" name="Slide Number Placeholder 3"/>
          <p:cNvSpPr>
            <a:spLocks noGrp="1"/>
          </p:cNvSpPr>
          <p:nvPr>
            <p:ph type="sldNum" sz="quarter" idx="5"/>
          </p:nvPr>
        </p:nvSpPr>
        <p:spPr/>
        <p:txBody>
          <a:bodyPr/>
          <a:lstStyle/>
          <a:p>
            <a:fld id="{DD9DFBA8-1EC9-8547-84AB-FDD2967F3B4F}" type="slidenum">
              <a:rPr lang="en-US" smtClean="0"/>
              <a:t>55</a:t>
            </a:fld>
            <a:endParaRPr lang="en-US"/>
          </a:p>
        </p:txBody>
      </p:sp>
    </p:spTree>
    <p:extLst>
      <p:ext uri="{BB962C8B-B14F-4D97-AF65-F5344CB8AC3E}">
        <p14:creationId xmlns:p14="http://schemas.microsoft.com/office/powerpoint/2010/main" val="375725735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increases in cardiac</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output or increases in aortic pressure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will increase the work of the heart</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For example, in aortic stenosis,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myocardial O2 consumption is greatly increased because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left ventricle must develop extremely high pressures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to pump blood through the stenosed aortic valve (even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though cardiac output actually is reduced).</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Another consequence of the greater O2 consumption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of pressure work is that the left ventricle must work</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harder than the right ventricle. Although cardiac output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is the same on both sides of the heart, mean aortic</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pressure (100 mm Hg) is much higher than mean </a:t>
            </a:r>
            <a:r>
              <a:rPr lang="en-US" sz="1200" b="0" i="0" kern="1200" dirty="0" err="1">
                <a:solidFill>
                  <a:schemeClr val="tx1"/>
                </a:solidFill>
                <a:effectLst/>
                <a:latin typeface="+mn-lt"/>
                <a:ea typeface="+mn-ea"/>
                <a:cs typeface="+mn-cs"/>
              </a:rPr>
              <a:t>pul</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err="1">
                <a:solidFill>
                  <a:schemeClr val="tx1"/>
                </a:solidFill>
                <a:effectLst/>
                <a:latin typeface="+mn-lt"/>
                <a:ea typeface="+mn-ea"/>
                <a:cs typeface="+mn-cs"/>
              </a:rPr>
              <a:t>monary</a:t>
            </a:r>
            <a:r>
              <a:rPr lang="en-US" sz="1200" b="0" i="0" kern="1200" dirty="0">
                <a:solidFill>
                  <a:schemeClr val="tx1"/>
                </a:solidFill>
                <a:effectLst/>
                <a:latin typeface="+mn-lt"/>
                <a:ea typeface="+mn-ea"/>
                <a:cs typeface="+mn-cs"/>
              </a:rPr>
              <a:t> artery pressure (15 mm Hg). Thus, the </a:t>
            </a:r>
            <a:r>
              <a:rPr lang="en-US" sz="1200" b="0" i="0" kern="1200" dirty="0" err="1">
                <a:solidFill>
                  <a:schemeClr val="tx1"/>
                </a:solidFill>
                <a:effectLst/>
                <a:latin typeface="+mn-lt"/>
                <a:ea typeface="+mn-ea"/>
                <a:cs typeface="+mn-cs"/>
              </a:rPr>
              <a:t>pres</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sure work of the left ventricle is much greater than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pressure work of the right ventricle, although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volume work is the same.</a:t>
            </a:r>
          </a:p>
          <a:p>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D9DFBA8-1EC9-8547-84AB-FDD2967F3B4F}" type="slidenum">
              <a:rPr lang="en-US" smtClean="0"/>
              <a:t>56</a:t>
            </a:fld>
            <a:endParaRPr lang="en-US"/>
          </a:p>
        </p:txBody>
      </p:sp>
    </p:spTree>
    <p:extLst>
      <p:ext uri="{BB962C8B-B14F-4D97-AF65-F5344CB8AC3E}">
        <p14:creationId xmlns:p14="http://schemas.microsoft.com/office/powerpoint/2010/main" val="200586714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amount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of O2 in the pulmonary veins is pulmonary blood flow</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multiplied by the O2 content of pulmonary venous blood.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Likewise, the amount of O2 returned to the lungs via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pulmonary artery is pulmonary blood flow multiplied by</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O2 content of pulmonary arterial blood. Recall that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pulmonary blood flow is the cardiac output of the right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heart and is equal to the cardiac output of the left heart.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Thus, stating these equalities mathematically,</a:t>
            </a:r>
            <a:endParaRPr lang="en-US" dirty="0"/>
          </a:p>
        </p:txBody>
      </p:sp>
      <p:sp>
        <p:nvSpPr>
          <p:cNvPr id="4" name="Slide Number Placeholder 3"/>
          <p:cNvSpPr>
            <a:spLocks noGrp="1"/>
          </p:cNvSpPr>
          <p:nvPr>
            <p:ph type="sldNum" sz="quarter" idx="5"/>
          </p:nvPr>
        </p:nvSpPr>
        <p:spPr/>
        <p:txBody>
          <a:bodyPr/>
          <a:lstStyle/>
          <a:p>
            <a:fld id="{DD9DFBA8-1EC9-8547-84AB-FDD2967F3B4F}" type="slidenum">
              <a:rPr lang="en-US" smtClean="0"/>
              <a:t>57</a:t>
            </a:fld>
            <a:endParaRPr lang="en-US"/>
          </a:p>
        </p:txBody>
      </p:sp>
    </p:spTree>
    <p:extLst>
      <p:ext uri="{BB962C8B-B14F-4D97-AF65-F5344CB8AC3E}">
        <p14:creationId xmlns:p14="http://schemas.microsoft.com/office/powerpoint/2010/main" val="19392260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illustration is the cardiac cycle. It is divided into seven phases, which are represented by each letter and divided by each of the vertical lines. The ECG is at the very bottom which represents the electrical events that happen during one cycle. This illustration is meant to be read vertically, one phase at a time, with the ECG as as time marker. The other lines that are plotted include the left ventricular pressure and volume, aortic and and left atrial pressures, venous pulse, and heart sounds. The cardiac cycle begins with the depolarization and contraction of the atria. </a:t>
            </a:r>
          </a:p>
          <a:p>
            <a:endParaRPr lang="en-US" dirty="0"/>
          </a:p>
        </p:txBody>
      </p:sp>
      <p:sp>
        <p:nvSpPr>
          <p:cNvPr id="4" name="Slide Number Placeholder 3"/>
          <p:cNvSpPr>
            <a:spLocks noGrp="1"/>
          </p:cNvSpPr>
          <p:nvPr>
            <p:ph type="sldNum" sz="quarter" idx="5"/>
          </p:nvPr>
        </p:nvSpPr>
        <p:spPr/>
        <p:txBody>
          <a:bodyPr/>
          <a:lstStyle/>
          <a:p>
            <a:fld id="{DD9DFBA8-1EC9-8547-84AB-FDD2967F3B4F}" type="slidenum">
              <a:rPr lang="en-US" smtClean="0"/>
              <a:t>59</a:t>
            </a:fld>
            <a:endParaRPr lang="en-US"/>
          </a:p>
        </p:txBody>
      </p:sp>
    </p:spTree>
    <p:extLst>
      <p:ext uri="{BB962C8B-B14F-4D97-AF65-F5344CB8AC3E}">
        <p14:creationId xmlns:p14="http://schemas.microsoft.com/office/powerpoint/2010/main" val="8614707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Atrial systole is atrial contraction. It is preceded by the P wave on the ECG which marks depolarization of the atria. Contraction of the left atrium increases pressure in the atrium and reflects back into the </a:t>
            </a:r>
            <a:r>
              <a:rPr lang="en-US" dirty="0" err="1"/>
              <a:t>vens</a:t>
            </a:r>
            <a:r>
              <a:rPr lang="en-US" dirty="0"/>
              <a:t> which appears as a wave on the venous pulse line as the “a wave”. As the atrium is filling, the ventricle is relaxed so the mitral valve is open and the ventricle is filling with blood which increases ventricular volume, then as the atria contracts the ventricular volume increases even more, which is evident on the ventricular pressure and ventricular volume lines. The fourth heart sound, which corresponds with atrial systole, is not usually heard. In animals with ventricular hypertrophy it can be heard because it’s the sound of blood hitting a non compliant or “stiff” ventricle.</a:t>
            </a:r>
          </a:p>
          <a:p>
            <a:endParaRPr lang="en-US" dirty="0"/>
          </a:p>
        </p:txBody>
      </p:sp>
      <p:sp>
        <p:nvSpPr>
          <p:cNvPr id="4" name="Slide Number Placeholder 3"/>
          <p:cNvSpPr>
            <a:spLocks noGrp="1"/>
          </p:cNvSpPr>
          <p:nvPr>
            <p:ph type="sldNum" sz="quarter" idx="5"/>
          </p:nvPr>
        </p:nvSpPr>
        <p:spPr/>
        <p:txBody>
          <a:bodyPr/>
          <a:lstStyle/>
          <a:p>
            <a:fld id="{DD9DFBA8-1EC9-8547-84AB-FDD2967F3B4F}" type="slidenum">
              <a:rPr lang="en-US" smtClean="0"/>
              <a:t>60</a:t>
            </a:fld>
            <a:endParaRPr lang="en-US"/>
          </a:p>
        </p:txBody>
      </p:sp>
    </p:spTree>
    <p:extLst>
      <p:ext uri="{BB962C8B-B14F-4D97-AF65-F5344CB8AC3E}">
        <p14:creationId xmlns:p14="http://schemas.microsoft.com/office/powerpoint/2010/main" val="403224624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Phase B begins during the QRS complex and is characterized by left ventricular contraction which corresponds to a dramatic increase in the ventricular pressure. The ventricular volume remains the same because all valves are closed and there is no additional filling through mitral valve or ejection through aortic valve. As soon as the left ventricular pressure is greater that the left atrial pressure the mitral valve will close. The first heart sounds is made by the closing of the AV valves. This can occasionally be a split heart sound because the mitral valve closes before the tricuspid valve. This can be exacerbated to the point where the split is heard during bundle branch blocks or pulmonary hypertension. </a:t>
            </a:r>
          </a:p>
          <a:p>
            <a:endParaRPr lang="en-US" dirty="0"/>
          </a:p>
        </p:txBody>
      </p:sp>
      <p:sp>
        <p:nvSpPr>
          <p:cNvPr id="4" name="Slide Number Placeholder 3"/>
          <p:cNvSpPr>
            <a:spLocks noGrp="1"/>
          </p:cNvSpPr>
          <p:nvPr>
            <p:ph type="sldNum" sz="quarter" idx="5"/>
          </p:nvPr>
        </p:nvSpPr>
        <p:spPr/>
        <p:txBody>
          <a:bodyPr/>
          <a:lstStyle/>
          <a:p>
            <a:fld id="{DD9DFBA8-1EC9-8547-84AB-FDD2967F3B4F}" type="slidenum">
              <a:rPr lang="en-US" smtClean="0"/>
              <a:t>61</a:t>
            </a:fld>
            <a:endParaRPr lang="en-US"/>
          </a:p>
        </p:txBody>
      </p:sp>
    </p:spTree>
    <p:extLst>
      <p:ext uri="{BB962C8B-B14F-4D97-AF65-F5344CB8AC3E}">
        <p14:creationId xmlns:p14="http://schemas.microsoft.com/office/powerpoint/2010/main" val="234349510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Ventricles continue to contract and the ventricular pressure reaches its highest value. As the ventricular pressure becomes higher than the aortic pressure, the aortic valve opens and blood is rapidly ejected into the aorta. This is driven by the pressure gradient between the left ventricle and the aorta. The majority of stroke volume is ejected from the ventricle so ventricular </a:t>
            </a:r>
            <a:r>
              <a:rPr lang="en-US" dirty="0" err="1"/>
              <a:t>volme</a:t>
            </a:r>
            <a:r>
              <a:rPr lang="en-US" dirty="0"/>
              <a:t> decreases and aortic </a:t>
            </a:r>
            <a:r>
              <a:rPr lang="en-US" dirty="0" err="1"/>
              <a:t>ppressure</a:t>
            </a:r>
            <a:r>
              <a:rPr lang="en-US" dirty="0"/>
              <a:t> increases. During this phase, atrial filling begins and left atrial pressure slowly increases as blood returns to the left heart from the pulmonary circulation. This new blood will be ejected from the heart in the next cycle. The end of this phase coincides with the end of the ST segment or the beginning of the T wave. </a:t>
            </a:r>
          </a:p>
          <a:p>
            <a:endParaRPr lang="en-US" dirty="0"/>
          </a:p>
        </p:txBody>
      </p:sp>
      <p:sp>
        <p:nvSpPr>
          <p:cNvPr id="4" name="Slide Number Placeholder 3"/>
          <p:cNvSpPr>
            <a:spLocks noGrp="1"/>
          </p:cNvSpPr>
          <p:nvPr>
            <p:ph type="sldNum" sz="quarter" idx="5"/>
          </p:nvPr>
        </p:nvSpPr>
        <p:spPr/>
        <p:txBody>
          <a:bodyPr/>
          <a:lstStyle/>
          <a:p>
            <a:fld id="{DD9DFBA8-1EC9-8547-84AB-FDD2967F3B4F}" type="slidenum">
              <a:rPr lang="en-US" smtClean="0"/>
              <a:t>62</a:t>
            </a:fld>
            <a:endParaRPr lang="en-US"/>
          </a:p>
        </p:txBody>
      </p:sp>
    </p:spTree>
    <p:extLst>
      <p:ext uri="{BB962C8B-B14F-4D97-AF65-F5344CB8AC3E}">
        <p14:creationId xmlns:p14="http://schemas.microsoft.com/office/powerpoint/2010/main" val="188939743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During reduced ventricular ejection, the ventricles begin to repolarize, which corresponds to the T wave on the ECG. The ventricular pressure is falling because ventricles are no longer contracting. The aortic valve is open so the blood continues to leave the ventricle and go into the aorta, however it is at a reduced rate. The aortic pressure is decreasing even though blood from the ventricles is entering the aorta because blood is going into arterial circulation faster than it is moving from the ventricle to the aorta. The left atrial pressure continues to increase as blood returns to the left heart from the lungs. </a:t>
            </a:r>
          </a:p>
        </p:txBody>
      </p:sp>
      <p:sp>
        <p:nvSpPr>
          <p:cNvPr id="4" name="Slide Number Placeholder 3"/>
          <p:cNvSpPr>
            <a:spLocks noGrp="1"/>
          </p:cNvSpPr>
          <p:nvPr>
            <p:ph type="sldNum" sz="quarter" idx="5"/>
          </p:nvPr>
        </p:nvSpPr>
        <p:spPr/>
        <p:txBody>
          <a:bodyPr/>
          <a:lstStyle/>
          <a:p>
            <a:fld id="{DD9DFBA8-1EC9-8547-84AB-FDD2967F3B4F}" type="slidenum">
              <a:rPr lang="en-US" smtClean="0"/>
              <a:t>63</a:t>
            </a:fld>
            <a:endParaRPr lang="en-US"/>
          </a:p>
        </p:txBody>
      </p:sp>
    </p:spTree>
    <p:extLst>
      <p:ext uri="{BB962C8B-B14F-4D97-AF65-F5344CB8AC3E}">
        <p14:creationId xmlns:p14="http://schemas.microsoft.com/office/powerpoint/2010/main" val="104149593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Isovolumetric ventricular relaxation begins after ventricles are fully repolarized, marked by the end of the T wave. Because the left ventricle is relaxed, the left ventricular pressure decreases dramatically. When the left ventricular pressure falls below the aortic pressure, the aortic valve closes. The aortic valve closes slightly before the pulmonic valve but these valves closing is the second heart sound. When the aortic valve closes, the aortic pressure curve causes a “blip” called the dicrotic notch.  All valves are closed, so no blood is being ejected from the ventricle and volume is constant. </a:t>
            </a:r>
          </a:p>
          <a:p>
            <a:endParaRPr lang="en-US" dirty="0"/>
          </a:p>
        </p:txBody>
      </p:sp>
      <p:sp>
        <p:nvSpPr>
          <p:cNvPr id="4" name="Slide Number Placeholder 3"/>
          <p:cNvSpPr>
            <a:spLocks noGrp="1"/>
          </p:cNvSpPr>
          <p:nvPr>
            <p:ph type="sldNum" sz="quarter" idx="5"/>
          </p:nvPr>
        </p:nvSpPr>
        <p:spPr/>
        <p:txBody>
          <a:bodyPr/>
          <a:lstStyle/>
          <a:p>
            <a:fld id="{DD9DFBA8-1EC9-8547-84AB-FDD2967F3B4F}" type="slidenum">
              <a:rPr lang="en-US" smtClean="0"/>
              <a:t>64</a:t>
            </a:fld>
            <a:endParaRPr lang="en-US"/>
          </a:p>
        </p:txBody>
      </p:sp>
    </p:spTree>
    <p:extLst>
      <p:ext uri="{BB962C8B-B14F-4D97-AF65-F5344CB8AC3E}">
        <p14:creationId xmlns:p14="http://schemas.microsoft.com/office/powerpoint/2010/main" val="33479159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he arteries receive blood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directly from the heart and are under the highest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pressure in the vasculature. The volume of blood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contained in the arteries is called the stressed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volume (meaning the blood volume under high</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pressure).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arterioles</a:t>
            </a:r>
          </a:p>
          <a:p>
            <a:r>
              <a:rPr lang="en-US" sz="1200" b="0" i="0" kern="1200" dirty="0">
                <a:solidFill>
                  <a:schemeClr val="tx1"/>
                </a:solidFill>
                <a:effectLst/>
                <a:latin typeface="+mn-lt"/>
                <a:ea typeface="+mn-ea"/>
                <a:cs typeface="+mn-cs"/>
              </a:rPr>
              <a:t>Alpha = constriction </a:t>
            </a:r>
          </a:p>
          <a:p>
            <a:r>
              <a:rPr lang="en-US" sz="1200" b="0" i="0" kern="1200" dirty="0">
                <a:solidFill>
                  <a:schemeClr val="tx1"/>
                </a:solidFill>
                <a:effectLst/>
                <a:latin typeface="+mn-lt"/>
                <a:ea typeface="+mn-ea"/>
                <a:cs typeface="+mn-cs"/>
              </a:rPr>
              <a:t>Beta = dilation</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arterioles are not only the site of highest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resistance in the vasculature, but they also are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site where resistance can be changed by alterations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in sympathetic nerve activity, by circulating cate-</a:t>
            </a:r>
            <a:br>
              <a:rPr lang="en-US" sz="1200" b="0" i="0" kern="1200" dirty="0">
                <a:solidFill>
                  <a:schemeClr val="tx1"/>
                </a:solidFill>
                <a:effectLst/>
                <a:latin typeface="+mn-lt"/>
                <a:ea typeface="+mn-ea"/>
                <a:cs typeface="+mn-cs"/>
              </a:rPr>
            </a:br>
            <a:r>
              <a:rPr lang="en-US" sz="1200" b="0" i="0" kern="1200" dirty="0" err="1">
                <a:solidFill>
                  <a:schemeClr val="tx1"/>
                </a:solidFill>
                <a:effectLst/>
                <a:latin typeface="+mn-lt"/>
                <a:ea typeface="+mn-ea"/>
                <a:cs typeface="+mn-cs"/>
              </a:rPr>
              <a:t>cholamines</a:t>
            </a:r>
            <a:r>
              <a:rPr lang="en-US" sz="1200" b="0" i="0" kern="1200" dirty="0">
                <a:solidFill>
                  <a:schemeClr val="tx1"/>
                </a:solidFill>
                <a:effectLst/>
                <a:latin typeface="+mn-lt"/>
                <a:ea typeface="+mn-ea"/>
                <a:cs typeface="+mn-cs"/>
              </a:rPr>
              <a:t>, and by other vasoactive substances.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Capillaries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are the site where nutrients, gases, water, and solutes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are exchanged between the blood and the tissues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and, in the lungs, between the blood and the </a:t>
            </a:r>
            <a:r>
              <a:rPr lang="en-US" sz="1200" b="0" i="0" kern="1200" dirty="0" err="1">
                <a:solidFill>
                  <a:schemeClr val="tx1"/>
                </a:solidFill>
                <a:effectLst/>
                <a:latin typeface="+mn-lt"/>
                <a:ea typeface="+mn-ea"/>
                <a:cs typeface="+mn-cs"/>
              </a:rPr>
              <a:t>alveo</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lar gas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Not all capillaries are perfused with blood at all</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times. Rather, there is selective perfusion of capillary</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beds, depending on the metabolic needs of the tis-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sues. This selective perfusion is determined by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degree of dilation or constriction of the arterioles and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precapillary sphincters (smooth muscle bands that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lie “before” the capillaries). The degree of dilation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or constriction is, in turn, controlled by the </a:t>
            </a:r>
            <a:r>
              <a:rPr lang="en-US" sz="1200" b="0" i="0" kern="1200" dirty="0" err="1">
                <a:solidFill>
                  <a:schemeClr val="tx1"/>
                </a:solidFill>
                <a:effectLst/>
                <a:latin typeface="+mn-lt"/>
                <a:ea typeface="+mn-ea"/>
                <a:cs typeface="+mn-cs"/>
              </a:rPr>
              <a:t>sympa</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thetic innervation of vascular smooth muscle and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by vasoactive metabolites produced in the tissues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Because the walls of the veins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contain much less elastic tissue than the arteries,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veins have a large capacitance (capacity to</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hold blood). In fact, the veins contain the largest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percentage of blood in the cardiovascular system.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volume of blood contained in the veins is called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unstressed volume </a:t>
            </a:r>
            <a:endParaRPr lang="en-US" dirty="0"/>
          </a:p>
        </p:txBody>
      </p:sp>
      <p:sp>
        <p:nvSpPr>
          <p:cNvPr id="4" name="Slide Number Placeholder 3"/>
          <p:cNvSpPr>
            <a:spLocks noGrp="1"/>
          </p:cNvSpPr>
          <p:nvPr>
            <p:ph type="sldNum" sz="quarter" idx="5"/>
          </p:nvPr>
        </p:nvSpPr>
        <p:spPr/>
        <p:txBody>
          <a:bodyPr/>
          <a:lstStyle/>
          <a:p>
            <a:fld id="{DD9DFBA8-1EC9-8547-84AB-FDD2967F3B4F}" type="slidenum">
              <a:rPr lang="en-US" smtClean="0"/>
              <a:t>6</a:t>
            </a:fld>
            <a:endParaRPr lang="en-US"/>
          </a:p>
        </p:txBody>
      </p:sp>
    </p:spTree>
    <p:extLst>
      <p:ext uri="{BB962C8B-B14F-4D97-AF65-F5344CB8AC3E}">
        <p14:creationId xmlns:p14="http://schemas.microsoft.com/office/powerpoint/2010/main" val="292580260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When ventricular pressure falls to the lowest level, the mitral valve opens and the ventricle fills with blood from the left atrium, increasing the ventricular volume rapidly. Ventricular pressure will remain the same because the ventricles are relaxed and compliant. </a:t>
            </a:r>
            <a:r>
              <a:rPr lang="en-US" dirty="0" err="1"/>
              <a:t>Rpid</a:t>
            </a:r>
            <a:r>
              <a:rPr lang="en-US" dirty="0"/>
              <a:t> flow of blood from atria to ventricles produces the third heart sound which is again only heart in heart disease where the ventricles are non compliant. During this phases and next the aortic pressure decreases as blood is continuing to distribute throughout arterial circulation. </a:t>
            </a:r>
          </a:p>
        </p:txBody>
      </p:sp>
      <p:sp>
        <p:nvSpPr>
          <p:cNvPr id="4" name="Slide Number Placeholder 3"/>
          <p:cNvSpPr>
            <a:spLocks noGrp="1"/>
          </p:cNvSpPr>
          <p:nvPr>
            <p:ph type="sldNum" sz="quarter" idx="5"/>
          </p:nvPr>
        </p:nvSpPr>
        <p:spPr/>
        <p:txBody>
          <a:bodyPr/>
          <a:lstStyle/>
          <a:p>
            <a:fld id="{DD9DFBA8-1EC9-8547-84AB-FDD2967F3B4F}" type="slidenum">
              <a:rPr lang="en-US" smtClean="0"/>
              <a:t>65</a:t>
            </a:fld>
            <a:endParaRPr lang="en-US"/>
          </a:p>
        </p:txBody>
      </p:sp>
    </p:spTree>
    <p:extLst>
      <p:ext uri="{BB962C8B-B14F-4D97-AF65-F5344CB8AC3E}">
        <p14:creationId xmlns:p14="http://schemas.microsoft.com/office/powerpoint/2010/main" val="146511076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Reduced ventricular filling is the longest phase of the cardiac cycle and is characterized by ventricular filling at a much slower rate. Atrial systole marks the end of this phase, and this is where ventricular volume equals end diastolic volume. Changes in heart rate alter the time available for ventricular filling. Increases in heart rate reduce time before next P wave and reduce or even eliminate time available for ventricular filling. If heart rate is fast enough ventricular filling is compromised, end diastolic volume is compromised, and stroke volume is ultimately reduced</a:t>
            </a:r>
          </a:p>
        </p:txBody>
      </p:sp>
      <p:sp>
        <p:nvSpPr>
          <p:cNvPr id="4" name="Slide Number Placeholder 3"/>
          <p:cNvSpPr>
            <a:spLocks noGrp="1"/>
          </p:cNvSpPr>
          <p:nvPr>
            <p:ph type="sldNum" sz="quarter" idx="5"/>
          </p:nvPr>
        </p:nvSpPr>
        <p:spPr/>
        <p:txBody>
          <a:bodyPr/>
          <a:lstStyle/>
          <a:p>
            <a:fld id="{DD9DFBA8-1EC9-8547-84AB-FDD2967F3B4F}" type="slidenum">
              <a:rPr lang="en-US" smtClean="0"/>
              <a:t>66</a:t>
            </a:fld>
            <a:endParaRPr lang="en-US"/>
          </a:p>
        </p:txBody>
      </p:sp>
    </p:spTree>
    <p:extLst>
      <p:ext uri="{BB962C8B-B14F-4D97-AF65-F5344CB8AC3E}">
        <p14:creationId xmlns:p14="http://schemas.microsoft.com/office/powerpoint/2010/main" val="403455420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one of the most important factors determining cardiac</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output is left ventricular end-diastolic volume. In turn,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left ventricular end-diastolic volume depends on venous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return, which also determines right atrial pressure.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Thus, it follows that there is not only a relationship</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between cardiac output and end-diastolic volume but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also a relationship between cardiac output and right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atrial pressure.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one of the most important factors determining cardiac</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output is left ventricular end-diastolic volume. In turn,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left ventricular end-diastolic volume depends on venous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return, which also determines right atrial pressure.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Thus, it follows that there is not only a relationship</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between cardiac output and end-diastolic volume but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also a relationship between cardiac output and right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atrial pressure.</a:t>
            </a:r>
            <a:endParaRPr lang="en-US" dirty="0"/>
          </a:p>
        </p:txBody>
      </p:sp>
      <p:sp>
        <p:nvSpPr>
          <p:cNvPr id="4" name="Slide Number Placeholder 3"/>
          <p:cNvSpPr>
            <a:spLocks noGrp="1"/>
          </p:cNvSpPr>
          <p:nvPr>
            <p:ph type="sldNum" sz="quarter" idx="5"/>
          </p:nvPr>
        </p:nvSpPr>
        <p:spPr/>
        <p:txBody>
          <a:bodyPr/>
          <a:lstStyle/>
          <a:p>
            <a:fld id="{DD9DFBA8-1EC9-8547-84AB-FDD2967F3B4F}" type="slidenum">
              <a:rPr lang="en-US" smtClean="0"/>
              <a:t>67</a:t>
            </a:fld>
            <a:endParaRPr lang="en-US"/>
          </a:p>
        </p:txBody>
      </p:sp>
    </p:spTree>
    <p:extLst>
      <p:ext uri="{BB962C8B-B14F-4D97-AF65-F5344CB8AC3E}">
        <p14:creationId xmlns:p14="http://schemas.microsoft.com/office/powerpoint/2010/main" val="101235232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cardiac function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curve is a plot of the relationship between cardiac</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output of the left ventricle and right atrial pressure.</a:t>
            </a:r>
            <a:endParaRPr lang="en-US" dirty="0"/>
          </a:p>
        </p:txBody>
      </p:sp>
      <p:sp>
        <p:nvSpPr>
          <p:cNvPr id="4" name="Slide Number Placeholder 3"/>
          <p:cNvSpPr>
            <a:spLocks noGrp="1"/>
          </p:cNvSpPr>
          <p:nvPr>
            <p:ph type="sldNum" sz="quarter" idx="5"/>
          </p:nvPr>
        </p:nvSpPr>
        <p:spPr/>
        <p:txBody>
          <a:bodyPr/>
          <a:lstStyle/>
          <a:p>
            <a:fld id="{DD9DFBA8-1EC9-8547-84AB-FDD2967F3B4F}" type="slidenum">
              <a:rPr lang="en-US" smtClean="0"/>
              <a:t>68</a:t>
            </a:fld>
            <a:endParaRPr lang="en-US"/>
          </a:p>
        </p:txBody>
      </p:sp>
    </p:spTree>
    <p:extLst>
      <p:ext uri="{BB962C8B-B14F-4D97-AF65-F5344CB8AC3E}">
        <p14:creationId xmlns:p14="http://schemas.microsoft.com/office/powerpoint/2010/main" val="342937273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increased blood volume and decreased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compliance of the veins produce an increase in mean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systemic pressure and shift the vascular function curve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to the right. Decreased blood volume and increased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compliance of the veins produce a decrease in mean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systemic pressure and shift the vascular function curve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to the left.</a:t>
            </a:r>
            <a:endParaRPr lang="en-US" dirty="0"/>
          </a:p>
        </p:txBody>
      </p:sp>
      <p:sp>
        <p:nvSpPr>
          <p:cNvPr id="4" name="Slide Number Placeholder 3"/>
          <p:cNvSpPr>
            <a:spLocks noGrp="1"/>
          </p:cNvSpPr>
          <p:nvPr>
            <p:ph type="sldNum" sz="quarter" idx="5"/>
          </p:nvPr>
        </p:nvSpPr>
        <p:spPr/>
        <p:txBody>
          <a:bodyPr/>
          <a:lstStyle/>
          <a:p>
            <a:fld id="{DD9DFBA8-1EC9-8547-84AB-FDD2967F3B4F}" type="slidenum">
              <a:rPr lang="en-US" smtClean="0"/>
              <a:t>70</a:t>
            </a:fld>
            <a:endParaRPr lang="en-US"/>
          </a:p>
        </p:txBody>
      </p:sp>
    </p:spTree>
    <p:extLst>
      <p:ext uri="{BB962C8B-B14F-4D97-AF65-F5344CB8AC3E}">
        <p14:creationId xmlns:p14="http://schemas.microsoft.com/office/powerpoint/2010/main" val="340125712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Changes in TPR reflect changes in the degree of con-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striction of the arterioles</a:t>
            </a:r>
          </a:p>
          <a:p>
            <a:endParaRPr lang="en-US" sz="1200" b="0" i="0" kern="1200" dirty="0">
              <a:solidFill>
                <a:schemeClr val="tx1"/>
              </a:solidFill>
              <a:effectLst/>
              <a:latin typeface="+mn-lt"/>
              <a:ea typeface="+mn-ea"/>
              <a:cs typeface="+mn-cs"/>
            </a:endParaRPr>
          </a:p>
          <a:p>
            <a:pPr marL="228600" indent="-228600">
              <a:buAutoNum type="arabicParenBoth"/>
            </a:pPr>
            <a:r>
              <a:rPr lang="en-US" sz="1200" b="0" i="0" kern="1200" dirty="0">
                <a:solidFill>
                  <a:schemeClr val="tx1"/>
                </a:solidFill>
                <a:effectLst/>
                <a:latin typeface="+mn-lt"/>
                <a:ea typeface="+mn-ea"/>
                <a:cs typeface="+mn-cs"/>
              </a:rPr>
              <a:t>In-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creases in TPR cause an increase in arterial pressure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by “holding” blood in the arteries. This increase in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arterial pressure produces an increase in afterload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on the heart, which decreases cardiac output.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cardiac function curve shifts downward as a result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of the increased afterload. (2) The increase in TPR</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produces a counterclockwise rotation of the vascular</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function curve. This rotation means that less blood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returns to the heart for a given right atrial pressure—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venous return is decreased. The curves intersect at a new steady state point at which</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both cardiac output and venous return are decreased.</a:t>
            </a:r>
          </a:p>
          <a:p>
            <a:pPr marL="228600" indent="-228600">
              <a:buAutoNum type="arabicParenBoth"/>
            </a:pPr>
            <a:endParaRPr lang="en-US" sz="1200" b="0" i="0" kern="1200" dirty="0">
              <a:solidFill>
                <a:schemeClr val="tx1"/>
              </a:solidFill>
              <a:effectLst/>
              <a:latin typeface="+mn-lt"/>
              <a:ea typeface="+mn-ea"/>
              <a:cs typeface="+mn-cs"/>
            </a:endParaRPr>
          </a:p>
          <a:p>
            <a:pPr marL="228600" indent="-228600">
              <a:buAutoNum type="arabicParenBoth"/>
            </a:pPr>
            <a:r>
              <a:rPr lang="en-US" sz="1200" b="0" i="0" kern="1200" dirty="0">
                <a:solidFill>
                  <a:schemeClr val="tx1"/>
                </a:solidFill>
                <a:effectLst/>
                <a:latin typeface="+mn-lt"/>
                <a:ea typeface="+mn-ea"/>
                <a:cs typeface="+mn-cs"/>
              </a:rPr>
              <a:t>Decreases in TPR cause a decrease in arterial </a:t>
            </a:r>
            <a:r>
              <a:rPr lang="en-US" sz="1200" b="0" i="0" kern="1200" dirty="0" err="1">
                <a:solidFill>
                  <a:schemeClr val="tx1"/>
                </a:solidFill>
                <a:effectLst/>
                <a:latin typeface="+mn-lt"/>
                <a:ea typeface="+mn-ea"/>
                <a:cs typeface="+mn-cs"/>
              </a:rPr>
              <a:t>pres</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sure and a decrease in afterload, causing the cardiac</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function curve to shift upward. (2) The decrease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in TPR produces a clockwise rotation of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vascular function curve, which means that more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blood returns to the heart for a given right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atrial pressure—venous return is increased.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curves intersect at a new steady state point at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which both cardiac output and venous return are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increased.</a:t>
            </a:r>
            <a:endParaRPr lang="en-US" dirty="0"/>
          </a:p>
        </p:txBody>
      </p:sp>
      <p:sp>
        <p:nvSpPr>
          <p:cNvPr id="4" name="Slide Number Placeholder 3"/>
          <p:cNvSpPr>
            <a:spLocks noGrp="1"/>
          </p:cNvSpPr>
          <p:nvPr>
            <p:ph type="sldNum" sz="quarter" idx="5"/>
          </p:nvPr>
        </p:nvSpPr>
        <p:spPr/>
        <p:txBody>
          <a:bodyPr/>
          <a:lstStyle/>
          <a:p>
            <a:fld id="{DD9DFBA8-1EC9-8547-84AB-FDD2967F3B4F}" type="slidenum">
              <a:rPr lang="en-US" smtClean="0"/>
              <a:t>71</a:t>
            </a:fld>
            <a:endParaRPr lang="en-US"/>
          </a:p>
        </p:txBody>
      </p:sp>
    </p:spTree>
    <p:extLst>
      <p:ext uri="{BB962C8B-B14F-4D97-AF65-F5344CB8AC3E}">
        <p14:creationId xmlns:p14="http://schemas.microsoft.com/office/powerpoint/2010/main" val="405542261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point at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which the two curves intersect is the unique operating</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or equilibrium point of the system in the steady state.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In the steady state, cardiac output and venous return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are, by definition, equal at the point of intersection.</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Combining these curves provides a useful tool for</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predicting the changes in cardiac output that will</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occur when various cardiovascular parameters are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altered. Cardiac output can be altered by changes in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cardiac function curve, by changes in the vascular</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function curve, or by simultaneous changes in both</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curves. The basic premise of this approach is that, after</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such a change, the system will move to a new steady</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state. In the new steady state, the operating point at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which the cardiac and the vascular function curves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intersect will have changed. This new operating point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tells what the new cardiac output and the new venous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return are in the new steady state.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Positive inotropic agents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produce an increase in contractility, an increase in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stroke volume, and an increase in cardiac output for</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any level of right atrial pressure. Thus, the cardiac</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function curve shifts upward, but the vascular </a:t>
            </a:r>
            <a:r>
              <a:rPr lang="en-US" sz="1200" b="0" i="0" kern="1200" dirty="0" err="1">
                <a:solidFill>
                  <a:schemeClr val="tx1"/>
                </a:solidFill>
                <a:effectLst/>
                <a:latin typeface="+mn-lt"/>
                <a:ea typeface="+mn-ea"/>
                <a:cs typeface="+mn-cs"/>
              </a:rPr>
              <a:t>func</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err="1">
                <a:solidFill>
                  <a:schemeClr val="tx1"/>
                </a:solidFill>
                <a:effectLst/>
                <a:latin typeface="+mn-lt"/>
                <a:ea typeface="+mn-ea"/>
                <a:cs typeface="+mn-cs"/>
              </a:rPr>
              <a:t>tion</a:t>
            </a:r>
            <a:r>
              <a:rPr lang="en-US" sz="1200" b="0" i="0" kern="1200" dirty="0">
                <a:solidFill>
                  <a:schemeClr val="tx1"/>
                </a:solidFill>
                <a:effectLst/>
                <a:latin typeface="+mn-lt"/>
                <a:ea typeface="+mn-ea"/>
                <a:cs typeface="+mn-cs"/>
              </a:rPr>
              <a:t> curve is unaffected. The point of intersection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steady state point) of the two curves now has shifted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upward and to the left. In the new steady state,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cardiac output is increased and right atrial </a:t>
            </a:r>
            <a:r>
              <a:rPr lang="en-US" sz="1200" b="0" i="0" kern="1200" dirty="0" err="1">
                <a:solidFill>
                  <a:schemeClr val="tx1"/>
                </a:solidFill>
                <a:effectLst/>
                <a:latin typeface="+mn-lt"/>
                <a:ea typeface="+mn-ea"/>
                <a:cs typeface="+mn-cs"/>
              </a:rPr>
              <a:t>pres</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sure is decreased. The decrease in right atrial </a:t>
            </a:r>
            <a:r>
              <a:rPr lang="en-US" sz="1200" b="0" i="0" kern="1200" dirty="0" err="1">
                <a:solidFill>
                  <a:schemeClr val="tx1"/>
                </a:solidFill>
                <a:effectLst/>
                <a:latin typeface="+mn-lt"/>
                <a:ea typeface="+mn-ea"/>
                <a:cs typeface="+mn-cs"/>
              </a:rPr>
              <a:t>pres</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sure reflects the fact that more blood is ejected from</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heart on each beat as a result of the increased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contractility and increased stroke volume.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decrease in contractility</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and a decrease in cardiac output for any level of</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right atrial pressure. The cardiac function curve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shifts downward, and the vascular function curve is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unchanged. In the new steady state, cardiac output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is decreased and right atrial pressure is increased.</a:t>
            </a:r>
            <a:endParaRPr lang="en-US" dirty="0"/>
          </a:p>
        </p:txBody>
      </p:sp>
      <p:sp>
        <p:nvSpPr>
          <p:cNvPr id="4" name="Slide Number Placeholder 3"/>
          <p:cNvSpPr>
            <a:spLocks noGrp="1"/>
          </p:cNvSpPr>
          <p:nvPr>
            <p:ph type="sldNum" sz="quarter" idx="5"/>
          </p:nvPr>
        </p:nvSpPr>
        <p:spPr/>
        <p:txBody>
          <a:bodyPr/>
          <a:lstStyle/>
          <a:p>
            <a:fld id="{DD9DFBA8-1EC9-8547-84AB-FDD2967F3B4F}" type="slidenum">
              <a:rPr lang="en-US" smtClean="0"/>
              <a:t>72</a:t>
            </a:fld>
            <a:endParaRPr lang="en-US"/>
          </a:p>
        </p:txBody>
      </p:sp>
    </p:spTree>
    <p:extLst>
      <p:ext uri="{BB962C8B-B14F-4D97-AF65-F5344CB8AC3E}">
        <p14:creationId xmlns:p14="http://schemas.microsoft.com/office/powerpoint/2010/main" val="172831254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Increases in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blood volume increase the amount of blood in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stressed volume and, therefore, increase the mean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systemic pressure. Mean systemic pressure is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point on the vascular function curve where venous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return is zero. Increases in blood volume shift this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intersection point to the right and, therefore, shift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curve to the right in a parallel manner. In the new steady state, the cardiac</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and vascular function curves intersect at a new point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at which cardiac output is increased and right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atrial pressure is increased.</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decrease in blood volume decreases the amount of</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blood in the stressed volume and mean systemic</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pressure, which shifts the vascular function curve to</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left in a parallel manner. In the new steady state,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cardiac output is decreased and right atrial </a:t>
            </a:r>
            <a:r>
              <a:rPr lang="en-US" sz="1200" b="0" i="0" kern="1200" dirty="0" err="1">
                <a:solidFill>
                  <a:schemeClr val="tx1"/>
                </a:solidFill>
                <a:effectLst/>
                <a:latin typeface="+mn-lt"/>
                <a:ea typeface="+mn-ea"/>
                <a:cs typeface="+mn-cs"/>
              </a:rPr>
              <a:t>pres</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sure is decreased.</a:t>
            </a:r>
            <a:endParaRPr lang="en-US" dirty="0"/>
          </a:p>
        </p:txBody>
      </p:sp>
      <p:sp>
        <p:nvSpPr>
          <p:cNvPr id="4" name="Slide Number Placeholder 3"/>
          <p:cNvSpPr>
            <a:spLocks noGrp="1"/>
          </p:cNvSpPr>
          <p:nvPr>
            <p:ph type="sldNum" sz="quarter" idx="5"/>
          </p:nvPr>
        </p:nvSpPr>
        <p:spPr/>
        <p:txBody>
          <a:bodyPr/>
          <a:lstStyle/>
          <a:p>
            <a:fld id="{DD9DFBA8-1EC9-8547-84AB-FDD2967F3B4F}" type="slidenum">
              <a:rPr lang="en-US" smtClean="0"/>
              <a:t>73</a:t>
            </a:fld>
            <a:endParaRPr lang="en-US"/>
          </a:p>
        </p:txBody>
      </p:sp>
    </p:spTree>
    <p:extLst>
      <p:ext uri="{BB962C8B-B14F-4D97-AF65-F5344CB8AC3E}">
        <p14:creationId xmlns:p14="http://schemas.microsoft.com/office/powerpoint/2010/main" val="245800215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Pa is regulated by two major systems. The first system</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is </a:t>
            </a:r>
            <a:r>
              <a:rPr lang="en-US" sz="1200" b="0" i="0" kern="1200" dirty="0" err="1">
                <a:solidFill>
                  <a:schemeClr val="tx1"/>
                </a:solidFill>
                <a:effectLst/>
                <a:latin typeface="+mn-lt"/>
                <a:ea typeface="+mn-ea"/>
                <a:cs typeface="+mn-cs"/>
              </a:rPr>
              <a:t>neurally</a:t>
            </a:r>
            <a:r>
              <a:rPr lang="en-US" sz="1200" b="0" i="0" kern="1200" dirty="0">
                <a:solidFill>
                  <a:schemeClr val="tx1"/>
                </a:solidFill>
                <a:effectLst/>
                <a:latin typeface="+mn-lt"/>
                <a:ea typeface="+mn-ea"/>
                <a:cs typeface="+mn-cs"/>
              </a:rPr>
              <a:t> mediated and known as the baroreceptor</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reflex. The baroreceptor reflex attempts to restore Pa to</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its set-point value in a matter of seconds. The second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system is hormonally mediated and includes the renin-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angiotensin-aldosterone system, which regulates Pa</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more slowly, primarily by its effect on blood volume.</a:t>
            </a:r>
            <a:endParaRPr lang="en-US" dirty="0"/>
          </a:p>
        </p:txBody>
      </p:sp>
      <p:sp>
        <p:nvSpPr>
          <p:cNvPr id="4" name="Slide Number Placeholder 3"/>
          <p:cNvSpPr>
            <a:spLocks noGrp="1"/>
          </p:cNvSpPr>
          <p:nvPr>
            <p:ph type="sldNum" sz="quarter" idx="5"/>
          </p:nvPr>
        </p:nvSpPr>
        <p:spPr/>
        <p:txBody>
          <a:bodyPr/>
          <a:lstStyle/>
          <a:p>
            <a:fld id="{DD9DFBA8-1EC9-8547-84AB-FDD2967F3B4F}" type="slidenum">
              <a:rPr lang="en-US" smtClean="0"/>
              <a:t>74</a:t>
            </a:fld>
            <a:endParaRPr lang="en-US"/>
          </a:p>
        </p:txBody>
      </p:sp>
    </p:spTree>
    <p:extLst>
      <p:ext uri="{BB962C8B-B14F-4D97-AF65-F5344CB8AC3E}">
        <p14:creationId xmlns:p14="http://schemas.microsoft.com/office/powerpoint/2010/main" val="233626102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baroreceptors are located in the walls of the carotid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sinus, where the common carotid artery bifurcates into</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internal and external carotid arteries, and in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aortic arch. The carotid sinus baroreceptors are </a:t>
            </a:r>
            <a:r>
              <a:rPr lang="en-US" sz="1200" b="0" i="0" kern="1200" dirty="0" err="1">
                <a:solidFill>
                  <a:schemeClr val="tx1"/>
                </a:solidFill>
                <a:effectLst/>
                <a:latin typeface="+mn-lt"/>
                <a:ea typeface="+mn-ea"/>
                <a:cs typeface="+mn-cs"/>
              </a:rPr>
              <a:t>respon</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err="1">
                <a:solidFill>
                  <a:schemeClr val="tx1"/>
                </a:solidFill>
                <a:effectLst/>
                <a:latin typeface="+mn-lt"/>
                <a:ea typeface="+mn-ea"/>
                <a:cs typeface="+mn-cs"/>
              </a:rPr>
              <a:t>sive</a:t>
            </a:r>
            <a:r>
              <a:rPr lang="en-US" sz="1200" b="0" i="0" kern="1200" dirty="0">
                <a:solidFill>
                  <a:schemeClr val="tx1"/>
                </a:solidFill>
                <a:effectLst/>
                <a:latin typeface="+mn-lt"/>
                <a:ea typeface="+mn-ea"/>
                <a:cs typeface="+mn-cs"/>
              </a:rPr>
              <a:t> to increases or decreases in arterial pressure,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whereas the aortic arch baroreceptors are primarily</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responsive to increases in arterial pressure. The baroreceptors are mechanoreceptors, which are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sensitive to pressure or stretch. Thus, changes in </a:t>
            </a:r>
            <a:r>
              <a:rPr lang="en-US" sz="1200" b="0" i="0" kern="1200" dirty="0" err="1">
                <a:solidFill>
                  <a:schemeClr val="tx1"/>
                </a:solidFill>
                <a:effectLst/>
                <a:latin typeface="+mn-lt"/>
                <a:ea typeface="+mn-ea"/>
                <a:cs typeface="+mn-cs"/>
              </a:rPr>
              <a:t>arte</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rial pressure cause more or less stretch on the </a:t>
            </a:r>
            <a:r>
              <a:rPr lang="en-US" sz="1200" b="0" i="0" kern="1200" dirty="0" err="1">
                <a:solidFill>
                  <a:schemeClr val="tx1"/>
                </a:solidFill>
                <a:effectLst/>
                <a:latin typeface="+mn-lt"/>
                <a:ea typeface="+mn-ea"/>
                <a:cs typeface="+mn-cs"/>
              </a:rPr>
              <a:t>mecha</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err="1">
                <a:solidFill>
                  <a:schemeClr val="tx1"/>
                </a:solidFill>
                <a:effectLst/>
                <a:latin typeface="+mn-lt"/>
                <a:ea typeface="+mn-ea"/>
                <a:cs typeface="+mn-cs"/>
              </a:rPr>
              <a:t>noreceptors</a:t>
            </a:r>
            <a:r>
              <a:rPr lang="en-US" sz="1200" b="0" i="0" kern="1200" dirty="0">
                <a:solidFill>
                  <a:schemeClr val="tx1"/>
                </a:solidFill>
                <a:effectLst/>
                <a:latin typeface="+mn-lt"/>
                <a:ea typeface="+mn-ea"/>
                <a:cs typeface="+mn-cs"/>
              </a:rPr>
              <a:t>, resulting in a change in their membrane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potential.</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Increases in arterial pressure cause increased stretch</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on the baroreceptors and increased firing rate in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afferent nerves. Decreases in arterial pressure cause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decreased stretch on the baroreceptors and decreased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firing rate in the afferent nerves.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Such a change in membrane potential is a</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receptor potential, which increases or decreases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likelihood that action potentials will be fired in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afferent nerves that travel from the baroreceptors to</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brain stem. The strongest stimulus for the baroreceptors is a rapid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change in arterial pressure!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Information from the carotid sinus baroreceptors is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carried to the brain stem on the carotid sinus nerve,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which joins the glossopharyngeal nerve (cranial nerve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[CN] IX). Information from the aortic arch </a:t>
            </a:r>
            <a:r>
              <a:rPr lang="en-US" sz="1200" b="0" i="0" kern="1200" dirty="0" err="1">
                <a:solidFill>
                  <a:schemeClr val="tx1"/>
                </a:solidFill>
                <a:effectLst/>
                <a:latin typeface="+mn-lt"/>
                <a:ea typeface="+mn-ea"/>
                <a:cs typeface="+mn-cs"/>
              </a:rPr>
              <a:t>barorecep</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tors is carried to the brain stem on the </a:t>
            </a:r>
            <a:r>
              <a:rPr lang="en-US" sz="1200" b="0" i="0" kern="1200" dirty="0" err="1">
                <a:solidFill>
                  <a:schemeClr val="tx1"/>
                </a:solidFill>
                <a:effectLst/>
                <a:latin typeface="+mn-lt"/>
                <a:ea typeface="+mn-ea"/>
                <a:cs typeface="+mn-cs"/>
              </a:rPr>
              <a:t>vagus</a:t>
            </a:r>
            <a:r>
              <a:rPr lang="en-US" sz="1200" b="0" i="0" kern="1200" dirty="0">
                <a:solidFill>
                  <a:schemeClr val="tx1"/>
                </a:solidFill>
                <a:effectLst/>
                <a:latin typeface="+mn-lt"/>
                <a:ea typeface="+mn-ea"/>
                <a:cs typeface="+mn-cs"/>
              </a:rPr>
              <a:t> nerve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(CN X).</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Brain stem cardiovascular centers are located in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reticular formations of the medulla and in the lower</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one third of the pons. afferent </a:t>
            </a:r>
            <a:r>
              <a:rPr lang="en-US" sz="1200" b="0" i="0" kern="1200" dirty="0" err="1">
                <a:solidFill>
                  <a:schemeClr val="tx1"/>
                </a:solidFill>
                <a:effectLst/>
                <a:latin typeface="+mn-lt"/>
                <a:ea typeface="+mn-ea"/>
                <a:cs typeface="+mn-cs"/>
              </a:rPr>
              <a:t>infor</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err="1">
                <a:solidFill>
                  <a:schemeClr val="tx1"/>
                </a:solidFill>
                <a:effectLst/>
                <a:latin typeface="+mn-lt"/>
                <a:ea typeface="+mn-ea"/>
                <a:cs typeface="+mn-cs"/>
              </a:rPr>
              <a:t>mation</a:t>
            </a:r>
            <a:r>
              <a:rPr lang="en-US" sz="1200" b="0" i="0" kern="1200" dirty="0">
                <a:solidFill>
                  <a:schemeClr val="tx1"/>
                </a:solidFill>
                <a:effectLst/>
                <a:latin typeface="+mn-lt"/>
                <a:ea typeface="+mn-ea"/>
                <a:cs typeface="+mn-cs"/>
              </a:rPr>
              <a:t> about blood pressure is then sent to the medulla. This information is integrated in the nucleus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tractus solitarius, which then directs changes in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activity of several cardiovascular centers.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parasympathetic outflow is the effect of the</a:t>
            </a:r>
            <a:br>
              <a:rPr lang="en-US" sz="1200" b="0" i="0" kern="1200" dirty="0">
                <a:solidFill>
                  <a:schemeClr val="tx1"/>
                </a:solidFill>
                <a:effectLst/>
                <a:latin typeface="+mn-lt"/>
                <a:ea typeface="+mn-ea"/>
                <a:cs typeface="+mn-cs"/>
              </a:rPr>
            </a:br>
            <a:r>
              <a:rPr lang="en-US" sz="1200" b="0" i="0" kern="1200" dirty="0" err="1">
                <a:solidFill>
                  <a:schemeClr val="tx1"/>
                </a:solidFill>
                <a:effectLst/>
                <a:latin typeface="+mn-lt"/>
                <a:ea typeface="+mn-ea"/>
                <a:cs typeface="+mn-cs"/>
              </a:rPr>
              <a:t>vagus</a:t>
            </a:r>
            <a:r>
              <a:rPr lang="en-US" sz="1200" b="0" i="0" kern="1200" dirty="0">
                <a:solidFill>
                  <a:schemeClr val="tx1"/>
                </a:solidFill>
                <a:effectLst/>
                <a:latin typeface="+mn-lt"/>
                <a:ea typeface="+mn-ea"/>
                <a:cs typeface="+mn-cs"/>
              </a:rPr>
              <a:t> nerve on the SA node to decrease the heart rate.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sympathetic outflow has four components: an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effect on the SA node to increase heart rate, an effect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on cardiac muscle to increase contractility and stroke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volume, an effect on the arterioles to produce </a:t>
            </a:r>
            <a:r>
              <a:rPr lang="en-US" sz="1200" b="0" i="0" kern="1200" dirty="0" err="1">
                <a:solidFill>
                  <a:schemeClr val="tx1"/>
                </a:solidFill>
                <a:effectLst/>
                <a:latin typeface="+mn-lt"/>
                <a:ea typeface="+mn-ea"/>
                <a:cs typeface="+mn-cs"/>
              </a:rPr>
              <a:t>vasocon</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striction and increase TPR, and an effect on veins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to produce venoconstriction and decrease unstressed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volume.</a:t>
            </a:r>
            <a:endParaRPr lang="en-US" dirty="0"/>
          </a:p>
        </p:txBody>
      </p:sp>
      <p:sp>
        <p:nvSpPr>
          <p:cNvPr id="4" name="Slide Number Placeholder 3"/>
          <p:cNvSpPr>
            <a:spLocks noGrp="1"/>
          </p:cNvSpPr>
          <p:nvPr>
            <p:ph type="sldNum" sz="quarter" idx="5"/>
          </p:nvPr>
        </p:nvSpPr>
        <p:spPr/>
        <p:txBody>
          <a:bodyPr/>
          <a:lstStyle/>
          <a:p>
            <a:fld id="{DD9DFBA8-1EC9-8547-84AB-FDD2967F3B4F}" type="slidenum">
              <a:rPr lang="en-US" smtClean="0"/>
              <a:t>77</a:t>
            </a:fld>
            <a:endParaRPr lang="en-US"/>
          </a:p>
        </p:txBody>
      </p:sp>
    </p:spTree>
    <p:extLst>
      <p:ext uri="{BB962C8B-B14F-4D97-AF65-F5344CB8AC3E}">
        <p14:creationId xmlns:p14="http://schemas.microsoft.com/office/powerpoint/2010/main" val="42020278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Velocity of blood flow (v) is linear velocity and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refers to the rate of displacement of blood per unit time.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Thus, velocity is expressed in units of distance per unit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time (e.g., cm/sec).</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Flow (Q) is volume flow per unit time and is expressed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in units of volume per unit time (e.g., mL/sec).</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Area (A) is the cross-sectional area of a blood vessel</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(e.g., aorta) or a group of blood vessels (e.g., all of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capillaries). Area is calculated as A = </a:t>
            </a:r>
            <a:r>
              <a:rPr lang="el-GR" sz="1200" b="0" i="0" kern="1200" dirty="0">
                <a:solidFill>
                  <a:schemeClr val="tx1"/>
                </a:solidFill>
                <a:effectLst/>
                <a:latin typeface="+mn-lt"/>
                <a:ea typeface="+mn-ea"/>
                <a:cs typeface="+mn-cs"/>
              </a:rPr>
              <a:t>π</a:t>
            </a:r>
            <a:r>
              <a:rPr lang="en-US" sz="1200" b="0" i="0" kern="1200" dirty="0">
                <a:solidFill>
                  <a:schemeClr val="tx1"/>
                </a:solidFill>
                <a:effectLst/>
                <a:latin typeface="+mn-lt"/>
                <a:ea typeface="+mn-ea"/>
                <a:cs typeface="+mn-cs"/>
              </a:rPr>
              <a:t>r2,</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Figure 4-4 illustrates how changes in diameter alter</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velocity of flow through a vessel. In this figure,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three blood vessels are shown in order of increasing</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diameter and cross-sectional area. The flow through</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each blood vessel is identical, at 10 mL/sec. However,</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because of the inverse relationship between velocity</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and cross-sectional area, as vessel diameter increases,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velocity of flow through the vessel decreases.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total blood flow at each level of</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blood vessels is the same and is equal to the cardiac</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output. Because of the inverse relationship between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velocity and total cross-sectional area, the velocity of</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blood flow will be highest in the aorta and lowest in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capillaries. From the standpoint of capillary </a:t>
            </a:r>
            <a:r>
              <a:rPr lang="en-US" sz="1200" b="0" i="0" kern="1200" dirty="0" err="1">
                <a:solidFill>
                  <a:schemeClr val="tx1"/>
                </a:solidFill>
                <a:effectLst/>
                <a:latin typeface="+mn-lt"/>
                <a:ea typeface="+mn-ea"/>
                <a:cs typeface="+mn-cs"/>
              </a:rPr>
              <a:t>func</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err="1">
                <a:solidFill>
                  <a:schemeClr val="tx1"/>
                </a:solidFill>
                <a:effectLst/>
                <a:latin typeface="+mn-lt"/>
                <a:ea typeface="+mn-ea"/>
                <a:cs typeface="+mn-cs"/>
              </a:rPr>
              <a:t>tion</a:t>
            </a:r>
            <a:r>
              <a:rPr lang="en-US" sz="1200" b="0" i="0" kern="1200" dirty="0">
                <a:solidFill>
                  <a:schemeClr val="tx1"/>
                </a:solidFill>
                <a:effectLst/>
                <a:latin typeface="+mn-lt"/>
                <a:ea typeface="+mn-ea"/>
                <a:cs typeface="+mn-cs"/>
              </a:rPr>
              <a:t> (i.e., exchange of nutrients, solutes, and water),</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low velocity of blood flow is advantageous: It maxi-</a:t>
            </a:r>
            <a:br>
              <a:rPr lang="en-US" sz="1200" b="0" i="0" kern="1200" dirty="0">
                <a:solidFill>
                  <a:schemeClr val="tx1"/>
                </a:solidFill>
                <a:effectLst/>
                <a:latin typeface="+mn-lt"/>
                <a:ea typeface="+mn-ea"/>
                <a:cs typeface="+mn-cs"/>
              </a:rPr>
            </a:br>
            <a:r>
              <a:rPr lang="en-US" sz="1200" b="0" i="0" kern="1200" dirty="0" err="1">
                <a:solidFill>
                  <a:schemeClr val="tx1"/>
                </a:solidFill>
                <a:effectLst/>
                <a:latin typeface="+mn-lt"/>
                <a:ea typeface="+mn-ea"/>
                <a:cs typeface="+mn-cs"/>
              </a:rPr>
              <a:t>mizes</a:t>
            </a:r>
            <a:r>
              <a:rPr lang="en-US" sz="1200" b="0" i="0" kern="1200" dirty="0">
                <a:solidFill>
                  <a:schemeClr val="tx1"/>
                </a:solidFill>
                <a:effectLst/>
                <a:latin typeface="+mn-lt"/>
                <a:ea typeface="+mn-ea"/>
                <a:cs typeface="+mn-cs"/>
              </a:rPr>
              <a:t> the time for exchange across the capillary wall.</a:t>
            </a:r>
            <a:endParaRPr lang="en-US" dirty="0"/>
          </a:p>
        </p:txBody>
      </p:sp>
      <p:sp>
        <p:nvSpPr>
          <p:cNvPr id="4" name="Slide Number Placeholder 3"/>
          <p:cNvSpPr>
            <a:spLocks noGrp="1"/>
          </p:cNvSpPr>
          <p:nvPr>
            <p:ph type="sldNum" sz="quarter" idx="5"/>
          </p:nvPr>
        </p:nvSpPr>
        <p:spPr/>
        <p:txBody>
          <a:bodyPr/>
          <a:lstStyle/>
          <a:p>
            <a:fld id="{DD9DFBA8-1EC9-8547-84AB-FDD2967F3B4F}" type="slidenum">
              <a:rPr lang="en-US" smtClean="0"/>
              <a:t>9</a:t>
            </a:fld>
            <a:endParaRPr lang="en-US"/>
          </a:p>
        </p:txBody>
      </p:sp>
    </p:spTree>
    <p:extLst>
      <p:ext uri="{BB962C8B-B14F-4D97-AF65-F5344CB8AC3E}">
        <p14:creationId xmlns:p14="http://schemas.microsoft.com/office/powerpoint/2010/main" val="348081193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renin–angiotensin II–aldosterone system regulates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Pa primarily by regulating blood volume. This system</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is much slower than the baroreceptor reflex because it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is hormonally, rather than </a:t>
            </a:r>
            <a:r>
              <a:rPr lang="en-US" sz="1200" b="0" i="0" kern="1200" dirty="0" err="1">
                <a:solidFill>
                  <a:schemeClr val="tx1"/>
                </a:solidFill>
                <a:effectLst/>
                <a:latin typeface="+mn-lt"/>
                <a:ea typeface="+mn-ea"/>
                <a:cs typeface="+mn-cs"/>
              </a:rPr>
              <a:t>neurally</a:t>
            </a:r>
            <a:r>
              <a:rPr lang="en-US" sz="1200" b="0" i="0" kern="1200" dirty="0">
                <a:solidFill>
                  <a:schemeClr val="tx1"/>
                </a:solidFill>
                <a:effectLst/>
                <a:latin typeface="+mn-lt"/>
                <a:ea typeface="+mn-ea"/>
                <a:cs typeface="+mn-cs"/>
              </a:rPr>
              <a:t>, mediated.</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 decrease in Pa causes a decrease in renal perfusion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pressure, which is sensed by mechanoreceptors in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afferent arterioles of the kidney. The decrease in Pa</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causes prorenin to be converted to renin in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juxtaglomerular cells.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In plasma, renin catalyzes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conversion of angiotensinogen (renin substrate) to</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angiotensin I</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In the lungs and kidneys, angiotensin I is converted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to angiotensin II, catalyzed by angiotensin-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converting enzyme (ACE)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Angiotensin II acts on the zona glomerulosa cells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of the adrenal cortex to stimulate the synthesis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and secretion of aldosterone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Aldosterone then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acts on the principal cells of the renal distal</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tubule and collecting duct to increase Na+ </a:t>
            </a:r>
            <a:r>
              <a:rPr lang="en-US" sz="1200" b="0" i="0" kern="1200" dirty="0" err="1">
                <a:solidFill>
                  <a:schemeClr val="tx1"/>
                </a:solidFill>
                <a:effectLst/>
                <a:latin typeface="+mn-lt"/>
                <a:ea typeface="+mn-ea"/>
                <a:cs typeface="+mn-cs"/>
              </a:rPr>
              <a:t>reab</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sorption and, thereby, to increase ECF volume and blood volume. Angiotensin II stimulates Na+-H+</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exchange in the renal proximal tubule and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increases the reabsorption of Na+ and HCO3−. Angiotensin II acts on the hypothalamus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to increase thirst and water intake. stimulates secretion of antidiuretic hormone,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which increases water reabsorption in collecting</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ducts. </a:t>
            </a:r>
            <a:r>
              <a:rPr lang="en-US" sz="1200" kern="1200" dirty="0">
                <a:solidFill>
                  <a:schemeClr val="tx1"/>
                </a:solidFill>
                <a:effectLst/>
                <a:latin typeface="+mn-lt"/>
                <a:ea typeface="+mn-ea"/>
                <a:cs typeface="+mn-cs"/>
              </a:rPr>
              <a:t>Angiotensin II also acts directly on the </a:t>
            </a:r>
            <a:r>
              <a:rPr lang="en-US" sz="1200" kern="1200" dirty="0" err="1">
                <a:solidFill>
                  <a:schemeClr val="tx1"/>
                </a:solidFill>
                <a:effectLst/>
                <a:latin typeface="+mn-lt"/>
                <a:ea typeface="+mn-ea"/>
                <a:cs typeface="+mn-cs"/>
              </a:rPr>
              <a:t>arte</a:t>
            </a:r>
            <a:r>
              <a:rPr lang="en-US" sz="1200" kern="1200" dirty="0">
                <a:solidFill>
                  <a:schemeClr val="tx1"/>
                </a:solidFill>
                <a:effectLst/>
                <a:latin typeface="+mn-lt"/>
                <a:ea typeface="+mn-ea"/>
                <a:cs typeface="+mn-cs"/>
              </a:rPr>
              <a:t>-</a:t>
            </a:r>
            <a:br>
              <a:rPr lang="en-US" sz="1200" kern="1200" dirty="0">
                <a:solidFill>
                  <a:schemeClr val="tx1"/>
                </a:solidFill>
                <a:effectLst/>
                <a:latin typeface="+mn-lt"/>
                <a:ea typeface="+mn-ea"/>
                <a:cs typeface="+mn-cs"/>
              </a:rPr>
            </a:br>
            <a:r>
              <a:rPr lang="en-US" sz="1200" kern="1200" dirty="0" err="1">
                <a:solidFill>
                  <a:schemeClr val="tx1"/>
                </a:solidFill>
                <a:effectLst/>
                <a:latin typeface="+mn-lt"/>
                <a:ea typeface="+mn-ea"/>
                <a:cs typeface="+mn-cs"/>
              </a:rPr>
              <a:t>rioles</a:t>
            </a:r>
            <a:r>
              <a:rPr lang="en-US" sz="1200" b="0" i="0" kern="1200" dirty="0">
                <a:solidFill>
                  <a:schemeClr val="tx1"/>
                </a:solidFill>
                <a:effectLst/>
                <a:latin typeface="+mn-lt"/>
                <a:ea typeface="+mn-ea"/>
                <a:cs typeface="+mn-cs"/>
              </a:rPr>
              <a:t> . to cause vasoconstriction. The result-</a:t>
            </a:r>
            <a:br>
              <a:rPr lang="en-US" sz="1200" b="0" i="0" kern="1200" dirty="0">
                <a:solidFill>
                  <a:schemeClr val="tx1"/>
                </a:solidFill>
                <a:effectLst/>
                <a:latin typeface="+mn-lt"/>
                <a:ea typeface="+mn-ea"/>
                <a:cs typeface="+mn-cs"/>
              </a:rPr>
            </a:br>
            <a:r>
              <a:rPr lang="en-US" sz="1200" b="0" i="0" kern="1200" dirty="0" err="1">
                <a:solidFill>
                  <a:schemeClr val="tx1"/>
                </a:solidFill>
                <a:effectLst/>
                <a:latin typeface="+mn-lt"/>
                <a:ea typeface="+mn-ea"/>
                <a:cs typeface="+mn-cs"/>
              </a:rPr>
              <a:t>ing</a:t>
            </a:r>
            <a:r>
              <a:rPr lang="en-US" sz="1200" b="0" i="0" kern="1200" dirty="0">
                <a:solidFill>
                  <a:schemeClr val="tx1"/>
                </a:solidFill>
                <a:effectLst/>
                <a:latin typeface="+mn-lt"/>
                <a:ea typeface="+mn-ea"/>
                <a:cs typeface="+mn-cs"/>
              </a:rPr>
              <a:t> increase in TPR leads to an increase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in Pa.</a:t>
            </a:r>
            <a:endParaRPr lang="en-US" dirty="0"/>
          </a:p>
        </p:txBody>
      </p:sp>
      <p:sp>
        <p:nvSpPr>
          <p:cNvPr id="4" name="Slide Number Placeholder 3"/>
          <p:cNvSpPr>
            <a:spLocks noGrp="1"/>
          </p:cNvSpPr>
          <p:nvPr>
            <p:ph type="sldNum" sz="quarter" idx="5"/>
          </p:nvPr>
        </p:nvSpPr>
        <p:spPr/>
        <p:txBody>
          <a:bodyPr/>
          <a:lstStyle/>
          <a:p>
            <a:fld id="{DD9DFBA8-1EC9-8547-84AB-FDD2967F3B4F}" type="slidenum">
              <a:rPr lang="en-US" smtClean="0"/>
              <a:t>78</a:t>
            </a:fld>
            <a:endParaRPr lang="en-US"/>
          </a:p>
        </p:txBody>
      </p:sp>
    </p:spTree>
    <p:extLst>
      <p:ext uri="{BB962C8B-B14F-4D97-AF65-F5344CB8AC3E}">
        <p14:creationId xmlns:p14="http://schemas.microsoft.com/office/powerpoint/2010/main" val="331651174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err="1">
                <a:solidFill>
                  <a:schemeClr val="tx1"/>
                </a:solidFill>
                <a:effectLst/>
                <a:latin typeface="+mn-lt"/>
                <a:ea typeface="+mn-ea"/>
                <a:cs typeface="+mn-cs"/>
              </a:rPr>
              <a:t>eripheral</a:t>
            </a:r>
            <a:r>
              <a:rPr lang="en-US" sz="1200" b="0" i="0" kern="1200" dirty="0">
                <a:solidFill>
                  <a:schemeClr val="tx1"/>
                </a:solidFill>
                <a:effectLst/>
                <a:latin typeface="+mn-lt"/>
                <a:ea typeface="+mn-ea"/>
                <a:cs typeface="+mn-cs"/>
              </a:rPr>
              <a:t> chemoreceptors for O2 are located in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carotid bodies near the bifurcation of the common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carotid arteries and in the aortic bodies along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aortic arch. The carotid and aortic bodies have high</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blood flow, and their chemoreceptors are primarily</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sensitive to decreases in the partial pressure of O2. When arterial PO2 decreases, there is an increased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firing rate of afferent nerves from the carotid and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aortic bodies that activates sympathetic vasoconstrictor</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centers. As a result, there is arteriolar </a:t>
            </a:r>
            <a:r>
              <a:rPr lang="en-US" sz="1200" b="0" i="0" kern="1200" dirty="0" err="1">
                <a:solidFill>
                  <a:schemeClr val="tx1"/>
                </a:solidFill>
                <a:effectLst/>
                <a:latin typeface="+mn-lt"/>
                <a:ea typeface="+mn-ea"/>
                <a:cs typeface="+mn-cs"/>
              </a:rPr>
              <a:t>vasoconstric</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err="1">
                <a:solidFill>
                  <a:schemeClr val="tx1"/>
                </a:solidFill>
                <a:effectLst/>
                <a:latin typeface="+mn-lt"/>
                <a:ea typeface="+mn-ea"/>
                <a:cs typeface="+mn-cs"/>
              </a:rPr>
              <a:t>tion</a:t>
            </a:r>
            <a:r>
              <a:rPr lang="en-US" sz="1200" b="0" i="0" kern="1200" dirty="0">
                <a:solidFill>
                  <a:schemeClr val="tx1"/>
                </a:solidFill>
                <a:effectLst/>
                <a:latin typeface="+mn-lt"/>
                <a:ea typeface="+mn-ea"/>
                <a:cs typeface="+mn-cs"/>
              </a:rPr>
              <a:t> . increase in </a:t>
            </a:r>
            <a:r>
              <a:rPr lang="en-US" sz="1200" b="0" i="0" kern="1200" dirty="0" err="1">
                <a:solidFill>
                  <a:schemeClr val="tx1"/>
                </a:solidFill>
                <a:effectLst/>
                <a:latin typeface="+mn-lt"/>
                <a:ea typeface="+mn-ea"/>
                <a:cs typeface="+mn-cs"/>
              </a:rPr>
              <a:t>parasympa</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thetic outflow to the heart that produces a transient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decrease in heart rate.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If the brain becomes ischemic</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(i.e., there is decreased cerebral blood flow), cerebral</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PCO2 immediately increases and pH decreases.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medullary chemoreceptors detect these changes and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direct an increase in sympathetic outflow that causes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intense arteriolar vasoconstriction in many vascular</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beds and an increase in TPR. Blood flow is thereby</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redirected to the brain to maintain its perfusion</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ADH secretion from the posterior pituitary is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increased by two types of stimuli: by increases in serum</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osmolarity and by decreases in blood volume and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blood pressure. cause vasoconstriction of arterioles and increased TPR.</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there are also low-pressure baroreceptors located in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veins, atria, and pulmonary arteries. These so-</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called cardiopulmonary baroreceptors sense changes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in blood volume</a:t>
            </a:r>
          </a:p>
          <a:p>
            <a:endParaRPr lang="en-US" sz="1200" b="0" i="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there is an increase in blood</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volume, the resulting increase in venous and atrial</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pressure is detected by the cardiopulmonary </a:t>
            </a:r>
            <a:r>
              <a:rPr lang="en-US" sz="1200" kern="1200" dirty="0" err="1">
                <a:solidFill>
                  <a:schemeClr val="tx1"/>
                </a:solidFill>
                <a:effectLst/>
                <a:latin typeface="+mn-lt"/>
                <a:ea typeface="+mn-ea"/>
                <a:cs typeface="+mn-cs"/>
              </a:rPr>
              <a:t>barorecep</a:t>
            </a:r>
            <a:r>
              <a:rPr lang="en-US" sz="1200" kern="1200" dirty="0">
                <a:solidFill>
                  <a:schemeClr val="tx1"/>
                </a:solidFill>
                <a:effectLst/>
                <a:latin typeface="+mn-lt"/>
                <a:ea typeface="+mn-ea"/>
                <a:cs typeface="+mn-cs"/>
              </a:rPr>
              <a:t>-</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tors. The function of the cardiopulmonary </a:t>
            </a:r>
            <a:r>
              <a:rPr lang="en-US" sz="1200" kern="1200" dirty="0" err="1">
                <a:solidFill>
                  <a:schemeClr val="tx1"/>
                </a:solidFill>
                <a:effectLst/>
                <a:latin typeface="+mn-lt"/>
                <a:ea typeface="+mn-ea"/>
                <a:cs typeface="+mn-cs"/>
              </a:rPr>
              <a:t>barorecep</a:t>
            </a:r>
            <a:r>
              <a:rPr lang="en-US" sz="1200" kern="1200" dirty="0">
                <a:solidFill>
                  <a:schemeClr val="tx1"/>
                </a:solidFill>
                <a:effectLst/>
                <a:latin typeface="+mn-lt"/>
                <a:ea typeface="+mn-ea"/>
                <a:cs typeface="+mn-cs"/>
              </a:rPr>
              <a:t>-</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tors is then coordinated to return blood volume to</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normal, primarily by increasing the excretion of Na+</a:t>
            </a:r>
            <a:br>
              <a:rPr lang="en-US" sz="120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and water.</a:t>
            </a:r>
            <a:br>
              <a:rPr lang="en-US" sz="1200" kern="1200" dirty="0">
                <a:solidFill>
                  <a:schemeClr val="tx1"/>
                </a:solidFill>
                <a:effectLst/>
                <a:latin typeface="+mn-lt"/>
                <a:ea typeface="+mn-ea"/>
                <a:cs typeface="+mn-cs"/>
              </a:rPr>
            </a:br>
            <a:endParaRPr lang="en-US" dirty="0"/>
          </a:p>
        </p:txBody>
      </p:sp>
      <p:sp>
        <p:nvSpPr>
          <p:cNvPr id="4" name="Slide Number Placeholder 3"/>
          <p:cNvSpPr>
            <a:spLocks noGrp="1"/>
          </p:cNvSpPr>
          <p:nvPr>
            <p:ph type="sldNum" sz="quarter" idx="5"/>
          </p:nvPr>
        </p:nvSpPr>
        <p:spPr/>
        <p:txBody>
          <a:bodyPr/>
          <a:lstStyle/>
          <a:p>
            <a:fld id="{DD9DFBA8-1EC9-8547-84AB-FDD2967F3B4F}" type="slidenum">
              <a:rPr lang="en-US" smtClean="0"/>
              <a:t>79</a:t>
            </a:fld>
            <a:endParaRPr lang="en-US"/>
          </a:p>
        </p:txBody>
      </p:sp>
    </p:spTree>
    <p:extLst>
      <p:ext uri="{BB962C8B-B14F-4D97-AF65-F5344CB8AC3E}">
        <p14:creationId xmlns:p14="http://schemas.microsoft.com/office/powerpoint/2010/main" val="247378478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term “microcirculation” refers to the functions of</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smallest blood vessels, the capillaries and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neighboring lymphatic vessels. Delivery of blood to and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from the capillaries is critically important because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capillaries are the site of exchange of nutrients and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waste products in the tissues, as well as the site of</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fluid exchange between the vascular and interstitial</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compartments.</a:t>
            </a:r>
            <a:endParaRPr lang="en-US" dirty="0"/>
          </a:p>
        </p:txBody>
      </p:sp>
      <p:sp>
        <p:nvSpPr>
          <p:cNvPr id="4" name="Slide Number Placeholder 3"/>
          <p:cNvSpPr>
            <a:spLocks noGrp="1"/>
          </p:cNvSpPr>
          <p:nvPr>
            <p:ph type="sldNum" sz="quarter" idx="5"/>
          </p:nvPr>
        </p:nvSpPr>
        <p:spPr/>
        <p:txBody>
          <a:bodyPr/>
          <a:lstStyle/>
          <a:p>
            <a:fld id="{DD9DFBA8-1EC9-8547-84AB-FDD2967F3B4F}" type="slidenum">
              <a:rPr lang="en-US" smtClean="0"/>
              <a:t>80</a:t>
            </a:fld>
            <a:endParaRPr lang="en-US"/>
          </a:p>
        </p:txBody>
      </p:sp>
    </p:spTree>
    <p:extLst>
      <p:ext uri="{BB962C8B-B14F-4D97-AF65-F5344CB8AC3E}">
        <p14:creationId xmlns:p14="http://schemas.microsoft.com/office/powerpoint/2010/main" val="13984196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Starling equation states that fluid movement (</a:t>
            </a:r>
            <a:r>
              <a:rPr lang="en-US" sz="1200" b="0" i="0" kern="1200" dirty="0" err="1">
                <a:solidFill>
                  <a:schemeClr val="tx1"/>
                </a:solidFill>
                <a:effectLst/>
                <a:latin typeface="+mn-lt"/>
                <a:ea typeface="+mn-ea"/>
                <a:cs typeface="+mn-cs"/>
              </a:rPr>
              <a:t>Jv</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across a capillary wall is determined by the net pressure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across the wall, which is the sum of hydrostatic </a:t>
            </a:r>
            <a:r>
              <a:rPr lang="en-US" sz="1200" b="0" i="0" kern="1200" dirty="0" err="1">
                <a:solidFill>
                  <a:schemeClr val="tx1"/>
                </a:solidFill>
                <a:effectLst/>
                <a:latin typeface="+mn-lt"/>
                <a:ea typeface="+mn-ea"/>
                <a:cs typeface="+mn-cs"/>
              </a:rPr>
              <a:t>pres</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sure and oncotic pressures. The direction of fluid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movement can be either into or out of the capillary.</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When net fluid movement is out of the capillary into</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interstitial fluid, it is called filtration; when net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fluid movement is from the </a:t>
            </a:r>
            <a:r>
              <a:rPr lang="en-US" sz="1200" b="0" i="0" kern="1200" dirty="0" err="1">
                <a:solidFill>
                  <a:schemeClr val="tx1"/>
                </a:solidFill>
                <a:effectLst/>
                <a:latin typeface="+mn-lt"/>
                <a:ea typeface="+mn-ea"/>
                <a:cs typeface="+mn-cs"/>
              </a:rPr>
              <a:t>interstitium</a:t>
            </a:r>
            <a:r>
              <a:rPr lang="en-US" sz="1200" b="0" i="0" kern="1200" dirty="0">
                <a:solidFill>
                  <a:schemeClr val="tx1"/>
                </a:solidFill>
                <a:effectLst/>
                <a:latin typeface="+mn-lt"/>
                <a:ea typeface="+mn-ea"/>
                <a:cs typeface="+mn-cs"/>
              </a:rPr>
              <a:t> into the </a:t>
            </a:r>
            <a:r>
              <a:rPr lang="en-US" sz="1200" b="0" i="0" kern="1200" dirty="0" err="1">
                <a:solidFill>
                  <a:schemeClr val="tx1"/>
                </a:solidFill>
                <a:effectLst/>
                <a:latin typeface="+mn-lt"/>
                <a:ea typeface="+mn-ea"/>
                <a:cs typeface="+mn-cs"/>
              </a:rPr>
              <a:t>capil</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err="1">
                <a:solidFill>
                  <a:schemeClr val="tx1"/>
                </a:solidFill>
                <a:effectLst/>
                <a:latin typeface="+mn-lt"/>
                <a:ea typeface="+mn-ea"/>
                <a:cs typeface="+mn-cs"/>
              </a:rPr>
              <a:t>lary</a:t>
            </a:r>
            <a:r>
              <a:rPr lang="en-US" sz="1200" b="0" i="0" kern="1200" dirty="0">
                <a:solidFill>
                  <a:schemeClr val="tx1"/>
                </a:solidFill>
                <a:effectLst/>
                <a:latin typeface="+mn-lt"/>
                <a:ea typeface="+mn-ea"/>
                <a:cs typeface="+mn-cs"/>
              </a:rPr>
              <a:t>, it is called absorption. The magnitude of fluid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movement is determined by the hydraulic </a:t>
            </a:r>
            <a:r>
              <a:rPr lang="en-US" sz="1200" b="0" i="0" kern="1200" dirty="0" err="1">
                <a:solidFill>
                  <a:schemeClr val="tx1"/>
                </a:solidFill>
                <a:effectLst/>
                <a:latin typeface="+mn-lt"/>
                <a:ea typeface="+mn-ea"/>
                <a:cs typeface="+mn-cs"/>
              </a:rPr>
              <a:t>conduc</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err="1">
                <a:solidFill>
                  <a:schemeClr val="tx1"/>
                </a:solidFill>
                <a:effectLst/>
                <a:latin typeface="+mn-lt"/>
                <a:ea typeface="+mn-ea"/>
                <a:cs typeface="+mn-cs"/>
              </a:rPr>
              <a:t>tance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Kf</a:t>
            </a:r>
            <a:r>
              <a:rPr lang="en-US" sz="1200" b="0" i="0" kern="1200" dirty="0">
                <a:solidFill>
                  <a:schemeClr val="tx1"/>
                </a:solidFill>
                <a:effectLst/>
                <a:latin typeface="+mn-lt"/>
                <a:ea typeface="+mn-ea"/>
                <a:cs typeface="+mn-cs"/>
              </a:rPr>
              <a:t> (water permeability), of the capillary wall.</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hydraulic conductance determines how much</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fluid movement will be produced for a given pressure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difference.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net pressure, which is the net driving force, is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algebraic sum of the four pressures.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In the example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in Figure 4-34A, the sum of the four Starling pressures s a net pressure of +6 mm Hg, indicating that there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will be net filtration out of the capillary. In the example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in Figure 4-34B, the sum of the four pressures is a net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pressure of −5 mm Hg, indicating that there will be net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absorption into the capillary.</a:t>
            </a:r>
            <a:endParaRPr lang="en-US" dirty="0"/>
          </a:p>
        </p:txBody>
      </p:sp>
      <p:sp>
        <p:nvSpPr>
          <p:cNvPr id="4" name="Slide Number Placeholder 3"/>
          <p:cNvSpPr>
            <a:spLocks noGrp="1"/>
          </p:cNvSpPr>
          <p:nvPr>
            <p:ph type="sldNum" sz="quarter" idx="5"/>
          </p:nvPr>
        </p:nvSpPr>
        <p:spPr/>
        <p:txBody>
          <a:bodyPr/>
          <a:lstStyle/>
          <a:p>
            <a:fld id="{DD9DFBA8-1EC9-8547-84AB-FDD2967F3B4F}" type="slidenum">
              <a:rPr lang="en-US" smtClean="0"/>
              <a:t>82</a:t>
            </a:fld>
            <a:endParaRPr lang="en-US"/>
          </a:p>
        </p:txBody>
      </p:sp>
    </p:spTree>
    <p:extLst>
      <p:ext uri="{BB962C8B-B14F-4D97-AF65-F5344CB8AC3E}">
        <p14:creationId xmlns:p14="http://schemas.microsoft.com/office/powerpoint/2010/main" val="25852892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Blood flow is variable between one organ and another,</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depending on the overall demands of each organ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system. blood flow to a specific organ or organ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system can increase or decrease depending on its metabolic demands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Changes in blood flow to an individual organ are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achieved by altering arteriolar resistance. The </a:t>
            </a:r>
            <a:r>
              <a:rPr lang="en-US" sz="1200" b="0" i="0" kern="1200" dirty="0" err="1">
                <a:solidFill>
                  <a:schemeClr val="tx1"/>
                </a:solidFill>
                <a:effectLst/>
                <a:latin typeface="+mn-lt"/>
                <a:ea typeface="+mn-ea"/>
                <a:cs typeface="+mn-cs"/>
              </a:rPr>
              <a:t>mecha</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err="1">
                <a:solidFill>
                  <a:schemeClr val="tx1"/>
                </a:solidFill>
                <a:effectLst/>
                <a:latin typeface="+mn-lt"/>
                <a:ea typeface="+mn-ea"/>
                <a:cs typeface="+mn-cs"/>
              </a:rPr>
              <a:t>nisms</a:t>
            </a:r>
            <a:r>
              <a:rPr lang="en-US" sz="1200" b="0" i="0" kern="1200" dirty="0">
                <a:solidFill>
                  <a:schemeClr val="tx1"/>
                </a:solidFill>
                <a:effectLst/>
                <a:latin typeface="+mn-lt"/>
                <a:ea typeface="+mn-ea"/>
                <a:cs typeface="+mn-cs"/>
              </a:rPr>
              <a:t> that regulate blood flow to the various organs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are broadly categorized as local (intrinsic) control and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neural or hormonal (extrinsic) control. Local control</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of blood flow is the primary mechanism utilized for</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matching blood flow to the metabolic needs of a tissue.</a:t>
            </a:r>
            <a:endParaRPr lang="en-US" dirty="0"/>
          </a:p>
        </p:txBody>
      </p:sp>
      <p:sp>
        <p:nvSpPr>
          <p:cNvPr id="4" name="Slide Number Placeholder 3"/>
          <p:cNvSpPr>
            <a:spLocks noGrp="1"/>
          </p:cNvSpPr>
          <p:nvPr>
            <p:ph type="sldNum" sz="quarter" idx="5"/>
          </p:nvPr>
        </p:nvSpPr>
        <p:spPr/>
        <p:txBody>
          <a:bodyPr/>
          <a:lstStyle/>
          <a:p>
            <a:fld id="{DD9DFBA8-1EC9-8547-84AB-FDD2967F3B4F}" type="slidenum">
              <a:rPr lang="en-US" smtClean="0"/>
              <a:t>84</a:t>
            </a:fld>
            <a:endParaRPr lang="en-US"/>
          </a:p>
        </p:txBody>
      </p:sp>
    </p:spTree>
    <p:extLst>
      <p:ext uri="{BB962C8B-B14F-4D97-AF65-F5344CB8AC3E}">
        <p14:creationId xmlns:p14="http://schemas.microsoft.com/office/powerpoint/2010/main" val="373334221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Autoregulation is the maintenance of a constant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blood flow to an organ in the face of changing </a:t>
            </a:r>
            <a:r>
              <a:rPr lang="en-US" sz="1200" b="0" i="0" kern="1200" dirty="0" err="1">
                <a:solidFill>
                  <a:schemeClr val="tx1"/>
                </a:solidFill>
                <a:effectLst/>
                <a:latin typeface="+mn-lt"/>
                <a:ea typeface="+mn-ea"/>
                <a:cs typeface="+mn-cs"/>
              </a:rPr>
              <a:t>arte</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rial pressure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Active hyperemia illustrates the concept that blood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flow to an organ is proportional to its metabolic</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activity</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Reactive hyperemia is an increase in blood flow in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response to or reacting to a prior period of decreased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blood flow</a:t>
            </a:r>
            <a:endParaRPr lang="en-US" dirty="0"/>
          </a:p>
        </p:txBody>
      </p:sp>
      <p:sp>
        <p:nvSpPr>
          <p:cNvPr id="4" name="Slide Number Placeholder 3"/>
          <p:cNvSpPr>
            <a:spLocks noGrp="1"/>
          </p:cNvSpPr>
          <p:nvPr>
            <p:ph type="sldNum" sz="quarter" idx="5"/>
          </p:nvPr>
        </p:nvSpPr>
        <p:spPr/>
        <p:txBody>
          <a:bodyPr/>
          <a:lstStyle/>
          <a:p>
            <a:fld id="{DD9DFBA8-1EC9-8547-84AB-FDD2967F3B4F}" type="slidenum">
              <a:rPr lang="en-US" smtClean="0"/>
              <a:t>85</a:t>
            </a:fld>
            <a:endParaRPr lang="en-US"/>
          </a:p>
        </p:txBody>
      </p:sp>
    </p:spTree>
    <p:extLst>
      <p:ext uri="{BB962C8B-B14F-4D97-AF65-F5344CB8AC3E}">
        <p14:creationId xmlns:p14="http://schemas.microsoft.com/office/powerpoint/2010/main" val="18010531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Blood flow through a blood vessel or a series of blood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vessels is determined by two factors: the pressure </a:t>
            </a:r>
            <a:r>
              <a:rPr lang="en-US" sz="1200" b="0" i="0" kern="1200" dirty="0" err="1">
                <a:solidFill>
                  <a:schemeClr val="tx1"/>
                </a:solidFill>
                <a:effectLst/>
                <a:latin typeface="+mn-lt"/>
                <a:ea typeface="+mn-ea"/>
                <a:cs typeface="+mn-cs"/>
              </a:rPr>
              <a:t>dif</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err="1">
                <a:solidFill>
                  <a:schemeClr val="tx1"/>
                </a:solidFill>
                <a:effectLst/>
                <a:latin typeface="+mn-lt"/>
                <a:ea typeface="+mn-ea"/>
                <a:cs typeface="+mn-cs"/>
              </a:rPr>
              <a:t>ference</a:t>
            </a:r>
            <a:r>
              <a:rPr lang="en-US" sz="1200" b="0" i="0" kern="1200" dirty="0">
                <a:solidFill>
                  <a:schemeClr val="tx1"/>
                </a:solidFill>
                <a:effectLst/>
                <a:latin typeface="+mn-lt"/>
                <a:ea typeface="+mn-ea"/>
                <a:cs typeface="+mn-cs"/>
              </a:rPr>
              <a:t> between the two ends of the vessel (the inlet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and the outlet) and the resistance of the vessel to blood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flow. The pressure difference is the driving force for</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blood flow, and the resistance is an impediment to flow.</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relationship of flow, pressure, and resistance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is analogous to the relationship of current (I), voltage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t>
            </a:r>
            <a:r>
              <a:rPr lang="el-GR" sz="1200" b="0" i="0" kern="1200" dirty="0">
                <a:solidFill>
                  <a:schemeClr val="tx1"/>
                </a:solidFill>
                <a:effectLst/>
                <a:latin typeface="+mn-lt"/>
                <a:ea typeface="+mn-ea"/>
                <a:cs typeface="+mn-cs"/>
              </a:rPr>
              <a:t>Δ</a:t>
            </a:r>
            <a:r>
              <a:rPr lang="en-US" sz="1200" b="0" i="0" kern="1200" dirty="0">
                <a:solidFill>
                  <a:schemeClr val="tx1"/>
                </a:solidFill>
                <a:effectLst/>
                <a:latin typeface="+mn-lt"/>
                <a:ea typeface="+mn-ea"/>
                <a:cs typeface="+mn-cs"/>
              </a:rPr>
              <a:t>V), and resistance (R) in electrical circuits, as ex -</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pressed by Ohm’s law</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magnitude of blood flow (Q) is directly </a:t>
            </a:r>
            <a:r>
              <a:rPr lang="en-US" sz="1200" b="0" i="0" kern="1200" dirty="0" err="1">
                <a:solidFill>
                  <a:schemeClr val="tx1"/>
                </a:solidFill>
                <a:effectLst/>
                <a:latin typeface="+mn-lt"/>
                <a:ea typeface="+mn-ea"/>
                <a:cs typeface="+mn-cs"/>
              </a:rPr>
              <a:t>propor</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err="1">
                <a:solidFill>
                  <a:schemeClr val="tx1"/>
                </a:solidFill>
                <a:effectLst/>
                <a:latin typeface="+mn-lt"/>
                <a:ea typeface="+mn-ea"/>
                <a:cs typeface="+mn-cs"/>
              </a:rPr>
              <a:t>tional</a:t>
            </a:r>
            <a:r>
              <a:rPr lang="en-US" sz="1200" b="0" i="0" kern="1200" dirty="0">
                <a:solidFill>
                  <a:schemeClr val="tx1"/>
                </a:solidFill>
                <a:effectLst/>
                <a:latin typeface="+mn-lt"/>
                <a:ea typeface="+mn-ea"/>
                <a:cs typeface="+mn-cs"/>
              </a:rPr>
              <a:t> to the size of the pressure difference (</a:t>
            </a:r>
            <a:r>
              <a:rPr lang="el-GR" sz="1200" b="0" i="0" kern="1200" dirty="0">
                <a:solidFill>
                  <a:schemeClr val="tx1"/>
                </a:solidFill>
                <a:effectLst/>
                <a:latin typeface="+mn-lt"/>
                <a:ea typeface="+mn-ea"/>
                <a:cs typeface="+mn-cs"/>
              </a:rPr>
              <a:t>Δ</a:t>
            </a:r>
            <a:r>
              <a:rPr lang="en-US" sz="1200" b="0" i="0" kern="1200" dirty="0">
                <a:solidFill>
                  <a:schemeClr val="tx1"/>
                </a:solidFill>
                <a:effectLst/>
                <a:latin typeface="+mn-lt"/>
                <a:ea typeface="+mn-ea"/>
                <a:cs typeface="+mn-cs"/>
              </a:rPr>
              <a:t>P) or</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pressure gradient. The direction of blood flow is deter-</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mined by the direction of the pressure gradient and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always is from high to low pressure. For example, during</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ventricular ejection, blood flows from the left ventricle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into the aorta and not in the other direction, because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pressure in the ventricle is higher than pressure in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aorta.</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blood flow is inversely proportional to</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resistance (R). Increasing resistance (e.g., by arteriolar</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vasoconstriction) decreases flow, and decreasing </a:t>
            </a:r>
            <a:r>
              <a:rPr lang="en-US" sz="1200" b="0" i="0" kern="1200" dirty="0" err="1">
                <a:solidFill>
                  <a:schemeClr val="tx1"/>
                </a:solidFill>
                <a:effectLst/>
                <a:latin typeface="+mn-lt"/>
                <a:ea typeface="+mn-ea"/>
                <a:cs typeface="+mn-cs"/>
              </a:rPr>
              <a:t>resis</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err="1">
                <a:solidFill>
                  <a:schemeClr val="tx1"/>
                </a:solidFill>
                <a:effectLst/>
                <a:latin typeface="+mn-lt"/>
                <a:ea typeface="+mn-ea"/>
                <a:cs typeface="+mn-cs"/>
              </a:rPr>
              <a:t>tance</a:t>
            </a:r>
            <a:r>
              <a:rPr lang="en-US" sz="1200" b="0" i="0" kern="1200" dirty="0">
                <a:solidFill>
                  <a:schemeClr val="tx1"/>
                </a:solidFill>
                <a:effectLst/>
                <a:latin typeface="+mn-lt"/>
                <a:ea typeface="+mn-ea"/>
                <a:cs typeface="+mn-cs"/>
              </a:rPr>
              <a:t> (e.g., by arteriolar vasodilation) increases flow.</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major mechanism for changing blood flow in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cardiovascular system is by changing the resistance of</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blood vessels, particularly the arterioles.</a:t>
            </a:r>
            <a:endParaRPr lang="en-US" dirty="0"/>
          </a:p>
        </p:txBody>
      </p:sp>
      <p:sp>
        <p:nvSpPr>
          <p:cNvPr id="4" name="Slide Number Placeholder 3"/>
          <p:cNvSpPr>
            <a:spLocks noGrp="1"/>
          </p:cNvSpPr>
          <p:nvPr>
            <p:ph type="sldNum" sz="quarter" idx="5"/>
          </p:nvPr>
        </p:nvSpPr>
        <p:spPr/>
        <p:txBody>
          <a:bodyPr/>
          <a:lstStyle/>
          <a:p>
            <a:fld id="{DD9DFBA8-1EC9-8547-84AB-FDD2967F3B4F}" type="slidenum">
              <a:rPr lang="en-US" smtClean="0"/>
              <a:t>10</a:t>
            </a:fld>
            <a:endParaRPr lang="en-US"/>
          </a:p>
        </p:txBody>
      </p:sp>
    </p:spTree>
    <p:extLst>
      <p:ext uri="{BB962C8B-B14F-4D97-AF65-F5344CB8AC3E}">
        <p14:creationId xmlns:p14="http://schemas.microsoft.com/office/powerpoint/2010/main" val="34636433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relationship between </a:t>
            </a:r>
            <a:r>
              <a:rPr lang="en-US" sz="1200" b="0" i="0" kern="1200" dirty="0" err="1">
                <a:solidFill>
                  <a:schemeClr val="tx1"/>
                </a:solidFill>
                <a:effectLst/>
                <a:latin typeface="+mn-lt"/>
                <a:ea typeface="+mn-ea"/>
                <a:cs typeface="+mn-cs"/>
              </a:rPr>
              <a:t>resis</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err="1">
                <a:solidFill>
                  <a:schemeClr val="tx1"/>
                </a:solidFill>
                <a:effectLst/>
                <a:latin typeface="+mn-lt"/>
                <a:ea typeface="+mn-ea"/>
                <a:cs typeface="+mn-cs"/>
              </a:rPr>
              <a:t>tance</a:t>
            </a:r>
            <a:r>
              <a:rPr lang="en-US" sz="1200" b="0" i="0" kern="1200" dirty="0">
                <a:solidFill>
                  <a:schemeClr val="tx1"/>
                </a:solidFill>
                <a:effectLst/>
                <a:latin typeface="+mn-lt"/>
                <a:ea typeface="+mn-ea"/>
                <a:cs typeface="+mn-cs"/>
              </a:rPr>
              <a:t>, blood vessel diameter (or radius), and blood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viscosity is described by the Poiseuille equation.</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First, resistance to flow</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is directly proportional to viscosity (</a:t>
            </a:r>
            <a:r>
              <a:rPr lang="el-GR" sz="1200" b="0" i="0" kern="1200" dirty="0">
                <a:solidFill>
                  <a:schemeClr val="tx1"/>
                </a:solidFill>
                <a:effectLst/>
                <a:latin typeface="+mn-lt"/>
                <a:ea typeface="+mn-ea"/>
                <a:cs typeface="+mn-cs"/>
              </a:rPr>
              <a:t>η) </a:t>
            </a:r>
            <a:r>
              <a:rPr lang="en-US" sz="1200" b="0" i="0" kern="1200" dirty="0">
                <a:solidFill>
                  <a:schemeClr val="tx1"/>
                </a:solidFill>
                <a:effectLst/>
                <a:latin typeface="+mn-lt"/>
                <a:ea typeface="+mn-ea"/>
                <a:cs typeface="+mn-cs"/>
              </a:rPr>
              <a:t>of the blood;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for example, as viscosity increases (e.g., if the </a:t>
            </a:r>
            <a:r>
              <a:rPr lang="en-US" sz="1200" b="0" i="0" kern="1200" dirty="0" err="1">
                <a:solidFill>
                  <a:schemeClr val="tx1"/>
                </a:solidFill>
                <a:effectLst/>
                <a:latin typeface="+mn-lt"/>
                <a:ea typeface="+mn-ea"/>
                <a:cs typeface="+mn-cs"/>
              </a:rPr>
              <a:t>hemato</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crit increases), the resistance to flow also increases.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Second, resistance to flow is directly proportional to</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length (l) of the blood vessel. Third, and most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important, resistance to flow is inversely proportional</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to the fourth power of the radius (r4) of the blood</a:t>
            </a:r>
            <a:br>
              <a:rPr lang="en-US" sz="1200" b="0" i="0" kern="1200" dirty="0">
                <a:solidFill>
                  <a:schemeClr val="tx1"/>
                </a:solidFill>
                <a:effectLst/>
                <a:latin typeface="+mn-lt"/>
                <a:ea typeface="+mn-ea"/>
                <a:cs typeface="+mn-cs"/>
              </a:rPr>
            </a:br>
            <a:r>
              <a:rPr lang="en-US" sz="1200" b="0" i="0" kern="1200" dirty="0" err="1">
                <a:solidFill>
                  <a:schemeClr val="tx1"/>
                </a:solidFill>
                <a:effectLst/>
                <a:latin typeface="+mn-lt"/>
                <a:ea typeface="+mn-ea"/>
                <a:cs typeface="+mn-cs"/>
              </a:rPr>
              <a:t>vesse</a:t>
            </a:r>
            <a:r>
              <a:rPr lang="en-US" sz="1200" b="0" i="0" kern="1200" dirty="0">
                <a:solidFill>
                  <a:schemeClr val="tx1"/>
                </a:solidFill>
                <a:effectLst/>
                <a:latin typeface="+mn-lt"/>
                <a:ea typeface="+mn-ea"/>
                <a:cs typeface="+mn-cs"/>
              </a:rPr>
              <a:t>. When the radius of a blood vessel decreases, its resistance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increases, not in a linear fashion but magnified by the fourth power relationship. if the radius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of a blood vessel decreases by one half, resistance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does not simply increase twofold—it increases by</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16-fold (24)!</a:t>
            </a:r>
          </a:p>
          <a:p>
            <a:endParaRPr lang="en-US" sz="1200" b="0" i="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Although total</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flow is constant at each level in the series, the </a:t>
            </a:r>
            <a:r>
              <a:rPr lang="en-US" sz="1200" kern="1200" dirty="0" err="1">
                <a:solidFill>
                  <a:schemeClr val="tx1"/>
                </a:solidFill>
                <a:effectLst/>
                <a:latin typeface="+mn-lt"/>
                <a:ea typeface="+mn-ea"/>
                <a:cs typeface="+mn-cs"/>
              </a:rPr>
              <a:t>pres</a:t>
            </a:r>
            <a:r>
              <a:rPr lang="en-US" sz="1200" kern="1200" dirty="0">
                <a:solidFill>
                  <a:schemeClr val="tx1"/>
                </a:solidFill>
                <a:effectLst/>
                <a:latin typeface="+mn-lt"/>
                <a:ea typeface="+mn-ea"/>
                <a:cs typeface="+mn-cs"/>
              </a:rPr>
              <a:t>-</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sure decreases progressively as blood flows through</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each sequential component (remember Q = </a:t>
            </a:r>
            <a:r>
              <a:rPr lang="el-GR" sz="1200" kern="1200" dirty="0">
                <a:solidFill>
                  <a:schemeClr val="tx1"/>
                </a:solidFill>
                <a:effectLst/>
                <a:latin typeface="+mn-lt"/>
                <a:ea typeface="+mn-ea"/>
                <a:cs typeface="+mn-cs"/>
              </a:rPr>
              <a:t>Δ</a:t>
            </a:r>
            <a:r>
              <a:rPr lang="en-US" sz="1200" kern="1200" dirty="0">
                <a:solidFill>
                  <a:schemeClr val="tx1"/>
                </a:solidFill>
                <a:effectLst/>
                <a:latin typeface="+mn-lt"/>
                <a:ea typeface="+mn-ea"/>
                <a:cs typeface="+mn-cs"/>
              </a:rPr>
              <a:t>P/R or</a:t>
            </a:r>
            <a:br>
              <a:rPr lang="en-US" sz="1200" kern="1200" dirty="0">
                <a:solidFill>
                  <a:schemeClr val="tx1"/>
                </a:solidFill>
                <a:effectLst/>
                <a:latin typeface="+mn-lt"/>
                <a:ea typeface="+mn-ea"/>
                <a:cs typeface="+mn-cs"/>
              </a:rPr>
            </a:br>
            <a:r>
              <a:rPr lang="el-GR" sz="1200" kern="1200" dirty="0">
                <a:solidFill>
                  <a:schemeClr val="tx1"/>
                </a:solidFill>
                <a:effectLst/>
                <a:latin typeface="+mn-lt"/>
                <a:ea typeface="+mn-ea"/>
                <a:cs typeface="+mn-cs"/>
              </a:rPr>
              <a:t>Δ</a:t>
            </a:r>
            <a:r>
              <a:rPr lang="en-US" sz="1200" kern="1200" dirty="0">
                <a:solidFill>
                  <a:schemeClr val="tx1"/>
                </a:solidFill>
                <a:effectLst/>
                <a:latin typeface="+mn-lt"/>
                <a:ea typeface="+mn-ea"/>
                <a:cs typeface="+mn-cs"/>
              </a:rPr>
              <a:t>P = Q × R). The greatest decrease in pressure</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occurs in the arterioles because they contribute the</a:t>
            </a:r>
          </a:p>
          <a:p>
            <a:endParaRPr lang="en-US" sz="120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When blood flow is distributed through a set of</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parallel resistances, the flow through each organ is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 fraction of the total blood flow. The effects of this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arrangement are that there is no loss of pressure in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major arteries and that mean pressure in each</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major artery will be approximately the same as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mean pressure in the aorta.</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Adding a resistance to the circuit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causes total resistance to decrease, not to increase.</a:t>
            </a:r>
            <a:br>
              <a:rPr lang="en-US" sz="1200" kern="1200" dirty="0">
                <a:solidFill>
                  <a:schemeClr val="tx1"/>
                </a:solidFill>
                <a:effectLst/>
                <a:latin typeface="+mn-lt"/>
                <a:ea typeface="+mn-ea"/>
                <a:cs typeface="+mn-cs"/>
              </a:rPr>
            </a:br>
            <a:br>
              <a:rPr lang="en-US" sz="1200" b="0" i="0" kern="1200" dirty="0">
                <a:solidFill>
                  <a:schemeClr val="tx1"/>
                </a:solidFill>
                <a:effectLst/>
                <a:latin typeface="+mn-lt"/>
                <a:ea typeface="+mn-ea"/>
                <a:cs typeface="+mn-cs"/>
              </a:rPr>
            </a:br>
            <a:endParaRPr lang="en-US" dirty="0"/>
          </a:p>
        </p:txBody>
      </p:sp>
      <p:sp>
        <p:nvSpPr>
          <p:cNvPr id="4" name="Slide Number Placeholder 3"/>
          <p:cNvSpPr>
            <a:spLocks noGrp="1"/>
          </p:cNvSpPr>
          <p:nvPr>
            <p:ph type="sldNum" sz="quarter" idx="5"/>
          </p:nvPr>
        </p:nvSpPr>
        <p:spPr/>
        <p:txBody>
          <a:bodyPr/>
          <a:lstStyle/>
          <a:p>
            <a:fld id="{DD9DFBA8-1EC9-8547-84AB-FDD2967F3B4F}" type="slidenum">
              <a:rPr lang="en-US" smtClean="0"/>
              <a:t>11</a:t>
            </a:fld>
            <a:endParaRPr lang="en-US"/>
          </a:p>
        </p:txBody>
      </p:sp>
    </p:spTree>
    <p:extLst>
      <p:ext uri="{BB962C8B-B14F-4D97-AF65-F5344CB8AC3E}">
        <p14:creationId xmlns:p14="http://schemas.microsoft.com/office/powerpoint/2010/main" val="28551972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Ideally, blood flow in the cardiovascular system is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laminar, or streamlined. In laminar flow, there is a</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parabolic profile of velocity within a blood vessel, with</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velocity of blood flow highest in the center of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vessel and lowest toward the vessel walls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In turbulent flow (see Fig. 4-6), the fluid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streams do not remain in the parabolic profile; instead,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streams mix radially and axially. Because energy is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wasted in propelling blood radially and axially,</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more energy (pressure) is required to drive turbulent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blood flow than laminar blood flow. Turbulent flow</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is often accompanied by audible vibrations called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murmurs.</a:t>
            </a:r>
            <a:endParaRPr lang="en-US" dirty="0"/>
          </a:p>
        </p:txBody>
      </p:sp>
      <p:sp>
        <p:nvSpPr>
          <p:cNvPr id="4" name="Slide Number Placeholder 3"/>
          <p:cNvSpPr>
            <a:spLocks noGrp="1"/>
          </p:cNvSpPr>
          <p:nvPr>
            <p:ph type="sldNum" sz="quarter" idx="5"/>
          </p:nvPr>
        </p:nvSpPr>
        <p:spPr/>
        <p:txBody>
          <a:bodyPr/>
          <a:lstStyle/>
          <a:p>
            <a:fld id="{DD9DFBA8-1EC9-8547-84AB-FDD2967F3B4F}" type="slidenum">
              <a:rPr lang="en-US" smtClean="0"/>
              <a:t>12</a:t>
            </a:fld>
            <a:endParaRPr lang="en-US"/>
          </a:p>
        </p:txBody>
      </p:sp>
    </p:spTree>
    <p:extLst>
      <p:ext uri="{BB962C8B-B14F-4D97-AF65-F5344CB8AC3E}">
        <p14:creationId xmlns:p14="http://schemas.microsoft.com/office/powerpoint/2010/main" val="41701459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major influences on Reynolds number in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cardiovascular system are changes in blood viscosity</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and changes in the velocity of blood flow. Inspection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of the equation shows that decreases in viscosity (e.g.,</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decreased hematocrit) cause an increase in Reynolds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number. Likewise, narrowing of a blood vessel, which</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produces an increase in velocity of blood flow, causes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an increase in Reynolds number.</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major influences on Reynolds number in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cardiovascular system are changes in blood viscosity</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and changes in the velocity of blood flow. Inspection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of the equation shows that decreases in viscosity (e.g.,</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decreased hematocrit) cause an increase in Reynolds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number. Likewise, narrowing of a blood vessel, which</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produces an increase in velocity of blood flow, causes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an increase in Reynolds number.</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effect of narrowing a blood vessel (i.e., decreased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diameter and radius) on Reynolds number is initially</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puzzling because, according to the equation, decreases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in vessel diameter should decrease Reynolds number</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(diameter is in the numerator). Recall, however, that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velocity of blood flow also depends on diameter</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(radius), according to the earlier equation, v = Q/A or</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v = Q/</a:t>
            </a:r>
            <a:r>
              <a:rPr lang="el-GR" sz="1200" b="0" i="0" kern="1200" dirty="0">
                <a:solidFill>
                  <a:schemeClr val="tx1"/>
                </a:solidFill>
                <a:effectLst/>
                <a:latin typeface="+mn-lt"/>
                <a:ea typeface="+mn-ea"/>
                <a:cs typeface="+mn-cs"/>
              </a:rPr>
              <a:t>π</a:t>
            </a:r>
            <a:r>
              <a:rPr lang="en-US" sz="1200" b="0" i="0" kern="1200" dirty="0">
                <a:solidFill>
                  <a:schemeClr val="tx1"/>
                </a:solidFill>
                <a:effectLst/>
                <a:latin typeface="+mn-lt"/>
                <a:ea typeface="+mn-ea"/>
                <a:cs typeface="+mn-cs"/>
              </a:rPr>
              <a:t>r2. Thus, velocity (also in the numerator of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equation for Reynolds number) increases as radius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decreases, raised to the second power. Hence, the </a:t>
            </a:r>
            <a:r>
              <a:rPr lang="en-US" sz="1200" b="0" i="0" kern="1200" dirty="0" err="1">
                <a:solidFill>
                  <a:schemeClr val="tx1"/>
                </a:solidFill>
                <a:effectLst/>
                <a:latin typeface="+mn-lt"/>
                <a:ea typeface="+mn-ea"/>
                <a:cs typeface="+mn-cs"/>
              </a:rPr>
              <a:t>depen</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err="1">
                <a:solidFill>
                  <a:schemeClr val="tx1"/>
                </a:solidFill>
                <a:effectLst/>
                <a:latin typeface="+mn-lt"/>
                <a:ea typeface="+mn-ea"/>
                <a:cs typeface="+mn-cs"/>
              </a:rPr>
              <a:t>dence</a:t>
            </a:r>
            <a:r>
              <a:rPr lang="en-US" sz="1200" b="0" i="0" kern="1200" dirty="0">
                <a:solidFill>
                  <a:schemeClr val="tx1"/>
                </a:solidFill>
                <a:effectLst/>
                <a:latin typeface="+mn-lt"/>
                <a:ea typeface="+mn-ea"/>
                <a:cs typeface="+mn-cs"/>
              </a:rPr>
              <a:t> of Reynolds number on velocity is more powerful</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than the dependence on diameter.</a:t>
            </a:r>
            <a:endParaRPr lang="en-US" dirty="0"/>
          </a:p>
        </p:txBody>
      </p:sp>
      <p:sp>
        <p:nvSpPr>
          <p:cNvPr id="4" name="Slide Number Placeholder 3"/>
          <p:cNvSpPr>
            <a:spLocks noGrp="1"/>
          </p:cNvSpPr>
          <p:nvPr>
            <p:ph type="sldNum" sz="quarter" idx="5"/>
          </p:nvPr>
        </p:nvSpPr>
        <p:spPr/>
        <p:txBody>
          <a:bodyPr/>
          <a:lstStyle/>
          <a:p>
            <a:fld id="{DD9DFBA8-1EC9-8547-84AB-FDD2967F3B4F}" type="slidenum">
              <a:rPr lang="en-US" smtClean="0"/>
              <a:t>13</a:t>
            </a:fld>
            <a:endParaRPr lang="en-US"/>
          </a:p>
        </p:txBody>
      </p:sp>
    </p:spTree>
    <p:extLst>
      <p:ext uri="{BB962C8B-B14F-4D97-AF65-F5344CB8AC3E}">
        <p14:creationId xmlns:p14="http://schemas.microsoft.com/office/powerpoint/2010/main" val="5026277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058BF-C5E1-4B52-BD8A-FD1AD5779347}"/>
              </a:ext>
            </a:extLst>
          </p:cNvPr>
          <p:cNvSpPr>
            <a:spLocks noGrp="1"/>
          </p:cNvSpPr>
          <p:nvPr>
            <p:ph type="ctrTitle"/>
          </p:nvPr>
        </p:nvSpPr>
        <p:spPr>
          <a:xfrm>
            <a:off x="1524000" y="1122363"/>
            <a:ext cx="9144000" cy="2387600"/>
          </a:xfrm>
        </p:spPr>
        <p:txBody>
          <a:bodyPr anchor="b"/>
          <a:lstStyle>
            <a:lvl1pPr algn="ctr">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FCD51F7-3CC3-4BB7-8291-B1789482E8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FD320447-D6C7-43E1-AE88-1FB66CC9C55E}"/>
              </a:ext>
            </a:extLst>
          </p:cNvPr>
          <p:cNvSpPr>
            <a:spLocks noGrp="1"/>
          </p:cNvSpPr>
          <p:nvPr>
            <p:ph type="dt" sz="half" idx="10"/>
          </p:nvPr>
        </p:nvSpPr>
        <p:spPr/>
        <p:txBody>
          <a:bodyPr/>
          <a:lstStyle/>
          <a:p>
            <a:fld id="{C43A76A3-ADC8-4477-8FC1-B9DD55D84908}" type="datetime1">
              <a:rPr lang="en-US" smtClean="0"/>
              <a:t>7/19/22</a:t>
            </a:fld>
            <a:endParaRPr lang="en-US" dirty="0"/>
          </a:p>
        </p:txBody>
      </p:sp>
      <p:sp>
        <p:nvSpPr>
          <p:cNvPr id="5" name="Footer Placeholder 4">
            <a:extLst>
              <a:ext uri="{FF2B5EF4-FFF2-40B4-BE49-F238E27FC236}">
                <a16:creationId xmlns:a16="http://schemas.microsoft.com/office/drawing/2014/main" id="{6F5E17B6-E7FC-473A-8D5F-0E6B838EA7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4AF4E0-FDDB-42B9-862C-7BBC501CDAC5}"/>
              </a:ext>
            </a:extLst>
          </p:cNvPr>
          <p:cNvSpPr>
            <a:spLocks noGrp="1"/>
          </p:cNvSpPr>
          <p:nvPr>
            <p:ph type="sldNum" sz="quarter" idx="12"/>
          </p:nvPr>
        </p:nvSpPr>
        <p:spPr/>
        <p:txBody>
          <a:bodyPr/>
          <a:lstStyle/>
          <a:p>
            <a:fld id="{35747434-7036-48DB-A148-6B3D8EE75CDA}" type="slidenum">
              <a:rPr lang="en-US" smtClean="0"/>
              <a:t>‹#›</a:t>
            </a:fld>
            <a:endParaRPr lang="en-US" dirty="0"/>
          </a:p>
        </p:txBody>
      </p:sp>
    </p:spTree>
    <p:extLst>
      <p:ext uri="{BB962C8B-B14F-4D97-AF65-F5344CB8AC3E}">
        <p14:creationId xmlns:p14="http://schemas.microsoft.com/office/powerpoint/2010/main" val="20657291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E922F-6166-4009-A42D-027DC718071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F7791CF-167D-446D-9F99-6976C986E2F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3CA422-E040-4DE1-9DA5-C8D37C116A7B}"/>
              </a:ext>
            </a:extLst>
          </p:cNvPr>
          <p:cNvSpPr>
            <a:spLocks noGrp="1"/>
          </p:cNvSpPr>
          <p:nvPr>
            <p:ph type="dt" sz="half" idx="10"/>
          </p:nvPr>
        </p:nvSpPr>
        <p:spPr/>
        <p:txBody>
          <a:bodyPr/>
          <a:lstStyle/>
          <a:p>
            <a:fld id="{D6762538-DC4D-4667-96E5-B3278DDF8B12}" type="datetime1">
              <a:rPr lang="en-US" smtClean="0"/>
              <a:t>7/19/22</a:t>
            </a:fld>
            <a:endParaRPr lang="en-US"/>
          </a:p>
        </p:txBody>
      </p:sp>
      <p:sp>
        <p:nvSpPr>
          <p:cNvPr id="5" name="Footer Placeholder 4">
            <a:extLst>
              <a:ext uri="{FF2B5EF4-FFF2-40B4-BE49-F238E27FC236}">
                <a16:creationId xmlns:a16="http://schemas.microsoft.com/office/drawing/2014/main" id="{6C813B0B-60E7-494E-91CB-055BC26906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48C554-7C1B-4D8F-9B6B-04492656904B}"/>
              </a:ext>
            </a:extLst>
          </p:cNvPr>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22258520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C66EF0-6ED8-49A7-BDAD-E20A143FAEA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0FCE9CD-90A9-44BA-B293-0662E077DDE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57DAE0-05C4-460B-B96D-BD183ED030C4}"/>
              </a:ext>
            </a:extLst>
          </p:cNvPr>
          <p:cNvSpPr>
            <a:spLocks noGrp="1"/>
          </p:cNvSpPr>
          <p:nvPr>
            <p:ph type="dt" sz="half" idx="10"/>
          </p:nvPr>
        </p:nvSpPr>
        <p:spPr/>
        <p:txBody>
          <a:bodyPr/>
          <a:lstStyle/>
          <a:p>
            <a:fld id="{05880548-5C08-4BE3-B63E-F2BB63B0B00C}" type="datetime1">
              <a:rPr lang="en-US" smtClean="0"/>
              <a:t>7/19/22</a:t>
            </a:fld>
            <a:endParaRPr lang="en-US"/>
          </a:p>
        </p:txBody>
      </p:sp>
      <p:sp>
        <p:nvSpPr>
          <p:cNvPr id="5" name="Footer Placeholder 4">
            <a:extLst>
              <a:ext uri="{FF2B5EF4-FFF2-40B4-BE49-F238E27FC236}">
                <a16:creationId xmlns:a16="http://schemas.microsoft.com/office/drawing/2014/main" id="{33B3CA93-55C9-4AA3-89A0-55490F745B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BFD820-FF26-4325-816F-310C30F80ACC}"/>
              </a:ext>
            </a:extLst>
          </p:cNvPr>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3153277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736C8-0B4F-4655-A630-0B1D2540B7D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78B888-85E0-4D92-903E-C3FE7E870D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648916-250B-4232-BD7D-571FDE79F5E7}"/>
              </a:ext>
            </a:extLst>
          </p:cNvPr>
          <p:cNvSpPr>
            <a:spLocks noGrp="1"/>
          </p:cNvSpPr>
          <p:nvPr>
            <p:ph type="dt" sz="half" idx="10"/>
          </p:nvPr>
        </p:nvSpPr>
        <p:spPr/>
        <p:txBody>
          <a:bodyPr/>
          <a:lstStyle/>
          <a:p>
            <a:fld id="{DE7F49BE-398D-479A-8A7E-5DDBCA61EDCB}" type="datetime1">
              <a:rPr lang="en-US" smtClean="0"/>
              <a:t>7/19/22</a:t>
            </a:fld>
            <a:endParaRPr lang="en-US"/>
          </a:p>
        </p:txBody>
      </p:sp>
      <p:sp>
        <p:nvSpPr>
          <p:cNvPr id="5" name="Footer Placeholder 4">
            <a:extLst>
              <a:ext uri="{FF2B5EF4-FFF2-40B4-BE49-F238E27FC236}">
                <a16:creationId xmlns:a16="http://schemas.microsoft.com/office/drawing/2014/main" id="{B6A8BFB4-647C-4104-B6D4-3346051C36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0FA73F-2BE8-4370-AE90-58F4CE51FC51}"/>
              </a:ext>
            </a:extLst>
          </p:cNvPr>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9212782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1446D-9FAC-4157-A41A-51675C8BE929}"/>
              </a:ext>
            </a:extLst>
          </p:cNvPr>
          <p:cNvSpPr>
            <a:spLocks noGrp="1"/>
          </p:cNvSpPr>
          <p:nvPr>
            <p:ph type="title"/>
          </p:nvPr>
        </p:nvSpPr>
        <p:spPr>
          <a:xfrm>
            <a:off x="777240" y="1709738"/>
            <a:ext cx="10570210" cy="2758895"/>
          </a:xfrm>
        </p:spPr>
        <p:txBody>
          <a:bodyPr anchor="b">
            <a:normAutofit/>
          </a:bodyPr>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2AF8D4A-8F93-4399-9546-64F286400D24}"/>
              </a:ext>
            </a:extLst>
          </p:cNvPr>
          <p:cNvSpPr>
            <a:spLocks noGrp="1"/>
          </p:cNvSpPr>
          <p:nvPr>
            <p:ph type="body" idx="1"/>
          </p:nvPr>
        </p:nvSpPr>
        <p:spPr>
          <a:xfrm>
            <a:off x="777240" y="4589463"/>
            <a:ext cx="1057021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19C2FD4-BF96-470C-8247-20DFAE1CF870}"/>
              </a:ext>
            </a:extLst>
          </p:cNvPr>
          <p:cNvSpPr>
            <a:spLocks noGrp="1"/>
          </p:cNvSpPr>
          <p:nvPr>
            <p:ph type="dt" sz="half" idx="10"/>
          </p:nvPr>
        </p:nvSpPr>
        <p:spPr/>
        <p:txBody>
          <a:bodyPr/>
          <a:lstStyle/>
          <a:p>
            <a:fld id="{CCD0C193-4974-4A1F-9C63-07D595E30D66}" type="datetime1">
              <a:rPr lang="en-US" smtClean="0"/>
              <a:t>7/19/22</a:t>
            </a:fld>
            <a:endParaRPr lang="en-US"/>
          </a:p>
        </p:txBody>
      </p:sp>
      <p:sp>
        <p:nvSpPr>
          <p:cNvPr id="5" name="Footer Placeholder 4">
            <a:extLst>
              <a:ext uri="{FF2B5EF4-FFF2-40B4-BE49-F238E27FC236}">
                <a16:creationId xmlns:a16="http://schemas.microsoft.com/office/drawing/2014/main" id="{27175A2D-86C4-4467-BAB8-E9ED004D2C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442A4D-D9B2-4C82-95E4-B86F9F5F3802}"/>
              </a:ext>
            </a:extLst>
          </p:cNvPr>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31785812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6B3AA-8C30-429E-B934-AF12204387B9}"/>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915834E-691F-4728-88F5-A0C4696695EB}"/>
              </a:ext>
            </a:extLst>
          </p:cNvPr>
          <p:cNvSpPr>
            <a:spLocks noGrp="1"/>
          </p:cNvSpPr>
          <p:nvPr>
            <p:ph sz="half" idx="1"/>
          </p:nvPr>
        </p:nvSpPr>
        <p:spPr>
          <a:xfrm>
            <a:off x="777240" y="1825625"/>
            <a:ext cx="524256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3876374-880F-4E25-9F88-79E3C1AB1F9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119BD69-B509-4FCE-95A8-ED03FFC8CC3C}"/>
              </a:ext>
            </a:extLst>
          </p:cNvPr>
          <p:cNvSpPr>
            <a:spLocks noGrp="1"/>
          </p:cNvSpPr>
          <p:nvPr>
            <p:ph type="dt" sz="half" idx="10"/>
          </p:nvPr>
        </p:nvSpPr>
        <p:spPr/>
        <p:txBody>
          <a:bodyPr/>
          <a:lstStyle/>
          <a:p>
            <a:fld id="{701AA87F-28D4-4BF0-B81F-877A89DFD5AC}" type="datetime1">
              <a:rPr lang="en-US" smtClean="0"/>
              <a:t>7/19/22</a:t>
            </a:fld>
            <a:endParaRPr lang="en-US"/>
          </a:p>
        </p:txBody>
      </p:sp>
      <p:sp>
        <p:nvSpPr>
          <p:cNvPr id="6" name="Footer Placeholder 5">
            <a:extLst>
              <a:ext uri="{FF2B5EF4-FFF2-40B4-BE49-F238E27FC236}">
                <a16:creationId xmlns:a16="http://schemas.microsoft.com/office/drawing/2014/main" id="{DB7C287B-AE5B-490B-BF81-A50D7A2E87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3C2246-303C-4A29-B6EA-E62CEDE6C2A1}"/>
              </a:ext>
            </a:extLst>
          </p:cNvPr>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3550766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2FE79-D5BE-43E8-B6C5-2675B7F4D818}"/>
              </a:ext>
            </a:extLst>
          </p:cNvPr>
          <p:cNvSpPr>
            <a:spLocks noGrp="1"/>
          </p:cNvSpPr>
          <p:nvPr>
            <p:ph type="title"/>
          </p:nvPr>
        </p:nvSpPr>
        <p:spPr>
          <a:xfrm>
            <a:off x="777240" y="365125"/>
            <a:ext cx="10578148" cy="1325563"/>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69D3A07-BA51-4113-902E-830A887D2394}"/>
              </a:ext>
            </a:extLst>
          </p:cNvPr>
          <p:cNvSpPr>
            <a:spLocks noGrp="1"/>
          </p:cNvSpPr>
          <p:nvPr>
            <p:ph type="body" idx="1"/>
          </p:nvPr>
        </p:nvSpPr>
        <p:spPr>
          <a:xfrm>
            <a:off x="777240" y="1801812"/>
            <a:ext cx="5220335" cy="9350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8E320A9-E274-4E1B-B02D-9A3F510A1F22}"/>
              </a:ext>
            </a:extLst>
          </p:cNvPr>
          <p:cNvSpPr>
            <a:spLocks noGrp="1"/>
          </p:cNvSpPr>
          <p:nvPr>
            <p:ph sz="half" idx="2"/>
          </p:nvPr>
        </p:nvSpPr>
        <p:spPr>
          <a:xfrm>
            <a:off x="777240" y="2825749"/>
            <a:ext cx="5220335" cy="3363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DBE80D3A-C2A8-4B78-B7E2-4908C74B1C43}"/>
              </a:ext>
            </a:extLst>
          </p:cNvPr>
          <p:cNvSpPr>
            <a:spLocks noGrp="1"/>
          </p:cNvSpPr>
          <p:nvPr>
            <p:ph type="body" sz="quarter" idx="3"/>
          </p:nvPr>
        </p:nvSpPr>
        <p:spPr>
          <a:xfrm>
            <a:off x="6172200" y="1801812"/>
            <a:ext cx="5183188" cy="9350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C5D84DD-9460-4B08-86AD-27486A940047}"/>
              </a:ext>
            </a:extLst>
          </p:cNvPr>
          <p:cNvSpPr>
            <a:spLocks noGrp="1"/>
          </p:cNvSpPr>
          <p:nvPr>
            <p:ph sz="quarter" idx="4"/>
          </p:nvPr>
        </p:nvSpPr>
        <p:spPr>
          <a:xfrm>
            <a:off x="6172200" y="2825749"/>
            <a:ext cx="5183188" cy="3363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4B0B7F8-282C-4210-AE7D-F35228BAC803}"/>
              </a:ext>
            </a:extLst>
          </p:cNvPr>
          <p:cNvSpPr>
            <a:spLocks noGrp="1"/>
          </p:cNvSpPr>
          <p:nvPr>
            <p:ph type="dt" sz="half" idx="10"/>
          </p:nvPr>
        </p:nvSpPr>
        <p:spPr/>
        <p:txBody>
          <a:bodyPr/>
          <a:lstStyle/>
          <a:p>
            <a:fld id="{A8A9F1F3-208B-49A3-B337-9C8ACEB3E0E1}" type="datetime1">
              <a:rPr lang="en-US" smtClean="0"/>
              <a:t>7/19/22</a:t>
            </a:fld>
            <a:endParaRPr lang="en-US"/>
          </a:p>
        </p:txBody>
      </p:sp>
      <p:sp>
        <p:nvSpPr>
          <p:cNvPr id="8" name="Footer Placeholder 7">
            <a:extLst>
              <a:ext uri="{FF2B5EF4-FFF2-40B4-BE49-F238E27FC236}">
                <a16:creationId xmlns:a16="http://schemas.microsoft.com/office/drawing/2014/main" id="{FAE343A9-1067-4DCF-BACC-1F7F3805022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F84E471-04DB-4DB5-8CC5-16B3FC88509D}"/>
              </a:ext>
            </a:extLst>
          </p:cNvPr>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17208050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D87C0-272E-4E50-A316-78079B2B923E}"/>
              </a:ext>
            </a:extLst>
          </p:cNvPr>
          <p:cNvSpPr>
            <a:spLocks noGrp="1"/>
          </p:cNvSpPr>
          <p:nvPr>
            <p:ph type="title"/>
          </p:nvPr>
        </p:nvSpPr>
        <p:spPr>
          <a:xfrm>
            <a:off x="777240" y="365125"/>
            <a:ext cx="10659110" cy="1325563"/>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F906C1C9-1F69-432A-858C-D828B56E1659}"/>
              </a:ext>
            </a:extLst>
          </p:cNvPr>
          <p:cNvSpPr>
            <a:spLocks noGrp="1"/>
          </p:cNvSpPr>
          <p:nvPr>
            <p:ph type="dt" sz="half" idx="10"/>
          </p:nvPr>
        </p:nvSpPr>
        <p:spPr/>
        <p:txBody>
          <a:bodyPr/>
          <a:lstStyle/>
          <a:p>
            <a:fld id="{27AF6CA6-7293-4AA2-A0E0-A3BF4416E786}" type="datetime1">
              <a:rPr lang="en-US" smtClean="0"/>
              <a:t>7/19/22</a:t>
            </a:fld>
            <a:endParaRPr lang="en-US"/>
          </a:p>
        </p:txBody>
      </p:sp>
      <p:sp>
        <p:nvSpPr>
          <p:cNvPr id="4" name="Footer Placeholder 3">
            <a:extLst>
              <a:ext uri="{FF2B5EF4-FFF2-40B4-BE49-F238E27FC236}">
                <a16:creationId xmlns:a16="http://schemas.microsoft.com/office/drawing/2014/main" id="{BD6D9A1B-D149-4B97-B161-3D7C9ADBCF7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AB3722F-8C88-4E54-8CD6-12D31A05F813}"/>
              </a:ext>
            </a:extLst>
          </p:cNvPr>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35055263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0E1B4EE-6DFC-45F3-9174-D913EB57CB9D}"/>
              </a:ext>
            </a:extLst>
          </p:cNvPr>
          <p:cNvSpPr>
            <a:spLocks noGrp="1"/>
          </p:cNvSpPr>
          <p:nvPr>
            <p:ph type="dt" sz="half" idx="10"/>
          </p:nvPr>
        </p:nvSpPr>
        <p:spPr/>
        <p:txBody>
          <a:bodyPr/>
          <a:lstStyle/>
          <a:p>
            <a:fld id="{98D87016-7BCD-46FB-8EE3-AB6C369108B4}" type="datetime1">
              <a:rPr lang="en-US" smtClean="0"/>
              <a:t>7/19/22</a:t>
            </a:fld>
            <a:endParaRPr lang="en-US"/>
          </a:p>
        </p:txBody>
      </p:sp>
      <p:sp>
        <p:nvSpPr>
          <p:cNvPr id="3" name="Footer Placeholder 2">
            <a:extLst>
              <a:ext uri="{FF2B5EF4-FFF2-40B4-BE49-F238E27FC236}">
                <a16:creationId xmlns:a16="http://schemas.microsoft.com/office/drawing/2014/main" id="{0BF7F7DC-6DDE-4337-AD27-BBE7D542248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CC58EA9-3AC4-421E-B133-1FA7757DF8BA}"/>
              </a:ext>
            </a:extLst>
          </p:cNvPr>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31788307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035BB-74CC-43E9-B71F-A5C05D17EB78}"/>
              </a:ext>
            </a:extLst>
          </p:cNvPr>
          <p:cNvSpPr>
            <a:spLocks noGrp="1"/>
          </p:cNvSpPr>
          <p:nvPr>
            <p:ph type="title"/>
          </p:nvPr>
        </p:nvSpPr>
        <p:spPr>
          <a:xfrm>
            <a:off x="777240" y="457200"/>
            <a:ext cx="3994785" cy="2501900"/>
          </a:xfrm>
        </p:spPr>
        <p:txBody>
          <a:bodyPr anchor="b">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CAADC9E-7845-4DB1-87E3-6FBFB2B03B8A}"/>
              </a:ext>
            </a:extLst>
          </p:cNvPr>
          <p:cNvSpPr>
            <a:spLocks noGrp="1"/>
          </p:cNvSpPr>
          <p:nvPr>
            <p:ph idx="1"/>
          </p:nvPr>
        </p:nvSpPr>
        <p:spPr>
          <a:xfrm>
            <a:off x="5183188" y="457201"/>
            <a:ext cx="6172200" cy="5403850"/>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75C925A8-2A07-43B9-B549-061F3684986B}"/>
              </a:ext>
            </a:extLst>
          </p:cNvPr>
          <p:cNvSpPr>
            <a:spLocks noGrp="1"/>
          </p:cNvSpPr>
          <p:nvPr>
            <p:ph type="body" sz="half" idx="2"/>
          </p:nvPr>
        </p:nvSpPr>
        <p:spPr>
          <a:xfrm>
            <a:off x="777240" y="3092450"/>
            <a:ext cx="3994785" cy="2776537"/>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1A9037-0564-43A1-8156-1D9932E1F85F}"/>
              </a:ext>
            </a:extLst>
          </p:cNvPr>
          <p:cNvSpPr>
            <a:spLocks noGrp="1"/>
          </p:cNvSpPr>
          <p:nvPr>
            <p:ph type="dt" sz="half" idx="10"/>
          </p:nvPr>
        </p:nvSpPr>
        <p:spPr/>
        <p:txBody>
          <a:bodyPr/>
          <a:lstStyle/>
          <a:p>
            <a:fld id="{A1547011-1FFC-4EF8-9A2E-53B4AD2ADBD4}" type="datetime1">
              <a:rPr lang="en-US" smtClean="0"/>
              <a:t>7/19/22</a:t>
            </a:fld>
            <a:endParaRPr lang="en-US"/>
          </a:p>
        </p:txBody>
      </p:sp>
      <p:sp>
        <p:nvSpPr>
          <p:cNvPr id="6" name="Footer Placeholder 5">
            <a:extLst>
              <a:ext uri="{FF2B5EF4-FFF2-40B4-BE49-F238E27FC236}">
                <a16:creationId xmlns:a16="http://schemas.microsoft.com/office/drawing/2014/main" id="{CBFF0D40-D0E1-49C9-BE47-91BBC50AB2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D129BD-890D-412E-9805-D29F4A0D3622}"/>
              </a:ext>
            </a:extLst>
          </p:cNvPr>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4583542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8ADB4-BA7B-42C2-9C6C-58B2763F8617}"/>
              </a:ext>
            </a:extLst>
          </p:cNvPr>
          <p:cNvSpPr>
            <a:spLocks noGrp="1"/>
          </p:cNvSpPr>
          <p:nvPr>
            <p:ph type="title"/>
          </p:nvPr>
        </p:nvSpPr>
        <p:spPr>
          <a:xfrm>
            <a:off x="777240" y="457200"/>
            <a:ext cx="3994785" cy="2505456"/>
          </a:xfrm>
        </p:spPr>
        <p:txBody>
          <a:bodyPr anchor="b"/>
          <a:lstStyle>
            <a:lvl1pPr>
              <a:defRPr sz="4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E9519B58-B546-4E6B-BE00-3D1D64DA8699}"/>
              </a:ext>
            </a:extLst>
          </p:cNvPr>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3FAA0AB8-41A9-4548-9B83-3EFF79A00793}"/>
              </a:ext>
            </a:extLst>
          </p:cNvPr>
          <p:cNvSpPr>
            <a:spLocks noGrp="1"/>
          </p:cNvSpPr>
          <p:nvPr>
            <p:ph type="body" sz="half" idx="2"/>
          </p:nvPr>
        </p:nvSpPr>
        <p:spPr>
          <a:xfrm>
            <a:off x="777240" y="3081275"/>
            <a:ext cx="3994785" cy="2779776"/>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BB33ED-A015-4992-A004-33D41CFFADA1}"/>
              </a:ext>
            </a:extLst>
          </p:cNvPr>
          <p:cNvSpPr>
            <a:spLocks noGrp="1"/>
          </p:cNvSpPr>
          <p:nvPr>
            <p:ph type="dt" sz="half" idx="10"/>
          </p:nvPr>
        </p:nvSpPr>
        <p:spPr/>
        <p:txBody>
          <a:bodyPr/>
          <a:lstStyle/>
          <a:p>
            <a:fld id="{9562EB47-45B4-4EF5-A743-B4885DD2F060}" type="datetime1">
              <a:rPr lang="en-US" smtClean="0"/>
              <a:t>7/19/22</a:t>
            </a:fld>
            <a:endParaRPr lang="en-US"/>
          </a:p>
        </p:txBody>
      </p:sp>
      <p:sp>
        <p:nvSpPr>
          <p:cNvPr id="6" name="Footer Placeholder 5">
            <a:extLst>
              <a:ext uri="{FF2B5EF4-FFF2-40B4-BE49-F238E27FC236}">
                <a16:creationId xmlns:a16="http://schemas.microsoft.com/office/drawing/2014/main" id="{D3C29CDA-E85F-47D1-83B7-02A50DEBFD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49625F-5352-4136-8AC4-F8899D00A1A9}"/>
              </a:ext>
            </a:extLst>
          </p:cNvPr>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5938195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99B5B3C5-A599-465B-B2B9-866E8B2087CE}"/>
              </a:ext>
            </a:extLst>
          </p:cNvPr>
          <p:cNvSpPr/>
          <p:nvPr/>
        </p:nvSpPr>
        <p:spPr>
          <a:xfrm>
            <a:off x="-1" y="-1"/>
            <a:ext cx="12192001"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40">
            <a:extLst>
              <a:ext uri="{FF2B5EF4-FFF2-40B4-BE49-F238E27FC236}">
                <a16:creationId xmlns:a16="http://schemas.microsoft.com/office/drawing/2014/main" id="{25C84982-7DD0-43B1-8A2D-BFA4DF1B4E60}"/>
              </a:ext>
            </a:extLst>
          </p:cNvPr>
          <p:cNvSpPr/>
          <p:nvPr/>
        </p:nvSpPr>
        <p:spPr>
          <a:xfrm>
            <a:off x="-1" y="-1"/>
            <a:ext cx="12192001" cy="685800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mj-lt"/>
            </a:endParaRPr>
          </a:p>
        </p:txBody>
      </p:sp>
      <p:grpSp>
        <p:nvGrpSpPr>
          <p:cNvPr id="8" name="Decorative Circles">
            <a:extLst>
              <a:ext uri="{FF2B5EF4-FFF2-40B4-BE49-F238E27FC236}">
                <a16:creationId xmlns:a16="http://schemas.microsoft.com/office/drawing/2014/main" id="{1D912E1C-3BBA-42F0-A3EE-FEC382E7230A}"/>
              </a:ext>
            </a:extLst>
          </p:cNvPr>
          <p:cNvGrpSpPr/>
          <p:nvPr/>
        </p:nvGrpSpPr>
        <p:grpSpPr>
          <a:xfrm>
            <a:off x="-1" y="-1"/>
            <a:ext cx="12192001" cy="6858001"/>
            <a:chOff x="-1" y="-1"/>
            <a:chExt cx="12192001" cy="6858001"/>
          </a:xfrm>
        </p:grpSpPr>
        <p:sp>
          <p:nvSpPr>
            <p:cNvPr id="21" name="Oval 20">
              <a:extLst>
                <a:ext uri="{FF2B5EF4-FFF2-40B4-BE49-F238E27FC236}">
                  <a16:creationId xmlns:a16="http://schemas.microsoft.com/office/drawing/2014/main" id="{2FEEAC76-E273-46A8-8F8E-CE59860FE70D}"/>
                </a:ext>
              </a:extLst>
            </p:cNvPr>
            <p:cNvSpPr/>
            <p:nvPr/>
          </p:nvSpPr>
          <p:spPr>
            <a:xfrm>
              <a:off x="209098" y="727602"/>
              <a:ext cx="172408" cy="172408"/>
            </a:xfrm>
            <a:prstGeom prst="ellipse">
              <a:avLst/>
            </a:prstGeom>
            <a:solidFill>
              <a:schemeClr val="accent2">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76594A0E-9400-45AD-A431-1DA1C0B28966}"/>
                </a:ext>
              </a:extLst>
            </p:cNvPr>
            <p:cNvSpPr/>
            <p:nvPr/>
          </p:nvSpPr>
          <p:spPr>
            <a:xfrm>
              <a:off x="949947" y="136523"/>
              <a:ext cx="113367" cy="113367"/>
            </a:xfrm>
            <a:prstGeom prst="ellipse">
              <a:avLst/>
            </a:prstGeom>
            <a:solidFill>
              <a:srgbClr val="F39E29">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20916D6C-D32F-42B6-8512-CD5EDB8F2B9B}"/>
                </a:ext>
              </a:extLst>
            </p:cNvPr>
            <p:cNvSpPr/>
            <p:nvPr/>
          </p:nvSpPr>
          <p:spPr>
            <a:xfrm>
              <a:off x="11575290" y="5859047"/>
              <a:ext cx="305780" cy="305780"/>
            </a:xfrm>
            <a:prstGeom prst="ellipse">
              <a:avLst/>
            </a:prstGeom>
            <a:solidFill>
              <a:schemeClr val="accent1">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834846D-59C6-40F4-907C-F1A4689B58F1}"/>
                </a:ext>
              </a:extLst>
            </p:cNvPr>
            <p:cNvSpPr/>
            <p:nvPr/>
          </p:nvSpPr>
          <p:spPr>
            <a:xfrm>
              <a:off x="95730" y="1133938"/>
              <a:ext cx="226735" cy="226735"/>
            </a:xfrm>
            <a:prstGeom prst="ellipse">
              <a:avLst/>
            </a:pr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5A257CDF-2E36-4DC7-8EE4-5CD8F8ECAC87}"/>
                </a:ext>
              </a:extLst>
            </p:cNvPr>
            <p:cNvSpPr/>
            <p:nvPr/>
          </p:nvSpPr>
          <p:spPr>
            <a:xfrm>
              <a:off x="11536830" y="554419"/>
              <a:ext cx="382700" cy="382700"/>
            </a:xfrm>
            <a:prstGeom prst="ellipse">
              <a:avLst/>
            </a:prstGeom>
            <a:solidFill>
              <a:schemeClr val="accent2">
                <a:lumMod val="60000"/>
                <a:lumOff val="40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Oval 47">
              <a:extLst>
                <a:ext uri="{FF2B5EF4-FFF2-40B4-BE49-F238E27FC236}">
                  <a16:creationId xmlns:a16="http://schemas.microsoft.com/office/drawing/2014/main" id="{D5B26E0E-A115-4AE2-82D8-76BB93CC494F}"/>
                </a:ext>
              </a:extLst>
            </p:cNvPr>
            <p:cNvSpPr/>
            <p:nvPr/>
          </p:nvSpPr>
          <p:spPr>
            <a:xfrm>
              <a:off x="11224303" y="299808"/>
              <a:ext cx="113367" cy="113367"/>
            </a:xfrm>
            <a:prstGeom prst="ellipse">
              <a:avLst/>
            </a:prstGeom>
            <a:solidFill>
              <a:srgbClr val="F39E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755058DB-7E01-4E95-BF59-983AA1BBB38E}"/>
                </a:ext>
              </a:extLst>
            </p:cNvPr>
            <p:cNvSpPr/>
            <p:nvPr/>
          </p:nvSpPr>
          <p:spPr>
            <a:xfrm>
              <a:off x="11629630" y="5482355"/>
              <a:ext cx="94160" cy="94160"/>
            </a:xfrm>
            <a:prstGeom prst="ellipse">
              <a:avLst/>
            </a:prstGeom>
            <a:solidFill>
              <a:srgbClr val="E3BEBE">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A810F7E2-23F3-44D6-B09E-71E556536052}"/>
                </a:ext>
              </a:extLst>
            </p:cNvPr>
            <p:cNvSpPr/>
            <p:nvPr/>
          </p:nvSpPr>
          <p:spPr>
            <a:xfrm>
              <a:off x="10415328" y="6124958"/>
              <a:ext cx="113367" cy="11336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59D5C391-E1DB-410A-A78C-ED3BBDFF0758}"/>
                </a:ext>
              </a:extLst>
            </p:cNvPr>
            <p:cNvSpPr/>
            <p:nvPr/>
          </p:nvSpPr>
          <p:spPr>
            <a:xfrm>
              <a:off x="10120382" y="6255986"/>
              <a:ext cx="305780" cy="305780"/>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Oval 52">
              <a:extLst>
                <a:ext uri="{FF2B5EF4-FFF2-40B4-BE49-F238E27FC236}">
                  <a16:creationId xmlns:a16="http://schemas.microsoft.com/office/drawing/2014/main" id="{77C4944D-9373-4283-BCAA-927A0316659E}"/>
                </a:ext>
              </a:extLst>
            </p:cNvPr>
            <p:cNvSpPr/>
            <p:nvPr/>
          </p:nvSpPr>
          <p:spPr>
            <a:xfrm>
              <a:off x="9934343" y="6204350"/>
              <a:ext cx="113367" cy="113367"/>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Shape 53">
              <a:extLst>
                <a:ext uri="{FF2B5EF4-FFF2-40B4-BE49-F238E27FC236}">
                  <a16:creationId xmlns:a16="http://schemas.microsoft.com/office/drawing/2014/main" id="{6804C521-2D9F-4CE4-AFD3-D4F1551FEC6A}"/>
                </a:ext>
              </a:extLst>
            </p:cNvPr>
            <p:cNvSpPr/>
            <p:nvPr/>
          </p:nvSpPr>
          <p:spPr>
            <a:xfrm>
              <a:off x="11642244" y="6317718"/>
              <a:ext cx="549756" cy="540282"/>
            </a:xfrm>
            <a:custGeom>
              <a:avLst/>
              <a:gdLst>
                <a:gd name="connsiteX0" fmla="*/ 1224540 w 2115556"/>
                <a:gd name="connsiteY0" fmla="*/ 0 h 2079100"/>
                <a:gd name="connsiteX1" fmla="*/ 2090421 w 2115556"/>
                <a:gd name="connsiteY1" fmla="*/ 358660 h 2079100"/>
                <a:gd name="connsiteX2" fmla="*/ 2115556 w 2115556"/>
                <a:gd name="connsiteY2" fmla="*/ 386315 h 2079100"/>
                <a:gd name="connsiteX3" fmla="*/ 2115556 w 2115556"/>
                <a:gd name="connsiteY3" fmla="*/ 2062765 h 2079100"/>
                <a:gd name="connsiteX4" fmla="*/ 2100710 w 2115556"/>
                <a:gd name="connsiteY4" fmla="*/ 2079100 h 2079100"/>
                <a:gd name="connsiteX5" fmla="*/ 348370 w 2115556"/>
                <a:gd name="connsiteY5" fmla="*/ 2079100 h 2079100"/>
                <a:gd name="connsiteX6" fmla="*/ 279625 w 2115556"/>
                <a:gd name="connsiteY6" fmla="*/ 2003461 h 2079100"/>
                <a:gd name="connsiteX7" fmla="*/ 0 w 2115556"/>
                <a:gd name="connsiteY7" fmla="*/ 1224540 h 2079100"/>
                <a:gd name="connsiteX8" fmla="*/ 1224540 w 2115556"/>
                <a:gd name="connsiteY8" fmla="*/ 0 h 207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5556" h="2079100">
                  <a:moveTo>
                    <a:pt x="1224540" y="0"/>
                  </a:moveTo>
                  <a:cubicBezTo>
                    <a:pt x="1562687" y="0"/>
                    <a:pt x="1868823" y="137062"/>
                    <a:pt x="2090421" y="358660"/>
                  </a:cubicBezTo>
                  <a:lnTo>
                    <a:pt x="2115556" y="386315"/>
                  </a:lnTo>
                  <a:lnTo>
                    <a:pt x="2115556" y="2062765"/>
                  </a:lnTo>
                  <a:lnTo>
                    <a:pt x="2100710" y="2079100"/>
                  </a:lnTo>
                  <a:lnTo>
                    <a:pt x="348370" y="2079100"/>
                  </a:lnTo>
                  <a:lnTo>
                    <a:pt x="279625" y="2003461"/>
                  </a:lnTo>
                  <a:cubicBezTo>
                    <a:pt x="104938" y="1791789"/>
                    <a:pt x="0" y="1520419"/>
                    <a:pt x="0" y="1224540"/>
                  </a:cubicBezTo>
                  <a:cubicBezTo>
                    <a:pt x="0" y="548245"/>
                    <a:pt x="548245" y="0"/>
                    <a:pt x="1224540" y="0"/>
                  </a:cubicBezTo>
                  <a:close/>
                </a:path>
              </a:pathLst>
            </a:cu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sp>
          <p:nvSpPr>
            <p:cNvPr id="56" name="Freeform: Shape 55">
              <a:extLst>
                <a:ext uri="{FF2B5EF4-FFF2-40B4-BE49-F238E27FC236}">
                  <a16:creationId xmlns:a16="http://schemas.microsoft.com/office/drawing/2014/main" id="{755AC65C-13EF-4182-AA3C-62BE165CC033}"/>
                </a:ext>
              </a:extLst>
            </p:cNvPr>
            <p:cNvSpPr/>
            <p:nvPr/>
          </p:nvSpPr>
          <p:spPr>
            <a:xfrm>
              <a:off x="-1" y="-1"/>
              <a:ext cx="510196" cy="538336"/>
            </a:xfrm>
            <a:custGeom>
              <a:avLst/>
              <a:gdLst>
                <a:gd name="connsiteX0" fmla="*/ 0 w 510196"/>
                <a:gd name="connsiteY0" fmla="*/ 0 h 538336"/>
                <a:gd name="connsiteX1" fmla="*/ 459276 w 510196"/>
                <a:gd name="connsiteY1" fmla="*/ 0 h 538336"/>
                <a:gd name="connsiteX2" fmla="*/ 482126 w 510196"/>
                <a:gd name="connsiteY2" fmla="*/ 42098 h 538336"/>
                <a:gd name="connsiteX3" fmla="*/ 510196 w 510196"/>
                <a:gd name="connsiteY3" fmla="*/ 181136 h 538336"/>
                <a:gd name="connsiteX4" fmla="*/ 152996 w 510196"/>
                <a:gd name="connsiteY4" fmla="*/ 538336 h 538336"/>
                <a:gd name="connsiteX5" fmla="*/ 13958 w 510196"/>
                <a:gd name="connsiteY5" fmla="*/ 510266 h 538336"/>
                <a:gd name="connsiteX6" fmla="*/ 0 w 510196"/>
                <a:gd name="connsiteY6" fmla="*/ 502690 h 538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0196" h="538336">
                  <a:moveTo>
                    <a:pt x="0" y="0"/>
                  </a:moveTo>
                  <a:lnTo>
                    <a:pt x="459276" y="0"/>
                  </a:lnTo>
                  <a:lnTo>
                    <a:pt x="482126" y="42098"/>
                  </a:lnTo>
                  <a:cubicBezTo>
                    <a:pt x="500201" y="84833"/>
                    <a:pt x="510196" y="131817"/>
                    <a:pt x="510196" y="181136"/>
                  </a:cubicBezTo>
                  <a:cubicBezTo>
                    <a:pt x="510196" y="378412"/>
                    <a:pt x="350272" y="538336"/>
                    <a:pt x="152996" y="538336"/>
                  </a:cubicBezTo>
                  <a:cubicBezTo>
                    <a:pt x="103677" y="538336"/>
                    <a:pt x="56693" y="528341"/>
                    <a:pt x="13958" y="510266"/>
                  </a:cubicBezTo>
                  <a:lnTo>
                    <a:pt x="0" y="502690"/>
                  </a:ln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sp>
          <p:nvSpPr>
            <p:cNvPr id="58" name="Freeform: Shape 57">
              <a:extLst>
                <a:ext uri="{FF2B5EF4-FFF2-40B4-BE49-F238E27FC236}">
                  <a16:creationId xmlns:a16="http://schemas.microsoft.com/office/drawing/2014/main" id="{E40DA8D2-FA4B-4282-9D44-48C27B63A153}"/>
                </a:ext>
              </a:extLst>
            </p:cNvPr>
            <p:cNvSpPr/>
            <p:nvPr/>
          </p:nvSpPr>
          <p:spPr>
            <a:xfrm>
              <a:off x="10528695" y="1"/>
              <a:ext cx="554074" cy="282754"/>
            </a:xfrm>
            <a:custGeom>
              <a:avLst/>
              <a:gdLst>
                <a:gd name="connsiteX0" fmla="*/ 644 w 309162"/>
                <a:gd name="connsiteY0" fmla="*/ 0 h 157771"/>
                <a:gd name="connsiteX1" fmla="*/ 308518 w 309162"/>
                <a:gd name="connsiteY1" fmla="*/ 0 h 157771"/>
                <a:gd name="connsiteX2" fmla="*/ 309162 w 309162"/>
                <a:gd name="connsiteY2" fmla="*/ 3190 h 157771"/>
                <a:gd name="connsiteX3" fmla="*/ 154581 w 309162"/>
                <a:gd name="connsiteY3" fmla="*/ 157771 h 157771"/>
                <a:gd name="connsiteX4" fmla="*/ 0 w 309162"/>
                <a:gd name="connsiteY4" fmla="*/ 3190 h 157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162" h="157771">
                  <a:moveTo>
                    <a:pt x="644" y="0"/>
                  </a:moveTo>
                  <a:lnTo>
                    <a:pt x="308518" y="0"/>
                  </a:lnTo>
                  <a:lnTo>
                    <a:pt x="309162" y="3190"/>
                  </a:lnTo>
                  <a:cubicBezTo>
                    <a:pt x="309162" y="88563"/>
                    <a:pt x="239954" y="157771"/>
                    <a:pt x="154581" y="157771"/>
                  </a:cubicBezTo>
                  <a:cubicBezTo>
                    <a:pt x="69208" y="157771"/>
                    <a:pt x="0" y="88563"/>
                    <a:pt x="0" y="3190"/>
                  </a:cubicBez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sp>
          <p:nvSpPr>
            <p:cNvPr id="10" name="Oval 9">
              <a:extLst>
                <a:ext uri="{FF2B5EF4-FFF2-40B4-BE49-F238E27FC236}">
                  <a16:creationId xmlns:a16="http://schemas.microsoft.com/office/drawing/2014/main" id="{99065014-CB18-414D-A527-31ECC45700AB}"/>
                </a:ext>
              </a:extLst>
            </p:cNvPr>
            <p:cNvSpPr/>
            <p:nvPr/>
          </p:nvSpPr>
          <p:spPr>
            <a:xfrm>
              <a:off x="504140" y="1132500"/>
              <a:ext cx="84680" cy="84680"/>
            </a:xfrm>
            <a:prstGeom prst="ellips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61" name="Freeform: Shape 60">
              <a:extLst>
                <a:ext uri="{FF2B5EF4-FFF2-40B4-BE49-F238E27FC236}">
                  <a16:creationId xmlns:a16="http://schemas.microsoft.com/office/drawing/2014/main" id="{8F39E27A-56C1-4328-8DF1-2DA147C78483}"/>
                </a:ext>
              </a:extLst>
            </p:cNvPr>
            <p:cNvSpPr/>
            <p:nvPr/>
          </p:nvSpPr>
          <p:spPr>
            <a:xfrm>
              <a:off x="12051348" y="5576515"/>
              <a:ext cx="137603" cy="210490"/>
            </a:xfrm>
            <a:custGeom>
              <a:avLst/>
              <a:gdLst>
                <a:gd name="connsiteX0" fmla="*/ 105245 w 137603"/>
                <a:gd name="connsiteY0" fmla="*/ 0 h 210490"/>
                <a:gd name="connsiteX1" fmla="*/ 137603 w 137603"/>
                <a:gd name="connsiteY1" fmla="*/ 6533 h 210490"/>
                <a:gd name="connsiteX2" fmla="*/ 137603 w 137603"/>
                <a:gd name="connsiteY2" fmla="*/ 203957 h 210490"/>
                <a:gd name="connsiteX3" fmla="*/ 105245 w 137603"/>
                <a:gd name="connsiteY3" fmla="*/ 210490 h 210490"/>
                <a:gd name="connsiteX4" fmla="*/ 0 w 137603"/>
                <a:gd name="connsiteY4" fmla="*/ 105245 h 210490"/>
                <a:gd name="connsiteX5" fmla="*/ 105245 w 137603"/>
                <a:gd name="connsiteY5" fmla="*/ 0 h 210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603" h="210490">
                  <a:moveTo>
                    <a:pt x="105245" y="0"/>
                  </a:moveTo>
                  <a:lnTo>
                    <a:pt x="137603" y="6533"/>
                  </a:lnTo>
                  <a:lnTo>
                    <a:pt x="137603" y="203957"/>
                  </a:lnTo>
                  <a:lnTo>
                    <a:pt x="105245" y="210490"/>
                  </a:lnTo>
                  <a:cubicBezTo>
                    <a:pt x="47120" y="210490"/>
                    <a:pt x="0" y="163370"/>
                    <a:pt x="0" y="105245"/>
                  </a:cubicBezTo>
                  <a:cubicBezTo>
                    <a:pt x="0" y="47120"/>
                    <a:pt x="47120" y="0"/>
                    <a:pt x="105245" y="0"/>
                  </a:cubicBezTo>
                  <a:close/>
                </a:path>
              </a:pathLst>
            </a:cu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grpSp>
      <p:sp>
        <p:nvSpPr>
          <p:cNvPr id="4" name="Date Placeholder 3">
            <a:extLst>
              <a:ext uri="{FF2B5EF4-FFF2-40B4-BE49-F238E27FC236}">
                <a16:creationId xmlns:a16="http://schemas.microsoft.com/office/drawing/2014/main" id="{442C5EC6-E331-4312-AC12-56D55F7D2B15}"/>
              </a:ext>
            </a:extLst>
          </p:cNvPr>
          <p:cNvSpPr>
            <a:spLocks noGrp="1"/>
          </p:cNvSpPr>
          <p:nvPr>
            <p:ph type="dt" sz="half" idx="2"/>
          </p:nvPr>
        </p:nvSpPr>
        <p:spPr>
          <a:xfrm>
            <a:off x="777240" y="6488268"/>
            <a:ext cx="2743200" cy="233209"/>
          </a:xfrm>
          <a:prstGeom prst="rect">
            <a:avLst/>
          </a:prstGeom>
        </p:spPr>
        <p:txBody>
          <a:bodyPr vert="horz" lIns="91440" tIns="45720" rIns="91440" bIns="45720" rtlCol="0" anchor="ctr"/>
          <a:lstStyle>
            <a:lvl1pPr algn="l">
              <a:defRPr sz="1000">
                <a:solidFill>
                  <a:schemeClr val="tx1">
                    <a:tint val="75000"/>
                  </a:schemeClr>
                </a:solidFill>
              </a:defRPr>
            </a:lvl1pPr>
          </a:lstStyle>
          <a:p>
            <a:fld id="{4A8D24A4-5FEC-4062-8995-EB21925B3B40}" type="datetime1">
              <a:rPr lang="en-US" smtClean="0"/>
              <a:t>7/19/22</a:t>
            </a:fld>
            <a:endParaRPr lang="en-US" sz="1000" dirty="0"/>
          </a:p>
        </p:txBody>
      </p:sp>
      <p:sp>
        <p:nvSpPr>
          <p:cNvPr id="5" name="Footer Placeholder 4">
            <a:extLst>
              <a:ext uri="{FF2B5EF4-FFF2-40B4-BE49-F238E27FC236}">
                <a16:creationId xmlns:a16="http://schemas.microsoft.com/office/drawing/2014/main" id="{3337FC5D-92B2-4B4D-8111-6EDEF280692A}"/>
              </a:ext>
            </a:extLst>
          </p:cNvPr>
          <p:cNvSpPr>
            <a:spLocks noGrp="1"/>
          </p:cNvSpPr>
          <p:nvPr>
            <p:ph type="ftr" sz="quarter" idx="3"/>
          </p:nvPr>
        </p:nvSpPr>
        <p:spPr>
          <a:xfrm>
            <a:off x="4038600" y="6488268"/>
            <a:ext cx="4114800" cy="233209"/>
          </a:xfrm>
          <a:prstGeom prst="rect">
            <a:avLst/>
          </a:prstGeom>
        </p:spPr>
        <p:txBody>
          <a:bodyPr vert="horz" lIns="91440" tIns="45720" rIns="91440" bIns="45720" rtlCol="0" anchor="ctr"/>
          <a:lstStyle>
            <a:lvl1pPr algn="ctr">
              <a:defRPr sz="1000">
                <a:solidFill>
                  <a:schemeClr val="tx1">
                    <a:tint val="75000"/>
                  </a:schemeClr>
                </a:solidFill>
              </a:defRPr>
            </a:lvl1pPr>
          </a:lstStyle>
          <a:p>
            <a:endParaRPr lang="en-US" sz="1000"/>
          </a:p>
        </p:txBody>
      </p:sp>
      <p:sp>
        <p:nvSpPr>
          <p:cNvPr id="6" name="Slide Number Placeholder 5">
            <a:extLst>
              <a:ext uri="{FF2B5EF4-FFF2-40B4-BE49-F238E27FC236}">
                <a16:creationId xmlns:a16="http://schemas.microsoft.com/office/drawing/2014/main" id="{723A104D-C777-4A6E-8A43-F94028E5E311}"/>
              </a:ext>
            </a:extLst>
          </p:cNvPr>
          <p:cNvSpPr>
            <a:spLocks noGrp="1"/>
          </p:cNvSpPr>
          <p:nvPr>
            <p:ph type="sldNum" sz="quarter" idx="4"/>
          </p:nvPr>
        </p:nvSpPr>
        <p:spPr>
          <a:xfrm>
            <a:off x="8693150" y="6488268"/>
            <a:ext cx="2743200" cy="233209"/>
          </a:xfrm>
          <a:prstGeom prst="rect">
            <a:avLst/>
          </a:prstGeom>
        </p:spPr>
        <p:txBody>
          <a:bodyPr vert="horz" lIns="91440" tIns="45720" rIns="91440" bIns="45720" rtlCol="0" anchor="ctr"/>
          <a:lstStyle>
            <a:lvl1pPr algn="r">
              <a:defRPr sz="1000">
                <a:solidFill>
                  <a:schemeClr val="tx1">
                    <a:tint val="75000"/>
                  </a:schemeClr>
                </a:solidFill>
              </a:defRPr>
            </a:lvl1pPr>
          </a:lstStyle>
          <a:p>
            <a:fld id="{35747434-7036-48DB-A148-6B3D8EE75CDA}" type="slidenum">
              <a:rPr lang="en-US" smtClean="0"/>
              <a:pPr/>
              <a:t>‹#›</a:t>
            </a:fld>
            <a:endParaRPr lang="en-US" sz="1000" dirty="0"/>
          </a:p>
        </p:txBody>
      </p:sp>
      <p:sp>
        <p:nvSpPr>
          <p:cNvPr id="2" name="Title Placeholder 1">
            <a:extLst>
              <a:ext uri="{FF2B5EF4-FFF2-40B4-BE49-F238E27FC236}">
                <a16:creationId xmlns:a16="http://schemas.microsoft.com/office/drawing/2014/main" id="{12D3A74F-6169-4D30-A245-B46D738BEA81}"/>
              </a:ext>
            </a:extLst>
          </p:cNvPr>
          <p:cNvSpPr>
            <a:spLocks noGrp="1"/>
          </p:cNvSpPr>
          <p:nvPr>
            <p:ph type="title"/>
          </p:nvPr>
        </p:nvSpPr>
        <p:spPr>
          <a:xfrm>
            <a:off x="777240" y="365125"/>
            <a:ext cx="1065911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3877E64-7A05-44DA-81FA-6EF4806BBF0E}"/>
              </a:ext>
            </a:extLst>
          </p:cNvPr>
          <p:cNvSpPr>
            <a:spLocks noGrp="1"/>
          </p:cNvSpPr>
          <p:nvPr>
            <p:ph type="body" idx="1"/>
          </p:nvPr>
        </p:nvSpPr>
        <p:spPr>
          <a:xfrm>
            <a:off x="777240" y="1825625"/>
            <a:ext cx="1065911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1967599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sldNum="0" hdr="0" ftr="0" dt="0"/>
  <p:txStyles>
    <p:titleStyle>
      <a:lvl1pPr algn="l" defTabSz="914400" rtl="0" eaLnBrk="1" latinLnBrk="0" hangingPunct="1">
        <a:lnSpc>
          <a:spcPct val="90000"/>
        </a:lnSpc>
        <a:spcBef>
          <a:spcPct val="0"/>
        </a:spcBef>
        <a:buNone/>
        <a:defRPr sz="5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tx2">
            <a:lumMod val="75000"/>
            <a:lumOff val="25000"/>
          </a:schemeClr>
        </a:buClr>
        <a:buFont typeface="Arial" panose="020B0604020202020204" pitchFamily="34" charset="0"/>
        <a:buChar char="•"/>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Clr>
          <a:schemeClr val="tx2">
            <a:lumMod val="75000"/>
            <a:lumOff val="25000"/>
          </a:schemeClr>
        </a:buClr>
        <a:buFont typeface="Arial" panose="020B0604020202020204" pitchFamily="34" charset="0"/>
        <a:buChar char="•"/>
        <a:defRPr sz="18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Clr>
          <a:schemeClr val="tx2">
            <a:lumMod val="75000"/>
            <a:lumOff val="25000"/>
          </a:schemeClr>
        </a:buClr>
        <a:buFont typeface="Arial" panose="020B0604020202020204" pitchFamily="34" charset="0"/>
        <a:buChar char="•"/>
        <a:defRPr sz="16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Clr>
          <a:schemeClr val="tx2">
            <a:lumMod val="75000"/>
            <a:lumOff val="25000"/>
          </a:schemeClr>
        </a:buClr>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Clr>
          <a:schemeClr val="tx2">
            <a:lumMod val="75000"/>
            <a:lumOff val="25000"/>
          </a:schemeClr>
        </a:buClr>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8">
            <a:extLst>
              <a:ext uri="{FF2B5EF4-FFF2-40B4-BE49-F238E27FC236}">
                <a16:creationId xmlns:a16="http://schemas.microsoft.com/office/drawing/2014/main" id="{733E0473-C315-42D8-A82A-A2FE49DC67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10">
            <a:extLst>
              <a:ext uri="{FF2B5EF4-FFF2-40B4-BE49-F238E27FC236}">
                <a16:creationId xmlns:a16="http://schemas.microsoft.com/office/drawing/2014/main" id="{AD23A251-68F2-43E5-812B-4BBAE1AF53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bg1"/>
              </a:solidFill>
              <a:latin typeface="+mj-lt"/>
            </a:endParaRPr>
          </a:p>
        </p:txBody>
      </p:sp>
      <p:pic>
        <p:nvPicPr>
          <p:cNvPr id="24" name="Picture 3" descr="Small red balls forming a hear">
            <a:extLst>
              <a:ext uri="{FF2B5EF4-FFF2-40B4-BE49-F238E27FC236}">
                <a16:creationId xmlns:a16="http://schemas.microsoft.com/office/drawing/2014/main" id="{DF99F66C-C34C-D08D-7943-19B83CC69671}"/>
              </a:ext>
            </a:extLst>
          </p:cNvPr>
          <p:cNvPicPr>
            <a:picLocks noChangeAspect="1"/>
          </p:cNvPicPr>
          <p:nvPr/>
        </p:nvPicPr>
        <p:blipFill rotWithShape="1">
          <a:blip r:embed="rId2">
            <a:alphaModFix amt="40000"/>
          </a:blip>
          <a:srcRect r="-1" b="15708"/>
          <a:stretch/>
        </p:blipFill>
        <p:spPr>
          <a:xfrm>
            <a:off x="1525" y="10"/>
            <a:ext cx="12188951" cy="6857990"/>
          </a:xfrm>
          <a:prstGeom prst="rect">
            <a:avLst/>
          </a:prstGeom>
        </p:spPr>
      </p:pic>
      <p:grpSp>
        <p:nvGrpSpPr>
          <p:cNvPr id="13" name="decorative circle">
            <a:extLst>
              <a:ext uri="{FF2B5EF4-FFF2-40B4-BE49-F238E27FC236}">
                <a16:creationId xmlns:a16="http://schemas.microsoft.com/office/drawing/2014/main" id="{0350AF23-2606-421F-AB7B-23D9B48F3E9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4102" y="236341"/>
            <a:ext cx="11340713" cy="5464029"/>
            <a:chOff x="314102" y="236341"/>
            <a:chExt cx="11340713" cy="5464029"/>
          </a:xfrm>
        </p:grpSpPr>
        <p:sp>
          <p:nvSpPr>
            <p:cNvPr id="14" name="Oval 13">
              <a:extLst>
                <a:ext uri="{FF2B5EF4-FFF2-40B4-BE49-F238E27FC236}">
                  <a16:creationId xmlns:a16="http://schemas.microsoft.com/office/drawing/2014/main" id="{526A544A-3C76-4502-A741-F4DB0E2CD2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0448" y="3803994"/>
              <a:ext cx="94160" cy="94160"/>
            </a:xfrm>
            <a:prstGeom prst="ellipse">
              <a:avLst/>
            </a:prstGeom>
            <a:solidFill>
              <a:srgbClr val="E3BEBE">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017B8593-D171-47B5-8D1A-E34E7B1384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14102" y="3044381"/>
              <a:ext cx="226735" cy="226735"/>
            </a:xfrm>
            <a:prstGeom prst="ellipse">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1FEF60D4-64F6-450F-B86D-383EEA1C84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88374" y="386135"/>
              <a:ext cx="466441" cy="466441"/>
            </a:xfrm>
            <a:prstGeom prst="ellipse">
              <a:avLst/>
            </a:prstGeom>
            <a:solidFill>
              <a:schemeClr val="accent2">
                <a:lumMod val="60000"/>
                <a:lumOff val="40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A97D4A7C-B520-46CB-9A94-711F53997B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065714" y="236341"/>
              <a:ext cx="113367" cy="113367"/>
            </a:xfrm>
            <a:prstGeom prst="ellipse">
              <a:avLst/>
            </a:prstGeom>
            <a:solidFill>
              <a:srgbClr val="F39E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2B7B976F-E84B-4936-90D7-C8298A5E7B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51535" y="2516671"/>
              <a:ext cx="466441" cy="46644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DC91FFEC-59DF-4D22-A925-F515207692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30142" y="4588038"/>
              <a:ext cx="113367" cy="11336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58931E95-0847-47E4-8AEC-312312A032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02046" y="5394590"/>
              <a:ext cx="305780" cy="305780"/>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3C094915-EF93-49A0-9B90-C44FB9B500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08287" y="5160714"/>
              <a:ext cx="113367" cy="11336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984C0176-87EE-2841-88E2-6577E95F2B73}"/>
              </a:ext>
            </a:extLst>
          </p:cNvPr>
          <p:cNvSpPr>
            <a:spLocks noGrp="1"/>
          </p:cNvSpPr>
          <p:nvPr>
            <p:ph type="ctrTitle"/>
          </p:nvPr>
        </p:nvSpPr>
        <p:spPr>
          <a:xfrm>
            <a:off x="2562606" y="1122363"/>
            <a:ext cx="7063739" cy="2387600"/>
          </a:xfrm>
        </p:spPr>
        <p:txBody>
          <a:bodyPr>
            <a:normAutofit/>
          </a:bodyPr>
          <a:lstStyle/>
          <a:p>
            <a:r>
              <a:rPr lang="en-US" dirty="0">
                <a:solidFill>
                  <a:srgbClr val="FFFFFF"/>
                </a:solidFill>
              </a:rPr>
              <a:t>Cardiac Physiology</a:t>
            </a:r>
          </a:p>
        </p:txBody>
      </p:sp>
      <p:sp>
        <p:nvSpPr>
          <p:cNvPr id="3" name="Subtitle 2">
            <a:extLst>
              <a:ext uri="{FF2B5EF4-FFF2-40B4-BE49-F238E27FC236}">
                <a16:creationId xmlns:a16="http://schemas.microsoft.com/office/drawing/2014/main" id="{118857D8-25CC-E642-92B1-185208F8F0DD}"/>
              </a:ext>
            </a:extLst>
          </p:cNvPr>
          <p:cNvSpPr>
            <a:spLocks noGrp="1"/>
          </p:cNvSpPr>
          <p:nvPr>
            <p:ph type="subTitle" idx="1"/>
          </p:nvPr>
        </p:nvSpPr>
        <p:spPr>
          <a:xfrm>
            <a:off x="2562606" y="3602038"/>
            <a:ext cx="7063739" cy="1655762"/>
          </a:xfrm>
        </p:spPr>
        <p:txBody>
          <a:bodyPr>
            <a:normAutofit/>
          </a:bodyPr>
          <a:lstStyle/>
          <a:p>
            <a:r>
              <a:rPr lang="en-US">
                <a:solidFill>
                  <a:srgbClr val="FFFFFF"/>
                </a:solidFill>
              </a:rPr>
              <a:t>Jamie Selman, DVM </a:t>
            </a:r>
          </a:p>
        </p:txBody>
      </p:sp>
    </p:spTree>
    <p:extLst>
      <p:ext uri="{BB962C8B-B14F-4D97-AF65-F5344CB8AC3E}">
        <p14:creationId xmlns:p14="http://schemas.microsoft.com/office/powerpoint/2010/main" val="3070341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3BF60-4362-3A49-A8F4-A64478AF7140}"/>
              </a:ext>
            </a:extLst>
          </p:cNvPr>
          <p:cNvSpPr>
            <a:spLocks noGrp="1"/>
          </p:cNvSpPr>
          <p:nvPr>
            <p:ph type="title"/>
          </p:nvPr>
        </p:nvSpPr>
        <p:spPr/>
        <p:txBody>
          <a:bodyPr>
            <a:normAutofit fontScale="90000"/>
          </a:bodyPr>
          <a:lstStyle/>
          <a:p>
            <a:r>
              <a:rPr lang="en-US" dirty="0"/>
              <a:t>Relationships between Blood Flow,</a:t>
            </a:r>
            <a:br>
              <a:rPr lang="en-US" dirty="0"/>
            </a:br>
            <a:r>
              <a:rPr lang="en-US" dirty="0"/>
              <a:t>Pressure, and Resistance</a:t>
            </a:r>
          </a:p>
        </p:txBody>
      </p:sp>
      <p:sp>
        <p:nvSpPr>
          <p:cNvPr id="3" name="Content Placeholder 2">
            <a:extLst>
              <a:ext uri="{FF2B5EF4-FFF2-40B4-BE49-F238E27FC236}">
                <a16:creationId xmlns:a16="http://schemas.microsoft.com/office/drawing/2014/main" id="{F288CC18-DAD8-0841-A158-47ED0FFA5DB4}"/>
              </a:ext>
            </a:extLst>
          </p:cNvPr>
          <p:cNvSpPr>
            <a:spLocks noGrp="1"/>
          </p:cNvSpPr>
          <p:nvPr>
            <p:ph sz="half" idx="1"/>
          </p:nvPr>
        </p:nvSpPr>
        <p:spPr>
          <a:xfrm>
            <a:off x="777240" y="2162746"/>
            <a:ext cx="5242560" cy="4351338"/>
          </a:xfrm>
        </p:spPr>
        <p:txBody>
          <a:bodyPr/>
          <a:lstStyle/>
          <a:p>
            <a:r>
              <a:rPr lang="en-US" dirty="0"/>
              <a:t>Blood flow determined by </a:t>
            </a:r>
          </a:p>
          <a:p>
            <a:pPr lvl="1"/>
            <a:r>
              <a:rPr lang="en-US" dirty="0"/>
              <a:t>Pressure difference - driving force </a:t>
            </a:r>
          </a:p>
          <a:p>
            <a:pPr lvl="1"/>
            <a:r>
              <a:rPr lang="en-US" dirty="0"/>
              <a:t>Resistance – impediment to flow </a:t>
            </a:r>
          </a:p>
          <a:p>
            <a:r>
              <a:rPr lang="en-US" b="1" dirty="0"/>
              <a:t>Ohm’s law: Q =ΔP/R</a:t>
            </a:r>
            <a:endParaRPr lang="en-US" dirty="0"/>
          </a:p>
          <a:p>
            <a:endParaRPr lang="en-US" dirty="0"/>
          </a:p>
          <a:p>
            <a:pPr lvl="1"/>
            <a:endParaRPr lang="en-US" dirty="0"/>
          </a:p>
        </p:txBody>
      </p:sp>
      <p:sp>
        <p:nvSpPr>
          <p:cNvPr id="4" name="Content Placeholder 3">
            <a:extLst>
              <a:ext uri="{FF2B5EF4-FFF2-40B4-BE49-F238E27FC236}">
                <a16:creationId xmlns:a16="http://schemas.microsoft.com/office/drawing/2014/main" id="{7D8924D3-5E8C-0942-8804-EC14EC91C480}"/>
              </a:ext>
            </a:extLst>
          </p:cNvPr>
          <p:cNvSpPr>
            <a:spLocks noGrp="1"/>
          </p:cNvSpPr>
          <p:nvPr>
            <p:ph sz="half" idx="2"/>
          </p:nvPr>
        </p:nvSpPr>
        <p:spPr>
          <a:xfrm>
            <a:off x="6106795" y="2162746"/>
            <a:ext cx="5181600" cy="4351338"/>
          </a:xfrm>
        </p:spPr>
        <p:txBody>
          <a:bodyPr/>
          <a:lstStyle/>
          <a:p>
            <a:pPr lvl="1"/>
            <a:r>
              <a:rPr lang="en-US" b="1" dirty="0"/>
              <a:t>Q = Flow (mL/min)</a:t>
            </a:r>
          </a:p>
          <a:p>
            <a:pPr lvl="2"/>
            <a:r>
              <a:rPr lang="en-US" dirty="0"/>
              <a:t>Direction of flow always high to low</a:t>
            </a:r>
          </a:p>
          <a:p>
            <a:pPr lvl="1"/>
            <a:r>
              <a:rPr lang="en-US" b="1" dirty="0"/>
              <a:t>ΔP = pressure difference (mmHg)</a:t>
            </a:r>
          </a:p>
          <a:p>
            <a:pPr lvl="2"/>
            <a:r>
              <a:rPr lang="en-US" dirty="0"/>
              <a:t>Magnitude directly proportional to ΔP</a:t>
            </a:r>
          </a:p>
          <a:p>
            <a:pPr lvl="1"/>
            <a:r>
              <a:rPr lang="en-US" b="1" dirty="0"/>
              <a:t>R = resistance (mmHg/mL/min)</a:t>
            </a:r>
          </a:p>
          <a:p>
            <a:pPr lvl="2"/>
            <a:r>
              <a:rPr lang="en-US" dirty="0"/>
              <a:t>Flow always inversely proportional to resistance</a:t>
            </a:r>
          </a:p>
          <a:p>
            <a:pPr lvl="2"/>
            <a:r>
              <a:rPr lang="en-US" dirty="0"/>
              <a:t>Flow changed mostly by change in resistance of arterioles and other vessels </a:t>
            </a:r>
          </a:p>
          <a:p>
            <a:pPr marL="0" indent="0">
              <a:buNone/>
            </a:pPr>
            <a:endParaRPr lang="en-US" dirty="0"/>
          </a:p>
        </p:txBody>
      </p:sp>
    </p:spTree>
    <p:extLst>
      <p:ext uri="{BB962C8B-B14F-4D97-AF65-F5344CB8AC3E}">
        <p14:creationId xmlns:p14="http://schemas.microsoft.com/office/powerpoint/2010/main" val="36505255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B22A9-07BC-C443-B00A-3D607E688DB9}"/>
              </a:ext>
            </a:extLst>
          </p:cNvPr>
          <p:cNvSpPr>
            <a:spLocks noGrp="1"/>
          </p:cNvSpPr>
          <p:nvPr>
            <p:ph type="title"/>
          </p:nvPr>
        </p:nvSpPr>
        <p:spPr/>
        <p:txBody>
          <a:bodyPr/>
          <a:lstStyle/>
          <a:p>
            <a:r>
              <a:rPr lang="en-US" dirty="0"/>
              <a:t>Resistance to Blood Flow</a:t>
            </a:r>
          </a:p>
        </p:txBody>
      </p:sp>
      <p:sp>
        <p:nvSpPr>
          <p:cNvPr id="3" name="Content Placeholder 2">
            <a:extLst>
              <a:ext uri="{FF2B5EF4-FFF2-40B4-BE49-F238E27FC236}">
                <a16:creationId xmlns:a16="http://schemas.microsoft.com/office/drawing/2014/main" id="{8CC60CD9-6F0D-5C43-A289-F5935A9C5700}"/>
              </a:ext>
            </a:extLst>
          </p:cNvPr>
          <p:cNvSpPr>
            <a:spLocks noGrp="1"/>
          </p:cNvSpPr>
          <p:nvPr>
            <p:ph sz="half" idx="1"/>
          </p:nvPr>
        </p:nvSpPr>
        <p:spPr/>
        <p:txBody>
          <a:bodyPr/>
          <a:lstStyle/>
          <a:p>
            <a:r>
              <a:rPr lang="en-US" b="1" dirty="0"/>
              <a:t>Poiseuille Equation</a:t>
            </a:r>
          </a:p>
          <a:p>
            <a:pPr lvl="1"/>
            <a:r>
              <a:rPr lang="en-US" b="1" dirty="0"/>
              <a:t>R = </a:t>
            </a:r>
            <a:r>
              <a:rPr lang="el-GR" b="1" dirty="0"/>
              <a:t>8η</a:t>
            </a:r>
            <a:r>
              <a:rPr lang="en-US" b="1" dirty="0"/>
              <a:t>l/</a:t>
            </a:r>
            <a:r>
              <a:rPr lang="el-GR" b="1" dirty="0"/>
              <a:t> π</a:t>
            </a:r>
            <a:r>
              <a:rPr lang="en-US" b="1" dirty="0"/>
              <a:t>r</a:t>
            </a:r>
            <a:r>
              <a:rPr lang="en-US" b="1" baseline="30000" dirty="0"/>
              <a:t>4</a:t>
            </a:r>
          </a:p>
          <a:p>
            <a:pPr lvl="1"/>
            <a:endParaRPr lang="en-US" dirty="0"/>
          </a:p>
          <a:p>
            <a:pPr lvl="1"/>
            <a:r>
              <a:rPr lang="en-US" dirty="0"/>
              <a:t>R = resistance </a:t>
            </a:r>
          </a:p>
          <a:p>
            <a:pPr lvl="1"/>
            <a:r>
              <a:rPr lang="el-GR" dirty="0"/>
              <a:t>η</a:t>
            </a:r>
            <a:r>
              <a:rPr lang="en-US" dirty="0"/>
              <a:t> = viscosity of blood</a:t>
            </a:r>
          </a:p>
          <a:p>
            <a:pPr lvl="1"/>
            <a:r>
              <a:rPr lang="en-US" dirty="0"/>
              <a:t>l = length of blood vessel </a:t>
            </a:r>
          </a:p>
          <a:p>
            <a:pPr lvl="1"/>
            <a:r>
              <a:rPr lang="en-US" dirty="0"/>
              <a:t>R = radius of blood vessel</a:t>
            </a:r>
          </a:p>
        </p:txBody>
      </p:sp>
      <p:sp>
        <p:nvSpPr>
          <p:cNvPr id="4" name="Content Placeholder 3">
            <a:extLst>
              <a:ext uri="{FF2B5EF4-FFF2-40B4-BE49-F238E27FC236}">
                <a16:creationId xmlns:a16="http://schemas.microsoft.com/office/drawing/2014/main" id="{25457A64-BA41-6941-B13A-2A4C5150C669}"/>
              </a:ext>
            </a:extLst>
          </p:cNvPr>
          <p:cNvSpPr>
            <a:spLocks noGrp="1"/>
          </p:cNvSpPr>
          <p:nvPr>
            <p:ph sz="half" idx="2"/>
          </p:nvPr>
        </p:nvSpPr>
        <p:spPr>
          <a:xfrm>
            <a:off x="3950208" y="1825624"/>
            <a:ext cx="7705344" cy="4879975"/>
          </a:xfrm>
        </p:spPr>
        <p:txBody>
          <a:bodyPr/>
          <a:lstStyle/>
          <a:p>
            <a:r>
              <a:rPr lang="en-US" dirty="0"/>
              <a:t>Series and Parallel Resistances</a:t>
            </a:r>
          </a:p>
          <a:p>
            <a:pPr lvl="1"/>
            <a:r>
              <a:rPr lang="en-US" dirty="0"/>
              <a:t>Series resistance – arrangement of blood vessels within a given organ </a:t>
            </a:r>
          </a:p>
          <a:p>
            <a:pPr lvl="2"/>
            <a:r>
              <a:rPr lang="en-US" dirty="0"/>
              <a:t>Major artery </a:t>
            </a:r>
            <a:r>
              <a:rPr lang="en-US" dirty="0">
                <a:sym typeface="Wingdings" pitchFamily="2" charset="2"/>
              </a:rPr>
              <a:t></a:t>
            </a:r>
            <a:r>
              <a:rPr lang="en-US" dirty="0"/>
              <a:t> smaller arteries </a:t>
            </a:r>
            <a:r>
              <a:rPr lang="en-US" dirty="0">
                <a:sym typeface="Wingdings" pitchFamily="2" charset="2"/>
              </a:rPr>
              <a:t></a:t>
            </a:r>
            <a:r>
              <a:rPr lang="en-US" dirty="0"/>
              <a:t> arterioles </a:t>
            </a:r>
            <a:r>
              <a:rPr lang="en-US" dirty="0">
                <a:sym typeface="Wingdings" pitchFamily="2" charset="2"/>
              </a:rPr>
              <a:t> </a:t>
            </a:r>
            <a:r>
              <a:rPr lang="en-US" dirty="0"/>
              <a:t>capillaries </a:t>
            </a:r>
            <a:r>
              <a:rPr lang="en-US" dirty="0">
                <a:sym typeface="Wingdings" pitchFamily="2" charset="2"/>
              </a:rPr>
              <a:t></a:t>
            </a:r>
            <a:r>
              <a:rPr lang="en-US" dirty="0"/>
              <a:t> venules </a:t>
            </a:r>
            <a:r>
              <a:rPr lang="en-US" dirty="0">
                <a:sym typeface="Wingdings" pitchFamily="2" charset="2"/>
              </a:rPr>
              <a:t> </a:t>
            </a:r>
            <a:r>
              <a:rPr lang="en-US" dirty="0"/>
              <a:t>veins</a:t>
            </a:r>
          </a:p>
          <a:p>
            <a:pPr lvl="1"/>
            <a:r>
              <a:rPr lang="en-US" dirty="0"/>
              <a:t>Total Resistance – the total resistance of the system arranged in series is equivalent to the sum of the individual resistances</a:t>
            </a:r>
          </a:p>
          <a:p>
            <a:pPr lvl="2"/>
            <a:r>
              <a:rPr lang="en-US" dirty="0" err="1"/>
              <a:t>R</a:t>
            </a:r>
            <a:r>
              <a:rPr lang="en-US" baseline="-25000" dirty="0" err="1"/>
              <a:t>total</a:t>
            </a:r>
            <a:r>
              <a:rPr lang="en-US" dirty="0"/>
              <a:t> = </a:t>
            </a:r>
            <a:r>
              <a:rPr lang="en-US" dirty="0" err="1"/>
              <a:t>R</a:t>
            </a:r>
            <a:r>
              <a:rPr lang="en-US" baseline="-25000" dirty="0" err="1"/>
              <a:t>artery</a:t>
            </a:r>
            <a:r>
              <a:rPr lang="en-US" dirty="0"/>
              <a:t> + </a:t>
            </a:r>
            <a:r>
              <a:rPr lang="en-US" dirty="0" err="1"/>
              <a:t>R</a:t>
            </a:r>
            <a:r>
              <a:rPr lang="en-US" baseline="-25000" dirty="0" err="1"/>
              <a:t>arterioles</a:t>
            </a:r>
            <a:r>
              <a:rPr lang="en-US" dirty="0"/>
              <a:t> + </a:t>
            </a:r>
            <a:r>
              <a:rPr lang="en-US" dirty="0" err="1"/>
              <a:t>R</a:t>
            </a:r>
            <a:r>
              <a:rPr lang="en-US" baseline="-25000" dirty="0" err="1"/>
              <a:t>capillaries</a:t>
            </a:r>
            <a:r>
              <a:rPr lang="en-US" dirty="0"/>
              <a:t> + </a:t>
            </a:r>
            <a:r>
              <a:rPr lang="en-US" dirty="0" err="1"/>
              <a:t>R</a:t>
            </a:r>
            <a:r>
              <a:rPr lang="en-US" baseline="-25000" dirty="0" err="1"/>
              <a:t>venules</a:t>
            </a:r>
            <a:r>
              <a:rPr lang="en-US" dirty="0"/>
              <a:t> + </a:t>
            </a:r>
            <a:r>
              <a:rPr lang="en-US" dirty="0" err="1"/>
              <a:t>R</a:t>
            </a:r>
            <a:r>
              <a:rPr lang="en-US" baseline="-25000" dirty="0" err="1"/>
              <a:t>vein</a:t>
            </a:r>
            <a:endParaRPr lang="en-US" baseline="-25000" dirty="0"/>
          </a:p>
          <a:p>
            <a:pPr lvl="1"/>
            <a:r>
              <a:rPr lang="en-US" dirty="0"/>
              <a:t>Parallel Resistance - the distribution of blood flow among the various major arteries branching off the aorta </a:t>
            </a:r>
          </a:p>
          <a:p>
            <a:pPr lvl="2"/>
            <a:r>
              <a:rPr lang="en-US" dirty="0"/>
              <a:t>the total resistance in a parallel arrangement is less than any of the individual resistances</a:t>
            </a:r>
          </a:p>
          <a:p>
            <a:pPr lvl="2"/>
            <a:r>
              <a:rPr lang="en-US" dirty="0"/>
              <a:t>1/</a:t>
            </a:r>
            <a:r>
              <a:rPr lang="en-US" dirty="0" err="1"/>
              <a:t>R</a:t>
            </a:r>
            <a:r>
              <a:rPr lang="en-US" baseline="-25000" dirty="0" err="1"/>
              <a:t>total</a:t>
            </a:r>
            <a:r>
              <a:rPr lang="en-US" dirty="0"/>
              <a:t> = 1/</a:t>
            </a:r>
            <a:r>
              <a:rPr lang="en-US" dirty="0" err="1"/>
              <a:t>R</a:t>
            </a:r>
            <a:r>
              <a:rPr lang="en-US" baseline="-25000" dirty="0" err="1"/>
              <a:t>coronary</a:t>
            </a:r>
            <a:r>
              <a:rPr lang="en-US" dirty="0"/>
              <a:t> + 1/</a:t>
            </a:r>
            <a:r>
              <a:rPr lang="en-US" dirty="0" err="1"/>
              <a:t>R</a:t>
            </a:r>
            <a:r>
              <a:rPr lang="en-US" baseline="-25000" dirty="0" err="1"/>
              <a:t>renal</a:t>
            </a:r>
            <a:r>
              <a:rPr lang="en-US" dirty="0"/>
              <a:t> + 1/R</a:t>
            </a:r>
            <a:r>
              <a:rPr lang="en-US" baseline="-25000" dirty="0"/>
              <a:t>GI</a:t>
            </a:r>
            <a:r>
              <a:rPr lang="en-US" dirty="0"/>
              <a:t> + 1/</a:t>
            </a:r>
            <a:r>
              <a:rPr lang="en-US" dirty="0" err="1"/>
              <a:t>R</a:t>
            </a:r>
            <a:r>
              <a:rPr lang="en-US" baseline="-25000" dirty="0" err="1"/>
              <a:t>skeletal</a:t>
            </a:r>
            <a:r>
              <a:rPr lang="en-US" baseline="-25000" dirty="0"/>
              <a:t> muscle</a:t>
            </a:r>
            <a:r>
              <a:rPr lang="en-US" dirty="0"/>
              <a:t> + 1/</a:t>
            </a:r>
            <a:r>
              <a:rPr lang="en-US" dirty="0" err="1"/>
              <a:t>R</a:t>
            </a:r>
            <a:r>
              <a:rPr lang="en-US" baseline="-25000" dirty="0" err="1"/>
              <a:t>skin</a:t>
            </a:r>
            <a:r>
              <a:rPr lang="en-US" baseline="-25000" dirty="0"/>
              <a:t> + </a:t>
            </a:r>
            <a:r>
              <a:rPr lang="en-US" dirty="0"/>
              <a:t>1/</a:t>
            </a:r>
            <a:r>
              <a:rPr lang="en-US" dirty="0" err="1"/>
              <a:t>R</a:t>
            </a:r>
            <a:r>
              <a:rPr lang="en-US" baseline="-25000" dirty="0" err="1"/>
              <a:t>cerebral</a:t>
            </a:r>
            <a:endParaRPr lang="en-US" baseline="-25000" dirty="0"/>
          </a:p>
          <a:p>
            <a:pPr lvl="2"/>
            <a:endParaRPr lang="en-US" dirty="0"/>
          </a:p>
        </p:txBody>
      </p:sp>
    </p:spTree>
    <p:extLst>
      <p:ext uri="{BB962C8B-B14F-4D97-AF65-F5344CB8AC3E}">
        <p14:creationId xmlns:p14="http://schemas.microsoft.com/office/powerpoint/2010/main" val="16698595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F3990-01E6-534E-A44C-B17C1134F344}"/>
              </a:ext>
            </a:extLst>
          </p:cNvPr>
          <p:cNvSpPr>
            <a:spLocks noGrp="1"/>
          </p:cNvSpPr>
          <p:nvPr>
            <p:ph type="title"/>
          </p:nvPr>
        </p:nvSpPr>
        <p:spPr/>
        <p:txBody>
          <a:bodyPr/>
          <a:lstStyle/>
          <a:p>
            <a:r>
              <a:rPr lang="en-US" dirty="0"/>
              <a:t>Laminar Flow and Reynolds Number</a:t>
            </a:r>
          </a:p>
        </p:txBody>
      </p:sp>
      <p:sp>
        <p:nvSpPr>
          <p:cNvPr id="3" name="Content Placeholder 2">
            <a:extLst>
              <a:ext uri="{FF2B5EF4-FFF2-40B4-BE49-F238E27FC236}">
                <a16:creationId xmlns:a16="http://schemas.microsoft.com/office/drawing/2014/main" id="{3E36B51A-4F38-434E-948A-6403D5A0F31B}"/>
              </a:ext>
            </a:extLst>
          </p:cNvPr>
          <p:cNvSpPr>
            <a:spLocks noGrp="1"/>
          </p:cNvSpPr>
          <p:nvPr>
            <p:ph sz="half" idx="1"/>
          </p:nvPr>
        </p:nvSpPr>
        <p:spPr/>
        <p:txBody>
          <a:bodyPr/>
          <a:lstStyle/>
          <a:p>
            <a:r>
              <a:rPr lang="en-US" dirty="0"/>
              <a:t>Laminar Blood flow </a:t>
            </a:r>
          </a:p>
          <a:p>
            <a:pPr lvl="1"/>
            <a:r>
              <a:rPr lang="en-US" dirty="0"/>
              <a:t>Ideal</a:t>
            </a:r>
          </a:p>
          <a:p>
            <a:pPr lvl="1"/>
            <a:r>
              <a:rPr lang="en-US" dirty="0"/>
              <a:t>Parabolic profile of velocity where velocity highest in the center and lowest towards vessel walls </a:t>
            </a:r>
          </a:p>
          <a:p>
            <a:pPr lvl="1"/>
            <a:r>
              <a:rPr lang="en-US" dirty="0"/>
              <a:t>Blood next to vessel walls does not move and blood in the middle moves past blood that’s ”stuck”</a:t>
            </a:r>
          </a:p>
          <a:p>
            <a:r>
              <a:rPr lang="en-US" dirty="0"/>
              <a:t>Turbulent Blood flow </a:t>
            </a:r>
          </a:p>
          <a:p>
            <a:pPr lvl="1"/>
            <a:r>
              <a:rPr lang="en-US" dirty="0"/>
              <a:t>Irregularity (such as valve or clot) disrupts laminar flow </a:t>
            </a:r>
          </a:p>
          <a:p>
            <a:pPr lvl="1"/>
            <a:r>
              <a:rPr lang="en-US" dirty="0"/>
              <a:t>More energy/pressure required to drive turbulent flow</a:t>
            </a:r>
          </a:p>
          <a:p>
            <a:pPr lvl="1"/>
            <a:r>
              <a:rPr lang="en-US" dirty="0"/>
              <a:t>Murmurs</a:t>
            </a:r>
          </a:p>
        </p:txBody>
      </p:sp>
      <p:pic>
        <p:nvPicPr>
          <p:cNvPr id="8" name="Content Placeholder 7" descr="Diagram&#10;&#10;Description automatically generated">
            <a:extLst>
              <a:ext uri="{FF2B5EF4-FFF2-40B4-BE49-F238E27FC236}">
                <a16:creationId xmlns:a16="http://schemas.microsoft.com/office/drawing/2014/main" id="{8291DB61-D81C-8E46-82FE-CD333E5B41C4}"/>
              </a:ext>
            </a:extLst>
          </p:cNvPr>
          <p:cNvPicPr>
            <a:picLocks noGrp="1" noChangeAspect="1"/>
          </p:cNvPicPr>
          <p:nvPr>
            <p:ph sz="half" idx="2"/>
          </p:nvPr>
        </p:nvPicPr>
        <p:blipFill>
          <a:blip r:embed="rId3"/>
          <a:stretch>
            <a:fillRect/>
          </a:stretch>
        </p:blipFill>
        <p:spPr>
          <a:xfrm>
            <a:off x="6464683" y="1825625"/>
            <a:ext cx="4596634" cy="4351338"/>
          </a:xfrm>
        </p:spPr>
      </p:pic>
    </p:spTree>
    <p:extLst>
      <p:ext uri="{BB962C8B-B14F-4D97-AF65-F5344CB8AC3E}">
        <p14:creationId xmlns:p14="http://schemas.microsoft.com/office/powerpoint/2010/main" val="19748107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953675-9B92-DA4D-AECA-F34A76D6EF50}"/>
              </a:ext>
            </a:extLst>
          </p:cNvPr>
          <p:cNvSpPr>
            <a:spLocks noGrp="1"/>
          </p:cNvSpPr>
          <p:nvPr>
            <p:ph type="title"/>
          </p:nvPr>
        </p:nvSpPr>
        <p:spPr/>
        <p:txBody>
          <a:bodyPr/>
          <a:lstStyle/>
          <a:p>
            <a:r>
              <a:rPr lang="en-US" dirty="0"/>
              <a:t>Reynolds Number</a:t>
            </a:r>
          </a:p>
        </p:txBody>
      </p:sp>
      <p:sp>
        <p:nvSpPr>
          <p:cNvPr id="3" name="Content Placeholder 2">
            <a:extLst>
              <a:ext uri="{FF2B5EF4-FFF2-40B4-BE49-F238E27FC236}">
                <a16:creationId xmlns:a16="http://schemas.microsoft.com/office/drawing/2014/main" id="{702DACC7-BDCD-C948-95F7-529258CEC1A4}"/>
              </a:ext>
            </a:extLst>
          </p:cNvPr>
          <p:cNvSpPr>
            <a:spLocks noGrp="1"/>
          </p:cNvSpPr>
          <p:nvPr>
            <p:ph sz="half" idx="1"/>
          </p:nvPr>
        </p:nvSpPr>
        <p:spPr/>
        <p:txBody>
          <a:bodyPr>
            <a:normAutofit/>
          </a:bodyPr>
          <a:lstStyle/>
          <a:p>
            <a:r>
              <a:rPr lang="en-US" dirty="0"/>
              <a:t>Reynolds number = dimensionless number</a:t>
            </a:r>
            <a:br>
              <a:rPr lang="en-US" dirty="0"/>
            </a:br>
            <a:r>
              <a:rPr lang="en-US" dirty="0"/>
              <a:t>that is used to predict whether blood flow will be laminar or turbulent</a:t>
            </a:r>
          </a:p>
          <a:p>
            <a:endParaRPr lang="en-US" dirty="0"/>
          </a:p>
          <a:p>
            <a:endParaRPr lang="en-US" dirty="0"/>
          </a:p>
          <a:p>
            <a:r>
              <a:rPr lang="en-US" dirty="0"/>
              <a:t>N</a:t>
            </a:r>
            <a:r>
              <a:rPr lang="en-US" baseline="-25000" dirty="0"/>
              <a:t>R</a:t>
            </a:r>
            <a:r>
              <a:rPr lang="en-US" dirty="0"/>
              <a:t> = Reynolds number</a:t>
            </a:r>
          </a:p>
          <a:p>
            <a:r>
              <a:rPr lang="en-US" dirty="0"/>
              <a:t>⍴ = density of blood</a:t>
            </a:r>
          </a:p>
          <a:p>
            <a:r>
              <a:rPr lang="en-US" dirty="0"/>
              <a:t>d = diameter of blood vessel </a:t>
            </a:r>
          </a:p>
          <a:p>
            <a:r>
              <a:rPr lang="en-US" dirty="0"/>
              <a:t>v = velocity of blood flow </a:t>
            </a:r>
          </a:p>
          <a:p>
            <a:r>
              <a:rPr lang="el-GR" dirty="0"/>
              <a:t>η</a:t>
            </a:r>
            <a:r>
              <a:rPr lang="en-US" dirty="0"/>
              <a:t> = viscosity of blood</a:t>
            </a:r>
          </a:p>
          <a:p>
            <a:endParaRPr lang="en-US" dirty="0"/>
          </a:p>
          <a:p>
            <a:pPr marL="0" indent="0">
              <a:buNone/>
            </a:pPr>
            <a:endParaRPr lang="en-US" dirty="0"/>
          </a:p>
        </p:txBody>
      </p:sp>
      <p:pic>
        <p:nvPicPr>
          <p:cNvPr id="6" name="Content Placeholder 5">
            <a:extLst>
              <a:ext uri="{FF2B5EF4-FFF2-40B4-BE49-F238E27FC236}">
                <a16:creationId xmlns:a16="http://schemas.microsoft.com/office/drawing/2014/main" id="{EA9C27C8-7E1D-0E47-98C0-8C3371AD2411}"/>
              </a:ext>
            </a:extLst>
          </p:cNvPr>
          <p:cNvPicPr>
            <a:picLocks noGrp="1" noChangeAspect="1"/>
          </p:cNvPicPr>
          <p:nvPr>
            <p:ph sz="half" idx="2"/>
          </p:nvPr>
        </p:nvPicPr>
        <p:blipFill>
          <a:blip r:embed="rId3"/>
          <a:stretch>
            <a:fillRect/>
          </a:stretch>
        </p:blipFill>
        <p:spPr>
          <a:xfrm>
            <a:off x="2003298" y="2717800"/>
            <a:ext cx="1790700" cy="711200"/>
          </a:xfrm>
        </p:spPr>
      </p:pic>
      <p:sp>
        <p:nvSpPr>
          <p:cNvPr id="7" name="TextBox 6">
            <a:extLst>
              <a:ext uri="{FF2B5EF4-FFF2-40B4-BE49-F238E27FC236}">
                <a16:creationId xmlns:a16="http://schemas.microsoft.com/office/drawing/2014/main" id="{B6A53B27-78A1-2446-BDD0-ED3225602A53}"/>
              </a:ext>
            </a:extLst>
          </p:cNvPr>
          <p:cNvSpPr txBox="1"/>
          <p:nvPr/>
        </p:nvSpPr>
        <p:spPr>
          <a:xfrm>
            <a:off x="6620256" y="2413337"/>
            <a:ext cx="5035296" cy="2031325"/>
          </a:xfrm>
          <a:prstGeom prst="rect">
            <a:avLst/>
          </a:prstGeom>
          <a:noFill/>
        </p:spPr>
        <p:txBody>
          <a:bodyPr wrap="square" rtlCol="0">
            <a:spAutoFit/>
          </a:bodyPr>
          <a:lstStyle/>
          <a:p>
            <a:pPr marL="285750" indent="-285750">
              <a:buFont typeface="Arial" panose="020B0604020202020204" pitchFamily="34" charset="0"/>
              <a:buChar char="•"/>
            </a:pPr>
            <a:r>
              <a:rPr lang="en-US" dirty="0"/>
              <a:t>&lt;2000 laminar</a:t>
            </a:r>
          </a:p>
          <a:p>
            <a:pPr marL="285750" indent="-285750">
              <a:buFont typeface="Arial" panose="020B0604020202020204" pitchFamily="34" charset="0"/>
              <a:buChar char="•"/>
            </a:pPr>
            <a:r>
              <a:rPr lang="en-US" dirty="0"/>
              <a:t>&gt;3000 turbulent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Major influences</a:t>
            </a:r>
          </a:p>
          <a:p>
            <a:pPr marL="742950" lvl="1" indent="-285750">
              <a:buFont typeface="Arial" panose="020B0604020202020204" pitchFamily="34" charset="0"/>
              <a:buChar char="•"/>
            </a:pPr>
            <a:r>
              <a:rPr lang="en-US" dirty="0"/>
              <a:t>Changes in blood viscosity </a:t>
            </a:r>
          </a:p>
          <a:p>
            <a:pPr marL="742950" lvl="1" indent="-285750">
              <a:buFont typeface="Arial" panose="020B0604020202020204" pitchFamily="34" charset="0"/>
              <a:buChar char="•"/>
            </a:pPr>
            <a:r>
              <a:rPr lang="en-US" dirty="0"/>
              <a:t>Changes in blood flow  </a:t>
            </a:r>
          </a:p>
        </p:txBody>
      </p:sp>
    </p:spTree>
    <p:extLst>
      <p:ext uri="{BB962C8B-B14F-4D97-AF65-F5344CB8AC3E}">
        <p14:creationId xmlns:p14="http://schemas.microsoft.com/office/powerpoint/2010/main" val="26644208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77A32-B19C-4F48-8DBF-8905F7456465}"/>
              </a:ext>
            </a:extLst>
          </p:cNvPr>
          <p:cNvSpPr>
            <a:spLocks noGrp="1"/>
          </p:cNvSpPr>
          <p:nvPr>
            <p:ph type="title"/>
          </p:nvPr>
        </p:nvSpPr>
        <p:spPr/>
        <p:txBody>
          <a:bodyPr/>
          <a:lstStyle/>
          <a:p>
            <a:r>
              <a:rPr lang="en-US" dirty="0"/>
              <a:t>Shear</a:t>
            </a:r>
          </a:p>
        </p:txBody>
      </p:sp>
      <p:sp>
        <p:nvSpPr>
          <p:cNvPr id="3" name="Content Placeholder 2">
            <a:extLst>
              <a:ext uri="{FF2B5EF4-FFF2-40B4-BE49-F238E27FC236}">
                <a16:creationId xmlns:a16="http://schemas.microsoft.com/office/drawing/2014/main" id="{DFFB51AA-FCFB-7743-99F0-6569416BC3AC}"/>
              </a:ext>
            </a:extLst>
          </p:cNvPr>
          <p:cNvSpPr>
            <a:spLocks noGrp="1"/>
          </p:cNvSpPr>
          <p:nvPr>
            <p:ph idx="1"/>
          </p:nvPr>
        </p:nvSpPr>
        <p:spPr/>
        <p:txBody>
          <a:bodyPr>
            <a:normAutofit/>
          </a:bodyPr>
          <a:lstStyle/>
          <a:p>
            <a:r>
              <a:rPr lang="en-US" dirty="0"/>
              <a:t>Shear - adjacent layers of blood traveling at different velocities</a:t>
            </a:r>
          </a:p>
          <a:p>
            <a:pPr lvl="1"/>
            <a:r>
              <a:rPr lang="en-US" dirty="0"/>
              <a:t>Highest at vessel wall</a:t>
            </a:r>
          </a:p>
          <a:p>
            <a:pPr lvl="1"/>
            <a:r>
              <a:rPr lang="en-US" dirty="0"/>
              <a:t>Lowest at center of vessel where velocity is highest</a:t>
            </a:r>
          </a:p>
          <a:p>
            <a:pPr lvl="1"/>
            <a:r>
              <a:rPr lang="en-US" dirty="0"/>
              <a:t>Breaks up RBC clumps and decreases blood viscosity</a:t>
            </a:r>
          </a:p>
        </p:txBody>
      </p:sp>
    </p:spTree>
    <p:extLst>
      <p:ext uri="{BB962C8B-B14F-4D97-AF65-F5344CB8AC3E}">
        <p14:creationId xmlns:p14="http://schemas.microsoft.com/office/powerpoint/2010/main" val="21815197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748D3-1800-8E46-8515-A72809F28ACE}"/>
              </a:ext>
            </a:extLst>
          </p:cNvPr>
          <p:cNvSpPr>
            <a:spLocks noGrp="1"/>
          </p:cNvSpPr>
          <p:nvPr>
            <p:ph type="title"/>
          </p:nvPr>
        </p:nvSpPr>
        <p:spPr/>
        <p:txBody>
          <a:bodyPr>
            <a:normAutofit fontScale="90000"/>
          </a:bodyPr>
          <a:lstStyle/>
          <a:p>
            <a:r>
              <a:rPr lang="en-US" dirty="0"/>
              <a:t>What type of blood vessel has the largest compliance?</a:t>
            </a:r>
          </a:p>
        </p:txBody>
      </p:sp>
      <p:sp>
        <p:nvSpPr>
          <p:cNvPr id="3" name="Content Placeholder 2">
            <a:extLst>
              <a:ext uri="{FF2B5EF4-FFF2-40B4-BE49-F238E27FC236}">
                <a16:creationId xmlns:a16="http://schemas.microsoft.com/office/drawing/2014/main" id="{75C520A1-C5EE-5649-881D-8D379A4A8E65}"/>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7460963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84EE5-D235-9040-9C41-E067C631A7F6}"/>
              </a:ext>
            </a:extLst>
          </p:cNvPr>
          <p:cNvSpPr>
            <a:spLocks noGrp="1"/>
          </p:cNvSpPr>
          <p:nvPr>
            <p:ph type="title"/>
          </p:nvPr>
        </p:nvSpPr>
        <p:spPr/>
        <p:txBody>
          <a:bodyPr>
            <a:normAutofit fontScale="90000"/>
          </a:bodyPr>
          <a:lstStyle/>
          <a:p>
            <a:r>
              <a:rPr lang="en-US" dirty="0"/>
              <a:t>What type of blood vessel has the largest compliance?</a:t>
            </a:r>
          </a:p>
        </p:txBody>
      </p:sp>
      <p:sp>
        <p:nvSpPr>
          <p:cNvPr id="3" name="Content Placeholder 2">
            <a:extLst>
              <a:ext uri="{FF2B5EF4-FFF2-40B4-BE49-F238E27FC236}">
                <a16:creationId xmlns:a16="http://schemas.microsoft.com/office/drawing/2014/main" id="{FACC2D0C-1448-7045-A36A-C8ADFE654EB5}"/>
              </a:ext>
            </a:extLst>
          </p:cNvPr>
          <p:cNvSpPr>
            <a:spLocks noGrp="1"/>
          </p:cNvSpPr>
          <p:nvPr>
            <p:ph idx="1"/>
          </p:nvPr>
        </p:nvSpPr>
        <p:spPr/>
        <p:txBody>
          <a:bodyPr/>
          <a:lstStyle/>
          <a:p>
            <a:r>
              <a:rPr lang="en-US" dirty="0"/>
              <a:t>Vein</a:t>
            </a:r>
          </a:p>
        </p:txBody>
      </p:sp>
    </p:spTree>
    <p:extLst>
      <p:ext uri="{BB962C8B-B14F-4D97-AF65-F5344CB8AC3E}">
        <p14:creationId xmlns:p14="http://schemas.microsoft.com/office/powerpoint/2010/main" val="41313801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FB3A5-84D4-8D44-A8C5-12970E81F4C5}"/>
              </a:ext>
            </a:extLst>
          </p:cNvPr>
          <p:cNvSpPr>
            <a:spLocks noGrp="1"/>
          </p:cNvSpPr>
          <p:nvPr>
            <p:ph type="title"/>
          </p:nvPr>
        </p:nvSpPr>
        <p:spPr/>
        <p:txBody>
          <a:bodyPr/>
          <a:lstStyle/>
          <a:p>
            <a:r>
              <a:rPr lang="en-US" dirty="0"/>
              <a:t>Compliance of Blood Vessels</a:t>
            </a:r>
          </a:p>
        </p:txBody>
      </p:sp>
      <p:sp>
        <p:nvSpPr>
          <p:cNvPr id="3" name="Content Placeholder 2">
            <a:extLst>
              <a:ext uri="{FF2B5EF4-FFF2-40B4-BE49-F238E27FC236}">
                <a16:creationId xmlns:a16="http://schemas.microsoft.com/office/drawing/2014/main" id="{75C6BE4D-5950-B842-B6BB-4A80A6433435}"/>
              </a:ext>
            </a:extLst>
          </p:cNvPr>
          <p:cNvSpPr>
            <a:spLocks noGrp="1"/>
          </p:cNvSpPr>
          <p:nvPr>
            <p:ph sz="half" idx="1"/>
          </p:nvPr>
        </p:nvSpPr>
        <p:spPr/>
        <p:txBody>
          <a:bodyPr/>
          <a:lstStyle/>
          <a:p>
            <a:r>
              <a:rPr lang="en-US" b="1" dirty="0"/>
              <a:t>Compliance = </a:t>
            </a:r>
            <a:r>
              <a:rPr lang="en-US" dirty="0"/>
              <a:t>volume of blood a vessel can hold at a given pressure</a:t>
            </a:r>
          </a:p>
          <a:p>
            <a:pPr marL="0" indent="0">
              <a:buNone/>
            </a:pPr>
            <a:endParaRPr lang="en-US" dirty="0"/>
          </a:p>
          <a:p>
            <a:r>
              <a:rPr lang="en-US" b="1" dirty="0"/>
              <a:t>C =  V/P</a:t>
            </a:r>
          </a:p>
          <a:p>
            <a:endParaRPr lang="en-US" dirty="0"/>
          </a:p>
          <a:p>
            <a:r>
              <a:rPr lang="en-US" dirty="0"/>
              <a:t>C = Compliance or capacitance (mL/mm Hg)</a:t>
            </a:r>
          </a:p>
          <a:p>
            <a:r>
              <a:rPr lang="en-US" dirty="0"/>
              <a:t>V = Volume (mL)</a:t>
            </a:r>
          </a:p>
          <a:p>
            <a:r>
              <a:rPr lang="en-US" dirty="0"/>
              <a:t>P = Pressure (mm Hg)</a:t>
            </a:r>
          </a:p>
        </p:txBody>
      </p:sp>
      <p:pic>
        <p:nvPicPr>
          <p:cNvPr id="6" name="Content Placeholder 5" descr="A picture containing diagram&#10;&#10;Description automatically generated">
            <a:extLst>
              <a:ext uri="{FF2B5EF4-FFF2-40B4-BE49-F238E27FC236}">
                <a16:creationId xmlns:a16="http://schemas.microsoft.com/office/drawing/2014/main" id="{147E5E30-0CE4-3449-A6AD-E5AF15A2519B}"/>
              </a:ext>
            </a:extLst>
          </p:cNvPr>
          <p:cNvPicPr>
            <a:picLocks noGrp="1" noChangeAspect="1"/>
          </p:cNvPicPr>
          <p:nvPr>
            <p:ph sz="half" idx="2"/>
          </p:nvPr>
        </p:nvPicPr>
        <p:blipFill>
          <a:blip r:embed="rId3"/>
          <a:stretch>
            <a:fillRect/>
          </a:stretch>
        </p:blipFill>
        <p:spPr>
          <a:xfrm>
            <a:off x="6480155" y="1825625"/>
            <a:ext cx="4565689" cy="4351338"/>
          </a:xfrm>
        </p:spPr>
      </p:pic>
    </p:spTree>
    <p:extLst>
      <p:ext uri="{BB962C8B-B14F-4D97-AF65-F5344CB8AC3E}">
        <p14:creationId xmlns:p14="http://schemas.microsoft.com/office/powerpoint/2010/main" val="20390654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C0991A-04EC-8D4F-8660-27A71AE347A5}"/>
              </a:ext>
            </a:extLst>
          </p:cNvPr>
          <p:cNvSpPr>
            <a:spLocks noGrp="1"/>
          </p:cNvSpPr>
          <p:nvPr>
            <p:ph type="title"/>
          </p:nvPr>
        </p:nvSpPr>
        <p:spPr/>
        <p:txBody>
          <a:bodyPr/>
          <a:lstStyle/>
          <a:p>
            <a:r>
              <a:rPr lang="en-US" dirty="0"/>
              <a:t>Pressures in the Cardiovascular System</a:t>
            </a:r>
          </a:p>
        </p:txBody>
      </p:sp>
      <p:sp>
        <p:nvSpPr>
          <p:cNvPr id="3" name="Text Placeholder 2">
            <a:extLst>
              <a:ext uri="{FF2B5EF4-FFF2-40B4-BE49-F238E27FC236}">
                <a16:creationId xmlns:a16="http://schemas.microsoft.com/office/drawing/2014/main" id="{364DBB4B-8187-4A44-A121-89F4DACB2B1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4941924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0EBBD-E602-F341-A711-AA64CDD2B3E1}"/>
              </a:ext>
            </a:extLst>
          </p:cNvPr>
          <p:cNvSpPr>
            <a:spLocks noGrp="1"/>
          </p:cNvSpPr>
          <p:nvPr>
            <p:ph type="title"/>
          </p:nvPr>
        </p:nvSpPr>
        <p:spPr/>
        <p:txBody>
          <a:bodyPr>
            <a:normAutofit/>
          </a:bodyPr>
          <a:lstStyle/>
          <a:p>
            <a:r>
              <a:rPr lang="en-US" dirty="0"/>
              <a:t>Pressure Profile in the Vasculature</a:t>
            </a:r>
          </a:p>
        </p:txBody>
      </p:sp>
      <p:sp>
        <p:nvSpPr>
          <p:cNvPr id="3" name="Content Placeholder 2">
            <a:extLst>
              <a:ext uri="{FF2B5EF4-FFF2-40B4-BE49-F238E27FC236}">
                <a16:creationId xmlns:a16="http://schemas.microsoft.com/office/drawing/2014/main" id="{FADD12BF-6806-8C4A-9AD3-D8B04212CF88}"/>
              </a:ext>
            </a:extLst>
          </p:cNvPr>
          <p:cNvSpPr>
            <a:spLocks noGrp="1"/>
          </p:cNvSpPr>
          <p:nvPr>
            <p:ph sz="half" idx="1"/>
          </p:nvPr>
        </p:nvSpPr>
        <p:spPr>
          <a:xfrm>
            <a:off x="777240" y="1825625"/>
            <a:ext cx="5242560" cy="4667250"/>
          </a:xfrm>
        </p:spPr>
        <p:txBody>
          <a:bodyPr>
            <a:normAutofit fontScale="92500" lnSpcReduction="10000"/>
          </a:bodyPr>
          <a:lstStyle/>
          <a:p>
            <a:r>
              <a:rPr lang="en-US" dirty="0"/>
              <a:t>Mean pressure in aorta highest (100 mmHg)</a:t>
            </a:r>
          </a:p>
          <a:p>
            <a:pPr lvl="1"/>
            <a:r>
              <a:rPr lang="en-US" dirty="0"/>
              <a:t>Large volume of blood from LV </a:t>
            </a:r>
          </a:p>
          <a:p>
            <a:pPr lvl="1"/>
            <a:r>
              <a:rPr lang="en-US" dirty="0"/>
              <a:t>Low compliance</a:t>
            </a:r>
          </a:p>
          <a:p>
            <a:r>
              <a:rPr lang="en-US" dirty="0"/>
              <a:t>Large arteries </a:t>
            </a:r>
          </a:p>
          <a:p>
            <a:pPr lvl="1"/>
            <a:r>
              <a:rPr lang="en-US" dirty="0"/>
              <a:t>Not big drop due to high elastic recoil</a:t>
            </a:r>
          </a:p>
          <a:p>
            <a:r>
              <a:rPr lang="en-US" dirty="0"/>
              <a:t>Small arteries</a:t>
            </a:r>
          </a:p>
          <a:p>
            <a:pPr lvl="1"/>
            <a:r>
              <a:rPr lang="en-US" dirty="0"/>
              <a:t>Starts to decrease</a:t>
            </a:r>
          </a:p>
          <a:p>
            <a:r>
              <a:rPr lang="en-US" dirty="0"/>
              <a:t>Arterioles (30 mmHg)</a:t>
            </a:r>
          </a:p>
          <a:p>
            <a:pPr lvl="1"/>
            <a:r>
              <a:rPr lang="en-US" dirty="0"/>
              <a:t>High resistance to flow = big drop in pressure</a:t>
            </a:r>
          </a:p>
          <a:p>
            <a:r>
              <a:rPr lang="en-US" dirty="0"/>
              <a:t>Capillaries</a:t>
            </a:r>
          </a:p>
          <a:p>
            <a:pPr lvl="1"/>
            <a:r>
              <a:rPr lang="en-US" dirty="0"/>
              <a:t>Frictional resistance to flow and filtration of</a:t>
            </a:r>
            <a:br>
              <a:rPr lang="en-US" dirty="0"/>
            </a:br>
            <a:r>
              <a:rPr lang="en-US" dirty="0"/>
              <a:t>fluid out of the capillaries</a:t>
            </a:r>
          </a:p>
          <a:p>
            <a:r>
              <a:rPr lang="en-US" dirty="0"/>
              <a:t>Venules and veins </a:t>
            </a:r>
          </a:p>
          <a:p>
            <a:pPr lvl="1"/>
            <a:r>
              <a:rPr lang="en-US" dirty="0"/>
              <a:t>Very high compliance (large volume of blood at low pressure</a:t>
            </a:r>
          </a:p>
          <a:p>
            <a:endParaRPr lang="en-US" dirty="0"/>
          </a:p>
          <a:p>
            <a:endParaRPr lang="en-US" dirty="0"/>
          </a:p>
        </p:txBody>
      </p:sp>
      <p:pic>
        <p:nvPicPr>
          <p:cNvPr id="6" name="Content Placeholder 5" descr="Chart, histogram&#10;&#10;Description automatically generated">
            <a:extLst>
              <a:ext uri="{FF2B5EF4-FFF2-40B4-BE49-F238E27FC236}">
                <a16:creationId xmlns:a16="http://schemas.microsoft.com/office/drawing/2014/main" id="{7457508C-21D2-ED46-815A-BC63C2E9BD24}"/>
              </a:ext>
            </a:extLst>
          </p:cNvPr>
          <p:cNvPicPr>
            <a:picLocks noGrp="1" noChangeAspect="1"/>
          </p:cNvPicPr>
          <p:nvPr>
            <p:ph sz="half" idx="2"/>
          </p:nvPr>
        </p:nvPicPr>
        <p:blipFill>
          <a:blip r:embed="rId3"/>
          <a:stretch>
            <a:fillRect/>
          </a:stretch>
        </p:blipFill>
        <p:spPr>
          <a:xfrm>
            <a:off x="6231959" y="1825625"/>
            <a:ext cx="5062082" cy="4351338"/>
          </a:xfrm>
        </p:spPr>
      </p:pic>
    </p:spTree>
    <p:extLst>
      <p:ext uri="{BB962C8B-B14F-4D97-AF65-F5344CB8AC3E}">
        <p14:creationId xmlns:p14="http://schemas.microsoft.com/office/powerpoint/2010/main" val="2844997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CAB8B-E0E0-2545-8BBF-B0338328624E}"/>
              </a:ext>
            </a:extLst>
          </p:cNvPr>
          <p:cNvSpPr>
            <a:spLocks noGrp="1"/>
          </p:cNvSpPr>
          <p:nvPr>
            <p:ph type="title"/>
          </p:nvPr>
        </p:nvSpPr>
        <p:spPr/>
        <p:txBody>
          <a:bodyPr/>
          <a:lstStyle/>
          <a:p>
            <a:r>
              <a:rPr lang="en-US" dirty="0"/>
              <a:t>Circuitry</a:t>
            </a:r>
          </a:p>
        </p:txBody>
      </p:sp>
      <p:sp>
        <p:nvSpPr>
          <p:cNvPr id="3" name="Text Placeholder 2">
            <a:extLst>
              <a:ext uri="{FF2B5EF4-FFF2-40B4-BE49-F238E27FC236}">
                <a16:creationId xmlns:a16="http://schemas.microsoft.com/office/drawing/2014/main" id="{1B42209C-1516-5741-908E-10BA60077F4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8764901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86567-C738-8645-8C58-505DF266948C}"/>
              </a:ext>
            </a:extLst>
          </p:cNvPr>
          <p:cNvSpPr>
            <a:spLocks noGrp="1"/>
          </p:cNvSpPr>
          <p:nvPr>
            <p:ph type="title"/>
          </p:nvPr>
        </p:nvSpPr>
        <p:spPr/>
        <p:txBody>
          <a:bodyPr>
            <a:normAutofit fontScale="90000"/>
          </a:bodyPr>
          <a:lstStyle/>
          <a:p>
            <a:r>
              <a:rPr lang="en-US" dirty="0"/>
              <a:t>Arterial Pressure in Systemic Circulation</a:t>
            </a:r>
          </a:p>
        </p:txBody>
      </p:sp>
      <p:sp>
        <p:nvSpPr>
          <p:cNvPr id="3" name="Content Placeholder 2">
            <a:extLst>
              <a:ext uri="{FF2B5EF4-FFF2-40B4-BE49-F238E27FC236}">
                <a16:creationId xmlns:a16="http://schemas.microsoft.com/office/drawing/2014/main" id="{C76F26C6-0DF6-6348-903E-C636B969DF7E}"/>
              </a:ext>
            </a:extLst>
          </p:cNvPr>
          <p:cNvSpPr>
            <a:spLocks noGrp="1"/>
          </p:cNvSpPr>
          <p:nvPr>
            <p:ph sz="half" idx="1"/>
          </p:nvPr>
        </p:nvSpPr>
        <p:spPr>
          <a:xfrm>
            <a:off x="777240" y="1825624"/>
            <a:ext cx="5242560" cy="4758055"/>
          </a:xfrm>
        </p:spPr>
        <p:txBody>
          <a:bodyPr>
            <a:normAutofit/>
          </a:bodyPr>
          <a:lstStyle/>
          <a:p>
            <a:r>
              <a:rPr lang="en-US" dirty="0"/>
              <a:t>Diastolic pressure - pressure in the arteries during ventricular relaxation when no blood is being ejected from the LV</a:t>
            </a:r>
          </a:p>
          <a:p>
            <a:r>
              <a:rPr lang="en-US" dirty="0"/>
              <a:t>Systolic pressure – pressure after blood has been ejected from LV ventricle during systole</a:t>
            </a:r>
          </a:p>
          <a:p>
            <a:pPr lvl="1"/>
            <a:r>
              <a:rPr lang="en-US" dirty="0"/>
              <a:t>Dicrotic notch - aortic valve closure</a:t>
            </a:r>
          </a:p>
          <a:p>
            <a:r>
              <a:rPr lang="en-US" dirty="0"/>
              <a:t>Pulse pressure - difference between systolic</a:t>
            </a:r>
            <a:br>
              <a:rPr lang="en-US" dirty="0"/>
            </a:br>
            <a:r>
              <a:rPr lang="en-US" dirty="0"/>
              <a:t>pressure and diastolic pressure</a:t>
            </a:r>
          </a:p>
          <a:p>
            <a:pPr lvl="1"/>
            <a:r>
              <a:rPr lang="en-US" dirty="0"/>
              <a:t>If other values equal, pulse pressure = SV</a:t>
            </a:r>
          </a:p>
          <a:p>
            <a:r>
              <a:rPr lang="en-US" dirty="0"/>
              <a:t>Mean arterial pressure - average pressure in a</a:t>
            </a:r>
            <a:br>
              <a:rPr lang="en-US" dirty="0"/>
            </a:br>
            <a:r>
              <a:rPr lang="en-US" dirty="0"/>
              <a:t>complete cardiac cycle</a:t>
            </a:r>
          </a:p>
          <a:p>
            <a:pPr lvl="1"/>
            <a:r>
              <a:rPr lang="en-US" dirty="0"/>
              <a:t>Mean arterial pressure = Diastolic pressure/ (1/3)Pulse pressure</a:t>
            </a:r>
          </a:p>
        </p:txBody>
      </p:sp>
      <p:pic>
        <p:nvPicPr>
          <p:cNvPr id="6" name="Content Placeholder 5" descr="Graphical user interface&#10;&#10;Description automatically generated with medium confidence">
            <a:extLst>
              <a:ext uri="{FF2B5EF4-FFF2-40B4-BE49-F238E27FC236}">
                <a16:creationId xmlns:a16="http://schemas.microsoft.com/office/drawing/2014/main" id="{0386440A-13E1-674A-B9FF-0CBEB18E10FC}"/>
              </a:ext>
            </a:extLst>
          </p:cNvPr>
          <p:cNvPicPr>
            <a:picLocks noGrp="1" noChangeAspect="1"/>
          </p:cNvPicPr>
          <p:nvPr>
            <p:ph sz="half" idx="2"/>
          </p:nvPr>
        </p:nvPicPr>
        <p:blipFill>
          <a:blip r:embed="rId3"/>
          <a:stretch>
            <a:fillRect/>
          </a:stretch>
        </p:blipFill>
        <p:spPr>
          <a:xfrm>
            <a:off x="6172200" y="2359354"/>
            <a:ext cx="5181600" cy="3283880"/>
          </a:xfrm>
        </p:spPr>
      </p:pic>
    </p:spTree>
    <p:extLst>
      <p:ext uri="{BB962C8B-B14F-4D97-AF65-F5344CB8AC3E}">
        <p14:creationId xmlns:p14="http://schemas.microsoft.com/office/powerpoint/2010/main" val="19640451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F6C0A-D1FF-8846-88F3-2F1C903820C6}"/>
              </a:ext>
            </a:extLst>
          </p:cNvPr>
          <p:cNvSpPr>
            <a:spLocks noGrp="1"/>
          </p:cNvSpPr>
          <p:nvPr>
            <p:ph type="title"/>
          </p:nvPr>
        </p:nvSpPr>
        <p:spPr/>
        <p:txBody>
          <a:bodyPr>
            <a:normAutofit fontScale="90000"/>
          </a:bodyPr>
          <a:lstStyle/>
          <a:p>
            <a:r>
              <a:rPr lang="en-US" dirty="0"/>
              <a:t>Why is the MAP not just the average of diastolic and systolic pressures?</a:t>
            </a:r>
          </a:p>
        </p:txBody>
      </p:sp>
      <p:sp>
        <p:nvSpPr>
          <p:cNvPr id="3" name="Content Placeholder 2">
            <a:extLst>
              <a:ext uri="{FF2B5EF4-FFF2-40B4-BE49-F238E27FC236}">
                <a16:creationId xmlns:a16="http://schemas.microsoft.com/office/drawing/2014/main" id="{48BD2173-F268-2E43-BE7E-743895C9DA01}"/>
              </a:ext>
            </a:extLst>
          </p:cNvPr>
          <p:cNvSpPr>
            <a:spLocks noGrp="1"/>
          </p:cNvSpPr>
          <p:nvPr>
            <p:ph sz="half" idx="1"/>
          </p:nvPr>
        </p:nvSpPr>
        <p:spPr/>
        <p:txBody>
          <a:bodyPr/>
          <a:lstStyle/>
          <a:p>
            <a:endParaRPr lang="en-US"/>
          </a:p>
        </p:txBody>
      </p:sp>
      <p:sp>
        <p:nvSpPr>
          <p:cNvPr id="4" name="Content Placeholder 3">
            <a:extLst>
              <a:ext uri="{FF2B5EF4-FFF2-40B4-BE49-F238E27FC236}">
                <a16:creationId xmlns:a16="http://schemas.microsoft.com/office/drawing/2014/main" id="{0DC17F8D-B058-3244-AE66-7381A0DF8BCB}"/>
              </a:ext>
            </a:extLst>
          </p:cNvPr>
          <p:cNvSpPr>
            <a:spLocks noGrp="1"/>
          </p:cNvSpPr>
          <p:nvPr>
            <p:ph sz="half" idx="2"/>
          </p:nvPr>
        </p:nvSpPr>
        <p:spPr/>
        <p:txBody>
          <a:bodyPr/>
          <a:lstStyle/>
          <a:p>
            <a:endParaRPr lang="en-US"/>
          </a:p>
        </p:txBody>
      </p:sp>
    </p:spTree>
    <p:extLst>
      <p:ext uri="{BB962C8B-B14F-4D97-AF65-F5344CB8AC3E}">
        <p14:creationId xmlns:p14="http://schemas.microsoft.com/office/powerpoint/2010/main" val="29759962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04E18-5848-9F42-A9F4-59F881B859BB}"/>
              </a:ext>
            </a:extLst>
          </p:cNvPr>
          <p:cNvSpPr>
            <a:spLocks noGrp="1"/>
          </p:cNvSpPr>
          <p:nvPr>
            <p:ph type="title"/>
          </p:nvPr>
        </p:nvSpPr>
        <p:spPr/>
        <p:txBody>
          <a:bodyPr>
            <a:normAutofit fontScale="90000"/>
          </a:bodyPr>
          <a:lstStyle/>
          <a:p>
            <a:r>
              <a:rPr lang="en-US" dirty="0"/>
              <a:t>Why is the MAP not just the average of diastolic and systolic pressures?</a:t>
            </a:r>
          </a:p>
        </p:txBody>
      </p:sp>
      <p:sp>
        <p:nvSpPr>
          <p:cNvPr id="5" name="Content Placeholder 4">
            <a:extLst>
              <a:ext uri="{FF2B5EF4-FFF2-40B4-BE49-F238E27FC236}">
                <a16:creationId xmlns:a16="http://schemas.microsoft.com/office/drawing/2014/main" id="{3BF6E9D2-1832-AA4B-8573-0A777F3047F7}"/>
              </a:ext>
            </a:extLst>
          </p:cNvPr>
          <p:cNvSpPr>
            <a:spLocks noGrp="1"/>
          </p:cNvSpPr>
          <p:nvPr>
            <p:ph idx="1"/>
          </p:nvPr>
        </p:nvSpPr>
        <p:spPr/>
        <p:txBody>
          <a:bodyPr/>
          <a:lstStyle/>
          <a:p>
            <a:r>
              <a:rPr lang="en-US" dirty="0"/>
              <a:t>Because a greater fraction of each cardiac cycle is spent in diastole than in systole so there is more weight given to diastolic pressure</a:t>
            </a:r>
          </a:p>
        </p:txBody>
      </p:sp>
    </p:spTree>
    <p:extLst>
      <p:ext uri="{BB962C8B-B14F-4D97-AF65-F5344CB8AC3E}">
        <p14:creationId xmlns:p14="http://schemas.microsoft.com/office/powerpoint/2010/main" val="5666621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EDC6C-57B4-D748-A9D1-D11A9DA2AC06}"/>
              </a:ext>
            </a:extLst>
          </p:cNvPr>
          <p:cNvSpPr>
            <a:spLocks noGrp="1"/>
          </p:cNvSpPr>
          <p:nvPr>
            <p:ph type="title"/>
          </p:nvPr>
        </p:nvSpPr>
        <p:spPr/>
        <p:txBody>
          <a:bodyPr>
            <a:normAutofit fontScale="90000"/>
          </a:bodyPr>
          <a:lstStyle/>
          <a:p>
            <a:r>
              <a:rPr lang="en-US" dirty="0"/>
              <a:t>Venous Pressure in Systemic Circulation</a:t>
            </a:r>
          </a:p>
        </p:txBody>
      </p:sp>
      <p:sp>
        <p:nvSpPr>
          <p:cNvPr id="6" name="Content Placeholder 5">
            <a:extLst>
              <a:ext uri="{FF2B5EF4-FFF2-40B4-BE49-F238E27FC236}">
                <a16:creationId xmlns:a16="http://schemas.microsoft.com/office/drawing/2014/main" id="{617941A8-827B-2B43-A6B8-899A7DAB76CB}"/>
              </a:ext>
            </a:extLst>
          </p:cNvPr>
          <p:cNvSpPr>
            <a:spLocks noGrp="1"/>
          </p:cNvSpPr>
          <p:nvPr>
            <p:ph idx="1"/>
          </p:nvPr>
        </p:nvSpPr>
        <p:spPr/>
        <p:txBody>
          <a:bodyPr/>
          <a:lstStyle/>
          <a:p>
            <a:r>
              <a:rPr lang="en-US" dirty="0"/>
              <a:t>Pressure is less than 10 mm Hg at venules and veins</a:t>
            </a:r>
          </a:p>
          <a:p>
            <a:r>
              <a:rPr lang="en-US" dirty="0"/>
              <a:t>Pressure decreases further in the vena cava and the right atrium</a:t>
            </a:r>
          </a:p>
          <a:p>
            <a:r>
              <a:rPr lang="en-US" dirty="0"/>
              <a:t>Vessel resistance at each level of the systemic vasculature causes a fall in pressure</a:t>
            </a:r>
          </a:p>
        </p:txBody>
      </p:sp>
    </p:spTree>
    <p:extLst>
      <p:ext uri="{BB962C8B-B14F-4D97-AF65-F5344CB8AC3E}">
        <p14:creationId xmlns:p14="http://schemas.microsoft.com/office/powerpoint/2010/main" val="8338675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C40CF-6E40-3B40-BF1B-463B73247AEC}"/>
              </a:ext>
            </a:extLst>
          </p:cNvPr>
          <p:cNvSpPr>
            <a:spLocks noGrp="1"/>
          </p:cNvSpPr>
          <p:nvPr>
            <p:ph type="title"/>
          </p:nvPr>
        </p:nvSpPr>
        <p:spPr/>
        <p:txBody>
          <a:bodyPr>
            <a:normAutofit fontScale="90000"/>
          </a:bodyPr>
          <a:lstStyle/>
          <a:p>
            <a:r>
              <a:rPr lang="en-US" dirty="0"/>
              <a:t>Pressures in the Pulmonary Circulation</a:t>
            </a:r>
          </a:p>
        </p:txBody>
      </p:sp>
      <p:sp>
        <p:nvSpPr>
          <p:cNvPr id="3" name="Content Placeholder 2">
            <a:extLst>
              <a:ext uri="{FF2B5EF4-FFF2-40B4-BE49-F238E27FC236}">
                <a16:creationId xmlns:a16="http://schemas.microsoft.com/office/drawing/2014/main" id="{BBCAC74B-3CF0-CB41-B119-A893ACF51E44}"/>
              </a:ext>
            </a:extLst>
          </p:cNvPr>
          <p:cNvSpPr>
            <a:spLocks noGrp="1"/>
          </p:cNvSpPr>
          <p:nvPr>
            <p:ph sz="half" idx="1"/>
          </p:nvPr>
        </p:nvSpPr>
        <p:spPr/>
        <p:txBody>
          <a:bodyPr>
            <a:normAutofit/>
          </a:bodyPr>
          <a:lstStyle/>
          <a:p>
            <a:r>
              <a:rPr lang="en-US" dirty="0"/>
              <a:t>Pulmonary vasculature pressure much lower than systemic circulation</a:t>
            </a:r>
          </a:p>
          <a:p>
            <a:r>
              <a:rPr lang="en-US" dirty="0"/>
              <a:t>Pattern of pressures same as systemic circulation </a:t>
            </a:r>
          </a:p>
          <a:p>
            <a:r>
              <a:rPr lang="en-US" dirty="0"/>
              <a:t>Pulmonary vascular resistance must be lower than systemic vascular resistance</a:t>
            </a:r>
          </a:p>
          <a:p>
            <a:pPr lvl="1"/>
            <a:r>
              <a:rPr lang="en-US" dirty="0"/>
              <a:t>(Q = </a:t>
            </a:r>
            <a:r>
              <a:rPr lang="el-GR" dirty="0"/>
              <a:t>Δ</a:t>
            </a:r>
            <a:r>
              <a:rPr lang="en-US" dirty="0"/>
              <a:t>P/R)</a:t>
            </a:r>
          </a:p>
        </p:txBody>
      </p:sp>
      <p:pic>
        <p:nvPicPr>
          <p:cNvPr id="6" name="Content Placeholder 5" descr="Table&#10;&#10;Description automatically generated">
            <a:extLst>
              <a:ext uri="{FF2B5EF4-FFF2-40B4-BE49-F238E27FC236}">
                <a16:creationId xmlns:a16="http://schemas.microsoft.com/office/drawing/2014/main" id="{0C83D7B7-83FE-DB41-A36D-38AFD85771B0}"/>
              </a:ext>
            </a:extLst>
          </p:cNvPr>
          <p:cNvPicPr>
            <a:picLocks noGrp="1" noChangeAspect="1"/>
          </p:cNvPicPr>
          <p:nvPr>
            <p:ph sz="half" idx="2"/>
          </p:nvPr>
        </p:nvPicPr>
        <p:blipFill>
          <a:blip r:embed="rId2"/>
          <a:stretch>
            <a:fillRect/>
          </a:stretch>
        </p:blipFill>
        <p:spPr>
          <a:xfrm>
            <a:off x="6172200" y="1929848"/>
            <a:ext cx="5181600" cy="4142892"/>
          </a:xfrm>
        </p:spPr>
      </p:pic>
    </p:spTree>
    <p:extLst>
      <p:ext uri="{BB962C8B-B14F-4D97-AF65-F5344CB8AC3E}">
        <p14:creationId xmlns:p14="http://schemas.microsoft.com/office/powerpoint/2010/main" val="29376475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30233D2-3DAC-4E4F-83C1-CF93C78CE6B2}"/>
              </a:ext>
            </a:extLst>
          </p:cNvPr>
          <p:cNvSpPr>
            <a:spLocks noGrp="1"/>
          </p:cNvSpPr>
          <p:nvPr>
            <p:ph type="title"/>
          </p:nvPr>
        </p:nvSpPr>
        <p:spPr/>
        <p:txBody>
          <a:bodyPr/>
          <a:lstStyle/>
          <a:p>
            <a:r>
              <a:rPr lang="en-US" dirty="0"/>
              <a:t>Cardiac Electrophysiology</a:t>
            </a:r>
          </a:p>
        </p:txBody>
      </p:sp>
      <p:sp>
        <p:nvSpPr>
          <p:cNvPr id="5" name="Text Placeholder 4">
            <a:extLst>
              <a:ext uri="{FF2B5EF4-FFF2-40B4-BE49-F238E27FC236}">
                <a16:creationId xmlns:a16="http://schemas.microsoft.com/office/drawing/2014/main" id="{E459EF39-7EE9-7740-A380-70EA4597738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0329111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6F475-DA26-BD46-8514-9CFF905C982E}"/>
              </a:ext>
            </a:extLst>
          </p:cNvPr>
          <p:cNvSpPr>
            <a:spLocks noGrp="1"/>
          </p:cNvSpPr>
          <p:nvPr>
            <p:ph type="title"/>
          </p:nvPr>
        </p:nvSpPr>
        <p:spPr/>
        <p:txBody>
          <a:bodyPr>
            <a:normAutofit/>
          </a:bodyPr>
          <a:lstStyle/>
          <a:p>
            <a:r>
              <a:rPr lang="en-US" dirty="0"/>
              <a:t>Cardiac Action Potentials</a:t>
            </a:r>
          </a:p>
        </p:txBody>
      </p:sp>
      <p:sp>
        <p:nvSpPr>
          <p:cNvPr id="4" name="Text Placeholder 3">
            <a:extLst>
              <a:ext uri="{FF2B5EF4-FFF2-40B4-BE49-F238E27FC236}">
                <a16:creationId xmlns:a16="http://schemas.microsoft.com/office/drawing/2014/main" id="{41685ADF-2D4D-B64C-A4D0-9F7E9AACA16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0751184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5BD66-6C56-554A-B434-4E188F2177DA}"/>
              </a:ext>
            </a:extLst>
          </p:cNvPr>
          <p:cNvSpPr>
            <a:spLocks noGrp="1"/>
          </p:cNvSpPr>
          <p:nvPr>
            <p:ph type="title"/>
          </p:nvPr>
        </p:nvSpPr>
        <p:spPr/>
        <p:txBody>
          <a:bodyPr>
            <a:normAutofit fontScale="90000"/>
          </a:bodyPr>
          <a:lstStyle/>
          <a:p>
            <a:r>
              <a:rPr lang="en-US" dirty="0"/>
              <a:t>Origin and Spread of Excitation Within the Heart</a:t>
            </a:r>
          </a:p>
        </p:txBody>
      </p:sp>
      <p:sp>
        <p:nvSpPr>
          <p:cNvPr id="4" name="Content Placeholder 3">
            <a:extLst>
              <a:ext uri="{FF2B5EF4-FFF2-40B4-BE49-F238E27FC236}">
                <a16:creationId xmlns:a16="http://schemas.microsoft.com/office/drawing/2014/main" id="{A1E28CDE-5C15-C341-B662-55EFF5973D2D}"/>
              </a:ext>
            </a:extLst>
          </p:cNvPr>
          <p:cNvSpPr>
            <a:spLocks noGrp="1"/>
          </p:cNvSpPr>
          <p:nvPr>
            <p:ph sz="half" idx="1"/>
          </p:nvPr>
        </p:nvSpPr>
        <p:spPr/>
        <p:txBody>
          <a:bodyPr>
            <a:normAutofit fontScale="92500" lnSpcReduction="10000"/>
          </a:bodyPr>
          <a:lstStyle/>
          <a:p>
            <a:r>
              <a:rPr lang="en-US" dirty="0"/>
              <a:t>Two kinds of muscles cells</a:t>
            </a:r>
          </a:p>
          <a:p>
            <a:pPr lvl="1"/>
            <a:r>
              <a:rPr lang="en-US" dirty="0"/>
              <a:t>Contractile cells</a:t>
            </a:r>
          </a:p>
          <a:p>
            <a:pPr lvl="1"/>
            <a:r>
              <a:rPr lang="en-US" dirty="0"/>
              <a:t>Conducting cells</a:t>
            </a:r>
          </a:p>
          <a:p>
            <a:r>
              <a:rPr lang="en-US" dirty="0"/>
              <a:t>Action potential spread through the heart</a:t>
            </a:r>
          </a:p>
          <a:p>
            <a:pPr lvl="1"/>
            <a:r>
              <a:rPr lang="en-US" dirty="0"/>
              <a:t>SA node</a:t>
            </a:r>
          </a:p>
          <a:p>
            <a:pPr lvl="1"/>
            <a:r>
              <a:rPr lang="en-US" dirty="0"/>
              <a:t>Atrial intranodal tracts and atria</a:t>
            </a:r>
          </a:p>
          <a:p>
            <a:pPr lvl="1"/>
            <a:r>
              <a:rPr lang="en-US" dirty="0"/>
              <a:t>AV node (slower conduction)</a:t>
            </a:r>
          </a:p>
          <a:p>
            <a:pPr lvl="1"/>
            <a:r>
              <a:rPr lang="en-US" dirty="0"/>
              <a:t>Bundle of His, Purkinje system, and ventricles</a:t>
            </a:r>
          </a:p>
          <a:p>
            <a:r>
              <a:rPr lang="en-US" dirty="0"/>
              <a:t>Normal Sinus Rhythm</a:t>
            </a:r>
          </a:p>
          <a:p>
            <a:pPr lvl="1"/>
            <a:r>
              <a:rPr lang="en-US" dirty="0"/>
              <a:t>Action potential must originate in the SA node</a:t>
            </a:r>
          </a:p>
          <a:p>
            <a:pPr lvl="1"/>
            <a:r>
              <a:rPr lang="en-US" dirty="0"/>
              <a:t>SA nodal impulses must occur regularly at normal HR</a:t>
            </a:r>
          </a:p>
          <a:p>
            <a:pPr lvl="1"/>
            <a:r>
              <a:rPr lang="en-US" dirty="0"/>
              <a:t>Activation of the myocardium must occur in</a:t>
            </a:r>
            <a:br>
              <a:rPr lang="en-US" dirty="0"/>
            </a:br>
            <a:r>
              <a:rPr lang="en-US" dirty="0"/>
              <a:t>the correct sequence and with the correct timing and delays</a:t>
            </a:r>
          </a:p>
        </p:txBody>
      </p:sp>
      <p:pic>
        <p:nvPicPr>
          <p:cNvPr id="7" name="Content Placeholder 6" descr="Diagram&#10;&#10;Description automatically generated">
            <a:extLst>
              <a:ext uri="{FF2B5EF4-FFF2-40B4-BE49-F238E27FC236}">
                <a16:creationId xmlns:a16="http://schemas.microsoft.com/office/drawing/2014/main" id="{F38AF9D4-2490-5740-88FF-9F848DA54503}"/>
              </a:ext>
            </a:extLst>
          </p:cNvPr>
          <p:cNvPicPr>
            <a:picLocks noGrp="1" noChangeAspect="1"/>
          </p:cNvPicPr>
          <p:nvPr>
            <p:ph sz="half" idx="2"/>
          </p:nvPr>
        </p:nvPicPr>
        <p:blipFill rotWithShape="1">
          <a:blip r:embed="rId3"/>
          <a:srcRect l="7471" t="2559" r="7353" b="2688"/>
          <a:stretch/>
        </p:blipFill>
        <p:spPr>
          <a:xfrm>
            <a:off x="6412992" y="1940846"/>
            <a:ext cx="5327730" cy="4120896"/>
          </a:xfrm>
        </p:spPr>
      </p:pic>
    </p:spTree>
    <p:extLst>
      <p:ext uri="{BB962C8B-B14F-4D97-AF65-F5344CB8AC3E}">
        <p14:creationId xmlns:p14="http://schemas.microsoft.com/office/powerpoint/2010/main" val="41733950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918403-8223-3D43-8B9B-8A921D582DE3}"/>
              </a:ext>
            </a:extLst>
          </p:cNvPr>
          <p:cNvSpPr>
            <a:spLocks noGrp="1"/>
          </p:cNvSpPr>
          <p:nvPr>
            <p:ph type="title"/>
          </p:nvPr>
        </p:nvSpPr>
        <p:spPr/>
        <p:txBody>
          <a:bodyPr/>
          <a:lstStyle/>
          <a:p>
            <a:r>
              <a:rPr lang="en-US" dirty="0"/>
              <a:t>Cardiac Action Potentials</a:t>
            </a:r>
          </a:p>
        </p:txBody>
      </p:sp>
      <p:sp>
        <p:nvSpPr>
          <p:cNvPr id="3" name="Content Placeholder 2">
            <a:extLst>
              <a:ext uri="{FF2B5EF4-FFF2-40B4-BE49-F238E27FC236}">
                <a16:creationId xmlns:a16="http://schemas.microsoft.com/office/drawing/2014/main" id="{C6BC9234-5653-5048-87D2-CBC266B64177}"/>
              </a:ext>
            </a:extLst>
          </p:cNvPr>
          <p:cNvSpPr>
            <a:spLocks noGrp="1"/>
          </p:cNvSpPr>
          <p:nvPr>
            <p:ph idx="1"/>
          </p:nvPr>
        </p:nvSpPr>
        <p:spPr/>
        <p:txBody>
          <a:bodyPr>
            <a:normAutofit/>
          </a:bodyPr>
          <a:lstStyle/>
          <a:p>
            <a:r>
              <a:rPr lang="en-US" dirty="0"/>
              <a:t>Membrane potential is determined by relative conductance and permeability to ions and concentration gradient</a:t>
            </a:r>
          </a:p>
          <a:p>
            <a:pPr lvl="1"/>
            <a:r>
              <a:rPr lang="en-US" dirty="0"/>
              <a:t>Ions flow down electrochemical gradient to drive membrane potential toward equilibrium potential </a:t>
            </a:r>
          </a:p>
          <a:p>
            <a:r>
              <a:rPr lang="en-US" dirty="0"/>
              <a:t>Na+ K+ ATPase maintains Na and K concentration gradients across cell membrane</a:t>
            </a:r>
          </a:p>
          <a:p>
            <a:r>
              <a:rPr lang="en-US" dirty="0"/>
              <a:t>Changes in membrane potential are caused by the flow of ions(mostly K+) into or out of the cell.</a:t>
            </a:r>
          </a:p>
          <a:p>
            <a:pPr lvl="1"/>
            <a:r>
              <a:rPr lang="en-US" dirty="0"/>
              <a:t>Depolarization - membrane potential has become less negative (inward current)</a:t>
            </a:r>
          </a:p>
          <a:p>
            <a:pPr lvl="1"/>
            <a:r>
              <a:rPr lang="en-US" dirty="0"/>
              <a:t>Hyperpolarization - membrane potential has become more negative (outward current)</a:t>
            </a:r>
          </a:p>
          <a:p>
            <a:r>
              <a:rPr lang="en-US" dirty="0"/>
              <a:t>Two basic mechanisms can produce a change in membrane potential</a:t>
            </a:r>
          </a:p>
          <a:p>
            <a:pPr lvl="1"/>
            <a:r>
              <a:rPr lang="en-US" dirty="0"/>
              <a:t>Change in electrochemical gradient </a:t>
            </a:r>
          </a:p>
          <a:p>
            <a:pPr lvl="1"/>
            <a:r>
              <a:rPr lang="en-US" dirty="0"/>
              <a:t>Change in conductance to an ion</a:t>
            </a:r>
          </a:p>
          <a:p>
            <a:r>
              <a:rPr lang="en-US" dirty="0"/>
              <a:t>Threshold potential - potential difference at which there is a net inward current and AP activated</a:t>
            </a:r>
          </a:p>
        </p:txBody>
      </p:sp>
    </p:spTree>
    <p:extLst>
      <p:ext uri="{BB962C8B-B14F-4D97-AF65-F5344CB8AC3E}">
        <p14:creationId xmlns:p14="http://schemas.microsoft.com/office/powerpoint/2010/main" val="33134390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DAAE3-B7AC-FD4F-8200-F4237F47A593}"/>
              </a:ext>
            </a:extLst>
          </p:cNvPr>
          <p:cNvSpPr>
            <a:spLocks noGrp="1"/>
          </p:cNvSpPr>
          <p:nvPr>
            <p:ph type="title"/>
          </p:nvPr>
        </p:nvSpPr>
        <p:spPr/>
        <p:txBody>
          <a:bodyPr>
            <a:normAutofit fontScale="90000"/>
          </a:bodyPr>
          <a:lstStyle/>
          <a:p>
            <a:r>
              <a:rPr lang="en-US" dirty="0"/>
              <a:t>Action Potentials of Ventricles, Atria,</a:t>
            </a:r>
            <a:br>
              <a:rPr lang="en-US" dirty="0"/>
            </a:br>
            <a:r>
              <a:rPr lang="en-US" dirty="0"/>
              <a:t>and the Purkinje System</a:t>
            </a:r>
          </a:p>
        </p:txBody>
      </p:sp>
      <p:sp>
        <p:nvSpPr>
          <p:cNvPr id="3" name="Content Placeholder 2">
            <a:extLst>
              <a:ext uri="{FF2B5EF4-FFF2-40B4-BE49-F238E27FC236}">
                <a16:creationId xmlns:a16="http://schemas.microsoft.com/office/drawing/2014/main" id="{2F7BC35C-1A32-8C40-BC19-52D52CD24686}"/>
              </a:ext>
            </a:extLst>
          </p:cNvPr>
          <p:cNvSpPr>
            <a:spLocks noGrp="1"/>
          </p:cNvSpPr>
          <p:nvPr>
            <p:ph sz="half" idx="1"/>
          </p:nvPr>
        </p:nvSpPr>
        <p:spPr>
          <a:xfrm>
            <a:off x="265176" y="4669535"/>
            <a:ext cx="3172968" cy="1544003"/>
          </a:xfrm>
        </p:spPr>
        <p:txBody>
          <a:bodyPr/>
          <a:lstStyle/>
          <a:p>
            <a:r>
              <a:rPr lang="en-US" dirty="0"/>
              <a:t>Long duration</a:t>
            </a:r>
          </a:p>
          <a:p>
            <a:r>
              <a:rPr lang="en-US" dirty="0"/>
              <a:t>Stable resting membrane potential</a:t>
            </a:r>
          </a:p>
          <a:p>
            <a:r>
              <a:rPr lang="en-US" dirty="0"/>
              <a:t>Plateau</a:t>
            </a:r>
          </a:p>
        </p:txBody>
      </p:sp>
      <p:pic>
        <p:nvPicPr>
          <p:cNvPr id="6" name="Content Placeholder 5" descr="Graphical user interface, application&#10;&#10;Description automatically generated with medium confidence">
            <a:extLst>
              <a:ext uri="{FF2B5EF4-FFF2-40B4-BE49-F238E27FC236}">
                <a16:creationId xmlns:a16="http://schemas.microsoft.com/office/drawing/2014/main" id="{1997BC52-6915-8140-A96F-54079092C0E4}"/>
              </a:ext>
            </a:extLst>
          </p:cNvPr>
          <p:cNvPicPr>
            <a:picLocks noGrp="1" noChangeAspect="1"/>
          </p:cNvPicPr>
          <p:nvPr>
            <p:ph sz="half" idx="2"/>
          </p:nvPr>
        </p:nvPicPr>
        <p:blipFill rotWithShape="1">
          <a:blip r:embed="rId3"/>
          <a:srcRect l="2058" t="4768" r="3154" b="6663"/>
          <a:stretch/>
        </p:blipFill>
        <p:spPr>
          <a:xfrm>
            <a:off x="1959737" y="1902637"/>
            <a:ext cx="8046974" cy="2554948"/>
          </a:xfrm>
        </p:spPr>
      </p:pic>
    </p:spTree>
    <p:extLst>
      <p:ext uri="{BB962C8B-B14F-4D97-AF65-F5344CB8AC3E}">
        <p14:creationId xmlns:p14="http://schemas.microsoft.com/office/powerpoint/2010/main" val="2445623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B9E6E44-4C90-0043-875E-9FAE5B48963A}"/>
              </a:ext>
            </a:extLst>
          </p:cNvPr>
          <p:cNvSpPr>
            <a:spLocks noGrp="1"/>
          </p:cNvSpPr>
          <p:nvPr>
            <p:ph type="title"/>
          </p:nvPr>
        </p:nvSpPr>
        <p:spPr/>
        <p:txBody>
          <a:bodyPr/>
          <a:lstStyle/>
          <a:p>
            <a:r>
              <a:rPr lang="en-US" dirty="0"/>
              <a:t>Left and Right Side of the Heart</a:t>
            </a:r>
          </a:p>
        </p:txBody>
      </p:sp>
      <p:sp>
        <p:nvSpPr>
          <p:cNvPr id="5" name="Content Placeholder 4">
            <a:extLst>
              <a:ext uri="{FF2B5EF4-FFF2-40B4-BE49-F238E27FC236}">
                <a16:creationId xmlns:a16="http://schemas.microsoft.com/office/drawing/2014/main" id="{1AEACC59-BC98-A942-9547-B70B67CF0351}"/>
              </a:ext>
            </a:extLst>
          </p:cNvPr>
          <p:cNvSpPr>
            <a:spLocks noGrp="1"/>
          </p:cNvSpPr>
          <p:nvPr>
            <p:ph sz="half" idx="1"/>
          </p:nvPr>
        </p:nvSpPr>
        <p:spPr/>
        <p:txBody>
          <a:bodyPr/>
          <a:lstStyle/>
          <a:p>
            <a:r>
              <a:rPr lang="en-US" dirty="0"/>
              <a:t>Left heart</a:t>
            </a:r>
          </a:p>
          <a:p>
            <a:pPr lvl="1"/>
            <a:r>
              <a:rPr lang="en-US" dirty="0"/>
              <a:t>Systemic circulation</a:t>
            </a:r>
          </a:p>
          <a:p>
            <a:r>
              <a:rPr lang="en-US" dirty="0"/>
              <a:t>Right heart </a:t>
            </a:r>
          </a:p>
          <a:p>
            <a:pPr lvl="1"/>
            <a:r>
              <a:rPr lang="en-US" dirty="0"/>
              <a:t>Pulmonary circulation</a:t>
            </a:r>
          </a:p>
          <a:p>
            <a:r>
              <a:rPr lang="en-US" dirty="0"/>
              <a:t>Cardiac Output = rate at which blood is pumped from either ventricle </a:t>
            </a:r>
          </a:p>
          <a:p>
            <a:pPr lvl="1"/>
            <a:r>
              <a:rPr lang="en-US" dirty="0"/>
              <a:t>LV = RV</a:t>
            </a:r>
          </a:p>
          <a:p>
            <a:r>
              <a:rPr lang="en-US" dirty="0"/>
              <a:t>Blood Vessels </a:t>
            </a:r>
          </a:p>
          <a:p>
            <a:pPr lvl="1"/>
            <a:r>
              <a:rPr lang="en-US" dirty="0"/>
              <a:t>Conduits for blood delivery</a:t>
            </a:r>
          </a:p>
          <a:p>
            <a:pPr lvl="1"/>
            <a:r>
              <a:rPr lang="en-US" dirty="0"/>
              <a:t>Regulation of blood flow</a:t>
            </a:r>
          </a:p>
        </p:txBody>
      </p:sp>
      <p:pic>
        <p:nvPicPr>
          <p:cNvPr id="8" name="Content Placeholder 7" descr="Diagram&#10;&#10;Description automatically generated">
            <a:extLst>
              <a:ext uri="{FF2B5EF4-FFF2-40B4-BE49-F238E27FC236}">
                <a16:creationId xmlns:a16="http://schemas.microsoft.com/office/drawing/2014/main" id="{87CECE39-AAC1-984E-A6C8-B8A9BE80607D}"/>
              </a:ext>
            </a:extLst>
          </p:cNvPr>
          <p:cNvPicPr>
            <a:picLocks noGrp="1" noChangeAspect="1"/>
          </p:cNvPicPr>
          <p:nvPr>
            <p:ph sz="half" idx="2"/>
          </p:nvPr>
        </p:nvPicPr>
        <p:blipFill rotWithShape="1">
          <a:blip r:embed="rId3"/>
          <a:srcRect l="2878" t="2034" r="3254" b="2982"/>
          <a:stretch/>
        </p:blipFill>
        <p:spPr>
          <a:xfrm>
            <a:off x="5852160" y="1825625"/>
            <a:ext cx="4672584" cy="4212782"/>
          </a:xfrm>
        </p:spPr>
      </p:pic>
    </p:spTree>
    <p:extLst>
      <p:ext uri="{BB962C8B-B14F-4D97-AF65-F5344CB8AC3E}">
        <p14:creationId xmlns:p14="http://schemas.microsoft.com/office/powerpoint/2010/main" val="9989079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237DA-2BEA-4C42-8A58-B2B0E9520050}"/>
              </a:ext>
            </a:extLst>
          </p:cNvPr>
          <p:cNvSpPr>
            <a:spLocks noGrp="1"/>
          </p:cNvSpPr>
          <p:nvPr>
            <p:ph type="title"/>
          </p:nvPr>
        </p:nvSpPr>
        <p:spPr>
          <a:xfrm>
            <a:off x="755650" y="681037"/>
            <a:ext cx="10659110" cy="1325563"/>
          </a:xfrm>
        </p:spPr>
        <p:txBody>
          <a:bodyPr>
            <a:normAutofit fontScale="90000"/>
          </a:bodyPr>
          <a:lstStyle/>
          <a:p>
            <a:r>
              <a:rPr lang="en-US" dirty="0"/>
              <a:t>Initial depolarization of the cell membrane is caused by what ion moving intracellularly? </a:t>
            </a:r>
          </a:p>
        </p:txBody>
      </p:sp>
      <p:sp>
        <p:nvSpPr>
          <p:cNvPr id="5" name="Content Placeholder 4">
            <a:extLst>
              <a:ext uri="{FF2B5EF4-FFF2-40B4-BE49-F238E27FC236}">
                <a16:creationId xmlns:a16="http://schemas.microsoft.com/office/drawing/2014/main" id="{1C31F390-526F-8749-8245-4ACBCE6D0908}"/>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2382201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9D98F-51C6-0949-B762-1E5ADF027B1A}"/>
              </a:ext>
            </a:extLst>
          </p:cNvPr>
          <p:cNvSpPr>
            <a:spLocks noGrp="1"/>
          </p:cNvSpPr>
          <p:nvPr>
            <p:ph type="title"/>
          </p:nvPr>
        </p:nvSpPr>
        <p:spPr>
          <a:xfrm>
            <a:off x="777240" y="681037"/>
            <a:ext cx="10659110" cy="1325563"/>
          </a:xfrm>
        </p:spPr>
        <p:txBody>
          <a:bodyPr>
            <a:normAutofit fontScale="90000"/>
          </a:bodyPr>
          <a:lstStyle/>
          <a:p>
            <a:r>
              <a:rPr lang="en-US" dirty="0"/>
              <a:t>Initial depolarization of the cell membrane is caused by what ion moving intracellularly? </a:t>
            </a:r>
          </a:p>
        </p:txBody>
      </p:sp>
      <p:sp>
        <p:nvSpPr>
          <p:cNvPr id="3" name="Content Placeholder 2">
            <a:extLst>
              <a:ext uri="{FF2B5EF4-FFF2-40B4-BE49-F238E27FC236}">
                <a16:creationId xmlns:a16="http://schemas.microsoft.com/office/drawing/2014/main" id="{8B17CC4F-9B1F-F44A-B08C-ADDAF08B7CC7}"/>
              </a:ext>
            </a:extLst>
          </p:cNvPr>
          <p:cNvSpPr>
            <a:spLocks noGrp="1"/>
          </p:cNvSpPr>
          <p:nvPr>
            <p:ph idx="1"/>
          </p:nvPr>
        </p:nvSpPr>
        <p:spPr>
          <a:xfrm>
            <a:off x="777240" y="2498271"/>
            <a:ext cx="10659110" cy="3678692"/>
          </a:xfrm>
        </p:spPr>
        <p:txBody>
          <a:bodyPr/>
          <a:lstStyle/>
          <a:p>
            <a:r>
              <a:rPr lang="en-US" dirty="0"/>
              <a:t>Sodium!</a:t>
            </a:r>
          </a:p>
        </p:txBody>
      </p:sp>
    </p:spTree>
    <p:extLst>
      <p:ext uri="{BB962C8B-B14F-4D97-AF65-F5344CB8AC3E}">
        <p14:creationId xmlns:p14="http://schemas.microsoft.com/office/powerpoint/2010/main" val="7677295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7D3C3-512F-8549-AB83-4B18B8F5CEAC}"/>
              </a:ext>
            </a:extLst>
          </p:cNvPr>
          <p:cNvSpPr>
            <a:spLocks noGrp="1"/>
          </p:cNvSpPr>
          <p:nvPr>
            <p:ph type="title"/>
          </p:nvPr>
        </p:nvSpPr>
        <p:spPr/>
        <p:txBody>
          <a:bodyPr/>
          <a:lstStyle/>
          <a:p>
            <a:r>
              <a:rPr lang="en-US" dirty="0"/>
              <a:t>Action Potential</a:t>
            </a:r>
          </a:p>
        </p:txBody>
      </p:sp>
      <p:sp>
        <p:nvSpPr>
          <p:cNvPr id="3" name="Content Placeholder 2">
            <a:extLst>
              <a:ext uri="{FF2B5EF4-FFF2-40B4-BE49-F238E27FC236}">
                <a16:creationId xmlns:a16="http://schemas.microsoft.com/office/drawing/2014/main" id="{D91BE178-EC41-254F-AF71-3CF3AA36041D}"/>
              </a:ext>
            </a:extLst>
          </p:cNvPr>
          <p:cNvSpPr>
            <a:spLocks noGrp="1"/>
          </p:cNvSpPr>
          <p:nvPr>
            <p:ph sz="half" idx="1"/>
          </p:nvPr>
        </p:nvSpPr>
        <p:spPr>
          <a:xfrm>
            <a:off x="755650" y="1468596"/>
            <a:ext cx="5940552" cy="5193792"/>
          </a:xfrm>
        </p:spPr>
        <p:txBody>
          <a:bodyPr>
            <a:normAutofit fontScale="92500" lnSpcReduction="20000"/>
          </a:bodyPr>
          <a:lstStyle/>
          <a:p>
            <a:r>
              <a:rPr lang="en-US" dirty="0"/>
              <a:t>Phase 0, upstroke</a:t>
            </a:r>
          </a:p>
          <a:p>
            <a:pPr lvl="1"/>
            <a:r>
              <a:rPr lang="en-US" dirty="0"/>
              <a:t>Intracellular flow of Na+</a:t>
            </a:r>
          </a:p>
          <a:p>
            <a:pPr lvl="1"/>
            <a:r>
              <a:rPr lang="en-US" dirty="0"/>
              <a:t>Reaches +20 mV before Na+ channels close</a:t>
            </a:r>
          </a:p>
          <a:p>
            <a:pPr lvl="1"/>
            <a:r>
              <a:rPr lang="en-US" dirty="0"/>
              <a:t>Na+ equilibrium potential (+65 mV) not reached</a:t>
            </a:r>
          </a:p>
          <a:p>
            <a:r>
              <a:rPr lang="en-US" dirty="0"/>
              <a:t>Phase 1, initial repolarization</a:t>
            </a:r>
          </a:p>
          <a:p>
            <a:pPr lvl="1"/>
            <a:r>
              <a:rPr lang="en-US" dirty="0"/>
              <a:t>Net outward current caused by</a:t>
            </a:r>
          </a:p>
          <a:p>
            <a:pPr lvl="2"/>
            <a:r>
              <a:rPr lang="en-US" dirty="0"/>
              <a:t>Cessation of Na+ intracellular flow </a:t>
            </a:r>
          </a:p>
          <a:p>
            <a:pPr lvl="2"/>
            <a:r>
              <a:rPr lang="en-US" dirty="0"/>
              <a:t>Flow of K+ extracellularly</a:t>
            </a:r>
          </a:p>
          <a:p>
            <a:r>
              <a:rPr lang="en-US" dirty="0"/>
              <a:t>Phase 2, plateau</a:t>
            </a:r>
          </a:p>
          <a:p>
            <a:pPr lvl="1"/>
            <a:r>
              <a:rPr lang="en-US" dirty="0"/>
              <a:t>Period of depolarized membrane potential caused by</a:t>
            </a:r>
          </a:p>
          <a:p>
            <a:pPr lvl="2"/>
            <a:r>
              <a:rPr lang="en-US" dirty="0"/>
              <a:t>Ca+ moving intracellularly</a:t>
            </a:r>
          </a:p>
          <a:p>
            <a:pPr lvl="2"/>
            <a:r>
              <a:rPr lang="en-US" dirty="0"/>
              <a:t>K+ moving extracellularly</a:t>
            </a:r>
          </a:p>
          <a:p>
            <a:r>
              <a:rPr lang="en-US" dirty="0"/>
              <a:t>Phase 3, repolarization</a:t>
            </a:r>
          </a:p>
          <a:p>
            <a:pPr lvl="1"/>
            <a:r>
              <a:rPr lang="en-US" dirty="0"/>
              <a:t>Decreased Ca+ moving intracellularly</a:t>
            </a:r>
          </a:p>
          <a:p>
            <a:pPr lvl="1"/>
            <a:r>
              <a:rPr lang="en-US" dirty="0"/>
              <a:t>Increased K+ moving extracellularly</a:t>
            </a:r>
          </a:p>
          <a:p>
            <a:r>
              <a:rPr lang="en-US" dirty="0"/>
              <a:t>Phase 4, resting membrane potential, or electrical diastole</a:t>
            </a:r>
          </a:p>
          <a:p>
            <a:pPr lvl="1"/>
            <a:r>
              <a:rPr lang="en-US" dirty="0"/>
              <a:t>Stable membrane</a:t>
            </a:r>
          </a:p>
          <a:p>
            <a:pPr lvl="1"/>
            <a:r>
              <a:rPr lang="en-US" dirty="0"/>
              <a:t>K+ moving extracellularly</a:t>
            </a:r>
          </a:p>
          <a:p>
            <a:pPr lvl="1"/>
            <a:r>
              <a:rPr lang="en-US" dirty="0"/>
              <a:t>Ca+ and Na+ moving intracellularly</a:t>
            </a:r>
          </a:p>
          <a:p>
            <a:pPr lvl="1"/>
            <a:endParaRPr lang="en-US" dirty="0"/>
          </a:p>
        </p:txBody>
      </p:sp>
      <p:pic>
        <p:nvPicPr>
          <p:cNvPr id="6" name="Content Placeholder 5" descr="Graphical user interface, chart&#10;&#10;Description automatically generated">
            <a:extLst>
              <a:ext uri="{FF2B5EF4-FFF2-40B4-BE49-F238E27FC236}">
                <a16:creationId xmlns:a16="http://schemas.microsoft.com/office/drawing/2014/main" id="{8DB315CA-30A3-3940-83F8-3422EE9C5B30}"/>
              </a:ext>
            </a:extLst>
          </p:cNvPr>
          <p:cNvPicPr>
            <a:picLocks noGrp="1" noChangeAspect="1"/>
          </p:cNvPicPr>
          <p:nvPr>
            <p:ph sz="half" idx="2"/>
          </p:nvPr>
        </p:nvPicPr>
        <p:blipFill rotWithShape="1">
          <a:blip r:embed="rId3"/>
          <a:srcRect l="2201" t="2613" r="2103" b="2429"/>
          <a:stretch/>
        </p:blipFill>
        <p:spPr>
          <a:xfrm>
            <a:off x="6342927" y="1596072"/>
            <a:ext cx="5243177" cy="4677466"/>
          </a:xfrm>
        </p:spPr>
      </p:pic>
    </p:spTree>
    <p:extLst>
      <p:ext uri="{BB962C8B-B14F-4D97-AF65-F5344CB8AC3E}">
        <p14:creationId xmlns:p14="http://schemas.microsoft.com/office/powerpoint/2010/main" val="3779576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4D6FA-E409-7049-9ACB-75B80A8D11EF}"/>
              </a:ext>
            </a:extLst>
          </p:cNvPr>
          <p:cNvSpPr>
            <a:spLocks noGrp="1"/>
          </p:cNvSpPr>
          <p:nvPr>
            <p:ph type="title"/>
          </p:nvPr>
        </p:nvSpPr>
        <p:spPr/>
        <p:txBody>
          <a:bodyPr/>
          <a:lstStyle/>
          <a:p>
            <a:r>
              <a:rPr lang="en-US" dirty="0"/>
              <a:t>Action Potentials in the SA Node</a:t>
            </a:r>
          </a:p>
        </p:txBody>
      </p:sp>
      <p:sp>
        <p:nvSpPr>
          <p:cNvPr id="5" name="Content Placeholder 4">
            <a:extLst>
              <a:ext uri="{FF2B5EF4-FFF2-40B4-BE49-F238E27FC236}">
                <a16:creationId xmlns:a16="http://schemas.microsoft.com/office/drawing/2014/main" id="{305BA881-513A-FF4E-BB14-E61C62C8E332}"/>
              </a:ext>
            </a:extLst>
          </p:cNvPr>
          <p:cNvSpPr>
            <a:spLocks noGrp="1"/>
          </p:cNvSpPr>
          <p:nvPr>
            <p:ph idx="1"/>
          </p:nvPr>
        </p:nvSpPr>
        <p:spPr/>
        <p:txBody>
          <a:bodyPr>
            <a:normAutofit/>
          </a:bodyPr>
          <a:lstStyle/>
          <a:p>
            <a:r>
              <a:rPr lang="en-US" dirty="0"/>
              <a:t>Phase 0, upstroke</a:t>
            </a:r>
          </a:p>
          <a:p>
            <a:pPr lvl="1"/>
            <a:r>
              <a:rPr lang="en-US" dirty="0"/>
              <a:t>increase in in Ca2+ intracellularly via L-type Ca2+ channels</a:t>
            </a:r>
          </a:p>
          <a:p>
            <a:r>
              <a:rPr lang="en-US" dirty="0"/>
              <a:t>Phases 1 and 2 are absent</a:t>
            </a:r>
          </a:p>
          <a:p>
            <a:r>
              <a:rPr lang="en-US" dirty="0"/>
              <a:t>Phase 3, repolarization</a:t>
            </a:r>
          </a:p>
          <a:p>
            <a:pPr lvl="1"/>
            <a:r>
              <a:rPr lang="en-US" dirty="0"/>
              <a:t>The same, K+ leaving cell</a:t>
            </a:r>
          </a:p>
          <a:p>
            <a:r>
              <a:rPr lang="en-US" dirty="0"/>
              <a:t>Phase 4, spontaneous depolarization or pace-</a:t>
            </a:r>
            <a:br>
              <a:rPr lang="en-US" dirty="0"/>
            </a:br>
            <a:r>
              <a:rPr lang="en-US" dirty="0"/>
              <a:t>maker potential</a:t>
            </a:r>
          </a:p>
          <a:p>
            <a:pPr lvl="1"/>
            <a:r>
              <a:rPr lang="en-US" dirty="0"/>
              <a:t>Longest portion of the SA node action potential</a:t>
            </a:r>
          </a:p>
          <a:p>
            <a:pPr lvl="1"/>
            <a:r>
              <a:rPr lang="en-US" dirty="0"/>
              <a:t>Funny </a:t>
            </a:r>
            <a:r>
              <a:rPr lang="en-US" dirty="0" err="1"/>
              <a:t>chanel</a:t>
            </a:r>
            <a:r>
              <a:rPr lang="en-US" dirty="0"/>
              <a:t> – Slow depolarization, produced by the opening of Na+ channels and an inward Na+ current called “I</a:t>
            </a:r>
            <a:r>
              <a:rPr lang="en-US" baseline="-25000" dirty="0"/>
              <a:t>f</a:t>
            </a:r>
            <a:r>
              <a:rPr lang="en-US" dirty="0"/>
              <a:t>”. </a:t>
            </a:r>
          </a:p>
          <a:p>
            <a:pPr lvl="1"/>
            <a:r>
              <a:rPr lang="en-US" dirty="0"/>
              <a:t>The rate of phase 4 depolarization sets the heart rate</a:t>
            </a:r>
          </a:p>
        </p:txBody>
      </p:sp>
    </p:spTree>
    <p:extLst>
      <p:ext uri="{BB962C8B-B14F-4D97-AF65-F5344CB8AC3E}">
        <p14:creationId xmlns:p14="http://schemas.microsoft.com/office/powerpoint/2010/main" val="4008395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E171F-967A-9B44-9268-F4828F16354E}"/>
              </a:ext>
            </a:extLst>
          </p:cNvPr>
          <p:cNvSpPr>
            <a:spLocks noGrp="1"/>
          </p:cNvSpPr>
          <p:nvPr>
            <p:ph type="title"/>
          </p:nvPr>
        </p:nvSpPr>
        <p:spPr/>
        <p:txBody>
          <a:bodyPr/>
          <a:lstStyle/>
          <a:p>
            <a:r>
              <a:rPr lang="en-US" dirty="0"/>
              <a:t>Latent Pacemakers</a:t>
            </a:r>
          </a:p>
        </p:txBody>
      </p:sp>
      <p:sp>
        <p:nvSpPr>
          <p:cNvPr id="3" name="Content Placeholder 2">
            <a:extLst>
              <a:ext uri="{FF2B5EF4-FFF2-40B4-BE49-F238E27FC236}">
                <a16:creationId xmlns:a16="http://schemas.microsoft.com/office/drawing/2014/main" id="{727BEC69-4FA1-CB49-8E61-CE0ED35988CC}"/>
              </a:ext>
            </a:extLst>
          </p:cNvPr>
          <p:cNvSpPr>
            <a:spLocks noGrp="1"/>
          </p:cNvSpPr>
          <p:nvPr>
            <p:ph idx="1"/>
          </p:nvPr>
        </p:nvSpPr>
        <p:spPr/>
        <p:txBody>
          <a:bodyPr>
            <a:normAutofit lnSpcReduction="10000"/>
          </a:bodyPr>
          <a:lstStyle/>
          <a:p>
            <a:r>
              <a:rPr lang="en-US" dirty="0"/>
              <a:t>Latent pacemakers</a:t>
            </a:r>
          </a:p>
          <a:p>
            <a:pPr lvl="1"/>
            <a:r>
              <a:rPr lang="en-US" dirty="0"/>
              <a:t>AV node, bundle of His, and Purkinje fibers</a:t>
            </a:r>
          </a:p>
          <a:p>
            <a:pPr lvl="1"/>
            <a:r>
              <a:rPr lang="en-US" dirty="0"/>
              <a:t>These cells have potential for automaticity, but it normally is not expressed</a:t>
            </a:r>
          </a:p>
          <a:p>
            <a:r>
              <a:rPr lang="en-US" dirty="0"/>
              <a:t>The pacemaker with the fastest rate of phase 4 depolarization controls the heart rate</a:t>
            </a:r>
          </a:p>
          <a:p>
            <a:r>
              <a:rPr lang="en-US" dirty="0"/>
              <a:t>Overdrive suppression</a:t>
            </a:r>
          </a:p>
          <a:p>
            <a:pPr lvl="1"/>
            <a:r>
              <a:rPr lang="en-US" dirty="0"/>
              <a:t>The SA node has the fastest firing rate of all the potential pacemakers, and impulses spread from the SA node to the other myocardial tissues</a:t>
            </a:r>
          </a:p>
          <a:p>
            <a:pPr lvl="1"/>
            <a:r>
              <a:rPr lang="en-US" dirty="0"/>
              <a:t>If “latent pacemaker” firing rate is driven by the SA node, their own capacity to spontaneously depolarize is suppressed</a:t>
            </a:r>
          </a:p>
          <a:p>
            <a:r>
              <a:rPr lang="en-US" dirty="0"/>
              <a:t>A latent pacemaker becomes the pacemaker of the heart if:</a:t>
            </a:r>
          </a:p>
          <a:p>
            <a:pPr lvl="1"/>
            <a:r>
              <a:rPr lang="en-US" dirty="0"/>
              <a:t>SA node firing rate decreases (e.g., due to vagal stimulation) or stops completely</a:t>
            </a:r>
          </a:p>
          <a:p>
            <a:pPr lvl="1"/>
            <a:r>
              <a:rPr lang="en-US" dirty="0"/>
              <a:t>Intrinsic rate of firing of one of the latent pacemakers should become faster than that of the SA node</a:t>
            </a:r>
          </a:p>
          <a:p>
            <a:pPr lvl="1"/>
            <a:r>
              <a:rPr lang="en-US" dirty="0"/>
              <a:t>Conduction of action potentials from the SA node to the rest of the heart is blocked because of disease in the conducting pathways</a:t>
            </a:r>
          </a:p>
        </p:txBody>
      </p:sp>
    </p:spTree>
    <p:extLst>
      <p:ext uri="{BB962C8B-B14F-4D97-AF65-F5344CB8AC3E}">
        <p14:creationId xmlns:p14="http://schemas.microsoft.com/office/powerpoint/2010/main" val="18483241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D1BC4-2109-1448-8DFE-8BB1114493DD}"/>
              </a:ext>
            </a:extLst>
          </p:cNvPr>
          <p:cNvSpPr>
            <a:spLocks noGrp="1"/>
          </p:cNvSpPr>
          <p:nvPr>
            <p:ph type="title"/>
          </p:nvPr>
        </p:nvSpPr>
        <p:spPr/>
        <p:txBody>
          <a:bodyPr/>
          <a:lstStyle/>
          <a:p>
            <a:r>
              <a:rPr lang="en-US" dirty="0"/>
              <a:t>Conduction Velocity</a:t>
            </a:r>
          </a:p>
        </p:txBody>
      </p:sp>
      <p:sp>
        <p:nvSpPr>
          <p:cNvPr id="3" name="Content Placeholder 2">
            <a:extLst>
              <a:ext uri="{FF2B5EF4-FFF2-40B4-BE49-F238E27FC236}">
                <a16:creationId xmlns:a16="http://schemas.microsoft.com/office/drawing/2014/main" id="{8C1578AD-F560-1546-86C0-6AFC899DF3CC}"/>
              </a:ext>
            </a:extLst>
          </p:cNvPr>
          <p:cNvSpPr>
            <a:spLocks noGrp="1"/>
          </p:cNvSpPr>
          <p:nvPr>
            <p:ph idx="1"/>
          </p:nvPr>
        </p:nvSpPr>
        <p:spPr/>
        <p:txBody>
          <a:bodyPr>
            <a:normAutofit/>
          </a:bodyPr>
          <a:lstStyle/>
          <a:p>
            <a:r>
              <a:rPr lang="en-US" dirty="0"/>
              <a:t>Conduction velocity (m/sec) = the speed at which action potentials are propagated within the tissue. </a:t>
            </a:r>
          </a:p>
          <a:p>
            <a:pPr lvl="1"/>
            <a:r>
              <a:rPr lang="en-US" dirty="0"/>
              <a:t>Slowest in the AV node </a:t>
            </a:r>
          </a:p>
          <a:p>
            <a:pPr lvl="1"/>
            <a:r>
              <a:rPr lang="en-US" dirty="0"/>
              <a:t>Fastest in the Purkinje fibers </a:t>
            </a:r>
          </a:p>
          <a:p>
            <a:r>
              <a:rPr lang="en-US" dirty="0"/>
              <a:t>Depends on the size of the inward current during the upstroke</a:t>
            </a:r>
          </a:p>
          <a:p>
            <a:pPr lvl="1"/>
            <a:r>
              <a:rPr lang="en-US" dirty="0"/>
              <a:t>Larger the inward current, the more rapidly local currents will spread to adjacent sites and depolarize them to threshold</a:t>
            </a:r>
          </a:p>
          <a:p>
            <a:pPr lvl="1"/>
            <a:r>
              <a:rPr lang="en-US" dirty="0"/>
              <a:t>Also depends on cable properties of myocardial fibers</a:t>
            </a:r>
          </a:p>
          <a:p>
            <a:pPr lvl="2"/>
            <a:r>
              <a:rPr lang="en-US" dirty="0"/>
              <a:t>Cell membrane resistance </a:t>
            </a:r>
          </a:p>
          <a:p>
            <a:pPr lvl="2"/>
            <a:r>
              <a:rPr lang="en-US" dirty="0"/>
              <a:t>Internal resistance </a:t>
            </a:r>
          </a:p>
        </p:txBody>
      </p:sp>
    </p:spTree>
    <p:extLst>
      <p:ext uri="{BB962C8B-B14F-4D97-AF65-F5344CB8AC3E}">
        <p14:creationId xmlns:p14="http://schemas.microsoft.com/office/powerpoint/2010/main" val="38446852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92471-A89C-6541-BF87-4666E1557D67}"/>
              </a:ext>
            </a:extLst>
          </p:cNvPr>
          <p:cNvSpPr>
            <a:spLocks noGrp="1"/>
          </p:cNvSpPr>
          <p:nvPr>
            <p:ph type="title"/>
          </p:nvPr>
        </p:nvSpPr>
        <p:spPr/>
        <p:txBody>
          <a:bodyPr/>
          <a:lstStyle/>
          <a:p>
            <a:r>
              <a:rPr lang="en-US" dirty="0"/>
              <a:t>Excitability and Refractory Periods</a:t>
            </a:r>
          </a:p>
        </p:txBody>
      </p:sp>
      <p:sp>
        <p:nvSpPr>
          <p:cNvPr id="3" name="Content Placeholder 2">
            <a:extLst>
              <a:ext uri="{FF2B5EF4-FFF2-40B4-BE49-F238E27FC236}">
                <a16:creationId xmlns:a16="http://schemas.microsoft.com/office/drawing/2014/main" id="{7C7B4AE0-F5D7-A447-8843-94FB29C973AF}"/>
              </a:ext>
            </a:extLst>
          </p:cNvPr>
          <p:cNvSpPr>
            <a:spLocks noGrp="1"/>
          </p:cNvSpPr>
          <p:nvPr>
            <p:ph sz="half" idx="1"/>
          </p:nvPr>
        </p:nvSpPr>
        <p:spPr/>
        <p:txBody>
          <a:bodyPr>
            <a:normAutofit fontScale="92500" lnSpcReduction="10000"/>
          </a:bodyPr>
          <a:lstStyle/>
          <a:p>
            <a:r>
              <a:rPr lang="en-US" b="1" dirty="0"/>
              <a:t>Excitability</a:t>
            </a:r>
            <a:r>
              <a:rPr lang="en-US" dirty="0"/>
              <a:t> - amount of inward current required to bring a myocardial cell to the threshold potential</a:t>
            </a:r>
          </a:p>
          <a:p>
            <a:r>
              <a:rPr lang="en-US" b="1" dirty="0"/>
              <a:t>Absolute refractory period </a:t>
            </a:r>
            <a:r>
              <a:rPr lang="en-US" dirty="0"/>
              <a:t>- no matter how large a stimulus there can be no action potential because most of the Na+ channels are closed.</a:t>
            </a:r>
          </a:p>
          <a:p>
            <a:r>
              <a:rPr lang="en-US" b="1" dirty="0"/>
              <a:t>Effective refractory period </a:t>
            </a:r>
            <a:r>
              <a:rPr lang="en-US" dirty="0"/>
              <a:t>- Na+ channels start to recover</a:t>
            </a:r>
          </a:p>
          <a:p>
            <a:r>
              <a:rPr lang="en-US" b="1" dirty="0"/>
              <a:t>Relative refractory period </a:t>
            </a:r>
            <a:r>
              <a:rPr lang="en-US" dirty="0"/>
              <a:t>- Even more Na+ channels have recovered and it is possible to generate a second action potential, although a greater-than-normal stimulus is required</a:t>
            </a:r>
          </a:p>
          <a:p>
            <a:r>
              <a:rPr lang="en-US" b="1" dirty="0"/>
              <a:t>Supranormal period - </a:t>
            </a:r>
            <a:r>
              <a:rPr lang="en-US" dirty="0"/>
              <a:t>Cell is more excitable than normal during this period. Na+ channels are recovered</a:t>
            </a:r>
          </a:p>
        </p:txBody>
      </p:sp>
      <p:pic>
        <p:nvPicPr>
          <p:cNvPr id="6" name="Content Placeholder 5" descr="Diagram&#10;&#10;Description automatically generated">
            <a:extLst>
              <a:ext uri="{FF2B5EF4-FFF2-40B4-BE49-F238E27FC236}">
                <a16:creationId xmlns:a16="http://schemas.microsoft.com/office/drawing/2014/main" id="{1004AD30-035D-B342-8EEE-41BB334C78E0}"/>
              </a:ext>
            </a:extLst>
          </p:cNvPr>
          <p:cNvPicPr>
            <a:picLocks noGrp="1" noChangeAspect="1"/>
          </p:cNvPicPr>
          <p:nvPr>
            <p:ph sz="half" idx="2"/>
          </p:nvPr>
        </p:nvPicPr>
        <p:blipFill>
          <a:blip r:embed="rId3"/>
          <a:stretch>
            <a:fillRect/>
          </a:stretch>
        </p:blipFill>
        <p:spPr>
          <a:xfrm>
            <a:off x="6172200" y="2335780"/>
            <a:ext cx="5181600" cy="3331028"/>
          </a:xfrm>
        </p:spPr>
      </p:pic>
      <p:sp>
        <p:nvSpPr>
          <p:cNvPr id="4" name="Rectangle 3">
            <a:extLst>
              <a:ext uri="{FF2B5EF4-FFF2-40B4-BE49-F238E27FC236}">
                <a16:creationId xmlns:a16="http://schemas.microsoft.com/office/drawing/2014/main" id="{46388ABE-0CA4-0248-8CD9-24C0375BB396}"/>
              </a:ext>
            </a:extLst>
          </p:cNvPr>
          <p:cNvSpPr/>
          <p:nvPr/>
        </p:nvSpPr>
        <p:spPr>
          <a:xfrm>
            <a:off x="8001000" y="3804557"/>
            <a:ext cx="408214" cy="19594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sp>
        <p:nvSpPr>
          <p:cNvPr id="5" name="Rectangle 4">
            <a:extLst>
              <a:ext uri="{FF2B5EF4-FFF2-40B4-BE49-F238E27FC236}">
                <a16:creationId xmlns:a16="http://schemas.microsoft.com/office/drawing/2014/main" id="{E8709438-8C5B-7C4B-9F2F-9C618FE0490D}"/>
              </a:ext>
            </a:extLst>
          </p:cNvPr>
          <p:cNvSpPr/>
          <p:nvPr/>
        </p:nvSpPr>
        <p:spPr>
          <a:xfrm>
            <a:off x="8180614" y="4376057"/>
            <a:ext cx="228600" cy="2122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a:t>
            </a:r>
          </a:p>
        </p:txBody>
      </p:sp>
      <p:sp>
        <p:nvSpPr>
          <p:cNvPr id="7" name="Rectangle 6">
            <a:extLst>
              <a:ext uri="{FF2B5EF4-FFF2-40B4-BE49-F238E27FC236}">
                <a16:creationId xmlns:a16="http://schemas.microsoft.com/office/drawing/2014/main" id="{E7A08118-BBBD-E04A-8E48-F6E2282CBDB1}"/>
              </a:ext>
            </a:extLst>
          </p:cNvPr>
          <p:cNvSpPr/>
          <p:nvPr/>
        </p:nvSpPr>
        <p:spPr>
          <a:xfrm>
            <a:off x="8866414" y="3608614"/>
            <a:ext cx="538843" cy="19594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p:txBody>
      </p:sp>
      <p:sp>
        <p:nvSpPr>
          <p:cNvPr id="8" name="Rectangle 7">
            <a:extLst>
              <a:ext uri="{FF2B5EF4-FFF2-40B4-BE49-F238E27FC236}">
                <a16:creationId xmlns:a16="http://schemas.microsoft.com/office/drawing/2014/main" id="{0DBFDD96-EE92-C64A-9F29-323B78B3626F}"/>
              </a:ext>
            </a:extLst>
          </p:cNvPr>
          <p:cNvSpPr/>
          <p:nvPr/>
        </p:nvSpPr>
        <p:spPr>
          <a:xfrm>
            <a:off x="9258300" y="4000500"/>
            <a:ext cx="408214" cy="3755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3</a:t>
            </a:r>
          </a:p>
        </p:txBody>
      </p:sp>
    </p:spTree>
    <p:extLst>
      <p:ext uri="{BB962C8B-B14F-4D97-AF65-F5344CB8AC3E}">
        <p14:creationId xmlns:p14="http://schemas.microsoft.com/office/powerpoint/2010/main" val="20692614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92471-A89C-6541-BF87-4666E1557D67}"/>
              </a:ext>
            </a:extLst>
          </p:cNvPr>
          <p:cNvSpPr>
            <a:spLocks noGrp="1"/>
          </p:cNvSpPr>
          <p:nvPr>
            <p:ph type="title"/>
          </p:nvPr>
        </p:nvSpPr>
        <p:spPr/>
        <p:txBody>
          <a:bodyPr/>
          <a:lstStyle/>
          <a:p>
            <a:r>
              <a:rPr lang="en-US" dirty="0"/>
              <a:t>Excitability and Refractory Periods</a:t>
            </a:r>
          </a:p>
        </p:txBody>
      </p:sp>
      <p:sp>
        <p:nvSpPr>
          <p:cNvPr id="3" name="Content Placeholder 2">
            <a:extLst>
              <a:ext uri="{FF2B5EF4-FFF2-40B4-BE49-F238E27FC236}">
                <a16:creationId xmlns:a16="http://schemas.microsoft.com/office/drawing/2014/main" id="{7C7B4AE0-F5D7-A447-8843-94FB29C973AF}"/>
              </a:ext>
            </a:extLst>
          </p:cNvPr>
          <p:cNvSpPr>
            <a:spLocks noGrp="1"/>
          </p:cNvSpPr>
          <p:nvPr>
            <p:ph sz="half" idx="1"/>
          </p:nvPr>
        </p:nvSpPr>
        <p:spPr/>
        <p:txBody>
          <a:bodyPr>
            <a:normAutofit fontScale="92500" lnSpcReduction="10000"/>
          </a:bodyPr>
          <a:lstStyle/>
          <a:p>
            <a:r>
              <a:rPr lang="en-US" b="1" dirty="0"/>
              <a:t>Excitability</a:t>
            </a:r>
            <a:r>
              <a:rPr lang="en-US" dirty="0"/>
              <a:t> - amount of inward current required to bring a myocardial cell to the threshold potential</a:t>
            </a:r>
          </a:p>
          <a:p>
            <a:r>
              <a:rPr lang="en-US" b="1" dirty="0"/>
              <a:t>Absolute refractory period </a:t>
            </a:r>
            <a:r>
              <a:rPr lang="en-US" dirty="0"/>
              <a:t>- no matter how large a stimulus there can be no action potential because most of the Na+ channels are closed.</a:t>
            </a:r>
          </a:p>
          <a:p>
            <a:r>
              <a:rPr lang="en-US" b="1" dirty="0"/>
              <a:t>Effective refractory period </a:t>
            </a:r>
            <a:r>
              <a:rPr lang="en-US" dirty="0"/>
              <a:t>- Na+ channels start to recover</a:t>
            </a:r>
          </a:p>
          <a:p>
            <a:r>
              <a:rPr lang="en-US" b="1" dirty="0"/>
              <a:t>Relative refractory period </a:t>
            </a:r>
            <a:r>
              <a:rPr lang="en-US" dirty="0"/>
              <a:t>- Even more Na+ channels have recovered and it is possible to generate a second action potential, although a greater-than-normal stimulus is required</a:t>
            </a:r>
          </a:p>
          <a:p>
            <a:r>
              <a:rPr lang="en-US" b="1" dirty="0"/>
              <a:t>Supranormal period - </a:t>
            </a:r>
            <a:r>
              <a:rPr lang="en-US" dirty="0"/>
              <a:t>Cell is more excitable than normal during this period. Na+ channels are recovered</a:t>
            </a:r>
          </a:p>
        </p:txBody>
      </p:sp>
      <p:pic>
        <p:nvPicPr>
          <p:cNvPr id="6" name="Content Placeholder 5" descr="Diagram&#10;&#10;Description automatically generated">
            <a:extLst>
              <a:ext uri="{FF2B5EF4-FFF2-40B4-BE49-F238E27FC236}">
                <a16:creationId xmlns:a16="http://schemas.microsoft.com/office/drawing/2014/main" id="{1004AD30-035D-B342-8EEE-41BB334C78E0}"/>
              </a:ext>
            </a:extLst>
          </p:cNvPr>
          <p:cNvPicPr>
            <a:picLocks noGrp="1" noChangeAspect="1"/>
          </p:cNvPicPr>
          <p:nvPr>
            <p:ph sz="half" idx="2"/>
          </p:nvPr>
        </p:nvPicPr>
        <p:blipFill>
          <a:blip r:embed="rId3"/>
          <a:stretch>
            <a:fillRect/>
          </a:stretch>
        </p:blipFill>
        <p:spPr>
          <a:xfrm>
            <a:off x="6172200" y="2335780"/>
            <a:ext cx="5181600" cy="3331028"/>
          </a:xfrm>
        </p:spPr>
      </p:pic>
    </p:spTree>
    <p:extLst>
      <p:ext uri="{BB962C8B-B14F-4D97-AF65-F5344CB8AC3E}">
        <p14:creationId xmlns:p14="http://schemas.microsoft.com/office/powerpoint/2010/main" val="6544767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845AD19-CE27-794F-9177-719F9746B1E7}"/>
              </a:ext>
            </a:extLst>
          </p:cNvPr>
          <p:cNvSpPr>
            <a:spLocks noGrp="1"/>
          </p:cNvSpPr>
          <p:nvPr>
            <p:ph type="title"/>
          </p:nvPr>
        </p:nvSpPr>
        <p:spPr>
          <a:xfrm>
            <a:off x="777240" y="1162843"/>
            <a:ext cx="10659110" cy="1325563"/>
          </a:xfrm>
        </p:spPr>
        <p:txBody>
          <a:bodyPr>
            <a:normAutofit fontScale="90000"/>
          </a:bodyPr>
          <a:lstStyle/>
          <a:p>
            <a:r>
              <a:rPr lang="en-US" dirty="0"/>
              <a:t>what kind of dromotropic and chronotropic effect does parasympathetic stimulation have on the heart? </a:t>
            </a:r>
          </a:p>
        </p:txBody>
      </p:sp>
      <p:sp>
        <p:nvSpPr>
          <p:cNvPr id="6" name="Content Placeholder 5">
            <a:extLst>
              <a:ext uri="{FF2B5EF4-FFF2-40B4-BE49-F238E27FC236}">
                <a16:creationId xmlns:a16="http://schemas.microsoft.com/office/drawing/2014/main" id="{D2DB8DFB-5F50-494E-A9AA-B94C137F54A9}"/>
              </a:ext>
            </a:extLst>
          </p:cNvPr>
          <p:cNvSpPr>
            <a:spLocks noGrp="1"/>
          </p:cNvSpPr>
          <p:nvPr>
            <p:ph idx="1"/>
          </p:nvPr>
        </p:nvSpPr>
        <p:spPr>
          <a:xfrm>
            <a:off x="777240" y="3135085"/>
            <a:ext cx="10659110" cy="3041877"/>
          </a:xfrm>
        </p:spPr>
        <p:txBody>
          <a:bodyPr/>
          <a:lstStyle/>
          <a:p>
            <a:endParaRPr lang="en-US" dirty="0"/>
          </a:p>
        </p:txBody>
      </p:sp>
    </p:spTree>
    <p:extLst>
      <p:ext uri="{BB962C8B-B14F-4D97-AF65-F5344CB8AC3E}">
        <p14:creationId xmlns:p14="http://schemas.microsoft.com/office/powerpoint/2010/main" val="11638604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A7357-B7D6-914D-A6F2-063653081370}"/>
              </a:ext>
            </a:extLst>
          </p:cNvPr>
          <p:cNvSpPr>
            <a:spLocks noGrp="1"/>
          </p:cNvSpPr>
          <p:nvPr>
            <p:ph type="title"/>
          </p:nvPr>
        </p:nvSpPr>
        <p:spPr>
          <a:xfrm>
            <a:off x="755650" y="822325"/>
            <a:ext cx="10659110" cy="1325563"/>
          </a:xfrm>
        </p:spPr>
        <p:txBody>
          <a:bodyPr>
            <a:normAutofit fontScale="90000"/>
          </a:bodyPr>
          <a:lstStyle/>
          <a:p>
            <a:r>
              <a:rPr lang="en-US" dirty="0"/>
              <a:t>what kind of dromotropic and chronotropic effect does parasympathetic stimulation have on the heart? </a:t>
            </a:r>
          </a:p>
        </p:txBody>
      </p:sp>
      <p:sp>
        <p:nvSpPr>
          <p:cNvPr id="3" name="Content Placeholder 2">
            <a:extLst>
              <a:ext uri="{FF2B5EF4-FFF2-40B4-BE49-F238E27FC236}">
                <a16:creationId xmlns:a16="http://schemas.microsoft.com/office/drawing/2014/main" id="{ACA6EFCD-2C80-CC47-B5BA-CA7DA8A0DDCA}"/>
              </a:ext>
            </a:extLst>
          </p:cNvPr>
          <p:cNvSpPr>
            <a:spLocks noGrp="1"/>
          </p:cNvSpPr>
          <p:nvPr>
            <p:ph idx="1"/>
          </p:nvPr>
        </p:nvSpPr>
        <p:spPr>
          <a:xfrm>
            <a:off x="777240" y="2939143"/>
            <a:ext cx="10659110" cy="3237820"/>
          </a:xfrm>
        </p:spPr>
        <p:txBody>
          <a:bodyPr/>
          <a:lstStyle/>
          <a:p>
            <a:r>
              <a:rPr lang="en-US" dirty="0"/>
              <a:t>Sympathetic – positive chronotropic and dromotropic </a:t>
            </a:r>
          </a:p>
          <a:p>
            <a:r>
              <a:rPr lang="en-US" dirty="0"/>
              <a:t>Parasympathetic – negative chronotropic and dromotropic </a:t>
            </a:r>
          </a:p>
        </p:txBody>
      </p:sp>
    </p:spTree>
    <p:extLst>
      <p:ext uri="{BB962C8B-B14F-4D97-AF65-F5344CB8AC3E}">
        <p14:creationId xmlns:p14="http://schemas.microsoft.com/office/powerpoint/2010/main" val="26564054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246D6-5940-C848-8682-6C33FDE6F0F8}"/>
              </a:ext>
            </a:extLst>
          </p:cNvPr>
          <p:cNvSpPr>
            <a:spLocks noGrp="1"/>
          </p:cNvSpPr>
          <p:nvPr>
            <p:ph type="title"/>
          </p:nvPr>
        </p:nvSpPr>
        <p:spPr/>
        <p:txBody>
          <a:bodyPr/>
          <a:lstStyle/>
          <a:p>
            <a:r>
              <a:rPr lang="en-US" dirty="0"/>
              <a:t>Circuitry</a:t>
            </a:r>
          </a:p>
        </p:txBody>
      </p:sp>
      <p:sp>
        <p:nvSpPr>
          <p:cNvPr id="3" name="Content Placeholder 2">
            <a:extLst>
              <a:ext uri="{FF2B5EF4-FFF2-40B4-BE49-F238E27FC236}">
                <a16:creationId xmlns:a16="http://schemas.microsoft.com/office/drawing/2014/main" id="{73EA974B-AABA-DE40-8989-A4B375D08128}"/>
              </a:ext>
            </a:extLst>
          </p:cNvPr>
          <p:cNvSpPr>
            <a:spLocks noGrp="1"/>
          </p:cNvSpPr>
          <p:nvPr>
            <p:ph sz="half" idx="1"/>
          </p:nvPr>
        </p:nvSpPr>
        <p:spPr>
          <a:xfrm>
            <a:off x="777240" y="1825624"/>
            <a:ext cx="5318760" cy="4904359"/>
          </a:xfrm>
        </p:spPr>
        <p:txBody>
          <a:bodyPr>
            <a:normAutofit/>
          </a:bodyPr>
          <a:lstStyle/>
          <a:p>
            <a:pPr marL="457200" indent="-457200">
              <a:buAutoNum type="arabicPeriod"/>
            </a:pPr>
            <a:r>
              <a:rPr lang="en-US" dirty="0">
                <a:solidFill>
                  <a:schemeClr val="accent4">
                    <a:lumMod val="50000"/>
                  </a:schemeClr>
                </a:solidFill>
              </a:rPr>
              <a:t>Oxygenated blood fills the left ventricle</a:t>
            </a:r>
          </a:p>
          <a:p>
            <a:pPr marL="457200" indent="-457200">
              <a:buAutoNum type="arabicPeriod"/>
            </a:pPr>
            <a:r>
              <a:rPr lang="en-US" dirty="0">
                <a:solidFill>
                  <a:schemeClr val="accent4">
                    <a:lumMod val="50000"/>
                  </a:schemeClr>
                </a:solidFill>
              </a:rPr>
              <a:t>Blood is ejected from the left ventricle into the aorta</a:t>
            </a:r>
          </a:p>
          <a:p>
            <a:pPr marL="457200" indent="-457200">
              <a:buAutoNum type="arabicPeriod"/>
            </a:pPr>
            <a:r>
              <a:rPr lang="en-US" dirty="0">
                <a:solidFill>
                  <a:schemeClr val="accent4">
                    <a:lumMod val="50000"/>
                  </a:schemeClr>
                </a:solidFill>
              </a:rPr>
              <a:t>Cardiac output is distributed among various</a:t>
            </a:r>
            <a:br>
              <a:rPr lang="en-US" dirty="0">
                <a:solidFill>
                  <a:schemeClr val="accent4">
                    <a:lumMod val="50000"/>
                  </a:schemeClr>
                </a:solidFill>
              </a:rPr>
            </a:br>
            <a:r>
              <a:rPr lang="en-US" dirty="0">
                <a:solidFill>
                  <a:schemeClr val="accent4">
                    <a:lumMod val="50000"/>
                  </a:schemeClr>
                </a:solidFill>
              </a:rPr>
              <a:t>organs</a:t>
            </a:r>
          </a:p>
          <a:p>
            <a:pPr marL="457200" indent="-457200">
              <a:buAutoNum type="arabicPeriod"/>
            </a:pPr>
            <a:r>
              <a:rPr lang="en-US" dirty="0">
                <a:solidFill>
                  <a:schemeClr val="accent4">
                    <a:lumMod val="50000"/>
                  </a:schemeClr>
                </a:solidFill>
              </a:rPr>
              <a:t>Blood flow from the organs is collected in the veins</a:t>
            </a:r>
          </a:p>
          <a:p>
            <a:pPr marL="457200" indent="-457200">
              <a:buAutoNum type="arabicPeriod"/>
            </a:pPr>
            <a:r>
              <a:rPr lang="en-US" dirty="0">
                <a:solidFill>
                  <a:schemeClr val="accent4">
                    <a:lumMod val="50000"/>
                  </a:schemeClr>
                </a:solidFill>
              </a:rPr>
              <a:t>Venous return to the right atrium</a:t>
            </a:r>
          </a:p>
          <a:p>
            <a:pPr marL="457200" indent="-457200">
              <a:buAutoNum type="arabicPeriod"/>
            </a:pPr>
            <a:r>
              <a:rPr lang="en-US" dirty="0">
                <a:solidFill>
                  <a:schemeClr val="accent4">
                    <a:lumMod val="50000"/>
                  </a:schemeClr>
                </a:solidFill>
              </a:rPr>
              <a:t>Mixed venous blood fills the right ventricle</a:t>
            </a:r>
          </a:p>
          <a:p>
            <a:pPr marL="457200" indent="-457200">
              <a:buAutoNum type="arabicPeriod"/>
            </a:pPr>
            <a:r>
              <a:rPr lang="en-US" dirty="0">
                <a:solidFill>
                  <a:schemeClr val="accent4">
                    <a:lumMod val="50000"/>
                  </a:schemeClr>
                </a:solidFill>
              </a:rPr>
              <a:t>Blood is ejected from the right ventricle into</a:t>
            </a:r>
            <a:br>
              <a:rPr lang="en-US" dirty="0">
                <a:solidFill>
                  <a:schemeClr val="accent4">
                    <a:lumMod val="50000"/>
                  </a:schemeClr>
                </a:solidFill>
              </a:rPr>
            </a:br>
            <a:r>
              <a:rPr lang="en-US" dirty="0">
                <a:solidFill>
                  <a:schemeClr val="accent4">
                    <a:lumMod val="50000"/>
                  </a:schemeClr>
                </a:solidFill>
              </a:rPr>
              <a:t>the pulmonary artery</a:t>
            </a:r>
          </a:p>
          <a:p>
            <a:pPr marL="457200" indent="-457200">
              <a:buAutoNum type="arabicPeriod"/>
            </a:pPr>
            <a:r>
              <a:rPr lang="en-US" dirty="0">
                <a:solidFill>
                  <a:schemeClr val="accent4">
                    <a:lumMod val="50000"/>
                  </a:schemeClr>
                </a:solidFill>
              </a:rPr>
              <a:t>Blood flow from the lungs is returned to the heart via the pulmonary vein</a:t>
            </a:r>
          </a:p>
        </p:txBody>
      </p:sp>
      <p:pic>
        <p:nvPicPr>
          <p:cNvPr id="1026" name="Picture 2" descr="Heart Blood Flow | Simple Anatomy Diagram, Cardiac Circulation Pathway  Steps — EZmed">
            <a:extLst>
              <a:ext uri="{FF2B5EF4-FFF2-40B4-BE49-F238E27FC236}">
                <a16:creationId xmlns:a16="http://schemas.microsoft.com/office/drawing/2014/main" id="{61830946-49D2-B24C-907E-7D3EE6BF0297}"/>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269736" y="2583466"/>
            <a:ext cx="5544312" cy="30863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54590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31C2E7-9BFD-3549-BAEF-84CA78520D07}"/>
              </a:ext>
            </a:extLst>
          </p:cNvPr>
          <p:cNvSpPr>
            <a:spLocks noGrp="1"/>
          </p:cNvSpPr>
          <p:nvPr>
            <p:ph type="title"/>
          </p:nvPr>
        </p:nvSpPr>
        <p:spPr/>
        <p:txBody>
          <a:bodyPr>
            <a:normAutofit fontScale="90000"/>
          </a:bodyPr>
          <a:lstStyle/>
          <a:p>
            <a:r>
              <a:rPr lang="en-US" dirty="0"/>
              <a:t>Autonomic Effects on Heart and Blood Vessels </a:t>
            </a:r>
          </a:p>
        </p:txBody>
      </p:sp>
      <p:pic>
        <p:nvPicPr>
          <p:cNvPr id="9" name="Content Placeholder 8" descr="Graphical user interface, table&#10;&#10;Description automatically generated">
            <a:extLst>
              <a:ext uri="{FF2B5EF4-FFF2-40B4-BE49-F238E27FC236}">
                <a16:creationId xmlns:a16="http://schemas.microsoft.com/office/drawing/2014/main" id="{E0F8CA5E-B861-B64B-BCCD-AC40A21EEB3E}"/>
              </a:ext>
            </a:extLst>
          </p:cNvPr>
          <p:cNvPicPr>
            <a:picLocks noGrp="1" noChangeAspect="1"/>
          </p:cNvPicPr>
          <p:nvPr>
            <p:ph idx="1"/>
          </p:nvPr>
        </p:nvPicPr>
        <p:blipFill rotWithShape="1">
          <a:blip r:embed="rId3"/>
          <a:srcRect l="1649" t="2998" r="1235" b="3129"/>
          <a:stretch/>
        </p:blipFill>
        <p:spPr>
          <a:xfrm>
            <a:off x="1354238" y="1956122"/>
            <a:ext cx="9549114" cy="4085864"/>
          </a:xfrm>
        </p:spPr>
      </p:pic>
    </p:spTree>
    <p:extLst>
      <p:ext uri="{BB962C8B-B14F-4D97-AF65-F5344CB8AC3E}">
        <p14:creationId xmlns:p14="http://schemas.microsoft.com/office/powerpoint/2010/main" val="33399206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DD63F-F07A-0C42-8883-1D931F1EC9FC}"/>
              </a:ext>
            </a:extLst>
          </p:cNvPr>
          <p:cNvSpPr>
            <a:spLocks noGrp="1"/>
          </p:cNvSpPr>
          <p:nvPr>
            <p:ph type="title"/>
          </p:nvPr>
        </p:nvSpPr>
        <p:spPr/>
        <p:txBody>
          <a:bodyPr/>
          <a:lstStyle/>
          <a:p>
            <a:r>
              <a:rPr lang="en-US" dirty="0"/>
              <a:t>ECG</a:t>
            </a:r>
          </a:p>
        </p:txBody>
      </p:sp>
      <p:sp>
        <p:nvSpPr>
          <p:cNvPr id="5" name="Content Placeholder 4">
            <a:extLst>
              <a:ext uri="{FF2B5EF4-FFF2-40B4-BE49-F238E27FC236}">
                <a16:creationId xmlns:a16="http://schemas.microsoft.com/office/drawing/2014/main" id="{85873F8A-FF26-E040-9265-AE50EE03DD6E}"/>
              </a:ext>
            </a:extLst>
          </p:cNvPr>
          <p:cNvSpPr>
            <a:spLocks noGrp="1"/>
          </p:cNvSpPr>
          <p:nvPr>
            <p:ph idx="1"/>
          </p:nvPr>
        </p:nvSpPr>
        <p:spPr/>
        <p:txBody>
          <a:bodyPr/>
          <a:lstStyle/>
          <a:p>
            <a:r>
              <a:rPr lang="en-US" dirty="0"/>
              <a:t>To be discussed later</a:t>
            </a:r>
          </a:p>
        </p:txBody>
      </p:sp>
    </p:spTree>
    <p:extLst>
      <p:ext uri="{BB962C8B-B14F-4D97-AF65-F5344CB8AC3E}">
        <p14:creationId xmlns:p14="http://schemas.microsoft.com/office/powerpoint/2010/main" val="21267908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12F58-3C52-034F-B75F-383C53BDC4CE}"/>
              </a:ext>
            </a:extLst>
          </p:cNvPr>
          <p:cNvSpPr>
            <a:spLocks noGrp="1"/>
          </p:cNvSpPr>
          <p:nvPr>
            <p:ph type="title"/>
          </p:nvPr>
        </p:nvSpPr>
        <p:spPr/>
        <p:txBody>
          <a:bodyPr/>
          <a:lstStyle/>
          <a:p>
            <a:r>
              <a:rPr lang="en-US" dirty="0"/>
              <a:t>Cardiac Muscle Contraction</a:t>
            </a:r>
          </a:p>
        </p:txBody>
      </p:sp>
      <p:sp>
        <p:nvSpPr>
          <p:cNvPr id="3" name="Text Placeholder 2">
            <a:extLst>
              <a:ext uri="{FF2B5EF4-FFF2-40B4-BE49-F238E27FC236}">
                <a16:creationId xmlns:a16="http://schemas.microsoft.com/office/drawing/2014/main" id="{DB9C25C2-F262-AC4D-BB74-7BD1D590A7C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9923369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831CEE-BE4B-C84D-800A-FBB761E81444}"/>
              </a:ext>
            </a:extLst>
          </p:cNvPr>
          <p:cNvSpPr>
            <a:spLocks noGrp="1"/>
          </p:cNvSpPr>
          <p:nvPr>
            <p:ph type="title"/>
          </p:nvPr>
        </p:nvSpPr>
        <p:spPr/>
        <p:txBody>
          <a:bodyPr/>
          <a:lstStyle/>
          <a:p>
            <a:r>
              <a:rPr lang="en-US" dirty="0"/>
              <a:t>Myocardial Cell Structure</a:t>
            </a:r>
          </a:p>
        </p:txBody>
      </p:sp>
      <p:sp>
        <p:nvSpPr>
          <p:cNvPr id="5" name="Content Placeholder 4">
            <a:extLst>
              <a:ext uri="{FF2B5EF4-FFF2-40B4-BE49-F238E27FC236}">
                <a16:creationId xmlns:a16="http://schemas.microsoft.com/office/drawing/2014/main" id="{1EF7C9D4-CD6E-344D-B00C-4C8B4649D8D6}"/>
              </a:ext>
            </a:extLst>
          </p:cNvPr>
          <p:cNvSpPr>
            <a:spLocks noGrp="1"/>
          </p:cNvSpPr>
          <p:nvPr>
            <p:ph sz="half" idx="1"/>
          </p:nvPr>
        </p:nvSpPr>
        <p:spPr/>
        <p:txBody>
          <a:bodyPr/>
          <a:lstStyle/>
          <a:p>
            <a:r>
              <a:rPr lang="en-US" dirty="0"/>
              <a:t>Sarcomeres</a:t>
            </a:r>
          </a:p>
          <a:p>
            <a:pPr lvl="1"/>
            <a:r>
              <a:rPr lang="en-US" dirty="0"/>
              <a:t>Thin filaments - myosin</a:t>
            </a:r>
          </a:p>
          <a:p>
            <a:pPr lvl="1"/>
            <a:r>
              <a:rPr lang="en-US" dirty="0"/>
              <a:t>Thick filaments – actin, tropomyosin, and troponin</a:t>
            </a:r>
          </a:p>
          <a:p>
            <a:r>
              <a:rPr lang="en-US" dirty="0"/>
              <a:t>Sliding filament model</a:t>
            </a:r>
          </a:p>
          <a:p>
            <a:pPr lvl="1"/>
            <a:r>
              <a:rPr lang="en-US" dirty="0"/>
              <a:t>Cross-bridges form between myosin and actin which break</a:t>
            </a:r>
          </a:p>
          <a:p>
            <a:pPr lvl="1"/>
            <a:r>
              <a:rPr lang="en-US" dirty="0"/>
              <a:t>Thick and thin filaments move past each</a:t>
            </a:r>
            <a:br>
              <a:rPr lang="en-US" dirty="0"/>
            </a:br>
            <a:r>
              <a:rPr lang="en-US" dirty="0"/>
              <a:t>other. </a:t>
            </a:r>
          </a:p>
          <a:p>
            <a:pPr lvl="1"/>
            <a:r>
              <a:rPr lang="en-US" dirty="0"/>
              <a:t>As a result of this cross-bridge cycling, the muscle fiber produces tension.</a:t>
            </a:r>
          </a:p>
        </p:txBody>
      </p:sp>
      <p:pic>
        <p:nvPicPr>
          <p:cNvPr id="2050" name="Picture 2" descr="Sarcomere- Definition, Structure, Diagram, and Functions">
            <a:extLst>
              <a:ext uri="{FF2B5EF4-FFF2-40B4-BE49-F238E27FC236}">
                <a16:creationId xmlns:a16="http://schemas.microsoft.com/office/drawing/2014/main" id="{DF709C9E-1070-9149-B430-821083F6DEE3}"/>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172200" y="2645643"/>
            <a:ext cx="5181600" cy="27113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01044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49492-3E62-F549-8382-81EF798DDD90}"/>
              </a:ext>
            </a:extLst>
          </p:cNvPr>
          <p:cNvSpPr>
            <a:spLocks noGrp="1"/>
          </p:cNvSpPr>
          <p:nvPr>
            <p:ph type="title"/>
          </p:nvPr>
        </p:nvSpPr>
        <p:spPr/>
        <p:txBody>
          <a:bodyPr/>
          <a:lstStyle/>
          <a:p>
            <a:r>
              <a:rPr lang="en-US" dirty="0"/>
              <a:t>Excitation-Contraction Coupling</a:t>
            </a:r>
          </a:p>
        </p:txBody>
      </p:sp>
      <p:sp>
        <p:nvSpPr>
          <p:cNvPr id="4" name="Content Placeholder 3">
            <a:extLst>
              <a:ext uri="{FF2B5EF4-FFF2-40B4-BE49-F238E27FC236}">
                <a16:creationId xmlns:a16="http://schemas.microsoft.com/office/drawing/2014/main" id="{C369664E-C9B9-414A-9AEF-01465C86CF7E}"/>
              </a:ext>
            </a:extLst>
          </p:cNvPr>
          <p:cNvSpPr>
            <a:spLocks noGrp="1"/>
          </p:cNvSpPr>
          <p:nvPr>
            <p:ph sz="half" idx="1"/>
          </p:nvPr>
        </p:nvSpPr>
        <p:spPr/>
        <p:txBody>
          <a:bodyPr>
            <a:noAutofit/>
          </a:bodyPr>
          <a:lstStyle/>
          <a:p>
            <a:pPr marL="457200" indent="-457200">
              <a:buAutoNum type="arabicPeriod"/>
            </a:pPr>
            <a:r>
              <a:rPr lang="en-US" sz="1800" dirty="0"/>
              <a:t>The cardiac action potential</a:t>
            </a:r>
          </a:p>
          <a:p>
            <a:pPr marL="457200" indent="-457200">
              <a:buAutoNum type="arabicPeriod"/>
            </a:pPr>
            <a:r>
              <a:rPr lang="en-US" sz="1800" dirty="0"/>
              <a:t>Ca2+ induced Ca2+ </a:t>
            </a:r>
          </a:p>
          <a:p>
            <a:pPr marL="457200" indent="-457200">
              <a:buAutoNum type="arabicPeriod"/>
            </a:pPr>
            <a:r>
              <a:rPr lang="en-US" sz="1800" dirty="0"/>
              <a:t>Cross bridge cycling</a:t>
            </a:r>
          </a:p>
          <a:p>
            <a:pPr marL="457200" indent="-457200">
              <a:buAutoNum type="arabicPeriod"/>
            </a:pPr>
            <a:r>
              <a:rPr lang="en-US" sz="1800" dirty="0"/>
              <a:t>Ca2+ release from the sarcoplasmic reticulum</a:t>
            </a:r>
          </a:p>
          <a:p>
            <a:pPr marL="457200" indent="-457200">
              <a:buAutoNum type="arabicPeriod"/>
            </a:pPr>
            <a:r>
              <a:rPr lang="en-US" sz="1800" dirty="0"/>
              <a:t>Ca2+ is reaccumulated in the sarcoplasmic reticulum by the action of the Ca2+ ATPase and Ca2+-Na+ exchange in the sarcolemma membrane. Sarcolemma transporters pump Ca2+ out of the cell with the Ca2+ ATPase using ATP directly and the Ca2+- Na+ exchanger using energy from the inward Na+ gradient.</a:t>
            </a:r>
          </a:p>
          <a:p>
            <a:pPr marL="457200" indent="-457200">
              <a:buAutoNum type="arabicPeriod"/>
            </a:pPr>
            <a:r>
              <a:rPr lang="en-US" sz="1800" dirty="0"/>
              <a:t>Magnitude of the tension developed by myocardial cells proportional to the intracellular Ca2+ concentration</a:t>
            </a:r>
          </a:p>
        </p:txBody>
      </p:sp>
      <p:pic>
        <p:nvPicPr>
          <p:cNvPr id="7" name="Content Placeholder 6" descr="Graphical user interface, application&#10;&#10;Description automatically generated">
            <a:extLst>
              <a:ext uri="{FF2B5EF4-FFF2-40B4-BE49-F238E27FC236}">
                <a16:creationId xmlns:a16="http://schemas.microsoft.com/office/drawing/2014/main" id="{40B35710-FC65-F44B-A370-8360DD4858BF}"/>
              </a:ext>
            </a:extLst>
          </p:cNvPr>
          <p:cNvPicPr>
            <a:picLocks noGrp="1" noChangeAspect="1"/>
          </p:cNvPicPr>
          <p:nvPr>
            <p:ph sz="half" idx="2"/>
          </p:nvPr>
        </p:nvPicPr>
        <p:blipFill rotWithShape="1">
          <a:blip r:embed="rId3"/>
          <a:srcRect l="5133" t="3785" r="5353" b="3292"/>
          <a:stretch/>
        </p:blipFill>
        <p:spPr>
          <a:xfrm>
            <a:off x="6303264" y="1690688"/>
            <a:ext cx="3425952" cy="4990528"/>
          </a:xfrm>
        </p:spPr>
      </p:pic>
    </p:spTree>
    <p:extLst>
      <p:ext uri="{BB962C8B-B14F-4D97-AF65-F5344CB8AC3E}">
        <p14:creationId xmlns:p14="http://schemas.microsoft.com/office/powerpoint/2010/main" val="42831572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CA11D9-890D-2B43-8B43-316F199BB7C2}"/>
              </a:ext>
            </a:extLst>
          </p:cNvPr>
          <p:cNvSpPr>
            <a:spLocks noGrp="1"/>
          </p:cNvSpPr>
          <p:nvPr>
            <p:ph type="title"/>
          </p:nvPr>
        </p:nvSpPr>
        <p:spPr/>
        <p:txBody>
          <a:bodyPr/>
          <a:lstStyle/>
          <a:p>
            <a:r>
              <a:rPr lang="en-US" dirty="0"/>
              <a:t>Contractility</a:t>
            </a:r>
          </a:p>
        </p:txBody>
      </p:sp>
      <p:sp>
        <p:nvSpPr>
          <p:cNvPr id="3" name="Content Placeholder 2">
            <a:extLst>
              <a:ext uri="{FF2B5EF4-FFF2-40B4-BE49-F238E27FC236}">
                <a16:creationId xmlns:a16="http://schemas.microsoft.com/office/drawing/2014/main" id="{09310AC4-0DFF-6A47-A63C-2F52D0609C96}"/>
              </a:ext>
            </a:extLst>
          </p:cNvPr>
          <p:cNvSpPr>
            <a:spLocks noGrp="1"/>
          </p:cNvSpPr>
          <p:nvPr>
            <p:ph idx="1"/>
          </p:nvPr>
        </p:nvSpPr>
        <p:spPr/>
        <p:txBody>
          <a:bodyPr/>
          <a:lstStyle/>
          <a:p>
            <a:r>
              <a:rPr lang="en-US" sz="2400" dirty="0"/>
              <a:t>Contractility (inotropism) - ability of myocardial cells to develop force at a given muscle cell length</a:t>
            </a:r>
          </a:p>
          <a:p>
            <a:r>
              <a:rPr lang="en-US" sz="2400" dirty="0"/>
              <a:t>Mechanisms for Changing Contractility</a:t>
            </a:r>
          </a:p>
          <a:p>
            <a:pPr lvl="1"/>
            <a:r>
              <a:rPr lang="en-US" sz="2000" dirty="0"/>
              <a:t>Contractility correlates directly with the intracellular Ca2+ concentration. Amount of Ca2+ released from the sarcoplasmic reticulum depends on two factors</a:t>
            </a:r>
          </a:p>
          <a:p>
            <a:pPr lvl="2"/>
            <a:r>
              <a:rPr lang="en-US" sz="1800" dirty="0"/>
              <a:t>size of the inward Ca2+ current during the plateau of the myocardial action potential</a:t>
            </a:r>
          </a:p>
          <a:p>
            <a:pPr lvl="2"/>
            <a:r>
              <a:rPr lang="en-US" sz="1800" dirty="0"/>
              <a:t>amount of Ca2+ previously stored in the sarcoplasmic reticulum for release</a:t>
            </a:r>
          </a:p>
        </p:txBody>
      </p:sp>
    </p:spTree>
    <p:extLst>
      <p:ext uri="{BB962C8B-B14F-4D97-AF65-F5344CB8AC3E}">
        <p14:creationId xmlns:p14="http://schemas.microsoft.com/office/powerpoint/2010/main" val="16388996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C85B3-B45B-1A4A-B769-F6A3CAC9E2CE}"/>
              </a:ext>
            </a:extLst>
          </p:cNvPr>
          <p:cNvSpPr>
            <a:spLocks noGrp="1"/>
          </p:cNvSpPr>
          <p:nvPr>
            <p:ph type="title"/>
          </p:nvPr>
        </p:nvSpPr>
        <p:spPr/>
        <p:txBody>
          <a:bodyPr>
            <a:normAutofit fontScale="90000"/>
          </a:bodyPr>
          <a:lstStyle/>
          <a:p>
            <a:r>
              <a:rPr lang="en-US" dirty="0"/>
              <a:t>Effects of the Autonomic Nervous System on Contractility</a:t>
            </a:r>
          </a:p>
        </p:txBody>
      </p:sp>
      <p:sp>
        <p:nvSpPr>
          <p:cNvPr id="3" name="Content Placeholder 2">
            <a:extLst>
              <a:ext uri="{FF2B5EF4-FFF2-40B4-BE49-F238E27FC236}">
                <a16:creationId xmlns:a16="http://schemas.microsoft.com/office/drawing/2014/main" id="{9F5FB763-B70F-8044-8584-D3784F0DCF49}"/>
              </a:ext>
            </a:extLst>
          </p:cNvPr>
          <p:cNvSpPr>
            <a:spLocks noGrp="1"/>
          </p:cNvSpPr>
          <p:nvPr>
            <p:ph idx="1"/>
          </p:nvPr>
        </p:nvSpPr>
        <p:spPr/>
        <p:txBody>
          <a:bodyPr>
            <a:normAutofit/>
          </a:bodyPr>
          <a:lstStyle/>
          <a:p>
            <a:r>
              <a:rPr lang="en-US" dirty="0"/>
              <a:t>Sympathetic nervous system – positive inotropic effect mediated via activation of </a:t>
            </a:r>
            <a:r>
              <a:rPr lang="el-GR" dirty="0"/>
              <a:t>β1 </a:t>
            </a:r>
            <a:r>
              <a:rPr lang="en-US" dirty="0"/>
              <a:t>receptors</a:t>
            </a:r>
          </a:p>
          <a:p>
            <a:pPr lvl="1"/>
            <a:r>
              <a:rPr lang="en-US" dirty="0"/>
              <a:t>Increased contractility</a:t>
            </a:r>
          </a:p>
          <a:p>
            <a:pPr lvl="1"/>
            <a:r>
              <a:rPr lang="en-US" dirty="0"/>
              <a:t>Increased peak tension</a:t>
            </a:r>
          </a:p>
          <a:p>
            <a:pPr lvl="1"/>
            <a:r>
              <a:rPr lang="en-US" dirty="0"/>
              <a:t>Increased rate of tension development </a:t>
            </a:r>
          </a:p>
          <a:p>
            <a:pPr lvl="1"/>
            <a:r>
              <a:rPr lang="en-US" dirty="0"/>
              <a:t>Fast rate of relaxation </a:t>
            </a:r>
          </a:p>
          <a:p>
            <a:r>
              <a:rPr lang="en-US" dirty="0"/>
              <a:t>Parasympathetic nervous system – negative inotropic effect via </a:t>
            </a:r>
            <a:r>
              <a:rPr lang="en-US" dirty="0" err="1"/>
              <a:t>ACh</a:t>
            </a:r>
            <a:endParaRPr lang="en-US" dirty="0"/>
          </a:p>
        </p:txBody>
      </p:sp>
    </p:spTree>
    <p:extLst>
      <p:ext uri="{BB962C8B-B14F-4D97-AF65-F5344CB8AC3E}">
        <p14:creationId xmlns:p14="http://schemas.microsoft.com/office/powerpoint/2010/main" val="13444179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73D63-0106-F844-947C-307BC7D919B0}"/>
              </a:ext>
            </a:extLst>
          </p:cNvPr>
          <p:cNvSpPr>
            <a:spLocks noGrp="1"/>
          </p:cNvSpPr>
          <p:nvPr>
            <p:ph type="title"/>
          </p:nvPr>
        </p:nvSpPr>
        <p:spPr>
          <a:xfrm>
            <a:off x="777240" y="775833"/>
            <a:ext cx="10659110" cy="1325563"/>
          </a:xfrm>
        </p:spPr>
        <p:txBody>
          <a:bodyPr>
            <a:normAutofit fontScale="90000"/>
          </a:bodyPr>
          <a:lstStyle/>
          <a:p>
            <a:r>
              <a:rPr lang="en-US" b="1" dirty="0"/>
              <a:t>Is contractility better when the heart rate is faster or when the heart rate is slower? Why?</a:t>
            </a:r>
            <a:r>
              <a:rPr lang="en-US" dirty="0"/>
              <a:t> </a:t>
            </a:r>
          </a:p>
        </p:txBody>
      </p:sp>
      <p:sp>
        <p:nvSpPr>
          <p:cNvPr id="3" name="Content Placeholder 2">
            <a:extLst>
              <a:ext uri="{FF2B5EF4-FFF2-40B4-BE49-F238E27FC236}">
                <a16:creationId xmlns:a16="http://schemas.microsoft.com/office/drawing/2014/main" id="{5856F3C2-D559-8747-891F-2A848BBB9B17}"/>
              </a:ext>
            </a:extLst>
          </p:cNvPr>
          <p:cNvSpPr>
            <a:spLocks noGrp="1"/>
          </p:cNvSpPr>
          <p:nvPr>
            <p:ph idx="1"/>
          </p:nvPr>
        </p:nvSpPr>
        <p:spPr>
          <a:xfrm>
            <a:off x="777240" y="2694213"/>
            <a:ext cx="10659110" cy="3482749"/>
          </a:xfrm>
        </p:spPr>
        <p:txBody>
          <a:bodyPr/>
          <a:lstStyle/>
          <a:p>
            <a:endParaRPr lang="en-US" dirty="0"/>
          </a:p>
        </p:txBody>
      </p:sp>
    </p:spTree>
    <p:extLst>
      <p:ext uri="{BB962C8B-B14F-4D97-AF65-F5344CB8AC3E}">
        <p14:creationId xmlns:p14="http://schemas.microsoft.com/office/powerpoint/2010/main" val="42641469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75D0C-898A-3648-9F46-BEAD8720AF30}"/>
              </a:ext>
            </a:extLst>
          </p:cNvPr>
          <p:cNvSpPr>
            <a:spLocks noGrp="1"/>
          </p:cNvSpPr>
          <p:nvPr>
            <p:ph type="title"/>
          </p:nvPr>
        </p:nvSpPr>
        <p:spPr/>
        <p:txBody>
          <a:bodyPr/>
          <a:lstStyle/>
          <a:p>
            <a:r>
              <a:rPr lang="en-US" dirty="0"/>
              <a:t>Effect of Heart Rate on Contractility</a:t>
            </a:r>
          </a:p>
        </p:txBody>
      </p:sp>
      <p:sp>
        <p:nvSpPr>
          <p:cNvPr id="3" name="Content Placeholder 2">
            <a:extLst>
              <a:ext uri="{FF2B5EF4-FFF2-40B4-BE49-F238E27FC236}">
                <a16:creationId xmlns:a16="http://schemas.microsoft.com/office/drawing/2014/main" id="{53B3D09B-3EDE-C84B-8A28-202054AB6DEE}"/>
              </a:ext>
            </a:extLst>
          </p:cNvPr>
          <p:cNvSpPr>
            <a:spLocks noGrp="1"/>
          </p:cNvSpPr>
          <p:nvPr>
            <p:ph idx="1"/>
          </p:nvPr>
        </p:nvSpPr>
        <p:spPr/>
        <p:txBody>
          <a:bodyPr/>
          <a:lstStyle/>
          <a:p>
            <a:r>
              <a:rPr lang="en-US" dirty="0"/>
              <a:t>Heart rate increases </a:t>
            </a:r>
            <a:r>
              <a:rPr lang="en-US" dirty="0">
                <a:sym typeface="Wingdings" pitchFamily="2" charset="2"/>
              </a:rPr>
              <a:t> </a:t>
            </a:r>
            <a:r>
              <a:rPr lang="en-US" dirty="0"/>
              <a:t>contractility increases</a:t>
            </a:r>
          </a:p>
          <a:p>
            <a:r>
              <a:rPr lang="en-US" dirty="0"/>
              <a:t>Heart rate decreases </a:t>
            </a:r>
            <a:r>
              <a:rPr lang="en-US" dirty="0">
                <a:sym typeface="Wingdings" pitchFamily="2" charset="2"/>
              </a:rPr>
              <a:t></a:t>
            </a:r>
            <a:r>
              <a:rPr lang="en-US" dirty="0"/>
              <a:t> contractility decrease</a:t>
            </a:r>
          </a:p>
          <a:p>
            <a:r>
              <a:rPr lang="en-US" dirty="0"/>
              <a:t>Contractility correlates with intracellular Ca2+ concentration during excitation-contraction coupling</a:t>
            </a:r>
          </a:p>
          <a:p>
            <a:pPr lvl="1"/>
            <a:r>
              <a:rPr lang="en-US" dirty="0"/>
              <a:t>With HR increase, there are more action potentials per unit time and an increase in the total amount of trigger Ca2+ that enters the cell during the plateau phases of the action potentials.</a:t>
            </a:r>
          </a:p>
          <a:p>
            <a:pPr lvl="1"/>
            <a:r>
              <a:rPr lang="en-US" dirty="0"/>
              <a:t>Greater influx of Ca2+ into the cell during the action potentials, the sarcoplasmic reticulum accumulates more Ca2+ for subsequent release</a:t>
            </a:r>
          </a:p>
        </p:txBody>
      </p:sp>
    </p:spTree>
    <p:extLst>
      <p:ext uri="{BB962C8B-B14F-4D97-AF65-F5344CB8AC3E}">
        <p14:creationId xmlns:p14="http://schemas.microsoft.com/office/powerpoint/2010/main" val="33494156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4F05D8-83E0-BD4A-AFC3-577AFFFD512A}"/>
              </a:ext>
            </a:extLst>
          </p:cNvPr>
          <p:cNvSpPr>
            <a:spLocks noGrp="1"/>
          </p:cNvSpPr>
          <p:nvPr>
            <p:ph type="title"/>
          </p:nvPr>
        </p:nvSpPr>
        <p:spPr/>
        <p:txBody>
          <a:bodyPr>
            <a:normAutofit fontScale="90000"/>
          </a:bodyPr>
          <a:lstStyle/>
          <a:p>
            <a:r>
              <a:rPr lang="en-US" dirty="0"/>
              <a:t>Length-Tension Relationship in Cardiac Muscle</a:t>
            </a:r>
          </a:p>
        </p:txBody>
      </p:sp>
      <p:sp>
        <p:nvSpPr>
          <p:cNvPr id="3" name="Content Placeholder 2">
            <a:extLst>
              <a:ext uri="{FF2B5EF4-FFF2-40B4-BE49-F238E27FC236}">
                <a16:creationId xmlns:a16="http://schemas.microsoft.com/office/drawing/2014/main" id="{21DA0CE5-60AC-A349-A5D2-8A1DFEC75BF1}"/>
              </a:ext>
            </a:extLst>
          </p:cNvPr>
          <p:cNvSpPr>
            <a:spLocks noGrp="1"/>
          </p:cNvSpPr>
          <p:nvPr>
            <p:ph sz="half" idx="1"/>
          </p:nvPr>
        </p:nvSpPr>
        <p:spPr/>
        <p:txBody>
          <a:bodyPr>
            <a:normAutofit/>
          </a:bodyPr>
          <a:lstStyle/>
          <a:p>
            <a:r>
              <a:rPr lang="en-US" dirty="0"/>
              <a:t>Maximal tension that can be developed by a myocardial cell depends on its resting length</a:t>
            </a:r>
          </a:p>
          <a:p>
            <a:r>
              <a:rPr lang="en-US" dirty="0"/>
              <a:t>Length-tension relationship - degree of overlap of thick and thin filaments and the number of possible sites for cross-bridge  formation determines length and therefore maximal tension</a:t>
            </a:r>
          </a:p>
          <a:p>
            <a:r>
              <a:rPr lang="en-US" dirty="0"/>
              <a:t>The length-tension relationship for single myocardial cell can be extended to a length tension relationship for the ventricles</a:t>
            </a:r>
          </a:p>
        </p:txBody>
      </p:sp>
      <p:pic>
        <p:nvPicPr>
          <p:cNvPr id="6" name="Content Placeholder 5" descr="Diagram, venn diagram&#10;&#10;Description automatically generated">
            <a:extLst>
              <a:ext uri="{FF2B5EF4-FFF2-40B4-BE49-F238E27FC236}">
                <a16:creationId xmlns:a16="http://schemas.microsoft.com/office/drawing/2014/main" id="{E4DF00C9-6E6F-564A-937F-40381E75A9EE}"/>
              </a:ext>
            </a:extLst>
          </p:cNvPr>
          <p:cNvPicPr>
            <a:picLocks noGrp="1" noChangeAspect="1"/>
          </p:cNvPicPr>
          <p:nvPr>
            <p:ph sz="half" idx="2"/>
          </p:nvPr>
        </p:nvPicPr>
        <p:blipFill>
          <a:blip r:embed="rId3"/>
          <a:stretch>
            <a:fillRect/>
          </a:stretch>
        </p:blipFill>
        <p:spPr>
          <a:xfrm>
            <a:off x="6474796" y="1825625"/>
            <a:ext cx="4576407" cy="4351338"/>
          </a:xfrm>
        </p:spPr>
      </p:pic>
    </p:spTree>
    <p:extLst>
      <p:ext uri="{BB962C8B-B14F-4D97-AF65-F5344CB8AC3E}">
        <p14:creationId xmlns:p14="http://schemas.microsoft.com/office/powerpoint/2010/main" val="38653068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5BD9656-81D7-6642-A44F-A1DF40002414}"/>
              </a:ext>
            </a:extLst>
          </p:cNvPr>
          <p:cNvSpPr>
            <a:spLocks noGrp="1"/>
          </p:cNvSpPr>
          <p:nvPr>
            <p:ph type="title"/>
          </p:nvPr>
        </p:nvSpPr>
        <p:spPr/>
        <p:txBody>
          <a:bodyPr/>
          <a:lstStyle/>
          <a:p>
            <a:r>
              <a:rPr lang="en-US" dirty="0"/>
              <a:t>Hemodynamics</a:t>
            </a:r>
          </a:p>
        </p:txBody>
      </p:sp>
      <p:sp>
        <p:nvSpPr>
          <p:cNvPr id="5" name="Text Placeholder 4">
            <a:extLst>
              <a:ext uri="{FF2B5EF4-FFF2-40B4-BE49-F238E27FC236}">
                <a16:creationId xmlns:a16="http://schemas.microsoft.com/office/drawing/2014/main" id="{CDEAE7C5-CA70-9741-ACE8-B5C472AAE9B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17231826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1B1107-7EDC-8641-A4BC-B52D61199C0C}"/>
              </a:ext>
            </a:extLst>
          </p:cNvPr>
          <p:cNvSpPr>
            <a:spLocks noGrp="1"/>
          </p:cNvSpPr>
          <p:nvPr>
            <p:ph type="title"/>
          </p:nvPr>
        </p:nvSpPr>
        <p:spPr/>
        <p:txBody>
          <a:bodyPr>
            <a:normAutofit/>
          </a:bodyPr>
          <a:lstStyle/>
          <a:p>
            <a:r>
              <a:rPr lang="en-US" dirty="0"/>
              <a:t>Stroke Volume</a:t>
            </a:r>
          </a:p>
        </p:txBody>
      </p:sp>
      <p:sp>
        <p:nvSpPr>
          <p:cNvPr id="3" name="Content Placeholder 2">
            <a:extLst>
              <a:ext uri="{FF2B5EF4-FFF2-40B4-BE49-F238E27FC236}">
                <a16:creationId xmlns:a16="http://schemas.microsoft.com/office/drawing/2014/main" id="{C229751A-C0B0-A146-8576-84C064C87C39}"/>
              </a:ext>
            </a:extLst>
          </p:cNvPr>
          <p:cNvSpPr>
            <a:spLocks noGrp="1"/>
          </p:cNvSpPr>
          <p:nvPr>
            <p:ph idx="1"/>
          </p:nvPr>
        </p:nvSpPr>
        <p:spPr/>
        <p:txBody>
          <a:bodyPr/>
          <a:lstStyle/>
          <a:p>
            <a:r>
              <a:rPr lang="en-US" b="1" dirty="0"/>
              <a:t>Stroke volume = </a:t>
            </a:r>
            <a:r>
              <a:rPr lang="en-US" b="1" dirty="0">
                <a:solidFill>
                  <a:schemeClr val="tx1"/>
                </a:solidFill>
              </a:rPr>
              <a:t>The volume of blood ejected on one ventricular contraction</a:t>
            </a:r>
            <a:br>
              <a:rPr lang="en-US" b="1" dirty="0"/>
            </a:br>
            <a:endParaRPr lang="en-US" b="1" dirty="0"/>
          </a:p>
          <a:p>
            <a:r>
              <a:rPr lang="en-US" dirty="0"/>
              <a:t>Stroke volume = End-diastolic volume - end-systolic volume</a:t>
            </a:r>
          </a:p>
          <a:p>
            <a:r>
              <a:rPr lang="en-US" dirty="0"/>
              <a:t>Stroke volume = Volume ejected on one</a:t>
            </a:r>
            <a:br>
              <a:rPr lang="en-US" dirty="0"/>
            </a:br>
            <a:r>
              <a:rPr lang="en-US" dirty="0"/>
              <a:t>beat (mL)</a:t>
            </a:r>
          </a:p>
          <a:p>
            <a:r>
              <a:rPr lang="en-US" dirty="0"/>
              <a:t>End-diastolic volume = Volume in the ventricle</a:t>
            </a:r>
            <a:br>
              <a:rPr lang="en-US" dirty="0"/>
            </a:br>
            <a:r>
              <a:rPr lang="en-US" dirty="0"/>
              <a:t>before ejection (mL)</a:t>
            </a:r>
          </a:p>
          <a:p>
            <a:r>
              <a:rPr lang="en-US" dirty="0"/>
              <a:t>End-systolic volume = Volume in the ventricle</a:t>
            </a:r>
            <a:br>
              <a:rPr lang="en-US" dirty="0"/>
            </a:br>
            <a:r>
              <a:rPr lang="en-US" dirty="0"/>
              <a:t>after ejection (mL)</a:t>
            </a:r>
          </a:p>
        </p:txBody>
      </p:sp>
    </p:spTree>
    <p:extLst>
      <p:ext uri="{BB962C8B-B14F-4D97-AF65-F5344CB8AC3E}">
        <p14:creationId xmlns:p14="http://schemas.microsoft.com/office/powerpoint/2010/main" val="370006470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25FAD-6DDE-F34A-B159-8353F1AC7BBC}"/>
              </a:ext>
            </a:extLst>
          </p:cNvPr>
          <p:cNvSpPr>
            <a:spLocks noGrp="1"/>
          </p:cNvSpPr>
          <p:nvPr>
            <p:ph type="title"/>
          </p:nvPr>
        </p:nvSpPr>
        <p:spPr/>
        <p:txBody>
          <a:bodyPr/>
          <a:lstStyle/>
          <a:p>
            <a:r>
              <a:rPr lang="en-US" dirty="0"/>
              <a:t>Ejection Fraction</a:t>
            </a:r>
          </a:p>
        </p:txBody>
      </p:sp>
      <p:sp>
        <p:nvSpPr>
          <p:cNvPr id="3" name="Content Placeholder 2">
            <a:extLst>
              <a:ext uri="{FF2B5EF4-FFF2-40B4-BE49-F238E27FC236}">
                <a16:creationId xmlns:a16="http://schemas.microsoft.com/office/drawing/2014/main" id="{033CB960-A3CA-9341-A1F5-06147F82E0F1}"/>
              </a:ext>
            </a:extLst>
          </p:cNvPr>
          <p:cNvSpPr>
            <a:spLocks noGrp="1"/>
          </p:cNvSpPr>
          <p:nvPr>
            <p:ph idx="1"/>
          </p:nvPr>
        </p:nvSpPr>
        <p:spPr/>
        <p:txBody>
          <a:bodyPr/>
          <a:lstStyle/>
          <a:p>
            <a:r>
              <a:rPr lang="en-US" dirty="0"/>
              <a:t>Ejection fraction, which is the fraction of the end-diastolic volume that is ejected in one stroke</a:t>
            </a:r>
            <a:br>
              <a:rPr lang="en-US" dirty="0"/>
            </a:br>
            <a:r>
              <a:rPr lang="en-US" dirty="0"/>
              <a:t>volume</a:t>
            </a:r>
          </a:p>
          <a:p>
            <a:pPr lvl="1"/>
            <a:r>
              <a:rPr lang="en-US" dirty="0"/>
              <a:t>Normally 55%</a:t>
            </a:r>
          </a:p>
          <a:p>
            <a:r>
              <a:rPr lang="en-US" dirty="0"/>
              <a:t>Indicator of contractility</a:t>
            </a:r>
          </a:p>
          <a:p>
            <a:r>
              <a:rPr lang="en-US" dirty="0"/>
              <a:t>Ejection fraction = Stroke volume/End-diastolic volume</a:t>
            </a:r>
          </a:p>
        </p:txBody>
      </p:sp>
    </p:spTree>
    <p:extLst>
      <p:ext uri="{BB962C8B-B14F-4D97-AF65-F5344CB8AC3E}">
        <p14:creationId xmlns:p14="http://schemas.microsoft.com/office/powerpoint/2010/main" val="406235092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B5794-801F-B546-ACAA-932C1CABA4CF}"/>
              </a:ext>
            </a:extLst>
          </p:cNvPr>
          <p:cNvSpPr>
            <a:spLocks noGrp="1"/>
          </p:cNvSpPr>
          <p:nvPr>
            <p:ph type="title"/>
          </p:nvPr>
        </p:nvSpPr>
        <p:spPr/>
        <p:txBody>
          <a:bodyPr/>
          <a:lstStyle/>
          <a:p>
            <a:r>
              <a:rPr lang="en-US" dirty="0"/>
              <a:t>Cardiac Output</a:t>
            </a:r>
          </a:p>
        </p:txBody>
      </p:sp>
      <p:sp>
        <p:nvSpPr>
          <p:cNvPr id="3" name="Content Placeholder 2">
            <a:extLst>
              <a:ext uri="{FF2B5EF4-FFF2-40B4-BE49-F238E27FC236}">
                <a16:creationId xmlns:a16="http://schemas.microsoft.com/office/drawing/2014/main" id="{E94768C3-0C22-874F-A471-A391C4A19D32}"/>
              </a:ext>
            </a:extLst>
          </p:cNvPr>
          <p:cNvSpPr>
            <a:spLocks noGrp="1"/>
          </p:cNvSpPr>
          <p:nvPr>
            <p:ph idx="1"/>
          </p:nvPr>
        </p:nvSpPr>
        <p:spPr/>
        <p:txBody>
          <a:bodyPr/>
          <a:lstStyle/>
          <a:p>
            <a:r>
              <a:rPr lang="en-US" b="1" dirty="0"/>
              <a:t>Cardiac output = Stroke volume x Heart rate</a:t>
            </a:r>
          </a:p>
          <a:p>
            <a:endParaRPr lang="en-US" dirty="0"/>
          </a:p>
          <a:p>
            <a:r>
              <a:rPr lang="en-US" dirty="0"/>
              <a:t>Cardiac output = Volume ejected per minute (mL/min)</a:t>
            </a:r>
          </a:p>
          <a:p>
            <a:r>
              <a:rPr lang="en-US" dirty="0"/>
              <a:t>Stroke volume = Volume ejected in one beat (mL)</a:t>
            </a:r>
          </a:p>
          <a:p>
            <a:r>
              <a:rPr lang="en-US" dirty="0"/>
              <a:t>Heart rate = Beats per minute (beats/min)</a:t>
            </a:r>
          </a:p>
        </p:txBody>
      </p:sp>
    </p:spTree>
    <p:extLst>
      <p:ext uri="{BB962C8B-B14F-4D97-AF65-F5344CB8AC3E}">
        <p14:creationId xmlns:p14="http://schemas.microsoft.com/office/powerpoint/2010/main" val="184377882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EE16B-76C6-5048-8B27-5D7CE4C7C534}"/>
              </a:ext>
            </a:extLst>
          </p:cNvPr>
          <p:cNvSpPr>
            <a:spLocks noGrp="1"/>
          </p:cNvSpPr>
          <p:nvPr>
            <p:ph type="title"/>
          </p:nvPr>
        </p:nvSpPr>
        <p:spPr/>
        <p:txBody>
          <a:bodyPr/>
          <a:lstStyle/>
          <a:p>
            <a:r>
              <a:rPr lang="en-US" dirty="0"/>
              <a:t>Frank-Starling Relationship</a:t>
            </a:r>
          </a:p>
        </p:txBody>
      </p:sp>
      <p:sp>
        <p:nvSpPr>
          <p:cNvPr id="4" name="Content Placeholder 3">
            <a:extLst>
              <a:ext uri="{FF2B5EF4-FFF2-40B4-BE49-F238E27FC236}">
                <a16:creationId xmlns:a16="http://schemas.microsoft.com/office/drawing/2014/main" id="{8F13A2A9-9A8F-9045-9FB3-8497823821A3}"/>
              </a:ext>
            </a:extLst>
          </p:cNvPr>
          <p:cNvSpPr>
            <a:spLocks noGrp="1"/>
          </p:cNvSpPr>
          <p:nvPr>
            <p:ph sz="half" idx="1"/>
          </p:nvPr>
        </p:nvSpPr>
        <p:spPr/>
        <p:txBody>
          <a:bodyPr/>
          <a:lstStyle/>
          <a:p>
            <a:r>
              <a:rPr lang="en-US" dirty="0"/>
              <a:t>The volume of blood ejected by the ventricle depends on the volume present in the ventricle at the end of diastole</a:t>
            </a:r>
          </a:p>
          <a:p>
            <a:r>
              <a:rPr lang="en-US" dirty="0"/>
              <a:t>When end-diastolic volume becomes high the curve start to bend</a:t>
            </a:r>
          </a:p>
          <a:p>
            <a:pPr lvl="1"/>
            <a:r>
              <a:rPr lang="en-US" dirty="0"/>
              <a:t>Ventricle reaches a limit and is not able to “keep up” with venous return</a:t>
            </a:r>
          </a:p>
          <a:p>
            <a:r>
              <a:rPr lang="en-US" dirty="0"/>
              <a:t>Drugs with positive inotropic effects increase ejection fraction</a:t>
            </a:r>
          </a:p>
          <a:p>
            <a:r>
              <a:rPr lang="en-US" dirty="0"/>
              <a:t>Drugs with negative inotropic effects decrease ejection fraction </a:t>
            </a:r>
          </a:p>
        </p:txBody>
      </p:sp>
      <p:pic>
        <p:nvPicPr>
          <p:cNvPr id="7" name="Content Placeholder 6" descr="Diagram&#10;&#10;Description automatically generated">
            <a:extLst>
              <a:ext uri="{FF2B5EF4-FFF2-40B4-BE49-F238E27FC236}">
                <a16:creationId xmlns:a16="http://schemas.microsoft.com/office/drawing/2014/main" id="{AAA7323E-4CC7-5B48-B75A-7A8FDF108D4C}"/>
              </a:ext>
            </a:extLst>
          </p:cNvPr>
          <p:cNvPicPr>
            <a:picLocks noGrp="1" noChangeAspect="1"/>
          </p:cNvPicPr>
          <p:nvPr>
            <p:ph sz="half" idx="2"/>
          </p:nvPr>
        </p:nvPicPr>
        <p:blipFill>
          <a:blip r:embed="rId3"/>
          <a:stretch>
            <a:fillRect/>
          </a:stretch>
        </p:blipFill>
        <p:spPr>
          <a:xfrm>
            <a:off x="6519675" y="1825625"/>
            <a:ext cx="4486649" cy="4351338"/>
          </a:xfrm>
        </p:spPr>
      </p:pic>
    </p:spTree>
    <p:extLst>
      <p:ext uri="{BB962C8B-B14F-4D97-AF65-F5344CB8AC3E}">
        <p14:creationId xmlns:p14="http://schemas.microsoft.com/office/powerpoint/2010/main" val="400771417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32404-B7F0-E24A-9CAC-D75A7BDB93A6}"/>
              </a:ext>
            </a:extLst>
          </p:cNvPr>
          <p:cNvSpPr>
            <a:spLocks noGrp="1"/>
          </p:cNvSpPr>
          <p:nvPr>
            <p:ph type="title"/>
          </p:nvPr>
        </p:nvSpPr>
        <p:spPr/>
        <p:txBody>
          <a:bodyPr/>
          <a:lstStyle/>
          <a:p>
            <a:r>
              <a:rPr lang="en-US" dirty="0"/>
              <a:t>Ventricular Volume-Pressure Loops</a:t>
            </a:r>
          </a:p>
        </p:txBody>
      </p:sp>
      <p:sp>
        <p:nvSpPr>
          <p:cNvPr id="3" name="Content Placeholder 2">
            <a:extLst>
              <a:ext uri="{FF2B5EF4-FFF2-40B4-BE49-F238E27FC236}">
                <a16:creationId xmlns:a16="http://schemas.microsoft.com/office/drawing/2014/main" id="{E7932A92-467A-1240-8EA8-72F5F81CE5E8}"/>
              </a:ext>
            </a:extLst>
          </p:cNvPr>
          <p:cNvSpPr>
            <a:spLocks noGrp="1"/>
          </p:cNvSpPr>
          <p:nvPr>
            <p:ph sz="half" idx="1"/>
          </p:nvPr>
        </p:nvSpPr>
        <p:spPr/>
        <p:txBody>
          <a:bodyPr/>
          <a:lstStyle/>
          <a:p>
            <a:r>
              <a:rPr lang="en-US" dirty="0"/>
              <a:t>Isovolumetric contraction (1 → 2)</a:t>
            </a:r>
          </a:p>
          <a:p>
            <a:r>
              <a:rPr lang="en-US" dirty="0"/>
              <a:t>Ventricular ejection (2 → 3)</a:t>
            </a:r>
          </a:p>
          <a:p>
            <a:r>
              <a:rPr lang="en-US" dirty="0"/>
              <a:t>Isovolumetric relaxation (3 → 4)</a:t>
            </a:r>
          </a:p>
          <a:p>
            <a:r>
              <a:rPr lang="en-US" dirty="0"/>
              <a:t>Ventricular filling (4 → 1)</a:t>
            </a:r>
          </a:p>
        </p:txBody>
      </p:sp>
      <p:pic>
        <p:nvPicPr>
          <p:cNvPr id="6" name="Content Placeholder 5">
            <a:extLst>
              <a:ext uri="{FF2B5EF4-FFF2-40B4-BE49-F238E27FC236}">
                <a16:creationId xmlns:a16="http://schemas.microsoft.com/office/drawing/2014/main" id="{A9186395-41A6-4C4C-B3B6-24BA3042D528}"/>
              </a:ext>
            </a:extLst>
          </p:cNvPr>
          <p:cNvPicPr>
            <a:picLocks noGrp="1" noChangeAspect="1"/>
          </p:cNvPicPr>
          <p:nvPr>
            <p:ph sz="half" idx="2"/>
          </p:nvPr>
        </p:nvPicPr>
        <p:blipFill>
          <a:blip r:embed="rId3"/>
          <a:stretch>
            <a:fillRect/>
          </a:stretch>
        </p:blipFill>
        <p:spPr>
          <a:xfrm>
            <a:off x="6172200" y="2164624"/>
            <a:ext cx="5181600" cy="3673340"/>
          </a:xfrm>
        </p:spPr>
      </p:pic>
    </p:spTree>
    <p:extLst>
      <p:ext uri="{BB962C8B-B14F-4D97-AF65-F5344CB8AC3E}">
        <p14:creationId xmlns:p14="http://schemas.microsoft.com/office/powerpoint/2010/main" val="30818337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A9CE3AB-F3C0-784F-91B0-B8283C401383}"/>
              </a:ext>
            </a:extLst>
          </p:cNvPr>
          <p:cNvSpPr>
            <a:spLocks noGrp="1"/>
          </p:cNvSpPr>
          <p:nvPr>
            <p:ph type="title"/>
          </p:nvPr>
        </p:nvSpPr>
        <p:spPr/>
        <p:txBody>
          <a:bodyPr/>
          <a:lstStyle/>
          <a:p>
            <a:r>
              <a:rPr lang="en-US" dirty="0"/>
              <a:t>Changes in V/P Loops</a:t>
            </a:r>
          </a:p>
        </p:txBody>
      </p:sp>
      <p:pic>
        <p:nvPicPr>
          <p:cNvPr id="6" name="Content Placeholder 5" descr="Graphical user interface, chart&#10;&#10;Description automatically generated">
            <a:extLst>
              <a:ext uri="{FF2B5EF4-FFF2-40B4-BE49-F238E27FC236}">
                <a16:creationId xmlns:a16="http://schemas.microsoft.com/office/drawing/2014/main" id="{E376A1ED-73B7-5A4F-A320-E18AACF51F28}"/>
              </a:ext>
            </a:extLst>
          </p:cNvPr>
          <p:cNvPicPr>
            <a:picLocks noGrp="1" noChangeAspect="1"/>
          </p:cNvPicPr>
          <p:nvPr>
            <p:ph idx="1"/>
          </p:nvPr>
        </p:nvPicPr>
        <p:blipFill>
          <a:blip r:embed="rId3"/>
          <a:stretch>
            <a:fillRect/>
          </a:stretch>
        </p:blipFill>
        <p:spPr>
          <a:xfrm>
            <a:off x="777875" y="2173776"/>
            <a:ext cx="10658475" cy="3655035"/>
          </a:xfrm>
        </p:spPr>
      </p:pic>
    </p:spTree>
    <p:extLst>
      <p:ext uri="{BB962C8B-B14F-4D97-AF65-F5344CB8AC3E}">
        <p14:creationId xmlns:p14="http://schemas.microsoft.com/office/powerpoint/2010/main" val="179293928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1ECD9-B52A-6740-9227-B08447E20EB0}"/>
              </a:ext>
            </a:extLst>
          </p:cNvPr>
          <p:cNvSpPr>
            <a:spLocks noGrp="1"/>
          </p:cNvSpPr>
          <p:nvPr>
            <p:ph type="title"/>
          </p:nvPr>
        </p:nvSpPr>
        <p:spPr/>
        <p:txBody>
          <a:bodyPr>
            <a:normAutofit/>
          </a:bodyPr>
          <a:lstStyle/>
          <a:p>
            <a:r>
              <a:rPr lang="en-US" dirty="0"/>
              <a:t>Cardiac Work</a:t>
            </a:r>
          </a:p>
        </p:txBody>
      </p:sp>
      <p:sp>
        <p:nvSpPr>
          <p:cNvPr id="3" name="Content Placeholder 2">
            <a:extLst>
              <a:ext uri="{FF2B5EF4-FFF2-40B4-BE49-F238E27FC236}">
                <a16:creationId xmlns:a16="http://schemas.microsoft.com/office/drawing/2014/main" id="{0AB4B755-0075-FD47-BAA1-5C7501EBCF97}"/>
              </a:ext>
            </a:extLst>
          </p:cNvPr>
          <p:cNvSpPr>
            <a:spLocks noGrp="1"/>
          </p:cNvSpPr>
          <p:nvPr>
            <p:ph idx="1"/>
          </p:nvPr>
        </p:nvSpPr>
        <p:spPr/>
        <p:txBody>
          <a:bodyPr>
            <a:normAutofit/>
          </a:bodyPr>
          <a:lstStyle/>
          <a:p>
            <a:r>
              <a:rPr lang="en-US" dirty="0"/>
              <a:t>Stroke Work - work the heart performs on each beat. </a:t>
            </a:r>
          </a:p>
          <a:p>
            <a:r>
              <a:rPr lang="en-US" dirty="0"/>
              <a:t>Cardiac minute (power) - work per unit time</a:t>
            </a:r>
          </a:p>
          <a:p>
            <a:pPr lvl="1"/>
            <a:r>
              <a:rPr lang="en-US" dirty="0"/>
              <a:t>Volume work (cardiac output)</a:t>
            </a:r>
          </a:p>
          <a:p>
            <a:pPr lvl="1"/>
            <a:r>
              <a:rPr lang="en-US" dirty="0"/>
              <a:t>Pressure work </a:t>
            </a:r>
          </a:p>
          <a:p>
            <a:r>
              <a:rPr lang="en-US" dirty="0"/>
              <a:t>Myocardial O2 consumption</a:t>
            </a:r>
          </a:p>
          <a:p>
            <a:pPr lvl="1"/>
            <a:r>
              <a:rPr lang="en-US" dirty="0"/>
              <a:t>Correlates directly with minute work </a:t>
            </a:r>
          </a:p>
          <a:p>
            <a:pPr lvl="1"/>
            <a:r>
              <a:rPr lang="en-US" dirty="0"/>
              <a:t>Pressure work more costly than volume work </a:t>
            </a:r>
          </a:p>
          <a:p>
            <a:pPr lvl="2"/>
            <a:r>
              <a:rPr lang="en-US" dirty="0"/>
              <a:t>Aortic stenosis </a:t>
            </a:r>
          </a:p>
          <a:p>
            <a:pPr lvl="2"/>
            <a:r>
              <a:rPr lang="en-US" dirty="0"/>
              <a:t>Left heart works harder than right heart</a:t>
            </a:r>
          </a:p>
          <a:p>
            <a:pPr lvl="2"/>
            <a:r>
              <a:rPr lang="en-US" dirty="0"/>
              <a:t>Systemic hypertension</a:t>
            </a:r>
          </a:p>
          <a:p>
            <a:pPr marL="914400" lvl="2" indent="0">
              <a:buNone/>
            </a:pPr>
            <a:br>
              <a:rPr lang="en-US" dirty="0"/>
            </a:br>
            <a:br>
              <a:rPr lang="en-US" dirty="0"/>
            </a:br>
            <a:endParaRPr lang="en-US" dirty="0"/>
          </a:p>
        </p:txBody>
      </p:sp>
    </p:spTree>
    <p:extLst>
      <p:ext uri="{BB962C8B-B14F-4D97-AF65-F5344CB8AC3E}">
        <p14:creationId xmlns:p14="http://schemas.microsoft.com/office/powerpoint/2010/main" val="60959716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6A71E-38C4-424E-B850-57916D270006}"/>
              </a:ext>
            </a:extLst>
          </p:cNvPr>
          <p:cNvSpPr>
            <a:spLocks noGrp="1"/>
          </p:cNvSpPr>
          <p:nvPr>
            <p:ph type="title"/>
          </p:nvPr>
        </p:nvSpPr>
        <p:spPr/>
        <p:txBody>
          <a:bodyPr>
            <a:normAutofit fontScale="90000"/>
          </a:bodyPr>
          <a:lstStyle/>
          <a:p>
            <a:r>
              <a:rPr lang="en-US" dirty="0"/>
              <a:t>Measurement of Cardiac Output—Fick Principle</a:t>
            </a:r>
          </a:p>
        </p:txBody>
      </p:sp>
      <p:sp>
        <p:nvSpPr>
          <p:cNvPr id="3" name="Content Placeholder 2">
            <a:extLst>
              <a:ext uri="{FF2B5EF4-FFF2-40B4-BE49-F238E27FC236}">
                <a16:creationId xmlns:a16="http://schemas.microsoft.com/office/drawing/2014/main" id="{1BA82BC0-3385-1845-93FA-F8CE2A1B8CB3}"/>
              </a:ext>
            </a:extLst>
          </p:cNvPr>
          <p:cNvSpPr>
            <a:spLocks noGrp="1"/>
          </p:cNvSpPr>
          <p:nvPr>
            <p:ph sz="half" idx="1"/>
          </p:nvPr>
        </p:nvSpPr>
        <p:spPr/>
        <p:txBody>
          <a:bodyPr>
            <a:normAutofit/>
          </a:bodyPr>
          <a:lstStyle/>
          <a:p>
            <a:r>
              <a:rPr lang="en-US" dirty="0"/>
              <a:t>Fick principle – in the steady state, the cardiac output of the left and right ventricles is equal</a:t>
            </a:r>
          </a:p>
          <a:p>
            <a:pPr lvl="1"/>
            <a:r>
              <a:rPr lang="en-US" dirty="0"/>
              <a:t>Conservation of mass, a concept that can be applied to the utilization of O2 by the body</a:t>
            </a:r>
          </a:p>
        </p:txBody>
      </p:sp>
      <p:pic>
        <p:nvPicPr>
          <p:cNvPr id="6" name="Content Placeholder 5" descr="Table&#10;&#10;Description automatically generated">
            <a:extLst>
              <a:ext uri="{FF2B5EF4-FFF2-40B4-BE49-F238E27FC236}">
                <a16:creationId xmlns:a16="http://schemas.microsoft.com/office/drawing/2014/main" id="{D3CAB3A4-24D8-F247-B39E-6908DCEA43BD}"/>
              </a:ext>
            </a:extLst>
          </p:cNvPr>
          <p:cNvPicPr>
            <a:picLocks noGrp="1" noChangeAspect="1"/>
          </p:cNvPicPr>
          <p:nvPr>
            <p:ph sz="half" idx="2"/>
          </p:nvPr>
        </p:nvPicPr>
        <p:blipFill>
          <a:blip r:embed="rId3"/>
          <a:stretch>
            <a:fillRect/>
          </a:stretch>
        </p:blipFill>
        <p:spPr>
          <a:xfrm>
            <a:off x="6172200" y="1958095"/>
            <a:ext cx="5181600" cy="4086398"/>
          </a:xfrm>
        </p:spPr>
      </p:pic>
    </p:spTree>
    <p:extLst>
      <p:ext uri="{BB962C8B-B14F-4D97-AF65-F5344CB8AC3E}">
        <p14:creationId xmlns:p14="http://schemas.microsoft.com/office/powerpoint/2010/main" val="427156880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B3E6E-E9FB-8145-AEA3-346C7349A50E}"/>
              </a:ext>
            </a:extLst>
          </p:cNvPr>
          <p:cNvSpPr>
            <a:spLocks noGrp="1"/>
          </p:cNvSpPr>
          <p:nvPr>
            <p:ph type="title"/>
          </p:nvPr>
        </p:nvSpPr>
        <p:spPr/>
        <p:txBody>
          <a:bodyPr/>
          <a:lstStyle/>
          <a:p>
            <a:r>
              <a:rPr lang="en-US" dirty="0"/>
              <a:t>Cardiac Cycle</a:t>
            </a:r>
          </a:p>
        </p:txBody>
      </p:sp>
      <p:sp>
        <p:nvSpPr>
          <p:cNvPr id="3" name="Text Placeholder 2">
            <a:extLst>
              <a:ext uri="{FF2B5EF4-FFF2-40B4-BE49-F238E27FC236}">
                <a16:creationId xmlns:a16="http://schemas.microsoft.com/office/drawing/2014/main" id="{BFD9912F-0CA8-214C-BEF0-E35BD2F991F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60350908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14" descr="Diagram, schematic&#10;&#10;Description automatically generated">
            <a:extLst>
              <a:ext uri="{FF2B5EF4-FFF2-40B4-BE49-F238E27FC236}">
                <a16:creationId xmlns:a16="http://schemas.microsoft.com/office/drawing/2014/main" id="{3AC35D47-682E-3646-8C97-0994C7A50F35}"/>
              </a:ext>
            </a:extLst>
          </p:cNvPr>
          <p:cNvPicPr>
            <a:picLocks noChangeAspect="1"/>
          </p:cNvPicPr>
          <p:nvPr/>
        </p:nvPicPr>
        <p:blipFill rotWithShape="1">
          <a:blip r:embed="rId3"/>
          <a:srcRect b="2581"/>
          <a:stretch/>
        </p:blipFill>
        <p:spPr>
          <a:xfrm>
            <a:off x="1276032" y="602456"/>
            <a:ext cx="4367728" cy="5653088"/>
          </a:xfrm>
          <a:prstGeom prst="rect">
            <a:avLst/>
          </a:prstGeom>
        </p:spPr>
      </p:pic>
      <p:pic>
        <p:nvPicPr>
          <p:cNvPr id="8" name="Content Placeholder 16" descr="Diagram&#10;&#10;Description automatically generated">
            <a:extLst>
              <a:ext uri="{FF2B5EF4-FFF2-40B4-BE49-F238E27FC236}">
                <a16:creationId xmlns:a16="http://schemas.microsoft.com/office/drawing/2014/main" id="{D86EEAE4-38FC-4A45-A740-CA069813C48F}"/>
              </a:ext>
            </a:extLst>
          </p:cNvPr>
          <p:cNvPicPr>
            <a:picLocks noChangeAspect="1"/>
          </p:cNvPicPr>
          <p:nvPr/>
        </p:nvPicPr>
        <p:blipFill rotWithShape="1">
          <a:blip r:embed="rId4"/>
          <a:srcRect t="1542" b="10223"/>
          <a:stretch/>
        </p:blipFill>
        <p:spPr>
          <a:xfrm>
            <a:off x="5974080" y="602456"/>
            <a:ext cx="4387291" cy="5779294"/>
          </a:xfrm>
          <a:prstGeom prst="rect">
            <a:avLst/>
          </a:prstGeom>
        </p:spPr>
      </p:pic>
      <p:pic>
        <p:nvPicPr>
          <p:cNvPr id="9" name="Picture 8" descr="Chart, line chart, histogram&#10;&#10;Description automatically generated">
            <a:extLst>
              <a:ext uri="{FF2B5EF4-FFF2-40B4-BE49-F238E27FC236}">
                <a16:creationId xmlns:a16="http://schemas.microsoft.com/office/drawing/2014/main" id="{EBA7F505-E928-F041-96B1-9F1CA51928B2}"/>
              </a:ext>
            </a:extLst>
          </p:cNvPr>
          <p:cNvPicPr>
            <a:picLocks noChangeAspect="1"/>
          </p:cNvPicPr>
          <p:nvPr/>
        </p:nvPicPr>
        <p:blipFill rotWithShape="1">
          <a:blip r:embed="rId5"/>
          <a:srcRect l="22000" t="2415" r="7333" b="3008"/>
          <a:stretch/>
        </p:blipFill>
        <p:spPr>
          <a:xfrm>
            <a:off x="77427" y="602456"/>
            <a:ext cx="1033445" cy="4149376"/>
          </a:xfrm>
          <a:prstGeom prst="rect">
            <a:avLst/>
          </a:prstGeom>
        </p:spPr>
      </p:pic>
      <p:sp>
        <p:nvSpPr>
          <p:cNvPr id="10" name="TextBox 9">
            <a:extLst>
              <a:ext uri="{FF2B5EF4-FFF2-40B4-BE49-F238E27FC236}">
                <a16:creationId xmlns:a16="http://schemas.microsoft.com/office/drawing/2014/main" id="{389F279A-50DD-8C49-B4FB-FE7C69B1F218}"/>
              </a:ext>
            </a:extLst>
          </p:cNvPr>
          <p:cNvSpPr txBox="1"/>
          <p:nvPr/>
        </p:nvSpPr>
        <p:spPr>
          <a:xfrm>
            <a:off x="1110872" y="158496"/>
            <a:ext cx="4532888" cy="369332"/>
          </a:xfrm>
          <a:prstGeom prst="rect">
            <a:avLst/>
          </a:prstGeom>
          <a:noFill/>
        </p:spPr>
        <p:txBody>
          <a:bodyPr wrap="square" rtlCol="0">
            <a:spAutoFit/>
          </a:bodyPr>
          <a:lstStyle/>
          <a:p>
            <a:r>
              <a:rPr lang="en-US" b="1" dirty="0"/>
              <a:t>     A      B     C          D         E       F              G</a:t>
            </a:r>
          </a:p>
        </p:txBody>
      </p:sp>
      <p:sp>
        <p:nvSpPr>
          <p:cNvPr id="11" name="TextBox 10">
            <a:extLst>
              <a:ext uri="{FF2B5EF4-FFF2-40B4-BE49-F238E27FC236}">
                <a16:creationId xmlns:a16="http://schemas.microsoft.com/office/drawing/2014/main" id="{6197B75A-145D-DA44-879D-BD09F54D7FE9}"/>
              </a:ext>
            </a:extLst>
          </p:cNvPr>
          <p:cNvSpPr txBox="1"/>
          <p:nvPr/>
        </p:nvSpPr>
        <p:spPr>
          <a:xfrm>
            <a:off x="5974080" y="158496"/>
            <a:ext cx="4279392" cy="369332"/>
          </a:xfrm>
          <a:prstGeom prst="rect">
            <a:avLst/>
          </a:prstGeom>
          <a:noFill/>
        </p:spPr>
        <p:txBody>
          <a:bodyPr wrap="square" rtlCol="0">
            <a:spAutoFit/>
          </a:bodyPr>
          <a:lstStyle/>
          <a:p>
            <a:r>
              <a:rPr lang="en-US" b="1" dirty="0"/>
              <a:t>   A      B     C         D         E        F              G</a:t>
            </a:r>
          </a:p>
        </p:txBody>
      </p:sp>
    </p:spTree>
    <p:extLst>
      <p:ext uri="{BB962C8B-B14F-4D97-AF65-F5344CB8AC3E}">
        <p14:creationId xmlns:p14="http://schemas.microsoft.com/office/powerpoint/2010/main" val="24135893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8A53E-440C-D148-85F5-23D2341EBB81}"/>
              </a:ext>
            </a:extLst>
          </p:cNvPr>
          <p:cNvSpPr>
            <a:spLocks noGrp="1"/>
          </p:cNvSpPr>
          <p:nvPr>
            <p:ph type="title"/>
          </p:nvPr>
        </p:nvSpPr>
        <p:spPr/>
        <p:txBody>
          <a:bodyPr>
            <a:normAutofit fontScale="90000"/>
          </a:bodyPr>
          <a:lstStyle/>
          <a:p>
            <a:r>
              <a:rPr lang="en-US" dirty="0"/>
              <a:t>Types and Characteristics of Blood Vessels</a:t>
            </a:r>
          </a:p>
        </p:txBody>
      </p:sp>
      <p:sp>
        <p:nvSpPr>
          <p:cNvPr id="3" name="Content Placeholder 2">
            <a:extLst>
              <a:ext uri="{FF2B5EF4-FFF2-40B4-BE49-F238E27FC236}">
                <a16:creationId xmlns:a16="http://schemas.microsoft.com/office/drawing/2014/main" id="{56F564E6-9748-044B-9271-B211393D7986}"/>
              </a:ext>
            </a:extLst>
          </p:cNvPr>
          <p:cNvSpPr>
            <a:spLocks noGrp="1"/>
          </p:cNvSpPr>
          <p:nvPr>
            <p:ph sz="half" idx="1"/>
          </p:nvPr>
        </p:nvSpPr>
        <p:spPr/>
        <p:txBody>
          <a:bodyPr/>
          <a:lstStyle/>
          <a:p>
            <a:r>
              <a:rPr lang="en-US" dirty="0"/>
              <a:t>Arteries </a:t>
            </a:r>
          </a:p>
          <a:p>
            <a:pPr lvl="1"/>
            <a:r>
              <a:rPr lang="en-US" dirty="0"/>
              <a:t>Function to deliver oxygenated blood to tissues</a:t>
            </a:r>
          </a:p>
          <a:p>
            <a:pPr lvl="1"/>
            <a:r>
              <a:rPr lang="en-US" dirty="0"/>
              <a:t>Thick walled</a:t>
            </a:r>
          </a:p>
          <a:p>
            <a:pPr lvl="1"/>
            <a:r>
              <a:rPr lang="en-US" dirty="0"/>
              <a:t>Elastic tissue, smooth muscle, connective tissue</a:t>
            </a:r>
          </a:p>
          <a:p>
            <a:pPr lvl="1"/>
            <a:r>
              <a:rPr lang="en-US" dirty="0"/>
              <a:t>Artery Volume = stressed volume</a:t>
            </a:r>
          </a:p>
          <a:p>
            <a:r>
              <a:rPr lang="en-US" dirty="0"/>
              <a:t>Arterioles</a:t>
            </a:r>
          </a:p>
          <a:p>
            <a:pPr lvl="1"/>
            <a:r>
              <a:rPr lang="en-US" dirty="0"/>
              <a:t>Smooth muscle, highest resistance to blood flow</a:t>
            </a:r>
          </a:p>
          <a:p>
            <a:pPr lvl="1"/>
            <a:r>
              <a:rPr lang="en-US" dirty="0"/>
              <a:t>Innervated by many alpha and beta adrenergic receptors </a:t>
            </a:r>
          </a:p>
        </p:txBody>
      </p:sp>
      <p:sp>
        <p:nvSpPr>
          <p:cNvPr id="4" name="Content Placeholder 3">
            <a:extLst>
              <a:ext uri="{FF2B5EF4-FFF2-40B4-BE49-F238E27FC236}">
                <a16:creationId xmlns:a16="http://schemas.microsoft.com/office/drawing/2014/main" id="{F1EBF50D-B920-244D-A07E-AC086B3E1C59}"/>
              </a:ext>
            </a:extLst>
          </p:cNvPr>
          <p:cNvSpPr>
            <a:spLocks noGrp="1"/>
          </p:cNvSpPr>
          <p:nvPr>
            <p:ph sz="half" idx="2"/>
          </p:nvPr>
        </p:nvSpPr>
        <p:spPr/>
        <p:txBody>
          <a:bodyPr/>
          <a:lstStyle/>
          <a:p>
            <a:r>
              <a:rPr lang="en-US" dirty="0"/>
              <a:t>Capillaries</a:t>
            </a:r>
          </a:p>
          <a:p>
            <a:pPr lvl="1"/>
            <a:r>
              <a:rPr lang="en-US" dirty="0"/>
              <a:t>Thin walled, lined with single layer of endothelial cells</a:t>
            </a:r>
          </a:p>
          <a:p>
            <a:pPr lvl="1"/>
            <a:r>
              <a:rPr lang="en-US" dirty="0"/>
              <a:t>Site of exchange</a:t>
            </a:r>
          </a:p>
          <a:p>
            <a:pPr lvl="1"/>
            <a:r>
              <a:rPr lang="en-US" dirty="0"/>
              <a:t>Selective perfusion</a:t>
            </a:r>
          </a:p>
          <a:p>
            <a:r>
              <a:rPr lang="en-US" dirty="0"/>
              <a:t>Veins and Venioles </a:t>
            </a:r>
          </a:p>
          <a:p>
            <a:pPr lvl="1"/>
            <a:r>
              <a:rPr lang="en-US" dirty="0"/>
              <a:t>Thin walled</a:t>
            </a:r>
          </a:p>
          <a:p>
            <a:pPr lvl="1"/>
            <a:r>
              <a:rPr lang="en-US" dirty="0"/>
              <a:t>Large compliance, under low pressure</a:t>
            </a:r>
          </a:p>
          <a:p>
            <a:pPr lvl="1"/>
            <a:r>
              <a:rPr lang="en-US" dirty="0"/>
              <a:t>Vein volume = unstressed volume</a:t>
            </a:r>
          </a:p>
          <a:p>
            <a:endParaRPr lang="en-US" dirty="0"/>
          </a:p>
        </p:txBody>
      </p:sp>
    </p:spTree>
    <p:extLst>
      <p:ext uri="{BB962C8B-B14F-4D97-AF65-F5344CB8AC3E}">
        <p14:creationId xmlns:p14="http://schemas.microsoft.com/office/powerpoint/2010/main" val="321413995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299E7-F25B-7C4B-A84D-3B8CB4DC2C96}"/>
              </a:ext>
            </a:extLst>
          </p:cNvPr>
          <p:cNvSpPr>
            <a:spLocks noGrp="1"/>
          </p:cNvSpPr>
          <p:nvPr>
            <p:ph type="title"/>
          </p:nvPr>
        </p:nvSpPr>
        <p:spPr/>
        <p:txBody>
          <a:bodyPr/>
          <a:lstStyle/>
          <a:p>
            <a:r>
              <a:rPr lang="en-US" dirty="0"/>
              <a:t>Atrial Systole (A) </a:t>
            </a:r>
          </a:p>
        </p:txBody>
      </p:sp>
      <p:sp>
        <p:nvSpPr>
          <p:cNvPr id="3" name="Content Placeholder 2">
            <a:extLst>
              <a:ext uri="{FF2B5EF4-FFF2-40B4-BE49-F238E27FC236}">
                <a16:creationId xmlns:a16="http://schemas.microsoft.com/office/drawing/2014/main" id="{C529565E-3FDC-B14F-AC7A-DF2174B2B37A}"/>
              </a:ext>
            </a:extLst>
          </p:cNvPr>
          <p:cNvSpPr>
            <a:spLocks noGrp="1"/>
          </p:cNvSpPr>
          <p:nvPr>
            <p:ph idx="1"/>
          </p:nvPr>
        </p:nvSpPr>
        <p:spPr/>
        <p:txBody>
          <a:bodyPr/>
          <a:lstStyle/>
          <a:p>
            <a:r>
              <a:rPr lang="en-US" dirty="0"/>
              <a:t>Atrial contraction </a:t>
            </a:r>
          </a:p>
          <a:p>
            <a:r>
              <a:rPr lang="en-US" dirty="0"/>
              <a:t>P wave marks depolarization and precedes atrial contraction </a:t>
            </a:r>
          </a:p>
          <a:p>
            <a:r>
              <a:rPr lang="en-US" dirty="0"/>
              <a:t>Increase in left atrial pressure </a:t>
            </a:r>
            <a:r>
              <a:rPr lang="en-US" dirty="0">
                <a:sym typeface="Wingdings" pitchFamily="2" charset="2"/>
              </a:rPr>
              <a:t> reflected back into veins  appears as </a:t>
            </a:r>
            <a:r>
              <a:rPr lang="en-US" b="1" dirty="0">
                <a:sym typeface="Wingdings" pitchFamily="2" charset="2"/>
              </a:rPr>
              <a:t>a wave</a:t>
            </a:r>
            <a:r>
              <a:rPr lang="en-US" dirty="0">
                <a:sym typeface="Wingdings" pitchFamily="2" charset="2"/>
              </a:rPr>
              <a:t> on on venous pulse line</a:t>
            </a:r>
          </a:p>
          <a:p>
            <a:r>
              <a:rPr lang="en-US" dirty="0">
                <a:sym typeface="Wingdings" pitchFamily="2" charset="2"/>
              </a:rPr>
              <a:t>Mitral valve open  ventricle filling even before systole </a:t>
            </a:r>
          </a:p>
          <a:p>
            <a:r>
              <a:rPr lang="en-US" dirty="0">
                <a:sym typeface="Wingdings" pitchFamily="2" charset="2"/>
              </a:rPr>
              <a:t>Atrial systole  increase in ventricular volume  increase in ventricular pressure </a:t>
            </a:r>
          </a:p>
          <a:p>
            <a:r>
              <a:rPr lang="en-US" dirty="0">
                <a:sym typeface="Wingdings" pitchFamily="2" charset="2"/>
              </a:rPr>
              <a:t>S4 = atrial contraction </a:t>
            </a:r>
          </a:p>
          <a:p>
            <a:endParaRPr lang="en-US" dirty="0"/>
          </a:p>
        </p:txBody>
      </p:sp>
    </p:spTree>
    <p:extLst>
      <p:ext uri="{BB962C8B-B14F-4D97-AF65-F5344CB8AC3E}">
        <p14:creationId xmlns:p14="http://schemas.microsoft.com/office/powerpoint/2010/main" val="85874929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B0AD1-D36B-4E4A-8CB5-794B1DB4996B}"/>
              </a:ext>
            </a:extLst>
          </p:cNvPr>
          <p:cNvSpPr>
            <a:spLocks noGrp="1"/>
          </p:cNvSpPr>
          <p:nvPr>
            <p:ph type="title"/>
          </p:nvPr>
        </p:nvSpPr>
        <p:spPr/>
        <p:txBody>
          <a:bodyPr>
            <a:normAutofit/>
          </a:bodyPr>
          <a:lstStyle/>
          <a:p>
            <a:r>
              <a:rPr lang="en-US" sz="4800" dirty="0"/>
              <a:t>Isovolumetric Ventricular Contraction (B)</a:t>
            </a:r>
          </a:p>
        </p:txBody>
      </p:sp>
      <p:sp>
        <p:nvSpPr>
          <p:cNvPr id="3" name="Content Placeholder 2">
            <a:extLst>
              <a:ext uri="{FF2B5EF4-FFF2-40B4-BE49-F238E27FC236}">
                <a16:creationId xmlns:a16="http://schemas.microsoft.com/office/drawing/2014/main" id="{2CC18184-A738-A34A-A631-32869D712827}"/>
              </a:ext>
            </a:extLst>
          </p:cNvPr>
          <p:cNvSpPr>
            <a:spLocks noGrp="1"/>
          </p:cNvSpPr>
          <p:nvPr>
            <p:ph idx="1"/>
          </p:nvPr>
        </p:nvSpPr>
        <p:spPr/>
        <p:txBody>
          <a:bodyPr/>
          <a:lstStyle/>
          <a:p>
            <a:r>
              <a:rPr lang="en-US" dirty="0"/>
              <a:t>Starts during the QRS complex </a:t>
            </a:r>
          </a:p>
          <a:p>
            <a:r>
              <a:rPr lang="en-US" dirty="0"/>
              <a:t>Left ventricle contracts </a:t>
            </a:r>
            <a:r>
              <a:rPr lang="en-US" dirty="0">
                <a:sym typeface="Wingdings" pitchFamily="2" charset="2"/>
              </a:rPr>
              <a:t></a:t>
            </a:r>
            <a:r>
              <a:rPr lang="en-US" dirty="0"/>
              <a:t> increase in left ventricular pressure</a:t>
            </a:r>
          </a:p>
          <a:p>
            <a:r>
              <a:rPr lang="en-US" dirty="0"/>
              <a:t>Ventricular pressure increases dramatically, ventricular volume remains the same </a:t>
            </a:r>
          </a:p>
          <a:p>
            <a:r>
              <a:rPr lang="en-US" dirty="0"/>
              <a:t>Left ventricular pressure &gt; left atrial pressure </a:t>
            </a:r>
            <a:r>
              <a:rPr lang="en-US" dirty="0">
                <a:sym typeface="Wingdings" pitchFamily="2" charset="2"/>
              </a:rPr>
              <a:t> mitral valve closes</a:t>
            </a:r>
          </a:p>
          <a:p>
            <a:r>
              <a:rPr lang="en-US" dirty="0">
                <a:sym typeface="Wingdings" pitchFamily="2" charset="2"/>
              </a:rPr>
              <a:t>S1 = closure of AV valves (mitral and tricuspid)</a:t>
            </a:r>
            <a:r>
              <a:rPr lang="en-US" dirty="0"/>
              <a:t> </a:t>
            </a:r>
          </a:p>
          <a:p>
            <a:endParaRPr lang="en-US" dirty="0"/>
          </a:p>
        </p:txBody>
      </p:sp>
    </p:spTree>
    <p:extLst>
      <p:ext uri="{BB962C8B-B14F-4D97-AF65-F5344CB8AC3E}">
        <p14:creationId xmlns:p14="http://schemas.microsoft.com/office/powerpoint/2010/main" val="311833872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04840-CE50-4E42-9524-9647FC014F8B}"/>
              </a:ext>
            </a:extLst>
          </p:cNvPr>
          <p:cNvSpPr>
            <a:spLocks noGrp="1"/>
          </p:cNvSpPr>
          <p:nvPr>
            <p:ph type="title"/>
          </p:nvPr>
        </p:nvSpPr>
        <p:spPr/>
        <p:txBody>
          <a:bodyPr/>
          <a:lstStyle/>
          <a:p>
            <a:r>
              <a:rPr lang="en-US" dirty="0"/>
              <a:t>Rapid Ventricular Ejection (C)</a:t>
            </a:r>
          </a:p>
        </p:txBody>
      </p:sp>
      <p:sp>
        <p:nvSpPr>
          <p:cNvPr id="3" name="Content Placeholder 2">
            <a:extLst>
              <a:ext uri="{FF2B5EF4-FFF2-40B4-BE49-F238E27FC236}">
                <a16:creationId xmlns:a16="http://schemas.microsoft.com/office/drawing/2014/main" id="{2F9E670A-31E1-014B-933D-2A0F1B0F714C}"/>
              </a:ext>
            </a:extLst>
          </p:cNvPr>
          <p:cNvSpPr>
            <a:spLocks noGrp="1"/>
          </p:cNvSpPr>
          <p:nvPr>
            <p:ph idx="1"/>
          </p:nvPr>
        </p:nvSpPr>
        <p:spPr/>
        <p:txBody>
          <a:bodyPr/>
          <a:lstStyle/>
          <a:p>
            <a:r>
              <a:rPr lang="en-US" dirty="0"/>
              <a:t>Ventricle continues to contract and reaches highest pressure</a:t>
            </a:r>
          </a:p>
          <a:p>
            <a:r>
              <a:rPr lang="en-US" dirty="0"/>
              <a:t>Ventricular pressure &gt; aortic pressure </a:t>
            </a:r>
            <a:r>
              <a:rPr lang="en-US" dirty="0">
                <a:sym typeface="Wingdings" pitchFamily="2" charset="2"/>
              </a:rPr>
              <a:t> aortic valve opens </a:t>
            </a:r>
          </a:p>
          <a:p>
            <a:r>
              <a:rPr lang="en-US" dirty="0">
                <a:sym typeface="Wingdings" pitchFamily="2" charset="2"/>
              </a:rPr>
              <a:t>Pressure gradient drives blood from ventricles into aorta </a:t>
            </a:r>
          </a:p>
          <a:p>
            <a:r>
              <a:rPr lang="en-US" dirty="0">
                <a:sym typeface="Wingdings" pitchFamily="2" charset="2"/>
              </a:rPr>
              <a:t>Ventricular volume decreases, aortic pressure increases</a:t>
            </a:r>
          </a:p>
          <a:p>
            <a:r>
              <a:rPr lang="en-US" dirty="0">
                <a:sym typeface="Wingdings" pitchFamily="2" charset="2"/>
              </a:rPr>
              <a:t>During this phase atrial filling begins  left atrial pressure increases as blood returns from pulmonary circulation</a:t>
            </a:r>
          </a:p>
          <a:p>
            <a:r>
              <a:rPr lang="en-US" dirty="0">
                <a:sym typeface="Wingdings" pitchFamily="2" charset="2"/>
              </a:rPr>
              <a:t>End of this phase = end of ST segment or beginning of T wave</a:t>
            </a:r>
          </a:p>
        </p:txBody>
      </p:sp>
    </p:spTree>
    <p:extLst>
      <p:ext uri="{BB962C8B-B14F-4D97-AF65-F5344CB8AC3E}">
        <p14:creationId xmlns:p14="http://schemas.microsoft.com/office/powerpoint/2010/main" val="170621143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D52FB-07E1-754D-86B7-ED27AC28460E}"/>
              </a:ext>
            </a:extLst>
          </p:cNvPr>
          <p:cNvSpPr>
            <a:spLocks noGrp="1"/>
          </p:cNvSpPr>
          <p:nvPr>
            <p:ph type="title"/>
          </p:nvPr>
        </p:nvSpPr>
        <p:spPr/>
        <p:txBody>
          <a:bodyPr/>
          <a:lstStyle/>
          <a:p>
            <a:r>
              <a:rPr lang="en-US" dirty="0"/>
              <a:t>Reduced Ventricular Ejection (D)</a:t>
            </a:r>
          </a:p>
        </p:txBody>
      </p:sp>
      <p:sp>
        <p:nvSpPr>
          <p:cNvPr id="3" name="Content Placeholder 2">
            <a:extLst>
              <a:ext uri="{FF2B5EF4-FFF2-40B4-BE49-F238E27FC236}">
                <a16:creationId xmlns:a16="http://schemas.microsoft.com/office/drawing/2014/main" id="{12B907BA-6A48-724A-B580-B134AE083E5F}"/>
              </a:ext>
            </a:extLst>
          </p:cNvPr>
          <p:cNvSpPr>
            <a:spLocks noGrp="1"/>
          </p:cNvSpPr>
          <p:nvPr>
            <p:ph idx="1"/>
          </p:nvPr>
        </p:nvSpPr>
        <p:spPr/>
        <p:txBody>
          <a:bodyPr/>
          <a:lstStyle/>
          <a:p>
            <a:r>
              <a:rPr lang="en-US" dirty="0"/>
              <a:t>Ventricles repolarize </a:t>
            </a:r>
          </a:p>
          <a:p>
            <a:r>
              <a:rPr lang="en-US" dirty="0"/>
              <a:t>T wave on ECG </a:t>
            </a:r>
          </a:p>
          <a:p>
            <a:r>
              <a:rPr lang="en-US" dirty="0"/>
              <a:t>Ventricular pressure falls</a:t>
            </a:r>
          </a:p>
          <a:p>
            <a:r>
              <a:rPr lang="en-US" dirty="0"/>
              <a:t>Ventricular volume and pressure falls as aortic valve is still open</a:t>
            </a:r>
          </a:p>
          <a:p>
            <a:r>
              <a:rPr lang="en-US" dirty="0"/>
              <a:t>Aortic pressure decreases because blood leaving aorta faster than ventricular blood is entering </a:t>
            </a:r>
          </a:p>
          <a:p>
            <a:r>
              <a:rPr lang="en-US" dirty="0"/>
              <a:t>Left atrial pressure continues to increase as blood fills atria</a:t>
            </a:r>
          </a:p>
          <a:p>
            <a:pPr marL="0" indent="0">
              <a:buNone/>
            </a:pPr>
            <a:endParaRPr lang="en-US" dirty="0"/>
          </a:p>
        </p:txBody>
      </p:sp>
    </p:spTree>
    <p:extLst>
      <p:ext uri="{BB962C8B-B14F-4D97-AF65-F5344CB8AC3E}">
        <p14:creationId xmlns:p14="http://schemas.microsoft.com/office/powerpoint/2010/main" val="282196733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0CBF7-287A-6649-ABE8-325EFFC1AAFB}"/>
              </a:ext>
            </a:extLst>
          </p:cNvPr>
          <p:cNvSpPr>
            <a:spLocks noGrp="1"/>
          </p:cNvSpPr>
          <p:nvPr>
            <p:ph type="title"/>
          </p:nvPr>
        </p:nvSpPr>
        <p:spPr/>
        <p:txBody>
          <a:bodyPr>
            <a:normAutofit fontScale="90000"/>
          </a:bodyPr>
          <a:lstStyle/>
          <a:p>
            <a:r>
              <a:rPr lang="en-US" dirty="0"/>
              <a:t>Isovolumetric Ventricular Relaxation (E)</a:t>
            </a:r>
          </a:p>
        </p:txBody>
      </p:sp>
      <p:sp>
        <p:nvSpPr>
          <p:cNvPr id="3" name="Content Placeholder 2">
            <a:extLst>
              <a:ext uri="{FF2B5EF4-FFF2-40B4-BE49-F238E27FC236}">
                <a16:creationId xmlns:a16="http://schemas.microsoft.com/office/drawing/2014/main" id="{5AF908CF-B548-1E46-A525-9D3735F52980}"/>
              </a:ext>
            </a:extLst>
          </p:cNvPr>
          <p:cNvSpPr>
            <a:spLocks noGrp="1"/>
          </p:cNvSpPr>
          <p:nvPr>
            <p:ph idx="1"/>
          </p:nvPr>
        </p:nvSpPr>
        <p:spPr/>
        <p:txBody>
          <a:bodyPr/>
          <a:lstStyle/>
          <a:p>
            <a:r>
              <a:rPr lang="en-US" dirty="0"/>
              <a:t>After the ventricles are fully repolarized</a:t>
            </a:r>
          </a:p>
          <a:p>
            <a:r>
              <a:rPr lang="en-US" dirty="0"/>
              <a:t>Left ventricular pressure decreases dramatically</a:t>
            </a:r>
          </a:p>
          <a:p>
            <a:r>
              <a:rPr lang="en-US" dirty="0"/>
              <a:t>Left ventricular pressure &lt; aortic pressure </a:t>
            </a:r>
            <a:r>
              <a:rPr lang="en-US" dirty="0">
                <a:sym typeface="Wingdings" pitchFamily="2" charset="2"/>
              </a:rPr>
              <a:t> aortic valve closes</a:t>
            </a:r>
          </a:p>
          <a:p>
            <a:r>
              <a:rPr lang="en-US" dirty="0">
                <a:sym typeface="Wingdings" pitchFamily="2" charset="2"/>
              </a:rPr>
              <a:t>S2 = aortic and pulmonic valves closing</a:t>
            </a:r>
          </a:p>
          <a:p>
            <a:r>
              <a:rPr lang="en-US" dirty="0">
                <a:sym typeface="Wingdings" pitchFamily="2" charset="2"/>
              </a:rPr>
              <a:t>Dicrotic notch on aortic pressure curve = aortic valve closes</a:t>
            </a:r>
          </a:p>
          <a:p>
            <a:r>
              <a:rPr lang="en-US" dirty="0">
                <a:sym typeface="Wingdings" pitchFamily="2" charset="2"/>
              </a:rPr>
              <a:t>Ventricular volume is constant because all valves closed </a:t>
            </a:r>
            <a:endParaRPr lang="en-US" dirty="0"/>
          </a:p>
          <a:p>
            <a:endParaRPr lang="en-US" dirty="0"/>
          </a:p>
        </p:txBody>
      </p:sp>
    </p:spTree>
    <p:extLst>
      <p:ext uri="{BB962C8B-B14F-4D97-AF65-F5344CB8AC3E}">
        <p14:creationId xmlns:p14="http://schemas.microsoft.com/office/powerpoint/2010/main" val="30225563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681E1-CC4A-344A-805E-AC2A31F1342B}"/>
              </a:ext>
            </a:extLst>
          </p:cNvPr>
          <p:cNvSpPr>
            <a:spLocks noGrp="1"/>
          </p:cNvSpPr>
          <p:nvPr>
            <p:ph type="title"/>
          </p:nvPr>
        </p:nvSpPr>
        <p:spPr/>
        <p:txBody>
          <a:bodyPr/>
          <a:lstStyle/>
          <a:p>
            <a:r>
              <a:rPr lang="en-US" dirty="0"/>
              <a:t>Rapid Ventricular Filling (F)</a:t>
            </a:r>
          </a:p>
        </p:txBody>
      </p:sp>
      <p:sp>
        <p:nvSpPr>
          <p:cNvPr id="3" name="Content Placeholder 2">
            <a:extLst>
              <a:ext uri="{FF2B5EF4-FFF2-40B4-BE49-F238E27FC236}">
                <a16:creationId xmlns:a16="http://schemas.microsoft.com/office/drawing/2014/main" id="{A8BF0A1B-615F-C54F-98F4-77EA52CC0EB7}"/>
              </a:ext>
            </a:extLst>
          </p:cNvPr>
          <p:cNvSpPr>
            <a:spLocks noGrp="1"/>
          </p:cNvSpPr>
          <p:nvPr>
            <p:ph idx="1"/>
          </p:nvPr>
        </p:nvSpPr>
        <p:spPr/>
        <p:txBody>
          <a:bodyPr/>
          <a:lstStyle/>
          <a:p>
            <a:r>
              <a:rPr lang="en-US" sz="2200" dirty="0"/>
              <a:t>Ventricular pressure drops to lowest level </a:t>
            </a:r>
            <a:r>
              <a:rPr lang="en-US" sz="2200" dirty="0">
                <a:sym typeface="Wingdings" pitchFamily="2" charset="2"/>
              </a:rPr>
              <a:t> mitral valve opens </a:t>
            </a:r>
          </a:p>
          <a:p>
            <a:r>
              <a:rPr lang="en-US" sz="2200" dirty="0">
                <a:sym typeface="Wingdings" pitchFamily="2" charset="2"/>
              </a:rPr>
              <a:t>Ventricle fills with blood  ventricle volume increases rapidly</a:t>
            </a:r>
          </a:p>
          <a:p>
            <a:r>
              <a:rPr lang="en-US" sz="2200" dirty="0">
                <a:sym typeface="Wingdings" pitchFamily="2" charset="2"/>
              </a:rPr>
              <a:t>Ventricular pressure remains low as ventricle is relaxed</a:t>
            </a:r>
          </a:p>
          <a:p>
            <a:r>
              <a:rPr lang="en-US" sz="2200" dirty="0">
                <a:sym typeface="Wingdings" pitchFamily="2" charset="2"/>
              </a:rPr>
              <a:t>S3 = flow of blood from atria to ventricle </a:t>
            </a:r>
          </a:p>
          <a:p>
            <a:pPr lvl="1"/>
            <a:r>
              <a:rPr lang="en-US" sz="2200" dirty="0">
                <a:sym typeface="Wingdings" pitchFamily="2" charset="2"/>
              </a:rPr>
              <a:t>Not heard except with non compliant ventricles</a:t>
            </a:r>
          </a:p>
          <a:p>
            <a:r>
              <a:rPr lang="en-US" sz="2200" dirty="0">
                <a:sym typeface="Wingdings" pitchFamily="2" charset="2"/>
              </a:rPr>
              <a:t>Aortic pressure decreases</a:t>
            </a:r>
          </a:p>
          <a:p>
            <a:endParaRPr lang="en-US" dirty="0"/>
          </a:p>
        </p:txBody>
      </p:sp>
    </p:spTree>
    <p:extLst>
      <p:ext uri="{BB962C8B-B14F-4D97-AF65-F5344CB8AC3E}">
        <p14:creationId xmlns:p14="http://schemas.microsoft.com/office/powerpoint/2010/main" val="133223521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6C41D0-B853-B149-A859-A93F9EBEFE66}"/>
              </a:ext>
            </a:extLst>
          </p:cNvPr>
          <p:cNvSpPr>
            <a:spLocks noGrp="1"/>
          </p:cNvSpPr>
          <p:nvPr>
            <p:ph type="title"/>
          </p:nvPr>
        </p:nvSpPr>
        <p:spPr/>
        <p:txBody>
          <a:bodyPr/>
          <a:lstStyle/>
          <a:p>
            <a:r>
              <a:rPr lang="en-US" dirty="0"/>
              <a:t>Reduced Ventricular Filling (G)</a:t>
            </a:r>
          </a:p>
        </p:txBody>
      </p:sp>
      <p:sp>
        <p:nvSpPr>
          <p:cNvPr id="3" name="Content Placeholder 2">
            <a:extLst>
              <a:ext uri="{FF2B5EF4-FFF2-40B4-BE49-F238E27FC236}">
                <a16:creationId xmlns:a16="http://schemas.microsoft.com/office/drawing/2014/main" id="{7925F5D4-7E29-7D49-9BAD-F750206D382B}"/>
              </a:ext>
            </a:extLst>
          </p:cNvPr>
          <p:cNvSpPr>
            <a:spLocks noGrp="1"/>
          </p:cNvSpPr>
          <p:nvPr>
            <p:ph idx="1"/>
          </p:nvPr>
        </p:nvSpPr>
        <p:spPr/>
        <p:txBody>
          <a:bodyPr/>
          <a:lstStyle/>
          <a:p>
            <a:r>
              <a:rPr lang="en-US" dirty="0"/>
              <a:t>Longest phase of cardiac cycle </a:t>
            </a:r>
          </a:p>
          <a:p>
            <a:r>
              <a:rPr lang="en-US" dirty="0"/>
              <a:t>Ventricular filling at slower rate</a:t>
            </a:r>
          </a:p>
          <a:p>
            <a:r>
              <a:rPr lang="en-US" dirty="0"/>
              <a:t>Increases in heart rate decrease or eliminate time available for this phase</a:t>
            </a:r>
          </a:p>
          <a:p>
            <a:endParaRPr lang="en-US" dirty="0"/>
          </a:p>
        </p:txBody>
      </p:sp>
    </p:spTree>
    <p:extLst>
      <p:ext uri="{BB962C8B-B14F-4D97-AF65-F5344CB8AC3E}">
        <p14:creationId xmlns:p14="http://schemas.microsoft.com/office/powerpoint/2010/main" val="140250662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34D6B-ECFF-D541-844B-40753B9471EB}"/>
              </a:ext>
            </a:extLst>
          </p:cNvPr>
          <p:cNvSpPr>
            <a:spLocks noGrp="1"/>
          </p:cNvSpPr>
          <p:nvPr>
            <p:ph type="title"/>
          </p:nvPr>
        </p:nvSpPr>
        <p:spPr/>
        <p:txBody>
          <a:bodyPr/>
          <a:lstStyle/>
          <a:p>
            <a:r>
              <a:rPr lang="en-US" dirty="0"/>
              <a:t>Relationships Between Cardiac Output and Venous Return </a:t>
            </a:r>
          </a:p>
        </p:txBody>
      </p:sp>
      <p:sp>
        <p:nvSpPr>
          <p:cNvPr id="3" name="Text Placeholder 2">
            <a:extLst>
              <a:ext uri="{FF2B5EF4-FFF2-40B4-BE49-F238E27FC236}">
                <a16:creationId xmlns:a16="http://schemas.microsoft.com/office/drawing/2014/main" id="{6386DBF5-CCC1-2E49-A4F4-C4C8354A8F8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76141676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F5C3643-ECCD-BE43-9541-69E0898D874B}"/>
              </a:ext>
            </a:extLst>
          </p:cNvPr>
          <p:cNvSpPr>
            <a:spLocks noGrp="1"/>
          </p:cNvSpPr>
          <p:nvPr>
            <p:ph type="title"/>
          </p:nvPr>
        </p:nvSpPr>
        <p:spPr/>
        <p:txBody>
          <a:bodyPr/>
          <a:lstStyle/>
          <a:p>
            <a:r>
              <a:rPr lang="en-US" dirty="0"/>
              <a:t>Cardiac Function Curve</a:t>
            </a:r>
          </a:p>
        </p:txBody>
      </p:sp>
      <p:sp>
        <p:nvSpPr>
          <p:cNvPr id="6" name="Content Placeholder 5">
            <a:extLst>
              <a:ext uri="{FF2B5EF4-FFF2-40B4-BE49-F238E27FC236}">
                <a16:creationId xmlns:a16="http://schemas.microsoft.com/office/drawing/2014/main" id="{8CC52509-5A03-1148-B501-934F6BF5E64E}"/>
              </a:ext>
            </a:extLst>
          </p:cNvPr>
          <p:cNvSpPr>
            <a:spLocks noGrp="1"/>
          </p:cNvSpPr>
          <p:nvPr>
            <p:ph sz="half" idx="1"/>
          </p:nvPr>
        </p:nvSpPr>
        <p:spPr/>
        <p:txBody>
          <a:bodyPr>
            <a:normAutofit lnSpcReduction="10000"/>
          </a:bodyPr>
          <a:lstStyle/>
          <a:p>
            <a:r>
              <a:rPr lang="en-US" dirty="0">
                <a:solidFill>
                  <a:schemeClr val="tx1"/>
                </a:solidFill>
              </a:rPr>
              <a:t>Plot of the relationship between cardiac output of the left ventricle and right atrial pressure</a:t>
            </a:r>
            <a:endParaRPr lang="en-US" dirty="0"/>
          </a:p>
          <a:p>
            <a:r>
              <a:rPr lang="en-US" dirty="0"/>
              <a:t>As venous return increases, right atrial pressure increases, and end-diastolic volume and end- diastolic fiber length increase</a:t>
            </a:r>
          </a:p>
          <a:p>
            <a:r>
              <a:rPr lang="en-US" dirty="0"/>
              <a:t>Increases in end diastolic fiber length produce increases in cardiac output</a:t>
            </a:r>
          </a:p>
          <a:p>
            <a:r>
              <a:rPr lang="en-US" dirty="0"/>
              <a:t>Volume of blood the left ventricle ejects as cardiac output equals or matches the volume it receives in venous return</a:t>
            </a:r>
          </a:p>
          <a:p>
            <a:r>
              <a:rPr lang="en-US" dirty="0"/>
              <a:t>When right atrial pressure reaches 4 mm Hg, cardiac output can no longer keep up with venous return and the cardiac function curve levels off</a:t>
            </a:r>
          </a:p>
        </p:txBody>
      </p:sp>
      <p:pic>
        <p:nvPicPr>
          <p:cNvPr id="9" name="Content Placeholder 8" descr="Chart, line chart&#10;&#10;Description automatically generated">
            <a:extLst>
              <a:ext uri="{FF2B5EF4-FFF2-40B4-BE49-F238E27FC236}">
                <a16:creationId xmlns:a16="http://schemas.microsoft.com/office/drawing/2014/main" id="{2841F1E9-B8F7-C449-84BF-64F08D322998}"/>
              </a:ext>
            </a:extLst>
          </p:cNvPr>
          <p:cNvPicPr>
            <a:picLocks noGrp="1" noChangeAspect="1"/>
          </p:cNvPicPr>
          <p:nvPr>
            <p:ph sz="half" idx="2"/>
          </p:nvPr>
        </p:nvPicPr>
        <p:blipFill>
          <a:blip r:embed="rId3"/>
          <a:stretch>
            <a:fillRect/>
          </a:stretch>
        </p:blipFill>
        <p:spPr>
          <a:xfrm>
            <a:off x="6469147" y="1825625"/>
            <a:ext cx="4587706" cy="4351338"/>
          </a:xfrm>
        </p:spPr>
      </p:pic>
    </p:spTree>
    <p:extLst>
      <p:ext uri="{BB962C8B-B14F-4D97-AF65-F5344CB8AC3E}">
        <p14:creationId xmlns:p14="http://schemas.microsoft.com/office/powerpoint/2010/main" val="399990462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36FC4-8C51-C842-9F2C-F5AA5499208B}"/>
              </a:ext>
            </a:extLst>
          </p:cNvPr>
          <p:cNvSpPr>
            <a:spLocks noGrp="1"/>
          </p:cNvSpPr>
          <p:nvPr>
            <p:ph type="title"/>
          </p:nvPr>
        </p:nvSpPr>
        <p:spPr/>
        <p:txBody>
          <a:bodyPr/>
          <a:lstStyle/>
          <a:p>
            <a:r>
              <a:rPr lang="en-US" dirty="0"/>
              <a:t>Vascular Function Curve</a:t>
            </a:r>
          </a:p>
        </p:txBody>
      </p:sp>
      <p:sp>
        <p:nvSpPr>
          <p:cNvPr id="3" name="Content Placeholder 2">
            <a:extLst>
              <a:ext uri="{FF2B5EF4-FFF2-40B4-BE49-F238E27FC236}">
                <a16:creationId xmlns:a16="http://schemas.microsoft.com/office/drawing/2014/main" id="{6DD605E9-E90B-BD49-B9D6-752BD3DE7EE9}"/>
              </a:ext>
            </a:extLst>
          </p:cNvPr>
          <p:cNvSpPr>
            <a:spLocks noGrp="1"/>
          </p:cNvSpPr>
          <p:nvPr>
            <p:ph sz="half" idx="1"/>
          </p:nvPr>
        </p:nvSpPr>
        <p:spPr/>
        <p:txBody>
          <a:bodyPr>
            <a:normAutofit/>
          </a:bodyPr>
          <a:lstStyle/>
          <a:p>
            <a:r>
              <a:rPr lang="en-US" dirty="0"/>
              <a:t>Depicts the relationship between</a:t>
            </a:r>
            <a:br>
              <a:rPr lang="en-US" dirty="0"/>
            </a:br>
            <a:r>
              <a:rPr lang="en-US" dirty="0"/>
              <a:t>venous return and right atrial pressure</a:t>
            </a:r>
          </a:p>
          <a:p>
            <a:r>
              <a:rPr lang="en-US" dirty="0"/>
              <a:t>Inverse relationship between venous return and right atrial pressure </a:t>
            </a:r>
          </a:p>
          <a:p>
            <a:r>
              <a:rPr lang="en-US" dirty="0"/>
              <a:t>Flat portion of the vascular function</a:t>
            </a:r>
            <a:br>
              <a:rPr lang="en-US" dirty="0"/>
            </a:br>
            <a:r>
              <a:rPr lang="en-US" dirty="0"/>
              <a:t>curve occurs at negative values of right atrial </a:t>
            </a:r>
          </a:p>
          <a:p>
            <a:pPr lvl="1"/>
            <a:r>
              <a:rPr lang="en-US" dirty="0"/>
              <a:t>Veins collapse, impeding</a:t>
            </a:r>
            <a:br>
              <a:rPr lang="en-US" dirty="0"/>
            </a:br>
            <a:r>
              <a:rPr lang="en-US" dirty="0"/>
              <a:t>blood flow back to the heart</a:t>
            </a:r>
          </a:p>
        </p:txBody>
      </p:sp>
      <p:pic>
        <p:nvPicPr>
          <p:cNvPr id="6" name="Content Placeholder 5" descr="Chart, line chart&#10;&#10;Description automatically generated">
            <a:extLst>
              <a:ext uri="{FF2B5EF4-FFF2-40B4-BE49-F238E27FC236}">
                <a16:creationId xmlns:a16="http://schemas.microsoft.com/office/drawing/2014/main" id="{6F1FB0D1-C27D-5E44-86AA-301B286B34FF}"/>
              </a:ext>
            </a:extLst>
          </p:cNvPr>
          <p:cNvPicPr>
            <a:picLocks noGrp="1" noChangeAspect="1"/>
          </p:cNvPicPr>
          <p:nvPr>
            <p:ph sz="half" idx="2"/>
          </p:nvPr>
        </p:nvPicPr>
        <p:blipFill>
          <a:blip r:embed="rId2"/>
          <a:stretch>
            <a:fillRect/>
          </a:stretch>
        </p:blipFill>
        <p:spPr>
          <a:xfrm>
            <a:off x="6469147" y="1825625"/>
            <a:ext cx="4587706" cy="4351338"/>
          </a:xfrm>
        </p:spPr>
      </p:pic>
    </p:spTree>
    <p:extLst>
      <p:ext uri="{BB962C8B-B14F-4D97-AF65-F5344CB8AC3E}">
        <p14:creationId xmlns:p14="http://schemas.microsoft.com/office/powerpoint/2010/main" val="9074968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80B40-C6B5-7743-B22F-B0C9DD078E65}"/>
              </a:ext>
            </a:extLst>
          </p:cNvPr>
          <p:cNvSpPr>
            <a:spLocks noGrp="1"/>
          </p:cNvSpPr>
          <p:nvPr>
            <p:ph type="title"/>
          </p:nvPr>
        </p:nvSpPr>
        <p:spPr>
          <a:xfrm>
            <a:off x="777240" y="887640"/>
            <a:ext cx="10659110" cy="1325563"/>
          </a:xfrm>
        </p:spPr>
        <p:txBody>
          <a:bodyPr>
            <a:normAutofit fontScale="90000"/>
          </a:bodyPr>
          <a:lstStyle/>
          <a:p>
            <a:r>
              <a:rPr lang="en-US" dirty="0"/>
              <a:t>As a blood vessel becomes smaller in diameter, would velocity of blood increase, decrease, or stay the same?</a:t>
            </a:r>
          </a:p>
        </p:txBody>
      </p:sp>
      <p:sp>
        <p:nvSpPr>
          <p:cNvPr id="6" name="Content Placeholder 5">
            <a:extLst>
              <a:ext uri="{FF2B5EF4-FFF2-40B4-BE49-F238E27FC236}">
                <a16:creationId xmlns:a16="http://schemas.microsoft.com/office/drawing/2014/main" id="{50FDDE28-82F0-FF47-B81D-F71B369B4941}"/>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341092351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AF150-9024-EF47-B0C3-93BF5EB4F2DA}"/>
              </a:ext>
            </a:extLst>
          </p:cNvPr>
          <p:cNvSpPr>
            <a:spLocks noGrp="1"/>
          </p:cNvSpPr>
          <p:nvPr>
            <p:ph type="title"/>
          </p:nvPr>
        </p:nvSpPr>
        <p:spPr/>
        <p:txBody>
          <a:bodyPr/>
          <a:lstStyle/>
          <a:p>
            <a:r>
              <a:rPr lang="en-US" dirty="0"/>
              <a:t>Mean Systemic Pressure</a:t>
            </a:r>
          </a:p>
        </p:txBody>
      </p:sp>
      <p:sp>
        <p:nvSpPr>
          <p:cNvPr id="3" name="Content Placeholder 2">
            <a:extLst>
              <a:ext uri="{FF2B5EF4-FFF2-40B4-BE49-F238E27FC236}">
                <a16:creationId xmlns:a16="http://schemas.microsoft.com/office/drawing/2014/main" id="{65C5A13B-E95F-0D4B-B137-D4464048C671}"/>
              </a:ext>
            </a:extLst>
          </p:cNvPr>
          <p:cNvSpPr>
            <a:spLocks noGrp="1"/>
          </p:cNvSpPr>
          <p:nvPr>
            <p:ph sz="half" idx="1"/>
          </p:nvPr>
        </p:nvSpPr>
        <p:spPr/>
        <p:txBody>
          <a:bodyPr>
            <a:normAutofit/>
          </a:bodyPr>
          <a:lstStyle/>
          <a:p>
            <a:r>
              <a:rPr lang="en-US" dirty="0"/>
              <a:t>The value for right atrial pressure at which venous return is zero is called the mean systemic pressure.</a:t>
            </a:r>
          </a:p>
          <a:p>
            <a:r>
              <a:rPr lang="en-US" dirty="0"/>
              <a:t>Mean systemic pressure or mean circulatory pressure is the pressure that would be measured throughout the cardiovascular system if the heart were stopped.</a:t>
            </a:r>
          </a:p>
          <a:p>
            <a:endParaRPr lang="en-US" dirty="0"/>
          </a:p>
        </p:txBody>
      </p:sp>
      <p:sp>
        <p:nvSpPr>
          <p:cNvPr id="4" name="Content Placeholder 3">
            <a:extLst>
              <a:ext uri="{FF2B5EF4-FFF2-40B4-BE49-F238E27FC236}">
                <a16:creationId xmlns:a16="http://schemas.microsoft.com/office/drawing/2014/main" id="{30D9EB1F-0F48-904F-B9A9-D8C85F5AD1A4}"/>
              </a:ext>
            </a:extLst>
          </p:cNvPr>
          <p:cNvSpPr>
            <a:spLocks noGrp="1"/>
          </p:cNvSpPr>
          <p:nvPr>
            <p:ph sz="half" idx="2"/>
          </p:nvPr>
        </p:nvSpPr>
        <p:spPr/>
        <p:txBody>
          <a:bodyPr>
            <a:normAutofit/>
          </a:bodyPr>
          <a:lstStyle/>
          <a:p>
            <a:r>
              <a:rPr lang="en-US" dirty="0"/>
              <a:t>Two factors influence the value for mean systemic pressure:</a:t>
            </a:r>
          </a:p>
          <a:p>
            <a:pPr lvl="1"/>
            <a:r>
              <a:rPr lang="en-US" dirty="0"/>
              <a:t>Blood volume</a:t>
            </a:r>
          </a:p>
          <a:p>
            <a:pPr lvl="1"/>
            <a:r>
              <a:rPr lang="en-US" dirty="0"/>
              <a:t>Distribution of blood between the unstressed volume and the stressed volume</a:t>
            </a:r>
            <a:br>
              <a:rPr lang="en-US" dirty="0"/>
            </a:br>
            <a:endParaRPr lang="en-US" dirty="0"/>
          </a:p>
        </p:txBody>
      </p:sp>
    </p:spTree>
    <p:extLst>
      <p:ext uri="{BB962C8B-B14F-4D97-AF65-F5344CB8AC3E}">
        <p14:creationId xmlns:p14="http://schemas.microsoft.com/office/powerpoint/2010/main" val="350709813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80A1E-B277-7C45-A2DD-8267AAD44613}"/>
              </a:ext>
            </a:extLst>
          </p:cNvPr>
          <p:cNvSpPr>
            <a:spLocks noGrp="1"/>
          </p:cNvSpPr>
          <p:nvPr>
            <p:ph type="title"/>
          </p:nvPr>
        </p:nvSpPr>
        <p:spPr/>
        <p:txBody>
          <a:bodyPr>
            <a:normAutofit fontScale="90000"/>
          </a:bodyPr>
          <a:lstStyle/>
          <a:p>
            <a:r>
              <a:rPr lang="en-US" dirty="0"/>
              <a:t>Effects of increased total peripheral resistance and decreased TPR on the cardiac and vascular function curves</a:t>
            </a:r>
          </a:p>
        </p:txBody>
      </p:sp>
      <p:pic>
        <p:nvPicPr>
          <p:cNvPr id="5" name="Content Placeholder 4">
            <a:extLst>
              <a:ext uri="{FF2B5EF4-FFF2-40B4-BE49-F238E27FC236}">
                <a16:creationId xmlns:a16="http://schemas.microsoft.com/office/drawing/2014/main" id="{8F9AA280-D100-964D-83F6-62A584BDC7AF}"/>
              </a:ext>
            </a:extLst>
          </p:cNvPr>
          <p:cNvPicPr>
            <a:picLocks noGrp="1" noChangeAspect="1"/>
          </p:cNvPicPr>
          <p:nvPr>
            <p:ph idx="1"/>
          </p:nvPr>
        </p:nvPicPr>
        <p:blipFill>
          <a:blip r:embed="rId3"/>
          <a:stretch>
            <a:fillRect/>
          </a:stretch>
        </p:blipFill>
        <p:spPr>
          <a:xfrm>
            <a:off x="1173243" y="2141537"/>
            <a:ext cx="9377883" cy="4351338"/>
          </a:xfrm>
        </p:spPr>
      </p:pic>
    </p:spTree>
    <p:extLst>
      <p:ext uri="{BB962C8B-B14F-4D97-AF65-F5344CB8AC3E}">
        <p14:creationId xmlns:p14="http://schemas.microsoft.com/office/powerpoint/2010/main" val="165157928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EF2BB-2863-264B-AC6C-C9F7D5D7EA26}"/>
              </a:ext>
            </a:extLst>
          </p:cNvPr>
          <p:cNvSpPr>
            <a:spLocks noGrp="1"/>
          </p:cNvSpPr>
          <p:nvPr>
            <p:ph type="title"/>
          </p:nvPr>
        </p:nvSpPr>
        <p:spPr/>
        <p:txBody>
          <a:bodyPr>
            <a:normAutofit fontScale="90000"/>
          </a:bodyPr>
          <a:lstStyle/>
          <a:p>
            <a:r>
              <a:rPr lang="en-US" dirty="0"/>
              <a:t>Effects of positive inotropic agents and negative inotropic agents on the cardiac and vascular function curves</a:t>
            </a:r>
          </a:p>
        </p:txBody>
      </p:sp>
      <p:pic>
        <p:nvPicPr>
          <p:cNvPr id="7" name="Content Placeholder 6" descr="Chart, line chart&#10;&#10;Description automatically generated">
            <a:extLst>
              <a:ext uri="{FF2B5EF4-FFF2-40B4-BE49-F238E27FC236}">
                <a16:creationId xmlns:a16="http://schemas.microsoft.com/office/drawing/2014/main" id="{1BBE9C1F-9187-6A44-9305-6FAF4440AE3D}"/>
              </a:ext>
            </a:extLst>
          </p:cNvPr>
          <p:cNvPicPr>
            <a:picLocks noGrp="1" noChangeAspect="1"/>
          </p:cNvPicPr>
          <p:nvPr>
            <p:ph idx="1"/>
          </p:nvPr>
        </p:nvPicPr>
        <p:blipFill>
          <a:blip r:embed="rId3"/>
          <a:stretch>
            <a:fillRect/>
          </a:stretch>
        </p:blipFill>
        <p:spPr>
          <a:xfrm>
            <a:off x="1018245" y="2141537"/>
            <a:ext cx="9324295" cy="4351338"/>
          </a:xfrm>
        </p:spPr>
      </p:pic>
    </p:spTree>
    <p:extLst>
      <p:ext uri="{BB962C8B-B14F-4D97-AF65-F5344CB8AC3E}">
        <p14:creationId xmlns:p14="http://schemas.microsoft.com/office/powerpoint/2010/main" val="275395349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283A1-FD08-C349-A548-056DF332253E}"/>
              </a:ext>
            </a:extLst>
          </p:cNvPr>
          <p:cNvSpPr>
            <a:spLocks noGrp="1"/>
          </p:cNvSpPr>
          <p:nvPr>
            <p:ph type="title"/>
          </p:nvPr>
        </p:nvSpPr>
        <p:spPr/>
        <p:txBody>
          <a:bodyPr>
            <a:normAutofit fontScale="90000"/>
          </a:bodyPr>
          <a:lstStyle/>
          <a:p>
            <a:r>
              <a:rPr lang="en-US" dirty="0"/>
              <a:t>Effects of increased blood volume and decreased blood volume on the cardiac and vascular function curves</a:t>
            </a:r>
          </a:p>
        </p:txBody>
      </p:sp>
      <p:pic>
        <p:nvPicPr>
          <p:cNvPr id="5" name="Content Placeholder 4" descr="Chart, line chart&#10;&#10;Description automatically generated">
            <a:extLst>
              <a:ext uri="{FF2B5EF4-FFF2-40B4-BE49-F238E27FC236}">
                <a16:creationId xmlns:a16="http://schemas.microsoft.com/office/drawing/2014/main" id="{7DB5FFE1-9DC3-C64B-AF48-12C8B847CD5E}"/>
              </a:ext>
            </a:extLst>
          </p:cNvPr>
          <p:cNvPicPr>
            <a:picLocks noGrp="1" noChangeAspect="1"/>
          </p:cNvPicPr>
          <p:nvPr>
            <p:ph idx="1"/>
          </p:nvPr>
        </p:nvPicPr>
        <p:blipFill>
          <a:blip r:embed="rId3"/>
          <a:stretch>
            <a:fillRect/>
          </a:stretch>
        </p:blipFill>
        <p:spPr>
          <a:xfrm>
            <a:off x="1404860" y="2180205"/>
            <a:ext cx="8885188" cy="4111057"/>
          </a:xfrm>
        </p:spPr>
      </p:pic>
    </p:spTree>
    <p:extLst>
      <p:ext uri="{BB962C8B-B14F-4D97-AF65-F5344CB8AC3E}">
        <p14:creationId xmlns:p14="http://schemas.microsoft.com/office/powerpoint/2010/main" val="401639110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41FEB2-BDD1-8642-A933-0EA827A34117}"/>
              </a:ext>
            </a:extLst>
          </p:cNvPr>
          <p:cNvSpPr>
            <a:spLocks noGrp="1"/>
          </p:cNvSpPr>
          <p:nvPr>
            <p:ph type="title"/>
          </p:nvPr>
        </p:nvSpPr>
        <p:spPr/>
        <p:txBody>
          <a:bodyPr/>
          <a:lstStyle/>
          <a:p>
            <a:r>
              <a:rPr lang="en-US" dirty="0"/>
              <a:t>Regulation of Arterial Pressure</a:t>
            </a:r>
          </a:p>
        </p:txBody>
      </p:sp>
      <p:sp>
        <p:nvSpPr>
          <p:cNvPr id="5" name="Content Placeholder 4">
            <a:extLst>
              <a:ext uri="{FF2B5EF4-FFF2-40B4-BE49-F238E27FC236}">
                <a16:creationId xmlns:a16="http://schemas.microsoft.com/office/drawing/2014/main" id="{64A8345E-6D1E-3A44-9270-ADDEC920DB30}"/>
              </a:ext>
            </a:extLst>
          </p:cNvPr>
          <p:cNvSpPr>
            <a:spLocks noGrp="1"/>
          </p:cNvSpPr>
          <p:nvPr>
            <p:ph idx="1"/>
          </p:nvPr>
        </p:nvSpPr>
        <p:spPr/>
        <p:txBody>
          <a:bodyPr/>
          <a:lstStyle/>
          <a:p>
            <a:r>
              <a:rPr lang="en-US" dirty="0"/>
              <a:t>Mean arterial pressure (P</a:t>
            </a:r>
            <a:r>
              <a:rPr lang="en-US" baseline="-25000" dirty="0"/>
              <a:t>a</a:t>
            </a:r>
            <a:r>
              <a:rPr lang="en-US" dirty="0"/>
              <a:t>) - driving force for blood flow, and it must be maintained</a:t>
            </a:r>
            <a:br>
              <a:rPr lang="en-US" dirty="0"/>
            </a:br>
            <a:r>
              <a:rPr lang="en-US" dirty="0"/>
              <a:t>at a high, constant level</a:t>
            </a:r>
          </a:p>
          <a:p>
            <a:endParaRPr lang="en-US" dirty="0"/>
          </a:p>
          <a:p>
            <a:r>
              <a:rPr lang="en-US" dirty="0"/>
              <a:t>P</a:t>
            </a:r>
            <a:r>
              <a:rPr lang="en-US" baseline="-25000" dirty="0"/>
              <a:t>a</a:t>
            </a:r>
            <a:r>
              <a:rPr lang="en-US" dirty="0"/>
              <a:t> = Cardiac output x TPR</a:t>
            </a:r>
          </a:p>
          <a:p>
            <a:pPr marL="0" indent="0">
              <a:buNone/>
            </a:pPr>
            <a:endParaRPr lang="en-US" dirty="0"/>
          </a:p>
          <a:p>
            <a:r>
              <a:rPr lang="en-US" dirty="0"/>
              <a:t>P</a:t>
            </a:r>
            <a:r>
              <a:rPr lang="en-US" baseline="-25000" dirty="0"/>
              <a:t>a</a:t>
            </a:r>
            <a:r>
              <a:rPr lang="en-US" dirty="0"/>
              <a:t> = Mean arterial pressure (mm Hg)</a:t>
            </a:r>
          </a:p>
          <a:p>
            <a:r>
              <a:rPr lang="en-US" dirty="0"/>
              <a:t>Cardiac output = Cardiac output (mL/min)</a:t>
            </a:r>
          </a:p>
          <a:p>
            <a:r>
              <a:rPr lang="en-US" dirty="0"/>
              <a:t>TPR = Total peripheral resistance (mm Hg/mL/min)</a:t>
            </a:r>
          </a:p>
        </p:txBody>
      </p:sp>
    </p:spTree>
    <p:extLst>
      <p:ext uri="{BB962C8B-B14F-4D97-AF65-F5344CB8AC3E}">
        <p14:creationId xmlns:p14="http://schemas.microsoft.com/office/powerpoint/2010/main" val="261186858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0E07F4-5485-DF4D-99FE-C966B1CCB8F6}"/>
              </a:ext>
            </a:extLst>
          </p:cNvPr>
          <p:cNvSpPr>
            <a:spLocks noGrp="1"/>
          </p:cNvSpPr>
          <p:nvPr>
            <p:ph type="title"/>
          </p:nvPr>
        </p:nvSpPr>
        <p:spPr>
          <a:xfrm>
            <a:off x="777240" y="1162843"/>
            <a:ext cx="10659110" cy="1325563"/>
          </a:xfrm>
        </p:spPr>
        <p:txBody>
          <a:bodyPr>
            <a:normAutofit fontScale="90000"/>
          </a:bodyPr>
          <a:lstStyle/>
          <a:p>
            <a:r>
              <a:rPr lang="en-US" dirty="0"/>
              <a:t>What are the two systems in which MAP is regulated in the body and which system works to change blood pressure faster? Why </a:t>
            </a:r>
          </a:p>
        </p:txBody>
      </p:sp>
      <p:sp>
        <p:nvSpPr>
          <p:cNvPr id="3" name="Content Placeholder 2">
            <a:extLst>
              <a:ext uri="{FF2B5EF4-FFF2-40B4-BE49-F238E27FC236}">
                <a16:creationId xmlns:a16="http://schemas.microsoft.com/office/drawing/2014/main" id="{D71AEA7F-6055-5F43-B380-DB6FF9A547D3}"/>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345054372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BF6F95-CF1A-8E4B-9056-B230A5A8FF8E}"/>
              </a:ext>
            </a:extLst>
          </p:cNvPr>
          <p:cNvSpPr>
            <a:spLocks noGrp="1"/>
          </p:cNvSpPr>
          <p:nvPr>
            <p:ph type="title"/>
          </p:nvPr>
        </p:nvSpPr>
        <p:spPr>
          <a:xfrm>
            <a:off x="777240" y="1162843"/>
            <a:ext cx="10659110" cy="1325563"/>
          </a:xfrm>
        </p:spPr>
        <p:txBody>
          <a:bodyPr>
            <a:normAutofit fontScale="90000"/>
          </a:bodyPr>
          <a:lstStyle/>
          <a:p>
            <a:r>
              <a:rPr lang="en-US" dirty="0"/>
              <a:t>What are the two systems in which MAP is regulated in the body and which system works to change blood pressure faster? Why </a:t>
            </a:r>
          </a:p>
        </p:txBody>
      </p:sp>
      <p:sp>
        <p:nvSpPr>
          <p:cNvPr id="3" name="Content Placeholder 2">
            <a:extLst>
              <a:ext uri="{FF2B5EF4-FFF2-40B4-BE49-F238E27FC236}">
                <a16:creationId xmlns:a16="http://schemas.microsoft.com/office/drawing/2014/main" id="{7AC3E2DE-8DEB-7F42-B289-FE0BCF4FE847}"/>
              </a:ext>
            </a:extLst>
          </p:cNvPr>
          <p:cNvSpPr>
            <a:spLocks noGrp="1"/>
          </p:cNvSpPr>
          <p:nvPr>
            <p:ph idx="1"/>
          </p:nvPr>
        </p:nvSpPr>
        <p:spPr>
          <a:xfrm>
            <a:off x="777240" y="3428999"/>
            <a:ext cx="10659110" cy="2747963"/>
          </a:xfrm>
        </p:spPr>
        <p:txBody>
          <a:bodyPr/>
          <a:lstStyle/>
          <a:p>
            <a:r>
              <a:rPr lang="en-US" dirty="0"/>
              <a:t> MAP will be regulated by the baroreceptor reflex and the renin angiotensin aldosterone system. The baroreceptor reflexes restore MAP in a matter of seconds while the renin angiotensin system regulates MAP more slowly. </a:t>
            </a:r>
          </a:p>
        </p:txBody>
      </p:sp>
    </p:spTree>
    <p:extLst>
      <p:ext uri="{BB962C8B-B14F-4D97-AF65-F5344CB8AC3E}">
        <p14:creationId xmlns:p14="http://schemas.microsoft.com/office/powerpoint/2010/main" val="384872603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C0AA1-D134-AE45-8ECD-FA550E93CA1C}"/>
              </a:ext>
            </a:extLst>
          </p:cNvPr>
          <p:cNvSpPr>
            <a:spLocks noGrp="1"/>
          </p:cNvSpPr>
          <p:nvPr>
            <p:ph type="title"/>
          </p:nvPr>
        </p:nvSpPr>
        <p:spPr/>
        <p:txBody>
          <a:bodyPr/>
          <a:lstStyle/>
          <a:p>
            <a:r>
              <a:rPr lang="en-US" dirty="0"/>
              <a:t>Baroreceptor Reflex</a:t>
            </a:r>
          </a:p>
        </p:txBody>
      </p:sp>
      <p:pic>
        <p:nvPicPr>
          <p:cNvPr id="5" name="Content Placeholder 4" descr="Diagram&#10;&#10;Description automatically generated">
            <a:extLst>
              <a:ext uri="{FF2B5EF4-FFF2-40B4-BE49-F238E27FC236}">
                <a16:creationId xmlns:a16="http://schemas.microsoft.com/office/drawing/2014/main" id="{32F83672-5FD3-584C-AB47-C0F388F09A42}"/>
              </a:ext>
            </a:extLst>
          </p:cNvPr>
          <p:cNvPicPr>
            <a:picLocks noGrp="1" noChangeAspect="1"/>
          </p:cNvPicPr>
          <p:nvPr>
            <p:ph idx="1"/>
          </p:nvPr>
        </p:nvPicPr>
        <p:blipFill>
          <a:blip r:embed="rId3"/>
          <a:stretch>
            <a:fillRect/>
          </a:stretch>
        </p:blipFill>
        <p:spPr>
          <a:xfrm>
            <a:off x="2568015" y="1583008"/>
            <a:ext cx="7055970" cy="4909867"/>
          </a:xfrm>
        </p:spPr>
      </p:pic>
    </p:spTree>
    <p:extLst>
      <p:ext uri="{BB962C8B-B14F-4D97-AF65-F5344CB8AC3E}">
        <p14:creationId xmlns:p14="http://schemas.microsoft.com/office/powerpoint/2010/main" val="113518809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9810C-DEDB-8A43-9415-303B656D63E4}"/>
              </a:ext>
            </a:extLst>
          </p:cNvPr>
          <p:cNvSpPr>
            <a:spLocks noGrp="1"/>
          </p:cNvSpPr>
          <p:nvPr>
            <p:ph type="title"/>
          </p:nvPr>
        </p:nvSpPr>
        <p:spPr/>
        <p:txBody>
          <a:bodyPr>
            <a:normAutofit fontScale="90000"/>
          </a:bodyPr>
          <a:lstStyle/>
          <a:p>
            <a:r>
              <a:rPr lang="en-US"/>
              <a:t>Renin-Angiotensin Aldosterone System</a:t>
            </a:r>
            <a:endParaRPr lang="en-US" dirty="0"/>
          </a:p>
        </p:txBody>
      </p:sp>
      <p:pic>
        <p:nvPicPr>
          <p:cNvPr id="7" name="Content Placeholder 6" descr="Diagram&#10;&#10;Description automatically generated">
            <a:extLst>
              <a:ext uri="{FF2B5EF4-FFF2-40B4-BE49-F238E27FC236}">
                <a16:creationId xmlns:a16="http://schemas.microsoft.com/office/drawing/2014/main" id="{329E7083-0E9B-654C-A3D9-EA036A2A867D}"/>
              </a:ext>
            </a:extLst>
          </p:cNvPr>
          <p:cNvPicPr>
            <a:picLocks noGrp="1" noChangeAspect="1"/>
          </p:cNvPicPr>
          <p:nvPr>
            <p:ph idx="1"/>
          </p:nvPr>
        </p:nvPicPr>
        <p:blipFill rotWithShape="1">
          <a:blip r:embed="rId3"/>
          <a:srcRect l="3016" t="-1" r="5191" b="2166"/>
          <a:stretch/>
        </p:blipFill>
        <p:spPr>
          <a:xfrm>
            <a:off x="4098470" y="1424894"/>
            <a:ext cx="3902529" cy="5067982"/>
          </a:xfrm>
        </p:spPr>
      </p:pic>
    </p:spTree>
    <p:extLst>
      <p:ext uri="{BB962C8B-B14F-4D97-AF65-F5344CB8AC3E}">
        <p14:creationId xmlns:p14="http://schemas.microsoft.com/office/powerpoint/2010/main" val="196485918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60704-2ADA-2E46-BFD0-47BC73E5F118}"/>
              </a:ext>
            </a:extLst>
          </p:cNvPr>
          <p:cNvSpPr>
            <a:spLocks noGrp="1"/>
          </p:cNvSpPr>
          <p:nvPr>
            <p:ph type="title"/>
          </p:nvPr>
        </p:nvSpPr>
        <p:spPr/>
        <p:txBody>
          <a:bodyPr/>
          <a:lstStyle/>
          <a:p>
            <a:r>
              <a:rPr lang="en-US" dirty="0"/>
              <a:t>Other Regulatory Mechanisms</a:t>
            </a:r>
          </a:p>
        </p:txBody>
      </p:sp>
      <p:sp>
        <p:nvSpPr>
          <p:cNvPr id="3" name="Content Placeholder 2">
            <a:extLst>
              <a:ext uri="{FF2B5EF4-FFF2-40B4-BE49-F238E27FC236}">
                <a16:creationId xmlns:a16="http://schemas.microsoft.com/office/drawing/2014/main" id="{802FE2B4-E8C0-CF47-8B4A-E1DC08C60324}"/>
              </a:ext>
            </a:extLst>
          </p:cNvPr>
          <p:cNvSpPr>
            <a:spLocks noGrp="1"/>
          </p:cNvSpPr>
          <p:nvPr>
            <p:ph idx="1"/>
          </p:nvPr>
        </p:nvSpPr>
        <p:spPr/>
        <p:txBody>
          <a:bodyPr/>
          <a:lstStyle/>
          <a:p>
            <a:r>
              <a:rPr lang="en-US" dirty="0"/>
              <a:t>Peripheral Chemoreceptors in Carotid and</a:t>
            </a:r>
            <a:br>
              <a:rPr lang="en-US" dirty="0"/>
            </a:br>
            <a:r>
              <a:rPr lang="en-US" dirty="0"/>
              <a:t>Aortic Bodies</a:t>
            </a:r>
          </a:p>
          <a:p>
            <a:r>
              <a:rPr lang="en-US" dirty="0"/>
              <a:t>Central Chemoreceptors</a:t>
            </a:r>
          </a:p>
          <a:p>
            <a:r>
              <a:rPr lang="en-US" dirty="0"/>
              <a:t>Antidiuretic Hormone</a:t>
            </a:r>
          </a:p>
          <a:p>
            <a:r>
              <a:rPr lang="en-US" dirty="0"/>
              <a:t>Cardiopulmonary (Low-Pressure) Baroreceptors</a:t>
            </a:r>
          </a:p>
          <a:p>
            <a:pPr lvl="1"/>
            <a:r>
              <a:rPr lang="en-US" dirty="0"/>
              <a:t>Increased secretion of atrial natriuretic peptide</a:t>
            </a:r>
            <a:br>
              <a:rPr lang="en-US" dirty="0"/>
            </a:br>
            <a:r>
              <a:rPr lang="en-US" dirty="0"/>
              <a:t>(ANP).</a:t>
            </a:r>
          </a:p>
          <a:p>
            <a:pPr lvl="1"/>
            <a:r>
              <a:rPr lang="en-US" dirty="0"/>
              <a:t>Decreased secretion of ADH</a:t>
            </a:r>
          </a:p>
          <a:p>
            <a:pPr lvl="1"/>
            <a:r>
              <a:rPr lang="en-US" dirty="0"/>
              <a:t>Renal vasodilation</a:t>
            </a:r>
          </a:p>
          <a:p>
            <a:pPr lvl="1"/>
            <a:r>
              <a:rPr lang="en-US" dirty="0"/>
              <a:t>Increased heart rate</a:t>
            </a:r>
          </a:p>
        </p:txBody>
      </p:sp>
    </p:spTree>
    <p:extLst>
      <p:ext uri="{BB962C8B-B14F-4D97-AF65-F5344CB8AC3E}">
        <p14:creationId xmlns:p14="http://schemas.microsoft.com/office/powerpoint/2010/main" val="13893153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F02E5C-80B4-744A-BE83-C0416E715055}"/>
              </a:ext>
            </a:extLst>
          </p:cNvPr>
          <p:cNvSpPr>
            <a:spLocks noGrp="1"/>
          </p:cNvSpPr>
          <p:nvPr>
            <p:ph type="title"/>
          </p:nvPr>
        </p:nvSpPr>
        <p:spPr>
          <a:xfrm>
            <a:off x="755650" y="819943"/>
            <a:ext cx="10659110" cy="1325563"/>
          </a:xfrm>
        </p:spPr>
        <p:txBody>
          <a:bodyPr>
            <a:normAutofit fontScale="90000"/>
          </a:bodyPr>
          <a:lstStyle/>
          <a:p>
            <a:r>
              <a:rPr lang="en-US" dirty="0"/>
              <a:t>As a blood vessel becomes smaller in diameter, would velocity of blood increase, decrease, or stay the same?</a:t>
            </a:r>
          </a:p>
        </p:txBody>
      </p:sp>
      <p:sp>
        <p:nvSpPr>
          <p:cNvPr id="3" name="Content Placeholder 2">
            <a:extLst>
              <a:ext uri="{FF2B5EF4-FFF2-40B4-BE49-F238E27FC236}">
                <a16:creationId xmlns:a16="http://schemas.microsoft.com/office/drawing/2014/main" id="{8D6E3405-4CF4-1F47-A3E6-293B9F5FE06C}"/>
              </a:ext>
            </a:extLst>
          </p:cNvPr>
          <p:cNvSpPr>
            <a:spLocks noGrp="1"/>
          </p:cNvSpPr>
          <p:nvPr>
            <p:ph idx="1"/>
          </p:nvPr>
        </p:nvSpPr>
        <p:spPr>
          <a:xfrm>
            <a:off x="777240" y="2677885"/>
            <a:ext cx="10659110" cy="3499077"/>
          </a:xfrm>
        </p:spPr>
        <p:txBody>
          <a:bodyPr/>
          <a:lstStyle/>
          <a:p>
            <a:r>
              <a:rPr lang="en-US" dirty="0"/>
              <a:t>Increase</a:t>
            </a:r>
          </a:p>
        </p:txBody>
      </p:sp>
    </p:spTree>
    <p:extLst>
      <p:ext uri="{BB962C8B-B14F-4D97-AF65-F5344CB8AC3E}">
        <p14:creationId xmlns:p14="http://schemas.microsoft.com/office/powerpoint/2010/main" val="162013415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8D40F-3C0E-E544-9650-8C730EF867FC}"/>
              </a:ext>
            </a:extLst>
          </p:cNvPr>
          <p:cNvSpPr>
            <a:spLocks noGrp="1"/>
          </p:cNvSpPr>
          <p:nvPr>
            <p:ph type="title"/>
          </p:nvPr>
        </p:nvSpPr>
        <p:spPr/>
        <p:txBody>
          <a:bodyPr/>
          <a:lstStyle/>
          <a:p>
            <a:r>
              <a:rPr lang="en-US" dirty="0"/>
              <a:t>Microcirculation</a:t>
            </a:r>
          </a:p>
        </p:txBody>
      </p:sp>
      <p:sp>
        <p:nvSpPr>
          <p:cNvPr id="3" name="Text Placeholder 2">
            <a:extLst>
              <a:ext uri="{FF2B5EF4-FFF2-40B4-BE49-F238E27FC236}">
                <a16:creationId xmlns:a16="http://schemas.microsoft.com/office/drawing/2014/main" id="{C9DF4CDE-80F3-994F-835F-DDACDEC741D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43034889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F7149A8-025E-BE47-B1A7-86672ED75501}"/>
              </a:ext>
            </a:extLst>
          </p:cNvPr>
          <p:cNvSpPr>
            <a:spLocks noGrp="1"/>
          </p:cNvSpPr>
          <p:nvPr>
            <p:ph type="title"/>
          </p:nvPr>
        </p:nvSpPr>
        <p:spPr/>
        <p:txBody>
          <a:bodyPr>
            <a:normAutofit fontScale="90000"/>
          </a:bodyPr>
          <a:lstStyle/>
          <a:p>
            <a:r>
              <a:rPr lang="en-US" dirty="0"/>
              <a:t>Exchange of Substances Across</a:t>
            </a:r>
            <a:br>
              <a:rPr lang="en-US" dirty="0"/>
            </a:br>
            <a:r>
              <a:rPr lang="en-US" dirty="0"/>
              <a:t>the Capillary Wall</a:t>
            </a:r>
          </a:p>
        </p:txBody>
      </p:sp>
      <p:sp>
        <p:nvSpPr>
          <p:cNvPr id="5" name="Content Placeholder 4">
            <a:extLst>
              <a:ext uri="{FF2B5EF4-FFF2-40B4-BE49-F238E27FC236}">
                <a16:creationId xmlns:a16="http://schemas.microsoft.com/office/drawing/2014/main" id="{83D83977-7B23-4D49-88F5-B5EFD4C81AD8}"/>
              </a:ext>
            </a:extLst>
          </p:cNvPr>
          <p:cNvSpPr>
            <a:spLocks noGrp="1"/>
          </p:cNvSpPr>
          <p:nvPr>
            <p:ph idx="1"/>
          </p:nvPr>
        </p:nvSpPr>
        <p:spPr/>
        <p:txBody>
          <a:bodyPr>
            <a:normAutofit/>
          </a:bodyPr>
          <a:lstStyle/>
          <a:p>
            <a:r>
              <a:rPr lang="en-US" dirty="0"/>
              <a:t>The exchange of solutes and gases across the capillary wall occurs by simple diffusion</a:t>
            </a:r>
          </a:p>
          <a:p>
            <a:pPr lvl="1"/>
            <a:r>
              <a:rPr lang="en-US" dirty="0"/>
              <a:t>Gases such as O2 and CO2 are highly lipid soluble and readily cross the capillary wall by diffusing through the endothelial cells; diffusion is driven by the partial pressure gradient for the individual gas.</a:t>
            </a:r>
          </a:p>
          <a:p>
            <a:pPr lvl="1"/>
            <a:r>
              <a:rPr lang="en-US" dirty="0"/>
              <a:t>Water-soluble substances are not lipid soluble; thus,</a:t>
            </a:r>
            <a:br>
              <a:rPr lang="en-US" dirty="0"/>
            </a:br>
            <a:r>
              <a:rPr lang="en-US" dirty="0"/>
              <a:t>they cannot cross the endothelial cell membranes. The</a:t>
            </a:r>
            <a:br>
              <a:rPr lang="en-US" dirty="0"/>
            </a:br>
            <a:r>
              <a:rPr lang="en-US" dirty="0"/>
              <a:t>diffusion of water-soluble substances is limited to</a:t>
            </a:r>
            <a:br>
              <a:rPr lang="en-US" dirty="0"/>
            </a:br>
            <a:r>
              <a:rPr lang="en-US" dirty="0"/>
              <a:t>the aqueous clefts between endothelial cells</a:t>
            </a:r>
          </a:p>
          <a:p>
            <a:r>
              <a:rPr lang="en-US" dirty="0"/>
              <a:t>The most important mechanism for fluid transfer across the capillary wall is osmosis, driven by hydrostatic and osmotic pressures</a:t>
            </a:r>
          </a:p>
          <a:p>
            <a:r>
              <a:rPr lang="en-US" dirty="0"/>
              <a:t>Proteins are generally too large to cross the capillary walls via the clefts between endothelial cells and are retained in the vascular compartment</a:t>
            </a:r>
          </a:p>
        </p:txBody>
      </p:sp>
    </p:spTree>
    <p:extLst>
      <p:ext uri="{BB962C8B-B14F-4D97-AF65-F5344CB8AC3E}">
        <p14:creationId xmlns:p14="http://schemas.microsoft.com/office/powerpoint/2010/main" val="61277193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DBDF77-DB29-9F4D-9EE6-1B439982ED60}"/>
              </a:ext>
            </a:extLst>
          </p:cNvPr>
          <p:cNvSpPr>
            <a:spLocks noGrp="1"/>
          </p:cNvSpPr>
          <p:nvPr>
            <p:ph type="title"/>
          </p:nvPr>
        </p:nvSpPr>
        <p:spPr/>
        <p:txBody>
          <a:bodyPr/>
          <a:lstStyle/>
          <a:p>
            <a:r>
              <a:rPr lang="en-US" dirty="0"/>
              <a:t>Starling Equation</a:t>
            </a:r>
          </a:p>
        </p:txBody>
      </p:sp>
      <p:sp>
        <p:nvSpPr>
          <p:cNvPr id="3" name="Content Placeholder 2">
            <a:extLst>
              <a:ext uri="{FF2B5EF4-FFF2-40B4-BE49-F238E27FC236}">
                <a16:creationId xmlns:a16="http://schemas.microsoft.com/office/drawing/2014/main" id="{1D2AF764-F95A-8F48-9E96-9950D735B454}"/>
              </a:ext>
            </a:extLst>
          </p:cNvPr>
          <p:cNvSpPr>
            <a:spLocks noGrp="1"/>
          </p:cNvSpPr>
          <p:nvPr>
            <p:ph sz="half" idx="1"/>
          </p:nvPr>
        </p:nvSpPr>
        <p:spPr>
          <a:xfrm>
            <a:off x="777240" y="1825625"/>
            <a:ext cx="4733544" cy="1966087"/>
          </a:xfrm>
        </p:spPr>
        <p:txBody>
          <a:bodyPr/>
          <a:lstStyle/>
          <a:p>
            <a:r>
              <a:rPr lang="en-US" dirty="0"/>
              <a:t>Fluid movement across a capillary wall is driven by the</a:t>
            </a:r>
            <a:br>
              <a:rPr lang="en-US" dirty="0"/>
            </a:br>
            <a:r>
              <a:rPr lang="en-US" dirty="0"/>
              <a:t>Starling pressures across the wall and is described by</a:t>
            </a:r>
            <a:br>
              <a:rPr lang="en-US" dirty="0"/>
            </a:br>
            <a:r>
              <a:rPr lang="en-US" dirty="0"/>
              <a:t>the Starling equation as follows:</a:t>
            </a:r>
          </a:p>
          <a:p>
            <a:r>
              <a:rPr lang="en-US" dirty="0" err="1"/>
              <a:t>J</a:t>
            </a:r>
            <a:r>
              <a:rPr lang="en-US" baseline="-25000" dirty="0" err="1"/>
              <a:t>v</a:t>
            </a:r>
            <a:r>
              <a:rPr lang="en-US" dirty="0"/>
              <a:t> = </a:t>
            </a:r>
            <a:r>
              <a:rPr lang="en-US" dirty="0" err="1"/>
              <a:t>K</a:t>
            </a:r>
            <a:r>
              <a:rPr lang="en-US" baseline="-25000" dirty="0" err="1"/>
              <a:t>f</a:t>
            </a:r>
            <a:r>
              <a:rPr lang="en-US" dirty="0"/>
              <a:t> [(P</a:t>
            </a:r>
            <a:r>
              <a:rPr lang="en-US" baseline="-25000" dirty="0"/>
              <a:t>c</a:t>
            </a:r>
            <a:r>
              <a:rPr lang="en-US" dirty="0"/>
              <a:t> – P</a:t>
            </a:r>
            <a:r>
              <a:rPr lang="en-US" baseline="-25000" dirty="0"/>
              <a:t>i</a:t>
            </a:r>
            <a:r>
              <a:rPr lang="en-US" dirty="0"/>
              <a:t>) – (</a:t>
            </a:r>
            <a:r>
              <a:rPr lang="el-GR" dirty="0"/>
              <a:t>π</a:t>
            </a:r>
            <a:r>
              <a:rPr lang="en-US" baseline="-25000" dirty="0"/>
              <a:t>c</a:t>
            </a:r>
            <a:r>
              <a:rPr lang="en-US" dirty="0"/>
              <a:t> – </a:t>
            </a:r>
            <a:r>
              <a:rPr lang="el-GR" dirty="0"/>
              <a:t>π</a:t>
            </a:r>
            <a:r>
              <a:rPr lang="en-US" baseline="-25000" dirty="0" err="1"/>
              <a:t>i</a:t>
            </a:r>
            <a:r>
              <a:rPr lang="en-US" dirty="0"/>
              <a:t>)]</a:t>
            </a:r>
          </a:p>
        </p:txBody>
      </p:sp>
      <p:pic>
        <p:nvPicPr>
          <p:cNvPr id="6" name="Content Placeholder 5" descr="Diagram, box and whisker chart&#10;&#10;Description automatically generated">
            <a:extLst>
              <a:ext uri="{FF2B5EF4-FFF2-40B4-BE49-F238E27FC236}">
                <a16:creationId xmlns:a16="http://schemas.microsoft.com/office/drawing/2014/main" id="{E86B98A2-7D11-A24E-A9F7-3D020AEB76CB}"/>
              </a:ext>
            </a:extLst>
          </p:cNvPr>
          <p:cNvPicPr>
            <a:picLocks noGrp="1" noChangeAspect="1"/>
          </p:cNvPicPr>
          <p:nvPr>
            <p:ph sz="half" idx="2"/>
          </p:nvPr>
        </p:nvPicPr>
        <p:blipFill>
          <a:blip r:embed="rId3"/>
          <a:stretch>
            <a:fillRect/>
          </a:stretch>
        </p:blipFill>
        <p:spPr>
          <a:xfrm>
            <a:off x="1659636" y="3926649"/>
            <a:ext cx="8238744" cy="2844327"/>
          </a:xfrm>
        </p:spPr>
      </p:pic>
      <p:sp>
        <p:nvSpPr>
          <p:cNvPr id="7" name="TextBox 6">
            <a:extLst>
              <a:ext uri="{FF2B5EF4-FFF2-40B4-BE49-F238E27FC236}">
                <a16:creationId xmlns:a16="http://schemas.microsoft.com/office/drawing/2014/main" id="{02C3C757-3697-184E-9F93-BDADEED168DE}"/>
              </a:ext>
            </a:extLst>
          </p:cNvPr>
          <p:cNvSpPr txBox="1"/>
          <p:nvPr/>
        </p:nvSpPr>
        <p:spPr>
          <a:xfrm>
            <a:off x="6047232" y="1950720"/>
            <a:ext cx="5047488" cy="2031325"/>
          </a:xfrm>
          <a:prstGeom prst="rect">
            <a:avLst/>
          </a:prstGeom>
          <a:noFill/>
        </p:spPr>
        <p:txBody>
          <a:bodyPr wrap="square" rtlCol="0">
            <a:spAutoFit/>
          </a:bodyPr>
          <a:lstStyle/>
          <a:p>
            <a:r>
              <a:rPr lang="en-US" dirty="0" err="1"/>
              <a:t>J</a:t>
            </a:r>
            <a:r>
              <a:rPr lang="en-US" baseline="-25000" dirty="0" err="1"/>
              <a:t>v</a:t>
            </a:r>
            <a:r>
              <a:rPr lang="en-US" dirty="0"/>
              <a:t> = Fluid movement (mL/min)</a:t>
            </a:r>
            <a:br>
              <a:rPr lang="en-US" dirty="0"/>
            </a:br>
            <a:r>
              <a:rPr lang="en-US" dirty="0" err="1"/>
              <a:t>K</a:t>
            </a:r>
            <a:r>
              <a:rPr lang="en-US" baseline="-25000" dirty="0" err="1"/>
              <a:t>f</a:t>
            </a:r>
            <a:r>
              <a:rPr lang="en-US" baseline="-25000" dirty="0"/>
              <a:t> </a:t>
            </a:r>
            <a:r>
              <a:rPr lang="en-US" dirty="0"/>
              <a:t>= Hydraulic conductance (mL/min • mm Hg) (water permeability)</a:t>
            </a:r>
            <a:br>
              <a:rPr lang="en-US" dirty="0"/>
            </a:br>
            <a:r>
              <a:rPr lang="en-US" dirty="0"/>
              <a:t>P</a:t>
            </a:r>
            <a:r>
              <a:rPr lang="en-US" baseline="-25000" dirty="0"/>
              <a:t>c</a:t>
            </a:r>
            <a:r>
              <a:rPr lang="en-US" dirty="0"/>
              <a:t> = Capillary hydrostatic pressure (mm Hg)</a:t>
            </a:r>
            <a:br>
              <a:rPr lang="en-US" dirty="0"/>
            </a:br>
            <a:r>
              <a:rPr lang="en-US" dirty="0"/>
              <a:t>P</a:t>
            </a:r>
            <a:r>
              <a:rPr lang="en-US" baseline="-25000" dirty="0"/>
              <a:t>i</a:t>
            </a:r>
            <a:r>
              <a:rPr lang="en-US" dirty="0"/>
              <a:t> = Interstitial hydrostatic pressure (mm Hg)</a:t>
            </a:r>
            <a:br>
              <a:rPr lang="en-US" dirty="0"/>
            </a:br>
            <a:r>
              <a:rPr lang="el-GR" dirty="0"/>
              <a:t>π</a:t>
            </a:r>
            <a:r>
              <a:rPr lang="en-US" baseline="-25000" dirty="0"/>
              <a:t>c</a:t>
            </a:r>
            <a:r>
              <a:rPr lang="en-US" dirty="0"/>
              <a:t> = Capillary oncotic pressure (mm Hg)</a:t>
            </a:r>
            <a:br>
              <a:rPr lang="en-US" dirty="0"/>
            </a:br>
            <a:r>
              <a:rPr lang="el-GR" dirty="0"/>
              <a:t>π</a:t>
            </a:r>
            <a:r>
              <a:rPr lang="en-US" baseline="-25000" dirty="0" err="1"/>
              <a:t>i</a:t>
            </a:r>
            <a:r>
              <a:rPr lang="en-US" dirty="0"/>
              <a:t> = Interstitial oncotic pressure (mm Hg)</a:t>
            </a:r>
          </a:p>
        </p:txBody>
      </p:sp>
    </p:spTree>
    <p:extLst>
      <p:ext uri="{BB962C8B-B14F-4D97-AF65-F5344CB8AC3E}">
        <p14:creationId xmlns:p14="http://schemas.microsoft.com/office/powerpoint/2010/main" val="250652997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1DE96-6B62-7D45-8422-088B0FE2983B}"/>
              </a:ext>
            </a:extLst>
          </p:cNvPr>
          <p:cNvSpPr>
            <a:spLocks noGrp="1"/>
          </p:cNvSpPr>
          <p:nvPr>
            <p:ph type="title"/>
          </p:nvPr>
        </p:nvSpPr>
        <p:spPr/>
        <p:txBody>
          <a:bodyPr/>
          <a:lstStyle/>
          <a:p>
            <a:r>
              <a:rPr lang="en-US" dirty="0"/>
              <a:t>Lymph</a:t>
            </a:r>
          </a:p>
        </p:txBody>
      </p:sp>
      <p:sp>
        <p:nvSpPr>
          <p:cNvPr id="3" name="Content Placeholder 2">
            <a:extLst>
              <a:ext uri="{FF2B5EF4-FFF2-40B4-BE49-F238E27FC236}">
                <a16:creationId xmlns:a16="http://schemas.microsoft.com/office/drawing/2014/main" id="{CA188B28-515C-614A-93D2-45081A7210EC}"/>
              </a:ext>
            </a:extLst>
          </p:cNvPr>
          <p:cNvSpPr>
            <a:spLocks noGrp="1"/>
          </p:cNvSpPr>
          <p:nvPr>
            <p:ph sz="half" idx="1"/>
          </p:nvPr>
        </p:nvSpPr>
        <p:spPr>
          <a:xfrm>
            <a:off x="777239" y="1825625"/>
            <a:ext cx="5476603" cy="4667250"/>
          </a:xfrm>
        </p:spPr>
        <p:txBody>
          <a:bodyPr>
            <a:normAutofit lnSpcReduction="10000"/>
          </a:bodyPr>
          <a:lstStyle/>
          <a:p>
            <a:r>
              <a:rPr lang="en-US" dirty="0"/>
              <a:t>The lymphatic system is responsible for returning interstitial fluid and proteins to the vascular compartment</a:t>
            </a:r>
          </a:p>
          <a:p>
            <a:pPr lvl="1"/>
            <a:r>
              <a:rPr lang="en-US" dirty="0"/>
              <a:t>one-way flap valves, which permit interstitial fluid and protein to enter, but not leave, the capillaries</a:t>
            </a:r>
          </a:p>
          <a:p>
            <a:pPr lvl="1"/>
            <a:r>
              <a:rPr lang="en-US" dirty="0"/>
              <a:t>Capillaries merge into larger lymphatic vessels and eventually thoracic duct, which empties lymph into the large veins</a:t>
            </a:r>
          </a:p>
          <a:p>
            <a:pPr lvl="1"/>
            <a:r>
              <a:rPr lang="en-US" dirty="0"/>
              <a:t>lymphatic vessels have a smooth muscle wall, which has intrinsic contractile ability</a:t>
            </a:r>
          </a:p>
          <a:p>
            <a:r>
              <a:rPr lang="en-US" dirty="0"/>
              <a:t>Edema forms when the volume of interstitial fluid exceeds the ability of the lymphatics to</a:t>
            </a:r>
            <a:br>
              <a:rPr lang="en-US" dirty="0"/>
            </a:br>
            <a:r>
              <a:rPr lang="en-US" dirty="0"/>
              <a:t>return it to the circulation. </a:t>
            </a:r>
          </a:p>
          <a:p>
            <a:pPr lvl="1"/>
            <a:r>
              <a:rPr lang="en-US" dirty="0"/>
              <a:t>Increased filtration </a:t>
            </a:r>
          </a:p>
          <a:p>
            <a:pPr lvl="1"/>
            <a:r>
              <a:rPr lang="en-US" dirty="0"/>
              <a:t>lymphatic drainage</a:t>
            </a:r>
            <a:br>
              <a:rPr lang="en-US" dirty="0"/>
            </a:br>
            <a:r>
              <a:rPr lang="en-US" dirty="0"/>
              <a:t>is impaired </a:t>
            </a:r>
          </a:p>
        </p:txBody>
      </p:sp>
      <p:pic>
        <p:nvPicPr>
          <p:cNvPr id="6" name="Content Placeholder 5" descr="Table&#10;&#10;Description automatically generated">
            <a:extLst>
              <a:ext uri="{FF2B5EF4-FFF2-40B4-BE49-F238E27FC236}">
                <a16:creationId xmlns:a16="http://schemas.microsoft.com/office/drawing/2014/main" id="{C38B1BE7-830E-B645-96D3-244800B8F0FA}"/>
              </a:ext>
            </a:extLst>
          </p:cNvPr>
          <p:cNvPicPr>
            <a:picLocks noGrp="1" noChangeAspect="1"/>
          </p:cNvPicPr>
          <p:nvPr>
            <p:ph sz="half" idx="2"/>
          </p:nvPr>
        </p:nvPicPr>
        <p:blipFill>
          <a:blip r:embed="rId2"/>
          <a:stretch>
            <a:fillRect/>
          </a:stretch>
        </p:blipFill>
        <p:spPr>
          <a:xfrm>
            <a:off x="6893614" y="1825625"/>
            <a:ext cx="3738771" cy="4351338"/>
          </a:xfrm>
        </p:spPr>
      </p:pic>
    </p:spTree>
    <p:extLst>
      <p:ext uri="{BB962C8B-B14F-4D97-AF65-F5344CB8AC3E}">
        <p14:creationId xmlns:p14="http://schemas.microsoft.com/office/powerpoint/2010/main" val="295313910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263D7-51FC-EC4A-B8DF-4BBF3CCC6C62}"/>
              </a:ext>
            </a:extLst>
          </p:cNvPr>
          <p:cNvSpPr>
            <a:spLocks noGrp="1"/>
          </p:cNvSpPr>
          <p:nvPr>
            <p:ph type="title"/>
          </p:nvPr>
        </p:nvSpPr>
        <p:spPr/>
        <p:txBody>
          <a:bodyPr/>
          <a:lstStyle/>
          <a:p>
            <a:r>
              <a:rPr lang="en-US" dirty="0"/>
              <a:t>Special Circulations</a:t>
            </a:r>
          </a:p>
        </p:txBody>
      </p:sp>
      <p:sp>
        <p:nvSpPr>
          <p:cNvPr id="3" name="Text Placeholder 2">
            <a:extLst>
              <a:ext uri="{FF2B5EF4-FFF2-40B4-BE49-F238E27FC236}">
                <a16:creationId xmlns:a16="http://schemas.microsoft.com/office/drawing/2014/main" id="{BD71A6C6-561B-8A46-A278-82B765B5683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40938901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C9730B-94ED-4044-A570-B71ACDBFE316}"/>
              </a:ext>
            </a:extLst>
          </p:cNvPr>
          <p:cNvSpPr>
            <a:spLocks noGrp="1"/>
          </p:cNvSpPr>
          <p:nvPr>
            <p:ph type="title"/>
          </p:nvPr>
        </p:nvSpPr>
        <p:spPr/>
        <p:txBody>
          <a:bodyPr/>
          <a:lstStyle/>
          <a:p>
            <a:r>
              <a:rPr lang="en-US" dirty="0"/>
              <a:t>Local Control of Blood Flow</a:t>
            </a:r>
          </a:p>
        </p:txBody>
      </p:sp>
      <p:sp>
        <p:nvSpPr>
          <p:cNvPr id="3" name="Content Placeholder 2">
            <a:extLst>
              <a:ext uri="{FF2B5EF4-FFF2-40B4-BE49-F238E27FC236}">
                <a16:creationId xmlns:a16="http://schemas.microsoft.com/office/drawing/2014/main" id="{9397CC03-2FD3-E849-B1EB-5661B1C1749C}"/>
              </a:ext>
            </a:extLst>
          </p:cNvPr>
          <p:cNvSpPr>
            <a:spLocks noGrp="1"/>
          </p:cNvSpPr>
          <p:nvPr>
            <p:ph idx="1"/>
          </p:nvPr>
        </p:nvSpPr>
        <p:spPr/>
        <p:txBody>
          <a:bodyPr/>
          <a:lstStyle/>
          <a:p>
            <a:r>
              <a:rPr lang="en-US" dirty="0"/>
              <a:t>Autoregulation</a:t>
            </a:r>
          </a:p>
          <a:p>
            <a:r>
              <a:rPr lang="en-US" dirty="0"/>
              <a:t>Active hyperemia</a:t>
            </a:r>
          </a:p>
          <a:p>
            <a:r>
              <a:rPr lang="en-US" dirty="0"/>
              <a:t>Reactive hyperemia</a:t>
            </a:r>
            <a:br>
              <a:rPr lang="en-US" dirty="0"/>
            </a:br>
            <a:br>
              <a:rPr lang="en-US" dirty="0"/>
            </a:br>
            <a:br>
              <a:rPr lang="en-US" dirty="0"/>
            </a:br>
            <a:endParaRPr lang="en-US" dirty="0"/>
          </a:p>
        </p:txBody>
      </p:sp>
    </p:spTree>
    <p:extLst>
      <p:ext uri="{BB962C8B-B14F-4D97-AF65-F5344CB8AC3E}">
        <p14:creationId xmlns:p14="http://schemas.microsoft.com/office/powerpoint/2010/main" val="301772206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EB157-6234-6746-86BD-857BE280A074}"/>
              </a:ext>
            </a:extLst>
          </p:cNvPr>
          <p:cNvSpPr>
            <a:spLocks noGrp="1"/>
          </p:cNvSpPr>
          <p:nvPr>
            <p:ph type="title"/>
          </p:nvPr>
        </p:nvSpPr>
        <p:spPr/>
        <p:txBody>
          <a:bodyPr>
            <a:normAutofit fontScale="90000"/>
          </a:bodyPr>
          <a:lstStyle/>
          <a:p>
            <a:r>
              <a:rPr lang="en-US" dirty="0"/>
              <a:t>Neural and Hormonal Control of Blood Flow</a:t>
            </a:r>
          </a:p>
        </p:txBody>
      </p:sp>
      <p:sp>
        <p:nvSpPr>
          <p:cNvPr id="3" name="Content Placeholder 2">
            <a:extLst>
              <a:ext uri="{FF2B5EF4-FFF2-40B4-BE49-F238E27FC236}">
                <a16:creationId xmlns:a16="http://schemas.microsoft.com/office/drawing/2014/main" id="{CC15FB7F-950D-134D-BD36-78DA93B7F739}"/>
              </a:ext>
            </a:extLst>
          </p:cNvPr>
          <p:cNvSpPr>
            <a:spLocks noGrp="1"/>
          </p:cNvSpPr>
          <p:nvPr>
            <p:ph idx="1"/>
          </p:nvPr>
        </p:nvSpPr>
        <p:spPr/>
        <p:txBody>
          <a:bodyPr>
            <a:normAutofit/>
          </a:bodyPr>
          <a:lstStyle/>
          <a:p>
            <a:r>
              <a:rPr lang="en-US" dirty="0"/>
              <a:t>Sympathetic innervation produces vasoconstriction via </a:t>
            </a:r>
            <a:r>
              <a:rPr lang="el-GR" dirty="0"/>
              <a:t>α1 </a:t>
            </a:r>
            <a:r>
              <a:rPr lang="en-US" dirty="0"/>
              <a:t>receptors or vasodilation via </a:t>
            </a:r>
            <a:r>
              <a:rPr lang="el-GR" dirty="0"/>
              <a:t>β2 </a:t>
            </a:r>
            <a:r>
              <a:rPr lang="en-US" dirty="0"/>
              <a:t>receptors</a:t>
            </a:r>
          </a:p>
          <a:p>
            <a:r>
              <a:rPr lang="en-US" dirty="0"/>
              <a:t>Other vasoactive mediators</a:t>
            </a:r>
          </a:p>
          <a:p>
            <a:pPr lvl="1"/>
            <a:r>
              <a:rPr lang="en-US" dirty="0"/>
              <a:t>Histamine - dilation of arterioles and constriction of venules, with the net effect being a large increase in Pc, which increases filtration out of capillaries, and local edema</a:t>
            </a:r>
          </a:p>
          <a:p>
            <a:pPr lvl="1"/>
            <a:r>
              <a:rPr lang="en-US" dirty="0"/>
              <a:t>Bradykinin - dilation of arterioles and constriction of venules, resulting in increased filtration out of capillaries and local edema</a:t>
            </a:r>
          </a:p>
          <a:p>
            <a:pPr lvl="1"/>
            <a:r>
              <a:rPr lang="en-US" dirty="0"/>
              <a:t>Serotonin - local vasoconstriction</a:t>
            </a:r>
          </a:p>
          <a:p>
            <a:pPr lvl="1"/>
            <a:r>
              <a:rPr lang="en-US" dirty="0"/>
              <a:t>Prostacyclin and the prostaglandin-E series – vasodilators</a:t>
            </a:r>
          </a:p>
          <a:p>
            <a:pPr lvl="1"/>
            <a:r>
              <a:rPr lang="en-US" dirty="0"/>
              <a:t>Thromboxane A2 and the prostaglandin-F series - vasoconstrictors. </a:t>
            </a:r>
          </a:p>
          <a:p>
            <a:pPr lvl="1"/>
            <a:r>
              <a:rPr lang="en-US" dirty="0"/>
              <a:t>Angiotensin II and vasopressin – vasoconstrictors that increase TPR</a:t>
            </a:r>
          </a:p>
          <a:p>
            <a:pPr lvl="1"/>
            <a:r>
              <a:rPr lang="en-US" dirty="0"/>
              <a:t>Atrial natriuretic peptide is a vasodilator hormone that is secreted by the atria in response to increases in atrial pressure</a:t>
            </a:r>
          </a:p>
        </p:txBody>
      </p:sp>
    </p:spTree>
    <p:extLst>
      <p:ext uri="{BB962C8B-B14F-4D97-AF65-F5344CB8AC3E}">
        <p14:creationId xmlns:p14="http://schemas.microsoft.com/office/powerpoint/2010/main" val="390358996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A0C11-FFFF-CA43-8674-C50C6D7A96A8}"/>
              </a:ext>
            </a:extLst>
          </p:cNvPr>
          <p:cNvSpPr>
            <a:spLocks noGrp="1"/>
          </p:cNvSpPr>
          <p:nvPr>
            <p:ph type="title"/>
          </p:nvPr>
        </p:nvSpPr>
        <p:spPr/>
        <p:txBody>
          <a:bodyPr/>
          <a:lstStyle/>
          <a:p>
            <a:r>
              <a:rPr lang="en-US" dirty="0"/>
              <a:t>Questions?</a:t>
            </a:r>
          </a:p>
        </p:txBody>
      </p:sp>
      <p:sp>
        <p:nvSpPr>
          <p:cNvPr id="3" name="Text Placeholder 2">
            <a:extLst>
              <a:ext uri="{FF2B5EF4-FFF2-40B4-BE49-F238E27FC236}">
                <a16:creationId xmlns:a16="http://schemas.microsoft.com/office/drawing/2014/main" id="{8031F3A2-4774-E145-9A51-0ADD8338EEB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476266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29B2D-6D00-0C44-90DF-BE5762E1C9C6}"/>
              </a:ext>
            </a:extLst>
          </p:cNvPr>
          <p:cNvSpPr>
            <a:spLocks noGrp="1"/>
          </p:cNvSpPr>
          <p:nvPr>
            <p:ph type="title"/>
          </p:nvPr>
        </p:nvSpPr>
        <p:spPr/>
        <p:txBody>
          <a:bodyPr/>
          <a:lstStyle/>
          <a:p>
            <a:r>
              <a:rPr lang="en-US" dirty="0"/>
              <a:t>Velocity of Blood Flow</a:t>
            </a:r>
          </a:p>
        </p:txBody>
      </p:sp>
      <p:sp>
        <p:nvSpPr>
          <p:cNvPr id="3" name="Content Placeholder 2">
            <a:extLst>
              <a:ext uri="{FF2B5EF4-FFF2-40B4-BE49-F238E27FC236}">
                <a16:creationId xmlns:a16="http://schemas.microsoft.com/office/drawing/2014/main" id="{192A445C-7838-3C47-906E-63E58F780E4D}"/>
              </a:ext>
            </a:extLst>
          </p:cNvPr>
          <p:cNvSpPr>
            <a:spLocks noGrp="1"/>
          </p:cNvSpPr>
          <p:nvPr>
            <p:ph sz="half" idx="1"/>
          </p:nvPr>
        </p:nvSpPr>
        <p:spPr/>
        <p:txBody>
          <a:bodyPr/>
          <a:lstStyle/>
          <a:p>
            <a:r>
              <a:rPr lang="en-US" b="1" dirty="0"/>
              <a:t>V = Q/A</a:t>
            </a:r>
          </a:p>
          <a:p>
            <a:endParaRPr lang="en-US" dirty="0"/>
          </a:p>
          <a:p>
            <a:r>
              <a:rPr lang="en-US" dirty="0"/>
              <a:t>V = velocity of blood flow (cm/sec)</a:t>
            </a:r>
          </a:p>
          <a:p>
            <a:r>
              <a:rPr lang="en-US" dirty="0"/>
              <a:t>Q = flow (mL/sec)</a:t>
            </a:r>
          </a:p>
          <a:p>
            <a:r>
              <a:rPr lang="en-US" dirty="0"/>
              <a:t>A = cross sectional area (cm</a:t>
            </a:r>
            <a:r>
              <a:rPr lang="en-US" baseline="30000" dirty="0"/>
              <a:t>2</a:t>
            </a:r>
            <a:r>
              <a:rPr lang="en-US" dirty="0"/>
              <a:t>)</a:t>
            </a:r>
          </a:p>
        </p:txBody>
      </p:sp>
      <p:pic>
        <p:nvPicPr>
          <p:cNvPr id="6" name="Content Placeholder 5" descr="Chart&#10;&#10;Description automatically generated with medium confidence">
            <a:extLst>
              <a:ext uri="{FF2B5EF4-FFF2-40B4-BE49-F238E27FC236}">
                <a16:creationId xmlns:a16="http://schemas.microsoft.com/office/drawing/2014/main" id="{38593028-C4EA-E54D-94FB-385A301A382E}"/>
              </a:ext>
            </a:extLst>
          </p:cNvPr>
          <p:cNvPicPr>
            <a:picLocks noGrp="1" noChangeAspect="1"/>
          </p:cNvPicPr>
          <p:nvPr>
            <p:ph sz="half" idx="2"/>
          </p:nvPr>
        </p:nvPicPr>
        <p:blipFill>
          <a:blip r:embed="rId3"/>
          <a:stretch>
            <a:fillRect/>
          </a:stretch>
        </p:blipFill>
        <p:spPr>
          <a:xfrm>
            <a:off x="5130038" y="2452039"/>
            <a:ext cx="6306312" cy="3009011"/>
          </a:xfrm>
        </p:spPr>
      </p:pic>
    </p:spTree>
    <p:extLst>
      <p:ext uri="{BB962C8B-B14F-4D97-AF65-F5344CB8AC3E}">
        <p14:creationId xmlns:p14="http://schemas.microsoft.com/office/powerpoint/2010/main" val="3837570337"/>
      </p:ext>
    </p:extLst>
  </p:cSld>
  <p:clrMapOvr>
    <a:masterClrMapping/>
  </p:clrMapOvr>
</p:sld>
</file>

<file path=ppt/theme/theme1.xml><?xml version="1.0" encoding="utf-8"?>
<a:theme xmlns:a="http://schemas.openxmlformats.org/drawingml/2006/main" name="ConfettiVTI">
  <a:themeElements>
    <a:clrScheme name="AnalogousFromRegularSeedRightStep">
      <a:dk1>
        <a:srgbClr val="000000"/>
      </a:dk1>
      <a:lt1>
        <a:srgbClr val="FFFFFF"/>
      </a:lt1>
      <a:dk2>
        <a:srgbClr val="41242B"/>
      </a:dk2>
      <a:lt2>
        <a:srgbClr val="E2E8E2"/>
      </a:lt2>
      <a:accent1>
        <a:srgbClr val="D62BE5"/>
      </a:accent1>
      <a:accent2>
        <a:srgbClr val="D31995"/>
      </a:accent2>
      <a:accent3>
        <a:srgbClr val="E52B59"/>
      </a:accent3>
      <a:accent4>
        <a:srgbClr val="D33819"/>
      </a:accent4>
      <a:accent5>
        <a:srgbClr val="DE9329"/>
      </a:accent5>
      <a:accent6>
        <a:srgbClr val="A8A814"/>
      </a:accent6>
      <a:hlink>
        <a:srgbClr val="399431"/>
      </a:hlink>
      <a:folHlink>
        <a:srgbClr val="7F7F7F"/>
      </a:folHlink>
    </a:clrScheme>
    <a:fontScheme name="Custom 10">
      <a:majorFont>
        <a:latin typeface="Gill Sans Nov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nfettiVTI" id="{B5618F7C-B4F0-4D28-83B4-440D0519681F}" vid="{5F84EFDF-E14E-48C6-955C-990A32085A7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31205</TotalTime>
  <Words>13432</Words>
  <Application>Microsoft Macintosh PowerPoint</Application>
  <PresentationFormat>Widescreen</PresentationFormat>
  <Paragraphs>740</Paragraphs>
  <Slides>87</Slides>
  <Notes>55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87</vt:i4>
      </vt:variant>
    </vt:vector>
  </HeadingPairs>
  <TitlesOfParts>
    <vt:vector size="91" baseType="lpstr">
      <vt:lpstr>Arial</vt:lpstr>
      <vt:lpstr>Calibri</vt:lpstr>
      <vt:lpstr>Gill Sans Nova</vt:lpstr>
      <vt:lpstr>ConfettiVTI</vt:lpstr>
      <vt:lpstr>Cardiac Physiology</vt:lpstr>
      <vt:lpstr>Circuitry</vt:lpstr>
      <vt:lpstr>Left and Right Side of the Heart</vt:lpstr>
      <vt:lpstr>Circuitry</vt:lpstr>
      <vt:lpstr>Hemodynamics</vt:lpstr>
      <vt:lpstr>Types and Characteristics of Blood Vessels</vt:lpstr>
      <vt:lpstr>As a blood vessel becomes smaller in diameter, would velocity of blood increase, decrease, or stay the same?</vt:lpstr>
      <vt:lpstr>As a blood vessel becomes smaller in diameter, would velocity of blood increase, decrease, or stay the same?</vt:lpstr>
      <vt:lpstr>Velocity of Blood Flow</vt:lpstr>
      <vt:lpstr>Relationships between Blood Flow, Pressure, and Resistance</vt:lpstr>
      <vt:lpstr>Resistance to Blood Flow</vt:lpstr>
      <vt:lpstr>Laminar Flow and Reynolds Number</vt:lpstr>
      <vt:lpstr>Reynolds Number</vt:lpstr>
      <vt:lpstr>Shear</vt:lpstr>
      <vt:lpstr>What type of blood vessel has the largest compliance?</vt:lpstr>
      <vt:lpstr>What type of blood vessel has the largest compliance?</vt:lpstr>
      <vt:lpstr>Compliance of Blood Vessels</vt:lpstr>
      <vt:lpstr>Pressures in the Cardiovascular System</vt:lpstr>
      <vt:lpstr>Pressure Profile in the Vasculature</vt:lpstr>
      <vt:lpstr>Arterial Pressure in Systemic Circulation</vt:lpstr>
      <vt:lpstr>Why is the MAP not just the average of diastolic and systolic pressures?</vt:lpstr>
      <vt:lpstr>Why is the MAP not just the average of diastolic and systolic pressures?</vt:lpstr>
      <vt:lpstr>Venous Pressure in Systemic Circulation</vt:lpstr>
      <vt:lpstr>Pressures in the Pulmonary Circulation</vt:lpstr>
      <vt:lpstr>Cardiac Electrophysiology</vt:lpstr>
      <vt:lpstr>Cardiac Action Potentials</vt:lpstr>
      <vt:lpstr>Origin and Spread of Excitation Within the Heart</vt:lpstr>
      <vt:lpstr>Cardiac Action Potentials</vt:lpstr>
      <vt:lpstr>Action Potentials of Ventricles, Atria, and the Purkinje System</vt:lpstr>
      <vt:lpstr>Initial depolarization of the cell membrane is caused by what ion moving intracellularly? </vt:lpstr>
      <vt:lpstr>Initial depolarization of the cell membrane is caused by what ion moving intracellularly? </vt:lpstr>
      <vt:lpstr>Action Potential</vt:lpstr>
      <vt:lpstr>Action Potentials in the SA Node</vt:lpstr>
      <vt:lpstr>Latent Pacemakers</vt:lpstr>
      <vt:lpstr>Conduction Velocity</vt:lpstr>
      <vt:lpstr>Excitability and Refractory Periods</vt:lpstr>
      <vt:lpstr>Excitability and Refractory Periods</vt:lpstr>
      <vt:lpstr>what kind of dromotropic and chronotropic effect does parasympathetic stimulation have on the heart? </vt:lpstr>
      <vt:lpstr>what kind of dromotropic and chronotropic effect does parasympathetic stimulation have on the heart? </vt:lpstr>
      <vt:lpstr>Autonomic Effects on Heart and Blood Vessels </vt:lpstr>
      <vt:lpstr>ECG</vt:lpstr>
      <vt:lpstr>Cardiac Muscle Contraction</vt:lpstr>
      <vt:lpstr>Myocardial Cell Structure</vt:lpstr>
      <vt:lpstr>Excitation-Contraction Coupling</vt:lpstr>
      <vt:lpstr>Contractility</vt:lpstr>
      <vt:lpstr>Effects of the Autonomic Nervous System on Contractility</vt:lpstr>
      <vt:lpstr>Is contractility better when the heart rate is faster or when the heart rate is slower? Why? </vt:lpstr>
      <vt:lpstr>Effect of Heart Rate on Contractility</vt:lpstr>
      <vt:lpstr>Length-Tension Relationship in Cardiac Muscle</vt:lpstr>
      <vt:lpstr>Stroke Volume</vt:lpstr>
      <vt:lpstr>Ejection Fraction</vt:lpstr>
      <vt:lpstr>Cardiac Output</vt:lpstr>
      <vt:lpstr>Frank-Starling Relationship</vt:lpstr>
      <vt:lpstr>Ventricular Volume-Pressure Loops</vt:lpstr>
      <vt:lpstr>Changes in V/P Loops</vt:lpstr>
      <vt:lpstr>Cardiac Work</vt:lpstr>
      <vt:lpstr>Measurement of Cardiac Output—Fick Principle</vt:lpstr>
      <vt:lpstr>Cardiac Cycle</vt:lpstr>
      <vt:lpstr>PowerPoint Presentation</vt:lpstr>
      <vt:lpstr>Atrial Systole (A) </vt:lpstr>
      <vt:lpstr>Isovolumetric Ventricular Contraction (B)</vt:lpstr>
      <vt:lpstr>Rapid Ventricular Ejection (C)</vt:lpstr>
      <vt:lpstr>Reduced Ventricular Ejection (D)</vt:lpstr>
      <vt:lpstr>Isovolumetric Ventricular Relaxation (E)</vt:lpstr>
      <vt:lpstr>Rapid Ventricular Filling (F)</vt:lpstr>
      <vt:lpstr>Reduced Ventricular Filling (G)</vt:lpstr>
      <vt:lpstr>Relationships Between Cardiac Output and Venous Return </vt:lpstr>
      <vt:lpstr>Cardiac Function Curve</vt:lpstr>
      <vt:lpstr>Vascular Function Curve</vt:lpstr>
      <vt:lpstr>Mean Systemic Pressure</vt:lpstr>
      <vt:lpstr>Effects of increased total peripheral resistance and decreased TPR on the cardiac and vascular function curves</vt:lpstr>
      <vt:lpstr>Effects of positive inotropic agents and negative inotropic agents on the cardiac and vascular function curves</vt:lpstr>
      <vt:lpstr>Effects of increased blood volume and decreased blood volume on the cardiac and vascular function curves</vt:lpstr>
      <vt:lpstr>Regulation of Arterial Pressure</vt:lpstr>
      <vt:lpstr>What are the two systems in which MAP is regulated in the body and which system works to change blood pressure faster? Why </vt:lpstr>
      <vt:lpstr>What are the two systems in which MAP is regulated in the body and which system works to change blood pressure faster? Why </vt:lpstr>
      <vt:lpstr>Baroreceptor Reflex</vt:lpstr>
      <vt:lpstr>Renin-Angiotensin Aldosterone System</vt:lpstr>
      <vt:lpstr>Other Regulatory Mechanisms</vt:lpstr>
      <vt:lpstr>Microcirculation</vt:lpstr>
      <vt:lpstr>Exchange of Substances Across the Capillary Wall</vt:lpstr>
      <vt:lpstr>Starling Equation</vt:lpstr>
      <vt:lpstr>Lymph</vt:lpstr>
      <vt:lpstr>Special Circulations</vt:lpstr>
      <vt:lpstr>Local Control of Blood Flow</vt:lpstr>
      <vt:lpstr>Neural and Hormonal Control of Blood Flow</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Cardiac Physiology</dc:title>
  <dc:creator>Selman, Jamie M. (MU-Student)</dc:creator>
  <cp:lastModifiedBy>Selman, Jamie M. (MU-Student)</cp:lastModifiedBy>
  <cp:revision>12</cp:revision>
  <dcterms:created xsi:type="dcterms:W3CDTF">2022-07-19T21:02:54Z</dcterms:created>
  <dcterms:modified xsi:type="dcterms:W3CDTF">2022-08-10T13:08:48Z</dcterms:modified>
</cp:coreProperties>
</file>