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notesMasterIdLst>
    <p:notesMasterId r:id="rId15"/>
  </p:notesMasterIdLst>
  <p:sldIdLst>
    <p:sldId id="256" r:id="rId2"/>
    <p:sldId id="257" r:id="rId3"/>
    <p:sldId id="258" r:id="rId4"/>
    <p:sldId id="259" r:id="rId5"/>
    <p:sldId id="261" r:id="rId6"/>
    <p:sldId id="265" r:id="rId7"/>
    <p:sldId id="268" r:id="rId8"/>
    <p:sldId id="266" r:id="rId9"/>
    <p:sldId id="264" r:id="rId10"/>
    <p:sldId id="263" r:id="rId11"/>
    <p:sldId id="262" r:id="rId12"/>
    <p:sldId id="267"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61077"/>
  </p:normalViewPr>
  <p:slideViewPr>
    <p:cSldViewPr snapToGrid="0">
      <p:cViewPr varScale="1">
        <p:scale>
          <a:sx n="66" d="100"/>
          <a:sy n="66" d="100"/>
        </p:scale>
        <p:origin x="21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2C21AA-C02E-2546-8887-23DA5C26DF3B}" type="datetimeFigureOut">
              <a:rPr lang="en-US" smtClean="0"/>
              <a:t>12/19/22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3464C2-6AA0-AE4C-8DFE-76A668456604}" type="slidenum">
              <a:rPr lang="en-US" smtClean="0"/>
              <a:t>‹#›</a:t>
            </a:fld>
            <a:endParaRPr lang="en-US"/>
          </a:p>
        </p:txBody>
      </p:sp>
    </p:spTree>
    <p:extLst>
      <p:ext uri="{BB962C8B-B14F-4D97-AF65-F5344CB8AC3E}">
        <p14:creationId xmlns:p14="http://schemas.microsoft.com/office/powerpoint/2010/main" val="7068391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Hey guys, so I wanted to talk about albumin and the pros/cons associated with giving it.</a:t>
            </a:r>
          </a:p>
        </p:txBody>
      </p:sp>
      <p:sp>
        <p:nvSpPr>
          <p:cNvPr id="4" name="Slide Number Placeholder 3"/>
          <p:cNvSpPr>
            <a:spLocks noGrp="1"/>
          </p:cNvSpPr>
          <p:nvPr>
            <p:ph type="sldNum" sz="quarter" idx="5"/>
          </p:nvPr>
        </p:nvSpPr>
        <p:spPr/>
        <p:txBody>
          <a:bodyPr/>
          <a:lstStyle/>
          <a:p>
            <a:fld id="{3C3464C2-6AA0-AE4C-8DFE-76A668456604}" type="slidenum">
              <a:rPr lang="en-US" smtClean="0"/>
              <a:t>1</a:t>
            </a:fld>
            <a:endParaRPr lang="en-US"/>
          </a:p>
        </p:txBody>
      </p:sp>
    </p:spTree>
    <p:extLst>
      <p:ext uri="{BB962C8B-B14F-4D97-AF65-F5344CB8AC3E}">
        <p14:creationId xmlns:p14="http://schemas.microsoft.com/office/powerpoint/2010/main" val="35190868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514843"/>
                </a:solidFill>
                <a:effectLst/>
                <a:latin typeface="Arial" panose="020B0604020202020204" pitchFamily="34" charset="0"/>
              </a:rPr>
              <a:t>This retrospective study evaluated critically ill dogs that received human serum albumin, with the goal being to evaluate the transfusions’ effect on serum albumin concentration, COP, TP, and assess the relationships between those variables and outcome. They did find that the patients that received more albumin were more likely to survive, and that the overall change in albumin concentration and COP post-transfusion was associated with survival. However, as there was no comparison group that did not receive albumin, and it was retrospective, so it is hard to say whether giving the HSA had an effect on overall survival. </a:t>
            </a:r>
            <a:endParaRPr lang="en-US" b="0" dirty="0">
              <a:effectLst/>
            </a:endParaRPr>
          </a:p>
          <a:p>
            <a:pPr rtl="0">
              <a:spcBef>
                <a:spcPts val="0"/>
              </a:spcBef>
              <a:spcAft>
                <a:spcPts val="0"/>
              </a:spcAft>
            </a:pPr>
            <a:br>
              <a:rPr lang="en-US" b="0" dirty="0">
                <a:effectLst/>
              </a:rPr>
            </a:br>
            <a:r>
              <a:rPr lang="en-US" sz="1800" b="0" i="0" u="none" strike="noStrike" dirty="0">
                <a:solidFill>
                  <a:srgbClr val="514843"/>
                </a:solidFill>
                <a:effectLst/>
                <a:latin typeface="Arial" panose="020B0604020202020204" pitchFamily="34" charset="0"/>
              </a:rPr>
              <a:t>Additionally, this group documented that 27% of these patients had complications associated with their albumin transfusions, and 3/20 of those were delayed transfusion reactions. Previous studies had shown that dogs that receive HSA can have immediate and delayed hypersensitivity reactions that can be life-threatening, and healthy dogs given human serum albumin have died as a sequela to these reactions.</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3C3464C2-6AA0-AE4C-8DFE-76A668456604}" type="slidenum">
              <a:rPr lang="en-US" smtClean="0"/>
              <a:t>10</a:t>
            </a:fld>
            <a:endParaRPr lang="en-US"/>
          </a:p>
        </p:txBody>
      </p:sp>
    </p:spTree>
    <p:extLst>
      <p:ext uri="{BB962C8B-B14F-4D97-AF65-F5344CB8AC3E}">
        <p14:creationId xmlns:p14="http://schemas.microsoft.com/office/powerpoint/2010/main" val="21653975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514843"/>
                </a:solidFill>
                <a:effectLst/>
                <a:latin typeface="Arial" panose="020B0604020202020204" pitchFamily="34" charset="0"/>
              </a:rPr>
              <a:t>One of the biggest study there is examining albumin transfusions reactions is this retrospective study, where they looked back at 418 dogs and 170 cats that received a standardized dose of 5% HSA. These patients received the same dose of HSA every day until their albumin was at least 2g /dl, and so most patients received HSA for multiple days. Surprisingly, there was no evidence of serious acute adverse events, which were defined by the investigators as either anaphylaxis, angioedema, or urticaria, although many of the pets developed diarrhea, pyrexia, and tremors, and 27.8% of dogs and 10.6% of cats had reactions after the first day, although no further reactions were noted after day three. Unfortunately, no follow up data was available so whether or not some of these patients went home to have delayed transfusion reactions is unknown.</a:t>
            </a:r>
            <a:endParaRPr lang="en-US" b="0" dirty="0">
              <a:effectLst/>
            </a:endParaRPr>
          </a:p>
          <a:p>
            <a:pPr rtl="0">
              <a:spcBef>
                <a:spcPts val="0"/>
              </a:spcBef>
              <a:spcAft>
                <a:spcPts val="0"/>
              </a:spcAft>
            </a:pPr>
            <a:br>
              <a:rPr lang="en-US" b="0" dirty="0">
                <a:effectLst/>
              </a:rPr>
            </a:br>
            <a:r>
              <a:rPr lang="en-US" sz="1800" b="0" i="0" u="none" strike="noStrike" dirty="0">
                <a:solidFill>
                  <a:srgbClr val="514843"/>
                </a:solidFill>
                <a:effectLst/>
                <a:latin typeface="Arial" panose="020B0604020202020204" pitchFamily="34" charset="0"/>
              </a:rPr>
              <a:t>Mortality</a:t>
            </a:r>
            <a:endParaRPr lang="en-US" b="0" dirty="0">
              <a:effectLst/>
            </a:endParaRPr>
          </a:p>
          <a:p>
            <a:pPr marL="457200" rtl="0">
              <a:spcBef>
                <a:spcPts val="0"/>
              </a:spcBef>
              <a:spcAft>
                <a:spcPts val="0"/>
              </a:spcAft>
            </a:pPr>
            <a:r>
              <a:rPr lang="en-US" sz="1800" b="0" i="0" u="none" strike="noStrike" dirty="0">
                <a:solidFill>
                  <a:srgbClr val="514843"/>
                </a:solidFill>
                <a:effectLst/>
                <a:latin typeface="Arial" panose="020B0604020202020204" pitchFamily="34" charset="0"/>
              </a:rPr>
              <a:t>Dogs: 13.4% died (17/56 euthanized)</a:t>
            </a:r>
            <a:endParaRPr lang="en-US" b="0" dirty="0">
              <a:effectLst/>
            </a:endParaRPr>
          </a:p>
          <a:p>
            <a:pPr marL="457200" rtl="0">
              <a:spcBef>
                <a:spcPts val="0"/>
              </a:spcBef>
              <a:spcAft>
                <a:spcPts val="0"/>
              </a:spcAft>
            </a:pPr>
            <a:r>
              <a:rPr lang="en-US" sz="1800" b="0" i="0" u="none" strike="noStrike" dirty="0">
                <a:solidFill>
                  <a:srgbClr val="514843"/>
                </a:solidFill>
                <a:effectLst/>
                <a:latin typeface="Arial" panose="020B0604020202020204" pitchFamily="34" charset="0"/>
              </a:rPr>
              <a:t>Cats: 12.4% died (11/21 euthanized)</a:t>
            </a:r>
            <a:endParaRPr lang="en-US" b="0" dirty="0">
              <a:effectLst/>
            </a:endParaRPr>
          </a:p>
          <a:p>
            <a:br>
              <a:rPr lang="en-US" b="0" dirty="0">
                <a:effectLst/>
              </a:rPr>
            </a:br>
            <a:endParaRPr lang="en-US" dirty="0"/>
          </a:p>
        </p:txBody>
      </p:sp>
      <p:sp>
        <p:nvSpPr>
          <p:cNvPr id="4" name="Slide Number Placeholder 3"/>
          <p:cNvSpPr>
            <a:spLocks noGrp="1"/>
          </p:cNvSpPr>
          <p:nvPr>
            <p:ph type="sldNum" sz="quarter" idx="5"/>
          </p:nvPr>
        </p:nvSpPr>
        <p:spPr/>
        <p:txBody>
          <a:bodyPr/>
          <a:lstStyle/>
          <a:p>
            <a:fld id="{3C3464C2-6AA0-AE4C-8DFE-76A668456604}" type="slidenum">
              <a:rPr lang="en-US" smtClean="0"/>
              <a:t>11</a:t>
            </a:fld>
            <a:endParaRPr lang="en-US"/>
          </a:p>
        </p:txBody>
      </p:sp>
    </p:spTree>
    <p:extLst>
      <p:ext uri="{BB962C8B-B14F-4D97-AF65-F5344CB8AC3E}">
        <p14:creationId xmlns:p14="http://schemas.microsoft.com/office/powerpoint/2010/main" val="40446707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200" b="0" i="0" u="none" strike="noStrike" dirty="0">
                <a:solidFill>
                  <a:srgbClr val="514843"/>
                </a:solidFill>
                <a:effectLst/>
                <a:latin typeface="Arial" panose="020B0604020202020204" pitchFamily="34" charset="0"/>
              </a:rPr>
              <a:t>And finally, the only prospective, randomized trial we have of canine specific albumin in dogs. This was 14 dogs with septic peritonitis that were randomized to receive either 800 mg/kg canine albumin within the first 24 hours of hospitalization, or clinician directed therapy, which could include HES or crystalloids. Dogs receiving CSA could only receive crystalloids as a supplemental fluid during CSA administration, but they were not excluded if they had previously received HES. And their primary endpoints were albumin, COP, and doppler BP.</a:t>
            </a:r>
            <a:endParaRPr lang="en-US" b="0" dirty="0">
              <a:effectLst/>
            </a:endParaRPr>
          </a:p>
          <a:p>
            <a:pPr rtl="0">
              <a:spcBef>
                <a:spcPts val="0"/>
              </a:spcBef>
              <a:spcAft>
                <a:spcPts val="0"/>
              </a:spcAft>
            </a:pPr>
            <a:br>
              <a:rPr lang="en-US" b="0" dirty="0">
                <a:effectLst/>
              </a:rPr>
            </a:br>
            <a:r>
              <a:rPr lang="en-US" sz="1200" b="0" i="0" u="none" strike="noStrike" dirty="0">
                <a:solidFill>
                  <a:srgbClr val="514843"/>
                </a:solidFill>
                <a:effectLst/>
                <a:latin typeface="Arial" panose="020B0604020202020204" pitchFamily="34" charset="0"/>
              </a:rPr>
              <a:t>Two hours after transfusion, the albumin group had higher albumin, higher COP, and higher blood pressure. At 24 hours posttransfusion, the effect on albumin remained but the effects on COP and BP did not, and after 24 hours there was no difference between the groups in terms of serum albumin, either. Overall survival in this population was 80%, which is pretty great for septic peritonitis. Unfortunately, the number of dogs enrolled in the study had to be limited due to the amount of product the company was willing to donate, and it would have required at least 46 dogs to be adequately powered to determine mortality, so conclusions regarding survival cannot really be reached in this population.</a:t>
            </a:r>
            <a:endParaRPr lang="en-US" b="0" dirty="0">
              <a:effectLst/>
            </a:endParaRPr>
          </a:p>
          <a:p>
            <a:br>
              <a:rPr lang="en-US" b="0" dirty="0">
                <a:effectLst/>
              </a:rPr>
            </a:br>
            <a:endParaRPr lang="en-US" dirty="0"/>
          </a:p>
          <a:p>
            <a:endParaRPr lang="en-US" dirty="0"/>
          </a:p>
        </p:txBody>
      </p:sp>
      <p:sp>
        <p:nvSpPr>
          <p:cNvPr id="4" name="Slide Number Placeholder 3"/>
          <p:cNvSpPr>
            <a:spLocks noGrp="1"/>
          </p:cNvSpPr>
          <p:nvPr>
            <p:ph type="sldNum" sz="quarter" idx="5"/>
          </p:nvPr>
        </p:nvSpPr>
        <p:spPr/>
        <p:txBody>
          <a:bodyPr/>
          <a:lstStyle/>
          <a:p>
            <a:fld id="{3C3464C2-6AA0-AE4C-8DFE-76A668456604}" type="slidenum">
              <a:rPr lang="en-US" smtClean="0"/>
              <a:t>12</a:t>
            </a:fld>
            <a:endParaRPr lang="en-US"/>
          </a:p>
        </p:txBody>
      </p:sp>
    </p:spTree>
    <p:extLst>
      <p:ext uri="{BB962C8B-B14F-4D97-AF65-F5344CB8AC3E}">
        <p14:creationId xmlns:p14="http://schemas.microsoft.com/office/powerpoint/2010/main" val="111154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in conclusion, if you have a dog that is </a:t>
            </a:r>
            <a:r>
              <a:rPr lang="en-US" dirty="0" err="1"/>
              <a:t>hypoalbuminemic</a:t>
            </a:r>
            <a:r>
              <a:rPr lang="en-US" dirty="0"/>
              <a:t> and you want to correct it, it is strongly recommended to use canine specific albumin rather than human serum albumin due to the potential severe risks associated with it. The use of plasma is only recommended if your patient is coagulopathic because as stated previously, the sheer amount of plasma needed to raise the albumin is preposterous in both volume and cost. </a:t>
            </a:r>
          </a:p>
        </p:txBody>
      </p:sp>
      <p:sp>
        <p:nvSpPr>
          <p:cNvPr id="4" name="Slide Number Placeholder 3"/>
          <p:cNvSpPr>
            <a:spLocks noGrp="1"/>
          </p:cNvSpPr>
          <p:nvPr>
            <p:ph type="sldNum" sz="quarter" idx="5"/>
          </p:nvPr>
        </p:nvSpPr>
        <p:spPr/>
        <p:txBody>
          <a:bodyPr/>
          <a:lstStyle/>
          <a:p>
            <a:fld id="{3C3464C2-6AA0-AE4C-8DFE-76A668456604}" type="slidenum">
              <a:rPr lang="en-US" smtClean="0"/>
              <a:t>13</a:t>
            </a:fld>
            <a:endParaRPr lang="en-US"/>
          </a:p>
        </p:txBody>
      </p:sp>
    </p:spTree>
    <p:extLst>
      <p:ext uri="{BB962C8B-B14F-4D97-AF65-F5344CB8AC3E}">
        <p14:creationId xmlns:p14="http://schemas.microsoft.com/office/powerpoint/2010/main" val="36233922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dirty="0"/>
              <a:t>So we have been using albumin more and more in veterinary medicine, but what exactly is it? Well, </a:t>
            </a:r>
            <a:r>
              <a:rPr lang="en-US" sz="1800" b="0" i="0" u="none" strike="noStrike" dirty="0">
                <a:solidFill>
                  <a:srgbClr val="514843"/>
                </a:solidFill>
                <a:effectLst/>
                <a:latin typeface="Arial" panose="020B0604020202020204" pitchFamily="34" charset="0"/>
              </a:rPr>
              <a:t>Albumin is a large, negatively charged, globular protein. It has multiple different binding domains; Some positively charged and some negatively charged, but the overall net charge is negative. This net negative charge is one of the main reasons that Albumin normally cannot make it through the glomerular basement membrane into the urine filtrate, and it also plays a role in colloid oncotic pressure and acid-base balance. </a:t>
            </a:r>
            <a:r>
              <a:rPr lang="en-US" sz="1200" b="0" i="0" u="none" strike="noStrike" dirty="0">
                <a:solidFill>
                  <a:srgbClr val="514843"/>
                </a:solidFill>
                <a:effectLst/>
                <a:latin typeface="Arial" panose="020B0604020202020204" pitchFamily="34" charset="0"/>
              </a:rPr>
              <a:t>Albumin also has many functions which we will talk about shortly. </a:t>
            </a:r>
            <a:endParaRPr lang="en-US" dirty="0"/>
          </a:p>
        </p:txBody>
      </p:sp>
      <p:sp>
        <p:nvSpPr>
          <p:cNvPr id="4" name="Slide Number Placeholder 3"/>
          <p:cNvSpPr>
            <a:spLocks noGrp="1"/>
          </p:cNvSpPr>
          <p:nvPr>
            <p:ph type="sldNum" sz="quarter" idx="5"/>
          </p:nvPr>
        </p:nvSpPr>
        <p:spPr/>
        <p:txBody>
          <a:bodyPr/>
          <a:lstStyle/>
          <a:p>
            <a:fld id="{3C3464C2-6AA0-AE4C-8DFE-76A668456604}" type="slidenum">
              <a:rPr lang="en-US" smtClean="0"/>
              <a:t>2</a:t>
            </a:fld>
            <a:endParaRPr lang="en-US"/>
          </a:p>
        </p:txBody>
      </p:sp>
    </p:spTree>
    <p:extLst>
      <p:ext uri="{BB962C8B-B14F-4D97-AF65-F5344CB8AC3E}">
        <p14:creationId xmlns:p14="http://schemas.microsoft.com/office/powerpoint/2010/main" val="27513056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514843"/>
                </a:solidFill>
                <a:effectLst/>
                <a:latin typeface="Arial" panose="020B0604020202020204" pitchFamily="34" charset="0"/>
              </a:rPr>
              <a:t>As we all know, albumin is synthesized in the hepatocytes. Once it is made, it is released into circulation and it’s half life in circulation is about 16-18 hours. About 4-5% of albumin in circulation moves from the capillaries to the </a:t>
            </a:r>
            <a:r>
              <a:rPr lang="en-US" sz="1800" b="0" i="0" u="none" strike="noStrike" dirty="0" err="1">
                <a:solidFill>
                  <a:srgbClr val="514843"/>
                </a:solidFill>
                <a:effectLst/>
                <a:latin typeface="Arial" panose="020B0604020202020204" pitchFamily="34" charset="0"/>
              </a:rPr>
              <a:t>interstitium</a:t>
            </a:r>
            <a:r>
              <a:rPr lang="en-US" sz="1800" b="0" i="0" u="none" strike="noStrike" dirty="0">
                <a:solidFill>
                  <a:srgbClr val="514843"/>
                </a:solidFill>
                <a:effectLst/>
                <a:latin typeface="Arial" panose="020B0604020202020204" pitchFamily="34" charset="0"/>
              </a:rPr>
              <a:t> per hour, and then is returned to the blood vessels via lymphatics. The median half life of an albumin molecule overall is about 18-19 days.</a:t>
            </a:r>
          </a:p>
          <a:p>
            <a:pPr rtl="0">
              <a:spcBef>
                <a:spcPts val="0"/>
              </a:spcBef>
              <a:spcAft>
                <a:spcPts val="0"/>
              </a:spcAft>
            </a:pPr>
            <a:endParaRPr lang="en-US" sz="1800" b="0" i="0" u="none" strike="noStrike" dirty="0">
              <a:solidFill>
                <a:srgbClr val="514843"/>
              </a:solidFill>
              <a:effectLst/>
              <a:latin typeface="Arial" panose="020B0604020202020204" pitchFamily="34" charset="0"/>
            </a:endParaRPr>
          </a:p>
          <a:p>
            <a:pPr rtl="0">
              <a:spcBef>
                <a:spcPts val="0"/>
              </a:spcBef>
              <a:spcAft>
                <a:spcPts val="0"/>
              </a:spcAft>
            </a:pPr>
            <a:r>
              <a:rPr lang="en-US" sz="1200" b="0" i="0" u="none" strike="noStrike" dirty="0">
                <a:solidFill>
                  <a:srgbClr val="514843"/>
                </a:solidFill>
                <a:effectLst/>
                <a:latin typeface="Arial" panose="020B0604020202020204" pitchFamily="34" charset="0"/>
              </a:rPr>
              <a:t>The primary stimulus for albumin production is not the albumin concentration of the serum, but rather the colloid osmotic pressure, which is sensed by hepatic osmoreceptors in the hepatic </a:t>
            </a:r>
            <a:r>
              <a:rPr lang="en-US" sz="1200" b="0" i="0" u="none" strike="noStrike" dirty="0" err="1">
                <a:solidFill>
                  <a:srgbClr val="514843"/>
                </a:solidFill>
                <a:effectLst/>
                <a:latin typeface="Arial" panose="020B0604020202020204" pitchFamily="34" charset="0"/>
              </a:rPr>
              <a:t>interstitium</a:t>
            </a:r>
            <a:r>
              <a:rPr lang="en-US" sz="1200" b="0" i="0" u="none" strike="noStrike" dirty="0">
                <a:solidFill>
                  <a:srgbClr val="514843"/>
                </a:solidFill>
                <a:effectLst/>
                <a:latin typeface="Arial" panose="020B0604020202020204" pitchFamily="34" charset="0"/>
              </a:rPr>
              <a:t>. Secondary stimuli for albumin synthesis include insulin, thyroxine, and cortisol. </a:t>
            </a:r>
            <a:endParaRPr lang="en-US" b="0" dirty="0">
              <a:effectLst/>
            </a:endParaRPr>
          </a:p>
          <a:p>
            <a:pPr rtl="0">
              <a:spcBef>
                <a:spcPts val="0"/>
              </a:spcBef>
              <a:spcAft>
                <a:spcPts val="0"/>
              </a:spcAft>
            </a:pP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3C3464C2-6AA0-AE4C-8DFE-76A668456604}" type="slidenum">
              <a:rPr lang="en-US" smtClean="0"/>
              <a:t>3</a:t>
            </a:fld>
            <a:endParaRPr lang="en-US"/>
          </a:p>
        </p:txBody>
      </p:sp>
    </p:spTree>
    <p:extLst>
      <p:ext uri="{BB962C8B-B14F-4D97-AF65-F5344CB8AC3E}">
        <p14:creationId xmlns:p14="http://schemas.microsoft.com/office/powerpoint/2010/main" val="1523196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514843"/>
                </a:solidFill>
                <a:effectLst/>
                <a:latin typeface="Arial" panose="020B0604020202020204" pitchFamily="34" charset="0"/>
              </a:rPr>
              <a:t>Just to briefly touch on some of its many functions. One of the biggest things Albumin helps with is colloid osmotic pressure. Since it is essentially trapped in the intravascular space, it plays a large role in maintaining plasma COP, upwards of 75-80%. </a:t>
            </a:r>
            <a:endParaRPr lang="en-US" b="0" dirty="0">
              <a:effectLst/>
            </a:endParaRPr>
          </a:p>
          <a:p>
            <a:pPr rtl="0">
              <a:spcBef>
                <a:spcPts val="0"/>
              </a:spcBef>
              <a:spcAft>
                <a:spcPts val="0"/>
              </a:spcAft>
            </a:pPr>
            <a:r>
              <a:rPr lang="en-US" sz="1800" b="0" i="0" u="none" strike="noStrike" dirty="0">
                <a:solidFill>
                  <a:srgbClr val="514843"/>
                </a:solidFill>
                <a:effectLst/>
                <a:latin typeface="Arial" panose="020B0604020202020204" pitchFamily="34" charset="0"/>
              </a:rPr>
              <a:t>In addition, the negative charge on albumin plays a role in the Gibbs </a:t>
            </a:r>
            <a:r>
              <a:rPr lang="en-US" sz="1800" b="0" i="0" u="none" strike="noStrike" dirty="0" err="1">
                <a:solidFill>
                  <a:srgbClr val="514843"/>
                </a:solidFill>
                <a:effectLst/>
                <a:latin typeface="Arial" panose="020B0604020202020204" pitchFamily="34" charset="0"/>
              </a:rPr>
              <a:t>Donnan</a:t>
            </a:r>
            <a:r>
              <a:rPr lang="en-US" sz="1800" b="0" i="0" u="none" strike="noStrike" dirty="0">
                <a:solidFill>
                  <a:srgbClr val="514843"/>
                </a:solidFill>
                <a:effectLst/>
                <a:latin typeface="Arial" panose="020B0604020202020204" pitchFamily="34" charset="0"/>
              </a:rPr>
              <a:t> effect. Essentially, albumin’s negative charge results in the movement of cations, primarily sodium, into the intravascular space, which further increases the osmotic pressure in that compartment.</a:t>
            </a:r>
            <a:endParaRPr lang="en-US" b="0" dirty="0">
              <a:effectLst/>
            </a:endParaRPr>
          </a:p>
          <a:p>
            <a:pPr rtl="0">
              <a:spcBef>
                <a:spcPts val="0"/>
              </a:spcBef>
              <a:spcAft>
                <a:spcPts val="0"/>
              </a:spcAft>
            </a:pPr>
            <a:r>
              <a:rPr lang="en-US" sz="1800" b="0" i="0" u="none" strike="noStrike" dirty="0">
                <a:solidFill>
                  <a:srgbClr val="514843"/>
                </a:solidFill>
                <a:effectLst/>
                <a:latin typeface="Arial" panose="020B0604020202020204" pitchFamily="34" charset="0"/>
              </a:rPr>
              <a:t>Albumin also plays a significant role in the transportation of various substances such as fatty acids, various hormones such as thyroxine and cortisol, bilirubin, nitric oxide, cholesterol, various metals, and of course, drugs.</a:t>
            </a:r>
            <a:br>
              <a:rPr lang="en-US" dirty="0"/>
            </a:br>
            <a:r>
              <a:rPr lang="en-US" sz="1200" b="0" i="0" u="none" strike="noStrike" dirty="0">
                <a:solidFill>
                  <a:srgbClr val="514843"/>
                </a:solidFill>
                <a:effectLst/>
                <a:latin typeface="Arial" panose="020B0604020202020204" pitchFamily="34" charset="0"/>
              </a:rPr>
              <a:t>Albumin influences both hemodynamics and hemostasis</a:t>
            </a:r>
            <a:r>
              <a:rPr lang="en-US" sz="1800" b="0" i="0" u="none" strike="noStrike" dirty="0">
                <a:solidFill>
                  <a:srgbClr val="514843"/>
                </a:solidFill>
                <a:effectLst/>
                <a:latin typeface="Arial" panose="020B0604020202020204" pitchFamily="34" charset="0"/>
              </a:rPr>
              <a:t> through it’s binding to nitric oxide and it is able to scavenge multiple radical oxygen species.</a:t>
            </a:r>
          </a:p>
          <a:p>
            <a:pPr rtl="0">
              <a:spcBef>
                <a:spcPts val="0"/>
              </a:spcBef>
              <a:spcAft>
                <a:spcPts val="0"/>
              </a:spcAft>
            </a:pPr>
            <a:r>
              <a:rPr lang="en-US" sz="1800" b="0" i="0" u="none" strike="noStrike" dirty="0">
                <a:solidFill>
                  <a:srgbClr val="514843"/>
                </a:solidFill>
                <a:effectLst/>
                <a:latin typeface="Arial" panose="020B0604020202020204" pitchFamily="34" charset="0"/>
              </a:rPr>
              <a:t>Albumin also plays a role in acid base balance. Because it is negatively charged, albumin acts as a weak acid. In hypoalbuminemia, the decreased amount of the anionic albumin will result in an increased anion gap, an increased base excess, and a subsequent metabolic alkalosis.</a:t>
            </a:r>
          </a:p>
          <a:p>
            <a:pPr rtl="0">
              <a:spcBef>
                <a:spcPts val="0"/>
              </a:spcBef>
              <a:spcAft>
                <a:spcPts val="0"/>
              </a:spcAft>
            </a:pPr>
            <a:r>
              <a:rPr lang="en-US" sz="1800" b="0" i="0" u="none" strike="noStrike" dirty="0">
                <a:solidFill>
                  <a:srgbClr val="514843"/>
                </a:solidFill>
                <a:effectLst/>
                <a:latin typeface="Arial" panose="020B0604020202020204" pitchFamily="34" charset="0"/>
              </a:rPr>
              <a:t>Finally, albumin has a significant role in the maintenance of the endothelial glycocalyx. As everyone knows, the endothelial glycocalyx is made of GAGs and proteoglycans, and forms a barrier between the intravascular space and the endothelium. The glycocalyx itself has a net negative charge and typically repels negatively charged molecules. As I’ve stated a few times now, albumin does have a net negative charge, however because it is a large protein with a blend of positively and negatively charged domains, it binds to the endothelial glycocalyx with its positively charged residues and is thought to play a role in repair of the glycocalyx. </a:t>
            </a:r>
            <a:endParaRPr lang="en-US" b="0" dirty="0">
              <a:effectLst/>
            </a:endParaRP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SA183"/>
              </a:rPr>
              <a:t>S albumin has been shown to be very important overall. In both human and veterinary patients, hypoalbuminemia has been associated with impaired wound healing,</a:t>
            </a:r>
            <a:r>
              <a:rPr lang="en-US" sz="1800" dirty="0">
                <a:solidFill>
                  <a:srgbClr val="2196D1"/>
                </a:solidFill>
                <a:effectLst/>
                <a:latin typeface="AdvPSA183"/>
              </a:rPr>
              <a:t> </a:t>
            </a:r>
            <a:r>
              <a:rPr lang="en-US" sz="1800" dirty="0">
                <a:effectLst/>
                <a:latin typeface="AdvPSA183"/>
              </a:rPr>
              <a:t>decreased binding of drugs,</a:t>
            </a:r>
            <a:r>
              <a:rPr lang="en-US" sz="1800" dirty="0">
                <a:solidFill>
                  <a:srgbClr val="2196D1"/>
                </a:solidFill>
                <a:effectLst/>
                <a:latin typeface="AdvPSA183"/>
              </a:rPr>
              <a:t> </a:t>
            </a:r>
            <a:r>
              <a:rPr lang="en-US" sz="1800" dirty="0">
                <a:effectLst/>
                <a:latin typeface="AdvPSA183"/>
              </a:rPr>
              <a:t>increased risk of gastrointestinal surgical site dehiscence,</a:t>
            </a:r>
            <a:r>
              <a:rPr lang="en-US" sz="1800" dirty="0">
                <a:solidFill>
                  <a:srgbClr val="2196D1"/>
                </a:solidFill>
                <a:effectLst/>
                <a:latin typeface="AdvPSA183"/>
              </a:rPr>
              <a:t> </a:t>
            </a:r>
            <a:r>
              <a:rPr lang="en-US" sz="1800" dirty="0">
                <a:effectLst/>
                <a:latin typeface="AdvPSA183"/>
              </a:rPr>
              <a:t>and increased patient morbidity and mortality.</a:t>
            </a:r>
            <a:r>
              <a:rPr lang="en-US" sz="1800" dirty="0">
                <a:solidFill>
                  <a:srgbClr val="2196D1"/>
                </a:solidFill>
                <a:effectLst/>
                <a:latin typeface="AdvPSA183"/>
              </a:rPr>
              <a:t> </a:t>
            </a:r>
            <a:r>
              <a:rPr lang="en-US" sz="1800" dirty="0">
                <a:effectLst/>
                <a:latin typeface="AdvPSA183"/>
              </a:rPr>
              <a:t>In 1 study of human patients, the relative risk of mortality increased by 25% to 50% for each 0.25 g/dL decrease in serum albumin.</a:t>
            </a:r>
            <a:r>
              <a:rPr lang="en-US" sz="1800" dirty="0">
                <a:solidFill>
                  <a:srgbClr val="2196D1"/>
                </a:solidFill>
                <a:effectLst/>
                <a:latin typeface="AdvPSA183"/>
              </a:rPr>
              <a:t> </a:t>
            </a:r>
            <a:r>
              <a:rPr lang="en-US" sz="1800" dirty="0">
                <a:effectLst/>
                <a:latin typeface="AdvPSA183"/>
              </a:rPr>
              <a:t>In another meta-analysis of hypoalbuminemia in acute illness in people, for each 10 g/L decrease in albumin, there was a 137% increase in odds of death, a 71% increase in length of hospital stay and an 89% increase in overall morbidity. </a:t>
            </a:r>
            <a:endParaRPr lang="en-US" dirty="0"/>
          </a:p>
          <a:p>
            <a:br>
              <a:rPr lang="en-US" dirty="0"/>
            </a:br>
            <a:r>
              <a:rPr lang="en-US" dirty="0"/>
              <a:t>So now that we know a bit about Albumin, lets talk about the different types.</a:t>
            </a:r>
          </a:p>
        </p:txBody>
      </p:sp>
      <p:sp>
        <p:nvSpPr>
          <p:cNvPr id="4" name="Slide Number Placeholder 3"/>
          <p:cNvSpPr>
            <a:spLocks noGrp="1"/>
          </p:cNvSpPr>
          <p:nvPr>
            <p:ph type="sldNum" sz="quarter" idx="5"/>
          </p:nvPr>
        </p:nvSpPr>
        <p:spPr/>
        <p:txBody>
          <a:bodyPr/>
          <a:lstStyle/>
          <a:p>
            <a:fld id="{3C3464C2-6AA0-AE4C-8DFE-76A668456604}" type="slidenum">
              <a:rPr lang="en-US" smtClean="0"/>
              <a:t>4</a:t>
            </a:fld>
            <a:endParaRPr lang="en-US"/>
          </a:p>
        </p:txBody>
      </p:sp>
    </p:spTree>
    <p:extLst>
      <p:ext uri="{BB962C8B-B14F-4D97-AF65-F5344CB8AC3E}">
        <p14:creationId xmlns:p14="http://schemas.microsoft.com/office/powerpoint/2010/main" val="3917243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SA183"/>
              </a:rPr>
              <a:t>Historically, albumin replacement was largely in the form of large volumes of fresh frozen plasma or with concentrated human albumin products.</a:t>
            </a:r>
            <a:r>
              <a:rPr lang="en-US" sz="1800" dirty="0">
                <a:solidFill>
                  <a:srgbClr val="2196D1"/>
                </a:solidFill>
                <a:effectLst/>
                <a:latin typeface="AdvPSA183"/>
              </a:rPr>
              <a:t> </a:t>
            </a:r>
            <a:r>
              <a:rPr lang="en-US" sz="1800" dirty="0">
                <a:effectLst/>
                <a:latin typeface="AdvPSA183"/>
              </a:rPr>
              <a:t>While plasma is a great product overall, it would take up to 25 mL/kg of plasma to increase serum albumin by 0.5 g/dL.</a:t>
            </a:r>
            <a:r>
              <a:rPr lang="en-US" sz="1800" dirty="0">
                <a:solidFill>
                  <a:srgbClr val="2196D1"/>
                </a:solidFill>
                <a:effectLst/>
                <a:latin typeface="AdvPSA183"/>
              </a:rPr>
              <a:t> </a:t>
            </a:r>
            <a:r>
              <a:rPr lang="en-US" sz="1800" dirty="0">
                <a:effectLst/>
                <a:latin typeface="AdvPSA183"/>
              </a:rPr>
              <a:t>A 2001 study showed that the replacement of albumin was the primary cause for administration of fresh frozen plasma in 63% of cases.</a:t>
            </a:r>
            <a:r>
              <a:rPr lang="en-US" sz="1800" dirty="0">
                <a:solidFill>
                  <a:srgbClr val="2196D1"/>
                </a:solidFill>
                <a:effectLst/>
                <a:latin typeface="AdvPSA183"/>
              </a:rPr>
              <a:t> </a:t>
            </a:r>
            <a:r>
              <a:rPr lang="en-US" sz="1800" dirty="0">
                <a:effectLst/>
                <a:latin typeface="AdvPSA183"/>
              </a:rPr>
              <a:t>Another retrospective study that evaluated trends in use of fresh frozen plasma over 2 decades reported the primary reason for administration of fresh frozen plasma was to treat coagulopathies.</a:t>
            </a:r>
            <a:r>
              <a:rPr lang="en-US" sz="1800" dirty="0">
                <a:solidFill>
                  <a:srgbClr val="2196D1"/>
                </a:solidFill>
                <a:effectLst/>
                <a:latin typeface="AdvPSA183"/>
              </a:rPr>
              <a:t> But, t</a:t>
            </a:r>
            <a:r>
              <a:rPr lang="en-US" sz="1800" dirty="0">
                <a:effectLst/>
                <a:latin typeface="AdvPSA183"/>
              </a:rPr>
              <a:t>hat same study found that, when fresh frozen plasma was administered to treat hypoalbuminemia, the mean serum albumin concentration actually significantly decreased (17.4 g/L after the administration of fresh frozen plasma vs 21.5 g/L before infusion) after fresh frozen plasma administration. Because of the dilutional effects of such as large volume of plasma required, hospital resource availability, and cost limitations for some clients, the administration of plasma is not an efficient means of albumin supplementation for many patients. </a:t>
            </a:r>
            <a:endParaRPr lang="en-US" sz="1800" b="0" i="0" u="none" strike="noStrike" dirty="0">
              <a:solidFill>
                <a:srgbClr val="514843"/>
              </a:solidFill>
              <a:effectLst/>
              <a:latin typeface="Arial" panose="020B0604020202020204" pitchFamily="34" charset="0"/>
            </a:endParaRPr>
          </a:p>
          <a:p>
            <a:pPr rtl="0">
              <a:spcBef>
                <a:spcPts val="0"/>
              </a:spcBef>
              <a:spcAft>
                <a:spcPts val="0"/>
              </a:spcAft>
            </a:pPr>
            <a:endParaRPr lang="en-US" sz="1800" b="0" i="0" u="none" strike="noStrike" dirty="0">
              <a:solidFill>
                <a:srgbClr val="514843"/>
              </a:solidFill>
              <a:effectLst/>
              <a:latin typeface="Arial" panose="020B0604020202020204" pitchFamily="34" charset="0"/>
            </a:endParaRPr>
          </a:p>
          <a:p>
            <a:pPr rtl="0">
              <a:spcBef>
                <a:spcPts val="0"/>
              </a:spcBef>
              <a:spcAft>
                <a:spcPts val="0"/>
              </a:spcAft>
            </a:pPr>
            <a:r>
              <a:rPr lang="en-US" sz="1800" b="0" i="0" u="none" strike="noStrike" dirty="0">
                <a:solidFill>
                  <a:srgbClr val="514843"/>
                </a:solidFill>
                <a:effectLst/>
                <a:latin typeface="Arial" panose="020B0604020202020204" pitchFamily="34" charset="0"/>
              </a:rPr>
              <a:t>The first albumin transfusions were established by the American military during World War II as part of the bovine and human albumin program. Bovine serum albumin was initially used successfully in trauma victims until 1942, when reports of fatal serum sickness in several soldiers were first reported. After a series of adverse reactions, the bovine transfusion program was discontinued in 1943.</a:t>
            </a:r>
            <a:r>
              <a:rPr lang="en-US" sz="2800" b="0" i="0" u="none" strike="noStrike" dirty="0">
                <a:solidFill>
                  <a:schemeClr val="tx1"/>
                </a:solidFill>
                <a:effectLst/>
                <a:latin typeface="+mn-lt"/>
              </a:rPr>
              <a:t> </a:t>
            </a:r>
            <a:r>
              <a:rPr lang="en-US" sz="1800" b="0" i="0" u="none" strike="noStrike" dirty="0">
                <a:solidFill>
                  <a:srgbClr val="514843"/>
                </a:solidFill>
                <a:effectLst/>
                <a:latin typeface="Arial" panose="020B0604020202020204" pitchFamily="34" charset="0"/>
              </a:rPr>
              <a:t>At the same time as the development of the bovine program, the military began looking into purification of human serum albumin for transfusion, and the first reported use of HSA in a human patient was a soldier that sustained a polytrauma and was hypotensive. He was resuscitated with albumin, and afterwards had no further episodes of hypotension. After that, administration of albumin in select cases continued. And then in 1942, a navy doctor successfully treated several severely burned patients after the attack at Pearl Harbor. After this, human serum albumin became further refined and it’s use increased, although there was still not a lot of empiric evidence that it provided a benefit over crystalloids, and it is still associated with many possible negative side effects.</a:t>
            </a:r>
            <a:endParaRPr lang="en-US" sz="1800" dirty="0">
              <a:effectLst/>
              <a:latin typeface="AdvPSA183"/>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AdvPSA18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SA183"/>
              </a:rPr>
              <a:t>And finally we have one of my favorite products, Lyophilized canine specific concentrated albumin. This type of albumin is pooled from healthy donors available from multiple manufacturers. It can be stored at room temperature and is stable for 36 months. The manufacturers recommend reconstitution to 5% to 25% solution using 0.9% NaCl or 5% dextrose in water, then administered within 6 hours or stored refrigerated for up to 24 hours. The manufacturers’ indications for this product are for hypoproteinemia and shock or hypovolemia. </a:t>
            </a:r>
            <a:endParaRPr lang="en-US" dirty="0"/>
          </a:p>
        </p:txBody>
      </p:sp>
      <p:sp>
        <p:nvSpPr>
          <p:cNvPr id="4" name="Slide Number Placeholder 3"/>
          <p:cNvSpPr>
            <a:spLocks noGrp="1"/>
          </p:cNvSpPr>
          <p:nvPr>
            <p:ph type="sldNum" sz="quarter" idx="5"/>
          </p:nvPr>
        </p:nvSpPr>
        <p:spPr/>
        <p:txBody>
          <a:bodyPr/>
          <a:lstStyle/>
          <a:p>
            <a:fld id="{3C3464C2-6AA0-AE4C-8DFE-76A668456604}" type="slidenum">
              <a:rPr lang="en-US" smtClean="0"/>
              <a:t>5</a:t>
            </a:fld>
            <a:endParaRPr lang="en-US"/>
          </a:p>
        </p:txBody>
      </p:sp>
    </p:spTree>
    <p:extLst>
      <p:ext uri="{BB962C8B-B14F-4D97-AF65-F5344CB8AC3E}">
        <p14:creationId xmlns:p14="http://schemas.microsoft.com/office/powerpoint/2010/main" val="33272376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SA183"/>
              </a:rPr>
              <a:t>Now that we know what it is, how and why it is made, its functions and what types are out there, lets delve into why it is so great. Human specific albumin has been around longer and has more studies associated with it, however now that a lyophilized canine specific albumin product exists, I personally feel that it should be used preferentially over the HSA.</a:t>
            </a:r>
            <a:endParaRPr lang="en-US" dirty="0"/>
          </a:p>
          <a:p>
            <a:endParaRPr lang="en-US" dirty="0"/>
          </a:p>
        </p:txBody>
      </p:sp>
      <p:sp>
        <p:nvSpPr>
          <p:cNvPr id="4" name="Slide Number Placeholder 3"/>
          <p:cNvSpPr>
            <a:spLocks noGrp="1"/>
          </p:cNvSpPr>
          <p:nvPr>
            <p:ph type="sldNum" sz="quarter" idx="5"/>
          </p:nvPr>
        </p:nvSpPr>
        <p:spPr/>
        <p:txBody>
          <a:bodyPr/>
          <a:lstStyle/>
          <a:p>
            <a:fld id="{3C3464C2-6AA0-AE4C-8DFE-76A668456604}" type="slidenum">
              <a:rPr lang="en-US" smtClean="0"/>
              <a:t>6</a:t>
            </a:fld>
            <a:endParaRPr lang="en-US"/>
          </a:p>
        </p:txBody>
      </p:sp>
    </p:spTree>
    <p:extLst>
      <p:ext uri="{BB962C8B-B14F-4D97-AF65-F5344CB8AC3E}">
        <p14:creationId xmlns:p14="http://schemas.microsoft.com/office/powerpoint/2010/main" val="25528743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Increase COP and serum albumin concentrations more effectively</a:t>
            </a:r>
          </a:p>
          <a:p>
            <a:pPr lvl="1"/>
            <a:r>
              <a:rPr lang="en-US" dirty="0"/>
              <a:t>Improves hemodynamics and hemostasis</a:t>
            </a:r>
          </a:p>
          <a:p>
            <a:pPr lvl="1"/>
            <a:r>
              <a:rPr lang="en-US" dirty="0"/>
              <a:t>Improves acid-base status</a:t>
            </a:r>
          </a:p>
          <a:p>
            <a:pPr lvl="1"/>
            <a:r>
              <a:rPr lang="en-US" dirty="0"/>
              <a:t>Aids in the repair of the endothelial </a:t>
            </a:r>
            <a:r>
              <a:rPr lang="en-US" dirty="0" err="1"/>
              <a:t>glycocaylx</a:t>
            </a:r>
            <a:endParaRPr lang="en-US" dirty="0"/>
          </a:p>
          <a:p>
            <a:endParaRPr lang="en-US" dirty="0"/>
          </a:p>
          <a:p>
            <a:r>
              <a:rPr lang="en-US" dirty="0"/>
              <a:t>It is more cost effective than trying to give plasma to raise the albumin</a:t>
            </a:r>
          </a:p>
          <a:p>
            <a:endParaRPr lang="en-US" dirty="0"/>
          </a:p>
          <a:p>
            <a:r>
              <a:rPr lang="en-US" dirty="0"/>
              <a:t>The canine specific albumin has less risk of serious adverse reaction </a:t>
            </a:r>
          </a:p>
          <a:p>
            <a:endParaRPr lang="en-US" dirty="0"/>
          </a:p>
        </p:txBody>
      </p:sp>
      <p:sp>
        <p:nvSpPr>
          <p:cNvPr id="4" name="Slide Number Placeholder 3"/>
          <p:cNvSpPr>
            <a:spLocks noGrp="1"/>
          </p:cNvSpPr>
          <p:nvPr>
            <p:ph type="sldNum" sz="quarter" idx="5"/>
          </p:nvPr>
        </p:nvSpPr>
        <p:spPr/>
        <p:txBody>
          <a:bodyPr/>
          <a:lstStyle/>
          <a:p>
            <a:fld id="{3C3464C2-6AA0-AE4C-8DFE-76A668456604}" type="slidenum">
              <a:rPr lang="en-US" smtClean="0"/>
              <a:t>7</a:t>
            </a:fld>
            <a:endParaRPr lang="en-US"/>
          </a:p>
        </p:txBody>
      </p:sp>
    </p:spTree>
    <p:extLst>
      <p:ext uri="{BB962C8B-B14F-4D97-AF65-F5344CB8AC3E}">
        <p14:creationId xmlns:p14="http://schemas.microsoft.com/office/powerpoint/2010/main" val="600641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4C4E74"/>
              </a:rPr>
              <a:t>Now that we’ve discussed some pros of albumin, lets talk about some cons. As previously mentioned, giving albumin may be more cost effective than giving the amount of plasma that would be needed for the same effect, however the canine specific albumin still has a significant cost associated with it – especially for larger dogs.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AdvP4C4E74"/>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4C4E74"/>
              </a:rPr>
              <a:t>Another con of albumin is the potential risk for hypersensitivity reactions. </a:t>
            </a:r>
            <a:r>
              <a:rPr lang="en-US" sz="1800" dirty="0">
                <a:effectLst/>
                <a:latin typeface="AdvPSA183"/>
              </a:rPr>
              <a:t>Although a number of studies have documented that serum albumin, total solids, and COP can be successfully increased with use of HSA in critically ill dogs, there is a real risk of inciting both immediate and delayed hypersensitivity reactions in dogs. Infusion of human albumin concentrate to healthy and critically ill dogs can induce an acute type 1 hypersensitivity reactions that occurs within minutes to hours of exposure to the antigen but it generally requires prior exposure with subsequent sensitivity. It can also induce a delayed type III hypersensitivity reactions observed 1 to 3 weeks after antigenic exposure. This can result in widespread vasculitis with additional clinical signs of fever, lethargy, joint effusion, polyarthralgia, lymphadenopathy, and </a:t>
            </a:r>
            <a:r>
              <a:rPr lang="en-US" sz="1800" dirty="0" err="1">
                <a:effectLst/>
                <a:latin typeface="AdvPSA183"/>
              </a:rPr>
              <a:t>urticaric</a:t>
            </a:r>
            <a:r>
              <a:rPr lang="en-US" sz="1800" dirty="0">
                <a:effectLst/>
                <a:latin typeface="AdvPSA183"/>
              </a:rPr>
              <a:t> skin lesions and it can be self-limiting or can lead to significant morbidity or mortality. </a:t>
            </a:r>
            <a:endParaRPr lang="en-US" dirty="0"/>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SA183"/>
              </a:rPr>
              <a:t>BUT Despite immune stimulation to HSA in critically ill dogs and cats, the majority of studies that have prospectively and retrospectively evaluated its use have demonstrated significant increases in serum albumin concentration, COP, and blood pressure in critically ill dogs without severe adverse sequelae. Because many of the animals who receive albumin were not responding to more traditional therapies, one could argue that some of the reported signs of reaction could possibly be associated with the critical illness, and not a hypersensitivity reaction at all.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dirty="0">
              <a:effectLst/>
              <a:latin typeface="AdvPSA183"/>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dvPSA183"/>
              </a:rPr>
              <a:t>Another con is the risk of fluid overload in a patient, although that can be seen with plasma or any other type of fluid used for resuscitation purposes as well.</a:t>
            </a:r>
            <a:endParaRPr lang="en-US" dirty="0"/>
          </a:p>
          <a:p>
            <a:endParaRPr lang="en-US" dirty="0"/>
          </a:p>
        </p:txBody>
      </p:sp>
      <p:sp>
        <p:nvSpPr>
          <p:cNvPr id="4" name="Slide Number Placeholder 3"/>
          <p:cNvSpPr>
            <a:spLocks noGrp="1"/>
          </p:cNvSpPr>
          <p:nvPr>
            <p:ph type="sldNum" sz="quarter" idx="5"/>
          </p:nvPr>
        </p:nvSpPr>
        <p:spPr/>
        <p:txBody>
          <a:bodyPr/>
          <a:lstStyle/>
          <a:p>
            <a:fld id="{3C3464C2-6AA0-AE4C-8DFE-76A668456604}" type="slidenum">
              <a:rPr lang="en-US" smtClean="0"/>
              <a:t>8</a:t>
            </a:fld>
            <a:endParaRPr lang="en-US"/>
          </a:p>
        </p:txBody>
      </p:sp>
    </p:spTree>
    <p:extLst>
      <p:ext uri="{BB962C8B-B14F-4D97-AF65-F5344CB8AC3E}">
        <p14:creationId xmlns:p14="http://schemas.microsoft.com/office/powerpoint/2010/main" val="31799361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514843"/>
                </a:solidFill>
                <a:effectLst/>
                <a:latin typeface="Arial" panose="020B0604020202020204" pitchFamily="34" charset="0"/>
              </a:rPr>
              <a:t>This 2015 retrospective study evaluated the effect of 25% human serum albumin supplementation on albumin level, total protein, COP, LOS, and survival in dogs with septic peritonitis. They had an overall mortality of 53.8%, and found that a higher post-operative albumin level was associated with survival but not length of hospitalization. Somewhat confusingly, higher albumin levels were associated with albumin transfusion, but albumin transfusion itself was NOT associated with survival. In the post hoc analysis, they found that the study would have needed at least 94 dogs to determine an effect of albumin supplementation on survival, so it is possible that this study was just underpowered. However, it may also point to the idea that the dogs whose albumin improved were ultimately the patients that were improving for other reasons and so their albumin improved because their underlying condition was treated more effectively. </a:t>
            </a:r>
            <a:endParaRPr lang="en-US" b="0" dirty="0">
              <a:effectLst/>
            </a:endParaRPr>
          </a:p>
          <a:p>
            <a:pPr rtl="0">
              <a:spcBef>
                <a:spcPts val="0"/>
              </a:spcBef>
              <a:spcAft>
                <a:spcPts val="0"/>
              </a:spcAft>
            </a:pPr>
            <a:br>
              <a:rPr lang="en-US" b="0" dirty="0">
                <a:effectLst/>
              </a:rPr>
            </a:br>
            <a:r>
              <a:rPr lang="en-US" sz="1800" b="0" i="0" u="none" strike="noStrike" dirty="0">
                <a:solidFill>
                  <a:srgbClr val="514843"/>
                </a:solidFill>
                <a:effectLst/>
                <a:latin typeface="Arial" panose="020B0604020202020204" pitchFamily="34" charset="0"/>
              </a:rPr>
              <a:t>Admit </a:t>
            </a:r>
            <a:r>
              <a:rPr lang="en-US" sz="1800" b="0" i="0" u="none" strike="noStrike" dirty="0" err="1">
                <a:solidFill>
                  <a:srgbClr val="514843"/>
                </a:solidFill>
                <a:effectLst/>
                <a:latin typeface="Arial" panose="020B0604020202020204" pitchFamily="34" charset="0"/>
              </a:rPr>
              <a:t>alb</a:t>
            </a:r>
            <a:r>
              <a:rPr lang="en-US" sz="1800" b="0" i="0" u="none" strike="noStrike" dirty="0">
                <a:solidFill>
                  <a:srgbClr val="514843"/>
                </a:solidFill>
                <a:effectLst/>
                <a:latin typeface="Arial" panose="020B0604020202020204" pitchFamily="34" charset="0"/>
              </a:rPr>
              <a:t> not different between groups</a:t>
            </a:r>
            <a:endParaRPr lang="en-US" b="0" dirty="0">
              <a:effectLst/>
            </a:endParaRPr>
          </a:p>
          <a:p>
            <a:pPr rtl="0">
              <a:spcBef>
                <a:spcPts val="0"/>
              </a:spcBef>
              <a:spcAft>
                <a:spcPts val="0"/>
              </a:spcAft>
            </a:pPr>
            <a:r>
              <a:rPr lang="en-US" sz="1800" b="0" i="0" u="none" strike="noStrike" dirty="0">
                <a:solidFill>
                  <a:srgbClr val="514843"/>
                </a:solidFill>
                <a:effectLst/>
                <a:latin typeface="Arial" panose="020B0604020202020204" pitchFamily="34" charset="0"/>
              </a:rPr>
              <a:t>Survivors had higher TP and COP</a:t>
            </a:r>
            <a:endParaRPr lang="en-US" b="0" dirty="0">
              <a:effectLst/>
            </a:endParaRPr>
          </a:p>
          <a:p>
            <a:pPr rtl="0">
              <a:spcBef>
                <a:spcPts val="0"/>
              </a:spcBef>
              <a:spcAft>
                <a:spcPts val="0"/>
              </a:spcAft>
            </a:pPr>
            <a:br>
              <a:rPr lang="en-US" b="0" dirty="0">
                <a:effectLst/>
              </a:rPr>
            </a:br>
            <a:br>
              <a:rPr lang="en-US" b="0" dirty="0">
                <a:effectLst/>
              </a:rPr>
            </a:br>
            <a:r>
              <a:rPr lang="en-US" sz="1800" b="0" i="0" u="none" strike="noStrike" dirty="0">
                <a:solidFill>
                  <a:srgbClr val="514843"/>
                </a:solidFill>
                <a:effectLst/>
                <a:latin typeface="Arial" panose="020B0604020202020204" pitchFamily="34" charset="0"/>
              </a:rPr>
              <a:t>41% intestinal FB</a:t>
            </a:r>
            <a:endParaRPr lang="en-US" b="0" dirty="0">
              <a:effectLst/>
            </a:endParaRPr>
          </a:p>
          <a:p>
            <a:pPr rtl="0">
              <a:spcBef>
                <a:spcPts val="0"/>
              </a:spcBef>
              <a:spcAft>
                <a:spcPts val="0"/>
              </a:spcAft>
            </a:pPr>
            <a:r>
              <a:rPr lang="en-US" sz="1800" b="0" i="0" u="none" strike="noStrike" dirty="0">
                <a:solidFill>
                  <a:srgbClr val="514843"/>
                </a:solidFill>
                <a:effectLst/>
                <a:latin typeface="Arial" panose="020B0604020202020204" pitchFamily="34" charset="0"/>
              </a:rPr>
              <a:t>18/39 dehisced from previous </a:t>
            </a:r>
            <a:r>
              <a:rPr lang="en-US" sz="1800" b="0" i="0" u="none" strike="noStrike" dirty="0" err="1">
                <a:solidFill>
                  <a:srgbClr val="514843"/>
                </a:solidFill>
                <a:effectLst/>
                <a:latin typeface="Arial" panose="020B0604020202020204" pitchFamily="34" charset="0"/>
              </a:rPr>
              <a:t>sx</a:t>
            </a:r>
            <a:endParaRPr lang="en-US" b="0" dirty="0">
              <a:effectLst/>
            </a:endParaRPr>
          </a:p>
          <a:p>
            <a:br>
              <a:rPr lang="en-US" dirty="0"/>
            </a:br>
            <a:endParaRPr lang="en-US" dirty="0"/>
          </a:p>
        </p:txBody>
      </p:sp>
      <p:sp>
        <p:nvSpPr>
          <p:cNvPr id="4" name="Slide Number Placeholder 3"/>
          <p:cNvSpPr>
            <a:spLocks noGrp="1"/>
          </p:cNvSpPr>
          <p:nvPr>
            <p:ph type="sldNum" sz="quarter" idx="5"/>
          </p:nvPr>
        </p:nvSpPr>
        <p:spPr/>
        <p:txBody>
          <a:bodyPr/>
          <a:lstStyle/>
          <a:p>
            <a:fld id="{3C3464C2-6AA0-AE4C-8DFE-76A668456604}" type="slidenum">
              <a:rPr lang="en-US" smtClean="0"/>
              <a:t>9</a:t>
            </a:fld>
            <a:endParaRPr lang="en-US"/>
          </a:p>
        </p:txBody>
      </p:sp>
    </p:spTree>
    <p:extLst>
      <p:ext uri="{BB962C8B-B14F-4D97-AF65-F5344CB8AC3E}">
        <p14:creationId xmlns:p14="http://schemas.microsoft.com/office/powerpoint/2010/main" val="23447725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en-US"/>
              <a:t>Click to edit Master title style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smtClean="0"/>
              <a:t>12/19/22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rIns="45720"/>
          <a:lstStyle/>
          <a:p>
            <a:fld id="{6D22F896-40B5-4ADD-8801-0D06FADFA095}" type="slidenum">
              <a:rPr lang="en-US" smtClean="0"/>
              <a:t>‹#›</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6667123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smtClean="0"/>
              <a:t>12/19/22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801862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smtClean="0"/>
              <a:t>12/19/22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15013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smtClean="0"/>
              <a:t>12/19/22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38527539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en-US"/>
              <a:t>Click to edit Master title style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E5059C3-6A89-4494-99FF-5A4D6FFD50EB}" type="datetimeFigureOut">
              <a:rPr lang="en-US" smtClean="0"/>
              <a:t>12/19/22</a:t>
            </a:fld>
            <a:endParaRPr lang="en-US" dirty="0"/>
          </a:p>
        </p:txBody>
      </p:sp>
      <p:sp>
        <p:nvSpPr>
          <p:cNvPr id="5" name="Footer Placeholder 4"/>
          <p:cNvSpPr>
            <a:spLocks noGrp="1"/>
          </p:cNvSpPr>
          <p:nvPr>
            <p:ph type="ftr" sz="quarter" idx="11"/>
          </p:nvPr>
        </p:nvSpPr>
        <p:spPr/>
        <p:txBody>
          <a:bodyPr/>
          <a:lstStyle/>
          <a:p>
            <a:r>
              <a:rPr lang="en-US"/>
              <a:t>
              </a:t>
            </a:r>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362257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smtClean="0"/>
              <a:t>12/19/22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9169627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en-US"/>
              <a:t>Click to edit Master title style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609285" y="2851331"/>
            <a:ext cx="3893623"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66635" y="2851331"/>
            <a:ext cx="3899798" cy="307143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smtClean="0"/>
              <a:t>12/19/22</a:t>
            </a:fld>
            <a:endParaRPr lang="en-US" dirty="0"/>
          </a:p>
        </p:txBody>
      </p:sp>
      <p:sp>
        <p:nvSpPr>
          <p:cNvPr id="8" name="Footer Placeholder 7"/>
          <p:cNvSpPr>
            <a:spLocks noGrp="1"/>
          </p:cNvSpPr>
          <p:nvPr>
            <p:ph type="ftr" sz="quarter" idx="11"/>
          </p:nvPr>
        </p:nvSpPr>
        <p:spPr/>
        <p:txBody>
          <a:bodyPr/>
          <a:lstStyle/>
          <a:p>
            <a:r>
              <a:rPr lang="en-US"/>
              <a:t>
              </a:t>
            </a:r>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45000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smtClean="0"/>
              <a:t>12/19/22</a:t>
            </a:fld>
            <a:endParaRPr lang="en-US" dirty="0"/>
          </a:p>
        </p:txBody>
      </p:sp>
      <p:sp>
        <p:nvSpPr>
          <p:cNvPr id="4" name="Footer Placeholder 3"/>
          <p:cNvSpPr>
            <a:spLocks noGrp="1"/>
          </p:cNvSpPr>
          <p:nvPr>
            <p:ph type="ftr" sz="quarter" idx="11"/>
          </p:nvPr>
        </p:nvSpPr>
        <p:spPr/>
        <p:txBody>
          <a:bodyPr/>
          <a:lstStyle/>
          <a:p>
            <a:r>
              <a:rPr lang="en-US"/>
              <a:t>
              </a:t>
            </a:r>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extLst>
      <p:ext uri="{BB962C8B-B14F-4D97-AF65-F5344CB8AC3E}">
        <p14:creationId xmlns:p14="http://schemas.microsoft.com/office/powerpoint/2010/main" val="11522532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smtClean="0"/>
              <a:t>12/19/22</a:t>
            </a:fld>
            <a:endParaRPr lang="en-US" dirty="0"/>
          </a:p>
        </p:txBody>
      </p:sp>
      <p:sp>
        <p:nvSpPr>
          <p:cNvPr id="3" name="Footer Placeholder 2"/>
          <p:cNvSpPr>
            <a:spLocks noGrp="1"/>
          </p:cNvSpPr>
          <p:nvPr>
            <p:ph type="ftr" sz="quarter" idx="11"/>
          </p:nvPr>
        </p:nvSpPr>
        <p:spPr/>
        <p:txBody>
          <a:bodyPr/>
          <a:lstStyle/>
          <a:p>
            <a:r>
              <a:rPr lang="en-US"/>
              <a:t>
              </a:t>
            </a:r>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396990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7D525BB-DA17-4BA0-B3C8-3AC3ABC827E6}" type="datetimeFigureOut">
              <a:rPr lang="en-US" smtClean="0"/>
              <a:t>12/19/22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5273285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16C4C9A-3960-41CF-A4E9-2A8FB932454B}" type="datetimeFigureOut">
              <a:rPr lang="en-US" smtClean="0"/>
              <a:t>12/19/22</a:t>
            </a:fld>
            <a:endParaRPr lang="en-US" dirty="0"/>
          </a:p>
        </p:txBody>
      </p:sp>
      <p:sp>
        <p:nvSpPr>
          <p:cNvPr id="6" name="Footer Placeholder 5"/>
          <p:cNvSpPr>
            <a:spLocks noGrp="1"/>
          </p:cNvSpPr>
          <p:nvPr>
            <p:ph type="ftr" sz="quarter" idx="11"/>
          </p:nvPr>
        </p:nvSpPr>
        <p:spPr/>
        <p:txBody>
          <a:bodyPr/>
          <a:lstStyle/>
          <a:p>
            <a:r>
              <a:rPr lang="en-US"/>
              <a:t>
              </a:t>
            </a:r>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622241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smtClean="0"/>
              <a:t>12/19/22</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a:t>
              </a:t>
            </a:r>
            <a:endParaRPr lang="en-US" dirty="0"/>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smtClean="0"/>
              <a:pPr/>
              <a:t>‹#›</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97794209"/>
      </p:ext>
    </p:extLst>
  </p:cSld>
  <p:clrMap bg1="dk1" tx1="lt1" bg2="dk2"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A89DBB-D698-4AE7-9EC8-26F0DCEBE9B0}"/>
              </a:ext>
            </a:extLst>
          </p:cNvPr>
          <p:cNvSpPr>
            <a:spLocks noGrp="1"/>
          </p:cNvSpPr>
          <p:nvPr>
            <p:ph type="ctrTitle"/>
          </p:nvPr>
        </p:nvSpPr>
        <p:spPr/>
        <p:txBody>
          <a:bodyPr/>
          <a:lstStyle/>
          <a:p>
            <a:pPr algn="ctr"/>
            <a:r>
              <a:rPr lang="en-US" dirty="0"/>
              <a:t>Albumin</a:t>
            </a:r>
            <a:br>
              <a:rPr lang="en-US" dirty="0"/>
            </a:br>
            <a:r>
              <a:rPr lang="en-US" sz="4800" dirty="0"/>
              <a:t>Pros v. Cons</a:t>
            </a:r>
            <a:endParaRPr lang="en-US" dirty="0"/>
          </a:p>
        </p:txBody>
      </p:sp>
      <p:sp>
        <p:nvSpPr>
          <p:cNvPr id="3" name="Subtitle 2">
            <a:extLst>
              <a:ext uri="{FF2B5EF4-FFF2-40B4-BE49-F238E27FC236}">
                <a16:creationId xmlns:a16="http://schemas.microsoft.com/office/drawing/2014/main" id="{0074CE5E-3034-51F3-FCA9-70B08F1FE9E9}"/>
              </a:ext>
            </a:extLst>
          </p:cNvPr>
          <p:cNvSpPr>
            <a:spLocks noGrp="1"/>
          </p:cNvSpPr>
          <p:nvPr>
            <p:ph type="subTitle" idx="1"/>
          </p:nvPr>
        </p:nvSpPr>
        <p:spPr>
          <a:xfrm>
            <a:off x="2772274" y="4760526"/>
            <a:ext cx="5357600" cy="1160213"/>
          </a:xfrm>
        </p:spPr>
        <p:txBody>
          <a:bodyPr/>
          <a:lstStyle/>
          <a:p>
            <a:pPr algn="ctr"/>
            <a:r>
              <a:rPr lang="en-US" dirty="0"/>
              <a:t>Beth Conroy, VMD</a:t>
            </a:r>
          </a:p>
          <a:p>
            <a:pPr algn="ctr"/>
            <a:r>
              <a:rPr lang="en-US" dirty="0"/>
              <a:t>12/20/22</a:t>
            </a:r>
          </a:p>
        </p:txBody>
      </p:sp>
    </p:spTree>
    <p:extLst>
      <p:ext uri="{BB962C8B-B14F-4D97-AF65-F5344CB8AC3E}">
        <p14:creationId xmlns:p14="http://schemas.microsoft.com/office/powerpoint/2010/main" val="2492471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7309BC8-FDF9-AEA7-87A2-20F15E244A1B}"/>
              </a:ext>
            </a:extLst>
          </p:cNvPr>
          <p:cNvSpPr>
            <a:spLocks noGrp="1"/>
          </p:cNvSpPr>
          <p:nvPr>
            <p:ph idx="1"/>
          </p:nvPr>
        </p:nvSpPr>
        <p:spPr>
          <a:xfrm>
            <a:off x="1854200" y="2288218"/>
            <a:ext cx="4643877" cy="3997828"/>
          </a:xfrm>
        </p:spPr>
        <p:txBody>
          <a:bodyPr>
            <a:normAutofit/>
          </a:bodyPr>
          <a:lstStyle/>
          <a:p>
            <a:pPr lvl="0"/>
            <a:r>
              <a:rPr lang="en-US" dirty="0"/>
              <a:t>73 critically ill dogs that received 10% HSA </a:t>
            </a:r>
          </a:p>
          <a:p>
            <a:pPr lvl="0"/>
            <a:endParaRPr lang="en-US" dirty="0"/>
          </a:p>
          <a:p>
            <a:pPr lvl="0"/>
            <a:r>
              <a:rPr lang="en-US" dirty="0"/>
              <a:t>27% had transfusion reactions</a:t>
            </a:r>
          </a:p>
          <a:p>
            <a:pPr lvl="1"/>
            <a:r>
              <a:rPr lang="en-US" dirty="0"/>
              <a:t>15% delayed</a:t>
            </a:r>
            <a:br>
              <a:rPr lang="en-US" dirty="0"/>
            </a:br>
            <a:r>
              <a:rPr lang="en-US" dirty="0"/>
              <a:t>                    </a:t>
            </a:r>
          </a:p>
        </p:txBody>
      </p:sp>
      <p:pic>
        <p:nvPicPr>
          <p:cNvPr id="3074" name="Picture 2">
            <a:extLst>
              <a:ext uri="{FF2B5EF4-FFF2-40B4-BE49-F238E27FC236}">
                <a16:creationId xmlns:a16="http://schemas.microsoft.com/office/drawing/2014/main" id="{4A5090CA-72A4-BBC0-9C79-7B0E058271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4200" y="332418"/>
            <a:ext cx="8483600" cy="1955800"/>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9DF24EFC-196C-813F-56B7-DA09522DC0A4}"/>
              </a:ext>
            </a:extLst>
          </p:cNvPr>
          <p:cNvSpPr txBox="1">
            <a:spLocks/>
          </p:cNvSpPr>
          <p:nvPr/>
        </p:nvSpPr>
        <p:spPr>
          <a:xfrm>
            <a:off x="6096000" y="2288218"/>
            <a:ext cx="4643877" cy="3997828"/>
          </a:xfrm>
          <a:prstGeom prst="rect">
            <a:avLst/>
          </a:prstGeom>
        </p:spPr>
        <p:txBody>
          <a:bodyPr vert="horz" lIns="91440" tIns="45720" rIns="91440" bIns="45720" rtlCol="0" anchor="ctr">
            <a:normAutofit/>
          </a:bodyPr>
          <a:lst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a:lstStyle>
          <a:p>
            <a:r>
              <a:rPr lang="en-US" dirty="0"/>
              <a:t>Associated with survival</a:t>
            </a:r>
          </a:p>
          <a:p>
            <a:pPr lvl="1"/>
            <a:r>
              <a:rPr lang="en-US" dirty="0"/>
              <a:t>Larger albumin transfusion volume (1.7 vs 1.2 g/kg</a:t>
            </a:r>
          </a:p>
          <a:p>
            <a:pPr lvl="1"/>
            <a:r>
              <a:rPr lang="en-US" dirty="0"/>
              <a:t>Change in albumin concentration (1.3 vs 1.0 g/dl)</a:t>
            </a:r>
          </a:p>
          <a:p>
            <a:pPr lvl="1"/>
            <a:r>
              <a:rPr lang="en-US" dirty="0"/>
              <a:t>Change in COP (4.0 vs 3.2 mmHg)</a:t>
            </a:r>
            <a:br>
              <a:rPr lang="en-US" dirty="0"/>
            </a:br>
            <a:r>
              <a:rPr lang="en-US" dirty="0"/>
              <a:t>                    </a:t>
            </a:r>
          </a:p>
        </p:txBody>
      </p:sp>
    </p:spTree>
    <p:extLst>
      <p:ext uri="{BB962C8B-B14F-4D97-AF65-F5344CB8AC3E}">
        <p14:creationId xmlns:p14="http://schemas.microsoft.com/office/powerpoint/2010/main" val="10204600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0E01A12-5922-15DC-276D-D79E59E861D1}"/>
              </a:ext>
            </a:extLst>
          </p:cNvPr>
          <p:cNvSpPr>
            <a:spLocks noGrp="1"/>
          </p:cNvSpPr>
          <p:nvPr>
            <p:ph idx="1"/>
          </p:nvPr>
        </p:nvSpPr>
        <p:spPr>
          <a:xfrm>
            <a:off x="1165110" y="2562018"/>
            <a:ext cx="4930890" cy="3997828"/>
          </a:xfrm>
        </p:spPr>
        <p:txBody>
          <a:bodyPr>
            <a:normAutofit/>
          </a:bodyPr>
          <a:lstStyle/>
          <a:p>
            <a:r>
              <a:rPr lang="en-US" dirty="0"/>
              <a:t>418 dogs &amp; 170 cats</a:t>
            </a:r>
          </a:p>
          <a:p>
            <a:r>
              <a:rPr lang="en-US" dirty="0"/>
              <a:t>Serum albumin &lt;2.0 g/dl</a:t>
            </a:r>
          </a:p>
          <a:p>
            <a:r>
              <a:rPr lang="en-US" dirty="0"/>
              <a:t>5% albumin, no other colloids</a:t>
            </a:r>
          </a:p>
          <a:p>
            <a:r>
              <a:rPr lang="en-US" dirty="0"/>
              <a:t>2 ml/kg/</a:t>
            </a:r>
            <a:r>
              <a:rPr lang="en-US" dirty="0" err="1"/>
              <a:t>hr</a:t>
            </a:r>
            <a:r>
              <a:rPr lang="en-US" dirty="0"/>
              <a:t> over 10 hours every day until a serum concentration of 2 g/dL was reached</a:t>
            </a:r>
          </a:p>
          <a:p>
            <a:pPr lvl="1"/>
            <a:r>
              <a:rPr lang="en-US" dirty="0"/>
              <a:t>Median number of days: 4 (2-11) for dogs, 3 (2-7) for cats</a:t>
            </a:r>
          </a:p>
          <a:p>
            <a:endParaRPr lang="en-US" dirty="0"/>
          </a:p>
        </p:txBody>
      </p:sp>
      <p:pic>
        <p:nvPicPr>
          <p:cNvPr id="2050" name="Picture 2">
            <a:extLst>
              <a:ext uri="{FF2B5EF4-FFF2-40B4-BE49-F238E27FC236}">
                <a16:creationId xmlns:a16="http://schemas.microsoft.com/office/drawing/2014/main" id="{C85B1436-A154-D63C-B625-DBDC5EA29B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10346" y="161406"/>
            <a:ext cx="6971307" cy="2175973"/>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834BB74C-B333-C042-8535-FCC62F647DB2}"/>
              </a:ext>
            </a:extLst>
          </p:cNvPr>
          <p:cNvSpPr txBox="1">
            <a:spLocks/>
          </p:cNvSpPr>
          <p:nvPr/>
        </p:nvSpPr>
        <p:spPr>
          <a:xfrm>
            <a:off x="6096000" y="2562018"/>
            <a:ext cx="4930890" cy="3997828"/>
          </a:xfrm>
          <a:prstGeom prst="rect">
            <a:avLst/>
          </a:prstGeom>
        </p:spPr>
        <p:txBody>
          <a:bodyPr vert="horz" lIns="91440" tIns="45720" rIns="91440" bIns="45720" rtlCol="0" anchor="ctr">
            <a:normAutofit/>
          </a:bodyPr>
          <a:lst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a:lstStyle>
          <a:p>
            <a:r>
              <a:rPr lang="en-US" dirty="0"/>
              <a:t>No serious acute adverse events (anaphylaxis, angioedema, urticaria)</a:t>
            </a:r>
          </a:p>
          <a:p>
            <a:r>
              <a:rPr lang="en-US" dirty="0"/>
              <a:t>Diarrhea, pyrexia, tremors in 43.5% of dogs and 36.5% of cats</a:t>
            </a:r>
          </a:p>
          <a:p>
            <a:r>
              <a:rPr lang="en-US" dirty="0"/>
              <a:t>No reactions noted beyond day 3</a:t>
            </a:r>
          </a:p>
          <a:p>
            <a:pPr lvl="1"/>
            <a:r>
              <a:rPr lang="en-US" dirty="0"/>
              <a:t>No data on delayed reactions</a:t>
            </a:r>
          </a:p>
          <a:p>
            <a:endParaRPr lang="en-US" dirty="0"/>
          </a:p>
          <a:p>
            <a:endParaRPr lang="en-US" dirty="0"/>
          </a:p>
        </p:txBody>
      </p:sp>
    </p:spTree>
    <p:extLst>
      <p:ext uri="{BB962C8B-B14F-4D97-AF65-F5344CB8AC3E}">
        <p14:creationId xmlns:p14="http://schemas.microsoft.com/office/powerpoint/2010/main" val="3761266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32452-FB17-2C2E-FA49-C77AD37CE73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1D41FD2-F220-A8D9-60F3-19A90E797AE7}"/>
              </a:ext>
            </a:extLst>
          </p:cNvPr>
          <p:cNvSpPr>
            <a:spLocks noGrp="1"/>
          </p:cNvSpPr>
          <p:nvPr>
            <p:ph idx="1"/>
          </p:nvPr>
        </p:nvSpPr>
        <p:spPr>
          <a:xfrm>
            <a:off x="1660265" y="2475037"/>
            <a:ext cx="4930707" cy="3997828"/>
          </a:xfrm>
        </p:spPr>
        <p:txBody>
          <a:bodyPr>
            <a:normAutofit/>
          </a:bodyPr>
          <a:lstStyle/>
          <a:p>
            <a:r>
              <a:rPr lang="en-US" dirty="0"/>
              <a:t>14 dogs with septic peritonitis and hypoalbuminemia (&lt;2.7 g/dl)</a:t>
            </a:r>
          </a:p>
          <a:p>
            <a:r>
              <a:rPr lang="en-US" dirty="0"/>
              <a:t> Randomized to receive either 5% canine albumin (800mg/kg) or clinician directed therapy</a:t>
            </a:r>
          </a:p>
          <a:p>
            <a:r>
              <a:rPr lang="en-US" dirty="0"/>
              <a:t>Increased albumin, COP, and BP 2 hours after transfusion in CSA group</a:t>
            </a:r>
          </a:p>
        </p:txBody>
      </p:sp>
      <p:sp>
        <p:nvSpPr>
          <p:cNvPr id="6" name="Content Placeholder 2">
            <a:extLst>
              <a:ext uri="{FF2B5EF4-FFF2-40B4-BE49-F238E27FC236}">
                <a16:creationId xmlns:a16="http://schemas.microsoft.com/office/drawing/2014/main" id="{289F967A-0561-7CD9-5A14-29B9A9A074EC}"/>
              </a:ext>
            </a:extLst>
          </p:cNvPr>
          <p:cNvSpPr txBox="1">
            <a:spLocks/>
          </p:cNvSpPr>
          <p:nvPr/>
        </p:nvSpPr>
        <p:spPr>
          <a:xfrm>
            <a:off x="6590972" y="2475037"/>
            <a:ext cx="4435734" cy="3997828"/>
          </a:xfrm>
          <a:prstGeom prst="rect">
            <a:avLst/>
          </a:prstGeom>
        </p:spPr>
        <p:txBody>
          <a:bodyPr vert="horz" lIns="91440" tIns="45720" rIns="91440" bIns="45720" rtlCol="0" anchor="ctr">
            <a:normAutofit/>
          </a:bodyPr>
          <a:lst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a:lstStyle>
          <a:p>
            <a:r>
              <a:rPr lang="en-US" dirty="0"/>
              <a:t>Increased albumin at 24 hours in albumin group</a:t>
            </a:r>
          </a:p>
          <a:p>
            <a:endParaRPr lang="en-US" dirty="0"/>
          </a:p>
          <a:p>
            <a:r>
              <a:rPr lang="en-US" dirty="0"/>
              <a:t>Not powered for mortality</a:t>
            </a:r>
          </a:p>
          <a:p>
            <a:endParaRPr lang="en-US" dirty="0"/>
          </a:p>
        </p:txBody>
      </p:sp>
      <p:pic>
        <p:nvPicPr>
          <p:cNvPr id="7" name="Picture 2">
            <a:extLst>
              <a:ext uri="{FF2B5EF4-FFF2-40B4-BE49-F238E27FC236}">
                <a16:creationId xmlns:a16="http://schemas.microsoft.com/office/drawing/2014/main" id="{7C2DE206-2F27-B841-333C-7A033ADE5B9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17153" y="218303"/>
            <a:ext cx="8747639" cy="2256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47890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6B49A4-5950-5150-1FBA-F533A01A6DCC}"/>
              </a:ext>
            </a:extLst>
          </p:cNvPr>
          <p:cNvSpPr>
            <a:spLocks noGrp="1"/>
          </p:cNvSpPr>
          <p:nvPr>
            <p:ph type="title"/>
          </p:nvPr>
        </p:nvSpPr>
        <p:spPr/>
        <p:txBody>
          <a:bodyPr/>
          <a:lstStyle/>
          <a:p>
            <a:r>
              <a:rPr lang="en-US" dirty="0"/>
              <a:t>Conclusions</a:t>
            </a:r>
          </a:p>
        </p:txBody>
      </p:sp>
      <p:pic>
        <p:nvPicPr>
          <p:cNvPr id="6146" name="Picture 2">
            <a:extLst>
              <a:ext uri="{FF2B5EF4-FFF2-40B4-BE49-F238E27FC236}">
                <a16:creationId xmlns:a16="http://schemas.microsoft.com/office/drawing/2014/main" id="{880E9012-513D-1106-84E2-58770E67CD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1861" y="438476"/>
            <a:ext cx="3634317" cy="5981047"/>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FABC1C7-CF98-3B1E-FDCC-96E41F0D75B5}"/>
              </a:ext>
            </a:extLst>
          </p:cNvPr>
          <p:cNvSpPr txBox="1"/>
          <p:nvPr/>
        </p:nvSpPr>
        <p:spPr>
          <a:xfrm>
            <a:off x="6370839" y="2705724"/>
            <a:ext cx="3471334" cy="1446550"/>
          </a:xfrm>
          <a:prstGeom prst="rect">
            <a:avLst/>
          </a:prstGeom>
          <a:noFill/>
        </p:spPr>
        <p:txBody>
          <a:bodyPr wrap="square">
            <a:spAutoFit/>
          </a:bodyPr>
          <a:lstStyle/>
          <a:p>
            <a:pPr algn="ctr"/>
            <a:r>
              <a:rPr lang="en-US" sz="4400" dirty="0"/>
              <a:t>Give Albumin!</a:t>
            </a:r>
          </a:p>
        </p:txBody>
      </p:sp>
    </p:spTree>
    <p:extLst>
      <p:ext uri="{BB962C8B-B14F-4D97-AF65-F5344CB8AC3E}">
        <p14:creationId xmlns:p14="http://schemas.microsoft.com/office/powerpoint/2010/main" val="1097536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490260-0941-93A3-BB87-A5781392BBC3}"/>
              </a:ext>
            </a:extLst>
          </p:cNvPr>
          <p:cNvSpPr>
            <a:spLocks noGrp="1"/>
          </p:cNvSpPr>
          <p:nvPr>
            <p:ph type="title"/>
          </p:nvPr>
        </p:nvSpPr>
        <p:spPr/>
        <p:txBody>
          <a:bodyPr/>
          <a:lstStyle/>
          <a:p>
            <a:r>
              <a:rPr lang="en-US" dirty="0"/>
              <a:t>What is Albumin?</a:t>
            </a:r>
          </a:p>
        </p:txBody>
      </p:sp>
      <p:sp>
        <p:nvSpPr>
          <p:cNvPr id="3" name="Content Placeholder 2">
            <a:extLst>
              <a:ext uri="{FF2B5EF4-FFF2-40B4-BE49-F238E27FC236}">
                <a16:creationId xmlns:a16="http://schemas.microsoft.com/office/drawing/2014/main" id="{26CADECB-C977-AF34-2798-157C77787033}"/>
              </a:ext>
            </a:extLst>
          </p:cNvPr>
          <p:cNvSpPr>
            <a:spLocks noGrp="1"/>
          </p:cNvSpPr>
          <p:nvPr>
            <p:ph idx="1"/>
          </p:nvPr>
        </p:nvSpPr>
        <p:spPr/>
        <p:txBody>
          <a:bodyPr>
            <a:normAutofit lnSpcReduction="10000"/>
          </a:bodyPr>
          <a:lstStyle/>
          <a:p>
            <a:r>
              <a:rPr lang="en-US" sz="2800" dirty="0"/>
              <a:t>69 </a:t>
            </a:r>
            <a:r>
              <a:rPr lang="en-US" sz="2800" dirty="0" err="1"/>
              <a:t>kDa</a:t>
            </a:r>
            <a:r>
              <a:rPr lang="en-US" sz="2800" dirty="0"/>
              <a:t> protein</a:t>
            </a:r>
          </a:p>
          <a:p>
            <a:endParaRPr lang="en-US" sz="2800" dirty="0"/>
          </a:p>
          <a:p>
            <a:r>
              <a:rPr lang="en-US" sz="2800" dirty="0"/>
              <a:t>Multiple domains with different charges</a:t>
            </a:r>
          </a:p>
          <a:p>
            <a:pPr lvl="1"/>
            <a:r>
              <a:rPr lang="en-US" sz="2400" dirty="0"/>
              <a:t>Overall negative charge</a:t>
            </a:r>
          </a:p>
          <a:p>
            <a:endParaRPr lang="en-US" sz="2800" dirty="0"/>
          </a:p>
          <a:p>
            <a:r>
              <a:rPr lang="en-US" sz="2800" dirty="0"/>
              <a:t>Many different functions</a:t>
            </a:r>
            <a:br>
              <a:rPr lang="en-US" dirty="0"/>
            </a:br>
            <a:endParaRPr lang="en-US" dirty="0"/>
          </a:p>
        </p:txBody>
      </p:sp>
    </p:spTree>
    <p:extLst>
      <p:ext uri="{BB962C8B-B14F-4D97-AF65-F5344CB8AC3E}">
        <p14:creationId xmlns:p14="http://schemas.microsoft.com/office/powerpoint/2010/main" val="26906982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EF2C96-3499-8131-F285-686FB0777E0E}"/>
              </a:ext>
            </a:extLst>
          </p:cNvPr>
          <p:cNvSpPr>
            <a:spLocks noGrp="1"/>
          </p:cNvSpPr>
          <p:nvPr>
            <p:ph type="title"/>
          </p:nvPr>
        </p:nvSpPr>
        <p:spPr/>
        <p:txBody>
          <a:bodyPr/>
          <a:lstStyle/>
          <a:p>
            <a:r>
              <a:rPr lang="en-US" dirty="0"/>
              <a:t>How and why is it made?</a:t>
            </a:r>
          </a:p>
        </p:txBody>
      </p:sp>
      <p:sp>
        <p:nvSpPr>
          <p:cNvPr id="3" name="Content Placeholder 2">
            <a:extLst>
              <a:ext uri="{FF2B5EF4-FFF2-40B4-BE49-F238E27FC236}">
                <a16:creationId xmlns:a16="http://schemas.microsoft.com/office/drawing/2014/main" id="{5575264D-4618-F10C-D0F2-0FEDE2221988}"/>
              </a:ext>
            </a:extLst>
          </p:cNvPr>
          <p:cNvSpPr>
            <a:spLocks noGrp="1"/>
          </p:cNvSpPr>
          <p:nvPr>
            <p:ph idx="1"/>
          </p:nvPr>
        </p:nvSpPr>
        <p:spPr/>
        <p:txBody>
          <a:bodyPr/>
          <a:lstStyle/>
          <a:p>
            <a:r>
              <a:rPr lang="en-US" dirty="0"/>
              <a:t>Synthesized in hepatocytes</a:t>
            </a:r>
          </a:p>
          <a:p>
            <a:endParaRPr lang="en-US" dirty="0"/>
          </a:p>
          <a:p>
            <a:r>
              <a:rPr lang="en-US" dirty="0"/>
              <a:t>Half life in circulation is 16-18 hours</a:t>
            </a:r>
          </a:p>
          <a:p>
            <a:endParaRPr lang="en-US" dirty="0"/>
          </a:p>
          <a:p>
            <a:r>
              <a:rPr lang="en-US" dirty="0"/>
              <a:t>Half life of albumin molecule is 18-19 days</a:t>
            </a:r>
          </a:p>
          <a:p>
            <a:endParaRPr lang="en-US" dirty="0"/>
          </a:p>
          <a:p>
            <a:r>
              <a:rPr lang="en-US" dirty="0"/>
              <a:t>Synthesis stimulated by low COP, insulin, thyroxine and cortisol</a:t>
            </a:r>
          </a:p>
        </p:txBody>
      </p:sp>
    </p:spTree>
    <p:extLst>
      <p:ext uri="{BB962C8B-B14F-4D97-AF65-F5344CB8AC3E}">
        <p14:creationId xmlns:p14="http://schemas.microsoft.com/office/powerpoint/2010/main" val="17410616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D2368-FF6E-0A0B-B499-52BA0101AA43}"/>
              </a:ext>
            </a:extLst>
          </p:cNvPr>
          <p:cNvSpPr>
            <a:spLocks noGrp="1"/>
          </p:cNvSpPr>
          <p:nvPr>
            <p:ph type="title"/>
          </p:nvPr>
        </p:nvSpPr>
        <p:spPr/>
        <p:txBody>
          <a:bodyPr/>
          <a:lstStyle/>
          <a:p>
            <a:r>
              <a:rPr lang="en-US" dirty="0"/>
              <a:t>Functions</a:t>
            </a:r>
          </a:p>
        </p:txBody>
      </p:sp>
      <p:sp>
        <p:nvSpPr>
          <p:cNvPr id="3" name="Content Placeholder 2">
            <a:extLst>
              <a:ext uri="{FF2B5EF4-FFF2-40B4-BE49-F238E27FC236}">
                <a16:creationId xmlns:a16="http://schemas.microsoft.com/office/drawing/2014/main" id="{CCC9BF03-41C3-5F0E-7055-1B74CD139DA8}"/>
              </a:ext>
            </a:extLst>
          </p:cNvPr>
          <p:cNvSpPr>
            <a:spLocks noGrp="1"/>
          </p:cNvSpPr>
          <p:nvPr>
            <p:ph idx="1"/>
          </p:nvPr>
        </p:nvSpPr>
        <p:spPr>
          <a:xfrm>
            <a:off x="2773599" y="1562100"/>
            <a:ext cx="7796540" cy="4487844"/>
          </a:xfrm>
        </p:spPr>
        <p:txBody>
          <a:bodyPr/>
          <a:lstStyle/>
          <a:p>
            <a:r>
              <a:rPr lang="en-US" dirty="0"/>
              <a:t>Colloid oncotic pressure</a:t>
            </a:r>
          </a:p>
          <a:p>
            <a:r>
              <a:rPr lang="en-US" dirty="0"/>
              <a:t>Gibbs </a:t>
            </a:r>
            <a:r>
              <a:rPr lang="en-US" dirty="0" err="1"/>
              <a:t>Donnan</a:t>
            </a:r>
            <a:r>
              <a:rPr lang="en-US" dirty="0"/>
              <a:t> effect</a:t>
            </a:r>
          </a:p>
          <a:p>
            <a:r>
              <a:rPr lang="en-US" dirty="0"/>
              <a:t>Aids in transport</a:t>
            </a:r>
          </a:p>
          <a:p>
            <a:r>
              <a:rPr lang="en-US" dirty="0"/>
              <a:t>Influences both hemodynamics and hemostasis</a:t>
            </a:r>
          </a:p>
          <a:p>
            <a:r>
              <a:rPr lang="en-US" dirty="0"/>
              <a:t>Radical oxygen scavenger</a:t>
            </a:r>
          </a:p>
          <a:p>
            <a:r>
              <a:rPr lang="en-US" dirty="0"/>
              <a:t>Acid base balance</a:t>
            </a:r>
          </a:p>
          <a:p>
            <a:r>
              <a:rPr lang="en-US" dirty="0"/>
              <a:t>Endothelial glycocalyx repair</a:t>
            </a:r>
          </a:p>
        </p:txBody>
      </p:sp>
    </p:spTree>
    <p:extLst>
      <p:ext uri="{BB962C8B-B14F-4D97-AF65-F5344CB8AC3E}">
        <p14:creationId xmlns:p14="http://schemas.microsoft.com/office/powerpoint/2010/main" val="16299503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2EACF-9D24-F477-7CBC-04B7F2DA489B}"/>
              </a:ext>
            </a:extLst>
          </p:cNvPr>
          <p:cNvSpPr>
            <a:spLocks noGrp="1"/>
          </p:cNvSpPr>
          <p:nvPr>
            <p:ph type="title"/>
          </p:nvPr>
        </p:nvSpPr>
        <p:spPr/>
        <p:txBody>
          <a:bodyPr/>
          <a:lstStyle/>
          <a:p>
            <a:r>
              <a:rPr lang="en-US" dirty="0"/>
              <a:t>Types/Sources of Albumin</a:t>
            </a:r>
          </a:p>
        </p:txBody>
      </p:sp>
      <p:sp>
        <p:nvSpPr>
          <p:cNvPr id="3" name="Content Placeholder 2">
            <a:extLst>
              <a:ext uri="{FF2B5EF4-FFF2-40B4-BE49-F238E27FC236}">
                <a16:creationId xmlns:a16="http://schemas.microsoft.com/office/drawing/2014/main" id="{0FB98550-F919-6217-DBF2-3BA302B5E8D1}"/>
              </a:ext>
            </a:extLst>
          </p:cNvPr>
          <p:cNvSpPr>
            <a:spLocks noGrp="1"/>
          </p:cNvSpPr>
          <p:nvPr>
            <p:ph idx="1"/>
          </p:nvPr>
        </p:nvSpPr>
        <p:spPr/>
        <p:txBody>
          <a:bodyPr>
            <a:normAutofit/>
          </a:bodyPr>
          <a:lstStyle/>
          <a:p>
            <a:r>
              <a:rPr lang="en-US" sz="2800" dirty="0"/>
              <a:t>Plasma</a:t>
            </a:r>
          </a:p>
          <a:p>
            <a:endParaRPr lang="en-US" sz="2800" dirty="0"/>
          </a:p>
          <a:p>
            <a:r>
              <a:rPr lang="en-US" sz="2800" dirty="0"/>
              <a:t>Human Serum Albumin</a:t>
            </a:r>
          </a:p>
          <a:p>
            <a:pPr marL="6160" indent="0">
              <a:buNone/>
            </a:pPr>
            <a:endParaRPr lang="en-US" sz="2800" dirty="0"/>
          </a:p>
          <a:p>
            <a:r>
              <a:rPr lang="en-US" sz="2800" dirty="0"/>
              <a:t>Lyophilized Canine Specific Albumin</a:t>
            </a:r>
          </a:p>
        </p:txBody>
      </p:sp>
    </p:spTree>
    <p:extLst>
      <p:ext uri="{BB962C8B-B14F-4D97-AF65-F5344CB8AC3E}">
        <p14:creationId xmlns:p14="http://schemas.microsoft.com/office/powerpoint/2010/main" val="23983388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C0E6C2-7712-08A8-3437-640BC60DF253}"/>
              </a:ext>
            </a:extLst>
          </p:cNvPr>
          <p:cNvSpPr>
            <a:spLocks noGrp="1"/>
          </p:cNvSpPr>
          <p:nvPr>
            <p:ph type="title"/>
          </p:nvPr>
        </p:nvSpPr>
        <p:spPr/>
        <p:txBody>
          <a:bodyPr/>
          <a:lstStyle/>
          <a:p>
            <a:r>
              <a:rPr lang="en-US" dirty="0"/>
              <a:t>HSA v. CSA</a:t>
            </a:r>
          </a:p>
        </p:txBody>
      </p:sp>
      <p:sp>
        <p:nvSpPr>
          <p:cNvPr id="4" name="Content Placeholder 2">
            <a:extLst>
              <a:ext uri="{FF2B5EF4-FFF2-40B4-BE49-F238E27FC236}">
                <a16:creationId xmlns:a16="http://schemas.microsoft.com/office/drawing/2014/main" id="{03C8AB03-F1D2-23C7-50A9-44DC26AD598D}"/>
              </a:ext>
            </a:extLst>
          </p:cNvPr>
          <p:cNvSpPr txBox="1">
            <a:spLocks/>
          </p:cNvSpPr>
          <p:nvPr/>
        </p:nvSpPr>
        <p:spPr>
          <a:xfrm>
            <a:off x="2925999" y="2204516"/>
            <a:ext cx="7796540" cy="3997828"/>
          </a:xfrm>
          <a:prstGeom prst="rect">
            <a:avLst/>
          </a:prstGeom>
        </p:spPr>
        <p:txBody>
          <a:bodyPr vert="horz" lIns="91440" tIns="45720" rIns="91440" bIns="45720" rtlCol="0" anchor="ctr">
            <a:normAutofit/>
          </a:bodyPr>
          <a:lst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a:lstStyle>
          <a:p>
            <a:r>
              <a:rPr lang="en-US" sz="2800" dirty="0"/>
              <a:t>Human Serum Albumin</a:t>
            </a:r>
          </a:p>
          <a:p>
            <a:pPr lvl="1"/>
            <a:r>
              <a:rPr lang="en-US" sz="2600" dirty="0"/>
              <a:t>Has the most research associated with it</a:t>
            </a:r>
          </a:p>
          <a:p>
            <a:pPr marL="6160" indent="0">
              <a:buFont typeface="Wingdings" panose="05000000000000000000" pitchFamily="2" charset="2"/>
              <a:buNone/>
            </a:pPr>
            <a:endParaRPr lang="en-US" sz="2800" dirty="0"/>
          </a:p>
          <a:p>
            <a:r>
              <a:rPr lang="en-US" sz="2800" dirty="0"/>
              <a:t>Lyophilized Canine Specific Albumin</a:t>
            </a:r>
          </a:p>
          <a:p>
            <a:pPr lvl="1"/>
            <a:r>
              <a:rPr lang="en-US" sz="2600" dirty="0"/>
              <a:t>Has less risk of serious reaction</a:t>
            </a:r>
          </a:p>
        </p:txBody>
      </p:sp>
    </p:spTree>
    <p:extLst>
      <p:ext uri="{BB962C8B-B14F-4D97-AF65-F5344CB8AC3E}">
        <p14:creationId xmlns:p14="http://schemas.microsoft.com/office/powerpoint/2010/main" val="13517444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2C9131-2DE5-A093-E862-B45236081C65}"/>
              </a:ext>
            </a:extLst>
          </p:cNvPr>
          <p:cNvSpPr>
            <a:spLocks noGrp="1"/>
          </p:cNvSpPr>
          <p:nvPr>
            <p:ph type="title"/>
          </p:nvPr>
        </p:nvSpPr>
        <p:spPr/>
        <p:txBody>
          <a:bodyPr/>
          <a:lstStyle/>
          <a:p>
            <a:r>
              <a:rPr lang="en-US" dirty="0"/>
              <a:t>Pros of Albumin</a:t>
            </a:r>
          </a:p>
        </p:txBody>
      </p:sp>
      <p:sp>
        <p:nvSpPr>
          <p:cNvPr id="3" name="Content Placeholder 2">
            <a:extLst>
              <a:ext uri="{FF2B5EF4-FFF2-40B4-BE49-F238E27FC236}">
                <a16:creationId xmlns:a16="http://schemas.microsoft.com/office/drawing/2014/main" id="{0A15C9AB-A03C-D874-277B-5332DDD9FDC7}"/>
              </a:ext>
            </a:extLst>
          </p:cNvPr>
          <p:cNvSpPr>
            <a:spLocks noGrp="1"/>
          </p:cNvSpPr>
          <p:nvPr>
            <p:ph idx="1"/>
          </p:nvPr>
        </p:nvSpPr>
        <p:spPr>
          <a:xfrm>
            <a:off x="2773599" y="1502229"/>
            <a:ext cx="7796540" cy="4547715"/>
          </a:xfrm>
        </p:spPr>
        <p:txBody>
          <a:bodyPr>
            <a:normAutofit fontScale="92500"/>
          </a:bodyPr>
          <a:lstStyle/>
          <a:p>
            <a:r>
              <a:rPr lang="en-US" dirty="0"/>
              <a:t>Increase COP and serum albumin concentrations more effectively</a:t>
            </a:r>
          </a:p>
          <a:p>
            <a:pPr lvl="1"/>
            <a:r>
              <a:rPr lang="en-US" dirty="0"/>
              <a:t>Improves hemodynamics and hemostasis</a:t>
            </a:r>
          </a:p>
          <a:p>
            <a:pPr lvl="1"/>
            <a:r>
              <a:rPr lang="en-US" dirty="0"/>
              <a:t>Improves acid-base status</a:t>
            </a:r>
          </a:p>
          <a:p>
            <a:pPr lvl="1"/>
            <a:r>
              <a:rPr lang="en-US" dirty="0"/>
              <a:t>Aids in the repair of the endothelial </a:t>
            </a:r>
            <a:r>
              <a:rPr lang="en-US" dirty="0" err="1"/>
              <a:t>glycocaylx</a:t>
            </a:r>
            <a:endParaRPr lang="en-US" dirty="0"/>
          </a:p>
          <a:p>
            <a:endParaRPr lang="en-US" dirty="0"/>
          </a:p>
          <a:p>
            <a:r>
              <a:rPr lang="en-US" dirty="0"/>
              <a:t>It is more cost effective than trying to give plasma to raise the albumin</a:t>
            </a:r>
          </a:p>
          <a:p>
            <a:endParaRPr lang="en-US" dirty="0"/>
          </a:p>
          <a:p>
            <a:r>
              <a:rPr lang="en-US" dirty="0"/>
              <a:t>The canine specific albumin has less risk of serious adverse reaction </a:t>
            </a:r>
          </a:p>
        </p:txBody>
      </p:sp>
    </p:spTree>
    <p:extLst>
      <p:ext uri="{BB962C8B-B14F-4D97-AF65-F5344CB8AC3E}">
        <p14:creationId xmlns:p14="http://schemas.microsoft.com/office/powerpoint/2010/main" val="3171765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728F0-2659-5161-F7B0-D40616A31DC1}"/>
              </a:ext>
            </a:extLst>
          </p:cNvPr>
          <p:cNvSpPr>
            <a:spLocks noGrp="1"/>
          </p:cNvSpPr>
          <p:nvPr>
            <p:ph type="title"/>
          </p:nvPr>
        </p:nvSpPr>
        <p:spPr/>
        <p:txBody>
          <a:bodyPr/>
          <a:lstStyle/>
          <a:p>
            <a:r>
              <a:rPr lang="en-US" dirty="0"/>
              <a:t>Cons of Albumin</a:t>
            </a:r>
          </a:p>
        </p:txBody>
      </p:sp>
      <p:sp>
        <p:nvSpPr>
          <p:cNvPr id="3" name="Content Placeholder 2">
            <a:extLst>
              <a:ext uri="{FF2B5EF4-FFF2-40B4-BE49-F238E27FC236}">
                <a16:creationId xmlns:a16="http://schemas.microsoft.com/office/drawing/2014/main" id="{7CD724D2-752D-A4EE-64B9-CDCF6D4FDB9B}"/>
              </a:ext>
            </a:extLst>
          </p:cNvPr>
          <p:cNvSpPr>
            <a:spLocks noGrp="1"/>
          </p:cNvSpPr>
          <p:nvPr>
            <p:ph idx="1"/>
          </p:nvPr>
        </p:nvSpPr>
        <p:spPr/>
        <p:txBody>
          <a:bodyPr/>
          <a:lstStyle/>
          <a:p>
            <a:r>
              <a:rPr lang="en-US" dirty="0"/>
              <a:t>Cost</a:t>
            </a:r>
          </a:p>
          <a:p>
            <a:endParaRPr lang="en-US" dirty="0"/>
          </a:p>
          <a:p>
            <a:r>
              <a:rPr lang="en-US" dirty="0"/>
              <a:t>Risk for hypersensitivity reaction</a:t>
            </a:r>
          </a:p>
          <a:p>
            <a:pPr lvl="1"/>
            <a:r>
              <a:rPr lang="en-US" dirty="0"/>
              <a:t>Risk is much higher with Human albumin than Canine specific albumin</a:t>
            </a:r>
          </a:p>
          <a:p>
            <a:endParaRPr lang="en-US" dirty="0"/>
          </a:p>
          <a:p>
            <a:r>
              <a:rPr lang="en-US" dirty="0"/>
              <a:t>Risk of fluid overload</a:t>
            </a:r>
          </a:p>
        </p:txBody>
      </p:sp>
    </p:spTree>
    <p:extLst>
      <p:ext uri="{BB962C8B-B14F-4D97-AF65-F5344CB8AC3E}">
        <p14:creationId xmlns:p14="http://schemas.microsoft.com/office/powerpoint/2010/main" val="712259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72F66A7-06FC-C705-1048-B79F80CE898E}"/>
              </a:ext>
            </a:extLst>
          </p:cNvPr>
          <p:cNvSpPr>
            <a:spLocks noGrp="1"/>
          </p:cNvSpPr>
          <p:nvPr>
            <p:ph idx="1"/>
          </p:nvPr>
        </p:nvSpPr>
        <p:spPr>
          <a:xfrm>
            <a:off x="1320800" y="1935384"/>
            <a:ext cx="4775200" cy="3997828"/>
          </a:xfrm>
        </p:spPr>
        <p:txBody>
          <a:bodyPr>
            <a:normAutofit/>
          </a:bodyPr>
          <a:lstStyle/>
          <a:p>
            <a:r>
              <a:rPr lang="en-US" dirty="0"/>
              <a:t>39 dogs with septic peritonitis</a:t>
            </a:r>
          </a:p>
          <a:p>
            <a:pPr lvl="1"/>
            <a:r>
              <a:rPr lang="en-US" dirty="0"/>
              <a:t>22 received HSA 25% (10.2 ml/kg) as a CRI</a:t>
            </a:r>
          </a:p>
          <a:p>
            <a:pPr lvl="1"/>
            <a:r>
              <a:rPr lang="en-US" dirty="0"/>
              <a:t>17 no HSA but HES &amp; FFP allowed</a:t>
            </a:r>
          </a:p>
          <a:p>
            <a:pPr lvl="2"/>
            <a:r>
              <a:rPr lang="en-US" dirty="0"/>
              <a:t>No difference in HES/FFP administration between groups</a:t>
            </a:r>
          </a:p>
          <a:p>
            <a:r>
              <a:rPr lang="en-US" dirty="0"/>
              <a:t>No difference in LOS</a:t>
            </a:r>
          </a:p>
          <a:p>
            <a:endParaRPr lang="en-US" dirty="0"/>
          </a:p>
        </p:txBody>
      </p:sp>
      <p:pic>
        <p:nvPicPr>
          <p:cNvPr id="4098" name="Picture 2">
            <a:extLst>
              <a:ext uri="{FF2B5EF4-FFF2-40B4-BE49-F238E27FC236}">
                <a16:creationId xmlns:a16="http://schemas.microsoft.com/office/drawing/2014/main" id="{9020CA15-5ECE-B105-F6F7-FB5306DD53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9937" y="428017"/>
            <a:ext cx="11012126" cy="1361872"/>
          </a:xfrm>
          <a:prstGeom prst="rect">
            <a:avLst/>
          </a:prstGeom>
          <a:noFill/>
          <a:extLst>
            <a:ext uri="{909E8E84-426E-40DD-AFC4-6F175D3DCCD1}">
              <a14:hiddenFill xmlns:a14="http://schemas.microsoft.com/office/drawing/2010/main">
                <a:solidFill>
                  <a:srgbClr val="FFFFFF"/>
                </a:solidFill>
              </a14:hiddenFill>
            </a:ext>
          </a:extLst>
        </p:spPr>
      </p:pic>
      <p:sp>
        <p:nvSpPr>
          <p:cNvPr id="5" name="Content Placeholder 2">
            <a:extLst>
              <a:ext uri="{FF2B5EF4-FFF2-40B4-BE49-F238E27FC236}">
                <a16:creationId xmlns:a16="http://schemas.microsoft.com/office/drawing/2014/main" id="{B99F8C62-932E-63E9-0777-BBA5D3A96796}"/>
              </a:ext>
            </a:extLst>
          </p:cNvPr>
          <p:cNvSpPr txBox="1">
            <a:spLocks/>
          </p:cNvSpPr>
          <p:nvPr/>
        </p:nvSpPr>
        <p:spPr>
          <a:xfrm>
            <a:off x="6096000" y="1935384"/>
            <a:ext cx="4775200" cy="3997828"/>
          </a:xfrm>
          <a:prstGeom prst="rect">
            <a:avLst/>
          </a:prstGeom>
        </p:spPr>
        <p:txBody>
          <a:bodyPr vert="horz" lIns="91440" tIns="45720" rIns="91440" bIns="45720" rtlCol="0" anchor="ctr">
            <a:normAutofit/>
          </a:bodyPr>
          <a:lstStyle>
            <a:lvl1pPr marL="3444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9pPr>
          </a:lstStyle>
          <a:p>
            <a:r>
              <a:rPr lang="en-US" dirty="0"/>
              <a:t>Survivors had higher repeat albumins (2.39 g/dl vs 1.97 g/dl)</a:t>
            </a:r>
          </a:p>
          <a:p>
            <a:r>
              <a:rPr lang="en-US" dirty="0"/>
              <a:t>Patients that received albumin had higher serum albumin</a:t>
            </a:r>
          </a:p>
          <a:p>
            <a:r>
              <a:rPr lang="en-US" dirty="0"/>
              <a:t>No survival benefit for albumin transfusion?</a:t>
            </a:r>
          </a:p>
          <a:p>
            <a:endParaRPr lang="en-US" dirty="0"/>
          </a:p>
        </p:txBody>
      </p:sp>
    </p:spTree>
    <p:extLst>
      <p:ext uri="{BB962C8B-B14F-4D97-AF65-F5344CB8AC3E}">
        <p14:creationId xmlns:p14="http://schemas.microsoft.com/office/powerpoint/2010/main" val="431294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82E"/>
      </a:dk2>
      <a:lt2>
        <a:srgbClr val="C2F5FC"/>
      </a:lt2>
      <a:accent1>
        <a:srgbClr val="4091F3"/>
      </a:accent1>
      <a:accent2>
        <a:srgbClr val="8BBCF1"/>
      </a:accent2>
      <a:accent3>
        <a:srgbClr val="CB6A6A"/>
      </a:accent3>
      <a:accent4>
        <a:srgbClr val="C567AF"/>
      </a:accent4>
      <a:accent5>
        <a:srgbClr val="A684F9"/>
      </a:accent5>
      <a:accent6>
        <a:srgbClr val="A9ACEE"/>
      </a:accent6>
      <a:hlink>
        <a:srgbClr val="6D9CC5"/>
      </a:hlink>
      <a:folHlink>
        <a:srgbClr val="6D82A0"/>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178B2DAB-5DDE-4060-A857-D2E1CDA9250F}"/>
    </a:ext>
  </a:extLst>
</a:theme>
</file>

<file path=ppt/theme/theme2.xml><?xml version="1.0" encoding="utf-8"?>
<a:theme xmlns:a="http://schemas.openxmlformats.org/drawingml/2006/main" name="Office Theme 2013 - 202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{19AF678C-DB5F-8148-AB12-6554FABA1E21}tf16401378</Template>
  <TotalTime>1513</TotalTime>
  <Words>3026</Words>
  <Application>Microsoft Macintosh PowerPoint</Application>
  <PresentationFormat>Widescreen</PresentationFormat>
  <Paragraphs>154</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AdvP4C4E74</vt:lpstr>
      <vt:lpstr>AdvPSA183</vt:lpstr>
      <vt:lpstr>Arial</vt:lpstr>
      <vt:lpstr>Calibri</vt:lpstr>
      <vt:lpstr>MS Shell Dlg 2</vt:lpstr>
      <vt:lpstr>Wingdings</vt:lpstr>
      <vt:lpstr>Wingdings 3</vt:lpstr>
      <vt:lpstr>Madison</vt:lpstr>
      <vt:lpstr>Albumin Pros v. Cons</vt:lpstr>
      <vt:lpstr>What is Albumin?</vt:lpstr>
      <vt:lpstr>How and why is it made?</vt:lpstr>
      <vt:lpstr>Functions</vt:lpstr>
      <vt:lpstr>Types/Sources of Albumin</vt:lpstr>
      <vt:lpstr>HSA v. CSA</vt:lpstr>
      <vt:lpstr>Pros of Albumin</vt:lpstr>
      <vt:lpstr>Cons of Albumin</vt:lpstr>
      <vt:lpstr>PowerPoint Presentation</vt:lpstr>
      <vt:lpstr>PowerPoint Presentation</vt:lpstr>
      <vt:lpstr>PowerPoint Presentation</vt:lpstr>
      <vt:lpstr>PowerPoint Presentation</vt:lpstr>
      <vt:lpstr>Conclusions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Albumin Pros v. Cons</dc:title>
  <dc:creator>Elizabeth Conroy</dc:creator>
  <cp:lastModifiedBy>Elizabeth Conroy</cp:lastModifiedBy>
  <cp:revision>4</cp:revision>
  <dcterms:created xsi:type="dcterms:W3CDTF">2022-12-19T16:25:44Z</dcterms:created>
  <dcterms:modified xsi:type="dcterms:W3CDTF">2022-12-20T17:39:35Z</dcterms:modified>
</cp:coreProperties>
</file>