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9" r:id="rId4"/>
    <p:sldId id="294" r:id="rId5"/>
    <p:sldId id="289" r:id="rId6"/>
    <p:sldId id="290" r:id="rId7"/>
    <p:sldId id="291" r:id="rId8"/>
    <p:sldId id="292" r:id="rId9"/>
    <p:sldId id="293" r:id="rId10"/>
    <p:sldId id="260" r:id="rId11"/>
    <p:sldId id="295" r:id="rId12"/>
    <p:sldId id="261" r:id="rId13"/>
    <p:sldId id="262" r:id="rId14"/>
    <p:sldId id="297" r:id="rId15"/>
    <p:sldId id="263" r:id="rId16"/>
    <p:sldId id="264" r:id="rId17"/>
    <p:sldId id="265" r:id="rId18"/>
    <p:sldId id="266" r:id="rId19"/>
    <p:sldId id="296" r:id="rId20"/>
    <p:sldId id="267" r:id="rId21"/>
    <p:sldId id="298" r:id="rId22"/>
    <p:sldId id="299" r:id="rId23"/>
    <p:sldId id="268" r:id="rId24"/>
    <p:sldId id="269" r:id="rId25"/>
    <p:sldId id="270" r:id="rId26"/>
    <p:sldId id="271" r:id="rId27"/>
    <p:sldId id="272" r:id="rId28"/>
    <p:sldId id="273" r:id="rId29"/>
    <p:sldId id="258" r:id="rId30"/>
    <p:sldId id="274" r:id="rId31"/>
    <p:sldId id="276" r:id="rId32"/>
    <p:sldId id="277" r:id="rId33"/>
    <p:sldId id="300" r:id="rId34"/>
    <p:sldId id="275" r:id="rId35"/>
    <p:sldId id="281" r:id="rId36"/>
    <p:sldId id="282" r:id="rId37"/>
    <p:sldId id="301" r:id="rId38"/>
    <p:sldId id="283" r:id="rId39"/>
    <p:sldId id="284" r:id="rId40"/>
    <p:sldId id="285" r:id="rId41"/>
    <p:sldId id="286" r:id="rId42"/>
    <p:sldId id="287" r:id="rId43"/>
    <p:sldId id="288" r:id="rId44"/>
    <p:sldId id="278" r:id="rId45"/>
    <p:sldId id="279" r:id="rId46"/>
    <p:sldId id="3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6" autoAdjust="0"/>
    <p:restoredTop sz="75946" autoAdjust="0"/>
  </p:normalViewPr>
  <p:slideViewPr>
    <p:cSldViewPr snapToGrid="0">
      <p:cViewPr varScale="1">
        <p:scale>
          <a:sx n="65" d="100"/>
          <a:sy n="65" d="100"/>
        </p:scale>
        <p:origin x="870"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02A145-5A4C-4D4B-BF10-C4823DA1943E}" type="datetimeFigureOut">
              <a:rPr lang="en-US" smtClean="0"/>
              <a:t>5/30/2023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82DC02-CCCA-4A51-A58B-2DB4E5AFCCB6}" type="slidenum">
              <a:rPr lang="en-US" smtClean="0"/>
              <a:t>‹#›</a:t>
            </a:fld>
            <a:endParaRPr lang="en-US"/>
          </a:p>
        </p:txBody>
      </p:sp>
    </p:spTree>
    <p:extLst>
      <p:ext uri="{BB962C8B-B14F-4D97-AF65-F5344CB8AC3E}">
        <p14:creationId xmlns:p14="http://schemas.microsoft.com/office/powerpoint/2010/main" val="872894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CIRCI is a better name because:</a:t>
            </a:r>
          </a:p>
          <a:p>
            <a:pPr marL="171450" indent="-171450">
              <a:buFontTx/>
              <a:buChar char="-"/>
            </a:pPr>
            <a:r>
              <a:rPr lang="en-US" dirty="0"/>
              <a:t>Some studies suggest that some critically ill humans benefit from corticosteroid therapy even if they are not adrenally insufficient based on plasma hormone tests</a:t>
            </a:r>
          </a:p>
          <a:p>
            <a:pPr marL="171450" indent="-171450">
              <a:buFontTx/>
              <a:buChar char="-"/>
            </a:pPr>
            <a:r>
              <a:rPr lang="en-US" dirty="0"/>
              <a:t>Many patients with CIRCI appear to have impaired responsiveness to cortisol rather than inadequate cortisol production</a:t>
            </a:r>
          </a:p>
          <a:p>
            <a:pPr marL="171450" indent="-171450">
              <a:buFontTx/>
              <a:buChar char="-"/>
            </a:pPr>
            <a:r>
              <a:rPr lang="en-US" dirty="0"/>
              <a:t>There is no consensus on what adrenal insufficiency is in the clinical setting</a:t>
            </a:r>
          </a:p>
          <a:p>
            <a:pPr marL="171450" indent="-171450">
              <a:buFontTx/>
              <a:buChar char="-"/>
            </a:pPr>
            <a:endParaRPr lang="en-US" dirty="0"/>
          </a:p>
          <a:p>
            <a:pPr marL="0" indent="0">
              <a:buFontTx/>
              <a:buNone/>
            </a:pPr>
            <a:endParaRPr lang="en-US" dirty="0"/>
          </a:p>
          <a:p>
            <a:pPr marL="171450" indent="-171450">
              <a:buFontTx/>
              <a:buChar char="-"/>
            </a:pPr>
            <a:r>
              <a:rPr lang="en-US" dirty="0"/>
              <a:t>CIRCI is characterized by dysregulated systemic inflammation resulting from inadequate intracellular glucocorticoid-mediated anti-inflammatory activity for the severity of the patient’s critical illness.</a:t>
            </a:r>
          </a:p>
          <a:p>
            <a:pPr marL="171450" indent="-171450">
              <a:buFontTx/>
              <a:buChar char="-"/>
            </a:pPr>
            <a:r>
              <a:rPr lang="en-US" dirty="0"/>
              <a:t>CIRCI is associated with increased circulating levels of biological markers of inflammation and coagulation over time, morbidity, length of ICU stay, and mortality. Given the growing body of evidence that CIRCI occurs across a broad spectrum of critical illness, an understanding of the pathogenesis and treatment of CIRCI is important to all critical care providers</a:t>
            </a:r>
          </a:p>
        </p:txBody>
      </p:sp>
      <p:sp>
        <p:nvSpPr>
          <p:cNvPr id="4" name="Slide Number Placeholder 3"/>
          <p:cNvSpPr>
            <a:spLocks noGrp="1"/>
          </p:cNvSpPr>
          <p:nvPr>
            <p:ph type="sldNum" sz="quarter" idx="5"/>
          </p:nvPr>
        </p:nvSpPr>
        <p:spPr/>
        <p:txBody>
          <a:bodyPr/>
          <a:lstStyle/>
          <a:p>
            <a:fld id="{4082DC02-CCCA-4A51-A58B-2DB4E5AFCCB6}" type="slidenum">
              <a:rPr lang="en-US" smtClean="0"/>
              <a:t>2</a:t>
            </a:fld>
            <a:endParaRPr lang="en-US"/>
          </a:p>
        </p:txBody>
      </p:sp>
    </p:spTree>
    <p:extLst>
      <p:ext uri="{BB962C8B-B14F-4D97-AF65-F5344CB8AC3E}">
        <p14:creationId xmlns:p14="http://schemas.microsoft.com/office/powerpoint/2010/main" val="1698101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16</a:t>
            </a:fld>
            <a:endParaRPr lang="en-US"/>
          </a:p>
        </p:txBody>
      </p:sp>
    </p:spTree>
    <p:extLst>
      <p:ext uri="{BB962C8B-B14F-4D97-AF65-F5344CB8AC3E}">
        <p14:creationId xmlns:p14="http://schemas.microsoft.com/office/powerpoint/2010/main" val="2494709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Hypothesize that pharmacologic doses of glucocorticoids may help normalize GR number and function.</a:t>
            </a:r>
          </a:p>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18</a:t>
            </a:fld>
            <a:endParaRPr lang="en-US"/>
          </a:p>
        </p:txBody>
      </p:sp>
    </p:spTree>
    <p:extLst>
      <p:ext uri="{BB962C8B-B14F-4D97-AF65-F5344CB8AC3E}">
        <p14:creationId xmlns:p14="http://schemas.microsoft.com/office/powerpoint/2010/main" val="3835055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Potentiate vascular response to catecholamines</a:t>
            </a:r>
          </a:p>
          <a:p>
            <a:pPr marL="1143000" marR="0" lvl="2" indent="-228600">
              <a:spcBef>
                <a:spcPts val="0"/>
              </a:spcBef>
              <a:spcAft>
                <a:spcPts val="0"/>
              </a:spcAft>
              <a:buFont typeface="+mj-lt"/>
              <a:buAutoNum type="roman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Increased cortisol response </a:t>
            </a:r>
            <a:r>
              <a:rPr lang="en-US" sz="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n-US" sz="1200" dirty="0">
                <a:effectLst/>
                <a:latin typeface="Calibri" panose="020F0502020204030204" pitchFamily="34" charset="0"/>
                <a:ea typeface="Calibri" panose="020F0502020204030204" pitchFamily="34" charset="0"/>
                <a:cs typeface="Times New Roman" panose="02020603050405020304" pitchFamily="18" charset="0"/>
              </a:rPr>
              <a:t> increased arterial sensitivity to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norepi</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n-US" sz="1200" dirty="0">
                <a:effectLst/>
                <a:latin typeface="Calibri" panose="020F0502020204030204" pitchFamily="34" charset="0"/>
                <a:ea typeface="Calibri" panose="020F0502020204030204" pitchFamily="34" charset="0"/>
                <a:cs typeface="Times New Roman" panose="02020603050405020304" pitchFamily="18" charset="0"/>
              </a:rPr>
              <a:t> increased vascular resistance</a:t>
            </a:r>
          </a:p>
          <a:p>
            <a:pPr marL="742950" marR="0" lvl="1" indent="-285750">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Suppress production of prostacyclin and NO in endothelial cells (vasodilators)</a:t>
            </a:r>
          </a:p>
          <a:p>
            <a:pPr marL="742950" marR="0" lvl="1" indent="-285750">
              <a:spcBef>
                <a:spcPts val="0"/>
              </a:spcBef>
              <a:spcAft>
                <a:spcPts val="0"/>
              </a:spcAft>
              <a:buFont typeface="+mj-lt"/>
              <a:buAutoNum type="alphaL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In smooth muscle cells, glucocorticoids enhance agonist-mediated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pharmacomechanical</a:t>
            </a:r>
            <a:r>
              <a:rPr lang="en-US" sz="1200" dirty="0">
                <a:effectLst/>
                <a:latin typeface="Calibri" panose="020F0502020204030204" pitchFamily="34" charset="0"/>
                <a:ea typeface="Calibri" panose="020F0502020204030204" pitchFamily="34" charset="0"/>
                <a:cs typeface="Times New Roman" panose="02020603050405020304" pitchFamily="18" charset="0"/>
              </a:rPr>
              <a:t> coupling </a:t>
            </a:r>
          </a:p>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22</a:t>
            </a:fld>
            <a:endParaRPr lang="en-US"/>
          </a:p>
        </p:txBody>
      </p:sp>
    </p:spTree>
    <p:extLst>
      <p:ext uri="{BB962C8B-B14F-4D97-AF65-F5344CB8AC3E}">
        <p14:creationId xmlns:p14="http://schemas.microsoft.com/office/powerpoint/2010/main" val="3365561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likely that these findings represent markers of illness severity rather than a true diagnosis of CIRCI.</a:t>
            </a:r>
          </a:p>
          <a:p>
            <a:r>
              <a:rPr lang="en-US" dirty="0"/>
              <a:t>No recommendations can be made regarding how to make a diagnosis of CIRCI in dogs and cats.</a:t>
            </a:r>
          </a:p>
        </p:txBody>
      </p:sp>
      <p:sp>
        <p:nvSpPr>
          <p:cNvPr id="4" name="Slide Number Placeholder 3"/>
          <p:cNvSpPr>
            <a:spLocks noGrp="1"/>
          </p:cNvSpPr>
          <p:nvPr>
            <p:ph type="sldNum" sz="quarter" idx="5"/>
          </p:nvPr>
        </p:nvSpPr>
        <p:spPr/>
        <p:txBody>
          <a:bodyPr/>
          <a:lstStyle/>
          <a:p>
            <a:fld id="{4082DC02-CCCA-4A51-A58B-2DB4E5AFCCB6}" type="slidenum">
              <a:rPr lang="en-US" smtClean="0"/>
              <a:t>24</a:t>
            </a:fld>
            <a:endParaRPr lang="en-US"/>
          </a:p>
        </p:txBody>
      </p:sp>
    </p:spTree>
    <p:extLst>
      <p:ext uri="{BB962C8B-B14F-4D97-AF65-F5344CB8AC3E}">
        <p14:creationId xmlns:p14="http://schemas.microsoft.com/office/powerpoint/2010/main" val="307031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Guidelines for the diagnosis and management of critical illness-related corticosteroid insufficiency 2017</a:t>
            </a:r>
          </a:p>
        </p:txBody>
      </p:sp>
      <p:sp>
        <p:nvSpPr>
          <p:cNvPr id="4" name="Slide Number Placeholder 3"/>
          <p:cNvSpPr>
            <a:spLocks noGrp="1"/>
          </p:cNvSpPr>
          <p:nvPr>
            <p:ph type="sldNum" sz="quarter" idx="5"/>
          </p:nvPr>
        </p:nvSpPr>
        <p:spPr/>
        <p:txBody>
          <a:bodyPr/>
          <a:lstStyle/>
          <a:p>
            <a:fld id="{4082DC02-CCCA-4A51-A58B-2DB4E5AFCCB6}" type="slidenum">
              <a:rPr lang="en-US" smtClean="0"/>
              <a:t>25</a:t>
            </a:fld>
            <a:endParaRPr lang="en-US"/>
          </a:p>
        </p:txBody>
      </p:sp>
    </p:spTree>
    <p:extLst>
      <p:ext uri="{BB962C8B-B14F-4D97-AF65-F5344CB8AC3E}">
        <p14:creationId xmlns:p14="http://schemas.microsoft.com/office/powerpoint/2010/main" val="2959399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26</a:t>
            </a:fld>
            <a:endParaRPr lang="en-US"/>
          </a:p>
        </p:txBody>
      </p:sp>
    </p:spTree>
    <p:extLst>
      <p:ext uri="{BB962C8B-B14F-4D97-AF65-F5344CB8AC3E}">
        <p14:creationId xmlns:p14="http://schemas.microsoft.com/office/powerpoint/2010/main" val="521881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Unclear whether tapering is required – the largest clinical trials in people stopped abruptly</a:t>
            </a:r>
          </a:p>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27</a:t>
            </a:fld>
            <a:endParaRPr lang="en-US"/>
          </a:p>
        </p:txBody>
      </p:sp>
    </p:spTree>
    <p:extLst>
      <p:ext uri="{BB962C8B-B14F-4D97-AF65-F5344CB8AC3E}">
        <p14:creationId xmlns:p14="http://schemas.microsoft.com/office/powerpoint/2010/main" val="1238101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limited evidence for improved survival with good neurological function after administration of methylprednisolone during CPR in people. </a:t>
            </a:r>
          </a:p>
          <a:p>
            <a:r>
              <a:rPr lang="en-US" dirty="0"/>
              <a:t>There is limited evidence of improved survival with good neurological outcome after administration of hydrocortisone for people who are in shock after return of spontaneous circulation. </a:t>
            </a:r>
          </a:p>
          <a:p>
            <a:r>
              <a:rPr lang="en-US" dirty="0"/>
              <a:t>No meaningful complications attributable to corticosteroids have been reported in this context. </a:t>
            </a:r>
          </a:p>
        </p:txBody>
      </p:sp>
      <p:sp>
        <p:nvSpPr>
          <p:cNvPr id="4" name="Slide Number Placeholder 3"/>
          <p:cNvSpPr>
            <a:spLocks noGrp="1"/>
          </p:cNvSpPr>
          <p:nvPr>
            <p:ph type="sldNum" sz="quarter" idx="5"/>
          </p:nvPr>
        </p:nvSpPr>
        <p:spPr/>
        <p:txBody>
          <a:bodyPr/>
          <a:lstStyle/>
          <a:p>
            <a:fld id="{4082DC02-CCCA-4A51-A58B-2DB4E5AFCCB6}" type="slidenum">
              <a:rPr lang="en-US" smtClean="0"/>
              <a:t>28</a:t>
            </a:fld>
            <a:endParaRPr lang="en-US"/>
          </a:p>
        </p:txBody>
      </p:sp>
    </p:spTree>
    <p:extLst>
      <p:ext uri="{BB962C8B-B14F-4D97-AF65-F5344CB8AC3E}">
        <p14:creationId xmlns:p14="http://schemas.microsoft.com/office/powerpoint/2010/main" val="2334950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Treating CIRCI in dogs and cats</a:t>
            </a:r>
          </a:p>
          <a:p>
            <a:pPr marL="171450" indent="-171450">
              <a:buFontTx/>
              <a:buChar char="-"/>
            </a:pPr>
            <a:r>
              <a:rPr lang="en-US" dirty="0"/>
              <a:t>There is little evidence to determine whether dogs and cats with critical illness and persistent hypotension despite fluids and pressors would benefit from low-dosage corticosteroid supplementation. </a:t>
            </a:r>
          </a:p>
          <a:p>
            <a:pPr marL="171450" indent="-171450">
              <a:buFontTx/>
              <a:buChar char="-"/>
            </a:pPr>
            <a:r>
              <a:rPr lang="en-US" dirty="0"/>
              <a:t>Cases have been published that report pressor weaning in septic shock after administration of corticosteroids. </a:t>
            </a:r>
          </a:p>
          <a:p>
            <a:pPr marL="171450" indent="-171450">
              <a:buFontTx/>
              <a:buChar char="-"/>
            </a:pPr>
            <a:r>
              <a:rPr lang="en-US" dirty="0"/>
              <a:t>There is no clinical evidence in dogs and cats as it pertains to the use of low-dose corticosteroids to treat CIRCI in cardiopulmonary arrest. </a:t>
            </a:r>
          </a:p>
        </p:txBody>
      </p:sp>
      <p:sp>
        <p:nvSpPr>
          <p:cNvPr id="4" name="Slide Number Placeholder 3"/>
          <p:cNvSpPr>
            <a:spLocks noGrp="1"/>
          </p:cNvSpPr>
          <p:nvPr>
            <p:ph type="sldNum" sz="quarter" idx="5"/>
          </p:nvPr>
        </p:nvSpPr>
        <p:spPr/>
        <p:txBody>
          <a:bodyPr/>
          <a:lstStyle/>
          <a:p>
            <a:fld id="{4082DC02-CCCA-4A51-A58B-2DB4E5AFCCB6}" type="slidenum">
              <a:rPr lang="en-US" smtClean="0"/>
              <a:t>29</a:t>
            </a:fld>
            <a:endParaRPr lang="en-US"/>
          </a:p>
        </p:txBody>
      </p:sp>
    </p:spTree>
    <p:extLst>
      <p:ext uri="{BB962C8B-B14F-4D97-AF65-F5344CB8AC3E}">
        <p14:creationId xmlns:p14="http://schemas.microsoft.com/office/powerpoint/2010/main" val="1398208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almost certainly interindividual variation in pathophysiology.</a:t>
            </a:r>
          </a:p>
          <a:p>
            <a:r>
              <a:rPr lang="en-US" dirty="0"/>
              <a:t>The hypothalamus, pituitary, and adrenal glands may be inhibited or damaged by cytokines, reactive oxygen species, hemorrhage, or other damaging events during septic shock leading to inadequate cortisol production of inadequate response to administered ACTH.</a:t>
            </a:r>
          </a:p>
          <a:p>
            <a:r>
              <a:rPr lang="en-US" dirty="0"/>
              <a:t>Systemic inflammation inhibits GR-cortisol bindings, impairs translocation to the nucleus, and alters cortisol-dependent gene transcription.</a:t>
            </a:r>
          </a:p>
          <a:p>
            <a:r>
              <a:rPr lang="en-US" dirty="0"/>
              <a:t>Variety of ways systemic inflammation can potentially affect secretion and biological activity of cortisol makes the precise mechanism of CIRCI difficult to know and complicates definitive diagnosis of the syndrome in an individual. </a:t>
            </a:r>
          </a:p>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31</a:t>
            </a:fld>
            <a:endParaRPr lang="en-US"/>
          </a:p>
        </p:txBody>
      </p:sp>
    </p:spTree>
    <p:extLst>
      <p:ext uri="{BB962C8B-B14F-4D97-AF65-F5344CB8AC3E}">
        <p14:creationId xmlns:p14="http://schemas.microsoft.com/office/powerpoint/2010/main" val="339699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Septic shock: Hypotension despite adequate fluid loading that is due to systemic inflammation from an infectious underlying cause</a:t>
            </a:r>
          </a:p>
        </p:txBody>
      </p:sp>
      <p:sp>
        <p:nvSpPr>
          <p:cNvPr id="4" name="Slide Number Placeholder 3"/>
          <p:cNvSpPr>
            <a:spLocks noGrp="1"/>
          </p:cNvSpPr>
          <p:nvPr>
            <p:ph type="sldNum" sz="quarter" idx="5"/>
          </p:nvPr>
        </p:nvSpPr>
        <p:spPr/>
        <p:txBody>
          <a:bodyPr/>
          <a:lstStyle/>
          <a:p>
            <a:fld id="{4082DC02-CCCA-4A51-A58B-2DB4E5AFCCB6}" type="slidenum">
              <a:rPr lang="en-US" smtClean="0"/>
              <a:t>3</a:t>
            </a:fld>
            <a:endParaRPr lang="en-US"/>
          </a:p>
        </p:txBody>
      </p:sp>
    </p:spTree>
    <p:extLst>
      <p:ext uri="{BB962C8B-B14F-4D97-AF65-F5344CB8AC3E}">
        <p14:creationId xmlns:p14="http://schemas.microsoft.com/office/powerpoint/2010/main" val="510058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32</a:t>
            </a:fld>
            <a:endParaRPr lang="en-US"/>
          </a:p>
        </p:txBody>
      </p:sp>
    </p:spTree>
    <p:extLst>
      <p:ext uri="{BB962C8B-B14F-4D97-AF65-F5344CB8AC3E}">
        <p14:creationId xmlns:p14="http://schemas.microsoft.com/office/powerpoint/2010/main" val="287729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Dogs with primary atypical hypoadrenocorticism may go on to develop mineralocorticoid deficiency. </a:t>
            </a:r>
          </a:p>
          <a:p>
            <a:r>
              <a:rPr lang="en-US" dirty="0"/>
              <a:t>Because aldosterone release is mediated by the renin-angiotensin cascade and serum potassium concentration, patients with secondary hypoadrenocorticism do not typically have the classic electrolyte abnormalities seen in patients with typical primary hypoadrenocorticism.</a:t>
            </a:r>
          </a:p>
        </p:txBody>
      </p:sp>
      <p:sp>
        <p:nvSpPr>
          <p:cNvPr id="4" name="Slide Number Placeholder 3"/>
          <p:cNvSpPr>
            <a:spLocks noGrp="1"/>
          </p:cNvSpPr>
          <p:nvPr>
            <p:ph type="sldNum" sz="quarter" idx="5"/>
          </p:nvPr>
        </p:nvSpPr>
        <p:spPr/>
        <p:txBody>
          <a:bodyPr/>
          <a:lstStyle/>
          <a:p>
            <a:fld id="{4082DC02-CCCA-4A51-A58B-2DB4E5AFCCB6}" type="slidenum">
              <a:rPr lang="en-US" smtClean="0"/>
              <a:t>34</a:t>
            </a:fld>
            <a:endParaRPr lang="en-US"/>
          </a:p>
        </p:txBody>
      </p:sp>
    </p:spTree>
    <p:extLst>
      <p:ext uri="{BB962C8B-B14F-4D97-AF65-F5344CB8AC3E}">
        <p14:creationId xmlns:p14="http://schemas.microsoft.com/office/powerpoint/2010/main" val="2633150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35</a:t>
            </a:fld>
            <a:endParaRPr lang="en-US"/>
          </a:p>
        </p:txBody>
      </p:sp>
    </p:spTree>
    <p:extLst>
      <p:ext uri="{BB962C8B-B14F-4D97-AF65-F5344CB8AC3E}">
        <p14:creationId xmlns:p14="http://schemas.microsoft.com/office/powerpoint/2010/main" val="1142814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Histopathology of adrenal glands – atrophy, fibrosis, infiltration with leukocytes consistent with prior immune-mediated destruction</a:t>
            </a:r>
          </a:p>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36</a:t>
            </a:fld>
            <a:endParaRPr lang="en-US"/>
          </a:p>
        </p:txBody>
      </p:sp>
    </p:spTree>
    <p:extLst>
      <p:ext uri="{BB962C8B-B14F-4D97-AF65-F5344CB8AC3E}">
        <p14:creationId xmlns:p14="http://schemas.microsoft.com/office/powerpoint/2010/main" val="3250836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with secondary hypoadrenocorticism or atypical primary hypoadrenocorticism are less likely to experience crisis because they have adequate aldosterone to maintain intravascular volume and normal electrolyte concentrations.</a:t>
            </a:r>
          </a:p>
          <a:p>
            <a:r>
              <a:rPr lang="en-US" dirty="0"/>
              <a:t>Normal Na/K ratio is 27:1 to 40:1</a:t>
            </a:r>
          </a:p>
          <a:p>
            <a:r>
              <a:rPr lang="en-US" dirty="0"/>
              <a:t>Most typical primary hypoadrenocorticism patients have a pretreatment Na/K &lt;28:1</a:t>
            </a:r>
          </a:p>
          <a:p>
            <a:r>
              <a:rPr lang="en-US" dirty="0"/>
              <a:t>A low </a:t>
            </a:r>
            <a:r>
              <a:rPr lang="en-US" dirty="0" err="1"/>
              <a:t>Na:K</a:t>
            </a:r>
            <a:r>
              <a:rPr lang="en-US" dirty="0"/>
              <a:t> ratio can also be seen with renal failure or postrenal obstruction, severe GI disease, parasitic disease, pregnancy, body cavity effusions, and others.</a:t>
            </a:r>
          </a:p>
          <a:p>
            <a:r>
              <a:rPr lang="en-US" dirty="0"/>
              <a:t>The inability to appropriately concentrate urine has been attributed to the lack of sodium retention and resultant medullary washout. Renal concentrating ability returns with mineralocorticoid replacement.</a:t>
            </a:r>
          </a:p>
          <a:p>
            <a:r>
              <a:rPr lang="en-US" dirty="0"/>
              <a:t>The anemia is usually non-regenerative because of the lack of cortisol’s tropism on the bone marrow. GI bleeding can contribute to the anemia.</a:t>
            </a:r>
          </a:p>
          <a:p>
            <a:r>
              <a:rPr lang="en-US" dirty="0"/>
              <a:t>Other findings: hypoglycemia, hypoalbuminemia, hypocholesterolemia, hypercalcemia, metabolic acidosis</a:t>
            </a:r>
          </a:p>
          <a:p>
            <a:r>
              <a:rPr lang="en-US" dirty="0"/>
              <a:t>Metabolic acidosis attributed to decreased renal hydrogen ion excretion which is enhanced by aldosterone.</a:t>
            </a:r>
          </a:p>
        </p:txBody>
      </p:sp>
      <p:sp>
        <p:nvSpPr>
          <p:cNvPr id="4" name="Slide Number Placeholder 3"/>
          <p:cNvSpPr>
            <a:spLocks noGrp="1"/>
          </p:cNvSpPr>
          <p:nvPr>
            <p:ph type="sldNum" sz="quarter" idx="5"/>
          </p:nvPr>
        </p:nvSpPr>
        <p:spPr/>
        <p:txBody>
          <a:bodyPr/>
          <a:lstStyle/>
          <a:p>
            <a:fld id="{4082DC02-CCCA-4A51-A58B-2DB4E5AFCCB6}" type="slidenum">
              <a:rPr lang="en-US" smtClean="0"/>
              <a:t>38</a:t>
            </a:fld>
            <a:endParaRPr lang="en-US"/>
          </a:p>
        </p:txBody>
      </p:sp>
    </p:spTree>
    <p:extLst>
      <p:ext uri="{BB962C8B-B14F-4D97-AF65-F5344CB8AC3E}">
        <p14:creationId xmlns:p14="http://schemas.microsoft.com/office/powerpoint/2010/main" val="21986161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Endogenous ACTH can help differentiate primary and secondary hypoadrenocorticism. Helpful in cases with normal electrolytes. If they have low endogenous ACTH then have secondary hypoadrenocorticism and are unlikely to develop mineralocorticoid deficiency so they should be monitored closely.</a:t>
            </a:r>
          </a:p>
          <a:p>
            <a:r>
              <a:rPr lang="en-US" dirty="0"/>
              <a:t>Exogenous glucocorticoids can affect baseline cortisol, stimulated cortisol, and endogenous ACTH concentrations. </a:t>
            </a:r>
          </a:p>
        </p:txBody>
      </p:sp>
      <p:sp>
        <p:nvSpPr>
          <p:cNvPr id="4" name="Slide Number Placeholder 3"/>
          <p:cNvSpPr>
            <a:spLocks noGrp="1"/>
          </p:cNvSpPr>
          <p:nvPr>
            <p:ph type="sldNum" sz="quarter" idx="5"/>
          </p:nvPr>
        </p:nvSpPr>
        <p:spPr/>
        <p:txBody>
          <a:bodyPr/>
          <a:lstStyle/>
          <a:p>
            <a:fld id="{4082DC02-CCCA-4A51-A58B-2DB4E5AFCCB6}" type="slidenum">
              <a:rPr lang="en-US" smtClean="0"/>
              <a:t>39</a:t>
            </a:fld>
            <a:endParaRPr lang="en-US"/>
          </a:p>
        </p:txBody>
      </p:sp>
    </p:spTree>
    <p:extLst>
      <p:ext uri="{BB962C8B-B14F-4D97-AF65-F5344CB8AC3E}">
        <p14:creationId xmlns:p14="http://schemas.microsoft.com/office/powerpoint/2010/main" val="649656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Rare in cats, even those presenting with hyperkalemia, hyponatremia, or a low Na/K ratio.</a:t>
            </a:r>
          </a:p>
          <a:p>
            <a:r>
              <a:rPr lang="en-US" dirty="0"/>
              <a:t>Cats presenting to Zurich between Jan 2010 and June 2021 with naturally occurring PH were enrolled. </a:t>
            </a:r>
          </a:p>
          <a:p>
            <a:r>
              <a:rPr lang="en-US" dirty="0"/>
              <a:t>A total of 11 cats fit inclusion criteria. </a:t>
            </a:r>
          </a:p>
          <a:p>
            <a:r>
              <a:rPr lang="en-US" dirty="0"/>
              <a:t>Reported clinical signs by the owners: reduced appetite or anorexia, lethargy, obstipation, weakness, weight loss, vomiting, PU/PD, diarrhea, tachypnea, and empty swallowing. </a:t>
            </a:r>
          </a:p>
          <a:p>
            <a:r>
              <a:rPr lang="en-US" dirty="0"/>
              <a:t>Physical exam findings: reduced general condition, lethargy, dehydration, hypothermia, lateral recumbency, heart murmur, weak pulses, acute abdomen, tachypnea, and seizure</a:t>
            </a:r>
          </a:p>
          <a:p>
            <a:r>
              <a:rPr lang="en-US" dirty="0"/>
              <a:t>Most frequent blood work abnormality was hyponatremia (11/11 cats). Hyperkalemia and azotemia were also detected. </a:t>
            </a:r>
          </a:p>
          <a:p>
            <a:r>
              <a:rPr lang="en-US" dirty="0"/>
              <a:t>The radiologist judged the adrenal glands of 6 cats to be smaller than normal.</a:t>
            </a:r>
          </a:p>
          <a:p>
            <a:r>
              <a:rPr lang="en-US" dirty="0"/>
              <a:t>DOCP and prednisolone doses used for maintenance were higher than what are typically needed in dogs. </a:t>
            </a:r>
          </a:p>
          <a:p>
            <a:r>
              <a:rPr lang="en-US" dirty="0"/>
              <a:t>British Shorthair cats were overrepresented in this series. </a:t>
            </a:r>
          </a:p>
        </p:txBody>
      </p:sp>
      <p:sp>
        <p:nvSpPr>
          <p:cNvPr id="4" name="Slide Number Placeholder 3"/>
          <p:cNvSpPr>
            <a:spLocks noGrp="1"/>
          </p:cNvSpPr>
          <p:nvPr>
            <p:ph type="sldNum" sz="quarter" idx="5"/>
          </p:nvPr>
        </p:nvSpPr>
        <p:spPr/>
        <p:txBody>
          <a:bodyPr/>
          <a:lstStyle/>
          <a:p>
            <a:fld id="{4082DC02-CCCA-4A51-A58B-2DB4E5AFCCB6}" type="slidenum">
              <a:rPr lang="en-US" smtClean="0"/>
              <a:t>44</a:t>
            </a:fld>
            <a:endParaRPr lang="en-US"/>
          </a:p>
        </p:txBody>
      </p:sp>
    </p:spTree>
    <p:extLst>
      <p:ext uri="{BB962C8B-B14F-4D97-AF65-F5344CB8AC3E}">
        <p14:creationId xmlns:p14="http://schemas.microsoft.com/office/powerpoint/2010/main" val="9657700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Hydrocortisone – synthetic analog of cortisol</a:t>
            </a:r>
          </a:p>
          <a:p>
            <a:r>
              <a:rPr lang="en-US" dirty="0"/>
              <a:t>Each dog received a dose of 0.5 to 0.625 mg/kg/</a:t>
            </a:r>
            <a:r>
              <a:rPr lang="en-US" dirty="0" err="1"/>
              <a:t>hr</a:t>
            </a:r>
            <a:r>
              <a:rPr lang="en-US" dirty="0"/>
              <a:t> hydrocortisone IV according to the standard hospital protocol. The protocol dictated that 0.9% NaCl be used at an initial IV rate of no more than 7.5 to 10 ml/kg/</a:t>
            </a:r>
            <a:r>
              <a:rPr lang="en-US" dirty="0" err="1"/>
              <a:t>hr</a:t>
            </a:r>
            <a:r>
              <a:rPr lang="en-US" dirty="0"/>
              <a:t> for the first 1 to 2 hours, decreasing to approximately 5 ml/kg/</a:t>
            </a:r>
            <a:r>
              <a:rPr lang="en-US" dirty="0" err="1"/>
              <a:t>hr</a:t>
            </a:r>
            <a:r>
              <a:rPr lang="en-US" dirty="0"/>
              <a:t> thereafter. </a:t>
            </a:r>
          </a:p>
          <a:p>
            <a:r>
              <a:rPr lang="en-US" dirty="0"/>
              <a:t>30 newly diagnosed dogs were included. </a:t>
            </a:r>
          </a:p>
          <a:p>
            <a:r>
              <a:rPr lang="en-US" dirty="0"/>
              <a:t>In the cases with hyperkalemia at the start of treatment, the K concentration had normalized in 66.7% at 12 hours and in 100% of cases by 24 hours. </a:t>
            </a:r>
          </a:p>
          <a:p>
            <a:r>
              <a:rPr lang="en-US" dirty="0"/>
              <a:t>Treatment was well tolerated. Adverse effects were noted in 1 dog. There was a serum sodium concentration rise of 14.5 mmol/L over 14.3 hours (1 mmol/L/</a:t>
            </a:r>
            <a:r>
              <a:rPr lang="en-US" dirty="0" err="1"/>
              <a:t>hr</a:t>
            </a:r>
            <a:r>
              <a:rPr lang="en-US" dirty="0"/>
              <a:t>). The dog developed ataxia, delayed CP, difficulty prehending food and mental dullness. Repeat neurologic exam 1 week later showed dramatic improvement with only mild dysphagia persisting.</a:t>
            </a:r>
          </a:p>
          <a:p>
            <a:r>
              <a:rPr lang="en-US" dirty="0"/>
              <a:t>Disadvantages of hydrocortisone: it is measured as cortisol and use must be postponed until after completion of ACTH stimulation test</a:t>
            </a:r>
          </a:p>
          <a:p>
            <a:r>
              <a:rPr lang="en-US" dirty="0"/>
              <a:t>In this study, serum potassium normalized with the use of IV fluids and hydrocortisone alone and no dog required ancillary treatment for the management of hyperkalemia. </a:t>
            </a:r>
          </a:p>
        </p:txBody>
      </p:sp>
      <p:sp>
        <p:nvSpPr>
          <p:cNvPr id="4" name="Slide Number Placeholder 3"/>
          <p:cNvSpPr>
            <a:spLocks noGrp="1"/>
          </p:cNvSpPr>
          <p:nvPr>
            <p:ph type="sldNum" sz="quarter" idx="5"/>
          </p:nvPr>
        </p:nvSpPr>
        <p:spPr/>
        <p:txBody>
          <a:bodyPr/>
          <a:lstStyle/>
          <a:p>
            <a:fld id="{4082DC02-CCCA-4A51-A58B-2DB4E5AFCCB6}" type="slidenum">
              <a:rPr lang="en-US" smtClean="0"/>
              <a:t>45</a:t>
            </a:fld>
            <a:endParaRPr lang="en-US"/>
          </a:p>
        </p:txBody>
      </p:sp>
    </p:spTree>
    <p:extLst>
      <p:ext uri="{BB962C8B-B14F-4D97-AF65-F5344CB8AC3E}">
        <p14:creationId xmlns:p14="http://schemas.microsoft.com/office/powerpoint/2010/main" val="899183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Mortality rates:</a:t>
            </a:r>
          </a:p>
          <a:p>
            <a:pPr marL="0" indent="0">
              <a:buFontTx/>
              <a:buNone/>
            </a:pPr>
            <a:r>
              <a:rPr lang="en-US" dirty="0"/>
              <a:t>- Patients with RAI, there were 73 deaths (63%) in the placebo group and 60 deaths (53%) in the corticosteroid group.</a:t>
            </a:r>
          </a:p>
          <a:p>
            <a:pPr marL="0" indent="0">
              <a:buFontTx/>
              <a:buNone/>
            </a:pPr>
            <a:r>
              <a:rPr lang="en-US" dirty="0"/>
              <a:t>Time to vasopressor withdrawal:</a:t>
            </a:r>
          </a:p>
          <a:p>
            <a:pPr marL="171450" indent="-171450">
              <a:buFontTx/>
              <a:buChar char="-"/>
            </a:pPr>
            <a:r>
              <a:rPr lang="en-US" dirty="0"/>
              <a:t>Patients with RAI, the median time to vasopressor withdrawal was 10 days in the placebo group and 7 days in the corticosteroid group. At 28 days, vasopressor therapy had been withdrawn in 46 patients (40%) in the placebo group and in 65 patients (57%) in the corticosteroid group.</a:t>
            </a:r>
          </a:p>
          <a:p>
            <a:pPr marL="0" indent="0">
              <a:buFontTx/>
              <a:buNone/>
            </a:pPr>
            <a:r>
              <a:rPr lang="en-US" dirty="0"/>
              <a:t>Adverse events</a:t>
            </a:r>
          </a:p>
          <a:p>
            <a:pPr marL="0" indent="0">
              <a:buFontTx/>
              <a:buNone/>
            </a:pPr>
            <a:r>
              <a:rPr lang="en-US" dirty="0"/>
              <a:t>- No significant differences between the 2 groups in the rates related to corticosteroids or vasopressors, or related to ICU invasive procedures</a:t>
            </a:r>
          </a:p>
          <a:p>
            <a:endParaRPr lang="en-US" dirty="0"/>
          </a:p>
          <a:p>
            <a:endParaRPr lang="en-US" dirty="0"/>
          </a:p>
          <a:p>
            <a:endParaRPr lang="en-US" dirty="0"/>
          </a:p>
          <a:p>
            <a:r>
              <a:rPr lang="en-US" dirty="0"/>
              <a:t>Patients were 18 years or older with </a:t>
            </a:r>
          </a:p>
          <a:p>
            <a:pPr marL="228600" indent="-228600">
              <a:buAutoNum type="arabicParenR"/>
            </a:pPr>
            <a:r>
              <a:rPr lang="en-US" dirty="0"/>
              <a:t>Document site (or at least strong suspicion) of infection</a:t>
            </a:r>
          </a:p>
          <a:p>
            <a:pPr marL="228600" indent="-228600">
              <a:buAutoNum type="arabicParenR"/>
            </a:pPr>
            <a:r>
              <a:rPr lang="en-US" dirty="0"/>
              <a:t>T higher than 100.9 F or lower than 96 F</a:t>
            </a:r>
          </a:p>
          <a:p>
            <a:pPr marL="228600" indent="-228600">
              <a:buAutoNum type="arabicParenR"/>
            </a:pPr>
            <a:r>
              <a:rPr lang="en-US" dirty="0"/>
              <a:t>HR &gt;90 bpm</a:t>
            </a:r>
          </a:p>
          <a:p>
            <a:pPr marL="228600" indent="-228600">
              <a:buAutoNum type="arabicParenR"/>
            </a:pPr>
            <a:r>
              <a:rPr lang="en-US" dirty="0"/>
              <a:t>Systolic BP &lt;90 mmHg for at least 1 hour despite adequate fluid replacement and more than 5 ug/kg of dopamine or current treatment with epinephrine or norepinephrine</a:t>
            </a:r>
          </a:p>
          <a:p>
            <a:pPr marL="228600" indent="-228600">
              <a:buAutoNum type="arabicParenR"/>
            </a:pPr>
            <a:r>
              <a:rPr lang="en-US" dirty="0"/>
              <a:t>UOP &lt;0.5 ml/kg BW for at least 1 hour or ratio of PaO2/FiO2 of less than 280 mmHg</a:t>
            </a:r>
          </a:p>
          <a:p>
            <a:pPr marL="228600" indent="-228600">
              <a:buAutoNum type="arabicParenR"/>
            </a:pPr>
            <a:r>
              <a:rPr lang="en-US" dirty="0"/>
              <a:t>Lactate &gt;2</a:t>
            </a:r>
          </a:p>
          <a:p>
            <a:pPr marL="228600" indent="-228600">
              <a:buAutoNum type="arabicParenR"/>
            </a:pPr>
            <a:r>
              <a:rPr lang="en-US" dirty="0"/>
              <a:t>Need for mechanical ventilation</a:t>
            </a:r>
          </a:p>
          <a:p>
            <a:pPr marL="0" indent="0">
              <a:buNone/>
            </a:pPr>
            <a:r>
              <a:rPr lang="en-US" dirty="0"/>
              <a:t>Short corticotropin test prior to randomization – 250 ug IV bolus </a:t>
            </a:r>
            <a:r>
              <a:rPr lang="en-US" dirty="0">
                <a:sym typeface="Wingdings" panose="05000000000000000000" pitchFamily="2" charset="2"/>
              </a:rPr>
              <a:t> RAI defined by a response of 9 ug/dL or less (difference between highest of the concentrations after the test and those taken before the test)</a:t>
            </a:r>
            <a:endParaRPr lang="en-US" dirty="0"/>
          </a:p>
          <a:p>
            <a:pPr marL="0" indent="0">
              <a:buNone/>
            </a:pPr>
            <a:r>
              <a:rPr lang="en-US" dirty="0"/>
              <a:t>Randomized within 3 hours of the onset of shock – changed to 8 hours</a:t>
            </a:r>
          </a:p>
          <a:p>
            <a:pPr marL="0" indent="0">
              <a:buNone/>
            </a:pPr>
            <a:r>
              <a:rPr lang="en-US" dirty="0"/>
              <a:t>Excluded patients who received etomidate during the 6 hours proceeding randomization (selective inhibitor of 11 B-hydroxylase)</a:t>
            </a:r>
          </a:p>
          <a:p>
            <a:pPr marL="0" indent="0">
              <a:buNone/>
            </a:pPr>
            <a:r>
              <a:rPr lang="en-US" dirty="0"/>
              <a:t>Results of Mortality distribution:</a:t>
            </a:r>
          </a:p>
          <a:p>
            <a:pPr marL="171450" indent="-171450">
              <a:buFontTx/>
              <a:buChar char="-"/>
            </a:pPr>
            <a:r>
              <a:rPr lang="en-US" dirty="0"/>
              <a:t>NONRESPONDERS: At day 28, there were 73 deaths (63%) in the placebo group and 60 deaths (53%) in the corticosteroid group. </a:t>
            </a:r>
          </a:p>
          <a:p>
            <a:pPr marL="171450" indent="-171450">
              <a:buFontTx/>
              <a:buChar char="-"/>
            </a:pPr>
            <a:r>
              <a:rPr lang="en-US" dirty="0"/>
              <a:t>RESPONDERS: At day 28, there were 18 deaths (53%) in the placebo group and 22 deaths (61%) in the corticosteroid group. </a:t>
            </a:r>
          </a:p>
          <a:p>
            <a:pPr marL="171450" indent="-171450">
              <a:buFontTx/>
              <a:buChar char="-"/>
            </a:pPr>
            <a:r>
              <a:rPr lang="en-US" dirty="0"/>
              <a:t>ALL PATIENTS: At day 28, there were 91 deaths (61%) in the placebo group and 82 deaths (55%) in the corticosteroid group.</a:t>
            </a:r>
          </a:p>
          <a:p>
            <a:pPr marL="0" indent="0">
              <a:buFontTx/>
              <a:buNone/>
            </a:pPr>
            <a:r>
              <a:rPr lang="en-US" dirty="0"/>
              <a:t>Mortality rates:</a:t>
            </a:r>
          </a:p>
          <a:p>
            <a:pPr marL="0" indent="0">
              <a:buFontTx/>
              <a:buNone/>
            </a:pPr>
            <a:r>
              <a:rPr lang="en-US" dirty="0"/>
              <a:t>- Patients with RAI, there were 73 deaths (63%) in the placebo group and 60 deaths (53%) in the corticosteroid group.</a:t>
            </a:r>
          </a:p>
          <a:p>
            <a:pPr marL="0" indent="0">
              <a:buFontTx/>
              <a:buNone/>
            </a:pPr>
            <a:r>
              <a:rPr lang="en-US" dirty="0"/>
              <a:t>Time to vasopressor withdrawal:</a:t>
            </a:r>
          </a:p>
          <a:p>
            <a:pPr marL="171450" indent="-171450">
              <a:buFontTx/>
              <a:buChar char="-"/>
            </a:pPr>
            <a:r>
              <a:rPr lang="en-US" dirty="0"/>
              <a:t>Patients with RAI, the median time to vasopressor withdrawal was 10 days in the placebo group and 7 days in the corticosteroid group. At 28 days, vasopressor therapy had been withdrawn in 46 patients (40%) in the placebo group and in 65 patients (57%) in the corticosteroid group.</a:t>
            </a:r>
          </a:p>
          <a:p>
            <a:pPr marL="0" indent="0">
              <a:buFontTx/>
              <a:buNone/>
            </a:pPr>
            <a:r>
              <a:rPr lang="en-US" dirty="0"/>
              <a:t>Adverse events</a:t>
            </a:r>
          </a:p>
          <a:p>
            <a:pPr marL="0" indent="0">
              <a:buFontTx/>
              <a:buNone/>
            </a:pPr>
            <a:r>
              <a:rPr lang="en-US" dirty="0"/>
              <a:t>- No significant differences between the 2 groups in the rates related to corticosteroids or vasopressors, or related to ICU invasive procedures</a:t>
            </a:r>
          </a:p>
        </p:txBody>
      </p:sp>
      <p:sp>
        <p:nvSpPr>
          <p:cNvPr id="4" name="Slide Number Placeholder 3"/>
          <p:cNvSpPr>
            <a:spLocks noGrp="1"/>
          </p:cNvSpPr>
          <p:nvPr>
            <p:ph type="sldNum" sz="quarter" idx="5"/>
          </p:nvPr>
        </p:nvSpPr>
        <p:spPr/>
        <p:txBody>
          <a:bodyPr/>
          <a:lstStyle/>
          <a:p>
            <a:fld id="{4082DC02-CCCA-4A51-A58B-2DB4E5AFCCB6}" type="slidenum">
              <a:rPr lang="en-US" smtClean="0"/>
              <a:t>5</a:t>
            </a:fld>
            <a:endParaRPr lang="en-US"/>
          </a:p>
        </p:txBody>
      </p:sp>
    </p:spTree>
    <p:extLst>
      <p:ext uri="{BB962C8B-B14F-4D97-AF65-F5344CB8AC3E}">
        <p14:creationId xmlns:p14="http://schemas.microsoft.com/office/powerpoint/2010/main" val="2000882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Reversal of shock was defined as maintenance of a systolic BP of at least 90 mmHg without vasopressor support for at least 24 hours.</a:t>
            </a:r>
          </a:p>
          <a:p>
            <a:r>
              <a:rPr lang="en-US" dirty="0"/>
              <a:t>Superinfection was defined as a new infection occurring 48 hours or more after the initiation of a study drug.</a:t>
            </a:r>
          </a:p>
          <a:p>
            <a:r>
              <a:rPr lang="en-US" dirty="0"/>
              <a:t>Etomidate use was not an exclusive criteria.</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Found more rapid shock reversal but no survival benefit in patients treated with hydrocortisone regardless of ACTH stimulation test results</a:t>
            </a:r>
          </a:p>
          <a:p>
            <a:endParaRPr lang="en-US" dirty="0"/>
          </a:p>
          <a:p>
            <a:r>
              <a:rPr lang="en-US" dirty="0"/>
              <a:t>Overall, death rate of 34.3% in the hydrocortisone group and 31.5% in the placebo group.</a:t>
            </a:r>
          </a:p>
          <a:p>
            <a:r>
              <a:rPr lang="en-US" dirty="0"/>
              <a:t>The proportions of patients who underwent reversal of shock were similar among patients who did not have a response to corticotropin. </a:t>
            </a:r>
          </a:p>
          <a:p>
            <a:r>
              <a:rPr lang="en-US" dirty="0"/>
              <a:t>The duration of time until the reversal of shock was significantly shorter among patients receiving hydrocortisone for all patients. </a:t>
            </a:r>
          </a:p>
          <a:p>
            <a:r>
              <a:rPr lang="en-US" dirty="0"/>
              <a:t>In the hydrocortisone group, there was an increased incidence of superinfections including new episodes of sepsis or septic shock.</a:t>
            </a:r>
          </a:p>
        </p:txBody>
      </p:sp>
      <p:sp>
        <p:nvSpPr>
          <p:cNvPr id="4" name="Slide Number Placeholder 3"/>
          <p:cNvSpPr>
            <a:spLocks noGrp="1"/>
          </p:cNvSpPr>
          <p:nvPr>
            <p:ph type="sldNum" sz="quarter" idx="5"/>
          </p:nvPr>
        </p:nvSpPr>
        <p:spPr/>
        <p:txBody>
          <a:bodyPr/>
          <a:lstStyle/>
          <a:p>
            <a:fld id="{4082DC02-CCCA-4A51-A58B-2DB4E5AFCCB6}" type="slidenum">
              <a:rPr lang="en-US" smtClean="0"/>
              <a:t>6</a:t>
            </a:fld>
            <a:endParaRPr lang="en-US"/>
          </a:p>
        </p:txBody>
      </p:sp>
    </p:spTree>
    <p:extLst>
      <p:ext uri="{BB962C8B-B14F-4D97-AF65-F5344CB8AC3E}">
        <p14:creationId xmlns:p14="http://schemas.microsoft.com/office/powerpoint/2010/main" val="1890281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Annane study population was sicker (higher SAPS II scores at baseline, higher rate of mortality in placebo group (61% compared to 32%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Annane study enrollment was allowed within 8 hr. of fulling entry criteria and 72 hr. in CORTICUS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Fludrocortisone not given in CORTICUS (hydrocortisone should provide sufficient mineralocorticoid activity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Etomidate used in both studies (26% of patients in CORTICUS and 24% in Annane study)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Only 500 patients were enrolled rather than projected 800 in CORTICUS – the study lacked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7</a:t>
            </a:fld>
            <a:endParaRPr lang="en-US"/>
          </a:p>
        </p:txBody>
      </p:sp>
    </p:spTree>
    <p:extLst>
      <p:ext uri="{BB962C8B-B14F-4D97-AF65-F5344CB8AC3E}">
        <p14:creationId xmlns:p14="http://schemas.microsoft.com/office/powerpoint/2010/main" val="107014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Activated Protein C and Corticosteroids for Human Septic Shock</a:t>
            </a:r>
          </a:p>
          <a:p>
            <a:endParaRPr lang="en-US" dirty="0"/>
          </a:p>
          <a:p>
            <a:r>
              <a:rPr lang="en-US" dirty="0"/>
              <a:t>The 90-day mortality was 43% in the H + F group and 49.1% in the placebo group. </a:t>
            </a:r>
          </a:p>
          <a:p>
            <a:r>
              <a:rPr lang="en-US" dirty="0"/>
              <a:t>Trial agents were administered for 7 days without tapering. </a:t>
            </a:r>
          </a:p>
          <a:p>
            <a:endParaRPr lang="en-US" dirty="0"/>
          </a:p>
          <a:p>
            <a:r>
              <a:rPr lang="en-US" dirty="0"/>
              <a:t>Patients in APROCCHUS trial were sicker than those in CORTICUS trial (higher SOFA scores, higher SAPS II values, and more likely to be admitted from the medical wards).</a:t>
            </a:r>
          </a:p>
        </p:txBody>
      </p:sp>
      <p:sp>
        <p:nvSpPr>
          <p:cNvPr id="4" name="Slide Number Placeholder 3"/>
          <p:cNvSpPr>
            <a:spLocks noGrp="1"/>
          </p:cNvSpPr>
          <p:nvPr>
            <p:ph type="sldNum" sz="quarter" idx="5"/>
          </p:nvPr>
        </p:nvSpPr>
        <p:spPr/>
        <p:txBody>
          <a:bodyPr/>
          <a:lstStyle/>
          <a:p>
            <a:fld id="{4082DC02-CCCA-4A51-A58B-2DB4E5AFCCB6}" type="slidenum">
              <a:rPr lang="en-US" smtClean="0"/>
              <a:t>8</a:t>
            </a:fld>
            <a:endParaRPr lang="en-US"/>
          </a:p>
        </p:txBody>
      </p:sp>
    </p:spTree>
    <p:extLst>
      <p:ext uri="{BB962C8B-B14F-4D97-AF65-F5344CB8AC3E}">
        <p14:creationId xmlns:p14="http://schemas.microsoft.com/office/powerpoint/2010/main" val="3985040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90 days, 27.9% of patients in the hydrocortisone group and 28.8% in the placebo group had died. </a:t>
            </a:r>
          </a:p>
          <a:p>
            <a:r>
              <a:rPr lang="en-US" dirty="0"/>
              <a:t>Patients assigned to received hydrocortisone had faster resolution of shock than those assigned to the placebo group (median duration 3 days vs. 4 days).</a:t>
            </a:r>
          </a:p>
          <a:p>
            <a:r>
              <a:rPr lang="en-US" dirty="0"/>
              <a:t>Patients in the hydrocortisone group had a shorter duration of the initial duration of mechanical ventilation than those in the placebo group. </a:t>
            </a:r>
          </a:p>
          <a:p>
            <a:r>
              <a:rPr lang="en-US" dirty="0"/>
              <a:t>Fewer patients in the hydrocortisone group received a blood transfusion.</a:t>
            </a:r>
          </a:p>
          <a:p>
            <a:endParaRPr lang="en-US" dirty="0"/>
          </a:p>
          <a:p>
            <a:endParaRPr lang="en-US" dirty="0"/>
          </a:p>
          <a:p>
            <a:r>
              <a:rPr lang="en-US" dirty="0"/>
              <a:t>Receipt of etomidate excluded patients</a:t>
            </a:r>
          </a:p>
          <a:p>
            <a:r>
              <a:rPr lang="en-US" dirty="0"/>
              <a:t>No corticotropin testing performed</a:t>
            </a:r>
          </a:p>
          <a:p>
            <a:r>
              <a:rPr lang="en-US" dirty="0"/>
              <a:t>Continuous infusion of 200 mg hydrocortisone per day for a maximum of 7 days or until ICU discharge or death</a:t>
            </a:r>
          </a:p>
        </p:txBody>
      </p:sp>
      <p:sp>
        <p:nvSpPr>
          <p:cNvPr id="4" name="Slide Number Placeholder 3"/>
          <p:cNvSpPr>
            <a:spLocks noGrp="1"/>
          </p:cNvSpPr>
          <p:nvPr>
            <p:ph type="sldNum" sz="quarter" idx="5"/>
          </p:nvPr>
        </p:nvSpPr>
        <p:spPr/>
        <p:txBody>
          <a:bodyPr/>
          <a:lstStyle/>
          <a:p>
            <a:fld id="{4082DC02-CCCA-4A51-A58B-2DB4E5AFCCB6}" type="slidenum">
              <a:rPr lang="en-US" smtClean="0"/>
              <a:t>9</a:t>
            </a:fld>
            <a:endParaRPr lang="en-US"/>
          </a:p>
        </p:txBody>
      </p:sp>
    </p:spTree>
    <p:extLst>
      <p:ext uri="{BB962C8B-B14F-4D97-AF65-F5344CB8AC3E}">
        <p14:creationId xmlns:p14="http://schemas.microsoft.com/office/powerpoint/2010/main" val="3666365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Serum cortisol determined by hormonal cascade and negative feedback of HPA axis.</a:t>
            </a:r>
          </a:p>
          <a:p>
            <a:r>
              <a:rPr lang="en-US" dirty="0"/>
              <a:t>Hypothalamus produces CRH (corticotropin releasing hormone) which stimulates the anterior pituitary to release ACTH (adrenocorticotropic hormone).</a:t>
            </a:r>
          </a:p>
          <a:p>
            <a:r>
              <a:rPr lang="en-US" dirty="0"/>
              <a:t>Hypothalamus derived arginine vasopressin works synergistically with CRH to enhance ACTH secretion. </a:t>
            </a:r>
          </a:p>
          <a:p>
            <a:r>
              <a:rPr lang="en-US" dirty="0"/>
              <a:t>ACTH in circulation stimulates the zona fasciculata and reticularis of the adrenal gland to synthesize and release cortisol. </a:t>
            </a:r>
          </a:p>
        </p:txBody>
      </p:sp>
      <p:sp>
        <p:nvSpPr>
          <p:cNvPr id="4" name="Slide Number Placeholder 3"/>
          <p:cNvSpPr>
            <a:spLocks noGrp="1"/>
          </p:cNvSpPr>
          <p:nvPr>
            <p:ph type="sldNum" sz="quarter" idx="5"/>
          </p:nvPr>
        </p:nvSpPr>
        <p:spPr/>
        <p:txBody>
          <a:bodyPr/>
          <a:lstStyle/>
          <a:p>
            <a:fld id="{4082DC02-CCCA-4A51-A58B-2DB4E5AFCCB6}" type="slidenum">
              <a:rPr lang="en-US" smtClean="0"/>
              <a:t>12</a:t>
            </a:fld>
            <a:endParaRPr lang="en-US"/>
          </a:p>
        </p:txBody>
      </p:sp>
    </p:spTree>
    <p:extLst>
      <p:ext uri="{BB962C8B-B14F-4D97-AF65-F5344CB8AC3E}">
        <p14:creationId xmlns:p14="http://schemas.microsoft.com/office/powerpoint/2010/main" val="307208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ACTH in circulation stimulates the zona fasciculata and reticularis of the adrenal gland to synthesize and release cortisol.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Cortisol has a negative feedback action on the hypothalamus and anterior pituitary gland release of stimulatory hormones.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082DC02-CCCA-4A51-A58B-2DB4E5AFCCB6}" type="slidenum">
              <a:rPr lang="en-US" smtClean="0"/>
              <a:t>13</a:t>
            </a:fld>
            <a:endParaRPr lang="en-US"/>
          </a:p>
        </p:txBody>
      </p:sp>
    </p:spTree>
    <p:extLst>
      <p:ext uri="{BB962C8B-B14F-4D97-AF65-F5344CB8AC3E}">
        <p14:creationId xmlns:p14="http://schemas.microsoft.com/office/powerpoint/2010/main" val="1646433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F0A8E-EF80-F0A3-10CD-28D142C4A6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31AD06-2147-A4AF-C7D8-80C1D83B5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F90EA6-73CF-6A41-B02D-D1DDD2CABD92}"/>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5" name="Footer Placeholder 4">
            <a:extLst>
              <a:ext uri="{FF2B5EF4-FFF2-40B4-BE49-F238E27FC236}">
                <a16:creationId xmlns:a16="http://schemas.microsoft.com/office/drawing/2014/main" id="{54183A8C-9CF7-7FBF-05E4-1A5EE453D1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30BA77-1622-3E1E-302B-D284E0CEF038}"/>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72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164F5-9DC7-8669-18FD-05245F6A4E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60C1DA-D6C7-5F12-9EFA-4CDB99A9AF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6DAA4-F481-71CC-0186-B7E93953DF2C}"/>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5" name="Footer Placeholder 4">
            <a:extLst>
              <a:ext uri="{FF2B5EF4-FFF2-40B4-BE49-F238E27FC236}">
                <a16:creationId xmlns:a16="http://schemas.microsoft.com/office/drawing/2014/main" id="{C944B590-1469-2F00-0640-D7A6F2258F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C7F755-F3F9-6214-EBB3-8DC7DFDC6DDE}"/>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665405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06ECC2-5EF9-3897-9B47-C1410EE242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B6C633-2778-8655-C61A-4982D80268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B3B0D8-D0F8-3747-E50E-15DD11447F2A}"/>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5" name="Footer Placeholder 4">
            <a:extLst>
              <a:ext uri="{FF2B5EF4-FFF2-40B4-BE49-F238E27FC236}">
                <a16:creationId xmlns:a16="http://schemas.microsoft.com/office/drawing/2014/main" id="{10310CF1-36DB-C36C-2104-BE47F3FDAA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5B78B6-36BB-5751-FFBD-245C76B253C8}"/>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1389614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E2A27-8AF9-2E9B-8172-2BB483CF52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A66E50-5C4C-1746-A599-98F3DB31CB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F3E80-0669-41C2-57E4-DC9B666BE770}"/>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5" name="Footer Placeholder 4">
            <a:extLst>
              <a:ext uri="{FF2B5EF4-FFF2-40B4-BE49-F238E27FC236}">
                <a16:creationId xmlns:a16="http://schemas.microsoft.com/office/drawing/2014/main" id="{5CF03068-2B69-82B5-0798-A57B3E1BD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B4F53-A71A-AE9E-187C-4AD82FD2F916}"/>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953008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0D14A-C482-0980-5CA3-ACF876CD03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8E1DB3-5E78-29C4-450D-DFCB8387D3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DB90A2-1345-91CE-4E35-98F6C1EC446E}"/>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5" name="Footer Placeholder 4">
            <a:extLst>
              <a:ext uri="{FF2B5EF4-FFF2-40B4-BE49-F238E27FC236}">
                <a16:creationId xmlns:a16="http://schemas.microsoft.com/office/drawing/2014/main" id="{7EA2EF26-F8A3-46A0-F2A9-F74DF6B494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306DD-5E76-98A7-B7B2-1379FED65A3A}"/>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356327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4581-E426-707F-C1DF-DF2AA371E6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919A2D-6D25-E500-3CC8-F652EF5A44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EE33C3-672B-72E6-EA68-BE8A9E05B4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DBFFF-5A26-008A-FAC2-E397419ECDBA}"/>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6" name="Footer Placeholder 5">
            <a:extLst>
              <a:ext uri="{FF2B5EF4-FFF2-40B4-BE49-F238E27FC236}">
                <a16:creationId xmlns:a16="http://schemas.microsoft.com/office/drawing/2014/main" id="{4662DBE9-1416-5896-A9A8-B5D057CA86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776D11-5E56-EF29-E45D-E316089858B3}"/>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1491098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95007-F38A-B909-AE97-348AA428BF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02D180-7218-8428-CC21-48C0E39F34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9D7FC3-AEC1-37B0-FD5E-63B31524CC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ECDB55-1717-88CE-15A7-3509394E5B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CE6A2-1641-A709-E2A6-A596319095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CD8D9B-824D-326D-0CE2-7AF71C073436}"/>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8" name="Footer Placeholder 7">
            <a:extLst>
              <a:ext uri="{FF2B5EF4-FFF2-40B4-BE49-F238E27FC236}">
                <a16:creationId xmlns:a16="http://schemas.microsoft.com/office/drawing/2014/main" id="{FC9F68F3-5088-4B4D-2CAD-6F0C329E24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CE2F63-96EC-ADF9-E16C-B95BB7710207}"/>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263690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78DFB-B523-96DF-8B05-66FABC7DFD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EB2315-9834-B55D-143A-AC386ADCB936}"/>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4" name="Footer Placeholder 3">
            <a:extLst>
              <a:ext uri="{FF2B5EF4-FFF2-40B4-BE49-F238E27FC236}">
                <a16:creationId xmlns:a16="http://schemas.microsoft.com/office/drawing/2014/main" id="{F6F1E47F-B3A5-907E-A882-8A6ECB8F65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453396-815E-7F0D-C55A-D770653B52FE}"/>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914748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528D4F-D9A9-87E1-F53A-C742F653E59C}"/>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3" name="Footer Placeholder 2">
            <a:extLst>
              <a:ext uri="{FF2B5EF4-FFF2-40B4-BE49-F238E27FC236}">
                <a16:creationId xmlns:a16="http://schemas.microsoft.com/office/drawing/2014/main" id="{F14C2187-6A12-DD0B-6C81-50E4C1B39F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7BEEE1-0E87-C413-29AD-F723A9F4BA99}"/>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2999299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5FABE-38B4-CD53-A87F-B4AF7499CC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B1A9F5-4C93-B109-3CBE-0333AD971A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73794-A793-4922-DFA8-A584D9BD2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12BB67-AF10-D83C-3174-6DAE37857419}"/>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6" name="Footer Placeholder 5">
            <a:extLst>
              <a:ext uri="{FF2B5EF4-FFF2-40B4-BE49-F238E27FC236}">
                <a16:creationId xmlns:a16="http://schemas.microsoft.com/office/drawing/2014/main" id="{086685E0-D0A2-B4BB-9C8C-7C5ADF69E5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7FE3E3-3A0F-C00D-45DC-6742A56657D4}"/>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732696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68D41-37FE-0375-5883-42A114D9CD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CD4EA7-F79B-32A9-FC57-DF94D68777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6D594F-E1AC-935E-0895-4532FBFAF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BB0D98-FF08-D50D-6BF4-87EECA537A39}"/>
              </a:ext>
            </a:extLst>
          </p:cNvPr>
          <p:cNvSpPr>
            <a:spLocks noGrp="1"/>
          </p:cNvSpPr>
          <p:nvPr>
            <p:ph type="dt" sz="half" idx="10"/>
          </p:nvPr>
        </p:nvSpPr>
        <p:spPr/>
        <p:txBody>
          <a:bodyPr/>
          <a:lstStyle/>
          <a:p>
            <a:fld id="{4EF311C2-1573-4ADB-9692-1AE35DBC5441}" type="datetimeFigureOut">
              <a:rPr lang="en-US" smtClean="0"/>
              <a:t>5/30/2023</a:t>
            </a:fld>
            <a:endParaRPr lang="en-US"/>
          </a:p>
        </p:txBody>
      </p:sp>
      <p:sp>
        <p:nvSpPr>
          <p:cNvPr id="6" name="Footer Placeholder 5">
            <a:extLst>
              <a:ext uri="{FF2B5EF4-FFF2-40B4-BE49-F238E27FC236}">
                <a16:creationId xmlns:a16="http://schemas.microsoft.com/office/drawing/2014/main" id="{13D4A037-CAE6-88FA-25AA-BB9524FC4A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37EDC3-CF8B-1588-EE1E-E02348DC11DF}"/>
              </a:ext>
            </a:extLst>
          </p:cNvPr>
          <p:cNvSpPr>
            <a:spLocks noGrp="1"/>
          </p:cNvSpPr>
          <p:nvPr>
            <p:ph type="sldNum" sz="quarter" idx="12"/>
          </p:nvPr>
        </p:nvSpPr>
        <p:spPr/>
        <p:txBody>
          <a:bodyPr/>
          <a:lstStyle/>
          <a:p>
            <a:fld id="{199E1615-0AEA-4365-8F31-73F0096BD752}" type="slidenum">
              <a:rPr lang="en-US" smtClean="0"/>
              <a:t>‹#›</a:t>
            </a:fld>
            <a:endParaRPr lang="en-US"/>
          </a:p>
        </p:txBody>
      </p:sp>
    </p:spTree>
    <p:extLst>
      <p:ext uri="{BB962C8B-B14F-4D97-AF65-F5344CB8AC3E}">
        <p14:creationId xmlns:p14="http://schemas.microsoft.com/office/powerpoint/2010/main" val="933802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EFC35-5102-93EA-A21E-2FD9EDC23F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BBF954-5D62-2F47-BBD0-98A8FA9C61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3806B2-407F-BFF5-ECB2-6985B711B2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311C2-1573-4ADB-9692-1AE35DBC5441}" type="datetimeFigureOut">
              <a:rPr lang="en-US" smtClean="0"/>
              <a:t>5/30/2023</a:t>
            </a:fld>
            <a:endParaRPr lang="en-US"/>
          </a:p>
        </p:txBody>
      </p:sp>
      <p:sp>
        <p:nvSpPr>
          <p:cNvPr id="5" name="Footer Placeholder 4">
            <a:extLst>
              <a:ext uri="{FF2B5EF4-FFF2-40B4-BE49-F238E27FC236}">
                <a16:creationId xmlns:a16="http://schemas.microsoft.com/office/drawing/2014/main" id="{F6BA9294-8DE7-FC6D-2EB7-84AE2788F7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90408C-B10F-57FD-A1A5-45A8877519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9E1615-0AEA-4365-8F31-73F0096BD752}" type="slidenum">
              <a:rPr lang="en-US" smtClean="0"/>
              <a:t>‹#›</a:t>
            </a:fld>
            <a:endParaRPr lang="en-US"/>
          </a:p>
        </p:txBody>
      </p:sp>
    </p:spTree>
    <p:extLst>
      <p:ext uri="{BB962C8B-B14F-4D97-AF65-F5344CB8AC3E}">
        <p14:creationId xmlns:p14="http://schemas.microsoft.com/office/powerpoint/2010/main" val="1473538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DE92-F417-9F42-E3E5-D702F34B71EF}"/>
              </a:ext>
            </a:extLst>
          </p:cNvPr>
          <p:cNvSpPr>
            <a:spLocks noGrp="1"/>
          </p:cNvSpPr>
          <p:nvPr>
            <p:ph type="ctrTitle"/>
          </p:nvPr>
        </p:nvSpPr>
        <p:spPr/>
        <p:txBody>
          <a:bodyPr>
            <a:normAutofit fontScale="90000"/>
          </a:bodyPr>
          <a:lstStyle/>
          <a:p>
            <a:br>
              <a:rPr lang="en-US" dirty="0"/>
            </a:br>
            <a:r>
              <a:rPr lang="en-US" dirty="0"/>
              <a:t>Part I: Critical Illness-related Corticosteroid Insufficiency</a:t>
            </a:r>
            <a:br>
              <a:rPr lang="en-US" dirty="0"/>
            </a:br>
            <a:br>
              <a:rPr lang="en-US" dirty="0"/>
            </a:br>
            <a:r>
              <a:rPr lang="en-US" dirty="0"/>
              <a:t>Part II: Hypoadrenocorticism</a:t>
            </a:r>
          </a:p>
        </p:txBody>
      </p:sp>
      <p:sp>
        <p:nvSpPr>
          <p:cNvPr id="3" name="Subtitle 2">
            <a:extLst>
              <a:ext uri="{FF2B5EF4-FFF2-40B4-BE49-F238E27FC236}">
                <a16:creationId xmlns:a16="http://schemas.microsoft.com/office/drawing/2014/main" id="{04554B7B-58FF-C311-E8CF-573A9D719C33}"/>
              </a:ext>
            </a:extLst>
          </p:cNvPr>
          <p:cNvSpPr>
            <a:spLocks noGrp="1"/>
          </p:cNvSpPr>
          <p:nvPr>
            <p:ph type="subTitle" idx="1"/>
          </p:nvPr>
        </p:nvSpPr>
        <p:spPr>
          <a:xfrm>
            <a:off x="1524000" y="4235084"/>
            <a:ext cx="9144000" cy="1655762"/>
          </a:xfrm>
        </p:spPr>
        <p:txBody>
          <a:bodyPr/>
          <a:lstStyle/>
          <a:p>
            <a:r>
              <a:rPr lang="en-US" dirty="0"/>
              <a:t>Board Review 5/30/23</a:t>
            </a:r>
          </a:p>
        </p:txBody>
      </p:sp>
    </p:spTree>
    <p:extLst>
      <p:ext uri="{BB962C8B-B14F-4D97-AF65-F5344CB8AC3E}">
        <p14:creationId xmlns:p14="http://schemas.microsoft.com/office/powerpoint/2010/main" val="291182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E3B0A-CAEB-2A39-91CA-EEE5231D7A81}"/>
              </a:ext>
            </a:extLst>
          </p:cNvPr>
          <p:cNvSpPr>
            <a:spLocks noGrp="1"/>
          </p:cNvSpPr>
          <p:nvPr>
            <p:ph type="title"/>
          </p:nvPr>
        </p:nvSpPr>
        <p:spPr/>
        <p:txBody>
          <a:bodyPr/>
          <a:lstStyle/>
          <a:p>
            <a:r>
              <a:rPr lang="en-US" dirty="0"/>
              <a:t>Pathophysiology</a:t>
            </a:r>
          </a:p>
        </p:txBody>
      </p:sp>
      <p:sp>
        <p:nvSpPr>
          <p:cNvPr id="3" name="Content Placeholder 2">
            <a:extLst>
              <a:ext uri="{FF2B5EF4-FFF2-40B4-BE49-F238E27FC236}">
                <a16:creationId xmlns:a16="http://schemas.microsoft.com/office/drawing/2014/main" id="{50E20B75-64CF-B71E-8EB8-8E9A6E713537}"/>
              </a:ext>
            </a:extLst>
          </p:cNvPr>
          <p:cNvSpPr>
            <a:spLocks noGrp="1"/>
          </p:cNvSpPr>
          <p:nvPr>
            <p:ph idx="1"/>
          </p:nvPr>
        </p:nvSpPr>
        <p:spPr/>
        <p:txBody>
          <a:bodyPr/>
          <a:lstStyle/>
          <a:p>
            <a:r>
              <a:rPr lang="en-US" dirty="0"/>
              <a:t>Cortisol hormone is released from the adrenal glands</a:t>
            </a:r>
          </a:p>
          <a:p>
            <a:pPr lvl="1"/>
            <a:r>
              <a:rPr lang="en-US" dirty="0"/>
              <a:t>Small amounts in a circadian rhythm</a:t>
            </a:r>
          </a:p>
          <a:p>
            <a:pPr lvl="1"/>
            <a:r>
              <a:rPr lang="en-US" dirty="0"/>
              <a:t>Larger amounts during times of physiologic stress</a:t>
            </a:r>
          </a:p>
          <a:p>
            <a:r>
              <a:rPr lang="en-US" dirty="0"/>
              <a:t>Homeostatic functions:</a:t>
            </a:r>
          </a:p>
          <a:p>
            <a:pPr lvl="1"/>
            <a:r>
              <a:rPr lang="en-US" dirty="0"/>
              <a:t>Regulation of carbohydrate, lipid, and protein metabolism</a:t>
            </a:r>
          </a:p>
          <a:p>
            <a:pPr lvl="1"/>
            <a:r>
              <a:rPr lang="en-US" dirty="0"/>
              <a:t>Production of catecholamines and function of adrenergic receptors</a:t>
            </a:r>
          </a:p>
          <a:p>
            <a:pPr lvl="1"/>
            <a:r>
              <a:rPr lang="en-US" dirty="0"/>
              <a:t>Cell membrane stabilization</a:t>
            </a:r>
          </a:p>
          <a:p>
            <a:pPr lvl="1"/>
            <a:r>
              <a:rPr lang="en-US" dirty="0"/>
              <a:t>Immune modulation</a:t>
            </a:r>
          </a:p>
        </p:txBody>
      </p:sp>
    </p:spTree>
    <p:extLst>
      <p:ext uri="{BB962C8B-B14F-4D97-AF65-F5344CB8AC3E}">
        <p14:creationId xmlns:p14="http://schemas.microsoft.com/office/powerpoint/2010/main" val="2734153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F5C7A-2084-3A43-2158-8127F9DE6711}"/>
              </a:ext>
            </a:extLst>
          </p:cNvPr>
          <p:cNvSpPr>
            <a:spLocks noGrp="1"/>
          </p:cNvSpPr>
          <p:nvPr>
            <p:ph type="title"/>
          </p:nvPr>
        </p:nvSpPr>
        <p:spPr/>
        <p:txBody>
          <a:bodyPr/>
          <a:lstStyle/>
          <a:p>
            <a:r>
              <a:rPr lang="en-US" dirty="0"/>
              <a:t>Question #1</a:t>
            </a:r>
          </a:p>
        </p:txBody>
      </p:sp>
      <p:sp>
        <p:nvSpPr>
          <p:cNvPr id="3" name="Content Placeholder 2">
            <a:extLst>
              <a:ext uri="{FF2B5EF4-FFF2-40B4-BE49-F238E27FC236}">
                <a16:creationId xmlns:a16="http://schemas.microsoft.com/office/drawing/2014/main" id="{7BC398C0-22B0-DBA0-9DCE-E340008316E0}"/>
              </a:ext>
            </a:extLst>
          </p:cNvPr>
          <p:cNvSpPr>
            <a:spLocks noGrp="1"/>
          </p:cNvSpPr>
          <p:nvPr>
            <p:ph idx="1"/>
          </p:nvPr>
        </p:nvSpPr>
        <p:spPr/>
        <p:txBody>
          <a:bodyPr/>
          <a:lstStyle/>
          <a:p>
            <a:r>
              <a:rPr lang="en-US" dirty="0"/>
              <a:t>Please describe the HPA axis and the three main hormones involved.</a:t>
            </a:r>
          </a:p>
        </p:txBody>
      </p:sp>
    </p:spTree>
    <p:extLst>
      <p:ext uri="{BB962C8B-B14F-4D97-AF65-F5344CB8AC3E}">
        <p14:creationId xmlns:p14="http://schemas.microsoft.com/office/powerpoint/2010/main" val="1986184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C8694-C5CF-74BF-A542-DE36303A37DE}"/>
              </a:ext>
            </a:extLst>
          </p:cNvPr>
          <p:cNvSpPr>
            <a:spLocks noGrp="1"/>
          </p:cNvSpPr>
          <p:nvPr>
            <p:ph type="title"/>
          </p:nvPr>
        </p:nvSpPr>
        <p:spPr>
          <a:xfrm>
            <a:off x="838200" y="334451"/>
            <a:ext cx="10515600" cy="1325563"/>
          </a:xfrm>
        </p:spPr>
        <p:txBody>
          <a:bodyPr/>
          <a:lstStyle/>
          <a:p>
            <a:r>
              <a:rPr lang="en-US"/>
              <a:t>Pathophysiology</a:t>
            </a:r>
            <a:endParaRPr lang="en-US" dirty="0"/>
          </a:p>
        </p:txBody>
      </p:sp>
      <p:pic>
        <p:nvPicPr>
          <p:cNvPr id="5" name="Content Placeholder 4" descr="A picture containing text, screenshot, diagram, font&#10;&#10;Description automatically generated">
            <a:extLst>
              <a:ext uri="{FF2B5EF4-FFF2-40B4-BE49-F238E27FC236}">
                <a16:creationId xmlns:a16="http://schemas.microsoft.com/office/drawing/2014/main" id="{34460A18-202A-A1C9-58DA-B1AC4063782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5556" r="7933"/>
          <a:stretch/>
        </p:blipFill>
        <p:spPr>
          <a:xfrm>
            <a:off x="4967069" y="334451"/>
            <a:ext cx="6682153" cy="6072254"/>
          </a:xfrm>
        </p:spPr>
      </p:pic>
    </p:spTree>
    <p:extLst>
      <p:ext uri="{BB962C8B-B14F-4D97-AF65-F5344CB8AC3E}">
        <p14:creationId xmlns:p14="http://schemas.microsoft.com/office/powerpoint/2010/main" val="3450626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E68F9-3E68-0D8D-0F70-553698EF319A}"/>
              </a:ext>
            </a:extLst>
          </p:cNvPr>
          <p:cNvSpPr>
            <a:spLocks noGrp="1"/>
          </p:cNvSpPr>
          <p:nvPr>
            <p:ph type="title"/>
          </p:nvPr>
        </p:nvSpPr>
        <p:spPr/>
        <p:txBody>
          <a:bodyPr/>
          <a:lstStyle/>
          <a:p>
            <a:endParaRPr lang="en-US"/>
          </a:p>
        </p:txBody>
      </p:sp>
      <p:pic>
        <p:nvPicPr>
          <p:cNvPr id="5" name="Content Placeholder 4" descr="A picture containing text, screenshot, diagram, font&#10;&#10;Description automatically generated">
            <a:extLst>
              <a:ext uri="{FF2B5EF4-FFF2-40B4-BE49-F238E27FC236}">
                <a16:creationId xmlns:a16="http://schemas.microsoft.com/office/drawing/2014/main" id="{C3E31EDC-340D-6445-8B85-6B8F86AC406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816" y="2156839"/>
            <a:ext cx="5769250" cy="4535519"/>
          </a:xfrm>
        </p:spPr>
      </p:pic>
      <p:pic>
        <p:nvPicPr>
          <p:cNvPr id="8" name="Picture 7" descr="A picture containing text, screenshot, diagram, circle&#10;&#10;Description automatically generated">
            <a:extLst>
              <a:ext uri="{FF2B5EF4-FFF2-40B4-BE49-F238E27FC236}">
                <a16:creationId xmlns:a16="http://schemas.microsoft.com/office/drawing/2014/main" id="{72104A80-5532-DBA2-7744-89BE14EE58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1286" y="165642"/>
            <a:ext cx="6617898" cy="5355927"/>
          </a:xfrm>
          <a:prstGeom prst="rect">
            <a:avLst/>
          </a:prstGeom>
        </p:spPr>
      </p:pic>
    </p:spTree>
    <p:extLst>
      <p:ext uri="{BB962C8B-B14F-4D97-AF65-F5344CB8AC3E}">
        <p14:creationId xmlns:p14="http://schemas.microsoft.com/office/powerpoint/2010/main" val="3149179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15F71-FB22-7B02-FD43-2FDDC6DB5EBD}"/>
              </a:ext>
            </a:extLst>
          </p:cNvPr>
          <p:cNvSpPr>
            <a:spLocks noGrp="1"/>
          </p:cNvSpPr>
          <p:nvPr>
            <p:ph type="title"/>
          </p:nvPr>
        </p:nvSpPr>
        <p:spPr/>
        <p:txBody>
          <a:bodyPr/>
          <a:lstStyle/>
          <a:p>
            <a:r>
              <a:rPr lang="en-US" dirty="0"/>
              <a:t>Question #2</a:t>
            </a:r>
          </a:p>
        </p:txBody>
      </p:sp>
      <p:sp>
        <p:nvSpPr>
          <p:cNvPr id="3" name="Content Placeholder 2">
            <a:extLst>
              <a:ext uri="{FF2B5EF4-FFF2-40B4-BE49-F238E27FC236}">
                <a16:creationId xmlns:a16="http://schemas.microsoft.com/office/drawing/2014/main" id="{C6C33AEA-3D1A-64F4-D132-BBDD3607D28B}"/>
              </a:ext>
            </a:extLst>
          </p:cNvPr>
          <p:cNvSpPr>
            <a:spLocks noGrp="1"/>
          </p:cNvSpPr>
          <p:nvPr>
            <p:ph idx="1"/>
          </p:nvPr>
        </p:nvSpPr>
        <p:spPr/>
        <p:txBody>
          <a:bodyPr/>
          <a:lstStyle/>
          <a:p>
            <a:r>
              <a:rPr lang="en-US" dirty="0"/>
              <a:t>How does cortisol circulate in plasma and affect cellular function?</a:t>
            </a:r>
          </a:p>
        </p:txBody>
      </p:sp>
    </p:spTree>
    <p:extLst>
      <p:ext uri="{BB962C8B-B14F-4D97-AF65-F5344CB8AC3E}">
        <p14:creationId xmlns:p14="http://schemas.microsoft.com/office/powerpoint/2010/main" val="1170420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DF15E-0178-3859-B0BE-B08D9300C095}"/>
              </a:ext>
            </a:extLst>
          </p:cNvPr>
          <p:cNvSpPr>
            <a:spLocks noGrp="1"/>
          </p:cNvSpPr>
          <p:nvPr>
            <p:ph type="title"/>
          </p:nvPr>
        </p:nvSpPr>
        <p:spPr/>
        <p:txBody>
          <a:bodyPr/>
          <a:lstStyle/>
          <a:p>
            <a:r>
              <a:rPr lang="en-US" dirty="0"/>
              <a:t>Pathophysiology</a:t>
            </a:r>
          </a:p>
        </p:txBody>
      </p:sp>
      <p:sp>
        <p:nvSpPr>
          <p:cNvPr id="3" name="Content Placeholder 2">
            <a:extLst>
              <a:ext uri="{FF2B5EF4-FFF2-40B4-BE49-F238E27FC236}">
                <a16:creationId xmlns:a16="http://schemas.microsoft.com/office/drawing/2014/main" id="{CFA3B6A5-2FA4-3309-D5BE-F51DAB8DCEDC}"/>
              </a:ext>
            </a:extLst>
          </p:cNvPr>
          <p:cNvSpPr>
            <a:spLocks noGrp="1"/>
          </p:cNvSpPr>
          <p:nvPr>
            <p:ph idx="1"/>
          </p:nvPr>
        </p:nvSpPr>
        <p:spPr>
          <a:xfrm>
            <a:off x="838200" y="1825625"/>
            <a:ext cx="10515600" cy="4617378"/>
          </a:xfrm>
        </p:spPr>
        <p:txBody>
          <a:bodyPr>
            <a:normAutofit fontScale="92500"/>
          </a:bodyPr>
          <a:lstStyle/>
          <a:p>
            <a:r>
              <a:rPr lang="en-US" dirty="0"/>
              <a:t>Once in circulation, most cortisol is bound to corticosteroid binding globulin (CBG) and a small fraction is bound to albumin</a:t>
            </a:r>
          </a:p>
          <a:p>
            <a:r>
              <a:rPr lang="en-US" dirty="0"/>
              <a:t>Cortisol not protein bound is free cortisol</a:t>
            </a:r>
          </a:p>
          <a:p>
            <a:pPr lvl="1"/>
            <a:r>
              <a:rPr lang="en-US" dirty="0"/>
              <a:t>Free cortisol = biologically active</a:t>
            </a:r>
          </a:p>
          <a:p>
            <a:r>
              <a:rPr lang="en-US" dirty="0"/>
              <a:t>Free cortisol exerts actions through:</a:t>
            </a:r>
          </a:p>
          <a:p>
            <a:pPr lvl="1"/>
            <a:r>
              <a:rPr lang="en-US" dirty="0"/>
              <a:t>Genomic pathways</a:t>
            </a:r>
          </a:p>
          <a:p>
            <a:pPr lvl="1"/>
            <a:r>
              <a:rPr lang="en-US" dirty="0"/>
              <a:t>Nongenomic pathways</a:t>
            </a:r>
          </a:p>
          <a:p>
            <a:r>
              <a:rPr lang="en-US" dirty="0"/>
              <a:t>Free cortisol enters target cells and binds to glucocorticoid receptor (GR) which translocate to the cell nucleus as a complex</a:t>
            </a:r>
          </a:p>
          <a:p>
            <a:pPr lvl="1"/>
            <a:r>
              <a:rPr lang="en-US" dirty="0"/>
              <a:t>Acts as transcription factor to alter cell function</a:t>
            </a:r>
          </a:p>
          <a:p>
            <a:r>
              <a:rPr lang="en-US" dirty="0"/>
              <a:t>Nongenomic effects by intercalating into cell or mitochondrial membranes</a:t>
            </a:r>
          </a:p>
        </p:txBody>
      </p:sp>
    </p:spTree>
    <p:extLst>
      <p:ext uri="{BB962C8B-B14F-4D97-AF65-F5344CB8AC3E}">
        <p14:creationId xmlns:p14="http://schemas.microsoft.com/office/powerpoint/2010/main" val="260595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54A43-BD28-124B-3831-6892762EA0D4}"/>
              </a:ext>
            </a:extLst>
          </p:cNvPr>
          <p:cNvSpPr>
            <a:spLocks noGrp="1"/>
          </p:cNvSpPr>
          <p:nvPr>
            <p:ph type="title"/>
          </p:nvPr>
        </p:nvSpPr>
        <p:spPr/>
        <p:txBody>
          <a:bodyPr/>
          <a:lstStyle/>
          <a:p>
            <a:r>
              <a:rPr lang="en-US" dirty="0"/>
              <a:t>Pathophysiology</a:t>
            </a:r>
          </a:p>
        </p:txBody>
      </p:sp>
      <p:sp>
        <p:nvSpPr>
          <p:cNvPr id="3" name="Content Placeholder 2">
            <a:extLst>
              <a:ext uri="{FF2B5EF4-FFF2-40B4-BE49-F238E27FC236}">
                <a16:creationId xmlns:a16="http://schemas.microsoft.com/office/drawing/2014/main" id="{D95D899D-A73F-7576-3F0C-723EBAD9BE21}"/>
              </a:ext>
            </a:extLst>
          </p:cNvPr>
          <p:cNvSpPr>
            <a:spLocks noGrp="1"/>
          </p:cNvSpPr>
          <p:nvPr>
            <p:ph idx="1"/>
          </p:nvPr>
        </p:nvSpPr>
        <p:spPr/>
        <p:txBody>
          <a:bodyPr>
            <a:normAutofit fontScale="92500" lnSpcReduction="20000"/>
          </a:bodyPr>
          <a:lstStyle/>
          <a:p>
            <a:r>
              <a:rPr lang="en-US" dirty="0"/>
              <a:t>CIRCI </a:t>
            </a:r>
            <a:r>
              <a:rPr lang="en-US" dirty="0">
                <a:sym typeface="Wingdings" panose="05000000000000000000" pitchFamily="2" charset="2"/>
              </a:rPr>
              <a:t> </a:t>
            </a:r>
            <a:r>
              <a:rPr lang="en-US" dirty="0"/>
              <a:t>complex combination of alterations in:</a:t>
            </a:r>
          </a:p>
          <a:p>
            <a:pPr lvl="1"/>
            <a:r>
              <a:rPr lang="en-US" dirty="0"/>
              <a:t>Cortisol production</a:t>
            </a:r>
          </a:p>
          <a:p>
            <a:pPr lvl="1"/>
            <a:r>
              <a:rPr lang="en-US" dirty="0"/>
              <a:t>Plasma carriage of cortisol</a:t>
            </a:r>
          </a:p>
          <a:p>
            <a:pPr lvl="1"/>
            <a:r>
              <a:rPr lang="en-US" dirty="0"/>
              <a:t>Metabolism of cortisol</a:t>
            </a:r>
          </a:p>
          <a:p>
            <a:pPr lvl="1"/>
            <a:r>
              <a:rPr lang="en-US" dirty="0"/>
              <a:t>Tissue responsiveness to cortisol</a:t>
            </a:r>
          </a:p>
          <a:p>
            <a:r>
              <a:rPr lang="en-US" dirty="0"/>
              <a:t>Direct trauma, infarction or hemorrhage, or cytokine influence may impair HPA axis function and thereby decrease circulation of cortisol</a:t>
            </a:r>
          </a:p>
          <a:p>
            <a:r>
              <a:rPr lang="en-US" dirty="0"/>
              <a:t>Multiple medications used in the ICU are known to decrease cortisol production</a:t>
            </a:r>
          </a:p>
          <a:p>
            <a:pPr lvl="1"/>
            <a:r>
              <a:rPr lang="en-US" dirty="0"/>
              <a:t>Etomidate, ketoconazole, opiates, propofol</a:t>
            </a:r>
          </a:p>
          <a:p>
            <a:r>
              <a:rPr lang="en-US" dirty="0"/>
              <a:t>Critically ill people often have increased free cortisol concentrations in the face of low ACTH concentrations</a:t>
            </a:r>
          </a:p>
        </p:txBody>
      </p:sp>
    </p:spTree>
    <p:extLst>
      <p:ext uri="{BB962C8B-B14F-4D97-AF65-F5344CB8AC3E}">
        <p14:creationId xmlns:p14="http://schemas.microsoft.com/office/powerpoint/2010/main" val="311203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C7D82-0092-C2C2-5A36-B673AABAF84E}"/>
              </a:ext>
            </a:extLst>
          </p:cNvPr>
          <p:cNvSpPr>
            <a:spLocks noGrp="1"/>
          </p:cNvSpPr>
          <p:nvPr>
            <p:ph type="title"/>
          </p:nvPr>
        </p:nvSpPr>
        <p:spPr/>
        <p:txBody>
          <a:bodyPr/>
          <a:lstStyle/>
          <a:p>
            <a:r>
              <a:rPr lang="en-US" dirty="0"/>
              <a:t>Pathophysiology</a:t>
            </a:r>
          </a:p>
        </p:txBody>
      </p:sp>
      <p:sp>
        <p:nvSpPr>
          <p:cNvPr id="3" name="Content Placeholder 2">
            <a:extLst>
              <a:ext uri="{FF2B5EF4-FFF2-40B4-BE49-F238E27FC236}">
                <a16:creationId xmlns:a16="http://schemas.microsoft.com/office/drawing/2014/main" id="{3162B540-9E26-BCD3-002B-813DD5BA6445}"/>
              </a:ext>
            </a:extLst>
          </p:cNvPr>
          <p:cNvSpPr>
            <a:spLocks noGrp="1"/>
          </p:cNvSpPr>
          <p:nvPr>
            <p:ph idx="1"/>
          </p:nvPr>
        </p:nvSpPr>
        <p:spPr/>
        <p:txBody>
          <a:bodyPr/>
          <a:lstStyle/>
          <a:p>
            <a:r>
              <a:rPr lang="en-US" dirty="0"/>
              <a:t>Dissociation between ACTH and cortisol concentrations in critical illness (high cortisol concentration in the presence of low ACTH concentration) is likely multifactorial</a:t>
            </a:r>
          </a:p>
          <a:p>
            <a:pPr lvl="1"/>
            <a:r>
              <a:rPr lang="en-US" dirty="0"/>
              <a:t>Cytokines, LPS-bound toll-like receptors, and endothelin drive adrenal cortisol production and release independent of ACTH</a:t>
            </a:r>
          </a:p>
          <a:p>
            <a:pPr lvl="1"/>
            <a:r>
              <a:rPr lang="en-US" dirty="0"/>
              <a:t>The fraction of cortisol that circulates as free (active) cortisol is increased in critical illness which may inhibit the hypothalamus and pituitary</a:t>
            </a:r>
          </a:p>
        </p:txBody>
      </p:sp>
    </p:spTree>
    <p:extLst>
      <p:ext uri="{BB962C8B-B14F-4D97-AF65-F5344CB8AC3E}">
        <p14:creationId xmlns:p14="http://schemas.microsoft.com/office/powerpoint/2010/main" val="652100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261CD-7CF7-F7C9-E35E-CDF18CDC071B}"/>
              </a:ext>
            </a:extLst>
          </p:cNvPr>
          <p:cNvSpPr>
            <a:spLocks noGrp="1"/>
          </p:cNvSpPr>
          <p:nvPr>
            <p:ph type="title"/>
          </p:nvPr>
        </p:nvSpPr>
        <p:spPr/>
        <p:txBody>
          <a:bodyPr/>
          <a:lstStyle/>
          <a:p>
            <a:r>
              <a:rPr lang="en-US" dirty="0"/>
              <a:t>Pathophysiology</a:t>
            </a:r>
          </a:p>
        </p:txBody>
      </p:sp>
      <p:sp>
        <p:nvSpPr>
          <p:cNvPr id="3" name="Content Placeholder 2">
            <a:extLst>
              <a:ext uri="{FF2B5EF4-FFF2-40B4-BE49-F238E27FC236}">
                <a16:creationId xmlns:a16="http://schemas.microsoft.com/office/drawing/2014/main" id="{B3D6E5D7-7273-E624-E3BE-19C15D79FE72}"/>
              </a:ext>
            </a:extLst>
          </p:cNvPr>
          <p:cNvSpPr>
            <a:spLocks noGrp="1"/>
          </p:cNvSpPr>
          <p:nvPr>
            <p:ph idx="1"/>
          </p:nvPr>
        </p:nvSpPr>
        <p:spPr/>
        <p:txBody>
          <a:bodyPr>
            <a:normAutofit/>
          </a:bodyPr>
          <a:lstStyle/>
          <a:p>
            <a:r>
              <a:rPr lang="en-US" dirty="0"/>
              <a:t>Free cortisol is increased due to:</a:t>
            </a:r>
          </a:p>
          <a:p>
            <a:pPr lvl="1"/>
            <a:r>
              <a:rPr lang="en-US" dirty="0"/>
              <a:t>Systemic inflammation decreases hepatic synthesis of CBG and albumin production</a:t>
            </a:r>
          </a:p>
          <a:p>
            <a:pPr lvl="1"/>
            <a:r>
              <a:rPr lang="en-US" dirty="0"/>
              <a:t>Acidemia, hyperthermia, and increased neutrophil activation leads to structural changes in CBG that lower its affinity for cortisol</a:t>
            </a:r>
          </a:p>
          <a:p>
            <a:pPr lvl="1"/>
            <a:r>
              <a:rPr lang="en-US" dirty="0"/>
              <a:t>Impaired renal and hepatic metabolism of cortisol</a:t>
            </a:r>
          </a:p>
          <a:p>
            <a:pPr lvl="2"/>
            <a:r>
              <a:rPr lang="en-US" dirty="0"/>
              <a:t>May be linked to increased circulating bile acids</a:t>
            </a:r>
          </a:p>
          <a:p>
            <a:r>
              <a:rPr lang="en-US" dirty="0"/>
              <a:t>Target tissues may be cortisol resistant</a:t>
            </a:r>
          </a:p>
          <a:p>
            <a:pPr lvl="1"/>
            <a:r>
              <a:rPr lang="en-US" dirty="0"/>
              <a:t>Glucocorticoid receptor structure and number are altered in sepsis which likely impacts cortisol’s ability to exert genomic effects</a:t>
            </a:r>
          </a:p>
        </p:txBody>
      </p:sp>
    </p:spTree>
    <p:extLst>
      <p:ext uri="{BB962C8B-B14F-4D97-AF65-F5344CB8AC3E}">
        <p14:creationId xmlns:p14="http://schemas.microsoft.com/office/powerpoint/2010/main" val="5521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4A87-1FC6-D0A3-58DA-717BAEA49F00}"/>
              </a:ext>
            </a:extLst>
          </p:cNvPr>
          <p:cNvSpPr>
            <a:spLocks noGrp="1"/>
          </p:cNvSpPr>
          <p:nvPr>
            <p:ph type="title"/>
          </p:nvPr>
        </p:nvSpPr>
        <p:spPr/>
        <p:txBody>
          <a:bodyPr/>
          <a:lstStyle/>
          <a:p>
            <a:r>
              <a:rPr lang="en-US" dirty="0"/>
              <a:t>Question #3</a:t>
            </a:r>
          </a:p>
        </p:txBody>
      </p:sp>
      <p:sp>
        <p:nvSpPr>
          <p:cNvPr id="3" name="Content Placeholder 2">
            <a:extLst>
              <a:ext uri="{FF2B5EF4-FFF2-40B4-BE49-F238E27FC236}">
                <a16:creationId xmlns:a16="http://schemas.microsoft.com/office/drawing/2014/main" id="{428B81A1-03CE-8609-AADB-237A40BAC0FA}"/>
              </a:ext>
            </a:extLst>
          </p:cNvPr>
          <p:cNvSpPr>
            <a:spLocks noGrp="1"/>
          </p:cNvSpPr>
          <p:nvPr>
            <p:ph idx="1"/>
          </p:nvPr>
        </p:nvSpPr>
        <p:spPr/>
        <p:txBody>
          <a:bodyPr/>
          <a:lstStyle/>
          <a:p>
            <a:r>
              <a:rPr lang="en-US" dirty="0"/>
              <a:t>What is the most common clinical abnormality in people with septic shock and CIRCI? </a:t>
            </a:r>
          </a:p>
        </p:txBody>
      </p:sp>
    </p:spTree>
    <p:extLst>
      <p:ext uri="{BB962C8B-B14F-4D97-AF65-F5344CB8AC3E}">
        <p14:creationId xmlns:p14="http://schemas.microsoft.com/office/powerpoint/2010/main" val="4187219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34CED-4D2F-0383-3BED-4DBD22854E18}"/>
              </a:ext>
            </a:extLst>
          </p:cNvPr>
          <p:cNvSpPr>
            <a:spLocks noGrp="1"/>
          </p:cNvSpPr>
          <p:nvPr>
            <p:ph type="title"/>
          </p:nvPr>
        </p:nvSpPr>
        <p:spPr/>
        <p:txBody>
          <a:bodyPr/>
          <a:lstStyle/>
          <a:p>
            <a:r>
              <a:rPr lang="en-US" dirty="0"/>
              <a:t>Critical Illness-related Corticosteroid Insufficiency</a:t>
            </a:r>
          </a:p>
        </p:txBody>
      </p:sp>
      <p:sp>
        <p:nvSpPr>
          <p:cNvPr id="3" name="Content Placeholder 2">
            <a:extLst>
              <a:ext uri="{FF2B5EF4-FFF2-40B4-BE49-F238E27FC236}">
                <a16:creationId xmlns:a16="http://schemas.microsoft.com/office/drawing/2014/main" id="{0C85FA5D-6421-1BA8-EF81-9BF35CFEA888}"/>
              </a:ext>
            </a:extLst>
          </p:cNvPr>
          <p:cNvSpPr>
            <a:spLocks noGrp="1"/>
          </p:cNvSpPr>
          <p:nvPr>
            <p:ph idx="1"/>
          </p:nvPr>
        </p:nvSpPr>
        <p:spPr/>
        <p:txBody>
          <a:bodyPr/>
          <a:lstStyle/>
          <a:p>
            <a:r>
              <a:rPr lang="en-US" dirty="0"/>
              <a:t>First described in critically ill people</a:t>
            </a:r>
          </a:p>
          <a:p>
            <a:r>
              <a:rPr lang="en-US" dirty="0"/>
              <a:t>2008 consensus definition: inadequate cellular corticosteroid activity for severity of the patient’s disease</a:t>
            </a:r>
          </a:p>
          <a:p>
            <a:r>
              <a:rPr lang="en-US" dirty="0"/>
              <a:t>Most reported clinical manifestation: pressor-resistant hypotension</a:t>
            </a:r>
          </a:p>
          <a:p>
            <a:r>
              <a:rPr lang="en-US" dirty="0"/>
              <a:t>Formerly called relative adrenal insufficiency</a:t>
            </a:r>
          </a:p>
        </p:txBody>
      </p:sp>
    </p:spTree>
    <p:extLst>
      <p:ext uri="{BB962C8B-B14F-4D97-AF65-F5344CB8AC3E}">
        <p14:creationId xmlns:p14="http://schemas.microsoft.com/office/powerpoint/2010/main" val="1026705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952804-7BF8-6F67-5980-762F6A0DD2AD}"/>
              </a:ext>
            </a:extLst>
          </p:cNvPr>
          <p:cNvSpPr>
            <a:spLocks noGrp="1"/>
          </p:cNvSpPr>
          <p:nvPr>
            <p:ph type="title"/>
          </p:nvPr>
        </p:nvSpPr>
        <p:spPr>
          <a:xfrm>
            <a:off x="836679" y="723898"/>
            <a:ext cx="6002110" cy="1495425"/>
          </a:xfrm>
        </p:spPr>
        <p:txBody>
          <a:bodyPr>
            <a:normAutofit/>
          </a:bodyPr>
          <a:lstStyle/>
          <a:p>
            <a:r>
              <a:rPr lang="en-US" sz="4000"/>
              <a:t>Clinical manifestations</a:t>
            </a:r>
          </a:p>
        </p:txBody>
      </p:sp>
      <p:sp>
        <p:nvSpPr>
          <p:cNvPr id="3" name="Content Placeholder 2">
            <a:extLst>
              <a:ext uri="{FF2B5EF4-FFF2-40B4-BE49-F238E27FC236}">
                <a16:creationId xmlns:a16="http://schemas.microsoft.com/office/drawing/2014/main" id="{DA66BA6B-A665-6918-715B-A87468345526}"/>
              </a:ext>
            </a:extLst>
          </p:cNvPr>
          <p:cNvSpPr>
            <a:spLocks noGrp="1"/>
          </p:cNvSpPr>
          <p:nvPr>
            <p:ph idx="1"/>
          </p:nvPr>
        </p:nvSpPr>
        <p:spPr>
          <a:xfrm>
            <a:off x="836680" y="1906172"/>
            <a:ext cx="6002110" cy="4227929"/>
          </a:xfrm>
        </p:spPr>
        <p:txBody>
          <a:bodyPr>
            <a:normAutofit/>
          </a:bodyPr>
          <a:lstStyle/>
          <a:p>
            <a:r>
              <a:rPr lang="en-US" sz="2400" dirty="0"/>
              <a:t>Most common clinical abnormality reported in people with septic shock and CIRCI is pressor-resistant hypotension</a:t>
            </a:r>
          </a:p>
          <a:p>
            <a:r>
              <a:rPr lang="en-US" sz="2400" dirty="0"/>
              <a:t>Neurological, cardiovascular, digestive, and respiratory system abnormalities may be associated with CIRCI in people</a:t>
            </a:r>
          </a:p>
          <a:p>
            <a:pPr lvl="1"/>
            <a:r>
              <a:rPr lang="en-US" sz="2200" dirty="0"/>
              <a:t>Difficult to know which are due to primary illness and which may be attributed to CIRCI</a:t>
            </a:r>
          </a:p>
        </p:txBody>
      </p:sp>
      <p:pic>
        <p:nvPicPr>
          <p:cNvPr id="5" name="Picture 4" descr="A screenshot of a medical form&#10;&#10;Description automatically generated with low confidence">
            <a:extLst>
              <a:ext uri="{FF2B5EF4-FFF2-40B4-BE49-F238E27FC236}">
                <a16:creationId xmlns:a16="http://schemas.microsoft.com/office/drawing/2014/main" id="{652C30AD-F7F4-4511-EC54-192A8ACF5940}"/>
              </a:ext>
            </a:extLst>
          </p:cNvPr>
          <p:cNvPicPr>
            <a:picLocks noChangeAspect="1"/>
          </p:cNvPicPr>
          <p:nvPr/>
        </p:nvPicPr>
        <p:blipFill rotWithShape="1">
          <a:blip r:embed="rId2">
            <a:extLst>
              <a:ext uri="{28A0092B-C50C-407E-A947-70E740481C1C}">
                <a14:useLocalDpi xmlns:a14="http://schemas.microsoft.com/office/drawing/2010/main" val="0"/>
              </a:ext>
            </a:extLst>
          </a:blip>
          <a:srcRect l="1936" r="674"/>
          <a:stretch/>
        </p:blipFill>
        <p:spPr>
          <a:xfrm>
            <a:off x="7199440" y="10"/>
            <a:ext cx="4992560" cy="6857990"/>
          </a:xfrm>
          <a:prstGeom prst="rect">
            <a:avLst/>
          </a:prstGeom>
          <a:effectLst/>
        </p:spPr>
      </p:pic>
    </p:spTree>
    <p:extLst>
      <p:ext uri="{BB962C8B-B14F-4D97-AF65-F5344CB8AC3E}">
        <p14:creationId xmlns:p14="http://schemas.microsoft.com/office/powerpoint/2010/main" val="845943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5AEEE-1426-FF58-56F2-D2502D086B0D}"/>
              </a:ext>
            </a:extLst>
          </p:cNvPr>
          <p:cNvSpPr>
            <a:spLocks noGrp="1"/>
          </p:cNvSpPr>
          <p:nvPr>
            <p:ph type="title"/>
          </p:nvPr>
        </p:nvSpPr>
        <p:spPr/>
        <p:txBody>
          <a:bodyPr/>
          <a:lstStyle/>
          <a:p>
            <a:r>
              <a:rPr lang="en-US" dirty="0"/>
              <a:t>Question #4</a:t>
            </a:r>
          </a:p>
        </p:txBody>
      </p:sp>
      <p:sp>
        <p:nvSpPr>
          <p:cNvPr id="3" name="Content Placeholder 2">
            <a:extLst>
              <a:ext uri="{FF2B5EF4-FFF2-40B4-BE49-F238E27FC236}">
                <a16:creationId xmlns:a16="http://schemas.microsoft.com/office/drawing/2014/main" id="{CF3747C7-18D1-9F7B-2E06-A07890D42458}"/>
              </a:ext>
            </a:extLst>
          </p:cNvPr>
          <p:cNvSpPr>
            <a:spLocks noGrp="1"/>
          </p:cNvSpPr>
          <p:nvPr>
            <p:ph idx="1"/>
          </p:nvPr>
        </p:nvSpPr>
        <p:spPr/>
        <p:txBody>
          <a:bodyPr/>
          <a:lstStyle/>
          <a:p>
            <a:r>
              <a:rPr lang="en-US" dirty="0"/>
              <a:t>How does cortisol affect vasomotor tone?</a:t>
            </a:r>
          </a:p>
        </p:txBody>
      </p:sp>
    </p:spTree>
    <p:extLst>
      <p:ext uri="{BB962C8B-B14F-4D97-AF65-F5344CB8AC3E}">
        <p14:creationId xmlns:p14="http://schemas.microsoft.com/office/powerpoint/2010/main" val="2730459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10F20-875E-F123-F4A1-944FB47D6BE1}"/>
              </a:ext>
            </a:extLst>
          </p:cNvPr>
          <p:cNvSpPr>
            <a:spLocks noGrp="1"/>
          </p:cNvSpPr>
          <p:nvPr>
            <p:ph type="title"/>
          </p:nvPr>
        </p:nvSpPr>
        <p:spPr/>
        <p:txBody>
          <a:bodyPr/>
          <a:lstStyle/>
          <a:p>
            <a:r>
              <a:rPr lang="en-US" dirty="0"/>
              <a:t>Cortisol’s role in vasomotor tone</a:t>
            </a:r>
          </a:p>
        </p:txBody>
      </p:sp>
      <p:sp>
        <p:nvSpPr>
          <p:cNvPr id="3" name="Content Placeholder 2">
            <a:extLst>
              <a:ext uri="{FF2B5EF4-FFF2-40B4-BE49-F238E27FC236}">
                <a16:creationId xmlns:a16="http://schemas.microsoft.com/office/drawing/2014/main" id="{EA42236B-5AE6-83CD-32BD-5FC43ED461E9}"/>
              </a:ext>
            </a:extLst>
          </p:cNvPr>
          <p:cNvSpPr>
            <a:spLocks noGrp="1"/>
          </p:cNvSpPr>
          <p:nvPr>
            <p:ph idx="1"/>
          </p:nvPr>
        </p:nvSpPr>
        <p:spPr/>
        <p:txBody>
          <a:bodyPr/>
          <a:lstStyle/>
          <a:p>
            <a:r>
              <a:rPr lang="en-US" dirty="0"/>
              <a:t>Smooth muscle adrenergic receptor expression is modulated by glucocorticoids</a:t>
            </a:r>
          </a:p>
          <a:p>
            <a:r>
              <a:rPr lang="en-US" dirty="0"/>
              <a:t>Inflammatory conditions induce expression of proinflammatory cytokines that inhibit the expression of genes for receptors for alpha-1 agonists, angiotensin II, and vasopressin</a:t>
            </a:r>
          </a:p>
          <a:p>
            <a:r>
              <a:rPr lang="en-US" dirty="0"/>
              <a:t>Glucocorticoids</a:t>
            </a:r>
          </a:p>
          <a:p>
            <a:pPr lvl="1"/>
            <a:r>
              <a:rPr lang="en-US" dirty="0"/>
              <a:t>Decrease proinflammatory cytokine production via inhibition of NF-k</a:t>
            </a:r>
            <a:r>
              <a:rPr lang="el-GR" dirty="0">
                <a:latin typeface="Calibri" panose="020F0502020204030204" pitchFamily="34" charset="0"/>
                <a:cs typeface="Calibri" panose="020F0502020204030204" pitchFamily="34" charset="0"/>
              </a:rPr>
              <a:t>β</a:t>
            </a:r>
            <a:r>
              <a:rPr lang="en-US" dirty="0">
                <a:latin typeface="Calibri" panose="020F0502020204030204" pitchFamily="34" charset="0"/>
                <a:cs typeface="Calibri" panose="020F0502020204030204" pitchFamily="34" charset="0"/>
              </a:rPr>
              <a:t> activity and tend to reverse vascular hypo-reactivity in sepsis</a:t>
            </a:r>
          </a:p>
          <a:p>
            <a:pPr lvl="1"/>
            <a:r>
              <a:rPr lang="en-US" dirty="0">
                <a:latin typeface="Calibri" panose="020F0502020204030204" pitchFamily="34" charset="0"/>
                <a:cs typeface="Calibri" panose="020F0502020204030204" pitchFamily="34" charset="0"/>
              </a:rPr>
              <a:t>Suppress production of nitric oxide and prostacyclin</a:t>
            </a:r>
          </a:p>
        </p:txBody>
      </p:sp>
    </p:spTree>
    <p:extLst>
      <p:ext uri="{BB962C8B-B14F-4D97-AF65-F5344CB8AC3E}">
        <p14:creationId xmlns:p14="http://schemas.microsoft.com/office/powerpoint/2010/main" val="114481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4D1FD-B36C-17F4-8F33-5A1B0129FCC0}"/>
              </a:ext>
            </a:extLst>
          </p:cNvPr>
          <p:cNvSpPr>
            <a:spLocks noGrp="1"/>
          </p:cNvSpPr>
          <p:nvPr>
            <p:ph type="title"/>
          </p:nvPr>
        </p:nvSpPr>
        <p:spPr/>
        <p:txBody>
          <a:bodyPr/>
          <a:lstStyle/>
          <a:p>
            <a:r>
              <a:rPr lang="en-US" dirty="0"/>
              <a:t>Diagnosing CIRCI in people</a:t>
            </a:r>
          </a:p>
        </p:txBody>
      </p:sp>
      <p:sp>
        <p:nvSpPr>
          <p:cNvPr id="3" name="Content Placeholder 2">
            <a:extLst>
              <a:ext uri="{FF2B5EF4-FFF2-40B4-BE49-F238E27FC236}">
                <a16:creationId xmlns:a16="http://schemas.microsoft.com/office/drawing/2014/main" id="{DAF53F99-4A5B-D345-42AE-0E712EEC611C}"/>
              </a:ext>
            </a:extLst>
          </p:cNvPr>
          <p:cNvSpPr>
            <a:spLocks noGrp="1"/>
          </p:cNvSpPr>
          <p:nvPr>
            <p:ph idx="1"/>
          </p:nvPr>
        </p:nvSpPr>
        <p:spPr/>
        <p:txBody>
          <a:bodyPr/>
          <a:lstStyle/>
          <a:p>
            <a:r>
              <a:rPr lang="en-US" dirty="0"/>
              <a:t>Unknown how to diagnose CIRCI</a:t>
            </a:r>
          </a:p>
          <a:p>
            <a:r>
              <a:rPr lang="en-US" dirty="0"/>
              <a:t>Current clinical guidelines (2017) recommend using either a resting total cortisol or the 250 ug ACTH stimulation test to diagnose CIRCI in people in favor of using the patient’s hemodynamic response to hydrocortisone</a:t>
            </a:r>
          </a:p>
          <a:p>
            <a:r>
              <a:rPr lang="en-US" dirty="0"/>
              <a:t>Surviving sepsis campaign 2016:</a:t>
            </a:r>
          </a:p>
          <a:p>
            <a:pPr lvl="1"/>
            <a:r>
              <a:rPr lang="en-US" dirty="0"/>
              <a:t>No mention of resting or ACTH stimulated cortisol testing when considering treatment with corticosteroids for septic shock</a:t>
            </a:r>
          </a:p>
        </p:txBody>
      </p:sp>
    </p:spTree>
    <p:extLst>
      <p:ext uri="{BB962C8B-B14F-4D97-AF65-F5344CB8AC3E}">
        <p14:creationId xmlns:p14="http://schemas.microsoft.com/office/powerpoint/2010/main" val="3124149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72FC2-D11E-5A5F-ACB7-3D1E89F3D7C9}"/>
              </a:ext>
            </a:extLst>
          </p:cNvPr>
          <p:cNvSpPr>
            <a:spLocks noGrp="1"/>
          </p:cNvSpPr>
          <p:nvPr>
            <p:ph type="title"/>
          </p:nvPr>
        </p:nvSpPr>
        <p:spPr/>
        <p:txBody>
          <a:bodyPr/>
          <a:lstStyle/>
          <a:p>
            <a:r>
              <a:rPr lang="en-US" dirty="0"/>
              <a:t>Diagnosing CIRCI in dogs and cats</a:t>
            </a:r>
          </a:p>
        </p:txBody>
      </p:sp>
      <p:sp>
        <p:nvSpPr>
          <p:cNvPr id="3" name="Content Placeholder 2">
            <a:extLst>
              <a:ext uri="{FF2B5EF4-FFF2-40B4-BE49-F238E27FC236}">
                <a16:creationId xmlns:a16="http://schemas.microsoft.com/office/drawing/2014/main" id="{E0B5675B-76C2-9FFC-AAE8-0FF68E618265}"/>
              </a:ext>
            </a:extLst>
          </p:cNvPr>
          <p:cNvSpPr>
            <a:spLocks noGrp="1"/>
          </p:cNvSpPr>
          <p:nvPr>
            <p:ph idx="1"/>
          </p:nvPr>
        </p:nvSpPr>
        <p:spPr/>
        <p:txBody>
          <a:bodyPr>
            <a:normAutofit lnSpcReduction="10000"/>
          </a:bodyPr>
          <a:lstStyle/>
          <a:p>
            <a:r>
              <a:rPr lang="en-US" dirty="0"/>
              <a:t>No clinical veterinary studies have been performed to determine how best to identify CIRCI in dogs and cats</a:t>
            </a:r>
          </a:p>
          <a:p>
            <a:r>
              <a:rPr lang="en-US" dirty="0"/>
              <a:t>Investigation of HPA axis in dogs with sepsis, severe trauma, or GDV</a:t>
            </a:r>
          </a:p>
          <a:p>
            <a:pPr lvl="1"/>
            <a:r>
              <a:rPr lang="en-US" dirty="0"/>
              <a:t>Investigators performed a 1-hr ACTH stimulation test using 5 ug/kg cosyntropin and found that dogs with delta cortisol ≤ 3 ug/dL were significantly more likely to have received vasopressors than dogs with delta cortisol &gt; 3 ug/dL</a:t>
            </a:r>
          </a:p>
          <a:p>
            <a:r>
              <a:rPr lang="en-US" dirty="0"/>
              <a:t>Investigation of dogs with systemic inflammation secondary to infection using standard 1-hr 250 ug/dog ACTH stimulation test</a:t>
            </a:r>
          </a:p>
          <a:p>
            <a:pPr lvl="1"/>
            <a:r>
              <a:rPr lang="en-US" dirty="0"/>
              <a:t>Dogs with an increase in cortisol of ≤ 3 ug/dL were more likely to be hypotensive and had decreased survival compared to those with a delta cortisol &gt; 3 ug/dL</a:t>
            </a:r>
          </a:p>
        </p:txBody>
      </p:sp>
    </p:spTree>
    <p:extLst>
      <p:ext uri="{BB962C8B-B14F-4D97-AF65-F5344CB8AC3E}">
        <p14:creationId xmlns:p14="http://schemas.microsoft.com/office/powerpoint/2010/main" val="339757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F1D6F-DE9F-A3BA-EFDB-F09B6065F725}"/>
              </a:ext>
            </a:extLst>
          </p:cNvPr>
          <p:cNvSpPr>
            <a:spLocks noGrp="1"/>
          </p:cNvSpPr>
          <p:nvPr>
            <p:ph type="title"/>
          </p:nvPr>
        </p:nvSpPr>
        <p:spPr/>
        <p:txBody>
          <a:bodyPr/>
          <a:lstStyle/>
          <a:p>
            <a:r>
              <a:rPr lang="en-US" dirty="0"/>
              <a:t>Treating CIRCI in people</a:t>
            </a:r>
          </a:p>
        </p:txBody>
      </p:sp>
      <p:sp>
        <p:nvSpPr>
          <p:cNvPr id="3" name="Content Placeholder 2">
            <a:extLst>
              <a:ext uri="{FF2B5EF4-FFF2-40B4-BE49-F238E27FC236}">
                <a16:creationId xmlns:a16="http://schemas.microsoft.com/office/drawing/2014/main" id="{E3DEEE21-38E3-ABC4-61B0-F2A98ECF8E5A}"/>
              </a:ext>
            </a:extLst>
          </p:cNvPr>
          <p:cNvSpPr>
            <a:spLocks noGrp="1"/>
          </p:cNvSpPr>
          <p:nvPr>
            <p:ph idx="1"/>
          </p:nvPr>
        </p:nvSpPr>
        <p:spPr/>
        <p:txBody>
          <a:bodyPr>
            <a:normAutofit/>
          </a:bodyPr>
          <a:lstStyle/>
          <a:p>
            <a:r>
              <a:rPr lang="en-US" dirty="0"/>
              <a:t>Septic shock</a:t>
            </a:r>
          </a:p>
          <a:p>
            <a:pPr lvl="1"/>
            <a:r>
              <a:rPr lang="en-US" dirty="0"/>
              <a:t>Should corticosteroids be administered among hospitalized adult patients with septic shock? </a:t>
            </a:r>
          </a:p>
          <a:p>
            <a:pPr lvl="2"/>
            <a:r>
              <a:rPr lang="en-US" dirty="0"/>
              <a:t>Recommendation: We suggest using corticosteroids in patients with septic shock that is not responsive to fluid and moderate- to high-dose vasopressor therapy (conditional recommendation, low quality of evidence).</a:t>
            </a:r>
          </a:p>
          <a:p>
            <a:pPr lvl="1"/>
            <a:r>
              <a:rPr lang="en-US" dirty="0"/>
              <a:t>What is the recommended dose and duration of treatment among hospitalized adult patients with septic shock treated with corticosteroids?</a:t>
            </a:r>
          </a:p>
          <a:p>
            <a:pPr lvl="2"/>
            <a:r>
              <a:rPr lang="en-US" dirty="0"/>
              <a:t>Recommendation: If using corticosteroids for septic shock, we suggest using long course and low dose (e.g., IV hydrocortisone &lt; 400mg/day for at ≥ 3 days at full dose) rather than high dose and short course in adult patients with septic shock (conditional recommendation, low quality of evidence).</a:t>
            </a:r>
          </a:p>
        </p:txBody>
      </p:sp>
    </p:spTree>
    <p:extLst>
      <p:ext uri="{BB962C8B-B14F-4D97-AF65-F5344CB8AC3E}">
        <p14:creationId xmlns:p14="http://schemas.microsoft.com/office/powerpoint/2010/main" val="3315266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6676E-F024-879E-F58A-4FB795F01F3C}"/>
              </a:ext>
            </a:extLst>
          </p:cNvPr>
          <p:cNvSpPr>
            <a:spLocks noGrp="1"/>
          </p:cNvSpPr>
          <p:nvPr>
            <p:ph type="title"/>
          </p:nvPr>
        </p:nvSpPr>
        <p:spPr/>
        <p:txBody>
          <a:bodyPr/>
          <a:lstStyle/>
          <a:p>
            <a:r>
              <a:rPr lang="en-US" dirty="0"/>
              <a:t>Treating CIRCI in people</a:t>
            </a:r>
          </a:p>
        </p:txBody>
      </p:sp>
      <p:sp>
        <p:nvSpPr>
          <p:cNvPr id="3" name="Content Placeholder 2">
            <a:extLst>
              <a:ext uri="{FF2B5EF4-FFF2-40B4-BE49-F238E27FC236}">
                <a16:creationId xmlns:a16="http://schemas.microsoft.com/office/drawing/2014/main" id="{997767E9-8D30-84B8-EE42-A60E9AA001A3}"/>
              </a:ext>
            </a:extLst>
          </p:cNvPr>
          <p:cNvSpPr>
            <a:spLocks noGrp="1"/>
          </p:cNvSpPr>
          <p:nvPr>
            <p:ph idx="1"/>
          </p:nvPr>
        </p:nvSpPr>
        <p:spPr/>
        <p:txBody>
          <a:bodyPr/>
          <a:lstStyle/>
          <a:p>
            <a:r>
              <a:rPr lang="en-US" dirty="0"/>
              <a:t>2016 Surviving Sepsis Guidelines</a:t>
            </a:r>
          </a:p>
        </p:txBody>
      </p:sp>
      <p:pic>
        <p:nvPicPr>
          <p:cNvPr id="5" name="Picture 4" descr="A black text on a white background&#10;&#10;Description automatically generated with low confidence">
            <a:extLst>
              <a:ext uri="{FF2B5EF4-FFF2-40B4-BE49-F238E27FC236}">
                <a16:creationId xmlns:a16="http://schemas.microsoft.com/office/drawing/2014/main" id="{C69B7AF4-E787-2E91-38D3-F0EFF6A651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0270" y="2468861"/>
            <a:ext cx="9031459" cy="3580400"/>
          </a:xfrm>
          <a:prstGeom prst="rect">
            <a:avLst/>
          </a:prstGeom>
        </p:spPr>
      </p:pic>
    </p:spTree>
    <p:extLst>
      <p:ext uri="{BB962C8B-B14F-4D97-AF65-F5344CB8AC3E}">
        <p14:creationId xmlns:p14="http://schemas.microsoft.com/office/powerpoint/2010/main" val="3348902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BA0A-F74F-157A-757B-FC33FA2C8E37}"/>
              </a:ext>
            </a:extLst>
          </p:cNvPr>
          <p:cNvSpPr>
            <a:spLocks noGrp="1"/>
          </p:cNvSpPr>
          <p:nvPr>
            <p:ph type="title"/>
          </p:nvPr>
        </p:nvSpPr>
        <p:spPr/>
        <p:txBody>
          <a:bodyPr/>
          <a:lstStyle/>
          <a:p>
            <a:r>
              <a:rPr lang="en-US" dirty="0"/>
              <a:t>Treating CIRCI in people</a:t>
            </a:r>
          </a:p>
        </p:txBody>
      </p:sp>
      <p:sp>
        <p:nvSpPr>
          <p:cNvPr id="3" name="Content Placeholder 2">
            <a:extLst>
              <a:ext uri="{FF2B5EF4-FFF2-40B4-BE49-F238E27FC236}">
                <a16:creationId xmlns:a16="http://schemas.microsoft.com/office/drawing/2014/main" id="{FFA73755-BD65-F70A-36EC-393E56AAEA4E}"/>
              </a:ext>
            </a:extLst>
          </p:cNvPr>
          <p:cNvSpPr>
            <a:spLocks noGrp="1"/>
          </p:cNvSpPr>
          <p:nvPr>
            <p:ph idx="1"/>
          </p:nvPr>
        </p:nvSpPr>
        <p:spPr/>
        <p:txBody>
          <a:bodyPr/>
          <a:lstStyle/>
          <a:p>
            <a:r>
              <a:rPr lang="en-US" dirty="0"/>
              <a:t>Unclear whether tapering of hydrocortisone is required in this setting</a:t>
            </a:r>
          </a:p>
          <a:p>
            <a:r>
              <a:rPr lang="en-US" dirty="0"/>
              <a:t>Fludrocortisone is not recommended in any guidelines – not found to improve survival when used in conjunction with hydrocortisone </a:t>
            </a:r>
          </a:p>
          <a:p>
            <a:r>
              <a:rPr lang="en-US" dirty="0"/>
              <a:t>Corticosteroids are not recommended for all people with sepsis that are not in septic shock</a:t>
            </a:r>
          </a:p>
        </p:txBody>
      </p:sp>
    </p:spTree>
    <p:extLst>
      <p:ext uri="{BB962C8B-B14F-4D97-AF65-F5344CB8AC3E}">
        <p14:creationId xmlns:p14="http://schemas.microsoft.com/office/powerpoint/2010/main" val="2028095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93E48-D4A1-515D-C214-6FD0C0BB7586}"/>
              </a:ext>
            </a:extLst>
          </p:cNvPr>
          <p:cNvSpPr>
            <a:spLocks noGrp="1"/>
          </p:cNvSpPr>
          <p:nvPr>
            <p:ph type="title"/>
          </p:nvPr>
        </p:nvSpPr>
        <p:spPr/>
        <p:txBody>
          <a:bodyPr/>
          <a:lstStyle/>
          <a:p>
            <a:r>
              <a:rPr lang="en-US" dirty="0"/>
              <a:t>Treating CIRCI in people</a:t>
            </a:r>
          </a:p>
        </p:txBody>
      </p:sp>
      <p:pic>
        <p:nvPicPr>
          <p:cNvPr id="5" name="Content Placeholder 4" descr="A black text on a white background&#10;&#10;Description automatically generated with low confidence">
            <a:extLst>
              <a:ext uri="{FF2B5EF4-FFF2-40B4-BE49-F238E27FC236}">
                <a16:creationId xmlns:a16="http://schemas.microsoft.com/office/drawing/2014/main" id="{37E0FDE2-442B-0639-3EC6-DE168A97E86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32976" y="1690688"/>
            <a:ext cx="7666725" cy="3587183"/>
          </a:xfrm>
        </p:spPr>
      </p:pic>
    </p:spTree>
    <p:extLst>
      <p:ext uri="{BB962C8B-B14F-4D97-AF65-F5344CB8AC3E}">
        <p14:creationId xmlns:p14="http://schemas.microsoft.com/office/powerpoint/2010/main" val="3315645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screenshot, font, diagram&#10;&#10;Description automatically generated">
            <a:extLst>
              <a:ext uri="{FF2B5EF4-FFF2-40B4-BE49-F238E27FC236}">
                <a16:creationId xmlns:a16="http://schemas.microsoft.com/office/drawing/2014/main" id="{6D7D7FD9-F21C-C8EB-0F22-EC14303E4F7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296" r="1766"/>
          <a:stretch/>
        </p:blipFill>
        <p:spPr>
          <a:xfrm>
            <a:off x="1216855" y="218049"/>
            <a:ext cx="9207305" cy="6221568"/>
          </a:xfrm>
          <a:prstGeom prst="rect">
            <a:avLst/>
          </a:prstGeom>
        </p:spPr>
      </p:pic>
    </p:spTree>
    <p:extLst>
      <p:ext uri="{BB962C8B-B14F-4D97-AF65-F5344CB8AC3E}">
        <p14:creationId xmlns:p14="http://schemas.microsoft.com/office/powerpoint/2010/main" val="245472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36744-8F8A-1064-6216-7BD42FED6D9C}"/>
              </a:ext>
            </a:extLst>
          </p:cNvPr>
          <p:cNvSpPr>
            <a:spLocks noGrp="1"/>
          </p:cNvSpPr>
          <p:nvPr>
            <p:ph type="title"/>
          </p:nvPr>
        </p:nvSpPr>
        <p:spPr/>
        <p:txBody>
          <a:bodyPr/>
          <a:lstStyle/>
          <a:p>
            <a:r>
              <a:rPr lang="en-US" dirty="0"/>
              <a:t>CIRCI</a:t>
            </a:r>
          </a:p>
        </p:txBody>
      </p:sp>
      <p:sp>
        <p:nvSpPr>
          <p:cNvPr id="3" name="Content Placeholder 2">
            <a:extLst>
              <a:ext uri="{FF2B5EF4-FFF2-40B4-BE49-F238E27FC236}">
                <a16:creationId xmlns:a16="http://schemas.microsoft.com/office/drawing/2014/main" id="{0CF73947-143B-99F2-89C2-5187BD501B19}"/>
              </a:ext>
            </a:extLst>
          </p:cNvPr>
          <p:cNvSpPr>
            <a:spLocks noGrp="1"/>
          </p:cNvSpPr>
          <p:nvPr>
            <p:ph idx="1"/>
          </p:nvPr>
        </p:nvSpPr>
        <p:spPr/>
        <p:txBody>
          <a:bodyPr/>
          <a:lstStyle/>
          <a:p>
            <a:r>
              <a:rPr lang="en-US" dirty="0"/>
              <a:t>Reported most and investigated most thoroughly in humans with septic shock</a:t>
            </a:r>
          </a:p>
          <a:p>
            <a:r>
              <a:rPr lang="en-US" dirty="0"/>
              <a:t>Also described in people with non-septic critical illnesses</a:t>
            </a:r>
          </a:p>
          <a:p>
            <a:pPr lvl="1"/>
            <a:r>
              <a:rPr lang="en-US" dirty="0"/>
              <a:t>Cardiac disease and surgery, hepatic failure, trauma, chronic obstructive pulmonary disease</a:t>
            </a:r>
          </a:p>
          <a:p>
            <a:r>
              <a:rPr lang="en-US" dirty="0"/>
              <a:t>Optimal diagnostic and therapeutic recommendations for CIRCI remain unknown</a:t>
            </a:r>
          </a:p>
        </p:txBody>
      </p:sp>
    </p:spTree>
    <p:extLst>
      <p:ext uri="{BB962C8B-B14F-4D97-AF65-F5344CB8AC3E}">
        <p14:creationId xmlns:p14="http://schemas.microsoft.com/office/powerpoint/2010/main" val="30487796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E1037-59B8-721A-4AC7-38D63E332A80}"/>
              </a:ext>
            </a:extLst>
          </p:cNvPr>
          <p:cNvSpPr>
            <a:spLocks noGrp="1"/>
          </p:cNvSpPr>
          <p:nvPr>
            <p:ph type="title"/>
          </p:nvPr>
        </p:nvSpPr>
        <p:spPr/>
        <p:txBody>
          <a:bodyPr/>
          <a:lstStyle/>
          <a:p>
            <a:r>
              <a:rPr lang="en-US" dirty="0"/>
              <a:t>Prognosis</a:t>
            </a:r>
          </a:p>
        </p:txBody>
      </p:sp>
      <p:sp>
        <p:nvSpPr>
          <p:cNvPr id="3" name="Content Placeholder 2">
            <a:extLst>
              <a:ext uri="{FF2B5EF4-FFF2-40B4-BE49-F238E27FC236}">
                <a16:creationId xmlns:a16="http://schemas.microsoft.com/office/drawing/2014/main" id="{D97A7093-6CFB-2D13-8DE4-099FF958E54E}"/>
              </a:ext>
            </a:extLst>
          </p:cNvPr>
          <p:cNvSpPr>
            <a:spLocks noGrp="1"/>
          </p:cNvSpPr>
          <p:nvPr>
            <p:ph idx="1"/>
          </p:nvPr>
        </p:nvSpPr>
        <p:spPr/>
        <p:txBody>
          <a:bodyPr/>
          <a:lstStyle/>
          <a:p>
            <a:r>
              <a:rPr lang="en-US" dirty="0"/>
              <a:t>Within a week of ICU discharge, ACTH and cortisol increase to supra-normal levels in people</a:t>
            </a:r>
          </a:p>
          <a:p>
            <a:r>
              <a:rPr lang="en-US" dirty="0"/>
              <a:t>If the patient survives the primary underlying illness, prognosis for return of normal HPA axis is good</a:t>
            </a:r>
          </a:p>
        </p:txBody>
      </p:sp>
    </p:spTree>
    <p:extLst>
      <p:ext uri="{BB962C8B-B14F-4D97-AF65-F5344CB8AC3E}">
        <p14:creationId xmlns:p14="http://schemas.microsoft.com/office/powerpoint/2010/main" val="1408613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8F5FA-6474-5D55-2317-2418AE0D27EC}"/>
              </a:ext>
            </a:extLst>
          </p:cNvPr>
          <p:cNvSpPr>
            <a:spLocks noGrp="1"/>
          </p:cNvSpPr>
          <p:nvPr>
            <p:ph type="title"/>
          </p:nvPr>
        </p:nvSpPr>
        <p:spPr/>
        <p:txBody>
          <a:bodyPr/>
          <a:lstStyle/>
          <a:p>
            <a:endParaRPr lang="en-US" dirty="0"/>
          </a:p>
        </p:txBody>
      </p:sp>
      <p:pic>
        <p:nvPicPr>
          <p:cNvPr id="5" name="Content Placeholder 4" descr="A screenshot of a computer&#10;&#10;Description automatically generated with medium confidence">
            <a:extLst>
              <a:ext uri="{FF2B5EF4-FFF2-40B4-BE49-F238E27FC236}">
                <a16:creationId xmlns:a16="http://schemas.microsoft.com/office/drawing/2014/main" id="{D585117F-5ADB-3A69-9A5E-6E1EC1C4CAE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14392" y="88959"/>
            <a:ext cx="10866729" cy="6680082"/>
          </a:xfrm>
        </p:spPr>
      </p:pic>
    </p:spTree>
    <p:extLst>
      <p:ext uri="{BB962C8B-B14F-4D97-AF65-F5344CB8AC3E}">
        <p14:creationId xmlns:p14="http://schemas.microsoft.com/office/powerpoint/2010/main" val="4237877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768EF-30C6-F73E-3E52-057B5B97D403}"/>
              </a:ext>
            </a:extLst>
          </p:cNvPr>
          <p:cNvSpPr>
            <a:spLocks noGrp="1"/>
          </p:cNvSpPr>
          <p:nvPr>
            <p:ph type="title"/>
          </p:nvPr>
        </p:nvSpPr>
        <p:spPr/>
        <p:txBody>
          <a:bodyPr/>
          <a:lstStyle/>
          <a:p>
            <a:endParaRPr lang="en-US"/>
          </a:p>
        </p:txBody>
      </p:sp>
      <p:pic>
        <p:nvPicPr>
          <p:cNvPr id="5" name="Content Placeholder 4" descr="A screenshot of a computer&#10;&#10;Description automatically generated with medium confidence">
            <a:extLst>
              <a:ext uri="{FF2B5EF4-FFF2-40B4-BE49-F238E27FC236}">
                <a16:creationId xmlns:a16="http://schemas.microsoft.com/office/drawing/2014/main" id="{D5387A55-D237-C88D-CAF5-4C9FD7E9194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54343"/>
          <a:stretch/>
        </p:blipFill>
        <p:spPr>
          <a:xfrm>
            <a:off x="1820815" y="502920"/>
            <a:ext cx="10425321" cy="2926080"/>
          </a:xfrm>
        </p:spPr>
      </p:pic>
      <p:sp>
        <p:nvSpPr>
          <p:cNvPr id="7" name="TextBox 6">
            <a:extLst>
              <a:ext uri="{FF2B5EF4-FFF2-40B4-BE49-F238E27FC236}">
                <a16:creationId xmlns:a16="http://schemas.microsoft.com/office/drawing/2014/main" id="{8C6C6ED4-0DA1-A5FF-D7AD-80C153E3523E}"/>
              </a:ext>
            </a:extLst>
          </p:cNvPr>
          <p:cNvSpPr txBox="1"/>
          <p:nvPr/>
        </p:nvSpPr>
        <p:spPr>
          <a:xfrm>
            <a:off x="838200" y="3594295"/>
            <a:ext cx="9600028"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t>Treatment</a:t>
            </a:r>
          </a:p>
          <a:p>
            <a:pPr marL="742950" lvl="1" indent="-285750">
              <a:buFont typeface="Arial" panose="020B0604020202020204" pitchFamily="34" charset="0"/>
              <a:buChar char="•"/>
            </a:pPr>
            <a:r>
              <a:rPr lang="en-US" sz="2400" dirty="0"/>
              <a:t>Low/physiologic/replacement dose is no more than 4.3 mg/kg/day of hydrocortisone</a:t>
            </a:r>
          </a:p>
          <a:p>
            <a:pPr marL="285750" indent="-285750">
              <a:buFont typeface="Arial" panose="020B0604020202020204" pitchFamily="34" charset="0"/>
              <a:buChar char="•"/>
            </a:pPr>
            <a:r>
              <a:rPr lang="en-US" sz="2400" dirty="0"/>
              <a:t>Hydrocortisone has approximately ¼ the potency of prednisone, the daily dose should not exceed ~1 mg/kg/day prednisone equivalent </a:t>
            </a:r>
          </a:p>
          <a:p>
            <a:pPr marL="285750" indent="-285750">
              <a:buFont typeface="Arial" panose="020B0604020202020204" pitchFamily="34" charset="0"/>
              <a:buChar char="•"/>
            </a:pPr>
            <a:r>
              <a:rPr lang="en-US" sz="2400" dirty="0"/>
              <a:t>Glucocorticoid treatment in sepsis should be reserved to patients with fluid-loaded, vasopressor-resistant septic shock</a:t>
            </a:r>
          </a:p>
        </p:txBody>
      </p:sp>
    </p:spTree>
    <p:extLst>
      <p:ext uri="{BB962C8B-B14F-4D97-AF65-F5344CB8AC3E}">
        <p14:creationId xmlns:p14="http://schemas.microsoft.com/office/powerpoint/2010/main" val="2711561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B335B-1807-F215-9AD5-8DADC3F88B6D}"/>
              </a:ext>
            </a:extLst>
          </p:cNvPr>
          <p:cNvSpPr>
            <a:spLocks noGrp="1"/>
          </p:cNvSpPr>
          <p:nvPr>
            <p:ph type="title"/>
          </p:nvPr>
        </p:nvSpPr>
        <p:spPr>
          <a:xfrm>
            <a:off x="838200" y="2426042"/>
            <a:ext cx="10515600" cy="1325563"/>
          </a:xfrm>
        </p:spPr>
        <p:txBody>
          <a:bodyPr/>
          <a:lstStyle/>
          <a:p>
            <a:pPr algn="ctr"/>
            <a:r>
              <a:rPr lang="en-US" dirty="0"/>
              <a:t>Part II:</a:t>
            </a:r>
            <a:br>
              <a:rPr lang="en-US" dirty="0"/>
            </a:br>
            <a:r>
              <a:rPr lang="en-US" dirty="0"/>
              <a:t>Hypoadrenocorticism</a:t>
            </a:r>
          </a:p>
        </p:txBody>
      </p:sp>
    </p:spTree>
    <p:extLst>
      <p:ext uri="{BB962C8B-B14F-4D97-AF65-F5344CB8AC3E}">
        <p14:creationId xmlns:p14="http://schemas.microsoft.com/office/powerpoint/2010/main" val="2248959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93A95-2484-D3D1-EBC9-5ABF8D0F12E7}"/>
              </a:ext>
            </a:extLst>
          </p:cNvPr>
          <p:cNvSpPr>
            <a:spLocks noGrp="1"/>
          </p:cNvSpPr>
          <p:nvPr>
            <p:ph type="title"/>
          </p:nvPr>
        </p:nvSpPr>
        <p:spPr/>
        <p:txBody>
          <a:bodyPr/>
          <a:lstStyle/>
          <a:p>
            <a:r>
              <a:rPr lang="en-US" dirty="0"/>
              <a:t>Hypoadrenocorticism</a:t>
            </a:r>
          </a:p>
        </p:txBody>
      </p:sp>
      <p:sp>
        <p:nvSpPr>
          <p:cNvPr id="3" name="Content Placeholder 2">
            <a:extLst>
              <a:ext uri="{FF2B5EF4-FFF2-40B4-BE49-F238E27FC236}">
                <a16:creationId xmlns:a16="http://schemas.microsoft.com/office/drawing/2014/main" id="{AF17236B-3FBB-A38D-BDFB-6226F5AE16E9}"/>
              </a:ext>
            </a:extLst>
          </p:cNvPr>
          <p:cNvSpPr>
            <a:spLocks noGrp="1"/>
          </p:cNvSpPr>
          <p:nvPr>
            <p:ph idx="1"/>
          </p:nvPr>
        </p:nvSpPr>
        <p:spPr/>
        <p:txBody>
          <a:bodyPr/>
          <a:lstStyle/>
          <a:p>
            <a:r>
              <a:rPr lang="en-US" dirty="0"/>
              <a:t>Uncommon in dogs, rare in cats</a:t>
            </a:r>
          </a:p>
          <a:p>
            <a:r>
              <a:rPr lang="en-US" dirty="0"/>
              <a:t>Primary hypoadrenocorticism = Addison’s disease</a:t>
            </a:r>
          </a:p>
          <a:p>
            <a:pPr lvl="1"/>
            <a:r>
              <a:rPr lang="en-US" dirty="0"/>
              <a:t>Adrenal gland dysfunction</a:t>
            </a:r>
          </a:p>
          <a:p>
            <a:pPr lvl="1"/>
            <a:r>
              <a:rPr lang="en-US" dirty="0"/>
              <a:t>Atypical primary hypoadrenocorticism – glucocorticoid insufficiency only</a:t>
            </a:r>
          </a:p>
          <a:p>
            <a:r>
              <a:rPr lang="en-US" dirty="0"/>
              <a:t>Secondary hypoadrenocorticism</a:t>
            </a:r>
          </a:p>
          <a:p>
            <a:pPr lvl="1"/>
            <a:r>
              <a:rPr lang="en-US" dirty="0"/>
              <a:t>Hypothalamic or pituitary dysfunction</a:t>
            </a:r>
          </a:p>
        </p:txBody>
      </p:sp>
    </p:spTree>
    <p:extLst>
      <p:ext uri="{BB962C8B-B14F-4D97-AF65-F5344CB8AC3E}">
        <p14:creationId xmlns:p14="http://schemas.microsoft.com/office/powerpoint/2010/main" val="3111020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1F7DF-C15B-30F1-A6BB-B058900EF1AA}"/>
              </a:ext>
            </a:extLst>
          </p:cNvPr>
          <p:cNvSpPr>
            <a:spLocks noGrp="1"/>
          </p:cNvSpPr>
          <p:nvPr>
            <p:ph type="title"/>
          </p:nvPr>
        </p:nvSpPr>
        <p:spPr/>
        <p:txBody>
          <a:bodyPr/>
          <a:lstStyle/>
          <a:p>
            <a:r>
              <a:rPr lang="en-US" dirty="0"/>
              <a:t>Hypoadrenocorticism</a:t>
            </a:r>
          </a:p>
        </p:txBody>
      </p:sp>
      <p:sp>
        <p:nvSpPr>
          <p:cNvPr id="3" name="Content Placeholder 2">
            <a:extLst>
              <a:ext uri="{FF2B5EF4-FFF2-40B4-BE49-F238E27FC236}">
                <a16:creationId xmlns:a16="http://schemas.microsoft.com/office/drawing/2014/main" id="{E7E6B1B2-3382-27CD-D385-533D7B4FD8D9}"/>
              </a:ext>
            </a:extLst>
          </p:cNvPr>
          <p:cNvSpPr>
            <a:spLocks noGrp="1"/>
          </p:cNvSpPr>
          <p:nvPr>
            <p:ph idx="1"/>
          </p:nvPr>
        </p:nvSpPr>
        <p:spPr>
          <a:xfrm>
            <a:off x="838200" y="1825624"/>
            <a:ext cx="10515600" cy="4736953"/>
          </a:xfrm>
        </p:spPr>
        <p:txBody>
          <a:bodyPr>
            <a:normAutofit lnSpcReduction="10000"/>
          </a:bodyPr>
          <a:lstStyle/>
          <a:p>
            <a:r>
              <a:rPr lang="en-US" dirty="0"/>
              <a:t>Dogs:</a:t>
            </a:r>
          </a:p>
          <a:p>
            <a:pPr lvl="1"/>
            <a:r>
              <a:rPr lang="en-US" dirty="0"/>
              <a:t>Young to middle-aged dogs</a:t>
            </a:r>
          </a:p>
          <a:p>
            <a:pPr lvl="1"/>
            <a:r>
              <a:rPr lang="en-US" dirty="0"/>
              <a:t>Females more commonly affected than males</a:t>
            </a:r>
          </a:p>
          <a:p>
            <a:pPr lvl="1"/>
            <a:r>
              <a:rPr lang="en-US" dirty="0"/>
              <a:t>Spayed and neutered &gt; intact </a:t>
            </a:r>
          </a:p>
          <a:p>
            <a:pPr lvl="1"/>
            <a:r>
              <a:rPr lang="en-US" dirty="0"/>
              <a:t>Average age 4 years (2 months – geriatric)</a:t>
            </a:r>
          </a:p>
          <a:p>
            <a:pPr lvl="1"/>
            <a:r>
              <a:rPr lang="en-US" dirty="0"/>
              <a:t>Pure breeds most affected: Portuguese water dog, Standard Poodle, Great Dane, Bearded Collie, Westie, Wheaton, Cairn Terrier, Cocker Spaniel, Rottweiler</a:t>
            </a:r>
          </a:p>
          <a:p>
            <a:r>
              <a:rPr lang="en-US" dirty="0"/>
              <a:t>Cats:</a:t>
            </a:r>
          </a:p>
          <a:p>
            <a:pPr lvl="1"/>
            <a:r>
              <a:rPr lang="en-US" dirty="0"/>
              <a:t>No sex predisposition</a:t>
            </a:r>
          </a:p>
          <a:p>
            <a:pPr lvl="1"/>
            <a:r>
              <a:rPr lang="en-US" dirty="0"/>
              <a:t>Nearly all mixed breed cats</a:t>
            </a:r>
          </a:p>
          <a:p>
            <a:pPr lvl="1"/>
            <a:r>
              <a:rPr lang="en-US" dirty="0"/>
              <a:t>Most young to middle-aged (1 to 14 years)</a:t>
            </a:r>
          </a:p>
        </p:txBody>
      </p:sp>
    </p:spTree>
    <p:extLst>
      <p:ext uri="{BB962C8B-B14F-4D97-AF65-F5344CB8AC3E}">
        <p14:creationId xmlns:p14="http://schemas.microsoft.com/office/powerpoint/2010/main" val="874286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ACC8E-5189-67FB-537D-331BD5DED788}"/>
              </a:ext>
            </a:extLst>
          </p:cNvPr>
          <p:cNvSpPr>
            <a:spLocks noGrp="1"/>
          </p:cNvSpPr>
          <p:nvPr>
            <p:ph type="title"/>
          </p:nvPr>
        </p:nvSpPr>
        <p:spPr/>
        <p:txBody>
          <a:bodyPr/>
          <a:lstStyle/>
          <a:p>
            <a:r>
              <a:rPr lang="en-US" dirty="0"/>
              <a:t>Hypoadrenocorticism etiology</a:t>
            </a:r>
          </a:p>
        </p:txBody>
      </p:sp>
      <p:sp>
        <p:nvSpPr>
          <p:cNvPr id="3" name="Content Placeholder 2">
            <a:extLst>
              <a:ext uri="{FF2B5EF4-FFF2-40B4-BE49-F238E27FC236}">
                <a16:creationId xmlns:a16="http://schemas.microsoft.com/office/drawing/2014/main" id="{6B709843-9D5B-F95C-2563-E5CC968468C6}"/>
              </a:ext>
            </a:extLst>
          </p:cNvPr>
          <p:cNvSpPr>
            <a:spLocks noGrp="1"/>
          </p:cNvSpPr>
          <p:nvPr>
            <p:ph idx="1"/>
          </p:nvPr>
        </p:nvSpPr>
        <p:spPr/>
        <p:txBody>
          <a:bodyPr/>
          <a:lstStyle/>
          <a:p>
            <a:r>
              <a:rPr lang="en-US" dirty="0"/>
              <a:t>Cause of naturally occurring primary hypoadrenocorticism unknown in dogs and cats – thought to be immune-mediated</a:t>
            </a:r>
          </a:p>
          <a:p>
            <a:pPr lvl="1"/>
            <a:r>
              <a:rPr lang="en-US" dirty="0"/>
              <a:t>Other causes: surgical adrenalectomy, infiltration with neoplasia or infection, trauma, hemorrhage, hypoperfusion, iatrogenic (mitotane, trilostane, or ketoconazole)</a:t>
            </a:r>
          </a:p>
          <a:p>
            <a:r>
              <a:rPr lang="en-US" dirty="0"/>
              <a:t>Secondary hypoadrenocorticism – decreased CRH or ACTH</a:t>
            </a:r>
          </a:p>
          <a:p>
            <a:pPr lvl="1"/>
            <a:r>
              <a:rPr lang="en-US" dirty="0"/>
              <a:t>Commonly iatrogenic (caused by steroid withdrawal after long-term glucocorticoid therapy)</a:t>
            </a:r>
          </a:p>
          <a:p>
            <a:pPr lvl="1"/>
            <a:r>
              <a:rPr lang="en-US" dirty="0"/>
              <a:t>Other causes: hypothalamic or pituitary neoplasia, hypophysectomy, immune-mediated </a:t>
            </a:r>
            <a:r>
              <a:rPr lang="en-US" dirty="0" err="1"/>
              <a:t>hypophysitis</a:t>
            </a:r>
            <a:r>
              <a:rPr lang="en-US" dirty="0"/>
              <a:t>, trauma</a:t>
            </a:r>
          </a:p>
        </p:txBody>
      </p:sp>
    </p:spTree>
    <p:extLst>
      <p:ext uri="{BB962C8B-B14F-4D97-AF65-F5344CB8AC3E}">
        <p14:creationId xmlns:p14="http://schemas.microsoft.com/office/powerpoint/2010/main" val="29464262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32A2-AF35-69ED-ED7B-B51AD6A25B27}"/>
              </a:ext>
            </a:extLst>
          </p:cNvPr>
          <p:cNvSpPr>
            <a:spLocks noGrp="1"/>
          </p:cNvSpPr>
          <p:nvPr>
            <p:ph type="title"/>
          </p:nvPr>
        </p:nvSpPr>
        <p:spPr/>
        <p:txBody>
          <a:bodyPr/>
          <a:lstStyle/>
          <a:p>
            <a:r>
              <a:rPr lang="en-US" dirty="0"/>
              <a:t>Question #5</a:t>
            </a:r>
          </a:p>
        </p:txBody>
      </p:sp>
      <p:sp>
        <p:nvSpPr>
          <p:cNvPr id="3" name="Content Placeholder 2">
            <a:extLst>
              <a:ext uri="{FF2B5EF4-FFF2-40B4-BE49-F238E27FC236}">
                <a16:creationId xmlns:a16="http://schemas.microsoft.com/office/drawing/2014/main" id="{9FC90C0C-CD2C-5944-2A31-DD96A0440E99}"/>
              </a:ext>
            </a:extLst>
          </p:cNvPr>
          <p:cNvSpPr>
            <a:spLocks noGrp="1"/>
          </p:cNvSpPr>
          <p:nvPr>
            <p:ph idx="1"/>
          </p:nvPr>
        </p:nvSpPr>
        <p:spPr/>
        <p:txBody>
          <a:bodyPr/>
          <a:lstStyle/>
          <a:p>
            <a:r>
              <a:rPr lang="en-US" dirty="0"/>
              <a:t>What blood work abnormalities can be seen with hypoadrenocorticism?</a:t>
            </a:r>
          </a:p>
        </p:txBody>
      </p:sp>
    </p:spTree>
    <p:extLst>
      <p:ext uri="{BB962C8B-B14F-4D97-AF65-F5344CB8AC3E}">
        <p14:creationId xmlns:p14="http://schemas.microsoft.com/office/powerpoint/2010/main" val="3366530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C89E8-FD38-A640-86A0-381CEBDA36C4}"/>
              </a:ext>
            </a:extLst>
          </p:cNvPr>
          <p:cNvSpPr>
            <a:spLocks noGrp="1"/>
          </p:cNvSpPr>
          <p:nvPr>
            <p:ph type="title"/>
          </p:nvPr>
        </p:nvSpPr>
        <p:spPr/>
        <p:txBody>
          <a:bodyPr/>
          <a:lstStyle/>
          <a:p>
            <a:r>
              <a:rPr lang="en-US" dirty="0"/>
              <a:t>Hypoadrenocorticism clinicopathologic findings</a:t>
            </a:r>
          </a:p>
        </p:txBody>
      </p:sp>
      <p:sp>
        <p:nvSpPr>
          <p:cNvPr id="3" name="Content Placeholder 2">
            <a:extLst>
              <a:ext uri="{FF2B5EF4-FFF2-40B4-BE49-F238E27FC236}">
                <a16:creationId xmlns:a16="http://schemas.microsoft.com/office/drawing/2014/main" id="{81199205-C65A-9276-2A83-02224B41BA54}"/>
              </a:ext>
            </a:extLst>
          </p:cNvPr>
          <p:cNvSpPr>
            <a:spLocks noGrp="1"/>
          </p:cNvSpPr>
          <p:nvPr>
            <p:ph idx="1"/>
          </p:nvPr>
        </p:nvSpPr>
        <p:spPr/>
        <p:txBody>
          <a:bodyPr/>
          <a:lstStyle/>
          <a:p>
            <a:r>
              <a:rPr lang="en-US" dirty="0"/>
              <a:t>Most common:</a:t>
            </a:r>
          </a:p>
          <a:p>
            <a:pPr lvl="1"/>
            <a:r>
              <a:rPr lang="en-US" dirty="0"/>
              <a:t>Decrease in Na/K ratio</a:t>
            </a:r>
          </a:p>
          <a:p>
            <a:pPr lvl="1"/>
            <a:r>
              <a:rPr lang="en-US" dirty="0"/>
              <a:t>Azotemia with inappropriately low USG (&lt;1.030)</a:t>
            </a:r>
          </a:p>
          <a:p>
            <a:pPr lvl="1"/>
            <a:r>
              <a:rPr lang="en-US" dirty="0"/>
              <a:t>Anemia (mild-to-moderate, non-regenerative)</a:t>
            </a:r>
          </a:p>
          <a:p>
            <a:pPr lvl="1"/>
            <a:r>
              <a:rPr lang="en-US" dirty="0"/>
              <a:t>Leukogram with higher lymphocyte and lower neutrophil counts than would be expected for the patient’s degree of illness</a:t>
            </a:r>
          </a:p>
          <a:p>
            <a:pPr lvl="1"/>
            <a:r>
              <a:rPr lang="en-US" dirty="0"/>
              <a:t>Hyperkalemia (almost all)</a:t>
            </a:r>
          </a:p>
          <a:p>
            <a:pPr lvl="1"/>
            <a:r>
              <a:rPr lang="en-US" dirty="0"/>
              <a:t>Hyponatremia (80% of patients)</a:t>
            </a:r>
          </a:p>
          <a:p>
            <a:pPr lvl="1"/>
            <a:endParaRPr lang="en-US" dirty="0"/>
          </a:p>
        </p:txBody>
      </p:sp>
    </p:spTree>
    <p:extLst>
      <p:ext uri="{BB962C8B-B14F-4D97-AF65-F5344CB8AC3E}">
        <p14:creationId xmlns:p14="http://schemas.microsoft.com/office/powerpoint/2010/main" val="1825054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846AC-9497-18D9-35E8-C757ADE0BC6A}"/>
              </a:ext>
            </a:extLst>
          </p:cNvPr>
          <p:cNvSpPr>
            <a:spLocks noGrp="1"/>
          </p:cNvSpPr>
          <p:nvPr>
            <p:ph type="title"/>
          </p:nvPr>
        </p:nvSpPr>
        <p:spPr/>
        <p:txBody>
          <a:bodyPr/>
          <a:lstStyle/>
          <a:p>
            <a:r>
              <a:rPr lang="en-US" dirty="0"/>
              <a:t>Diagnosis</a:t>
            </a:r>
          </a:p>
        </p:txBody>
      </p:sp>
      <p:sp>
        <p:nvSpPr>
          <p:cNvPr id="3" name="Content Placeholder 2">
            <a:extLst>
              <a:ext uri="{FF2B5EF4-FFF2-40B4-BE49-F238E27FC236}">
                <a16:creationId xmlns:a16="http://schemas.microsoft.com/office/drawing/2014/main" id="{F64E1569-CE26-CC40-CCF1-1A1013A58620}"/>
              </a:ext>
            </a:extLst>
          </p:cNvPr>
          <p:cNvSpPr>
            <a:spLocks noGrp="1"/>
          </p:cNvSpPr>
          <p:nvPr>
            <p:ph idx="1"/>
          </p:nvPr>
        </p:nvSpPr>
        <p:spPr/>
        <p:txBody>
          <a:bodyPr/>
          <a:lstStyle/>
          <a:p>
            <a:r>
              <a:rPr lang="en-US" dirty="0"/>
              <a:t>Definitive: ACTH stimulation test</a:t>
            </a:r>
          </a:p>
          <a:p>
            <a:r>
              <a:rPr lang="en-US" dirty="0"/>
              <a:t>Endogenous ACTH concentration</a:t>
            </a:r>
          </a:p>
          <a:p>
            <a:r>
              <a:rPr lang="en-US" dirty="0"/>
              <a:t>Most exogenously administered glucocorticoids interfere with adrenal function testing </a:t>
            </a:r>
          </a:p>
          <a:p>
            <a:r>
              <a:rPr lang="en-US" dirty="0"/>
              <a:t>Basal cortisol – most common screening test</a:t>
            </a:r>
          </a:p>
        </p:txBody>
      </p:sp>
    </p:spTree>
    <p:extLst>
      <p:ext uri="{BB962C8B-B14F-4D97-AF65-F5344CB8AC3E}">
        <p14:creationId xmlns:p14="http://schemas.microsoft.com/office/powerpoint/2010/main" val="874457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70B13-CBD3-A773-6033-ED6CD992A48B}"/>
              </a:ext>
            </a:extLst>
          </p:cNvPr>
          <p:cNvSpPr>
            <a:spLocks noGrp="1"/>
          </p:cNvSpPr>
          <p:nvPr>
            <p:ph type="title"/>
          </p:nvPr>
        </p:nvSpPr>
        <p:spPr/>
        <p:txBody>
          <a:bodyPr/>
          <a:lstStyle/>
          <a:p>
            <a:r>
              <a:rPr lang="en-US" dirty="0"/>
              <a:t>CIRCI Trials</a:t>
            </a:r>
          </a:p>
        </p:txBody>
      </p:sp>
      <p:sp>
        <p:nvSpPr>
          <p:cNvPr id="3" name="Content Placeholder 2">
            <a:extLst>
              <a:ext uri="{FF2B5EF4-FFF2-40B4-BE49-F238E27FC236}">
                <a16:creationId xmlns:a16="http://schemas.microsoft.com/office/drawing/2014/main" id="{952D0F4F-C7DB-1AE2-ED14-9CF30D79FBB2}"/>
              </a:ext>
            </a:extLst>
          </p:cNvPr>
          <p:cNvSpPr>
            <a:spLocks noGrp="1"/>
          </p:cNvSpPr>
          <p:nvPr>
            <p:ph idx="1"/>
          </p:nvPr>
        </p:nvSpPr>
        <p:spPr/>
        <p:txBody>
          <a:bodyPr/>
          <a:lstStyle/>
          <a:p>
            <a:r>
              <a:rPr lang="en-US" dirty="0"/>
              <a:t>2002 French Study – Annane trial</a:t>
            </a:r>
          </a:p>
          <a:p>
            <a:r>
              <a:rPr lang="en-US" dirty="0"/>
              <a:t>2008 CORTICUS – Corticosteroid Therapy of Septic Shock</a:t>
            </a:r>
          </a:p>
          <a:p>
            <a:r>
              <a:rPr lang="en-US" dirty="0"/>
              <a:t>2018 APROCCHUS – Activated Protein C and Corticosteroids for Human Septic Shock</a:t>
            </a:r>
          </a:p>
          <a:p>
            <a:r>
              <a:rPr lang="en-US" dirty="0"/>
              <a:t>2018 ADRENAL – Adjunctive Corticosteroid Treatment in Critically Ill Patients with Septic Shock</a:t>
            </a:r>
          </a:p>
        </p:txBody>
      </p:sp>
    </p:spTree>
    <p:extLst>
      <p:ext uri="{BB962C8B-B14F-4D97-AF65-F5344CB8AC3E}">
        <p14:creationId xmlns:p14="http://schemas.microsoft.com/office/powerpoint/2010/main" val="12753766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119A8-3E76-AAE5-164D-876872FBC79D}"/>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id="{CF6F646C-DF62-3E77-FE6A-DC7CBFF590ED}"/>
              </a:ext>
            </a:extLst>
          </p:cNvPr>
          <p:cNvSpPr>
            <a:spLocks noGrp="1"/>
          </p:cNvSpPr>
          <p:nvPr>
            <p:ph idx="1"/>
          </p:nvPr>
        </p:nvSpPr>
        <p:spPr/>
        <p:txBody>
          <a:bodyPr>
            <a:normAutofit/>
          </a:bodyPr>
          <a:lstStyle/>
          <a:p>
            <a:r>
              <a:rPr lang="en-US" dirty="0"/>
              <a:t>Most important treatment: adequate and appropriate IV fluid therapy</a:t>
            </a:r>
          </a:p>
          <a:p>
            <a:pPr lvl="1"/>
            <a:r>
              <a:rPr lang="en-US" dirty="0"/>
              <a:t>Balanced electrolyte solution with a lower sodium (130 to 140 mEq/L) rather than 0.9% NaCl</a:t>
            </a:r>
          </a:p>
          <a:p>
            <a:pPr lvl="1"/>
            <a:r>
              <a:rPr lang="en-US" dirty="0"/>
              <a:t>Lower Na solutions decrease serum potassium concentration faster than 0.9% NaCl despite containing 4 to 5 mEq potassium per liter</a:t>
            </a:r>
          </a:p>
        </p:txBody>
      </p:sp>
    </p:spTree>
    <p:extLst>
      <p:ext uri="{BB962C8B-B14F-4D97-AF65-F5344CB8AC3E}">
        <p14:creationId xmlns:p14="http://schemas.microsoft.com/office/powerpoint/2010/main" val="1949662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1DDB8-9EE5-D814-D3A3-560FCFB55CE3}"/>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id="{D4DF0C3B-A5A6-588E-178E-69D361FFF544}"/>
              </a:ext>
            </a:extLst>
          </p:cNvPr>
          <p:cNvSpPr>
            <a:spLocks noGrp="1"/>
          </p:cNvSpPr>
          <p:nvPr>
            <p:ph idx="1"/>
          </p:nvPr>
        </p:nvSpPr>
        <p:spPr/>
        <p:txBody>
          <a:bodyPr/>
          <a:lstStyle/>
          <a:p>
            <a:r>
              <a:rPr lang="en-US" dirty="0"/>
              <a:t>Hydrocortisone is equipotent mineralocorticoid and glucocorticoid activity</a:t>
            </a:r>
          </a:p>
          <a:p>
            <a:pPr lvl="1"/>
            <a:r>
              <a:rPr lang="en-US" dirty="0"/>
              <a:t>Potentially more rapid onset mineralocorticoid activity in the emergent patient</a:t>
            </a:r>
          </a:p>
          <a:p>
            <a:r>
              <a:rPr lang="en-US" dirty="0"/>
              <a:t>Deoxycorticosterone pivalate 2.2 mg/kg SC or IM once</a:t>
            </a:r>
          </a:p>
          <a:p>
            <a:r>
              <a:rPr lang="en-US" dirty="0"/>
              <a:t>Fludrocortisone 0.02 mg/kg PO q24</a:t>
            </a:r>
          </a:p>
          <a:p>
            <a:pPr lvl="1"/>
            <a:r>
              <a:rPr lang="en-US" dirty="0"/>
              <a:t>Often causes iatrogenic hyperadrenocorticism at doses still too low to control hyperkalemia</a:t>
            </a:r>
          </a:p>
          <a:p>
            <a:endParaRPr lang="en-US" dirty="0"/>
          </a:p>
        </p:txBody>
      </p:sp>
    </p:spTree>
    <p:extLst>
      <p:ext uri="{BB962C8B-B14F-4D97-AF65-F5344CB8AC3E}">
        <p14:creationId xmlns:p14="http://schemas.microsoft.com/office/powerpoint/2010/main" val="4215724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601C1-17BE-50D7-3628-DC5EBE901415}"/>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id="{B8953D3A-E168-5175-9126-35E1CB419DA9}"/>
              </a:ext>
            </a:extLst>
          </p:cNvPr>
          <p:cNvSpPr>
            <a:spLocks noGrp="1"/>
          </p:cNvSpPr>
          <p:nvPr>
            <p:ph idx="1"/>
          </p:nvPr>
        </p:nvSpPr>
        <p:spPr/>
        <p:txBody>
          <a:bodyPr/>
          <a:lstStyle/>
          <a:p>
            <a:r>
              <a:rPr lang="en-US" dirty="0"/>
              <a:t>Hydrocortisone, prednisone, prednisolone, or dexamethasone</a:t>
            </a:r>
          </a:p>
          <a:p>
            <a:pPr lvl="1"/>
            <a:r>
              <a:rPr lang="en-US" dirty="0"/>
              <a:t>Hydrocortisone – closest to endogenous cortisol</a:t>
            </a:r>
          </a:p>
          <a:p>
            <a:pPr lvl="2"/>
            <a:r>
              <a:rPr lang="en-US" dirty="0"/>
              <a:t>1.25 mg/kg IV once, followed by 0.5 to 1 mg/kg IV q6 on tapering schedule</a:t>
            </a:r>
          </a:p>
        </p:txBody>
      </p:sp>
    </p:spTree>
    <p:extLst>
      <p:ext uri="{BB962C8B-B14F-4D97-AF65-F5344CB8AC3E}">
        <p14:creationId xmlns:p14="http://schemas.microsoft.com/office/powerpoint/2010/main" val="3160509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D5B15-EB29-3F4D-D287-BA4355469602}"/>
              </a:ext>
            </a:extLst>
          </p:cNvPr>
          <p:cNvSpPr>
            <a:spLocks noGrp="1"/>
          </p:cNvSpPr>
          <p:nvPr>
            <p:ph type="title"/>
          </p:nvPr>
        </p:nvSpPr>
        <p:spPr/>
        <p:txBody>
          <a:bodyPr/>
          <a:lstStyle/>
          <a:p>
            <a:r>
              <a:rPr lang="en-US" dirty="0"/>
              <a:t>Prognosis</a:t>
            </a:r>
          </a:p>
        </p:txBody>
      </p:sp>
      <p:sp>
        <p:nvSpPr>
          <p:cNvPr id="3" name="Content Placeholder 2">
            <a:extLst>
              <a:ext uri="{FF2B5EF4-FFF2-40B4-BE49-F238E27FC236}">
                <a16:creationId xmlns:a16="http://schemas.microsoft.com/office/drawing/2014/main" id="{B5BB4887-5348-052E-39EF-17261886669F}"/>
              </a:ext>
            </a:extLst>
          </p:cNvPr>
          <p:cNvSpPr>
            <a:spLocks noGrp="1"/>
          </p:cNvSpPr>
          <p:nvPr>
            <p:ph idx="1"/>
          </p:nvPr>
        </p:nvSpPr>
        <p:spPr/>
        <p:txBody>
          <a:bodyPr/>
          <a:lstStyle/>
          <a:p>
            <a:r>
              <a:rPr lang="en-US" dirty="0"/>
              <a:t>Primary hypoadrenocorticism: very good with lifelong glucocorticoid and mineralocorticoid replacement</a:t>
            </a:r>
          </a:p>
          <a:p>
            <a:r>
              <a:rPr lang="en-US" dirty="0"/>
              <a:t>Atypical primary hypoadrenocorticism – likely will become aldosterone deficient</a:t>
            </a:r>
          </a:p>
          <a:p>
            <a:r>
              <a:rPr lang="en-US" dirty="0"/>
              <a:t>Secondary hypoadrenocorticism: well controlled with lifelong glucocorticoid therapy</a:t>
            </a:r>
          </a:p>
        </p:txBody>
      </p:sp>
    </p:spTree>
    <p:extLst>
      <p:ext uri="{BB962C8B-B14F-4D97-AF65-F5344CB8AC3E}">
        <p14:creationId xmlns:p14="http://schemas.microsoft.com/office/powerpoint/2010/main" val="2684312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B7071-A69F-D589-C2B9-58EA49BF68F6}"/>
              </a:ext>
            </a:extLst>
          </p:cNvPr>
          <p:cNvSpPr>
            <a:spLocks noGrp="1"/>
          </p:cNvSpPr>
          <p:nvPr>
            <p:ph type="title"/>
          </p:nvPr>
        </p:nvSpPr>
        <p:spPr/>
        <p:txBody>
          <a:bodyPr/>
          <a:lstStyle/>
          <a:p>
            <a:endParaRPr lang="en-US"/>
          </a:p>
        </p:txBody>
      </p:sp>
      <p:pic>
        <p:nvPicPr>
          <p:cNvPr id="5" name="Content Placeholder 4" descr="A screenshot of a computer&#10;&#10;Description automatically generated with medium confidence">
            <a:extLst>
              <a:ext uri="{FF2B5EF4-FFF2-40B4-BE49-F238E27FC236}">
                <a16:creationId xmlns:a16="http://schemas.microsoft.com/office/drawing/2014/main" id="{2A525FEB-D9BF-352A-B862-59CD3E2A532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4532" y="-17613"/>
            <a:ext cx="6902935" cy="6893226"/>
          </a:xfrm>
        </p:spPr>
      </p:pic>
    </p:spTree>
    <p:extLst>
      <p:ext uri="{BB962C8B-B14F-4D97-AF65-F5344CB8AC3E}">
        <p14:creationId xmlns:p14="http://schemas.microsoft.com/office/powerpoint/2010/main" val="1898379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E61E4-8164-14F7-0341-3968589BC473}"/>
              </a:ext>
            </a:extLst>
          </p:cNvPr>
          <p:cNvSpPr>
            <a:spLocks noGrp="1"/>
          </p:cNvSpPr>
          <p:nvPr>
            <p:ph type="title"/>
          </p:nvPr>
        </p:nvSpPr>
        <p:spPr/>
        <p:txBody>
          <a:bodyPr/>
          <a:lstStyle/>
          <a:p>
            <a:endParaRPr lang="en-US"/>
          </a:p>
        </p:txBody>
      </p:sp>
      <p:pic>
        <p:nvPicPr>
          <p:cNvPr id="5" name="Content Placeholder 4" descr="A picture containing text, screenshot, font, number&#10;&#10;Description automatically generated">
            <a:extLst>
              <a:ext uri="{FF2B5EF4-FFF2-40B4-BE49-F238E27FC236}">
                <a16:creationId xmlns:a16="http://schemas.microsoft.com/office/drawing/2014/main" id="{CDFFBA9B-9743-7CE6-B713-341333913C5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84522" y="237978"/>
            <a:ext cx="6822955" cy="6608519"/>
          </a:xfrm>
        </p:spPr>
      </p:pic>
    </p:spTree>
    <p:extLst>
      <p:ext uri="{BB962C8B-B14F-4D97-AF65-F5344CB8AC3E}">
        <p14:creationId xmlns:p14="http://schemas.microsoft.com/office/powerpoint/2010/main" val="6781700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4380-9B4B-7F19-9AEA-0763591EB68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6BD7396-812E-D3CC-79A8-C65D3074447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66284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E5C08-60BF-6525-8558-63259133F763}"/>
              </a:ext>
            </a:extLst>
          </p:cNvPr>
          <p:cNvSpPr>
            <a:spLocks noGrp="1"/>
          </p:cNvSpPr>
          <p:nvPr>
            <p:ph type="title"/>
          </p:nvPr>
        </p:nvSpPr>
        <p:spPr/>
        <p:txBody>
          <a:bodyPr/>
          <a:lstStyle/>
          <a:p>
            <a:r>
              <a:rPr lang="en-US" dirty="0"/>
              <a:t>CIRCI</a:t>
            </a:r>
          </a:p>
        </p:txBody>
      </p:sp>
      <p:sp>
        <p:nvSpPr>
          <p:cNvPr id="3" name="Content Placeholder 2">
            <a:extLst>
              <a:ext uri="{FF2B5EF4-FFF2-40B4-BE49-F238E27FC236}">
                <a16:creationId xmlns:a16="http://schemas.microsoft.com/office/drawing/2014/main" id="{2B71E79F-3678-67CE-6398-ADC093C2650F}"/>
              </a:ext>
            </a:extLst>
          </p:cNvPr>
          <p:cNvSpPr>
            <a:spLocks noGrp="1"/>
          </p:cNvSpPr>
          <p:nvPr>
            <p:ph idx="1"/>
          </p:nvPr>
        </p:nvSpPr>
        <p:spPr/>
        <p:txBody>
          <a:bodyPr>
            <a:normAutofit lnSpcReduction="10000"/>
          </a:bodyPr>
          <a:lstStyle/>
          <a:p>
            <a:r>
              <a:rPr lang="en-US" dirty="0"/>
              <a:t>Effect of Treatment With Low Doses of Hydrocortisone and Fludrocortisone on Mortality in Patients with Septic Shock</a:t>
            </a:r>
          </a:p>
          <a:p>
            <a:pPr lvl="1"/>
            <a:r>
              <a:rPr lang="en-US" dirty="0"/>
              <a:t>“The French Study” – Annane et al. 2002</a:t>
            </a:r>
          </a:p>
          <a:p>
            <a:pPr lvl="1"/>
            <a:r>
              <a:rPr lang="en-US" dirty="0"/>
              <a:t>Placebo-controlled, randomized, double-blind, parallel-group trial at 19 ICUs in France</a:t>
            </a:r>
          </a:p>
          <a:p>
            <a:pPr lvl="1"/>
            <a:r>
              <a:rPr lang="en-US" dirty="0"/>
              <a:t>Objective: To assess whether low doses of corticosteroids improve 28-day survival in patients with septic shock and relative adrenal insufficiency (RAI)</a:t>
            </a:r>
          </a:p>
          <a:p>
            <a:pPr lvl="1"/>
            <a:r>
              <a:rPr lang="en-US" dirty="0"/>
              <a:t>Patients: 300 adults with septic shock</a:t>
            </a:r>
          </a:p>
          <a:p>
            <a:pPr lvl="1"/>
            <a:r>
              <a:rPr lang="en-US" dirty="0"/>
              <a:t>Patients treated with hydrocortisone (50 mg IV bolus q6) and fludrocortisone or placebo for 7 days</a:t>
            </a:r>
          </a:p>
          <a:p>
            <a:pPr lvl="1"/>
            <a:r>
              <a:rPr lang="en-US" dirty="0"/>
              <a:t>Conclusion: Treatment </a:t>
            </a:r>
            <a:r>
              <a:rPr lang="en-US" b="1" dirty="0"/>
              <a:t>significantly reduced the risk of death </a:t>
            </a:r>
            <a:r>
              <a:rPr lang="en-US" dirty="0"/>
              <a:t>in patients with septic shock and RAI without increasing adverse events</a:t>
            </a:r>
          </a:p>
          <a:p>
            <a:pPr lvl="1"/>
            <a:endParaRPr lang="en-US" dirty="0"/>
          </a:p>
        </p:txBody>
      </p:sp>
    </p:spTree>
    <p:extLst>
      <p:ext uri="{BB962C8B-B14F-4D97-AF65-F5344CB8AC3E}">
        <p14:creationId xmlns:p14="http://schemas.microsoft.com/office/powerpoint/2010/main" val="227228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A938C-6792-5ECA-B440-EF6F1C09CF6F}"/>
              </a:ext>
            </a:extLst>
          </p:cNvPr>
          <p:cNvSpPr>
            <a:spLocks noGrp="1"/>
          </p:cNvSpPr>
          <p:nvPr>
            <p:ph type="title"/>
          </p:nvPr>
        </p:nvSpPr>
        <p:spPr/>
        <p:txBody>
          <a:bodyPr/>
          <a:lstStyle/>
          <a:p>
            <a:r>
              <a:rPr lang="en-US" dirty="0"/>
              <a:t>CIRCI</a:t>
            </a:r>
          </a:p>
        </p:txBody>
      </p:sp>
      <p:sp>
        <p:nvSpPr>
          <p:cNvPr id="3" name="Content Placeholder 2">
            <a:extLst>
              <a:ext uri="{FF2B5EF4-FFF2-40B4-BE49-F238E27FC236}">
                <a16:creationId xmlns:a16="http://schemas.microsoft.com/office/drawing/2014/main" id="{582D3B5C-1B29-1005-80E9-BD5998414908}"/>
              </a:ext>
            </a:extLst>
          </p:cNvPr>
          <p:cNvSpPr>
            <a:spLocks noGrp="1"/>
          </p:cNvSpPr>
          <p:nvPr>
            <p:ph idx="1"/>
          </p:nvPr>
        </p:nvSpPr>
        <p:spPr>
          <a:xfrm>
            <a:off x="838200" y="1825625"/>
            <a:ext cx="10515600" cy="4729920"/>
          </a:xfrm>
        </p:spPr>
        <p:txBody>
          <a:bodyPr>
            <a:normAutofit lnSpcReduction="10000"/>
          </a:bodyPr>
          <a:lstStyle/>
          <a:p>
            <a:r>
              <a:rPr lang="en-US" dirty="0"/>
              <a:t>Hydrocortisone Therapy for Patients with Septic Shock (CORTICUS)</a:t>
            </a:r>
          </a:p>
          <a:p>
            <a:pPr lvl="1"/>
            <a:r>
              <a:rPr lang="en-US" dirty="0"/>
              <a:t>2008 multicenter, randomized, double-blind, placebo-controlled trial</a:t>
            </a:r>
          </a:p>
          <a:p>
            <a:pPr lvl="1"/>
            <a:r>
              <a:rPr lang="en-US" dirty="0"/>
              <a:t>499 adults with septic shock</a:t>
            </a:r>
          </a:p>
          <a:p>
            <a:pPr lvl="1"/>
            <a:r>
              <a:rPr lang="en-US" dirty="0"/>
              <a:t>251 patients received hydrocortisone (50 mg IV q6) and 248 received placebo for 5 days; the dose was then tapered during a 6-day period</a:t>
            </a:r>
          </a:p>
          <a:p>
            <a:pPr lvl="1"/>
            <a:r>
              <a:rPr lang="en-US" dirty="0"/>
              <a:t>Primary outcome: death among patients who did not have a response to a corticotropin test</a:t>
            </a:r>
          </a:p>
          <a:p>
            <a:pPr lvl="1"/>
            <a:r>
              <a:rPr lang="en-US" dirty="0"/>
              <a:t>At 28 days, there was </a:t>
            </a:r>
            <a:r>
              <a:rPr lang="en-US" b="1" dirty="0"/>
              <a:t>no difference in mortality </a:t>
            </a:r>
            <a:r>
              <a:rPr lang="en-US" dirty="0"/>
              <a:t>between patient in the two groups who did not have a response to corticotropin or between those who had a response</a:t>
            </a:r>
          </a:p>
          <a:p>
            <a:pPr lvl="1"/>
            <a:r>
              <a:rPr lang="en-US" dirty="0"/>
              <a:t>In the hydrocortisone group, shock was reversed more quickly than in the placebo group</a:t>
            </a:r>
          </a:p>
          <a:p>
            <a:pPr lvl="2"/>
            <a:r>
              <a:rPr lang="en-US" dirty="0"/>
              <a:t>There were more episodes of superinfections, including new sepsis and septic shock</a:t>
            </a:r>
          </a:p>
        </p:txBody>
      </p:sp>
    </p:spTree>
    <p:extLst>
      <p:ext uri="{BB962C8B-B14F-4D97-AF65-F5344CB8AC3E}">
        <p14:creationId xmlns:p14="http://schemas.microsoft.com/office/powerpoint/2010/main" val="342133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850B6-8FA6-61AB-63D9-0624D306326A}"/>
              </a:ext>
            </a:extLst>
          </p:cNvPr>
          <p:cNvSpPr>
            <a:spLocks noGrp="1"/>
          </p:cNvSpPr>
          <p:nvPr>
            <p:ph type="title"/>
          </p:nvPr>
        </p:nvSpPr>
        <p:spPr/>
        <p:txBody>
          <a:bodyPr/>
          <a:lstStyle/>
          <a:p>
            <a:r>
              <a:rPr lang="en-US" dirty="0"/>
              <a:t>CIRCI</a:t>
            </a:r>
          </a:p>
        </p:txBody>
      </p:sp>
      <p:sp>
        <p:nvSpPr>
          <p:cNvPr id="3" name="Content Placeholder 2">
            <a:extLst>
              <a:ext uri="{FF2B5EF4-FFF2-40B4-BE49-F238E27FC236}">
                <a16:creationId xmlns:a16="http://schemas.microsoft.com/office/drawing/2014/main" id="{5192E004-D7CB-FB5F-9B67-B938DD3909D4}"/>
              </a:ext>
            </a:extLst>
          </p:cNvPr>
          <p:cNvSpPr>
            <a:spLocks noGrp="1"/>
          </p:cNvSpPr>
          <p:nvPr>
            <p:ph idx="1"/>
          </p:nvPr>
        </p:nvSpPr>
        <p:spPr/>
        <p:txBody>
          <a:bodyPr/>
          <a:lstStyle/>
          <a:p>
            <a:r>
              <a:rPr lang="en-US" dirty="0"/>
              <a:t>French Study vs. CORTICUS</a:t>
            </a:r>
          </a:p>
          <a:p>
            <a:pPr lvl="1"/>
            <a:r>
              <a:rPr lang="en-US" dirty="0"/>
              <a:t>Annane study population was sicker </a:t>
            </a:r>
          </a:p>
          <a:p>
            <a:pPr lvl="1"/>
            <a:r>
              <a:rPr lang="en-US" dirty="0"/>
              <a:t>Annane study enrollment was allowed within 8 hr. of fulfilling entry criteria and 72 hr. in CORTICUS</a:t>
            </a:r>
          </a:p>
          <a:p>
            <a:pPr lvl="1"/>
            <a:r>
              <a:rPr lang="en-US" dirty="0"/>
              <a:t>Fludrocortisone not given in CORTICUS</a:t>
            </a:r>
          </a:p>
          <a:p>
            <a:pPr lvl="1"/>
            <a:r>
              <a:rPr lang="en-US" dirty="0"/>
              <a:t>Etomidate used in both studies</a:t>
            </a:r>
          </a:p>
          <a:p>
            <a:pPr lvl="1"/>
            <a:r>
              <a:rPr lang="en-US" dirty="0"/>
              <a:t>Only 500 patients were enrolled rather than projected 800 in CORTICUS</a:t>
            </a:r>
          </a:p>
        </p:txBody>
      </p:sp>
    </p:spTree>
    <p:extLst>
      <p:ext uri="{BB962C8B-B14F-4D97-AF65-F5344CB8AC3E}">
        <p14:creationId xmlns:p14="http://schemas.microsoft.com/office/powerpoint/2010/main" val="1111589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19CCB-F202-7BC8-D0F9-42AB22462D73}"/>
              </a:ext>
            </a:extLst>
          </p:cNvPr>
          <p:cNvSpPr>
            <a:spLocks noGrp="1"/>
          </p:cNvSpPr>
          <p:nvPr>
            <p:ph type="title"/>
          </p:nvPr>
        </p:nvSpPr>
        <p:spPr/>
        <p:txBody>
          <a:bodyPr/>
          <a:lstStyle/>
          <a:p>
            <a:r>
              <a:rPr lang="en-US" dirty="0"/>
              <a:t>CIRCI</a:t>
            </a:r>
          </a:p>
        </p:txBody>
      </p:sp>
      <p:sp>
        <p:nvSpPr>
          <p:cNvPr id="3" name="Content Placeholder 2">
            <a:extLst>
              <a:ext uri="{FF2B5EF4-FFF2-40B4-BE49-F238E27FC236}">
                <a16:creationId xmlns:a16="http://schemas.microsoft.com/office/drawing/2014/main" id="{1437F117-9280-F352-6F9A-A58E9363653E}"/>
              </a:ext>
            </a:extLst>
          </p:cNvPr>
          <p:cNvSpPr>
            <a:spLocks noGrp="1"/>
          </p:cNvSpPr>
          <p:nvPr>
            <p:ph idx="1"/>
          </p:nvPr>
        </p:nvSpPr>
        <p:spPr/>
        <p:txBody>
          <a:bodyPr/>
          <a:lstStyle/>
          <a:p>
            <a:r>
              <a:rPr lang="en-US" dirty="0"/>
              <a:t>2018 Annane et al. APROCCHUS Trial: Hydrocortisone plus Fludrocortisone for Adults with Septic Shock</a:t>
            </a:r>
          </a:p>
          <a:p>
            <a:pPr lvl="1"/>
            <a:r>
              <a:rPr lang="en-US" dirty="0"/>
              <a:t>Multicenter, double-blind, randomized clinical trial</a:t>
            </a:r>
          </a:p>
          <a:p>
            <a:pPr lvl="1"/>
            <a:r>
              <a:rPr lang="en-US" dirty="0"/>
              <a:t>1241 people with septic shock</a:t>
            </a:r>
          </a:p>
          <a:p>
            <a:pPr lvl="1"/>
            <a:r>
              <a:rPr lang="en-US" dirty="0"/>
              <a:t>Primary outcome: 90-day all cause mortality</a:t>
            </a:r>
          </a:p>
          <a:p>
            <a:pPr lvl="1"/>
            <a:r>
              <a:rPr lang="en-US" dirty="0"/>
              <a:t>Steroid treatment </a:t>
            </a:r>
            <a:r>
              <a:rPr lang="en-US" b="1" dirty="0"/>
              <a:t>improved all cause mortality </a:t>
            </a:r>
            <a:r>
              <a:rPr lang="en-US" dirty="0"/>
              <a:t>compared with placebo, regardless of cortisol response to corticotropin </a:t>
            </a:r>
          </a:p>
          <a:p>
            <a:pPr lvl="1"/>
            <a:r>
              <a:rPr lang="en-US" dirty="0"/>
              <a:t>Treatment was associated with positive secondary outcomes – vasopressor-free and organ failure-free days</a:t>
            </a:r>
          </a:p>
          <a:p>
            <a:pPr lvl="1"/>
            <a:r>
              <a:rPr lang="en-US" dirty="0"/>
              <a:t>No more serious adverse events than placebo</a:t>
            </a:r>
          </a:p>
        </p:txBody>
      </p:sp>
    </p:spTree>
    <p:extLst>
      <p:ext uri="{BB962C8B-B14F-4D97-AF65-F5344CB8AC3E}">
        <p14:creationId xmlns:p14="http://schemas.microsoft.com/office/powerpoint/2010/main" val="289316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0A28C-4AA6-9A2A-E363-8091479D0E58}"/>
              </a:ext>
            </a:extLst>
          </p:cNvPr>
          <p:cNvSpPr>
            <a:spLocks noGrp="1"/>
          </p:cNvSpPr>
          <p:nvPr>
            <p:ph type="title"/>
          </p:nvPr>
        </p:nvSpPr>
        <p:spPr/>
        <p:txBody>
          <a:bodyPr/>
          <a:lstStyle/>
          <a:p>
            <a:r>
              <a:rPr lang="en-US" dirty="0"/>
              <a:t>CIRCI</a:t>
            </a:r>
          </a:p>
        </p:txBody>
      </p:sp>
      <p:sp>
        <p:nvSpPr>
          <p:cNvPr id="3" name="Content Placeholder 2">
            <a:extLst>
              <a:ext uri="{FF2B5EF4-FFF2-40B4-BE49-F238E27FC236}">
                <a16:creationId xmlns:a16="http://schemas.microsoft.com/office/drawing/2014/main" id="{544EA03E-A40F-551C-9342-2D8453314CCC}"/>
              </a:ext>
            </a:extLst>
          </p:cNvPr>
          <p:cNvSpPr>
            <a:spLocks noGrp="1"/>
          </p:cNvSpPr>
          <p:nvPr>
            <p:ph idx="1"/>
          </p:nvPr>
        </p:nvSpPr>
        <p:spPr/>
        <p:txBody>
          <a:bodyPr/>
          <a:lstStyle/>
          <a:p>
            <a:r>
              <a:rPr lang="en-US" dirty="0"/>
              <a:t>2018 ADRENAL Trial: Adjunctive Glucocorticoid Therapy in Patients with Septic Shock</a:t>
            </a:r>
          </a:p>
          <a:p>
            <a:pPr lvl="1"/>
            <a:r>
              <a:rPr lang="en-US" dirty="0"/>
              <a:t>International, multicenter, double-bind, randomized clinical trial</a:t>
            </a:r>
          </a:p>
          <a:p>
            <a:pPr lvl="1"/>
            <a:r>
              <a:rPr lang="en-US" dirty="0"/>
              <a:t>3658 people with septic shock</a:t>
            </a:r>
          </a:p>
          <a:p>
            <a:pPr lvl="1"/>
            <a:r>
              <a:rPr lang="en-US" dirty="0"/>
              <a:t>Primary outcome: death from any cause at 90 days</a:t>
            </a:r>
          </a:p>
          <a:p>
            <a:pPr lvl="1"/>
            <a:r>
              <a:rPr lang="en-US" dirty="0"/>
              <a:t>No difference in 90-day survival in patients that received hydrocortisone versus placebo</a:t>
            </a:r>
          </a:p>
          <a:p>
            <a:pPr lvl="1"/>
            <a:r>
              <a:rPr lang="en-US" dirty="0"/>
              <a:t>Patients receiving hydrocortisone had </a:t>
            </a:r>
            <a:r>
              <a:rPr lang="en-US" b="1" dirty="0"/>
              <a:t>more rapid shock reversal </a:t>
            </a:r>
            <a:r>
              <a:rPr lang="en-US" dirty="0"/>
              <a:t>as well as more overall adverse events compared to placebo</a:t>
            </a:r>
          </a:p>
        </p:txBody>
      </p:sp>
    </p:spTree>
    <p:extLst>
      <p:ext uri="{BB962C8B-B14F-4D97-AF65-F5344CB8AC3E}">
        <p14:creationId xmlns:p14="http://schemas.microsoft.com/office/powerpoint/2010/main" val="55709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2824</TotalTime>
  <Words>4263</Words>
  <Application>Microsoft Office PowerPoint</Application>
  <PresentationFormat>Widescreen</PresentationFormat>
  <Paragraphs>358</Paragraphs>
  <Slides>46</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Office Theme</vt:lpstr>
      <vt:lpstr> Part I: Critical Illness-related Corticosteroid Insufficiency  Part II: Hypoadrenocorticism</vt:lpstr>
      <vt:lpstr>Critical Illness-related Corticosteroid Insufficiency</vt:lpstr>
      <vt:lpstr>CIRCI</vt:lpstr>
      <vt:lpstr>CIRCI Trials</vt:lpstr>
      <vt:lpstr>CIRCI</vt:lpstr>
      <vt:lpstr>CIRCI</vt:lpstr>
      <vt:lpstr>CIRCI</vt:lpstr>
      <vt:lpstr>CIRCI</vt:lpstr>
      <vt:lpstr>CIRCI</vt:lpstr>
      <vt:lpstr>Pathophysiology</vt:lpstr>
      <vt:lpstr>Question #1</vt:lpstr>
      <vt:lpstr>Pathophysiology</vt:lpstr>
      <vt:lpstr>PowerPoint Presentation</vt:lpstr>
      <vt:lpstr>Question #2</vt:lpstr>
      <vt:lpstr>Pathophysiology</vt:lpstr>
      <vt:lpstr>Pathophysiology</vt:lpstr>
      <vt:lpstr>Pathophysiology</vt:lpstr>
      <vt:lpstr>Pathophysiology</vt:lpstr>
      <vt:lpstr>Question #3</vt:lpstr>
      <vt:lpstr>Clinical manifestations</vt:lpstr>
      <vt:lpstr>Question #4</vt:lpstr>
      <vt:lpstr>Cortisol’s role in vasomotor tone</vt:lpstr>
      <vt:lpstr>Diagnosing CIRCI in people</vt:lpstr>
      <vt:lpstr>Diagnosing CIRCI in dogs and cats</vt:lpstr>
      <vt:lpstr>Treating CIRCI in people</vt:lpstr>
      <vt:lpstr>Treating CIRCI in people</vt:lpstr>
      <vt:lpstr>Treating CIRCI in people</vt:lpstr>
      <vt:lpstr>Treating CIRCI in people</vt:lpstr>
      <vt:lpstr>PowerPoint Presentation</vt:lpstr>
      <vt:lpstr>Prognosis</vt:lpstr>
      <vt:lpstr>PowerPoint Presentation</vt:lpstr>
      <vt:lpstr>PowerPoint Presentation</vt:lpstr>
      <vt:lpstr>Part II: Hypoadrenocorticism</vt:lpstr>
      <vt:lpstr>Hypoadrenocorticism</vt:lpstr>
      <vt:lpstr>Hypoadrenocorticism</vt:lpstr>
      <vt:lpstr>Hypoadrenocorticism etiology</vt:lpstr>
      <vt:lpstr>Question #5</vt:lpstr>
      <vt:lpstr>Hypoadrenocorticism clinicopathologic findings</vt:lpstr>
      <vt:lpstr>Diagnosis</vt:lpstr>
      <vt:lpstr>Treatment</vt:lpstr>
      <vt:lpstr>Treatment</vt:lpstr>
      <vt:lpstr>Treatment</vt:lpstr>
      <vt:lpstr>Prognosis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Hypoadrenocorticism CIRCI</dc:title>
  <dc:creator>Mail Service</dc:creator>
  <cp:lastModifiedBy>Mail Service</cp:lastModifiedBy>
  <cp:revision>22</cp:revision>
  <dcterms:created xsi:type="dcterms:W3CDTF">2023-05-23T15:49:57Z</dcterms:created>
  <dcterms:modified xsi:type="dcterms:W3CDTF">2023-05-30T17:30:36Z</dcterms:modified>
</cp:coreProperties>
</file>