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2A7DE6-1BD6-43EF-992E-F03A56041E5C}"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2708593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2A7DE6-1BD6-43EF-992E-F03A56041E5C}"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2313807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2A7DE6-1BD6-43EF-992E-F03A56041E5C}"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224191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2A7DE6-1BD6-43EF-992E-F03A56041E5C}"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125573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72A7DE6-1BD6-43EF-992E-F03A56041E5C}"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427857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2A7DE6-1BD6-43EF-992E-F03A56041E5C}"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3357276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2A7DE6-1BD6-43EF-992E-F03A56041E5C}" type="datetimeFigureOut">
              <a:rPr lang="en-US" smtClean="0"/>
              <a:t>9/27/2021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3531612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2A7DE6-1BD6-43EF-992E-F03A56041E5C}" type="datetimeFigureOut">
              <a:rPr lang="en-US" smtClean="0"/>
              <a:t>9/27/2021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265147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2A7DE6-1BD6-43EF-992E-F03A56041E5C}" type="datetimeFigureOut">
              <a:rPr lang="en-US" smtClean="0"/>
              <a:t>9/27/2021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402464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72A7DE6-1BD6-43EF-992E-F03A56041E5C}"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1474445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72A7DE6-1BD6-43EF-992E-F03A56041E5C}"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FC6E1-4BD3-460A-B4A6-CBB78152CCE7}" type="slidenum">
              <a:rPr lang="en-US" smtClean="0"/>
              <a:t>‹#›</a:t>
            </a:fld>
            <a:endParaRPr lang="en-US"/>
          </a:p>
        </p:txBody>
      </p:sp>
    </p:spTree>
    <p:extLst>
      <p:ext uri="{BB962C8B-B14F-4D97-AF65-F5344CB8AC3E}">
        <p14:creationId xmlns:p14="http://schemas.microsoft.com/office/powerpoint/2010/main" val="3122233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A7DE6-1BD6-43EF-992E-F03A56041E5C}" type="datetimeFigureOut">
              <a:rPr lang="en-US" smtClean="0"/>
              <a:t>9/27/2021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0FC6E1-4BD3-460A-B4A6-CBB78152CCE7}" type="slidenum">
              <a:rPr lang="en-US" smtClean="0"/>
              <a:t>‹#›</a:t>
            </a:fld>
            <a:endParaRPr lang="en-US"/>
          </a:p>
        </p:txBody>
      </p:sp>
    </p:spTree>
    <p:extLst>
      <p:ext uri="{BB962C8B-B14F-4D97-AF65-F5344CB8AC3E}">
        <p14:creationId xmlns:p14="http://schemas.microsoft.com/office/powerpoint/2010/main" val="521215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14411"/>
            <a:ext cx="9144000" cy="1557227"/>
          </a:xfrm>
        </p:spPr>
        <p:txBody>
          <a:bodyPr>
            <a:normAutofit/>
          </a:bodyPr>
          <a:lstStyle/>
          <a:p>
            <a:r>
              <a:rPr lang="en-US" sz="4000" b="1" dirty="0" smtClean="0">
                <a:solidFill>
                  <a:srgbClr val="0070C0"/>
                </a:solidFill>
              </a:rPr>
              <a:t>Specifying Multiple Filtering Criteria in SQL</a:t>
            </a:r>
            <a:endParaRPr lang="en-US" sz="4000" b="1" dirty="0">
              <a:solidFill>
                <a:srgbClr val="0070C0"/>
              </a:solidFill>
            </a:endParaRPr>
          </a:p>
        </p:txBody>
      </p:sp>
      <p:sp>
        <p:nvSpPr>
          <p:cNvPr id="3" name="Subtitle 2"/>
          <p:cNvSpPr>
            <a:spLocks noGrp="1"/>
          </p:cNvSpPr>
          <p:nvPr>
            <p:ph type="subTitle" idx="1"/>
          </p:nvPr>
        </p:nvSpPr>
        <p:spPr>
          <a:xfrm>
            <a:off x="1524000" y="4277899"/>
            <a:ext cx="9144000" cy="1655762"/>
          </a:xfrm>
        </p:spPr>
        <p:txBody>
          <a:bodyPr/>
          <a:lstStyle/>
          <a:p>
            <a:r>
              <a:rPr lang="en-US" sz="2000" dirty="0" smtClean="0"/>
              <a:t>Presented by</a:t>
            </a:r>
            <a:r>
              <a:rPr lang="en-US" dirty="0" smtClean="0"/>
              <a:t> </a:t>
            </a:r>
          </a:p>
          <a:p>
            <a:r>
              <a:rPr lang="en-US" dirty="0" smtClean="0"/>
              <a:t>Jean M. Pajerek</a:t>
            </a:r>
          </a:p>
          <a:p>
            <a:r>
              <a:rPr lang="en-US" sz="2000" dirty="0" smtClean="0"/>
              <a:t>September, 2021</a:t>
            </a:r>
            <a:endParaRPr lang="en-US" sz="2000" dirty="0"/>
          </a:p>
        </p:txBody>
      </p:sp>
    </p:spTree>
    <p:extLst>
      <p:ext uri="{BB962C8B-B14F-4D97-AF65-F5344CB8AC3E}">
        <p14:creationId xmlns:p14="http://schemas.microsoft.com/office/powerpoint/2010/main" val="4118161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593" y="1534602"/>
            <a:ext cx="10515600" cy="3967701"/>
          </a:xfrm>
        </p:spPr>
        <p:txBody>
          <a:bodyPr>
            <a:normAutofit fontScale="90000"/>
          </a:bodyPr>
          <a:lstStyle/>
          <a:p>
            <a:r>
              <a:rPr lang="en-US" dirty="0" smtClean="0">
                <a:solidFill>
                  <a:srgbClr val="0070C0"/>
                </a:solidFill>
              </a:rPr>
              <a:t>Let’s think for a minute about what we are using these data for. At the Law Library, we are conducting a mass withdrawal project. I need to know which items are duplicates and which are not. It will be much easier to determine this if we group the results by enumeration or chronology first, THEN by copy number.</a:t>
            </a:r>
            <a:endParaRPr lang="en-US" dirty="0">
              <a:solidFill>
                <a:srgbClr val="0070C0"/>
              </a:solidFill>
            </a:endParaRPr>
          </a:p>
        </p:txBody>
      </p:sp>
    </p:spTree>
    <p:extLst>
      <p:ext uri="{BB962C8B-B14F-4D97-AF65-F5344CB8AC3E}">
        <p14:creationId xmlns:p14="http://schemas.microsoft.com/office/powerpoint/2010/main" val="786990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rPr>
              <a:t>Here’s what that SQL looks like:</a:t>
            </a:r>
            <a:endParaRPr lang="en-US" sz="40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954156" y="2153363"/>
            <a:ext cx="10678601" cy="3738553"/>
          </a:xfrm>
          <a:prstGeom prst="rect">
            <a:avLst/>
          </a:prstGeom>
        </p:spPr>
      </p:pic>
    </p:spTree>
    <p:extLst>
      <p:ext uri="{BB962C8B-B14F-4D97-AF65-F5344CB8AC3E}">
        <p14:creationId xmlns:p14="http://schemas.microsoft.com/office/powerpoint/2010/main" val="33338599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0070C0"/>
                </a:solidFill>
              </a:rPr>
              <a:t>By sorting first on chronology, then on copy number, we’ve made it easier to see that (for example) there are three copies of v. 20, and four copies of v. 21.</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486894" y="2623930"/>
            <a:ext cx="9279172" cy="3633747"/>
          </a:xfrm>
          <a:prstGeom prst="rect">
            <a:avLst/>
          </a:prstGeom>
        </p:spPr>
      </p:pic>
    </p:spTree>
    <p:extLst>
      <p:ext uri="{BB962C8B-B14F-4D97-AF65-F5344CB8AC3E}">
        <p14:creationId xmlns:p14="http://schemas.microsoft.com/office/powerpoint/2010/main" val="4221832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Now is a good time for a reality check! Let’s see if what we see in FOLIO matches our query results.</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925493" y="2253076"/>
            <a:ext cx="5443502" cy="3877380"/>
          </a:xfrm>
          <a:prstGeom prst="rect">
            <a:avLst/>
          </a:prstGeom>
        </p:spPr>
      </p:pic>
      <p:sp>
        <p:nvSpPr>
          <p:cNvPr id="5" name="TextBox 4"/>
          <p:cNvSpPr txBox="1"/>
          <p:nvPr/>
        </p:nvSpPr>
        <p:spPr>
          <a:xfrm>
            <a:off x="7148223" y="3586038"/>
            <a:ext cx="3124862" cy="2308324"/>
          </a:xfrm>
          <a:prstGeom prst="rect">
            <a:avLst/>
          </a:prstGeom>
          <a:noFill/>
        </p:spPr>
        <p:txBody>
          <a:bodyPr wrap="square" rtlCol="0">
            <a:spAutoFit/>
          </a:bodyPr>
          <a:lstStyle/>
          <a:p>
            <a:r>
              <a:rPr lang="en-US" dirty="0" smtClean="0">
                <a:solidFill>
                  <a:srgbClr val="FF0000"/>
                </a:solidFill>
              </a:rPr>
              <a:t>Looking at the item records associated with copy 4 in the FOLIO user interface, we see that there IS a v. 21, but NOT a v. 20. There is also no copy 4 of volume 22, and this is accurately reflected in our query results.</a:t>
            </a:r>
            <a:endParaRPr lang="en-US" dirty="0">
              <a:solidFill>
                <a:srgbClr val="FF0000"/>
              </a:solidFill>
            </a:endParaRPr>
          </a:p>
        </p:txBody>
      </p:sp>
    </p:spTree>
    <p:extLst>
      <p:ext uri="{BB962C8B-B14F-4D97-AF65-F5344CB8AC3E}">
        <p14:creationId xmlns:p14="http://schemas.microsoft.com/office/powerpoint/2010/main" val="1771144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0070C0"/>
                </a:solidFill>
              </a:rPr>
              <a:t>We’ve just learned about one technique for adding multiple filtering criteria to a query. Below is a slightly easier way to produce the exact same results, using a WHERE IN statement.</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596348" y="2456954"/>
            <a:ext cx="11235193" cy="3562184"/>
          </a:xfrm>
          <a:prstGeom prst="rect">
            <a:avLst/>
          </a:prstGeom>
        </p:spPr>
      </p:pic>
    </p:spTree>
    <p:extLst>
      <p:ext uri="{BB962C8B-B14F-4D97-AF65-F5344CB8AC3E}">
        <p14:creationId xmlns:p14="http://schemas.microsoft.com/office/powerpoint/2010/main" val="14444099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103" y="659323"/>
            <a:ext cx="10515600" cy="1325563"/>
          </a:xfrm>
        </p:spPr>
        <p:txBody>
          <a:bodyPr>
            <a:normAutofit/>
          </a:bodyPr>
          <a:lstStyle/>
          <a:p>
            <a:r>
              <a:rPr lang="en-US" sz="3600" b="1" dirty="0" smtClean="0">
                <a:solidFill>
                  <a:srgbClr val="0070C0"/>
                </a:solidFill>
              </a:rPr>
              <a:t>Using a WHERE IN statement saves some typing, and the results are absolutely identical.</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351722" y="2687541"/>
            <a:ext cx="8476090" cy="3387255"/>
          </a:xfrm>
          <a:prstGeom prst="rect">
            <a:avLst/>
          </a:prstGeom>
        </p:spPr>
      </p:pic>
    </p:spTree>
    <p:extLst>
      <p:ext uri="{BB962C8B-B14F-4D97-AF65-F5344CB8AC3E}">
        <p14:creationId xmlns:p14="http://schemas.microsoft.com/office/powerpoint/2010/main" val="1062825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8442" y="683811"/>
            <a:ext cx="9144000" cy="949643"/>
          </a:xfrm>
        </p:spPr>
        <p:txBody>
          <a:bodyPr>
            <a:normAutofit/>
          </a:bodyPr>
          <a:lstStyle/>
          <a:p>
            <a:r>
              <a:rPr lang="en-US" sz="4800" b="1" dirty="0" smtClean="0">
                <a:solidFill>
                  <a:srgbClr val="0070C0"/>
                </a:solidFill>
              </a:rPr>
              <a:t>When last we left our heroes …</a:t>
            </a:r>
            <a:endParaRPr lang="en-US" sz="4800" b="1" dirty="0">
              <a:solidFill>
                <a:srgbClr val="0070C0"/>
              </a:solidFill>
            </a:endParaRPr>
          </a:p>
        </p:txBody>
      </p:sp>
      <p:pic>
        <p:nvPicPr>
          <p:cNvPr id="4" name="Picture 3"/>
          <p:cNvPicPr>
            <a:picLocks noChangeAspect="1"/>
          </p:cNvPicPr>
          <p:nvPr/>
        </p:nvPicPr>
        <p:blipFill>
          <a:blip r:embed="rId2"/>
          <a:stretch>
            <a:fillRect/>
          </a:stretch>
        </p:blipFill>
        <p:spPr>
          <a:xfrm>
            <a:off x="1778442" y="3140765"/>
            <a:ext cx="9144000" cy="2949934"/>
          </a:xfrm>
          <a:prstGeom prst="rect">
            <a:avLst/>
          </a:prstGeom>
        </p:spPr>
      </p:pic>
      <p:sp>
        <p:nvSpPr>
          <p:cNvPr id="5" name="TextBox 4"/>
          <p:cNvSpPr txBox="1"/>
          <p:nvPr/>
        </p:nvSpPr>
        <p:spPr>
          <a:xfrm>
            <a:off x="2645134" y="1911731"/>
            <a:ext cx="7410615" cy="646331"/>
          </a:xfrm>
          <a:prstGeom prst="rect">
            <a:avLst/>
          </a:prstGeom>
          <a:noFill/>
        </p:spPr>
        <p:txBody>
          <a:bodyPr wrap="square" rtlCol="0">
            <a:spAutoFit/>
          </a:bodyPr>
          <a:lstStyle/>
          <a:p>
            <a:r>
              <a:rPr lang="en-US" sz="3600" dirty="0" smtClean="0"/>
              <a:t>We had a query that looked like this:</a:t>
            </a:r>
            <a:endParaRPr lang="en-US" sz="3600" dirty="0"/>
          </a:p>
        </p:txBody>
      </p:sp>
    </p:spTree>
    <p:extLst>
      <p:ext uri="{BB962C8B-B14F-4D97-AF65-F5344CB8AC3E}">
        <p14:creationId xmlns:p14="http://schemas.microsoft.com/office/powerpoint/2010/main" val="250631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This query has just one limiting criterion, the holdings HRID, which we see in the WHERE statement below.</a:t>
            </a:r>
            <a:endParaRPr lang="en-US" sz="32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985962" y="2377441"/>
            <a:ext cx="10367838" cy="3442914"/>
          </a:xfrm>
          <a:prstGeom prst="rect">
            <a:avLst/>
          </a:prstGeom>
        </p:spPr>
      </p:pic>
    </p:spTree>
    <p:extLst>
      <p:ext uri="{BB962C8B-B14F-4D97-AF65-F5344CB8AC3E}">
        <p14:creationId xmlns:p14="http://schemas.microsoft.com/office/powerpoint/2010/main" val="3882384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420" y="1947435"/>
            <a:ext cx="10515600" cy="2545052"/>
          </a:xfrm>
        </p:spPr>
        <p:txBody>
          <a:bodyPr>
            <a:normAutofit fontScale="90000"/>
          </a:bodyPr>
          <a:lstStyle/>
          <a:p>
            <a:r>
              <a:rPr lang="en-US" sz="3600" b="1" dirty="0" smtClean="0">
                <a:solidFill>
                  <a:srgbClr val="0070C0"/>
                </a:solidFill>
              </a:rPr>
              <a:t>Recall that the query we wrote last time retrieved item record information associated with a single holdings record. What if we need item record information associated with more than one holdings record? Is there a way to apply several criteria at once?</a:t>
            </a:r>
            <a:endParaRPr lang="en-US" sz="3600" b="1" dirty="0">
              <a:solidFill>
                <a:srgbClr val="0070C0"/>
              </a:solidFill>
            </a:endParaRPr>
          </a:p>
        </p:txBody>
      </p:sp>
    </p:spTree>
    <p:extLst>
      <p:ext uri="{BB962C8B-B14F-4D97-AF65-F5344CB8AC3E}">
        <p14:creationId xmlns:p14="http://schemas.microsoft.com/office/powerpoint/2010/main" val="1695171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rgbClr val="0070C0"/>
                </a:solidFill>
              </a:rPr>
              <a:t>Let’s explore this question by finding an example of an instance record in FOLIO with several holdings records attached to it, to use as a test case. Here’s one:</a:t>
            </a:r>
            <a:endParaRPr lang="en-US" sz="3600" b="1" dirty="0">
              <a:solidFill>
                <a:srgbClr val="0070C0"/>
              </a:solidFill>
            </a:endParaRPr>
          </a:p>
        </p:txBody>
      </p:sp>
      <p:sp>
        <p:nvSpPr>
          <p:cNvPr id="5" name="TextBox 4"/>
          <p:cNvSpPr txBox="1"/>
          <p:nvPr/>
        </p:nvSpPr>
        <p:spPr>
          <a:xfrm>
            <a:off x="8825948" y="3344691"/>
            <a:ext cx="2527852" cy="1200329"/>
          </a:xfrm>
          <a:prstGeom prst="rect">
            <a:avLst/>
          </a:prstGeom>
          <a:noFill/>
        </p:spPr>
        <p:txBody>
          <a:bodyPr wrap="square" rtlCol="0">
            <a:spAutoFit/>
          </a:bodyPr>
          <a:lstStyle/>
          <a:p>
            <a:r>
              <a:rPr lang="en-US" dirty="0" smtClean="0">
                <a:solidFill>
                  <a:srgbClr val="FF0000"/>
                </a:solidFill>
              </a:rPr>
              <a:t>Notice that Law’s copies 1-4 have dozens of item records associated with them.</a:t>
            </a:r>
            <a:endParaRPr lang="en-US" dirty="0">
              <a:solidFill>
                <a:srgbClr val="FF0000"/>
              </a:solidFill>
            </a:endParaRPr>
          </a:p>
        </p:txBody>
      </p:sp>
      <p:pic>
        <p:nvPicPr>
          <p:cNvPr id="7" name="Content Placeholder 6"/>
          <p:cNvPicPr>
            <a:picLocks noGrp="1" noChangeAspect="1"/>
          </p:cNvPicPr>
          <p:nvPr>
            <p:ph idx="1"/>
          </p:nvPr>
        </p:nvPicPr>
        <p:blipFill>
          <a:blip r:embed="rId2"/>
          <a:stretch>
            <a:fillRect/>
          </a:stretch>
        </p:blipFill>
        <p:spPr>
          <a:xfrm>
            <a:off x="1076740" y="2204530"/>
            <a:ext cx="7614037" cy="3878217"/>
          </a:xfrm>
          <a:prstGeom prst="rect">
            <a:avLst/>
          </a:prstGeom>
        </p:spPr>
      </p:pic>
    </p:spTree>
    <p:extLst>
      <p:ext uri="{BB962C8B-B14F-4D97-AF65-F5344CB8AC3E}">
        <p14:creationId xmlns:p14="http://schemas.microsoft.com/office/powerpoint/2010/main" val="2770687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solidFill>
                  <a:srgbClr val="0070C0"/>
                </a:solidFill>
              </a:rPr>
              <a:t>Let’s posit that we want to look at the item record information for Law’s copies 1-4 of the Yale law journal. How do we do that in a single SQL query? One way is to add more criteria using multiple OR statements after the WHERE statement.</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526651" y="2266122"/>
            <a:ext cx="9072438" cy="3991555"/>
          </a:xfrm>
          <a:prstGeom prst="rect">
            <a:avLst/>
          </a:prstGeom>
        </p:spPr>
      </p:pic>
      <p:sp>
        <p:nvSpPr>
          <p:cNvPr id="5" name="TextBox 4"/>
          <p:cNvSpPr txBox="1"/>
          <p:nvPr/>
        </p:nvSpPr>
        <p:spPr>
          <a:xfrm>
            <a:off x="6893782" y="4937760"/>
            <a:ext cx="3888187" cy="923330"/>
          </a:xfrm>
          <a:prstGeom prst="rect">
            <a:avLst/>
          </a:prstGeom>
          <a:noFill/>
        </p:spPr>
        <p:txBody>
          <a:bodyPr wrap="square" rtlCol="0">
            <a:spAutoFit/>
          </a:bodyPr>
          <a:lstStyle/>
          <a:p>
            <a:r>
              <a:rPr lang="en-US" dirty="0" smtClean="0">
                <a:solidFill>
                  <a:srgbClr val="FF0000"/>
                </a:solidFill>
              </a:rPr>
              <a:t>The “ORDER BY” statement will sort the results first by holdings HRID, then by item chronology.</a:t>
            </a:r>
            <a:endParaRPr lang="en-US" dirty="0">
              <a:solidFill>
                <a:srgbClr val="FF0000"/>
              </a:solidFill>
            </a:endParaRPr>
          </a:p>
        </p:txBody>
      </p:sp>
    </p:spTree>
    <p:extLst>
      <p:ext uri="{BB962C8B-B14F-4D97-AF65-F5344CB8AC3E}">
        <p14:creationId xmlns:p14="http://schemas.microsoft.com/office/powerpoint/2010/main" val="2412071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Here are partial results from that query. The data look good, and are sorted as expected. But there’s a problem.</a:t>
            </a:r>
            <a:endParaRPr lang="en-US" sz="36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2353588" y="2011681"/>
            <a:ext cx="7625300" cy="4357314"/>
          </a:xfrm>
          <a:prstGeom prst="rect">
            <a:avLst/>
          </a:prstGeom>
        </p:spPr>
      </p:pic>
    </p:spTree>
    <p:extLst>
      <p:ext uri="{BB962C8B-B14F-4D97-AF65-F5344CB8AC3E}">
        <p14:creationId xmlns:p14="http://schemas.microsoft.com/office/powerpoint/2010/main" val="2743459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solidFill>
                  <a:srgbClr val="0070C0"/>
                </a:solidFill>
              </a:rPr>
              <a:t>The problem is that we can’t tell which holdings HRID corresponds to which copy number. We need to bring in the copy number from the </a:t>
            </a:r>
            <a:r>
              <a:rPr lang="en-US" sz="2800" b="1" dirty="0" err="1" smtClean="0">
                <a:solidFill>
                  <a:srgbClr val="0070C0"/>
                </a:solidFill>
              </a:rPr>
              <a:t>inventory_items</a:t>
            </a:r>
            <a:r>
              <a:rPr lang="en-US" sz="2800" b="1" dirty="0" smtClean="0">
                <a:solidFill>
                  <a:srgbClr val="0070C0"/>
                </a:solidFill>
              </a:rPr>
              <a:t> table, by adding it to the SELECT statement:</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747423" y="2498575"/>
            <a:ext cx="10463916" cy="3568270"/>
          </a:xfrm>
          <a:prstGeom prst="rect">
            <a:avLst/>
          </a:prstGeom>
        </p:spPr>
      </p:pic>
    </p:spTree>
    <p:extLst>
      <p:ext uri="{BB962C8B-B14F-4D97-AF65-F5344CB8AC3E}">
        <p14:creationId xmlns:p14="http://schemas.microsoft.com/office/powerpoint/2010/main" val="2628599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Now it’s clear which holdings HRID corresponds to which copy number.</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956021" y="2206628"/>
            <a:ext cx="8126233" cy="4440662"/>
          </a:xfrm>
          <a:prstGeom prst="rect">
            <a:avLst/>
          </a:prstGeom>
        </p:spPr>
      </p:pic>
    </p:spTree>
    <p:extLst>
      <p:ext uri="{BB962C8B-B14F-4D97-AF65-F5344CB8AC3E}">
        <p14:creationId xmlns:p14="http://schemas.microsoft.com/office/powerpoint/2010/main" val="2531854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520</Words>
  <Application>Microsoft Office PowerPoint</Application>
  <PresentationFormat>Widescreen</PresentationFormat>
  <Paragraphs>22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Specifying Multiple Filtering Criteria in SQL</vt:lpstr>
      <vt:lpstr>When last we left our heroes …</vt:lpstr>
      <vt:lpstr>This query has just one limiting criterion, the holdings HRID, which we see in the WHERE statement below.</vt:lpstr>
      <vt:lpstr>Recall that the query we wrote last time retrieved item record information associated with a single holdings record. What if we need item record information associated with more than one holdings record? Is there a way to apply several criteria at once?</vt:lpstr>
      <vt:lpstr>Let’s explore this question by finding an example of an instance record in FOLIO with several holdings records attached to it, to use as a test case. Here’s one:</vt:lpstr>
      <vt:lpstr>Let’s posit that we want to look at the item record information for Law’s copies 1-4 of the Yale law journal. How do we do that in a single SQL query? One way is to add more criteria using multiple OR statements after the WHERE statement.</vt:lpstr>
      <vt:lpstr>Here are partial results from that query. The data look good, and are sorted as expected. But there’s a problem.</vt:lpstr>
      <vt:lpstr>The problem is that we can’t tell which holdings HRID corresponds to which copy number. We need to bring in the copy number from the inventory_items table, by adding it to the SELECT statement:</vt:lpstr>
      <vt:lpstr>Now it’s clear which holdings HRID corresponds to which copy number.</vt:lpstr>
      <vt:lpstr>Let’s think for a minute about what we are using these data for. At the Law Library, we are conducting a mass withdrawal project. I need to know which items are duplicates and which are not. It will be much easier to determine this if we group the results by enumeration or chronology first, THEN by copy number.</vt:lpstr>
      <vt:lpstr>Here’s what that SQL looks like:</vt:lpstr>
      <vt:lpstr>By sorting first on chronology, then on copy number, we’ve made it easier to see that (for example) there are three copies of v. 20, and four copies of v. 21.</vt:lpstr>
      <vt:lpstr>Now is a good time for a reality check! Let’s see if what we see in FOLIO matches our query results.</vt:lpstr>
      <vt:lpstr>We’ve just learned about one technique for adding multiple filtering criteria to a query. Below is a slightly easier way to produce the exact same results, using a WHERE IN statement.</vt:lpstr>
      <vt:lpstr>Using a WHERE IN statement saves some typing, and the results are absolutely identical.</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last we left our heroes …</dc:title>
  <dc:creator>Jean M. Pajerek</dc:creator>
  <cp:lastModifiedBy>Jean M. Pajerek</cp:lastModifiedBy>
  <cp:revision>37</cp:revision>
  <dcterms:created xsi:type="dcterms:W3CDTF">2021-09-21T19:23:24Z</dcterms:created>
  <dcterms:modified xsi:type="dcterms:W3CDTF">2021-09-27T13:37:08Z</dcterms:modified>
</cp:coreProperties>
</file>