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DFFC7-D9FD-FFCF-052C-2EDF08A755E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E799F97-0F06-21E8-2384-7328B770CD1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C5FE5B7-AF43-C8A4-CA1B-390BB09C1D20}"/>
              </a:ext>
            </a:extLst>
          </p:cNvPr>
          <p:cNvSpPr>
            <a:spLocks noGrp="1"/>
          </p:cNvSpPr>
          <p:nvPr>
            <p:ph type="dt" sz="half" idx="10"/>
          </p:nvPr>
        </p:nvSpPr>
        <p:spPr/>
        <p:txBody>
          <a:bodyPr/>
          <a:lstStyle/>
          <a:p>
            <a:fld id="{48968278-90B7-47F4-956E-EB12205B88B4}" type="datetimeFigureOut">
              <a:rPr lang="en-US" smtClean="0"/>
              <a:t>11/28/2022</a:t>
            </a:fld>
            <a:endParaRPr lang="en-US"/>
          </a:p>
        </p:txBody>
      </p:sp>
      <p:sp>
        <p:nvSpPr>
          <p:cNvPr id="5" name="Footer Placeholder 4">
            <a:extLst>
              <a:ext uri="{FF2B5EF4-FFF2-40B4-BE49-F238E27FC236}">
                <a16:creationId xmlns:a16="http://schemas.microsoft.com/office/drawing/2014/main" id="{D95387BB-52AD-4810-8614-87943AFB98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17F004-F12F-316A-9EE2-C4C6EEA7AB98}"/>
              </a:ext>
            </a:extLst>
          </p:cNvPr>
          <p:cNvSpPr>
            <a:spLocks noGrp="1"/>
          </p:cNvSpPr>
          <p:nvPr>
            <p:ph type="sldNum" sz="quarter" idx="12"/>
          </p:nvPr>
        </p:nvSpPr>
        <p:spPr/>
        <p:txBody>
          <a:bodyPr/>
          <a:lstStyle/>
          <a:p>
            <a:fld id="{E9C2DE10-22BF-4F0E-8D19-AA98CD07BC1A}" type="slidenum">
              <a:rPr lang="en-US" smtClean="0"/>
              <a:t>‹#›</a:t>
            </a:fld>
            <a:endParaRPr lang="en-US"/>
          </a:p>
        </p:txBody>
      </p:sp>
    </p:spTree>
    <p:extLst>
      <p:ext uri="{BB962C8B-B14F-4D97-AF65-F5344CB8AC3E}">
        <p14:creationId xmlns:p14="http://schemas.microsoft.com/office/powerpoint/2010/main" val="12892564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01CEE-B18A-FEED-8B5E-B175E150970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E79BA5D-6A6C-E476-0048-EC2CDEBE4D3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9BFFF2-6C53-3FFF-16A5-7B93361BB2AD}"/>
              </a:ext>
            </a:extLst>
          </p:cNvPr>
          <p:cNvSpPr>
            <a:spLocks noGrp="1"/>
          </p:cNvSpPr>
          <p:nvPr>
            <p:ph type="dt" sz="half" idx="10"/>
          </p:nvPr>
        </p:nvSpPr>
        <p:spPr/>
        <p:txBody>
          <a:bodyPr/>
          <a:lstStyle/>
          <a:p>
            <a:fld id="{48968278-90B7-47F4-956E-EB12205B88B4}" type="datetimeFigureOut">
              <a:rPr lang="en-US" smtClean="0"/>
              <a:t>11/28/2022</a:t>
            </a:fld>
            <a:endParaRPr lang="en-US"/>
          </a:p>
        </p:txBody>
      </p:sp>
      <p:sp>
        <p:nvSpPr>
          <p:cNvPr id="5" name="Footer Placeholder 4">
            <a:extLst>
              <a:ext uri="{FF2B5EF4-FFF2-40B4-BE49-F238E27FC236}">
                <a16:creationId xmlns:a16="http://schemas.microsoft.com/office/drawing/2014/main" id="{E81EFEA2-C8A3-BA75-4AE0-76654EF49C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D9623E-F8A8-18B5-D967-C6FAFBECA2A9}"/>
              </a:ext>
            </a:extLst>
          </p:cNvPr>
          <p:cNvSpPr>
            <a:spLocks noGrp="1"/>
          </p:cNvSpPr>
          <p:nvPr>
            <p:ph type="sldNum" sz="quarter" idx="12"/>
          </p:nvPr>
        </p:nvSpPr>
        <p:spPr/>
        <p:txBody>
          <a:bodyPr/>
          <a:lstStyle/>
          <a:p>
            <a:fld id="{E9C2DE10-22BF-4F0E-8D19-AA98CD07BC1A}" type="slidenum">
              <a:rPr lang="en-US" smtClean="0"/>
              <a:t>‹#›</a:t>
            </a:fld>
            <a:endParaRPr lang="en-US"/>
          </a:p>
        </p:txBody>
      </p:sp>
    </p:spTree>
    <p:extLst>
      <p:ext uri="{BB962C8B-B14F-4D97-AF65-F5344CB8AC3E}">
        <p14:creationId xmlns:p14="http://schemas.microsoft.com/office/powerpoint/2010/main" val="964229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4C22A7C-D9E6-9C77-00D9-B6FBC3DFE6C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5E00E27-3C7D-BC1F-3713-E2329B112DC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A9AF54-1E84-7398-B9C8-E3B6A1120034}"/>
              </a:ext>
            </a:extLst>
          </p:cNvPr>
          <p:cNvSpPr>
            <a:spLocks noGrp="1"/>
          </p:cNvSpPr>
          <p:nvPr>
            <p:ph type="dt" sz="half" idx="10"/>
          </p:nvPr>
        </p:nvSpPr>
        <p:spPr/>
        <p:txBody>
          <a:bodyPr/>
          <a:lstStyle/>
          <a:p>
            <a:fld id="{48968278-90B7-47F4-956E-EB12205B88B4}" type="datetimeFigureOut">
              <a:rPr lang="en-US" smtClean="0"/>
              <a:t>11/28/2022</a:t>
            </a:fld>
            <a:endParaRPr lang="en-US"/>
          </a:p>
        </p:txBody>
      </p:sp>
      <p:sp>
        <p:nvSpPr>
          <p:cNvPr id="5" name="Footer Placeholder 4">
            <a:extLst>
              <a:ext uri="{FF2B5EF4-FFF2-40B4-BE49-F238E27FC236}">
                <a16:creationId xmlns:a16="http://schemas.microsoft.com/office/drawing/2014/main" id="{91E9DD78-0583-35B2-978F-BF8D569FDD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E022C0-0D54-89F4-92BD-D8BFD4C7083F}"/>
              </a:ext>
            </a:extLst>
          </p:cNvPr>
          <p:cNvSpPr>
            <a:spLocks noGrp="1"/>
          </p:cNvSpPr>
          <p:nvPr>
            <p:ph type="sldNum" sz="quarter" idx="12"/>
          </p:nvPr>
        </p:nvSpPr>
        <p:spPr/>
        <p:txBody>
          <a:bodyPr/>
          <a:lstStyle/>
          <a:p>
            <a:fld id="{E9C2DE10-22BF-4F0E-8D19-AA98CD07BC1A}" type="slidenum">
              <a:rPr lang="en-US" smtClean="0"/>
              <a:t>‹#›</a:t>
            </a:fld>
            <a:endParaRPr lang="en-US"/>
          </a:p>
        </p:txBody>
      </p:sp>
    </p:spTree>
    <p:extLst>
      <p:ext uri="{BB962C8B-B14F-4D97-AF65-F5344CB8AC3E}">
        <p14:creationId xmlns:p14="http://schemas.microsoft.com/office/powerpoint/2010/main" val="1593299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A7917-D94C-3810-C76D-F9CB372B73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424C0DB-B4F1-D723-CBC7-76B5B339083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8561B4-0B00-21E7-A27F-BCE66912311F}"/>
              </a:ext>
            </a:extLst>
          </p:cNvPr>
          <p:cNvSpPr>
            <a:spLocks noGrp="1"/>
          </p:cNvSpPr>
          <p:nvPr>
            <p:ph type="dt" sz="half" idx="10"/>
          </p:nvPr>
        </p:nvSpPr>
        <p:spPr/>
        <p:txBody>
          <a:bodyPr/>
          <a:lstStyle/>
          <a:p>
            <a:fld id="{48968278-90B7-47F4-956E-EB12205B88B4}" type="datetimeFigureOut">
              <a:rPr lang="en-US" smtClean="0"/>
              <a:t>11/28/2022</a:t>
            </a:fld>
            <a:endParaRPr lang="en-US"/>
          </a:p>
        </p:txBody>
      </p:sp>
      <p:sp>
        <p:nvSpPr>
          <p:cNvPr id="5" name="Footer Placeholder 4">
            <a:extLst>
              <a:ext uri="{FF2B5EF4-FFF2-40B4-BE49-F238E27FC236}">
                <a16:creationId xmlns:a16="http://schemas.microsoft.com/office/drawing/2014/main" id="{6E214A7B-2EC6-629D-1B9D-30DC10DD09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82C96E-972F-8669-4F25-8630C9952E93}"/>
              </a:ext>
            </a:extLst>
          </p:cNvPr>
          <p:cNvSpPr>
            <a:spLocks noGrp="1"/>
          </p:cNvSpPr>
          <p:nvPr>
            <p:ph type="sldNum" sz="quarter" idx="12"/>
          </p:nvPr>
        </p:nvSpPr>
        <p:spPr/>
        <p:txBody>
          <a:bodyPr/>
          <a:lstStyle/>
          <a:p>
            <a:fld id="{E9C2DE10-22BF-4F0E-8D19-AA98CD07BC1A}" type="slidenum">
              <a:rPr lang="en-US" smtClean="0"/>
              <a:t>‹#›</a:t>
            </a:fld>
            <a:endParaRPr lang="en-US"/>
          </a:p>
        </p:txBody>
      </p:sp>
    </p:spTree>
    <p:extLst>
      <p:ext uri="{BB962C8B-B14F-4D97-AF65-F5344CB8AC3E}">
        <p14:creationId xmlns:p14="http://schemas.microsoft.com/office/powerpoint/2010/main" val="198390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8E5B7-3E43-8201-2288-097FF4C3023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1DD7AD-D4D8-0711-210F-CB64E790EC3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A499ABC-DC3D-1DCE-370F-47EE54B3482B}"/>
              </a:ext>
            </a:extLst>
          </p:cNvPr>
          <p:cNvSpPr>
            <a:spLocks noGrp="1"/>
          </p:cNvSpPr>
          <p:nvPr>
            <p:ph type="dt" sz="half" idx="10"/>
          </p:nvPr>
        </p:nvSpPr>
        <p:spPr/>
        <p:txBody>
          <a:bodyPr/>
          <a:lstStyle/>
          <a:p>
            <a:fld id="{48968278-90B7-47F4-956E-EB12205B88B4}" type="datetimeFigureOut">
              <a:rPr lang="en-US" smtClean="0"/>
              <a:t>11/28/2022</a:t>
            </a:fld>
            <a:endParaRPr lang="en-US"/>
          </a:p>
        </p:txBody>
      </p:sp>
      <p:sp>
        <p:nvSpPr>
          <p:cNvPr id="5" name="Footer Placeholder 4">
            <a:extLst>
              <a:ext uri="{FF2B5EF4-FFF2-40B4-BE49-F238E27FC236}">
                <a16:creationId xmlns:a16="http://schemas.microsoft.com/office/drawing/2014/main" id="{6A05255E-107D-C922-C8A9-FA059E3517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77054F-091B-98E4-1493-A06207F6A733}"/>
              </a:ext>
            </a:extLst>
          </p:cNvPr>
          <p:cNvSpPr>
            <a:spLocks noGrp="1"/>
          </p:cNvSpPr>
          <p:nvPr>
            <p:ph type="sldNum" sz="quarter" idx="12"/>
          </p:nvPr>
        </p:nvSpPr>
        <p:spPr/>
        <p:txBody>
          <a:bodyPr/>
          <a:lstStyle/>
          <a:p>
            <a:fld id="{E9C2DE10-22BF-4F0E-8D19-AA98CD07BC1A}" type="slidenum">
              <a:rPr lang="en-US" smtClean="0"/>
              <a:t>‹#›</a:t>
            </a:fld>
            <a:endParaRPr lang="en-US"/>
          </a:p>
        </p:txBody>
      </p:sp>
    </p:spTree>
    <p:extLst>
      <p:ext uri="{BB962C8B-B14F-4D97-AF65-F5344CB8AC3E}">
        <p14:creationId xmlns:p14="http://schemas.microsoft.com/office/powerpoint/2010/main" val="1780536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6C90C-3203-1676-E9F9-4A3F82F72B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D042502-23D5-017A-E64C-BAF3F5448E0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3C7F1D4-32BC-651D-35CA-C85B497AD93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973E6C9-F147-405A-B9DD-0DA2F8DF4C0D}"/>
              </a:ext>
            </a:extLst>
          </p:cNvPr>
          <p:cNvSpPr>
            <a:spLocks noGrp="1"/>
          </p:cNvSpPr>
          <p:nvPr>
            <p:ph type="dt" sz="half" idx="10"/>
          </p:nvPr>
        </p:nvSpPr>
        <p:spPr/>
        <p:txBody>
          <a:bodyPr/>
          <a:lstStyle/>
          <a:p>
            <a:fld id="{48968278-90B7-47F4-956E-EB12205B88B4}" type="datetimeFigureOut">
              <a:rPr lang="en-US" smtClean="0"/>
              <a:t>11/28/2022</a:t>
            </a:fld>
            <a:endParaRPr lang="en-US"/>
          </a:p>
        </p:txBody>
      </p:sp>
      <p:sp>
        <p:nvSpPr>
          <p:cNvPr id="6" name="Footer Placeholder 5">
            <a:extLst>
              <a:ext uri="{FF2B5EF4-FFF2-40B4-BE49-F238E27FC236}">
                <a16:creationId xmlns:a16="http://schemas.microsoft.com/office/drawing/2014/main" id="{2B756397-E162-B313-A8AF-FD55A1303E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81B4CB-DE44-A204-6EC2-3ABC063B8370}"/>
              </a:ext>
            </a:extLst>
          </p:cNvPr>
          <p:cNvSpPr>
            <a:spLocks noGrp="1"/>
          </p:cNvSpPr>
          <p:nvPr>
            <p:ph type="sldNum" sz="quarter" idx="12"/>
          </p:nvPr>
        </p:nvSpPr>
        <p:spPr/>
        <p:txBody>
          <a:bodyPr/>
          <a:lstStyle/>
          <a:p>
            <a:fld id="{E9C2DE10-22BF-4F0E-8D19-AA98CD07BC1A}" type="slidenum">
              <a:rPr lang="en-US" smtClean="0"/>
              <a:t>‹#›</a:t>
            </a:fld>
            <a:endParaRPr lang="en-US"/>
          </a:p>
        </p:txBody>
      </p:sp>
    </p:spTree>
    <p:extLst>
      <p:ext uri="{BB962C8B-B14F-4D97-AF65-F5344CB8AC3E}">
        <p14:creationId xmlns:p14="http://schemas.microsoft.com/office/powerpoint/2010/main" val="838965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7DEE8-0742-8577-EA12-B8C6D809CFC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46B31A5-F450-1F20-B843-4EE3E263A5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8BB0928-7ACC-AC74-EBF8-E82EF201950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BA7BB1-345A-8B73-B4AD-2531763E3A9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E46B77C-F3FB-A2CC-F2F4-E203817E135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FAEA158-B3C7-451A-7F95-F79CC7FD274D}"/>
              </a:ext>
            </a:extLst>
          </p:cNvPr>
          <p:cNvSpPr>
            <a:spLocks noGrp="1"/>
          </p:cNvSpPr>
          <p:nvPr>
            <p:ph type="dt" sz="half" idx="10"/>
          </p:nvPr>
        </p:nvSpPr>
        <p:spPr/>
        <p:txBody>
          <a:bodyPr/>
          <a:lstStyle/>
          <a:p>
            <a:fld id="{48968278-90B7-47F4-956E-EB12205B88B4}" type="datetimeFigureOut">
              <a:rPr lang="en-US" smtClean="0"/>
              <a:t>11/28/2022</a:t>
            </a:fld>
            <a:endParaRPr lang="en-US"/>
          </a:p>
        </p:txBody>
      </p:sp>
      <p:sp>
        <p:nvSpPr>
          <p:cNvPr id="8" name="Footer Placeholder 7">
            <a:extLst>
              <a:ext uri="{FF2B5EF4-FFF2-40B4-BE49-F238E27FC236}">
                <a16:creationId xmlns:a16="http://schemas.microsoft.com/office/drawing/2014/main" id="{9E7F79E8-1879-FC70-DE72-8F709B4A677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5405FE-A4A0-C67C-F6A8-BEF2D2E98779}"/>
              </a:ext>
            </a:extLst>
          </p:cNvPr>
          <p:cNvSpPr>
            <a:spLocks noGrp="1"/>
          </p:cNvSpPr>
          <p:nvPr>
            <p:ph type="sldNum" sz="quarter" idx="12"/>
          </p:nvPr>
        </p:nvSpPr>
        <p:spPr/>
        <p:txBody>
          <a:bodyPr/>
          <a:lstStyle/>
          <a:p>
            <a:fld id="{E9C2DE10-22BF-4F0E-8D19-AA98CD07BC1A}" type="slidenum">
              <a:rPr lang="en-US" smtClean="0"/>
              <a:t>‹#›</a:t>
            </a:fld>
            <a:endParaRPr lang="en-US"/>
          </a:p>
        </p:txBody>
      </p:sp>
    </p:spTree>
    <p:extLst>
      <p:ext uri="{BB962C8B-B14F-4D97-AF65-F5344CB8AC3E}">
        <p14:creationId xmlns:p14="http://schemas.microsoft.com/office/powerpoint/2010/main" val="3749720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FB7F3-E0A9-D07E-448F-CE3C3E70949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8898BA2-176E-A900-1B19-7EEDA9A13110}"/>
              </a:ext>
            </a:extLst>
          </p:cNvPr>
          <p:cNvSpPr>
            <a:spLocks noGrp="1"/>
          </p:cNvSpPr>
          <p:nvPr>
            <p:ph type="dt" sz="half" idx="10"/>
          </p:nvPr>
        </p:nvSpPr>
        <p:spPr/>
        <p:txBody>
          <a:bodyPr/>
          <a:lstStyle/>
          <a:p>
            <a:fld id="{48968278-90B7-47F4-956E-EB12205B88B4}" type="datetimeFigureOut">
              <a:rPr lang="en-US" smtClean="0"/>
              <a:t>11/28/2022</a:t>
            </a:fld>
            <a:endParaRPr lang="en-US"/>
          </a:p>
        </p:txBody>
      </p:sp>
      <p:sp>
        <p:nvSpPr>
          <p:cNvPr id="4" name="Footer Placeholder 3">
            <a:extLst>
              <a:ext uri="{FF2B5EF4-FFF2-40B4-BE49-F238E27FC236}">
                <a16:creationId xmlns:a16="http://schemas.microsoft.com/office/drawing/2014/main" id="{55034025-4B49-F1B3-5C43-DCB69BEE1FA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B6E2E0E-6BA2-B641-3338-376F720BCF35}"/>
              </a:ext>
            </a:extLst>
          </p:cNvPr>
          <p:cNvSpPr>
            <a:spLocks noGrp="1"/>
          </p:cNvSpPr>
          <p:nvPr>
            <p:ph type="sldNum" sz="quarter" idx="12"/>
          </p:nvPr>
        </p:nvSpPr>
        <p:spPr/>
        <p:txBody>
          <a:bodyPr/>
          <a:lstStyle/>
          <a:p>
            <a:fld id="{E9C2DE10-22BF-4F0E-8D19-AA98CD07BC1A}" type="slidenum">
              <a:rPr lang="en-US" smtClean="0"/>
              <a:t>‹#›</a:t>
            </a:fld>
            <a:endParaRPr lang="en-US"/>
          </a:p>
        </p:txBody>
      </p:sp>
    </p:spTree>
    <p:extLst>
      <p:ext uri="{BB962C8B-B14F-4D97-AF65-F5344CB8AC3E}">
        <p14:creationId xmlns:p14="http://schemas.microsoft.com/office/powerpoint/2010/main" val="30981238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96FA3E2-A9B3-04E5-B27A-3E14D6D641B5}"/>
              </a:ext>
            </a:extLst>
          </p:cNvPr>
          <p:cNvSpPr>
            <a:spLocks noGrp="1"/>
          </p:cNvSpPr>
          <p:nvPr>
            <p:ph type="dt" sz="half" idx="10"/>
          </p:nvPr>
        </p:nvSpPr>
        <p:spPr/>
        <p:txBody>
          <a:bodyPr/>
          <a:lstStyle/>
          <a:p>
            <a:fld id="{48968278-90B7-47F4-956E-EB12205B88B4}" type="datetimeFigureOut">
              <a:rPr lang="en-US" smtClean="0"/>
              <a:t>11/28/2022</a:t>
            </a:fld>
            <a:endParaRPr lang="en-US"/>
          </a:p>
        </p:txBody>
      </p:sp>
      <p:sp>
        <p:nvSpPr>
          <p:cNvPr id="3" name="Footer Placeholder 2">
            <a:extLst>
              <a:ext uri="{FF2B5EF4-FFF2-40B4-BE49-F238E27FC236}">
                <a16:creationId xmlns:a16="http://schemas.microsoft.com/office/drawing/2014/main" id="{5BFF6D82-E60D-BF06-4756-7B81B258349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C1200BE-A002-C647-6008-748B8BB4897E}"/>
              </a:ext>
            </a:extLst>
          </p:cNvPr>
          <p:cNvSpPr>
            <a:spLocks noGrp="1"/>
          </p:cNvSpPr>
          <p:nvPr>
            <p:ph type="sldNum" sz="quarter" idx="12"/>
          </p:nvPr>
        </p:nvSpPr>
        <p:spPr/>
        <p:txBody>
          <a:bodyPr/>
          <a:lstStyle/>
          <a:p>
            <a:fld id="{E9C2DE10-22BF-4F0E-8D19-AA98CD07BC1A}" type="slidenum">
              <a:rPr lang="en-US" smtClean="0"/>
              <a:t>‹#›</a:t>
            </a:fld>
            <a:endParaRPr lang="en-US"/>
          </a:p>
        </p:txBody>
      </p:sp>
    </p:spTree>
    <p:extLst>
      <p:ext uri="{BB962C8B-B14F-4D97-AF65-F5344CB8AC3E}">
        <p14:creationId xmlns:p14="http://schemas.microsoft.com/office/powerpoint/2010/main" val="3166805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A7937-779C-0597-2C4E-C36EEAC32B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3969A29-90F8-052A-9576-FC433044EDD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F4B75F1-4302-2538-E6F2-B6D957CDD8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9EE507-5AEC-98E4-4031-01BACA3A4F70}"/>
              </a:ext>
            </a:extLst>
          </p:cNvPr>
          <p:cNvSpPr>
            <a:spLocks noGrp="1"/>
          </p:cNvSpPr>
          <p:nvPr>
            <p:ph type="dt" sz="half" idx="10"/>
          </p:nvPr>
        </p:nvSpPr>
        <p:spPr/>
        <p:txBody>
          <a:bodyPr/>
          <a:lstStyle/>
          <a:p>
            <a:fld id="{48968278-90B7-47F4-956E-EB12205B88B4}" type="datetimeFigureOut">
              <a:rPr lang="en-US" smtClean="0"/>
              <a:t>11/28/2022</a:t>
            </a:fld>
            <a:endParaRPr lang="en-US"/>
          </a:p>
        </p:txBody>
      </p:sp>
      <p:sp>
        <p:nvSpPr>
          <p:cNvPr id="6" name="Footer Placeholder 5">
            <a:extLst>
              <a:ext uri="{FF2B5EF4-FFF2-40B4-BE49-F238E27FC236}">
                <a16:creationId xmlns:a16="http://schemas.microsoft.com/office/drawing/2014/main" id="{3196DC82-F657-0FBC-13FD-3EE866094EF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EC2C5F-1B65-4E17-8192-D0BFEEF951F1}"/>
              </a:ext>
            </a:extLst>
          </p:cNvPr>
          <p:cNvSpPr>
            <a:spLocks noGrp="1"/>
          </p:cNvSpPr>
          <p:nvPr>
            <p:ph type="sldNum" sz="quarter" idx="12"/>
          </p:nvPr>
        </p:nvSpPr>
        <p:spPr/>
        <p:txBody>
          <a:bodyPr/>
          <a:lstStyle/>
          <a:p>
            <a:fld id="{E9C2DE10-22BF-4F0E-8D19-AA98CD07BC1A}" type="slidenum">
              <a:rPr lang="en-US" smtClean="0"/>
              <a:t>‹#›</a:t>
            </a:fld>
            <a:endParaRPr lang="en-US"/>
          </a:p>
        </p:txBody>
      </p:sp>
    </p:spTree>
    <p:extLst>
      <p:ext uri="{BB962C8B-B14F-4D97-AF65-F5344CB8AC3E}">
        <p14:creationId xmlns:p14="http://schemas.microsoft.com/office/powerpoint/2010/main" val="596183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52F25-2413-73E5-5F20-FB0174380FB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4E3C681-393E-48DF-5153-CA2A421B5E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F31F717-47D9-0D74-CAA4-9C1ADA8333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21E950-A5DE-9CB9-7F1E-350A72FD720B}"/>
              </a:ext>
            </a:extLst>
          </p:cNvPr>
          <p:cNvSpPr>
            <a:spLocks noGrp="1"/>
          </p:cNvSpPr>
          <p:nvPr>
            <p:ph type="dt" sz="half" idx="10"/>
          </p:nvPr>
        </p:nvSpPr>
        <p:spPr/>
        <p:txBody>
          <a:bodyPr/>
          <a:lstStyle/>
          <a:p>
            <a:fld id="{48968278-90B7-47F4-956E-EB12205B88B4}" type="datetimeFigureOut">
              <a:rPr lang="en-US" smtClean="0"/>
              <a:t>11/28/2022</a:t>
            </a:fld>
            <a:endParaRPr lang="en-US"/>
          </a:p>
        </p:txBody>
      </p:sp>
      <p:sp>
        <p:nvSpPr>
          <p:cNvPr id="6" name="Footer Placeholder 5">
            <a:extLst>
              <a:ext uri="{FF2B5EF4-FFF2-40B4-BE49-F238E27FC236}">
                <a16:creationId xmlns:a16="http://schemas.microsoft.com/office/drawing/2014/main" id="{1A0715A9-18AF-5B43-682C-1208704C46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E8CF1E-EEF0-89CD-BA97-FC8CDB948EBC}"/>
              </a:ext>
            </a:extLst>
          </p:cNvPr>
          <p:cNvSpPr>
            <a:spLocks noGrp="1"/>
          </p:cNvSpPr>
          <p:nvPr>
            <p:ph type="sldNum" sz="quarter" idx="12"/>
          </p:nvPr>
        </p:nvSpPr>
        <p:spPr/>
        <p:txBody>
          <a:bodyPr/>
          <a:lstStyle/>
          <a:p>
            <a:fld id="{E9C2DE10-22BF-4F0E-8D19-AA98CD07BC1A}" type="slidenum">
              <a:rPr lang="en-US" smtClean="0"/>
              <a:t>‹#›</a:t>
            </a:fld>
            <a:endParaRPr lang="en-US"/>
          </a:p>
        </p:txBody>
      </p:sp>
    </p:spTree>
    <p:extLst>
      <p:ext uri="{BB962C8B-B14F-4D97-AF65-F5344CB8AC3E}">
        <p14:creationId xmlns:p14="http://schemas.microsoft.com/office/powerpoint/2010/main" val="568283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E18DA21-E7EB-429C-4F54-F74E5659BF2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340CD72-CE7B-5131-BF40-8E5C360DEBB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446CEC-9DD7-CF22-9E35-6BC5DAC66A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968278-90B7-47F4-956E-EB12205B88B4}" type="datetimeFigureOut">
              <a:rPr lang="en-US" smtClean="0"/>
              <a:t>11/28/2022</a:t>
            </a:fld>
            <a:endParaRPr lang="en-US"/>
          </a:p>
        </p:txBody>
      </p:sp>
      <p:sp>
        <p:nvSpPr>
          <p:cNvPr id="5" name="Footer Placeholder 4">
            <a:extLst>
              <a:ext uri="{FF2B5EF4-FFF2-40B4-BE49-F238E27FC236}">
                <a16:creationId xmlns:a16="http://schemas.microsoft.com/office/drawing/2014/main" id="{2B3CBCCB-282C-BF89-CD64-A10843381A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18684DD-612F-F7D8-7D7A-56C016F6025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C2DE10-22BF-4F0E-8D19-AA98CD07BC1A}" type="slidenum">
              <a:rPr lang="en-US" smtClean="0"/>
              <a:t>‹#›</a:t>
            </a:fld>
            <a:endParaRPr lang="en-US"/>
          </a:p>
        </p:txBody>
      </p:sp>
    </p:spTree>
    <p:extLst>
      <p:ext uri="{BB962C8B-B14F-4D97-AF65-F5344CB8AC3E}">
        <p14:creationId xmlns:p14="http://schemas.microsoft.com/office/powerpoint/2010/main" val="4904177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50DD6-A69D-1C26-9AB6-396287670751}"/>
              </a:ext>
            </a:extLst>
          </p:cNvPr>
          <p:cNvSpPr>
            <a:spLocks noGrp="1"/>
          </p:cNvSpPr>
          <p:nvPr>
            <p:ph type="ctrTitle"/>
          </p:nvPr>
        </p:nvSpPr>
        <p:spPr>
          <a:xfrm>
            <a:off x="1621654" y="536437"/>
            <a:ext cx="9144000" cy="2387600"/>
          </a:xfrm>
        </p:spPr>
        <p:txBody>
          <a:bodyPr/>
          <a:lstStyle/>
          <a:p>
            <a:r>
              <a:rPr lang="en-US" dirty="0">
                <a:solidFill>
                  <a:srgbClr val="0070C0"/>
                </a:solidFill>
              </a:rPr>
              <a:t>Using Regular Expressions in SQL Queries: an Introduction</a:t>
            </a:r>
          </a:p>
        </p:txBody>
      </p:sp>
      <p:sp>
        <p:nvSpPr>
          <p:cNvPr id="3" name="Subtitle 2">
            <a:extLst>
              <a:ext uri="{FF2B5EF4-FFF2-40B4-BE49-F238E27FC236}">
                <a16:creationId xmlns:a16="http://schemas.microsoft.com/office/drawing/2014/main" id="{ACCD0BAC-88C5-1AA8-8362-663776E56295}"/>
              </a:ext>
            </a:extLst>
          </p:cNvPr>
          <p:cNvSpPr>
            <a:spLocks noGrp="1"/>
          </p:cNvSpPr>
          <p:nvPr>
            <p:ph type="subTitle" idx="1"/>
          </p:nvPr>
        </p:nvSpPr>
        <p:spPr>
          <a:xfrm>
            <a:off x="1621654" y="4294496"/>
            <a:ext cx="9144000" cy="1655762"/>
          </a:xfrm>
        </p:spPr>
        <p:txBody>
          <a:bodyPr/>
          <a:lstStyle/>
          <a:p>
            <a:r>
              <a:rPr lang="en-US" dirty="0"/>
              <a:t>Jean M. Pajerek</a:t>
            </a:r>
          </a:p>
          <a:p>
            <a:r>
              <a:rPr lang="en-US" dirty="0"/>
              <a:t>FOLIO Reporting Users Group</a:t>
            </a:r>
          </a:p>
          <a:p>
            <a:r>
              <a:rPr lang="en-US" dirty="0"/>
              <a:t>November 28, 2022</a:t>
            </a:r>
          </a:p>
        </p:txBody>
      </p:sp>
    </p:spTree>
    <p:extLst>
      <p:ext uri="{BB962C8B-B14F-4D97-AF65-F5344CB8AC3E}">
        <p14:creationId xmlns:p14="http://schemas.microsoft.com/office/powerpoint/2010/main" val="9835579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42EC7-1DEB-7FDF-E600-DD0FEB3F0B76}"/>
              </a:ext>
            </a:extLst>
          </p:cNvPr>
          <p:cNvSpPr>
            <a:spLocks noGrp="1"/>
          </p:cNvSpPr>
          <p:nvPr>
            <p:ph type="title"/>
          </p:nvPr>
        </p:nvSpPr>
        <p:spPr/>
        <p:txBody>
          <a:bodyPr>
            <a:normAutofit/>
          </a:bodyPr>
          <a:lstStyle/>
          <a:p>
            <a:r>
              <a:rPr lang="en-US" sz="3600" dirty="0">
                <a:solidFill>
                  <a:srgbClr val="0070C0"/>
                </a:solidFill>
              </a:rPr>
              <a:t>Consider how much more powerful this is than searching by a literal text string!</a:t>
            </a:r>
          </a:p>
        </p:txBody>
      </p:sp>
      <p:sp>
        <p:nvSpPr>
          <p:cNvPr id="3" name="Content Placeholder 2">
            <a:extLst>
              <a:ext uri="{FF2B5EF4-FFF2-40B4-BE49-F238E27FC236}">
                <a16:creationId xmlns:a16="http://schemas.microsoft.com/office/drawing/2014/main" id="{0202F82F-BF28-1365-7566-1A37903AA8B3}"/>
              </a:ext>
            </a:extLst>
          </p:cNvPr>
          <p:cNvSpPr>
            <a:spLocks noGrp="1"/>
          </p:cNvSpPr>
          <p:nvPr>
            <p:ph idx="1"/>
          </p:nvPr>
        </p:nvSpPr>
        <p:spPr/>
        <p:txBody>
          <a:bodyPr/>
          <a:lstStyle/>
          <a:p>
            <a:pPr marL="0" indent="0">
              <a:buNone/>
            </a:pPr>
            <a:r>
              <a:rPr lang="en-US" dirty="0" err="1"/>
              <a:t>RegEx</a:t>
            </a:r>
            <a:r>
              <a:rPr lang="en-US" dirty="0"/>
              <a:t> achieves this flexibility and power by using special characters to represent parts of the pattern we have discerned.</a:t>
            </a:r>
          </a:p>
          <a:p>
            <a:pPr marL="0" indent="0">
              <a:buNone/>
            </a:pPr>
            <a:r>
              <a:rPr lang="en-US" dirty="0"/>
              <a:t>For example, in </a:t>
            </a:r>
            <a:r>
              <a:rPr lang="en-US" dirty="0" err="1"/>
              <a:t>RegEx</a:t>
            </a:r>
            <a:r>
              <a:rPr lang="en-US" dirty="0"/>
              <a:t>, </a:t>
            </a:r>
            <a:r>
              <a:rPr lang="en-US" dirty="0">
                <a:solidFill>
                  <a:srgbClr val="FF0000"/>
                </a:solidFill>
              </a:rPr>
              <a:t>\d</a:t>
            </a:r>
            <a:r>
              <a:rPr lang="en-US" dirty="0"/>
              <a:t> refers to any digit, 0-9. The backward slash serves to differentiate the digit placeholder from a regular letter “d.”</a:t>
            </a:r>
          </a:p>
          <a:p>
            <a:pPr marL="0" indent="0">
              <a:buNone/>
            </a:pPr>
            <a:r>
              <a:rPr lang="en-US" dirty="0">
                <a:solidFill>
                  <a:srgbClr val="FF0000"/>
                </a:solidFill>
              </a:rPr>
              <a:t>[A-Z] </a:t>
            </a:r>
            <a:r>
              <a:rPr lang="en-US" dirty="0"/>
              <a:t>means any uppercase letter in the alphabet. The brackets are part of the expression.</a:t>
            </a:r>
          </a:p>
          <a:p>
            <a:pPr marL="0" indent="0">
              <a:buNone/>
            </a:pPr>
            <a:r>
              <a:rPr lang="en-US" dirty="0">
                <a:solidFill>
                  <a:srgbClr val="FF0000"/>
                </a:solidFill>
              </a:rPr>
              <a:t>\.</a:t>
            </a:r>
            <a:r>
              <a:rPr lang="en-US" dirty="0"/>
              <a:t> means a period or a decimal point</a:t>
            </a:r>
          </a:p>
          <a:p>
            <a:pPr marL="0" indent="0">
              <a:buNone/>
            </a:pPr>
            <a:r>
              <a:rPr lang="en-US" dirty="0">
                <a:solidFill>
                  <a:srgbClr val="FF0000"/>
                </a:solidFill>
              </a:rPr>
              <a:t>\s</a:t>
            </a:r>
            <a:r>
              <a:rPr lang="en-US" dirty="0"/>
              <a:t> means a space</a:t>
            </a:r>
          </a:p>
          <a:p>
            <a:pPr marL="0" indent="0">
              <a:buNone/>
            </a:pPr>
            <a:r>
              <a:rPr lang="en-US" dirty="0">
                <a:solidFill>
                  <a:srgbClr val="FF0000"/>
                </a:solidFill>
              </a:rPr>
              <a:t>{ }</a:t>
            </a:r>
            <a:r>
              <a:rPr lang="en-US" dirty="0"/>
              <a:t> lets us specify how many of something to look for</a:t>
            </a:r>
          </a:p>
          <a:p>
            <a:endParaRPr lang="en-US" dirty="0"/>
          </a:p>
        </p:txBody>
      </p:sp>
    </p:spTree>
    <p:extLst>
      <p:ext uri="{BB962C8B-B14F-4D97-AF65-F5344CB8AC3E}">
        <p14:creationId xmlns:p14="http://schemas.microsoft.com/office/powerpoint/2010/main" val="24823623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4E3FE-2A15-7698-45AD-83FF2FEC2FBF}"/>
              </a:ext>
            </a:extLst>
          </p:cNvPr>
          <p:cNvSpPr>
            <a:spLocks noGrp="1"/>
          </p:cNvSpPr>
          <p:nvPr>
            <p:ph type="title"/>
          </p:nvPr>
        </p:nvSpPr>
        <p:spPr/>
        <p:txBody>
          <a:bodyPr>
            <a:normAutofit/>
          </a:bodyPr>
          <a:lstStyle/>
          <a:p>
            <a:r>
              <a:rPr lang="en-US" sz="4000" dirty="0">
                <a:solidFill>
                  <a:srgbClr val="0070C0"/>
                </a:solidFill>
              </a:rPr>
              <a:t>Let’s return to our simple call number example.</a:t>
            </a:r>
          </a:p>
        </p:txBody>
      </p:sp>
      <p:sp>
        <p:nvSpPr>
          <p:cNvPr id="3" name="Content Placeholder 2">
            <a:extLst>
              <a:ext uri="{FF2B5EF4-FFF2-40B4-BE49-F238E27FC236}">
                <a16:creationId xmlns:a16="http://schemas.microsoft.com/office/drawing/2014/main" id="{EA12B6AB-B4AA-C821-8F85-92755A5CDD27}"/>
              </a:ext>
            </a:extLst>
          </p:cNvPr>
          <p:cNvSpPr>
            <a:spLocks noGrp="1"/>
          </p:cNvSpPr>
          <p:nvPr>
            <p:ph idx="1"/>
          </p:nvPr>
        </p:nvSpPr>
        <p:spPr/>
        <p:txBody>
          <a:bodyPr>
            <a:normAutofit/>
          </a:bodyPr>
          <a:lstStyle/>
          <a:p>
            <a:r>
              <a:rPr lang="en-US" sz="4000" dirty="0"/>
              <a:t>KJC1315 .P763</a:t>
            </a:r>
          </a:p>
          <a:p>
            <a:r>
              <a:rPr lang="en-US" sz="4000" dirty="0"/>
              <a:t>If we want to specify this </a:t>
            </a:r>
            <a:r>
              <a:rPr lang="en-US" sz="4000" i="1" dirty="0"/>
              <a:t>exact</a:t>
            </a:r>
            <a:r>
              <a:rPr lang="en-US" sz="4000" dirty="0"/>
              <a:t> call number pattern using </a:t>
            </a:r>
            <a:r>
              <a:rPr lang="en-US" sz="4000" dirty="0" err="1"/>
              <a:t>RegEx</a:t>
            </a:r>
            <a:r>
              <a:rPr lang="en-US" sz="4000" dirty="0"/>
              <a:t>, the regular expression could look like this:</a:t>
            </a:r>
          </a:p>
          <a:p>
            <a:endParaRPr lang="en-US" sz="4000" dirty="0"/>
          </a:p>
          <a:p>
            <a:r>
              <a:rPr lang="en-US" sz="4000" dirty="0"/>
              <a:t>[A-Z]{3}\d{4}\s{1}\.{1}[A-Z]{1}\d{3}</a:t>
            </a:r>
          </a:p>
        </p:txBody>
      </p:sp>
    </p:spTree>
    <p:extLst>
      <p:ext uri="{BB962C8B-B14F-4D97-AF65-F5344CB8AC3E}">
        <p14:creationId xmlns:p14="http://schemas.microsoft.com/office/powerpoint/2010/main" val="30806840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8BE70-8580-B48A-C753-2BC83BE52166}"/>
              </a:ext>
            </a:extLst>
          </p:cNvPr>
          <p:cNvSpPr>
            <a:spLocks noGrp="1"/>
          </p:cNvSpPr>
          <p:nvPr>
            <p:ph type="title"/>
          </p:nvPr>
        </p:nvSpPr>
        <p:spPr/>
        <p:txBody>
          <a:bodyPr/>
          <a:lstStyle/>
          <a:p>
            <a:r>
              <a:rPr lang="en-US" dirty="0">
                <a:solidFill>
                  <a:srgbClr val="0070C0"/>
                </a:solidFill>
              </a:rPr>
              <a:t>Let’s break this expression down:</a:t>
            </a:r>
            <a:br>
              <a:rPr lang="en-US" dirty="0">
                <a:solidFill>
                  <a:srgbClr val="0070C0"/>
                </a:solidFill>
              </a:rPr>
            </a:br>
            <a:r>
              <a:rPr lang="en-US" dirty="0"/>
              <a:t>[A-Z]{3}\d{4}\s{1}\.{1}[A-Z]{1}\d{3}</a:t>
            </a:r>
          </a:p>
        </p:txBody>
      </p:sp>
      <p:sp>
        <p:nvSpPr>
          <p:cNvPr id="3" name="Content Placeholder 2">
            <a:extLst>
              <a:ext uri="{FF2B5EF4-FFF2-40B4-BE49-F238E27FC236}">
                <a16:creationId xmlns:a16="http://schemas.microsoft.com/office/drawing/2014/main" id="{F98BFCFF-116C-974A-360F-16003BC29EA4}"/>
              </a:ext>
            </a:extLst>
          </p:cNvPr>
          <p:cNvSpPr>
            <a:spLocks noGrp="1"/>
          </p:cNvSpPr>
          <p:nvPr>
            <p:ph idx="1"/>
          </p:nvPr>
        </p:nvSpPr>
        <p:spPr/>
        <p:txBody>
          <a:bodyPr/>
          <a:lstStyle/>
          <a:p>
            <a:pPr marL="0" indent="0">
              <a:buNone/>
            </a:pPr>
            <a:r>
              <a:rPr lang="en-US" dirty="0"/>
              <a:t>Remember that the call number we based the pattern on is:</a:t>
            </a:r>
          </a:p>
          <a:p>
            <a:pPr marL="0" indent="0">
              <a:buNone/>
            </a:pPr>
            <a:r>
              <a:rPr lang="en-US" sz="3200" dirty="0">
                <a:solidFill>
                  <a:srgbClr val="FF0000"/>
                </a:solidFill>
              </a:rPr>
              <a:t>KJC1315 .P763</a:t>
            </a:r>
          </a:p>
          <a:p>
            <a:pPr marL="0" indent="0">
              <a:buNone/>
            </a:pPr>
            <a:r>
              <a:rPr lang="en-US" dirty="0">
                <a:solidFill>
                  <a:srgbClr val="0070C0"/>
                </a:solidFill>
              </a:rPr>
              <a:t>[A-Z]{3} </a:t>
            </a:r>
            <a:r>
              <a:rPr lang="en-US" dirty="0"/>
              <a:t>– I want exactly three consecutive uppercase letters </a:t>
            </a:r>
          </a:p>
          <a:p>
            <a:pPr marL="0" indent="0">
              <a:buNone/>
            </a:pPr>
            <a:r>
              <a:rPr lang="en-US" sz="2800" dirty="0">
                <a:solidFill>
                  <a:srgbClr val="0070C0"/>
                </a:solidFill>
              </a:rPr>
              <a:t>\d{4}</a:t>
            </a:r>
            <a:r>
              <a:rPr lang="en-US" sz="2800" dirty="0"/>
              <a:t> – </a:t>
            </a:r>
            <a:r>
              <a:rPr lang="en-US" dirty="0"/>
              <a:t>I want exactly four consecutive digits</a:t>
            </a:r>
          </a:p>
          <a:p>
            <a:pPr marL="0" indent="0">
              <a:buNone/>
            </a:pPr>
            <a:r>
              <a:rPr lang="en-US" dirty="0">
                <a:solidFill>
                  <a:srgbClr val="0070C0"/>
                </a:solidFill>
              </a:rPr>
              <a:t>\s{1}</a:t>
            </a:r>
            <a:r>
              <a:rPr lang="en-US" dirty="0"/>
              <a:t> – I want exactly one space</a:t>
            </a:r>
          </a:p>
          <a:p>
            <a:pPr marL="0" indent="0">
              <a:buNone/>
            </a:pPr>
            <a:r>
              <a:rPr lang="en-US" dirty="0">
                <a:solidFill>
                  <a:srgbClr val="0070C0"/>
                </a:solidFill>
              </a:rPr>
              <a:t>\.{1}</a:t>
            </a:r>
            <a:r>
              <a:rPr lang="en-US" dirty="0"/>
              <a:t> – I want exactly one period</a:t>
            </a:r>
          </a:p>
          <a:p>
            <a:pPr marL="0" indent="0">
              <a:buNone/>
            </a:pPr>
            <a:r>
              <a:rPr lang="en-US" dirty="0">
                <a:solidFill>
                  <a:srgbClr val="0070C0"/>
                </a:solidFill>
              </a:rPr>
              <a:t>[A-Z]{1}</a:t>
            </a:r>
            <a:r>
              <a:rPr lang="en-US" dirty="0"/>
              <a:t> – I want exactly one uppercase letter</a:t>
            </a:r>
          </a:p>
          <a:p>
            <a:pPr marL="0" indent="0">
              <a:buNone/>
            </a:pPr>
            <a:r>
              <a:rPr lang="en-US" dirty="0">
                <a:solidFill>
                  <a:srgbClr val="0070C0"/>
                </a:solidFill>
              </a:rPr>
              <a:t>\d{3} </a:t>
            </a:r>
            <a:r>
              <a:rPr lang="en-US" dirty="0"/>
              <a:t>– I want exactly three digits</a:t>
            </a:r>
          </a:p>
          <a:p>
            <a:pPr marL="0" indent="0">
              <a:buNone/>
            </a:pPr>
            <a:endParaRPr lang="en-US" sz="2800" dirty="0"/>
          </a:p>
          <a:p>
            <a:pPr marL="0" indent="0">
              <a:buNone/>
            </a:pPr>
            <a:endParaRPr lang="en-US" dirty="0"/>
          </a:p>
        </p:txBody>
      </p:sp>
    </p:spTree>
    <p:extLst>
      <p:ext uri="{BB962C8B-B14F-4D97-AF65-F5344CB8AC3E}">
        <p14:creationId xmlns:p14="http://schemas.microsoft.com/office/powerpoint/2010/main" val="11170265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0991C-AC61-BB72-91E5-A0F1DC3426A5}"/>
              </a:ext>
            </a:extLst>
          </p:cNvPr>
          <p:cNvSpPr>
            <a:spLocks noGrp="1"/>
          </p:cNvSpPr>
          <p:nvPr>
            <p:ph type="title"/>
          </p:nvPr>
        </p:nvSpPr>
        <p:spPr/>
        <p:txBody>
          <a:bodyPr>
            <a:normAutofit fontScale="90000"/>
          </a:bodyPr>
          <a:lstStyle/>
          <a:p>
            <a:r>
              <a:rPr lang="en-US" sz="4000" dirty="0">
                <a:solidFill>
                  <a:srgbClr val="0070C0"/>
                </a:solidFill>
              </a:rPr>
              <a:t>This is fine if you want to find only call numbers that adhere to this precise pattern. But how likely is that?</a:t>
            </a:r>
          </a:p>
        </p:txBody>
      </p:sp>
      <p:sp>
        <p:nvSpPr>
          <p:cNvPr id="3" name="Content Placeholder 2">
            <a:extLst>
              <a:ext uri="{FF2B5EF4-FFF2-40B4-BE49-F238E27FC236}">
                <a16:creationId xmlns:a16="http://schemas.microsoft.com/office/drawing/2014/main" id="{3D920D33-9E02-A1E6-9AC4-4F823716D396}"/>
              </a:ext>
            </a:extLst>
          </p:cNvPr>
          <p:cNvSpPr>
            <a:spLocks noGrp="1"/>
          </p:cNvSpPr>
          <p:nvPr>
            <p:ph idx="1"/>
          </p:nvPr>
        </p:nvSpPr>
        <p:spPr/>
        <p:txBody>
          <a:bodyPr/>
          <a:lstStyle/>
          <a:p>
            <a:pPr marL="0" indent="0">
              <a:buNone/>
            </a:pPr>
            <a:r>
              <a:rPr lang="en-US" dirty="0"/>
              <a:t>We can make our original regular expression more flexible and inclusive with just a few tweaks.</a:t>
            </a:r>
          </a:p>
          <a:p>
            <a:pPr marL="0" indent="0">
              <a:buNone/>
            </a:pPr>
            <a:r>
              <a:rPr lang="en-US" dirty="0"/>
              <a:t>Original </a:t>
            </a:r>
            <a:r>
              <a:rPr lang="en-US" dirty="0" err="1"/>
              <a:t>RegEx</a:t>
            </a:r>
            <a:r>
              <a:rPr lang="en-US" dirty="0"/>
              <a:t>: [A-Z]{3}\d{4}\s{1}\.{1}[A-Z]{1}\d{3}</a:t>
            </a:r>
          </a:p>
          <a:p>
            <a:pPr marL="0" indent="0">
              <a:buNone/>
            </a:pPr>
            <a:r>
              <a:rPr lang="en-US" dirty="0"/>
              <a:t>Slightly more flexible </a:t>
            </a:r>
            <a:r>
              <a:rPr lang="en-US" dirty="0" err="1"/>
              <a:t>RegEx</a:t>
            </a:r>
            <a:r>
              <a:rPr lang="en-US" dirty="0"/>
              <a:t>: [A-Z]{</a:t>
            </a:r>
            <a:r>
              <a:rPr lang="en-US" dirty="0">
                <a:solidFill>
                  <a:srgbClr val="FF0000"/>
                </a:solidFill>
              </a:rPr>
              <a:t>1,3</a:t>
            </a:r>
            <a:r>
              <a:rPr lang="en-US" dirty="0"/>
              <a:t>}\d{</a:t>
            </a:r>
            <a:r>
              <a:rPr lang="en-US" dirty="0">
                <a:solidFill>
                  <a:srgbClr val="FF0000"/>
                </a:solidFill>
              </a:rPr>
              <a:t>1,4</a:t>
            </a:r>
            <a:r>
              <a:rPr lang="en-US" dirty="0"/>
              <a:t>}\s{1}\.{1}[A-Z]{1}\d{</a:t>
            </a:r>
            <a:r>
              <a:rPr lang="en-US" dirty="0">
                <a:solidFill>
                  <a:srgbClr val="FF0000"/>
                </a:solidFill>
              </a:rPr>
              <a:t>1,</a:t>
            </a:r>
            <a:r>
              <a:rPr lang="en-US" dirty="0"/>
              <a:t>}</a:t>
            </a:r>
          </a:p>
          <a:p>
            <a:pPr marL="0" indent="0">
              <a:buNone/>
            </a:pPr>
            <a:r>
              <a:rPr lang="en-US" dirty="0"/>
              <a:t>[A-Z]{</a:t>
            </a:r>
            <a:r>
              <a:rPr lang="en-US" dirty="0">
                <a:solidFill>
                  <a:srgbClr val="FF0000"/>
                </a:solidFill>
              </a:rPr>
              <a:t>1,3</a:t>
            </a:r>
            <a:r>
              <a:rPr lang="en-US" dirty="0"/>
              <a:t>} - I want one, two, or three uppercase letters</a:t>
            </a:r>
          </a:p>
          <a:p>
            <a:pPr marL="0" indent="0">
              <a:buNone/>
            </a:pPr>
            <a:r>
              <a:rPr lang="en-US" dirty="0"/>
              <a:t>\d{</a:t>
            </a:r>
            <a:r>
              <a:rPr lang="en-US" dirty="0">
                <a:solidFill>
                  <a:srgbClr val="FF0000"/>
                </a:solidFill>
              </a:rPr>
              <a:t>1,4</a:t>
            </a:r>
            <a:r>
              <a:rPr lang="en-US" dirty="0"/>
              <a:t>} – I want one, two, three, or four digits</a:t>
            </a:r>
          </a:p>
          <a:p>
            <a:pPr marL="0" indent="0">
              <a:buNone/>
            </a:pPr>
            <a:r>
              <a:rPr lang="en-US" dirty="0"/>
              <a:t>\s{1}\.{1} – I still want one space followed by one period</a:t>
            </a:r>
          </a:p>
          <a:p>
            <a:pPr marL="0" indent="0">
              <a:buNone/>
            </a:pPr>
            <a:r>
              <a:rPr lang="en-US" dirty="0"/>
              <a:t>[A-Z]{1}\d{</a:t>
            </a:r>
            <a:r>
              <a:rPr lang="en-US" dirty="0">
                <a:solidFill>
                  <a:srgbClr val="FF0000"/>
                </a:solidFill>
              </a:rPr>
              <a:t>1,</a:t>
            </a:r>
            <a:r>
              <a:rPr lang="en-US" dirty="0"/>
              <a:t>} – I still want one uppercase letter, to be followed by </a:t>
            </a:r>
            <a:r>
              <a:rPr lang="en-US" i="1" dirty="0"/>
              <a:t>at least one</a:t>
            </a:r>
            <a:r>
              <a:rPr lang="en-US" dirty="0"/>
              <a:t> digit and possibly more</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0709021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6BECF-9C06-70E0-155A-5DCB12A208B7}"/>
              </a:ext>
            </a:extLst>
          </p:cNvPr>
          <p:cNvSpPr>
            <a:spLocks noGrp="1"/>
          </p:cNvSpPr>
          <p:nvPr>
            <p:ph type="title"/>
          </p:nvPr>
        </p:nvSpPr>
        <p:spPr/>
        <p:txBody>
          <a:bodyPr>
            <a:noAutofit/>
          </a:bodyPr>
          <a:lstStyle/>
          <a:p>
            <a:r>
              <a:rPr lang="en-US" sz="3600" dirty="0">
                <a:solidFill>
                  <a:srgbClr val="0070C0"/>
                </a:solidFill>
              </a:rPr>
              <a:t>Even the slightly more flexible </a:t>
            </a:r>
            <a:r>
              <a:rPr lang="en-US" sz="3600" dirty="0" err="1">
                <a:solidFill>
                  <a:srgbClr val="0070C0"/>
                </a:solidFill>
              </a:rPr>
              <a:t>RegEx</a:t>
            </a:r>
            <a:r>
              <a:rPr lang="en-US" sz="3600" dirty="0">
                <a:solidFill>
                  <a:srgbClr val="0070C0"/>
                </a:solidFill>
              </a:rPr>
              <a:t> is not flexible enough to find and parse all the call numbers we might need to find.</a:t>
            </a:r>
          </a:p>
        </p:txBody>
      </p:sp>
      <p:sp>
        <p:nvSpPr>
          <p:cNvPr id="3" name="Content Placeholder 2">
            <a:extLst>
              <a:ext uri="{FF2B5EF4-FFF2-40B4-BE49-F238E27FC236}">
                <a16:creationId xmlns:a16="http://schemas.microsoft.com/office/drawing/2014/main" id="{9A8A3735-1B36-0EDA-5A29-9DC41F266FF9}"/>
              </a:ext>
            </a:extLst>
          </p:cNvPr>
          <p:cNvSpPr>
            <a:spLocks noGrp="1"/>
          </p:cNvSpPr>
          <p:nvPr>
            <p:ph idx="1"/>
          </p:nvPr>
        </p:nvSpPr>
        <p:spPr>
          <a:xfrm>
            <a:off x="838200" y="1825624"/>
            <a:ext cx="10515600" cy="4797117"/>
          </a:xfrm>
        </p:spPr>
        <p:txBody>
          <a:bodyPr/>
          <a:lstStyle/>
          <a:p>
            <a:pPr marL="0" indent="0">
              <a:buNone/>
            </a:pPr>
            <a:r>
              <a:rPr lang="en-US" dirty="0"/>
              <a:t>When composed correctly and embedded into an SQL query, </a:t>
            </a:r>
            <a:r>
              <a:rPr lang="en-US" dirty="0" err="1"/>
              <a:t>RegEx</a:t>
            </a:r>
            <a:r>
              <a:rPr lang="en-US" dirty="0"/>
              <a:t> is flexible enough to correctly parse all these differently formatted call numbers:</a:t>
            </a:r>
          </a:p>
          <a:p>
            <a:pPr marL="0" indent="0">
              <a:buNone/>
            </a:pPr>
            <a:endParaRPr lang="en-US" dirty="0"/>
          </a:p>
          <a:p>
            <a:pPr marL="0" indent="0">
              <a:buNone/>
            </a:pPr>
            <a:endParaRPr lang="en-US" dirty="0"/>
          </a:p>
          <a:p>
            <a:pPr marL="0" indent="0">
              <a:buNone/>
            </a:pPr>
            <a:endParaRPr lang="en-US" dirty="0"/>
          </a:p>
        </p:txBody>
      </p:sp>
      <p:pic>
        <p:nvPicPr>
          <p:cNvPr id="5" name="Picture 4">
            <a:extLst>
              <a:ext uri="{FF2B5EF4-FFF2-40B4-BE49-F238E27FC236}">
                <a16:creationId xmlns:a16="http://schemas.microsoft.com/office/drawing/2014/main" id="{2432D20C-E47E-0D62-0644-40EABA502B3C}"/>
              </a:ext>
            </a:extLst>
          </p:cNvPr>
          <p:cNvPicPr>
            <a:picLocks noChangeAspect="1"/>
          </p:cNvPicPr>
          <p:nvPr/>
        </p:nvPicPr>
        <p:blipFill>
          <a:blip r:embed="rId2"/>
          <a:stretch>
            <a:fillRect/>
          </a:stretch>
        </p:blipFill>
        <p:spPr>
          <a:xfrm>
            <a:off x="3684234" y="3030708"/>
            <a:ext cx="3941684" cy="3462167"/>
          </a:xfrm>
          <a:prstGeom prst="rect">
            <a:avLst/>
          </a:prstGeom>
        </p:spPr>
      </p:pic>
    </p:spTree>
    <p:extLst>
      <p:ext uri="{BB962C8B-B14F-4D97-AF65-F5344CB8AC3E}">
        <p14:creationId xmlns:p14="http://schemas.microsoft.com/office/powerpoint/2010/main" val="13754338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6B10D-A5AD-9C1B-4347-69E3997F5AE6}"/>
              </a:ext>
            </a:extLst>
          </p:cNvPr>
          <p:cNvSpPr>
            <a:spLocks noGrp="1"/>
          </p:cNvSpPr>
          <p:nvPr>
            <p:ph type="title"/>
          </p:nvPr>
        </p:nvSpPr>
        <p:spPr/>
        <p:txBody>
          <a:bodyPr>
            <a:normAutofit/>
          </a:bodyPr>
          <a:lstStyle/>
          <a:p>
            <a:r>
              <a:rPr lang="en-US" sz="4000" dirty="0">
                <a:solidFill>
                  <a:srgbClr val="0070C0"/>
                </a:solidFill>
              </a:rPr>
              <a:t>Below is the SQL used to retrieve the results on the previous slide.</a:t>
            </a:r>
          </a:p>
        </p:txBody>
      </p:sp>
      <p:pic>
        <p:nvPicPr>
          <p:cNvPr id="7" name="Content Placeholder 6">
            <a:extLst>
              <a:ext uri="{FF2B5EF4-FFF2-40B4-BE49-F238E27FC236}">
                <a16:creationId xmlns:a16="http://schemas.microsoft.com/office/drawing/2014/main" id="{883AB57B-2BE1-2F47-7062-F07DE7938A9C}"/>
              </a:ext>
            </a:extLst>
          </p:cNvPr>
          <p:cNvPicPr>
            <a:picLocks noGrp="1" noChangeAspect="1"/>
          </p:cNvPicPr>
          <p:nvPr>
            <p:ph idx="1"/>
          </p:nvPr>
        </p:nvPicPr>
        <p:blipFill>
          <a:blip r:embed="rId2"/>
          <a:stretch>
            <a:fillRect/>
          </a:stretch>
        </p:blipFill>
        <p:spPr>
          <a:xfrm>
            <a:off x="899532" y="1825625"/>
            <a:ext cx="10392936" cy="4351338"/>
          </a:xfrm>
        </p:spPr>
      </p:pic>
    </p:spTree>
    <p:extLst>
      <p:ext uri="{BB962C8B-B14F-4D97-AF65-F5344CB8AC3E}">
        <p14:creationId xmlns:p14="http://schemas.microsoft.com/office/powerpoint/2010/main" val="31472341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F6B504-1395-0961-E7C8-D9DEE68B95AA}"/>
              </a:ext>
            </a:extLst>
          </p:cNvPr>
          <p:cNvSpPr>
            <a:spLocks noGrp="1"/>
          </p:cNvSpPr>
          <p:nvPr>
            <p:ph type="title"/>
          </p:nvPr>
        </p:nvSpPr>
        <p:spPr/>
        <p:txBody>
          <a:bodyPr>
            <a:normAutofit/>
          </a:bodyPr>
          <a:lstStyle/>
          <a:p>
            <a:r>
              <a:rPr lang="en-US" sz="3600" dirty="0">
                <a:solidFill>
                  <a:srgbClr val="0070C0"/>
                </a:solidFill>
              </a:rPr>
              <a:t>Use of </a:t>
            </a:r>
            <a:r>
              <a:rPr lang="en-US" sz="3600" dirty="0" err="1">
                <a:solidFill>
                  <a:srgbClr val="0070C0"/>
                </a:solidFill>
              </a:rPr>
              <a:t>RegEx</a:t>
            </a:r>
            <a:r>
              <a:rPr lang="en-US" sz="3600" dirty="0">
                <a:solidFill>
                  <a:srgbClr val="0070C0"/>
                </a:solidFill>
              </a:rPr>
              <a:t> is not limited to SQL queries!</a:t>
            </a:r>
          </a:p>
        </p:txBody>
      </p:sp>
      <p:sp>
        <p:nvSpPr>
          <p:cNvPr id="3" name="Content Placeholder 2">
            <a:extLst>
              <a:ext uri="{FF2B5EF4-FFF2-40B4-BE49-F238E27FC236}">
                <a16:creationId xmlns:a16="http://schemas.microsoft.com/office/drawing/2014/main" id="{A8C221E9-F6CA-2AED-5548-855F136A025D}"/>
              </a:ext>
            </a:extLst>
          </p:cNvPr>
          <p:cNvSpPr>
            <a:spLocks noGrp="1"/>
          </p:cNvSpPr>
          <p:nvPr>
            <p:ph idx="1"/>
          </p:nvPr>
        </p:nvSpPr>
        <p:spPr>
          <a:xfrm>
            <a:off x="838200" y="1825624"/>
            <a:ext cx="10515600" cy="4832627"/>
          </a:xfrm>
        </p:spPr>
        <p:txBody>
          <a:bodyPr/>
          <a:lstStyle/>
          <a:p>
            <a:r>
              <a:rPr lang="en-US" dirty="0"/>
              <a:t>We have just seen a case study of the power and flexibility of </a:t>
            </a:r>
            <a:r>
              <a:rPr lang="en-US" dirty="0" err="1"/>
              <a:t>RegEx</a:t>
            </a:r>
            <a:r>
              <a:rPr lang="en-US" dirty="0"/>
              <a:t> when used with SQL. As you might imagine, this is just the tip of the </a:t>
            </a:r>
            <a:r>
              <a:rPr lang="en-US" dirty="0" err="1"/>
              <a:t>RegEx</a:t>
            </a:r>
            <a:r>
              <a:rPr lang="en-US" dirty="0"/>
              <a:t> iceberg! In </a:t>
            </a:r>
            <a:r>
              <a:rPr lang="en-US" dirty="0" err="1"/>
              <a:t>RegEx</a:t>
            </a:r>
            <a:r>
              <a:rPr lang="en-US" dirty="0"/>
              <a:t>, as in SQL, there is usually more than one way to achieve the same results.</a:t>
            </a:r>
          </a:p>
          <a:p>
            <a:endParaRPr lang="en-US" dirty="0"/>
          </a:p>
          <a:p>
            <a:r>
              <a:rPr lang="en-US" dirty="0" err="1"/>
              <a:t>Linkedin</a:t>
            </a:r>
            <a:r>
              <a:rPr lang="en-US" dirty="0"/>
              <a:t> Learning offers a course on Regular Expressions, if you are interested in learning more:</a:t>
            </a:r>
          </a:p>
          <a:p>
            <a:endParaRPr lang="en-US" dirty="0"/>
          </a:p>
        </p:txBody>
      </p:sp>
      <p:pic>
        <p:nvPicPr>
          <p:cNvPr id="5" name="Picture 4">
            <a:extLst>
              <a:ext uri="{FF2B5EF4-FFF2-40B4-BE49-F238E27FC236}">
                <a16:creationId xmlns:a16="http://schemas.microsoft.com/office/drawing/2014/main" id="{58B9BB42-B755-6505-74FD-8CFDD877D64B}"/>
              </a:ext>
            </a:extLst>
          </p:cNvPr>
          <p:cNvPicPr>
            <a:picLocks noChangeAspect="1"/>
          </p:cNvPicPr>
          <p:nvPr/>
        </p:nvPicPr>
        <p:blipFill>
          <a:blip r:embed="rId2"/>
          <a:stretch>
            <a:fillRect/>
          </a:stretch>
        </p:blipFill>
        <p:spPr>
          <a:xfrm>
            <a:off x="2022642" y="4863330"/>
            <a:ext cx="8430802" cy="1533739"/>
          </a:xfrm>
          <a:prstGeom prst="rect">
            <a:avLst/>
          </a:prstGeom>
        </p:spPr>
      </p:pic>
    </p:spTree>
    <p:extLst>
      <p:ext uri="{BB962C8B-B14F-4D97-AF65-F5344CB8AC3E}">
        <p14:creationId xmlns:p14="http://schemas.microsoft.com/office/powerpoint/2010/main" val="3733896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952F6-D7CB-211F-5E94-29082D63F745}"/>
              </a:ext>
            </a:extLst>
          </p:cNvPr>
          <p:cNvSpPr>
            <a:spLocks noGrp="1"/>
          </p:cNvSpPr>
          <p:nvPr>
            <p:ph type="title"/>
          </p:nvPr>
        </p:nvSpPr>
        <p:spPr/>
        <p:txBody>
          <a:bodyPr>
            <a:normAutofit fontScale="90000"/>
          </a:bodyPr>
          <a:lstStyle/>
          <a:p>
            <a:r>
              <a:rPr lang="en-US" sz="3200" dirty="0">
                <a:solidFill>
                  <a:srgbClr val="0070C0"/>
                </a:solidFill>
              </a:rPr>
              <a:t>Often, when creating queries in SQL, we use text strings or partial text strings to find the data we need</a:t>
            </a:r>
            <a:r>
              <a:rPr lang="en-US" sz="3200" dirty="0"/>
              <a:t>. </a:t>
            </a:r>
            <a:r>
              <a:rPr lang="en-US" sz="3200" dirty="0">
                <a:solidFill>
                  <a:srgbClr val="0070C0"/>
                </a:solidFill>
              </a:rPr>
              <a:t>For example, in this query, we are looking for the text string </a:t>
            </a:r>
            <a:r>
              <a:rPr lang="en-US" sz="3200" dirty="0" err="1">
                <a:solidFill>
                  <a:srgbClr val="0070C0"/>
                </a:solidFill>
              </a:rPr>
              <a:t>HeinOnline</a:t>
            </a:r>
            <a:r>
              <a:rPr lang="en-US" sz="3200" dirty="0">
                <a:solidFill>
                  <a:srgbClr val="0070C0"/>
                </a:solidFill>
              </a:rPr>
              <a:t> within the 899 field.</a:t>
            </a:r>
          </a:p>
        </p:txBody>
      </p:sp>
      <p:pic>
        <p:nvPicPr>
          <p:cNvPr id="5" name="Content Placeholder 4">
            <a:extLst>
              <a:ext uri="{FF2B5EF4-FFF2-40B4-BE49-F238E27FC236}">
                <a16:creationId xmlns:a16="http://schemas.microsoft.com/office/drawing/2014/main" id="{A46EF501-5785-465F-B0A5-CFA469DDFD36}"/>
              </a:ext>
            </a:extLst>
          </p:cNvPr>
          <p:cNvPicPr>
            <a:picLocks noGrp="1" noChangeAspect="1"/>
          </p:cNvPicPr>
          <p:nvPr>
            <p:ph idx="1"/>
          </p:nvPr>
        </p:nvPicPr>
        <p:blipFill>
          <a:blip r:embed="rId2"/>
          <a:stretch>
            <a:fillRect/>
          </a:stretch>
        </p:blipFill>
        <p:spPr>
          <a:xfrm>
            <a:off x="1533524" y="2057401"/>
            <a:ext cx="9305925" cy="4305300"/>
          </a:xfrm>
        </p:spPr>
      </p:pic>
    </p:spTree>
    <p:extLst>
      <p:ext uri="{BB962C8B-B14F-4D97-AF65-F5344CB8AC3E}">
        <p14:creationId xmlns:p14="http://schemas.microsoft.com/office/powerpoint/2010/main" val="2619656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8FC0A-E054-8947-C5C2-C712177ACBFB}"/>
              </a:ext>
            </a:extLst>
          </p:cNvPr>
          <p:cNvSpPr>
            <a:spLocks noGrp="1"/>
          </p:cNvSpPr>
          <p:nvPr>
            <p:ph type="title"/>
          </p:nvPr>
        </p:nvSpPr>
        <p:spPr/>
        <p:txBody>
          <a:bodyPr>
            <a:normAutofit/>
          </a:bodyPr>
          <a:lstStyle/>
          <a:p>
            <a:r>
              <a:rPr lang="en-US" sz="2400" dirty="0">
                <a:solidFill>
                  <a:srgbClr val="0070C0"/>
                </a:solidFill>
              </a:rPr>
              <a:t>Because of the use of the wildcard character (%) in the WHERE statement, the query retrieves strings that begin with </a:t>
            </a:r>
            <a:r>
              <a:rPr lang="en-US" sz="2400" dirty="0" err="1">
                <a:solidFill>
                  <a:srgbClr val="0070C0"/>
                </a:solidFill>
              </a:rPr>
              <a:t>HeinOnline</a:t>
            </a:r>
            <a:r>
              <a:rPr lang="en-US" sz="2400" dirty="0">
                <a:solidFill>
                  <a:srgbClr val="0070C0"/>
                </a:solidFill>
              </a:rPr>
              <a:t>, and that have additional characters as well.</a:t>
            </a:r>
          </a:p>
        </p:txBody>
      </p:sp>
      <p:pic>
        <p:nvPicPr>
          <p:cNvPr id="5" name="Content Placeholder 4">
            <a:extLst>
              <a:ext uri="{FF2B5EF4-FFF2-40B4-BE49-F238E27FC236}">
                <a16:creationId xmlns:a16="http://schemas.microsoft.com/office/drawing/2014/main" id="{2E5AECA5-5126-0B8A-15F4-9240A0D611AA}"/>
              </a:ext>
            </a:extLst>
          </p:cNvPr>
          <p:cNvPicPr>
            <a:picLocks noGrp="1" noChangeAspect="1"/>
          </p:cNvPicPr>
          <p:nvPr>
            <p:ph idx="1"/>
          </p:nvPr>
        </p:nvPicPr>
        <p:blipFill>
          <a:blip r:embed="rId2"/>
          <a:stretch>
            <a:fillRect/>
          </a:stretch>
        </p:blipFill>
        <p:spPr>
          <a:xfrm>
            <a:off x="4449079" y="2225120"/>
            <a:ext cx="3293841" cy="4351338"/>
          </a:xfrm>
        </p:spPr>
      </p:pic>
    </p:spTree>
    <p:extLst>
      <p:ext uri="{BB962C8B-B14F-4D97-AF65-F5344CB8AC3E}">
        <p14:creationId xmlns:p14="http://schemas.microsoft.com/office/powerpoint/2010/main" val="12721744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CEC19-D4B8-DA9B-E953-88B66A64AED9}"/>
              </a:ext>
            </a:extLst>
          </p:cNvPr>
          <p:cNvSpPr>
            <a:spLocks noGrp="1"/>
          </p:cNvSpPr>
          <p:nvPr>
            <p:ph type="title"/>
          </p:nvPr>
        </p:nvSpPr>
        <p:spPr/>
        <p:txBody>
          <a:bodyPr>
            <a:normAutofit/>
          </a:bodyPr>
          <a:lstStyle/>
          <a:p>
            <a:r>
              <a:rPr lang="en-US" sz="2800" dirty="0">
                <a:solidFill>
                  <a:srgbClr val="0070C0"/>
                </a:solidFill>
              </a:rPr>
              <a:t>Being able to search for specific literal character strings is often sufficient for what we need to do, but at other times, we need something more powerful.</a:t>
            </a:r>
          </a:p>
        </p:txBody>
      </p:sp>
      <p:sp>
        <p:nvSpPr>
          <p:cNvPr id="3" name="Content Placeholder 2">
            <a:extLst>
              <a:ext uri="{FF2B5EF4-FFF2-40B4-BE49-F238E27FC236}">
                <a16:creationId xmlns:a16="http://schemas.microsoft.com/office/drawing/2014/main" id="{7768E1E0-505C-8E96-BFE3-C79D3D8EA0A3}"/>
              </a:ext>
            </a:extLst>
          </p:cNvPr>
          <p:cNvSpPr>
            <a:spLocks noGrp="1"/>
          </p:cNvSpPr>
          <p:nvPr>
            <p:ph idx="1"/>
          </p:nvPr>
        </p:nvSpPr>
        <p:spPr/>
        <p:txBody>
          <a:bodyPr>
            <a:normAutofit/>
          </a:bodyPr>
          <a:lstStyle/>
          <a:p>
            <a:pPr algn="ctr"/>
            <a:r>
              <a:rPr lang="en-US" sz="4000" dirty="0"/>
              <a:t>REGULAR EXPRESSIONS TO THE RESCUE!</a:t>
            </a:r>
          </a:p>
        </p:txBody>
      </p:sp>
      <p:pic>
        <p:nvPicPr>
          <p:cNvPr id="5" name="Picture 4">
            <a:extLst>
              <a:ext uri="{FF2B5EF4-FFF2-40B4-BE49-F238E27FC236}">
                <a16:creationId xmlns:a16="http://schemas.microsoft.com/office/drawing/2014/main" id="{203258E7-FD07-D168-DAD5-40B706E8F18C}"/>
              </a:ext>
            </a:extLst>
          </p:cNvPr>
          <p:cNvPicPr>
            <a:picLocks noChangeAspect="1"/>
          </p:cNvPicPr>
          <p:nvPr/>
        </p:nvPicPr>
        <p:blipFill>
          <a:blip r:embed="rId2"/>
          <a:stretch>
            <a:fillRect/>
          </a:stretch>
        </p:blipFill>
        <p:spPr>
          <a:xfrm>
            <a:off x="2987841" y="2701421"/>
            <a:ext cx="6020640" cy="3610479"/>
          </a:xfrm>
          <a:prstGeom prst="rect">
            <a:avLst/>
          </a:prstGeom>
        </p:spPr>
      </p:pic>
    </p:spTree>
    <p:extLst>
      <p:ext uri="{BB962C8B-B14F-4D97-AF65-F5344CB8AC3E}">
        <p14:creationId xmlns:p14="http://schemas.microsoft.com/office/powerpoint/2010/main" val="3204286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EE2E9-A16B-5D5B-CFAF-57529EEAF15A}"/>
              </a:ext>
            </a:extLst>
          </p:cNvPr>
          <p:cNvSpPr>
            <a:spLocks noGrp="1"/>
          </p:cNvSpPr>
          <p:nvPr>
            <p:ph type="title"/>
          </p:nvPr>
        </p:nvSpPr>
        <p:spPr>
          <a:xfrm>
            <a:off x="838200" y="1160431"/>
            <a:ext cx="10515600" cy="1325563"/>
          </a:xfrm>
        </p:spPr>
        <p:txBody>
          <a:bodyPr>
            <a:noAutofit/>
          </a:bodyPr>
          <a:lstStyle/>
          <a:p>
            <a:r>
              <a:rPr lang="en-US" sz="3200" dirty="0">
                <a:solidFill>
                  <a:srgbClr val="0070C0"/>
                </a:solidFill>
              </a:rPr>
              <a:t>Regular expressions, commonly referred to as </a:t>
            </a:r>
            <a:r>
              <a:rPr lang="en-US" sz="3200" dirty="0" err="1">
                <a:solidFill>
                  <a:srgbClr val="0070C0"/>
                </a:solidFill>
              </a:rPr>
              <a:t>RegEx</a:t>
            </a:r>
            <a:r>
              <a:rPr lang="en-US" sz="3200" dirty="0">
                <a:solidFill>
                  <a:srgbClr val="0070C0"/>
                </a:solidFill>
              </a:rPr>
              <a:t>, use strings of  characters to define a SEARCH PATTERN, rather than a literal text string.</a:t>
            </a:r>
          </a:p>
        </p:txBody>
      </p:sp>
      <p:sp>
        <p:nvSpPr>
          <p:cNvPr id="3" name="Content Placeholder 2">
            <a:extLst>
              <a:ext uri="{FF2B5EF4-FFF2-40B4-BE49-F238E27FC236}">
                <a16:creationId xmlns:a16="http://schemas.microsoft.com/office/drawing/2014/main" id="{DEA661A1-0FC1-8CAA-4AE0-1DB4EBEEB687}"/>
              </a:ext>
            </a:extLst>
          </p:cNvPr>
          <p:cNvSpPr>
            <a:spLocks noGrp="1"/>
          </p:cNvSpPr>
          <p:nvPr>
            <p:ph idx="1"/>
          </p:nvPr>
        </p:nvSpPr>
        <p:spPr>
          <a:xfrm>
            <a:off x="838200" y="2216242"/>
            <a:ext cx="10515600" cy="4351338"/>
          </a:xfrm>
        </p:spPr>
        <p:txBody>
          <a:bodyPr/>
          <a:lstStyle/>
          <a:p>
            <a:pPr marL="0" indent="0">
              <a:buNone/>
            </a:pPr>
            <a:endParaRPr lang="en-US" sz="4000" dirty="0"/>
          </a:p>
          <a:p>
            <a:pPr marL="0" indent="0">
              <a:buNone/>
            </a:pPr>
            <a:endParaRPr lang="en-US" sz="4000" dirty="0"/>
          </a:p>
          <a:p>
            <a:pPr marL="0" indent="0">
              <a:buNone/>
            </a:pPr>
            <a:r>
              <a:rPr lang="en-US" sz="4000" dirty="0"/>
              <a:t>When would we want to search for a PATTERN instead of a literal text string?</a:t>
            </a:r>
          </a:p>
          <a:p>
            <a:endParaRPr lang="en-US" dirty="0"/>
          </a:p>
          <a:p>
            <a:pPr marL="0" indent="0">
              <a:buNone/>
            </a:pPr>
            <a:endParaRPr lang="en-US" dirty="0"/>
          </a:p>
        </p:txBody>
      </p:sp>
    </p:spTree>
    <p:extLst>
      <p:ext uri="{BB962C8B-B14F-4D97-AF65-F5344CB8AC3E}">
        <p14:creationId xmlns:p14="http://schemas.microsoft.com/office/powerpoint/2010/main" val="40515640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7E217-ED07-07E1-E588-53352342F73C}"/>
              </a:ext>
            </a:extLst>
          </p:cNvPr>
          <p:cNvSpPr>
            <a:spLocks noGrp="1"/>
          </p:cNvSpPr>
          <p:nvPr>
            <p:ph type="title"/>
          </p:nvPr>
        </p:nvSpPr>
        <p:spPr/>
        <p:txBody>
          <a:bodyPr>
            <a:normAutofit/>
          </a:bodyPr>
          <a:lstStyle/>
          <a:p>
            <a:r>
              <a:rPr lang="en-US" sz="3600" dirty="0">
                <a:solidFill>
                  <a:srgbClr val="0070C0"/>
                </a:solidFill>
              </a:rPr>
              <a:t>Call numbers are an example of data we might want to query that are arranged in patterns.</a:t>
            </a:r>
          </a:p>
        </p:txBody>
      </p:sp>
      <p:sp>
        <p:nvSpPr>
          <p:cNvPr id="3" name="Content Placeholder 2">
            <a:extLst>
              <a:ext uri="{FF2B5EF4-FFF2-40B4-BE49-F238E27FC236}">
                <a16:creationId xmlns:a16="http://schemas.microsoft.com/office/drawing/2014/main" id="{06309D30-5A25-54E9-5C47-C94C00FDE9ED}"/>
              </a:ext>
            </a:extLst>
          </p:cNvPr>
          <p:cNvSpPr>
            <a:spLocks noGrp="1"/>
          </p:cNvSpPr>
          <p:nvPr>
            <p:ph idx="1"/>
          </p:nvPr>
        </p:nvSpPr>
        <p:spPr/>
        <p:txBody>
          <a:bodyPr/>
          <a:lstStyle/>
          <a:p>
            <a:r>
              <a:rPr lang="en-US" dirty="0"/>
              <a:t>Most Library of Congress call numbers follow a particular alpha-numeric pattern, although there is a lot of variation among them.</a:t>
            </a:r>
          </a:p>
          <a:p>
            <a:r>
              <a:rPr lang="en-US" dirty="0"/>
              <a:t>The first part of the call number is an upper-case letter or letters (between one and three letters), e.g. </a:t>
            </a:r>
            <a:r>
              <a:rPr lang="en-US" dirty="0">
                <a:solidFill>
                  <a:srgbClr val="FF0000"/>
                </a:solidFill>
              </a:rPr>
              <a:t>KJC</a:t>
            </a:r>
          </a:p>
          <a:p>
            <a:r>
              <a:rPr lang="en-US" dirty="0"/>
              <a:t>The initial letter or letters are followed by one or more numerals: </a:t>
            </a:r>
            <a:r>
              <a:rPr lang="en-US" dirty="0">
                <a:solidFill>
                  <a:srgbClr val="FF0000"/>
                </a:solidFill>
              </a:rPr>
              <a:t>KJC1291</a:t>
            </a:r>
          </a:p>
          <a:p>
            <a:r>
              <a:rPr lang="en-US" dirty="0"/>
              <a:t>After the initial letters and numerals, it’s common to have a space followed by a period, followed by one upper-case letter, followed by at least one numeral (but often several): e.g. </a:t>
            </a:r>
            <a:r>
              <a:rPr lang="en-US" dirty="0">
                <a:solidFill>
                  <a:srgbClr val="FF0000"/>
                </a:solidFill>
              </a:rPr>
              <a:t>KJC1315 .P763</a:t>
            </a:r>
          </a:p>
        </p:txBody>
      </p:sp>
    </p:spTree>
    <p:extLst>
      <p:ext uri="{BB962C8B-B14F-4D97-AF65-F5344CB8AC3E}">
        <p14:creationId xmlns:p14="http://schemas.microsoft.com/office/powerpoint/2010/main" val="24540031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B45A7-D65B-84A4-7924-3BC994347A28}"/>
              </a:ext>
            </a:extLst>
          </p:cNvPr>
          <p:cNvSpPr>
            <a:spLocks noGrp="1"/>
          </p:cNvSpPr>
          <p:nvPr>
            <p:ph type="title"/>
          </p:nvPr>
        </p:nvSpPr>
        <p:spPr/>
        <p:txBody>
          <a:bodyPr>
            <a:normAutofit/>
          </a:bodyPr>
          <a:lstStyle/>
          <a:p>
            <a:r>
              <a:rPr lang="en-US" sz="3200" dirty="0">
                <a:solidFill>
                  <a:srgbClr val="0070C0"/>
                </a:solidFill>
              </a:rPr>
              <a:t>Within this dominant pattern, there are many exceptions and variations that need to be accounted for.</a:t>
            </a:r>
          </a:p>
        </p:txBody>
      </p:sp>
      <p:sp>
        <p:nvSpPr>
          <p:cNvPr id="3" name="Content Placeholder 2">
            <a:extLst>
              <a:ext uri="{FF2B5EF4-FFF2-40B4-BE49-F238E27FC236}">
                <a16:creationId xmlns:a16="http://schemas.microsoft.com/office/drawing/2014/main" id="{F34DDC2F-4483-E7ED-7AD3-531BFE76531D}"/>
              </a:ext>
            </a:extLst>
          </p:cNvPr>
          <p:cNvSpPr>
            <a:spLocks noGrp="1"/>
          </p:cNvSpPr>
          <p:nvPr>
            <p:ph idx="1"/>
          </p:nvPr>
        </p:nvSpPr>
        <p:spPr/>
        <p:txBody>
          <a:bodyPr/>
          <a:lstStyle/>
          <a:p>
            <a:pPr marL="0" indent="0">
              <a:buNone/>
            </a:pPr>
            <a:r>
              <a:rPr lang="en-US" dirty="0"/>
              <a:t>For example, the call number below has three initial letters followed by four digits, but then we see a decimal point followed by another digit. Then we have a period, followed by an alpha-numeric combination, a space followed by another alpha-numeric combination, and a space followed by a year expressed as four digits.</a:t>
            </a:r>
          </a:p>
          <a:p>
            <a:pPr marL="0" indent="0">
              <a:buNone/>
            </a:pPr>
            <a:endParaRPr lang="en-US" dirty="0"/>
          </a:p>
          <a:p>
            <a:pPr algn="ctr"/>
            <a:r>
              <a:rPr lang="en-US" sz="4400" dirty="0">
                <a:solidFill>
                  <a:srgbClr val="FF0000"/>
                </a:solidFill>
              </a:rPr>
              <a:t>KJC1492.5.T61 A5 1974</a:t>
            </a:r>
          </a:p>
        </p:txBody>
      </p:sp>
    </p:spTree>
    <p:extLst>
      <p:ext uri="{BB962C8B-B14F-4D97-AF65-F5344CB8AC3E}">
        <p14:creationId xmlns:p14="http://schemas.microsoft.com/office/powerpoint/2010/main" val="5141940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E597-90C1-F68C-54DB-B68B3CA0A3CC}"/>
              </a:ext>
            </a:extLst>
          </p:cNvPr>
          <p:cNvSpPr>
            <a:spLocks noGrp="1"/>
          </p:cNvSpPr>
          <p:nvPr>
            <p:ph type="title"/>
          </p:nvPr>
        </p:nvSpPr>
        <p:spPr/>
        <p:txBody>
          <a:bodyPr>
            <a:normAutofit/>
          </a:bodyPr>
          <a:lstStyle/>
          <a:p>
            <a:r>
              <a:rPr lang="en-US" sz="3200" dirty="0">
                <a:solidFill>
                  <a:srgbClr val="0070C0"/>
                </a:solidFill>
              </a:rPr>
              <a:t>When looking at call numbers, how can we account for all these variations and possibilities?</a:t>
            </a:r>
          </a:p>
        </p:txBody>
      </p:sp>
      <p:sp>
        <p:nvSpPr>
          <p:cNvPr id="3" name="Content Placeholder 2">
            <a:extLst>
              <a:ext uri="{FF2B5EF4-FFF2-40B4-BE49-F238E27FC236}">
                <a16:creationId xmlns:a16="http://schemas.microsoft.com/office/drawing/2014/main" id="{53B27A6C-F233-0FDB-5F1A-F7274D4D8B75}"/>
              </a:ext>
            </a:extLst>
          </p:cNvPr>
          <p:cNvSpPr>
            <a:spLocks noGrp="1"/>
          </p:cNvSpPr>
          <p:nvPr>
            <p:ph idx="1"/>
          </p:nvPr>
        </p:nvSpPr>
        <p:spPr/>
        <p:txBody>
          <a:bodyPr/>
          <a:lstStyle/>
          <a:p>
            <a:r>
              <a:rPr lang="en-US" dirty="0"/>
              <a:t>It helps to be VERY familiar with the pattern you need to specify!</a:t>
            </a:r>
          </a:p>
          <a:p>
            <a:r>
              <a:rPr lang="en-US" dirty="0"/>
              <a:t>Thinking about LC call numbers as being composed of different segments, we know that:</a:t>
            </a:r>
          </a:p>
          <a:p>
            <a:pPr lvl="1"/>
            <a:r>
              <a:rPr lang="en-US" dirty="0"/>
              <a:t>The first segment consists of between 1 and 3 uppercase letters</a:t>
            </a:r>
          </a:p>
          <a:p>
            <a:pPr lvl="1"/>
            <a:endParaRPr lang="en-US" dirty="0"/>
          </a:p>
          <a:p>
            <a:pPr lvl="1"/>
            <a:r>
              <a:rPr lang="en-US" dirty="0"/>
              <a:t>The second segment consists of between 1 and 4 digits, possibly followed by a decimal point, followed by one or more digits (or not)</a:t>
            </a:r>
          </a:p>
          <a:p>
            <a:pPr lvl="1"/>
            <a:endParaRPr lang="en-US" dirty="0"/>
          </a:p>
          <a:p>
            <a:pPr lvl="1"/>
            <a:r>
              <a:rPr lang="en-US" dirty="0"/>
              <a:t>It’s also possible to have something like this: </a:t>
            </a:r>
            <a:r>
              <a:rPr lang="en-US" dirty="0">
                <a:solidFill>
                  <a:srgbClr val="FF0000"/>
                </a:solidFill>
              </a:rPr>
              <a:t>KJC1018.A5 C68 2017</a:t>
            </a:r>
            <a:r>
              <a:rPr lang="en-US" dirty="0"/>
              <a:t>, where the initial letter/digit combination is followed by a period (as opposed to a decimal point) and another alpha-numeric combination. </a:t>
            </a:r>
            <a:endParaRPr lang="en-US" dirty="0">
              <a:solidFill>
                <a:srgbClr val="FF0000"/>
              </a:solidFill>
            </a:endParaRPr>
          </a:p>
          <a:p>
            <a:pPr marL="0" indent="0">
              <a:buNone/>
            </a:pPr>
            <a:endParaRPr lang="en-US" dirty="0"/>
          </a:p>
        </p:txBody>
      </p:sp>
    </p:spTree>
    <p:extLst>
      <p:ext uri="{BB962C8B-B14F-4D97-AF65-F5344CB8AC3E}">
        <p14:creationId xmlns:p14="http://schemas.microsoft.com/office/powerpoint/2010/main" val="20812796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2474E5-43F1-BC9F-F8E4-4B0D2CB7D5E7}"/>
              </a:ext>
            </a:extLst>
          </p:cNvPr>
          <p:cNvSpPr>
            <a:spLocks noGrp="1"/>
          </p:cNvSpPr>
          <p:nvPr>
            <p:ph type="title"/>
          </p:nvPr>
        </p:nvSpPr>
        <p:spPr/>
        <p:txBody>
          <a:bodyPr>
            <a:normAutofit fontScale="90000"/>
          </a:bodyPr>
          <a:lstStyle/>
          <a:p>
            <a:r>
              <a:rPr lang="en-US" sz="3200" dirty="0">
                <a:solidFill>
                  <a:srgbClr val="0070C0"/>
                </a:solidFill>
              </a:rPr>
              <a:t>Regular expressions are a flexible tool that can overcome many of the limitations of literal text strings. They can be incorporated into SQL queries.</a:t>
            </a:r>
          </a:p>
        </p:txBody>
      </p:sp>
      <p:sp>
        <p:nvSpPr>
          <p:cNvPr id="3" name="Content Placeholder 2">
            <a:extLst>
              <a:ext uri="{FF2B5EF4-FFF2-40B4-BE49-F238E27FC236}">
                <a16:creationId xmlns:a16="http://schemas.microsoft.com/office/drawing/2014/main" id="{FD043885-7872-FA54-3763-7D266FA50134}"/>
              </a:ext>
            </a:extLst>
          </p:cNvPr>
          <p:cNvSpPr>
            <a:spLocks noGrp="1"/>
          </p:cNvSpPr>
          <p:nvPr>
            <p:ph idx="1"/>
          </p:nvPr>
        </p:nvSpPr>
        <p:spPr/>
        <p:txBody>
          <a:bodyPr/>
          <a:lstStyle/>
          <a:p>
            <a:r>
              <a:rPr lang="en-US" dirty="0"/>
              <a:t>Using regular expressions, we can look for things like:</a:t>
            </a:r>
          </a:p>
          <a:p>
            <a:pPr lvl="1"/>
            <a:r>
              <a:rPr lang="en-US" dirty="0"/>
              <a:t>Between one and three upper-case letters at the beginning of a string</a:t>
            </a:r>
          </a:p>
          <a:p>
            <a:pPr lvl="1"/>
            <a:endParaRPr lang="en-US" dirty="0"/>
          </a:p>
          <a:p>
            <a:pPr lvl="1"/>
            <a:r>
              <a:rPr lang="en-US" dirty="0"/>
              <a:t>Between one and four digits after the letters, </a:t>
            </a:r>
            <a:r>
              <a:rPr lang="en-US" b="1" dirty="0"/>
              <a:t>optionally</a:t>
            </a:r>
            <a:r>
              <a:rPr lang="en-US" dirty="0"/>
              <a:t> followed by a period (or a decimal point; </a:t>
            </a:r>
            <a:r>
              <a:rPr lang="en-US" dirty="0" err="1"/>
              <a:t>RegEx</a:t>
            </a:r>
            <a:r>
              <a:rPr lang="en-US" dirty="0"/>
              <a:t> doesn’t differentiate between them)</a:t>
            </a:r>
          </a:p>
          <a:p>
            <a:pPr lvl="1"/>
            <a:endParaRPr lang="en-US" dirty="0"/>
          </a:p>
          <a:p>
            <a:pPr lvl="1"/>
            <a:r>
              <a:rPr lang="en-US" dirty="0"/>
              <a:t>Followed by either no space or exactly one space</a:t>
            </a:r>
          </a:p>
          <a:p>
            <a:pPr lvl="1"/>
            <a:endParaRPr lang="en-US" dirty="0"/>
          </a:p>
          <a:p>
            <a:pPr lvl="1"/>
            <a:r>
              <a:rPr lang="en-US" dirty="0"/>
              <a:t>Followed by one upper-case letter </a:t>
            </a:r>
            <a:r>
              <a:rPr lang="en-US" b="1" dirty="0"/>
              <a:t>OR</a:t>
            </a:r>
            <a:r>
              <a:rPr lang="en-US" dirty="0"/>
              <a:t> at least one digit</a:t>
            </a:r>
          </a:p>
          <a:p>
            <a:pPr lvl="1"/>
            <a:endParaRPr lang="en-US" dirty="0"/>
          </a:p>
        </p:txBody>
      </p:sp>
    </p:spTree>
    <p:extLst>
      <p:ext uri="{BB962C8B-B14F-4D97-AF65-F5344CB8AC3E}">
        <p14:creationId xmlns:p14="http://schemas.microsoft.com/office/powerpoint/2010/main" val="8294074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391</TotalTime>
  <Words>1192</Words>
  <Application>Microsoft Office PowerPoint</Application>
  <PresentationFormat>Widescreen</PresentationFormat>
  <Paragraphs>75</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Calibri Light</vt:lpstr>
      <vt:lpstr>Office Theme</vt:lpstr>
      <vt:lpstr>Using Regular Expressions in SQL Queries: an Introduction</vt:lpstr>
      <vt:lpstr>Often, when creating queries in SQL, we use text strings or partial text strings to find the data we need. For example, in this query, we are looking for the text string HeinOnline within the 899 field.</vt:lpstr>
      <vt:lpstr>Because of the use of the wildcard character (%) in the WHERE statement, the query retrieves strings that begin with HeinOnline, and that have additional characters as well.</vt:lpstr>
      <vt:lpstr>Being able to search for specific literal character strings is often sufficient for what we need to do, but at other times, we need something more powerful.</vt:lpstr>
      <vt:lpstr>Regular expressions, commonly referred to as RegEx, use strings of  characters to define a SEARCH PATTERN, rather than a literal text string.</vt:lpstr>
      <vt:lpstr>Call numbers are an example of data we might want to query that are arranged in patterns.</vt:lpstr>
      <vt:lpstr>Within this dominant pattern, there are many exceptions and variations that need to be accounted for.</vt:lpstr>
      <vt:lpstr>When looking at call numbers, how can we account for all these variations and possibilities?</vt:lpstr>
      <vt:lpstr>Regular expressions are a flexible tool that can overcome many of the limitations of literal text strings. They can be incorporated into SQL queries.</vt:lpstr>
      <vt:lpstr>Consider how much more powerful this is than searching by a literal text string!</vt:lpstr>
      <vt:lpstr>Let’s return to our simple call number example.</vt:lpstr>
      <vt:lpstr>Let’s break this expression down: [A-Z]{3}\d{4}\s{1}\.{1}[A-Z]{1}\d{3}</vt:lpstr>
      <vt:lpstr>This is fine if you want to find only call numbers that adhere to this precise pattern. But how likely is that?</vt:lpstr>
      <vt:lpstr>Even the slightly more flexible RegEx is not flexible enough to find and parse all the call numbers we might need to find.</vt:lpstr>
      <vt:lpstr>Below is the SQL used to retrieve the results on the previous slide.</vt:lpstr>
      <vt:lpstr>Use of RegEx is not limited to SQL queries!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ReGex in SQL queries</dc:title>
  <dc:creator>Jean M. Pajerek</dc:creator>
  <cp:lastModifiedBy>Jean M. Pajerek</cp:lastModifiedBy>
  <cp:revision>49</cp:revision>
  <dcterms:created xsi:type="dcterms:W3CDTF">2022-11-22T17:07:52Z</dcterms:created>
  <dcterms:modified xsi:type="dcterms:W3CDTF">2022-11-28T14:38:51Z</dcterms:modified>
</cp:coreProperties>
</file>