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64" r:id="rId4"/>
    <p:sldId id="278" r:id="rId5"/>
    <p:sldId id="261" r:id="rId6"/>
    <p:sldId id="257" r:id="rId7"/>
    <p:sldId id="258" r:id="rId8"/>
    <p:sldId id="259" r:id="rId9"/>
    <p:sldId id="260" r:id="rId10"/>
    <p:sldId id="263" r:id="rId11"/>
    <p:sldId id="262" r:id="rId12"/>
    <p:sldId id="266" r:id="rId13"/>
    <p:sldId id="267" r:id="rId14"/>
    <p:sldId id="268" r:id="rId15"/>
    <p:sldId id="269" r:id="rId16"/>
    <p:sldId id="270" r:id="rId17"/>
    <p:sldId id="272" r:id="rId18"/>
    <p:sldId id="273" r:id="rId19"/>
    <p:sldId id="280" r:id="rId20"/>
    <p:sldId id="275" r:id="rId21"/>
    <p:sldId id="274" r:id="rId22"/>
    <p:sldId id="276" r:id="rId23"/>
    <p:sldId id="2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96" d="100"/>
          <a:sy n="96" d="100"/>
        </p:scale>
        <p:origin x="86"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3A93FC-7A60-450C-852C-5F3F886046DC}"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3715460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3A93FC-7A60-450C-852C-5F3F886046DC}"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2233901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3A93FC-7A60-450C-852C-5F3F886046DC}"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412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3A93FC-7A60-450C-852C-5F3F886046DC}"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1761886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3A93FC-7A60-450C-852C-5F3F886046DC}"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2346958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3A93FC-7A60-450C-852C-5F3F886046DC}" type="datetimeFigureOut">
              <a:rPr lang="en-US" smtClean="0"/>
              <a:t>8/23/2021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699236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3A93FC-7A60-450C-852C-5F3F886046DC}" type="datetimeFigureOut">
              <a:rPr lang="en-US" smtClean="0"/>
              <a:t>8/23/2021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185525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3A93FC-7A60-450C-852C-5F3F886046DC}" type="datetimeFigureOut">
              <a:rPr lang="en-US" smtClean="0"/>
              <a:t>8/23/2021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2697183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3A93FC-7A60-450C-852C-5F3F886046DC}" type="datetimeFigureOut">
              <a:rPr lang="en-US" smtClean="0"/>
              <a:t>8/23/2021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3462708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F3A93FC-7A60-450C-852C-5F3F886046DC}" type="datetimeFigureOut">
              <a:rPr lang="en-US" smtClean="0"/>
              <a:t>8/23/2021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971893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F3A93FC-7A60-450C-852C-5F3F886046DC}" type="datetimeFigureOut">
              <a:rPr lang="en-US" smtClean="0"/>
              <a:t>8/23/2021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3EED2D-2F67-4F3A-BA45-AF689D53FA8A}" type="slidenum">
              <a:rPr lang="en-US" smtClean="0"/>
              <a:t>‹#›</a:t>
            </a:fld>
            <a:endParaRPr lang="en-US"/>
          </a:p>
        </p:txBody>
      </p:sp>
    </p:spTree>
    <p:extLst>
      <p:ext uri="{BB962C8B-B14F-4D97-AF65-F5344CB8AC3E}">
        <p14:creationId xmlns:p14="http://schemas.microsoft.com/office/powerpoint/2010/main" val="3549311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3A93FC-7A60-450C-852C-5F3F886046DC}" type="datetimeFigureOut">
              <a:rPr lang="en-US" smtClean="0"/>
              <a:t>8/23/2021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3EED2D-2F67-4F3A-BA45-AF689D53FA8A}" type="slidenum">
              <a:rPr lang="en-US" smtClean="0"/>
              <a:t>‹#›</a:t>
            </a:fld>
            <a:endParaRPr lang="en-US"/>
          </a:p>
        </p:txBody>
      </p:sp>
    </p:spTree>
    <p:extLst>
      <p:ext uri="{BB962C8B-B14F-4D97-AF65-F5344CB8AC3E}">
        <p14:creationId xmlns:p14="http://schemas.microsoft.com/office/powerpoint/2010/main" val="3103784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51152" y="564541"/>
            <a:ext cx="6655242" cy="5971429"/>
          </a:xfrm>
          <a:prstGeom prst="rect">
            <a:avLst/>
          </a:prstGeom>
        </p:spPr>
      </p:pic>
      <p:sp>
        <p:nvSpPr>
          <p:cNvPr id="5" name="TextBox 4"/>
          <p:cNvSpPr txBox="1"/>
          <p:nvPr/>
        </p:nvSpPr>
        <p:spPr>
          <a:xfrm>
            <a:off x="3130573" y="4874063"/>
            <a:ext cx="6275821" cy="830997"/>
          </a:xfrm>
          <a:prstGeom prst="rect">
            <a:avLst/>
          </a:prstGeom>
          <a:noFill/>
        </p:spPr>
        <p:txBody>
          <a:bodyPr wrap="none" rtlCol="0">
            <a:spAutoFit/>
          </a:bodyPr>
          <a:lstStyle/>
          <a:p>
            <a:r>
              <a:rPr lang="en-US" sz="4800" dirty="0" smtClean="0">
                <a:solidFill>
                  <a:schemeClr val="bg1"/>
                </a:solidFill>
              </a:rPr>
              <a:t>Welcome, SQL Newbies!</a:t>
            </a:r>
            <a:endParaRPr lang="en-US" sz="4800" dirty="0">
              <a:solidFill>
                <a:schemeClr val="bg1"/>
              </a:solidFill>
            </a:endParaRPr>
          </a:p>
        </p:txBody>
      </p:sp>
    </p:spTree>
    <p:extLst>
      <p:ext uri="{BB962C8B-B14F-4D97-AF65-F5344CB8AC3E}">
        <p14:creationId xmlns:p14="http://schemas.microsoft.com/office/powerpoint/2010/main" val="26002832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054" y="78878"/>
            <a:ext cx="10515600" cy="1325563"/>
          </a:xfrm>
        </p:spPr>
        <p:txBody>
          <a:bodyPr>
            <a:noAutofit/>
          </a:bodyPr>
          <a:lstStyle/>
          <a:p>
            <a:r>
              <a:rPr lang="en-US" sz="2400" b="1" dirty="0" smtClean="0">
                <a:solidFill>
                  <a:srgbClr val="0070C0"/>
                </a:solidFill>
              </a:rPr>
              <a:t>Let’s say that all I want to see from the </a:t>
            </a:r>
            <a:r>
              <a:rPr lang="en-US" sz="2400" b="1" dirty="0" err="1" smtClean="0">
                <a:solidFill>
                  <a:srgbClr val="0070C0"/>
                </a:solidFill>
              </a:rPr>
              <a:t>finance_funds</a:t>
            </a:r>
            <a:r>
              <a:rPr lang="en-US" sz="2400" b="1" dirty="0" smtClean="0">
                <a:solidFill>
                  <a:srgbClr val="0070C0"/>
                </a:solidFill>
              </a:rPr>
              <a:t> table right now is the fund code, the fund status, and the fund name. To do that, I’m going to write a very simple SQL query.</a:t>
            </a:r>
            <a:endParaRPr lang="en-US" sz="2400" b="1" dirty="0">
              <a:solidFill>
                <a:srgbClr val="0070C0"/>
              </a:solidFill>
            </a:endParaRPr>
          </a:p>
        </p:txBody>
      </p:sp>
      <p:sp>
        <p:nvSpPr>
          <p:cNvPr id="5" name="TextBox 4"/>
          <p:cNvSpPr txBox="1"/>
          <p:nvPr/>
        </p:nvSpPr>
        <p:spPr>
          <a:xfrm>
            <a:off x="7187979" y="1404441"/>
            <a:ext cx="2846568" cy="615553"/>
          </a:xfrm>
          <a:prstGeom prst="rect">
            <a:avLst/>
          </a:prstGeom>
          <a:noFill/>
        </p:spPr>
        <p:txBody>
          <a:bodyPr wrap="square" rtlCol="0">
            <a:spAutoFit/>
          </a:bodyPr>
          <a:lstStyle/>
          <a:p>
            <a:r>
              <a:rPr lang="en-US" sz="1600" dirty="0" smtClean="0">
                <a:solidFill>
                  <a:srgbClr val="FF0000"/>
                </a:solidFill>
              </a:rPr>
              <a:t>These are the data points I want, separated by commas</a:t>
            </a:r>
            <a:r>
              <a:rPr lang="en-US" dirty="0" smtClean="0"/>
              <a:t>.</a:t>
            </a:r>
            <a:endParaRPr lang="en-US" dirty="0"/>
          </a:p>
        </p:txBody>
      </p:sp>
      <p:pic>
        <p:nvPicPr>
          <p:cNvPr id="7" name="Content Placeholder 6"/>
          <p:cNvPicPr>
            <a:picLocks noGrp="1" noChangeAspect="1"/>
          </p:cNvPicPr>
          <p:nvPr>
            <p:ph idx="1"/>
          </p:nvPr>
        </p:nvPicPr>
        <p:blipFill>
          <a:blip r:embed="rId2"/>
          <a:stretch>
            <a:fillRect/>
          </a:stretch>
        </p:blipFill>
        <p:spPr>
          <a:xfrm>
            <a:off x="1719632" y="1599248"/>
            <a:ext cx="5468347" cy="5258752"/>
          </a:xfrm>
          <a:prstGeom prst="rect">
            <a:avLst/>
          </a:prstGeom>
        </p:spPr>
      </p:pic>
      <p:cxnSp>
        <p:nvCxnSpPr>
          <p:cNvPr id="9" name="Straight Arrow Connector 8"/>
          <p:cNvCxnSpPr/>
          <p:nvPr/>
        </p:nvCxnSpPr>
        <p:spPr>
          <a:xfrm flipH="1">
            <a:off x="3729162" y="1712217"/>
            <a:ext cx="3379304"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187979" y="2118874"/>
            <a:ext cx="4611757" cy="892552"/>
          </a:xfrm>
          <a:prstGeom prst="rect">
            <a:avLst/>
          </a:prstGeom>
          <a:noFill/>
        </p:spPr>
        <p:txBody>
          <a:bodyPr wrap="square" rtlCol="0">
            <a:spAutoFit/>
          </a:bodyPr>
          <a:lstStyle/>
          <a:p>
            <a:r>
              <a:rPr lang="en-US" sz="1600" dirty="0" smtClean="0">
                <a:solidFill>
                  <a:srgbClr val="FF0000"/>
                </a:solidFill>
              </a:rPr>
              <a:t>This is the name of the table from which I am selecting the data points</a:t>
            </a:r>
            <a:r>
              <a:rPr lang="en-US" dirty="0" smtClean="0">
                <a:solidFill>
                  <a:srgbClr val="FF0000"/>
                </a:solidFill>
              </a:rPr>
              <a:t>.</a:t>
            </a:r>
            <a:r>
              <a:rPr lang="en-US" dirty="0" smtClean="0"/>
              <a:t> </a:t>
            </a:r>
            <a:r>
              <a:rPr lang="en-US" sz="1600" dirty="0" smtClean="0">
                <a:solidFill>
                  <a:srgbClr val="FF0000"/>
                </a:solidFill>
              </a:rPr>
              <a:t>Note that the query ends with a semi-colon.</a:t>
            </a:r>
            <a:endParaRPr lang="en-US" sz="1600" dirty="0">
              <a:solidFill>
                <a:srgbClr val="FF0000"/>
              </a:solidFill>
            </a:endParaRPr>
          </a:p>
        </p:txBody>
      </p:sp>
      <p:cxnSp>
        <p:nvCxnSpPr>
          <p:cNvPr id="12" name="Straight Arrow Connector 11"/>
          <p:cNvCxnSpPr/>
          <p:nvPr/>
        </p:nvCxnSpPr>
        <p:spPr>
          <a:xfrm flipH="1" flipV="1">
            <a:off x="3299791" y="2480807"/>
            <a:ext cx="3586040" cy="225344"/>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537836" y="4341412"/>
            <a:ext cx="3609963" cy="1077218"/>
          </a:xfrm>
          <a:prstGeom prst="rect">
            <a:avLst/>
          </a:prstGeom>
          <a:noFill/>
        </p:spPr>
        <p:txBody>
          <a:bodyPr wrap="none" rtlCol="0">
            <a:spAutoFit/>
          </a:bodyPr>
          <a:lstStyle/>
          <a:p>
            <a:r>
              <a:rPr lang="en-US" sz="1600" dirty="0" smtClean="0">
                <a:solidFill>
                  <a:srgbClr val="FF0000"/>
                </a:solidFill>
              </a:rPr>
              <a:t>After running the query, we see that the</a:t>
            </a:r>
          </a:p>
          <a:p>
            <a:r>
              <a:rPr lang="en-US" sz="1600" dirty="0">
                <a:solidFill>
                  <a:srgbClr val="FF0000"/>
                </a:solidFill>
              </a:rPr>
              <a:t>s</a:t>
            </a:r>
            <a:r>
              <a:rPr lang="en-US" sz="1600" dirty="0" smtClean="0">
                <a:solidFill>
                  <a:srgbClr val="FF0000"/>
                </a:solidFill>
              </a:rPr>
              <a:t>earch results are just the three columns</a:t>
            </a:r>
          </a:p>
          <a:p>
            <a:r>
              <a:rPr lang="en-US" sz="1600" dirty="0">
                <a:solidFill>
                  <a:srgbClr val="FF0000"/>
                </a:solidFill>
              </a:rPr>
              <a:t>o</a:t>
            </a:r>
            <a:r>
              <a:rPr lang="en-US" sz="1600" dirty="0" smtClean="0">
                <a:solidFill>
                  <a:srgbClr val="FF0000"/>
                </a:solidFill>
              </a:rPr>
              <a:t>f data I selected from the </a:t>
            </a:r>
            <a:r>
              <a:rPr lang="en-US" sz="1600" dirty="0" err="1" smtClean="0">
                <a:solidFill>
                  <a:srgbClr val="FF0000"/>
                </a:solidFill>
              </a:rPr>
              <a:t>finance_funds</a:t>
            </a:r>
            <a:endParaRPr lang="en-US" sz="1600" dirty="0" smtClean="0">
              <a:solidFill>
                <a:srgbClr val="FF0000"/>
              </a:solidFill>
            </a:endParaRPr>
          </a:p>
          <a:p>
            <a:r>
              <a:rPr lang="en-US" sz="1600" dirty="0" smtClean="0">
                <a:solidFill>
                  <a:srgbClr val="FF0000"/>
                </a:solidFill>
              </a:rPr>
              <a:t>table.</a:t>
            </a:r>
            <a:endParaRPr lang="en-US" sz="1600" dirty="0">
              <a:solidFill>
                <a:srgbClr val="FF0000"/>
              </a:solidFill>
            </a:endParaRPr>
          </a:p>
        </p:txBody>
      </p:sp>
    </p:spTree>
    <p:extLst>
      <p:ext uri="{BB962C8B-B14F-4D97-AF65-F5344CB8AC3E}">
        <p14:creationId xmlns:p14="http://schemas.microsoft.com/office/powerpoint/2010/main" val="2484177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70C0"/>
                </a:solidFill>
              </a:rPr>
              <a:t>What if I want to limit my list to only the “Endowed” funds? We can tell the LDP to look for a specific ledger ID.</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917063" y="1829179"/>
            <a:ext cx="5273497" cy="1493649"/>
          </a:xfrm>
          <a:prstGeom prst="rect">
            <a:avLst/>
          </a:prstGeom>
        </p:spPr>
      </p:pic>
      <p:pic>
        <p:nvPicPr>
          <p:cNvPr id="5" name="Picture 4"/>
          <p:cNvPicPr>
            <a:picLocks noChangeAspect="1"/>
          </p:cNvPicPr>
          <p:nvPr/>
        </p:nvPicPr>
        <p:blipFill>
          <a:blip r:embed="rId3"/>
          <a:stretch>
            <a:fillRect/>
          </a:stretch>
        </p:blipFill>
        <p:spPr>
          <a:xfrm>
            <a:off x="3031373" y="3461319"/>
            <a:ext cx="5159187" cy="4061812"/>
          </a:xfrm>
          <a:prstGeom prst="rect">
            <a:avLst/>
          </a:prstGeom>
        </p:spPr>
      </p:pic>
      <p:sp>
        <p:nvSpPr>
          <p:cNvPr id="3" name="TextBox 2"/>
          <p:cNvSpPr txBox="1"/>
          <p:nvPr/>
        </p:nvSpPr>
        <p:spPr>
          <a:xfrm>
            <a:off x="8788761" y="2801664"/>
            <a:ext cx="3403239" cy="1569660"/>
          </a:xfrm>
          <a:prstGeom prst="rect">
            <a:avLst/>
          </a:prstGeom>
          <a:noFill/>
        </p:spPr>
        <p:txBody>
          <a:bodyPr wrap="none" rtlCol="0">
            <a:spAutoFit/>
          </a:bodyPr>
          <a:lstStyle/>
          <a:p>
            <a:r>
              <a:rPr lang="en-US" sz="1600" dirty="0" smtClean="0">
                <a:solidFill>
                  <a:srgbClr val="FF0000"/>
                </a:solidFill>
              </a:rPr>
              <a:t>This is the ledger ID for the</a:t>
            </a:r>
          </a:p>
          <a:p>
            <a:r>
              <a:rPr lang="en-US" sz="1600" dirty="0" smtClean="0">
                <a:solidFill>
                  <a:srgbClr val="FF0000"/>
                </a:solidFill>
              </a:rPr>
              <a:t>Endowed funds, which I have added</a:t>
            </a:r>
          </a:p>
          <a:p>
            <a:r>
              <a:rPr lang="en-US" sz="1600" dirty="0" smtClean="0">
                <a:solidFill>
                  <a:srgbClr val="FF0000"/>
                </a:solidFill>
              </a:rPr>
              <a:t> to the previous query as a criterion, </a:t>
            </a:r>
          </a:p>
          <a:p>
            <a:r>
              <a:rPr lang="en-US" sz="1600" dirty="0">
                <a:solidFill>
                  <a:srgbClr val="FF0000"/>
                </a:solidFill>
              </a:rPr>
              <a:t>u</a:t>
            </a:r>
            <a:r>
              <a:rPr lang="en-US" sz="1600" dirty="0" smtClean="0">
                <a:solidFill>
                  <a:srgbClr val="FF0000"/>
                </a:solidFill>
              </a:rPr>
              <a:t>sing a “where” clause. I also removed</a:t>
            </a:r>
          </a:p>
          <a:p>
            <a:r>
              <a:rPr lang="en-US" sz="1600" dirty="0">
                <a:solidFill>
                  <a:srgbClr val="FF0000"/>
                </a:solidFill>
              </a:rPr>
              <a:t>t</a:t>
            </a:r>
            <a:r>
              <a:rPr lang="en-US" sz="1600" dirty="0" smtClean="0">
                <a:solidFill>
                  <a:srgbClr val="FF0000"/>
                </a:solidFill>
              </a:rPr>
              <a:t>he “</a:t>
            </a:r>
            <a:r>
              <a:rPr lang="en-US" sz="1600" dirty="0" err="1" smtClean="0">
                <a:solidFill>
                  <a:srgbClr val="FF0000"/>
                </a:solidFill>
              </a:rPr>
              <a:t>fund_status</a:t>
            </a:r>
            <a:r>
              <a:rPr lang="en-US" sz="1600" dirty="0" smtClean="0">
                <a:solidFill>
                  <a:srgbClr val="FF0000"/>
                </a:solidFill>
              </a:rPr>
              <a:t>” from the “select” </a:t>
            </a:r>
          </a:p>
          <a:p>
            <a:r>
              <a:rPr lang="en-US" sz="1600" dirty="0">
                <a:solidFill>
                  <a:srgbClr val="FF0000"/>
                </a:solidFill>
              </a:rPr>
              <a:t>s</a:t>
            </a:r>
            <a:r>
              <a:rPr lang="en-US" sz="1600" dirty="0" smtClean="0">
                <a:solidFill>
                  <a:srgbClr val="FF0000"/>
                </a:solidFill>
              </a:rPr>
              <a:t>tatement, and added “</a:t>
            </a:r>
            <a:r>
              <a:rPr lang="en-US" sz="1600" dirty="0" err="1" smtClean="0">
                <a:solidFill>
                  <a:srgbClr val="FF0000"/>
                </a:solidFill>
              </a:rPr>
              <a:t>ledger_id</a:t>
            </a:r>
            <a:r>
              <a:rPr lang="en-US" sz="1600" dirty="0" smtClean="0">
                <a:solidFill>
                  <a:srgbClr val="FF0000"/>
                </a:solidFill>
              </a:rPr>
              <a:t>.”</a:t>
            </a:r>
            <a:endParaRPr lang="en-US" sz="1600" dirty="0">
              <a:solidFill>
                <a:srgbClr val="FF0000"/>
              </a:solidFill>
            </a:endParaRPr>
          </a:p>
        </p:txBody>
      </p:sp>
      <p:cxnSp>
        <p:nvCxnSpPr>
          <p:cNvPr id="7" name="Straight Arrow Connector 6"/>
          <p:cNvCxnSpPr>
            <a:stCxn id="3" idx="1"/>
          </p:cNvCxnSpPr>
          <p:nvPr/>
        </p:nvCxnSpPr>
        <p:spPr>
          <a:xfrm flipH="1" flipV="1">
            <a:off x="7763005" y="3100716"/>
            <a:ext cx="1025756" cy="4857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0381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86544"/>
            <a:ext cx="10515600" cy="1325563"/>
          </a:xfrm>
        </p:spPr>
        <p:txBody>
          <a:bodyPr>
            <a:noAutofit/>
          </a:bodyPr>
          <a:lstStyle/>
          <a:p>
            <a:r>
              <a:rPr lang="en-US" sz="3600" b="1" dirty="0" smtClean="0">
                <a:solidFill>
                  <a:srgbClr val="0070C0"/>
                </a:solidFill>
              </a:rPr>
              <a:t>How do we know which ID number to use in our “Where” statement? By looking in the table called </a:t>
            </a:r>
            <a:r>
              <a:rPr lang="en-US" sz="3600" b="1" dirty="0" err="1" smtClean="0">
                <a:solidFill>
                  <a:srgbClr val="0070C0"/>
                </a:solidFill>
              </a:rPr>
              <a:t>finance_ledgers</a:t>
            </a:r>
            <a:r>
              <a:rPr lang="en-US" sz="3600" b="1" dirty="0" smtClean="0">
                <a:solidFill>
                  <a:srgbClr val="0070C0"/>
                </a:solidFill>
              </a:rPr>
              <a:t>, which has only four rows: </a:t>
            </a:r>
            <a:endParaRPr lang="en-US" sz="3600" b="1" dirty="0">
              <a:solidFill>
                <a:srgbClr val="0070C0"/>
              </a:solidFill>
            </a:endParaRPr>
          </a:p>
        </p:txBody>
      </p:sp>
      <p:pic>
        <p:nvPicPr>
          <p:cNvPr id="6" name="Content Placeholder 5"/>
          <p:cNvPicPr>
            <a:picLocks noGrp="1" noChangeAspect="1"/>
          </p:cNvPicPr>
          <p:nvPr>
            <p:ph idx="1"/>
          </p:nvPr>
        </p:nvPicPr>
        <p:blipFill>
          <a:blip r:embed="rId2"/>
          <a:stretch>
            <a:fillRect/>
          </a:stretch>
        </p:blipFill>
        <p:spPr>
          <a:xfrm>
            <a:off x="588396" y="3148630"/>
            <a:ext cx="10765403" cy="3132900"/>
          </a:xfrm>
          <a:prstGeom prst="rect">
            <a:avLst/>
          </a:prstGeom>
        </p:spPr>
      </p:pic>
    </p:spTree>
    <p:extLst>
      <p:ext uri="{BB962C8B-B14F-4D97-AF65-F5344CB8AC3E}">
        <p14:creationId xmlns:p14="http://schemas.microsoft.com/office/powerpoint/2010/main" val="3258186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When we look at the ledgers in the Finance app, we see the exact same list of ledgers, without the ID numbers.</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712720" y="2615979"/>
            <a:ext cx="6766559" cy="3267986"/>
          </a:xfrm>
          <a:prstGeom prst="rect">
            <a:avLst/>
          </a:prstGeom>
        </p:spPr>
      </p:pic>
    </p:spTree>
    <p:extLst>
      <p:ext uri="{BB962C8B-B14F-4D97-AF65-F5344CB8AC3E}">
        <p14:creationId xmlns:p14="http://schemas.microsoft.com/office/powerpoint/2010/main" val="40832044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solidFill>
                  <a:srgbClr val="0070C0"/>
                </a:solidFill>
              </a:rPr>
              <a:t>What if I don’t want that long, meaningless ledger ID number in my search results? What if I want my results to display the actual </a:t>
            </a:r>
            <a:r>
              <a:rPr lang="en-US" sz="2800" b="1" u="sng" dirty="0" smtClean="0">
                <a:solidFill>
                  <a:srgbClr val="0070C0"/>
                </a:solidFill>
              </a:rPr>
              <a:t>name</a:t>
            </a:r>
            <a:r>
              <a:rPr lang="en-US" sz="2800" b="1" dirty="0" smtClean="0">
                <a:solidFill>
                  <a:srgbClr val="0070C0"/>
                </a:solidFill>
              </a:rPr>
              <a:t> of that ledger </a:t>
            </a:r>
            <a:r>
              <a:rPr lang="en-US" sz="2800" b="1" i="1" dirty="0" smtClean="0">
                <a:solidFill>
                  <a:srgbClr val="0070C0"/>
                </a:solidFill>
              </a:rPr>
              <a:t>instead</a:t>
            </a:r>
            <a:r>
              <a:rPr lang="en-US" sz="2800" b="1" dirty="0" smtClean="0">
                <a:solidFill>
                  <a:srgbClr val="0070C0"/>
                </a:solidFill>
              </a:rPr>
              <a:t> of the ledger ID?</a:t>
            </a:r>
            <a:endParaRPr lang="en-US" sz="28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876508" y="1995777"/>
            <a:ext cx="8038769" cy="4301656"/>
          </a:xfrm>
          <a:prstGeom prst="rect">
            <a:avLst/>
          </a:prstGeom>
        </p:spPr>
      </p:pic>
    </p:spTree>
    <p:extLst>
      <p:ext uri="{BB962C8B-B14F-4D97-AF65-F5344CB8AC3E}">
        <p14:creationId xmlns:p14="http://schemas.microsoft.com/office/powerpoint/2010/main" val="10331611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0484" y="890546"/>
            <a:ext cx="10297933" cy="421419"/>
          </a:xfrm>
        </p:spPr>
        <p:txBody>
          <a:bodyPr>
            <a:noAutofit/>
          </a:bodyPr>
          <a:lstStyle/>
          <a:p>
            <a:r>
              <a:rPr lang="en-US" sz="3600" b="1" dirty="0">
                <a:solidFill>
                  <a:srgbClr val="0070C0"/>
                </a:solidFill>
              </a:rPr>
              <a:t>This is where things start to get complicated really, really quickly!</a:t>
            </a:r>
            <a:br>
              <a:rPr lang="en-US" sz="3600" b="1" dirty="0">
                <a:solidFill>
                  <a:srgbClr val="0070C0"/>
                </a:solidFill>
              </a:rPr>
            </a:br>
            <a:endParaRPr lang="en-US" sz="3600" b="1" dirty="0">
              <a:solidFill>
                <a:srgbClr val="0070C0"/>
              </a:solidFill>
            </a:endParaRPr>
          </a:p>
        </p:txBody>
      </p:sp>
      <p:sp>
        <p:nvSpPr>
          <p:cNvPr id="3" name="Content Placeholder 2"/>
          <p:cNvSpPr>
            <a:spLocks noGrp="1"/>
          </p:cNvSpPr>
          <p:nvPr>
            <p:ph idx="1"/>
          </p:nvPr>
        </p:nvSpPr>
        <p:spPr/>
        <p:txBody>
          <a:bodyPr>
            <a:normAutofit/>
          </a:bodyPr>
          <a:lstStyle/>
          <a:p>
            <a:r>
              <a:rPr lang="en-US" dirty="0" smtClean="0"/>
              <a:t>The reason things get complicated is that some of the data we want reside in one table, while other data reside in another table.</a:t>
            </a:r>
          </a:p>
          <a:p>
            <a:pPr marL="0" indent="0">
              <a:buNone/>
            </a:pPr>
            <a:endParaRPr lang="en-US" dirty="0" smtClean="0"/>
          </a:p>
          <a:p>
            <a:r>
              <a:rPr lang="en-US" dirty="0" smtClean="0"/>
              <a:t>Specifically, we want the fund code and the fund name from the “</a:t>
            </a:r>
            <a:r>
              <a:rPr lang="en-US" dirty="0" err="1" smtClean="0"/>
              <a:t>finance_funds</a:t>
            </a:r>
            <a:r>
              <a:rPr lang="en-US" dirty="0" smtClean="0"/>
              <a:t>” table, and the ledger name from the “</a:t>
            </a:r>
            <a:r>
              <a:rPr lang="en-US" dirty="0" err="1" smtClean="0"/>
              <a:t>finance_ledgers</a:t>
            </a:r>
            <a:r>
              <a:rPr lang="en-US" dirty="0" smtClean="0"/>
              <a:t>” table.</a:t>
            </a:r>
          </a:p>
          <a:p>
            <a:pPr marL="0" indent="0">
              <a:buNone/>
            </a:pPr>
            <a:endParaRPr lang="en-US" dirty="0" smtClean="0"/>
          </a:p>
          <a:p>
            <a:r>
              <a:rPr lang="en-US" dirty="0" smtClean="0"/>
              <a:t>Somehow, we have to connect the two tables that contain the data points we need.</a:t>
            </a:r>
            <a:endParaRPr lang="en-US" dirty="0"/>
          </a:p>
        </p:txBody>
      </p:sp>
    </p:spTree>
    <p:extLst>
      <p:ext uri="{BB962C8B-B14F-4D97-AF65-F5344CB8AC3E}">
        <p14:creationId xmlns:p14="http://schemas.microsoft.com/office/powerpoint/2010/main" val="167826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70C0"/>
                </a:solidFill>
              </a:rPr>
              <a:t>The </a:t>
            </a:r>
            <a:r>
              <a:rPr lang="en-US" sz="3200" b="1" dirty="0" err="1" smtClean="0">
                <a:solidFill>
                  <a:srgbClr val="0070C0"/>
                </a:solidFill>
              </a:rPr>
              <a:t>finance_funds</a:t>
            </a:r>
            <a:r>
              <a:rPr lang="en-US" sz="3200" b="1" dirty="0" smtClean="0">
                <a:solidFill>
                  <a:srgbClr val="0070C0"/>
                </a:solidFill>
              </a:rPr>
              <a:t> table has a column called “</a:t>
            </a:r>
            <a:r>
              <a:rPr lang="en-US" sz="3200" b="1" dirty="0" err="1" smtClean="0">
                <a:solidFill>
                  <a:srgbClr val="0070C0"/>
                </a:solidFill>
              </a:rPr>
              <a:t>ledger_id</a:t>
            </a:r>
            <a:r>
              <a:rPr lang="en-US" sz="3200" b="1" dirty="0" smtClean="0">
                <a:solidFill>
                  <a:srgbClr val="0070C0"/>
                </a:solidFill>
              </a:rPr>
              <a:t>,” but it does not tell us the name associated with that ledger ID.</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3204377" y="1773141"/>
            <a:ext cx="4786684" cy="5001369"/>
          </a:xfrm>
          <a:prstGeom prst="rect">
            <a:avLst/>
          </a:prstGeom>
        </p:spPr>
      </p:pic>
    </p:spTree>
    <p:extLst>
      <p:ext uri="{BB962C8B-B14F-4D97-AF65-F5344CB8AC3E}">
        <p14:creationId xmlns:p14="http://schemas.microsoft.com/office/powerpoint/2010/main" val="2322281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38836"/>
            <a:ext cx="10515600" cy="1325563"/>
          </a:xfrm>
        </p:spPr>
        <p:txBody>
          <a:bodyPr>
            <a:normAutofit fontScale="90000"/>
          </a:bodyPr>
          <a:lstStyle/>
          <a:p>
            <a:r>
              <a:rPr lang="en-US" sz="2400" b="1" dirty="0" smtClean="0">
                <a:solidFill>
                  <a:srgbClr val="0070C0"/>
                </a:solidFill>
              </a:rPr>
              <a:t>The four-row </a:t>
            </a:r>
            <a:r>
              <a:rPr lang="en-US" sz="2400" b="1" dirty="0" err="1" smtClean="0">
                <a:solidFill>
                  <a:srgbClr val="0070C0"/>
                </a:solidFill>
              </a:rPr>
              <a:t>finance_ledgers</a:t>
            </a:r>
            <a:r>
              <a:rPr lang="en-US" sz="2400" b="1" dirty="0" smtClean="0">
                <a:solidFill>
                  <a:srgbClr val="0070C0"/>
                </a:solidFill>
              </a:rPr>
              <a:t> table (below) includes BOTH the </a:t>
            </a:r>
            <a:r>
              <a:rPr lang="en-US" sz="2400" b="1" dirty="0" err="1" smtClean="0">
                <a:solidFill>
                  <a:srgbClr val="0070C0"/>
                </a:solidFill>
              </a:rPr>
              <a:t>Iedger</a:t>
            </a:r>
            <a:r>
              <a:rPr lang="en-US" sz="2400" b="1" dirty="0" smtClean="0">
                <a:solidFill>
                  <a:srgbClr val="0070C0"/>
                </a:solidFill>
              </a:rPr>
              <a:t> ID AND the name associated with it. This means the </a:t>
            </a:r>
            <a:r>
              <a:rPr lang="en-US" sz="2400" b="1" dirty="0" err="1" smtClean="0">
                <a:solidFill>
                  <a:srgbClr val="0070C0"/>
                </a:solidFill>
              </a:rPr>
              <a:t>finance_ledgers</a:t>
            </a:r>
            <a:r>
              <a:rPr lang="en-US" sz="2400" b="1" dirty="0" smtClean="0">
                <a:solidFill>
                  <a:srgbClr val="0070C0"/>
                </a:solidFill>
              </a:rPr>
              <a:t> table can serve as a “translator” to tell us what the fund IDs in the </a:t>
            </a:r>
            <a:r>
              <a:rPr lang="en-US" sz="2400" b="1" dirty="0" err="1" smtClean="0">
                <a:solidFill>
                  <a:srgbClr val="0070C0"/>
                </a:solidFill>
              </a:rPr>
              <a:t>finance_funds</a:t>
            </a:r>
            <a:r>
              <a:rPr lang="en-US" sz="2400" b="1" dirty="0" smtClean="0">
                <a:solidFill>
                  <a:srgbClr val="0070C0"/>
                </a:solidFill>
              </a:rPr>
              <a:t> table mean, if we can figure out a way to connect the two tables. </a:t>
            </a:r>
            <a:r>
              <a:rPr lang="en-US" sz="2400" b="1" dirty="0" smtClean="0">
                <a:solidFill>
                  <a:srgbClr val="FF0000"/>
                </a:solidFill>
              </a:rPr>
              <a:t>We connect the two tables by determining which data point(s) the two tables have in common.</a:t>
            </a:r>
            <a:endParaRPr lang="en-US" sz="2400" b="1" dirty="0">
              <a:solidFill>
                <a:srgbClr val="FF0000"/>
              </a:solidFill>
            </a:endParaRPr>
          </a:p>
        </p:txBody>
      </p:sp>
      <p:pic>
        <p:nvPicPr>
          <p:cNvPr id="5" name="Content Placeholder 4"/>
          <p:cNvPicPr>
            <a:picLocks noGrp="1" noChangeAspect="1"/>
          </p:cNvPicPr>
          <p:nvPr>
            <p:ph idx="1"/>
          </p:nvPr>
        </p:nvPicPr>
        <p:blipFill>
          <a:blip r:embed="rId2"/>
          <a:stretch>
            <a:fillRect/>
          </a:stretch>
        </p:blipFill>
        <p:spPr>
          <a:xfrm>
            <a:off x="906449" y="2997641"/>
            <a:ext cx="10447351" cy="2615979"/>
          </a:xfrm>
          <a:prstGeom prst="rect">
            <a:avLst/>
          </a:prstGeom>
        </p:spPr>
      </p:pic>
    </p:spTree>
    <p:extLst>
      <p:ext uri="{BB962C8B-B14F-4D97-AF65-F5344CB8AC3E}">
        <p14:creationId xmlns:p14="http://schemas.microsoft.com/office/powerpoint/2010/main" val="31685785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The data point that these two tables have in common is the ledger ID, and that’s what we’ll use to connect them.</a:t>
            </a:r>
            <a:endParaRPr lang="en-US" sz="3600" b="1" dirty="0">
              <a:solidFill>
                <a:srgbClr val="0070C0"/>
              </a:solidFill>
            </a:endParaRPr>
          </a:p>
        </p:txBody>
      </p:sp>
      <p:sp>
        <p:nvSpPr>
          <p:cNvPr id="3" name="Content Placeholder 2"/>
          <p:cNvSpPr>
            <a:spLocks noGrp="1"/>
          </p:cNvSpPr>
          <p:nvPr>
            <p:ph idx="1"/>
          </p:nvPr>
        </p:nvSpPr>
        <p:spPr/>
        <p:txBody>
          <a:bodyPr>
            <a:normAutofit lnSpcReduction="10000"/>
          </a:bodyPr>
          <a:lstStyle/>
          <a:p>
            <a:r>
              <a:rPr lang="en-US" dirty="0" smtClean="0"/>
              <a:t>Something important to notice is that, in the </a:t>
            </a:r>
            <a:r>
              <a:rPr lang="en-US" dirty="0" err="1" smtClean="0"/>
              <a:t>finance_funds</a:t>
            </a:r>
            <a:r>
              <a:rPr lang="en-US" dirty="0" smtClean="0"/>
              <a:t> table, the ledger ID is very sensibly called “</a:t>
            </a:r>
            <a:r>
              <a:rPr lang="en-US" dirty="0" err="1" smtClean="0"/>
              <a:t>ledger_id</a:t>
            </a:r>
            <a:r>
              <a:rPr lang="en-US" dirty="0" smtClean="0"/>
              <a:t>.”</a:t>
            </a:r>
          </a:p>
          <a:p>
            <a:endParaRPr lang="en-US" dirty="0"/>
          </a:p>
          <a:p>
            <a:r>
              <a:rPr lang="en-US" dirty="0" smtClean="0"/>
              <a:t>In the </a:t>
            </a:r>
            <a:r>
              <a:rPr lang="en-US" dirty="0" err="1" smtClean="0"/>
              <a:t>finance_ledgers</a:t>
            </a:r>
            <a:r>
              <a:rPr lang="en-US" dirty="0" smtClean="0"/>
              <a:t> table, this VERY SAME number is referred to simply as “id.” Because this is the “id” column in the ledgers table, it is assumed that </a:t>
            </a:r>
            <a:r>
              <a:rPr lang="en-US" smtClean="0"/>
              <a:t>this column </a:t>
            </a:r>
            <a:r>
              <a:rPr lang="en-US" dirty="0" smtClean="0"/>
              <a:t>refers to the ledger id.</a:t>
            </a:r>
          </a:p>
          <a:p>
            <a:endParaRPr lang="en-US" dirty="0"/>
          </a:p>
          <a:p>
            <a:r>
              <a:rPr lang="en-US" dirty="0" smtClean="0"/>
              <a:t>We have to give the LDP a little help in recognizing that these are really the same number, even though they are called different names in the two tables.</a:t>
            </a:r>
            <a:endParaRPr lang="en-US" dirty="0"/>
          </a:p>
        </p:txBody>
      </p:sp>
    </p:spTree>
    <p:extLst>
      <p:ext uri="{BB962C8B-B14F-4D97-AF65-F5344CB8AC3E}">
        <p14:creationId xmlns:p14="http://schemas.microsoft.com/office/powerpoint/2010/main" val="3912591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70C0"/>
                </a:solidFill>
              </a:rPr>
              <a:t>For fans of Venn diagrams</a:t>
            </a:r>
            <a:endParaRPr lang="en-US"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941921" y="2017336"/>
            <a:ext cx="8116478" cy="4553146"/>
          </a:xfrm>
          <a:prstGeom prst="rect">
            <a:avLst/>
          </a:prstGeom>
        </p:spPr>
      </p:pic>
      <p:sp>
        <p:nvSpPr>
          <p:cNvPr id="5" name="TextBox 4"/>
          <p:cNvSpPr txBox="1"/>
          <p:nvPr/>
        </p:nvSpPr>
        <p:spPr>
          <a:xfrm>
            <a:off x="3893270" y="3695307"/>
            <a:ext cx="1213666" cy="369332"/>
          </a:xfrm>
          <a:prstGeom prst="rect">
            <a:avLst/>
          </a:prstGeom>
          <a:noFill/>
        </p:spPr>
        <p:txBody>
          <a:bodyPr wrap="none" rtlCol="0">
            <a:spAutoFit/>
          </a:bodyPr>
          <a:lstStyle/>
          <a:p>
            <a:r>
              <a:rPr lang="en-US" dirty="0" smtClean="0"/>
              <a:t>Funds data</a:t>
            </a:r>
            <a:endParaRPr lang="en-US" dirty="0"/>
          </a:p>
        </p:txBody>
      </p:sp>
      <p:sp>
        <p:nvSpPr>
          <p:cNvPr id="6" name="TextBox 5"/>
          <p:cNvSpPr txBox="1"/>
          <p:nvPr/>
        </p:nvSpPr>
        <p:spPr>
          <a:xfrm>
            <a:off x="7058285" y="3695307"/>
            <a:ext cx="1376082" cy="369332"/>
          </a:xfrm>
          <a:prstGeom prst="rect">
            <a:avLst/>
          </a:prstGeom>
          <a:noFill/>
        </p:spPr>
        <p:txBody>
          <a:bodyPr wrap="none" rtlCol="0">
            <a:spAutoFit/>
          </a:bodyPr>
          <a:lstStyle/>
          <a:p>
            <a:r>
              <a:rPr lang="en-US" dirty="0" smtClean="0"/>
              <a:t>Ledgers data</a:t>
            </a:r>
            <a:endParaRPr lang="en-US" dirty="0"/>
          </a:p>
        </p:txBody>
      </p:sp>
      <p:sp>
        <p:nvSpPr>
          <p:cNvPr id="7" name="TextBox 6"/>
          <p:cNvSpPr txBox="1"/>
          <p:nvPr/>
        </p:nvSpPr>
        <p:spPr>
          <a:xfrm>
            <a:off x="5462352" y="4293909"/>
            <a:ext cx="1075615" cy="369332"/>
          </a:xfrm>
          <a:prstGeom prst="rect">
            <a:avLst/>
          </a:prstGeom>
          <a:noFill/>
        </p:spPr>
        <p:txBody>
          <a:bodyPr wrap="none" rtlCol="0">
            <a:spAutoFit/>
          </a:bodyPr>
          <a:lstStyle/>
          <a:p>
            <a:r>
              <a:rPr lang="en-US" b="1" dirty="0" smtClean="0">
                <a:solidFill>
                  <a:srgbClr val="FF0000"/>
                </a:solidFill>
              </a:rPr>
              <a:t>Ledger ID</a:t>
            </a:r>
            <a:endParaRPr lang="en-US" b="1" dirty="0">
              <a:solidFill>
                <a:srgbClr val="FF0000"/>
              </a:solidFill>
            </a:endParaRPr>
          </a:p>
        </p:txBody>
      </p:sp>
    </p:spTree>
    <p:extLst>
      <p:ext uri="{BB962C8B-B14F-4D97-AF65-F5344CB8AC3E}">
        <p14:creationId xmlns:p14="http://schemas.microsoft.com/office/powerpoint/2010/main" val="1902305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7989"/>
            <a:ext cx="9144000" cy="2387600"/>
          </a:xfrm>
        </p:spPr>
        <p:txBody>
          <a:bodyPr/>
          <a:lstStyle/>
          <a:p>
            <a:r>
              <a:rPr lang="en-US" dirty="0" smtClean="0">
                <a:solidFill>
                  <a:srgbClr val="0070C0"/>
                </a:solidFill>
              </a:rPr>
              <a:t>My First SQL* Query</a:t>
            </a:r>
            <a:endParaRPr lang="en-US" dirty="0">
              <a:solidFill>
                <a:srgbClr val="0070C0"/>
              </a:solidFill>
            </a:endParaRPr>
          </a:p>
        </p:txBody>
      </p:sp>
      <p:sp>
        <p:nvSpPr>
          <p:cNvPr id="3" name="Subtitle 2"/>
          <p:cNvSpPr>
            <a:spLocks noGrp="1"/>
          </p:cNvSpPr>
          <p:nvPr>
            <p:ph type="subTitle" idx="1"/>
          </p:nvPr>
        </p:nvSpPr>
        <p:spPr>
          <a:xfrm>
            <a:off x="1524000" y="3602037"/>
            <a:ext cx="9144000" cy="3085009"/>
          </a:xfrm>
        </p:spPr>
        <p:txBody>
          <a:bodyPr>
            <a:normAutofit lnSpcReduction="10000"/>
          </a:bodyPr>
          <a:lstStyle/>
          <a:p>
            <a:r>
              <a:rPr lang="en-US" dirty="0" smtClean="0"/>
              <a:t>Presented by</a:t>
            </a:r>
          </a:p>
          <a:p>
            <a:r>
              <a:rPr lang="en-US" dirty="0" smtClean="0"/>
              <a:t>Jean M. Pajerek</a:t>
            </a:r>
          </a:p>
          <a:p>
            <a:r>
              <a:rPr lang="en-US" sz="2000" dirty="0" smtClean="0"/>
              <a:t>August 2021</a:t>
            </a:r>
          </a:p>
          <a:p>
            <a:endParaRPr lang="en-US" dirty="0"/>
          </a:p>
          <a:p>
            <a:endParaRPr lang="en-US" dirty="0" smtClean="0"/>
          </a:p>
          <a:p>
            <a:endParaRPr lang="en-US" dirty="0"/>
          </a:p>
          <a:p>
            <a:pPr algn="l"/>
            <a:r>
              <a:rPr lang="en-US" dirty="0" smtClean="0"/>
              <a:t>*</a:t>
            </a:r>
            <a:r>
              <a:rPr lang="en-US" sz="2000" dirty="0" smtClean="0">
                <a:solidFill>
                  <a:srgbClr val="0070C0"/>
                </a:solidFill>
              </a:rPr>
              <a:t>Structured Query Language</a:t>
            </a:r>
            <a:endParaRPr lang="en-US" sz="2000" dirty="0">
              <a:solidFill>
                <a:srgbClr val="0070C0"/>
              </a:solidFill>
            </a:endParaRPr>
          </a:p>
        </p:txBody>
      </p:sp>
    </p:spTree>
    <p:extLst>
      <p:ext uri="{BB962C8B-B14F-4D97-AF65-F5344CB8AC3E}">
        <p14:creationId xmlns:p14="http://schemas.microsoft.com/office/powerpoint/2010/main" val="12635958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solidFill>
                  <a:srgbClr val="0070C0"/>
                </a:solidFill>
              </a:rPr>
              <a:t>Our task is further complicated by the fact that both of these tables have a column called “name,” but the </a:t>
            </a:r>
            <a:r>
              <a:rPr lang="en-US" sz="2800" b="1" dirty="0" smtClean="0">
                <a:solidFill>
                  <a:srgbClr val="0070C0"/>
                </a:solidFill>
              </a:rPr>
              <a:t>information </a:t>
            </a:r>
            <a:r>
              <a:rPr lang="en-US" sz="2800" b="1" dirty="0">
                <a:solidFill>
                  <a:srgbClr val="0070C0"/>
                </a:solidFill>
              </a:rPr>
              <a:t>in these columns </a:t>
            </a:r>
            <a:r>
              <a:rPr lang="en-US" sz="2800" b="1" dirty="0" smtClean="0">
                <a:solidFill>
                  <a:srgbClr val="0070C0"/>
                </a:solidFill>
              </a:rPr>
              <a:t>is </a:t>
            </a:r>
            <a:r>
              <a:rPr lang="en-US" sz="2800" b="1" dirty="0">
                <a:solidFill>
                  <a:srgbClr val="0070C0"/>
                </a:solidFill>
              </a:rPr>
              <a:t>completely different.</a:t>
            </a:r>
            <a:endParaRPr lang="en-US" sz="2800"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In other words, we have TWO significant complications: </a:t>
            </a:r>
          </a:p>
          <a:p>
            <a:r>
              <a:rPr lang="en-US" dirty="0" smtClean="0"/>
              <a:t>One is that columns that are named DIFFERENTLY in the two tables refer to the SAME information, that is, the ledger ID.</a:t>
            </a:r>
          </a:p>
          <a:p>
            <a:endParaRPr lang="en-US" dirty="0"/>
          </a:p>
          <a:p>
            <a:r>
              <a:rPr lang="en-US" dirty="0" smtClean="0"/>
              <a:t>The other complication is that we have a column in each table with the SAME name (“name”), but the information in the identically-named columns is completely DIFFERENT in the two tables.</a:t>
            </a:r>
          </a:p>
          <a:p>
            <a:endParaRPr lang="en-US" dirty="0" smtClean="0"/>
          </a:p>
          <a:p>
            <a:r>
              <a:rPr lang="en-US" dirty="0" smtClean="0"/>
              <a:t>In the </a:t>
            </a:r>
            <a:r>
              <a:rPr lang="en-US" dirty="0" err="1" smtClean="0"/>
              <a:t>finance_funds</a:t>
            </a:r>
            <a:r>
              <a:rPr lang="en-US" dirty="0" smtClean="0"/>
              <a:t> table, the “name” column refers to the names of our funds. In the </a:t>
            </a:r>
            <a:r>
              <a:rPr lang="en-US" dirty="0" err="1" smtClean="0"/>
              <a:t>finance_ledgers</a:t>
            </a:r>
            <a:r>
              <a:rPr lang="en-US" dirty="0" smtClean="0"/>
              <a:t> table, the “name” column refers to the names of the ledgers we’ve set up.</a:t>
            </a:r>
          </a:p>
          <a:p>
            <a:endParaRPr lang="en-US" dirty="0"/>
          </a:p>
        </p:txBody>
      </p:sp>
    </p:spTree>
    <p:extLst>
      <p:ext uri="{BB962C8B-B14F-4D97-AF65-F5344CB8AC3E}">
        <p14:creationId xmlns:p14="http://schemas.microsoft.com/office/powerpoint/2010/main" val="24737377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solidFill>
                  <a:srgbClr val="0070C0"/>
                </a:solidFill>
              </a:rPr>
              <a:t>The LDP needs help in sorting this all out. We need to </a:t>
            </a:r>
            <a:r>
              <a:rPr lang="en-US" sz="2400" b="1" dirty="0">
                <a:solidFill>
                  <a:srgbClr val="FF0000"/>
                </a:solidFill>
              </a:rPr>
              <a:t>disambiguate</a:t>
            </a:r>
            <a:r>
              <a:rPr lang="en-US" sz="2400" b="1" dirty="0">
                <a:solidFill>
                  <a:srgbClr val="0070C0"/>
                </a:solidFill>
              </a:rPr>
              <a:t> these data points in our </a:t>
            </a:r>
            <a:r>
              <a:rPr lang="en-US" sz="2400" b="1" dirty="0" smtClean="0">
                <a:solidFill>
                  <a:srgbClr val="0070C0"/>
                </a:solidFill>
              </a:rPr>
              <a:t>query so the LDP knows which columns in which tables to look at. In the query below, notice that the source tables for the data points are specifically stated and precede the name of the column we want.</a:t>
            </a:r>
            <a:endParaRPr lang="en-US" sz="24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631466" y="2719347"/>
            <a:ext cx="6687046" cy="3291839"/>
          </a:xfrm>
          <a:prstGeom prst="rect">
            <a:avLst/>
          </a:prstGeom>
        </p:spPr>
      </p:pic>
      <p:sp>
        <p:nvSpPr>
          <p:cNvPr id="5" name="TextBox 4"/>
          <p:cNvSpPr txBox="1"/>
          <p:nvPr/>
        </p:nvSpPr>
        <p:spPr>
          <a:xfrm>
            <a:off x="6854025" y="4707172"/>
            <a:ext cx="4795736" cy="1077218"/>
          </a:xfrm>
          <a:prstGeom prst="rect">
            <a:avLst/>
          </a:prstGeom>
          <a:noFill/>
        </p:spPr>
        <p:txBody>
          <a:bodyPr wrap="none" rtlCol="0">
            <a:spAutoFit/>
          </a:bodyPr>
          <a:lstStyle/>
          <a:p>
            <a:r>
              <a:rPr lang="en-US" sz="1600" dirty="0" smtClean="0">
                <a:solidFill>
                  <a:srgbClr val="FF0000"/>
                </a:solidFill>
              </a:rPr>
              <a:t>Earlier, we identified the ledger ID as the data point our</a:t>
            </a:r>
          </a:p>
          <a:p>
            <a:r>
              <a:rPr lang="en-US" sz="1600" dirty="0" smtClean="0">
                <a:solidFill>
                  <a:srgbClr val="FF0000"/>
                </a:solidFill>
              </a:rPr>
              <a:t>two tables have in common. The </a:t>
            </a:r>
            <a:r>
              <a:rPr lang="en-US" sz="1600" i="1" dirty="0" smtClean="0">
                <a:solidFill>
                  <a:srgbClr val="FF0000"/>
                </a:solidFill>
              </a:rPr>
              <a:t>inner join statement</a:t>
            </a:r>
          </a:p>
          <a:p>
            <a:r>
              <a:rPr lang="en-US" sz="1600" dirty="0" smtClean="0">
                <a:solidFill>
                  <a:srgbClr val="FF0000"/>
                </a:solidFill>
              </a:rPr>
              <a:t>explicitly states this connection and “joins” the </a:t>
            </a:r>
          </a:p>
          <a:p>
            <a:r>
              <a:rPr lang="en-US" sz="1600" dirty="0">
                <a:solidFill>
                  <a:srgbClr val="FF0000"/>
                </a:solidFill>
              </a:rPr>
              <a:t>t</a:t>
            </a:r>
            <a:r>
              <a:rPr lang="en-US" sz="1600" dirty="0" smtClean="0">
                <a:solidFill>
                  <a:srgbClr val="FF0000"/>
                </a:solidFill>
              </a:rPr>
              <a:t>wo tables together.</a:t>
            </a:r>
            <a:endParaRPr lang="en-US" sz="1600" dirty="0">
              <a:solidFill>
                <a:srgbClr val="FF0000"/>
              </a:solidFill>
            </a:endParaRPr>
          </a:p>
        </p:txBody>
      </p:sp>
    </p:spTree>
    <p:extLst>
      <p:ext uri="{BB962C8B-B14F-4D97-AF65-F5344CB8AC3E}">
        <p14:creationId xmlns:p14="http://schemas.microsoft.com/office/powerpoint/2010/main" val="17063096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151" y="0"/>
            <a:ext cx="10515600" cy="1325563"/>
          </a:xfrm>
        </p:spPr>
        <p:txBody>
          <a:bodyPr>
            <a:normAutofit/>
          </a:bodyPr>
          <a:lstStyle/>
          <a:p>
            <a:r>
              <a:rPr lang="en-US" sz="3200" b="1" dirty="0" smtClean="0">
                <a:solidFill>
                  <a:srgbClr val="0070C0"/>
                </a:solidFill>
              </a:rPr>
              <a:t>The results of this query are </a:t>
            </a:r>
            <a:r>
              <a:rPr lang="en-US" sz="3200" b="1" i="1" dirty="0" smtClean="0">
                <a:solidFill>
                  <a:srgbClr val="0070C0"/>
                </a:solidFill>
              </a:rPr>
              <a:t>almost </a:t>
            </a:r>
            <a:r>
              <a:rPr lang="en-US" sz="3200" b="1" dirty="0" smtClean="0">
                <a:solidFill>
                  <a:srgbClr val="0070C0"/>
                </a:solidFill>
              </a:rPr>
              <a:t>exactly what we want!</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62394" y="1563468"/>
            <a:ext cx="7760473" cy="4766807"/>
          </a:xfrm>
          <a:prstGeom prst="rect">
            <a:avLst/>
          </a:prstGeom>
        </p:spPr>
      </p:pic>
      <p:sp>
        <p:nvSpPr>
          <p:cNvPr id="5" name="TextBox 4"/>
          <p:cNvSpPr txBox="1"/>
          <p:nvPr/>
        </p:nvSpPr>
        <p:spPr>
          <a:xfrm>
            <a:off x="8208394" y="1468050"/>
            <a:ext cx="3721212" cy="830997"/>
          </a:xfrm>
          <a:prstGeom prst="rect">
            <a:avLst/>
          </a:prstGeom>
          <a:noFill/>
        </p:spPr>
        <p:txBody>
          <a:bodyPr wrap="square" rtlCol="0">
            <a:spAutoFit/>
          </a:bodyPr>
          <a:lstStyle/>
          <a:p>
            <a:r>
              <a:rPr lang="en-US" sz="1600" dirty="0" smtClean="0">
                <a:solidFill>
                  <a:srgbClr val="FF0000"/>
                </a:solidFill>
              </a:rPr>
              <a:t>EXCEPT - it’s not very helpful that the resulting table of results has two columns that are called “name.” </a:t>
            </a:r>
            <a:endParaRPr lang="en-US" sz="1600" dirty="0">
              <a:solidFill>
                <a:srgbClr val="FF0000"/>
              </a:solidFill>
            </a:endParaRPr>
          </a:p>
        </p:txBody>
      </p:sp>
    </p:spTree>
    <p:extLst>
      <p:ext uri="{BB962C8B-B14F-4D97-AF65-F5344CB8AC3E}">
        <p14:creationId xmlns:p14="http://schemas.microsoft.com/office/powerpoint/2010/main" val="5355891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245"/>
            <a:ext cx="10515600" cy="1325563"/>
          </a:xfrm>
        </p:spPr>
        <p:txBody>
          <a:bodyPr>
            <a:normAutofit/>
          </a:bodyPr>
          <a:lstStyle/>
          <a:p>
            <a:r>
              <a:rPr lang="en-US" sz="3200" b="1" dirty="0" smtClean="0">
                <a:solidFill>
                  <a:srgbClr val="0070C0"/>
                </a:solidFill>
              </a:rPr>
              <a:t>We can use what are called “aliases” to rename the two columns that are called “name” to something more meaningful.</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449002" y="1796995"/>
            <a:ext cx="6066845" cy="4898003"/>
          </a:xfrm>
          <a:prstGeom prst="rect">
            <a:avLst/>
          </a:prstGeom>
        </p:spPr>
      </p:pic>
    </p:spTree>
    <p:extLst>
      <p:ext uri="{BB962C8B-B14F-4D97-AF65-F5344CB8AC3E}">
        <p14:creationId xmlns:p14="http://schemas.microsoft.com/office/powerpoint/2010/main" val="2645568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smtClean="0">
                <a:solidFill>
                  <a:srgbClr val="0070C0"/>
                </a:solidFill>
              </a:rPr>
              <a:t>We’ll start by looking at the two (inter)faces of FOLIO data: the user </a:t>
            </a:r>
            <a:r>
              <a:rPr lang="en-US" sz="3200" b="1" dirty="0">
                <a:solidFill>
                  <a:srgbClr val="0070C0"/>
                </a:solidFill>
              </a:rPr>
              <a:t>interface (</a:t>
            </a:r>
            <a:r>
              <a:rPr lang="en-US" sz="3200" b="1" dirty="0" smtClean="0">
                <a:solidFill>
                  <a:srgbClr val="0070C0"/>
                </a:solidFill>
              </a:rPr>
              <a:t>human-friendly) and the Library Data Platform, or LDP (machine-friendly)</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981740" y="1781094"/>
            <a:ext cx="6003234" cy="4635610"/>
          </a:xfrm>
          <a:prstGeom prst="rect">
            <a:avLst/>
          </a:prstGeom>
        </p:spPr>
      </p:pic>
    </p:spTree>
    <p:extLst>
      <p:ext uri="{BB962C8B-B14F-4D97-AF65-F5344CB8AC3E}">
        <p14:creationId xmlns:p14="http://schemas.microsoft.com/office/powerpoint/2010/main" val="4107339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0070C0"/>
                </a:solidFill>
              </a:rPr>
              <a:t>This is what we see when we launch the Finance app and look at the funds.</a:t>
            </a:r>
            <a:endParaRPr lang="en-US" sz="40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437321" y="1988990"/>
            <a:ext cx="11433975" cy="4284589"/>
          </a:xfrm>
          <a:prstGeom prst="rect">
            <a:avLst/>
          </a:prstGeom>
        </p:spPr>
      </p:pic>
    </p:spTree>
    <p:extLst>
      <p:ext uri="{BB962C8B-B14F-4D97-AF65-F5344CB8AC3E}">
        <p14:creationId xmlns:p14="http://schemas.microsoft.com/office/powerpoint/2010/main" val="2484229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solidFill>
                  <a:srgbClr val="0070C0"/>
                </a:solidFill>
              </a:rPr>
              <a:t>W</a:t>
            </a:r>
            <a:r>
              <a:rPr lang="en-US" sz="3200" b="1" dirty="0" smtClean="0">
                <a:solidFill>
                  <a:srgbClr val="0070C0"/>
                </a:solidFill>
              </a:rPr>
              <a:t>hen you look at an individual fund record in the FOLIO Finance ap</a:t>
            </a:r>
            <a:r>
              <a:rPr lang="en-US" sz="3200" b="1" dirty="0">
                <a:solidFill>
                  <a:srgbClr val="0070C0"/>
                </a:solidFill>
              </a:rPr>
              <a:t>p</a:t>
            </a:r>
            <a:r>
              <a:rPr lang="en-US" sz="3200" b="1" dirty="0" smtClean="0">
                <a:solidFill>
                  <a:srgbClr val="0070C0"/>
                </a:solidFill>
              </a:rPr>
              <a:t>, it presents information related to the fund in a straightforward, labeled display.</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397863" y="2115180"/>
            <a:ext cx="9396274" cy="3772227"/>
          </a:xfrm>
          <a:prstGeom prst="rect">
            <a:avLst/>
          </a:prstGeom>
        </p:spPr>
      </p:pic>
    </p:spTree>
    <p:extLst>
      <p:ext uri="{BB962C8B-B14F-4D97-AF65-F5344CB8AC3E}">
        <p14:creationId xmlns:p14="http://schemas.microsoft.com/office/powerpoint/2010/main" val="10993419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In the Library Data Platform (LDP), FOLIO data are stored in tables, like these listed below in </a:t>
            </a:r>
            <a:r>
              <a:rPr lang="en-US" sz="3600" b="1" dirty="0" err="1" smtClean="0">
                <a:solidFill>
                  <a:srgbClr val="0070C0"/>
                </a:solidFill>
              </a:rPr>
              <a:t>DBeaver</a:t>
            </a:r>
            <a:r>
              <a:rPr lang="en-US" sz="3600" b="1" dirty="0" smtClean="0">
                <a:solidFill>
                  <a:srgbClr val="0070C0"/>
                </a:solidFill>
              </a:rPr>
              <a:t>.</a:t>
            </a:r>
            <a:endParaRPr lang="en-US" sz="3600" b="1" dirty="0">
              <a:solidFill>
                <a:srgbClr val="0070C0"/>
              </a:solidFill>
            </a:endParaRPr>
          </a:p>
        </p:txBody>
      </p:sp>
      <p:pic>
        <p:nvPicPr>
          <p:cNvPr id="5" name="Content Placeholder 4"/>
          <p:cNvPicPr>
            <a:picLocks noGrp="1" noChangeAspect="1"/>
          </p:cNvPicPr>
          <p:nvPr>
            <p:ph idx="1"/>
          </p:nvPr>
        </p:nvPicPr>
        <p:blipFill>
          <a:blip r:embed="rId2"/>
          <a:stretch>
            <a:fillRect/>
          </a:stretch>
        </p:blipFill>
        <p:spPr>
          <a:xfrm>
            <a:off x="3586038" y="1857665"/>
            <a:ext cx="4071068" cy="4718063"/>
          </a:xfrm>
          <a:prstGeom prst="rect">
            <a:avLst/>
          </a:prstGeom>
        </p:spPr>
      </p:pic>
    </p:spTree>
    <p:extLst>
      <p:ext uri="{BB962C8B-B14F-4D97-AF65-F5344CB8AC3E}">
        <p14:creationId xmlns:p14="http://schemas.microsoft.com/office/powerpoint/2010/main" val="791794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smtClean="0">
                <a:solidFill>
                  <a:srgbClr val="0070C0"/>
                </a:solidFill>
              </a:rPr>
              <a:t>The tables are organized in such a way that related data are stored together in tables, and related tables are grouped together.</a:t>
            </a:r>
            <a:endParaRPr lang="en-US" sz="3200" b="1" dirty="0">
              <a:solidFill>
                <a:srgbClr val="0070C0"/>
              </a:solidFill>
            </a:endParaRPr>
          </a:p>
        </p:txBody>
      </p:sp>
      <p:pic>
        <p:nvPicPr>
          <p:cNvPr id="6" name="Content Placeholder 5"/>
          <p:cNvPicPr>
            <a:picLocks noGrp="1" noChangeAspect="1"/>
          </p:cNvPicPr>
          <p:nvPr>
            <p:ph idx="1"/>
          </p:nvPr>
        </p:nvPicPr>
        <p:blipFill>
          <a:blip r:embed="rId2"/>
          <a:stretch>
            <a:fillRect/>
          </a:stretch>
        </p:blipFill>
        <p:spPr>
          <a:xfrm>
            <a:off x="2886323" y="2194559"/>
            <a:ext cx="6583680" cy="3983603"/>
          </a:xfrm>
          <a:prstGeom prst="rect">
            <a:avLst/>
          </a:prstGeom>
        </p:spPr>
      </p:pic>
    </p:spTree>
    <p:extLst>
      <p:ext uri="{BB962C8B-B14F-4D97-AF65-F5344CB8AC3E}">
        <p14:creationId xmlns:p14="http://schemas.microsoft.com/office/powerpoint/2010/main" val="37092079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When you open up a table in </a:t>
            </a:r>
            <a:r>
              <a:rPr lang="en-US" sz="3600" b="1" dirty="0" err="1" smtClean="0">
                <a:solidFill>
                  <a:srgbClr val="0070C0"/>
                </a:solidFill>
              </a:rPr>
              <a:t>Dbeaver</a:t>
            </a:r>
            <a:r>
              <a:rPr lang="en-US" sz="3600" b="1" dirty="0" smtClean="0">
                <a:solidFill>
                  <a:srgbClr val="0070C0"/>
                </a:solidFill>
              </a:rPr>
              <a:t>, it looks like a big spreadsheet. Below is part of the </a:t>
            </a:r>
            <a:r>
              <a:rPr lang="en-US" sz="3600" b="1" dirty="0" err="1" smtClean="0">
                <a:solidFill>
                  <a:srgbClr val="0070C0"/>
                </a:solidFill>
              </a:rPr>
              <a:t>finance_funds</a:t>
            </a:r>
            <a:r>
              <a:rPr lang="en-US" sz="3600" b="1" dirty="0" smtClean="0">
                <a:solidFill>
                  <a:srgbClr val="0070C0"/>
                </a:solidFill>
              </a:rPr>
              <a:t> table.</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152939" y="1825624"/>
            <a:ext cx="9636981" cy="5032375"/>
          </a:xfrm>
          <a:prstGeom prst="rect">
            <a:avLst/>
          </a:prstGeom>
        </p:spPr>
      </p:pic>
    </p:spTree>
    <p:extLst>
      <p:ext uri="{BB962C8B-B14F-4D97-AF65-F5344CB8AC3E}">
        <p14:creationId xmlns:p14="http://schemas.microsoft.com/office/powerpoint/2010/main" val="36516040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1214"/>
            <a:ext cx="10515600" cy="1325563"/>
          </a:xfrm>
        </p:spPr>
        <p:txBody>
          <a:bodyPr>
            <a:noAutofit/>
          </a:bodyPr>
          <a:lstStyle/>
          <a:p>
            <a:r>
              <a:rPr lang="en-US" sz="2800" b="1" dirty="0" smtClean="0">
                <a:solidFill>
                  <a:srgbClr val="0070C0"/>
                </a:solidFill>
              </a:rPr>
              <a:t>The long alpha-numeric string to the left is the fund ID for fund 6910. Fun Fact: You can plug that fund ID number right into the FOLIO user interface (Finance app) and retrieve the record for that fund.</a:t>
            </a:r>
            <a:endParaRPr lang="en-US" sz="28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16619" y="2254305"/>
            <a:ext cx="11958762" cy="1435100"/>
          </a:xfrm>
          <a:prstGeom prst="rect">
            <a:avLst/>
          </a:prstGeom>
        </p:spPr>
      </p:pic>
      <p:pic>
        <p:nvPicPr>
          <p:cNvPr id="7" name="Picture 6"/>
          <p:cNvPicPr>
            <a:picLocks noChangeAspect="1"/>
          </p:cNvPicPr>
          <p:nvPr/>
        </p:nvPicPr>
        <p:blipFill>
          <a:blip r:embed="rId3"/>
          <a:stretch>
            <a:fillRect/>
          </a:stretch>
        </p:blipFill>
        <p:spPr>
          <a:xfrm>
            <a:off x="580444" y="4452730"/>
            <a:ext cx="11052313" cy="1311966"/>
          </a:xfrm>
          <a:prstGeom prst="rect">
            <a:avLst/>
          </a:prstGeom>
        </p:spPr>
      </p:pic>
    </p:spTree>
    <p:extLst>
      <p:ext uri="{BB962C8B-B14F-4D97-AF65-F5344CB8AC3E}">
        <p14:creationId xmlns:p14="http://schemas.microsoft.com/office/powerpoint/2010/main" val="27330066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811</TotalTime>
  <Words>1090</Words>
  <Application>Microsoft Office PowerPoint</Application>
  <PresentationFormat>Widescreen</PresentationFormat>
  <Paragraphs>66</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PowerPoint Presentation</vt:lpstr>
      <vt:lpstr>My First SQL* Query</vt:lpstr>
      <vt:lpstr>We’ll start by looking at the two (inter)faces of FOLIO data: the user interface (human-friendly) and the Library Data Platform, or LDP (machine-friendly)</vt:lpstr>
      <vt:lpstr>This is what we see when we launch the Finance app and look at the funds.</vt:lpstr>
      <vt:lpstr>When you look at an individual fund record in the FOLIO Finance app, it presents information related to the fund in a straightforward, labeled display.</vt:lpstr>
      <vt:lpstr>In the Library Data Platform (LDP), FOLIO data are stored in tables, like these listed below in DBeaver.</vt:lpstr>
      <vt:lpstr>The tables are organized in such a way that related data are stored together in tables, and related tables are grouped together.</vt:lpstr>
      <vt:lpstr>When you open up a table in Dbeaver, it looks like a big spreadsheet. Below is part of the finance_funds table.</vt:lpstr>
      <vt:lpstr>The long alpha-numeric string to the left is the fund ID for fund 6910. Fun Fact: You can plug that fund ID number right into the FOLIO user interface (Finance app) and retrieve the record for that fund.</vt:lpstr>
      <vt:lpstr>Let’s say that all I want to see from the finance_funds table right now is the fund code, the fund status, and the fund name. To do that, I’m going to write a very simple SQL query.</vt:lpstr>
      <vt:lpstr>What if I want to limit my list to only the “Endowed” funds? We can tell the LDP to look for a specific ledger ID.</vt:lpstr>
      <vt:lpstr>How do we know which ID number to use in our “Where” statement? By looking in the table called finance_ledgers, which has only four rows: </vt:lpstr>
      <vt:lpstr>When we look at the ledgers in the Finance app, we see the exact same list of ledgers, without the ID numbers.</vt:lpstr>
      <vt:lpstr>What if I don’t want that long, meaningless ledger ID number in my search results? What if I want my results to display the actual name of that ledger instead of the ledger ID?</vt:lpstr>
      <vt:lpstr>This is where things start to get complicated really, really quickly! </vt:lpstr>
      <vt:lpstr>The finance_funds table has a column called “ledger_id,” but it does not tell us the name associated with that ledger ID.</vt:lpstr>
      <vt:lpstr>The four-row finance_ledgers table (below) includes BOTH the Iedger ID AND the name associated with it. This means the finance_ledgers table can serve as a “translator” to tell us what the fund IDs in the finance_funds table mean, if we can figure out a way to connect the two tables. We connect the two tables by determining which data point(s) the two tables have in common.</vt:lpstr>
      <vt:lpstr>The data point that these two tables have in common is the ledger ID, and that’s what we’ll use to connect them.</vt:lpstr>
      <vt:lpstr>For fans of Venn diagrams</vt:lpstr>
      <vt:lpstr>Our task is further complicated by the fact that both of these tables have a column called “name,” but the information in these columns is completely different.</vt:lpstr>
      <vt:lpstr>The LDP needs help in sorting this all out. We need to disambiguate these data points in our query so the LDP knows which columns in which tables to look at. In the query below, notice that the source tables for the data points are specifically stated and precede the name of the column we want.</vt:lpstr>
      <vt:lpstr>The results of this query are almost exactly what we want!</vt:lpstr>
      <vt:lpstr>We can use what are called “aliases” to rename the two columns that are called “name” to something more meaningful.</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First SQL Query</dc:title>
  <dc:creator>Jean M. Pajerek</dc:creator>
  <cp:lastModifiedBy>Jean M. Pajerek</cp:lastModifiedBy>
  <cp:revision>110</cp:revision>
  <dcterms:created xsi:type="dcterms:W3CDTF">2021-08-10T20:19:59Z</dcterms:created>
  <dcterms:modified xsi:type="dcterms:W3CDTF">2021-08-23T12:48:48Z</dcterms:modified>
</cp:coreProperties>
</file>