
<file path=[Content_Types].xml><?xml version="1.0" encoding="utf-8"?>
<Types xmlns="http://schemas.openxmlformats.org/package/2006/content-types">
  <Default ContentType="image/jpeg" Extension="jpg"/>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31.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5.xml"/>
  <Override ContentType="application/vnd.openxmlformats-officedocument.presentationml.slideLayout+xml" PartName="/ppt/slideLayouts/slideLayout11.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64" r:id="rId4"/>
    <p:sldMasterId id="2147483665"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 id="267" r:id="rId18"/>
    <p:sldId id="268" r:id="rId19"/>
    <p:sldId id="269" r:id="rId20"/>
    <p:sldId id="270" r:id="rId21"/>
    <p:sldId id="271" r:id="rId22"/>
    <p:sldId id="272" r:id="rId23"/>
    <p:sldId id="273" r:id="rId24"/>
    <p:sldId id="274" r:id="rId25"/>
    <p:sldId id="275" r:id="rId26"/>
    <p:sldId id="276" r:id="rId27"/>
    <p:sldId id="277" r:id="rId28"/>
    <p:sldId id="278" r:id="rId29"/>
    <p:sldId id="279" r:id="rId30"/>
    <p:sldId id="280" r:id="rId31"/>
    <p:sldId id="281" r:id="rId32"/>
    <p:sldId id="282" r:id="rId33"/>
    <p:sldId id="283" r:id="rId34"/>
    <p:sldId id="284" r:id="rId35"/>
    <p:sldId id="285" r:id="rId36"/>
    <p:sldId id="286" r:id="rId37"/>
    <p:sldId id="287" r:id="rId38"/>
    <p:sldId id="288" r:id="rId39"/>
    <p:sldId id="289" r:id="rId40"/>
  </p:sldIdLst>
  <p:sldSz cy="6858000" cx="12192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06C8C570-1BC7-43A0-8D12-C821B20C0B1D}">
  <a:tblStyle styleId="{06C8C570-1BC7-43A0-8D12-C821B20C0B1D}" styleName="Table_0">
    <a:wholeTbl>
      <a:tcTxStyle b="off" i="off">
        <a:font>
          <a:latin typeface="Calibri"/>
          <a:ea typeface="Calibri"/>
          <a:cs typeface="Calibri"/>
        </a:font>
        <a:schemeClr val="dk1"/>
      </a:tcTxStyle>
      <a:tcStyle>
        <a:tcBdr>
          <a:left>
            <a:ln cap="flat" cmpd="sng" w="12700">
              <a:solidFill>
                <a:schemeClr val="lt1"/>
              </a:solidFill>
              <a:prstDash val="solid"/>
              <a:round/>
              <a:headEnd len="sm" w="sm" type="none"/>
              <a:tailEnd len="sm" w="sm" type="none"/>
            </a:ln>
          </a:left>
          <a:right>
            <a:ln cap="flat" cmpd="sng" w="12700">
              <a:solidFill>
                <a:schemeClr val="lt1"/>
              </a:solidFill>
              <a:prstDash val="solid"/>
              <a:round/>
              <a:headEnd len="sm" w="sm" type="none"/>
              <a:tailEnd len="sm" w="sm" type="none"/>
            </a:ln>
          </a:right>
          <a:top>
            <a:ln cap="flat" cmpd="sng" w="12700">
              <a:solidFill>
                <a:schemeClr val="lt1"/>
              </a:solidFill>
              <a:prstDash val="solid"/>
              <a:round/>
              <a:headEnd len="sm" w="sm" type="none"/>
              <a:tailEnd len="sm" w="sm" type="none"/>
            </a:ln>
          </a:top>
          <a:bottom>
            <a:ln cap="flat" cmpd="sng" w="12700">
              <a:solidFill>
                <a:schemeClr val="lt1"/>
              </a:solidFill>
              <a:prstDash val="solid"/>
              <a:round/>
              <a:headEnd len="sm" w="sm" type="none"/>
              <a:tailEnd len="sm" w="sm" type="none"/>
            </a:ln>
          </a:bottom>
          <a:insideH>
            <a:ln cap="flat" cmpd="sng" w="12700">
              <a:solidFill>
                <a:schemeClr val="lt1"/>
              </a:solidFill>
              <a:prstDash val="solid"/>
              <a:round/>
              <a:headEnd len="sm" w="sm" type="none"/>
              <a:tailEnd len="sm" w="sm" type="none"/>
            </a:ln>
          </a:insideH>
          <a:insideV>
            <a:ln cap="flat" cmpd="sng" w="12700">
              <a:solidFill>
                <a:schemeClr val="lt1"/>
              </a:solidFill>
              <a:prstDash val="solid"/>
              <a:round/>
              <a:headEnd len="sm" w="sm" type="none"/>
              <a:tailEnd len="sm" w="sm" type="none"/>
            </a:ln>
          </a:insideV>
        </a:tcBdr>
        <a:fill>
          <a:solidFill>
            <a:srgbClr val="E8EBF5"/>
          </a:solidFill>
        </a:fill>
      </a:tcStyle>
    </a:wholeTbl>
    <a:band1H>
      <a:tcTxStyle/>
      <a:tcStyle>
        <a:fill>
          <a:solidFill>
            <a:srgbClr val="CDD4EA"/>
          </a:solidFill>
        </a:fill>
      </a:tcStyle>
    </a:band1H>
    <a:band2H>
      <a:tcTxStyle/>
    </a:band2H>
    <a:band1V>
      <a:tcTxStyle/>
      <a:tcStyle>
        <a:fill>
          <a:solidFill>
            <a:srgbClr val="CDD4EA"/>
          </a:solidFill>
        </a:fill>
      </a:tcStyle>
    </a:band1V>
    <a:band2V>
      <a:tcTxStyle/>
    </a:band2V>
    <a:lastCol>
      <a:tcTxStyle b="on" i="off">
        <a:font>
          <a:latin typeface="Calibri"/>
          <a:ea typeface="Calibri"/>
          <a:cs typeface="Calibri"/>
        </a:font>
        <a:schemeClr val="lt1"/>
      </a:tcTxStyle>
      <a:tcStyle>
        <a:fill>
          <a:solidFill>
            <a:schemeClr val="accent1"/>
          </a:solidFill>
        </a:fill>
      </a:tcStyle>
    </a:lastCol>
    <a:firstCol>
      <a:tcTxStyle b="on" i="off">
        <a:font>
          <a:latin typeface="Calibri"/>
          <a:ea typeface="Calibri"/>
          <a:cs typeface="Calibri"/>
        </a:font>
        <a:schemeClr val="lt1"/>
      </a:tcTxStyle>
      <a:tcStyle>
        <a:fill>
          <a:solidFill>
            <a:schemeClr val="accent1"/>
          </a:solidFill>
        </a:fill>
      </a:tcStyle>
    </a:firstCol>
    <a:lastRow>
      <a:tcTxStyle b="on" i="off">
        <a:font>
          <a:latin typeface="Calibri"/>
          <a:ea typeface="Calibri"/>
          <a:cs typeface="Calibri"/>
        </a:font>
        <a:schemeClr val="lt1"/>
      </a:tcTxStyle>
      <a:tcStyle>
        <a:tcBdr>
          <a:top>
            <a:ln cap="flat" cmpd="sng" w="38100">
              <a:solidFill>
                <a:schemeClr val="lt1"/>
              </a:solidFill>
              <a:prstDash val="solid"/>
              <a:round/>
              <a:headEnd len="sm" w="sm" type="none"/>
              <a:tailEnd len="sm" w="sm" type="none"/>
            </a:ln>
          </a:top>
        </a:tcBdr>
        <a:fill>
          <a:solidFill>
            <a:schemeClr val="accent1"/>
          </a:solidFill>
        </a:fill>
      </a:tcStyle>
    </a:lastRow>
    <a:seCell>
      <a:tcTxStyle/>
    </a:seCell>
    <a:swCell>
      <a:tcTxStyle/>
    </a:swCell>
    <a:firstRow>
      <a:tcTxStyle b="on" i="off">
        <a:font>
          <a:latin typeface="Calibri"/>
          <a:ea typeface="Calibri"/>
          <a:cs typeface="Calibri"/>
        </a:font>
        <a:schemeClr val="lt1"/>
      </a:tcTxStyle>
      <a:tcStyle>
        <a:tcBdr>
          <a:bottom>
            <a:ln cap="flat" cmpd="sng" w="38100">
              <a:solidFill>
                <a:schemeClr val="lt1"/>
              </a:solidFill>
              <a:prstDash val="solid"/>
              <a:round/>
              <a:headEnd len="sm" w="sm" type="none"/>
              <a:tailEnd len="sm" w="sm" type="none"/>
            </a:ln>
          </a:bottom>
        </a:tcBdr>
        <a:fill>
          <a:solidFill>
            <a:schemeClr val="accent1"/>
          </a:solidFill>
        </a:fill>
      </a:tcStyle>
    </a:firstRow>
    <a:neCell>
      <a:tcTxStyle/>
    </a:neCell>
    <a:nwCell>
      <a:tcTxStyle/>
    </a:nwCell>
  </a:tblStyle>
</a:tblStyleLst>
</file>

<file path=ppt/_rels/presentation.xml.rels><?xml version="1.0" encoding="UTF-8" standalone="yes"?><Relationships xmlns="http://schemas.openxmlformats.org/package/2006/relationships"><Relationship Id="rId40" Type="http://schemas.openxmlformats.org/officeDocument/2006/relationships/slide" Target="slides/slide34.xml"/><Relationship Id="rId20" Type="http://schemas.openxmlformats.org/officeDocument/2006/relationships/slide" Target="slides/slide14.xml"/><Relationship Id="rId22" Type="http://schemas.openxmlformats.org/officeDocument/2006/relationships/slide" Target="slides/slide16.xml"/><Relationship Id="rId21" Type="http://schemas.openxmlformats.org/officeDocument/2006/relationships/slide" Target="slides/slide15.xml"/><Relationship Id="rId24" Type="http://schemas.openxmlformats.org/officeDocument/2006/relationships/slide" Target="slides/slide18.xml"/><Relationship Id="rId23" Type="http://schemas.openxmlformats.org/officeDocument/2006/relationships/slide" Target="slides/slide17.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3.xml"/><Relationship Id="rId26" Type="http://schemas.openxmlformats.org/officeDocument/2006/relationships/slide" Target="slides/slide20.xml"/><Relationship Id="rId25" Type="http://schemas.openxmlformats.org/officeDocument/2006/relationships/slide" Target="slides/slide19.xml"/><Relationship Id="rId28" Type="http://schemas.openxmlformats.org/officeDocument/2006/relationships/slide" Target="slides/slide22.xml"/><Relationship Id="rId27" Type="http://schemas.openxmlformats.org/officeDocument/2006/relationships/slide" Target="slides/slide21.xml"/><Relationship Id="rId5" Type="http://schemas.openxmlformats.org/officeDocument/2006/relationships/slideMaster" Target="slideMasters/slideMaster2.xml"/><Relationship Id="rId6" Type="http://schemas.openxmlformats.org/officeDocument/2006/relationships/notesMaster" Target="notesMasters/notesMaster1.xml"/><Relationship Id="rId29" Type="http://schemas.openxmlformats.org/officeDocument/2006/relationships/slide" Target="slides/slide23.xml"/><Relationship Id="rId7" Type="http://schemas.openxmlformats.org/officeDocument/2006/relationships/slide" Target="slides/slide1.xml"/><Relationship Id="rId8" Type="http://schemas.openxmlformats.org/officeDocument/2006/relationships/slide" Target="slides/slide2.xml"/><Relationship Id="rId31" Type="http://schemas.openxmlformats.org/officeDocument/2006/relationships/slide" Target="slides/slide25.xml"/><Relationship Id="rId30" Type="http://schemas.openxmlformats.org/officeDocument/2006/relationships/slide" Target="slides/slide24.xml"/><Relationship Id="rId11" Type="http://schemas.openxmlformats.org/officeDocument/2006/relationships/slide" Target="slides/slide5.xml"/><Relationship Id="rId33" Type="http://schemas.openxmlformats.org/officeDocument/2006/relationships/slide" Target="slides/slide27.xml"/><Relationship Id="rId10" Type="http://schemas.openxmlformats.org/officeDocument/2006/relationships/slide" Target="slides/slide4.xml"/><Relationship Id="rId32" Type="http://schemas.openxmlformats.org/officeDocument/2006/relationships/slide" Target="slides/slide26.xml"/><Relationship Id="rId13" Type="http://schemas.openxmlformats.org/officeDocument/2006/relationships/slide" Target="slides/slide7.xml"/><Relationship Id="rId35" Type="http://schemas.openxmlformats.org/officeDocument/2006/relationships/slide" Target="slides/slide29.xml"/><Relationship Id="rId12" Type="http://schemas.openxmlformats.org/officeDocument/2006/relationships/slide" Target="slides/slide6.xml"/><Relationship Id="rId34" Type="http://schemas.openxmlformats.org/officeDocument/2006/relationships/slide" Target="slides/slide28.xml"/><Relationship Id="rId15" Type="http://schemas.openxmlformats.org/officeDocument/2006/relationships/slide" Target="slides/slide9.xml"/><Relationship Id="rId37" Type="http://schemas.openxmlformats.org/officeDocument/2006/relationships/slide" Target="slides/slide31.xml"/><Relationship Id="rId14" Type="http://schemas.openxmlformats.org/officeDocument/2006/relationships/slide" Target="slides/slide8.xml"/><Relationship Id="rId36" Type="http://schemas.openxmlformats.org/officeDocument/2006/relationships/slide" Target="slides/slide30.xml"/><Relationship Id="rId17" Type="http://schemas.openxmlformats.org/officeDocument/2006/relationships/slide" Target="slides/slide11.xml"/><Relationship Id="rId39" Type="http://schemas.openxmlformats.org/officeDocument/2006/relationships/slide" Target="slides/slide33.xml"/><Relationship Id="rId16" Type="http://schemas.openxmlformats.org/officeDocument/2006/relationships/slide" Target="slides/slide10.xml"/><Relationship Id="rId38" Type="http://schemas.openxmlformats.org/officeDocument/2006/relationships/slide" Target="slides/slide32.xml"/><Relationship Id="rId19" Type="http://schemas.openxmlformats.org/officeDocument/2006/relationships/slide" Target="slides/slide13.xml"/><Relationship Id="rId18" Type="http://schemas.openxmlformats.org/officeDocument/2006/relationships/slide" Target="slides/slide1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txBox="1"/>
          <p:nvPr>
            <p:ph idx="2" type="hdr"/>
          </p:nvPr>
        </p:nvSpPr>
        <p:spPr>
          <a:xfrm>
            <a:off x="0" y="0"/>
            <a:ext cx="2971800" cy="458788"/>
          </a:xfrm>
          <a:prstGeom prst="rect">
            <a:avLst/>
          </a:prstGeom>
          <a:noFill/>
          <a:ln>
            <a:noFill/>
          </a:ln>
        </p:spPr>
        <p:txBody>
          <a:bodyPr anchorCtr="0" anchor="t"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4" name="Google Shape;4;n"/>
          <p:cNvSpPr txBox="1"/>
          <p:nvPr>
            <p:ph idx="10" type="dt"/>
          </p:nvPr>
        </p:nvSpPr>
        <p:spPr>
          <a:xfrm>
            <a:off x="3884613" y="0"/>
            <a:ext cx="2971800" cy="458788"/>
          </a:xfrm>
          <a:prstGeom prst="rect">
            <a:avLst/>
          </a:prstGeom>
          <a:noFill/>
          <a:ln>
            <a:noFill/>
          </a:ln>
        </p:spPr>
        <p:txBody>
          <a:bodyPr anchorCtr="0" anchor="t" bIns="45700" lIns="91425" spcFirstLastPara="1" rIns="91425" wrap="square" tIns="45700">
            <a:noAutofit/>
          </a:bodyPr>
          <a:lstStyle>
            <a:lvl1pPr lvl="0" marR="0" rtl="0" algn="r">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5" name="Google Shape;5;n"/>
          <p:cNvSpPr/>
          <p:nvPr>
            <p:ph idx="3"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6" name="Google Shape;6;n"/>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lvl1pPr indent="-228600" lvl="0" marL="457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indent="-228600" lvl="1" marL="914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2pPr>
            <a:lvl3pPr indent="-228600" lvl="2" marL="1371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3pPr>
            <a:lvl4pPr indent="-228600" lvl="3" marL="1828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4pPr>
            <a:lvl5pPr indent="-228600" lvl="4" marL="22860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5pPr>
            <a:lvl6pPr indent="-228600" lvl="5" marL="27432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6pPr>
            <a:lvl7pPr indent="-228600" lvl="6" marL="32004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7pPr>
            <a:lvl8pPr indent="-228600" lvl="7" marL="36576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8pPr>
            <a:lvl9pPr indent="-228600" lvl="8" marL="411480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9pPr>
          </a:lstStyle>
          <a:p/>
        </p:txBody>
      </p:sp>
      <p:sp>
        <p:nvSpPr>
          <p:cNvPr id="7" name="Google Shape;7;n"/>
          <p:cNvSpPr txBox="1"/>
          <p:nvPr>
            <p:ph idx="11" type="ftr"/>
          </p:nvPr>
        </p:nvSpPr>
        <p:spPr>
          <a:xfrm>
            <a:off x="0" y="8685213"/>
            <a:ext cx="2971800" cy="458787"/>
          </a:xfrm>
          <a:prstGeom prst="rect">
            <a:avLst/>
          </a:prstGeom>
          <a:noFill/>
          <a:ln>
            <a:noFill/>
          </a:ln>
        </p:spPr>
        <p:txBody>
          <a:bodyPr anchorCtr="0" anchor="b" bIns="45700" lIns="91425" spcFirstLastPara="1" rIns="91425" wrap="square" tIns="45700">
            <a:noAutofit/>
          </a:bodyPr>
          <a:lstStyle>
            <a:lvl1pPr lvl="0" marR="0" rtl="0" algn="l">
              <a:spcBef>
                <a:spcPts val="0"/>
              </a:spcBef>
              <a:spcAft>
                <a:spcPts val="0"/>
              </a:spcAft>
              <a:buSzPts val="1400"/>
              <a:buNone/>
              <a:defRPr b="0" i="0" sz="1200" u="none" cap="none" strike="noStrike">
                <a:solidFill>
                  <a:schemeClr val="dk1"/>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8" name="Google Shape;8;n"/>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marR="0" rtl="0" algn="r">
              <a:spcBef>
                <a:spcPts val="0"/>
              </a:spcBef>
              <a:spcAft>
                <a:spcPts val="0"/>
              </a:spcAft>
              <a:buNone/>
            </a:pPr>
            <a:fld id="{00000000-1234-1234-1234-123412341234}" type="slidenum">
              <a:rPr b="0" i="0" lang="en-US" sz="1200" u="none" cap="none" strike="noStrike">
                <a:solidFill>
                  <a:schemeClr val="dk1"/>
                </a:solidFill>
                <a:latin typeface="Calibri"/>
                <a:ea typeface="Calibri"/>
                <a:cs typeface="Calibri"/>
                <a:sym typeface="Calibri"/>
              </a:rPr>
              <a:t>‹#›</a:t>
            </a:fld>
            <a:endParaRPr b="0" i="0" sz="1200" u="none" cap="none" strike="noStrike">
              <a:solidFill>
                <a:schemeClr val="dk1"/>
              </a:solidFill>
              <a:latin typeface="Calibri"/>
              <a:ea typeface="Calibri"/>
              <a:cs typeface="Calibri"/>
              <a:sym typeface="Calibri"/>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8" name="Shape 108"/>
        <p:cNvGrpSpPr/>
        <p:nvPr/>
      </p:nvGrpSpPr>
      <p:grpSpPr>
        <a:xfrm>
          <a:off x="0" y="0"/>
          <a:ext cx="0" cy="0"/>
          <a:chOff x="0" y="0"/>
          <a:chExt cx="0" cy="0"/>
        </a:xfrm>
      </p:grpSpPr>
      <p:sp>
        <p:nvSpPr>
          <p:cNvPr id="109" name="Google Shape;109;g30b161822b2_0_1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0" name="Google Shape;110;g30b161822b2_0_1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88" name="Google Shape;188;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11: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193" name="Google Shape;193;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8" name="Shape 198"/>
        <p:cNvGrpSpPr/>
        <p:nvPr/>
      </p:nvGrpSpPr>
      <p:grpSpPr>
        <a:xfrm>
          <a:off x="0" y="0"/>
          <a:ext cx="0" cy="0"/>
          <a:chOff x="0" y="0"/>
          <a:chExt cx="0" cy="0"/>
        </a:xfrm>
      </p:grpSpPr>
      <p:sp>
        <p:nvSpPr>
          <p:cNvPr id="199" name="Google Shape;199;p1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0" name="Google Shape;200;p1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3: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07" name="Google Shape;207;p13: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2" name="Shape 212"/>
        <p:cNvGrpSpPr/>
        <p:nvPr/>
      </p:nvGrpSpPr>
      <p:grpSpPr>
        <a:xfrm>
          <a:off x="0" y="0"/>
          <a:ext cx="0" cy="0"/>
          <a:chOff x="0" y="0"/>
          <a:chExt cx="0" cy="0"/>
        </a:xfrm>
      </p:grpSpPr>
      <p:sp>
        <p:nvSpPr>
          <p:cNvPr id="213" name="Google Shape;213;p24: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14" name="Google Shape;214;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7" name="Shape 217"/>
        <p:cNvGrpSpPr/>
        <p:nvPr/>
      </p:nvGrpSpPr>
      <p:grpSpPr>
        <a:xfrm>
          <a:off x="0" y="0"/>
          <a:ext cx="0" cy="0"/>
          <a:chOff x="0" y="0"/>
          <a:chExt cx="0" cy="0"/>
        </a:xfrm>
      </p:grpSpPr>
      <p:sp>
        <p:nvSpPr>
          <p:cNvPr id="218" name="Google Shape;218;p25: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19" name="Google Shape;219;p25: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4" name="Shape 224"/>
        <p:cNvGrpSpPr/>
        <p:nvPr/>
      </p:nvGrpSpPr>
      <p:grpSpPr>
        <a:xfrm>
          <a:off x="0" y="0"/>
          <a:ext cx="0" cy="0"/>
          <a:chOff x="0" y="0"/>
          <a:chExt cx="0" cy="0"/>
        </a:xfrm>
      </p:grpSpPr>
      <p:sp>
        <p:nvSpPr>
          <p:cNvPr id="225" name="Google Shape;225;p26: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26" name="Google Shape;226;p26: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1" name="Shape 231"/>
        <p:cNvGrpSpPr/>
        <p:nvPr/>
      </p:nvGrpSpPr>
      <p:grpSpPr>
        <a:xfrm>
          <a:off x="0" y="0"/>
          <a:ext cx="0" cy="0"/>
          <a:chOff x="0" y="0"/>
          <a:chExt cx="0" cy="0"/>
        </a:xfrm>
      </p:grpSpPr>
      <p:sp>
        <p:nvSpPr>
          <p:cNvPr id="232" name="Google Shape;232;p27: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3" name="Google Shape;233;p27: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7" name="Shape 237"/>
        <p:cNvGrpSpPr/>
        <p:nvPr/>
      </p:nvGrpSpPr>
      <p:grpSpPr>
        <a:xfrm>
          <a:off x="0" y="0"/>
          <a:ext cx="0" cy="0"/>
          <a:chOff x="0" y="0"/>
          <a:chExt cx="0" cy="0"/>
        </a:xfrm>
      </p:grpSpPr>
      <p:sp>
        <p:nvSpPr>
          <p:cNvPr id="238" name="Google Shape;238;p2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39" name="Google Shape;239;p2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3" name="Shape 243"/>
        <p:cNvGrpSpPr/>
        <p:nvPr/>
      </p:nvGrpSpPr>
      <p:grpSpPr>
        <a:xfrm>
          <a:off x="0" y="0"/>
          <a:ext cx="0" cy="0"/>
          <a:chOff x="0" y="0"/>
          <a:chExt cx="0" cy="0"/>
        </a:xfrm>
      </p:grpSpPr>
      <p:sp>
        <p:nvSpPr>
          <p:cNvPr id="244" name="Google Shape;244;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45" name="Google Shape;245;p2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246" name="Google Shape;246;p2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2: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16" name="Google Shape;116;p2: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50" name="Shape 250"/>
        <p:cNvGrpSpPr/>
        <p:nvPr/>
      </p:nvGrpSpPr>
      <p:grpSpPr>
        <a:xfrm>
          <a:off x="0" y="0"/>
          <a:ext cx="0" cy="0"/>
          <a:chOff x="0" y="0"/>
          <a:chExt cx="0" cy="0"/>
        </a:xfrm>
      </p:grpSpPr>
      <p:sp>
        <p:nvSpPr>
          <p:cNvPr id="251" name="Google Shape;251;p3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52" name="Google Shape;252;p34: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253" name="Google Shape;253;p34: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0" name="Shape 260"/>
        <p:cNvGrpSpPr/>
        <p:nvPr/>
      </p:nvGrpSpPr>
      <p:grpSpPr>
        <a:xfrm>
          <a:off x="0" y="0"/>
          <a:ext cx="0" cy="0"/>
          <a:chOff x="0" y="0"/>
          <a:chExt cx="0" cy="0"/>
        </a:xfrm>
      </p:grpSpPr>
      <p:sp>
        <p:nvSpPr>
          <p:cNvPr id="261" name="Google Shape;261;p3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62" name="Google Shape;262;p37: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263" name="Google Shape;263;p37: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9" name="Shape 269"/>
        <p:cNvGrpSpPr/>
        <p:nvPr/>
      </p:nvGrpSpPr>
      <p:grpSpPr>
        <a:xfrm>
          <a:off x="0" y="0"/>
          <a:ext cx="0" cy="0"/>
          <a:chOff x="0" y="0"/>
          <a:chExt cx="0" cy="0"/>
        </a:xfrm>
      </p:grpSpPr>
      <p:sp>
        <p:nvSpPr>
          <p:cNvPr id="270" name="Google Shape;270;p3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271" name="Google Shape;271;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g30b161822b2_0_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77" name="Google Shape;277;g30b161822b2_0_8: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278" name="Google Shape;278;g30b161822b2_0_8: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6" name="Shape 286"/>
        <p:cNvGrpSpPr/>
        <p:nvPr/>
      </p:nvGrpSpPr>
      <p:grpSpPr>
        <a:xfrm>
          <a:off x="0" y="0"/>
          <a:ext cx="0" cy="0"/>
          <a:chOff x="0" y="0"/>
          <a:chExt cx="0" cy="0"/>
        </a:xfrm>
      </p:grpSpPr>
      <p:sp>
        <p:nvSpPr>
          <p:cNvPr id="287" name="Google Shape;287;g2d42065ae9e_0_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88" name="Google Shape;288;g2d42065ae9e_0_16: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289" name="Google Shape;289;g2d42065ae9e_0_16: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4" name="Shape 294"/>
        <p:cNvGrpSpPr/>
        <p:nvPr/>
      </p:nvGrpSpPr>
      <p:grpSpPr>
        <a:xfrm>
          <a:off x="0" y="0"/>
          <a:ext cx="0" cy="0"/>
          <a:chOff x="0" y="0"/>
          <a:chExt cx="0" cy="0"/>
        </a:xfrm>
      </p:grpSpPr>
      <p:sp>
        <p:nvSpPr>
          <p:cNvPr id="295" name="Google Shape;295;g2d42065ae9e_0_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296" name="Google Shape;296;g2d42065ae9e_0_31: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297" name="Google Shape;297;g2d42065ae9e_0_31: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02" name="Shape 302"/>
        <p:cNvGrpSpPr/>
        <p:nvPr/>
      </p:nvGrpSpPr>
      <p:grpSpPr>
        <a:xfrm>
          <a:off x="0" y="0"/>
          <a:ext cx="0" cy="0"/>
          <a:chOff x="0" y="0"/>
          <a:chExt cx="0" cy="0"/>
        </a:xfrm>
      </p:grpSpPr>
      <p:sp>
        <p:nvSpPr>
          <p:cNvPr id="303" name="Google Shape;303;g2d42065ae9e_0_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04" name="Google Shape;304;g2d42065ae9e_0_2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305" name="Google Shape;305;g2d42065ae9e_0_2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3" name="Shape 313"/>
        <p:cNvGrpSpPr/>
        <p:nvPr/>
      </p:nvGrpSpPr>
      <p:grpSpPr>
        <a:xfrm>
          <a:off x="0" y="0"/>
          <a:ext cx="0" cy="0"/>
          <a:chOff x="0" y="0"/>
          <a:chExt cx="0" cy="0"/>
        </a:xfrm>
      </p:grpSpPr>
      <p:sp>
        <p:nvSpPr>
          <p:cNvPr id="314" name="Google Shape;314;g2d42065ae9e_0_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15" name="Google Shape;315;g2d42065ae9e_0_43: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95250" lvl="0" marL="171450" rtl="0" algn="l">
              <a:spcBef>
                <a:spcPts val="0"/>
              </a:spcBef>
              <a:spcAft>
                <a:spcPts val="0"/>
              </a:spcAft>
              <a:buClr>
                <a:schemeClr val="dk1"/>
              </a:buClr>
              <a:buSzPts val="1200"/>
              <a:buFont typeface="Arial"/>
              <a:buNone/>
            </a:pPr>
            <a:r>
              <a:t/>
            </a:r>
            <a:endParaRPr/>
          </a:p>
        </p:txBody>
      </p:sp>
      <p:sp>
        <p:nvSpPr>
          <p:cNvPr id="316" name="Google Shape;316;g2d42065ae9e_0_43: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1" name="Shape 321"/>
        <p:cNvGrpSpPr/>
        <p:nvPr/>
      </p:nvGrpSpPr>
      <p:grpSpPr>
        <a:xfrm>
          <a:off x="0" y="0"/>
          <a:ext cx="0" cy="0"/>
          <a:chOff x="0" y="0"/>
          <a:chExt cx="0" cy="0"/>
        </a:xfrm>
      </p:grpSpPr>
      <p:sp>
        <p:nvSpPr>
          <p:cNvPr id="322" name="Google Shape;322;g30afaa80b3a_0_6: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323" name="Google Shape;323;g30afaa80b3a_0_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6" name="Shape 326"/>
        <p:cNvGrpSpPr/>
        <p:nvPr/>
      </p:nvGrpSpPr>
      <p:grpSpPr>
        <a:xfrm>
          <a:off x="0" y="0"/>
          <a:ext cx="0" cy="0"/>
          <a:chOff x="0" y="0"/>
          <a:chExt cx="0" cy="0"/>
        </a:xfrm>
      </p:grpSpPr>
      <p:sp>
        <p:nvSpPr>
          <p:cNvPr id="327" name="Google Shape;327;g2d42065ae9e_0_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28" name="Google Shape;328;g2d42065ae9e_0_7:notes"/>
          <p:cNvSpPr txBox="1"/>
          <p:nvPr>
            <p:ph idx="1" type="body"/>
          </p:nvPr>
        </p:nvSpPr>
        <p:spPr>
          <a:xfrm>
            <a:off x="685800" y="4400550"/>
            <a:ext cx="5486400" cy="360060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For the LDP, the query gets current loan records on the circulation_loans table</a:t>
            </a:r>
            <a:endParaRPr/>
          </a:p>
          <a:p>
            <a:pPr indent="-171450" lvl="0" marL="171450" rtl="0" algn="l">
              <a:spcBef>
                <a:spcPts val="0"/>
              </a:spcBef>
              <a:spcAft>
                <a:spcPts val="0"/>
              </a:spcAft>
              <a:buClr>
                <a:schemeClr val="dk1"/>
              </a:buClr>
              <a:buSzPts val="1200"/>
              <a:buFont typeface="Arial"/>
              <a:buChar char="•"/>
            </a:pPr>
            <a:r>
              <a:rPr lang="en-US"/>
              <a:t>For Metadb, the query gets current loan records on the loan__t table, which is the table that stores the current records with transformed data fields (hence, the “t”)</a:t>
            </a:r>
            <a:endParaRPr/>
          </a:p>
          <a:p>
            <a:pPr indent="-171450" lvl="0" marL="171450" rtl="0" algn="l">
              <a:spcBef>
                <a:spcPts val="0"/>
              </a:spcBef>
              <a:spcAft>
                <a:spcPts val="0"/>
              </a:spcAft>
              <a:buClr>
                <a:schemeClr val="dk1"/>
              </a:buClr>
              <a:buSzPts val="1200"/>
              <a:buFont typeface="Arial"/>
              <a:buChar char="•"/>
            </a:pPr>
            <a:r>
              <a:rPr lang="en-US"/>
              <a:t>Note that for Metadb, the table reference must be qualified with the preceding name of the schema in which it is stored</a:t>
            </a:r>
            <a:endParaRPr/>
          </a:p>
          <a:p>
            <a:pPr indent="-171450" lvl="0" marL="171450" rtl="0" algn="l">
              <a:spcBef>
                <a:spcPts val="0"/>
              </a:spcBef>
              <a:spcAft>
                <a:spcPts val="0"/>
              </a:spcAft>
              <a:buClr>
                <a:schemeClr val="dk1"/>
              </a:buClr>
              <a:buSzPts val="1200"/>
              <a:buFont typeface="Arial"/>
              <a:buChar char="•"/>
            </a:pPr>
            <a:r>
              <a:rPr lang="en-US"/>
              <a:t>Also note that the transformed tables in Metadb end with 2 underscores and a “t”</a:t>
            </a:r>
            <a:endParaRPr/>
          </a:p>
        </p:txBody>
      </p:sp>
      <p:sp>
        <p:nvSpPr>
          <p:cNvPr id="329" name="Google Shape;329;g2d42065ae9e_0_7:notes"/>
          <p:cNvSpPr txBox="1"/>
          <p:nvPr>
            <p:ph idx="12" type="sldNum"/>
          </p:nvPr>
        </p:nvSpPr>
        <p:spPr>
          <a:xfrm>
            <a:off x="3884613" y="8685213"/>
            <a:ext cx="2971800" cy="458700"/>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0" name="Shape 120"/>
        <p:cNvGrpSpPr/>
        <p:nvPr/>
      </p:nvGrpSpPr>
      <p:grpSpPr>
        <a:xfrm>
          <a:off x="0" y="0"/>
          <a:ext cx="0" cy="0"/>
          <a:chOff x="0" y="0"/>
          <a:chExt cx="0" cy="0"/>
        </a:xfrm>
      </p:grpSpPr>
      <p:sp>
        <p:nvSpPr>
          <p:cNvPr id="121" name="Google Shape;121;g30067bb12e2_0_2: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122" name="Google Shape;122;g30067bb12e2_0_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35" name="Shape 335"/>
        <p:cNvGrpSpPr/>
        <p:nvPr/>
      </p:nvGrpSpPr>
      <p:grpSpPr>
        <a:xfrm>
          <a:off x="0" y="0"/>
          <a:ext cx="0" cy="0"/>
          <a:chOff x="0" y="0"/>
          <a:chExt cx="0" cy="0"/>
        </a:xfrm>
      </p:grpSpPr>
      <p:sp>
        <p:nvSpPr>
          <p:cNvPr id="336" name="Google Shape;336;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37" name="Google Shape;337;p40: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171450" lvl="0" marL="171450" rtl="0" algn="l">
              <a:spcBef>
                <a:spcPts val="0"/>
              </a:spcBef>
              <a:spcAft>
                <a:spcPts val="0"/>
              </a:spcAft>
              <a:buClr>
                <a:schemeClr val="dk1"/>
              </a:buClr>
              <a:buSzPts val="1200"/>
              <a:buFont typeface="Arial"/>
              <a:buChar char="•"/>
            </a:pPr>
            <a:r>
              <a:rPr lang="en-US"/>
              <a:t>For the LDP, the query gets current and historical loan records on the history.circulation_loans table</a:t>
            </a:r>
            <a:endParaRPr/>
          </a:p>
          <a:p>
            <a:pPr indent="-171450" lvl="0" marL="171450" rtl="0" algn="l">
              <a:spcBef>
                <a:spcPts val="0"/>
              </a:spcBef>
              <a:spcAft>
                <a:spcPts val="0"/>
              </a:spcAft>
              <a:buClr>
                <a:schemeClr val="dk1"/>
              </a:buClr>
              <a:buSzPts val="1200"/>
              <a:buFont typeface="Arial"/>
              <a:buChar char="•"/>
            </a:pPr>
            <a:r>
              <a:rPr lang="en-US"/>
              <a:t>For Metadb, the query gets current loan records on the loan__t__ table, which is the table that stores the current and historical records with transformed data (hence, the “t”)</a:t>
            </a:r>
            <a:endParaRPr/>
          </a:p>
          <a:p>
            <a:pPr indent="-171450" lvl="0" marL="171450" rtl="0" algn="l">
              <a:spcBef>
                <a:spcPts val="0"/>
              </a:spcBef>
              <a:spcAft>
                <a:spcPts val="0"/>
              </a:spcAft>
              <a:buClr>
                <a:schemeClr val="dk1"/>
              </a:buClr>
              <a:buSzPts val="1200"/>
              <a:buFont typeface="Arial"/>
              <a:buChar char="•"/>
            </a:pPr>
            <a:r>
              <a:rPr lang="en-US"/>
              <a:t>Note that for Metadb, the table reference must be qualified with the preceding name of the schema in which it is stored</a:t>
            </a:r>
            <a:endParaRPr/>
          </a:p>
          <a:p>
            <a:pPr indent="-171450" lvl="0" marL="171450" rtl="0" algn="l">
              <a:spcBef>
                <a:spcPts val="0"/>
              </a:spcBef>
              <a:spcAft>
                <a:spcPts val="0"/>
              </a:spcAft>
              <a:buClr>
                <a:schemeClr val="dk1"/>
              </a:buClr>
              <a:buSzPts val="1200"/>
              <a:buFont typeface="Arial"/>
              <a:buChar char="•"/>
            </a:pPr>
            <a:r>
              <a:rPr lang="en-US"/>
              <a:t>Also note that the transformed tables in Metadb end with 2 underscores and a “t”</a:t>
            </a:r>
            <a:endParaRPr/>
          </a:p>
          <a:p>
            <a:pPr indent="0" lvl="0" marL="0" rtl="0" algn="l">
              <a:spcBef>
                <a:spcPts val="0"/>
              </a:spcBef>
              <a:spcAft>
                <a:spcPts val="0"/>
              </a:spcAft>
              <a:buNone/>
            </a:pPr>
            <a:r>
              <a:t/>
            </a:r>
            <a:endParaRPr/>
          </a:p>
        </p:txBody>
      </p:sp>
      <p:sp>
        <p:nvSpPr>
          <p:cNvPr id="338" name="Google Shape;338;p40: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4" name="Shape 344"/>
        <p:cNvGrpSpPr/>
        <p:nvPr/>
      </p:nvGrpSpPr>
      <p:grpSpPr>
        <a:xfrm>
          <a:off x="0" y="0"/>
          <a:ext cx="0" cy="0"/>
          <a:chOff x="0" y="0"/>
          <a:chExt cx="0" cy="0"/>
        </a:xfrm>
      </p:grpSpPr>
      <p:sp>
        <p:nvSpPr>
          <p:cNvPr id="345" name="Google Shape;345;g30b161822b2_0_0: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marR="0" rtl="0" algn="l">
              <a:lnSpc>
                <a:spcPct val="100000"/>
              </a:lnSpc>
              <a:spcBef>
                <a:spcPts val="0"/>
              </a:spcBef>
              <a:spcAft>
                <a:spcPts val="0"/>
              </a:spcAft>
              <a:buClr>
                <a:schemeClr val="dk1"/>
              </a:buClr>
              <a:buSzPts val="1200"/>
              <a:buFont typeface="Calibri"/>
              <a:buNone/>
            </a:pPr>
            <a:r>
              <a:t/>
            </a:r>
            <a:endParaRPr/>
          </a:p>
        </p:txBody>
      </p:sp>
      <p:sp>
        <p:nvSpPr>
          <p:cNvPr id="346" name="Google Shape;346;g30b161822b2_0_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1" name="Shape 351"/>
        <p:cNvGrpSpPr/>
        <p:nvPr/>
      </p:nvGrpSpPr>
      <p:grpSpPr>
        <a:xfrm>
          <a:off x="0" y="0"/>
          <a:ext cx="0" cy="0"/>
          <a:chOff x="0" y="0"/>
          <a:chExt cx="0" cy="0"/>
        </a:xfrm>
      </p:grpSpPr>
      <p:sp>
        <p:nvSpPr>
          <p:cNvPr id="352" name="Google Shape;352;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353" name="Google Shape;353;p19:notes"/>
          <p:cNvSpPr txBox="1"/>
          <p:nvPr>
            <p:ph idx="1" type="body"/>
          </p:nvPr>
        </p:nvSpPr>
        <p:spPr>
          <a:xfrm>
            <a:off x="685800" y="4400550"/>
            <a:ext cx="5486400" cy="3600450"/>
          </a:xfrm>
          <a:prstGeom prst="rect">
            <a:avLst/>
          </a:prstGeom>
          <a:noFill/>
          <a:ln>
            <a:noFill/>
          </a:ln>
        </p:spPr>
        <p:txBody>
          <a:bodyPr anchorCtr="0" anchor="t" bIns="45700" lIns="91425" spcFirstLastPara="1" rIns="91425" wrap="square" tIns="45700">
            <a:noAutofit/>
          </a:bodyPr>
          <a:lstStyle/>
          <a:p>
            <a:pPr indent="0" lvl="0" marL="0" rtl="0" algn="l">
              <a:spcBef>
                <a:spcPts val="0"/>
              </a:spcBef>
              <a:spcAft>
                <a:spcPts val="0"/>
              </a:spcAft>
              <a:buClr>
                <a:schemeClr val="dk1"/>
              </a:buClr>
              <a:buSzPts val="1200"/>
              <a:buFont typeface="Calibri"/>
              <a:buNone/>
            </a:pPr>
            <a:r>
              <a:t/>
            </a:r>
            <a:endParaRPr/>
          </a:p>
        </p:txBody>
      </p:sp>
      <p:sp>
        <p:nvSpPr>
          <p:cNvPr id="354" name="Google Shape;354;p19:notes"/>
          <p:cNvSpPr txBox="1"/>
          <p:nvPr>
            <p:ph idx="12" type="sldNum"/>
          </p:nvPr>
        </p:nvSpPr>
        <p:spPr>
          <a:xfrm>
            <a:off x="3884613" y="8685213"/>
            <a:ext cx="2971800" cy="458787"/>
          </a:xfrm>
          <a:prstGeom prst="rect">
            <a:avLst/>
          </a:prstGeom>
          <a:noFill/>
          <a:ln>
            <a:noFill/>
          </a:ln>
        </p:spPr>
        <p:txBody>
          <a:bodyPr anchorCtr="0" anchor="b" bIns="45700" lIns="91425" spcFirstLastPara="1" rIns="91425" wrap="square" tIns="45700">
            <a:noAutofit/>
          </a:body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9" name="Shape 359"/>
        <p:cNvGrpSpPr/>
        <p:nvPr/>
      </p:nvGrpSpPr>
      <p:grpSpPr>
        <a:xfrm>
          <a:off x="0" y="0"/>
          <a:ext cx="0" cy="0"/>
          <a:chOff x="0" y="0"/>
          <a:chExt cx="0" cy="0"/>
        </a:xfrm>
      </p:grpSpPr>
      <p:sp>
        <p:nvSpPr>
          <p:cNvPr id="360" name="Google Shape;360;g30067bb12e2_0_9:notes"/>
          <p:cNvSpPr txBox="1"/>
          <p:nvPr>
            <p:ph idx="1" type="body"/>
          </p:nvPr>
        </p:nvSpPr>
        <p:spPr>
          <a:xfrm>
            <a:off x="685800" y="4400550"/>
            <a:ext cx="5486400" cy="360060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1" name="Google Shape;361;g30067bb12e2_0_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4" name="Shape 364"/>
        <p:cNvGrpSpPr/>
        <p:nvPr/>
      </p:nvGrpSpPr>
      <p:grpSpPr>
        <a:xfrm>
          <a:off x="0" y="0"/>
          <a:ext cx="0" cy="0"/>
          <a:chOff x="0" y="0"/>
          <a:chExt cx="0" cy="0"/>
        </a:xfrm>
      </p:grpSpPr>
      <p:sp>
        <p:nvSpPr>
          <p:cNvPr id="365" name="Google Shape;365;p50: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366" name="Google Shape;366;p5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7" name="Shape 127"/>
        <p:cNvGrpSpPr/>
        <p:nvPr/>
      </p:nvGrpSpPr>
      <p:grpSpPr>
        <a:xfrm>
          <a:off x="0" y="0"/>
          <a:ext cx="0" cy="0"/>
          <a:chOff x="0" y="0"/>
          <a:chExt cx="0" cy="0"/>
        </a:xfrm>
      </p:grpSpPr>
      <p:sp>
        <p:nvSpPr>
          <p:cNvPr id="128" name="Google Shape;128;p3: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rPr lang="en-US"/>
              <a:t>Can’t have completely exhaustive store of reports, but want people to have a good starting point when they go live</a:t>
            </a:r>
            <a:endParaRPr/>
          </a:p>
        </p:txBody>
      </p:sp>
      <p:sp>
        <p:nvSpPr>
          <p:cNvPr id="129" name="Google Shape;129;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2" name="Shape 132"/>
        <p:cNvGrpSpPr/>
        <p:nvPr/>
      </p:nvGrpSpPr>
      <p:grpSpPr>
        <a:xfrm>
          <a:off x="0" y="0"/>
          <a:ext cx="0" cy="0"/>
          <a:chOff x="0" y="0"/>
          <a:chExt cx="0" cy="0"/>
        </a:xfrm>
      </p:grpSpPr>
      <p:sp>
        <p:nvSpPr>
          <p:cNvPr id="133" name="Google Shape;133;p5: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34" name="Google Shape;134;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9" name="Shape 139"/>
        <p:cNvGrpSpPr/>
        <p:nvPr/>
      </p:nvGrpSpPr>
      <p:grpSpPr>
        <a:xfrm>
          <a:off x="0" y="0"/>
          <a:ext cx="0" cy="0"/>
          <a:chOff x="0" y="0"/>
          <a:chExt cx="0" cy="0"/>
        </a:xfrm>
      </p:grpSpPr>
      <p:sp>
        <p:nvSpPr>
          <p:cNvPr id="140" name="Google Shape;140;p6:notes"/>
          <p:cNvSpPr txBox="1"/>
          <p:nvPr>
            <p:ph idx="1" type="body"/>
          </p:nvPr>
        </p:nvSpPr>
        <p:spPr>
          <a:xfrm>
            <a:off x="685800" y="4400550"/>
            <a:ext cx="5486400" cy="3600450"/>
          </a:xfrm>
          <a:prstGeom prst="rect">
            <a:avLst/>
          </a:prstGeom>
        </p:spPr>
        <p:txBody>
          <a:bodyPr anchorCtr="0" anchor="t" bIns="45700" lIns="91425" spcFirstLastPara="1" rIns="91425" wrap="square" tIns="45700">
            <a:noAutofit/>
          </a:bodyPr>
          <a:lstStyle/>
          <a:p>
            <a:pPr indent="0" lvl="0" marL="0" rtl="0" algn="l">
              <a:spcBef>
                <a:spcPts val="0"/>
              </a:spcBef>
              <a:spcAft>
                <a:spcPts val="0"/>
              </a:spcAft>
              <a:buNone/>
            </a:pPr>
            <a:r>
              <a:t/>
            </a:r>
            <a:endParaRPr/>
          </a:p>
        </p:txBody>
      </p:sp>
      <p:sp>
        <p:nvSpPr>
          <p:cNvPr id="141" name="Google Shape;141;p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8" name="Shape 148"/>
        <p:cNvGrpSpPr/>
        <p:nvPr/>
      </p:nvGrpSpPr>
      <p:grpSpPr>
        <a:xfrm>
          <a:off x="0" y="0"/>
          <a:ext cx="0" cy="0"/>
          <a:chOff x="0" y="0"/>
          <a:chExt cx="0" cy="0"/>
        </a:xfrm>
      </p:grpSpPr>
      <p:sp>
        <p:nvSpPr>
          <p:cNvPr id="149" name="Google Shape;149;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50" name="Google Shape;150;p7: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914400" rtl="0" algn="l">
              <a:spcBef>
                <a:spcPts val="0"/>
              </a:spcBef>
              <a:spcAft>
                <a:spcPts val="0"/>
              </a:spcAft>
              <a:buClr>
                <a:schemeClr val="dk1"/>
              </a:buClr>
              <a:buSzPts val="1800"/>
              <a:buFont typeface="Calibri"/>
              <a:buNone/>
            </a:pPr>
            <a:r>
              <a:t/>
            </a:r>
            <a:endParaRPr sz="1800"/>
          </a:p>
          <a:p>
            <a:pPr indent="0" lvl="0" marL="457200" rtl="0" algn="l">
              <a:spcBef>
                <a:spcPts val="0"/>
              </a:spcBef>
              <a:spcAft>
                <a:spcPts val="0"/>
              </a:spcAft>
              <a:buClr>
                <a:schemeClr val="dk1"/>
              </a:buClr>
              <a:buSzPts val="1400"/>
              <a:buFont typeface="Calibri"/>
              <a:buNone/>
            </a:pPr>
            <a:r>
              <a:rPr lang="en-US" sz="1400"/>
              <a:t>LDP - The LDP software provides reporting users with a copy of yesterday's data from the FOLIO application server. Metadb will provide continuously streaming data updates from the FOLIO application server. This will provide reporting users with access to FOLIO data in near real time instead of yesterday's data. While LDP's architecture is limited to running on a single node, Metadb's architecture is horizontal, allowing for linear scaling of data updates. This allows updates to run in parallel within a single Metadb cluster.</a:t>
            </a:r>
            <a:endParaRPr sz="1400"/>
          </a:p>
          <a:p>
            <a:pPr indent="0" lvl="0" marL="0" rtl="0" algn="l">
              <a:spcBef>
                <a:spcPts val="0"/>
              </a:spcBef>
              <a:spcAft>
                <a:spcPts val="0"/>
              </a:spcAft>
              <a:buClr>
                <a:schemeClr val="dk1"/>
              </a:buClr>
              <a:buSzPts val="1400"/>
              <a:buFont typeface="Calibri"/>
              <a:buNone/>
            </a:pPr>
            <a:r>
              <a:t/>
            </a:r>
            <a:endParaRPr sz="1400"/>
          </a:p>
          <a:p>
            <a:pPr indent="0" lvl="0" marL="457200" rtl="0" algn="l">
              <a:spcBef>
                <a:spcPts val="0"/>
              </a:spcBef>
              <a:spcAft>
                <a:spcPts val="0"/>
              </a:spcAft>
              <a:buClr>
                <a:schemeClr val="dk1"/>
              </a:buClr>
              <a:buSzPts val="1400"/>
              <a:buFont typeface="Calibri"/>
              <a:buNone/>
            </a:pPr>
            <a:r>
              <a:t/>
            </a:r>
            <a:endParaRPr sz="1400"/>
          </a:p>
          <a:p>
            <a:pPr indent="0" lvl="0" marL="457200" rtl="0" algn="l">
              <a:spcBef>
                <a:spcPts val="0"/>
              </a:spcBef>
              <a:spcAft>
                <a:spcPts val="0"/>
              </a:spcAft>
              <a:buClr>
                <a:schemeClr val="dk1"/>
              </a:buClr>
              <a:buSzPts val="1400"/>
              <a:buFont typeface="Calibri"/>
              <a:buNone/>
            </a:pPr>
            <a:r>
              <a:t/>
            </a:r>
            <a:endParaRPr sz="1400"/>
          </a:p>
          <a:p>
            <a:pPr indent="0" lvl="0" marL="457200" rtl="0" algn="l">
              <a:spcBef>
                <a:spcPts val="0"/>
              </a:spcBef>
              <a:spcAft>
                <a:spcPts val="0"/>
              </a:spcAft>
              <a:buClr>
                <a:schemeClr val="dk1"/>
              </a:buClr>
              <a:buSzPts val="1200"/>
              <a:buFont typeface="Calibri"/>
              <a:buNone/>
            </a:pPr>
            <a:r>
              <a:t/>
            </a:r>
            <a:endParaRPr/>
          </a:p>
          <a:p>
            <a:pPr indent="0" lvl="0" marL="457200" rtl="0" algn="l">
              <a:spcBef>
                <a:spcPts val="0"/>
              </a:spcBef>
              <a:spcAft>
                <a:spcPts val="0"/>
              </a:spcAft>
              <a:buClr>
                <a:schemeClr val="dk1"/>
              </a:buClr>
              <a:buSzPts val="1200"/>
              <a:buFont typeface="Calibri"/>
              <a:buNone/>
            </a:pPr>
            <a:r>
              <a:t/>
            </a:r>
            <a:endParaRPr>
              <a:highlight>
                <a:srgbClr val="FFFF00"/>
              </a:highlight>
            </a:endParaRPr>
          </a:p>
          <a:p>
            <a:pPr indent="0" lvl="0" marL="0" rtl="0" algn="l">
              <a:spcBef>
                <a:spcPts val="0"/>
              </a:spcBef>
              <a:spcAft>
                <a:spcPts val="0"/>
              </a:spcAft>
              <a:buClr>
                <a:schemeClr val="dk1"/>
              </a:buClr>
              <a:buSzPts val="1200"/>
              <a:buFont typeface="Calibri"/>
              <a:buNone/>
            </a:pPr>
            <a:r>
              <a:t/>
            </a:r>
            <a:endParaRPr/>
          </a:p>
        </p:txBody>
      </p:sp>
      <p:sp>
        <p:nvSpPr>
          <p:cNvPr id="151" name="Google Shape;151;p7:notes"/>
          <p:cNvSpPr txBox="1"/>
          <p:nvPr>
            <p:ph idx="12" type="sldNum"/>
          </p:nvPr>
        </p:nvSpPr>
        <p:spPr>
          <a:xfrm>
            <a:off x="3884613" y="8685213"/>
            <a:ext cx="2971800" cy="458700"/>
          </a:xfrm>
          <a:prstGeom prst="rect">
            <a:avLst/>
          </a:prstGeom>
          <a:noFill/>
          <a:ln>
            <a:noFill/>
          </a:ln>
        </p:spPr>
        <p:txBody>
          <a:bodyPr anchorCtr="0" anchor="ctr" bIns="91425" lIns="91425" spcFirstLastPara="1" rIns="91425" wrap="square" tIns="91425">
            <a:noAutofit/>
          </a:bodyPr>
          <a:lstStyle/>
          <a:p>
            <a:pPr indent="0" lvl="0" marL="0" rtl="0" algn="l">
              <a:spcBef>
                <a:spcPts val="0"/>
              </a:spcBef>
              <a:spcAft>
                <a:spcPts val="0"/>
              </a:spcAft>
              <a:buClr>
                <a:srgbClr val="000000"/>
              </a:buClr>
              <a:buSzPts val="1200"/>
              <a:buFont typeface="Arial"/>
              <a:buNone/>
            </a:pPr>
            <a:fld id="{00000000-1234-1234-1234-123412341234}" type="slidenum">
              <a:rPr lang="en-US"/>
              <a:t>‹#›</a:t>
            </a:fld>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2" name="Shape 162"/>
        <p:cNvGrpSpPr/>
        <p:nvPr/>
      </p:nvGrpSpPr>
      <p:grpSpPr>
        <a:xfrm>
          <a:off x="0" y="0"/>
          <a:ext cx="0" cy="0"/>
          <a:chOff x="0" y="0"/>
          <a:chExt cx="0" cy="0"/>
        </a:xfrm>
      </p:grpSpPr>
      <p:sp>
        <p:nvSpPr>
          <p:cNvPr id="163" name="Google Shape;163;p8:notes"/>
          <p:cNvSpPr/>
          <p:nvPr>
            <p:ph idx="2" type="sldImg"/>
          </p:nvPr>
        </p:nvSpPr>
        <p:spPr>
          <a:xfrm>
            <a:off x="381000" y="685800"/>
            <a:ext cx="6096000" cy="34290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
        <p:nvSpPr>
          <p:cNvPr id="164" name="Google Shape;164;p8:notes"/>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p>
            <a:pPr indent="0" lvl="0" marL="0" rtl="0" algn="l">
              <a:lnSpc>
                <a:spcPct val="120000"/>
              </a:lnSpc>
              <a:spcBef>
                <a:spcPts val="0"/>
              </a:spcBef>
              <a:spcAft>
                <a:spcPts val="0"/>
              </a:spcAft>
              <a:buClr>
                <a:schemeClr val="dk1"/>
              </a:buClr>
              <a:buSzPts val="1100"/>
              <a:buFont typeface="Arial"/>
              <a:buNone/>
            </a:pPr>
            <a:r>
              <a:rPr lang="en-US"/>
              <a:t>-Running both LDP and Metadb systems at the same time until November 30, 2024 will allow us to continue to provide uninterrupted reporting services and support while giving reporting users a chance to learn how to use the new system and to convert queries from LDP to Metadb format</a:t>
            </a:r>
            <a:endParaRPr/>
          </a:p>
          <a:p>
            <a:pPr indent="0" lvl="0" marL="0" rtl="0" algn="l">
              <a:lnSpc>
                <a:spcPct val="120000"/>
              </a:lnSpc>
              <a:spcBef>
                <a:spcPts val="0"/>
              </a:spcBef>
              <a:spcAft>
                <a:spcPts val="0"/>
              </a:spcAft>
              <a:buClr>
                <a:schemeClr val="dk1"/>
              </a:buClr>
              <a:buSzPts val="1100"/>
              <a:buFont typeface="Arial"/>
              <a:buNone/>
            </a:pPr>
            <a:r>
              <a:rPr lang="en-US"/>
              <a:t>-Metadb will show more up-to-date and accurate data than LDP in areas where there is a lot of data entry within one day, such as loans</a:t>
            </a:r>
            <a:endParaRPr/>
          </a:p>
          <a:p>
            <a:pPr indent="0" lvl="0" marL="0" marR="0" rtl="0" algn="l">
              <a:lnSpc>
                <a:spcPct val="100000"/>
              </a:lnSpc>
              <a:spcBef>
                <a:spcPts val="0"/>
              </a:spcBef>
              <a:spcAft>
                <a:spcPts val="0"/>
              </a:spcAft>
              <a:buClr>
                <a:schemeClr val="dk1"/>
              </a:buClr>
              <a:buSzPts val="1800"/>
              <a:buFont typeface="Calibri"/>
              <a:buNone/>
            </a:pPr>
            <a:r>
              <a:t/>
            </a:r>
            <a:endParaRPr/>
          </a:p>
          <a:p>
            <a:pPr indent="0" lvl="0" marL="0" marR="0" rtl="0" algn="l">
              <a:lnSpc>
                <a:spcPct val="100000"/>
              </a:lnSpc>
              <a:spcBef>
                <a:spcPts val="0"/>
              </a:spcBef>
              <a:spcAft>
                <a:spcPts val="0"/>
              </a:spcAft>
              <a:buClr>
                <a:schemeClr val="dk1"/>
              </a:buClr>
              <a:buSzPts val="1200"/>
              <a:buFont typeface="Calibri"/>
              <a:buNone/>
            </a:pPr>
            <a:r>
              <a:t/>
            </a:r>
            <a:endParaRPr/>
          </a:p>
          <a:p>
            <a:pPr indent="0" lvl="0" marL="0" rtl="0" algn="l">
              <a:spcBef>
                <a:spcPts val="0"/>
              </a:spcBef>
              <a:spcAft>
                <a:spcPts val="0"/>
              </a:spcAft>
              <a:buClr>
                <a:schemeClr val="dk1"/>
              </a:buClr>
              <a:buSzPts val="1200"/>
              <a:buFont typeface="Calibri"/>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9:notes"/>
          <p:cNvSpPr txBox="1"/>
          <p:nvPr>
            <p:ph idx="1" type="body"/>
          </p:nvPr>
        </p:nvSpPr>
        <p:spPr>
          <a:xfrm>
            <a:off x="685800" y="4400550"/>
            <a:ext cx="5486400" cy="36006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Clr>
                <a:schemeClr val="dk1"/>
              </a:buClr>
              <a:buSzPts val="1200"/>
              <a:buFont typeface="Calibri"/>
              <a:buNone/>
            </a:pPr>
            <a:r>
              <a:t/>
            </a:r>
            <a:endParaRPr/>
          </a:p>
        </p:txBody>
      </p:sp>
      <p:sp>
        <p:nvSpPr>
          <p:cNvPr id="183" name="Google Shape;183;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cap="flat" cmpd="sng" w="12700">
            <a:solidFill>
              <a:srgbClr val="000000"/>
            </a:solidFill>
            <a:prstDash val="solid"/>
            <a:round/>
            <a:headEnd len="sm" w="sm" type="none"/>
            <a:tailEnd len="sm" w="sm" type="none"/>
          </a:ln>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5" name="Shape 15"/>
        <p:cNvGrpSpPr/>
        <p:nvPr/>
      </p:nvGrpSpPr>
      <p:grpSpPr>
        <a:xfrm>
          <a:off x="0" y="0"/>
          <a:ext cx="0" cy="0"/>
          <a:chOff x="0" y="0"/>
          <a:chExt cx="0" cy="0"/>
        </a:xfrm>
      </p:grpSpPr>
      <p:sp>
        <p:nvSpPr>
          <p:cNvPr id="16" name="Google Shape;16;p2"/>
          <p:cNvSpPr txBox="1"/>
          <p:nvPr>
            <p:ph type="ctrTitle"/>
          </p:nvPr>
        </p:nvSpPr>
        <p:spPr>
          <a:xfrm>
            <a:off x="1524000" y="1122363"/>
            <a:ext cx="91440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 name="Google Shape;17;p2"/>
          <p:cNvSpPr txBox="1"/>
          <p:nvPr>
            <p:ph idx="1" type="subTitle"/>
          </p:nvPr>
        </p:nvSpPr>
        <p:spPr>
          <a:xfrm>
            <a:off x="1524000" y="3602038"/>
            <a:ext cx="9144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8" name="Google Shape;18;p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9" name="Google Shape;19;p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0" name="Google Shape;20;p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66" name="Shape 66"/>
        <p:cNvGrpSpPr/>
        <p:nvPr/>
      </p:nvGrpSpPr>
      <p:grpSpPr>
        <a:xfrm>
          <a:off x="0" y="0"/>
          <a:ext cx="0" cy="0"/>
          <a:chOff x="0" y="0"/>
          <a:chExt cx="0" cy="0"/>
        </a:xfrm>
      </p:grpSpPr>
      <p:sp>
        <p:nvSpPr>
          <p:cNvPr id="67" name="Google Shape;67;p11"/>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8" name="Google Shape;68;p11"/>
          <p:cNvSpPr txBox="1"/>
          <p:nvPr>
            <p:ph idx="1" type="body"/>
          </p:nvPr>
        </p:nvSpPr>
        <p:spPr>
          <a:xfrm>
            <a:off x="5183188" y="987425"/>
            <a:ext cx="617220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69" name="Google Shape;69;p11"/>
          <p:cNvSpPr txBox="1"/>
          <p:nvPr>
            <p:ph idx="2"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0" name="Google Shape;70;p1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1" name="Google Shape;71;p1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1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73" name="Shape 73"/>
        <p:cNvGrpSpPr/>
        <p:nvPr/>
      </p:nvGrpSpPr>
      <p:grpSpPr>
        <a:xfrm>
          <a:off x="0" y="0"/>
          <a:ext cx="0" cy="0"/>
          <a:chOff x="0" y="0"/>
          <a:chExt cx="0" cy="0"/>
        </a:xfrm>
      </p:grpSpPr>
      <p:sp>
        <p:nvSpPr>
          <p:cNvPr id="74" name="Google Shape;74;p12"/>
          <p:cNvSpPr txBox="1"/>
          <p:nvPr>
            <p:ph type="title"/>
          </p:nvPr>
        </p:nvSpPr>
        <p:spPr>
          <a:xfrm>
            <a:off x="839788" y="457200"/>
            <a:ext cx="3932237"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5" name="Google Shape;75;p12"/>
          <p:cNvSpPr/>
          <p:nvPr>
            <p:ph idx="2" type="pic"/>
          </p:nvPr>
        </p:nvSpPr>
        <p:spPr>
          <a:xfrm>
            <a:off x="5183188" y="987425"/>
            <a:ext cx="6172200" cy="4873625"/>
          </a:xfrm>
          <a:prstGeom prst="rect">
            <a:avLst/>
          </a:prstGeom>
          <a:noFill/>
          <a:ln>
            <a:noFill/>
          </a:ln>
        </p:spPr>
      </p:sp>
      <p:sp>
        <p:nvSpPr>
          <p:cNvPr id="76" name="Google Shape;76;p12"/>
          <p:cNvSpPr txBox="1"/>
          <p:nvPr>
            <p:ph idx="1" type="body"/>
          </p:nvPr>
        </p:nvSpPr>
        <p:spPr>
          <a:xfrm>
            <a:off x="839788" y="2057400"/>
            <a:ext cx="3932237"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77" name="Google Shape;77;p12"/>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12"/>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12"/>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80" name="Shape 80"/>
        <p:cNvGrpSpPr/>
        <p:nvPr/>
      </p:nvGrpSpPr>
      <p:grpSpPr>
        <a:xfrm>
          <a:off x="0" y="0"/>
          <a:ext cx="0" cy="0"/>
          <a:chOff x="0" y="0"/>
          <a:chExt cx="0" cy="0"/>
        </a:xfrm>
      </p:grpSpPr>
      <p:sp>
        <p:nvSpPr>
          <p:cNvPr id="81" name="Google Shape;81;p13"/>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2" name="Google Shape;82;p13"/>
          <p:cNvSpPr txBox="1"/>
          <p:nvPr>
            <p:ph idx="1" type="body"/>
          </p:nvPr>
        </p:nvSpPr>
        <p:spPr>
          <a:xfrm rot="5400000">
            <a:off x="3920331" y="-1256506"/>
            <a:ext cx="4351338" cy="105156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3" name="Google Shape;83;p13"/>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4" name="Google Shape;84;p13"/>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5" name="Google Shape;85;p13"/>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86" name="Shape 86"/>
        <p:cNvGrpSpPr/>
        <p:nvPr/>
      </p:nvGrpSpPr>
      <p:grpSpPr>
        <a:xfrm>
          <a:off x="0" y="0"/>
          <a:ext cx="0" cy="0"/>
          <a:chOff x="0" y="0"/>
          <a:chExt cx="0" cy="0"/>
        </a:xfrm>
      </p:grpSpPr>
      <p:sp>
        <p:nvSpPr>
          <p:cNvPr id="87" name="Google Shape;87;p14"/>
          <p:cNvSpPr txBox="1"/>
          <p:nvPr>
            <p:ph type="title"/>
          </p:nvPr>
        </p:nvSpPr>
        <p:spPr>
          <a:xfrm rot="5400000">
            <a:off x="7133431" y="1956594"/>
            <a:ext cx="5811838" cy="2628900"/>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8" name="Google Shape;88;p14"/>
          <p:cNvSpPr txBox="1"/>
          <p:nvPr>
            <p:ph idx="1" type="body"/>
          </p:nvPr>
        </p:nvSpPr>
        <p:spPr>
          <a:xfrm rot="5400000">
            <a:off x="1799431" y="-596106"/>
            <a:ext cx="5811838" cy="77343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9" name="Google Shape;89;p1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0" name="Google Shape;90;p1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1" name="Google Shape;91;p1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spTree>
      <p:nvGrpSpPr>
        <p:cNvPr id="92" name="Shape 92"/>
        <p:cNvGrpSpPr/>
        <p:nvPr/>
      </p:nvGrpSpPr>
      <p:grpSpPr>
        <a:xfrm>
          <a:off x="0" y="0"/>
          <a:ext cx="0" cy="0"/>
          <a:chOff x="0" y="0"/>
          <a:chExt cx="0" cy="0"/>
        </a:xfrm>
      </p:grpSpPr>
      <p:sp>
        <p:nvSpPr>
          <p:cNvPr id="93" name="Google Shape;93;p15"/>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94" name="Google Shape;94;p15"/>
          <p:cNvSpPr txBox="1"/>
          <p:nvPr>
            <p:ph idx="1" type="body"/>
          </p:nvPr>
        </p:nvSpPr>
        <p:spPr>
          <a:xfrm>
            <a:off x="415600" y="1536633"/>
            <a:ext cx="53332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90000"/>
              </a:lnSpc>
              <a:spcBef>
                <a:spcPts val="0"/>
              </a:spcBef>
              <a:spcAft>
                <a:spcPts val="0"/>
              </a:spcAft>
              <a:buClr>
                <a:schemeClr val="dk1"/>
              </a:buClr>
              <a:buSzPts val="1400"/>
              <a:buChar char="●"/>
              <a:defRPr sz="1867"/>
            </a:lvl1pPr>
            <a:lvl2pPr indent="-304800" lvl="1" marL="914400" algn="l">
              <a:lnSpc>
                <a:spcPct val="90000"/>
              </a:lnSpc>
              <a:spcBef>
                <a:spcPts val="0"/>
              </a:spcBef>
              <a:spcAft>
                <a:spcPts val="0"/>
              </a:spcAft>
              <a:buClr>
                <a:schemeClr val="dk1"/>
              </a:buClr>
              <a:buSzPts val="1200"/>
              <a:buChar char="○"/>
              <a:defRPr sz="1600"/>
            </a:lvl2pPr>
            <a:lvl3pPr indent="-304800" lvl="2" marL="1371600" algn="l">
              <a:lnSpc>
                <a:spcPct val="90000"/>
              </a:lnSpc>
              <a:spcBef>
                <a:spcPts val="0"/>
              </a:spcBef>
              <a:spcAft>
                <a:spcPts val="0"/>
              </a:spcAft>
              <a:buClr>
                <a:schemeClr val="dk1"/>
              </a:buClr>
              <a:buSzPts val="1200"/>
              <a:buChar char="■"/>
              <a:defRPr sz="1600"/>
            </a:lvl3pPr>
            <a:lvl4pPr indent="-304800" lvl="3" marL="1828800" algn="l">
              <a:lnSpc>
                <a:spcPct val="90000"/>
              </a:lnSpc>
              <a:spcBef>
                <a:spcPts val="0"/>
              </a:spcBef>
              <a:spcAft>
                <a:spcPts val="0"/>
              </a:spcAft>
              <a:buClr>
                <a:schemeClr val="dk1"/>
              </a:buClr>
              <a:buSzPts val="1200"/>
              <a:buChar char="●"/>
              <a:defRPr sz="1600"/>
            </a:lvl4pPr>
            <a:lvl5pPr indent="-304800" lvl="4" marL="2286000" algn="l">
              <a:lnSpc>
                <a:spcPct val="90000"/>
              </a:lnSpc>
              <a:spcBef>
                <a:spcPts val="0"/>
              </a:spcBef>
              <a:spcAft>
                <a:spcPts val="0"/>
              </a:spcAft>
              <a:buClr>
                <a:schemeClr val="dk1"/>
              </a:buClr>
              <a:buSzPts val="1200"/>
              <a:buChar char="○"/>
              <a:defRPr sz="1600"/>
            </a:lvl5pPr>
            <a:lvl6pPr indent="-304800" lvl="5" marL="2743200" algn="l">
              <a:lnSpc>
                <a:spcPct val="90000"/>
              </a:lnSpc>
              <a:spcBef>
                <a:spcPts val="0"/>
              </a:spcBef>
              <a:spcAft>
                <a:spcPts val="0"/>
              </a:spcAft>
              <a:buClr>
                <a:schemeClr val="dk1"/>
              </a:buClr>
              <a:buSzPts val="1200"/>
              <a:buChar char="■"/>
              <a:defRPr sz="1600"/>
            </a:lvl6pPr>
            <a:lvl7pPr indent="-304800" lvl="6" marL="3200400" algn="l">
              <a:lnSpc>
                <a:spcPct val="90000"/>
              </a:lnSpc>
              <a:spcBef>
                <a:spcPts val="0"/>
              </a:spcBef>
              <a:spcAft>
                <a:spcPts val="0"/>
              </a:spcAft>
              <a:buClr>
                <a:schemeClr val="dk1"/>
              </a:buClr>
              <a:buSzPts val="1200"/>
              <a:buChar char="●"/>
              <a:defRPr sz="1600"/>
            </a:lvl7pPr>
            <a:lvl8pPr indent="-304800" lvl="7" marL="3657600" algn="l">
              <a:lnSpc>
                <a:spcPct val="90000"/>
              </a:lnSpc>
              <a:spcBef>
                <a:spcPts val="0"/>
              </a:spcBef>
              <a:spcAft>
                <a:spcPts val="0"/>
              </a:spcAft>
              <a:buClr>
                <a:schemeClr val="dk1"/>
              </a:buClr>
              <a:buSzPts val="1200"/>
              <a:buChar char="○"/>
              <a:defRPr sz="1600"/>
            </a:lvl8pPr>
            <a:lvl9pPr indent="-304800" lvl="8" marL="4114800" algn="l">
              <a:lnSpc>
                <a:spcPct val="90000"/>
              </a:lnSpc>
              <a:spcBef>
                <a:spcPts val="0"/>
              </a:spcBef>
              <a:spcAft>
                <a:spcPts val="0"/>
              </a:spcAft>
              <a:buClr>
                <a:schemeClr val="dk1"/>
              </a:buClr>
              <a:buSzPts val="1200"/>
              <a:buChar char="■"/>
              <a:defRPr sz="1600"/>
            </a:lvl9pPr>
          </a:lstStyle>
          <a:p/>
        </p:txBody>
      </p:sp>
      <p:sp>
        <p:nvSpPr>
          <p:cNvPr id="95" name="Google Shape;95;p15"/>
          <p:cNvSpPr txBox="1"/>
          <p:nvPr>
            <p:ph idx="2" type="body"/>
          </p:nvPr>
        </p:nvSpPr>
        <p:spPr>
          <a:xfrm>
            <a:off x="6443200" y="1536633"/>
            <a:ext cx="5333200" cy="4555200"/>
          </a:xfrm>
          <a:prstGeom prst="rect">
            <a:avLst/>
          </a:prstGeom>
          <a:noFill/>
          <a:ln>
            <a:noFill/>
          </a:ln>
        </p:spPr>
        <p:txBody>
          <a:bodyPr anchorCtr="0" anchor="t" bIns="91425" lIns="91425" spcFirstLastPara="1" rIns="91425" wrap="square" tIns="91425">
            <a:normAutofit/>
          </a:bodyPr>
          <a:lstStyle>
            <a:lvl1pPr indent="-317500" lvl="0" marL="457200" algn="l">
              <a:lnSpc>
                <a:spcPct val="90000"/>
              </a:lnSpc>
              <a:spcBef>
                <a:spcPts val="0"/>
              </a:spcBef>
              <a:spcAft>
                <a:spcPts val="0"/>
              </a:spcAft>
              <a:buClr>
                <a:schemeClr val="dk1"/>
              </a:buClr>
              <a:buSzPts val="1400"/>
              <a:buChar char="●"/>
              <a:defRPr sz="1867"/>
            </a:lvl1pPr>
            <a:lvl2pPr indent="-304800" lvl="1" marL="914400" algn="l">
              <a:lnSpc>
                <a:spcPct val="90000"/>
              </a:lnSpc>
              <a:spcBef>
                <a:spcPts val="0"/>
              </a:spcBef>
              <a:spcAft>
                <a:spcPts val="0"/>
              </a:spcAft>
              <a:buClr>
                <a:schemeClr val="dk1"/>
              </a:buClr>
              <a:buSzPts val="1200"/>
              <a:buChar char="○"/>
              <a:defRPr sz="1600"/>
            </a:lvl2pPr>
            <a:lvl3pPr indent="-304800" lvl="2" marL="1371600" algn="l">
              <a:lnSpc>
                <a:spcPct val="90000"/>
              </a:lnSpc>
              <a:spcBef>
                <a:spcPts val="0"/>
              </a:spcBef>
              <a:spcAft>
                <a:spcPts val="0"/>
              </a:spcAft>
              <a:buClr>
                <a:schemeClr val="dk1"/>
              </a:buClr>
              <a:buSzPts val="1200"/>
              <a:buChar char="■"/>
              <a:defRPr sz="1600"/>
            </a:lvl3pPr>
            <a:lvl4pPr indent="-304800" lvl="3" marL="1828800" algn="l">
              <a:lnSpc>
                <a:spcPct val="90000"/>
              </a:lnSpc>
              <a:spcBef>
                <a:spcPts val="0"/>
              </a:spcBef>
              <a:spcAft>
                <a:spcPts val="0"/>
              </a:spcAft>
              <a:buClr>
                <a:schemeClr val="dk1"/>
              </a:buClr>
              <a:buSzPts val="1200"/>
              <a:buChar char="●"/>
              <a:defRPr sz="1600"/>
            </a:lvl4pPr>
            <a:lvl5pPr indent="-304800" lvl="4" marL="2286000" algn="l">
              <a:lnSpc>
                <a:spcPct val="90000"/>
              </a:lnSpc>
              <a:spcBef>
                <a:spcPts val="0"/>
              </a:spcBef>
              <a:spcAft>
                <a:spcPts val="0"/>
              </a:spcAft>
              <a:buClr>
                <a:schemeClr val="dk1"/>
              </a:buClr>
              <a:buSzPts val="1200"/>
              <a:buChar char="○"/>
              <a:defRPr sz="1600"/>
            </a:lvl5pPr>
            <a:lvl6pPr indent="-304800" lvl="5" marL="2743200" algn="l">
              <a:lnSpc>
                <a:spcPct val="90000"/>
              </a:lnSpc>
              <a:spcBef>
                <a:spcPts val="0"/>
              </a:spcBef>
              <a:spcAft>
                <a:spcPts val="0"/>
              </a:spcAft>
              <a:buClr>
                <a:schemeClr val="dk1"/>
              </a:buClr>
              <a:buSzPts val="1200"/>
              <a:buChar char="■"/>
              <a:defRPr sz="1600"/>
            </a:lvl6pPr>
            <a:lvl7pPr indent="-304800" lvl="6" marL="3200400" algn="l">
              <a:lnSpc>
                <a:spcPct val="90000"/>
              </a:lnSpc>
              <a:spcBef>
                <a:spcPts val="0"/>
              </a:spcBef>
              <a:spcAft>
                <a:spcPts val="0"/>
              </a:spcAft>
              <a:buClr>
                <a:schemeClr val="dk1"/>
              </a:buClr>
              <a:buSzPts val="1200"/>
              <a:buChar char="●"/>
              <a:defRPr sz="1600"/>
            </a:lvl7pPr>
            <a:lvl8pPr indent="-304800" lvl="7" marL="3657600" algn="l">
              <a:lnSpc>
                <a:spcPct val="90000"/>
              </a:lnSpc>
              <a:spcBef>
                <a:spcPts val="0"/>
              </a:spcBef>
              <a:spcAft>
                <a:spcPts val="0"/>
              </a:spcAft>
              <a:buClr>
                <a:schemeClr val="dk1"/>
              </a:buClr>
              <a:buSzPts val="1200"/>
              <a:buChar char="○"/>
              <a:defRPr sz="1600"/>
            </a:lvl8pPr>
            <a:lvl9pPr indent="-304800" lvl="8" marL="4114800" algn="l">
              <a:lnSpc>
                <a:spcPct val="90000"/>
              </a:lnSpc>
              <a:spcBef>
                <a:spcPts val="0"/>
              </a:spcBef>
              <a:spcAft>
                <a:spcPts val="0"/>
              </a:spcAft>
              <a:buClr>
                <a:schemeClr val="dk1"/>
              </a:buClr>
              <a:buSzPts val="1200"/>
              <a:buChar char="■"/>
              <a:defRPr sz="1600"/>
            </a:lvl9pPr>
          </a:lstStyle>
          <a:p/>
        </p:txBody>
      </p:sp>
      <p:sp>
        <p:nvSpPr>
          <p:cNvPr id="96" name="Google Shape;96;p15"/>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1pPr>
            <a:lvl2pPr indent="0" lvl="1"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2pPr>
            <a:lvl3pPr indent="0" lvl="2"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3pPr>
            <a:lvl4pPr indent="0" lvl="3"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4pPr>
            <a:lvl5pPr indent="0" lvl="4"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5pPr>
            <a:lvl6pPr indent="0" lvl="5"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6pPr>
            <a:lvl7pPr indent="0" lvl="6"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7pPr>
            <a:lvl8pPr indent="0" lvl="7"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8pPr>
            <a:lvl9pPr indent="0" lvl="8" marL="0" marR="0" algn="r">
              <a:spcBef>
                <a:spcPts val="0"/>
              </a:spcBef>
              <a:spcAft>
                <a:spcPts val="0"/>
              </a:spcAft>
              <a:buClr>
                <a:srgbClr val="888888"/>
              </a:buClr>
              <a:buSzPts val="1200"/>
              <a:buFont typeface="Calibri"/>
              <a:buNone/>
              <a:defRPr sz="1200">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101" name="Shape 101"/>
        <p:cNvGrpSpPr/>
        <p:nvPr/>
      </p:nvGrpSpPr>
      <p:grpSpPr>
        <a:xfrm>
          <a:off x="0" y="0"/>
          <a:ext cx="0" cy="0"/>
          <a:chOff x="0" y="0"/>
          <a:chExt cx="0" cy="0"/>
        </a:xfrm>
      </p:grpSpPr>
      <p:sp>
        <p:nvSpPr>
          <p:cNvPr id="102" name="Google Shape;102;p17"/>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3" name="Google Shape;103;p17"/>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algn="l">
              <a:lnSpc>
                <a:spcPct val="115000"/>
              </a:lnSpc>
              <a:spcBef>
                <a:spcPts val="0"/>
              </a:spcBef>
              <a:spcAft>
                <a:spcPts val="0"/>
              </a:spcAft>
              <a:buSzPts val="1800"/>
              <a:buChar char="●"/>
              <a:defRPr/>
            </a:lvl1pPr>
            <a:lvl2pPr indent="-317500" lvl="1" marL="914400" algn="l">
              <a:lnSpc>
                <a:spcPct val="115000"/>
              </a:lnSpc>
              <a:spcBef>
                <a:spcPts val="0"/>
              </a:spcBef>
              <a:spcAft>
                <a:spcPts val="0"/>
              </a:spcAft>
              <a:buSzPts val="1400"/>
              <a:buChar char="○"/>
              <a:defRPr/>
            </a:lvl2pPr>
            <a:lvl3pPr indent="-317500" lvl="2" marL="1371600" algn="l">
              <a:lnSpc>
                <a:spcPct val="115000"/>
              </a:lnSpc>
              <a:spcBef>
                <a:spcPts val="0"/>
              </a:spcBef>
              <a:spcAft>
                <a:spcPts val="0"/>
              </a:spcAft>
              <a:buSzPts val="1400"/>
              <a:buChar char="■"/>
              <a:defRPr/>
            </a:lvl3pPr>
            <a:lvl4pPr indent="-317500" lvl="3" marL="1828800" algn="l">
              <a:lnSpc>
                <a:spcPct val="115000"/>
              </a:lnSpc>
              <a:spcBef>
                <a:spcPts val="0"/>
              </a:spcBef>
              <a:spcAft>
                <a:spcPts val="0"/>
              </a:spcAft>
              <a:buSzPts val="1400"/>
              <a:buChar char="●"/>
              <a:defRPr/>
            </a:lvl4pPr>
            <a:lvl5pPr indent="-317500" lvl="4" marL="2286000" algn="l">
              <a:lnSpc>
                <a:spcPct val="115000"/>
              </a:lnSpc>
              <a:spcBef>
                <a:spcPts val="0"/>
              </a:spcBef>
              <a:spcAft>
                <a:spcPts val="0"/>
              </a:spcAft>
              <a:buSzPts val="1400"/>
              <a:buChar char="○"/>
              <a:defRPr/>
            </a:lvl5pPr>
            <a:lvl6pPr indent="-317500" lvl="5" marL="2743200" algn="l">
              <a:lnSpc>
                <a:spcPct val="115000"/>
              </a:lnSpc>
              <a:spcBef>
                <a:spcPts val="0"/>
              </a:spcBef>
              <a:spcAft>
                <a:spcPts val="0"/>
              </a:spcAft>
              <a:buSzPts val="1400"/>
              <a:buChar char="■"/>
              <a:defRPr/>
            </a:lvl6pPr>
            <a:lvl7pPr indent="-317500" lvl="6" marL="3200400" algn="l">
              <a:lnSpc>
                <a:spcPct val="115000"/>
              </a:lnSpc>
              <a:spcBef>
                <a:spcPts val="0"/>
              </a:spcBef>
              <a:spcAft>
                <a:spcPts val="0"/>
              </a:spcAft>
              <a:buSzPts val="1400"/>
              <a:buChar char="●"/>
              <a:defRPr/>
            </a:lvl7pPr>
            <a:lvl8pPr indent="-317500" lvl="7" marL="3657600" algn="l">
              <a:lnSpc>
                <a:spcPct val="115000"/>
              </a:lnSpc>
              <a:spcBef>
                <a:spcPts val="0"/>
              </a:spcBef>
              <a:spcAft>
                <a:spcPts val="0"/>
              </a:spcAft>
              <a:buSzPts val="1400"/>
              <a:buChar char="○"/>
              <a:defRPr/>
            </a:lvl8pPr>
            <a:lvl9pPr indent="-317500" lvl="8" marL="4114800" algn="l">
              <a:lnSpc>
                <a:spcPct val="115000"/>
              </a:lnSpc>
              <a:spcBef>
                <a:spcPts val="0"/>
              </a:spcBef>
              <a:spcAft>
                <a:spcPts val="0"/>
              </a:spcAft>
              <a:buSzPts val="1400"/>
              <a:buChar char="■"/>
              <a:defRPr/>
            </a:lvl9pPr>
          </a:lstStyle>
          <a:p/>
        </p:txBody>
      </p:sp>
      <p:sp>
        <p:nvSpPr>
          <p:cNvPr id="104" name="Google Shape;104;p17"/>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1pPr>
            <a:lvl2pPr indent="0" lvl="1"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2pPr>
            <a:lvl3pPr indent="0" lvl="2"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3pPr>
            <a:lvl4pPr indent="0" lvl="3"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4pPr>
            <a:lvl5pPr indent="0" lvl="4"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5pPr>
            <a:lvl6pPr indent="0" lvl="5"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6pPr>
            <a:lvl7pPr indent="0" lvl="6"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7pPr>
            <a:lvl8pPr indent="0" lvl="7"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8pPr>
            <a:lvl9pPr indent="0" lvl="8"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05" name="Shape 105"/>
        <p:cNvGrpSpPr/>
        <p:nvPr/>
      </p:nvGrpSpPr>
      <p:grpSpPr>
        <a:xfrm>
          <a:off x="0" y="0"/>
          <a:ext cx="0" cy="0"/>
          <a:chOff x="0" y="0"/>
          <a:chExt cx="0" cy="0"/>
        </a:xfrm>
      </p:grpSpPr>
      <p:sp>
        <p:nvSpPr>
          <p:cNvPr id="106" name="Google Shape;106;p18"/>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algn="l">
              <a:lnSpc>
                <a:spcPct val="100000"/>
              </a:lnSpc>
              <a:spcBef>
                <a:spcPts val="0"/>
              </a:spcBef>
              <a:spcAft>
                <a:spcPts val="0"/>
              </a:spcAft>
              <a:buSzPts val="2800"/>
              <a:buNone/>
              <a:defRPr/>
            </a:lvl1pPr>
            <a:lvl2pPr lvl="1" algn="l">
              <a:lnSpc>
                <a:spcPct val="100000"/>
              </a:lnSpc>
              <a:spcBef>
                <a:spcPts val="0"/>
              </a:spcBef>
              <a:spcAft>
                <a:spcPts val="0"/>
              </a:spcAft>
              <a:buSzPts val="2800"/>
              <a:buNone/>
              <a:defRPr/>
            </a:lvl2pPr>
            <a:lvl3pPr lvl="2" algn="l">
              <a:lnSpc>
                <a:spcPct val="100000"/>
              </a:lnSpc>
              <a:spcBef>
                <a:spcPts val="0"/>
              </a:spcBef>
              <a:spcAft>
                <a:spcPts val="0"/>
              </a:spcAft>
              <a:buSzPts val="2800"/>
              <a:buNone/>
              <a:defRPr/>
            </a:lvl3pPr>
            <a:lvl4pPr lvl="3" algn="l">
              <a:lnSpc>
                <a:spcPct val="100000"/>
              </a:lnSpc>
              <a:spcBef>
                <a:spcPts val="0"/>
              </a:spcBef>
              <a:spcAft>
                <a:spcPts val="0"/>
              </a:spcAft>
              <a:buSzPts val="2800"/>
              <a:buNone/>
              <a:defRPr/>
            </a:lvl4pPr>
            <a:lvl5pPr lvl="4" algn="l">
              <a:lnSpc>
                <a:spcPct val="100000"/>
              </a:lnSpc>
              <a:spcBef>
                <a:spcPts val="0"/>
              </a:spcBef>
              <a:spcAft>
                <a:spcPts val="0"/>
              </a:spcAft>
              <a:buSzPts val="2800"/>
              <a:buNone/>
              <a:defRPr/>
            </a:lvl5pPr>
            <a:lvl6pPr lvl="5" algn="l">
              <a:lnSpc>
                <a:spcPct val="100000"/>
              </a:lnSpc>
              <a:spcBef>
                <a:spcPts val="0"/>
              </a:spcBef>
              <a:spcAft>
                <a:spcPts val="0"/>
              </a:spcAft>
              <a:buSzPts val="2800"/>
              <a:buNone/>
              <a:defRPr/>
            </a:lvl6pPr>
            <a:lvl7pPr lvl="6" algn="l">
              <a:lnSpc>
                <a:spcPct val="100000"/>
              </a:lnSpc>
              <a:spcBef>
                <a:spcPts val="0"/>
              </a:spcBef>
              <a:spcAft>
                <a:spcPts val="0"/>
              </a:spcAft>
              <a:buSzPts val="2800"/>
              <a:buNone/>
              <a:defRPr/>
            </a:lvl7pPr>
            <a:lvl8pPr lvl="7" algn="l">
              <a:lnSpc>
                <a:spcPct val="100000"/>
              </a:lnSpc>
              <a:spcBef>
                <a:spcPts val="0"/>
              </a:spcBef>
              <a:spcAft>
                <a:spcPts val="0"/>
              </a:spcAft>
              <a:buSzPts val="2800"/>
              <a:buNone/>
              <a:defRPr/>
            </a:lvl8pPr>
            <a:lvl9pPr lvl="8" algn="l">
              <a:lnSpc>
                <a:spcPct val="100000"/>
              </a:lnSpc>
              <a:spcBef>
                <a:spcPts val="0"/>
              </a:spcBef>
              <a:spcAft>
                <a:spcPts val="0"/>
              </a:spcAft>
              <a:buSzPts val="2800"/>
              <a:buNone/>
              <a:defRPr/>
            </a:lvl9pPr>
          </a:lstStyle>
          <a:p/>
        </p:txBody>
      </p:sp>
      <p:sp>
        <p:nvSpPr>
          <p:cNvPr id="107" name="Google Shape;107;p18"/>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1pPr>
            <a:lvl2pPr indent="0" lvl="1"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2pPr>
            <a:lvl3pPr indent="0" lvl="2"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3pPr>
            <a:lvl4pPr indent="0" lvl="3"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4pPr>
            <a:lvl5pPr indent="0" lvl="4"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5pPr>
            <a:lvl6pPr indent="0" lvl="5"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6pPr>
            <a:lvl7pPr indent="0" lvl="6"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7pPr>
            <a:lvl8pPr indent="0" lvl="7"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8pPr>
            <a:lvl9pPr indent="0" lvl="8" marL="0" marR="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spTree>
      <p:nvGrpSpPr>
        <p:cNvPr id="21" name="Shape 21"/>
        <p:cNvGrpSpPr/>
        <p:nvPr/>
      </p:nvGrpSpPr>
      <p:grpSpPr>
        <a:xfrm>
          <a:off x="0" y="0"/>
          <a:ext cx="0" cy="0"/>
          <a:chOff x="0" y="0"/>
          <a:chExt cx="0" cy="0"/>
        </a:xfrm>
      </p:grpSpPr>
      <p:sp>
        <p:nvSpPr>
          <p:cNvPr id="22" name="Google Shape;22;p3"/>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rmAutofit/>
          </a:bodyPr>
          <a:lstStyle>
            <a:lvl1pPr lvl="0" algn="l">
              <a:lnSpc>
                <a:spcPct val="90000"/>
              </a:lnSpc>
              <a:spcBef>
                <a:spcPts val="0"/>
              </a:spcBef>
              <a:spcAft>
                <a:spcPts val="0"/>
              </a:spcAft>
              <a:buClr>
                <a:schemeClr val="dk1"/>
              </a:buClr>
              <a:buSzPts val="2800"/>
              <a:buFont typeface="Calibri"/>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3" name="Google Shape;23;p3"/>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rmAutofit/>
          </a:bodyPr>
          <a:lstStyle>
            <a:lvl1pPr indent="-342900" lvl="0" marL="457200" algn="l">
              <a:lnSpc>
                <a:spcPct val="90000"/>
              </a:lnSpc>
              <a:spcBef>
                <a:spcPts val="0"/>
              </a:spcBef>
              <a:spcAft>
                <a:spcPts val="0"/>
              </a:spcAft>
              <a:buClr>
                <a:schemeClr val="dk1"/>
              </a:buClr>
              <a:buSzPts val="1800"/>
              <a:buChar char="●"/>
              <a:defRPr/>
            </a:lvl1pPr>
            <a:lvl2pPr indent="-317500" lvl="1" marL="914400" algn="l">
              <a:lnSpc>
                <a:spcPct val="90000"/>
              </a:lnSpc>
              <a:spcBef>
                <a:spcPts val="0"/>
              </a:spcBef>
              <a:spcAft>
                <a:spcPts val="0"/>
              </a:spcAft>
              <a:buClr>
                <a:schemeClr val="dk1"/>
              </a:buClr>
              <a:buSzPts val="1400"/>
              <a:buChar char="○"/>
              <a:defRPr/>
            </a:lvl2pPr>
            <a:lvl3pPr indent="-317500" lvl="2" marL="1371600" algn="l">
              <a:lnSpc>
                <a:spcPct val="90000"/>
              </a:lnSpc>
              <a:spcBef>
                <a:spcPts val="0"/>
              </a:spcBef>
              <a:spcAft>
                <a:spcPts val="0"/>
              </a:spcAft>
              <a:buClr>
                <a:schemeClr val="dk1"/>
              </a:buClr>
              <a:buSzPts val="1400"/>
              <a:buChar char="■"/>
              <a:defRPr/>
            </a:lvl3pPr>
            <a:lvl4pPr indent="-317500" lvl="3" marL="1828800" algn="l">
              <a:lnSpc>
                <a:spcPct val="90000"/>
              </a:lnSpc>
              <a:spcBef>
                <a:spcPts val="0"/>
              </a:spcBef>
              <a:spcAft>
                <a:spcPts val="0"/>
              </a:spcAft>
              <a:buClr>
                <a:schemeClr val="dk1"/>
              </a:buClr>
              <a:buSzPts val="1400"/>
              <a:buChar char="●"/>
              <a:defRPr/>
            </a:lvl4pPr>
            <a:lvl5pPr indent="-317500" lvl="4" marL="2286000" algn="l">
              <a:lnSpc>
                <a:spcPct val="90000"/>
              </a:lnSpc>
              <a:spcBef>
                <a:spcPts val="0"/>
              </a:spcBef>
              <a:spcAft>
                <a:spcPts val="0"/>
              </a:spcAft>
              <a:buClr>
                <a:schemeClr val="dk1"/>
              </a:buClr>
              <a:buSzPts val="1400"/>
              <a:buChar char="○"/>
              <a:defRPr/>
            </a:lvl5pPr>
            <a:lvl6pPr indent="-317500" lvl="5" marL="2743200" algn="l">
              <a:lnSpc>
                <a:spcPct val="90000"/>
              </a:lnSpc>
              <a:spcBef>
                <a:spcPts val="0"/>
              </a:spcBef>
              <a:spcAft>
                <a:spcPts val="0"/>
              </a:spcAft>
              <a:buClr>
                <a:schemeClr val="dk1"/>
              </a:buClr>
              <a:buSzPts val="1400"/>
              <a:buChar char="■"/>
              <a:defRPr/>
            </a:lvl6pPr>
            <a:lvl7pPr indent="-317500" lvl="6" marL="3200400" algn="l">
              <a:lnSpc>
                <a:spcPct val="90000"/>
              </a:lnSpc>
              <a:spcBef>
                <a:spcPts val="0"/>
              </a:spcBef>
              <a:spcAft>
                <a:spcPts val="0"/>
              </a:spcAft>
              <a:buClr>
                <a:schemeClr val="dk1"/>
              </a:buClr>
              <a:buSzPts val="1400"/>
              <a:buChar char="●"/>
              <a:defRPr/>
            </a:lvl7pPr>
            <a:lvl8pPr indent="-317500" lvl="7" marL="3657600" algn="l">
              <a:lnSpc>
                <a:spcPct val="90000"/>
              </a:lnSpc>
              <a:spcBef>
                <a:spcPts val="0"/>
              </a:spcBef>
              <a:spcAft>
                <a:spcPts val="0"/>
              </a:spcAft>
              <a:buClr>
                <a:schemeClr val="dk1"/>
              </a:buClr>
              <a:buSzPts val="1400"/>
              <a:buChar char="○"/>
              <a:defRPr/>
            </a:lvl8pPr>
            <a:lvl9pPr indent="-317500" lvl="8" marL="4114800" algn="l">
              <a:lnSpc>
                <a:spcPct val="90000"/>
              </a:lnSpc>
              <a:spcBef>
                <a:spcPts val="0"/>
              </a:spcBef>
              <a:spcAft>
                <a:spcPts val="0"/>
              </a:spcAft>
              <a:buClr>
                <a:schemeClr val="dk1"/>
              </a:buClr>
              <a:buSzPts val="1400"/>
              <a:buChar char="■"/>
              <a:defRPr/>
            </a:lvl9pPr>
          </a:lstStyle>
          <a:p/>
        </p:txBody>
      </p:sp>
      <p:sp>
        <p:nvSpPr>
          <p:cNvPr id="24" name="Google Shape;24;p3"/>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rmAutofit/>
          </a:bodyPr>
          <a:lstStyle>
            <a:lvl1pPr indent="0" lvl="0"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1pPr>
            <a:lvl2pPr indent="0" lvl="1"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2pPr>
            <a:lvl3pPr indent="0" lvl="2"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3pPr>
            <a:lvl4pPr indent="0" lvl="3"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4pPr>
            <a:lvl5pPr indent="0" lvl="4"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5pPr>
            <a:lvl6pPr indent="0" lvl="5"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6pPr>
            <a:lvl7pPr indent="0" lvl="6"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7pPr>
            <a:lvl8pPr indent="0" lvl="7"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8pPr>
            <a:lvl9pPr indent="0" lvl="8" marL="0" marR="0" algn="r">
              <a:spcBef>
                <a:spcPts val="0"/>
              </a:spcBef>
              <a:spcAft>
                <a:spcPts val="0"/>
              </a:spcAft>
              <a:buClr>
                <a:srgbClr val="888888"/>
              </a:buClr>
              <a:buSzPts val="1200"/>
              <a:buFont typeface="Calibri"/>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25" name="Shape 25"/>
        <p:cNvGrpSpPr/>
        <p:nvPr/>
      </p:nvGrpSpPr>
      <p:grpSpPr>
        <a:xfrm>
          <a:off x="0" y="0"/>
          <a:ext cx="0" cy="0"/>
          <a:chOff x="0" y="0"/>
          <a:chExt cx="0" cy="0"/>
        </a:xfrm>
      </p:grpSpPr>
      <p:sp>
        <p:nvSpPr>
          <p:cNvPr id="26" name="Google Shape;26;p4"/>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7" name="Google Shape;27;p4"/>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9" name="Google Shape;29;p4"/>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0" name="Shape 30"/>
        <p:cNvGrpSpPr/>
        <p:nvPr/>
      </p:nvGrpSpPr>
      <p:grpSpPr>
        <a:xfrm>
          <a:off x="0" y="0"/>
          <a:ext cx="0" cy="0"/>
          <a:chOff x="0" y="0"/>
          <a:chExt cx="0" cy="0"/>
        </a:xfrm>
      </p:grpSpPr>
      <p:sp>
        <p:nvSpPr>
          <p:cNvPr id="31" name="Google Shape;31;p5"/>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2" name="Google Shape;32;p5"/>
          <p:cNvSpPr txBox="1"/>
          <p:nvPr>
            <p:ph idx="1" type="body"/>
          </p:nvPr>
        </p:nvSpPr>
        <p:spPr>
          <a:xfrm>
            <a:off x="839788" y="1681163"/>
            <a:ext cx="5157787"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3" name="Google Shape;33;p5"/>
          <p:cNvSpPr txBox="1"/>
          <p:nvPr>
            <p:ph idx="2" type="body"/>
          </p:nvPr>
        </p:nvSpPr>
        <p:spPr>
          <a:xfrm>
            <a:off x="839788" y="2505075"/>
            <a:ext cx="5157787"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4" name="Google Shape;34;p5"/>
          <p:cNvSpPr txBox="1"/>
          <p:nvPr>
            <p:ph idx="3" type="body"/>
          </p:nvPr>
        </p:nvSpPr>
        <p:spPr>
          <a:xfrm>
            <a:off x="6172200" y="1681163"/>
            <a:ext cx="5183188"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5" name="Google Shape;35;p5"/>
          <p:cNvSpPr txBox="1"/>
          <p:nvPr>
            <p:ph idx="4" type="body"/>
          </p:nvPr>
        </p:nvSpPr>
        <p:spPr>
          <a:xfrm>
            <a:off x="6172200" y="2505075"/>
            <a:ext cx="5183188"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6" name="Google Shape;36;p5"/>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7" name="Google Shape;37;p5"/>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8" name="Google Shape;38;p5"/>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2_Title and Bullets">
  <p:cSld name="2_Title and Bullets">
    <p:spTree>
      <p:nvGrpSpPr>
        <p:cNvPr id="39" name="Shape 39"/>
        <p:cNvGrpSpPr/>
        <p:nvPr/>
      </p:nvGrpSpPr>
      <p:grpSpPr>
        <a:xfrm>
          <a:off x="0" y="0"/>
          <a:ext cx="0" cy="0"/>
          <a:chOff x="0" y="0"/>
          <a:chExt cx="0" cy="0"/>
        </a:xfrm>
      </p:grpSpPr>
      <p:sp>
        <p:nvSpPr>
          <p:cNvPr id="40" name="Google Shape;40;p6"/>
          <p:cNvSpPr txBox="1"/>
          <p:nvPr>
            <p:ph type="title"/>
          </p:nvPr>
        </p:nvSpPr>
        <p:spPr>
          <a:xfrm>
            <a:off x="838200" y="473336"/>
            <a:ext cx="10515600" cy="1023600"/>
          </a:xfrm>
          <a:prstGeom prst="rect">
            <a:avLst/>
          </a:prstGeom>
          <a:noFill/>
          <a:ln>
            <a:noFill/>
          </a:ln>
        </p:spPr>
        <p:txBody>
          <a:bodyPr anchorCtr="0" anchor="t" bIns="34275" lIns="68575" spcFirstLastPara="1" rIns="68575" wrap="square" tIns="34275">
            <a:noAutofit/>
          </a:bodyPr>
          <a:lstStyle>
            <a:lvl1pPr lvl="0" algn="l">
              <a:lnSpc>
                <a:spcPct val="110000"/>
              </a:lnSpc>
              <a:spcBef>
                <a:spcPts val="0"/>
              </a:spcBef>
              <a:spcAft>
                <a:spcPts val="0"/>
              </a:spcAft>
              <a:buClr>
                <a:schemeClr val="lt1"/>
              </a:buClr>
              <a:buSzPts val="1400"/>
              <a:buFont typeface="Calibri"/>
              <a:buNone/>
              <a:defRPr/>
            </a:lvl1pPr>
            <a:lvl2pPr lvl="1">
              <a:spcBef>
                <a:spcPts val="0"/>
              </a:spcBef>
              <a:spcAft>
                <a:spcPts val="0"/>
              </a:spcAft>
              <a:buSzPts val="1100"/>
              <a:buNone/>
              <a:defRPr/>
            </a:lvl2pPr>
            <a:lvl3pPr lvl="2">
              <a:spcBef>
                <a:spcPts val="0"/>
              </a:spcBef>
              <a:spcAft>
                <a:spcPts val="0"/>
              </a:spcAft>
              <a:buSzPts val="1100"/>
              <a:buNone/>
              <a:defRPr/>
            </a:lvl3pPr>
            <a:lvl4pPr lvl="3">
              <a:spcBef>
                <a:spcPts val="0"/>
              </a:spcBef>
              <a:spcAft>
                <a:spcPts val="0"/>
              </a:spcAft>
              <a:buSzPts val="1100"/>
              <a:buNone/>
              <a:defRPr/>
            </a:lvl4pPr>
            <a:lvl5pPr lvl="4">
              <a:spcBef>
                <a:spcPts val="0"/>
              </a:spcBef>
              <a:spcAft>
                <a:spcPts val="0"/>
              </a:spcAft>
              <a:buSzPts val="1100"/>
              <a:buNone/>
              <a:defRPr/>
            </a:lvl5pPr>
            <a:lvl6pPr lvl="5">
              <a:spcBef>
                <a:spcPts val="0"/>
              </a:spcBef>
              <a:spcAft>
                <a:spcPts val="0"/>
              </a:spcAft>
              <a:buSzPts val="1100"/>
              <a:buNone/>
              <a:defRPr/>
            </a:lvl6pPr>
            <a:lvl7pPr lvl="6">
              <a:spcBef>
                <a:spcPts val="0"/>
              </a:spcBef>
              <a:spcAft>
                <a:spcPts val="0"/>
              </a:spcAft>
              <a:buSzPts val="1100"/>
              <a:buNone/>
              <a:defRPr/>
            </a:lvl7pPr>
            <a:lvl8pPr lvl="7">
              <a:spcBef>
                <a:spcPts val="0"/>
              </a:spcBef>
              <a:spcAft>
                <a:spcPts val="0"/>
              </a:spcAft>
              <a:buSzPts val="1100"/>
              <a:buNone/>
              <a:defRPr/>
            </a:lvl8pPr>
            <a:lvl9pPr lvl="8">
              <a:spcBef>
                <a:spcPts val="0"/>
              </a:spcBef>
              <a:spcAft>
                <a:spcPts val="0"/>
              </a:spcAft>
              <a:buSzPts val="1100"/>
              <a:buNone/>
              <a:defRPr/>
            </a:lvl9pPr>
          </a:lstStyle>
          <a:p/>
        </p:txBody>
      </p:sp>
      <p:sp>
        <p:nvSpPr>
          <p:cNvPr id="41" name="Google Shape;41;p6"/>
          <p:cNvSpPr txBox="1"/>
          <p:nvPr>
            <p:ph idx="1" type="body"/>
          </p:nvPr>
        </p:nvSpPr>
        <p:spPr>
          <a:xfrm>
            <a:off x="838200" y="2295939"/>
            <a:ext cx="10515600" cy="3687200"/>
          </a:xfrm>
          <a:prstGeom prst="rect">
            <a:avLst/>
          </a:prstGeom>
          <a:noFill/>
          <a:ln>
            <a:noFill/>
          </a:ln>
        </p:spPr>
        <p:txBody>
          <a:bodyPr anchorCtr="0" anchor="t" bIns="34275" lIns="68575" spcFirstLastPara="1" rIns="68575" wrap="square" tIns="34275">
            <a:noAutofit/>
          </a:bodyPr>
          <a:lstStyle>
            <a:lvl1pPr indent="-317500" lvl="0" marL="457200" algn="l">
              <a:lnSpc>
                <a:spcPct val="110000"/>
              </a:lnSpc>
              <a:spcBef>
                <a:spcPts val="933"/>
              </a:spcBef>
              <a:spcAft>
                <a:spcPts val="0"/>
              </a:spcAft>
              <a:buClr>
                <a:schemeClr val="dk2"/>
              </a:buClr>
              <a:buSzPts val="1400"/>
              <a:buChar char="•"/>
              <a:defRPr/>
            </a:lvl1pPr>
            <a:lvl2pPr indent="-317500" lvl="1" marL="914400" algn="l">
              <a:lnSpc>
                <a:spcPct val="110000"/>
              </a:lnSpc>
              <a:spcBef>
                <a:spcPts val="933"/>
              </a:spcBef>
              <a:spcAft>
                <a:spcPts val="0"/>
              </a:spcAft>
              <a:buClr>
                <a:schemeClr val="dk2"/>
              </a:buClr>
              <a:buSzPts val="1400"/>
              <a:buChar char="−"/>
              <a:defRPr/>
            </a:lvl2pPr>
            <a:lvl3pPr indent="-317500" lvl="2" marL="1371600" algn="l">
              <a:lnSpc>
                <a:spcPct val="110000"/>
              </a:lnSpc>
              <a:spcBef>
                <a:spcPts val="933"/>
              </a:spcBef>
              <a:spcAft>
                <a:spcPts val="0"/>
              </a:spcAft>
              <a:buClr>
                <a:schemeClr val="dk2"/>
              </a:buClr>
              <a:buSzPts val="1400"/>
              <a:buChar char="•"/>
              <a:defRPr/>
            </a:lvl3pPr>
            <a:lvl4pPr indent="-317500" lvl="3" marL="1828800" algn="l">
              <a:lnSpc>
                <a:spcPct val="110000"/>
              </a:lnSpc>
              <a:spcBef>
                <a:spcPts val="933"/>
              </a:spcBef>
              <a:spcAft>
                <a:spcPts val="0"/>
              </a:spcAft>
              <a:buClr>
                <a:schemeClr val="dk2"/>
              </a:buClr>
              <a:buSzPts val="1400"/>
              <a:buChar char="•"/>
              <a:defRPr/>
            </a:lvl4pPr>
            <a:lvl5pPr indent="-317500" lvl="4" marL="2286000" algn="l">
              <a:lnSpc>
                <a:spcPct val="110000"/>
              </a:lnSpc>
              <a:spcBef>
                <a:spcPts val="933"/>
              </a:spcBef>
              <a:spcAft>
                <a:spcPts val="0"/>
              </a:spcAft>
              <a:buClr>
                <a:schemeClr val="dk2"/>
              </a:buClr>
              <a:buSzPts val="1400"/>
              <a:buChar char="•"/>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
        <p:nvSpPr>
          <p:cNvPr id="42" name="Google Shape;42;p6"/>
          <p:cNvSpPr txBox="1"/>
          <p:nvPr>
            <p:ph idx="2" type="body"/>
          </p:nvPr>
        </p:nvSpPr>
        <p:spPr>
          <a:xfrm>
            <a:off x="838200" y="1665961"/>
            <a:ext cx="10515600" cy="630000"/>
          </a:xfrm>
          <a:prstGeom prst="rect">
            <a:avLst/>
          </a:prstGeom>
          <a:noFill/>
          <a:ln>
            <a:noFill/>
          </a:ln>
        </p:spPr>
        <p:txBody>
          <a:bodyPr anchorCtr="0" anchor="t" bIns="34275" lIns="68575" spcFirstLastPara="1" rIns="68575" wrap="square" tIns="34275">
            <a:noAutofit/>
          </a:bodyPr>
          <a:lstStyle>
            <a:lvl1pPr indent="-228600" lvl="0" marL="457200" algn="l">
              <a:lnSpc>
                <a:spcPct val="110000"/>
              </a:lnSpc>
              <a:spcBef>
                <a:spcPts val="0"/>
              </a:spcBef>
              <a:spcAft>
                <a:spcPts val="0"/>
              </a:spcAft>
              <a:buClr>
                <a:schemeClr val="accent1"/>
              </a:buClr>
              <a:buSzPts val="1800"/>
              <a:buNone/>
              <a:defRPr b="0" sz="2400">
                <a:solidFill>
                  <a:schemeClr val="accent1"/>
                </a:solidFill>
                <a:latin typeface="Arial"/>
                <a:ea typeface="Arial"/>
                <a:cs typeface="Arial"/>
                <a:sym typeface="Arial"/>
              </a:defRPr>
            </a:lvl1pPr>
            <a:lvl2pPr indent="-228600" lvl="1" marL="914400" algn="l">
              <a:lnSpc>
                <a:spcPct val="110000"/>
              </a:lnSpc>
              <a:spcBef>
                <a:spcPts val="0"/>
              </a:spcBef>
              <a:spcAft>
                <a:spcPts val="0"/>
              </a:spcAft>
              <a:buClr>
                <a:schemeClr val="accent1"/>
              </a:buClr>
              <a:buSzPts val="1500"/>
              <a:buNone/>
              <a:defRPr b="0" sz="2000">
                <a:solidFill>
                  <a:schemeClr val="accent1"/>
                </a:solidFill>
                <a:latin typeface="Arial"/>
                <a:ea typeface="Arial"/>
                <a:cs typeface="Arial"/>
                <a:sym typeface="Arial"/>
              </a:defRPr>
            </a:lvl2pPr>
            <a:lvl3pPr indent="-228600" lvl="2" marL="1371600" algn="l">
              <a:lnSpc>
                <a:spcPct val="110000"/>
              </a:lnSpc>
              <a:spcBef>
                <a:spcPts val="0"/>
              </a:spcBef>
              <a:spcAft>
                <a:spcPts val="0"/>
              </a:spcAft>
              <a:buClr>
                <a:schemeClr val="accent1"/>
              </a:buClr>
              <a:buSzPts val="1500"/>
              <a:buNone/>
              <a:defRPr b="0" sz="2000">
                <a:solidFill>
                  <a:schemeClr val="accent1"/>
                </a:solidFill>
                <a:latin typeface="Arial"/>
                <a:ea typeface="Arial"/>
                <a:cs typeface="Arial"/>
                <a:sym typeface="Arial"/>
              </a:defRPr>
            </a:lvl3pPr>
            <a:lvl4pPr indent="-228600" lvl="3" marL="1828800" algn="l">
              <a:lnSpc>
                <a:spcPct val="110000"/>
              </a:lnSpc>
              <a:spcBef>
                <a:spcPts val="0"/>
              </a:spcBef>
              <a:spcAft>
                <a:spcPts val="0"/>
              </a:spcAft>
              <a:buClr>
                <a:schemeClr val="accent1"/>
              </a:buClr>
              <a:buSzPts val="1500"/>
              <a:buNone/>
              <a:defRPr b="0" sz="2000">
                <a:solidFill>
                  <a:schemeClr val="accent1"/>
                </a:solidFill>
                <a:latin typeface="Arial"/>
                <a:ea typeface="Arial"/>
                <a:cs typeface="Arial"/>
                <a:sym typeface="Arial"/>
              </a:defRPr>
            </a:lvl4pPr>
            <a:lvl5pPr indent="-228600" lvl="4" marL="2286000" algn="l">
              <a:lnSpc>
                <a:spcPct val="110000"/>
              </a:lnSpc>
              <a:spcBef>
                <a:spcPts val="0"/>
              </a:spcBef>
              <a:spcAft>
                <a:spcPts val="0"/>
              </a:spcAft>
              <a:buClr>
                <a:schemeClr val="accent1"/>
              </a:buClr>
              <a:buSzPts val="1500"/>
              <a:buNone/>
              <a:defRPr b="0" sz="2000">
                <a:solidFill>
                  <a:schemeClr val="accent1"/>
                </a:solidFill>
                <a:latin typeface="Arial"/>
                <a:ea typeface="Arial"/>
                <a:cs typeface="Arial"/>
                <a:sym typeface="Arial"/>
              </a:defRPr>
            </a:lvl5pPr>
            <a:lvl6pPr indent="-317500" lvl="5" marL="2743200" algn="l">
              <a:lnSpc>
                <a:spcPct val="90000"/>
              </a:lnSpc>
              <a:spcBef>
                <a:spcPts val="533"/>
              </a:spcBef>
              <a:spcAft>
                <a:spcPts val="0"/>
              </a:spcAft>
              <a:buClr>
                <a:schemeClr val="dk1"/>
              </a:buClr>
              <a:buSzPts val="1400"/>
              <a:buChar char="•"/>
              <a:defRPr/>
            </a:lvl6pPr>
            <a:lvl7pPr indent="-317500" lvl="6" marL="3200400" algn="l">
              <a:lnSpc>
                <a:spcPct val="90000"/>
              </a:lnSpc>
              <a:spcBef>
                <a:spcPts val="533"/>
              </a:spcBef>
              <a:spcAft>
                <a:spcPts val="0"/>
              </a:spcAft>
              <a:buClr>
                <a:schemeClr val="dk1"/>
              </a:buClr>
              <a:buSzPts val="1400"/>
              <a:buChar char="•"/>
              <a:defRPr/>
            </a:lvl7pPr>
            <a:lvl8pPr indent="-317500" lvl="7" marL="3657600" algn="l">
              <a:lnSpc>
                <a:spcPct val="90000"/>
              </a:lnSpc>
              <a:spcBef>
                <a:spcPts val="533"/>
              </a:spcBef>
              <a:spcAft>
                <a:spcPts val="0"/>
              </a:spcAft>
              <a:buClr>
                <a:schemeClr val="dk1"/>
              </a:buClr>
              <a:buSzPts val="1400"/>
              <a:buChar char="•"/>
              <a:defRPr/>
            </a:lvl8pPr>
            <a:lvl9pPr indent="-317500" lvl="8" marL="4114800" algn="l">
              <a:lnSpc>
                <a:spcPct val="90000"/>
              </a:lnSpc>
              <a:spcBef>
                <a:spcPts val="533"/>
              </a:spcBef>
              <a:spcAft>
                <a:spcPts val="0"/>
              </a:spcAft>
              <a:buClr>
                <a:schemeClr val="dk1"/>
              </a:buClr>
              <a:buSzPts val="1400"/>
              <a:buChar char="•"/>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43" name="Shape 43"/>
        <p:cNvGrpSpPr/>
        <p:nvPr/>
      </p:nvGrpSpPr>
      <p:grpSpPr>
        <a:xfrm>
          <a:off x="0" y="0"/>
          <a:ext cx="0" cy="0"/>
          <a:chOff x="0" y="0"/>
          <a:chExt cx="0" cy="0"/>
        </a:xfrm>
      </p:grpSpPr>
      <p:sp>
        <p:nvSpPr>
          <p:cNvPr id="44" name="Google Shape;44;p7"/>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5" name="Google Shape;45;p7"/>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6" name="Google Shape;46;p7"/>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7" name="Google Shape;47;p7"/>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7"/>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49" name="Shape 49"/>
        <p:cNvGrpSpPr/>
        <p:nvPr/>
      </p:nvGrpSpPr>
      <p:grpSpPr>
        <a:xfrm>
          <a:off x="0" y="0"/>
          <a:ext cx="0" cy="0"/>
          <a:chOff x="0" y="0"/>
          <a:chExt cx="0" cy="0"/>
        </a:xfrm>
      </p:grpSpPr>
      <p:sp>
        <p:nvSpPr>
          <p:cNvPr id="50" name="Google Shape;50;p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1" name="Google Shape;51;p8"/>
          <p:cNvSpPr txBox="1"/>
          <p:nvPr>
            <p:ph idx="1" type="body"/>
          </p:nvPr>
        </p:nvSpPr>
        <p:spPr>
          <a:xfrm>
            <a:off x="838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2" name="Google Shape;52;p8"/>
          <p:cNvSpPr txBox="1"/>
          <p:nvPr>
            <p:ph idx="2" type="body"/>
          </p:nvPr>
        </p:nvSpPr>
        <p:spPr>
          <a:xfrm>
            <a:off x="6172200" y="1825625"/>
            <a:ext cx="51816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3" name="Google Shape;53;p8"/>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8"/>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5" name="Google Shape;55;p8"/>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56" name="Shape 56"/>
        <p:cNvGrpSpPr/>
        <p:nvPr/>
      </p:nvGrpSpPr>
      <p:grpSpPr>
        <a:xfrm>
          <a:off x="0" y="0"/>
          <a:ext cx="0" cy="0"/>
          <a:chOff x="0" y="0"/>
          <a:chExt cx="0" cy="0"/>
        </a:xfrm>
      </p:grpSpPr>
      <p:sp>
        <p:nvSpPr>
          <p:cNvPr id="57" name="Google Shape;57;p9"/>
          <p:cNvSpPr txBox="1"/>
          <p:nvPr>
            <p:ph type="title"/>
          </p:nvPr>
        </p:nvSpPr>
        <p:spPr>
          <a:xfrm>
            <a:off x="831850" y="1709738"/>
            <a:ext cx="105156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8" name="Google Shape;58;p9"/>
          <p:cNvSpPr txBox="1"/>
          <p:nvPr>
            <p:ph idx="1" type="body"/>
          </p:nvPr>
        </p:nvSpPr>
        <p:spPr>
          <a:xfrm>
            <a:off x="831850" y="4589463"/>
            <a:ext cx="105156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rgbClr val="888888"/>
              </a:buClr>
              <a:buSzPts val="2400"/>
              <a:buNone/>
              <a:defRPr sz="2400">
                <a:solidFill>
                  <a:srgbClr val="888888"/>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59" name="Google Shape;59;p9"/>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9"/>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9"/>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62" name="Shape 62"/>
        <p:cNvGrpSpPr/>
        <p:nvPr/>
      </p:nvGrpSpPr>
      <p:grpSpPr>
        <a:xfrm>
          <a:off x="0" y="0"/>
          <a:ext cx="0" cy="0"/>
          <a:chOff x="0" y="0"/>
          <a:chExt cx="0" cy="0"/>
        </a:xfrm>
      </p:grpSpPr>
      <p:sp>
        <p:nvSpPr>
          <p:cNvPr id="63" name="Google Shape;63;p10"/>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4" name="Google Shape;64;p10"/>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5" name="Google Shape;65;p10"/>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3.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9" name="Shape 9"/>
        <p:cNvGrpSpPr/>
        <p:nvPr/>
      </p:nvGrpSpPr>
      <p:grpSpPr>
        <a:xfrm>
          <a:off x="0" y="0"/>
          <a:ext cx="0" cy="0"/>
          <a:chOff x="0" y="0"/>
          <a:chExt cx="0" cy="0"/>
        </a:xfrm>
      </p:grpSpPr>
      <p:sp>
        <p:nvSpPr>
          <p:cNvPr id="10" name="Google Shape;10;p1"/>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1"/>
          <p:cNvSpPr txBox="1"/>
          <p:nvPr>
            <p:ph idx="1" type="body"/>
          </p:nvPr>
        </p:nvSpPr>
        <p:spPr>
          <a:xfrm>
            <a:off x="838200" y="1825625"/>
            <a:ext cx="105156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12" name="Google Shape;12;p1"/>
          <p:cNvSpPr txBox="1"/>
          <p:nvPr>
            <p:ph idx="10" type="dt"/>
          </p:nvPr>
        </p:nvSpPr>
        <p:spPr>
          <a:xfrm>
            <a:off x="838200" y="6356350"/>
            <a:ext cx="27432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3" name="Google Shape;13;p1"/>
          <p:cNvSpPr txBox="1"/>
          <p:nvPr>
            <p:ph idx="11" type="ftr"/>
          </p:nvPr>
        </p:nvSpPr>
        <p:spPr>
          <a:xfrm>
            <a:off x="4038600" y="6356350"/>
            <a:ext cx="41148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4" name="Google Shape;14;p1"/>
          <p:cNvSpPr txBox="1"/>
          <p:nvPr>
            <p:ph idx="12" type="sldNum"/>
          </p:nvPr>
        </p:nvSpPr>
        <p:spPr>
          <a:xfrm>
            <a:off x="8610600" y="6356350"/>
            <a:ext cx="27432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imple-light-2">
    <p:bg>
      <p:bgPr>
        <a:solidFill>
          <a:schemeClr val="lt1"/>
        </a:solidFill>
      </p:bgPr>
    </p:bg>
    <p:spTree>
      <p:nvGrpSpPr>
        <p:cNvPr id="97" name="Shape 97"/>
        <p:cNvGrpSpPr/>
        <p:nvPr/>
      </p:nvGrpSpPr>
      <p:grpSpPr>
        <a:xfrm>
          <a:off x="0" y="0"/>
          <a:ext cx="0" cy="0"/>
          <a:chOff x="0" y="0"/>
          <a:chExt cx="0" cy="0"/>
        </a:xfrm>
      </p:grpSpPr>
      <p:sp>
        <p:nvSpPr>
          <p:cNvPr id="98" name="Google Shape;98;p16"/>
          <p:cNvSpPr txBox="1"/>
          <p:nvPr>
            <p:ph type="title"/>
          </p:nvPr>
        </p:nvSpPr>
        <p:spPr>
          <a:xfrm>
            <a:off x="415600" y="593367"/>
            <a:ext cx="11360800" cy="763600"/>
          </a:xfrm>
          <a:prstGeom prst="rect">
            <a:avLst/>
          </a:prstGeom>
          <a:noFill/>
          <a:ln>
            <a:noFill/>
          </a:ln>
        </p:spPr>
        <p:txBody>
          <a:bodyPr anchorCtr="0" anchor="t" bIns="91425" lIns="91425" spcFirstLastPara="1" rIns="91425" wrap="square" tIns="91425">
            <a:noAutofit/>
          </a:bodyPr>
          <a:lstStyle>
            <a:lvl1pPr lvl="0"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1pPr>
            <a:lvl2pPr lvl="1"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2pPr>
            <a:lvl3pPr lvl="2"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3pPr>
            <a:lvl4pPr lvl="3"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4pPr>
            <a:lvl5pPr lvl="4"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5pPr>
            <a:lvl6pPr lvl="5"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6pPr>
            <a:lvl7pPr lvl="6"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7pPr>
            <a:lvl8pPr lvl="7"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8pPr>
            <a:lvl9pPr lvl="8" marR="0" rtl="0" algn="l">
              <a:lnSpc>
                <a:spcPct val="100000"/>
              </a:lnSpc>
              <a:spcBef>
                <a:spcPts val="0"/>
              </a:spcBef>
              <a:spcAft>
                <a:spcPts val="0"/>
              </a:spcAft>
              <a:buClr>
                <a:schemeClr val="dk1"/>
              </a:buClr>
              <a:buSzPts val="2800"/>
              <a:buFont typeface="Arial"/>
              <a:buNone/>
              <a:defRPr b="0" i="0" sz="2800" u="none" cap="none" strike="noStrike">
                <a:solidFill>
                  <a:schemeClr val="dk1"/>
                </a:solidFill>
                <a:latin typeface="Arial"/>
                <a:ea typeface="Arial"/>
                <a:cs typeface="Arial"/>
                <a:sym typeface="Arial"/>
              </a:defRPr>
            </a:lvl9pPr>
          </a:lstStyle>
          <a:p/>
        </p:txBody>
      </p:sp>
      <p:sp>
        <p:nvSpPr>
          <p:cNvPr id="99" name="Google Shape;99;p16"/>
          <p:cNvSpPr txBox="1"/>
          <p:nvPr>
            <p:ph idx="1" type="body"/>
          </p:nvPr>
        </p:nvSpPr>
        <p:spPr>
          <a:xfrm>
            <a:off x="415600" y="1536633"/>
            <a:ext cx="11360800" cy="4555200"/>
          </a:xfrm>
          <a:prstGeom prst="rect">
            <a:avLst/>
          </a:prstGeom>
          <a:noFill/>
          <a:ln>
            <a:noFill/>
          </a:ln>
        </p:spPr>
        <p:txBody>
          <a:bodyPr anchorCtr="0" anchor="t" bIns="91425" lIns="91425" spcFirstLastPara="1" rIns="91425" wrap="square" tIns="91425">
            <a:noAutofit/>
          </a:bodyPr>
          <a:lstStyle>
            <a:lvl1pPr indent="-342900" lvl="0" marL="457200" marR="0" rtl="0" algn="l">
              <a:lnSpc>
                <a:spcPct val="115000"/>
              </a:lnSpc>
              <a:spcBef>
                <a:spcPts val="0"/>
              </a:spcBef>
              <a:spcAft>
                <a:spcPts val="0"/>
              </a:spcAft>
              <a:buClr>
                <a:schemeClr val="dk2"/>
              </a:buClr>
              <a:buSzPts val="1800"/>
              <a:buFont typeface="Arial"/>
              <a:buChar char="●"/>
              <a:defRPr b="0" i="0" sz="1800" u="none" cap="none" strike="noStrike">
                <a:solidFill>
                  <a:schemeClr val="dk2"/>
                </a:solidFill>
                <a:latin typeface="Arial"/>
                <a:ea typeface="Arial"/>
                <a:cs typeface="Arial"/>
                <a:sym typeface="Arial"/>
              </a:defRPr>
            </a:lvl1pPr>
            <a:lvl2pPr indent="-317500" lvl="1" marL="914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2pPr>
            <a:lvl3pPr indent="-317500" lvl="2" marL="1371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3pPr>
            <a:lvl4pPr indent="-317500" lvl="3" marL="1828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4pPr>
            <a:lvl5pPr indent="-317500" lvl="4" marL="22860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5pPr>
            <a:lvl6pPr indent="-317500" lvl="5" marL="27432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6pPr>
            <a:lvl7pPr indent="-317500" lvl="6" marL="32004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7pPr>
            <a:lvl8pPr indent="-317500" lvl="7" marL="36576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8pPr>
            <a:lvl9pPr indent="-317500" lvl="8" marL="4114800" marR="0" rtl="0" algn="l">
              <a:lnSpc>
                <a:spcPct val="115000"/>
              </a:lnSpc>
              <a:spcBef>
                <a:spcPts val="0"/>
              </a:spcBef>
              <a:spcAft>
                <a:spcPts val="0"/>
              </a:spcAft>
              <a:buClr>
                <a:schemeClr val="dk2"/>
              </a:buClr>
              <a:buSzPts val="1400"/>
              <a:buFont typeface="Arial"/>
              <a:buChar char="■"/>
              <a:defRPr b="0" i="0" sz="1400" u="none" cap="none" strike="noStrike">
                <a:solidFill>
                  <a:schemeClr val="dk2"/>
                </a:solidFill>
                <a:latin typeface="Arial"/>
                <a:ea typeface="Arial"/>
                <a:cs typeface="Arial"/>
                <a:sym typeface="Arial"/>
              </a:defRPr>
            </a:lvl9pPr>
          </a:lstStyle>
          <a:p/>
        </p:txBody>
      </p:sp>
      <p:sp>
        <p:nvSpPr>
          <p:cNvPr id="100" name="Google Shape;100;p16"/>
          <p:cNvSpPr txBox="1"/>
          <p:nvPr>
            <p:ph idx="12" type="sldNum"/>
          </p:nvPr>
        </p:nvSpPr>
        <p:spPr>
          <a:xfrm>
            <a:off x="11296611" y="6217623"/>
            <a:ext cx="731600" cy="524800"/>
          </a:xfrm>
          <a:prstGeom prst="rect">
            <a:avLst/>
          </a:prstGeom>
          <a:noFill/>
          <a:ln>
            <a:noFill/>
          </a:ln>
        </p:spPr>
        <p:txBody>
          <a:bodyPr anchorCtr="0" anchor="ctr" bIns="91425" lIns="91425" spcFirstLastPara="1" rIns="91425" wrap="square" tIns="91425">
            <a:noAutofit/>
          </a:bodyPr>
          <a:lstStyle>
            <a:lvl1pPr indent="0" lvl="0"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1pPr>
            <a:lvl2pPr indent="0" lvl="1"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2pPr>
            <a:lvl3pPr indent="0" lvl="2"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3pPr>
            <a:lvl4pPr indent="0" lvl="3"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4pPr>
            <a:lvl5pPr indent="0" lvl="4"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5pPr>
            <a:lvl6pPr indent="0" lvl="5"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6pPr>
            <a:lvl7pPr indent="0" lvl="6"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7pPr>
            <a:lvl8pPr indent="0" lvl="7"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8pPr>
            <a:lvl9pPr indent="0" lvl="8" marL="0" marR="0" rtl="0" algn="r">
              <a:spcBef>
                <a:spcPts val="0"/>
              </a:spcBef>
              <a:spcAft>
                <a:spcPts val="0"/>
              </a:spcAft>
              <a:buClr>
                <a:schemeClr val="dk2"/>
              </a:buClr>
              <a:buSzPts val="1333"/>
              <a:buFont typeface="Arial"/>
              <a:buNone/>
              <a:defRPr sz="1333">
                <a:solidFill>
                  <a:schemeClr val="dk2"/>
                </a:solidFill>
                <a:latin typeface="Arial"/>
                <a:ea typeface="Arial"/>
                <a:cs typeface="Arial"/>
                <a:sym typeface="Arial"/>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62" r:id="rId1"/>
    <p:sldLayoutId id="2147483663" r:id="rId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1.xml"/><Relationship Id="rId3" Type="http://schemas.openxmlformats.org/officeDocument/2006/relationships/image" Target="../media/image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2.xml"/><Relationship Id="rId3" Type="http://schemas.openxmlformats.org/officeDocument/2006/relationships/image" Target="../media/image3.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13.xml"/><Relationship Id="rId3" Type="http://schemas.openxmlformats.org/officeDocument/2006/relationships/image" Target="../media/image11.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13.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9.png"/></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19.xml"/><Relationship Id="rId3" Type="http://schemas.openxmlformats.org/officeDocument/2006/relationships/image" Target="../media/image10.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2.xml"/><Relationship Id="rId3" Type="http://schemas.openxmlformats.org/officeDocument/2006/relationships/image" Target="../media/image20.jp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0.xml"/><Relationship Id="rId3" Type="http://schemas.openxmlformats.org/officeDocument/2006/relationships/image" Target="../media/image19.png"/><Relationship Id="rId4" Type="http://schemas.openxmlformats.org/officeDocument/2006/relationships/image" Target="../media/image8.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2.xml"/><Relationship Id="rId3" Type="http://schemas.openxmlformats.org/officeDocument/2006/relationships/image" Target="../media/image4.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3.xml"/><Relationship Id="rId3" Type="http://schemas.openxmlformats.org/officeDocument/2006/relationships/image" Target="../media/image2.png"/><Relationship Id="rId4" Type="http://schemas.openxmlformats.org/officeDocument/2006/relationships/image" Target="../media/image15.pn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4.xml"/><Relationship Id="rId3" Type="http://schemas.openxmlformats.org/officeDocument/2006/relationships/image" Target="../media/image16.png"/></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5.xml"/><Relationship Id="rId3" Type="http://schemas.openxmlformats.org/officeDocument/2006/relationships/image" Target="../media/image15.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6.xml"/><Relationship Id="rId3" Type="http://schemas.openxmlformats.org/officeDocument/2006/relationships/image" Target="../media/image7.png"/><Relationship Id="rId4" Type="http://schemas.openxmlformats.org/officeDocument/2006/relationships/image" Target="../media/image12.png"/></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7.xml"/><Relationship Id="rId3" Type="http://schemas.openxmlformats.org/officeDocument/2006/relationships/image" Target="../media/image22.pn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0.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1.xml"/><Relationship Id="rId3" Type="http://schemas.openxmlformats.org/officeDocument/2006/relationships/hyperlink" Target="https://confluence.cornell.edu/display/folioreporting/FOLIO+Reporting" TargetMode="External"/><Relationship Id="rId4" Type="http://schemas.openxmlformats.org/officeDocument/2006/relationships/hyperlink" Target="https://confluence.cornell.edu/display/folioreporting/Joining+the+Reporting+Users+Email+List" TargetMode="External"/><Relationship Id="rId5" Type="http://schemas.openxmlformats.org/officeDocument/2006/relationships/hyperlink" Target="https://folio-org.atlassian.net/wiki/spaces/RPT/overview" TargetMode="External"/><Relationship Id="rId6" Type="http://schemas.openxmlformats.org/officeDocument/2006/relationships/image" Target="../media/image1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32.xml"/><Relationship Id="rId3" Type="http://schemas.openxmlformats.org/officeDocument/2006/relationships/image" Target="../media/image21.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3.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 Id="rId2" Type="http://schemas.openxmlformats.org/officeDocument/2006/relationships/notesSlide" Target="../notesSlides/notesSlide3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5.xml"/><Relationship Id="rId3" Type="http://schemas.openxmlformats.org/officeDocument/2006/relationships/image" Target="../media/image14.jp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 Id="rId2" Type="http://schemas.openxmlformats.org/officeDocument/2006/relationships/notesSlide" Target="../notesSlides/notesSlide7.xml"/><Relationship Id="rId3" Type="http://schemas.openxmlformats.org/officeDocument/2006/relationships/image" Target="../media/image1.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1" name="Shape 111"/>
        <p:cNvGrpSpPr/>
        <p:nvPr/>
      </p:nvGrpSpPr>
      <p:grpSpPr>
        <a:xfrm>
          <a:off x="0" y="0"/>
          <a:ext cx="0" cy="0"/>
          <a:chOff x="0" y="0"/>
          <a:chExt cx="0" cy="0"/>
        </a:xfrm>
      </p:grpSpPr>
      <p:sp>
        <p:nvSpPr>
          <p:cNvPr id="112" name="Google Shape;112;p19"/>
          <p:cNvSpPr txBox="1"/>
          <p:nvPr>
            <p:ph type="ctrTitle"/>
          </p:nvPr>
        </p:nvSpPr>
        <p:spPr>
          <a:xfrm>
            <a:off x="454477" y="1113800"/>
            <a:ext cx="11360700" cy="2109900"/>
          </a:xfrm>
          <a:prstGeom prst="rect">
            <a:avLst/>
          </a:prstGeom>
          <a:noFill/>
          <a:ln>
            <a:noFill/>
          </a:ln>
        </p:spPr>
        <p:txBody>
          <a:bodyPr anchorCtr="0" anchor="ctr" bIns="121900" lIns="121900" spcFirstLastPara="1" rIns="121900" wrap="square" tIns="121900">
            <a:normAutofit/>
          </a:bodyPr>
          <a:lstStyle/>
          <a:p>
            <a:pPr indent="0" lvl="0" marL="0" marR="0" rtl="0" algn="ctr">
              <a:lnSpc>
                <a:spcPct val="100000"/>
              </a:lnSpc>
              <a:spcBef>
                <a:spcPts val="0"/>
              </a:spcBef>
              <a:spcAft>
                <a:spcPts val="0"/>
              </a:spcAft>
              <a:buClr>
                <a:srgbClr val="000000"/>
              </a:buClr>
              <a:buSzPts val="4400"/>
              <a:buFont typeface="Arial"/>
              <a:buNone/>
            </a:pPr>
            <a:r>
              <a:rPr b="1" lang="en-US" sz="4400">
                <a:solidFill>
                  <a:srgbClr val="2F5496"/>
                </a:solidFill>
                <a:latin typeface="Arial"/>
                <a:ea typeface="Arial"/>
                <a:cs typeface="Arial"/>
                <a:sym typeface="Arial"/>
              </a:rPr>
              <a:t>Metadb Rollout Introductory Training</a:t>
            </a:r>
            <a:endParaRPr/>
          </a:p>
        </p:txBody>
      </p:sp>
      <p:sp>
        <p:nvSpPr>
          <p:cNvPr id="113" name="Google Shape;113;p19"/>
          <p:cNvSpPr txBox="1"/>
          <p:nvPr>
            <p:ph idx="1" type="subTitle"/>
          </p:nvPr>
        </p:nvSpPr>
        <p:spPr>
          <a:xfrm>
            <a:off x="349400" y="3157450"/>
            <a:ext cx="11360700" cy="2808000"/>
          </a:xfrm>
          <a:prstGeom prst="rect">
            <a:avLst/>
          </a:prstGeom>
          <a:noFill/>
          <a:ln>
            <a:noFill/>
          </a:ln>
        </p:spPr>
        <p:txBody>
          <a:bodyPr anchorCtr="0" anchor="t" bIns="121900" lIns="121900" spcFirstLastPara="1" rIns="121900" wrap="square" tIns="121900">
            <a:normAutofit lnSpcReduction="20000"/>
          </a:bodyPr>
          <a:lstStyle/>
          <a:p>
            <a:pPr indent="0" lvl="0" marL="0" marR="0" rtl="0" algn="ctr">
              <a:lnSpc>
                <a:spcPct val="100000"/>
              </a:lnSpc>
              <a:spcBef>
                <a:spcPts val="0"/>
              </a:spcBef>
              <a:spcAft>
                <a:spcPts val="0"/>
              </a:spcAft>
              <a:buClr>
                <a:srgbClr val="000000"/>
              </a:buClr>
              <a:buSzPts val="1850"/>
              <a:buFont typeface="Arial"/>
              <a:buNone/>
            </a:pPr>
            <a:r>
              <a:t/>
            </a:r>
            <a:endParaRPr sz="2883">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850"/>
              <a:buFont typeface="Arial"/>
              <a:buNone/>
            </a:pPr>
            <a:r>
              <a:rPr lang="en-US" sz="2550">
                <a:solidFill>
                  <a:srgbClr val="000000"/>
                </a:solidFill>
                <a:latin typeface="Arial"/>
                <a:ea typeface="Arial"/>
                <a:cs typeface="Arial"/>
                <a:sym typeface="Arial"/>
              </a:rPr>
              <a:t>Jean Pajerek and </a:t>
            </a:r>
            <a:r>
              <a:rPr b="0" i="0" lang="en-US" sz="2550" u="none" cap="none" strike="noStrike">
                <a:solidFill>
                  <a:srgbClr val="000000"/>
                </a:solidFill>
                <a:latin typeface="Arial"/>
                <a:ea typeface="Arial"/>
                <a:cs typeface="Arial"/>
                <a:sym typeface="Arial"/>
              </a:rPr>
              <a:t>Sharon Markus</a:t>
            </a:r>
            <a:endParaRPr b="0" i="0" sz="255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850"/>
              <a:buFont typeface="Arial"/>
              <a:buNone/>
            </a:pPr>
            <a:r>
              <a:rPr lang="en-US" sz="2550">
                <a:solidFill>
                  <a:srgbClr val="000000"/>
                </a:solidFill>
                <a:latin typeface="Arial"/>
                <a:ea typeface="Arial"/>
                <a:cs typeface="Arial"/>
                <a:sym typeface="Arial"/>
              </a:rPr>
              <a:t>CUL FOLIO Reporting Team</a:t>
            </a:r>
            <a:endParaRPr sz="2550">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850"/>
              <a:buFont typeface="Arial"/>
              <a:buNone/>
            </a:pPr>
            <a:r>
              <a:rPr b="0" i="0" lang="en-US" sz="2550" u="none" cap="none" strike="noStrike">
                <a:solidFill>
                  <a:srgbClr val="000000"/>
                </a:solidFill>
                <a:latin typeface="Arial"/>
                <a:ea typeface="Arial"/>
                <a:cs typeface="Arial"/>
                <a:sym typeface="Arial"/>
              </a:rPr>
              <a:t>Cornell University Library</a:t>
            </a:r>
            <a:endParaRPr sz="2550"/>
          </a:p>
          <a:p>
            <a:pPr indent="0" lvl="0" marL="0" marR="0" rtl="0" algn="ctr">
              <a:lnSpc>
                <a:spcPct val="115000"/>
              </a:lnSpc>
              <a:spcBef>
                <a:spcPts val="0"/>
              </a:spcBef>
              <a:spcAft>
                <a:spcPts val="0"/>
              </a:spcAft>
              <a:buClr>
                <a:srgbClr val="000000"/>
              </a:buClr>
              <a:buSzPts val="1850"/>
              <a:buFont typeface="Arial"/>
              <a:buNone/>
            </a:pPr>
            <a:r>
              <a:t/>
            </a:r>
            <a:endParaRPr b="0" i="0" sz="2550" u="none" cap="none" strike="noStrike">
              <a:solidFill>
                <a:srgbClr val="000000"/>
              </a:solidFill>
              <a:latin typeface="Arial"/>
              <a:ea typeface="Arial"/>
              <a:cs typeface="Arial"/>
              <a:sym typeface="Arial"/>
            </a:endParaRPr>
          </a:p>
          <a:p>
            <a:pPr indent="0" lvl="0" marL="0" marR="0" rtl="0" algn="ctr">
              <a:lnSpc>
                <a:spcPct val="115000"/>
              </a:lnSpc>
              <a:spcBef>
                <a:spcPts val="0"/>
              </a:spcBef>
              <a:spcAft>
                <a:spcPts val="0"/>
              </a:spcAft>
              <a:buClr>
                <a:srgbClr val="000000"/>
              </a:buClr>
              <a:buSzPts val="1850"/>
              <a:buFont typeface="Arial"/>
              <a:buNone/>
            </a:pPr>
            <a:r>
              <a:rPr lang="en-US" sz="2550">
                <a:solidFill>
                  <a:srgbClr val="000000"/>
                </a:solidFill>
                <a:latin typeface="Arial"/>
                <a:ea typeface="Arial"/>
                <a:cs typeface="Arial"/>
                <a:sym typeface="Arial"/>
              </a:rPr>
              <a:t>Fall 2024</a:t>
            </a:r>
            <a:endParaRPr sz="2550">
              <a:solidFill>
                <a:srgbClr val="000000"/>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850"/>
              <a:buFont typeface="Arial"/>
              <a:buNone/>
            </a:pPr>
            <a:r>
              <a:t/>
            </a:r>
            <a:endParaRPr i="1" sz="1650">
              <a:solidFill>
                <a:srgbClr val="000000"/>
              </a:solidFill>
              <a:latin typeface="Arial"/>
              <a:ea typeface="Arial"/>
              <a:cs typeface="Arial"/>
              <a:sym typeface="Aria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28"/>
          <p:cNvSpPr txBox="1"/>
          <p:nvPr>
            <p:ph type="title"/>
          </p:nvPr>
        </p:nvSpPr>
        <p:spPr>
          <a:xfrm>
            <a:off x="691133" y="3429000"/>
            <a:ext cx="10515600" cy="10236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3600" u="none" cap="none" strike="noStrike">
                <a:solidFill>
                  <a:schemeClr val="accent1"/>
                </a:solidFill>
                <a:latin typeface="Arial"/>
                <a:ea typeface="Arial"/>
                <a:cs typeface="Arial"/>
                <a:sym typeface="Arial"/>
              </a:rPr>
              <a:t>LDP and Metadb Schema Structures: </a:t>
            </a:r>
            <a:br>
              <a:rPr b="0" i="0" lang="en-US" sz="3600" u="none" cap="none" strike="noStrike">
                <a:solidFill>
                  <a:schemeClr val="accent1"/>
                </a:solidFill>
                <a:latin typeface="Arial"/>
                <a:ea typeface="Arial"/>
                <a:cs typeface="Arial"/>
                <a:sym typeface="Arial"/>
              </a:rPr>
            </a:br>
            <a:r>
              <a:rPr b="0" i="0" lang="en-US" sz="3600" u="none" cap="none" strike="noStrike">
                <a:solidFill>
                  <a:schemeClr val="accent1"/>
                </a:solidFill>
                <a:latin typeface="Arial"/>
                <a:ea typeface="Arial"/>
                <a:cs typeface="Arial"/>
                <a:sym typeface="Arial"/>
              </a:rPr>
              <a:t>Table Overview</a:t>
            </a:r>
            <a:endParaRPr b="0" i="0" sz="3600" u="none" cap="none" strike="noStrike">
              <a:solidFill>
                <a:schemeClr val="accent1"/>
              </a:solidFill>
              <a:latin typeface="Arial"/>
              <a:ea typeface="Arial"/>
              <a:cs typeface="Arial"/>
              <a:sym typeface="Aria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29"/>
          <p:cNvSpPr txBox="1"/>
          <p:nvPr/>
        </p:nvSpPr>
        <p:spPr>
          <a:xfrm>
            <a:off x="415600" y="593367"/>
            <a:ext cx="11360800" cy="76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b="0" i="0" lang="en-US" sz="2400" u="none" cap="none" strike="noStrike">
                <a:solidFill>
                  <a:schemeClr val="accent1"/>
                </a:solidFill>
                <a:latin typeface="Arial"/>
                <a:ea typeface="Arial"/>
                <a:cs typeface="Arial"/>
                <a:sym typeface="Arial"/>
              </a:rPr>
              <a:t>Organizing Data in the Database (S)</a:t>
            </a:r>
            <a:endParaRPr/>
          </a:p>
        </p:txBody>
      </p:sp>
      <p:sp>
        <p:nvSpPr>
          <p:cNvPr id="196" name="Google Shape;196;p29"/>
          <p:cNvSpPr txBox="1"/>
          <p:nvPr/>
        </p:nvSpPr>
        <p:spPr>
          <a:xfrm>
            <a:off x="584044" y="1709433"/>
            <a:ext cx="4275035" cy="4555200"/>
          </a:xfrm>
          <a:prstGeom prst="rect">
            <a:avLst/>
          </a:prstGeom>
          <a:noFill/>
          <a:ln>
            <a:noFill/>
          </a:ln>
        </p:spPr>
        <p:txBody>
          <a:bodyPr anchorCtr="0" anchor="t" bIns="45700" lIns="91425" spcFirstLastPara="1" rIns="91425" wrap="square" tIns="45700">
            <a:noAutofit/>
          </a:bodyPr>
          <a:lstStyle/>
          <a:p>
            <a:pPr indent="0" lvl="0" marL="126997" marR="0" rtl="0" algn="l">
              <a:lnSpc>
                <a:spcPct val="115000"/>
              </a:lnSpc>
              <a:spcBef>
                <a:spcPts val="0"/>
              </a:spcBef>
              <a:spcAft>
                <a:spcPts val="0"/>
              </a:spcAft>
              <a:buClr>
                <a:srgbClr val="000000"/>
              </a:buClr>
              <a:buSzPts val="2100"/>
              <a:buFont typeface="Arial"/>
              <a:buNone/>
            </a:pPr>
            <a:r>
              <a:rPr b="0" i="0" lang="en-US" sz="1867" u="none" cap="none" strike="noStrike">
                <a:solidFill>
                  <a:srgbClr val="000000"/>
                </a:solidFill>
                <a:latin typeface="Arial"/>
                <a:ea typeface="Arial"/>
                <a:cs typeface="Arial"/>
                <a:sym typeface="Arial"/>
              </a:rPr>
              <a:t>Just like most reporting databases, data for both LDP and Metadb are structured as follows:</a:t>
            </a:r>
            <a:endParaRPr/>
          </a:p>
          <a:p>
            <a:pPr indent="-482588" lvl="0" marL="609585" marR="0" rtl="0" algn="l">
              <a:lnSpc>
                <a:spcPct val="115000"/>
              </a:lnSpc>
              <a:spcBef>
                <a:spcPts val="80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data are organized into tables</a:t>
            </a:r>
            <a:endParaRPr/>
          </a:p>
          <a:p>
            <a:pPr indent="-482588" lvl="0" marL="609585" marR="0" rtl="0" algn="l">
              <a:lnSpc>
                <a:spcPct val="115000"/>
              </a:lnSpc>
              <a:spcBef>
                <a:spcPts val="80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tables are organized into schemas</a:t>
            </a:r>
            <a:endParaRPr/>
          </a:p>
          <a:p>
            <a:pPr indent="-482588" lvl="0" marL="609585" marR="0" rtl="0" algn="l">
              <a:lnSpc>
                <a:spcPct val="115000"/>
              </a:lnSpc>
              <a:spcBef>
                <a:spcPts val="80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schemas are like folders on your desktop, keeping related files together</a:t>
            </a:r>
            <a:endParaRPr/>
          </a:p>
          <a:p>
            <a:pPr indent="-482588" lvl="0" marL="609585" marR="0" rtl="0" algn="l">
              <a:lnSpc>
                <a:spcPct val="115000"/>
              </a:lnSpc>
              <a:spcBef>
                <a:spcPts val="80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tables have columns showing the contents of each data field</a:t>
            </a:r>
            <a:endParaRPr/>
          </a:p>
          <a:p>
            <a:pPr indent="0" lvl="0" marL="126997" marR="0" rtl="0" algn="l">
              <a:lnSpc>
                <a:spcPct val="115000"/>
              </a:lnSpc>
              <a:spcBef>
                <a:spcPts val="80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a:p>
            <a:pPr indent="-349238" lvl="0" marL="609585" marR="0" rtl="0" algn="l">
              <a:lnSpc>
                <a:spcPct val="115000"/>
              </a:lnSpc>
              <a:spcBef>
                <a:spcPts val="80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p:txBody>
      </p:sp>
      <p:pic>
        <p:nvPicPr>
          <p:cNvPr id="197" name="Google Shape;197;p29"/>
          <p:cNvPicPr preferRelativeResize="0"/>
          <p:nvPr/>
        </p:nvPicPr>
        <p:blipFill rotWithShape="1">
          <a:blip r:embed="rId3">
            <a:alphaModFix/>
          </a:blip>
          <a:srcRect b="0" l="0" r="0" t="0"/>
          <a:stretch/>
        </p:blipFill>
        <p:spPr>
          <a:xfrm>
            <a:off x="4994366" y="1860698"/>
            <a:ext cx="6782034" cy="3285460"/>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1" name="Shape 201"/>
        <p:cNvGrpSpPr/>
        <p:nvPr/>
      </p:nvGrpSpPr>
      <p:grpSpPr>
        <a:xfrm>
          <a:off x="0" y="0"/>
          <a:ext cx="0" cy="0"/>
          <a:chOff x="0" y="0"/>
          <a:chExt cx="0" cy="0"/>
        </a:xfrm>
      </p:grpSpPr>
      <p:sp>
        <p:nvSpPr>
          <p:cNvPr id="202" name="Google Shape;202;p30"/>
          <p:cNvSpPr txBox="1"/>
          <p:nvPr>
            <p:ph type="title"/>
          </p:nvPr>
        </p:nvSpPr>
        <p:spPr>
          <a:xfrm>
            <a:off x="415600" y="593367"/>
            <a:ext cx="11360800" cy="76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US" sz="2400" u="none" cap="none" strike="noStrike">
                <a:solidFill>
                  <a:schemeClr val="accent1"/>
                </a:solidFill>
                <a:latin typeface="Arial"/>
                <a:ea typeface="Arial"/>
                <a:cs typeface="Arial"/>
                <a:sym typeface="Arial"/>
              </a:rPr>
              <a:t>LDP Schemas</a:t>
            </a:r>
            <a:endParaRPr b="0" i="0" sz="2400" u="none" cap="none" strike="noStrike">
              <a:solidFill>
                <a:schemeClr val="accent1"/>
              </a:solidFill>
              <a:latin typeface="Arial"/>
              <a:ea typeface="Arial"/>
              <a:cs typeface="Arial"/>
              <a:sym typeface="Arial"/>
            </a:endParaRPr>
          </a:p>
        </p:txBody>
      </p:sp>
      <p:sp>
        <p:nvSpPr>
          <p:cNvPr id="203" name="Google Shape;203;p30"/>
          <p:cNvSpPr txBox="1"/>
          <p:nvPr>
            <p:ph idx="1" type="body"/>
          </p:nvPr>
        </p:nvSpPr>
        <p:spPr>
          <a:xfrm>
            <a:off x="415600" y="1536633"/>
            <a:ext cx="7597432" cy="4728000"/>
          </a:xfrm>
          <a:prstGeom prst="rect">
            <a:avLst/>
          </a:prstGeom>
          <a:noFill/>
          <a:ln>
            <a:noFill/>
          </a:ln>
        </p:spPr>
        <p:txBody>
          <a:bodyPr anchorCtr="0" anchor="t" bIns="45700" lIns="91425" spcFirstLastPara="1" rIns="91425" wrap="square" tIns="45700">
            <a:noAutofit/>
          </a:bodyPr>
          <a:lstStyle/>
          <a:p>
            <a:pPr indent="-482588" lvl="0" marL="609585" marR="0" rtl="0" algn="l">
              <a:lnSpc>
                <a:spcPct val="115000"/>
              </a:lnSpc>
              <a:spcBef>
                <a:spcPts val="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In a database, a schema is a group of tables</a:t>
            </a:r>
            <a:endParaRPr b="0" i="0" sz="1867" u="none" cap="none" strike="noStrike">
              <a:solidFill>
                <a:srgbClr val="000000"/>
              </a:solidFill>
              <a:latin typeface="Arial"/>
              <a:ea typeface="Arial"/>
              <a:cs typeface="Arial"/>
              <a:sym typeface="Arial"/>
            </a:endParaRPr>
          </a:p>
          <a:p>
            <a:pPr indent="-482588" lvl="0" marL="609585" marR="0" rtl="0" algn="l">
              <a:lnSpc>
                <a:spcPct val="115000"/>
              </a:lnSpc>
              <a:spcBef>
                <a:spcPts val="80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In LDP, the main schemas we use are organized as follows:</a:t>
            </a:r>
            <a:endParaRPr b="0" i="0" sz="1867" u="none" cap="none" strike="noStrike">
              <a:solidFill>
                <a:srgbClr val="000000"/>
              </a:solidFill>
              <a:latin typeface="Arial"/>
              <a:ea typeface="Arial"/>
              <a:cs typeface="Arial"/>
              <a:sym typeface="Arial"/>
            </a:endParaRPr>
          </a:p>
          <a:p>
            <a:pPr indent="-457188" lvl="1" marL="1219170" marR="0" rtl="0" algn="l">
              <a:lnSpc>
                <a:spcPct val="115000"/>
              </a:lnSpc>
              <a:spcBef>
                <a:spcPts val="800"/>
              </a:spcBef>
              <a:spcAft>
                <a:spcPts val="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public</a:t>
            </a:r>
            <a:r>
              <a:rPr b="0" i="0" lang="en-US" sz="1867" u="none" cap="none" strike="noStrike">
                <a:solidFill>
                  <a:srgbClr val="000000"/>
                </a:solidFill>
                <a:latin typeface="Arial"/>
                <a:ea typeface="Arial"/>
                <a:cs typeface="Arial"/>
                <a:sym typeface="Arial"/>
              </a:rPr>
              <a:t>: tables with transformed FOLIO data</a:t>
            </a:r>
            <a:endParaRPr b="0" i="0" sz="1867" u="none" cap="none" strike="noStrike">
              <a:solidFill>
                <a:srgbClr val="000000"/>
              </a:solidFill>
              <a:latin typeface="Arial"/>
              <a:ea typeface="Arial"/>
              <a:cs typeface="Arial"/>
              <a:sym typeface="Arial"/>
            </a:endParaRPr>
          </a:p>
          <a:p>
            <a:pPr indent="-457188" lvl="1" marL="1219170" marR="0" rtl="0" algn="l">
              <a:lnSpc>
                <a:spcPct val="115000"/>
              </a:lnSpc>
              <a:spcBef>
                <a:spcPts val="800"/>
              </a:spcBef>
              <a:spcAft>
                <a:spcPts val="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history</a:t>
            </a:r>
            <a:r>
              <a:rPr b="0" i="0" lang="en-US" sz="1867" u="none" cap="none" strike="noStrike">
                <a:solidFill>
                  <a:srgbClr val="000000"/>
                </a:solidFill>
                <a:latin typeface="Arial"/>
                <a:ea typeface="Arial"/>
                <a:cs typeface="Arial"/>
                <a:sym typeface="Arial"/>
              </a:rPr>
              <a:t>: tables with previous versions of FOLIO records</a:t>
            </a:r>
            <a:endParaRPr b="0" i="0" sz="1867" u="none" cap="none" strike="noStrike">
              <a:solidFill>
                <a:srgbClr val="000000"/>
              </a:solidFill>
              <a:latin typeface="Arial"/>
              <a:ea typeface="Arial"/>
              <a:cs typeface="Arial"/>
              <a:sym typeface="Arial"/>
            </a:endParaRPr>
          </a:p>
          <a:p>
            <a:pPr indent="-457188" lvl="1" marL="1219170" marR="0" rtl="0" algn="l">
              <a:lnSpc>
                <a:spcPct val="115000"/>
              </a:lnSpc>
              <a:spcBef>
                <a:spcPts val="800"/>
              </a:spcBef>
              <a:spcAft>
                <a:spcPts val="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folio_reporting</a:t>
            </a:r>
            <a:r>
              <a:rPr b="0" i="0" lang="en-US" sz="1867" u="none" cap="none" strike="noStrike">
                <a:solidFill>
                  <a:srgbClr val="000000"/>
                </a:solidFill>
                <a:latin typeface="Arial"/>
                <a:ea typeface="Arial"/>
                <a:cs typeface="Arial"/>
                <a:sym typeface="Arial"/>
              </a:rPr>
              <a:t>: where derived tables get created automatically</a:t>
            </a:r>
            <a:endParaRPr b="0" i="0" sz="1867" u="none" cap="none" strike="noStrike">
              <a:solidFill>
                <a:srgbClr val="000000"/>
              </a:solidFill>
              <a:latin typeface="Arial"/>
              <a:ea typeface="Arial"/>
              <a:cs typeface="Arial"/>
              <a:sym typeface="Arial"/>
            </a:endParaRPr>
          </a:p>
          <a:p>
            <a:pPr indent="-457188" lvl="1" marL="1219170" marR="0" rtl="0" algn="l">
              <a:lnSpc>
                <a:spcPct val="115000"/>
              </a:lnSpc>
              <a:spcBef>
                <a:spcPts val="800"/>
              </a:spcBef>
              <a:spcAft>
                <a:spcPts val="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local</a:t>
            </a:r>
            <a:r>
              <a:rPr b="0" i="0" lang="en-US" sz="1867" u="none" cap="none" strike="noStrike">
                <a:solidFill>
                  <a:srgbClr val="000000"/>
                </a:solidFill>
                <a:latin typeface="Arial"/>
                <a:ea typeface="Arial"/>
                <a:cs typeface="Arial"/>
                <a:sym typeface="Arial"/>
              </a:rPr>
              <a:t>: sort of a sandbox environment; could be used for non-FOLIO data, custom FOLIO tables, etc.</a:t>
            </a:r>
            <a:endParaRPr/>
          </a:p>
          <a:p>
            <a:pPr indent="-457188" lvl="1" marL="1219170" marR="0" rtl="0" algn="l">
              <a:lnSpc>
                <a:spcPct val="115000"/>
              </a:lnSpc>
              <a:spcBef>
                <a:spcPts val="1600"/>
              </a:spcBef>
              <a:spcAft>
                <a:spcPts val="80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access to all schemas:</a:t>
            </a:r>
            <a:r>
              <a:rPr b="0" i="0" lang="en-US" sz="1867" u="none" cap="none" strike="noStrike">
                <a:solidFill>
                  <a:srgbClr val="000000"/>
                </a:solidFill>
                <a:latin typeface="Arial"/>
                <a:ea typeface="Arial"/>
                <a:cs typeface="Arial"/>
                <a:sym typeface="Arial"/>
              </a:rPr>
              <a:t> all users log into the LDP using the same “ldp_user” account and have access to see all the schemas as well as to write to specific “local” schemas</a:t>
            </a:r>
            <a:endParaRPr b="0" i="0" sz="1867" u="none" cap="none" strike="noStrike">
              <a:solidFill>
                <a:srgbClr val="000000"/>
              </a:solidFill>
              <a:latin typeface="Arial"/>
              <a:ea typeface="Arial"/>
              <a:cs typeface="Arial"/>
              <a:sym typeface="Arial"/>
            </a:endParaRPr>
          </a:p>
        </p:txBody>
      </p:sp>
      <p:pic>
        <p:nvPicPr>
          <p:cNvPr id="204" name="Google Shape;204;p30"/>
          <p:cNvPicPr preferRelativeResize="0"/>
          <p:nvPr/>
        </p:nvPicPr>
        <p:blipFill rotWithShape="1">
          <a:blip r:embed="rId3">
            <a:alphaModFix/>
          </a:blip>
          <a:srcRect b="1505" l="0" r="0" t="0"/>
          <a:stretch/>
        </p:blipFill>
        <p:spPr>
          <a:xfrm>
            <a:off x="8187297" y="702600"/>
            <a:ext cx="3242704" cy="5282998"/>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pic>
        <p:nvPicPr>
          <p:cNvPr descr="A screenshot of a computer&#10;&#10;Description automatically generated" id="209" name="Google Shape;209;p31"/>
          <p:cNvPicPr preferRelativeResize="0"/>
          <p:nvPr/>
        </p:nvPicPr>
        <p:blipFill rotWithShape="1">
          <a:blip r:embed="rId3">
            <a:alphaModFix/>
          </a:blip>
          <a:srcRect b="-179" l="0" r="27731" t="0"/>
          <a:stretch/>
        </p:blipFill>
        <p:spPr>
          <a:xfrm>
            <a:off x="7609795" y="456149"/>
            <a:ext cx="3862679" cy="5549872"/>
          </a:xfrm>
          <a:prstGeom prst="rect">
            <a:avLst/>
          </a:prstGeom>
          <a:noFill/>
          <a:ln>
            <a:noFill/>
          </a:ln>
        </p:spPr>
      </p:pic>
      <p:sp>
        <p:nvSpPr>
          <p:cNvPr id="210" name="Google Shape;210;p31"/>
          <p:cNvSpPr txBox="1"/>
          <p:nvPr>
            <p:ph type="title"/>
          </p:nvPr>
        </p:nvSpPr>
        <p:spPr>
          <a:xfrm>
            <a:off x="415600" y="498530"/>
            <a:ext cx="11360800" cy="763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800"/>
              <a:buFont typeface="Arial"/>
              <a:buNone/>
            </a:pPr>
            <a:r>
              <a:rPr b="0" i="0" lang="en-US" sz="2400" u="none" cap="none" strike="noStrike">
                <a:solidFill>
                  <a:schemeClr val="accent1"/>
                </a:solidFill>
                <a:latin typeface="Arial"/>
                <a:ea typeface="Arial"/>
                <a:cs typeface="Arial"/>
                <a:sym typeface="Arial"/>
              </a:rPr>
              <a:t>Metadb Schemas</a:t>
            </a:r>
            <a:endParaRPr b="0" i="0" sz="2400" u="none" cap="none" strike="noStrike">
              <a:solidFill>
                <a:schemeClr val="accent1"/>
              </a:solidFill>
              <a:latin typeface="Arial"/>
              <a:ea typeface="Arial"/>
              <a:cs typeface="Arial"/>
              <a:sym typeface="Arial"/>
            </a:endParaRPr>
          </a:p>
        </p:txBody>
      </p:sp>
      <p:sp>
        <p:nvSpPr>
          <p:cNvPr id="211" name="Google Shape;211;p31"/>
          <p:cNvSpPr txBox="1"/>
          <p:nvPr>
            <p:ph idx="1" type="body"/>
          </p:nvPr>
        </p:nvSpPr>
        <p:spPr>
          <a:xfrm>
            <a:off x="519800" y="1200075"/>
            <a:ext cx="7649700" cy="5460600"/>
          </a:xfrm>
          <a:prstGeom prst="rect">
            <a:avLst/>
          </a:prstGeom>
          <a:noFill/>
          <a:ln>
            <a:noFill/>
          </a:ln>
        </p:spPr>
        <p:txBody>
          <a:bodyPr anchorCtr="0" anchor="t" bIns="45700" lIns="91425" spcFirstLastPara="1" rIns="91425" wrap="square" tIns="45700">
            <a:noAutofit/>
          </a:bodyPr>
          <a:lstStyle/>
          <a:p>
            <a:pPr indent="-482588" lvl="0" marL="609585" marR="0" rtl="0" algn="l">
              <a:lnSpc>
                <a:spcPct val="115000"/>
              </a:lnSpc>
              <a:spcBef>
                <a:spcPts val="800"/>
              </a:spcBef>
              <a:spcAft>
                <a:spcPts val="0"/>
              </a:spcAft>
              <a:buClr>
                <a:srgbClr val="000000"/>
              </a:buClr>
              <a:buSzPts val="2100"/>
              <a:buFont typeface="Arial"/>
              <a:buChar char="●"/>
            </a:pPr>
            <a:r>
              <a:rPr b="0" i="0" lang="en-US" sz="1867" u="none" cap="none" strike="noStrike">
                <a:solidFill>
                  <a:srgbClr val="000000"/>
                </a:solidFill>
                <a:latin typeface="Arial"/>
                <a:ea typeface="Arial"/>
                <a:cs typeface="Arial"/>
                <a:sym typeface="Arial"/>
              </a:rPr>
              <a:t>In Metadb, the main schemas we use are organized as follows:</a:t>
            </a:r>
            <a:endParaRPr b="0" i="0" sz="1867" u="none" cap="none" strike="noStrike">
              <a:solidFill>
                <a:srgbClr val="000000"/>
              </a:solidFill>
              <a:latin typeface="Arial"/>
              <a:ea typeface="Arial"/>
              <a:cs typeface="Arial"/>
              <a:sym typeface="Arial"/>
            </a:endParaRPr>
          </a:p>
          <a:p>
            <a:pPr indent="-457188" lvl="1" marL="1219170" marR="0" rtl="0" algn="l">
              <a:lnSpc>
                <a:spcPct val="115000"/>
              </a:lnSpc>
              <a:spcBef>
                <a:spcPts val="800"/>
              </a:spcBef>
              <a:spcAft>
                <a:spcPts val="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folio_* schemas</a:t>
            </a:r>
            <a:r>
              <a:rPr b="0" i="0" lang="en-US" sz="1867" u="none" cap="none" strike="noStrike">
                <a:solidFill>
                  <a:srgbClr val="000000"/>
                </a:solidFill>
                <a:latin typeface="Arial"/>
                <a:ea typeface="Arial"/>
                <a:cs typeface="Arial"/>
                <a:sym typeface="Arial"/>
              </a:rPr>
              <a:t>: </a:t>
            </a:r>
            <a:endParaRPr b="0" i="0" sz="1867" u="none" cap="none" strike="noStrike">
              <a:solidFill>
                <a:srgbClr val="000000"/>
              </a:solidFill>
              <a:latin typeface="Arial"/>
              <a:ea typeface="Arial"/>
              <a:cs typeface="Arial"/>
              <a:sym typeface="Arial"/>
            </a:endParaRPr>
          </a:p>
          <a:p>
            <a:pPr indent="-355591" lvl="2" marL="1600160" marR="0" rtl="0" algn="l">
              <a:lnSpc>
                <a:spcPct val="115000"/>
              </a:lnSpc>
              <a:spcBef>
                <a:spcPts val="800"/>
              </a:spcBef>
              <a:spcAft>
                <a:spcPts val="0"/>
              </a:spcAft>
              <a:buClr>
                <a:srgbClr val="000000"/>
              </a:buClr>
              <a:buSzPts val="1500"/>
              <a:buFont typeface="Arial"/>
              <a:buChar char="■"/>
            </a:pPr>
            <a:r>
              <a:rPr b="0" i="0" lang="en-US" sz="1867" u="none" cap="none" strike="noStrike">
                <a:solidFill>
                  <a:srgbClr val="000000"/>
                </a:solidFill>
                <a:latin typeface="Arial"/>
                <a:ea typeface="Arial"/>
                <a:cs typeface="Arial"/>
                <a:sym typeface="Arial"/>
              </a:rPr>
              <a:t>Instead of one </a:t>
            </a:r>
            <a:r>
              <a:rPr b="1" i="0" lang="en-US" sz="1867" u="none" cap="none" strike="noStrike">
                <a:solidFill>
                  <a:srgbClr val="000000"/>
                </a:solidFill>
                <a:latin typeface="Arial"/>
                <a:ea typeface="Arial"/>
                <a:cs typeface="Arial"/>
                <a:sym typeface="Arial"/>
              </a:rPr>
              <a:t>public</a:t>
            </a:r>
            <a:r>
              <a:rPr b="0" i="0" lang="en-US" sz="1867" u="none" cap="none" strike="noStrike">
                <a:solidFill>
                  <a:srgbClr val="000000"/>
                </a:solidFill>
                <a:latin typeface="Arial"/>
                <a:ea typeface="Arial"/>
                <a:cs typeface="Arial"/>
                <a:sym typeface="Arial"/>
              </a:rPr>
              <a:t> schema covering all the FOLIO application tables, there are separate schemas with tables for each FOLIO application.</a:t>
            </a:r>
            <a:endParaRPr/>
          </a:p>
          <a:p>
            <a:pPr indent="-457188" lvl="1" marL="1219169" marR="0" rtl="0" algn="l">
              <a:lnSpc>
                <a:spcPct val="115000"/>
              </a:lnSpc>
              <a:spcBef>
                <a:spcPts val="800"/>
              </a:spcBef>
              <a:spcAft>
                <a:spcPts val="0"/>
              </a:spcAft>
              <a:buClr>
                <a:srgbClr val="000000"/>
              </a:buClr>
              <a:buSzPts val="1800"/>
              <a:buFont typeface="Arial"/>
              <a:buChar char="○"/>
            </a:pPr>
            <a:r>
              <a:rPr b="1" i="0" lang="en-US" sz="1867" u="none" cap="none" strike="noStrike">
                <a:solidFill>
                  <a:srgbClr val="000000"/>
                </a:solidFill>
                <a:latin typeface="Arial"/>
                <a:ea typeface="Arial"/>
                <a:cs typeface="Arial"/>
                <a:sym typeface="Arial"/>
              </a:rPr>
              <a:t>folio_derived</a:t>
            </a:r>
            <a:r>
              <a:rPr b="0" i="0" lang="en-US" sz="1867" u="none" cap="none" strike="noStrike">
                <a:solidFill>
                  <a:srgbClr val="000000"/>
                </a:solidFill>
                <a:latin typeface="Arial"/>
                <a:ea typeface="Arial"/>
                <a:cs typeface="Arial"/>
                <a:sym typeface="Arial"/>
              </a:rPr>
              <a:t>: where derived tables get created automatically</a:t>
            </a:r>
            <a:endParaRPr b="0" i="0" sz="1867" u="none" cap="none" strike="noStrike">
              <a:solidFill>
                <a:srgbClr val="000000"/>
              </a:solidFill>
              <a:latin typeface="Arial"/>
              <a:ea typeface="Arial"/>
              <a:cs typeface="Arial"/>
              <a:sym typeface="Arial"/>
            </a:endParaRPr>
          </a:p>
          <a:p>
            <a:pPr indent="-452977" lvl="1" marL="1219169" rtl="0" algn="l">
              <a:lnSpc>
                <a:spcPct val="115000"/>
              </a:lnSpc>
              <a:spcBef>
                <a:spcPts val="800"/>
              </a:spcBef>
              <a:spcAft>
                <a:spcPts val="0"/>
              </a:spcAft>
              <a:buClr>
                <a:srgbClr val="000000"/>
              </a:buClr>
              <a:buSzPts val="1867"/>
              <a:buChar char="○"/>
            </a:pPr>
            <a:r>
              <a:rPr b="1" lang="en-US" sz="1867">
                <a:latin typeface="Arial"/>
                <a:ea typeface="Arial"/>
                <a:cs typeface="Arial"/>
                <a:sym typeface="Arial"/>
              </a:rPr>
              <a:t>folio_source_record.marc__t</a:t>
            </a:r>
            <a:r>
              <a:rPr lang="en-US" sz="1867">
                <a:latin typeface="Arial"/>
                <a:ea typeface="Arial"/>
                <a:cs typeface="Arial"/>
                <a:sym typeface="Arial"/>
              </a:rPr>
              <a:t>: schema and table where transformed MARC records are stored in tabular form</a:t>
            </a:r>
            <a:endParaRPr sz="1867">
              <a:solidFill>
                <a:srgbClr val="000000"/>
              </a:solidFill>
              <a:latin typeface="Arial"/>
              <a:ea typeface="Arial"/>
              <a:cs typeface="Arial"/>
              <a:sym typeface="Arial"/>
            </a:endParaRPr>
          </a:p>
          <a:p>
            <a:pPr indent="-448722" lvl="1" marL="1219169" rtl="0" algn="l">
              <a:lnSpc>
                <a:spcPct val="115000"/>
              </a:lnSpc>
              <a:spcBef>
                <a:spcPts val="1600"/>
              </a:spcBef>
              <a:spcAft>
                <a:spcPts val="800"/>
              </a:spcAft>
              <a:buClr>
                <a:srgbClr val="000000"/>
              </a:buClr>
              <a:buSzPts val="1800"/>
              <a:buChar char="○"/>
            </a:pPr>
            <a:r>
              <a:rPr b="1" lang="en-US" sz="1867">
                <a:latin typeface="Arial"/>
                <a:ea typeface="Arial"/>
                <a:cs typeface="Arial"/>
                <a:sym typeface="Arial"/>
              </a:rPr>
              <a:t>access to all schemas:</a:t>
            </a:r>
            <a:r>
              <a:rPr lang="en-US" sz="1867">
                <a:latin typeface="Arial"/>
                <a:ea typeface="Arial"/>
                <a:cs typeface="Arial"/>
                <a:sym typeface="Arial"/>
              </a:rPr>
              <a:t> all users log into Metadb using the same “z_metadbuser_cornell” account and have access to see all the schemas as well as to write to specific “local” schemas</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5" name="Shape 215"/>
        <p:cNvGrpSpPr/>
        <p:nvPr/>
      </p:nvGrpSpPr>
      <p:grpSpPr>
        <a:xfrm>
          <a:off x="0" y="0"/>
          <a:ext cx="0" cy="0"/>
          <a:chOff x="0" y="0"/>
          <a:chExt cx="0" cy="0"/>
        </a:xfrm>
      </p:grpSpPr>
      <p:sp>
        <p:nvSpPr>
          <p:cNvPr id="216" name="Google Shape;216;p32"/>
          <p:cNvSpPr txBox="1"/>
          <p:nvPr>
            <p:ph type="title"/>
          </p:nvPr>
        </p:nvSpPr>
        <p:spPr>
          <a:xfrm>
            <a:off x="723258" y="2048524"/>
            <a:ext cx="10515600" cy="2508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3600" u="none" cap="none" strike="noStrike">
                <a:solidFill>
                  <a:schemeClr val="accent1"/>
                </a:solidFill>
                <a:latin typeface="Arial"/>
                <a:ea typeface="Arial"/>
                <a:cs typeface="Arial"/>
                <a:sym typeface="Arial"/>
              </a:rPr>
              <a:t>LDP and Metadb Schema Structures: </a:t>
            </a:r>
            <a:br>
              <a:rPr b="0" i="0" lang="en-US" sz="3600" u="none" cap="none" strike="noStrike">
                <a:solidFill>
                  <a:schemeClr val="accent1"/>
                </a:solidFill>
                <a:latin typeface="Arial"/>
                <a:ea typeface="Arial"/>
                <a:cs typeface="Arial"/>
                <a:sym typeface="Arial"/>
              </a:rPr>
            </a:br>
            <a:r>
              <a:rPr b="0" i="0" lang="en-US" sz="3600" u="none" cap="none" strike="noStrike">
                <a:solidFill>
                  <a:schemeClr val="accent1"/>
                </a:solidFill>
                <a:latin typeface="Arial"/>
                <a:ea typeface="Arial"/>
                <a:cs typeface="Arial"/>
                <a:sym typeface="Arial"/>
              </a:rPr>
              <a:t>Current</a:t>
            </a:r>
            <a:r>
              <a:rPr lang="en-US" sz="3600">
                <a:solidFill>
                  <a:schemeClr val="accent1"/>
                </a:solidFill>
                <a:latin typeface="Arial"/>
                <a:ea typeface="Arial"/>
                <a:cs typeface="Arial"/>
                <a:sym typeface="Arial"/>
              </a:rPr>
              <a:t> and Historical </a:t>
            </a:r>
            <a:r>
              <a:rPr b="0" i="0" lang="en-US" sz="3600" u="none" cap="none" strike="noStrike">
                <a:solidFill>
                  <a:schemeClr val="accent1"/>
                </a:solidFill>
                <a:latin typeface="Arial"/>
                <a:ea typeface="Arial"/>
                <a:cs typeface="Arial"/>
                <a:sym typeface="Arial"/>
              </a:rPr>
              <a:t>Tables</a:t>
            </a:r>
            <a:endParaRPr b="0" i="0" sz="3600" u="none" cap="none" strike="noStrike">
              <a:solidFill>
                <a:schemeClr val="accent1"/>
              </a:solidFill>
              <a:latin typeface="Arial"/>
              <a:ea typeface="Arial"/>
              <a:cs typeface="Arial"/>
              <a:sym typeface="Arial"/>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0" name="Shape 220"/>
        <p:cNvGrpSpPr/>
        <p:nvPr/>
      </p:nvGrpSpPr>
      <p:grpSpPr>
        <a:xfrm>
          <a:off x="0" y="0"/>
          <a:ext cx="0" cy="0"/>
          <a:chOff x="0" y="0"/>
          <a:chExt cx="0" cy="0"/>
        </a:xfrm>
      </p:grpSpPr>
      <p:sp>
        <p:nvSpPr>
          <p:cNvPr id="221" name="Google Shape;221;p33"/>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800"/>
              <a:buFont typeface="Arial"/>
              <a:buNone/>
            </a:pPr>
            <a:r>
              <a:rPr b="0" i="0" lang="en-US" sz="1850" u="none" cap="none" strike="noStrike">
                <a:solidFill>
                  <a:schemeClr val="accent1"/>
                </a:solidFill>
                <a:latin typeface="Arial"/>
                <a:ea typeface="Arial"/>
                <a:cs typeface="Arial"/>
                <a:sym typeface="Arial"/>
              </a:rPr>
              <a:t>Metadb Schemas: FOLIO Application Historical Schemas</a:t>
            </a:r>
            <a:endParaRPr b="0" i="0" sz="1867" u="none" cap="none" strike="noStrike">
              <a:solidFill>
                <a:schemeClr val="accent1"/>
              </a:solidFill>
              <a:latin typeface="Arial"/>
              <a:ea typeface="Arial"/>
              <a:cs typeface="Arial"/>
              <a:sym typeface="Arial"/>
            </a:endParaRPr>
          </a:p>
        </p:txBody>
      </p:sp>
      <p:sp>
        <p:nvSpPr>
          <p:cNvPr id="222" name="Google Shape;222;p33"/>
          <p:cNvSpPr txBox="1"/>
          <p:nvPr>
            <p:ph idx="1" type="body"/>
          </p:nvPr>
        </p:nvSpPr>
        <p:spPr>
          <a:xfrm>
            <a:off x="338475" y="1356975"/>
            <a:ext cx="6069300" cy="5169000"/>
          </a:xfrm>
          <a:prstGeom prst="rect">
            <a:avLst/>
          </a:prstGeom>
          <a:noFill/>
          <a:ln>
            <a:noFill/>
          </a:ln>
        </p:spPr>
        <p:txBody>
          <a:bodyPr anchorCtr="0" anchor="t" bIns="121900" lIns="121900" spcFirstLastPara="1" rIns="121900" wrap="square" tIns="121900">
            <a:noAutofit/>
          </a:bodyPr>
          <a:lstStyle/>
          <a:p>
            <a:pPr indent="0" lvl="0" marL="152396" marR="0" rtl="0" algn="l">
              <a:lnSpc>
                <a:spcPct val="115000"/>
              </a:lnSpc>
              <a:spcBef>
                <a:spcPts val="800"/>
              </a:spcBef>
              <a:spcAft>
                <a:spcPts val="0"/>
              </a:spcAft>
              <a:buClr>
                <a:srgbClr val="000000"/>
              </a:buClr>
              <a:buSzPts val="1800"/>
              <a:buFont typeface="Arial"/>
              <a:buNone/>
            </a:pPr>
            <a:r>
              <a:rPr b="1" i="0" lang="en-US" sz="2400" u="none" cap="none" strike="noStrike">
                <a:solidFill>
                  <a:srgbClr val="000000"/>
                </a:solidFill>
                <a:latin typeface="Calibri"/>
                <a:ea typeface="Calibri"/>
                <a:cs typeface="Calibri"/>
                <a:sym typeface="Calibri"/>
              </a:rPr>
              <a:t>FOLIO application (folio_*) schemas</a:t>
            </a:r>
            <a:r>
              <a:rPr b="0" i="0" lang="en-US" sz="2400" u="none" cap="none" strike="noStrike">
                <a:solidFill>
                  <a:srgbClr val="000000"/>
                </a:solidFill>
                <a:latin typeface="Calibri"/>
                <a:ea typeface="Calibri"/>
                <a:cs typeface="Calibri"/>
                <a:sym typeface="Calibri"/>
              </a:rPr>
              <a:t>: </a:t>
            </a:r>
            <a:r>
              <a:rPr b="0" i="1" lang="en-US" sz="2400" u="none" cap="none" strike="noStrike">
                <a:solidFill>
                  <a:srgbClr val="000000"/>
                </a:solidFill>
                <a:latin typeface="Calibri"/>
                <a:ea typeface="Calibri"/>
                <a:cs typeface="Calibri"/>
                <a:sym typeface="Calibri"/>
              </a:rPr>
              <a:t>historical</a:t>
            </a:r>
            <a:r>
              <a:rPr b="0" i="0" lang="en-US" sz="2400" u="none" cap="none" strike="noStrike">
                <a:solidFill>
                  <a:srgbClr val="000000"/>
                </a:solidFill>
                <a:latin typeface="Calibri"/>
                <a:ea typeface="Calibri"/>
                <a:cs typeface="Calibri"/>
                <a:sym typeface="Calibri"/>
              </a:rPr>
              <a:t> records</a:t>
            </a:r>
            <a:endParaRPr/>
          </a:p>
          <a:p>
            <a:pPr indent="-374641" lvl="1" marL="990576" marR="0" rtl="0" algn="l">
              <a:lnSpc>
                <a:spcPct val="115000"/>
              </a:lnSpc>
              <a:spcBef>
                <a:spcPts val="80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Instead of a history schema, each table has versions that contain all the “historical” records, which include historical and current (all the data). These versions end with “</a:t>
            </a:r>
            <a:r>
              <a:rPr lang="en-US" sz="1800">
                <a:solidFill>
                  <a:schemeClr val="dk1"/>
                </a:solidFill>
                <a:latin typeface="Calibri"/>
                <a:ea typeface="Calibri"/>
                <a:cs typeface="Calibri"/>
                <a:sym typeface="Calibri"/>
              </a:rPr>
              <a:t>__t__</a:t>
            </a:r>
            <a:r>
              <a:rPr b="0" i="0" lang="en-US" sz="1800" u="none" cap="none" strike="noStrike">
                <a:solidFill>
                  <a:srgbClr val="000000"/>
                </a:solidFill>
                <a:latin typeface="Calibri"/>
                <a:ea typeface="Calibri"/>
                <a:cs typeface="Calibri"/>
                <a:sym typeface="Calibri"/>
              </a:rPr>
              <a:t>” (</a:t>
            </a:r>
            <a:r>
              <a:rPr lang="en-US" sz="1800">
                <a:solidFill>
                  <a:srgbClr val="000000"/>
                </a:solidFill>
                <a:latin typeface="Calibri"/>
                <a:ea typeface="Calibri"/>
                <a:cs typeface="Calibri"/>
                <a:sym typeface="Calibri"/>
              </a:rPr>
              <a:t>four</a:t>
            </a:r>
            <a:r>
              <a:rPr b="0" i="0" lang="en-US" sz="1800" u="none" cap="none" strike="noStrike">
                <a:solidFill>
                  <a:srgbClr val="000000"/>
                </a:solidFill>
                <a:latin typeface="Calibri"/>
                <a:ea typeface="Calibri"/>
                <a:cs typeface="Calibri"/>
                <a:sym typeface="Calibri"/>
              </a:rPr>
              <a:t> underscore characters). </a:t>
            </a:r>
            <a:endParaRPr sz="1800"/>
          </a:p>
          <a:p>
            <a:pPr indent="-374641" lvl="1" marL="990575" marR="0" rtl="0" algn="l">
              <a:lnSpc>
                <a:spcPct val="115000"/>
              </a:lnSpc>
              <a:spcBef>
                <a:spcPts val="800"/>
              </a:spcBef>
              <a:spcAft>
                <a:spcPts val="0"/>
              </a:spcAft>
              <a:buClr>
                <a:srgbClr val="000000"/>
              </a:buClr>
              <a:buSzPts val="1800"/>
              <a:buFont typeface="Arial"/>
              <a:buChar char="■"/>
            </a:pPr>
            <a:r>
              <a:rPr b="0" i="0" lang="en-US" sz="1800" u="none" cap="none" strike="noStrike">
                <a:solidFill>
                  <a:srgbClr val="000000"/>
                </a:solidFill>
                <a:latin typeface="Calibri"/>
                <a:ea typeface="Calibri"/>
                <a:cs typeface="Calibri"/>
                <a:sym typeface="Calibri"/>
              </a:rPr>
              <a:t>For example, in the folio_inventory schema, “instance__t__” has </a:t>
            </a:r>
            <a:r>
              <a:rPr lang="en-US" sz="1800">
                <a:solidFill>
                  <a:srgbClr val="000000"/>
                </a:solidFill>
                <a:latin typeface="Calibri"/>
                <a:ea typeface="Calibri"/>
                <a:cs typeface="Calibri"/>
                <a:sym typeface="Calibri"/>
              </a:rPr>
              <a:t>current</a:t>
            </a:r>
            <a:r>
              <a:rPr b="0" i="0" lang="en-US" sz="1800" u="none" cap="none" strike="noStrike">
                <a:solidFill>
                  <a:srgbClr val="000000"/>
                </a:solidFill>
                <a:latin typeface="Calibri"/>
                <a:ea typeface="Calibri"/>
                <a:cs typeface="Calibri"/>
                <a:sym typeface="Calibri"/>
              </a:rPr>
              <a:t> and historical records.</a:t>
            </a:r>
            <a:endParaRPr sz="1800">
              <a:solidFill>
                <a:srgbClr val="000000"/>
              </a:solidFill>
              <a:latin typeface="Calibri"/>
              <a:ea typeface="Calibri"/>
              <a:cs typeface="Calibri"/>
              <a:sym typeface="Calibri"/>
            </a:endParaRPr>
          </a:p>
          <a:p>
            <a:pPr indent="0" lvl="0" marL="1219169" marR="0" rtl="0" algn="l">
              <a:lnSpc>
                <a:spcPct val="115000"/>
              </a:lnSpc>
              <a:spcBef>
                <a:spcPts val="800"/>
              </a:spcBef>
              <a:spcAft>
                <a:spcPts val="0"/>
              </a:spcAft>
              <a:buNone/>
            </a:pPr>
            <a:r>
              <a:t/>
            </a:r>
            <a:endParaRPr sz="1800">
              <a:solidFill>
                <a:srgbClr val="000000"/>
              </a:solidFill>
              <a:latin typeface="Calibri"/>
              <a:ea typeface="Calibri"/>
              <a:cs typeface="Calibri"/>
              <a:sym typeface="Calibri"/>
            </a:endParaRPr>
          </a:p>
        </p:txBody>
      </p:sp>
      <p:pic>
        <p:nvPicPr>
          <p:cNvPr id="223" name="Google Shape;223;p33"/>
          <p:cNvPicPr preferRelativeResize="0"/>
          <p:nvPr/>
        </p:nvPicPr>
        <p:blipFill rotWithShape="1">
          <a:blip r:embed="rId3">
            <a:alphaModFix/>
          </a:blip>
          <a:srcRect b="0" l="0" r="0" t="1178"/>
          <a:stretch/>
        </p:blipFill>
        <p:spPr>
          <a:xfrm>
            <a:off x="7621969" y="1169667"/>
            <a:ext cx="3570001" cy="505894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7" name="Shape 227"/>
        <p:cNvGrpSpPr/>
        <p:nvPr/>
      </p:nvGrpSpPr>
      <p:grpSpPr>
        <a:xfrm>
          <a:off x="0" y="0"/>
          <a:ext cx="0" cy="0"/>
          <a:chOff x="0" y="0"/>
          <a:chExt cx="0" cy="0"/>
        </a:xfrm>
      </p:grpSpPr>
      <p:sp>
        <p:nvSpPr>
          <p:cNvPr id="228" name="Google Shape;228;p34"/>
          <p:cNvSpPr txBox="1"/>
          <p:nvPr>
            <p:ph type="title"/>
          </p:nvPr>
        </p:nvSpPr>
        <p:spPr>
          <a:xfrm>
            <a:off x="415600" y="349504"/>
            <a:ext cx="11360800" cy="7636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800"/>
              <a:buFont typeface="Arial"/>
              <a:buNone/>
            </a:pPr>
            <a:r>
              <a:rPr b="0" i="0" lang="en-US" sz="1867" u="none" cap="none" strike="noStrike">
                <a:solidFill>
                  <a:schemeClr val="accent1"/>
                </a:solidFill>
                <a:latin typeface="Arial"/>
                <a:ea typeface="Arial"/>
                <a:cs typeface="Arial"/>
                <a:sym typeface="Arial"/>
              </a:rPr>
              <a:t>Metadb Schemas: FOLIO Application Current Schemas</a:t>
            </a:r>
            <a:endParaRPr b="0" i="0" sz="1867" u="none" cap="none" strike="noStrike">
              <a:solidFill>
                <a:schemeClr val="accent1"/>
              </a:solidFill>
              <a:latin typeface="Arial"/>
              <a:ea typeface="Arial"/>
              <a:cs typeface="Arial"/>
              <a:sym typeface="Arial"/>
            </a:endParaRPr>
          </a:p>
        </p:txBody>
      </p:sp>
      <p:sp>
        <p:nvSpPr>
          <p:cNvPr id="229" name="Google Shape;229;p34"/>
          <p:cNvSpPr txBox="1"/>
          <p:nvPr>
            <p:ph idx="1" type="body"/>
          </p:nvPr>
        </p:nvSpPr>
        <p:spPr>
          <a:xfrm>
            <a:off x="338482" y="860192"/>
            <a:ext cx="5907772" cy="5648304"/>
          </a:xfrm>
          <a:prstGeom prst="rect">
            <a:avLst/>
          </a:prstGeom>
          <a:noFill/>
          <a:ln>
            <a:noFill/>
          </a:ln>
        </p:spPr>
        <p:txBody>
          <a:bodyPr anchorCtr="0" anchor="t" bIns="121900" lIns="121900" spcFirstLastPara="1" rIns="121900" wrap="square" tIns="121900">
            <a:noAutofit/>
          </a:bodyPr>
          <a:lstStyle/>
          <a:p>
            <a:pPr indent="0" lvl="0" marL="152396" marR="0" rtl="0" algn="l">
              <a:lnSpc>
                <a:spcPct val="115000"/>
              </a:lnSpc>
              <a:spcBef>
                <a:spcPts val="800"/>
              </a:spcBef>
              <a:spcAft>
                <a:spcPts val="0"/>
              </a:spcAft>
              <a:buClr>
                <a:srgbClr val="000000"/>
              </a:buClr>
              <a:buSzPts val="1800"/>
              <a:buFont typeface="Arial"/>
              <a:buNone/>
            </a:pPr>
            <a:r>
              <a:rPr b="1" i="0" lang="en-US" sz="2400" u="none" cap="none" strike="noStrike">
                <a:solidFill>
                  <a:srgbClr val="000000"/>
                </a:solidFill>
                <a:latin typeface="Calibri"/>
                <a:ea typeface="Calibri"/>
                <a:cs typeface="Calibri"/>
                <a:sym typeface="Calibri"/>
              </a:rPr>
              <a:t>FOLIO application (folio_*) schemas</a:t>
            </a:r>
            <a:r>
              <a:rPr b="0" i="0" lang="en-US" sz="2400" u="none" cap="none" strike="noStrike">
                <a:solidFill>
                  <a:srgbClr val="000000"/>
                </a:solidFill>
                <a:latin typeface="Calibri"/>
                <a:ea typeface="Calibri"/>
                <a:cs typeface="Calibri"/>
                <a:sym typeface="Calibri"/>
              </a:rPr>
              <a:t>: </a:t>
            </a:r>
            <a:r>
              <a:rPr b="0" i="1" lang="en-US" sz="2400" u="none" cap="none" strike="noStrike">
                <a:solidFill>
                  <a:srgbClr val="000000"/>
                </a:solidFill>
                <a:latin typeface="Calibri"/>
                <a:ea typeface="Calibri"/>
                <a:cs typeface="Calibri"/>
                <a:sym typeface="Calibri"/>
              </a:rPr>
              <a:t>current</a:t>
            </a:r>
            <a:r>
              <a:rPr b="0" i="0" lang="en-US" sz="2400" u="none" cap="none" strike="noStrike">
                <a:solidFill>
                  <a:srgbClr val="000000"/>
                </a:solidFill>
                <a:latin typeface="Calibri"/>
                <a:ea typeface="Calibri"/>
                <a:cs typeface="Calibri"/>
                <a:sym typeface="Calibri"/>
              </a:rPr>
              <a:t> records</a:t>
            </a:r>
            <a:endParaRPr/>
          </a:p>
          <a:p>
            <a:pPr indent="-355591" lvl="1" marL="990576" marR="0" rtl="0" algn="l">
              <a:lnSpc>
                <a:spcPct val="115000"/>
              </a:lnSpc>
              <a:spcBef>
                <a:spcPts val="800"/>
              </a:spcBef>
              <a:spcAft>
                <a:spcPts val="0"/>
              </a:spcAft>
              <a:buClr>
                <a:srgbClr val="000000"/>
              </a:buClr>
              <a:buSzPts val="1500"/>
              <a:buFont typeface="Arial"/>
              <a:buChar char="■"/>
            </a:pPr>
            <a:r>
              <a:rPr b="0" i="0" lang="en-US" sz="1800" u="none" cap="none" strike="noStrike">
                <a:solidFill>
                  <a:srgbClr val="000000"/>
                </a:solidFill>
                <a:latin typeface="Calibri"/>
                <a:ea typeface="Calibri"/>
                <a:cs typeface="Calibri"/>
                <a:sym typeface="Calibri"/>
              </a:rPr>
              <a:t>Each table has versions that contain all the </a:t>
            </a:r>
            <a:r>
              <a:rPr b="0" i="1" lang="en-US" sz="1800" u="none" cap="none" strike="noStrike">
                <a:solidFill>
                  <a:srgbClr val="000000"/>
                </a:solidFill>
                <a:latin typeface="Calibri"/>
                <a:ea typeface="Calibri"/>
                <a:cs typeface="Calibri"/>
                <a:sym typeface="Calibri"/>
              </a:rPr>
              <a:t>current</a:t>
            </a:r>
            <a:r>
              <a:rPr b="0" i="0" lang="en-US" sz="1800" u="none" cap="none" strike="noStrike">
                <a:solidFill>
                  <a:srgbClr val="000000"/>
                </a:solidFill>
                <a:latin typeface="Calibri"/>
                <a:ea typeface="Calibri"/>
                <a:cs typeface="Calibri"/>
                <a:sym typeface="Calibri"/>
              </a:rPr>
              <a:t> records. Current versions of tables have specific name formats.</a:t>
            </a:r>
            <a:endParaRPr b="0" i="0" sz="1800" u="none" cap="none" strike="noStrike">
              <a:solidFill>
                <a:srgbClr val="000000"/>
              </a:solidFill>
              <a:latin typeface="Calibri"/>
              <a:ea typeface="Calibri"/>
              <a:cs typeface="Calibri"/>
              <a:sym typeface="Calibri"/>
            </a:endParaRPr>
          </a:p>
          <a:p>
            <a:pPr indent="-355591" lvl="1" marL="990575" marR="0" rtl="0" algn="l">
              <a:lnSpc>
                <a:spcPct val="115000"/>
              </a:lnSpc>
              <a:spcBef>
                <a:spcPts val="800"/>
              </a:spcBef>
              <a:spcAft>
                <a:spcPts val="0"/>
              </a:spcAft>
              <a:buClr>
                <a:srgbClr val="000000"/>
              </a:buClr>
              <a:buSzPts val="1500"/>
              <a:buFont typeface="Arial"/>
              <a:buChar char="■"/>
            </a:pPr>
            <a:r>
              <a:rPr b="0" i="0" lang="en-US" sz="1800" u="none" cap="none" strike="noStrike">
                <a:solidFill>
                  <a:srgbClr val="000000"/>
                </a:solidFill>
                <a:latin typeface="Calibri"/>
                <a:ea typeface="Calibri"/>
                <a:cs typeface="Calibri"/>
                <a:sym typeface="Calibri"/>
              </a:rPr>
              <a:t>For example, in the folio_inventory schema, “instance__t” has current records. (Note that there are two underscore characters between “instance” and “t”.)</a:t>
            </a:r>
            <a:endParaRPr/>
          </a:p>
        </p:txBody>
      </p:sp>
      <p:pic>
        <p:nvPicPr>
          <p:cNvPr id="230" name="Google Shape;230;p34"/>
          <p:cNvPicPr preferRelativeResize="0"/>
          <p:nvPr/>
        </p:nvPicPr>
        <p:blipFill rotWithShape="1">
          <a:blip r:embed="rId3">
            <a:alphaModFix/>
          </a:blip>
          <a:srcRect b="0" l="0" r="0" t="0"/>
          <a:stretch/>
        </p:blipFill>
        <p:spPr>
          <a:xfrm>
            <a:off x="6896233" y="2483150"/>
            <a:ext cx="3044877" cy="285750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4" name="Shape 234"/>
        <p:cNvGrpSpPr/>
        <p:nvPr/>
      </p:nvGrpSpPr>
      <p:grpSpPr>
        <a:xfrm>
          <a:off x="0" y="0"/>
          <a:ext cx="0" cy="0"/>
          <a:chOff x="0" y="0"/>
          <a:chExt cx="0" cy="0"/>
        </a:xfrm>
      </p:grpSpPr>
      <p:sp>
        <p:nvSpPr>
          <p:cNvPr id="235" name="Google Shape;235;p35"/>
          <p:cNvSpPr txBox="1"/>
          <p:nvPr>
            <p:ph type="title"/>
          </p:nvPr>
        </p:nvSpPr>
        <p:spPr>
          <a:xfrm>
            <a:off x="415600" y="349504"/>
            <a:ext cx="11360800" cy="7636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800"/>
              <a:buFont typeface="Arial"/>
              <a:buNone/>
            </a:pPr>
            <a:r>
              <a:rPr b="1" i="0" lang="en-US" sz="2400" u="none" cap="none" strike="noStrike">
                <a:solidFill>
                  <a:schemeClr val="accent1"/>
                </a:solidFill>
              </a:rPr>
              <a:t>Table Naming Conventions</a:t>
            </a:r>
            <a:endParaRPr b="1" i="0" sz="2400" u="none" cap="none" strike="noStrike">
              <a:solidFill>
                <a:schemeClr val="accent1"/>
              </a:solidFill>
            </a:endParaRPr>
          </a:p>
        </p:txBody>
      </p:sp>
      <p:graphicFrame>
        <p:nvGraphicFramePr>
          <p:cNvPr id="236" name="Google Shape;236;p35"/>
          <p:cNvGraphicFramePr/>
          <p:nvPr/>
        </p:nvGraphicFramePr>
        <p:xfrm>
          <a:off x="649705" y="1681610"/>
          <a:ext cx="3000000" cy="3000000"/>
        </p:xfrm>
        <a:graphic>
          <a:graphicData uri="http://schemas.openxmlformats.org/drawingml/2006/table">
            <a:tbl>
              <a:tblPr bandRow="1" firstRow="1">
                <a:noFill/>
                <a:tableStyleId>{06C8C570-1BC7-43A0-8D12-C821B20C0B1D}</a:tableStyleId>
              </a:tblPr>
              <a:tblGrid>
                <a:gridCol w="1864900"/>
                <a:gridCol w="4168125"/>
                <a:gridCol w="4312950"/>
              </a:tblGrid>
              <a:tr h="835550">
                <a:tc>
                  <a:txBody>
                    <a:bodyPr/>
                    <a:lstStyle/>
                    <a:p>
                      <a:pPr indent="0" lvl="0" marL="0" marR="0" rtl="0" algn="l">
                        <a:lnSpc>
                          <a:spcPct val="100000"/>
                        </a:lnSpc>
                        <a:spcBef>
                          <a:spcPts val="0"/>
                        </a:spcBef>
                        <a:spcAft>
                          <a:spcPts val="0"/>
                        </a:spcAft>
                        <a:buNone/>
                      </a:pPr>
                      <a:r>
                        <a:rPr lang="en-US" sz="2400" u="none" cap="none" strike="noStrike"/>
                        <a:t>LDP</a:t>
                      </a:r>
                      <a:endParaRPr/>
                    </a:p>
                  </a:txBody>
                  <a:tcPr marT="45725" marB="45725" marR="91450" marL="91450"/>
                </a:tc>
                <a:tc>
                  <a:txBody>
                    <a:bodyPr/>
                    <a:lstStyle/>
                    <a:p>
                      <a:pPr indent="0" lvl="0" marL="0" marR="0" rtl="0" algn="l">
                        <a:lnSpc>
                          <a:spcPct val="100000"/>
                        </a:lnSpc>
                        <a:spcBef>
                          <a:spcPts val="0"/>
                        </a:spcBef>
                        <a:spcAft>
                          <a:spcPts val="0"/>
                        </a:spcAft>
                        <a:buNone/>
                      </a:pPr>
                      <a:r>
                        <a:rPr lang="en-US" sz="2400" u="none" cap="none" strike="noStrike"/>
                        <a:t>Metadb</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2400" u="none" cap="none" strike="noStrike"/>
                        <a:t>Description</a:t>
                      </a:r>
                      <a:endParaRPr/>
                    </a:p>
                  </a:txBody>
                  <a:tcPr marT="45725" marB="45725" marR="91450" marL="91450"/>
                </a:tc>
              </a:tr>
              <a:tr h="83555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public.table</a:t>
                      </a:r>
                      <a:endParaRPr/>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application schema.table__t</a:t>
                      </a:r>
                      <a:endParaRPr sz="20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records </a:t>
                      </a:r>
                      <a:endParaRPr/>
                    </a:p>
                    <a:p>
                      <a:pPr indent="0" lvl="0" marL="0" marR="0" rtl="0" algn="l">
                        <a:lnSpc>
                          <a:spcPct val="100000"/>
                        </a:lnSpc>
                        <a:spcBef>
                          <a:spcPts val="0"/>
                        </a:spcBef>
                        <a:spcAft>
                          <a:spcPts val="0"/>
                        </a:spcAft>
                        <a:buNone/>
                      </a:pPr>
                      <a:r>
                        <a:t/>
                      </a:r>
                      <a:endParaRPr sz="2000" u="none" cap="none" strike="noStrike"/>
                    </a:p>
                  </a:txBody>
                  <a:tcPr marT="45725" marB="45725" marR="91450" marL="91450"/>
                </a:tc>
              </a:tr>
              <a:tr h="83555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history.table</a:t>
                      </a:r>
                      <a:endParaRPr sz="20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application schema.table__t__</a:t>
                      </a:r>
                      <a:endParaRPr/>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and historical records </a:t>
                      </a:r>
                      <a:endParaRPr/>
                    </a:p>
                    <a:p>
                      <a:pPr indent="0" lvl="0" marL="0" marR="0" rtl="0" algn="l">
                        <a:lnSpc>
                          <a:spcPct val="100000"/>
                        </a:lnSpc>
                        <a:spcBef>
                          <a:spcPts val="0"/>
                        </a:spcBef>
                        <a:spcAft>
                          <a:spcPts val="0"/>
                        </a:spcAft>
                        <a:buNone/>
                      </a:pPr>
                      <a:r>
                        <a:t/>
                      </a:r>
                      <a:endParaRPr sz="2000" u="none" cap="none" strike="noStrike"/>
                    </a:p>
                  </a:txBody>
                  <a:tcPr marT="45725" marB="45725" marR="91450" marL="91450"/>
                </a:tc>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0" name="Shape 240"/>
        <p:cNvGrpSpPr/>
        <p:nvPr/>
      </p:nvGrpSpPr>
      <p:grpSpPr>
        <a:xfrm>
          <a:off x="0" y="0"/>
          <a:ext cx="0" cy="0"/>
          <a:chOff x="0" y="0"/>
          <a:chExt cx="0" cy="0"/>
        </a:xfrm>
      </p:grpSpPr>
      <p:sp>
        <p:nvSpPr>
          <p:cNvPr id="241" name="Google Shape;241;p36"/>
          <p:cNvSpPr txBox="1"/>
          <p:nvPr>
            <p:ph type="title"/>
          </p:nvPr>
        </p:nvSpPr>
        <p:spPr>
          <a:xfrm>
            <a:off x="415600" y="349504"/>
            <a:ext cx="11360800" cy="7636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2800"/>
              <a:buFont typeface="Arial"/>
              <a:buNone/>
            </a:pPr>
            <a:r>
              <a:rPr b="1" i="0" lang="en-US" sz="2400" u="none" cap="none" strike="noStrike">
                <a:solidFill>
                  <a:schemeClr val="accent1"/>
                </a:solidFill>
              </a:rPr>
              <a:t>Table Naming Conventions: Example</a:t>
            </a:r>
            <a:endParaRPr b="1" i="0" sz="2400" u="none" cap="none" strike="noStrike">
              <a:solidFill>
                <a:schemeClr val="accent1"/>
              </a:solidFill>
            </a:endParaRPr>
          </a:p>
        </p:txBody>
      </p:sp>
      <p:graphicFrame>
        <p:nvGraphicFramePr>
          <p:cNvPr id="242" name="Google Shape;242;p36"/>
          <p:cNvGraphicFramePr/>
          <p:nvPr/>
        </p:nvGraphicFramePr>
        <p:xfrm>
          <a:off x="754380" y="1700583"/>
          <a:ext cx="3000000" cy="3000000"/>
        </p:xfrm>
        <a:graphic>
          <a:graphicData uri="http://schemas.openxmlformats.org/drawingml/2006/table">
            <a:tbl>
              <a:tblPr bandRow="1" firstRow="1">
                <a:noFill/>
                <a:tableStyleId>{06C8C570-1BC7-43A0-8D12-C821B20C0B1D}</a:tableStyleId>
              </a:tblPr>
              <a:tblGrid>
                <a:gridCol w="3040375"/>
                <a:gridCol w="3463300"/>
                <a:gridCol w="3817625"/>
              </a:tblGrid>
              <a:tr h="835550">
                <a:tc>
                  <a:txBody>
                    <a:bodyPr/>
                    <a:lstStyle/>
                    <a:p>
                      <a:pPr indent="0" lvl="0" marL="0" marR="0" rtl="0" algn="l">
                        <a:lnSpc>
                          <a:spcPct val="100000"/>
                        </a:lnSpc>
                        <a:spcBef>
                          <a:spcPts val="0"/>
                        </a:spcBef>
                        <a:spcAft>
                          <a:spcPts val="0"/>
                        </a:spcAft>
                        <a:buNone/>
                      </a:pPr>
                      <a:r>
                        <a:rPr lang="en-US" sz="2400" u="none" cap="none" strike="noStrike"/>
                        <a:t>LDP</a:t>
                      </a:r>
                      <a:endParaRPr/>
                    </a:p>
                  </a:txBody>
                  <a:tcPr marT="45725" marB="45725" marR="91450" marL="91450"/>
                </a:tc>
                <a:tc>
                  <a:txBody>
                    <a:bodyPr/>
                    <a:lstStyle/>
                    <a:p>
                      <a:pPr indent="0" lvl="0" marL="0" marR="0" rtl="0" algn="l">
                        <a:lnSpc>
                          <a:spcPct val="100000"/>
                        </a:lnSpc>
                        <a:spcBef>
                          <a:spcPts val="0"/>
                        </a:spcBef>
                        <a:spcAft>
                          <a:spcPts val="0"/>
                        </a:spcAft>
                        <a:buNone/>
                      </a:pPr>
                      <a:r>
                        <a:rPr lang="en-US" sz="2400" u="none" cap="none" strike="noStrike"/>
                        <a:t>Metadb</a:t>
                      </a:r>
                      <a:endParaRPr sz="2400" u="none" cap="none" strike="noStrike"/>
                    </a:p>
                  </a:txBody>
                  <a:tcPr marT="45725" marB="45725" marR="91450" marL="91450"/>
                </a:tc>
                <a:tc>
                  <a:txBody>
                    <a:bodyPr/>
                    <a:lstStyle/>
                    <a:p>
                      <a:pPr indent="0" lvl="0" marL="0" marR="0" rtl="0" algn="l">
                        <a:lnSpc>
                          <a:spcPct val="100000"/>
                        </a:lnSpc>
                        <a:spcBef>
                          <a:spcPts val="0"/>
                        </a:spcBef>
                        <a:spcAft>
                          <a:spcPts val="0"/>
                        </a:spcAft>
                        <a:buNone/>
                      </a:pPr>
                      <a:r>
                        <a:rPr lang="en-US" sz="2400" u="none" cap="none" strike="noStrike"/>
                        <a:t>Description</a:t>
                      </a:r>
                      <a:endParaRPr/>
                    </a:p>
                  </a:txBody>
                  <a:tcPr marT="45725" marB="45725" marR="91450" marL="91450"/>
                </a:tc>
              </a:tr>
              <a:tr h="83555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public.circulation_loans</a:t>
                      </a:r>
                      <a:endParaRPr/>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folio_circulation.loan__t</a:t>
                      </a:r>
                      <a:endParaRPr sz="20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loan records</a:t>
                      </a:r>
                      <a:endParaRPr sz="2000" u="none" cap="none" strike="noStrike"/>
                    </a:p>
                    <a:p>
                      <a:pPr indent="0" lvl="0" marL="0" marR="0" rtl="0" algn="l">
                        <a:lnSpc>
                          <a:spcPct val="100000"/>
                        </a:lnSpc>
                        <a:spcBef>
                          <a:spcPts val="0"/>
                        </a:spcBef>
                        <a:spcAft>
                          <a:spcPts val="0"/>
                        </a:spcAft>
                        <a:buNone/>
                      </a:pPr>
                      <a:r>
                        <a:t/>
                      </a:r>
                      <a:endParaRPr sz="2000"/>
                    </a:p>
                  </a:txBody>
                  <a:tcPr marT="45725" marB="45725" marR="91450" marL="91450"/>
                </a:tc>
              </a:tr>
              <a:tr h="932700">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history.circulation_loans</a:t>
                      </a:r>
                      <a:endParaRPr sz="2000" u="none" cap="none" strike="noStrike"/>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folio_circulation.loan__t__</a:t>
                      </a:r>
                      <a:endParaRPr/>
                    </a:p>
                  </a:txBody>
                  <a:tcPr marT="45725" marB="45725" marR="91450" marL="91450"/>
                </a:tc>
                <a:tc>
                  <a:txBody>
                    <a:bodyPr/>
                    <a:lstStyle/>
                    <a:p>
                      <a:pPr indent="0" lvl="0" marL="0" marR="0" rtl="0" algn="l">
                        <a:lnSpc>
                          <a:spcPct val="100000"/>
                        </a:lnSpc>
                        <a:spcBef>
                          <a:spcPts val="0"/>
                        </a:spcBef>
                        <a:spcAft>
                          <a:spcPts val="0"/>
                        </a:spcAft>
                        <a:buNone/>
                      </a:pPr>
                      <a:r>
                        <a:t/>
                      </a:r>
                      <a:endParaRPr sz="2000" u="none" cap="none" strike="noStrike"/>
                    </a:p>
                    <a:p>
                      <a:pPr indent="0" lvl="0" marL="0" marR="0" rtl="0" algn="l">
                        <a:lnSpc>
                          <a:spcPct val="100000"/>
                        </a:lnSpc>
                        <a:spcBef>
                          <a:spcPts val="0"/>
                        </a:spcBef>
                        <a:spcAft>
                          <a:spcPts val="0"/>
                        </a:spcAft>
                        <a:buNone/>
                      </a:pPr>
                      <a:r>
                        <a:rPr lang="en-US" sz="2000" u="none" cap="none" strike="noStrike"/>
                        <a:t>table that stores current and historical loan records </a:t>
                      </a:r>
                      <a:endParaRPr/>
                    </a:p>
                    <a:p>
                      <a:pPr indent="0" lvl="0" marL="0" marR="0" rtl="0" algn="l">
                        <a:lnSpc>
                          <a:spcPct val="100000"/>
                        </a:lnSpc>
                        <a:spcBef>
                          <a:spcPts val="0"/>
                        </a:spcBef>
                        <a:spcAft>
                          <a:spcPts val="0"/>
                        </a:spcAft>
                        <a:buNone/>
                      </a:pPr>
                      <a:r>
                        <a:t/>
                      </a:r>
                      <a:endParaRPr/>
                    </a:p>
                  </a:txBody>
                  <a:tcPr marT="45725" marB="45725" marR="91450" marL="91450"/>
                </a:tc>
              </a:tr>
            </a:tbl>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47" name="Shape 247"/>
        <p:cNvGrpSpPr/>
        <p:nvPr/>
      </p:nvGrpSpPr>
      <p:grpSpPr>
        <a:xfrm>
          <a:off x="0" y="0"/>
          <a:ext cx="0" cy="0"/>
          <a:chOff x="0" y="0"/>
          <a:chExt cx="0" cy="0"/>
        </a:xfrm>
      </p:grpSpPr>
      <p:sp>
        <p:nvSpPr>
          <p:cNvPr id="248" name="Google Shape;248;p37"/>
          <p:cNvSpPr txBox="1"/>
          <p:nvPr>
            <p:ph type="title"/>
          </p:nvPr>
        </p:nvSpPr>
        <p:spPr>
          <a:xfrm>
            <a:off x="517799" y="163648"/>
            <a:ext cx="10515600" cy="812746"/>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67"/>
              <a:buFont typeface="Arial"/>
              <a:buNone/>
            </a:pPr>
            <a:r>
              <a:rPr b="1" i="0" lang="en-US" sz="2400" u="none" cap="none" strike="noStrike">
                <a:solidFill>
                  <a:schemeClr val="accent1"/>
                </a:solidFill>
                <a:latin typeface="Arial"/>
                <a:ea typeface="Arial"/>
                <a:cs typeface="Arial"/>
                <a:sym typeface="Arial"/>
              </a:rPr>
              <a:t>LDP and Metadb: One Table Comparison</a:t>
            </a:r>
            <a:endParaRPr b="1" sz="2400"/>
          </a:p>
        </p:txBody>
      </p:sp>
      <p:pic>
        <p:nvPicPr>
          <p:cNvPr id="249" name="Google Shape;249;p37"/>
          <p:cNvPicPr preferRelativeResize="0"/>
          <p:nvPr/>
        </p:nvPicPr>
        <p:blipFill>
          <a:blip r:embed="rId3">
            <a:alphaModFix/>
          </a:blip>
          <a:stretch>
            <a:fillRect/>
          </a:stretch>
        </p:blipFill>
        <p:spPr>
          <a:xfrm>
            <a:off x="123125" y="1029750"/>
            <a:ext cx="11945750" cy="479850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20"/>
          <p:cNvSpPr txBox="1"/>
          <p:nvPr>
            <p:ph idx="1" type="body"/>
          </p:nvPr>
        </p:nvSpPr>
        <p:spPr>
          <a:xfrm>
            <a:off x="6511500" y="527950"/>
            <a:ext cx="5680500" cy="5577000"/>
          </a:xfrm>
          <a:prstGeom prst="rect">
            <a:avLst/>
          </a:prstGeom>
          <a:noFill/>
          <a:ln>
            <a:noFill/>
          </a:ln>
        </p:spPr>
        <p:txBody>
          <a:bodyPr anchorCtr="0" anchor="t" bIns="45700" lIns="91425" spcFirstLastPara="1" rIns="91425" wrap="square" tIns="45700">
            <a:noAutofit/>
          </a:bodyPr>
          <a:lstStyle/>
          <a:p>
            <a:pPr indent="0" lvl="0" marL="0" marR="0" rtl="0" algn="l">
              <a:lnSpc>
                <a:spcPct val="115000"/>
              </a:lnSpc>
              <a:spcBef>
                <a:spcPts val="0"/>
              </a:spcBef>
              <a:spcAft>
                <a:spcPts val="0"/>
              </a:spcAft>
              <a:buNone/>
            </a:pPr>
            <a:r>
              <a:rPr lang="en-US"/>
              <a:t>This session will cover:</a:t>
            </a:r>
            <a:endParaRPr/>
          </a:p>
          <a:p>
            <a:pPr indent="0" lvl="0" marL="0" marR="0" rtl="0" algn="l">
              <a:lnSpc>
                <a:spcPct val="115000"/>
              </a:lnSpc>
              <a:spcBef>
                <a:spcPts val="0"/>
              </a:spcBef>
              <a:spcAft>
                <a:spcPts val="0"/>
              </a:spcAft>
              <a:buNone/>
            </a:pPr>
            <a:r>
              <a:t/>
            </a:r>
            <a:endParaRPr/>
          </a:p>
          <a:p>
            <a:pPr indent="-495288" lvl="0" marL="609584" marR="0" rtl="0" algn="l">
              <a:lnSpc>
                <a:spcPct val="115000"/>
              </a:lnSpc>
              <a:spcBef>
                <a:spcPts val="0"/>
              </a:spcBef>
              <a:spcAft>
                <a:spcPts val="0"/>
              </a:spcAft>
              <a:buClr>
                <a:srgbClr val="000000"/>
              </a:buClr>
              <a:buSzPts val="2400"/>
              <a:buFont typeface="Arial"/>
              <a:buChar char="●"/>
            </a:pPr>
            <a:r>
              <a:rPr b="0" i="0" lang="en-US" u="none" cap="none" strike="noStrike">
                <a:solidFill>
                  <a:srgbClr val="000000"/>
                </a:solidFill>
                <a:latin typeface="Arial"/>
                <a:ea typeface="Arial"/>
                <a:cs typeface="Arial"/>
                <a:sym typeface="Arial"/>
              </a:rPr>
              <a:t>What is Metadb?</a:t>
            </a:r>
            <a:endParaRPr/>
          </a:p>
          <a:p>
            <a:pPr indent="-495288" lvl="0" marL="609584" marR="0" rtl="0" algn="l">
              <a:lnSpc>
                <a:spcPct val="115000"/>
              </a:lnSpc>
              <a:spcBef>
                <a:spcPts val="0"/>
              </a:spcBef>
              <a:spcAft>
                <a:spcPts val="0"/>
              </a:spcAft>
              <a:buClr>
                <a:srgbClr val="000000"/>
              </a:buClr>
              <a:buSzPts val="2400"/>
              <a:buFont typeface="Arial"/>
              <a:buChar char="●"/>
            </a:pPr>
            <a:r>
              <a:rPr b="0" i="0" lang="en-US" u="none" cap="none" strike="noStrike">
                <a:solidFill>
                  <a:srgbClr val="000000"/>
                </a:solidFill>
                <a:latin typeface="Arial"/>
                <a:ea typeface="Arial"/>
                <a:cs typeface="Arial"/>
                <a:sym typeface="Arial"/>
              </a:rPr>
              <a:t>LDP </a:t>
            </a:r>
            <a:r>
              <a:rPr lang="en-US">
                <a:solidFill>
                  <a:srgbClr val="000000"/>
                </a:solidFill>
                <a:latin typeface="Arial"/>
                <a:ea typeface="Arial"/>
                <a:cs typeface="Arial"/>
                <a:sym typeface="Arial"/>
              </a:rPr>
              <a:t>and </a:t>
            </a:r>
            <a:r>
              <a:rPr b="0" i="0" lang="en-US" u="none" cap="none" strike="noStrike">
                <a:solidFill>
                  <a:srgbClr val="000000"/>
                </a:solidFill>
                <a:latin typeface="Arial"/>
                <a:ea typeface="Arial"/>
                <a:cs typeface="Arial"/>
                <a:sym typeface="Arial"/>
              </a:rPr>
              <a:t>Metadb Bas</a:t>
            </a:r>
            <a:r>
              <a:rPr lang="en-US">
                <a:solidFill>
                  <a:srgbClr val="000000"/>
                </a:solidFill>
                <a:latin typeface="Arial"/>
                <a:ea typeface="Arial"/>
                <a:cs typeface="Arial"/>
                <a:sym typeface="Arial"/>
              </a:rPr>
              <a:t>ics</a:t>
            </a:r>
            <a:endParaRPr/>
          </a:p>
          <a:p>
            <a:pPr indent="-495288" lvl="0" marL="609584" marR="0" rtl="0" algn="l">
              <a:lnSpc>
                <a:spcPct val="115000"/>
              </a:lnSpc>
              <a:spcBef>
                <a:spcPts val="0"/>
              </a:spcBef>
              <a:spcAft>
                <a:spcPts val="0"/>
              </a:spcAft>
              <a:buClr>
                <a:srgbClr val="000000"/>
              </a:buClr>
              <a:buSzPts val="2400"/>
              <a:buFont typeface="Arial"/>
              <a:buChar char="●"/>
            </a:pPr>
            <a:r>
              <a:rPr b="0" i="0" lang="en-US" u="none" cap="none" strike="noStrike">
                <a:solidFill>
                  <a:srgbClr val="000000"/>
                </a:solidFill>
                <a:latin typeface="Arial"/>
                <a:ea typeface="Arial"/>
                <a:cs typeface="Arial"/>
                <a:sym typeface="Arial"/>
              </a:rPr>
              <a:t>LDP and Metadb Schema Structures</a:t>
            </a:r>
            <a:endParaRPr>
              <a:solidFill>
                <a:srgbClr val="000000"/>
              </a:solidFill>
              <a:latin typeface="Arial"/>
              <a:ea typeface="Arial"/>
              <a:cs typeface="Arial"/>
              <a:sym typeface="Arial"/>
            </a:endParaRPr>
          </a:p>
          <a:p>
            <a:pPr indent="-495288" lvl="0" marL="609584" marR="0" rtl="0" algn="l">
              <a:lnSpc>
                <a:spcPct val="115000"/>
              </a:lnSpc>
              <a:spcBef>
                <a:spcPts val="0"/>
              </a:spcBef>
              <a:spcAft>
                <a:spcPts val="0"/>
              </a:spcAft>
              <a:buClr>
                <a:srgbClr val="000000"/>
              </a:buClr>
              <a:buSzPts val="2400"/>
              <a:buFont typeface="Arial"/>
              <a:buChar char="●"/>
            </a:pPr>
            <a:r>
              <a:rPr lang="en-US">
                <a:solidFill>
                  <a:srgbClr val="000000"/>
                </a:solidFill>
                <a:latin typeface="Arial"/>
                <a:ea typeface="Arial"/>
                <a:cs typeface="Arial"/>
                <a:sym typeface="Arial"/>
              </a:rPr>
              <a:t>Connecting to Metadb</a:t>
            </a:r>
            <a:endParaRPr>
              <a:solidFill>
                <a:srgbClr val="000000"/>
              </a:solidFill>
              <a:latin typeface="Arial"/>
              <a:ea typeface="Arial"/>
              <a:cs typeface="Arial"/>
              <a:sym typeface="Arial"/>
            </a:endParaRPr>
          </a:p>
          <a:p>
            <a:pPr indent="-495288" lvl="0" marL="609584" marR="0" rtl="0" algn="l">
              <a:lnSpc>
                <a:spcPct val="115000"/>
              </a:lnSpc>
              <a:spcBef>
                <a:spcPts val="0"/>
              </a:spcBef>
              <a:spcAft>
                <a:spcPts val="0"/>
              </a:spcAft>
              <a:buClr>
                <a:srgbClr val="000000"/>
              </a:buClr>
              <a:buSzPts val="2400"/>
              <a:buFont typeface="Arial"/>
              <a:buChar char="●"/>
            </a:pPr>
            <a:r>
              <a:rPr lang="en-US">
                <a:solidFill>
                  <a:srgbClr val="000000"/>
                </a:solidFill>
                <a:latin typeface="Arial"/>
                <a:ea typeface="Arial"/>
                <a:cs typeface="Arial"/>
                <a:sym typeface="Arial"/>
              </a:rPr>
              <a:t>Comparing </a:t>
            </a:r>
            <a:r>
              <a:rPr b="0" i="0" lang="en-US" u="none" cap="none" strike="noStrike">
                <a:solidFill>
                  <a:srgbClr val="000000"/>
                </a:solidFill>
                <a:latin typeface="Arial"/>
                <a:ea typeface="Arial"/>
                <a:cs typeface="Arial"/>
                <a:sym typeface="Arial"/>
              </a:rPr>
              <a:t>SQL queries </a:t>
            </a:r>
            <a:r>
              <a:rPr lang="en-US">
                <a:solidFill>
                  <a:srgbClr val="000000"/>
                </a:solidFill>
                <a:latin typeface="Arial"/>
                <a:ea typeface="Arial"/>
                <a:cs typeface="Arial"/>
                <a:sym typeface="Arial"/>
              </a:rPr>
              <a:t>from LDP to</a:t>
            </a:r>
            <a:r>
              <a:rPr b="0" i="0" lang="en-US" u="none" cap="none" strike="noStrike">
                <a:solidFill>
                  <a:srgbClr val="000000"/>
                </a:solidFill>
                <a:latin typeface="Arial"/>
                <a:ea typeface="Arial"/>
                <a:cs typeface="Arial"/>
                <a:sym typeface="Arial"/>
              </a:rPr>
              <a:t> Metadb</a:t>
            </a:r>
            <a:endParaRPr/>
          </a:p>
          <a:p>
            <a:pPr indent="-495288" lvl="0" marL="609584" marR="0" rtl="0" algn="l">
              <a:lnSpc>
                <a:spcPct val="115000"/>
              </a:lnSpc>
              <a:spcBef>
                <a:spcPts val="0"/>
              </a:spcBef>
              <a:spcAft>
                <a:spcPts val="0"/>
              </a:spcAft>
              <a:buClr>
                <a:srgbClr val="000000"/>
              </a:buClr>
              <a:buSzPts val="2400"/>
              <a:buFont typeface="Arial"/>
              <a:buChar char="●"/>
            </a:pPr>
            <a:r>
              <a:rPr lang="en-US">
                <a:solidFill>
                  <a:srgbClr val="000000"/>
                </a:solidFill>
                <a:latin typeface="Arial"/>
                <a:ea typeface="Arial"/>
                <a:cs typeface="Arial"/>
                <a:sym typeface="Arial"/>
              </a:rPr>
              <a:t>Questions</a:t>
            </a:r>
            <a:endParaRPr>
              <a:solidFill>
                <a:srgbClr val="000000"/>
              </a:solidFill>
              <a:latin typeface="Arial"/>
              <a:ea typeface="Arial"/>
              <a:cs typeface="Arial"/>
              <a:sym typeface="Arial"/>
            </a:endParaRPr>
          </a:p>
          <a:p>
            <a:pPr indent="-349238" lvl="0" marL="609585" marR="0" rtl="0" algn="l">
              <a:lnSpc>
                <a:spcPct val="115000"/>
              </a:lnSpc>
              <a:spcBef>
                <a:spcPts val="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a:p>
            <a:pPr indent="-349238" lvl="0" marL="609585" marR="0" rtl="0" algn="l">
              <a:lnSpc>
                <a:spcPct val="115000"/>
              </a:lnSpc>
              <a:spcBef>
                <a:spcPts val="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a:p>
            <a:pPr indent="-349238" lvl="0" marL="609585" marR="0" rtl="0" algn="l">
              <a:lnSpc>
                <a:spcPct val="115000"/>
              </a:lnSpc>
              <a:spcBef>
                <a:spcPts val="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p:txBody>
      </p:sp>
      <p:pic>
        <p:nvPicPr>
          <p:cNvPr descr="Workforce Alliance Clinical &amp; Healthcare Staffing Tender Overview - Brunton  Bid Writing" id="119" name="Google Shape;119;p20"/>
          <p:cNvPicPr preferRelativeResize="0"/>
          <p:nvPr/>
        </p:nvPicPr>
        <p:blipFill rotWithShape="1">
          <a:blip r:embed="rId3">
            <a:alphaModFix/>
          </a:blip>
          <a:srcRect b="0" l="0" r="0" t="0"/>
          <a:stretch/>
        </p:blipFill>
        <p:spPr>
          <a:xfrm>
            <a:off x="677833" y="1680551"/>
            <a:ext cx="4938395" cy="1559493"/>
          </a:xfrm>
          <a:prstGeom prst="rect">
            <a:avLst/>
          </a:prstGeom>
          <a:noFill/>
          <a:ln>
            <a:noFill/>
          </a:ln>
        </p:spPr>
      </p:pic>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sp>
        <p:nvSpPr>
          <p:cNvPr id="255" name="Google Shape;255;p38"/>
          <p:cNvSpPr txBox="1"/>
          <p:nvPr>
            <p:ph type="title"/>
          </p:nvPr>
        </p:nvSpPr>
        <p:spPr>
          <a:xfrm>
            <a:off x="264225" y="163650"/>
            <a:ext cx="11673600" cy="812700"/>
          </a:xfrm>
          <a:prstGeom prst="rect">
            <a:avLst/>
          </a:prstGeom>
          <a:noFill/>
          <a:ln>
            <a:noFill/>
          </a:ln>
        </p:spPr>
        <p:txBody>
          <a:bodyPr anchorCtr="0" anchor="t" bIns="121900" lIns="121900" spcFirstLastPara="1" rIns="121900" wrap="square" tIns="121900">
            <a:noAutofit/>
          </a:bodyPr>
          <a:lstStyle/>
          <a:p>
            <a:pPr indent="0" lvl="0" marL="0" marR="0" rtl="0" algn="l">
              <a:lnSpc>
                <a:spcPct val="100000"/>
              </a:lnSpc>
              <a:spcBef>
                <a:spcPts val="0"/>
              </a:spcBef>
              <a:spcAft>
                <a:spcPts val="0"/>
              </a:spcAft>
              <a:buClr>
                <a:srgbClr val="000000"/>
              </a:buClr>
              <a:buSzPts val="1850"/>
              <a:buFont typeface="Arial"/>
              <a:buNone/>
            </a:pPr>
            <a:r>
              <a:rPr b="1" i="0" lang="en-US" sz="2400" u="none" cap="none" strike="noStrike">
                <a:solidFill>
                  <a:schemeClr val="accent1"/>
                </a:solidFill>
                <a:latin typeface="Arial"/>
                <a:ea typeface="Arial"/>
                <a:cs typeface="Arial"/>
                <a:sym typeface="Arial"/>
              </a:rPr>
              <a:t>LDP and Metadb: Current Tables </a:t>
            </a:r>
            <a:r>
              <a:rPr b="1" lang="en-US" sz="2400">
                <a:solidFill>
                  <a:schemeClr val="accent1"/>
                </a:solidFill>
                <a:latin typeface="Arial"/>
                <a:ea typeface="Arial"/>
                <a:cs typeface="Arial"/>
                <a:sym typeface="Arial"/>
              </a:rPr>
              <a:t>in Partition Schemas</a:t>
            </a:r>
            <a:endParaRPr b="1" i="0" sz="2400" u="none" cap="none" strike="noStrike">
              <a:solidFill>
                <a:schemeClr val="accent1"/>
              </a:solidFill>
              <a:latin typeface="Arial"/>
              <a:ea typeface="Arial"/>
              <a:cs typeface="Arial"/>
              <a:sym typeface="Arial"/>
            </a:endParaRPr>
          </a:p>
        </p:txBody>
      </p:sp>
      <p:sp>
        <p:nvSpPr>
          <p:cNvPr id="256" name="Google Shape;256;p38"/>
          <p:cNvSpPr txBox="1"/>
          <p:nvPr/>
        </p:nvSpPr>
        <p:spPr>
          <a:xfrm>
            <a:off x="517800" y="976350"/>
            <a:ext cx="10705800" cy="1477500"/>
          </a:xfrm>
          <a:prstGeom prst="rect">
            <a:avLst/>
          </a:prstGeom>
          <a:noFill/>
          <a:ln>
            <a:noFill/>
          </a:ln>
        </p:spPr>
        <p:txBody>
          <a:bodyPr anchorCtr="0" anchor="t" bIns="45700" lIns="91425" spcFirstLastPara="1" rIns="91425" wrap="square" tIns="45700">
            <a:spAutoFit/>
          </a:bodyPr>
          <a:lstStyle/>
          <a:p>
            <a:pPr indent="-323850" lvl="0" marL="285750" marR="0" rtl="0" algn="l">
              <a:spcBef>
                <a:spcPts val="0"/>
              </a:spcBef>
              <a:spcAft>
                <a:spcPts val="0"/>
              </a:spcAft>
              <a:buClr>
                <a:schemeClr val="dk1"/>
              </a:buClr>
              <a:buSzPts val="2400"/>
              <a:buFont typeface="Arial"/>
              <a:buChar char="•"/>
            </a:pPr>
            <a:r>
              <a:rPr lang="en-US" sz="2400">
                <a:solidFill>
                  <a:schemeClr val="dk1"/>
                </a:solidFill>
                <a:latin typeface="Calibri"/>
                <a:ea typeface="Calibri"/>
                <a:cs typeface="Calibri"/>
                <a:sym typeface="Calibri"/>
              </a:rPr>
              <a:t>Note: The current table </a:t>
            </a:r>
            <a:r>
              <a:rPr b="1" lang="en-US" sz="2400">
                <a:solidFill>
                  <a:schemeClr val="dk1"/>
                </a:solidFill>
                <a:latin typeface="Calibri"/>
                <a:ea typeface="Calibri"/>
                <a:cs typeface="Calibri"/>
                <a:sym typeface="Calibri"/>
              </a:rPr>
              <a:t>check_in__t</a:t>
            </a:r>
            <a:r>
              <a:rPr lang="en-US" sz="2400">
                <a:solidFill>
                  <a:schemeClr val="dk1"/>
                </a:solidFill>
                <a:latin typeface="Calibri"/>
                <a:ea typeface="Calibri"/>
                <a:cs typeface="Calibri"/>
                <a:sym typeface="Calibri"/>
              </a:rPr>
              <a:t> is contains current data only and is located inside the Partition Schema under the table with current and historical data, </a:t>
            </a:r>
            <a:r>
              <a:rPr b="1" lang="en-US" sz="2400">
                <a:solidFill>
                  <a:schemeClr val="dk1"/>
                </a:solidFill>
                <a:latin typeface="Calibri"/>
                <a:ea typeface="Calibri"/>
                <a:cs typeface="Calibri"/>
                <a:sym typeface="Calibri"/>
              </a:rPr>
              <a:t>check_in__t__</a:t>
            </a:r>
            <a:endParaRPr sz="2400"/>
          </a:p>
          <a:p>
            <a:pPr indent="-171450" lvl="0" marL="285750" marR="0" rtl="0" algn="l">
              <a:spcBef>
                <a:spcPts val="0"/>
              </a:spcBef>
              <a:spcAft>
                <a:spcPts val="0"/>
              </a:spcAft>
              <a:buClr>
                <a:schemeClr val="dk1"/>
              </a:buClr>
              <a:buSzPts val="1800"/>
              <a:buFont typeface="Arial"/>
              <a:buNone/>
            </a:pPr>
            <a:r>
              <a:t/>
            </a:r>
            <a:endParaRPr sz="1800">
              <a:solidFill>
                <a:schemeClr val="dk1"/>
              </a:solidFill>
              <a:latin typeface="Calibri"/>
              <a:ea typeface="Calibri"/>
              <a:cs typeface="Calibri"/>
              <a:sym typeface="Calibri"/>
            </a:endParaRPr>
          </a:p>
        </p:txBody>
      </p:sp>
      <p:pic>
        <p:nvPicPr>
          <p:cNvPr id="257" name="Google Shape;257;p38"/>
          <p:cNvPicPr preferRelativeResize="0"/>
          <p:nvPr/>
        </p:nvPicPr>
        <p:blipFill>
          <a:blip r:embed="rId3">
            <a:alphaModFix/>
          </a:blip>
          <a:stretch>
            <a:fillRect/>
          </a:stretch>
        </p:blipFill>
        <p:spPr>
          <a:xfrm>
            <a:off x="4400125" y="2846475"/>
            <a:ext cx="7645726" cy="3755975"/>
          </a:xfrm>
          <a:prstGeom prst="rect">
            <a:avLst/>
          </a:prstGeom>
          <a:noFill/>
          <a:ln>
            <a:noFill/>
          </a:ln>
        </p:spPr>
      </p:pic>
      <p:cxnSp>
        <p:nvCxnSpPr>
          <p:cNvPr id="258" name="Google Shape;258;p38"/>
          <p:cNvCxnSpPr/>
          <p:nvPr/>
        </p:nvCxnSpPr>
        <p:spPr>
          <a:xfrm>
            <a:off x="3824775" y="3086975"/>
            <a:ext cx="6132000" cy="1933500"/>
          </a:xfrm>
          <a:prstGeom prst="straightConnector1">
            <a:avLst/>
          </a:prstGeom>
          <a:noFill/>
          <a:ln cap="flat" cmpd="sng" w="76200">
            <a:solidFill>
              <a:srgbClr val="FF0000"/>
            </a:solidFill>
            <a:prstDash val="solid"/>
            <a:round/>
            <a:headEnd len="med" w="med" type="none"/>
            <a:tailEnd len="med" w="med" type="triangle"/>
          </a:ln>
        </p:spPr>
      </p:cxnSp>
      <p:pic>
        <p:nvPicPr>
          <p:cNvPr id="259" name="Google Shape;259;p38"/>
          <p:cNvPicPr preferRelativeResize="0"/>
          <p:nvPr/>
        </p:nvPicPr>
        <p:blipFill>
          <a:blip r:embed="rId4">
            <a:alphaModFix/>
          </a:blip>
          <a:stretch>
            <a:fillRect/>
          </a:stretch>
        </p:blipFill>
        <p:spPr>
          <a:xfrm>
            <a:off x="385676" y="2453850"/>
            <a:ext cx="3594925" cy="3701000"/>
          </a:xfrm>
          <a:prstGeom prst="rect">
            <a:avLst/>
          </a:prstGeom>
          <a:noFill/>
          <a:ln>
            <a:noFill/>
          </a:ln>
        </p:spPr>
      </p:pic>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4" name="Shape 264"/>
        <p:cNvGrpSpPr/>
        <p:nvPr/>
      </p:nvGrpSpPr>
      <p:grpSpPr>
        <a:xfrm>
          <a:off x="0" y="0"/>
          <a:ext cx="0" cy="0"/>
          <a:chOff x="0" y="0"/>
          <a:chExt cx="0" cy="0"/>
        </a:xfrm>
      </p:grpSpPr>
      <p:sp>
        <p:nvSpPr>
          <p:cNvPr id="265" name="Google Shape;265;p39"/>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Table Naming Conventions in Metadb</a:t>
            </a:r>
            <a:endParaRPr b="1" sz="2400"/>
          </a:p>
        </p:txBody>
      </p:sp>
      <p:sp>
        <p:nvSpPr>
          <p:cNvPr id="266" name="Google Shape;266;p39"/>
          <p:cNvSpPr txBox="1"/>
          <p:nvPr>
            <p:ph idx="1" type="body"/>
          </p:nvPr>
        </p:nvSpPr>
        <p:spPr>
          <a:xfrm>
            <a:off x="838200" y="1825625"/>
            <a:ext cx="4145280" cy="4351338"/>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Why use 2 underscores?</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2400"/>
              <a:buNone/>
            </a:pPr>
            <a:r>
              <a:rPr i="1" lang="en-US" sz="2400"/>
              <a:t>Table names in a database must be unique. Because some table names already use one underscore, we must make sure the Metadb tables have unique names, so they are given 2 underscores.</a:t>
            </a:r>
            <a:endParaRPr i="1" sz="2400"/>
          </a:p>
        </p:txBody>
      </p:sp>
      <p:sp>
        <p:nvSpPr>
          <p:cNvPr id="267" name="Google Shape;267;p39"/>
          <p:cNvSpPr txBox="1"/>
          <p:nvPr>
            <p:ph idx="2" type="body"/>
          </p:nvPr>
        </p:nvSpPr>
        <p:spPr>
          <a:xfrm>
            <a:off x="6172200" y="1825625"/>
            <a:ext cx="5181600" cy="4351338"/>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Metadb</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SELECT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COUNT (cl.id)</a:t>
            </a:r>
            <a:endParaRPr/>
          </a:p>
          <a:p>
            <a:pPr indent="0" lvl="0" marL="0" rtl="0" algn="l">
              <a:lnSpc>
                <a:spcPct val="90000"/>
              </a:lnSpc>
              <a:spcBef>
                <a:spcPts val="1000"/>
              </a:spcBef>
              <a:spcAft>
                <a:spcPts val="0"/>
              </a:spcAft>
              <a:buClr>
                <a:schemeClr val="dk1"/>
              </a:buClr>
              <a:buSzPts val="1800"/>
              <a:buNone/>
            </a:pPr>
            <a:r>
              <a:t/>
            </a:r>
            <a:endParaRPr sz="1800">
              <a:latin typeface="Courier New"/>
              <a:ea typeface="Courier New"/>
              <a:cs typeface="Courier New"/>
              <a:sym typeface="Courier New"/>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FROM </a:t>
            </a:r>
            <a:endParaRPr/>
          </a:p>
          <a:p>
            <a:pPr indent="0" lvl="0" marL="0" rtl="0" algn="l">
              <a:lnSpc>
                <a:spcPct val="90000"/>
              </a:lnSpc>
              <a:spcBef>
                <a:spcPts val="1000"/>
              </a:spcBef>
              <a:spcAft>
                <a:spcPts val="0"/>
              </a:spcAft>
              <a:buClr>
                <a:schemeClr val="dk1"/>
              </a:buClr>
              <a:buSzPts val="1800"/>
              <a:buNone/>
            </a:pPr>
            <a:r>
              <a:rPr b="1" lang="en-US" sz="1800">
                <a:latin typeface="Courier New"/>
                <a:ea typeface="Courier New"/>
                <a:cs typeface="Courier New"/>
                <a:sym typeface="Courier New"/>
              </a:rPr>
              <a:t>folio_circulation.loan__t</a:t>
            </a:r>
            <a:r>
              <a:rPr lang="en-US" sz="1800">
                <a:latin typeface="Courier New"/>
                <a:ea typeface="Courier New"/>
                <a:cs typeface="Courier New"/>
                <a:sym typeface="Courier New"/>
              </a:rPr>
              <a:t> AS cl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 ;</a:t>
            </a:r>
            <a:endParaRPr/>
          </a:p>
        </p:txBody>
      </p:sp>
      <p:sp>
        <p:nvSpPr>
          <p:cNvPr id="268" name="Google Shape;268;p39"/>
          <p:cNvSpPr/>
          <p:nvPr/>
        </p:nvSpPr>
        <p:spPr>
          <a:xfrm>
            <a:off x="8273716" y="4716377"/>
            <a:ext cx="1991938" cy="1070811"/>
          </a:xfrm>
          <a:prstGeom prst="upArrowCallout">
            <a:avLst>
              <a:gd fmla="val 25000" name="adj1"/>
              <a:gd fmla="val 25000" name="adj2"/>
              <a:gd fmla="val 25000" name="adj3"/>
              <a:gd fmla="val 64977" name="adj4"/>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loan _ _ t</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2" name="Shape 272"/>
        <p:cNvGrpSpPr/>
        <p:nvPr/>
      </p:nvGrpSpPr>
      <p:grpSpPr>
        <a:xfrm>
          <a:off x="0" y="0"/>
          <a:ext cx="0" cy="0"/>
          <a:chOff x="0" y="0"/>
          <a:chExt cx="0" cy="0"/>
        </a:xfrm>
      </p:grpSpPr>
      <p:sp>
        <p:nvSpPr>
          <p:cNvPr id="273" name="Google Shape;273;p40"/>
          <p:cNvSpPr txBox="1"/>
          <p:nvPr>
            <p:ph type="title"/>
          </p:nvPr>
        </p:nvSpPr>
        <p:spPr>
          <a:xfrm>
            <a:off x="901108" y="1195424"/>
            <a:ext cx="10515600" cy="2508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lang="en-US" sz="3600">
                <a:solidFill>
                  <a:schemeClr val="accent1"/>
                </a:solidFill>
                <a:latin typeface="Arial"/>
                <a:ea typeface="Arial"/>
                <a:cs typeface="Arial"/>
                <a:sym typeface="Arial"/>
              </a:rPr>
              <a:t>Demo of setting up your </a:t>
            </a:r>
            <a:endParaRPr sz="3600">
              <a:solidFill>
                <a:schemeClr val="accen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lang="en-US" sz="3600">
                <a:solidFill>
                  <a:schemeClr val="accent1"/>
                </a:solidFill>
                <a:latin typeface="Arial"/>
                <a:ea typeface="Arial"/>
                <a:cs typeface="Arial"/>
                <a:sym typeface="Arial"/>
              </a:rPr>
              <a:t>CloudBeaver Connection </a:t>
            </a:r>
            <a:endParaRPr sz="3600">
              <a:solidFill>
                <a:schemeClr val="accent1"/>
              </a:solidFill>
              <a:latin typeface="Arial"/>
              <a:ea typeface="Arial"/>
              <a:cs typeface="Arial"/>
              <a:sym typeface="Arial"/>
            </a:endParaRPr>
          </a:p>
          <a:p>
            <a:pPr indent="0" lvl="0" marL="0" marR="0" rtl="0" algn="ctr">
              <a:lnSpc>
                <a:spcPct val="100000"/>
              </a:lnSpc>
              <a:spcBef>
                <a:spcPts val="0"/>
              </a:spcBef>
              <a:spcAft>
                <a:spcPts val="0"/>
              </a:spcAft>
              <a:buClr>
                <a:schemeClr val="dk1"/>
              </a:buClr>
              <a:buSzPts val="1100"/>
              <a:buFont typeface="Arial"/>
              <a:buNone/>
            </a:pPr>
            <a:r>
              <a:rPr lang="en-US" sz="3600">
                <a:solidFill>
                  <a:schemeClr val="accent1"/>
                </a:solidFill>
                <a:latin typeface="Arial"/>
                <a:ea typeface="Arial"/>
                <a:cs typeface="Arial"/>
                <a:sym typeface="Arial"/>
              </a:rPr>
              <a:t>to the Metadb reporting database</a:t>
            </a:r>
            <a:endParaRPr b="0" i="0" sz="3600" u="none" cap="none" strike="noStrike">
              <a:solidFill>
                <a:schemeClr val="accent1"/>
              </a:solidFill>
              <a:latin typeface="Arial"/>
              <a:ea typeface="Arial"/>
              <a:cs typeface="Arial"/>
              <a:sym typeface="Arial"/>
            </a:endParaRPr>
          </a:p>
        </p:txBody>
      </p:sp>
      <p:pic>
        <p:nvPicPr>
          <p:cNvPr id="274" name="Google Shape;274;p40"/>
          <p:cNvPicPr preferRelativeResize="0"/>
          <p:nvPr/>
        </p:nvPicPr>
        <p:blipFill>
          <a:blip r:embed="rId3">
            <a:alphaModFix/>
          </a:blip>
          <a:stretch>
            <a:fillRect/>
          </a:stretch>
        </p:blipFill>
        <p:spPr>
          <a:xfrm>
            <a:off x="3254639" y="4033525"/>
            <a:ext cx="5682725" cy="1157175"/>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sp>
        <p:nvSpPr>
          <p:cNvPr id="280" name="Google Shape;280;p41"/>
          <p:cNvSpPr txBox="1"/>
          <p:nvPr>
            <p:ph type="title"/>
          </p:nvPr>
        </p:nvSpPr>
        <p:spPr>
          <a:xfrm>
            <a:off x="838200" y="1120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2 Different User Accounts</a:t>
            </a:r>
            <a:r>
              <a:rPr b="1" lang="en-US" sz="2400">
                <a:solidFill>
                  <a:schemeClr val="accent1"/>
                </a:solidFill>
              </a:rPr>
              <a:t>: CloudBeaver and Metadb</a:t>
            </a:r>
            <a:endParaRPr b="1" sz="2400"/>
          </a:p>
        </p:txBody>
      </p:sp>
      <p:sp>
        <p:nvSpPr>
          <p:cNvPr id="281" name="Google Shape;281;p41"/>
          <p:cNvSpPr txBox="1"/>
          <p:nvPr>
            <p:ph idx="1" type="body"/>
          </p:nvPr>
        </p:nvSpPr>
        <p:spPr>
          <a:xfrm>
            <a:off x="527400" y="1283925"/>
            <a:ext cx="11137200" cy="2106900"/>
          </a:xfrm>
          <a:prstGeom prst="rect">
            <a:avLst/>
          </a:prstGeom>
          <a:noFill/>
          <a:ln>
            <a:noFill/>
          </a:ln>
        </p:spPr>
        <p:txBody>
          <a:bodyPr anchorCtr="0" anchor="t" bIns="45700" lIns="91425" spcFirstLastPara="1" rIns="91425" wrap="square" tIns="45700">
            <a:noAutofit/>
          </a:bodyPr>
          <a:lstStyle/>
          <a:p>
            <a:pPr indent="0" lvl="0" marL="0" rtl="0" algn="l">
              <a:lnSpc>
                <a:spcPct val="115000"/>
              </a:lnSpc>
              <a:spcBef>
                <a:spcPts val="1000"/>
              </a:spcBef>
              <a:spcAft>
                <a:spcPts val="0"/>
              </a:spcAft>
              <a:buNone/>
            </a:pPr>
            <a:r>
              <a:rPr lang="en-US" sz="2400"/>
              <a:t>Every time you connect to the Metadb reporting database to build and/or run reports, you first log in using your CloudBeaver user name (</a:t>
            </a:r>
            <a:r>
              <a:rPr b="1" lang="en-US" sz="2400"/>
              <a:t>netiduser</a:t>
            </a:r>
            <a:r>
              <a:rPr lang="en-US" sz="2400"/>
              <a:t>) and user password. Next, you set up a connection to the Metadb reporting database using the metadb user name </a:t>
            </a:r>
            <a:r>
              <a:rPr b="1" lang="en-US" sz="2400"/>
              <a:t>z_metadbuser_cornell</a:t>
            </a:r>
            <a:r>
              <a:rPr lang="en-US" sz="2400"/>
              <a:t> and password. Once your metadb reporting database connection is established, you do not need to type in its user name and password again. </a:t>
            </a:r>
            <a:endParaRPr sz="2400"/>
          </a:p>
        </p:txBody>
      </p:sp>
      <p:pic>
        <p:nvPicPr>
          <p:cNvPr id="282" name="Google Shape;282;p41"/>
          <p:cNvPicPr preferRelativeResize="0"/>
          <p:nvPr/>
        </p:nvPicPr>
        <p:blipFill>
          <a:blip r:embed="rId3">
            <a:alphaModFix/>
          </a:blip>
          <a:stretch>
            <a:fillRect/>
          </a:stretch>
        </p:blipFill>
        <p:spPr>
          <a:xfrm>
            <a:off x="838200" y="4000350"/>
            <a:ext cx="3750901" cy="2712426"/>
          </a:xfrm>
          <a:prstGeom prst="rect">
            <a:avLst/>
          </a:prstGeom>
          <a:noFill/>
          <a:ln>
            <a:noFill/>
          </a:ln>
        </p:spPr>
      </p:pic>
      <p:pic>
        <p:nvPicPr>
          <p:cNvPr id="283" name="Google Shape;283;p41"/>
          <p:cNvPicPr preferRelativeResize="0"/>
          <p:nvPr/>
        </p:nvPicPr>
        <p:blipFill>
          <a:blip r:embed="rId4">
            <a:alphaModFix/>
          </a:blip>
          <a:stretch>
            <a:fillRect/>
          </a:stretch>
        </p:blipFill>
        <p:spPr>
          <a:xfrm>
            <a:off x="6148725" y="4107375"/>
            <a:ext cx="4142726" cy="2712425"/>
          </a:xfrm>
          <a:prstGeom prst="rect">
            <a:avLst/>
          </a:prstGeom>
          <a:noFill/>
          <a:ln>
            <a:noFill/>
          </a:ln>
        </p:spPr>
      </p:pic>
      <p:sp>
        <p:nvSpPr>
          <p:cNvPr id="284" name="Google Shape;284;p41"/>
          <p:cNvSpPr txBox="1"/>
          <p:nvPr/>
        </p:nvSpPr>
        <p:spPr>
          <a:xfrm>
            <a:off x="725075" y="3483150"/>
            <a:ext cx="3000000" cy="5172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US" sz="2400">
                <a:solidFill>
                  <a:schemeClr val="accent1"/>
                </a:solidFill>
                <a:latin typeface="Calibri"/>
                <a:ea typeface="Calibri"/>
                <a:cs typeface="Calibri"/>
                <a:sym typeface="Calibri"/>
              </a:rPr>
              <a:t>CloudBeaver</a:t>
            </a:r>
            <a:endParaRPr/>
          </a:p>
        </p:txBody>
      </p:sp>
      <p:sp>
        <p:nvSpPr>
          <p:cNvPr id="285" name="Google Shape;285;p41"/>
          <p:cNvSpPr txBox="1"/>
          <p:nvPr/>
        </p:nvSpPr>
        <p:spPr>
          <a:xfrm>
            <a:off x="6001425" y="3590175"/>
            <a:ext cx="3000000" cy="517200"/>
          </a:xfrm>
          <a:prstGeom prst="rect">
            <a:avLst/>
          </a:prstGeom>
          <a:noFill/>
          <a:ln>
            <a:noFill/>
          </a:ln>
        </p:spPr>
        <p:txBody>
          <a:bodyPr anchorCtr="0" anchor="t" bIns="91425" lIns="91425" spcFirstLastPara="1" rIns="91425" wrap="square" tIns="91425">
            <a:spAutoFit/>
          </a:bodyPr>
          <a:lstStyle/>
          <a:p>
            <a:pPr indent="0" lvl="0" marL="0" rtl="0" algn="l">
              <a:lnSpc>
                <a:spcPct val="90000"/>
              </a:lnSpc>
              <a:spcBef>
                <a:spcPts val="0"/>
              </a:spcBef>
              <a:spcAft>
                <a:spcPts val="0"/>
              </a:spcAft>
              <a:buNone/>
            </a:pPr>
            <a:r>
              <a:rPr b="1" lang="en-US" sz="2400">
                <a:solidFill>
                  <a:schemeClr val="accent1"/>
                </a:solidFill>
                <a:latin typeface="Calibri"/>
                <a:ea typeface="Calibri"/>
                <a:cs typeface="Calibri"/>
                <a:sym typeface="Calibri"/>
              </a:rPr>
              <a:t>Metadb</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0" name="Shape 290"/>
        <p:cNvGrpSpPr/>
        <p:nvPr/>
      </p:nvGrpSpPr>
      <p:grpSpPr>
        <a:xfrm>
          <a:off x="0" y="0"/>
          <a:ext cx="0" cy="0"/>
          <a:chOff x="0" y="0"/>
          <a:chExt cx="0" cy="0"/>
        </a:xfrm>
      </p:grpSpPr>
      <p:sp>
        <p:nvSpPr>
          <p:cNvPr id="291" name="Google Shape;291;p42"/>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CloudBeaver: Log in and Change Your Password</a:t>
            </a:r>
            <a:endParaRPr b="1" sz="2400"/>
          </a:p>
        </p:txBody>
      </p:sp>
      <p:sp>
        <p:nvSpPr>
          <p:cNvPr id="292" name="Google Shape;292;p42"/>
          <p:cNvSpPr txBox="1"/>
          <p:nvPr>
            <p:ph idx="1" type="body"/>
          </p:nvPr>
        </p:nvSpPr>
        <p:spPr>
          <a:xfrm>
            <a:off x="838200" y="1449575"/>
            <a:ext cx="5792700" cy="4885500"/>
          </a:xfrm>
          <a:prstGeom prst="rect">
            <a:avLst/>
          </a:prstGeom>
          <a:noFill/>
          <a:ln>
            <a:noFill/>
          </a:ln>
        </p:spPr>
        <p:txBody>
          <a:bodyPr anchorCtr="0" anchor="t" bIns="45700" lIns="91425" spcFirstLastPara="1" rIns="91425" wrap="square" tIns="45700">
            <a:normAutofit fontScale="62500" lnSpcReduction="20000"/>
          </a:bodyPr>
          <a:lstStyle/>
          <a:p>
            <a:pPr indent="-371475" lvl="0" marL="457200" rtl="0" algn="l">
              <a:lnSpc>
                <a:spcPct val="90000"/>
              </a:lnSpc>
              <a:spcBef>
                <a:spcPts val="1000"/>
              </a:spcBef>
              <a:spcAft>
                <a:spcPts val="0"/>
              </a:spcAft>
              <a:buSzPct val="100000"/>
              <a:buAutoNum type="arabicPeriod"/>
            </a:pPr>
            <a:r>
              <a:rPr lang="en-US" sz="3600"/>
              <a:t>Open your web browser and go to </a:t>
            </a:r>
            <a:br>
              <a:rPr lang="en-US" sz="3600"/>
            </a:br>
            <a:br>
              <a:rPr lang="en-US" sz="3600"/>
            </a:br>
            <a:r>
              <a:rPr b="1" lang="en-US" sz="3600"/>
              <a:t>44.207.124.201</a:t>
            </a:r>
            <a:endParaRPr b="1" sz="3600"/>
          </a:p>
          <a:p>
            <a:pPr indent="0" lvl="0" marL="457200" rtl="0" algn="l">
              <a:lnSpc>
                <a:spcPct val="90000"/>
              </a:lnSpc>
              <a:spcBef>
                <a:spcPts val="1000"/>
              </a:spcBef>
              <a:spcAft>
                <a:spcPts val="0"/>
              </a:spcAft>
              <a:buNone/>
            </a:pPr>
            <a:r>
              <a:t/>
            </a:r>
            <a:endParaRPr sz="3600"/>
          </a:p>
          <a:p>
            <a:pPr indent="-371475" lvl="0" marL="457200" rtl="0" algn="l">
              <a:lnSpc>
                <a:spcPct val="90000"/>
              </a:lnSpc>
              <a:spcBef>
                <a:spcPts val="1000"/>
              </a:spcBef>
              <a:spcAft>
                <a:spcPts val="0"/>
              </a:spcAft>
              <a:buSzPct val="100000"/>
              <a:buAutoNum type="arabicPeriod"/>
            </a:pPr>
            <a:r>
              <a:rPr lang="en-US" sz="3600"/>
              <a:t>Enter your </a:t>
            </a:r>
            <a:r>
              <a:rPr b="1" lang="en-US" sz="3600"/>
              <a:t>user name</a:t>
            </a:r>
            <a:r>
              <a:rPr lang="en-US" sz="3600"/>
              <a:t> and temporary </a:t>
            </a:r>
            <a:r>
              <a:rPr b="1" lang="en-US" sz="3600"/>
              <a:t>password</a:t>
            </a:r>
            <a:br>
              <a:rPr lang="en-US" sz="3600"/>
            </a:br>
            <a:endParaRPr sz="3600"/>
          </a:p>
          <a:p>
            <a:pPr indent="-371475" lvl="0" marL="457200" rtl="0" algn="l">
              <a:lnSpc>
                <a:spcPct val="90000"/>
              </a:lnSpc>
              <a:spcBef>
                <a:spcPts val="0"/>
              </a:spcBef>
              <a:spcAft>
                <a:spcPts val="0"/>
              </a:spcAft>
              <a:buSzPct val="100000"/>
              <a:buAutoNum type="arabicPeriod"/>
            </a:pPr>
            <a:r>
              <a:rPr lang="en-US" sz="3600"/>
              <a:t>Click your </a:t>
            </a:r>
            <a:r>
              <a:rPr b="1" lang="en-US" sz="3600"/>
              <a:t>username </a:t>
            </a:r>
            <a:r>
              <a:rPr lang="en-US" sz="3600"/>
              <a:t>in the top </a:t>
            </a:r>
            <a:r>
              <a:rPr lang="en-US" sz="3600"/>
              <a:t>right</a:t>
            </a:r>
            <a:r>
              <a:rPr lang="en-US" sz="3600"/>
              <a:t> corner of the screen</a:t>
            </a:r>
            <a:br>
              <a:rPr lang="en-US" sz="3600"/>
            </a:br>
            <a:endParaRPr sz="3600"/>
          </a:p>
          <a:p>
            <a:pPr indent="-371475" lvl="0" marL="457200" rtl="0" algn="l">
              <a:lnSpc>
                <a:spcPct val="90000"/>
              </a:lnSpc>
              <a:spcBef>
                <a:spcPts val="0"/>
              </a:spcBef>
              <a:spcAft>
                <a:spcPts val="0"/>
              </a:spcAft>
              <a:buSzPct val="100000"/>
              <a:buAutoNum type="arabicPeriod"/>
            </a:pPr>
            <a:r>
              <a:rPr lang="en-US" sz="3600"/>
              <a:t>Click </a:t>
            </a:r>
            <a:r>
              <a:rPr b="1" lang="en-US" sz="3600"/>
              <a:t>Authentication</a:t>
            </a:r>
            <a:endParaRPr b="1" sz="3600"/>
          </a:p>
          <a:p>
            <a:pPr indent="0" lvl="0" marL="0" rtl="0" algn="l">
              <a:lnSpc>
                <a:spcPct val="90000"/>
              </a:lnSpc>
              <a:spcBef>
                <a:spcPts val="1000"/>
              </a:spcBef>
              <a:spcAft>
                <a:spcPts val="0"/>
              </a:spcAft>
              <a:buNone/>
            </a:pPr>
            <a:r>
              <a:t/>
            </a:r>
            <a:endParaRPr sz="3600"/>
          </a:p>
          <a:p>
            <a:pPr indent="-371475" lvl="0" marL="457200" rtl="0" algn="l">
              <a:lnSpc>
                <a:spcPct val="90000"/>
              </a:lnSpc>
              <a:spcBef>
                <a:spcPts val="1000"/>
              </a:spcBef>
              <a:spcAft>
                <a:spcPts val="0"/>
              </a:spcAft>
              <a:buSzPct val="100000"/>
              <a:buAutoNum type="arabicPeriod"/>
            </a:pPr>
            <a:r>
              <a:rPr lang="en-US" sz="3600"/>
              <a:t>Enter your </a:t>
            </a:r>
            <a:r>
              <a:rPr b="1" lang="en-US" sz="3600"/>
              <a:t>temporary password</a:t>
            </a:r>
            <a:r>
              <a:rPr lang="en-US" sz="3600"/>
              <a:t>, your </a:t>
            </a:r>
            <a:r>
              <a:rPr b="1" lang="en-US" sz="3600"/>
              <a:t>new password</a:t>
            </a:r>
            <a:r>
              <a:rPr lang="en-US" sz="3600"/>
              <a:t>, and your </a:t>
            </a:r>
            <a:r>
              <a:rPr b="1" lang="en-US" sz="3600"/>
              <a:t>new password</a:t>
            </a:r>
            <a:r>
              <a:rPr lang="en-US" sz="3600"/>
              <a:t> again</a:t>
            </a:r>
            <a:endParaRPr sz="3600"/>
          </a:p>
          <a:p>
            <a:pPr indent="0" lvl="0" marL="0" rtl="0" algn="l">
              <a:lnSpc>
                <a:spcPct val="90000"/>
              </a:lnSpc>
              <a:spcBef>
                <a:spcPts val="1000"/>
              </a:spcBef>
              <a:spcAft>
                <a:spcPts val="0"/>
              </a:spcAft>
              <a:buNone/>
            </a:pPr>
            <a:r>
              <a:t/>
            </a:r>
            <a:endParaRPr sz="3600"/>
          </a:p>
          <a:p>
            <a:pPr indent="-371475" lvl="0" marL="457200" rtl="0" algn="l">
              <a:lnSpc>
                <a:spcPct val="90000"/>
              </a:lnSpc>
              <a:spcBef>
                <a:spcPts val="1000"/>
              </a:spcBef>
              <a:spcAft>
                <a:spcPts val="0"/>
              </a:spcAft>
              <a:buSzPct val="100000"/>
              <a:buAutoNum type="arabicPeriod"/>
            </a:pPr>
            <a:r>
              <a:rPr lang="en-US" sz="3600"/>
              <a:t>Click </a:t>
            </a:r>
            <a:r>
              <a:rPr b="1" lang="en-US" sz="3600"/>
              <a:t>Change </a:t>
            </a:r>
            <a:r>
              <a:rPr lang="en-US" sz="3600"/>
              <a:t>to change your password</a:t>
            </a:r>
            <a:endParaRPr sz="3600"/>
          </a:p>
        </p:txBody>
      </p:sp>
      <p:pic>
        <p:nvPicPr>
          <p:cNvPr id="293" name="Google Shape;293;p42"/>
          <p:cNvPicPr preferRelativeResize="0"/>
          <p:nvPr/>
        </p:nvPicPr>
        <p:blipFill>
          <a:blip r:embed="rId3">
            <a:alphaModFix/>
          </a:blip>
          <a:stretch>
            <a:fillRect/>
          </a:stretch>
        </p:blipFill>
        <p:spPr>
          <a:xfrm>
            <a:off x="7036088" y="1503175"/>
            <a:ext cx="6124575" cy="506730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8" name="Shape 298"/>
        <p:cNvGrpSpPr/>
        <p:nvPr/>
      </p:nvGrpSpPr>
      <p:grpSpPr>
        <a:xfrm>
          <a:off x="0" y="0"/>
          <a:ext cx="0" cy="0"/>
          <a:chOff x="0" y="0"/>
          <a:chExt cx="0" cy="0"/>
        </a:xfrm>
      </p:grpSpPr>
      <p:sp>
        <p:nvSpPr>
          <p:cNvPr id="299" name="Google Shape;299;p43"/>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CloudBeaver: Configure Connection to Metadb Reporting Database</a:t>
            </a:r>
            <a:endParaRPr b="1" sz="2400"/>
          </a:p>
        </p:txBody>
      </p:sp>
      <p:sp>
        <p:nvSpPr>
          <p:cNvPr id="300" name="Google Shape;300;p43"/>
          <p:cNvSpPr txBox="1"/>
          <p:nvPr>
            <p:ph idx="1" type="body"/>
          </p:nvPr>
        </p:nvSpPr>
        <p:spPr>
          <a:xfrm>
            <a:off x="838200" y="1449575"/>
            <a:ext cx="4677600" cy="5282700"/>
          </a:xfrm>
          <a:prstGeom prst="rect">
            <a:avLst/>
          </a:prstGeom>
          <a:noFill/>
          <a:ln>
            <a:noFill/>
          </a:ln>
        </p:spPr>
        <p:txBody>
          <a:bodyPr anchorCtr="0" anchor="t" bIns="45700" lIns="91425" spcFirstLastPara="1" rIns="91425" wrap="square" tIns="45700">
            <a:noAutofit/>
          </a:bodyPr>
          <a:lstStyle/>
          <a:p>
            <a:pPr indent="-342900" lvl="0" marL="457200" rtl="0" algn="l">
              <a:lnSpc>
                <a:spcPct val="115000"/>
              </a:lnSpc>
              <a:spcBef>
                <a:spcPts val="1000"/>
              </a:spcBef>
              <a:spcAft>
                <a:spcPts val="0"/>
              </a:spcAft>
              <a:buSzPts val="1800"/>
              <a:buAutoNum type="arabicPeriod"/>
            </a:pPr>
            <a:r>
              <a:rPr lang="en-US" sz="1800"/>
              <a:t>Choose New Connection, </a:t>
            </a:r>
            <a:r>
              <a:rPr b="1" lang="en-US" sz="1800"/>
              <a:t>From a Template</a:t>
            </a:r>
            <a:endParaRPr sz="1800"/>
          </a:p>
          <a:p>
            <a:pPr indent="-342900" lvl="0" marL="457200" rtl="0" algn="l">
              <a:lnSpc>
                <a:spcPct val="115000"/>
              </a:lnSpc>
              <a:spcBef>
                <a:spcPts val="0"/>
              </a:spcBef>
              <a:spcAft>
                <a:spcPts val="0"/>
              </a:spcAft>
              <a:buSzPts val="1800"/>
              <a:buAutoNum type="arabicPeriod"/>
            </a:pPr>
            <a:r>
              <a:rPr lang="en-US" sz="1800"/>
              <a:t>Choose </a:t>
            </a:r>
            <a:r>
              <a:rPr b="1" lang="en-US" sz="1800"/>
              <a:t>Cornell Metadb Production</a:t>
            </a:r>
            <a:endParaRPr sz="1800"/>
          </a:p>
          <a:p>
            <a:pPr indent="-342900" lvl="0" marL="457200" rtl="0" algn="l">
              <a:lnSpc>
                <a:spcPct val="115000"/>
              </a:lnSpc>
              <a:spcBef>
                <a:spcPts val="0"/>
              </a:spcBef>
              <a:spcAft>
                <a:spcPts val="0"/>
              </a:spcAft>
              <a:buSzPts val="1800"/>
              <a:buAutoNum type="arabicPeriod"/>
            </a:pPr>
            <a:r>
              <a:rPr lang="en-US" sz="1800"/>
              <a:t>Enter the User name</a:t>
            </a:r>
            <a:br>
              <a:rPr lang="en-US" sz="1800"/>
            </a:br>
            <a:br>
              <a:rPr lang="en-US" sz="1800"/>
            </a:br>
            <a:r>
              <a:rPr b="1" lang="en-US" sz="1800"/>
              <a:t>z_metadbuser_cornell</a:t>
            </a:r>
            <a:br>
              <a:rPr b="1" lang="en-US" sz="1800"/>
            </a:br>
            <a:br>
              <a:rPr b="1" lang="en-US" sz="1800"/>
            </a:br>
            <a:r>
              <a:rPr i="1" lang="en-US" sz="1800"/>
              <a:t>PLEASE NOTE: This User Name and Password is different from what you used to sign onto your personal CloudBeaver account. This is the general user account for access to the Metadb database itself.</a:t>
            </a:r>
            <a:br>
              <a:rPr i="1" lang="en-US" sz="1800"/>
            </a:br>
            <a:endParaRPr i="1" sz="1800"/>
          </a:p>
          <a:p>
            <a:pPr indent="-342900" lvl="0" marL="457200" rtl="0" algn="l">
              <a:lnSpc>
                <a:spcPct val="115000"/>
              </a:lnSpc>
              <a:spcBef>
                <a:spcPts val="0"/>
              </a:spcBef>
              <a:spcAft>
                <a:spcPts val="0"/>
              </a:spcAft>
              <a:buSzPts val="1800"/>
              <a:buAutoNum type="arabicPeriod"/>
            </a:pPr>
            <a:r>
              <a:rPr lang="en-US" sz="1800"/>
              <a:t>Enter the </a:t>
            </a:r>
            <a:r>
              <a:rPr b="1" lang="en-US" sz="1800"/>
              <a:t>password </a:t>
            </a:r>
            <a:r>
              <a:rPr lang="en-US" sz="1800"/>
              <a:t>for this account</a:t>
            </a:r>
            <a:endParaRPr sz="1800"/>
          </a:p>
          <a:p>
            <a:pPr indent="-342900" lvl="0" marL="457200" rtl="0" algn="l">
              <a:lnSpc>
                <a:spcPct val="115000"/>
              </a:lnSpc>
              <a:spcBef>
                <a:spcPts val="0"/>
              </a:spcBef>
              <a:spcAft>
                <a:spcPts val="0"/>
              </a:spcAft>
              <a:buSzPts val="1800"/>
              <a:buAutoNum type="arabicPeriod"/>
            </a:pPr>
            <a:r>
              <a:rPr lang="en-US" sz="1800"/>
              <a:t>Check Save Credentials</a:t>
            </a:r>
            <a:endParaRPr sz="1800"/>
          </a:p>
          <a:p>
            <a:pPr indent="-342900" lvl="0" marL="457200" rtl="0" algn="l">
              <a:lnSpc>
                <a:spcPct val="115000"/>
              </a:lnSpc>
              <a:spcBef>
                <a:spcPts val="0"/>
              </a:spcBef>
              <a:spcAft>
                <a:spcPts val="0"/>
              </a:spcAft>
              <a:buSzPts val="1800"/>
              <a:buAutoNum type="arabicPeriod"/>
            </a:pPr>
            <a:r>
              <a:rPr lang="en-US" sz="1800"/>
              <a:t>Click </a:t>
            </a:r>
            <a:r>
              <a:rPr b="1" lang="en-US" sz="1800"/>
              <a:t>CONNECT</a:t>
            </a:r>
            <a:endParaRPr sz="1800"/>
          </a:p>
        </p:txBody>
      </p:sp>
      <p:pic>
        <p:nvPicPr>
          <p:cNvPr id="301" name="Google Shape;301;p43"/>
          <p:cNvPicPr preferRelativeResize="0"/>
          <p:nvPr/>
        </p:nvPicPr>
        <p:blipFill>
          <a:blip r:embed="rId3">
            <a:alphaModFix/>
          </a:blip>
          <a:stretch>
            <a:fillRect/>
          </a:stretch>
        </p:blipFill>
        <p:spPr>
          <a:xfrm>
            <a:off x="5824175" y="1690825"/>
            <a:ext cx="6172099" cy="4041175"/>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6" name="Shape 306"/>
        <p:cNvGrpSpPr/>
        <p:nvPr/>
      </p:nvGrpSpPr>
      <p:grpSpPr>
        <a:xfrm>
          <a:off x="0" y="0"/>
          <a:ext cx="0" cy="0"/>
          <a:chOff x="0" y="0"/>
          <a:chExt cx="0" cy="0"/>
        </a:xfrm>
      </p:grpSpPr>
      <p:sp>
        <p:nvSpPr>
          <p:cNvPr id="307" name="Google Shape;307;p44"/>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CloudBeaver: Logging Out and Logging In </a:t>
            </a:r>
            <a:endParaRPr b="1" sz="2400"/>
          </a:p>
        </p:txBody>
      </p:sp>
      <p:sp>
        <p:nvSpPr>
          <p:cNvPr id="308" name="Google Shape;308;p44"/>
          <p:cNvSpPr txBox="1"/>
          <p:nvPr>
            <p:ph idx="1" type="body"/>
          </p:nvPr>
        </p:nvSpPr>
        <p:spPr>
          <a:xfrm>
            <a:off x="2169950" y="2161175"/>
            <a:ext cx="3691800" cy="2662500"/>
          </a:xfrm>
          <a:prstGeom prst="rect">
            <a:avLst/>
          </a:prstGeom>
          <a:noFill/>
          <a:ln>
            <a:noFill/>
          </a:ln>
        </p:spPr>
        <p:txBody>
          <a:bodyPr anchorCtr="0" anchor="t" bIns="45700" lIns="91425" spcFirstLastPara="1" rIns="91425" wrap="square" tIns="45700">
            <a:normAutofit/>
          </a:bodyPr>
          <a:lstStyle/>
          <a:p>
            <a:pPr indent="0" lvl="0" marL="0" rtl="0" algn="l">
              <a:lnSpc>
                <a:spcPct val="90000"/>
              </a:lnSpc>
              <a:spcBef>
                <a:spcPts val="1000"/>
              </a:spcBef>
              <a:spcAft>
                <a:spcPts val="0"/>
              </a:spcAft>
              <a:buNone/>
            </a:pPr>
            <a:r>
              <a:rPr lang="en-US" sz="2400"/>
              <a:t>After you set up your connection to the Metadb reporting database and log out, you may see a prompt to restore your connection the next time you log in. Go ahead and click RESTORE.</a:t>
            </a:r>
            <a:endParaRPr sz="2400"/>
          </a:p>
        </p:txBody>
      </p:sp>
      <p:pic>
        <p:nvPicPr>
          <p:cNvPr id="309" name="Google Shape;309;p44"/>
          <p:cNvPicPr preferRelativeResize="0"/>
          <p:nvPr/>
        </p:nvPicPr>
        <p:blipFill>
          <a:blip r:embed="rId3">
            <a:alphaModFix/>
          </a:blip>
          <a:stretch>
            <a:fillRect/>
          </a:stretch>
        </p:blipFill>
        <p:spPr>
          <a:xfrm>
            <a:off x="7262250" y="3691950"/>
            <a:ext cx="3429350" cy="2484875"/>
          </a:xfrm>
          <a:prstGeom prst="rect">
            <a:avLst/>
          </a:prstGeom>
          <a:noFill/>
          <a:ln cap="flat" cmpd="sng" w="38100">
            <a:solidFill>
              <a:schemeClr val="dk2"/>
            </a:solidFill>
            <a:prstDash val="solid"/>
            <a:round/>
            <a:headEnd len="sm" w="sm" type="none"/>
            <a:tailEnd len="sm" w="sm" type="none"/>
          </a:ln>
        </p:spPr>
      </p:pic>
      <p:pic>
        <p:nvPicPr>
          <p:cNvPr id="310" name="Google Shape;310;p44"/>
          <p:cNvPicPr preferRelativeResize="0"/>
          <p:nvPr/>
        </p:nvPicPr>
        <p:blipFill>
          <a:blip r:embed="rId4">
            <a:alphaModFix/>
          </a:blip>
          <a:stretch>
            <a:fillRect/>
          </a:stretch>
        </p:blipFill>
        <p:spPr>
          <a:xfrm>
            <a:off x="8434175" y="1088200"/>
            <a:ext cx="2257425" cy="2076450"/>
          </a:xfrm>
          <a:prstGeom prst="rect">
            <a:avLst/>
          </a:prstGeom>
          <a:noFill/>
          <a:ln>
            <a:noFill/>
          </a:ln>
        </p:spPr>
      </p:pic>
      <p:cxnSp>
        <p:nvCxnSpPr>
          <p:cNvPr id="311" name="Google Shape;311;p44"/>
          <p:cNvCxnSpPr/>
          <p:nvPr/>
        </p:nvCxnSpPr>
        <p:spPr>
          <a:xfrm rot="10800000">
            <a:off x="10486250" y="2925650"/>
            <a:ext cx="1132500" cy="0"/>
          </a:xfrm>
          <a:prstGeom prst="straightConnector1">
            <a:avLst/>
          </a:prstGeom>
          <a:noFill/>
          <a:ln cap="flat" cmpd="sng" w="76200">
            <a:solidFill>
              <a:srgbClr val="FF0000"/>
            </a:solidFill>
            <a:prstDash val="solid"/>
            <a:round/>
            <a:headEnd len="med" w="med" type="none"/>
            <a:tailEnd len="med" w="med" type="triangle"/>
          </a:ln>
        </p:spPr>
      </p:cxnSp>
      <p:cxnSp>
        <p:nvCxnSpPr>
          <p:cNvPr id="312" name="Google Shape;312;p44"/>
          <p:cNvCxnSpPr/>
          <p:nvPr/>
        </p:nvCxnSpPr>
        <p:spPr>
          <a:xfrm rot="10800000">
            <a:off x="10486250" y="5699600"/>
            <a:ext cx="1132500" cy="0"/>
          </a:xfrm>
          <a:prstGeom prst="straightConnector1">
            <a:avLst/>
          </a:prstGeom>
          <a:noFill/>
          <a:ln cap="flat" cmpd="sng" w="76200">
            <a:solidFill>
              <a:srgbClr val="FF0000"/>
            </a:solidFill>
            <a:prstDash val="solid"/>
            <a:round/>
            <a:headEnd len="med" w="med" type="none"/>
            <a:tailEnd len="med" w="med" type="triangle"/>
          </a:ln>
        </p:spPr>
      </p:cxn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7" name="Shape 317"/>
        <p:cNvGrpSpPr/>
        <p:nvPr/>
      </p:nvGrpSpPr>
      <p:grpSpPr>
        <a:xfrm>
          <a:off x="0" y="0"/>
          <a:ext cx="0" cy="0"/>
          <a:chOff x="0" y="0"/>
          <a:chExt cx="0" cy="0"/>
        </a:xfrm>
      </p:grpSpPr>
      <p:sp>
        <p:nvSpPr>
          <p:cNvPr id="318" name="Google Shape;318;p45"/>
          <p:cNvSpPr txBox="1"/>
          <p:nvPr>
            <p:ph type="title"/>
          </p:nvPr>
        </p:nvSpPr>
        <p:spPr>
          <a:xfrm>
            <a:off x="624250" y="407075"/>
            <a:ext cx="102501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CloudBeaver: Movable Sections</a:t>
            </a:r>
            <a:endParaRPr b="1" sz="2400"/>
          </a:p>
        </p:txBody>
      </p:sp>
      <p:sp>
        <p:nvSpPr>
          <p:cNvPr id="319" name="Google Shape;319;p45"/>
          <p:cNvSpPr txBox="1"/>
          <p:nvPr>
            <p:ph idx="1" type="body"/>
          </p:nvPr>
        </p:nvSpPr>
        <p:spPr>
          <a:xfrm>
            <a:off x="624250" y="1543075"/>
            <a:ext cx="10323300" cy="1046100"/>
          </a:xfrm>
          <a:prstGeom prst="rect">
            <a:avLst/>
          </a:prstGeom>
          <a:noFill/>
          <a:ln>
            <a:noFill/>
          </a:ln>
        </p:spPr>
        <p:txBody>
          <a:bodyPr anchorCtr="0" anchor="t" bIns="45700" lIns="91425" spcFirstLastPara="1" rIns="91425" wrap="square" tIns="45700">
            <a:noAutofit/>
          </a:bodyPr>
          <a:lstStyle/>
          <a:p>
            <a:pPr indent="0" lvl="0" marL="0" rtl="0" algn="l">
              <a:lnSpc>
                <a:spcPct val="90000"/>
              </a:lnSpc>
              <a:spcBef>
                <a:spcPts val="1000"/>
              </a:spcBef>
              <a:spcAft>
                <a:spcPts val="0"/>
              </a:spcAft>
              <a:buNone/>
            </a:pPr>
            <a:r>
              <a:rPr lang="en-US" sz="1800"/>
              <a:t>Please be aware that CloudBeaver's interface includes movable sections which can be confusing, especially for new users. These panels can be rearranged unintentionally, disrupting your workflow. The trick is to hover  over the lines to find the triangles to open and close the sections. To resize a section of the window, move the line itself to the desired location.</a:t>
            </a:r>
            <a:endParaRPr sz="1800"/>
          </a:p>
        </p:txBody>
      </p:sp>
      <p:pic>
        <p:nvPicPr>
          <p:cNvPr id="320" name="Google Shape;320;p45"/>
          <p:cNvPicPr preferRelativeResize="0"/>
          <p:nvPr/>
        </p:nvPicPr>
        <p:blipFill rotWithShape="1">
          <a:blip r:embed="rId3">
            <a:alphaModFix/>
          </a:blip>
          <a:srcRect b="0" l="0" r="0" t="21605"/>
          <a:stretch/>
        </p:blipFill>
        <p:spPr>
          <a:xfrm>
            <a:off x="624250" y="2736900"/>
            <a:ext cx="10323400" cy="3794951"/>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24" name="Shape 324"/>
        <p:cNvGrpSpPr/>
        <p:nvPr/>
      </p:nvGrpSpPr>
      <p:grpSpPr>
        <a:xfrm>
          <a:off x="0" y="0"/>
          <a:ext cx="0" cy="0"/>
          <a:chOff x="0" y="0"/>
          <a:chExt cx="0" cy="0"/>
        </a:xfrm>
      </p:grpSpPr>
      <p:sp>
        <p:nvSpPr>
          <p:cNvPr id="325" name="Google Shape;325;p46"/>
          <p:cNvSpPr txBox="1"/>
          <p:nvPr>
            <p:ph type="title"/>
          </p:nvPr>
        </p:nvSpPr>
        <p:spPr>
          <a:xfrm>
            <a:off x="691133" y="3428999"/>
            <a:ext cx="10515600" cy="2508300"/>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3600" u="none" cap="none" strike="noStrike">
                <a:solidFill>
                  <a:schemeClr val="accent1"/>
                </a:solidFill>
                <a:latin typeface="Arial"/>
                <a:ea typeface="Arial"/>
                <a:cs typeface="Arial"/>
                <a:sym typeface="Arial"/>
              </a:rPr>
              <a:t>Examples</a:t>
            </a:r>
            <a:endParaRPr b="0" i="0" sz="3600" u="none" cap="none" strike="noStrike">
              <a:solidFill>
                <a:schemeClr val="accent1"/>
              </a:solidFill>
              <a:latin typeface="Arial"/>
              <a:ea typeface="Arial"/>
              <a:cs typeface="Arial"/>
              <a:sym typeface="Arial"/>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0" name="Shape 330"/>
        <p:cNvGrpSpPr/>
        <p:nvPr/>
      </p:nvGrpSpPr>
      <p:grpSpPr>
        <a:xfrm>
          <a:off x="0" y="0"/>
          <a:ext cx="0" cy="0"/>
          <a:chOff x="0" y="0"/>
          <a:chExt cx="0" cy="0"/>
        </a:xfrm>
      </p:grpSpPr>
      <p:sp>
        <p:nvSpPr>
          <p:cNvPr id="331" name="Google Shape;331;p47"/>
          <p:cNvSpPr txBox="1"/>
          <p:nvPr>
            <p:ph type="title"/>
          </p:nvPr>
        </p:nvSpPr>
        <p:spPr>
          <a:xfrm>
            <a:off x="838200" y="365125"/>
            <a:ext cx="105156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Example: Getting Current Records from the </a:t>
            </a:r>
            <a:r>
              <a:rPr b="1" lang="en-US" sz="2400">
                <a:solidFill>
                  <a:schemeClr val="accent1"/>
                </a:solidFill>
              </a:rPr>
              <a:t>Current </a:t>
            </a:r>
            <a:r>
              <a:rPr b="1" lang="en-US" sz="2400">
                <a:solidFill>
                  <a:schemeClr val="accent1"/>
                </a:solidFill>
              </a:rPr>
              <a:t>Loan Table</a:t>
            </a:r>
            <a:endParaRPr b="1" sz="2400">
              <a:solidFill>
                <a:schemeClr val="accent1"/>
              </a:solidFill>
            </a:endParaRPr>
          </a:p>
        </p:txBody>
      </p:sp>
      <p:sp>
        <p:nvSpPr>
          <p:cNvPr id="332" name="Google Shape;332;p47"/>
          <p:cNvSpPr txBox="1"/>
          <p:nvPr>
            <p:ph idx="1" type="body"/>
          </p:nvPr>
        </p:nvSpPr>
        <p:spPr>
          <a:xfrm>
            <a:off x="838200" y="1825625"/>
            <a:ext cx="5181600" cy="43512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LDP</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SELECT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COUNT (cl.id)</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FROM</a:t>
            </a:r>
            <a:endParaRPr/>
          </a:p>
          <a:p>
            <a:pPr indent="0" lvl="0" marL="0" rtl="0" algn="l">
              <a:lnSpc>
                <a:spcPct val="90000"/>
              </a:lnSpc>
              <a:spcBef>
                <a:spcPts val="1000"/>
              </a:spcBef>
              <a:spcAft>
                <a:spcPts val="0"/>
              </a:spcAft>
              <a:buClr>
                <a:schemeClr val="dk1"/>
              </a:buClr>
              <a:buSzPts val="1800"/>
              <a:buNone/>
            </a:pPr>
            <a:r>
              <a:rPr b="1" lang="en-US" sz="1800">
                <a:latin typeface="Courier New"/>
                <a:ea typeface="Courier New"/>
                <a:cs typeface="Courier New"/>
                <a:sym typeface="Courier New"/>
              </a:rPr>
              <a:t>circulation_loans </a:t>
            </a:r>
            <a:r>
              <a:rPr lang="en-US" sz="1800">
                <a:latin typeface="Courier New"/>
                <a:ea typeface="Courier New"/>
                <a:cs typeface="Courier New"/>
                <a:sym typeface="Courier New"/>
              </a:rPr>
              <a:t>AS cl</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 ;</a:t>
            </a:r>
            <a:endParaRPr/>
          </a:p>
        </p:txBody>
      </p:sp>
      <p:sp>
        <p:nvSpPr>
          <p:cNvPr id="333" name="Google Shape;333;p47"/>
          <p:cNvSpPr txBox="1"/>
          <p:nvPr>
            <p:ph idx="2" type="body"/>
          </p:nvPr>
        </p:nvSpPr>
        <p:spPr>
          <a:xfrm>
            <a:off x="6172200" y="1825625"/>
            <a:ext cx="5181600" cy="4351200"/>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Metadb</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SELECT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COUNT (cl.id)</a:t>
            </a:r>
            <a:endParaRPr/>
          </a:p>
          <a:p>
            <a:pPr indent="0" lvl="0" marL="0" rtl="0" algn="l">
              <a:lnSpc>
                <a:spcPct val="90000"/>
              </a:lnSpc>
              <a:spcBef>
                <a:spcPts val="1000"/>
              </a:spcBef>
              <a:spcAft>
                <a:spcPts val="0"/>
              </a:spcAft>
              <a:buClr>
                <a:schemeClr val="dk1"/>
              </a:buClr>
              <a:buSzPts val="1800"/>
              <a:buNone/>
            </a:pPr>
            <a:r>
              <a:t/>
            </a:r>
            <a:endParaRPr sz="1800">
              <a:latin typeface="Courier New"/>
              <a:ea typeface="Courier New"/>
              <a:cs typeface="Courier New"/>
              <a:sym typeface="Courier New"/>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FROM </a:t>
            </a:r>
            <a:endParaRPr/>
          </a:p>
          <a:p>
            <a:pPr indent="0" lvl="0" marL="0" rtl="0" algn="l">
              <a:lnSpc>
                <a:spcPct val="90000"/>
              </a:lnSpc>
              <a:spcBef>
                <a:spcPts val="1000"/>
              </a:spcBef>
              <a:spcAft>
                <a:spcPts val="0"/>
              </a:spcAft>
              <a:buClr>
                <a:schemeClr val="dk1"/>
              </a:buClr>
              <a:buSzPts val="1800"/>
              <a:buNone/>
            </a:pPr>
            <a:r>
              <a:rPr b="1" lang="en-US" sz="1800">
                <a:latin typeface="Courier New"/>
                <a:ea typeface="Courier New"/>
                <a:cs typeface="Courier New"/>
                <a:sym typeface="Courier New"/>
              </a:rPr>
              <a:t>folio_circulation.loan__t</a:t>
            </a:r>
            <a:r>
              <a:rPr lang="en-US" sz="1800">
                <a:latin typeface="Courier New"/>
                <a:ea typeface="Courier New"/>
                <a:cs typeface="Courier New"/>
                <a:sym typeface="Courier New"/>
              </a:rPr>
              <a:t> AS cl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 ;</a:t>
            </a:r>
            <a:endParaRPr/>
          </a:p>
        </p:txBody>
      </p:sp>
      <p:sp>
        <p:nvSpPr>
          <p:cNvPr id="334" name="Google Shape;334;p47"/>
          <p:cNvSpPr/>
          <p:nvPr/>
        </p:nvSpPr>
        <p:spPr>
          <a:xfrm>
            <a:off x="8273716" y="4716377"/>
            <a:ext cx="1992000" cy="1070700"/>
          </a:xfrm>
          <a:prstGeom prst="upArrowCallout">
            <a:avLst>
              <a:gd fmla="val 25000" name="adj1"/>
              <a:gd fmla="val 25000" name="adj2"/>
              <a:gd fmla="val 25000" name="adj3"/>
              <a:gd fmla="val 64977" name="adj4"/>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loan _ _ t</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3" name="Shape 123"/>
        <p:cNvGrpSpPr/>
        <p:nvPr/>
      </p:nvGrpSpPr>
      <p:grpSpPr>
        <a:xfrm>
          <a:off x="0" y="0"/>
          <a:ext cx="0" cy="0"/>
          <a:chOff x="0" y="0"/>
          <a:chExt cx="0" cy="0"/>
        </a:xfrm>
      </p:grpSpPr>
      <p:sp>
        <p:nvSpPr>
          <p:cNvPr id="124" name="Google Shape;124;p21"/>
          <p:cNvSpPr txBox="1"/>
          <p:nvPr/>
        </p:nvSpPr>
        <p:spPr>
          <a:xfrm>
            <a:off x="415600" y="593367"/>
            <a:ext cx="11360700" cy="76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sz="2400">
                <a:solidFill>
                  <a:schemeClr val="accent1"/>
                </a:solidFill>
              </a:rPr>
              <a:t>FOLIO Reporting for the Cornell University Library</a:t>
            </a:r>
            <a:endParaRPr/>
          </a:p>
        </p:txBody>
      </p:sp>
      <p:sp>
        <p:nvSpPr>
          <p:cNvPr id="125" name="Google Shape;125;p21"/>
          <p:cNvSpPr txBox="1"/>
          <p:nvPr/>
        </p:nvSpPr>
        <p:spPr>
          <a:xfrm>
            <a:off x="415600" y="1441975"/>
            <a:ext cx="6624600" cy="51486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SzPts val="2400"/>
              <a:buChar char="●"/>
            </a:pPr>
            <a:r>
              <a:rPr lang="en-US" sz="2400">
                <a:solidFill>
                  <a:schemeClr val="dk1"/>
                </a:solidFill>
              </a:rPr>
              <a:t>The </a:t>
            </a:r>
            <a:r>
              <a:rPr lang="en-US" sz="2400">
                <a:solidFill>
                  <a:schemeClr val="dk1"/>
                </a:solidFill>
              </a:rPr>
              <a:t>Cornell University Library went live with FOLIO and FOLIO Reporting with the Library Data Platform July 1, 2021</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EBSCO provides hosting services for Cornell’s FOLIO application database and Cornell’s Library Data Platform (LDP) and Metadb (Test) reporting databases</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Cornell converting 300+ queries and 20+ dashboards from LDP to Metadb</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Cornell will move to Metadb for Production Reporting Services and will retire its LDP in November 2024</a:t>
            </a:r>
            <a:endParaRPr sz="2400">
              <a:solidFill>
                <a:schemeClr val="dk1"/>
              </a:solidFill>
            </a:endParaRPr>
          </a:p>
          <a:p>
            <a:pPr indent="0" lvl="0" marL="126997" marR="0" rtl="0" algn="l">
              <a:lnSpc>
                <a:spcPct val="115000"/>
              </a:lnSpc>
              <a:spcBef>
                <a:spcPts val="80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a:p>
            <a:pPr indent="-349237" lvl="0" marL="609584" marR="0" rtl="0" algn="l">
              <a:lnSpc>
                <a:spcPct val="115000"/>
              </a:lnSpc>
              <a:spcBef>
                <a:spcPts val="80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p:txBody>
      </p:sp>
      <p:pic>
        <p:nvPicPr>
          <p:cNvPr id="126" name="Google Shape;126;p21"/>
          <p:cNvPicPr preferRelativeResize="0"/>
          <p:nvPr/>
        </p:nvPicPr>
        <p:blipFill>
          <a:blip r:embed="rId3">
            <a:alphaModFix/>
          </a:blip>
          <a:stretch>
            <a:fillRect/>
          </a:stretch>
        </p:blipFill>
        <p:spPr>
          <a:xfrm>
            <a:off x="7671331" y="1709433"/>
            <a:ext cx="4194975" cy="4194975"/>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9" name="Shape 339"/>
        <p:cNvGrpSpPr/>
        <p:nvPr/>
      </p:nvGrpSpPr>
      <p:grpSpPr>
        <a:xfrm>
          <a:off x="0" y="0"/>
          <a:ext cx="0" cy="0"/>
          <a:chOff x="0" y="0"/>
          <a:chExt cx="0" cy="0"/>
        </a:xfrm>
      </p:grpSpPr>
      <p:sp>
        <p:nvSpPr>
          <p:cNvPr id="340" name="Google Shape;340;p48"/>
          <p:cNvSpPr txBox="1"/>
          <p:nvPr>
            <p:ph type="title"/>
          </p:nvPr>
        </p:nvSpPr>
        <p:spPr>
          <a:xfrm>
            <a:off x="838200"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b="1" lang="en-US" sz="2400">
                <a:solidFill>
                  <a:schemeClr val="accent1"/>
                </a:solidFill>
              </a:rPr>
              <a:t>Example: Getting Current and Historical Loan Records from the </a:t>
            </a:r>
            <a:br>
              <a:rPr b="1" lang="en-US" sz="2400">
                <a:solidFill>
                  <a:schemeClr val="accent1"/>
                </a:solidFill>
              </a:rPr>
            </a:br>
            <a:r>
              <a:rPr b="1" lang="en-US" sz="2400">
                <a:solidFill>
                  <a:schemeClr val="accent1"/>
                </a:solidFill>
              </a:rPr>
              <a:t>Loan Table</a:t>
            </a:r>
            <a:endParaRPr b="1" sz="2400">
              <a:solidFill>
                <a:schemeClr val="accent1"/>
              </a:solidFill>
            </a:endParaRPr>
          </a:p>
        </p:txBody>
      </p:sp>
      <p:sp>
        <p:nvSpPr>
          <p:cNvPr id="341" name="Google Shape;341;p48"/>
          <p:cNvSpPr txBox="1"/>
          <p:nvPr>
            <p:ph idx="1" type="body"/>
          </p:nvPr>
        </p:nvSpPr>
        <p:spPr>
          <a:xfrm>
            <a:off x="838200" y="1825625"/>
            <a:ext cx="5181600" cy="4351338"/>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LDP</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SELECT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COUNT (cl.id)</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FROM</a:t>
            </a:r>
            <a:endParaRPr/>
          </a:p>
          <a:p>
            <a:pPr indent="0" lvl="0" marL="0" rtl="0" algn="l">
              <a:lnSpc>
                <a:spcPct val="90000"/>
              </a:lnSpc>
              <a:spcBef>
                <a:spcPts val="1000"/>
              </a:spcBef>
              <a:spcAft>
                <a:spcPts val="0"/>
              </a:spcAft>
              <a:buClr>
                <a:schemeClr val="dk1"/>
              </a:buClr>
              <a:buSzPts val="1800"/>
              <a:buNone/>
            </a:pPr>
            <a:r>
              <a:rPr b="1" lang="en-US" sz="1800">
                <a:latin typeface="Courier New"/>
                <a:ea typeface="Courier New"/>
                <a:cs typeface="Courier New"/>
                <a:sym typeface="Courier New"/>
              </a:rPr>
              <a:t>history.circulation_loans </a:t>
            </a:r>
            <a:r>
              <a:rPr lang="en-US" sz="1800">
                <a:latin typeface="Courier New"/>
                <a:ea typeface="Courier New"/>
                <a:cs typeface="Courier New"/>
                <a:sym typeface="Courier New"/>
              </a:rPr>
              <a:t>AS cl</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a:t>
            </a:r>
            <a:endParaRPr/>
          </a:p>
          <a:p>
            <a:pPr indent="0" lvl="0" marL="0" rtl="0" algn="l">
              <a:lnSpc>
                <a:spcPct val="90000"/>
              </a:lnSpc>
              <a:spcBef>
                <a:spcPts val="1000"/>
              </a:spcBef>
              <a:spcAft>
                <a:spcPts val="0"/>
              </a:spcAft>
              <a:buClr>
                <a:schemeClr val="dk1"/>
              </a:buClr>
              <a:buSzPts val="1800"/>
              <a:buNone/>
            </a:pPr>
            <a:r>
              <a:t/>
            </a:r>
            <a:endParaRPr sz="1800">
              <a:latin typeface="Courier New"/>
              <a:ea typeface="Courier New"/>
              <a:cs typeface="Courier New"/>
              <a:sym typeface="Courier New"/>
            </a:endParaRPr>
          </a:p>
        </p:txBody>
      </p:sp>
      <p:sp>
        <p:nvSpPr>
          <p:cNvPr id="342" name="Google Shape;342;p48"/>
          <p:cNvSpPr txBox="1"/>
          <p:nvPr>
            <p:ph idx="2" type="body"/>
          </p:nvPr>
        </p:nvSpPr>
        <p:spPr>
          <a:xfrm>
            <a:off x="6172200" y="1825625"/>
            <a:ext cx="5181600" cy="4351338"/>
          </a:xfrm>
          <a:prstGeom prst="rect">
            <a:avLst/>
          </a:prstGeom>
          <a:noFill/>
          <a:ln cap="flat" cmpd="sng" w="9525">
            <a:solidFill>
              <a:schemeClr val="accent1"/>
            </a:solidFill>
            <a:prstDash val="solid"/>
            <a:round/>
            <a:headEnd len="sm" w="sm" type="none"/>
            <a:tailEnd len="sm" w="sm" type="none"/>
          </a:ln>
        </p:spPr>
        <p:txBody>
          <a:bodyPr anchorCtr="0" anchor="t" bIns="45700" lIns="91425" spcFirstLastPara="1" rIns="91425" wrap="square" tIns="45700">
            <a:normAutofit/>
          </a:bodyPr>
          <a:lstStyle/>
          <a:p>
            <a:pPr indent="0" lvl="0" marL="0" rtl="0" algn="l">
              <a:lnSpc>
                <a:spcPct val="90000"/>
              </a:lnSpc>
              <a:spcBef>
                <a:spcPts val="0"/>
              </a:spcBef>
              <a:spcAft>
                <a:spcPts val="0"/>
              </a:spcAft>
              <a:buClr>
                <a:schemeClr val="dk1"/>
              </a:buClr>
              <a:buSzPts val="2800"/>
              <a:buNone/>
            </a:pPr>
            <a:r>
              <a:rPr lang="en-US"/>
              <a:t>Metadb</a:t>
            </a:r>
            <a:endParaRPr/>
          </a:p>
          <a:p>
            <a:pPr indent="0" lvl="0" marL="0" rtl="0" algn="l">
              <a:lnSpc>
                <a:spcPct val="90000"/>
              </a:lnSpc>
              <a:spcBef>
                <a:spcPts val="1000"/>
              </a:spcBef>
              <a:spcAft>
                <a:spcPts val="0"/>
              </a:spcAft>
              <a:buClr>
                <a:schemeClr val="dk1"/>
              </a:buClr>
              <a:buSzPts val="2800"/>
              <a:buNone/>
            </a:pPr>
            <a:r>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SELECT </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COUNT (cl.id)</a:t>
            </a:r>
            <a:endParaRPr/>
          </a:p>
          <a:p>
            <a:pPr indent="0" lvl="0" marL="0" rtl="0" algn="l">
              <a:lnSpc>
                <a:spcPct val="90000"/>
              </a:lnSpc>
              <a:spcBef>
                <a:spcPts val="1000"/>
              </a:spcBef>
              <a:spcAft>
                <a:spcPts val="0"/>
              </a:spcAft>
              <a:buClr>
                <a:schemeClr val="dk1"/>
              </a:buClr>
              <a:buSzPts val="1800"/>
              <a:buNone/>
            </a:pPr>
            <a:r>
              <a:t/>
            </a:r>
            <a:endParaRPr sz="1800">
              <a:latin typeface="Courier New"/>
              <a:ea typeface="Courier New"/>
              <a:cs typeface="Courier New"/>
              <a:sym typeface="Courier New"/>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FROM </a:t>
            </a:r>
            <a:endParaRPr/>
          </a:p>
          <a:p>
            <a:pPr indent="0" lvl="0" marL="0" rtl="0" algn="l">
              <a:lnSpc>
                <a:spcPct val="90000"/>
              </a:lnSpc>
              <a:spcBef>
                <a:spcPts val="1000"/>
              </a:spcBef>
              <a:spcAft>
                <a:spcPts val="0"/>
              </a:spcAft>
              <a:buClr>
                <a:schemeClr val="dk1"/>
              </a:buClr>
              <a:buSzPts val="1800"/>
              <a:buNone/>
            </a:pPr>
            <a:r>
              <a:rPr b="1" lang="en-US" sz="1800">
                <a:latin typeface="Courier New"/>
                <a:ea typeface="Courier New"/>
                <a:cs typeface="Courier New"/>
                <a:sym typeface="Courier New"/>
              </a:rPr>
              <a:t>folio_circulation.loan__t__</a:t>
            </a:r>
            <a:r>
              <a:rPr lang="en-US" sz="1800">
                <a:latin typeface="Courier New"/>
                <a:ea typeface="Courier New"/>
                <a:cs typeface="Courier New"/>
                <a:sym typeface="Courier New"/>
              </a:rPr>
              <a:t> AS cl</a:t>
            </a:r>
            <a:endParaRPr/>
          </a:p>
          <a:p>
            <a:pPr indent="0" lvl="0" marL="0" rtl="0" algn="l">
              <a:lnSpc>
                <a:spcPct val="90000"/>
              </a:lnSpc>
              <a:spcBef>
                <a:spcPts val="1000"/>
              </a:spcBef>
              <a:spcAft>
                <a:spcPts val="0"/>
              </a:spcAft>
              <a:buClr>
                <a:schemeClr val="dk1"/>
              </a:buClr>
              <a:buSzPts val="1800"/>
              <a:buNone/>
            </a:pPr>
            <a:r>
              <a:rPr lang="en-US" sz="1800">
                <a:latin typeface="Courier New"/>
                <a:ea typeface="Courier New"/>
                <a:cs typeface="Courier New"/>
                <a:sym typeface="Courier New"/>
              </a:rPr>
              <a:t>;</a:t>
            </a:r>
            <a:endParaRPr/>
          </a:p>
          <a:p>
            <a:pPr indent="0" lvl="0" marL="0" rtl="0" algn="l">
              <a:lnSpc>
                <a:spcPct val="90000"/>
              </a:lnSpc>
              <a:spcBef>
                <a:spcPts val="1000"/>
              </a:spcBef>
              <a:spcAft>
                <a:spcPts val="0"/>
              </a:spcAft>
              <a:buClr>
                <a:schemeClr val="dk1"/>
              </a:buClr>
              <a:buSzPts val="1800"/>
              <a:buNone/>
            </a:pPr>
            <a:r>
              <a:t/>
            </a:r>
            <a:endParaRPr sz="1800">
              <a:latin typeface="Courier New"/>
              <a:ea typeface="Courier New"/>
              <a:cs typeface="Courier New"/>
              <a:sym typeface="Courier New"/>
            </a:endParaRPr>
          </a:p>
          <a:p>
            <a:pPr indent="0" lvl="0" marL="0" rtl="0" algn="l">
              <a:lnSpc>
                <a:spcPct val="90000"/>
              </a:lnSpc>
              <a:spcBef>
                <a:spcPts val="1000"/>
              </a:spcBef>
              <a:spcAft>
                <a:spcPts val="0"/>
              </a:spcAft>
              <a:buClr>
                <a:schemeClr val="dk1"/>
              </a:buClr>
              <a:buSzPts val="1800"/>
              <a:buNone/>
            </a:pPr>
            <a:r>
              <a:t/>
            </a:r>
            <a:endParaRPr sz="1800">
              <a:latin typeface="Courier New"/>
              <a:ea typeface="Courier New"/>
              <a:cs typeface="Courier New"/>
              <a:sym typeface="Courier New"/>
            </a:endParaRPr>
          </a:p>
        </p:txBody>
      </p:sp>
      <p:sp>
        <p:nvSpPr>
          <p:cNvPr id="343" name="Google Shape;343;p48"/>
          <p:cNvSpPr/>
          <p:nvPr/>
        </p:nvSpPr>
        <p:spPr>
          <a:xfrm>
            <a:off x="8525020" y="4828840"/>
            <a:ext cx="1991938" cy="1070811"/>
          </a:xfrm>
          <a:prstGeom prst="upArrowCallout">
            <a:avLst>
              <a:gd fmla="val 25000" name="adj1"/>
              <a:gd fmla="val 25000" name="adj2"/>
              <a:gd fmla="val 25000" name="adj3"/>
              <a:gd fmla="val 64977" name="adj4"/>
            </a:avLst>
          </a:prstGeom>
          <a:solidFill>
            <a:schemeClr val="accent1"/>
          </a:solidFill>
          <a:ln cap="flat" cmpd="sng" w="12700">
            <a:solidFill>
              <a:srgbClr val="1C3052"/>
            </a:solidFill>
            <a:prstDash val="solid"/>
            <a:miter lim="800000"/>
            <a:headEnd len="sm" w="sm" type="none"/>
            <a:tailEnd len="sm" w="sm" type="none"/>
          </a:ln>
        </p:spPr>
        <p:txBody>
          <a:bodyPr anchorCtr="0" anchor="ctr" bIns="45700" lIns="91425" spcFirstLastPara="1" rIns="91425" wrap="square" tIns="45700">
            <a:noAutofit/>
          </a:bodyPr>
          <a:lstStyle/>
          <a:p>
            <a:pPr indent="0" lvl="0" marL="0" marR="0" rtl="0" algn="ctr">
              <a:spcBef>
                <a:spcPts val="0"/>
              </a:spcBef>
              <a:spcAft>
                <a:spcPts val="0"/>
              </a:spcAft>
              <a:buNone/>
            </a:pPr>
            <a:r>
              <a:rPr lang="en-US" sz="2400">
                <a:solidFill>
                  <a:schemeClr val="lt1"/>
                </a:solidFill>
                <a:latin typeface="Calibri"/>
                <a:ea typeface="Calibri"/>
                <a:cs typeface="Calibri"/>
                <a:sym typeface="Calibri"/>
              </a:rPr>
              <a:t>loan _ _ t _ _</a:t>
            </a:r>
            <a:endParaRPr/>
          </a:p>
        </p:txBody>
      </p:sp>
    </p:spTree>
  </p:cSld>
  <p:clrMapOvr>
    <a:masterClrMapping/>
  </p:clrMapOvr>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7" name="Shape 347"/>
        <p:cNvGrpSpPr/>
        <p:nvPr/>
      </p:nvGrpSpPr>
      <p:grpSpPr>
        <a:xfrm>
          <a:off x="0" y="0"/>
          <a:ext cx="0" cy="0"/>
          <a:chOff x="0" y="0"/>
          <a:chExt cx="0" cy="0"/>
        </a:xfrm>
      </p:grpSpPr>
      <p:sp>
        <p:nvSpPr>
          <p:cNvPr id="348" name="Google Shape;348;p49"/>
          <p:cNvSpPr txBox="1"/>
          <p:nvPr/>
        </p:nvSpPr>
        <p:spPr>
          <a:xfrm>
            <a:off x="415600" y="593367"/>
            <a:ext cx="11360700" cy="7635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2400"/>
              <a:buFont typeface="Arial"/>
              <a:buNone/>
            </a:pPr>
            <a:r>
              <a:rPr lang="en-US" sz="2400">
                <a:solidFill>
                  <a:schemeClr val="accent1"/>
                </a:solidFill>
              </a:rPr>
              <a:t>How do I stay informed on FOLIO Reporting topics? </a:t>
            </a:r>
            <a:endParaRPr/>
          </a:p>
        </p:txBody>
      </p:sp>
      <p:sp>
        <p:nvSpPr>
          <p:cNvPr id="349" name="Google Shape;349;p49"/>
          <p:cNvSpPr txBox="1"/>
          <p:nvPr/>
        </p:nvSpPr>
        <p:spPr>
          <a:xfrm>
            <a:off x="415600" y="1441975"/>
            <a:ext cx="5761500" cy="5148600"/>
          </a:xfrm>
          <a:prstGeom prst="rect">
            <a:avLst/>
          </a:prstGeom>
          <a:noFill/>
          <a:ln>
            <a:noFill/>
          </a:ln>
        </p:spPr>
        <p:txBody>
          <a:bodyPr anchorCtr="0" anchor="t" bIns="45700" lIns="91425" spcFirstLastPara="1" rIns="91425" wrap="square" tIns="45700">
            <a:noAutofit/>
          </a:bodyPr>
          <a:lstStyle/>
          <a:p>
            <a:pPr indent="-381000" lvl="0" marL="457200" rtl="0" algn="l">
              <a:lnSpc>
                <a:spcPct val="115000"/>
              </a:lnSpc>
              <a:spcBef>
                <a:spcPts val="0"/>
              </a:spcBef>
              <a:spcAft>
                <a:spcPts val="0"/>
              </a:spcAft>
              <a:buSzPts val="2400"/>
              <a:buChar char="●"/>
            </a:pPr>
            <a:r>
              <a:rPr lang="en-US" sz="2400">
                <a:solidFill>
                  <a:schemeClr val="dk1"/>
                </a:solidFill>
              </a:rPr>
              <a:t>Join the </a:t>
            </a:r>
            <a:r>
              <a:rPr b="1" lang="en-US" sz="2400">
                <a:solidFill>
                  <a:schemeClr val="dk1"/>
                </a:solidFill>
              </a:rPr>
              <a:t>#folio-reporting</a:t>
            </a:r>
            <a:r>
              <a:rPr lang="en-US" sz="2400">
                <a:solidFill>
                  <a:schemeClr val="dk1"/>
                </a:solidFill>
              </a:rPr>
              <a:t> channel on the CUL Slack project </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Bookmark</a:t>
            </a:r>
            <a:r>
              <a:rPr lang="en-US" sz="2400">
                <a:solidFill>
                  <a:schemeClr val="dk1"/>
                </a:solidFill>
              </a:rPr>
              <a:t> the CUL </a:t>
            </a:r>
            <a:r>
              <a:rPr lang="en-US" sz="2400" u="sng">
                <a:solidFill>
                  <a:schemeClr val="hlink"/>
                </a:solidFill>
                <a:hlinkClick r:id="rId3"/>
              </a:rPr>
              <a:t>FOLIO Reporting</a:t>
            </a:r>
            <a:r>
              <a:rPr lang="en-US" sz="2400">
                <a:solidFill>
                  <a:schemeClr val="dk1"/>
                </a:solidFill>
              </a:rPr>
              <a:t> Confluence site </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Join the CUL-REPORT-USERS-L email list (</a:t>
            </a:r>
            <a:r>
              <a:rPr lang="en-US" sz="2400" u="sng">
                <a:solidFill>
                  <a:schemeClr val="hlink"/>
                </a:solidFill>
                <a:hlinkClick r:id="rId4"/>
              </a:rPr>
              <a:t>see instructions here</a:t>
            </a:r>
            <a:r>
              <a:rPr lang="en-US" sz="2400">
                <a:solidFill>
                  <a:schemeClr val="dk1"/>
                </a:solidFill>
              </a:rPr>
              <a:t>)</a:t>
            </a:r>
            <a:endParaRPr sz="2400">
              <a:solidFill>
                <a:schemeClr val="dk1"/>
              </a:solidFill>
            </a:endParaRPr>
          </a:p>
          <a:p>
            <a:pPr indent="-381000" lvl="0" marL="457200" rtl="0" algn="l">
              <a:lnSpc>
                <a:spcPct val="115000"/>
              </a:lnSpc>
              <a:spcBef>
                <a:spcPts val="0"/>
              </a:spcBef>
              <a:spcAft>
                <a:spcPts val="0"/>
              </a:spcAft>
              <a:buClr>
                <a:schemeClr val="dk1"/>
              </a:buClr>
              <a:buSzPts val="2400"/>
              <a:buChar char="●"/>
            </a:pPr>
            <a:r>
              <a:rPr lang="en-US" sz="2400">
                <a:solidFill>
                  <a:schemeClr val="dk1"/>
                </a:solidFill>
              </a:rPr>
              <a:t>Attend the </a:t>
            </a:r>
            <a:r>
              <a:rPr lang="en-US" sz="2400" u="sng">
                <a:solidFill>
                  <a:schemeClr val="hlink"/>
                </a:solidFill>
                <a:hlinkClick r:id="rId5"/>
              </a:rPr>
              <a:t>FOLIO Reporting SIG</a:t>
            </a:r>
            <a:r>
              <a:rPr lang="en-US" sz="2400">
                <a:solidFill>
                  <a:schemeClr val="dk1"/>
                </a:solidFill>
              </a:rPr>
              <a:t> (Special Interest Group) meetings at 11am ET on Mondays (see Sharon for calendar invitation)</a:t>
            </a:r>
            <a:endParaRPr sz="2400">
              <a:solidFill>
                <a:schemeClr val="dk1"/>
              </a:solidFill>
            </a:endParaRPr>
          </a:p>
          <a:p>
            <a:pPr indent="0" lvl="0" marL="126997" marR="0" rtl="0" algn="l">
              <a:lnSpc>
                <a:spcPct val="115000"/>
              </a:lnSpc>
              <a:spcBef>
                <a:spcPts val="80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a:p>
            <a:pPr indent="-349237" lvl="0" marL="609584" marR="0" rtl="0" algn="l">
              <a:lnSpc>
                <a:spcPct val="115000"/>
              </a:lnSpc>
              <a:spcBef>
                <a:spcPts val="800"/>
              </a:spcBef>
              <a:spcAft>
                <a:spcPts val="0"/>
              </a:spcAft>
              <a:buClr>
                <a:srgbClr val="000000"/>
              </a:buClr>
              <a:buSzPts val="2100"/>
              <a:buFont typeface="Arial"/>
              <a:buNone/>
            </a:pPr>
            <a:r>
              <a:t/>
            </a:r>
            <a:endParaRPr b="0" i="0" sz="1867" u="none" cap="none" strike="noStrike">
              <a:solidFill>
                <a:srgbClr val="000000"/>
              </a:solidFill>
              <a:latin typeface="Arial"/>
              <a:ea typeface="Arial"/>
              <a:cs typeface="Arial"/>
              <a:sym typeface="Arial"/>
            </a:endParaRPr>
          </a:p>
        </p:txBody>
      </p:sp>
      <p:pic>
        <p:nvPicPr>
          <p:cNvPr id="350" name="Google Shape;350;p49"/>
          <p:cNvPicPr preferRelativeResize="0"/>
          <p:nvPr/>
        </p:nvPicPr>
        <p:blipFill>
          <a:blip r:embed="rId6">
            <a:alphaModFix/>
          </a:blip>
          <a:stretch>
            <a:fillRect/>
          </a:stretch>
        </p:blipFill>
        <p:spPr>
          <a:xfrm>
            <a:off x="6607038" y="1881175"/>
            <a:ext cx="5286375" cy="3095625"/>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5" name="Shape 355"/>
        <p:cNvGrpSpPr/>
        <p:nvPr/>
      </p:nvGrpSpPr>
      <p:grpSpPr>
        <a:xfrm>
          <a:off x="0" y="0"/>
          <a:ext cx="0" cy="0"/>
          <a:chOff x="0" y="0"/>
          <a:chExt cx="0" cy="0"/>
        </a:xfrm>
      </p:grpSpPr>
      <p:sp>
        <p:nvSpPr>
          <p:cNvPr id="356" name="Google Shape;356;p50"/>
          <p:cNvSpPr txBox="1"/>
          <p:nvPr>
            <p:ph type="title"/>
          </p:nvPr>
        </p:nvSpPr>
        <p:spPr>
          <a:xfrm>
            <a:off x="415600" y="593367"/>
            <a:ext cx="11360800" cy="947531"/>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Calibri"/>
              <a:buNone/>
            </a:pPr>
            <a:r>
              <a:rPr lang="en-US" sz="2400">
                <a:solidFill>
                  <a:schemeClr val="accent1"/>
                </a:solidFill>
              </a:rPr>
              <a:t>Acknowledgements</a:t>
            </a:r>
            <a:endParaRPr/>
          </a:p>
        </p:txBody>
      </p:sp>
      <p:sp>
        <p:nvSpPr>
          <p:cNvPr id="357" name="Google Shape;357;p50"/>
          <p:cNvSpPr txBox="1"/>
          <p:nvPr/>
        </p:nvSpPr>
        <p:spPr>
          <a:xfrm>
            <a:off x="541200" y="1445375"/>
            <a:ext cx="11109600" cy="4894800"/>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lang="en-US" sz="2400">
                <a:solidFill>
                  <a:schemeClr val="dk1"/>
                </a:solidFill>
                <a:latin typeface="Calibri"/>
                <a:ea typeface="Calibri"/>
                <a:cs typeface="Calibri"/>
                <a:sym typeface="Calibri"/>
              </a:rPr>
              <a:t>These materials were developed with review, feedback, adapted materials, resources, and support contributed by the following individuals. Many thanks!</a:t>
            </a:r>
            <a:endParaRPr sz="2400">
              <a:solidFill>
                <a:schemeClr val="dk1"/>
              </a:solidFill>
              <a:latin typeface="Calibri"/>
              <a:ea typeface="Calibri"/>
              <a:cs typeface="Calibri"/>
              <a:sym typeface="Calibri"/>
            </a:endParaRPr>
          </a:p>
          <a:p>
            <a:pPr indent="0" lvl="0" marL="0" marR="0" rtl="0" algn="l">
              <a:spcBef>
                <a:spcPts val="0"/>
              </a:spcBef>
              <a:spcAft>
                <a:spcPts val="0"/>
              </a:spcAft>
              <a:buNone/>
            </a:pPr>
            <a:r>
              <a:t/>
            </a:r>
            <a:endParaRPr sz="2400">
              <a:solidFill>
                <a:schemeClr val="dk1"/>
              </a:solidFill>
              <a:latin typeface="Calibri"/>
              <a:ea typeface="Calibri"/>
              <a:cs typeface="Calibri"/>
              <a:sym typeface="Calibri"/>
            </a:endParaRPr>
          </a:p>
          <a:p>
            <a:pPr indent="-3810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Natalya Pikulik, Cornell University</a:t>
            </a:r>
            <a:endParaRPr sz="2400">
              <a:solidFill>
                <a:schemeClr val="dk1"/>
              </a:solidFill>
              <a:latin typeface="Calibri"/>
              <a:ea typeface="Calibri"/>
              <a:cs typeface="Calibri"/>
              <a:sym typeface="Calibri"/>
            </a:endParaRPr>
          </a:p>
          <a:p>
            <a:pPr indent="-3810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Nassib Nassar, Index Data</a:t>
            </a:r>
            <a:endParaRPr sz="2400">
              <a:solidFill>
                <a:schemeClr val="dk1"/>
              </a:solidFill>
              <a:latin typeface="Calibri"/>
              <a:ea typeface="Calibri"/>
              <a:cs typeface="Calibri"/>
              <a:sym typeface="Calibri"/>
            </a:endParaRPr>
          </a:p>
          <a:p>
            <a:pPr indent="-3810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Scott Perry, University of Chicago</a:t>
            </a:r>
            <a:endParaRPr sz="2400">
              <a:solidFill>
                <a:schemeClr val="dk1"/>
              </a:solidFill>
              <a:latin typeface="Calibri"/>
              <a:ea typeface="Calibri"/>
              <a:cs typeface="Calibri"/>
              <a:sym typeface="Calibri"/>
            </a:endParaRPr>
          </a:p>
          <a:p>
            <a:pPr indent="-3810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Stephan Dombeck, Leipzig University</a:t>
            </a:r>
            <a:endParaRPr sz="2400">
              <a:solidFill>
                <a:schemeClr val="dk1"/>
              </a:solidFill>
              <a:latin typeface="Calibri"/>
              <a:ea typeface="Calibri"/>
              <a:cs typeface="Calibri"/>
              <a:sym typeface="Calibri"/>
            </a:endParaRPr>
          </a:p>
          <a:p>
            <a:pPr indent="-381000" lvl="0" marL="457200" marR="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Axel Doerrer, University of Mainz</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Vandana Shah, Cornell University</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Jean Pajarek, Cornell University</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Linda Miller, Cornell University</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Joanne Leary, Cornell University</a:t>
            </a:r>
            <a:endParaRPr sz="2400">
              <a:solidFill>
                <a:schemeClr val="dk1"/>
              </a:solidFill>
              <a:latin typeface="Calibri"/>
              <a:ea typeface="Calibri"/>
              <a:cs typeface="Calibri"/>
              <a:sym typeface="Calibri"/>
            </a:endParaRPr>
          </a:p>
          <a:p>
            <a:pPr indent="-381000" lvl="0" marL="457200" rtl="0" algn="l">
              <a:spcBef>
                <a:spcPts val="0"/>
              </a:spcBef>
              <a:spcAft>
                <a:spcPts val="0"/>
              </a:spcAft>
              <a:buClr>
                <a:schemeClr val="dk1"/>
              </a:buClr>
              <a:buSzPts val="2400"/>
              <a:buFont typeface="Calibri"/>
              <a:buChar char="●"/>
            </a:pPr>
            <a:r>
              <a:rPr lang="en-US" sz="2400">
                <a:solidFill>
                  <a:schemeClr val="dk1"/>
                </a:solidFill>
                <a:latin typeface="Calibri"/>
                <a:ea typeface="Calibri"/>
                <a:cs typeface="Calibri"/>
                <a:sym typeface="Calibri"/>
              </a:rPr>
              <a:t>Ann Crowley, Cornell University</a:t>
            </a:r>
            <a:endParaRPr sz="2400">
              <a:solidFill>
                <a:schemeClr val="dk1"/>
              </a:solidFill>
              <a:latin typeface="Calibri"/>
              <a:ea typeface="Calibri"/>
              <a:cs typeface="Calibri"/>
              <a:sym typeface="Calibri"/>
            </a:endParaRPr>
          </a:p>
        </p:txBody>
      </p:sp>
      <p:pic>
        <p:nvPicPr>
          <p:cNvPr id="358" name="Google Shape;358;p50"/>
          <p:cNvPicPr preferRelativeResize="0"/>
          <p:nvPr/>
        </p:nvPicPr>
        <p:blipFill>
          <a:blip r:embed="rId3">
            <a:alphaModFix/>
          </a:blip>
          <a:stretch>
            <a:fillRect/>
          </a:stretch>
        </p:blipFill>
        <p:spPr>
          <a:xfrm>
            <a:off x="5779650" y="2782700"/>
            <a:ext cx="6412350" cy="3457650"/>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2" name="Shape 362"/>
        <p:cNvGrpSpPr/>
        <p:nvPr/>
      </p:nvGrpSpPr>
      <p:grpSpPr>
        <a:xfrm>
          <a:off x="0" y="0"/>
          <a:ext cx="0" cy="0"/>
          <a:chOff x="0" y="0"/>
          <a:chExt cx="0" cy="0"/>
        </a:xfrm>
      </p:grpSpPr>
      <p:sp>
        <p:nvSpPr>
          <p:cNvPr id="363" name="Google Shape;363;p51"/>
          <p:cNvSpPr txBox="1"/>
          <p:nvPr>
            <p:ph type="title"/>
          </p:nvPr>
        </p:nvSpPr>
        <p:spPr>
          <a:xfrm>
            <a:off x="0" y="776625"/>
            <a:ext cx="12122100" cy="2487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800"/>
              <a:buFont typeface="Calibri"/>
              <a:buNone/>
            </a:pPr>
            <a:r>
              <a:rPr lang="en-US" sz="2800"/>
              <a:t>                    </a:t>
            </a:r>
            <a:br>
              <a:rPr lang="en-US" sz="2800"/>
            </a:br>
            <a:br>
              <a:rPr b="1" lang="en-US" sz="4800"/>
            </a:br>
            <a:r>
              <a:rPr b="1" lang="en-US" sz="4800"/>
              <a:t>                              Questions?</a:t>
            </a:r>
            <a:endParaRPr/>
          </a:p>
        </p:txBody>
      </p:sp>
    </p:spTree>
  </p:cSld>
  <p:clrMapOvr>
    <a:masterClrMapping/>
  </p:clrMapOvr>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7" name="Shape 367"/>
        <p:cNvGrpSpPr/>
        <p:nvPr/>
      </p:nvGrpSpPr>
      <p:grpSpPr>
        <a:xfrm>
          <a:off x="0" y="0"/>
          <a:ext cx="0" cy="0"/>
          <a:chOff x="0" y="0"/>
          <a:chExt cx="0" cy="0"/>
        </a:xfrm>
      </p:grpSpPr>
      <p:sp>
        <p:nvSpPr>
          <p:cNvPr id="368" name="Google Shape;368;p52"/>
          <p:cNvSpPr txBox="1"/>
          <p:nvPr>
            <p:ph type="title"/>
          </p:nvPr>
        </p:nvSpPr>
        <p:spPr>
          <a:xfrm>
            <a:off x="742925" y="776614"/>
            <a:ext cx="10507843" cy="2487300"/>
          </a:xfrm>
          <a:prstGeom prst="rect">
            <a:avLst/>
          </a:prstGeom>
          <a:noFill/>
          <a:ln>
            <a:noFill/>
          </a:ln>
        </p:spPr>
        <p:txBody>
          <a:bodyPr anchorCtr="0" anchor="ctr" bIns="45700" lIns="91425" spcFirstLastPara="1" rIns="91425" wrap="square" tIns="45700">
            <a:noAutofit/>
          </a:bodyPr>
          <a:lstStyle/>
          <a:p>
            <a:pPr indent="0" lvl="0" marL="0" rtl="0" algn="l">
              <a:lnSpc>
                <a:spcPct val="90000"/>
              </a:lnSpc>
              <a:spcBef>
                <a:spcPts val="0"/>
              </a:spcBef>
              <a:spcAft>
                <a:spcPts val="0"/>
              </a:spcAft>
              <a:buClr>
                <a:schemeClr val="dk1"/>
              </a:buClr>
              <a:buSzPts val="2800"/>
              <a:buFont typeface="Calibri"/>
              <a:buNone/>
            </a:pPr>
            <a:r>
              <a:rPr lang="en-US" sz="2800"/>
              <a:t>                    </a:t>
            </a:r>
            <a:br>
              <a:rPr lang="en-US" sz="2800"/>
            </a:br>
            <a:br>
              <a:rPr b="1" lang="en-US" sz="4800"/>
            </a:br>
            <a:r>
              <a:rPr b="1" lang="en-US" sz="4800"/>
              <a:t>                              END</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0" name="Shape 130"/>
        <p:cNvGrpSpPr/>
        <p:nvPr/>
      </p:nvGrpSpPr>
      <p:grpSpPr>
        <a:xfrm>
          <a:off x="0" y="0"/>
          <a:ext cx="0" cy="0"/>
          <a:chOff x="0" y="0"/>
          <a:chExt cx="0" cy="0"/>
        </a:xfrm>
      </p:grpSpPr>
      <p:sp>
        <p:nvSpPr>
          <p:cNvPr id="131" name="Google Shape;131;p22"/>
          <p:cNvSpPr txBox="1"/>
          <p:nvPr>
            <p:ph type="title"/>
          </p:nvPr>
        </p:nvSpPr>
        <p:spPr>
          <a:xfrm>
            <a:off x="838200" y="2308538"/>
            <a:ext cx="10515600" cy="19930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6000" u="none" cap="none" strike="noStrike">
                <a:solidFill>
                  <a:schemeClr val="accent1"/>
                </a:solidFill>
                <a:latin typeface="Arial"/>
                <a:ea typeface="Arial"/>
                <a:cs typeface="Arial"/>
                <a:sym typeface="Arial"/>
              </a:rPr>
              <a:t>What is Metadb?</a:t>
            </a:r>
            <a:endParaRPr b="0" i="0" sz="6000" u="none" cap="none" strike="noStrike">
              <a:solidFill>
                <a:schemeClr val="accent1"/>
              </a:solidFill>
              <a:latin typeface="Arial"/>
              <a:ea typeface="Arial"/>
              <a:cs typeface="Arial"/>
              <a:sym typeface="Aria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5" name="Shape 135"/>
        <p:cNvGrpSpPr/>
        <p:nvPr/>
      </p:nvGrpSpPr>
      <p:grpSpPr>
        <a:xfrm>
          <a:off x="0" y="0"/>
          <a:ext cx="0" cy="0"/>
          <a:chOff x="0" y="0"/>
          <a:chExt cx="0" cy="0"/>
        </a:xfrm>
      </p:grpSpPr>
      <p:sp>
        <p:nvSpPr>
          <p:cNvPr id="136" name="Google Shape;136;p23"/>
          <p:cNvSpPr txBox="1"/>
          <p:nvPr>
            <p:ph type="title"/>
          </p:nvPr>
        </p:nvSpPr>
        <p:spPr>
          <a:xfrm>
            <a:off x="458150" y="365125"/>
            <a:ext cx="10895700" cy="1325700"/>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Arial"/>
              <a:buNone/>
            </a:pPr>
            <a:r>
              <a:rPr lang="en-US" sz="2400">
                <a:solidFill>
                  <a:schemeClr val="accent1"/>
                </a:solidFill>
                <a:latin typeface="Arial"/>
                <a:ea typeface="Arial"/>
                <a:cs typeface="Arial"/>
                <a:sym typeface="Arial"/>
              </a:rPr>
              <a:t>What is Metadb?</a:t>
            </a:r>
            <a:endParaRPr sz="2400">
              <a:solidFill>
                <a:schemeClr val="accent1"/>
              </a:solidFill>
            </a:endParaRPr>
          </a:p>
        </p:txBody>
      </p:sp>
      <p:sp>
        <p:nvSpPr>
          <p:cNvPr id="137" name="Google Shape;137;p23"/>
          <p:cNvSpPr txBox="1"/>
          <p:nvPr>
            <p:ph idx="2" type="body"/>
          </p:nvPr>
        </p:nvSpPr>
        <p:spPr>
          <a:xfrm>
            <a:off x="6950150" y="1690700"/>
            <a:ext cx="5018100" cy="4465800"/>
          </a:xfrm>
          <a:prstGeom prst="rect">
            <a:avLst/>
          </a:prstGeom>
          <a:noFill/>
          <a:ln>
            <a:noFill/>
          </a:ln>
        </p:spPr>
        <p:txBody>
          <a:bodyPr anchorCtr="0" anchor="t" bIns="45700" lIns="91425" spcFirstLastPara="1" rIns="91425" wrap="square" tIns="45700">
            <a:noAutofit/>
          </a:bodyPr>
          <a:lstStyle/>
          <a:p>
            <a:pPr indent="-457188" lvl="0" marL="609584" rtl="0" algn="l">
              <a:lnSpc>
                <a:spcPct val="115000"/>
              </a:lnSpc>
              <a:spcBef>
                <a:spcPts val="600"/>
              </a:spcBef>
              <a:spcAft>
                <a:spcPts val="0"/>
              </a:spcAft>
              <a:buSzPts val="1800"/>
              <a:buFont typeface="Arial"/>
              <a:buChar char="●"/>
            </a:pPr>
            <a:r>
              <a:rPr lang="en-US" sz="1800">
                <a:latin typeface="Arial"/>
                <a:ea typeface="Arial"/>
                <a:cs typeface="Arial"/>
                <a:sym typeface="Arial"/>
              </a:rPr>
              <a:t>Metadb is the evolution of the LDP (Library Data Platform) software running on our reporting database systems</a:t>
            </a:r>
            <a:endParaRPr sz="1800">
              <a:latin typeface="Arial"/>
              <a:ea typeface="Arial"/>
              <a:cs typeface="Arial"/>
              <a:sym typeface="Arial"/>
            </a:endParaRPr>
          </a:p>
          <a:p>
            <a:pPr indent="0" lvl="0" marL="0" rtl="0" algn="l">
              <a:lnSpc>
                <a:spcPct val="115000"/>
              </a:lnSpc>
              <a:spcBef>
                <a:spcPts val="600"/>
              </a:spcBef>
              <a:spcAft>
                <a:spcPts val="0"/>
              </a:spcAft>
              <a:buNone/>
            </a:pPr>
            <a:r>
              <a:t/>
            </a:r>
            <a:endParaRPr sz="1800">
              <a:latin typeface="Arial"/>
              <a:ea typeface="Arial"/>
              <a:cs typeface="Arial"/>
              <a:sym typeface="Arial"/>
            </a:endParaRPr>
          </a:p>
          <a:p>
            <a:pPr indent="-457188" lvl="0" marL="609584" rtl="0" algn="l">
              <a:lnSpc>
                <a:spcPct val="115000"/>
              </a:lnSpc>
              <a:spcBef>
                <a:spcPts val="1000"/>
              </a:spcBef>
              <a:spcAft>
                <a:spcPts val="0"/>
              </a:spcAft>
              <a:buSzPts val="1800"/>
              <a:buFont typeface="Arial"/>
              <a:buChar char="●"/>
            </a:pPr>
            <a:r>
              <a:rPr lang="en-US" sz="1800">
                <a:latin typeface="Arial"/>
                <a:ea typeface="Arial"/>
                <a:cs typeface="Arial"/>
                <a:sym typeface="Arial"/>
              </a:rPr>
              <a:t>Metadb is similar to LDP in many ways and was the planned next step in developing the reporting database software</a:t>
            </a:r>
            <a:endParaRPr sz="1800">
              <a:latin typeface="Arial"/>
              <a:ea typeface="Arial"/>
              <a:cs typeface="Arial"/>
              <a:sym typeface="Arial"/>
            </a:endParaRPr>
          </a:p>
          <a:p>
            <a:pPr indent="0" lvl="0" marL="0" rtl="0" algn="l">
              <a:lnSpc>
                <a:spcPct val="115000"/>
              </a:lnSpc>
              <a:spcBef>
                <a:spcPts val="1000"/>
              </a:spcBef>
              <a:spcAft>
                <a:spcPts val="0"/>
              </a:spcAft>
              <a:buNone/>
            </a:pPr>
            <a:r>
              <a:t/>
            </a:r>
            <a:endParaRPr sz="1800">
              <a:latin typeface="Arial"/>
              <a:ea typeface="Arial"/>
              <a:cs typeface="Arial"/>
              <a:sym typeface="Arial"/>
            </a:endParaRPr>
          </a:p>
          <a:p>
            <a:pPr indent="-457188" lvl="0" marL="609584" rtl="0" algn="l">
              <a:lnSpc>
                <a:spcPct val="115000"/>
              </a:lnSpc>
              <a:spcBef>
                <a:spcPts val="1000"/>
              </a:spcBef>
              <a:spcAft>
                <a:spcPts val="0"/>
              </a:spcAft>
              <a:buSzPts val="1800"/>
              <a:buFont typeface="Arial"/>
              <a:buChar char="●"/>
            </a:pPr>
            <a:r>
              <a:rPr lang="en-US" sz="1800">
                <a:latin typeface="Arial"/>
                <a:ea typeface="Arial"/>
                <a:cs typeface="Arial"/>
                <a:sym typeface="Arial"/>
              </a:rPr>
              <a:t>Everything you know about the LDP will help you understand Metadb</a:t>
            </a:r>
            <a:endParaRPr sz="1800"/>
          </a:p>
        </p:txBody>
      </p:sp>
      <p:pic>
        <p:nvPicPr>
          <p:cNvPr descr="A hand holding a yellow sign" id="138" name="Google Shape;138;p23"/>
          <p:cNvPicPr preferRelativeResize="0"/>
          <p:nvPr/>
        </p:nvPicPr>
        <p:blipFill rotWithShape="1">
          <a:blip r:embed="rId3">
            <a:alphaModFix/>
          </a:blip>
          <a:srcRect b="0" l="0" r="0" t="0"/>
          <a:stretch/>
        </p:blipFill>
        <p:spPr>
          <a:xfrm>
            <a:off x="458145" y="1690688"/>
            <a:ext cx="5984224" cy="3944679"/>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2" name="Shape 142"/>
        <p:cNvGrpSpPr/>
        <p:nvPr/>
      </p:nvGrpSpPr>
      <p:grpSpPr>
        <a:xfrm>
          <a:off x="0" y="0"/>
          <a:ext cx="0" cy="0"/>
          <a:chOff x="0" y="0"/>
          <a:chExt cx="0" cy="0"/>
        </a:xfrm>
      </p:grpSpPr>
      <p:sp>
        <p:nvSpPr>
          <p:cNvPr id="143" name="Google Shape;143;p24"/>
          <p:cNvSpPr txBox="1"/>
          <p:nvPr>
            <p:ph type="title"/>
          </p:nvPr>
        </p:nvSpPr>
        <p:spPr>
          <a:xfrm>
            <a:off x="839788" y="365125"/>
            <a:ext cx="10515600" cy="1325563"/>
          </a:xfrm>
          <a:prstGeom prst="rect">
            <a:avLst/>
          </a:prstGeom>
          <a:noFill/>
          <a:ln>
            <a:noFill/>
          </a:ln>
        </p:spPr>
        <p:txBody>
          <a:bodyPr anchorCtr="0" anchor="ctr" bIns="45700" lIns="91425" spcFirstLastPara="1" rIns="91425" wrap="square" tIns="45700">
            <a:normAutofit/>
          </a:bodyPr>
          <a:lstStyle/>
          <a:p>
            <a:pPr indent="0" lvl="0" marL="0" rtl="0" algn="l">
              <a:lnSpc>
                <a:spcPct val="90000"/>
              </a:lnSpc>
              <a:spcBef>
                <a:spcPts val="0"/>
              </a:spcBef>
              <a:spcAft>
                <a:spcPts val="0"/>
              </a:spcAft>
              <a:buClr>
                <a:schemeClr val="accent1"/>
              </a:buClr>
              <a:buSzPts val="2400"/>
              <a:buFont typeface="Arial"/>
              <a:buNone/>
            </a:pPr>
            <a:r>
              <a:rPr lang="en-US" sz="2400">
                <a:solidFill>
                  <a:schemeClr val="accent1"/>
                </a:solidFill>
                <a:latin typeface="Arial"/>
                <a:ea typeface="Arial"/>
                <a:cs typeface="Arial"/>
                <a:sym typeface="Arial"/>
              </a:rPr>
              <a:t>LDP versus Metadb: Comparison</a:t>
            </a:r>
            <a:endParaRPr sz="2400">
              <a:solidFill>
                <a:schemeClr val="accent1"/>
              </a:solidFill>
            </a:endParaRPr>
          </a:p>
        </p:txBody>
      </p:sp>
      <p:sp>
        <p:nvSpPr>
          <p:cNvPr id="144" name="Google Shape;144;p24"/>
          <p:cNvSpPr txBox="1"/>
          <p:nvPr>
            <p:ph idx="1" type="body"/>
          </p:nvPr>
        </p:nvSpPr>
        <p:spPr>
          <a:xfrm>
            <a:off x="839788" y="1541463"/>
            <a:ext cx="5157787" cy="442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LDP</a:t>
            </a:r>
            <a:endParaRPr/>
          </a:p>
        </p:txBody>
      </p:sp>
      <p:sp>
        <p:nvSpPr>
          <p:cNvPr id="145" name="Google Shape;145;p24"/>
          <p:cNvSpPr txBox="1"/>
          <p:nvPr>
            <p:ph idx="2" type="body"/>
          </p:nvPr>
        </p:nvSpPr>
        <p:spPr>
          <a:xfrm>
            <a:off x="839788" y="2098675"/>
            <a:ext cx="5157787" cy="3684588"/>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sz="2400">
                <a:latin typeface="Arial"/>
                <a:ea typeface="Arial"/>
                <a:cs typeface="Arial"/>
                <a:sym typeface="Arial"/>
              </a:rPr>
              <a:t>Extracts, transforms, and loads data from the FOLIO application server to the LDP overnight</a:t>
            </a:r>
            <a:endParaRPr/>
          </a:p>
          <a:p>
            <a:pPr indent="-228600" lvl="0" marL="228600" rtl="0" algn="l">
              <a:lnSpc>
                <a:spcPct val="90000"/>
              </a:lnSpc>
              <a:spcBef>
                <a:spcPts val="1000"/>
              </a:spcBef>
              <a:spcAft>
                <a:spcPts val="0"/>
              </a:spcAft>
              <a:buClr>
                <a:schemeClr val="dk1"/>
              </a:buClr>
              <a:buSzPct val="100000"/>
              <a:buChar char="•"/>
            </a:pPr>
            <a:r>
              <a:rPr lang="en-US" sz="2400">
                <a:latin typeface="Arial"/>
                <a:ea typeface="Arial"/>
                <a:cs typeface="Arial"/>
                <a:sym typeface="Arial"/>
              </a:rPr>
              <a:t>Some data elements must be extracted into columns by derived tables</a:t>
            </a:r>
            <a:endParaRPr/>
          </a:p>
        </p:txBody>
      </p:sp>
      <p:sp>
        <p:nvSpPr>
          <p:cNvPr id="146" name="Google Shape;146;p24"/>
          <p:cNvSpPr txBox="1"/>
          <p:nvPr>
            <p:ph idx="3" type="body"/>
          </p:nvPr>
        </p:nvSpPr>
        <p:spPr>
          <a:xfrm>
            <a:off x="6172200" y="1541463"/>
            <a:ext cx="5183188" cy="442912"/>
          </a:xfrm>
          <a:prstGeom prst="rect">
            <a:avLst/>
          </a:prstGeom>
          <a:noFill/>
          <a:ln>
            <a:noFill/>
          </a:ln>
        </p:spPr>
        <p:txBody>
          <a:bodyPr anchorCtr="0" anchor="b" bIns="45700" lIns="91425" spcFirstLastPara="1" rIns="91425" wrap="square" tIns="45700">
            <a:normAutofit/>
          </a:bodyPr>
          <a:lstStyle/>
          <a:p>
            <a:pPr indent="0" lvl="0" marL="0" rtl="0" algn="l">
              <a:lnSpc>
                <a:spcPct val="90000"/>
              </a:lnSpc>
              <a:spcBef>
                <a:spcPts val="0"/>
              </a:spcBef>
              <a:spcAft>
                <a:spcPts val="0"/>
              </a:spcAft>
              <a:buClr>
                <a:schemeClr val="dk1"/>
              </a:buClr>
              <a:buSzPts val="2400"/>
              <a:buNone/>
            </a:pPr>
            <a:r>
              <a:rPr lang="en-US"/>
              <a:t>Metadb</a:t>
            </a:r>
            <a:endParaRPr/>
          </a:p>
        </p:txBody>
      </p:sp>
      <p:sp>
        <p:nvSpPr>
          <p:cNvPr id="147" name="Google Shape;147;p24"/>
          <p:cNvSpPr txBox="1"/>
          <p:nvPr>
            <p:ph idx="4" type="body"/>
          </p:nvPr>
        </p:nvSpPr>
        <p:spPr>
          <a:xfrm>
            <a:off x="6172201" y="2098674"/>
            <a:ext cx="4850704" cy="4394201"/>
          </a:xfrm>
          <a:prstGeom prst="rect">
            <a:avLst/>
          </a:prstGeom>
          <a:noFill/>
          <a:ln>
            <a:noFill/>
          </a:ln>
        </p:spPr>
        <p:txBody>
          <a:bodyPr anchorCtr="0" anchor="t" bIns="45700" lIns="91425" spcFirstLastPara="1" rIns="91425" wrap="square" tIns="45700">
            <a:normAutofit fontScale="92500" lnSpcReduction="10000"/>
          </a:bodyPr>
          <a:lstStyle/>
          <a:p>
            <a:pPr indent="-228600" lvl="0" marL="228600" rtl="0" algn="l">
              <a:lnSpc>
                <a:spcPct val="90000"/>
              </a:lnSpc>
              <a:spcBef>
                <a:spcPts val="0"/>
              </a:spcBef>
              <a:spcAft>
                <a:spcPts val="0"/>
              </a:spcAft>
              <a:buClr>
                <a:schemeClr val="dk1"/>
              </a:buClr>
              <a:buSzPct val="100000"/>
              <a:buChar char="•"/>
            </a:pPr>
            <a:r>
              <a:rPr lang="en-US" sz="2400">
                <a:latin typeface="Arial"/>
                <a:ea typeface="Arial"/>
                <a:cs typeface="Arial"/>
                <a:sym typeface="Arial"/>
              </a:rPr>
              <a:t>Extracts, transforms, and loads data from FOLIO application server continuously in near real-time</a:t>
            </a:r>
            <a:endParaRPr/>
          </a:p>
          <a:p>
            <a:pPr indent="-228600" lvl="0" marL="228600" rtl="0" algn="l">
              <a:lnSpc>
                <a:spcPct val="90000"/>
              </a:lnSpc>
              <a:spcBef>
                <a:spcPts val="1000"/>
              </a:spcBef>
              <a:spcAft>
                <a:spcPts val="0"/>
              </a:spcAft>
              <a:buClr>
                <a:schemeClr val="dk1"/>
              </a:buClr>
              <a:buSzPct val="100000"/>
              <a:buChar char="•"/>
            </a:pPr>
            <a:r>
              <a:rPr lang="en-US" sz="2400">
                <a:latin typeface="Arial"/>
                <a:ea typeface="Arial"/>
                <a:cs typeface="Arial"/>
                <a:sym typeface="Arial"/>
              </a:rPr>
              <a:t>Some data elements must be extracted into columns by derived tables</a:t>
            </a:r>
            <a:endParaRPr/>
          </a:p>
          <a:p>
            <a:pPr indent="-228600" lvl="0" marL="228600" rtl="0" algn="l">
              <a:lnSpc>
                <a:spcPct val="90000"/>
              </a:lnSpc>
              <a:spcBef>
                <a:spcPts val="1000"/>
              </a:spcBef>
              <a:spcAft>
                <a:spcPts val="0"/>
              </a:spcAft>
              <a:buClr>
                <a:schemeClr val="dk1"/>
              </a:buClr>
              <a:buSzPct val="100000"/>
              <a:buChar char="•"/>
            </a:pPr>
            <a:r>
              <a:rPr lang="en-US" sz="2400">
                <a:latin typeface="Arial"/>
                <a:ea typeface="Arial"/>
                <a:cs typeface="Arial"/>
                <a:sym typeface="Arial"/>
              </a:rPr>
              <a:t>Most data elements are extracted into columns</a:t>
            </a:r>
            <a:endParaRPr/>
          </a:p>
          <a:p>
            <a:pPr indent="-228600" lvl="0" marL="228600" rtl="0" algn="l">
              <a:lnSpc>
                <a:spcPct val="90000"/>
              </a:lnSpc>
              <a:spcBef>
                <a:spcPts val="1000"/>
              </a:spcBef>
              <a:spcAft>
                <a:spcPts val="0"/>
              </a:spcAft>
              <a:buClr>
                <a:schemeClr val="dk1"/>
              </a:buClr>
              <a:buSzPct val="100000"/>
              <a:buChar char="•"/>
            </a:pPr>
            <a:r>
              <a:rPr lang="en-US" sz="2400">
                <a:latin typeface="Arial"/>
                <a:ea typeface="Arial"/>
                <a:cs typeface="Arial"/>
                <a:sym typeface="Arial"/>
              </a:rPr>
              <a:t>Plans to extract all data elements into columns from the JSON</a:t>
            </a:r>
            <a:endParaRPr/>
          </a:p>
          <a:p>
            <a:pPr indent="-228600" lvl="0" marL="228600" rtl="0" algn="l">
              <a:lnSpc>
                <a:spcPct val="90000"/>
              </a:lnSpc>
              <a:spcBef>
                <a:spcPts val="1000"/>
              </a:spcBef>
              <a:spcAft>
                <a:spcPts val="0"/>
              </a:spcAft>
              <a:buClr>
                <a:schemeClr val="dk1"/>
              </a:buClr>
              <a:buSzPct val="100000"/>
              <a:buChar char="•"/>
            </a:pPr>
            <a:r>
              <a:rPr lang="en-US" sz="2400">
                <a:latin typeface="Arial"/>
                <a:ea typeface="Arial"/>
                <a:cs typeface="Arial"/>
                <a:sym typeface="Arial"/>
              </a:rPr>
              <a:t>Uses a different organization of the data tables than LDP</a:t>
            </a:r>
            <a:endParaRPr/>
          </a:p>
          <a:p>
            <a:pPr indent="-64135" lvl="0" marL="228600" rtl="0" algn="l">
              <a:lnSpc>
                <a:spcPct val="90000"/>
              </a:lnSpc>
              <a:spcBef>
                <a:spcPts val="1000"/>
              </a:spcBef>
              <a:spcAft>
                <a:spcPts val="0"/>
              </a:spcAft>
              <a:buClr>
                <a:schemeClr val="dk1"/>
              </a:buClr>
              <a:buSzPct val="100000"/>
              <a:buNone/>
            </a:pPr>
            <a:r>
              <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25"/>
          <p:cNvSpPr txBox="1"/>
          <p:nvPr>
            <p:ph type="title"/>
          </p:nvPr>
        </p:nvSpPr>
        <p:spPr>
          <a:xfrm>
            <a:off x="628651" y="355001"/>
            <a:ext cx="7886800" cy="76760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Clr>
                <a:srgbClr val="000000"/>
              </a:buClr>
              <a:buSzPts val="1400"/>
              <a:buFont typeface="Arial"/>
              <a:buNone/>
            </a:pPr>
            <a:r>
              <a:rPr b="0" i="0" lang="en-US" sz="2400" u="none" cap="none" strike="noStrike">
                <a:solidFill>
                  <a:schemeClr val="accent1"/>
                </a:solidFill>
                <a:latin typeface="Arial"/>
                <a:ea typeface="Arial"/>
                <a:cs typeface="Arial"/>
                <a:sym typeface="Arial"/>
              </a:rPr>
              <a:t>LDP versus Metadb: Data Refresh</a:t>
            </a:r>
            <a:endParaRPr b="0" i="0" sz="2400" u="none" cap="none" strike="noStrike">
              <a:solidFill>
                <a:schemeClr val="accent1"/>
              </a:solidFill>
              <a:latin typeface="Arial"/>
              <a:ea typeface="Arial"/>
              <a:cs typeface="Arial"/>
              <a:sym typeface="Arial"/>
            </a:endParaRPr>
          </a:p>
        </p:txBody>
      </p:sp>
      <p:sp>
        <p:nvSpPr>
          <p:cNvPr id="154" name="Google Shape;154;p25"/>
          <p:cNvSpPr/>
          <p:nvPr/>
        </p:nvSpPr>
        <p:spPr>
          <a:xfrm>
            <a:off x="7681965" y="1678517"/>
            <a:ext cx="2309600" cy="2447600"/>
          </a:xfrm>
          <a:prstGeom prst="can">
            <a:avLst>
              <a:gd fmla="val 25000" name="adj"/>
            </a:avLst>
          </a:prstGeom>
          <a:solidFill>
            <a:schemeClr val="accent1"/>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1867"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en-US" sz="2400" u="none" cap="none" strike="noStrike">
                <a:solidFill>
                  <a:srgbClr val="FFFFFF"/>
                </a:solidFill>
                <a:latin typeface="Arial"/>
                <a:ea typeface="Arial"/>
                <a:cs typeface="Arial"/>
                <a:sym typeface="Arial"/>
              </a:rPr>
              <a:t>Metadb</a:t>
            </a:r>
            <a:endParaRPr b="1" i="0" sz="2400" u="none" cap="none" strike="noStrike">
              <a:solidFill>
                <a:srgbClr val="FFFFFF"/>
              </a:solidFill>
              <a:latin typeface="Arial"/>
              <a:ea typeface="Arial"/>
              <a:cs typeface="Arial"/>
              <a:sym typeface="Arial"/>
            </a:endParaRPr>
          </a:p>
        </p:txBody>
      </p:sp>
      <p:sp>
        <p:nvSpPr>
          <p:cNvPr id="155" name="Google Shape;155;p25"/>
          <p:cNvSpPr/>
          <p:nvPr/>
        </p:nvSpPr>
        <p:spPr>
          <a:xfrm>
            <a:off x="1648832" y="1678517"/>
            <a:ext cx="2309600" cy="2447600"/>
          </a:xfrm>
          <a:prstGeom prst="can">
            <a:avLst>
              <a:gd fmla="val 25000" name="adj"/>
            </a:avLst>
          </a:prstGeom>
          <a:solidFill>
            <a:srgbClr val="FF5A3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Clr>
                <a:srgbClr val="000000"/>
              </a:buClr>
              <a:buSzPts val="2100"/>
              <a:buFont typeface="Arial"/>
              <a:buNone/>
            </a:pPr>
            <a:r>
              <a:t/>
            </a:r>
            <a:endParaRPr b="1" i="0" sz="1867" u="none" cap="none" strike="noStrike">
              <a:solidFill>
                <a:srgbClr val="FFFFFF"/>
              </a:solidFill>
              <a:latin typeface="Arial"/>
              <a:ea typeface="Arial"/>
              <a:cs typeface="Arial"/>
              <a:sym typeface="Arial"/>
            </a:endParaRPr>
          </a:p>
          <a:p>
            <a:pPr indent="0" lvl="0" marL="0" marR="0" rtl="0" algn="ctr">
              <a:lnSpc>
                <a:spcPct val="100000"/>
              </a:lnSpc>
              <a:spcBef>
                <a:spcPts val="0"/>
              </a:spcBef>
              <a:spcAft>
                <a:spcPts val="0"/>
              </a:spcAft>
              <a:buClr>
                <a:srgbClr val="000000"/>
              </a:buClr>
              <a:buSzPts val="1500"/>
              <a:buFont typeface="Arial"/>
              <a:buNone/>
            </a:pPr>
            <a:r>
              <a:rPr b="1" i="0" lang="en-US" sz="2400" u="none" cap="none" strike="noStrike">
                <a:solidFill>
                  <a:srgbClr val="FFFFFF"/>
                </a:solidFill>
                <a:latin typeface="Arial"/>
                <a:ea typeface="Arial"/>
                <a:cs typeface="Arial"/>
                <a:sym typeface="Arial"/>
              </a:rPr>
              <a:t>LDP</a:t>
            </a:r>
            <a:endParaRPr b="1" i="0" sz="2400" u="none" cap="none" strike="noStrike">
              <a:solidFill>
                <a:srgbClr val="FFFFFF"/>
              </a:solidFill>
              <a:latin typeface="Arial"/>
              <a:ea typeface="Arial"/>
              <a:cs typeface="Arial"/>
              <a:sym typeface="Arial"/>
            </a:endParaRPr>
          </a:p>
        </p:txBody>
      </p:sp>
      <p:grpSp>
        <p:nvGrpSpPr>
          <p:cNvPr id="156" name="Google Shape;156;p25"/>
          <p:cNvGrpSpPr/>
          <p:nvPr/>
        </p:nvGrpSpPr>
        <p:grpSpPr>
          <a:xfrm>
            <a:off x="6689959" y="3933617"/>
            <a:ext cx="4293600" cy="2155200"/>
            <a:chOff x="5017469" y="3389125"/>
            <a:chExt cx="3220200" cy="1616400"/>
          </a:xfrm>
        </p:grpSpPr>
        <p:sp>
          <p:nvSpPr>
            <p:cNvPr id="157" name="Google Shape;157;p25"/>
            <p:cNvSpPr/>
            <p:nvPr/>
          </p:nvSpPr>
          <p:spPr>
            <a:xfrm>
              <a:off x="5017469" y="3389125"/>
              <a:ext cx="3220200" cy="1616400"/>
            </a:xfrm>
            <a:prstGeom prst="upArrowCallout">
              <a:avLst>
                <a:gd fmla="val 25000" name="adj1"/>
                <a:gd fmla="val 25000" name="adj2"/>
                <a:gd fmla="val 25000" name="adj3"/>
                <a:gd fmla="val 64977" name="adj4"/>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33"/>
                <a:buFont typeface="Arial"/>
                <a:buNone/>
              </a:pPr>
              <a:r>
                <a:t/>
              </a:r>
              <a:endParaRPr b="1" i="0" sz="1733"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33"/>
                <a:buFont typeface="Arial"/>
                <a:buNone/>
              </a:pPr>
              <a:r>
                <a:rPr b="1" i="0" lang="en-US" sz="1733" u="none" cap="none" strike="noStrike">
                  <a:solidFill>
                    <a:schemeClr val="dk1"/>
                  </a:solidFill>
                  <a:latin typeface="Arial"/>
                  <a:ea typeface="Arial"/>
                  <a:cs typeface="Arial"/>
                  <a:sym typeface="Arial"/>
                </a:rPr>
                <a:t>live updates </a:t>
              </a:r>
              <a:endParaRPr b="1" i="0" sz="1733"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33"/>
                <a:buFont typeface="Arial"/>
                <a:buNone/>
              </a:pPr>
              <a:r>
                <a:rPr b="1" i="0" lang="en-US" sz="1733" u="none" cap="none" strike="noStrike">
                  <a:solidFill>
                    <a:schemeClr val="dk1"/>
                  </a:solidFill>
                  <a:latin typeface="Arial"/>
                  <a:ea typeface="Arial"/>
                  <a:cs typeface="Arial"/>
                  <a:sym typeface="Arial"/>
                </a:rPr>
                <a:t>from FOLIO Application </a:t>
              </a:r>
              <a:endParaRPr b="1" i="0" sz="1733"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33"/>
                <a:buFont typeface="Arial"/>
                <a:buNone/>
              </a:pPr>
              <a:r>
                <a:rPr b="1" i="0" lang="en-US" sz="1733" u="none" cap="none" strike="noStrike">
                  <a:solidFill>
                    <a:schemeClr val="dk1"/>
                  </a:solidFill>
                  <a:latin typeface="Arial"/>
                  <a:ea typeface="Arial"/>
                  <a:cs typeface="Arial"/>
                  <a:sym typeface="Arial"/>
                </a:rPr>
                <a:t>Server via streaming </a:t>
              </a:r>
              <a:endParaRPr b="1" i="0" sz="1733"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33"/>
                <a:buFont typeface="Arial"/>
                <a:buNone/>
              </a:pPr>
              <a:r>
                <a:rPr b="1" i="0" lang="en-US" sz="1733" u="none" cap="none" strike="noStrike">
                  <a:solidFill>
                    <a:schemeClr val="dk1"/>
                  </a:solidFill>
                  <a:latin typeface="Arial"/>
                  <a:ea typeface="Arial"/>
                  <a:cs typeface="Arial"/>
                  <a:sym typeface="Arial"/>
                </a:rPr>
                <a:t>data integration </a:t>
              </a:r>
              <a:endParaRPr b="1" i="0" sz="1733" u="none" cap="none" strike="noStrike">
                <a:solidFill>
                  <a:schemeClr val="dk1"/>
                </a:solidFill>
                <a:latin typeface="Arial"/>
                <a:ea typeface="Arial"/>
                <a:cs typeface="Arial"/>
                <a:sym typeface="Arial"/>
              </a:endParaRPr>
            </a:p>
          </p:txBody>
        </p:sp>
        <p:pic>
          <p:nvPicPr>
            <p:cNvPr id="158" name="Google Shape;158;p25"/>
            <p:cNvPicPr preferRelativeResize="0"/>
            <p:nvPr/>
          </p:nvPicPr>
          <p:blipFill rotWithShape="1">
            <a:blip r:embed="rId3">
              <a:alphaModFix/>
            </a:blip>
            <a:srcRect b="0" l="0" r="0" t="0"/>
            <a:stretch/>
          </p:blipFill>
          <p:spPr>
            <a:xfrm>
              <a:off x="7450412" y="4284344"/>
              <a:ext cx="510094" cy="510094"/>
            </a:xfrm>
            <a:prstGeom prst="rect">
              <a:avLst/>
            </a:prstGeom>
            <a:noFill/>
            <a:ln>
              <a:noFill/>
            </a:ln>
          </p:spPr>
        </p:pic>
      </p:grpSp>
      <p:grpSp>
        <p:nvGrpSpPr>
          <p:cNvPr id="159" name="Google Shape;159;p25"/>
          <p:cNvGrpSpPr/>
          <p:nvPr/>
        </p:nvGrpSpPr>
        <p:grpSpPr>
          <a:xfrm>
            <a:off x="656833" y="3979851"/>
            <a:ext cx="4293600" cy="2062741"/>
            <a:chOff x="492626" y="3346729"/>
            <a:chExt cx="3220200" cy="1616400"/>
          </a:xfrm>
        </p:grpSpPr>
        <p:sp>
          <p:nvSpPr>
            <p:cNvPr id="160" name="Google Shape;160;p25"/>
            <p:cNvSpPr/>
            <p:nvPr/>
          </p:nvSpPr>
          <p:spPr>
            <a:xfrm>
              <a:off x="492626" y="3346729"/>
              <a:ext cx="3220200" cy="1616400"/>
            </a:xfrm>
            <a:prstGeom prst="upArrowCallout">
              <a:avLst>
                <a:gd fmla="val 25000" name="adj1"/>
                <a:gd fmla="val 25000" name="adj2"/>
                <a:gd fmla="val 25000" name="adj3"/>
                <a:gd fmla="val 66618" name="adj4"/>
              </a:avLst>
            </a:prstGeom>
            <a:solidFill>
              <a:schemeClr val="lt1"/>
            </a:solidFill>
            <a:ln cap="flat" cmpd="sng" w="9525">
              <a:solidFill>
                <a:schemeClr val="dk2"/>
              </a:solidFill>
              <a:prstDash val="solid"/>
              <a:round/>
              <a:headEnd len="sm" w="sm" type="none"/>
              <a:tailEnd len="sm" w="sm" type="none"/>
            </a:ln>
          </p:spPr>
          <p:txBody>
            <a:bodyPr anchorCtr="0" anchor="ctr" bIns="91425" lIns="91425" spcFirstLastPara="1" rIns="91425" wrap="square" tIns="91425">
              <a:noAutofit/>
            </a:bodyPr>
            <a:lstStyle/>
            <a:p>
              <a:pPr indent="0" lvl="0" marL="0" marR="0" rtl="0" algn="l">
                <a:lnSpc>
                  <a:spcPct val="100000"/>
                </a:lnSpc>
                <a:spcBef>
                  <a:spcPts val="0"/>
                </a:spcBef>
                <a:spcAft>
                  <a:spcPts val="0"/>
                </a:spcAft>
                <a:buClr>
                  <a:srgbClr val="000000"/>
                </a:buClr>
                <a:buSzPts val="1733"/>
                <a:buFont typeface="Arial"/>
                <a:buNone/>
              </a:pPr>
              <a:r>
                <a:rPr b="1" i="0" lang="en-US" sz="1733" u="none" cap="none" strike="noStrike">
                  <a:solidFill>
                    <a:schemeClr val="dk1"/>
                  </a:solidFill>
                  <a:latin typeface="Arial"/>
                  <a:ea typeface="Arial"/>
                  <a:cs typeface="Arial"/>
                  <a:sym typeface="Arial"/>
                </a:rPr>
                <a:t>nightly data update from </a:t>
              </a:r>
              <a:endParaRPr b="1" i="0" sz="1733" u="none" cap="none" strike="noStrike">
                <a:solidFill>
                  <a:schemeClr val="dk1"/>
                </a:solidFill>
                <a:latin typeface="Arial"/>
                <a:ea typeface="Arial"/>
                <a:cs typeface="Arial"/>
                <a:sym typeface="Arial"/>
              </a:endParaRPr>
            </a:p>
            <a:p>
              <a:pPr indent="0" lvl="0" marL="0" marR="0" rtl="0" algn="l">
                <a:lnSpc>
                  <a:spcPct val="100000"/>
                </a:lnSpc>
                <a:spcBef>
                  <a:spcPts val="0"/>
                </a:spcBef>
                <a:spcAft>
                  <a:spcPts val="0"/>
                </a:spcAft>
                <a:buClr>
                  <a:srgbClr val="000000"/>
                </a:buClr>
                <a:buSzPts val="1733"/>
                <a:buFont typeface="Arial"/>
                <a:buNone/>
              </a:pPr>
              <a:r>
                <a:rPr b="1" i="0" lang="en-US" sz="1733" u="none" cap="none" strike="noStrike">
                  <a:solidFill>
                    <a:schemeClr val="dk1"/>
                  </a:solidFill>
                  <a:latin typeface="Arial"/>
                  <a:ea typeface="Arial"/>
                  <a:cs typeface="Arial"/>
                  <a:sym typeface="Arial"/>
                </a:rPr>
                <a:t>FOLIO Application Server</a:t>
              </a:r>
              <a:endParaRPr b="1" i="0" sz="1733" u="none" cap="none" strike="noStrike">
                <a:solidFill>
                  <a:schemeClr val="dk1"/>
                </a:solidFill>
                <a:latin typeface="Arial"/>
                <a:ea typeface="Arial"/>
                <a:cs typeface="Arial"/>
                <a:sym typeface="Arial"/>
              </a:endParaRPr>
            </a:p>
          </p:txBody>
        </p:sp>
        <p:pic>
          <p:nvPicPr>
            <p:cNvPr id="161" name="Google Shape;161;p25"/>
            <p:cNvPicPr preferRelativeResize="0"/>
            <p:nvPr/>
          </p:nvPicPr>
          <p:blipFill rotWithShape="1">
            <a:blip r:embed="rId3">
              <a:alphaModFix/>
            </a:blip>
            <a:srcRect b="0" l="0" r="0" t="0"/>
            <a:stretch/>
          </p:blipFill>
          <p:spPr>
            <a:xfrm>
              <a:off x="2912012" y="4229685"/>
              <a:ext cx="510094" cy="510094"/>
            </a:xfrm>
            <a:prstGeom prst="rect">
              <a:avLst/>
            </a:prstGeom>
            <a:noFill/>
            <a:ln>
              <a:noFill/>
            </a:ln>
          </p:spPr>
        </p:pic>
      </p:gr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5" name="Shape 165"/>
        <p:cNvGrpSpPr/>
        <p:nvPr/>
      </p:nvGrpSpPr>
      <p:grpSpPr>
        <a:xfrm>
          <a:off x="0" y="0"/>
          <a:ext cx="0" cy="0"/>
          <a:chOff x="0" y="0"/>
          <a:chExt cx="0" cy="0"/>
        </a:xfrm>
      </p:grpSpPr>
      <p:sp>
        <p:nvSpPr>
          <p:cNvPr id="166" name="Google Shape;166;p26"/>
          <p:cNvSpPr txBox="1"/>
          <p:nvPr>
            <p:ph type="title"/>
          </p:nvPr>
        </p:nvSpPr>
        <p:spPr>
          <a:xfrm>
            <a:off x="415600" y="593367"/>
            <a:ext cx="11360800" cy="763600"/>
          </a:xfrm>
          <a:prstGeom prst="rect">
            <a:avLst/>
          </a:prstGeom>
          <a:noFill/>
          <a:ln>
            <a:noFill/>
          </a:ln>
        </p:spPr>
        <p:txBody>
          <a:bodyPr anchorCtr="0" anchor="t" bIns="121900" lIns="121900" spcFirstLastPara="1" rIns="121900" wrap="square" tIns="121900">
            <a:normAutofit/>
          </a:bodyPr>
          <a:lstStyle/>
          <a:p>
            <a:pPr indent="0" lvl="0" marL="0" marR="0" rtl="0" algn="l">
              <a:lnSpc>
                <a:spcPct val="100000"/>
              </a:lnSpc>
              <a:spcBef>
                <a:spcPts val="0"/>
              </a:spcBef>
              <a:spcAft>
                <a:spcPts val="0"/>
              </a:spcAft>
              <a:buClr>
                <a:srgbClr val="000000"/>
              </a:buClr>
              <a:buSzPts val="2800"/>
              <a:buFont typeface="Arial"/>
              <a:buNone/>
            </a:pPr>
            <a:r>
              <a:rPr b="0" i="0" lang="en-US" sz="2400" u="none" cap="none" strike="noStrike">
                <a:solidFill>
                  <a:srgbClr val="2F5496"/>
                </a:solidFill>
                <a:latin typeface="Arial"/>
                <a:ea typeface="Arial"/>
                <a:cs typeface="Arial"/>
                <a:sym typeface="Arial"/>
              </a:rPr>
              <a:t>Metadb Rollout Plans for the Cornell Library</a:t>
            </a:r>
            <a:endParaRPr/>
          </a:p>
        </p:txBody>
      </p:sp>
      <p:sp>
        <p:nvSpPr>
          <p:cNvPr id="167" name="Google Shape;167;p26"/>
          <p:cNvSpPr/>
          <p:nvPr/>
        </p:nvSpPr>
        <p:spPr>
          <a:xfrm>
            <a:off x="791113" y="4547850"/>
            <a:ext cx="1442100" cy="1722000"/>
          </a:xfrm>
          <a:prstGeom prst="can">
            <a:avLst>
              <a:gd fmla="val 25000" name="adj"/>
            </a:avLst>
          </a:prstGeom>
          <a:solidFill>
            <a:srgbClr val="FF5A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LDP Production (data from FOLIO Prod)</a:t>
            </a:r>
            <a:endParaRPr/>
          </a:p>
        </p:txBody>
      </p:sp>
      <p:sp>
        <p:nvSpPr>
          <p:cNvPr id="168" name="Google Shape;168;p26"/>
          <p:cNvSpPr/>
          <p:nvPr/>
        </p:nvSpPr>
        <p:spPr>
          <a:xfrm>
            <a:off x="2607422" y="4547850"/>
            <a:ext cx="1442100" cy="1722000"/>
          </a:xfrm>
          <a:prstGeom prst="can">
            <a:avLst>
              <a:gd fmla="val 25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Metadb </a:t>
            </a:r>
            <a:r>
              <a:rPr b="1" lang="en-US" sz="1800">
                <a:solidFill>
                  <a:schemeClr val="lt1"/>
                </a:solidFill>
                <a:latin typeface="Calibri"/>
                <a:ea typeface="Calibri"/>
                <a:cs typeface="Calibri"/>
                <a:sym typeface="Calibri"/>
              </a:rPr>
              <a:t>Test</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(data from FOLIO Prod)</a:t>
            </a:r>
            <a:endParaRPr/>
          </a:p>
        </p:txBody>
      </p:sp>
      <p:sp>
        <p:nvSpPr>
          <p:cNvPr id="169" name="Google Shape;169;p26"/>
          <p:cNvSpPr txBox="1"/>
          <p:nvPr/>
        </p:nvSpPr>
        <p:spPr>
          <a:xfrm>
            <a:off x="604557" y="4100098"/>
            <a:ext cx="36276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May </a:t>
            </a:r>
            <a:r>
              <a:rPr b="1" i="0" lang="en-US" sz="1800" u="none" cap="none" strike="noStrike">
                <a:solidFill>
                  <a:schemeClr val="dk1"/>
                </a:solidFill>
                <a:latin typeface="Calibri"/>
                <a:ea typeface="Calibri"/>
                <a:cs typeface="Calibri"/>
                <a:sym typeface="Calibri"/>
              </a:rPr>
              <a:t>2024</a:t>
            </a:r>
            <a:endParaRPr/>
          </a:p>
        </p:txBody>
      </p:sp>
      <p:sp>
        <p:nvSpPr>
          <p:cNvPr id="170" name="Google Shape;170;p26"/>
          <p:cNvSpPr/>
          <p:nvPr/>
        </p:nvSpPr>
        <p:spPr>
          <a:xfrm>
            <a:off x="811449" y="1904144"/>
            <a:ext cx="1441953" cy="1729900"/>
          </a:xfrm>
          <a:prstGeom prst="can">
            <a:avLst>
              <a:gd fmla="val 25000" name="adj"/>
            </a:avLst>
          </a:prstGeom>
          <a:solidFill>
            <a:srgbClr val="FF5A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LDP Production</a:t>
            </a:r>
            <a:endParaRPr/>
          </a:p>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(data from FOLIO Prod)</a:t>
            </a:r>
            <a:endParaRPr/>
          </a:p>
        </p:txBody>
      </p:sp>
      <p:sp>
        <p:nvSpPr>
          <p:cNvPr id="171" name="Google Shape;171;p26"/>
          <p:cNvSpPr/>
          <p:nvPr/>
        </p:nvSpPr>
        <p:spPr>
          <a:xfrm>
            <a:off x="2627758" y="1867750"/>
            <a:ext cx="1441953" cy="1766293"/>
          </a:xfrm>
          <a:prstGeom prst="can">
            <a:avLst>
              <a:gd fmla="val 25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Metadb Test</a:t>
            </a:r>
            <a:endParaRPr/>
          </a:p>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(data from FOLIO Test)</a:t>
            </a:r>
            <a:endParaRPr/>
          </a:p>
        </p:txBody>
      </p:sp>
      <p:sp>
        <p:nvSpPr>
          <p:cNvPr id="172" name="Google Shape;172;p26"/>
          <p:cNvSpPr txBox="1"/>
          <p:nvPr/>
        </p:nvSpPr>
        <p:spPr>
          <a:xfrm>
            <a:off x="604553" y="1482236"/>
            <a:ext cx="3627619" cy="369332"/>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0" lang="en-US" sz="1800" u="none" cap="none" strike="noStrike">
                <a:solidFill>
                  <a:schemeClr val="dk1"/>
                </a:solidFill>
                <a:latin typeface="Calibri"/>
                <a:ea typeface="Calibri"/>
                <a:cs typeface="Calibri"/>
                <a:sym typeface="Calibri"/>
              </a:rPr>
              <a:t>January 2024</a:t>
            </a:r>
            <a:endParaRPr/>
          </a:p>
        </p:txBody>
      </p:sp>
      <p:sp>
        <p:nvSpPr>
          <p:cNvPr id="173" name="Google Shape;173;p26"/>
          <p:cNvSpPr txBox="1"/>
          <p:nvPr/>
        </p:nvSpPr>
        <p:spPr>
          <a:xfrm>
            <a:off x="4555782" y="1482218"/>
            <a:ext cx="36276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October </a:t>
            </a:r>
            <a:r>
              <a:rPr b="1" i="0" lang="en-US" sz="1800" u="none" cap="none" strike="noStrike">
                <a:solidFill>
                  <a:schemeClr val="dk1"/>
                </a:solidFill>
                <a:latin typeface="Calibri"/>
                <a:ea typeface="Calibri"/>
                <a:cs typeface="Calibri"/>
                <a:sym typeface="Calibri"/>
              </a:rPr>
              <a:t>2024</a:t>
            </a:r>
            <a:endParaRPr/>
          </a:p>
        </p:txBody>
      </p:sp>
      <p:sp>
        <p:nvSpPr>
          <p:cNvPr id="174" name="Google Shape;174;p26"/>
          <p:cNvSpPr/>
          <p:nvPr/>
        </p:nvSpPr>
        <p:spPr>
          <a:xfrm>
            <a:off x="4836038" y="1964025"/>
            <a:ext cx="1442100" cy="1722000"/>
          </a:xfrm>
          <a:prstGeom prst="can">
            <a:avLst>
              <a:gd fmla="val 25000" name="adj"/>
            </a:avLst>
          </a:prstGeom>
          <a:solidFill>
            <a:srgbClr val="FF5A3F"/>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LDP Production </a:t>
            </a:r>
            <a:r>
              <a:rPr b="1" i="0" lang="en-US" sz="1800" u="none" cap="none" strike="noStrike">
                <a:solidFill>
                  <a:schemeClr val="lt1"/>
                </a:solidFill>
                <a:latin typeface="Calibri"/>
                <a:ea typeface="Calibri"/>
                <a:cs typeface="Calibri"/>
                <a:sym typeface="Calibri"/>
              </a:rPr>
              <a:t>(data from FOLIO Prod)</a:t>
            </a:r>
            <a:endParaRPr/>
          </a:p>
        </p:txBody>
      </p:sp>
      <p:sp>
        <p:nvSpPr>
          <p:cNvPr id="175" name="Google Shape;175;p26"/>
          <p:cNvSpPr/>
          <p:nvPr/>
        </p:nvSpPr>
        <p:spPr>
          <a:xfrm>
            <a:off x="6652347" y="1964025"/>
            <a:ext cx="1442100" cy="1722000"/>
          </a:xfrm>
          <a:prstGeom prst="can">
            <a:avLst>
              <a:gd fmla="val 25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Metadb </a:t>
            </a:r>
            <a:r>
              <a:rPr b="1" lang="en-US" sz="1800">
                <a:solidFill>
                  <a:schemeClr val="lt1"/>
                </a:solidFill>
                <a:latin typeface="Calibri"/>
                <a:ea typeface="Calibri"/>
                <a:cs typeface="Calibri"/>
                <a:sym typeface="Calibri"/>
              </a:rPr>
              <a:t>Production</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(data from FOLIO Prod)</a:t>
            </a:r>
            <a:endParaRPr/>
          </a:p>
        </p:txBody>
      </p:sp>
      <p:sp>
        <p:nvSpPr>
          <p:cNvPr id="176" name="Google Shape;176;p26"/>
          <p:cNvSpPr txBox="1"/>
          <p:nvPr/>
        </p:nvSpPr>
        <p:spPr>
          <a:xfrm>
            <a:off x="4659482" y="3939193"/>
            <a:ext cx="3627600" cy="3693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1800">
                <a:solidFill>
                  <a:schemeClr val="dk1"/>
                </a:solidFill>
                <a:latin typeface="Calibri"/>
                <a:ea typeface="Calibri"/>
                <a:cs typeface="Calibri"/>
                <a:sym typeface="Calibri"/>
              </a:rPr>
              <a:t>November 30, </a:t>
            </a:r>
            <a:r>
              <a:rPr b="1" i="0" lang="en-US" sz="1800" u="none" cap="none" strike="noStrike">
                <a:solidFill>
                  <a:schemeClr val="dk1"/>
                </a:solidFill>
                <a:latin typeface="Calibri"/>
                <a:ea typeface="Calibri"/>
                <a:cs typeface="Calibri"/>
                <a:sym typeface="Calibri"/>
              </a:rPr>
              <a:t>2024</a:t>
            </a:r>
            <a:endParaRPr/>
          </a:p>
        </p:txBody>
      </p:sp>
      <p:sp>
        <p:nvSpPr>
          <p:cNvPr id="177" name="Google Shape;177;p26"/>
          <p:cNvSpPr/>
          <p:nvPr/>
        </p:nvSpPr>
        <p:spPr>
          <a:xfrm>
            <a:off x="4830213" y="4456400"/>
            <a:ext cx="1442100" cy="1722000"/>
          </a:xfrm>
          <a:prstGeom prst="can">
            <a:avLst>
              <a:gd fmla="val 25000" name="adj"/>
            </a:avLst>
          </a:prstGeom>
          <a:solidFill>
            <a:srgbClr val="F99D8F"/>
          </a:solid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US" sz="1800">
                <a:solidFill>
                  <a:schemeClr val="lt1"/>
                </a:solidFill>
                <a:latin typeface="Calibri"/>
                <a:ea typeface="Calibri"/>
                <a:cs typeface="Calibri"/>
                <a:sym typeface="Calibri"/>
              </a:rPr>
              <a:t>LD</a:t>
            </a:r>
            <a:r>
              <a:rPr b="1" lang="en-US" sz="1800">
                <a:solidFill>
                  <a:schemeClr val="lt1"/>
                </a:solidFill>
                <a:latin typeface="Calibri"/>
                <a:ea typeface="Calibri"/>
                <a:cs typeface="Calibri"/>
                <a:sym typeface="Calibri"/>
              </a:rPr>
              <a:t>P</a:t>
            </a:r>
            <a:r>
              <a:rPr b="1" lang="en-US" sz="1800">
                <a:solidFill>
                  <a:schemeClr val="lt1"/>
                </a:solidFill>
                <a:latin typeface="Calibri"/>
                <a:ea typeface="Calibri"/>
                <a:cs typeface="Calibri"/>
                <a:sym typeface="Calibri"/>
              </a:rPr>
              <a:t> Product</a:t>
            </a:r>
            <a:r>
              <a:rPr b="1" lang="en-US" sz="1800">
                <a:solidFill>
                  <a:schemeClr val="lt1"/>
                </a:solidFill>
                <a:latin typeface="Calibri"/>
                <a:ea typeface="Calibri"/>
                <a:cs typeface="Calibri"/>
                <a:sym typeface="Calibri"/>
              </a:rPr>
              <a:t>i</a:t>
            </a:r>
            <a:r>
              <a:rPr b="1" lang="en-US" sz="1800">
                <a:solidFill>
                  <a:schemeClr val="lt1"/>
                </a:solidFill>
                <a:latin typeface="Calibri"/>
                <a:ea typeface="Calibri"/>
                <a:cs typeface="Calibri"/>
                <a:sym typeface="Calibri"/>
              </a:rPr>
              <a:t>on </a:t>
            </a:r>
            <a:endParaRPr b="1" sz="18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1800">
                <a:solidFill>
                  <a:schemeClr val="lt1"/>
                </a:solidFill>
                <a:latin typeface="Calibri"/>
                <a:ea typeface="Calibri"/>
                <a:cs typeface="Calibri"/>
                <a:sym typeface="Calibri"/>
              </a:rPr>
              <a:t>is </a:t>
            </a:r>
            <a:endParaRPr b="1" sz="1800">
              <a:solidFill>
                <a:schemeClr val="lt1"/>
              </a:solidFill>
              <a:latin typeface="Calibri"/>
              <a:ea typeface="Calibri"/>
              <a:cs typeface="Calibri"/>
              <a:sym typeface="Calibri"/>
            </a:endParaRPr>
          </a:p>
          <a:p>
            <a:pPr indent="0" lvl="0" marL="0" marR="0" rtl="0" algn="ctr">
              <a:lnSpc>
                <a:spcPct val="100000"/>
              </a:lnSpc>
              <a:spcBef>
                <a:spcPts val="0"/>
              </a:spcBef>
              <a:spcAft>
                <a:spcPts val="0"/>
              </a:spcAft>
              <a:buNone/>
            </a:pPr>
            <a:r>
              <a:rPr b="1" lang="en-US" sz="1800">
                <a:solidFill>
                  <a:schemeClr val="lt1"/>
                </a:solidFill>
                <a:latin typeface="Calibri"/>
                <a:ea typeface="Calibri"/>
                <a:cs typeface="Calibri"/>
                <a:sym typeface="Calibri"/>
              </a:rPr>
              <a:t>retired</a:t>
            </a:r>
            <a:endParaRPr b="1" sz="1800">
              <a:solidFill>
                <a:schemeClr val="lt1"/>
              </a:solidFill>
              <a:latin typeface="Calibri"/>
              <a:ea typeface="Calibri"/>
              <a:cs typeface="Calibri"/>
              <a:sym typeface="Calibri"/>
            </a:endParaRPr>
          </a:p>
        </p:txBody>
      </p:sp>
      <p:sp>
        <p:nvSpPr>
          <p:cNvPr id="178" name="Google Shape;178;p26"/>
          <p:cNvSpPr/>
          <p:nvPr/>
        </p:nvSpPr>
        <p:spPr>
          <a:xfrm>
            <a:off x="6646522" y="4456400"/>
            <a:ext cx="1442100" cy="1722000"/>
          </a:xfrm>
          <a:prstGeom prst="can">
            <a:avLst>
              <a:gd fmla="val 25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Metadb </a:t>
            </a:r>
            <a:r>
              <a:rPr b="1" lang="en-US" sz="1800">
                <a:solidFill>
                  <a:schemeClr val="lt1"/>
                </a:solidFill>
                <a:latin typeface="Calibri"/>
                <a:ea typeface="Calibri"/>
                <a:cs typeface="Calibri"/>
                <a:sym typeface="Calibri"/>
              </a:rPr>
              <a:t>Production</a:t>
            </a:r>
            <a:endParaRPr b="1" sz="1800">
              <a:solidFill>
                <a:schemeClr val="lt1"/>
              </a:solidFill>
              <a:latin typeface="Calibri"/>
              <a:ea typeface="Calibri"/>
              <a:cs typeface="Calibri"/>
              <a:sym typeface="Calibri"/>
            </a:endParaRPr>
          </a:p>
          <a:p>
            <a:pPr indent="0" lvl="0" marL="0" marR="0" rtl="0" algn="ctr">
              <a:spcBef>
                <a:spcPts val="0"/>
              </a:spcBef>
              <a:spcAft>
                <a:spcPts val="0"/>
              </a:spcAft>
              <a:buNone/>
            </a:pPr>
            <a:r>
              <a:rPr b="1" i="0" lang="en-US" sz="1800" u="none" cap="none" strike="noStrike">
                <a:solidFill>
                  <a:schemeClr val="lt1"/>
                </a:solidFill>
                <a:latin typeface="Calibri"/>
                <a:ea typeface="Calibri"/>
                <a:cs typeface="Calibri"/>
                <a:sym typeface="Calibri"/>
              </a:rPr>
              <a:t>(data from FOLIO Prod)</a:t>
            </a:r>
            <a:endParaRPr/>
          </a:p>
        </p:txBody>
      </p:sp>
      <p:sp>
        <p:nvSpPr>
          <p:cNvPr id="179" name="Google Shape;179;p26"/>
          <p:cNvSpPr txBox="1"/>
          <p:nvPr/>
        </p:nvSpPr>
        <p:spPr>
          <a:xfrm>
            <a:off x="8374232" y="2687443"/>
            <a:ext cx="3627600" cy="55410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lang="en-US" sz="3000">
                <a:solidFill>
                  <a:schemeClr val="dk1"/>
                </a:solidFill>
                <a:latin typeface="Calibri"/>
                <a:ea typeface="Calibri"/>
                <a:cs typeface="Calibri"/>
                <a:sym typeface="Calibri"/>
              </a:rPr>
              <a:t>December </a:t>
            </a:r>
            <a:r>
              <a:rPr b="1" i="0" lang="en-US" sz="3000" u="none" cap="none" strike="noStrike">
                <a:solidFill>
                  <a:schemeClr val="dk1"/>
                </a:solidFill>
                <a:latin typeface="Calibri"/>
                <a:ea typeface="Calibri"/>
                <a:cs typeface="Calibri"/>
                <a:sym typeface="Calibri"/>
              </a:rPr>
              <a:t>2024</a:t>
            </a:r>
            <a:endParaRPr sz="3000"/>
          </a:p>
        </p:txBody>
      </p:sp>
      <p:sp>
        <p:nvSpPr>
          <p:cNvPr id="180" name="Google Shape;180;p26"/>
          <p:cNvSpPr/>
          <p:nvPr/>
        </p:nvSpPr>
        <p:spPr>
          <a:xfrm>
            <a:off x="9195626" y="3372575"/>
            <a:ext cx="1984800" cy="2370000"/>
          </a:xfrm>
          <a:prstGeom prst="can">
            <a:avLst>
              <a:gd fmla="val 25000" name="adj"/>
            </a:avLst>
          </a:prstGeom>
          <a:solidFill>
            <a:schemeClr val="accent1"/>
          </a:solidFill>
          <a:ln>
            <a:noFill/>
          </a:ln>
        </p:spPr>
        <p:txBody>
          <a:bodyPr anchorCtr="0" anchor="ctr" bIns="45700" lIns="91425" spcFirstLastPara="1" rIns="91425" wrap="square" tIns="45700">
            <a:noAutofit/>
          </a:bodyPr>
          <a:lstStyle/>
          <a:p>
            <a:pPr indent="0" lvl="0" marL="0" marR="0" rtl="0" algn="ctr">
              <a:spcBef>
                <a:spcPts val="0"/>
              </a:spcBef>
              <a:spcAft>
                <a:spcPts val="0"/>
              </a:spcAft>
              <a:buNone/>
            </a:pPr>
            <a:r>
              <a:rPr b="1" i="0" lang="en-US" sz="2400" u="none" cap="none" strike="noStrike">
                <a:solidFill>
                  <a:schemeClr val="lt1"/>
                </a:solidFill>
                <a:latin typeface="Calibri"/>
                <a:ea typeface="Calibri"/>
                <a:cs typeface="Calibri"/>
                <a:sym typeface="Calibri"/>
              </a:rPr>
              <a:t>Metadb </a:t>
            </a:r>
            <a:r>
              <a:rPr b="1" lang="en-US" sz="2400">
                <a:solidFill>
                  <a:schemeClr val="lt1"/>
                </a:solidFill>
                <a:latin typeface="Calibri"/>
                <a:ea typeface="Calibri"/>
                <a:cs typeface="Calibri"/>
                <a:sym typeface="Calibri"/>
              </a:rPr>
              <a:t>Production</a:t>
            </a:r>
            <a:endParaRPr b="1" sz="2400">
              <a:solidFill>
                <a:schemeClr val="lt1"/>
              </a:solidFill>
              <a:latin typeface="Calibri"/>
              <a:ea typeface="Calibri"/>
              <a:cs typeface="Calibri"/>
              <a:sym typeface="Calibri"/>
            </a:endParaRPr>
          </a:p>
          <a:p>
            <a:pPr indent="0" lvl="0" marL="0" marR="0" rtl="0" algn="ctr">
              <a:spcBef>
                <a:spcPts val="0"/>
              </a:spcBef>
              <a:spcAft>
                <a:spcPts val="0"/>
              </a:spcAft>
              <a:buNone/>
            </a:pPr>
            <a:r>
              <a:rPr b="1" i="0" lang="en-US" sz="2400" u="none" cap="none" strike="noStrike">
                <a:solidFill>
                  <a:schemeClr val="lt1"/>
                </a:solidFill>
                <a:latin typeface="Calibri"/>
                <a:ea typeface="Calibri"/>
                <a:cs typeface="Calibri"/>
                <a:sym typeface="Calibri"/>
              </a:rPr>
              <a:t>(data from FOLIO Prod)</a:t>
            </a:r>
            <a:endParaRPr sz="2400"/>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27"/>
          <p:cNvSpPr txBox="1"/>
          <p:nvPr>
            <p:ph type="title"/>
          </p:nvPr>
        </p:nvSpPr>
        <p:spPr>
          <a:xfrm>
            <a:off x="838200" y="2308538"/>
            <a:ext cx="10515600" cy="1993006"/>
          </a:xfrm>
          <a:prstGeom prst="rect">
            <a:avLst/>
          </a:prstGeom>
          <a:noFill/>
          <a:ln>
            <a:noFill/>
          </a:ln>
        </p:spPr>
        <p:txBody>
          <a:bodyPr anchorCtr="0" anchor="t" bIns="45700" lIns="91425" spcFirstLastPara="1" rIns="91425" wrap="square" tIns="45700">
            <a:noAutofit/>
          </a:bodyPr>
          <a:lstStyle/>
          <a:p>
            <a:pPr indent="0" lvl="0" marL="0" marR="0" rtl="0" algn="ctr">
              <a:lnSpc>
                <a:spcPct val="100000"/>
              </a:lnSpc>
              <a:spcBef>
                <a:spcPts val="0"/>
              </a:spcBef>
              <a:spcAft>
                <a:spcPts val="0"/>
              </a:spcAft>
              <a:buClr>
                <a:schemeClr val="dk1"/>
              </a:buClr>
              <a:buSzPts val="1100"/>
              <a:buFont typeface="Arial"/>
              <a:buNone/>
            </a:pPr>
            <a:r>
              <a:rPr b="0" i="0" lang="en-US" sz="6000" u="none" cap="none" strike="noStrike">
                <a:solidFill>
                  <a:schemeClr val="accent1"/>
                </a:solidFill>
                <a:latin typeface="Arial"/>
                <a:ea typeface="Arial"/>
                <a:cs typeface="Arial"/>
                <a:sym typeface="Arial"/>
              </a:rPr>
              <a:t>LDP and Metadb </a:t>
            </a:r>
            <a:br>
              <a:rPr b="0" i="0" lang="en-US" sz="6000" u="none" cap="none" strike="noStrike">
                <a:solidFill>
                  <a:schemeClr val="accent1"/>
                </a:solidFill>
                <a:latin typeface="Arial"/>
                <a:ea typeface="Arial"/>
                <a:cs typeface="Arial"/>
                <a:sym typeface="Arial"/>
              </a:rPr>
            </a:br>
            <a:r>
              <a:rPr b="0" i="0" lang="en-US" sz="6000" u="none" cap="none" strike="noStrike">
                <a:solidFill>
                  <a:schemeClr val="accent1"/>
                </a:solidFill>
                <a:latin typeface="Arial"/>
                <a:ea typeface="Arial"/>
                <a:cs typeface="Arial"/>
                <a:sym typeface="Arial"/>
              </a:rPr>
              <a:t>Schema Structures</a:t>
            </a:r>
            <a:endParaRPr b="0" i="0" sz="6000" u="none" cap="none" strike="noStrike">
              <a:solidFill>
                <a:schemeClr val="accent1"/>
              </a:solidFill>
              <a:latin typeface="Arial"/>
              <a:ea typeface="Arial"/>
              <a:cs typeface="Arial"/>
              <a:sym typeface="Arial"/>
            </a:endParaRPr>
          </a:p>
        </p:txBody>
      </p:sp>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