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 id="2147483666" r:id="rId2"/>
  </p:sldMasterIdLst>
  <p:notesMasterIdLst>
    <p:notesMasterId r:id="rId61"/>
  </p:notesMasterIdLst>
  <p:sldIdLst>
    <p:sldId id="332" r:id="rId3"/>
    <p:sldId id="341" r:id="rId4"/>
    <p:sldId id="256" r:id="rId5"/>
    <p:sldId id="258" r:id="rId6"/>
    <p:sldId id="259" r:id="rId7"/>
    <p:sldId id="263" r:id="rId8"/>
    <p:sldId id="264" r:id="rId9"/>
    <p:sldId id="266" r:id="rId10"/>
    <p:sldId id="265" r:id="rId11"/>
    <p:sldId id="327" r:id="rId12"/>
    <p:sldId id="267" r:id="rId13"/>
    <p:sldId id="268" r:id="rId14"/>
    <p:sldId id="269" r:id="rId15"/>
    <p:sldId id="270" r:id="rId16"/>
    <p:sldId id="271" r:id="rId17"/>
    <p:sldId id="272" r:id="rId18"/>
    <p:sldId id="273" r:id="rId19"/>
    <p:sldId id="274" r:id="rId20"/>
    <p:sldId id="275" r:id="rId21"/>
    <p:sldId id="334" r:id="rId22"/>
    <p:sldId id="342" r:id="rId23"/>
    <p:sldId id="283" r:id="rId24"/>
    <p:sldId id="298" r:id="rId25"/>
    <p:sldId id="276" r:id="rId26"/>
    <p:sldId id="282" r:id="rId27"/>
    <p:sldId id="321" r:id="rId28"/>
    <p:sldId id="278" r:id="rId29"/>
    <p:sldId id="279" r:id="rId30"/>
    <p:sldId id="289" r:id="rId31"/>
    <p:sldId id="280" r:id="rId32"/>
    <p:sldId id="281" r:id="rId33"/>
    <p:sldId id="302" r:id="rId34"/>
    <p:sldId id="303" r:id="rId35"/>
    <p:sldId id="307" r:id="rId36"/>
    <p:sldId id="328" r:id="rId37"/>
    <p:sldId id="290" r:id="rId38"/>
    <p:sldId id="325" r:id="rId39"/>
    <p:sldId id="335" r:id="rId40"/>
    <p:sldId id="331" r:id="rId41"/>
    <p:sldId id="336" r:id="rId42"/>
    <p:sldId id="344" r:id="rId43"/>
    <p:sldId id="338" r:id="rId44"/>
    <p:sldId id="343" r:id="rId45"/>
    <p:sldId id="326" r:id="rId46"/>
    <p:sldId id="324" r:id="rId47"/>
    <p:sldId id="315" r:id="rId48"/>
    <p:sldId id="304" r:id="rId49"/>
    <p:sldId id="319" r:id="rId50"/>
    <p:sldId id="305" r:id="rId51"/>
    <p:sldId id="322" r:id="rId52"/>
    <p:sldId id="306" r:id="rId53"/>
    <p:sldId id="330" r:id="rId54"/>
    <p:sldId id="285" r:id="rId55"/>
    <p:sldId id="308" r:id="rId56"/>
    <p:sldId id="294" r:id="rId57"/>
    <p:sldId id="316" r:id="rId58"/>
    <p:sldId id="317" r:id="rId59"/>
    <p:sldId id="318" r:id="rId6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8B633AA-E1B5-495A-916B-FB1DC54AAE37}">
  <a:tblStyle styleId="{48B633AA-E1B5-495A-916B-FB1DC54AAE3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2F4D672-A077-4C99-85F9-AB9265A1DCA4}"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rgbClr val="FFFFFF"/>
      </a:tcTxStyle>
      <a:tcStyle>
        <a:tcBdr/>
        <a:fill>
          <a:solidFill>
            <a:srgbClr val="4285F4"/>
          </a:solidFill>
        </a:fill>
      </a:tcStyle>
    </a:lastCol>
    <a:firstCol>
      <a:tcTxStyle b="on" i="off">
        <a:font>
          <a:latin typeface="Calibri"/>
          <a:ea typeface="Calibri"/>
          <a:cs typeface="Calibri"/>
        </a:font>
        <a:srgbClr val="FFFFFF"/>
      </a:tcTxStyle>
      <a:tcStyle>
        <a:tcBdr/>
        <a:fill>
          <a:solidFill>
            <a:srgbClr val="4285F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285F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285F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42" autoAdjust="0"/>
    <p:restoredTop sz="75237" autoAdjust="0"/>
  </p:normalViewPr>
  <p:slideViewPr>
    <p:cSldViewPr snapToGrid="0">
      <p:cViewPr varScale="1">
        <p:scale>
          <a:sx n="74" d="100"/>
          <a:sy n="74" d="100"/>
        </p:scale>
        <p:origin x="288" y="7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0c2623e770_2_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0c2623e770_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815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0b161822b2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0b161822b2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199" name="Google Shape;199;g30b161822b2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029618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0d72f47840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g30d72f47840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210" name="Google Shape;210;g30d72f47840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d42065ae9e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2d42065ae9e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221" name="Google Shape;221;g2d42065ae9e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d42065ae9e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d42065ae9e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229" name="Google Shape;229;g2d42065ae9e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d42065ae9e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2d42065ae9e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237" name="Google Shape;237;g2d42065ae9e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d42065ae9e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2d42065ae9e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248" name="Google Shape;248;g2d42065ae9e_0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5" name="Google Shape;2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60" name="Google Shape;2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0c2623e770_2_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0c2623e770_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3363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There is a lot you can do with our FOLIO LDP and Metadb reporting environments. Schemas allow users and user groups to create and share their own user-created local tables of data in the reporting database. User-created local tables serve many purposes, such as bringing in non-FOLIO data to a report and comparing FOLIO inventory with a list of titles from a vendor, to name a few. These are the schemas where local tables are published and used. The schema structure for Metadb is based on the schema structure in LDP.</a:t>
            </a:r>
            <a:endParaRPr/>
          </a:p>
        </p:txBody>
      </p:sp>
      <p:sp>
        <p:nvSpPr>
          <p:cNvPr id="217" name="Google Shape;2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57803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0d72f4784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30d72f4784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are all the data elements in our table comparison. We’ll break it down section by section to show you how to use these various data elements.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25" name="Google Shape;325;g30d72f4784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0c2623e770_2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g30c2623e770_2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a:t>Okay. We've removed the LDP column so we can focus on Metadb tables only.</a:t>
            </a:r>
            <a:endParaRPr sz="1400"/>
          </a:p>
        </p:txBody>
      </p:sp>
      <p:sp>
        <p:nvSpPr>
          <p:cNvPr id="318" name="Google Shape;318;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3715523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75" name="Google Shape;37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0b161822b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30b161822b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0c2623e770_2_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g30c2623e770_2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0c2623e770_2_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0c2623e770_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0c2623e770_2_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g30c2623e770_2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0c2623e770_2_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0c2623e770_2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12852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0d72f47840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30d72f47840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385" name="Google Shape;385;g30d72f47840_0_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50854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6" name="Google Shape;2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0c2623e770_2_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30c2623e770_2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6531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0067bb12e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30067bb12e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47" name="Google Shape;247;g30067bb12e2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23639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05526e0d4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305526e0d4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r>
              <a:rPr lang="en-US"/>
              <a:t>In these last few slides, we have already covered the most common steps you need to take to covert your LDP queries to Metadb format. To review, the basic steps are...</a:t>
            </a:r>
            <a:endParaRPr/>
          </a:p>
        </p:txBody>
      </p:sp>
      <p:sp>
        <p:nvSpPr>
          <p:cNvPr id="400" name="Google Shape;400;g305526e0d4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05526e0d4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305526e0d4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400" name="Google Shape;400;g305526e0d4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1325455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28105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64291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0c2623e770_2_1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g30c2623e770_2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0c2623e770_2_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30c2623e770_2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1" name="Google Shape;2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52554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0c2623e770_2_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g30c2623e770_2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0c2623e77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131" name="Google Shape;131;g30c2623e77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0d72f4784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30d72f4784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(On this slide, we’ve removed the LDP column so we can just concentrate on Metadb tables.) The main tables contain a copy of all the json fields brought into the database for each table. There is a main table for current and historical records, as well as a main table for current records. You only need these tables when there is a data field in a json data array that you cannot find in the transformed tables. In an upcoming release of the Metadb software, all the fields “locked up” in data arrays will be extracted into columns for ease of use. At this point, there will be no need to use the main tables in your queries.</a:t>
            </a:r>
          </a:p>
          <a:p>
            <a:pPr marL="0" lvl="0" indent="0" algn="l" rtl="0">
              <a:spcBef>
                <a:spcPts val="0"/>
              </a:spcBef>
              <a:spcAft>
                <a:spcPts val="0"/>
              </a:spcAft>
              <a:buNone/>
            </a:pPr>
            <a:endParaRPr/>
          </a:p>
        </p:txBody>
      </p:sp>
      <p:sp>
        <p:nvSpPr>
          <p:cNvPr id="325" name="Google Shape;325;g30d72f4784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30483904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0c2623e770_2_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a:solidFill>
                  <a:schemeClr val="dk1"/>
                </a:solidFill>
                <a:latin typeface="Calibri"/>
                <a:ea typeface="Calibri"/>
                <a:cs typeface="Calibri"/>
                <a:sym typeface="Calibri"/>
              </a:rPr>
              <a:t>JSON data are treated as “schemaless,” so there is no need to include the schema in the jsonb extract syntax. Also notice that the table name in the FROM statement does not have the "_ _ t" suffix because it is not a transformed table. To extract JSON arrays, the syntax for Metadb is similar to LDP. A lateral join can be used with the function jsonb_array_elements() to convert the elements of a JSON array to a set of rows, one row per array element. See more examples in the Metadb documentation and on the FOLIO Analytics wiki (referenced on last slide)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496" name="Google Shape;496;g30c2623e770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0c2623e770_2_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a:t>current version of Metadb software is 1.3.5</a:t>
            </a:r>
          </a:p>
          <a:p>
            <a:pPr marL="171450" lvl="0" indent="-171450" algn="l" rtl="0">
              <a:spcBef>
                <a:spcPts val="0"/>
              </a:spcBef>
              <a:spcAft>
                <a:spcPts val="0"/>
              </a:spcAft>
              <a:buFont typeface="Arial" panose="020B0604020202020204" pitchFamily="34" charset="0"/>
              <a:buChar char="•"/>
            </a:pPr>
            <a:r>
              <a:rPr lang="en-US"/>
              <a:t>Metadb v 1.3.5 running on Cornell Metadb</a:t>
            </a:r>
          </a:p>
          <a:p>
            <a:pPr marL="171450" lvl="0" indent="-171450" algn="l" rtl="0">
              <a:spcBef>
                <a:spcPts val="0"/>
              </a:spcBef>
              <a:spcAft>
                <a:spcPts val="0"/>
              </a:spcAft>
              <a:buFont typeface="Arial" panose="020B0604020202020204" pitchFamily="34" charset="0"/>
              <a:buChar char="•"/>
            </a:pPr>
            <a:r>
              <a:rPr lang="en-US"/>
              <a:t>Good news - version 1.4 of Metadb software will include full extraction of all JSON arrays </a:t>
            </a:r>
          </a:p>
          <a:p>
            <a:pPr marL="171450" lvl="0" indent="-171450" algn="l" rtl="0">
              <a:spcBef>
                <a:spcPts val="0"/>
              </a:spcBef>
              <a:spcAft>
                <a:spcPts val="0"/>
              </a:spcAft>
              <a:buFont typeface="Arial" panose="020B0604020202020204" pitchFamily="34" charset="0"/>
              <a:buChar char="•"/>
            </a:pPr>
            <a:r>
              <a:rPr lang="en-US"/>
              <a:t>data fields will be in columns, not data arrays</a:t>
            </a:r>
          </a:p>
          <a:p>
            <a:pPr marL="171450" lvl="0" indent="-171450" algn="l" rtl="0">
              <a:spcBef>
                <a:spcPts val="0"/>
              </a:spcBef>
              <a:spcAft>
                <a:spcPts val="0"/>
              </a:spcAft>
              <a:buFont typeface="Arial" panose="020B0604020202020204" pitchFamily="34" charset="0"/>
              <a:buChar char="•"/>
            </a:pPr>
            <a:r>
              <a:rPr lang="en-US"/>
              <a:t>with version 1.4, extracting data from data arrays via SQL will be unnecessary</a:t>
            </a:r>
          </a:p>
          <a:p>
            <a:pPr marL="0" lvl="0" indent="0" algn="l" rtl="0">
              <a:spcBef>
                <a:spcPts val="0"/>
              </a:spcBef>
              <a:spcAft>
                <a:spcPts val="0"/>
              </a:spcAft>
              <a:buFont typeface="Arial" panose="020B0604020202020204" pitchFamily="34" charset="0"/>
              <a:buNone/>
            </a:pPr>
            <a:endParaRPr lang="en-US"/>
          </a:p>
          <a:p>
            <a:pPr marL="0" lvl="0" indent="0" algn="l" rtl="0">
              <a:spcBef>
                <a:spcPts val="0"/>
              </a:spcBef>
              <a:spcAft>
                <a:spcPts val="0"/>
              </a:spcAft>
              <a:buNone/>
            </a:pPr>
            <a:endParaRPr/>
          </a:p>
        </p:txBody>
      </p:sp>
      <p:sp>
        <p:nvSpPr>
          <p:cNvPr id="496" name="Google Shape;496;g30c2623e770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2159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0d72f47840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g30d72f47840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a:t>All metadb tables have these columns. They provide special functionality in your SQL queries, which we can explore in a future session. We use the </a:t>
            </a:r>
            <a:r>
              <a:rPr lang="en-US" sz="1400" b="1"/>
              <a:t>_ _current </a:t>
            </a:r>
            <a:r>
              <a:rPr lang="en-US" sz="1400"/>
              <a:t>metadata field as a filter for current data in the previous example.  </a:t>
            </a:r>
            <a:endParaRPr sz="1400"/>
          </a:p>
        </p:txBody>
      </p:sp>
      <p:sp>
        <p:nvSpPr>
          <p:cNvPr id="339" name="Google Shape;339;g30d72f47840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0c2623e770_2_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9" name="Google Shape;509;g30c2623e770_2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0b161822b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416" name="Google Shape;416;g30b161822b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61" name="Google Shape;56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0067bb12e2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0067bb12e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914400" lvl="0" indent="0" algn="l" rtl="0">
              <a:spcBef>
                <a:spcPts val="0"/>
              </a:spcBef>
              <a:spcAft>
                <a:spcPts val="0"/>
              </a:spcAft>
              <a:buClr>
                <a:schemeClr val="dk1"/>
              </a:buClr>
              <a:buSzPts val="1800"/>
              <a:buFont typeface="Calibri"/>
              <a:buNone/>
            </a:pPr>
            <a:endParaRPr sz="1800"/>
          </a:p>
          <a:p>
            <a:pPr marL="457200" lvl="0" indent="0" algn="l" rtl="0">
              <a:spcBef>
                <a:spcPts val="0"/>
              </a:spcBef>
              <a:spcAft>
                <a:spcPts val="0"/>
              </a:spcAft>
              <a:buClr>
                <a:schemeClr val="dk1"/>
              </a:buClr>
              <a:buSzPts val="1400"/>
              <a:buFont typeface="Calibri"/>
              <a:buNone/>
            </a:pPr>
            <a:r>
              <a:rPr lang="en-US" sz="1400"/>
              <a:t>LDP - The LDP software provides reporting users with a copy of yesterday's data from the FOLIO application server. Metadb will provide continuously streaming data updates from the FOLIO application server. This will provide reporting users with access to FOLIO data in near real time instead of yesterday's data. While LDP's architecture is limited to running on a single node, Metadb's architecture is horizontal, allowing for linear scaling of data updates. This allows updates to run in parallel within a single Metadb cluster.</a:t>
            </a:r>
            <a:endParaRPr sz="1400"/>
          </a:p>
          <a:p>
            <a:pPr marL="0" lvl="0" indent="0" algn="l" rtl="0">
              <a:spcBef>
                <a:spcPts val="0"/>
              </a:spcBef>
              <a:spcAft>
                <a:spcPts val="0"/>
              </a:spcAft>
              <a:buClr>
                <a:schemeClr val="dk1"/>
              </a:buClr>
              <a:buSzPts val="1400"/>
              <a:buFont typeface="Calibri"/>
              <a:buNone/>
            </a:pPr>
            <a:endParaRPr sz="1400"/>
          </a:p>
          <a:p>
            <a:pPr marL="457200" lvl="0" indent="0" algn="l" rtl="0">
              <a:spcBef>
                <a:spcPts val="0"/>
              </a:spcBef>
              <a:spcAft>
                <a:spcPts val="0"/>
              </a:spcAft>
              <a:buClr>
                <a:schemeClr val="dk1"/>
              </a:buClr>
              <a:buSzPts val="1400"/>
              <a:buFont typeface="Calibri"/>
              <a:buNone/>
            </a:pPr>
            <a:endParaRPr sz="1400"/>
          </a:p>
          <a:p>
            <a:pPr marL="457200" lvl="0" indent="0" algn="l" rtl="0">
              <a:spcBef>
                <a:spcPts val="0"/>
              </a:spcBef>
              <a:spcAft>
                <a:spcPts val="0"/>
              </a:spcAft>
              <a:buClr>
                <a:schemeClr val="dk1"/>
              </a:buClr>
              <a:buSzPts val="1400"/>
              <a:buFont typeface="Calibri"/>
              <a:buNone/>
            </a:pPr>
            <a:endParaRPr sz="1400"/>
          </a:p>
          <a:p>
            <a:pPr marL="457200" lvl="0" indent="0" algn="l" rtl="0">
              <a:spcBef>
                <a:spcPts val="0"/>
              </a:spcBef>
              <a:spcAft>
                <a:spcPts val="0"/>
              </a:spcAft>
              <a:buClr>
                <a:schemeClr val="dk1"/>
              </a:buClr>
              <a:buSzPts val="1200"/>
              <a:buFont typeface="Calibri"/>
              <a:buNone/>
            </a:pPr>
            <a:endParaRPr/>
          </a:p>
          <a:p>
            <a:pPr marL="457200" lvl="0" indent="0" algn="l" rtl="0">
              <a:spcBef>
                <a:spcPts val="0"/>
              </a:spcBef>
              <a:spcAft>
                <a:spcPts val="0"/>
              </a:spcAft>
              <a:buClr>
                <a:schemeClr val="dk1"/>
              </a:buClr>
              <a:buSzPts val="1200"/>
              <a:buFont typeface="Calibri"/>
              <a:buNone/>
            </a:pPr>
            <a:endParaRPr>
              <a:highlight>
                <a:srgbClr val="FFFF00"/>
              </a:highlight>
            </a:endParaRPr>
          </a:p>
          <a:p>
            <a:pPr marL="0" lvl="0" indent="0" algn="l" rtl="0">
              <a:spcBef>
                <a:spcPts val="0"/>
              </a:spcBef>
              <a:spcAft>
                <a:spcPts val="0"/>
              </a:spcAft>
              <a:buClr>
                <a:schemeClr val="dk1"/>
              </a:buClr>
              <a:buSzPts val="1200"/>
              <a:buFont typeface="Calibri"/>
              <a:buNone/>
            </a:pPr>
            <a:endParaRPr/>
          </a:p>
        </p:txBody>
      </p:sp>
      <p:sp>
        <p:nvSpPr>
          <p:cNvPr id="160" name="Google Shape;160;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US"/>
              <a:t>-Running both LDP and Metadb systems at the same time until November 30, 2024 will allow us to continue to provide uninterrupted reporting services and support while giving reporting users a chance to learn how to use the new system and to convert queries from LDP to Metadb format</a:t>
            </a:r>
            <a:endParaRPr/>
          </a:p>
          <a:p>
            <a:pPr marL="0" lvl="0" indent="0" algn="l" rtl="0">
              <a:lnSpc>
                <a:spcPct val="120000"/>
              </a:lnSpc>
              <a:spcBef>
                <a:spcPts val="0"/>
              </a:spcBef>
              <a:spcAft>
                <a:spcPts val="0"/>
              </a:spcAft>
              <a:buClr>
                <a:schemeClr val="dk1"/>
              </a:buClr>
              <a:buSzPts val="1100"/>
              <a:buFont typeface="Arial"/>
              <a:buNone/>
            </a:pPr>
            <a:r>
              <a:rPr lang="en-US"/>
              <a:t>-Metadb will show more up-to-date and accurate data than LDP in areas where there is a lot of data entry within one day, such as loans</a:t>
            </a:r>
            <a:endParaRPr/>
          </a:p>
          <a:p>
            <a:pPr marL="0" marR="0" lvl="0" indent="0" algn="l" rtl="0">
              <a:lnSpc>
                <a:spcPct val="100000"/>
              </a:lnSpc>
              <a:spcBef>
                <a:spcPts val="0"/>
              </a:spcBef>
              <a:spcAft>
                <a:spcPts val="0"/>
              </a:spcAft>
              <a:buClr>
                <a:schemeClr val="dk1"/>
              </a:buClr>
              <a:buSzPts val="18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0b161822b2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0b161822b2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spcBef>
                <a:spcPts val="0"/>
              </a:spcBef>
              <a:spcAft>
                <a:spcPts val="0"/>
              </a:spcAft>
              <a:buClr>
                <a:schemeClr val="dk1"/>
              </a:buClr>
              <a:buSzPts val="1200"/>
              <a:buFont typeface="Arial"/>
              <a:buNone/>
            </a:pPr>
            <a:endParaRPr/>
          </a:p>
        </p:txBody>
      </p:sp>
      <p:sp>
        <p:nvSpPr>
          <p:cNvPr id="199" name="Google Shape;199;g30b161822b2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3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2" name="Google Shape;19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2"/>
          <p:cNvSpPr>
            <a:spLocks noGrp="1"/>
          </p:cNvSpPr>
          <p:nvPr>
            <p:ph type="pic" idx="2"/>
          </p:nvPr>
        </p:nvSpPr>
        <p:spPr>
          <a:xfrm>
            <a:off x="5183188" y="987425"/>
            <a:ext cx="6172200" cy="4873625"/>
          </a:xfrm>
          <a:prstGeom prst="rect">
            <a:avLst/>
          </a:prstGeom>
          <a:noFill/>
          <a:ln>
            <a:noFill/>
          </a:ln>
        </p:spPr>
      </p:sp>
      <p:sp>
        <p:nvSpPr>
          <p:cNvPr id="76" name="Google Shape;76;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4" name="Google Shape;94;p1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90000"/>
              </a:lnSpc>
              <a:spcBef>
                <a:spcPts val="0"/>
              </a:spcBef>
              <a:spcAft>
                <a:spcPts val="0"/>
              </a:spcAft>
              <a:buClr>
                <a:schemeClr val="dk1"/>
              </a:buClr>
              <a:buSzPts val="1400"/>
              <a:buChar char="●"/>
              <a:defRPr sz="1867"/>
            </a:lvl1pPr>
            <a:lvl2pPr marL="914400" lvl="1" indent="-304800" algn="l">
              <a:lnSpc>
                <a:spcPct val="90000"/>
              </a:lnSpc>
              <a:spcBef>
                <a:spcPts val="0"/>
              </a:spcBef>
              <a:spcAft>
                <a:spcPts val="0"/>
              </a:spcAft>
              <a:buClr>
                <a:schemeClr val="dk1"/>
              </a:buClr>
              <a:buSzPts val="1200"/>
              <a:buChar char="○"/>
              <a:defRPr sz="1600"/>
            </a:lvl2pPr>
            <a:lvl3pPr marL="1371600" lvl="2" indent="-304800" algn="l">
              <a:lnSpc>
                <a:spcPct val="90000"/>
              </a:lnSpc>
              <a:spcBef>
                <a:spcPts val="0"/>
              </a:spcBef>
              <a:spcAft>
                <a:spcPts val="0"/>
              </a:spcAft>
              <a:buClr>
                <a:schemeClr val="dk1"/>
              </a:buClr>
              <a:buSzPts val="1200"/>
              <a:buChar char="■"/>
              <a:defRPr sz="1600"/>
            </a:lvl3pPr>
            <a:lvl4pPr marL="1828800" lvl="3" indent="-304800" algn="l">
              <a:lnSpc>
                <a:spcPct val="90000"/>
              </a:lnSpc>
              <a:spcBef>
                <a:spcPts val="0"/>
              </a:spcBef>
              <a:spcAft>
                <a:spcPts val="0"/>
              </a:spcAft>
              <a:buClr>
                <a:schemeClr val="dk1"/>
              </a:buClr>
              <a:buSzPts val="1200"/>
              <a:buChar char="●"/>
              <a:defRPr sz="1600"/>
            </a:lvl4pPr>
            <a:lvl5pPr marL="2286000" lvl="4" indent="-304800" algn="l">
              <a:lnSpc>
                <a:spcPct val="90000"/>
              </a:lnSpc>
              <a:spcBef>
                <a:spcPts val="0"/>
              </a:spcBef>
              <a:spcAft>
                <a:spcPts val="0"/>
              </a:spcAft>
              <a:buClr>
                <a:schemeClr val="dk1"/>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95" name="Google Shape;95;p1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457200" lvl="0" indent="-317500" algn="l">
              <a:lnSpc>
                <a:spcPct val="90000"/>
              </a:lnSpc>
              <a:spcBef>
                <a:spcPts val="0"/>
              </a:spcBef>
              <a:spcAft>
                <a:spcPts val="0"/>
              </a:spcAft>
              <a:buClr>
                <a:schemeClr val="dk1"/>
              </a:buClr>
              <a:buSzPts val="1400"/>
              <a:buChar char="●"/>
              <a:defRPr sz="1867"/>
            </a:lvl1pPr>
            <a:lvl2pPr marL="914400" lvl="1" indent="-304800" algn="l">
              <a:lnSpc>
                <a:spcPct val="90000"/>
              </a:lnSpc>
              <a:spcBef>
                <a:spcPts val="0"/>
              </a:spcBef>
              <a:spcAft>
                <a:spcPts val="0"/>
              </a:spcAft>
              <a:buClr>
                <a:schemeClr val="dk1"/>
              </a:buClr>
              <a:buSzPts val="1200"/>
              <a:buChar char="○"/>
              <a:defRPr sz="1600"/>
            </a:lvl2pPr>
            <a:lvl3pPr marL="1371600" lvl="2" indent="-304800" algn="l">
              <a:lnSpc>
                <a:spcPct val="90000"/>
              </a:lnSpc>
              <a:spcBef>
                <a:spcPts val="0"/>
              </a:spcBef>
              <a:spcAft>
                <a:spcPts val="0"/>
              </a:spcAft>
              <a:buClr>
                <a:schemeClr val="dk1"/>
              </a:buClr>
              <a:buSzPts val="1200"/>
              <a:buChar char="■"/>
              <a:defRPr sz="1600"/>
            </a:lvl3pPr>
            <a:lvl4pPr marL="1828800" lvl="3" indent="-304800" algn="l">
              <a:lnSpc>
                <a:spcPct val="90000"/>
              </a:lnSpc>
              <a:spcBef>
                <a:spcPts val="0"/>
              </a:spcBef>
              <a:spcAft>
                <a:spcPts val="0"/>
              </a:spcAft>
              <a:buClr>
                <a:schemeClr val="dk1"/>
              </a:buClr>
              <a:buSzPts val="1200"/>
              <a:buChar char="●"/>
              <a:defRPr sz="1600"/>
            </a:lvl4pPr>
            <a:lvl5pPr marL="2286000" lvl="4" indent="-304800" algn="l">
              <a:lnSpc>
                <a:spcPct val="90000"/>
              </a:lnSpc>
              <a:spcBef>
                <a:spcPts val="0"/>
              </a:spcBef>
              <a:spcAft>
                <a:spcPts val="0"/>
              </a:spcAft>
              <a:buClr>
                <a:schemeClr val="dk1"/>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96" name="Google Shape;96;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6" name="Google Shape;106;p1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07" name="Google Shape;107;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marL="0" marR="0" lvl="1"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marL="0" marR="0" lvl="2"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marL="0" marR="0" lvl="3"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marL="0" marR="0" lvl="4"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marL="0" marR="0" lvl="5"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marL="0" marR="0" lvl="6"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marL="0" marR="0" lvl="7"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marL="0" marR="0" lvl="8"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0" name="Google Shape;110;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marL="0" marR="0" lvl="1"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marL="0" marR="0" lvl="2"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marL="0" marR="0" lvl="3"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marL="0" marR="0" lvl="4"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marL="0" marR="0" lvl="5"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marL="0" marR="0" lvl="6"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marL="0" marR="0" lvl="7"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marL="0" marR="0" lvl="8" indent="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24" name="Google Shape;24;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838200" y="473336"/>
            <a:ext cx="10515600" cy="1023600"/>
          </a:xfrm>
          <a:prstGeom prst="rect">
            <a:avLst/>
          </a:prstGeom>
          <a:noFill/>
          <a:ln>
            <a:noFill/>
          </a:ln>
        </p:spPr>
        <p:txBody>
          <a:bodyPr spcFirstLastPara="1" wrap="square" lIns="68575" tIns="34275" rIns="68575" bIns="34275" anchor="t" anchorCtr="0">
            <a:noAutofit/>
          </a:bodyPr>
          <a:lstStyle>
            <a:lvl1pPr lvl="0" algn="l">
              <a:lnSpc>
                <a:spcPct val="110000"/>
              </a:lnSpc>
              <a:spcBef>
                <a:spcPts val="0"/>
              </a:spcBef>
              <a:spcAft>
                <a:spcPts val="0"/>
              </a:spcAft>
              <a:buClr>
                <a:schemeClr val="lt1"/>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 name="Google Shape;41;p6"/>
          <p:cNvSpPr txBox="1">
            <a:spLocks noGrp="1"/>
          </p:cNvSpPr>
          <p:nvPr>
            <p:ph type="body" idx="1"/>
          </p:nvPr>
        </p:nvSpPr>
        <p:spPr>
          <a:xfrm>
            <a:off x="838200" y="2295939"/>
            <a:ext cx="10515600" cy="3687200"/>
          </a:xfrm>
          <a:prstGeom prst="rect">
            <a:avLst/>
          </a:prstGeom>
          <a:noFill/>
          <a:ln>
            <a:noFill/>
          </a:ln>
        </p:spPr>
        <p:txBody>
          <a:bodyPr spcFirstLastPara="1" wrap="square" lIns="68575" tIns="34275" rIns="68575" bIns="34275" anchor="t" anchorCtr="0">
            <a:noAutofit/>
          </a:bodyPr>
          <a:lstStyle>
            <a:lvl1pPr marL="457200" lvl="0" indent="-317500" algn="l">
              <a:lnSpc>
                <a:spcPct val="110000"/>
              </a:lnSpc>
              <a:spcBef>
                <a:spcPts val="933"/>
              </a:spcBef>
              <a:spcAft>
                <a:spcPts val="0"/>
              </a:spcAft>
              <a:buClr>
                <a:schemeClr val="dk2"/>
              </a:buClr>
              <a:buSzPts val="1400"/>
              <a:buChar char="•"/>
              <a:defRPr/>
            </a:lvl1pPr>
            <a:lvl2pPr marL="914400" lvl="1" indent="-317500" algn="l">
              <a:lnSpc>
                <a:spcPct val="110000"/>
              </a:lnSpc>
              <a:spcBef>
                <a:spcPts val="933"/>
              </a:spcBef>
              <a:spcAft>
                <a:spcPts val="0"/>
              </a:spcAft>
              <a:buClr>
                <a:schemeClr val="dk2"/>
              </a:buClr>
              <a:buSzPts val="1400"/>
              <a:buChar char="−"/>
              <a:defRPr/>
            </a:lvl2pPr>
            <a:lvl3pPr marL="1371600" lvl="2" indent="-317500" algn="l">
              <a:lnSpc>
                <a:spcPct val="110000"/>
              </a:lnSpc>
              <a:spcBef>
                <a:spcPts val="933"/>
              </a:spcBef>
              <a:spcAft>
                <a:spcPts val="0"/>
              </a:spcAft>
              <a:buClr>
                <a:schemeClr val="dk2"/>
              </a:buClr>
              <a:buSzPts val="1400"/>
              <a:buChar char="•"/>
              <a:defRPr/>
            </a:lvl3pPr>
            <a:lvl4pPr marL="1828800" lvl="3" indent="-317500" algn="l">
              <a:lnSpc>
                <a:spcPct val="110000"/>
              </a:lnSpc>
              <a:spcBef>
                <a:spcPts val="933"/>
              </a:spcBef>
              <a:spcAft>
                <a:spcPts val="0"/>
              </a:spcAft>
              <a:buClr>
                <a:schemeClr val="dk2"/>
              </a:buClr>
              <a:buSzPts val="1400"/>
              <a:buChar char="•"/>
              <a:defRPr/>
            </a:lvl4pPr>
            <a:lvl5pPr marL="2286000" lvl="4" indent="-317500" algn="l">
              <a:lnSpc>
                <a:spcPct val="110000"/>
              </a:lnSpc>
              <a:spcBef>
                <a:spcPts val="933"/>
              </a:spcBef>
              <a:spcAft>
                <a:spcPts val="0"/>
              </a:spcAft>
              <a:buClr>
                <a:schemeClr val="dk2"/>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42" name="Google Shape;42;p6"/>
          <p:cNvSpPr txBox="1">
            <a:spLocks noGrp="1"/>
          </p:cNvSpPr>
          <p:nvPr>
            <p:ph type="body" idx="2"/>
          </p:nvPr>
        </p:nvSpPr>
        <p:spPr>
          <a:xfrm>
            <a:off x="838200" y="1665961"/>
            <a:ext cx="10515600" cy="630000"/>
          </a:xfrm>
          <a:prstGeom prst="rect">
            <a:avLst/>
          </a:prstGeom>
          <a:noFill/>
          <a:ln>
            <a:noFill/>
          </a:ln>
        </p:spPr>
        <p:txBody>
          <a:bodyPr spcFirstLastPara="1" wrap="square" lIns="68575" tIns="34275" rIns="68575" bIns="34275" anchor="t" anchorCtr="0">
            <a:noAutofit/>
          </a:bodyPr>
          <a:lstStyle>
            <a:lvl1pPr marL="457200" lvl="0" indent="-228600" algn="l">
              <a:lnSpc>
                <a:spcPct val="110000"/>
              </a:lnSpc>
              <a:spcBef>
                <a:spcPts val="0"/>
              </a:spcBef>
              <a:spcAft>
                <a:spcPts val="0"/>
              </a:spcAft>
              <a:buClr>
                <a:schemeClr val="accent1"/>
              </a:buClr>
              <a:buSzPts val="1800"/>
              <a:buNone/>
              <a:defRPr sz="2400" b="0">
                <a:solidFill>
                  <a:schemeClr val="accent1"/>
                </a:solidFill>
                <a:latin typeface="Arial"/>
                <a:ea typeface="Arial"/>
                <a:cs typeface="Arial"/>
                <a:sym typeface="Arial"/>
              </a:defRPr>
            </a:lvl1pPr>
            <a:lvl2pPr marL="914400" lvl="1" indent="-228600" algn="l">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2pPr>
            <a:lvl3pPr marL="1371600" lvl="2" indent="-228600" algn="l">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3pPr>
            <a:lvl4pPr marL="1828800" lvl="3" indent="-228600" algn="l">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4pPr>
            <a:lvl5pPr marL="2286000" lvl="4" indent="-228600" algn="l">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9" name="Google Shape;59;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02" name="Google Shape;102;p1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03" name="Google Shape;103;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marL="0" marR="0" lvl="1"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marL="0" marR="0" lvl="2"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marL="0" marR="0" lvl="3"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marL="0" marR="0" lvl="4"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marL="0" marR="0" lvl="5"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marL="0" marR="0" lvl="6"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marL="0" marR="0" lvl="7"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marL="0" marR="0" lvl="8" indent="0" algn="r" rtl="0">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s://metadb.dev/doc/#_table_names"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hyperlink" Target="https://confluence.cornell.edu/display/folioreporting/How+to+convert+LDP+queries+to+Metadb+format"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s://metadb.dev/doc/#_user_guide"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hyperlink" Target="https://github.com/cul-it/cul-folio-analytics" TargetMode="External"/><Relationship Id="rId4" Type="http://schemas.openxmlformats.org/officeDocument/2006/relationships/hyperlink" Target="https://github.com/folio-org/folio-analytics/tree/main/sql_metadb/report_querie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confluence.cornell.edu/display/folioreporting/FOLIO+Reporting"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hyperlink" Target="https://folio-org.atlassian.net/wiki/spaces/RPT/overview" TargetMode="External"/><Relationship Id="rId4" Type="http://schemas.openxmlformats.org/officeDocument/2006/relationships/hyperlink" Target="https://confluence.cornell.edu/display/folioreporting/Joining+the+Reporting+Users+Email+List"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7" name="Google Shape;477;p67"/>
          <p:cNvSpPr txBox="1">
            <a:spLocks noGrp="1"/>
          </p:cNvSpPr>
          <p:nvPr>
            <p:ph type="body" idx="1"/>
          </p:nvPr>
        </p:nvSpPr>
        <p:spPr>
          <a:xfrm>
            <a:off x="560302" y="1493775"/>
            <a:ext cx="10412497" cy="4890889"/>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SzPts val="3100"/>
              <a:buNone/>
            </a:pPr>
            <a:endParaRPr lang="en-US" sz="3100"/>
          </a:p>
          <a:p>
            <a:pPr marL="0" lvl="0" indent="0" algn="l" rtl="0">
              <a:spcBef>
                <a:spcPts val="933"/>
              </a:spcBef>
              <a:spcAft>
                <a:spcPts val="0"/>
              </a:spcAft>
              <a:buSzPts val="3100"/>
              <a:buNone/>
            </a:pPr>
            <a:endParaRPr lang="en-US" sz="3100"/>
          </a:p>
          <a:p>
            <a:pPr marL="0" lvl="0" indent="0" algn="ctr" rtl="0">
              <a:spcBef>
                <a:spcPts val="933"/>
              </a:spcBef>
              <a:spcAft>
                <a:spcPts val="0"/>
              </a:spcAft>
              <a:buSzPts val="3100"/>
              <a:buNone/>
            </a:pPr>
            <a:r>
              <a:rPr lang="en-US" sz="3100"/>
              <a:t>Load Poll</a:t>
            </a:r>
          </a:p>
          <a:p>
            <a:pPr marL="0" lvl="0" indent="0" algn="l" rtl="0">
              <a:spcBef>
                <a:spcPts val="933"/>
              </a:spcBef>
              <a:spcAft>
                <a:spcPts val="0"/>
              </a:spcAft>
              <a:buSzPts val="3100"/>
              <a:buNone/>
            </a:pPr>
            <a:endParaRPr sz="3100"/>
          </a:p>
          <a:p>
            <a:pPr marL="0" lvl="0" indent="0" algn="l" rtl="0">
              <a:spcBef>
                <a:spcPts val="933"/>
              </a:spcBef>
              <a:spcAft>
                <a:spcPts val="0"/>
              </a:spcAft>
              <a:buNone/>
            </a:pPr>
            <a:endParaRPr sz="3100"/>
          </a:p>
        </p:txBody>
      </p:sp>
    </p:spTree>
    <p:extLst>
      <p:ext uri="{BB962C8B-B14F-4D97-AF65-F5344CB8AC3E}">
        <p14:creationId xmlns:p14="http://schemas.microsoft.com/office/powerpoint/2010/main" val="3660691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0"/>
          <p:cNvSpPr txBox="1">
            <a:spLocks noGrp="1"/>
          </p:cNvSpPr>
          <p:nvPr>
            <p:ph type="title"/>
          </p:nvPr>
        </p:nvSpPr>
        <p:spPr>
          <a:xfrm>
            <a:off x="586425" y="112025"/>
            <a:ext cx="108264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Off Campus Connection Requires VPN Login</a:t>
            </a:r>
            <a:endParaRPr sz="2400" b="1"/>
          </a:p>
        </p:txBody>
      </p:sp>
      <p:sp>
        <p:nvSpPr>
          <p:cNvPr id="202" name="Google Shape;202;p30"/>
          <p:cNvSpPr txBox="1">
            <a:spLocks noGrp="1"/>
          </p:cNvSpPr>
          <p:nvPr>
            <p:ph type="body" idx="1"/>
          </p:nvPr>
        </p:nvSpPr>
        <p:spPr>
          <a:xfrm>
            <a:off x="692650" y="1763525"/>
            <a:ext cx="2447100" cy="4334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sz="2400"/>
              <a:t>If you are connecting to CloudBeaver to use the Metadb reporting database from </a:t>
            </a:r>
            <a:r>
              <a:rPr lang="en-US" sz="2400" b="1"/>
              <a:t>off campus</a:t>
            </a:r>
            <a:r>
              <a:rPr lang="en-US" sz="2400"/>
              <a:t>, you need to first log into VPN (Virtual Private Network).</a:t>
            </a:r>
            <a:endParaRPr sz="2400"/>
          </a:p>
        </p:txBody>
      </p:sp>
      <p:sp>
        <p:nvSpPr>
          <p:cNvPr id="203" name="Google Shape;203;p30"/>
          <p:cNvSpPr txBox="1"/>
          <p:nvPr/>
        </p:nvSpPr>
        <p:spPr>
          <a:xfrm>
            <a:off x="5438550" y="1849400"/>
            <a:ext cx="30000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400" b="1">
                <a:solidFill>
                  <a:schemeClr val="accent1"/>
                </a:solidFill>
                <a:latin typeface="Calibri"/>
                <a:ea typeface="Calibri"/>
                <a:cs typeface="Calibri"/>
                <a:sym typeface="Calibri"/>
              </a:rPr>
              <a:t>VPN Login</a:t>
            </a:r>
            <a:endParaRPr/>
          </a:p>
        </p:txBody>
      </p:sp>
      <p:pic>
        <p:nvPicPr>
          <p:cNvPr id="204" name="Google Shape;204;p30"/>
          <p:cNvPicPr preferRelativeResize="0"/>
          <p:nvPr/>
        </p:nvPicPr>
        <p:blipFill>
          <a:blip r:embed="rId3">
            <a:alphaModFix/>
          </a:blip>
          <a:stretch>
            <a:fillRect/>
          </a:stretch>
        </p:blipFill>
        <p:spPr>
          <a:xfrm>
            <a:off x="5438550" y="2578025"/>
            <a:ext cx="5566827" cy="3520200"/>
          </a:xfrm>
          <a:prstGeom prst="rect">
            <a:avLst/>
          </a:prstGeom>
          <a:noFill/>
          <a:ln>
            <a:noFill/>
          </a:ln>
        </p:spPr>
      </p:pic>
      <p:pic>
        <p:nvPicPr>
          <p:cNvPr id="205" name="Google Shape;205;p30"/>
          <p:cNvPicPr preferRelativeResize="0"/>
          <p:nvPr/>
        </p:nvPicPr>
        <p:blipFill>
          <a:blip r:embed="rId4">
            <a:alphaModFix/>
          </a:blip>
          <a:stretch>
            <a:fillRect/>
          </a:stretch>
        </p:blipFill>
        <p:spPr>
          <a:xfrm>
            <a:off x="8741588" y="302538"/>
            <a:ext cx="2143125" cy="2143125"/>
          </a:xfrm>
          <a:prstGeom prst="rect">
            <a:avLst/>
          </a:prstGeom>
          <a:noFill/>
          <a:ln>
            <a:noFill/>
          </a:ln>
        </p:spPr>
      </p:pic>
      <p:sp>
        <p:nvSpPr>
          <p:cNvPr id="206" name="Google Shape;206;p30"/>
          <p:cNvSpPr/>
          <p:nvPr/>
        </p:nvSpPr>
        <p:spPr>
          <a:xfrm>
            <a:off x="3836225" y="4257900"/>
            <a:ext cx="1806000" cy="672900"/>
          </a:xfrm>
          <a:prstGeom prst="rightArrow">
            <a:avLst>
              <a:gd name="adj1" fmla="val 50000"/>
              <a:gd name="adj2" fmla="val 500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126091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1"/>
          <p:cNvSpPr txBox="1">
            <a:spLocks noGrp="1"/>
          </p:cNvSpPr>
          <p:nvPr>
            <p:ph type="title"/>
          </p:nvPr>
        </p:nvSpPr>
        <p:spPr>
          <a:xfrm>
            <a:off x="725075" y="884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2 Different User Accounts: CloudBeaver and Metadb</a:t>
            </a:r>
            <a:endParaRPr sz="2400" b="1"/>
          </a:p>
        </p:txBody>
      </p:sp>
      <p:sp>
        <p:nvSpPr>
          <p:cNvPr id="213" name="Google Shape;213;p31"/>
          <p:cNvSpPr txBox="1">
            <a:spLocks noGrp="1"/>
          </p:cNvSpPr>
          <p:nvPr>
            <p:ph type="body" idx="1"/>
          </p:nvPr>
        </p:nvSpPr>
        <p:spPr>
          <a:xfrm>
            <a:off x="725075" y="1189500"/>
            <a:ext cx="11137200" cy="210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sz="1800"/>
              <a:t>Every time you connect to the Metadb reporting database to build and/or run reports, you log in using your CloudBeaver user name (</a:t>
            </a:r>
            <a:r>
              <a:rPr lang="en-US" sz="1800" b="1"/>
              <a:t>netiduser</a:t>
            </a:r>
            <a:r>
              <a:rPr lang="en-US" sz="1800"/>
              <a:t>) and user password. The first time you use your account, you need set up a connection to the Metadb reporting database using the metadb user name </a:t>
            </a:r>
            <a:r>
              <a:rPr lang="en-US" sz="1800" b="1"/>
              <a:t>z_metadbuser_cornell</a:t>
            </a:r>
            <a:r>
              <a:rPr lang="en-US" sz="1800"/>
              <a:t> and password. Once your metadb reporting database connection is established, you do not need to type in the metadb user name and password again. </a:t>
            </a:r>
            <a:endParaRPr sz="1800"/>
          </a:p>
        </p:txBody>
      </p:sp>
      <p:pic>
        <p:nvPicPr>
          <p:cNvPr id="214" name="Google Shape;214;p31"/>
          <p:cNvPicPr preferRelativeResize="0"/>
          <p:nvPr/>
        </p:nvPicPr>
        <p:blipFill>
          <a:blip r:embed="rId3">
            <a:alphaModFix/>
          </a:blip>
          <a:stretch>
            <a:fillRect/>
          </a:stretch>
        </p:blipFill>
        <p:spPr>
          <a:xfrm>
            <a:off x="838200" y="4000350"/>
            <a:ext cx="3750901" cy="2712426"/>
          </a:xfrm>
          <a:prstGeom prst="rect">
            <a:avLst/>
          </a:prstGeom>
          <a:noFill/>
          <a:ln>
            <a:noFill/>
          </a:ln>
        </p:spPr>
      </p:pic>
      <p:pic>
        <p:nvPicPr>
          <p:cNvPr id="215" name="Google Shape;215;p31"/>
          <p:cNvPicPr preferRelativeResize="0"/>
          <p:nvPr/>
        </p:nvPicPr>
        <p:blipFill>
          <a:blip r:embed="rId4">
            <a:alphaModFix/>
          </a:blip>
          <a:stretch>
            <a:fillRect/>
          </a:stretch>
        </p:blipFill>
        <p:spPr>
          <a:xfrm>
            <a:off x="6101500" y="4048350"/>
            <a:ext cx="4142726" cy="2712425"/>
          </a:xfrm>
          <a:prstGeom prst="rect">
            <a:avLst/>
          </a:prstGeom>
          <a:noFill/>
          <a:ln>
            <a:noFill/>
          </a:ln>
        </p:spPr>
      </p:pic>
      <p:sp>
        <p:nvSpPr>
          <p:cNvPr id="216" name="Google Shape;216;p31"/>
          <p:cNvSpPr txBox="1"/>
          <p:nvPr/>
        </p:nvSpPr>
        <p:spPr>
          <a:xfrm>
            <a:off x="725075" y="3483150"/>
            <a:ext cx="30000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400" b="1">
                <a:solidFill>
                  <a:schemeClr val="accent1"/>
                </a:solidFill>
                <a:latin typeface="Calibri"/>
                <a:ea typeface="Calibri"/>
                <a:cs typeface="Calibri"/>
                <a:sym typeface="Calibri"/>
              </a:rPr>
              <a:t>CloudBeaver</a:t>
            </a:r>
            <a:endParaRPr/>
          </a:p>
        </p:txBody>
      </p:sp>
      <p:sp>
        <p:nvSpPr>
          <p:cNvPr id="217" name="Google Shape;217;p31"/>
          <p:cNvSpPr txBox="1"/>
          <p:nvPr/>
        </p:nvSpPr>
        <p:spPr>
          <a:xfrm>
            <a:off x="6101500" y="3531150"/>
            <a:ext cx="30000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400" b="1">
                <a:solidFill>
                  <a:schemeClr val="accent1"/>
                </a:solidFill>
                <a:latin typeface="Calibri"/>
                <a:ea typeface="Calibri"/>
                <a:cs typeface="Calibri"/>
                <a:sym typeface="Calibri"/>
              </a:rPr>
              <a:t>Metadb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CloudBeaver: Log in and Change Your Password</a:t>
            </a:r>
            <a:endParaRPr sz="2400" b="1"/>
          </a:p>
        </p:txBody>
      </p:sp>
      <p:sp>
        <p:nvSpPr>
          <p:cNvPr id="224" name="Google Shape;224;p32"/>
          <p:cNvSpPr txBox="1">
            <a:spLocks noGrp="1"/>
          </p:cNvSpPr>
          <p:nvPr>
            <p:ph type="body" idx="1"/>
          </p:nvPr>
        </p:nvSpPr>
        <p:spPr>
          <a:xfrm>
            <a:off x="838200" y="1449575"/>
            <a:ext cx="5792700" cy="4885500"/>
          </a:xfrm>
          <a:prstGeom prst="rect">
            <a:avLst/>
          </a:prstGeom>
          <a:noFill/>
          <a:ln>
            <a:noFill/>
          </a:ln>
        </p:spPr>
        <p:txBody>
          <a:bodyPr spcFirstLastPara="1" wrap="square" lIns="91425" tIns="45700" rIns="91425" bIns="45700" anchor="t" anchorCtr="0">
            <a:normAutofit fontScale="62500" lnSpcReduction="20000"/>
          </a:bodyPr>
          <a:lstStyle/>
          <a:p>
            <a:pPr marL="457200" lvl="0" indent="-371475" algn="l" rtl="0">
              <a:lnSpc>
                <a:spcPct val="90000"/>
              </a:lnSpc>
              <a:spcBef>
                <a:spcPts val="1000"/>
              </a:spcBef>
              <a:spcAft>
                <a:spcPts val="0"/>
              </a:spcAft>
              <a:buSzPct val="100000"/>
              <a:buAutoNum type="arabicPeriod"/>
            </a:pPr>
            <a:r>
              <a:rPr lang="en-US" sz="3600"/>
              <a:t>Open your web browser and go to </a:t>
            </a:r>
            <a:br>
              <a:rPr lang="en-US" sz="3600"/>
            </a:br>
            <a:br>
              <a:rPr lang="en-US" sz="3600"/>
            </a:br>
            <a:r>
              <a:rPr lang="en-US" sz="3600" b="1"/>
              <a:t>44.207.124.201</a:t>
            </a:r>
            <a:endParaRPr sz="3600" b="1"/>
          </a:p>
          <a:p>
            <a:pPr marL="457200" lvl="0" indent="0" algn="l" rtl="0">
              <a:lnSpc>
                <a:spcPct val="90000"/>
              </a:lnSpc>
              <a:spcBef>
                <a:spcPts val="1000"/>
              </a:spcBef>
              <a:spcAft>
                <a:spcPts val="0"/>
              </a:spcAft>
              <a:buNone/>
            </a:pPr>
            <a:endParaRPr sz="3600"/>
          </a:p>
          <a:p>
            <a:pPr marL="457200" lvl="0" indent="-371475" algn="l" rtl="0">
              <a:lnSpc>
                <a:spcPct val="90000"/>
              </a:lnSpc>
              <a:spcBef>
                <a:spcPts val="1000"/>
              </a:spcBef>
              <a:spcAft>
                <a:spcPts val="0"/>
              </a:spcAft>
              <a:buSzPct val="100000"/>
              <a:buAutoNum type="arabicPeriod"/>
            </a:pPr>
            <a:r>
              <a:rPr lang="en-US" sz="3600"/>
              <a:t>Enter your </a:t>
            </a:r>
            <a:r>
              <a:rPr lang="en-US" sz="3600" b="1"/>
              <a:t>user name</a:t>
            </a:r>
            <a:r>
              <a:rPr lang="en-US" sz="3600"/>
              <a:t> and temporary </a:t>
            </a:r>
            <a:r>
              <a:rPr lang="en-US" sz="3600" b="1"/>
              <a:t>password</a:t>
            </a:r>
            <a:br>
              <a:rPr lang="en-US" sz="3600"/>
            </a:br>
            <a:endParaRPr sz="3600"/>
          </a:p>
          <a:p>
            <a:pPr marL="457200" lvl="0" indent="-371475" algn="l" rtl="0">
              <a:lnSpc>
                <a:spcPct val="90000"/>
              </a:lnSpc>
              <a:spcBef>
                <a:spcPts val="0"/>
              </a:spcBef>
              <a:spcAft>
                <a:spcPts val="0"/>
              </a:spcAft>
              <a:buSzPct val="100000"/>
              <a:buAutoNum type="arabicPeriod"/>
            </a:pPr>
            <a:r>
              <a:rPr lang="en-US" sz="3600"/>
              <a:t>Click your </a:t>
            </a:r>
            <a:r>
              <a:rPr lang="en-US" sz="3600" b="1"/>
              <a:t>username </a:t>
            </a:r>
            <a:r>
              <a:rPr lang="en-US" sz="3600"/>
              <a:t>in the top right corner of the screen</a:t>
            </a:r>
            <a:br>
              <a:rPr lang="en-US" sz="3600"/>
            </a:br>
            <a:endParaRPr sz="3600"/>
          </a:p>
          <a:p>
            <a:pPr marL="457200" lvl="0" indent="-371475" algn="l" rtl="0">
              <a:lnSpc>
                <a:spcPct val="90000"/>
              </a:lnSpc>
              <a:spcBef>
                <a:spcPts val="0"/>
              </a:spcBef>
              <a:spcAft>
                <a:spcPts val="0"/>
              </a:spcAft>
              <a:buSzPct val="100000"/>
              <a:buAutoNum type="arabicPeriod"/>
            </a:pPr>
            <a:r>
              <a:rPr lang="en-US" sz="3600"/>
              <a:t>Click </a:t>
            </a:r>
            <a:r>
              <a:rPr lang="en-US" sz="3600" b="1"/>
              <a:t>Authentication</a:t>
            </a:r>
            <a:br>
              <a:rPr lang="en-US" sz="3600" b="1"/>
            </a:br>
            <a:endParaRPr lang="en-US" sz="3600" b="1"/>
          </a:p>
          <a:p>
            <a:pPr marL="457200" lvl="0" indent="-371475" algn="l" rtl="0">
              <a:lnSpc>
                <a:spcPct val="90000"/>
              </a:lnSpc>
              <a:spcBef>
                <a:spcPts val="0"/>
              </a:spcBef>
              <a:spcAft>
                <a:spcPts val="0"/>
              </a:spcAft>
              <a:buSzPct val="100000"/>
              <a:buAutoNum type="arabicPeriod"/>
            </a:pPr>
            <a:r>
              <a:rPr lang="en-US" sz="3600"/>
              <a:t>Enter your </a:t>
            </a:r>
            <a:r>
              <a:rPr lang="en-US" sz="3600" b="1"/>
              <a:t>temporary password</a:t>
            </a:r>
            <a:r>
              <a:rPr lang="en-US" sz="3600"/>
              <a:t>, your </a:t>
            </a:r>
            <a:r>
              <a:rPr lang="en-US" sz="3600" b="1"/>
              <a:t>new password</a:t>
            </a:r>
            <a:r>
              <a:rPr lang="en-US" sz="3600"/>
              <a:t>, and your </a:t>
            </a:r>
            <a:r>
              <a:rPr lang="en-US" sz="3600" b="1"/>
              <a:t>new password</a:t>
            </a:r>
            <a:r>
              <a:rPr lang="en-US" sz="3600"/>
              <a:t> again</a:t>
            </a:r>
            <a:br>
              <a:rPr lang="en-US" sz="3600"/>
            </a:br>
            <a:endParaRPr lang="en-US" sz="3600"/>
          </a:p>
          <a:p>
            <a:pPr marL="457200" lvl="0" indent="-371475" algn="l" rtl="0">
              <a:lnSpc>
                <a:spcPct val="90000"/>
              </a:lnSpc>
              <a:spcBef>
                <a:spcPts val="0"/>
              </a:spcBef>
              <a:spcAft>
                <a:spcPts val="0"/>
              </a:spcAft>
              <a:buSzPct val="100000"/>
              <a:buAutoNum type="arabicPeriod"/>
            </a:pPr>
            <a:r>
              <a:rPr lang="en-US" sz="3600"/>
              <a:t>Click </a:t>
            </a:r>
            <a:r>
              <a:rPr lang="en-US" sz="3600" b="1"/>
              <a:t>Change </a:t>
            </a:r>
            <a:r>
              <a:rPr lang="en-US" sz="3600"/>
              <a:t>to change your password</a:t>
            </a:r>
            <a:endParaRPr sz="3600"/>
          </a:p>
        </p:txBody>
      </p:sp>
      <p:pic>
        <p:nvPicPr>
          <p:cNvPr id="225" name="Google Shape;225;p32"/>
          <p:cNvPicPr preferRelativeResize="0"/>
          <p:nvPr/>
        </p:nvPicPr>
        <p:blipFill>
          <a:blip r:embed="rId3">
            <a:alphaModFix/>
          </a:blip>
          <a:stretch>
            <a:fillRect/>
          </a:stretch>
        </p:blipFill>
        <p:spPr>
          <a:xfrm>
            <a:off x="7036088" y="1503175"/>
            <a:ext cx="6124575" cy="5067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CloudBeaver: Configure Connection to Metadb Reporting Database</a:t>
            </a:r>
            <a:endParaRPr sz="2400" b="1"/>
          </a:p>
        </p:txBody>
      </p:sp>
      <p:sp>
        <p:nvSpPr>
          <p:cNvPr id="232" name="Google Shape;232;p33"/>
          <p:cNvSpPr txBox="1">
            <a:spLocks noGrp="1"/>
          </p:cNvSpPr>
          <p:nvPr>
            <p:ph type="body" idx="1"/>
          </p:nvPr>
        </p:nvSpPr>
        <p:spPr>
          <a:xfrm>
            <a:off x="838200" y="1449575"/>
            <a:ext cx="4677600" cy="52827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000"/>
              </a:spcBef>
              <a:spcAft>
                <a:spcPts val="0"/>
              </a:spcAft>
              <a:buSzPts val="1800"/>
              <a:buAutoNum type="arabicPeriod"/>
            </a:pPr>
            <a:r>
              <a:rPr lang="en-US" sz="1800"/>
              <a:t>Choose New Connection, </a:t>
            </a:r>
            <a:r>
              <a:rPr lang="en-US" sz="1800" b="1"/>
              <a:t>From a Template</a:t>
            </a:r>
            <a:endParaRPr sz="1800"/>
          </a:p>
          <a:p>
            <a:pPr marL="457200" lvl="0" indent="-342900" algn="l" rtl="0">
              <a:lnSpc>
                <a:spcPct val="115000"/>
              </a:lnSpc>
              <a:spcBef>
                <a:spcPts val="0"/>
              </a:spcBef>
              <a:spcAft>
                <a:spcPts val="0"/>
              </a:spcAft>
              <a:buSzPts val="1800"/>
              <a:buAutoNum type="arabicPeriod"/>
            </a:pPr>
            <a:r>
              <a:rPr lang="en-US" sz="1800"/>
              <a:t>Choose </a:t>
            </a:r>
            <a:r>
              <a:rPr lang="en-US" sz="1800" b="1"/>
              <a:t>Cornell Metadb Production</a:t>
            </a:r>
            <a:endParaRPr sz="1800"/>
          </a:p>
          <a:p>
            <a:pPr marL="457200" lvl="0" indent="-342900" algn="l" rtl="0">
              <a:lnSpc>
                <a:spcPct val="115000"/>
              </a:lnSpc>
              <a:spcBef>
                <a:spcPts val="0"/>
              </a:spcBef>
              <a:spcAft>
                <a:spcPts val="0"/>
              </a:spcAft>
              <a:buSzPts val="1800"/>
              <a:buAutoNum type="arabicPeriod"/>
            </a:pPr>
            <a:r>
              <a:rPr lang="en-US" sz="1800"/>
              <a:t>Enter the User name</a:t>
            </a:r>
            <a:br>
              <a:rPr lang="en-US" sz="1800"/>
            </a:br>
            <a:br>
              <a:rPr lang="en-US" sz="1800"/>
            </a:br>
            <a:r>
              <a:rPr lang="en-US" sz="1800" b="1"/>
              <a:t>z_metadbuser_cornell</a:t>
            </a:r>
            <a:br>
              <a:rPr lang="en-US" sz="1800" b="1"/>
            </a:br>
            <a:br>
              <a:rPr lang="en-US" sz="1800" b="1"/>
            </a:br>
            <a:r>
              <a:rPr lang="en-US" sz="1800" i="1"/>
              <a:t>PLEASE NOTE: This User Name and Password is different from what you used to sign onto your personal CloudBeaver account. This is the general user account for access to the Metadb database itself.</a:t>
            </a:r>
            <a:br>
              <a:rPr lang="en-US" sz="1800" i="1"/>
            </a:br>
            <a:endParaRPr sz="1800" i="1"/>
          </a:p>
          <a:p>
            <a:pPr marL="457200" lvl="0" indent="-342900" algn="l" rtl="0">
              <a:lnSpc>
                <a:spcPct val="115000"/>
              </a:lnSpc>
              <a:spcBef>
                <a:spcPts val="0"/>
              </a:spcBef>
              <a:spcAft>
                <a:spcPts val="0"/>
              </a:spcAft>
              <a:buSzPts val="1800"/>
              <a:buAutoNum type="arabicPeriod"/>
            </a:pPr>
            <a:r>
              <a:rPr lang="en-US" sz="1800"/>
              <a:t>Enter the </a:t>
            </a:r>
            <a:r>
              <a:rPr lang="en-US" sz="1800" b="1"/>
              <a:t>password </a:t>
            </a:r>
            <a:r>
              <a:rPr lang="en-US" sz="1800"/>
              <a:t>for this account</a:t>
            </a:r>
            <a:endParaRPr sz="1800"/>
          </a:p>
          <a:p>
            <a:pPr marL="457200" lvl="0" indent="-342900" algn="l" rtl="0">
              <a:lnSpc>
                <a:spcPct val="115000"/>
              </a:lnSpc>
              <a:spcBef>
                <a:spcPts val="0"/>
              </a:spcBef>
              <a:spcAft>
                <a:spcPts val="0"/>
              </a:spcAft>
              <a:buSzPts val="1800"/>
              <a:buAutoNum type="arabicPeriod"/>
            </a:pPr>
            <a:r>
              <a:rPr lang="en-US" sz="1800"/>
              <a:t>Check </a:t>
            </a:r>
            <a:r>
              <a:rPr lang="en-US" sz="1800" b="1"/>
              <a:t>Save Credentials</a:t>
            </a:r>
            <a:endParaRPr sz="1800" b="1"/>
          </a:p>
          <a:p>
            <a:pPr marL="457200" lvl="0" indent="-342900" algn="l" rtl="0">
              <a:lnSpc>
                <a:spcPct val="115000"/>
              </a:lnSpc>
              <a:spcBef>
                <a:spcPts val="0"/>
              </a:spcBef>
              <a:spcAft>
                <a:spcPts val="0"/>
              </a:spcAft>
              <a:buSzPts val="1800"/>
              <a:buAutoNum type="arabicPeriod"/>
            </a:pPr>
            <a:r>
              <a:rPr lang="en-US" sz="1800"/>
              <a:t>Click </a:t>
            </a:r>
            <a:r>
              <a:rPr lang="en-US" sz="1800" b="1"/>
              <a:t>CONNECT</a:t>
            </a:r>
            <a:endParaRPr sz="1800"/>
          </a:p>
        </p:txBody>
      </p:sp>
      <p:pic>
        <p:nvPicPr>
          <p:cNvPr id="233" name="Google Shape;233;p33"/>
          <p:cNvPicPr preferRelativeResize="0"/>
          <p:nvPr/>
        </p:nvPicPr>
        <p:blipFill>
          <a:blip r:embed="rId3">
            <a:alphaModFix/>
          </a:blip>
          <a:stretch>
            <a:fillRect/>
          </a:stretch>
        </p:blipFill>
        <p:spPr>
          <a:xfrm>
            <a:off x="5824175" y="1690825"/>
            <a:ext cx="6172099" cy="4041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CloudBeaver: Logging Out and Logging In </a:t>
            </a:r>
            <a:endParaRPr sz="2400" b="1"/>
          </a:p>
        </p:txBody>
      </p:sp>
      <p:sp>
        <p:nvSpPr>
          <p:cNvPr id="240" name="Google Shape;240;p34"/>
          <p:cNvSpPr txBox="1">
            <a:spLocks noGrp="1"/>
          </p:cNvSpPr>
          <p:nvPr>
            <p:ph type="body" idx="1"/>
          </p:nvPr>
        </p:nvSpPr>
        <p:spPr>
          <a:xfrm>
            <a:off x="2169950" y="2161175"/>
            <a:ext cx="3691800" cy="2662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r>
              <a:rPr lang="en-US" sz="2400"/>
              <a:t>After you set up your connection to the Metadb reporting database and log out, you may see a prompt to restore your connection the next time you log in. Go ahead and click RESTORE.</a:t>
            </a:r>
            <a:endParaRPr sz="2400"/>
          </a:p>
        </p:txBody>
      </p:sp>
      <p:pic>
        <p:nvPicPr>
          <p:cNvPr id="241" name="Google Shape;241;p34"/>
          <p:cNvPicPr preferRelativeResize="0"/>
          <p:nvPr/>
        </p:nvPicPr>
        <p:blipFill>
          <a:blip r:embed="rId3">
            <a:alphaModFix/>
          </a:blip>
          <a:stretch>
            <a:fillRect/>
          </a:stretch>
        </p:blipFill>
        <p:spPr>
          <a:xfrm>
            <a:off x="7262250" y="3691950"/>
            <a:ext cx="3429350" cy="2484875"/>
          </a:xfrm>
          <a:prstGeom prst="rect">
            <a:avLst/>
          </a:prstGeom>
          <a:noFill/>
          <a:ln w="38100" cap="flat" cmpd="sng">
            <a:solidFill>
              <a:schemeClr val="dk2"/>
            </a:solidFill>
            <a:prstDash val="solid"/>
            <a:round/>
            <a:headEnd type="none" w="sm" len="sm"/>
            <a:tailEnd type="none" w="sm" len="sm"/>
          </a:ln>
        </p:spPr>
      </p:pic>
      <p:pic>
        <p:nvPicPr>
          <p:cNvPr id="242" name="Google Shape;242;p34"/>
          <p:cNvPicPr preferRelativeResize="0"/>
          <p:nvPr/>
        </p:nvPicPr>
        <p:blipFill>
          <a:blip r:embed="rId4">
            <a:alphaModFix/>
          </a:blip>
          <a:stretch>
            <a:fillRect/>
          </a:stretch>
        </p:blipFill>
        <p:spPr>
          <a:xfrm>
            <a:off x="8434175" y="1088200"/>
            <a:ext cx="2257425" cy="2076450"/>
          </a:xfrm>
          <a:prstGeom prst="rect">
            <a:avLst/>
          </a:prstGeom>
          <a:noFill/>
          <a:ln>
            <a:noFill/>
          </a:ln>
        </p:spPr>
      </p:pic>
      <p:cxnSp>
        <p:nvCxnSpPr>
          <p:cNvPr id="243" name="Google Shape;243;p34"/>
          <p:cNvCxnSpPr/>
          <p:nvPr/>
        </p:nvCxnSpPr>
        <p:spPr>
          <a:xfrm rot="10800000">
            <a:off x="10486250" y="2925650"/>
            <a:ext cx="1132500" cy="0"/>
          </a:xfrm>
          <a:prstGeom prst="straightConnector1">
            <a:avLst/>
          </a:prstGeom>
          <a:noFill/>
          <a:ln w="76200" cap="flat" cmpd="sng">
            <a:solidFill>
              <a:srgbClr val="FF0000"/>
            </a:solidFill>
            <a:prstDash val="solid"/>
            <a:round/>
            <a:headEnd type="none" w="med" len="med"/>
            <a:tailEnd type="triangle" w="med" len="med"/>
          </a:ln>
        </p:spPr>
      </p:cxnSp>
      <p:cxnSp>
        <p:nvCxnSpPr>
          <p:cNvPr id="244" name="Google Shape;244;p34"/>
          <p:cNvCxnSpPr/>
          <p:nvPr/>
        </p:nvCxnSpPr>
        <p:spPr>
          <a:xfrm rot="10800000">
            <a:off x="10486250" y="5699600"/>
            <a:ext cx="1132500" cy="0"/>
          </a:xfrm>
          <a:prstGeom prst="straightConnector1">
            <a:avLst/>
          </a:prstGeom>
          <a:noFill/>
          <a:ln w="76200" cap="flat" cmpd="sng">
            <a:solidFill>
              <a:srgbClr val="FF0000"/>
            </a:solidFill>
            <a:prstDash val="solid"/>
            <a:round/>
            <a:headEnd type="none" w="med" len="med"/>
            <a:tailEnd type="triangl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5"/>
          <p:cNvSpPr txBox="1">
            <a:spLocks noGrp="1"/>
          </p:cNvSpPr>
          <p:nvPr>
            <p:ph type="title"/>
          </p:nvPr>
        </p:nvSpPr>
        <p:spPr>
          <a:xfrm>
            <a:off x="624250" y="407075"/>
            <a:ext cx="10250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CloudBeaver: Movable Sections</a:t>
            </a:r>
            <a:endParaRPr sz="2400" b="1"/>
          </a:p>
        </p:txBody>
      </p:sp>
      <p:sp>
        <p:nvSpPr>
          <p:cNvPr id="251" name="Google Shape;251;p35"/>
          <p:cNvSpPr txBox="1">
            <a:spLocks noGrp="1"/>
          </p:cNvSpPr>
          <p:nvPr>
            <p:ph type="body" idx="1"/>
          </p:nvPr>
        </p:nvSpPr>
        <p:spPr>
          <a:xfrm>
            <a:off x="624250" y="1368903"/>
            <a:ext cx="10323300" cy="1046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1800"/>
              <a:t>Please be aware that CloudBeaver's interface includes movable sections which can be confusing, especially for new users. These panels can be rearranged unintentionally, disrupting your workflow. The trick is to hover  over the lines to find the triangles to open and close the sections. To resize a section of the window, move the line itself to the desired location.</a:t>
            </a:r>
            <a:endParaRPr sz="1800"/>
          </a:p>
        </p:txBody>
      </p:sp>
      <p:pic>
        <p:nvPicPr>
          <p:cNvPr id="252" name="Google Shape;252;p35"/>
          <p:cNvPicPr preferRelativeResize="0"/>
          <p:nvPr/>
        </p:nvPicPr>
        <p:blipFill rotWithShape="1">
          <a:blip r:embed="rId3">
            <a:alphaModFix/>
          </a:blip>
          <a:srcRect t="21605"/>
          <a:stretch/>
        </p:blipFill>
        <p:spPr>
          <a:xfrm>
            <a:off x="624250" y="2736900"/>
            <a:ext cx="10323400" cy="37949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6"/>
          <p:cNvSpPr txBox="1">
            <a:spLocks noGrp="1"/>
          </p:cNvSpPr>
          <p:nvPr>
            <p:ph type="title"/>
          </p:nvPr>
        </p:nvSpPr>
        <p:spPr>
          <a:xfrm>
            <a:off x="838200" y="2308538"/>
            <a:ext cx="10515600" cy="199300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6000" b="0" i="0" u="none" strike="noStrike" cap="none">
                <a:solidFill>
                  <a:schemeClr val="accent1"/>
                </a:solidFill>
                <a:latin typeface="Arial"/>
                <a:ea typeface="Arial"/>
                <a:cs typeface="Arial"/>
                <a:sym typeface="Arial"/>
              </a:rPr>
              <a:t>LDP and Metadb </a:t>
            </a:r>
            <a:br>
              <a:rPr lang="en-US" sz="6000" b="0" i="0" u="none" strike="noStrike" cap="none">
                <a:solidFill>
                  <a:schemeClr val="accent1"/>
                </a:solidFill>
                <a:latin typeface="Arial"/>
                <a:ea typeface="Arial"/>
                <a:cs typeface="Arial"/>
                <a:sym typeface="Arial"/>
              </a:rPr>
            </a:br>
            <a:r>
              <a:rPr lang="en-US" sz="6000" b="0" i="0" u="none" strike="noStrike" cap="none">
                <a:solidFill>
                  <a:schemeClr val="accent1"/>
                </a:solidFill>
                <a:latin typeface="Arial"/>
                <a:ea typeface="Arial"/>
                <a:cs typeface="Arial"/>
                <a:sym typeface="Arial"/>
              </a:rPr>
              <a:t>Schema Structures</a:t>
            </a:r>
            <a:endParaRPr sz="6000" b="0" i="0" u="none" strike="noStrike" cap="none">
              <a:solidFill>
                <a:schemeClr val="accen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7"/>
          <p:cNvSpPr txBox="1"/>
          <p:nvPr/>
        </p:nvSpPr>
        <p:spPr>
          <a:xfrm>
            <a:off x="415600" y="593367"/>
            <a:ext cx="11360800" cy="763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accent1"/>
                </a:solidFill>
                <a:latin typeface="Arial"/>
                <a:ea typeface="Arial"/>
                <a:cs typeface="Arial"/>
                <a:sym typeface="Arial"/>
              </a:rPr>
              <a:t>Organizing Data in the Database</a:t>
            </a:r>
            <a:endParaRPr/>
          </a:p>
        </p:txBody>
      </p:sp>
      <p:sp>
        <p:nvSpPr>
          <p:cNvPr id="263" name="Google Shape;263;p37"/>
          <p:cNvSpPr txBox="1"/>
          <p:nvPr/>
        </p:nvSpPr>
        <p:spPr>
          <a:xfrm>
            <a:off x="584044" y="1709433"/>
            <a:ext cx="4275035" cy="4555200"/>
          </a:xfrm>
          <a:prstGeom prst="rect">
            <a:avLst/>
          </a:prstGeom>
          <a:noFill/>
          <a:ln>
            <a:noFill/>
          </a:ln>
        </p:spPr>
        <p:txBody>
          <a:bodyPr spcFirstLastPara="1" wrap="square" lIns="91425" tIns="45700" rIns="91425" bIns="45700" anchor="t" anchorCtr="0">
            <a:noAutofit/>
          </a:bodyPr>
          <a:lstStyle/>
          <a:p>
            <a:pPr marL="126997" marR="0" lvl="0" indent="0" algn="l" rtl="0">
              <a:lnSpc>
                <a:spcPct val="115000"/>
              </a:lnSpc>
              <a:spcBef>
                <a:spcPts val="0"/>
              </a:spcBef>
              <a:spcAft>
                <a:spcPts val="0"/>
              </a:spcAft>
              <a:buClr>
                <a:srgbClr val="000000"/>
              </a:buClr>
              <a:buSzPts val="2100"/>
              <a:buFont typeface="Arial"/>
              <a:buNone/>
            </a:pPr>
            <a:r>
              <a:rPr lang="en-US" sz="1867" b="0" i="0" u="none" strike="noStrike" cap="none">
                <a:solidFill>
                  <a:srgbClr val="000000"/>
                </a:solidFill>
                <a:latin typeface="Arial"/>
                <a:ea typeface="Arial"/>
                <a:cs typeface="Arial"/>
                <a:sym typeface="Arial"/>
              </a:rPr>
              <a:t>Just like most reporting databases, data for both LDP and Metadb are structured as follows:</a:t>
            </a:r>
            <a:endParaRPr/>
          </a:p>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data are organized into tables</a:t>
            </a:r>
            <a:endParaRPr/>
          </a:p>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tables are organized into schemas</a:t>
            </a:r>
            <a:endParaRPr/>
          </a:p>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schemas are like folders on your desktop, keeping related files together</a:t>
            </a:r>
            <a:endParaRPr/>
          </a:p>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tables have columns showing the contents of each data field</a:t>
            </a:r>
            <a:endParaRPr/>
          </a:p>
          <a:p>
            <a:pPr marL="126997" marR="0" lvl="0" indent="0"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a:p>
            <a:pPr marL="609585" marR="0" lvl="0" indent="-349238"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p:txBody>
      </p:sp>
      <p:pic>
        <p:nvPicPr>
          <p:cNvPr id="264" name="Google Shape;264;p37"/>
          <p:cNvPicPr preferRelativeResize="0"/>
          <p:nvPr/>
        </p:nvPicPr>
        <p:blipFill rotWithShape="1">
          <a:blip r:embed="rId3">
            <a:alphaModFix/>
          </a:blip>
          <a:srcRect/>
          <a:stretch/>
        </p:blipFill>
        <p:spPr>
          <a:xfrm>
            <a:off x="4994366" y="1860698"/>
            <a:ext cx="6782034" cy="32854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8"/>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400" b="1" i="0" u="none" strike="noStrike" cap="none">
                <a:solidFill>
                  <a:schemeClr val="accent1"/>
                </a:solidFill>
                <a:latin typeface="Arial"/>
                <a:ea typeface="Arial"/>
                <a:cs typeface="Arial"/>
                <a:sym typeface="Arial"/>
              </a:rPr>
              <a:t>LDP Schemas</a:t>
            </a:r>
            <a:endParaRPr sz="2400" b="1" i="0" u="none" strike="noStrike" cap="none">
              <a:solidFill>
                <a:schemeClr val="accent1"/>
              </a:solidFill>
              <a:latin typeface="Arial"/>
              <a:ea typeface="Arial"/>
              <a:cs typeface="Arial"/>
              <a:sym typeface="Arial"/>
            </a:endParaRPr>
          </a:p>
        </p:txBody>
      </p:sp>
      <p:sp>
        <p:nvSpPr>
          <p:cNvPr id="270" name="Google Shape;270;p38"/>
          <p:cNvSpPr txBox="1">
            <a:spLocks noGrp="1"/>
          </p:cNvSpPr>
          <p:nvPr>
            <p:ph type="body" idx="1"/>
          </p:nvPr>
        </p:nvSpPr>
        <p:spPr>
          <a:xfrm>
            <a:off x="474625" y="1138286"/>
            <a:ext cx="7712672" cy="5282998"/>
          </a:xfrm>
          <a:prstGeom prst="rect">
            <a:avLst/>
          </a:prstGeom>
          <a:noFill/>
          <a:ln>
            <a:noFill/>
          </a:ln>
        </p:spPr>
        <p:txBody>
          <a:bodyPr spcFirstLastPara="1" wrap="square" lIns="91425" tIns="45700" rIns="91425" bIns="45700" anchor="t" anchorCtr="0">
            <a:noAutofit/>
          </a:bodyPr>
          <a:lstStyle/>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In LDP, the main schemas we use are organized as follows:</a:t>
            </a:r>
            <a:endParaRPr sz="1867" b="0" i="0" u="none" strike="noStrike" cap="none">
              <a:solidFill>
                <a:srgbClr val="000000"/>
              </a:solidFill>
              <a:latin typeface="Arial"/>
              <a:ea typeface="Arial"/>
              <a:cs typeface="Arial"/>
              <a:sym typeface="Arial"/>
            </a:endParaRPr>
          </a:p>
          <a:p>
            <a:pPr marL="1219170"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public</a:t>
            </a:r>
            <a:r>
              <a:rPr lang="en-US" sz="1867" b="0" i="0" u="none" strike="noStrike" cap="none">
                <a:solidFill>
                  <a:srgbClr val="000000"/>
                </a:solidFill>
                <a:latin typeface="Arial"/>
                <a:ea typeface="Arial"/>
                <a:cs typeface="Arial"/>
                <a:sym typeface="Arial"/>
              </a:rPr>
              <a:t>: tables with transformed FOLIO data</a:t>
            </a:r>
            <a:endParaRPr sz="1867" b="0" i="0" u="none" strike="noStrike" cap="none">
              <a:solidFill>
                <a:srgbClr val="000000"/>
              </a:solidFill>
              <a:latin typeface="Arial"/>
              <a:ea typeface="Arial"/>
              <a:cs typeface="Arial"/>
              <a:sym typeface="Arial"/>
            </a:endParaRPr>
          </a:p>
          <a:p>
            <a:pPr marL="1219170"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history</a:t>
            </a:r>
            <a:r>
              <a:rPr lang="en-US" sz="1867" b="0" i="0" u="none" strike="noStrike" cap="none">
                <a:solidFill>
                  <a:srgbClr val="000000"/>
                </a:solidFill>
                <a:latin typeface="Arial"/>
                <a:ea typeface="Arial"/>
                <a:cs typeface="Arial"/>
                <a:sym typeface="Arial"/>
              </a:rPr>
              <a:t>: tables with previous versions of FOLIO records</a:t>
            </a:r>
            <a:endParaRPr sz="1867" b="0" i="0" u="none" strike="noStrike" cap="none">
              <a:solidFill>
                <a:srgbClr val="000000"/>
              </a:solidFill>
              <a:latin typeface="Arial"/>
              <a:ea typeface="Arial"/>
              <a:cs typeface="Arial"/>
              <a:sym typeface="Arial"/>
            </a:endParaRPr>
          </a:p>
          <a:p>
            <a:pPr marL="1219169"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folio_reporting</a:t>
            </a:r>
            <a:r>
              <a:rPr lang="en-US" sz="1867" b="0" i="0" u="none" strike="noStrike" cap="none">
                <a:solidFill>
                  <a:srgbClr val="000000"/>
                </a:solidFill>
                <a:latin typeface="Arial"/>
                <a:ea typeface="Arial"/>
                <a:cs typeface="Arial"/>
                <a:sym typeface="Arial"/>
              </a:rPr>
              <a:t>: where derived tables get created automatically</a:t>
            </a:r>
            <a:endParaRPr sz="1867" b="0" i="0" u="none" strike="noStrike" cap="none">
              <a:solidFill>
                <a:srgbClr val="000000"/>
              </a:solidFill>
              <a:latin typeface="Arial"/>
              <a:ea typeface="Arial"/>
              <a:cs typeface="Arial"/>
              <a:sym typeface="Arial"/>
            </a:endParaRPr>
          </a:p>
          <a:p>
            <a:pPr marL="1219170" marR="0" lvl="1" indent="-461443" algn="l" rtl="0">
              <a:lnSpc>
                <a:spcPct val="115000"/>
              </a:lnSpc>
              <a:spcBef>
                <a:spcPts val="800"/>
              </a:spcBef>
              <a:spcAft>
                <a:spcPts val="0"/>
              </a:spcAft>
              <a:buClr>
                <a:srgbClr val="000000"/>
              </a:buClr>
              <a:buSzPts val="1867"/>
              <a:buFont typeface="Arial"/>
              <a:buChar char="○"/>
            </a:pPr>
            <a:r>
              <a:rPr lang="en-US" sz="1867" b="1">
                <a:solidFill>
                  <a:srgbClr val="000000"/>
                </a:solidFill>
                <a:latin typeface="Arial"/>
                <a:ea typeface="Arial"/>
                <a:cs typeface="Arial"/>
                <a:sym typeface="Arial"/>
              </a:rPr>
              <a:t>marctab</a:t>
            </a:r>
            <a:r>
              <a:rPr lang="en-US" sz="1867">
                <a:solidFill>
                  <a:srgbClr val="000000"/>
                </a:solidFill>
                <a:latin typeface="Arial"/>
                <a:ea typeface="Arial"/>
                <a:cs typeface="Arial"/>
                <a:sym typeface="Arial"/>
              </a:rPr>
              <a:t>: schema and table where transformed MARC records are stored in tabular form</a:t>
            </a:r>
            <a:endParaRPr sz="1867">
              <a:solidFill>
                <a:srgbClr val="000000"/>
              </a:solidFill>
              <a:latin typeface="Arial"/>
              <a:ea typeface="Arial"/>
              <a:cs typeface="Arial"/>
              <a:sym typeface="Arial"/>
            </a:endParaRPr>
          </a:p>
          <a:p>
            <a:pPr marL="1219170"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local</a:t>
            </a:r>
            <a:r>
              <a:rPr lang="en-US" sz="1867" b="0" i="0" u="none" strike="noStrike" cap="none">
                <a:solidFill>
                  <a:srgbClr val="000000"/>
                </a:solidFill>
                <a:latin typeface="Arial"/>
                <a:ea typeface="Arial"/>
                <a:cs typeface="Arial"/>
                <a:sym typeface="Arial"/>
              </a:rPr>
              <a:t>: sort of a sandbox environment; could be used for non-FOLIO data, custom FOLIO tables, etc.</a:t>
            </a:r>
          </a:p>
          <a:p>
            <a:pPr marL="1219170" marR="0" lvl="1" indent="-457188" algn="l" rtl="0">
              <a:lnSpc>
                <a:spcPct val="115000"/>
              </a:lnSpc>
              <a:spcBef>
                <a:spcPts val="800"/>
              </a:spcBef>
              <a:spcAft>
                <a:spcPts val="0"/>
              </a:spcAft>
              <a:buClr>
                <a:srgbClr val="000000"/>
              </a:buClr>
              <a:buSzPts val="1800"/>
              <a:buFont typeface="Arial"/>
              <a:buChar char="○"/>
            </a:pPr>
            <a:r>
              <a:rPr lang="en-US" sz="1867" b="1">
                <a:solidFill>
                  <a:srgbClr val="000000"/>
                </a:solidFill>
                <a:latin typeface="Arial"/>
                <a:cs typeface="Arial"/>
                <a:sym typeface="Arial"/>
              </a:rPr>
              <a:t>vger: </a:t>
            </a:r>
            <a:r>
              <a:rPr lang="en-US" sz="1867">
                <a:solidFill>
                  <a:srgbClr val="000000"/>
                </a:solidFill>
                <a:latin typeface="Arial"/>
                <a:cs typeface="Arial"/>
                <a:sym typeface="Arial"/>
              </a:rPr>
              <a:t>read-only legacy data from the Voyager system</a:t>
            </a:r>
            <a:endParaRPr/>
          </a:p>
          <a:p>
            <a:pPr marL="1219170" marR="0" lvl="1" indent="-457188" algn="l" rtl="0">
              <a:lnSpc>
                <a:spcPct val="115000"/>
              </a:lnSpc>
              <a:spcBef>
                <a:spcPts val="1600"/>
              </a:spcBef>
              <a:spcAft>
                <a:spcPts val="80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access to all schemas:</a:t>
            </a:r>
            <a:r>
              <a:rPr lang="en-US" sz="1867" b="0" i="0" u="none" strike="noStrike" cap="none">
                <a:solidFill>
                  <a:srgbClr val="000000"/>
                </a:solidFill>
                <a:latin typeface="Arial"/>
                <a:ea typeface="Arial"/>
                <a:cs typeface="Arial"/>
                <a:sym typeface="Arial"/>
              </a:rPr>
              <a:t> all users log into the LDP using the same “ldp_user” account and have access to see all the schemas as well as to write to specific “local” schemas</a:t>
            </a:r>
            <a:endParaRPr sz="1867" b="0" i="0" u="none" strike="noStrike" cap="none">
              <a:solidFill>
                <a:srgbClr val="000000"/>
              </a:solidFill>
              <a:latin typeface="Arial"/>
              <a:ea typeface="Arial"/>
              <a:cs typeface="Arial"/>
              <a:sym typeface="Arial"/>
            </a:endParaRPr>
          </a:p>
        </p:txBody>
      </p:sp>
      <p:pic>
        <p:nvPicPr>
          <p:cNvPr id="271" name="Google Shape;271;p38"/>
          <p:cNvPicPr preferRelativeResize="0"/>
          <p:nvPr/>
        </p:nvPicPr>
        <p:blipFill rotWithShape="1">
          <a:blip r:embed="rId3">
            <a:alphaModFix/>
          </a:blip>
          <a:srcRect b="1505"/>
          <a:stretch/>
        </p:blipFill>
        <p:spPr>
          <a:xfrm>
            <a:off x="8187297" y="702600"/>
            <a:ext cx="3242704" cy="528299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9" descr="A screenshot of a computer&#10;&#10;Description automatically generated"/>
          <p:cNvPicPr preferRelativeResize="0"/>
          <p:nvPr/>
        </p:nvPicPr>
        <p:blipFill rotWithShape="1">
          <a:blip r:embed="rId3">
            <a:alphaModFix/>
          </a:blip>
          <a:srcRect r="27731" b="-179"/>
          <a:stretch/>
        </p:blipFill>
        <p:spPr>
          <a:xfrm>
            <a:off x="7772028" y="456149"/>
            <a:ext cx="3862679" cy="5549872"/>
          </a:xfrm>
          <a:prstGeom prst="rect">
            <a:avLst/>
          </a:prstGeom>
          <a:noFill/>
          <a:ln>
            <a:noFill/>
          </a:ln>
        </p:spPr>
      </p:pic>
      <p:sp>
        <p:nvSpPr>
          <p:cNvPr id="277" name="Google Shape;277;p39"/>
          <p:cNvSpPr txBox="1">
            <a:spLocks noGrp="1"/>
          </p:cNvSpPr>
          <p:nvPr>
            <p:ph type="title"/>
          </p:nvPr>
        </p:nvSpPr>
        <p:spPr>
          <a:xfrm>
            <a:off x="453813" y="331416"/>
            <a:ext cx="11360800" cy="763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400" b="1" i="0" u="none" strike="noStrike" cap="none">
                <a:solidFill>
                  <a:schemeClr val="accent1"/>
                </a:solidFill>
                <a:latin typeface="Arial"/>
                <a:ea typeface="Arial"/>
                <a:cs typeface="Arial"/>
                <a:sym typeface="Arial"/>
              </a:rPr>
              <a:t>Metadb Schemas</a:t>
            </a:r>
            <a:endParaRPr sz="2400" b="1" i="0" u="none" strike="noStrike" cap="none">
              <a:solidFill>
                <a:schemeClr val="accent1"/>
              </a:solidFill>
              <a:latin typeface="Arial"/>
              <a:ea typeface="Arial"/>
              <a:cs typeface="Arial"/>
              <a:sym typeface="Arial"/>
            </a:endParaRPr>
          </a:p>
        </p:txBody>
      </p:sp>
      <p:sp>
        <p:nvSpPr>
          <p:cNvPr id="278" name="Google Shape;278;p39"/>
          <p:cNvSpPr txBox="1">
            <a:spLocks noGrp="1"/>
          </p:cNvSpPr>
          <p:nvPr>
            <p:ph type="body" idx="1"/>
          </p:nvPr>
        </p:nvSpPr>
        <p:spPr>
          <a:xfrm>
            <a:off x="377387" y="851979"/>
            <a:ext cx="8265168" cy="5658000"/>
          </a:xfrm>
          <a:prstGeom prst="rect">
            <a:avLst/>
          </a:prstGeom>
          <a:noFill/>
          <a:ln>
            <a:noFill/>
          </a:ln>
        </p:spPr>
        <p:txBody>
          <a:bodyPr spcFirstLastPara="1" wrap="square" lIns="91425" tIns="45700" rIns="91425" bIns="45700" anchor="t" anchorCtr="0">
            <a:noAutofit/>
          </a:bodyPr>
          <a:lstStyle/>
          <a:p>
            <a:pPr marL="609585" marR="0" lvl="0" indent="-482588" algn="l" rtl="0">
              <a:lnSpc>
                <a:spcPct val="115000"/>
              </a:lnSpc>
              <a:spcBef>
                <a:spcPts val="800"/>
              </a:spcBef>
              <a:spcAft>
                <a:spcPts val="0"/>
              </a:spcAft>
              <a:buClr>
                <a:srgbClr val="000000"/>
              </a:buClr>
              <a:buSzPts val="2100"/>
              <a:buFont typeface="Arial"/>
              <a:buChar char="●"/>
            </a:pPr>
            <a:r>
              <a:rPr lang="en-US" sz="1867" b="0" i="0" u="none" strike="noStrike" cap="none">
                <a:solidFill>
                  <a:srgbClr val="000000"/>
                </a:solidFill>
                <a:latin typeface="Arial"/>
                <a:ea typeface="Arial"/>
                <a:cs typeface="Arial"/>
                <a:sym typeface="Arial"/>
              </a:rPr>
              <a:t>In Metadb, the main schemas we use are organized as follows:</a:t>
            </a:r>
            <a:endParaRPr sz="1867" b="0" i="0" u="none" strike="noStrike" cap="none">
              <a:solidFill>
                <a:srgbClr val="000000"/>
              </a:solidFill>
              <a:latin typeface="Arial"/>
              <a:ea typeface="Arial"/>
              <a:cs typeface="Arial"/>
              <a:sym typeface="Arial"/>
            </a:endParaRPr>
          </a:p>
          <a:p>
            <a:pPr marL="1219170"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folio_* schemas</a:t>
            </a:r>
            <a:r>
              <a:rPr lang="en-US" sz="1867" b="0" i="0" u="none" strike="noStrike" cap="none">
                <a:solidFill>
                  <a:srgbClr val="000000"/>
                </a:solidFill>
                <a:latin typeface="Arial"/>
                <a:ea typeface="Arial"/>
                <a:cs typeface="Arial"/>
                <a:sym typeface="Arial"/>
              </a:rPr>
              <a:t>: </a:t>
            </a:r>
            <a:endParaRPr sz="1867" b="0" i="0" u="none" strike="noStrike" cap="none">
              <a:solidFill>
                <a:srgbClr val="000000"/>
              </a:solidFill>
              <a:latin typeface="Arial"/>
              <a:ea typeface="Arial"/>
              <a:cs typeface="Arial"/>
              <a:sym typeface="Arial"/>
            </a:endParaRPr>
          </a:p>
          <a:p>
            <a:pPr marL="1600160" marR="0" lvl="2" indent="-355591" algn="l" rtl="0">
              <a:lnSpc>
                <a:spcPct val="115000"/>
              </a:lnSpc>
              <a:spcBef>
                <a:spcPts val="800"/>
              </a:spcBef>
              <a:spcAft>
                <a:spcPts val="0"/>
              </a:spcAft>
              <a:buClr>
                <a:srgbClr val="000000"/>
              </a:buClr>
              <a:buSzPts val="1500"/>
              <a:buFont typeface="Arial"/>
              <a:buChar char="■"/>
            </a:pPr>
            <a:r>
              <a:rPr lang="en-US" sz="1867" b="0" i="0" u="none" strike="noStrike" cap="none">
                <a:solidFill>
                  <a:srgbClr val="000000"/>
                </a:solidFill>
                <a:latin typeface="Arial"/>
                <a:ea typeface="Arial"/>
                <a:cs typeface="Arial"/>
                <a:sym typeface="Arial"/>
              </a:rPr>
              <a:t>Instead of one </a:t>
            </a:r>
            <a:r>
              <a:rPr lang="en-US" sz="1867" b="1" i="0" u="none" strike="noStrike" cap="none">
                <a:solidFill>
                  <a:srgbClr val="000000"/>
                </a:solidFill>
                <a:latin typeface="Arial"/>
                <a:ea typeface="Arial"/>
                <a:cs typeface="Arial"/>
                <a:sym typeface="Arial"/>
              </a:rPr>
              <a:t>public</a:t>
            </a:r>
            <a:r>
              <a:rPr lang="en-US" sz="1867" b="0" i="0" u="none" strike="noStrike" cap="none">
                <a:solidFill>
                  <a:srgbClr val="000000"/>
                </a:solidFill>
                <a:latin typeface="Arial"/>
                <a:ea typeface="Arial"/>
                <a:cs typeface="Arial"/>
                <a:sym typeface="Arial"/>
              </a:rPr>
              <a:t> schema covering all the FOLIO application tables, there are separate schemas with tables for each FOLIO application. </a:t>
            </a:r>
            <a:r>
              <a:rPr lang="en-US" sz="1867">
                <a:solidFill>
                  <a:srgbClr val="000000"/>
                </a:solidFill>
                <a:latin typeface="Arial"/>
                <a:ea typeface="Arial"/>
                <a:cs typeface="Arial"/>
                <a:sym typeface="Arial"/>
              </a:rPr>
              <a:t>Application schemas include tables with current and historical data (</a:t>
            </a:r>
            <a:r>
              <a:rPr lang="en-US" sz="1867">
                <a:latin typeface="Arial"/>
                <a:ea typeface="Arial"/>
                <a:cs typeface="Arial"/>
                <a:sym typeface="Arial"/>
              </a:rPr>
              <a:t>tables with previous versions of FOLIO records</a:t>
            </a:r>
            <a:r>
              <a:rPr lang="en-US" sz="1867">
                <a:solidFill>
                  <a:srgbClr val="000000"/>
                </a:solidFill>
                <a:latin typeface="Arial"/>
                <a:ea typeface="Arial"/>
                <a:cs typeface="Arial"/>
                <a:sym typeface="Arial"/>
              </a:rPr>
              <a:t>).</a:t>
            </a:r>
            <a:endParaRPr/>
          </a:p>
          <a:p>
            <a:pPr marL="1219169" marR="0" lvl="1" indent="-457188" algn="l" rtl="0">
              <a:lnSpc>
                <a:spcPct val="115000"/>
              </a:lnSpc>
              <a:spcBef>
                <a:spcPts val="800"/>
              </a:spcBef>
              <a:spcAft>
                <a:spcPts val="0"/>
              </a:spcAft>
              <a:buClr>
                <a:srgbClr val="000000"/>
              </a:buClr>
              <a:buSzPts val="1800"/>
              <a:buFont typeface="Arial"/>
              <a:buChar char="○"/>
            </a:pPr>
            <a:r>
              <a:rPr lang="en-US" sz="1867" b="1" i="0" u="none" strike="noStrike" cap="none">
                <a:solidFill>
                  <a:srgbClr val="000000"/>
                </a:solidFill>
                <a:latin typeface="Arial"/>
                <a:ea typeface="Arial"/>
                <a:cs typeface="Arial"/>
                <a:sym typeface="Arial"/>
              </a:rPr>
              <a:t>folio_derived</a:t>
            </a:r>
            <a:r>
              <a:rPr lang="en-US" sz="1867" b="0" i="0" u="none" strike="noStrike" cap="none">
                <a:solidFill>
                  <a:srgbClr val="000000"/>
                </a:solidFill>
                <a:latin typeface="Arial"/>
                <a:ea typeface="Arial"/>
                <a:cs typeface="Arial"/>
                <a:sym typeface="Arial"/>
              </a:rPr>
              <a:t>: where derived tables get created automatically</a:t>
            </a:r>
            <a:endParaRPr sz="1867" b="0" i="0" u="none" strike="noStrike" cap="none">
              <a:solidFill>
                <a:srgbClr val="000000"/>
              </a:solidFill>
              <a:latin typeface="Arial"/>
              <a:ea typeface="Arial"/>
              <a:cs typeface="Arial"/>
              <a:sym typeface="Arial"/>
            </a:endParaRPr>
          </a:p>
          <a:p>
            <a:pPr marL="1219169" lvl="1" indent="-452977" algn="l" rtl="0">
              <a:lnSpc>
                <a:spcPct val="115000"/>
              </a:lnSpc>
              <a:spcBef>
                <a:spcPts val="800"/>
              </a:spcBef>
              <a:spcAft>
                <a:spcPts val="0"/>
              </a:spcAft>
              <a:buClr>
                <a:srgbClr val="000000"/>
              </a:buClr>
              <a:buSzPts val="1867"/>
              <a:buChar char="○"/>
            </a:pPr>
            <a:r>
              <a:rPr lang="en-US" sz="1867" b="1">
                <a:latin typeface="Arial"/>
                <a:ea typeface="Arial"/>
                <a:cs typeface="Arial"/>
                <a:sym typeface="Arial"/>
              </a:rPr>
              <a:t>folio_source_record.marc__t</a:t>
            </a:r>
            <a:r>
              <a:rPr lang="en-US" sz="1867">
                <a:latin typeface="Arial"/>
                <a:ea typeface="Arial"/>
                <a:cs typeface="Arial"/>
                <a:sym typeface="Arial"/>
              </a:rPr>
              <a:t>: schema and table where transformed MARC records are stored in tabular form</a:t>
            </a:r>
            <a:endParaRPr sz="1867">
              <a:solidFill>
                <a:srgbClr val="000000"/>
              </a:solidFill>
              <a:latin typeface="Arial"/>
              <a:ea typeface="Arial"/>
              <a:cs typeface="Arial"/>
              <a:sym typeface="Arial"/>
            </a:endParaRPr>
          </a:p>
          <a:p>
            <a:pPr marL="1219169" lvl="1" indent="-448722">
              <a:lnSpc>
                <a:spcPct val="115000"/>
              </a:lnSpc>
              <a:spcBef>
                <a:spcPts val="1600"/>
              </a:spcBef>
              <a:spcAft>
                <a:spcPts val="800"/>
              </a:spcAft>
              <a:buClr>
                <a:srgbClr val="000000"/>
              </a:buClr>
              <a:buSzPts val="1800"/>
            </a:pPr>
            <a:r>
              <a:rPr lang="en-US" sz="1867" b="1">
                <a:solidFill>
                  <a:srgbClr val="000000"/>
                </a:solidFill>
                <a:latin typeface="Arial"/>
                <a:cs typeface="Arial"/>
                <a:sym typeface="Arial"/>
              </a:rPr>
              <a:t>vger: </a:t>
            </a:r>
            <a:r>
              <a:rPr lang="en-US" sz="1867">
                <a:solidFill>
                  <a:srgbClr val="000000"/>
                </a:solidFill>
                <a:latin typeface="Arial"/>
                <a:cs typeface="Arial"/>
                <a:sym typeface="Arial"/>
              </a:rPr>
              <a:t>read-only legacy data from the Voyager system</a:t>
            </a:r>
            <a:endParaRPr lang="en-US" sz="2000"/>
          </a:p>
          <a:p>
            <a:pPr marL="1219169" lvl="1" indent="-448722" algn="l" rtl="0">
              <a:lnSpc>
                <a:spcPct val="115000"/>
              </a:lnSpc>
              <a:spcBef>
                <a:spcPts val="1600"/>
              </a:spcBef>
              <a:spcAft>
                <a:spcPts val="800"/>
              </a:spcAft>
              <a:buClr>
                <a:srgbClr val="000000"/>
              </a:buClr>
              <a:buSzPts val="1800"/>
              <a:buChar char="○"/>
            </a:pPr>
            <a:r>
              <a:rPr lang="en-US" sz="1867" b="1">
                <a:latin typeface="Arial"/>
                <a:ea typeface="Arial"/>
                <a:cs typeface="Arial"/>
                <a:sym typeface="Arial"/>
              </a:rPr>
              <a:t>access to all schemas:</a:t>
            </a:r>
            <a:r>
              <a:rPr lang="en-US" sz="1867">
                <a:latin typeface="Arial"/>
                <a:ea typeface="Arial"/>
                <a:cs typeface="Arial"/>
                <a:sym typeface="Arial"/>
              </a:rPr>
              <a:t> all users log into Metadb using the same “z_metadbuser_cornell” account and have access to see all the schemas as well as to write to specific “local” schemas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7" name="Google Shape;477;p67"/>
          <p:cNvSpPr txBox="1">
            <a:spLocks noGrp="1"/>
          </p:cNvSpPr>
          <p:nvPr>
            <p:ph type="body" idx="1"/>
          </p:nvPr>
        </p:nvSpPr>
        <p:spPr>
          <a:xfrm>
            <a:off x="560302" y="1493775"/>
            <a:ext cx="10412497" cy="4890889"/>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SzPts val="3100"/>
              <a:buNone/>
            </a:pPr>
            <a:endParaRPr lang="en-US" sz="3100"/>
          </a:p>
          <a:p>
            <a:pPr marL="0" lvl="0" indent="0" algn="l" rtl="0">
              <a:spcBef>
                <a:spcPts val="933"/>
              </a:spcBef>
              <a:spcAft>
                <a:spcPts val="0"/>
              </a:spcAft>
              <a:buSzPts val="3100"/>
              <a:buNone/>
            </a:pPr>
            <a:endParaRPr lang="en-US" sz="3100"/>
          </a:p>
          <a:p>
            <a:pPr marL="0" lvl="0" indent="0" algn="ctr" rtl="0">
              <a:spcBef>
                <a:spcPts val="933"/>
              </a:spcBef>
              <a:spcAft>
                <a:spcPts val="0"/>
              </a:spcAft>
              <a:buSzPts val="3100"/>
              <a:buNone/>
            </a:pPr>
            <a:r>
              <a:rPr lang="en-US" sz="3100"/>
              <a:t>Start Recording</a:t>
            </a:r>
          </a:p>
          <a:p>
            <a:pPr marL="0" lvl="0" indent="0" algn="l" rtl="0">
              <a:spcBef>
                <a:spcPts val="933"/>
              </a:spcBef>
              <a:spcAft>
                <a:spcPts val="0"/>
              </a:spcAft>
              <a:buSzPts val="3100"/>
              <a:buNone/>
            </a:pPr>
            <a:endParaRPr sz="3100"/>
          </a:p>
          <a:p>
            <a:pPr marL="0" lvl="0" indent="0" algn="l" rtl="0">
              <a:spcBef>
                <a:spcPts val="933"/>
              </a:spcBef>
              <a:spcAft>
                <a:spcPts val="0"/>
              </a:spcAft>
              <a:buNone/>
            </a:pPr>
            <a:endParaRPr sz="3100"/>
          </a:p>
        </p:txBody>
      </p:sp>
    </p:spTree>
    <p:extLst>
      <p:ext uri="{BB962C8B-B14F-4D97-AF65-F5344CB8AC3E}">
        <p14:creationId xmlns:p14="http://schemas.microsoft.com/office/powerpoint/2010/main" val="144221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b="1">
                <a:solidFill>
                  <a:schemeClr val="accent1"/>
                </a:solidFill>
              </a:rPr>
              <a:t>Local Schemas</a:t>
            </a:r>
            <a:endParaRPr sz="2400" b="1">
              <a:solidFill>
                <a:schemeClr val="accent1"/>
              </a:solidFill>
            </a:endParaRPr>
          </a:p>
        </p:txBody>
      </p:sp>
      <p:sp>
        <p:nvSpPr>
          <p:cNvPr id="220" name="Google Shape;220;p33"/>
          <p:cNvSpPr txBox="1">
            <a:spLocks noGrp="1"/>
          </p:cNvSpPr>
          <p:nvPr>
            <p:ph type="body" idx="1"/>
          </p:nvPr>
        </p:nvSpPr>
        <p:spPr>
          <a:xfrm>
            <a:off x="187625" y="1514899"/>
            <a:ext cx="3741824" cy="4749733"/>
          </a:xfrm>
          <a:prstGeom prst="rect">
            <a:avLst/>
          </a:prstGeom>
          <a:noFill/>
          <a:ln>
            <a:noFill/>
          </a:ln>
        </p:spPr>
        <p:txBody>
          <a:bodyPr spcFirstLastPara="1" wrap="square" lIns="91425" tIns="91425" rIns="91425" bIns="91425" anchor="t" anchorCtr="0">
            <a:normAutofit/>
          </a:bodyPr>
          <a:lstStyle/>
          <a:p>
            <a:pPr marL="609584" lvl="0" indent="-457188" algn="l" rtl="0">
              <a:lnSpc>
                <a:spcPct val="90000"/>
              </a:lnSpc>
              <a:spcBef>
                <a:spcPts val="0"/>
              </a:spcBef>
              <a:spcAft>
                <a:spcPts val="0"/>
              </a:spcAft>
              <a:buClr>
                <a:schemeClr val="dk1"/>
              </a:buClr>
              <a:buSzPts val="1800"/>
              <a:buChar char="●"/>
            </a:pPr>
            <a:r>
              <a:rPr lang="en-US"/>
              <a:t>Metadb local schema names and permissions modelled on LDP local schemas</a:t>
            </a:r>
            <a:endParaRPr/>
          </a:p>
          <a:p>
            <a:pPr marL="609584" lvl="0" indent="-457188" algn="l" rtl="0">
              <a:lnSpc>
                <a:spcPct val="90000"/>
              </a:lnSpc>
              <a:spcBef>
                <a:spcPts val="0"/>
              </a:spcBef>
              <a:spcAft>
                <a:spcPts val="0"/>
              </a:spcAft>
              <a:buClr>
                <a:schemeClr val="dk1"/>
              </a:buClr>
              <a:buSzPts val="1800"/>
              <a:buChar char="●"/>
            </a:pPr>
            <a:r>
              <a:rPr lang="en-US"/>
              <a:t>Sandbox schema in LDP called "local" is now called "local_open" in Metadb; anyone can use this schemas for testing</a:t>
            </a:r>
            <a:endParaRPr/>
          </a:p>
        </p:txBody>
      </p:sp>
      <p:graphicFrame>
        <p:nvGraphicFramePr>
          <p:cNvPr id="221" name="Google Shape;221;p33"/>
          <p:cNvGraphicFramePr/>
          <p:nvPr>
            <p:extLst>
              <p:ext uri="{D42A27DB-BD31-4B8C-83A1-F6EECF244321}">
                <p14:modId xmlns:p14="http://schemas.microsoft.com/office/powerpoint/2010/main" val="1359545438"/>
              </p:ext>
            </p:extLst>
          </p:nvPr>
        </p:nvGraphicFramePr>
        <p:xfrm>
          <a:off x="4645760" y="685772"/>
          <a:ext cx="6827775" cy="5578860"/>
        </p:xfrm>
        <a:graphic>
          <a:graphicData uri="http://schemas.openxmlformats.org/drawingml/2006/table">
            <a:tbl>
              <a:tblPr firstRow="1" bandRow="1">
                <a:tableStyleId>{48B633AA-E1B5-495A-916B-FB1DC54AAE37}</a:tableStyleId>
              </a:tblPr>
              <a:tblGrid>
                <a:gridCol w="1932021">
                  <a:extLst>
                    <a:ext uri="{9D8B030D-6E8A-4147-A177-3AD203B41FA5}">
                      <a16:colId xmlns:a16="http://schemas.microsoft.com/office/drawing/2014/main" val="20000"/>
                    </a:ext>
                  </a:extLst>
                </a:gridCol>
                <a:gridCol w="4895754">
                  <a:extLst>
                    <a:ext uri="{9D8B030D-6E8A-4147-A177-3AD203B41FA5}">
                      <a16:colId xmlns:a16="http://schemas.microsoft.com/office/drawing/2014/main" val="20001"/>
                    </a:ext>
                  </a:extLst>
                </a:gridCol>
              </a:tblGrid>
              <a:tr h="301875">
                <a:tc>
                  <a:txBody>
                    <a:bodyPr/>
                    <a:lstStyle/>
                    <a:p>
                      <a:pPr marL="0" marR="0" lvl="0" indent="0" algn="l" rtl="0">
                        <a:spcBef>
                          <a:spcPts val="0"/>
                        </a:spcBef>
                        <a:spcAft>
                          <a:spcPts val="0"/>
                        </a:spcAft>
                        <a:buNone/>
                      </a:pPr>
                      <a:r>
                        <a:rPr lang="en-US" sz="2400" u="none" strike="noStrike" cap="none"/>
                        <a:t>Schema</a:t>
                      </a:r>
                      <a:endParaRPr/>
                    </a:p>
                  </a:txBody>
                  <a:tcPr marL="91450" marR="91450" marT="45725" marB="45725" anchor="ctr"/>
                </a:tc>
                <a:tc>
                  <a:txBody>
                    <a:bodyPr/>
                    <a:lstStyle/>
                    <a:p>
                      <a:pPr marL="0" marR="0" lvl="0" indent="0" algn="l" rtl="0">
                        <a:spcBef>
                          <a:spcPts val="0"/>
                        </a:spcBef>
                        <a:spcAft>
                          <a:spcPts val="0"/>
                        </a:spcAft>
                        <a:buNone/>
                      </a:pPr>
                      <a:r>
                        <a:rPr lang="en-US" sz="2400" u="none" strike="noStrike" cap="none"/>
                        <a:t>How Schema </a:t>
                      </a:r>
                      <a:r>
                        <a:rPr lang="en-US" sz="2400"/>
                        <a:t>is </a:t>
                      </a:r>
                      <a:r>
                        <a:rPr lang="en-US" sz="2400" u="none" strike="noStrike" cap="none"/>
                        <a:t>Used</a:t>
                      </a:r>
                      <a:endParaRPr/>
                    </a:p>
                  </a:txBody>
                  <a:tcPr marL="91450" marR="91450" marT="45725" marB="45725" anchor="ctr"/>
                </a:tc>
                <a:extLst>
                  <a:ext uri="{0D108BD9-81ED-4DB2-BD59-A6C34878D82A}">
                    <a16:rowId xmlns:a16="http://schemas.microsoft.com/office/drawing/2014/main" val="10000"/>
                  </a:ext>
                </a:extLst>
              </a:tr>
              <a:tr h="603725">
                <a:tc>
                  <a:txBody>
                    <a:bodyPr/>
                    <a:lstStyle/>
                    <a:p>
                      <a:pPr marL="0" marR="0" lvl="0" indent="0" algn="l" rtl="0">
                        <a:spcBef>
                          <a:spcPts val="0"/>
                        </a:spcBef>
                        <a:spcAft>
                          <a:spcPts val="0"/>
                        </a:spcAft>
                        <a:buNone/>
                      </a:pPr>
                      <a:r>
                        <a:rPr lang="en-US" sz="1600" u="none" strike="noStrike" cap="none"/>
                        <a:t>local</a:t>
                      </a:r>
                      <a:r>
                        <a:rPr lang="en-US" sz="1600"/>
                        <a:t>_open</a:t>
                      </a:r>
                      <a:endParaRPr sz="1200"/>
                    </a:p>
                  </a:txBody>
                  <a:tcPr marL="91450" marR="91450" marT="45725" marB="45725"/>
                </a:tc>
                <a:tc>
                  <a:txBody>
                    <a:bodyPr/>
                    <a:lstStyle/>
                    <a:p>
                      <a:pPr marL="0" marR="0" lvl="0" indent="0" algn="l" rtl="0">
                        <a:spcBef>
                          <a:spcPts val="0"/>
                        </a:spcBef>
                        <a:spcAft>
                          <a:spcPts val="0"/>
                        </a:spcAft>
                        <a:buNone/>
                      </a:pPr>
                      <a:r>
                        <a:rPr lang="en-US" sz="1600"/>
                        <a:t>This schema is a sandbox for all users who want to publish a file to a local schema.</a:t>
                      </a:r>
                      <a:endParaRPr sz="1600"/>
                    </a:p>
                  </a:txBody>
                  <a:tcPr marL="91450" marR="91450" marT="45725" marB="45725"/>
                </a:tc>
                <a:extLst>
                  <a:ext uri="{0D108BD9-81ED-4DB2-BD59-A6C34878D82A}">
                    <a16:rowId xmlns:a16="http://schemas.microsoft.com/office/drawing/2014/main" val="10001"/>
                  </a:ext>
                </a:extLst>
              </a:tr>
              <a:tr h="422600">
                <a:tc>
                  <a:txBody>
                    <a:bodyPr/>
                    <a:lstStyle/>
                    <a:p>
                      <a:pPr marL="0" marR="0" lvl="0" indent="0" algn="l" rtl="0">
                        <a:spcBef>
                          <a:spcPts val="0"/>
                        </a:spcBef>
                        <a:spcAft>
                          <a:spcPts val="0"/>
                        </a:spcAft>
                        <a:buNone/>
                      </a:pPr>
                      <a:r>
                        <a:rPr lang="en-US" sz="1600"/>
                        <a:t>local_automation</a:t>
                      </a:r>
                      <a:endParaRPr sz="1200"/>
                    </a:p>
                  </a:txBody>
                  <a:tcPr marL="91450" marR="91450" marT="45725" marB="45725"/>
                </a:tc>
                <a:tc>
                  <a:txBody>
                    <a:bodyPr/>
                    <a:lstStyle/>
                    <a:p>
                      <a:pPr marL="0" marR="0" lvl="0" indent="0" algn="l" rtl="0">
                        <a:spcBef>
                          <a:spcPts val="0"/>
                        </a:spcBef>
                        <a:spcAft>
                          <a:spcPts val="0"/>
                        </a:spcAft>
                        <a:buNone/>
                      </a:pPr>
                      <a:r>
                        <a:rPr lang="en-US" sz="1600"/>
                        <a:t>This schema is for internal use by the Automation Team.	</a:t>
                      </a:r>
                      <a:endParaRPr sz="1600"/>
                    </a:p>
                  </a:txBody>
                  <a:tcPr marL="91450" marR="91450" marT="45725" marB="45725"/>
                </a:tc>
                <a:extLst>
                  <a:ext uri="{0D108BD9-81ED-4DB2-BD59-A6C34878D82A}">
                    <a16:rowId xmlns:a16="http://schemas.microsoft.com/office/drawing/2014/main" val="10002"/>
                  </a:ext>
                </a:extLst>
              </a:tr>
              <a:tr h="422600">
                <a:tc>
                  <a:txBody>
                    <a:bodyPr/>
                    <a:lstStyle/>
                    <a:p>
                      <a:pPr marL="0" marR="0" lvl="0" indent="0" algn="l" rtl="0">
                        <a:spcBef>
                          <a:spcPts val="0"/>
                        </a:spcBef>
                        <a:spcAft>
                          <a:spcPts val="0"/>
                        </a:spcAft>
                        <a:buNone/>
                      </a:pPr>
                      <a:r>
                        <a:rPr lang="en-US" sz="1600"/>
                        <a:t>local_core</a:t>
                      </a:r>
                      <a:endParaRPr sz="1200"/>
                    </a:p>
                  </a:txBody>
                  <a:tcPr marL="91450" marR="91450" marT="45725" marB="45725"/>
                </a:tc>
                <a:tc>
                  <a:txBody>
                    <a:bodyPr/>
                    <a:lstStyle/>
                    <a:p>
                      <a:pPr marL="0" marR="0" lvl="0" indent="0" algn="l" rtl="0">
                        <a:spcBef>
                          <a:spcPts val="0"/>
                        </a:spcBef>
                        <a:spcAft>
                          <a:spcPts val="0"/>
                        </a:spcAft>
                        <a:buNone/>
                      </a:pPr>
                      <a:r>
                        <a:rPr lang="en-US" sz="1600"/>
                        <a:t>This schema is for internal use by the Reporting Team.	</a:t>
                      </a:r>
                      <a:endParaRPr sz="1600"/>
                    </a:p>
                  </a:txBody>
                  <a:tcPr marL="91450" marR="91450" marT="45725" marB="45725"/>
                </a:tc>
                <a:extLst>
                  <a:ext uri="{0D108BD9-81ED-4DB2-BD59-A6C34878D82A}">
                    <a16:rowId xmlns:a16="http://schemas.microsoft.com/office/drawing/2014/main" val="10003"/>
                  </a:ext>
                </a:extLst>
              </a:tr>
              <a:tr h="422600">
                <a:tc>
                  <a:txBody>
                    <a:bodyPr/>
                    <a:lstStyle/>
                    <a:p>
                      <a:pPr marL="0" marR="0" lvl="0" indent="0" algn="l" rtl="0">
                        <a:spcBef>
                          <a:spcPts val="0"/>
                        </a:spcBef>
                        <a:spcAft>
                          <a:spcPts val="0"/>
                        </a:spcAft>
                        <a:buNone/>
                      </a:pPr>
                      <a:r>
                        <a:rPr lang="en-US" sz="1600"/>
                        <a:t>local_digpres</a:t>
                      </a:r>
                      <a:endParaRPr sz="1200"/>
                    </a:p>
                  </a:txBody>
                  <a:tcPr marL="91450" marR="91450" marT="45725" marB="45725"/>
                </a:tc>
                <a:tc>
                  <a:txBody>
                    <a:bodyPr/>
                    <a:lstStyle/>
                    <a:p>
                      <a:pPr marL="0" marR="0" lvl="0" indent="0" algn="l" rtl="0">
                        <a:spcBef>
                          <a:spcPts val="0"/>
                        </a:spcBef>
                        <a:spcAft>
                          <a:spcPts val="0"/>
                        </a:spcAft>
                        <a:buNone/>
                      </a:pPr>
                      <a:r>
                        <a:rPr lang="en-US" sz="1600"/>
                        <a:t>This schema is used internally by the HathiTrust team.	</a:t>
                      </a:r>
                      <a:endParaRPr sz="1600"/>
                    </a:p>
                  </a:txBody>
                  <a:tcPr marL="91450" marR="91450" marT="45725" marB="45725"/>
                </a:tc>
                <a:extLst>
                  <a:ext uri="{0D108BD9-81ED-4DB2-BD59-A6C34878D82A}">
                    <a16:rowId xmlns:a16="http://schemas.microsoft.com/office/drawing/2014/main" val="10004"/>
                  </a:ext>
                </a:extLst>
              </a:tr>
              <a:tr h="422600">
                <a:tc>
                  <a:txBody>
                    <a:bodyPr/>
                    <a:lstStyle/>
                    <a:p>
                      <a:pPr marL="0" marR="0" lvl="0" indent="0" algn="l" rtl="0">
                        <a:spcBef>
                          <a:spcPts val="0"/>
                        </a:spcBef>
                        <a:spcAft>
                          <a:spcPts val="0"/>
                        </a:spcAft>
                        <a:buNone/>
                      </a:pPr>
                      <a:r>
                        <a:rPr lang="en-US" sz="1600"/>
                        <a:t>local_hathitrust</a:t>
                      </a:r>
                      <a:endParaRPr sz="120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en-US" sz="1600"/>
                        <a:t>This schema is used internally by the HathiTrust team.	</a:t>
                      </a:r>
                      <a:endParaRPr sz="1600"/>
                    </a:p>
                  </a:txBody>
                  <a:tcPr marL="91450" marR="91450" marT="45725" marB="45725"/>
                </a:tc>
                <a:extLst>
                  <a:ext uri="{0D108BD9-81ED-4DB2-BD59-A6C34878D82A}">
                    <a16:rowId xmlns:a16="http://schemas.microsoft.com/office/drawing/2014/main" val="10005"/>
                  </a:ext>
                </a:extLst>
              </a:tr>
              <a:tr h="631400">
                <a:tc>
                  <a:txBody>
                    <a:bodyPr/>
                    <a:lstStyle/>
                    <a:p>
                      <a:pPr marL="0" marR="0" lvl="0" indent="0" algn="l" rtl="0">
                        <a:spcBef>
                          <a:spcPts val="0"/>
                        </a:spcBef>
                        <a:spcAft>
                          <a:spcPts val="0"/>
                        </a:spcAft>
                        <a:buNone/>
                      </a:pPr>
                      <a:r>
                        <a:rPr lang="en-US" sz="1600"/>
                        <a:t>local_protected</a:t>
                      </a:r>
                      <a:endParaRPr sz="1200"/>
                    </a:p>
                  </a:txBody>
                  <a:tcPr marL="91450" marR="91450" marT="45725" marB="45725"/>
                </a:tc>
                <a:tc>
                  <a:txBody>
                    <a:bodyPr/>
                    <a:lstStyle/>
                    <a:p>
                      <a:pPr marL="0" marR="0" lvl="0" indent="0" algn="l" rtl="0">
                        <a:spcBef>
                          <a:spcPts val="0"/>
                        </a:spcBef>
                        <a:spcAft>
                          <a:spcPts val="0"/>
                        </a:spcAft>
                        <a:buNone/>
                      </a:pPr>
                      <a:r>
                        <a:rPr lang="en-US" sz="1600"/>
                        <a:t>This schema is used to store tables with protected data that is used internally by the Reporting Team.	</a:t>
                      </a:r>
                      <a:endParaRPr sz="1600"/>
                    </a:p>
                  </a:txBody>
                  <a:tcPr marL="95250" marR="95250" marT="66675" marB="66675"/>
                </a:tc>
                <a:extLst>
                  <a:ext uri="{0D108BD9-81ED-4DB2-BD59-A6C34878D82A}">
                    <a16:rowId xmlns:a16="http://schemas.microsoft.com/office/drawing/2014/main" val="10006"/>
                  </a:ext>
                </a:extLst>
              </a:tr>
              <a:tr h="1174725">
                <a:tc>
                  <a:txBody>
                    <a:bodyPr/>
                    <a:lstStyle/>
                    <a:p>
                      <a:pPr marL="0" marR="0" lvl="0" indent="0" algn="l" rtl="0">
                        <a:spcBef>
                          <a:spcPts val="0"/>
                        </a:spcBef>
                        <a:spcAft>
                          <a:spcPts val="0"/>
                        </a:spcAft>
                        <a:buNone/>
                      </a:pPr>
                      <a:r>
                        <a:rPr lang="en-US" sz="1600"/>
                        <a:t>local_shared</a:t>
                      </a:r>
                      <a:endParaRPr sz="1600"/>
                    </a:p>
                  </a:txBody>
                  <a:tcPr marL="91450" marR="91450" marT="45725" marB="45725"/>
                </a:tc>
                <a:tc>
                  <a:txBody>
                    <a:bodyPr/>
                    <a:lstStyle/>
                    <a:p>
                      <a:pPr marL="0" marR="0" lvl="0" indent="0" algn="l" rtl="0">
                        <a:spcBef>
                          <a:spcPts val="0"/>
                        </a:spcBef>
                        <a:spcAft>
                          <a:spcPts val="0"/>
                        </a:spcAft>
                        <a:buNone/>
                      </a:pPr>
                      <a:r>
                        <a:rPr lang="en-US" sz="1600"/>
                        <a:t>This schema is used to store local tables that are in queries used by all reporting users. All users can read the files here, but only reporting team members can post files here.	</a:t>
                      </a:r>
                      <a:endParaRPr sz="1600"/>
                    </a:p>
                  </a:txBody>
                  <a:tcPr marL="95250" marR="95250" marT="66675" marB="66675"/>
                </a:tc>
                <a:extLst>
                  <a:ext uri="{0D108BD9-81ED-4DB2-BD59-A6C34878D82A}">
                    <a16:rowId xmlns:a16="http://schemas.microsoft.com/office/drawing/2014/main" val="10007"/>
                  </a:ext>
                </a:extLst>
              </a:tr>
              <a:tr h="450275">
                <a:tc>
                  <a:txBody>
                    <a:bodyPr/>
                    <a:lstStyle/>
                    <a:p>
                      <a:pPr marL="0" marR="0" lvl="0" indent="0" algn="l" rtl="0">
                        <a:spcBef>
                          <a:spcPts val="0"/>
                        </a:spcBef>
                        <a:spcAft>
                          <a:spcPts val="0"/>
                        </a:spcAft>
                        <a:buNone/>
                      </a:pPr>
                      <a:r>
                        <a:rPr lang="en-US" sz="1600"/>
                        <a:t>local_statistics</a:t>
                      </a:r>
                      <a:endParaRPr sz="1200"/>
                    </a:p>
                  </a:txBody>
                  <a:tcPr marL="91450" marR="91450" marT="45725" marB="45725"/>
                </a:tc>
                <a:tc>
                  <a:txBody>
                    <a:bodyPr/>
                    <a:lstStyle/>
                    <a:p>
                      <a:pPr marL="0" marR="0" lvl="0" indent="0" algn="l" rtl="0">
                        <a:spcBef>
                          <a:spcPts val="0"/>
                        </a:spcBef>
                        <a:spcAft>
                          <a:spcPts val="0"/>
                        </a:spcAft>
                        <a:buNone/>
                      </a:pPr>
                      <a:r>
                        <a:rPr lang="en-US" sz="1600"/>
                        <a:t>This schema is used internally by the Assessment and Planning team. All users can read the files here, but only A&amp;P team members can post files here.</a:t>
                      </a:r>
                      <a:endParaRPr sz="1200"/>
                    </a:p>
                  </a:txBody>
                  <a:tcPr marL="95250" marR="95250" marT="66675" marB="66675"/>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632859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3"/>
          <p:cNvSpPr txBox="1">
            <a:spLocks noGrp="1"/>
          </p:cNvSpPr>
          <p:nvPr>
            <p:ph type="title"/>
          </p:nvPr>
        </p:nvSpPr>
        <p:spPr>
          <a:xfrm>
            <a:off x="415600" y="593367"/>
            <a:ext cx="11360800" cy="557007"/>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b="1">
                <a:solidFill>
                  <a:schemeClr val="accent1"/>
                </a:solidFill>
              </a:rPr>
              <a:t>VGER Schema</a:t>
            </a:r>
            <a:endParaRPr sz="2400" b="1">
              <a:solidFill>
                <a:schemeClr val="accent1"/>
              </a:solidFill>
            </a:endParaRPr>
          </a:p>
        </p:txBody>
      </p:sp>
      <p:sp>
        <p:nvSpPr>
          <p:cNvPr id="220" name="Google Shape;220;p33"/>
          <p:cNvSpPr txBox="1">
            <a:spLocks noGrp="1"/>
          </p:cNvSpPr>
          <p:nvPr>
            <p:ph type="body" idx="1"/>
          </p:nvPr>
        </p:nvSpPr>
        <p:spPr>
          <a:xfrm>
            <a:off x="217122" y="1150374"/>
            <a:ext cx="11360800" cy="1914101"/>
          </a:xfrm>
          <a:prstGeom prst="rect">
            <a:avLst/>
          </a:prstGeom>
          <a:noFill/>
          <a:ln>
            <a:noFill/>
          </a:ln>
        </p:spPr>
        <p:txBody>
          <a:bodyPr spcFirstLastPara="1" wrap="square" lIns="91425" tIns="91425" rIns="91425" bIns="91425" anchor="t" anchorCtr="0">
            <a:normAutofit/>
          </a:bodyPr>
          <a:lstStyle/>
          <a:p>
            <a:pPr marL="609584" lvl="0" indent="-457188" algn="l" rtl="0">
              <a:lnSpc>
                <a:spcPct val="90000"/>
              </a:lnSpc>
              <a:spcBef>
                <a:spcPts val="0"/>
              </a:spcBef>
              <a:spcAft>
                <a:spcPts val="0"/>
              </a:spcAft>
              <a:buClr>
                <a:schemeClr val="dk1"/>
              </a:buClr>
              <a:buSzPts val="1800"/>
              <a:buChar char="●"/>
            </a:pPr>
            <a:r>
              <a:rPr lang="en-US"/>
              <a:t>key read-only legacy data tables from our previous system, Voyager, are available in the VGER schema in the CUL Metadb reporting database</a:t>
            </a:r>
          </a:p>
          <a:p>
            <a:pPr marL="609584" lvl="0" indent="-457188" algn="l" rtl="0">
              <a:lnSpc>
                <a:spcPct val="90000"/>
              </a:lnSpc>
              <a:spcBef>
                <a:spcPts val="0"/>
              </a:spcBef>
              <a:spcAft>
                <a:spcPts val="0"/>
              </a:spcAft>
              <a:buClr>
                <a:schemeClr val="dk1"/>
              </a:buClr>
              <a:buSzPts val="1800"/>
              <a:buChar char="●"/>
            </a:pPr>
            <a:r>
              <a:rPr lang="en-US"/>
              <a:t>data are frozen in time at June 2021, just before CUL moved from Voyager to FOLIO as its central library data system</a:t>
            </a:r>
            <a:endParaRPr/>
          </a:p>
        </p:txBody>
      </p:sp>
      <p:pic>
        <p:nvPicPr>
          <p:cNvPr id="3" name="Picture 2">
            <a:extLst>
              <a:ext uri="{FF2B5EF4-FFF2-40B4-BE49-F238E27FC236}">
                <a16:creationId xmlns:a16="http://schemas.microsoft.com/office/drawing/2014/main" id="{9565AFC4-8A2D-7127-18E0-661203E1288B}"/>
              </a:ext>
            </a:extLst>
          </p:cNvPr>
          <p:cNvPicPr>
            <a:picLocks noChangeAspect="1"/>
          </p:cNvPicPr>
          <p:nvPr/>
        </p:nvPicPr>
        <p:blipFill>
          <a:blip r:embed="rId3"/>
          <a:stretch>
            <a:fillRect/>
          </a:stretch>
        </p:blipFill>
        <p:spPr>
          <a:xfrm>
            <a:off x="415600" y="3102099"/>
            <a:ext cx="9001870" cy="3305839"/>
          </a:xfrm>
          <a:prstGeom prst="rect">
            <a:avLst/>
          </a:prstGeom>
        </p:spPr>
      </p:pic>
    </p:spTree>
    <p:extLst>
      <p:ext uri="{BB962C8B-B14F-4D97-AF65-F5344CB8AC3E}">
        <p14:creationId xmlns:p14="http://schemas.microsoft.com/office/powerpoint/2010/main" val="665997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7"/>
          <p:cNvSpPr txBox="1">
            <a:spLocks noGrp="1"/>
          </p:cNvSpPr>
          <p:nvPr>
            <p:ph type="title"/>
          </p:nvPr>
        </p:nvSpPr>
        <p:spPr>
          <a:xfrm>
            <a:off x="517799" y="163648"/>
            <a:ext cx="10515600" cy="81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US" sz="2400" b="1" i="0" u="none" strike="noStrike" cap="none">
                <a:solidFill>
                  <a:schemeClr val="accent1"/>
                </a:solidFill>
                <a:latin typeface="Arial"/>
                <a:ea typeface="Arial"/>
                <a:cs typeface="Arial"/>
                <a:sym typeface="Arial"/>
              </a:rPr>
              <a:t>LDP and Metadb: One Table Comparison </a:t>
            </a:r>
            <a:r>
              <a:rPr lang="en-US" sz="2400" b="1">
                <a:solidFill>
                  <a:schemeClr val="accent1"/>
                </a:solidFill>
                <a:latin typeface="Arial"/>
                <a:ea typeface="Arial"/>
                <a:cs typeface="Arial"/>
                <a:sym typeface="Arial"/>
              </a:rPr>
              <a:t>- All Data Fields</a:t>
            </a:r>
            <a:endParaRPr sz="2400" b="1"/>
          </a:p>
        </p:txBody>
      </p:sp>
      <p:pic>
        <p:nvPicPr>
          <p:cNvPr id="2" name="Picture 1">
            <a:extLst>
              <a:ext uri="{FF2B5EF4-FFF2-40B4-BE49-F238E27FC236}">
                <a16:creationId xmlns:a16="http://schemas.microsoft.com/office/drawing/2014/main" id="{E9D8DC73-26DF-CF9C-8E49-D2AC4488A0D5}"/>
              </a:ext>
            </a:extLst>
          </p:cNvPr>
          <p:cNvPicPr>
            <a:picLocks noChangeAspect="1"/>
          </p:cNvPicPr>
          <p:nvPr/>
        </p:nvPicPr>
        <p:blipFill>
          <a:blip r:embed="rId3"/>
          <a:stretch>
            <a:fillRect/>
          </a:stretch>
        </p:blipFill>
        <p:spPr>
          <a:xfrm>
            <a:off x="629244" y="1217620"/>
            <a:ext cx="10885456" cy="534541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62"/>
          <p:cNvPicPr preferRelativeResize="0"/>
          <p:nvPr/>
        </p:nvPicPr>
        <p:blipFill>
          <a:blip r:embed="rId3">
            <a:alphaModFix/>
          </a:blip>
          <a:stretch>
            <a:fillRect/>
          </a:stretch>
        </p:blipFill>
        <p:spPr>
          <a:xfrm>
            <a:off x="946550" y="155987"/>
            <a:ext cx="9992725" cy="6433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91133" y="3429000"/>
            <a:ext cx="10515600" cy="1179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Schema Structures: </a:t>
            </a:r>
            <a:br>
              <a:rPr lang="en-US" sz="3600" b="0" i="0" u="none" strike="noStrike" cap="none">
                <a:solidFill>
                  <a:schemeClr val="accent1"/>
                </a:solidFill>
                <a:latin typeface="Arial"/>
                <a:ea typeface="Arial"/>
                <a:cs typeface="Arial"/>
                <a:sym typeface="Arial"/>
              </a:rPr>
            </a:br>
            <a:r>
              <a:rPr lang="en-US" sz="3600" b="0" i="0" u="none" strike="noStrike" cap="none">
                <a:solidFill>
                  <a:schemeClr val="accent1"/>
                </a:solidFill>
                <a:latin typeface="Arial"/>
                <a:ea typeface="Arial"/>
                <a:cs typeface="Arial"/>
                <a:sym typeface="Arial"/>
              </a:rPr>
              <a:t>Current and Historical with Transformed Data</a:t>
            </a:r>
            <a:endParaRPr sz="3600" b="0" i="0" u="none" strike="noStrike" cap="none">
              <a:solidFill>
                <a:schemeClr val="accen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6"/>
          <p:cNvSpPr txBox="1">
            <a:spLocks noGrp="1"/>
          </p:cNvSpPr>
          <p:nvPr>
            <p:ph type="title"/>
          </p:nvPr>
        </p:nvSpPr>
        <p:spPr>
          <a:xfrm>
            <a:off x="517799" y="163648"/>
            <a:ext cx="10515600" cy="81274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US" sz="2400" b="1" i="0" u="none" strike="noStrike" cap="none">
                <a:solidFill>
                  <a:schemeClr val="accent1"/>
                </a:solidFill>
                <a:latin typeface="Arial"/>
                <a:ea typeface="Arial"/>
                <a:cs typeface="Arial"/>
                <a:sym typeface="Arial"/>
              </a:rPr>
              <a:t>LDP and Metadb: One Table Comparison </a:t>
            </a:r>
            <a:r>
              <a:rPr lang="en-US" sz="2400" b="1">
                <a:solidFill>
                  <a:schemeClr val="accent1"/>
                </a:solidFill>
                <a:latin typeface="Arial"/>
                <a:ea typeface="Arial"/>
                <a:cs typeface="Arial"/>
                <a:sym typeface="Arial"/>
              </a:rPr>
              <a:t>- Current and Historical</a:t>
            </a:r>
            <a:endParaRPr sz="2400" b="1"/>
          </a:p>
        </p:txBody>
      </p:sp>
      <p:pic>
        <p:nvPicPr>
          <p:cNvPr id="2" name="Picture 1">
            <a:extLst>
              <a:ext uri="{FF2B5EF4-FFF2-40B4-BE49-F238E27FC236}">
                <a16:creationId xmlns:a16="http://schemas.microsoft.com/office/drawing/2014/main" id="{FCDBDE13-3820-5110-EC6A-A2A0731F9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057" y="1428750"/>
            <a:ext cx="10243342" cy="50695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6"/>
          <p:cNvSpPr txBox="1">
            <a:spLocks noGrp="1"/>
          </p:cNvSpPr>
          <p:nvPr>
            <p:ph type="title"/>
          </p:nvPr>
        </p:nvSpPr>
        <p:spPr>
          <a:xfrm>
            <a:off x="517799" y="163648"/>
            <a:ext cx="10515600" cy="81274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US" sz="2400" b="1" i="0" u="none" strike="noStrike" cap="none">
                <a:solidFill>
                  <a:schemeClr val="accent1"/>
                </a:solidFill>
                <a:latin typeface="Arial"/>
                <a:ea typeface="Arial"/>
                <a:cs typeface="Arial"/>
                <a:sym typeface="Arial"/>
              </a:rPr>
              <a:t>Metadb: One Table Comparison </a:t>
            </a:r>
            <a:r>
              <a:rPr lang="en-US" sz="2400" b="1">
                <a:solidFill>
                  <a:schemeClr val="accent1"/>
                </a:solidFill>
                <a:latin typeface="Arial"/>
                <a:ea typeface="Arial"/>
                <a:cs typeface="Arial"/>
                <a:sym typeface="Arial"/>
              </a:rPr>
              <a:t>- Current and Historical</a:t>
            </a:r>
            <a:endParaRPr sz="2400" b="1"/>
          </a:p>
        </p:txBody>
      </p:sp>
      <p:pic>
        <p:nvPicPr>
          <p:cNvPr id="321" name="Google Shape;321;p46"/>
          <p:cNvPicPr preferRelativeResize="0"/>
          <p:nvPr/>
        </p:nvPicPr>
        <p:blipFill>
          <a:blip r:embed="rId3">
            <a:alphaModFix/>
          </a:blip>
          <a:srcRect l="33951"/>
          <a:stretch/>
        </p:blipFill>
        <p:spPr>
          <a:xfrm>
            <a:off x="1764791" y="1185198"/>
            <a:ext cx="7890067" cy="4798500"/>
          </a:xfrm>
          <a:prstGeom prst="rect">
            <a:avLst/>
          </a:prstGeom>
          <a:noFill/>
          <a:ln>
            <a:noFill/>
          </a:ln>
        </p:spPr>
      </p:pic>
    </p:spTree>
    <p:extLst>
      <p:ext uri="{BB962C8B-B14F-4D97-AF65-F5344CB8AC3E}">
        <p14:creationId xmlns:p14="http://schemas.microsoft.com/office/powerpoint/2010/main" val="4024634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2"/>
          <p:cNvSpPr txBox="1">
            <a:spLocks noGrp="1"/>
          </p:cNvSpPr>
          <p:nvPr>
            <p:ph type="title"/>
          </p:nvPr>
        </p:nvSpPr>
        <p:spPr>
          <a:xfrm>
            <a:off x="415600" y="349504"/>
            <a:ext cx="11360800" cy="763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1867" b="0" i="0" u="none" strike="noStrike" cap="none">
                <a:solidFill>
                  <a:schemeClr val="accent1"/>
                </a:solidFill>
                <a:latin typeface="Arial"/>
                <a:ea typeface="Arial"/>
                <a:cs typeface="Arial"/>
                <a:sym typeface="Arial"/>
              </a:rPr>
              <a:t>Metadb Schemas: FOLIO Application Current Schemas</a:t>
            </a:r>
            <a:endParaRPr sz="1867" b="0" i="0" u="none" strike="noStrike" cap="none">
              <a:solidFill>
                <a:schemeClr val="accent1"/>
              </a:solidFill>
              <a:latin typeface="Arial"/>
              <a:ea typeface="Arial"/>
              <a:cs typeface="Arial"/>
              <a:sym typeface="Arial"/>
            </a:endParaRPr>
          </a:p>
        </p:txBody>
      </p:sp>
      <p:sp>
        <p:nvSpPr>
          <p:cNvPr id="294" name="Google Shape;294;p42"/>
          <p:cNvSpPr txBox="1">
            <a:spLocks noGrp="1"/>
          </p:cNvSpPr>
          <p:nvPr>
            <p:ph type="body" idx="1"/>
          </p:nvPr>
        </p:nvSpPr>
        <p:spPr>
          <a:xfrm>
            <a:off x="277522" y="860192"/>
            <a:ext cx="4501742" cy="5648304"/>
          </a:xfrm>
          <a:prstGeom prst="rect">
            <a:avLst/>
          </a:prstGeom>
          <a:noFill/>
          <a:ln>
            <a:noFill/>
          </a:ln>
        </p:spPr>
        <p:txBody>
          <a:bodyPr spcFirstLastPara="1" wrap="square" lIns="121900" tIns="121900" rIns="121900" bIns="121900" anchor="t" anchorCtr="0">
            <a:noAutofit/>
          </a:bodyPr>
          <a:lstStyle/>
          <a:p>
            <a:pPr marL="152396" marR="0" lvl="0" indent="0" algn="l" rtl="0">
              <a:lnSpc>
                <a:spcPct val="115000"/>
              </a:lnSpc>
              <a:spcBef>
                <a:spcPts val="800"/>
              </a:spcBef>
              <a:spcAft>
                <a:spcPts val="0"/>
              </a:spcAft>
              <a:buClr>
                <a:srgbClr val="000000"/>
              </a:buClr>
              <a:buSzPts val="1800"/>
              <a:buFont typeface="Arial"/>
              <a:buNone/>
            </a:pPr>
            <a:r>
              <a:rPr lang="en-US" sz="2400" b="1" i="0" u="none" strike="noStrike" cap="none">
                <a:solidFill>
                  <a:srgbClr val="000000"/>
                </a:solidFill>
                <a:latin typeface="Calibri"/>
                <a:ea typeface="Calibri"/>
                <a:cs typeface="Calibri"/>
                <a:sym typeface="Calibri"/>
              </a:rPr>
              <a:t>FOLIO application (folio_*) schemas</a:t>
            </a:r>
            <a:r>
              <a:rPr lang="en-US" sz="2400" b="0" i="0" u="none" strike="noStrike" cap="none">
                <a:solidFill>
                  <a:srgbClr val="000000"/>
                </a:solidFill>
                <a:latin typeface="Calibri"/>
                <a:ea typeface="Calibri"/>
                <a:cs typeface="Calibri"/>
                <a:sym typeface="Calibri"/>
              </a:rPr>
              <a:t>: </a:t>
            </a:r>
            <a:r>
              <a:rPr lang="en-US" sz="2400" b="0" i="1" u="none" strike="noStrike" cap="none">
                <a:solidFill>
                  <a:srgbClr val="000000"/>
                </a:solidFill>
                <a:latin typeface="Calibri"/>
                <a:ea typeface="Calibri"/>
                <a:cs typeface="Calibri"/>
                <a:sym typeface="Calibri"/>
              </a:rPr>
              <a:t>current</a:t>
            </a:r>
            <a:r>
              <a:rPr lang="en-US" sz="2400" b="0" i="0" u="none" strike="noStrike" cap="none">
                <a:solidFill>
                  <a:srgbClr val="000000"/>
                </a:solidFill>
                <a:latin typeface="Calibri"/>
                <a:ea typeface="Calibri"/>
                <a:cs typeface="Calibri"/>
                <a:sym typeface="Calibri"/>
              </a:rPr>
              <a:t> records</a:t>
            </a:r>
            <a:endParaRPr/>
          </a:p>
          <a:p>
            <a:pPr marL="990576" marR="0" lvl="1" indent="-355591" algn="l" rtl="0">
              <a:lnSpc>
                <a:spcPct val="115000"/>
              </a:lnSpc>
              <a:spcBef>
                <a:spcPts val="800"/>
              </a:spcBef>
              <a:spcAft>
                <a:spcPts val="0"/>
              </a:spcAft>
              <a:buClr>
                <a:srgbClr val="000000"/>
              </a:buClr>
              <a:buSzPts val="1500"/>
              <a:buFont typeface="Arial"/>
              <a:buChar char="■"/>
            </a:pPr>
            <a:r>
              <a:rPr lang="en-US" sz="1800" b="0" i="0" u="none" strike="noStrike" cap="none">
                <a:solidFill>
                  <a:srgbClr val="000000"/>
                </a:solidFill>
                <a:latin typeface="Calibri"/>
                <a:ea typeface="Calibri"/>
                <a:cs typeface="Calibri"/>
                <a:sym typeface="Calibri"/>
              </a:rPr>
              <a:t>Each table has versions that contain all the </a:t>
            </a:r>
            <a:r>
              <a:rPr lang="en-US" sz="1800" b="0" i="1" u="none" strike="noStrike" cap="none">
                <a:solidFill>
                  <a:srgbClr val="000000"/>
                </a:solidFill>
                <a:latin typeface="Calibri"/>
                <a:ea typeface="Calibri"/>
                <a:cs typeface="Calibri"/>
                <a:sym typeface="Calibri"/>
              </a:rPr>
              <a:t>current</a:t>
            </a:r>
            <a:r>
              <a:rPr lang="en-US" sz="1800" b="0" i="0" u="none" strike="noStrike" cap="none">
                <a:solidFill>
                  <a:srgbClr val="000000"/>
                </a:solidFill>
                <a:latin typeface="Calibri"/>
                <a:ea typeface="Calibri"/>
                <a:cs typeface="Calibri"/>
                <a:sym typeface="Calibri"/>
              </a:rPr>
              <a:t> records. Current versions of tables have specific name formats.</a:t>
            </a:r>
            <a:endParaRPr sz="1800" b="0" i="0" u="none" strike="noStrike" cap="none">
              <a:solidFill>
                <a:srgbClr val="000000"/>
              </a:solidFill>
              <a:latin typeface="Calibri"/>
              <a:ea typeface="Calibri"/>
              <a:cs typeface="Calibri"/>
              <a:sym typeface="Calibri"/>
            </a:endParaRPr>
          </a:p>
          <a:p>
            <a:pPr marL="990575" marR="0" lvl="1" indent="-355591" algn="l" rtl="0">
              <a:lnSpc>
                <a:spcPct val="115000"/>
              </a:lnSpc>
              <a:spcBef>
                <a:spcPts val="800"/>
              </a:spcBef>
              <a:spcAft>
                <a:spcPts val="0"/>
              </a:spcAft>
              <a:buClr>
                <a:srgbClr val="000000"/>
              </a:buClr>
              <a:buSzPts val="1500"/>
              <a:buFont typeface="Arial"/>
              <a:buChar char="■"/>
            </a:pPr>
            <a:r>
              <a:rPr lang="en-US" sz="1800" b="0" i="0" u="none" strike="noStrike" cap="none">
                <a:solidFill>
                  <a:srgbClr val="000000"/>
                </a:solidFill>
                <a:latin typeface="Calibri"/>
                <a:ea typeface="Calibri"/>
                <a:cs typeface="Calibri"/>
                <a:sym typeface="Calibri"/>
              </a:rPr>
              <a:t>For example, in the folio_circulation schema, “</a:t>
            </a:r>
            <a:r>
              <a:rPr lang="en-US" sz="1800">
                <a:solidFill>
                  <a:srgbClr val="000000"/>
                </a:solidFill>
                <a:latin typeface="Calibri"/>
                <a:ea typeface="Calibri"/>
                <a:cs typeface="Calibri"/>
                <a:sym typeface="Calibri"/>
              </a:rPr>
              <a:t>loan</a:t>
            </a:r>
            <a:r>
              <a:rPr lang="en-US" sz="1800" b="0" i="0" u="none" strike="noStrike" cap="none">
                <a:solidFill>
                  <a:srgbClr val="000000"/>
                </a:solidFill>
                <a:latin typeface="Calibri"/>
                <a:ea typeface="Calibri"/>
                <a:cs typeface="Calibri"/>
                <a:sym typeface="Calibri"/>
              </a:rPr>
              <a:t>__t” has current records. (Note that there are two underscore characters between “</a:t>
            </a:r>
            <a:r>
              <a:rPr lang="en-US" sz="1800">
                <a:solidFill>
                  <a:srgbClr val="000000"/>
                </a:solidFill>
                <a:latin typeface="Calibri"/>
                <a:ea typeface="Calibri"/>
                <a:cs typeface="Calibri"/>
                <a:sym typeface="Calibri"/>
              </a:rPr>
              <a:t>loan</a:t>
            </a:r>
            <a:r>
              <a:rPr lang="en-US" sz="1800" b="0" i="0" u="none" strike="noStrike" cap="none">
                <a:solidFill>
                  <a:srgbClr val="000000"/>
                </a:solidFill>
                <a:latin typeface="Calibri"/>
                <a:ea typeface="Calibri"/>
                <a:cs typeface="Calibri"/>
                <a:sym typeface="Calibri"/>
              </a:rPr>
              <a:t>” and “t”.)</a:t>
            </a:r>
            <a:endParaRPr/>
          </a:p>
        </p:txBody>
      </p:sp>
      <p:pic>
        <p:nvPicPr>
          <p:cNvPr id="7" name="Picture 6">
            <a:extLst>
              <a:ext uri="{FF2B5EF4-FFF2-40B4-BE49-F238E27FC236}">
                <a16:creationId xmlns:a16="http://schemas.microsoft.com/office/drawing/2014/main" id="{F300C8AC-543A-9D0E-54A6-DC804F159325}"/>
              </a:ext>
            </a:extLst>
          </p:cNvPr>
          <p:cNvPicPr>
            <a:picLocks noChangeAspect="1"/>
          </p:cNvPicPr>
          <p:nvPr/>
        </p:nvPicPr>
        <p:blipFill>
          <a:blip r:embed="rId3"/>
          <a:stretch>
            <a:fillRect/>
          </a:stretch>
        </p:blipFill>
        <p:spPr>
          <a:xfrm>
            <a:off x="4963157" y="1949445"/>
            <a:ext cx="6341337" cy="261036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3"/>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1850" b="0" i="0" u="none" strike="noStrike" cap="none">
                <a:solidFill>
                  <a:schemeClr val="accent1"/>
                </a:solidFill>
                <a:latin typeface="Arial"/>
                <a:ea typeface="Arial"/>
                <a:cs typeface="Arial"/>
                <a:sym typeface="Arial"/>
              </a:rPr>
              <a:t>Metadb Schemas: FOLIO Application Historical Schemas</a:t>
            </a:r>
            <a:endParaRPr sz="1867" b="0" i="0" u="none" strike="noStrike" cap="none">
              <a:solidFill>
                <a:schemeClr val="accent1"/>
              </a:solidFill>
              <a:latin typeface="Arial"/>
              <a:ea typeface="Arial"/>
              <a:cs typeface="Arial"/>
              <a:sym typeface="Arial"/>
            </a:endParaRPr>
          </a:p>
        </p:txBody>
      </p:sp>
      <p:sp>
        <p:nvSpPr>
          <p:cNvPr id="301" name="Google Shape;301;p43"/>
          <p:cNvSpPr txBox="1">
            <a:spLocks noGrp="1"/>
          </p:cNvSpPr>
          <p:nvPr>
            <p:ph type="body" idx="1"/>
          </p:nvPr>
        </p:nvSpPr>
        <p:spPr>
          <a:xfrm>
            <a:off x="277515" y="1124011"/>
            <a:ext cx="3965301" cy="5169000"/>
          </a:xfrm>
          <a:prstGeom prst="rect">
            <a:avLst/>
          </a:prstGeom>
          <a:noFill/>
          <a:ln>
            <a:noFill/>
          </a:ln>
        </p:spPr>
        <p:txBody>
          <a:bodyPr spcFirstLastPara="1" wrap="square" lIns="121900" tIns="121900" rIns="121900" bIns="121900" anchor="t" anchorCtr="0">
            <a:noAutofit/>
          </a:bodyPr>
          <a:lstStyle/>
          <a:p>
            <a:pPr marL="152396" marR="0" lvl="0" indent="0" algn="l" rtl="0">
              <a:lnSpc>
                <a:spcPct val="115000"/>
              </a:lnSpc>
              <a:spcBef>
                <a:spcPts val="800"/>
              </a:spcBef>
              <a:spcAft>
                <a:spcPts val="0"/>
              </a:spcAft>
              <a:buClr>
                <a:srgbClr val="000000"/>
              </a:buClr>
              <a:buSzPts val="1800"/>
              <a:buFont typeface="Arial"/>
              <a:buNone/>
            </a:pPr>
            <a:r>
              <a:rPr lang="en-US" sz="2400" b="1" i="0" u="none" strike="noStrike" cap="none">
                <a:solidFill>
                  <a:srgbClr val="000000"/>
                </a:solidFill>
                <a:latin typeface="Calibri"/>
                <a:ea typeface="Calibri"/>
                <a:cs typeface="Calibri"/>
                <a:sym typeface="Calibri"/>
              </a:rPr>
              <a:t>FOLIO application (folio_*) schemas</a:t>
            </a:r>
            <a:r>
              <a:rPr lang="en-US" sz="2400" b="0" i="0" u="none" strike="noStrike" cap="none">
                <a:solidFill>
                  <a:srgbClr val="000000"/>
                </a:solidFill>
                <a:latin typeface="Calibri"/>
                <a:ea typeface="Calibri"/>
                <a:cs typeface="Calibri"/>
                <a:sym typeface="Calibri"/>
              </a:rPr>
              <a:t>: </a:t>
            </a:r>
            <a:r>
              <a:rPr lang="en-US" sz="2400" b="0" i="1" u="none" strike="noStrike" cap="none">
                <a:solidFill>
                  <a:srgbClr val="000000"/>
                </a:solidFill>
                <a:latin typeface="Calibri"/>
                <a:ea typeface="Calibri"/>
                <a:cs typeface="Calibri"/>
                <a:sym typeface="Calibri"/>
              </a:rPr>
              <a:t>historical</a:t>
            </a:r>
            <a:r>
              <a:rPr lang="en-US" sz="2400" b="0" i="0" u="none" strike="noStrike" cap="none">
                <a:solidFill>
                  <a:srgbClr val="000000"/>
                </a:solidFill>
                <a:latin typeface="Calibri"/>
                <a:ea typeface="Calibri"/>
                <a:cs typeface="Calibri"/>
                <a:sym typeface="Calibri"/>
              </a:rPr>
              <a:t> records</a:t>
            </a:r>
            <a:endParaRPr/>
          </a:p>
          <a:p>
            <a:pPr marL="990576" marR="0" lvl="1" indent="-374641" algn="l" rtl="0">
              <a:lnSpc>
                <a:spcPct val="115000"/>
              </a:lnSpc>
              <a:spcBef>
                <a:spcPts val="8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Instead of a history schema, each table has versions that contain all the “historical” records, which include historical and current (all the data). These versions end with “</a:t>
            </a:r>
            <a:r>
              <a:rPr lang="en-US" sz="1800">
                <a:solidFill>
                  <a:schemeClr val="dk1"/>
                </a:solidFill>
                <a:latin typeface="Calibri"/>
                <a:ea typeface="Calibri"/>
                <a:cs typeface="Calibri"/>
                <a:sym typeface="Calibri"/>
              </a:rPr>
              <a:t>__t__</a:t>
            </a:r>
            <a:r>
              <a:rPr lang="en-US" sz="1800" b="0" i="0" u="none" strike="noStrike" cap="none">
                <a:solidFill>
                  <a:srgbClr val="000000"/>
                </a:solidFill>
                <a:latin typeface="Calibri"/>
                <a:ea typeface="Calibri"/>
                <a:cs typeface="Calibri"/>
                <a:sym typeface="Calibri"/>
              </a:rPr>
              <a:t>” (</a:t>
            </a:r>
            <a:r>
              <a:rPr lang="en-US" sz="1800">
                <a:solidFill>
                  <a:srgbClr val="000000"/>
                </a:solidFill>
                <a:latin typeface="Calibri"/>
                <a:ea typeface="Calibri"/>
                <a:cs typeface="Calibri"/>
                <a:sym typeface="Calibri"/>
              </a:rPr>
              <a:t>four</a:t>
            </a:r>
            <a:r>
              <a:rPr lang="en-US" sz="1800" b="0" i="0" u="none" strike="noStrike" cap="none">
                <a:solidFill>
                  <a:srgbClr val="000000"/>
                </a:solidFill>
                <a:latin typeface="Calibri"/>
                <a:ea typeface="Calibri"/>
                <a:cs typeface="Calibri"/>
                <a:sym typeface="Calibri"/>
              </a:rPr>
              <a:t> underscore characters). </a:t>
            </a:r>
            <a:endParaRPr sz="1800"/>
          </a:p>
          <a:p>
            <a:pPr marL="990575" marR="0" lvl="1" indent="-374641" algn="l" rtl="0">
              <a:lnSpc>
                <a:spcPct val="115000"/>
              </a:lnSpc>
              <a:spcBef>
                <a:spcPts val="80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For example, in the folio_inventory schema, “</a:t>
            </a:r>
            <a:r>
              <a:rPr lang="en-US" sz="1800">
                <a:solidFill>
                  <a:srgbClr val="000000"/>
                </a:solidFill>
                <a:latin typeface="Calibri"/>
                <a:ea typeface="Calibri"/>
                <a:cs typeface="Calibri"/>
                <a:sym typeface="Calibri"/>
              </a:rPr>
              <a:t>loan</a:t>
            </a:r>
            <a:r>
              <a:rPr lang="en-US" sz="1800" b="0" i="0" u="none" strike="noStrike" cap="none">
                <a:solidFill>
                  <a:srgbClr val="000000"/>
                </a:solidFill>
                <a:latin typeface="Calibri"/>
                <a:ea typeface="Calibri"/>
                <a:cs typeface="Calibri"/>
                <a:sym typeface="Calibri"/>
              </a:rPr>
              <a:t>__t__” has </a:t>
            </a:r>
            <a:r>
              <a:rPr lang="en-US" sz="1800">
                <a:solidFill>
                  <a:srgbClr val="000000"/>
                </a:solidFill>
                <a:latin typeface="Calibri"/>
                <a:ea typeface="Calibri"/>
                <a:cs typeface="Calibri"/>
                <a:sym typeface="Calibri"/>
              </a:rPr>
              <a:t>current</a:t>
            </a:r>
            <a:r>
              <a:rPr lang="en-US" sz="1800" b="0" i="0" u="none" strike="noStrike" cap="none">
                <a:solidFill>
                  <a:srgbClr val="000000"/>
                </a:solidFill>
                <a:latin typeface="Calibri"/>
                <a:ea typeface="Calibri"/>
                <a:cs typeface="Calibri"/>
                <a:sym typeface="Calibri"/>
              </a:rPr>
              <a:t> and historical records.</a:t>
            </a:r>
            <a:endParaRPr sz="1800">
              <a:solidFill>
                <a:srgbClr val="000000"/>
              </a:solidFill>
              <a:latin typeface="Calibri"/>
              <a:ea typeface="Calibri"/>
              <a:cs typeface="Calibri"/>
              <a:sym typeface="Calibri"/>
            </a:endParaRPr>
          </a:p>
          <a:p>
            <a:pPr marL="1219169" marR="0" lvl="0" indent="0" algn="l" rtl="0">
              <a:lnSpc>
                <a:spcPct val="115000"/>
              </a:lnSpc>
              <a:spcBef>
                <a:spcPts val="800"/>
              </a:spcBef>
              <a:spcAft>
                <a:spcPts val="0"/>
              </a:spcAft>
              <a:buNone/>
            </a:pPr>
            <a:endParaRPr sz="1800">
              <a:solidFill>
                <a:srgbClr val="000000"/>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334949A2-B89F-BD54-D11E-361B1FA0B31A}"/>
              </a:ext>
            </a:extLst>
          </p:cNvPr>
          <p:cNvPicPr>
            <a:picLocks noChangeAspect="1"/>
          </p:cNvPicPr>
          <p:nvPr/>
        </p:nvPicPr>
        <p:blipFill>
          <a:blip r:embed="rId3"/>
          <a:stretch>
            <a:fillRect/>
          </a:stretch>
        </p:blipFill>
        <p:spPr>
          <a:xfrm>
            <a:off x="5086957" y="2945479"/>
            <a:ext cx="6121180" cy="238242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2" name="Picture 1">
            <a:extLst>
              <a:ext uri="{FF2B5EF4-FFF2-40B4-BE49-F238E27FC236}">
                <a16:creationId xmlns:a16="http://schemas.microsoft.com/office/drawing/2014/main" id="{A83B61F2-BE90-1F39-EDF8-70ED21ED6518}"/>
              </a:ext>
            </a:extLst>
          </p:cNvPr>
          <p:cNvPicPr>
            <a:picLocks noChangeAspect="1"/>
          </p:cNvPicPr>
          <p:nvPr/>
        </p:nvPicPr>
        <p:blipFill>
          <a:blip r:embed="rId3"/>
          <a:stretch>
            <a:fillRect/>
          </a:stretch>
        </p:blipFill>
        <p:spPr>
          <a:xfrm>
            <a:off x="876460" y="2514662"/>
            <a:ext cx="10439079" cy="3861753"/>
          </a:xfrm>
          <a:prstGeom prst="rect">
            <a:avLst/>
          </a:prstGeom>
        </p:spPr>
      </p:pic>
      <p:sp>
        <p:nvSpPr>
          <p:cNvPr id="377" name="Google Shape;377;p53"/>
          <p:cNvSpPr txBox="1">
            <a:spLocks noGrp="1"/>
          </p:cNvSpPr>
          <p:nvPr>
            <p:ph type="title"/>
          </p:nvPr>
        </p:nvSpPr>
        <p:spPr>
          <a:xfrm>
            <a:off x="264225" y="163650"/>
            <a:ext cx="11673600" cy="81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50"/>
              <a:buFont typeface="Arial"/>
              <a:buNone/>
            </a:pPr>
            <a:r>
              <a:rPr lang="en-US" sz="2400" b="1" i="0" u="none" strike="noStrike" cap="none">
                <a:solidFill>
                  <a:schemeClr val="accent1"/>
                </a:solidFill>
                <a:latin typeface="Arial"/>
                <a:ea typeface="Arial"/>
                <a:cs typeface="Arial"/>
                <a:sym typeface="Arial"/>
              </a:rPr>
              <a:t>LDP and Metadb: Current Tables </a:t>
            </a:r>
            <a:r>
              <a:rPr lang="en-US" sz="2400" b="1">
                <a:solidFill>
                  <a:schemeClr val="accent1"/>
                </a:solidFill>
                <a:latin typeface="Arial"/>
                <a:ea typeface="Arial"/>
                <a:cs typeface="Arial"/>
                <a:sym typeface="Arial"/>
              </a:rPr>
              <a:t>in Partition Schemas</a:t>
            </a:r>
            <a:endParaRPr sz="2400" b="1" i="0" u="none" strike="noStrike" cap="none">
              <a:solidFill>
                <a:schemeClr val="accent1"/>
              </a:solidFill>
              <a:latin typeface="Arial"/>
              <a:ea typeface="Arial"/>
              <a:cs typeface="Arial"/>
              <a:sym typeface="Arial"/>
            </a:endParaRPr>
          </a:p>
        </p:txBody>
      </p:sp>
      <p:sp>
        <p:nvSpPr>
          <p:cNvPr id="378" name="Google Shape;378;p53"/>
          <p:cNvSpPr txBox="1"/>
          <p:nvPr/>
        </p:nvSpPr>
        <p:spPr>
          <a:xfrm>
            <a:off x="517800" y="976350"/>
            <a:ext cx="10705800" cy="1477287"/>
          </a:xfrm>
          <a:prstGeom prst="rect">
            <a:avLst/>
          </a:prstGeom>
          <a:noFill/>
          <a:ln>
            <a:noFill/>
          </a:ln>
        </p:spPr>
        <p:txBody>
          <a:bodyPr spcFirstLastPara="1" wrap="square" lIns="91425" tIns="45700" rIns="91425" bIns="45700" anchor="t" anchorCtr="0">
            <a:spAutoFit/>
          </a:bodyPr>
          <a:lstStyle/>
          <a:p>
            <a:pPr marL="285750" marR="0" lvl="0" indent="-3238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Note: The current table </a:t>
            </a:r>
            <a:r>
              <a:rPr lang="en-US" sz="2400" b="1">
                <a:solidFill>
                  <a:schemeClr val="dk1"/>
                </a:solidFill>
                <a:latin typeface="Calibri"/>
                <a:ea typeface="Calibri"/>
                <a:cs typeface="Calibri"/>
                <a:sym typeface="Calibri"/>
              </a:rPr>
              <a:t>loan__t</a:t>
            </a:r>
            <a:r>
              <a:rPr lang="en-US" sz="2400">
                <a:solidFill>
                  <a:schemeClr val="dk1"/>
                </a:solidFill>
                <a:latin typeface="Calibri"/>
                <a:ea typeface="Calibri"/>
                <a:cs typeface="Calibri"/>
                <a:sym typeface="Calibri"/>
              </a:rPr>
              <a:t> is contains current data only and is located inside the Partition Schema under the table with current and historical data, </a:t>
            </a:r>
            <a:r>
              <a:rPr lang="en-US" sz="2400" b="1">
                <a:solidFill>
                  <a:schemeClr val="dk1"/>
                </a:solidFill>
                <a:latin typeface="Calibri"/>
                <a:ea typeface="Calibri"/>
                <a:cs typeface="Calibri"/>
                <a:sym typeface="Calibri"/>
              </a:rPr>
              <a:t>loan__t__</a:t>
            </a:r>
          </a:p>
          <a:p>
            <a:pPr marL="285750" marR="0" lvl="0" indent="-3238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Don't worry about the "zzz" tables; these are not used in queries</a:t>
            </a:r>
            <a:endParaRPr sz="2400"/>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ctrTitle"/>
          </p:nvPr>
        </p:nvSpPr>
        <p:spPr>
          <a:xfrm>
            <a:off x="454477" y="1113800"/>
            <a:ext cx="11360700" cy="2109900"/>
          </a:xfrm>
          <a:prstGeom prst="rect">
            <a:avLst/>
          </a:prstGeom>
          <a:noFill/>
          <a:ln>
            <a:noFill/>
          </a:ln>
        </p:spPr>
        <p:txBody>
          <a:bodyPr spcFirstLastPara="1" wrap="square" lIns="121900" tIns="121900" rIns="121900" bIns="121900" anchor="ctr" anchorCtr="0">
            <a:normAutofit/>
          </a:bodyPr>
          <a:lstStyle/>
          <a:p>
            <a:pPr marL="0" marR="0" lvl="0" indent="0" algn="ctr" rtl="0">
              <a:lnSpc>
                <a:spcPct val="100000"/>
              </a:lnSpc>
              <a:spcBef>
                <a:spcPts val="0"/>
              </a:spcBef>
              <a:spcAft>
                <a:spcPts val="0"/>
              </a:spcAft>
              <a:buClr>
                <a:srgbClr val="000000"/>
              </a:buClr>
              <a:buSzPts val="4400"/>
              <a:buFont typeface="Arial"/>
              <a:buNone/>
            </a:pPr>
            <a:r>
              <a:rPr lang="en-US" sz="4400" b="1">
                <a:solidFill>
                  <a:srgbClr val="2F5496"/>
                </a:solidFill>
                <a:latin typeface="Arial"/>
                <a:ea typeface="Arial"/>
                <a:cs typeface="Arial"/>
                <a:sym typeface="Arial"/>
              </a:rPr>
              <a:t>Metadb Rollout Intermediate Training</a:t>
            </a:r>
            <a:endParaRPr/>
          </a:p>
        </p:txBody>
      </p:sp>
      <p:sp>
        <p:nvSpPr>
          <p:cNvPr id="116" name="Google Shape;116;p20"/>
          <p:cNvSpPr txBox="1">
            <a:spLocks noGrp="1"/>
          </p:cNvSpPr>
          <p:nvPr>
            <p:ph type="subTitle" idx="1"/>
          </p:nvPr>
        </p:nvSpPr>
        <p:spPr>
          <a:xfrm>
            <a:off x="349400" y="3157450"/>
            <a:ext cx="11360700" cy="2808000"/>
          </a:xfrm>
          <a:prstGeom prst="rect">
            <a:avLst/>
          </a:prstGeom>
          <a:noFill/>
          <a:ln>
            <a:noFill/>
          </a:ln>
        </p:spPr>
        <p:txBody>
          <a:bodyPr spcFirstLastPara="1" wrap="square" lIns="121900" tIns="121900" rIns="121900" bIns="121900" anchor="t" anchorCtr="0">
            <a:normAutofit lnSpcReduction="20000"/>
          </a:bodyPr>
          <a:lstStyle/>
          <a:p>
            <a:pPr marL="0" marR="0" lvl="0" indent="0" algn="ctr" rtl="0">
              <a:lnSpc>
                <a:spcPct val="100000"/>
              </a:lnSpc>
              <a:spcBef>
                <a:spcPts val="0"/>
              </a:spcBef>
              <a:spcAft>
                <a:spcPts val="0"/>
              </a:spcAft>
              <a:buClr>
                <a:srgbClr val="000000"/>
              </a:buClr>
              <a:buSzPts val="1850"/>
              <a:buFont typeface="Arial"/>
              <a:buNone/>
            </a:pPr>
            <a:endParaRPr sz="2883">
              <a:solidFill>
                <a:srgbClr val="000000"/>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Jean Pajerek and </a:t>
            </a:r>
            <a:r>
              <a:rPr lang="en-US" sz="2550" b="0" i="0" u="none" strike="noStrike" cap="none">
                <a:solidFill>
                  <a:srgbClr val="000000"/>
                </a:solidFill>
                <a:latin typeface="Arial"/>
                <a:ea typeface="Arial"/>
                <a:cs typeface="Arial"/>
                <a:sym typeface="Arial"/>
              </a:rPr>
              <a:t>Sharon Markus</a:t>
            </a:r>
            <a:endParaRPr sz="255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CUL FOLIO Reporting Team</a:t>
            </a:r>
            <a:endParaRPr sz="2550">
              <a:solidFill>
                <a:srgbClr val="000000"/>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1850"/>
              <a:buFont typeface="Arial"/>
              <a:buNone/>
            </a:pPr>
            <a:r>
              <a:rPr lang="en-US" sz="2550" b="0" i="0" u="none" strike="noStrike" cap="none">
                <a:solidFill>
                  <a:srgbClr val="000000"/>
                </a:solidFill>
                <a:latin typeface="Arial"/>
                <a:ea typeface="Arial"/>
                <a:cs typeface="Arial"/>
                <a:sym typeface="Arial"/>
              </a:rPr>
              <a:t>Cornell University Library</a:t>
            </a:r>
            <a:endParaRPr sz="2550"/>
          </a:p>
          <a:p>
            <a:pPr marL="0" marR="0" lvl="0" indent="0" algn="ctr" rtl="0">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October 28, 2024</a:t>
            </a:r>
            <a:endParaRPr sz="255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50"/>
              <a:buFont typeface="Arial"/>
              <a:buNone/>
            </a:pPr>
            <a:endParaRPr sz="255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50"/>
              <a:buFont typeface="Arial"/>
              <a:buNone/>
            </a:pPr>
            <a:endParaRPr sz="1650" i="1">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4"/>
          <p:cNvSpPr txBox="1">
            <a:spLocks noGrp="1"/>
          </p:cNvSpPr>
          <p:nvPr>
            <p:ph type="title"/>
          </p:nvPr>
        </p:nvSpPr>
        <p:spPr>
          <a:xfrm>
            <a:off x="415600" y="349504"/>
            <a:ext cx="11360800" cy="763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400" b="1" i="0" u="none" strike="noStrike" cap="none">
                <a:solidFill>
                  <a:schemeClr val="accent1"/>
                </a:solidFill>
              </a:rPr>
              <a:t>Table Naming Conventions</a:t>
            </a:r>
            <a:endParaRPr sz="2400" b="1" i="0" u="none" strike="noStrike" cap="none">
              <a:solidFill>
                <a:schemeClr val="accent1"/>
              </a:solidFill>
            </a:endParaRPr>
          </a:p>
        </p:txBody>
      </p:sp>
      <p:graphicFrame>
        <p:nvGraphicFramePr>
          <p:cNvPr id="308" name="Google Shape;308;p44"/>
          <p:cNvGraphicFramePr/>
          <p:nvPr/>
        </p:nvGraphicFramePr>
        <p:xfrm>
          <a:off x="649705" y="1681610"/>
          <a:ext cx="10345975" cy="3152050"/>
        </p:xfrm>
        <a:graphic>
          <a:graphicData uri="http://schemas.openxmlformats.org/drawingml/2006/table">
            <a:tbl>
              <a:tblPr firstRow="1" bandRow="1">
                <a:noFill/>
                <a:tableStyleId>{48B633AA-E1B5-495A-916B-FB1DC54AAE37}</a:tableStyleId>
              </a:tblPr>
              <a:tblGrid>
                <a:gridCol w="1864900">
                  <a:extLst>
                    <a:ext uri="{9D8B030D-6E8A-4147-A177-3AD203B41FA5}">
                      <a16:colId xmlns:a16="http://schemas.microsoft.com/office/drawing/2014/main" val="20000"/>
                    </a:ext>
                  </a:extLst>
                </a:gridCol>
                <a:gridCol w="4168125">
                  <a:extLst>
                    <a:ext uri="{9D8B030D-6E8A-4147-A177-3AD203B41FA5}">
                      <a16:colId xmlns:a16="http://schemas.microsoft.com/office/drawing/2014/main" val="20001"/>
                    </a:ext>
                  </a:extLst>
                </a:gridCol>
                <a:gridCol w="4312950">
                  <a:extLst>
                    <a:ext uri="{9D8B030D-6E8A-4147-A177-3AD203B41FA5}">
                      <a16:colId xmlns:a16="http://schemas.microsoft.com/office/drawing/2014/main" val="20002"/>
                    </a:ext>
                  </a:extLst>
                </a:gridCol>
              </a:tblGrid>
              <a:tr h="835550">
                <a:tc>
                  <a:txBody>
                    <a:bodyPr/>
                    <a:lstStyle/>
                    <a:p>
                      <a:pPr marL="0" marR="0" lvl="0" indent="0" algn="l" rtl="0">
                        <a:lnSpc>
                          <a:spcPct val="100000"/>
                        </a:lnSpc>
                        <a:spcBef>
                          <a:spcPts val="0"/>
                        </a:spcBef>
                        <a:spcAft>
                          <a:spcPts val="0"/>
                        </a:spcAft>
                        <a:buNone/>
                      </a:pPr>
                      <a:r>
                        <a:rPr lang="en-US" sz="2400" u="none" strike="noStrike" cap="none"/>
                        <a:t>LDP</a:t>
                      </a:r>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Metadb</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Description</a:t>
                      </a:r>
                      <a:endParaRPr/>
                    </a:p>
                  </a:txBody>
                  <a:tcPr marL="91450" marR="91450" marT="45725" marB="45725"/>
                </a:tc>
                <a:extLst>
                  <a:ext uri="{0D108BD9-81ED-4DB2-BD59-A6C34878D82A}">
                    <a16:rowId xmlns:a16="http://schemas.microsoft.com/office/drawing/2014/main" val="10000"/>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public.table</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application schema.table__t</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records </a:t>
                      </a:r>
                      <a:endParaRPr/>
                    </a:p>
                    <a:p>
                      <a:pPr marL="0" marR="0" lvl="0" indent="0" algn="l" rtl="0">
                        <a:lnSpc>
                          <a:spcPct val="100000"/>
                        </a:lnSpc>
                        <a:spcBef>
                          <a:spcPts val="0"/>
                        </a:spcBef>
                        <a:spcAft>
                          <a:spcPts val="0"/>
                        </a:spcAft>
                        <a:buNone/>
                      </a:pPr>
                      <a:endParaRPr sz="2000" u="none" strike="noStrike" cap="none"/>
                    </a:p>
                  </a:txBody>
                  <a:tcPr marL="91450" marR="91450" marT="45725" marB="45725"/>
                </a:tc>
                <a:extLst>
                  <a:ext uri="{0D108BD9-81ED-4DB2-BD59-A6C34878D82A}">
                    <a16:rowId xmlns:a16="http://schemas.microsoft.com/office/drawing/2014/main" val="10001"/>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history.table</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application schema.table__t__</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and historical records </a:t>
                      </a:r>
                      <a:endParaRPr/>
                    </a:p>
                    <a:p>
                      <a:pPr marL="0" marR="0" lvl="0" indent="0" algn="l" rtl="0">
                        <a:lnSpc>
                          <a:spcPct val="100000"/>
                        </a:lnSpc>
                        <a:spcBef>
                          <a:spcPts val="0"/>
                        </a:spcBef>
                        <a:spcAft>
                          <a:spcPts val="0"/>
                        </a:spcAft>
                        <a:buNone/>
                      </a:pPr>
                      <a:endParaRPr sz="2000" u="none" strike="noStrike" cap="none"/>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5"/>
          <p:cNvSpPr txBox="1">
            <a:spLocks noGrp="1"/>
          </p:cNvSpPr>
          <p:nvPr>
            <p:ph type="title"/>
          </p:nvPr>
        </p:nvSpPr>
        <p:spPr>
          <a:xfrm>
            <a:off x="415600" y="349504"/>
            <a:ext cx="11360800" cy="763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400" b="1" i="0" u="none" strike="noStrike" cap="none">
                <a:solidFill>
                  <a:schemeClr val="accent1"/>
                </a:solidFill>
              </a:rPr>
              <a:t>Table Naming Conventions: Example</a:t>
            </a:r>
            <a:endParaRPr sz="2400" b="1" i="0" u="none" strike="noStrike" cap="none">
              <a:solidFill>
                <a:schemeClr val="accent1"/>
              </a:solidFill>
            </a:endParaRPr>
          </a:p>
        </p:txBody>
      </p:sp>
      <p:graphicFrame>
        <p:nvGraphicFramePr>
          <p:cNvPr id="314" name="Google Shape;314;p45"/>
          <p:cNvGraphicFramePr/>
          <p:nvPr/>
        </p:nvGraphicFramePr>
        <p:xfrm>
          <a:off x="754380" y="1700583"/>
          <a:ext cx="10321300" cy="3365410"/>
        </p:xfrm>
        <a:graphic>
          <a:graphicData uri="http://schemas.openxmlformats.org/drawingml/2006/table">
            <a:tbl>
              <a:tblPr firstRow="1" bandRow="1">
                <a:noFill/>
                <a:tableStyleId>{48B633AA-E1B5-495A-916B-FB1DC54AAE37}</a:tableStyleId>
              </a:tblPr>
              <a:tblGrid>
                <a:gridCol w="3040375">
                  <a:extLst>
                    <a:ext uri="{9D8B030D-6E8A-4147-A177-3AD203B41FA5}">
                      <a16:colId xmlns:a16="http://schemas.microsoft.com/office/drawing/2014/main" val="20000"/>
                    </a:ext>
                  </a:extLst>
                </a:gridCol>
                <a:gridCol w="3463300">
                  <a:extLst>
                    <a:ext uri="{9D8B030D-6E8A-4147-A177-3AD203B41FA5}">
                      <a16:colId xmlns:a16="http://schemas.microsoft.com/office/drawing/2014/main" val="20001"/>
                    </a:ext>
                  </a:extLst>
                </a:gridCol>
                <a:gridCol w="3817625">
                  <a:extLst>
                    <a:ext uri="{9D8B030D-6E8A-4147-A177-3AD203B41FA5}">
                      <a16:colId xmlns:a16="http://schemas.microsoft.com/office/drawing/2014/main" val="20002"/>
                    </a:ext>
                  </a:extLst>
                </a:gridCol>
              </a:tblGrid>
              <a:tr h="835550">
                <a:tc>
                  <a:txBody>
                    <a:bodyPr/>
                    <a:lstStyle/>
                    <a:p>
                      <a:pPr marL="0" marR="0" lvl="0" indent="0" algn="l" rtl="0">
                        <a:lnSpc>
                          <a:spcPct val="100000"/>
                        </a:lnSpc>
                        <a:spcBef>
                          <a:spcPts val="0"/>
                        </a:spcBef>
                        <a:spcAft>
                          <a:spcPts val="0"/>
                        </a:spcAft>
                        <a:buNone/>
                      </a:pPr>
                      <a:r>
                        <a:rPr lang="en-US" sz="2400" u="none" strike="noStrike" cap="none"/>
                        <a:t>LDP</a:t>
                      </a:r>
                      <a:endParaRPr/>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Metadb</a:t>
                      </a:r>
                      <a:endParaRPr sz="2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en-US" sz="2400" u="none" strike="noStrike" cap="none"/>
                        <a:t>Description</a:t>
                      </a:r>
                      <a:endParaRPr/>
                    </a:p>
                  </a:txBody>
                  <a:tcPr marL="91450" marR="91450" marT="45725" marB="45725"/>
                </a:tc>
                <a:extLst>
                  <a:ext uri="{0D108BD9-81ED-4DB2-BD59-A6C34878D82A}">
                    <a16:rowId xmlns:a16="http://schemas.microsoft.com/office/drawing/2014/main" val="10000"/>
                  </a:ext>
                </a:extLst>
              </a:tr>
              <a:tr h="83555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public.circulation_loans</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folio_circulation.loan__t</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loan records</a:t>
                      </a:r>
                      <a:endParaRPr sz="2000" u="none" strike="noStrike" cap="none"/>
                    </a:p>
                    <a:p>
                      <a:pPr marL="0" marR="0" lvl="0" indent="0" algn="l" rtl="0">
                        <a:lnSpc>
                          <a:spcPct val="100000"/>
                        </a:lnSpc>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932700">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history.circulation_loans</a:t>
                      </a:r>
                      <a:endParaRPr sz="20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folio_circulation.loan__t__</a:t>
                      </a:r>
                      <a:endParaRPr/>
                    </a:p>
                  </a:txBody>
                  <a:tcPr marL="91450" marR="91450" marT="45725" marB="45725"/>
                </a:tc>
                <a:tc>
                  <a:txBody>
                    <a:bodyPr/>
                    <a:lstStyle/>
                    <a:p>
                      <a:pPr marL="0" marR="0" lvl="0" indent="0" algn="l" rtl="0">
                        <a:lnSpc>
                          <a:spcPct val="100000"/>
                        </a:lnSpc>
                        <a:spcBef>
                          <a:spcPts val="0"/>
                        </a:spcBef>
                        <a:spcAft>
                          <a:spcPts val="0"/>
                        </a:spcAft>
                        <a:buNone/>
                      </a:pPr>
                      <a:endParaRPr sz="2000" u="none" strike="noStrike" cap="none"/>
                    </a:p>
                    <a:p>
                      <a:pPr marL="0" marR="0" lvl="0" indent="0" algn="l" rtl="0">
                        <a:lnSpc>
                          <a:spcPct val="100000"/>
                        </a:lnSpc>
                        <a:spcBef>
                          <a:spcPts val="0"/>
                        </a:spcBef>
                        <a:spcAft>
                          <a:spcPts val="0"/>
                        </a:spcAft>
                        <a:buNone/>
                      </a:pPr>
                      <a:r>
                        <a:rPr lang="en-US" sz="2000" u="none" strike="noStrike" cap="none"/>
                        <a:t>table that stores current and historical loan records </a:t>
                      </a:r>
                      <a:endParaRPr/>
                    </a:p>
                    <a:p>
                      <a:pPr marL="0" marR="0" lvl="0" indent="0" algn="l" rtl="0">
                        <a:lnSpc>
                          <a:spcPct val="100000"/>
                        </a:lnSpc>
                        <a:spcBef>
                          <a:spcPts val="0"/>
                        </a:spcBef>
                        <a:spcAft>
                          <a:spcPts val="0"/>
                        </a:spcAft>
                        <a:buNone/>
                      </a:pP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9" name="Google Shape;469;p66"/>
          <p:cNvSpPr txBox="1">
            <a:spLocks noGrp="1"/>
          </p:cNvSpPr>
          <p:nvPr>
            <p:ph type="body" idx="1"/>
          </p:nvPr>
        </p:nvSpPr>
        <p:spPr>
          <a:xfrm>
            <a:off x="838200" y="1631975"/>
            <a:ext cx="4870800" cy="4545900"/>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None/>
            </a:pPr>
            <a:endParaRPr sz="2400"/>
          </a:p>
          <a:p>
            <a:pPr marL="0" lvl="0" indent="0" algn="l" rtl="0">
              <a:spcBef>
                <a:spcPts val="933"/>
              </a:spcBef>
              <a:spcAft>
                <a:spcPts val="0"/>
              </a:spcAft>
              <a:buNone/>
            </a:pPr>
            <a:endParaRPr sz="2400"/>
          </a:p>
          <a:p>
            <a:pPr marL="241300" lvl="0" indent="-323850" algn="l" rtl="0">
              <a:spcBef>
                <a:spcPts val="933"/>
              </a:spcBef>
              <a:spcAft>
                <a:spcPts val="0"/>
              </a:spcAft>
              <a:buSzPts val="3100"/>
              <a:buChar char="●"/>
            </a:pPr>
            <a:r>
              <a:rPr lang="en-US" sz="3100"/>
              <a:t>getting </a:t>
            </a:r>
            <a:r>
              <a:rPr lang="en-US" sz="3100" i="1"/>
              <a:t>current </a:t>
            </a:r>
            <a:r>
              <a:rPr lang="en-US" sz="3100"/>
              <a:t>records from a </a:t>
            </a:r>
            <a:r>
              <a:rPr lang="en-US" sz="3100" i="1"/>
              <a:t>current transformed</a:t>
            </a:r>
            <a:r>
              <a:rPr lang="en-US" sz="3100"/>
              <a:t> table</a:t>
            </a:r>
            <a:endParaRPr sz="3100"/>
          </a:p>
          <a:p>
            <a:pPr marL="0" lvl="0" indent="0" algn="l" rtl="0">
              <a:spcBef>
                <a:spcPts val="933"/>
              </a:spcBef>
              <a:spcAft>
                <a:spcPts val="0"/>
              </a:spcAft>
              <a:buNone/>
            </a:pPr>
            <a:endParaRPr sz="3100"/>
          </a:p>
        </p:txBody>
      </p:sp>
      <p:sp>
        <p:nvSpPr>
          <p:cNvPr id="470" name="Google Shape;470;p66"/>
          <p:cNvSpPr txBox="1"/>
          <p:nvPr/>
        </p:nvSpPr>
        <p:spPr>
          <a:xfrm>
            <a:off x="6172200" y="1825625"/>
            <a:ext cx="5181600" cy="43512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folio_circulation.loan__t</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p:txBody>
      </p:sp>
      <p:sp>
        <p:nvSpPr>
          <p:cNvPr id="471" name="Google Shape;471;p66"/>
          <p:cNvSpPr/>
          <p:nvPr/>
        </p:nvSpPr>
        <p:spPr>
          <a:xfrm>
            <a:off x="8413266" y="4729077"/>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t</a:t>
            </a:r>
            <a:endParaRPr/>
          </a:p>
        </p:txBody>
      </p:sp>
      <p:sp>
        <p:nvSpPr>
          <p:cNvPr id="2" name="Google Shape;313;p45">
            <a:extLst>
              <a:ext uri="{FF2B5EF4-FFF2-40B4-BE49-F238E27FC236}">
                <a16:creationId xmlns:a16="http://schemas.microsoft.com/office/drawing/2014/main" id="{E09B44E3-B54D-E14A-A853-9F3472D70E62}"/>
              </a:ext>
            </a:extLst>
          </p:cNvPr>
          <p:cNvSpPr txBox="1">
            <a:spLocks/>
          </p:cNvSpPr>
          <p:nvPr/>
        </p:nvSpPr>
        <p:spPr>
          <a:xfrm>
            <a:off x="415600" y="349504"/>
            <a:ext cx="113608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lt1"/>
              </a:buClr>
              <a:buSzPts val="1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0000"/>
              </a:buClr>
              <a:buSzPts val="2800"/>
              <a:buFont typeface="Arial"/>
              <a:buNone/>
            </a:pPr>
            <a:r>
              <a:rPr lang="en-US" sz="2400" b="1">
                <a:solidFill>
                  <a:schemeClr val="accent1"/>
                </a:solidFill>
              </a:rPr>
              <a:t>Getting Current Records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7" name="Google Shape;477;p67"/>
          <p:cNvSpPr txBox="1">
            <a:spLocks noGrp="1"/>
          </p:cNvSpPr>
          <p:nvPr>
            <p:ph type="body" idx="1"/>
          </p:nvPr>
        </p:nvSpPr>
        <p:spPr>
          <a:xfrm>
            <a:off x="423825" y="1728275"/>
            <a:ext cx="5299200" cy="4545900"/>
          </a:xfrm>
          <a:prstGeom prst="rect">
            <a:avLst/>
          </a:prstGeom>
        </p:spPr>
        <p:txBody>
          <a:bodyPr spcFirstLastPara="1" wrap="square" lIns="68575" tIns="34275" rIns="68575" bIns="34275" anchor="t" anchorCtr="0">
            <a:noAutofit/>
          </a:bodyPr>
          <a:lstStyle/>
          <a:p>
            <a:pPr marL="241300" lvl="0" indent="-323850" algn="l" rtl="0">
              <a:spcBef>
                <a:spcPts val="933"/>
              </a:spcBef>
              <a:spcAft>
                <a:spcPts val="0"/>
              </a:spcAft>
              <a:buSzPts val="3100"/>
              <a:buChar char="●"/>
            </a:pPr>
            <a:r>
              <a:rPr lang="en-US" sz="3100"/>
              <a:t>getting </a:t>
            </a:r>
            <a:r>
              <a:rPr lang="en-US" sz="3100" i="1"/>
              <a:t>current and historical </a:t>
            </a:r>
            <a:r>
              <a:rPr lang="en-US" sz="3100"/>
              <a:t>records from a </a:t>
            </a:r>
            <a:r>
              <a:rPr lang="en-US" sz="3100" i="1"/>
              <a:t>current and historical </a:t>
            </a:r>
            <a:r>
              <a:rPr lang="en-US" sz="3100"/>
              <a:t>table</a:t>
            </a:r>
            <a:endParaRPr sz="3100"/>
          </a:p>
          <a:p>
            <a:pPr marL="0" lvl="0" indent="0" algn="l" rtl="0">
              <a:spcBef>
                <a:spcPts val="933"/>
              </a:spcBef>
              <a:spcAft>
                <a:spcPts val="0"/>
              </a:spcAft>
              <a:buSzPts val="3100"/>
              <a:buNone/>
            </a:pPr>
            <a:endParaRPr sz="3100"/>
          </a:p>
          <a:p>
            <a:pPr marL="0" lvl="0" indent="0" algn="l" rtl="0">
              <a:spcBef>
                <a:spcPts val="933"/>
              </a:spcBef>
              <a:spcAft>
                <a:spcPts val="0"/>
              </a:spcAft>
              <a:buNone/>
            </a:pPr>
            <a:endParaRPr sz="3100"/>
          </a:p>
        </p:txBody>
      </p:sp>
      <p:sp>
        <p:nvSpPr>
          <p:cNvPr id="478" name="Google Shape;478;p67"/>
          <p:cNvSpPr txBox="1"/>
          <p:nvPr/>
        </p:nvSpPr>
        <p:spPr>
          <a:xfrm>
            <a:off x="6172200" y="1825625"/>
            <a:ext cx="5181600" cy="43512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endParaRPr sz="1800">
              <a:solidFill>
                <a:srgbClr val="000000"/>
              </a:solidFill>
              <a:latin typeface="Courier New"/>
              <a:ea typeface="Courier New"/>
              <a:cs typeface="Courier New"/>
              <a:sym typeface="Courier New"/>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a:solidFill>
                  <a:srgbClr val="000000"/>
                </a:solidFill>
                <a:latin typeface="Courier New"/>
                <a:ea typeface="Courier New"/>
                <a:cs typeface="Courier New"/>
                <a:sym typeface="Courier New"/>
              </a:rPr>
              <a:t>folio_circulation.loan__t__</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a:solidFill>
                  <a:srgbClr val="000000"/>
                </a:solidFill>
                <a:latin typeface="Courier New"/>
                <a:ea typeface="Courier New"/>
                <a:cs typeface="Courier New"/>
                <a:sym typeface="Courier New"/>
              </a:rPr>
              <a:t>;</a:t>
            </a:r>
            <a:endParaRPr sz="2800">
              <a:solidFill>
                <a:srgbClr val="000000"/>
              </a:solidFill>
              <a:latin typeface="Calibri"/>
              <a:ea typeface="Calibri"/>
              <a:cs typeface="Calibri"/>
              <a:sym typeface="Calibri"/>
            </a:endParaRPr>
          </a:p>
        </p:txBody>
      </p:sp>
      <p:sp>
        <p:nvSpPr>
          <p:cNvPr id="479" name="Google Shape;479;p67"/>
          <p:cNvSpPr/>
          <p:nvPr/>
        </p:nvSpPr>
        <p:spPr>
          <a:xfrm>
            <a:off x="8641866" y="4729077"/>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loan _ _ t_ _</a:t>
            </a:r>
            <a:endParaRPr/>
          </a:p>
        </p:txBody>
      </p:sp>
      <p:sp>
        <p:nvSpPr>
          <p:cNvPr id="2" name="Google Shape;313;p45">
            <a:extLst>
              <a:ext uri="{FF2B5EF4-FFF2-40B4-BE49-F238E27FC236}">
                <a16:creationId xmlns:a16="http://schemas.microsoft.com/office/drawing/2014/main" id="{09B6AD4D-1036-DF77-4AFC-2922D5709A21}"/>
              </a:ext>
            </a:extLst>
          </p:cNvPr>
          <p:cNvSpPr txBox="1">
            <a:spLocks/>
          </p:cNvSpPr>
          <p:nvPr/>
        </p:nvSpPr>
        <p:spPr>
          <a:xfrm>
            <a:off x="415600" y="349504"/>
            <a:ext cx="113608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lt1"/>
              </a:buClr>
              <a:buSzPts val="1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00" b="0" i="0" u="none" strike="noStrike" cap="none">
                <a:solidFill>
                  <a:srgbClr val="000000"/>
                </a:solidFill>
                <a:latin typeface="Arial"/>
                <a:ea typeface="Arial"/>
                <a:cs typeface="Arial"/>
                <a:sym typeface="Arial"/>
              </a:defRPr>
            </a:lvl9pPr>
          </a:lstStyle>
          <a:p>
            <a:pPr>
              <a:lnSpc>
                <a:spcPct val="100000"/>
              </a:lnSpc>
              <a:buClr>
                <a:srgbClr val="000000"/>
              </a:buClr>
              <a:buSzPts val="2800"/>
              <a:buFont typeface="Arial"/>
              <a:buNone/>
            </a:pPr>
            <a:r>
              <a:rPr lang="en-US" sz="2400" b="1">
                <a:solidFill>
                  <a:schemeClr val="accent1"/>
                </a:solidFill>
              </a:rPr>
              <a:t>Getting Current and Historical Records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1"/>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solidFill>
                  <a:schemeClr val="accent1"/>
                </a:solidFill>
              </a:rPr>
              <a:t>Report Output</a:t>
            </a:r>
            <a:endParaRPr>
              <a:solidFill>
                <a:schemeClr val="accent1"/>
              </a:solidFill>
            </a:endParaRPr>
          </a:p>
        </p:txBody>
      </p:sp>
      <p:sp>
        <p:nvSpPr>
          <p:cNvPr id="506" name="Google Shape;506;p71"/>
          <p:cNvSpPr txBox="1">
            <a:spLocks noGrp="1"/>
          </p:cNvSpPr>
          <p:nvPr>
            <p:ph type="body" idx="1"/>
          </p:nvPr>
        </p:nvSpPr>
        <p:spPr>
          <a:xfrm>
            <a:off x="838200" y="1390075"/>
            <a:ext cx="9147048" cy="867394"/>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SzPts val="3100"/>
              <a:buNone/>
            </a:pPr>
            <a:r>
              <a:rPr lang="en-US" sz="1800"/>
              <a:t>CloudBeaver allows you to export your results as Excel files and place them wherever you want on your computer</a:t>
            </a:r>
            <a:endParaRPr sz="1800"/>
          </a:p>
          <a:p>
            <a:pPr marL="228600" lvl="0" indent="0" algn="l" rtl="0">
              <a:spcBef>
                <a:spcPts val="933"/>
              </a:spcBef>
              <a:spcAft>
                <a:spcPts val="0"/>
              </a:spcAft>
              <a:buNone/>
            </a:pPr>
            <a:endParaRPr sz="3100"/>
          </a:p>
          <a:p>
            <a:pPr marL="0" lvl="0" indent="0" algn="l" rtl="0">
              <a:spcBef>
                <a:spcPts val="933"/>
              </a:spcBef>
              <a:spcAft>
                <a:spcPts val="0"/>
              </a:spcAft>
              <a:buNone/>
            </a:pPr>
            <a:endParaRPr sz="3100"/>
          </a:p>
        </p:txBody>
      </p:sp>
      <p:pic>
        <p:nvPicPr>
          <p:cNvPr id="3" name="Picture 2">
            <a:extLst>
              <a:ext uri="{FF2B5EF4-FFF2-40B4-BE49-F238E27FC236}">
                <a16:creationId xmlns:a16="http://schemas.microsoft.com/office/drawing/2014/main" id="{BCC08F56-65A9-F8CB-1428-7FD884AE4891}"/>
              </a:ext>
            </a:extLst>
          </p:cNvPr>
          <p:cNvPicPr>
            <a:picLocks noChangeAspect="1"/>
          </p:cNvPicPr>
          <p:nvPr/>
        </p:nvPicPr>
        <p:blipFill>
          <a:blip r:embed="rId3"/>
          <a:stretch>
            <a:fillRect/>
          </a:stretch>
        </p:blipFill>
        <p:spPr>
          <a:xfrm>
            <a:off x="471129" y="2349270"/>
            <a:ext cx="5010849" cy="3477110"/>
          </a:xfrm>
          <a:prstGeom prst="rect">
            <a:avLst/>
          </a:prstGeom>
        </p:spPr>
      </p:pic>
      <p:pic>
        <p:nvPicPr>
          <p:cNvPr id="5" name="Picture 4">
            <a:extLst>
              <a:ext uri="{FF2B5EF4-FFF2-40B4-BE49-F238E27FC236}">
                <a16:creationId xmlns:a16="http://schemas.microsoft.com/office/drawing/2014/main" id="{8BC69D8E-4AE3-3714-0728-80CBB461B09E}"/>
              </a:ext>
            </a:extLst>
          </p:cNvPr>
          <p:cNvPicPr>
            <a:picLocks noChangeAspect="1"/>
          </p:cNvPicPr>
          <p:nvPr/>
        </p:nvPicPr>
        <p:blipFill>
          <a:blip r:embed="rId4"/>
          <a:stretch>
            <a:fillRect/>
          </a:stretch>
        </p:blipFill>
        <p:spPr>
          <a:xfrm>
            <a:off x="3438206" y="3201604"/>
            <a:ext cx="5010850" cy="3278448"/>
          </a:xfrm>
          <a:prstGeom prst="rect">
            <a:avLst/>
          </a:prstGeom>
        </p:spPr>
      </p:pic>
      <p:pic>
        <p:nvPicPr>
          <p:cNvPr id="7" name="Picture 6">
            <a:extLst>
              <a:ext uri="{FF2B5EF4-FFF2-40B4-BE49-F238E27FC236}">
                <a16:creationId xmlns:a16="http://schemas.microsoft.com/office/drawing/2014/main" id="{90CAACC6-DD15-4B1C-E8B4-5F7C259A4AF0}"/>
              </a:ext>
            </a:extLst>
          </p:cNvPr>
          <p:cNvPicPr>
            <a:picLocks noChangeAspect="1"/>
          </p:cNvPicPr>
          <p:nvPr/>
        </p:nvPicPr>
        <p:blipFill>
          <a:blip r:embed="rId5"/>
          <a:stretch>
            <a:fillRect/>
          </a:stretch>
        </p:blipFill>
        <p:spPr>
          <a:xfrm>
            <a:off x="6710023" y="3603729"/>
            <a:ext cx="4867954" cy="18100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7"/>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Fun Poll!</a:t>
            </a:r>
            <a:endParaRPr/>
          </a:p>
        </p:txBody>
      </p:sp>
      <p:sp>
        <p:nvSpPr>
          <p:cNvPr id="477" name="Google Shape;477;p67"/>
          <p:cNvSpPr txBox="1">
            <a:spLocks noGrp="1"/>
          </p:cNvSpPr>
          <p:nvPr>
            <p:ph type="body" idx="1"/>
          </p:nvPr>
        </p:nvSpPr>
        <p:spPr>
          <a:xfrm>
            <a:off x="560302" y="1493775"/>
            <a:ext cx="10412497" cy="4890889"/>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SzPts val="3100"/>
              <a:buNone/>
            </a:pPr>
            <a:endParaRPr sz="3100"/>
          </a:p>
          <a:p>
            <a:pPr marL="0" lvl="0" indent="0" algn="l" rtl="0">
              <a:spcBef>
                <a:spcPts val="933"/>
              </a:spcBef>
              <a:spcAft>
                <a:spcPts val="0"/>
              </a:spcAft>
              <a:buNone/>
            </a:pPr>
            <a:endParaRPr sz="3100"/>
          </a:p>
        </p:txBody>
      </p:sp>
    </p:spTree>
    <p:extLst>
      <p:ext uri="{BB962C8B-B14F-4D97-AF65-F5344CB8AC3E}">
        <p14:creationId xmlns:p14="http://schemas.microsoft.com/office/powerpoint/2010/main" val="211526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Table Naming Conventions in Metadb</a:t>
            </a:r>
            <a:endParaRPr sz="2400" b="1"/>
          </a:p>
        </p:txBody>
      </p:sp>
      <p:sp>
        <p:nvSpPr>
          <p:cNvPr id="388" name="Google Shape;388;p54"/>
          <p:cNvSpPr txBox="1">
            <a:spLocks noGrp="1"/>
          </p:cNvSpPr>
          <p:nvPr>
            <p:ph type="body" idx="1"/>
          </p:nvPr>
        </p:nvSpPr>
        <p:spPr>
          <a:xfrm>
            <a:off x="838200" y="1825625"/>
            <a:ext cx="3701143" cy="4351200"/>
          </a:xfrm>
          <a:prstGeom prst="rect">
            <a:avLst/>
          </a:prstGeom>
          <a:noFill/>
          <a:ln>
            <a:noFill/>
          </a:ln>
        </p:spPr>
        <p:txBody>
          <a:bodyPr spcFirstLastPara="1" wrap="square" lIns="91425" tIns="45700" rIns="91425" bIns="45700" anchor="t" anchorCtr="0">
            <a:normAutofit/>
          </a:bodyPr>
          <a:lstStyle/>
          <a:p>
            <a:pPr marL="342900">
              <a:lnSpc>
                <a:spcPct val="100000"/>
              </a:lnSpc>
              <a:spcBef>
                <a:spcPts val="0"/>
              </a:spcBef>
              <a:buSzPts val="2800"/>
            </a:pPr>
            <a:r>
              <a:rPr lang="en-US" sz="2400"/>
              <a:t>Why use 2 underscores?</a:t>
            </a:r>
          </a:p>
          <a:p>
            <a:pPr marL="342900">
              <a:lnSpc>
                <a:spcPct val="100000"/>
              </a:lnSpc>
              <a:spcBef>
                <a:spcPts val="0"/>
              </a:spcBef>
              <a:buSzPts val="2800"/>
            </a:pPr>
            <a:r>
              <a:rPr lang="en-US" sz="2400"/>
              <a:t>Table names in a database must be unique</a:t>
            </a:r>
          </a:p>
          <a:p>
            <a:pPr marL="342900">
              <a:lnSpc>
                <a:spcPct val="100000"/>
              </a:lnSpc>
              <a:spcBef>
                <a:spcPts val="0"/>
              </a:spcBef>
              <a:buSzPts val="2800"/>
            </a:pPr>
            <a:r>
              <a:rPr lang="en-US" sz="2400"/>
              <a:t>Because some table names already use one underscore, we must make sure the Metadb tables retain unique names, so they are given 2 underscores</a:t>
            </a:r>
            <a:endParaRPr sz="2400"/>
          </a:p>
        </p:txBody>
      </p:sp>
      <p:sp>
        <p:nvSpPr>
          <p:cNvPr id="389" name="Google Shape;389;p54"/>
          <p:cNvSpPr txBox="1">
            <a:spLocks noGrp="1"/>
          </p:cNvSpPr>
          <p:nvPr>
            <p:ph type="body" idx="2"/>
          </p:nvPr>
        </p:nvSpPr>
        <p:spPr>
          <a:xfrm>
            <a:off x="6172200" y="1825625"/>
            <a:ext cx="5181600" cy="435120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Metadb</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marL="0" lvl="0" indent="0" algn="l" rtl="0">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marL="0" lvl="0" indent="0" algn="l" rtl="0">
              <a:lnSpc>
                <a:spcPct val="90000"/>
              </a:lnSpc>
              <a:spcBef>
                <a:spcPts val="1000"/>
              </a:spcBef>
              <a:spcAft>
                <a:spcPts val="0"/>
              </a:spcAft>
              <a:buClr>
                <a:schemeClr val="dk1"/>
              </a:buClr>
              <a:buSzPts val="1800"/>
              <a:buNone/>
            </a:pPr>
            <a:endParaRPr sz="1800">
              <a:latin typeface="Courier New"/>
              <a:ea typeface="Courier New"/>
              <a:cs typeface="Courier New"/>
              <a:sym typeface="Courier New"/>
            </a:endParaRPr>
          </a:p>
          <a:p>
            <a:pPr marL="0" lvl="0" indent="0" algn="l" rtl="0">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 </a:t>
            </a:r>
            <a:endParaRPr/>
          </a:p>
          <a:p>
            <a:pPr marL="0" lvl="0" indent="0" algn="l" rtl="0">
              <a:lnSpc>
                <a:spcPct val="90000"/>
              </a:lnSpc>
              <a:spcBef>
                <a:spcPts val="1000"/>
              </a:spcBef>
              <a:spcAft>
                <a:spcPts val="0"/>
              </a:spcAft>
              <a:buClr>
                <a:schemeClr val="dk1"/>
              </a:buClr>
              <a:buSzPts val="1800"/>
              <a:buNone/>
            </a:pPr>
            <a:r>
              <a:rPr lang="en-US" sz="1800" b="1">
                <a:latin typeface="Courier New"/>
                <a:ea typeface="Courier New"/>
                <a:cs typeface="Courier New"/>
                <a:sym typeface="Courier New"/>
              </a:rPr>
              <a:t>folio_circulation.loan__t</a:t>
            </a:r>
            <a:r>
              <a:rPr lang="en-US" sz="1800">
                <a:latin typeface="Courier New"/>
                <a:ea typeface="Courier New"/>
                <a:cs typeface="Courier New"/>
                <a:sym typeface="Courier New"/>
              </a:rPr>
              <a:t> AS cl    </a:t>
            </a:r>
            <a:endParaRPr/>
          </a:p>
          <a:p>
            <a:pPr marL="0" lvl="0" indent="0" algn="l" rtl="0">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p:txBody>
      </p:sp>
      <p:sp>
        <p:nvSpPr>
          <p:cNvPr id="390" name="Google Shape;390;p54"/>
          <p:cNvSpPr/>
          <p:nvPr/>
        </p:nvSpPr>
        <p:spPr>
          <a:xfrm>
            <a:off x="8371252" y="4765145"/>
            <a:ext cx="1992000" cy="1070700"/>
          </a:xfrm>
          <a:prstGeom prst="upArrowCallout">
            <a:avLst>
              <a:gd name="adj1" fmla="val 25000"/>
              <a:gd name="adj2" fmla="val 25000"/>
              <a:gd name="adj3" fmla="val 25000"/>
              <a:gd name="adj4" fmla="val 64977"/>
            </a:avLst>
          </a:prstGeom>
          <a:solidFill>
            <a:schemeClr val="accent1"/>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loan _ _ 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91133" y="3429000"/>
            <a:ext cx="10515600" cy="1179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Using Derived Tables</a:t>
            </a:r>
            <a:endParaRPr sz="36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1276818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title"/>
          </p:nvPr>
        </p:nvSpPr>
        <p:spPr>
          <a:xfrm>
            <a:off x="415600" y="593367"/>
            <a:ext cx="11360800" cy="947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500" b="1">
                <a:solidFill>
                  <a:schemeClr val="accent1"/>
                </a:solidFill>
              </a:rPr>
              <a:t>Derived Tables: LDP vs Metadb</a:t>
            </a:r>
            <a:endParaRPr sz="4500" b="1"/>
          </a:p>
        </p:txBody>
      </p:sp>
      <p:pic>
        <p:nvPicPr>
          <p:cNvPr id="239" name="Google Shape;239;p36" descr="A screenshot of a computer&#10;&#10;Description automatically generated"/>
          <p:cNvPicPr preferRelativeResize="0"/>
          <p:nvPr/>
        </p:nvPicPr>
        <p:blipFill rotWithShape="1">
          <a:blip r:embed="rId3">
            <a:alphaModFix/>
          </a:blip>
          <a:srcRect/>
          <a:stretch/>
        </p:blipFill>
        <p:spPr>
          <a:xfrm>
            <a:off x="5113401" y="2142375"/>
            <a:ext cx="3732775" cy="3326500"/>
          </a:xfrm>
          <a:prstGeom prst="rect">
            <a:avLst/>
          </a:prstGeom>
          <a:noFill/>
          <a:ln>
            <a:noFill/>
          </a:ln>
        </p:spPr>
      </p:pic>
      <p:pic>
        <p:nvPicPr>
          <p:cNvPr id="240" name="Google Shape;240;p36" descr="A screenshot of a computer&#10;&#10;Description automatically generated"/>
          <p:cNvPicPr preferRelativeResize="0"/>
          <p:nvPr/>
        </p:nvPicPr>
        <p:blipFill rotWithShape="1">
          <a:blip r:embed="rId4">
            <a:alphaModFix/>
          </a:blip>
          <a:srcRect/>
          <a:stretch/>
        </p:blipFill>
        <p:spPr>
          <a:xfrm>
            <a:off x="8665850" y="1988575"/>
            <a:ext cx="3526150" cy="3634100"/>
          </a:xfrm>
          <a:prstGeom prst="rect">
            <a:avLst/>
          </a:prstGeom>
          <a:noFill/>
          <a:ln>
            <a:noFill/>
          </a:ln>
        </p:spPr>
      </p:pic>
      <p:sp>
        <p:nvSpPr>
          <p:cNvPr id="241" name="Google Shape;241;p36"/>
          <p:cNvSpPr txBox="1"/>
          <p:nvPr/>
        </p:nvSpPr>
        <p:spPr>
          <a:xfrm>
            <a:off x="5218794" y="1540896"/>
            <a:ext cx="17544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LDP</a:t>
            </a:r>
            <a:endParaRPr sz="1600" b="1"/>
          </a:p>
        </p:txBody>
      </p:sp>
      <p:sp>
        <p:nvSpPr>
          <p:cNvPr id="242" name="Google Shape;242;p36"/>
          <p:cNvSpPr txBox="1"/>
          <p:nvPr/>
        </p:nvSpPr>
        <p:spPr>
          <a:xfrm>
            <a:off x="8567753" y="1540898"/>
            <a:ext cx="17544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Metadb</a:t>
            </a:r>
            <a:endParaRPr sz="1600" b="1"/>
          </a:p>
        </p:txBody>
      </p:sp>
      <p:sp>
        <p:nvSpPr>
          <p:cNvPr id="243" name="Google Shape;243;p36"/>
          <p:cNvSpPr txBox="1"/>
          <p:nvPr/>
        </p:nvSpPr>
        <p:spPr>
          <a:xfrm>
            <a:off x="415600" y="1941100"/>
            <a:ext cx="4174200" cy="37866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only difference is the schema name change from </a:t>
            </a:r>
            <a:r>
              <a:rPr lang="en-US" sz="2400" b="1">
                <a:solidFill>
                  <a:schemeClr val="dk1"/>
                </a:solidFill>
                <a:latin typeface="Calibri"/>
                <a:ea typeface="Calibri"/>
                <a:cs typeface="Calibri"/>
                <a:sym typeface="Calibri"/>
              </a:rPr>
              <a:t>folio_reporting </a:t>
            </a:r>
            <a:r>
              <a:rPr lang="en-US" sz="2400">
                <a:solidFill>
                  <a:schemeClr val="dk1"/>
                </a:solidFill>
                <a:latin typeface="Calibri"/>
                <a:ea typeface="Calibri"/>
                <a:cs typeface="Calibri"/>
                <a:sym typeface="Calibri"/>
              </a:rPr>
              <a:t>to </a:t>
            </a:r>
            <a:r>
              <a:rPr lang="en-US" sz="2400" b="1">
                <a:solidFill>
                  <a:schemeClr val="dk1"/>
                </a:solidFill>
                <a:latin typeface="Calibri"/>
                <a:ea typeface="Calibri"/>
                <a:cs typeface="Calibri"/>
                <a:sym typeface="Calibri"/>
              </a:rPr>
              <a:t>folio_derived</a:t>
            </a:r>
            <a:endParaRPr sz="2400"/>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There are definitely more derived tables in Metadb as we get access to more and more apps data. </a:t>
            </a:r>
            <a:endParaRPr sz="2400"/>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Using derived tables can improve performance </a:t>
            </a:r>
            <a:endParaRPr sz="24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68"/>
          <p:cNvSpPr txBox="1">
            <a:spLocks noGrp="1"/>
          </p:cNvSpPr>
          <p:nvPr>
            <p:ph type="title"/>
          </p:nvPr>
        </p:nvSpPr>
        <p:spPr>
          <a:xfrm>
            <a:off x="508600" y="473325"/>
            <a:ext cx="10845300" cy="677049"/>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sz="2400" b="1">
                <a:solidFill>
                  <a:schemeClr val="accent1"/>
                </a:solidFill>
              </a:rPr>
              <a:t>Example : Using Derived Tables</a:t>
            </a:r>
            <a:endParaRPr sz="2400" b="1">
              <a:solidFill>
                <a:schemeClr val="accent1"/>
              </a:solidFill>
            </a:endParaRPr>
          </a:p>
        </p:txBody>
      </p:sp>
      <p:sp>
        <p:nvSpPr>
          <p:cNvPr id="485" name="Google Shape;485;p68"/>
          <p:cNvSpPr txBox="1">
            <a:spLocks noGrp="1"/>
          </p:cNvSpPr>
          <p:nvPr>
            <p:ph type="body" idx="1"/>
          </p:nvPr>
        </p:nvSpPr>
        <p:spPr>
          <a:xfrm>
            <a:off x="216575" y="1729325"/>
            <a:ext cx="4323152" cy="4545900"/>
          </a:xfrm>
          <a:prstGeom prst="rect">
            <a:avLst/>
          </a:prstGeom>
        </p:spPr>
        <p:txBody>
          <a:bodyPr spcFirstLastPara="1" wrap="square" lIns="68575" tIns="34275" rIns="68575" bIns="34275" anchor="t" anchorCtr="0">
            <a:noAutofit/>
          </a:bodyPr>
          <a:lstStyle/>
          <a:p>
            <a:pPr marL="241300" lvl="0" indent="-323850" algn="l" rtl="0">
              <a:spcBef>
                <a:spcPts val="933"/>
              </a:spcBef>
              <a:spcAft>
                <a:spcPts val="0"/>
              </a:spcAft>
              <a:buSzPts val="3100"/>
              <a:buChar char="●"/>
            </a:pPr>
            <a:r>
              <a:rPr lang="en-US" sz="2400"/>
              <a:t>change folio_derived to </a:t>
            </a:r>
            <a:r>
              <a:rPr lang="en-US" sz="2400" b="1"/>
              <a:t>folio_reporting</a:t>
            </a:r>
          </a:p>
          <a:p>
            <a:pPr marL="241300" lvl="0" indent="-323850" algn="l" rtl="0">
              <a:spcBef>
                <a:spcPts val="933"/>
              </a:spcBef>
              <a:spcAft>
                <a:spcPts val="0"/>
              </a:spcAft>
              <a:buSzPts val="3100"/>
              <a:buChar char="●"/>
            </a:pPr>
            <a:r>
              <a:rPr lang="en-US" sz="2400"/>
              <a:t>no need to use "_ _ t" table because you are pointing to a derived table </a:t>
            </a:r>
          </a:p>
          <a:p>
            <a:pPr marL="241300" lvl="0" indent="-323850" algn="l" rtl="0">
              <a:spcBef>
                <a:spcPts val="933"/>
              </a:spcBef>
              <a:spcAft>
                <a:spcPts val="0"/>
              </a:spcAft>
              <a:buSzPts val="3100"/>
              <a:buChar char="●"/>
            </a:pPr>
            <a:r>
              <a:rPr lang="en-US" sz="2400"/>
              <a:t>this example counts non-serials that have the word “war” in the title</a:t>
            </a:r>
            <a:endParaRPr sz="2400"/>
          </a:p>
        </p:txBody>
      </p:sp>
      <p:sp>
        <p:nvSpPr>
          <p:cNvPr id="486" name="Google Shape;486;p68"/>
          <p:cNvSpPr txBox="1"/>
          <p:nvPr/>
        </p:nvSpPr>
        <p:spPr>
          <a:xfrm>
            <a:off x="5145742" y="1554704"/>
            <a:ext cx="6611700" cy="4829971"/>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1500"/>
              <a:buFont typeface="Arial"/>
              <a:buNone/>
            </a:pPr>
            <a:r>
              <a:rPr lang="en-US" sz="2000">
                <a:solidFill>
                  <a:srgbClr val="000000"/>
                </a:solidFill>
                <a:latin typeface="Courier New"/>
                <a:ea typeface="Courier New"/>
                <a:cs typeface="Courier New"/>
                <a:sym typeface="Courier New"/>
              </a:rPr>
              <a:t>SELECT</a:t>
            </a:r>
          </a:p>
          <a:p>
            <a:pPr marL="0" marR="0" lvl="0" indent="0" rtl="0">
              <a:lnSpc>
                <a:spcPct val="100000"/>
              </a:lnSpc>
              <a:spcBef>
                <a:spcPts val="0"/>
              </a:spcBef>
              <a:spcAft>
                <a:spcPts val="0"/>
              </a:spcAft>
              <a:buClr>
                <a:srgbClr val="000000"/>
              </a:buClr>
              <a:buSzPts val="1500"/>
              <a:buFont typeface="Arial"/>
              <a:buNone/>
            </a:pPr>
            <a:endParaRPr lang="en-US" sz="2000">
              <a:solidFill>
                <a:srgbClr val="000000"/>
              </a:solidFill>
              <a:latin typeface="Courier New"/>
              <a:ea typeface="Courier New"/>
              <a:cs typeface="Courier New"/>
              <a:sym typeface="Courier New"/>
            </a:endParaRPr>
          </a:p>
          <a:p>
            <a:pPr marL="0" marR="0" lvl="0" indent="0" rtl="0">
              <a:lnSpc>
                <a:spcPct val="100000"/>
              </a:lnSpc>
              <a:spcBef>
                <a:spcPts val="0"/>
              </a:spcBef>
              <a:spcAft>
                <a:spcPts val="0"/>
              </a:spcAft>
              <a:buClr>
                <a:srgbClr val="000000"/>
              </a:buClr>
              <a:buSzPts val="1500"/>
              <a:buFont typeface="Arial"/>
              <a:buNone/>
            </a:pPr>
            <a:r>
              <a:rPr lang="en-US" sz="2000">
                <a:solidFill>
                  <a:srgbClr val="000000"/>
                </a:solidFill>
                <a:latin typeface="Courier New"/>
                <a:ea typeface="Courier New"/>
                <a:cs typeface="Courier New"/>
                <a:sym typeface="Courier New"/>
              </a:rPr>
              <a:t>   COUNT(ie.instance_hrid)</a:t>
            </a:r>
          </a:p>
          <a:p>
            <a:pPr marL="0" marR="0" lvl="0" indent="0" rtl="0">
              <a:lnSpc>
                <a:spcPct val="100000"/>
              </a:lnSpc>
              <a:spcBef>
                <a:spcPts val="0"/>
              </a:spcBef>
              <a:spcAft>
                <a:spcPts val="0"/>
              </a:spcAft>
              <a:buClr>
                <a:srgbClr val="000000"/>
              </a:buClr>
              <a:buSzPts val="1500"/>
              <a:buFont typeface="Arial"/>
              <a:buNone/>
            </a:pPr>
            <a:endParaRPr lang="en-US" sz="2000">
              <a:solidFill>
                <a:srgbClr val="000000"/>
              </a:solidFill>
              <a:latin typeface="Courier New"/>
              <a:ea typeface="Courier New"/>
              <a:cs typeface="Courier New"/>
              <a:sym typeface="Courier New"/>
            </a:endParaRPr>
          </a:p>
          <a:p>
            <a:pPr marL="0" marR="0" lvl="0" indent="0" rtl="0">
              <a:lnSpc>
                <a:spcPct val="100000"/>
              </a:lnSpc>
              <a:spcBef>
                <a:spcPts val="0"/>
              </a:spcBef>
              <a:spcAft>
                <a:spcPts val="0"/>
              </a:spcAft>
              <a:buClr>
                <a:srgbClr val="000000"/>
              </a:buClr>
              <a:buSzPts val="1500"/>
              <a:buFont typeface="Arial"/>
              <a:buNone/>
            </a:pPr>
            <a:r>
              <a:rPr lang="en-US" sz="2000">
                <a:solidFill>
                  <a:srgbClr val="000000"/>
                </a:solidFill>
                <a:latin typeface="Courier New"/>
                <a:ea typeface="Courier New"/>
                <a:cs typeface="Courier New"/>
                <a:sym typeface="Courier New"/>
              </a:rPr>
              <a:t>FROM </a:t>
            </a:r>
          </a:p>
          <a:p>
            <a:pPr marL="0" marR="0" lvl="0" indent="0" rtl="0">
              <a:lnSpc>
                <a:spcPct val="100000"/>
              </a:lnSpc>
              <a:spcBef>
                <a:spcPts val="0"/>
              </a:spcBef>
              <a:spcAft>
                <a:spcPts val="0"/>
              </a:spcAft>
              <a:buClr>
                <a:srgbClr val="000000"/>
              </a:buClr>
              <a:buSzPts val="1500"/>
              <a:buFont typeface="Arial"/>
              <a:buNone/>
            </a:pPr>
            <a:r>
              <a:rPr lang="en-US" sz="2000">
                <a:latin typeface="Courier New"/>
                <a:ea typeface="Courier New"/>
                <a:cs typeface="Courier New"/>
                <a:sym typeface="Courier New"/>
              </a:rPr>
              <a:t>   </a:t>
            </a:r>
            <a:r>
              <a:rPr lang="en-US" sz="2000">
                <a:solidFill>
                  <a:srgbClr val="000000"/>
                </a:solidFill>
                <a:latin typeface="Courier New"/>
                <a:ea typeface="Courier New"/>
                <a:cs typeface="Courier New"/>
                <a:sym typeface="Courier New"/>
              </a:rPr>
              <a:t>folio_reporting.instance_ext ie</a:t>
            </a:r>
            <a:br>
              <a:rPr lang="en-US" sz="2000">
                <a:solidFill>
                  <a:srgbClr val="000000"/>
                </a:solidFill>
                <a:latin typeface="Courier New"/>
                <a:ea typeface="Courier New"/>
                <a:cs typeface="Courier New"/>
                <a:sym typeface="Courier New"/>
              </a:rPr>
            </a:br>
            <a:br>
              <a:rPr lang="en-US" sz="2000">
                <a:solidFill>
                  <a:srgbClr val="000000"/>
                </a:solidFill>
                <a:latin typeface="Courier New"/>
                <a:ea typeface="Courier New"/>
                <a:cs typeface="Courier New"/>
                <a:sym typeface="Courier New"/>
              </a:rPr>
            </a:br>
            <a:br>
              <a:rPr lang="en-US" sz="2000">
                <a:solidFill>
                  <a:srgbClr val="000000"/>
                </a:solidFill>
                <a:latin typeface="Courier New"/>
                <a:ea typeface="Courier New"/>
                <a:cs typeface="Courier New"/>
                <a:sym typeface="Courier New"/>
              </a:rPr>
            </a:br>
            <a:endParaRPr lang="en-US" sz="2000">
              <a:solidFill>
                <a:srgbClr val="000000"/>
              </a:solidFill>
              <a:latin typeface="Courier New"/>
              <a:ea typeface="Courier New"/>
              <a:cs typeface="Courier New"/>
              <a:sym typeface="Courier New"/>
            </a:endParaRPr>
          </a:p>
          <a:p>
            <a:pPr marL="0" marR="0" lvl="0" indent="0" rtl="0">
              <a:lnSpc>
                <a:spcPct val="100000"/>
              </a:lnSpc>
              <a:spcBef>
                <a:spcPts val="0"/>
              </a:spcBef>
              <a:spcAft>
                <a:spcPts val="0"/>
              </a:spcAft>
              <a:buClr>
                <a:srgbClr val="000000"/>
              </a:buClr>
              <a:buSzPts val="1500"/>
              <a:buFont typeface="Arial"/>
              <a:buNone/>
            </a:pPr>
            <a:endParaRPr lang="en-US" sz="2000">
              <a:solidFill>
                <a:srgbClr val="000000"/>
              </a:solidFill>
              <a:latin typeface="Courier New"/>
              <a:ea typeface="Courier New"/>
              <a:cs typeface="Courier New"/>
              <a:sym typeface="Courier New"/>
            </a:endParaRPr>
          </a:p>
          <a:p>
            <a:pPr marL="0" marR="0" lvl="0" indent="0" rtl="0">
              <a:lnSpc>
                <a:spcPct val="100000"/>
              </a:lnSpc>
              <a:spcBef>
                <a:spcPts val="0"/>
              </a:spcBef>
              <a:spcAft>
                <a:spcPts val="0"/>
              </a:spcAft>
              <a:buClr>
                <a:srgbClr val="000000"/>
              </a:buClr>
              <a:buSzPts val="1500"/>
              <a:buFont typeface="Arial"/>
              <a:buNone/>
            </a:pPr>
            <a:br>
              <a:rPr lang="en-US" sz="2000">
                <a:solidFill>
                  <a:srgbClr val="000000"/>
                </a:solidFill>
                <a:latin typeface="Courier New"/>
                <a:ea typeface="Courier New"/>
                <a:cs typeface="Courier New"/>
                <a:sym typeface="Courier New"/>
              </a:rPr>
            </a:br>
            <a:r>
              <a:rPr lang="en-US" sz="2000">
                <a:solidFill>
                  <a:srgbClr val="000000"/>
                </a:solidFill>
                <a:latin typeface="Courier New"/>
                <a:ea typeface="Courier New"/>
                <a:cs typeface="Courier New"/>
                <a:sym typeface="Courier New"/>
              </a:rPr>
              <a:t>WHERE </a:t>
            </a:r>
          </a:p>
          <a:p>
            <a:pPr marL="0" marR="0" lvl="0" indent="0" rtl="0">
              <a:lnSpc>
                <a:spcPct val="100000"/>
              </a:lnSpc>
              <a:spcBef>
                <a:spcPts val="0"/>
              </a:spcBef>
              <a:spcAft>
                <a:spcPts val="0"/>
              </a:spcAft>
              <a:buClr>
                <a:srgbClr val="000000"/>
              </a:buClr>
              <a:buSzPts val="1500"/>
              <a:buFont typeface="Arial"/>
              <a:buNone/>
            </a:pPr>
            <a:r>
              <a:rPr lang="en-US" sz="2000">
                <a:latin typeface="Courier New"/>
                <a:ea typeface="Courier New"/>
                <a:cs typeface="Courier New"/>
                <a:sym typeface="Courier New"/>
              </a:rPr>
              <a:t>   </a:t>
            </a:r>
            <a:r>
              <a:rPr lang="en-US" sz="2000">
                <a:solidFill>
                  <a:srgbClr val="000000"/>
                </a:solidFill>
                <a:latin typeface="Courier New"/>
                <a:ea typeface="Courier New"/>
                <a:cs typeface="Courier New"/>
                <a:sym typeface="Courier New"/>
              </a:rPr>
              <a:t>mode_of_issuance_name = 'single unit'</a:t>
            </a:r>
          </a:p>
          <a:p>
            <a:pPr marL="0" marR="0" lvl="0" indent="0" rtl="0">
              <a:lnSpc>
                <a:spcPct val="100000"/>
              </a:lnSpc>
              <a:spcBef>
                <a:spcPts val="0"/>
              </a:spcBef>
              <a:spcAft>
                <a:spcPts val="0"/>
              </a:spcAft>
              <a:buClr>
                <a:srgbClr val="000000"/>
              </a:buClr>
              <a:buSzPts val="1500"/>
              <a:buFont typeface="Arial"/>
              <a:buNone/>
            </a:pPr>
            <a:r>
              <a:rPr lang="en-US" sz="2000">
                <a:latin typeface="Courier New"/>
                <a:ea typeface="Courier New"/>
                <a:cs typeface="Courier New"/>
                <a:sym typeface="Courier New"/>
              </a:rPr>
              <a:t>   </a:t>
            </a:r>
            <a:r>
              <a:rPr lang="en-US" sz="2000">
                <a:solidFill>
                  <a:srgbClr val="000000"/>
                </a:solidFill>
                <a:latin typeface="Courier New"/>
                <a:ea typeface="Courier New"/>
                <a:cs typeface="Courier New"/>
                <a:sym typeface="Courier New"/>
              </a:rPr>
              <a:t>AND title ILIKE '%war%'</a:t>
            </a:r>
          </a:p>
          <a:p>
            <a:pPr marL="0" marR="0" lvl="0" indent="0" algn="just" rtl="0">
              <a:lnSpc>
                <a:spcPct val="100000"/>
              </a:lnSpc>
              <a:spcBef>
                <a:spcPts val="0"/>
              </a:spcBef>
              <a:spcAft>
                <a:spcPts val="0"/>
              </a:spcAft>
              <a:buClr>
                <a:srgbClr val="000000"/>
              </a:buClr>
              <a:buSzPts val="1500"/>
              <a:buFont typeface="Arial"/>
              <a:buNone/>
            </a:pPr>
            <a:r>
              <a:rPr lang="en-US" sz="2000">
                <a:solidFill>
                  <a:srgbClr val="000000"/>
                </a:solidFill>
                <a:latin typeface="Courier New"/>
                <a:ea typeface="Courier New"/>
                <a:cs typeface="Courier New"/>
                <a:sym typeface="Courier New"/>
              </a:rPr>
              <a:t>;</a:t>
            </a:r>
            <a:endParaRPr sz="2000"/>
          </a:p>
        </p:txBody>
      </p:sp>
      <p:sp>
        <p:nvSpPr>
          <p:cNvPr id="487" name="Google Shape;487;p68"/>
          <p:cNvSpPr/>
          <p:nvPr/>
        </p:nvSpPr>
        <p:spPr>
          <a:xfrm>
            <a:off x="5279853" y="3490475"/>
            <a:ext cx="2510836" cy="10236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folio_reporting</a:t>
            </a:r>
            <a:endParaRPr/>
          </a:p>
        </p:txBody>
      </p:sp>
    </p:spTree>
    <p:extLst>
      <p:ext uri="{BB962C8B-B14F-4D97-AF65-F5344CB8AC3E}">
        <p14:creationId xmlns:p14="http://schemas.microsoft.com/office/powerpoint/2010/main" val="31599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2"/>
          <p:cNvSpPr txBox="1">
            <a:spLocks noGrp="1"/>
          </p:cNvSpPr>
          <p:nvPr>
            <p:ph type="body" idx="1"/>
          </p:nvPr>
        </p:nvSpPr>
        <p:spPr>
          <a:xfrm>
            <a:off x="6511500" y="527950"/>
            <a:ext cx="5680500" cy="5577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a:t>This session will cover:</a:t>
            </a:r>
            <a:endParaRPr/>
          </a:p>
          <a:p>
            <a:pPr marL="0" marR="0" lvl="0" indent="0" algn="l" rtl="0">
              <a:lnSpc>
                <a:spcPct val="115000"/>
              </a:lnSpc>
              <a:spcBef>
                <a:spcPts val="0"/>
              </a:spcBef>
              <a:spcAft>
                <a:spcPts val="0"/>
              </a:spcAft>
              <a:buNone/>
            </a:pPr>
            <a:endParaRPr/>
          </a:p>
          <a:p>
            <a:pPr marL="609584" marR="0" lvl="0" indent="-495288" algn="l" rtl="0">
              <a:lnSpc>
                <a:spcPct val="115000"/>
              </a:lnSpc>
              <a:spcBef>
                <a:spcPts val="0"/>
              </a:spcBef>
              <a:spcAft>
                <a:spcPts val="0"/>
              </a:spcAft>
              <a:buClr>
                <a:srgbClr val="000000"/>
              </a:buClr>
              <a:buSzPts val="2400"/>
              <a:buFont typeface="Arial"/>
              <a:buChar char="●"/>
            </a:pPr>
            <a:r>
              <a:rPr lang="en-US" b="0" i="0" u="none" strike="noStrike" cap="none">
                <a:solidFill>
                  <a:srgbClr val="000000"/>
                </a:solidFill>
                <a:latin typeface="Arial"/>
                <a:ea typeface="Arial"/>
                <a:cs typeface="Arial"/>
                <a:sym typeface="Arial"/>
              </a:rPr>
              <a:t>What is Metadb?</a:t>
            </a:r>
            <a:endParaRPr/>
          </a:p>
          <a:p>
            <a:pPr marL="609584" marR="0" lvl="0" indent="-495288" algn="l" rtl="0">
              <a:lnSpc>
                <a:spcPct val="115000"/>
              </a:lnSpc>
              <a:spcBef>
                <a:spcPts val="0"/>
              </a:spcBef>
              <a:spcAft>
                <a:spcPts val="0"/>
              </a:spcAft>
              <a:buClr>
                <a:srgbClr val="000000"/>
              </a:buClr>
              <a:buSzPts val="2400"/>
              <a:buFont typeface="Arial"/>
              <a:buChar char="●"/>
            </a:pPr>
            <a:r>
              <a:rPr lang="en-US" b="0" i="0" u="none" strike="noStrike" cap="none">
                <a:solidFill>
                  <a:srgbClr val="000000"/>
                </a:solidFill>
                <a:latin typeface="Arial"/>
                <a:ea typeface="Arial"/>
                <a:cs typeface="Arial"/>
                <a:sym typeface="Arial"/>
              </a:rPr>
              <a:t>LDP </a:t>
            </a:r>
            <a:r>
              <a:rPr lang="en-US">
                <a:solidFill>
                  <a:srgbClr val="000000"/>
                </a:solidFill>
                <a:latin typeface="Arial"/>
                <a:ea typeface="Arial"/>
                <a:cs typeface="Arial"/>
                <a:sym typeface="Arial"/>
              </a:rPr>
              <a:t>and </a:t>
            </a:r>
            <a:r>
              <a:rPr lang="en-US" b="0" i="0" u="none" strike="noStrike" cap="none">
                <a:solidFill>
                  <a:srgbClr val="000000"/>
                </a:solidFill>
                <a:latin typeface="Arial"/>
                <a:ea typeface="Arial"/>
                <a:cs typeface="Arial"/>
                <a:sym typeface="Arial"/>
              </a:rPr>
              <a:t>Metadb Bas</a:t>
            </a:r>
            <a:r>
              <a:rPr lang="en-US">
                <a:solidFill>
                  <a:srgbClr val="000000"/>
                </a:solidFill>
                <a:latin typeface="Arial"/>
                <a:ea typeface="Arial"/>
                <a:cs typeface="Arial"/>
                <a:sym typeface="Arial"/>
              </a:rPr>
              <a:t>ics</a:t>
            </a:r>
            <a:endParaRPr/>
          </a:p>
          <a:p>
            <a:pPr marL="609584" marR="0" lvl="0" indent="-495288" algn="l" rtl="0">
              <a:lnSpc>
                <a:spcPct val="115000"/>
              </a:lnSpc>
              <a:spcBef>
                <a:spcPts val="0"/>
              </a:spcBef>
              <a:spcAft>
                <a:spcPts val="0"/>
              </a:spcAft>
              <a:buClr>
                <a:srgbClr val="000000"/>
              </a:buClr>
              <a:buSzPts val="2400"/>
              <a:buFont typeface="Arial"/>
              <a:buChar char="●"/>
            </a:pPr>
            <a:r>
              <a:rPr lang="en-US">
                <a:latin typeface="Arial"/>
                <a:ea typeface="Arial"/>
                <a:cs typeface="Arial"/>
                <a:sym typeface="Arial"/>
              </a:rPr>
              <a:t>Connecting to Metadb</a:t>
            </a:r>
            <a:endParaRPr>
              <a:latin typeface="Arial"/>
              <a:ea typeface="Arial"/>
              <a:cs typeface="Arial"/>
              <a:sym typeface="Arial"/>
            </a:endParaRPr>
          </a:p>
          <a:p>
            <a:pPr marL="609584" marR="0" lvl="0" indent="-495288" algn="l" rtl="0">
              <a:lnSpc>
                <a:spcPct val="115000"/>
              </a:lnSpc>
              <a:spcBef>
                <a:spcPts val="0"/>
              </a:spcBef>
              <a:spcAft>
                <a:spcPts val="0"/>
              </a:spcAft>
              <a:buClr>
                <a:srgbClr val="000000"/>
              </a:buClr>
              <a:buSzPts val="2400"/>
              <a:buFont typeface="Arial"/>
              <a:buChar char="●"/>
            </a:pPr>
            <a:r>
              <a:rPr lang="en-US" b="0" i="0" u="none" strike="noStrike" cap="none">
                <a:solidFill>
                  <a:srgbClr val="000000"/>
                </a:solidFill>
                <a:latin typeface="Arial"/>
                <a:ea typeface="Arial"/>
                <a:cs typeface="Arial"/>
                <a:sym typeface="Arial"/>
              </a:rPr>
              <a:t>LDP and Metadb Schema Structures</a:t>
            </a:r>
            <a:endParaRPr>
              <a:solidFill>
                <a:srgbClr val="000000"/>
              </a:solidFill>
              <a:latin typeface="Arial"/>
              <a:ea typeface="Arial"/>
              <a:cs typeface="Arial"/>
              <a:sym typeface="Arial"/>
            </a:endParaRPr>
          </a:p>
          <a:p>
            <a:pPr marL="609584" marR="0" lvl="0" indent="-495288" algn="l" rtl="0">
              <a:lnSpc>
                <a:spcPct val="115000"/>
              </a:lnSpc>
              <a:spcBef>
                <a:spcPts val="0"/>
              </a:spcBef>
              <a:spcAft>
                <a:spcPts val="0"/>
              </a:spcAft>
              <a:buClr>
                <a:srgbClr val="000000"/>
              </a:buClr>
              <a:buSzPts val="2400"/>
              <a:buFont typeface="Arial"/>
              <a:buChar char="●"/>
            </a:pPr>
            <a:r>
              <a:rPr lang="en-US">
                <a:solidFill>
                  <a:srgbClr val="000000"/>
                </a:solidFill>
                <a:latin typeface="Arial"/>
                <a:ea typeface="Arial"/>
                <a:cs typeface="Arial"/>
                <a:sym typeface="Arial"/>
              </a:rPr>
              <a:t>Comparing </a:t>
            </a:r>
            <a:r>
              <a:rPr lang="en-US" b="0" i="0" u="none" strike="noStrike" cap="none">
                <a:solidFill>
                  <a:srgbClr val="000000"/>
                </a:solidFill>
                <a:latin typeface="Arial"/>
                <a:ea typeface="Arial"/>
                <a:cs typeface="Arial"/>
                <a:sym typeface="Arial"/>
              </a:rPr>
              <a:t>SQL queries </a:t>
            </a:r>
            <a:r>
              <a:rPr lang="en-US">
                <a:solidFill>
                  <a:srgbClr val="000000"/>
                </a:solidFill>
                <a:latin typeface="Arial"/>
                <a:ea typeface="Arial"/>
                <a:cs typeface="Arial"/>
                <a:sym typeface="Arial"/>
              </a:rPr>
              <a:t>from LDP to</a:t>
            </a:r>
            <a:r>
              <a:rPr lang="en-US" b="0" i="0" u="none" strike="noStrike" cap="none">
                <a:solidFill>
                  <a:srgbClr val="000000"/>
                </a:solidFill>
                <a:latin typeface="Arial"/>
                <a:ea typeface="Arial"/>
                <a:cs typeface="Arial"/>
                <a:sym typeface="Arial"/>
              </a:rPr>
              <a:t> Metadb</a:t>
            </a:r>
            <a:endParaRPr/>
          </a:p>
          <a:p>
            <a:pPr marL="609584" marR="0" lvl="0" indent="-495288" algn="l" rtl="0">
              <a:lnSpc>
                <a:spcPct val="115000"/>
              </a:lnSpc>
              <a:spcBef>
                <a:spcPts val="0"/>
              </a:spcBef>
              <a:spcAft>
                <a:spcPts val="0"/>
              </a:spcAft>
              <a:buClr>
                <a:srgbClr val="000000"/>
              </a:buClr>
              <a:buSzPts val="2400"/>
              <a:buFont typeface="Arial"/>
              <a:buChar char="●"/>
            </a:pPr>
            <a:r>
              <a:rPr lang="en-US">
                <a:solidFill>
                  <a:srgbClr val="000000"/>
                </a:solidFill>
                <a:latin typeface="Arial"/>
                <a:ea typeface="Arial"/>
                <a:cs typeface="Arial"/>
                <a:sym typeface="Arial"/>
              </a:rPr>
              <a:t>Questions</a:t>
            </a:r>
            <a:endParaRPr>
              <a:solidFill>
                <a:srgbClr val="000000"/>
              </a:solidFill>
              <a:latin typeface="Arial"/>
              <a:ea typeface="Arial"/>
              <a:cs typeface="Arial"/>
              <a:sym typeface="Arial"/>
            </a:endParaRPr>
          </a:p>
          <a:p>
            <a:pPr marL="609585" marR="0" lvl="0" indent="-349238" algn="l" rtl="0">
              <a:lnSpc>
                <a:spcPct val="115000"/>
              </a:lnSpc>
              <a:spcBef>
                <a:spcPts val="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a:p>
            <a:pPr marL="609585" marR="0" lvl="0" indent="-349238" algn="l" rtl="0">
              <a:lnSpc>
                <a:spcPct val="115000"/>
              </a:lnSpc>
              <a:spcBef>
                <a:spcPts val="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a:p>
            <a:pPr marL="609585" marR="0" lvl="0" indent="-349238" algn="l" rtl="0">
              <a:lnSpc>
                <a:spcPct val="115000"/>
              </a:lnSpc>
              <a:spcBef>
                <a:spcPts val="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p:txBody>
      </p:sp>
      <p:pic>
        <p:nvPicPr>
          <p:cNvPr id="128" name="Google Shape;128;p22" descr="Workforce Alliance Clinical &amp; Healthcare Staffing Tender Overview - Brunton  Bid Writing"/>
          <p:cNvPicPr preferRelativeResize="0"/>
          <p:nvPr/>
        </p:nvPicPr>
        <p:blipFill rotWithShape="1">
          <a:blip r:embed="rId3">
            <a:alphaModFix/>
          </a:blip>
          <a:srcRect/>
          <a:stretch/>
        </p:blipFill>
        <p:spPr>
          <a:xfrm>
            <a:off x="677833" y="1680551"/>
            <a:ext cx="4938395" cy="155949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7"/>
          <p:cNvSpPr txBox="1">
            <a:spLocks noGrp="1"/>
          </p:cNvSpPr>
          <p:nvPr>
            <p:ph type="title"/>
          </p:nvPr>
        </p:nvSpPr>
        <p:spPr>
          <a:xfrm>
            <a:off x="415600" y="593367"/>
            <a:ext cx="11360700" cy="94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Are Derived Tables Update Continuously?</a:t>
            </a:r>
            <a:endParaRPr b="1"/>
          </a:p>
        </p:txBody>
      </p:sp>
      <p:sp>
        <p:nvSpPr>
          <p:cNvPr id="250" name="Google Shape;250;p37"/>
          <p:cNvSpPr txBox="1"/>
          <p:nvPr/>
        </p:nvSpPr>
        <p:spPr>
          <a:xfrm>
            <a:off x="778925" y="1720000"/>
            <a:ext cx="9976200" cy="4155900"/>
          </a:xfrm>
          <a:prstGeom prst="rect">
            <a:avLst/>
          </a:prstGeom>
          <a:noFill/>
          <a:ln>
            <a:noFill/>
          </a:ln>
        </p:spPr>
        <p:txBody>
          <a:bodyPr spcFirstLastPara="1" wrap="square" lIns="91425" tIns="45700" rIns="91425" bIns="45700" anchor="t" anchorCtr="0">
            <a:spAutoFit/>
          </a:bodyPr>
          <a:lstStyle/>
          <a:p>
            <a:pPr marL="285750" marR="0" lvl="0" indent="-311150" algn="l" rtl="0">
              <a:spcBef>
                <a:spcPts val="0"/>
              </a:spcBef>
              <a:spcAft>
                <a:spcPts val="0"/>
              </a:spcAft>
              <a:buClr>
                <a:schemeClr val="dk1"/>
              </a:buClr>
              <a:buSzPts val="2400"/>
              <a:buFont typeface="Arial"/>
              <a:buChar char="•"/>
            </a:pP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Metadb </a:t>
            </a:r>
            <a:r>
              <a:rPr lang="en-US" sz="2400" b="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derived tables</a:t>
            </a: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are not updated continuously</a:t>
            </a:r>
            <a:endParaRPr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285750" marR="0" lvl="0" indent="-311150" algn="l" rtl="0">
              <a:spcBef>
                <a:spcPts val="0"/>
              </a:spcBef>
              <a:spcAft>
                <a:spcPts val="0"/>
              </a:spcAft>
              <a:buClr>
                <a:schemeClr val="dk1"/>
              </a:buClr>
              <a:buSzPts val="2400"/>
              <a:buFont typeface="Arial"/>
              <a:buChar char="•"/>
            </a:pP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Currently, derived tables are automatically updated once per day, usually at about 10pm ET by default (this is about 3:00 UTC)</a:t>
            </a:r>
            <a:endParaRPr sz="2400">
              <a:latin typeface="Calibri" panose="020F0502020204030204" pitchFamily="34" charset="0"/>
              <a:ea typeface="Calibri" panose="020F0502020204030204" pitchFamily="34" charset="0"/>
              <a:cs typeface="Calibri" panose="020F0502020204030204" pitchFamily="34" charset="0"/>
            </a:endParaRPr>
          </a:p>
          <a:p>
            <a:pPr marL="285750" marR="0" lvl="0" indent="-311150" algn="l" rtl="0">
              <a:spcBef>
                <a:spcPts val="0"/>
              </a:spcBef>
              <a:spcAft>
                <a:spcPts val="0"/>
              </a:spcAft>
              <a:buClr>
                <a:schemeClr val="dk1"/>
              </a:buClr>
              <a:buSzPts val="2400"/>
              <a:buFont typeface="Arial"/>
              <a:buChar char="•"/>
            </a:pP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Choosing whether or not to use a derived table depends on how up-to-date the data needs to be and how large the dataset is</a:t>
            </a:r>
            <a:endParaRPr sz="2400">
              <a:latin typeface="Calibri" panose="020F0502020204030204" pitchFamily="34" charset="0"/>
              <a:ea typeface="Calibri" panose="020F0502020204030204" pitchFamily="34" charset="0"/>
              <a:cs typeface="Calibri" panose="020F0502020204030204" pitchFamily="34" charset="0"/>
            </a:endParaRPr>
          </a:p>
          <a:p>
            <a:pPr marL="285750" marR="0" lvl="0" indent="-311150" algn="l" rtl="0">
              <a:spcBef>
                <a:spcPts val="0"/>
              </a:spcBef>
              <a:spcAft>
                <a:spcPts val="0"/>
              </a:spcAft>
              <a:buClr>
                <a:schemeClr val="dk1"/>
              </a:buClr>
              <a:buSzPts val="2400"/>
              <a:buFont typeface="Arial"/>
              <a:buChar char="•"/>
            </a:pP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eventually, we will not need as many derived tables to extract data from the JSON because most data fields will be extracted into columns</a:t>
            </a:r>
            <a:endParaRPr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285750" marR="0" lvl="0" indent="-311150" algn="l" rtl="0">
              <a:spcBef>
                <a:spcPts val="0"/>
              </a:spcBef>
              <a:spcAft>
                <a:spcPts val="0"/>
              </a:spcAft>
              <a:buClr>
                <a:schemeClr val="dk1"/>
              </a:buClr>
              <a:buSzPts val="2400"/>
              <a:buFont typeface="Arial"/>
              <a:buChar char="•"/>
            </a:pPr>
            <a:r>
              <a:rPr lang="en-US"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we can still use derived tables to make it easier to write queries and to improve performance (e.g. finance transactions table); instead of using 20 tables in your query, you can use a derived table that pulls together all that data</a:t>
            </a:r>
            <a:endParaRPr sz="240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91133" y="3429000"/>
            <a:ext cx="10515600" cy="1179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Converting LDP Queries to Metadb</a:t>
            </a:r>
            <a:endParaRPr sz="36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1171997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800" b="1">
                <a:solidFill>
                  <a:schemeClr val="accent1"/>
                </a:solidFill>
              </a:rPr>
              <a:t>Basic Steps for Converting LDP Queries to Metadb</a:t>
            </a:r>
            <a:endParaRPr sz="2800" b="1"/>
          </a:p>
        </p:txBody>
      </p:sp>
      <p:sp>
        <p:nvSpPr>
          <p:cNvPr id="403" name="Google Shape;403;p57"/>
          <p:cNvSpPr txBox="1">
            <a:spLocks noGrp="1"/>
          </p:cNvSpPr>
          <p:nvPr>
            <p:ph type="body" idx="1"/>
          </p:nvPr>
        </p:nvSpPr>
        <p:spPr>
          <a:xfrm>
            <a:off x="838200" y="1825625"/>
            <a:ext cx="9159000" cy="4351200"/>
          </a:xfrm>
          <a:prstGeom prst="rect">
            <a:avLst/>
          </a:prstGeom>
          <a:noFill/>
          <a:ln>
            <a:noFill/>
          </a:ln>
        </p:spPr>
        <p:txBody>
          <a:bodyPr spcFirstLastPara="1" wrap="square" lIns="91425" tIns="45700" rIns="91425" bIns="45700" anchor="t" anchorCtr="0">
            <a:normAutofit fontScale="85000"/>
          </a:bodyPr>
          <a:lstStyle/>
          <a:p>
            <a:pPr marL="457200" lvl="0" indent="-422910" algn="l" rtl="0">
              <a:lnSpc>
                <a:spcPct val="90000"/>
              </a:lnSpc>
              <a:spcBef>
                <a:spcPts val="1000"/>
              </a:spcBef>
              <a:spcAft>
                <a:spcPts val="0"/>
              </a:spcAft>
              <a:buSzPct val="100000"/>
              <a:buAutoNum type="arabicPeriod"/>
            </a:pPr>
            <a:r>
              <a:rPr lang="en-US" sz="3600"/>
              <a:t>rename your tables from the LDP public schema to the new application-based schemas and table names</a:t>
            </a:r>
            <a:br>
              <a:rPr lang="en-US" sz="3600"/>
            </a:br>
            <a:endParaRPr sz="3600"/>
          </a:p>
          <a:p>
            <a:pPr marL="457200" lvl="0" indent="-422910" algn="l" rtl="0">
              <a:lnSpc>
                <a:spcPct val="90000"/>
              </a:lnSpc>
              <a:spcBef>
                <a:spcPts val="0"/>
              </a:spcBef>
              <a:spcAft>
                <a:spcPts val="0"/>
              </a:spcAft>
              <a:buSzPct val="100000"/>
              <a:buAutoNum type="arabicPeriod"/>
            </a:pPr>
            <a:r>
              <a:rPr lang="en-US" sz="3600"/>
              <a:t>(most often) choose the current, transformed table </a:t>
            </a:r>
            <a:br>
              <a:rPr lang="en-US" sz="3600"/>
            </a:br>
            <a:r>
              <a:rPr lang="en-US" sz="3600"/>
              <a:t>(ending in “_ _ t”) </a:t>
            </a:r>
            <a:br>
              <a:rPr lang="en-US" sz="3600"/>
            </a:br>
            <a:endParaRPr sz="3600"/>
          </a:p>
          <a:p>
            <a:pPr marL="457200" lvl="0" indent="-422910" algn="l" rtl="0">
              <a:lnSpc>
                <a:spcPct val="90000"/>
              </a:lnSpc>
              <a:spcBef>
                <a:spcPts val="0"/>
              </a:spcBef>
              <a:spcAft>
                <a:spcPts val="0"/>
              </a:spcAft>
              <a:buSzPct val="100000"/>
              <a:buAutoNum type="arabicPeriod"/>
            </a:pPr>
            <a:r>
              <a:rPr lang="en-US" sz="3600"/>
              <a:t>if you used derived tables, rename the schema from folio_reporting to folio_derived</a:t>
            </a:r>
            <a:br>
              <a:rPr lang="en-US" sz="3600"/>
            </a:br>
            <a:endParaRPr sz="3600"/>
          </a:p>
          <a:p>
            <a:pPr marL="457200" lvl="0" indent="-422910" algn="l" rtl="0">
              <a:lnSpc>
                <a:spcPct val="90000"/>
              </a:lnSpc>
              <a:spcBef>
                <a:spcPts val="0"/>
              </a:spcBef>
              <a:spcAft>
                <a:spcPts val="0"/>
              </a:spcAft>
              <a:buSzPct val="100000"/>
              <a:buAutoNum type="arabicPeriod"/>
            </a:pPr>
            <a:r>
              <a:rPr lang="en-US" sz="3600"/>
              <a:t>test and evaluate results </a:t>
            </a:r>
            <a:endParaRPr sz="24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800" b="1">
                <a:solidFill>
                  <a:schemeClr val="accent1"/>
                </a:solidFill>
              </a:rPr>
              <a:t>LDP to Metadb Table Conversion Chart</a:t>
            </a:r>
            <a:endParaRPr sz="2800" b="1"/>
          </a:p>
        </p:txBody>
      </p:sp>
      <p:sp>
        <p:nvSpPr>
          <p:cNvPr id="7" name="TextBox 6">
            <a:extLst>
              <a:ext uri="{FF2B5EF4-FFF2-40B4-BE49-F238E27FC236}">
                <a16:creationId xmlns:a16="http://schemas.microsoft.com/office/drawing/2014/main" id="{55F670EB-BF96-AB88-36DD-4AF8C5CBC742}"/>
              </a:ext>
            </a:extLst>
          </p:cNvPr>
          <p:cNvSpPr txBox="1"/>
          <p:nvPr/>
        </p:nvSpPr>
        <p:spPr>
          <a:xfrm>
            <a:off x="838200" y="1829770"/>
            <a:ext cx="6098458" cy="307777"/>
          </a:xfrm>
          <a:prstGeom prst="rect">
            <a:avLst/>
          </a:prstGeom>
          <a:noFill/>
        </p:spPr>
        <p:txBody>
          <a:bodyPr wrap="square">
            <a:spAutoFit/>
          </a:bodyPr>
          <a:lstStyle/>
          <a:p>
            <a:r>
              <a:rPr lang="en-US"/>
              <a:t>See </a:t>
            </a:r>
            <a:r>
              <a:rPr lang="en-US">
                <a:hlinkClick r:id="rId3"/>
              </a:rPr>
              <a:t>https://metadb.dev/doc/#_table_names</a:t>
            </a:r>
            <a:endParaRPr lang="en-US"/>
          </a:p>
        </p:txBody>
      </p:sp>
      <p:pic>
        <p:nvPicPr>
          <p:cNvPr id="9" name="Picture 8">
            <a:extLst>
              <a:ext uri="{FF2B5EF4-FFF2-40B4-BE49-F238E27FC236}">
                <a16:creationId xmlns:a16="http://schemas.microsoft.com/office/drawing/2014/main" id="{202E2B58-A9ED-9623-57CD-D55F328371E8}"/>
              </a:ext>
            </a:extLst>
          </p:cNvPr>
          <p:cNvPicPr>
            <a:picLocks noChangeAspect="1"/>
          </p:cNvPicPr>
          <p:nvPr/>
        </p:nvPicPr>
        <p:blipFill>
          <a:blip r:embed="rId4"/>
          <a:stretch>
            <a:fillRect/>
          </a:stretch>
        </p:blipFill>
        <p:spPr>
          <a:xfrm>
            <a:off x="838200" y="2399179"/>
            <a:ext cx="7483029" cy="3909590"/>
          </a:xfrm>
          <a:prstGeom prst="rect">
            <a:avLst/>
          </a:prstGeom>
        </p:spPr>
      </p:pic>
    </p:spTree>
    <p:extLst>
      <p:ext uri="{BB962C8B-B14F-4D97-AF65-F5344CB8AC3E}">
        <p14:creationId xmlns:p14="http://schemas.microsoft.com/office/powerpoint/2010/main" val="1358688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05789" y="1466087"/>
            <a:ext cx="10515600" cy="474298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Converting your LDP query into Metadb format</a:t>
            </a:r>
            <a:br>
              <a:rPr lang="en-US" sz="3600" b="0" i="0" u="none" strike="noStrike" cap="none">
                <a:solidFill>
                  <a:schemeClr val="accent1"/>
                </a:solidFill>
                <a:latin typeface="Arial"/>
                <a:ea typeface="Arial"/>
                <a:cs typeface="Arial"/>
                <a:sym typeface="Arial"/>
              </a:rPr>
            </a:br>
            <a:br>
              <a:rPr lang="en-US" sz="3600" b="0" i="0" u="none" strike="noStrike" cap="none">
                <a:solidFill>
                  <a:schemeClr val="accent1"/>
                </a:solidFill>
                <a:latin typeface="Arial"/>
                <a:ea typeface="Arial"/>
                <a:cs typeface="Arial"/>
                <a:sym typeface="Arial"/>
              </a:rPr>
            </a:br>
            <a:br>
              <a:rPr lang="en-US" sz="3600" b="0" i="0" u="none" strike="noStrike" cap="none">
                <a:solidFill>
                  <a:schemeClr val="accent1"/>
                </a:solidFill>
                <a:latin typeface="Arial"/>
                <a:ea typeface="Arial"/>
                <a:cs typeface="Arial"/>
                <a:sym typeface="Arial"/>
              </a:rPr>
            </a:br>
            <a:r>
              <a:rPr lang="en-US" sz="3600" b="0" i="0" u="none" strike="noStrike" cap="none">
                <a:solidFill>
                  <a:schemeClr val="accent1"/>
                </a:solidFill>
                <a:latin typeface="Arial"/>
                <a:ea typeface="Arial"/>
                <a:cs typeface="Arial"/>
                <a:sym typeface="Arial"/>
              </a:rPr>
              <a:t>see</a:t>
            </a:r>
            <a:br>
              <a:rPr lang="en-US" sz="3600" b="0" i="0" u="none" strike="noStrike" cap="none">
                <a:solidFill>
                  <a:schemeClr val="accent1"/>
                </a:solidFill>
                <a:latin typeface="Arial"/>
                <a:ea typeface="Arial"/>
                <a:cs typeface="Arial"/>
                <a:sym typeface="Arial"/>
              </a:rPr>
            </a:br>
            <a:r>
              <a:rPr lang="en-US" sz="3600" b="0" i="0" u="none" strike="noStrike" cap="none">
                <a:solidFill>
                  <a:schemeClr val="accent1"/>
                </a:solidFill>
                <a:latin typeface="Arial"/>
                <a:ea typeface="Arial"/>
                <a:cs typeface="Arial"/>
                <a:sym typeface="Arial"/>
              </a:rPr>
              <a:t> </a:t>
            </a:r>
            <a:r>
              <a:rPr lang="en-US" sz="2400" b="0" i="0" u="none" strike="noStrike" cap="none">
                <a:solidFill>
                  <a:schemeClr val="accent1"/>
                </a:solidFill>
                <a:latin typeface="Arial"/>
                <a:ea typeface="Arial"/>
                <a:cs typeface="Arial"/>
                <a:sym typeface="Arial"/>
                <a:hlinkClick r:id="rId3"/>
              </a:rPr>
              <a:t>https://confluence.cornell.edu/display/folioreporting/How+to+convert+LDP+queries+to+Metadb+format</a:t>
            </a:r>
            <a:endParaRPr sz="24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34453687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91133" y="3429000"/>
            <a:ext cx="10515600" cy="1179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Using MARC</a:t>
            </a:r>
            <a:endParaRPr sz="36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545124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1026" name="Picture 2" descr="A screenshot of a computer&#10;&#10;Description automatically generated">
            <a:extLst>
              <a:ext uri="{FF2B5EF4-FFF2-40B4-BE49-F238E27FC236}">
                <a16:creationId xmlns:a16="http://schemas.microsoft.com/office/drawing/2014/main" id="{E18B4E46-487A-F5B1-104A-FB0F77DE61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6946" y="473336"/>
            <a:ext cx="211455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A screenshot of a computer&#10;&#10;Description automatically generated">
            <a:extLst>
              <a:ext uri="{FF2B5EF4-FFF2-40B4-BE49-F238E27FC236}">
                <a16:creationId xmlns:a16="http://schemas.microsoft.com/office/drawing/2014/main" id="{11300D30-9E4B-9011-5A20-EC659FADC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16946" y="3429000"/>
            <a:ext cx="2505075" cy="27051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00E7BAF3-4F37-1132-0352-D7BAAC04C78E}"/>
              </a:ext>
            </a:extLst>
          </p:cNvPr>
          <p:cNvSpPr>
            <a:spLocks noGrp="1"/>
          </p:cNvSpPr>
          <p:nvPr>
            <p:ph type="title"/>
          </p:nvPr>
        </p:nvSpPr>
        <p:spPr>
          <a:xfrm>
            <a:off x="706808" y="473336"/>
            <a:ext cx="10515600" cy="1023600"/>
          </a:xfrm>
        </p:spPr>
        <p:txBody>
          <a:bodyPr/>
          <a:lstStyle/>
          <a:p>
            <a:r>
              <a:rPr lang="en-US" sz="2400">
                <a:solidFill>
                  <a:schemeClr val="accent1"/>
                </a:solidFill>
              </a:rPr>
              <a:t>Using MARC tables in Metadb</a:t>
            </a:r>
          </a:p>
        </p:txBody>
      </p:sp>
      <p:sp>
        <p:nvSpPr>
          <p:cNvPr id="8" name="TextBox 7">
            <a:extLst>
              <a:ext uri="{FF2B5EF4-FFF2-40B4-BE49-F238E27FC236}">
                <a16:creationId xmlns:a16="http://schemas.microsoft.com/office/drawing/2014/main" id="{385CB401-D904-A973-AED7-4450A7B1FB0D}"/>
              </a:ext>
            </a:extLst>
          </p:cNvPr>
          <p:cNvSpPr txBox="1"/>
          <p:nvPr/>
        </p:nvSpPr>
        <p:spPr>
          <a:xfrm>
            <a:off x="838200" y="4381894"/>
            <a:ext cx="8954696" cy="1569660"/>
          </a:xfrm>
          <a:prstGeom prst="rect">
            <a:avLst/>
          </a:prstGeom>
          <a:noFill/>
        </p:spPr>
        <p:txBody>
          <a:bodyPr wrap="square" rtlCol="0">
            <a:spAutoFit/>
          </a:bodyPr>
          <a:lstStyle/>
          <a:p>
            <a:r>
              <a:rPr lang="en-US" sz="2400"/>
              <a:t>Good news!</a:t>
            </a:r>
          </a:p>
          <a:p>
            <a:pPr marL="285750" indent="-285750">
              <a:buFont typeface="Arial" panose="020B0604020202020204" pitchFamily="34" charset="0"/>
              <a:buChar char="•"/>
            </a:pPr>
            <a:r>
              <a:rPr lang="en-US" sz="2400"/>
              <a:t>field names in MARC tables are the same in LDP and Metadb</a:t>
            </a:r>
          </a:p>
          <a:p>
            <a:pPr marL="285750" indent="-285750">
              <a:buFont typeface="Arial" panose="020B0604020202020204" pitchFamily="34" charset="0"/>
              <a:buChar char="•"/>
            </a:pPr>
            <a:r>
              <a:rPr lang="en-US" sz="2400"/>
              <a:t>only the schema names and table names are different in Metadb MARC tables</a:t>
            </a:r>
          </a:p>
        </p:txBody>
      </p:sp>
      <p:graphicFrame>
        <p:nvGraphicFramePr>
          <p:cNvPr id="10" name="Table 9">
            <a:extLst>
              <a:ext uri="{FF2B5EF4-FFF2-40B4-BE49-F238E27FC236}">
                <a16:creationId xmlns:a16="http://schemas.microsoft.com/office/drawing/2014/main" id="{5A83DF84-60BE-40E4-EC00-7C2123F03651}"/>
              </a:ext>
            </a:extLst>
          </p:cNvPr>
          <p:cNvGraphicFramePr>
            <a:graphicFrameLocks noGrp="1"/>
          </p:cNvGraphicFramePr>
          <p:nvPr>
            <p:extLst>
              <p:ext uri="{D42A27DB-BD31-4B8C-83A1-F6EECF244321}">
                <p14:modId xmlns:p14="http://schemas.microsoft.com/office/powerpoint/2010/main" val="1131714948"/>
              </p:ext>
            </p:extLst>
          </p:nvPr>
        </p:nvGraphicFramePr>
        <p:xfrm>
          <a:off x="969592" y="1496936"/>
          <a:ext cx="7906184" cy="2504558"/>
        </p:xfrm>
        <a:graphic>
          <a:graphicData uri="http://schemas.openxmlformats.org/drawingml/2006/table">
            <a:tbl>
              <a:tblPr firstRow="1" bandRow="1">
                <a:tableStyleId>{48B633AA-E1B5-495A-916B-FB1DC54AAE37}</a:tableStyleId>
              </a:tblPr>
              <a:tblGrid>
                <a:gridCol w="1781939">
                  <a:extLst>
                    <a:ext uri="{9D8B030D-6E8A-4147-A177-3AD203B41FA5}">
                      <a16:colId xmlns:a16="http://schemas.microsoft.com/office/drawing/2014/main" val="900639619"/>
                    </a:ext>
                  </a:extLst>
                </a:gridCol>
                <a:gridCol w="6124245">
                  <a:extLst>
                    <a:ext uri="{9D8B030D-6E8A-4147-A177-3AD203B41FA5}">
                      <a16:colId xmlns:a16="http://schemas.microsoft.com/office/drawing/2014/main" val="1050664329"/>
                    </a:ext>
                  </a:extLst>
                </a:gridCol>
              </a:tblGrid>
              <a:tr h="628965">
                <a:tc>
                  <a:txBody>
                    <a:bodyPr/>
                    <a:lstStyle/>
                    <a:p>
                      <a:r>
                        <a:rPr lang="en-US" sz="2400"/>
                        <a:t>LDP</a:t>
                      </a:r>
                    </a:p>
                  </a:txBody>
                  <a:tcPr/>
                </a:tc>
                <a:tc>
                  <a:txBody>
                    <a:bodyPr/>
                    <a:lstStyle/>
                    <a:p>
                      <a:r>
                        <a:rPr lang="en-US" sz="2400"/>
                        <a:t>Metadb</a:t>
                      </a:r>
                    </a:p>
                  </a:txBody>
                  <a:tcPr/>
                </a:tc>
                <a:extLst>
                  <a:ext uri="{0D108BD9-81ED-4DB2-BD59-A6C34878D82A}">
                    <a16:rowId xmlns:a16="http://schemas.microsoft.com/office/drawing/2014/main" val="3983151147"/>
                  </a:ext>
                </a:extLst>
              </a:tr>
              <a:tr h="600768">
                <a:tc>
                  <a:txBody>
                    <a:bodyPr/>
                    <a:lstStyle/>
                    <a:p>
                      <a:r>
                        <a:rPr lang="en-US" sz="2400"/>
                        <a:t>srs_marc</a:t>
                      </a:r>
                    </a:p>
                  </a:txBody>
                  <a:tcPr/>
                </a:tc>
                <a:tc>
                  <a:txBody>
                    <a:bodyPr/>
                    <a:lstStyle/>
                    <a:p>
                      <a:r>
                        <a:rPr lang="en-US" sz="2400" b="1" i="0" u="none" strike="noStrike" cap="none">
                          <a:solidFill>
                            <a:schemeClr val="dk1"/>
                          </a:solidFill>
                          <a:effectLst/>
                          <a:latin typeface="Calibri"/>
                          <a:ea typeface="Calibri"/>
                          <a:cs typeface="Calibri"/>
                          <a:sym typeface="Arial"/>
                        </a:rPr>
                        <a:t>folio_source_record.marc_records_lb</a:t>
                      </a:r>
                      <a:endParaRPr lang="en-US" sz="2400"/>
                    </a:p>
                  </a:txBody>
                  <a:tcPr/>
                </a:tc>
                <a:extLst>
                  <a:ext uri="{0D108BD9-81ED-4DB2-BD59-A6C34878D82A}">
                    <a16:rowId xmlns:a16="http://schemas.microsoft.com/office/drawing/2014/main" val="3123306037"/>
                  </a:ext>
                </a:extLst>
              </a:tr>
              <a:tr h="674057">
                <a:tc>
                  <a:txBody>
                    <a:bodyPr/>
                    <a:lstStyle/>
                    <a:p>
                      <a:r>
                        <a:rPr lang="en-US" sz="2400"/>
                        <a:t>srs_marctab</a:t>
                      </a:r>
                    </a:p>
                  </a:txBody>
                  <a:tcPr/>
                </a:tc>
                <a:tc>
                  <a:txBody>
                    <a:bodyPr/>
                    <a:lstStyle/>
                    <a:p>
                      <a:r>
                        <a:rPr lang="fr-FR" sz="2400" b="1" i="0" u="none" strike="noStrike" cap="none">
                          <a:solidFill>
                            <a:schemeClr val="dk1"/>
                          </a:solidFill>
                          <a:effectLst/>
                          <a:latin typeface="Calibri"/>
                          <a:ea typeface="Calibri"/>
                          <a:cs typeface="Calibri"/>
                          <a:sym typeface="Arial"/>
                        </a:rPr>
                        <a:t>folio_source_record.marc__t </a:t>
                      </a:r>
                      <a:endParaRPr lang="en-US" sz="2400"/>
                    </a:p>
                  </a:txBody>
                  <a:tcPr/>
                </a:tc>
                <a:extLst>
                  <a:ext uri="{0D108BD9-81ED-4DB2-BD59-A6C34878D82A}">
                    <a16:rowId xmlns:a16="http://schemas.microsoft.com/office/drawing/2014/main" val="1503238710"/>
                  </a:ext>
                </a:extLst>
              </a:tr>
              <a:tr h="600768">
                <a:tc>
                  <a:txBody>
                    <a:bodyPr/>
                    <a:lstStyle/>
                    <a:p>
                      <a:r>
                        <a:rPr lang="en-US" sz="2400"/>
                        <a:t>srs_records</a:t>
                      </a:r>
                    </a:p>
                  </a:txBody>
                  <a:tcPr/>
                </a:tc>
                <a:tc>
                  <a:txBody>
                    <a:bodyPr/>
                    <a:lstStyle/>
                    <a:p>
                      <a:r>
                        <a:rPr lang="en-US" sz="2400" b="1" i="0" u="none" strike="noStrike" cap="none">
                          <a:solidFill>
                            <a:schemeClr val="dk1"/>
                          </a:solidFill>
                          <a:effectLst/>
                          <a:latin typeface="Calibri"/>
                          <a:ea typeface="Calibri"/>
                          <a:cs typeface="Calibri"/>
                          <a:sym typeface="Arial"/>
                        </a:rPr>
                        <a:t>folio_source_record.records_lb </a:t>
                      </a:r>
                      <a:endParaRPr lang="en-US" sz="2400"/>
                    </a:p>
                  </a:txBody>
                  <a:tcPr/>
                </a:tc>
                <a:extLst>
                  <a:ext uri="{0D108BD9-81ED-4DB2-BD59-A6C34878D82A}">
                    <a16:rowId xmlns:a16="http://schemas.microsoft.com/office/drawing/2014/main" val="380539132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68"/>
          <p:cNvSpPr txBox="1">
            <a:spLocks noGrp="1"/>
          </p:cNvSpPr>
          <p:nvPr>
            <p:ph type="title"/>
          </p:nvPr>
        </p:nvSpPr>
        <p:spPr>
          <a:xfrm>
            <a:off x="508600" y="473325"/>
            <a:ext cx="108453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sz="2400">
                <a:solidFill>
                  <a:schemeClr val="accent1"/>
                </a:solidFill>
              </a:rPr>
              <a:t>Example: Using MARC</a:t>
            </a:r>
            <a:endParaRPr sz="2400">
              <a:solidFill>
                <a:schemeClr val="accent1"/>
              </a:solidFill>
            </a:endParaRPr>
          </a:p>
        </p:txBody>
      </p:sp>
      <p:sp>
        <p:nvSpPr>
          <p:cNvPr id="485" name="Google Shape;485;p68"/>
          <p:cNvSpPr txBox="1">
            <a:spLocks noGrp="1"/>
          </p:cNvSpPr>
          <p:nvPr>
            <p:ph type="body" idx="1"/>
          </p:nvPr>
        </p:nvSpPr>
        <p:spPr>
          <a:xfrm>
            <a:off x="216575" y="1729325"/>
            <a:ext cx="4403100" cy="4545900"/>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None/>
            </a:pPr>
            <a:endParaRPr sz="2400"/>
          </a:p>
          <a:p>
            <a:pPr marL="0" lvl="0" indent="0" algn="l" rtl="0">
              <a:spcBef>
                <a:spcPts val="933"/>
              </a:spcBef>
              <a:spcAft>
                <a:spcPts val="0"/>
              </a:spcAft>
              <a:buNone/>
            </a:pPr>
            <a:endParaRPr sz="2400"/>
          </a:p>
          <a:p>
            <a:pPr marL="241300" lvl="0" indent="-323850" algn="l" rtl="0">
              <a:spcBef>
                <a:spcPts val="933"/>
              </a:spcBef>
              <a:spcAft>
                <a:spcPts val="0"/>
              </a:spcAft>
              <a:buSzPts val="3100"/>
              <a:buChar char="●"/>
            </a:pPr>
            <a:r>
              <a:rPr lang="en-US" sz="3100"/>
              <a:t>this example finds records with English in the 008 MARC language field</a:t>
            </a:r>
            <a:endParaRPr sz="3100"/>
          </a:p>
          <a:p>
            <a:pPr marL="0" lvl="0" indent="0" algn="l" rtl="0">
              <a:spcBef>
                <a:spcPts val="933"/>
              </a:spcBef>
              <a:spcAft>
                <a:spcPts val="0"/>
              </a:spcAft>
              <a:buNone/>
            </a:pPr>
            <a:endParaRPr sz="3100"/>
          </a:p>
        </p:txBody>
      </p:sp>
      <p:sp>
        <p:nvSpPr>
          <p:cNvPr id="486" name="Google Shape;486;p68"/>
          <p:cNvSpPr txBox="1"/>
          <p:nvPr/>
        </p:nvSpPr>
        <p:spPr>
          <a:xfrm>
            <a:off x="5114150" y="1729325"/>
            <a:ext cx="6611700" cy="47406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SELECT</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sm.instance_id,</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sm.field,</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substring(sm.content, 36,3) AS language</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FROM</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a:t>
            </a:r>
            <a:r>
              <a:rPr lang="en-US" sz="1800" b="1">
                <a:solidFill>
                  <a:srgbClr val="000000"/>
                </a:solidFill>
                <a:highlight>
                  <a:srgbClr val="FFFF00"/>
                </a:highlight>
                <a:latin typeface="Courier New"/>
                <a:ea typeface="Courier New"/>
                <a:cs typeface="Courier New"/>
                <a:sym typeface="Courier New"/>
              </a:rPr>
              <a:t>folio_source_record.marc__t</a:t>
            </a:r>
            <a:r>
              <a:rPr lang="en-US" sz="1800" b="1">
                <a:solidFill>
                  <a:srgbClr val="000000"/>
                </a:solidFill>
                <a:latin typeface="Courier New"/>
                <a:ea typeface="Courier New"/>
                <a:cs typeface="Courier New"/>
                <a:sym typeface="Courier New"/>
              </a:rPr>
              <a:t> </a:t>
            </a:r>
            <a:r>
              <a:rPr lang="en-US" sz="1800">
                <a:solidFill>
                  <a:srgbClr val="000000"/>
                </a:solidFill>
                <a:latin typeface="Courier New"/>
                <a:ea typeface="Courier New"/>
                <a:cs typeface="Courier New"/>
                <a:sym typeface="Courier New"/>
              </a:rPr>
              <a:t>AS sm</a:t>
            </a:r>
            <a:endParaRPr sz="1800"/>
          </a:p>
          <a:p>
            <a:pPr marL="0" marR="0" lvl="0" indent="0" algn="just" rtl="0">
              <a:lnSpc>
                <a:spcPct val="100000"/>
              </a:lnSpc>
              <a:spcBef>
                <a:spcPts val="0"/>
              </a:spcBef>
              <a:spcAft>
                <a:spcPts val="0"/>
              </a:spcAft>
              <a:buClr>
                <a:srgbClr val="000000"/>
              </a:buClr>
              <a:buSzPts val="1500"/>
              <a:buFont typeface="Arial"/>
              <a:buNone/>
            </a:pPr>
            <a:endParaRPr sz="1800">
              <a:solidFill>
                <a:srgbClr val="000000"/>
              </a:solidFill>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endParaRPr sz="1800">
              <a:solidFill>
                <a:srgbClr val="000000"/>
              </a:solidFill>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endParaRPr sz="1800">
              <a:solidFill>
                <a:srgbClr val="000000"/>
              </a:solidFill>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endParaRPr sz="1800">
              <a:solidFill>
                <a:srgbClr val="000000"/>
              </a:solidFill>
              <a:latin typeface="Courier New"/>
              <a:ea typeface="Courier New"/>
              <a:cs typeface="Courier New"/>
              <a:sym typeface="Courier New"/>
            </a:endParaRPr>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WHERE</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sm.field = '008'</a:t>
            </a:r>
            <a:br>
              <a:rPr lang="en-US" sz="1800">
                <a:latin typeface="Courier New"/>
                <a:ea typeface="Courier New"/>
                <a:cs typeface="Courier New"/>
                <a:sym typeface="Courier New"/>
              </a:rPr>
            </a:br>
            <a:r>
              <a:rPr lang="en-US" sz="1800">
                <a:latin typeface="Courier New"/>
                <a:ea typeface="Courier New"/>
                <a:cs typeface="Courier New"/>
                <a:sym typeface="Courier New"/>
              </a:rPr>
              <a:t>    </a:t>
            </a:r>
            <a:r>
              <a:rPr lang="en-US" sz="1800">
                <a:solidFill>
                  <a:srgbClr val="000000"/>
                </a:solidFill>
                <a:latin typeface="Courier New"/>
                <a:ea typeface="Courier New"/>
                <a:cs typeface="Courier New"/>
                <a:sym typeface="Courier New"/>
              </a:rPr>
              <a:t>AND</a:t>
            </a:r>
            <a:r>
              <a:rPr lang="en-US" sz="1800">
                <a:latin typeface="Courier New"/>
                <a:ea typeface="Courier New"/>
                <a:cs typeface="Courier New"/>
                <a:sym typeface="Courier New"/>
              </a:rPr>
              <a:t> </a:t>
            </a:r>
            <a:r>
              <a:rPr lang="en-US" sz="1800">
                <a:solidFill>
                  <a:srgbClr val="000000"/>
                </a:solidFill>
                <a:latin typeface="Courier New"/>
                <a:ea typeface="Courier New"/>
                <a:cs typeface="Courier New"/>
                <a:sym typeface="Courier New"/>
              </a:rPr>
              <a:t>substring(sm.content,36,3)IN('eng')</a:t>
            </a:r>
            <a:endParaRPr sz="1800"/>
          </a:p>
          <a:p>
            <a:pPr marL="0" marR="0" lvl="0" indent="0" algn="just" rtl="0">
              <a:lnSpc>
                <a:spcPct val="100000"/>
              </a:lnSpc>
              <a:spcBef>
                <a:spcPts val="0"/>
              </a:spcBef>
              <a:spcAft>
                <a:spcPts val="0"/>
              </a:spcAft>
              <a:buClr>
                <a:srgbClr val="000000"/>
              </a:buClr>
              <a:buSzPts val="1500"/>
              <a:buFont typeface="Arial"/>
              <a:buNone/>
            </a:pPr>
            <a:r>
              <a:rPr lang="en-US" sz="1800">
                <a:solidFill>
                  <a:srgbClr val="000000"/>
                </a:solidFill>
                <a:latin typeface="Courier New"/>
                <a:ea typeface="Courier New"/>
                <a:cs typeface="Courier New"/>
                <a:sym typeface="Courier New"/>
              </a:rPr>
              <a:t>    LIMIT 10;</a:t>
            </a:r>
            <a:endParaRPr sz="1800"/>
          </a:p>
        </p:txBody>
      </p:sp>
      <p:sp>
        <p:nvSpPr>
          <p:cNvPr id="487" name="Google Shape;487;p68"/>
          <p:cNvSpPr/>
          <p:nvPr/>
        </p:nvSpPr>
        <p:spPr>
          <a:xfrm>
            <a:off x="8193741" y="3564266"/>
            <a:ext cx="1992000" cy="1070700"/>
          </a:xfrm>
          <a:prstGeom prst="upArrowCallout">
            <a:avLst>
              <a:gd name="adj1" fmla="val 25000"/>
              <a:gd name="adj2" fmla="val 25000"/>
              <a:gd name="adj3" fmla="val 25000"/>
              <a:gd name="adj4" fmla="val 64977"/>
            </a:avLst>
          </a:prstGeom>
          <a:solidFill>
            <a:srgbClr val="4472C4"/>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Calibri"/>
                <a:ea typeface="Calibri"/>
                <a:cs typeface="Calibri"/>
                <a:sym typeface="Calibri"/>
              </a:rPr>
              <a:t>marc _ _ t</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691133" y="3429000"/>
            <a:ext cx="10515600" cy="117957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b="0" i="0" u="none" strike="noStrike" cap="none">
                <a:solidFill>
                  <a:schemeClr val="accent1"/>
                </a:solidFill>
                <a:latin typeface="Arial"/>
                <a:ea typeface="Arial"/>
                <a:cs typeface="Arial"/>
                <a:sym typeface="Arial"/>
              </a:rPr>
              <a:t>Schema Structures: </a:t>
            </a:r>
            <a:br>
              <a:rPr lang="en-US" sz="3600" b="0" i="0" u="none" strike="noStrike" cap="none">
                <a:solidFill>
                  <a:schemeClr val="accent1"/>
                </a:solidFill>
                <a:latin typeface="Arial"/>
                <a:ea typeface="Arial"/>
                <a:cs typeface="Arial"/>
                <a:sym typeface="Arial"/>
              </a:rPr>
            </a:br>
            <a:r>
              <a:rPr lang="en-US" sz="3600">
                <a:solidFill>
                  <a:schemeClr val="accent1"/>
                </a:solidFill>
                <a:latin typeface="Arial"/>
                <a:ea typeface="Arial"/>
                <a:cs typeface="Arial"/>
                <a:sym typeface="Arial"/>
              </a:rPr>
              <a:t>Current and Historical with </a:t>
            </a:r>
            <a:r>
              <a:rPr lang="en-US" sz="3600" i="1">
                <a:solidFill>
                  <a:schemeClr val="accent1"/>
                </a:solidFill>
                <a:latin typeface="Arial"/>
                <a:ea typeface="Arial"/>
                <a:cs typeface="Arial"/>
                <a:sym typeface="Arial"/>
              </a:rPr>
              <a:t>Untransformed</a:t>
            </a:r>
            <a:r>
              <a:rPr lang="en-US" sz="3600">
                <a:solidFill>
                  <a:schemeClr val="accent1"/>
                </a:solidFill>
                <a:latin typeface="Arial"/>
                <a:ea typeface="Arial"/>
                <a:cs typeface="Arial"/>
                <a:sym typeface="Arial"/>
              </a:rPr>
              <a:t> Data (Main Tables)</a:t>
            </a:r>
            <a:endParaRPr sz="3600" b="0" i="0" u="none" strike="noStrike" cap="none">
              <a:solidFill>
                <a:schemeClr val="accent1"/>
              </a:solidFill>
              <a:latin typeface="Arial"/>
              <a:ea typeface="Arial"/>
              <a:cs typeface="Arial"/>
              <a:sym typeface="Arial"/>
            </a:endParaRPr>
          </a:p>
        </p:txBody>
      </p:sp>
    </p:spTree>
    <p:extLst>
      <p:ext uri="{BB962C8B-B14F-4D97-AF65-F5344CB8AC3E}">
        <p14:creationId xmlns:p14="http://schemas.microsoft.com/office/powerpoint/2010/main" val="41280209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69"/>
          <p:cNvSpPr txBox="1">
            <a:spLocks noGrp="1"/>
          </p:cNvSpPr>
          <p:nvPr>
            <p:ph type="title"/>
          </p:nvPr>
        </p:nvSpPr>
        <p:spPr>
          <a:xfrm>
            <a:off x="499125" y="303811"/>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solidFill>
                  <a:schemeClr val="accent1"/>
                </a:solidFill>
              </a:rPr>
              <a:t>Data Fields in JSON Array</a:t>
            </a:r>
            <a:endParaRPr>
              <a:solidFill>
                <a:schemeClr val="accent1"/>
              </a:solidFill>
            </a:endParaRPr>
          </a:p>
        </p:txBody>
      </p:sp>
      <p:sp>
        <p:nvSpPr>
          <p:cNvPr id="493" name="Google Shape;493;p69"/>
          <p:cNvSpPr txBox="1">
            <a:spLocks noGrp="1"/>
          </p:cNvSpPr>
          <p:nvPr>
            <p:ph type="body" idx="1"/>
          </p:nvPr>
        </p:nvSpPr>
        <p:spPr>
          <a:xfrm>
            <a:off x="838199" y="1631975"/>
            <a:ext cx="10176525" cy="4545900"/>
          </a:xfrm>
          <a:prstGeom prst="rect">
            <a:avLst/>
          </a:prstGeom>
        </p:spPr>
        <p:txBody>
          <a:bodyPr spcFirstLastPara="1" wrap="square" lIns="68575" tIns="34275" rIns="68575" bIns="34275" anchor="t" anchorCtr="0">
            <a:noAutofit/>
          </a:bodyPr>
          <a:lstStyle/>
          <a:p>
            <a:pPr marL="0" lvl="0" indent="0" algn="l" rtl="0">
              <a:spcBef>
                <a:spcPts val="933"/>
              </a:spcBef>
              <a:spcAft>
                <a:spcPts val="0"/>
              </a:spcAft>
              <a:buNone/>
            </a:pPr>
            <a:endParaRPr sz="2400"/>
          </a:p>
          <a:p>
            <a:pPr marL="241300" lvl="0" indent="-323850" algn="l" rtl="0">
              <a:spcBef>
                <a:spcPts val="933"/>
              </a:spcBef>
              <a:spcAft>
                <a:spcPts val="0"/>
              </a:spcAft>
              <a:buSzPts val="3100"/>
              <a:buChar char="●"/>
            </a:pPr>
            <a:r>
              <a:rPr lang="en-US" sz="3100"/>
              <a:t>What if the data field you need cannot be found on the current transformed table?</a:t>
            </a:r>
            <a:endParaRPr sz="3100"/>
          </a:p>
          <a:p>
            <a:pPr marL="685800" lvl="1" indent="-311150" algn="l" rtl="0">
              <a:spcBef>
                <a:spcPts val="933"/>
              </a:spcBef>
              <a:spcAft>
                <a:spcPts val="0"/>
              </a:spcAft>
              <a:buSzPts val="3100"/>
              <a:buChar char="○"/>
            </a:pPr>
            <a:r>
              <a:rPr lang="en-US" sz="3100"/>
              <a:t>review the main table</a:t>
            </a:r>
            <a:endParaRPr sz="3100"/>
          </a:p>
          <a:p>
            <a:pPr marL="685800" lvl="1" indent="-311150" algn="l" rtl="0">
              <a:spcBef>
                <a:spcPts val="933"/>
              </a:spcBef>
              <a:spcAft>
                <a:spcPts val="0"/>
              </a:spcAft>
              <a:buSzPts val="3100"/>
              <a:buChar char="○"/>
            </a:pPr>
            <a:r>
              <a:rPr lang="en-US" sz="3100"/>
              <a:t>extract from JSON (we had JSON data arrays in LDP, too)</a:t>
            </a:r>
            <a:endParaRPr sz="3100"/>
          </a:p>
          <a:p>
            <a:pPr marL="0" lvl="0" indent="0" algn="l" rtl="0">
              <a:spcBef>
                <a:spcPts val="933"/>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p:nvPr/>
        </p:nvSpPr>
        <p:spPr>
          <a:xfrm>
            <a:off x="415600" y="593367"/>
            <a:ext cx="11360700" cy="76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chemeClr val="accent1"/>
                </a:solidFill>
              </a:rPr>
              <a:t>FOLIO Reporting for the Cornell University Library</a:t>
            </a:r>
            <a:endParaRPr/>
          </a:p>
        </p:txBody>
      </p:sp>
      <p:sp>
        <p:nvSpPr>
          <p:cNvPr id="134" name="Google Shape;134;p23"/>
          <p:cNvSpPr txBox="1"/>
          <p:nvPr/>
        </p:nvSpPr>
        <p:spPr>
          <a:xfrm>
            <a:off x="415600" y="1232620"/>
            <a:ext cx="6624600" cy="51486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sz="2400">
                <a:solidFill>
                  <a:schemeClr val="dk1"/>
                </a:solidFill>
              </a:rPr>
              <a:t>The Cornell University Library went live with FOLIO and FOLIO Reporting with the Library Data Platform July 1, 2021</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EBSCO provides hosting services for Cornell’s FOLIO application database and Cornell’s Library Data Platform (LDP) and Metadb (Test) reporting databases</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Cornell converting 300+ queries and 20+ dashboards from LDP to Metadb</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Cornell will move to Metadb for Production Reporting Services and </a:t>
            </a:r>
            <a:r>
              <a:rPr lang="en-US" sz="2400" b="1">
                <a:solidFill>
                  <a:schemeClr val="dk1"/>
                </a:solidFill>
              </a:rPr>
              <a:t>will retire its LDP on November 30, 2024</a:t>
            </a:r>
            <a:endParaRPr sz="2400" b="1">
              <a:solidFill>
                <a:schemeClr val="dk1"/>
              </a:solidFill>
            </a:endParaRPr>
          </a:p>
          <a:p>
            <a:pPr marL="126997" marR="0" lvl="0" indent="0"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a:p>
            <a:pPr marL="609584" marR="0" lvl="0" indent="-349237"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p:txBody>
      </p:sp>
      <p:pic>
        <p:nvPicPr>
          <p:cNvPr id="135" name="Google Shape;135;p23"/>
          <p:cNvPicPr preferRelativeResize="0"/>
          <p:nvPr/>
        </p:nvPicPr>
        <p:blipFill>
          <a:blip r:embed="rId3">
            <a:alphaModFix/>
          </a:blip>
          <a:stretch>
            <a:fillRect/>
          </a:stretch>
        </p:blipFill>
        <p:spPr>
          <a:xfrm>
            <a:off x="7671331" y="1709433"/>
            <a:ext cx="4194975" cy="41949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7"/>
          <p:cNvSpPr txBox="1">
            <a:spLocks noGrp="1"/>
          </p:cNvSpPr>
          <p:nvPr>
            <p:ph type="title"/>
          </p:nvPr>
        </p:nvSpPr>
        <p:spPr>
          <a:xfrm>
            <a:off x="517799" y="163648"/>
            <a:ext cx="10515600" cy="81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US" sz="2400" b="1" i="0" u="none" strike="noStrike" cap="none">
                <a:solidFill>
                  <a:schemeClr val="accent1"/>
                </a:solidFill>
                <a:latin typeface="Arial"/>
                <a:ea typeface="Arial"/>
                <a:cs typeface="Arial"/>
                <a:sym typeface="Arial"/>
              </a:rPr>
              <a:t>Main Tables Contain JSONB Data Arrays</a:t>
            </a:r>
            <a:endParaRPr sz="2400" b="1"/>
          </a:p>
        </p:txBody>
      </p:sp>
      <p:pic>
        <p:nvPicPr>
          <p:cNvPr id="2" name="Picture 1">
            <a:extLst>
              <a:ext uri="{FF2B5EF4-FFF2-40B4-BE49-F238E27FC236}">
                <a16:creationId xmlns:a16="http://schemas.microsoft.com/office/drawing/2014/main" id="{7BC007BF-866D-6FBF-039A-22DEEB99E3DA}"/>
              </a:ext>
            </a:extLst>
          </p:cNvPr>
          <p:cNvPicPr>
            <a:picLocks noChangeAspect="1"/>
          </p:cNvPicPr>
          <p:nvPr/>
        </p:nvPicPr>
        <p:blipFill>
          <a:blip r:embed="rId3"/>
          <a:stretch>
            <a:fillRect/>
          </a:stretch>
        </p:blipFill>
        <p:spPr>
          <a:xfrm>
            <a:off x="1033992" y="976348"/>
            <a:ext cx="9059764" cy="5609467"/>
          </a:xfrm>
          <a:prstGeom prst="rect">
            <a:avLst/>
          </a:prstGeom>
        </p:spPr>
      </p:pic>
    </p:spTree>
    <p:extLst>
      <p:ext uri="{BB962C8B-B14F-4D97-AF65-F5344CB8AC3E}">
        <p14:creationId xmlns:p14="http://schemas.microsoft.com/office/powerpoint/2010/main" val="2575238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70"/>
          <p:cNvSpPr txBox="1">
            <a:spLocks noGrp="1"/>
          </p:cNvSpPr>
          <p:nvPr>
            <p:ph type="title"/>
          </p:nvPr>
        </p:nvSpPr>
        <p:spPr>
          <a:xfrm>
            <a:off x="216575" y="275525"/>
            <a:ext cx="11537400" cy="859578"/>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sz="2400">
                <a:solidFill>
                  <a:schemeClr val="accent1"/>
                </a:solidFill>
              </a:rPr>
              <a:t>Extract data field from main (untransformed) current and historical data table JSON array</a:t>
            </a:r>
            <a:endParaRPr sz="2400">
              <a:solidFill>
                <a:schemeClr val="accent1"/>
              </a:solidFill>
            </a:endParaRPr>
          </a:p>
        </p:txBody>
      </p:sp>
      <p:sp>
        <p:nvSpPr>
          <p:cNvPr id="499" name="Google Shape;499;p70"/>
          <p:cNvSpPr txBox="1"/>
          <p:nvPr/>
        </p:nvSpPr>
        <p:spPr>
          <a:xfrm>
            <a:off x="442485" y="1560352"/>
            <a:ext cx="6562999" cy="4765800"/>
          </a:xfrm>
          <a:prstGeom prst="rect">
            <a:avLst/>
          </a:prstGeom>
          <a:noFill/>
          <a:ln w="9525" cap="flat" cmpd="sng">
            <a:solidFill>
              <a:srgbClr val="4472C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50000"/>
              </a:lnSpc>
              <a:spcBef>
                <a:spcPts val="1000"/>
              </a:spcBef>
              <a:spcAft>
                <a:spcPts val="0"/>
              </a:spcAft>
              <a:buClr>
                <a:srgbClr val="000000"/>
              </a:buClr>
              <a:buSzPct val="100000"/>
              <a:buFont typeface="Arial"/>
              <a:buNone/>
            </a:pPr>
            <a:r>
              <a:rPr lang="en-US" sz="1800">
                <a:latin typeface="Consolas"/>
                <a:ea typeface="Consolas"/>
                <a:cs typeface="Consolas"/>
                <a:sym typeface="Consolas"/>
              </a:rPr>
              <a:t>SELECT jsonb_extract_path_text(hr.jsonb, 'hrid') </a:t>
            </a:r>
            <a:br>
              <a:rPr lang="en-US" sz="1800">
                <a:latin typeface="Consolas"/>
                <a:ea typeface="Consolas"/>
                <a:cs typeface="Consolas"/>
                <a:sym typeface="Consolas"/>
              </a:rPr>
            </a:br>
            <a:r>
              <a:rPr lang="en-US" sz="1800">
                <a:latin typeface="Consolas"/>
                <a:ea typeface="Consolas"/>
                <a:cs typeface="Consolas"/>
                <a:sym typeface="Consolas"/>
              </a:rPr>
              <a:t>AS holdings_hrid, admin_notes.jsonb #&gt;&gt; '{}' </a:t>
            </a:r>
            <a:br>
              <a:rPr lang="en-US" sz="1800">
                <a:latin typeface="Consolas"/>
                <a:ea typeface="Consolas"/>
                <a:cs typeface="Consolas"/>
                <a:sym typeface="Consolas"/>
              </a:rPr>
            </a:br>
            <a:r>
              <a:rPr lang="en-US" sz="1800">
                <a:latin typeface="Consolas"/>
                <a:ea typeface="Consolas"/>
                <a:cs typeface="Consolas"/>
                <a:sym typeface="Consolas"/>
              </a:rPr>
              <a:t>AS administrative_note </a:t>
            </a:r>
            <a:br>
              <a:rPr lang="en-US" sz="1800">
                <a:latin typeface="Consolas"/>
                <a:ea typeface="Consolas"/>
                <a:cs typeface="Consolas"/>
                <a:sym typeface="Consolas"/>
              </a:rPr>
            </a:br>
            <a:r>
              <a:rPr lang="en-US" sz="1800">
                <a:latin typeface="Consolas"/>
                <a:ea typeface="Consolas"/>
                <a:cs typeface="Consolas"/>
                <a:sym typeface="Consolas"/>
              </a:rPr>
              <a:t>FROM folio_inventory.</a:t>
            </a:r>
            <a:r>
              <a:rPr lang="en-US" sz="1800">
                <a:highlight>
                  <a:srgbClr val="FFFF00"/>
                </a:highlight>
                <a:latin typeface="Consolas"/>
                <a:ea typeface="Consolas"/>
                <a:cs typeface="Consolas"/>
                <a:sym typeface="Consolas"/>
              </a:rPr>
              <a:t>holdings_record__</a:t>
            </a:r>
            <a:r>
              <a:rPr lang="en-US" sz="1800">
                <a:latin typeface="Consolas"/>
                <a:ea typeface="Consolas"/>
                <a:cs typeface="Consolas"/>
                <a:sym typeface="Consolas"/>
              </a:rPr>
              <a:t> AS hr </a:t>
            </a:r>
            <a:br>
              <a:rPr lang="en-US" sz="1800">
                <a:latin typeface="Consolas"/>
                <a:ea typeface="Consolas"/>
                <a:cs typeface="Consolas"/>
                <a:sym typeface="Consolas"/>
              </a:rPr>
            </a:br>
            <a:r>
              <a:rPr lang="en-US" sz="1800">
                <a:latin typeface="Consolas"/>
                <a:ea typeface="Consolas"/>
                <a:cs typeface="Consolas"/>
                <a:sym typeface="Consolas"/>
              </a:rPr>
              <a:t>CROSS JOIN LATERAL jsonb_array_elements(jsonb_extract_path</a:t>
            </a:r>
            <a:br>
              <a:rPr lang="en-US" sz="1800">
                <a:latin typeface="Consolas"/>
                <a:ea typeface="Consolas"/>
                <a:cs typeface="Consolas"/>
                <a:sym typeface="Consolas"/>
              </a:rPr>
            </a:br>
            <a:r>
              <a:rPr lang="en-US" sz="1800">
                <a:latin typeface="Consolas"/>
                <a:ea typeface="Consolas"/>
                <a:cs typeface="Consolas"/>
                <a:sym typeface="Consolas"/>
              </a:rPr>
              <a:t>(hr.jsonb, 'administrativeNotes')) </a:t>
            </a:r>
            <a:br>
              <a:rPr lang="en-US" sz="1800">
                <a:latin typeface="Consolas"/>
                <a:ea typeface="Consolas"/>
                <a:cs typeface="Consolas"/>
                <a:sym typeface="Consolas"/>
              </a:rPr>
            </a:br>
            <a:r>
              <a:rPr lang="en-US" sz="1800">
                <a:latin typeface="Consolas"/>
                <a:ea typeface="Consolas"/>
                <a:cs typeface="Consolas"/>
                <a:sym typeface="Consolas"/>
              </a:rPr>
              <a:t>AS admin_notes (jsonb) </a:t>
            </a:r>
            <a:br>
              <a:rPr lang="en-US" sz="1800">
                <a:latin typeface="Consolas"/>
                <a:ea typeface="Consolas"/>
                <a:cs typeface="Consolas"/>
                <a:sym typeface="Consolas"/>
              </a:rPr>
            </a:br>
            <a:r>
              <a:rPr lang="en-US" sz="1800">
                <a:latin typeface="Consolas"/>
                <a:ea typeface="Consolas"/>
                <a:cs typeface="Consolas"/>
                <a:sym typeface="Consolas"/>
              </a:rPr>
              <a:t>WHERE hr.__current IS TRUE</a:t>
            </a:r>
            <a:br>
              <a:rPr lang="en-US" sz="1800">
                <a:latin typeface="Consolas"/>
                <a:ea typeface="Consolas"/>
                <a:cs typeface="Consolas"/>
                <a:sym typeface="Consolas"/>
              </a:rPr>
            </a:br>
            <a:r>
              <a:rPr lang="en-US" sz="1800">
                <a:latin typeface="Consolas"/>
                <a:ea typeface="Consolas"/>
                <a:cs typeface="Consolas"/>
                <a:sym typeface="Consolas"/>
              </a:rPr>
              <a:t>AND hr.jsonb IS NOT NULL</a:t>
            </a:r>
            <a:br>
              <a:rPr lang="en-US" sz="1800">
                <a:latin typeface="Consolas"/>
                <a:ea typeface="Consolas"/>
                <a:cs typeface="Consolas"/>
                <a:sym typeface="Consolas"/>
              </a:rPr>
            </a:br>
            <a:r>
              <a:rPr lang="en-US" sz="1800">
                <a:latin typeface="Consolas"/>
                <a:ea typeface="Consolas"/>
                <a:cs typeface="Consolas"/>
                <a:sym typeface="Consolas"/>
              </a:rPr>
              <a:t>LIMIT 10 ;</a:t>
            </a:r>
            <a:endParaRPr sz="1800">
              <a:solidFill>
                <a:srgbClr val="000000"/>
              </a:solidFill>
              <a:latin typeface="Courier New"/>
              <a:ea typeface="Courier New"/>
              <a:cs typeface="Courier New"/>
              <a:sym typeface="Courier New"/>
            </a:endParaRPr>
          </a:p>
        </p:txBody>
      </p:sp>
      <p:sp>
        <p:nvSpPr>
          <p:cNvPr id="3" name="Google Shape;516;p70">
            <a:extLst>
              <a:ext uri="{FF2B5EF4-FFF2-40B4-BE49-F238E27FC236}">
                <a16:creationId xmlns:a16="http://schemas.microsoft.com/office/drawing/2014/main" id="{44489B3E-D6BF-600B-44A2-0AD26CA4846F}"/>
              </a:ext>
            </a:extLst>
          </p:cNvPr>
          <p:cNvSpPr txBox="1"/>
          <p:nvPr/>
        </p:nvSpPr>
        <p:spPr>
          <a:xfrm>
            <a:off x="8439927" y="1710927"/>
            <a:ext cx="3157705" cy="9087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JSON data are treated as “schemaless</a:t>
            </a:r>
            <a:endParaRPr sz="2400">
              <a:solidFill>
                <a:schemeClr val="dk1"/>
              </a:solidFill>
              <a:latin typeface="Calibri"/>
              <a:ea typeface="Calibri"/>
              <a:cs typeface="Calibri"/>
              <a:sym typeface="Calibri"/>
            </a:endParaRPr>
          </a:p>
        </p:txBody>
      </p:sp>
      <p:sp>
        <p:nvSpPr>
          <p:cNvPr id="4" name="Google Shape;343;p49">
            <a:extLst>
              <a:ext uri="{FF2B5EF4-FFF2-40B4-BE49-F238E27FC236}">
                <a16:creationId xmlns:a16="http://schemas.microsoft.com/office/drawing/2014/main" id="{26DCAE65-AD26-62D5-25B4-0AF93B6312CB}"/>
              </a:ext>
            </a:extLst>
          </p:cNvPr>
          <p:cNvSpPr txBox="1"/>
          <p:nvPr/>
        </p:nvSpPr>
        <p:spPr>
          <a:xfrm>
            <a:off x="8439927" y="2777178"/>
            <a:ext cx="3461470" cy="10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Notice that the table name does not have </a:t>
            </a:r>
            <a:r>
              <a:rPr lang="en-US" sz="2400" b="1">
                <a:solidFill>
                  <a:schemeClr val="dk1"/>
                </a:solidFill>
                <a:latin typeface="Calibri"/>
                <a:ea typeface="Calibri"/>
                <a:cs typeface="Calibri"/>
                <a:sym typeface="Calibri"/>
              </a:rPr>
              <a:t>_ _ t</a:t>
            </a:r>
            <a:endParaRPr sz="2400" b="1">
              <a:solidFill>
                <a:schemeClr val="dk1"/>
              </a:solidFill>
              <a:latin typeface="Calibri"/>
              <a:ea typeface="Calibri"/>
              <a:cs typeface="Calibri"/>
              <a:sym typeface="Calibri"/>
            </a:endParaRPr>
          </a:p>
        </p:txBody>
      </p:sp>
      <p:sp>
        <p:nvSpPr>
          <p:cNvPr id="5" name="Google Shape;344;p49">
            <a:extLst>
              <a:ext uri="{FF2B5EF4-FFF2-40B4-BE49-F238E27FC236}">
                <a16:creationId xmlns:a16="http://schemas.microsoft.com/office/drawing/2014/main" id="{03DB4590-B0A5-3054-2C2D-571652834887}"/>
              </a:ext>
            </a:extLst>
          </p:cNvPr>
          <p:cNvSpPr/>
          <p:nvPr/>
        </p:nvSpPr>
        <p:spPr>
          <a:xfrm>
            <a:off x="6398749" y="2916900"/>
            <a:ext cx="1889296" cy="512100"/>
          </a:xfrm>
          <a:prstGeom prst="leftArrow">
            <a:avLst>
              <a:gd name="adj1" fmla="val 50000"/>
              <a:gd name="adj2" fmla="val 500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 name="Google Shape;344;p49">
            <a:extLst>
              <a:ext uri="{FF2B5EF4-FFF2-40B4-BE49-F238E27FC236}">
                <a16:creationId xmlns:a16="http://schemas.microsoft.com/office/drawing/2014/main" id="{CEBAA3F1-B88B-EBE2-E92F-D5DBC8C8F5AF}"/>
              </a:ext>
            </a:extLst>
          </p:cNvPr>
          <p:cNvSpPr/>
          <p:nvPr/>
        </p:nvSpPr>
        <p:spPr>
          <a:xfrm>
            <a:off x="6538745" y="1979551"/>
            <a:ext cx="1749300" cy="512100"/>
          </a:xfrm>
          <a:prstGeom prst="leftArrow">
            <a:avLst>
              <a:gd name="adj1" fmla="val 50000"/>
              <a:gd name="adj2" fmla="val 500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70"/>
          <p:cNvSpPr txBox="1">
            <a:spLocks noGrp="1"/>
          </p:cNvSpPr>
          <p:nvPr>
            <p:ph type="title"/>
          </p:nvPr>
        </p:nvSpPr>
        <p:spPr>
          <a:xfrm>
            <a:off x="327300" y="463094"/>
            <a:ext cx="115374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sz="2400">
                <a:solidFill>
                  <a:schemeClr val="accent1"/>
                </a:solidFill>
              </a:rPr>
              <a:t>Metadb Data Arrays to be Fully Extracted</a:t>
            </a:r>
            <a:endParaRPr sz="2400">
              <a:solidFill>
                <a:schemeClr val="accent1"/>
              </a:solidFill>
            </a:endParaRPr>
          </a:p>
        </p:txBody>
      </p:sp>
      <p:pic>
        <p:nvPicPr>
          <p:cNvPr id="1026" name="Picture 2" descr="Our Schools — BEAM">
            <a:extLst>
              <a:ext uri="{FF2B5EF4-FFF2-40B4-BE49-F238E27FC236}">
                <a16:creationId xmlns:a16="http://schemas.microsoft.com/office/drawing/2014/main" id="{1342CD77-061A-8BA2-6097-976E12FF2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523" y="903494"/>
            <a:ext cx="4226438" cy="27869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AB5B485-CD8C-6E20-7269-C61A7D502B2E}"/>
              </a:ext>
            </a:extLst>
          </p:cNvPr>
          <p:cNvPicPr>
            <a:picLocks noChangeAspect="1"/>
          </p:cNvPicPr>
          <p:nvPr/>
        </p:nvPicPr>
        <p:blipFill>
          <a:blip r:embed="rId4"/>
          <a:stretch>
            <a:fillRect/>
          </a:stretch>
        </p:blipFill>
        <p:spPr>
          <a:xfrm>
            <a:off x="6096000" y="763472"/>
            <a:ext cx="5018110" cy="5631434"/>
          </a:xfrm>
          <a:prstGeom prst="rect">
            <a:avLst/>
          </a:prstGeom>
        </p:spPr>
      </p:pic>
      <p:cxnSp>
        <p:nvCxnSpPr>
          <p:cNvPr id="7" name="Straight Connector 6">
            <a:extLst>
              <a:ext uri="{FF2B5EF4-FFF2-40B4-BE49-F238E27FC236}">
                <a16:creationId xmlns:a16="http://schemas.microsoft.com/office/drawing/2014/main" id="{96322AEE-D2FD-7337-F670-B4359DCA942E}"/>
              </a:ext>
            </a:extLst>
          </p:cNvPr>
          <p:cNvCxnSpPr/>
          <p:nvPr/>
        </p:nvCxnSpPr>
        <p:spPr>
          <a:xfrm flipH="1">
            <a:off x="5798659" y="353961"/>
            <a:ext cx="5577263" cy="6209071"/>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 name="Straight Connector 8">
            <a:extLst>
              <a:ext uri="{FF2B5EF4-FFF2-40B4-BE49-F238E27FC236}">
                <a16:creationId xmlns:a16="http://schemas.microsoft.com/office/drawing/2014/main" id="{A968BF62-4D09-FC4E-83ED-E35899D2EB81}"/>
              </a:ext>
            </a:extLst>
          </p:cNvPr>
          <p:cNvCxnSpPr/>
          <p:nvPr/>
        </p:nvCxnSpPr>
        <p:spPr>
          <a:xfrm>
            <a:off x="5798659" y="463094"/>
            <a:ext cx="5786283" cy="6114687"/>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sp>
        <p:nvSpPr>
          <p:cNvPr id="11" name="Google Shape;485;p68">
            <a:extLst>
              <a:ext uri="{FF2B5EF4-FFF2-40B4-BE49-F238E27FC236}">
                <a16:creationId xmlns:a16="http://schemas.microsoft.com/office/drawing/2014/main" id="{CCAAC9FB-FB10-5AC3-FDA6-69D9885BF9F9}"/>
              </a:ext>
            </a:extLst>
          </p:cNvPr>
          <p:cNvSpPr txBox="1">
            <a:spLocks noGrp="1"/>
          </p:cNvSpPr>
          <p:nvPr>
            <p:ph type="body" idx="1"/>
          </p:nvPr>
        </p:nvSpPr>
        <p:spPr>
          <a:xfrm>
            <a:off x="419232" y="3697867"/>
            <a:ext cx="4787020" cy="3160133"/>
          </a:xfrm>
          <a:prstGeom prst="rect">
            <a:avLst/>
          </a:prstGeom>
        </p:spPr>
        <p:txBody>
          <a:bodyPr spcFirstLastPara="1" wrap="square" lIns="68575" tIns="34275" rIns="68575" bIns="34275" anchor="t" anchorCtr="0">
            <a:noAutofit/>
          </a:bodyPr>
          <a:lstStyle/>
          <a:p>
            <a:pPr indent="-457200">
              <a:buSzPts val="3100"/>
            </a:pPr>
            <a:r>
              <a:rPr lang="en-US" sz="3100"/>
              <a:t>Good news!</a:t>
            </a:r>
          </a:p>
          <a:p>
            <a:pPr indent="-457200">
              <a:buSzPts val="3100"/>
            </a:pPr>
            <a:r>
              <a:rPr lang="en-US" sz="3100"/>
              <a:t>Metadb software version 1.4 will provide full extraction of data arrays</a:t>
            </a:r>
            <a:endParaRPr sz="3100"/>
          </a:p>
        </p:txBody>
      </p:sp>
    </p:spTree>
    <p:extLst>
      <p:ext uri="{BB962C8B-B14F-4D97-AF65-F5344CB8AC3E}">
        <p14:creationId xmlns:p14="http://schemas.microsoft.com/office/powerpoint/2010/main" val="338202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9"/>
          <p:cNvSpPr txBox="1">
            <a:spLocks noGrp="1"/>
          </p:cNvSpPr>
          <p:nvPr>
            <p:ph type="title"/>
          </p:nvPr>
        </p:nvSpPr>
        <p:spPr>
          <a:xfrm>
            <a:off x="517800" y="163650"/>
            <a:ext cx="10966800" cy="8127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867"/>
              <a:buFont typeface="Arial"/>
              <a:buNone/>
            </a:pPr>
            <a:r>
              <a:rPr lang="en-US" sz="2400" b="1" i="0" u="none" strike="noStrike" cap="none">
                <a:solidFill>
                  <a:schemeClr val="accent1"/>
                </a:solidFill>
                <a:latin typeface="Arial"/>
                <a:ea typeface="Arial"/>
                <a:cs typeface="Arial"/>
                <a:sym typeface="Arial"/>
              </a:rPr>
              <a:t>LDP and Metadb: One Table Comparison </a:t>
            </a:r>
            <a:r>
              <a:rPr lang="en-US" sz="2400" b="1">
                <a:solidFill>
                  <a:schemeClr val="accent1"/>
                </a:solidFill>
                <a:latin typeface="Arial"/>
                <a:ea typeface="Arial"/>
                <a:cs typeface="Arial"/>
                <a:sym typeface="Arial"/>
              </a:rPr>
              <a:t>- Specialized Metadata Fields</a:t>
            </a:r>
            <a:endParaRPr sz="2400" b="1"/>
          </a:p>
        </p:txBody>
      </p:sp>
      <p:pic>
        <p:nvPicPr>
          <p:cNvPr id="342" name="Google Shape;342;p49"/>
          <p:cNvPicPr preferRelativeResize="0"/>
          <p:nvPr/>
        </p:nvPicPr>
        <p:blipFill>
          <a:blip r:embed="rId3">
            <a:alphaModFix/>
          </a:blip>
          <a:stretch>
            <a:fillRect/>
          </a:stretch>
        </p:blipFill>
        <p:spPr>
          <a:xfrm>
            <a:off x="517800" y="976350"/>
            <a:ext cx="8940424" cy="5531150"/>
          </a:xfrm>
          <a:prstGeom prst="rect">
            <a:avLst/>
          </a:prstGeom>
          <a:noFill/>
          <a:ln>
            <a:noFill/>
          </a:ln>
        </p:spPr>
      </p:pic>
      <p:sp>
        <p:nvSpPr>
          <p:cNvPr id="343" name="Google Shape;343;p49"/>
          <p:cNvSpPr txBox="1"/>
          <p:nvPr/>
        </p:nvSpPr>
        <p:spPr>
          <a:xfrm>
            <a:off x="10333550" y="2272700"/>
            <a:ext cx="1749300" cy="154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specialized metadata fields</a:t>
            </a:r>
            <a:endParaRPr sz="2400">
              <a:solidFill>
                <a:schemeClr val="dk1"/>
              </a:solidFill>
              <a:latin typeface="Calibri"/>
              <a:ea typeface="Calibri"/>
              <a:cs typeface="Calibri"/>
              <a:sym typeface="Calibri"/>
            </a:endParaRPr>
          </a:p>
        </p:txBody>
      </p:sp>
      <p:sp>
        <p:nvSpPr>
          <p:cNvPr id="344" name="Google Shape;344;p49"/>
          <p:cNvSpPr/>
          <p:nvPr/>
        </p:nvSpPr>
        <p:spPr>
          <a:xfrm>
            <a:off x="9387075" y="2668725"/>
            <a:ext cx="884400" cy="512100"/>
          </a:xfrm>
          <a:prstGeom prst="leftArrow">
            <a:avLst>
              <a:gd name="adj1" fmla="val 50000"/>
              <a:gd name="adj2" fmla="val 500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72"/>
          <p:cNvSpPr txBox="1">
            <a:spLocks noGrp="1"/>
          </p:cNvSpPr>
          <p:nvPr>
            <p:ph type="title"/>
          </p:nvPr>
        </p:nvSpPr>
        <p:spPr>
          <a:xfrm>
            <a:off x="838200" y="473336"/>
            <a:ext cx="10515600" cy="10236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0"/>
              </a:spcBef>
              <a:spcAft>
                <a:spcPts val="0"/>
              </a:spcAft>
              <a:buClr>
                <a:schemeClr val="lt1"/>
              </a:buClr>
              <a:buSzPts val="3200"/>
              <a:buFont typeface="Arial"/>
              <a:buNone/>
            </a:pPr>
            <a:r>
              <a:rPr lang="en-US"/>
              <a:t>Additional Resources</a:t>
            </a:r>
            <a:endParaRPr/>
          </a:p>
        </p:txBody>
      </p:sp>
      <p:sp>
        <p:nvSpPr>
          <p:cNvPr id="512" name="Google Shape;512;p72"/>
          <p:cNvSpPr txBox="1">
            <a:spLocks noGrp="1"/>
          </p:cNvSpPr>
          <p:nvPr>
            <p:ph type="body" idx="1"/>
          </p:nvPr>
        </p:nvSpPr>
        <p:spPr>
          <a:xfrm>
            <a:off x="838200" y="1807275"/>
            <a:ext cx="10515600" cy="4370700"/>
          </a:xfrm>
          <a:prstGeom prst="rect">
            <a:avLst/>
          </a:prstGeom>
        </p:spPr>
        <p:txBody>
          <a:bodyPr spcFirstLastPara="1" wrap="square" lIns="68575" tIns="34275" rIns="68575" bIns="34275" anchor="t" anchorCtr="0">
            <a:noAutofit/>
          </a:bodyPr>
          <a:lstStyle/>
          <a:p>
            <a:pPr marL="241300" lvl="0" indent="-317500" algn="l" rtl="0">
              <a:spcBef>
                <a:spcPts val="933"/>
              </a:spcBef>
              <a:spcAft>
                <a:spcPts val="0"/>
              </a:spcAft>
              <a:buSzPts val="3000"/>
              <a:buChar char="●"/>
            </a:pPr>
            <a:r>
              <a:rPr lang="en-US" sz="3000"/>
              <a:t>Metadb Documentation from Index Data</a:t>
            </a:r>
            <a:endParaRPr sz="3000"/>
          </a:p>
          <a:p>
            <a:pPr marL="685800" lvl="1" indent="-304800" algn="l" rtl="0">
              <a:spcBef>
                <a:spcPts val="933"/>
              </a:spcBef>
              <a:spcAft>
                <a:spcPts val="0"/>
              </a:spcAft>
              <a:buSzPts val="3000"/>
              <a:buChar char="○"/>
            </a:pPr>
            <a:r>
              <a:rPr lang="en-US" sz="3000" u="sng">
                <a:solidFill>
                  <a:schemeClr val="hlink"/>
                </a:solidFill>
                <a:hlinkClick r:id="rId3"/>
              </a:rPr>
              <a:t>https://metadb.dev/doc/#_user_guide</a:t>
            </a:r>
            <a:endParaRPr sz="3000"/>
          </a:p>
          <a:p>
            <a:pPr marL="241300" lvl="0" indent="-317500" algn="l" rtl="0">
              <a:spcBef>
                <a:spcPts val="933"/>
              </a:spcBef>
              <a:spcAft>
                <a:spcPts val="0"/>
              </a:spcAft>
              <a:buSzPts val="3000"/>
              <a:buChar char="●"/>
            </a:pPr>
            <a:r>
              <a:rPr lang="en-US" sz="3000"/>
              <a:t>Metadb Report Samples from Reporting SIG </a:t>
            </a:r>
            <a:endParaRPr sz="3000"/>
          </a:p>
          <a:p>
            <a:pPr marL="685800" lvl="1" indent="-304800" algn="l" rtl="0">
              <a:spcBef>
                <a:spcPts val="933"/>
              </a:spcBef>
              <a:spcAft>
                <a:spcPts val="0"/>
              </a:spcAft>
              <a:buSzPts val="3000"/>
              <a:buChar char="○"/>
            </a:pPr>
            <a:r>
              <a:rPr lang="en-US" sz="3000" u="sng">
                <a:solidFill>
                  <a:schemeClr val="hlink"/>
                </a:solidFill>
                <a:hlinkClick r:id="rId4"/>
              </a:rPr>
              <a:t>https://github.com/folio-org/folio-analytics/tree/main/sql_metadb/report_queries</a:t>
            </a:r>
            <a:endParaRPr sz="3000"/>
          </a:p>
          <a:p>
            <a:pPr marL="241300" lvl="0" indent="-317500" algn="l" rtl="0">
              <a:spcBef>
                <a:spcPts val="933"/>
              </a:spcBef>
              <a:spcAft>
                <a:spcPts val="0"/>
              </a:spcAft>
              <a:buSzPts val="3000"/>
              <a:buChar char="●"/>
            </a:pPr>
            <a:r>
              <a:rPr lang="en-US" sz="3000"/>
              <a:t>Metadb Report Samples from Cornell </a:t>
            </a:r>
            <a:endParaRPr sz="3000"/>
          </a:p>
          <a:p>
            <a:pPr marL="685800" lvl="1" indent="-304800" algn="l" rtl="0">
              <a:spcBef>
                <a:spcPts val="933"/>
              </a:spcBef>
              <a:spcAft>
                <a:spcPts val="0"/>
              </a:spcAft>
              <a:buSzPts val="3000"/>
              <a:buChar char="○"/>
            </a:pPr>
            <a:r>
              <a:rPr lang="en-US" sz="3000" u="sng">
                <a:solidFill>
                  <a:schemeClr val="hlink"/>
                </a:solidFill>
                <a:hlinkClick r:id="rId5"/>
              </a:rPr>
              <a:t>https://github.com/cul-it/cul-folio-analytics</a:t>
            </a:r>
            <a:endParaRPr sz="3000"/>
          </a:p>
          <a:p>
            <a:pPr marL="685800" lvl="0" indent="0" algn="l" rtl="0">
              <a:spcBef>
                <a:spcPts val="933"/>
              </a:spcBef>
              <a:spcAft>
                <a:spcPts val="0"/>
              </a:spcAft>
              <a:buNone/>
            </a:pPr>
            <a:endParaRPr sz="3600"/>
          </a:p>
          <a:p>
            <a:pPr marL="228600" lvl="0" indent="0" algn="l" rtl="0">
              <a:spcBef>
                <a:spcPts val="933"/>
              </a:spcBef>
              <a:spcAft>
                <a:spcPts val="0"/>
              </a:spcAft>
              <a:buNone/>
            </a:pPr>
            <a:endParaRPr sz="3100"/>
          </a:p>
          <a:p>
            <a:pPr marL="0" lvl="0" indent="0" algn="l" rtl="0">
              <a:spcBef>
                <a:spcPts val="933"/>
              </a:spcBef>
              <a:spcAft>
                <a:spcPts val="0"/>
              </a:spcAft>
              <a:buNone/>
            </a:pPr>
            <a:endParaRPr sz="3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8"/>
          <p:cNvSpPr txBox="1"/>
          <p:nvPr/>
        </p:nvSpPr>
        <p:spPr>
          <a:xfrm>
            <a:off x="415600" y="593367"/>
            <a:ext cx="11360700" cy="76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chemeClr val="accent1"/>
                </a:solidFill>
              </a:rPr>
              <a:t>How do I stay informed on FOLIO Reporting topics? </a:t>
            </a:r>
            <a:endParaRPr/>
          </a:p>
        </p:txBody>
      </p:sp>
      <p:sp>
        <p:nvSpPr>
          <p:cNvPr id="419" name="Google Shape;419;p58"/>
          <p:cNvSpPr txBox="1"/>
          <p:nvPr/>
        </p:nvSpPr>
        <p:spPr>
          <a:xfrm>
            <a:off x="415600" y="1441975"/>
            <a:ext cx="5761500" cy="51486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sz="2400">
                <a:solidFill>
                  <a:schemeClr val="dk1"/>
                </a:solidFill>
              </a:rPr>
              <a:t>Join the </a:t>
            </a:r>
            <a:r>
              <a:rPr lang="en-US" sz="2400" b="1">
                <a:solidFill>
                  <a:schemeClr val="dk1"/>
                </a:solidFill>
              </a:rPr>
              <a:t>#folio-reporting</a:t>
            </a:r>
            <a:r>
              <a:rPr lang="en-US" sz="2400">
                <a:solidFill>
                  <a:schemeClr val="dk1"/>
                </a:solidFill>
              </a:rPr>
              <a:t> channel on the CUL Slack project </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Bookmark the CUL </a:t>
            </a:r>
            <a:r>
              <a:rPr lang="en-US" sz="2400" u="sng">
                <a:solidFill>
                  <a:schemeClr val="hlink"/>
                </a:solidFill>
                <a:hlinkClick r:id="rId3"/>
              </a:rPr>
              <a:t>FOLIO Reporting</a:t>
            </a:r>
            <a:r>
              <a:rPr lang="en-US" sz="2400">
                <a:solidFill>
                  <a:schemeClr val="dk1"/>
                </a:solidFill>
              </a:rPr>
              <a:t> Confluence site </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Join the CUL-REPORT-USERS-L email list (</a:t>
            </a:r>
            <a:r>
              <a:rPr lang="en-US" sz="2400" u="sng">
                <a:solidFill>
                  <a:schemeClr val="hlink"/>
                </a:solidFill>
                <a:hlinkClick r:id="rId4"/>
              </a:rPr>
              <a:t>see instructions here</a:t>
            </a:r>
            <a:r>
              <a:rPr lang="en-US" sz="2400">
                <a:solidFill>
                  <a:schemeClr val="dk1"/>
                </a:solidFill>
              </a:rPr>
              <a:t>)</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Attend the </a:t>
            </a:r>
            <a:r>
              <a:rPr lang="en-US" sz="2400" u="sng">
                <a:solidFill>
                  <a:schemeClr val="hlink"/>
                </a:solidFill>
                <a:hlinkClick r:id="rId5"/>
              </a:rPr>
              <a:t>FOLIO Reporting SIG</a:t>
            </a:r>
            <a:r>
              <a:rPr lang="en-US" sz="2400">
                <a:solidFill>
                  <a:schemeClr val="dk1"/>
                </a:solidFill>
              </a:rPr>
              <a:t> (Special Interest Group) meetings at 11am ET on Mondays (see Sharon for calendar invitation)</a:t>
            </a:r>
            <a:endParaRPr sz="2400">
              <a:solidFill>
                <a:schemeClr val="dk1"/>
              </a:solidFill>
            </a:endParaRPr>
          </a:p>
          <a:p>
            <a:pPr marL="126997" marR="0" lvl="0" indent="0"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a:p>
            <a:pPr marL="609584" marR="0" lvl="0" indent="-349237" algn="l" rtl="0">
              <a:lnSpc>
                <a:spcPct val="115000"/>
              </a:lnSpc>
              <a:spcBef>
                <a:spcPts val="800"/>
              </a:spcBef>
              <a:spcAft>
                <a:spcPts val="0"/>
              </a:spcAft>
              <a:buClr>
                <a:srgbClr val="000000"/>
              </a:buClr>
              <a:buSzPts val="2100"/>
              <a:buFont typeface="Arial"/>
              <a:buNone/>
            </a:pPr>
            <a:endParaRPr sz="1867" b="0" i="0" u="none" strike="noStrike" cap="none">
              <a:solidFill>
                <a:srgbClr val="000000"/>
              </a:solidFill>
              <a:latin typeface="Arial"/>
              <a:ea typeface="Arial"/>
              <a:cs typeface="Arial"/>
              <a:sym typeface="Arial"/>
            </a:endParaRPr>
          </a:p>
        </p:txBody>
      </p:sp>
      <p:pic>
        <p:nvPicPr>
          <p:cNvPr id="420" name="Google Shape;420;p58"/>
          <p:cNvPicPr preferRelativeResize="0"/>
          <p:nvPr/>
        </p:nvPicPr>
        <p:blipFill>
          <a:blip r:embed="rId6">
            <a:alphaModFix/>
          </a:blip>
          <a:stretch>
            <a:fillRect/>
          </a:stretch>
        </p:blipFill>
        <p:spPr>
          <a:xfrm>
            <a:off x="6607038" y="1881175"/>
            <a:ext cx="5286375" cy="30956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80"/>
          <p:cNvSpPr txBox="1">
            <a:spLocks noGrp="1"/>
          </p:cNvSpPr>
          <p:nvPr>
            <p:ph type="title"/>
          </p:nvPr>
        </p:nvSpPr>
        <p:spPr>
          <a:xfrm>
            <a:off x="415600" y="593367"/>
            <a:ext cx="11360800" cy="947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a:solidFill>
                  <a:schemeClr val="accent1"/>
                </a:solidFill>
              </a:rPr>
              <a:t>Acknowledgements</a:t>
            </a:r>
            <a:endParaRPr/>
          </a:p>
        </p:txBody>
      </p:sp>
      <p:sp>
        <p:nvSpPr>
          <p:cNvPr id="564" name="Google Shape;564;p80"/>
          <p:cNvSpPr txBox="1"/>
          <p:nvPr/>
        </p:nvSpPr>
        <p:spPr>
          <a:xfrm>
            <a:off x="541200" y="1445375"/>
            <a:ext cx="11109600"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These materials were developed with review, feedback, adapted materials, resources, and support contributed by the following individuals. Many thanks!</a:t>
            </a: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Natalya Pikulik, Cornell University</a:t>
            </a: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Nassib Nassar, Index Data</a:t>
            </a: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Scott Perry, University of Chicago</a:t>
            </a: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Stephan Dombeck, Leipzig University</a:t>
            </a: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Axel Doerrer, University of Mainz</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Vandana Shah, Cornell University</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Linda Miller, Cornell University</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Joanne Leary, Cornell University</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Ann Crowley, Cornell University</a:t>
            </a:r>
            <a:endParaRPr sz="2400">
              <a:solidFill>
                <a:schemeClr val="dk1"/>
              </a:solidFill>
              <a:latin typeface="Calibri"/>
              <a:ea typeface="Calibri"/>
              <a:cs typeface="Calibri"/>
              <a:sym typeface="Calibri"/>
            </a:endParaRPr>
          </a:p>
        </p:txBody>
      </p:sp>
      <p:pic>
        <p:nvPicPr>
          <p:cNvPr id="565" name="Google Shape;565;p80"/>
          <p:cNvPicPr preferRelativeResize="0"/>
          <p:nvPr/>
        </p:nvPicPr>
        <p:blipFill>
          <a:blip r:embed="rId3">
            <a:alphaModFix/>
          </a:blip>
          <a:stretch>
            <a:fillRect/>
          </a:stretch>
        </p:blipFill>
        <p:spPr>
          <a:xfrm>
            <a:off x="5779650" y="2782700"/>
            <a:ext cx="6412350" cy="34576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81"/>
          <p:cNvSpPr txBox="1">
            <a:spLocks noGrp="1"/>
          </p:cNvSpPr>
          <p:nvPr>
            <p:ph type="title"/>
          </p:nvPr>
        </p:nvSpPr>
        <p:spPr>
          <a:xfrm>
            <a:off x="0" y="776625"/>
            <a:ext cx="12122100" cy="2487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a:t>                    </a:t>
            </a:r>
            <a:br>
              <a:rPr lang="en-US" sz="2800"/>
            </a:br>
            <a:br>
              <a:rPr lang="en-US" sz="4800" b="1"/>
            </a:br>
            <a:r>
              <a:rPr lang="en-US" sz="4800" b="1"/>
              <a:t>                              Questions?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2"/>
          <p:cNvSpPr txBox="1">
            <a:spLocks noGrp="1"/>
          </p:cNvSpPr>
          <p:nvPr>
            <p:ph type="title"/>
          </p:nvPr>
        </p:nvSpPr>
        <p:spPr>
          <a:xfrm>
            <a:off x="742925" y="776614"/>
            <a:ext cx="10507843" cy="2487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a:t>                    </a:t>
            </a:r>
            <a:br>
              <a:rPr lang="en-US" sz="2800"/>
            </a:br>
            <a:br>
              <a:rPr lang="en-US" sz="4800" b="1"/>
            </a:br>
            <a:r>
              <a:rPr lang="en-US" sz="4800" b="1"/>
              <a:t>                              END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628651" y="355001"/>
            <a:ext cx="7886800" cy="767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2400" b="0" i="0" u="none" strike="noStrike" cap="none">
                <a:solidFill>
                  <a:schemeClr val="accent1"/>
                </a:solidFill>
                <a:latin typeface="Arial"/>
                <a:ea typeface="Arial"/>
                <a:cs typeface="Arial"/>
                <a:sym typeface="Arial"/>
              </a:rPr>
              <a:t>LDP versus Metadb: Data Refresh</a:t>
            </a:r>
            <a:endParaRPr sz="2400" b="0" i="0" u="none" strike="noStrike" cap="none">
              <a:solidFill>
                <a:schemeClr val="accent1"/>
              </a:solidFill>
              <a:latin typeface="Arial"/>
              <a:ea typeface="Arial"/>
              <a:cs typeface="Arial"/>
              <a:sym typeface="Arial"/>
            </a:endParaRPr>
          </a:p>
        </p:txBody>
      </p:sp>
      <p:sp>
        <p:nvSpPr>
          <p:cNvPr id="163" name="Google Shape;163;p27"/>
          <p:cNvSpPr/>
          <p:nvPr/>
        </p:nvSpPr>
        <p:spPr>
          <a:xfrm>
            <a:off x="7681965" y="1678517"/>
            <a:ext cx="2309600" cy="2447600"/>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1867"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US" sz="2400" b="1" i="0" u="none" strike="noStrike" cap="none">
                <a:solidFill>
                  <a:srgbClr val="FFFFFF"/>
                </a:solidFill>
                <a:latin typeface="Arial"/>
                <a:ea typeface="Arial"/>
                <a:cs typeface="Arial"/>
                <a:sym typeface="Arial"/>
              </a:rPr>
              <a:t>Metadb</a:t>
            </a:r>
            <a:endParaRPr sz="2400" b="1" i="0" u="none" strike="noStrike" cap="none">
              <a:solidFill>
                <a:srgbClr val="FFFFFF"/>
              </a:solidFill>
              <a:latin typeface="Arial"/>
              <a:ea typeface="Arial"/>
              <a:cs typeface="Arial"/>
              <a:sym typeface="Arial"/>
            </a:endParaRPr>
          </a:p>
        </p:txBody>
      </p:sp>
      <p:sp>
        <p:nvSpPr>
          <p:cNvPr id="164" name="Google Shape;164;p27"/>
          <p:cNvSpPr/>
          <p:nvPr/>
        </p:nvSpPr>
        <p:spPr>
          <a:xfrm>
            <a:off x="1648832" y="1678517"/>
            <a:ext cx="2309600" cy="2447600"/>
          </a:xfrm>
          <a:prstGeom prst="can">
            <a:avLst>
              <a:gd name="adj" fmla="val 25000"/>
            </a:avLst>
          </a:prstGeom>
          <a:solidFill>
            <a:srgbClr val="FF5A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1867"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en-US" sz="2400" b="1" i="0" u="none" strike="noStrike" cap="none">
                <a:solidFill>
                  <a:srgbClr val="FFFFFF"/>
                </a:solidFill>
                <a:latin typeface="Arial"/>
                <a:ea typeface="Arial"/>
                <a:cs typeface="Arial"/>
                <a:sym typeface="Arial"/>
              </a:rPr>
              <a:t>LDP</a:t>
            </a:r>
            <a:endParaRPr sz="2400" b="1" i="0" u="none" strike="noStrike" cap="none">
              <a:solidFill>
                <a:srgbClr val="FFFFFF"/>
              </a:solidFill>
              <a:latin typeface="Arial"/>
              <a:ea typeface="Arial"/>
              <a:cs typeface="Arial"/>
              <a:sym typeface="Arial"/>
            </a:endParaRPr>
          </a:p>
        </p:txBody>
      </p:sp>
      <p:grpSp>
        <p:nvGrpSpPr>
          <p:cNvPr id="165" name="Google Shape;165;p27"/>
          <p:cNvGrpSpPr/>
          <p:nvPr/>
        </p:nvGrpSpPr>
        <p:grpSpPr>
          <a:xfrm>
            <a:off x="6689959" y="3933617"/>
            <a:ext cx="4293600" cy="2155200"/>
            <a:chOff x="5017469" y="3389125"/>
            <a:chExt cx="3220200" cy="1616400"/>
          </a:xfrm>
        </p:grpSpPr>
        <p:sp>
          <p:nvSpPr>
            <p:cNvPr id="166" name="Google Shape;166;p27"/>
            <p:cNvSpPr/>
            <p:nvPr/>
          </p:nvSpPr>
          <p:spPr>
            <a:xfrm>
              <a:off x="5017469" y="3389125"/>
              <a:ext cx="3220200" cy="1616400"/>
            </a:xfrm>
            <a:prstGeom prst="upArrowCallout">
              <a:avLst>
                <a:gd name="adj1" fmla="val 25000"/>
                <a:gd name="adj2" fmla="val 25000"/>
                <a:gd name="adj3" fmla="val 25000"/>
                <a:gd name="adj4" fmla="val 6497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33"/>
                <a:buFont typeface="Arial"/>
                <a:buNone/>
              </a:pPr>
              <a:endParaRPr sz="1733"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live updates </a:t>
              </a:r>
              <a:endParaRPr sz="1733"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from FOLIO Application </a:t>
              </a:r>
              <a:endParaRPr sz="1733"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Server via streaming </a:t>
              </a:r>
              <a:endParaRPr sz="1733"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data integration </a:t>
              </a:r>
              <a:endParaRPr sz="1733" b="1" i="0" u="none" strike="noStrike" cap="none">
                <a:solidFill>
                  <a:schemeClr val="dk1"/>
                </a:solidFill>
                <a:latin typeface="Arial"/>
                <a:ea typeface="Arial"/>
                <a:cs typeface="Arial"/>
                <a:sym typeface="Arial"/>
              </a:endParaRPr>
            </a:p>
          </p:txBody>
        </p:sp>
        <p:pic>
          <p:nvPicPr>
            <p:cNvPr id="167" name="Google Shape;167;p27"/>
            <p:cNvPicPr preferRelativeResize="0"/>
            <p:nvPr/>
          </p:nvPicPr>
          <p:blipFill rotWithShape="1">
            <a:blip r:embed="rId3">
              <a:alphaModFix/>
            </a:blip>
            <a:srcRect/>
            <a:stretch/>
          </p:blipFill>
          <p:spPr>
            <a:xfrm>
              <a:off x="7450412" y="4284344"/>
              <a:ext cx="510094" cy="510094"/>
            </a:xfrm>
            <a:prstGeom prst="rect">
              <a:avLst/>
            </a:prstGeom>
            <a:noFill/>
            <a:ln>
              <a:noFill/>
            </a:ln>
          </p:spPr>
        </p:pic>
      </p:grpSp>
      <p:grpSp>
        <p:nvGrpSpPr>
          <p:cNvPr id="168" name="Google Shape;168;p27"/>
          <p:cNvGrpSpPr/>
          <p:nvPr/>
        </p:nvGrpSpPr>
        <p:grpSpPr>
          <a:xfrm>
            <a:off x="656833" y="3979851"/>
            <a:ext cx="4293600" cy="2062741"/>
            <a:chOff x="492626" y="3346729"/>
            <a:chExt cx="3220200" cy="1616400"/>
          </a:xfrm>
        </p:grpSpPr>
        <p:sp>
          <p:nvSpPr>
            <p:cNvPr id="169" name="Google Shape;169;p27"/>
            <p:cNvSpPr/>
            <p:nvPr/>
          </p:nvSpPr>
          <p:spPr>
            <a:xfrm>
              <a:off x="492626" y="3346729"/>
              <a:ext cx="3220200" cy="1616400"/>
            </a:xfrm>
            <a:prstGeom prst="upArrowCallout">
              <a:avLst>
                <a:gd name="adj1" fmla="val 25000"/>
                <a:gd name="adj2" fmla="val 25000"/>
                <a:gd name="adj3" fmla="val 25000"/>
                <a:gd name="adj4" fmla="val 66618"/>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nightly data update from </a:t>
              </a:r>
              <a:endParaRPr sz="1733"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33"/>
                <a:buFont typeface="Arial"/>
                <a:buNone/>
              </a:pPr>
              <a:r>
                <a:rPr lang="en-US" sz="1733" b="1" i="0" u="none" strike="noStrike" cap="none">
                  <a:solidFill>
                    <a:schemeClr val="dk1"/>
                  </a:solidFill>
                  <a:latin typeface="Arial"/>
                  <a:ea typeface="Arial"/>
                  <a:cs typeface="Arial"/>
                  <a:sym typeface="Arial"/>
                </a:rPr>
                <a:t>FOLIO Application Server</a:t>
              </a:r>
              <a:endParaRPr sz="1733" b="1" i="0" u="none" strike="noStrike" cap="none">
                <a:solidFill>
                  <a:schemeClr val="dk1"/>
                </a:solidFill>
                <a:latin typeface="Arial"/>
                <a:ea typeface="Arial"/>
                <a:cs typeface="Arial"/>
                <a:sym typeface="Arial"/>
              </a:endParaRPr>
            </a:p>
          </p:txBody>
        </p:sp>
        <p:pic>
          <p:nvPicPr>
            <p:cNvPr id="170" name="Google Shape;170;p27"/>
            <p:cNvPicPr preferRelativeResize="0"/>
            <p:nvPr/>
          </p:nvPicPr>
          <p:blipFill rotWithShape="1">
            <a:blip r:embed="rId3">
              <a:alphaModFix/>
            </a:blip>
            <a:srcRect/>
            <a:stretch/>
          </p:blipFill>
          <p:spPr>
            <a:xfrm>
              <a:off x="2912012" y="4229685"/>
              <a:ext cx="510094" cy="510094"/>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2800"/>
              <a:buFont typeface="Arial"/>
              <a:buNone/>
            </a:pPr>
            <a:r>
              <a:rPr lang="en-US" sz="2400" b="0" i="0" u="none" strike="noStrike" cap="none">
                <a:solidFill>
                  <a:srgbClr val="2F5496"/>
                </a:solidFill>
                <a:latin typeface="Arial"/>
                <a:ea typeface="Arial"/>
                <a:cs typeface="Arial"/>
                <a:sym typeface="Arial"/>
              </a:rPr>
              <a:t>Metadb Rollout Plans for the Cornell Library</a:t>
            </a:r>
            <a:endParaRPr/>
          </a:p>
        </p:txBody>
      </p:sp>
      <p:sp>
        <p:nvSpPr>
          <p:cNvPr id="176" name="Google Shape;176;p28"/>
          <p:cNvSpPr/>
          <p:nvPr/>
        </p:nvSpPr>
        <p:spPr>
          <a:xfrm>
            <a:off x="791113" y="4547850"/>
            <a:ext cx="1442100" cy="1722000"/>
          </a:xfrm>
          <a:prstGeom prst="can">
            <a:avLst>
              <a:gd name="adj" fmla="val 25000"/>
            </a:avLst>
          </a:prstGeom>
          <a:solidFill>
            <a:srgbClr val="FF5A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LDP Production (data from FOLIO Prod)</a:t>
            </a:r>
            <a:endParaRPr/>
          </a:p>
        </p:txBody>
      </p:sp>
      <p:sp>
        <p:nvSpPr>
          <p:cNvPr id="177" name="Google Shape;177;p28"/>
          <p:cNvSpPr/>
          <p:nvPr/>
        </p:nvSpPr>
        <p:spPr>
          <a:xfrm>
            <a:off x="2607422" y="4547850"/>
            <a:ext cx="1442100" cy="1722000"/>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Metadb </a:t>
            </a:r>
            <a:r>
              <a:rPr lang="en-US" sz="1800" b="1">
                <a:solidFill>
                  <a:schemeClr val="lt1"/>
                </a:solidFill>
                <a:latin typeface="Calibri"/>
                <a:ea typeface="Calibri"/>
                <a:cs typeface="Calibri"/>
                <a:sym typeface="Calibri"/>
              </a:rPr>
              <a:t>Test</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(data from FOLIO Prod)</a:t>
            </a:r>
            <a:endParaRPr/>
          </a:p>
        </p:txBody>
      </p:sp>
      <p:sp>
        <p:nvSpPr>
          <p:cNvPr id="178" name="Google Shape;178;p28"/>
          <p:cNvSpPr txBox="1"/>
          <p:nvPr/>
        </p:nvSpPr>
        <p:spPr>
          <a:xfrm>
            <a:off x="604557" y="4100098"/>
            <a:ext cx="3627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May </a:t>
            </a:r>
            <a:r>
              <a:rPr lang="en-US" sz="1800" b="1" i="0" u="none" strike="noStrike" cap="none">
                <a:solidFill>
                  <a:schemeClr val="dk1"/>
                </a:solidFill>
                <a:latin typeface="Calibri"/>
                <a:ea typeface="Calibri"/>
                <a:cs typeface="Calibri"/>
                <a:sym typeface="Calibri"/>
              </a:rPr>
              <a:t>2024</a:t>
            </a:r>
            <a:endParaRPr/>
          </a:p>
        </p:txBody>
      </p:sp>
      <p:sp>
        <p:nvSpPr>
          <p:cNvPr id="179" name="Google Shape;179;p28"/>
          <p:cNvSpPr/>
          <p:nvPr/>
        </p:nvSpPr>
        <p:spPr>
          <a:xfrm>
            <a:off x="811449" y="1904144"/>
            <a:ext cx="1441953" cy="1729900"/>
          </a:xfrm>
          <a:prstGeom prst="can">
            <a:avLst>
              <a:gd name="adj" fmla="val 25000"/>
            </a:avLst>
          </a:prstGeom>
          <a:solidFill>
            <a:srgbClr val="FF5A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LDP Production</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(data from FOLIO Prod)</a:t>
            </a:r>
            <a:endParaRPr/>
          </a:p>
        </p:txBody>
      </p:sp>
      <p:sp>
        <p:nvSpPr>
          <p:cNvPr id="180" name="Google Shape;180;p28"/>
          <p:cNvSpPr/>
          <p:nvPr/>
        </p:nvSpPr>
        <p:spPr>
          <a:xfrm>
            <a:off x="2627758" y="1867750"/>
            <a:ext cx="1441953" cy="1766293"/>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Metadb Test</a:t>
            </a:r>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(data from FOLIO Test)</a:t>
            </a:r>
            <a:endParaRPr/>
          </a:p>
        </p:txBody>
      </p:sp>
      <p:sp>
        <p:nvSpPr>
          <p:cNvPr id="181" name="Google Shape;181;p28"/>
          <p:cNvSpPr txBox="1"/>
          <p:nvPr/>
        </p:nvSpPr>
        <p:spPr>
          <a:xfrm>
            <a:off x="604553" y="1482236"/>
            <a:ext cx="362761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dk1"/>
                </a:solidFill>
                <a:latin typeface="Calibri"/>
                <a:ea typeface="Calibri"/>
                <a:cs typeface="Calibri"/>
                <a:sym typeface="Calibri"/>
              </a:rPr>
              <a:t>January 2024</a:t>
            </a:r>
            <a:endParaRPr/>
          </a:p>
        </p:txBody>
      </p:sp>
      <p:sp>
        <p:nvSpPr>
          <p:cNvPr id="182" name="Google Shape;182;p28"/>
          <p:cNvSpPr txBox="1"/>
          <p:nvPr/>
        </p:nvSpPr>
        <p:spPr>
          <a:xfrm>
            <a:off x="4555782" y="1482218"/>
            <a:ext cx="3627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October </a:t>
            </a:r>
            <a:r>
              <a:rPr lang="en-US" sz="1800" b="1" i="0" u="none" strike="noStrike" cap="none">
                <a:solidFill>
                  <a:schemeClr val="dk1"/>
                </a:solidFill>
                <a:latin typeface="Calibri"/>
                <a:ea typeface="Calibri"/>
                <a:cs typeface="Calibri"/>
                <a:sym typeface="Calibri"/>
              </a:rPr>
              <a:t>2024</a:t>
            </a:r>
            <a:endParaRPr/>
          </a:p>
        </p:txBody>
      </p:sp>
      <p:sp>
        <p:nvSpPr>
          <p:cNvPr id="183" name="Google Shape;183;p28"/>
          <p:cNvSpPr/>
          <p:nvPr/>
        </p:nvSpPr>
        <p:spPr>
          <a:xfrm>
            <a:off x="4836038" y="1964025"/>
            <a:ext cx="1442100" cy="1722000"/>
          </a:xfrm>
          <a:prstGeom prst="can">
            <a:avLst>
              <a:gd name="adj" fmla="val 25000"/>
            </a:avLst>
          </a:prstGeom>
          <a:solidFill>
            <a:srgbClr val="FF5A3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LDP Production (data from FOLIO Prod)</a:t>
            </a:r>
            <a:endParaRPr/>
          </a:p>
        </p:txBody>
      </p:sp>
      <p:sp>
        <p:nvSpPr>
          <p:cNvPr id="184" name="Google Shape;184;p28"/>
          <p:cNvSpPr/>
          <p:nvPr/>
        </p:nvSpPr>
        <p:spPr>
          <a:xfrm>
            <a:off x="6652347" y="1964025"/>
            <a:ext cx="1442100" cy="1722000"/>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Metadb </a:t>
            </a:r>
            <a:r>
              <a:rPr lang="en-US" sz="1800" b="1">
                <a:solidFill>
                  <a:schemeClr val="lt1"/>
                </a:solidFill>
                <a:latin typeface="Calibri"/>
                <a:ea typeface="Calibri"/>
                <a:cs typeface="Calibri"/>
                <a:sym typeface="Calibri"/>
              </a:rPr>
              <a:t>Production</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(data from FOLIO Prod)</a:t>
            </a:r>
            <a:endParaRPr/>
          </a:p>
        </p:txBody>
      </p:sp>
      <p:sp>
        <p:nvSpPr>
          <p:cNvPr id="185" name="Google Shape;185;p28"/>
          <p:cNvSpPr txBox="1"/>
          <p:nvPr/>
        </p:nvSpPr>
        <p:spPr>
          <a:xfrm>
            <a:off x="4659482" y="3939193"/>
            <a:ext cx="36276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November 30, </a:t>
            </a:r>
            <a:r>
              <a:rPr lang="en-US" sz="1800" b="1" i="0" u="none" strike="noStrike" cap="none">
                <a:solidFill>
                  <a:schemeClr val="dk1"/>
                </a:solidFill>
                <a:latin typeface="Calibri"/>
                <a:ea typeface="Calibri"/>
                <a:cs typeface="Calibri"/>
                <a:sym typeface="Calibri"/>
              </a:rPr>
              <a:t>2024</a:t>
            </a:r>
            <a:endParaRPr/>
          </a:p>
        </p:txBody>
      </p:sp>
      <p:sp>
        <p:nvSpPr>
          <p:cNvPr id="186" name="Google Shape;186;p28"/>
          <p:cNvSpPr/>
          <p:nvPr/>
        </p:nvSpPr>
        <p:spPr>
          <a:xfrm>
            <a:off x="4830213" y="4456400"/>
            <a:ext cx="1442100" cy="1722000"/>
          </a:xfrm>
          <a:prstGeom prst="can">
            <a:avLst>
              <a:gd name="adj" fmla="val 25000"/>
            </a:avLst>
          </a:prstGeom>
          <a:solidFill>
            <a:srgbClr val="F99D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a:solidFill>
                  <a:schemeClr val="lt1"/>
                </a:solidFill>
                <a:latin typeface="Calibri"/>
                <a:ea typeface="Calibri"/>
                <a:cs typeface="Calibri"/>
                <a:sym typeface="Calibri"/>
              </a:rPr>
              <a:t>LDP Production </a:t>
            </a:r>
            <a:endParaRPr sz="1800" b="1">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1">
                <a:solidFill>
                  <a:schemeClr val="lt1"/>
                </a:solidFill>
                <a:latin typeface="Calibri"/>
                <a:ea typeface="Calibri"/>
                <a:cs typeface="Calibri"/>
                <a:sym typeface="Calibri"/>
              </a:rPr>
              <a:t>is </a:t>
            </a:r>
            <a:endParaRPr sz="1800" b="1">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1">
                <a:solidFill>
                  <a:schemeClr val="lt1"/>
                </a:solidFill>
                <a:latin typeface="Calibri"/>
                <a:ea typeface="Calibri"/>
                <a:cs typeface="Calibri"/>
                <a:sym typeface="Calibri"/>
              </a:rPr>
              <a:t>retired</a:t>
            </a:r>
            <a:endParaRPr sz="1800" b="1">
              <a:solidFill>
                <a:schemeClr val="lt1"/>
              </a:solidFill>
              <a:latin typeface="Calibri"/>
              <a:ea typeface="Calibri"/>
              <a:cs typeface="Calibri"/>
              <a:sym typeface="Calibri"/>
            </a:endParaRPr>
          </a:p>
        </p:txBody>
      </p:sp>
      <p:sp>
        <p:nvSpPr>
          <p:cNvPr id="187" name="Google Shape;187;p28"/>
          <p:cNvSpPr/>
          <p:nvPr/>
        </p:nvSpPr>
        <p:spPr>
          <a:xfrm>
            <a:off x="6646522" y="4456400"/>
            <a:ext cx="1442100" cy="1722000"/>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Metadb </a:t>
            </a:r>
            <a:r>
              <a:rPr lang="en-US" sz="1800" b="1">
                <a:solidFill>
                  <a:schemeClr val="lt1"/>
                </a:solidFill>
                <a:latin typeface="Calibri"/>
                <a:ea typeface="Calibri"/>
                <a:cs typeface="Calibri"/>
                <a:sym typeface="Calibri"/>
              </a:rPr>
              <a:t>Production</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(data from FOLIO Prod)</a:t>
            </a:r>
            <a:endParaRPr/>
          </a:p>
        </p:txBody>
      </p:sp>
      <p:sp>
        <p:nvSpPr>
          <p:cNvPr id="188" name="Google Shape;188;p28"/>
          <p:cNvSpPr txBox="1"/>
          <p:nvPr/>
        </p:nvSpPr>
        <p:spPr>
          <a:xfrm>
            <a:off x="8374232" y="2687443"/>
            <a:ext cx="3627600" cy="554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a:solidFill>
                  <a:schemeClr val="dk1"/>
                </a:solidFill>
                <a:latin typeface="Calibri"/>
                <a:ea typeface="Calibri"/>
                <a:cs typeface="Calibri"/>
                <a:sym typeface="Calibri"/>
              </a:rPr>
              <a:t>December </a:t>
            </a:r>
            <a:r>
              <a:rPr lang="en-US" sz="3000" b="1" i="0" u="none" strike="noStrike" cap="none">
                <a:solidFill>
                  <a:schemeClr val="dk1"/>
                </a:solidFill>
                <a:latin typeface="Calibri"/>
                <a:ea typeface="Calibri"/>
                <a:cs typeface="Calibri"/>
                <a:sym typeface="Calibri"/>
              </a:rPr>
              <a:t>2024</a:t>
            </a:r>
            <a:endParaRPr sz="3000"/>
          </a:p>
        </p:txBody>
      </p:sp>
      <p:sp>
        <p:nvSpPr>
          <p:cNvPr id="189" name="Google Shape;189;p28"/>
          <p:cNvSpPr/>
          <p:nvPr/>
        </p:nvSpPr>
        <p:spPr>
          <a:xfrm>
            <a:off x="9195626" y="3372575"/>
            <a:ext cx="1984800" cy="2370000"/>
          </a:xfrm>
          <a:prstGeom prst="can">
            <a:avLst>
              <a:gd name="adj" fmla="val 25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Metadb </a:t>
            </a:r>
            <a:r>
              <a:rPr lang="en-US" sz="2400" b="1">
                <a:solidFill>
                  <a:schemeClr val="lt1"/>
                </a:solidFill>
                <a:latin typeface="Calibri"/>
                <a:ea typeface="Calibri"/>
                <a:cs typeface="Calibri"/>
                <a:sym typeface="Calibri"/>
              </a:rPr>
              <a:t>Production</a:t>
            </a:r>
            <a:endParaRPr sz="24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(data from FOLIO Prod)</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0"/>
          <p:cNvSpPr txBox="1">
            <a:spLocks noGrp="1"/>
          </p:cNvSpPr>
          <p:nvPr>
            <p:ph type="title"/>
          </p:nvPr>
        </p:nvSpPr>
        <p:spPr>
          <a:xfrm>
            <a:off x="586425" y="112025"/>
            <a:ext cx="108264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2400"/>
              <a:buFont typeface="Calibri"/>
              <a:buNone/>
            </a:pPr>
            <a:r>
              <a:rPr lang="en-US" sz="2400" b="1">
                <a:solidFill>
                  <a:schemeClr val="accent1"/>
                </a:solidFill>
              </a:rPr>
              <a:t>Moving from Virtual DBeaver to CloudBeaver</a:t>
            </a:r>
            <a:endParaRPr sz="2400" b="1"/>
          </a:p>
        </p:txBody>
      </p:sp>
      <p:sp>
        <p:nvSpPr>
          <p:cNvPr id="202" name="Google Shape;202;p30"/>
          <p:cNvSpPr txBox="1">
            <a:spLocks noGrp="1"/>
          </p:cNvSpPr>
          <p:nvPr>
            <p:ph type="body" idx="1"/>
          </p:nvPr>
        </p:nvSpPr>
        <p:spPr>
          <a:xfrm>
            <a:off x="692650" y="1763525"/>
            <a:ext cx="2529521" cy="4334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sz="2400"/>
              <a:t>With Metadb, CUL reporting users will use </a:t>
            </a:r>
            <a:r>
              <a:rPr lang="en-US" sz="2400" b="1"/>
              <a:t>CloudBeaver</a:t>
            </a:r>
            <a:r>
              <a:rPr lang="en-US" sz="2400"/>
              <a:t> instead of Virtual DBeaver to access the reporting database</a:t>
            </a:r>
          </a:p>
        </p:txBody>
      </p:sp>
      <p:pic>
        <p:nvPicPr>
          <p:cNvPr id="2" name="Google Shape;195;p29">
            <a:extLst>
              <a:ext uri="{FF2B5EF4-FFF2-40B4-BE49-F238E27FC236}">
                <a16:creationId xmlns:a16="http://schemas.microsoft.com/office/drawing/2014/main" id="{7EC290B8-BC78-26AE-631B-CB1BB67DF093}"/>
              </a:ext>
            </a:extLst>
          </p:cNvPr>
          <p:cNvPicPr preferRelativeResize="0"/>
          <p:nvPr/>
        </p:nvPicPr>
        <p:blipFill>
          <a:blip r:embed="rId3">
            <a:alphaModFix/>
          </a:blip>
          <a:stretch>
            <a:fillRect/>
          </a:stretch>
        </p:blipFill>
        <p:spPr>
          <a:xfrm>
            <a:off x="3820886" y="1862114"/>
            <a:ext cx="4060561" cy="826853"/>
          </a:xfrm>
          <a:prstGeom prst="rect">
            <a:avLst/>
          </a:prstGeom>
          <a:noFill/>
          <a:ln>
            <a:noFill/>
          </a:ln>
        </p:spPr>
      </p:pic>
      <p:pic>
        <p:nvPicPr>
          <p:cNvPr id="3" name="Google Shape;252;p35">
            <a:extLst>
              <a:ext uri="{FF2B5EF4-FFF2-40B4-BE49-F238E27FC236}">
                <a16:creationId xmlns:a16="http://schemas.microsoft.com/office/drawing/2014/main" id="{BA9D4AB4-F001-F065-E8F0-2DEDBEDA005C}"/>
              </a:ext>
            </a:extLst>
          </p:cNvPr>
          <p:cNvPicPr preferRelativeResize="0"/>
          <p:nvPr/>
        </p:nvPicPr>
        <p:blipFill rotWithShape="1">
          <a:blip r:embed="rId4">
            <a:alphaModFix/>
          </a:blip>
          <a:srcRect t="21605"/>
          <a:stretch/>
        </p:blipFill>
        <p:spPr>
          <a:xfrm>
            <a:off x="3820886" y="2958710"/>
            <a:ext cx="8090180" cy="297400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9"/>
          <p:cNvSpPr txBox="1">
            <a:spLocks noGrp="1"/>
          </p:cNvSpPr>
          <p:nvPr>
            <p:ph type="title"/>
          </p:nvPr>
        </p:nvSpPr>
        <p:spPr>
          <a:xfrm>
            <a:off x="838200" y="2535420"/>
            <a:ext cx="10515600" cy="2508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Setting up your </a:t>
            </a:r>
            <a:endParaRPr sz="3600">
              <a:solidFill>
                <a:schemeClr val="accent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CloudBeaver Connection </a:t>
            </a:r>
            <a:endParaRPr sz="3600">
              <a:solidFill>
                <a:schemeClr val="accent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to the Metadb reporting database</a:t>
            </a:r>
            <a:endParaRPr sz="3600" b="0" i="0" u="none" strike="noStrike" cap="none">
              <a:solidFill>
                <a:schemeClr val="accen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1196</TotalTime>
  <Words>3472</Words>
  <Application>Microsoft Office PowerPoint</Application>
  <PresentationFormat>Widescreen</PresentationFormat>
  <Paragraphs>380</Paragraphs>
  <Slides>58</Slides>
  <Notes>58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58</vt:i4>
      </vt:variant>
    </vt:vector>
  </HeadingPairs>
  <TitlesOfParts>
    <vt:vector size="64" baseType="lpstr">
      <vt:lpstr>Arial</vt:lpstr>
      <vt:lpstr>Calibri</vt:lpstr>
      <vt:lpstr>Consolas</vt:lpstr>
      <vt:lpstr>Courier New</vt:lpstr>
      <vt:lpstr>Office Theme</vt:lpstr>
      <vt:lpstr>Simple Light</vt:lpstr>
      <vt:lpstr>PowerPoint Presentation</vt:lpstr>
      <vt:lpstr>PowerPoint Presentation</vt:lpstr>
      <vt:lpstr>Metadb Rollout Intermediate Training</vt:lpstr>
      <vt:lpstr>PowerPoint Presentation</vt:lpstr>
      <vt:lpstr>PowerPoint Presentation</vt:lpstr>
      <vt:lpstr>LDP versus Metadb: Data Refresh</vt:lpstr>
      <vt:lpstr>Metadb Rollout Plans for the Cornell Library</vt:lpstr>
      <vt:lpstr>Moving from Virtual DBeaver to CloudBeaver</vt:lpstr>
      <vt:lpstr>Setting up your  CloudBeaver Connection  to the Metadb reporting database</vt:lpstr>
      <vt:lpstr>Off Campus Connection Requires VPN Login</vt:lpstr>
      <vt:lpstr>2 Different User Accounts: CloudBeaver and Metadb</vt:lpstr>
      <vt:lpstr>CloudBeaver: Log in and Change Your Password</vt:lpstr>
      <vt:lpstr>CloudBeaver: Configure Connection to Metadb Reporting Database</vt:lpstr>
      <vt:lpstr>CloudBeaver: Logging Out and Logging In </vt:lpstr>
      <vt:lpstr>CloudBeaver: Movable Sections</vt:lpstr>
      <vt:lpstr>LDP and Metadb  Schema Structures</vt:lpstr>
      <vt:lpstr>PowerPoint Presentation</vt:lpstr>
      <vt:lpstr>LDP Schemas</vt:lpstr>
      <vt:lpstr>Metadb Schemas</vt:lpstr>
      <vt:lpstr>Local Schemas</vt:lpstr>
      <vt:lpstr>VGER Schema</vt:lpstr>
      <vt:lpstr>LDP and Metadb: One Table Comparison - All Data Fields</vt:lpstr>
      <vt:lpstr>PowerPoint Presentation</vt:lpstr>
      <vt:lpstr>Schema Structures:  Current and Historical with Transformed Data</vt:lpstr>
      <vt:lpstr>LDP and Metadb: One Table Comparison - Current and Historical</vt:lpstr>
      <vt:lpstr>Metadb: One Table Comparison - Current and Historical</vt:lpstr>
      <vt:lpstr>Metadb Schemas: FOLIO Application Current Schemas</vt:lpstr>
      <vt:lpstr>Metadb Schemas: FOLIO Application Historical Schemas</vt:lpstr>
      <vt:lpstr>LDP and Metadb: Current Tables in Partition Schemas</vt:lpstr>
      <vt:lpstr>Table Naming Conventions</vt:lpstr>
      <vt:lpstr>Table Naming Conventions: Example</vt:lpstr>
      <vt:lpstr>PowerPoint Presentation</vt:lpstr>
      <vt:lpstr>PowerPoint Presentation</vt:lpstr>
      <vt:lpstr>Report Output</vt:lpstr>
      <vt:lpstr>Fun Poll!</vt:lpstr>
      <vt:lpstr>Table Naming Conventions in Metadb</vt:lpstr>
      <vt:lpstr>Using Derived Tables</vt:lpstr>
      <vt:lpstr>Derived Tables: LDP vs Metadb</vt:lpstr>
      <vt:lpstr>Example : Using Derived Tables</vt:lpstr>
      <vt:lpstr>Are Derived Tables Update Continuously?</vt:lpstr>
      <vt:lpstr>Converting LDP Queries to Metadb</vt:lpstr>
      <vt:lpstr>Basic Steps for Converting LDP Queries to Metadb</vt:lpstr>
      <vt:lpstr>LDP to Metadb Table Conversion Chart</vt:lpstr>
      <vt:lpstr>Converting your LDP query into Metadb format   see  https://confluence.cornell.edu/display/folioreporting/How+to+convert+LDP+queries+to+Metadb+format</vt:lpstr>
      <vt:lpstr>Using MARC</vt:lpstr>
      <vt:lpstr>Using MARC tables in Metadb</vt:lpstr>
      <vt:lpstr>Example: Using MARC</vt:lpstr>
      <vt:lpstr>Schema Structures:  Current and Historical with Untransformed Data (Main Tables)</vt:lpstr>
      <vt:lpstr>Data Fields in JSON Array</vt:lpstr>
      <vt:lpstr>Main Tables Contain JSONB Data Arrays</vt:lpstr>
      <vt:lpstr>Extract data field from main (untransformed) current and historical data table JSON array</vt:lpstr>
      <vt:lpstr>Metadb Data Arrays to be Fully Extracted</vt:lpstr>
      <vt:lpstr>LDP and Metadb: One Table Comparison - Specialized Metadata Fields</vt:lpstr>
      <vt:lpstr>Additional Resources</vt:lpstr>
      <vt:lpstr>PowerPoint Presentation</vt:lpstr>
      <vt:lpstr>Acknowledgements</vt:lpstr>
      <vt:lpstr>                                                    Questions?</vt:lpstr>
      <vt:lpstr>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Sharon Helen Markus</cp:lastModifiedBy>
  <cp:revision>11</cp:revision>
  <dcterms:modified xsi:type="dcterms:W3CDTF">2024-10-28T20:47:55Z</dcterms:modified>
</cp:coreProperties>
</file>