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4" r:id="rId1"/>
  </p:sldMasterIdLst>
  <p:notesMasterIdLst>
    <p:notesMasterId r:id="rId54"/>
  </p:notesMasterIdLst>
  <p:sldIdLst>
    <p:sldId id="256" r:id="rId2"/>
    <p:sldId id="259" r:id="rId3"/>
    <p:sldId id="321" r:id="rId4"/>
    <p:sldId id="274" r:id="rId5"/>
    <p:sldId id="275" r:id="rId6"/>
    <p:sldId id="276" r:id="rId7"/>
    <p:sldId id="322" r:id="rId8"/>
    <p:sldId id="328" r:id="rId9"/>
    <p:sldId id="264" r:id="rId10"/>
    <p:sldId id="323" r:id="rId11"/>
    <p:sldId id="327" r:id="rId12"/>
    <p:sldId id="281" r:id="rId13"/>
    <p:sldId id="277" r:id="rId14"/>
    <p:sldId id="261" r:id="rId15"/>
    <p:sldId id="262" r:id="rId16"/>
    <p:sldId id="324" r:id="rId17"/>
    <p:sldId id="269" r:id="rId18"/>
    <p:sldId id="270" r:id="rId19"/>
    <p:sldId id="263" r:id="rId20"/>
    <p:sldId id="265" r:id="rId21"/>
    <p:sldId id="286" r:id="rId22"/>
    <p:sldId id="325" r:id="rId23"/>
    <p:sldId id="289" r:id="rId24"/>
    <p:sldId id="283" r:id="rId25"/>
    <p:sldId id="287" r:id="rId26"/>
    <p:sldId id="293" r:id="rId27"/>
    <p:sldId id="294" r:id="rId28"/>
    <p:sldId id="284" r:id="rId29"/>
    <p:sldId id="290" r:id="rId30"/>
    <p:sldId id="295" r:id="rId31"/>
    <p:sldId id="257" r:id="rId32"/>
    <p:sldId id="302" r:id="rId33"/>
    <p:sldId id="282" r:id="rId34"/>
    <p:sldId id="258" r:id="rId35"/>
    <p:sldId id="297" r:id="rId36"/>
    <p:sldId id="300" r:id="rId37"/>
    <p:sldId id="301" r:id="rId38"/>
    <p:sldId id="316" r:id="rId39"/>
    <p:sldId id="317" r:id="rId40"/>
    <p:sldId id="303" r:id="rId41"/>
    <p:sldId id="304" r:id="rId42"/>
    <p:sldId id="318" r:id="rId43"/>
    <p:sldId id="305" r:id="rId44"/>
    <p:sldId id="310" r:id="rId45"/>
    <p:sldId id="311" r:id="rId46"/>
    <p:sldId id="309" r:id="rId47"/>
    <p:sldId id="312" r:id="rId48"/>
    <p:sldId id="313" r:id="rId49"/>
    <p:sldId id="298" r:id="rId50"/>
    <p:sldId id="314" r:id="rId51"/>
    <p:sldId id="319" r:id="rId52"/>
    <p:sldId id="326"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77640"/>
  </p:normalViewPr>
  <p:slideViewPr>
    <p:cSldViewPr snapToGrid="0" snapToObjects="1">
      <p:cViewPr varScale="1">
        <p:scale>
          <a:sx n="85" d="100"/>
          <a:sy n="85" d="100"/>
        </p:scale>
        <p:origin x="1592"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905857-29B6-CD42-8097-A2178A01D510}" type="datetimeFigureOut">
              <a:rPr lang="en-US" smtClean="0"/>
              <a:t>5/31/22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58EDF1-6453-DA42-B77D-D122D62E0AA1}" type="slidenum">
              <a:rPr lang="en-US" smtClean="0"/>
              <a:t>‹#›</a:t>
            </a:fld>
            <a:endParaRPr lang="en-US"/>
          </a:p>
        </p:txBody>
      </p:sp>
    </p:spTree>
    <p:extLst>
      <p:ext uri="{BB962C8B-B14F-4D97-AF65-F5344CB8AC3E}">
        <p14:creationId xmlns:p14="http://schemas.microsoft.com/office/powerpoint/2010/main" val="1855035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958EDF1-6453-DA42-B77D-D122D62E0AA1}" type="slidenum">
              <a:rPr lang="en-US" smtClean="0"/>
              <a:t>1</a:t>
            </a:fld>
            <a:endParaRPr lang="en-US"/>
          </a:p>
        </p:txBody>
      </p:sp>
    </p:spTree>
    <p:extLst>
      <p:ext uri="{BB962C8B-B14F-4D97-AF65-F5344CB8AC3E}">
        <p14:creationId xmlns:p14="http://schemas.microsoft.com/office/powerpoint/2010/main" val="2101899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958EDF1-6453-DA42-B77D-D122D62E0AA1}" type="slidenum">
              <a:rPr lang="en-US" smtClean="0"/>
              <a:t>19</a:t>
            </a:fld>
            <a:endParaRPr lang="en-US"/>
          </a:p>
        </p:txBody>
      </p:sp>
    </p:spTree>
    <p:extLst>
      <p:ext uri="{BB962C8B-B14F-4D97-AF65-F5344CB8AC3E}">
        <p14:creationId xmlns:p14="http://schemas.microsoft.com/office/powerpoint/2010/main" val="25030255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Corrected chloride = (normal sodium/measured sodium) x measured Chloride</a:t>
            </a:r>
          </a:p>
          <a:p>
            <a:r>
              <a:rPr lang="en-US" dirty="0"/>
              <a:t>Corrected chloride = 148/137 x 99 = 106</a:t>
            </a:r>
          </a:p>
          <a:p>
            <a:endParaRPr lang="en-US" dirty="0"/>
          </a:p>
          <a:p>
            <a:r>
              <a:rPr lang="en-US" sz="1200" b="0" i="0" kern="1200" dirty="0">
                <a:solidFill>
                  <a:schemeClr val="tx1"/>
                </a:solidFill>
                <a:effectLst/>
                <a:latin typeface="+mn-lt"/>
                <a:ea typeface="+mn-ea"/>
                <a:cs typeface="+mn-cs"/>
              </a:rPr>
              <a:t>Chloride is the major extracellular anion, found together with sodium. Chloride is important for osmolality and acid-base balance. Because chloride is found in a 1:1 ratio with sodium (although is slightly lower than sodium in plasma), changes in chloride should always be interpreted with sodium. Changes in free water and the gain or loss of chloride and sodium are the major mechanisms for a change in chloride concentration.</a:t>
            </a:r>
          </a:p>
          <a:p>
            <a:r>
              <a:rPr lang="en-US" sz="1200" b="0" i="0" kern="1200" dirty="0">
                <a:solidFill>
                  <a:schemeClr val="tx1"/>
                </a:solidFill>
                <a:effectLst/>
                <a:latin typeface="+mn-lt"/>
                <a:ea typeface="+mn-ea"/>
                <a:cs typeface="+mn-cs"/>
              </a:rPr>
              <a:t>A loss or gain of free water and/or a loss or gain of electrolyte-rich fluids will change sodium and chloride concentrations proportionally. For example, a secretory diarrhea results in excessive loss of sodium and chloride with respect to free water (“gain of free water”) in intestinal secretions combined with water retention secondary to stimulation of antidiuretic hormone (ADH) from hypovolemia (due to loss of fluid with diarrhea).</a:t>
            </a:r>
          </a:p>
          <a:p>
            <a:r>
              <a:rPr lang="en-US" sz="1200" b="0" i="0" kern="1200" dirty="0">
                <a:solidFill>
                  <a:schemeClr val="tx1"/>
                </a:solidFill>
                <a:effectLst/>
                <a:latin typeface="+mn-lt"/>
                <a:ea typeface="+mn-ea"/>
                <a:cs typeface="+mn-cs"/>
              </a:rPr>
              <a:t>A selective loss or gain of chloride in excess of sodium will result in disproportional changes in sodium and chloride and indicates that there is an acid-base disturbance. This is because chloride acts essentially as an “acid”. By Stewart’s acid-base principles, chloride is a strong anion, an independent variable. So if chloride is gained or lost in excess of sodium, it indicates a metabolic acidosis (“gain” of an acid) or alkalosis (“loss of an acid”), respectively.</a:t>
            </a:r>
          </a:p>
          <a:p>
            <a:r>
              <a:rPr lang="en-US" sz="1200" b="0" i="0" kern="1200" dirty="0">
                <a:solidFill>
                  <a:schemeClr val="tx1"/>
                </a:solidFill>
                <a:effectLst/>
                <a:latin typeface="+mn-lt"/>
                <a:ea typeface="+mn-ea"/>
                <a:cs typeface="+mn-cs"/>
              </a:rPr>
              <a:t>To determine if a change in chloride is due to free water or an acid-base disturbance, we need to correct the chloride, i.e. modify the results to take into account changes in sodium (which reflects free water). This can be done in two ways and requires a reference interval for both electrolytes (i.e. this cannot be done for those species in which reference intervals are not available):</a:t>
            </a:r>
          </a:p>
          <a:p>
            <a:endParaRPr lang="en-US" dirty="0"/>
          </a:p>
        </p:txBody>
      </p:sp>
      <p:sp>
        <p:nvSpPr>
          <p:cNvPr id="4" name="Slide Number Placeholder 3"/>
          <p:cNvSpPr>
            <a:spLocks noGrp="1"/>
          </p:cNvSpPr>
          <p:nvPr>
            <p:ph type="sldNum" sz="quarter" idx="5"/>
          </p:nvPr>
        </p:nvSpPr>
        <p:spPr/>
        <p:txBody>
          <a:bodyPr/>
          <a:lstStyle/>
          <a:p>
            <a:fld id="{A958EDF1-6453-DA42-B77D-D122D62E0AA1}" type="slidenum">
              <a:rPr lang="en-US" smtClean="0"/>
              <a:t>21</a:t>
            </a:fld>
            <a:endParaRPr lang="en-US"/>
          </a:p>
        </p:txBody>
      </p:sp>
    </p:spTree>
    <p:extLst>
      <p:ext uri="{BB962C8B-B14F-4D97-AF65-F5344CB8AC3E}">
        <p14:creationId xmlns:p14="http://schemas.microsoft.com/office/powerpoint/2010/main" val="8641647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Chloride responsive </a:t>
            </a:r>
          </a:p>
          <a:p>
            <a:pPr lvl="1"/>
            <a:r>
              <a:rPr lang="en-US" dirty="0"/>
              <a:t>Vomiting of stomach contents - When a dog or cat vomits stomach contents, water is lost along with large amounts of HCl and small amounts of potassium and sodium. In the clinical setting, persistent vomiting of stomach contents leads to fluid and electrolyte losses (</a:t>
            </a:r>
            <a:r>
              <a:rPr lang="en-US" dirty="0" err="1"/>
              <a:t>Hþ</a:t>
            </a:r>
            <a:r>
              <a:rPr lang="en-US" dirty="0"/>
              <a:t> and Cl &gt; </a:t>
            </a:r>
            <a:r>
              <a:rPr lang="en-US" dirty="0" err="1"/>
              <a:t>Naþ</a:t>
            </a:r>
            <a:r>
              <a:rPr lang="en-US" dirty="0"/>
              <a:t> and </a:t>
            </a:r>
            <a:r>
              <a:rPr lang="en-US" dirty="0" err="1"/>
              <a:t>Kþ</a:t>
            </a:r>
            <a:r>
              <a:rPr lang="en-US" dirty="0"/>
              <a:t>), and anorexia prevents adequate dietary intake of electrolytes. In patients with pyloric obstruction, gastrin secretion is enhanced, and gastric acid secretion is stimulated further.</a:t>
            </a:r>
          </a:p>
          <a:p>
            <a:pPr lvl="1"/>
            <a:r>
              <a:rPr lang="en-US" dirty="0"/>
              <a:t>Diuretic therapy - Diuretics cause approximately equal losses of sodium and chloride in the urine, but the concentration of chloride in ECF is less than that of sodium by approximately 35 </a:t>
            </a:r>
            <a:r>
              <a:rPr lang="en-US" dirty="0" err="1"/>
              <a:t>mEq</a:t>
            </a:r>
            <a:r>
              <a:rPr lang="en-US" dirty="0"/>
              <a:t>/L. Thus, these drugs may cause </a:t>
            </a:r>
            <a:r>
              <a:rPr lang="en-US" dirty="0" err="1"/>
              <a:t>chlorideresponsive</a:t>
            </a:r>
            <a:r>
              <a:rPr lang="en-US" dirty="0"/>
              <a:t> metabolic alkalosis by a disproportionate loss of chloride in urine and creation of a relative chloride deficit in ECF.</a:t>
            </a:r>
          </a:p>
          <a:p>
            <a:pPr lvl="1"/>
            <a:r>
              <a:rPr lang="en-US" dirty="0" err="1"/>
              <a:t>Posthypercapnia</a:t>
            </a:r>
            <a:r>
              <a:rPr lang="en-US" dirty="0"/>
              <a:t> - Blood pH increases rapidly when PCO2 is suddenly reduced in patients with chronic hypercapnia. </a:t>
            </a:r>
          </a:p>
          <a:p>
            <a:r>
              <a:rPr lang="en-US" dirty="0"/>
              <a:t>Chloride resistant (rare in dogs and cats)</a:t>
            </a:r>
          </a:p>
          <a:p>
            <a:pPr lvl="1"/>
            <a:r>
              <a:rPr lang="en-US" dirty="0"/>
              <a:t>Primary hyperaldosteronism - In primary hyperaldosteronism, increased secretion of aldosterone, usually by an adrenocortical tumor, results in sodium retention, volume expansion, hypernatremia, mild to moderate hypertension, potassium deficiency, hypokalemia, and metabolic alkalosis resistant to chloride administration. Stimulation of distal nephron </a:t>
            </a:r>
            <a:r>
              <a:rPr lang="en-US" dirty="0" err="1"/>
              <a:t>Naþ-Hþ</a:t>
            </a:r>
            <a:r>
              <a:rPr lang="en-US" dirty="0"/>
              <a:t> and </a:t>
            </a:r>
            <a:r>
              <a:rPr lang="en-US" dirty="0" err="1"/>
              <a:t>Naþ-Kþ</a:t>
            </a:r>
            <a:r>
              <a:rPr lang="en-US" dirty="0"/>
              <a:t> exchange by excess mineralocorticoids is probably the most important pathophysiologic feature of primary hyperaldosteronism</a:t>
            </a:r>
          </a:p>
          <a:p>
            <a:pPr lvl="1"/>
            <a:r>
              <a:rPr lang="en-US" dirty="0"/>
              <a:t>Hyperadrenocorticism - A high rate of secretion of cortisol and other corticosteroids, could be responsible for hypernatremia, hypokalemia, and metabolic alkalosis in adrenal-dependent hyperadrenocorticism.</a:t>
            </a:r>
          </a:p>
          <a:p>
            <a:r>
              <a:rPr lang="en-US" dirty="0"/>
              <a:t>Alkali administration</a:t>
            </a:r>
          </a:p>
          <a:p>
            <a:pPr lvl="1"/>
            <a:r>
              <a:rPr lang="en-US" dirty="0"/>
              <a:t>Oral administration – oral administration of sodium bicarbonate or other organic anions (such as lactate, citrate, gluconate, acetate) or cation exchange resin with nonabsorbable alkali (such as a phosphate binder)</a:t>
            </a:r>
          </a:p>
          <a:p>
            <a:r>
              <a:rPr lang="en-US" dirty="0"/>
              <a:t>Miscellaneous </a:t>
            </a:r>
          </a:p>
          <a:p>
            <a:pPr lvl="1"/>
            <a:r>
              <a:rPr lang="en-US" dirty="0"/>
              <a:t>Refeeding after fasting -  unknown mechanism </a:t>
            </a:r>
          </a:p>
          <a:p>
            <a:pPr lvl="1"/>
            <a:r>
              <a:rPr lang="en-US" dirty="0"/>
              <a:t>Severe potassium or magnesium deficiency</a:t>
            </a:r>
          </a:p>
          <a:p>
            <a:endParaRPr lang="en-US" dirty="0"/>
          </a:p>
        </p:txBody>
      </p:sp>
      <p:sp>
        <p:nvSpPr>
          <p:cNvPr id="4" name="Slide Number Placeholder 3"/>
          <p:cNvSpPr>
            <a:spLocks noGrp="1"/>
          </p:cNvSpPr>
          <p:nvPr>
            <p:ph type="sldNum" sz="quarter" idx="5"/>
          </p:nvPr>
        </p:nvSpPr>
        <p:spPr/>
        <p:txBody>
          <a:bodyPr/>
          <a:lstStyle/>
          <a:p>
            <a:fld id="{A958EDF1-6453-DA42-B77D-D122D62E0AA1}" type="slidenum">
              <a:rPr lang="en-US" smtClean="0"/>
              <a:t>24</a:t>
            </a:fld>
            <a:endParaRPr lang="en-US"/>
          </a:p>
        </p:txBody>
      </p:sp>
    </p:spTree>
    <p:extLst>
      <p:ext uri="{BB962C8B-B14F-4D97-AF65-F5344CB8AC3E}">
        <p14:creationId xmlns:p14="http://schemas.microsoft.com/office/powerpoint/2010/main" val="17583260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958EDF1-6453-DA42-B77D-D122D62E0AA1}" type="slidenum">
              <a:rPr lang="en-US" smtClean="0"/>
              <a:t>25</a:t>
            </a:fld>
            <a:endParaRPr lang="en-US"/>
          </a:p>
        </p:txBody>
      </p:sp>
    </p:spTree>
    <p:extLst>
      <p:ext uri="{BB962C8B-B14F-4D97-AF65-F5344CB8AC3E}">
        <p14:creationId xmlns:p14="http://schemas.microsoft.com/office/powerpoint/2010/main" val="30527655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Appropriately compensating??</a:t>
            </a:r>
          </a:p>
        </p:txBody>
      </p:sp>
      <p:sp>
        <p:nvSpPr>
          <p:cNvPr id="4" name="Slide Number Placeholder 3"/>
          <p:cNvSpPr>
            <a:spLocks noGrp="1"/>
          </p:cNvSpPr>
          <p:nvPr>
            <p:ph type="sldNum" sz="quarter" idx="5"/>
          </p:nvPr>
        </p:nvSpPr>
        <p:spPr/>
        <p:txBody>
          <a:bodyPr/>
          <a:lstStyle/>
          <a:p>
            <a:fld id="{A958EDF1-6453-DA42-B77D-D122D62E0AA1}" type="slidenum">
              <a:rPr lang="en-US" smtClean="0"/>
              <a:t>26</a:t>
            </a:fld>
            <a:endParaRPr lang="en-US"/>
          </a:p>
        </p:txBody>
      </p:sp>
    </p:spTree>
    <p:extLst>
      <p:ext uri="{BB962C8B-B14F-4D97-AF65-F5344CB8AC3E}">
        <p14:creationId xmlns:p14="http://schemas.microsoft.com/office/powerpoint/2010/main" val="23544773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Large airway obstruction </a:t>
            </a:r>
          </a:p>
          <a:p>
            <a:r>
              <a:rPr lang="en-US" dirty="0"/>
              <a:t>- Respiratory center depression</a:t>
            </a:r>
          </a:p>
          <a:p>
            <a:r>
              <a:rPr lang="en-US" dirty="0"/>
              <a:t>- Increased CO2 production with impaired alveolar ventilation</a:t>
            </a:r>
          </a:p>
          <a:p>
            <a:r>
              <a:rPr lang="en-US" dirty="0"/>
              <a:t>- Neuromuscular disease</a:t>
            </a:r>
          </a:p>
          <a:p>
            <a:r>
              <a:rPr lang="en-US" dirty="0"/>
              <a:t>- Restrictive extrapulmonary disorders</a:t>
            </a:r>
          </a:p>
          <a:p>
            <a:r>
              <a:rPr lang="en-US" dirty="0"/>
              <a:t>- Intrinsic pulmonary and small airway disease</a:t>
            </a:r>
          </a:p>
          <a:p>
            <a:r>
              <a:rPr lang="en-US" dirty="0"/>
              <a:t>- Ineffective mechanical ventilation</a:t>
            </a:r>
          </a:p>
          <a:p>
            <a:r>
              <a:rPr lang="en-US" dirty="0"/>
              <a:t>- Marked obesity (Pickwickian syndrome)</a:t>
            </a:r>
          </a:p>
          <a:p>
            <a:endParaRPr lang="en-US" dirty="0"/>
          </a:p>
        </p:txBody>
      </p:sp>
      <p:sp>
        <p:nvSpPr>
          <p:cNvPr id="4" name="Slide Number Placeholder 3"/>
          <p:cNvSpPr>
            <a:spLocks noGrp="1"/>
          </p:cNvSpPr>
          <p:nvPr>
            <p:ph type="sldNum" sz="quarter" idx="5"/>
          </p:nvPr>
        </p:nvSpPr>
        <p:spPr/>
        <p:txBody>
          <a:bodyPr/>
          <a:lstStyle/>
          <a:p>
            <a:fld id="{A958EDF1-6453-DA42-B77D-D122D62E0AA1}" type="slidenum">
              <a:rPr lang="en-US" smtClean="0"/>
              <a:t>27</a:t>
            </a:fld>
            <a:endParaRPr lang="en-US"/>
          </a:p>
        </p:txBody>
      </p:sp>
    </p:spTree>
    <p:extLst>
      <p:ext uri="{BB962C8B-B14F-4D97-AF65-F5344CB8AC3E}">
        <p14:creationId xmlns:p14="http://schemas.microsoft.com/office/powerpoint/2010/main" val="31864252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958EDF1-6453-DA42-B77D-D122D62E0AA1}" type="slidenum">
              <a:rPr lang="en-US" smtClean="0"/>
              <a:t>30</a:t>
            </a:fld>
            <a:endParaRPr lang="en-US"/>
          </a:p>
        </p:txBody>
      </p:sp>
    </p:spTree>
    <p:extLst>
      <p:ext uri="{BB962C8B-B14F-4D97-AF65-F5344CB8AC3E}">
        <p14:creationId xmlns:p14="http://schemas.microsoft.com/office/powerpoint/2010/main" val="4268225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Is this an expected compensation??</a:t>
            </a:r>
          </a:p>
        </p:txBody>
      </p:sp>
      <p:sp>
        <p:nvSpPr>
          <p:cNvPr id="4" name="Slide Number Placeholder 3"/>
          <p:cNvSpPr>
            <a:spLocks noGrp="1"/>
          </p:cNvSpPr>
          <p:nvPr>
            <p:ph type="sldNum" sz="quarter" idx="5"/>
          </p:nvPr>
        </p:nvSpPr>
        <p:spPr/>
        <p:txBody>
          <a:bodyPr/>
          <a:lstStyle/>
          <a:p>
            <a:fld id="{A958EDF1-6453-DA42-B77D-D122D62E0AA1}" type="slidenum">
              <a:rPr lang="en-US" smtClean="0"/>
              <a:t>31</a:t>
            </a:fld>
            <a:endParaRPr lang="en-US"/>
          </a:p>
        </p:txBody>
      </p:sp>
    </p:spTree>
    <p:extLst>
      <p:ext uri="{BB962C8B-B14F-4D97-AF65-F5344CB8AC3E}">
        <p14:creationId xmlns:p14="http://schemas.microsoft.com/office/powerpoint/2010/main" val="35602238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Mixed acid-base disturbance characterized by metabolic acidosis and respiratory alkalosis.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Aspirin (acetylsalicylic acid) is hydrolyzed to salicylic acid (</a:t>
            </a:r>
            <a:r>
              <a:rPr lang="en-US" sz="1200" kern="1200" dirty="0" err="1">
                <a:solidFill>
                  <a:schemeClr val="tx1"/>
                </a:solidFill>
                <a:effectLst/>
                <a:latin typeface="+mn-lt"/>
                <a:ea typeface="+mn-ea"/>
                <a:cs typeface="+mn-cs"/>
              </a:rPr>
              <a:t>pK’a</a:t>
            </a:r>
            <a:r>
              <a:rPr lang="en-US" sz="1200" kern="1200" dirty="0">
                <a:solidFill>
                  <a:schemeClr val="tx1"/>
                </a:solidFill>
                <a:effectLst/>
                <a:latin typeface="+mn-lt"/>
                <a:ea typeface="+mn-ea"/>
                <a:cs typeface="+mn-cs"/>
              </a:rPr>
              <a:t> 1⁄4 3.0) in the liver. Salicylate intoxication is </a:t>
            </a:r>
            <a:r>
              <a:rPr lang="en-US" sz="1200" kern="1200" dirty="0" err="1">
                <a:solidFill>
                  <a:schemeClr val="tx1"/>
                </a:solidFill>
                <a:effectLst/>
                <a:latin typeface="+mn-lt"/>
                <a:ea typeface="+mn-ea"/>
                <a:cs typeface="+mn-cs"/>
              </a:rPr>
              <a:t>uncom</a:t>
            </a:r>
            <a:r>
              <a:rPr lang="en-US" sz="1200" kern="1200" dirty="0">
                <a:solidFill>
                  <a:schemeClr val="tx1"/>
                </a:solidFill>
                <a:effectLst/>
                <a:latin typeface="+mn-lt"/>
                <a:ea typeface="+mn-ea"/>
                <a:cs typeface="+mn-cs"/>
              </a:rPr>
              <a:t>- mon in small animal practice and is an example of a mixed acid-base disturbance characterized by metabolic acidosis and respiratory alkalosis. Salicylate intoxication in anesthetized, spontaneously breathing dogs resulted in a mixed respiratory alkalosis and metabolic acidosis.218 The stimulation of ventilation is caused by a direct effect of salicylate on the medullary respiratory center. Salicylate also uncouples oxidative phosphorylation in mitochondria, and the associated disturbances in carbohydrate metabolism lead to metabolic acidosis characterized by an increased anion gap associated with accumulation of lactic acid, ketoacids, and other organic acids. </a:t>
            </a:r>
            <a:endParaRPr lang="en-US" dirty="0"/>
          </a:p>
          <a:p>
            <a:endParaRPr lang="en-US" dirty="0"/>
          </a:p>
        </p:txBody>
      </p:sp>
      <p:sp>
        <p:nvSpPr>
          <p:cNvPr id="4" name="Slide Number Placeholder 3"/>
          <p:cNvSpPr>
            <a:spLocks noGrp="1"/>
          </p:cNvSpPr>
          <p:nvPr>
            <p:ph type="sldNum" sz="quarter" idx="5"/>
          </p:nvPr>
        </p:nvSpPr>
        <p:spPr/>
        <p:txBody>
          <a:bodyPr/>
          <a:lstStyle/>
          <a:p>
            <a:fld id="{A958EDF1-6453-DA42-B77D-D122D62E0AA1}" type="slidenum">
              <a:rPr lang="en-US" smtClean="0"/>
              <a:t>33</a:t>
            </a:fld>
            <a:endParaRPr lang="en-US"/>
          </a:p>
        </p:txBody>
      </p:sp>
    </p:spTree>
    <p:extLst>
      <p:ext uri="{BB962C8B-B14F-4D97-AF65-F5344CB8AC3E}">
        <p14:creationId xmlns:p14="http://schemas.microsoft.com/office/powerpoint/2010/main" val="40524228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Patients with mixed disorders comprised of primary problems with an offsetting effect on pH may have a normal, low, or high </a:t>
            </a:r>
            <a:r>
              <a:rPr lang="en-US" dirty="0" err="1"/>
              <a:t>pH.</a:t>
            </a:r>
            <a:r>
              <a:rPr lang="en-US" dirty="0"/>
              <a:t> When pH is abnormal, however, because of the counterbalancing effect of the second primary disorder, changes tend not to be pronounced.</a:t>
            </a:r>
          </a:p>
        </p:txBody>
      </p:sp>
      <p:sp>
        <p:nvSpPr>
          <p:cNvPr id="4" name="Slide Number Placeholder 3"/>
          <p:cNvSpPr>
            <a:spLocks noGrp="1"/>
          </p:cNvSpPr>
          <p:nvPr>
            <p:ph type="sldNum" sz="quarter" idx="5"/>
          </p:nvPr>
        </p:nvSpPr>
        <p:spPr/>
        <p:txBody>
          <a:bodyPr/>
          <a:lstStyle/>
          <a:p>
            <a:fld id="{A958EDF1-6453-DA42-B77D-D122D62E0AA1}" type="slidenum">
              <a:rPr lang="en-US" smtClean="0"/>
              <a:t>35</a:t>
            </a:fld>
            <a:endParaRPr lang="en-US"/>
          </a:p>
        </p:txBody>
      </p:sp>
    </p:spTree>
    <p:extLst>
      <p:ext uri="{BB962C8B-B14F-4D97-AF65-F5344CB8AC3E}">
        <p14:creationId xmlns:p14="http://schemas.microsoft.com/office/powerpoint/2010/main" val="3384683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HA ⇌ A</a:t>
            </a:r>
            <a:r>
              <a:rPr lang="en-US" sz="1200" b="0" i="0" kern="1200" baseline="300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 + H</a:t>
            </a:r>
            <a:r>
              <a:rPr lang="en-US" sz="1200" b="0" i="0" kern="1200" baseline="30000" dirty="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5"/>
          </p:nvPr>
        </p:nvSpPr>
        <p:spPr/>
        <p:txBody>
          <a:bodyPr/>
          <a:lstStyle/>
          <a:p>
            <a:fld id="{A958EDF1-6453-DA42-B77D-D122D62E0AA1}" type="slidenum">
              <a:rPr lang="en-US" smtClean="0"/>
              <a:t>5</a:t>
            </a:fld>
            <a:endParaRPr lang="en-US"/>
          </a:p>
        </p:txBody>
      </p:sp>
    </p:spTree>
    <p:extLst>
      <p:ext uri="{BB962C8B-B14F-4D97-AF65-F5344CB8AC3E}">
        <p14:creationId xmlns:p14="http://schemas.microsoft.com/office/powerpoint/2010/main" val="25966341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Mixed disorders composed of primary problems with an additive effect on pH always have abnormal </a:t>
            </a:r>
            <a:r>
              <a:rPr lang="en-US" dirty="0" err="1"/>
              <a:t>pH.</a:t>
            </a:r>
            <a:r>
              <a:rPr lang="en-US" dirty="0"/>
              <a:t> Depending on the combination of primary problems, the pH can be dangerously high or low and requires immediate attention</a:t>
            </a:r>
          </a:p>
        </p:txBody>
      </p:sp>
      <p:sp>
        <p:nvSpPr>
          <p:cNvPr id="4" name="Slide Number Placeholder 3"/>
          <p:cNvSpPr>
            <a:spLocks noGrp="1"/>
          </p:cNvSpPr>
          <p:nvPr>
            <p:ph type="sldNum" sz="quarter" idx="5"/>
          </p:nvPr>
        </p:nvSpPr>
        <p:spPr/>
        <p:txBody>
          <a:bodyPr/>
          <a:lstStyle/>
          <a:p>
            <a:fld id="{A958EDF1-6453-DA42-B77D-D122D62E0AA1}" type="slidenum">
              <a:rPr lang="en-US" smtClean="0"/>
              <a:t>36</a:t>
            </a:fld>
            <a:endParaRPr lang="en-US"/>
          </a:p>
        </p:txBody>
      </p:sp>
    </p:spTree>
    <p:extLst>
      <p:ext uri="{BB962C8B-B14F-4D97-AF65-F5344CB8AC3E}">
        <p14:creationId xmlns:p14="http://schemas.microsoft.com/office/powerpoint/2010/main" val="2345351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Triple disorders occur whenever a respiratory disturbance complicates a mixed metabolic acidosis and metabolic alkalosis.</a:t>
            </a:r>
          </a:p>
        </p:txBody>
      </p:sp>
      <p:sp>
        <p:nvSpPr>
          <p:cNvPr id="4" name="Slide Number Placeholder 3"/>
          <p:cNvSpPr>
            <a:spLocks noGrp="1"/>
          </p:cNvSpPr>
          <p:nvPr>
            <p:ph type="sldNum" sz="quarter" idx="5"/>
          </p:nvPr>
        </p:nvSpPr>
        <p:spPr/>
        <p:txBody>
          <a:bodyPr/>
          <a:lstStyle/>
          <a:p>
            <a:fld id="{A958EDF1-6453-DA42-B77D-D122D62E0AA1}" type="slidenum">
              <a:rPr lang="en-US" smtClean="0"/>
              <a:t>37</a:t>
            </a:fld>
            <a:endParaRPr lang="en-US"/>
          </a:p>
        </p:txBody>
      </p:sp>
    </p:spTree>
    <p:extLst>
      <p:ext uri="{BB962C8B-B14F-4D97-AF65-F5344CB8AC3E}">
        <p14:creationId xmlns:p14="http://schemas.microsoft.com/office/powerpoint/2010/main" val="12326507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Dependent variables are thought of as internal to the system; their values depend on the values of the independent variables and reflect the </a:t>
            </a:r>
            <a:r>
              <a:rPr lang="en-US" sz="1200" b="0" i="0" kern="1200" dirty="0" err="1">
                <a:solidFill>
                  <a:schemeClr val="tx1"/>
                </a:solidFill>
                <a:effectLst/>
                <a:latin typeface="+mn-lt"/>
                <a:ea typeface="+mn-ea"/>
                <a:cs typeface="+mn-cs"/>
              </a:rPr>
              <a:t>behaviour</a:t>
            </a:r>
            <a:r>
              <a:rPr lang="en-US" sz="1200" b="0" i="0" kern="1200" dirty="0">
                <a:solidFill>
                  <a:schemeClr val="tx1"/>
                </a:solidFill>
                <a:effectLst/>
                <a:latin typeface="+mn-lt"/>
                <a:ea typeface="+mn-ea"/>
                <a:cs typeface="+mn-cs"/>
              </a:rPr>
              <a:t> of the equilibrium reactions in the system. The independent parameters control acidity ([H+]) in arterial or venous plasma.</a:t>
            </a:r>
            <a:endParaRPr lang="en-US" dirty="0"/>
          </a:p>
        </p:txBody>
      </p:sp>
      <p:sp>
        <p:nvSpPr>
          <p:cNvPr id="4" name="Slide Number Placeholder 3"/>
          <p:cNvSpPr>
            <a:spLocks noGrp="1"/>
          </p:cNvSpPr>
          <p:nvPr>
            <p:ph type="sldNum" sz="quarter" idx="5"/>
          </p:nvPr>
        </p:nvSpPr>
        <p:spPr/>
        <p:txBody>
          <a:bodyPr/>
          <a:lstStyle/>
          <a:p>
            <a:fld id="{A958EDF1-6453-DA42-B77D-D122D62E0AA1}" type="slidenum">
              <a:rPr lang="en-US" smtClean="0"/>
              <a:t>39</a:t>
            </a:fld>
            <a:endParaRPr lang="en-US"/>
          </a:p>
        </p:txBody>
      </p:sp>
    </p:spTree>
    <p:extLst>
      <p:ext uri="{BB962C8B-B14F-4D97-AF65-F5344CB8AC3E}">
        <p14:creationId xmlns:p14="http://schemas.microsoft.com/office/powerpoint/2010/main" val="18275017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influence of strong ions on pH and [HCO3  ] can always be summarized in terms of the SID. Changes in SID of a magnitude capable of altering acid-base balance usually occur as a result of increasing concentrations of Na+, Cl-, SO42-, or organic anions or decreasing concentrations of Na+ or Cl-. An increase in SID (by decreasing [Cl] or increasing [</a:t>
            </a:r>
            <a:r>
              <a:rPr lang="en-US" sz="1200" kern="1200" dirty="0" err="1">
                <a:solidFill>
                  <a:schemeClr val="tx1"/>
                </a:solidFill>
                <a:effectLst/>
                <a:latin typeface="+mn-lt"/>
                <a:ea typeface="+mn-ea"/>
                <a:cs typeface="+mn-cs"/>
              </a:rPr>
              <a:t>Naþ</a:t>
            </a:r>
            <a:r>
              <a:rPr lang="en-US" sz="1200" kern="1200" dirty="0">
                <a:solidFill>
                  <a:schemeClr val="tx1"/>
                </a:solidFill>
                <a:effectLst/>
                <a:latin typeface="+mn-lt"/>
                <a:ea typeface="+mn-ea"/>
                <a:cs typeface="+mn-cs"/>
              </a:rPr>
              <a:t>]) will cause a strong ion (metabolic) alkalosis, whereas a decrease in SID (by decreasing [</a:t>
            </a:r>
            <a:r>
              <a:rPr lang="en-US" sz="1200" kern="1200" dirty="0" err="1">
                <a:solidFill>
                  <a:schemeClr val="tx1"/>
                </a:solidFill>
                <a:effectLst/>
                <a:latin typeface="+mn-lt"/>
                <a:ea typeface="+mn-ea"/>
                <a:cs typeface="+mn-cs"/>
              </a:rPr>
              <a:t>Naþ</a:t>
            </a:r>
            <a:r>
              <a:rPr lang="en-US" sz="1200" kern="1200" dirty="0">
                <a:solidFill>
                  <a:schemeClr val="tx1"/>
                </a:solidFill>
                <a:effectLst/>
                <a:latin typeface="+mn-lt"/>
                <a:ea typeface="+mn-ea"/>
                <a:cs typeface="+mn-cs"/>
              </a:rPr>
              <a:t>] or increasing [Cl], [SO42], or organic anions) will cause a strong ion (metabolic) </a:t>
            </a:r>
            <a:r>
              <a:rPr lang="en-US" sz="1200" kern="1200" dirty="0" err="1">
                <a:solidFill>
                  <a:schemeClr val="tx1"/>
                </a:solidFill>
                <a:effectLst/>
                <a:latin typeface="+mn-lt"/>
                <a:ea typeface="+mn-ea"/>
                <a:cs typeface="+mn-cs"/>
              </a:rPr>
              <a:t>acido</a:t>
            </a:r>
            <a:r>
              <a:rPr lang="en-US" sz="1200" kern="1200" dirty="0">
                <a:solidFill>
                  <a:schemeClr val="tx1"/>
                </a:solidFill>
                <a:effectLst/>
                <a:latin typeface="+mn-lt"/>
                <a:ea typeface="+mn-ea"/>
                <a:cs typeface="+mn-cs"/>
              </a:rPr>
              <a:t>- sis.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sz="1200" kern="1200" dirty="0" err="1">
                <a:solidFill>
                  <a:schemeClr val="tx1"/>
                </a:solidFill>
                <a:effectLst/>
                <a:latin typeface="+mn-lt"/>
                <a:ea typeface="+mn-ea"/>
                <a:cs typeface="+mn-cs"/>
              </a:rPr>
              <a:t>Gamblegram</a:t>
            </a:r>
            <a:r>
              <a:rPr lang="en-US" sz="1200" kern="1200" dirty="0">
                <a:solidFill>
                  <a:schemeClr val="tx1"/>
                </a:solidFill>
                <a:effectLst/>
                <a:latin typeface="+mn-lt"/>
                <a:ea typeface="+mn-ea"/>
                <a:cs typeface="+mn-cs"/>
              </a:rPr>
              <a:t> of normal plasma showing cations: sodium (</a:t>
            </a:r>
            <a:r>
              <a:rPr lang="en-US" sz="1200" kern="1200" dirty="0" err="1">
                <a:solidFill>
                  <a:schemeClr val="tx1"/>
                </a:solidFill>
                <a:effectLst/>
                <a:latin typeface="+mn-lt"/>
                <a:ea typeface="+mn-ea"/>
                <a:cs typeface="+mn-cs"/>
              </a:rPr>
              <a:t>Naþ</a:t>
            </a:r>
            <a:r>
              <a:rPr lang="en-US" sz="1200" kern="1200" dirty="0">
                <a:solidFill>
                  <a:schemeClr val="tx1"/>
                </a:solidFill>
                <a:effectLst/>
                <a:latin typeface="+mn-lt"/>
                <a:ea typeface="+mn-ea"/>
                <a:cs typeface="+mn-cs"/>
              </a:rPr>
              <a:t>), and other strong cations (</a:t>
            </a:r>
            <a:r>
              <a:rPr lang="en-US" sz="1200" kern="1200" dirty="0" err="1">
                <a:solidFill>
                  <a:schemeClr val="tx1"/>
                </a:solidFill>
                <a:effectLst/>
                <a:latin typeface="+mn-lt"/>
                <a:ea typeface="+mn-ea"/>
                <a:cs typeface="+mn-cs"/>
              </a:rPr>
              <a:t>SCþ</a:t>
            </a:r>
            <a:r>
              <a:rPr lang="en-US" sz="1200" kern="1200" dirty="0">
                <a:solidFill>
                  <a:schemeClr val="tx1"/>
                </a:solidFill>
                <a:effectLst/>
                <a:latin typeface="+mn-lt"/>
                <a:ea typeface="+mn-ea"/>
                <a:cs typeface="+mn-cs"/>
              </a:rPr>
              <a:t>) in one column, and anions: chloride (Cl), other strong anions (SA), net charge of nonvolatile buffers (A), and bicarbonate (HCO3) in the </a:t>
            </a:r>
            <a:endParaRPr lang="en-US" dirty="0"/>
          </a:p>
          <a:p>
            <a:r>
              <a:rPr lang="en-US" sz="1200" kern="1200" dirty="0">
                <a:solidFill>
                  <a:schemeClr val="tx1"/>
                </a:solidFill>
                <a:effectLst/>
                <a:latin typeface="+mn-lt"/>
                <a:ea typeface="+mn-ea"/>
                <a:cs typeface="+mn-cs"/>
              </a:rPr>
              <a:t>second column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A958EDF1-6453-DA42-B77D-D122D62E0AA1}" type="slidenum">
              <a:rPr lang="en-US" smtClean="0"/>
              <a:t>41</a:t>
            </a:fld>
            <a:endParaRPr lang="en-US"/>
          </a:p>
        </p:txBody>
      </p:sp>
    </p:spTree>
    <p:extLst>
      <p:ext uri="{BB962C8B-B14F-4D97-AF65-F5344CB8AC3E}">
        <p14:creationId xmlns:p14="http://schemas.microsoft.com/office/powerpoint/2010/main" val="32091597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ATOT = total plasma concentration of inorganic phosphate, serum proteins and albumin (weak non-volatile acids)</a:t>
            </a:r>
          </a:p>
        </p:txBody>
      </p:sp>
      <p:sp>
        <p:nvSpPr>
          <p:cNvPr id="4" name="Slide Number Placeholder 3"/>
          <p:cNvSpPr>
            <a:spLocks noGrp="1"/>
          </p:cNvSpPr>
          <p:nvPr>
            <p:ph type="sldNum" sz="quarter" idx="5"/>
          </p:nvPr>
        </p:nvSpPr>
        <p:spPr/>
        <p:txBody>
          <a:bodyPr/>
          <a:lstStyle/>
          <a:p>
            <a:fld id="{A958EDF1-6453-DA42-B77D-D122D62E0AA1}" type="slidenum">
              <a:rPr lang="en-US" smtClean="0"/>
              <a:t>43</a:t>
            </a:fld>
            <a:endParaRPr lang="en-US"/>
          </a:p>
        </p:txBody>
      </p:sp>
    </p:spTree>
    <p:extLst>
      <p:ext uri="{BB962C8B-B14F-4D97-AF65-F5344CB8AC3E}">
        <p14:creationId xmlns:p14="http://schemas.microsoft.com/office/powerpoint/2010/main" val="2801032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Phosphate is quantitatively the second most important component of [</a:t>
            </a:r>
            <a:r>
              <a:rPr lang="en-US" sz="1200" kern="1200" dirty="0" err="1">
                <a:solidFill>
                  <a:schemeClr val="tx1"/>
                </a:solidFill>
                <a:effectLst/>
                <a:latin typeface="+mn-lt"/>
                <a:ea typeface="+mn-ea"/>
                <a:cs typeface="+mn-cs"/>
              </a:rPr>
              <a:t>Atot</a:t>
            </a:r>
            <a:r>
              <a:rPr lang="en-US" sz="1200" kern="1200" dirty="0">
                <a:solidFill>
                  <a:schemeClr val="tx1"/>
                </a:solidFill>
                <a:effectLst/>
                <a:latin typeface="+mn-lt"/>
                <a:ea typeface="+mn-ea"/>
                <a:cs typeface="+mn-cs"/>
              </a:rPr>
              <a:t>] and nor- </a:t>
            </a:r>
            <a:r>
              <a:rPr lang="en-US" sz="1200" kern="1200" dirty="0" err="1">
                <a:solidFill>
                  <a:schemeClr val="tx1"/>
                </a:solidFill>
                <a:effectLst/>
                <a:latin typeface="+mn-lt"/>
                <a:ea typeface="+mn-ea"/>
                <a:cs typeface="+mn-cs"/>
              </a:rPr>
              <a:t>mally</a:t>
            </a:r>
            <a:r>
              <a:rPr lang="en-US" sz="1200" kern="1200" dirty="0">
                <a:solidFill>
                  <a:schemeClr val="tx1"/>
                </a:solidFill>
                <a:effectLst/>
                <a:latin typeface="+mn-lt"/>
                <a:ea typeface="+mn-ea"/>
                <a:cs typeface="+mn-cs"/>
              </a:rPr>
              <a:t> is present in plasma at a low concentration (&lt;4 mmol/L). Therefore hypophosphatemia is not a clinically important cause of nonvolatile buffer ion (metabolic) alkalosis. Globulin is quantitatively the third most </a:t>
            </a:r>
            <a:r>
              <a:rPr lang="en-US" sz="1200" kern="1200" dirty="0" err="1">
                <a:solidFill>
                  <a:schemeClr val="tx1"/>
                </a:solidFill>
                <a:effectLst/>
                <a:latin typeface="+mn-lt"/>
                <a:ea typeface="+mn-ea"/>
                <a:cs typeface="+mn-cs"/>
              </a:rPr>
              <a:t>impor</a:t>
            </a:r>
            <a:r>
              <a:rPr lang="en-US" sz="1200" kern="1200" dirty="0">
                <a:solidFill>
                  <a:schemeClr val="tx1"/>
                </a:solidFill>
                <a:effectLst/>
                <a:latin typeface="+mn-lt"/>
                <a:ea typeface="+mn-ea"/>
                <a:cs typeface="+mn-cs"/>
              </a:rPr>
              <a:t>- tant component of [</a:t>
            </a:r>
            <a:r>
              <a:rPr lang="en-US" sz="1200" kern="1200" dirty="0" err="1">
                <a:solidFill>
                  <a:schemeClr val="tx1"/>
                </a:solidFill>
                <a:effectLst/>
                <a:latin typeface="+mn-lt"/>
                <a:ea typeface="+mn-ea"/>
                <a:cs typeface="+mn-cs"/>
              </a:rPr>
              <a:t>Atot</a:t>
            </a:r>
            <a:r>
              <a:rPr lang="en-US" sz="1200" kern="1200" dirty="0">
                <a:solidFill>
                  <a:schemeClr val="tx1"/>
                </a:solidFill>
                <a:effectLst/>
                <a:latin typeface="+mn-lt"/>
                <a:ea typeface="+mn-ea"/>
                <a:cs typeface="+mn-cs"/>
              </a:rPr>
              <a:t>]; however, decreases in plasma. globulin concentration usually accompany decreases in plasma albumin concentration. In other words, </a:t>
            </a:r>
            <a:r>
              <a:rPr lang="en-US" sz="1200" kern="1200" dirty="0" err="1">
                <a:solidFill>
                  <a:schemeClr val="tx1"/>
                </a:solidFill>
                <a:effectLst/>
                <a:latin typeface="+mn-lt"/>
                <a:ea typeface="+mn-ea"/>
                <a:cs typeface="+mn-cs"/>
              </a:rPr>
              <a:t>nonvola</a:t>
            </a:r>
            <a:r>
              <a:rPr lang="en-US" sz="1200" kern="1200" dirty="0">
                <a:solidFill>
                  <a:schemeClr val="tx1"/>
                </a:solidFill>
                <a:effectLst/>
                <a:latin typeface="+mn-lt"/>
                <a:ea typeface="+mn-ea"/>
                <a:cs typeface="+mn-cs"/>
              </a:rPr>
              <a:t>- tile buffer ion alkalosis in dogs and cats is usually due to hypoalbuminemia.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A958EDF1-6453-DA42-B77D-D122D62E0AA1}" type="slidenum">
              <a:rPr lang="en-US" smtClean="0"/>
              <a:t>44</a:t>
            </a:fld>
            <a:endParaRPr lang="en-US"/>
          </a:p>
        </p:txBody>
      </p:sp>
    </p:spTree>
    <p:extLst>
      <p:ext uri="{BB962C8B-B14F-4D97-AF65-F5344CB8AC3E}">
        <p14:creationId xmlns:p14="http://schemas.microsoft.com/office/powerpoint/2010/main" val="11752460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Hyperphosphatemia, especially if severe, can cause a large increase in [</a:t>
            </a:r>
            <a:r>
              <a:rPr lang="en-US" sz="1200" kern="1200" dirty="0" err="1">
                <a:solidFill>
                  <a:schemeClr val="tx1"/>
                </a:solidFill>
                <a:effectLst/>
                <a:latin typeface="+mn-lt"/>
                <a:ea typeface="+mn-ea"/>
                <a:cs typeface="+mn-cs"/>
              </a:rPr>
              <a:t>Atot</a:t>
            </a:r>
            <a:r>
              <a:rPr lang="en-US" sz="1200" kern="1200" dirty="0">
                <a:solidFill>
                  <a:schemeClr val="tx1"/>
                </a:solidFill>
                <a:effectLst/>
                <a:latin typeface="+mn-lt"/>
                <a:ea typeface="+mn-ea"/>
                <a:cs typeface="+mn-cs"/>
              </a:rPr>
              <a:t>], leading to metabolic acidosis (see Box 13-1). Although extremely rare, an increase in albumin concentration also can lead to metabolic acidosis. Usually water </a:t>
            </a:r>
            <a:r>
              <a:rPr lang="en-US" sz="1200" kern="1200" dirty="0" err="1">
                <a:solidFill>
                  <a:schemeClr val="tx1"/>
                </a:solidFill>
                <a:effectLst/>
                <a:latin typeface="+mn-lt"/>
                <a:ea typeface="+mn-ea"/>
                <a:cs typeface="+mn-cs"/>
              </a:rPr>
              <a:t>deprevation</a:t>
            </a:r>
            <a:r>
              <a:rPr lang="en-US" sz="1200" kern="1200" dirty="0">
                <a:solidFill>
                  <a:schemeClr val="tx1"/>
                </a:solidFill>
                <a:effectLst/>
                <a:latin typeface="+mn-lt"/>
                <a:ea typeface="+mn-ea"/>
                <a:cs typeface="+mn-cs"/>
              </a:rPr>
              <a:t>. The most important cause of </a:t>
            </a:r>
            <a:r>
              <a:rPr lang="en-US" sz="1200" kern="1200" dirty="0" err="1">
                <a:solidFill>
                  <a:schemeClr val="tx1"/>
                </a:solidFill>
                <a:effectLst/>
                <a:latin typeface="+mn-lt"/>
                <a:ea typeface="+mn-ea"/>
                <a:cs typeface="+mn-cs"/>
              </a:rPr>
              <a:t>hyperpho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sphatemic</a:t>
            </a:r>
            <a:r>
              <a:rPr lang="en-US" sz="1200" kern="1200" dirty="0">
                <a:solidFill>
                  <a:schemeClr val="tx1"/>
                </a:solidFill>
                <a:effectLst/>
                <a:latin typeface="+mn-lt"/>
                <a:ea typeface="+mn-ea"/>
                <a:cs typeface="+mn-cs"/>
              </a:rPr>
              <a:t> acidosis is renal failure.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A958EDF1-6453-DA42-B77D-D122D62E0AA1}" type="slidenum">
              <a:rPr lang="en-US" smtClean="0"/>
              <a:t>45</a:t>
            </a:fld>
            <a:endParaRPr lang="en-US"/>
          </a:p>
        </p:txBody>
      </p:sp>
    </p:spTree>
    <p:extLst>
      <p:ext uri="{BB962C8B-B14F-4D97-AF65-F5344CB8AC3E}">
        <p14:creationId xmlns:p14="http://schemas.microsoft.com/office/powerpoint/2010/main" val="33037683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Administration of 0.9% NaCl is a common cause of hyperchloremic acidosis in hospitalized patients and is the classic example of strong ion acidosis. </a:t>
            </a:r>
            <a:endParaRPr lang="en-US" dirty="0"/>
          </a:p>
          <a:p>
            <a:endParaRPr lang="en-US" dirty="0"/>
          </a:p>
        </p:txBody>
      </p:sp>
      <p:sp>
        <p:nvSpPr>
          <p:cNvPr id="4" name="Slide Number Placeholder 3"/>
          <p:cNvSpPr>
            <a:spLocks noGrp="1"/>
          </p:cNvSpPr>
          <p:nvPr>
            <p:ph type="sldNum" sz="quarter" idx="5"/>
          </p:nvPr>
        </p:nvSpPr>
        <p:spPr/>
        <p:txBody>
          <a:bodyPr/>
          <a:lstStyle/>
          <a:p>
            <a:fld id="{A958EDF1-6453-DA42-B77D-D122D62E0AA1}" type="slidenum">
              <a:rPr lang="en-US" smtClean="0"/>
              <a:t>48</a:t>
            </a:fld>
            <a:endParaRPr lang="en-US"/>
          </a:p>
        </p:txBody>
      </p:sp>
    </p:spTree>
    <p:extLst>
      <p:ext uri="{BB962C8B-B14F-4D97-AF65-F5344CB8AC3E}">
        <p14:creationId xmlns:p14="http://schemas.microsoft.com/office/powerpoint/2010/main" val="2087808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Can we characterize </a:t>
            </a:r>
            <a:r>
              <a:rPr lang="en-US" sz="1200" kern="1200" dirty="0" err="1">
                <a:solidFill>
                  <a:schemeClr val="tx1"/>
                </a:solidFill>
                <a:effectLst/>
                <a:latin typeface="+mn-lt"/>
                <a:ea typeface="+mn-ea"/>
                <a:cs typeface="+mn-cs"/>
              </a:rPr>
              <a:t>Cece’s</a:t>
            </a:r>
            <a:r>
              <a:rPr lang="en-US" sz="1200" kern="1200" dirty="0">
                <a:solidFill>
                  <a:schemeClr val="tx1"/>
                </a:solidFill>
                <a:effectLst/>
                <a:latin typeface="+mn-lt"/>
                <a:ea typeface="+mn-ea"/>
                <a:cs typeface="+mn-cs"/>
              </a:rPr>
              <a:t> VBG and explain the acid base disturbance. Does it make sense for </a:t>
            </a:r>
            <a:r>
              <a:rPr lang="en-US" sz="1200" kern="1200" dirty="0" err="1">
                <a:solidFill>
                  <a:schemeClr val="tx1"/>
                </a:solidFill>
                <a:effectLst/>
                <a:latin typeface="+mn-lt"/>
                <a:ea typeface="+mn-ea"/>
                <a:cs typeface="+mn-cs"/>
              </a:rPr>
              <a:t>Cece’s</a:t>
            </a:r>
            <a:r>
              <a:rPr lang="en-US" sz="1200" kern="1200" dirty="0">
                <a:solidFill>
                  <a:schemeClr val="tx1"/>
                </a:solidFill>
                <a:effectLst/>
                <a:latin typeface="+mn-lt"/>
                <a:ea typeface="+mn-ea"/>
                <a:cs typeface="+mn-cs"/>
              </a:rPr>
              <a:t> concurrent illness?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Uncompensated metabolic acidosis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some diseases of the small intestine, increased delivery of ileal contents to the colon may overwhelm the considerable capacity of the colon for reabsorption of fluid and electrolytes. As a result, severe acute small bowel diarrhea may cause loss of HCO3-</a:t>
            </a:r>
            <a:endParaRPr lang="en-US" dirty="0"/>
          </a:p>
        </p:txBody>
      </p:sp>
      <p:sp>
        <p:nvSpPr>
          <p:cNvPr id="4" name="Slide Number Placeholder 3"/>
          <p:cNvSpPr>
            <a:spLocks noGrp="1"/>
          </p:cNvSpPr>
          <p:nvPr>
            <p:ph type="sldNum" sz="quarter" idx="5"/>
          </p:nvPr>
        </p:nvSpPr>
        <p:spPr/>
        <p:txBody>
          <a:bodyPr/>
          <a:lstStyle/>
          <a:p>
            <a:fld id="{A958EDF1-6453-DA42-B77D-D122D62E0AA1}" type="slidenum">
              <a:rPr lang="en-US" smtClean="0"/>
              <a:t>9</a:t>
            </a:fld>
            <a:endParaRPr lang="en-US"/>
          </a:p>
        </p:txBody>
      </p:sp>
    </p:spTree>
    <p:extLst>
      <p:ext uri="{BB962C8B-B14F-4D97-AF65-F5344CB8AC3E}">
        <p14:creationId xmlns:p14="http://schemas.microsoft.com/office/powerpoint/2010/main" val="1863731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Metabolic acidosis with compensatory respiratory alkalosis with normal AG </a:t>
            </a:r>
          </a:p>
        </p:txBody>
      </p:sp>
      <p:sp>
        <p:nvSpPr>
          <p:cNvPr id="4" name="Slide Number Placeholder 3"/>
          <p:cNvSpPr>
            <a:spLocks noGrp="1"/>
          </p:cNvSpPr>
          <p:nvPr>
            <p:ph type="sldNum" sz="quarter" idx="5"/>
          </p:nvPr>
        </p:nvSpPr>
        <p:spPr/>
        <p:txBody>
          <a:bodyPr/>
          <a:lstStyle/>
          <a:p>
            <a:fld id="{A958EDF1-6453-DA42-B77D-D122D62E0AA1}" type="slidenum">
              <a:rPr lang="en-US" smtClean="0"/>
              <a:t>12</a:t>
            </a:fld>
            <a:endParaRPr lang="en-US"/>
          </a:p>
        </p:txBody>
      </p:sp>
    </p:spTree>
    <p:extLst>
      <p:ext uri="{BB962C8B-B14F-4D97-AF65-F5344CB8AC3E}">
        <p14:creationId xmlns:p14="http://schemas.microsoft.com/office/powerpoint/2010/main" val="1691904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Rare in animals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Nephrolithiasis (usually calcium phosphate stones), </a:t>
            </a:r>
            <a:r>
              <a:rPr lang="en-US" sz="1200" kern="1200" dirty="0" err="1">
                <a:solidFill>
                  <a:schemeClr val="tx1"/>
                </a:solidFill>
                <a:effectLst/>
                <a:latin typeface="+mn-lt"/>
                <a:ea typeface="+mn-ea"/>
                <a:cs typeface="+mn-cs"/>
              </a:rPr>
              <a:t>nephrocalcinosis</a:t>
            </a:r>
            <a:r>
              <a:rPr lang="en-US" sz="1200" kern="1200" dirty="0">
                <a:solidFill>
                  <a:schemeClr val="tx1"/>
                </a:solidFill>
                <a:effectLst/>
                <a:latin typeface="+mn-lt"/>
                <a:ea typeface="+mn-ea"/>
                <a:cs typeface="+mn-cs"/>
              </a:rPr>
              <a:t> (resulting from alkaline urine pH and decreased urinary </a:t>
            </a:r>
            <a:endParaRPr lang="en-US" dirty="0"/>
          </a:p>
          <a:p>
            <a:r>
              <a:rPr lang="en-US" sz="1200" kern="1200" dirty="0">
                <a:solidFill>
                  <a:schemeClr val="tx1"/>
                </a:solidFill>
                <a:effectLst/>
                <a:latin typeface="+mn-lt"/>
                <a:ea typeface="+mn-ea"/>
                <a:cs typeface="+mn-cs"/>
              </a:rPr>
              <a:t>citrate concentration), bone demineralization (resulting from loss of bone buffer stores during chronic acidosis), and urinary potassium wasting with hypokalemia are features of distal RTA in human patients. </a:t>
            </a:r>
            <a:endParaRPr lang="en-US" dirty="0"/>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Other abnormalities of proximal tubular function </a:t>
            </a:r>
            <a:r>
              <a:rPr lang="en-US" sz="1200" kern="1200" dirty="0" err="1">
                <a:solidFill>
                  <a:schemeClr val="tx1"/>
                </a:solidFill>
                <a:effectLst/>
                <a:latin typeface="+mn-lt"/>
                <a:ea typeface="+mn-ea"/>
                <a:cs typeface="+mn-cs"/>
              </a:rPr>
              <a:t>typ</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ically</a:t>
            </a:r>
            <a:r>
              <a:rPr lang="en-US" sz="1200" kern="1200" dirty="0">
                <a:solidFill>
                  <a:schemeClr val="tx1"/>
                </a:solidFill>
                <a:effectLst/>
                <a:latin typeface="+mn-lt"/>
                <a:ea typeface="+mn-ea"/>
                <a:cs typeface="+mn-cs"/>
              </a:rPr>
              <a:t> accompany impaired HCO3 reabsorption in </a:t>
            </a:r>
            <a:r>
              <a:rPr lang="en-US" sz="1200" kern="1200" dirty="0" err="1">
                <a:solidFill>
                  <a:schemeClr val="tx1"/>
                </a:solidFill>
                <a:effectLst/>
                <a:latin typeface="+mn-lt"/>
                <a:ea typeface="+mn-ea"/>
                <a:cs typeface="+mn-cs"/>
              </a:rPr>
              <a:t>prox</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imal</a:t>
            </a:r>
            <a:r>
              <a:rPr lang="en-US" sz="1200" kern="1200" dirty="0">
                <a:solidFill>
                  <a:schemeClr val="tx1"/>
                </a:solidFill>
                <a:effectLst/>
                <a:latin typeface="+mn-lt"/>
                <a:ea typeface="+mn-ea"/>
                <a:cs typeface="+mn-cs"/>
              </a:rPr>
              <a:t> RTA, and these include defects in glucose, phosphate, sodium, potassium, uric acid, and amino acid reabsorption. This combination of proximal tubular defects is known as Fanconi syndrome.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diagnosis of proximal RTA is made by finding an acid urine pH (&lt;5.5 to 6.0) in the presence of hyperchloremic metabolic acidosis and a normal GFR but an increased urine pH (&gt;6.0) and increased urinary fractional excretion of HCO3 (&gt;15%) after plasma HCO3 concentration has been increased to normal by alkali administration. If present, the detection of other defects in proximal tubular function (e.g., glucosuria with normal blood glucose concentration) establishes the diagnosis.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Distal RTA has been reported in two cats with </a:t>
            </a:r>
            <a:r>
              <a:rPr lang="en-US" sz="1200" kern="1200" dirty="0" err="1">
                <a:solidFill>
                  <a:schemeClr val="tx1"/>
                </a:solidFill>
                <a:effectLst/>
                <a:latin typeface="+mn-lt"/>
                <a:ea typeface="+mn-ea"/>
                <a:cs typeface="+mn-cs"/>
              </a:rPr>
              <a:t>pyelo</a:t>
            </a:r>
            <a:r>
              <a:rPr lang="en-US" sz="1200" kern="1200" dirty="0">
                <a:solidFill>
                  <a:schemeClr val="tx1"/>
                </a:solidFill>
                <a:effectLst/>
                <a:latin typeface="+mn-lt"/>
                <a:ea typeface="+mn-ea"/>
                <a:cs typeface="+mn-cs"/>
              </a:rPr>
              <a:t>- nephritis caused by Escherichia coli.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A958EDF1-6453-DA42-B77D-D122D62E0AA1}" type="slidenum">
              <a:rPr lang="en-US" smtClean="0"/>
              <a:t>13</a:t>
            </a:fld>
            <a:endParaRPr lang="en-US"/>
          </a:p>
        </p:txBody>
      </p:sp>
    </p:spTree>
    <p:extLst>
      <p:ext uri="{BB962C8B-B14F-4D97-AF65-F5344CB8AC3E}">
        <p14:creationId xmlns:p14="http://schemas.microsoft.com/office/powerpoint/2010/main" val="25103645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Diarrhea</a:t>
            </a:r>
          </a:p>
          <a:p>
            <a:pPr lvl="0"/>
            <a:r>
              <a:rPr lang="en-US" dirty="0"/>
              <a:t>Renal tubular acidosis TA </a:t>
            </a:r>
            <a:r>
              <a:rPr lang="en-US" dirty="0" err="1"/>
              <a:t>pg</a:t>
            </a:r>
            <a:r>
              <a:rPr lang="en-US" dirty="0"/>
              <a:t> 257  (hyperchloremic metabolic acidosis caused by either decreased HCO3- reabsorption (proximal RTA), or defective acid excretion (distal RTA) in the presence of a normal GFR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Carbonic anhydrase inhibitors - </a:t>
            </a:r>
            <a:r>
              <a:rPr lang="en-US" sz="1200" kern="1200" dirty="0">
                <a:solidFill>
                  <a:schemeClr val="tx1"/>
                </a:solidFill>
                <a:effectLst/>
                <a:latin typeface="+mn-lt"/>
                <a:ea typeface="+mn-ea"/>
                <a:cs typeface="+mn-cs"/>
              </a:rPr>
              <a:t>acetazolamide, decrease proximal tubular reabsorption of HCO3- in the kidneys by noncompetitive inhibition of luminal and cellular carbonic anhydrase </a:t>
            </a:r>
            <a:endParaRPr lang="en-US" dirty="0"/>
          </a:p>
          <a:p>
            <a:pPr lvl="0"/>
            <a:r>
              <a:rPr lang="en-US" dirty="0"/>
              <a:t>Ammonium chloride (NH4+ converted in the liver to urea and H+)</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Infusion of Cationic Amino Acids- </a:t>
            </a:r>
            <a:r>
              <a:rPr lang="en-US" sz="1200" kern="1200" dirty="0">
                <a:solidFill>
                  <a:schemeClr val="tx1"/>
                </a:solidFill>
                <a:effectLst/>
                <a:latin typeface="+mn-lt"/>
                <a:ea typeface="+mn-ea"/>
                <a:cs typeface="+mn-cs"/>
              </a:rPr>
              <a:t>Metabolism of cationic amino acids (e.g., lysine, arginine, histidine) results in production of </a:t>
            </a:r>
            <a:r>
              <a:rPr lang="en-US" sz="1200" kern="1200" dirty="0" err="1">
                <a:solidFill>
                  <a:schemeClr val="tx1"/>
                </a:solidFill>
                <a:effectLst/>
                <a:latin typeface="+mn-lt"/>
                <a:ea typeface="+mn-ea"/>
                <a:cs typeface="+mn-cs"/>
              </a:rPr>
              <a:t>Hþ</a:t>
            </a:r>
            <a:r>
              <a:rPr lang="en-US" sz="1200" kern="1200" dirty="0">
                <a:solidFill>
                  <a:schemeClr val="tx1"/>
                </a:solidFill>
                <a:effectLst/>
                <a:latin typeface="+mn-lt"/>
                <a:ea typeface="+mn-ea"/>
                <a:cs typeface="+mn-cs"/>
              </a:rPr>
              <a:t> as the NH4+ from these amino acids is converted to urea in the liver. </a:t>
            </a:r>
            <a:endParaRPr lang="en-US" dirty="0"/>
          </a:p>
          <a:p>
            <a:pPr lvl="0"/>
            <a:r>
              <a:rPr lang="en-US" dirty="0" err="1"/>
              <a:t>Posthypocapnic</a:t>
            </a:r>
            <a:r>
              <a:rPr lang="en-US" dirty="0"/>
              <a:t> metabolic acidosis -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Dilutional acidosis - </a:t>
            </a:r>
            <a:r>
              <a:rPr lang="en-US" sz="1200" kern="1200" dirty="0">
                <a:solidFill>
                  <a:schemeClr val="tx1"/>
                </a:solidFill>
                <a:effectLst/>
                <a:latin typeface="+mn-lt"/>
                <a:ea typeface="+mn-ea"/>
                <a:cs typeface="+mn-cs"/>
              </a:rPr>
              <a:t>Dilutional acidosis refers to a decrease in plasma HCO3 concentration that occurs when extracellular volume is expanded using an alkali-free chloride-containing </a:t>
            </a:r>
            <a:r>
              <a:rPr lang="en-US" sz="1200" kern="1200" dirty="0" err="1">
                <a:solidFill>
                  <a:schemeClr val="tx1"/>
                </a:solidFill>
                <a:effectLst/>
                <a:latin typeface="+mn-lt"/>
                <a:ea typeface="+mn-ea"/>
                <a:cs typeface="+mn-cs"/>
              </a:rPr>
              <a:t>solu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tion</a:t>
            </a:r>
            <a:r>
              <a:rPr lang="en-US" sz="1200" kern="1200" dirty="0">
                <a:solidFill>
                  <a:schemeClr val="tx1"/>
                </a:solidFill>
                <a:effectLst/>
                <a:latin typeface="+mn-lt"/>
                <a:ea typeface="+mn-ea"/>
                <a:cs typeface="+mn-cs"/>
              </a:rPr>
              <a:t> such as 0.9% NaCl.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Hypoadrenocorticism - </a:t>
            </a:r>
            <a:r>
              <a:rPr lang="en-US" sz="1200" kern="1200" dirty="0">
                <a:solidFill>
                  <a:schemeClr val="tx1"/>
                </a:solidFill>
                <a:effectLst/>
                <a:latin typeface="+mn-lt"/>
                <a:ea typeface="+mn-ea"/>
                <a:cs typeface="+mn-cs"/>
              </a:rPr>
              <a:t>Aldosterone increases renal tubular lumen negativity by enhancing sodium reabsorption in the collecting duct and secondarily increases hydrogen ion secretion. It also directly stimulates </a:t>
            </a:r>
            <a:r>
              <a:rPr lang="en-US" sz="1200" kern="1200" dirty="0" err="1">
                <a:solidFill>
                  <a:schemeClr val="tx1"/>
                </a:solidFill>
                <a:effectLst/>
                <a:latin typeface="+mn-lt"/>
                <a:ea typeface="+mn-ea"/>
                <a:cs typeface="+mn-cs"/>
              </a:rPr>
              <a:t>Hþ</a:t>
            </a:r>
            <a:r>
              <a:rPr lang="en-US" sz="1200" kern="1200" dirty="0">
                <a:solidFill>
                  <a:schemeClr val="tx1"/>
                </a:solidFill>
                <a:effectLst/>
                <a:latin typeface="+mn-lt"/>
                <a:ea typeface="+mn-ea"/>
                <a:cs typeface="+mn-cs"/>
              </a:rPr>
              <a:t> secretion by increasing the activity of the luminal </a:t>
            </a:r>
            <a:r>
              <a:rPr lang="en-US" sz="1200" kern="1200" dirty="0" err="1">
                <a:solidFill>
                  <a:schemeClr val="tx1"/>
                </a:solidFill>
                <a:effectLst/>
                <a:latin typeface="+mn-lt"/>
                <a:ea typeface="+mn-ea"/>
                <a:cs typeface="+mn-cs"/>
              </a:rPr>
              <a:t>Hþ</a:t>
            </a:r>
            <a:r>
              <a:rPr lang="en-US" sz="1200" kern="1200" dirty="0">
                <a:solidFill>
                  <a:schemeClr val="tx1"/>
                </a:solidFill>
                <a:effectLst/>
                <a:latin typeface="+mn-lt"/>
                <a:ea typeface="+mn-ea"/>
                <a:cs typeface="+mn-cs"/>
              </a:rPr>
              <a:t>-ATPase pump in the medullary collecting duct. </a:t>
            </a:r>
            <a:endParaRPr lang="en-US" dirty="0"/>
          </a:p>
          <a:p>
            <a:pPr lvl="0"/>
            <a:endParaRPr lang="en-US" dirty="0"/>
          </a:p>
          <a:p>
            <a:endParaRPr lang="en-US" dirty="0"/>
          </a:p>
        </p:txBody>
      </p:sp>
      <p:sp>
        <p:nvSpPr>
          <p:cNvPr id="4" name="Slide Number Placeholder 3"/>
          <p:cNvSpPr>
            <a:spLocks noGrp="1"/>
          </p:cNvSpPr>
          <p:nvPr>
            <p:ph type="sldNum" sz="quarter" idx="5"/>
          </p:nvPr>
        </p:nvSpPr>
        <p:spPr/>
        <p:txBody>
          <a:bodyPr/>
          <a:lstStyle/>
          <a:p>
            <a:fld id="{A958EDF1-6453-DA42-B77D-D122D62E0AA1}" type="slidenum">
              <a:rPr lang="en-US" smtClean="0"/>
              <a:t>14</a:t>
            </a:fld>
            <a:endParaRPr lang="en-US"/>
          </a:p>
        </p:txBody>
      </p:sp>
    </p:spTree>
    <p:extLst>
      <p:ext uri="{BB962C8B-B14F-4D97-AF65-F5344CB8AC3E}">
        <p14:creationId xmlns:p14="http://schemas.microsoft.com/office/powerpoint/2010/main" val="26077398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958EDF1-6453-DA42-B77D-D122D62E0AA1}" type="slidenum">
              <a:rPr lang="en-US" smtClean="0"/>
              <a:t>15</a:t>
            </a:fld>
            <a:endParaRPr lang="en-US"/>
          </a:p>
        </p:txBody>
      </p:sp>
    </p:spTree>
    <p:extLst>
      <p:ext uri="{BB962C8B-B14F-4D97-AF65-F5344CB8AC3E}">
        <p14:creationId xmlns:p14="http://schemas.microsoft.com/office/powerpoint/2010/main" val="32573015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958EDF1-6453-DA42-B77D-D122D62E0AA1}" type="slidenum">
              <a:rPr lang="en-US" smtClean="0"/>
              <a:t>17</a:t>
            </a:fld>
            <a:endParaRPr lang="en-US"/>
          </a:p>
        </p:txBody>
      </p:sp>
    </p:spTree>
    <p:extLst>
      <p:ext uri="{BB962C8B-B14F-4D97-AF65-F5344CB8AC3E}">
        <p14:creationId xmlns:p14="http://schemas.microsoft.com/office/powerpoint/2010/main" val="32664955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958EDF1-6453-DA42-B77D-D122D62E0AA1}" type="slidenum">
              <a:rPr lang="en-US" smtClean="0"/>
              <a:t>18</a:t>
            </a:fld>
            <a:endParaRPr lang="en-US"/>
          </a:p>
        </p:txBody>
      </p:sp>
    </p:spTree>
    <p:extLst>
      <p:ext uri="{BB962C8B-B14F-4D97-AF65-F5344CB8AC3E}">
        <p14:creationId xmlns:p14="http://schemas.microsoft.com/office/powerpoint/2010/main" val="36690052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973A2-A94D-6946-A61B-8323D3AF075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4C223BC-660B-3546-89DD-E9C0586E0E4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E53C75A-94F8-9D42-9017-B28935AE562C}"/>
              </a:ext>
            </a:extLst>
          </p:cNvPr>
          <p:cNvSpPr>
            <a:spLocks noGrp="1"/>
          </p:cNvSpPr>
          <p:nvPr>
            <p:ph type="dt" sz="half" idx="10"/>
          </p:nvPr>
        </p:nvSpPr>
        <p:spPr/>
        <p:txBody>
          <a:bodyPr/>
          <a:lstStyle/>
          <a:p>
            <a:fld id="{4F9BDFD7-FA12-0B44-9548-F6DBEA71F622}" type="datetimeFigureOut">
              <a:rPr lang="en-US" smtClean="0"/>
              <a:t>5/31/22</a:t>
            </a:fld>
            <a:endParaRPr lang="en-US"/>
          </a:p>
        </p:txBody>
      </p:sp>
      <p:sp>
        <p:nvSpPr>
          <p:cNvPr id="5" name="Footer Placeholder 4">
            <a:extLst>
              <a:ext uri="{FF2B5EF4-FFF2-40B4-BE49-F238E27FC236}">
                <a16:creationId xmlns:a16="http://schemas.microsoft.com/office/drawing/2014/main" id="{E4AA1AA8-C6F5-7849-98EF-1BAD213AA0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119C25-3205-0342-A41B-88152AFB114E}"/>
              </a:ext>
            </a:extLst>
          </p:cNvPr>
          <p:cNvSpPr>
            <a:spLocks noGrp="1"/>
          </p:cNvSpPr>
          <p:nvPr>
            <p:ph type="sldNum" sz="quarter" idx="12"/>
          </p:nvPr>
        </p:nvSpPr>
        <p:spPr/>
        <p:txBody>
          <a:bodyPr/>
          <a:lstStyle/>
          <a:p>
            <a:fld id="{DBBA2806-95B9-0742-AC6E-1EEC99C3DD4A}" type="slidenum">
              <a:rPr lang="en-US" smtClean="0"/>
              <a:t>‹#›</a:t>
            </a:fld>
            <a:endParaRPr lang="en-US"/>
          </a:p>
        </p:txBody>
      </p:sp>
    </p:spTree>
    <p:extLst>
      <p:ext uri="{BB962C8B-B14F-4D97-AF65-F5344CB8AC3E}">
        <p14:creationId xmlns:p14="http://schemas.microsoft.com/office/powerpoint/2010/main" val="15918792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7304C-F88D-4F4E-A0FD-40DCB4FB70E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7F9DF8E-5ECC-8A48-9BB5-28D25DF73A6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7BDD23-931C-6C42-A353-EC40CC61B0B5}"/>
              </a:ext>
            </a:extLst>
          </p:cNvPr>
          <p:cNvSpPr>
            <a:spLocks noGrp="1"/>
          </p:cNvSpPr>
          <p:nvPr>
            <p:ph type="dt" sz="half" idx="10"/>
          </p:nvPr>
        </p:nvSpPr>
        <p:spPr/>
        <p:txBody>
          <a:bodyPr/>
          <a:lstStyle/>
          <a:p>
            <a:fld id="{4F9BDFD7-FA12-0B44-9548-F6DBEA71F622}" type="datetimeFigureOut">
              <a:rPr lang="en-US" smtClean="0"/>
              <a:t>5/31/22</a:t>
            </a:fld>
            <a:endParaRPr lang="en-US"/>
          </a:p>
        </p:txBody>
      </p:sp>
      <p:sp>
        <p:nvSpPr>
          <p:cNvPr id="5" name="Footer Placeholder 4">
            <a:extLst>
              <a:ext uri="{FF2B5EF4-FFF2-40B4-BE49-F238E27FC236}">
                <a16:creationId xmlns:a16="http://schemas.microsoft.com/office/drawing/2014/main" id="{05E58561-2A10-9A4A-B7ED-6A769DF448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72011D-FB85-E540-AE4F-FC1484F2B39A}"/>
              </a:ext>
            </a:extLst>
          </p:cNvPr>
          <p:cNvSpPr>
            <a:spLocks noGrp="1"/>
          </p:cNvSpPr>
          <p:nvPr>
            <p:ph type="sldNum" sz="quarter" idx="12"/>
          </p:nvPr>
        </p:nvSpPr>
        <p:spPr/>
        <p:txBody>
          <a:bodyPr/>
          <a:lstStyle/>
          <a:p>
            <a:fld id="{DBBA2806-95B9-0742-AC6E-1EEC99C3DD4A}" type="slidenum">
              <a:rPr lang="en-US" smtClean="0"/>
              <a:t>‹#›</a:t>
            </a:fld>
            <a:endParaRPr lang="en-US"/>
          </a:p>
        </p:txBody>
      </p:sp>
    </p:spTree>
    <p:extLst>
      <p:ext uri="{BB962C8B-B14F-4D97-AF65-F5344CB8AC3E}">
        <p14:creationId xmlns:p14="http://schemas.microsoft.com/office/powerpoint/2010/main" val="38565464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6B2C68-BE6C-F34E-A846-DA649EBB404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2AE7DDA-E54F-814A-8509-1E1DA25569D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C46467-868F-E343-8416-BE4C8F8A56E9}"/>
              </a:ext>
            </a:extLst>
          </p:cNvPr>
          <p:cNvSpPr>
            <a:spLocks noGrp="1"/>
          </p:cNvSpPr>
          <p:nvPr>
            <p:ph type="dt" sz="half" idx="10"/>
          </p:nvPr>
        </p:nvSpPr>
        <p:spPr/>
        <p:txBody>
          <a:bodyPr/>
          <a:lstStyle/>
          <a:p>
            <a:fld id="{4F9BDFD7-FA12-0B44-9548-F6DBEA71F622}" type="datetimeFigureOut">
              <a:rPr lang="en-US" smtClean="0"/>
              <a:t>5/31/22</a:t>
            </a:fld>
            <a:endParaRPr lang="en-US"/>
          </a:p>
        </p:txBody>
      </p:sp>
      <p:sp>
        <p:nvSpPr>
          <p:cNvPr id="5" name="Footer Placeholder 4">
            <a:extLst>
              <a:ext uri="{FF2B5EF4-FFF2-40B4-BE49-F238E27FC236}">
                <a16:creationId xmlns:a16="http://schemas.microsoft.com/office/drawing/2014/main" id="{77D8AB96-96E6-2040-AFC5-747CB71048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CA0D54-F495-9947-AE66-2A15AD517B3C}"/>
              </a:ext>
            </a:extLst>
          </p:cNvPr>
          <p:cNvSpPr>
            <a:spLocks noGrp="1"/>
          </p:cNvSpPr>
          <p:nvPr>
            <p:ph type="sldNum" sz="quarter" idx="12"/>
          </p:nvPr>
        </p:nvSpPr>
        <p:spPr/>
        <p:txBody>
          <a:bodyPr/>
          <a:lstStyle/>
          <a:p>
            <a:fld id="{DBBA2806-95B9-0742-AC6E-1EEC99C3DD4A}" type="slidenum">
              <a:rPr lang="en-US" smtClean="0"/>
              <a:t>‹#›</a:t>
            </a:fld>
            <a:endParaRPr lang="en-US"/>
          </a:p>
        </p:txBody>
      </p:sp>
    </p:spTree>
    <p:extLst>
      <p:ext uri="{BB962C8B-B14F-4D97-AF65-F5344CB8AC3E}">
        <p14:creationId xmlns:p14="http://schemas.microsoft.com/office/powerpoint/2010/main" val="172110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D3A54-F9F0-154E-9A94-77184642452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EF35CC0-89D5-4E42-8AD0-52F722379F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9E7731-890F-5642-B182-63BEFD695E26}"/>
              </a:ext>
            </a:extLst>
          </p:cNvPr>
          <p:cNvSpPr>
            <a:spLocks noGrp="1"/>
          </p:cNvSpPr>
          <p:nvPr>
            <p:ph type="dt" sz="half" idx="10"/>
          </p:nvPr>
        </p:nvSpPr>
        <p:spPr/>
        <p:txBody>
          <a:bodyPr/>
          <a:lstStyle/>
          <a:p>
            <a:fld id="{4F9BDFD7-FA12-0B44-9548-F6DBEA71F622}" type="datetimeFigureOut">
              <a:rPr lang="en-US" smtClean="0"/>
              <a:t>5/31/22</a:t>
            </a:fld>
            <a:endParaRPr lang="en-US"/>
          </a:p>
        </p:txBody>
      </p:sp>
      <p:sp>
        <p:nvSpPr>
          <p:cNvPr id="5" name="Footer Placeholder 4">
            <a:extLst>
              <a:ext uri="{FF2B5EF4-FFF2-40B4-BE49-F238E27FC236}">
                <a16:creationId xmlns:a16="http://schemas.microsoft.com/office/drawing/2014/main" id="{7651AA85-A9E5-1749-9A98-255D6F6B04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3BE3C8-49C8-E643-AB0F-1E4027EA22D9}"/>
              </a:ext>
            </a:extLst>
          </p:cNvPr>
          <p:cNvSpPr>
            <a:spLocks noGrp="1"/>
          </p:cNvSpPr>
          <p:nvPr>
            <p:ph type="sldNum" sz="quarter" idx="12"/>
          </p:nvPr>
        </p:nvSpPr>
        <p:spPr/>
        <p:txBody>
          <a:bodyPr/>
          <a:lstStyle/>
          <a:p>
            <a:fld id="{DBBA2806-95B9-0742-AC6E-1EEC99C3DD4A}" type="slidenum">
              <a:rPr lang="en-US" smtClean="0"/>
              <a:t>‹#›</a:t>
            </a:fld>
            <a:endParaRPr lang="en-US"/>
          </a:p>
        </p:txBody>
      </p:sp>
    </p:spTree>
    <p:extLst>
      <p:ext uri="{BB962C8B-B14F-4D97-AF65-F5344CB8AC3E}">
        <p14:creationId xmlns:p14="http://schemas.microsoft.com/office/powerpoint/2010/main" val="452201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52AA88-2CE0-964B-9391-088D0AA1811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9DDCD62-2B9B-5841-BEE8-0DF4888E4E1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6D5CDE7-F4B9-7549-9E2F-FFACC09E8FE7}"/>
              </a:ext>
            </a:extLst>
          </p:cNvPr>
          <p:cNvSpPr>
            <a:spLocks noGrp="1"/>
          </p:cNvSpPr>
          <p:nvPr>
            <p:ph type="dt" sz="half" idx="10"/>
          </p:nvPr>
        </p:nvSpPr>
        <p:spPr/>
        <p:txBody>
          <a:bodyPr/>
          <a:lstStyle/>
          <a:p>
            <a:fld id="{4F9BDFD7-FA12-0B44-9548-F6DBEA71F622}" type="datetimeFigureOut">
              <a:rPr lang="en-US" smtClean="0"/>
              <a:t>5/31/22</a:t>
            </a:fld>
            <a:endParaRPr lang="en-US"/>
          </a:p>
        </p:txBody>
      </p:sp>
      <p:sp>
        <p:nvSpPr>
          <p:cNvPr id="5" name="Footer Placeholder 4">
            <a:extLst>
              <a:ext uri="{FF2B5EF4-FFF2-40B4-BE49-F238E27FC236}">
                <a16:creationId xmlns:a16="http://schemas.microsoft.com/office/drawing/2014/main" id="{7068371D-DEF5-014A-925A-29A7FDB0B2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69FB73-C41E-8F42-9E1A-BC773802C681}"/>
              </a:ext>
            </a:extLst>
          </p:cNvPr>
          <p:cNvSpPr>
            <a:spLocks noGrp="1"/>
          </p:cNvSpPr>
          <p:nvPr>
            <p:ph type="sldNum" sz="quarter" idx="12"/>
          </p:nvPr>
        </p:nvSpPr>
        <p:spPr/>
        <p:txBody>
          <a:bodyPr/>
          <a:lstStyle/>
          <a:p>
            <a:fld id="{DBBA2806-95B9-0742-AC6E-1EEC99C3DD4A}" type="slidenum">
              <a:rPr lang="en-US" smtClean="0"/>
              <a:t>‹#›</a:t>
            </a:fld>
            <a:endParaRPr lang="en-US"/>
          </a:p>
        </p:txBody>
      </p:sp>
    </p:spTree>
    <p:extLst>
      <p:ext uri="{BB962C8B-B14F-4D97-AF65-F5344CB8AC3E}">
        <p14:creationId xmlns:p14="http://schemas.microsoft.com/office/powerpoint/2010/main" val="4080550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91DE1-165E-6A40-ADF2-1C3F4BAAB3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8220A3F-C4C4-464F-8DF2-CFCE3D647C9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0007538-87BD-7844-B7ED-030C6A3FD85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6B1A60E-595B-DB46-B320-23D2506107EB}"/>
              </a:ext>
            </a:extLst>
          </p:cNvPr>
          <p:cNvSpPr>
            <a:spLocks noGrp="1"/>
          </p:cNvSpPr>
          <p:nvPr>
            <p:ph type="dt" sz="half" idx="10"/>
          </p:nvPr>
        </p:nvSpPr>
        <p:spPr/>
        <p:txBody>
          <a:bodyPr/>
          <a:lstStyle/>
          <a:p>
            <a:fld id="{4F9BDFD7-FA12-0B44-9548-F6DBEA71F622}" type="datetimeFigureOut">
              <a:rPr lang="en-US" smtClean="0"/>
              <a:t>5/31/22</a:t>
            </a:fld>
            <a:endParaRPr lang="en-US"/>
          </a:p>
        </p:txBody>
      </p:sp>
      <p:sp>
        <p:nvSpPr>
          <p:cNvPr id="6" name="Footer Placeholder 5">
            <a:extLst>
              <a:ext uri="{FF2B5EF4-FFF2-40B4-BE49-F238E27FC236}">
                <a16:creationId xmlns:a16="http://schemas.microsoft.com/office/drawing/2014/main" id="{3968662E-2357-654B-AFB3-9EA6AA634F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D7249F-624A-9849-B0BA-FEA8FC614E47}"/>
              </a:ext>
            </a:extLst>
          </p:cNvPr>
          <p:cNvSpPr>
            <a:spLocks noGrp="1"/>
          </p:cNvSpPr>
          <p:nvPr>
            <p:ph type="sldNum" sz="quarter" idx="12"/>
          </p:nvPr>
        </p:nvSpPr>
        <p:spPr/>
        <p:txBody>
          <a:bodyPr/>
          <a:lstStyle/>
          <a:p>
            <a:fld id="{DBBA2806-95B9-0742-AC6E-1EEC99C3DD4A}" type="slidenum">
              <a:rPr lang="en-US" smtClean="0"/>
              <a:t>‹#›</a:t>
            </a:fld>
            <a:endParaRPr lang="en-US"/>
          </a:p>
        </p:txBody>
      </p:sp>
    </p:spTree>
    <p:extLst>
      <p:ext uri="{BB962C8B-B14F-4D97-AF65-F5344CB8AC3E}">
        <p14:creationId xmlns:p14="http://schemas.microsoft.com/office/powerpoint/2010/main" val="3128614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23D15B-FED5-4E44-A7F0-08CA4C20721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4E590F9-780A-FC43-87D4-767462CF64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3A1DC8-67CE-794F-B2A7-12D700D6CA5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43D9D12-9044-4E42-9F8F-3EEFB1B70CE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FDF14D6-EE48-0D45-A963-830ECAF037E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7191BF3-5748-1347-B253-F879C7AB0EED}"/>
              </a:ext>
            </a:extLst>
          </p:cNvPr>
          <p:cNvSpPr>
            <a:spLocks noGrp="1"/>
          </p:cNvSpPr>
          <p:nvPr>
            <p:ph type="dt" sz="half" idx="10"/>
          </p:nvPr>
        </p:nvSpPr>
        <p:spPr/>
        <p:txBody>
          <a:bodyPr/>
          <a:lstStyle/>
          <a:p>
            <a:fld id="{4F9BDFD7-FA12-0B44-9548-F6DBEA71F622}" type="datetimeFigureOut">
              <a:rPr lang="en-US" smtClean="0"/>
              <a:t>5/31/22</a:t>
            </a:fld>
            <a:endParaRPr lang="en-US"/>
          </a:p>
        </p:txBody>
      </p:sp>
      <p:sp>
        <p:nvSpPr>
          <p:cNvPr id="8" name="Footer Placeholder 7">
            <a:extLst>
              <a:ext uri="{FF2B5EF4-FFF2-40B4-BE49-F238E27FC236}">
                <a16:creationId xmlns:a16="http://schemas.microsoft.com/office/drawing/2014/main" id="{91870D73-7196-C641-896C-E810754ED51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3AA9032-FD8E-5D46-A266-E5CD49AFB069}"/>
              </a:ext>
            </a:extLst>
          </p:cNvPr>
          <p:cNvSpPr>
            <a:spLocks noGrp="1"/>
          </p:cNvSpPr>
          <p:nvPr>
            <p:ph type="sldNum" sz="quarter" idx="12"/>
          </p:nvPr>
        </p:nvSpPr>
        <p:spPr/>
        <p:txBody>
          <a:bodyPr/>
          <a:lstStyle/>
          <a:p>
            <a:fld id="{DBBA2806-95B9-0742-AC6E-1EEC99C3DD4A}" type="slidenum">
              <a:rPr lang="en-US" smtClean="0"/>
              <a:t>‹#›</a:t>
            </a:fld>
            <a:endParaRPr lang="en-US"/>
          </a:p>
        </p:txBody>
      </p:sp>
    </p:spTree>
    <p:extLst>
      <p:ext uri="{BB962C8B-B14F-4D97-AF65-F5344CB8AC3E}">
        <p14:creationId xmlns:p14="http://schemas.microsoft.com/office/powerpoint/2010/main" val="12932508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36800-1B41-E64A-AE3E-7A09AC631DE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C04D720-7BA8-7048-A945-8C3E54D6EAC5}"/>
              </a:ext>
            </a:extLst>
          </p:cNvPr>
          <p:cNvSpPr>
            <a:spLocks noGrp="1"/>
          </p:cNvSpPr>
          <p:nvPr>
            <p:ph type="dt" sz="half" idx="10"/>
          </p:nvPr>
        </p:nvSpPr>
        <p:spPr/>
        <p:txBody>
          <a:bodyPr/>
          <a:lstStyle/>
          <a:p>
            <a:fld id="{4F9BDFD7-FA12-0B44-9548-F6DBEA71F622}" type="datetimeFigureOut">
              <a:rPr lang="en-US" smtClean="0"/>
              <a:t>5/31/22</a:t>
            </a:fld>
            <a:endParaRPr lang="en-US"/>
          </a:p>
        </p:txBody>
      </p:sp>
      <p:sp>
        <p:nvSpPr>
          <p:cNvPr id="4" name="Footer Placeholder 3">
            <a:extLst>
              <a:ext uri="{FF2B5EF4-FFF2-40B4-BE49-F238E27FC236}">
                <a16:creationId xmlns:a16="http://schemas.microsoft.com/office/drawing/2014/main" id="{82AABDDB-94E7-E643-A33B-6A3771E86BE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32C2CF4-BFB8-6644-B025-7CFE9016D7A0}"/>
              </a:ext>
            </a:extLst>
          </p:cNvPr>
          <p:cNvSpPr>
            <a:spLocks noGrp="1"/>
          </p:cNvSpPr>
          <p:nvPr>
            <p:ph type="sldNum" sz="quarter" idx="12"/>
          </p:nvPr>
        </p:nvSpPr>
        <p:spPr/>
        <p:txBody>
          <a:bodyPr/>
          <a:lstStyle/>
          <a:p>
            <a:fld id="{DBBA2806-95B9-0742-AC6E-1EEC99C3DD4A}" type="slidenum">
              <a:rPr lang="en-US" smtClean="0"/>
              <a:t>‹#›</a:t>
            </a:fld>
            <a:endParaRPr lang="en-US"/>
          </a:p>
        </p:txBody>
      </p:sp>
    </p:spTree>
    <p:extLst>
      <p:ext uri="{BB962C8B-B14F-4D97-AF65-F5344CB8AC3E}">
        <p14:creationId xmlns:p14="http://schemas.microsoft.com/office/powerpoint/2010/main" val="2104478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54AE55-3FA3-7042-ADD9-790DA92ACC58}"/>
              </a:ext>
            </a:extLst>
          </p:cNvPr>
          <p:cNvSpPr>
            <a:spLocks noGrp="1"/>
          </p:cNvSpPr>
          <p:nvPr>
            <p:ph type="dt" sz="half" idx="10"/>
          </p:nvPr>
        </p:nvSpPr>
        <p:spPr/>
        <p:txBody>
          <a:bodyPr/>
          <a:lstStyle/>
          <a:p>
            <a:fld id="{4F9BDFD7-FA12-0B44-9548-F6DBEA71F622}" type="datetimeFigureOut">
              <a:rPr lang="en-US" smtClean="0"/>
              <a:t>5/31/22</a:t>
            </a:fld>
            <a:endParaRPr lang="en-US"/>
          </a:p>
        </p:txBody>
      </p:sp>
      <p:sp>
        <p:nvSpPr>
          <p:cNvPr id="3" name="Footer Placeholder 2">
            <a:extLst>
              <a:ext uri="{FF2B5EF4-FFF2-40B4-BE49-F238E27FC236}">
                <a16:creationId xmlns:a16="http://schemas.microsoft.com/office/drawing/2014/main" id="{90307D92-5EC6-3B4B-90C2-87EA74EC9E4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4FC5E3E-7B85-854C-BB5F-1AEA1DD830E8}"/>
              </a:ext>
            </a:extLst>
          </p:cNvPr>
          <p:cNvSpPr>
            <a:spLocks noGrp="1"/>
          </p:cNvSpPr>
          <p:nvPr>
            <p:ph type="sldNum" sz="quarter" idx="12"/>
          </p:nvPr>
        </p:nvSpPr>
        <p:spPr/>
        <p:txBody>
          <a:bodyPr/>
          <a:lstStyle/>
          <a:p>
            <a:fld id="{DBBA2806-95B9-0742-AC6E-1EEC99C3DD4A}" type="slidenum">
              <a:rPr lang="en-US" smtClean="0"/>
              <a:t>‹#›</a:t>
            </a:fld>
            <a:endParaRPr lang="en-US"/>
          </a:p>
        </p:txBody>
      </p:sp>
    </p:spTree>
    <p:extLst>
      <p:ext uri="{BB962C8B-B14F-4D97-AF65-F5344CB8AC3E}">
        <p14:creationId xmlns:p14="http://schemas.microsoft.com/office/powerpoint/2010/main" val="2432952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36259-94FF-974A-97A1-8A368ABB02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518BEF6-2055-C74E-9DB3-D8D8540E45E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F5888F-F36C-AE44-87C4-321C9EC6F8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EABD42-0A79-6149-8E36-A4A47AEE08B3}"/>
              </a:ext>
            </a:extLst>
          </p:cNvPr>
          <p:cNvSpPr>
            <a:spLocks noGrp="1"/>
          </p:cNvSpPr>
          <p:nvPr>
            <p:ph type="dt" sz="half" idx="10"/>
          </p:nvPr>
        </p:nvSpPr>
        <p:spPr/>
        <p:txBody>
          <a:bodyPr/>
          <a:lstStyle/>
          <a:p>
            <a:fld id="{4F9BDFD7-FA12-0B44-9548-F6DBEA71F622}" type="datetimeFigureOut">
              <a:rPr lang="en-US" smtClean="0"/>
              <a:t>5/31/22</a:t>
            </a:fld>
            <a:endParaRPr lang="en-US"/>
          </a:p>
        </p:txBody>
      </p:sp>
      <p:sp>
        <p:nvSpPr>
          <p:cNvPr id="6" name="Footer Placeholder 5">
            <a:extLst>
              <a:ext uri="{FF2B5EF4-FFF2-40B4-BE49-F238E27FC236}">
                <a16:creationId xmlns:a16="http://schemas.microsoft.com/office/drawing/2014/main" id="{8B22E8B6-C66E-B740-A9C8-908392ECC4D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93C9A7-C04C-E247-9632-222B39F29D36}"/>
              </a:ext>
            </a:extLst>
          </p:cNvPr>
          <p:cNvSpPr>
            <a:spLocks noGrp="1"/>
          </p:cNvSpPr>
          <p:nvPr>
            <p:ph type="sldNum" sz="quarter" idx="12"/>
          </p:nvPr>
        </p:nvSpPr>
        <p:spPr/>
        <p:txBody>
          <a:bodyPr/>
          <a:lstStyle/>
          <a:p>
            <a:fld id="{DBBA2806-95B9-0742-AC6E-1EEC99C3DD4A}" type="slidenum">
              <a:rPr lang="en-US" smtClean="0"/>
              <a:t>‹#›</a:t>
            </a:fld>
            <a:endParaRPr lang="en-US"/>
          </a:p>
        </p:txBody>
      </p:sp>
    </p:spTree>
    <p:extLst>
      <p:ext uri="{BB962C8B-B14F-4D97-AF65-F5344CB8AC3E}">
        <p14:creationId xmlns:p14="http://schemas.microsoft.com/office/powerpoint/2010/main" val="8351930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8E77C-986C-6C48-8219-F9DAFD7D51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0C35323-4E07-6F40-AB08-E970A74D0C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73121BD-BA99-5746-AE0B-DA2BC884EB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F0AA852-1426-834E-B9D9-AB52619F22F1}"/>
              </a:ext>
            </a:extLst>
          </p:cNvPr>
          <p:cNvSpPr>
            <a:spLocks noGrp="1"/>
          </p:cNvSpPr>
          <p:nvPr>
            <p:ph type="dt" sz="half" idx="10"/>
          </p:nvPr>
        </p:nvSpPr>
        <p:spPr/>
        <p:txBody>
          <a:bodyPr/>
          <a:lstStyle/>
          <a:p>
            <a:fld id="{4F9BDFD7-FA12-0B44-9548-F6DBEA71F622}" type="datetimeFigureOut">
              <a:rPr lang="en-US" smtClean="0"/>
              <a:t>5/31/22</a:t>
            </a:fld>
            <a:endParaRPr lang="en-US"/>
          </a:p>
        </p:txBody>
      </p:sp>
      <p:sp>
        <p:nvSpPr>
          <p:cNvPr id="6" name="Footer Placeholder 5">
            <a:extLst>
              <a:ext uri="{FF2B5EF4-FFF2-40B4-BE49-F238E27FC236}">
                <a16:creationId xmlns:a16="http://schemas.microsoft.com/office/drawing/2014/main" id="{6924A34C-CB26-694F-AE84-FC9E15CC03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6DAA59-F7C5-944F-B2E6-0C2E80EF3A43}"/>
              </a:ext>
            </a:extLst>
          </p:cNvPr>
          <p:cNvSpPr>
            <a:spLocks noGrp="1"/>
          </p:cNvSpPr>
          <p:nvPr>
            <p:ph type="sldNum" sz="quarter" idx="12"/>
          </p:nvPr>
        </p:nvSpPr>
        <p:spPr/>
        <p:txBody>
          <a:bodyPr/>
          <a:lstStyle/>
          <a:p>
            <a:fld id="{DBBA2806-95B9-0742-AC6E-1EEC99C3DD4A}" type="slidenum">
              <a:rPr lang="en-US" smtClean="0"/>
              <a:t>‹#›</a:t>
            </a:fld>
            <a:endParaRPr lang="en-US"/>
          </a:p>
        </p:txBody>
      </p:sp>
    </p:spTree>
    <p:extLst>
      <p:ext uri="{BB962C8B-B14F-4D97-AF65-F5344CB8AC3E}">
        <p14:creationId xmlns:p14="http://schemas.microsoft.com/office/powerpoint/2010/main" val="3825787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AF3402-A963-5C49-A26A-4F06D8B163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08F29EB-F975-C845-AF12-7110D80F7EF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CD37DD-1698-5C48-996A-EADBDD1C0A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9BDFD7-FA12-0B44-9548-F6DBEA71F622}" type="datetimeFigureOut">
              <a:rPr lang="en-US" smtClean="0"/>
              <a:t>5/31/22</a:t>
            </a:fld>
            <a:endParaRPr lang="en-US"/>
          </a:p>
        </p:txBody>
      </p:sp>
      <p:sp>
        <p:nvSpPr>
          <p:cNvPr id="5" name="Footer Placeholder 4">
            <a:extLst>
              <a:ext uri="{FF2B5EF4-FFF2-40B4-BE49-F238E27FC236}">
                <a16:creationId xmlns:a16="http://schemas.microsoft.com/office/drawing/2014/main" id="{318654EA-5CB5-B04D-9212-517D022642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55F50-B767-0948-9644-D14AB67302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BA2806-95B9-0742-AC6E-1EEC99C3DD4A}" type="slidenum">
              <a:rPr lang="en-US" smtClean="0"/>
              <a:t>‹#›</a:t>
            </a:fld>
            <a:endParaRPr lang="en-US"/>
          </a:p>
        </p:txBody>
      </p:sp>
    </p:spTree>
    <p:extLst>
      <p:ext uri="{BB962C8B-B14F-4D97-AF65-F5344CB8AC3E}">
        <p14:creationId xmlns:p14="http://schemas.microsoft.com/office/powerpoint/2010/main" val="2998689408"/>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49D70C-E2F0-6C4B-8205-2E6A65EEE34E}"/>
              </a:ext>
            </a:extLst>
          </p:cNvPr>
          <p:cNvSpPr>
            <a:spLocks noGrp="1"/>
          </p:cNvSpPr>
          <p:nvPr>
            <p:ph type="ctrTitle"/>
          </p:nvPr>
        </p:nvSpPr>
        <p:spPr/>
        <p:txBody>
          <a:bodyPr/>
          <a:lstStyle/>
          <a:p>
            <a:r>
              <a:rPr lang="en-US" dirty="0"/>
              <a:t>Approaches to Acid Base</a:t>
            </a:r>
          </a:p>
        </p:txBody>
      </p:sp>
      <p:sp>
        <p:nvSpPr>
          <p:cNvPr id="3" name="Subtitle 2">
            <a:extLst>
              <a:ext uri="{FF2B5EF4-FFF2-40B4-BE49-F238E27FC236}">
                <a16:creationId xmlns:a16="http://schemas.microsoft.com/office/drawing/2014/main" id="{FAB9A68F-7D01-9C4A-BA0F-AB5CEF864636}"/>
              </a:ext>
            </a:extLst>
          </p:cNvPr>
          <p:cNvSpPr>
            <a:spLocks noGrp="1"/>
          </p:cNvSpPr>
          <p:nvPr>
            <p:ph type="subTitle" idx="1"/>
          </p:nvPr>
        </p:nvSpPr>
        <p:spPr/>
        <p:txBody>
          <a:bodyPr/>
          <a:lstStyle/>
          <a:p>
            <a:r>
              <a:rPr lang="en-US" dirty="0"/>
              <a:t>Jamie Selman, DVM </a:t>
            </a:r>
          </a:p>
        </p:txBody>
      </p:sp>
    </p:spTree>
    <p:extLst>
      <p:ext uri="{BB962C8B-B14F-4D97-AF65-F5344CB8AC3E}">
        <p14:creationId xmlns:p14="http://schemas.microsoft.com/office/powerpoint/2010/main" val="17323678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3F2DBF-CF40-E945-9D5F-AC7BE0FD119B}"/>
              </a:ext>
            </a:extLst>
          </p:cNvPr>
          <p:cNvSpPr>
            <a:spLocks noGrp="1"/>
          </p:cNvSpPr>
          <p:nvPr>
            <p:ph type="title"/>
          </p:nvPr>
        </p:nvSpPr>
        <p:spPr/>
        <p:txBody>
          <a:bodyPr/>
          <a:lstStyle/>
          <a:p>
            <a:r>
              <a:rPr lang="en-US" dirty="0"/>
              <a:t>Metabolic acidosis </a:t>
            </a:r>
          </a:p>
        </p:txBody>
      </p:sp>
      <p:sp>
        <p:nvSpPr>
          <p:cNvPr id="6" name="Content Placeholder 5">
            <a:extLst>
              <a:ext uri="{FF2B5EF4-FFF2-40B4-BE49-F238E27FC236}">
                <a16:creationId xmlns:a16="http://schemas.microsoft.com/office/drawing/2014/main" id="{12325B28-5824-4E4B-A49C-3E6B76974008}"/>
              </a:ext>
            </a:extLst>
          </p:cNvPr>
          <p:cNvSpPr>
            <a:spLocks noGrp="1"/>
          </p:cNvSpPr>
          <p:nvPr>
            <p:ph idx="1"/>
          </p:nvPr>
        </p:nvSpPr>
        <p:spPr/>
        <p:txBody>
          <a:bodyPr/>
          <a:lstStyle/>
          <a:p>
            <a:r>
              <a:rPr lang="en-US" dirty="0"/>
              <a:t>Can be due to two causes:</a:t>
            </a:r>
          </a:p>
          <a:p>
            <a:pPr lvl="1"/>
            <a:r>
              <a:rPr lang="en-US" dirty="0"/>
              <a:t>Excess acid</a:t>
            </a:r>
          </a:p>
          <a:p>
            <a:pPr lvl="1"/>
            <a:r>
              <a:rPr lang="en-US" dirty="0"/>
              <a:t>Loss of buffer (base)</a:t>
            </a:r>
          </a:p>
          <a:p>
            <a:r>
              <a:rPr lang="en-US" dirty="0"/>
              <a:t>Most common acid-base disturbance in dogs and cats </a:t>
            </a:r>
          </a:p>
          <a:p>
            <a:r>
              <a:rPr lang="en-US" dirty="0"/>
              <a:t>Loss of HCO3- rich fluid usually occurs via the GI, but can also occur via kidneys </a:t>
            </a:r>
          </a:p>
          <a:p>
            <a:pPr lvl="1"/>
            <a:endParaRPr lang="en-US" dirty="0"/>
          </a:p>
        </p:txBody>
      </p:sp>
    </p:spTree>
    <p:extLst>
      <p:ext uri="{BB962C8B-B14F-4D97-AF65-F5344CB8AC3E}">
        <p14:creationId xmlns:p14="http://schemas.microsoft.com/office/powerpoint/2010/main" val="20253228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05205-CD25-DE48-938A-0F1AD5136D01}"/>
              </a:ext>
            </a:extLst>
          </p:cNvPr>
          <p:cNvSpPr>
            <a:spLocks noGrp="1"/>
          </p:cNvSpPr>
          <p:nvPr>
            <p:ph type="title"/>
          </p:nvPr>
        </p:nvSpPr>
        <p:spPr/>
        <p:txBody>
          <a:bodyPr/>
          <a:lstStyle/>
          <a:p>
            <a:r>
              <a:rPr lang="en-US" dirty="0"/>
              <a:t>Base Excess</a:t>
            </a:r>
          </a:p>
        </p:txBody>
      </p:sp>
      <p:sp>
        <p:nvSpPr>
          <p:cNvPr id="3" name="Content Placeholder 2">
            <a:extLst>
              <a:ext uri="{FF2B5EF4-FFF2-40B4-BE49-F238E27FC236}">
                <a16:creationId xmlns:a16="http://schemas.microsoft.com/office/drawing/2014/main" id="{0B2826B9-4653-3846-AB8C-7947634D2F7B}"/>
              </a:ext>
            </a:extLst>
          </p:cNvPr>
          <p:cNvSpPr>
            <a:spLocks noGrp="1"/>
          </p:cNvSpPr>
          <p:nvPr>
            <p:ph idx="1"/>
          </p:nvPr>
        </p:nvSpPr>
        <p:spPr/>
        <p:txBody>
          <a:bodyPr>
            <a:normAutofit/>
          </a:bodyPr>
          <a:lstStyle/>
          <a:p>
            <a:r>
              <a:rPr lang="en-US" b="1" dirty="0"/>
              <a:t>H2O + CO2 ⇌  H2CO3 ⇌  H+ HCO3</a:t>
            </a:r>
          </a:p>
          <a:p>
            <a:endParaRPr lang="en-US" b="1" dirty="0"/>
          </a:p>
          <a:p>
            <a:r>
              <a:rPr lang="en-US" dirty="0"/>
              <a:t>BE = equilibrates blood to normal CO2 (40 mmHg) so its a better measure of acidosis </a:t>
            </a:r>
            <a:endParaRPr lang="en-US" b="1" dirty="0"/>
          </a:p>
          <a:p>
            <a:r>
              <a:rPr lang="en-US" dirty="0"/>
              <a:t>BE represents the extra base present in the sample when the CO2 is normalized</a:t>
            </a:r>
          </a:p>
          <a:p>
            <a:r>
              <a:rPr lang="en-US" dirty="0"/>
              <a:t>More reliable measure of the metabolic acid-base balance of the patient</a:t>
            </a:r>
            <a:endParaRPr lang="pl-PL" b="1" dirty="0"/>
          </a:p>
          <a:p>
            <a:endParaRPr lang="en-US" dirty="0"/>
          </a:p>
        </p:txBody>
      </p:sp>
    </p:spTree>
    <p:extLst>
      <p:ext uri="{BB962C8B-B14F-4D97-AF65-F5344CB8AC3E}">
        <p14:creationId xmlns:p14="http://schemas.microsoft.com/office/powerpoint/2010/main" val="3990981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F90FF0A-B27E-B244-9561-8CA33593F82D}"/>
              </a:ext>
            </a:extLst>
          </p:cNvPr>
          <p:cNvSpPr>
            <a:spLocks noGrp="1"/>
          </p:cNvSpPr>
          <p:nvPr>
            <p:ph type="title"/>
          </p:nvPr>
        </p:nvSpPr>
        <p:spPr/>
        <p:txBody>
          <a:bodyPr/>
          <a:lstStyle/>
          <a:p>
            <a:r>
              <a:rPr lang="en-US" dirty="0"/>
              <a:t>Jeff, 3 year old MN Bernese Mountain Dog </a:t>
            </a:r>
          </a:p>
        </p:txBody>
      </p:sp>
      <p:sp>
        <p:nvSpPr>
          <p:cNvPr id="5" name="Content Placeholder 4">
            <a:extLst>
              <a:ext uri="{FF2B5EF4-FFF2-40B4-BE49-F238E27FC236}">
                <a16:creationId xmlns:a16="http://schemas.microsoft.com/office/drawing/2014/main" id="{62282A2D-DEB1-6746-AB2E-145EC286A084}"/>
              </a:ext>
            </a:extLst>
          </p:cNvPr>
          <p:cNvSpPr>
            <a:spLocks noGrp="1"/>
          </p:cNvSpPr>
          <p:nvPr>
            <p:ph sz="half" idx="1"/>
          </p:nvPr>
        </p:nvSpPr>
        <p:spPr/>
        <p:txBody>
          <a:bodyPr>
            <a:normAutofit/>
          </a:bodyPr>
          <a:lstStyle/>
          <a:p>
            <a:r>
              <a:rPr lang="en-US" dirty="0"/>
              <a:t>Hx: Vomiting, anorexia, PU/PD</a:t>
            </a:r>
          </a:p>
          <a:p>
            <a:r>
              <a:rPr lang="en-US" dirty="0"/>
              <a:t>PE: Painful on palpation of kidneys, subjectively enlarged</a:t>
            </a:r>
          </a:p>
          <a:p>
            <a:r>
              <a:rPr lang="en-US" dirty="0"/>
              <a:t>Diagnostics:</a:t>
            </a:r>
          </a:p>
          <a:p>
            <a:pPr lvl="1"/>
            <a:r>
              <a:rPr lang="en-US" dirty="0"/>
              <a:t>Urine pH: 7.4</a:t>
            </a:r>
          </a:p>
          <a:p>
            <a:pPr lvl="1"/>
            <a:r>
              <a:rPr lang="en-US" dirty="0"/>
              <a:t>USG: 1.006</a:t>
            </a:r>
          </a:p>
          <a:p>
            <a:pPr lvl="1"/>
            <a:r>
              <a:rPr lang="en-US" dirty="0"/>
              <a:t>Urine culture: positive for E-coli</a:t>
            </a:r>
          </a:p>
          <a:p>
            <a:pPr lvl="1"/>
            <a:r>
              <a:rPr lang="en-US" dirty="0"/>
              <a:t>Creatinine: 1.2</a:t>
            </a:r>
          </a:p>
          <a:p>
            <a:pPr lvl="1"/>
            <a:r>
              <a:rPr lang="en-US" dirty="0"/>
              <a:t>AXR: possible </a:t>
            </a:r>
            <a:r>
              <a:rPr lang="en-US" dirty="0" err="1"/>
              <a:t>radioopaque</a:t>
            </a:r>
            <a:r>
              <a:rPr lang="en-US" dirty="0"/>
              <a:t> urolith</a:t>
            </a:r>
          </a:p>
        </p:txBody>
      </p:sp>
      <p:graphicFrame>
        <p:nvGraphicFramePr>
          <p:cNvPr id="7" name="Content Placeholder 6">
            <a:extLst>
              <a:ext uri="{FF2B5EF4-FFF2-40B4-BE49-F238E27FC236}">
                <a16:creationId xmlns:a16="http://schemas.microsoft.com/office/drawing/2014/main" id="{61FEEB94-35CB-B64F-85BC-F7E532A4B8F4}"/>
              </a:ext>
            </a:extLst>
          </p:cNvPr>
          <p:cNvGraphicFramePr>
            <a:graphicFrameLocks noGrp="1"/>
          </p:cNvGraphicFramePr>
          <p:nvPr>
            <p:ph sz="half" idx="2"/>
            <p:extLst>
              <p:ext uri="{D42A27DB-BD31-4B8C-83A1-F6EECF244321}">
                <p14:modId xmlns:p14="http://schemas.microsoft.com/office/powerpoint/2010/main" val="3996715748"/>
              </p:ext>
            </p:extLst>
          </p:nvPr>
        </p:nvGraphicFramePr>
        <p:xfrm>
          <a:off x="6172200" y="1825625"/>
          <a:ext cx="5181600" cy="4079240"/>
        </p:xfrm>
        <a:graphic>
          <a:graphicData uri="http://schemas.openxmlformats.org/drawingml/2006/table">
            <a:tbl>
              <a:tblPr firstRow="1" bandRow="1">
                <a:tableStyleId>{5C22544A-7EE6-4342-B048-85BDC9FD1C3A}</a:tableStyleId>
              </a:tblPr>
              <a:tblGrid>
                <a:gridCol w="1130968">
                  <a:extLst>
                    <a:ext uri="{9D8B030D-6E8A-4147-A177-3AD203B41FA5}">
                      <a16:colId xmlns:a16="http://schemas.microsoft.com/office/drawing/2014/main" val="1160292279"/>
                    </a:ext>
                  </a:extLst>
                </a:gridCol>
                <a:gridCol w="1807850">
                  <a:extLst>
                    <a:ext uri="{9D8B030D-6E8A-4147-A177-3AD203B41FA5}">
                      <a16:colId xmlns:a16="http://schemas.microsoft.com/office/drawing/2014/main" val="3821580075"/>
                    </a:ext>
                  </a:extLst>
                </a:gridCol>
                <a:gridCol w="2242782">
                  <a:extLst>
                    <a:ext uri="{9D8B030D-6E8A-4147-A177-3AD203B41FA5}">
                      <a16:colId xmlns:a16="http://schemas.microsoft.com/office/drawing/2014/main" val="3260948149"/>
                    </a:ext>
                  </a:extLst>
                </a:gridCol>
              </a:tblGrid>
              <a:tr h="370840">
                <a:tc>
                  <a:txBody>
                    <a:bodyPr/>
                    <a:lstStyle/>
                    <a:p>
                      <a:r>
                        <a:rPr lang="en-US" b="0" dirty="0">
                          <a:solidFill>
                            <a:schemeClr val="tx1"/>
                          </a:solidFill>
                        </a:rPr>
                        <a:t>pH </a:t>
                      </a:r>
                    </a:p>
                  </a:txBody>
                  <a:tcPr marL="91441" marR="91441">
                    <a:solidFill>
                      <a:schemeClr val="accent1">
                        <a:lumMod val="20000"/>
                        <a:lumOff val="80000"/>
                      </a:schemeClr>
                    </a:solidFill>
                  </a:tcPr>
                </a:tc>
                <a:tc>
                  <a:txBody>
                    <a:bodyPr/>
                    <a:lstStyle/>
                    <a:p>
                      <a:r>
                        <a:rPr lang="en-US" b="0" dirty="0">
                          <a:solidFill>
                            <a:schemeClr val="tx1"/>
                          </a:solidFill>
                        </a:rPr>
                        <a:t>7.12</a:t>
                      </a:r>
                    </a:p>
                  </a:txBody>
                  <a:tcPr marL="91441" marR="91441">
                    <a:solidFill>
                      <a:schemeClr val="accent1">
                        <a:lumMod val="20000"/>
                        <a:lumOff val="80000"/>
                      </a:schemeClr>
                    </a:solidFill>
                  </a:tcPr>
                </a:tc>
                <a:tc>
                  <a:txBody>
                    <a:bodyPr/>
                    <a:lstStyle/>
                    <a:p>
                      <a:r>
                        <a:rPr lang="en-US" b="0" dirty="0">
                          <a:solidFill>
                            <a:schemeClr val="tx1"/>
                          </a:solidFill>
                        </a:rPr>
                        <a:t>7.32-7.38</a:t>
                      </a:r>
                    </a:p>
                  </a:txBody>
                  <a:tcPr marL="91441" marR="91441">
                    <a:solidFill>
                      <a:schemeClr val="accent1">
                        <a:lumMod val="20000"/>
                        <a:lumOff val="80000"/>
                      </a:schemeClr>
                    </a:solidFill>
                  </a:tcPr>
                </a:tc>
                <a:extLst>
                  <a:ext uri="{0D108BD9-81ED-4DB2-BD59-A6C34878D82A}">
                    <a16:rowId xmlns:a16="http://schemas.microsoft.com/office/drawing/2014/main" val="1787044768"/>
                  </a:ext>
                </a:extLst>
              </a:tr>
              <a:tr h="370840">
                <a:tc>
                  <a:txBody>
                    <a:bodyPr/>
                    <a:lstStyle/>
                    <a:p>
                      <a:r>
                        <a:rPr lang="en-US" dirty="0"/>
                        <a:t>pCO</a:t>
                      </a:r>
                      <a:r>
                        <a:rPr lang="en-US" baseline="-25000" dirty="0"/>
                        <a:t>2</a:t>
                      </a:r>
                      <a:endParaRPr lang="en-US" dirty="0"/>
                    </a:p>
                  </a:txBody>
                  <a:tcPr marL="91441" marR="91441">
                    <a:solidFill>
                      <a:schemeClr val="accent1">
                        <a:lumMod val="20000"/>
                        <a:lumOff val="80000"/>
                      </a:schemeClr>
                    </a:solidFill>
                  </a:tcPr>
                </a:tc>
                <a:tc>
                  <a:txBody>
                    <a:bodyPr/>
                    <a:lstStyle/>
                    <a:p>
                      <a:r>
                        <a:rPr lang="en-US" dirty="0"/>
                        <a:t>31.9</a:t>
                      </a:r>
                    </a:p>
                  </a:txBody>
                  <a:tcPr marL="91441" marR="91441">
                    <a:solidFill>
                      <a:schemeClr val="accent1">
                        <a:lumMod val="20000"/>
                        <a:lumOff val="80000"/>
                      </a:schemeClr>
                    </a:solidFill>
                  </a:tcPr>
                </a:tc>
                <a:tc>
                  <a:txBody>
                    <a:bodyPr/>
                    <a:lstStyle/>
                    <a:p>
                      <a:r>
                        <a:rPr lang="en-US" dirty="0"/>
                        <a:t>38-46</a:t>
                      </a:r>
                    </a:p>
                  </a:txBody>
                  <a:tcPr marL="91441" marR="91441">
                    <a:solidFill>
                      <a:schemeClr val="accent1">
                        <a:lumMod val="20000"/>
                        <a:lumOff val="80000"/>
                      </a:schemeClr>
                    </a:solidFill>
                  </a:tcPr>
                </a:tc>
                <a:extLst>
                  <a:ext uri="{0D108BD9-81ED-4DB2-BD59-A6C34878D82A}">
                    <a16:rowId xmlns:a16="http://schemas.microsoft.com/office/drawing/2014/main" val="2156801974"/>
                  </a:ext>
                </a:extLst>
              </a:tr>
              <a:tr h="370840">
                <a:tc>
                  <a:txBody>
                    <a:bodyPr/>
                    <a:lstStyle/>
                    <a:p>
                      <a:r>
                        <a:rPr lang="en-US" dirty="0"/>
                        <a:t>HCO3</a:t>
                      </a:r>
                      <a:r>
                        <a:rPr lang="en-US" baseline="30000" dirty="0"/>
                        <a:t>-</a:t>
                      </a:r>
                      <a:endParaRPr lang="en-US" dirty="0"/>
                    </a:p>
                  </a:txBody>
                  <a:tcPr marL="91441" marR="91441">
                    <a:solidFill>
                      <a:schemeClr val="accent1">
                        <a:lumMod val="20000"/>
                        <a:lumOff val="80000"/>
                      </a:schemeClr>
                    </a:solidFill>
                  </a:tcPr>
                </a:tc>
                <a:tc>
                  <a:txBody>
                    <a:bodyPr/>
                    <a:lstStyle/>
                    <a:p>
                      <a:r>
                        <a:rPr lang="en-US" b="0" dirty="0">
                          <a:solidFill>
                            <a:schemeClr val="tx1"/>
                          </a:solidFill>
                        </a:rPr>
                        <a:t>10.5</a:t>
                      </a:r>
                    </a:p>
                  </a:txBody>
                  <a:tcPr marL="91441" marR="91441">
                    <a:solidFill>
                      <a:schemeClr val="accent1">
                        <a:lumMod val="20000"/>
                        <a:lumOff val="80000"/>
                      </a:schemeClr>
                    </a:solidFill>
                  </a:tcPr>
                </a:tc>
                <a:tc>
                  <a:txBody>
                    <a:bodyPr/>
                    <a:lstStyle/>
                    <a:p>
                      <a:r>
                        <a:rPr lang="en-US" dirty="0"/>
                        <a:t>20-25</a:t>
                      </a:r>
                    </a:p>
                  </a:txBody>
                  <a:tcPr marL="91441" marR="91441">
                    <a:solidFill>
                      <a:schemeClr val="accent1">
                        <a:lumMod val="20000"/>
                        <a:lumOff val="80000"/>
                      </a:schemeClr>
                    </a:solidFill>
                  </a:tcPr>
                </a:tc>
                <a:extLst>
                  <a:ext uri="{0D108BD9-81ED-4DB2-BD59-A6C34878D82A}">
                    <a16:rowId xmlns:a16="http://schemas.microsoft.com/office/drawing/2014/main" val="1078683200"/>
                  </a:ext>
                </a:extLst>
              </a:tr>
              <a:tr h="370840">
                <a:tc>
                  <a:txBody>
                    <a:bodyPr/>
                    <a:lstStyle/>
                    <a:p>
                      <a:r>
                        <a:rPr lang="en-US" dirty="0"/>
                        <a:t>BE</a:t>
                      </a:r>
                    </a:p>
                  </a:txBody>
                  <a:tcPr marL="91441" marR="91441">
                    <a:solidFill>
                      <a:schemeClr val="accent1">
                        <a:lumMod val="20000"/>
                        <a:lumOff val="80000"/>
                      </a:schemeClr>
                    </a:solidFill>
                  </a:tcPr>
                </a:tc>
                <a:tc>
                  <a:txBody>
                    <a:bodyPr/>
                    <a:lstStyle/>
                    <a:p>
                      <a:r>
                        <a:rPr lang="en-US" b="0" dirty="0"/>
                        <a:t>-19</a:t>
                      </a:r>
                    </a:p>
                  </a:txBody>
                  <a:tcPr marL="91441" marR="91441">
                    <a:solidFill>
                      <a:schemeClr val="accent1">
                        <a:lumMod val="20000"/>
                        <a:lumOff val="80000"/>
                      </a:schemeClr>
                    </a:solidFill>
                  </a:tcPr>
                </a:tc>
                <a:tc>
                  <a:txBody>
                    <a:bodyPr/>
                    <a:lstStyle/>
                    <a:p>
                      <a:r>
                        <a:rPr lang="en-US" dirty="0"/>
                        <a:t>(-4) – 0 </a:t>
                      </a:r>
                    </a:p>
                  </a:txBody>
                  <a:tcPr marL="91441" marR="91441">
                    <a:solidFill>
                      <a:schemeClr val="accent1">
                        <a:lumMod val="20000"/>
                        <a:lumOff val="80000"/>
                      </a:schemeClr>
                    </a:solidFill>
                  </a:tcPr>
                </a:tc>
                <a:extLst>
                  <a:ext uri="{0D108BD9-81ED-4DB2-BD59-A6C34878D82A}">
                    <a16:rowId xmlns:a16="http://schemas.microsoft.com/office/drawing/2014/main" val="3371395142"/>
                  </a:ext>
                </a:extLst>
              </a:tr>
              <a:tr h="370840">
                <a:tc>
                  <a:txBody>
                    <a:bodyPr/>
                    <a:lstStyle/>
                    <a:p>
                      <a:r>
                        <a:rPr lang="en-US" dirty="0"/>
                        <a:t>AG</a:t>
                      </a:r>
                    </a:p>
                  </a:txBody>
                  <a:tcPr marL="91441" marR="91441">
                    <a:solidFill>
                      <a:schemeClr val="accent1">
                        <a:lumMod val="20000"/>
                        <a:lumOff val="80000"/>
                      </a:schemeClr>
                    </a:solidFill>
                  </a:tcPr>
                </a:tc>
                <a:tc>
                  <a:txBody>
                    <a:bodyPr/>
                    <a:lstStyle/>
                    <a:p>
                      <a:r>
                        <a:rPr lang="en-US" dirty="0"/>
                        <a:t>22</a:t>
                      </a:r>
                    </a:p>
                  </a:txBody>
                  <a:tcPr marL="91441" marR="91441">
                    <a:solidFill>
                      <a:schemeClr val="accent1">
                        <a:lumMod val="20000"/>
                        <a:lumOff val="80000"/>
                      </a:schemeClr>
                    </a:solidFill>
                  </a:tcPr>
                </a:tc>
                <a:tc>
                  <a:txBody>
                    <a:bodyPr/>
                    <a:lstStyle/>
                    <a:p>
                      <a:r>
                        <a:rPr lang="en-US" dirty="0"/>
                        <a:t>17-24</a:t>
                      </a:r>
                    </a:p>
                  </a:txBody>
                  <a:tcPr marL="91441" marR="91441">
                    <a:solidFill>
                      <a:schemeClr val="accent1">
                        <a:lumMod val="20000"/>
                        <a:lumOff val="80000"/>
                      </a:schemeClr>
                    </a:solidFill>
                  </a:tcPr>
                </a:tc>
                <a:extLst>
                  <a:ext uri="{0D108BD9-81ED-4DB2-BD59-A6C34878D82A}">
                    <a16:rowId xmlns:a16="http://schemas.microsoft.com/office/drawing/2014/main" val="186005084"/>
                  </a:ext>
                </a:extLst>
              </a:tr>
              <a:tr h="370840">
                <a:tc>
                  <a:txBody>
                    <a:bodyPr/>
                    <a:lstStyle/>
                    <a:p>
                      <a:r>
                        <a:rPr lang="en-US" dirty="0"/>
                        <a:t>Na</a:t>
                      </a:r>
                      <a:r>
                        <a:rPr lang="en-US" baseline="30000" dirty="0"/>
                        <a:t>+</a:t>
                      </a:r>
                      <a:endParaRPr lang="en-US" dirty="0"/>
                    </a:p>
                  </a:txBody>
                  <a:tcPr marL="91441" marR="91441">
                    <a:solidFill>
                      <a:schemeClr val="accent1">
                        <a:lumMod val="20000"/>
                        <a:lumOff val="80000"/>
                      </a:schemeClr>
                    </a:solidFill>
                  </a:tcPr>
                </a:tc>
                <a:tc>
                  <a:txBody>
                    <a:bodyPr/>
                    <a:lstStyle/>
                    <a:p>
                      <a:r>
                        <a:rPr lang="en-US" dirty="0"/>
                        <a:t>169</a:t>
                      </a:r>
                    </a:p>
                  </a:txBody>
                  <a:tcPr marL="91441" marR="91441">
                    <a:solidFill>
                      <a:schemeClr val="accent1">
                        <a:lumMod val="20000"/>
                        <a:lumOff val="80000"/>
                      </a:schemeClr>
                    </a:solidFill>
                  </a:tcPr>
                </a:tc>
                <a:tc>
                  <a:txBody>
                    <a:bodyPr/>
                    <a:lstStyle/>
                    <a:p>
                      <a:r>
                        <a:rPr lang="en-US" dirty="0"/>
                        <a:t>145-151</a:t>
                      </a:r>
                    </a:p>
                  </a:txBody>
                  <a:tcPr marL="91441" marR="91441">
                    <a:solidFill>
                      <a:schemeClr val="accent1">
                        <a:lumMod val="20000"/>
                        <a:lumOff val="80000"/>
                      </a:schemeClr>
                    </a:solidFill>
                  </a:tcPr>
                </a:tc>
                <a:extLst>
                  <a:ext uri="{0D108BD9-81ED-4DB2-BD59-A6C34878D82A}">
                    <a16:rowId xmlns:a16="http://schemas.microsoft.com/office/drawing/2014/main" val="3691287170"/>
                  </a:ext>
                </a:extLst>
              </a:tr>
              <a:tr h="370840">
                <a:tc>
                  <a:txBody>
                    <a:bodyPr/>
                    <a:lstStyle/>
                    <a:p>
                      <a:r>
                        <a:rPr lang="en-US" dirty="0"/>
                        <a:t>K</a:t>
                      </a:r>
                      <a:r>
                        <a:rPr lang="en-US" baseline="30000" dirty="0"/>
                        <a:t>+</a:t>
                      </a:r>
                      <a:endParaRPr lang="en-US" dirty="0"/>
                    </a:p>
                  </a:txBody>
                  <a:tcPr marL="91441" marR="91441">
                    <a:solidFill>
                      <a:schemeClr val="accent1">
                        <a:lumMod val="20000"/>
                        <a:lumOff val="80000"/>
                      </a:schemeClr>
                    </a:solidFill>
                  </a:tcPr>
                </a:tc>
                <a:tc>
                  <a:txBody>
                    <a:bodyPr/>
                    <a:lstStyle/>
                    <a:p>
                      <a:r>
                        <a:rPr lang="en-US" dirty="0"/>
                        <a:t>3.2</a:t>
                      </a:r>
                    </a:p>
                  </a:txBody>
                  <a:tcPr marL="91441" marR="91441">
                    <a:solidFill>
                      <a:schemeClr val="accent1">
                        <a:lumMod val="20000"/>
                        <a:lumOff val="80000"/>
                      </a:schemeClr>
                    </a:solidFill>
                  </a:tcPr>
                </a:tc>
                <a:tc>
                  <a:txBody>
                    <a:bodyPr/>
                    <a:lstStyle/>
                    <a:p>
                      <a:r>
                        <a:rPr lang="en-US" dirty="0"/>
                        <a:t>3.9-5.1</a:t>
                      </a:r>
                    </a:p>
                  </a:txBody>
                  <a:tcPr marL="91441" marR="91441">
                    <a:solidFill>
                      <a:schemeClr val="accent1">
                        <a:lumMod val="20000"/>
                        <a:lumOff val="80000"/>
                      </a:schemeClr>
                    </a:solidFill>
                  </a:tcPr>
                </a:tc>
                <a:extLst>
                  <a:ext uri="{0D108BD9-81ED-4DB2-BD59-A6C34878D82A}">
                    <a16:rowId xmlns:a16="http://schemas.microsoft.com/office/drawing/2014/main" val="553005730"/>
                  </a:ext>
                </a:extLst>
              </a:tr>
              <a:tr h="370840">
                <a:tc>
                  <a:txBody>
                    <a:bodyPr/>
                    <a:lstStyle/>
                    <a:p>
                      <a:r>
                        <a:rPr lang="en-US" dirty="0"/>
                        <a:t>Ca</a:t>
                      </a:r>
                      <a:r>
                        <a:rPr lang="en-US" baseline="30000" dirty="0"/>
                        <a:t>++</a:t>
                      </a:r>
                      <a:endParaRPr lang="en-US" dirty="0"/>
                    </a:p>
                  </a:txBody>
                  <a:tcPr marL="91441" marR="91441">
                    <a:solidFill>
                      <a:schemeClr val="accent1">
                        <a:lumMod val="20000"/>
                        <a:lumOff val="80000"/>
                      </a:schemeClr>
                    </a:solidFill>
                  </a:tcPr>
                </a:tc>
                <a:tc>
                  <a:txBody>
                    <a:bodyPr/>
                    <a:lstStyle/>
                    <a:p>
                      <a:r>
                        <a:rPr lang="en-US" dirty="0"/>
                        <a:t>1.54</a:t>
                      </a:r>
                    </a:p>
                  </a:txBody>
                  <a:tcPr marL="91441" marR="91441">
                    <a:solidFill>
                      <a:schemeClr val="accent1">
                        <a:lumMod val="20000"/>
                        <a:lumOff val="80000"/>
                      </a:schemeClr>
                    </a:solidFill>
                  </a:tcPr>
                </a:tc>
                <a:tc>
                  <a:txBody>
                    <a:bodyPr/>
                    <a:lstStyle/>
                    <a:p>
                      <a:r>
                        <a:rPr lang="en-US" dirty="0"/>
                        <a:t>1.18-1.37</a:t>
                      </a:r>
                    </a:p>
                  </a:txBody>
                  <a:tcPr marL="91441" marR="91441">
                    <a:solidFill>
                      <a:schemeClr val="accent1">
                        <a:lumMod val="20000"/>
                        <a:lumOff val="80000"/>
                      </a:schemeClr>
                    </a:solidFill>
                  </a:tcPr>
                </a:tc>
                <a:extLst>
                  <a:ext uri="{0D108BD9-81ED-4DB2-BD59-A6C34878D82A}">
                    <a16:rowId xmlns:a16="http://schemas.microsoft.com/office/drawing/2014/main" val="3772429095"/>
                  </a:ext>
                </a:extLst>
              </a:tr>
              <a:tr h="370840">
                <a:tc>
                  <a:txBody>
                    <a:bodyPr/>
                    <a:lstStyle/>
                    <a:p>
                      <a:r>
                        <a:rPr lang="en-US" dirty="0"/>
                        <a:t>Cl</a:t>
                      </a:r>
                      <a:r>
                        <a:rPr lang="en-US" baseline="30000" dirty="0"/>
                        <a:t>-</a:t>
                      </a:r>
                      <a:endParaRPr lang="en-US" dirty="0"/>
                    </a:p>
                  </a:txBody>
                  <a:tcPr marL="91441" marR="91441">
                    <a:solidFill>
                      <a:schemeClr val="accent1">
                        <a:lumMod val="20000"/>
                        <a:lumOff val="80000"/>
                      </a:schemeClr>
                    </a:solidFill>
                  </a:tcPr>
                </a:tc>
                <a:tc>
                  <a:txBody>
                    <a:bodyPr/>
                    <a:lstStyle/>
                    <a:p>
                      <a:r>
                        <a:rPr lang="en-US" dirty="0"/>
                        <a:t>110</a:t>
                      </a:r>
                    </a:p>
                  </a:txBody>
                  <a:tcPr marL="91441" marR="91441">
                    <a:solidFill>
                      <a:schemeClr val="accent1">
                        <a:lumMod val="20000"/>
                        <a:lumOff val="80000"/>
                      </a:schemeClr>
                    </a:solidFill>
                  </a:tcPr>
                </a:tc>
                <a:tc>
                  <a:txBody>
                    <a:bodyPr/>
                    <a:lstStyle/>
                    <a:p>
                      <a:r>
                        <a:rPr lang="en-US" dirty="0"/>
                        <a:t>110-119</a:t>
                      </a:r>
                    </a:p>
                  </a:txBody>
                  <a:tcPr marL="91441" marR="91441">
                    <a:solidFill>
                      <a:schemeClr val="accent1">
                        <a:lumMod val="20000"/>
                        <a:lumOff val="80000"/>
                      </a:schemeClr>
                    </a:solidFill>
                  </a:tcPr>
                </a:tc>
                <a:extLst>
                  <a:ext uri="{0D108BD9-81ED-4DB2-BD59-A6C34878D82A}">
                    <a16:rowId xmlns:a16="http://schemas.microsoft.com/office/drawing/2014/main" val="2314692675"/>
                  </a:ext>
                </a:extLst>
              </a:tr>
              <a:tr h="370840">
                <a:tc>
                  <a:txBody>
                    <a:bodyPr/>
                    <a:lstStyle/>
                    <a:p>
                      <a:r>
                        <a:rPr lang="en-US" dirty="0"/>
                        <a:t>Glu</a:t>
                      </a:r>
                    </a:p>
                  </a:txBody>
                  <a:tcPr marL="91441" marR="91441">
                    <a:solidFill>
                      <a:schemeClr val="accent1">
                        <a:lumMod val="20000"/>
                        <a:lumOff val="80000"/>
                      </a:schemeClr>
                    </a:solidFill>
                  </a:tcPr>
                </a:tc>
                <a:tc>
                  <a:txBody>
                    <a:bodyPr/>
                    <a:lstStyle/>
                    <a:p>
                      <a:r>
                        <a:rPr lang="en-US" dirty="0"/>
                        <a:t>111</a:t>
                      </a:r>
                    </a:p>
                  </a:txBody>
                  <a:tcPr marL="91441" marR="91441">
                    <a:solidFill>
                      <a:schemeClr val="accent1">
                        <a:lumMod val="20000"/>
                        <a:lumOff val="80000"/>
                      </a:schemeClr>
                    </a:solidFill>
                  </a:tcPr>
                </a:tc>
                <a:tc>
                  <a:txBody>
                    <a:bodyPr/>
                    <a:lstStyle/>
                    <a:p>
                      <a:r>
                        <a:rPr lang="en-US" dirty="0"/>
                        <a:t>60-120</a:t>
                      </a:r>
                    </a:p>
                  </a:txBody>
                  <a:tcPr marL="91441" marR="91441">
                    <a:solidFill>
                      <a:schemeClr val="accent1">
                        <a:lumMod val="20000"/>
                        <a:lumOff val="80000"/>
                      </a:schemeClr>
                    </a:solidFill>
                  </a:tcPr>
                </a:tc>
                <a:extLst>
                  <a:ext uri="{0D108BD9-81ED-4DB2-BD59-A6C34878D82A}">
                    <a16:rowId xmlns:a16="http://schemas.microsoft.com/office/drawing/2014/main" val="3630540852"/>
                  </a:ext>
                </a:extLst>
              </a:tr>
              <a:tr h="370840">
                <a:tc>
                  <a:txBody>
                    <a:bodyPr/>
                    <a:lstStyle/>
                    <a:p>
                      <a:r>
                        <a:rPr lang="en-US" dirty="0"/>
                        <a:t>Lactate</a:t>
                      </a:r>
                    </a:p>
                  </a:txBody>
                  <a:tcPr marL="91441" marR="91441">
                    <a:solidFill>
                      <a:schemeClr val="accent1">
                        <a:lumMod val="20000"/>
                        <a:lumOff val="80000"/>
                      </a:schemeClr>
                    </a:solidFill>
                  </a:tcPr>
                </a:tc>
                <a:tc>
                  <a:txBody>
                    <a:bodyPr/>
                    <a:lstStyle/>
                    <a:p>
                      <a:r>
                        <a:rPr lang="en-US" dirty="0"/>
                        <a:t>1.4</a:t>
                      </a:r>
                    </a:p>
                  </a:txBody>
                  <a:tcPr marL="91441" marR="91441">
                    <a:solidFill>
                      <a:schemeClr val="accent1">
                        <a:lumMod val="20000"/>
                        <a:lumOff val="80000"/>
                      </a:schemeClr>
                    </a:solidFill>
                  </a:tcPr>
                </a:tc>
                <a:tc>
                  <a:txBody>
                    <a:bodyPr/>
                    <a:lstStyle/>
                    <a:p>
                      <a:r>
                        <a:rPr lang="en-US" dirty="0"/>
                        <a:t>&lt;2.0</a:t>
                      </a:r>
                    </a:p>
                  </a:txBody>
                  <a:tcPr marL="91441" marR="91441">
                    <a:solidFill>
                      <a:schemeClr val="accent1">
                        <a:lumMod val="20000"/>
                        <a:lumOff val="80000"/>
                      </a:schemeClr>
                    </a:solidFill>
                  </a:tcPr>
                </a:tc>
                <a:extLst>
                  <a:ext uri="{0D108BD9-81ED-4DB2-BD59-A6C34878D82A}">
                    <a16:rowId xmlns:a16="http://schemas.microsoft.com/office/drawing/2014/main" val="1490461341"/>
                  </a:ext>
                </a:extLst>
              </a:tr>
            </a:tbl>
          </a:graphicData>
        </a:graphic>
      </p:graphicFrame>
    </p:spTree>
    <p:extLst>
      <p:ext uri="{BB962C8B-B14F-4D97-AF65-F5344CB8AC3E}">
        <p14:creationId xmlns:p14="http://schemas.microsoft.com/office/powerpoint/2010/main" val="2292305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2D2FF-689D-D144-8CDE-5E28B494882A}"/>
              </a:ext>
            </a:extLst>
          </p:cNvPr>
          <p:cNvSpPr>
            <a:spLocks noGrp="1"/>
          </p:cNvSpPr>
          <p:nvPr>
            <p:ph type="title"/>
          </p:nvPr>
        </p:nvSpPr>
        <p:spPr/>
        <p:txBody>
          <a:bodyPr/>
          <a:lstStyle/>
          <a:p>
            <a:r>
              <a:rPr lang="en-US" dirty="0"/>
              <a:t>Renal Tubular Acidosis </a:t>
            </a:r>
          </a:p>
        </p:txBody>
      </p:sp>
      <p:sp>
        <p:nvSpPr>
          <p:cNvPr id="3" name="Content Placeholder 2">
            <a:extLst>
              <a:ext uri="{FF2B5EF4-FFF2-40B4-BE49-F238E27FC236}">
                <a16:creationId xmlns:a16="http://schemas.microsoft.com/office/drawing/2014/main" id="{740AD004-F7EC-0D46-880C-3A560EA9C32A}"/>
              </a:ext>
            </a:extLst>
          </p:cNvPr>
          <p:cNvSpPr>
            <a:spLocks noGrp="1"/>
          </p:cNvSpPr>
          <p:nvPr>
            <p:ph idx="1"/>
          </p:nvPr>
        </p:nvSpPr>
        <p:spPr/>
        <p:txBody>
          <a:bodyPr>
            <a:normAutofit/>
          </a:bodyPr>
          <a:lstStyle/>
          <a:p>
            <a:r>
              <a:rPr lang="en-US" dirty="0"/>
              <a:t>Hyperchloremic metabolic acidosis caused by either decreased HCO3- reabsorption or defective acid excretion with normal GFR</a:t>
            </a:r>
          </a:p>
          <a:p>
            <a:r>
              <a:rPr lang="en-US" dirty="0"/>
              <a:t>Distal Renal Tubular acidosis (type 1)</a:t>
            </a:r>
          </a:p>
          <a:p>
            <a:pPr lvl="1"/>
            <a:r>
              <a:rPr lang="en-US" dirty="0"/>
              <a:t>Increased urine pH (&gt;6.0) in the presence of acidosis</a:t>
            </a:r>
          </a:p>
          <a:p>
            <a:pPr lvl="1"/>
            <a:r>
              <a:rPr lang="en-US" dirty="0"/>
              <a:t>Diagnosed by an ammonium chloride tolerance</a:t>
            </a:r>
          </a:p>
          <a:p>
            <a:r>
              <a:rPr lang="en-US" dirty="0"/>
              <a:t>Proximal Renal Tubular acidosis (type 2)</a:t>
            </a:r>
          </a:p>
          <a:p>
            <a:pPr lvl="1"/>
            <a:r>
              <a:rPr lang="en-US" dirty="0"/>
              <a:t>Appropriate urine pH with metabolic acidosis</a:t>
            </a:r>
          </a:p>
        </p:txBody>
      </p:sp>
    </p:spTree>
    <p:extLst>
      <p:ext uri="{BB962C8B-B14F-4D97-AF65-F5344CB8AC3E}">
        <p14:creationId xmlns:p14="http://schemas.microsoft.com/office/powerpoint/2010/main" val="3446827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E6E44-9C75-BE41-A96B-05D16C661EA0}"/>
              </a:ext>
            </a:extLst>
          </p:cNvPr>
          <p:cNvSpPr>
            <a:spLocks noGrp="1"/>
          </p:cNvSpPr>
          <p:nvPr>
            <p:ph type="title"/>
          </p:nvPr>
        </p:nvSpPr>
        <p:spPr/>
        <p:txBody>
          <a:bodyPr/>
          <a:lstStyle/>
          <a:p>
            <a:r>
              <a:rPr lang="en-US" dirty="0" err="1"/>
              <a:t>Secretional</a:t>
            </a:r>
            <a:r>
              <a:rPr lang="en-US" dirty="0"/>
              <a:t> metabolic acidosis (normal AG)</a:t>
            </a:r>
          </a:p>
        </p:txBody>
      </p:sp>
      <p:sp>
        <p:nvSpPr>
          <p:cNvPr id="3" name="Content Placeholder 2">
            <a:extLst>
              <a:ext uri="{FF2B5EF4-FFF2-40B4-BE49-F238E27FC236}">
                <a16:creationId xmlns:a16="http://schemas.microsoft.com/office/drawing/2014/main" id="{22319B00-8061-CA4B-A33E-6600BF0D31D5}"/>
              </a:ext>
            </a:extLst>
          </p:cNvPr>
          <p:cNvSpPr>
            <a:spLocks noGrp="1"/>
          </p:cNvSpPr>
          <p:nvPr>
            <p:ph idx="1"/>
          </p:nvPr>
        </p:nvSpPr>
        <p:spPr/>
        <p:txBody>
          <a:bodyPr>
            <a:normAutofit lnSpcReduction="10000"/>
          </a:bodyPr>
          <a:lstStyle/>
          <a:p>
            <a:pPr lvl="0"/>
            <a:r>
              <a:rPr lang="en-US" dirty="0"/>
              <a:t>Diarrhea</a:t>
            </a:r>
          </a:p>
          <a:p>
            <a:pPr lvl="0"/>
            <a:r>
              <a:rPr lang="en-US" dirty="0"/>
              <a:t>Renal tubular acidosis</a:t>
            </a:r>
          </a:p>
          <a:p>
            <a:pPr lvl="0"/>
            <a:r>
              <a:rPr lang="en-US" dirty="0"/>
              <a:t>Carbonic anhydrase inhibitors</a:t>
            </a:r>
          </a:p>
          <a:p>
            <a:pPr lvl="0"/>
            <a:r>
              <a:rPr lang="en-US" dirty="0"/>
              <a:t>Ammonium chloride - NH4+ converted in the liver to urea and H+</a:t>
            </a:r>
          </a:p>
          <a:p>
            <a:pPr lvl="0"/>
            <a:r>
              <a:rPr lang="en-US" dirty="0"/>
              <a:t>Infusion of Cationic Amino Acids</a:t>
            </a:r>
          </a:p>
          <a:p>
            <a:pPr lvl="0"/>
            <a:r>
              <a:rPr lang="en-US" dirty="0" err="1"/>
              <a:t>Posthypocapnic</a:t>
            </a:r>
            <a:r>
              <a:rPr lang="en-US" dirty="0"/>
              <a:t> metabolic acidosis </a:t>
            </a:r>
          </a:p>
          <a:p>
            <a:pPr lvl="0"/>
            <a:r>
              <a:rPr lang="en-US" dirty="0"/>
              <a:t>Dilutional acidosis </a:t>
            </a:r>
          </a:p>
          <a:p>
            <a:pPr lvl="0"/>
            <a:r>
              <a:rPr lang="en-US" dirty="0"/>
              <a:t>Hypoadrenocorticism – aldosterone enhances sodium reabsorption through collecting duct and increases H+ secretion</a:t>
            </a:r>
          </a:p>
        </p:txBody>
      </p:sp>
    </p:spTree>
    <p:extLst>
      <p:ext uri="{BB962C8B-B14F-4D97-AF65-F5344CB8AC3E}">
        <p14:creationId xmlns:p14="http://schemas.microsoft.com/office/powerpoint/2010/main" val="30304741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E4991B-F533-0E42-9F1D-BEE1911BADBA}"/>
              </a:ext>
            </a:extLst>
          </p:cNvPr>
          <p:cNvSpPr>
            <a:spLocks noGrp="1"/>
          </p:cNvSpPr>
          <p:nvPr>
            <p:ph type="title"/>
          </p:nvPr>
        </p:nvSpPr>
        <p:spPr/>
        <p:txBody>
          <a:bodyPr/>
          <a:lstStyle/>
          <a:p>
            <a:r>
              <a:rPr lang="en-US" dirty="0"/>
              <a:t>Noelle, 11 YO FS Boxer </a:t>
            </a:r>
          </a:p>
        </p:txBody>
      </p:sp>
      <p:sp>
        <p:nvSpPr>
          <p:cNvPr id="3" name="Content Placeholder 2">
            <a:extLst>
              <a:ext uri="{FF2B5EF4-FFF2-40B4-BE49-F238E27FC236}">
                <a16:creationId xmlns:a16="http://schemas.microsoft.com/office/drawing/2014/main" id="{78D62C9C-8C52-5749-AD46-17AA439D5DCB}"/>
              </a:ext>
            </a:extLst>
          </p:cNvPr>
          <p:cNvSpPr>
            <a:spLocks noGrp="1"/>
          </p:cNvSpPr>
          <p:nvPr>
            <p:ph sz="half" idx="1"/>
          </p:nvPr>
        </p:nvSpPr>
        <p:spPr>
          <a:xfrm>
            <a:off x="838200" y="1661862"/>
            <a:ext cx="5181600" cy="4827838"/>
          </a:xfrm>
        </p:spPr>
        <p:txBody>
          <a:bodyPr>
            <a:normAutofit lnSpcReduction="10000"/>
          </a:bodyPr>
          <a:lstStyle/>
          <a:p>
            <a:r>
              <a:rPr lang="en-US" dirty="0"/>
              <a:t>Hx: Noelle has been losing weight and PU/PD over the past 4 months. She has been eating well but the past 3 days has been anorexic</a:t>
            </a:r>
          </a:p>
          <a:p>
            <a:r>
              <a:rPr lang="en-US" dirty="0"/>
              <a:t>PE: Dull, BCS 2/9, immature cataracts OU</a:t>
            </a:r>
          </a:p>
          <a:p>
            <a:r>
              <a:rPr lang="en-US" dirty="0"/>
              <a:t>Diagnostics: </a:t>
            </a:r>
          </a:p>
          <a:p>
            <a:pPr lvl="1"/>
            <a:r>
              <a:rPr lang="en-US" dirty="0"/>
              <a:t>Urine sediment: many cocci and rods</a:t>
            </a:r>
          </a:p>
          <a:p>
            <a:pPr lvl="1"/>
            <a:r>
              <a:rPr lang="en-US" dirty="0"/>
              <a:t>Blood smear: subjective inflammatory leukogram with left shift </a:t>
            </a:r>
          </a:p>
        </p:txBody>
      </p:sp>
      <p:graphicFrame>
        <p:nvGraphicFramePr>
          <p:cNvPr id="5" name="Table 6">
            <a:extLst>
              <a:ext uri="{FF2B5EF4-FFF2-40B4-BE49-F238E27FC236}">
                <a16:creationId xmlns:a16="http://schemas.microsoft.com/office/drawing/2014/main" id="{9A77703D-28BB-8841-AEAC-3D81D4290239}"/>
              </a:ext>
            </a:extLst>
          </p:cNvPr>
          <p:cNvGraphicFramePr>
            <a:graphicFrameLocks noGrp="1"/>
          </p:cNvGraphicFramePr>
          <p:nvPr>
            <p:ph sz="half" idx="2"/>
            <p:extLst>
              <p:ext uri="{D42A27DB-BD31-4B8C-83A1-F6EECF244321}">
                <p14:modId xmlns:p14="http://schemas.microsoft.com/office/powerpoint/2010/main" val="4055389836"/>
              </p:ext>
            </p:extLst>
          </p:nvPr>
        </p:nvGraphicFramePr>
        <p:xfrm>
          <a:off x="6172200" y="1825625"/>
          <a:ext cx="5181600" cy="4079240"/>
        </p:xfrm>
        <a:graphic>
          <a:graphicData uri="http://schemas.openxmlformats.org/drawingml/2006/table">
            <a:tbl>
              <a:tblPr firstRow="1" bandRow="1">
                <a:tableStyleId>{5C22544A-7EE6-4342-B048-85BDC9FD1C3A}</a:tableStyleId>
              </a:tblPr>
              <a:tblGrid>
                <a:gridCol w="1130968">
                  <a:extLst>
                    <a:ext uri="{9D8B030D-6E8A-4147-A177-3AD203B41FA5}">
                      <a16:colId xmlns:a16="http://schemas.microsoft.com/office/drawing/2014/main" val="1160292279"/>
                    </a:ext>
                  </a:extLst>
                </a:gridCol>
                <a:gridCol w="1807850">
                  <a:extLst>
                    <a:ext uri="{9D8B030D-6E8A-4147-A177-3AD203B41FA5}">
                      <a16:colId xmlns:a16="http://schemas.microsoft.com/office/drawing/2014/main" val="3821580075"/>
                    </a:ext>
                  </a:extLst>
                </a:gridCol>
                <a:gridCol w="2242782">
                  <a:extLst>
                    <a:ext uri="{9D8B030D-6E8A-4147-A177-3AD203B41FA5}">
                      <a16:colId xmlns:a16="http://schemas.microsoft.com/office/drawing/2014/main" val="3260948149"/>
                    </a:ext>
                  </a:extLst>
                </a:gridCol>
              </a:tblGrid>
              <a:tr h="370840">
                <a:tc>
                  <a:txBody>
                    <a:bodyPr/>
                    <a:lstStyle/>
                    <a:p>
                      <a:r>
                        <a:rPr lang="en-US" b="0" dirty="0">
                          <a:solidFill>
                            <a:schemeClr val="tx1"/>
                          </a:solidFill>
                        </a:rPr>
                        <a:t>pH </a:t>
                      </a:r>
                    </a:p>
                  </a:txBody>
                  <a:tcPr marL="91441" marR="91441">
                    <a:solidFill>
                      <a:schemeClr val="accent1">
                        <a:lumMod val="20000"/>
                        <a:lumOff val="80000"/>
                      </a:schemeClr>
                    </a:solidFill>
                  </a:tcPr>
                </a:tc>
                <a:tc>
                  <a:txBody>
                    <a:bodyPr/>
                    <a:lstStyle/>
                    <a:p>
                      <a:r>
                        <a:rPr lang="en-US" b="0" dirty="0">
                          <a:solidFill>
                            <a:schemeClr val="tx1"/>
                          </a:solidFill>
                        </a:rPr>
                        <a:t>7.296</a:t>
                      </a:r>
                    </a:p>
                  </a:txBody>
                  <a:tcPr marL="91441" marR="91441">
                    <a:solidFill>
                      <a:schemeClr val="accent1">
                        <a:lumMod val="20000"/>
                        <a:lumOff val="80000"/>
                      </a:schemeClr>
                    </a:solidFill>
                  </a:tcPr>
                </a:tc>
                <a:tc>
                  <a:txBody>
                    <a:bodyPr/>
                    <a:lstStyle/>
                    <a:p>
                      <a:r>
                        <a:rPr lang="en-US" b="0" dirty="0">
                          <a:solidFill>
                            <a:schemeClr val="tx1"/>
                          </a:solidFill>
                        </a:rPr>
                        <a:t>7.32-7.38</a:t>
                      </a:r>
                    </a:p>
                  </a:txBody>
                  <a:tcPr marL="91441" marR="91441">
                    <a:solidFill>
                      <a:schemeClr val="accent1">
                        <a:lumMod val="20000"/>
                        <a:lumOff val="80000"/>
                      </a:schemeClr>
                    </a:solidFill>
                  </a:tcPr>
                </a:tc>
                <a:extLst>
                  <a:ext uri="{0D108BD9-81ED-4DB2-BD59-A6C34878D82A}">
                    <a16:rowId xmlns:a16="http://schemas.microsoft.com/office/drawing/2014/main" val="1787044768"/>
                  </a:ext>
                </a:extLst>
              </a:tr>
              <a:tr h="370840">
                <a:tc>
                  <a:txBody>
                    <a:bodyPr/>
                    <a:lstStyle/>
                    <a:p>
                      <a:r>
                        <a:rPr lang="en-US" dirty="0"/>
                        <a:t>pCO</a:t>
                      </a:r>
                      <a:r>
                        <a:rPr lang="en-US" baseline="-25000" dirty="0"/>
                        <a:t>2</a:t>
                      </a:r>
                      <a:endParaRPr lang="en-US" dirty="0"/>
                    </a:p>
                  </a:txBody>
                  <a:tcPr marL="91441" marR="91441">
                    <a:solidFill>
                      <a:schemeClr val="accent1">
                        <a:lumMod val="20000"/>
                        <a:lumOff val="80000"/>
                      </a:schemeClr>
                    </a:solidFill>
                  </a:tcPr>
                </a:tc>
                <a:tc>
                  <a:txBody>
                    <a:bodyPr/>
                    <a:lstStyle/>
                    <a:p>
                      <a:r>
                        <a:rPr lang="en-US" dirty="0"/>
                        <a:t>23.6</a:t>
                      </a:r>
                    </a:p>
                  </a:txBody>
                  <a:tcPr marL="91441" marR="91441">
                    <a:solidFill>
                      <a:schemeClr val="accent1">
                        <a:lumMod val="20000"/>
                        <a:lumOff val="80000"/>
                      </a:schemeClr>
                    </a:solidFill>
                  </a:tcPr>
                </a:tc>
                <a:tc>
                  <a:txBody>
                    <a:bodyPr/>
                    <a:lstStyle/>
                    <a:p>
                      <a:r>
                        <a:rPr lang="en-US" dirty="0"/>
                        <a:t>38-46</a:t>
                      </a:r>
                    </a:p>
                  </a:txBody>
                  <a:tcPr marL="91441" marR="91441">
                    <a:solidFill>
                      <a:schemeClr val="accent1">
                        <a:lumMod val="20000"/>
                        <a:lumOff val="80000"/>
                      </a:schemeClr>
                    </a:solidFill>
                  </a:tcPr>
                </a:tc>
                <a:extLst>
                  <a:ext uri="{0D108BD9-81ED-4DB2-BD59-A6C34878D82A}">
                    <a16:rowId xmlns:a16="http://schemas.microsoft.com/office/drawing/2014/main" val="2156801974"/>
                  </a:ext>
                </a:extLst>
              </a:tr>
              <a:tr h="370840">
                <a:tc>
                  <a:txBody>
                    <a:bodyPr/>
                    <a:lstStyle/>
                    <a:p>
                      <a:r>
                        <a:rPr lang="en-US" dirty="0"/>
                        <a:t>HCO3</a:t>
                      </a:r>
                      <a:r>
                        <a:rPr lang="en-US" baseline="30000" dirty="0"/>
                        <a:t>-</a:t>
                      </a:r>
                      <a:endParaRPr lang="en-US" dirty="0"/>
                    </a:p>
                  </a:txBody>
                  <a:tcPr marL="91441" marR="91441">
                    <a:solidFill>
                      <a:schemeClr val="accent1">
                        <a:lumMod val="20000"/>
                        <a:lumOff val="80000"/>
                      </a:schemeClr>
                    </a:solidFill>
                  </a:tcPr>
                </a:tc>
                <a:tc>
                  <a:txBody>
                    <a:bodyPr/>
                    <a:lstStyle/>
                    <a:p>
                      <a:r>
                        <a:rPr lang="en-US" dirty="0"/>
                        <a:t>11.6</a:t>
                      </a:r>
                    </a:p>
                  </a:txBody>
                  <a:tcPr marL="91441" marR="91441">
                    <a:solidFill>
                      <a:schemeClr val="accent1">
                        <a:lumMod val="20000"/>
                        <a:lumOff val="80000"/>
                      </a:schemeClr>
                    </a:solidFill>
                  </a:tcPr>
                </a:tc>
                <a:tc>
                  <a:txBody>
                    <a:bodyPr/>
                    <a:lstStyle/>
                    <a:p>
                      <a:r>
                        <a:rPr lang="en-US" dirty="0"/>
                        <a:t>20-25</a:t>
                      </a:r>
                    </a:p>
                  </a:txBody>
                  <a:tcPr marL="91441" marR="91441">
                    <a:solidFill>
                      <a:schemeClr val="accent1">
                        <a:lumMod val="20000"/>
                        <a:lumOff val="80000"/>
                      </a:schemeClr>
                    </a:solidFill>
                  </a:tcPr>
                </a:tc>
                <a:extLst>
                  <a:ext uri="{0D108BD9-81ED-4DB2-BD59-A6C34878D82A}">
                    <a16:rowId xmlns:a16="http://schemas.microsoft.com/office/drawing/2014/main" val="1078683200"/>
                  </a:ext>
                </a:extLst>
              </a:tr>
              <a:tr h="370840">
                <a:tc>
                  <a:txBody>
                    <a:bodyPr/>
                    <a:lstStyle/>
                    <a:p>
                      <a:r>
                        <a:rPr lang="en-US" dirty="0"/>
                        <a:t>BE</a:t>
                      </a:r>
                    </a:p>
                  </a:txBody>
                  <a:tcPr marL="91441" marR="91441">
                    <a:solidFill>
                      <a:schemeClr val="accent1">
                        <a:lumMod val="20000"/>
                        <a:lumOff val="80000"/>
                      </a:schemeClr>
                    </a:solidFill>
                  </a:tcPr>
                </a:tc>
                <a:tc>
                  <a:txBody>
                    <a:bodyPr/>
                    <a:lstStyle/>
                    <a:p>
                      <a:r>
                        <a:rPr lang="en-US" dirty="0"/>
                        <a:t>-11</a:t>
                      </a:r>
                    </a:p>
                  </a:txBody>
                  <a:tcPr marL="91441" marR="91441">
                    <a:solidFill>
                      <a:schemeClr val="accent1">
                        <a:lumMod val="20000"/>
                        <a:lumOff val="80000"/>
                      </a:schemeClr>
                    </a:solidFill>
                  </a:tcPr>
                </a:tc>
                <a:tc>
                  <a:txBody>
                    <a:bodyPr/>
                    <a:lstStyle/>
                    <a:p>
                      <a:r>
                        <a:rPr lang="en-US" dirty="0"/>
                        <a:t>(-4) – 0 </a:t>
                      </a:r>
                    </a:p>
                  </a:txBody>
                  <a:tcPr marL="91441" marR="91441">
                    <a:solidFill>
                      <a:schemeClr val="accent1">
                        <a:lumMod val="20000"/>
                        <a:lumOff val="80000"/>
                      </a:schemeClr>
                    </a:solidFill>
                  </a:tcPr>
                </a:tc>
                <a:extLst>
                  <a:ext uri="{0D108BD9-81ED-4DB2-BD59-A6C34878D82A}">
                    <a16:rowId xmlns:a16="http://schemas.microsoft.com/office/drawing/2014/main" val="3371395142"/>
                  </a:ext>
                </a:extLst>
              </a:tr>
              <a:tr h="370840">
                <a:tc>
                  <a:txBody>
                    <a:bodyPr/>
                    <a:lstStyle/>
                    <a:p>
                      <a:r>
                        <a:rPr lang="en-US" dirty="0"/>
                        <a:t>AG</a:t>
                      </a:r>
                    </a:p>
                  </a:txBody>
                  <a:tcPr marL="91441" marR="91441">
                    <a:solidFill>
                      <a:schemeClr val="accent1">
                        <a:lumMod val="20000"/>
                        <a:lumOff val="80000"/>
                      </a:schemeClr>
                    </a:solidFill>
                  </a:tcPr>
                </a:tc>
                <a:tc>
                  <a:txBody>
                    <a:bodyPr/>
                    <a:lstStyle/>
                    <a:p>
                      <a:r>
                        <a:rPr lang="en-US" dirty="0"/>
                        <a:t>31</a:t>
                      </a:r>
                    </a:p>
                  </a:txBody>
                  <a:tcPr marL="91441" marR="91441">
                    <a:solidFill>
                      <a:schemeClr val="accent1">
                        <a:lumMod val="20000"/>
                        <a:lumOff val="80000"/>
                      </a:schemeClr>
                    </a:solidFill>
                  </a:tcPr>
                </a:tc>
                <a:tc>
                  <a:txBody>
                    <a:bodyPr/>
                    <a:lstStyle/>
                    <a:p>
                      <a:r>
                        <a:rPr lang="en-US" dirty="0"/>
                        <a:t>17-24</a:t>
                      </a:r>
                    </a:p>
                  </a:txBody>
                  <a:tcPr marL="91441" marR="91441">
                    <a:solidFill>
                      <a:schemeClr val="accent1">
                        <a:lumMod val="20000"/>
                        <a:lumOff val="80000"/>
                      </a:schemeClr>
                    </a:solidFill>
                  </a:tcPr>
                </a:tc>
                <a:extLst>
                  <a:ext uri="{0D108BD9-81ED-4DB2-BD59-A6C34878D82A}">
                    <a16:rowId xmlns:a16="http://schemas.microsoft.com/office/drawing/2014/main" val="186005084"/>
                  </a:ext>
                </a:extLst>
              </a:tr>
              <a:tr h="370840">
                <a:tc>
                  <a:txBody>
                    <a:bodyPr/>
                    <a:lstStyle/>
                    <a:p>
                      <a:r>
                        <a:rPr lang="en-US" dirty="0"/>
                        <a:t>Na</a:t>
                      </a:r>
                      <a:r>
                        <a:rPr lang="en-US" baseline="30000" dirty="0"/>
                        <a:t>+</a:t>
                      </a:r>
                      <a:endParaRPr lang="en-US" dirty="0"/>
                    </a:p>
                  </a:txBody>
                  <a:tcPr marL="91441" marR="91441">
                    <a:solidFill>
                      <a:schemeClr val="accent1">
                        <a:lumMod val="20000"/>
                        <a:lumOff val="80000"/>
                      </a:schemeClr>
                    </a:solidFill>
                  </a:tcPr>
                </a:tc>
                <a:tc>
                  <a:txBody>
                    <a:bodyPr/>
                    <a:lstStyle/>
                    <a:p>
                      <a:r>
                        <a:rPr lang="en-US" dirty="0"/>
                        <a:t>139</a:t>
                      </a:r>
                    </a:p>
                  </a:txBody>
                  <a:tcPr marL="91441" marR="91441">
                    <a:solidFill>
                      <a:schemeClr val="accent1">
                        <a:lumMod val="20000"/>
                        <a:lumOff val="80000"/>
                      </a:schemeClr>
                    </a:solidFill>
                  </a:tcPr>
                </a:tc>
                <a:tc>
                  <a:txBody>
                    <a:bodyPr/>
                    <a:lstStyle/>
                    <a:p>
                      <a:r>
                        <a:rPr lang="en-US" dirty="0"/>
                        <a:t>145-151</a:t>
                      </a:r>
                    </a:p>
                  </a:txBody>
                  <a:tcPr marL="91441" marR="91441">
                    <a:solidFill>
                      <a:schemeClr val="accent1">
                        <a:lumMod val="20000"/>
                        <a:lumOff val="80000"/>
                      </a:schemeClr>
                    </a:solidFill>
                  </a:tcPr>
                </a:tc>
                <a:extLst>
                  <a:ext uri="{0D108BD9-81ED-4DB2-BD59-A6C34878D82A}">
                    <a16:rowId xmlns:a16="http://schemas.microsoft.com/office/drawing/2014/main" val="3691287170"/>
                  </a:ext>
                </a:extLst>
              </a:tr>
              <a:tr h="370840">
                <a:tc>
                  <a:txBody>
                    <a:bodyPr/>
                    <a:lstStyle/>
                    <a:p>
                      <a:r>
                        <a:rPr lang="en-US" dirty="0"/>
                        <a:t>K</a:t>
                      </a:r>
                      <a:r>
                        <a:rPr lang="en-US" baseline="30000" dirty="0"/>
                        <a:t>+</a:t>
                      </a:r>
                      <a:endParaRPr lang="en-US" dirty="0"/>
                    </a:p>
                  </a:txBody>
                  <a:tcPr marL="91441" marR="91441">
                    <a:solidFill>
                      <a:schemeClr val="accent1">
                        <a:lumMod val="20000"/>
                        <a:lumOff val="80000"/>
                      </a:schemeClr>
                    </a:solidFill>
                  </a:tcPr>
                </a:tc>
                <a:tc>
                  <a:txBody>
                    <a:bodyPr/>
                    <a:lstStyle/>
                    <a:p>
                      <a:r>
                        <a:rPr lang="en-US" dirty="0"/>
                        <a:t>3.8</a:t>
                      </a:r>
                    </a:p>
                  </a:txBody>
                  <a:tcPr marL="91441" marR="91441">
                    <a:solidFill>
                      <a:schemeClr val="accent1">
                        <a:lumMod val="20000"/>
                        <a:lumOff val="80000"/>
                      </a:schemeClr>
                    </a:solidFill>
                  </a:tcPr>
                </a:tc>
                <a:tc>
                  <a:txBody>
                    <a:bodyPr/>
                    <a:lstStyle/>
                    <a:p>
                      <a:r>
                        <a:rPr lang="en-US" dirty="0"/>
                        <a:t>3.9-5.1</a:t>
                      </a:r>
                    </a:p>
                  </a:txBody>
                  <a:tcPr marL="91441" marR="91441">
                    <a:solidFill>
                      <a:schemeClr val="accent1">
                        <a:lumMod val="20000"/>
                        <a:lumOff val="80000"/>
                      </a:schemeClr>
                    </a:solidFill>
                  </a:tcPr>
                </a:tc>
                <a:extLst>
                  <a:ext uri="{0D108BD9-81ED-4DB2-BD59-A6C34878D82A}">
                    <a16:rowId xmlns:a16="http://schemas.microsoft.com/office/drawing/2014/main" val="553005730"/>
                  </a:ext>
                </a:extLst>
              </a:tr>
              <a:tr h="370840">
                <a:tc>
                  <a:txBody>
                    <a:bodyPr/>
                    <a:lstStyle/>
                    <a:p>
                      <a:r>
                        <a:rPr lang="en-US" dirty="0"/>
                        <a:t>Ca</a:t>
                      </a:r>
                      <a:r>
                        <a:rPr lang="en-US" baseline="30000" dirty="0"/>
                        <a:t>++</a:t>
                      </a:r>
                      <a:endParaRPr lang="en-US" dirty="0"/>
                    </a:p>
                  </a:txBody>
                  <a:tcPr marL="91441" marR="91441">
                    <a:solidFill>
                      <a:schemeClr val="accent1">
                        <a:lumMod val="20000"/>
                        <a:lumOff val="80000"/>
                      </a:schemeClr>
                    </a:solidFill>
                  </a:tcPr>
                </a:tc>
                <a:tc>
                  <a:txBody>
                    <a:bodyPr/>
                    <a:lstStyle/>
                    <a:p>
                      <a:r>
                        <a:rPr lang="en-US" dirty="0"/>
                        <a:t>1.21</a:t>
                      </a:r>
                    </a:p>
                  </a:txBody>
                  <a:tcPr marL="91441" marR="91441">
                    <a:solidFill>
                      <a:schemeClr val="accent1">
                        <a:lumMod val="20000"/>
                        <a:lumOff val="80000"/>
                      </a:schemeClr>
                    </a:solidFill>
                  </a:tcPr>
                </a:tc>
                <a:tc>
                  <a:txBody>
                    <a:bodyPr/>
                    <a:lstStyle/>
                    <a:p>
                      <a:r>
                        <a:rPr lang="en-US" dirty="0"/>
                        <a:t>1.18-1.37</a:t>
                      </a:r>
                    </a:p>
                  </a:txBody>
                  <a:tcPr marL="91441" marR="91441">
                    <a:solidFill>
                      <a:schemeClr val="accent1">
                        <a:lumMod val="20000"/>
                        <a:lumOff val="80000"/>
                      </a:schemeClr>
                    </a:solidFill>
                  </a:tcPr>
                </a:tc>
                <a:extLst>
                  <a:ext uri="{0D108BD9-81ED-4DB2-BD59-A6C34878D82A}">
                    <a16:rowId xmlns:a16="http://schemas.microsoft.com/office/drawing/2014/main" val="3772429095"/>
                  </a:ext>
                </a:extLst>
              </a:tr>
              <a:tr h="370840">
                <a:tc>
                  <a:txBody>
                    <a:bodyPr/>
                    <a:lstStyle/>
                    <a:p>
                      <a:r>
                        <a:rPr lang="en-US" dirty="0"/>
                        <a:t>Cl</a:t>
                      </a:r>
                      <a:r>
                        <a:rPr lang="en-US" baseline="30000" dirty="0"/>
                        <a:t>-</a:t>
                      </a:r>
                      <a:endParaRPr lang="en-US" dirty="0"/>
                    </a:p>
                  </a:txBody>
                  <a:tcPr marL="91441" marR="91441">
                    <a:solidFill>
                      <a:schemeClr val="accent1">
                        <a:lumMod val="20000"/>
                        <a:lumOff val="80000"/>
                      </a:schemeClr>
                    </a:solidFill>
                  </a:tcPr>
                </a:tc>
                <a:tc>
                  <a:txBody>
                    <a:bodyPr/>
                    <a:lstStyle/>
                    <a:p>
                      <a:r>
                        <a:rPr lang="en-US" dirty="0"/>
                        <a:t>104</a:t>
                      </a:r>
                    </a:p>
                  </a:txBody>
                  <a:tcPr marL="91441" marR="91441">
                    <a:solidFill>
                      <a:schemeClr val="accent1">
                        <a:lumMod val="20000"/>
                        <a:lumOff val="80000"/>
                      </a:schemeClr>
                    </a:solidFill>
                  </a:tcPr>
                </a:tc>
                <a:tc>
                  <a:txBody>
                    <a:bodyPr/>
                    <a:lstStyle/>
                    <a:p>
                      <a:r>
                        <a:rPr lang="en-US" dirty="0"/>
                        <a:t>110-119</a:t>
                      </a:r>
                    </a:p>
                  </a:txBody>
                  <a:tcPr marL="91441" marR="91441">
                    <a:solidFill>
                      <a:schemeClr val="accent1">
                        <a:lumMod val="20000"/>
                        <a:lumOff val="80000"/>
                      </a:schemeClr>
                    </a:solidFill>
                  </a:tcPr>
                </a:tc>
                <a:extLst>
                  <a:ext uri="{0D108BD9-81ED-4DB2-BD59-A6C34878D82A}">
                    <a16:rowId xmlns:a16="http://schemas.microsoft.com/office/drawing/2014/main" val="2314692675"/>
                  </a:ext>
                </a:extLst>
              </a:tr>
              <a:tr h="370840">
                <a:tc>
                  <a:txBody>
                    <a:bodyPr/>
                    <a:lstStyle/>
                    <a:p>
                      <a:r>
                        <a:rPr lang="en-US" dirty="0"/>
                        <a:t>Glu</a:t>
                      </a:r>
                    </a:p>
                  </a:txBody>
                  <a:tcPr marL="91441" marR="91441">
                    <a:solidFill>
                      <a:schemeClr val="accent1">
                        <a:lumMod val="20000"/>
                        <a:lumOff val="80000"/>
                      </a:schemeClr>
                    </a:solidFill>
                  </a:tcPr>
                </a:tc>
                <a:tc>
                  <a:txBody>
                    <a:bodyPr/>
                    <a:lstStyle/>
                    <a:p>
                      <a:r>
                        <a:rPr lang="en-US" dirty="0"/>
                        <a:t>581</a:t>
                      </a:r>
                    </a:p>
                  </a:txBody>
                  <a:tcPr marL="91441" marR="91441">
                    <a:solidFill>
                      <a:schemeClr val="accent1">
                        <a:lumMod val="20000"/>
                        <a:lumOff val="80000"/>
                      </a:schemeClr>
                    </a:solidFill>
                  </a:tcPr>
                </a:tc>
                <a:tc>
                  <a:txBody>
                    <a:bodyPr/>
                    <a:lstStyle/>
                    <a:p>
                      <a:r>
                        <a:rPr lang="en-US" dirty="0"/>
                        <a:t>60-120</a:t>
                      </a:r>
                    </a:p>
                  </a:txBody>
                  <a:tcPr marL="91441" marR="91441">
                    <a:solidFill>
                      <a:schemeClr val="accent1">
                        <a:lumMod val="20000"/>
                        <a:lumOff val="80000"/>
                      </a:schemeClr>
                    </a:solidFill>
                  </a:tcPr>
                </a:tc>
                <a:extLst>
                  <a:ext uri="{0D108BD9-81ED-4DB2-BD59-A6C34878D82A}">
                    <a16:rowId xmlns:a16="http://schemas.microsoft.com/office/drawing/2014/main" val="3630540852"/>
                  </a:ext>
                </a:extLst>
              </a:tr>
              <a:tr h="370840">
                <a:tc>
                  <a:txBody>
                    <a:bodyPr/>
                    <a:lstStyle/>
                    <a:p>
                      <a:r>
                        <a:rPr lang="en-US" dirty="0"/>
                        <a:t>Lactate</a:t>
                      </a:r>
                    </a:p>
                  </a:txBody>
                  <a:tcPr marL="91441" marR="91441">
                    <a:solidFill>
                      <a:schemeClr val="accent1">
                        <a:lumMod val="20000"/>
                        <a:lumOff val="80000"/>
                      </a:schemeClr>
                    </a:solidFill>
                  </a:tcPr>
                </a:tc>
                <a:tc>
                  <a:txBody>
                    <a:bodyPr/>
                    <a:lstStyle/>
                    <a:p>
                      <a:r>
                        <a:rPr lang="en-US" dirty="0"/>
                        <a:t>4.8</a:t>
                      </a:r>
                    </a:p>
                  </a:txBody>
                  <a:tcPr marL="91441" marR="91441">
                    <a:solidFill>
                      <a:schemeClr val="accent1">
                        <a:lumMod val="20000"/>
                        <a:lumOff val="80000"/>
                      </a:schemeClr>
                    </a:solidFill>
                  </a:tcPr>
                </a:tc>
                <a:tc>
                  <a:txBody>
                    <a:bodyPr/>
                    <a:lstStyle/>
                    <a:p>
                      <a:r>
                        <a:rPr lang="en-US" dirty="0"/>
                        <a:t>&lt;2.0</a:t>
                      </a:r>
                    </a:p>
                  </a:txBody>
                  <a:tcPr marL="91441" marR="91441">
                    <a:solidFill>
                      <a:schemeClr val="accent1">
                        <a:lumMod val="20000"/>
                        <a:lumOff val="80000"/>
                      </a:schemeClr>
                    </a:solidFill>
                  </a:tcPr>
                </a:tc>
                <a:extLst>
                  <a:ext uri="{0D108BD9-81ED-4DB2-BD59-A6C34878D82A}">
                    <a16:rowId xmlns:a16="http://schemas.microsoft.com/office/drawing/2014/main" val="1490461341"/>
                  </a:ext>
                </a:extLst>
              </a:tr>
            </a:tbl>
          </a:graphicData>
        </a:graphic>
      </p:graphicFrame>
    </p:spTree>
    <p:extLst>
      <p:ext uri="{BB962C8B-B14F-4D97-AF65-F5344CB8AC3E}">
        <p14:creationId xmlns:p14="http://schemas.microsoft.com/office/powerpoint/2010/main" val="20295752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F7BA8-214A-F647-B438-8DA79BB1607C}"/>
              </a:ext>
            </a:extLst>
          </p:cNvPr>
          <p:cNvSpPr>
            <a:spLocks noGrp="1"/>
          </p:cNvSpPr>
          <p:nvPr>
            <p:ph type="title"/>
          </p:nvPr>
        </p:nvSpPr>
        <p:spPr/>
        <p:txBody>
          <a:bodyPr/>
          <a:lstStyle/>
          <a:p>
            <a:r>
              <a:rPr lang="en-US" dirty="0"/>
              <a:t>DKA</a:t>
            </a:r>
          </a:p>
        </p:txBody>
      </p:sp>
      <p:sp>
        <p:nvSpPr>
          <p:cNvPr id="5" name="Content Placeholder 4">
            <a:extLst>
              <a:ext uri="{FF2B5EF4-FFF2-40B4-BE49-F238E27FC236}">
                <a16:creationId xmlns:a16="http://schemas.microsoft.com/office/drawing/2014/main" id="{956F3DCF-1808-054B-B54D-38C31B9E98D4}"/>
              </a:ext>
            </a:extLst>
          </p:cNvPr>
          <p:cNvSpPr>
            <a:spLocks noGrp="1"/>
          </p:cNvSpPr>
          <p:nvPr>
            <p:ph idx="1"/>
          </p:nvPr>
        </p:nvSpPr>
        <p:spPr/>
        <p:txBody>
          <a:bodyPr>
            <a:normAutofit/>
          </a:bodyPr>
          <a:lstStyle/>
          <a:p>
            <a:r>
              <a:rPr lang="en-US" dirty="0"/>
              <a:t>Overproduction of acetoacetic acid and hydroxybutyrate due to deficiency of insulin and excess release of glucagon</a:t>
            </a:r>
          </a:p>
          <a:p>
            <a:r>
              <a:rPr lang="en-US" dirty="0"/>
              <a:t>Shift the liver from its normal role in esterification of fatty acids into triglycerides to beta oxidation of fatty acids into ketoacids</a:t>
            </a:r>
          </a:p>
          <a:p>
            <a:r>
              <a:rPr lang="en-US" dirty="0"/>
              <a:t>Gain of acid </a:t>
            </a:r>
          </a:p>
        </p:txBody>
      </p:sp>
    </p:spTree>
    <p:extLst>
      <p:ext uri="{BB962C8B-B14F-4D97-AF65-F5344CB8AC3E}">
        <p14:creationId xmlns:p14="http://schemas.microsoft.com/office/powerpoint/2010/main" val="17420656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B1F34A-9E65-0E45-A2DE-99B5DFA6982C}"/>
              </a:ext>
            </a:extLst>
          </p:cNvPr>
          <p:cNvSpPr>
            <a:spLocks noGrp="1"/>
          </p:cNvSpPr>
          <p:nvPr>
            <p:ph type="title"/>
          </p:nvPr>
        </p:nvSpPr>
        <p:spPr/>
        <p:txBody>
          <a:bodyPr/>
          <a:lstStyle/>
          <a:p>
            <a:r>
              <a:rPr lang="en-US" dirty="0"/>
              <a:t>Anion Gap </a:t>
            </a:r>
          </a:p>
        </p:txBody>
      </p:sp>
      <p:sp>
        <p:nvSpPr>
          <p:cNvPr id="4" name="Content Placeholder 3">
            <a:extLst>
              <a:ext uri="{FF2B5EF4-FFF2-40B4-BE49-F238E27FC236}">
                <a16:creationId xmlns:a16="http://schemas.microsoft.com/office/drawing/2014/main" id="{E58FFCF7-DAE8-2548-953D-E36E2B335EF1}"/>
              </a:ext>
            </a:extLst>
          </p:cNvPr>
          <p:cNvSpPr>
            <a:spLocks noGrp="1"/>
          </p:cNvSpPr>
          <p:nvPr>
            <p:ph sz="half" idx="2"/>
          </p:nvPr>
        </p:nvSpPr>
        <p:spPr>
          <a:xfrm>
            <a:off x="4769224" y="1825625"/>
            <a:ext cx="6584576" cy="4667250"/>
          </a:xfrm>
        </p:spPr>
        <p:txBody>
          <a:bodyPr>
            <a:normAutofit lnSpcReduction="10000"/>
          </a:bodyPr>
          <a:lstStyle/>
          <a:p>
            <a:r>
              <a:rPr lang="en-US" dirty="0"/>
              <a:t>Electroneutrality is always maintained in the blood</a:t>
            </a:r>
          </a:p>
          <a:p>
            <a:r>
              <a:rPr lang="en-US" dirty="0"/>
              <a:t>Commonly measured cations – commonly measured anions </a:t>
            </a:r>
          </a:p>
          <a:p>
            <a:r>
              <a:rPr lang="en-US" dirty="0"/>
              <a:t>(Na</a:t>
            </a:r>
            <a:r>
              <a:rPr lang="en-US" baseline="30000" dirty="0"/>
              <a:t>+ </a:t>
            </a:r>
            <a:r>
              <a:rPr lang="en-US" dirty="0"/>
              <a:t>+ K</a:t>
            </a:r>
            <a:r>
              <a:rPr lang="en-US" baseline="30000" dirty="0"/>
              <a:t>+</a:t>
            </a:r>
            <a:r>
              <a:rPr lang="en-US" dirty="0"/>
              <a:t>)</a:t>
            </a:r>
            <a:r>
              <a:rPr lang="en-US" baseline="30000" dirty="0"/>
              <a:t> </a:t>
            </a:r>
            <a:r>
              <a:rPr lang="en-US" dirty="0"/>
              <a:t>+ UC = (Cl</a:t>
            </a:r>
            <a:r>
              <a:rPr lang="en-US" baseline="30000" dirty="0"/>
              <a:t>-</a:t>
            </a:r>
            <a:r>
              <a:rPr lang="en-US" dirty="0"/>
              <a:t> + HCO3</a:t>
            </a:r>
            <a:r>
              <a:rPr lang="en-US" baseline="30000" dirty="0"/>
              <a:t>-</a:t>
            </a:r>
            <a:r>
              <a:rPr lang="en-US" dirty="0"/>
              <a:t>) + UA</a:t>
            </a:r>
          </a:p>
          <a:p>
            <a:r>
              <a:rPr lang="en-US" dirty="0"/>
              <a:t>Unmeasured cations – calcium, magnesium</a:t>
            </a:r>
          </a:p>
          <a:p>
            <a:r>
              <a:rPr lang="en-US" dirty="0"/>
              <a:t>Unmeasured anions – normal plasma proteins (such as albumin)</a:t>
            </a:r>
          </a:p>
          <a:p>
            <a:r>
              <a:rPr lang="en-US" b="1" dirty="0"/>
              <a:t>AG = UA – UC</a:t>
            </a:r>
          </a:p>
          <a:p>
            <a:r>
              <a:rPr lang="en-US" b="1" dirty="0"/>
              <a:t>AG = (Na + K) – (Cl + HCO3)</a:t>
            </a:r>
          </a:p>
          <a:p>
            <a:endParaRPr lang="en-US" dirty="0"/>
          </a:p>
        </p:txBody>
      </p:sp>
      <p:pic>
        <p:nvPicPr>
          <p:cNvPr id="12" name="Content Placeholder 11" descr="Histogram&#10;&#10;Description automatically generated with medium confidence">
            <a:extLst>
              <a:ext uri="{FF2B5EF4-FFF2-40B4-BE49-F238E27FC236}">
                <a16:creationId xmlns:a16="http://schemas.microsoft.com/office/drawing/2014/main" id="{95FA7B29-1794-1D4F-A717-4FB355237FC7}"/>
              </a:ext>
            </a:extLst>
          </p:cNvPr>
          <p:cNvPicPr>
            <a:picLocks noGrp="1" noChangeAspect="1"/>
          </p:cNvPicPr>
          <p:nvPr>
            <p:ph sz="half" idx="1"/>
          </p:nvPr>
        </p:nvPicPr>
        <p:blipFill>
          <a:blip r:embed="rId3"/>
          <a:stretch>
            <a:fillRect/>
          </a:stretch>
        </p:blipFill>
        <p:spPr>
          <a:xfrm>
            <a:off x="838200" y="1825625"/>
            <a:ext cx="3124200" cy="4568406"/>
          </a:xfrm>
        </p:spPr>
      </p:pic>
    </p:spTree>
    <p:extLst>
      <p:ext uri="{BB962C8B-B14F-4D97-AF65-F5344CB8AC3E}">
        <p14:creationId xmlns:p14="http://schemas.microsoft.com/office/powerpoint/2010/main" val="28264922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C720D-D63A-9348-A238-FEEC686A1EA8}"/>
              </a:ext>
            </a:extLst>
          </p:cNvPr>
          <p:cNvSpPr>
            <a:spLocks noGrp="1"/>
          </p:cNvSpPr>
          <p:nvPr>
            <p:ph type="title"/>
          </p:nvPr>
        </p:nvSpPr>
        <p:spPr/>
        <p:txBody>
          <a:bodyPr/>
          <a:lstStyle/>
          <a:p>
            <a:r>
              <a:rPr lang="en-US" dirty="0"/>
              <a:t>Differentials for increase AG (</a:t>
            </a:r>
            <a:r>
              <a:rPr lang="en-US" dirty="0" err="1"/>
              <a:t>titrational</a:t>
            </a:r>
            <a:r>
              <a:rPr lang="en-US" dirty="0"/>
              <a:t> metabolic acidosis)</a:t>
            </a:r>
          </a:p>
        </p:txBody>
      </p:sp>
      <p:sp>
        <p:nvSpPr>
          <p:cNvPr id="3" name="Content Placeholder 2">
            <a:extLst>
              <a:ext uri="{FF2B5EF4-FFF2-40B4-BE49-F238E27FC236}">
                <a16:creationId xmlns:a16="http://schemas.microsoft.com/office/drawing/2014/main" id="{40F07DD3-7B11-FD42-AEA2-172A0601B971}"/>
              </a:ext>
            </a:extLst>
          </p:cNvPr>
          <p:cNvSpPr>
            <a:spLocks noGrp="1"/>
          </p:cNvSpPr>
          <p:nvPr>
            <p:ph sz="half" idx="1"/>
          </p:nvPr>
        </p:nvSpPr>
        <p:spPr/>
        <p:txBody>
          <a:bodyPr>
            <a:normAutofit/>
          </a:bodyPr>
          <a:lstStyle/>
          <a:p>
            <a:r>
              <a:rPr lang="en-US" dirty="0"/>
              <a:t>Lactic acidosis (acid = lactic acid)</a:t>
            </a:r>
          </a:p>
          <a:p>
            <a:r>
              <a:rPr lang="en-US" dirty="0"/>
              <a:t>Diabetic ketoacidosis (acid = ketoacids) </a:t>
            </a:r>
          </a:p>
          <a:p>
            <a:r>
              <a:rPr lang="en-US" dirty="0"/>
              <a:t>Uremic acidosis (acid = sulfates and phosphates) </a:t>
            </a:r>
          </a:p>
          <a:p>
            <a:r>
              <a:rPr lang="en-US" dirty="0"/>
              <a:t>Exogenous acid ingestion (examples = ethylene glycol and salicylates) </a:t>
            </a:r>
          </a:p>
          <a:p>
            <a:pPr marL="0" indent="0">
              <a:buNone/>
            </a:pPr>
            <a:endParaRPr lang="en-US" dirty="0"/>
          </a:p>
        </p:txBody>
      </p:sp>
      <p:sp>
        <p:nvSpPr>
          <p:cNvPr id="5" name="Content Placeholder 4">
            <a:extLst>
              <a:ext uri="{FF2B5EF4-FFF2-40B4-BE49-F238E27FC236}">
                <a16:creationId xmlns:a16="http://schemas.microsoft.com/office/drawing/2014/main" id="{C3B374F8-32B3-084B-AF8A-030C0EF4A183}"/>
              </a:ext>
            </a:extLst>
          </p:cNvPr>
          <p:cNvSpPr>
            <a:spLocks noGrp="1"/>
          </p:cNvSpPr>
          <p:nvPr>
            <p:ph sz="half" idx="2"/>
          </p:nvPr>
        </p:nvSpPr>
        <p:spPr/>
        <p:txBody>
          <a:bodyPr/>
          <a:lstStyle/>
          <a:p>
            <a:r>
              <a:rPr lang="en-US" dirty="0"/>
              <a:t>Other</a:t>
            </a:r>
          </a:p>
          <a:p>
            <a:pPr lvl="1"/>
            <a:r>
              <a:rPr lang="en-US" dirty="0"/>
              <a:t>Salicylate intoxication </a:t>
            </a:r>
          </a:p>
          <a:p>
            <a:pPr lvl="1"/>
            <a:r>
              <a:rPr lang="en-US" dirty="0" err="1"/>
              <a:t>Metaldehydate</a:t>
            </a:r>
            <a:r>
              <a:rPr lang="en-US" dirty="0"/>
              <a:t> intoxication</a:t>
            </a:r>
          </a:p>
          <a:p>
            <a:pPr lvl="1"/>
            <a:r>
              <a:rPr lang="en-US" dirty="0"/>
              <a:t>Cardiac Arrest and Cardiopulmonary Resuscitation </a:t>
            </a:r>
          </a:p>
          <a:p>
            <a:pPr lvl="1"/>
            <a:r>
              <a:rPr lang="en-US" dirty="0"/>
              <a:t>Lymphosarcoma</a:t>
            </a:r>
          </a:p>
          <a:p>
            <a:pPr lvl="1"/>
            <a:endParaRPr lang="en-US" dirty="0"/>
          </a:p>
          <a:p>
            <a:r>
              <a:rPr lang="en-US" dirty="0"/>
              <a:t>Decrease in AG? </a:t>
            </a:r>
          </a:p>
          <a:p>
            <a:pPr lvl="1"/>
            <a:r>
              <a:rPr lang="en-US" dirty="0"/>
              <a:t>Hypoalbuminemia </a:t>
            </a:r>
          </a:p>
        </p:txBody>
      </p:sp>
    </p:spTree>
    <p:extLst>
      <p:ext uri="{BB962C8B-B14F-4D97-AF65-F5344CB8AC3E}">
        <p14:creationId xmlns:p14="http://schemas.microsoft.com/office/powerpoint/2010/main" val="28657740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3566A-D430-484B-8C1B-16B60A5950BC}"/>
              </a:ext>
            </a:extLst>
          </p:cNvPr>
          <p:cNvSpPr>
            <a:spLocks noGrp="1"/>
          </p:cNvSpPr>
          <p:nvPr>
            <p:ph type="title"/>
          </p:nvPr>
        </p:nvSpPr>
        <p:spPr/>
        <p:txBody>
          <a:bodyPr/>
          <a:lstStyle/>
          <a:p>
            <a:r>
              <a:rPr lang="en-US" dirty="0"/>
              <a:t>Jamie, 6 YO FS Mini Australian Shepherd</a:t>
            </a:r>
          </a:p>
        </p:txBody>
      </p:sp>
      <p:sp>
        <p:nvSpPr>
          <p:cNvPr id="4" name="Content Placeholder 3">
            <a:extLst>
              <a:ext uri="{FF2B5EF4-FFF2-40B4-BE49-F238E27FC236}">
                <a16:creationId xmlns:a16="http://schemas.microsoft.com/office/drawing/2014/main" id="{F6FC0FB6-AF61-CC48-9749-837A4DD53275}"/>
              </a:ext>
            </a:extLst>
          </p:cNvPr>
          <p:cNvSpPr>
            <a:spLocks noGrp="1"/>
          </p:cNvSpPr>
          <p:nvPr>
            <p:ph sz="half" idx="1"/>
          </p:nvPr>
        </p:nvSpPr>
        <p:spPr/>
        <p:txBody>
          <a:bodyPr/>
          <a:lstStyle/>
          <a:p>
            <a:r>
              <a:rPr lang="en-US" dirty="0"/>
              <a:t>Hx: Completely normal, here to re-establish collection of normal range values in healthy dogs </a:t>
            </a:r>
          </a:p>
          <a:p>
            <a:r>
              <a:rPr lang="en-US" dirty="0"/>
              <a:t>PE: Perfect angel</a:t>
            </a:r>
          </a:p>
          <a:p>
            <a:r>
              <a:rPr lang="en-US" dirty="0"/>
              <a:t>Dx:</a:t>
            </a:r>
          </a:p>
          <a:p>
            <a:pPr lvl="1"/>
            <a:r>
              <a:rPr lang="en-US" dirty="0"/>
              <a:t>Arterial blood gas</a:t>
            </a:r>
          </a:p>
          <a:p>
            <a:pPr marL="0" indent="0">
              <a:buNone/>
            </a:pPr>
            <a:endParaRPr lang="en-US" dirty="0"/>
          </a:p>
        </p:txBody>
      </p:sp>
      <p:graphicFrame>
        <p:nvGraphicFramePr>
          <p:cNvPr id="6" name="Table 6">
            <a:extLst>
              <a:ext uri="{FF2B5EF4-FFF2-40B4-BE49-F238E27FC236}">
                <a16:creationId xmlns:a16="http://schemas.microsoft.com/office/drawing/2014/main" id="{7CB52765-09D3-6A4D-9D24-7CD01A323816}"/>
              </a:ext>
            </a:extLst>
          </p:cNvPr>
          <p:cNvGraphicFramePr>
            <a:graphicFrameLocks noGrp="1"/>
          </p:cNvGraphicFramePr>
          <p:nvPr>
            <p:ph sz="half" idx="2"/>
            <p:extLst>
              <p:ext uri="{D42A27DB-BD31-4B8C-83A1-F6EECF244321}">
                <p14:modId xmlns:p14="http://schemas.microsoft.com/office/powerpoint/2010/main" val="2270103074"/>
              </p:ext>
            </p:extLst>
          </p:nvPr>
        </p:nvGraphicFramePr>
        <p:xfrm>
          <a:off x="6321784" y="1825625"/>
          <a:ext cx="4270374" cy="4389120"/>
        </p:xfrm>
        <a:graphic>
          <a:graphicData uri="http://schemas.openxmlformats.org/drawingml/2006/table">
            <a:tbl>
              <a:tblPr firstRow="1" bandRow="1">
                <a:tableStyleId>{5C22544A-7EE6-4342-B048-85BDC9FD1C3A}</a:tableStyleId>
              </a:tblPr>
              <a:tblGrid>
                <a:gridCol w="932078">
                  <a:extLst>
                    <a:ext uri="{9D8B030D-6E8A-4147-A177-3AD203B41FA5}">
                      <a16:colId xmlns:a16="http://schemas.microsoft.com/office/drawing/2014/main" val="1160292279"/>
                    </a:ext>
                  </a:extLst>
                </a:gridCol>
                <a:gridCol w="1489925">
                  <a:extLst>
                    <a:ext uri="{9D8B030D-6E8A-4147-A177-3AD203B41FA5}">
                      <a16:colId xmlns:a16="http://schemas.microsoft.com/office/drawing/2014/main" val="3821580075"/>
                    </a:ext>
                  </a:extLst>
                </a:gridCol>
                <a:gridCol w="1848371">
                  <a:extLst>
                    <a:ext uri="{9D8B030D-6E8A-4147-A177-3AD203B41FA5}">
                      <a16:colId xmlns:a16="http://schemas.microsoft.com/office/drawing/2014/main" val="3260948149"/>
                    </a:ext>
                  </a:extLst>
                </a:gridCol>
              </a:tblGrid>
              <a:tr h="357917">
                <a:tc>
                  <a:txBody>
                    <a:bodyPr/>
                    <a:lstStyle/>
                    <a:p>
                      <a:r>
                        <a:rPr lang="en-US" b="0" dirty="0">
                          <a:solidFill>
                            <a:schemeClr val="tx1"/>
                          </a:solidFill>
                        </a:rPr>
                        <a:t>pH </a:t>
                      </a:r>
                    </a:p>
                  </a:txBody>
                  <a:tcPr marL="75360" marR="75360">
                    <a:solidFill>
                      <a:schemeClr val="accent1">
                        <a:lumMod val="20000"/>
                        <a:lumOff val="80000"/>
                      </a:schemeClr>
                    </a:solidFill>
                  </a:tcPr>
                </a:tc>
                <a:tc>
                  <a:txBody>
                    <a:bodyPr/>
                    <a:lstStyle/>
                    <a:p>
                      <a:r>
                        <a:rPr lang="en-US" b="0" dirty="0">
                          <a:solidFill>
                            <a:schemeClr val="tx1"/>
                          </a:solidFill>
                        </a:rPr>
                        <a:t>7.67</a:t>
                      </a:r>
                    </a:p>
                  </a:txBody>
                  <a:tcPr marL="75360" marR="75360">
                    <a:solidFill>
                      <a:schemeClr val="accent1">
                        <a:lumMod val="20000"/>
                        <a:lumOff val="80000"/>
                      </a:schemeClr>
                    </a:solidFill>
                  </a:tcPr>
                </a:tc>
                <a:tc>
                  <a:txBody>
                    <a:bodyPr/>
                    <a:lstStyle/>
                    <a:p>
                      <a:r>
                        <a:rPr lang="en-US" b="0" dirty="0">
                          <a:solidFill>
                            <a:schemeClr val="tx1"/>
                          </a:solidFill>
                        </a:rPr>
                        <a:t>7.32-7.38</a:t>
                      </a:r>
                    </a:p>
                  </a:txBody>
                  <a:tcPr marL="75360" marR="75360">
                    <a:solidFill>
                      <a:schemeClr val="accent1">
                        <a:lumMod val="20000"/>
                        <a:lumOff val="80000"/>
                      </a:schemeClr>
                    </a:solidFill>
                  </a:tcPr>
                </a:tc>
                <a:extLst>
                  <a:ext uri="{0D108BD9-81ED-4DB2-BD59-A6C34878D82A}">
                    <a16:rowId xmlns:a16="http://schemas.microsoft.com/office/drawing/2014/main" val="1787044768"/>
                  </a:ext>
                </a:extLst>
              </a:tr>
              <a:tr h="357917">
                <a:tc>
                  <a:txBody>
                    <a:bodyPr/>
                    <a:lstStyle/>
                    <a:p>
                      <a:r>
                        <a:rPr lang="en-US" dirty="0"/>
                        <a:t>pCO</a:t>
                      </a:r>
                      <a:r>
                        <a:rPr lang="en-US" baseline="-25000" dirty="0"/>
                        <a:t>2</a:t>
                      </a:r>
                      <a:endParaRPr lang="en-US" dirty="0"/>
                    </a:p>
                  </a:txBody>
                  <a:tcPr marL="75360" marR="75360">
                    <a:solidFill>
                      <a:schemeClr val="accent1">
                        <a:lumMod val="20000"/>
                        <a:lumOff val="80000"/>
                      </a:schemeClr>
                    </a:solidFill>
                  </a:tcPr>
                </a:tc>
                <a:tc>
                  <a:txBody>
                    <a:bodyPr/>
                    <a:lstStyle/>
                    <a:p>
                      <a:r>
                        <a:rPr lang="en-US" dirty="0"/>
                        <a:t>16</a:t>
                      </a:r>
                    </a:p>
                  </a:txBody>
                  <a:tcPr marL="75360" marR="75360">
                    <a:solidFill>
                      <a:schemeClr val="accent1">
                        <a:lumMod val="20000"/>
                        <a:lumOff val="80000"/>
                      </a:schemeClr>
                    </a:solidFill>
                  </a:tcPr>
                </a:tc>
                <a:tc>
                  <a:txBody>
                    <a:bodyPr/>
                    <a:lstStyle/>
                    <a:p>
                      <a:r>
                        <a:rPr lang="en-US" dirty="0"/>
                        <a:t>38-46</a:t>
                      </a:r>
                    </a:p>
                  </a:txBody>
                  <a:tcPr marL="75360" marR="75360">
                    <a:solidFill>
                      <a:schemeClr val="accent1">
                        <a:lumMod val="20000"/>
                        <a:lumOff val="80000"/>
                      </a:schemeClr>
                    </a:solidFill>
                  </a:tcPr>
                </a:tc>
                <a:extLst>
                  <a:ext uri="{0D108BD9-81ED-4DB2-BD59-A6C34878D82A}">
                    <a16:rowId xmlns:a16="http://schemas.microsoft.com/office/drawing/2014/main" val="2156801974"/>
                  </a:ext>
                </a:extLst>
              </a:tr>
              <a:tr h="357917">
                <a:tc>
                  <a:txBody>
                    <a:bodyPr/>
                    <a:lstStyle/>
                    <a:p>
                      <a:r>
                        <a:rPr lang="en-US" dirty="0"/>
                        <a:t>pO2</a:t>
                      </a:r>
                    </a:p>
                  </a:txBody>
                  <a:tcPr marL="75360" marR="75360">
                    <a:solidFill>
                      <a:schemeClr val="accent1">
                        <a:lumMod val="20000"/>
                        <a:lumOff val="80000"/>
                      </a:schemeClr>
                    </a:solidFill>
                  </a:tcPr>
                </a:tc>
                <a:tc>
                  <a:txBody>
                    <a:bodyPr/>
                    <a:lstStyle/>
                    <a:p>
                      <a:r>
                        <a:rPr lang="en-US" dirty="0"/>
                        <a:t>130</a:t>
                      </a:r>
                    </a:p>
                  </a:txBody>
                  <a:tcPr marL="75360" marR="75360">
                    <a:solidFill>
                      <a:schemeClr val="accent1">
                        <a:lumMod val="20000"/>
                        <a:lumOff val="80000"/>
                      </a:schemeClr>
                    </a:solidFill>
                  </a:tcPr>
                </a:tc>
                <a:tc>
                  <a:txBody>
                    <a:bodyPr/>
                    <a:lstStyle/>
                    <a:p>
                      <a:r>
                        <a:rPr lang="en-US" dirty="0"/>
                        <a:t>95-109</a:t>
                      </a:r>
                    </a:p>
                  </a:txBody>
                  <a:tcPr marL="75360" marR="75360">
                    <a:solidFill>
                      <a:schemeClr val="accent1">
                        <a:lumMod val="20000"/>
                        <a:lumOff val="80000"/>
                      </a:schemeClr>
                    </a:solidFill>
                  </a:tcPr>
                </a:tc>
                <a:extLst>
                  <a:ext uri="{0D108BD9-81ED-4DB2-BD59-A6C34878D82A}">
                    <a16:rowId xmlns:a16="http://schemas.microsoft.com/office/drawing/2014/main" val="483752735"/>
                  </a:ext>
                </a:extLst>
              </a:tr>
              <a:tr h="357917">
                <a:tc>
                  <a:txBody>
                    <a:bodyPr/>
                    <a:lstStyle/>
                    <a:p>
                      <a:r>
                        <a:rPr lang="en-US" dirty="0"/>
                        <a:t>HCO3</a:t>
                      </a:r>
                      <a:r>
                        <a:rPr lang="en-US" baseline="30000" dirty="0"/>
                        <a:t>-</a:t>
                      </a:r>
                      <a:endParaRPr lang="en-US" dirty="0"/>
                    </a:p>
                  </a:txBody>
                  <a:tcPr marL="75360" marR="75360">
                    <a:solidFill>
                      <a:schemeClr val="accent1">
                        <a:lumMod val="20000"/>
                        <a:lumOff val="80000"/>
                      </a:schemeClr>
                    </a:solidFill>
                  </a:tcPr>
                </a:tc>
                <a:tc>
                  <a:txBody>
                    <a:bodyPr/>
                    <a:lstStyle/>
                    <a:p>
                      <a:r>
                        <a:rPr lang="en-US" dirty="0"/>
                        <a:t>22</a:t>
                      </a:r>
                    </a:p>
                  </a:txBody>
                  <a:tcPr marL="75360" marR="75360">
                    <a:solidFill>
                      <a:schemeClr val="accent1">
                        <a:lumMod val="20000"/>
                        <a:lumOff val="80000"/>
                      </a:schemeClr>
                    </a:solidFill>
                  </a:tcPr>
                </a:tc>
                <a:tc>
                  <a:txBody>
                    <a:bodyPr/>
                    <a:lstStyle/>
                    <a:p>
                      <a:r>
                        <a:rPr lang="en-US" dirty="0"/>
                        <a:t>20-25</a:t>
                      </a:r>
                    </a:p>
                  </a:txBody>
                  <a:tcPr marL="75360" marR="75360">
                    <a:solidFill>
                      <a:schemeClr val="accent1">
                        <a:lumMod val="20000"/>
                        <a:lumOff val="80000"/>
                      </a:schemeClr>
                    </a:solidFill>
                  </a:tcPr>
                </a:tc>
                <a:extLst>
                  <a:ext uri="{0D108BD9-81ED-4DB2-BD59-A6C34878D82A}">
                    <a16:rowId xmlns:a16="http://schemas.microsoft.com/office/drawing/2014/main" val="1078683200"/>
                  </a:ext>
                </a:extLst>
              </a:tr>
              <a:tr h="357917">
                <a:tc>
                  <a:txBody>
                    <a:bodyPr/>
                    <a:lstStyle/>
                    <a:p>
                      <a:r>
                        <a:rPr lang="en-US" dirty="0"/>
                        <a:t>BE</a:t>
                      </a:r>
                    </a:p>
                  </a:txBody>
                  <a:tcPr marL="75360" marR="75360">
                    <a:solidFill>
                      <a:schemeClr val="accent1">
                        <a:lumMod val="20000"/>
                        <a:lumOff val="80000"/>
                      </a:schemeClr>
                    </a:solidFill>
                  </a:tcPr>
                </a:tc>
                <a:tc>
                  <a:txBody>
                    <a:bodyPr/>
                    <a:lstStyle/>
                    <a:p>
                      <a:r>
                        <a:rPr lang="en-US" dirty="0"/>
                        <a:t>-1</a:t>
                      </a:r>
                    </a:p>
                  </a:txBody>
                  <a:tcPr marL="75360" marR="75360">
                    <a:solidFill>
                      <a:schemeClr val="accent1">
                        <a:lumMod val="20000"/>
                        <a:lumOff val="80000"/>
                      </a:schemeClr>
                    </a:solidFill>
                  </a:tcPr>
                </a:tc>
                <a:tc>
                  <a:txBody>
                    <a:bodyPr/>
                    <a:lstStyle/>
                    <a:p>
                      <a:r>
                        <a:rPr lang="en-US" dirty="0"/>
                        <a:t>(-4) – 0 </a:t>
                      </a:r>
                    </a:p>
                  </a:txBody>
                  <a:tcPr marL="75360" marR="75360">
                    <a:solidFill>
                      <a:schemeClr val="accent1">
                        <a:lumMod val="20000"/>
                        <a:lumOff val="80000"/>
                      </a:schemeClr>
                    </a:solidFill>
                  </a:tcPr>
                </a:tc>
                <a:extLst>
                  <a:ext uri="{0D108BD9-81ED-4DB2-BD59-A6C34878D82A}">
                    <a16:rowId xmlns:a16="http://schemas.microsoft.com/office/drawing/2014/main" val="3371395142"/>
                  </a:ext>
                </a:extLst>
              </a:tr>
              <a:tr h="357917">
                <a:tc>
                  <a:txBody>
                    <a:bodyPr/>
                    <a:lstStyle/>
                    <a:p>
                      <a:r>
                        <a:rPr lang="en-US" dirty="0"/>
                        <a:t>AG</a:t>
                      </a:r>
                    </a:p>
                  </a:txBody>
                  <a:tcPr marL="75360" marR="75360">
                    <a:solidFill>
                      <a:schemeClr val="accent1">
                        <a:lumMod val="20000"/>
                        <a:lumOff val="80000"/>
                      </a:schemeClr>
                    </a:solidFill>
                  </a:tcPr>
                </a:tc>
                <a:tc>
                  <a:txBody>
                    <a:bodyPr/>
                    <a:lstStyle/>
                    <a:p>
                      <a:r>
                        <a:rPr lang="en-US" dirty="0"/>
                        <a:t>22</a:t>
                      </a:r>
                    </a:p>
                  </a:txBody>
                  <a:tcPr marL="75360" marR="75360">
                    <a:solidFill>
                      <a:schemeClr val="accent1">
                        <a:lumMod val="20000"/>
                        <a:lumOff val="80000"/>
                      </a:schemeClr>
                    </a:solidFill>
                  </a:tcPr>
                </a:tc>
                <a:tc>
                  <a:txBody>
                    <a:bodyPr/>
                    <a:lstStyle/>
                    <a:p>
                      <a:r>
                        <a:rPr lang="en-US" dirty="0"/>
                        <a:t>17-24</a:t>
                      </a:r>
                    </a:p>
                  </a:txBody>
                  <a:tcPr marL="75360" marR="75360">
                    <a:solidFill>
                      <a:schemeClr val="accent1">
                        <a:lumMod val="20000"/>
                        <a:lumOff val="80000"/>
                      </a:schemeClr>
                    </a:solidFill>
                  </a:tcPr>
                </a:tc>
                <a:extLst>
                  <a:ext uri="{0D108BD9-81ED-4DB2-BD59-A6C34878D82A}">
                    <a16:rowId xmlns:a16="http://schemas.microsoft.com/office/drawing/2014/main" val="186005084"/>
                  </a:ext>
                </a:extLst>
              </a:tr>
              <a:tr h="357917">
                <a:tc>
                  <a:txBody>
                    <a:bodyPr/>
                    <a:lstStyle/>
                    <a:p>
                      <a:r>
                        <a:rPr lang="en-US" dirty="0"/>
                        <a:t>Na</a:t>
                      </a:r>
                      <a:r>
                        <a:rPr lang="en-US" baseline="30000" dirty="0"/>
                        <a:t>+</a:t>
                      </a:r>
                      <a:endParaRPr lang="en-US" dirty="0"/>
                    </a:p>
                  </a:txBody>
                  <a:tcPr marL="75360" marR="75360">
                    <a:solidFill>
                      <a:schemeClr val="accent1">
                        <a:lumMod val="20000"/>
                        <a:lumOff val="80000"/>
                      </a:schemeClr>
                    </a:solidFill>
                  </a:tcPr>
                </a:tc>
                <a:tc>
                  <a:txBody>
                    <a:bodyPr/>
                    <a:lstStyle/>
                    <a:p>
                      <a:r>
                        <a:rPr lang="en-US" dirty="0"/>
                        <a:t>148</a:t>
                      </a:r>
                    </a:p>
                  </a:txBody>
                  <a:tcPr marL="75360" marR="75360">
                    <a:solidFill>
                      <a:schemeClr val="accent1">
                        <a:lumMod val="20000"/>
                        <a:lumOff val="80000"/>
                      </a:schemeClr>
                    </a:solidFill>
                  </a:tcPr>
                </a:tc>
                <a:tc>
                  <a:txBody>
                    <a:bodyPr/>
                    <a:lstStyle/>
                    <a:p>
                      <a:r>
                        <a:rPr lang="en-US" dirty="0"/>
                        <a:t>145-151</a:t>
                      </a:r>
                    </a:p>
                  </a:txBody>
                  <a:tcPr marL="75360" marR="75360">
                    <a:solidFill>
                      <a:schemeClr val="accent1">
                        <a:lumMod val="20000"/>
                        <a:lumOff val="80000"/>
                      </a:schemeClr>
                    </a:solidFill>
                  </a:tcPr>
                </a:tc>
                <a:extLst>
                  <a:ext uri="{0D108BD9-81ED-4DB2-BD59-A6C34878D82A}">
                    <a16:rowId xmlns:a16="http://schemas.microsoft.com/office/drawing/2014/main" val="3691287170"/>
                  </a:ext>
                </a:extLst>
              </a:tr>
              <a:tr h="357917">
                <a:tc>
                  <a:txBody>
                    <a:bodyPr/>
                    <a:lstStyle/>
                    <a:p>
                      <a:r>
                        <a:rPr lang="en-US" dirty="0"/>
                        <a:t>K</a:t>
                      </a:r>
                      <a:r>
                        <a:rPr lang="en-US" baseline="30000" dirty="0"/>
                        <a:t>+</a:t>
                      </a:r>
                      <a:endParaRPr lang="en-US" dirty="0"/>
                    </a:p>
                  </a:txBody>
                  <a:tcPr marL="75360" marR="75360">
                    <a:solidFill>
                      <a:schemeClr val="accent1">
                        <a:lumMod val="20000"/>
                        <a:lumOff val="80000"/>
                      </a:schemeClr>
                    </a:solidFill>
                  </a:tcPr>
                </a:tc>
                <a:tc>
                  <a:txBody>
                    <a:bodyPr/>
                    <a:lstStyle/>
                    <a:p>
                      <a:r>
                        <a:rPr lang="en-US" dirty="0"/>
                        <a:t>3.9</a:t>
                      </a:r>
                    </a:p>
                  </a:txBody>
                  <a:tcPr marL="75360" marR="75360">
                    <a:solidFill>
                      <a:schemeClr val="accent1">
                        <a:lumMod val="20000"/>
                        <a:lumOff val="80000"/>
                      </a:schemeClr>
                    </a:solidFill>
                  </a:tcPr>
                </a:tc>
                <a:tc>
                  <a:txBody>
                    <a:bodyPr/>
                    <a:lstStyle/>
                    <a:p>
                      <a:r>
                        <a:rPr lang="en-US" dirty="0"/>
                        <a:t>3.9-5.1</a:t>
                      </a:r>
                    </a:p>
                  </a:txBody>
                  <a:tcPr marL="75360" marR="75360">
                    <a:solidFill>
                      <a:schemeClr val="accent1">
                        <a:lumMod val="20000"/>
                        <a:lumOff val="80000"/>
                      </a:schemeClr>
                    </a:solidFill>
                  </a:tcPr>
                </a:tc>
                <a:extLst>
                  <a:ext uri="{0D108BD9-81ED-4DB2-BD59-A6C34878D82A}">
                    <a16:rowId xmlns:a16="http://schemas.microsoft.com/office/drawing/2014/main" val="553005730"/>
                  </a:ext>
                </a:extLst>
              </a:tr>
              <a:tr h="357917">
                <a:tc>
                  <a:txBody>
                    <a:bodyPr/>
                    <a:lstStyle/>
                    <a:p>
                      <a:r>
                        <a:rPr lang="en-US" dirty="0"/>
                        <a:t>Ca</a:t>
                      </a:r>
                      <a:r>
                        <a:rPr lang="en-US" baseline="30000" dirty="0"/>
                        <a:t>++</a:t>
                      </a:r>
                      <a:endParaRPr lang="en-US" dirty="0"/>
                    </a:p>
                  </a:txBody>
                  <a:tcPr marL="75360" marR="75360">
                    <a:solidFill>
                      <a:schemeClr val="accent1">
                        <a:lumMod val="20000"/>
                        <a:lumOff val="80000"/>
                      </a:schemeClr>
                    </a:solidFill>
                  </a:tcPr>
                </a:tc>
                <a:tc>
                  <a:txBody>
                    <a:bodyPr/>
                    <a:lstStyle/>
                    <a:p>
                      <a:r>
                        <a:rPr lang="en-US" dirty="0"/>
                        <a:t>1.22</a:t>
                      </a:r>
                    </a:p>
                  </a:txBody>
                  <a:tcPr marL="75360" marR="75360">
                    <a:solidFill>
                      <a:schemeClr val="accent1">
                        <a:lumMod val="20000"/>
                        <a:lumOff val="80000"/>
                      </a:schemeClr>
                    </a:solidFill>
                  </a:tcPr>
                </a:tc>
                <a:tc>
                  <a:txBody>
                    <a:bodyPr/>
                    <a:lstStyle/>
                    <a:p>
                      <a:r>
                        <a:rPr lang="en-US" dirty="0"/>
                        <a:t>1.18-1.37</a:t>
                      </a:r>
                    </a:p>
                  </a:txBody>
                  <a:tcPr marL="75360" marR="75360">
                    <a:solidFill>
                      <a:schemeClr val="accent1">
                        <a:lumMod val="20000"/>
                        <a:lumOff val="80000"/>
                      </a:schemeClr>
                    </a:solidFill>
                  </a:tcPr>
                </a:tc>
                <a:extLst>
                  <a:ext uri="{0D108BD9-81ED-4DB2-BD59-A6C34878D82A}">
                    <a16:rowId xmlns:a16="http://schemas.microsoft.com/office/drawing/2014/main" val="3772429095"/>
                  </a:ext>
                </a:extLst>
              </a:tr>
              <a:tr h="357917">
                <a:tc>
                  <a:txBody>
                    <a:bodyPr/>
                    <a:lstStyle/>
                    <a:p>
                      <a:r>
                        <a:rPr lang="en-US" dirty="0"/>
                        <a:t>Cl</a:t>
                      </a:r>
                      <a:r>
                        <a:rPr lang="en-US" baseline="30000" dirty="0"/>
                        <a:t>-</a:t>
                      </a:r>
                      <a:endParaRPr lang="en-US" dirty="0"/>
                    </a:p>
                  </a:txBody>
                  <a:tcPr marL="75360" marR="75360">
                    <a:solidFill>
                      <a:schemeClr val="accent1">
                        <a:lumMod val="20000"/>
                        <a:lumOff val="80000"/>
                      </a:schemeClr>
                    </a:solidFill>
                  </a:tcPr>
                </a:tc>
                <a:tc>
                  <a:txBody>
                    <a:bodyPr/>
                    <a:lstStyle/>
                    <a:p>
                      <a:r>
                        <a:rPr lang="en-US" dirty="0"/>
                        <a:t>113</a:t>
                      </a:r>
                    </a:p>
                  </a:txBody>
                  <a:tcPr marL="75360" marR="75360">
                    <a:solidFill>
                      <a:schemeClr val="accent1">
                        <a:lumMod val="20000"/>
                        <a:lumOff val="80000"/>
                      </a:schemeClr>
                    </a:solidFill>
                  </a:tcPr>
                </a:tc>
                <a:tc>
                  <a:txBody>
                    <a:bodyPr/>
                    <a:lstStyle/>
                    <a:p>
                      <a:r>
                        <a:rPr lang="en-US" dirty="0"/>
                        <a:t>110-119</a:t>
                      </a:r>
                    </a:p>
                  </a:txBody>
                  <a:tcPr marL="75360" marR="75360">
                    <a:solidFill>
                      <a:schemeClr val="accent1">
                        <a:lumMod val="20000"/>
                        <a:lumOff val="80000"/>
                      </a:schemeClr>
                    </a:solidFill>
                  </a:tcPr>
                </a:tc>
                <a:extLst>
                  <a:ext uri="{0D108BD9-81ED-4DB2-BD59-A6C34878D82A}">
                    <a16:rowId xmlns:a16="http://schemas.microsoft.com/office/drawing/2014/main" val="2314692675"/>
                  </a:ext>
                </a:extLst>
              </a:tr>
              <a:tr h="357917">
                <a:tc>
                  <a:txBody>
                    <a:bodyPr/>
                    <a:lstStyle/>
                    <a:p>
                      <a:r>
                        <a:rPr lang="en-US" dirty="0"/>
                        <a:t>Glu</a:t>
                      </a:r>
                    </a:p>
                  </a:txBody>
                  <a:tcPr marL="75360" marR="75360">
                    <a:solidFill>
                      <a:schemeClr val="accent1">
                        <a:lumMod val="20000"/>
                        <a:lumOff val="80000"/>
                      </a:schemeClr>
                    </a:solidFill>
                  </a:tcPr>
                </a:tc>
                <a:tc>
                  <a:txBody>
                    <a:bodyPr/>
                    <a:lstStyle/>
                    <a:p>
                      <a:r>
                        <a:rPr lang="en-US" dirty="0"/>
                        <a:t>101</a:t>
                      </a:r>
                    </a:p>
                  </a:txBody>
                  <a:tcPr marL="75360" marR="75360">
                    <a:solidFill>
                      <a:schemeClr val="accent1">
                        <a:lumMod val="20000"/>
                        <a:lumOff val="80000"/>
                      </a:schemeClr>
                    </a:solidFill>
                  </a:tcPr>
                </a:tc>
                <a:tc>
                  <a:txBody>
                    <a:bodyPr/>
                    <a:lstStyle/>
                    <a:p>
                      <a:r>
                        <a:rPr lang="en-US" dirty="0"/>
                        <a:t>60-120</a:t>
                      </a:r>
                    </a:p>
                  </a:txBody>
                  <a:tcPr marL="75360" marR="75360">
                    <a:solidFill>
                      <a:schemeClr val="accent1">
                        <a:lumMod val="20000"/>
                        <a:lumOff val="80000"/>
                      </a:schemeClr>
                    </a:solidFill>
                  </a:tcPr>
                </a:tc>
                <a:extLst>
                  <a:ext uri="{0D108BD9-81ED-4DB2-BD59-A6C34878D82A}">
                    <a16:rowId xmlns:a16="http://schemas.microsoft.com/office/drawing/2014/main" val="3630540852"/>
                  </a:ext>
                </a:extLst>
              </a:tr>
              <a:tr h="357917">
                <a:tc>
                  <a:txBody>
                    <a:bodyPr/>
                    <a:lstStyle/>
                    <a:p>
                      <a:r>
                        <a:rPr lang="en-US" dirty="0"/>
                        <a:t>Lactate</a:t>
                      </a:r>
                    </a:p>
                  </a:txBody>
                  <a:tcPr marL="75360" marR="75360">
                    <a:solidFill>
                      <a:schemeClr val="accent1">
                        <a:lumMod val="20000"/>
                        <a:lumOff val="80000"/>
                      </a:schemeClr>
                    </a:solidFill>
                  </a:tcPr>
                </a:tc>
                <a:tc>
                  <a:txBody>
                    <a:bodyPr/>
                    <a:lstStyle/>
                    <a:p>
                      <a:r>
                        <a:rPr lang="en-US" dirty="0"/>
                        <a:t>0.97</a:t>
                      </a:r>
                    </a:p>
                  </a:txBody>
                  <a:tcPr marL="75360" marR="75360">
                    <a:solidFill>
                      <a:schemeClr val="accent1">
                        <a:lumMod val="20000"/>
                        <a:lumOff val="80000"/>
                      </a:schemeClr>
                    </a:solidFill>
                  </a:tcPr>
                </a:tc>
                <a:tc>
                  <a:txBody>
                    <a:bodyPr/>
                    <a:lstStyle/>
                    <a:p>
                      <a:r>
                        <a:rPr lang="en-US" dirty="0"/>
                        <a:t>&lt;2.0</a:t>
                      </a:r>
                    </a:p>
                  </a:txBody>
                  <a:tcPr marL="75360" marR="75360">
                    <a:solidFill>
                      <a:schemeClr val="accent1">
                        <a:lumMod val="20000"/>
                        <a:lumOff val="80000"/>
                      </a:schemeClr>
                    </a:solidFill>
                  </a:tcPr>
                </a:tc>
                <a:extLst>
                  <a:ext uri="{0D108BD9-81ED-4DB2-BD59-A6C34878D82A}">
                    <a16:rowId xmlns:a16="http://schemas.microsoft.com/office/drawing/2014/main" val="1490461341"/>
                  </a:ext>
                </a:extLst>
              </a:tr>
            </a:tbl>
          </a:graphicData>
        </a:graphic>
      </p:graphicFrame>
    </p:spTree>
    <p:extLst>
      <p:ext uri="{BB962C8B-B14F-4D97-AF65-F5344CB8AC3E}">
        <p14:creationId xmlns:p14="http://schemas.microsoft.com/office/powerpoint/2010/main" val="2663327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97451-9CF3-2F43-BD6C-FB5D3F208B01}"/>
              </a:ext>
            </a:extLst>
          </p:cNvPr>
          <p:cNvSpPr>
            <a:spLocks noGrp="1"/>
          </p:cNvSpPr>
          <p:nvPr>
            <p:ph type="title"/>
          </p:nvPr>
        </p:nvSpPr>
        <p:spPr/>
        <p:txBody>
          <a:bodyPr/>
          <a:lstStyle/>
          <a:p>
            <a:r>
              <a:rPr lang="en-US" dirty="0"/>
              <a:t>Concept of Acidity </a:t>
            </a:r>
          </a:p>
        </p:txBody>
      </p:sp>
      <p:sp>
        <p:nvSpPr>
          <p:cNvPr id="3" name="Content Placeholder 2">
            <a:extLst>
              <a:ext uri="{FF2B5EF4-FFF2-40B4-BE49-F238E27FC236}">
                <a16:creationId xmlns:a16="http://schemas.microsoft.com/office/drawing/2014/main" id="{068A70F7-1828-2C43-8CD3-66692DA93958}"/>
              </a:ext>
            </a:extLst>
          </p:cNvPr>
          <p:cNvSpPr>
            <a:spLocks noGrp="1"/>
          </p:cNvSpPr>
          <p:nvPr>
            <p:ph idx="1"/>
          </p:nvPr>
        </p:nvSpPr>
        <p:spPr/>
        <p:txBody>
          <a:bodyPr>
            <a:normAutofit/>
          </a:bodyPr>
          <a:lstStyle/>
          <a:p>
            <a:pPr marL="0" indent="0" algn="ctr">
              <a:buNone/>
            </a:pPr>
            <a:r>
              <a:rPr lang="en-US" dirty="0"/>
              <a:t>Concept of Acidity = an acid is a proton donor and a base is a proton acceptor</a:t>
            </a:r>
          </a:p>
          <a:p>
            <a:pPr marL="0" indent="0">
              <a:buNone/>
            </a:pPr>
            <a:endParaRPr lang="en-US" dirty="0"/>
          </a:p>
          <a:p>
            <a:pPr marL="0" indent="0" algn="ctr">
              <a:buNone/>
            </a:pPr>
            <a:r>
              <a:rPr lang="en-US" dirty="0"/>
              <a:t>HA is an acid and A</a:t>
            </a:r>
            <a:r>
              <a:rPr lang="en-US" baseline="30000" dirty="0"/>
              <a:t>-</a:t>
            </a:r>
            <a:r>
              <a:rPr lang="en-US" dirty="0"/>
              <a:t> is a base:</a:t>
            </a:r>
          </a:p>
          <a:p>
            <a:pPr marL="0" indent="0" algn="ctr">
              <a:buNone/>
            </a:pPr>
            <a:r>
              <a:rPr lang="en-US" dirty="0"/>
              <a:t>HA </a:t>
            </a:r>
            <a:r>
              <a:rPr lang="en-US" dirty="0">
                <a:sym typeface="Symbol" pitchFamily="2" charset="2"/>
              </a:rPr>
              <a:t></a:t>
            </a:r>
            <a:r>
              <a:rPr lang="en-US" dirty="0"/>
              <a:t> H</a:t>
            </a:r>
            <a:r>
              <a:rPr lang="en-US" baseline="30000" dirty="0"/>
              <a:t>+ </a:t>
            </a:r>
            <a:r>
              <a:rPr lang="en-US" dirty="0"/>
              <a:t>+ A</a:t>
            </a:r>
            <a:r>
              <a:rPr lang="en-US" baseline="30000" dirty="0"/>
              <a:t>-</a:t>
            </a:r>
          </a:p>
          <a:p>
            <a:pPr marL="0" indent="0" algn="ctr">
              <a:buNone/>
            </a:pPr>
            <a:endParaRPr lang="en-US" dirty="0"/>
          </a:p>
          <a:p>
            <a:pPr lvl="0"/>
            <a:r>
              <a:rPr lang="en-US" dirty="0"/>
              <a:t>H</a:t>
            </a:r>
            <a:r>
              <a:rPr lang="en-US" baseline="30000" dirty="0"/>
              <a:t>+</a:t>
            </a:r>
            <a:r>
              <a:rPr lang="en-US" dirty="0"/>
              <a:t> = protons in aqueous solutions</a:t>
            </a:r>
          </a:p>
          <a:p>
            <a:pPr marL="0" indent="0">
              <a:buNone/>
            </a:pPr>
            <a:endParaRPr lang="en-US" dirty="0"/>
          </a:p>
        </p:txBody>
      </p:sp>
    </p:spTree>
    <p:extLst>
      <p:ext uri="{BB962C8B-B14F-4D97-AF65-F5344CB8AC3E}">
        <p14:creationId xmlns:p14="http://schemas.microsoft.com/office/powerpoint/2010/main" val="21557019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337CB-A967-D14B-892E-CCE6637D2076}"/>
              </a:ext>
            </a:extLst>
          </p:cNvPr>
          <p:cNvSpPr>
            <a:spLocks noGrp="1"/>
          </p:cNvSpPr>
          <p:nvPr>
            <p:ph type="title"/>
          </p:nvPr>
        </p:nvSpPr>
        <p:spPr/>
        <p:txBody>
          <a:bodyPr/>
          <a:lstStyle/>
          <a:p>
            <a:r>
              <a:rPr lang="en-US" dirty="0"/>
              <a:t>Sampling errors </a:t>
            </a:r>
          </a:p>
        </p:txBody>
      </p:sp>
      <p:sp>
        <p:nvSpPr>
          <p:cNvPr id="3" name="Content Placeholder 2">
            <a:extLst>
              <a:ext uri="{FF2B5EF4-FFF2-40B4-BE49-F238E27FC236}">
                <a16:creationId xmlns:a16="http://schemas.microsoft.com/office/drawing/2014/main" id="{2D238304-0D94-C14D-B139-5271A6764281}"/>
              </a:ext>
            </a:extLst>
          </p:cNvPr>
          <p:cNvSpPr>
            <a:spLocks noGrp="1"/>
          </p:cNvSpPr>
          <p:nvPr>
            <p:ph idx="1"/>
          </p:nvPr>
        </p:nvSpPr>
        <p:spPr/>
        <p:txBody>
          <a:bodyPr>
            <a:normAutofit/>
          </a:bodyPr>
          <a:lstStyle/>
          <a:p>
            <a:r>
              <a:rPr lang="en-US" dirty="0"/>
              <a:t>Dilution with heparin – low pH, low pCO2, low HCO3</a:t>
            </a:r>
          </a:p>
          <a:p>
            <a:r>
              <a:rPr lang="en-US" b="1" dirty="0"/>
              <a:t>Exposed to room air – low pCO2, high pH, high pO2 high</a:t>
            </a:r>
            <a:endParaRPr lang="en-US" dirty="0"/>
          </a:p>
          <a:p>
            <a:r>
              <a:rPr lang="en-US" dirty="0"/>
              <a:t>Sample allowed to stand at room air for 15-30 minutes - CO2 increases, pH decreases – decreased glucose, increase lactate (attributed to glycolysis by WBC, RBC, PLT)</a:t>
            </a:r>
          </a:p>
          <a:p>
            <a:pPr marL="0" indent="0">
              <a:buNone/>
            </a:pPr>
            <a:endParaRPr lang="en-US" dirty="0"/>
          </a:p>
          <a:p>
            <a:endParaRPr lang="en-US" dirty="0"/>
          </a:p>
        </p:txBody>
      </p:sp>
    </p:spTree>
    <p:extLst>
      <p:ext uri="{BB962C8B-B14F-4D97-AF65-F5344CB8AC3E}">
        <p14:creationId xmlns:p14="http://schemas.microsoft.com/office/powerpoint/2010/main" val="35701087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D86E6-62EB-5446-93DF-F77B3405B0E2}"/>
              </a:ext>
            </a:extLst>
          </p:cNvPr>
          <p:cNvSpPr>
            <a:spLocks noGrp="1"/>
          </p:cNvSpPr>
          <p:nvPr>
            <p:ph type="title"/>
          </p:nvPr>
        </p:nvSpPr>
        <p:spPr/>
        <p:txBody>
          <a:bodyPr/>
          <a:lstStyle/>
          <a:p>
            <a:r>
              <a:rPr lang="en-US" dirty="0"/>
              <a:t>Katie, 11 year old female spayed Chihuahua</a:t>
            </a:r>
          </a:p>
        </p:txBody>
      </p:sp>
      <p:sp>
        <p:nvSpPr>
          <p:cNvPr id="4" name="Content Placeholder 3">
            <a:extLst>
              <a:ext uri="{FF2B5EF4-FFF2-40B4-BE49-F238E27FC236}">
                <a16:creationId xmlns:a16="http://schemas.microsoft.com/office/drawing/2014/main" id="{60CF3794-D6C7-4A41-A0AC-E437FD5EBAB7}"/>
              </a:ext>
            </a:extLst>
          </p:cNvPr>
          <p:cNvSpPr>
            <a:spLocks noGrp="1"/>
          </p:cNvSpPr>
          <p:nvPr>
            <p:ph sz="half" idx="1"/>
          </p:nvPr>
        </p:nvSpPr>
        <p:spPr/>
        <p:txBody>
          <a:bodyPr>
            <a:normAutofit/>
          </a:bodyPr>
          <a:lstStyle/>
          <a:p>
            <a:r>
              <a:rPr lang="en-US" dirty="0"/>
              <a:t>Hx: Katie has been anorexic for 24 hours (very unusual) and will vomit after drinking for the past 48 hours </a:t>
            </a:r>
          </a:p>
          <a:p>
            <a:r>
              <a:rPr lang="en-US" dirty="0"/>
              <a:t>PE: 7-8% dehydrated with dry mm, and skin tent; tense cranial abdomen</a:t>
            </a:r>
          </a:p>
          <a:p>
            <a:r>
              <a:rPr lang="en-US" dirty="0"/>
              <a:t>Diagnostics: </a:t>
            </a:r>
          </a:p>
          <a:p>
            <a:pPr lvl="1"/>
            <a:r>
              <a:rPr lang="en-US" dirty="0"/>
              <a:t>AXR: severe fluid and gas distension of stomach</a:t>
            </a:r>
          </a:p>
        </p:txBody>
      </p:sp>
      <p:sp>
        <p:nvSpPr>
          <p:cNvPr id="5" name="Content Placeholder 4">
            <a:extLst>
              <a:ext uri="{FF2B5EF4-FFF2-40B4-BE49-F238E27FC236}">
                <a16:creationId xmlns:a16="http://schemas.microsoft.com/office/drawing/2014/main" id="{DE8D9ED2-9392-764B-B650-6B0D36B723E7}"/>
              </a:ext>
            </a:extLst>
          </p:cNvPr>
          <p:cNvSpPr>
            <a:spLocks noGrp="1"/>
          </p:cNvSpPr>
          <p:nvPr>
            <p:ph sz="half" idx="2"/>
          </p:nvPr>
        </p:nvSpPr>
        <p:spPr/>
        <p:txBody>
          <a:bodyPr/>
          <a:lstStyle/>
          <a:p>
            <a:endParaRPr lang="en-US"/>
          </a:p>
        </p:txBody>
      </p:sp>
      <p:graphicFrame>
        <p:nvGraphicFramePr>
          <p:cNvPr id="7" name="Table 6">
            <a:extLst>
              <a:ext uri="{FF2B5EF4-FFF2-40B4-BE49-F238E27FC236}">
                <a16:creationId xmlns:a16="http://schemas.microsoft.com/office/drawing/2014/main" id="{F2D4038E-3159-AB4F-B9F4-D286447113C6}"/>
              </a:ext>
            </a:extLst>
          </p:cNvPr>
          <p:cNvGraphicFramePr>
            <a:graphicFrameLocks/>
          </p:cNvGraphicFramePr>
          <p:nvPr>
            <p:extLst>
              <p:ext uri="{D42A27DB-BD31-4B8C-83A1-F6EECF244321}">
                <p14:modId xmlns:p14="http://schemas.microsoft.com/office/powerpoint/2010/main" val="1848516173"/>
              </p:ext>
            </p:extLst>
          </p:nvPr>
        </p:nvGraphicFramePr>
        <p:xfrm>
          <a:off x="6172200" y="1961674"/>
          <a:ext cx="5181600" cy="4079240"/>
        </p:xfrm>
        <a:graphic>
          <a:graphicData uri="http://schemas.openxmlformats.org/drawingml/2006/table">
            <a:tbl>
              <a:tblPr firstRow="1" bandRow="1">
                <a:tableStyleId>{5C22544A-7EE6-4342-B048-85BDC9FD1C3A}</a:tableStyleId>
              </a:tblPr>
              <a:tblGrid>
                <a:gridCol w="1130968">
                  <a:extLst>
                    <a:ext uri="{9D8B030D-6E8A-4147-A177-3AD203B41FA5}">
                      <a16:colId xmlns:a16="http://schemas.microsoft.com/office/drawing/2014/main" val="1160292279"/>
                    </a:ext>
                  </a:extLst>
                </a:gridCol>
                <a:gridCol w="1807850">
                  <a:extLst>
                    <a:ext uri="{9D8B030D-6E8A-4147-A177-3AD203B41FA5}">
                      <a16:colId xmlns:a16="http://schemas.microsoft.com/office/drawing/2014/main" val="3821580075"/>
                    </a:ext>
                  </a:extLst>
                </a:gridCol>
                <a:gridCol w="2242782">
                  <a:extLst>
                    <a:ext uri="{9D8B030D-6E8A-4147-A177-3AD203B41FA5}">
                      <a16:colId xmlns:a16="http://schemas.microsoft.com/office/drawing/2014/main" val="3260948149"/>
                    </a:ext>
                  </a:extLst>
                </a:gridCol>
              </a:tblGrid>
              <a:tr h="370840">
                <a:tc>
                  <a:txBody>
                    <a:bodyPr/>
                    <a:lstStyle/>
                    <a:p>
                      <a:r>
                        <a:rPr lang="en-US" b="0" dirty="0">
                          <a:solidFill>
                            <a:schemeClr val="tx1"/>
                          </a:solidFill>
                        </a:rPr>
                        <a:t>pH </a:t>
                      </a:r>
                    </a:p>
                  </a:txBody>
                  <a:tcPr>
                    <a:solidFill>
                      <a:schemeClr val="accent1">
                        <a:lumMod val="20000"/>
                        <a:lumOff val="80000"/>
                      </a:schemeClr>
                    </a:solidFill>
                  </a:tcPr>
                </a:tc>
                <a:tc>
                  <a:txBody>
                    <a:bodyPr/>
                    <a:lstStyle/>
                    <a:p>
                      <a:r>
                        <a:rPr lang="en-US" b="0" dirty="0">
                          <a:solidFill>
                            <a:schemeClr val="tx1"/>
                          </a:solidFill>
                        </a:rPr>
                        <a:t>7.46</a:t>
                      </a:r>
                    </a:p>
                  </a:txBody>
                  <a:tcPr>
                    <a:solidFill>
                      <a:schemeClr val="accent1">
                        <a:lumMod val="20000"/>
                        <a:lumOff val="80000"/>
                      </a:schemeClr>
                    </a:solidFill>
                  </a:tcPr>
                </a:tc>
                <a:tc>
                  <a:txBody>
                    <a:bodyPr/>
                    <a:lstStyle/>
                    <a:p>
                      <a:r>
                        <a:rPr lang="en-US" b="0" dirty="0">
                          <a:solidFill>
                            <a:schemeClr val="tx1"/>
                          </a:solidFill>
                        </a:rPr>
                        <a:t>7.32-7.38</a:t>
                      </a:r>
                    </a:p>
                  </a:txBody>
                  <a:tcPr>
                    <a:solidFill>
                      <a:schemeClr val="accent1">
                        <a:lumMod val="20000"/>
                        <a:lumOff val="80000"/>
                      </a:schemeClr>
                    </a:solidFill>
                  </a:tcPr>
                </a:tc>
                <a:extLst>
                  <a:ext uri="{0D108BD9-81ED-4DB2-BD59-A6C34878D82A}">
                    <a16:rowId xmlns:a16="http://schemas.microsoft.com/office/drawing/2014/main" val="1787044768"/>
                  </a:ext>
                </a:extLst>
              </a:tr>
              <a:tr h="370840">
                <a:tc>
                  <a:txBody>
                    <a:bodyPr/>
                    <a:lstStyle/>
                    <a:p>
                      <a:r>
                        <a:rPr lang="en-US" dirty="0"/>
                        <a:t>pCO</a:t>
                      </a:r>
                      <a:r>
                        <a:rPr lang="en-US" baseline="-25000" dirty="0"/>
                        <a:t>2</a:t>
                      </a:r>
                      <a:endParaRPr lang="en-US" dirty="0"/>
                    </a:p>
                  </a:txBody>
                  <a:tcPr>
                    <a:solidFill>
                      <a:schemeClr val="accent1">
                        <a:lumMod val="20000"/>
                        <a:lumOff val="80000"/>
                      </a:schemeClr>
                    </a:solidFill>
                  </a:tcPr>
                </a:tc>
                <a:tc>
                  <a:txBody>
                    <a:bodyPr/>
                    <a:lstStyle/>
                    <a:p>
                      <a:r>
                        <a:rPr lang="en-US" dirty="0"/>
                        <a:t>42</a:t>
                      </a:r>
                    </a:p>
                  </a:txBody>
                  <a:tcPr>
                    <a:solidFill>
                      <a:schemeClr val="accent1">
                        <a:lumMod val="20000"/>
                        <a:lumOff val="80000"/>
                      </a:schemeClr>
                    </a:solidFill>
                  </a:tcPr>
                </a:tc>
                <a:tc>
                  <a:txBody>
                    <a:bodyPr/>
                    <a:lstStyle/>
                    <a:p>
                      <a:r>
                        <a:rPr lang="en-US" dirty="0"/>
                        <a:t>38-46</a:t>
                      </a:r>
                    </a:p>
                  </a:txBody>
                  <a:tcPr>
                    <a:solidFill>
                      <a:schemeClr val="accent1">
                        <a:lumMod val="20000"/>
                        <a:lumOff val="80000"/>
                      </a:schemeClr>
                    </a:solidFill>
                  </a:tcPr>
                </a:tc>
                <a:extLst>
                  <a:ext uri="{0D108BD9-81ED-4DB2-BD59-A6C34878D82A}">
                    <a16:rowId xmlns:a16="http://schemas.microsoft.com/office/drawing/2014/main" val="2156801974"/>
                  </a:ext>
                </a:extLst>
              </a:tr>
              <a:tr h="370840">
                <a:tc>
                  <a:txBody>
                    <a:bodyPr/>
                    <a:lstStyle/>
                    <a:p>
                      <a:r>
                        <a:rPr lang="en-US" dirty="0"/>
                        <a:t>HCO3</a:t>
                      </a:r>
                      <a:r>
                        <a:rPr lang="en-US" baseline="30000" dirty="0"/>
                        <a:t>-</a:t>
                      </a:r>
                      <a:endParaRPr lang="en-US" dirty="0"/>
                    </a:p>
                  </a:txBody>
                  <a:tcPr>
                    <a:solidFill>
                      <a:schemeClr val="accent1">
                        <a:lumMod val="20000"/>
                        <a:lumOff val="80000"/>
                      </a:schemeClr>
                    </a:solidFill>
                  </a:tcPr>
                </a:tc>
                <a:tc>
                  <a:txBody>
                    <a:bodyPr/>
                    <a:lstStyle/>
                    <a:p>
                      <a:r>
                        <a:rPr lang="en-US" dirty="0"/>
                        <a:t>27</a:t>
                      </a:r>
                    </a:p>
                  </a:txBody>
                  <a:tcPr>
                    <a:solidFill>
                      <a:schemeClr val="accent1">
                        <a:lumMod val="20000"/>
                        <a:lumOff val="80000"/>
                      </a:schemeClr>
                    </a:solidFill>
                  </a:tcPr>
                </a:tc>
                <a:tc>
                  <a:txBody>
                    <a:bodyPr/>
                    <a:lstStyle/>
                    <a:p>
                      <a:r>
                        <a:rPr lang="en-US" dirty="0"/>
                        <a:t>20-25</a:t>
                      </a:r>
                    </a:p>
                  </a:txBody>
                  <a:tcPr>
                    <a:solidFill>
                      <a:schemeClr val="accent1">
                        <a:lumMod val="20000"/>
                        <a:lumOff val="80000"/>
                      </a:schemeClr>
                    </a:solidFill>
                  </a:tcPr>
                </a:tc>
                <a:extLst>
                  <a:ext uri="{0D108BD9-81ED-4DB2-BD59-A6C34878D82A}">
                    <a16:rowId xmlns:a16="http://schemas.microsoft.com/office/drawing/2014/main" val="1078683200"/>
                  </a:ext>
                </a:extLst>
              </a:tr>
              <a:tr h="370840">
                <a:tc>
                  <a:txBody>
                    <a:bodyPr/>
                    <a:lstStyle/>
                    <a:p>
                      <a:r>
                        <a:rPr lang="en-US" dirty="0"/>
                        <a:t>BE</a:t>
                      </a:r>
                    </a:p>
                  </a:txBody>
                  <a:tcPr>
                    <a:solidFill>
                      <a:schemeClr val="accent1">
                        <a:lumMod val="20000"/>
                        <a:lumOff val="80000"/>
                      </a:schemeClr>
                    </a:solidFill>
                  </a:tcPr>
                </a:tc>
                <a:tc>
                  <a:txBody>
                    <a:bodyPr/>
                    <a:lstStyle/>
                    <a:p>
                      <a:r>
                        <a:rPr lang="en-US" dirty="0"/>
                        <a:t>2</a:t>
                      </a:r>
                    </a:p>
                  </a:txBody>
                  <a:tcPr>
                    <a:solidFill>
                      <a:schemeClr val="accent1">
                        <a:lumMod val="20000"/>
                        <a:lumOff val="80000"/>
                      </a:schemeClr>
                    </a:solidFill>
                  </a:tcPr>
                </a:tc>
                <a:tc>
                  <a:txBody>
                    <a:bodyPr/>
                    <a:lstStyle/>
                    <a:p>
                      <a:r>
                        <a:rPr lang="en-US" dirty="0"/>
                        <a:t>(-4) – 0 </a:t>
                      </a:r>
                    </a:p>
                  </a:txBody>
                  <a:tcPr>
                    <a:solidFill>
                      <a:schemeClr val="accent1">
                        <a:lumMod val="20000"/>
                        <a:lumOff val="80000"/>
                      </a:schemeClr>
                    </a:solidFill>
                  </a:tcPr>
                </a:tc>
                <a:extLst>
                  <a:ext uri="{0D108BD9-81ED-4DB2-BD59-A6C34878D82A}">
                    <a16:rowId xmlns:a16="http://schemas.microsoft.com/office/drawing/2014/main" val="3371395142"/>
                  </a:ext>
                </a:extLst>
              </a:tr>
              <a:tr h="370840">
                <a:tc>
                  <a:txBody>
                    <a:bodyPr/>
                    <a:lstStyle/>
                    <a:p>
                      <a:r>
                        <a:rPr lang="en-US" dirty="0"/>
                        <a:t>AG</a:t>
                      </a:r>
                    </a:p>
                  </a:txBody>
                  <a:tcPr>
                    <a:solidFill>
                      <a:schemeClr val="accent1">
                        <a:lumMod val="20000"/>
                        <a:lumOff val="80000"/>
                      </a:schemeClr>
                    </a:solidFill>
                  </a:tcPr>
                </a:tc>
                <a:tc>
                  <a:txBody>
                    <a:bodyPr/>
                    <a:lstStyle/>
                    <a:p>
                      <a:r>
                        <a:rPr lang="en-US" dirty="0"/>
                        <a:t>22</a:t>
                      </a:r>
                    </a:p>
                  </a:txBody>
                  <a:tcPr>
                    <a:solidFill>
                      <a:schemeClr val="accent1">
                        <a:lumMod val="20000"/>
                        <a:lumOff val="80000"/>
                      </a:schemeClr>
                    </a:solidFill>
                  </a:tcPr>
                </a:tc>
                <a:tc>
                  <a:txBody>
                    <a:bodyPr/>
                    <a:lstStyle/>
                    <a:p>
                      <a:r>
                        <a:rPr lang="en-US" dirty="0"/>
                        <a:t>17-24</a:t>
                      </a:r>
                    </a:p>
                  </a:txBody>
                  <a:tcPr>
                    <a:solidFill>
                      <a:schemeClr val="accent1">
                        <a:lumMod val="20000"/>
                        <a:lumOff val="80000"/>
                      </a:schemeClr>
                    </a:solidFill>
                  </a:tcPr>
                </a:tc>
                <a:extLst>
                  <a:ext uri="{0D108BD9-81ED-4DB2-BD59-A6C34878D82A}">
                    <a16:rowId xmlns:a16="http://schemas.microsoft.com/office/drawing/2014/main" val="186005084"/>
                  </a:ext>
                </a:extLst>
              </a:tr>
              <a:tr h="370840">
                <a:tc>
                  <a:txBody>
                    <a:bodyPr/>
                    <a:lstStyle/>
                    <a:p>
                      <a:r>
                        <a:rPr lang="en-US" dirty="0"/>
                        <a:t>Na</a:t>
                      </a:r>
                      <a:r>
                        <a:rPr lang="en-US" baseline="30000" dirty="0"/>
                        <a:t>+</a:t>
                      </a:r>
                      <a:endParaRPr lang="en-US" dirty="0"/>
                    </a:p>
                  </a:txBody>
                  <a:tcPr>
                    <a:solidFill>
                      <a:schemeClr val="accent1">
                        <a:lumMod val="20000"/>
                        <a:lumOff val="80000"/>
                      </a:schemeClr>
                    </a:solidFill>
                  </a:tcPr>
                </a:tc>
                <a:tc>
                  <a:txBody>
                    <a:bodyPr/>
                    <a:lstStyle/>
                    <a:p>
                      <a:r>
                        <a:rPr lang="en-US" dirty="0"/>
                        <a:t>137</a:t>
                      </a:r>
                    </a:p>
                  </a:txBody>
                  <a:tcPr>
                    <a:solidFill>
                      <a:schemeClr val="accent1">
                        <a:lumMod val="20000"/>
                        <a:lumOff val="80000"/>
                      </a:schemeClr>
                    </a:solidFill>
                  </a:tcPr>
                </a:tc>
                <a:tc>
                  <a:txBody>
                    <a:bodyPr/>
                    <a:lstStyle/>
                    <a:p>
                      <a:r>
                        <a:rPr lang="en-US" dirty="0"/>
                        <a:t>145-151</a:t>
                      </a:r>
                    </a:p>
                  </a:txBody>
                  <a:tcPr>
                    <a:solidFill>
                      <a:schemeClr val="accent1">
                        <a:lumMod val="20000"/>
                        <a:lumOff val="80000"/>
                      </a:schemeClr>
                    </a:solidFill>
                  </a:tcPr>
                </a:tc>
                <a:extLst>
                  <a:ext uri="{0D108BD9-81ED-4DB2-BD59-A6C34878D82A}">
                    <a16:rowId xmlns:a16="http://schemas.microsoft.com/office/drawing/2014/main" val="3691287170"/>
                  </a:ext>
                </a:extLst>
              </a:tr>
              <a:tr h="370840">
                <a:tc>
                  <a:txBody>
                    <a:bodyPr/>
                    <a:lstStyle/>
                    <a:p>
                      <a:r>
                        <a:rPr lang="en-US" dirty="0"/>
                        <a:t>K</a:t>
                      </a:r>
                      <a:r>
                        <a:rPr lang="en-US" baseline="30000" dirty="0"/>
                        <a:t>+</a:t>
                      </a:r>
                      <a:endParaRPr lang="en-US" dirty="0"/>
                    </a:p>
                  </a:txBody>
                  <a:tcPr>
                    <a:solidFill>
                      <a:schemeClr val="accent1">
                        <a:lumMod val="20000"/>
                        <a:lumOff val="80000"/>
                      </a:schemeClr>
                    </a:solidFill>
                  </a:tcPr>
                </a:tc>
                <a:tc>
                  <a:txBody>
                    <a:bodyPr/>
                    <a:lstStyle/>
                    <a:p>
                      <a:r>
                        <a:rPr lang="en-US" dirty="0"/>
                        <a:t>2.9</a:t>
                      </a:r>
                    </a:p>
                  </a:txBody>
                  <a:tcPr>
                    <a:solidFill>
                      <a:schemeClr val="accent1">
                        <a:lumMod val="20000"/>
                        <a:lumOff val="80000"/>
                      </a:schemeClr>
                    </a:solidFill>
                  </a:tcPr>
                </a:tc>
                <a:tc>
                  <a:txBody>
                    <a:bodyPr/>
                    <a:lstStyle/>
                    <a:p>
                      <a:r>
                        <a:rPr lang="en-US" dirty="0"/>
                        <a:t>3.9-5.1</a:t>
                      </a:r>
                    </a:p>
                  </a:txBody>
                  <a:tcPr>
                    <a:solidFill>
                      <a:schemeClr val="accent1">
                        <a:lumMod val="20000"/>
                        <a:lumOff val="80000"/>
                      </a:schemeClr>
                    </a:solidFill>
                  </a:tcPr>
                </a:tc>
                <a:extLst>
                  <a:ext uri="{0D108BD9-81ED-4DB2-BD59-A6C34878D82A}">
                    <a16:rowId xmlns:a16="http://schemas.microsoft.com/office/drawing/2014/main" val="553005730"/>
                  </a:ext>
                </a:extLst>
              </a:tr>
              <a:tr h="370840">
                <a:tc>
                  <a:txBody>
                    <a:bodyPr/>
                    <a:lstStyle/>
                    <a:p>
                      <a:r>
                        <a:rPr lang="en-US" dirty="0"/>
                        <a:t>Ca</a:t>
                      </a:r>
                      <a:r>
                        <a:rPr lang="en-US" baseline="30000" dirty="0"/>
                        <a:t>++</a:t>
                      </a:r>
                      <a:endParaRPr lang="en-US" dirty="0"/>
                    </a:p>
                  </a:txBody>
                  <a:tcPr>
                    <a:solidFill>
                      <a:schemeClr val="accent1">
                        <a:lumMod val="20000"/>
                        <a:lumOff val="80000"/>
                      </a:schemeClr>
                    </a:solidFill>
                  </a:tcPr>
                </a:tc>
                <a:tc>
                  <a:txBody>
                    <a:bodyPr/>
                    <a:lstStyle/>
                    <a:p>
                      <a:r>
                        <a:rPr lang="en-US" dirty="0"/>
                        <a:t>1.21</a:t>
                      </a:r>
                    </a:p>
                  </a:txBody>
                  <a:tcPr>
                    <a:solidFill>
                      <a:schemeClr val="accent1">
                        <a:lumMod val="20000"/>
                        <a:lumOff val="80000"/>
                      </a:schemeClr>
                    </a:solidFill>
                  </a:tcPr>
                </a:tc>
                <a:tc>
                  <a:txBody>
                    <a:bodyPr/>
                    <a:lstStyle/>
                    <a:p>
                      <a:r>
                        <a:rPr lang="en-US" dirty="0"/>
                        <a:t>1.18-1.37</a:t>
                      </a:r>
                    </a:p>
                  </a:txBody>
                  <a:tcPr>
                    <a:solidFill>
                      <a:schemeClr val="accent1">
                        <a:lumMod val="20000"/>
                        <a:lumOff val="80000"/>
                      </a:schemeClr>
                    </a:solidFill>
                  </a:tcPr>
                </a:tc>
                <a:extLst>
                  <a:ext uri="{0D108BD9-81ED-4DB2-BD59-A6C34878D82A}">
                    <a16:rowId xmlns:a16="http://schemas.microsoft.com/office/drawing/2014/main" val="3772429095"/>
                  </a:ext>
                </a:extLst>
              </a:tr>
              <a:tr h="370840">
                <a:tc>
                  <a:txBody>
                    <a:bodyPr/>
                    <a:lstStyle/>
                    <a:p>
                      <a:r>
                        <a:rPr lang="en-US" dirty="0"/>
                        <a:t>Cl</a:t>
                      </a:r>
                      <a:r>
                        <a:rPr lang="en-US" baseline="30000" dirty="0"/>
                        <a:t>-</a:t>
                      </a:r>
                      <a:endParaRPr lang="en-US" dirty="0"/>
                    </a:p>
                  </a:txBody>
                  <a:tcPr>
                    <a:solidFill>
                      <a:schemeClr val="accent1">
                        <a:lumMod val="20000"/>
                        <a:lumOff val="80000"/>
                      </a:schemeClr>
                    </a:solidFill>
                  </a:tcPr>
                </a:tc>
                <a:tc>
                  <a:txBody>
                    <a:bodyPr/>
                    <a:lstStyle/>
                    <a:p>
                      <a:r>
                        <a:rPr lang="en-US" dirty="0"/>
                        <a:t>99</a:t>
                      </a:r>
                    </a:p>
                  </a:txBody>
                  <a:tcPr>
                    <a:solidFill>
                      <a:schemeClr val="accent1">
                        <a:lumMod val="20000"/>
                        <a:lumOff val="80000"/>
                      </a:schemeClr>
                    </a:solidFill>
                  </a:tcPr>
                </a:tc>
                <a:tc>
                  <a:txBody>
                    <a:bodyPr/>
                    <a:lstStyle/>
                    <a:p>
                      <a:r>
                        <a:rPr lang="en-US" dirty="0"/>
                        <a:t>110-119</a:t>
                      </a:r>
                    </a:p>
                  </a:txBody>
                  <a:tcPr>
                    <a:solidFill>
                      <a:schemeClr val="accent1">
                        <a:lumMod val="20000"/>
                        <a:lumOff val="80000"/>
                      </a:schemeClr>
                    </a:solidFill>
                  </a:tcPr>
                </a:tc>
                <a:extLst>
                  <a:ext uri="{0D108BD9-81ED-4DB2-BD59-A6C34878D82A}">
                    <a16:rowId xmlns:a16="http://schemas.microsoft.com/office/drawing/2014/main" val="2314692675"/>
                  </a:ext>
                </a:extLst>
              </a:tr>
              <a:tr h="370840">
                <a:tc>
                  <a:txBody>
                    <a:bodyPr/>
                    <a:lstStyle/>
                    <a:p>
                      <a:r>
                        <a:rPr lang="en-US" dirty="0"/>
                        <a:t>Glu</a:t>
                      </a:r>
                    </a:p>
                  </a:txBody>
                  <a:tcPr>
                    <a:solidFill>
                      <a:schemeClr val="accent1">
                        <a:lumMod val="20000"/>
                        <a:lumOff val="80000"/>
                      </a:schemeClr>
                    </a:solidFill>
                  </a:tcPr>
                </a:tc>
                <a:tc>
                  <a:txBody>
                    <a:bodyPr/>
                    <a:lstStyle/>
                    <a:p>
                      <a:r>
                        <a:rPr lang="en-US" dirty="0"/>
                        <a:t>130</a:t>
                      </a:r>
                    </a:p>
                  </a:txBody>
                  <a:tcPr>
                    <a:solidFill>
                      <a:schemeClr val="accent1">
                        <a:lumMod val="20000"/>
                        <a:lumOff val="80000"/>
                      </a:schemeClr>
                    </a:solidFill>
                  </a:tcPr>
                </a:tc>
                <a:tc>
                  <a:txBody>
                    <a:bodyPr/>
                    <a:lstStyle/>
                    <a:p>
                      <a:r>
                        <a:rPr lang="en-US" dirty="0"/>
                        <a:t>60-120</a:t>
                      </a:r>
                    </a:p>
                  </a:txBody>
                  <a:tcPr>
                    <a:solidFill>
                      <a:schemeClr val="accent1">
                        <a:lumMod val="20000"/>
                        <a:lumOff val="80000"/>
                      </a:schemeClr>
                    </a:solidFill>
                  </a:tcPr>
                </a:tc>
                <a:extLst>
                  <a:ext uri="{0D108BD9-81ED-4DB2-BD59-A6C34878D82A}">
                    <a16:rowId xmlns:a16="http://schemas.microsoft.com/office/drawing/2014/main" val="3630540852"/>
                  </a:ext>
                </a:extLst>
              </a:tr>
              <a:tr h="370840">
                <a:tc>
                  <a:txBody>
                    <a:bodyPr/>
                    <a:lstStyle/>
                    <a:p>
                      <a:r>
                        <a:rPr lang="en-US" dirty="0"/>
                        <a:t>Lactate</a:t>
                      </a:r>
                    </a:p>
                  </a:txBody>
                  <a:tcPr>
                    <a:solidFill>
                      <a:schemeClr val="accent1">
                        <a:lumMod val="20000"/>
                        <a:lumOff val="80000"/>
                      </a:schemeClr>
                    </a:solidFill>
                  </a:tcPr>
                </a:tc>
                <a:tc>
                  <a:txBody>
                    <a:bodyPr/>
                    <a:lstStyle/>
                    <a:p>
                      <a:r>
                        <a:rPr lang="en-US" dirty="0"/>
                        <a:t>4.8</a:t>
                      </a:r>
                    </a:p>
                  </a:txBody>
                  <a:tcPr>
                    <a:solidFill>
                      <a:schemeClr val="accent1">
                        <a:lumMod val="20000"/>
                        <a:lumOff val="80000"/>
                      </a:schemeClr>
                    </a:solidFill>
                  </a:tcPr>
                </a:tc>
                <a:tc>
                  <a:txBody>
                    <a:bodyPr/>
                    <a:lstStyle/>
                    <a:p>
                      <a:r>
                        <a:rPr lang="en-US" dirty="0"/>
                        <a:t>&lt;2.0</a:t>
                      </a:r>
                    </a:p>
                  </a:txBody>
                  <a:tcPr>
                    <a:solidFill>
                      <a:schemeClr val="accent1">
                        <a:lumMod val="20000"/>
                        <a:lumOff val="80000"/>
                      </a:schemeClr>
                    </a:solidFill>
                  </a:tcPr>
                </a:tc>
                <a:extLst>
                  <a:ext uri="{0D108BD9-81ED-4DB2-BD59-A6C34878D82A}">
                    <a16:rowId xmlns:a16="http://schemas.microsoft.com/office/drawing/2014/main" val="1490461341"/>
                  </a:ext>
                </a:extLst>
              </a:tr>
            </a:tbl>
          </a:graphicData>
        </a:graphic>
      </p:graphicFrame>
    </p:spTree>
    <p:extLst>
      <p:ext uri="{BB962C8B-B14F-4D97-AF65-F5344CB8AC3E}">
        <p14:creationId xmlns:p14="http://schemas.microsoft.com/office/powerpoint/2010/main" val="22063150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3AD3B-D371-1B47-9CAA-FF10A75A4E07}"/>
              </a:ext>
            </a:extLst>
          </p:cNvPr>
          <p:cNvSpPr>
            <a:spLocks noGrp="1"/>
          </p:cNvSpPr>
          <p:nvPr>
            <p:ph type="title"/>
          </p:nvPr>
        </p:nvSpPr>
        <p:spPr/>
        <p:txBody>
          <a:bodyPr/>
          <a:lstStyle/>
          <a:p>
            <a:r>
              <a:rPr lang="en-US" dirty="0"/>
              <a:t>Corrected chloride</a:t>
            </a:r>
          </a:p>
        </p:txBody>
      </p:sp>
      <p:sp>
        <p:nvSpPr>
          <p:cNvPr id="5" name="Content Placeholder 4">
            <a:extLst>
              <a:ext uri="{FF2B5EF4-FFF2-40B4-BE49-F238E27FC236}">
                <a16:creationId xmlns:a16="http://schemas.microsoft.com/office/drawing/2014/main" id="{A0B996BE-CEE2-464F-AD3E-E1F46CF54DF1}"/>
              </a:ext>
            </a:extLst>
          </p:cNvPr>
          <p:cNvSpPr>
            <a:spLocks noGrp="1"/>
          </p:cNvSpPr>
          <p:nvPr>
            <p:ph idx="1"/>
          </p:nvPr>
        </p:nvSpPr>
        <p:spPr/>
        <p:txBody>
          <a:bodyPr/>
          <a:lstStyle/>
          <a:p>
            <a:r>
              <a:rPr lang="en-US" dirty="0"/>
              <a:t>Corrected chloride = (normal sodium/measured sodium) x measured Chloride</a:t>
            </a:r>
          </a:p>
          <a:p>
            <a:r>
              <a:rPr lang="en-US" dirty="0"/>
              <a:t>Corrected chloride = 148/137 x 99 = 106</a:t>
            </a:r>
          </a:p>
          <a:p>
            <a:r>
              <a:rPr lang="en-US" dirty="0"/>
              <a:t>Chloride found in a 1:1 ratio with sodium and should always be interpreted with sodium</a:t>
            </a:r>
          </a:p>
          <a:p>
            <a:endParaRPr lang="en-US" dirty="0"/>
          </a:p>
        </p:txBody>
      </p:sp>
    </p:spTree>
    <p:extLst>
      <p:ext uri="{BB962C8B-B14F-4D97-AF65-F5344CB8AC3E}">
        <p14:creationId xmlns:p14="http://schemas.microsoft.com/office/powerpoint/2010/main" val="26865157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D2CEB4-6B5A-EB4D-A857-B706CCC0DDCD}"/>
              </a:ext>
            </a:extLst>
          </p:cNvPr>
          <p:cNvSpPr>
            <a:spLocks noGrp="1"/>
          </p:cNvSpPr>
          <p:nvPr>
            <p:ph type="title"/>
          </p:nvPr>
        </p:nvSpPr>
        <p:spPr/>
        <p:txBody>
          <a:bodyPr/>
          <a:lstStyle/>
          <a:p>
            <a:r>
              <a:rPr lang="en-US" dirty="0"/>
              <a:t>Gastric Fluid Loss</a:t>
            </a:r>
          </a:p>
        </p:txBody>
      </p:sp>
      <p:sp>
        <p:nvSpPr>
          <p:cNvPr id="3" name="Content Placeholder 2">
            <a:extLst>
              <a:ext uri="{FF2B5EF4-FFF2-40B4-BE49-F238E27FC236}">
                <a16:creationId xmlns:a16="http://schemas.microsoft.com/office/drawing/2014/main" id="{2260629F-BF2E-0643-B0DB-2D2E5B39630D}"/>
              </a:ext>
            </a:extLst>
          </p:cNvPr>
          <p:cNvSpPr>
            <a:spLocks noGrp="1"/>
          </p:cNvSpPr>
          <p:nvPr>
            <p:ph idx="1"/>
          </p:nvPr>
        </p:nvSpPr>
        <p:spPr/>
        <p:txBody>
          <a:bodyPr>
            <a:normAutofit fontScale="92500" lnSpcReduction="20000"/>
          </a:bodyPr>
          <a:lstStyle/>
          <a:p>
            <a:r>
              <a:rPr lang="en-US" dirty="0"/>
              <a:t>Loss of gastric fluid can result in marked increases in plasma HCO3-  concentration</a:t>
            </a:r>
          </a:p>
          <a:p>
            <a:pPr lvl="1"/>
            <a:r>
              <a:rPr lang="en-US" dirty="0"/>
              <a:t>Large amounts of chloride and H+ lost in vomitus</a:t>
            </a:r>
          </a:p>
          <a:p>
            <a:r>
              <a:rPr lang="en-US" dirty="0"/>
              <a:t>Chronic vomiting of stomach contents is the most common cause of metabolic alkalosis</a:t>
            </a:r>
          </a:p>
          <a:p>
            <a:r>
              <a:rPr lang="en-US" dirty="0"/>
              <a:t>Pyloric obstruction increases gastrin secretion and further gastric acid secretion</a:t>
            </a:r>
          </a:p>
          <a:p>
            <a:r>
              <a:rPr lang="en-US" dirty="0"/>
              <a:t>To maintain ECFV, the kidneys must reabsorb sodium by all available mechanisms</a:t>
            </a:r>
          </a:p>
          <a:p>
            <a:r>
              <a:rPr lang="en-US" dirty="0"/>
              <a:t>Ongoing loss of chloride</a:t>
            </a:r>
          </a:p>
          <a:p>
            <a:pPr lvl="1"/>
            <a:r>
              <a:rPr lang="en-US" dirty="0"/>
              <a:t>Kidneys must reabsorb sodium in exchange for hydrogen and potassium ions (instead of chloride) = more severe metabolic alkalosis</a:t>
            </a:r>
          </a:p>
          <a:p>
            <a:pPr lvl="1"/>
            <a:r>
              <a:rPr lang="en-US" dirty="0"/>
              <a:t>Aldosterone mediates this = more secretion of potassium </a:t>
            </a:r>
          </a:p>
          <a:p>
            <a:endParaRPr lang="en-US" dirty="0"/>
          </a:p>
        </p:txBody>
      </p:sp>
    </p:spTree>
    <p:extLst>
      <p:ext uri="{BB962C8B-B14F-4D97-AF65-F5344CB8AC3E}">
        <p14:creationId xmlns:p14="http://schemas.microsoft.com/office/powerpoint/2010/main" val="1628718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6AF51-B89F-8C45-81FC-749DAACCFFFE}"/>
              </a:ext>
            </a:extLst>
          </p:cNvPr>
          <p:cNvSpPr>
            <a:spLocks noGrp="1"/>
          </p:cNvSpPr>
          <p:nvPr>
            <p:ph type="title"/>
          </p:nvPr>
        </p:nvSpPr>
        <p:spPr/>
        <p:txBody>
          <a:bodyPr/>
          <a:lstStyle/>
          <a:p>
            <a:r>
              <a:rPr lang="en-US" dirty="0"/>
              <a:t>Metabolic alkalosis</a:t>
            </a:r>
          </a:p>
        </p:txBody>
      </p:sp>
      <p:sp>
        <p:nvSpPr>
          <p:cNvPr id="5" name="Content Placeholder 4">
            <a:extLst>
              <a:ext uri="{FF2B5EF4-FFF2-40B4-BE49-F238E27FC236}">
                <a16:creationId xmlns:a16="http://schemas.microsoft.com/office/drawing/2014/main" id="{DA3E1AB2-22E2-9648-9F3F-73F0DC05BC26}"/>
              </a:ext>
            </a:extLst>
          </p:cNvPr>
          <p:cNvSpPr>
            <a:spLocks noGrp="1"/>
          </p:cNvSpPr>
          <p:nvPr>
            <p:ph idx="1"/>
          </p:nvPr>
        </p:nvSpPr>
        <p:spPr/>
        <p:txBody>
          <a:bodyPr>
            <a:normAutofit fontScale="92500" lnSpcReduction="20000"/>
          </a:bodyPr>
          <a:lstStyle/>
          <a:p>
            <a:r>
              <a:rPr lang="en-US" dirty="0"/>
              <a:t>Chloride responsive </a:t>
            </a:r>
          </a:p>
          <a:p>
            <a:pPr lvl="1"/>
            <a:r>
              <a:rPr lang="en-US" dirty="0"/>
              <a:t>Vomiting of stomach contents </a:t>
            </a:r>
          </a:p>
          <a:p>
            <a:pPr lvl="1"/>
            <a:r>
              <a:rPr lang="en-US" dirty="0"/>
              <a:t>Diuretic therapy </a:t>
            </a:r>
          </a:p>
          <a:p>
            <a:pPr lvl="1"/>
            <a:r>
              <a:rPr lang="en-US" dirty="0" err="1"/>
              <a:t>Posthypercapnia</a:t>
            </a:r>
            <a:r>
              <a:rPr lang="en-US" dirty="0"/>
              <a:t> </a:t>
            </a:r>
          </a:p>
          <a:p>
            <a:r>
              <a:rPr lang="en-US" dirty="0"/>
              <a:t>Chloride resistant </a:t>
            </a:r>
          </a:p>
          <a:p>
            <a:pPr lvl="1"/>
            <a:r>
              <a:rPr lang="en-US" dirty="0"/>
              <a:t>Primary hyperaldosteronism </a:t>
            </a:r>
          </a:p>
          <a:p>
            <a:pPr lvl="1"/>
            <a:r>
              <a:rPr lang="en-US" dirty="0"/>
              <a:t>Hyperadrenocorticism </a:t>
            </a:r>
          </a:p>
          <a:p>
            <a:r>
              <a:rPr lang="en-US" dirty="0"/>
              <a:t>Alkali administration</a:t>
            </a:r>
          </a:p>
          <a:p>
            <a:pPr lvl="1"/>
            <a:r>
              <a:rPr lang="en-US" dirty="0"/>
              <a:t>Oral administration </a:t>
            </a:r>
          </a:p>
          <a:p>
            <a:r>
              <a:rPr lang="en-US" dirty="0"/>
              <a:t>Miscellaneous </a:t>
            </a:r>
          </a:p>
          <a:p>
            <a:pPr lvl="1"/>
            <a:r>
              <a:rPr lang="en-US" dirty="0"/>
              <a:t>Refeeding after fasting </a:t>
            </a:r>
          </a:p>
          <a:p>
            <a:pPr lvl="1"/>
            <a:r>
              <a:rPr lang="en-US" dirty="0"/>
              <a:t>Severe potassium or magnesium deficiency</a:t>
            </a:r>
          </a:p>
        </p:txBody>
      </p:sp>
    </p:spTree>
    <p:extLst>
      <p:ext uri="{BB962C8B-B14F-4D97-AF65-F5344CB8AC3E}">
        <p14:creationId xmlns:p14="http://schemas.microsoft.com/office/powerpoint/2010/main" val="30940507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DA3AD-C15E-4F49-826A-1E702D7981FA}"/>
              </a:ext>
            </a:extLst>
          </p:cNvPr>
          <p:cNvSpPr>
            <a:spLocks noGrp="1"/>
          </p:cNvSpPr>
          <p:nvPr>
            <p:ph type="title"/>
          </p:nvPr>
        </p:nvSpPr>
        <p:spPr/>
        <p:txBody>
          <a:bodyPr/>
          <a:lstStyle/>
          <a:p>
            <a:r>
              <a:rPr lang="en-US" dirty="0"/>
              <a:t>Response of the body to metabolic alkalosis </a:t>
            </a:r>
          </a:p>
        </p:txBody>
      </p:sp>
      <p:sp>
        <p:nvSpPr>
          <p:cNvPr id="3" name="Content Placeholder 2">
            <a:extLst>
              <a:ext uri="{FF2B5EF4-FFF2-40B4-BE49-F238E27FC236}">
                <a16:creationId xmlns:a16="http://schemas.microsoft.com/office/drawing/2014/main" id="{BCBCB935-481A-B54B-8BE7-E5258B4F1F16}"/>
              </a:ext>
            </a:extLst>
          </p:cNvPr>
          <p:cNvSpPr>
            <a:spLocks noGrp="1"/>
          </p:cNvSpPr>
          <p:nvPr>
            <p:ph idx="1"/>
          </p:nvPr>
        </p:nvSpPr>
        <p:spPr/>
        <p:txBody>
          <a:bodyPr>
            <a:normAutofit/>
          </a:bodyPr>
          <a:lstStyle/>
          <a:p>
            <a:r>
              <a:rPr lang="en-US" dirty="0"/>
              <a:t>Kidneys more effective in excreting an alkaline load than an acid load</a:t>
            </a:r>
          </a:p>
          <a:p>
            <a:pPr lvl="1"/>
            <a:r>
              <a:rPr lang="en-US" dirty="0"/>
              <a:t>Happens rapidly and effectively</a:t>
            </a:r>
          </a:p>
          <a:p>
            <a:pPr lvl="1"/>
            <a:r>
              <a:rPr lang="en-US" dirty="0"/>
              <a:t>Metabolic alkalosis can persist if renal excretion of HCO3- impaired </a:t>
            </a:r>
          </a:p>
          <a:p>
            <a:r>
              <a:rPr lang="en-US" dirty="0"/>
              <a:t>Of the administered HCO3-, 1/3 titrated by intracellular buffers.</a:t>
            </a:r>
          </a:p>
          <a:p>
            <a:r>
              <a:rPr lang="en-US" dirty="0"/>
              <a:t>The decrease in [H+] stimulates chemoreceptors = decrease in alveolar ventilation</a:t>
            </a:r>
          </a:p>
          <a:p>
            <a:pPr lvl="1"/>
            <a:r>
              <a:rPr lang="en-US" dirty="0"/>
              <a:t>Hypoxemia</a:t>
            </a:r>
          </a:p>
        </p:txBody>
      </p:sp>
    </p:spTree>
    <p:extLst>
      <p:ext uri="{BB962C8B-B14F-4D97-AF65-F5344CB8AC3E}">
        <p14:creationId xmlns:p14="http://schemas.microsoft.com/office/powerpoint/2010/main" val="9172874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0C7AA-4E01-1642-96CF-700DEB9FE200}"/>
              </a:ext>
            </a:extLst>
          </p:cNvPr>
          <p:cNvSpPr>
            <a:spLocks noGrp="1"/>
          </p:cNvSpPr>
          <p:nvPr>
            <p:ph type="title"/>
          </p:nvPr>
        </p:nvSpPr>
        <p:spPr>
          <a:xfrm>
            <a:off x="838200" y="500062"/>
            <a:ext cx="10515600" cy="1325563"/>
          </a:xfrm>
        </p:spPr>
        <p:txBody>
          <a:bodyPr/>
          <a:lstStyle/>
          <a:p>
            <a:r>
              <a:rPr lang="en-US" dirty="0"/>
              <a:t>Tomas, 12 year old MN Yorkshire Terrier</a:t>
            </a:r>
          </a:p>
        </p:txBody>
      </p:sp>
      <p:sp>
        <p:nvSpPr>
          <p:cNvPr id="4" name="Content Placeholder 3">
            <a:extLst>
              <a:ext uri="{FF2B5EF4-FFF2-40B4-BE49-F238E27FC236}">
                <a16:creationId xmlns:a16="http://schemas.microsoft.com/office/drawing/2014/main" id="{1843124B-471A-5F40-B020-773CE07F4F9C}"/>
              </a:ext>
            </a:extLst>
          </p:cNvPr>
          <p:cNvSpPr>
            <a:spLocks noGrp="1"/>
          </p:cNvSpPr>
          <p:nvPr>
            <p:ph sz="half" idx="1"/>
          </p:nvPr>
        </p:nvSpPr>
        <p:spPr/>
        <p:txBody>
          <a:bodyPr/>
          <a:lstStyle/>
          <a:p>
            <a:r>
              <a:rPr lang="en-US" dirty="0"/>
              <a:t>Hx: Occasional goose honking cough that typically resolves with mild sedation; the last 2 hours has not been able to settle down</a:t>
            </a:r>
          </a:p>
          <a:p>
            <a:r>
              <a:rPr lang="en-US" dirty="0"/>
              <a:t>PE: intermittently cyanotic mm, marked inspiratory effort</a:t>
            </a:r>
          </a:p>
          <a:p>
            <a:r>
              <a:rPr lang="en-US" dirty="0"/>
              <a:t>Dx: </a:t>
            </a:r>
          </a:p>
          <a:p>
            <a:pPr lvl="1"/>
            <a:r>
              <a:rPr lang="en-US" dirty="0"/>
              <a:t>Bilateral B-lines </a:t>
            </a:r>
            <a:r>
              <a:rPr lang="en-US" dirty="0" err="1"/>
              <a:t>caudodorsally</a:t>
            </a:r>
            <a:endParaRPr lang="en-US" dirty="0"/>
          </a:p>
        </p:txBody>
      </p:sp>
      <p:graphicFrame>
        <p:nvGraphicFramePr>
          <p:cNvPr id="6" name="Table 6">
            <a:extLst>
              <a:ext uri="{FF2B5EF4-FFF2-40B4-BE49-F238E27FC236}">
                <a16:creationId xmlns:a16="http://schemas.microsoft.com/office/drawing/2014/main" id="{1C9A8CA8-0E26-1544-A4A4-F5836EDCD092}"/>
              </a:ext>
            </a:extLst>
          </p:cNvPr>
          <p:cNvGraphicFramePr>
            <a:graphicFrameLocks noGrp="1"/>
          </p:cNvGraphicFramePr>
          <p:nvPr>
            <p:ph sz="half" idx="2"/>
            <p:extLst>
              <p:ext uri="{D42A27DB-BD31-4B8C-83A1-F6EECF244321}">
                <p14:modId xmlns:p14="http://schemas.microsoft.com/office/powerpoint/2010/main" val="1116446113"/>
              </p:ext>
            </p:extLst>
          </p:nvPr>
        </p:nvGraphicFramePr>
        <p:xfrm>
          <a:off x="6172200" y="1825625"/>
          <a:ext cx="5181600" cy="4450080"/>
        </p:xfrm>
        <a:graphic>
          <a:graphicData uri="http://schemas.openxmlformats.org/drawingml/2006/table">
            <a:tbl>
              <a:tblPr firstRow="1" bandRow="1">
                <a:tableStyleId>{5C22544A-7EE6-4342-B048-85BDC9FD1C3A}</a:tableStyleId>
              </a:tblPr>
              <a:tblGrid>
                <a:gridCol w="1130968">
                  <a:extLst>
                    <a:ext uri="{9D8B030D-6E8A-4147-A177-3AD203B41FA5}">
                      <a16:colId xmlns:a16="http://schemas.microsoft.com/office/drawing/2014/main" val="1160292279"/>
                    </a:ext>
                  </a:extLst>
                </a:gridCol>
                <a:gridCol w="1807850">
                  <a:extLst>
                    <a:ext uri="{9D8B030D-6E8A-4147-A177-3AD203B41FA5}">
                      <a16:colId xmlns:a16="http://schemas.microsoft.com/office/drawing/2014/main" val="3821580075"/>
                    </a:ext>
                  </a:extLst>
                </a:gridCol>
                <a:gridCol w="2242782">
                  <a:extLst>
                    <a:ext uri="{9D8B030D-6E8A-4147-A177-3AD203B41FA5}">
                      <a16:colId xmlns:a16="http://schemas.microsoft.com/office/drawing/2014/main" val="3260948149"/>
                    </a:ext>
                  </a:extLst>
                </a:gridCol>
              </a:tblGrid>
              <a:tr h="370840">
                <a:tc>
                  <a:txBody>
                    <a:bodyPr/>
                    <a:lstStyle/>
                    <a:p>
                      <a:r>
                        <a:rPr lang="en-US" b="0" dirty="0">
                          <a:solidFill>
                            <a:schemeClr val="tx1"/>
                          </a:solidFill>
                        </a:rPr>
                        <a:t>pH </a:t>
                      </a:r>
                    </a:p>
                  </a:txBody>
                  <a:tcPr marL="91441" marR="91441">
                    <a:solidFill>
                      <a:schemeClr val="accent1">
                        <a:lumMod val="20000"/>
                        <a:lumOff val="80000"/>
                      </a:schemeClr>
                    </a:solidFill>
                  </a:tcPr>
                </a:tc>
                <a:tc>
                  <a:txBody>
                    <a:bodyPr/>
                    <a:lstStyle/>
                    <a:p>
                      <a:r>
                        <a:rPr lang="en-US" b="0" dirty="0">
                          <a:solidFill>
                            <a:schemeClr val="tx1"/>
                          </a:solidFill>
                        </a:rPr>
                        <a:t>7.28</a:t>
                      </a:r>
                    </a:p>
                  </a:txBody>
                  <a:tcPr marL="91441" marR="91441">
                    <a:solidFill>
                      <a:schemeClr val="accent1">
                        <a:lumMod val="20000"/>
                        <a:lumOff val="80000"/>
                      </a:schemeClr>
                    </a:solidFill>
                  </a:tcPr>
                </a:tc>
                <a:tc>
                  <a:txBody>
                    <a:bodyPr/>
                    <a:lstStyle/>
                    <a:p>
                      <a:r>
                        <a:rPr lang="en-US" b="0" dirty="0">
                          <a:solidFill>
                            <a:schemeClr val="tx1"/>
                          </a:solidFill>
                        </a:rPr>
                        <a:t>7.32-7.38</a:t>
                      </a:r>
                    </a:p>
                  </a:txBody>
                  <a:tcPr marL="91441" marR="91441">
                    <a:solidFill>
                      <a:schemeClr val="accent1">
                        <a:lumMod val="20000"/>
                        <a:lumOff val="80000"/>
                      </a:schemeClr>
                    </a:solidFill>
                  </a:tcPr>
                </a:tc>
                <a:extLst>
                  <a:ext uri="{0D108BD9-81ED-4DB2-BD59-A6C34878D82A}">
                    <a16:rowId xmlns:a16="http://schemas.microsoft.com/office/drawing/2014/main" val="1787044768"/>
                  </a:ext>
                </a:extLst>
              </a:tr>
              <a:tr h="370840">
                <a:tc>
                  <a:txBody>
                    <a:bodyPr/>
                    <a:lstStyle/>
                    <a:p>
                      <a:r>
                        <a:rPr lang="en-US" dirty="0"/>
                        <a:t>pCO</a:t>
                      </a:r>
                      <a:r>
                        <a:rPr lang="en-US" baseline="-25000" dirty="0"/>
                        <a:t>2</a:t>
                      </a:r>
                      <a:endParaRPr lang="en-US" dirty="0"/>
                    </a:p>
                  </a:txBody>
                  <a:tcPr marL="91441" marR="91441">
                    <a:solidFill>
                      <a:schemeClr val="accent1">
                        <a:lumMod val="20000"/>
                        <a:lumOff val="80000"/>
                      </a:schemeClr>
                    </a:solidFill>
                  </a:tcPr>
                </a:tc>
                <a:tc>
                  <a:txBody>
                    <a:bodyPr/>
                    <a:lstStyle/>
                    <a:p>
                      <a:r>
                        <a:rPr lang="en-US" dirty="0"/>
                        <a:t>56</a:t>
                      </a:r>
                    </a:p>
                  </a:txBody>
                  <a:tcPr marL="91441" marR="91441">
                    <a:solidFill>
                      <a:schemeClr val="accent1">
                        <a:lumMod val="20000"/>
                        <a:lumOff val="80000"/>
                      </a:schemeClr>
                    </a:solidFill>
                  </a:tcPr>
                </a:tc>
                <a:tc>
                  <a:txBody>
                    <a:bodyPr/>
                    <a:lstStyle/>
                    <a:p>
                      <a:r>
                        <a:rPr lang="en-US" dirty="0"/>
                        <a:t>38-46</a:t>
                      </a:r>
                    </a:p>
                  </a:txBody>
                  <a:tcPr marL="91441" marR="91441">
                    <a:solidFill>
                      <a:schemeClr val="accent1">
                        <a:lumMod val="20000"/>
                        <a:lumOff val="80000"/>
                      </a:schemeClr>
                    </a:solidFill>
                  </a:tcPr>
                </a:tc>
                <a:extLst>
                  <a:ext uri="{0D108BD9-81ED-4DB2-BD59-A6C34878D82A}">
                    <a16:rowId xmlns:a16="http://schemas.microsoft.com/office/drawing/2014/main" val="2156801974"/>
                  </a:ext>
                </a:extLst>
              </a:tr>
              <a:tr h="370840">
                <a:tc>
                  <a:txBody>
                    <a:bodyPr/>
                    <a:lstStyle/>
                    <a:p>
                      <a:r>
                        <a:rPr lang="en-US" dirty="0"/>
                        <a:t>pO2</a:t>
                      </a:r>
                    </a:p>
                  </a:txBody>
                  <a:tcPr marL="91441" marR="91441">
                    <a:solidFill>
                      <a:schemeClr val="accent1">
                        <a:lumMod val="20000"/>
                        <a:lumOff val="80000"/>
                      </a:schemeClr>
                    </a:solidFill>
                  </a:tcPr>
                </a:tc>
                <a:tc>
                  <a:txBody>
                    <a:bodyPr/>
                    <a:lstStyle/>
                    <a:p>
                      <a:r>
                        <a:rPr lang="en-US" dirty="0"/>
                        <a:t>55</a:t>
                      </a:r>
                    </a:p>
                  </a:txBody>
                  <a:tcPr marL="91441" marR="91441">
                    <a:solidFill>
                      <a:schemeClr val="accent1">
                        <a:lumMod val="20000"/>
                        <a:lumOff val="80000"/>
                      </a:schemeClr>
                    </a:solidFill>
                  </a:tcPr>
                </a:tc>
                <a:tc>
                  <a:txBody>
                    <a:bodyPr/>
                    <a:lstStyle/>
                    <a:p>
                      <a:r>
                        <a:rPr lang="en-US" dirty="0"/>
                        <a:t>95-109</a:t>
                      </a:r>
                    </a:p>
                  </a:txBody>
                  <a:tcPr marL="91441" marR="91441">
                    <a:solidFill>
                      <a:schemeClr val="accent1">
                        <a:lumMod val="20000"/>
                        <a:lumOff val="80000"/>
                      </a:schemeClr>
                    </a:solidFill>
                  </a:tcPr>
                </a:tc>
                <a:extLst>
                  <a:ext uri="{0D108BD9-81ED-4DB2-BD59-A6C34878D82A}">
                    <a16:rowId xmlns:a16="http://schemas.microsoft.com/office/drawing/2014/main" val="483752735"/>
                  </a:ext>
                </a:extLst>
              </a:tr>
              <a:tr h="370840">
                <a:tc>
                  <a:txBody>
                    <a:bodyPr/>
                    <a:lstStyle/>
                    <a:p>
                      <a:r>
                        <a:rPr lang="en-US" dirty="0"/>
                        <a:t>HCO3</a:t>
                      </a:r>
                      <a:r>
                        <a:rPr lang="en-US" baseline="30000" dirty="0"/>
                        <a:t>-</a:t>
                      </a:r>
                      <a:endParaRPr lang="en-US" dirty="0"/>
                    </a:p>
                  </a:txBody>
                  <a:tcPr marL="91441" marR="91441">
                    <a:solidFill>
                      <a:schemeClr val="accent1">
                        <a:lumMod val="20000"/>
                        <a:lumOff val="80000"/>
                      </a:schemeClr>
                    </a:solidFill>
                  </a:tcPr>
                </a:tc>
                <a:tc>
                  <a:txBody>
                    <a:bodyPr/>
                    <a:lstStyle/>
                    <a:p>
                      <a:r>
                        <a:rPr lang="en-US" dirty="0"/>
                        <a:t>27</a:t>
                      </a:r>
                    </a:p>
                  </a:txBody>
                  <a:tcPr marL="91441" marR="91441">
                    <a:solidFill>
                      <a:schemeClr val="accent1">
                        <a:lumMod val="20000"/>
                        <a:lumOff val="80000"/>
                      </a:schemeClr>
                    </a:solidFill>
                  </a:tcPr>
                </a:tc>
                <a:tc>
                  <a:txBody>
                    <a:bodyPr/>
                    <a:lstStyle/>
                    <a:p>
                      <a:r>
                        <a:rPr lang="en-US" dirty="0"/>
                        <a:t>20-25</a:t>
                      </a:r>
                    </a:p>
                  </a:txBody>
                  <a:tcPr marL="91441" marR="91441">
                    <a:solidFill>
                      <a:schemeClr val="accent1">
                        <a:lumMod val="20000"/>
                        <a:lumOff val="80000"/>
                      </a:schemeClr>
                    </a:solidFill>
                  </a:tcPr>
                </a:tc>
                <a:extLst>
                  <a:ext uri="{0D108BD9-81ED-4DB2-BD59-A6C34878D82A}">
                    <a16:rowId xmlns:a16="http://schemas.microsoft.com/office/drawing/2014/main" val="1078683200"/>
                  </a:ext>
                </a:extLst>
              </a:tr>
              <a:tr h="370840">
                <a:tc>
                  <a:txBody>
                    <a:bodyPr/>
                    <a:lstStyle/>
                    <a:p>
                      <a:r>
                        <a:rPr lang="en-US" dirty="0"/>
                        <a:t>BE</a:t>
                      </a:r>
                    </a:p>
                  </a:txBody>
                  <a:tcPr marL="91441" marR="91441">
                    <a:solidFill>
                      <a:schemeClr val="accent1">
                        <a:lumMod val="20000"/>
                        <a:lumOff val="80000"/>
                      </a:schemeClr>
                    </a:solidFill>
                  </a:tcPr>
                </a:tc>
                <a:tc>
                  <a:txBody>
                    <a:bodyPr/>
                    <a:lstStyle/>
                    <a:p>
                      <a:r>
                        <a:rPr lang="en-US" dirty="0"/>
                        <a:t>1</a:t>
                      </a:r>
                    </a:p>
                  </a:txBody>
                  <a:tcPr marL="91441" marR="91441">
                    <a:solidFill>
                      <a:schemeClr val="accent1">
                        <a:lumMod val="20000"/>
                        <a:lumOff val="80000"/>
                      </a:schemeClr>
                    </a:solidFill>
                  </a:tcPr>
                </a:tc>
                <a:tc>
                  <a:txBody>
                    <a:bodyPr/>
                    <a:lstStyle/>
                    <a:p>
                      <a:r>
                        <a:rPr lang="en-US" dirty="0"/>
                        <a:t>(-4) – 0 </a:t>
                      </a:r>
                    </a:p>
                  </a:txBody>
                  <a:tcPr marL="91441" marR="91441">
                    <a:solidFill>
                      <a:schemeClr val="accent1">
                        <a:lumMod val="20000"/>
                        <a:lumOff val="80000"/>
                      </a:schemeClr>
                    </a:solidFill>
                  </a:tcPr>
                </a:tc>
                <a:extLst>
                  <a:ext uri="{0D108BD9-81ED-4DB2-BD59-A6C34878D82A}">
                    <a16:rowId xmlns:a16="http://schemas.microsoft.com/office/drawing/2014/main" val="3371395142"/>
                  </a:ext>
                </a:extLst>
              </a:tr>
              <a:tr h="370840">
                <a:tc>
                  <a:txBody>
                    <a:bodyPr/>
                    <a:lstStyle/>
                    <a:p>
                      <a:r>
                        <a:rPr lang="en-US" dirty="0"/>
                        <a:t>AG</a:t>
                      </a:r>
                    </a:p>
                  </a:txBody>
                  <a:tcPr marL="91441" marR="91441">
                    <a:solidFill>
                      <a:schemeClr val="accent1">
                        <a:lumMod val="20000"/>
                        <a:lumOff val="80000"/>
                      </a:schemeClr>
                    </a:solidFill>
                  </a:tcPr>
                </a:tc>
                <a:tc>
                  <a:txBody>
                    <a:bodyPr/>
                    <a:lstStyle/>
                    <a:p>
                      <a:r>
                        <a:rPr lang="en-US" dirty="0"/>
                        <a:t>22</a:t>
                      </a:r>
                    </a:p>
                  </a:txBody>
                  <a:tcPr marL="91441" marR="91441">
                    <a:solidFill>
                      <a:schemeClr val="accent1">
                        <a:lumMod val="20000"/>
                        <a:lumOff val="80000"/>
                      </a:schemeClr>
                    </a:solidFill>
                  </a:tcPr>
                </a:tc>
                <a:tc>
                  <a:txBody>
                    <a:bodyPr/>
                    <a:lstStyle/>
                    <a:p>
                      <a:r>
                        <a:rPr lang="en-US" dirty="0"/>
                        <a:t>17-24</a:t>
                      </a:r>
                    </a:p>
                  </a:txBody>
                  <a:tcPr marL="91441" marR="91441">
                    <a:solidFill>
                      <a:schemeClr val="accent1">
                        <a:lumMod val="20000"/>
                        <a:lumOff val="80000"/>
                      </a:schemeClr>
                    </a:solidFill>
                  </a:tcPr>
                </a:tc>
                <a:extLst>
                  <a:ext uri="{0D108BD9-81ED-4DB2-BD59-A6C34878D82A}">
                    <a16:rowId xmlns:a16="http://schemas.microsoft.com/office/drawing/2014/main" val="186005084"/>
                  </a:ext>
                </a:extLst>
              </a:tr>
              <a:tr h="370840">
                <a:tc>
                  <a:txBody>
                    <a:bodyPr/>
                    <a:lstStyle/>
                    <a:p>
                      <a:r>
                        <a:rPr lang="en-US" dirty="0"/>
                        <a:t>Na</a:t>
                      </a:r>
                      <a:r>
                        <a:rPr lang="en-US" baseline="30000" dirty="0"/>
                        <a:t>+</a:t>
                      </a:r>
                      <a:endParaRPr lang="en-US" dirty="0"/>
                    </a:p>
                  </a:txBody>
                  <a:tcPr marL="91441" marR="91441">
                    <a:solidFill>
                      <a:schemeClr val="accent1">
                        <a:lumMod val="20000"/>
                        <a:lumOff val="80000"/>
                      </a:schemeClr>
                    </a:solidFill>
                  </a:tcPr>
                </a:tc>
                <a:tc>
                  <a:txBody>
                    <a:bodyPr/>
                    <a:lstStyle/>
                    <a:p>
                      <a:r>
                        <a:rPr lang="en-US" dirty="0"/>
                        <a:t>148</a:t>
                      </a:r>
                    </a:p>
                  </a:txBody>
                  <a:tcPr marL="91441" marR="91441">
                    <a:solidFill>
                      <a:schemeClr val="accent1">
                        <a:lumMod val="20000"/>
                        <a:lumOff val="80000"/>
                      </a:schemeClr>
                    </a:solidFill>
                  </a:tcPr>
                </a:tc>
                <a:tc>
                  <a:txBody>
                    <a:bodyPr/>
                    <a:lstStyle/>
                    <a:p>
                      <a:r>
                        <a:rPr lang="en-US" dirty="0"/>
                        <a:t>145-151</a:t>
                      </a:r>
                    </a:p>
                  </a:txBody>
                  <a:tcPr marL="91441" marR="91441">
                    <a:solidFill>
                      <a:schemeClr val="accent1">
                        <a:lumMod val="20000"/>
                        <a:lumOff val="80000"/>
                      </a:schemeClr>
                    </a:solidFill>
                  </a:tcPr>
                </a:tc>
                <a:extLst>
                  <a:ext uri="{0D108BD9-81ED-4DB2-BD59-A6C34878D82A}">
                    <a16:rowId xmlns:a16="http://schemas.microsoft.com/office/drawing/2014/main" val="3691287170"/>
                  </a:ext>
                </a:extLst>
              </a:tr>
              <a:tr h="370840">
                <a:tc>
                  <a:txBody>
                    <a:bodyPr/>
                    <a:lstStyle/>
                    <a:p>
                      <a:r>
                        <a:rPr lang="en-US" dirty="0"/>
                        <a:t>K</a:t>
                      </a:r>
                      <a:r>
                        <a:rPr lang="en-US" baseline="30000" dirty="0"/>
                        <a:t>+</a:t>
                      </a:r>
                      <a:endParaRPr lang="en-US" dirty="0"/>
                    </a:p>
                  </a:txBody>
                  <a:tcPr marL="91441" marR="91441">
                    <a:solidFill>
                      <a:schemeClr val="accent1">
                        <a:lumMod val="20000"/>
                        <a:lumOff val="80000"/>
                      </a:schemeClr>
                    </a:solidFill>
                  </a:tcPr>
                </a:tc>
                <a:tc>
                  <a:txBody>
                    <a:bodyPr/>
                    <a:lstStyle/>
                    <a:p>
                      <a:r>
                        <a:rPr lang="en-US" dirty="0"/>
                        <a:t>3.9</a:t>
                      </a:r>
                    </a:p>
                  </a:txBody>
                  <a:tcPr marL="91441" marR="91441">
                    <a:solidFill>
                      <a:schemeClr val="accent1">
                        <a:lumMod val="20000"/>
                        <a:lumOff val="80000"/>
                      </a:schemeClr>
                    </a:solidFill>
                  </a:tcPr>
                </a:tc>
                <a:tc>
                  <a:txBody>
                    <a:bodyPr/>
                    <a:lstStyle/>
                    <a:p>
                      <a:r>
                        <a:rPr lang="en-US" dirty="0"/>
                        <a:t>3.9-5.1</a:t>
                      </a:r>
                    </a:p>
                  </a:txBody>
                  <a:tcPr marL="91441" marR="91441">
                    <a:solidFill>
                      <a:schemeClr val="accent1">
                        <a:lumMod val="20000"/>
                        <a:lumOff val="80000"/>
                      </a:schemeClr>
                    </a:solidFill>
                  </a:tcPr>
                </a:tc>
                <a:extLst>
                  <a:ext uri="{0D108BD9-81ED-4DB2-BD59-A6C34878D82A}">
                    <a16:rowId xmlns:a16="http://schemas.microsoft.com/office/drawing/2014/main" val="553005730"/>
                  </a:ext>
                </a:extLst>
              </a:tr>
              <a:tr h="370840">
                <a:tc>
                  <a:txBody>
                    <a:bodyPr/>
                    <a:lstStyle/>
                    <a:p>
                      <a:r>
                        <a:rPr lang="en-US" dirty="0"/>
                        <a:t>Ca</a:t>
                      </a:r>
                      <a:r>
                        <a:rPr lang="en-US" baseline="30000" dirty="0"/>
                        <a:t>++</a:t>
                      </a:r>
                      <a:endParaRPr lang="en-US" dirty="0"/>
                    </a:p>
                  </a:txBody>
                  <a:tcPr marL="91441" marR="91441">
                    <a:solidFill>
                      <a:schemeClr val="accent1">
                        <a:lumMod val="20000"/>
                        <a:lumOff val="80000"/>
                      </a:schemeClr>
                    </a:solidFill>
                  </a:tcPr>
                </a:tc>
                <a:tc>
                  <a:txBody>
                    <a:bodyPr/>
                    <a:lstStyle/>
                    <a:p>
                      <a:r>
                        <a:rPr lang="en-US" dirty="0"/>
                        <a:t>1.22</a:t>
                      </a:r>
                    </a:p>
                  </a:txBody>
                  <a:tcPr marL="91441" marR="91441">
                    <a:solidFill>
                      <a:schemeClr val="accent1">
                        <a:lumMod val="20000"/>
                        <a:lumOff val="80000"/>
                      </a:schemeClr>
                    </a:solidFill>
                  </a:tcPr>
                </a:tc>
                <a:tc>
                  <a:txBody>
                    <a:bodyPr/>
                    <a:lstStyle/>
                    <a:p>
                      <a:r>
                        <a:rPr lang="en-US" dirty="0"/>
                        <a:t>1.18-1.37</a:t>
                      </a:r>
                    </a:p>
                  </a:txBody>
                  <a:tcPr marL="91441" marR="91441">
                    <a:solidFill>
                      <a:schemeClr val="accent1">
                        <a:lumMod val="20000"/>
                        <a:lumOff val="80000"/>
                      </a:schemeClr>
                    </a:solidFill>
                  </a:tcPr>
                </a:tc>
                <a:extLst>
                  <a:ext uri="{0D108BD9-81ED-4DB2-BD59-A6C34878D82A}">
                    <a16:rowId xmlns:a16="http://schemas.microsoft.com/office/drawing/2014/main" val="3772429095"/>
                  </a:ext>
                </a:extLst>
              </a:tr>
              <a:tr h="370840">
                <a:tc>
                  <a:txBody>
                    <a:bodyPr/>
                    <a:lstStyle/>
                    <a:p>
                      <a:r>
                        <a:rPr lang="en-US" dirty="0"/>
                        <a:t>Cl</a:t>
                      </a:r>
                      <a:r>
                        <a:rPr lang="en-US" baseline="30000" dirty="0"/>
                        <a:t>-</a:t>
                      </a:r>
                      <a:endParaRPr lang="en-US" dirty="0"/>
                    </a:p>
                  </a:txBody>
                  <a:tcPr marL="91441" marR="91441">
                    <a:solidFill>
                      <a:schemeClr val="accent1">
                        <a:lumMod val="20000"/>
                        <a:lumOff val="80000"/>
                      </a:schemeClr>
                    </a:solidFill>
                  </a:tcPr>
                </a:tc>
                <a:tc>
                  <a:txBody>
                    <a:bodyPr/>
                    <a:lstStyle/>
                    <a:p>
                      <a:r>
                        <a:rPr lang="en-US" dirty="0"/>
                        <a:t>115</a:t>
                      </a:r>
                    </a:p>
                  </a:txBody>
                  <a:tcPr marL="91441" marR="91441">
                    <a:solidFill>
                      <a:schemeClr val="accent1">
                        <a:lumMod val="20000"/>
                        <a:lumOff val="80000"/>
                      </a:schemeClr>
                    </a:solidFill>
                  </a:tcPr>
                </a:tc>
                <a:tc>
                  <a:txBody>
                    <a:bodyPr/>
                    <a:lstStyle/>
                    <a:p>
                      <a:r>
                        <a:rPr lang="en-US" dirty="0"/>
                        <a:t>110-119</a:t>
                      </a:r>
                    </a:p>
                  </a:txBody>
                  <a:tcPr marL="91441" marR="91441">
                    <a:solidFill>
                      <a:schemeClr val="accent1">
                        <a:lumMod val="20000"/>
                        <a:lumOff val="80000"/>
                      </a:schemeClr>
                    </a:solidFill>
                  </a:tcPr>
                </a:tc>
                <a:extLst>
                  <a:ext uri="{0D108BD9-81ED-4DB2-BD59-A6C34878D82A}">
                    <a16:rowId xmlns:a16="http://schemas.microsoft.com/office/drawing/2014/main" val="2314692675"/>
                  </a:ext>
                </a:extLst>
              </a:tr>
              <a:tr h="370840">
                <a:tc>
                  <a:txBody>
                    <a:bodyPr/>
                    <a:lstStyle/>
                    <a:p>
                      <a:r>
                        <a:rPr lang="en-US" dirty="0"/>
                        <a:t>Glu</a:t>
                      </a:r>
                    </a:p>
                  </a:txBody>
                  <a:tcPr marL="91441" marR="91441">
                    <a:solidFill>
                      <a:schemeClr val="accent1">
                        <a:lumMod val="20000"/>
                        <a:lumOff val="80000"/>
                      </a:schemeClr>
                    </a:solidFill>
                  </a:tcPr>
                </a:tc>
                <a:tc>
                  <a:txBody>
                    <a:bodyPr/>
                    <a:lstStyle/>
                    <a:p>
                      <a:r>
                        <a:rPr lang="en-US" dirty="0"/>
                        <a:t>101</a:t>
                      </a:r>
                    </a:p>
                  </a:txBody>
                  <a:tcPr marL="91441" marR="91441">
                    <a:solidFill>
                      <a:schemeClr val="accent1">
                        <a:lumMod val="20000"/>
                        <a:lumOff val="80000"/>
                      </a:schemeClr>
                    </a:solidFill>
                  </a:tcPr>
                </a:tc>
                <a:tc>
                  <a:txBody>
                    <a:bodyPr/>
                    <a:lstStyle/>
                    <a:p>
                      <a:r>
                        <a:rPr lang="en-US" dirty="0"/>
                        <a:t>60-120</a:t>
                      </a:r>
                    </a:p>
                  </a:txBody>
                  <a:tcPr marL="91441" marR="91441">
                    <a:solidFill>
                      <a:schemeClr val="accent1">
                        <a:lumMod val="20000"/>
                        <a:lumOff val="80000"/>
                      </a:schemeClr>
                    </a:solidFill>
                  </a:tcPr>
                </a:tc>
                <a:extLst>
                  <a:ext uri="{0D108BD9-81ED-4DB2-BD59-A6C34878D82A}">
                    <a16:rowId xmlns:a16="http://schemas.microsoft.com/office/drawing/2014/main" val="3630540852"/>
                  </a:ext>
                </a:extLst>
              </a:tr>
              <a:tr h="370840">
                <a:tc>
                  <a:txBody>
                    <a:bodyPr/>
                    <a:lstStyle/>
                    <a:p>
                      <a:r>
                        <a:rPr lang="en-US" dirty="0"/>
                        <a:t>Lactate</a:t>
                      </a:r>
                    </a:p>
                  </a:txBody>
                  <a:tcPr marL="91441" marR="91441">
                    <a:solidFill>
                      <a:schemeClr val="accent1">
                        <a:lumMod val="20000"/>
                        <a:lumOff val="80000"/>
                      </a:schemeClr>
                    </a:solidFill>
                  </a:tcPr>
                </a:tc>
                <a:tc>
                  <a:txBody>
                    <a:bodyPr/>
                    <a:lstStyle/>
                    <a:p>
                      <a:r>
                        <a:rPr lang="en-US" dirty="0"/>
                        <a:t>2.7</a:t>
                      </a:r>
                    </a:p>
                  </a:txBody>
                  <a:tcPr marL="91441" marR="91441">
                    <a:solidFill>
                      <a:schemeClr val="accent1">
                        <a:lumMod val="20000"/>
                        <a:lumOff val="80000"/>
                      </a:schemeClr>
                    </a:solidFill>
                  </a:tcPr>
                </a:tc>
                <a:tc>
                  <a:txBody>
                    <a:bodyPr/>
                    <a:lstStyle/>
                    <a:p>
                      <a:r>
                        <a:rPr lang="en-US" dirty="0"/>
                        <a:t>&lt;2.0</a:t>
                      </a:r>
                    </a:p>
                  </a:txBody>
                  <a:tcPr marL="91441" marR="91441">
                    <a:solidFill>
                      <a:schemeClr val="accent1">
                        <a:lumMod val="20000"/>
                        <a:lumOff val="80000"/>
                      </a:schemeClr>
                    </a:solidFill>
                  </a:tcPr>
                </a:tc>
                <a:extLst>
                  <a:ext uri="{0D108BD9-81ED-4DB2-BD59-A6C34878D82A}">
                    <a16:rowId xmlns:a16="http://schemas.microsoft.com/office/drawing/2014/main" val="1490461341"/>
                  </a:ext>
                </a:extLst>
              </a:tr>
            </a:tbl>
          </a:graphicData>
        </a:graphic>
      </p:graphicFrame>
    </p:spTree>
    <p:extLst>
      <p:ext uri="{BB962C8B-B14F-4D97-AF65-F5344CB8AC3E}">
        <p14:creationId xmlns:p14="http://schemas.microsoft.com/office/powerpoint/2010/main" val="20965315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66711-A523-4F4C-933A-66ECF0B31767}"/>
              </a:ext>
            </a:extLst>
          </p:cNvPr>
          <p:cNvSpPr>
            <a:spLocks noGrp="1"/>
          </p:cNvSpPr>
          <p:nvPr>
            <p:ph type="title"/>
          </p:nvPr>
        </p:nvSpPr>
        <p:spPr/>
        <p:txBody>
          <a:bodyPr/>
          <a:lstStyle/>
          <a:p>
            <a:r>
              <a:rPr lang="en-US" dirty="0"/>
              <a:t>Causes of Respiratory Acidosis </a:t>
            </a:r>
          </a:p>
        </p:txBody>
      </p:sp>
      <p:sp>
        <p:nvSpPr>
          <p:cNvPr id="3" name="Content Placeholder 2">
            <a:extLst>
              <a:ext uri="{FF2B5EF4-FFF2-40B4-BE49-F238E27FC236}">
                <a16:creationId xmlns:a16="http://schemas.microsoft.com/office/drawing/2014/main" id="{A7D945B9-A77A-C943-BFDB-F857CA6494E7}"/>
              </a:ext>
            </a:extLst>
          </p:cNvPr>
          <p:cNvSpPr>
            <a:spLocks noGrp="1"/>
          </p:cNvSpPr>
          <p:nvPr>
            <p:ph sz="half" idx="1"/>
          </p:nvPr>
        </p:nvSpPr>
        <p:spPr/>
        <p:txBody>
          <a:bodyPr>
            <a:normAutofit fontScale="92500" lnSpcReduction="20000"/>
          </a:bodyPr>
          <a:lstStyle/>
          <a:p>
            <a:r>
              <a:rPr lang="en-US" dirty="0"/>
              <a:t>Acute respiratory acidosis - sudden and severe primary parenchymal airway, pleural, chest wall, neurologic or disease.</a:t>
            </a:r>
          </a:p>
          <a:p>
            <a:r>
              <a:rPr lang="en-US" dirty="0"/>
              <a:t>Chronic respiratory acidosis - sustained hypercapnia </a:t>
            </a:r>
          </a:p>
          <a:p>
            <a:pPr lvl="1"/>
            <a:r>
              <a:rPr lang="en-US" dirty="0"/>
              <a:t>alveolar hypoventilation</a:t>
            </a:r>
          </a:p>
          <a:p>
            <a:pPr lvl="1"/>
            <a:r>
              <a:rPr lang="en-US" dirty="0"/>
              <a:t>abnormal respiratory drive</a:t>
            </a:r>
          </a:p>
          <a:p>
            <a:pPr lvl="1"/>
            <a:r>
              <a:rPr lang="en-US" dirty="0"/>
              <a:t>abnormalities of the chest wall and respiratory muscles</a:t>
            </a:r>
          </a:p>
          <a:p>
            <a:pPr lvl="1"/>
            <a:r>
              <a:rPr lang="en-US" dirty="0"/>
              <a:t>increased dead space</a:t>
            </a:r>
          </a:p>
        </p:txBody>
      </p:sp>
      <p:sp>
        <p:nvSpPr>
          <p:cNvPr id="4" name="Content Placeholder 3">
            <a:extLst>
              <a:ext uri="{FF2B5EF4-FFF2-40B4-BE49-F238E27FC236}">
                <a16:creationId xmlns:a16="http://schemas.microsoft.com/office/drawing/2014/main" id="{1CEF8FAF-CB31-8D43-8ABB-51C2556F3277}"/>
              </a:ext>
            </a:extLst>
          </p:cNvPr>
          <p:cNvSpPr>
            <a:spLocks noGrp="1"/>
          </p:cNvSpPr>
          <p:nvPr>
            <p:ph sz="half" idx="2"/>
          </p:nvPr>
        </p:nvSpPr>
        <p:spPr/>
        <p:txBody>
          <a:bodyPr>
            <a:normAutofit fontScale="92500" lnSpcReduction="20000"/>
          </a:bodyPr>
          <a:lstStyle/>
          <a:p>
            <a:r>
              <a:rPr lang="en-US" dirty="0"/>
              <a:t>Large airway obstruction</a:t>
            </a:r>
          </a:p>
          <a:p>
            <a:r>
              <a:rPr lang="en-US" dirty="0"/>
              <a:t>Respiratory center depression</a:t>
            </a:r>
          </a:p>
          <a:p>
            <a:r>
              <a:rPr lang="en-US" dirty="0"/>
              <a:t>Increased CO2 production with impaired alveolar ventilation</a:t>
            </a:r>
          </a:p>
          <a:p>
            <a:r>
              <a:rPr lang="en-US" dirty="0"/>
              <a:t>Neuromuscular disease</a:t>
            </a:r>
          </a:p>
          <a:p>
            <a:r>
              <a:rPr lang="en-US" dirty="0"/>
              <a:t>Restrictive extrapulmonary disorders</a:t>
            </a:r>
          </a:p>
          <a:p>
            <a:r>
              <a:rPr lang="en-US" dirty="0"/>
              <a:t>Intrinsic pulmonary and small airway disease</a:t>
            </a:r>
          </a:p>
          <a:p>
            <a:r>
              <a:rPr lang="en-US" dirty="0"/>
              <a:t>Ineffective mechanical ventilation</a:t>
            </a:r>
          </a:p>
          <a:p>
            <a:r>
              <a:rPr lang="en-US" dirty="0"/>
              <a:t>Marked obesity (Pickwickian syndrome)</a:t>
            </a:r>
          </a:p>
        </p:txBody>
      </p:sp>
    </p:spTree>
    <p:extLst>
      <p:ext uri="{BB962C8B-B14F-4D97-AF65-F5344CB8AC3E}">
        <p14:creationId xmlns:p14="http://schemas.microsoft.com/office/powerpoint/2010/main" val="20341839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DBE47-509D-F246-9584-8DB585898A1A}"/>
              </a:ext>
            </a:extLst>
          </p:cNvPr>
          <p:cNvSpPr>
            <a:spLocks noGrp="1"/>
          </p:cNvSpPr>
          <p:nvPr>
            <p:ph type="title"/>
          </p:nvPr>
        </p:nvSpPr>
        <p:spPr/>
        <p:txBody>
          <a:bodyPr/>
          <a:lstStyle/>
          <a:p>
            <a:r>
              <a:rPr lang="en-US" dirty="0"/>
              <a:t>Respiratory Acidosis and the body’s response</a:t>
            </a:r>
          </a:p>
        </p:txBody>
      </p:sp>
      <p:sp>
        <p:nvSpPr>
          <p:cNvPr id="5" name="Content Placeholder 4">
            <a:extLst>
              <a:ext uri="{FF2B5EF4-FFF2-40B4-BE49-F238E27FC236}">
                <a16:creationId xmlns:a16="http://schemas.microsoft.com/office/drawing/2014/main" id="{E69A342D-9056-904F-8F03-58D4EF281445}"/>
              </a:ext>
            </a:extLst>
          </p:cNvPr>
          <p:cNvSpPr>
            <a:spLocks noGrp="1"/>
          </p:cNvSpPr>
          <p:nvPr>
            <p:ph idx="1"/>
          </p:nvPr>
        </p:nvSpPr>
        <p:spPr/>
        <p:txBody>
          <a:bodyPr/>
          <a:lstStyle/>
          <a:p>
            <a:r>
              <a:rPr lang="en-US" dirty="0"/>
              <a:t>CO2 production &gt; elimination via the lung</a:t>
            </a:r>
          </a:p>
          <a:p>
            <a:r>
              <a:rPr lang="en-US" dirty="0"/>
              <a:t>Respiratory failure leading to alveolar hypoventilation </a:t>
            </a:r>
          </a:p>
          <a:p>
            <a:r>
              <a:rPr lang="en-US" dirty="0"/>
              <a:t>Increase in CO2 concentration shifts </a:t>
            </a:r>
            <a:r>
              <a:rPr lang="en-US" b="1" dirty="0"/>
              <a:t>H2O + CO2 ⇌  H2CO3 ⇌  H+ HCO3- </a:t>
            </a:r>
            <a:r>
              <a:rPr lang="en-US" dirty="0"/>
              <a:t>to the right</a:t>
            </a:r>
            <a:endParaRPr lang="pl-PL" b="1" dirty="0"/>
          </a:p>
          <a:p>
            <a:r>
              <a:rPr lang="en-US" dirty="0"/>
              <a:t>HCO3- and and H+ concentrations slightly increase within 10 minutes</a:t>
            </a:r>
          </a:p>
        </p:txBody>
      </p:sp>
    </p:spTree>
    <p:extLst>
      <p:ext uri="{BB962C8B-B14F-4D97-AF65-F5344CB8AC3E}">
        <p14:creationId xmlns:p14="http://schemas.microsoft.com/office/powerpoint/2010/main" val="27825996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DC740-29E7-E843-A783-F6B3B5D1B742}"/>
              </a:ext>
            </a:extLst>
          </p:cNvPr>
          <p:cNvSpPr>
            <a:spLocks noGrp="1"/>
          </p:cNvSpPr>
          <p:nvPr>
            <p:ph type="title"/>
          </p:nvPr>
        </p:nvSpPr>
        <p:spPr/>
        <p:txBody>
          <a:bodyPr/>
          <a:lstStyle/>
          <a:p>
            <a:r>
              <a:rPr lang="en-US" dirty="0"/>
              <a:t>Sam, 4 year old FS MBD</a:t>
            </a:r>
          </a:p>
        </p:txBody>
      </p:sp>
      <p:sp>
        <p:nvSpPr>
          <p:cNvPr id="3" name="Content Placeholder 2">
            <a:extLst>
              <a:ext uri="{FF2B5EF4-FFF2-40B4-BE49-F238E27FC236}">
                <a16:creationId xmlns:a16="http://schemas.microsoft.com/office/drawing/2014/main" id="{75A01DDF-90F0-E84C-8B7D-33CD123455D2}"/>
              </a:ext>
            </a:extLst>
          </p:cNvPr>
          <p:cNvSpPr>
            <a:spLocks noGrp="1"/>
          </p:cNvSpPr>
          <p:nvPr>
            <p:ph sz="half" idx="1"/>
          </p:nvPr>
        </p:nvSpPr>
        <p:spPr/>
        <p:txBody>
          <a:bodyPr>
            <a:normAutofit lnSpcReduction="10000"/>
          </a:bodyPr>
          <a:lstStyle/>
          <a:p>
            <a:r>
              <a:rPr lang="en-US" dirty="0"/>
              <a:t>Hx: 2-3 week history of intermittent vomiting, acute increase in respiratory effort</a:t>
            </a:r>
          </a:p>
          <a:p>
            <a:r>
              <a:rPr lang="en-US" dirty="0"/>
              <a:t>PE: tachypneic, moderately increased respiratory effort</a:t>
            </a:r>
          </a:p>
          <a:p>
            <a:r>
              <a:rPr lang="en-US" dirty="0"/>
              <a:t>Dx:</a:t>
            </a:r>
          </a:p>
          <a:p>
            <a:pPr lvl="1"/>
            <a:r>
              <a:rPr lang="en-US" dirty="0"/>
              <a:t>TXR: air bronchograms right middle lung lobe consistent with aspiration pneumonia</a:t>
            </a:r>
          </a:p>
          <a:p>
            <a:pPr lvl="1"/>
            <a:r>
              <a:rPr lang="en-US" dirty="0"/>
              <a:t>AXR: moderate diffuse gastroenteropathy</a:t>
            </a:r>
          </a:p>
        </p:txBody>
      </p:sp>
      <p:graphicFrame>
        <p:nvGraphicFramePr>
          <p:cNvPr id="5" name="Table 6">
            <a:extLst>
              <a:ext uri="{FF2B5EF4-FFF2-40B4-BE49-F238E27FC236}">
                <a16:creationId xmlns:a16="http://schemas.microsoft.com/office/drawing/2014/main" id="{E59020BB-91A8-3F4E-B656-033693615A91}"/>
              </a:ext>
            </a:extLst>
          </p:cNvPr>
          <p:cNvGraphicFramePr>
            <a:graphicFrameLocks noGrp="1"/>
          </p:cNvGraphicFramePr>
          <p:nvPr>
            <p:ph sz="half" idx="2"/>
            <p:extLst>
              <p:ext uri="{D42A27DB-BD31-4B8C-83A1-F6EECF244321}">
                <p14:modId xmlns:p14="http://schemas.microsoft.com/office/powerpoint/2010/main" val="2270919600"/>
              </p:ext>
            </p:extLst>
          </p:nvPr>
        </p:nvGraphicFramePr>
        <p:xfrm>
          <a:off x="6172200" y="1825625"/>
          <a:ext cx="5181600" cy="4450080"/>
        </p:xfrm>
        <a:graphic>
          <a:graphicData uri="http://schemas.openxmlformats.org/drawingml/2006/table">
            <a:tbl>
              <a:tblPr firstRow="1" bandRow="1">
                <a:tableStyleId>{5C22544A-7EE6-4342-B048-85BDC9FD1C3A}</a:tableStyleId>
              </a:tblPr>
              <a:tblGrid>
                <a:gridCol w="1130968">
                  <a:extLst>
                    <a:ext uri="{9D8B030D-6E8A-4147-A177-3AD203B41FA5}">
                      <a16:colId xmlns:a16="http://schemas.microsoft.com/office/drawing/2014/main" val="1160292279"/>
                    </a:ext>
                  </a:extLst>
                </a:gridCol>
                <a:gridCol w="1807850">
                  <a:extLst>
                    <a:ext uri="{9D8B030D-6E8A-4147-A177-3AD203B41FA5}">
                      <a16:colId xmlns:a16="http://schemas.microsoft.com/office/drawing/2014/main" val="3821580075"/>
                    </a:ext>
                  </a:extLst>
                </a:gridCol>
                <a:gridCol w="2242782">
                  <a:extLst>
                    <a:ext uri="{9D8B030D-6E8A-4147-A177-3AD203B41FA5}">
                      <a16:colId xmlns:a16="http://schemas.microsoft.com/office/drawing/2014/main" val="3260948149"/>
                    </a:ext>
                  </a:extLst>
                </a:gridCol>
              </a:tblGrid>
              <a:tr h="370840">
                <a:tc>
                  <a:txBody>
                    <a:bodyPr/>
                    <a:lstStyle/>
                    <a:p>
                      <a:r>
                        <a:rPr lang="en-US" b="0" dirty="0">
                          <a:solidFill>
                            <a:schemeClr val="tx1"/>
                          </a:solidFill>
                        </a:rPr>
                        <a:t>pH </a:t>
                      </a:r>
                    </a:p>
                  </a:txBody>
                  <a:tcPr marL="91441" marR="91441">
                    <a:solidFill>
                      <a:schemeClr val="accent1">
                        <a:lumMod val="20000"/>
                        <a:lumOff val="80000"/>
                      </a:schemeClr>
                    </a:solidFill>
                  </a:tcPr>
                </a:tc>
                <a:tc>
                  <a:txBody>
                    <a:bodyPr/>
                    <a:lstStyle/>
                    <a:p>
                      <a:r>
                        <a:rPr lang="en-US" b="0" dirty="0">
                          <a:solidFill>
                            <a:schemeClr val="tx1"/>
                          </a:solidFill>
                        </a:rPr>
                        <a:t>7.45</a:t>
                      </a:r>
                    </a:p>
                  </a:txBody>
                  <a:tcPr marL="91441" marR="91441">
                    <a:solidFill>
                      <a:schemeClr val="accent1">
                        <a:lumMod val="20000"/>
                        <a:lumOff val="80000"/>
                      </a:schemeClr>
                    </a:solidFill>
                  </a:tcPr>
                </a:tc>
                <a:tc>
                  <a:txBody>
                    <a:bodyPr/>
                    <a:lstStyle/>
                    <a:p>
                      <a:r>
                        <a:rPr lang="en-US" b="0" dirty="0">
                          <a:solidFill>
                            <a:schemeClr val="tx1"/>
                          </a:solidFill>
                        </a:rPr>
                        <a:t>7.32-7.38</a:t>
                      </a:r>
                    </a:p>
                  </a:txBody>
                  <a:tcPr marL="91441" marR="91441">
                    <a:solidFill>
                      <a:schemeClr val="accent1">
                        <a:lumMod val="20000"/>
                        <a:lumOff val="80000"/>
                      </a:schemeClr>
                    </a:solidFill>
                  </a:tcPr>
                </a:tc>
                <a:extLst>
                  <a:ext uri="{0D108BD9-81ED-4DB2-BD59-A6C34878D82A}">
                    <a16:rowId xmlns:a16="http://schemas.microsoft.com/office/drawing/2014/main" val="1787044768"/>
                  </a:ext>
                </a:extLst>
              </a:tr>
              <a:tr h="370840">
                <a:tc>
                  <a:txBody>
                    <a:bodyPr/>
                    <a:lstStyle/>
                    <a:p>
                      <a:r>
                        <a:rPr lang="en-US" dirty="0"/>
                        <a:t>pCO</a:t>
                      </a:r>
                      <a:r>
                        <a:rPr lang="en-US" baseline="-25000" dirty="0"/>
                        <a:t>2</a:t>
                      </a:r>
                      <a:endParaRPr lang="en-US" dirty="0"/>
                    </a:p>
                  </a:txBody>
                  <a:tcPr marL="91441" marR="91441">
                    <a:solidFill>
                      <a:schemeClr val="accent1">
                        <a:lumMod val="20000"/>
                        <a:lumOff val="80000"/>
                      </a:schemeClr>
                    </a:solidFill>
                  </a:tcPr>
                </a:tc>
                <a:tc>
                  <a:txBody>
                    <a:bodyPr/>
                    <a:lstStyle/>
                    <a:p>
                      <a:r>
                        <a:rPr lang="en-US" dirty="0"/>
                        <a:t>29</a:t>
                      </a:r>
                    </a:p>
                  </a:txBody>
                  <a:tcPr marL="91441" marR="91441">
                    <a:solidFill>
                      <a:schemeClr val="accent1">
                        <a:lumMod val="20000"/>
                        <a:lumOff val="80000"/>
                      </a:schemeClr>
                    </a:solidFill>
                  </a:tcPr>
                </a:tc>
                <a:tc>
                  <a:txBody>
                    <a:bodyPr/>
                    <a:lstStyle/>
                    <a:p>
                      <a:r>
                        <a:rPr lang="en-US" dirty="0"/>
                        <a:t>38-46</a:t>
                      </a:r>
                    </a:p>
                  </a:txBody>
                  <a:tcPr marL="91441" marR="91441">
                    <a:solidFill>
                      <a:schemeClr val="accent1">
                        <a:lumMod val="20000"/>
                        <a:lumOff val="80000"/>
                      </a:schemeClr>
                    </a:solidFill>
                  </a:tcPr>
                </a:tc>
                <a:extLst>
                  <a:ext uri="{0D108BD9-81ED-4DB2-BD59-A6C34878D82A}">
                    <a16:rowId xmlns:a16="http://schemas.microsoft.com/office/drawing/2014/main" val="2156801974"/>
                  </a:ext>
                </a:extLst>
              </a:tr>
              <a:tr h="370840">
                <a:tc>
                  <a:txBody>
                    <a:bodyPr/>
                    <a:lstStyle/>
                    <a:p>
                      <a:r>
                        <a:rPr lang="en-US" dirty="0"/>
                        <a:t>pO2</a:t>
                      </a:r>
                    </a:p>
                  </a:txBody>
                  <a:tcPr marL="91441" marR="91441">
                    <a:solidFill>
                      <a:schemeClr val="accent1">
                        <a:lumMod val="20000"/>
                        <a:lumOff val="80000"/>
                      </a:schemeClr>
                    </a:solidFill>
                  </a:tcPr>
                </a:tc>
                <a:tc>
                  <a:txBody>
                    <a:bodyPr/>
                    <a:lstStyle/>
                    <a:p>
                      <a:r>
                        <a:rPr lang="en-US" dirty="0"/>
                        <a:t>72</a:t>
                      </a:r>
                    </a:p>
                  </a:txBody>
                  <a:tcPr marL="91441" marR="91441">
                    <a:solidFill>
                      <a:schemeClr val="accent1">
                        <a:lumMod val="20000"/>
                        <a:lumOff val="80000"/>
                      </a:schemeClr>
                    </a:solidFill>
                  </a:tcPr>
                </a:tc>
                <a:tc>
                  <a:txBody>
                    <a:bodyPr/>
                    <a:lstStyle/>
                    <a:p>
                      <a:r>
                        <a:rPr lang="en-US" dirty="0"/>
                        <a:t>95-109</a:t>
                      </a:r>
                    </a:p>
                  </a:txBody>
                  <a:tcPr marL="91441" marR="91441">
                    <a:solidFill>
                      <a:schemeClr val="accent1">
                        <a:lumMod val="20000"/>
                        <a:lumOff val="80000"/>
                      </a:schemeClr>
                    </a:solidFill>
                  </a:tcPr>
                </a:tc>
                <a:extLst>
                  <a:ext uri="{0D108BD9-81ED-4DB2-BD59-A6C34878D82A}">
                    <a16:rowId xmlns:a16="http://schemas.microsoft.com/office/drawing/2014/main" val="483752735"/>
                  </a:ext>
                </a:extLst>
              </a:tr>
              <a:tr h="370840">
                <a:tc>
                  <a:txBody>
                    <a:bodyPr/>
                    <a:lstStyle/>
                    <a:p>
                      <a:r>
                        <a:rPr lang="en-US" dirty="0"/>
                        <a:t>HCO3</a:t>
                      </a:r>
                      <a:r>
                        <a:rPr lang="en-US" baseline="30000" dirty="0"/>
                        <a:t>-</a:t>
                      </a:r>
                      <a:endParaRPr lang="en-US" dirty="0"/>
                    </a:p>
                  </a:txBody>
                  <a:tcPr marL="91441" marR="91441">
                    <a:solidFill>
                      <a:schemeClr val="accent1">
                        <a:lumMod val="20000"/>
                        <a:lumOff val="80000"/>
                      </a:schemeClr>
                    </a:solidFill>
                  </a:tcPr>
                </a:tc>
                <a:tc>
                  <a:txBody>
                    <a:bodyPr/>
                    <a:lstStyle/>
                    <a:p>
                      <a:r>
                        <a:rPr lang="en-US" dirty="0"/>
                        <a:t>17</a:t>
                      </a:r>
                    </a:p>
                  </a:txBody>
                  <a:tcPr marL="91441" marR="91441">
                    <a:solidFill>
                      <a:schemeClr val="accent1">
                        <a:lumMod val="20000"/>
                        <a:lumOff val="80000"/>
                      </a:schemeClr>
                    </a:solidFill>
                  </a:tcPr>
                </a:tc>
                <a:tc>
                  <a:txBody>
                    <a:bodyPr/>
                    <a:lstStyle/>
                    <a:p>
                      <a:r>
                        <a:rPr lang="en-US" dirty="0"/>
                        <a:t>20-25</a:t>
                      </a:r>
                    </a:p>
                  </a:txBody>
                  <a:tcPr marL="91441" marR="91441">
                    <a:solidFill>
                      <a:schemeClr val="accent1">
                        <a:lumMod val="20000"/>
                        <a:lumOff val="80000"/>
                      </a:schemeClr>
                    </a:solidFill>
                  </a:tcPr>
                </a:tc>
                <a:extLst>
                  <a:ext uri="{0D108BD9-81ED-4DB2-BD59-A6C34878D82A}">
                    <a16:rowId xmlns:a16="http://schemas.microsoft.com/office/drawing/2014/main" val="1078683200"/>
                  </a:ext>
                </a:extLst>
              </a:tr>
              <a:tr h="370840">
                <a:tc>
                  <a:txBody>
                    <a:bodyPr/>
                    <a:lstStyle/>
                    <a:p>
                      <a:r>
                        <a:rPr lang="en-US" dirty="0"/>
                        <a:t>BE</a:t>
                      </a:r>
                    </a:p>
                  </a:txBody>
                  <a:tcPr marL="91441" marR="91441">
                    <a:solidFill>
                      <a:schemeClr val="accent1">
                        <a:lumMod val="20000"/>
                        <a:lumOff val="80000"/>
                      </a:schemeClr>
                    </a:solidFill>
                  </a:tcPr>
                </a:tc>
                <a:tc>
                  <a:txBody>
                    <a:bodyPr/>
                    <a:lstStyle/>
                    <a:p>
                      <a:r>
                        <a:rPr lang="en-US" dirty="0"/>
                        <a:t>1</a:t>
                      </a:r>
                    </a:p>
                  </a:txBody>
                  <a:tcPr marL="91441" marR="91441">
                    <a:solidFill>
                      <a:schemeClr val="accent1">
                        <a:lumMod val="20000"/>
                        <a:lumOff val="80000"/>
                      </a:schemeClr>
                    </a:solidFill>
                  </a:tcPr>
                </a:tc>
                <a:tc>
                  <a:txBody>
                    <a:bodyPr/>
                    <a:lstStyle/>
                    <a:p>
                      <a:r>
                        <a:rPr lang="en-US" dirty="0"/>
                        <a:t>(-4) – 0 </a:t>
                      </a:r>
                    </a:p>
                  </a:txBody>
                  <a:tcPr marL="91441" marR="91441">
                    <a:solidFill>
                      <a:schemeClr val="accent1">
                        <a:lumMod val="20000"/>
                        <a:lumOff val="80000"/>
                      </a:schemeClr>
                    </a:solidFill>
                  </a:tcPr>
                </a:tc>
                <a:extLst>
                  <a:ext uri="{0D108BD9-81ED-4DB2-BD59-A6C34878D82A}">
                    <a16:rowId xmlns:a16="http://schemas.microsoft.com/office/drawing/2014/main" val="3371395142"/>
                  </a:ext>
                </a:extLst>
              </a:tr>
              <a:tr h="370840">
                <a:tc>
                  <a:txBody>
                    <a:bodyPr/>
                    <a:lstStyle/>
                    <a:p>
                      <a:r>
                        <a:rPr lang="en-US" dirty="0"/>
                        <a:t>AG</a:t>
                      </a:r>
                    </a:p>
                  </a:txBody>
                  <a:tcPr marL="91441" marR="91441">
                    <a:solidFill>
                      <a:schemeClr val="accent1">
                        <a:lumMod val="20000"/>
                        <a:lumOff val="80000"/>
                      </a:schemeClr>
                    </a:solidFill>
                  </a:tcPr>
                </a:tc>
                <a:tc>
                  <a:txBody>
                    <a:bodyPr/>
                    <a:lstStyle/>
                    <a:p>
                      <a:r>
                        <a:rPr lang="en-US" dirty="0"/>
                        <a:t>22</a:t>
                      </a:r>
                    </a:p>
                  </a:txBody>
                  <a:tcPr marL="91441" marR="91441">
                    <a:solidFill>
                      <a:schemeClr val="accent1">
                        <a:lumMod val="20000"/>
                        <a:lumOff val="80000"/>
                      </a:schemeClr>
                    </a:solidFill>
                  </a:tcPr>
                </a:tc>
                <a:tc>
                  <a:txBody>
                    <a:bodyPr/>
                    <a:lstStyle/>
                    <a:p>
                      <a:r>
                        <a:rPr lang="en-US" dirty="0"/>
                        <a:t>17-24</a:t>
                      </a:r>
                    </a:p>
                  </a:txBody>
                  <a:tcPr marL="91441" marR="91441">
                    <a:solidFill>
                      <a:schemeClr val="accent1">
                        <a:lumMod val="20000"/>
                        <a:lumOff val="80000"/>
                      </a:schemeClr>
                    </a:solidFill>
                  </a:tcPr>
                </a:tc>
                <a:extLst>
                  <a:ext uri="{0D108BD9-81ED-4DB2-BD59-A6C34878D82A}">
                    <a16:rowId xmlns:a16="http://schemas.microsoft.com/office/drawing/2014/main" val="186005084"/>
                  </a:ext>
                </a:extLst>
              </a:tr>
              <a:tr h="370840">
                <a:tc>
                  <a:txBody>
                    <a:bodyPr/>
                    <a:lstStyle/>
                    <a:p>
                      <a:r>
                        <a:rPr lang="en-US" dirty="0"/>
                        <a:t>Na</a:t>
                      </a:r>
                      <a:r>
                        <a:rPr lang="en-US" baseline="30000" dirty="0"/>
                        <a:t>+</a:t>
                      </a:r>
                      <a:endParaRPr lang="en-US" dirty="0"/>
                    </a:p>
                  </a:txBody>
                  <a:tcPr marL="91441" marR="91441">
                    <a:solidFill>
                      <a:schemeClr val="accent1">
                        <a:lumMod val="20000"/>
                        <a:lumOff val="80000"/>
                      </a:schemeClr>
                    </a:solidFill>
                  </a:tcPr>
                </a:tc>
                <a:tc>
                  <a:txBody>
                    <a:bodyPr/>
                    <a:lstStyle/>
                    <a:p>
                      <a:r>
                        <a:rPr lang="en-US" dirty="0"/>
                        <a:t>148</a:t>
                      </a:r>
                    </a:p>
                  </a:txBody>
                  <a:tcPr marL="91441" marR="91441">
                    <a:solidFill>
                      <a:schemeClr val="accent1">
                        <a:lumMod val="20000"/>
                        <a:lumOff val="80000"/>
                      </a:schemeClr>
                    </a:solidFill>
                  </a:tcPr>
                </a:tc>
                <a:tc>
                  <a:txBody>
                    <a:bodyPr/>
                    <a:lstStyle/>
                    <a:p>
                      <a:r>
                        <a:rPr lang="en-US" dirty="0"/>
                        <a:t>145-151</a:t>
                      </a:r>
                    </a:p>
                  </a:txBody>
                  <a:tcPr marL="91441" marR="91441">
                    <a:solidFill>
                      <a:schemeClr val="accent1">
                        <a:lumMod val="20000"/>
                        <a:lumOff val="80000"/>
                      </a:schemeClr>
                    </a:solidFill>
                  </a:tcPr>
                </a:tc>
                <a:extLst>
                  <a:ext uri="{0D108BD9-81ED-4DB2-BD59-A6C34878D82A}">
                    <a16:rowId xmlns:a16="http://schemas.microsoft.com/office/drawing/2014/main" val="3691287170"/>
                  </a:ext>
                </a:extLst>
              </a:tr>
              <a:tr h="370840">
                <a:tc>
                  <a:txBody>
                    <a:bodyPr/>
                    <a:lstStyle/>
                    <a:p>
                      <a:r>
                        <a:rPr lang="en-US" dirty="0"/>
                        <a:t>K</a:t>
                      </a:r>
                      <a:r>
                        <a:rPr lang="en-US" baseline="30000" dirty="0"/>
                        <a:t>+</a:t>
                      </a:r>
                      <a:endParaRPr lang="en-US" dirty="0"/>
                    </a:p>
                  </a:txBody>
                  <a:tcPr marL="91441" marR="91441">
                    <a:solidFill>
                      <a:schemeClr val="accent1">
                        <a:lumMod val="20000"/>
                        <a:lumOff val="80000"/>
                      </a:schemeClr>
                    </a:solidFill>
                  </a:tcPr>
                </a:tc>
                <a:tc>
                  <a:txBody>
                    <a:bodyPr/>
                    <a:lstStyle/>
                    <a:p>
                      <a:r>
                        <a:rPr lang="en-US" dirty="0"/>
                        <a:t>3.9</a:t>
                      </a:r>
                    </a:p>
                  </a:txBody>
                  <a:tcPr marL="91441" marR="91441">
                    <a:solidFill>
                      <a:schemeClr val="accent1">
                        <a:lumMod val="20000"/>
                        <a:lumOff val="80000"/>
                      </a:schemeClr>
                    </a:solidFill>
                  </a:tcPr>
                </a:tc>
                <a:tc>
                  <a:txBody>
                    <a:bodyPr/>
                    <a:lstStyle/>
                    <a:p>
                      <a:r>
                        <a:rPr lang="en-US" dirty="0"/>
                        <a:t>3.9-5.1</a:t>
                      </a:r>
                    </a:p>
                  </a:txBody>
                  <a:tcPr marL="91441" marR="91441">
                    <a:solidFill>
                      <a:schemeClr val="accent1">
                        <a:lumMod val="20000"/>
                        <a:lumOff val="80000"/>
                      </a:schemeClr>
                    </a:solidFill>
                  </a:tcPr>
                </a:tc>
                <a:extLst>
                  <a:ext uri="{0D108BD9-81ED-4DB2-BD59-A6C34878D82A}">
                    <a16:rowId xmlns:a16="http://schemas.microsoft.com/office/drawing/2014/main" val="553005730"/>
                  </a:ext>
                </a:extLst>
              </a:tr>
              <a:tr h="370840">
                <a:tc>
                  <a:txBody>
                    <a:bodyPr/>
                    <a:lstStyle/>
                    <a:p>
                      <a:r>
                        <a:rPr lang="en-US" dirty="0"/>
                        <a:t>Ca</a:t>
                      </a:r>
                      <a:r>
                        <a:rPr lang="en-US" baseline="30000" dirty="0"/>
                        <a:t>++</a:t>
                      </a:r>
                      <a:endParaRPr lang="en-US" dirty="0"/>
                    </a:p>
                  </a:txBody>
                  <a:tcPr marL="91441" marR="91441">
                    <a:solidFill>
                      <a:schemeClr val="accent1">
                        <a:lumMod val="20000"/>
                        <a:lumOff val="80000"/>
                      </a:schemeClr>
                    </a:solidFill>
                  </a:tcPr>
                </a:tc>
                <a:tc>
                  <a:txBody>
                    <a:bodyPr/>
                    <a:lstStyle/>
                    <a:p>
                      <a:r>
                        <a:rPr lang="en-US" dirty="0"/>
                        <a:t>1.22</a:t>
                      </a:r>
                    </a:p>
                  </a:txBody>
                  <a:tcPr marL="91441" marR="91441">
                    <a:solidFill>
                      <a:schemeClr val="accent1">
                        <a:lumMod val="20000"/>
                        <a:lumOff val="80000"/>
                      </a:schemeClr>
                    </a:solidFill>
                  </a:tcPr>
                </a:tc>
                <a:tc>
                  <a:txBody>
                    <a:bodyPr/>
                    <a:lstStyle/>
                    <a:p>
                      <a:r>
                        <a:rPr lang="en-US" dirty="0"/>
                        <a:t>1.18-1.37</a:t>
                      </a:r>
                    </a:p>
                  </a:txBody>
                  <a:tcPr marL="91441" marR="91441">
                    <a:solidFill>
                      <a:schemeClr val="accent1">
                        <a:lumMod val="20000"/>
                        <a:lumOff val="80000"/>
                      </a:schemeClr>
                    </a:solidFill>
                  </a:tcPr>
                </a:tc>
                <a:extLst>
                  <a:ext uri="{0D108BD9-81ED-4DB2-BD59-A6C34878D82A}">
                    <a16:rowId xmlns:a16="http://schemas.microsoft.com/office/drawing/2014/main" val="3772429095"/>
                  </a:ext>
                </a:extLst>
              </a:tr>
              <a:tr h="370840">
                <a:tc>
                  <a:txBody>
                    <a:bodyPr/>
                    <a:lstStyle/>
                    <a:p>
                      <a:r>
                        <a:rPr lang="en-US" dirty="0"/>
                        <a:t>Cl</a:t>
                      </a:r>
                      <a:r>
                        <a:rPr lang="en-US" baseline="30000" dirty="0"/>
                        <a:t>-</a:t>
                      </a:r>
                      <a:endParaRPr lang="en-US" dirty="0"/>
                    </a:p>
                  </a:txBody>
                  <a:tcPr marL="91441" marR="91441">
                    <a:solidFill>
                      <a:schemeClr val="accent1">
                        <a:lumMod val="20000"/>
                        <a:lumOff val="80000"/>
                      </a:schemeClr>
                    </a:solidFill>
                  </a:tcPr>
                </a:tc>
                <a:tc>
                  <a:txBody>
                    <a:bodyPr/>
                    <a:lstStyle/>
                    <a:p>
                      <a:r>
                        <a:rPr lang="en-US" dirty="0"/>
                        <a:t>115</a:t>
                      </a:r>
                    </a:p>
                  </a:txBody>
                  <a:tcPr marL="91441" marR="91441">
                    <a:solidFill>
                      <a:schemeClr val="accent1">
                        <a:lumMod val="20000"/>
                        <a:lumOff val="80000"/>
                      </a:schemeClr>
                    </a:solidFill>
                  </a:tcPr>
                </a:tc>
                <a:tc>
                  <a:txBody>
                    <a:bodyPr/>
                    <a:lstStyle/>
                    <a:p>
                      <a:r>
                        <a:rPr lang="en-US" dirty="0"/>
                        <a:t>110-119</a:t>
                      </a:r>
                    </a:p>
                  </a:txBody>
                  <a:tcPr marL="91441" marR="91441">
                    <a:solidFill>
                      <a:schemeClr val="accent1">
                        <a:lumMod val="20000"/>
                        <a:lumOff val="80000"/>
                      </a:schemeClr>
                    </a:solidFill>
                  </a:tcPr>
                </a:tc>
                <a:extLst>
                  <a:ext uri="{0D108BD9-81ED-4DB2-BD59-A6C34878D82A}">
                    <a16:rowId xmlns:a16="http://schemas.microsoft.com/office/drawing/2014/main" val="2314692675"/>
                  </a:ext>
                </a:extLst>
              </a:tr>
              <a:tr h="370840">
                <a:tc>
                  <a:txBody>
                    <a:bodyPr/>
                    <a:lstStyle/>
                    <a:p>
                      <a:r>
                        <a:rPr lang="en-US" dirty="0"/>
                        <a:t>Glu</a:t>
                      </a:r>
                    </a:p>
                  </a:txBody>
                  <a:tcPr marL="91441" marR="91441">
                    <a:solidFill>
                      <a:schemeClr val="accent1">
                        <a:lumMod val="20000"/>
                        <a:lumOff val="80000"/>
                      </a:schemeClr>
                    </a:solidFill>
                  </a:tcPr>
                </a:tc>
                <a:tc>
                  <a:txBody>
                    <a:bodyPr/>
                    <a:lstStyle/>
                    <a:p>
                      <a:r>
                        <a:rPr lang="en-US" dirty="0"/>
                        <a:t>101</a:t>
                      </a:r>
                    </a:p>
                  </a:txBody>
                  <a:tcPr marL="91441" marR="91441">
                    <a:solidFill>
                      <a:schemeClr val="accent1">
                        <a:lumMod val="20000"/>
                        <a:lumOff val="80000"/>
                      </a:schemeClr>
                    </a:solidFill>
                  </a:tcPr>
                </a:tc>
                <a:tc>
                  <a:txBody>
                    <a:bodyPr/>
                    <a:lstStyle/>
                    <a:p>
                      <a:r>
                        <a:rPr lang="en-US" dirty="0"/>
                        <a:t>60-120</a:t>
                      </a:r>
                    </a:p>
                  </a:txBody>
                  <a:tcPr marL="91441" marR="91441">
                    <a:solidFill>
                      <a:schemeClr val="accent1">
                        <a:lumMod val="20000"/>
                        <a:lumOff val="80000"/>
                      </a:schemeClr>
                    </a:solidFill>
                  </a:tcPr>
                </a:tc>
                <a:extLst>
                  <a:ext uri="{0D108BD9-81ED-4DB2-BD59-A6C34878D82A}">
                    <a16:rowId xmlns:a16="http://schemas.microsoft.com/office/drawing/2014/main" val="3630540852"/>
                  </a:ext>
                </a:extLst>
              </a:tr>
              <a:tr h="370840">
                <a:tc>
                  <a:txBody>
                    <a:bodyPr/>
                    <a:lstStyle/>
                    <a:p>
                      <a:r>
                        <a:rPr lang="en-US" dirty="0"/>
                        <a:t>Lactate</a:t>
                      </a:r>
                    </a:p>
                  </a:txBody>
                  <a:tcPr marL="91441" marR="91441">
                    <a:solidFill>
                      <a:schemeClr val="accent1">
                        <a:lumMod val="20000"/>
                        <a:lumOff val="80000"/>
                      </a:schemeClr>
                    </a:solidFill>
                  </a:tcPr>
                </a:tc>
                <a:tc>
                  <a:txBody>
                    <a:bodyPr/>
                    <a:lstStyle/>
                    <a:p>
                      <a:r>
                        <a:rPr lang="en-US" dirty="0"/>
                        <a:t>2.7</a:t>
                      </a:r>
                    </a:p>
                  </a:txBody>
                  <a:tcPr marL="91441" marR="91441">
                    <a:solidFill>
                      <a:schemeClr val="accent1">
                        <a:lumMod val="20000"/>
                        <a:lumOff val="80000"/>
                      </a:schemeClr>
                    </a:solidFill>
                  </a:tcPr>
                </a:tc>
                <a:tc>
                  <a:txBody>
                    <a:bodyPr/>
                    <a:lstStyle/>
                    <a:p>
                      <a:r>
                        <a:rPr lang="en-US" dirty="0"/>
                        <a:t>&lt;2.0</a:t>
                      </a:r>
                    </a:p>
                  </a:txBody>
                  <a:tcPr marL="91441" marR="91441">
                    <a:solidFill>
                      <a:schemeClr val="accent1">
                        <a:lumMod val="20000"/>
                        <a:lumOff val="80000"/>
                      </a:schemeClr>
                    </a:solidFill>
                  </a:tcPr>
                </a:tc>
                <a:extLst>
                  <a:ext uri="{0D108BD9-81ED-4DB2-BD59-A6C34878D82A}">
                    <a16:rowId xmlns:a16="http://schemas.microsoft.com/office/drawing/2014/main" val="1490461341"/>
                  </a:ext>
                </a:extLst>
              </a:tr>
            </a:tbl>
          </a:graphicData>
        </a:graphic>
      </p:graphicFrame>
    </p:spTree>
    <p:extLst>
      <p:ext uri="{BB962C8B-B14F-4D97-AF65-F5344CB8AC3E}">
        <p14:creationId xmlns:p14="http://schemas.microsoft.com/office/powerpoint/2010/main" val="37540407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9B82E-B7BA-FE48-9C4F-CFB9E926388A}"/>
              </a:ext>
            </a:extLst>
          </p:cNvPr>
          <p:cNvSpPr>
            <a:spLocks noGrp="1"/>
          </p:cNvSpPr>
          <p:nvPr>
            <p:ph type="title"/>
          </p:nvPr>
        </p:nvSpPr>
        <p:spPr/>
        <p:txBody>
          <a:bodyPr/>
          <a:lstStyle/>
          <a:p>
            <a:r>
              <a:rPr lang="en-US" dirty="0"/>
              <a:t>Why H+</a:t>
            </a:r>
          </a:p>
        </p:txBody>
      </p:sp>
      <p:sp>
        <p:nvSpPr>
          <p:cNvPr id="3" name="Content Placeholder 2">
            <a:extLst>
              <a:ext uri="{FF2B5EF4-FFF2-40B4-BE49-F238E27FC236}">
                <a16:creationId xmlns:a16="http://schemas.microsoft.com/office/drawing/2014/main" id="{45133609-5E78-D44E-A0E9-8D44E515098C}"/>
              </a:ext>
            </a:extLst>
          </p:cNvPr>
          <p:cNvSpPr>
            <a:spLocks noGrp="1"/>
          </p:cNvSpPr>
          <p:nvPr>
            <p:ph idx="1"/>
          </p:nvPr>
        </p:nvSpPr>
        <p:spPr/>
        <p:txBody>
          <a:bodyPr/>
          <a:lstStyle/>
          <a:p>
            <a:pPr lvl="0"/>
            <a:r>
              <a:rPr lang="en-US" dirty="0"/>
              <a:t>Present at one-millionth the concentration of other electrolytes </a:t>
            </a:r>
          </a:p>
          <a:p>
            <a:pPr lvl="0"/>
            <a:r>
              <a:rPr lang="en-US" dirty="0"/>
              <a:t>H+ ions are highly reactive and the loss or gain of H+ affects protein structure and function</a:t>
            </a:r>
          </a:p>
          <a:p>
            <a:pPr lvl="0"/>
            <a:r>
              <a:rPr lang="en-US" dirty="0"/>
              <a:t>H+ must be kept constant to prevent changes to enzyme function and cellular structure</a:t>
            </a:r>
          </a:p>
          <a:p>
            <a:endParaRPr lang="en-US" dirty="0"/>
          </a:p>
        </p:txBody>
      </p:sp>
    </p:spTree>
    <p:extLst>
      <p:ext uri="{BB962C8B-B14F-4D97-AF65-F5344CB8AC3E}">
        <p14:creationId xmlns:p14="http://schemas.microsoft.com/office/powerpoint/2010/main" val="3496959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ED938-3C28-6448-A878-839A8AAB6DC0}"/>
              </a:ext>
            </a:extLst>
          </p:cNvPr>
          <p:cNvSpPr>
            <a:spLocks noGrp="1"/>
          </p:cNvSpPr>
          <p:nvPr>
            <p:ph type="title"/>
          </p:nvPr>
        </p:nvSpPr>
        <p:spPr/>
        <p:txBody>
          <a:bodyPr/>
          <a:lstStyle/>
          <a:p>
            <a:r>
              <a:rPr lang="en-US" dirty="0"/>
              <a:t>Causes of Respiratory Alkalosis </a:t>
            </a:r>
          </a:p>
        </p:txBody>
      </p:sp>
      <p:sp>
        <p:nvSpPr>
          <p:cNvPr id="3" name="Content Placeholder 2">
            <a:extLst>
              <a:ext uri="{FF2B5EF4-FFF2-40B4-BE49-F238E27FC236}">
                <a16:creationId xmlns:a16="http://schemas.microsoft.com/office/drawing/2014/main" id="{245C05BF-25D6-FA4D-B1FC-65532E5EDD68}"/>
              </a:ext>
            </a:extLst>
          </p:cNvPr>
          <p:cNvSpPr>
            <a:spLocks noGrp="1"/>
          </p:cNvSpPr>
          <p:nvPr>
            <p:ph sz="half" idx="1"/>
          </p:nvPr>
        </p:nvSpPr>
        <p:spPr/>
        <p:txBody>
          <a:bodyPr>
            <a:normAutofit fontScale="92500" lnSpcReduction="10000"/>
          </a:bodyPr>
          <a:lstStyle/>
          <a:p>
            <a:r>
              <a:rPr lang="en-US" dirty="0"/>
              <a:t>Alveolar ventilation &gt; what is required to eliminate the CO2 produced by metabolic processes </a:t>
            </a:r>
          </a:p>
          <a:p>
            <a:r>
              <a:rPr lang="en-US" dirty="0"/>
              <a:t>Hyperventilation</a:t>
            </a:r>
          </a:p>
          <a:p>
            <a:pPr lvl="1"/>
            <a:r>
              <a:rPr lang="en-US" dirty="0"/>
              <a:t>Hypoxemia </a:t>
            </a:r>
          </a:p>
          <a:p>
            <a:pPr lvl="1"/>
            <a:r>
              <a:rPr lang="en-US" dirty="0"/>
              <a:t>Stimulation of stretch and nociceptive receptors</a:t>
            </a:r>
          </a:p>
          <a:p>
            <a:pPr lvl="2"/>
            <a:r>
              <a:rPr lang="en-US" dirty="0"/>
              <a:t>Stretch receptors in tracheobronchial tree</a:t>
            </a:r>
          </a:p>
          <a:p>
            <a:pPr lvl="2"/>
            <a:r>
              <a:rPr lang="en-US" dirty="0"/>
              <a:t>Nociceptive receptors in epithelium of small airways</a:t>
            </a:r>
          </a:p>
        </p:txBody>
      </p:sp>
      <p:sp>
        <p:nvSpPr>
          <p:cNvPr id="4" name="Content Placeholder 3">
            <a:extLst>
              <a:ext uri="{FF2B5EF4-FFF2-40B4-BE49-F238E27FC236}">
                <a16:creationId xmlns:a16="http://schemas.microsoft.com/office/drawing/2014/main" id="{1B7B5DAB-F65A-C14A-9D19-D3420B856D24}"/>
              </a:ext>
            </a:extLst>
          </p:cNvPr>
          <p:cNvSpPr>
            <a:spLocks noGrp="1"/>
          </p:cNvSpPr>
          <p:nvPr>
            <p:ph sz="half" idx="2"/>
          </p:nvPr>
        </p:nvSpPr>
        <p:spPr>
          <a:xfrm>
            <a:off x="6172202" y="1690688"/>
            <a:ext cx="5181600" cy="5032375"/>
          </a:xfrm>
        </p:spPr>
        <p:txBody>
          <a:bodyPr>
            <a:normAutofit fontScale="92500" lnSpcReduction="10000"/>
          </a:bodyPr>
          <a:lstStyle/>
          <a:p>
            <a:r>
              <a:rPr lang="en-US" dirty="0"/>
              <a:t>Hypoxemia (stimulation of peripheral chemoreceptors by decreased oxygen delivery)</a:t>
            </a:r>
          </a:p>
          <a:p>
            <a:r>
              <a:rPr lang="en-US" dirty="0"/>
              <a:t>Pulmonary disease (stimulation of stretch/nociceptors independent of hypoxemia</a:t>
            </a:r>
          </a:p>
          <a:p>
            <a:r>
              <a:rPr lang="en-US" dirty="0"/>
              <a:t>Centrally mediated hyperventilation</a:t>
            </a:r>
          </a:p>
          <a:p>
            <a:r>
              <a:rPr lang="en-US" dirty="0"/>
              <a:t>Muscle mechanoreceptor Overactivity</a:t>
            </a:r>
          </a:p>
          <a:p>
            <a:r>
              <a:rPr lang="en-US" dirty="0"/>
              <a:t>Overzealous mechanical ventilation</a:t>
            </a:r>
          </a:p>
          <a:p>
            <a:r>
              <a:rPr lang="en-US" dirty="0"/>
              <a:t>Situations causing fear, pain, or anxiety </a:t>
            </a:r>
          </a:p>
          <a:p>
            <a:endParaRPr lang="en-US" dirty="0"/>
          </a:p>
        </p:txBody>
      </p:sp>
    </p:spTree>
    <p:extLst>
      <p:ext uri="{BB962C8B-B14F-4D97-AF65-F5344CB8AC3E}">
        <p14:creationId xmlns:p14="http://schemas.microsoft.com/office/powerpoint/2010/main" val="41436996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D501E-984C-7149-A9EA-2DA3ED6C49DD}"/>
              </a:ext>
            </a:extLst>
          </p:cNvPr>
          <p:cNvSpPr>
            <a:spLocks noGrp="1"/>
          </p:cNvSpPr>
          <p:nvPr>
            <p:ph type="title"/>
          </p:nvPr>
        </p:nvSpPr>
        <p:spPr/>
        <p:txBody>
          <a:bodyPr/>
          <a:lstStyle/>
          <a:p>
            <a:r>
              <a:rPr lang="en-US" dirty="0"/>
              <a:t>Jess, 4 year old FS Pit bull </a:t>
            </a:r>
          </a:p>
        </p:txBody>
      </p:sp>
      <p:sp>
        <p:nvSpPr>
          <p:cNvPr id="4" name="Content Placeholder 3">
            <a:extLst>
              <a:ext uri="{FF2B5EF4-FFF2-40B4-BE49-F238E27FC236}">
                <a16:creationId xmlns:a16="http://schemas.microsoft.com/office/drawing/2014/main" id="{EBA9AB8C-1CCE-7545-89CB-657F34E882D3}"/>
              </a:ext>
            </a:extLst>
          </p:cNvPr>
          <p:cNvSpPr>
            <a:spLocks noGrp="1"/>
          </p:cNvSpPr>
          <p:nvPr>
            <p:ph sz="half" idx="1"/>
          </p:nvPr>
        </p:nvSpPr>
        <p:spPr/>
        <p:txBody>
          <a:bodyPr/>
          <a:lstStyle/>
          <a:p>
            <a:r>
              <a:rPr lang="en-US" dirty="0"/>
              <a:t>Hx: Owners believe that Jess may have gotten into an unknown amount of Aspirin (acetylsalicylic acid). She vomited once which contained a few pills</a:t>
            </a:r>
          </a:p>
          <a:p>
            <a:r>
              <a:rPr lang="en-US" dirty="0"/>
              <a:t>PE: Tachypneic, otherwise unremarkable</a:t>
            </a:r>
          </a:p>
        </p:txBody>
      </p:sp>
      <p:graphicFrame>
        <p:nvGraphicFramePr>
          <p:cNvPr id="6" name="Table 6">
            <a:extLst>
              <a:ext uri="{FF2B5EF4-FFF2-40B4-BE49-F238E27FC236}">
                <a16:creationId xmlns:a16="http://schemas.microsoft.com/office/drawing/2014/main" id="{ECD882E0-662C-BD4E-BE67-0CE4D8FF2555}"/>
              </a:ext>
            </a:extLst>
          </p:cNvPr>
          <p:cNvGraphicFramePr>
            <a:graphicFrameLocks noGrp="1"/>
          </p:cNvGraphicFramePr>
          <p:nvPr>
            <p:ph sz="half" idx="2"/>
            <p:extLst>
              <p:ext uri="{D42A27DB-BD31-4B8C-83A1-F6EECF244321}">
                <p14:modId xmlns:p14="http://schemas.microsoft.com/office/powerpoint/2010/main" val="1452812911"/>
              </p:ext>
            </p:extLst>
          </p:nvPr>
        </p:nvGraphicFramePr>
        <p:xfrm>
          <a:off x="6172200" y="1825625"/>
          <a:ext cx="5181600" cy="4079240"/>
        </p:xfrm>
        <a:graphic>
          <a:graphicData uri="http://schemas.openxmlformats.org/drawingml/2006/table">
            <a:tbl>
              <a:tblPr firstRow="1" bandRow="1">
                <a:tableStyleId>{5C22544A-7EE6-4342-B048-85BDC9FD1C3A}</a:tableStyleId>
              </a:tblPr>
              <a:tblGrid>
                <a:gridCol w="1130968">
                  <a:extLst>
                    <a:ext uri="{9D8B030D-6E8A-4147-A177-3AD203B41FA5}">
                      <a16:colId xmlns:a16="http://schemas.microsoft.com/office/drawing/2014/main" val="1160292279"/>
                    </a:ext>
                  </a:extLst>
                </a:gridCol>
                <a:gridCol w="1807850">
                  <a:extLst>
                    <a:ext uri="{9D8B030D-6E8A-4147-A177-3AD203B41FA5}">
                      <a16:colId xmlns:a16="http://schemas.microsoft.com/office/drawing/2014/main" val="3821580075"/>
                    </a:ext>
                  </a:extLst>
                </a:gridCol>
                <a:gridCol w="2242782">
                  <a:extLst>
                    <a:ext uri="{9D8B030D-6E8A-4147-A177-3AD203B41FA5}">
                      <a16:colId xmlns:a16="http://schemas.microsoft.com/office/drawing/2014/main" val="3260948149"/>
                    </a:ext>
                  </a:extLst>
                </a:gridCol>
              </a:tblGrid>
              <a:tr h="370840">
                <a:tc>
                  <a:txBody>
                    <a:bodyPr/>
                    <a:lstStyle/>
                    <a:p>
                      <a:r>
                        <a:rPr lang="en-US" b="0" dirty="0">
                          <a:solidFill>
                            <a:schemeClr val="tx1"/>
                          </a:solidFill>
                        </a:rPr>
                        <a:t>pH </a:t>
                      </a:r>
                    </a:p>
                  </a:txBody>
                  <a:tcPr marL="91441" marR="91441">
                    <a:solidFill>
                      <a:schemeClr val="accent1">
                        <a:lumMod val="20000"/>
                        <a:lumOff val="80000"/>
                      </a:schemeClr>
                    </a:solidFill>
                  </a:tcPr>
                </a:tc>
                <a:tc>
                  <a:txBody>
                    <a:bodyPr/>
                    <a:lstStyle/>
                    <a:p>
                      <a:r>
                        <a:rPr lang="en-US" b="0" dirty="0">
                          <a:solidFill>
                            <a:schemeClr val="tx1"/>
                          </a:solidFill>
                        </a:rPr>
                        <a:t>7.32</a:t>
                      </a:r>
                    </a:p>
                  </a:txBody>
                  <a:tcPr marL="91441" marR="91441">
                    <a:solidFill>
                      <a:schemeClr val="accent1">
                        <a:lumMod val="20000"/>
                        <a:lumOff val="80000"/>
                      </a:schemeClr>
                    </a:solidFill>
                  </a:tcPr>
                </a:tc>
                <a:tc>
                  <a:txBody>
                    <a:bodyPr/>
                    <a:lstStyle/>
                    <a:p>
                      <a:r>
                        <a:rPr lang="en-US" b="0" dirty="0">
                          <a:solidFill>
                            <a:schemeClr val="tx1"/>
                          </a:solidFill>
                        </a:rPr>
                        <a:t>7.32-7.38</a:t>
                      </a:r>
                    </a:p>
                  </a:txBody>
                  <a:tcPr marL="91441" marR="91441">
                    <a:solidFill>
                      <a:schemeClr val="accent1">
                        <a:lumMod val="20000"/>
                        <a:lumOff val="80000"/>
                      </a:schemeClr>
                    </a:solidFill>
                  </a:tcPr>
                </a:tc>
                <a:extLst>
                  <a:ext uri="{0D108BD9-81ED-4DB2-BD59-A6C34878D82A}">
                    <a16:rowId xmlns:a16="http://schemas.microsoft.com/office/drawing/2014/main" val="1787044768"/>
                  </a:ext>
                </a:extLst>
              </a:tr>
              <a:tr h="370840">
                <a:tc>
                  <a:txBody>
                    <a:bodyPr/>
                    <a:lstStyle/>
                    <a:p>
                      <a:r>
                        <a:rPr lang="en-US" dirty="0"/>
                        <a:t>pCO</a:t>
                      </a:r>
                      <a:r>
                        <a:rPr lang="en-US" baseline="-25000" dirty="0"/>
                        <a:t>2</a:t>
                      </a:r>
                      <a:endParaRPr lang="en-US" dirty="0"/>
                    </a:p>
                  </a:txBody>
                  <a:tcPr marL="91441" marR="91441">
                    <a:solidFill>
                      <a:schemeClr val="accent1">
                        <a:lumMod val="20000"/>
                        <a:lumOff val="80000"/>
                      </a:schemeClr>
                    </a:solidFill>
                  </a:tcPr>
                </a:tc>
                <a:tc>
                  <a:txBody>
                    <a:bodyPr/>
                    <a:lstStyle/>
                    <a:p>
                      <a:r>
                        <a:rPr lang="en-US" dirty="0"/>
                        <a:t>24</a:t>
                      </a:r>
                    </a:p>
                  </a:txBody>
                  <a:tcPr marL="91441" marR="91441">
                    <a:solidFill>
                      <a:schemeClr val="accent1">
                        <a:lumMod val="20000"/>
                        <a:lumOff val="80000"/>
                      </a:schemeClr>
                    </a:solidFill>
                  </a:tcPr>
                </a:tc>
                <a:tc>
                  <a:txBody>
                    <a:bodyPr/>
                    <a:lstStyle/>
                    <a:p>
                      <a:r>
                        <a:rPr lang="en-US" dirty="0"/>
                        <a:t>38-46</a:t>
                      </a:r>
                    </a:p>
                  </a:txBody>
                  <a:tcPr marL="91441" marR="91441">
                    <a:solidFill>
                      <a:schemeClr val="accent1">
                        <a:lumMod val="20000"/>
                        <a:lumOff val="80000"/>
                      </a:schemeClr>
                    </a:solidFill>
                  </a:tcPr>
                </a:tc>
                <a:extLst>
                  <a:ext uri="{0D108BD9-81ED-4DB2-BD59-A6C34878D82A}">
                    <a16:rowId xmlns:a16="http://schemas.microsoft.com/office/drawing/2014/main" val="2156801974"/>
                  </a:ext>
                </a:extLst>
              </a:tr>
              <a:tr h="370840">
                <a:tc>
                  <a:txBody>
                    <a:bodyPr/>
                    <a:lstStyle/>
                    <a:p>
                      <a:r>
                        <a:rPr lang="en-US" dirty="0"/>
                        <a:t>HCO3</a:t>
                      </a:r>
                      <a:r>
                        <a:rPr lang="en-US" baseline="30000" dirty="0"/>
                        <a:t>-</a:t>
                      </a:r>
                      <a:endParaRPr lang="en-US" dirty="0"/>
                    </a:p>
                  </a:txBody>
                  <a:tcPr marL="91441" marR="91441">
                    <a:solidFill>
                      <a:schemeClr val="accent1">
                        <a:lumMod val="20000"/>
                        <a:lumOff val="80000"/>
                      </a:schemeClr>
                    </a:solidFill>
                  </a:tcPr>
                </a:tc>
                <a:tc>
                  <a:txBody>
                    <a:bodyPr/>
                    <a:lstStyle/>
                    <a:p>
                      <a:r>
                        <a:rPr lang="en-US" dirty="0"/>
                        <a:t>13</a:t>
                      </a:r>
                    </a:p>
                  </a:txBody>
                  <a:tcPr marL="91441" marR="91441">
                    <a:solidFill>
                      <a:schemeClr val="accent1">
                        <a:lumMod val="20000"/>
                        <a:lumOff val="80000"/>
                      </a:schemeClr>
                    </a:solidFill>
                  </a:tcPr>
                </a:tc>
                <a:tc>
                  <a:txBody>
                    <a:bodyPr/>
                    <a:lstStyle/>
                    <a:p>
                      <a:r>
                        <a:rPr lang="en-US" dirty="0"/>
                        <a:t>20-25</a:t>
                      </a:r>
                    </a:p>
                  </a:txBody>
                  <a:tcPr marL="91441" marR="91441">
                    <a:solidFill>
                      <a:schemeClr val="accent1">
                        <a:lumMod val="20000"/>
                        <a:lumOff val="80000"/>
                      </a:schemeClr>
                    </a:solidFill>
                  </a:tcPr>
                </a:tc>
                <a:extLst>
                  <a:ext uri="{0D108BD9-81ED-4DB2-BD59-A6C34878D82A}">
                    <a16:rowId xmlns:a16="http://schemas.microsoft.com/office/drawing/2014/main" val="1078683200"/>
                  </a:ext>
                </a:extLst>
              </a:tr>
              <a:tr h="370840">
                <a:tc>
                  <a:txBody>
                    <a:bodyPr/>
                    <a:lstStyle/>
                    <a:p>
                      <a:r>
                        <a:rPr lang="en-US" dirty="0"/>
                        <a:t>BE</a:t>
                      </a:r>
                    </a:p>
                  </a:txBody>
                  <a:tcPr marL="91441" marR="91441">
                    <a:solidFill>
                      <a:schemeClr val="accent1">
                        <a:lumMod val="20000"/>
                        <a:lumOff val="80000"/>
                      </a:schemeClr>
                    </a:solidFill>
                  </a:tcPr>
                </a:tc>
                <a:tc>
                  <a:txBody>
                    <a:bodyPr/>
                    <a:lstStyle/>
                    <a:p>
                      <a:r>
                        <a:rPr lang="en-US" dirty="0"/>
                        <a:t>-7</a:t>
                      </a:r>
                    </a:p>
                  </a:txBody>
                  <a:tcPr marL="91441" marR="91441">
                    <a:solidFill>
                      <a:schemeClr val="accent1">
                        <a:lumMod val="20000"/>
                        <a:lumOff val="80000"/>
                      </a:schemeClr>
                    </a:solidFill>
                  </a:tcPr>
                </a:tc>
                <a:tc>
                  <a:txBody>
                    <a:bodyPr/>
                    <a:lstStyle/>
                    <a:p>
                      <a:r>
                        <a:rPr lang="en-US" dirty="0"/>
                        <a:t>(-4) – 0 </a:t>
                      </a:r>
                    </a:p>
                  </a:txBody>
                  <a:tcPr marL="91441" marR="91441">
                    <a:solidFill>
                      <a:schemeClr val="accent1">
                        <a:lumMod val="20000"/>
                        <a:lumOff val="80000"/>
                      </a:schemeClr>
                    </a:solidFill>
                  </a:tcPr>
                </a:tc>
                <a:extLst>
                  <a:ext uri="{0D108BD9-81ED-4DB2-BD59-A6C34878D82A}">
                    <a16:rowId xmlns:a16="http://schemas.microsoft.com/office/drawing/2014/main" val="3371395142"/>
                  </a:ext>
                </a:extLst>
              </a:tr>
              <a:tr h="370840">
                <a:tc>
                  <a:txBody>
                    <a:bodyPr/>
                    <a:lstStyle/>
                    <a:p>
                      <a:r>
                        <a:rPr lang="en-US" dirty="0"/>
                        <a:t>AG</a:t>
                      </a:r>
                    </a:p>
                  </a:txBody>
                  <a:tcPr marL="91441" marR="91441">
                    <a:solidFill>
                      <a:schemeClr val="accent1">
                        <a:lumMod val="20000"/>
                        <a:lumOff val="80000"/>
                      </a:schemeClr>
                    </a:solidFill>
                  </a:tcPr>
                </a:tc>
                <a:tc>
                  <a:txBody>
                    <a:bodyPr/>
                    <a:lstStyle/>
                    <a:p>
                      <a:r>
                        <a:rPr lang="en-US" dirty="0"/>
                        <a:t>28</a:t>
                      </a:r>
                    </a:p>
                  </a:txBody>
                  <a:tcPr marL="91441" marR="91441">
                    <a:solidFill>
                      <a:schemeClr val="accent1">
                        <a:lumMod val="20000"/>
                        <a:lumOff val="80000"/>
                      </a:schemeClr>
                    </a:solidFill>
                  </a:tcPr>
                </a:tc>
                <a:tc>
                  <a:txBody>
                    <a:bodyPr/>
                    <a:lstStyle/>
                    <a:p>
                      <a:r>
                        <a:rPr lang="en-US" dirty="0"/>
                        <a:t>17-24</a:t>
                      </a:r>
                    </a:p>
                  </a:txBody>
                  <a:tcPr marL="91441" marR="91441">
                    <a:solidFill>
                      <a:schemeClr val="accent1">
                        <a:lumMod val="20000"/>
                        <a:lumOff val="80000"/>
                      </a:schemeClr>
                    </a:solidFill>
                  </a:tcPr>
                </a:tc>
                <a:extLst>
                  <a:ext uri="{0D108BD9-81ED-4DB2-BD59-A6C34878D82A}">
                    <a16:rowId xmlns:a16="http://schemas.microsoft.com/office/drawing/2014/main" val="186005084"/>
                  </a:ext>
                </a:extLst>
              </a:tr>
              <a:tr h="370840">
                <a:tc>
                  <a:txBody>
                    <a:bodyPr/>
                    <a:lstStyle/>
                    <a:p>
                      <a:r>
                        <a:rPr lang="en-US" dirty="0"/>
                        <a:t>Na</a:t>
                      </a:r>
                      <a:r>
                        <a:rPr lang="en-US" baseline="30000" dirty="0"/>
                        <a:t>+</a:t>
                      </a:r>
                      <a:endParaRPr lang="en-US" dirty="0"/>
                    </a:p>
                  </a:txBody>
                  <a:tcPr marL="91441" marR="91441">
                    <a:solidFill>
                      <a:schemeClr val="accent1">
                        <a:lumMod val="20000"/>
                        <a:lumOff val="80000"/>
                      </a:schemeClr>
                    </a:solidFill>
                  </a:tcPr>
                </a:tc>
                <a:tc>
                  <a:txBody>
                    <a:bodyPr/>
                    <a:lstStyle/>
                    <a:p>
                      <a:r>
                        <a:rPr lang="en-US" dirty="0"/>
                        <a:t>144</a:t>
                      </a:r>
                    </a:p>
                  </a:txBody>
                  <a:tcPr marL="91441" marR="91441">
                    <a:solidFill>
                      <a:schemeClr val="accent1">
                        <a:lumMod val="20000"/>
                        <a:lumOff val="80000"/>
                      </a:schemeClr>
                    </a:solidFill>
                  </a:tcPr>
                </a:tc>
                <a:tc>
                  <a:txBody>
                    <a:bodyPr/>
                    <a:lstStyle/>
                    <a:p>
                      <a:r>
                        <a:rPr lang="en-US" dirty="0"/>
                        <a:t>145-151</a:t>
                      </a:r>
                    </a:p>
                  </a:txBody>
                  <a:tcPr marL="91441" marR="91441">
                    <a:solidFill>
                      <a:schemeClr val="accent1">
                        <a:lumMod val="20000"/>
                        <a:lumOff val="80000"/>
                      </a:schemeClr>
                    </a:solidFill>
                  </a:tcPr>
                </a:tc>
                <a:extLst>
                  <a:ext uri="{0D108BD9-81ED-4DB2-BD59-A6C34878D82A}">
                    <a16:rowId xmlns:a16="http://schemas.microsoft.com/office/drawing/2014/main" val="3691287170"/>
                  </a:ext>
                </a:extLst>
              </a:tr>
              <a:tr h="370840">
                <a:tc>
                  <a:txBody>
                    <a:bodyPr/>
                    <a:lstStyle/>
                    <a:p>
                      <a:r>
                        <a:rPr lang="en-US" dirty="0"/>
                        <a:t>K</a:t>
                      </a:r>
                      <a:r>
                        <a:rPr lang="en-US" baseline="30000" dirty="0"/>
                        <a:t>+</a:t>
                      </a:r>
                      <a:endParaRPr lang="en-US" dirty="0"/>
                    </a:p>
                  </a:txBody>
                  <a:tcPr marL="91441" marR="91441">
                    <a:solidFill>
                      <a:schemeClr val="accent1">
                        <a:lumMod val="20000"/>
                        <a:lumOff val="80000"/>
                      </a:schemeClr>
                    </a:solidFill>
                  </a:tcPr>
                </a:tc>
                <a:tc>
                  <a:txBody>
                    <a:bodyPr/>
                    <a:lstStyle/>
                    <a:p>
                      <a:r>
                        <a:rPr lang="en-US" dirty="0"/>
                        <a:t>3.6</a:t>
                      </a:r>
                    </a:p>
                  </a:txBody>
                  <a:tcPr marL="91441" marR="91441">
                    <a:solidFill>
                      <a:schemeClr val="accent1">
                        <a:lumMod val="20000"/>
                        <a:lumOff val="80000"/>
                      </a:schemeClr>
                    </a:solidFill>
                  </a:tcPr>
                </a:tc>
                <a:tc>
                  <a:txBody>
                    <a:bodyPr/>
                    <a:lstStyle/>
                    <a:p>
                      <a:r>
                        <a:rPr lang="en-US" dirty="0"/>
                        <a:t>3.9-5.1</a:t>
                      </a:r>
                    </a:p>
                  </a:txBody>
                  <a:tcPr marL="91441" marR="91441">
                    <a:solidFill>
                      <a:schemeClr val="accent1">
                        <a:lumMod val="20000"/>
                        <a:lumOff val="80000"/>
                      </a:schemeClr>
                    </a:solidFill>
                  </a:tcPr>
                </a:tc>
                <a:extLst>
                  <a:ext uri="{0D108BD9-81ED-4DB2-BD59-A6C34878D82A}">
                    <a16:rowId xmlns:a16="http://schemas.microsoft.com/office/drawing/2014/main" val="553005730"/>
                  </a:ext>
                </a:extLst>
              </a:tr>
              <a:tr h="370840">
                <a:tc>
                  <a:txBody>
                    <a:bodyPr/>
                    <a:lstStyle/>
                    <a:p>
                      <a:r>
                        <a:rPr lang="en-US" dirty="0"/>
                        <a:t>Ca</a:t>
                      </a:r>
                      <a:r>
                        <a:rPr lang="en-US" baseline="30000" dirty="0"/>
                        <a:t>++</a:t>
                      </a:r>
                      <a:endParaRPr lang="en-US" dirty="0"/>
                    </a:p>
                  </a:txBody>
                  <a:tcPr marL="91441" marR="91441">
                    <a:solidFill>
                      <a:schemeClr val="accent1">
                        <a:lumMod val="20000"/>
                        <a:lumOff val="80000"/>
                      </a:schemeClr>
                    </a:solidFill>
                  </a:tcPr>
                </a:tc>
                <a:tc>
                  <a:txBody>
                    <a:bodyPr/>
                    <a:lstStyle/>
                    <a:p>
                      <a:r>
                        <a:rPr lang="en-US" dirty="0"/>
                        <a:t>1.2</a:t>
                      </a:r>
                    </a:p>
                  </a:txBody>
                  <a:tcPr marL="91441" marR="91441">
                    <a:solidFill>
                      <a:schemeClr val="accent1">
                        <a:lumMod val="20000"/>
                        <a:lumOff val="80000"/>
                      </a:schemeClr>
                    </a:solidFill>
                  </a:tcPr>
                </a:tc>
                <a:tc>
                  <a:txBody>
                    <a:bodyPr/>
                    <a:lstStyle/>
                    <a:p>
                      <a:r>
                        <a:rPr lang="en-US" dirty="0"/>
                        <a:t>1.18-1.37</a:t>
                      </a:r>
                    </a:p>
                  </a:txBody>
                  <a:tcPr marL="91441" marR="91441">
                    <a:solidFill>
                      <a:schemeClr val="accent1">
                        <a:lumMod val="20000"/>
                        <a:lumOff val="80000"/>
                      </a:schemeClr>
                    </a:solidFill>
                  </a:tcPr>
                </a:tc>
                <a:extLst>
                  <a:ext uri="{0D108BD9-81ED-4DB2-BD59-A6C34878D82A}">
                    <a16:rowId xmlns:a16="http://schemas.microsoft.com/office/drawing/2014/main" val="3772429095"/>
                  </a:ext>
                </a:extLst>
              </a:tr>
              <a:tr h="370840">
                <a:tc>
                  <a:txBody>
                    <a:bodyPr/>
                    <a:lstStyle/>
                    <a:p>
                      <a:r>
                        <a:rPr lang="en-US" dirty="0"/>
                        <a:t>Cl</a:t>
                      </a:r>
                      <a:r>
                        <a:rPr lang="en-US" baseline="30000" dirty="0"/>
                        <a:t>-</a:t>
                      </a:r>
                      <a:endParaRPr lang="en-US" dirty="0"/>
                    </a:p>
                  </a:txBody>
                  <a:tcPr marL="91441" marR="91441">
                    <a:solidFill>
                      <a:schemeClr val="accent1">
                        <a:lumMod val="20000"/>
                        <a:lumOff val="80000"/>
                      </a:schemeClr>
                    </a:solidFill>
                  </a:tcPr>
                </a:tc>
                <a:tc>
                  <a:txBody>
                    <a:bodyPr/>
                    <a:lstStyle/>
                    <a:p>
                      <a:r>
                        <a:rPr lang="en-US" dirty="0"/>
                        <a:t>111</a:t>
                      </a:r>
                    </a:p>
                  </a:txBody>
                  <a:tcPr marL="91441" marR="91441">
                    <a:solidFill>
                      <a:schemeClr val="accent1">
                        <a:lumMod val="20000"/>
                        <a:lumOff val="80000"/>
                      </a:schemeClr>
                    </a:solidFill>
                  </a:tcPr>
                </a:tc>
                <a:tc>
                  <a:txBody>
                    <a:bodyPr/>
                    <a:lstStyle/>
                    <a:p>
                      <a:r>
                        <a:rPr lang="en-US" dirty="0"/>
                        <a:t>110-119</a:t>
                      </a:r>
                    </a:p>
                  </a:txBody>
                  <a:tcPr marL="91441" marR="91441">
                    <a:solidFill>
                      <a:schemeClr val="accent1">
                        <a:lumMod val="20000"/>
                        <a:lumOff val="80000"/>
                      </a:schemeClr>
                    </a:solidFill>
                  </a:tcPr>
                </a:tc>
                <a:extLst>
                  <a:ext uri="{0D108BD9-81ED-4DB2-BD59-A6C34878D82A}">
                    <a16:rowId xmlns:a16="http://schemas.microsoft.com/office/drawing/2014/main" val="2314692675"/>
                  </a:ext>
                </a:extLst>
              </a:tr>
              <a:tr h="370840">
                <a:tc>
                  <a:txBody>
                    <a:bodyPr/>
                    <a:lstStyle/>
                    <a:p>
                      <a:r>
                        <a:rPr lang="en-US" dirty="0"/>
                        <a:t>Glu</a:t>
                      </a:r>
                    </a:p>
                  </a:txBody>
                  <a:tcPr marL="91441" marR="91441">
                    <a:solidFill>
                      <a:schemeClr val="accent1">
                        <a:lumMod val="20000"/>
                        <a:lumOff val="80000"/>
                      </a:schemeClr>
                    </a:solidFill>
                  </a:tcPr>
                </a:tc>
                <a:tc>
                  <a:txBody>
                    <a:bodyPr/>
                    <a:lstStyle/>
                    <a:p>
                      <a:r>
                        <a:rPr lang="en-US" dirty="0"/>
                        <a:t>87</a:t>
                      </a:r>
                    </a:p>
                  </a:txBody>
                  <a:tcPr marL="91441" marR="91441">
                    <a:solidFill>
                      <a:schemeClr val="accent1">
                        <a:lumMod val="20000"/>
                        <a:lumOff val="80000"/>
                      </a:schemeClr>
                    </a:solidFill>
                  </a:tcPr>
                </a:tc>
                <a:tc>
                  <a:txBody>
                    <a:bodyPr/>
                    <a:lstStyle/>
                    <a:p>
                      <a:r>
                        <a:rPr lang="en-US" dirty="0"/>
                        <a:t>60-120</a:t>
                      </a:r>
                    </a:p>
                  </a:txBody>
                  <a:tcPr marL="91441" marR="91441">
                    <a:solidFill>
                      <a:schemeClr val="accent1">
                        <a:lumMod val="20000"/>
                        <a:lumOff val="80000"/>
                      </a:schemeClr>
                    </a:solidFill>
                  </a:tcPr>
                </a:tc>
                <a:extLst>
                  <a:ext uri="{0D108BD9-81ED-4DB2-BD59-A6C34878D82A}">
                    <a16:rowId xmlns:a16="http://schemas.microsoft.com/office/drawing/2014/main" val="3630540852"/>
                  </a:ext>
                </a:extLst>
              </a:tr>
              <a:tr h="370840">
                <a:tc>
                  <a:txBody>
                    <a:bodyPr/>
                    <a:lstStyle/>
                    <a:p>
                      <a:r>
                        <a:rPr lang="en-US" dirty="0"/>
                        <a:t>Lactate</a:t>
                      </a:r>
                    </a:p>
                  </a:txBody>
                  <a:tcPr marL="91441" marR="91441">
                    <a:solidFill>
                      <a:schemeClr val="accent1">
                        <a:lumMod val="20000"/>
                        <a:lumOff val="80000"/>
                      </a:schemeClr>
                    </a:solidFill>
                  </a:tcPr>
                </a:tc>
                <a:tc>
                  <a:txBody>
                    <a:bodyPr/>
                    <a:lstStyle/>
                    <a:p>
                      <a:r>
                        <a:rPr lang="en-US" dirty="0"/>
                        <a:t>4.5</a:t>
                      </a:r>
                    </a:p>
                  </a:txBody>
                  <a:tcPr marL="91441" marR="91441">
                    <a:solidFill>
                      <a:schemeClr val="accent1">
                        <a:lumMod val="20000"/>
                        <a:lumOff val="80000"/>
                      </a:schemeClr>
                    </a:solidFill>
                  </a:tcPr>
                </a:tc>
                <a:tc>
                  <a:txBody>
                    <a:bodyPr/>
                    <a:lstStyle/>
                    <a:p>
                      <a:r>
                        <a:rPr lang="en-US" dirty="0"/>
                        <a:t>&lt;2.0</a:t>
                      </a:r>
                    </a:p>
                  </a:txBody>
                  <a:tcPr marL="91441" marR="91441">
                    <a:solidFill>
                      <a:schemeClr val="accent1">
                        <a:lumMod val="20000"/>
                        <a:lumOff val="80000"/>
                      </a:schemeClr>
                    </a:solidFill>
                  </a:tcPr>
                </a:tc>
                <a:extLst>
                  <a:ext uri="{0D108BD9-81ED-4DB2-BD59-A6C34878D82A}">
                    <a16:rowId xmlns:a16="http://schemas.microsoft.com/office/drawing/2014/main" val="1490461341"/>
                  </a:ext>
                </a:extLst>
              </a:tr>
            </a:tbl>
          </a:graphicData>
        </a:graphic>
      </p:graphicFrame>
    </p:spTree>
    <p:extLst>
      <p:ext uri="{BB962C8B-B14F-4D97-AF65-F5344CB8AC3E}">
        <p14:creationId xmlns:p14="http://schemas.microsoft.com/office/powerpoint/2010/main" val="41512140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D2D6111-107B-1C4F-B49B-E4DE9CEF3CB0}"/>
              </a:ext>
            </a:extLst>
          </p:cNvPr>
          <p:cNvSpPr>
            <a:spLocks noGrp="1"/>
          </p:cNvSpPr>
          <p:nvPr>
            <p:ph type="title"/>
          </p:nvPr>
        </p:nvSpPr>
        <p:spPr/>
        <p:txBody>
          <a:bodyPr/>
          <a:lstStyle/>
          <a:p>
            <a:r>
              <a:rPr lang="en-US" dirty="0"/>
              <a:t>Expected compensatory response in simple acid base disturbances</a:t>
            </a:r>
          </a:p>
        </p:txBody>
      </p:sp>
      <p:pic>
        <p:nvPicPr>
          <p:cNvPr id="5" name="Content Placeholder 5" descr="Table&#10;&#10;Description automatically generated">
            <a:extLst>
              <a:ext uri="{FF2B5EF4-FFF2-40B4-BE49-F238E27FC236}">
                <a16:creationId xmlns:a16="http://schemas.microsoft.com/office/drawing/2014/main" id="{439C02E0-2C74-9340-ADBA-1B6F87AEA1F8}"/>
              </a:ext>
            </a:extLst>
          </p:cNvPr>
          <p:cNvPicPr>
            <a:picLocks noGrp="1" noChangeAspect="1"/>
          </p:cNvPicPr>
          <p:nvPr>
            <p:ph idx="1"/>
          </p:nvPr>
        </p:nvPicPr>
        <p:blipFill>
          <a:blip r:embed="rId2"/>
          <a:stretch>
            <a:fillRect/>
          </a:stretch>
        </p:blipFill>
        <p:spPr>
          <a:xfrm>
            <a:off x="1240228" y="2060900"/>
            <a:ext cx="9321800" cy="3251200"/>
          </a:xfrm>
        </p:spPr>
      </p:pic>
    </p:spTree>
    <p:extLst>
      <p:ext uri="{BB962C8B-B14F-4D97-AF65-F5344CB8AC3E}">
        <p14:creationId xmlns:p14="http://schemas.microsoft.com/office/powerpoint/2010/main" val="23285544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1CF8B-2B66-464B-AA78-DE831A50E03F}"/>
              </a:ext>
            </a:extLst>
          </p:cNvPr>
          <p:cNvSpPr>
            <a:spLocks noGrp="1"/>
          </p:cNvSpPr>
          <p:nvPr>
            <p:ph type="title"/>
          </p:nvPr>
        </p:nvSpPr>
        <p:spPr/>
        <p:txBody>
          <a:bodyPr/>
          <a:lstStyle/>
          <a:p>
            <a:r>
              <a:rPr lang="en-US" dirty="0"/>
              <a:t>What type of acid base disorder is this??</a:t>
            </a:r>
          </a:p>
        </p:txBody>
      </p:sp>
      <p:sp>
        <p:nvSpPr>
          <p:cNvPr id="3" name="Content Placeholder 2">
            <a:extLst>
              <a:ext uri="{FF2B5EF4-FFF2-40B4-BE49-F238E27FC236}">
                <a16:creationId xmlns:a16="http://schemas.microsoft.com/office/drawing/2014/main" id="{3C9EC22E-D027-D24C-84E7-F47DD7F1A70A}"/>
              </a:ext>
            </a:extLst>
          </p:cNvPr>
          <p:cNvSpPr>
            <a:spLocks noGrp="1"/>
          </p:cNvSpPr>
          <p:nvPr>
            <p:ph idx="1"/>
          </p:nvPr>
        </p:nvSpPr>
        <p:spPr/>
        <p:txBody>
          <a:bodyPr>
            <a:normAutofit fontScale="92500" lnSpcReduction="10000"/>
          </a:bodyPr>
          <a:lstStyle/>
          <a:p>
            <a:r>
              <a:rPr lang="en-US" dirty="0"/>
              <a:t>The expected compensation is estimated assuming PCO2 = 42 and HCO3</a:t>
            </a:r>
            <a:r>
              <a:rPr lang="en-US" baseline="30000" dirty="0"/>
              <a:t>-</a:t>
            </a:r>
            <a:r>
              <a:rPr lang="en-US" dirty="0"/>
              <a:t>=  23 as midpoint values</a:t>
            </a:r>
          </a:p>
          <a:p>
            <a:r>
              <a:rPr lang="en-US" dirty="0"/>
              <a:t>Change in HCO3 = midpoint HCO3 – patient HCO3 = 23 – 13 = 10</a:t>
            </a:r>
          </a:p>
          <a:p>
            <a:r>
              <a:rPr lang="en-US" dirty="0"/>
              <a:t>Knowing that for each </a:t>
            </a:r>
            <a:r>
              <a:rPr lang="en-US" dirty="0" err="1"/>
              <a:t>mEq</a:t>
            </a:r>
            <a:r>
              <a:rPr lang="en-US" dirty="0"/>
              <a:t>/L decrease in [HCO3-] in a metabolic acidosis, PCO2 decreases 0.7, the expected compensatory change in PCO2 is estimated as:</a:t>
            </a:r>
          </a:p>
          <a:p>
            <a:pPr lvl="1"/>
            <a:r>
              <a:rPr lang="en-US" dirty="0"/>
              <a:t>PCO2 expected = midpoint pCO2 – change in pCO2</a:t>
            </a:r>
          </a:p>
          <a:p>
            <a:pPr lvl="1"/>
            <a:r>
              <a:rPr lang="en-US" dirty="0"/>
              <a:t>Expected change in pCO2 = Change in HCO3- x 0.7 = 10 x 0.7 = 7</a:t>
            </a:r>
          </a:p>
          <a:p>
            <a:pPr lvl="1"/>
            <a:r>
              <a:rPr lang="en-US" dirty="0"/>
              <a:t>pCO2 expected = midpoint pCO2 - expected change in pCO2 = 42-7 = 35</a:t>
            </a:r>
          </a:p>
          <a:p>
            <a:pPr lvl="1"/>
            <a:r>
              <a:rPr lang="en-US" dirty="0"/>
              <a:t>Margin of error is +/- 2 (anywhere from 33-37)</a:t>
            </a:r>
          </a:p>
          <a:p>
            <a:r>
              <a:rPr lang="en-US" dirty="0"/>
              <a:t>BUT the CO2 = is much lower at 24, so there must also be a concurrent respiratory alkalosis</a:t>
            </a:r>
          </a:p>
          <a:p>
            <a:endParaRPr lang="en-US" dirty="0"/>
          </a:p>
        </p:txBody>
      </p:sp>
    </p:spTree>
    <p:extLst>
      <p:ext uri="{BB962C8B-B14F-4D97-AF65-F5344CB8AC3E}">
        <p14:creationId xmlns:p14="http://schemas.microsoft.com/office/powerpoint/2010/main" val="27511635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D4C97-3D5D-344C-9402-E293BFF6BA18}"/>
              </a:ext>
            </a:extLst>
          </p:cNvPr>
          <p:cNvSpPr>
            <a:spLocks noGrp="1"/>
          </p:cNvSpPr>
          <p:nvPr>
            <p:ph type="title"/>
          </p:nvPr>
        </p:nvSpPr>
        <p:spPr/>
        <p:txBody>
          <a:bodyPr/>
          <a:lstStyle/>
          <a:p>
            <a:r>
              <a:rPr lang="en-US" dirty="0"/>
              <a:t>Mixed acid base</a:t>
            </a:r>
          </a:p>
        </p:txBody>
      </p:sp>
      <p:sp>
        <p:nvSpPr>
          <p:cNvPr id="3" name="Content Placeholder 2">
            <a:extLst>
              <a:ext uri="{FF2B5EF4-FFF2-40B4-BE49-F238E27FC236}">
                <a16:creationId xmlns:a16="http://schemas.microsoft.com/office/drawing/2014/main" id="{48D21F68-E856-BE45-BB0C-A7DA35C7068D}"/>
              </a:ext>
            </a:extLst>
          </p:cNvPr>
          <p:cNvSpPr>
            <a:spLocks noGrp="1"/>
          </p:cNvSpPr>
          <p:nvPr>
            <p:ph idx="1"/>
          </p:nvPr>
        </p:nvSpPr>
        <p:spPr/>
        <p:txBody>
          <a:bodyPr>
            <a:normAutofit/>
          </a:bodyPr>
          <a:lstStyle/>
          <a:p>
            <a:r>
              <a:rPr lang="en-US" dirty="0"/>
              <a:t>Two or more separate primary acid-base abnormalities </a:t>
            </a:r>
          </a:p>
          <a:p>
            <a:pPr lvl="1"/>
            <a:r>
              <a:rPr lang="en-US" dirty="0"/>
              <a:t>primary increase or decrease in one component (PCO2 or HCO3) is associated with a predictable change in the same direction in the other component</a:t>
            </a:r>
          </a:p>
          <a:p>
            <a:pPr lvl="1"/>
            <a:r>
              <a:rPr lang="en-US" dirty="0"/>
              <a:t>Lack of appropriate compensation is evidence of a mixed acid base disorder</a:t>
            </a:r>
          </a:p>
          <a:p>
            <a:r>
              <a:rPr lang="en-US" dirty="0"/>
              <a:t>Patients with long-standing conditions may have a simple acid-base disorders</a:t>
            </a:r>
          </a:p>
          <a:p>
            <a:pPr lvl="1"/>
            <a:r>
              <a:rPr lang="en-US" dirty="0"/>
              <a:t>Higher risk of developing a mixed acid-base disturbance when the disease progresses, when they develop complications, or when they are treated with drugs that interfere with acid-base status </a:t>
            </a:r>
          </a:p>
        </p:txBody>
      </p:sp>
    </p:spTree>
    <p:extLst>
      <p:ext uri="{BB962C8B-B14F-4D97-AF65-F5344CB8AC3E}">
        <p14:creationId xmlns:p14="http://schemas.microsoft.com/office/powerpoint/2010/main" val="9618420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03D2F-E8B5-874E-B3F3-0BFA217F6D9B}"/>
              </a:ext>
            </a:extLst>
          </p:cNvPr>
          <p:cNvSpPr>
            <a:spLocks noGrp="1"/>
          </p:cNvSpPr>
          <p:nvPr>
            <p:ph type="title"/>
          </p:nvPr>
        </p:nvSpPr>
        <p:spPr/>
        <p:txBody>
          <a:bodyPr/>
          <a:lstStyle/>
          <a:p>
            <a:r>
              <a:rPr lang="en-US" dirty="0"/>
              <a:t>Counterbalancing Mixed Acid Base Disorders</a:t>
            </a:r>
          </a:p>
        </p:txBody>
      </p:sp>
      <p:sp>
        <p:nvSpPr>
          <p:cNvPr id="3" name="Content Placeholder 2">
            <a:extLst>
              <a:ext uri="{FF2B5EF4-FFF2-40B4-BE49-F238E27FC236}">
                <a16:creationId xmlns:a16="http://schemas.microsoft.com/office/drawing/2014/main" id="{FBC1DBB3-0FF3-F54D-9A7B-54602A87492A}"/>
              </a:ext>
            </a:extLst>
          </p:cNvPr>
          <p:cNvSpPr>
            <a:spLocks noGrp="1"/>
          </p:cNvSpPr>
          <p:nvPr>
            <p:ph sz="half" idx="1"/>
          </p:nvPr>
        </p:nvSpPr>
        <p:spPr>
          <a:xfrm>
            <a:off x="838200" y="1825624"/>
            <a:ext cx="5181600" cy="4785037"/>
          </a:xfrm>
        </p:spPr>
        <p:txBody>
          <a:bodyPr>
            <a:normAutofit fontScale="70000" lnSpcReduction="20000"/>
          </a:bodyPr>
          <a:lstStyle/>
          <a:p>
            <a:r>
              <a:rPr lang="en-US" dirty="0"/>
              <a:t>Respiratory acidosis and metabolic alkalosis</a:t>
            </a:r>
          </a:p>
          <a:p>
            <a:pPr lvl="1"/>
            <a:r>
              <a:rPr lang="en-US" dirty="0"/>
              <a:t>Pulmonary edema and diuretics </a:t>
            </a:r>
          </a:p>
          <a:p>
            <a:pPr lvl="1"/>
            <a:r>
              <a:rPr lang="en-US" dirty="0"/>
              <a:t>Gastric dilation and volvulus</a:t>
            </a:r>
          </a:p>
          <a:p>
            <a:r>
              <a:rPr lang="en-US" dirty="0"/>
              <a:t>Metabolic acidosis and metabolic alkalosis</a:t>
            </a:r>
          </a:p>
          <a:p>
            <a:pPr lvl="1"/>
            <a:r>
              <a:rPr lang="en-US" dirty="0"/>
              <a:t>Gastric dilatation-volvulus </a:t>
            </a:r>
          </a:p>
          <a:p>
            <a:pPr lvl="1"/>
            <a:r>
              <a:rPr lang="en-US" dirty="0"/>
              <a:t>Renal failure with vomiting </a:t>
            </a:r>
          </a:p>
          <a:p>
            <a:pPr lvl="1"/>
            <a:r>
              <a:rPr lang="en-US" dirty="0"/>
              <a:t>Vomiting and lactic acidosis </a:t>
            </a:r>
          </a:p>
          <a:p>
            <a:pPr lvl="1"/>
            <a:r>
              <a:rPr lang="en-US" dirty="0"/>
              <a:t>Renal failure and loop diuretics </a:t>
            </a:r>
          </a:p>
          <a:p>
            <a:pPr lvl="1"/>
            <a:r>
              <a:rPr lang="en-US" dirty="0"/>
              <a:t>Diabetic ketoacidosis with vomiting </a:t>
            </a:r>
          </a:p>
          <a:p>
            <a:pPr lvl="1"/>
            <a:r>
              <a:rPr lang="en-US" dirty="0"/>
              <a:t>Severe canine babesiosis caused by B. </a:t>
            </a:r>
            <a:r>
              <a:rPr lang="en-US" dirty="0" err="1"/>
              <a:t>canis</a:t>
            </a:r>
            <a:r>
              <a:rPr lang="en-US" dirty="0"/>
              <a:t> </a:t>
            </a:r>
            <a:r>
              <a:rPr lang="en-US" dirty="0" err="1"/>
              <a:t>rossi</a:t>
            </a:r>
            <a:r>
              <a:rPr lang="en-US" dirty="0"/>
              <a:t> Liver disease (hypoproteinemia, diuretics, vomiting, RTA, and impaired metabolism of lactate)</a:t>
            </a:r>
          </a:p>
        </p:txBody>
      </p:sp>
      <p:sp>
        <p:nvSpPr>
          <p:cNvPr id="5" name="Content Placeholder 4">
            <a:extLst>
              <a:ext uri="{FF2B5EF4-FFF2-40B4-BE49-F238E27FC236}">
                <a16:creationId xmlns:a16="http://schemas.microsoft.com/office/drawing/2014/main" id="{0B23432C-BEF6-184E-855F-1BAB59ACC44E}"/>
              </a:ext>
            </a:extLst>
          </p:cNvPr>
          <p:cNvSpPr>
            <a:spLocks noGrp="1"/>
          </p:cNvSpPr>
          <p:nvPr>
            <p:ph sz="half" idx="2"/>
          </p:nvPr>
        </p:nvSpPr>
        <p:spPr/>
        <p:txBody>
          <a:bodyPr>
            <a:normAutofit fontScale="70000" lnSpcReduction="20000"/>
          </a:bodyPr>
          <a:lstStyle/>
          <a:p>
            <a:r>
              <a:rPr lang="en-US" dirty="0"/>
              <a:t>Respiratory alkalosis and metabolic acidosis</a:t>
            </a:r>
          </a:p>
          <a:p>
            <a:pPr lvl="1"/>
            <a:r>
              <a:rPr lang="en-US" dirty="0"/>
              <a:t>Hypoadrenocorticism-like syndrome in dogs with gastrointestinal disease</a:t>
            </a:r>
          </a:p>
          <a:p>
            <a:pPr lvl="1"/>
            <a:r>
              <a:rPr lang="en-US" dirty="0"/>
              <a:t>Septic shock </a:t>
            </a:r>
          </a:p>
          <a:p>
            <a:pPr lvl="1"/>
            <a:r>
              <a:rPr lang="en-US" dirty="0"/>
              <a:t>Salicylate toxicity </a:t>
            </a:r>
          </a:p>
          <a:p>
            <a:pPr lvl="1"/>
            <a:r>
              <a:rPr lang="en-US" dirty="0"/>
              <a:t>Heat stroke </a:t>
            </a:r>
          </a:p>
          <a:p>
            <a:pPr lvl="1"/>
            <a:r>
              <a:rPr lang="en-US" dirty="0"/>
              <a:t>Gastric dilatation-volvulus </a:t>
            </a:r>
          </a:p>
          <a:p>
            <a:pPr lvl="1"/>
            <a:r>
              <a:rPr lang="en-US" dirty="0"/>
              <a:t>Liver disease (RTA and impaired metabolism of lactate) </a:t>
            </a:r>
          </a:p>
          <a:p>
            <a:pPr lvl="1"/>
            <a:r>
              <a:rPr lang="en-US" dirty="0"/>
              <a:t>Pulmonary edema with hypoxemia or low cardiac output Parvovirus gastroenteritis and sepsis</a:t>
            </a:r>
          </a:p>
          <a:p>
            <a:pPr lvl="1"/>
            <a:r>
              <a:rPr lang="en-US" dirty="0"/>
              <a:t>Severe exercise </a:t>
            </a:r>
          </a:p>
          <a:p>
            <a:pPr lvl="1"/>
            <a:r>
              <a:rPr lang="en-US" dirty="0"/>
              <a:t>Acute tumor lysis syndrome</a:t>
            </a:r>
          </a:p>
          <a:p>
            <a:pPr lvl="1"/>
            <a:r>
              <a:rPr lang="en-US" dirty="0"/>
              <a:t>Severe canine babesiosis caused by Babesia </a:t>
            </a:r>
            <a:r>
              <a:rPr lang="en-US" dirty="0" err="1"/>
              <a:t>canis</a:t>
            </a:r>
            <a:r>
              <a:rPr lang="en-US" dirty="0"/>
              <a:t> </a:t>
            </a:r>
            <a:r>
              <a:rPr lang="en-US" dirty="0" err="1"/>
              <a:t>rossi</a:t>
            </a:r>
            <a:r>
              <a:rPr lang="en-US" dirty="0"/>
              <a:t> </a:t>
            </a:r>
          </a:p>
          <a:p>
            <a:pPr lvl="1"/>
            <a:r>
              <a:rPr lang="en-US" dirty="0"/>
              <a:t>Cardiopulmonary resuscitation (only in arterial blood)</a:t>
            </a:r>
          </a:p>
          <a:p>
            <a:endParaRPr lang="en-US" dirty="0"/>
          </a:p>
        </p:txBody>
      </p:sp>
    </p:spTree>
    <p:extLst>
      <p:ext uri="{BB962C8B-B14F-4D97-AF65-F5344CB8AC3E}">
        <p14:creationId xmlns:p14="http://schemas.microsoft.com/office/powerpoint/2010/main" val="11858285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439A1-9851-F940-B7FA-25F4A84E776D}"/>
              </a:ext>
            </a:extLst>
          </p:cNvPr>
          <p:cNvSpPr>
            <a:spLocks noGrp="1"/>
          </p:cNvSpPr>
          <p:nvPr>
            <p:ph type="title"/>
          </p:nvPr>
        </p:nvSpPr>
        <p:spPr/>
        <p:txBody>
          <a:bodyPr/>
          <a:lstStyle/>
          <a:p>
            <a:r>
              <a:rPr lang="en-US" dirty="0"/>
              <a:t>Additive Mixed Acid Base Disorders</a:t>
            </a:r>
          </a:p>
        </p:txBody>
      </p:sp>
      <p:sp>
        <p:nvSpPr>
          <p:cNvPr id="5" name="Content Placeholder 4">
            <a:extLst>
              <a:ext uri="{FF2B5EF4-FFF2-40B4-BE49-F238E27FC236}">
                <a16:creationId xmlns:a16="http://schemas.microsoft.com/office/drawing/2014/main" id="{C99E5DB8-63F2-5641-90F4-D436A887D3AF}"/>
              </a:ext>
            </a:extLst>
          </p:cNvPr>
          <p:cNvSpPr>
            <a:spLocks noGrp="1"/>
          </p:cNvSpPr>
          <p:nvPr>
            <p:ph sz="half" idx="1"/>
          </p:nvPr>
        </p:nvSpPr>
        <p:spPr>
          <a:xfrm>
            <a:off x="838200" y="1597595"/>
            <a:ext cx="5181600" cy="5504566"/>
          </a:xfrm>
        </p:spPr>
        <p:txBody>
          <a:bodyPr>
            <a:normAutofit fontScale="62500" lnSpcReduction="20000"/>
          </a:bodyPr>
          <a:lstStyle/>
          <a:p>
            <a:r>
              <a:rPr lang="en-US" dirty="0"/>
              <a:t>Respiratory Acidosis and Metabolic Acidosis</a:t>
            </a:r>
          </a:p>
          <a:p>
            <a:pPr lvl="1"/>
            <a:r>
              <a:rPr lang="en-US" dirty="0"/>
              <a:t>Hypoadrenocorticism-like syndrome in dogs with gastrointestinal disease </a:t>
            </a:r>
          </a:p>
          <a:p>
            <a:pPr lvl="1"/>
            <a:r>
              <a:rPr lang="en-US" dirty="0"/>
              <a:t>Cardiopulmonary arrest Severe pulmonary edema </a:t>
            </a:r>
          </a:p>
          <a:p>
            <a:pPr lvl="1"/>
            <a:r>
              <a:rPr lang="en-US" dirty="0"/>
              <a:t>Thoracic trauma with hypovolemic shock </a:t>
            </a:r>
          </a:p>
          <a:p>
            <a:pPr lvl="1"/>
            <a:r>
              <a:rPr lang="en-US" dirty="0"/>
              <a:t>Low cardiac output heart failure with pulmonary edema </a:t>
            </a:r>
          </a:p>
          <a:p>
            <a:pPr lvl="1"/>
            <a:r>
              <a:rPr lang="en-US" dirty="0"/>
              <a:t>Advanced septic shock (V/Q mismatch) </a:t>
            </a:r>
          </a:p>
          <a:p>
            <a:pPr lvl="1"/>
            <a:r>
              <a:rPr lang="en-US" dirty="0"/>
              <a:t>Gastric dilatation-volvulus </a:t>
            </a:r>
          </a:p>
          <a:p>
            <a:pPr lvl="1"/>
            <a:r>
              <a:rPr lang="en-US" dirty="0"/>
              <a:t>Acute tumor lysis syndrome </a:t>
            </a:r>
          </a:p>
          <a:p>
            <a:pPr lvl="1"/>
            <a:r>
              <a:rPr lang="en-US" dirty="0"/>
              <a:t>Gastrointestinal endoscopy</a:t>
            </a:r>
          </a:p>
          <a:p>
            <a:pPr lvl="1"/>
            <a:r>
              <a:rPr lang="en-US" dirty="0"/>
              <a:t>Venom or neurotoxic poisons</a:t>
            </a:r>
          </a:p>
          <a:p>
            <a:r>
              <a:rPr lang="en-US" dirty="0"/>
              <a:t>Respiratory Alkalosis and Metabolic Alkalosis</a:t>
            </a:r>
          </a:p>
          <a:p>
            <a:pPr lvl="1"/>
            <a:r>
              <a:rPr lang="en-US" dirty="0"/>
              <a:t>Gastric dilatation-volvulus </a:t>
            </a:r>
          </a:p>
          <a:p>
            <a:pPr lvl="1"/>
            <a:r>
              <a:rPr lang="en-US" dirty="0"/>
              <a:t>Hyperadrenocorticism with pulmonary thromboembolism</a:t>
            </a:r>
          </a:p>
          <a:p>
            <a:pPr lvl="1"/>
            <a:r>
              <a:rPr lang="en-US" dirty="0"/>
              <a:t>Respirator-induced mixed alkalosis (correction of PCO2 too rapidly) </a:t>
            </a:r>
          </a:p>
          <a:p>
            <a:pPr lvl="1"/>
            <a:r>
              <a:rPr lang="en-US" dirty="0"/>
              <a:t>Congestive heart failure and diuretics </a:t>
            </a:r>
          </a:p>
          <a:p>
            <a:pPr lvl="1"/>
            <a:r>
              <a:rPr lang="en-US" dirty="0"/>
              <a:t>Hepatic disease and diuretics, vomiting, or hypoproteinemia</a:t>
            </a:r>
          </a:p>
          <a:p>
            <a:pPr lvl="1"/>
            <a:r>
              <a:rPr lang="en-US" dirty="0"/>
              <a:t>Severe canine babesiosis caused by Babesia </a:t>
            </a:r>
            <a:r>
              <a:rPr lang="en-US" dirty="0" err="1"/>
              <a:t>canis</a:t>
            </a:r>
            <a:r>
              <a:rPr lang="en-US" dirty="0"/>
              <a:t> </a:t>
            </a:r>
            <a:r>
              <a:rPr lang="en-US" dirty="0" err="1"/>
              <a:t>rossi</a:t>
            </a:r>
            <a:endParaRPr lang="en-US" dirty="0"/>
          </a:p>
          <a:p>
            <a:pPr lvl="1"/>
            <a:r>
              <a:rPr lang="en-US" dirty="0"/>
              <a:t>Parvovirus gastroenteritis and sepsis</a:t>
            </a:r>
          </a:p>
        </p:txBody>
      </p:sp>
      <p:sp>
        <p:nvSpPr>
          <p:cNvPr id="6" name="Content Placeholder 5">
            <a:extLst>
              <a:ext uri="{FF2B5EF4-FFF2-40B4-BE49-F238E27FC236}">
                <a16:creationId xmlns:a16="http://schemas.microsoft.com/office/drawing/2014/main" id="{E75357DB-5459-D04A-AD3F-C70B1FB79991}"/>
              </a:ext>
            </a:extLst>
          </p:cNvPr>
          <p:cNvSpPr>
            <a:spLocks noGrp="1"/>
          </p:cNvSpPr>
          <p:nvPr>
            <p:ph sz="half" idx="2"/>
          </p:nvPr>
        </p:nvSpPr>
        <p:spPr>
          <a:xfrm>
            <a:off x="6172200" y="1618456"/>
            <a:ext cx="5181600" cy="5279713"/>
          </a:xfrm>
        </p:spPr>
        <p:txBody>
          <a:bodyPr>
            <a:normAutofit fontScale="62500" lnSpcReduction="20000"/>
          </a:bodyPr>
          <a:lstStyle/>
          <a:p>
            <a:r>
              <a:rPr lang="en-US" dirty="0"/>
              <a:t>Hyperchloremic and High-Anion Gap Metabolic Acidosis</a:t>
            </a:r>
          </a:p>
          <a:p>
            <a:pPr lvl="1"/>
            <a:r>
              <a:rPr lang="en-US" dirty="0"/>
              <a:t>Renal failure and resolving diabetic ketoacidosis </a:t>
            </a:r>
          </a:p>
          <a:p>
            <a:pPr lvl="1"/>
            <a:r>
              <a:rPr lang="en-US" dirty="0"/>
              <a:t>Diarrhea complicating high-anion gap acidosis </a:t>
            </a:r>
          </a:p>
          <a:p>
            <a:pPr lvl="1"/>
            <a:r>
              <a:rPr lang="en-US" dirty="0"/>
              <a:t>Severe canine babesiosis caused by Babesia </a:t>
            </a:r>
            <a:r>
              <a:rPr lang="en-US" dirty="0" err="1"/>
              <a:t>canis</a:t>
            </a:r>
            <a:r>
              <a:rPr lang="en-US" dirty="0"/>
              <a:t> </a:t>
            </a:r>
            <a:r>
              <a:rPr lang="en-US" dirty="0" err="1"/>
              <a:t>rossi</a:t>
            </a:r>
            <a:endParaRPr lang="en-US" dirty="0"/>
          </a:p>
          <a:p>
            <a:r>
              <a:rPr lang="en-US" dirty="0"/>
              <a:t>Mixed High-Anion Gap </a:t>
            </a:r>
            <a:r>
              <a:rPr lang="en-US" dirty="0" err="1"/>
              <a:t>Acidoses</a:t>
            </a:r>
            <a:endParaRPr lang="en-US" dirty="0"/>
          </a:p>
          <a:p>
            <a:pPr lvl="1"/>
            <a:r>
              <a:rPr lang="en-US" dirty="0"/>
              <a:t>Diabetic ketoacidosis and renal failure </a:t>
            </a:r>
          </a:p>
          <a:p>
            <a:pPr lvl="1"/>
            <a:r>
              <a:rPr lang="en-US" dirty="0"/>
              <a:t>Diabetic ketoacidosis and lactic acidosis </a:t>
            </a:r>
          </a:p>
          <a:p>
            <a:pPr lvl="1"/>
            <a:r>
              <a:rPr lang="en-US" dirty="0"/>
              <a:t>Ethylene glycol intoxication with lactic acidosis </a:t>
            </a:r>
          </a:p>
          <a:p>
            <a:pPr lvl="1"/>
            <a:r>
              <a:rPr lang="en-US" dirty="0"/>
              <a:t>Uremic acidosis and other high-anion gap acidosis</a:t>
            </a:r>
          </a:p>
          <a:p>
            <a:r>
              <a:rPr lang="en-US" dirty="0"/>
              <a:t>Mixed Normal-Anion Gap Metabolic Acidosis</a:t>
            </a:r>
          </a:p>
          <a:p>
            <a:pPr lvl="1"/>
            <a:r>
              <a:rPr lang="en-US" dirty="0"/>
              <a:t>Fluid therapy with fluids rich in chloride (e.g., lactated Ringer’s solution, 0.9% NaCl) in a patient with hyperchloremic acidosis</a:t>
            </a:r>
          </a:p>
          <a:p>
            <a:pPr lvl="1"/>
            <a:r>
              <a:rPr lang="en-US" dirty="0"/>
              <a:t>Diarrhea and parenteral nutrition</a:t>
            </a:r>
          </a:p>
          <a:p>
            <a:endParaRPr lang="en-US" dirty="0"/>
          </a:p>
        </p:txBody>
      </p:sp>
    </p:spTree>
    <p:extLst>
      <p:ext uri="{BB962C8B-B14F-4D97-AF65-F5344CB8AC3E}">
        <p14:creationId xmlns:p14="http://schemas.microsoft.com/office/powerpoint/2010/main" val="25960321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A4B3C-E048-7B47-9B3F-71774602D085}"/>
              </a:ext>
            </a:extLst>
          </p:cNvPr>
          <p:cNvSpPr>
            <a:spLocks noGrp="1"/>
          </p:cNvSpPr>
          <p:nvPr>
            <p:ph type="title"/>
          </p:nvPr>
        </p:nvSpPr>
        <p:spPr/>
        <p:txBody>
          <a:bodyPr/>
          <a:lstStyle/>
          <a:p>
            <a:r>
              <a:rPr lang="en-US" dirty="0"/>
              <a:t>Triple Disorders</a:t>
            </a:r>
          </a:p>
        </p:txBody>
      </p:sp>
      <p:sp>
        <p:nvSpPr>
          <p:cNvPr id="5" name="Content Placeholder 4">
            <a:extLst>
              <a:ext uri="{FF2B5EF4-FFF2-40B4-BE49-F238E27FC236}">
                <a16:creationId xmlns:a16="http://schemas.microsoft.com/office/drawing/2014/main" id="{DBB64A83-214A-6945-90C9-67BA58963E67}"/>
              </a:ext>
            </a:extLst>
          </p:cNvPr>
          <p:cNvSpPr>
            <a:spLocks noGrp="1"/>
          </p:cNvSpPr>
          <p:nvPr>
            <p:ph idx="1"/>
          </p:nvPr>
        </p:nvSpPr>
        <p:spPr/>
        <p:txBody>
          <a:bodyPr/>
          <a:lstStyle/>
          <a:p>
            <a:r>
              <a:rPr lang="en-US" dirty="0"/>
              <a:t>Metabolic Acidosis, Metabolic Alkalosis, and Respiratory Acidosis</a:t>
            </a:r>
          </a:p>
          <a:p>
            <a:pPr lvl="1"/>
            <a:r>
              <a:rPr lang="en-US" dirty="0"/>
              <a:t>Low-output heart failure with pulmonary edema and diuretics </a:t>
            </a:r>
          </a:p>
          <a:p>
            <a:pPr lvl="1"/>
            <a:r>
              <a:rPr lang="en-US" dirty="0"/>
              <a:t>Gastric dilatation-volvulus</a:t>
            </a:r>
          </a:p>
          <a:p>
            <a:r>
              <a:rPr lang="en-US" dirty="0"/>
              <a:t>Metabolic Acidosis, Metabolic Alkalosis, and Respiratory Alkalosis</a:t>
            </a:r>
          </a:p>
          <a:p>
            <a:pPr lvl="1"/>
            <a:r>
              <a:rPr lang="en-US" dirty="0"/>
              <a:t>Low-output heart failure with pulmonary edema and diuretics </a:t>
            </a:r>
          </a:p>
          <a:p>
            <a:pPr lvl="1"/>
            <a:r>
              <a:rPr lang="en-US" dirty="0"/>
              <a:t>Gastric dilatation-volvulus </a:t>
            </a:r>
          </a:p>
          <a:p>
            <a:pPr lvl="1"/>
            <a:r>
              <a:rPr lang="en-US" dirty="0"/>
              <a:t>Parvovirus gastroenteritis (vomiting, diarrhea, and sepsis) </a:t>
            </a:r>
          </a:p>
          <a:p>
            <a:pPr lvl="1"/>
            <a:r>
              <a:rPr lang="en-US" dirty="0"/>
              <a:t>Severe canine babesiosis caused by Babesia </a:t>
            </a:r>
            <a:r>
              <a:rPr lang="en-US" dirty="0" err="1"/>
              <a:t>canis</a:t>
            </a:r>
            <a:r>
              <a:rPr lang="en-US" dirty="0"/>
              <a:t> </a:t>
            </a:r>
            <a:r>
              <a:rPr lang="en-US" dirty="0" err="1"/>
              <a:t>rossi</a:t>
            </a:r>
            <a:endParaRPr lang="en-US" dirty="0"/>
          </a:p>
        </p:txBody>
      </p:sp>
    </p:spTree>
    <p:extLst>
      <p:ext uri="{BB962C8B-B14F-4D97-AF65-F5344CB8AC3E}">
        <p14:creationId xmlns:p14="http://schemas.microsoft.com/office/powerpoint/2010/main" val="39434600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29541-F29F-994E-958E-C7185C7FE46C}"/>
              </a:ext>
            </a:extLst>
          </p:cNvPr>
          <p:cNvSpPr>
            <a:spLocks noGrp="1"/>
          </p:cNvSpPr>
          <p:nvPr>
            <p:ph type="title"/>
          </p:nvPr>
        </p:nvSpPr>
        <p:spPr/>
        <p:txBody>
          <a:bodyPr/>
          <a:lstStyle/>
          <a:p>
            <a:r>
              <a:rPr lang="en-US" dirty="0"/>
              <a:t>Strong Ion Approach</a:t>
            </a:r>
          </a:p>
        </p:txBody>
      </p:sp>
      <p:sp>
        <p:nvSpPr>
          <p:cNvPr id="3" name="Content Placeholder 2">
            <a:extLst>
              <a:ext uri="{FF2B5EF4-FFF2-40B4-BE49-F238E27FC236}">
                <a16:creationId xmlns:a16="http://schemas.microsoft.com/office/drawing/2014/main" id="{18010F4D-73E3-8A43-AD50-854B907EDAE3}"/>
              </a:ext>
            </a:extLst>
          </p:cNvPr>
          <p:cNvSpPr>
            <a:spLocks noGrp="1"/>
          </p:cNvSpPr>
          <p:nvPr>
            <p:ph idx="1"/>
          </p:nvPr>
        </p:nvSpPr>
        <p:spPr/>
        <p:txBody>
          <a:bodyPr/>
          <a:lstStyle/>
          <a:p>
            <a:r>
              <a:rPr lang="en-US" dirty="0"/>
              <a:t>Also known as the Stewart approach </a:t>
            </a:r>
          </a:p>
          <a:p>
            <a:r>
              <a:rPr lang="en-US" dirty="0"/>
              <a:t>pH is not simply determined by the [H+] and [HCO</a:t>
            </a:r>
            <a:r>
              <a:rPr lang="en-US" baseline="-25000" dirty="0"/>
              <a:t>3</a:t>
            </a:r>
            <a:r>
              <a:rPr lang="en-US" baseline="30000" dirty="0"/>
              <a:t>–</a:t>
            </a:r>
            <a:r>
              <a:rPr lang="en-US" dirty="0"/>
              <a:t>] but involves interactions of other variables</a:t>
            </a:r>
          </a:p>
        </p:txBody>
      </p:sp>
    </p:spTree>
    <p:extLst>
      <p:ext uri="{BB962C8B-B14F-4D97-AF65-F5344CB8AC3E}">
        <p14:creationId xmlns:p14="http://schemas.microsoft.com/office/powerpoint/2010/main" val="40040719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7D4C1-6276-C44E-95D8-05B92B0EACA9}"/>
              </a:ext>
            </a:extLst>
          </p:cNvPr>
          <p:cNvSpPr>
            <a:spLocks noGrp="1"/>
          </p:cNvSpPr>
          <p:nvPr>
            <p:ph type="title"/>
          </p:nvPr>
        </p:nvSpPr>
        <p:spPr/>
        <p:txBody>
          <a:bodyPr/>
          <a:lstStyle/>
          <a:p>
            <a:r>
              <a:rPr lang="en-US" b="1" dirty="0"/>
              <a:t>DEPENDENT AND INDEPENDENT VARIABLES</a:t>
            </a:r>
            <a:endParaRPr lang="en-US" dirty="0"/>
          </a:p>
        </p:txBody>
      </p:sp>
      <p:sp>
        <p:nvSpPr>
          <p:cNvPr id="3" name="Content Placeholder 2">
            <a:extLst>
              <a:ext uri="{FF2B5EF4-FFF2-40B4-BE49-F238E27FC236}">
                <a16:creationId xmlns:a16="http://schemas.microsoft.com/office/drawing/2014/main" id="{52B28F25-B3FE-574B-B3F3-7D8A8C0F1C24}"/>
              </a:ext>
            </a:extLst>
          </p:cNvPr>
          <p:cNvSpPr>
            <a:spLocks noGrp="1"/>
          </p:cNvSpPr>
          <p:nvPr>
            <p:ph sz="half" idx="1"/>
          </p:nvPr>
        </p:nvSpPr>
        <p:spPr/>
        <p:txBody>
          <a:bodyPr>
            <a:normAutofit/>
          </a:bodyPr>
          <a:lstStyle/>
          <a:p>
            <a:r>
              <a:rPr lang="en-US" dirty="0"/>
              <a:t>Dependent variables:</a:t>
            </a:r>
          </a:p>
          <a:p>
            <a:pPr lvl="1"/>
            <a:r>
              <a:rPr lang="en-US" dirty="0"/>
              <a:t>H</a:t>
            </a:r>
            <a:r>
              <a:rPr lang="en-US" baseline="30000" dirty="0"/>
              <a:t>+</a:t>
            </a:r>
            <a:endParaRPr lang="en-US" dirty="0"/>
          </a:p>
          <a:p>
            <a:pPr lvl="1"/>
            <a:r>
              <a:rPr lang="en-US" dirty="0"/>
              <a:t>OH</a:t>
            </a:r>
            <a:r>
              <a:rPr lang="en-US" baseline="30000" dirty="0"/>
              <a:t>–</a:t>
            </a:r>
            <a:endParaRPr lang="en-US" dirty="0"/>
          </a:p>
          <a:p>
            <a:pPr lvl="1"/>
            <a:r>
              <a:rPr lang="en-US" dirty="0"/>
              <a:t>HCO</a:t>
            </a:r>
            <a:r>
              <a:rPr lang="en-US" baseline="-25000" dirty="0"/>
              <a:t>3</a:t>
            </a:r>
            <a:r>
              <a:rPr lang="en-US" baseline="30000" dirty="0"/>
              <a:t>–</a:t>
            </a:r>
            <a:endParaRPr lang="en-US" dirty="0"/>
          </a:p>
          <a:p>
            <a:pPr lvl="1"/>
            <a:r>
              <a:rPr lang="en-US" dirty="0"/>
              <a:t>CO</a:t>
            </a:r>
            <a:r>
              <a:rPr lang="en-US" baseline="-25000" dirty="0"/>
              <a:t>3</a:t>
            </a:r>
            <a:r>
              <a:rPr lang="en-US" baseline="30000" dirty="0"/>
              <a:t>2-</a:t>
            </a:r>
            <a:endParaRPr lang="en-US" dirty="0"/>
          </a:p>
          <a:p>
            <a:pPr lvl="1"/>
            <a:r>
              <a:rPr lang="en-US" dirty="0"/>
              <a:t>HA (weak acid)</a:t>
            </a:r>
          </a:p>
          <a:p>
            <a:pPr lvl="1"/>
            <a:r>
              <a:rPr lang="en-US" dirty="0"/>
              <a:t>A</a:t>
            </a:r>
            <a:r>
              <a:rPr lang="en-US" baseline="30000" dirty="0"/>
              <a:t>–</a:t>
            </a:r>
            <a:r>
              <a:rPr lang="en-US" dirty="0"/>
              <a:t> (weak anions)</a:t>
            </a:r>
          </a:p>
        </p:txBody>
      </p:sp>
      <p:sp>
        <p:nvSpPr>
          <p:cNvPr id="4" name="Content Placeholder 3">
            <a:extLst>
              <a:ext uri="{FF2B5EF4-FFF2-40B4-BE49-F238E27FC236}">
                <a16:creationId xmlns:a16="http://schemas.microsoft.com/office/drawing/2014/main" id="{0FE3420D-5AB6-CC4C-BEC1-6076BC83CAC7}"/>
              </a:ext>
            </a:extLst>
          </p:cNvPr>
          <p:cNvSpPr>
            <a:spLocks noGrp="1"/>
          </p:cNvSpPr>
          <p:nvPr>
            <p:ph sz="half" idx="2"/>
          </p:nvPr>
        </p:nvSpPr>
        <p:spPr/>
        <p:txBody>
          <a:bodyPr/>
          <a:lstStyle/>
          <a:p>
            <a:r>
              <a:rPr lang="en-US" dirty="0"/>
              <a:t>Independent variables:</a:t>
            </a:r>
          </a:p>
          <a:p>
            <a:pPr lvl="1"/>
            <a:r>
              <a:rPr lang="en-US" dirty="0" err="1"/>
              <a:t>pCO</a:t>
            </a:r>
            <a:r>
              <a:rPr lang="en-US" dirty="0"/>
              <a:t>₂</a:t>
            </a:r>
          </a:p>
          <a:p>
            <a:pPr lvl="1"/>
            <a:r>
              <a:rPr lang="en-US" dirty="0"/>
              <a:t>ATOT (total weak non-volatile acids)</a:t>
            </a:r>
          </a:p>
          <a:p>
            <a:pPr lvl="1"/>
            <a:r>
              <a:rPr lang="en-US" dirty="0"/>
              <a:t>SID (net Strong Ion Difference)</a:t>
            </a:r>
          </a:p>
          <a:p>
            <a:endParaRPr lang="en-US" dirty="0"/>
          </a:p>
        </p:txBody>
      </p:sp>
    </p:spTree>
    <p:extLst>
      <p:ext uri="{BB962C8B-B14F-4D97-AF65-F5344CB8AC3E}">
        <p14:creationId xmlns:p14="http://schemas.microsoft.com/office/powerpoint/2010/main" val="10724392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99F3A-585E-7E4E-9A66-2E8687A7B9F4}"/>
              </a:ext>
            </a:extLst>
          </p:cNvPr>
          <p:cNvSpPr>
            <a:spLocks noGrp="1"/>
          </p:cNvSpPr>
          <p:nvPr>
            <p:ph type="title"/>
          </p:nvPr>
        </p:nvSpPr>
        <p:spPr/>
        <p:txBody>
          <a:bodyPr/>
          <a:lstStyle/>
          <a:p>
            <a:r>
              <a:rPr lang="en-US" dirty="0"/>
              <a:t>Concept of pH</a:t>
            </a:r>
          </a:p>
        </p:txBody>
      </p:sp>
      <p:sp>
        <p:nvSpPr>
          <p:cNvPr id="4" name="Content Placeholder 3">
            <a:extLst>
              <a:ext uri="{FF2B5EF4-FFF2-40B4-BE49-F238E27FC236}">
                <a16:creationId xmlns:a16="http://schemas.microsoft.com/office/drawing/2014/main" id="{E1152298-D5B3-C941-965C-273B32109811}"/>
              </a:ext>
            </a:extLst>
          </p:cNvPr>
          <p:cNvSpPr>
            <a:spLocks noGrp="1"/>
          </p:cNvSpPr>
          <p:nvPr>
            <p:ph sz="half" idx="1"/>
          </p:nvPr>
        </p:nvSpPr>
        <p:spPr/>
        <p:txBody>
          <a:bodyPr>
            <a:normAutofit/>
          </a:bodyPr>
          <a:lstStyle/>
          <a:p>
            <a:pPr marL="0" indent="0" algn="ctr">
              <a:buNone/>
            </a:pPr>
            <a:r>
              <a:rPr lang="pt-BR" dirty="0"/>
              <a:t>pH = -log</a:t>
            </a:r>
            <a:r>
              <a:rPr lang="pt-BR" baseline="-25000" dirty="0"/>
              <a:t>10</a:t>
            </a:r>
            <a:r>
              <a:rPr lang="pt-BR" dirty="0"/>
              <a:t>[H+]</a:t>
            </a:r>
            <a:endParaRPr lang="en-US" dirty="0"/>
          </a:p>
          <a:p>
            <a:pPr marL="0" indent="0">
              <a:buNone/>
            </a:pPr>
            <a:endParaRPr lang="en-US" dirty="0"/>
          </a:p>
          <a:p>
            <a:r>
              <a:rPr lang="en-US" dirty="0"/>
              <a:t>Inverse relationship between pH and [H+]</a:t>
            </a:r>
          </a:p>
          <a:p>
            <a:r>
              <a:rPr lang="en-US" dirty="0"/>
              <a:t>pH and [H+] vary exponentially</a:t>
            </a:r>
          </a:p>
        </p:txBody>
      </p:sp>
      <p:pic>
        <p:nvPicPr>
          <p:cNvPr id="6" name="Content Placeholder 5" descr="Chart&#10;&#10;Description automatically generated">
            <a:extLst>
              <a:ext uri="{FF2B5EF4-FFF2-40B4-BE49-F238E27FC236}">
                <a16:creationId xmlns:a16="http://schemas.microsoft.com/office/drawing/2014/main" id="{6774492E-6B0F-3A49-8AEB-1679956958A2}"/>
              </a:ext>
            </a:extLst>
          </p:cNvPr>
          <p:cNvPicPr>
            <a:picLocks noGrp="1"/>
          </p:cNvPicPr>
          <p:nvPr>
            <p:ph sz="half" idx="2"/>
          </p:nvPr>
        </p:nvPicPr>
        <p:blipFill>
          <a:blip r:embed="rId2">
            <a:extLst>
              <a:ext uri="{28A0092B-C50C-407E-A947-70E740481C1C}">
                <a14:useLocalDpi xmlns:a14="http://schemas.microsoft.com/office/drawing/2010/main" val="0"/>
              </a:ext>
            </a:extLst>
          </a:blip>
          <a:stretch>
            <a:fillRect/>
          </a:stretch>
        </p:blipFill>
        <p:spPr>
          <a:xfrm>
            <a:off x="6597650" y="2216944"/>
            <a:ext cx="4330700" cy="3568700"/>
          </a:xfrm>
          <a:prstGeom prst="rect">
            <a:avLst/>
          </a:prstGeom>
        </p:spPr>
      </p:pic>
    </p:spTree>
    <p:extLst>
      <p:ext uri="{BB962C8B-B14F-4D97-AF65-F5344CB8AC3E}">
        <p14:creationId xmlns:p14="http://schemas.microsoft.com/office/powerpoint/2010/main" val="274276035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990B4-93FA-DF47-82FD-F59C2DDF9DAB}"/>
              </a:ext>
            </a:extLst>
          </p:cNvPr>
          <p:cNvSpPr>
            <a:spLocks noGrp="1"/>
          </p:cNvSpPr>
          <p:nvPr>
            <p:ph type="title"/>
          </p:nvPr>
        </p:nvSpPr>
        <p:spPr/>
        <p:txBody>
          <a:bodyPr/>
          <a:lstStyle/>
          <a:p>
            <a:r>
              <a:rPr lang="en-US" dirty="0"/>
              <a:t>pCO2</a:t>
            </a:r>
          </a:p>
        </p:txBody>
      </p:sp>
      <p:sp>
        <p:nvSpPr>
          <p:cNvPr id="3" name="Content Placeholder 2">
            <a:extLst>
              <a:ext uri="{FF2B5EF4-FFF2-40B4-BE49-F238E27FC236}">
                <a16:creationId xmlns:a16="http://schemas.microsoft.com/office/drawing/2014/main" id="{2155A5E8-F9FD-CE46-ABAF-EC03F4A7B2F5}"/>
              </a:ext>
            </a:extLst>
          </p:cNvPr>
          <p:cNvSpPr>
            <a:spLocks noGrp="1"/>
          </p:cNvSpPr>
          <p:nvPr>
            <p:ph idx="1"/>
          </p:nvPr>
        </p:nvSpPr>
        <p:spPr/>
        <p:txBody>
          <a:bodyPr/>
          <a:lstStyle/>
          <a:p>
            <a:r>
              <a:rPr lang="en-US" dirty="0"/>
              <a:t>Same as in HH</a:t>
            </a:r>
          </a:p>
        </p:txBody>
      </p:sp>
    </p:spTree>
    <p:extLst>
      <p:ext uri="{BB962C8B-B14F-4D97-AF65-F5344CB8AC3E}">
        <p14:creationId xmlns:p14="http://schemas.microsoft.com/office/powerpoint/2010/main" val="38246008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D282B-51DD-574F-B9C5-984DA35308AB}"/>
              </a:ext>
            </a:extLst>
          </p:cNvPr>
          <p:cNvSpPr>
            <a:spLocks noGrp="1"/>
          </p:cNvSpPr>
          <p:nvPr>
            <p:ph type="title"/>
          </p:nvPr>
        </p:nvSpPr>
        <p:spPr/>
        <p:txBody>
          <a:bodyPr/>
          <a:lstStyle/>
          <a:p>
            <a:r>
              <a:rPr lang="en-US" dirty="0"/>
              <a:t>SID</a:t>
            </a:r>
          </a:p>
        </p:txBody>
      </p:sp>
      <p:sp>
        <p:nvSpPr>
          <p:cNvPr id="3" name="Content Placeholder 2">
            <a:extLst>
              <a:ext uri="{FF2B5EF4-FFF2-40B4-BE49-F238E27FC236}">
                <a16:creationId xmlns:a16="http://schemas.microsoft.com/office/drawing/2014/main" id="{987718B3-6DFB-D54F-9E6E-2548DA7AE920}"/>
              </a:ext>
            </a:extLst>
          </p:cNvPr>
          <p:cNvSpPr>
            <a:spLocks noGrp="1"/>
          </p:cNvSpPr>
          <p:nvPr>
            <p:ph sz="half" idx="1"/>
          </p:nvPr>
        </p:nvSpPr>
        <p:spPr>
          <a:xfrm>
            <a:off x="525698" y="1825625"/>
            <a:ext cx="6535711" cy="4351338"/>
          </a:xfrm>
        </p:spPr>
        <p:txBody>
          <a:bodyPr>
            <a:normAutofit/>
          </a:bodyPr>
          <a:lstStyle/>
          <a:p>
            <a:r>
              <a:rPr lang="en-US" dirty="0"/>
              <a:t>Ions in plasma </a:t>
            </a:r>
          </a:p>
          <a:p>
            <a:pPr lvl="1"/>
            <a:r>
              <a:rPr lang="en-US" dirty="0"/>
              <a:t>Nonbuffered ions (strong ions or strong electrolytes) </a:t>
            </a:r>
          </a:p>
          <a:p>
            <a:pPr lvl="1"/>
            <a:r>
              <a:rPr lang="en-US" dirty="0"/>
              <a:t>Buffered ions</a:t>
            </a:r>
          </a:p>
          <a:p>
            <a:pPr lvl="1"/>
            <a:endParaRPr lang="en-US" dirty="0"/>
          </a:p>
          <a:p>
            <a:pPr marL="457200" lvl="1" indent="0">
              <a:buNone/>
            </a:pPr>
            <a:r>
              <a:rPr lang="en-US" b="1" dirty="0"/>
              <a:t>STRONG CATIONS – STRONG ANIONS = SID</a:t>
            </a:r>
          </a:p>
        </p:txBody>
      </p:sp>
      <p:pic>
        <p:nvPicPr>
          <p:cNvPr id="6" name="Content Placeholder 5" descr="Chart, waterfall chart&#10;&#10;Description automatically generated">
            <a:extLst>
              <a:ext uri="{FF2B5EF4-FFF2-40B4-BE49-F238E27FC236}">
                <a16:creationId xmlns:a16="http://schemas.microsoft.com/office/drawing/2014/main" id="{43A70FFD-DA12-2A49-BE36-AB70E3955749}"/>
              </a:ext>
            </a:extLst>
          </p:cNvPr>
          <p:cNvPicPr>
            <a:picLocks noGrp="1" noChangeAspect="1"/>
          </p:cNvPicPr>
          <p:nvPr>
            <p:ph sz="half" idx="2"/>
          </p:nvPr>
        </p:nvPicPr>
        <p:blipFill>
          <a:blip r:embed="rId3"/>
          <a:stretch>
            <a:fillRect/>
          </a:stretch>
        </p:blipFill>
        <p:spPr>
          <a:xfrm>
            <a:off x="6700602" y="2521744"/>
            <a:ext cx="4965700" cy="2959100"/>
          </a:xfrm>
        </p:spPr>
      </p:pic>
    </p:spTree>
    <p:extLst>
      <p:ext uri="{BB962C8B-B14F-4D97-AF65-F5344CB8AC3E}">
        <p14:creationId xmlns:p14="http://schemas.microsoft.com/office/powerpoint/2010/main" val="31068901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D062F97-13B6-9F4D-96D0-CE31332E1D41}"/>
              </a:ext>
            </a:extLst>
          </p:cNvPr>
          <p:cNvSpPr>
            <a:spLocks noGrp="1"/>
          </p:cNvSpPr>
          <p:nvPr>
            <p:ph type="title"/>
          </p:nvPr>
        </p:nvSpPr>
        <p:spPr/>
        <p:txBody>
          <a:bodyPr/>
          <a:lstStyle/>
          <a:p>
            <a:r>
              <a:rPr lang="en-US" dirty="0"/>
              <a:t>SID </a:t>
            </a:r>
            <a:r>
              <a:rPr lang="en-US" dirty="0" err="1"/>
              <a:t>cont</a:t>
            </a:r>
            <a:endParaRPr lang="en-US" dirty="0"/>
          </a:p>
        </p:txBody>
      </p:sp>
      <p:sp>
        <p:nvSpPr>
          <p:cNvPr id="6" name="Content Placeholder 5">
            <a:extLst>
              <a:ext uri="{FF2B5EF4-FFF2-40B4-BE49-F238E27FC236}">
                <a16:creationId xmlns:a16="http://schemas.microsoft.com/office/drawing/2014/main" id="{432F3DC4-0316-9549-AC5C-782BB9F9FE9B}"/>
              </a:ext>
            </a:extLst>
          </p:cNvPr>
          <p:cNvSpPr>
            <a:spLocks noGrp="1"/>
          </p:cNvSpPr>
          <p:nvPr>
            <p:ph idx="1"/>
          </p:nvPr>
        </p:nvSpPr>
        <p:spPr/>
        <p:txBody>
          <a:bodyPr>
            <a:normAutofit fontScale="92500" lnSpcReduction="10000"/>
          </a:bodyPr>
          <a:lstStyle/>
          <a:p>
            <a:r>
              <a:rPr lang="en-US" dirty="0"/>
              <a:t>Strong ions are those ion that dissociate completely at the pH of interest in a particular solution at pH 7.4</a:t>
            </a:r>
          </a:p>
          <a:p>
            <a:pPr lvl="1"/>
            <a:r>
              <a:rPr lang="en-US" dirty="0"/>
              <a:t>strong cations: Na</a:t>
            </a:r>
            <a:r>
              <a:rPr lang="en-US" baseline="30000" dirty="0"/>
              <a:t>+</a:t>
            </a:r>
            <a:r>
              <a:rPr lang="en-US" dirty="0"/>
              <a:t>, K</a:t>
            </a:r>
            <a:r>
              <a:rPr lang="en-US" baseline="30000" dirty="0"/>
              <a:t>+</a:t>
            </a:r>
            <a:r>
              <a:rPr lang="en-US" dirty="0"/>
              <a:t>, Ca</a:t>
            </a:r>
            <a:r>
              <a:rPr lang="en-US" baseline="30000" dirty="0"/>
              <a:t>2+</a:t>
            </a:r>
            <a:r>
              <a:rPr lang="en-US" dirty="0"/>
              <a:t>, Mg</a:t>
            </a:r>
            <a:r>
              <a:rPr lang="en-US" baseline="30000" dirty="0"/>
              <a:t>2+</a:t>
            </a:r>
            <a:endParaRPr lang="en-US" dirty="0"/>
          </a:p>
          <a:p>
            <a:pPr lvl="1"/>
            <a:r>
              <a:rPr lang="en-US" dirty="0"/>
              <a:t>strong anions: Cl</a:t>
            </a:r>
            <a:r>
              <a:rPr lang="en-US" baseline="30000" dirty="0"/>
              <a:t>-﻿</a:t>
            </a:r>
            <a:r>
              <a:rPr lang="en-US" dirty="0"/>
              <a:t> and SO</a:t>
            </a:r>
            <a:r>
              <a:rPr lang="en-US" baseline="-25000" dirty="0"/>
              <a:t>4</a:t>
            </a:r>
            <a:r>
              <a:rPr lang="en-US" baseline="30000" dirty="0"/>
              <a:t>2-</a:t>
            </a:r>
            <a:endParaRPr lang="en-US" dirty="0"/>
          </a:p>
          <a:p>
            <a:r>
              <a:rPr lang="en-US" dirty="0"/>
              <a:t>Strong Ion Difference (SID) is the difference between the concentrations of strong cations and strong anions.</a:t>
            </a:r>
          </a:p>
          <a:p>
            <a:pPr lvl="1"/>
            <a:r>
              <a:rPr lang="en-US" dirty="0"/>
              <a:t>SID = [strong cations] – [strong anions]</a:t>
            </a:r>
          </a:p>
          <a:p>
            <a:pPr lvl="1"/>
            <a:r>
              <a:rPr lang="en-US" dirty="0"/>
              <a:t>apparent SID = </a:t>
            </a:r>
            <a:r>
              <a:rPr lang="en-US" dirty="0" err="1"/>
              <a:t>SIDa</a:t>
            </a:r>
            <a:r>
              <a:rPr lang="en-US" dirty="0"/>
              <a:t> = (Na</a:t>
            </a:r>
            <a:r>
              <a:rPr lang="en-US" baseline="30000" dirty="0"/>
              <a:t>+</a:t>
            </a:r>
            <a:r>
              <a:rPr lang="en-US" dirty="0"/>
              <a:t> + K</a:t>
            </a:r>
            <a:r>
              <a:rPr lang="en-US" baseline="30000" dirty="0"/>
              <a:t>+</a:t>
            </a:r>
            <a:r>
              <a:rPr lang="en-US" dirty="0"/>
              <a:t> + Ca</a:t>
            </a:r>
            <a:r>
              <a:rPr lang="en-US" baseline="30000" dirty="0"/>
              <a:t>2+</a:t>
            </a:r>
            <a:r>
              <a:rPr lang="en-US" dirty="0"/>
              <a:t> + Mg</a:t>
            </a:r>
            <a:r>
              <a:rPr lang="en-US" baseline="30000" dirty="0"/>
              <a:t>2+</a:t>
            </a:r>
            <a:r>
              <a:rPr lang="en-US" dirty="0"/>
              <a:t>) – (Cl</a:t>
            </a:r>
            <a:r>
              <a:rPr lang="en-US" baseline="30000" dirty="0"/>
              <a:t>–</a:t>
            </a:r>
            <a:r>
              <a:rPr lang="en-US" dirty="0"/>
              <a:t> – L-lactate – urate)</a:t>
            </a:r>
          </a:p>
          <a:p>
            <a:pPr lvl="1"/>
            <a:r>
              <a:rPr lang="en-US" dirty="0"/>
              <a:t>Abbreviated SID = (Na</a:t>
            </a:r>
            <a:r>
              <a:rPr lang="en-US" baseline="30000" dirty="0"/>
              <a:t>+</a:t>
            </a:r>
            <a:r>
              <a:rPr lang="en-US" dirty="0"/>
              <a:t>) – (Cl</a:t>
            </a:r>
            <a:r>
              <a:rPr lang="en-US" baseline="30000" dirty="0"/>
              <a:t>–</a:t>
            </a:r>
            <a:r>
              <a:rPr lang="en-US" dirty="0"/>
              <a:t>)</a:t>
            </a:r>
          </a:p>
          <a:p>
            <a:r>
              <a:rPr lang="en-US" dirty="0"/>
              <a:t>increased SID (&gt;0) leads to alkalosis (increase in unmeasured anions)</a:t>
            </a:r>
          </a:p>
          <a:p>
            <a:r>
              <a:rPr lang="en-US" dirty="0"/>
              <a:t>decreased SID (&lt;0) acidosis</a:t>
            </a:r>
          </a:p>
        </p:txBody>
      </p:sp>
    </p:spTree>
    <p:extLst>
      <p:ext uri="{BB962C8B-B14F-4D97-AF65-F5344CB8AC3E}">
        <p14:creationId xmlns:p14="http://schemas.microsoft.com/office/powerpoint/2010/main" val="38113740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A4B0E-B82B-4140-AF95-0D1D2AF06F8F}"/>
              </a:ext>
            </a:extLst>
          </p:cNvPr>
          <p:cNvSpPr>
            <a:spLocks noGrp="1"/>
          </p:cNvSpPr>
          <p:nvPr>
            <p:ph type="title"/>
          </p:nvPr>
        </p:nvSpPr>
        <p:spPr/>
        <p:txBody>
          <a:bodyPr/>
          <a:lstStyle/>
          <a:p>
            <a:r>
              <a:rPr lang="en-US" dirty="0"/>
              <a:t>[</a:t>
            </a:r>
            <a:r>
              <a:rPr lang="en-US" dirty="0" err="1"/>
              <a:t>Atot</a:t>
            </a:r>
            <a:r>
              <a:rPr lang="en-US" dirty="0"/>
              <a:t>]</a:t>
            </a:r>
          </a:p>
        </p:txBody>
      </p:sp>
      <p:sp>
        <p:nvSpPr>
          <p:cNvPr id="3" name="Content Placeholder 2">
            <a:extLst>
              <a:ext uri="{FF2B5EF4-FFF2-40B4-BE49-F238E27FC236}">
                <a16:creationId xmlns:a16="http://schemas.microsoft.com/office/drawing/2014/main" id="{F39EDF05-8A90-7B48-B9FA-71E739ABDC36}"/>
              </a:ext>
            </a:extLst>
          </p:cNvPr>
          <p:cNvSpPr>
            <a:spLocks noGrp="1"/>
          </p:cNvSpPr>
          <p:nvPr>
            <p:ph idx="1"/>
          </p:nvPr>
        </p:nvSpPr>
        <p:spPr/>
        <p:txBody>
          <a:bodyPr>
            <a:normAutofit/>
          </a:bodyPr>
          <a:lstStyle/>
          <a:p>
            <a:r>
              <a:rPr lang="en-US" dirty="0"/>
              <a:t>ATOT = total plasma concentration of inorganic phosphate, serum proteins and albumin (weak non-volatile acids)</a:t>
            </a:r>
          </a:p>
          <a:p>
            <a:pPr lvl="1"/>
            <a:r>
              <a:rPr lang="en-US" dirty="0"/>
              <a:t>Change in concentration directly effects pH</a:t>
            </a:r>
          </a:p>
          <a:p>
            <a:r>
              <a:rPr lang="en-US" dirty="0"/>
              <a:t>How does </a:t>
            </a:r>
            <a:r>
              <a:rPr lang="en-US" dirty="0" err="1"/>
              <a:t>Atot</a:t>
            </a:r>
            <a:r>
              <a:rPr lang="en-US" dirty="0"/>
              <a:t> change?</a:t>
            </a:r>
          </a:p>
          <a:p>
            <a:pPr lvl="1"/>
            <a:r>
              <a:rPr lang="en-US" dirty="0"/>
              <a:t>increase in plasma albumin, phosphate, or globulin concentrations</a:t>
            </a:r>
          </a:p>
          <a:p>
            <a:pPr lvl="1"/>
            <a:r>
              <a:rPr lang="en-US" dirty="0"/>
              <a:t>decrease in plasma albumin, phosphate, or globulin concentrations. </a:t>
            </a:r>
          </a:p>
          <a:p>
            <a:pPr lvl="1"/>
            <a:endParaRPr lang="en-US" dirty="0"/>
          </a:p>
        </p:txBody>
      </p:sp>
    </p:spTree>
    <p:extLst>
      <p:ext uri="{BB962C8B-B14F-4D97-AF65-F5344CB8AC3E}">
        <p14:creationId xmlns:p14="http://schemas.microsoft.com/office/powerpoint/2010/main" val="16162334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9F650-E8FC-1A41-BC07-C6031B561863}"/>
              </a:ext>
            </a:extLst>
          </p:cNvPr>
          <p:cNvSpPr>
            <a:spLocks noGrp="1"/>
          </p:cNvSpPr>
          <p:nvPr>
            <p:ph type="title"/>
          </p:nvPr>
        </p:nvSpPr>
        <p:spPr>
          <a:xfrm>
            <a:off x="838200" y="380115"/>
            <a:ext cx="10515600" cy="1325563"/>
          </a:xfrm>
        </p:spPr>
        <p:txBody>
          <a:bodyPr/>
          <a:lstStyle/>
          <a:p>
            <a:r>
              <a:rPr lang="en-US" dirty="0"/>
              <a:t>NONVOLATILE BUFFER ION ALKALOSIS </a:t>
            </a:r>
            <a:br>
              <a:rPr lang="en-US" dirty="0"/>
            </a:br>
            <a:r>
              <a:rPr lang="en-US" dirty="0"/>
              <a:t>(</a:t>
            </a:r>
            <a:r>
              <a:rPr lang="en-US" dirty="0" err="1"/>
              <a:t>decresed</a:t>
            </a:r>
            <a:r>
              <a:rPr lang="en-US" dirty="0"/>
              <a:t> </a:t>
            </a:r>
            <a:r>
              <a:rPr lang="en-US" dirty="0" err="1"/>
              <a:t>atot</a:t>
            </a:r>
            <a:r>
              <a:rPr lang="en-US" dirty="0"/>
              <a:t>)</a:t>
            </a:r>
          </a:p>
        </p:txBody>
      </p:sp>
      <p:sp>
        <p:nvSpPr>
          <p:cNvPr id="3" name="Content Placeholder 2">
            <a:extLst>
              <a:ext uri="{FF2B5EF4-FFF2-40B4-BE49-F238E27FC236}">
                <a16:creationId xmlns:a16="http://schemas.microsoft.com/office/drawing/2014/main" id="{190CB823-B03D-5241-AB9C-5D797DD6C367}"/>
              </a:ext>
            </a:extLst>
          </p:cNvPr>
          <p:cNvSpPr>
            <a:spLocks noGrp="1"/>
          </p:cNvSpPr>
          <p:nvPr>
            <p:ph idx="1"/>
          </p:nvPr>
        </p:nvSpPr>
        <p:spPr/>
        <p:txBody>
          <a:bodyPr/>
          <a:lstStyle/>
          <a:p>
            <a:r>
              <a:rPr lang="en-US" dirty="0"/>
              <a:t>Hypoalbuminemia</a:t>
            </a:r>
          </a:p>
          <a:p>
            <a:endParaRPr lang="en-US" dirty="0"/>
          </a:p>
          <a:p>
            <a:endParaRPr lang="en-US" dirty="0"/>
          </a:p>
          <a:p>
            <a:endParaRPr lang="en-US" dirty="0"/>
          </a:p>
          <a:p>
            <a:pPr marL="0" indent="0">
              <a:buNone/>
            </a:pPr>
            <a:r>
              <a:rPr lang="en-US" sz="1800" dirty="0"/>
              <a:t>ATOT = total plasma concentration of inorganic phosphate, serum proteins and albumin </a:t>
            </a:r>
          </a:p>
          <a:p>
            <a:endParaRPr lang="en-US" dirty="0"/>
          </a:p>
        </p:txBody>
      </p:sp>
    </p:spTree>
    <p:extLst>
      <p:ext uri="{BB962C8B-B14F-4D97-AF65-F5344CB8AC3E}">
        <p14:creationId xmlns:p14="http://schemas.microsoft.com/office/powerpoint/2010/main" val="81878967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99771-AF48-DF47-BB0D-C4457AB47B2E}"/>
              </a:ext>
            </a:extLst>
          </p:cNvPr>
          <p:cNvSpPr>
            <a:spLocks noGrp="1"/>
          </p:cNvSpPr>
          <p:nvPr>
            <p:ph type="title"/>
          </p:nvPr>
        </p:nvSpPr>
        <p:spPr/>
        <p:txBody>
          <a:bodyPr/>
          <a:lstStyle/>
          <a:p>
            <a:r>
              <a:rPr lang="en-US" dirty="0"/>
              <a:t>NONVOLATILE BUFFER ION ACIDOSIS </a:t>
            </a:r>
            <a:br>
              <a:rPr lang="en-US" dirty="0"/>
            </a:br>
            <a:r>
              <a:rPr lang="en-US" dirty="0"/>
              <a:t>(increased </a:t>
            </a:r>
            <a:r>
              <a:rPr lang="en-US" dirty="0" err="1"/>
              <a:t>atot</a:t>
            </a:r>
            <a:r>
              <a:rPr lang="en-US" dirty="0"/>
              <a:t>)</a:t>
            </a:r>
          </a:p>
        </p:txBody>
      </p:sp>
      <p:sp>
        <p:nvSpPr>
          <p:cNvPr id="3" name="Content Placeholder 2">
            <a:extLst>
              <a:ext uri="{FF2B5EF4-FFF2-40B4-BE49-F238E27FC236}">
                <a16:creationId xmlns:a16="http://schemas.microsoft.com/office/drawing/2014/main" id="{C24FBFAB-0210-DB49-BA1A-5E0B654002B3}"/>
              </a:ext>
            </a:extLst>
          </p:cNvPr>
          <p:cNvSpPr>
            <a:spLocks noGrp="1"/>
          </p:cNvSpPr>
          <p:nvPr>
            <p:ph idx="1"/>
          </p:nvPr>
        </p:nvSpPr>
        <p:spPr/>
        <p:txBody>
          <a:bodyPr/>
          <a:lstStyle/>
          <a:p>
            <a:r>
              <a:rPr lang="en-US" dirty="0"/>
              <a:t>Hyperphosphatemia </a:t>
            </a:r>
          </a:p>
          <a:p>
            <a:pPr marL="0" indent="0">
              <a:buNone/>
            </a:pPr>
            <a:endParaRPr lang="en-US" dirty="0"/>
          </a:p>
          <a:p>
            <a:endParaRPr lang="en-US" dirty="0"/>
          </a:p>
          <a:p>
            <a:endParaRPr lang="en-US" dirty="0"/>
          </a:p>
          <a:p>
            <a:endParaRPr lang="en-US" dirty="0"/>
          </a:p>
          <a:p>
            <a:endParaRPr lang="en-US" dirty="0"/>
          </a:p>
          <a:p>
            <a:pPr marL="0" indent="0">
              <a:buNone/>
            </a:pPr>
            <a:r>
              <a:rPr lang="en-US" sz="1800" dirty="0"/>
              <a:t>ATOT = total plasma concentration of inorganic phosphate, serum proteins and albumin </a:t>
            </a:r>
          </a:p>
          <a:p>
            <a:pPr marL="0" indent="0">
              <a:buNone/>
            </a:pPr>
            <a:endParaRPr lang="en-US" dirty="0"/>
          </a:p>
        </p:txBody>
      </p:sp>
    </p:spTree>
    <p:extLst>
      <p:ext uri="{BB962C8B-B14F-4D97-AF65-F5344CB8AC3E}">
        <p14:creationId xmlns:p14="http://schemas.microsoft.com/office/powerpoint/2010/main" val="118997640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EEB908-537B-DB4D-99AD-18159CA6444D}"/>
              </a:ext>
            </a:extLst>
          </p:cNvPr>
          <p:cNvSpPr>
            <a:spLocks noGrp="1"/>
          </p:cNvSpPr>
          <p:nvPr>
            <p:ph type="title"/>
          </p:nvPr>
        </p:nvSpPr>
        <p:spPr/>
        <p:txBody>
          <a:bodyPr/>
          <a:lstStyle/>
          <a:p>
            <a:r>
              <a:rPr lang="en-US" dirty="0"/>
              <a:t>Disorders of SID</a:t>
            </a:r>
          </a:p>
        </p:txBody>
      </p:sp>
      <p:sp>
        <p:nvSpPr>
          <p:cNvPr id="3" name="Content Placeholder 2">
            <a:extLst>
              <a:ext uri="{FF2B5EF4-FFF2-40B4-BE49-F238E27FC236}">
                <a16:creationId xmlns:a16="http://schemas.microsoft.com/office/drawing/2014/main" id="{969E1543-CF92-9C4C-A294-30A0E69CAEDB}"/>
              </a:ext>
            </a:extLst>
          </p:cNvPr>
          <p:cNvSpPr>
            <a:spLocks noGrp="1"/>
          </p:cNvSpPr>
          <p:nvPr>
            <p:ph idx="1"/>
          </p:nvPr>
        </p:nvSpPr>
        <p:spPr/>
        <p:txBody>
          <a:bodyPr>
            <a:normAutofit/>
          </a:bodyPr>
          <a:lstStyle/>
          <a:p>
            <a:r>
              <a:rPr lang="en-US" dirty="0"/>
              <a:t>Decreased SID results in a strong ion (metabolic) acidosis, whereas an increase in SID results in a strong ion (metabolic) alkalosis. </a:t>
            </a:r>
          </a:p>
          <a:p>
            <a:r>
              <a:rPr lang="en-US" dirty="0"/>
              <a:t>Changes in </a:t>
            </a:r>
          </a:p>
          <a:p>
            <a:pPr lvl="1"/>
            <a:r>
              <a:rPr lang="en-US" dirty="0"/>
              <a:t>Increase in strong anions relative to strong cations</a:t>
            </a:r>
          </a:p>
          <a:p>
            <a:pPr lvl="1"/>
            <a:r>
              <a:rPr lang="en-US" dirty="0"/>
              <a:t>Decrease in strong anions relative to strong cations </a:t>
            </a:r>
          </a:p>
          <a:p>
            <a:pPr lvl="1"/>
            <a:r>
              <a:rPr lang="en-US" dirty="0"/>
              <a:t>Change in the change in extracellular fluid volume with no change in strong anions relative to strong cations. </a:t>
            </a:r>
          </a:p>
          <a:p>
            <a:pPr lvl="1"/>
            <a:endParaRPr lang="en-US" dirty="0"/>
          </a:p>
          <a:p>
            <a:pPr marL="457200" lvl="1" indent="0">
              <a:buNone/>
            </a:pPr>
            <a:r>
              <a:rPr lang="en-US" sz="1600" dirty="0"/>
              <a:t>SID = [strong cations] – [strong anions]</a:t>
            </a:r>
          </a:p>
          <a:p>
            <a:pPr marL="457200" lvl="1" indent="0">
              <a:buNone/>
            </a:pPr>
            <a:r>
              <a:rPr lang="en-US" sz="1600" dirty="0"/>
              <a:t>apparent SID = </a:t>
            </a:r>
            <a:r>
              <a:rPr lang="en-US" sz="1600" dirty="0" err="1"/>
              <a:t>SIDa</a:t>
            </a:r>
            <a:r>
              <a:rPr lang="en-US" sz="1600" dirty="0"/>
              <a:t> = (Na</a:t>
            </a:r>
            <a:r>
              <a:rPr lang="en-US" sz="1600" baseline="30000" dirty="0"/>
              <a:t>+</a:t>
            </a:r>
            <a:r>
              <a:rPr lang="en-US" sz="1600" dirty="0"/>
              <a:t> + K</a:t>
            </a:r>
            <a:r>
              <a:rPr lang="en-US" sz="1600" baseline="30000" dirty="0"/>
              <a:t>+</a:t>
            </a:r>
            <a:r>
              <a:rPr lang="en-US" sz="1600" dirty="0"/>
              <a:t> + Ca</a:t>
            </a:r>
            <a:r>
              <a:rPr lang="en-US" sz="1600" baseline="30000" dirty="0"/>
              <a:t>2+</a:t>
            </a:r>
            <a:r>
              <a:rPr lang="en-US" sz="1600" dirty="0"/>
              <a:t> + Mg</a:t>
            </a:r>
            <a:r>
              <a:rPr lang="en-US" sz="1600" baseline="30000" dirty="0"/>
              <a:t>2+</a:t>
            </a:r>
            <a:r>
              <a:rPr lang="en-US" sz="1600" dirty="0"/>
              <a:t>) – (Cl</a:t>
            </a:r>
            <a:r>
              <a:rPr lang="en-US" sz="1600" baseline="30000" dirty="0"/>
              <a:t>–</a:t>
            </a:r>
            <a:r>
              <a:rPr lang="en-US" sz="1600" dirty="0"/>
              <a:t> – L-lactate – urate)</a:t>
            </a:r>
          </a:p>
          <a:p>
            <a:pPr marL="0" indent="0">
              <a:buNone/>
            </a:pPr>
            <a:endParaRPr lang="en-US" dirty="0"/>
          </a:p>
        </p:txBody>
      </p:sp>
    </p:spTree>
    <p:extLst>
      <p:ext uri="{BB962C8B-B14F-4D97-AF65-F5344CB8AC3E}">
        <p14:creationId xmlns:p14="http://schemas.microsoft.com/office/powerpoint/2010/main" val="37015481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9B0FCA-C82C-3648-8411-2731B56EB0B3}"/>
              </a:ext>
            </a:extLst>
          </p:cNvPr>
          <p:cNvSpPr>
            <a:spLocks noGrp="1"/>
          </p:cNvSpPr>
          <p:nvPr>
            <p:ph type="title"/>
          </p:nvPr>
        </p:nvSpPr>
        <p:spPr/>
        <p:txBody>
          <a:bodyPr/>
          <a:lstStyle/>
          <a:p>
            <a:r>
              <a:rPr lang="en-US" dirty="0"/>
              <a:t>SID Alkalosis</a:t>
            </a:r>
          </a:p>
        </p:txBody>
      </p:sp>
      <p:sp>
        <p:nvSpPr>
          <p:cNvPr id="4" name="Content Placeholder 3">
            <a:extLst>
              <a:ext uri="{FF2B5EF4-FFF2-40B4-BE49-F238E27FC236}">
                <a16:creationId xmlns:a16="http://schemas.microsoft.com/office/drawing/2014/main" id="{F6E06836-B2E8-4A41-937A-07A781E0EACF}"/>
              </a:ext>
            </a:extLst>
          </p:cNvPr>
          <p:cNvSpPr>
            <a:spLocks noGrp="1"/>
          </p:cNvSpPr>
          <p:nvPr>
            <p:ph sz="half" idx="1"/>
          </p:nvPr>
        </p:nvSpPr>
        <p:spPr/>
        <p:txBody>
          <a:bodyPr>
            <a:normAutofit/>
          </a:bodyPr>
          <a:lstStyle/>
          <a:p>
            <a:r>
              <a:rPr lang="en-US" dirty="0"/>
              <a:t>Increase in SID </a:t>
            </a:r>
          </a:p>
          <a:p>
            <a:pPr lvl="1"/>
            <a:r>
              <a:rPr lang="en-US" dirty="0"/>
              <a:t>Na+ increase</a:t>
            </a:r>
          </a:p>
          <a:p>
            <a:pPr lvl="1"/>
            <a:r>
              <a:rPr lang="en-US" dirty="0"/>
              <a:t>Cl- decrease</a:t>
            </a:r>
          </a:p>
          <a:p>
            <a:pPr lvl="1"/>
            <a:r>
              <a:rPr lang="en-US" dirty="0"/>
              <a:t>Free water </a:t>
            </a:r>
            <a:r>
              <a:rPr lang="en-US" dirty="0" err="1"/>
              <a:t>defecit</a:t>
            </a:r>
            <a:endParaRPr lang="en-US" dirty="0"/>
          </a:p>
        </p:txBody>
      </p:sp>
      <p:sp>
        <p:nvSpPr>
          <p:cNvPr id="5" name="Content Placeholder 4">
            <a:extLst>
              <a:ext uri="{FF2B5EF4-FFF2-40B4-BE49-F238E27FC236}">
                <a16:creationId xmlns:a16="http://schemas.microsoft.com/office/drawing/2014/main" id="{04984DDA-3B37-C349-A57E-70D223990410}"/>
              </a:ext>
            </a:extLst>
          </p:cNvPr>
          <p:cNvSpPr>
            <a:spLocks noGrp="1"/>
          </p:cNvSpPr>
          <p:nvPr>
            <p:ph sz="half" idx="2"/>
          </p:nvPr>
        </p:nvSpPr>
        <p:spPr/>
        <p:txBody>
          <a:bodyPr>
            <a:normAutofit/>
          </a:bodyPr>
          <a:lstStyle/>
          <a:p>
            <a:r>
              <a:rPr lang="en-US" dirty="0"/>
              <a:t>Concentration alkalosis (increase in sodium)</a:t>
            </a:r>
          </a:p>
          <a:p>
            <a:pPr lvl="1"/>
            <a:r>
              <a:rPr lang="en-US" dirty="0"/>
              <a:t>Free water loss</a:t>
            </a:r>
          </a:p>
          <a:p>
            <a:pPr lvl="1"/>
            <a:r>
              <a:rPr lang="en-US" dirty="0"/>
              <a:t>Hypotonic fluid loss</a:t>
            </a:r>
          </a:p>
          <a:p>
            <a:r>
              <a:rPr lang="en-US" dirty="0" err="1"/>
              <a:t>Hypochloremic</a:t>
            </a:r>
            <a:r>
              <a:rPr lang="en-US" dirty="0"/>
              <a:t> alkalosis (increase in corrected chloride)</a:t>
            </a:r>
          </a:p>
          <a:p>
            <a:pPr lvl="1"/>
            <a:r>
              <a:rPr lang="en-US" dirty="0"/>
              <a:t>Excessive gain of sodium relative to chloride</a:t>
            </a:r>
          </a:p>
          <a:p>
            <a:pPr lvl="1"/>
            <a:r>
              <a:rPr lang="en-US" dirty="0"/>
              <a:t>Excessive loss of chloride relative to sodium</a:t>
            </a:r>
          </a:p>
        </p:txBody>
      </p:sp>
    </p:spTree>
    <p:extLst>
      <p:ext uri="{BB962C8B-B14F-4D97-AF65-F5344CB8AC3E}">
        <p14:creationId xmlns:p14="http://schemas.microsoft.com/office/powerpoint/2010/main" val="16672305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907E3-9303-7B47-A95A-99E00BC2CE3E}"/>
              </a:ext>
            </a:extLst>
          </p:cNvPr>
          <p:cNvSpPr>
            <a:spLocks noGrp="1"/>
          </p:cNvSpPr>
          <p:nvPr>
            <p:ph type="title"/>
          </p:nvPr>
        </p:nvSpPr>
        <p:spPr/>
        <p:txBody>
          <a:bodyPr/>
          <a:lstStyle/>
          <a:p>
            <a:r>
              <a:rPr lang="en-US" dirty="0"/>
              <a:t>SID Acidosis </a:t>
            </a:r>
          </a:p>
        </p:txBody>
      </p:sp>
      <p:sp>
        <p:nvSpPr>
          <p:cNvPr id="3" name="Content Placeholder 2">
            <a:extLst>
              <a:ext uri="{FF2B5EF4-FFF2-40B4-BE49-F238E27FC236}">
                <a16:creationId xmlns:a16="http://schemas.microsoft.com/office/drawing/2014/main" id="{7E130AFB-AC78-B040-A154-649FE3E50568}"/>
              </a:ext>
            </a:extLst>
          </p:cNvPr>
          <p:cNvSpPr>
            <a:spLocks noGrp="1"/>
          </p:cNvSpPr>
          <p:nvPr>
            <p:ph sz="half" idx="1"/>
          </p:nvPr>
        </p:nvSpPr>
        <p:spPr/>
        <p:txBody>
          <a:bodyPr>
            <a:normAutofit fontScale="77500" lnSpcReduction="20000"/>
          </a:bodyPr>
          <a:lstStyle/>
          <a:p>
            <a:r>
              <a:rPr lang="en-US" dirty="0"/>
              <a:t>Decreases in SID </a:t>
            </a:r>
          </a:p>
          <a:p>
            <a:pPr lvl="1"/>
            <a:r>
              <a:rPr lang="en-US" dirty="0"/>
              <a:t>Na+ decrease</a:t>
            </a:r>
          </a:p>
          <a:p>
            <a:pPr lvl="1"/>
            <a:r>
              <a:rPr lang="en-US" dirty="0"/>
              <a:t>Cl- increase</a:t>
            </a:r>
          </a:p>
          <a:p>
            <a:pPr lvl="1"/>
            <a:r>
              <a:rPr lang="en-US" dirty="0"/>
              <a:t>Increased concentration of other strong anions </a:t>
            </a:r>
          </a:p>
        </p:txBody>
      </p:sp>
      <p:sp>
        <p:nvSpPr>
          <p:cNvPr id="4" name="Content Placeholder 3">
            <a:extLst>
              <a:ext uri="{FF2B5EF4-FFF2-40B4-BE49-F238E27FC236}">
                <a16:creationId xmlns:a16="http://schemas.microsoft.com/office/drawing/2014/main" id="{BEF88419-6D03-124D-8616-0E127E73EA15}"/>
              </a:ext>
            </a:extLst>
          </p:cNvPr>
          <p:cNvSpPr>
            <a:spLocks noGrp="1"/>
          </p:cNvSpPr>
          <p:nvPr>
            <p:ph sz="half" idx="2"/>
          </p:nvPr>
        </p:nvSpPr>
        <p:spPr/>
        <p:txBody>
          <a:bodyPr>
            <a:normAutofit fontScale="77500" lnSpcReduction="20000"/>
          </a:bodyPr>
          <a:lstStyle/>
          <a:p>
            <a:r>
              <a:rPr lang="en-US" dirty="0"/>
              <a:t>Dilutional acidosis (decrease Na)</a:t>
            </a:r>
          </a:p>
          <a:p>
            <a:pPr lvl="1"/>
            <a:r>
              <a:rPr lang="en-US" dirty="0"/>
              <a:t>With Hypervolemia (gain of hypotonic fluid) </a:t>
            </a:r>
          </a:p>
          <a:p>
            <a:pPr lvl="1"/>
            <a:r>
              <a:rPr lang="en-US" dirty="0"/>
              <a:t>With </a:t>
            </a:r>
            <a:r>
              <a:rPr lang="en-US" dirty="0" err="1"/>
              <a:t>Normovolemia</a:t>
            </a:r>
            <a:r>
              <a:rPr lang="en-US" dirty="0"/>
              <a:t> (gain of water) </a:t>
            </a:r>
          </a:p>
          <a:p>
            <a:pPr lvl="1"/>
            <a:r>
              <a:rPr lang="en-US" dirty="0"/>
              <a:t>With Hypovolemia (loss of hypertonic fluid) </a:t>
            </a:r>
          </a:p>
          <a:p>
            <a:r>
              <a:rPr lang="en-US" dirty="0"/>
              <a:t>Hyperchloremic Acidosis (increase corrected chloride)</a:t>
            </a:r>
          </a:p>
          <a:p>
            <a:pPr lvl="1"/>
            <a:r>
              <a:rPr lang="en-US" dirty="0"/>
              <a:t>Excessive Loss of Sodium Relative to Chloride </a:t>
            </a:r>
          </a:p>
          <a:p>
            <a:pPr lvl="1"/>
            <a:r>
              <a:rPr lang="en-US" dirty="0"/>
              <a:t>Excessive Gain of Chloride Relative to Sodium </a:t>
            </a:r>
          </a:p>
          <a:p>
            <a:pPr lvl="1"/>
            <a:r>
              <a:rPr lang="en-US" dirty="0"/>
              <a:t>Chloride Retention </a:t>
            </a:r>
          </a:p>
          <a:p>
            <a:r>
              <a:rPr lang="en-US" dirty="0">
                <a:effectLst/>
              </a:rPr>
              <a:t>Organic acidosis (increase in unmeasured strong anions)</a:t>
            </a:r>
          </a:p>
          <a:p>
            <a:pPr lvl="1"/>
            <a:r>
              <a:rPr lang="en-US" dirty="0"/>
              <a:t>Uremic Acidosis</a:t>
            </a:r>
          </a:p>
          <a:p>
            <a:pPr lvl="1"/>
            <a:r>
              <a:rPr lang="en-US" dirty="0"/>
              <a:t>Toxicities </a:t>
            </a:r>
          </a:p>
          <a:p>
            <a:pPr lvl="1"/>
            <a:endParaRPr lang="en-US" dirty="0">
              <a:effectLst/>
            </a:endParaRPr>
          </a:p>
          <a:p>
            <a:pPr lvl="1"/>
            <a:endParaRPr lang="en-US" dirty="0"/>
          </a:p>
          <a:p>
            <a:pPr lvl="1"/>
            <a:endParaRPr lang="en-US" dirty="0">
              <a:effectLst/>
            </a:endParaRPr>
          </a:p>
          <a:p>
            <a:pPr lvl="1"/>
            <a:endParaRPr lang="en-US" dirty="0">
              <a:effectLst/>
            </a:endParaRPr>
          </a:p>
        </p:txBody>
      </p:sp>
    </p:spTree>
    <p:extLst>
      <p:ext uri="{BB962C8B-B14F-4D97-AF65-F5344CB8AC3E}">
        <p14:creationId xmlns:p14="http://schemas.microsoft.com/office/powerpoint/2010/main" val="106276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E0C41-302A-9C47-B20D-BD1D4A35E49C}"/>
              </a:ext>
            </a:extLst>
          </p:cNvPr>
          <p:cNvSpPr>
            <a:spLocks noGrp="1"/>
          </p:cNvSpPr>
          <p:nvPr>
            <p:ph type="title"/>
          </p:nvPr>
        </p:nvSpPr>
        <p:spPr/>
        <p:txBody>
          <a:bodyPr/>
          <a:lstStyle/>
          <a:p>
            <a:r>
              <a:rPr lang="en-US" dirty="0"/>
              <a:t>Chloride (in strong ion approach)</a:t>
            </a:r>
          </a:p>
        </p:txBody>
      </p:sp>
      <p:sp>
        <p:nvSpPr>
          <p:cNvPr id="3" name="Content Placeholder 2">
            <a:extLst>
              <a:ext uri="{FF2B5EF4-FFF2-40B4-BE49-F238E27FC236}">
                <a16:creationId xmlns:a16="http://schemas.microsoft.com/office/drawing/2014/main" id="{A117B2C4-EB90-494B-BB3C-DADE5781C8BD}"/>
              </a:ext>
            </a:extLst>
          </p:cNvPr>
          <p:cNvSpPr>
            <a:spLocks noGrp="1"/>
          </p:cNvSpPr>
          <p:nvPr>
            <p:ph idx="1"/>
          </p:nvPr>
        </p:nvSpPr>
        <p:spPr/>
        <p:txBody>
          <a:bodyPr/>
          <a:lstStyle/>
          <a:p>
            <a:r>
              <a:rPr lang="en-US" dirty="0"/>
              <a:t>Chloride is the most important extracellular strong anion. Increases in chloride lead to metabolic acidosis by decreasing SID, whereas decreases in chloride cause metabolic alkalosis by increasing SID</a:t>
            </a:r>
          </a:p>
          <a:p>
            <a:r>
              <a:rPr lang="en-US" dirty="0"/>
              <a:t>The contribution of [Cl] to changes in base excess (BE) and [HCO3 ] can be estimated by calculating the chloride gap, the chloride/sodium ratio, and the sodium-chloride difference </a:t>
            </a:r>
          </a:p>
          <a:p>
            <a:endParaRPr lang="en-US" dirty="0"/>
          </a:p>
          <a:p>
            <a:pPr marL="0" indent="0">
              <a:buNone/>
            </a:pPr>
            <a:endParaRPr lang="en-US" dirty="0"/>
          </a:p>
        </p:txBody>
      </p:sp>
    </p:spTree>
    <p:extLst>
      <p:ext uri="{BB962C8B-B14F-4D97-AF65-F5344CB8AC3E}">
        <p14:creationId xmlns:p14="http://schemas.microsoft.com/office/powerpoint/2010/main" val="20888765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26A39-5DB9-1D41-8FAF-A844F9E70019}"/>
              </a:ext>
            </a:extLst>
          </p:cNvPr>
          <p:cNvSpPr>
            <a:spLocks noGrp="1"/>
          </p:cNvSpPr>
          <p:nvPr>
            <p:ph type="title"/>
          </p:nvPr>
        </p:nvSpPr>
        <p:spPr/>
        <p:txBody>
          <a:bodyPr/>
          <a:lstStyle/>
          <a:p>
            <a:r>
              <a:rPr lang="en-US" dirty="0"/>
              <a:t>Henderson-Hasselbalch Equation</a:t>
            </a:r>
          </a:p>
        </p:txBody>
      </p:sp>
      <p:sp>
        <p:nvSpPr>
          <p:cNvPr id="3" name="Content Placeholder 2">
            <a:extLst>
              <a:ext uri="{FF2B5EF4-FFF2-40B4-BE49-F238E27FC236}">
                <a16:creationId xmlns:a16="http://schemas.microsoft.com/office/drawing/2014/main" id="{142EC84B-9AF0-1B40-8DA0-2CA849AD3F0E}"/>
              </a:ext>
            </a:extLst>
          </p:cNvPr>
          <p:cNvSpPr>
            <a:spLocks noGrp="1"/>
          </p:cNvSpPr>
          <p:nvPr>
            <p:ph sz="half" idx="1"/>
          </p:nvPr>
        </p:nvSpPr>
        <p:spPr>
          <a:xfrm>
            <a:off x="557784" y="1698880"/>
            <a:ext cx="6025896" cy="4486275"/>
          </a:xfrm>
        </p:spPr>
        <p:txBody>
          <a:bodyPr>
            <a:normAutofit fontScale="77500" lnSpcReduction="20000"/>
          </a:bodyPr>
          <a:lstStyle/>
          <a:p>
            <a:pPr marL="457200" lvl="1" indent="0" algn="ctr">
              <a:buNone/>
            </a:pPr>
            <a:r>
              <a:rPr lang="en-US" b="1" dirty="0"/>
              <a:t>Law of mass action = </a:t>
            </a:r>
            <a:r>
              <a:rPr lang="en-US" dirty="0"/>
              <a:t>the velocity of a reaction is proportional to the product of the concentrations of the reactants </a:t>
            </a:r>
          </a:p>
          <a:p>
            <a:pPr marL="457200" lvl="1" indent="0" algn="ctr">
              <a:buNone/>
            </a:pPr>
            <a:endParaRPr lang="en-US" b="1" dirty="0"/>
          </a:p>
          <a:p>
            <a:pPr marL="457200" lvl="1" indent="0" algn="ctr">
              <a:buNone/>
            </a:pPr>
            <a:r>
              <a:rPr lang="en-US" dirty="0"/>
              <a:t>HA ⇌ A</a:t>
            </a:r>
            <a:r>
              <a:rPr lang="en-US" baseline="30000" dirty="0"/>
              <a:t>−</a:t>
            </a:r>
            <a:r>
              <a:rPr lang="en-US" dirty="0"/>
              <a:t> + H</a:t>
            </a:r>
            <a:r>
              <a:rPr lang="en-US" baseline="30000" dirty="0"/>
              <a:t>+</a:t>
            </a:r>
            <a:endParaRPr lang="en-US" b="1" dirty="0"/>
          </a:p>
          <a:p>
            <a:pPr marL="457200" lvl="1" indent="0" algn="ctr">
              <a:buNone/>
            </a:pPr>
            <a:endParaRPr lang="en-US" b="1" dirty="0"/>
          </a:p>
          <a:p>
            <a:pPr marL="457200" lvl="1" indent="0" algn="ctr">
              <a:buNone/>
            </a:pPr>
            <a:r>
              <a:rPr lang="en-US" dirty="0"/>
              <a:t>The ratio of rate constants can be combined into a single constant, </a:t>
            </a:r>
            <a:r>
              <a:rPr lang="en-US" b="1" dirty="0"/>
              <a:t>Ka,</a:t>
            </a:r>
            <a:r>
              <a:rPr lang="en-US" dirty="0"/>
              <a:t> called the </a:t>
            </a:r>
            <a:r>
              <a:rPr lang="en-US" b="1" dirty="0"/>
              <a:t>equilibrium constant</a:t>
            </a:r>
          </a:p>
          <a:p>
            <a:pPr marL="457200" lvl="1" indent="0" algn="ctr">
              <a:buNone/>
            </a:pPr>
            <a:endParaRPr lang="en-US" b="1" dirty="0"/>
          </a:p>
          <a:p>
            <a:pPr marL="457200" lvl="1" indent="0" algn="ctr">
              <a:buNone/>
            </a:pPr>
            <a:r>
              <a:rPr lang="en-US" b="1" dirty="0"/>
              <a:t>K = [H+][A-]/[HA]</a:t>
            </a:r>
          </a:p>
          <a:p>
            <a:pPr marL="457200" lvl="1" indent="0" algn="ctr">
              <a:buNone/>
            </a:pPr>
            <a:endParaRPr lang="en-US" b="1" dirty="0"/>
          </a:p>
          <a:p>
            <a:pPr marL="457200" lvl="1" indent="0" algn="ctr">
              <a:buNone/>
            </a:pPr>
            <a:r>
              <a:rPr lang="en-US" dirty="0"/>
              <a:t>To express [H</a:t>
            </a:r>
            <a:r>
              <a:rPr lang="en-US" baseline="30000" dirty="0"/>
              <a:t>+</a:t>
            </a:r>
            <a:r>
              <a:rPr lang="en-US" dirty="0"/>
              <a:t>] as pH, take the negative log</a:t>
            </a:r>
            <a:r>
              <a:rPr lang="en-US" baseline="-25000" dirty="0"/>
              <a:t>10</a:t>
            </a:r>
            <a:r>
              <a:rPr lang="en-US" dirty="0"/>
              <a:t> of both sides of the previous equation. </a:t>
            </a:r>
          </a:p>
          <a:p>
            <a:pPr marL="457200" lvl="1" indent="0" algn="ctr">
              <a:buNone/>
            </a:pPr>
            <a:endParaRPr lang="en-US" b="1" dirty="0"/>
          </a:p>
          <a:p>
            <a:pPr marL="457200" lvl="1" indent="0" algn="ctr">
              <a:buNone/>
            </a:pPr>
            <a:r>
              <a:rPr lang="en-US" b="1" dirty="0"/>
              <a:t>pH = </a:t>
            </a:r>
            <a:r>
              <a:rPr lang="en-US" b="1" dirty="0" err="1"/>
              <a:t>pKa</a:t>
            </a:r>
            <a:r>
              <a:rPr lang="en-US" b="1" dirty="0"/>
              <a:t> + log([A-]/[HA]) </a:t>
            </a:r>
          </a:p>
          <a:p>
            <a:pPr marL="457200" lvl="1" indent="0" algn="ctr">
              <a:buNone/>
            </a:pPr>
            <a:r>
              <a:rPr lang="en-US" b="1" dirty="0"/>
              <a:t>OR</a:t>
            </a:r>
          </a:p>
          <a:p>
            <a:pPr marL="457200" lvl="1" indent="0" algn="ctr">
              <a:buNone/>
            </a:pPr>
            <a:r>
              <a:rPr lang="en-US" b="1" dirty="0"/>
              <a:t>pH = </a:t>
            </a:r>
            <a:r>
              <a:rPr lang="en-US" b="1" dirty="0" err="1"/>
              <a:t>pKa</a:t>
            </a:r>
            <a:r>
              <a:rPr lang="en-US" b="1" dirty="0"/>
              <a:t> + log([conjugate base]/[weak acid]) </a:t>
            </a:r>
          </a:p>
        </p:txBody>
      </p:sp>
      <p:sp>
        <p:nvSpPr>
          <p:cNvPr id="4" name="Content Placeholder 3">
            <a:extLst>
              <a:ext uri="{FF2B5EF4-FFF2-40B4-BE49-F238E27FC236}">
                <a16:creationId xmlns:a16="http://schemas.microsoft.com/office/drawing/2014/main" id="{EE9D56BA-9D48-744C-93CA-B1AD09D0037C}"/>
              </a:ext>
            </a:extLst>
          </p:cNvPr>
          <p:cNvSpPr>
            <a:spLocks noGrp="1"/>
          </p:cNvSpPr>
          <p:nvPr>
            <p:ph sz="half" idx="2"/>
          </p:nvPr>
        </p:nvSpPr>
        <p:spPr>
          <a:xfrm>
            <a:off x="7217664" y="2560320"/>
            <a:ext cx="4416552" cy="2140331"/>
          </a:xfrm>
        </p:spPr>
        <p:txBody>
          <a:bodyPr>
            <a:noAutofit/>
          </a:bodyPr>
          <a:lstStyle/>
          <a:p>
            <a:endParaRPr lang="en-US" sz="1600" dirty="0"/>
          </a:p>
          <a:p>
            <a:r>
              <a:rPr lang="en-US" sz="1600" dirty="0" err="1"/>
              <a:t>pKa</a:t>
            </a:r>
            <a:r>
              <a:rPr lang="en-US" sz="1600" dirty="0"/>
              <a:t> = the -log dissociation constant </a:t>
            </a:r>
          </a:p>
          <a:p>
            <a:r>
              <a:rPr lang="en-US" sz="1600" dirty="0"/>
              <a:t>Big </a:t>
            </a:r>
            <a:r>
              <a:rPr lang="en-US" sz="1600" dirty="0" err="1"/>
              <a:t>pKa</a:t>
            </a:r>
            <a:r>
              <a:rPr lang="en-US" sz="1600" dirty="0"/>
              <a:t> = weak acid, little dissociated</a:t>
            </a:r>
          </a:p>
          <a:p>
            <a:r>
              <a:rPr lang="en-US" sz="1600" dirty="0"/>
              <a:t>Small </a:t>
            </a:r>
            <a:r>
              <a:rPr lang="en-US" sz="1600" dirty="0" err="1"/>
              <a:t>pKa</a:t>
            </a:r>
            <a:r>
              <a:rPr lang="en-US" sz="1600" dirty="0"/>
              <a:t> = strong acid, largely dissociated</a:t>
            </a:r>
          </a:p>
          <a:p>
            <a:r>
              <a:rPr lang="en-US" sz="1600" dirty="0"/>
              <a:t>The ionization of an acid is an indication of the strength of the acid </a:t>
            </a:r>
          </a:p>
        </p:txBody>
      </p:sp>
    </p:spTree>
    <p:extLst>
      <p:ext uri="{BB962C8B-B14F-4D97-AF65-F5344CB8AC3E}">
        <p14:creationId xmlns:p14="http://schemas.microsoft.com/office/powerpoint/2010/main" val="362629732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129321-447B-1340-851C-1D207B01F299}"/>
              </a:ext>
            </a:extLst>
          </p:cNvPr>
          <p:cNvSpPr>
            <a:spLocks noGrp="1"/>
          </p:cNvSpPr>
          <p:nvPr>
            <p:ph type="title"/>
          </p:nvPr>
        </p:nvSpPr>
        <p:spPr/>
        <p:txBody>
          <a:bodyPr/>
          <a:lstStyle/>
          <a:p>
            <a:r>
              <a:rPr lang="en-US" dirty="0"/>
              <a:t>Chloride</a:t>
            </a:r>
          </a:p>
        </p:txBody>
      </p:sp>
      <p:sp>
        <p:nvSpPr>
          <p:cNvPr id="5" name="Content Placeholder 4">
            <a:extLst>
              <a:ext uri="{FF2B5EF4-FFF2-40B4-BE49-F238E27FC236}">
                <a16:creationId xmlns:a16="http://schemas.microsoft.com/office/drawing/2014/main" id="{59E811A4-8755-244B-8460-BD2B0228CBF8}"/>
              </a:ext>
            </a:extLst>
          </p:cNvPr>
          <p:cNvSpPr>
            <a:spLocks noGrp="1"/>
          </p:cNvSpPr>
          <p:nvPr>
            <p:ph sz="half" idx="1"/>
          </p:nvPr>
        </p:nvSpPr>
        <p:spPr/>
        <p:txBody>
          <a:bodyPr/>
          <a:lstStyle/>
          <a:p>
            <a:r>
              <a:rPr lang="en-US" dirty="0"/>
              <a:t>Chloride gap = Cl (normal) – Cl (corrected) or </a:t>
            </a:r>
          </a:p>
          <a:p>
            <a:r>
              <a:rPr lang="en-US" dirty="0"/>
              <a:t>Cl- gap = [Cl(normal)] – [Cl (patient) x Na (normal)/Na(patient)]</a:t>
            </a:r>
          </a:p>
        </p:txBody>
      </p:sp>
      <p:sp>
        <p:nvSpPr>
          <p:cNvPr id="6" name="Content Placeholder 5">
            <a:extLst>
              <a:ext uri="{FF2B5EF4-FFF2-40B4-BE49-F238E27FC236}">
                <a16:creationId xmlns:a16="http://schemas.microsoft.com/office/drawing/2014/main" id="{2E8E42A3-CD44-E544-857A-2F86EAA40233}"/>
              </a:ext>
            </a:extLst>
          </p:cNvPr>
          <p:cNvSpPr>
            <a:spLocks noGrp="1"/>
          </p:cNvSpPr>
          <p:nvPr>
            <p:ph sz="half" idx="2"/>
          </p:nvPr>
        </p:nvSpPr>
        <p:spPr/>
        <p:txBody>
          <a:bodyPr/>
          <a:lstStyle/>
          <a:p>
            <a:r>
              <a:rPr lang="en-US" dirty="0"/>
              <a:t>Values greater than 4 </a:t>
            </a:r>
            <a:r>
              <a:rPr lang="en-US" dirty="0" err="1"/>
              <a:t>mEq</a:t>
            </a:r>
            <a:r>
              <a:rPr lang="en-US" dirty="0"/>
              <a:t>/L are associated with </a:t>
            </a:r>
            <a:r>
              <a:rPr lang="en-US" dirty="0" err="1"/>
              <a:t>hypochloremic</a:t>
            </a:r>
            <a:r>
              <a:rPr lang="en-US" dirty="0"/>
              <a:t> alkalosis, whereas values less than -4 </a:t>
            </a:r>
            <a:r>
              <a:rPr lang="en-US" dirty="0" err="1"/>
              <a:t>mEq</a:t>
            </a:r>
            <a:r>
              <a:rPr lang="en-US" dirty="0"/>
              <a:t>/L are associated with hyperchloremic acidosis. </a:t>
            </a:r>
          </a:p>
          <a:p>
            <a:endParaRPr lang="en-US" dirty="0"/>
          </a:p>
        </p:txBody>
      </p:sp>
    </p:spTree>
    <p:extLst>
      <p:ext uri="{BB962C8B-B14F-4D97-AF65-F5344CB8AC3E}">
        <p14:creationId xmlns:p14="http://schemas.microsoft.com/office/powerpoint/2010/main" val="384718108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8AC24-DA95-6043-9FA9-EC22AADA1837}"/>
              </a:ext>
            </a:extLst>
          </p:cNvPr>
          <p:cNvSpPr>
            <a:spLocks noGrp="1"/>
          </p:cNvSpPr>
          <p:nvPr>
            <p:ph type="title"/>
          </p:nvPr>
        </p:nvSpPr>
        <p:spPr/>
        <p:txBody>
          <a:bodyPr/>
          <a:lstStyle/>
          <a:p>
            <a:r>
              <a:rPr lang="en-US" dirty="0"/>
              <a:t>Ok so why use this method??</a:t>
            </a:r>
          </a:p>
        </p:txBody>
      </p:sp>
      <p:sp>
        <p:nvSpPr>
          <p:cNvPr id="3" name="Content Placeholder 2">
            <a:extLst>
              <a:ext uri="{FF2B5EF4-FFF2-40B4-BE49-F238E27FC236}">
                <a16:creationId xmlns:a16="http://schemas.microsoft.com/office/drawing/2014/main" id="{3D6F4822-F957-0D48-ADBE-EB0A9E64A6F6}"/>
              </a:ext>
            </a:extLst>
          </p:cNvPr>
          <p:cNvSpPr>
            <a:spLocks noGrp="1"/>
          </p:cNvSpPr>
          <p:nvPr>
            <p:ph sz="half" idx="1"/>
          </p:nvPr>
        </p:nvSpPr>
        <p:spPr/>
        <p:txBody>
          <a:bodyPr>
            <a:normAutofit fontScale="92500" lnSpcReduction="10000"/>
          </a:bodyPr>
          <a:lstStyle/>
          <a:p>
            <a:r>
              <a:rPr lang="en-US" dirty="0"/>
              <a:t>Advantages</a:t>
            </a:r>
          </a:p>
          <a:p>
            <a:pPr lvl="1"/>
            <a:r>
              <a:rPr lang="en-US" dirty="0"/>
              <a:t>acknowledgement of the importance of other factors controlling pH</a:t>
            </a:r>
          </a:p>
          <a:p>
            <a:pPr lvl="1"/>
            <a:r>
              <a:rPr lang="en-US" dirty="0"/>
              <a:t>diminishes the importance of the HCO</a:t>
            </a:r>
            <a:r>
              <a:rPr lang="en-US" baseline="-25000" dirty="0"/>
              <a:t>3</a:t>
            </a:r>
            <a:r>
              <a:rPr lang="en-US" baseline="30000" dirty="0"/>
              <a:t>–</a:t>
            </a:r>
            <a:r>
              <a:rPr lang="en-US" dirty="0"/>
              <a:t> ion which is just a dependent variable</a:t>
            </a:r>
          </a:p>
          <a:p>
            <a:pPr lvl="1"/>
            <a:r>
              <a:rPr lang="en-US" dirty="0"/>
              <a:t>based on physicochemical principles</a:t>
            </a:r>
          </a:p>
          <a:p>
            <a:pPr lvl="1"/>
            <a:r>
              <a:rPr lang="en-US" dirty="0"/>
              <a:t>provides elegant explanations for phenomena such as the acidosis induced by normal saline administration</a:t>
            </a:r>
            <a:br>
              <a:rPr lang="en-US" dirty="0"/>
            </a:br>
            <a:endParaRPr lang="en-US" dirty="0"/>
          </a:p>
        </p:txBody>
      </p:sp>
      <p:sp>
        <p:nvSpPr>
          <p:cNvPr id="4" name="Content Placeholder 3">
            <a:extLst>
              <a:ext uri="{FF2B5EF4-FFF2-40B4-BE49-F238E27FC236}">
                <a16:creationId xmlns:a16="http://schemas.microsoft.com/office/drawing/2014/main" id="{2EB6A7BF-16D5-E746-9935-D1BC111333D8}"/>
              </a:ext>
            </a:extLst>
          </p:cNvPr>
          <p:cNvSpPr>
            <a:spLocks noGrp="1"/>
          </p:cNvSpPr>
          <p:nvPr>
            <p:ph sz="half" idx="2"/>
          </p:nvPr>
        </p:nvSpPr>
        <p:spPr/>
        <p:txBody>
          <a:bodyPr>
            <a:normAutofit fontScale="92500" lnSpcReduction="10000"/>
          </a:bodyPr>
          <a:lstStyle/>
          <a:p>
            <a:r>
              <a:rPr lang="en-US" dirty="0"/>
              <a:t>Criticisms</a:t>
            </a:r>
          </a:p>
          <a:p>
            <a:pPr lvl="1"/>
            <a:r>
              <a:rPr lang="en-US" dirty="0"/>
              <a:t>complex!</a:t>
            </a:r>
          </a:p>
          <a:p>
            <a:pPr lvl="1"/>
            <a:r>
              <a:rPr lang="en-US" dirty="0"/>
              <a:t>SID only reflects plasma (whereas SBE reflects the whole body and the influence of Hb)</a:t>
            </a:r>
          </a:p>
          <a:p>
            <a:pPr lvl="1"/>
            <a:r>
              <a:rPr lang="en-US" dirty="0"/>
              <a:t>SID is calculated from multiple measurements, leading to accumulation of measurement error</a:t>
            </a:r>
          </a:p>
          <a:p>
            <a:pPr lvl="1"/>
            <a:r>
              <a:rPr lang="en-US" dirty="0"/>
              <a:t>lack of clinical correlation to validate the benefit</a:t>
            </a:r>
          </a:p>
          <a:p>
            <a:pPr lvl="1"/>
            <a:r>
              <a:rPr lang="en-US" dirty="0"/>
              <a:t>standard base excess accuracy has been well validated and accepted in clinical correlation</a:t>
            </a:r>
            <a:br>
              <a:rPr lang="en-US" dirty="0"/>
            </a:br>
            <a:endParaRPr lang="en-US" dirty="0"/>
          </a:p>
        </p:txBody>
      </p:sp>
    </p:spTree>
    <p:extLst>
      <p:ext uri="{BB962C8B-B14F-4D97-AF65-F5344CB8AC3E}">
        <p14:creationId xmlns:p14="http://schemas.microsoft.com/office/powerpoint/2010/main" val="156720137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B3DA3-DCCF-2E48-85E8-78DDCEA67225}"/>
              </a:ext>
            </a:extLst>
          </p:cNvPr>
          <p:cNvSpPr>
            <a:spLocks noGrp="1"/>
          </p:cNvSpPr>
          <p:nvPr>
            <p:ph type="title"/>
          </p:nvPr>
        </p:nvSpPr>
        <p:spPr/>
        <p:txBody>
          <a:bodyPr/>
          <a:lstStyle/>
          <a:p>
            <a:r>
              <a:rPr lang="en-US" dirty="0"/>
              <a:t>THE END!</a:t>
            </a:r>
          </a:p>
        </p:txBody>
      </p:sp>
      <p:sp>
        <p:nvSpPr>
          <p:cNvPr id="5" name="Text Placeholder 4">
            <a:extLst>
              <a:ext uri="{FF2B5EF4-FFF2-40B4-BE49-F238E27FC236}">
                <a16:creationId xmlns:a16="http://schemas.microsoft.com/office/drawing/2014/main" id="{006DFBC5-96C6-AF4A-A31E-B32B09D0F356}"/>
              </a:ext>
            </a:extLst>
          </p:cNvPr>
          <p:cNvSpPr>
            <a:spLocks noGrp="1"/>
          </p:cNvSpPr>
          <p:nvPr>
            <p:ph type="body" idx="1"/>
          </p:nvPr>
        </p:nvSpPr>
        <p:spPr/>
        <p:txBody>
          <a:bodyPr/>
          <a:lstStyle/>
          <a:p>
            <a:r>
              <a:rPr lang="en-US" dirty="0"/>
              <a:t>Thank you!</a:t>
            </a:r>
          </a:p>
        </p:txBody>
      </p:sp>
    </p:spTree>
    <p:extLst>
      <p:ext uri="{BB962C8B-B14F-4D97-AF65-F5344CB8AC3E}">
        <p14:creationId xmlns:p14="http://schemas.microsoft.com/office/powerpoint/2010/main" val="27218649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019A5-E194-504F-A51B-D2580A3429FB}"/>
              </a:ext>
            </a:extLst>
          </p:cNvPr>
          <p:cNvSpPr>
            <a:spLocks noGrp="1"/>
          </p:cNvSpPr>
          <p:nvPr>
            <p:ph type="title"/>
          </p:nvPr>
        </p:nvSpPr>
        <p:spPr/>
        <p:txBody>
          <a:bodyPr/>
          <a:lstStyle/>
          <a:p>
            <a:r>
              <a:rPr lang="en-US" dirty="0"/>
              <a:t>Concept of Buffering</a:t>
            </a:r>
          </a:p>
        </p:txBody>
      </p:sp>
      <p:sp>
        <p:nvSpPr>
          <p:cNvPr id="6" name="Content Placeholder 5">
            <a:extLst>
              <a:ext uri="{FF2B5EF4-FFF2-40B4-BE49-F238E27FC236}">
                <a16:creationId xmlns:a16="http://schemas.microsoft.com/office/drawing/2014/main" id="{D502449E-B7F4-344F-B53B-A043BE0E12E8}"/>
              </a:ext>
            </a:extLst>
          </p:cNvPr>
          <p:cNvSpPr>
            <a:spLocks noGrp="1"/>
          </p:cNvSpPr>
          <p:nvPr>
            <p:ph sz="half" idx="1"/>
          </p:nvPr>
        </p:nvSpPr>
        <p:spPr/>
        <p:txBody>
          <a:bodyPr>
            <a:normAutofit/>
          </a:bodyPr>
          <a:lstStyle/>
          <a:p>
            <a:pPr lvl="0" fontAlgn="base"/>
            <a:r>
              <a:rPr lang="en-US" dirty="0"/>
              <a:t>Buffer = is a compound that can accept or donate protons (H+) and minimize change in </a:t>
            </a:r>
            <a:r>
              <a:rPr lang="en-US" dirty="0" err="1"/>
              <a:t>pH.</a:t>
            </a:r>
            <a:r>
              <a:rPr lang="en-US" dirty="0"/>
              <a:t> </a:t>
            </a:r>
          </a:p>
          <a:p>
            <a:pPr lvl="1"/>
            <a:r>
              <a:rPr lang="en-US" dirty="0"/>
              <a:t>Bicarbonate (the primary buffer system of ECF)</a:t>
            </a:r>
          </a:p>
          <a:p>
            <a:pPr lvl="1"/>
            <a:r>
              <a:rPr lang="en-US" dirty="0" err="1"/>
              <a:t>Nonbicarbonate</a:t>
            </a:r>
            <a:r>
              <a:rPr lang="en-US" dirty="0"/>
              <a:t> buffers (primary buffer of ICF)</a:t>
            </a:r>
          </a:p>
          <a:p>
            <a:pPr lvl="2"/>
            <a:r>
              <a:rPr lang="en-US" dirty="0"/>
              <a:t>Proteins, inorganic, and organic phosphates</a:t>
            </a:r>
          </a:p>
        </p:txBody>
      </p:sp>
      <p:sp>
        <p:nvSpPr>
          <p:cNvPr id="7" name="Content Placeholder 6">
            <a:extLst>
              <a:ext uri="{FF2B5EF4-FFF2-40B4-BE49-F238E27FC236}">
                <a16:creationId xmlns:a16="http://schemas.microsoft.com/office/drawing/2014/main" id="{A8D696FC-F723-204B-8579-4F20D3EDC71A}"/>
              </a:ext>
            </a:extLst>
          </p:cNvPr>
          <p:cNvSpPr>
            <a:spLocks noGrp="1"/>
          </p:cNvSpPr>
          <p:nvPr>
            <p:ph sz="half" idx="2"/>
          </p:nvPr>
        </p:nvSpPr>
        <p:spPr/>
        <p:txBody>
          <a:bodyPr>
            <a:normAutofit/>
          </a:bodyPr>
          <a:lstStyle/>
          <a:p>
            <a:pPr marL="457200" lvl="1" indent="0" algn="ctr">
              <a:buNone/>
            </a:pPr>
            <a:r>
              <a:rPr lang="en-US" b="1" dirty="0"/>
              <a:t>H2O + CO2 ⇌  H2CO3 ⇌  H+ HCO3</a:t>
            </a:r>
            <a:endParaRPr lang="pl-PL" b="1" dirty="0"/>
          </a:p>
          <a:p>
            <a:pPr marL="457200" lvl="1" indent="0" algn="ctr">
              <a:buNone/>
            </a:pPr>
            <a:r>
              <a:rPr lang="pl-PL" b="1" dirty="0" err="1"/>
              <a:t>pH</a:t>
            </a:r>
            <a:r>
              <a:rPr lang="pl-PL" b="1" dirty="0"/>
              <a:t> = 6.1 + log ([HCO3-]/0.03 x pCO2)</a:t>
            </a:r>
            <a:endParaRPr lang="en-US" b="1" dirty="0"/>
          </a:p>
          <a:p>
            <a:pPr lvl="2"/>
            <a:r>
              <a:rPr lang="pl-PL" dirty="0"/>
              <a:t>6.1 = </a:t>
            </a:r>
            <a:r>
              <a:rPr lang="pl-PL" dirty="0" err="1"/>
              <a:t>pKa</a:t>
            </a:r>
            <a:r>
              <a:rPr lang="pl-PL" dirty="0"/>
              <a:t> </a:t>
            </a:r>
            <a:endParaRPr lang="en-US" dirty="0"/>
          </a:p>
          <a:p>
            <a:pPr lvl="2"/>
            <a:r>
              <a:rPr lang="en-US" dirty="0"/>
              <a:t>0.03 = solubility coefficient for partial pressure of CO2</a:t>
            </a:r>
          </a:p>
          <a:p>
            <a:r>
              <a:rPr lang="en-US" b="1" dirty="0"/>
              <a:t>TAKEAWAY =</a:t>
            </a:r>
            <a:r>
              <a:rPr lang="en-US" dirty="0"/>
              <a:t> pH is a function of the ratio between HCO3- concentration and pCO2</a:t>
            </a:r>
          </a:p>
        </p:txBody>
      </p:sp>
    </p:spTree>
    <p:extLst>
      <p:ext uri="{BB962C8B-B14F-4D97-AF65-F5344CB8AC3E}">
        <p14:creationId xmlns:p14="http://schemas.microsoft.com/office/powerpoint/2010/main" val="1538088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71EE83-6757-CA42-8A31-FCC1EC14CCF5}"/>
              </a:ext>
            </a:extLst>
          </p:cNvPr>
          <p:cNvSpPr>
            <a:spLocks noGrp="1"/>
          </p:cNvSpPr>
          <p:nvPr>
            <p:ph type="title"/>
          </p:nvPr>
        </p:nvSpPr>
        <p:spPr/>
        <p:txBody>
          <a:bodyPr/>
          <a:lstStyle/>
          <a:p>
            <a:r>
              <a:rPr lang="en-US" dirty="0"/>
              <a:t>Body Regulation of Acid Base</a:t>
            </a:r>
          </a:p>
        </p:txBody>
      </p:sp>
      <p:sp>
        <p:nvSpPr>
          <p:cNvPr id="5" name="Content Placeholder 4">
            <a:extLst>
              <a:ext uri="{FF2B5EF4-FFF2-40B4-BE49-F238E27FC236}">
                <a16:creationId xmlns:a16="http://schemas.microsoft.com/office/drawing/2014/main" id="{8F0C384D-0758-724B-9702-C88B9FED8F7C}"/>
              </a:ext>
            </a:extLst>
          </p:cNvPr>
          <p:cNvSpPr>
            <a:spLocks noGrp="1"/>
          </p:cNvSpPr>
          <p:nvPr>
            <p:ph idx="1"/>
          </p:nvPr>
        </p:nvSpPr>
        <p:spPr/>
        <p:txBody>
          <a:bodyPr/>
          <a:lstStyle/>
          <a:p>
            <a:r>
              <a:rPr lang="en-US" dirty="0"/>
              <a:t>Chemical buffering</a:t>
            </a:r>
          </a:p>
          <a:p>
            <a:pPr lvl="1"/>
            <a:r>
              <a:rPr lang="en-US" dirty="0"/>
              <a:t>“Acute” response - Immediate titration of intracellular and extracellular buffers, resulting in an initial change in plasma HCO3-</a:t>
            </a:r>
          </a:p>
          <a:p>
            <a:pPr lvl="1"/>
            <a:r>
              <a:rPr lang="en-US" dirty="0"/>
              <a:t>“Chronic” response - kidneys alter net acid excretion and bicarbonate reabsorption; takes 2-5 days </a:t>
            </a:r>
          </a:p>
          <a:p>
            <a:r>
              <a:rPr lang="en-US" dirty="0"/>
              <a:t>Changes in Alveolar minute ventilation</a:t>
            </a:r>
          </a:p>
        </p:txBody>
      </p:sp>
    </p:spTree>
    <p:extLst>
      <p:ext uri="{BB962C8B-B14F-4D97-AF65-F5344CB8AC3E}">
        <p14:creationId xmlns:p14="http://schemas.microsoft.com/office/powerpoint/2010/main" val="892458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5F1060-EC03-3B46-9189-8D7E7BEC8A89}"/>
              </a:ext>
            </a:extLst>
          </p:cNvPr>
          <p:cNvSpPr>
            <a:spLocks noGrp="1"/>
          </p:cNvSpPr>
          <p:nvPr>
            <p:ph type="title"/>
          </p:nvPr>
        </p:nvSpPr>
        <p:spPr/>
        <p:txBody>
          <a:bodyPr/>
          <a:lstStyle/>
          <a:p>
            <a:r>
              <a:rPr lang="en-US" dirty="0"/>
              <a:t>Renal Regulation of HCO3-</a:t>
            </a:r>
          </a:p>
        </p:txBody>
      </p:sp>
      <p:sp>
        <p:nvSpPr>
          <p:cNvPr id="3" name="Content Placeholder 2">
            <a:extLst>
              <a:ext uri="{FF2B5EF4-FFF2-40B4-BE49-F238E27FC236}">
                <a16:creationId xmlns:a16="http://schemas.microsoft.com/office/drawing/2014/main" id="{5257E2F3-9CBE-CC47-913E-3BFC77579262}"/>
              </a:ext>
            </a:extLst>
          </p:cNvPr>
          <p:cNvSpPr>
            <a:spLocks noGrp="1"/>
          </p:cNvSpPr>
          <p:nvPr>
            <p:ph idx="1"/>
          </p:nvPr>
        </p:nvSpPr>
        <p:spPr/>
        <p:txBody>
          <a:bodyPr>
            <a:normAutofit fontScale="92500"/>
          </a:bodyPr>
          <a:lstStyle/>
          <a:p>
            <a:pPr lvl="0"/>
            <a:r>
              <a:rPr lang="en-US" dirty="0"/>
              <a:t>Kidneys maintain normal ECF HCO3- by reabsorbing all filtered HCO3- and regenerate HCO3- that has been titrated during daily production of acid </a:t>
            </a:r>
          </a:p>
          <a:p>
            <a:pPr lvl="1"/>
            <a:r>
              <a:rPr lang="en-US" dirty="0"/>
              <a:t>Sources of acid in the body </a:t>
            </a:r>
          </a:p>
          <a:p>
            <a:pPr lvl="2"/>
            <a:r>
              <a:rPr lang="en-US" dirty="0"/>
              <a:t>oxidation of sulfur containing cationic amino acids </a:t>
            </a:r>
          </a:p>
          <a:p>
            <a:pPr lvl="2"/>
            <a:r>
              <a:rPr lang="en-US" dirty="0"/>
              <a:t>Hydrolysis of organic phosphate diesters (phospholipids and </a:t>
            </a:r>
            <a:r>
              <a:rPr lang="en-US" dirty="0" err="1"/>
              <a:t>anucleic</a:t>
            </a:r>
            <a:r>
              <a:rPr lang="en-US" dirty="0"/>
              <a:t> acids). </a:t>
            </a:r>
          </a:p>
          <a:p>
            <a:pPr lvl="1"/>
            <a:r>
              <a:rPr lang="en-US" dirty="0"/>
              <a:t>Source of base </a:t>
            </a:r>
          </a:p>
          <a:p>
            <a:pPr lvl="2"/>
            <a:r>
              <a:rPr lang="en-US" dirty="0"/>
              <a:t>Metabolism of anionic amino acids </a:t>
            </a:r>
          </a:p>
          <a:p>
            <a:pPr lvl="2"/>
            <a:r>
              <a:rPr lang="en-US" dirty="0"/>
              <a:t>Oxidation of other organic ions like lactate or citrate </a:t>
            </a:r>
          </a:p>
          <a:p>
            <a:pPr lvl="0"/>
            <a:r>
              <a:rPr lang="en-US" dirty="0"/>
              <a:t>Kidneys regenerate HCO3- by excreting phosphate and ammonium salts</a:t>
            </a:r>
          </a:p>
          <a:p>
            <a:pPr lvl="1"/>
            <a:r>
              <a:rPr lang="en-US" dirty="0"/>
              <a:t>NH3 passively diffuses through luminal membrane of the tubular cell into tubular fluid, then H+ derived by dissociation of carbonic acid could combine with NH3 to form NH4+</a:t>
            </a:r>
          </a:p>
        </p:txBody>
      </p:sp>
    </p:spTree>
    <p:extLst>
      <p:ext uri="{BB962C8B-B14F-4D97-AF65-F5344CB8AC3E}">
        <p14:creationId xmlns:p14="http://schemas.microsoft.com/office/powerpoint/2010/main" val="301357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32A8E-CA71-C049-B13E-80B8AAD140E4}"/>
              </a:ext>
            </a:extLst>
          </p:cNvPr>
          <p:cNvSpPr>
            <a:spLocks noGrp="1"/>
          </p:cNvSpPr>
          <p:nvPr>
            <p:ph type="title"/>
          </p:nvPr>
        </p:nvSpPr>
        <p:spPr/>
        <p:txBody>
          <a:bodyPr/>
          <a:lstStyle/>
          <a:p>
            <a:r>
              <a:rPr lang="en-US" dirty="0" err="1"/>
              <a:t>Cece</a:t>
            </a:r>
            <a:r>
              <a:rPr lang="en-US" dirty="0"/>
              <a:t>, 6 month old year old female intact Rat Terrier</a:t>
            </a:r>
          </a:p>
        </p:txBody>
      </p:sp>
      <p:sp>
        <p:nvSpPr>
          <p:cNvPr id="3" name="Content Placeholder 2">
            <a:extLst>
              <a:ext uri="{FF2B5EF4-FFF2-40B4-BE49-F238E27FC236}">
                <a16:creationId xmlns:a16="http://schemas.microsoft.com/office/drawing/2014/main" id="{73B11310-1819-394A-8136-571F4A1E8284}"/>
              </a:ext>
            </a:extLst>
          </p:cNvPr>
          <p:cNvSpPr>
            <a:spLocks noGrp="1"/>
          </p:cNvSpPr>
          <p:nvPr>
            <p:ph sz="half" idx="1"/>
          </p:nvPr>
        </p:nvSpPr>
        <p:spPr>
          <a:xfrm>
            <a:off x="838200" y="1825624"/>
            <a:ext cx="5181600" cy="4515017"/>
          </a:xfrm>
        </p:spPr>
        <p:txBody>
          <a:bodyPr>
            <a:normAutofit lnSpcReduction="10000"/>
          </a:bodyPr>
          <a:lstStyle/>
          <a:p>
            <a:r>
              <a:rPr lang="en-US" dirty="0"/>
              <a:t>Hx: Owners found </a:t>
            </a:r>
            <a:r>
              <a:rPr lang="en-US" dirty="0" err="1"/>
              <a:t>Cece</a:t>
            </a:r>
            <a:r>
              <a:rPr lang="en-US" dirty="0"/>
              <a:t> on the side of the road 7 days ago, 3 days ago she started vomiting and passing large amounts of liquid diarrhea </a:t>
            </a:r>
          </a:p>
          <a:p>
            <a:r>
              <a:rPr lang="en-US" dirty="0"/>
              <a:t>PE: Dull, 6-8% dehydrated, BCS 2/9</a:t>
            </a:r>
          </a:p>
          <a:p>
            <a:r>
              <a:rPr lang="en-US" dirty="0"/>
              <a:t>Diagnostics: </a:t>
            </a:r>
          </a:p>
          <a:p>
            <a:pPr lvl="1"/>
            <a:r>
              <a:rPr lang="en-US" dirty="0"/>
              <a:t>Parvo snap positive</a:t>
            </a:r>
          </a:p>
          <a:p>
            <a:pPr lvl="1"/>
            <a:r>
              <a:rPr lang="en-US" dirty="0"/>
              <a:t>BP:  136/74 </a:t>
            </a:r>
          </a:p>
          <a:p>
            <a:pPr lvl="1"/>
            <a:r>
              <a:rPr lang="en-US" dirty="0"/>
              <a:t>Fecal floatation: many hookworms and roundworms </a:t>
            </a:r>
          </a:p>
        </p:txBody>
      </p:sp>
      <p:graphicFrame>
        <p:nvGraphicFramePr>
          <p:cNvPr id="6" name="Table 6">
            <a:extLst>
              <a:ext uri="{FF2B5EF4-FFF2-40B4-BE49-F238E27FC236}">
                <a16:creationId xmlns:a16="http://schemas.microsoft.com/office/drawing/2014/main" id="{2327B9E2-B8BB-0D40-839D-2EE132092CC3}"/>
              </a:ext>
            </a:extLst>
          </p:cNvPr>
          <p:cNvGraphicFramePr>
            <a:graphicFrameLocks noGrp="1"/>
          </p:cNvGraphicFramePr>
          <p:nvPr>
            <p:ph sz="half" idx="2"/>
            <p:extLst>
              <p:ext uri="{D42A27DB-BD31-4B8C-83A1-F6EECF244321}">
                <p14:modId xmlns:p14="http://schemas.microsoft.com/office/powerpoint/2010/main" val="3973104443"/>
              </p:ext>
            </p:extLst>
          </p:nvPr>
        </p:nvGraphicFramePr>
        <p:xfrm>
          <a:off x="6172200" y="1825625"/>
          <a:ext cx="5181600" cy="4079240"/>
        </p:xfrm>
        <a:graphic>
          <a:graphicData uri="http://schemas.openxmlformats.org/drawingml/2006/table">
            <a:tbl>
              <a:tblPr firstRow="1" bandRow="1">
                <a:tableStyleId>{5C22544A-7EE6-4342-B048-85BDC9FD1C3A}</a:tableStyleId>
              </a:tblPr>
              <a:tblGrid>
                <a:gridCol w="1130968">
                  <a:extLst>
                    <a:ext uri="{9D8B030D-6E8A-4147-A177-3AD203B41FA5}">
                      <a16:colId xmlns:a16="http://schemas.microsoft.com/office/drawing/2014/main" val="1160292279"/>
                    </a:ext>
                  </a:extLst>
                </a:gridCol>
                <a:gridCol w="1807850">
                  <a:extLst>
                    <a:ext uri="{9D8B030D-6E8A-4147-A177-3AD203B41FA5}">
                      <a16:colId xmlns:a16="http://schemas.microsoft.com/office/drawing/2014/main" val="3821580075"/>
                    </a:ext>
                  </a:extLst>
                </a:gridCol>
                <a:gridCol w="2242782">
                  <a:extLst>
                    <a:ext uri="{9D8B030D-6E8A-4147-A177-3AD203B41FA5}">
                      <a16:colId xmlns:a16="http://schemas.microsoft.com/office/drawing/2014/main" val="3260948149"/>
                    </a:ext>
                  </a:extLst>
                </a:gridCol>
              </a:tblGrid>
              <a:tr h="370840">
                <a:tc>
                  <a:txBody>
                    <a:bodyPr/>
                    <a:lstStyle/>
                    <a:p>
                      <a:r>
                        <a:rPr lang="en-US" b="0" dirty="0">
                          <a:solidFill>
                            <a:schemeClr val="tx1"/>
                          </a:solidFill>
                        </a:rPr>
                        <a:t>pH </a:t>
                      </a:r>
                    </a:p>
                  </a:txBody>
                  <a:tcPr marL="91441" marR="91441">
                    <a:solidFill>
                      <a:schemeClr val="accent1">
                        <a:lumMod val="20000"/>
                        <a:lumOff val="80000"/>
                      </a:schemeClr>
                    </a:solidFill>
                  </a:tcPr>
                </a:tc>
                <a:tc>
                  <a:txBody>
                    <a:bodyPr/>
                    <a:lstStyle/>
                    <a:p>
                      <a:r>
                        <a:rPr lang="en-US" b="0" dirty="0">
                          <a:solidFill>
                            <a:schemeClr val="tx1"/>
                          </a:solidFill>
                        </a:rPr>
                        <a:t>7.28</a:t>
                      </a:r>
                    </a:p>
                  </a:txBody>
                  <a:tcPr marL="91441" marR="91441">
                    <a:solidFill>
                      <a:schemeClr val="accent1">
                        <a:lumMod val="20000"/>
                        <a:lumOff val="80000"/>
                      </a:schemeClr>
                    </a:solidFill>
                  </a:tcPr>
                </a:tc>
                <a:tc>
                  <a:txBody>
                    <a:bodyPr/>
                    <a:lstStyle/>
                    <a:p>
                      <a:r>
                        <a:rPr lang="en-US" b="0" dirty="0">
                          <a:solidFill>
                            <a:schemeClr val="tx1"/>
                          </a:solidFill>
                        </a:rPr>
                        <a:t>7.32-7.38</a:t>
                      </a:r>
                    </a:p>
                  </a:txBody>
                  <a:tcPr marL="91441" marR="91441">
                    <a:solidFill>
                      <a:schemeClr val="accent1">
                        <a:lumMod val="20000"/>
                        <a:lumOff val="80000"/>
                      </a:schemeClr>
                    </a:solidFill>
                  </a:tcPr>
                </a:tc>
                <a:extLst>
                  <a:ext uri="{0D108BD9-81ED-4DB2-BD59-A6C34878D82A}">
                    <a16:rowId xmlns:a16="http://schemas.microsoft.com/office/drawing/2014/main" val="1787044768"/>
                  </a:ext>
                </a:extLst>
              </a:tr>
              <a:tr h="370840">
                <a:tc>
                  <a:txBody>
                    <a:bodyPr/>
                    <a:lstStyle/>
                    <a:p>
                      <a:r>
                        <a:rPr lang="en-US" dirty="0"/>
                        <a:t>pCO</a:t>
                      </a:r>
                      <a:r>
                        <a:rPr lang="en-US" baseline="-25000" dirty="0"/>
                        <a:t>2</a:t>
                      </a:r>
                      <a:endParaRPr lang="en-US" dirty="0"/>
                    </a:p>
                  </a:txBody>
                  <a:tcPr marL="91441" marR="91441">
                    <a:solidFill>
                      <a:schemeClr val="accent1">
                        <a:lumMod val="20000"/>
                        <a:lumOff val="80000"/>
                      </a:schemeClr>
                    </a:solidFill>
                  </a:tcPr>
                </a:tc>
                <a:tc>
                  <a:txBody>
                    <a:bodyPr/>
                    <a:lstStyle/>
                    <a:p>
                      <a:r>
                        <a:rPr lang="en-US" dirty="0"/>
                        <a:t>40</a:t>
                      </a:r>
                    </a:p>
                  </a:txBody>
                  <a:tcPr marL="91441" marR="91441">
                    <a:solidFill>
                      <a:schemeClr val="accent1">
                        <a:lumMod val="20000"/>
                        <a:lumOff val="80000"/>
                      </a:schemeClr>
                    </a:solidFill>
                  </a:tcPr>
                </a:tc>
                <a:tc>
                  <a:txBody>
                    <a:bodyPr/>
                    <a:lstStyle/>
                    <a:p>
                      <a:r>
                        <a:rPr lang="en-US" dirty="0"/>
                        <a:t>38-46</a:t>
                      </a:r>
                    </a:p>
                  </a:txBody>
                  <a:tcPr marL="91441" marR="91441">
                    <a:solidFill>
                      <a:schemeClr val="accent1">
                        <a:lumMod val="20000"/>
                        <a:lumOff val="80000"/>
                      </a:schemeClr>
                    </a:solidFill>
                  </a:tcPr>
                </a:tc>
                <a:extLst>
                  <a:ext uri="{0D108BD9-81ED-4DB2-BD59-A6C34878D82A}">
                    <a16:rowId xmlns:a16="http://schemas.microsoft.com/office/drawing/2014/main" val="2156801974"/>
                  </a:ext>
                </a:extLst>
              </a:tr>
              <a:tr h="370840">
                <a:tc>
                  <a:txBody>
                    <a:bodyPr/>
                    <a:lstStyle/>
                    <a:p>
                      <a:r>
                        <a:rPr lang="en-US" dirty="0"/>
                        <a:t>HCO3</a:t>
                      </a:r>
                      <a:r>
                        <a:rPr lang="en-US" baseline="30000" dirty="0"/>
                        <a:t>-</a:t>
                      </a:r>
                      <a:endParaRPr lang="en-US" dirty="0"/>
                    </a:p>
                  </a:txBody>
                  <a:tcPr marL="91441" marR="91441">
                    <a:solidFill>
                      <a:schemeClr val="accent1">
                        <a:lumMod val="20000"/>
                        <a:lumOff val="80000"/>
                      </a:schemeClr>
                    </a:solidFill>
                  </a:tcPr>
                </a:tc>
                <a:tc>
                  <a:txBody>
                    <a:bodyPr/>
                    <a:lstStyle/>
                    <a:p>
                      <a:r>
                        <a:rPr lang="en-US" b="0" dirty="0">
                          <a:solidFill>
                            <a:schemeClr val="tx1"/>
                          </a:solidFill>
                        </a:rPr>
                        <a:t>15</a:t>
                      </a:r>
                    </a:p>
                  </a:txBody>
                  <a:tcPr marL="91441" marR="91441">
                    <a:solidFill>
                      <a:schemeClr val="accent1">
                        <a:lumMod val="20000"/>
                        <a:lumOff val="80000"/>
                      </a:schemeClr>
                    </a:solidFill>
                  </a:tcPr>
                </a:tc>
                <a:tc>
                  <a:txBody>
                    <a:bodyPr/>
                    <a:lstStyle/>
                    <a:p>
                      <a:r>
                        <a:rPr lang="en-US" dirty="0"/>
                        <a:t>20-25</a:t>
                      </a:r>
                    </a:p>
                  </a:txBody>
                  <a:tcPr marL="91441" marR="91441">
                    <a:solidFill>
                      <a:schemeClr val="accent1">
                        <a:lumMod val="20000"/>
                        <a:lumOff val="80000"/>
                      </a:schemeClr>
                    </a:solidFill>
                  </a:tcPr>
                </a:tc>
                <a:extLst>
                  <a:ext uri="{0D108BD9-81ED-4DB2-BD59-A6C34878D82A}">
                    <a16:rowId xmlns:a16="http://schemas.microsoft.com/office/drawing/2014/main" val="1078683200"/>
                  </a:ext>
                </a:extLst>
              </a:tr>
              <a:tr h="370840">
                <a:tc>
                  <a:txBody>
                    <a:bodyPr/>
                    <a:lstStyle/>
                    <a:p>
                      <a:r>
                        <a:rPr lang="en-US" dirty="0"/>
                        <a:t>BE</a:t>
                      </a:r>
                    </a:p>
                  </a:txBody>
                  <a:tcPr marL="91441" marR="91441">
                    <a:solidFill>
                      <a:schemeClr val="accent1">
                        <a:lumMod val="20000"/>
                        <a:lumOff val="80000"/>
                      </a:schemeClr>
                    </a:solidFill>
                  </a:tcPr>
                </a:tc>
                <a:tc>
                  <a:txBody>
                    <a:bodyPr/>
                    <a:lstStyle/>
                    <a:p>
                      <a:r>
                        <a:rPr lang="en-US" b="0" dirty="0"/>
                        <a:t>-6.8</a:t>
                      </a:r>
                    </a:p>
                  </a:txBody>
                  <a:tcPr marL="91441" marR="91441">
                    <a:solidFill>
                      <a:schemeClr val="accent1">
                        <a:lumMod val="20000"/>
                        <a:lumOff val="80000"/>
                      </a:schemeClr>
                    </a:solidFill>
                  </a:tcPr>
                </a:tc>
                <a:tc>
                  <a:txBody>
                    <a:bodyPr/>
                    <a:lstStyle/>
                    <a:p>
                      <a:r>
                        <a:rPr lang="en-US" dirty="0"/>
                        <a:t>(-4) – 0 </a:t>
                      </a:r>
                    </a:p>
                  </a:txBody>
                  <a:tcPr marL="91441" marR="91441">
                    <a:solidFill>
                      <a:schemeClr val="accent1">
                        <a:lumMod val="20000"/>
                        <a:lumOff val="80000"/>
                      </a:schemeClr>
                    </a:solidFill>
                  </a:tcPr>
                </a:tc>
                <a:extLst>
                  <a:ext uri="{0D108BD9-81ED-4DB2-BD59-A6C34878D82A}">
                    <a16:rowId xmlns:a16="http://schemas.microsoft.com/office/drawing/2014/main" val="3371395142"/>
                  </a:ext>
                </a:extLst>
              </a:tr>
              <a:tr h="370840">
                <a:tc>
                  <a:txBody>
                    <a:bodyPr/>
                    <a:lstStyle/>
                    <a:p>
                      <a:r>
                        <a:rPr lang="en-US" dirty="0"/>
                        <a:t>AG</a:t>
                      </a:r>
                    </a:p>
                  </a:txBody>
                  <a:tcPr marL="91441" marR="91441">
                    <a:solidFill>
                      <a:schemeClr val="accent1">
                        <a:lumMod val="20000"/>
                        <a:lumOff val="80000"/>
                      </a:schemeClr>
                    </a:solidFill>
                  </a:tcPr>
                </a:tc>
                <a:tc>
                  <a:txBody>
                    <a:bodyPr/>
                    <a:lstStyle/>
                    <a:p>
                      <a:r>
                        <a:rPr lang="en-US" dirty="0"/>
                        <a:t>20</a:t>
                      </a:r>
                    </a:p>
                  </a:txBody>
                  <a:tcPr marL="91441" marR="91441">
                    <a:solidFill>
                      <a:schemeClr val="accent1">
                        <a:lumMod val="20000"/>
                        <a:lumOff val="80000"/>
                      </a:schemeClr>
                    </a:solidFill>
                  </a:tcPr>
                </a:tc>
                <a:tc>
                  <a:txBody>
                    <a:bodyPr/>
                    <a:lstStyle/>
                    <a:p>
                      <a:r>
                        <a:rPr lang="en-US" dirty="0"/>
                        <a:t>17-24</a:t>
                      </a:r>
                    </a:p>
                  </a:txBody>
                  <a:tcPr marL="91441" marR="91441">
                    <a:solidFill>
                      <a:schemeClr val="accent1">
                        <a:lumMod val="20000"/>
                        <a:lumOff val="80000"/>
                      </a:schemeClr>
                    </a:solidFill>
                  </a:tcPr>
                </a:tc>
                <a:extLst>
                  <a:ext uri="{0D108BD9-81ED-4DB2-BD59-A6C34878D82A}">
                    <a16:rowId xmlns:a16="http://schemas.microsoft.com/office/drawing/2014/main" val="186005084"/>
                  </a:ext>
                </a:extLst>
              </a:tr>
              <a:tr h="370840">
                <a:tc>
                  <a:txBody>
                    <a:bodyPr/>
                    <a:lstStyle/>
                    <a:p>
                      <a:r>
                        <a:rPr lang="en-US" dirty="0"/>
                        <a:t>Na</a:t>
                      </a:r>
                      <a:r>
                        <a:rPr lang="en-US" baseline="30000" dirty="0"/>
                        <a:t>+</a:t>
                      </a:r>
                      <a:endParaRPr lang="en-US" dirty="0"/>
                    </a:p>
                  </a:txBody>
                  <a:tcPr marL="91441" marR="91441">
                    <a:solidFill>
                      <a:schemeClr val="accent1">
                        <a:lumMod val="20000"/>
                        <a:lumOff val="80000"/>
                      </a:schemeClr>
                    </a:solidFill>
                  </a:tcPr>
                </a:tc>
                <a:tc>
                  <a:txBody>
                    <a:bodyPr/>
                    <a:lstStyle/>
                    <a:p>
                      <a:r>
                        <a:rPr lang="en-US" dirty="0"/>
                        <a:t>141</a:t>
                      </a:r>
                    </a:p>
                  </a:txBody>
                  <a:tcPr marL="91441" marR="91441">
                    <a:solidFill>
                      <a:schemeClr val="accent1">
                        <a:lumMod val="20000"/>
                        <a:lumOff val="80000"/>
                      </a:schemeClr>
                    </a:solidFill>
                  </a:tcPr>
                </a:tc>
                <a:tc>
                  <a:txBody>
                    <a:bodyPr/>
                    <a:lstStyle/>
                    <a:p>
                      <a:r>
                        <a:rPr lang="en-US" dirty="0"/>
                        <a:t>145-151</a:t>
                      </a:r>
                    </a:p>
                  </a:txBody>
                  <a:tcPr marL="91441" marR="91441">
                    <a:solidFill>
                      <a:schemeClr val="accent1">
                        <a:lumMod val="20000"/>
                        <a:lumOff val="80000"/>
                      </a:schemeClr>
                    </a:solidFill>
                  </a:tcPr>
                </a:tc>
                <a:extLst>
                  <a:ext uri="{0D108BD9-81ED-4DB2-BD59-A6C34878D82A}">
                    <a16:rowId xmlns:a16="http://schemas.microsoft.com/office/drawing/2014/main" val="3691287170"/>
                  </a:ext>
                </a:extLst>
              </a:tr>
              <a:tr h="370840">
                <a:tc>
                  <a:txBody>
                    <a:bodyPr/>
                    <a:lstStyle/>
                    <a:p>
                      <a:r>
                        <a:rPr lang="en-US" dirty="0"/>
                        <a:t>K</a:t>
                      </a:r>
                      <a:r>
                        <a:rPr lang="en-US" baseline="30000" dirty="0"/>
                        <a:t>+</a:t>
                      </a:r>
                      <a:endParaRPr lang="en-US" dirty="0"/>
                    </a:p>
                  </a:txBody>
                  <a:tcPr marL="91441" marR="91441">
                    <a:solidFill>
                      <a:schemeClr val="accent1">
                        <a:lumMod val="20000"/>
                        <a:lumOff val="80000"/>
                      </a:schemeClr>
                    </a:solidFill>
                  </a:tcPr>
                </a:tc>
                <a:tc>
                  <a:txBody>
                    <a:bodyPr/>
                    <a:lstStyle/>
                    <a:p>
                      <a:r>
                        <a:rPr lang="en-US" dirty="0"/>
                        <a:t>3.4</a:t>
                      </a:r>
                    </a:p>
                  </a:txBody>
                  <a:tcPr marL="91441" marR="91441">
                    <a:solidFill>
                      <a:schemeClr val="accent1">
                        <a:lumMod val="20000"/>
                        <a:lumOff val="80000"/>
                      </a:schemeClr>
                    </a:solidFill>
                  </a:tcPr>
                </a:tc>
                <a:tc>
                  <a:txBody>
                    <a:bodyPr/>
                    <a:lstStyle/>
                    <a:p>
                      <a:r>
                        <a:rPr lang="en-US" dirty="0"/>
                        <a:t>3.9-5.1</a:t>
                      </a:r>
                    </a:p>
                  </a:txBody>
                  <a:tcPr marL="91441" marR="91441">
                    <a:solidFill>
                      <a:schemeClr val="accent1">
                        <a:lumMod val="20000"/>
                        <a:lumOff val="80000"/>
                      </a:schemeClr>
                    </a:solidFill>
                  </a:tcPr>
                </a:tc>
                <a:extLst>
                  <a:ext uri="{0D108BD9-81ED-4DB2-BD59-A6C34878D82A}">
                    <a16:rowId xmlns:a16="http://schemas.microsoft.com/office/drawing/2014/main" val="553005730"/>
                  </a:ext>
                </a:extLst>
              </a:tr>
              <a:tr h="370840">
                <a:tc>
                  <a:txBody>
                    <a:bodyPr/>
                    <a:lstStyle/>
                    <a:p>
                      <a:r>
                        <a:rPr lang="en-US" dirty="0"/>
                        <a:t>Ca</a:t>
                      </a:r>
                      <a:r>
                        <a:rPr lang="en-US" baseline="30000" dirty="0"/>
                        <a:t>++</a:t>
                      </a:r>
                      <a:endParaRPr lang="en-US" dirty="0"/>
                    </a:p>
                  </a:txBody>
                  <a:tcPr marL="91441" marR="91441">
                    <a:solidFill>
                      <a:schemeClr val="accent1">
                        <a:lumMod val="20000"/>
                        <a:lumOff val="80000"/>
                      </a:schemeClr>
                    </a:solidFill>
                  </a:tcPr>
                </a:tc>
                <a:tc>
                  <a:txBody>
                    <a:bodyPr/>
                    <a:lstStyle/>
                    <a:p>
                      <a:r>
                        <a:rPr lang="en-US" dirty="0"/>
                        <a:t>1.42</a:t>
                      </a:r>
                    </a:p>
                  </a:txBody>
                  <a:tcPr marL="91441" marR="91441">
                    <a:solidFill>
                      <a:schemeClr val="accent1">
                        <a:lumMod val="20000"/>
                        <a:lumOff val="80000"/>
                      </a:schemeClr>
                    </a:solidFill>
                  </a:tcPr>
                </a:tc>
                <a:tc>
                  <a:txBody>
                    <a:bodyPr/>
                    <a:lstStyle/>
                    <a:p>
                      <a:r>
                        <a:rPr lang="en-US" dirty="0"/>
                        <a:t>1.18-1.37</a:t>
                      </a:r>
                    </a:p>
                  </a:txBody>
                  <a:tcPr marL="91441" marR="91441">
                    <a:solidFill>
                      <a:schemeClr val="accent1">
                        <a:lumMod val="20000"/>
                        <a:lumOff val="80000"/>
                      </a:schemeClr>
                    </a:solidFill>
                  </a:tcPr>
                </a:tc>
                <a:extLst>
                  <a:ext uri="{0D108BD9-81ED-4DB2-BD59-A6C34878D82A}">
                    <a16:rowId xmlns:a16="http://schemas.microsoft.com/office/drawing/2014/main" val="3772429095"/>
                  </a:ext>
                </a:extLst>
              </a:tr>
              <a:tr h="370840">
                <a:tc>
                  <a:txBody>
                    <a:bodyPr/>
                    <a:lstStyle/>
                    <a:p>
                      <a:r>
                        <a:rPr lang="en-US" dirty="0"/>
                        <a:t>Cl</a:t>
                      </a:r>
                      <a:r>
                        <a:rPr lang="en-US" baseline="30000" dirty="0"/>
                        <a:t>-</a:t>
                      </a:r>
                      <a:endParaRPr lang="en-US" dirty="0"/>
                    </a:p>
                  </a:txBody>
                  <a:tcPr marL="91441" marR="91441">
                    <a:solidFill>
                      <a:schemeClr val="accent1">
                        <a:lumMod val="20000"/>
                        <a:lumOff val="80000"/>
                      </a:schemeClr>
                    </a:solidFill>
                  </a:tcPr>
                </a:tc>
                <a:tc>
                  <a:txBody>
                    <a:bodyPr/>
                    <a:lstStyle/>
                    <a:p>
                      <a:r>
                        <a:rPr lang="en-US" dirty="0"/>
                        <a:t>110</a:t>
                      </a:r>
                    </a:p>
                  </a:txBody>
                  <a:tcPr marL="91441" marR="91441">
                    <a:solidFill>
                      <a:schemeClr val="accent1">
                        <a:lumMod val="20000"/>
                        <a:lumOff val="80000"/>
                      </a:schemeClr>
                    </a:solidFill>
                  </a:tcPr>
                </a:tc>
                <a:tc>
                  <a:txBody>
                    <a:bodyPr/>
                    <a:lstStyle/>
                    <a:p>
                      <a:r>
                        <a:rPr lang="en-US" dirty="0"/>
                        <a:t>110-119</a:t>
                      </a:r>
                    </a:p>
                  </a:txBody>
                  <a:tcPr marL="91441" marR="91441">
                    <a:solidFill>
                      <a:schemeClr val="accent1">
                        <a:lumMod val="20000"/>
                        <a:lumOff val="80000"/>
                      </a:schemeClr>
                    </a:solidFill>
                  </a:tcPr>
                </a:tc>
                <a:extLst>
                  <a:ext uri="{0D108BD9-81ED-4DB2-BD59-A6C34878D82A}">
                    <a16:rowId xmlns:a16="http://schemas.microsoft.com/office/drawing/2014/main" val="2314692675"/>
                  </a:ext>
                </a:extLst>
              </a:tr>
              <a:tr h="370840">
                <a:tc>
                  <a:txBody>
                    <a:bodyPr/>
                    <a:lstStyle/>
                    <a:p>
                      <a:r>
                        <a:rPr lang="en-US" dirty="0"/>
                        <a:t>Glu</a:t>
                      </a:r>
                    </a:p>
                  </a:txBody>
                  <a:tcPr marL="91441" marR="91441">
                    <a:solidFill>
                      <a:schemeClr val="accent1">
                        <a:lumMod val="20000"/>
                        <a:lumOff val="80000"/>
                      </a:schemeClr>
                    </a:solidFill>
                  </a:tcPr>
                </a:tc>
                <a:tc>
                  <a:txBody>
                    <a:bodyPr/>
                    <a:lstStyle/>
                    <a:p>
                      <a:r>
                        <a:rPr lang="en-US" dirty="0"/>
                        <a:t>102</a:t>
                      </a:r>
                    </a:p>
                  </a:txBody>
                  <a:tcPr marL="91441" marR="91441">
                    <a:solidFill>
                      <a:schemeClr val="accent1">
                        <a:lumMod val="20000"/>
                        <a:lumOff val="80000"/>
                      </a:schemeClr>
                    </a:solidFill>
                  </a:tcPr>
                </a:tc>
                <a:tc>
                  <a:txBody>
                    <a:bodyPr/>
                    <a:lstStyle/>
                    <a:p>
                      <a:r>
                        <a:rPr lang="en-US" dirty="0"/>
                        <a:t>60-120</a:t>
                      </a:r>
                    </a:p>
                  </a:txBody>
                  <a:tcPr marL="91441" marR="91441">
                    <a:solidFill>
                      <a:schemeClr val="accent1">
                        <a:lumMod val="20000"/>
                        <a:lumOff val="80000"/>
                      </a:schemeClr>
                    </a:solidFill>
                  </a:tcPr>
                </a:tc>
                <a:extLst>
                  <a:ext uri="{0D108BD9-81ED-4DB2-BD59-A6C34878D82A}">
                    <a16:rowId xmlns:a16="http://schemas.microsoft.com/office/drawing/2014/main" val="3630540852"/>
                  </a:ext>
                </a:extLst>
              </a:tr>
              <a:tr h="370840">
                <a:tc>
                  <a:txBody>
                    <a:bodyPr/>
                    <a:lstStyle/>
                    <a:p>
                      <a:r>
                        <a:rPr lang="en-US" dirty="0"/>
                        <a:t>Lactate</a:t>
                      </a:r>
                    </a:p>
                  </a:txBody>
                  <a:tcPr marL="91441" marR="91441">
                    <a:solidFill>
                      <a:schemeClr val="accent1">
                        <a:lumMod val="20000"/>
                        <a:lumOff val="80000"/>
                      </a:schemeClr>
                    </a:solidFill>
                  </a:tcPr>
                </a:tc>
                <a:tc>
                  <a:txBody>
                    <a:bodyPr/>
                    <a:lstStyle/>
                    <a:p>
                      <a:r>
                        <a:rPr lang="en-US" dirty="0"/>
                        <a:t>1.6</a:t>
                      </a:r>
                    </a:p>
                  </a:txBody>
                  <a:tcPr marL="91441" marR="91441">
                    <a:solidFill>
                      <a:schemeClr val="accent1">
                        <a:lumMod val="20000"/>
                        <a:lumOff val="80000"/>
                      </a:schemeClr>
                    </a:solidFill>
                  </a:tcPr>
                </a:tc>
                <a:tc>
                  <a:txBody>
                    <a:bodyPr/>
                    <a:lstStyle/>
                    <a:p>
                      <a:r>
                        <a:rPr lang="en-US" dirty="0"/>
                        <a:t>&lt;2.0</a:t>
                      </a:r>
                    </a:p>
                  </a:txBody>
                  <a:tcPr marL="91441" marR="91441">
                    <a:solidFill>
                      <a:schemeClr val="accent1">
                        <a:lumMod val="20000"/>
                        <a:lumOff val="80000"/>
                      </a:schemeClr>
                    </a:solidFill>
                  </a:tcPr>
                </a:tc>
                <a:extLst>
                  <a:ext uri="{0D108BD9-81ED-4DB2-BD59-A6C34878D82A}">
                    <a16:rowId xmlns:a16="http://schemas.microsoft.com/office/drawing/2014/main" val="1490461341"/>
                  </a:ext>
                </a:extLst>
              </a:tr>
            </a:tbl>
          </a:graphicData>
        </a:graphic>
      </p:graphicFrame>
    </p:spTree>
    <p:extLst>
      <p:ext uri="{BB962C8B-B14F-4D97-AF65-F5344CB8AC3E}">
        <p14:creationId xmlns:p14="http://schemas.microsoft.com/office/powerpoint/2010/main" val="35408678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12098</TotalTime>
  <Words>5419</Words>
  <Application>Microsoft Macintosh PowerPoint</Application>
  <PresentationFormat>Widescreen</PresentationFormat>
  <Paragraphs>790</Paragraphs>
  <Slides>52</Slides>
  <Notes>27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52</vt:i4>
      </vt:variant>
    </vt:vector>
  </HeadingPairs>
  <TitlesOfParts>
    <vt:vector size="56" baseType="lpstr">
      <vt:lpstr>Arial</vt:lpstr>
      <vt:lpstr>Calibri</vt:lpstr>
      <vt:lpstr>Calibri Light</vt:lpstr>
      <vt:lpstr>Office Theme</vt:lpstr>
      <vt:lpstr>Approaches to Acid Base</vt:lpstr>
      <vt:lpstr>Concept of Acidity </vt:lpstr>
      <vt:lpstr>Why H+</vt:lpstr>
      <vt:lpstr>Concept of pH</vt:lpstr>
      <vt:lpstr>Henderson-Hasselbalch Equation</vt:lpstr>
      <vt:lpstr>Concept of Buffering</vt:lpstr>
      <vt:lpstr>Body Regulation of Acid Base</vt:lpstr>
      <vt:lpstr>Renal Regulation of HCO3-</vt:lpstr>
      <vt:lpstr>Cece, 6 month old year old female intact Rat Terrier</vt:lpstr>
      <vt:lpstr>Metabolic acidosis </vt:lpstr>
      <vt:lpstr>Base Excess</vt:lpstr>
      <vt:lpstr>Jeff, 3 year old MN Bernese Mountain Dog </vt:lpstr>
      <vt:lpstr>Renal Tubular Acidosis </vt:lpstr>
      <vt:lpstr>Secretional metabolic acidosis (normal AG)</vt:lpstr>
      <vt:lpstr>Noelle, 11 YO FS Boxer </vt:lpstr>
      <vt:lpstr>DKA</vt:lpstr>
      <vt:lpstr>Anion Gap </vt:lpstr>
      <vt:lpstr>Differentials for increase AG (titrational metabolic acidosis)</vt:lpstr>
      <vt:lpstr>Jamie, 6 YO FS Mini Australian Shepherd</vt:lpstr>
      <vt:lpstr>Sampling errors </vt:lpstr>
      <vt:lpstr>Katie, 11 year old female spayed Chihuahua</vt:lpstr>
      <vt:lpstr>Corrected chloride</vt:lpstr>
      <vt:lpstr>Gastric Fluid Loss</vt:lpstr>
      <vt:lpstr>Metabolic alkalosis</vt:lpstr>
      <vt:lpstr>Response of the body to metabolic alkalosis </vt:lpstr>
      <vt:lpstr>Tomas, 12 year old MN Yorkshire Terrier</vt:lpstr>
      <vt:lpstr>Causes of Respiratory Acidosis </vt:lpstr>
      <vt:lpstr>Respiratory Acidosis and the body’s response</vt:lpstr>
      <vt:lpstr>Sam, 4 year old FS MBD</vt:lpstr>
      <vt:lpstr>Causes of Respiratory Alkalosis </vt:lpstr>
      <vt:lpstr>Jess, 4 year old FS Pit bull </vt:lpstr>
      <vt:lpstr>Expected compensatory response in simple acid base disturbances</vt:lpstr>
      <vt:lpstr>What type of acid base disorder is this??</vt:lpstr>
      <vt:lpstr>Mixed acid base</vt:lpstr>
      <vt:lpstr>Counterbalancing Mixed Acid Base Disorders</vt:lpstr>
      <vt:lpstr>Additive Mixed Acid Base Disorders</vt:lpstr>
      <vt:lpstr>Triple Disorders</vt:lpstr>
      <vt:lpstr>Strong Ion Approach</vt:lpstr>
      <vt:lpstr>DEPENDENT AND INDEPENDENT VARIABLES</vt:lpstr>
      <vt:lpstr>pCO2</vt:lpstr>
      <vt:lpstr>SID</vt:lpstr>
      <vt:lpstr>SID cont</vt:lpstr>
      <vt:lpstr>[Atot]</vt:lpstr>
      <vt:lpstr>NONVOLATILE BUFFER ION ALKALOSIS  (decresed atot)</vt:lpstr>
      <vt:lpstr>NONVOLATILE BUFFER ION ACIDOSIS  (increased atot)</vt:lpstr>
      <vt:lpstr>Disorders of SID</vt:lpstr>
      <vt:lpstr>SID Alkalosis</vt:lpstr>
      <vt:lpstr>SID Acidosis </vt:lpstr>
      <vt:lpstr>Chloride (in strong ion approach)</vt:lpstr>
      <vt:lpstr>Chloride</vt:lpstr>
      <vt:lpstr>Ok so why use this method??</vt:lpstr>
      <vt:lpstr>THE 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Approaches to Acid Base</dc:title>
  <dc:creator>Selman, Jamie M. (MU-Student)</dc:creator>
  <cp:lastModifiedBy>Selman, Jamie M. (MU-Student)</cp:lastModifiedBy>
  <cp:revision>7</cp:revision>
  <dcterms:created xsi:type="dcterms:W3CDTF">2022-05-25T00:49:27Z</dcterms:created>
  <dcterms:modified xsi:type="dcterms:W3CDTF">2022-06-02T18:33:12Z</dcterms:modified>
</cp:coreProperties>
</file>