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47.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Lst>
  <p:sldSz cy="5143500" cx="9144000"/>
  <p:notesSz cx="6858000" cy="9144000"/>
  <p:embeddedFontLst>
    <p:embeddedFont>
      <p:font typeface="Playfair Display"/>
      <p:regular r:id="rId53"/>
      <p:bold r:id="rId54"/>
      <p:italic r:id="rId55"/>
      <p:boldItalic r:id="rId56"/>
    </p:embeddedFont>
    <p:embeddedFont>
      <p:font typeface="Lato"/>
      <p:regular r:id="rId57"/>
      <p:bold r:id="rId58"/>
      <p:italic r:id="rId59"/>
      <p:boldItalic r:id="rId6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60" Type="http://schemas.openxmlformats.org/officeDocument/2006/relationships/font" Target="fonts/Lato-boldItalic.fntdata"/><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font" Target="fonts/PlayfairDisplay-regular.fntdata"/><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font" Target="fonts/PlayfairDisplay-italic.fntdata"/><Relationship Id="rId10" Type="http://schemas.openxmlformats.org/officeDocument/2006/relationships/slide" Target="slides/slide5.xml"/><Relationship Id="rId54" Type="http://schemas.openxmlformats.org/officeDocument/2006/relationships/font" Target="fonts/PlayfairDisplay-bold.fntdata"/><Relationship Id="rId13" Type="http://schemas.openxmlformats.org/officeDocument/2006/relationships/slide" Target="slides/slide8.xml"/><Relationship Id="rId57" Type="http://schemas.openxmlformats.org/officeDocument/2006/relationships/font" Target="fonts/Lato-regular.fntdata"/><Relationship Id="rId12" Type="http://schemas.openxmlformats.org/officeDocument/2006/relationships/slide" Target="slides/slide7.xml"/><Relationship Id="rId56" Type="http://schemas.openxmlformats.org/officeDocument/2006/relationships/font" Target="fonts/PlayfairDisplay-boldItalic.fntdata"/><Relationship Id="rId15" Type="http://schemas.openxmlformats.org/officeDocument/2006/relationships/slide" Target="slides/slide10.xml"/><Relationship Id="rId59" Type="http://schemas.openxmlformats.org/officeDocument/2006/relationships/font" Target="fonts/Lato-italic.fntdata"/><Relationship Id="rId14" Type="http://schemas.openxmlformats.org/officeDocument/2006/relationships/slide" Target="slides/slide9.xml"/><Relationship Id="rId58" Type="http://schemas.openxmlformats.org/officeDocument/2006/relationships/font" Target="fonts/Lato-bold.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fa0bd40a22_1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fa0bd40a22_1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800">
                <a:solidFill>
                  <a:srgbClr val="5E696C"/>
                </a:solidFill>
                <a:latin typeface="Lato"/>
                <a:ea typeface="Lato"/>
                <a:cs typeface="Lato"/>
                <a:sym typeface="Lato"/>
              </a:rPr>
              <a:t>Intra and extrahepatic (66-75% of all PSS) portocaval shunts, extrahepatic portoazygos shunts, portal vein atresia with resultant multiple portocaval anastamoses, hepatic arteriovenous malformatons causing portal hypertension-induced patency of portosystemic anastomoses, and microintrahepatic PSS (MVD).</a:t>
            </a:r>
            <a:endParaRPr sz="1800">
              <a:solidFill>
                <a:srgbClr val="5E696C"/>
              </a:solidFill>
              <a:latin typeface="Lato"/>
              <a:ea typeface="Lato"/>
              <a:cs typeface="Lato"/>
              <a:sym typeface="Lato"/>
            </a:endParaRPr>
          </a:p>
          <a:p>
            <a:pPr indent="-342900" lvl="0" marL="457200" rtl="0" algn="l">
              <a:lnSpc>
                <a:spcPct val="115000"/>
              </a:lnSpc>
              <a:spcBef>
                <a:spcPts val="1200"/>
              </a:spcBef>
              <a:spcAft>
                <a:spcPts val="0"/>
              </a:spcAft>
              <a:buClr>
                <a:srgbClr val="5E696C"/>
              </a:buClr>
              <a:buSzPts val="1800"/>
              <a:buFont typeface="Lato"/>
              <a:buChar char="●"/>
            </a:pPr>
            <a:r>
              <a:rPr lang="en" sz="1800">
                <a:solidFill>
                  <a:srgbClr val="5E696C"/>
                </a:solidFill>
                <a:latin typeface="Lato"/>
                <a:ea typeface="Lato"/>
                <a:cs typeface="Lato"/>
                <a:sym typeface="Lato"/>
              </a:rPr>
              <a:t>Hepatic arteriovenous malformation is a rare conditions of multiple high-pressure arterial and low-pressure venous communications. Usually congenital. Usually a branch of the hepatic artery communicates directly with the portal vein via multiple aberrant shunting vessels. High pressure causes hepatofugal blood flow and arterialization of the portal vein leading to portal hypertension that opens multiple extrahepatic shunts to decompress the systems and is often associated with ascites. Poor prognosis.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fa0bd40a22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fa0bd40a22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20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fa0bd40a22_1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fa0bd40a22_1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200"/>
              </a:spcAft>
              <a:buClr>
                <a:schemeClr val="dk1"/>
              </a:buClr>
              <a:buSzPts val="1100"/>
              <a:buFont typeface="Arial"/>
              <a:buNone/>
            </a:pPr>
            <a:r>
              <a:rPr lang="en" sz="1800">
                <a:solidFill>
                  <a:srgbClr val="5E696C"/>
                </a:solidFill>
                <a:latin typeface="Lato"/>
                <a:ea typeface="Lato"/>
                <a:cs typeface="Lato"/>
                <a:sym typeface="Lato"/>
              </a:rPr>
              <a:t>Small intrahepatic portal vessels, portal endothelial hyperplasia, portal vein dilation, random juvenile intralobular blood vessels, and central venous hypertrophy and fibrosis.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cb50e3c7cc_0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cb50e3c7cc_0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200"/>
              </a:spcAft>
              <a:buClr>
                <a:schemeClr val="dk1"/>
              </a:buClr>
              <a:buSzPts val="1100"/>
              <a:buFont typeface="Arial"/>
              <a:buNone/>
            </a:pPr>
            <a:r>
              <a:rPr lang="en" sz="1800">
                <a:solidFill>
                  <a:srgbClr val="5E696C"/>
                </a:solidFill>
                <a:latin typeface="Lato"/>
                <a:ea typeface="Lato"/>
                <a:cs typeface="Lato"/>
                <a:sym typeface="Lato"/>
              </a:rPr>
              <a:t>Ascites can occur in 75% of dogs with HAVMs and can be seen with venous-venous portosystemic shunts if hypoalbuminemia is severe. Can also commonly be seen with concurrent IBD, PLE, lymphangectasia and with concurrent GI ulceration/hemorrhage.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fa0bd40a22_1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fa0bd40a22_1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200"/>
              </a:spcAft>
              <a:buClr>
                <a:schemeClr val="dk1"/>
              </a:buClr>
              <a:buSzPts val="1100"/>
              <a:buFont typeface="Arial"/>
              <a:buNone/>
            </a:pPr>
            <a:r>
              <a:rPr lang="en" sz="1800">
                <a:solidFill>
                  <a:srgbClr val="5E696C"/>
                </a:solidFill>
                <a:latin typeface="Lato"/>
                <a:ea typeface="Lato"/>
                <a:cs typeface="Lato"/>
                <a:sym typeface="Lato"/>
              </a:rPr>
              <a:t>Cats with hepatic lipidosis can also develop chronic HE. cats cannot synthesise arginine in the liver and depletion of arginine occurs with prolonged fasting. Arginine is necessary for completion of the urea cycle and without it ammonia detoxification is impaired.</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fa0bd40a22_1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fa0bd40a22_1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fa0bd40a22_1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fa0bd40a22_1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fa0bd40a22_1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fa0bd40a22_1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fa0bd40a22_1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fa0bd40a22_1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faeb306b84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faeb306b84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Pre and post bile acids </a:t>
            </a:r>
            <a:r>
              <a:rPr lang="en" sz="1400">
                <a:solidFill>
                  <a:srgbClr val="5E696C"/>
                </a:solidFill>
                <a:latin typeface="Lato"/>
                <a:ea typeface="Lato"/>
                <a:cs typeface="Lato"/>
                <a:sym typeface="Lato"/>
              </a:rPr>
              <a:t>can also</a:t>
            </a:r>
            <a:r>
              <a:rPr lang="en" sz="1400">
                <a:solidFill>
                  <a:srgbClr val="5E696C"/>
                </a:solidFill>
                <a:latin typeface="Lato"/>
                <a:ea typeface="Lato"/>
                <a:cs typeface="Lato"/>
                <a:sym typeface="Lato"/>
              </a:rPr>
              <a:t> be affected by the timing of GB contraction, rate of intestinal transport, degree of bile acid deconjugation in the small intestine, the rate and efficiency of bile acid absorption in the ileum, portal blood flow, and the function of the hepatocyte uptake and canalicular transport.</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cb50e3c7cc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cb50e3c7cc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Aorta</a:t>
            </a:r>
            <a:endParaRPr/>
          </a:p>
          <a:p>
            <a:pPr indent="-298450" lvl="0" marL="457200" rtl="0" algn="l">
              <a:spcBef>
                <a:spcPts val="0"/>
              </a:spcBef>
              <a:spcAft>
                <a:spcPts val="0"/>
              </a:spcAft>
              <a:buSzPts val="1100"/>
              <a:buChar char="-"/>
            </a:pPr>
            <a:r>
              <a:rPr lang="en"/>
              <a:t>Celiac artery:</a:t>
            </a:r>
            <a:endParaRPr/>
          </a:p>
          <a:p>
            <a:pPr indent="-298450" lvl="1" marL="914400" rtl="0" algn="l">
              <a:spcBef>
                <a:spcPts val="0"/>
              </a:spcBef>
              <a:spcAft>
                <a:spcPts val="0"/>
              </a:spcAft>
              <a:buSzPts val="1100"/>
              <a:buChar char="-"/>
            </a:pPr>
            <a:r>
              <a:rPr lang="en">
                <a:solidFill>
                  <a:schemeClr val="dk1"/>
                </a:solidFill>
              </a:rPr>
              <a:t>Splenic -&gt; tributaries to left limb of the pancreas and the spleen before becoming the left gastroepiploic artery which supplies the greater curvature of the stomach and anastomoses with the right gastroepiploic artery. The splenic branches of the splenic artery also turn into short gastric arteries and anastomoses with gastric branches of the left gastric artery to supply the fundic area of the stomach. </a:t>
            </a:r>
            <a:endParaRPr/>
          </a:p>
          <a:p>
            <a:pPr indent="-298450" lvl="1" marL="914400" rtl="0" algn="l">
              <a:spcBef>
                <a:spcPts val="0"/>
              </a:spcBef>
              <a:spcAft>
                <a:spcPts val="0"/>
              </a:spcAft>
              <a:buSzPts val="1100"/>
              <a:buChar char="-"/>
            </a:pPr>
            <a:r>
              <a:rPr lang="en"/>
              <a:t>Hepatic -&gt; liver and gallbladder and then branches into the right gastric artery, </a:t>
            </a:r>
            <a:r>
              <a:rPr lang="en"/>
              <a:t>which supplies blood to the pylorus and anastomoses with the left gastric artery along the lesser curvature of the stomach, and the gastroduodenal artery, which travels to the duodenum where its branches into the cranial pancreaticoduodenal artery (Supplying right limb of the pancreas) and the right gastroepiploic artery (Supplies greater curvature of the stomach)</a:t>
            </a:r>
            <a:endParaRPr/>
          </a:p>
          <a:p>
            <a:pPr indent="-298450" lvl="1" marL="914400" rtl="0" algn="l">
              <a:spcBef>
                <a:spcPts val="0"/>
              </a:spcBef>
              <a:spcAft>
                <a:spcPts val="0"/>
              </a:spcAft>
              <a:buSzPts val="1100"/>
              <a:buChar char="-"/>
            </a:pPr>
            <a:r>
              <a:rPr lang="en"/>
              <a:t>Left gastric: supplies the fundus of the stomach and small branches to the caudal esophagus before joining the right gastric artery to perfuse the lesser curvature.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 liver receives dual blood flow to it:</a:t>
            </a:r>
            <a:endParaRPr/>
          </a:p>
          <a:p>
            <a:pPr indent="-298450" lvl="0" marL="457200" rtl="0" algn="l">
              <a:spcBef>
                <a:spcPts val="0"/>
              </a:spcBef>
              <a:spcAft>
                <a:spcPts val="0"/>
              </a:spcAft>
              <a:buSzPts val="1100"/>
              <a:buAutoNum type="arabicPeriod"/>
            </a:pPr>
            <a:r>
              <a:rPr lang="en"/>
              <a:t>20% of blood flow &amp; 50% of oxygen supply: Hepatic artery (branch of the celiac, which is a branch of the aorta)</a:t>
            </a:r>
            <a:endParaRPr/>
          </a:p>
          <a:p>
            <a:pPr indent="-298450" lvl="1" marL="914400" rtl="0" algn="l">
              <a:spcBef>
                <a:spcPts val="0"/>
              </a:spcBef>
              <a:spcAft>
                <a:spcPts val="0"/>
              </a:spcAft>
              <a:buSzPts val="1100"/>
              <a:buAutoNum type="alphaLcPeriod"/>
            </a:pPr>
            <a:r>
              <a:rPr lang="en"/>
              <a:t>Right lateral branch: caudate and right lateral liver lobes</a:t>
            </a:r>
            <a:endParaRPr/>
          </a:p>
          <a:p>
            <a:pPr indent="-298450" lvl="1" marL="914400" rtl="0" algn="l">
              <a:spcBef>
                <a:spcPts val="0"/>
              </a:spcBef>
              <a:spcAft>
                <a:spcPts val="0"/>
              </a:spcAft>
              <a:buSzPts val="1100"/>
              <a:buAutoNum type="alphaLcPeriod"/>
            </a:pPr>
            <a:r>
              <a:rPr lang="en"/>
              <a:t>Right middle branch: right medial lobe, dorsal part of the quadrate, and part of the left medial lobe</a:t>
            </a:r>
            <a:endParaRPr/>
          </a:p>
          <a:p>
            <a:pPr indent="-298450" lvl="1" marL="914400" rtl="0" algn="l">
              <a:spcBef>
                <a:spcPts val="0"/>
              </a:spcBef>
              <a:spcAft>
                <a:spcPts val="0"/>
              </a:spcAft>
              <a:buSzPts val="1100"/>
              <a:buAutoNum type="alphaLcPeriod"/>
            </a:pPr>
            <a:r>
              <a:rPr lang="en"/>
              <a:t>Left branch </a:t>
            </a:r>
            <a:r>
              <a:rPr lang="en"/>
              <a:t>supplies</a:t>
            </a:r>
            <a:r>
              <a:rPr lang="en"/>
              <a:t> the left lateral lobe, part of the quadrate lobe, and left medial lobe. The left branch also branches into the cystic artery that supplies the gallbladder</a:t>
            </a:r>
            <a:endParaRPr/>
          </a:p>
          <a:p>
            <a:pPr indent="-298450" lvl="0" marL="457200" rtl="0" algn="l">
              <a:spcBef>
                <a:spcPts val="0"/>
              </a:spcBef>
              <a:spcAft>
                <a:spcPts val="0"/>
              </a:spcAft>
              <a:buSzPts val="1100"/>
              <a:buAutoNum type="arabicPeriod"/>
            </a:pPr>
            <a:r>
              <a:rPr lang="en"/>
              <a:t>80% of blood flow &amp; 50% of oxygen supply: Portal vein</a:t>
            </a:r>
            <a:endParaRPr/>
          </a:p>
          <a:p>
            <a:pPr indent="-298450" lvl="1" marL="914400" rtl="0" algn="l">
              <a:spcBef>
                <a:spcPts val="0"/>
              </a:spcBef>
              <a:spcAft>
                <a:spcPts val="0"/>
              </a:spcAft>
              <a:buSzPts val="1100"/>
              <a:buAutoNum type="alphaLcPeriod"/>
            </a:pPr>
            <a:r>
              <a:rPr lang="en"/>
              <a:t>Confluence of the cranial and caudal mesenteric veins at the level of the left limb of the pancreas. The superior mesenteric supplies blood to the small intestine (&amp; colon &amp; pancreas?) while the inferior mesenteric artery supplies blood to the large intestine. There are also splenic and gastroduodenal (absent in cats) veins that join into the portal vein. </a:t>
            </a:r>
            <a:endParaRPr/>
          </a:p>
          <a:p>
            <a:pPr indent="-298450" lvl="1" marL="914400" rtl="0" algn="l">
              <a:spcBef>
                <a:spcPts val="0"/>
              </a:spcBef>
              <a:spcAft>
                <a:spcPts val="0"/>
              </a:spcAft>
              <a:buSzPts val="1100"/>
              <a:buAutoNum type="alphaLcPeriod"/>
            </a:pPr>
            <a:r>
              <a:rPr lang="en"/>
              <a:t>Upon entering the liver, the canine portal vein divides into a right and left main branch. The right branch supplies the caudate process of the caudate lobe and right lateral lobe. The left branch gives off a central branch that supplies the right medial lobe and papillary process and then divides into the left lateral, left medial, and quadrate branches, which supply their respective lobes. </a:t>
            </a:r>
            <a:endParaRPr/>
          </a:p>
          <a:p>
            <a:pPr indent="-298450" lvl="1" marL="914400" rtl="0" algn="l">
              <a:spcBef>
                <a:spcPts val="0"/>
              </a:spcBef>
              <a:spcAft>
                <a:spcPts val="0"/>
              </a:spcAft>
              <a:buSzPts val="1100"/>
              <a:buAutoNum type="alphaLcPeriod"/>
            </a:pPr>
            <a:r>
              <a:rPr lang="en"/>
              <a:t>In cats, there are usually three main branches- right, central, and left. </a:t>
            </a:r>
            <a:endParaRPr/>
          </a:p>
          <a:p>
            <a:pPr indent="-298450" lvl="1" marL="914400" rtl="0" algn="l">
              <a:spcBef>
                <a:spcPts val="0"/>
              </a:spcBef>
              <a:spcAft>
                <a:spcPts val="0"/>
              </a:spcAft>
              <a:buSzPts val="1100"/>
              <a:buAutoNum type="alphaLcPeriod"/>
            </a:pPr>
            <a:r>
              <a:rPr lang="en"/>
              <a:t>The portal vein branches into smaller venules where the blood enters the parenchyma via the portal triads. The blood travels through the hepatic sinusoids, is cleansed by the reticuloendothelial system, then drains into the central veins that form larger </a:t>
            </a:r>
            <a:r>
              <a:rPr lang="en"/>
              <a:t>hepatic</a:t>
            </a:r>
            <a:r>
              <a:rPr lang="en"/>
              <a:t> venules and ultimately hepatic veins that empty into the caudal vena cava.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Venous drainage from the liver: </a:t>
            </a:r>
            <a:endParaRPr/>
          </a:p>
          <a:p>
            <a:pPr indent="-298450" lvl="0" marL="457200" rtl="0" algn="l">
              <a:spcBef>
                <a:spcPts val="0"/>
              </a:spcBef>
              <a:spcAft>
                <a:spcPts val="0"/>
              </a:spcAft>
              <a:buSzPts val="1100"/>
              <a:buAutoNum type="arabicPeriod"/>
            </a:pPr>
            <a:r>
              <a:rPr lang="en"/>
              <a:t>In dogs, 6-8 hepatic veins drain the liver into the caudal vena cava</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https://veteriankey.com/wp-content/uploads/2016/07/B9781437707465000963_f096-001-9781437707465.jpg</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fa0bd40a22_1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fa0bd40a22_1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fa0bd40a22_1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fa0bd40a22_1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200"/>
              </a:spcAft>
              <a:buNone/>
            </a:pPr>
            <a:r>
              <a:rPr lang="en" sz="1400">
                <a:solidFill>
                  <a:srgbClr val="5E696C"/>
                </a:solidFill>
                <a:latin typeface="Lato"/>
                <a:ea typeface="Lato"/>
                <a:cs typeface="Lato"/>
                <a:sym typeface="Lato"/>
              </a:rPr>
              <a:t>If an HAVM is not found in a young dog with ascites and hepatic dysfunction, then NCPH is possible and liver biopsies are recommended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fa0bd40a22_1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fa0bd40a22_1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fa0bd40a22_1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fa0bd40a22_1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fa0bd40a22_1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fa0bd40a22_1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800">
                <a:solidFill>
                  <a:srgbClr val="5E696C"/>
                </a:solidFill>
                <a:latin typeface="Lato"/>
                <a:ea typeface="Lato"/>
                <a:cs typeface="Lato"/>
                <a:sym typeface="Lato"/>
              </a:rPr>
              <a:t>Lipidosis and cytoplasmic vacuolar changes (lipogranulomas), smooth muscle hypertrophy, increased lymphatics around central veins, and Kupffer cell hypertrophy.</a:t>
            </a:r>
            <a:endParaRPr sz="1800">
              <a:solidFill>
                <a:srgbClr val="5E696C"/>
              </a:solidFill>
              <a:latin typeface="Lato"/>
              <a:ea typeface="Lato"/>
              <a:cs typeface="Lato"/>
              <a:sym typeface="Lato"/>
            </a:endParaRPr>
          </a:p>
          <a:p>
            <a:pPr indent="0" lvl="0" marL="0" rtl="0" algn="l">
              <a:lnSpc>
                <a:spcPct val="115000"/>
              </a:lnSpc>
              <a:spcBef>
                <a:spcPts val="1200"/>
              </a:spcBef>
              <a:spcAft>
                <a:spcPts val="0"/>
              </a:spcAft>
              <a:buNone/>
            </a:pPr>
            <a:r>
              <a:rPr lang="en" sz="1800">
                <a:solidFill>
                  <a:srgbClr val="5E696C"/>
                </a:solidFill>
                <a:latin typeface="Lato"/>
                <a:ea typeface="Lato"/>
                <a:cs typeface="Lato"/>
                <a:sym typeface="Lato"/>
              </a:rPr>
              <a:t>Dogs with MVD and NCPH share similar histopathologic results, however those with NCPH tend to have more fibrosis that extends into the parenchyma, particularly along the portal tracts or even bridging to other portal areas or central veins. </a:t>
            </a:r>
            <a:endParaRPr sz="1800">
              <a:solidFill>
                <a:srgbClr val="5E696C"/>
              </a:solidFill>
              <a:latin typeface="Lato"/>
              <a:ea typeface="Lato"/>
              <a:cs typeface="Lato"/>
              <a:sym typeface="Lato"/>
            </a:endParaRPr>
          </a:p>
          <a:p>
            <a:pPr indent="0" lvl="0" marL="0" rtl="0" algn="l">
              <a:lnSpc>
                <a:spcPct val="115000"/>
              </a:lnSpc>
              <a:spcBef>
                <a:spcPts val="1200"/>
              </a:spcBef>
              <a:spcAft>
                <a:spcPts val="1200"/>
              </a:spcAft>
              <a:buNone/>
            </a:pPr>
            <a:r>
              <a:rPr lang="en" sz="1800">
                <a:solidFill>
                  <a:srgbClr val="5E696C"/>
                </a:solidFill>
                <a:latin typeface="Lato"/>
                <a:ea typeface="Lato"/>
                <a:cs typeface="Lato"/>
                <a:sym typeface="Lato"/>
              </a:rPr>
              <a:t>Dogs with HAVM have similar live lobes to venous-venous shunting when away from the malformations. Closer to the malformation, there are usually largely dilated portal venules, marked arteriolar hyperplasia, muscular proliferation, and sinusoidal capillarization.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fa0bd40a22_1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fa0bd40a22_1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fa0bd40a22_1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fa0bd40a22_1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faeb306b84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faeb306b84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fa0bd40a22_1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fa0bd40a22_1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fa0bd40a22_1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 name="Google Shape;226;gfa0bd40a22_1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fa0bd40a22_1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fa0bd40a22_1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https://veteriankey.com/wp-content/uploads/2016/07/B9781437707465000914_f091-003-9781437707465.jpg</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faeb306b84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2" name="Google Shape;232;gfaeb306b84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200">
                <a:solidFill>
                  <a:srgbClr val="5E696C"/>
                </a:solidFill>
                <a:latin typeface="Lato"/>
                <a:ea typeface="Lato"/>
                <a:cs typeface="Lato"/>
                <a:sym typeface="Lato"/>
              </a:rPr>
              <a:t>Hypokalemia can potentiate hepatic encephalopathy</a:t>
            </a:r>
            <a:endParaRPr sz="1200">
              <a:solidFill>
                <a:srgbClr val="5E696C"/>
              </a:solidFill>
              <a:latin typeface="Lato"/>
              <a:ea typeface="Lato"/>
              <a:cs typeface="Lato"/>
              <a:sym typeface="Lato"/>
            </a:endParaRPr>
          </a:p>
          <a:p>
            <a:pPr indent="-304800" lvl="0" marL="457200" rtl="0" algn="l">
              <a:lnSpc>
                <a:spcPct val="115000"/>
              </a:lnSpc>
              <a:spcBef>
                <a:spcPts val="1200"/>
              </a:spcBef>
              <a:spcAft>
                <a:spcPts val="0"/>
              </a:spcAft>
              <a:buClr>
                <a:srgbClr val="5E696C"/>
              </a:buClr>
              <a:buSzPts val="1200"/>
              <a:buFont typeface="Lato"/>
              <a:buChar char="●"/>
            </a:pPr>
            <a:r>
              <a:rPr lang="en" sz="1200">
                <a:solidFill>
                  <a:srgbClr val="5E696C"/>
                </a:solidFill>
                <a:latin typeface="Lato"/>
                <a:ea typeface="Lato"/>
                <a:cs typeface="Lato"/>
                <a:sym typeface="Lato"/>
              </a:rPr>
              <a:t>Chronic diarrhea, decrease intake</a:t>
            </a:r>
            <a:endParaRPr sz="1200">
              <a:solidFill>
                <a:srgbClr val="5E696C"/>
              </a:solidFill>
              <a:latin typeface="Lato"/>
              <a:ea typeface="Lato"/>
              <a:cs typeface="Lato"/>
              <a:sym typeface="Lato"/>
            </a:endParaRPr>
          </a:p>
          <a:p>
            <a:pPr indent="0" lvl="0" marL="0" rtl="0" algn="l">
              <a:lnSpc>
                <a:spcPct val="115000"/>
              </a:lnSpc>
              <a:spcBef>
                <a:spcPts val="1200"/>
              </a:spcBef>
              <a:spcAft>
                <a:spcPts val="1200"/>
              </a:spcAft>
              <a:buNone/>
            </a:pPr>
            <a:r>
              <a:rPr lang="en" sz="1400">
                <a:solidFill>
                  <a:srgbClr val="5E696C"/>
                </a:solidFill>
                <a:latin typeface="Lato"/>
                <a:ea typeface="Lato"/>
                <a:cs typeface="Lato"/>
                <a:sym typeface="Lato"/>
              </a:rPr>
              <a:t>GABA antagonists like flumazenil has been used in human medicine</a:t>
            </a:r>
            <a:endParaRPr sz="1200">
              <a:solidFill>
                <a:srgbClr val="5E696C"/>
              </a:solidFill>
              <a:latin typeface="Lato"/>
              <a:ea typeface="Lato"/>
              <a:cs typeface="Lato"/>
              <a:sym typeface="Lato"/>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fa0bd40a22_1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fa0bd40a22_1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200"/>
              </a:spcAft>
              <a:buNone/>
            </a:pPr>
            <a:r>
              <a:t/>
            </a:r>
            <a:endParaRPr sz="1200">
              <a:solidFill>
                <a:srgbClr val="5E696C"/>
              </a:solidFill>
              <a:latin typeface="Lato"/>
              <a:ea typeface="Lato"/>
              <a:cs typeface="Lato"/>
              <a:sym typeface="Lato"/>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fa0bd40a22_1_1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fa0bd40a22_1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fa0bd40a22_1_1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fa0bd40a22_1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200"/>
              </a:spcAft>
              <a:buClr>
                <a:schemeClr val="dk1"/>
              </a:buClr>
              <a:buSzPts val="1100"/>
              <a:buFont typeface="Arial"/>
              <a:buNone/>
            </a:pPr>
            <a:r>
              <a:rPr lang="en" sz="1200">
                <a:solidFill>
                  <a:srgbClr val="5E696C"/>
                </a:solidFill>
                <a:latin typeface="Lato"/>
                <a:ea typeface="Lato"/>
                <a:cs typeface="Lato"/>
                <a:sym typeface="Lato"/>
              </a:rPr>
              <a:t>Neomycin is a poorly absorbed aminoglycoside antibiotic that can be used at 20mg/kg PO q8hrs in dogs and cats- substantial systemic absorption can cause ototoxicity and nephrotoxicity and is no longer used in human medicine for this reason.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fa0bd40a22_1_1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6" name="Google Shape;256;gfa0bd40a22_1_1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cb50e3c7cc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cb50e3c7cc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cb50e3c7cc_0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8" name="Google Shape;268;gcb50e3c7cc_0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fa0bd40a22_1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4" name="Google Shape;274;gfa0bd40a22_1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faeb306b84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0" name="Google Shape;280;gfaeb306b84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f75e00ddc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f75e00ddc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cb50e3c7cc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cb50e3c7cc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faeb306b84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faeb306b84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faeb306b84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8" name="Google Shape;298;gfaeb306b84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faeb306b8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faeb306b8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faeb306b84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0" name="Google Shape;310;gfaeb306b84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cb50e3c7cc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6" name="Google Shape;316;gcb50e3c7cc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cb50e3c7cc_0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2" name="Google Shape;322;gcb50e3c7cc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gfa0bd40a22_1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8" name="Google Shape;328;gfa0bd40a22_1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https://www.google.com/url?sa=i&amp;url=https%3A%2F%2Fwww.ebay.com%2Fitm%2F182273781130&amp;psig=AOvVaw2aIjsKNGKSUKJvMNq-t9b2&amp;ust=1634993038615000&amp;source=images&amp;cd=vfe&amp;ved=0CAsQjRxqFwoTCJDWxfCF3vMCFQAAAAAdAAAAABAD</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fa0bd40a22_1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5" name="Google Shape;335;gfa0bd40a22_1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cb50e3c7cc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cb50e3c7cc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f68546610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f68546610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fa0bd40a22_1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fa0bd40a22_1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cb50e3c7cc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cb50e3c7cc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faeb306b84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faeb306b84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2749050" y="748800"/>
            <a:ext cx="3645900" cy="36459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a:off x="2992950" y="992700"/>
            <a:ext cx="3158100" cy="3158100"/>
          </a:xfrm>
          <a:prstGeom prst="rect">
            <a:avLst/>
          </a:prstGeom>
          <a:noFill/>
          <a:ln cap="flat" cmpd="sng" w="28575">
            <a:solidFill>
              <a:schemeClr val="lt1"/>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ph type="ctrTitle"/>
          </p:nvPr>
        </p:nvSpPr>
        <p:spPr>
          <a:xfrm>
            <a:off x="3096250" y="1627200"/>
            <a:ext cx="2951400" cy="15843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3200"/>
              <a:buFont typeface="Lato"/>
              <a:buNone/>
              <a:defRPr>
                <a:solidFill>
                  <a:schemeClr val="lt1"/>
                </a:solidFill>
                <a:latin typeface="Lato"/>
                <a:ea typeface="Lato"/>
                <a:cs typeface="Lato"/>
                <a:sym typeface="Lato"/>
              </a:defRPr>
            </a:lvl1pPr>
            <a:lvl2pPr lvl="1" algn="ctr">
              <a:spcBef>
                <a:spcPts val="0"/>
              </a:spcBef>
              <a:spcAft>
                <a:spcPts val="0"/>
              </a:spcAft>
              <a:buClr>
                <a:schemeClr val="lt1"/>
              </a:buClr>
              <a:buSzPts val="3200"/>
              <a:buFont typeface="Lato"/>
              <a:buNone/>
              <a:defRPr>
                <a:solidFill>
                  <a:schemeClr val="lt1"/>
                </a:solidFill>
                <a:latin typeface="Lato"/>
                <a:ea typeface="Lato"/>
                <a:cs typeface="Lato"/>
                <a:sym typeface="Lato"/>
              </a:defRPr>
            </a:lvl2pPr>
            <a:lvl3pPr lvl="2" algn="ctr">
              <a:spcBef>
                <a:spcPts val="0"/>
              </a:spcBef>
              <a:spcAft>
                <a:spcPts val="0"/>
              </a:spcAft>
              <a:buClr>
                <a:schemeClr val="lt1"/>
              </a:buClr>
              <a:buSzPts val="3200"/>
              <a:buFont typeface="Lato"/>
              <a:buNone/>
              <a:defRPr>
                <a:solidFill>
                  <a:schemeClr val="lt1"/>
                </a:solidFill>
                <a:latin typeface="Lato"/>
                <a:ea typeface="Lato"/>
                <a:cs typeface="Lato"/>
                <a:sym typeface="Lato"/>
              </a:defRPr>
            </a:lvl3pPr>
            <a:lvl4pPr lvl="3" algn="ctr">
              <a:spcBef>
                <a:spcPts val="0"/>
              </a:spcBef>
              <a:spcAft>
                <a:spcPts val="0"/>
              </a:spcAft>
              <a:buClr>
                <a:schemeClr val="lt1"/>
              </a:buClr>
              <a:buSzPts val="3200"/>
              <a:buFont typeface="Lato"/>
              <a:buNone/>
              <a:defRPr>
                <a:solidFill>
                  <a:schemeClr val="lt1"/>
                </a:solidFill>
                <a:latin typeface="Lato"/>
                <a:ea typeface="Lato"/>
                <a:cs typeface="Lato"/>
                <a:sym typeface="Lato"/>
              </a:defRPr>
            </a:lvl4pPr>
            <a:lvl5pPr lvl="4" algn="ctr">
              <a:spcBef>
                <a:spcPts val="0"/>
              </a:spcBef>
              <a:spcAft>
                <a:spcPts val="0"/>
              </a:spcAft>
              <a:buClr>
                <a:schemeClr val="lt1"/>
              </a:buClr>
              <a:buSzPts val="3200"/>
              <a:buFont typeface="Lato"/>
              <a:buNone/>
              <a:defRPr>
                <a:solidFill>
                  <a:schemeClr val="lt1"/>
                </a:solidFill>
                <a:latin typeface="Lato"/>
                <a:ea typeface="Lato"/>
                <a:cs typeface="Lato"/>
                <a:sym typeface="Lato"/>
              </a:defRPr>
            </a:lvl5pPr>
            <a:lvl6pPr lvl="5" algn="ctr">
              <a:spcBef>
                <a:spcPts val="0"/>
              </a:spcBef>
              <a:spcAft>
                <a:spcPts val="0"/>
              </a:spcAft>
              <a:buClr>
                <a:schemeClr val="lt1"/>
              </a:buClr>
              <a:buSzPts val="3200"/>
              <a:buFont typeface="Lato"/>
              <a:buNone/>
              <a:defRPr>
                <a:solidFill>
                  <a:schemeClr val="lt1"/>
                </a:solidFill>
                <a:latin typeface="Lato"/>
                <a:ea typeface="Lato"/>
                <a:cs typeface="Lato"/>
                <a:sym typeface="Lato"/>
              </a:defRPr>
            </a:lvl6pPr>
            <a:lvl7pPr lvl="6" algn="ctr">
              <a:spcBef>
                <a:spcPts val="0"/>
              </a:spcBef>
              <a:spcAft>
                <a:spcPts val="0"/>
              </a:spcAft>
              <a:buClr>
                <a:schemeClr val="lt1"/>
              </a:buClr>
              <a:buSzPts val="3200"/>
              <a:buFont typeface="Lato"/>
              <a:buNone/>
              <a:defRPr>
                <a:solidFill>
                  <a:schemeClr val="lt1"/>
                </a:solidFill>
                <a:latin typeface="Lato"/>
                <a:ea typeface="Lato"/>
                <a:cs typeface="Lato"/>
                <a:sym typeface="Lato"/>
              </a:defRPr>
            </a:lvl7pPr>
            <a:lvl8pPr lvl="7" algn="ctr">
              <a:spcBef>
                <a:spcPts val="0"/>
              </a:spcBef>
              <a:spcAft>
                <a:spcPts val="0"/>
              </a:spcAft>
              <a:buClr>
                <a:schemeClr val="lt1"/>
              </a:buClr>
              <a:buSzPts val="3200"/>
              <a:buFont typeface="Lato"/>
              <a:buNone/>
              <a:defRPr>
                <a:solidFill>
                  <a:schemeClr val="lt1"/>
                </a:solidFill>
                <a:latin typeface="Lato"/>
                <a:ea typeface="Lato"/>
                <a:cs typeface="Lato"/>
                <a:sym typeface="Lato"/>
              </a:defRPr>
            </a:lvl8pPr>
            <a:lvl9pPr lvl="8" algn="ctr">
              <a:spcBef>
                <a:spcPts val="0"/>
              </a:spcBef>
              <a:spcAft>
                <a:spcPts val="0"/>
              </a:spcAft>
              <a:buClr>
                <a:schemeClr val="lt1"/>
              </a:buClr>
              <a:buSzPts val="3200"/>
              <a:buFont typeface="Lato"/>
              <a:buNone/>
              <a:defRPr>
                <a:solidFill>
                  <a:schemeClr val="lt1"/>
                </a:solidFill>
                <a:latin typeface="Lato"/>
                <a:ea typeface="Lato"/>
                <a:cs typeface="Lato"/>
                <a:sym typeface="Lato"/>
              </a:defRPr>
            </a:lvl9pPr>
          </a:lstStyle>
          <a:p/>
        </p:txBody>
      </p:sp>
      <p:sp>
        <p:nvSpPr>
          <p:cNvPr id="13" name="Google Shape;13;p2"/>
          <p:cNvSpPr txBox="1"/>
          <p:nvPr>
            <p:ph idx="1" type="subTitle"/>
          </p:nvPr>
        </p:nvSpPr>
        <p:spPr>
          <a:xfrm>
            <a:off x="3096363" y="3266930"/>
            <a:ext cx="2951400" cy="701400"/>
          </a:xfrm>
          <a:prstGeom prst="rect">
            <a:avLst/>
          </a:prstGeom>
        </p:spPr>
        <p:txBody>
          <a:bodyPr anchorCtr="0" anchor="b" bIns="91425" lIns="91425" spcFirstLastPara="1" rIns="91425" wrap="square" tIns="91425">
            <a:normAutofit/>
          </a:bodyPr>
          <a:lstStyle>
            <a:lvl1pPr lvl="0" algn="ctr">
              <a:lnSpc>
                <a:spcPct val="100000"/>
              </a:lnSpc>
              <a:spcBef>
                <a:spcPts val="0"/>
              </a:spcBef>
              <a:spcAft>
                <a:spcPts val="0"/>
              </a:spcAft>
              <a:buClr>
                <a:schemeClr val="lt1"/>
              </a:buClr>
              <a:buSzPts val="1800"/>
              <a:buFont typeface="Playfair Display"/>
              <a:buNone/>
              <a:defRPr b="1">
                <a:solidFill>
                  <a:schemeClr val="lt1"/>
                </a:solidFill>
                <a:latin typeface="Playfair Display"/>
                <a:ea typeface="Playfair Display"/>
                <a:cs typeface="Playfair Display"/>
                <a:sym typeface="Playfair Display"/>
              </a:defRPr>
            </a:lvl1pPr>
            <a:lvl2pPr lvl="1"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2pPr>
            <a:lvl3pPr lvl="2"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3pPr>
            <a:lvl4pPr lvl="3"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4pPr>
            <a:lvl5pPr lvl="4"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5pPr>
            <a:lvl6pPr lvl="5"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6pPr>
            <a:lvl7pPr lvl="6"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7pPr>
            <a:lvl8pPr lvl="7"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8pPr>
            <a:lvl9pPr lvl="8"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9pPr>
          </a:lstStyle>
          <a:p/>
        </p:txBody>
      </p:sp>
      <p:sp>
        <p:nvSpPr>
          <p:cNvPr id="14" name="Google Shape;14;p2"/>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8" name="Shape 48"/>
        <p:cNvGrpSpPr/>
        <p:nvPr/>
      </p:nvGrpSpPr>
      <p:grpSpPr>
        <a:xfrm>
          <a:off x="0" y="0"/>
          <a:ext cx="0" cy="0"/>
          <a:chOff x="0" y="0"/>
          <a:chExt cx="0" cy="0"/>
        </a:xfrm>
      </p:grpSpPr>
      <p:sp>
        <p:nvSpPr>
          <p:cNvPr id="49" name="Google Shape;49;p11"/>
          <p:cNvSpPr/>
          <p:nvPr/>
        </p:nvSpPr>
        <p:spPr>
          <a:xfrm>
            <a:off x="0" y="5045700"/>
            <a:ext cx="9144000" cy="978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11"/>
          <p:cNvSpPr txBox="1"/>
          <p:nvPr>
            <p:ph hasCustomPrompt="1" type="title"/>
          </p:nvPr>
        </p:nvSpPr>
        <p:spPr>
          <a:xfrm>
            <a:off x="311700" y="1233100"/>
            <a:ext cx="8520600" cy="1610100"/>
          </a:xfrm>
          <a:prstGeom prst="rect">
            <a:avLst/>
          </a:prstGeom>
        </p:spPr>
        <p:txBody>
          <a:bodyPr anchorCtr="0" anchor="b" bIns="91425" lIns="91425" spcFirstLastPara="1" rIns="91425" wrap="square" tIns="91425">
            <a:normAutofit/>
          </a:bodyPr>
          <a:lstStyle>
            <a:lvl1pPr lvl="0" algn="ctr">
              <a:spcBef>
                <a:spcPts val="0"/>
              </a:spcBef>
              <a:spcAft>
                <a:spcPts val="0"/>
              </a:spcAft>
              <a:buSzPts val="10000"/>
              <a:buFont typeface="Lato"/>
              <a:buNone/>
              <a:defRPr sz="10000">
                <a:latin typeface="Lato"/>
                <a:ea typeface="Lato"/>
                <a:cs typeface="Lato"/>
                <a:sym typeface="Lato"/>
              </a:defRPr>
            </a:lvl1pPr>
            <a:lvl2pPr lvl="1" algn="ctr">
              <a:spcBef>
                <a:spcPts val="0"/>
              </a:spcBef>
              <a:spcAft>
                <a:spcPts val="0"/>
              </a:spcAft>
              <a:buSzPts val="10000"/>
              <a:buFont typeface="Lato"/>
              <a:buNone/>
              <a:defRPr sz="10000">
                <a:latin typeface="Lato"/>
                <a:ea typeface="Lato"/>
                <a:cs typeface="Lato"/>
                <a:sym typeface="Lato"/>
              </a:defRPr>
            </a:lvl2pPr>
            <a:lvl3pPr lvl="2" algn="ctr">
              <a:spcBef>
                <a:spcPts val="0"/>
              </a:spcBef>
              <a:spcAft>
                <a:spcPts val="0"/>
              </a:spcAft>
              <a:buSzPts val="10000"/>
              <a:buFont typeface="Lato"/>
              <a:buNone/>
              <a:defRPr sz="10000">
                <a:latin typeface="Lato"/>
                <a:ea typeface="Lato"/>
                <a:cs typeface="Lato"/>
                <a:sym typeface="Lato"/>
              </a:defRPr>
            </a:lvl3pPr>
            <a:lvl4pPr lvl="3" algn="ctr">
              <a:spcBef>
                <a:spcPts val="0"/>
              </a:spcBef>
              <a:spcAft>
                <a:spcPts val="0"/>
              </a:spcAft>
              <a:buSzPts val="10000"/>
              <a:buFont typeface="Lato"/>
              <a:buNone/>
              <a:defRPr sz="10000">
                <a:latin typeface="Lato"/>
                <a:ea typeface="Lato"/>
                <a:cs typeface="Lato"/>
                <a:sym typeface="Lato"/>
              </a:defRPr>
            </a:lvl4pPr>
            <a:lvl5pPr lvl="4" algn="ctr">
              <a:spcBef>
                <a:spcPts val="0"/>
              </a:spcBef>
              <a:spcAft>
                <a:spcPts val="0"/>
              </a:spcAft>
              <a:buSzPts val="10000"/>
              <a:buFont typeface="Lato"/>
              <a:buNone/>
              <a:defRPr sz="10000">
                <a:latin typeface="Lato"/>
                <a:ea typeface="Lato"/>
                <a:cs typeface="Lato"/>
                <a:sym typeface="Lato"/>
              </a:defRPr>
            </a:lvl5pPr>
            <a:lvl6pPr lvl="5" algn="ctr">
              <a:spcBef>
                <a:spcPts val="0"/>
              </a:spcBef>
              <a:spcAft>
                <a:spcPts val="0"/>
              </a:spcAft>
              <a:buSzPts val="10000"/>
              <a:buFont typeface="Lato"/>
              <a:buNone/>
              <a:defRPr sz="10000">
                <a:latin typeface="Lato"/>
                <a:ea typeface="Lato"/>
                <a:cs typeface="Lato"/>
                <a:sym typeface="Lato"/>
              </a:defRPr>
            </a:lvl6pPr>
            <a:lvl7pPr lvl="6" algn="ctr">
              <a:spcBef>
                <a:spcPts val="0"/>
              </a:spcBef>
              <a:spcAft>
                <a:spcPts val="0"/>
              </a:spcAft>
              <a:buSzPts val="10000"/>
              <a:buFont typeface="Lato"/>
              <a:buNone/>
              <a:defRPr sz="10000">
                <a:latin typeface="Lato"/>
                <a:ea typeface="Lato"/>
                <a:cs typeface="Lato"/>
                <a:sym typeface="Lato"/>
              </a:defRPr>
            </a:lvl7pPr>
            <a:lvl8pPr lvl="7" algn="ctr">
              <a:spcBef>
                <a:spcPts val="0"/>
              </a:spcBef>
              <a:spcAft>
                <a:spcPts val="0"/>
              </a:spcAft>
              <a:buSzPts val="10000"/>
              <a:buFont typeface="Lato"/>
              <a:buNone/>
              <a:defRPr sz="10000">
                <a:latin typeface="Lato"/>
                <a:ea typeface="Lato"/>
                <a:cs typeface="Lato"/>
                <a:sym typeface="Lato"/>
              </a:defRPr>
            </a:lvl8pPr>
            <a:lvl9pPr lvl="8" algn="ctr">
              <a:spcBef>
                <a:spcPts val="0"/>
              </a:spcBef>
              <a:spcAft>
                <a:spcPts val="0"/>
              </a:spcAft>
              <a:buSzPts val="10000"/>
              <a:buFont typeface="Lato"/>
              <a:buNone/>
              <a:defRPr sz="10000">
                <a:latin typeface="Lato"/>
                <a:ea typeface="Lato"/>
                <a:cs typeface="Lato"/>
                <a:sym typeface="Lato"/>
              </a:defRPr>
            </a:lvl9pPr>
          </a:lstStyle>
          <a:p>
            <a:r>
              <a:t>xx%</a:t>
            </a:r>
          </a:p>
        </p:txBody>
      </p:sp>
      <p:sp>
        <p:nvSpPr>
          <p:cNvPr id="51" name="Google Shape;51;p11"/>
          <p:cNvSpPr txBox="1"/>
          <p:nvPr>
            <p:ph idx="1" type="body"/>
          </p:nvPr>
        </p:nvSpPr>
        <p:spPr>
          <a:xfrm>
            <a:off x="311700" y="2919450"/>
            <a:ext cx="85206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2" name="Google Shape;52;p11"/>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5" name="Shape 15"/>
        <p:cNvGrpSpPr/>
        <p:nvPr/>
      </p:nvGrpSpPr>
      <p:grpSpPr>
        <a:xfrm>
          <a:off x="0" y="0"/>
          <a:ext cx="0" cy="0"/>
          <a:chOff x="0" y="0"/>
          <a:chExt cx="0" cy="0"/>
        </a:xfrm>
      </p:grpSpPr>
      <p:sp>
        <p:nvSpPr>
          <p:cNvPr id="16" name="Google Shape;16;p3"/>
          <p:cNvSpPr txBox="1"/>
          <p:nvPr>
            <p:ph type="title"/>
          </p:nvPr>
        </p:nvSpPr>
        <p:spPr>
          <a:xfrm>
            <a:off x="509550" y="1423875"/>
            <a:ext cx="8124900" cy="17982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1pPr>
            <a:lvl2pPr lvl="1"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2pPr>
            <a:lvl3pPr lvl="2"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3pPr>
            <a:lvl4pPr lvl="3"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4pPr>
            <a:lvl5pPr lvl="4"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5pPr>
            <a:lvl6pPr lvl="5"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6pPr>
            <a:lvl7pPr lvl="6"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7pPr>
            <a:lvl8pPr lvl="7"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8pPr>
            <a:lvl9pPr lvl="8"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9pPr>
          </a:lstStyle>
          <a:p/>
        </p:txBody>
      </p:sp>
      <p:sp>
        <p:nvSpPr>
          <p:cNvPr id="17" name="Google Shape;17;p3"/>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p:nvPr/>
        </p:nvSpPr>
        <p:spPr>
          <a:xfrm>
            <a:off x="0" y="5045700"/>
            <a:ext cx="9144000" cy="978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4"/>
          <p:cNvSpPr txBox="1"/>
          <p:nvPr>
            <p:ph type="title"/>
          </p:nvPr>
        </p:nvSpPr>
        <p:spPr>
          <a:xfrm>
            <a:off x="311700" y="391350"/>
            <a:ext cx="8520600" cy="626100"/>
          </a:xfrm>
          <a:prstGeom prst="rect">
            <a:avLst/>
          </a:prstGeom>
        </p:spPr>
        <p:txBody>
          <a:bodyPr anchorCtr="0" anchor="t"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1" name="Google Shape;21;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2" name="Google Shape;22;p4"/>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3" name="Shape 23"/>
        <p:cNvGrpSpPr/>
        <p:nvPr/>
      </p:nvGrpSpPr>
      <p:grpSpPr>
        <a:xfrm>
          <a:off x="0" y="0"/>
          <a:ext cx="0" cy="0"/>
          <a:chOff x="0" y="0"/>
          <a:chExt cx="0" cy="0"/>
        </a:xfrm>
      </p:grpSpPr>
      <p:sp>
        <p:nvSpPr>
          <p:cNvPr id="24" name="Google Shape;24;p5"/>
          <p:cNvSpPr txBox="1"/>
          <p:nvPr>
            <p:ph type="title"/>
          </p:nvPr>
        </p:nvSpPr>
        <p:spPr>
          <a:xfrm>
            <a:off x="311700" y="391350"/>
            <a:ext cx="8520600" cy="626100"/>
          </a:xfrm>
          <a:prstGeom prst="rect">
            <a:avLst/>
          </a:prstGeom>
        </p:spPr>
        <p:txBody>
          <a:bodyPr anchorCtr="0" anchor="t"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5" name="Google Shape;25;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6" name="Google Shape;26;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7" name="Google Shape;27;p5"/>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8" name="Shape 28"/>
        <p:cNvGrpSpPr/>
        <p:nvPr/>
      </p:nvGrpSpPr>
      <p:grpSpPr>
        <a:xfrm>
          <a:off x="0" y="0"/>
          <a:ext cx="0" cy="0"/>
          <a:chOff x="0" y="0"/>
          <a:chExt cx="0" cy="0"/>
        </a:xfrm>
      </p:grpSpPr>
      <p:sp>
        <p:nvSpPr>
          <p:cNvPr id="29" name="Google Shape;29;p6"/>
          <p:cNvSpPr txBox="1"/>
          <p:nvPr>
            <p:ph type="title"/>
          </p:nvPr>
        </p:nvSpPr>
        <p:spPr>
          <a:xfrm>
            <a:off x="311700" y="391350"/>
            <a:ext cx="8520600" cy="626100"/>
          </a:xfrm>
          <a:prstGeom prst="rect">
            <a:avLst/>
          </a:prstGeom>
        </p:spPr>
        <p:txBody>
          <a:bodyPr anchorCtr="0" anchor="t"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30" name="Google Shape;30;p6"/>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1" name="Shape 31"/>
        <p:cNvGrpSpPr/>
        <p:nvPr/>
      </p:nvGrpSpPr>
      <p:grpSpPr>
        <a:xfrm>
          <a:off x="0" y="0"/>
          <a:ext cx="0" cy="0"/>
          <a:chOff x="0" y="0"/>
          <a:chExt cx="0" cy="0"/>
        </a:xfrm>
      </p:grpSpPr>
      <p:sp>
        <p:nvSpPr>
          <p:cNvPr id="32" name="Google Shape;32;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3" name="Google Shape;33;p7"/>
          <p:cNvSpPr txBox="1"/>
          <p:nvPr>
            <p:ph idx="1" type="body"/>
          </p:nvPr>
        </p:nvSpPr>
        <p:spPr>
          <a:xfrm>
            <a:off x="311700" y="1391378"/>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7"/>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dk2"/>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Font typeface="Lato"/>
              <a:buNone/>
              <a:defRPr b="0" sz="4800">
                <a:solidFill>
                  <a:schemeClr val="lt1"/>
                </a:solidFill>
                <a:latin typeface="Lato"/>
                <a:ea typeface="Lato"/>
                <a:cs typeface="Lato"/>
                <a:sym typeface="Lato"/>
              </a:defRPr>
            </a:lvl1pPr>
            <a:lvl2pPr lvl="1">
              <a:spcBef>
                <a:spcPts val="0"/>
              </a:spcBef>
              <a:spcAft>
                <a:spcPts val="0"/>
              </a:spcAft>
              <a:buClr>
                <a:schemeClr val="lt1"/>
              </a:buClr>
              <a:buSzPts val="4800"/>
              <a:buFont typeface="Lato"/>
              <a:buNone/>
              <a:defRPr b="0" sz="4800">
                <a:solidFill>
                  <a:schemeClr val="lt1"/>
                </a:solidFill>
                <a:latin typeface="Lato"/>
                <a:ea typeface="Lato"/>
                <a:cs typeface="Lato"/>
                <a:sym typeface="Lato"/>
              </a:defRPr>
            </a:lvl2pPr>
            <a:lvl3pPr lvl="2">
              <a:spcBef>
                <a:spcPts val="0"/>
              </a:spcBef>
              <a:spcAft>
                <a:spcPts val="0"/>
              </a:spcAft>
              <a:buClr>
                <a:schemeClr val="lt1"/>
              </a:buClr>
              <a:buSzPts val="4800"/>
              <a:buFont typeface="Lato"/>
              <a:buNone/>
              <a:defRPr b="0" sz="4800">
                <a:solidFill>
                  <a:schemeClr val="lt1"/>
                </a:solidFill>
                <a:latin typeface="Lato"/>
                <a:ea typeface="Lato"/>
                <a:cs typeface="Lato"/>
                <a:sym typeface="Lato"/>
              </a:defRPr>
            </a:lvl3pPr>
            <a:lvl4pPr lvl="3">
              <a:spcBef>
                <a:spcPts val="0"/>
              </a:spcBef>
              <a:spcAft>
                <a:spcPts val="0"/>
              </a:spcAft>
              <a:buClr>
                <a:schemeClr val="lt1"/>
              </a:buClr>
              <a:buSzPts val="4800"/>
              <a:buFont typeface="Lato"/>
              <a:buNone/>
              <a:defRPr b="0" sz="4800">
                <a:solidFill>
                  <a:schemeClr val="lt1"/>
                </a:solidFill>
                <a:latin typeface="Lato"/>
                <a:ea typeface="Lato"/>
                <a:cs typeface="Lato"/>
                <a:sym typeface="Lato"/>
              </a:defRPr>
            </a:lvl4pPr>
            <a:lvl5pPr lvl="4">
              <a:spcBef>
                <a:spcPts val="0"/>
              </a:spcBef>
              <a:spcAft>
                <a:spcPts val="0"/>
              </a:spcAft>
              <a:buClr>
                <a:schemeClr val="lt1"/>
              </a:buClr>
              <a:buSzPts val="4800"/>
              <a:buFont typeface="Lato"/>
              <a:buNone/>
              <a:defRPr b="0" sz="4800">
                <a:solidFill>
                  <a:schemeClr val="lt1"/>
                </a:solidFill>
                <a:latin typeface="Lato"/>
                <a:ea typeface="Lato"/>
                <a:cs typeface="Lato"/>
                <a:sym typeface="Lato"/>
              </a:defRPr>
            </a:lvl5pPr>
            <a:lvl6pPr lvl="5">
              <a:spcBef>
                <a:spcPts val="0"/>
              </a:spcBef>
              <a:spcAft>
                <a:spcPts val="0"/>
              </a:spcAft>
              <a:buClr>
                <a:schemeClr val="lt1"/>
              </a:buClr>
              <a:buSzPts val="4800"/>
              <a:buFont typeface="Lato"/>
              <a:buNone/>
              <a:defRPr b="0" sz="4800">
                <a:solidFill>
                  <a:schemeClr val="lt1"/>
                </a:solidFill>
                <a:latin typeface="Lato"/>
                <a:ea typeface="Lato"/>
                <a:cs typeface="Lato"/>
                <a:sym typeface="Lato"/>
              </a:defRPr>
            </a:lvl6pPr>
            <a:lvl7pPr lvl="6">
              <a:spcBef>
                <a:spcPts val="0"/>
              </a:spcBef>
              <a:spcAft>
                <a:spcPts val="0"/>
              </a:spcAft>
              <a:buClr>
                <a:schemeClr val="lt1"/>
              </a:buClr>
              <a:buSzPts val="4800"/>
              <a:buFont typeface="Lato"/>
              <a:buNone/>
              <a:defRPr b="0" sz="4800">
                <a:solidFill>
                  <a:schemeClr val="lt1"/>
                </a:solidFill>
                <a:latin typeface="Lato"/>
                <a:ea typeface="Lato"/>
                <a:cs typeface="Lato"/>
                <a:sym typeface="Lato"/>
              </a:defRPr>
            </a:lvl7pPr>
            <a:lvl8pPr lvl="7">
              <a:spcBef>
                <a:spcPts val="0"/>
              </a:spcBef>
              <a:spcAft>
                <a:spcPts val="0"/>
              </a:spcAft>
              <a:buClr>
                <a:schemeClr val="lt1"/>
              </a:buClr>
              <a:buSzPts val="4800"/>
              <a:buFont typeface="Lato"/>
              <a:buNone/>
              <a:defRPr b="0" sz="4800">
                <a:solidFill>
                  <a:schemeClr val="lt1"/>
                </a:solidFill>
                <a:latin typeface="Lato"/>
                <a:ea typeface="Lato"/>
                <a:cs typeface="Lato"/>
                <a:sym typeface="Lato"/>
              </a:defRPr>
            </a:lvl8pPr>
            <a:lvl9pPr lvl="8">
              <a:spcBef>
                <a:spcPts val="0"/>
              </a:spcBef>
              <a:spcAft>
                <a:spcPts val="0"/>
              </a:spcAft>
              <a:buClr>
                <a:schemeClr val="lt1"/>
              </a:buClr>
              <a:buSzPts val="4800"/>
              <a:buFont typeface="Lato"/>
              <a:buNone/>
              <a:defRPr b="0" sz="4800">
                <a:solidFill>
                  <a:schemeClr val="lt1"/>
                </a:solidFill>
                <a:latin typeface="Lato"/>
                <a:ea typeface="Lato"/>
                <a:cs typeface="Lato"/>
                <a:sym typeface="Lato"/>
              </a:defRPr>
            </a:lvl9pPr>
          </a:lstStyle>
          <a:p/>
        </p:txBody>
      </p:sp>
      <p:sp>
        <p:nvSpPr>
          <p:cNvPr id="37" name="Google Shape;37;p8"/>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8" name="Shape 38"/>
        <p:cNvGrpSpPr/>
        <p:nvPr/>
      </p:nvGrpSpPr>
      <p:grpSpPr>
        <a:xfrm>
          <a:off x="0" y="0"/>
          <a:ext cx="0" cy="0"/>
          <a:chOff x="0" y="0"/>
          <a:chExt cx="0" cy="0"/>
        </a:xfrm>
      </p:grpSpPr>
      <p:sp>
        <p:nvSpPr>
          <p:cNvPr id="39" name="Google Shape;39;p9"/>
          <p:cNvSpPr/>
          <p:nvPr/>
        </p:nvSpPr>
        <p:spPr>
          <a:xfrm>
            <a:off x="4572000" y="-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0" name="Google Shape;40;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1" name="Google Shape;41;p9"/>
          <p:cNvSpPr txBox="1"/>
          <p:nvPr>
            <p:ph type="title"/>
          </p:nvPr>
        </p:nvSpPr>
        <p:spPr>
          <a:xfrm>
            <a:off x="265500" y="1107950"/>
            <a:ext cx="4045200" cy="16836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2" name="Google Shape;42;p9"/>
          <p:cNvSpPr txBox="1"/>
          <p:nvPr>
            <p:ph idx="1" type="subTitle"/>
          </p:nvPr>
        </p:nvSpPr>
        <p:spPr>
          <a:xfrm>
            <a:off x="265500" y="28452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3" name="Google Shape;4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4" name="Google Shape;44;p9"/>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5" name="Shape 45"/>
        <p:cNvGrpSpPr/>
        <p:nvPr/>
      </p:nvGrpSpPr>
      <p:grpSpPr>
        <a:xfrm>
          <a:off x="0" y="0"/>
          <a:ext cx="0" cy="0"/>
          <a:chOff x="0" y="0"/>
          <a:chExt cx="0" cy="0"/>
        </a:xfrm>
      </p:grpSpPr>
      <p:sp>
        <p:nvSpPr>
          <p:cNvPr id="46" name="Google Shape;46;p10"/>
          <p:cNvSpPr txBox="1"/>
          <p:nvPr>
            <p:ph idx="1" type="body"/>
          </p:nvPr>
        </p:nvSpPr>
        <p:spPr>
          <a:xfrm>
            <a:off x="319500" y="423057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7" name="Google Shape;47;p10"/>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coral">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391350"/>
            <a:ext cx="8520600" cy="6261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1pPr>
            <a:lvl2pPr lvl="1">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2pPr>
            <a:lvl3pPr lvl="2">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3pPr>
            <a:lvl4pPr lvl="3">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4pPr>
            <a:lvl5pPr lvl="4">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5pPr>
            <a:lvl6pPr lvl="5">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6pPr>
            <a:lvl7pPr lvl="6">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7pPr>
            <a:lvl8pPr lvl="7">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8pPr>
            <a:lvl9pPr lvl="8">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90250" y="468100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3.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13"/>
          <p:cNvSpPr txBox="1"/>
          <p:nvPr>
            <p:ph type="ctrTitle"/>
          </p:nvPr>
        </p:nvSpPr>
        <p:spPr>
          <a:xfrm>
            <a:off x="3096250" y="1627200"/>
            <a:ext cx="2951400" cy="15843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t>Portosystemic Shunts</a:t>
            </a:r>
            <a:endParaRPr/>
          </a:p>
        </p:txBody>
      </p:sp>
      <p:sp>
        <p:nvSpPr>
          <p:cNvPr id="60" name="Google Shape;60;p13"/>
          <p:cNvSpPr txBox="1"/>
          <p:nvPr>
            <p:ph idx="1" type="subTitle"/>
          </p:nvPr>
        </p:nvSpPr>
        <p:spPr>
          <a:xfrm>
            <a:off x="3096363" y="3266930"/>
            <a:ext cx="2951400" cy="701400"/>
          </a:xfrm>
          <a:prstGeom prst="rect">
            <a:avLst/>
          </a:prstGeom>
        </p:spPr>
        <p:txBody>
          <a:bodyPr anchorCtr="0" anchor="b" bIns="91425" lIns="91425" spcFirstLastPara="1" rIns="91425" wrap="square" tIns="91425">
            <a:normAutofit lnSpcReduction="10000"/>
          </a:bodyPr>
          <a:lstStyle/>
          <a:p>
            <a:pPr indent="0" lvl="0" marL="0" rtl="0" algn="ctr">
              <a:spcBef>
                <a:spcPts val="0"/>
              </a:spcBef>
              <a:spcAft>
                <a:spcPts val="0"/>
              </a:spcAft>
              <a:buNone/>
            </a:pPr>
            <a:r>
              <a:rPr lang="en"/>
              <a:t>ECC Board Review 10/26/21</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2"/>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Classification of hepatic vascular anomalies</a:t>
            </a:r>
            <a:endParaRPr/>
          </a:p>
        </p:txBody>
      </p:sp>
      <p:sp>
        <p:nvSpPr>
          <p:cNvPr id="115" name="Google Shape;115;p22"/>
          <p:cNvSpPr txBox="1"/>
          <p:nvPr>
            <p:ph idx="1" type="body"/>
          </p:nvPr>
        </p:nvSpPr>
        <p:spPr>
          <a:xfrm>
            <a:off x="311700" y="1152475"/>
            <a:ext cx="8520600" cy="38919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AutoNum type="arabicPeriod"/>
            </a:pPr>
            <a:r>
              <a:rPr lang="en" sz="2000"/>
              <a:t>Congenital portosystemic shunts</a:t>
            </a:r>
            <a:endParaRPr sz="2000"/>
          </a:p>
          <a:p>
            <a:pPr indent="-355600" lvl="0" marL="457200" rtl="0" algn="l">
              <a:spcBef>
                <a:spcPts val="0"/>
              </a:spcBef>
              <a:spcAft>
                <a:spcPts val="0"/>
              </a:spcAft>
              <a:buSzPts val="2000"/>
              <a:buAutoNum type="arabicPeriod"/>
            </a:pPr>
            <a:r>
              <a:rPr lang="en" sz="2000"/>
              <a:t>Primary portal vein hypoplasia</a:t>
            </a:r>
            <a:endParaRPr sz="2000"/>
          </a:p>
          <a:p>
            <a:pPr indent="-330200" lvl="1" marL="914400" rtl="0" algn="l">
              <a:spcBef>
                <a:spcPts val="0"/>
              </a:spcBef>
              <a:spcAft>
                <a:spcPts val="0"/>
              </a:spcAft>
              <a:buSzPts val="1600"/>
              <a:buAutoNum type="alphaLcPeriod"/>
            </a:pPr>
            <a:r>
              <a:rPr lang="en" sz="1600"/>
              <a:t>With portal hypertension (+ small portal vein and liver is noncirrhotic)</a:t>
            </a:r>
            <a:endParaRPr sz="1600"/>
          </a:p>
          <a:p>
            <a:pPr indent="-330200" lvl="2" marL="1371600" rtl="0" algn="l">
              <a:spcBef>
                <a:spcPts val="0"/>
              </a:spcBef>
              <a:spcAft>
                <a:spcPts val="0"/>
              </a:spcAft>
              <a:buSzPts val="1600"/>
              <a:buAutoNum type="romanLcPeriod"/>
            </a:pPr>
            <a:r>
              <a:rPr lang="en" sz="1600"/>
              <a:t>Noncirrhotic portal hypertension, hepatoportal </a:t>
            </a:r>
            <a:r>
              <a:rPr lang="en" sz="1600"/>
              <a:t>fibrosis, idiopathic hepatic fibrosis, veno-occlusive disease, idiopathic chronic liver disease, non-fibrosing liver disease</a:t>
            </a:r>
            <a:endParaRPr sz="1600"/>
          </a:p>
          <a:p>
            <a:pPr indent="-330200" lvl="2" marL="1371600" rtl="0" algn="l">
              <a:spcBef>
                <a:spcPts val="0"/>
              </a:spcBef>
              <a:spcAft>
                <a:spcPts val="0"/>
              </a:spcAft>
              <a:buSzPts val="1600"/>
              <a:buAutoNum type="romanLcPeriod"/>
            </a:pPr>
            <a:r>
              <a:rPr lang="en" sz="1600"/>
              <a:t>Purebred dogs over-represented (doberman)</a:t>
            </a:r>
            <a:endParaRPr sz="1600"/>
          </a:p>
          <a:p>
            <a:pPr indent="-330200" lvl="2" marL="1371600" rtl="0" algn="l">
              <a:spcBef>
                <a:spcPts val="0"/>
              </a:spcBef>
              <a:spcAft>
                <a:spcPts val="0"/>
              </a:spcAft>
              <a:buSzPts val="1600"/>
              <a:buAutoNum type="romanLcPeriod"/>
            </a:pPr>
            <a:r>
              <a:rPr lang="en" sz="1600"/>
              <a:t>Most &lt; 4 years of age and &gt; 10kgs</a:t>
            </a:r>
            <a:endParaRPr sz="1600"/>
          </a:p>
          <a:p>
            <a:pPr indent="-330200" lvl="2" marL="1371600" rtl="0" algn="l">
              <a:spcBef>
                <a:spcPts val="0"/>
              </a:spcBef>
              <a:spcAft>
                <a:spcPts val="0"/>
              </a:spcAft>
              <a:buSzPts val="1600"/>
              <a:buAutoNum type="romanLcPeriod"/>
            </a:pPr>
            <a:r>
              <a:rPr lang="en" sz="1600"/>
              <a:t>Signs similar to congenital  and acquired PSS -&gt; 60% ascites, pu/pd, gi signs, HE, weight loss</a:t>
            </a:r>
            <a:endParaRPr sz="1600"/>
          </a:p>
          <a:p>
            <a:pPr indent="-330200" lvl="1" marL="914400" rtl="0" algn="l">
              <a:spcBef>
                <a:spcPts val="0"/>
              </a:spcBef>
              <a:spcAft>
                <a:spcPts val="0"/>
              </a:spcAft>
              <a:buSzPts val="1600"/>
              <a:buAutoNum type="alphaLcPeriod"/>
            </a:pPr>
            <a:r>
              <a:rPr lang="en" sz="1600"/>
              <a:t>Without portal hypertension</a:t>
            </a:r>
            <a:endParaRPr sz="1600"/>
          </a:p>
          <a:p>
            <a:pPr indent="-330200" lvl="2" marL="1371600" rtl="0" algn="l">
              <a:spcBef>
                <a:spcPts val="0"/>
              </a:spcBef>
              <a:spcAft>
                <a:spcPts val="0"/>
              </a:spcAft>
              <a:buSzPts val="1600"/>
              <a:buAutoNum type="romanLcPeriod"/>
            </a:pPr>
            <a:r>
              <a:rPr lang="en" sz="1600"/>
              <a:t>Microvascular dysplasia (MVD)</a:t>
            </a:r>
            <a:endParaRPr sz="1600"/>
          </a:p>
          <a:p>
            <a:pPr indent="-355600" lvl="0" marL="457200" rtl="0" algn="l">
              <a:spcBef>
                <a:spcPts val="0"/>
              </a:spcBef>
              <a:spcAft>
                <a:spcPts val="0"/>
              </a:spcAft>
              <a:buSzPts val="2000"/>
              <a:buAutoNum type="arabicPeriod"/>
            </a:pPr>
            <a:r>
              <a:rPr lang="en" sz="2000"/>
              <a:t>Disturbances of outflow</a:t>
            </a:r>
            <a:endParaRPr sz="20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3"/>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Congenital Portosystemic Shunts</a:t>
            </a:r>
            <a:endParaRPr/>
          </a:p>
        </p:txBody>
      </p:sp>
      <p:sp>
        <p:nvSpPr>
          <p:cNvPr id="121" name="Google Shape;121;p23"/>
          <p:cNvSpPr txBox="1"/>
          <p:nvPr>
            <p:ph idx="1" type="body"/>
          </p:nvPr>
        </p:nvSpPr>
        <p:spPr>
          <a:xfrm>
            <a:off x="311700" y="1152475"/>
            <a:ext cx="8520600" cy="37431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a:t>80% of the time it is a single intra or extrahepatic shunting vessel connecting  the portal venous supply to the systemic circulation via the caudal vena cava or azygos veins.</a:t>
            </a:r>
            <a:endParaRPr/>
          </a:p>
          <a:p>
            <a:pPr indent="-342900" lvl="0" marL="457200" rtl="0" algn="l">
              <a:spcBef>
                <a:spcPts val="1200"/>
              </a:spcBef>
              <a:spcAft>
                <a:spcPts val="0"/>
              </a:spcAft>
              <a:buSzPts val="1800"/>
              <a:buChar char="●"/>
            </a:pPr>
            <a:r>
              <a:rPr lang="en"/>
              <a:t>Majority present in first 1-2 years of life</a:t>
            </a:r>
            <a:endParaRPr/>
          </a:p>
          <a:p>
            <a:pPr indent="-342900" lvl="0" marL="457200" rtl="0" algn="l">
              <a:spcBef>
                <a:spcPts val="0"/>
              </a:spcBef>
              <a:spcAft>
                <a:spcPts val="0"/>
              </a:spcAft>
              <a:buSzPts val="1800"/>
              <a:buChar char="●"/>
            </a:pPr>
            <a:r>
              <a:rPr lang="en"/>
              <a:t>Runt, poor doer, anesthetic intolerance, weight loss, ataxia, bizarre behavior,  linked to feeding in 30-50% of cases</a:t>
            </a:r>
            <a:endParaRPr/>
          </a:p>
          <a:p>
            <a:pPr indent="-342900" lvl="0" marL="457200" rtl="0" algn="l">
              <a:spcBef>
                <a:spcPts val="0"/>
              </a:spcBef>
              <a:spcAft>
                <a:spcPts val="0"/>
              </a:spcAft>
              <a:buSzPts val="1800"/>
              <a:buChar char="●"/>
            </a:pPr>
            <a:r>
              <a:rPr lang="en"/>
              <a:t>IHPSS:</a:t>
            </a:r>
            <a:endParaRPr/>
          </a:p>
          <a:p>
            <a:pPr indent="-317500" lvl="1" marL="914400" rtl="0" algn="l">
              <a:spcBef>
                <a:spcPts val="0"/>
              </a:spcBef>
              <a:spcAft>
                <a:spcPts val="0"/>
              </a:spcAft>
              <a:buSzPts val="1400"/>
              <a:buChar char="○"/>
            </a:pPr>
            <a:r>
              <a:rPr lang="en"/>
              <a:t>large breed dogs. Irish Wolfhounds (left divisional, hereditary), </a:t>
            </a:r>
            <a:r>
              <a:rPr lang="en"/>
              <a:t>Labrador</a:t>
            </a:r>
            <a:r>
              <a:rPr lang="en"/>
              <a:t> Retriever, Golden Retriever, Australian Cattle Dog (right divisional),  Australian Shepherd</a:t>
            </a:r>
            <a:endParaRPr/>
          </a:p>
          <a:p>
            <a:pPr indent="-342900" lvl="0" marL="457200" rtl="0" algn="l">
              <a:spcBef>
                <a:spcPts val="0"/>
              </a:spcBef>
              <a:spcAft>
                <a:spcPts val="0"/>
              </a:spcAft>
              <a:buSzPts val="1800"/>
              <a:buChar char="●"/>
            </a:pPr>
            <a:r>
              <a:rPr lang="en"/>
              <a:t>EHPSS:</a:t>
            </a:r>
            <a:endParaRPr/>
          </a:p>
          <a:p>
            <a:pPr indent="-317500" lvl="1" marL="914400" rtl="0" algn="l">
              <a:spcBef>
                <a:spcPts val="0"/>
              </a:spcBef>
              <a:spcAft>
                <a:spcPts val="0"/>
              </a:spcAft>
              <a:buSzPts val="1400"/>
              <a:buChar char="○"/>
            </a:pPr>
            <a:r>
              <a:rPr lang="en"/>
              <a:t>pure breed small and toy breeds. Yorkshire terrier (hereditary, 36% greater than any other breed combined),  Havanese, Maltese (hereditary),  Pugs, Miniature Schnauzers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4"/>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Microvascular dysplasia</a:t>
            </a:r>
            <a:endParaRPr/>
          </a:p>
        </p:txBody>
      </p:sp>
      <p:sp>
        <p:nvSpPr>
          <p:cNvPr id="127" name="Google Shape;127;p2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Microscopic malformation of the hepatic vasculature</a:t>
            </a:r>
            <a:endParaRPr/>
          </a:p>
          <a:p>
            <a:pPr indent="0" lvl="0" marL="0" rtl="0" algn="l">
              <a:spcBef>
                <a:spcPts val="1200"/>
              </a:spcBef>
              <a:spcAft>
                <a:spcPts val="0"/>
              </a:spcAft>
              <a:buNone/>
            </a:pPr>
            <a:r>
              <a:rPr lang="en"/>
              <a:t>Portal vein hypoplasia without portal hypertension</a:t>
            </a:r>
            <a:endParaRPr/>
          </a:p>
          <a:p>
            <a:pPr indent="0" lvl="0" marL="0" rtl="0" algn="l">
              <a:spcBef>
                <a:spcPts val="1200"/>
              </a:spcBef>
              <a:spcAft>
                <a:spcPts val="0"/>
              </a:spcAft>
              <a:buNone/>
            </a:pPr>
            <a:r>
              <a:rPr lang="en"/>
              <a:t>Can occur in </a:t>
            </a:r>
            <a:r>
              <a:rPr lang="en"/>
              <a:t>conjunctions</a:t>
            </a:r>
            <a:r>
              <a:rPr lang="en"/>
              <a:t> with a macrovascular PSS</a:t>
            </a:r>
            <a:endParaRPr/>
          </a:p>
          <a:p>
            <a:pPr indent="0" lvl="0" marL="0" rtl="0" algn="l">
              <a:spcBef>
                <a:spcPts val="1200"/>
              </a:spcBef>
              <a:spcAft>
                <a:spcPts val="0"/>
              </a:spcAft>
              <a:buNone/>
            </a:pPr>
            <a:r>
              <a:rPr lang="en"/>
              <a:t>If alone, have less severe clinical signs, occur later in life, and result in a better long term prognosis with medical management alone</a:t>
            </a:r>
            <a:endParaRPr/>
          </a:p>
          <a:p>
            <a:pPr indent="0" lvl="0" marL="0" rtl="0" algn="l">
              <a:spcBef>
                <a:spcPts val="1200"/>
              </a:spcBef>
              <a:spcAft>
                <a:spcPts val="120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Sequelae</a:t>
            </a:r>
            <a:endParaRPr/>
          </a:p>
        </p:txBody>
      </p:sp>
      <p:sp>
        <p:nvSpPr>
          <p:cNvPr id="133" name="Google Shape;133;p25"/>
          <p:cNvSpPr txBox="1"/>
          <p:nvPr>
            <p:ph idx="1" type="body"/>
          </p:nvPr>
        </p:nvSpPr>
        <p:spPr>
          <a:xfrm>
            <a:off x="311700" y="1152475"/>
            <a:ext cx="8520600" cy="37596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a:t>The three most commonly affected systems are the central nervous, GI (30%),  and urinary (up to 50%) systems. </a:t>
            </a:r>
            <a:endParaRPr/>
          </a:p>
          <a:p>
            <a:pPr indent="-342900" lvl="0" marL="457200" rtl="0" algn="l">
              <a:spcBef>
                <a:spcPts val="1200"/>
              </a:spcBef>
              <a:spcAft>
                <a:spcPts val="0"/>
              </a:spcAft>
              <a:buSzPts val="1800"/>
              <a:buChar char="●"/>
            </a:pPr>
            <a:r>
              <a:rPr lang="en"/>
              <a:t>HE, </a:t>
            </a:r>
            <a:r>
              <a:rPr lang="en"/>
              <a:t>intermittent blindness, head pressing, staring into walls or corners, pacing, random barking, aggression</a:t>
            </a:r>
            <a:endParaRPr/>
          </a:p>
          <a:p>
            <a:pPr indent="-342900" lvl="0" marL="457200" rtl="0" algn="l">
              <a:spcBef>
                <a:spcPts val="0"/>
              </a:spcBef>
              <a:spcAft>
                <a:spcPts val="0"/>
              </a:spcAft>
              <a:buSzPts val="1800"/>
              <a:buChar char="●"/>
            </a:pPr>
            <a:r>
              <a:rPr lang="en"/>
              <a:t>Vomiting, diarrhea, pica, anorexia, GI ulceration/hemorrhage - the latter of which is more common in large breed dogs with IHPSS prior to occlusion</a:t>
            </a:r>
            <a:endParaRPr/>
          </a:p>
          <a:p>
            <a:pPr indent="-342900" lvl="0" marL="457200" rtl="0" algn="l">
              <a:spcBef>
                <a:spcPts val="0"/>
              </a:spcBef>
              <a:spcAft>
                <a:spcPts val="0"/>
              </a:spcAft>
              <a:buSzPts val="1800"/>
              <a:buChar char="●"/>
            </a:pPr>
            <a:r>
              <a:rPr lang="en"/>
              <a:t>Ptyalism is very common in cats</a:t>
            </a:r>
            <a:endParaRPr/>
          </a:p>
          <a:p>
            <a:pPr indent="-342900" lvl="0" marL="457200" rtl="0" algn="l">
              <a:spcBef>
                <a:spcPts val="0"/>
              </a:spcBef>
              <a:spcAft>
                <a:spcPts val="0"/>
              </a:spcAft>
              <a:buSzPts val="1800"/>
              <a:buChar char="●"/>
            </a:pPr>
            <a:r>
              <a:rPr lang="en"/>
              <a:t>Hematuria, stranguria, pollakiuria, urethral obstruction. </a:t>
            </a:r>
            <a:endParaRPr/>
          </a:p>
          <a:p>
            <a:pPr indent="-317500" lvl="1" marL="914400" rtl="0" algn="l">
              <a:spcBef>
                <a:spcPts val="0"/>
              </a:spcBef>
              <a:spcAft>
                <a:spcPts val="0"/>
              </a:spcAft>
              <a:buSzPts val="1400"/>
              <a:buChar char="○"/>
            </a:pPr>
            <a:r>
              <a:rPr lang="en"/>
              <a:t>Ammonia biurate urolithiasis:</a:t>
            </a:r>
            <a:endParaRPr/>
          </a:p>
          <a:p>
            <a:pPr indent="-317500" lvl="2" marL="1371600" rtl="0" algn="l">
              <a:spcBef>
                <a:spcPts val="0"/>
              </a:spcBef>
              <a:spcAft>
                <a:spcPts val="0"/>
              </a:spcAft>
              <a:buSzPts val="1400"/>
              <a:buChar char="■"/>
            </a:pPr>
            <a:r>
              <a:rPr lang="en"/>
              <a:t>Hyperammonuria due to </a:t>
            </a:r>
            <a:r>
              <a:rPr lang="en"/>
              <a:t>deficient urea cycle, combined with hyper-uricaciduria due to a deficiency in hepatic urine and pyrimidione metabolism (uric acid cycle) </a:t>
            </a:r>
            <a:endParaRPr/>
          </a:p>
          <a:p>
            <a:pPr indent="-317500" lvl="2" marL="1371600" rtl="0" algn="l">
              <a:spcBef>
                <a:spcPts val="0"/>
              </a:spcBef>
              <a:spcAft>
                <a:spcPts val="0"/>
              </a:spcAft>
              <a:buSzPts val="1400"/>
              <a:buChar char="■"/>
            </a:pPr>
            <a:r>
              <a:rPr lang="en"/>
              <a:t>U</a:t>
            </a:r>
            <a:r>
              <a:rPr lang="en"/>
              <a:t>p to 40% of cases.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6"/>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Hepatic Encephalopathy</a:t>
            </a:r>
            <a:endParaRPr/>
          </a:p>
        </p:txBody>
      </p:sp>
      <p:sp>
        <p:nvSpPr>
          <p:cNvPr id="139" name="Google Shape;139;p26"/>
          <p:cNvSpPr txBox="1"/>
          <p:nvPr>
            <p:ph idx="1" type="body"/>
          </p:nvPr>
        </p:nvSpPr>
        <p:spPr>
          <a:xfrm>
            <a:off x="311700" y="1017450"/>
            <a:ext cx="8520600" cy="38586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SzPts val="770"/>
              <a:buNone/>
            </a:pPr>
            <a:r>
              <a:rPr lang="en" sz="1460"/>
              <a:t>Acute or chronic dysfunction of the brain once 70% of liver function has been compromised. </a:t>
            </a:r>
            <a:endParaRPr sz="1460"/>
          </a:p>
          <a:p>
            <a:pPr indent="-321310" lvl="0" marL="457200" rtl="0" algn="l">
              <a:lnSpc>
                <a:spcPct val="95000"/>
              </a:lnSpc>
              <a:spcBef>
                <a:spcPts val="1200"/>
              </a:spcBef>
              <a:spcAft>
                <a:spcPts val="0"/>
              </a:spcAft>
              <a:buSzPts val="1460"/>
              <a:buChar char="●"/>
            </a:pPr>
            <a:r>
              <a:rPr lang="en" sz="1460"/>
              <a:t>Early signs include lethargy and depressed mentation that go on to become ataxia, circing, head pressing, salivation, stupor and coma.</a:t>
            </a:r>
            <a:endParaRPr sz="1460"/>
          </a:p>
          <a:p>
            <a:pPr indent="0" lvl="0" marL="0" rtl="0" algn="l">
              <a:lnSpc>
                <a:spcPct val="95000"/>
              </a:lnSpc>
              <a:spcBef>
                <a:spcPts val="1200"/>
              </a:spcBef>
              <a:spcAft>
                <a:spcPts val="0"/>
              </a:spcAft>
              <a:buSzPts val="770"/>
              <a:buNone/>
            </a:pPr>
            <a:r>
              <a:rPr lang="en" sz="1460"/>
              <a:t>Multifactorial, toxins from the gastrointestinal tract bypass hepatic metabolism. </a:t>
            </a:r>
            <a:endParaRPr sz="1460"/>
          </a:p>
          <a:p>
            <a:pPr indent="-321310" lvl="0" marL="457200" rtl="0" algn="l">
              <a:lnSpc>
                <a:spcPct val="95000"/>
              </a:lnSpc>
              <a:spcBef>
                <a:spcPts val="1200"/>
              </a:spcBef>
              <a:spcAft>
                <a:spcPts val="0"/>
              </a:spcAft>
              <a:buSzPts val="1460"/>
              <a:buChar char="●"/>
            </a:pPr>
            <a:r>
              <a:rPr lang="en" sz="1460"/>
              <a:t>Ammonia, aromatic amino acids, bile acids, endogenous benzodiazepines, gamma aminobutyric acid, glutamine, phenol, short chain fatty acids, tryptophan, decreased alpha-ketoglutarate, false neurotransmitters. </a:t>
            </a:r>
            <a:endParaRPr sz="1460"/>
          </a:p>
          <a:p>
            <a:pPr indent="0" lvl="0" marL="0" rtl="0" algn="l">
              <a:lnSpc>
                <a:spcPct val="95000"/>
              </a:lnSpc>
              <a:spcBef>
                <a:spcPts val="1200"/>
              </a:spcBef>
              <a:spcAft>
                <a:spcPts val="0"/>
              </a:spcAft>
              <a:buSzPts val="770"/>
              <a:buNone/>
            </a:pPr>
            <a:r>
              <a:rPr lang="en" sz="1460"/>
              <a:t>Acute: </a:t>
            </a:r>
            <a:endParaRPr sz="1460"/>
          </a:p>
          <a:p>
            <a:pPr indent="-321310" lvl="0" marL="457200" rtl="0" algn="l">
              <a:lnSpc>
                <a:spcPct val="95000"/>
              </a:lnSpc>
              <a:spcBef>
                <a:spcPts val="1200"/>
              </a:spcBef>
              <a:spcAft>
                <a:spcPts val="0"/>
              </a:spcAft>
              <a:buSzPts val="1460"/>
              <a:buChar char="●"/>
            </a:pPr>
            <a:r>
              <a:rPr lang="en" sz="1460"/>
              <a:t>Fulminant liver failure</a:t>
            </a:r>
            <a:endParaRPr sz="1460"/>
          </a:p>
          <a:p>
            <a:pPr indent="-321310" lvl="0" marL="457200" rtl="0" algn="l">
              <a:lnSpc>
                <a:spcPct val="95000"/>
              </a:lnSpc>
              <a:spcBef>
                <a:spcPts val="0"/>
              </a:spcBef>
              <a:spcAft>
                <a:spcPts val="0"/>
              </a:spcAft>
              <a:buSzPts val="1460"/>
              <a:buChar char="●"/>
            </a:pPr>
            <a:r>
              <a:rPr lang="en" sz="1460"/>
              <a:t>HE is severe</a:t>
            </a:r>
            <a:endParaRPr sz="1460"/>
          </a:p>
          <a:p>
            <a:pPr indent="-321310" lvl="0" marL="457200" rtl="0" algn="l">
              <a:lnSpc>
                <a:spcPct val="95000"/>
              </a:lnSpc>
              <a:spcBef>
                <a:spcPts val="0"/>
              </a:spcBef>
              <a:spcAft>
                <a:spcPts val="0"/>
              </a:spcAft>
              <a:buSzPts val="1460"/>
              <a:buChar char="●"/>
            </a:pPr>
            <a:r>
              <a:rPr lang="en" sz="1460"/>
              <a:t>High mortality rate in few days</a:t>
            </a:r>
            <a:endParaRPr sz="1460"/>
          </a:p>
          <a:p>
            <a:pPr indent="0" lvl="0" marL="0" rtl="0" algn="l">
              <a:lnSpc>
                <a:spcPct val="95000"/>
              </a:lnSpc>
              <a:spcBef>
                <a:spcPts val="1200"/>
              </a:spcBef>
              <a:spcAft>
                <a:spcPts val="0"/>
              </a:spcAft>
              <a:buSzPts val="770"/>
              <a:buNone/>
            </a:pPr>
            <a:r>
              <a:rPr lang="en" sz="1460"/>
              <a:t>Chronic: </a:t>
            </a:r>
            <a:endParaRPr sz="1460"/>
          </a:p>
          <a:p>
            <a:pPr indent="-321310" lvl="0" marL="457200" rtl="0" algn="l">
              <a:lnSpc>
                <a:spcPct val="95000"/>
              </a:lnSpc>
              <a:spcBef>
                <a:spcPts val="1200"/>
              </a:spcBef>
              <a:spcAft>
                <a:spcPts val="0"/>
              </a:spcAft>
              <a:buSzPts val="1460"/>
              <a:buChar char="●"/>
            </a:pPr>
            <a:r>
              <a:rPr lang="en" sz="1460"/>
              <a:t>Multiple acquired or single congenital PSS</a:t>
            </a:r>
            <a:endParaRPr sz="146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7"/>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Diagnosis</a:t>
            </a:r>
            <a:endParaRPr/>
          </a:p>
        </p:txBody>
      </p:sp>
      <p:sp>
        <p:nvSpPr>
          <p:cNvPr id="145" name="Google Shape;145;p2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CBC: </a:t>
            </a:r>
            <a:endParaRPr/>
          </a:p>
          <a:p>
            <a:pPr indent="-342900" lvl="0" marL="457200" rtl="0" algn="l">
              <a:spcBef>
                <a:spcPts val="1200"/>
              </a:spcBef>
              <a:spcAft>
                <a:spcPts val="0"/>
              </a:spcAft>
              <a:buSzPts val="1800"/>
              <a:buChar char="●"/>
            </a:pPr>
            <a:r>
              <a:rPr lang="en"/>
              <a:t>Mild to moderate </a:t>
            </a:r>
            <a:r>
              <a:rPr b="1" lang="en"/>
              <a:t>microcytic</a:t>
            </a:r>
            <a:r>
              <a:rPr lang="en"/>
              <a:t>, normochromic, nonregenerative anemia</a:t>
            </a:r>
            <a:endParaRPr/>
          </a:p>
          <a:p>
            <a:pPr indent="-317500" lvl="1" marL="914400" rtl="0" algn="l">
              <a:spcBef>
                <a:spcPts val="0"/>
              </a:spcBef>
              <a:spcAft>
                <a:spcPts val="0"/>
              </a:spcAft>
              <a:buSzPts val="1400"/>
              <a:buChar char="○"/>
            </a:pPr>
            <a:r>
              <a:rPr lang="en"/>
              <a:t>60-70% of dogs with PSS have microcytosis (vs MVD)</a:t>
            </a:r>
            <a:endParaRPr/>
          </a:p>
          <a:p>
            <a:pPr indent="-317500" lvl="2" marL="1371600" rtl="0" algn="l">
              <a:spcBef>
                <a:spcPts val="0"/>
              </a:spcBef>
              <a:spcAft>
                <a:spcPts val="0"/>
              </a:spcAft>
              <a:buSzPts val="1400"/>
              <a:buChar char="■"/>
            </a:pPr>
            <a:r>
              <a:rPr lang="en"/>
              <a:t>regardless of HCT number</a:t>
            </a:r>
            <a:endParaRPr/>
          </a:p>
          <a:p>
            <a:pPr indent="-317500" lvl="2" marL="1371600" rtl="0" algn="l">
              <a:spcBef>
                <a:spcPts val="0"/>
              </a:spcBef>
              <a:spcAft>
                <a:spcPts val="0"/>
              </a:spcAft>
              <a:buSzPts val="1400"/>
              <a:buChar char="■"/>
            </a:pPr>
            <a:r>
              <a:rPr lang="en"/>
              <a:t>due to a defective iron-transport mechanism, decreased serum iron concentrations, decreased total iron-binding capacity, &amp; </a:t>
            </a:r>
            <a:r>
              <a:rPr lang="en"/>
              <a:t>increased</a:t>
            </a:r>
            <a:r>
              <a:rPr lang="en"/>
              <a:t> hepatic iron stores in Kupffer cells</a:t>
            </a:r>
            <a:endParaRPr/>
          </a:p>
          <a:p>
            <a:pPr indent="-317500" lvl="1" marL="914400" rtl="0" algn="l">
              <a:spcBef>
                <a:spcPts val="0"/>
              </a:spcBef>
              <a:spcAft>
                <a:spcPts val="0"/>
              </a:spcAft>
              <a:buSzPts val="1400"/>
              <a:buChar char="○"/>
            </a:pPr>
            <a:r>
              <a:rPr lang="en"/>
              <a:t>resolves after surgery</a:t>
            </a:r>
            <a:endParaRPr/>
          </a:p>
          <a:p>
            <a:pPr indent="-342900" lvl="0" marL="457200" rtl="0" algn="l">
              <a:spcBef>
                <a:spcPts val="0"/>
              </a:spcBef>
              <a:spcAft>
                <a:spcPts val="0"/>
              </a:spcAft>
              <a:buSzPts val="1800"/>
              <a:buChar char="●"/>
            </a:pPr>
            <a:r>
              <a:rPr lang="en"/>
              <a:t>Target cells</a:t>
            </a:r>
            <a:endParaRPr/>
          </a:p>
          <a:p>
            <a:pPr indent="-342900" lvl="0" marL="457200" rtl="0" algn="l">
              <a:spcBef>
                <a:spcPts val="0"/>
              </a:spcBef>
              <a:spcAft>
                <a:spcPts val="0"/>
              </a:spcAft>
              <a:buSzPts val="1800"/>
              <a:buChar char="●"/>
            </a:pPr>
            <a:r>
              <a:rPr lang="en"/>
              <a:t>Leukocytosis</a:t>
            </a:r>
            <a:endParaRPr/>
          </a:p>
          <a:p>
            <a:pPr indent="-317500" lvl="1" marL="914400" rtl="0" algn="l">
              <a:spcBef>
                <a:spcPts val="0"/>
              </a:spcBef>
              <a:spcAft>
                <a:spcPts val="0"/>
              </a:spcAft>
              <a:buSzPts val="1400"/>
              <a:buChar char="○"/>
            </a:pPr>
            <a:r>
              <a:rPr lang="en"/>
              <a:t>due to inadequate hepatic endotoxin and bacterial clearance from the portal system</a:t>
            </a:r>
            <a:endParaRPr/>
          </a:p>
          <a:p>
            <a:pPr indent="-317500" lvl="1" marL="914400" rtl="0" algn="l">
              <a:spcBef>
                <a:spcPts val="0"/>
              </a:spcBef>
              <a:spcAft>
                <a:spcPts val="0"/>
              </a:spcAft>
              <a:buSzPts val="1400"/>
              <a:buChar char="○"/>
            </a:pPr>
            <a:r>
              <a:rPr lang="en"/>
              <a:t>associated </a:t>
            </a:r>
            <a:r>
              <a:rPr lang="en"/>
              <a:t>with</a:t>
            </a:r>
            <a:r>
              <a:rPr lang="en"/>
              <a:t> a poorer prognosis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8"/>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Diagnosis</a:t>
            </a:r>
            <a:endParaRPr/>
          </a:p>
        </p:txBody>
      </p:sp>
      <p:sp>
        <p:nvSpPr>
          <p:cNvPr id="151" name="Google Shape;151;p2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Chemistry: </a:t>
            </a:r>
            <a:endParaRPr/>
          </a:p>
          <a:p>
            <a:pPr indent="-342900" lvl="0" marL="457200" rtl="0" algn="l">
              <a:spcBef>
                <a:spcPts val="1200"/>
              </a:spcBef>
              <a:spcAft>
                <a:spcPts val="0"/>
              </a:spcAft>
              <a:buSzPts val="1800"/>
              <a:buChar char="●"/>
            </a:pPr>
            <a:r>
              <a:rPr lang="en"/>
              <a:t>Decreased protein synthesis:</a:t>
            </a:r>
            <a:endParaRPr/>
          </a:p>
          <a:p>
            <a:pPr indent="-317500" lvl="1" marL="914400" rtl="0" algn="l">
              <a:spcBef>
                <a:spcPts val="0"/>
              </a:spcBef>
              <a:spcAft>
                <a:spcPts val="0"/>
              </a:spcAft>
              <a:buSzPts val="1400"/>
              <a:buChar char="○"/>
            </a:pPr>
            <a:r>
              <a:rPr lang="en"/>
              <a:t>Low BUN (70%)</a:t>
            </a:r>
            <a:endParaRPr/>
          </a:p>
          <a:p>
            <a:pPr indent="-317500" lvl="1" marL="914400" rtl="0" algn="l">
              <a:spcBef>
                <a:spcPts val="0"/>
              </a:spcBef>
              <a:spcAft>
                <a:spcPts val="0"/>
              </a:spcAft>
              <a:buSzPts val="1400"/>
              <a:buChar char="○"/>
            </a:pPr>
            <a:r>
              <a:rPr lang="en"/>
              <a:t>Low albumin (50%)</a:t>
            </a:r>
            <a:endParaRPr/>
          </a:p>
          <a:p>
            <a:pPr indent="-317500" lvl="1" marL="914400" rtl="0" algn="l">
              <a:spcBef>
                <a:spcPts val="0"/>
              </a:spcBef>
              <a:spcAft>
                <a:spcPts val="0"/>
              </a:spcAft>
              <a:buSzPts val="1400"/>
              <a:buChar char="○"/>
            </a:pPr>
            <a:r>
              <a:rPr lang="en"/>
              <a:t>Low cholesterol</a:t>
            </a:r>
            <a:endParaRPr/>
          </a:p>
          <a:p>
            <a:pPr indent="-317500" lvl="1" marL="914400" rtl="0" algn="l">
              <a:spcBef>
                <a:spcPts val="0"/>
              </a:spcBef>
              <a:spcAft>
                <a:spcPts val="0"/>
              </a:spcAft>
              <a:buSzPts val="1400"/>
              <a:buChar char="○"/>
            </a:pPr>
            <a:r>
              <a:rPr lang="en"/>
              <a:t>Low glucose</a:t>
            </a:r>
            <a:endParaRPr/>
          </a:p>
          <a:p>
            <a:pPr indent="-342900" lvl="0" marL="457200" rtl="0" algn="l">
              <a:spcBef>
                <a:spcPts val="0"/>
              </a:spcBef>
              <a:spcAft>
                <a:spcPts val="0"/>
              </a:spcAft>
              <a:buSzPts val="1800"/>
              <a:buChar char="●"/>
            </a:pPr>
            <a:r>
              <a:rPr lang="en"/>
              <a:t>Elevated liver enzymes:</a:t>
            </a:r>
            <a:endParaRPr/>
          </a:p>
          <a:p>
            <a:pPr indent="-317500" lvl="1" marL="914400" rtl="0" algn="l">
              <a:spcBef>
                <a:spcPts val="0"/>
              </a:spcBef>
              <a:spcAft>
                <a:spcPts val="0"/>
              </a:spcAft>
              <a:buSzPts val="1400"/>
              <a:buChar char="○"/>
            </a:pPr>
            <a:r>
              <a:rPr lang="en"/>
              <a:t>Mild to moderate (2-3x) increases in ALP (&gt; ) &amp;  ALT</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9"/>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Diagnosis</a:t>
            </a:r>
            <a:endParaRPr/>
          </a:p>
        </p:txBody>
      </p:sp>
      <p:sp>
        <p:nvSpPr>
          <p:cNvPr id="157" name="Google Shape;157;p2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Urinalysis:</a:t>
            </a:r>
            <a:endParaRPr/>
          </a:p>
          <a:p>
            <a:pPr indent="-342900" lvl="0" marL="457200" rtl="0" algn="l">
              <a:spcBef>
                <a:spcPts val="1200"/>
              </a:spcBef>
              <a:spcAft>
                <a:spcPts val="0"/>
              </a:spcAft>
              <a:buSzPts val="1800"/>
              <a:buChar char="●"/>
            </a:pPr>
            <a:r>
              <a:rPr lang="en"/>
              <a:t>Low USG (&gt; 50% are hypo- to isosthenuric)</a:t>
            </a:r>
            <a:endParaRPr/>
          </a:p>
          <a:p>
            <a:pPr indent="-317500" lvl="1" marL="914400" rtl="0" algn="l">
              <a:spcBef>
                <a:spcPts val="0"/>
              </a:spcBef>
              <a:spcAft>
                <a:spcPts val="0"/>
              </a:spcAft>
              <a:buSzPts val="1400"/>
              <a:buChar char="○"/>
            </a:pPr>
            <a:r>
              <a:rPr lang="en"/>
              <a:t>Polydipsia</a:t>
            </a:r>
            <a:endParaRPr/>
          </a:p>
          <a:p>
            <a:pPr indent="-317500" lvl="1" marL="914400" rtl="0" algn="l">
              <a:spcBef>
                <a:spcPts val="0"/>
              </a:spcBef>
              <a:spcAft>
                <a:spcPts val="0"/>
              </a:spcAft>
              <a:buSzPts val="1400"/>
              <a:buChar char="○"/>
            </a:pPr>
            <a:r>
              <a:rPr lang="en"/>
              <a:t>Low BUN causing low medullary concentration gradient because of deficient urea cycle</a:t>
            </a:r>
            <a:endParaRPr/>
          </a:p>
          <a:p>
            <a:pPr indent="-342900" lvl="0" marL="457200" rtl="0" algn="l">
              <a:spcBef>
                <a:spcPts val="0"/>
              </a:spcBef>
              <a:spcAft>
                <a:spcPts val="0"/>
              </a:spcAft>
              <a:buSzPts val="1800"/>
              <a:buChar char="●"/>
            </a:pPr>
            <a:r>
              <a:rPr lang="en"/>
              <a:t>Ammonium biurate crystals (up to 60% of cases)</a:t>
            </a:r>
            <a:endParaRPr/>
          </a:p>
          <a:p>
            <a:pPr indent="-342900" lvl="0" marL="457200" rtl="0" algn="l">
              <a:spcBef>
                <a:spcPts val="0"/>
              </a:spcBef>
              <a:spcAft>
                <a:spcPts val="0"/>
              </a:spcAft>
              <a:buSzPts val="1800"/>
              <a:buChar char="●"/>
            </a:pPr>
            <a:r>
              <a:rPr lang="en"/>
              <a:t>Proteinuria</a:t>
            </a:r>
            <a:endParaRPr/>
          </a:p>
          <a:p>
            <a:pPr indent="-317500" lvl="1" marL="914400" rtl="0" algn="l">
              <a:spcBef>
                <a:spcPts val="0"/>
              </a:spcBef>
              <a:spcAft>
                <a:spcPts val="0"/>
              </a:spcAft>
              <a:buSzPts val="1400"/>
              <a:buChar char="○"/>
            </a:pPr>
            <a:r>
              <a:rPr lang="en"/>
              <a:t>Suspect secondary to an immune mediated glomerulonephritis from increased levels of antigens reaching the kidneys that weren’t cleared by the liver</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30"/>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Diagnosis</a:t>
            </a:r>
            <a:endParaRPr/>
          </a:p>
        </p:txBody>
      </p:sp>
      <p:sp>
        <p:nvSpPr>
          <p:cNvPr id="163" name="Google Shape;163;p3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Bile acids:</a:t>
            </a:r>
            <a:endParaRPr/>
          </a:p>
          <a:p>
            <a:pPr indent="-342900" lvl="0" marL="457200" rtl="0" algn="l">
              <a:spcBef>
                <a:spcPts val="1200"/>
              </a:spcBef>
              <a:spcAft>
                <a:spcPts val="0"/>
              </a:spcAft>
              <a:buSzPts val="1800"/>
              <a:buChar char="●"/>
            </a:pPr>
            <a:r>
              <a:rPr lang="en"/>
              <a:t>Synthesized in the liver from cholesterol</a:t>
            </a:r>
            <a:endParaRPr/>
          </a:p>
          <a:p>
            <a:pPr indent="-342900" lvl="0" marL="457200" rtl="0" algn="l">
              <a:spcBef>
                <a:spcPts val="0"/>
              </a:spcBef>
              <a:spcAft>
                <a:spcPts val="0"/>
              </a:spcAft>
              <a:buSzPts val="1800"/>
              <a:buChar char="●"/>
            </a:pPr>
            <a:r>
              <a:rPr lang="en"/>
              <a:t>Following conjugation, it is excreted into the bile canaliculi</a:t>
            </a:r>
            <a:endParaRPr/>
          </a:p>
          <a:p>
            <a:pPr indent="-342900" lvl="0" marL="457200" rtl="0" algn="l">
              <a:spcBef>
                <a:spcPts val="0"/>
              </a:spcBef>
              <a:spcAft>
                <a:spcPts val="0"/>
              </a:spcAft>
              <a:buSzPts val="1800"/>
              <a:buChar char="●"/>
            </a:pPr>
            <a:r>
              <a:rPr lang="en"/>
              <a:t>Stored in the gallbladder until released into the duodenum</a:t>
            </a:r>
            <a:endParaRPr/>
          </a:p>
          <a:p>
            <a:pPr indent="-342900" lvl="0" marL="457200" rtl="0" algn="l">
              <a:spcBef>
                <a:spcPts val="0"/>
              </a:spcBef>
              <a:spcAft>
                <a:spcPts val="0"/>
              </a:spcAft>
              <a:buSzPts val="1800"/>
              <a:buChar char="●"/>
            </a:pPr>
            <a:r>
              <a:rPr lang="en"/>
              <a:t>Aids in lipid absorption via intestinal fat emulsification and metabolism</a:t>
            </a:r>
            <a:endParaRPr/>
          </a:p>
          <a:p>
            <a:pPr indent="-342900" lvl="0" marL="457200" rtl="0" algn="l">
              <a:spcBef>
                <a:spcPts val="0"/>
              </a:spcBef>
              <a:spcAft>
                <a:spcPts val="0"/>
              </a:spcAft>
              <a:buSzPts val="1800"/>
              <a:buChar char="●"/>
            </a:pPr>
            <a:r>
              <a:rPr lang="en"/>
              <a:t>Is released from the ileum</a:t>
            </a:r>
            <a:endParaRPr/>
          </a:p>
          <a:p>
            <a:pPr indent="-342900" lvl="0" marL="457200" rtl="0" algn="l">
              <a:spcBef>
                <a:spcPts val="0"/>
              </a:spcBef>
              <a:spcAft>
                <a:spcPts val="0"/>
              </a:spcAft>
              <a:buSzPts val="1800"/>
              <a:buChar char="●"/>
            </a:pPr>
            <a:r>
              <a:rPr lang="en"/>
              <a:t>Transported into the portal system</a:t>
            </a:r>
            <a:endParaRPr/>
          </a:p>
          <a:p>
            <a:pPr indent="-342900" lvl="0" marL="457200" rtl="0" algn="l">
              <a:spcBef>
                <a:spcPts val="0"/>
              </a:spcBef>
              <a:spcAft>
                <a:spcPts val="0"/>
              </a:spcAft>
              <a:buSzPts val="1800"/>
              <a:buChar char="●"/>
            </a:pPr>
            <a:r>
              <a:rPr lang="en"/>
              <a:t>Extracted by hepatocytes for recirculation</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31"/>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Diagnosis</a:t>
            </a:r>
            <a:endParaRPr/>
          </a:p>
        </p:txBody>
      </p:sp>
      <p:sp>
        <p:nvSpPr>
          <p:cNvPr id="169" name="Google Shape;169;p3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
              <a:t>Bile acids:</a:t>
            </a:r>
            <a:endParaRPr/>
          </a:p>
          <a:p>
            <a:pPr indent="-342900" lvl="0" marL="457200" rtl="0" algn="l">
              <a:spcBef>
                <a:spcPts val="1200"/>
              </a:spcBef>
              <a:spcAft>
                <a:spcPts val="0"/>
              </a:spcAft>
              <a:buSzPts val="1800"/>
              <a:buChar char="●"/>
            </a:pPr>
            <a:r>
              <a:rPr lang="en"/>
              <a:t>P</a:t>
            </a:r>
            <a:r>
              <a:rPr lang="en"/>
              <a:t>aired pre- &amp; 2 hours post-meal bile acids </a:t>
            </a:r>
            <a:endParaRPr/>
          </a:p>
          <a:p>
            <a:pPr indent="-317500" lvl="1" marL="914400" rtl="0" algn="l">
              <a:spcBef>
                <a:spcPts val="0"/>
              </a:spcBef>
              <a:spcAft>
                <a:spcPts val="0"/>
              </a:spcAft>
              <a:buSzPts val="1400"/>
              <a:buChar char="○"/>
            </a:pPr>
            <a:r>
              <a:rPr lang="en"/>
              <a:t>Evaluates production, excretion, and enterohepatic recirculation</a:t>
            </a:r>
            <a:endParaRPr/>
          </a:p>
          <a:p>
            <a:pPr indent="-342900" lvl="0" marL="457200" rtl="0" algn="l">
              <a:spcBef>
                <a:spcPts val="0"/>
              </a:spcBef>
              <a:spcAft>
                <a:spcPts val="0"/>
              </a:spcAft>
              <a:buSzPts val="1800"/>
              <a:buChar char="●"/>
            </a:pPr>
            <a:r>
              <a:rPr lang="en"/>
              <a:t>Increases in post-prandial bile acids is reported to be 100% sensitive</a:t>
            </a:r>
            <a:endParaRPr/>
          </a:p>
          <a:p>
            <a:pPr indent="-317500" lvl="1" marL="914400" rtl="0" algn="l">
              <a:spcBef>
                <a:spcPts val="0"/>
              </a:spcBef>
              <a:spcAft>
                <a:spcPts val="0"/>
              </a:spcAft>
              <a:buSzPts val="1400"/>
              <a:buChar char="○"/>
            </a:pPr>
            <a:r>
              <a:rPr lang="en"/>
              <a:t>Others say paired samples are 100% sensitive</a:t>
            </a:r>
            <a:endParaRPr/>
          </a:p>
          <a:p>
            <a:pPr indent="-342900" lvl="0" marL="457200" rtl="0" algn="l">
              <a:spcBef>
                <a:spcPts val="0"/>
              </a:spcBef>
              <a:spcAft>
                <a:spcPts val="0"/>
              </a:spcAft>
              <a:buSzPts val="1800"/>
              <a:buChar char="●"/>
            </a:pPr>
            <a:r>
              <a:rPr lang="en"/>
              <a:t>False negatives:</a:t>
            </a:r>
            <a:endParaRPr/>
          </a:p>
          <a:p>
            <a:pPr indent="-317500" lvl="1" marL="914400" rtl="0" algn="l">
              <a:spcBef>
                <a:spcPts val="0"/>
              </a:spcBef>
              <a:spcAft>
                <a:spcPts val="0"/>
              </a:spcAft>
              <a:buSzPts val="1400"/>
              <a:buChar char="○"/>
            </a:pPr>
            <a:r>
              <a:rPr lang="en"/>
              <a:t>Delayed intestinal absorption from prolonged transport time, lack of GB contraction, inadequate food intake/delayed gastric emptying, and malabsorption or maldigestion. </a:t>
            </a:r>
            <a:endParaRPr/>
          </a:p>
          <a:p>
            <a:pPr indent="-317500" lvl="1" marL="914400" rtl="0" algn="l">
              <a:spcBef>
                <a:spcPts val="0"/>
              </a:spcBef>
              <a:spcAft>
                <a:spcPts val="0"/>
              </a:spcAft>
              <a:buSzPts val="1400"/>
              <a:buChar char="○"/>
            </a:pPr>
            <a:r>
              <a:rPr lang="en"/>
              <a:t>GB contraction can occur between meals causing a high pre than post prandial bile acids. </a:t>
            </a:r>
            <a:endParaRPr/>
          </a:p>
          <a:p>
            <a:pPr indent="-317500" lvl="1" marL="914400" rtl="0" algn="l">
              <a:spcBef>
                <a:spcPts val="0"/>
              </a:spcBef>
              <a:spcAft>
                <a:spcPts val="0"/>
              </a:spcAft>
              <a:buSzPts val="1400"/>
              <a:buChar char="○"/>
            </a:pPr>
            <a:r>
              <a:rPr lang="en"/>
              <a:t>When false negatives are suspected, an ammonia tolerance test can be performed. </a:t>
            </a:r>
            <a:endParaRPr/>
          </a:p>
          <a:p>
            <a:pPr indent="-342900" lvl="0" marL="457200" rtl="0" algn="l">
              <a:spcBef>
                <a:spcPts val="0"/>
              </a:spcBef>
              <a:spcAft>
                <a:spcPts val="0"/>
              </a:spcAft>
              <a:buSzPts val="1800"/>
              <a:buChar char="●"/>
            </a:pPr>
            <a:r>
              <a:rPr lang="en"/>
              <a:t>False positives:</a:t>
            </a:r>
            <a:endParaRPr/>
          </a:p>
          <a:p>
            <a:pPr indent="-317500" lvl="1" marL="914400" rtl="0" algn="l">
              <a:spcBef>
                <a:spcPts val="0"/>
              </a:spcBef>
              <a:spcAft>
                <a:spcPts val="0"/>
              </a:spcAft>
              <a:buSzPts val="1400"/>
              <a:buChar char="○"/>
            </a:pPr>
            <a:r>
              <a:rPr lang="en"/>
              <a:t>Maltese,  inappropriate sample timing, other hepatobiliary disease/cholestasis, glucocorticoid or anticonvulsant therapy, tracheal collapse, seizures, and GI disease.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4"/>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Normal blood flow to the liver</a:t>
            </a:r>
            <a:endParaRPr/>
          </a:p>
        </p:txBody>
      </p:sp>
      <p:pic>
        <p:nvPicPr>
          <p:cNvPr id="66" name="Google Shape;66;p14"/>
          <p:cNvPicPr preferRelativeResize="0"/>
          <p:nvPr/>
        </p:nvPicPr>
        <p:blipFill>
          <a:blip r:embed="rId3">
            <a:alphaModFix/>
          </a:blip>
          <a:stretch>
            <a:fillRect/>
          </a:stretch>
        </p:blipFill>
        <p:spPr>
          <a:xfrm>
            <a:off x="311700" y="928925"/>
            <a:ext cx="6012700" cy="407937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32"/>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Diagnosis</a:t>
            </a:r>
            <a:endParaRPr/>
          </a:p>
        </p:txBody>
      </p:sp>
      <p:sp>
        <p:nvSpPr>
          <p:cNvPr id="175" name="Google Shape;175;p3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Ammonia:</a:t>
            </a:r>
            <a:endParaRPr/>
          </a:p>
          <a:p>
            <a:pPr indent="-342900" lvl="0" marL="457200" rtl="0" algn="l">
              <a:spcBef>
                <a:spcPts val="1200"/>
              </a:spcBef>
              <a:spcAft>
                <a:spcPts val="0"/>
              </a:spcAft>
              <a:buSzPts val="1800"/>
              <a:buChar char="●"/>
            </a:pPr>
            <a:r>
              <a:rPr lang="en"/>
              <a:t>Primary source is from GI tract absorption with &gt; 75% being generated by colonic bacterial metabolism. </a:t>
            </a:r>
            <a:endParaRPr/>
          </a:p>
          <a:p>
            <a:pPr indent="-342900" lvl="0" marL="457200" rtl="0" algn="l">
              <a:spcBef>
                <a:spcPts val="0"/>
              </a:spcBef>
              <a:spcAft>
                <a:spcPts val="0"/>
              </a:spcAft>
              <a:buSzPts val="1800"/>
              <a:buChar char="●"/>
            </a:pPr>
            <a:r>
              <a:rPr lang="en"/>
              <a:t>Normally</a:t>
            </a:r>
            <a:r>
              <a:rPr lang="en"/>
              <a:t> portal blood delivers ammonia to hepatocytes where it is converted to urea via the urea cycle. </a:t>
            </a:r>
            <a:endParaRPr/>
          </a:p>
          <a:p>
            <a:pPr indent="-317500" lvl="1" marL="914400" rtl="0" algn="l">
              <a:spcBef>
                <a:spcPts val="0"/>
              </a:spcBef>
              <a:spcAft>
                <a:spcPts val="0"/>
              </a:spcAft>
              <a:buSzPts val="1400"/>
              <a:buChar char="○"/>
            </a:pPr>
            <a:r>
              <a:rPr lang="en"/>
              <a:t>In animals with PSS or other liver diseases, this conversion does not occur efficiently resulting in increased concentrations of ammonia. </a:t>
            </a:r>
            <a:endParaRPr/>
          </a:p>
          <a:p>
            <a:pPr indent="-342900" lvl="0" marL="457200" rtl="0" algn="l">
              <a:spcBef>
                <a:spcPts val="0"/>
              </a:spcBef>
              <a:spcAft>
                <a:spcPts val="0"/>
              </a:spcAft>
              <a:buSzPts val="1800"/>
              <a:buChar char="●"/>
            </a:pPr>
            <a:r>
              <a:rPr lang="en"/>
              <a:t>Not as sensitive for the detection of PSS (60-90%) as the serum bile acids test, especially after prolonged fasting or with effective medical management of HE. </a:t>
            </a:r>
            <a:endParaRPr/>
          </a:p>
          <a:p>
            <a:pPr indent="-342900" lvl="0" marL="457200" rtl="0" algn="l">
              <a:spcBef>
                <a:spcPts val="0"/>
              </a:spcBef>
              <a:spcAft>
                <a:spcPts val="0"/>
              </a:spcAft>
              <a:buSzPts val="1800"/>
              <a:buChar char="●"/>
            </a:pPr>
            <a:r>
              <a:rPr lang="en"/>
              <a:t>Increased sensitivity when measured 6 hours post-prandial.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33"/>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Diagnosis</a:t>
            </a:r>
            <a:endParaRPr/>
          </a:p>
        </p:txBody>
      </p:sp>
      <p:sp>
        <p:nvSpPr>
          <p:cNvPr id="181" name="Google Shape;181;p3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Protein C:</a:t>
            </a:r>
            <a:endParaRPr/>
          </a:p>
          <a:p>
            <a:pPr indent="-342900" lvl="0" marL="457200" rtl="0" algn="l">
              <a:spcBef>
                <a:spcPts val="1200"/>
              </a:spcBef>
              <a:spcAft>
                <a:spcPts val="0"/>
              </a:spcAft>
              <a:buSzPts val="1800"/>
              <a:buChar char="●"/>
            </a:pPr>
            <a:r>
              <a:rPr lang="en"/>
              <a:t>Differentiates MVD from PSS</a:t>
            </a:r>
            <a:endParaRPr/>
          </a:p>
          <a:p>
            <a:pPr indent="-317500" lvl="1" marL="914400" rtl="0" algn="l">
              <a:spcBef>
                <a:spcPts val="0"/>
              </a:spcBef>
              <a:spcAft>
                <a:spcPts val="0"/>
              </a:spcAft>
              <a:buSzPts val="1400"/>
              <a:buChar char="○"/>
            </a:pPr>
            <a:r>
              <a:rPr lang="en"/>
              <a:t>&gt;70% in 88% of dogs with MVD</a:t>
            </a:r>
            <a:endParaRPr/>
          </a:p>
          <a:p>
            <a:pPr indent="-317500" lvl="1" marL="914400" rtl="0" algn="l">
              <a:spcBef>
                <a:spcPts val="0"/>
              </a:spcBef>
              <a:spcAft>
                <a:spcPts val="0"/>
              </a:spcAft>
              <a:buSzPts val="1400"/>
              <a:buChar char="○"/>
            </a:pPr>
            <a:r>
              <a:rPr lang="en"/>
              <a:t>&lt; 70%  in dogs with PSS</a:t>
            </a:r>
            <a:endParaRPr/>
          </a:p>
          <a:p>
            <a:pPr indent="-317500" lvl="1" marL="914400" rtl="0" algn="l">
              <a:spcBef>
                <a:spcPts val="0"/>
              </a:spcBef>
              <a:spcAft>
                <a:spcPts val="0"/>
              </a:spcAft>
              <a:buSzPts val="1400"/>
              <a:buChar char="○"/>
            </a:pPr>
            <a:r>
              <a:rPr lang="en"/>
              <a:t>If a macroscopic PSS is not </a:t>
            </a:r>
            <a:r>
              <a:rPr lang="en"/>
              <a:t>identified</a:t>
            </a:r>
            <a:r>
              <a:rPr lang="en"/>
              <a:t> on imaging, then biopsy with measurement of portal pressures to rule out PVH is recommended</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34"/>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Diagnosis</a:t>
            </a:r>
            <a:endParaRPr/>
          </a:p>
        </p:txBody>
      </p:sp>
      <p:sp>
        <p:nvSpPr>
          <p:cNvPr id="187" name="Google Shape;187;p34"/>
          <p:cNvSpPr txBox="1"/>
          <p:nvPr>
            <p:ph idx="1" type="body"/>
          </p:nvPr>
        </p:nvSpPr>
        <p:spPr>
          <a:xfrm>
            <a:off x="311700" y="1152475"/>
            <a:ext cx="8735700" cy="37410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lang="en"/>
              <a:t>Coagulation tests: </a:t>
            </a:r>
            <a:endParaRPr/>
          </a:p>
          <a:p>
            <a:pPr indent="-334327" lvl="0" marL="457200" rtl="0" algn="l">
              <a:spcBef>
                <a:spcPts val="1200"/>
              </a:spcBef>
              <a:spcAft>
                <a:spcPts val="0"/>
              </a:spcAft>
              <a:buSzPct val="100000"/>
              <a:buChar char="●"/>
            </a:pPr>
            <a:r>
              <a:rPr lang="en"/>
              <a:t>Liver parenchymal cells produce the vast majority of clotting factors (I, II, V, IX, X, XI, XIII (and VIII via hepatic vascular endothelium). </a:t>
            </a:r>
            <a:endParaRPr/>
          </a:p>
          <a:p>
            <a:pPr indent="-334327" lvl="0" marL="457200" rtl="0" algn="l">
              <a:spcBef>
                <a:spcPts val="0"/>
              </a:spcBef>
              <a:spcAft>
                <a:spcPts val="0"/>
              </a:spcAft>
              <a:buSzPct val="100000"/>
              <a:buChar char="●"/>
            </a:pPr>
            <a:r>
              <a:rPr lang="en"/>
              <a:t>The liver is also responsible for clearance of activated factors to that inactivated factors and fibrinolytic factors can be regenerated. </a:t>
            </a:r>
            <a:endParaRPr/>
          </a:p>
          <a:p>
            <a:pPr indent="-334327" lvl="0" marL="457200" rtl="0" algn="l">
              <a:spcBef>
                <a:spcPts val="0"/>
              </a:spcBef>
              <a:spcAft>
                <a:spcPts val="0"/>
              </a:spcAft>
              <a:buSzPct val="100000"/>
              <a:buChar char="●"/>
            </a:pPr>
            <a:r>
              <a:rPr lang="en"/>
              <a:t>Prolongations occur once there is 66-80% loss of clotting factors. </a:t>
            </a:r>
            <a:endParaRPr/>
          </a:p>
          <a:p>
            <a:pPr indent="-334327" lvl="0" marL="457200" rtl="0" algn="l">
              <a:spcBef>
                <a:spcPts val="0"/>
              </a:spcBef>
              <a:spcAft>
                <a:spcPts val="0"/>
              </a:spcAft>
              <a:buSzPct val="100000"/>
              <a:buChar char="●"/>
            </a:pPr>
            <a:r>
              <a:rPr lang="en"/>
              <a:t>Fairly common in liver dysfunction with PSS</a:t>
            </a:r>
            <a:endParaRPr/>
          </a:p>
          <a:p>
            <a:pPr indent="-323532" lvl="1" marL="914400" rtl="0" algn="l">
              <a:spcBef>
                <a:spcPts val="0"/>
              </a:spcBef>
              <a:spcAft>
                <a:spcPts val="0"/>
              </a:spcAft>
              <a:buSzPct val="100000"/>
              <a:buChar char="○"/>
            </a:pPr>
            <a:r>
              <a:rPr lang="en" sz="1616"/>
              <a:t>Hemorrhage is not usually seen unless in surgery. </a:t>
            </a:r>
            <a:endParaRPr sz="1616"/>
          </a:p>
          <a:p>
            <a:pPr indent="-334327" lvl="0" marL="457200" rtl="0" algn="l">
              <a:spcBef>
                <a:spcPts val="0"/>
              </a:spcBef>
              <a:spcAft>
                <a:spcPts val="0"/>
              </a:spcAft>
              <a:buSzPct val="100000"/>
              <a:buChar char="●"/>
            </a:pPr>
            <a:r>
              <a:rPr lang="en"/>
              <a:t>Animals with chronic liver disease like PSS usually have prolongations of PTT only</a:t>
            </a:r>
            <a:endParaRPr/>
          </a:p>
          <a:p>
            <a:pPr indent="-323532" lvl="1" marL="914400" rtl="0" algn="l">
              <a:spcBef>
                <a:spcPts val="0"/>
              </a:spcBef>
              <a:spcAft>
                <a:spcPts val="0"/>
              </a:spcAft>
              <a:buSzPct val="100000"/>
              <a:buChar char="○"/>
            </a:pPr>
            <a:r>
              <a:rPr lang="en" sz="1616"/>
              <a:t>Secondary to imparied hepatic synthesis, qualitative abnormalities, and clearance of coagulation factors.</a:t>
            </a:r>
            <a:endParaRPr sz="1616"/>
          </a:p>
          <a:p>
            <a:pPr indent="-334327" lvl="1" marL="914400" rtl="0" algn="l">
              <a:spcBef>
                <a:spcPts val="0"/>
              </a:spcBef>
              <a:spcAft>
                <a:spcPts val="0"/>
              </a:spcAft>
              <a:buSzPct val="100000"/>
              <a:buChar char="○"/>
            </a:pPr>
            <a:r>
              <a:rPr lang="en" sz="1800"/>
              <a:t>H</a:t>
            </a:r>
            <a:r>
              <a:rPr lang="en" sz="1800"/>
              <a:t>owever acute disease can lead to prolongation of both. </a:t>
            </a:r>
            <a:endParaRPr/>
          </a:p>
          <a:p>
            <a:pPr indent="-334327" lvl="0" marL="457200" rtl="0" algn="l">
              <a:spcBef>
                <a:spcPts val="0"/>
              </a:spcBef>
              <a:spcAft>
                <a:spcPts val="0"/>
              </a:spcAft>
              <a:buSzPct val="100000"/>
              <a:buChar char="●"/>
            </a:pPr>
            <a:r>
              <a:rPr lang="en"/>
              <a:t>In one study with hypercoagulability, there was a 40x greater occurrence of concurrent HE</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35"/>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Diagnosis</a:t>
            </a:r>
            <a:endParaRPr/>
          </a:p>
        </p:txBody>
      </p:sp>
      <p:sp>
        <p:nvSpPr>
          <p:cNvPr id="193" name="Google Shape;193;p3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Abdominal effusion:</a:t>
            </a:r>
            <a:endParaRPr/>
          </a:p>
          <a:p>
            <a:pPr indent="-342900" lvl="0" marL="457200" rtl="0" algn="l">
              <a:spcBef>
                <a:spcPts val="1200"/>
              </a:spcBef>
              <a:spcAft>
                <a:spcPts val="0"/>
              </a:spcAft>
              <a:buSzPts val="1800"/>
              <a:buChar char="●"/>
            </a:pPr>
            <a:r>
              <a:rPr lang="en"/>
              <a:t>Rare for PSS alone</a:t>
            </a:r>
            <a:endParaRPr/>
          </a:p>
          <a:p>
            <a:pPr indent="-342900" lvl="0" marL="457200" rtl="0" algn="l">
              <a:spcBef>
                <a:spcPts val="0"/>
              </a:spcBef>
              <a:spcAft>
                <a:spcPts val="0"/>
              </a:spcAft>
              <a:buSzPts val="1800"/>
              <a:buChar char="●"/>
            </a:pPr>
            <a:r>
              <a:rPr lang="en"/>
              <a:t>Can be seen with severe hypoproteinemia, severe GI hemorrhage, or portal hypertension associated with hepatic arteriovenous malformations, noncirrhotic portal hypertension, or acquired multiple EHPSS (chronic liver disease/cirrhosis)</a:t>
            </a:r>
            <a:endParaRPr/>
          </a:p>
          <a:p>
            <a:pPr indent="-342900" lvl="0" marL="457200" rtl="0" algn="l">
              <a:spcBef>
                <a:spcPts val="0"/>
              </a:spcBef>
              <a:spcAft>
                <a:spcPts val="0"/>
              </a:spcAft>
              <a:buSzPts val="1800"/>
              <a:buChar char="●"/>
            </a:pPr>
            <a:r>
              <a:rPr lang="en"/>
              <a:t>Pure transudate that is clear and relatively acellular with TP &lt; 2.5</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36"/>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Diagnosis</a:t>
            </a:r>
            <a:endParaRPr/>
          </a:p>
        </p:txBody>
      </p:sp>
      <p:sp>
        <p:nvSpPr>
          <p:cNvPr id="199" name="Google Shape;199;p36"/>
          <p:cNvSpPr txBox="1"/>
          <p:nvPr>
            <p:ph idx="1" type="body"/>
          </p:nvPr>
        </p:nvSpPr>
        <p:spPr>
          <a:xfrm>
            <a:off x="311700" y="1152475"/>
            <a:ext cx="8520600" cy="37737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a:t>Histopathology</a:t>
            </a:r>
            <a:endParaRPr/>
          </a:p>
          <a:p>
            <a:pPr indent="-342900" lvl="0" marL="457200" rtl="0" algn="l">
              <a:spcBef>
                <a:spcPts val="1200"/>
              </a:spcBef>
              <a:spcAft>
                <a:spcPts val="0"/>
              </a:spcAft>
              <a:buSzPts val="1800"/>
              <a:buChar char="●"/>
            </a:pPr>
            <a:r>
              <a:rPr lang="en"/>
              <a:t>Microscopic bile duct proliferation</a:t>
            </a:r>
            <a:endParaRPr/>
          </a:p>
          <a:p>
            <a:pPr indent="-342900" lvl="0" marL="457200" rtl="0" algn="l">
              <a:spcBef>
                <a:spcPts val="0"/>
              </a:spcBef>
              <a:spcAft>
                <a:spcPts val="0"/>
              </a:spcAft>
              <a:buSzPts val="1800"/>
              <a:buChar char="●"/>
            </a:pPr>
            <a:r>
              <a:rPr lang="en"/>
              <a:t>Hypoplasia of intrahepatic portal tributaries</a:t>
            </a:r>
            <a:endParaRPr/>
          </a:p>
          <a:p>
            <a:pPr indent="-342900" lvl="0" marL="457200" rtl="0" algn="l">
              <a:spcBef>
                <a:spcPts val="0"/>
              </a:spcBef>
              <a:spcAft>
                <a:spcPts val="0"/>
              </a:spcAft>
              <a:buSzPts val="1800"/>
              <a:buChar char="●"/>
            </a:pPr>
            <a:r>
              <a:rPr lang="en"/>
              <a:t>Hepatocellular atrophy (lobular)</a:t>
            </a:r>
            <a:endParaRPr/>
          </a:p>
          <a:p>
            <a:pPr indent="-342900" lvl="0" marL="457200" rtl="0" algn="l">
              <a:spcBef>
                <a:spcPts val="0"/>
              </a:spcBef>
              <a:spcAft>
                <a:spcPts val="0"/>
              </a:spcAft>
              <a:buSzPts val="1800"/>
              <a:buChar char="●"/>
            </a:pPr>
            <a:r>
              <a:rPr lang="en"/>
              <a:t>Arteriolar proliferation or duplication</a:t>
            </a:r>
            <a:endParaRPr/>
          </a:p>
          <a:p>
            <a:pPr indent="-342900" lvl="0" marL="457200" rtl="0" algn="l">
              <a:spcBef>
                <a:spcPts val="0"/>
              </a:spcBef>
              <a:spcAft>
                <a:spcPts val="0"/>
              </a:spcAft>
              <a:buSzPts val="1800"/>
              <a:buChar char="●"/>
            </a:pPr>
            <a:r>
              <a:rPr lang="en"/>
              <a:t>Lipidosis and cytoplasmic vacuolar changes (lipogranulomas)</a:t>
            </a:r>
            <a:endParaRPr/>
          </a:p>
          <a:p>
            <a:pPr indent="-342900" lvl="0" marL="457200" rtl="0" algn="l">
              <a:spcBef>
                <a:spcPts val="0"/>
              </a:spcBef>
              <a:spcAft>
                <a:spcPts val="0"/>
              </a:spcAft>
              <a:buSzPts val="1800"/>
              <a:buChar char="●"/>
            </a:pPr>
            <a:r>
              <a:rPr lang="en"/>
              <a:t>Poor prognostic findings include fibrosis, biliary hyperplasia, and necrosis. </a:t>
            </a:r>
            <a:endParaRPr/>
          </a:p>
          <a:p>
            <a:pPr indent="-342900" lvl="0" marL="457200" rtl="0" algn="l">
              <a:spcBef>
                <a:spcPts val="0"/>
              </a:spcBef>
              <a:spcAft>
                <a:spcPts val="0"/>
              </a:spcAft>
              <a:buSzPts val="1800"/>
              <a:buChar char="●"/>
            </a:pPr>
            <a:r>
              <a:rPr lang="en"/>
              <a:t>In another </a:t>
            </a:r>
            <a:r>
              <a:rPr lang="en"/>
              <a:t>study</a:t>
            </a:r>
            <a:r>
              <a:rPr lang="en"/>
              <a:t>, the lack of identifiable portal veins (40% of dogs) was associated with:</a:t>
            </a:r>
            <a:endParaRPr/>
          </a:p>
          <a:p>
            <a:pPr indent="-317500" lvl="1" marL="914400" rtl="0" algn="l">
              <a:spcBef>
                <a:spcPts val="0"/>
              </a:spcBef>
              <a:spcAft>
                <a:spcPts val="0"/>
              </a:spcAft>
              <a:buSzPts val="1400"/>
              <a:buChar char="○"/>
            </a:pPr>
            <a:r>
              <a:rPr lang="en"/>
              <a:t>Increased hepatic arteriolar proliferation</a:t>
            </a:r>
            <a:endParaRPr/>
          </a:p>
          <a:p>
            <a:pPr indent="-317500" lvl="1" marL="914400" rtl="0" algn="l">
              <a:spcBef>
                <a:spcPts val="0"/>
              </a:spcBef>
              <a:spcAft>
                <a:spcPts val="0"/>
              </a:spcAft>
              <a:buSzPts val="1400"/>
              <a:buChar char="○"/>
            </a:pPr>
            <a:r>
              <a:rPr lang="en"/>
              <a:t>Decreased tolerance to complete surgical attenuation</a:t>
            </a:r>
            <a:endParaRPr/>
          </a:p>
          <a:p>
            <a:pPr indent="-317500" lvl="1" marL="914400" rtl="0" algn="l">
              <a:spcBef>
                <a:spcPts val="0"/>
              </a:spcBef>
              <a:spcAft>
                <a:spcPts val="0"/>
              </a:spcAft>
              <a:buSzPts val="1400"/>
              <a:buChar char="○"/>
            </a:pPr>
            <a:r>
              <a:rPr lang="en"/>
              <a:t>Decreased opacification of intrahepatic portal vessels on portovenography.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37"/>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Diagnosis</a:t>
            </a:r>
            <a:endParaRPr/>
          </a:p>
        </p:txBody>
      </p:sp>
      <p:sp>
        <p:nvSpPr>
          <p:cNvPr id="205" name="Google Shape;205;p37"/>
          <p:cNvSpPr txBox="1"/>
          <p:nvPr>
            <p:ph idx="1" type="body"/>
          </p:nvPr>
        </p:nvSpPr>
        <p:spPr>
          <a:xfrm>
            <a:off x="311700" y="1017450"/>
            <a:ext cx="8735700" cy="38868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lang="en"/>
              <a:t>Imaging:</a:t>
            </a:r>
            <a:endParaRPr/>
          </a:p>
          <a:p>
            <a:pPr indent="-334327" lvl="0" marL="457200" rtl="0" algn="l">
              <a:spcBef>
                <a:spcPts val="1200"/>
              </a:spcBef>
              <a:spcAft>
                <a:spcPts val="0"/>
              </a:spcAft>
              <a:buSzPct val="100000"/>
              <a:buChar char="●"/>
            </a:pPr>
            <a:r>
              <a:rPr lang="en"/>
              <a:t>Radiographs:</a:t>
            </a:r>
            <a:endParaRPr/>
          </a:p>
          <a:p>
            <a:pPr indent="-317182" lvl="1" marL="914400" rtl="0" algn="l">
              <a:spcBef>
                <a:spcPts val="0"/>
              </a:spcBef>
              <a:spcAft>
                <a:spcPts val="0"/>
              </a:spcAft>
              <a:buSzPct val="100000"/>
              <a:buChar char="○"/>
            </a:pPr>
            <a:r>
              <a:rPr lang="en" sz="1508"/>
              <a:t>Mircohepatica (</a:t>
            </a:r>
            <a:r>
              <a:rPr lang="en" sz="1508"/>
              <a:t>60-100% of dogs, 50% of cats)</a:t>
            </a:r>
            <a:endParaRPr sz="1508"/>
          </a:p>
          <a:p>
            <a:pPr indent="-317182" lvl="1" marL="914400" rtl="0" algn="l">
              <a:spcBef>
                <a:spcPts val="0"/>
              </a:spcBef>
              <a:spcAft>
                <a:spcPts val="0"/>
              </a:spcAft>
              <a:buSzPct val="100000"/>
              <a:buChar char="○"/>
            </a:pPr>
            <a:r>
              <a:rPr lang="en" sz="1508"/>
              <a:t>+/- B</a:t>
            </a:r>
            <a:r>
              <a:rPr lang="en" sz="1508"/>
              <a:t>ilateral</a:t>
            </a:r>
            <a:r>
              <a:rPr lang="en" sz="1508"/>
              <a:t> renomegaly</a:t>
            </a:r>
            <a:endParaRPr sz="1508"/>
          </a:p>
          <a:p>
            <a:pPr indent="-334327" lvl="0" marL="457200" rtl="0" algn="l">
              <a:spcBef>
                <a:spcPts val="0"/>
              </a:spcBef>
              <a:spcAft>
                <a:spcPts val="0"/>
              </a:spcAft>
              <a:buSzPct val="100000"/>
              <a:buChar char="●"/>
            </a:pPr>
            <a:r>
              <a:rPr lang="en"/>
              <a:t>Ultrasound</a:t>
            </a:r>
            <a:endParaRPr/>
          </a:p>
          <a:p>
            <a:pPr indent="-317182" lvl="1" marL="914400" rtl="0" algn="l">
              <a:spcBef>
                <a:spcPts val="0"/>
              </a:spcBef>
              <a:spcAft>
                <a:spcPts val="0"/>
              </a:spcAft>
              <a:buSzPct val="100000"/>
              <a:buChar char="○"/>
            </a:pPr>
            <a:r>
              <a:rPr lang="en" sz="1508"/>
              <a:t>Decreased numbers of hepatic and portal veins, subjectively small liver, anomalous vessel</a:t>
            </a:r>
            <a:endParaRPr sz="1508"/>
          </a:p>
          <a:p>
            <a:pPr indent="-317182" lvl="2" marL="1371600" rtl="0" algn="l">
              <a:spcBef>
                <a:spcPts val="0"/>
              </a:spcBef>
              <a:spcAft>
                <a:spcPts val="0"/>
              </a:spcAft>
              <a:buSzPct val="100000"/>
              <a:buChar char="■"/>
            </a:pPr>
            <a:r>
              <a:rPr lang="en" sz="1508"/>
              <a:t>EHPSS challenging due to small patient size, small vessel size, variable location, and gas in the lungs and bowel. </a:t>
            </a:r>
            <a:endParaRPr sz="1508"/>
          </a:p>
          <a:p>
            <a:pPr indent="-317182" lvl="2" marL="1371600" rtl="0" algn="l">
              <a:spcBef>
                <a:spcPts val="0"/>
              </a:spcBef>
              <a:spcAft>
                <a:spcPts val="0"/>
              </a:spcAft>
              <a:buSzPct val="100000"/>
              <a:buChar char="■"/>
            </a:pPr>
            <a:r>
              <a:rPr lang="en" sz="1508"/>
              <a:t>Multiple acquired EHPSS are harder to find but are generally near the left kidney. </a:t>
            </a:r>
            <a:endParaRPr sz="1508"/>
          </a:p>
          <a:p>
            <a:pPr indent="-317182" lvl="2" marL="1371600" rtl="0" algn="l">
              <a:spcBef>
                <a:spcPts val="0"/>
              </a:spcBef>
              <a:spcAft>
                <a:spcPts val="0"/>
              </a:spcAft>
              <a:buSzPct val="100000"/>
              <a:buChar char="■"/>
            </a:pPr>
            <a:r>
              <a:rPr lang="en" sz="1508"/>
              <a:t>Sensitivity of IHPSS was 95-100% </a:t>
            </a:r>
            <a:endParaRPr sz="1508"/>
          </a:p>
          <a:p>
            <a:pPr indent="-317182" lvl="1" marL="914400" rtl="0" algn="l">
              <a:spcBef>
                <a:spcPts val="0"/>
              </a:spcBef>
              <a:spcAft>
                <a:spcPts val="0"/>
              </a:spcAft>
              <a:buSzPct val="100000"/>
              <a:buChar char="○"/>
            </a:pPr>
            <a:r>
              <a:rPr lang="en" sz="1508"/>
              <a:t>Portal flow velocity</a:t>
            </a:r>
            <a:endParaRPr sz="1508"/>
          </a:p>
          <a:p>
            <a:pPr indent="-317182" lvl="2" marL="1371600" rtl="0" algn="l">
              <a:spcBef>
                <a:spcPts val="0"/>
              </a:spcBef>
              <a:spcAft>
                <a:spcPts val="0"/>
              </a:spcAft>
              <a:buSzPct val="100000"/>
              <a:buChar char="■"/>
            </a:pPr>
            <a:r>
              <a:rPr lang="en" sz="1508"/>
              <a:t>Increased or variable in 53% of dogs with EHPSS and 92% of dogs with IHPSS</a:t>
            </a:r>
            <a:endParaRPr sz="1508"/>
          </a:p>
          <a:p>
            <a:pPr indent="-317182" lvl="1" marL="914400" rtl="0" algn="l">
              <a:spcBef>
                <a:spcPts val="0"/>
              </a:spcBef>
              <a:spcAft>
                <a:spcPts val="0"/>
              </a:spcAft>
              <a:buSzPct val="100000"/>
              <a:buChar char="○"/>
            </a:pPr>
            <a:r>
              <a:rPr lang="en" sz="1508"/>
              <a:t>EHPSS have been documented to have reduced portal vein to aorta size ratios. </a:t>
            </a:r>
            <a:endParaRPr sz="1508"/>
          </a:p>
          <a:p>
            <a:pPr indent="-317182" lvl="1" marL="914400" rtl="0" algn="l">
              <a:spcBef>
                <a:spcPts val="0"/>
              </a:spcBef>
              <a:spcAft>
                <a:spcPts val="0"/>
              </a:spcAft>
              <a:buSzPct val="100000"/>
              <a:buChar char="○"/>
            </a:pPr>
            <a:r>
              <a:rPr lang="en" sz="1508"/>
              <a:t>More likely to see stones </a:t>
            </a:r>
            <a:endParaRPr sz="1508"/>
          </a:p>
          <a:p>
            <a:pPr indent="-317182" lvl="2" marL="1371600" rtl="0" algn="l">
              <a:spcBef>
                <a:spcPts val="0"/>
              </a:spcBef>
              <a:spcAft>
                <a:spcPts val="0"/>
              </a:spcAft>
              <a:buSzPct val="100000"/>
              <a:buChar char="■"/>
            </a:pPr>
            <a:r>
              <a:rPr lang="en" sz="1508"/>
              <a:t>Commonly radiolucent unless they have a struvite or calcium shell</a:t>
            </a:r>
            <a:endParaRPr sz="1508"/>
          </a:p>
          <a:p>
            <a:pPr indent="-317182" lvl="1" marL="914400" rtl="0" algn="l">
              <a:spcBef>
                <a:spcPts val="0"/>
              </a:spcBef>
              <a:spcAft>
                <a:spcPts val="0"/>
              </a:spcAft>
              <a:buSzPct val="100000"/>
              <a:buChar char="○"/>
            </a:pPr>
            <a:r>
              <a:rPr lang="en" sz="1508"/>
              <a:t>Can use contrast venography</a:t>
            </a:r>
            <a:endParaRPr sz="1508"/>
          </a:p>
          <a:p>
            <a:pPr indent="-317182" lvl="2" marL="1371600" rtl="0" algn="l">
              <a:spcBef>
                <a:spcPts val="0"/>
              </a:spcBef>
              <a:spcAft>
                <a:spcPts val="0"/>
              </a:spcAft>
              <a:buSzPct val="100000"/>
              <a:buChar char="■"/>
            </a:pPr>
            <a:r>
              <a:rPr lang="en" sz="1508"/>
              <a:t>Agitated saline and autologous heparinized blood injected into the spleen</a:t>
            </a:r>
            <a:endParaRPr sz="1508"/>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38"/>
          <p:cNvSpPr txBox="1"/>
          <p:nvPr>
            <p:ph type="title"/>
          </p:nvPr>
        </p:nvSpPr>
        <p:spPr>
          <a:xfrm>
            <a:off x="311700" y="1412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Diagnosis</a:t>
            </a:r>
            <a:endParaRPr/>
          </a:p>
        </p:txBody>
      </p:sp>
      <p:sp>
        <p:nvSpPr>
          <p:cNvPr id="211" name="Google Shape;211;p38"/>
          <p:cNvSpPr txBox="1"/>
          <p:nvPr>
            <p:ph idx="1" type="body"/>
          </p:nvPr>
        </p:nvSpPr>
        <p:spPr>
          <a:xfrm>
            <a:off x="311700" y="608950"/>
            <a:ext cx="8724900" cy="4371300"/>
          </a:xfrm>
          <a:prstGeom prst="rect">
            <a:avLst/>
          </a:prstGeom>
        </p:spPr>
        <p:txBody>
          <a:bodyPr anchorCtr="0" anchor="t" bIns="91425" lIns="91425" spcFirstLastPara="1" rIns="91425" wrap="square" tIns="91425">
            <a:normAutofit fontScale="85000" lnSpcReduction="20000"/>
          </a:bodyPr>
          <a:lstStyle/>
          <a:p>
            <a:pPr indent="0" lvl="0" marL="0" rtl="0" algn="l">
              <a:spcBef>
                <a:spcPts val="0"/>
              </a:spcBef>
              <a:spcAft>
                <a:spcPts val="0"/>
              </a:spcAft>
              <a:buNone/>
            </a:pPr>
            <a:r>
              <a:rPr lang="en" sz="1908"/>
              <a:t>Imaging:</a:t>
            </a:r>
            <a:endParaRPr sz="1908"/>
          </a:p>
          <a:p>
            <a:pPr indent="-325755" lvl="0" marL="457200" rtl="0" algn="l">
              <a:spcBef>
                <a:spcPts val="0"/>
              </a:spcBef>
              <a:spcAft>
                <a:spcPts val="0"/>
              </a:spcAft>
              <a:buSzPct val="100000"/>
              <a:buChar char="●"/>
            </a:pPr>
            <a:r>
              <a:rPr lang="en"/>
              <a:t>Scintigraphy</a:t>
            </a:r>
            <a:endParaRPr/>
          </a:p>
          <a:p>
            <a:pPr indent="-316350" lvl="1" marL="914400" rtl="0" algn="l">
              <a:spcBef>
                <a:spcPts val="0"/>
              </a:spcBef>
              <a:spcAft>
                <a:spcPts val="0"/>
              </a:spcAft>
              <a:buSzPct val="100000"/>
              <a:buChar char="○"/>
            </a:pPr>
            <a:r>
              <a:rPr lang="en" sz="1625"/>
              <a:t>Colonic administration of technetium pertechnetate </a:t>
            </a:r>
            <a:endParaRPr sz="1625"/>
          </a:p>
          <a:p>
            <a:pPr indent="-316350" lvl="1" marL="914400" rtl="0" algn="l">
              <a:spcBef>
                <a:spcPts val="0"/>
              </a:spcBef>
              <a:spcAft>
                <a:spcPts val="0"/>
              </a:spcAft>
              <a:buSzPct val="100000"/>
              <a:buChar char="○"/>
            </a:pPr>
            <a:r>
              <a:rPr lang="en" sz="1625"/>
              <a:t>Normally:</a:t>
            </a:r>
            <a:endParaRPr sz="1625"/>
          </a:p>
          <a:p>
            <a:pPr indent="-316350" lvl="2" marL="1371600" rtl="0" algn="l">
              <a:spcBef>
                <a:spcPts val="0"/>
              </a:spcBef>
              <a:spcAft>
                <a:spcPts val="0"/>
              </a:spcAft>
              <a:buSzPct val="100000"/>
              <a:buChar char="■"/>
            </a:pPr>
            <a:r>
              <a:rPr lang="en" sz="1625"/>
              <a:t>Absorbed through colon -&gt; colonic veins -&gt; caudal mesenteric vein -&gt; portal vein -&gt; liver -&gt; heart. </a:t>
            </a:r>
            <a:endParaRPr sz="1625"/>
          </a:p>
          <a:p>
            <a:pPr indent="-316350" lvl="2" marL="1371600" rtl="0" algn="l">
              <a:spcBef>
                <a:spcPts val="0"/>
              </a:spcBef>
              <a:spcAft>
                <a:spcPts val="0"/>
              </a:spcAft>
              <a:buSzPct val="100000"/>
              <a:buChar char="■"/>
            </a:pPr>
            <a:r>
              <a:rPr lang="en" sz="1625"/>
              <a:t>Normal shunt fraction (estimate of the percentage of portal blood bypassing the liver) is &lt; 15%</a:t>
            </a:r>
            <a:endParaRPr sz="1625"/>
          </a:p>
          <a:p>
            <a:pPr indent="-316350" lvl="1" marL="914400" rtl="0" algn="l">
              <a:spcBef>
                <a:spcPts val="0"/>
              </a:spcBef>
              <a:spcAft>
                <a:spcPts val="0"/>
              </a:spcAft>
              <a:buSzPct val="100000"/>
              <a:buChar char="○"/>
            </a:pPr>
            <a:r>
              <a:rPr lang="en" sz="1625"/>
              <a:t>PSS:</a:t>
            </a:r>
            <a:endParaRPr sz="1625"/>
          </a:p>
          <a:p>
            <a:pPr indent="-316350" lvl="2" marL="1371600" rtl="0" algn="l">
              <a:spcBef>
                <a:spcPts val="0"/>
              </a:spcBef>
              <a:spcAft>
                <a:spcPts val="0"/>
              </a:spcAft>
              <a:buSzPct val="100000"/>
              <a:buChar char="■"/>
            </a:pPr>
            <a:r>
              <a:rPr lang="en" sz="1625"/>
              <a:t>Technetium bypasses liver &amp; goes </a:t>
            </a:r>
            <a:r>
              <a:rPr lang="en" sz="1625"/>
              <a:t>straight to the heart -&gt; returns to the liver via the hepatic artery. </a:t>
            </a:r>
            <a:endParaRPr sz="1625"/>
          </a:p>
          <a:p>
            <a:pPr indent="-316350" lvl="2" marL="1371600" rtl="0" algn="l">
              <a:spcBef>
                <a:spcPts val="0"/>
              </a:spcBef>
              <a:spcAft>
                <a:spcPts val="0"/>
              </a:spcAft>
              <a:buSzPct val="100000"/>
              <a:buChar char="■"/>
            </a:pPr>
            <a:r>
              <a:rPr lang="en" sz="1625"/>
              <a:t>Shunt fractions of &gt; 60-80%</a:t>
            </a:r>
            <a:endParaRPr sz="1625"/>
          </a:p>
          <a:p>
            <a:pPr indent="-316350" lvl="1" marL="914400" rtl="0" algn="l">
              <a:spcBef>
                <a:spcPts val="0"/>
              </a:spcBef>
              <a:spcAft>
                <a:spcPts val="0"/>
              </a:spcAft>
              <a:buSzPct val="100000"/>
              <a:buChar char="○"/>
            </a:pPr>
            <a:r>
              <a:rPr lang="en" sz="1625"/>
              <a:t>Challenges: </a:t>
            </a:r>
            <a:endParaRPr sz="1625"/>
          </a:p>
          <a:p>
            <a:pPr indent="-316350" lvl="2" marL="1371600" rtl="0" algn="l">
              <a:spcBef>
                <a:spcPts val="0"/>
              </a:spcBef>
              <a:spcAft>
                <a:spcPts val="0"/>
              </a:spcAft>
              <a:buSzPct val="100000"/>
              <a:buChar char="■"/>
            </a:pPr>
            <a:r>
              <a:rPr lang="en" sz="1625"/>
              <a:t>Variation in colonic absorption, fecal matter in the colon, and operator variability. </a:t>
            </a:r>
            <a:endParaRPr sz="1625"/>
          </a:p>
          <a:p>
            <a:pPr indent="-316350" lvl="2" marL="1371600" rtl="0" algn="l">
              <a:spcBef>
                <a:spcPts val="0"/>
              </a:spcBef>
              <a:spcAft>
                <a:spcPts val="0"/>
              </a:spcAft>
              <a:buSzPct val="100000"/>
              <a:buChar char="■"/>
            </a:pPr>
            <a:r>
              <a:rPr lang="en" sz="1625"/>
              <a:t>If administered too far orad in the colon, absorption directly into the caudal vena cava can occur. </a:t>
            </a:r>
            <a:endParaRPr sz="1625"/>
          </a:p>
          <a:p>
            <a:pPr indent="-316350" lvl="2" marL="1371600" rtl="0" algn="l">
              <a:spcBef>
                <a:spcPts val="0"/>
              </a:spcBef>
              <a:spcAft>
                <a:spcPts val="0"/>
              </a:spcAft>
              <a:buSzPct val="100000"/>
              <a:buChar char="■"/>
            </a:pPr>
            <a:r>
              <a:rPr lang="en" sz="1625"/>
              <a:t>Animals must be isolated for 24 hours after the procedure due to radiation levels</a:t>
            </a:r>
            <a:endParaRPr sz="1625"/>
          </a:p>
          <a:p>
            <a:pPr indent="-316350" lvl="2" marL="1371600" rtl="0" algn="l">
              <a:spcBef>
                <a:spcPts val="0"/>
              </a:spcBef>
              <a:spcAft>
                <a:spcPts val="0"/>
              </a:spcAft>
              <a:buSzPct val="100000"/>
              <a:buChar char="■"/>
            </a:pPr>
            <a:r>
              <a:rPr lang="en" sz="1625"/>
              <a:t>*Doesn’t tell you where the shunt is, what kind of shunt, or how many are present. </a:t>
            </a:r>
            <a:endParaRPr sz="1625"/>
          </a:p>
          <a:p>
            <a:pPr indent="-316350" lvl="2" marL="1371600" rtl="0" algn="l">
              <a:spcBef>
                <a:spcPts val="0"/>
              </a:spcBef>
              <a:spcAft>
                <a:spcPts val="0"/>
              </a:spcAft>
              <a:buSzPct val="100000"/>
              <a:buChar char="■"/>
            </a:pPr>
            <a:r>
              <a:rPr lang="en" sz="1625"/>
              <a:t>Variable results in MVD</a:t>
            </a:r>
            <a:endParaRPr sz="1625"/>
          </a:p>
          <a:p>
            <a:pPr indent="-316350" lvl="1" marL="914400" rtl="0" algn="l">
              <a:spcBef>
                <a:spcPts val="0"/>
              </a:spcBef>
              <a:spcAft>
                <a:spcPts val="0"/>
              </a:spcAft>
              <a:buSzPct val="100000"/>
              <a:buChar char="○"/>
            </a:pPr>
            <a:r>
              <a:rPr lang="en" sz="1625"/>
              <a:t>Transsplenic portal scintigraphy has helped distinguishing single from multiple shunts but not IH from EH and is not routinely used</a:t>
            </a:r>
            <a:endParaRPr sz="1625"/>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39"/>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Diagnosis</a:t>
            </a:r>
            <a:endParaRPr/>
          </a:p>
        </p:txBody>
      </p:sp>
      <p:sp>
        <p:nvSpPr>
          <p:cNvPr id="217" name="Google Shape;217;p39"/>
          <p:cNvSpPr txBox="1"/>
          <p:nvPr>
            <p:ph idx="1" type="body"/>
          </p:nvPr>
        </p:nvSpPr>
        <p:spPr>
          <a:xfrm>
            <a:off x="311700" y="1152475"/>
            <a:ext cx="8768400" cy="38388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
              <a:t>Imaging:</a:t>
            </a:r>
            <a:endParaRPr/>
          </a:p>
          <a:p>
            <a:pPr indent="-342900" lvl="0" marL="457200" rtl="0" algn="l">
              <a:spcBef>
                <a:spcPts val="1200"/>
              </a:spcBef>
              <a:spcAft>
                <a:spcPts val="0"/>
              </a:spcAft>
              <a:buSzPts val="1800"/>
              <a:buChar char="●"/>
            </a:pPr>
            <a:r>
              <a:rPr lang="en"/>
              <a:t>Portal angiography</a:t>
            </a:r>
            <a:endParaRPr/>
          </a:p>
          <a:p>
            <a:pPr indent="-323850" lvl="1" marL="914400" rtl="0" algn="l">
              <a:spcBef>
                <a:spcPts val="0"/>
              </a:spcBef>
              <a:spcAft>
                <a:spcPts val="0"/>
              </a:spcAft>
              <a:buSzPts val="1500"/>
              <a:buChar char="○"/>
            </a:pPr>
            <a:r>
              <a:rPr lang="en" sz="1500"/>
              <a:t>Portovenography: </a:t>
            </a:r>
            <a:endParaRPr sz="1500"/>
          </a:p>
          <a:p>
            <a:pPr indent="-323850" lvl="2" marL="1371600" rtl="0" algn="l">
              <a:spcBef>
                <a:spcPts val="0"/>
              </a:spcBef>
              <a:spcAft>
                <a:spcPts val="0"/>
              </a:spcAft>
              <a:buSzPts val="1500"/>
              <a:buChar char="■"/>
            </a:pPr>
            <a:r>
              <a:rPr lang="en" sz="1500"/>
              <a:t>Surgical mesenteric portography</a:t>
            </a:r>
            <a:endParaRPr sz="1500"/>
          </a:p>
          <a:p>
            <a:pPr indent="-323850" lvl="2" marL="1371600" rtl="0" algn="l">
              <a:spcBef>
                <a:spcPts val="0"/>
              </a:spcBef>
              <a:spcAft>
                <a:spcPts val="0"/>
              </a:spcAft>
              <a:buSzPts val="1500"/>
              <a:buChar char="■"/>
            </a:pPr>
            <a:r>
              <a:rPr lang="en" sz="1500"/>
              <a:t>Involves laparotomy, fluoroscopy, and IV contrast material. </a:t>
            </a:r>
            <a:endParaRPr sz="1500"/>
          </a:p>
          <a:p>
            <a:pPr indent="-323850" lvl="2" marL="1371600" rtl="0" algn="l">
              <a:spcBef>
                <a:spcPts val="0"/>
              </a:spcBef>
              <a:spcAft>
                <a:spcPts val="0"/>
              </a:spcAft>
              <a:buSzPts val="1500"/>
              <a:buChar char="■"/>
            </a:pPr>
            <a:r>
              <a:rPr lang="en" sz="1500"/>
              <a:t>The sensitivity of intraoperative portography is 85-100%</a:t>
            </a:r>
            <a:endParaRPr sz="1500"/>
          </a:p>
          <a:p>
            <a:pPr indent="-323850" lvl="3" marL="1828800" rtl="0" algn="l">
              <a:spcBef>
                <a:spcPts val="0"/>
              </a:spcBef>
              <a:spcAft>
                <a:spcPts val="0"/>
              </a:spcAft>
              <a:buSzPts val="1500"/>
              <a:buChar char="●"/>
            </a:pPr>
            <a:r>
              <a:rPr lang="en" sz="1500"/>
              <a:t>Dependent on patient positioning and the presence of digital subtraction of the fluoroscopic image</a:t>
            </a:r>
            <a:endParaRPr sz="1500"/>
          </a:p>
          <a:p>
            <a:pPr indent="-323850" lvl="1" marL="914400" rtl="0" algn="l">
              <a:spcBef>
                <a:spcPts val="0"/>
              </a:spcBef>
              <a:spcAft>
                <a:spcPts val="0"/>
              </a:spcAft>
              <a:buSzPts val="1500"/>
              <a:buChar char="○"/>
            </a:pPr>
            <a:r>
              <a:rPr lang="en" sz="1500"/>
              <a:t>Differentiates IH vs EH by location at which the shunt diverges from the portal vein</a:t>
            </a:r>
            <a:endParaRPr sz="1500"/>
          </a:p>
          <a:p>
            <a:pPr indent="-323850" lvl="2" marL="1371600" rtl="0" algn="l">
              <a:spcBef>
                <a:spcPts val="0"/>
              </a:spcBef>
              <a:spcAft>
                <a:spcPts val="0"/>
              </a:spcAft>
              <a:buSzPts val="1500"/>
              <a:buChar char="■"/>
            </a:pPr>
            <a:r>
              <a:rPr lang="en" sz="1500"/>
              <a:t>If cranial to the 13th thoracic vertebra, the shunt is typically intrahepatic</a:t>
            </a:r>
            <a:endParaRPr sz="1500"/>
          </a:p>
          <a:p>
            <a:pPr indent="-323850" lvl="1" marL="914400" rtl="0" algn="l">
              <a:spcBef>
                <a:spcPts val="0"/>
              </a:spcBef>
              <a:spcAft>
                <a:spcPts val="0"/>
              </a:spcAft>
              <a:buSzPts val="1500"/>
              <a:buChar char="○"/>
            </a:pPr>
            <a:r>
              <a:rPr lang="en" sz="1500"/>
              <a:t>Alternatively, percutaneous splenic venography using iohexol and the splenic vein</a:t>
            </a:r>
            <a:endParaRPr sz="1500"/>
          </a:p>
          <a:p>
            <a:pPr indent="-342900" lvl="0" marL="457200" rtl="0" algn="l">
              <a:spcBef>
                <a:spcPts val="0"/>
              </a:spcBef>
              <a:spcAft>
                <a:spcPts val="0"/>
              </a:spcAft>
              <a:buSzPts val="1800"/>
              <a:buChar char="●"/>
            </a:pPr>
            <a:r>
              <a:rPr lang="en"/>
              <a:t>CTA</a:t>
            </a:r>
            <a:endParaRPr/>
          </a:p>
          <a:p>
            <a:pPr indent="-317500" lvl="1" marL="914400" rtl="0" algn="l">
              <a:spcBef>
                <a:spcPts val="0"/>
              </a:spcBef>
              <a:spcAft>
                <a:spcPts val="0"/>
              </a:spcAft>
              <a:buSzPts val="1400"/>
              <a:buChar char="○"/>
            </a:pPr>
            <a:r>
              <a:rPr lang="en"/>
              <a:t>Gold standard in people</a:t>
            </a:r>
            <a:endParaRPr/>
          </a:p>
          <a:p>
            <a:pPr indent="-317500" lvl="1" marL="914400" rtl="0" algn="l">
              <a:spcBef>
                <a:spcPts val="0"/>
              </a:spcBef>
              <a:spcAft>
                <a:spcPts val="0"/>
              </a:spcAft>
              <a:buSzPts val="1400"/>
              <a:buChar char="○"/>
            </a:pPr>
            <a:r>
              <a:rPr lang="en"/>
              <a:t>Dual phase &gt; single phase</a:t>
            </a:r>
            <a:endParaRPr/>
          </a:p>
          <a:p>
            <a:pPr indent="-342900" lvl="0" marL="457200" rtl="0" algn="l">
              <a:spcBef>
                <a:spcPts val="0"/>
              </a:spcBef>
              <a:spcAft>
                <a:spcPts val="0"/>
              </a:spcAft>
              <a:buSzPts val="1800"/>
              <a:buChar char="●"/>
            </a:pPr>
            <a:r>
              <a:rPr lang="en"/>
              <a:t>MRA</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40"/>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Differential Diagnoses</a:t>
            </a:r>
            <a:endParaRPr/>
          </a:p>
        </p:txBody>
      </p:sp>
      <p:sp>
        <p:nvSpPr>
          <p:cNvPr id="223" name="Google Shape;223;p4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Other anomalous hepatic vasculature (</a:t>
            </a:r>
            <a:r>
              <a:rPr lang="en"/>
              <a:t>MVD, NCPH, HAVM)</a:t>
            </a:r>
            <a:endParaRPr/>
          </a:p>
          <a:p>
            <a:pPr indent="0" lvl="0" marL="0" rtl="0" algn="l">
              <a:spcBef>
                <a:spcPts val="1200"/>
              </a:spcBef>
              <a:spcAft>
                <a:spcPts val="0"/>
              </a:spcAft>
              <a:buNone/>
            </a:pPr>
            <a:r>
              <a:rPr lang="en"/>
              <a:t>GI parasitism</a:t>
            </a:r>
            <a:endParaRPr/>
          </a:p>
          <a:p>
            <a:pPr indent="0" lvl="0" marL="0" rtl="0" algn="l">
              <a:spcBef>
                <a:spcPts val="1200"/>
              </a:spcBef>
              <a:spcAft>
                <a:spcPts val="0"/>
              </a:spcAft>
              <a:buNone/>
            </a:pPr>
            <a:r>
              <a:rPr lang="en"/>
              <a:t>Hypoadrenocorticism</a:t>
            </a:r>
            <a:endParaRPr/>
          </a:p>
          <a:p>
            <a:pPr indent="0" lvl="0" marL="0" rtl="0" algn="l">
              <a:spcBef>
                <a:spcPts val="1200"/>
              </a:spcBef>
              <a:spcAft>
                <a:spcPts val="0"/>
              </a:spcAft>
              <a:buNone/>
            </a:pPr>
            <a:r>
              <a:rPr lang="en"/>
              <a:t>Protein losing enteropathy</a:t>
            </a:r>
            <a:endParaRPr/>
          </a:p>
          <a:p>
            <a:pPr indent="0" lvl="0" marL="0" rtl="0" algn="l">
              <a:spcBef>
                <a:spcPts val="1200"/>
              </a:spcBef>
              <a:spcAft>
                <a:spcPts val="0"/>
              </a:spcAft>
              <a:buNone/>
            </a:pPr>
            <a:r>
              <a:rPr lang="en"/>
              <a:t>Primary hepatopathies</a:t>
            </a:r>
            <a:endParaRPr/>
          </a:p>
          <a:p>
            <a:pPr indent="0" lvl="0" marL="0" rtl="0" algn="l">
              <a:spcBef>
                <a:spcPts val="1200"/>
              </a:spcBef>
              <a:spcAft>
                <a:spcPts val="1200"/>
              </a:spcAft>
              <a:buNone/>
            </a:pPr>
            <a:r>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41"/>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Treatment</a:t>
            </a:r>
            <a:endParaRPr/>
          </a:p>
        </p:txBody>
      </p:sp>
      <p:sp>
        <p:nvSpPr>
          <p:cNvPr id="229" name="Google Shape;229;p41"/>
          <p:cNvSpPr txBox="1"/>
          <p:nvPr>
            <p:ph idx="1" type="body"/>
          </p:nvPr>
        </p:nvSpPr>
        <p:spPr>
          <a:xfrm>
            <a:off x="311700" y="1152475"/>
            <a:ext cx="8520600" cy="3784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Medical management:</a:t>
            </a:r>
            <a:endParaRPr/>
          </a:p>
          <a:p>
            <a:pPr indent="-342900" lvl="0" marL="457200" rtl="0" algn="l">
              <a:spcBef>
                <a:spcPts val="1200"/>
              </a:spcBef>
              <a:spcAft>
                <a:spcPts val="0"/>
              </a:spcAft>
              <a:buSzPts val="1800"/>
              <a:buChar char="●"/>
            </a:pPr>
            <a:r>
              <a:rPr lang="en"/>
              <a:t>Indicated for all cases</a:t>
            </a:r>
            <a:endParaRPr/>
          </a:p>
          <a:p>
            <a:pPr indent="-342900" lvl="0" marL="457200" rtl="0" algn="l">
              <a:spcBef>
                <a:spcPts val="0"/>
              </a:spcBef>
              <a:spcAft>
                <a:spcPts val="0"/>
              </a:spcAft>
              <a:buSzPts val="1800"/>
              <a:buChar char="●"/>
            </a:pPr>
            <a:r>
              <a:rPr lang="en"/>
              <a:t>Aimed at controlling clinical signs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5"/>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Normal blood flow to the liver</a:t>
            </a:r>
            <a:endParaRPr/>
          </a:p>
        </p:txBody>
      </p:sp>
      <p:pic>
        <p:nvPicPr>
          <p:cNvPr id="72" name="Google Shape;72;p15"/>
          <p:cNvPicPr preferRelativeResize="0"/>
          <p:nvPr/>
        </p:nvPicPr>
        <p:blipFill rotWithShape="1">
          <a:blip r:embed="rId3">
            <a:alphaModFix/>
          </a:blip>
          <a:srcRect b="44395" l="0" r="0" t="0"/>
          <a:stretch/>
        </p:blipFill>
        <p:spPr>
          <a:xfrm>
            <a:off x="258122" y="1091575"/>
            <a:ext cx="3831078" cy="3363501"/>
          </a:xfrm>
          <a:prstGeom prst="rect">
            <a:avLst/>
          </a:prstGeom>
          <a:noFill/>
          <a:ln>
            <a:noFill/>
          </a:ln>
        </p:spPr>
      </p:pic>
      <p:pic>
        <p:nvPicPr>
          <p:cNvPr id="73" name="Google Shape;73;p15"/>
          <p:cNvPicPr preferRelativeResize="0"/>
          <p:nvPr/>
        </p:nvPicPr>
        <p:blipFill rotWithShape="1">
          <a:blip r:embed="rId3">
            <a:alphaModFix/>
          </a:blip>
          <a:srcRect b="0" l="0" r="0" t="54959"/>
          <a:stretch/>
        </p:blipFill>
        <p:spPr>
          <a:xfrm>
            <a:off x="4274950" y="1180075"/>
            <a:ext cx="4605075" cy="3275001"/>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42"/>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Hepatic Encephalopathy</a:t>
            </a:r>
            <a:endParaRPr/>
          </a:p>
        </p:txBody>
      </p:sp>
      <p:sp>
        <p:nvSpPr>
          <p:cNvPr id="235" name="Google Shape;235;p42"/>
          <p:cNvSpPr txBox="1"/>
          <p:nvPr>
            <p:ph idx="1" type="body"/>
          </p:nvPr>
        </p:nvSpPr>
        <p:spPr>
          <a:xfrm>
            <a:off x="311700" y="902375"/>
            <a:ext cx="8832300" cy="4160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Treatment:</a:t>
            </a:r>
            <a:endParaRPr/>
          </a:p>
          <a:p>
            <a:pPr indent="-330200" lvl="0" marL="457200" rtl="0" algn="l">
              <a:spcBef>
                <a:spcPts val="1200"/>
              </a:spcBef>
              <a:spcAft>
                <a:spcPts val="0"/>
              </a:spcAft>
              <a:buSzPts val="1600"/>
              <a:buChar char="●"/>
            </a:pPr>
            <a:r>
              <a:rPr lang="en" sz="1600"/>
              <a:t>Identify and manage factors that could potentiate HE:</a:t>
            </a:r>
            <a:endParaRPr sz="1600"/>
          </a:p>
          <a:p>
            <a:pPr indent="-330200" lvl="1" marL="914400" rtl="0" algn="l">
              <a:spcBef>
                <a:spcPts val="0"/>
              </a:spcBef>
              <a:spcAft>
                <a:spcPts val="0"/>
              </a:spcAft>
              <a:buSzPts val="1600"/>
              <a:buChar char="○"/>
            </a:pPr>
            <a:r>
              <a:rPr lang="en" sz="1600"/>
              <a:t>gastrointestinal bleeding, infection, dehydration, electrolyte derangements, and alkalosis</a:t>
            </a:r>
            <a:endParaRPr sz="1600"/>
          </a:p>
          <a:p>
            <a:pPr indent="-330200" lvl="0" marL="457200" rtl="0" algn="l">
              <a:spcBef>
                <a:spcPts val="0"/>
              </a:spcBef>
              <a:spcAft>
                <a:spcPts val="0"/>
              </a:spcAft>
              <a:buSzPts val="1600"/>
              <a:buChar char="●"/>
            </a:pPr>
            <a:r>
              <a:rPr lang="en" sz="1600"/>
              <a:t>Avoid LRS as the liver is needed to convert the lactate into bicarbonate</a:t>
            </a:r>
            <a:endParaRPr sz="1600"/>
          </a:p>
          <a:p>
            <a:pPr indent="-330200" lvl="0" marL="457200" rtl="0" algn="l">
              <a:spcBef>
                <a:spcPts val="0"/>
              </a:spcBef>
              <a:spcAft>
                <a:spcPts val="0"/>
              </a:spcAft>
              <a:buSzPts val="1600"/>
              <a:buChar char="●"/>
            </a:pPr>
            <a:r>
              <a:rPr lang="en" sz="1600"/>
              <a:t>Anticonvulsants</a:t>
            </a:r>
            <a:endParaRPr sz="1600"/>
          </a:p>
          <a:p>
            <a:pPr indent="-342900" lvl="1" marL="914400" rtl="0" algn="l">
              <a:spcBef>
                <a:spcPts val="0"/>
              </a:spcBef>
              <a:spcAft>
                <a:spcPts val="0"/>
              </a:spcAft>
              <a:buSzPts val="1800"/>
              <a:buChar char="○"/>
            </a:pPr>
            <a:r>
              <a:rPr lang="en" sz="1800"/>
              <a:t>Keppra had fewer seizures post-attenuation than others</a:t>
            </a:r>
            <a:endParaRPr sz="1800"/>
          </a:p>
          <a:p>
            <a:pPr indent="-342900" lvl="1" marL="914400" rtl="0" algn="l">
              <a:spcBef>
                <a:spcPts val="0"/>
              </a:spcBef>
              <a:spcAft>
                <a:spcPts val="0"/>
              </a:spcAft>
              <a:buSzPts val="1800"/>
              <a:buChar char="○"/>
            </a:pPr>
            <a:r>
              <a:rPr lang="en" sz="1800"/>
              <a:t>Propofol CRI with pheno for status post-attenuation</a:t>
            </a:r>
            <a:endParaRPr sz="1800"/>
          </a:p>
          <a:p>
            <a:pPr indent="-342900" lvl="1" marL="914400" rtl="0" algn="l">
              <a:spcBef>
                <a:spcPts val="0"/>
              </a:spcBef>
              <a:spcAft>
                <a:spcPts val="0"/>
              </a:spcAft>
              <a:buSzPts val="1800"/>
              <a:buChar char="○"/>
            </a:pPr>
            <a:r>
              <a:rPr lang="en" sz="1800"/>
              <a:t>KBR, phenobarb</a:t>
            </a:r>
            <a:endParaRPr sz="1800"/>
          </a:p>
          <a:p>
            <a:pPr indent="-342900" lvl="1" marL="914400" rtl="0" algn="l">
              <a:spcBef>
                <a:spcPts val="0"/>
              </a:spcBef>
              <a:spcAft>
                <a:spcPts val="0"/>
              </a:spcAft>
              <a:buSzPts val="1800"/>
              <a:buChar char="○"/>
            </a:pPr>
            <a:r>
              <a:rPr lang="en" sz="1800"/>
              <a:t>If using a benzo, midazolam &gt;diazepam</a:t>
            </a:r>
            <a:endParaRPr sz="1800"/>
          </a:p>
          <a:p>
            <a:pPr indent="-342900" lvl="2" marL="1371600" rtl="0" algn="l">
              <a:spcBef>
                <a:spcPts val="0"/>
              </a:spcBef>
              <a:spcAft>
                <a:spcPts val="0"/>
              </a:spcAft>
              <a:buSzPts val="1800"/>
              <a:buChar char="■"/>
            </a:pPr>
            <a:r>
              <a:rPr lang="en" sz="1800"/>
              <a:t>diazepam uses propylene glycol as a carrier molecule, which requires hepatic metabolism</a:t>
            </a:r>
            <a:endParaRPr sz="1600"/>
          </a:p>
          <a:p>
            <a:pPr indent="-330200" lvl="0" marL="457200" rtl="0" algn="l">
              <a:spcBef>
                <a:spcPts val="0"/>
              </a:spcBef>
              <a:spcAft>
                <a:spcPts val="0"/>
              </a:spcAft>
              <a:buSzPts val="1600"/>
              <a:buChar char="●"/>
            </a:pPr>
            <a:r>
              <a:rPr lang="en" sz="1600"/>
              <a:t>Mannitol in severe cases</a:t>
            </a:r>
            <a:endParaRPr sz="1600"/>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43"/>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Hepatic Encephalopathy</a:t>
            </a:r>
            <a:endParaRPr/>
          </a:p>
        </p:txBody>
      </p:sp>
      <p:sp>
        <p:nvSpPr>
          <p:cNvPr id="241" name="Google Shape;241;p4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Treatment:</a:t>
            </a:r>
            <a:endParaRPr sz="1600"/>
          </a:p>
          <a:p>
            <a:pPr indent="-330200" lvl="0" marL="457200" rtl="0" algn="l">
              <a:spcBef>
                <a:spcPts val="1200"/>
              </a:spcBef>
              <a:spcAft>
                <a:spcPts val="0"/>
              </a:spcAft>
              <a:buSzPts val="1600"/>
              <a:buChar char="●"/>
            </a:pPr>
            <a:r>
              <a:rPr lang="en" sz="1600"/>
              <a:t>Warm water enema</a:t>
            </a:r>
            <a:endParaRPr sz="1600"/>
          </a:p>
          <a:p>
            <a:pPr indent="-330200" lvl="0" marL="457200" rtl="0" algn="l">
              <a:spcBef>
                <a:spcPts val="0"/>
              </a:spcBef>
              <a:spcAft>
                <a:spcPts val="0"/>
              </a:spcAft>
              <a:buSzPts val="1600"/>
              <a:buChar char="●"/>
            </a:pPr>
            <a:r>
              <a:rPr lang="en" sz="1600"/>
              <a:t>Lactulose orally or via retention enema: </a:t>
            </a:r>
            <a:endParaRPr sz="1600"/>
          </a:p>
          <a:p>
            <a:pPr indent="-330200" lvl="1" marL="914400" rtl="0" algn="l">
              <a:spcBef>
                <a:spcPts val="0"/>
              </a:spcBef>
              <a:spcAft>
                <a:spcPts val="0"/>
              </a:spcAft>
              <a:buSzPts val="1600"/>
              <a:buChar char="○"/>
            </a:pPr>
            <a:r>
              <a:rPr lang="en" sz="1600"/>
              <a:t>1-3mLs/10kgs PO q6-8hrs for dogs and cats, adjusted to 3-4 soft stools per day</a:t>
            </a:r>
            <a:endParaRPr sz="1600"/>
          </a:p>
          <a:p>
            <a:pPr indent="-330200" lvl="1" marL="914400" rtl="0" algn="l">
              <a:spcBef>
                <a:spcPts val="0"/>
              </a:spcBef>
              <a:spcAft>
                <a:spcPts val="0"/>
              </a:spcAft>
              <a:buSzPts val="1600"/>
              <a:buChar char="○"/>
            </a:pPr>
            <a:r>
              <a:rPr lang="en" sz="1600"/>
              <a:t>rectally in stuporous or comatose patients</a:t>
            </a:r>
            <a:endParaRPr/>
          </a:p>
          <a:p>
            <a:pPr indent="-342900" lvl="0" marL="457200" rtl="0" algn="l">
              <a:spcBef>
                <a:spcPts val="0"/>
              </a:spcBef>
              <a:spcAft>
                <a:spcPts val="0"/>
              </a:spcAft>
              <a:buSzPts val="1800"/>
              <a:buChar char="●"/>
            </a:pPr>
            <a:r>
              <a:rPr lang="en"/>
              <a:t>Metronidazole:</a:t>
            </a:r>
            <a:endParaRPr/>
          </a:p>
          <a:p>
            <a:pPr indent="-317500" lvl="1" marL="914400" rtl="0" algn="l">
              <a:spcBef>
                <a:spcPts val="0"/>
              </a:spcBef>
              <a:spcAft>
                <a:spcPts val="0"/>
              </a:spcAft>
              <a:buSzPts val="1400"/>
              <a:buChar char="○"/>
            </a:pPr>
            <a:r>
              <a:rPr lang="en"/>
              <a:t>7.5mg/kg IV q12hrs in dogs and cats</a:t>
            </a:r>
            <a:endParaRPr/>
          </a:p>
          <a:p>
            <a:pPr indent="-317500" lvl="1" marL="914400" rtl="0" algn="l">
              <a:spcBef>
                <a:spcPts val="0"/>
              </a:spcBef>
              <a:spcAft>
                <a:spcPts val="0"/>
              </a:spcAft>
              <a:buSzPts val="1400"/>
              <a:buChar char="○"/>
            </a:pPr>
            <a:r>
              <a:rPr lang="en"/>
              <a:t>metabolized by the liver -&gt; neurologic side effects similar to HE at high doses</a:t>
            </a:r>
            <a:endParaRPr/>
          </a:p>
          <a:p>
            <a:pPr indent="-342900" lvl="0" marL="457200" rtl="0" algn="l">
              <a:spcBef>
                <a:spcPts val="0"/>
              </a:spcBef>
              <a:spcAft>
                <a:spcPts val="0"/>
              </a:spcAft>
              <a:buSzPts val="1800"/>
              <a:buChar char="●"/>
            </a:pPr>
            <a:r>
              <a:rPr lang="en"/>
              <a:t>Plant based protein diet</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44"/>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Treatment</a:t>
            </a:r>
            <a:endParaRPr/>
          </a:p>
        </p:txBody>
      </p:sp>
      <p:sp>
        <p:nvSpPr>
          <p:cNvPr id="247" name="Google Shape;247;p4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
              <a:t>Lactulose:</a:t>
            </a:r>
            <a:endParaRPr/>
          </a:p>
          <a:p>
            <a:pPr indent="-342900" lvl="0" marL="457200" rtl="0" algn="l">
              <a:spcBef>
                <a:spcPts val="1200"/>
              </a:spcBef>
              <a:spcAft>
                <a:spcPts val="0"/>
              </a:spcAft>
              <a:buSzPts val="1800"/>
              <a:buChar char="●"/>
            </a:pPr>
            <a:r>
              <a:rPr lang="en"/>
              <a:t>Disaccharide</a:t>
            </a:r>
            <a:endParaRPr/>
          </a:p>
          <a:p>
            <a:pPr indent="-342900" lvl="0" marL="457200" rtl="0" algn="l">
              <a:spcBef>
                <a:spcPts val="0"/>
              </a:spcBef>
              <a:spcAft>
                <a:spcPts val="0"/>
              </a:spcAft>
              <a:buSzPts val="1800"/>
              <a:buChar char="●"/>
            </a:pPr>
            <a:r>
              <a:rPr lang="en"/>
              <a:t>Metabolized by colonic bacteria to organic acids</a:t>
            </a:r>
            <a:endParaRPr/>
          </a:p>
          <a:p>
            <a:pPr indent="-342900" lvl="0" marL="457200" rtl="0" algn="l">
              <a:spcBef>
                <a:spcPts val="0"/>
              </a:spcBef>
              <a:spcAft>
                <a:spcPts val="0"/>
              </a:spcAft>
              <a:buSzPts val="1800"/>
              <a:buChar char="●"/>
            </a:pPr>
            <a:r>
              <a:rPr lang="en"/>
              <a:t>Promotes the </a:t>
            </a:r>
            <a:r>
              <a:rPr lang="en"/>
              <a:t>acidification</a:t>
            </a:r>
            <a:r>
              <a:rPr lang="en"/>
              <a:t> of colonic contents thus trapping ammonia in the form of ammonium </a:t>
            </a:r>
            <a:endParaRPr/>
          </a:p>
          <a:p>
            <a:pPr indent="-342900" lvl="0" marL="457200" rtl="0" algn="l">
              <a:spcBef>
                <a:spcPts val="0"/>
              </a:spcBef>
              <a:spcAft>
                <a:spcPts val="0"/>
              </a:spcAft>
              <a:buSzPts val="1800"/>
              <a:buChar char="●"/>
            </a:pPr>
            <a:r>
              <a:rPr lang="en"/>
              <a:t>The osmotic effect results in catharsis  reducing fecal transit time and exposure to bacteria</a:t>
            </a:r>
            <a:endParaRPr/>
          </a:p>
          <a:p>
            <a:pPr indent="-342900" lvl="0" marL="457200" rtl="0" algn="l">
              <a:spcBef>
                <a:spcPts val="0"/>
              </a:spcBef>
              <a:spcAft>
                <a:spcPts val="0"/>
              </a:spcAft>
              <a:buSzPts val="1800"/>
              <a:buChar char="●"/>
            </a:pPr>
            <a:r>
              <a:rPr lang="en"/>
              <a:t>Decreased bacterial </a:t>
            </a:r>
            <a:r>
              <a:rPr lang="en"/>
              <a:t>proliferation</a:t>
            </a:r>
            <a:r>
              <a:rPr lang="en"/>
              <a:t> and ammonia production</a:t>
            </a:r>
            <a:endParaRPr/>
          </a:p>
          <a:p>
            <a:pPr indent="0" lvl="0" marL="0" rtl="0" algn="l">
              <a:spcBef>
                <a:spcPts val="1200"/>
              </a:spcBef>
              <a:spcAft>
                <a:spcPts val="0"/>
              </a:spcAft>
              <a:buNone/>
            </a:pPr>
            <a:r>
              <a:rPr lang="en"/>
              <a:t>Glucose supplementation:</a:t>
            </a:r>
            <a:endParaRPr/>
          </a:p>
          <a:p>
            <a:pPr indent="-342900" lvl="0" marL="457200" rtl="0" algn="l">
              <a:spcBef>
                <a:spcPts val="1200"/>
              </a:spcBef>
              <a:spcAft>
                <a:spcPts val="0"/>
              </a:spcAft>
              <a:buSzPts val="1800"/>
              <a:buChar char="●"/>
            </a:pPr>
            <a:r>
              <a:rPr lang="en"/>
              <a:t>Gluconeogenesis and glycogen stores are minimal</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45"/>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Treatment</a:t>
            </a:r>
            <a:endParaRPr/>
          </a:p>
        </p:txBody>
      </p:sp>
      <p:sp>
        <p:nvSpPr>
          <p:cNvPr id="253" name="Google Shape;253;p4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Antibiotics:</a:t>
            </a:r>
            <a:endParaRPr/>
          </a:p>
          <a:p>
            <a:pPr indent="-342900" lvl="0" marL="457200" rtl="0" algn="l">
              <a:spcBef>
                <a:spcPts val="1200"/>
              </a:spcBef>
              <a:spcAft>
                <a:spcPts val="0"/>
              </a:spcAft>
              <a:buSzPts val="1800"/>
              <a:buChar char="●"/>
            </a:pPr>
            <a:r>
              <a:rPr lang="en"/>
              <a:t>Metronidazole, (Neomycin), Ampicillin:</a:t>
            </a:r>
            <a:endParaRPr/>
          </a:p>
          <a:p>
            <a:pPr indent="-317500" lvl="1" marL="914400" rtl="0" algn="l">
              <a:spcBef>
                <a:spcPts val="0"/>
              </a:spcBef>
              <a:spcAft>
                <a:spcPts val="0"/>
              </a:spcAft>
              <a:buSzPts val="1400"/>
              <a:buChar char="○"/>
            </a:pPr>
            <a:r>
              <a:rPr lang="en"/>
              <a:t>Decreases GI bacterial numbers -&gt; further </a:t>
            </a:r>
            <a:r>
              <a:rPr lang="en"/>
              <a:t>reduces </a:t>
            </a:r>
            <a:r>
              <a:rPr lang="en"/>
              <a:t>ammonia production</a:t>
            </a:r>
            <a:endParaRPr/>
          </a:p>
          <a:p>
            <a:pPr indent="-317500" lvl="1" marL="914400" rtl="0" algn="l">
              <a:spcBef>
                <a:spcPts val="0"/>
              </a:spcBef>
              <a:spcAft>
                <a:spcPts val="0"/>
              </a:spcAft>
              <a:buSzPts val="1400"/>
              <a:buChar char="○"/>
            </a:pPr>
            <a:r>
              <a:rPr lang="en"/>
              <a:t>Metronidazole and ampicillin also decrease the risk of bacterial translocation and systemic infections</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46"/>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Treatment</a:t>
            </a:r>
            <a:endParaRPr/>
          </a:p>
        </p:txBody>
      </p:sp>
      <p:sp>
        <p:nvSpPr>
          <p:cNvPr id="259" name="Google Shape;259;p4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Gastroprotection:</a:t>
            </a:r>
            <a:endParaRPr/>
          </a:p>
          <a:p>
            <a:pPr indent="-342900" lvl="0" marL="457200" rtl="0" algn="l">
              <a:spcBef>
                <a:spcPts val="1200"/>
              </a:spcBef>
              <a:spcAft>
                <a:spcPts val="0"/>
              </a:spcAft>
              <a:buSzPts val="1800"/>
              <a:buChar char="●"/>
            </a:pPr>
            <a:r>
              <a:rPr lang="en"/>
              <a:t>Gastric bleeding/ulceration is common, especially in IHPSS and HAVMs</a:t>
            </a:r>
            <a:endParaRPr/>
          </a:p>
          <a:p>
            <a:pPr indent="-342900" lvl="0" marL="457200" rtl="0" algn="l">
              <a:spcBef>
                <a:spcPts val="0"/>
              </a:spcBef>
              <a:spcAft>
                <a:spcPts val="0"/>
              </a:spcAft>
              <a:buSzPts val="1800"/>
              <a:buChar char="●"/>
            </a:pPr>
            <a:r>
              <a:rPr lang="en"/>
              <a:t>Famotidine, omeprazole, +/- sucralfate, </a:t>
            </a:r>
            <a:r>
              <a:rPr lang="en"/>
              <a:t>misoprostol</a:t>
            </a:r>
            <a:endParaRPr/>
          </a:p>
          <a:p>
            <a:pPr indent="-342900" lvl="0" marL="457200" rtl="0" algn="l">
              <a:spcBef>
                <a:spcPts val="0"/>
              </a:spcBef>
              <a:spcAft>
                <a:spcPts val="0"/>
              </a:spcAft>
              <a:buSzPts val="1800"/>
              <a:buChar char="●"/>
            </a:pPr>
            <a:r>
              <a:rPr lang="en"/>
              <a:t>Correct any </a:t>
            </a:r>
            <a:r>
              <a:rPr lang="en"/>
              <a:t>underlying</a:t>
            </a:r>
            <a:r>
              <a:rPr lang="en"/>
              <a:t> coagulopathy</a:t>
            </a:r>
            <a:endParaRPr/>
          </a:p>
          <a:p>
            <a:pPr indent="0" lvl="0" marL="0" rtl="0" algn="l">
              <a:spcBef>
                <a:spcPts val="1200"/>
              </a:spcBef>
              <a:spcAft>
                <a:spcPts val="0"/>
              </a:spcAft>
              <a:buNone/>
            </a:pPr>
            <a:r>
              <a:rPr lang="en"/>
              <a:t>Nutrition:</a:t>
            </a:r>
            <a:endParaRPr/>
          </a:p>
          <a:p>
            <a:pPr indent="-342900" lvl="0" marL="457200" rtl="0" algn="l">
              <a:spcBef>
                <a:spcPts val="1200"/>
              </a:spcBef>
              <a:spcAft>
                <a:spcPts val="0"/>
              </a:spcAft>
              <a:buSzPts val="1800"/>
              <a:buChar char="●"/>
            </a:pPr>
            <a:r>
              <a:rPr lang="en"/>
              <a:t>Milk and plant based proteins are lower in aromatic amino acids and are less likely to precipitate HE</a:t>
            </a:r>
            <a:endParaRPr/>
          </a:p>
          <a:p>
            <a:pPr indent="-330200" lvl="1" marL="914400" rtl="0" algn="l">
              <a:spcBef>
                <a:spcPts val="0"/>
              </a:spcBef>
              <a:spcAft>
                <a:spcPts val="0"/>
              </a:spcAft>
              <a:buSzPts val="1600"/>
              <a:buChar char="○"/>
            </a:pPr>
            <a:r>
              <a:rPr lang="en" sz="1600"/>
              <a:t>improvement in ammonia concentrations and coagulation parameters</a:t>
            </a:r>
            <a:endParaRPr sz="1600"/>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47"/>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Treatment</a:t>
            </a:r>
            <a:endParaRPr/>
          </a:p>
        </p:txBody>
      </p:sp>
      <p:sp>
        <p:nvSpPr>
          <p:cNvPr id="265" name="Google Shape;265;p4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Coagulopathy:</a:t>
            </a:r>
            <a:endParaRPr/>
          </a:p>
          <a:p>
            <a:pPr indent="-342900" lvl="0" marL="457200" rtl="0" algn="l">
              <a:spcBef>
                <a:spcPts val="1200"/>
              </a:spcBef>
              <a:spcAft>
                <a:spcPts val="0"/>
              </a:spcAft>
              <a:buSzPts val="1800"/>
              <a:buChar char="●"/>
            </a:pPr>
            <a:r>
              <a:rPr lang="en"/>
              <a:t>Symptomatic and/or post-operative</a:t>
            </a:r>
            <a:endParaRPr/>
          </a:p>
          <a:p>
            <a:pPr indent="-342900" lvl="0" marL="457200" rtl="0" algn="l">
              <a:spcBef>
                <a:spcPts val="0"/>
              </a:spcBef>
              <a:spcAft>
                <a:spcPts val="0"/>
              </a:spcAft>
              <a:buSzPts val="1800"/>
              <a:buChar char="●"/>
            </a:pPr>
            <a:r>
              <a:rPr lang="en"/>
              <a:t>FFP</a:t>
            </a:r>
            <a:endParaRPr/>
          </a:p>
          <a:p>
            <a:pPr indent="-342900" lvl="0" marL="457200" rtl="0" algn="l">
              <a:spcBef>
                <a:spcPts val="0"/>
              </a:spcBef>
              <a:spcAft>
                <a:spcPts val="0"/>
              </a:spcAft>
              <a:buSzPts val="1800"/>
              <a:buChar char="●"/>
            </a:pPr>
            <a:r>
              <a:rPr lang="en"/>
              <a:t>Vitamin K</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48"/>
          <p:cNvSpPr txBox="1"/>
          <p:nvPr>
            <p:ph type="title"/>
          </p:nvPr>
        </p:nvSpPr>
        <p:spPr>
          <a:xfrm>
            <a:off x="311700" y="1412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Prognosis: medical management</a:t>
            </a:r>
            <a:endParaRPr/>
          </a:p>
        </p:txBody>
      </p:sp>
      <p:sp>
        <p:nvSpPr>
          <p:cNvPr id="271" name="Google Shape;271;p48"/>
          <p:cNvSpPr txBox="1"/>
          <p:nvPr>
            <p:ph idx="1" type="body"/>
          </p:nvPr>
        </p:nvSpPr>
        <p:spPr>
          <a:xfrm>
            <a:off x="311700" y="717700"/>
            <a:ext cx="8520600" cy="4273500"/>
          </a:xfrm>
          <a:prstGeom prst="rect">
            <a:avLst/>
          </a:prstGeom>
        </p:spPr>
        <p:txBody>
          <a:bodyPr anchorCtr="0" anchor="t" bIns="91425" lIns="91425" spcFirstLastPara="1" rIns="91425" wrap="square" tIns="91425">
            <a:normAutofit fontScale="77500" lnSpcReduction="20000"/>
          </a:bodyPr>
          <a:lstStyle/>
          <a:p>
            <a:pPr indent="0" lvl="0" marL="0" rtl="0" algn="l">
              <a:spcBef>
                <a:spcPts val="0"/>
              </a:spcBef>
              <a:spcAft>
                <a:spcPts val="0"/>
              </a:spcAft>
              <a:buNone/>
            </a:pPr>
            <a:r>
              <a:rPr lang="en"/>
              <a:t>50% of dogs that were solely medically managed were euthanized with a MST of 10 </a:t>
            </a:r>
            <a:r>
              <a:rPr lang="en"/>
              <a:t>months. </a:t>
            </a:r>
            <a:endParaRPr/>
          </a:p>
          <a:p>
            <a:pPr indent="-317182" lvl="0" marL="457200" rtl="0" algn="l">
              <a:spcBef>
                <a:spcPts val="0"/>
              </a:spcBef>
              <a:spcAft>
                <a:spcPts val="0"/>
              </a:spcAft>
              <a:buSzPct val="100000"/>
              <a:buChar char="●"/>
            </a:pPr>
            <a:r>
              <a:rPr lang="en"/>
              <a:t>33% lived many years. </a:t>
            </a:r>
            <a:endParaRPr/>
          </a:p>
          <a:p>
            <a:pPr indent="-317182" lvl="0" marL="457200" rtl="0" algn="l">
              <a:spcBef>
                <a:spcPts val="0"/>
              </a:spcBef>
              <a:spcAft>
                <a:spcPts val="0"/>
              </a:spcAft>
              <a:buSzPct val="100000"/>
              <a:buChar char="●"/>
            </a:pPr>
            <a:r>
              <a:rPr lang="en"/>
              <a:t>Study population include 27 dogs, 9 with EHPSS, 17 with IHPSS, and one was complex</a:t>
            </a:r>
            <a:endParaRPr/>
          </a:p>
          <a:p>
            <a:pPr indent="0" lvl="0" marL="0" rtl="0" algn="l">
              <a:spcBef>
                <a:spcPts val="1000"/>
              </a:spcBef>
              <a:spcAft>
                <a:spcPts val="0"/>
              </a:spcAft>
              <a:buNone/>
            </a:pPr>
            <a:r>
              <a:rPr lang="en"/>
              <a:t>IHPSS:</a:t>
            </a:r>
            <a:endParaRPr/>
          </a:p>
          <a:p>
            <a:pPr indent="-317182" lvl="0" marL="457200" rtl="0" algn="l">
              <a:spcBef>
                <a:spcPts val="0"/>
              </a:spcBef>
              <a:spcAft>
                <a:spcPts val="0"/>
              </a:spcAft>
              <a:buSzPct val="100000"/>
              <a:buChar char="●"/>
            </a:pPr>
            <a:r>
              <a:rPr lang="en" sz="1800"/>
              <a:t>CNS static to more frequent</a:t>
            </a:r>
            <a:endParaRPr sz="1800"/>
          </a:p>
          <a:p>
            <a:pPr indent="-317182" lvl="0" marL="457200" rtl="0" algn="l">
              <a:spcBef>
                <a:spcPts val="0"/>
              </a:spcBef>
              <a:spcAft>
                <a:spcPts val="0"/>
              </a:spcAft>
              <a:buSzPct val="100000"/>
              <a:buChar char="●"/>
            </a:pPr>
            <a:r>
              <a:rPr lang="en" sz="1800"/>
              <a:t>GI signs improved</a:t>
            </a:r>
            <a:endParaRPr/>
          </a:p>
          <a:p>
            <a:pPr indent="0" lvl="0" marL="0" rtl="0" algn="l">
              <a:spcBef>
                <a:spcPts val="1000"/>
              </a:spcBef>
              <a:spcAft>
                <a:spcPts val="0"/>
              </a:spcAft>
              <a:buNone/>
            </a:pPr>
            <a:r>
              <a:rPr lang="en"/>
              <a:t>EHPSS:</a:t>
            </a:r>
            <a:endParaRPr/>
          </a:p>
          <a:p>
            <a:pPr indent="-317182" lvl="0" marL="457200" rtl="0" algn="l">
              <a:spcBef>
                <a:spcPts val="0"/>
              </a:spcBef>
              <a:spcAft>
                <a:spcPts val="0"/>
              </a:spcAft>
              <a:buSzPct val="100000"/>
              <a:buChar char="●"/>
            </a:pPr>
            <a:r>
              <a:rPr lang="en"/>
              <a:t>Static to improved</a:t>
            </a:r>
            <a:endParaRPr/>
          </a:p>
          <a:p>
            <a:pPr indent="0" lvl="0" marL="0" rtl="0" algn="l">
              <a:spcBef>
                <a:spcPts val="1000"/>
              </a:spcBef>
              <a:spcAft>
                <a:spcPts val="0"/>
              </a:spcAft>
              <a:buNone/>
            </a:pPr>
            <a:r>
              <a:rPr lang="en"/>
              <a:t>Prognostic factors:</a:t>
            </a:r>
            <a:endParaRPr/>
          </a:p>
          <a:p>
            <a:pPr indent="-317182" lvl="0" marL="457200" rtl="0" algn="l">
              <a:spcBef>
                <a:spcPts val="0"/>
              </a:spcBef>
              <a:spcAft>
                <a:spcPts val="0"/>
              </a:spcAft>
              <a:buSzPct val="100000"/>
              <a:buChar char="●"/>
            </a:pPr>
            <a:r>
              <a:rPr lang="en"/>
              <a:t>Age at onset of clinical signs (younger being worse)</a:t>
            </a:r>
            <a:endParaRPr/>
          </a:p>
          <a:p>
            <a:pPr indent="-317182" lvl="0" marL="457200" rtl="0" algn="l">
              <a:spcBef>
                <a:spcPts val="0"/>
              </a:spcBef>
              <a:spcAft>
                <a:spcPts val="0"/>
              </a:spcAft>
              <a:buSzPct val="100000"/>
              <a:buChar char="●"/>
            </a:pPr>
            <a:r>
              <a:rPr lang="en"/>
              <a:t>Lower BUN</a:t>
            </a:r>
            <a:endParaRPr/>
          </a:p>
          <a:p>
            <a:pPr indent="0" lvl="0" marL="0" rtl="0" algn="l">
              <a:spcBef>
                <a:spcPts val="1000"/>
              </a:spcBef>
              <a:spcAft>
                <a:spcPts val="0"/>
              </a:spcAft>
              <a:buNone/>
            </a:pPr>
            <a:r>
              <a:rPr lang="en"/>
              <a:t>Euthanasia most commonly due to uncontrollable HE:</a:t>
            </a:r>
            <a:endParaRPr/>
          </a:p>
          <a:p>
            <a:pPr indent="-317182" lvl="0" marL="457200" rtl="0" algn="l">
              <a:spcBef>
                <a:spcPts val="0"/>
              </a:spcBef>
              <a:spcAft>
                <a:spcPts val="0"/>
              </a:spcAft>
              <a:buSzPct val="100000"/>
              <a:buChar char="●"/>
            </a:pPr>
            <a:r>
              <a:rPr lang="en"/>
              <a:t>65% IHPSS</a:t>
            </a:r>
            <a:endParaRPr/>
          </a:p>
          <a:p>
            <a:pPr indent="-317182" lvl="0" marL="457200" rtl="0" algn="l">
              <a:spcBef>
                <a:spcPts val="0"/>
              </a:spcBef>
              <a:spcAft>
                <a:spcPts val="0"/>
              </a:spcAft>
              <a:buSzPct val="100000"/>
              <a:buChar char="●"/>
            </a:pPr>
            <a:r>
              <a:rPr lang="en"/>
              <a:t>33% of EHPSS</a:t>
            </a:r>
            <a:endParaRPr/>
          </a:p>
          <a:p>
            <a:pPr indent="0" lvl="0" marL="0" rtl="0" algn="l">
              <a:spcBef>
                <a:spcPts val="1000"/>
              </a:spcBef>
              <a:spcAft>
                <a:spcPts val="0"/>
              </a:spcAft>
              <a:buNone/>
            </a:pPr>
            <a:r>
              <a:rPr lang="en"/>
              <a:t>Another study found 90% of patients medically managed died or were euthanized compared to 22% of those treated surgically. </a:t>
            </a:r>
            <a:endParaRPr/>
          </a:p>
          <a:p>
            <a:pPr indent="-317182" lvl="0" marL="457200" rtl="0" algn="l">
              <a:spcBef>
                <a:spcPts val="0"/>
              </a:spcBef>
              <a:spcAft>
                <a:spcPts val="0"/>
              </a:spcAft>
              <a:buSzPct val="100000"/>
              <a:buChar char="●"/>
            </a:pPr>
            <a:r>
              <a:rPr lang="en"/>
              <a:t>When possible, attenuation  is the treatment of choice</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49"/>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Treatment: surgery</a:t>
            </a:r>
            <a:endParaRPr/>
          </a:p>
        </p:txBody>
      </p:sp>
      <p:sp>
        <p:nvSpPr>
          <p:cNvPr id="277" name="Google Shape;277;p49"/>
          <p:cNvSpPr txBox="1"/>
          <p:nvPr>
            <p:ph idx="1" type="body"/>
          </p:nvPr>
        </p:nvSpPr>
        <p:spPr>
          <a:xfrm>
            <a:off x="311700" y="961500"/>
            <a:ext cx="8520600" cy="3986100"/>
          </a:xfrm>
          <a:prstGeom prst="rect">
            <a:avLst/>
          </a:prstGeom>
        </p:spPr>
        <p:txBody>
          <a:bodyPr anchorCtr="0" anchor="t" bIns="91425" lIns="91425" spcFirstLastPara="1" rIns="91425" wrap="square" tIns="91425">
            <a:normAutofit fontScale="85000" lnSpcReduction="20000"/>
          </a:bodyPr>
          <a:lstStyle/>
          <a:p>
            <a:pPr indent="0" lvl="0" marL="0" rtl="0" algn="l">
              <a:spcBef>
                <a:spcPts val="0"/>
              </a:spcBef>
              <a:spcAft>
                <a:spcPts val="0"/>
              </a:spcAft>
              <a:buNone/>
            </a:pPr>
            <a:r>
              <a:rPr lang="en"/>
              <a:t>Medical management for weeks to months prior to surgery is recommended</a:t>
            </a:r>
            <a:endParaRPr/>
          </a:p>
          <a:p>
            <a:pPr indent="-325755" lvl="0" marL="457200" rtl="0" algn="l">
              <a:spcBef>
                <a:spcPts val="1200"/>
              </a:spcBef>
              <a:spcAft>
                <a:spcPts val="0"/>
              </a:spcAft>
              <a:buSzPct val="100000"/>
              <a:buChar char="●"/>
            </a:pPr>
            <a:r>
              <a:rPr lang="en"/>
              <a:t>Control HE</a:t>
            </a:r>
            <a:endParaRPr/>
          </a:p>
          <a:p>
            <a:pPr indent="-325755" lvl="0" marL="457200" rtl="0" algn="l">
              <a:spcBef>
                <a:spcPts val="0"/>
              </a:spcBef>
              <a:spcAft>
                <a:spcPts val="0"/>
              </a:spcAft>
              <a:buSzPct val="100000"/>
              <a:buChar char="●"/>
            </a:pPr>
            <a:r>
              <a:rPr lang="en"/>
              <a:t>Improve C/S</a:t>
            </a:r>
            <a:endParaRPr/>
          </a:p>
          <a:p>
            <a:pPr indent="-325755" lvl="0" marL="457200" rtl="0" algn="l">
              <a:spcBef>
                <a:spcPts val="0"/>
              </a:spcBef>
              <a:spcAft>
                <a:spcPts val="0"/>
              </a:spcAft>
              <a:buSzPct val="100000"/>
              <a:buChar char="●"/>
            </a:pPr>
            <a:r>
              <a:rPr lang="en"/>
              <a:t>Gain weight</a:t>
            </a:r>
            <a:endParaRPr/>
          </a:p>
          <a:p>
            <a:pPr indent="-325755" lvl="0" marL="457200" rtl="0" algn="l">
              <a:spcBef>
                <a:spcPts val="0"/>
              </a:spcBef>
              <a:spcAft>
                <a:spcPts val="0"/>
              </a:spcAft>
              <a:buSzPct val="100000"/>
              <a:buChar char="●"/>
            </a:pPr>
            <a:r>
              <a:rPr lang="en"/>
              <a:t>More likely to have reduced risk of postoperative seizures, hypoglycemia, hypothermia, hypotension. </a:t>
            </a:r>
            <a:endParaRPr/>
          </a:p>
          <a:p>
            <a:pPr indent="-304165" lvl="1" marL="914400" rtl="0" algn="l">
              <a:spcBef>
                <a:spcPts val="0"/>
              </a:spcBef>
              <a:spcAft>
                <a:spcPts val="0"/>
              </a:spcAft>
              <a:buSzPct val="100000"/>
              <a:buChar char="○"/>
            </a:pPr>
            <a:r>
              <a:rPr lang="en"/>
              <a:t>Keppra</a:t>
            </a:r>
            <a:endParaRPr/>
          </a:p>
          <a:p>
            <a:pPr indent="0" lvl="0" marL="0" rtl="0" algn="l">
              <a:spcBef>
                <a:spcPts val="1200"/>
              </a:spcBef>
              <a:spcAft>
                <a:spcPts val="0"/>
              </a:spcAft>
              <a:buNone/>
            </a:pPr>
            <a:r>
              <a:rPr lang="en"/>
              <a:t>Anesthesia:</a:t>
            </a:r>
            <a:endParaRPr/>
          </a:p>
          <a:p>
            <a:pPr indent="-325755" lvl="0" marL="457200" rtl="0" algn="l">
              <a:spcBef>
                <a:spcPts val="1200"/>
              </a:spcBef>
              <a:spcAft>
                <a:spcPts val="0"/>
              </a:spcAft>
              <a:buSzPct val="100000"/>
              <a:buChar char="●"/>
            </a:pPr>
            <a:r>
              <a:rPr lang="en"/>
              <a:t>Blood type, coagulation screening</a:t>
            </a:r>
            <a:endParaRPr/>
          </a:p>
          <a:p>
            <a:pPr indent="-325755" lvl="0" marL="457200" rtl="0" algn="l">
              <a:spcBef>
                <a:spcPts val="0"/>
              </a:spcBef>
              <a:spcAft>
                <a:spcPts val="0"/>
              </a:spcAft>
              <a:buSzPct val="100000"/>
              <a:buChar char="●"/>
            </a:pPr>
            <a:r>
              <a:rPr lang="en"/>
              <a:t>Colloidal support</a:t>
            </a:r>
            <a:endParaRPr/>
          </a:p>
          <a:p>
            <a:pPr indent="-304165" lvl="1" marL="914400" rtl="0" algn="l">
              <a:spcBef>
                <a:spcPts val="0"/>
              </a:spcBef>
              <a:spcAft>
                <a:spcPts val="0"/>
              </a:spcAft>
              <a:buSzPct val="100000"/>
              <a:buChar char="○"/>
            </a:pPr>
            <a:r>
              <a:rPr lang="en"/>
              <a:t>Increased risk of hypercoagulability, less use of plasma </a:t>
            </a:r>
            <a:endParaRPr/>
          </a:p>
          <a:p>
            <a:pPr indent="-325755" lvl="0" marL="457200" rtl="0" algn="l">
              <a:spcBef>
                <a:spcPts val="0"/>
              </a:spcBef>
              <a:spcAft>
                <a:spcPts val="0"/>
              </a:spcAft>
              <a:buSzPct val="100000"/>
              <a:buChar char="●"/>
            </a:pPr>
            <a:r>
              <a:rPr lang="en"/>
              <a:t>Dextrose</a:t>
            </a:r>
            <a:endParaRPr/>
          </a:p>
          <a:p>
            <a:pPr indent="-325755" lvl="0" marL="457200" rtl="0" algn="l">
              <a:spcBef>
                <a:spcPts val="0"/>
              </a:spcBef>
              <a:spcAft>
                <a:spcPts val="0"/>
              </a:spcAft>
              <a:buSzPct val="100000"/>
              <a:buChar char="●"/>
            </a:pPr>
            <a:r>
              <a:rPr lang="en"/>
              <a:t>Heat support</a:t>
            </a:r>
            <a:endParaRPr/>
          </a:p>
          <a:p>
            <a:pPr indent="-325755" lvl="0" marL="457200" rtl="0" algn="l">
              <a:spcBef>
                <a:spcPts val="0"/>
              </a:spcBef>
              <a:spcAft>
                <a:spcPts val="0"/>
              </a:spcAft>
              <a:buSzPct val="100000"/>
              <a:buChar char="●"/>
            </a:pPr>
            <a:r>
              <a:rPr lang="en"/>
              <a:t>Avoid highly protein bound and hepatically-metabolized medications</a:t>
            </a:r>
            <a:endParaRPr/>
          </a:p>
          <a:p>
            <a:pPr indent="-325755" lvl="0" marL="457200" rtl="0" algn="l">
              <a:spcBef>
                <a:spcPts val="0"/>
              </a:spcBef>
              <a:spcAft>
                <a:spcPts val="0"/>
              </a:spcAft>
              <a:buSzPct val="100000"/>
              <a:buChar char="●"/>
            </a:pPr>
            <a:r>
              <a:rPr lang="en"/>
              <a:t>Antibiotics</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50"/>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Treatment: surgery</a:t>
            </a:r>
            <a:endParaRPr/>
          </a:p>
        </p:txBody>
      </p:sp>
      <p:sp>
        <p:nvSpPr>
          <p:cNvPr id="283" name="Google Shape;283;p50"/>
          <p:cNvSpPr txBox="1"/>
          <p:nvPr>
            <p:ph idx="1" type="body"/>
          </p:nvPr>
        </p:nvSpPr>
        <p:spPr>
          <a:xfrm>
            <a:off x="311700" y="924150"/>
            <a:ext cx="8832300" cy="39300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
              <a:t>Goals of surgery:</a:t>
            </a:r>
            <a:endParaRPr/>
          </a:p>
          <a:p>
            <a:pPr indent="-342900" lvl="0" marL="457200" rtl="0" algn="l">
              <a:spcBef>
                <a:spcPts val="1200"/>
              </a:spcBef>
              <a:spcAft>
                <a:spcPts val="0"/>
              </a:spcAft>
              <a:buSzPts val="1800"/>
              <a:buChar char="●"/>
            </a:pPr>
            <a:r>
              <a:rPr lang="en"/>
              <a:t>Attenuate abnormal vessel (complete attenuation &gt; partial)</a:t>
            </a:r>
            <a:endParaRPr/>
          </a:p>
          <a:p>
            <a:pPr indent="-317500" lvl="1" marL="914400" rtl="0" algn="l">
              <a:spcBef>
                <a:spcPts val="0"/>
              </a:spcBef>
              <a:spcAft>
                <a:spcPts val="0"/>
              </a:spcAft>
              <a:buSzPts val="1400"/>
              <a:buChar char="○"/>
            </a:pPr>
            <a:r>
              <a:rPr lang="en"/>
              <a:t>Only ~40% EHPSS and &lt;15% IHPSS tolerate complete attenuation at the time of surgery</a:t>
            </a:r>
            <a:endParaRPr/>
          </a:p>
          <a:p>
            <a:pPr indent="-342900" lvl="0" marL="457200" rtl="0" algn="l">
              <a:spcBef>
                <a:spcPts val="0"/>
              </a:spcBef>
              <a:spcAft>
                <a:spcPts val="0"/>
              </a:spcAft>
              <a:buSzPts val="1800"/>
              <a:buChar char="●"/>
            </a:pPr>
            <a:r>
              <a:rPr lang="en"/>
              <a:t>Balance: </a:t>
            </a:r>
            <a:endParaRPr/>
          </a:p>
          <a:p>
            <a:pPr indent="-317500" lvl="1" marL="914400" rtl="0" algn="l">
              <a:spcBef>
                <a:spcPts val="0"/>
              </a:spcBef>
              <a:spcAft>
                <a:spcPts val="0"/>
              </a:spcAft>
              <a:buSzPts val="1400"/>
              <a:buChar char="○"/>
            </a:pPr>
            <a:r>
              <a:rPr lang="en"/>
              <a:t>Enough attenuation to increase portal blood pressure enough to encourage development of portal perfusion without causing excessive portal hypertension. </a:t>
            </a:r>
            <a:endParaRPr/>
          </a:p>
          <a:p>
            <a:pPr indent="-317500" lvl="2" marL="1371600" rtl="0" algn="l">
              <a:spcBef>
                <a:spcPts val="0"/>
              </a:spcBef>
              <a:spcAft>
                <a:spcPts val="0"/>
              </a:spcAft>
              <a:buSzPts val="1400"/>
              <a:buChar char="■"/>
            </a:pPr>
            <a:r>
              <a:rPr lang="en"/>
              <a:t>If acute portal hypertension: ascites, intestinal congestion, diarrhea, hypoxemia, and ischemic bowel could occur</a:t>
            </a:r>
            <a:endParaRPr/>
          </a:p>
          <a:p>
            <a:pPr indent="-317500" lvl="2" marL="1371600" rtl="0" algn="l">
              <a:spcBef>
                <a:spcPts val="0"/>
              </a:spcBef>
              <a:spcAft>
                <a:spcPts val="0"/>
              </a:spcAft>
              <a:buSzPts val="1400"/>
              <a:buChar char="■"/>
            </a:pPr>
            <a:r>
              <a:rPr lang="en"/>
              <a:t>If chronic PH: portal vasculature fails to develop and multiple acquired PSS could occur</a:t>
            </a:r>
            <a:endParaRPr/>
          </a:p>
          <a:p>
            <a:pPr indent="-342900" lvl="0" marL="457200" rtl="0" algn="l">
              <a:spcBef>
                <a:spcPts val="0"/>
              </a:spcBef>
              <a:spcAft>
                <a:spcPts val="0"/>
              </a:spcAft>
              <a:buSzPts val="1800"/>
              <a:buChar char="●"/>
            </a:pPr>
            <a:r>
              <a:rPr lang="en"/>
              <a:t>40-50% of EHPSS develop clinical signs following partial ligation months to years after </a:t>
            </a:r>
            <a:r>
              <a:rPr lang="en"/>
              <a:t>surgery. </a:t>
            </a:r>
            <a:endParaRPr/>
          </a:p>
          <a:p>
            <a:pPr indent="-342900" lvl="0" marL="457200" rtl="0" algn="l">
              <a:spcBef>
                <a:spcPts val="0"/>
              </a:spcBef>
              <a:spcAft>
                <a:spcPts val="0"/>
              </a:spcAft>
              <a:buSzPts val="1800"/>
              <a:buChar char="●"/>
            </a:pPr>
            <a:r>
              <a:rPr lang="en"/>
              <a:t>Intraoperative portal pressures associated with greater postoperative complications</a:t>
            </a:r>
            <a:endParaRPr/>
          </a:p>
          <a:p>
            <a:pPr indent="-317500" lvl="1" marL="914400" rtl="0" algn="l">
              <a:spcBef>
                <a:spcPts val="0"/>
              </a:spcBef>
              <a:spcAft>
                <a:spcPts val="0"/>
              </a:spcAft>
              <a:buSzPts val="1400"/>
              <a:buChar char="○"/>
            </a:pPr>
            <a:r>
              <a:rPr lang="en"/>
              <a:t>&gt;9-10cm water above resting or preligation pressures</a:t>
            </a:r>
            <a:endParaRPr/>
          </a:p>
          <a:p>
            <a:pPr indent="-317500" lvl="1" marL="914400" rtl="0" algn="l">
              <a:spcBef>
                <a:spcPts val="0"/>
              </a:spcBef>
              <a:spcAft>
                <a:spcPts val="0"/>
              </a:spcAft>
              <a:buSzPts val="1400"/>
              <a:buChar char="○"/>
            </a:pPr>
            <a:r>
              <a:rPr lang="en"/>
              <a:t>absolute pressures of &gt;17-24 have been associated</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51"/>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Treatment: surgery</a:t>
            </a:r>
            <a:endParaRPr/>
          </a:p>
        </p:txBody>
      </p:sp>
      <p:sp>
        <p:nvSpPr>
          <p:cNvPr id="289" name="Google Shape;289;p51"/>
          <p:cNvSpPr txBox="1"/>
          <p:nvPr>
            <p:ph idx="1" type="body"/>
          </p:nvPr>
        </p:nvSpPr>
        <p:spPr>
          <a:xfrm>
            <a:off x="386350" y="1017450"/>
            <a:ext cx="8832300" cy="3528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800"/>
              <a:t>Encircling ligature placed on the shunting vessel as close to the systemic circulation (terminating) side as possible. </a:t>
            </a:r>
            <a:endParaRPr sz="1800"/>
          </a:p>
          <a:p>
            <a:pPr indent="-342900" lvl="0" marL="457200" rtl="0" algn="l">
              <a:spcBef>
                <a:spcPts val="1200"/>
              </a:spcBef>
              <a:spcAft>
                <a:spcPts val="0"/>
              </a:spcAft>
              <a:buSzPts val="1800"/>
              <a:buChar char="●"/>
            </a:pPr>
            <a:r>
              <a:rPr lang="en"/>
              <a:t>All portal vessels joining the shunt will be attenuated as well</a:t>
            </a:r>
            <a:endParaRPr/>
          </a:p>
          <a:p>
            <a:pPr indent="-342900" lvl="0" marL="457200" rtl="0" algn="l">
              <a:spcBef>
                <a:spcPts val="0"/>
              </a:spcBef>
              <a:spcAft>
                <a:spcPts val="0"/>
              </a:spcAft>
              <a:buSzPts val="1800"/>
              <a:buChar char="●"/>
            </a:pPr>
            <a:r>
              <a:rPr lang="en"/>
              <a:t>Placement on the portal vein side of the shunt (origin) may permit continued shunting around the liver if any contributing branches are missed. </a:t>
            </a:r>
            <a:endParaRPr/>
          </a:p>
          <a:p>
            <a:pPr indent="-342900" lvl="0" marL="457200" rtl="0" algn="l">
              <a:spcBef>
                <a:spcPts val="0"/>
              </a:spcBef>
              <a:spcAft>
                <a:spcPts val="0"/>
              </a:spcAft>
              <a:buSzPts val="1800"/>
              <a:buChar char="●"/>
            </a:pPr>
            <a:r>
              <a:rPr lang="en"/>
              <a:t>88% successful outcome according to 2019 JVIM review by Serrano, et al.</a:t>
            </a:r>
            <a:endParaRPr sz="18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6"/>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Physiology of the Liver</a:t>
            </a:r>
            <a:endParaRPr/>
          </a:p>
        </p:txBody>
      </p:sp>
      <p:sp>
        <p:nvSpPr>
          <p:cNvPr id="79" name="Google Shape;79;p16"/>
          <p:cNvSpPr txBox="1"/>
          <p:nvPr>
            <p:ph idx="1" type="body"/>
          </p:nvPr>
        </p:nvSpPr>
        <p:spPr>
          <a:xfrm>
            <a:off x="311700" y="1152475"/>
            <a:ext cx="8520600" cy="38256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
              <a:t>Portal blood carries many substances to the liver:</a:t>
            </a:r>
            <a:endParaRPr/>
          </a:p>
          <a:p>
            <a:pPr indent="-342900" lvl="0" marL="457200" rtl="0" algn="l">
              <a:spcBef>
                <a:spcPts val="1200"/>
              </a:spcBef>
              <a:spcAft>
                <a:spcPts val="0"/>
              </a:spcAft>
              <a:buSzPts val="1800"/>
              <a:buChar char="●"/>
            </a:pPr>
            <a:r>
              <a:rPr lang="en"/>
              <a:t>intestinal and pancreatic </a:t>
            </a:r>
            <a:r>
              <a:rPr lang="en"/>
              <a:t>hormones</a:t>
            </a:r>
            <a:endParaRPr/>
          </a:p>
          <a:p>
            <a:pPr indent="-342900" lvl="0" marL="457200" rtl="0" algn="l">
              <a:spcBef>
                <a:spcPts val="0"/>
              </a:spcBef>
              <a:spcAft>
                <a:spcPts val="0"/>
              </a:spcAft>
              <a:buSzPts val="1800"/>
              <a:buChar char="●"/>
            </a:pPr>
            <a:r>
              <a:rPr lang="en"/>
              <a:t>nutrients</a:t>
            </a:r>
            <a:endParaRPr/>
          </a:p>
          <a:p>
            <a:pPr indent="-342900" lvl="0" marL="457200" rtl="0" algn="l">
              <a:spcBef>
                <a:spcPts val="0"/>
              </a:spcBef>
              <a:spcAft>
                <a:spcPts val="0"/>
              </a:spcAft>
              <a:buSzPts val="1800"/>
              <a:buChar char="●"/>
            </a:pPr>
            <a:r>
              <a:rPr lang="en"/>
              <a:t>bacterial products</a:t>
            </a:r>
            <a:endParaRPr/>
          </a:p>
          <a:p>
            <a:pPr indent="-342900" lvl="0" marL="457200" rtl="0" algn="l">
              <a:spcBef>
                <a:spcPts val="0"/>
              </a:spcBef>
              <a:spcAft>
                <a:spcPts val="0"/>
              </a:spcAft>
              <a:buSzPts val="1800"/>
              <a:buChar char="●"/>
            </a:pPr>
            <a:r>
              <a:rPr lang="en"/>
              <a:t>intestinal derived toxins</a:t>
            </a:r>
            <a:endParaRPr/>
          </a:p>
          <a:p>
            <a:pPr indent="0" lvl="0" marL="0" rtl="0" algn="l">
              <a:spcBef>
                <a:spcPts val="1200"/>
              </a:spcBef>
              <a:spcAft>
                <a:spcPts val="0"/>
              </a:spcAft>
              <a:buNone/>
            </a:pPr>
            <a:r>
              <a:rPr lang="en"/>
              <a:t>The fetal liver has limited ability to process these products</a:t>
            </a:r>
            <a:endParaRPr/>
          </a:p>
          <a:p>
            <a:pPr indent="-342900" lvl="0" marL="457200" rtl="0" algn="l">
              <a:spcBef>
                <a:spcPts val="1200"/>
              </a:spcBef>
              <a:spcAft>
                <a:spcPts val="0"/>
              </a:spcAft>
              <a:buSzPts val="1800"/>
              <a:buChar char="●"/>
            </a:pPr>
            <a:r>
              <a:rPr lang="en"/>
              <a:t>ductus venosus</a:t>
            </a:r>
            <a:r>
              <a:rPr lang="en" sz="1400"/>
              <a:t> </a:t>
            </a:r>
            <a:endParaRPr sz="1400"/>
          </a:p>
          <a:p>
            <a:pPr indent="-336550" lvl="1" marL="914400" rtl="0" algn="l">
              <a:spcBef>
                <a:spcPts val="0"/>
              </a:spcBef>
              <a:spcAft>
                <a:spcPts val="0"/>
              </a:spcAft>
              <a:buSzPts val="1700"/>
              <a:buChar char="○"/>
            </a:pPr>
            <a:r>
              <a:rPr lang="en" sz="1700"/>
              <a:t>large shunting vessel on the left side of the liver bypasses the hepatic circulation</a:t>
            </a:r>
            <a:endParaRPr sz="1700"/>
          </a:p>
          <a:p>
            <a:pPr indent="-336550" lvl="1" marL="914400" rtl="0" algn="l">
              <a:spcBef>
                <a:spcPts val="0"/>
              </a:spcBef>
              <a:spcAft>
                <a:spcPts val="0"/>
              </a:spcAft>
              <a:buSzPts val="1700"/>
              <a:buChar char="○"/>
            </a:pPr>
            <a:r>
              <a:rPr lang="en" sz="1700"/>
              <a:t>normally closes by 3-10 days of age. </a:t>
            </a:r>
            <a:endParaRPr sz="1700"/>
          </a:p>
          <a:p>
            <a:pPr indent="-336550" lvl="2" marL="1371600" rtl="0" algn="l">
              <a:spcBef>
                <a:spcPts val="0"/>
              </a:spcBef>
              <a:spcAft>
                <a:spcPts val="0"/>
              </a:spcAft>
              <a:buSzPts val="1700"/>
              <a:buChar char="■"/>
            </a:pPr>
            <a:r>
              <a:rPr lang="en" sz="1700"/>
              <a:t>initiated by blood pressure changes after umbilical venous flow ceases</a:t>
            </a:r>
            <a:endParaRPr sz="1700"/>
          </a:p>
          <a:p>
            <a:pPr indent="-336550" lvl="2" marL="1371600" rtl="0" algn="l">
              <a:spcBef>
                <a:spcPts val="0"/>
              </a:spcBef>
              <a:spcAft>
                <a:spcPts val="0"/>
              </a:spcAft>
              <a:buSzPts val="1700"/>
              <a:buChar char="■"/>
            </a:pPr>
            <a:r>
              <a:rPr lang="en" sz="1700"/>
              <a:t> thromboxane</a:t>
            </a:r>
            <a:endParaRPr sz="1700"/>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52"/>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Treatment: surgery</a:t>
            </a:r>
            <a:endParaRPr/>
          </a:p>
        </p:txBody>
      </p:sp>
      <p:sp>
        <p:nvSpPr>
          <p:cNvPr id="295" name="Google Shape;295;p5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a:t>EHPSS:</a:t>
            </a:r>
            <a:endParaRPr/>
          </a:p>
          <a:p>
            <a:pPr indent="-342900" lvl="0" marL="457200" rtl="0" algn="l">
              <a:spcBef>
                <a:spcPts val="1200"/>
              </a:spcBef>
              <a:spcAft>
                <a:spcPts val="0"/>
              </a:spcAft>
              <a:buSzPts val="1800"/>
              <a:buChar char="●"/>
            </a:pPr>
            <a:r>
              <a:rPr lang="en"/>
              <a:t>Gradual occluder devices </a:t>
            </a:r>
            <a:endParaRPr/>
          </a:p>
          <a:p>
            <a:pPr indent="-317500" lvl="1" marL="914400" rtl="0" algn="l">
              <a:spcBef>
                <a:spcPts val="0"/>
              </a:spcBef>
              <a:spcAft>
                <a:spcPts val="0"/>
              </a:spcAft>
              <a:buSzPts val="1400"/>
              <a:buChar char="○"/>
            </a:pPr>
            <a:r>
              <a:rPr lang="en"/>
              <a:t>Ameroid constrictor</a:t>
            </a:r>
            <a:endParaRPr/>
          </a:p>
          <a:p>
            <a:pPr indent="-317500" lvl="2" marL="1371600" rtl="0" algn="l">
              <a:spcBef>
                <a:spcPts val="0"/>
              </a:spcBef>
              <a:spcAft>
                <a:spcPts val="0"/>
              </a:spcAft>
              <a:buSzPts val="1400"/>
              <a:buChar char="■"/>
            </a:pPr>
            <a:r>
              <a:rPr lang="en"/>
              <a:t>20% complication (including multiple acquired shunts)  and mortality rate</a:t>
            </a:r>
            <a:endParaRPr/>
          </a:p>
          <a:p>
            <a:pPr indent="-317500" lvl="2" marL="1371600" rtl="0" algn="l">
              <a:spcBef>
                <a:spcPts val="0"/>
              </a:spcBef>
              <a:spcAft>
                <a:spcPts val="0"/>
              </a:spcAft>
              <a:buSzPts val="1400"/>
              <a:buChar char="■"/>
            </a:pPr>
            <a:r>
              <a:rPr lang="en"/>
              <a:t>94% good to excellent outcome with MST of 152 months, JVIM agreed</a:t>
            </a:r>
            <a:endParaRPr/>
          </a:p>
          <a:p>
            <a:pPr indent="-317500" lvl="2" marL="1371600" rtl="0" algn="l">
              <a:spcBef>
                <a:spcPts val="0"/>
              </a:spcBef>
              <a:spcAft>
                <a:spcPts val="0"/>
              </a:spcAft>
              <a:buSzPts val="1400"/>
              <a:buChar char="■"/>
            </a:pPr>
            <a:r>
              <a:rPr lang="en"/>
              <a:t>20% of dogs with good outcome had incomplete attenuation </a:t>
            </a:r>
            <a:endParaRPr/>
          </a:p>
          <a:p>
            <a:pPr indent="-317500" lvl="2" marL="1371600" rtl="0" algn="l">
              <a:spcBef>
                <a:spcPts val="0"/>
              </a:spcBef>
              <a:spcAft>
                <a:spcPts val="0"/>
              </a:spcAft>
              <a:buSzPts val="1400"/>
              <a:buChar char="■"/>
            </a:pPr>
            <a:r>
              <a:rPr lang="en"/>
              <a:t>Preoperative hypoalbuminemia has been associated with persistent shunting</a:t>
            </a:r>
            <a:endParaRPr/>
          </a:p>
          <a:p>
            <a:pPr indent="-317500" lvl="1" marL="914400" rtl="0" algn="l">
              <a:spcBef>
                <a:spcPts val="0"/>
              </a:spcBef>
              <a:spcAft>
                <a:spcPts val="0"/>
              </a:spcAft>
              <a:buSzPts val="1400"/>
              <a:buChar char="○"/>
            </a:pPr>
            <a:r>
              <a:rPr lang="en"/>
              <a:t>C</a:t>
            </a:r>
            <a:r>
              <a:rPr lang="en"/>
              <a:t>ellophane</a:t>
            </a:r>
            <a:r>
              <a:rPr lang="en"/>
              <a:t> bands</a:t>
            </a:r>
            <a:endParaRPr/>
          </a:p>
          <a:p>
            <a:pPr indent="-317500" lvl="2" marL="1371600" rtl="0" algn="l">
              <a:spcBef>
                <a:spcPts val="0"/>
              </a:spcBef>
              <a:spcAft>
                <a:spcPts val="0"/>
              </a:spcAft>
              <a:buSzPts val="1400"/>
              <a:buChar char="■"/>
            </a:pPr>
            <a:r>
              <a:rPr lang="en"/>
              <a:t>Progressive fibrosis around vessels over the course of months</a:t>
            </a:r>
            <a:endParaRPr/>
          </a:p>
          <a:p>
            <a:pPr indent="-317500" lvl="2" marL="1371600" rtl="0" algn="l">
              <a:spcBef>
                <a:spcPts val="0"/>
              </a:spcBef>
              <a:spcAft>
                <a:spcPts val="0"/>
              </a:spcAft>
              <a:buSzPts val="1400"/>
              <a:buChar char="■"/>
            </a:pPr>
            <a:r>
              <a:rPr lang="en"/>
              <a:t>~10% complication and mortality rate</a:t>
            </a:r>
            <a:endParaRPr/>
          </a:p>
          <a:p>
            <a:pPr indent="-317500" lvl="2" marL="1371600" rtl="0" algn="l">
              <a:spcBef>
                <a:spcPts val="0"/>
              </a:spcBef>
              <a:spcAft>
                <a:spcPts val="0"/>
              </a:spcAft>
              <a:buSzPts val="1400"/>
              <a:buChar char="■"/>
            </a:pPr>
            <a:r>
              <a:rPr lang="en"/>
              <a:t>84% good outcome but 20% had </a:t>
            </a:r>
            <a:r>
              <a:rPr lang="en"/>
              <a:t>multiple</a:t>
            </a:r>
            <a:r>
              <a:rPr lang="en"/>
              <a:t> APSS</a:t>
            </a:r>
            <a:endParaRPr/>
          </a:p>
          <a:p>
            <a:pPr indent="-317500" lvl="1" marL="914400" rtl="0" algn="l">
              <a:spcBef>
                <a:spcPts val="0"/>
              </a:spcBef>
              <a:spcAft>
                <a:spcPts val="0"/>
              </a:spcAft>
              <a:buSzPts val="1400"/>
              <a:buChar char="○"/>
            </a:pPr>
            <a:r>
              <a:rPr lang="en"/>
              <a:t>2019 JVIM systematic review by Cochrane, et al. revealed a superior surgical outcome (acquired shunts) of AC over CB (p=0.003). </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53"/>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Treatment: surgery</a:t>
            </a:r>
            <a:endParaRPr/>
          </a:p>
        </p:txBody>
      </p:sp>
      <p:sp>
        <p:nvSpPr>
          <p:cNvPr id="301" name="Google Shape;301;p5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a:t>IHPSS: </a:t>
            </a:r>
            <a:endParaRPr/>
          </a:p>
          <a:p>
            <a:pPr indent="-342900" lvl="0" marL="457200" rtl="0" algn="l">
              <a:spcBef>
                <a:spcPts val="1200"/>
              </a:spcBef>
              <a:spcAft>
                <a:spcPts val="0"/>
              </a:spcAft>
              <a:buSzPts val="1800"/>
              <a:buChar char="●"/>
            </a:pPr>
            <a:r>
              <a:rPr lang="en"/>
              <a:t>MST 1-3 years</a:t>
            </a:r>
            <a:endParaRPr/>
          </a:p>
          <a:p>
            <a:pPr indent="-342900" lvl="0" marL="457200" rtl="0" algn="l">
              <a:spcBef>
                <a:spcPts val="0"/>
              </a:spcBef>
              <a:spcAft>
                <a:spcPts val="0"/>
              </a:spcAft>
              <a:buSzPts val="1800"/>
              <a:buChar char="●"/>
            </a:pPr>
            <a:r>
              <a:rPr lang="en"/>
              <a:t>Larger, </a:t>
            </a:r>
            <a:r>
              <a:rPr lang="en"/>
              <a:t>within hepatic parenchyma, not readily apparent</a:t>
            </a:r>
            <a:endParaRPr/>
          </a:p>
          <a:p>
            <a:pPr indent="-342900" lvl="0" marL="457200" rtl="0" algn="l">
              <a:spcBef>
                <a:spcPts val="0"/>
              </a:spcBef>
              <a:spcAft>
                <a:spcPts val="0"/>
              </a:spcAft>
              <a:buSzPts val="1800"/>
              <a:buChar char="●"/>
            </a:pPr>
            <a:r>
              <a:rPr lang="en"/>
              <a:t>Surgical techniques include:</a:t>
            </a:r>
            <a:endParaRPr/>
          </a:p>
          <a:p>
            <a:pPr indent="-317500" lvl="1" marL="914400" rtl="0" algn="l">
              <a:spcBef>
                <a:spcPts val="0"/>
              </a:spcBef>
              <a:spcAft>
                <a:spcPts val="0"/>
              </a:spcAft>
              <a:buSzPts val="1400"/>
              <a:buChar char="○"/>
            </a:pPr>
            <a:r>
              <a:rPr lang="en"/>
              <a:t>Ligature, AC, CB, hydraulic occluder, jugular venograft creation of an EHPSS, and percutaneous transvenous coil embolization via the jugular vein</a:t>
            </a:r>
            <a:endParaRPr/>
          </a:p>
          <a:p>
            <a:pPr indent="-342900" lvl="0" marL="457200" rtl="0" algn="l">
              <a:spcBef>
                <a:spcPts val="0"/>
              </a:spcBef>
              <a:spcAft>
                <a:spcPts val="0"/>
              </a:spcAft>
              <a:buSzPts val="1800"/>
              <a:buChar char="●"/>
            </a:pPr>
            <a:r>
              <a:rPr lang="en"/>
              <a:t>Complication rates at the time of surgery are as high as 75%</a:t>
            </a:r>
            <a:endParaRPr/>
          </a:p>
          <a:p>
            <a:pPr indent="-342900" lvl="0" marL="457200" rtl="0" algn="l">
              <a:spcBef>
                <a:spcPts val="0"/>
              </a:spcBef>
              <a:spcAft>
                <a:spcPts val="0"/>
              </a:spcAft>
              <a:buSzPts val="1800"/>
              <a:buChar char="●"/>
            </a:pPr>
            <a:r>
              <a:rPr lang="en"/>
              <a:t>Good outcomes in 75-100% ligation and 70-90% with AC</a:t>
            </a:r>
            <a:endParaRPr/>
          </a:p>
          <a:p>
            <a:pPr indent="-342900" lvl="0" marL="457200" rtl="0" algn="l">
              <a:spcBef>
                <a:spcPts val="0"/>
              </a:spcBef>
              <a:spcAft>
                <a:spcPts val="0"/>
              </a:spcAft>
              <a:buSzPts val="1800"/>
              <a:buChar char="●"/>
            </a:pPr>
            <a:r>
              <a:rPr lang="en"/>
              <a:t>Up to 20% mortality rate following ligation, 10% AC</a:t>
            </a:r>
            <a:endParaRPr/>
          </a:p>
          <a:p>
            <a:pPr indent="-342900" lvl="0" marL="457200" rtl="0" algn="l">
              <a:spcBef>
                <a:spcPts val="0"/>
              </a:spcBef>
              <a:spcAft>
                <a:spcPts val="0"/>
              </a:spcAft>
              <a:buSzPts val="1800"/>
              <a:buChar char="●"/>
            </a:pPr>
            <a:r>
              <a:rPr lang="en"/>
              <a:t>50% good outcome CB with 60% complication and 30% mortality rate</a:t>
            </a:r>
            <a:endParaRPr/>
          </a:p>
          <a:p>
            <a:pPr indent="-342900" lvl="0" marL="457200" rtl="0" algn="l">
              <a:spcBef>
                <a:spcPts val="0"/>
              </a:spcBef>
              <a:spcAft>
                <a:spcPts val="0"/>
              </a:spcAft>
              <a:buSzPts val="1800"/>
              <a:buChar char="●"/>
            </a:pPr>
            <a:r>
              <a:rPr lang="en"/>
              <a:t>HO: 20% complication rate, 30% need for sx modifications</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54"/>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Treatment: surgery</a:t>
            </a:r>
            <a:endParaRPr/>
          </a:p>
        </p:txBody>
      </p:sp>
      <p:sp>
        <p:nvSpPr>
          <p:cNvPr id="307" name="Google Shape;307;p54"/>
          <p:cNvSpPr txBox="1"/>
          <p:nvPr>
            <p:ph idx="1" type="body"/>
          </p:nvPr>
        </p:nvSpPr>
        <p:spPr>
          <a:xfrm>
            <a:off x="311700" y="923200"/>
            <a:ext cx="8520600" cy="4035600"/>
          </a:xfrm>
          <a:prstGeom prst="rect">
            <a:avLst/>
          </a:prstGeom>
        </p:spPr>
        <p:txBody>
          <a:bodyPr anchorCtr="0" anchor="t" bIns="91425" lIns="91425" spcFirstLastPara="1" rIns="91425" wrap="square" tIns="91425">
            <a:normAutofit fontScale="85000" lnSpcReduction="20000"/>
          </a:bodyPr>
          <a:lstStyle/>
          <a:p>
            <a:pPr indent="0" lvl="0" marL="0" rtl="0" algn="l">
              <a:spcBef>
                <a:spcPts val="0"/>
              </a:spcBef>
              <a:spcAft>
                <a:spcPts val="0"/>
              </a:spcAft>
              <a:buNone/>
            </a:pPr>
            <a:r>
              <a:rPr lang="en"/>
              <a:t>Complications:</a:t>
            </a:r>
            <a:endParaRPr/>
          </a:p>
          <a:p>
            <a:pPr indent="-325755" lvl="0" marL="457200" rtl="0" algn="l">
              <a:spcBef>
                <a:spcPts val="1200"/>
              </a:spcBef>
              <a:spcAft>
                <a:spcPts val="0"/>
              </a:spcAft>
              <a:buSzPct val="100000"/>
              <a:buChar char="●"/>
            </a:pPr>
            <a:r>
              <a:rPr lang="en"/>
              <a:t>Anesthetic complications</a:t>
            </a:r>
            <a:endParaRPr/>
          </a:p>
          <a:p>
            <a:pPr indent="-325755" lvl="0" marL="457200" rtl="0" algn="l">
              <a:spcBef>
                <a:spcPts val="0"/>
              </a:spcBef>
              <a:spcAft>
                <a:spcPts val="0"/>
              </a:spcAft>
              <a:buSzPct val="100000"/>
              <a:buChar char="●"/>
            </a:pPr>
            <a:r>
              <a:rPr lang="en"/>
              <a:t>Hemorrhage during vessel dissection</a:t>
            </a:r>
            <a:endParaRPr/>
          </a:p>
          <a:p>
            <a:pPr indent="-325755" lvl="0" marL="457200" rtl="0" algn="l">
              <a:spcBef>
                <a:spcPts val="0"/>
              </a:spcBef>
              <a:spcAft>
                <a:spcPts val="0"/>
              </a:spcAft>
              <a:buSzPct val="100000"/>
              <a:buChar char="●"/>
            </a:pPr>
            <a:r>
              <a:rPr lang="en"/>
              <a:t>Postoperatively:</a:t>
            </a:r>
            <a:endParaRPr/>
          </a:p>
          <a:p>
            <a:pPr indent="-304165" lvl="1" marL="914400" rtl="0" algn="l">
              <a:spcBef>
                <a:spcPts val="0"/>
              </a:spcBef>
              <a:spcAft>
                <a:spcPts val="0"/>
              </a:spcAft>
              <a:buSzPct val="100000"/>
              <a:buChar char="○"/>
            </a:pPr>
            <a:r>
              <a:rPr lang="en"/>
              <a:t>Worsening neurologic signs, seizures</a:t>
            </a:r>
            <a:endParaRPr/>
          </a:p>
          <a:p>
            <a:pPr indent="-304164" lvl="2" marL="1371600" rtl="0" algn="l">
              <a:spcBef>
                <a:spcPts val="0"/>
              </a:spcBef>
              <a:spcAft>
                <a:spcPts val="0"/>
              </a:spcAft>
              <a:buSzPct val="100000"/>
              <a:buChar char="■"/>
            </a:pPr>
            <a:r>
              <a:rPr lang="en"/>
              <a:t>Acute removal of endogenous benzodiazepines or changes in brain amino acid concentrations</a:t>
            </a:r>
            <a:endParaRPr/>
          </a:p>
          <a:p>
            <a:pPr indent="-304165" lvl="1" marL="914400" rtl="0" algn="l">
              <a:spcBef>
                <a:spcPts val="0"/>
              </a:spcBef>
              <a:spcAft>
                <a:spcPts val="0"/>
              </a:spcAft>
              <a:buSzPct val="100000"/>
              <a:buChar char="○"/>
            </a:pPr>
            <a:r>
              <a:rPr lang="en"/>
              <a:t>Acute portal hypertension</a:t>
            </a:r>
            <a:endParaRPr/>
          </a:p>
          <a:p>
            <a:pPr indent="-304164" lvl="2" marL="1371600" rtl="0" algn="l">
              <a:spcBef>
                <a:spcPts val="0"/>
              </a:spcBef>
              <a:spcAft>
                <a:spcPts val="0"/>
              </a:spcAft>
              <a:buSzPct val="100000"/>
              <a:buChar char="■"/>
            </a:pPr>
            <a:r>
              <a:rPr lang="en"/>
              <a:t>Vomiting, abdominal distension, progressive ascites, abdominal pain, and hypotension. </a:t>
            </a:r>
            <a:endParaRPr/>
          </a:p>
          <a:p>
            <a:pPr indent="-304164" lvl="2" marL="1371600" rtl="0" algn="l">
              <a:spcBef>
                <a:spcPts val="0"/>
              </a:spcBef>
              <a:spcAft>
                <a:spcPts val="0"/>
              </a:spcAft>
              <a:buSzPct val="100000"/>
              <a:buChar char="■"/>
            </a:pPr>
            <a:r>
              <a:rPr lang="en"/>
              <a:t>Shock and DIC</a:t>
            </a:r>
            <a:endParaRPr/>
          </a:p>
          <a:p>
            <a:pPr indent="-304164" lvl="2" marL="1371600" rtl="0" algn="l">
              <a:spcBef>
                <a:spcPts val="0"/>
              </a:spcBef>
              <a:spcAft>
                <a:spcPts val="0"/>
              </a:spcAft>
              <a:buSzPct val="100000"/>
              <a:buChar char="■"/>
            </a:pPr>
            <a:r>
              <a:rPr lang="en"/>
              <a:t>Treatment includes aggressive stabilization +/-  immediate removal of the attenuating </a:t>
            </a:r>
            <a:r>
              <a:rPr lang="en"/>
              <a:t>device</a:t>
            </a:r>
            <a:r>
              <a:rPr lang="en"/>
              <a:t> </a:t>
            </a:r>
            <a:endParaRPr/>
          </a:p>
          <a:p>
            <a:pPr indent="-304164" lvl="2" marL="1371600" rtl="0" algn="l">
              <a:spcBef>
                <a:spcPts val="0"/>
              </a:spcBef>
              <a:spcAft>
                <a:spcPts val="0"/>
              </a:spcAft>
              <a:buSzPct val="100000"/>
              <a:buChar char="■"/>
            </a:pPr>
            <a:r>
              <a:rPr lang="en"/>
              <a:t>Once  clinical signs occur, recovery is uncommon</a:t>
            </a:r>
            <a:endParaRPr/>
          </a:p>
          <a:p>
            <a:pPr indent="-304165" lvl="1" marL="914400" rtl="0" algn="l">
              <a:spcBef>
                <a:spcPts val="0"/>
              </a:spcBef>
              <a:spcAft>
                <a:spcPts val="0"/>
              </a:spcAft>
              <a:buSzPct val="100000"/>
              <a:buChar char="○"/>
            </a:pPr>
            <a:r>
              <a:rPr lang="en"/>
              <a:t>Persistent shunting (original or acquired)</a:t>
            </a:r>
            <a:endParaRPr/>
          </a:p>
          <a:p>
            <a:pPr indent="-304165" lvl="1" marL="914400" rtl="0" algn="l">
              <a:spcBef>
                <a:spcPts val="0"/>
              </a:spcBef>
              <a:spcAft>
                <a:spcPts val="0"/>
              </a:spcAft>
              <a:buSzPct val="100000"/>
              <a:buChar char="○"/>
            </a:pPr>
            <a:r>
              <a:rPr b="1" lang="en"/>
              <a:t>Recurrent or persistent clinical signs</a:t>
            </a:r>
            <a:endParaRPr/>
          </a:p>
          <a:p>
            <a:pPr indent="-304164" lvl="2" marL="1371600" rtl="0" algn="l">
              <a:spcBef>
                <a:spcPts val="0"/>
              </a:spcBef>
              <a:spcAft>
                <a:spcPts val="0"/>
              </a:spcAft>
              <a:buSzPct val="100000"/>
              <a:buChar char="■"/>
            </a:pPr>
            <a:r>
              <a:rPr lang="en"/>
              <a:t>Persistent shunt (original or acquired), underlying hepatic disease, wrong vessel occluded, MVD, concurrent </a:t>
            </a:r>
            <a:r>
              <a:rPr lang="en"/>
              <a:t>neurologic disease</a:t>
            </a:r>
            <a:endParaRPr/>
          </a:p>
          <a:p>
            <a:pPr indent="-304165" lvl="1" marL="914400" rtl="0" algn="l">
              <a:spcBef>
                <a:spcPts val="0"/>
              </a:spcBef>
              <a:spcAft>
                <a:spcPts val="0"/>
              </a:spcAft>
              <a:buSzPct val="100000"/>
              <a:buChar char="○"/>
            </a:pPr>
            <a:r>
              <a:rPr lang="en"/>
              <a:t>IHPSS: severe GI ulceration and bleeding</a:t>
            </a:r>
            <a:endParaRPr/>
          </a:p>
          <a:p>
            <a:pPr indent="-304164" lvl="2" marL="1371600" rtl="0" algn="l">
              <a:spcBef>
                <a:spcPts val="0"/>
              </a:spcBef>
              <a:spcAft>
                <a:spcPts val="0"/>
              </a:spcAft>
              <a:buSzPct val="100000"/>
              <a:buChar char="■"/>
            </a:pPr>
            <a:r>
              <a:rPr lang="en"/>
              <a:t>Abnormal GI blood glow, decreased prostaglandins, poor mucosal integrity, abnormal mucus production and cell turnover, ?hypergastrinemia</a:t>
            </a:r>
            <a:endParaRPr/>
          </a:p>
          <a:p>
            <a:pPr indent="-304164" lvl="2" marL="1371600" rtl="0" algn="l">
              <a:spcBef>
                <a:spcPts val="0"/>
              </a:spcBef>
              <a:spcAft>
                <a:spcPts val="0"/>
              </a:spcAft>
              <a:buSzPct val="100000"/>
              <a:buChar char="■"/>
            </a:pPr>
            <a:r>
              <a:rPr lang="en"/>
              <a:t>Mortality rate of GI ulceration improved from 25 to 3% with lifelong acid suppressants. </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55"/>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Treatment: surgery</a:t>
            </a:r>
            <a:endParaRPr/>
          </a:p>
        </p:txBody>
      </p:sp>
      <p:sp>
        <p:nvSpPr>
          <p:cNvPr id="313" name="Google Shape;313;p5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800"/>
              <a:t>Postoperative management</a:t>
            </a:r>
            <a:r>
              <a:rPr lang="en"/>
              <a:t>:</a:t>
            </a:r>
            <a:endParaRPr/>
          </a:p>
          <a:p>
            <a:pPr indent="-342900" lvl="0" marL="457200" rtl="0" algn="l">
              <a:spcBef>
                <a:spcPts val="1200"/>
              </a:spcBef>
              <a:spcAft>
                <a:spcPts val="0"/>
              </a:spcAft>
              <a:buSzPts val="1800"/>
              <a:buChar char="●"/>
            </a:pPr>
            <a:r>
              <a:rPr lang="en"/>
              <a:t>Standard care</a:t>
            </a:r>
            <a:endParaRPr/>
          </a:p>
          <a:p>
            <a:pPr indent="-342900" lvl="0" marL="457200" rtl="0" algn="l">
              <a:spcBef>
                <a:spcPts val="0"/>
              </a:spcBef>
              <a:spcAft>
                <a:spcPts val="0"/>
              </a:spcAft>
              <a:buSzPts val="1800"/>
              <a:buChar char="●"/>
            </a:pPr>
            <a:r>
              <a:rPr lang="en"/>
              <a:t>Neurologic, hypotension, hypoglycemia, pain</a:t>
            </a:r>
            <a:endParaRPr/>
          </a:p>
          <a:p>
            <a:pPr indent="-342900" lvl="0" marL="457200" rtl="0" algn="l">
              <a:spcBef>
                <a:spcPts val="0"/>
              </a:spcBef>
              <a:spcAft>
                <a:spcPts val="0"/>
              </a:spcAft>
              <a:buSzPts val="1800"/>
              <a:buChar char="●"/>
            </a:pPr>
            <a:r>
              <a:rPr lang="en"/>
              <a:t>Vocalization and abdominal splinting should be minimized as there is increased portal pressure. </a:t>
            </a:r>
            <a:endParaRPr/>
          </a:p>
          <a:p>
            <a:pPr indent="-342900" lvl="0" marL="457200" rtl="0" algn="l">
              <a:spcBef>
                <a:spcPts val="0"/>
              </a:spcBef>
              <a:spcAft>
                <a:spcPts val="0"/>
              </a:spcAft>
              <a:buSzPts val="1800"/>
              <a:buChar char="●"/>
            </a:pPr>
            <a:r>
              <a:rPr lang="en"/>
              <a:t>Medical management continued for weeks to months post-operatively</a:t>
            </a:r>
            <a:endParaRPr/>
          </a:p>
          <a:p>
            <a:pPr indent="-342900" lvl="0" marL="457200" rtl="0" algn="l">
              <a:spcBef>
                <a:spcPts val="0"/>
              </a:spcBef>
              <a:spcAft>
                <a:spcPts val="0"/>
              </a:spcAft>
              <a:buSzPts val="1800"/>
              <a:buChar char="●"/>
            </a:pPr>
            <a:r>
              <a:rPr lang="en"/>
              <a:t>Improvement in clinical signs, improved protein C and liver synthetic functions are improved then the outcome is good regardless of bile acid test results. </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17" name="Shape 317"/>
        <p:cNvGrpSpPr/>
        <p:nvPr/>
      </p:nvGrpSpPr>
      <p:grpSpPr>
        <a:xfrm>
          <a:off x="0" y="0"/>
          <a:ext cx="0" cy="0"/>
          <a:chOff x="0" y="0"/>
          <a:chExt cx="0" cy="0"/>
        </a:xfrm>
      </p:grpSpPr>
      <p:sp>
        <p:nvSpPr>
          <p:cNvPr id="318" name="Google Shape;318;p56"/>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Acquired Portosystemic Shunts</a:t>
            </a:r>
            <a:endParaRPr/>
          </a:p>
        </p:txBody>
      </p:sp>
      <p:sp>
        <p:nvSpPr>
          <p:cNvPr id="319" name="Google Shape;319;p5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70000" lnSpcReduction="20000"/>
          </a:bodyPr>
          <a:lstStyle/>
          <a:p>
            <a:pPr indent="0" lvl="0" marL="0" rtl="0" algn="l">
              <a:spcBef>
                <a:spcPts val="0"/>
              </a:spcBef>
              <a:spcAft>
                <a:spcPts val="0"/>
              </a:spcAft>
              <a:buNone/>
            </a:pPr>
            <a:r>
              <a:rPr lang="en"/>
              <a:t>Median age of animals with multiple acquired extrahepatic shunts is 3 years of age at initial diagnosis. </a:t>
            </a:r>
            <a:endParaRPr/>
          </a:p>
          <a:p>
            <a:pPr indent="-308610" lvl="0" marL="457200" rtl="0" algn="l">
              <a:spcBef>
                <a:spcPts val="1200"/>
              </a:spcBef>
              <a:spcAft>
                <a:spcPts val="0"/>
              </a:spcAft>
              <a:buSzPct val="100000"/>
              <a:buChar char="●"/>
            </a:pPr>
            <a:r>
              <a:rPr lang="en"/>
              <a:t>Compared to congenital PSS, dogs were older, heavier, in poorer body condition, more likely to have ascites, and less likely to have CNS signs</a:t>
            </a:r>
            <a:endParaRPr/>
          </a:p>
          <a:p>
            <a:pPr indent="0" lvl="0" marL="0" rtl="0" algn="l">
              <a:spcBef>
                <a:spcPts val="1200"/>
              </a:spcBef>
              <a:spcAft>
                <a:spcPts val="0"/>
              </a:spcAft>
              <a:buNone/>
            </a:pPr>
            <a:r>
              <a:rPr lang="en"/>
              <a:t>Most commonly occur secondary to chronic portal hypertension in which increased portal pressures lead to the opening of fetal vestigial blood vessels. </a:t>
            </a:r>
            <a:endParaRPr/>
          </a:p>
          <a:p>
            <a:pPr indent="-308610" lvl="0" marL="457200" rtl="0" algn="l">
              <a:spcBef>
                <a:spcPts val="1200"/>
              </a:spcBef>
              <a:spcAft>
                <a:spcPts val="0"/>
              </a:spcAft>
              <a:buSzPct val="100000"/>
              <a:buChar char="●"/>
            </a:pPr>
            <a:r>
              <a:rPr lang="en"/>
              <a:t>Multiple, tortuous, extrahepatic and located near the kidneys. </a:t>
            </a:r>
            <a:endParaRPr/>
          </a:p>
          <a:p>
            <a:pPr indent="0" lvl="0" marL="0" rtl="0" algn="l">
              <a:spcBef>
                <a:spcPts val="1200"/>
              </a:spcBef>
              <a:spcAft>
                <a:spcPts val="0"/>
              </a:spcAft>
              <a:buNone/>
            </a:pPr>
            <a:r>
              <a:rPr lang="en"/>
              <a:t>The most common causes of acquired extrahepatic shunts are:</a:t>
            </a:r>
            <a:endParaRPr/>
          </a:p>
          <a:p>
            <a:pPr indent="-308610" lvl="0" marL="457200" rtl="0" algn="l">
              <a:spcBef>
                <a:spcPts val="1200"/>
              </a:spcBef>
              <a:spcAft>
                <a:spcPts val="0"/>
              </a:spcAft>
              <a:buSzPct val="100000"/>
              <a:buChar char="●"/>
            </a:pPr>
            <a:r>
              <a:rPr lang="en"/>
              <a:t>hepatic fibrosis or </a:t>
            </a:r>
            <a:r>
              <a:rPr lang="en"/>
              <a:t>cirrhosis</a:t>
            </a:r>
            <a:endParaRPr/>
          </a:p>
          <a:p>
            <a:pPr indent="-308610" lvl="0" marL="457200" rtl="0" algn="l">
              <a:spcBef>
                <a:spcPts val="0"/>
              </a:spcBef>
              <a:spcAft>
                <a:spcPts val="0"/>
              </a:spcAft>
              <a:buSzPct val="100000"/>
              <a:buChar char="●"/>
            </a:pPr>
            <a:r>
              <a:rPr lang="en"/>
              <a:t>portal vein hypoplasia with portal hypertension (congenital noncirrhotic portal hypertension, diagnosed when there is intraabdominal portal hypertension with a patent portal vein and a noncirrhotic liver. The underlying cause is unknown but speculations include severe, diffuse intrahepatic vascular malformations without cirrhosis, resulting in portal hypertension and multiple EHPSSs)</a:t>
            </a:r>
            <a:endParaRPr/>
          </a:p>
          <a:p>
            <a:pPr indent="-308610" lvl="0" marL="457200" rtl="0" algn="l">
              <a:spcBef>
                <a:spcPts val="0"/>
              </a:spcBef>
              <a:spcAft>
                <a:spcPts val="0"/>
              </a:spcAft>
              <a:buSzPct val="100000"/>
              <a:buChar char="●"/>
            </a:pPr>
            <a:r>
              <a:rPr lang="en"/>
              <a:t>hepatic arteriovenous malformations. </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23" name="Shape 323"/>
        <p:cNvGrpSpPr/>
        <p:nvPr/>
      </p:nvGrpSpPr>
      <p:grpSpPr>
        <a:xfrm>
          <a:off x="0" y="0"/>
          <a:ext cx="0" cy="0"/>
          <a:chOff x="0" y="0"/>
          <a:chExt cx="0" cy="0"/>
        </a:xfrm>
      </p:grpSpPr>
      <p:sp>
        <p:nvSpPr>
          <p:cNvPr id="324" name="Google Shape;324;p57"/>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Treatment</a:t>
            </a:r>
            <a:endParaRPr/>
          </a:p>
        </p:txBody>
      </p:sp>
      <p:sp>
        <p:nvSpPr>
          <p:cNvPr id="325" name="Google Shape;325;p5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Ascites:</a:t>
            </a:r>
            <a:endParaRPr/>
          </a:p>
          <a:p>
            <a:pPr indent="-342900" lvl="0" marL="457200" rtl="0" algn="l">
              <a:spcBef>
                <a:spcPts val="1200"/>
              </a:spcBef>
              <a:spcAft>
                <a:spcPts val="0"/>
              </a:spcAft>
              <a:buSzPts val="1800"/>
              <a:buChar char="●"/>
            </a:pPr>
            <a:r>
              <a:rPr lang="en"/>
              <a:t>Supporting oncotic pressure as much as needed</a:t>
            </a:r>
            <a:endParaRPr/>
          </a:p>
          <a:p>
            <a:pPr indent="-342900" lvl="0" marL="457200" rtl="0" algn="l">
              <a:spcBef>
                <a:spcPts val="0"/>
              </a:spcBef>
              <a:spcAft>
                <a:spcPts val="0"/>
              </a:spcAft>
              <a:buSzPts val="1800"/>
              <a:buChar char="●"/>
            </a:pPr>
            <a:r>
              <a:rPr lang="en"/>
              <a:t>Diuretics if due to portal hypertension</a:t>
            </a:r>
            <a:endParaRPr/>
          </a:p>
          <a:p>
            <a:pPr indent="-317500" lvl="1" marL="914400" rtl="0" algn="l">
              <a:spcBef>
                <a:spcPts val="0"/>
              </a:spcBef>
              <a:spcAft>
                <a:spcPts val="0"/>
              </a:spcAft>
              <a:buSzPts val="1400"/>
              <a:buChar char="○"/>
            </a:pPr>
            <a:r>
              <a:rPr lang="en"/>
              <a:t>Spironolactone &gt; furosemide</a:t>
            </a:r>
            <a:endParaRPr/>
          </a:p>
          <a:p>
            <a:pPr indent="-342900" lvl="0" marL="457200" rtl="0" algn="l">
              <a:spcBef>
                <a:spcPts val="0"/>
              </a:spcBef>
              <a:spcAft>
                <a:spcPts val="0"/>
              </a:spcAft>
              <a:buSzPts val="1800"/>
              <a:buChar char="●"/>
            </a:pPr>
            <a:r>
              <a:rPr lang="en"/>
              <a:t>Low sodium diet as well if due to portal hypertension</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p58"/>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What about cats?</a:t>
            </a:r>
            <a:endParaRPr/>
          </a:p>
        </p:txBody>
      </p:sp>
      <p:sp>
        <p:nvSpPr>
          <p:cNvPr id="331" name="Google Shape;331;p58"/>
          <p:cNvSpPr txBox="1"/>
          <p:nvPr>
            <p:ph idx="1" type="body"/>
          </p:nvPr>
        </p:nvSpPr>
        <p:spPr>
          <a:xfrm>
            <a:off x="3235575" y="1209650"/>
            <a:ext cx="5596800" cy="3359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Extrahepatic</a:t>
            </a:r>
            <a:endParaRPr/>
          </a:p>
          <a:p>
            <a:pPr indent="0" lvl="0" marL="0" rtl="0" algn="l">
              <a:spcBef>
                <a:spcPts val="1200"/>
              </a:spcBef>
              <a:spcAft>
                <a:spcPts val="0"/>
              </a:spcAft>
              <a:buNone/>
            </a:pPr>
            <a:r>
              <a:rPr lang="en"/>
              <a:t>DSH, persian, Siamese, Himalayan, Burmese</a:t>
            </a:r>
            <a:endParaRPr/>
          </a:p>
          <a:p>
            <a:pPr indent="0" lvl="0" marL="0" rtl="0" algn="l">
              <a:spcBef>
                <a:spcPts val="1200"/>
              </a:spcBef>
              <a:spcAft>
                <a:spcPts val="0"/>
              </a:spcAft>
              <a:buNone/>
            </a:pPr>
            <a:r>
              <a:rPr lang="en"/>
              <a:t>Copper-colored irises inappropriate for the breed</a:t>
            </a:r>
            <a:endParaRPr/>
          </a:p>
          <a:p>
            <a:pPr indent="0" lvl="0" marL="0" rtl="0" algn="l">
              <a:spcBef>
                <a:spcPts val="1200"/>
              </a:spcBef>
              <a:spcAft>
                <a:spcPts val="1200"/>
              </a:spcAft>
              <a:buNone/>
            </a:pPr>
            <a:r>
              <a:rPr lang="en"/>
              <a:t>Higher perioperative complication rates, increased rate of neurologic signs, and worse long term outcomes</a:t>
            </a:r>
            <a:endParaRPr/>
          </a:p>
        </p:txBody>
      </p:sp>
      <p:pic>
        <p:nvPicPr>
          <p:cNvPr id="332" name="Google Shape;332;p58"/>
          <p:cNvPicPr preferRelativeResize="0"/>
          <p:nvPr/>
        </p:nvPicPr>
        <p:blipFill>
          <a:blip r:embed="rId3">
            <a:alphaModFix/>
          </a:blip>
          <a:stretch>
            <a:fillRect/>
          </a:stretch>
        </p:blipFill>
        <p:spPr>
          <a:xfrm>
            <a:off x="457913" y="1017450"/>
            <a:ext cx="2524125" cy="381000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59"/>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References</a:t>
            </a:r>
            <a:endParaRPr/>
          </a:p>
        </p:txBody>
      </p:sp>
      <p:sp>
        <p:nvSpPr>
          <p:cNvPr id="338" name="Google Shape;338;p5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Hepatic Vascular Anomalies. In textbook of veterinary internal medicine. 8th ed Elsevier, Missouri 2017, </a:t>
            </a:r>
            <a:r>
              <a:rPr lang="en"/>
              <a:t>Ettinger SJ, Feldman EC, Cote E. Ch. 284: 1639-1658. </a:t>
            </a:r>
            <a:endParaRPr/>
          </a:p>
          <a:p>
            <a:pPr indent="0" lvl="0" marL="0" rtl="0" algn="l">
              <a:spcBef>
                <a:spcPts val="1200"/>
              </a:spcBef>
              <a:spcAft>
                <a:spcPts val="1200"/>
              </a:spcAft>
              <a:buNone/>
            </a:pPr>
            <a:r>
              <a:rPr lang="en"/>
              <a:t>Serrano G, Charalambous M, Devriendt N, et al. Treatment of congenital extrahepatic portosystemic shunts in dogs: a systematic review and meta-analysis. J Vet Intern Med 2019;33:1865-1879.</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7"/>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Physiology of the Liver</a:t>
            </a:r>
            <a:endParaRPr/>
          </a:p>
        </p:txBody>
      </p:sp>
      <p:sp>
        <p:nvSpPr>
          <p:cNvPr id="85" name="Google Shape;85;p17"/>
          <p:cNvSpPr txBox="1"/>
          <p:nvPr>
            <p:ph idx="1" type="body"/>
          </p:nvPr>
        </p:nvSpPr>
        <p:spPr>
          <a:xfrm>
            <a:off x="311700" y="1152475"/>
            <a:ext cx="8520600" cy="3759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Hepatic vasculature embryologically stems from the umbilical and vitelline veins. </a:t>
            </a:r>
            <a:endParaRPr/>
          </a:p>
          <a:p>
            <a:pPr indent="-342900" lvl="0" marL="457200" rtl="0" algn="l">
              <a:spcBef>
                <a:spcPts val="1200"/>
              </a:spcBef>
              <a:spcAft>
                <a:spcPts val="0"/>
              </a:spcAft>
              <a:buSzPts val="1800"/>
              <a:buChar char="●"/>
            </a:pPr>
            <a:r>
              <a:rPr lang="en"/>
              <a:t>Paired vitelline veins originate at the yolk sac and form the left hepatic vein, hepatic sinusoids, and the hepatic portion of the caudal vena cava, the prehepatic portal vein, and its tributaries. </a:t>
            </a:r>
            <a:endParaRPr/>
          </a:p>
          <a:p>
            <a:pPr indent="-342900" lvl="0" marL="457200" rtl="0" algn="l">
              <a:spcBef>
                <a:spcPts val="0"/>
              </a:spcBef>
              <a:spcAft>
                <a:spcPts val="0"/>
              </a:spcAft>
              <a:buSzPts val="1800"/>
              <a:buChar char="●"/>
            </a:pPr>
            <a:r>
              <a:rPr lang="en"/>
              <a:t>The vitelline and umbilical systems combine to form the ductus venosus and the left branch of the portal vein.</a:t>
            </a:r>
            <a:endParaRPr/>
          </a:p>
          <a:p>
            <a:pPr indent="0" lvl="0" marL="0" rtl="0" algn="l">
              <a:spcBef>
                <a:spcPts val="1200"/>
              </a:spcBef>
              <a:spcAft>
                <a:spcPts val="0"/>
              </a:spcAft>
              <a:buNone/>
            </a:pPr>
            <a:r>
              <a:rPr lang="en"/>
              <a:t>There are also cardinal veins in the abdomen. </a:t>
            </a:r>
            <a:endParaRPr/>
          </a:p>
          <a:p>
            <a:pPr indent="-342900" lvl="0" marL="457200" rtl="0" algn="l">
              <a:spcBef>
                <a:spcPts val="1200"/>
              </a:spcBef>
              <a:spcAft>
                <a:spcPts val="0"/>
              </a:spcAft>
              <a:buSzPts val="1800"/>
              <a:buChar char="●"/>
            </a:pPr>
            <a:r>
              <a:rPr lang="en"/>
              <a:t>Form the nonportal abdominal, renal, and gonadal veins</a:t>
            </a:r>
            <a:endParaRPr/>
          </a:p>
          <a:p>
            <a:pPr indent="-342900" lvl="0" marL="457200" rtl="0" algn="l">
              <a:spcBef>
                <a:spcPts val="0"/>
              </a:spcBef>
              <a:spcAft>
                <a:spcPts val="0"/>
              </a:spcAft>
              <a:buSzPts val="1800"/>
              <a:buChar char="●"/>
            </a:pPr>
            <a:r>
              <a:rPr lang="en"/>
              <a:t>The caudal cardinal veins form the caudal vena cava caudal to the liver, and the azygos vein.</a:t>
            </a:r>
            <a:endParaRPr b="1"/>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8"/>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Physiology of the Liver</a:t>
            </a:r>
            <a:endParaRPr/>
          </a:p>
        </p:txBody>
      </p:sp>
      <p:sp>
        <p:nvSpPr>
          <p:cNvPr id="91" name="Google Shape;91;p18"/>
          <p:cNvSpPr txBox="1"/>
          <p:nvPr>
            <p:ph idx="1" type="body"/>
          </p:nvPr>
        </p:nvSpPr>
        <p:spPr>
          <a:xfrm>
            <a:off x="311700" y="1152475"/>
            <a:ext cx="8520600" cy="3759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Pre &amp; intrahepatic segments of the caudal vena cava join at the communication between the cardinal and vitelline systems. </a:t>
            </a:r>
            <a:endParaRPr/>
          </a:p>
          <a:p>
            <a:pPr indent="-342900" lvl="0" marL="457200" rtl="0" algn="l">
              <a:spcBef>
                <a:spcPts val="1200"/>
              </a:spcBef>
              <a:spcAft>
                <a:spcPts val="0"/>
              </a:spcAft>
              <a:buSzPts val="1800"/>
              <a:buChar char="●"/>
            </a:pPr>
            <a:r>
              <a:rPr lang="en"/>
              <a:t>Numerous nonfunctional portocaval and portoazygos communications in the fetus</a:t>
            </a:r>
            <a:endParaRPr/>
          </a:p>
          <a:p>
            <a:pPr indent="-342900" lvl="0" marL="457200" rtl="0" algn="l">
              <a:spcBef>
                <a:spcPts val="0"/>
              </a:spcBef>
              <a:spcAft>
                <a:spcPts val="0"/>
              </a:spcAft>
              <a:buSzPts val="1800"/>
              <a:buChar char="●"/>
            </a:pPr>
            <a:r>
              <a:rPr lang="en"/>
              <a:t>Not normally patent in the adult unless portal hypertension occurs forming multiple acquired extrahepatic shunts. </a:t>
            </a:r>
            <a:endParaRPr/>
          </a:p>
          <a:p>
            <a:pPr indent="-342900" lvl="0" marL="457200" rtl="0" algn="l">
              <a:spcBef>
                <a:spcPts val="0"/>
              </a:spcBef>
              <a:spcAft>
                <a:spcPts val="0"/>
              </a:spcAft>
              <a:buSzPts val="1800"/>
              <a:buChar char="●"/>
            </a:pPr>
            <a:r>
              <a:rPr lang="en"/>
              <a:t>When developmental errors create abnormal communications between these two systems, </a:t>
            </a:r>
            <a:r>
              <a:rPr b="1" lang="en"/>
              <a:t>congenital extrahepatic portosystemic shunts</a:t>
            </a:r>
            <a:r>
              <a:rPr lang="en"/>
              <a:t> result. </a:t>
            </a:r>
            <a:endParaRPr/>
          </a:p>
          <a:p>
            <a:pPr indent="0" lvl="0" marL="0" rtl="0" algn="l">
              <a:spcBef>
                <a:spcPts val="1200"/>
              </a:spcBef>
              <a:spcAft>
                <a:spcPts val="1200"/>
              </a:spcAft>
              <a:buNone/>
            </a:pPr>
            <a:r>
              <a:rPr lang="en"/>
              <a:t>Abnormal vessel patency, or other abnormal development with the vitelline venous system results in </a:t>
            </a:r>
            <a:r>
              <a:rPr b="1" lang="en"/>
              <a:t>congenital intrahepatic PSS. </a:t>
            </a:r>
            <a:endParaRPr b="1"/>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9"/>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Pathophysiology of Portosystemic Shunts</a:t>
            </a:r>
            <a:endParaRPr/>
          </a:p>
        </p:txBody>
      </p:sp>
      <p:sp>
        <p:nvSpPr>
          <p:cNvPr id="97" name="Google Shape;97;p1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000"/>
              <a:t>Portosystemic shunt</a:t>
            </a:r>
            <a:endParaRPr sz="2000"/>
          </a:p>
          <a:p>
            <a:pPr indent="-355600" lvl="0" marL="457200" rtl="0" algn="l">
              <a:spcBef>
                <a:spcPts val="1200"/>
              </a:spcBef>
              <a:spcAft>
                <a:spcPts val="0"/>
              </a:spcAft>
              <a:buSzPts val="2000"/>
              <a:buChar char="●"/>
            </a:pPr>
            <a:r>
              <a:rPr lang="en" sz="2000"/>
              <a:t>allows blood to bypass the liver</a:t>
            </a:r>
            <a:endParaRPr sz="2000"/>
          </a:p>
          <a:p>
            <a:pPr indent="-355600" lvl="0" marL="457200" rtl="0" algn="l">
              <a:spcBef>
                <a:spcPts val="0"/>
              </a:spcBef>
              <a:spcAft>
                <a:spcPts val="0"/>
              </a:spcAft>
              <a:buSzPts val="2000"/>
              <a:buChar char="●"/>
            </a:pPr>
            <a:r>
              <a:rPr lang="en" sz="2000"/>
              <a:t>trophic factors like insulin and glucagon are not able to encourage hepatic growth and development</a:t>
            </a:r>
            <a:endParaRPr sz="2000"/>
          </a:p>
          <a:p>
            <a:pPr indent="-342900" lvl="1" marL="914400" rtl="0" algn="l">
              <a:spcBef>
                <a:spcPts val="0"/>
              </a:spcBef>
              <a:spcAft>
                <a:spcPts val="0"/>
              </a:spcAft>
              <a:buSzPts val="1800"/>
              <a:buChar char="○"/>
            </a:pPr>
            <a:r>
              <a:rPr lang="en" sz="1800"/>
              <a:t>deficient protein production</a:t>
            </a:r>
            <a:endParaRPr sz="1800"/>
          </a:p>
          <a:p>
            <a:pPr indent="-342900" lvl="1" marL="914400" rtl="0" algn="l">
              <a:spcBef>
                <a:spcPts val="0"/>
              </a:spcBef>
              <a:spcAft>
                <a:spcPts val="0"/>
              </a:spcAft>
              <a:buSzPts val="1800"/>
              <a:buChar char="○"/>
            </a:pPr>
            <a:r>
              <a:rPr lang="en" sz="1800"/>
              <a:t>dysfunction of the reticuloendothelial system</a:t>
            </a:r>
            <a:endParaRPr sz="1800"/>
          </a:p>
          <a:p>
            <a:pPr indent="-342900" lvl="1" marL="914400" rtl="0" algn="l">
              <a:spcBef>
                <a:spcPts val="0"/>
              </a:spcBef>
              <a:spcAft>
                <a:spcPts val="0"/>
              </a:spcAft>
              <a:buSzPts val="1800"/>
              <a:buChar char="○"/>
            </a:pPr>
            <a:r>
              <a:rPr lang="en" sz="1800"/>
              <a:t>altered fat and protein metabolism</a:t>
            </a:r>
            <a:endParaRPr sz="1800"/>
          </a:p>
          <a:p>
            <a:pPr indent="-342900" lvl="1" marL="914400" rtl="0" algn="l">
              <a:spcBef>
                <a:spcPts val="0"/>
              </a:spcBef>
              <a:spcAft>
                <a:spcPts val="0"/>
              </a:spcAft>
              <a:buSzPts val="1800"/>
              <a:buChar char="○"/>
            </a:pPr>
            <a:r>
              <a:rPr lang="en" sz="1800"/>
              <a:t>hepatic atrophy</a:t>
            </a:r>
            <a:endParaRPr sz="1800"/>
          </a:p>
          <a:p>
            <a:pPr indent="-342900" lvl="1" marL="914400" rtl="0" algn="l">
              <a:spcBef>
                <a:spcPts val="0"/>
              </a:spcBef>
              <a:spcAft>
                <a:spcPts val="0"/>
              </a:spcAft>
              <a:buSzPts val="1800"/>
              <a:buChar char="○"/>
            </a:pPr>
            <a:r>
              <a:rPr lang="en" sz="1800"/>
              <a:t>eventually liver failure</a:t>
            </a:r>
            <a:endParaRPr sz="18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20"/>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Sequelae of Hepatic Vascular Anomalies</a:t>
            </a:r>
            <a:endParaRPr/>
          </a:p>
        </p:txBody>
      </p:sp>
      <p:sp>
        <p:nvSpPr>
          <p:cNvPr id="103" name="Google Shape;103;p20"/>
          <p:cNvSpPr txBox="1"/>
          <p:nvPr>
            <p:ph idx="1" type="body"/>
          </p:nvPr>
        </p:nvSpPr>
        <p:spPr>
          <a:xfrm>
            <a:off x="311700" y="1152475"/>
            <a:ext cx="8832300" cy="38091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a:t>Depending on the volume and origin of the blood that enters into systemic circulation,</a:t>
            </a:r>
            <a:endParaRPr/>
          </a:p>
          <a:p>
            <a:pPr indent="-342900" lvl="0" marL="457200" rtl="0" algn="l">
              <a:spcBef>
                <a:spcPts val="1200"/>
              </a:spcBef>
              <a:spcAft>
                <a:spcPts val="0"/>
              </a:spcAft>
              <a:buSzPts val="1800"/>
              <a:buChar char="●"/>
            </a:pPr>
            <a:r>
              <a:rPr lang="en"/>
              <a:t>There are a range of </a:t>
            </a:r>
            <a:r>
              <a:rPr lang="en"/>
              <a:t> exogenous and endogenous toxins that can accumulate leading to various c</a:t>
            </a:r>
            <a:r>
              <a:rPr lang="en"/>
              <a:t>linicopathologic and clinical signs </a:t>
            </a:r>
            <a:endParaRPr/>
          </a:p>
          <a:p>
            <a:pPr indent="-342900" lvl="0" marL="457200" rtl="0" algn="l">
              <a:spcBef>
                <a:spcPts val="0"/>
              </a:spcBef>
              <a:spcAft>
                <a:spcPts val="0"/>
              </a:spcAft>
              <a:buSzPts val="1800"/>
              <a:buChar char="●"/>
            </a:pPr>
            <a:r>
              <a:rPr lang="en"/>
              <a:t>+ concurrent failure of the normal hepatic functions such as gluconeogenesis, urea cycle, uric acid cycle, and glycogenolysis. </a:t>
            </a:r>
            <a:endParaRPr/>
          </a:p>
          <a:p>
            <a:pPr indent="-342900" lvl="0" marL="457200" rtl="0" algn="l">
              <a:spcBef>
                <a:spcPts val="0"/>
              </a:spcBef>
              <a:spcAft>
                <a:spcPts val="0"/>
              </a:spcAft>
              <a:buSzPts val="1800"/>
              <a:buChar char="●"/>
            </a:pPr>
            <a:r>
              <a:rPr lang="en"/>
              <a:t>=&gt; </a:t>
            </a:r>
            <a:r>
              <a:rPr lang="en"/>
              <a:t>Impaired hepatic function, hepatic encephalopathy (HE), chronic gastrointestinal signs, lower urinary tract signs, coagulopathies, and delayed growth. </a:t>
            </a:r>
            <a:endParaRPr/>
          </a:p>
          <a:p>
            <a:pPr indent="-317500" lvl="1" marL="914400" rtl="0" algn="l">
              <a:spcBef>
                <a:spcPts val="0"/>
              </a:spcBef>
              <a:spcAft>
                <a:spcPts val="0"/>
              </a:spcAft>
              <a:buSzPts val="1400"/>
              <a:buChar char="○"/>
            </a:pPr>
            <a:r>
              <a:rPr lang="en" sz="1800"/>
              <a:t>Polyuria and polydipsia, perhaps secondary to poor medullary concentration gradient from low BUN, increased renal blood flow, increased ACTH secretion and associated hypercortisolism, and  psychogenic polydipsia from HE. </a:t>
            </a:r>
            <a:endParaRPr sz="2165"/>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21"/>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Sequelae of Hepatic Vascular Anomalies</a:t>
            </a:r>
            <a:endParaRPr/>
          </a:p>
        </p:txBody>
      </p:sp>
      <p:sp>
        <p:nvSpPr>
          <p:cNvPr id="109" name="Google Shape;109;p21"/>
          <p:cNvSpPr txBox="1"/>
          <p:nvPr>
            <p:ph idx="1" type="body"/>
          </p:nvPr>
        </p:nvSpPr>
        <p:spPr>
          <a:xfrm>
            <a:off x="82700" y="1017450"/>
            <a:ext cx="9061200" cy="39441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lang="en" sz="2000"/>
              <a:t>EHPSS:</a:t>
            </a:r>
            <a:endParaRPr sz="2000"/>
          </a:p>
          <a:p>
            <a:pPr indent="-355600" lvl="1" marL="914400" rtl="0" algn="l">
              <a:spcBef>
                <a:spcPts val="0"/>
              </a:spcBef>
              <a:spcAft>
                <a:spcPts val="0"/>
              </a:spcAft>
              <a:buSzPts val="2000"/>
              <a:buChar char="○"/>
            </a:pPr>
            <a:r>
              <a:rPr lang="en" sz="2000"/>
              <a:t>splenocaval shunts may have less severe clinical signs because mesenteric/GI blood is still filtered through the liver</a:t>
            </a:r>
            <a:endParaRPr sz="2000"/>
          </a:p>
          <a:p>
            <a:pPr indent="-355600" lvl="0" marL="457200" rtl="0" algn="l">
              <a:spcBef>
                <a:spcPts val="0"/>
              </a:spcBef>
              <a:spcAft>
                <a:spcPts val="0"/>
              </a:spcAft>
              <a:buSzPts val="2000"/>
              <a:buChar char="●"/>
            </a:pPr>
            <a:r>
              <a:rPr lang="en" sz="2000"/>
              <a:t>IHPSS:</a:t>
            </a:r>
            <a:endParaRPr sz="2000"/>
          </a:p>
          <a:p>
            <a:pPr indent="-355600" lvl="1" marL="914400" rtl="0" algn="l">
              <a:spcBef>
                <a:spcPts val="0"/>
              </a:spcBef>
              <a:spcAft>
                <a:spcPts val="0"/>
              </a:spcAft>
              <a:buSzPts val="2000"/>
              <a:buChar char="○"/>
            </a:pPr>
            <a:r>
              <a:rPr lang="en" sz="2000"/>
              <a:t>largest volume diverted portal blood causing earlier and more serious clinical signs</a:t>
            </a:r>
            <a:endParaRPr sz="2000"/>
          </a:p>
          <a:p>
            <a:pPr indent="-355600" lvl="1" marL="914400" rtl="0" algn="l">
              <a:spcBef>
                <a:spcPts val="0"/>
              </a:spcBef>
              <a:spcAft>
                <a:spcPts val="0"/>
              </a:spcAft>
              <a:buSzPts val="2000"/>
              <a:buChar char="○"/>
            </a:pPr>
            <a:r>
              <a:rPr lang="en" sz="2000"/>
              <a:t>portocaval &gt; portoazygos</a:t>
            </a:r>
            <a:endParaRPr sz="2000"/>
          </a:p>
          <a:p>
            <a:pPr indent="-355600" lvl="1" marL="914400" rtl="0" algn="l">
              <a:spcBef>
                <a:spcPts val="0"/>
              </a:spcBef>
              <a:spcAft>
                <a:spcPts val="0"/>
              </a:spcAft>
              <a:buSzPts val="2000"/>
              <a:buChar char="○"/>
            </a:pPr>
            <a:r>
              <a:rPr lang="en" sz="2000"/>
              <a:t>clinical signs were also more common if the shunt inserted caudal to the liver than if inserted between the liver and the diaphragm. </a:t>
            </a:r>
            <a:endParaRPr sz="2000"/>
          </a:p>
          <a:p>
            <a:pPr indent="-355600" lvl="1" marL="914400" rtl="0" algn="l">
              <a:spcBef>
                <a:spcPts val="0"/>
              </a:spcBef>
              <a:spcAft>
                <a:spcPts val="0"/>
              </a:spcAft>
              <a:buSzPts val="2000"/>
              <a:buChar char="○"/>
            </a:pPr>
            <a:r>
              <a:rPr lang="en" sz="2000"/>
              <a:t>CNS signs are &gt; with splenocaval</a:t>
            </a:r>
            <a:endParaRPr sz="2000"/>
          </a:p>
          <a:p>
            <a:pPr indent="-355600" lvl="1" marL="914400" rtl="0" algn="l">
              <a:spcBef>
                <a:spcPts val="0"/>
              </a:spcBef>
              <a:spcAft>
                <a:spcPts val="0"/>
              </a:spcAft>
              <a:buSzPts val="2000"/>
              <a:buChar char="○"/>
            </a:pPr>
            <a:r>
              <a:rPr lang="en" sz="2000"/>
              <a:t>urinary signs are &gt; with anomalous right gastric then gastrosplenic veins</a:t>
            </a:r>
            <a:endParaRPr sz="2000"/>
          </a:p>
        </p:txBody>
      </p:sp>
    </p:spTree>
  </p:cSld>
  <p:clrMapOvr>
    <a:masterClrMapping/>
  </p:clrMapOvr>
</p:sld>
</file>

<file path=ppt/theme/theme1.xml><?xml version="1.0" encoding="utf-8"?>
<a:theme xmlns:a="http://schemas.openxmlformats.org/drawingml/2006/main" xmlns:r="http://schemas.openxmlformats.org/officeDocument/2006/relationships" name="Coral">
  <a:themeElements>
    <a:clrScheme name="Coral">
      <a:dk1>
        <a:srgbClr val="F55E61"/>
      </a:dk1>
      <a:lt1>
        <a:srgbClr val="FFFFFF"/>
      </a:lt1>
      <a:dk2>
        <a:srgbClr val="5E696C"/>
      </a:dk2>
      <a:lt2>
        <a:srgbClr val="BFC7CA"/>
      </a:lt2>
      <a:accent1>
        <a:srgbClr val="1E2D31"/>
      </a:accent1>
      <a:accent2>
        <a:srgbClr val="273C42"/>
      </a:accent2>
      <a:accent3>
        <a:srgbClr val="83D061"/>
      </a:accent3>
      <a:accent4>
        <a:srgbClr val="F6CD4C"/>
      </a:accent4>
      <a:accent5>
        <a:srgbClr val="AF4345"/>
      </a:accent5>
      <a:accent6>
        <a:srgbClr val="F58F8F"/>
      </a:accent6>
      <a:hlink>
        <a:srgbClr val="AF4345"/>
      </a:hlink>
      <a:folHlink>
        <a:srgbClr val="AF434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