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Proxima Nova"/>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ProximaNova-bold.fntdata"/><Relationship Id="rId12" Type="http://schemas.openxmlformats.org/officeDocument/2006/relationships/font" Target="fonts/ProximaNova-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roximaNova-boldItalic.fntdata"/><Relationship Id="rId14" Type="http://schemas.openxmlformats.org/officeDocument/2006/relationships/font" Target="fonts/ProximaNova-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0d12f566dd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10d12f566dd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Retrospective out of UPenn ER</a:t>
            </a:r>
            <a:endParaRPr/>
          </a:p>
          <a:p>
            <a:pPr indent="0" lvl="0" marL="0" rtl="0" algn="l">
              <a:spcBef>
                <a:spcPts val="0"/>
              </a:spcBef>
              <a:spcAft>
                <a:spcPts val="0"/>
              </a:spcAft>
              <a:buNone/>
            </a:pPr>
            <a:r>
              <a:rPr lang="en"/>
              <a:t>125 client owned animals from Jan 2006 to Dec 2017 who presented to UPenn ER for NSAID overdose</a:t>
            </a:r>
            <a:endParaRPr/>
          </a:p>
          <a:p>
            <a:pPr indent="-298450" lvl="0" marL="457200" rtl="0" algn="l">
              <a:spcBef>
                <a:spcPts val="0"/>
              </a:spcBef>
              <a:spcAft>
                <a:spcPts val="0"/>
              </a:spcAft>
              <a:buSzPts val="1100"/>
              <a:buChar char="-"/>
            </a:pPr>
            <a:r>
              <a:rPr lang="en"/>
              <a:t>Both confirmed or highly suspected NSAID overdose within 48 hours</a:t>
            </a:r>
            <a:endParaRPr/>
          </a:p>
          <a:p>
            <a:pPr indent="-298450" lvl="0" marL="457200" rtl="0" algn="l">
              <a:spcBef>
                <a:spcPts val="0"/>
              </a:spcBef>
              <a:spcAft>
                <a:spcPts val="0"/>
              </a:spcAft>
              <a:buSzPts val="1100"/>
              <a:buChar char="-"/>
            </a:pPr>
            <a:r>
              <a:rPr lang="en"/>
              <a:t>Dogs over 48 hours but had clinical signs supportive of NSAID overdose</a:t>
            </a:r>
            <a:endParaRPr/>
          </a:p>
          <a:p>
            <a:pPr indent="-298450" lvl="0" marL="457200" rtl="0" algn="l">
              <a:spcBef>
                <a:spcPts val="0"/>
              </a:spcBef>
              <a:spcAft>
                <a:spcPts val="0"/>
              </a:spcAft>
              <a:buSzPts val="1100"/>
              <a:buChar char="-"/>
            </a:pPr>
            <a:r>
              <a:rPr lang="en"/>
              <a:t>Name of NSAID had to be in medical record for inclusion with known exposure or suspected with supportive signs like chewed bottles and missing tablets</a:t>
            </a:r>
            <a:endParaRPr/>
          </a:p>
          <a:p>
            <a:pPr indent="-298450" lvl="0" marL="457200" rtl="0" algn="l">
              <a:spcBef>
                <a:spcPts val="0"/>
              </a:spcBef>
              <a:spcAft>
                <a:spcPts val="0"/>
              </a:spcAft>
              <a:buSzPts val="1100"/>
              <a:buChar char="-"/>
            </a:pPr>
            <a:r>
              <a:rPr lang="en"/>
              <a:t>Exclusion criteria - unconfirmed, CS while in therapeutic range, steroids within 72h of NSAID ingestion, ingestion of anything else besides NSAIDs, medical records incomplete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Pre-existing conditions (30/125): heart murmur (5), OA (4), Anxiety (3), CCL rupture (2), Seizures (2), Atopy (2)</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Daily medications (20/125): Carprofen (4), Deracoxib (3), Fluoxetine (2), Diphenhydramine (2)</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NSAID Toxicity: Ibuprofen (73/125 - 58.4%, 222 mg/kg median), Carprofen (23/125 - 18.4% 42mg/kg median), Naproxen (15/125 - 12% 165mg/kg median), Deracoxib (5/125 - 6.4%)</a:t>
            </a:r>
            <a:endParaRPr/>
          </a:p>
          <a:p>
            <a:pPr indent="-298450" lvl="0" marL="457200" rtl="0" algn="l">
              <a:spcBef>
                <a:spcPts val="0"/>
              </a:spcBef>
              <a:spcAft>
                <a:spcPts val="0"/>
              </a:spcAft>
              <a:buSzPts val="1100"/>
              <a:buChar char="-"/>
            </a:pPr>
            <a:r>
              <a:rPr lang="en"/>
              <a:t>5/125 were toxic doses over multiple days (median 3 days, range 2-7 days)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Clinical Signs - PU/PD (1.6%), Oligoanuria 0.8%, Seizure 0.8%</a:t>
            </a:r>
            <a:endParaRPr/>
          </a:p>
          <a:p>
            <a:pPr indent="0" lvl="0" marL="0" rtl="0" algn="l">
              <a:spcBef>
                <a:spcPts val="0"/>
              </a:spcBef>
              <a:spcAft>
                <a:spcPts val="0"/>
              </a:spcAft>
              <a:buNone/>
            </a:pPr>
            <a:r>
              <a:t/>
            </a:r>
            <a:endParaRPr/>
          </a:p>
          <a:p>
            <a:pPr indent="-298450" lvl="0" marL="457200" rtl="0" algn="l">
              <a:spcBef>
                <a:spcPts val="0"/>
              </a:spcBef>
              <a:spcAft>
                <a:spcPts val="0"/>
              </a:spcAft>
              <a:buClr>
                <a:schemeClr val="dk1"/>
              </a:buClr>
              <a:buSzPts val="1100"/>
              <a:buChar char="-"/>
            </a:pPr>
            <a:r>
              <a:rPr lang="en">
                <a:solidFill>
                  <a:schemeClr val="dk1"/>
                </a:solidFill>
              </a:rPr>
              <a:t>AKI - azotemic on presentation, developed AKI via IRIS creat over 1.6</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Intrinsic AKI - azotemic despite 48h IV fluids</a:t>
            </a:r>
            <a:endParaRPr>
              <a:solidFill>
                <a:schemeClr val="dk1"/>
              </a:solidFill>
            </a:endParaRPr>
          </a:p>
          <a:p>
            <a:pPr indent="-298450" lvl="2" marL="1371600" rtl="0" algn="l">
              <a:spcBef>
                <a:spcPts val="0"/>
              </a:spcBef>
              <a:spcAft>
                <a:spcPts val="0"/>
              </a:spcAft>
              <a:buClr>
                <a:schemeClr val="dk1"/>
              </a:buClr>
              <a:buSzPts val="1100"/>
              <a:buChar char="-"/>
            </a:pPr>
            <a:r>
              <a:rPr lang="en">
                <a:solidFill>
                  <a:schemeClr val="dk1"/>
                </a:solidFill>
              </a:rPr>
              <a:t>Discharge resolution - complete recovery</a:t>
            </a:r>
            <a:endParaRPr>
              <a:solidFill>
                <a:schemeClr val="dk1"/>
              </a:solidFill>
            </a:endParaRPr>
          </a:p>
          <a:p>
            <a:pPr indent="-298450" lvl="2" marL="1371600" rtl="0" algn="l">
              <a:spcBef>
                <a:spcPts val="0"/>
              </a:spcBef>
              <a:spcAft>
                <a:spcPts val="0"/>
              </a:spcAft>
              <a:buClr>
                <a:schemeClr val="dk1"/>
              </a:buClr>
              <a:buSzPts val="1100"/>
              <a:buChar char="-"/>
            </a:pPr>
            <a:r>
              <a:rPr lang="en">
                <a:solidFill>
                  <a:schemeClr val="dk1"/>
                </a:solidFill>
              </a:rPr>
              <a:t>Discharge azotemia - incomplete recovery</a:t>
            </a:r>
            <a:endParaRPr>
              <a:solidFill>
                <a:schemeClr val="dk1"/>
              </a:solidFill>
            </a:endParaRPr>
          </a:p>
          <a:p>
            <a:pPr indent="-298450" lvl="2" marL="1371600" rtl="0" algn="l">
              <a:spcBef>
                <a:spcPts val="0"/>
              </a:spcBef>
              <a:spcAft>
                <a:spcPts val="0"/>
              </a:spcAft>
              <a:buClr>
                <a:schemeClr val="dk1"/>
              </a:buClr>
              <a:buSzPts val="1100"/>
              <a:buChar char="-"/>
            </a:pPr>
            <a:r>
              <a:rPr lang="en">
                <a:solidFill>
                  <a:schemeClr val="dk1"/>
                </a:solidFill>
              </a:rPr>
              <a:t>Decreased glomerular vasoconstriction, acute interstitial nephritis</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Volume responsive AKI - azotemia resolved within 48h</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GIU suspected</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Hematochezia, melena, AUS radiology description of loss of layering, mural gas bubbles, mucosal defects, anemic (PCV &lt;41%) and at least ⅔ (vomiting, diarrhea, anorexia)</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Clinpath - 24/99 (24.2%) azotemic on presentation</a:t>
            </a:r>
            <a:endParaRPr/>
          </a:p>
          <a:p>
            <a:pPr indent="-298450" lvl="0" marL="457200" rtl="0" algn="l">
              <a:spcBef>
                <a:spcPts val="0"/>
              </a:spcBef>
              <a:spcAft>
                <a:spcPts val="0"/>
              </a:spcAft>
              <a:buSzPts val="1100"/>
              <a:buChar char="-"/>
            </a:pPr>
            <a:r>
              <a:rPr lang="en"/>
              <a:t>15/24 intrinsic AKI</a:t>
            </a:r>
            <a:endParaRPr/>
          </a:p>
          <a:p>
            <a:pPr indent="-298450" lvl="0" marL="457200" rtl="0" algn="l">
              <a:spcBef>
                <a:spcPts val="0"/>
              </a:spcBef>
              <a:spcAft>
                <a:spcPts val="0"/>
              </a:spcAft>
              <a:buSzPts val="1100"/>
              <a:buChar char="-"/>
            </a:pPr>
            <a:r>
              <a:rPr lang="en"/>
              <a:t>8/24 volume responsive AKI</a:t>
            </a:r>
            <a:endParaRPr/>
          </a:p>
          <a:p>
            <a:pPr indent="-298450" lvl="0" marL="457200" rtl="0" algn="l">
              <a:spcBef>
                <a:spcPts val="0"/>
              </a:spcBef>
              <a:spcAft>
                <a:spcPts val="0"/>
              </a:spcAft>
              <a:buSzPts val="1100"/>
              <a:buChar char="-"/>
            </a:pPr>
            <a:r>
              <a:rPr lang="en"/>
              <a:t>1/24 - CKD</a:t>
            </a:r>
            <a:endParaRPr/>
          </a:p>
          <a:p>
            <a:pPr indent="-298450" lvl="0" marL="457200" rtl="0" algn="l">
              <a:spcBef>
                <a:spcPts val="0"/>
              </a:spcBef>
              <a:spcAft>
                <a:spcPts val="0"/>
              </a:spcAft>
              <a:buSzPts val="1100"/>
              <a:buChar char="-"/>
            </a:pPr>
            <a:r>
              <a:rPr lang="en"/>
              <a:t>Two dogs developed intrinsic AKI during hospitalization</a:t>
            </a:r>
            <a:endParaRPr/>
          </a:p>
          <a:p>
            <a:pPr indent="-298450" lvl="0" marL="457200" rtl="0" algn="l">
              <a:spcBef>
                <a:spcPts val="0"/>
              </a:spcBef>
              <a:spcAft>
                <a:spcPts val="0"/>
              </a:spcAft>
              <a:buSzPts val="1100"/>
              <a:buChar char="-"/>
            </a:pPr>
            <a:r>
              <a:rPr lang="en"/>
              <a:t>Pre-fluids USG missing - potentially more intrinsic, nonazotemic AKIs may have been missed</a:t>
            </a:r>
            <a:endParaRPr/>
          </a:p>
          <a:p>
            <a:pPr indent="-298450" lvl="0" marL="457200" rtl="0" algn="l">
              <a:spcBef>
                <a:spcPts val="0"/>
              </a:spcBef>
              <a:spcAft>
                <a:spcPts val="0"/>
              </a:spcAft>
              <a:buSzPts val="1100"/>
              <a:buChar char="-"/>
            </a:pPr>
            <a:r>
              <a:rPr lang="en"/>
              <a:t>9/17 (52.9%) intrinsic AKIs discharged remained azotemic (median creatinine 2.2mg/dL (1.7-9.2)</a:t>
            </a:r>
            <a:endParaRPr/>
          </a:p>
          <a:p>
            <a:pPr indent="-298450" lvl="1" marL="914400" rtl="0" algn="l">
              <a:spcBef>
                <a:spcPts val="0"/>
              </a:spcBef>
              <a:spcAft>
                <a:spcPts val="0"/>
              </a:spcAft>
              <a:buSzPts val="1100"/>
              <a:buChar char="-"/>
            </a:pPr>
            <a:r>
              <a:rPr lang="en"/>
              <a:t>6/7 dogs recovered fully after 1 year of ingestion</a:t>
            </a:r>
            <a:endParaRPr/>
          </a:p>
          <a:p>
            <a:pPr indent="-298450" lvl="2" marL="1371600" rtl="0" algn="l">
              <a:spcBef>
                <a:spcPts val="0"/>
              </a:spcBef>
              <a:spcAft>
                <a:spcPts val="0"/>
              </a:spcAft>
              <a:buSzPts val="1100"/>
              <a:buChar char="-"/>
            </a:pPr>
            <a:r>
              <a:rPr lang="en"/>
              <a:t>Last dog was euthanized due to IRRT dependence</a:t>
            </a:r>
            <a:endParaRPr/>
          </a:p>
          <a:p>
            <a:pPr indent="-298450" lvl="1" marL="914400" rtl="0" algn="l">
              <a:spcBef>
                <a:spcPts val="0"/>
              </a:spcBef>
              <a:spcAft>
                <a:spcPts val="0"/>
              </a:spcAft>
              <a:buSzPts val="1100"/>
              <a:buChar char="-"/>
            </a:pPr>
            <a:r>
              <a:rPr lang="en"/>
              <a:t>2 lost to follow up</a:t>
            </a:r>
            <a:endParaRPr/>
          </a:p>
          <a:p>
            <a:pPr indent="-298450" lvl="0" marL="457200" rtl="0" algn="l">
              <a:spcBef>
                <a:spcPts val="0"/>
              </a:spcBef>
              <a:spcAft>
                <a:spcPts val="0"/>
              </a:spcAft>
              <a:buSzPts val="1100"/>
              <a:buChar char="-"/>
            </a:pPr>
            <a:r>
              <a:rPr lang="en"/>
              <a:t>At least one liver enzyme elevation noted in 10/26 (38.5%) on presentation</a:t>
            </a:r>
            <a:endParaRPr/>
          </a:p>
          <a:p>
            <a:pPr indent="-298450" lvl="1" marL="914400" rtl="0" algn="l">
              <a:spcBef>
                <a:spcPts val="0"/>
              </a:spcBef>
              <a:spcAft>
                <a:spcPts val="0"/>
              </a:spcAft>
              <a:buSzPts val="1100"/>
              <a:buChar char="-"/>
            </a:pPr>
            <a:r>
              <a:rPr lang="en"/>
              <a:t>Increases less than 2x upper reference interval 8/26 dogs</a:t>
            </a:r>
            <a:endParaRPr/>
          </a:p>
          <a:p>
            <a:pPr indent="-298450" lvl="1" marL="914400" rtl="0" algn="l">
              <a:spcBef>
                <a:spcPts val="0"/>
              </a:spcBef>
              <a:spcAft>
                <a:spcPts val="0"/>
              </a:spcAft>
              <a:buSzPts val="1100"/>
              <a:buChar char="-"/>
            </a:pPr>
            <a:r>
              <a:rPr lang="en"/>
              <a:t>3-5x upper reference interval in 2/26 dogs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AUS - 5/125 of dogs (4%) - 2 had gastritis, gastroenteritis, suspected GI ulceration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Emesis - 66/125% (52.8%) in hospital, 20/125 at home (16%), rDVM 10/125 (8%)</a:t>
            </a:r>
            <a:endParaRPr/>
          </a:p>
          <a:p>
            <a:pPr indent="-298450" lvl="0" marL="457200" rtl="0" algn="l">
              <a:spcBef>
                <a:spcPts val="0"/>
              </a:spcBef>
              <a:spcAft>
                <a:spcPts val="0"/>
              </a:spcAft>
              <a:buSzPts val="1100"/>
              <a:buChar char="-"/>
            </a:pPr>
            <a:r>
              <a:rPr lang="en"/>
              <a:t>No emesis if over 24h following ingestion for presentation, or neurologic signs (3/125)</a:t>
            </a:r>
            <a:endParaRPr/>
          </a:p>
          <a:p>
            <a:pPr indent="-298450" lvl="0" marL="457200" rtl="0" algn="l">
              <a:spcBef>
                <a:spcPts val="0"/>
              </a:spcBef>
              <a:spcAft>
                <a:spcPts val="0"/>
              </a:spcAft>
              <a:buSzPts val="1100"/>
              <a:buChar char="-"/>
            </a:pPr>
            <a:r>
              <a:rPr lang="en"/>
              <a:t>15/125 unknown reasons for no emesis induction</a:t>
            </a:r>
            <a:endParaRPr/>
          </a:p>
          <a:p>
            <a:pPr indent="-298450" lvl="0" marL="457200" rtl="0" algn="l">
              <a:spcBef>
                <a:spcPts val="0"/>
              </a:spcBef>
              <a:spcAft>
                <a:spcPts val="0"/>
              </a:spcAft>
              <a:buSzPts val="1100"/>
              <a:buChar char="-"/>
            </a:pPr>
            <a:r>
              <a:rPr lang="en"/>
              <a:t>At home emesis delay 15 minutes - 6 hours, median 1 hour	 with hydrogen peroxide, one received salt water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Activated charcoal 89 dogs in hospital, rDVM 13/125, both 8/125, median dose 2 (range 1-11)</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88/125 (70.4%) hospitalized, 37/125 (29.6%) outpatient basis</a:t>
            </a:r>
            <a:endParaRPr/>
          </a:p>
          <a:p>
            <a:pPr indent="-298450" lvl="0" marL="457200" rtl="0" algn="l">
              <a:spcBef>
                <a:spcPts val="0"/>
              </a:spcBef>
              <a:spcAft>
                <a:spcPts val="0"/>
              </a:spcAft>
              <a:buSzPts val="1100"/>
              <a:buChar char="-"/>
            </a:pPr>
            <a:r>
              <a:rPr lang="en"/>
              <a:t>Hospital stay 3 days (range 1-11 days)</a:t>
            </a:r>
            <a:endParaRPr/>
          </a:p>
          <a:p>
            <a:pPr indent="-298450" lvl="0" marL="457200" rtl="0" algn="l">
              <a:spcBef>
                <a:spcPts val="0"/>
              </a:spcBef>
              <a:spcAft>
                <a:spcPts val="0"/>
              </a:spcAft>
              <a:buSzPts val="1100"/>
              <a:buChar char="-"/>
            </a:pPr>
            <a:r>
              <a:rPr lang="en"/>
              <a:t>Medical therapies</a:t>
            </a:r>
            <a:endParaRPr/>
          </a:p>
          <a:p>
            <a:pPr indent="-298450" lvl="1" marL="914400" rtl="0" algn="l">
              <a:spcBef>
                <a:spcPts val="0"/>
              </a:spcBef>
              <a:spcAft>
                <a:spcPts val="0"/>
              </a:spcAft>
              <a:buSzPts val="1100"/>
              <a:buChar char="-"/>
            </a:pPr>
            <a:r>
              <a:rPr lang="en"/>
              <a:t>Misoprostol 99/125 (79.2%)</a:t>
            </a:r>
            <a:endParaRPr/>
          </a:p>
          <a:p>
            <a:pPr indent="-298450" lvl="1" marL="914400" rtl="0" algn="l">
              <a:spcBef>
                <a:spcPts val="0"/>
              </a:spcBef>
              <a:spcAft>
                <a:spcPts val="0"/>
              </a:spcAft>
              <a:buSzPts val="1100"/>
              <a:buChar char="-"/>
            </a:pPr>
            <a:r>
              <a:rPr lang="en"/>
              <a:t>PPI 80/125 (64%)</a:t>
            </a:r>
            <a:endParaRPr/>
          </a:p>
          <a:p>
            <a:pPr indent="-298450" lvl="1" marL="914400" rtl="0" algn="l">
              <a:spcBef>
                <a:spcPts val="0"/>
              </a:spcBef>
              <a:spcAft>
                <a:spcPts val="0"/>
              </a:spcAft>
              <a:buSzPts val="1100"/>
              <a:buChar char="-"/>
            </a:pPr>
            <a:r>
              <a:rPr lang="en"/>
              <a:t>Sucralfate 76/125 (60.8%)</a:t>
            </a:r>
            <a:endParaRPr/>
          </a:p>
          <a:p>
            <a:pPr indent="-298450" lvl="1" marL="914400" rtl="0" algn="l">
              <a:spcBef>
                <a:spcPts val="0"/>
              </a:spcBef>
              <a:spcAft>
                <a:spcPts val="0"/>
              </a:spcAft>
              <a:buSzPts val="1100"/>
              <a:buChar char="-"/>
            </a:pPr>
            <a:r>
              <a:rPr lang="en"/>
              <a:t>Famotidine 61/125 (48.8%)</a:t>
            </a:r>
            <a:endParaRPr/>
          </a:p>
          <a:p>
            <a:pPr indent="-298450" lvl="1" marL="914400" rtl="0" algn="l">
              <a:spcBef>
                <a:spcPts val="0"/>
              </a:spcBef>
              <a:spcAft>
                <a:spcPts val="0"/>
              </a:spcAft>
              <a:buSzPts val="1100"/>
              <a:buChar char="-"/>
            </a:pPr>
            <a:r>
              <a:rPr lang="en"/>
              <a:t>Ondansetron alone 20/125 (16%)</a:t>
            </a:r>
            <a:endParaRPr/>
          </a:p>
          <a:p>
            <a:pPr indent="-298450" lvl="1" marL="914400" rtl="0" algn="l">
              <a:spcBef>
                <a:spcPts val="0"/>
              </a:spcBef>
              <a:spcAft>
                <a:spcPts val="0"/>
              </a:spcAft>
              <a:buSzPts val="1100"/>
              <a:buChar char="-"/>
            </a:pPr>
            <a:r>
              <a:rPr lang="en"/>
              <a:t>Maropitant alone 15/125 (12%)</a:t>
            </a:r>
            <a:endParaRPr/>
          </a:p>
          <a:p>
            <a:pPr indent="-298450" lvl="1" marL="914400" rtl="0" algn="l">
              <a:spcBef>
                <a:spcPts val="0"/>
              </a:spcBef>
              <a:spcAft>
                <a:spcPts val="0"/>
              </a:spcAft>
              <a:buSzPts val="1100"/>
              <a:buChar char="-"/>
            </a:pPr>
            <a:r>
              <a:rPr lang="en"/>
              <a:t>Both maropitant + ondansetron 15/125 (12%)</a:t>
            </a:r>
            <a:endParaRPr/>
          </a:p>
          <a:p>
            <a:pPr indent="-298450" lvl="1" marL="914400" rtl="0" algn="l">
              <a:spcBef>
                <a:spcPts val="0"/>
              </a:spcBef>
              <a:spcAft>
                <a:spcPts val="0"/>
              </a:spcAft>
              <a:buSzPts val="1100"/>
              <a:buChar char="-"/>
            </a:pPr>
            <a:r>
              <a:rPr lang="en"/>
              <a:t>Hemoperfusion in 6/125 dogs (4.8%)</a:t>
            </a:r>
            <a:endParaRPr/>
          </a:p>
          <a:p>
            <a:pPr indent="-298450" lvl="1" marL="914400" rtl="0" algn="l">
              <a:spcBef>
                <a:spcPts val="0"/>
              </a:spcBef>
              <a:spcAft>
                <a:spcPts val="0"/>
              </a:spcAft>
              <a:buSzPts val="1100"/>
              <a:buChar char="-"/>
            </a:pPr>
            <a:r>
              <a:rPr lang="en"/>
              <a:t>IV Lipid emulsion 4/125 dogs (3.2%)</a:t>
            </a:r>
            <a:endParaRPr/>
          </a:p>
          <a:p>
            <a:pPr indent="-298450" lvl="1" marL="914400" rtl="0" algn="l">
              <a:spcBef>
                <a:spcPts val="0"/>
              </a:spcBef>
              <a:spcAft>
                <a:spcPts val="0"/>
              </a:spcAft>
              <a:buSzPts val="1100"/>
              <a:buChar char="-"/>
            </a:pPr>
            <a:r>
              <a:rPr lang="en"/>
              <a:t>Intermittent renal replacement therapy 2/125 dogs (1.6%)</a:t>
            </a:r>
            <a:endParaRPr/>
          </a:p>
          <a:p>
            <a:pPr indent="-298450" lvl="0" marL="457200" rtl="0" algn="l">
              <a:spcBef>
                <a:spcPts val="0"/>
              </a:spcBef>
              <a:spcAft>
                <a:spcPts val="0"/>
              </a:spcAft>
              <a:buSzPts val="1100"/>
              <a:buChar char="-"/>
            </a:pPr>
            <a:r>
              <a:rPr lang="en"/>
              <a:t>Blood products 4/125 (3.2%)</a:t>
            </a:r>
            <a:endParaRPr/>
          </a:p>
          <a:p>
            <a:pPr indent="-298450" lvl="1" marL="914400" rtl="0" algn="l">
              <a:spcBef>
                <a:spcPts val="0"/>
              </a:spcBef>
              <a:spcAft>
                <a:spcPts val="0"/>
              </a:spcAft>
              <a:buSzPts val="1100"/>
              <a:buChar char="-"/>
            </a:pPr>
            <a:r>
              <a:rPr lang="en"/>
              <a:t>pRBC 2/125, FFP 2/125</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Clinical Outcomes - Death/euthanasia, AKI, Suspected GI ulceration</a:t>
            </a:r>
            <a:endParaRPr/>
          </a:p>
          <a:p>
            <a:pPr indent="-298450" lvl="0" marL="457200" rtl="0" algn="l">
              <a:spcBef>
                <a:spcPts val="0"/>
              </a:spcBef>
              <a:spcAft>
                <a:spcPts val="0"/>
              </a:spcAft>
              <a:buSzPts val="1100"/>
              <a:buChar char="-"/>
            </a:pPr>
            <a:r>
              <a:rPr lang="en"/>
              <a:t>Euthanasia 5/125 (4%)</a:t>
            </a:r>
            <a:endParaRPr/>
          </a:p>
          <a:p>
            <a:pPr indent="-298450" lvl="1" marL="914400" rtl="0" algn="l">
              <a:spcBef>
                <a:spcPts val="0"/>
              </a:spcBef>
              <a:spcAft>
                <a:spcPts val="0"/>
              </a:spcAft>
              <a:buSzPts val="1100"/>
              <a:buChar char="-"/>
            </a:pPr>
            <a:r>
              <a:rPr lang="en"/>
              <a:t>Presentation 3 of 5 before treatments</a:t>
            </a:r>
            <a:endParaRPr/>
          </a:p>
          <a:p>
            <a:pPr indent="-298450" lvl="1" marL="914400" rtl="0" algn="l">
              <a:spcBef>
                <a:spcPts val="0"/>
              </a:spcBef>
              <a:spcAft>
                <a:spcPts val="0"/>
              </a:spcAft>
              <a:buSzPts val="1100"/>
              <a:buChar char="-"/>
            </a:pPr>
            <a:r>
              <a:rPr lang="en"/>
              <a:t>1 - 2 days post hospitalization due to clinical decline</a:t>
            </a:r>
            <a:endParaRPr/>
          </a:p>
          <a:p>
            <a:pPr indent="-298450" lvl="1" marL="914400" rtl="0" algn="l">
              <a:spcBef>
                <a:spcPts val="0"/>
              </a:spcBef>
              <a:spcAft>
                <a:spcPts val="0"/>
              </a:spcAft>
              <a:buSzPts val="1100"/>
              <a:buChar char="-"/>
            </a:pPr>
            <a:r>
              <a:rPr lang="en"/>
              <a:t>1 - natural death the day of admission from dialysis catheter placement complications before hemoperfusion</a:t>
            </a:r>
            <a:endParaRPr/>
          </a:p>
          <a:p>
            <a:pPr indent="-298450" lvl="0" marL="457200" rtl="0" algn="l">
              <a:spcBef>
                <a:spcPts val="0"/>
              </a:spcBef>
              <a:spcAft>
                <a:spcPts val="0"/>
              </a:spcAft>
              <a:buSzPts val="1100"/>
              <a:buChar char="-"/>
            </a:pPr>
            <a:r>
              <a:rPr lang="en"/>
              <a:t>Discharge 120/125 (96%)</a:t>
            </a:r>
            <a:endParaRPr/>
          </a:p>
          <a:p>
            <a:pPr indent="-298450" lvl="1" marL="914400" rtl="0" algn="l">
              <a:spcBef>
                <a:spcPts val="0"/>
              </a:spcBef>
              <a:spcAft>
                <a:spcPts val="0"/>
              </a:spcAft>
              <a:buSzPts val="1100"/>
              <a:buChar char="-"/>
            </a:pPr>
            <a:r>
              <a:rPr lang="en"/>
              <a:t>76 (63.3%) confirmed alive 30 days post-discharge</a:t>
            </a:r>
            <a:endParaRPr/>
          </a:p>
          <a:p>
            <a:pPr indent="-298450" lvl="1" marL="914400" rtl="0" algn="l">
              <a:spcBef>
                <a:spcPts val="0"/>
              </a:spcBef>
              <a:spcAft>
                <a:spcPts val="0"/>
              </a:spcAft>
              <a:buSzPts val="1100"/>
              <a:buChar char="-"/>
            </a:pPr>
            <a:r>
              <a:rPr lang="en"/>
              <a:t>44 lost to follow up</a:t>
            </a:r>
            <a:endParaRPr/>
          </a:p>
          <a:p>
            <a:pPr indent="-298450" lvl="1" marL="914400" rtl="0" algn="l">
              <a:spcBef>
                <a:spcPts val="0"/>
              </a:spcBef>
              <a:spcAft>
                <a:spcPts val="0"/>
              </a:spcAft>
              <a:buSzPts val="1100"/>
              <a:buChar char="-"/>
            </a:pPr>
            <a:r>
              <a:rPr lang="en"/>
              <a:t>75/76 alive 1 year post discharge</a:t>
            </a:r>
            <a:endParaRPr/>
          </a:p>
          <a:p>
            <a:pPr indent="-298450" lvl="2" marL="1371600" rtl="0" algn="l">
              <a:spcBef>
                <a:spcPts val="0"/>
              </a:spcBef>
              <a:spcAft>
                <a:spcPts val="0"/>
              </a:spcAft>
              <a:buSzPts val="1100"/>
              <a:buChar char="-"/>
            </a:pPr>
            <a:r>
              <a:rPr lang="en"/>
              <a:t>1 euthanized between 30 days and 1 year after 15 IRRT treatments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Ibuprofen was the most common toxin (73/125) but no relationship was found between estimated mg/kg dosage and likelihood of outcomes of euthanasia, AKI, or GIU</a:t>
            </a:r>
            <a:endParaRPr/>
          </a:p>
          <a:p>
            <a:pPr indent="-298450" lvl="0" marL="457200" rtl="0" algn="l">
              <a:spcBef>
                <a:spcPts val="0"/>
              </a:spcBef>
              <a:spcAft>
                <a:spcPts val="0"/>
              </a:spcAft>
              <a:buSzPts val="1100"/>
              <a:buChar char="-"/>
            </a:pPr>
            <a:r>
              <a:rPr lang="en"/>
              <a:t>Owner estimation error</a:t>
            </a:r>
            <a:endParaRPr/>
          </a:p>
          <a:p>
            <a:pPr indent="-298450" lvl="0" marL="457200" rtl="0" algn="l">
              <a:spcBef>
                <a:spcPts val="0"/>
              </a:spcBef>
              <a:spcAft>
                <a:spcPts val="0"/>
              </a:spcAft>
              <a:buSzPts val="1100"/>
              <a:buChar char="-"/>
            </a:pPr>
            <a:r>
              <a:rPr lang="en"/>
              <a:t>Decontamination of emesis/activated charcoal</a:t>
            </a:r>
            <a:endParaRPr/>
          </a:p>
          <a:p>
            <a:pPr indent="-298450" lvl="0" marL="457200" rtl="0" algn="l">
              <a:spcBef>
                <a:spcPts val="0"/>
              </a:spcBef>
              <a:spcAft>
                <a:spcPts val="0"/>
              </a:spcAft>
              <a:buSzPts val="1100"/>
              <a:buChar char="-"/>
            </a:pPr>
            <a:r>
              <a:rPr lang="en"/>
              <a:t>50% ingested a lower than expected AKI dose of 175mg/kg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Anorexia - significant prognostic factor for death/euthanasia with threefold increased risk of death/euth each day a dog was anorexic</a:t>
            </a:r>
            <a:endParaRPr/>
          </a:p>
          <a:p>
            <a:pPr indent="-298450" lvl="0" marL="457200" rtl="0" algn="l">
              <a:spcBef>
                <a:spcPts val="0"/>
              </a:spcBef>
              <a:spcAft>
                <a:spcPts val="0"/>
              </a:spcAft>
              <a:buSzPts val="1100"/>
              <a:buChar char="-"/>
            </a:pPr>
            <a:r>
              <a:rPr lang="en"/>
              <a:t>Days before presentation to DVM was not associated similarly in this study, but in a previous study of ibuprofen toxicity it was and increased risks of AKI, GIU</a:t>
            </a:r>
            <a:endParaRPr/>
          </a:p>
          <a:p>
            <a:pPr indent="-298450" lvl="0" marL="457200" rtl="0" algn="l">
              <a:spcBef>
                <a:spcPts val="0"/>
              </a:spcBef>
              <a:spcAft>
                <a:spcPts val="0"/>
              </a:spcAft>
              <a:buSzPts val="1100"/>
              <a:buChar char="-"/>
            </a:pPr>
            <a:r>
              <a:rPr lang="en"/>
              <a:t>This other study was before fast-dissolve NSAIDs hit the market</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10d12f566dd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10d12f566dd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Amikacin - aminoglycoside with gram positive and gram negative spectrum</a:t>
            </a:r>
            <a:endParaRPr/>
          </a:p>
          <a:p>
            <a:pPr indent="-298450" lvl="0" marL="457200" rtl="0" algn="l">
              <a:spcBef>
                <a:spcPts val="0"/>
              </a:spcBef>
              <a:spcAft>
                <a:spcPts val="0"/>
              </a:spcAft>
              <a:buSzPts val="1100"/>
              <a:buChar char="-"/>
            </a:pPr>
            <a:r>
              <a:rPr lang="en"/>
              <a:t>Known side effect is nephrotoxicity via 3 mechanisms</a:t>
            </a:r>
            <a:endParaRPr/>
          </a:p>
          <a:p>
            <a:pPr indent="-298450" lvl="1" marL="914400" rtl="0" algn="l">
              <a:spcBef>
                <a:spcPts val="0"/>
              </a:spcBef>
              <a:spcAft>
                <a:spcPts val="0"/>
              </a:spcAft>
              <a:buSzPts val="1100"/>
              <a:buChar char="-"/>
            </a:pPr>
            <a:r>
              <a:rPr lang="en"/>
              <a:t>Tubuloglomerular and macula densa feedback</a:t>
            </a:r>
            <a:endParaRPr/>
          </a:p>
          <a:p>
            <a:pPr indent="-298450" lvl="2" marL="1371600" rtl="0" algn="l">
              <a:spcBef>
                <a:spcPts val="0"/>
              </a:spcBef>
              <a:spcAft>
                <a:spcPts val="0"/>
              </a:spcAft>
              <a:buSzPts val="1100"/>
              <a:buChar char="-"/>
            </a:pPr>
            <a:r>
              <a:rPr lang="en"/>
              <a:t>Initial drop in GFR within hours</a:t>
            </a:r>
            <a:endParaRPr/>
          </a:p>
          <a:p>
            <a:pPr indent="-298450" lvl="1" marL="914400" rtl="0" algn="l">
              <a:spcBef>
                <a:spcPts val="0"/>
              </a:spcBef>
              <a:spcAft>
                <a:spcPts val="0"/>
              </a:spcAft>
              <a:buSzPts val="1100"/>
              <a:buChar char="-"/>
            </a:pPr>
            <a:r>
              <a:rPr lang="en"/>
              <a:t>Mesangial contraction</a:t>
            </a:r>
            <a:endParaRPr/>
          </a:p>
          <a:p>
            <a:pPr indent="-298450" lvl="2" marL="1371600" rtl="0" algn="l">
              <a:spcBef>
                <a:spcPts val="0"/>
              </a:spcBef>
              <a:spcAft>
                <a:spcPts val="0"/>
              </a:spcAft>
              <a:buSzPts val="1100"/>
              <a:buChar char="-"/>
            </a:pPr>
            <a:r>
              <a:rPr lang="en"/>
              <a:t>Further decreases GFR</a:t>
            </a:r>
            <a:endParaRPr/>
          </a:p>
          <a:p>
            <a:pPr indent="-298450" lvl="1" marL="914400" rtl="0" algn="l">
              <a:spcBef>
                <a:spcPts val="0"/>
              </a:spcBef>
              <a:spcAft>
                <a:spcPts val="0"/>
              </a:spcAft>
              <a:buSzPts val="1100"/>
              <a:buChar char="-"/>
            </a:pPr>
            <a:r>
              <a:rPr lang="en"/>
              <a:t>Renal tubular damage due to accumulation in the PCT and oxidative mitochondrial injury, cellular apoptosis</a:t>
            </a:r>
            <a:endParaRPr/>
          </a:p>
          <a:p>
            <a:pPr indent="-298450" lvl="2" marL="1371600" rtl="0" algn="l">
              <a:spcBef>
                <a:spcPts val="0"/>
              </a:spcBef>
              <a:spcAft>
                <a:spcPts val="0"/>
              </a:spcAft>
              <a:buSzPts val="1100"/>
              <a:buChar char="-"/>
            </a:pPr>
            <a:r>
              <a:rPr lang="en"/>
              <a:t>PCT cell shedding causes tubular clogging, urinary cast formation, consequential oligoanuria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Q: what method does hemodialysis use for clearance? </a:t>
            </a:r>
            <a:r>
              <a:rPr b="1" lang="en"/>
              <a:t>Diffusion</a:t>
            </a:r>
            <a:r>
              <a:rPr lang="en"/>
              <a:t>, adsorption, convection, reverse osmosis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Short review of ECT</a:t>
            </a:r>
            <a:endParaRPr/>
          </a:p>
          <a:p>
            <a:pPr indent="-298450" lvl="0" marL="457200" rtl="0" algn="l">
              <a:spcBef>
                <a:spcPts val="0"/>
              </a:spcBef>
              <a:spcAft>
                <a:spcPts val="0"/>
              </a:spcAft>
              <a:buSzPts val="1100"/>
              <a:buChar char="-"/>
            </a:pPr>
            <a:r>
              <a:rPr lang="en"/>
              <a:t>Solute removal via hemodialysis - diffusion through random movement of particles across semipermeable membrane down their concentration gradient</a:t>
            </a:r>
            <a:endParaRPr/>
          </a:p>
          <a:p>
            <a:pPr indent="-298450" lvl="0" marL="914400" rtl="0" algn="l">
              <a:spcBef>
                <a:spcPts val="0"/>
              </a:spcBef>
              <a:spcAft>
                <a:spcPts val="0"/>
              </a:spcAft>
              <a:buSzPts val="1100"/>
              <a:buChar char="-"/>
            </a:pPr>
            <a:r>
              <a:rPr lang="en"/>
              <a:t>Variables include toxin molecule characteristics such as molecular weight, volume of distribution, degree of protein binding</a:t>
            </a:r>
            <a:endParaRPr/>
          </a:p>
          <a:p>
            <a:pPr indent="-298450" lvl="1" marL="1371600" rtl="0" algn="l">
              <a:spcBef>
                <a:spcPts val="0"/>
              </a:spcBef>
              <a:spcAft>
                <a:spcPts val="0"/>
              </a:spcAft>
              <a:buSzPts val="1100"/>
              <a:buChar char="-"/>
            </a:pPr>
            <a:r>
              <a:rPr lang="en"/>
              <a:t>Dialyzer characteristics including hydraulic permeability, mass transfer area coefficient, and flux (high vs. low)</a:t>
            </a:r>
            <a:endParaRPr/>
          </a:p>
          <a:p>
            <a:pPr indent="-298450" lvl="0" marL="914400" rtl="0" algn="l">
              <a:spcBef>
                <a:spcPts val="0"/>
              </a:spcBef>
              <a:spcAft>
                <a:spcPts val="0"/>
              </a:spcAft>
              <a:buSzPts val="1100"/>
              <a:buChar char="-"/>
            </a:pPr>
            <a:r>
              <a:rPr lang="en"/>
              <a:t>Ideal toxin for hemodialysis = small volume of distribution, low protein binding, small in size under 500 Daltons</a:t>
            </a:r>
            <a:endParaRPr/>
          </a:p>
          <a:p>
            <a:pPr indent="0" lvl="0" marL="0" rtl="0" algn="l">
              <a:spcBef>
                <a:spcPts val="0"/>
              </a:spcBef>
              <a:spcAft>
                <a:spcPts val="0"/>
              </a:spcAft>
              <a:buNone/>
            </a:pPr>
            <a:r>
              <a:rPr lang="en"/>
              <a:t>Hemodialysis = diffusive clearance with blood and countercurrent dialysate in semi-permeable straws to move solute down concentration gradient</a:t>
            </a:r>
            <a:endParaRPr/>
          </a:p>
          <a:p>
            <a:pPr indent="-298450" lvl="0" marL="457200" rtl="0" algn="l">
              <a:spcBef>
                <a:spcPts val="0"/>
              </a:spcBef>
              <a:spcAft>
                <a:spcPts val="0"/>
              </a:spcAft>
              <a:buSzPts val="1100"/>
              <a:buChar char="-"/>
            </a:pPr>
            <a:r>
              <a:rPr lang="en"/>
              <a:t>Small &lt;500-1000 Da, water soluble, low degree of protein binding</a:t>
            </a:r>
            <a:endParaRPr/>
          </a:p>
          <a:p>
            <a:pPr indent="0" lvl="0" marL="0" rtl="0" algn="l">
              <a:spcBef>
                <a:spcPts val="0"/>
              </a:spcBef>
              <a:spcAft>
                <a:spcPts val="0"/>
              </a:spcAft>
              <a:buNone/>
            </a:pPr>
            <a:r>
              <a:rPr lang="en"/>
              <a:t>Hemofiltration/hemodiafiltration - convection - solvent is removed by augmenting transmembrane pressure across dialyzer. Solvent drag clears solute</a:t>
            </a:r>
            <a:endParaRPr/>
          </a:p>
          <a:p>
            <a:pPr indent="-298450" lvl="0" marL="457200" rtl="0" algn="l">
              <a:spcBef>
                <a:spcPts val="0"/>
              </a:spcBef>
              <a:spcAft>
                <a:spcPts val="0"/>
              </a:spcAft>
              <a:buSzPts val="1100"/>
              <a:buChar char="-"/>
            </a:pPr>
            <a:r>
              <a:rPr lang="en"/>
              <a:t>Larger solutes 1000-10,000Da</a:t>
            </a:r>
            <a:endParaRPr/>
          </a:p>
          <a:p>
            <a:pPr indent="0" lvl="0" marL="0" rtl="0" algn="l">
              <a:spcBef>
                <a:spcPts val="0"/>
              </a:spcBef>
              <a:spcAft>
                <a:spcPts val="0"/>
              </a:spcAft>
              <a:buNone/>
            </a:pPr>
            <a:r>
              <a:rPr lang="en"/>
              <a:t>Hemoperfusion - Adsorptive clearance over charcoal or adsorbent polymer cartridge via van der Waals forces </a:t>
            </a:r>
            <a:endParaRPr/>
          </a:p>
          <a:p>
            <a:pPr indent="0" lvl="0" marL="0" rtl="0" algn="l">
              <a:spcBef>
                <a:spcPts val="0"/>
              </a:spcBef>
              <a:spcAft>
                <a:spcPts val="0"/>
              </a:spcAft>
              <a:buNone/>
            </a:pPr>
            <a:r>
              <a:rPr lang="en"/>
              <a:t>- larger </a:t>
            </a:r>
            <a:r>
              <a:rPr lang="en"/>
              <a:t>molecules</a:t>
            </a:r>
            <a:r>
              <a:rPr lang="en"/>
              <a:t> over 10k Da or with a higher protein binding &lt;95%</a:t>
            </a:r>
            <a:endParaRPr/>
          </a:p>
          <a:p>
            <a:pPr indent="0" lvl="0" marL="0" rtl="0" algn="l">
              <a:spcBef>
                <a:spcPts val="0"/>
              </a:spcBef>
              <a:spcAft>
                <a:spcPts val="0"/>
              </a:spcAft>
              <a:buNone/>
            </a:pPr>
            <a:r>
              <a:rPr lang="en"/>
              <a:t>- removes glucose, calcium, WBC, platelets, cartridge can become saturated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400mg over 4 hours before presentation - </a:t>
            </a:r>
            <a:r>
              <a:rPr lang="en"/>
              <a:t>expected serum concentration is 70ug/mL - it was actually measured as 169.7ug/mL -&gt; 3x the predicted clearance, pointing to decreased endogenous clearance either due to altered pharmacokinetics due to overdose severity and/or a severe drop in GFR shortly after overdose.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Assuming a volume of distribution of 0.17L/kg, starting amount of amikacin in the cat was 118mg. Ending amount was less than 7.0mg. HD removed 111.2mg amikacin, about 280mg cleared endogenously before AKI. Reported excretion is 1.5ml/kg/min, 78.8 minute half life in a normal therapeutic dose in a healthy cat with normal GFR.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16 hours post-treatment, concentration rebounded from 9.1ug/mL to 10.1ug/mL and the serum creatinine reflected an ongoing GFR reduction and AKI. IRIS Stage III 24 hours post-amikacin exposure, progressed to Stage IV.</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 the day of intoxication, the cat was presented to the primary care</a:t>
            </a:r>
            <a:endParaRPr/>
          </a:p>
          <a:p>
            <a:pPr indent="0" lvl="0" marL="0" rtl="0" algn="l">
              <a:spcBef>
                <a:spcPts val="0"/>
              </a:spcBef>
              <a:spcAft>
                <a:spcPts val="0"/>
              </a:spcAft>
              <a:buNone/>
            </a:pPr>
            <a:r>
              <a:rPr lang="en"/>
              <a:t>veterinarian for acute onset of severe tremors and reported seizurelike</a:t>
            </a:r>
            <a:endParaRPr/>
          </a:p>
          <a:p>
            <a:pPr indent="0" lvl="0" marL="0" rtl="0" algn="l">
              <a:spcBef>
                <a:spcPts val="0"/>
              </a:spcBef>
              <a:spcAft>
                <a:spcPts val="0"/>
              </a:spcAft>
              <a:buNone/>
            </a:pPr>
            <a:r>
              <a:rPr lang="en"/>
              <a:t>event. The evening prior to presentation, a topical flea and tick</a:t>
            </a:r>
            <a:endParaRPr/>
          </a:p>
          <a:p>
            <a:pPr indent="0" lvl="0" marL="0" rtl="0" algn="l">
              <a:spcBef>
                <a:spcPts val="0"/>
              </a:spcBef>
              <a:spcAft>
                <a:spcPts val="0"/>
              </a:spcAft>
              <a:buNone/>
            </a:pPr>
            <a:r>
              <a:rPr lang="en"/>
              <a:t>preventative was applied. On initial evaluation, the cat was administered</a:t>
            </a:r>
            <a:endParaRPr/>
          </a:p>
          <a:p>
            <a:pPr indent="0" lvl="0" marL="0" rtl="0" algn="l">
              <a:spcBef>
                <a:spcPts val="0"/>
              </a:spcBef>
              <a:spcAft>
                <a:spcPts val="0"/>
              </a:spcAft>
              <a:buNone/>
            </a:pPr>
            <a:r>
              <a:rPr lang="en"/>
              <a:t>0.25 mg/kg of midazolam (IV). CBC revealed an HCT of 44%,</a:t>
            </a:r>
            <a:endParaRPr/>
          </a:p>
          <a:p>
            <a:pPr indent="0" lvl="0" marL="0" rtl="0" algn="l">
              <a:spcBef>
                <a:spcPts val="0"/>
              </a:spcBef>
              <a:spcAft>
                <a:spcPts val="0"/>
              </a:spcAft>
              <a:buNone/>
            </a:pPr>
            <a:r>
              <a:rPr lang="en"/>
              <a:t>a platelet count of 217 × 109/L, and an unremarkable leukogram. A</a:t>
            </a:r>
            <a:endParaRPr/>
          </a:p>
          <a:p>
            <a:pPr indent="0" lvl="0" marL="0" rtl="0" algn="l">
              <a:spcBef>
                <a:spcPts val="0"/>
              </a:spcBef>
              <a:spcAft>
                <a:spcPts val="0"/>
              </a:spcAft>
              <a:buNone/>
            </a:pPr>
            <a:r>
              <a:rPr lang="en"/>
              <a:t>serum biochemistry profile revealed a hypernatremia (163 mmol/L),</a:t>
            </a:r>
            <a:endParaRPr/>
          </a:p>
          <a:p>
            <a:pPr indent="0" lvl="0" marL="0" rtl="0" algn="l">
              <a:spcBef>
                <a:spcPts val="0"/>
              </a:spcBef>
              <a:spcAft>
                <a:spcPts val="0"/>
              </a:spcAft>
              <a:buNone/>
            </a:pPr>
            <a:r>
              <a:rPr lang="en"/>
              <a:t>normokalemia (3.3 mmol/L), hyperchloremia (125 mmol/L), increased</a:t>
            </a:r>
            <a:endParaRPr/>
          </a:p>
          <a:p>
            <a:pPr indent="0" lvl="0" marL="0" rtl="0" algn="l">
              <a:spcBef>
                <a:spcPts val="0"/>
              </a:spcBef>
              <a:spcAft>
                <a:spcPts val="0"/>
              </a:spcAft>
              <a:buNone/>
            </a:pPr>
            <a:r>
              <a:rPr lang="en"/>
              <a:t>alanine transaminase (138 IU/L), a normal total protein (73 g/L</a:t>
            </a:r>
            <a:endParaRPr/>
          </a:p>
          <a:p>
            <a:pPr indent="0" lvl="0" marL="0" rtl="0" algn="l">
              <a:spcBef>
                <a:spcPts val="0"/>
              </a:spcBef>
              <a:spcAft>
                <a:spcPts val="0"/>
              </a:spcAft>
              <a:buNone/>
            </a:pPr>
            <a:r>
              <a:rPr lang="en"/>
              <a:t>[7.3 g/dL]), normal creatinine of 62 μmol/L (0.7 mg/dL), and a normal</a:t>
            </a:r>
            <a:endParaRPr/>
          </a:p>
          <a:p>
            <a:pPr indent="0" lvl="0" marL="0" rtl="0" algn="l">
              <a:spcBef>
                <a:spcPts val="0"/>
              </a:spcBef>
              <a:spcAft>
                <a:spcPts val="0"/>
              </a:spcAft>
              <a:buNone/>
            </a:pPr>
            <a:r>
              <a:rPr lang="en"/>
              <a:t>BUN of 1,768 μmol/L (20 mg/dL). When no improvement in the</a:t>
            </a:r>
            <a:endParaRPr/>
          </a:p>
          <a:p>
            <a:pPr indent="0" lvl="0" marL="0" rtl="0" algn="l">
              <a:spcBef>
                <a:spcPts val="0"/>
              </a:spcBef>
              <a:spcAft>
                <a:spcPts val="0"/>
              </a:spcAft>
              <a:buNone/>
            </a:pPr>
            <a:r>
              <a:rPr lang="en"/>
              <a:t>tremoring was noted, 40 mg/kg of methocarbamol was administered,</a:t>
            </a:r>
            <a:endParaRPr/>
          </a:p>
          <a:p>
            <a:pPr indent="0" lvl="0" marL="0" rtl="0" algn="l">
              <a:spcBef>
                <a:spcPts val="0"/>
              </a:spcBef>
              <a:spcAft>
                <a:spcPts val="0"/>
              </a:spcAft>
              <a:buNone/>
            </a:pPr>
            <a:r>
              <a:rPr lang="en"/>
              <a:t>and the tremors resolved. The cat was referred to a private referral</a:t>
            </a:r>
            <a:endParaRPr/>
          </a:p>
          <a:p>
            <a:pPr indent="0" lvl="0" marL="0" rtl="0" algn="l">
              <a:spcBef>
                <a:spcPts val="0"/>
              </a:spcBef>
              <a:spcAft>
                <a:spcPts val="0"/>
              </a:spcAft>
              <a:buNone/>
            </a:pPr>
            <a:r>
              <a:rPr lang="en"/>
              <a:t>for intralipid emulsion therapy. During initial stabilization of the cat at</a:t>
            </a:r>
            <a:endParaRPr/>
          </a:p>
          <a:p>
            <a:pPr indent="0" lvl="0" marL="0" rtl="0" algn="l">
              <a:spcBef>
                <a:spcPts val="0"/>
              </a:spcBef>
              <a:spcAft>
                <a:spcPts val="0"/>
              </a:spcAft>
              <a:buNone/>
            </a:pPr>
            <a:r>
              <a:rPr lang="en"/>
              <a:t>the referring hospital, 1.6 mL (400 mg, IV) of amikacin was mistakenly</a:t>
            </a:r>
            <a:endParaRPr/>
          </a:p>
          <a:p>
            <a:pPr indent="0" lvl="0" marL="0" rtl="0" algn="l">
              <a:spcBef>
                <a:spcPts val="0"/>
              </a:spcBef>
              <a:spcAft>
                <a:spcPts val="0"/>
              </a:spcAft>
              <a:buNone/>
            </a:pPr>
            <a:r>
              <a:rPr lang="en"/>
              <a:t>administered instead of methocarbamol, the prescribed drug. The cat</a:t>
            </a:r>
            <a:endParaRPr/>
          </a:p>
          <a:p>
            <a:pPr indent="0" lvl="0" marL="0" rtl="0" algn="l">
              <a:spcBef>
                <a:spcPts val="0"/>
              </a:spcBef>
              <a:spcAft>
                <a:spcPts val="0"/>
              </a:spcAft>
              <a:buNone/>
            </a:pPr>
            <a:r>
              <a:rPr lang="en"/>
              <a:t>was immediately referred to the Extracorporeal Therapy Service for</a:t>
            </a:r>
            <a:endParaRPr/>
          </a:p>
          <a:p>
            <a:pPr indent="0" lvl="0" marL="0" rtl="0" algn="l">
              <a:spcBef>
                <a:spcPts val="0"/>
              </a:spcBef>
              <a:spcAft>
                <a:spcPts val="0"/>
              </a:spcAft>
              <a:buNone/>
            </a:pPr>
            <a:r>
              <a:rPr lang="en"/>
              <a:t>amikacin removal and arrived approximately 2 hours after the accidental</a:t>
            </a:r>
            <a:endParaRPr/>
          </a:p>
          <a:p>
            <a:pPr indent="0" lvl="0" marL="0" rtl="0" algn="l">
              <a:spcBef>
                <a:spcPts val="0"/>
              </a:spcBef>
              <a:spcAft>
                <a:spcPts val="0"/>
              </a:spcAft>
              <a:buNone/>
            </a:pPr>
            <a:r>
              <a:rPr lang="en"/>
              <a:t>overdose.</a:t>
            </a:r>
            <a:endParaRPr/>
          </a:p>
          <a:p>
            <a:pPr indent="0" lvl="0" marL="0" rtl="0" algn="l">
              <a:spcBef>
                <a:spcPts val="0"/>
              </a:spcBef>
              <a:spcAft>
                <a:spcPts val="0"/>
              </a:spcAft>
              <a:buNone/>
            </a:pPr>
            <a:r>
              <a:rPr lang="en"/>
              <a:t>An 8-Fr x 12-cm dual-lumen dialysis catheter was placed in the</a:t>
            </a:r>
            <a:endParaRPr/>
          </a:p>
          <a:p>
            <a:pPr indent="0" lvl="0" marL="0" rtl="0" algn="l">
              <a:spcBef>
                <a:spcPts val="0"/>
              </a:spcBef>
              <a:spcAft>
                <a:spcPts val="0"/>
              </a:spcAft>
              <a:buNone/>
            </a:pPr>
            <a:r>
              <a:rPr lang="en"/>
              <a:t>right jugular vein percutaneously using a modified Seldinger technique.</a:t>
            </a:r>
            <a:endParaRPr/>
          </a:p>
          <a:p>
            <a:pPr indent="0" lvl="0" marL="0" rtl="0" algn="l">
              <a:spcBef>
                <a:spcPts val="0"/>
              </a:spcBef>
              <a:spcAft>
                <a:spcPts val="0"/>
              </a:spcAft>
              <a:buNone/>
            </a:pPr>
            <a:r>
              <a:rPr lang="en"/>
              <a:t>Prior to intervention, blood was collected to measure serum amikacin</a:t>
            </a:r>
            <a:endParaRPr/>
          </a:p>
          <a:p>
            <a:pPr indent="0" lvl="0" marL="0" rtl="0" algn="l">
              <a:spcBef>
                <a:spcPts val="0"/>
              </a:spcBef>
              <a:spcAft>
                <a:spcPts val="0"/>
              </a:spcAft>
              <a:buNone/>
            </a:pPr>
            <a:r>
              <a:rPr lang="en"/>
              <a:t>concentration by immunoassay. Approximately 4 hours after the overdose,</a:t>
            </a:r>
            <a:endParaRPr/>
          </a:p>
          <a:p>
            <a:pPr indent="0" lvl="0" marL="0" rtl="0" algn="l">
              <a:spcBef>
                <a:spcPts val="0"/>
              </a:spcBef>
              <a:spcAft>
                <a:spcPts val="0"/>
              </a:spcAft>
              <a:buNone/>
            </a:pPr>
            <a:r>
              <a:rPr lang="en"/>
              <a:t>a 240-minute IHD session without ultrafiltration was initiated</a:t>
            </a:r>
            <a:endParaRPr/>
          </a:p>
          <a:p>
            <a:pPr indent="0" lvl="0" marL="0" rtl="0" algn="l">
              <a:spcBef>
                <a:spcPts val="0"/>
              </a:spcBef>
              <a:spcAft>
                <a:spcPts val="0"/>
              </a:spcAft>
              <a:buNone/>
            </a:pPr>
            <a:r>
              <a:rPr lang="en"/>
              <a:t>using a neonatal blood tubing set, F3 low-flux dialyzer, and a dialysis</a:t>
            </a:r>
            <a:endParaRPr/>
          </a:p>
          <a:p>
            <a:pPr indent="0" lvl="0" marL="0" rtl="0" algn="l">
              <a:spcBef>
                <a:spcPts val="0"/>
              </a:spcBef>
              <a:spcAft>
                <a:spcPts val="0"/>
              </a:spcAft>
              <a:buNone/>
            </a:pPr>
            <a:r>
              <a:rPr lang="en"/>
              <a:t>machine. The total volume of the extracorporeal circuit was approximately</a:t>
            </a:r>
            <a:endParaRPr/>
          </a:p>
          <a:p>
            <a:pPr indent="0" lvl="0" marL="0" rtl="0" algn="l">
              <a:spcBef>
                <a:spcPts val="0"/>
              </a:spcBef>
              <a:spcAft>
                <a:spcPts val="0"/>
              </a:spcAft>
              <a:buNone/>
            </a:pPr>
            <a:r>
              <a:rPr lang="en"/>
              <a:t>70 mL. Due to the owner’s expressed religious beliefs, blood</a:t>
            </a:r>
            <a:endParaRPr/>
          </a:p>
          <a:p>
            <a:pPr indent="0" lvl="0" marL="0" rtl="0" algn="l">
              <a:spcBef>
                <a:spcPts val="0"/>
              </a:spcBef>
              <a:spcAft>
                <a:spcPts val="0"/>
              </a:spcAft>
              <a:buNone/>
            </a:pPr>
            <a:r>
              <a:rPr lang="en"/>
              <a:t>transfusion was not permitted, and the extracorporeal circuit was</a:t>
            </a:r>
            <a:endParaRPr/>
          </a:p>
          <a:p>
            <a:pPr indent="0" lvl="0" marL="0" rtl="0" algn="l">
              <a:spcBef>
                <a:spcPts val="0"/>
              </a:spcBef>
              <a:spcAft>
                <a:spcPts val="0"/>
              </a:spcAft>
              <a:buNone/>
            </a:pPr>
            <a:r>
              <a:rPr lang="en"/>
              <a:t>primed with Hartmann’s solution.e The cat was also administered a 40-</a:t>
            </a:r>
            <a:endParaRPr/>
          </a:p>
          <a:p>
            <a:pPr indent="0" lvl="0" marL="0" rtl="0" algn="l">
              <a:spcBef>
                <a:spcPts val="0"/>
              </a:spcBef>
              <a:spcAft>
                <a:spcPts val="0"/>
              </a:spcAft>
              <a:buNone/>
            </a:pPr>
            <a:r>
              <a:rPr lang="en"/>
              <a:t>mL/kg IV bolus with Hartmann’s solution immediately prior to connection</a:t>
            </a:r>
            <a:endParaRPr/>
          </a:p>
          <a:p>
            <a:pPr indent="0" lvl="0" marL="0" rtl="0" algn="l">
              <a:spcBef>
                <a:spcPts val="0"/>
              </a:spcBef>
              <a:spcAft>
                <a:spcPts val="0"/>
              </a:spcAft>
              <a:buNone/>
            </a:pPr>
            <a:r>
              <a:rPr lang="en"/>
              <a:t>with the extracorporeal circuit. During the HD treatment, routine</a:t>
            </a:r>
            <a:endParaRPr/>
          </a:p>
          <a:p>
            <a:pPr indent="0" lvl="0" marL="0" rtl="0" algn="l">
              <a:spcBef>
                <a:spcPts val="0"/>
              </a:spcBef>
              <a:spcAft>
                <a:spcPts val="0"/>
              </a:spcAft>
              <a:buNone/>
            </a:pPr>
            <a:r>
              <a:rPr lang="en"/>
              <a:t>monitoring including ECG and oscillometric blood pressure was performed.</a:t>
            </a:r>
            <a:endParaRPr/>
          </a:p>
          <a:p>
            <a:pPr indent="0" lvl="0" marL="0" rtl="0" algn="l">
              <a:spcBef>
                <a:spcPts val="0"/>
              </a:spcBef>
              <a:spcAft>
                <a:spcPts val="0"/>
              </a:spcAft>
              <a:buNone/>
            </a:pPr>
            <a:r>
              <a:rPr lang="en"/>
              <a:t>A continuous infusion of unfractionated heparin was administered</a:t>
            </a:r>
            <a:endParaRPr/>
          </a:p>
          <a:p>
            <a:pPr indent="0" lvl="0" marL="0" rtl="0" algn="l">
              <a:spcBef>
                <a:spcPts val="0"/>
              </a:spcBef>
              <a:spcAft>
                <a:spcPts val="0"/>
              </a:spcAft>
              <a:buNone/>
            </a:pPr>
            <a:r>
              <a:rPr lang="en"/>
              <a:t>at a rate of 200 to 300 units/h, adjusted to maintain the activated</a:t>
            </a:r>
            <a:endParaRPr/>
          </a:p>
          <a:p>
            <a:pPr indent="0" lvl="0" marL="0" rtl="0" algn="l">
              <a:spcBef>
                <a:spcPts val="0"/>
              </a:spcBef>
              <a:spcAft>
                <a:spcPts val="0"/>
              </a:spcAft>
              <a:buNone/>
            </a:pPr>
            <a:r>
              <a:rPr lang="en"/>
              <a:t>clotting time between 180 and 240 seconds. The patient tolerated the</a:t>
            </a:r>
            <a:endParaRPr/>
          </a:p>
          <a:p>
            <a:pPr indent="0" lvl="0" marL="0" rtl="0" algn="l">
              <a:spcBef>
                <a:spcPts val="0"/>
              </a:spcBef>
              <a:spcAft>
                <a:spcPts val="0"/>
              </a:spcAft>
              <a:buNone/>
            </a:pPr>
            <a:r>
              <a:rPr lang="en"/>
              <a:t>session without any occurrence of hemodynamic instability during or</a:t>
            </a:r>
            <a:endParaRPr/>
          </a:p>
          <a:p>
            <a:pPr indent="0" lvl="0" marL="0" rtl="0" algn="l">
              <a:spcBef>
                <a:spcPts val="0"/>
              </a:spcBef>
              <a:spcAft>
                <a:spcPts val="0"/>
              </a:spcAft>
              <a:buNone/>
            </a:pPr>
            <a:r>
              <a:rPr lang="en"/>
              <a:t>following the treatment. A total of 23.4 L (5.7 L/kg) of blood was processed</a:t>
            </a:r>
            <a:endParaRPr/>
          </a:p>
          <a:p>
            <a:pPr indent="0" lvl="0" marL="0" rtl="0" algn="l">
              <a:spcBef>
                <a:spcPts val="0"/>
              </a:spcBef>
              <a:spcAft>
                <a:spcPts val="0"/>
              </a:spcAft>
              <a:buNone/>
            </a:pPr>
            <a:r>
              <a:rPr lang="en"/>
              <a:t>over the treatment period, with an average blood flow rate of 97.5 mL/min. The baseline amikacin concentration decreased from</a:t>
            </a:r>
            <a:endParaRPr/>
          </a:p>
          <a:p>
            <a:pPr indent="0" lvl="0" marL="0" rtl="0" algn="l">
              <a:spcBef>
                <a:spcPts val="0"/>
              </a:spcBef>
              <a:spcAft>
                <a:spcPts val="0"/>
              </a:spcAft>
              <a:buNone/>
            </a:pPr>
            <a:r>
              <a:rPr lang="en"/>
              <a:t>169.7 μg/mL before HD to 9.8 μg/mL at the end of the session. During</a:t>
            </a:r>
            <a:endParaRPr/>
          </a:p>
          <a:p>
            <a:pPr indent="0" lvl="0" marL="0" rtl="0" algn="l">
              <a:spcBef>
                <a:spcPts val="0"/>
              </a:spcBef>
              <a:spcAft>
                <a:spcPts val="0"/>
              </a:spcAft>
              <a:buNone/>
            </a:pPr>
            <a:r>
              <a:rPr lang="en"/>
              <a:t>The HD treatment, serial blood samples were collected, predialzyer and</a:t>
            </a:r>
            <a:endParaRPr/>
          </a:p>
          <a:p>
            <a:pPr indent="0" lvl="0" marL="0" rtl="0" algn="l">
              <a:spcBef>
                <a:spcPts val="0"/>
              </a:spcBef>
              <a:spcAft>
                <a:spcPts val="0"/>
              </a:spcAft>
              <a:buNone/>
            </a:pPr>
            <a:r>
              <a:rPr lang="en"/>
              <a:t>postdialzyer, at 15 minutes, 60 minutes, and 240 minutes to measure</a:t>
            </a:r>
            <a:endParaRPr/>
          </a:p>
          <a:p>
            <a:pPr indent="0" lvl="0" marL="0" rtl="0" algn="l">
              <a:spcBef>
                <a:spcPts val="0"/>
              </a:spcBef>
              <a:spcAft>
                <a:spcPts val="0"/>
              </a:spcAft>
              <a:buNone/>
            </a:pPr>
            <a:r>
              <a:rPr lang="en"/>
              <a:t>serum amikacin concentrations (Figure 1) and determine the extraction</a:t>
            </a:r>
            <a:endParaRPr/>
          </a:p>
          <a:p>
            <a:pPr indent="0" lvl="0" marL="0" rtl="0" algn="l">
              <a:spcBef>
                <a:spcPts val="0"/>
              </a:spcBef>
              <a:spcAft>
                <a:spcPts val="0"/>
              </a:spcAft>
              <a:buNone/>
            </a:pPr>
            <a:r>
              <a:rPr lang="en"/>
              <a:t>ratio and instantaneous clearance of the dialyzer</a:t>
            </a:r>
            <a:endParaRPr/>
          </a:p>
          <a:p>
            <a:pPr indent="-298450" lvl="0" marL="457200" rtl="0" algn="l">
              <a:spcBef>
                <a:spcPts val="0"/>
              </a:spcBef>
              <a:spcAft>
                <a:spcPts val="0"/>
              </a:spcAft>
              <a:buSzPts val="1100"/>
              <a:buChar char="-"/>
            </a:pPr>
            <a:r>
              <a:rPr lang="en"/>
              <a:t>2.0ml/kg/min calculated total plasma clearance of amikacin during IHD</a:t>
            </a:r>
            <a:endParaRPr/>
          </a:p>
          <a:p>
            <a:pPr indent="0" lvl="0" marL="0" rtl="0" algn="l">
              <a:spcBef>
                <a:spcPts val="0"/>
              </a:spcBef>
              <a:spcAft>
                <a:spcPts val="0"/>
              </a:spcAft>
              <a:buNone/>
            </a:pPr>
            <a:r>
              <a:rPr lang="en"/>
              <a:t>The patient was hospitalized in the ICU following IHD treatment.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Medical management including maintenance fluids (0.45%</a:t>
            </a:r>
            <a:endParaRPr/>
          </a:p>
          <a:p>
            <a:pPr indent="0" lvl="0" marL="0" rtl="0" algn="l">
              <a:spcBef>
                <a:spcPts val="0"/>
              </a:spcBef>
              <a:spcAft>
                <a:spcPts val="0"/>
              </a:spcAft>
              <a:buNone/>
            </a:pPr>
            <a:r>
              <a:rPr lang="en"/>
              <a:t>sodium chloride, IV, 30 mL/kg/d), mannitol (0.5 g/kg, IV, once), Nacetylcysteine</a:t>
            </a:r>
            <a:endParaRPr/>
          </a:p>
          <a:p>
            <a:pPr indent="0" lvl="0" marL="0" rtl="0" algn="l">
              <a:spcBef>
                <a:spcPts val="0"/>
              </a:spcBef>
              <a:spcAft>
                <a:spcPts val="0"/>
              </a:spcAft>
              <a:buNone/>
            </a:pPr>
            <a:r>
              <a:rPr lang="en"/>
              <a:t>(70 mg/kg, IV, q 8 h), vitamin C (20 mg/kg, IV, q 12</a:t>
            </a:r>
            <a:endParaRPr/>
          </a:p>
          <a:p>
            <a:pPr indent="0" lvl="0" marL="0" rtl="0" algn="l">
              <a:spcBef>
                <a:spcPts val="0"/>
              </a:spcBef>
              <a:spcAft>
                <a:spcPts val="0"/>
              </a:spcAft>
              <a:buNone/>
            </a:pPr>
            <a:r>
              <a:rPr lang="en"/>
              <a:t>h), omega-3 fatty acids (50 mg/kg, PO, q 24 h), and telmisartan (Angiotensin II receptor blocker)</a:t>
            </a:r>
            <a:endParaRPr/>
          </a:p>
          <a:p>
            <a:pPr indent="0" lvl="0" marL="0" rtl="0" algn="l">
              <a:spcBef>
                <a:spcPts val="0"/>
              </a:spcBef>
              <a:spcAft>
                <a:spcPts val="0"/>
              </a:spcAft>
              <a:buNone/>
            </a:pPr>
            <a:r>
              <a:rPr lang="en"/>
              <a:t>(0.5mg/kg, PO, q 24 h) were administered.</a:t>
            </a:r>
            <a:endParaRPr/>
          </a:p>
          <a:p>
            <a:pPr indent="0" lvl="0" marL="0" rtl="0" algn="l">
              <a:spcBef>
                <a:spcPts val="0"/>
              </a:spcBef>
              <a:spcAft>
                <a:spcPts val="0"/>
              </a:spcAft>
              <a:buNone/>
            </a:pPr>
            <a:r>
              <a:rPr lang="en"/>
              <a:t>Amikacin concentration was measured 16 hours from the end of</a:t>
            </a:r>
            <a:endParaRPr/>
          </a:p>
          <a:p>
            <a:pPr indent="0" lvl="0" marL="0" rtl="0" algn="l">
              <a:spcBef>
                <a:spcPts val="0"/>
              </a:spcBef>
              <a:spcAft>
                <a:spcPts val="0"/>
              </a:spcAft>
              <a:buNone/>
            </a:pPr>
            <a:r>
              <a:rPr lang="en"/>
              <a:t>the IHD session (Figure 1). At this time, serum concentration was</a:t>
            </a:r>
            <a:endParaRPr/>
          </a:p>
          <a:p>
            <a:pPr indent="0" lvl="0" marL="0" rtl="0" algn="l">
              <a:spcBef>
                <a:spcPts val="0"/>
              </a:spcBef>
              <a:spcAft>
                <a:spcPts val="0"/>
              </a:spcAft>
              <a:buNone/>
            </a:pPr>
            <a:r>
              <a:rPr lang="en"/>
              <a:t>10.1 μmol/L. Approximately 24 hours after the intoxication, the cat</a:t>
            </a:r>
            <a:endParaRPr/>
          </a:p>
          <a:p>
            <a:pPr indent="0" lvl="0" marL="0" rtl="0" algn="l">
              <a:spcBef>
                <a:spcPts val="0"/>
              </a:spcBef>
              <a:spcAft>
                <a:spcPts val="0"/>
              </a:spcAft>
              <a:buNone/>
            </a:pPr>
            <a:r>
              <a:rPr lang="en"/>
              <a:t>developed an IRIS grade III AKI with an increase in serum creatinine</a:t>
            </a:r>
            <a:endParaRPr/>
          </a:p>
          <a:p>
            <a:pPr indent="0" lvl="0" marL="0" rtl="0" algn="l">
              <a:spcBef>
                <a:spcPts val="0"/>
              </a:spcBef>
              <a:spcAft>
                <a:spcPts val="0"/>
              </a:spcAft>
              <a:buNone/>
            </a:pPr>
            <a:r>
              <a:rPr lang="en"/>
              <a:t>from a baseline of 62 μmol/L (0.7 mg/dL) to 310 μmol/L (3.5 mg/dL).2</a:t>
            </a:r>
            <a:endParaRPr/>
          </a:p>
          <a:p>
            <a:pPr indent="0" lvl="0" marL="0" rtl="0" algn="l">
              <a:spcBef>
                <a:spcPts val="0"/>
              </a:spcBef>
              <a:spcAft>
                <a:spcPts val="0"/>
              </a:spcAft>
              <a:buNone/>
            </a:pPr>
            <a:r>
              <a:rPr lang="en"/>
              <a:t>Based on serial urine measurements, without the use of a urinary</a:t>
            </a:r>
            <a:endParaRPr/>
          </a:p>
          <a:p>
            <a:pPr indent="0" lvl="0" marL="0" rtl="0" algn="l">
              <a:spcBef>
                <a:spcPts val="0"/>
              </a:spcBef>
              <a:spcAft>
                <a:spcPts val="0"/>
              </a:spcAft>
              <a:buNone/>
            </a:pPr>
            <a:r>
              <a:rPr lang="en"/>
              <a:t>catheter, the urine output over the initial 24-hours following overdose</a:t>
            </a:r>
            <a:endParaRPr/>
          </a:p>
          <a:p>
            <a:pPr indent="0" lvl="0" marL="0" rtl="0" algn="l">
              <a:spcBef>
                <a:spcPts val="0"/>
              </a:spcBef>
              <a:spcAft>
                <a:spcPts val="0"/>
              </a:spcAft>
              <a:buNone/>
            </a:pPr>
            <a:r>
              <a:rPr lang="en"/>
              <a:t>averaged 4 mL/kg/h. Daily serum biochemistry panels were performed</a:t>
            </a:r>
            <a:endParaRPr/>
          </a:p>
          <a:p>
            <a:pPr indent="0" lvl="0" marL="0" rtl="0" algn="l">
              <a:spcBef>
                <a:spcPts val="0"/>
              </a:spcBef>
              <a:spcAft>
                <a:spcPts val="0"/>
              </a:spcAft>
              <a:buNone/>
            </a:pPr>
            <a:r>
              <a:rPr lang="en"/>
              <a:t>(Figure 2), and the cat’s AKI progressed to an IRIS grade IV AKI.2</a:t>
            </a:r>
            <a:endParaRPr/>
          </a:p>
          <a:p>
            <a:pPr indent="0" lvl="0" marL="0" rtl="0" algn="l">
              <a:spcBef>
                <a:spcPts val="0"/>
              </a:spcBef>
              <a:spcAft>
                <a:spcPts val="0"/>
              </a:spcAft>
              <a:buNone/>
            </a:pPr>
            <a:r>
              <a:rPr lang="en"/>
              <a:t>Urinalysis was also performed daily to monitor for evidence of cast</a:t>
            </a:r>
            <a:endParaRPr/>
          </a:p>
          <a:p>
            <a:pPr indent="0" lvl="0" marL="0" rtl="0" algn="l">
              <a:spcBef>
                <a:spcPts val="0"/>
              </a:spcBef>
              <a:spcAft>
                <a:spcPts val="0"/>
              </a:spcAft>
              <a:buNone/>
            </a:pPr>
            <a:r>
              <a:rPr lang="en"/>
              <a:t>formation. During the course of hospitalization, amorphous debris</a:t>
            </a:r>
            <a:endParaRPr/>
          </a:p>
          <a:p>
            <a:pPr indent="0" lvl="0" marL="0" rtl="0" algn="l">
              <a:spcBef>
                <a:spcPts val="0"/>
              </a:spcBef>
              <a:spcAft>
                <a:spcPts val="0"/>
              </a:spcAft>
              <a:buNone/>
            </a:pPr>
            <a:r>
              <a:rPr lang="en"/>
              <a:t>was persistently present; however, urinary casts were never detected.</a:t>
            </a:r>
            <a:endParaRPr/>
          </a:p>
          <a:p>
            <a:pPr indent="0" lvl="0" marL="0" rtl="0" algn="l">
              <a:spcBef>
                <a:spcPts val="0"/>
              </a:spcBef>
              <a:spcAft>
                <a:spcPts val="0"/>
              </a:spcAft>
              <a:buNone/>
            </a:pPr>
            <a:r>
              <a:rPr lang="en"/>
              <a:t>The cat was discharged from the hospital 4 days following the initial</a:t>
            </a:r>
            <a:endParaRPr/>
          </a:p>
          <a:p>
            <a:pPr indent="0" lvl="0" marL="0" rtl="0" algn="l">
              <a:spcBef>
                <a:spcPts val="0"/>
              </a:spcBef>
              <a:spcAft>
                <a:spcPts val="0"/>
              </a:spcAft>
              <a:buNone/>
            </a:pPr>
            <a:r>
              <a:rPr lang="en"/>
              <a:t>overdose. A recheck examinationwas performed 48 hours and approximately</a:t>
            </a:r>
            <a:endParaRPr/>
          </a:p>
          <a:p>
            <a:pPr indent="0" lvl="0" marL="0" rtl="0" algn="l">
              <a:spcBef>
                <a:spcPts val="0"/>
              </a:spcBef>
              <a:spcAft>
                <a:spcPts val="0"/>
              </a:spcAft>
              <a:buNone/>
            </a:pPr>
            <a:r>
              <a:rPr lang="en"/>
              <a:t>1 month following hospital discharge and revealed a stable</a:t>
            </a:r>
            <a:endParaRPr/>
          </a:p>
          <a:p>
            <a:pPr indent="0" lvl="0" marL="0" rtl="0" algn="l">
              <a:spcBef>
                <a:spcPts val="0"/>
              </a:spcBef>
              <a:spcAft>
                <a:spcPts val="0"/>
              </a:spcAft>
              <a:buNone/>
            </a:pPr>
            <a:r>
              <a:rPr lang="en"/>
              <a:t>creatinine and no other abnormalities on CBC and serum biochemical</a:t>
            </a:r>
            <a:endParaRPr/>
          </a:p>
          <a:p>
            <a:pPr indent="0" lvl="0" marL="0" rtl="0" algn="l">
              <a:spcBef>
                <a:spcPts val="0"/>
              </a:spcBef>
              <a:spcAft>
                <a:spcPts val="0"/>
              </a:spcAft>
              <a:buNone/>
            </a:pPr>
            <a:r>
              <a:rPr lang="en"/>
              <a:t>panel. Upon follow-up with the owners 48 hours after discharge, the</a:t>
            </a:r>
            <a:endParaRPr/>
          </a:p>
          <a:p>
            <a:pPr indent="0" lvl="0" marL="0" rtl="0" algn="l">
              <a:spcBef>
                <a:spcPts val="0"/>
              </a:spcBef>
              <a:spcAft>
                <a:spcPts val="0"/>
              </a:spcAft>
              <a:buNone/>
            </a:pPr>
            <a:r>
              <a:rPr lang="en"/>
              <a:t>cat was eating, drinking, and urinating normally.</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0d12f566dd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0d12f566dd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Perfusion parameters - HR, CRT, mm color, pulse quality, rectal temperature on triage</a:t>
            </a:r>
            <a:endParaRPr/>
          </a:p>
          <a:p>
            <a:pPr indent="-298450" lvl="0" marL="457200" rtl="0" algn="l">
              <a:spcBef>
                <a:spcPts val="0"/>
              </a:spcBef>
              <a:spcAft>
                <a:spcPts val="0"/>
              </a:spcAft>
              <a:buSzPts val="1100"/>
              <a:buChar char="-"/>
            </a:pPr>
            <a:r>
              <a:rPr lang="en"/>
              <a:t>Hypoperfusion = 2 abnormal parameters (CRT &gt;2s, pale mm, HR &gt;225 or under 140, poor to absent femoral pulses, rectal temperature under 37.2*C (98.96*F)</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Minimal handling/restraint, no standardized recumbency</a:t>
            </a:r>
            <a:endParaRPr/>
          </a:p>
          <a:p>
            <a:pPr indent="-298450" lvl="0" marL="457200" rtl="0" algn="l">
              <a:spcBef>
                <a:spcPts val="0"/>
              </a:spcBef>
              <a:spcAft>
                <a:spcPts val="0"/>
              </a:spcAft>
              <a:buSzPts val="1100"/>
              <a:buChar char="-"/>
            </a:pPr>
            <a:r>
              <a:rPr lang="en"/>
              <a:t>Measurements were in order via coin flip</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Stronger correlation of radial artery measurements and perfusion parameters, coccygeal trending a little higher but still correlated, just weaker.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Weaknesses</a:t>
            </a:r>
            <a:endParaRPr/>
          </a:p>
          <a:p>
            <a:pPr indent="-298450" lvl="0" marL="457200" rtl="0" algn="l">
              <a:spcBef>
                <a:spcPts val="0"/>
              </a:spcBef>
              <a:spcAft>
                <a:spcPts val="0"/>
              </a:spcAft>
              <a:buSzPts val="1100"/>
              <a:buChar char="-"/>
            </a:pPr>
            <a:r>
              <a:rPr lang="en"/>
              <a:t>No biochemical measurements, operator variability, no invasive measurements to compare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Recommendations</a:t>
            </a:r>
            <a:endParaRPr/>
          </a:p>
          <a:p>
            <a:pPr indent="-298450" lvl="0" marL="457200" rtl="0" algn="l">
              <a:spcBef>
                <a:spcPts val="0"/>
              </a:spcBef>
              <a:spcAft>
                <a:spcPts val="0"/>
              </a:spcAft>
              <a:buSzPts val="1100"/>
              <a:buChar char="-"/>
            </a:pPr>
            <a:r>
              <a:rPr lang="en"/>
              <a:t>Take both measurements on triage; track serially with whichever one seems to correlate better with patient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0d12f566dd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0d12f566dd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They tested 6 samples of rabbit blood against dog pRBC pigtails of both DEA 1 positive and negative blood (3 of each type) - slide and tube agglutination in all crossmatches, </a:t>
            </a:r>
            <a:r>
              <a:rPr lang="en"/>
              <a:t>hemolysis</a:t>
            </a:r>
            <a:r>
              <a:rPr lang="en"/>
              <a:t> in all minor crossmatches. </a:t>
            </a:r>
            <a:r>
              <a:rPr lang="en"/>
              <a:t>Emergency</a:t>
            </a:r>
            <a:r>
              <a:rPr lang="en"/>
              <a:t> xenotransfusion of canine blood in rabbits is not advisable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Sublingual/ventral cervical hematoma -&gt;intubation, CT scan revealed suspected eosinophilic bronchopneumopathy, thromboelastography revealed sligh</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 10-month-old neutered female Mastiff presented for acute respiratory distress. On admission, the dog was tachycardic, cyanotic, and orthopneic; stridor was audible. A 10-cm soft tissue swelling in the right ventral cervical region and bruising around the rostral mandible were noted. At the time of endotracheal intubation, the trachea was deviated to the right as a consequence of severe soft tissue swelling that was contiguous with the sublingual hematoma and cervical region, causing loss of visualization of the arytenoids. A computed tomography with contrast scan of the head, neck, and thorax was performed, showing severe soft tissue swelling of the tongue, obliteration of the common pharyngeal/laryngeal regions from suspected hemorrhage, and rightward displacement of pharynx, larynx, and proximal trachea. Marked diffuse bronchial/bronchiolar thickening associated with bronchiolectasis and diffuse opacification of the pulmonary parenchyma with regions of consolidation were noted. The dog was minimally hypercoagulable on thromboelastography. The imaging results together with results of bronchoalveolar lavage cytology supported a comorbidity of eosinophilic bronchopneumopathy. Intubation was maintained with infusions of propofol and fentanyl, with minimal changes in oropharyngeal swelling within the first 18 hours of treatment. Medicinal leeches were then applied to the sublingual and cervical regions. There was continued slow bleeding from the sites of leech detachment, and the dog was able to be extubated at 44 hours, followed by hospital discharge.</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0d12f566dd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10d12f566dd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11" name="Google Shape;11;p2"/>
          <p:cNvSpPr txBox="1"/>
          <p:nvPr>
            <p:ph type="ctrTitle"/>
          </p:nvPr>
        </p:nvSpPr>
        <p:spPr>
          <a:xfrm>
            <a:off x="510450" y="1257300"/>
            <a:ext cx="8123100" cy="15885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12" name="Google Shape;12;p2"/>
          <p:cNvSpPr txBox="1"/>
          <p:nvPr>
            <p:ph idx="1" type="subTitle"/>
          </p:nvPr>
        </p:nvSpPr>
        <p:spPr>
          <a:xfrm>
            <a:off x="510450" y="3182313"/>
            <a:ext cx="8123100" cy="630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400"/>
              <a:buNone/>
              <a:defRPr sz="24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11"/>
          <p:cNvSpPr txBox="1"/>
          <p:nvPr>
            <p:ph hasCustomPrompt="1" type="title"/>
          </p:nvPr>
        </p:nvSpPr>
        <p:spPr>
          <a:xfrm>
            <a:off x="311700" y="991475"/>
            <a:ext cx="8520600" cy="19179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14000"/>
              <a:buNone/>
              <a:defRPr b="1" sz="14000"/>
            </a:lvl1pPr>
            <a:lvl2pPr lvl="1" algn="ctr">
              <a:spcBef>
                <a:spcPts val="0"/>
              </a:spcBef>
              <a:spcAft>
                <a:spcPts val="0"/>
              </a:spcAft>
              <a:buSzPts val="14000"/>
              <a:buNone/>
              <a:defRPr b="1" sz="14000"/>
            </a:lvl2pPr>
            <a:lvl3pPr lvl="2" algn="ctr">
              <a:spcBef>
                <a:spcPts val="0"/>
              </a:spcBef>
              <a:spcAft>
                <a:spcPts val="0"/>
              </a:spcAft>
              <a:buSzPts val="14000"/>
              <a:buNone/>
              <a:defRPr b="1" sz="14000"/>
            </a:lvl3pPr>
            <a:lvl4pPr lvl="3" algn="ctr">
              <a:spcBef>
                <a:spcPts val="0"/>
              </a:spcBef>
              <a:spcAft>
                <a:spcPts val="0"/>
              </a:spcAft>
              <a:buSzPts val="14000"/>
              <a:buNone/>
              <a:defRPr b="1" sz="14000"/>
            </a:lvl4pPr>
            <a:lvl5pPr lvl="4" algn="ctr">
              <a:spcBef>
                <a:spcPts val="0"/>
              </a:spcBef>
              <a:spcAft>
                <a:spcPts val="0"/>
              </a:spcAft>
              <a:buSzPts val="14000"/>
              <a:buNone/>
              <a:defRPr b="1" sz="14000"/>
            </a:lvl5pPr>
            <a:lvl6pPr lvl="5" algn="ctr">
              <a:spcBef>
                <a:spcPts val="0"/>
              </a:spcBef>
              <a:spcAft>
                <a:spcPts val="0"/>
              </a:spcAft>
              <a:buSzPts val="14000"/>
              <a:buNone/>
              <a:defRPr b="1" sz="14000"/>
            </a:lvl6pPr>
            <a:lvl7pPr lvl="6" algn="ctr">
              <a:spcBef>
                <a:spcPts val="0"/>
              </a:spcBef>
              <a:spcAft>
                <a:spcPts val="0"/>
              </a:spcAft>
              <a:buSzPts val="14000"/>
              <a:buNone/>
              <a:defRPr b="1" sz="14000"/>
            </a:lvl7pPr>
            <a:lvl8pPr lvl="7" algn="ctr">
              <a:spcBef>
                <a:spcPts val="0"/>
              </a:spcBef>
              <a:spcAft>
                <a:spcPts val="0"/>
              </a:spcAft>
              <a:buSzPts val="14000"/>
              <a:buNone/>
              <a:defRPr b="1" sz="14000"/>
            </a:lvl8pPr>
            <a:lvl9pPr lvl="8" algn="ctr">
              <a:spcBef>
                <a:spcPts val="0"/>
              </a:spcBef>
              <a:spcAft>
                <a:spcPts val="0"/>
              </a:spcAft>
              <a:buSzPts val="14000"/>
              <a:buNone/>
              <a:defRPr b="1" sz="14000"/>
            </a:lvl9pPr>
          </a:lstStyle>
          <a:p>
            <a:r>
              <a:t>xx%</a:t>
            </a:r>
          </a:p>
        </p:txBody>
      </p:sp>
      <p:sp>
        <p:nvSpPr>
          <p:cNvPr id="51" name="Google Shape;51;p11"/>
          <p:cNvSpPr txBox="1"/>
          <p:nvPr>
            <p:ph idx="1" type="body"/>
          </p:nvPr>
        </p:nvSpPr>
        <p:spPr>
          <a:xfrm>
            <a:off x="311700" y="3071300"/>
            <a:ext cx="8520600" cy="901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16" name="Google Shape;16;p3"/>
          <p:cNvSpPr txBox="1"/>
          <p:nvPr>
            <p:ph type="title"/>
          </p:nvPr>
        </p:nvSpPr>
        <p:spPr>
          <a:xfrm>
            <a:off x="510450" y="2057400"/>
            <a:ext cx="8123100" cy="77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1" name="Google Shape;21;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2" name="Google Shape;22;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 name="Google Shape;25;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 name="Google Shape;26;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0" name="Google Shape;30;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Google Shape;33;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5" name="Shape 35"/>
        <p:cNvGrpSpPr/>
        <p:nvPr/>
      </p:nvGrpSpPr>
      <p:grpSpPr>
        <a:xfrm>
          <a:off x="0" y="0"/>
          <a:ext cx="0" cy="0"/>
          <a:chOff x="0" y="0"/>
          <a:chExt cx="0" cy="0"/>
        </a:xfrm>
      </p:grpSpPr>
      <p:sp>
        <p:nvSpPr>
          <p:cNvPr id="36" name="Google Shape;36;p8"/>
          <p:cNvSpPr txBox="1"/>
          <p:nvPr>
            <p:ph type="title"/>
          </p:nvPr>
        </p:nvSpPr>
        <p:spPr>
          <a:xfrm>
            <a:off x="490250" y="526350"/>
            <a:ext cx="57975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7" name="Google Shape;37;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 name="Google Shape;40;p9"/>
          <p:cNvCxnSpPr/>
          <p:nvPr/>
        </p:nvCxnSpPr>
        <p:spPr>
          <a:xfrm>
            <a:off x="5029675" y="4495500"/>
            <a:ext cx="468300" cy="0"/>
          </a:xfrm>
          <a:prstGeom prst="straightConnector1">
            <a:avLst/>
          </a:prstGeom>
          <a:noFill/>
          <a:ln cap="flat" cmpd="sng" w="19050">
            <a:solidFill>
              <a:schemeClr val="lt2"/>
            </a:solidFill>
            <a:prstDash val="solid"/>
            <a:round/>
            <a:headEnd len="sm" w="sm" type="none"/>
            <a:tailEnd len="sm" w="sm" type="none"/>
          </a:ln>
        </p:spPr>
      </p:cxnSp>
      <p:sp>
        <p:nvSpPr>
          <p:cNvPr id="41" name="Google Shape;41;p9"/>
          <p:cNvSpPr txBox="1"/>
          <p:nvPr>
            <p:ph type="title"/>
          </p:nvPr>
        </p:nvSpPr>
        <p:spPr>
          <a:xfrm>
            <a:off x="265500" y="1205825"/>
            <a:ext cx="4045200" cy="1509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2" name="Google Shape;42;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3" name="Google Shape;43;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4" name="Google Shape;44;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p10"/>
          <p:cNvSpPr txBox="1"/>
          <p:nvPr>
            <p:ph idx="1" type="body"/>
          </p:nvPr>
        </p:nvSpPr>
        <p:spPr>
          <a:xfrm>
            <a:off x="311700" y="42368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100"/>
              <a:buNone/>
              <a:defRPr sz="2100"/>
            </a:lvl1pPr>
          </a:lstStyle>
          <a:p/>
        </p:txBody>
      </p:sp>
      <p:sp>
        <p:nvSpPr>
          <p:cNvPr id="47" name="Google Shape;47;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pearmin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doi.org/10.1111/vec.13096"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510450" y="1257300"/>
            <a:ext cx="8123100" cy="15885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JVECC Fall Literature Review</a:t>
            </a:r>
            <a:endParaRPr/>
          </a:p>
        </p:txBody>
      </p:sp>
      <p:sp>
        <p:nvSpPr>
          <p:cNvPr id="60" name="Google Shape;60;p13"/>
          <p:cNvSpPr txBox="1"/>
          <p:nvPr>
            <p:ph idx="1" type="subTitle"/>
          </p:nvPr>
        </p:nvSpPr>
        <p:spPr>
          <a:xfrm>
            <a:off x="510450" y="3182313"/>
            <a:ext cx="8123100" cy="630000"/>
          </a:xfrm>
          <a:prstGeom prst="rect">
            <a:avLst/>
          </a:prstGeom>
        </p:spPr>
        <p:txBody>
          <a:bodyPr anchorCtr="0" anchor="t" bIns="91425" lIns="91425" spcFirstLastPara="1" rIns="91425" wrap="square" tIns="91425">
            <a:normAutofit fontScale="70000" lnSpcReduction="20000"/>
          </a:bodyPr>
          <a:lstStyle/>
          <a:p>
            <a:pPr indent="0" lvl="0" marL="0" rtl="0" algn="l">
              <a:spcBef>
                <a:spcPts val="0"/>
              </a:spcBef>
              <a:spcAft>
                <a:spcPts val="0"/>
              </a:spcAft>
              <a:buNone/>
            </a:pPr>
            <a:r>
              <a:rPr lang="en"/>
              <a:t>Trevor Chan, DVM</a:t>
            </a:r>
            <a:endParaRPr/>
          </a:p>
          <a:p>
            <a:pPr indent="0" lvl="0" marL="0" rtl="0" algn="l">
              <a:spcBef>
                <a:spcPts val="0"/>
              </a:spcBef>
              <a:spcAft>
                <a:spcPts val="0"/>
              </a:spcAft>
              <a:buNone/>
            </a:pPr>
            <a:r>
              <a:rPr lang="en"/>
              <a:t>ECC Resident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66" name="Google Shape;66;p14"/>
          <p:cNvSpPr txBox="1"/>
          <p:nvPr>
            <p:ph idx="1" type="body"/>
          </p:nvPr>
        </p:nvSpPr>
        <p:spPr>
          <a:xfrm>
            <a:off x="311700" y="1716300"/>
            <a:ext cx="8520600" cy="28527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Retrospective with 125 patients</a:t>
            </a:r>
            <a:endParaRPr/>
          </a:p>
          <a:p>
            <a:pPr indent="-342900" lvl="0" marL="457200" rtl="0" algn="l">
              <a:spcBef>
                <a:spcPts val="0"/>
              </a:spcBef>
              <a:spcAft>
                <a:spcPts val="0"/>
              </a:spcAft>
              <a:buSzPts val="1800"/>
              <a:buChar char="-"/>
            </a:pPr>
            <a:r>
              <a:rPr lang="en"/>
              <a:t>Clinical signs - Vomiting 36.8%, Anorexia 15.2%, Diarrhea 10.4%, Hematemesis 8%, Melena 7.2%, Ataxia 4%, Mentation change 4%</a:t>
            </a:r>
            <a:endParaRPr/>
          </a:p>
          <a:p>
            <a:pPr indent="-342900" lvl="0" marL="457200" rtl="0" algn="l">
              <a:spcBef>
                <a:spcPts val="0"/>
              </a:spcBef>
              <a:spcAft>
                <a:spcPts val="0"/>
              </a:spcAft>
              <a:buSzPts val="1800"/>
              <a:buChar char="-"/>
            </a:pPr>
            <a:r>
              <a:rPr lang="en"/>
              <a:t>Clinpath - 24/99 (24.2%) azotemic on presentation</a:t>
            </a:r>
            <a:endParaRPr/>
          </a:p>
          <a:p>
            <a:pPr indent="-342900" lvl="0" marL="457200" rtl="0" algn="l">
              <a:spcBef>
                <a:spcPts val="0"/>
              </a:spcBef>
              <a:spcAft>
                <a:spcPts val="0"/>
              </a:spcAft>
              <a:buSzPts val="1800"/>
              <a:buChar char="-"/>
            </a:pPr>
            <a:r>
              <a:rPr lang="en"/>
              <a:t>Emesis 96/125 (76.8%), Activated charcoal 94/125 (75.2%)</a:t>
            </a:r>
            <a:endParaRPr/>
          </a:p>
          <a:p>
            <a:pPr indent="-342900" lvl="0" marL="457200" rtl="0" algn="l">
              <a:spcBef>
                <a:spcPts val="0"/>
              </a:spcBef>
              <a:spcAft>
                <a:spcPts val="0"/>
              </a:spcAft>
              <a:buSzPts val="1800"/>
              <a:buChar char="-"/>
            </a:pPr>
            <a:r>
              <a:rPr lang="en"/>
              <a:t>AKI 24/99 on presentation, 2 during hospitalization</a:t>
            </a:r>
            <a:endParaRPr/>
          </a:p>
          <a:p>
            <a:pPr indent="-317500" lvl="1" marL="914400" rtl="0" algn="l">
              <a:spcBef>
                <a:spcPts val="0"/>
              </a:spcBef>
              <a:spcAft>
                <a:spcPts val="0"/>
              </a:spcAft>
              <a:buSzPts val="1400"/>
              <a:buChar char="-"/>
            </a:pPr>
            <a:r>
              <a:rPr lang="en"/>
              <a:t>6/9 of discharged azotemic dogs recovered full renal function 1 year post toxicosis</a:t>
            </a:r>
            <a:endParaRPr/>
          </a:p>
          <a:p>
            <a:pPr indent="-342900" lvl="0" marL="457200" rtl="0" algn="l">
              <a:spcBef>
                <a:spcPts val="0"/>
              </a:spcBef>
              <a:spcAft>
                <a:spcPts val="0"/>
              </a:spcAft>
              <a:buSzPts val="1800"/>
              <a:buChar char="-"/>
            </a:pPr>
            <a:r>
              <a:rPr lang="en"/>
              <a:t>Discharge 120/125 (96%), anorexia before presentation 3x risk of death/euthanasia per day</a:t>
            </a:r>
            <a:endParaRPr/>
          </a:p>
        </p:txBody>
      </p:sp>
      <p:pic>
        <p:nvPicPr>
          <p:cNvPr id="67" name="Google Shape;67;p14"/>
          <p:cNvPicPr preferRelativeResize="0"/>
          <p:nvPr/>
        </p:nvPicPr>
        <p:blipFill>
          <a:blip r:embed="rId3">
            <a:alphaModFix/>
          </a:blip>
          <a:stretch>
            <a:fillRect/>
          </a:stretch>
        </p:blipFill>
        <p:spPr>
          <a:xfrm>
            <a:off x="311700" y="445025"/>
            <a:ext cx="8644602" cy="1162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73" name="Google Shape;73;p15"/>
          <p:cNvSpPr txBox="1"/>
          <p:nvPr>
            <p:ph idx="1" type="body"/>
          </p:nvPr>
        </p:nvSpPr>
        <p:spPr>
          <a:xfrm>
            <a:off x="311700" y="2466150"/>
            <a:ext cx="8520600" cy="21027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en"/>
              <a:t>400mg IV amikacin (97.5mg/kg) instead of methocarbamol after suspected pyrethrin toxicity the night before</a:t>
            </a:r>
            <a:endParaRPr/>
          </a:p>
          <a:p>
            <a:pPr indent="-342900" lvl="0" marL="457200" rtl="0" algn="l">
              <a:spcBef>
                <a:spcPts val="0"/>
              </a:spcBef>
              <a:spcAft>
                <a:spcPts val="0"/>
              </a:spcAft>
              <a:buSzPts val="1800"/>
              <a:buChar char="-"/>
            </a:pPr>
            <a:r>
              <a:rPr lang="en"/>
              <a:t>240 minute Intermittent Hemodialysis without ultrafiltration with neonatal tubing set (70ml volume extracorporeal circuit)[111.2mg amikacin removed]</a:t>
            </a:r>
            <a:endParaRPr/>
          </a:p>
          <a:p>
            <a:pPr indent="-342900" lvl="0" marL="457200" rtl="0" algn="l">
              <a:spcBef>
                <a:spcPts val="0"/>
              </a:spcBef>
              <a:spcAft>
                <a:spcPts val="0"/>
              </a:spcAft>
              <a:buSzPts val="1800"/>
              <a:buChar char="-"/>
            </a:pPr>
            <a:r>
              <a:rPr lang="en"/>
              <a:t>No blood products used due to client’s religious beliefs (Hartmann’s solution)</a:t>
            </a:r>
            <a:endParaRPr/>
          </a:p>
          <a:p>
            <a:pPr indent="-342900" lvl="0" marL="457200" rtl="0" algn="l">
              <a:spcBef>
                <a:spcPts val="0"/>
              </a:spcBef>
              <a:spcAft>
                <a:spcPts val="0"/>
              </a:spcAft>
              <a:buSzPts val="1800"/>
              <a:buChar char="-"/>
            </a:pPr>
            <a:r>
              <a:rPr lang="en"/>
              <a:t>AKI IRIS Stage III -&gt; IV, 4 days hospitalization, recheck revealed stable creatinine and otherwise unremarkable CBC/Chem</a:t>
            </a:r>
            <a:endParaRPr/>
          </a:p>
        </p:txBody>
      </p:sp>
      <p:pic>
        <p:nvPicPr>
          <p:cNvPr id="74" name="Google Shape;74;p15"/>
          <p:cNvPicPr preferRelativeResize="0"/>
          <p:nvPr/>
        </p:nvPicPr>
        <p:blipFill>
          <a:blip r:embed="rId3">
            <a:alphaModFix/>
          </a:blip>
          <a:stretch>
            <a:fillRect/>
          </a:stretch>
        </p:blipFill>
        <p:spPr>
          <a:xfrm>
            <a:off x="311700" y="445025"/>
            <a:ext cx="8236363" cy="20211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80" name="Google Shape;80;p16"/>
          <p:cNvSpPr txBox="1"/>
          <p:nvPr>
            <p:ph idx="1" type="body"/>
          </p:nvPr>
        </p:nvSpPr>
        <p:spPr>
          <a:xfrm>
            <a:off x="311700" y="2750300"/>
            <a:ext cx="8520600" cy="18186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en"/>
              <a:t>Prospective - 85 cats</a:t>
            </a:r>
            <a:endParaRPr/>
          </a:p>
          <a:p>
            <a:pPr indent="0" lvl="0" marL="0" rtl="0" algn="l">
              <a:spcBef>
                <a:spcPts val="1200"/>
              </a:spcBef>
              <a:spcAft>
                <a:spcPts val="0"/>
              </a:spcAft>
              <a:buNone/>
            </a:pPr>
            <a:r>
              <a:rPr lang="en"/>
              <a:t>Doppler - coccygeal median SBP 141 mmHg, radial median SBP 120 mmHg</a:t>
            </a:r>
            <a:endParaRPr/>
          </a:p>
          <a:p>
            <a:pPr indent="-325755" lvl="0" marL="457200" rtl="0" algn="l">
              <a:spcBef>
                <a:spcPts val="1200"/>
              </a:spcBef>
              <a:spcAft>
                <a:spcPts val="0"/>
              </a:spcAft>
              <a:buSzPct val="100000"/>
              <a:buChar char="-"/>
            </a:pPr>
            <a:r>
              <a:rPr lang="en"/>
              <a:t>Normal perfusion coccygeal 150 mmHg vs.  radial 130 mmHg</a:t>
            </a:r>
            <a:endParaRPr/>
          </a:p>
          <a:p>
            <a:pPr indent="-325755" lvl="0" marL="457200" rtl="0" algn="l">
              <a:spcBef>
                <a:spcPts val="0"/>
              </a:spcBef>
              <a:spcAft>
                <a:spcPts val="0"/>
              </a:spcAft>
              <a:buSzPct val="100000"/>
              <a:buChar char="-"/>
            </a:pPr>
            <a:r>
              <a:rPr lang="en"/>
              <a:t>Poor tissue perfusion coccygeal 122 mmHg vs. radial 98 mmHg</a:t>
            </a:r>
            <a:endParaRPr/>
          </a:p>
          <a:p>
            <a:pPr indent="0" lvl="0" marL="0" rtl="0" algn="l">
              <a:spcBef>
                <a:spcPts val="1200"/>
              </a:spcBef>
              <a:spcAft>
                <a:spcPts val="1200"/>
              </a:spcAft>
              <a:buNone/>
            </a:pPr>
            <a:r>
              <a:t/>
            </a:r>
            <a:endParaRPr/>
          </a:p>
        </p:txBody>
      </p:sp>
      <p:pic>
        <p:nvPicPr>
          <p:cNvPr id="81" name="Google Shape;81;p16"/>
          <p:cNvPicPr preferRelativeResize="0"/>
          <p:nvPr/>
        </p:nvPicPr>
        <p:blipFill>
          <a:blip r:embed="rId3">
            <a:alphaModFix/>
          </a:blip>
          <a:stretch>
            <a:fillRect/>
          </a:stretch>
        </p:blipFill>
        <p:spPr>
          <a:xfrm>
            <a:off x="311700" y="445026"/>
            <a:ext cx="7908824" cy="23052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87" name="Google Shape;87;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88" name="Google Shape;88;p17"/>
          <p:cNvPicPr preferRelativeResize="0"/>
          <p:nvPr/>
        </p:nvPicPr>
        <p:blipFill>
          <a:blip r:embed="rId3">
            <a:alphaModFix/>
          </a:blip>
          <a:stretch>
            <a:fillRect/>
          </a:stretch>
        </p:blipFill>
        <p:spPr>
          <a:xfrm>
            <a:off x="311700" y="406000"/>
            <a:ext cx="8520599" cy="1886575"/>
          </a:xfrm>
          <a:prstGeom prst="rect">
            <a:avLst/>
          </a:prstGeom>
          <a:noFill/>
          <a:ln>
            <a:noFill/>
          </a:ln>
        </p:spPr>
      </p:pic>
      <p:pic>
        <p:nvPicPr>
          <p:cNvPr id="89" name="Google Shape;89;p17"/>
          <p:cNvPicPr preferRelativeResize="0"/>
          <p:nvPr/>
        </p:nvPicPr>
        <p:blipFill>
          <a:blip r:embed="rId4">
            <a:alphaModFix/>
          </a:blip>
          <a:stretch>
            <a:fillRect/>
          </a:stretch>
        </p:blipFill>
        <p:spPr>
          <a:xfrm>
            <a:off x="311700" y="2457724"/>
            <a:ext cx="7261145" cy="22507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References</a:t>
            </a:r>
            <a:endParaRPr/>
          </a:p>
        </p:txBody>
      </p:sp>
      <p:sp>
        <p:nvSpPr>
          <p:cNvPr id="95" name="Google Shape;95;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85000"/>
          </a:bodyPr>
          <a:lstStyle/>
          <a:p>
            <a:pPr indent="-325755" lvl="0" marL="457200" rtl="0" algn="l">
              <a:spcBef>
                <a:spcPts val="0"/>
              </a:spcBef>
              <a:spcAft>
                <a:spcPts val="0"/>
              </a:spcAft>
              <a:buSzPct val="100000"/>
              <a:buAutoNum type="arabicPeriod"/>
            </a:pPr>
            <a:r>
              <a:rPr lang="en"/>
              <a:t>Steele, C, Stefanovski, D, Rondeau, MP. Clinical outcomes and prognostic factors associated with nonsteroidal anti-inflammatory drug overdose in dogs presented to an emergency room. J Vet Emerg Crit Care. 2021; 31: 638– 646 </a:t>
            </a:r>
            <a:r>
              <a:rPr lang="en" u="sng">
                <a:solidFill>
                  <a:schemeClr val="hlink"/>
                </a:solidFill>
                <a:hlinkClick r:id="rId3"/>
              </a:rPr>
              <a:t>https://doi.org/10.1111/vec.13096</a:t>
            </a:r>
            <a:r>
              <a:rPr lang="en"/>
              <a:t>.</a:t>
            </a:r>
            <a:endParaRPr/>
          </a:p>
          <a:p>
            <a:pPr indent="-325755" lvl="0" marL="457200" rtl="0" algn="l">
              <a:spcBef>
                <a:spcPts val="0"/>
              </a:spcBef>
              <a:spcAft>
                <a:spcPts val="0"/>
              </a:spcAft>
              <a:buSzPct val="100000"/>
              <a:buAutoNum type="arabicPeriod"/>
            </a:pPr>
            <a:r>
              <a:rPr lang="en"/>
              <a:t>Mauro, KD, Culler, CA, Vigani, A. Emergency treatment with intermittent hemodialysis for amikacin overdose in a cat. J Vet Emerg Crit Care. 2021;1–5. https://doi.org/10.1111/vec.13134</a:t>
            </a:r>
            <a:endParaRPr/>
          </a:p>
          <a:p>
            <a:pPr indent="-325755" lvl="0" marL="457200" rtl="0" algn="l">
              <a:spcBef>
                <a:spcPts val="0"/>
              </a:spcBef>
              <a:spcAft>
                <a:spcPts val="0"/>
              </a:spcAft>
              <a:buSzPct val="100000"/>
              <a:buAutoNum type="arabicPeriod"/>
            </a:pPr>
            <a:r>
              <a:rPr lang="en"/>
              <a:t>Cutler, SM, Richardson, J, Eatwell, K, Llewellyn, EA In vitro compatibility testing of canine and rabbit blood. J Vet Emerg Crit Care. 2021; 31: 742– 748. https://doi.org/10.1111/vec.13149.</a:t>
            </a:r>
            <a:endParaRPr/>
          </a:p>
          <a:p>
            <a:pPr indent="-325755" lvl="0" marL="457200" rtl="0" algn="l">
              <a:spcBef>
                <a:spcPts val="0"/>
              </a:spcBef>
              <a:spcAft>
                <a:spcPts val="0"/>
              </a:spcAft>
              <a:buSzPct val="100000"/>
              <a:buAutoNum type="arabicPeriod"/>
            </a:pPr>
            <a:r>
              <a:rPr lang="en"/>
              <a:t>Trenholme, H. N., Masseau, I., &amp; Reinero, C. R. (2021). Hirudotherapy (medicinal leeches) for treatment of upper airway obstruction in a dog. Journal of Veterinary Emergency and Critical Care, 31(5), 661–667. doi:10.1111/vec.13094</a:t>
            </a:r>
            <a:endParaRPr/>
          </a:p>
          <a:p>
            <a:pPr indent="0" lvl="0" marL="0" rtl="0" algn="l">
              <a:spcBef>
                <a:spcPts val="1200"/>
              </a:spcBef>
              <a:spcAft>
                <a:spcPts val="12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