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webextensions/webextension1.xml" ContentType="application/vnd.ms-office.webextension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webextensions/webextension2.xml" ContentType="application/vnd.ms-office.webextension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webextensions/webextension3.xml" ContentType="application/vnd.ms-office.webextension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webextensions/webextension4.xml" ContentType="application/vnd.ms-office.webextension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webextensions/webextension5.xml" ContentType="application/vnd.ms-office.webextension+xml"/>
  <Override PartName="/ppt/notesSlides/notesSlide36.xml" ContentType="application/vnd.openxmlformats-officedocument.presentationml.notesSlide+xml"/>
  <Override PartName="/ppt/webextensions/webextension6.xml" ContentType="application/vnd.ms-office.webextension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webextensions/webextension7.xml" ContentType="application/vnd.ms-office.webextension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61" r:id="rId4"/>
    <p:sldId id="258" r:id="rId5"/>
    <p:sldId id="276" r:id="rId6"/>
    <p:sldId id="264" r:id="rId7"/>
    <p:sldId id="267" r:id="rId8"/>
    <p:sldId id="278" r:id="rId9"/>
    <p:sldId id="265" r:id="rId10"/>
    <p:sldId id="288" r:id="rId11"/>
    <p:sldId id="294" r:id="rId12"/>
    <p:sldId id="295" r:id="rId13"/>
    <p:sldId id="299" r:id="rId14"/>
    <p:sldId id="259" r:id="rId15"/>
    <p:sldId id="296" r:id="rId16"/>
    <p:sldId id="301" r:id="rId17"/>
    <p:sldId id="303" r:id="rId18"/>
    <p:sldId id="300" r:id="rId19"/>
    <p:sldId id="280" r:id="rId20"/>
    <p:sldId id="283" r:id="rId21"/>
    <p:sldId id="287" r:id="rId22"/>
    <p:sldId id="268" r:id="rId23"/>
    <p:sldId id="269" r:id="rId24"/>
    <p:sldId id="281" r:id="rId25"/>
    <p:sldId id="282" r:id="rId26"/>
    <p:sldId id="279" r:id="rId27"/>
    <p:sldId id="290" r:id="rId28"/>
    <p:sldId id="289" r:id="rId29"/>
    <p:sldId id="286" r:id="rId30"/>
    <p:sldId id="262" r:id="rId31"/>
    <p:sldId id="263" r:id="rId32"/>
    <p:sldId id="291" r:id="rId33"/>
    <p:sldId id="308" r:id="rId34"/>
    <p:sldId id="293" r:id="rId35"/>
    <p:sldId id="310" r:id="rId36"/>
    <p:sldId id="312" r:id="rId37"/>
    <p:sldId id="309" r:id="rId38"/>
    <p:sldId id="292" r:id="rId39"/>
    <p:sldId id="311" r:id="rId40"/>
    <p:sldId id="315" r:id="rId41"/>
    <p:sldId id="314" r:id="rId42"/>
    <p:sldId id="313" r:id="rId43"/>
    <p:sldId id="284" r:id="rId44"/>
    <p:sldId id="304" r:id="rId45"/>
    <p:sldId id="307" r:id="rId46"/>
    <p:sldId id="305" r:id="rId47"/>
    <p:sldId id="306" r:id="rId48"/>
    <p:sldId id="270" r:id="rId49"/>
    <p:sldId id="285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31"/>
    <p:restoredTop sz="94624"/>
  </p:normalViewPr>
  <p:slideViewPr>
    <p:cSldViewPr snapToGrid="0" snapToObjects="1">
      <p:cViewPr varScale="1">
        <p:scale>
          <a:sx n="106" d="100"/>
          <a:sy n="106" d="100"/>
        </p:scale>
        <p:origin x="2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-nejm-org.proxy.library.cornell.edu/doi/pdf/10.1056/NEJMra011089?articleTools=true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-nejm-org.proxy.library.cornell.edu/doi/pdf/10.1056/NEJMra011089?articleTools=tru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10047C-0BFB-F24E-B865-E2A5FD923D8E}" type="doc">
      <dgm:prSet loTypeId="urn:microsoft.com/office/officeart/2005/8/layout/process3" loCatId="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17E0551-D3B8-D74E-9715-290CA00B90AA}">
      <dgm:prSet phldrT="[Text]"/>
      <dgm:spPr/>
      <dgm:t>
        <a:bodyPr/>
        <a:lstStyle/>
        <a:p>
          <a:r>
            <a:rPr lang="en-US" dirty="0"/>
            <a:t>Heat Cramp</a:t>
          </a:r>
        </a:p>
      </dgm:t>
    </dgm:pt>
    <dgm:pt modelId="{B0E938BC-24B4-D04A-BDF5-E080B6B246FC}" type="parTrans" cxnId="{8162EA46-A15F-6A44-8E58-2910E8941A5F}">
      <dgm:prSet/>
      <dgm:spPr/>
      <dgm:t>
        <a:bodyPr/>
        <a:lstStyle/>
        <a:p>
          <a:endParaRPr lang="en-US"/>
        </a:p>
      </dgm:t>
    </dgm:pt>
    <dgm:pt modelId="{FC98324D-2FFC-B14B-AF3E-1CB2D4D2691A}" type="sibTrans" cxnId="{8162EA46-A15F-6A44-8E58-2910E8941A5F}">
      <dgm:prSet/>
      <dgm:spPr/>
      <dgm:t>
        <a:bodyPr/>
        <a:lstStyle/>
        <a:p>
          <a:endParaRPr lang="en-US"/>
        </a:p>
      </dgm:t>
    </dgm:pt>
    <dgm:pt modelId="{7B0A9735-510A-9A4D-BCED-74AB9EA0E524}">
      <dgm:prSet phldrT="[Text]" custT="1"/>
      <dgm:spPr/>
      <dgm:t>
        <a:bodyPr/>
        <a:lstStyle/>
        <a:p>
          <a:pPr algn="ctr">
            <a:buFontTx/>
            <a:buNone/>
          </a:pPr>
          <a:r>
            <a:rPr lang="en-US" sz="1800" dirty="0"/>
            <a:t>Na and Cl depletion causing muscle spasm</a:t>
          </a:r>
        </a:p>
      </dgm:t>
    </dgm:pt>
    <dgm:pt modelId="{9E344092-60C0-264E-BF31-1BF23CEDDFF6}" type="parTrans" cxnId="{6BF15450-7216-0647-BBA1-0F1101AAB027}">
      <dgm:prSet/>
      <dgm:spPr/>
      <dgm:t>
        <a:bodyPr/>
        <a:lstStyle/>
        <a:p>
          <a:endParaRPr lang="en-US"/>
        </a:p>
      </dgm:t>
    </dgm:pt>
    <dgm:pt modelId="{3EC9282D-2DBD-2F4D-9A85-683B4408BE53}" type="sibTrans" cxnId="{6BF15450-7216-0647-BBA1-0F1101AAB027}">
      <dgm:prSet/>
      <dgm:spPr/>
      <dgm:t>
        <a:bodyPr/>
        <a:lstStyle/>
        <a:p>
          <a:endParaRPr lang="en-US"/>
        </a:p>
      </dgm:t>
    </dgm:pt>
    <dgm:pt modelId="{6895E078-73C8-EA49-8250-521C909A7992}">
      <dgm:prSet phldrT="[Text]"/>
      <dgm:spPr/>
      <dgm:t>
        <a:bodyPr/>
        <a:lstStyle/>
        <a:p>
          <a:r>
            <a:rPr lang="en-US" dirty="0"/>
            <a:t>Heat exhaustion</a:t>
          </a:r>
        </a:p>
      </dgm:t>
    </dgm:pt>
    <dgm:pt modelId="{D5EB8805-7293-6C49-9A63-1052E2515ACB}" type="parTrans" cxnId="{5D1F769F-E519-4442-9285-88DB3A981A1A}">
      <dgm:prSet/>
      <dgm:spPr/>
      <dgm:t>
        <a:bodyPr/>
        <a:lstStyle/>
        <a:p>
          <a:endParaRPr lang="en-US"/>
        </a:p>
      </dgm:t>
    </dgm:pt>
    <dgm:pt modelId="{8C0FE2EE-B82E-2E43-A5F6-42B44C48378C}" type="sibTrans" cxnId="{5D1F769F-E519-4442-9285-88DB3A981A1A}">
      <dgm:prSet/>
      <dgm:spPr/>
      <dgm:t>
        <a:bodyPr/>
        <a:lstStyle/>
        <a:p>
          <a:endParaRPr lang="en-US"/>
        </a:p>
      </dgm:t>
    </dgm:pt>
    <dgm:pt modelId="{F1AF73C4-F5B2-1443-8AE3-71F12D1E2583}">
      <dgm:prSet phldrT="[Text]" custT="1"/>
      <dgm:spPr/>
      <dgm:t>
        <a:bodyPr/>
        <a:lstStyle/>
        <a:p>
          <a:pPr algn="ctr">
            <a:buNone/>
          </a:pPr>
          <a:r>
            <a:rPr lang="en-US" sz="1800" dirty="0"/>
            <a:t>Fatigue, weakness, muscle tremors, vomiting, and diarrhea </a:t>
          </a:r>
        </a:p>
      </dgm:t>
    </dgm:pt>
    <dgm:pt modelId="{10FDE55E-F09A-D24F-B7C4-B9D08D01C6C4}" type="parTrans" cxnId="{B20B488D-734B-C041-9D15-8934CBF25B44}">
      <dgm:prSet/>
      <dgm:spPr/>
      <dgm:t>
        <a:bodyPr/>
        <a:lstStyle/>
        <a:p>
          <a:endParaRPr lang="en-US"/>
        </a:p>
      </dgm:t>
    </dgm:pt>
    <dgm:pt modelId="{07371379-19C0-A547-A363-07CBCA3A93C8}" type="sibTrans" cxnId="{B20B488D-734B-C041-9D15-8934CBF25B44}">
      <dgm:prSet/>
      <dgm:spPr/>
      <dgm:t>
        <a:bodyPr/>
        <a:lstStyle/>
        <a:p>
          <a:endParaRPr lang="en-US"/>
        </a:p>
      </dgm:t>
    </dgm:pt>
    <dgm:pt modelId="{AF8DADBE-E086-C449-8E47-67FFCBCC81BE}">
      <dgm:prSet phldrT="[Text]"/>
      <dgm:spPr/>
      <dgm:t>
        <a:bodyPr/>
        <a:lstStyle/>
        <a:p>
          <a:r>
            <a:rPr lang="en-US" dirty="0"/>
            <a:t>Heat stroke</a:t>
          </a:r>
        </a:p>
      </dgm:t>
    </dgm:pt>
    <dgm:pt modelId="{7925AEBD-9CBA-E94A-BD82-F6EC73050034}" type="parTrans" cxnId="{DE4F4118-1650-074B-B910-6B0D859D5F03}">
      <dgm:prSet/>
      <dgm:spPr/>
      <dgm:t>
        <a:bodyPr/>
        <a:lstStyle/>
        <a:p>
          <a:endParaRPr lang="en-US"/>
        </a:p>
      </dgm:t>
    </dgm:pt>
    <dgm:pt modelId="{5941AE82-353A-2F40-921E-9FDBF0C9BDB1}" type="sibTrans" cxnId="{DE4F4118-1650-074B-B910-6B0D859D5F03}">
      <dgm:prSet/>
      <dgm:spPr/>
      <dgm:t>
        <a:bodyPr/>
        <a:lstStyle/>
        <a:p>
          <a:endParaRPr lang="en-US"/>
        </a:p>
      </dgm:t>
    </dgm:pt>
    <dgm:pt modelId="{BBB0B93E-F255-444D-8E2E-EE7B44C6F271}">
      <dgm:prSet phldrT="[Text]"/>
      <dgm:spPr/>
      <dgm:t>
        <a:bodyPr/>
        <a:lstStyle/>
        <a:p>
          <a:pPr algn="ctr">
            <a:buNone/>
          </a:pPr>
          <a:r>
            <a:rPr lang="en-US" sz="1800" dirty="0"/>
            <a:t>“Hyperthermia associated with a systemic inflammatory response leading to a syndrome of multiorgan dysfunction in which </a:t>
          </a:r>
          <a:r>
            <a:rPr lang="en-US" sz="1800" b="1" dirty="0"/>
            <a:t>encephalopathy predominates.” </a:t>
          </a:r>
          <a:endParaRPr lang="en-US" sz="1800" dirty="0"/>
        </a:p>
      </dgm:t>
    </dgm:pt>
    <dgm:pt modelId="{62AA8659-9AC3-9E4E-AB69-8638BA5F75C1}" type="parTrans" cxnId="{45FA2460-8708-7940-9233-5B8C756C709A}">
      <dgm:prSet/>
      <dgm:spPr/>
      <dgm:t>
        <a:bodyPr/>
        <a:lstStyle/>
        <a:p>
          <a:endParaRPr lang="en-US"/>
        </a:p>
      </dgm:t>
    </dgm:pt>
    <dgm:pt modelId="{2DCEDC80-BDA4-5344-BA45-0A0255D1A3DB}" type="sibTrans" cxnId="{45FA2460-8708-7940-9233-5B8C756C709A}">
      <dgm:prSet/>
      <dgm:spPr/>
      <dgm:t>
        <a:bodyPr/>
        <a:lstStyle/>
        <a:p>
          <a:endParaRPr lang="en-US"/>
        </a:p>
      </dgm:t>
    </dgm:pt>
    <dgm:pt modelId="{D629F619-12E9-1546-9B52-4C77A89292C3}">
      <dgm:prSet phldrT="[Text]" custT="1"/>
      <dgm:spPr/>
      <dgm:t>
        <a:bodyPr/>
        <a:lstStyle/>
        <a:p>
          <a:pPr algn="ctr">
            <a:buNone/>
          </a:pPr>
          <a:r>
            <a:rPr lang="en-US" sz="1200" b="0" dirty="0" err="1">
              <a:hlinkClick xmlns:r="http://schemas.openxmlformats.org/officeDocument/2006/relationships" r:id="rId1"/>
            </a:rPr>
            <a:t>Bouchama</a:t>
          </a:r>
          <a:r>
            <a:rPr lang="en-US" sz="1200" b="0" dirty="0">
              <a:hlinkClick xmlns:r="http://schemas.openxmlformats.org/officeDocument/2006/relationships" r:id="rId1"/>
            </a:rPr>
            <a:t> et al 2002</a:t>
          </a:r>
          <a:endParaRPr lang="en-US" sz="1200" b="0" dirty="0"/>
        </a:p>
      </dgm:t>
    </dgm:pt>
    <dgm:pt modelId="{05ECB42E-6252-1B4F-B1A3-FC380ABDF492}" type="parTrans" cxnId="{EC60D683-F41C-0C4F-B987-5B4B3D92D1C0}">
      <dgm:prSet/>
      <dgm:spPr/>
      <dgm:t>
        <a:bodyPr/>
        <a:lstStyle/>
        <a:p>
          <a:endParaRPr lang="en-US"/>
        </a:p>
      </dgm:t>
    </dgm:pt>
    <dgm:pt modelId="{E322721E-49D2-684F-8296-6DE13CCF30A8}" type="sibTrans" cxnId="{EC60D683-F41C-0C4F-B987-5B4B3D92D1C0}">
      <dgm:prSet/>
      <dgm:spPr/>
      <dgm:t>
        <a:bodyPr/>
        <a:lstStyle/>
        <a:p>
          <a:endParaRPr lang="en-US"/>
        </a:p>
      </dgm:t>
    </dgm:pt>
    <dgm:pt modelId="{E3BA2E59-9E05-B44D-96A3-B6D393FF09FD}" type="pres">
      <dgm:prSet presAssocID="{EE10047C-0BFB-F24E-B865-E2A5FD923D8E}" presName="linearFlow" presStyleCnt="0">
        <dgm:presLayoutVars>
          <dgm:dir/>
          <dgm:animLvl val="lvl"/>
          <dgm:resizeHandles val="exact"/>
        </dgm:presLayoutVars>
      </dgm:prSet>
      <dgm:spPr/>
    </dgm:pt>
    <dgm:pt modelId="{3DA712FD-E31D-414C-A3E5-BE25A4E6CB2B}" type="pres">
      <dgm:prSet presAssocID="{C17E0551-D3B8-D74E-9715-290CA00B90AA}" presName="composite" presStyleCnt="0"/>
      <dgm:spPr/>
    </dgm:pt>
    <dgm:pt modelId="{62BD5D9E-8669-884F-9D5C-D589DB3437BC}" type="pres">
      <dgm:prSet presAssocID="{C17E0551-D3B8-D74E-9715-290CA00B90AA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09106F5-B8E1-5A4F-AC75-1DEA9E7D2C31}" type="pres">
      <dgm:prSet presAssocID="{C17E0551-D3B8-D74E-9715-290CA00B90AA}" presName="parSh" presStyleLbl="node1" presStyleIdx="0" presStyleCnt="3"/>
      <dgm:spPr/>
    </dgm:pt>
    <dgm:pt modelId="{98BDFC09-7893-0448-93C2-5B88DC8539E1}" type="pres">
      <dgm:prSet presAssocID="{C17E0551-D3B8-D74E-9715-290CA00B90AA}" presName="desTx" presStyleLbl="fgAcc1" presStyleIdx="0" presStyleCnt="3">
        <dgm:presLayoutVars>
          <dgm:bulletEnabled val="1"/>
        </dgm:presLayoutVars>
      </dgm:prSet>
      <dgm:spPr/>
    </dgm:pt>
    <dgm:pt modelId="{188AF992-BF4A-1C47-BDA2-B3278625AB33}" type="pres">
      <dgm:prSet presAssocID="{FC98324D-2FFC-B14B-AF3E-1CB2D4D2691A}" presName="sibTrans" presStyleLbl="sibTrans2D1" presStyleIdx="0" presStyleCnt="2"/>
      <dgm:spPr/>
    </dgm:pt>
    <dgm:pt modelId="{BA21201D-6113-C74D-945B-A6F555B60742}" type="pres">
      <dgm:prSet presAssocID="{FC98324D-2FFC-B14B-AF3E-1CB2D4D2691A}" presName="connTx" presStyleLbl="sibTrans2D1" presStyleIdx="0" presStyleCnt="2"/>
      <dgm:spPr/>
    </dgm:pt>
    <dgm:pt modelId="{F415BFC6-30CD-FA47-9201-484796B993F4}" type="pres">
      <dgm:prSet presAssocID="{6895E078-73C8-EA49-8250-521C909A7992}" presName="composite" presStyleCnt="0"/>
      <dgm:spPr/>
    </dgm:pt>
    <dgm:pt modelId="{B9B56615-9F6B-3745-A2B0-DA667D3BA4A2}" type="pres">
      <dgm:prSet presAssocID="{6895E078-73C8-EA49-8250-521C909A7992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A525C88-24B5-3D43-8C6F-2C8F9DC96BBF}" type="pres">
      <dgm:prSet presAssocID="{6895E078-73C8-EA49-8250-521C909A7992}" presName="parSh" presStyleLbl="node1" presStyleIdx="1" presStyleCnt="3" custLinFactNeighborX="-641" custLinFactNeighborY="48"/>
      <dgm:spPr/>
    </dgm:pt>
    <dgm:pt modelId="{54F82451-D18F-4A44-9B5B-243F6BD33EA0}" type="pres">
      <dgm:prSet presAssocID="{6895E078-73C8-EA49-8250-521C909A7992}" presName="desTx" presStyleLbl="fgAcc1" presStyleIdx="1" presStyleCnt="3" custScaleY="100882">
        <dgm:presLayoutVars>
          <dgm:bulletEnabled val="1"/>
        </dgm:presLayoutVars>
      </dgm:prSet>
      <dgm:spPr/>
    </dgm:pt>
    <dgm:pt modelId="{0EAFBB98-C6F4-174E-8EF7-07CBED318B01}" type="pres">
      <dgm:prSet presAssocID="{8C0FE2EE-B82E-2E43-A5F6-42B44C48378C}" presName="sibTrans" presStyleLbl="sibTrans2D1" presStyleIdx="1" presStyleCnt="2"/>
      <dgm:spPr/>
    </dgm:pt>
    <dgm:pt modelId="{25A43BFD-1392-FD43-9546-1C8C8568049C}" type="pres">
      <dgm:prSet presAssocID="{8C0FE2EE-B82E-2E43-A5F6-42B44C48378C}" presName="connTx" presStyleLbl="sibTrans2D1" presStyleIdx="1" presStyleCnt="2"/>
      <dgm:spPr/>
    </dgm:pt>
    <dgm:pt modelId="{18E7401E-EB8F-8847-8976-3A5A3533FFD8}" type="pres">
      <dgm:prSet presAssocID="{AF8DADBE-E086-C449-8E47-67FFCBCC81BE}" presName="composite" presStyleCnt="0"/>
      <dgm:spPr/>
    </dgm:pt>
    <dgm:pt modelId="{6D0B17EE-45F3-9F4B-985F-2072084D9BB5}" type="pres">
      <dgm:prSet presAssocID="{AF8DADBE-E086-C449-8E47-67FFCBCC81BE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A82623B5-2D03-D549-85D5-3AC12C673F7D}" type="pres">
      <dgm:prSet presAssocID="{AF8DADBE-E086-C449-8E47-67FFCBCC81BE}" presName="parSh" presStyleLbl="node1" presStyleIdx="2" presStyleCnt="3"/>
      <dgm:spPr/>
    </dgm:pt>
    <dgm:pt modelId="{18049033-9360-3349-ADE3-0E7AB275E0EA}" type="pres">
      <dgm:prSet presAssocID="{AF8DADBE-E086-C449-8E47-67FFCBCC81BE}" presName="desTx" presStyleLbl="fgAcc1" presStyleIdx="2" presStyleCnt="3">
        <dgm:presLayoutVars>
          <dgm:bulletEnabled val="1"/>
        </dgm:presLayoutVars>
      </dgm:prSet>
      <dgm:spPr/>
    </dgm:pt>
  </dgm:ptLst>
  <dgm:cxnLst>
    <dgm:cxn modelId="{EF22FD05-3069-274A-AF25-34FF09D4DB2C}" type="presOf" srcId="{8C0FE2EE-B82E-2E43-A5F6-42B44C48378C}" destId="{25A43BFD-1392-FD43-9546-1C8C8568049C}" srcOrd="1" destOrd="0" presId="urn:microsoft.com/office/officeart/2005/8/layout/process3"/>
    <dgm:cxn modelId="{DCD14415-4008-2140-9F28-FD44AFDB99CD}" type="presOf" srcId="{AF8DADBE-E086-C449-8E47-67FFCBCC81BE}" destId="{A82623B5-2D03-D549-85D5-3AC12C673F7D}" srcOrd="1" destOrd="0" presId="urn:microsoft.com/office/officeart/2005/8/layout/process3"/>
    <dgm:cxn modelId="{DE4F4118-1650-074B-B910-6B0D859D5F03}" srcId="{EE10047C-0BFB-F24E-B865-E2A5FD923D8E}" destId="{AF8DADBE-E086-C449-8E47-67FFCBCC81BE}" srcOrd="2" destOrd="0" parTransId="{7925AEBD-9CBA-E94A-BD82-F6EC73050034}" sibTransId="{5941AE82-353A-2F40-921E-9FDBF0C9BDB1}"/>
    <dgm:cxn modelId="{8B241D24-6BB8-7141-8D94-FE9AA8C0C7F4}" type="presOf" srcId="{D629F619-12E9-1546-9B52-4C77A89292C3}" destId="{18049033-9360-3349-ADE3-0E7AB275E0EA}" srcOrd="0" destOrd="1" presId="urn:microsoft.com/office/officeart/2005/8/layout/process3"/>
    <dgm:cxn modelId="{22416A26-4F69-574A-822A-ECAD0DB8A86C}" type="presOf" srcId="{C17E0551-D3B8-D74E-9715-290CA00B90AA}" destId="{62BD5D9E-8669-884F-9D5C-D589DB3437BC}" srcOrd="0" destOrd="0" presId="urn:microsoft.com/office/officeart/2005/8/layout/process3"/>
    <dgm:cxn modelId="{F2BEF626-3AC6-DB47-8EEA-3E2359C22460}" type="presOf" srcId="{FC98324D-2FFC-B14B-AF3E-1CB2D4D2691A}" destId="{BA21201D-6113-C74D-945B-A6F555B60742}" srcOrd="1" destOrd="0" presId="urn:microsoft.com/office/officeart/2005/8/layout/process3"/>
    <dgm:cxn modelId="{C92B192F-82F7-0048-80C3-78EBAF905119}" type="presOf" srcId="{7B0A9735-510A-9A4D-BCED-74AB9EA0E524}" destId="{98BDFC09-7893-0448-93C2-5B88DC8539E1}" srcOrd="0" destOrd="0" presId="urn:microsoft.com/office/officeart/2005/8/layout/process3"/>
    <dgm:cxn modelId="{33F8D138-78BC-3B45-B302-A54389EA0EEF}" type="presOf" srcId="{6895E078-73C8-EA49-8250-521C909A7992}" destId="{3A525C88-24B5-3D43-8C6F-2C8F9DC96BBF}" srcOrd="1" destOrd="0" presId="urn:microsoft.com/office/officeart/2005/8/layout/process3"/>
    <dgm:cxn modelId="{C2391E3C-E058-564A-9871-A1D79D4E3FBE}" type="presOf" srcId="{6895E078-73C8-EA49-8250-521C909A7992}" destId="{B9B56615-9F6B-3745-A2B0-DA667D3BA4A2}" srcOrd="0" destOrd="0" presId="urn:microsoft.com/office/officeart/2005/8/layout/process3"/>
    <dgm:cxn modelId="{497B9F43-85B3-DD49-B785-C4D1C45BE21C}" type="presOf" srcId="{EE10047C-0BFB-F24E-B865-E2A5FD923D8E}" destId="{E3BA2E59-9E05-B44D-96A3-B6D393FF09FD}" srcOrd="0" destOrd="0" presId="urn:microsoft.com/office/officeart/2005/8/layout/process3"/>
    <dgm:cxn modelId="{8162EA46-A15F-6A44-8E58-2910E8941A5F}" srcId="{EE10047C-0BFB-F24E-B865-E2A5FD923D8E}" destId="{C17E0551-D3B8-D74E-9715-290CA00B90AA}" srcOrd="0" destOrd="0" parTransId="{B0E938BC-24B4-D04A-BDF5-E080B6B246FC}" sibTransId="{FC98324D-2FFC-B14B-AF3E-1CB2D4D2691A}"/>
    <dgm:cxn modelId="{6BF15450-7216-0647-BBA1-0F1101AAB027}" srcId="{C17E0551-D3B8-D74E-9715-290CA00B90AA}" destId="{7B0A9735-510A-9A4D-BCED-74AB9EA0E524}" srcOrd="0" destOrd="0" parTransId="{9E344092-60C0-264E-BF31-1BF23CEDDFF6}" sibTransId="{3EC9282D-2DBD-2F4D-9A85-683B4408BE53}"/>
    <dgm:cxn modelId="{45FA2460-8708-7940-9233-5B8C756C709A}" srcId="{AF8DADBE-E086-C449-8E47-67FFCBCC81BE}" destId="{BBB0B93E-F255-444D-8E2E-EE7B44C6F271}" srcOrd="0" destOrd="0" parTransId="{62AA8659-9AC3-9E4E-AB69-8638BA5F75C1}" sibTransId="{2DCEDC80-BDA4-5344-BA45-0A0255D1A3DB}"/>
    <dgm:cxn modelId="{0365F968-F1A8-E34D-965A-8B0AAC05970B}" type="presOf" srcId="{8C0FE2EE-B82E-2E43-A5F6-42B44C48378C}" destId="{0EAFBB98-C6F4-174E-8EF7-07CBED318B01}" srcOrd="0" destOrd="0" presId="urn:microsoft.com/office/officeart/2005/8/layout/process3"/>
    <dgm:cxn modelId="{1A0D0D6A-F278-D64B-8CC4-40A201CCE2F0}" type="presOf" srcId="{BBB0B93E-F255-444D-8E2E-EE7B44C6F271}" destId="{18049033-9360-3349-ADE3-0E7AB275E0EA}" srcOrd="0" destOrd="0" presId="urn:microsoft.com/office/officeart/2005/8/layout/process3"/>
    <dgm:cxn modelId="{8361E37E-91CD-1E41-A3DA-2D9F09C632A8}" type="presOf" srcId="{F1AF73C4-F5B2-1443-8AE3-71F12D1E2583}" destId="{54F82451-D18F-4A44-9B5B-243F6BD33EA0}" srcOrd="0" destOrd="0" presId="urn:microsoft.com/office/officeart/2005/8/layout/process3"/>
    <dgm:cxn modelId="{EC60D683-F41C-0C4F-B987-5B4B3D92D1C0}" srcId="{AF8DADBE-E086-C449-8E47-67FFCBCC81BE}" destId="{D629F619-12E9-1546-9B52-4C77A89292C3}" srcOrd="1" destOrd="0" parTransId="{05ECB42E-6252-1B4F-B1A3-FC380ABDF492}" sibTransId="{E322721E-49D2-684F-8296-6DE13CCF30A8}"/>
    <dgm:cxn modelId="{B20B488D-734B-C041-9D15-8934CBF25B44}" srcId="{6895E078-73C8-EA49-8250-521C909A7992}" destId="{F1AF73C4-F5B2-1443-8AE3-71F12D1E2583}" srcOrd="0" destOrd="0" parTransId="{10FDE55E-F09A-D24F-B7C4-B9D08D01C6C4}" sibTransId="{07371379-19C0-A547-A363-07CBCA3A93C8}"/>
    <dgm:cxn modelId="{5D1F769F-E519-4442-9285-88DB3A981A1A}" srcId="{EE10047C-0BFB-F24E-B865-E2A5FD923D8E}" destId="{6895E078-73C8-EA49-8250-521C909A7992}" srcOrd="1" destOrd="0" parTransId="{D5EB8805-7293-6C49-9A63-1052E2515ACB}" sibTransId="{8C0FE2EE-B82E-2E43-A5F6-42B44C48378C}"/>
    <dgm:cxn modelId="{44183FA6-B151-EE4B-95AE-D179E50E555C}" type="presOf" srcId="{C17E0551-D3B8-D74E-9715-290CA00B90AA}" destId="{709106F5-B8E1-5A4F-AC75-1DEA9E7D2C31}" srcOrd="1" destOrd="0" presId="urn:microsoft.com/office/officeart/2005/8/layout/process3"/>
    <dgm:cxn modelId="{431536AD-AFB5-BF46-B861-11FA1C69CF38}" type="presOf" srcId="{AF8DADBE-E086-C449-8E47-67FFCBCC81BE}" destId="{6D0B17EE-45F3-9F4B-985F-2072084D9BB5}" srcOrd="0" destOrd="0" presId="urn:microsoft.com/office/officeart/2005/8/layout/process3"/>
    <dgm:cxn modelId="{B51D29BA-88B8-A64F-B463-B157A6DEACCC}" type="presOf" srcId="{FC98324D-2FFC-B14B-AF3E-1CB2D4D2691A}" destId="{188AF992-BF4A-1C47-BDA2-B3278625AB33}" srcOrd="0" destOrd="0" presId="urn:microsoft.com/office/officeart/2005/8/layout/process3"/>
    <dgm:cxn modelId="{40869B49-7F29-F440-825D-D116C0FC8A73}" type="presParOf" srcId="{E3BA2E59-9E05-B44D-96A3-B6D393FF09FD}" destId="{3DA712FD-E31D-414C-A3E5-BE25A4E6CB2B}" srcOrd="0" destOrd="0" presId="urn:microsoft.com/office/officeart/2005/8/layout/process3"/>
    <dgm:cxn modelId="{864D9A90-C920-5949-BF2B-DAE08040A068}" type="presParOf" srcId="{3DA712FD-E31D-414C-A3E5-BE25A4E6CB2B}" destId="{62BD5D9E-8669-884F-9D5C-D589DB3437BC}" srcOrd="0" destOrd="0" presId="urn:microsoft.com/office/officeart/2005/8/layout/process3"/>
    <dgm:cxn modelId="{58BA1221-82F7-C746-9CDC-DE3E119742D2}" type="presParOf" srcId="{3DA712FD-E31D-414C-A3E5-BE25A4E6CB2B}" destId="{709106F5-B8E1-5A4F-AC75-1DEA9E7D2C31}" srcOrd="1" destOrd="0" presId="urn:microsoft.com/office/officeart/2005/8/layout/process3"/>
    <dgm:cxn modelId="{3A9F94AD-4372-EB40-A69A-895429F74A0B}" type="presParOf" srcId="{3DA712FD-E31D-414C-A3E5-BE25A4E6CB2B}" destId="{98BDFC09-7893-0448-93C2-5B88DC8539E1}" srcOrd="2" destOrd="0" presId="urn:microsoft.com/office/officeart/2005/8/layout/process3"/>
    <dgm:cxn modelId="{BCB58BDF-6142-0246-9FDA-23A5753DD848}" type="presParOf" srcId="{E3BA2E59-9E05-B44D-96A3-B6D393FF09FD}" destId="{188AF992-BF4A-1C47-BDA2-B3278625AB33}" srcOrd="1" destOrd="0" presId="urn:microsoft.com/office/officeart/2005/8/layout/process3"/>
    <dgm:cxn modelId="{EF51ACAD-ECD7-8C4D-B3FA-F75FF3143A38}" type="presParOf" srcId="{188AF992-BF4A-1C47-BDA2-B3278625AB33}" destId="{BA21201D-6113-C74D-945B-A6F555B60742}" srcOrd="0" destOrd="0" presId="urn:microsoft.com/office/officeart/2005/8/layout/process3"/>
    <dgm:cxn modelId="{62894D6C-B40B-9F40-AA94-F622F2F2D9EC}" type="presParOf" srcId="{E3BA2E59-9E05-B44D-96A3-B6D393FF09FD}" destId="{F415BFC6-30CD-FA47-9201-484796B993F4}" srcOrd="2" destOrd="0" presId="urn:microsoft.com/office/officeart/2005/8/layout/process3"/>
    <dgm:cxn modelId="{69341F4B-0EED-A94B-B574-09FEC73A7953}" type="presParOf" srcId="{F415BFC6-30CD-FA47-9201-484796B993F4}" destId="{B9B56615-9F6B-3745-A2B0-DA667D3BA4A2}" srcOrd="0" destOrd="0" presId="urn:microsoft.com/office/officeart/2005/8/layout/process3"/>
    <dgm:cxn modelId="{5EA5D87A-324A-4A43-AF0A-18491ECBEB5D}" type="presParOf" srcId="{F415BFC6-30CD-FA47-9201-484796B993F4}" destId="{3A525C88-24B5-3D43-8C6F-2C8F9DC96BBF}" srcOrd="1" destOrd="0" presId="urn:microsoft.com/office/officeart/2005/8/layout/process3"/>
    <dgm:cxn modelId="{84FB8571-B353-3E4A-A377-447C8F5A83F6}" type="presParOf" srcId="{F415BFC6-30CD-FA47-9201-484796B993F4}" destId="{54F82451-D18F-4A44-9B5B-243F6BD33EA0}" srcOrd="2" destOrd="0" presId="urn:microsoft.com/office/officeart/2005/8/layout/process3"/>
    <dgm:cxn modelId="{FEF10F4F-23B3-244E-A382-354582157A42}" type="presParOf" srcId="{E3BA2E59-9E05-B44D-96A3-B6D393FF09FD}" destId="{0EAFBB98-C6F4-174E-8EF7-07CBED318B01}" srcOrd="3" destOrd="0" presId="urn:microsoft.com/office/officeart/2005/8/layout/process3"/>
    <dgm:cxn modelId="{42A6CB5E-FF1C-7B4D-8E4A-1AAF55C0FA9F}" type="presParOf" srcId="{0EAFBB98-C6F4-174E-8EF7-07CBED318B01}" destId="{25A43BFD-1392-FD43-9546-1C8C8568049C}" srcOrd="0" destOrd="0" presId="urn:microsoft.com/office/officeart/2005/8/layout/process3"/>
    <dgm:cxn modelId="{F1D6EE0C-E93B-4341-BFA1-3E444DD3C991}" type="presParOf" srcId="{E3BA2E59-9E05-B44D-96A3-B6D393FF09FD}" destId="{18E7401E-EB8F-8847-8976-3A5A3533FFD8}" srcOrd="4" destOrd="0" presId="urn:microsoft.com/office/officeart/2005/8/layout/process3"/>
    <dgm:cxn modelId="{8351A1E4-6674-0544-87B6-76B413D5FE00}" type="presParOf" srcId="{18E7401E-EB8F-8847-8976-3A5A3533FFD8}" destId="{6D0B17EE-45F3-9F4B-985F-2072084D9BB5}" srcOrd="0" destOrd="0" presId="urn:microsoft.com/office/officeart/2005/8/layout/process3"/>
    <dgm:cxn modelId="{680F6A80-8A17-B84A-BFA2-34E96AE9A935}" type="presParOf" srcId="{18E7401E-EB8F-8847-8976-3A5A3533FFD8}" destId="{A82623B5-2D03-D549-85D5-3AC12C673F7D}" srcOrd="1" destOrd="0" presId="urn:microsoft.com/office/officeart/2005/8/layout/process3"/>
    <dgm:cxn modelId="{FDC209F3-2A67-FF43-9EBF-0E5568A9E243}" type="presParOf" srcId="{18E7401E-EB8F-8847-8976-3A5A3533FFD8}" destId="{18049033-9360-3349-ADE3-0E7AB275E0E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106F5-B8E1-5A4F-AC75-1DEA9E7D2C31}">
      <dsp:nvSpPr>
        <dsp:cNvPr id="0" name=""/>
        <dsp:cNvSpPr/>
      </dsp:nvSpPr>
      <dsp:spPr>
        <a:xfrm>
          <a:off x="5230" y="188469"/>
          <a:ext cx="2378024" cy="10367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Heat Cramp</a:t>
          </a:r>
        </a:p>
      </dsp:txBody>
      <dsp:txXfrm>
        <a:off x="5230" y="188469"/>
        <a:ext cx="2378024" cy="691200"/>
      </dsp:txXfrm>
    </dsp:sp>
    <dsp:sp modelId="{98BDFC09-7893-0448-93C2-5B88DC8539E1}">
      <dsp:nvSpPr>
        <dsp:cNvPr id="0" name=""/>
        <dsp:cNvSpPr/>
      </dsp:nvSpPr>
      <dsp:spPr>
        <a:xfrm>
          <a:off x="492295" y="879669"/>
          <a:ext cx="2378024" cy="3283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800" kern="1200" dirty="0"/>
            <a:t>Na and Cl depletion causing muscle spasm</a:t>
          </a:r>
        </a:p>
      </dsp:txBody>
      <dsp:txXfrm>
        <a:off x="561945" y="949319"/>
        <a:ext cx="2238724" cy="3143900"/>
      </dsp:txXfrm>
    </dsp:sp>
    <dsp:sp modelId="{188AF992-BF4A-1C47-BDA2-B3278625AB33}">
      <dsp:nvSpPr>
        <dsp:cNvPr id="0" name=""/>
        <dsp:cNvSpPr/>
      </dsp:nvSpPr>
      <dsp:spPr>
        <a:xfrm rot="21593909">
          <a:off x="2739943" y="234630"/>
          <a:ext cx="756182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739943" y="353199"/>
        <a:ext cx="578564" cy="355235"/>
      </dsp:txXfrm>
    </dsp:sp>
    <dsp:sp modelId="{3A525C88-24B5-3D43-8C6F-2C8F9DC96BBF}">
      <dsp:nvSpPr>
        <dsp:cNvPr id="0" name=""/>
        <dsp:cNvSpPr/>
      </dsp:nvSpPr>
      <dsp:spPr>
        <a:xfrm>
          <a:off x="3810011" y="181727"/>
          <a:ext cx="2378024" cy="10367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Heat exhaustion</a:t>
          </a:r>
        </a:p>
      </dsp:txBody>
      <dsp:txXfrm>
        <a:off x="3810011" y="181727"/>
        <a:ext cx="2378024" cy="691200"/>
      </dsp:txXfrm>
    </dsp:sp>
    <dsp:sp modelId="{54F82451-D18F-4A44-9B5B-243F6BD33EA0}">
      <dsp:nvSpPr>
        <dsp:cNvPr id="0" name=""/>
        <dsp:cNvSpPr/>
      </dsp:nvSpPr>
      <dsp:spPr>
        <a:xfrm>
          <a:off x="4312320" y="857950"/>
          <a:ext cx="2378024" cy="3312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kern="1200" dirty="0"/>
            <a:t>Fatigue, weakness, muscle tremors, vomiting, and diarrhea </a:t>
          </a:r>
        </a:p>
      </dsp:txBody>
      <dsp:txXfrm>
        <a:off x="4381970" y="927600"/>
        <a:ext cx="2238724" cy="3172857"/>
      </dsp:txXfrm>
    </dsp:sp>
    <dsp:sp modelId="{0EAFBB98-C6F4-174E-8EF7-07CBED318B01}">
      <dsp:nvSpPr>
        <dsp:cNvPr id="0" name=""/>
        <dsp:cNvSpPr/>
      </dsp:nvSpPr>
      <dsp:spPr>
        <a:xfrm rot="6043">
          <a:off x="6552346" y="234706"/>
          <a:ext cx="772340" cy="592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6552346" y="352962"/>
        <a:ext cx="594722" cy="355235"/>
      </dsp:txXfrm>
    </dsp:sp>
    <dsp:sp modelId="{A82623B5-2D03-D549-85D5-3AC12C673F7D}">
      <dsp:nvSpPr>
        <dsp:cNvPr id="0" name=""/>
        <dsp:cNvSpPr/>
      </dsp:nvSpPr>
      <dsp:spPr>
        <a:xfrm>
          <a:off x="7645279" y="188469"/>
          <a:ext cx="2378024" cy="10367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Heat stroke</a:t>
          </a:r>
        </a:p>
      </dsp:txBody>
      <dsp:txXfrm>
        <a:off x="7645279" y="188469"/>
        <a:ext cx="2378024" cy="691200"/>
      </dsp:txXfrm>
    </dsp:sp>
    <dsp:sp modelId="{18049033-9360-3349-ADE3-0E7AB275E0EA}">
      <dsp:nvSpPr>
        <dsp:cNvPr id="0" name=""/>
        <dsp:cNvSpPr/>
      </dsp:nvSpPr>
      <dsp:spPr>
        <a:xfrm>
          <a:off x="8132345" y="879669"/>
          <a:ext cx="2378024" cy="32832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kern="1200" dirty="0"/>
            <a:t>“Hyperthermia associated with a systemic inflammatory response leading to a syndrome of multiorgan dysfunction in which </a:t>
          </a:r>
          <a:r>
            <a:rPr lang="en-US" sz="1800" b="1" kern="1200" dirty="0"/>
            <a:t>encephalopathy predominates.” </a:t>
          </a:r>
          <a:endParaRPr lang="en-US" sz="1800" kern="1200" dirty="0"/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b="0" kern="1200" dirty="0" err="1">
              <a:hlinkClick xmlns:r="http://schemas.openxmlformats.org/officeDocument/2006/relationships" r:id="rId1"/>
            </a:rPr>
            <a:t>Bouchama</a:t>
          </a:r>
          <a:r>
            <a:rPr lang="en-US" sz="1200" b="0" kern="1200" dirty="0">
              <a:hlinkClick xmlns:r="http://schemas.openxmlformats.org/officeDocument/2006/relationships" r:id="rId1"/>
            </a:rPr>
            <a:t> et al 2002</a:t>
          </a:r>
          <a:endParaRPr lang="en-US" sz="1200" b="0" kern="1200" dirty="0"/>
        </a:p>
      </dsp:txBody>
      <dsp:txXfrm>
        <a:off x="8201995" y="949319"/>
        <a:ext cx="2238724" cy="3143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70C8E-135D-0040-AB59-7E2FBF93385B}" type="datetimeFigureOut">
              <a:rPr lang="en-US" smtClean="0"/>
              <a:t>1/4/22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0B07E-11A9-1C4C-905F-28B827BBD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07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132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66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11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71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228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368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65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11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03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9651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71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1195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286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384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53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872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1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284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Rosenberg H, Pollock N,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Schiemann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A, Bulger T, Stowell K. Malignant hyperthermia: a review.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Orphanet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 Rare Dis. 2015 Aug 4;10:93.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10.1186/s13023-015-0310-1. PMID: 26238698; PMCID: PMC4524368.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630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Rosenberg H, Pollock N,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Schiemann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A, Bulger T, Stowell K. Malignant hyperthermia: a review.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Orphanet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 Rare Dis. 2015 Aug 4;10:93.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10.1186/s13023-015-0310-1. PMID: 26238698; PMCID: PMC4524368.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0265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77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Rosenberg H, Pollock N,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Schiemann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A, Bulger T, Stowell K. Malignant hyperthermia: a review.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Orphanet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 Rare Dis. 2015 Aug 4;10:93.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10.1186/s13023-015-0310-1. PMID: 26238698; PMCID: PMC4524368.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41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0905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560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799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303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8944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4506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488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784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986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7037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962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747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1390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871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040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35162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869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266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8187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9581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773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507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208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46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605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65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D0B07E-11A9-1C4C-905F-28B827BBD2F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59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3561A-7DAE-084A-8762-230E3FB00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C107D4-083D-5E4F-83C1-7E3E2C057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C8743-D084-4348-84EA-071F0EB5D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6772C-5DC1-F241-85CC-78EF7BF21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4AE61-F104-F545-AEA3-9B9C6D2E6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41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8171-7D68-2C46-BE49-071F2E126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F5AD53-E4F0-644B-9AD0-C786BB5C5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81A0D-4E92-3F4F-BFF1-25A985836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50AC3-DC57-884D-866B-C77A112C7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E1082-C66D-654D-9B2E-B67B83CF8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70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A744EB-97D8-5F4A-8CB9-6B5D989A14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3C37FD-C9DD-3B49-9633-AE77C522D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D30BF-239F-1F4C-A03D-FD32627CD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11B02-6C3B-1F4F-96A5-E583A0DCF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7F746-B390-7C40-872D-0F44A8B12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27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4A5F7-F9F4-7147-B43D-7F81E35F7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10CB4-B3EC-A14A-BE0E-3D5A7C00D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B106E-4D34-6C4E-B60F-C42BB30C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256CE-D93C-F249-B327-6C534D7CA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C5F2EB-33A6-8346-AE33-2A404CBB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28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964A7-6128-BB4A-AA56-68C77B403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84D7D3-426C-8C45-BDCC-FD8638AB7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06A9C-278F-4547-91F9-0FDA1120C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F9CD9-3E88-FE44-88A8-8454221D5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E11ABA-BF40-F04E-B801-BCA83EB49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673F0-A0DB-4A4F-B19C-56608E75E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5AA6C-EC7A-FE48-8AF6-0068E01E64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5DCDB-0B1A-8E4D-9AC0-B4A562739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78B93-2EEB-3C42-BD61-81D94222F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DAA0DA-C9D8-124B-809B-38358BC44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2CEEB2-AC41-1D4A-82A9-62FB68C97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75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3C502-E052-7C4D-912D-C06F1D669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844DBE-4ABB-394D-A16D-B6097878A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6531C-AC33-844C-96C7-9CE9ADDB4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A01C95-44BF-464A-9A92-72797F1DF4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D8B9CD-B5B6-3B4C-B518-5B7243CB29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18C0BC-3CD1-974B-9A79-CAB7A96A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69F9D0-10B4-AC44-94ED-325B1442D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893130-1364-2148-AB7D-C6B973A62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28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9C116-44AD-F24C-AA8F-635973314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73F5C7-A39C-FF46-9A24-63C7F67A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F6DE34-B6B5-1249-B2A4-C6A3626F5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F2842B-F477-5A47-9DB0-70488BFAF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5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4C7EEF-DD0C-724B-978F-0D632974E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25766A-95DC-D945-9EA5-D597B1C28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8D313-D04E-CB47-8505-3094C7E6A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90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6FD9D-F1F9-BF48-A7D8-181545BFC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27E25-D22E-A646-BAD8-1AFA5ACB3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4E60C0-4317-594D-BD4E-935E0871C4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43CD6-ADC2-EE42-97F3-0C6A682A9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A8BB9-2AA4-0F40-91CC-67C1D5F81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FEE317-179A-F74B-8C32-33CCF260A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647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812FD-9C2D-EF4E-AFF4-3121631BD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0F6830-B7C8-5047-AFB8-5F49D1771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6B495-7561-DF49-A067-4DA2A96B04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39451-21F5-AC43-B12D-B88B48228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431A97-23F6-124C-AA5D-AC25EA722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FB2F0B-1144-004F-A7A9-DCD4C45C5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84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6696D6-FF61-444B-980D-F2BAA42E7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3E0233-2B69-4745-90FF-EF5134F1E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6549E-DB61-A341-A88F-7D8469491D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4D2EA-E2AB-4A47-AC6C-178D1A9D6523}" type="datetimeFigureOut">
              <a:rPr lang="en-US" smtClean="0"/>
              <a:t>1/4/22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02B62-7000-414B-95CF-C1724A1FC3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66E9D-25B1-3E4F-B878-826A2158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2ECB3-12BF-624E-876A-D6D1532B7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71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11/relationships/webextension" Target="../webextensions/webextension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11/relationships/webextension" Target="../webextensions/webextension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ubmed.ncbi.nlm.nih.gov/27632869/" TargetMode="External"/><Relationship Id="rId4" Type="http://schemas.openxmlformats.org/officeDocument/2006/relationships/hyperlink" Target="https://www.resuscitationjournal.com/article/S0300-9572(20)30028-9/fulltext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file:///SENZ%20EH,%20GOLDFARB%20DL.%20Coma%20in%20a%20child%20following%20use%20of%20isopropyl%20alcohol%20in%20sponging.%20J%20Pediatr.%201958%20Sep%3B53(3)/322-3.%20doi/%2010.1016:s0022-3476(58)80219-x.%20PMID/%2013576384." TargetMode="External"/><Relationship Id="rId4" Type="http://schemas.openxmlformats.org/officeDocument/2006/relationships/hyperlink" Target="file:///GARRISON%20RF.%20Acute%20poisoning%20from%20use%20of%20isopropyl%20alcohol%20in%20tepid%20sponging.%20J%20Am%20Med%20Assoc.%201953%20May%2023%3B152(4)/317-8.%20doi/%2010.1001:jama.1953.63690040001007.%20PMID/%2013044524.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11/relationships/webextension" Target="../webextensions/webextension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microsoft.com/office/2011/relationships/webextension" Target="../webextensions/webextension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microsoft.com/office/2011/relationships/webextension" Target="../webextensions/webextension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microsoft.com/office/2011/relationships/webextension" Target="../webextensions/webextension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2460/javma.240.4.450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111/j.1476-4431.2006.00191.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11/relationships/webextension" Target="../webextensions/webextension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3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B33D4D6-3CA6-984F-85EA-C558DE584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20676"/>
            <a:ext cx="7021513" cy="2308324"/>
          </a:xfrm>
        </p:spPr>
        <p:txBody>
          <a:bodyPr>
            <a:normAutofit/>
          </a:bodyPr>
          <a:lstStyle/>
          <a:p>
            <a:pPr algn="l"/>
            <a:r>
              <a:rPr lang="en-US" sz="6700" dirty="0">
                <a:solidFill>
                  <a:schemeClr val="bg1"/>
                </a:solidFill>
              </a:rPr>
              <a:t>Hyperthermia and Hypothermia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E2A473-AABD-DF47-BC12-8CF3205CA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024" y="3809999"/>
            <a:ext cx="7025753" cy="1012778"/>
          </a:xfrm>
        </p:spPr>
        <p:txBody>
          <a:bodyPr>
            <a:normAutofit/>
          </a:bodyPr>
          <a:lstStyle/>
          <a:p>
            <a:pPr algn="l"/>
            <a:r>
              <a:rPr lang="en-US" sz="1500" dirty="0">
                <a:solidFill>
                  <a:schemeClr val="bg1"/>
                </a:solidFill>
              </a:rPr>
              <a:t>Jessica Sands, DVM</a:t>
            </a:r>
          </a:p>
          <a:p>
            <a:pPr algn="l"/>
            <a:r>
              <a:rPr lang="en-US" sz="1500" dirty="0">
                <a:solidFill>
                  <a:schemeClr val="bg1"/>
                </a:solidFill>
              </a:rPr>
              <a:t>Small Animal Emergency and Critical Care (ECC) Resident</a:t>
            </a:r>
          </a:p>
          <a:p>
            <a:pPr algn="l"/>
            <a:r>
              <a:rPr lang="en-US" sz="1500" dirty="0">
                <a:solidFill>
                  <a:schemeClr val="bg1"/>
                </a:solidFill>
              </a:rPr>
              <a:t>January 4</a:t>
            </a:r>
            <a:r>
              <a:rPr lang="en-US" sz="1500" baseline="30000" dirty="0">
                <a:solidFill>
                  <a:schemeClr val="bg1"/>
                </a:solidFill>
              </a:rPr>
              <a:t>th</a:t>
            </a:r>
            <a:r>
              <a:rPr lang="en-US" sz="1500" dirty="0">
                <a:solidFill>
                  <a:schemeClr val="bg1"/>
                </a:solidFill>
              </a:rPr>
              <a:t>, 2022</a:t>
            </a:r>
          </a:p>
        </p:txBody>
      </p:sp>
    </p:spTree>
    <p:extLst>
      <p:ext uri="{BB962C8B-B14F-4D97-AF65-F5344CB8AC3E}">
        <p14:creationId xmlns:p14="http://schemas.microsoft.com/office/powerpoint/2010/main" val="593196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Heat Dissipation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Hyperthermia results in peripheral vasodilation to optimize convection and radiation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Shunts blood away from viscera (most importantly, the GIT)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Panting to promote evaporation  </a:t>
            </a:r>
          </a:p>
        </p:txBody>
      </p:sp>
    </p:spTree>
    <p:extLst>
      <p:ext uri="{BB962C8B-B14F-4D97-AF65-F5344CB8AC3E}">
        <p14:creationId xmlns:p14="http://schemas.microsoft.com/office/powerpoint/2010/main" val="3708494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Acute Phase Response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Inflammatory response primarily mediated by IL-1 and IL-6 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Shunting of blood from GIT -&gt; ischemia -&gt; breakdown of mucosal barriers -&gt; bacterial translocation (LPS) and worsening inflammatory response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Leukocyte and endothelial activation -&gt; activation of coagulation, inhibition of fibrinolysis</a:t>
            </a:r>
          </a:p>
          <a:p>
            <a:endParaRPr lang="en-US" sz="16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037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Heat Shock Proteins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Act as protein chaperone and protect against protein denaturization 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Regulation of blood pressure via baroreceptor regulation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Conditions result in decreased expression of heat-shock proteins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Increased age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Lack of acclimatization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Inherited conditions</a:t>
            </a:r>
          </a:p>
          <a:p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977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" name="Content Placeholder 2" descr="Diagram&#10;&#10;Description automatically generated">
            <a:extLst>
              <a:ext uri="{FF2B5EF4-FFF2-40B4-BE49-F238E27FC236}">
                <a16:creationId xmlns:a16="http://schemas.microsoft.com/office/drawing/2014/main" id="{9456719B-7C4D-434B-A319-E64CB377AA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43826" y="210235"/>
            <a:ext cx="4704348" cy="6437530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3CBE7BA-8B9F-C148-AC28-C68CE602E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1529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Heat-induced illness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EEC91B0-18F6-D04E-A935-13D238088D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073997"/>
              </p:ext>
            </p:extLst>
          </p:nvPr>
        </p:nvGraphicFramePr>
        <p:xfrm>
          <a:off x="838200" y="23678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658033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Important Temperature Thresholds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Critical Thermal Maximum: The temperature and duration of exposure needed to cause cellular damage</a:t>
            </a:r>
          </a:p>
          <a:p>
            <a:pPr lvl="1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42–43 1C (107.6–109.4 1F): breakdown of intestinal mucosa and release endotoxins in primates</a:t>
            </a:r>
          </a:p>
          <a:p>
            <a:pPr lvl="1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41.5- 42.0 1C (106.7–107.61F): apoptosis of cultured mammalian lymphoid tissue (thymus, LN, spleen) and intestinal mucosa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Sustained temp for 8h= thermal maximum in humans</a:t>
            </a:r>
          </a:p>
          <a:p>
            <a:pPr lvl="1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43.1C (109.41F) and up: Protein (enzyme) denaturization and uncoupling of oxidative phosphorylation </a:t>
            </a:r>
          </a:p>
          <a:p>
            <a:pPr lvl="1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45-50C (113-122F): cellular necrosis within 5 minutes</a:t>
            </a:r>
          </a:p>
          <a:p>
            <a:pPr lvl="1"/>
            <a:endParaRPr lang="en-US" sz="12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endParaRPr lang="en-US" sz="12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endParaRPr lang="en-US" sz="12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5853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Coagulopathy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Direct thermal damage of endothelial surface layer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Exposes TF and activates the extrinsic pathway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Decreased protein C and antithrombin promote hypercoagulable state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Higher temperatures promote increased fibrinolysis 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Increased D dimers, decreased plasminogen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Fibrinolysis (but not coagulation) normalizes with resolution of hyperthermic state</a:t>
            </a:r>
          </a:p>
          <a:p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2622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endParaRPr lang="en-US" sz="4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" name="Content Placeholder 2" descr="Diagram&#10;&#10;Description automatically generated">
            <a:extLst>
              <a:ext uri="{FF2B5EF4-FFF2-40B4-BE49-F238E27FC236}">
                <a16:creationId xmlns:a16="http://schemas.microsoft.com/office/drawing/2014/main" id="{711C612A-99E3-7E44-A448-80FC888AFA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09847" y="0"/>
            <a:ext cx="6372306" cy="6791247"/>
          </a:xfrm>
        </p:spPr>
      </p:pic>
    </p:spTree>
    <p:extLst>
      <p:ext uri="{BB962C8B-B14F-4D97-AF65-F5344CB8AC3E}">
        <p14:creationId xmlns:p14="http://schemas.microsoft.com/office/powerpoint/2010/main" val="79347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Clinicopathologic Changes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Increased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nRBCs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Suspected due to direct thermal damage to bone marrow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Hypoglycemia and azotemia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Refractory hypoglycemia and progressive azotemia despite therapy associated with worse outcome in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Drobatz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retrospective (1996)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Hypoglycemia less commonly seen in human heat stroke cases</a:t>
            </a:r>
          </a:p>
          <a:p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414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endParaRPr lang="en-US" sz="4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F7227758-27C8-9442-AF8D-2E3E61600793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0038406"/>
                  </p:ext>
                </p:extLst>
              </p:nvPr>
            </p:nvGraphicFramePr>
            <p:xfrm>
              <a:off x="-1" y="0"/>
              <a:ext cx="12191999" cy="6858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F7227758-27C8-9442-AF8D-2E3E6160079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" y="0"/>
                <a:ext cx="12191999" cy="685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23104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6D09588-9668-4D38-8AD4-C27CF2B2D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D3E505-2E85-6647-82D3-FFFCC1B96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98512"/>
            <a:ext cx="8740774" cy="1323439"/>
          </a:xfrm>
        </p:spPr>
        <p:txBody>
          <a:bodyPr anchor="t">
            <a:normAutofit/>
          </a:bodyPr>
          <a:lstStyle/>
          <a:p>
            <a:r>
              <a:rPr lang="en-US" sz="400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B455E-9A13-5948-A7FB-7518C5A25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003160"/>
            <a:ext cx="8740775" cy="245430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Hyper and hypothermia</a:t>
            </a:r>
          </a:p>
          <a:p>
            <a:pPr lvl="1"/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Pathophys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Treatment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A28492-272D-4814-AE2C-61575C989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6142518"/>
            <a:ext cx="10455568" cy="715482"/>
            <a:chOff x="0" y="6142518"/>
            <a:chExt cx="10455568" cy="715482"/>
          </a:xfrm>
          <a:effectLst>
            <a:outerShdw blurRad="381000" dist="152400" dir="162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F778866-9933-4309-8E11-F83DDDBB1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7789" y="6848400"/>
              <a:ext cx="153399" cy="9600"/>
            </a:xfrm>
            <a:custGeom>
              <a:avLst/>
              <a:gdLst>
                <a:gd name="connsiteX0" fmla="*/ 92746 w 153399"/>
                <a:gd name="connsiteY0" fmla="*/ 43 h 9600"/>
                <a:gd name="connsiteX1" fmla="*/ 144918 w 153399"/>
                <a:gd name="connsiteY1" fmla="*/ 6433 h 9600"/>
                <a:gd name="connsiteX2" fmla="*/ 153399 w 153399"/>
                <a:gd name="connsiteY2" fmla="*/ 9600 h 9600"/>
                <a:gd name="connsiteX3" fmla="*/ 0 w 153399"/>
                <a:gd name="connsiteY3" fmla="*/ 9600 h 9600"/>
                <a:gd name="connsiteX4" fmla="*/ 26678 w 153399"/>
                <a:gd name="connsiteY4" fmla="*/ 6286 h 9600"/>
                <a:gd name="connsiteX5" fmla="*/ 92746 w 153399"/>
                <a:gd name="connsiteY5" fmla="*/ 43 h 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399" h="9600">
                  <a:moveTo>
                    <a:pt x="92746" y="43"/>
                  </a:moveTo>
                  <a:cubicBezTo>
                    <a:pt x="111004" y="-358"/>
                    <a:pt x="128295" y="2072"/>
                    <a:pt x="144918" y="6433"/>
                  </a:cubicBezTo>
                  <a:lnTo>
                    <a:pt x="153399" y="9600"/>
                  </a:lnTo>
                  <a:lnTo>
                    <a:pt x="0" y="9600"/>
                  </a:lnTo>
                  <a:lnTo>
                    <a:pt x="26678" y="6286"/>
                  </a:lnTo>
                  <a:cubicBezTo>
                    <a:pt x="48667" y="3255"/>
                    <a:pt x="70647" y="552"/>
                    <a:pt x="92746" y="43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D21D106-ABCB-4A50-84B3-D35C3B2B6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0" y="6142518"/>
              <a:ext cx="10455568" cy="715481"/>
              <a:chOff x="0" y="0"/>
              <a:chExt cx="10455568" cy="715481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5E4ED97-1207-4104-A25F-8791916BF2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2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24CB190-EFCD-4B40-9CDD-E3C0EB4B3C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0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blipFill>
                <a:blip r:embed="rId3">
                  <a:alphaModFix amt="57000"/>
                </a:blip>
                <a:tile tx="0" ty="0" sx="100000" sy="100000" flip="none" algn="tl"/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6914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524344-6823-49EA-89D4-E36A82A9F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40EA5F-AEC7-D341-B409-1699BEBEC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088" y="1354820"/>
            <a:ext cx="8748712" cy="23699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Treatme</a:t>
            </a:r>
            <a:r>
              <a:rPr lang="en-US" sz="7200" dirty="0">
                <a:solidFill>
                  <a:schemeClr val="bg1"/>
                </a:solidFill>
              </a:rPr>
              <a:t>nt</a:t>
            </a:r>
            <a:endParaRPr lang="en-US" sz="7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A8C40-4B61-6843-A7DC-5DB886B2C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12914" y="4105804"/>
            <a:ext cx="7866062" cy="1920136"/>
          </a:xfrm>
        </p:spPr>
        <p:txBody>
          <a:bodyPr vert="horz" wrap="square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F0465A-8953-42AC-8F67-7B9A54E66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6142518"/>
            <a:ext cx="10455568" cy="715482"/>
            <a:chOff x="0" y="6142518"/>
            <a:chExt cx="10455568" cy="715482"/>
          </a:xfrm>
          <a:effectLst>
            <a:outerShdw blurRad="381000" dist="152400" dir="16200000" algn="ctr" rotWithShape="0">
              <a:srgbClr val="000000">
                <a:alpha val="10000"/>
              </a:srgb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0CE1BBA-977A-4210-A80D-8A0BAAA18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7789" y="6848400"/>
              <a:ext cx="153399" cy="9600"/>
            </a:xfrm>
            <a:custGeom>
              <a:avLst/>
              <a:gdLst>
                <a:gd name="connsiteX0" fmla="*/ 92746 w 153399"/>
                <a:gd name="connsiteY0" fmla="*/ 43 h 9600"/>
                <a:gd name="connsiteX1" fmla="*/ 144918 w 153399"/>
                <a:gd name="connsiteY1" fmla="*/ 6433 h 9600"/>
                <a:gd name="connsiteX2" fmla="*/ 153399 w 153399"/>
                <a:gd name="connsiteY2" fmla="*/ 9600 h 9600"/>
                <a:gd name="connsiteX3" fmla="*/ 0 w 153399"/>
                <a:gd name="connsiteY3" fmla="*/ 9600 h 9600"/>
                <a:gd name="connsiteX4" fmla="*/ 26678 w 153399"/>
                <a:gd name="connsiteY4" fmla="*/ 6286 h 9600"/>
                <a:gd name="connsiteX5" fmla="*/ 92746 w 153399"/>
                <a:gd name="connsiteY5" fmla="*/ 43 h 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399" h="9600">
                  <a:moveTo>
                    <a:pt x="92746" y="43"/>
                  </a:moveTo>
                  <a:cubicBezTo>
                    <a:pt x="111004" y="-358"/>
                    <a:pt x="128295" y="2072"/>
                    <a:pt x="144918" y="6433"/>
                  </a:cubicBezTo>
                  <a:lnTo>
                    <a:pt x="153399" y="9600"/>
                  </a:lnTo>
                  <a:lnTo>
                    <a:pt x="0" y="9600"/>
                  </a:lnTo>
                  <a:lnTo>
                    <a:pt x="26678" y="6286"/>
                  </a:lnTo>
                  <a:cubicBezTo>
                    <a:pt x="48667" y="3255"/>
                    <a:pt x="70647" y="552"/>
                    <a:pt x="92746" y="43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1E1A328-D621-4993-B11B-011ED169A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0" y="6142518"/>
              <a:ext cx="10455568" cy="715481"/>
              <a:chOff x="0" y="0"/>
              <a:chExt cx="10455568" cy="715481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D2543A-0A6F-4980-98CA-658AA8EEAC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2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D0F2937-CF06-453C-B076-800064AEB49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0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blipFill>
                <a:blip r:embed="rId3">
                  <a:alphaModFix amt="57000"/>
                </a:blip>
                <a:tile tx="0" ty="0" sx="100000" sy="100000" flip="none" algn="tl"/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7177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endParaRPr lang="en-US" sz="4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0B5DE11F-A153-2A49-A4F1-EC7FD13EEC92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751966789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0B5DE11F-A153-2A49-A4F1-EC7FD13EEC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66712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Treatment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Active cooling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Targeting rate of cooling (rectal temp) of &gt;0.08C/min</a:t>
            </a: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Optimizing convection and radiation with cool water bath and fans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IVF 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Discontinue active cooling when </a:t>
            </a:r>
            <a:r>
              <a:rPr lang="en-US" sz="2000" b="1" dirty="0">
                <a:solidFill>
                  <a:schemeClr val="tx1">
                    <a:alpha val="80000"/>
                  </a:schemeClr>
                </a:solidFill>
              </a:rPr>
              <a:t>body temp= 103 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to prevent rebound hypothermia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Some evidence in human medicine that NSAIDs may be beneficial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Upregulation of heat shock proteins if used prophylactically </a:t>
            </a:r>
          </a:p>
        </p:txBody>
      </p:sp>
    </p:spTree>
    <p:extLst>
      <p:ext uri="{BB962C8B-B14F-4D97-AF65-F5344CB8AC3E}">
        <p14:creationId xmlns:p14="http://schemas.microsoft.com/office/powerpoint/2010/main" val="22882640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Ice water?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Published standard of care for human exertional hyperthermia is cold water emersion and massage of muscles to maintain peripheral perfusion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Recent reviews and meta-analysis concluded that adequate cooling was achieved with temperate water baths with no significant differences in rates of temperature change between temperate and ice temperatures 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hlinkClick r:id="rId4"/>
              </a:rPr>
              <a:t>Douma et al 2020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hlinkClick r:id="rId5"/>
              </a:rPr>
              <a:t>Truxton et al (2017)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6406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Alcohol?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Concerns for combustion if defibrillation is needed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Reports of human intoxication from inspired alcohol in poorly ventilated settings (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hlinkClick r:id="rId4"/>
              </a:rPr>
              <a:t>Garrison et al 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hlinkClick r:id="rId5"/>
              </a:rPr>
              <a:t>Senz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hlinkClick r:id="rId5"/>
              </a:rPr>
              <a:t> et al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)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No clinical studies of efficacy when applied to paw pads</a:t>
            </a:r>
          </a:p>
        </p:txBody>
      </p:sp>
      <p:pic>
        <p:nvPicPr>
          <p:cNvPr id="1028" name="Picture 4" descr="Taking Care of Your Dog&amp;#39;s Paws">
            <a:extLst>
              <a:ext uri="{FF2B5EF4-FFF2-40B4-BE49-F238E27FC236}">
                <a16:creationId xmlns:a16="http://schemas.microsoft.com/office/drawing/2014/main" id="{700C1548-A915-0F4D-A282-5F9BE31A6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419" y="3881741"/>
            <a:ext cx="3419714" cy="241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793D423-950D-634C-B7F3-D0F218A87BA7}"/>
              </a:ext>
            </a:extLst>
          </p:cNvPr>
          <p:cNvSpPr txBox="1"/>
          <p:nvPr/>
        </p:nvSpPr>
        <p:spPr>
          <a:xfrm>
            <a:off x="8382409" y="6317227"/>
            <a:ext cx="3877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www.halifaxhumanesociety.org</a:t>
            </a:r>
            <a:r>
              <a:rPr lang="en-US" sz="1000" dirty="0"/>
              <a:t>/</a:t>
            </a:r>
            <a:r>
              <a:rPr lang="en-US" sz="1000" dirty="0" err="1"/>
              <a:t>zupload</a:t>
            </a:r>
            <a:r>
              <a:rPr lang="en-US" sz="1000" dirty="0"/>
              <a:t>/library/29591/-60269-700x500-0.jpg?ztv=20201203160843</a:t>
            </a:r>
          </a:p>
        </p:txBody>
      </p:sp>
    </p:spTree>
    <p:extLst>
      <p:ext uri="{BB962C8B-B14F-4D97-AF65-F5344CB8AC3E}">
        <p14:creationId xmlns:p14="http://schemas.microsoft.com/office/powerpoint/2010/main" val="901491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2">
            <a:extLst>
              <a:ext uri="{FF2B5EF4-FFF2-40B4-BE49-F238E27FC236}">
                <a16:creationId xmlns:a16="http://schemas.microsoft.com/office/drawing/2014/main" id="{36DD9A1B-23F2-4443-B0D4-00FF72D27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5A69CBB-DA63-440A-B853-88D42A6FE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60" y="873720"/>
            <a:ext cx="10534650" cy="4962109"/>
          </a:xfrm>
          <a:custGeom>
            <a:avLst/>
            <a:gdLst>
              <a:gd name="connsiteX0" fmla="*/ 6180200 w 10534650"/>
              <a:gd name="connsiteY0" fmla="*/ 4801197 h 4962109"/>
              <a:gd name="connsiteX1" fmla="*/ 6147637 w 10534650"/>
              <a:gd name="connsiteY1" fmla="*/ 4805291 h 4962109"/>
              <a:gd name="connsiteX2" fmla="*/ 6164640 w 10534650"/>
              <a:gd name="connsiteY2" fmla="*/ 4804893 h 4962109"/>
              <a:gd name="connsiteX3" fmla="*/ 6180200 w 10534650"/>
              <a:gd name="connsiteY3" fmla="*/ 4801197 h 4962109"/>
              <a:gd name="connsiteX4" fmla="*/ 5969537 w 10534650"/>
              <a:gd name="connsiteY4" fmla="*/ 4731750 h 4962109"/>
              <a:gd name="connsiteX5" fmla="*/ 5980870 w 10534650"/>
              <a:gd name="connsiteY5" fmla="*/ 4743324 h 4962109"/>
              <a:gd name="connsiteX6" fmla="*/ 5980870 w 10534650"/>
              <a:gd name="connsiteY6" fmla="*/ 4743323 h 4962109"/>
              <a:gd name="connsiteX7" fmla="*/ 6712815 w 10534650"/>
              <a:gd name="connsiteY7" fmla="*/ 4676908 h 4962109"/>
              <a:gd name="connsiteX8" fmla="*/ 6712815 w 10534650"/>
              <a:gd name="connsiteY8" fmla="*/ 4676909 h 4962109"/>
              <a:gd name="connsiteX9" fmla="*/ 6734605 w 10534650"/>
              <a:gd name="connsiteY9" fmla="*/ 4700281 h 4962109"/>
              <a:gd name="connsiteX10" fmla="*/ 6712815 w 10534650"/>
              <a:gd name="connsiteY10" fmla="*/ 4676908 h 4962109"/>
              <a:gd name="connsiteX11" fmla="*/ 5236566 w 10534650"/>
              <a:gd name="connsiteY11" fmla="*/ 4571169 h 4962109"/>
              <a:gd name="connsiteX12" fmla="*/ 5264294 w 10534650"/>
              <a:gd name="connsiteY12" fmla="*/ 4579674 h 4962109"/>
              <a:gd name="connsiteX13" fmla="*/ 5280204 w 10534650"/>
              <a:gd name="connsiteY13" fmla="*/ 4586908 h 4962109"/>
              <a:gd name="connsiteX14" fmla="*/ 5280336 w 10534650"/>
              <a:gd name="connsiteY14" fmla="*/ 4586967 h 4962109"/>
              <a:gd name="connsiteX15" fmla="*/ 5294396 w 10534650"/>
              <a:gd name="connsiteY15" fmla="*/ 4593609 h 4962109"/>
              <a:gd name="connsiteX16" fmla="*/ 5296104 w 10534650"/>
              <a:gd name="connsiteY16" fmla="*/ 4594130 h 4962109"/>
              <a:gd name="connsiteX17" fmla="*/ 5301566 w 10534650"/>
              <a:gd name="connsiteY17" fmla="*/ 4596610 h 4962109"/>
              <a:gd name="connsiteX18" fmla="*/ 5323749 w 10534650"/>
              <a:gd name="connsiteY18" fmla="*/ 4602562 h 4962109"/>
              <a:gd name="connsiteX19" fmla="*/ 5296104 w 10534650"/>
              <a:gd name="connsiteY19" fmla="*/ 4594130 h 4962109"/>
              <a:gd name="connsiteX20" fmla="*/ 5280336 w 10534650"/>
              <a:gd name="connsiteY20" fmla="*/ 4586967 h 4962109"/>
              <a:gd name="connsiteX21" fmla="*/ 5266003 w 10534650"/>
              <a:gd name="connsiteY21" fmla="*/ 4580197 h 4962109"/>
              <a:gd name="connsiteX22" fmla="*/ 5264294 w 10534650"/>
              <a:gd name="connsiteY22" fmla="*/ 4579674 h 4962109"/>
              <a:gd name="connsiteX23" fmla="*/ 5258823 w 10534650"/>
              <a:gd name="connsiteY23" fmla="*/ 4577184 h 4962109"/>
              <a:gd name="connsiteX24" fmla="*/ 5236566 w 10534650"/>
              <a:gd name="connsiteY24" fmla="*/ 4571169 h 4962109"/>
              <a:gd name="connsiteX25" fmla="*/ 5514391 w 10534650"/>
              <a:gd name="connsiteY25" fmla="*/ 4562409 h 4962109"/>
              <a:gd name="connsiteX26" fmla="*/ 5571581 w 10534650"/>
              <a:gd name="connsiteY26" fmla="*/ 4569638 h 4962109"/>
              <a:gd name="connsiteX27" fmla="*/ 5542458 w 10534650"/>
              <a:gd name="connsiteY27" fmla="*/ 4562909 h 4962109"/>
              <a:gd name="connsiteX28" fmla="*/ 5514391 w 10534650"/>
              <a:gd name="connsiteY28" fmla="*/ 4562409 h 4962109"/>
              <a:gd name="connsiteX29" fmla="*/ 3097094 w 10534650"/>
              <a:gd name="connsiteY29" fmla="*/ 4429045 h 4962109"/>
              <a:gd name="connsiteX30" fmla="*/ 3088347 w 10534650"/>
              <a:gd name="connsiteY30" fmla="*/ 4439791 h 4962109"/>
              <a:gd name="connsiteX31" fmla="*/ 3072652 w 10534650"/>
              <a:gd name="connsiteY31" fmla="*/ 4457084 h 4962109"/>
              <a:gd name="connsiteX32" fmla="*/ 3053825 w 10534650"/>
              <a:gd name="connsiteY32" fmla="*/ 4465207 h 4962109"/>
              <a:gd name="connsiteX33" fmla="*/ 3088348 w 10534650"/>
              <a:gd name="connsiteY33" fmla="*/ 4439791 h 4962109"/>
              <a:gd name="connsiteX34" fmla="*/ 4090071 w 10534650"/>
              <a:gd name="connsiteY34" fmla="*/ 4402823 h 4962109"/>
              <a:gd name="connsiteX35" fmla="*/ 4105672 w 10534650"/>
              <a:gd name="connsiteY35" fmla="*/ 4404644 h 4962109"/>
              <a:gd name="connsiteX36" fmla="*/ 4121173 w 10534650"/>
              <a:gd name="connsiteY36" fmla="*/ 4414076 h 4962109"/>
              <a:gd name="connsiteX37" fmla="*/ 4105673 w 10534650"/>
              <a:gd name="connsiteY37" fmla="*/ 4404644 h 4962109"/>
              <a:gd name="connsiteX38" fmla="*/ 4105672 w 10534650"/>
              <a:gd name="connsiteY38" fmla="*/ 4404644 h 4962109"/>
              <a:gd name="connsiteX39" fmla="*/ 4105672 w 10534650"/>
              <a:gd name="connsiteY39" fmla="*/ 4404644 h 4962109"/>
              <a:gd name="connsiteX40" fmla="*/ 4090071 w 10534650"/>
              <a:gd name="connsiteY40" fmla="*/ 4402823 h 4962109"/>
              <a:gd name="connsiteX41" fmla="*/ 3874703 w 10534650"/>
              <a:gd name="connsiteY41" fmla="*/ 4390456 h 4962109"/>
              <a:gd name="connsiteX42" fmla="*/ 3921126 w 10534650"/>
              <a:gd name="connsiteY42" fmla="*/ 4417222 h 4962109"/>
              <a:gd name="connsiteX43" fmla="*/ 3896594 w 10534650"/>
              <a:gd name="connsiteY43" fmla="*/ 4409211 h 4962109"/>
              <a:gd name="connsiteX44" fmla="*/ 3874703 w 10534650"/>
              <a:gd name="connsiteY44" fmla="*/ 4390456 h 4962109"/>
              <a:gd name="connsiteX45" fmla="*/ 7873706 w 10534650"/>
              <a:gd name="connsiteY45" fmla="*/ 4301238 h 4962109"/>
              <a:gd name="connsiteX46" fmla="*/ 7892206 w 10534650"/>
              <a:gd name="connsiteY46" fmla="*/ 4317039 h 4962109"/>
              <a:gd name="connsiteX47" fmla="*/ 7899880 w 10534650"/>
              <a:gd name="connsiteY47" fmla="*/ 4320773 h 4962109"/>
              <a:gd name="connsiteX48" fmla="*/ 7892205 w 10534650"/>
              <a:gd name="connsiteY48" fmla="*/ 4317038 h 4962109"/>
              <a:gd name="connsiteX49" fmla="*/ 7873706 w 10534650"/>
              <a:gd name="connsiteY49" fmla="*/ 4301238 h 4962109"/>
              <a:gd name="connsiteX50" fmla="*/ 1456506 w 10534650"/>
              <a:gd name="connsiteY50" fmla="*/ 3863438 h 4962109"/>
              <a:gd name="connsiteX51" fmla="*/ 1442667 w 10534650"/>
              <a:gd name="connsiteY51" fmla="*/ 3867764 h 4962109"/>
              <a:gd name="connsiteX52" fmla="*/ 1397372 w 10534650"/>
              <a:gd name="connsiteY52" fmla="*/ 3890362 h 4962109"/>
              <a:gd name="connsiteX53" fmla="*/ 1442668 w 10534650"/>
              <a:gd name="connsiteY53" fmla="*/ 3867764 h 4962109"/>
              <a:gd name="connsiteX54" fmla="*/ 1071905 w 10534650"/>
              <a:gd name="connsiteY54" fmla="*/ 3816123 h 4962109"/>
              <a:gd name="connsiteX55" fmla="*/ 1062478 w 10534650"/>
              <a:gd name="connsiteY55" fmla="*/ 3818725 h 4962109"/>
              <a:gd name="connsiteX56" fmla="*/ 1022563 w 10534650"/>
              <a:gd name="connsiteY56" fmla="*/ 3825445 h 4962109"/>
              <a:gd name="connsiteX57" fmla="*/ 1062480 w 10534650"/>
              <a:gd name="connsiteY57" fmla="*/ 3818725 h 4962109"/>
              <a:gd name="connsiteX58" fmla="*/ 1209869 w 10534650"/>
              <a:gd name="connsiteY58" fmla="*/ 3815014 h 4962109"/>
              <a:gd name="connsiteX59" fmla="*/ 1257364 w 10534650"/>
              <a:gd name="connsiteY59" fmla="*/ 3832567 h 4962109"/>
              <a:gd name="connsiteX60" fmla="*/ 1209869 w 10534650"/>
              <a:gd name="connsiteY60" fmla="*/ 3815014 h 4962109"/>
              <a:gd name="connsiteX61" fmla="*/ 0 w 10534650"/>
              <a:gd name="connsiteY61" fmla="*/ 0 h 4962109"/>
              <a:gd name="connsiteX62" fmla="*/ 10534650 w 10534650"/>
              <a:gd name="connsiteY62" fmla="*/ 0 h 4962109"/>
              <a:gd name="connsiteX63" fmla="*/ 10534650 w 10534650"/>
              <a:gd name="connsiteY63" fmla="*/ 3353931 h 4962109"/>
              <a:gd name="connsiteX64" fmla="*/ 10495227 w 10534650"/>
              <a:gd name="connsiteY64" fmla="*/ 3401247 h 4962109"/>
              <a:gd name="connsiteX65" fmla="*/ 10463118 w 10534650"/>
              <a:gd name="connsiteY65" fmla="*/ 3434133 h 4962109"/>
              <a:gd name="connsiteX66" fmla="*/ 10378879 w 10534650"/>
              <a:gd name="connsiteY66" fmla="*/ 3472380 h 4962109"/>
              <a:gd name="connsiteX67" fmla="*/ 10304799 w 10534650"/>
              <a:gd name="connsiteY67" fmla="*/ 3500370 h 4962109"/>
              <a:gd name="connsiteX68" fmla="*/ 10250242 w 10534650"/>
              <a:gd name="connsiteY68" fmla="*/ 3533216 h 4962109"/>
              <a:gd name="connsiteX69" fmla="*/ 10204013 w 10534650"/>
              <a:gd name="connsiteY69" fmla="*/ 3563655 h 4962109"/>
              <a:gd name="connsiteX70" fmla="*/ 10098588 w 10534650"/>
              <a:gd name="connsiteY70" fmla="*/ 3643324 h 4962109"/>
              <a:gd name="connsiteX71" fmla="*/ 9983369 w 10534650"/>
              <a:gd name="connsiteY71" fmla="*/ 3708784 h 4962109"/>
              <a:gd name="connsiteX72" fmla="*/ 9888637 w 10534650"/>
              <a:gd name="connsiteY72" fmla="*/ 3792146 h 4962109"/>
              <a:gd name="connsiteX73" fmla="*/ 9848780 w 10534650"/>
              <a:gd name="connsiteY73" fmla="*/ 3838049 h 4962109"/>
              <a:gd name="connsiteX74" fmla="*/ 9769701 w 10534650"/>
              <a:gd name="connsiteY74" fmla="*/ 3865885 h 4962109"/>
              <a:gd name="connsiteX75" fmla="*/ 9682888 w 10534650"/>
              <a:gd name="connsiteY75" fmla="*/ 3911938 h 4962109"/>
              <a:gd name="connsiteX76" fmla="*/ 9620297 w 10534650"/>
              <a:gd name="connsiteY76" fmla="*/ 3959262 h 4962109"/>
              <a:gd name="connsiteX77" fmla="*/ 9572344 w 10534650"/>
              <a:gd name="connsiteY77" fmla="*/ 3990515 h 4962109"/>
              <a:gd name="connsiteX78" fmla="*/ 9505537 w 10534650"/>
              <a:gd name="connsiteY78" fmla="*/ 4020672 h 4962109"/>
              <a:gd name="connsiteX79" fmla="*/ 9437819 w 10534650"/>
              <a:gd name="connsiteY79" fmla="*/ 4061525 h 4962109"/>
              <a:gd name="connsiteX80" fmla="*/ 9404527 w 10534650"/>
              <a:gd name="connsiteY80" fmla="*/ 4087281 h 4962109"/>
              <a:gd name="connsiteX81" fmla="*/ 9340611 w 10534650"/>
              <a:gd name="connsiteY81" fmla="*/ 4129506 h 4962109"/>
              <a:gd name="connsiteX82" fmla="*/ 9275062 w 10534650"/>
              <a:gd name="connsiteY82" fmla="*/ 4168468 h 4962109"/>
              <a:gd name="connsiteX83" fmla="*/ 9154049 w 10534650"/>
              <a:gd name="connsiteY83" fmla="*/ 4209968 h 4962109"/>
              <a:gd name="connsiteX84" fmla="*/ 9041981 w 10534650"/>
              <a:gd name="connsiteY84" fmla="*/ 4275454 h 4962109"/>
              <a:gd name="connsiteX85" fmla="*/ 8953407 w 10534650"/>
              <a:gd name="connsiteY85" fmla="*/ 4322870 h 4962109"/>
              <a:gd name="connsiteX86" fmla="*/ 8901537 w 10534650"/>
              <a:gd name="connsiteY86" fmla="*/ 4354413 h 4962109"/>
              <a:gd name="connsiteX87" fmla="*/ 8805370 w 10534650"/>
              <a:gd name="connsiteY87" fmla="*/ 4426175 h 4962109"/>
              <a:gd name="connsiteX88" fmla="*/ 8658874 w 10534650"/>
              <a:gd name="connsiteY88" fmla="*/ 4498599 h 4962109"/>
              <a:gd name="connsiteX89" fmla="*/ 8570718 w 10534650"/>
              <a:gd name="connsiteY89" fmla="*/ 4537136 h 4962109"/>
              <a:gd name="connsiteX90" fmla="*/ 8382959 w 10534650"/>
              <a:gd name="connsiteY90" fmla="*/ 4591539 h 4962109"/>
              <a:gd name="connsiteX91" fmla="*/ 8322237 w 10534650"/>
              <a:gd name="connsiteY91" fmla="*/ 4611347 h 4962109"/>
              <a:gd name="connsiteX92" fmla="*/ 8253574 w 10534650"/>
              <a:gd name="connsiteY92" fmla="*/ 4622451 h 4962109"/>
              <a:gd name="connsiteX93" fmla="*/ 8142452 w 10534650"/>
              <a:gd name="connsiteY93" fmla="*/ 4652191 h 4962109"/>
              <a:gd name="connsiteX94" fmla="*/ 7926082 w 10534650"/>
              <a:gd name="connsiteY94" fmla="*/ 4701680 h 4962109"/>
              <a:gd name="connsiteX95" fmla="*/ 7878875 w 10534650"/>
              <a:gd name="connsiteY95" fmla="*/ 4708305 h 4962109"/>
              <a:gd name="connsiteX96" fmla="*/ 7757501 w 10534650"/>
              <a:gd name="connsiteY96" fmla="*/ 4741432 h 4962109"/>
              <a:gd name="connsiteX97" fmla="*/ 7684511 w 10534650"/>
              <a:gd name="connsiteY97" fmla="*/ 4764301 h 4962109"/>
              <a:gd name="connsiteX98" fmla="*/ 7624515 w 10534650"/>
              <a:gd name="connsiteY98" fmla="*/ 4776179 h 4962109"/>
              <a:gd name="connsiteX99" fmla="*/ 7571930 w 10534650"/>
              <a:gd name="connsiteY99" fmla="*/ 4780027 h 4962109"/>
              <a:gd name="connsiteX100" fmla="*/ 7432402 w 10534650"/>
              <a:gd name="connsiteY100" fmla="*/ 4807278 h 4962109"/>
              <a:gd name="connsiteX101" fmla="*/ 7376754 w 10534650"/>
              <a:gd name="connsiteY101" fmla="*/ 4817968 h 4962109"/>
              <a:gd name="connsiteX102" fmla="*/ 7231546 w 10534650"/>
              <a:gd name="connsiteY102" fmla="*/ 4857825 h 4962109"/>
              <a:gd name="connsiteX103" fmla="*/ 7109089 w 10534650"/>
              <a:gd name="connsiteY103" fmla="*/ 4882341 h 4962109"/>
              <a:gd name="connsiteX104" fmla="*/ 7057788 w 10534650"/>
              <a:gd name="connsiteY104" fmla="*/ 4894624 h 4962109"/>
              <a:gd name="connsiteX105" fmla="*/ 6941125 w 10534650"/>
              <a:gd name="connsiteY105" fmla="*/ 4913041 h 4962109"/>
              <a:gd name="connsiteX106" fmla="*/ 6874857 w 10534650"/>
              <a:gd name="connsiteY106" fmla="*/ 4927091 h 4962109"/>
              <a:gd name="connsiteX107" fmla="*/ 6714789 w 10534650"/>
              <a:gd name="connsiteY107" fmla="*/ 4937175 h 4962109"/>
              <a:gd name="connsiteX108" fmla="*/ 6549597 w 10534650"/>
              <a:gd name="connsiteY108" fmla="*/ 4946170 h 4962109"/>
              <a:gd name="connsiteX109" fmla="*/ 6459201 w 10534650"/>
              <a:gd name="connsiteY109" fmla="*/ 4946704 h 4962109"/>
              <a:gd name="connsiteX110" fmla="*/ 6379993 w 10534650"/>
              <a:gd name="connsiteY110" fmla="*/ 4951898 h 4962109"/>
              <a:gd name="connsiteX111" fmla="*/ 6311205 w 10534650"/>
              <a:gd name="connsiteY111" fmla="*/ 4953901 h 4962109"/>
              <a:gd name="connsiteX112" fmla="*/ 6201505 w 10534650"/>
              <a:gd name="connsiteY112" fmla="*/ 4959986 h 4962109"/>
              <a:gd name="connsiteX113" fmla="*/ 6156018 w 10534650"/>
              <a:gd name="connsiteY113" fmla="*/ 4960421 h 4962109"/>
              <a:gd name="connsiteX114" fmla="*/ 6049276 w 10534650"/>
              <a:gd name="connsiteY114" fmla="*/ 4952977 h 4962109"/>
              <a:gd name="connsiteX115" fmla="*/ 6012280 w 10534650"/>
              <a:gd name="connsiteY115" fmla="*/ 4948608 h 4962109"/>
              <a:gd name="connsiteX116" fmla="*/ 5942361 w 10534650"/>
              <a:gd name="connsiteY116" fmla="*/ 4920847 h 4962109"/>
              <a:gd name="connsiteX117" fmla="*/ 5933980 w 10534650"/>
              <a:gd name="connsiteY117" fmla="*/ 4918608 h 4962109"/>
              <a:gd name="connsiteX118" fmla="*/ 5887681 w 10534650"/>
              <a:gd name="connsiteY118" fmla="*/ 4906368 h 4962109"/>
              <a:gd name="connsiteX119" fmla="*/ 5862209 w 10534650"/>
              <a:gd name="connsiteY119" fmla="*/ 4901667 h 4962109"/>
              <a:gd name="connsiteX120" fmla="*/ 5765973 w 10534650"/>
              <a:gd name="connsiteY120" fmla="*/ 4876200 h 4962109"/>
              <a:gd name="connsiteX121" fmla="*/ 5710431 w 10534650"/>
              <a:gd name="connsiteY121" fmla="*/ 4863519 h 4962109"/>
              <a:gd name="connsiteX122" fmla="*/ 5664908 w 10534650"/>
              <a:gd name="connsiteY122" fmla="*/ 4861723 h 4962109"/>
              <a:gd name="connsiteX123" fmla="*/ 5585007 w 10534650"/>
              <a:gd name="connsiteY123" fmla="*/ 4857960 h 4962109"/>
              <a:gd name="connsiteX124" fmla="*/ 5559231 w 10534650"/>
              <a:gd name="connsiteY124" fmla="*/ 4860477 h 4962109"/>
              <a:gd name="connsiteX125" fmla="*/ 5444811 w 10534650"/>
              <a:gd name="connsiteY125" fmla="*/ 4840451 h 4962109"/>
              <a:gd name="connsiteX126" fmla="*/ 5379124 w 10534650"/>
              <a:gd name="connsiteY126" fmla="*/ 4835057 h 4962109"/>
              <a:gd name="connsiteX127" fmla="*/ 5306093 w 10534650"/>
              <a:gd name="connsiteY127" fmla="*/ 4814877 h 4962109"/>
              <a:gd name="connsiteX128" fmla="*/ 5284433 w 10534650"/>
              <a:gd name="connsiteY128" fmla="*/ 4814147 h 4962109"/>
              <a:gd name="connsiteX129" fmla="*/ 5260152 w 10534650"/>
              <a:gd name="connsiteY129" fmla="*/ 4813796 h 4962109"/>
              <a:gd name="connsiteX130" fmla="*/ 5185829 w 10534650"/>
              <a:gd name="connsiteY130" fmla="*/ 4809858 h 4962109"/>
              <a:gd name="connsiteX131" fmla="*/ 5140387 w 10534650"/>
              <a:gd name="connsiteY131" fmla="*/ 4812334 h 4962109"/>
              <a:gd name="connsiteX132" fmla="*/ 5054734 w 10534650"/>
              <a:gd name="connsiteY132" fmla="*/ 4803174 h 4962109"/>
              <a:gd name="connsiteX133" fmla="*/ 5022638 w 10534650"/>
              <a:gd name="connsiteY133" fmla="*/ 4805814 h 4962109"/>
              <a:gd name="connsiteX134" fmla="*/ 4942261 w 10534650"/>
              <a:gd name="connsiteY134" fmla="*/ 4800907 h 4962109"/>
              <a:gd name="connsiteX135" fmla="*/ 4870420 w 10534650"/>
              <a:gd name="connsiteY135" fmla="*/ 4793240 h 4962109"/>
              <a:gd name="connsiteX136" fmla="*/ 4800874 w 10534650"/>
              <a:gd name="connsiteY136" fmla="*/ 4789997 h 4962109"/>
              <a:gd name="connsiteX137" fmla="*/ 4750778 w 10534650"/>
              <a:gd name="connsiteY137" fmla="*/ 4792713 h 4962109"/>
              <a:gd name="connsiteX138" fmla="*/ 4696598 w 10534650"/>
              <a:gd name="connsiteY138" fmla="*/ 4792741 h 4962109"/>
              <a:gd name="connsiteX139" fmla="*/ 4546427 w 10534650"/>
              <a:gd name="connsiteY139" fmla="*/ 4804612 h 4962109"/>
              <a:gd name="connsiteX140" fmla="*/ 4519273 w 10534650"/>
              <a:gd name="connsiteY140" fmla="*/ 4797386 h 4962109"/>
              <a:gd name="connsiteX141" fmla="*/ 4363361 w 10534650"/>
              <a:gd name="connsiteY141" fmla="*/ 4781778 h 4962109"/>
              <a:gd name="connsiteX142" fmla="*/ 4329354 w 10534650"/>
              <a:gd name="connsiteY142" fmla="*/ 4779838 h 4962109"/>
              <a:gd name="connsiteX143" fmla="*/ 4239595 w 10534650"/>
              <a:gd name="connsiteY143" fmla="*/ 4751840 h 4962109"/>
              <a:gd name="connsiteX144" fmla="*/ 4096514 w 10534650"/>
              <a:gd name="connsiteY144" fmla="*/ 4776811 h 4962109"/>
              <a:gd name="connsiteX145" fmla="*/ 3961888 w 10534650"/>
              <a:gd name="connsiteY145" fmla="*/ 4811077 h 4962109"/>
              <a:gd name="connsiteX146" fmla="*/ 3944891 w 10534650"/>
              <a:gd name="connsiteY146" fmla="*/ 4815486 h 4962109"/>
              <a:gd name="connsiteX147" fmla="*/ 3896970 w 10534650"/>
              <a:gd name="connsiteY147" fmla="*/ 4821693 h 4962109"/>
              <a:gd name="connsiteX148" fmla="*/ 3838196 w 10534650"/>
              <a:gd name="connsiteY148" fmla="*/ 4821037 h 4962109"/>
              <a:gd name="connsiteX149" fmla="*/ 3800670 w 10534650"/>
              <a:gd name="connsiteY149" fmla="*/ 4823403 h 4962109"/>
              <a:gd name="connsiteX150" fmla="*/ 3797857 w 10534650"/>
              <a:gd name="connsiteY150" fmla="*/ 4823456 h 4962109"/>
              <a:gd name="connsiteX151" fmla="*/ 3740361 w 10534650"/>
              <a:gd name="connsiteY151" fmla="*/ 4819547 h 4962109"/>
              <a:gd name="connsiteX152" fmla="*/ 3733853 w 10534650"/>
              <a:gd name="connsiteY152" fmla="*/ 4818257 h 4962109"/>
              <a:gd name="connsiteX153" fmla="*/ 3704618 w 10534650"/>
              <a:gd name="connsiteY153" fmla="*/ 4809915 h 4962109"/>
              <a:gd name="connsiteX154" fmla="*/ 3622533 w 10534650"/>
              <a:gd name="connsiteY154" fmla="*/ 4789121 h 4962109"/>
              <a:gd name="connsiteX155" fmla="*/ 3545207 w 10534650"/>
              <a:gd name="connsiteY155" fmla="*/ 4769391 h 4962109"/>
              <a:gd name="connsiteX156" fmla="*/ 3519303 w 10534650"/>
              <a:gd name="connsiteY156" fmla="*/ 4784698 h 4962109"/>
              <a:gd name="connsiteX157" fmla="*/ 3480065 w 10534650"/>
              <a:gd name="connsiteY157" fmla="*/ 4796876 h 4962109"/>
              <a:gd name="connsiteX158" fmla="*/ 3438793 w 10534650"/>
              <a:gd name="connsiteY158" fmla="*/ 4776257 h 4962109"/>
              <a:gd name="connsiteX159" fmla="*/ 3341926 w 10534650"/>
              <a:gd name="connsiteY159" fmla="*/ 4732751 h 4962109"/>
              <a:gd name="connsiteX160" fmla="*/ 3279243 w 10534650"/>
              <a:gd name="connsiteY160" fmla="*/ 4726817 h 4962109"/>
              <a:gd name="connsiteX161" fmla="*/ 3143823 w 10534650"/>
              <a:gd name="connsiteY161" fmla="*/ 4701842 h 4962109"/>
              <a:gd name="connsiteX162" fmla="*/ 3056138 w 10534650"/>
              <a:gd name="connsiteY162" fmla="*/ 4673429 h 4962109"/>
              <a:gd name="connsiteX163" fmla="*/ 2993770 w 10534650"/>
              <a:gd name="connsiteY163" fmla="*/ 4643771 h 4962109"/>
              <a:gd name="connsiteX164" fmla="*/ 2904225 w 10534650"/>
              <a:gd name="connsiteY164" fmla="*/ 4604470 h 4962109"/>
              <a:gd name="connsiteX165" fmla="*/ 2813231 w 10534650"/>
              <a:gd name="connsiteY165" fmla="*/ 4581028 h 4962109"/>
              <a:gd name="connsiteX166" fmla="*/ 2748028 w 10534650"/>
              <a:gd name="connsiteY166" fmla="*/ 4554886 h 4962109"/>
              <a:gd name="connsiteX167" fmla="*/ 2667581 w 10534650"/>
              <a:gd name="connsiteY167" fmla="*/ 4534574 h 4962109"/>
              <a:gd name="connsiteX168" fmla="*/ 2599283 w 10534650"/>
              <a:gd name="connsiteY168" fmla="*/ 4529376 h 4962109"/>
              <a:gd name="connsiteX169" fmla="*/ 2491986 w 10534650"/>
              <a:gd name="connsiteY169" fmla="*/ 4524678 h 4962109"/>
              <a:gd name="connsiteX170" fmla="*/ 2363895 w 10534650"/>
              <a:gd name="connsiteY170" fmla="*/ 4471069 h 4962109"/>
              <a:gd name="connsiteX171" fmla="*/ 2311566 w 10534650"/>
              <a:gd name="connsiteY171" fmla="*/ 4457491 h 4962109"/>
              <a:gd name="connsiteX172" fmla="*/ 2262011 w 10534650"/>
              <a:gd name="connsiteY172" fmla="*/ 4449484 h 4962109"/>
              <a:gd name="connsiteX173" fmla="*/ 2158206 w 10534650"/>
              <a:gd name="connsiteY173" fmla="*/ 4412555 h 4962109"/>
              <a:gd name="connsiteX174" fmla="*/ 2115838 w 10534650"/>
              <a:gd name="connsiteY174" fmla="*/ 4399840 h 4962109"/>
              <a:gd name="connsiteX175" fmla="*/ 2055614 w 10534650"/>
              <a:gd name="connsiteY175" fmla="*/ 4395932 h 4962109"/>
              <a:gd name="connsiteX176" fmla="*/ 1947021 w 10534650"/>
              <a:gd name="connsiteY176" fmla="*/ 4374820 h 4962109"/>
              <a:gd name="connsiteX177" fmla="*/ 1840396 w 10534650"/>
              <a:gd name="connsiteY177" fmla="*/ 4327492 h 4962109"/>
              <a:gd name="connsiteX178" fmla="*/ 1793775 w 10534650"/>
              <a:gd name="connsiteY178" fmla="*/ 4328221 h 4962109"/>
              <a:gd name="connsiteX179" fmla="*/ 1777216 w 10534650"/>
              <a:gd name="connsiteY179" fmla="*/ 4326168 h 4962109"/>
              <a:gd name="connsiteX180" fmla="*/ 1629295 w 10534650"/>
              <a:gd name="connsiteY180" fmla="*/ 4294032 h 4962109"/>
              <a:gd name="connsiteX181" fmla="*/ 1614496 w 10534650"/>
              <a:gd name="connsiteY181" fmla="*/ 4290614 h 4962109"/>
              <a:gd name="connsiteX182" fmla="*/ 1545646 w 10534650"/>
              <a:gd name="connsiteY182" fmla="*/ 4266265 h 4962109"/>
              <a:gd name="connsiteX183" fmla="*/ 1369537 w 10534650"/>
              <a:gd name="connsiteY183" fmla="*/ 4242047 h 4962109"/>
              <a:gd name="connsiteX184" fmla="*/ 1358743 w 10534650"/>
              <a:gd name="connsiteY184" fmla="*/ 4239828 h 4962109"/>
              <a:gd name="connsiteX185" fmla="*/ 1298789 w 10534650"/>
              <a:gd name="connsiteY185" fmla="*/ 4245587 h 4962109"/>
              <a:gd name="connsiteX186" fmla="*/ 1268483 w 10534650"/>
              <a:gd name="connsiteY186" fmla="*/ 4257443 h 4962109"/>
              <a:gd name="connsiteX187" fmla="*/ 1221700 w 10534650"/>
              <a:gd name="connsiteY187" fmla="*/ 4268736 h 4962109"/>
              <a:gd name="connsiteX188" fmla="*/ 1174793 w 10534650"/>
              <a:gd name="connsiteY188" fmla="*/ 4270928 h 4962109"/>
              <a:gd name="connsiteX189" fmla="*/ 1098150 w 10534650"/>
              <a:gd name="connsiteY189" fmla="*/ 4243822 h 4962109"/>
              <a:gd name="connsiteX190" fmla="*/ 1069859 w 10534650"/>
              <a:gd name="connsiteY190" fmla="*/ 4239673 h 4962109"/>
              <a:gd name="connsiteX191" fmla="*/ 1007226 w 10534650"/>
              <a:gd name="connsiteY191" fmla="*/ 4224839 h 4962109"/>
              <a:gd name="connsiteX192" fmla="*/ 951768 w 10534650"/>
              <a:gd name="connsiteY192" fmla="*/ 4221810 h 4962109"/>
              <a:gd name="connsiteX193" fmla="*/ 906114 w 10534650"/>
              <a:gd name="connsiteY193" fmla="*/ 4235593 h 4962109"/>
              <a:gd name="connsiteX194" fmla="*/ 841245 w 10534650"/>
              <a:gd name="connsiteY194" fmla="*/ 4234521 h 4962109"/>
              <a:gd name="connsiteX195" fmla="*/ 800332 w 10534650"/>
              <a:gd name="connsiteY195" fmla="*/ 4219495 h 4962109"/>
              <a:gd name="connsiteX196" fmla="*/ 791951 w 10534650"/>
              <a:gd name="connsiteY196" fmla="*/ 4217256 h 4962109"/>
              <a:gd name="connsiteX197" fmla="*/ 682847 w 10534650"/>
              <a:gd name="connsiteY197" fmla="*/ 4209095 h 4962109"/>
              <a:gd name="connsiteX198" fmla="*/ 544048 w 10534650"/>
              <a:gd name="connsiteY198" fmla="*/ 4236583 h 4962109"/>
              <a:gd name="connsiteX199" fmla="*/ 520986 w 10534650"/>
              <a:gd name="connsiteY199" fmla="*/ 4242810 h 4962109"/>
              <a:gd name="connsiteX200" fmla="*/ 410178 w 10534650"/>
              <a:gd name="connsiteY200" fmla="*/ 4248822 h 4962109"/>
              <a:gd name="connsiteX201" fmla="*/ 350333 w 10534650"/>
              <a:gd name="connsiteY201" fmla="*/ 4258484 h 4962109"/>
              <a:gd name="connsiteX202" fmla="*/ 307802 w 10534650"/>
              <a:gd name="connsiteY202" fmla="*/ 4256334 h 4962109"/>
              <a:gd name="connsiteX203" fmla="*/ 254816 w 10534650"/>
              <a:gd name="connsiteY203" fmla="*/ 4277037 h 4962109"/>
              <a:gd name="connsiteX204" fmla="*/ 237292 w 10534650"/>
              <a:gd name="connsiteY204" fmla="*/ 4286423 h 4962109"/>
              <a:gd name="connsiteX205" fmla="*/ 216734 w 10534650"/>
              <a:gd name="connsiteY205" fmla="*/ 4291334 h 4962109"/>
              <a:gd name="connsiteX206" fmla="*/ 124141 w 10534650"/>
              <a:gd name="connsiteY206" fmla="*/ 4305079 h 4962109"/>
              <a:gd name="connsiteX207" fmla="*/ 107121 w 10534650"/>
              <a:gd name="connsiteY207" fmla="*/ 4315238 h 4962109"/>
              <a:gd name="connsiteX208" fmla="*/ 95746 w 10534650"/>
              <a:gd name="connsiteY208" fmla="*/ 4321517 h 4962109"/>
              <a:gd name="connsiteX209" fmla="*/ 6292 w 10534650"/>
              <a:gd name="connsiteY209" fmla="*/ 4327311 h 4962109"/>
              <a:gd name="connsiteX210" fmla="*/ 1 w 10534650"/>
              <a:gd name="connsiteY210" fmla="*/ 4327851 h 496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10534650" h="4962109">
                <a:moveTo>
                  <a:pt x="6180200" y="4801197"/>
                </a:moveTo>
                <a:lnTo>
                  <a:pt x="6147637" y="4805291"/>
                </a:lnTo>
                <a:lnTo>
                  <a:pt x="6164640" y="4804893"/>
                </a:lnTo>
                <a:cubicBezTo>
                  <a:pt x="6170280" y="4804512"/>
                  <a:pt x="6175677" y="4803578"/>
                  <a:pt x="6180200" y="4801197"/>
                </a:cubicBezTo>
                <a:close/>
                <a:moveTo>
                  <a:pt x="5969537" y="4731750"/>
                </a:moveTo>
                <a:lnTo>
                  <a:pt x="5980870" y="4743324"/>
                </a:lnTo>
                <a:lnTo>
                  <a:pt x="5980870" y="4743323"/>
                </a:lnTo>
                <a:close/>
                <a:moveTo>
                  <a:pt x="6712815" y="4676908"/>
                </a:moveTo>
                <a:lnTo>
                  <a:pt x="6712815" y="4676909"/>
                </a:lnTo>
                <a:lnTo>
                  <a:pt x="6734605" y="4700281"/>
                </a:lnTo>
                <a:cubicBezTo>
                  <a:pt x="6728727" y="4693945"/>
                  <a:pt x="6722664" y="4687596"/>
                  <a:pt x="6712815" y="4676908"/>
                </a:cubicBezTo>
                <a:close/>
                <a:moveTo>
                  <a:pt x="5236566" y="4571169"/>
                </a:moveTo>
                <a:lnTo>
                  <a:pt x="5264294" y="4579674"/>
                </a:lnTo>
                <a:lnTo>
                  <a:pt x="5280204" y="4586908"/>
                </a:lnTo>
                <a:lnTo>
                  <a:pt x="5280336" y="4586967"/>
                </a:lnTo>
                <a:lnTo>
                  <a:pt x="5294396" y="4593609"/>
                </a:lnTo>
                <a:lnTo>
                  <a:pt x="5296104" y="4594130"/>
                </a:lnTo>
                <a:lnTo>
                  <a:pt x="5301566" y="4596610"/>
                </a:lnTo>
                <a:cubicBezTo>
                  <a:pt x="5308775" y="4599427"/>
                  <a:pt x="5316122" y="4601617"/>
                  <a:pt x="5323749" y="4602562"/>
                </a:cubicBezTo>
                <a:lnTo>
                  <a:pt x="5296104" y="4594130"/>
                </a:lnTo>
                <a:lnTo>
                  <a:pt x="5280336" y="4586967"/>
                </a:lnTo>
                <a:lnTo>
                  <a:pt x="5266003" y="4580197"/>
                </a:lnTo>
                <a:lnTo>
                  <a:pt x="5264294" y="4579674"/>
                </a:lnTo>
                <a:lnTo>
                  <a:pt x="5258823" y="4577184"/>
                </a:lnTo>
                <a:cubicBezTo>
                  <a:pt x="5251595" y="4574355"/>
                  <a:pt x="5244224" y="4572143"/>
                  <a:pt x="5236566" y="4571169"/>
                </a:cubicBezTo>
                <a:close/>
                <a:moveTo>
                  <a:pt x="5514391" y="4562409"/>
                </a:moveTo>
                <a:lnTo>
                  <a:pt x="5571581" y="4569638"/>
                </a:lnTo>
                <a:cubicBezTo>
                  <a:pt x="5561681" y="4566506"/>
                  <a:pt x="5551982" y="4564189"/>
                  <a:pt x="5542458" y="4562909"/>
                </a:cubicBezTo>
                <a:cubicBezTo>
                  <a:pt x="5532935" y="4561630"/>
                  <a:pt x="5523588" y="4561388"/>
                  <a:pt x="5514391" y="4562409"/>
                </a:cubicBezTo>
                <a:close/>
                <a:moveTo>
                  <a:pt x="3097094" y="4429045"/>
                </a:moveTo>
                <a:lnTo>
                  <a:pt x="3088347" y="4439791"/>
                </a:lnTo>
                <a:cubicBezTo>
                  <a:pt x="3083671" y="4447172"/>
                  <a:pt x="3078424" y="4452894"/>
                  <a:pt x="3072652" y="4457084"/>
                </a:cubicBezTo>
                <a:lnTo>
                  <a:pt x="3053825" y="4465207"/>
                </a:lnTo>
                <a:cubicBezTo>
                  <a:pt x="3067357" y="4462670"/>
                  <a:pt x="3078995" y="4454555"/>
                  <a:pt x="3088348" y="4439791"/>
                </a:cubicBezTo>
                <a:close/>
                <a:moveTo>
                  <a:pt x="4090071" y="4402823"/>
                </a:moveTo>
                <a:lnTo>
                  <a:pt x="4105672" y="4404644"/>
                </a:lnTo>
                <a:lnTo>
                  <a:pt x="4121173" y="4414076"/>
                </a:lnTo>
                <a:cubicBezTo>
                  <a:pt x="4116059" y="4409460"/>
                  <a:pt x="4110873" y="4406418"/>
                  <a:pt x="4105673" y="4404644"/>
                </a:cubicBezTo>
                <a:lnTo>
                  <a:pt x="4105672" y="4404644"/>
                </a:lnTo>
                <a:lnTo>
                  <a:pt x="4105672" y="4404644"/>
                </a:lnTo>
                <a:cubicBezTo>
                  <a:pt x="4100470" y="4402869"/>
                  <a:pt x="4095250" y="4402364"/>
                  <a:pt x="4090071" y="4402823"/>
                </a:cubicBezTo>
                <a:close/>
                <a:moveTo>
                  <a:pt x="3874703" y="4390456"/>
                </a:moveTo>
                <a:cubicBezTo>
                  <a:pt x="3888207" y="4407424"/>
                  <a:pt x="3904096" y="4414579"/>
                  <a:pt x="3921126" y="4417222"/>
                </a:cubicBezTo>
                <a:lnTo>
                  <a:pt x="3896594" y="4409211"/>
                </a:lnTo>
                <a:cubicBezTo>
                  <a:pt x="3888805" y="4404972"/>
                  <a:pt x="3881457" y="4398939"/>
                  <a:pt x="3874703" y="4390456"/>
                </a:cubicBezTo>
                <a:close/>
                <a:moveTo>
                  <a:pt x="7873706" y="4301238"/>
                </a:moveTo>
                <a:cubicBezTo>
                  <a:pt x="7879271" y="4306720"/>
                  <a:pt x="7885522" y="4312339"/>
                  <a:pt x="7892206" y="4317039"/>
                </a:cubicBezTo>
                <a:lnTo>
                  <a:pt x="7899880" y="4320773"/>
                </a:lnTo>
                <a:lnTo>
                  <a:pt x="7892205" y="4317038"/>
                </a:lnTo>
                <a:cubicBezTo>
                  <a:pt x="7885522" y="4312339"/>
                  <a:pt x="7879271" y="4306720"/>
                  <a:pt x="7873706" y="4301238"/>
                </a:cubicBezTo>
                <a:close/>
                <a:moveTo>
                  <a:pt x="1456506" y="3863438"/>
                </a:moveTo>
                <a:cubicBezTo>
                  <a:pt x="1451501" y="3864050"/>
                  <a:pt x="1446149" y="3865681"/>
                  <a:pt x="1442667" y="3867764"/>
                </a:cubicBezTo>
                <a:cubicBezTo>
                  <a:pt x="1425879" y="3877941"/>
                  <a:pt x="1411091" y="3885493"/>
                  <a:pt x="1397372" y="3890362"/>
                </a:cubicBezTo>
                <a:cubicBezTo>
                  <a:pt x="1411091" y="3885493"/>
                  <a:pt x="1425880" y="3877941"/>
                  <a:pt x="1442668" y="3867764"/>
                </a:cubicBezTo>
                <a:close/>
                <a:moveTo>
                  <a:pt x="1071905" y="3816123"/>
                </a:moveTo>
                <a:lnTo>
                  <a:pt x="1062478" y="3818725"/>
                </a:lnTo>
                <a:lnTo>
                  <a:pt x="1022563" y="3825445"/>
                </a:lnTo>
                <a:lnTo>
                  <a:pt x="1062480" y="3818725"/>
                </a:lnTo>
                <a:close/>
                <a:moveTo>
                  <a:pt x="1209869" y="3815014"/>
                </a:moveTo>
                <a:cubicBezTo>
                  <a:pt x="1227625" y="3817890"/>
                  <a:pt x="1245541" y="3819944"/>
                  <a:pt x="1257364" y="3832567"/>
                </a:cubicBezTo>
                <a:cubicBezTo>
                  <a:pt x="1245542" y="3819944"/>
                  <a:pt x="1227625" y="3817890"/>
                  <a:pt x="1209869" y="3815014"/>
                </a:cubicBezTo>
                <a:close/>
                <a:moveTo>
                  <a:pt x="0" y="0"/>
                </a:moveTo>
                <a:lnTo>
                  <a:pt x="10534650" y="0"/>
                </a:lnTo>
                <a:lnTo>
                  <a:pt x="10534650" y="3353931"/>
                </a:lnTo>
                <a:lnTo>
                  <a:pt x="10495227" y="3401247"/>
                </a:lnTo>
                <a:cubicBezTo>
                  <a:pt x="10485337" y="3413006"/>
                  <a:pt x="10476032" y="3427032"/>
                  <a:pt x="10463118" y="3434133"/>
                </a:cubicBezTo>
                <a:cubicBezTo>
                  <a:pt x="10436316" y="3449009"/>
                  <a:pt x="10407326" y="3460583"/>
                  <a:pt x="10378879" y="3472380"/>
                </a:cubicBezTo>
                <a:cubicBezTo>
                  <a:pt x="10354448" y="3482409"/>
                  <a:pt x="10328740" y="3489381"/>
                  <a:pt x="10304799" y="3500370"/>
                </a:cubicBezTo>
                <a:cubicBezTo>
                  <a:pt x="10285652" y="3509090"/>
                  <a:pt x="10268271" y="3521824"/>
                  <a:pt x="10250242" y="3533216"/>
                </a:cubicBezTo>
                <a:cubicBezTo>
                  <a:pt x="10234541" y="3543095"/>
                  <a:pt x="10217465" y="3551396"/>
                  <a:pt x="10204013" y="3563655"/>
                </a:cubicBezTo>
                <a:cubicBezTo>
                  <a:pt x="10171195" y="3593338"/>
                  <a:pt x="10138228" y="3622454"/>
                  <a:pt x="10098588" y="3643324"/>
                </a:cubicBezTo>
                <a:cubicBezTo>
                  <a:pt x="10059514" y="3664046"/>
                  <a:pt x="10022283" y="3687678"/>
                  <a:pt x="9983369" y="3708784"/>
                </a:cubicBezTo>
                <a:cubicBezTo>
                  <a:pt x="9945228" y="3729383"/>
                  <a:pt x="9910448" y="3752437"/>
                  <a:pt x="9888637" y="3792146"/>
                </a:cubicBezTo>
                <a:cubicBezTo>
                  <a:pt x="9878912" y="3809668"/>
                  <a:pt x="9865565" y="3828615"/>
                  <a:pt x="9848780" y="3838049"/>
                </a:cubicBezTo>
                <a:cubicBezTo>
                  <a:pt x="9824861" y="3851452"/>
                  <a:pt x="9795499" y="3854838"/>
                  <a:pt x="9769701" y="3865885"/>
                </a:cubicBezTo>
                <a:cubicBezTo>
                  <a:pt x="9739318" y="3878850"/>
                  <a:pt x="9704457" y="3889469"/>
                  <a:pt x="9682888" y="3911938"/>
                </a:cubicBezTo>
                <a:cubicBezTo>
                  <a:pt x="9663714" y="3931973"/>
                  <a:pt x="9644670" y="3947376"/>
                  <a:pt x="9620297" y="3959262"/>
                </a:cubicBezTo>
                <a:cubicBezTo>
                  <a:pt x="9603219" y="3967566"/>
                  <a:pt x="9589864" y="3983912"/>
                  <a:pt x="9572344" y="3990515"/>
                </a:cubicBezTo>
                <a:cubicBezTo>
                  <a:pt x="9549293" y="3999339"/>
                  <a:pt x="9526207" y="4005934"/>
                  <a:pt x="9505537" y="4020672"/>
                </a:cubicBezTo>
                <a:cubicBezTo>
                  <a:pt x="9484091" y="4035912"/>
                  <a:pt x="9460115" y="4047456"/>
                  <a:pt x="9437819" y="4061525"/>
                </a:cubicBezTo>
                <a:cubicBezTo>
                  <a:pt x="9425990" y="4069070"/>
                  <a:pt x="9416013" y="4079339"/>
                  <a:pt x="9404527" y="4087281"/>
                </a:cubicBezTo>
                <a:cubicBezTo>
                  <a:pt x="9383500" y="4101807"/>
                  <a:pt x="9362130" y="4115940"/>
                  <a:pt x="9340611" y="4129506"/>
                </a:cubicBezTo>
                <a:cubicBezTo>
                  <a:pt x="9319094" y="4143075"/>
                  <a:pt x="9298336" y="4159103"/>
                  <a:pt x="9275062" y="4168468"/>
                </a:cubicBezTo>
                <a:cubicBezTo>
                  <a:pt x="9235393" y="4184326"/>
                  <a:pt x="9192714" y="4192558"/>
                  <a:pt x="9154049" y="4209968"/>
                </a:cubicBezTo>
                <a:cubicBezTo>
                  <a:pt x="9114807" y="4227709"/>
                  <a:pt x="9077428" y="4250775"/>
                  <a:pt x="9041981" y="4275454"/>
                </a:cubicBezTo>
                <a:cubicBezTo>
                  <a:pt x="9013941" y="4294886"/>
                  <a:pt x="8987577" y="4314247"/>
                  <a:pt x="8953407" y="4322870"/>
                </a:cubicBezTo>
                <a:cubicBezTo>
                  <a:pt x="8934339" y="4327698"/>
                  <a:pt x="8913858" y="4339665"/>
                  <a:pt x="8901537" y="4354413"/>
                </a:cubicBezTo>
                <a:cubicBezTo>
                  <a:pt x="8874858" y="4386553"/>
                  <a:pt x="8842027" y="4408257"/>
                  <a:pt x="8805370" y="4426175"/>
                </a:cubicBezTo>
                <a:cubicBezTo>
                  <a:pt x="8756414" y="4450307"/>
                  <a:pt x="8707976" y="4475033"/>
                  <a:pt x="8658874" y="4498599"/>
                </a:cubicBezTo>
                <a:cubicBezTo>
                  <a:pt x="8629907" y="4512587"/>
                  <a:pt x="8601063" y="4527509"/>
                  <a:pt x="8570718" y="4537136"/>
                </a:cubicBezTo>
                <a:cubicBezTo>
                  <a:pt x="8508693" y="4557041"/>
                  <a:pt x="8445428" y="4573334"/>
                  <a:pt x="8382959" y="4591539"/>
                </a:cubicBezTo>
                <a:cubicBezTo>
                  <a:pt x="8362523" y="4597385"/>
                  <a:pt x="8342983" y="4606448"/>
                  <a:pt x="8322237" y="4611347"/>
                </a:cubicBezTo>
                <a:cubicBezTo>
                  <a:pt x="8299794" y="4616686"/>
                  <a:pt x="8276017" y="4617112"/>
                  <a:pt x="8253574" y="4622451"/>
                </a:cubicBezTo>
                <a:cubicBezTo>
                  <a:pt x="8216238" y="4631231"/>
                  <a:pt x="8179798" y="4643227"/>
                  <a:pt x="8142452" y="4652191"/>
                </a:cubicBezTo>
                <a:cubicBezTo>
                  <a:pt x="8070405" y="4669374"/>
                  <a:pt x="7998236" y="4685619"/>
                  <a:pt x="7926082" y="4701680"/>
                </a:cubicBezTo>
                <a:cubicBezTo>
                  <a:pt x="7910636" y="4705085"/>
                  <a:pt x="7894160" y="4704520"/>
                  <a:pt x="7878875" y="4708305"/>
                </a:cubicBezTo>
                <a:cubicBezTo>
                  <a:pt x="7838286" y="4718535"/>
                  <a:pt x="7797807" y="4729883"/>
                  <a:pt x="7757501" y="4741432"/>
                </a:cubicBezTo>
                <a:cubicBezTo>
                  <a:pt x="7733086" y="4748492"/>
                  <a:pt x="7709086" y="4757622"/>
                  <a:pt x="7684511" y="4764301"/>
                </a:cubicBezTo>
                <a:cubicBezTo>
                  <a:pt x="7664851" y="4769644"/>
                  <a:pt x="7644738" y="4773472"/>
                  <a:pt x="7624515" y="4776179"/>
                </a:cubicBezTo>
                <a:cubicBezTo>
                  <a:pt x="7607100" y="4778522"/>
                  <a:pt x="7589211" y="4776933"/>
                  <a:pt x="7571930" y="4780027"/>
                </a:cubicBezTo>
                <a:cubicBezTo>
                  <a:pt x="7525162" y="4788350"/>
                  <a:pt x="7478851" y="4798192"/>
                  <a:pt x="7432402" y="4807278"/>
                </a:cubicBezTo>
                <a:cubicBezTo>
                  <a:pt x="7413794" y="4810838"/>
                  <a:pt x="7394900" y="4813080"/>
                  <a:pt x="7376754" y="4817968"/>
                </a:cubicBezTo>
                <a:cubicBezTo>
                  <a:pt x="7328196" y="4830812"/>
                  <a:pt x="7280227" y="4845917"/>
                  <a:pt x="7231546" y="4857825"/>
                </a:cubicBezTo>
                <a:cubicBezTo>
                  <a:pt x="7191170" y="4867696"/>
                  <a:pt x="7149922" y="4873983"/>
                  <a:pt x="7109089" y="4882341"/>
                </a:cubicBezTo>
                <a:cubicBezTo>
                  <a:pt x="7091771" y="4885988"/>
                  <a:pt x="7075053" y="4891717"/>
                  <a:pt x="7057788" y="4894624"/>
                </a:cubicBezTo>
                <a:cubicBezTo>
                  <a:pt x="7019113" y="4901273"/>
                  <a:pt x="6979984" y="4906404"/>
                  <a:pt x="6941125" y="4913041"/>
                </a:cubicBezTo>
                <a:cubicBezTo>
                  <a:pt x="6918968" y="4916914"/>
                  <a:pt x="6897260" y="4925088"/>
                  <a:pt x="6874857" y="4927091"/>
                </a:cubicBezTo>
                <a:cubicBezTo>
                  <a:pt x="6821656" y="4931824"/>
                  <a:pt x="6768247" y="4934130"/>
                  <a:pt x="6714789" y="4937175"/>
                </a:cubicBezTo>
                <a:cubicBezTo>
                  <a:pt x="6659657" y="4940292"/>
                  <a:pt x="6604682" y="4943792"/>
                  <a:pt x="6549597" y="4946170"/>
                </a:cubicBezTo>
                <a:cubicBezTo>
                  <a:pt x="6519465" y="4947276"/>
                  <a:pt x="6489322" y="4945783"/>
                  <a:pt x="6459201" y="4946704"/>
                </a:cubicBezTo>
                <a:cubicBezTo>
                  <a:pt x="6432800" y="4947508"/>
                  <a:pt x="6406432" y="4950539"/>
                  <a:pt x="6379993" y="4951898"/>
                </a:cubicBezTo>
                <a:cubicBezTo>
                  <a:pt x="6357100" y="4952937"/>
                  <a:pt x="6334097" y="4952858"/>
                  <a:pt x="6311205" y="4953901"/>
                </a:cubicBezTo>
                <a:cubicBezTo>
                  <a:pt x="6274532" y="4955673"/>
                  <a:pt x="6238005" y="4958014"/>
                  <a:pt x="6201505" y="4959986"/>
                </a:cubicBezTo>
                <a:cubicBezTo>
                  <a:pt x="6186248" y="4960620"/>
                  <a:pt x="6170049" y="4964157"/>
                  <a:pt x="6156018" y="4960421"/>
                </a:cubicBezTo>
                <a:cubicBezTo>
                  <a:pt x="6120663" y="4950966"/>
                  <a:pt x="6085248" y="4950600"/>
                  <a:pt x="6049276" y="4952977"/>
                </a:cubicBezTo>
                <a:cubicBezTo>
                  <a:pt x="6036975" y="4953812"/>
                  <a:pt x="6023887" y="4952550"/>
                  <a:pt x="6012280" y="4948608"/>
                </a:cubicBezTo>
                <a:cubicBezTo>
                  <a:pt x="5988511" y="4940682"/>
                  <a:pt x="5965659" y="4930223"/>
                  <a:pt x="5942361" y="4920847"/>
                </a:cubicBezTo>
                <a:cubicBezTo>
                  <a:pt x="5939837" y="4919748"/>
                  <a:pt x="5936711" y="4919348"/>
                  <a:pt x="5933980" y="4918608"/>
                </a:cubicBezTo>
                <a:cubicBezTo>
                  <a:pt x="5918490" y="4914400"/>
                  <a:pt x="5903193" y="4910205"/>
                  <a:pt x="5887681" y="4906368"/>
                </a:cubicBezTo>
                <a:cubicBezTo>
                  <a:pt x="5879287" y="4904312"/>
                  <a:pt x="5870619" y="4903538"/>
                  <a:pt x="5862209" y="4901667"/>
                </a:cubicBezTo>
                <a:cubicBezTo>
                  <a:pt x="5829686" y="4894261"/>
                  <a:pt x="5792897" y="4900480"/>
                  <a:pt x="5765973" y="4876200"/>
                </a:cubicBezTo>
                <a:cubicBezTo>
                  <a:pt x="5748483" y="4860538"/>
                  <a:pt x="5730341" y="4862645"/>
                  <a:pt x="5710431" y="4863519"/>
                </a:cubicBezTo>
                <a:cubicBezTo>
                  <a:pt x="5695357" y="4864163"/>
                  <a:pt x="5680064" y="4862567"/>
                  <a:pt x="5664908" y="4861723"/>
                </a:cubicBezTo>
                <a:cubicBezTo>
                  <a:pt x="5638275" y="4860468"/>
                  <a:pt x="5611666" y="4858845"/>
                  <a:pt x="5585007" y="4857960"/>
                </a:cubicBezTo>
                <a:cubicBezTo>
                  <a:pt x="5576485" y="4857752"/>
                  <a:pt x="5567492" y="4861780"/>
                  <a:pt x="5559231" y="4860477"/>
                </a:cubicBezTo>
                <a:cubicBezTo>
                  <a:pt x="5521053" y="4854355"/>
                  <a:pt x="5483013" y="4846202"/>
                  <a:pt x="5444811" y="4840451"/>
                </a:cubicBezTo>
                <a:cubicBezTo>
                  <a:pt x="5423144" y="4837123"/>
                  <a:pt x="5400557" y="4839112"/>
                  <a:pt x="5379124" y="4835057"/>
                </a:cubicBezTo>
                <a:cubicBezTo>
                  <a:pt x="5354393" y="4830408"/>
                  <a:pt x="5330529" y="4821180"/>
                  <a:pt x="5306093" y="4814877"/>
                </a:cubicBezTo>
                <a:cubicBezTo>
                  <a:pt x="5299348" y="4813123"/>
                  <a:pt x="5291662" y="4814270"/>
                  <a:pt x="5284433" y="4814147"/>
                </a:cubicBezTo>
                <a:cubicBezTo>
                  <a:pt x="5276282" y="4813965"/>
                  <a:pt x="5268291" y="4814164"/>
                  <a:pt x="5260152" y="4813796"/>
                </a:cubicBezTo>
                <a:cubicBezTo>
                  <a:pt x="5235376" y="4812484"/>
                  <a:pt x="5210666" y="4810246"/>
                  <a:pt x="5185829" y="4809858"/>
                </a:cubicBezTo>
                <a:cubicBezTo>
                  <a:pt x="5170634" y="4809567"/>
                  <a:pt x="5154236" y="4816059"/>
                  <a:pt x="5140387" y="4812334"/>
                </a:cubicBezTo>
                <a:cubicBezTo>
                  <a:pt x="5112124" y="4805032"/>
                  <a:pt x="5082682" y="4815092"/>
                  <a:pt x="5054734" y="4803174"/>
                </a:cubicBezTo>
                <a:cubicBezTo>
                  <a:pt x="5046067" y="4799616"/>
                  <a:pt x="5033378" y="4806174"/>
                  <a:pt x="5022638" y="4805814"/>
                </a:cubicBezTo>
                <a:cubicBezTo>
                  <a:pt x="4995795" y="4804917"/>
                  <a:pt x="4969030" y="4802912"/>
                  <a:pt x="4942261" y="4800907"/>
                </a:cubicBezTo>
                <a:cubicBezTo>
                  <a:pt x="4918263" y="4799091"/>
                  <a:pt x="4893154" y="4799980"/>
                  <a:pt x="4870420" y="4793240"/>
                </a:cubicBezTo>
                <a:cubicBezTo>
                  <a:pt x="4846600" y="4786056"/>
                  <a:pt x="4824759" y="4785313"/>
                  <a:pt x="4800874" y="4789997"/>
                </a:cubicBezTo>
                <a:cubicBezTo>
                  <a:pt x="4784518" y="4793152"/>
                  <a:pt x="4767488" y="4792551"/>
                  <a:pt x="4750778" y="4792713"/>
                </a:cubicBezTo>
                <a:cubicBezTo>
                  <a:pt x="4732764" y="4792973"/>
                  <a:pt x="4713264" y="4787751"/>
                  <a:pt x="4696598" y="4792741"/>
                </a:cubicBezTo>
                <a:cubicBezTo>
                  <a:pt x="4646976" y="4807551"/>
                  <a:pt x="4597032" y="4808052"/>
                  <a:pt x="4546427" y="4804612"/>
                </a:cubicBezTo>
                <a:cubicBezTo>
                  <a:pt x="4537191" y="4803984"/>
                  <a:pt x="4527947" y="4800760"/>
                  <a:pt x="4519273" y="4797386"/>
                </a:cubicBezTo>
                <a:cubicBezTo>
                  <a:pt x="4468687" y="4777248"/>
                  <a:pt x="4416689" y="4775196"/>
                  <a:pt x="4363361" y="4781778"/>
                </a:cubicBezTo>
                <a:cubicBezTo>
                  <a:pt x="4352313" y="4783253"/>
                  <a:pt x="4340098" y="4782794"/>
                  <a:pt x="4329354" y="4779838"/>
                </a:cubicBezTo>
                <a:cubicBezTo>
                  <a:pt x="4299132" y="4771288"/>
                  <a:pt x="4270125" y="4758554"/>
                  <a:pt x="4239595" y="4751840"/>
                </a:cubicBezTo>
                <a:cubicBezTo>
                  <a:pt x="4189137" y="4740803"/>
                  <a:pt x="4143262" y="4763288"/>
                  <a:pt x="4096514" y="4776811"/>
                </a:cubicBezTo>
                <a:cubicBezTo>
                  <a:pt x="4052043" y="4789559"/>
                  <a:pt x="4012695" y="4822508"/>
                  <a:pt x="3961888" y="4811077"/>
                </a:cubicBezTo>
                <a:cubicBezTo>
                  <a:pt x="3956768" y="4809986"/>
                  <a:pt x="3950703" y="4814584"/>
                  <a:pt x="3944891" y="4815486"/>
                </a:cubicBezTo>
                <a:cubicBezTo>
                  <a:pt x="3928953" y="4817931"/>
                  <a:pt x="3912968" y="4821109"/>
                  <a:pt x="3896970" y="4821693"/>
                </a:cubicBezTo>
                <a:cubicBezTo>
                  <a:pt x="3877426" y="4822591"/>
                  <a:pt x="3857714" y="4820509"/>
                  <a:pt x="3838196" y="4821037"/>
                </a:cubicBezTo>
                <a:cubicBezTo>
                  <a:pt x="3825655" y="4821298"/>
                  <a:pt x="3813141" y="4822487"/>
                  <a:pt x="3800670" y="4823403"/>
                </a:cubicBezTo>
                <a:lnTo>
                  <a:pt x="3797857" y="4823456"/>
                </a:lnTo>
                <a:lnTo>
                  <a:pt x="3740361" y="4819547"/>
                </a:lnTo>
                <a:lnTo>
                  <a:pt x="3733853" y="4818257"/>
                </a:lnTo>
                <a:cubicBezTo>
                  <a:pt x="3724094" y="4815461"/>
                  <a:pt x="3714384" y="4812250"/>
                  <a:pt x="3704618" y="4809915"/>
                </a:cubicBezTo>
                <a:cubicBezTo>
                  <a:pt x="3677042" y="4803402"/>
                  <a:pt x="3646294" y="4802610"/>
                  <a:pt x="3622533" y="4789121"/>
                </a:cubicBezTo>
                <a:cubicBezTo>
                  <a:pt x="3597163" y="4774778"/>
                  <a:pt x="3572619" y="4767358"/>
                  <a:pt x="3545207" y="4769391"/>
                </a:cubicBezTo>
                <a:cubicBezTo>
                  <a:pt x="3536068" y="4770067"/>
                  <a:pt x="3523903" y="4777034"/>
                  <a:pt x="3519303" y="4784698"/>
                </a:cubicBezTo>
                <a:cubicBezTo>
                  <a:pt x="3509045" y="4801815"/>
                  <a:pt x="3496459" y="4804113"/>
                  <a:pt x="3480065" y="4796876"/>
                </a:cubicBezTo>
                <a:cubicBezTo>
                  <a:pt x="3465826" y="4790712"/>
                  <a:pt x="3448089" y="4786910"/>
                  <a:pt x="3438793" y="4776257"/>
                </a:cubicBezTo>
                <a:cubicBezTo>
                  <a:pt x="3412454" y="4746079"/>
                  <a:pt x="3376501" y="4742708"/>
                  <a:pt x="3341926" y="4732751"/>
                </a:cubicBezTo>
                <a:cubicBezTo>
                  <a:pt x="3320818" y="4726675"/>
                  <a:pt x="3300881" y="4725135"/>
                  <a:pt x="3279243" y="4726817"/>
                </a:cubicBezTo>
                <a:cubicBezTo>
                  <a:pt x="3232227" y="4730673"/>
                  <a:pt x="3187653" y="4717623"/>
                  <a:pt x="3143823" y="4701842"/>
                </a:cubicBezTo>
                <a:cubicBezTo>
                  <a:pt x="3114850" y="4691337"/>
                  <a:pt x="3084913" y="4684106"/>
                  <a:pt x="3056138" y="4673429"/>
                </a:cubicBezTo>
                <a:cubicBezTo>
                  <a:pt x="3034612" y="4665286"/>
                  <a:pt x="3013174" y="4655850"/>
                  <a:pt x="2993770" y="4643771"/>
                </a:cubicBezTo>
                <a:cubicBezTo>
                  <a:pt x="2965655" y="4626086"/>
                  <a:pt x="2941776" y="4600714"/>
                  <a:pt x="2904225" y="4604470"/>
                </a:cubicBezTo>
                <a:cubicBezTo>
                  <a:pt x="2871157" y="4607788"/>
                  <a:pt x="2842399" y="4594145"/>
                  <a:pt x="2813231" y="4581028"/>
                </a:cubicBezTo>
                <a:cubicBezTo>
                  <a:pt x="2791804" y="4571408"/>
                  <a:pt x="2770396" y="4561601"/>
                  <a:pt x="2748028" y="4554886"/>
                </a:cubicBezTo>
                <a:cubicBezTo>
                  <a:pt x="2721475" y="4546959"/>
                  <a:pt x="2690826" y="4547473"/>
                  <a:pt x="2667581" y="4534574"/>
                </a:cubicBezTo>
                <a:cubicBezTo>
                  <a:pt x="2643266" y="4521045"/>
                  <a:pt x="2621858" y="4527570"/>
                  <a:pt x="2599283" y="4529376"/>
                </a:cubicBezTo>
                <a:cubicBezTo>
                  <a:pt x="2563287" y="4532123"/>
                  <a:pt x="2527170" y="4539316"/>
                  <a:pt x="2491986" y="4524678"/>
                </a:cubicBezTo>
                <a:cubicBezTo>
                  <a:pt x="2449219" y="4506927"/>
                  <a:pt x="2406896" y="4488094"/>
                  <a:pt x="2363895" y="4471069"/>
                </a:cubicBezTo>
                <a:cubicBezTo>
                  <a:pt x="2347265" y="4464556"/>
                  <a:pt x="2329135" y="4461097"/>
                  <a:pt x="2311566" y="4457491"/>
                </a:cubicBezTo>
                <a:cubicBezTo>
                  <a:pt x="2294899" y="4454317"/>
                  <a:pt x="2274416" y="4458121"/>
                  <a:pt x="2262011" y="4449484"/>
                </a:cubicBezTo>
                <a:cubicBezTo>
                  <a:pt x="2230123" y="4427279"/>
                  <a:pt x="2196623" y="4415167"/>
                  <a:pt x="2158206" y="4412555"/>
                </a:cubicBezTo>
                <a:cubicBezTo>
                  <a:pt x="2143798" y="4411575"/>
                  <a:pt x="2130327" y="4402309"/>
                  <a:pt x="2115838" y="4399840"/>
                </a:cubicBezTo>
                <a:cubicBezTo>
                  <a:pt x="2096014" y="4396637"/>
                  <a:pt x="2073451" y="4390093"/>
                  <a:pt x="2055614" y="4395932"/>
                </a:cubicBezTo>
                <a:cubicBezTo>
                  <a:pt x="2013667" y="4409780"/>
                  <a:pt x="1981552" y="4393679"/>
                  <a:pt x="1947021" y="4374820"/>
                </a:cubicBezTo>
                <a:cubicBezTo>
                  <a:pt x="1913035" y="4356182"/>
                  <a:pt x="1876975" y="4340743"/>
                  <a:pt x="1840396" y="4327492"/>
                </a:cubicBezTo>
                <a:cubicBezTo>
                  <a:pt x="1826623" y="4322661"/>
                  <a:pt x="1809379" y="4327983"/>
                  <a:pt x="1793775" y="4328221"/>
                </a:cubicBezTo>
                <a:cubicBezTo>
                  <a:pt x="1788208" y="4328213"/>
                  <a:pt x="1782076" y="4328353"/>
                  <a:pt x="1777216" y="4326168"/>
                </a:cubicBezTo>
                <a:cubicBezTo>
                  <a:pt x="1730217" y="4305160"/>
                  <a:pt x="1682189" y="4288351"/>
                  <a:pt x="1629295" y="4294032"/>
                </a:cubicBezTo>
                <a:cubicBezTo>
                  <a:pt x="1624431" y="4294630"/>
                  <a:pt x="1619210" y="4292232"/>
                  <a:pt x="1614496" y="4290614"/>
                </a:cubicBezTo>
                <a:cubicBezTo>
                  <a:pt x="1591493" y="4282369"/>
                  <a:pt x="1569306" y="4270287"/>
                  <a:pt x="1545646" y="4266265"/>
                </a:cubicBezTo>
                <a:cubicBezTo>
                  <a:pt x="1487316" y="4256363"/>
                  <a:pt x="1428380" y="4249943"/>
                  <a:pt x="1369537" y="4242047"/>
                </a:cubicBezTo>
                <a:cubicBezTo>
                  <a:pt x="1365856" y="4241612"/>
                  <a:pt x="1361977" y="4241349"/>
                  <a:pt x="1358743" y="4239828"/>
                </a:cubicBezTo>
                <a:cubicBezTo>
                  <a:pt x="1337488" y="4230405"/>
                  <a:pt x="1318289" y="4231698"/>
                  <a:pt x="1298789" y="4245587"/>
                </a:cubicBezTo>
                <a:cubicBezTo>
                  <a:pt x="1290211" y="4251684"/>
                  <a:pt x="1278891" y="4254440"/>
                  <a:pt x="1268483" y="4257443"/>
                </a:cubicBezTo>
                <a:cubicBezTo>
                  <a:pt x="1253144" y="4261967"/>
                  <a:pt x="1237453" y="4266280"/>
                  <a:pt x="1221700" y="4268736"/>
                </a:cubicBezTo>
                <a:cubicBezTo>
                  <a:pt x="1206144" y="4271017"/>
                  <a:pt x="1189393" y="4274515"/>
                  <a:pt x="1174793" y="4270928"/>
                </a:cubicBezTo>
                <a:cubicBezTo>
                  <a:pt x="1148512" y="4264504"/>
                  <a:pt x="1123910" y="4252440"/>
                  <a:pt x="1098150" y="4243822"/>
                </a:cubicBezTo>
                <a:cubicBezTo>
                  <a:pt x="1089264" y="4240805"/>
                  <a:pt x="1079265" y="4240499"/>
                  <a:pt x="1069859" y="4239673"/>
                </a:cubicBezTo>
                <a:cubicBezTo>
                  <a:pt x="1048286" y="4237650"/>
                  <a:pt x="1025759" y="4241499"/>
                  <a:pt x="1007226" y="4224839"/>
                </a:cubicBezTo>
                <a:cubicBezTo>
                  <a:pt x="990106" y="4209202"/>
                  <a:pt x="971530" y="4212206"/>
                  <a:pt x="951768" y="4221810"/>
                </a:cubicBezTo>
                <a:cubicBezTo>
                  <a:pt x="937572" y="4228639"/>
                  <a:pt x="921644" y="4233679"/>
                  <a:pt x="906114" y="4235593"/>
                </a:cubicBezTo>
                <a:cubicBezTo>
                  <a:pt x="884782" y="4238224"/>
                  <a:pt x="863800" y="4238468"/>
                  <a:pt x="841245" y="4234521"/>
                </a:cubicBezTo>
                <a:cubicBezTo>
                  <a:pt x="825289" y="4231767"/>
                  <a:pt x="812226" y="4230137"/>
                  <a:pt x="800332" y="4219495"/>
                </a:cubicBezTo>
                <a:cubicBezTo>
                  <a:pt x="798402" y="4217879"/>
                  <a:pt x="794734" y="4217259"/>
                  <a:pt x="791951" y="4217256"/>
                </a:cubicBezTo>
                <a:cubicBezTo>
                  <a:pt x="755353" y="4217923"/>
                  <a:pt x="719451" y="4213811"/>
                  <a:pt x="682847" y="4209095"/>
                </a:cubicBezTo>
                <a:cubicBezTo>
                  <a:pt x="636323" y="4202966"/>
                  <a:pt x="586603" y="4208305"/>
                  <a:pt x="544048" y="4236583"/>
                </a:cubicBezTo>
                <a:cubicBezTo>
                  <a:pt x="537823" y="4240799"/>
                  <a:pt x="528820" y="4242229"/>
                  <a:pt x="520986" y="4242810"/>
                </a:cubicBezTo>
                <a:cubicBezTo>
                  <a:pt x="484092" y="4245125"/>
                  <a:pt x="447111" y="4245951"/>
                  <a:pt x="410178" y="4248822"/>
                </a:cubicBezTo>
                <a:cubicBezTo>
                  <a:pt x="390031" y="4250420"/>
                  <a:pt x="368985" y="4251587"/>
                  <a:pt x="350333" y="4258484"/>
                </a:cubicBezTo>
                <a:cubicBezTo>
                  <a:pt x="332065" y="4265218"/>
                  <a:pt x="317199" y="4273672"/>
                  <a:pt x="307802" y="4256334"/>
                </a:cubicBezTo>
                <a:cubicBezTo>
                  <a:pt x="288364" y="4263918"/>
                  <a:pt x="271422" y="4270190"/>
                  <a:pt x="254816" y="4277037"/>
                </a:cubicBezTo>
                <a:cubicBezTo>
                  <a:pt x="248704" y="4279592"/>
                  <a:pt x="243390" y="4284054"/>
                  <a:pt x="237292" y="4286423"/>
                </a:cubicBezTo>
                <a:cubicBezTo>
                  <a:pt x="230810" y="4288952"/>
                  <a:pt x="223666" y="4290321"/>
                  <a:pt x="216734" y="4291334"/>
                </a:cubicBezTo>
                <a:cubicBezTo>
                  <a:pt x="185806" y="4295911"/>
                  <a:pt x="154918" y="4299934"/>
                  <a:pt x="124141" y="4305079"/>
                </a:cubicBezTo>
                <a:cubicBezTo>
                  <a:pt x="118127" y="4306154"/>
                  <a:pt x="112739" y="4311724"/>
                  <a:pt x="107121" y="4315238"/>
                </a:cubicBezTo>
                <a:cubicBezTo>
                  <a:pt x="103434" y="4317587"/>
                  <a:pt x="99664" y="4321227"/>
                  <a:pt x="95746" y="4321517"/>
                </a:cubicBezTo>
                <a:cubicBezTo>
                  <a:pt x="65894" y="4323941"/>
                  <a:pt x="36179" y="4327118"/>
                  <a:pt x="6292" y="4327311"/>
                </a:cubicBezTo>
                <a:lnTo>
                  <a:pt x="1" y="4327851"/>
                </a:lnTo>
                <a:close/>
              </a:path>
            </a:pathLst>
          </a:custGeom>
          <a:solidFill>
            <a:schemeClr val="bg1">
              <a:alpha val="1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33D4D6-3CA6-984F-85EA-C558DE584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6088" y="1263652"/>
            <a:ext cx="8748712" cy="1806779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Other Hyperthermic Emergencies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E2A473-AABD-DF47-BC12-8CF3205CA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914" y="3451428"/>
            <a:ext cx="7866062" cy="884538"/>
          </a:xfrm>
        </p:spPr>
        <p:txBody>
          <a:bodyPr wrap="square">
            <a:normAutofit/>
          </a:bodyPr>
          <a:lstStyle/>
          <a:p>
            <a:pPr algn="l"/>
            <a:endParaRPr lang="en-US" sz="1300" dirty="0">
              <a:solidFill>
                <a:schemeClr val="bg1"/>
              </a:solidFill>
            </a:endParaRPr>
          </a:p>
        </p:txBody>
      </p:sp>
      <p:grpSp>
        <p:nvGrpSpPr>
          <p:cNvPr id="22" name="Group 26">
            <a:extLst>
              <a:ext uri="{FF2B5EF4-FFF2-40B4-BE49-F238E27FC236}">
                <a16:creationId xmlns:a16="http://schemas.microsoft.com/office/drawing/2014/main" id="{51579200-569C-441E-840B-B8541A017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840" y="3637714"/>
            <a:ext cx="10479782" cy="2198910"/>
            <a:chOff x="839281" y="3610818"/>
            <a:chExt cx="10479782" cy="2198910"/>
          </a:xfrm>
        </p:grpSpPr>
        <p:sp>
          <p:nvSpPr>
            <p:cNvPr id="24" name="Freeform: Shape 27">
              <a:extLst>
                <a:ext uri="{FF2B5EF4-FFF2-40B4-BE49-F238E27FC236}">
                  <a16:creationId xmlns:a16="http://schemas.microsoft.com/office/drawing/2014/main" id="{EBEB88F5-C5AF-4DC0-A8DF-1B8241640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9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8">
              <a:extLst>
                <a:ext uri="{FF2B5EF4-FFF2-40B4-BE49-F238E27FC236}">
                  <a16:creationId xmlns:a16="http://schemas.microsoft.com/office/drawing/2014/main" id="{D716618E-4C0F-42EC-BE06-F84BE1E74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8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58896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Malignant Hyperthermia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Result of defect in skeletal muscle Ca channel due to ryanodine receptor mutation (RyR1 gene)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Most commonly seen due to inhaled anesthetics and succinylcholine 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Non-genetic variation also in hops toxicosis</a:t>
            </a:r>
            <a:endParaRPr lang="en-US" sz="8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Treat with active cooling and dantrolene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Dantrolene showed no benefit when used in classic and exertional hyperthermia</a:t>
            </a:r>
          </a:p>
        </p:txBody>
      </p:sp>
    </p:spTree>
    <p:extLst>
      <p:ext uri="{BB962C8B-B14F-4D97-AF65-F5344CB8AC3E}">
        <p14:creationId xmlns:p14="http://schemas.microsoft.com/office/powerpoint/2010/main" val="4251932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Hops toxicosis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0E2904-9739-EE4A-9521-849131F66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242" y="3006879"/>
            <a:ext cx="10499558" cy="317008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7948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endParaRPr lang="en-US" sz="4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D950B077-A0B2-5040-952E-785985A140A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630343812"/>
                  </p:ext>
                </p:extLst>
              </p:nvPr>
            </p:nvGraphicFramePr>
            <p:xfrm>
              <a:off x="120317" y="144379"/>
              <a:ext cx="11971420" cy="6605337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D950B077-A0B2-5040-952E-785985A140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317" y="144379"/>
                <a:ext cx="11971420" cy="660533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6481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Hops toxicosis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" name="Content Placeholder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1CD08CA-7873-8C4A-AB07-B7550D75E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3794" y="2755281"/>
            <a:ext cx="5353617" cy="2144747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1F91AC36-F4FF-2C49-8343-61E3FDF3A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7211" y="5093538"/>
            <a:ext cx="4140200" cy="1168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025FB1-0A53-6043-B1F3-00855626AA6C}"/>
              </a:ext>
            </a:extLst>
          </p:cNvPr>
          <p:cNvSpPr txBox="1"/>
          <p:nvPr/>
        </p:nvSpPr>
        <p:spPr>
          <a:xfrm>
            <a:off x="6096000" y="2784325"/>
            <a:ext cx="5418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Controlled </a:t>
            </a:r>
          </a:p>
        </p:txBody>
      </p:sp>
      <p:pic>
        <p:nvPicPr>
          <p:cNvPr id="11" name="Picture 10" descr="Text, letter&#10;&#10;Description automatically generated">
            <a:extLst>
              <a:ext uri="{FF2B5EF4-FFF2-40B4-BE49-F238E27FC236}">
                <a16:creationId xmlns:a16="http://schemas.microsoft.com/office/drawing/2014/main" id="{F3B7D92E-306C-1148-9623-2029A98DD2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2283" y="438150"/>
            <a:ext cx="5626100" cy="5981700"/>
          </a:xfrm>
          <a:prstGeom prst="rect">
            <a:avLst/>
          </a:prstGeom>
        </p:spPr>
      </p:pic>
      <p:sp>
        <p:nvSpPr>
          <p:cNvPr id="15" name="Frame 14">
            <a:extLst>
              <a:ext uri="{FF2B5EF4-FFF2-40B4-BE49-F238E27FC236}">
                <a16:creationId xmlns:a16="http://schemas.microsoft.com/office/drawing/2014/main" id="{5AF83653-6327-8F4B-BCF1-BF67701F9333}"/>
              </a:ext>
            </a:extLst>
          </p:cNvPr>
          <p:cNvSpPr/>
          <p:nvPr/>
        </p:nvSpPr>
        <p:spPr>
          <a:xfrm>
            <a:off x="5992283" y="5448696"/>
            <a:ext cx="5626100" cy="971154"/>
          </a:xfrm>
          <a:prstGeom prst="frame">
            <a:avLst>
              <a:gd name="adj1" fmla="val 552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85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2">
            <a:extLst>
              <a:ext uri="{FF2B5EF4-FFF2-40B4-BE49-F238E27FC236}">
                <a16:creationId xmlns:a16="http://schemas.microsoft.com/office/drawing/2014/main" id="{36DD9A1B-23F2-4443-B0D4-00FF72D27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5A69CBB-DA63-440A-B853-88D42A6FE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60" y="873720"/>
            <a:ext cx="10534650" cy="4962109"/>
          </a:xfrm>
          <a:custGeom>
            <a:avLst/>
            <a:gdLst>
              <a:gd name="connsiteX0" fmla="*/ 6180200 w 10534650"/>
              <a:gd name="connsiteY0" fmla="*/ 4801197 h 4962109"/>
              <a:gd name="connsiteX1" fmla="*/ 6147637 w 10534650"/>
              <a:gd name="connsiteY1" fmla="*/ 4805291 h 4962109"/>
              <a:gd name="connsiteX2" fmla="*/ 6164640 w 10534650"/>
              <a:gd name="connsiteY2" fmla="*/ 4804893 h 4962109"/>
              <a:gd name="connsiteX3" fmla="*/ 6180200 w 10534650"/>
              <a:gd name="connsiteY3" fmla="*/ 4801197 h 4962109"/>
              <a:gd name="connsiteX4" fmla="*/ 5969537 w 10534650"/>
              <a:gd name="connsiteY4" fmla="*/ 4731750 h 4962109"/>
              <a:gd name="connsiteX5" fmla="*/ 5980870 w 10534650"/>
              <a:gd name="connsiteY5" fmla="*/ 4743324 h 4962109"/>
              <a:gd name="connsiteX6" fmla="*/ 5980870 w 10534650"/>
              <a:gd name="connsiteY6" fmla="*/ 4743323 h 4962109"/>
              <a:gd name="connsiteX7" fmla="*/ 6712815 w 10534650"/>
              <a:gd name="connsiteY7" fmla="*/ 4676908 h 4962109"/>
              <a:gd name="connsiteX8" fmla="*/ 6712815 w 10534650"/>
              <a:gd name="connsiteY8" fmla="*/ 4676909 h 4962109"/>
              <a:gd name="connsiteX9" fmla="*/ 6734605 w 10534650"/>
              <a:gd name="connsiteY9" fmla="*/ 4700281 h 4962109"/>
              <a:gd name="connsiteX10" fmla="*/ 6712815 w 10534650"/>
              <a:gd name="connsiteY10" fmla="*/ 4676908 h 4962109"/>
              <a:gd name="connsiteX11" fmla="*/ 5236566 w 10534650"/>
              <a:gd name="connsiteY11" fmla="*/ 4571169 h 4962109"/>
              <a:gd name="connsiteX12" fmla="*/ 5264294 w 10534650"/>
              <a:gd name="connsiteY12" fmla="*/ 4579674 h 4962109"/>
              <a:gd name="connsiteX13" fmla="*/ 5280204 w 10534650"/>
              <a:gd name="connsiteY13" fmla="*/ 4586908 h 4962109"/>
              <a:gd name="connsiteX14" fmla="*/ 5280336 w 10534650"/>
              <a:gd name="connsiteY14" fmla="*/ 4586967 h 4962109"/>
              <a:gd name="connsiteX15" fmla="*/ 5294396 w 10534650"/>
              <a:gd name="connsiteY15" fmla="*/ 4593609 h 4962109"/>
              <a:gd name="connsiteX16" fmla="*/ 5296104 w 10534650"/>
              <a:gd name="connsiteY16" fmla="*/ 4594130 h 4962109"/>
              <a:gd name="connsiteX17" fmla="*/ 5301566 w 10534650"/>
              <a:gd name="connsiteY17" fmla="*/ 4596610 h 4962109"/>
              <a:gd name="connsiteX18" fmla="*/ 5323749 w 10534650"/>
              <a:gd name="connsiteY18" fmla="*/ 4602562 h 4962109"/>
              <a:gd name="connsiteX19" fmla="*/ 5296104 w 10534650"/>
              <a:gd name="connsiteY19" fmla="*/ 4594130 h 4962109"/>
              <a:gd name="connsiteX20" fmla="*/ 5280336 w 10534650"/>
              <a:gd name="connsiteY20" fmla="*/ 4586967 h 4962109"/>
              <a:gd name="connsiteX21" fmla="*/ 5266003 w 10534650"/>
              <a:gd name="connsiteY21" fmla="*/ 4580197 h 4962109"/>
              <a:gd name="connsiteX22" fmla="*/ 5264294 w 10534650"/>
              <a:gd name="connsiteY22" fmla="*/ 4579674 h 4962109"/>
              <a:gd name="connsiteX23" fmla="*/ 5258823 w 10534650"/>
              <a:gd name="connsiteY23" fmla="*/ 4577184 h 4962109"/>
              <a:gd name="connsiteX24" fmla="*/ 5236566 w 10534650"/>
              <a:gd name="connsiteY24" fmla="*/ 4571169 h 4962109"/>
              <a:gd name="connsiteX25" fmla="*/ 5514391 w 10534650"/>
              <a:gd name="connsiteY25" fmla="*/ 4562409 h 4962109"/>
              <a:gd name="connsiteX26" fmla="*/ 5571581 w 10534650"/>
              <a:gd name="connsiteY26" fmla="*/ 4569638 h 4962109"/>
              <a:gd name="connsiteX27" fmla="*/ 5542458 w 10534650"/>
              <a:gd name="connsiteY27" fmla="*/ 4562909 h 4962109"/>
              <a:gd name="connsiteX28" fmla="*/ 5514391 w 10534650"/>
              <a:gd name="connsiteY28" fmla="*/ 4562409 h 4962109"/>
              <a:gd name="connsiteX29" fmla="*/ 3097094 w 10534650"/>
              <a:gd name="connsiteY29" fmla="*/ 4429045 h 4962109"/>
              <a:gd name="connsiteX30" fmla="*/ 3088347 w 10534650"/>
              <a:gd name="connsiteY30" fmla="*/ 4439791 h 4962109"/>
              <a:gd name="connsiteX31" fmla="*/ 3072652 w 10534650"/>
              <a:gd name="connsiteY31" fmla="*/ 4457084 h 4962109"/>
              <a:gd name="connsiteX32" fmla="*/ 3053825 w 10534650"/>
              <a:gd name="connsiteY32" fmla="*/ 4465207 h 4962109"/>
              <a:gd name="connsiteX33" fmla="*/ 3088348 w 10534650"/>
              <a:gd name="connsiteY33" fmla="*/ 4439791 h 4962109"/>
              <a:gd name="connsiteX34" fmla="*/ 4090071 w 10534650"/>
              <a:gd name="connsiteY34" fmla="*/ 4402823 h 4962109"/>
              <a:gd name="connsiteX35" fmla="*/ 4105672 w 10534650"/>
              <a:gd name="connsiteY35" fmla="*/ 4404644 h 4962109"/>
              <a:gd name="connsiteX36" fmla="*/ 4121173 w 10534650"/>
              <a:gd name="connsiteY36" fmla="*/ 4414076 h 4962109"/>
              <a:gd name="connsiteX37" fmla="*/ 4105673 w 10534650"/>
              <a:gd name="connsiteY37" fmla="*/ 4404644 h 4962109"/>
              <a:gd name="connsiteX38" fmla="*/ 4105672 w 10534650"/>
              <a:gd name="connsiteY38" fmla="*/ 4404644 h 4962109"/>
              <a:gd name="connsiteX39" fmla="*/ 4105672 w 10534650"/>
              <a:gd name="connsiteY39" fmla="*/ 4404644 h 4962109"/>
              <a:gd name="connsiteX40" fmla="*/ 4090071 w 10534650"/>
              <a:gd name="connsiteY40" fmla="*/ 4402823 h 4962109"/>
              <a:gd name="connsiteX41" fmla="*/ 3874703 w 10534650"/>
              <a:gd name="connsiteY41" fmla="*/ 4390456 h 4962109"/>
              <a:gd name="connsiteX42" fmla="*/ 3921126 w 10534650"/>
              <a:gd name="connsiteY42" fmla="*/ 4417222 h 4962109"/>
              <a:gd name="connsiteX43" fmla="*/ 3896594 w 10534650"/>
              <a:gd name="connsiteY43" fmla="*/ 4409211 h 4962109"/>
              <a:gd name="connsiteX44" fmla="*/ 3874703 w 10534650"/>
              <a:gd name="connsiteY44" fmla="*/ 4390456 h 4962109"/>
              <a:gd name="connsiteX45" fmla="*/ 7873706 w 10534650"/>
              <a:gd name="connsiteY45" fmla="*/ 4301238 h 4962109"/>
              <a:gd name="connsiteX46" fmla="*/ 7892206 w 10534650"/>
              <a:gd name="connsiteY46" fmla="*/ 4317039 h 4962109"/>
              <a:gd name="connsiteX47" fmla="*/ 7899880 w 10534650"/>
              <a:gd name="connsiteY47" fmla="*/ 4320773 h 4962109"/>
              <a:gd name="connsiteX48" fmla="*/ 7892205 w 10534650"/>
              <a:gd name="connsiteY48" fmla="*/ 4317038 h 4962109"/>
              <a:gd name="connsiteX49" fmla="*/ 7873706 w 10534650"/>
              <a:gd name="connsiteY49" fmla="*/ 4301238 h 4962109"/>
              <a:gd name="connsiteX50" fmla="*/ 1456506 w 10534650"/>
              <a:gd name="connsiteY50" fmla="*/ 3863438 h 4962109"/>
              <a:gd name="connsiteX51" fmla="*/ 1442667 w 10534650"/>
              <a:gd name="connsiteY51" fmla="*/ 3867764 h 4962109"/>
              <a:gd name="connsiteX52" fmla="*/ 1397372 w 10534650"/>
              <a:gd name="connsiteY52" fmla="*/ 3890362 h 4962109"/>
              <a:gd name="connsiteX53" fmla="*/ 1442668 w 10534650"/>
              <a:gd name="connsiteY53" fmla="*/ 3867764 h 4962109"/>
              <a:gd name="connsiteX54" fmla="*/ 1071905 w 10534650"/>
              <a:gd name="connsiteY54" fmla="*/ 3816123 h 4962109"/>
              <a:gd name="connsiteX55" fmla="*/ 1062478 w 10534650"/>
              <a:gd name="connsiteY55" fmla="*/ 3818725 h 4962109"/>
              <a:gd name="connsiteX56" fmla="*/ 1022563 w 10534650"/>
              <a:gd name="connsiteY56" fmla="*/ 3825445 h 4962109"/>
              <a:gd name="connsiteX57" fmla="*/ 1062480 w 10534650"/>
              <a:gd name="connsiteY57" fmla="*/ 3818725 h 4962109"/>
              <a:gd name="connsiteX58" fmla="*/ 1209869 w 10534650"/>
              <a:gd name="connsiteY58" fmla="*/ 3815014 h 4962109"/>
              <a:gd name="connsiteX59" fmla="*/ 1257364 w 10534650"/>
              <a:gd name="connsiteY59" fmla="*/ 3832567 h 4962109"/>
              <a:gd name="connsiteX60" fmla="*/ 1209869 w 10534650"/>
              <a:gd name="connsiteY60" fmla="*/ 3815014 h 4962109"/>
              <a:gd name="connsiteX61" fmla="*/ 0 w 10534650"/>
              <a:gd name="connsiteY61" fmla="*/ 0 h 4962109"/>
              <a:gd name="connsiteX62" fmla="*/ 10534650 w 10534650"/>
              <a:gd name="connsiteY62" fmla="*/ 0 h 4962109"/>
              <a:gd name="connsiteX63" fmla="*/ 10534650 w 10534650"/>
              <a:gd name="connsiteY63" fmla="*/ 3353931 h 4962109"/>
              <a:gd name="connsiteX64" fmla="*/ 10495227 w 10534650"/>
              <a:gd name="connsiteY64" fmla="*/ 3401247 h 4962109"/>
              <a:gd name="connsiteX65" fmla="*/ 10463118 w 10534650"/>
              <a:gd name="connsiteY65" fmla="*/ 3434133 h 4962109"/>
              <a:gd name="connsiteX66" fmla="*/ 10378879 w 10534650"/>
              <a:gd name="connsiteY66" fmla="*/ 3472380 h 4962109"/>
              <a:gd name="connsiteX67" fmla="*/ 10304799 w 10534650"/>
              <a:gd name="connsiteY67" fmla="*/ 3500370 h 4962109"/>
              <a:gd name="connsiteX68" fmla="*/ 10250242 w 10534650"/>
              <a:gd name="connsiteY68" fmla="*/ 3533216 h 4962109"/>
              <a:gd name="connsiteX69" fmla="*/ 10204013 w 10534650"/>
              <a:gd name="connsiteY69" fmla="*/ 3563655 h 4962109"/>
              <a:gd name="connsiteX70" fmla="*/ 10098588 w 10534650"/>
              <a:gd name="connsiteY70" fmla="*/ 3643324 h 4962109"/>
              <a:gd name="connsiteX71" fmla="*/ 9983369 w 10534650"/>
              <a:gd name="connsiteY71" fmla="*/ 3708784 h 4962109"/>
              <a:gd name="connsiteX72" fmla="*/ 9888637 w 10534650"/>
              <a:gd name="connsiteY72" fmla="*/ 3792146 h 4962109"/>
              <a:gd name="connsiteX73" fmla="*/ 9848780 w 10534650"/>
              <a:gd name="connsiteY73" fmla="*/ 3838049 h 4962109"/>
              <a:gd name="connsiteX74" fmla="*/ 9769701 w 10534650"/>
              <a:gd name="connsiteY74" fmla="*/ 3865885 h 4962109"/>
              <a:gd name="connsiteX75" fmla="*/ 9682888 w 10534650"/>
              <a:gd name="connsiteY75" fmla="*/ 3911938 h 4962109"/>
              <a:gd name="connsiteX76" fmla="*/ 9620297 w 10534650"/>
              <a:gd name="connsiteY76" fmla="*/ 3959262 h 4962109"/>
              <a:gd name="connsiteX77" fmla="*/ 9572344 w 10534650"/>
              <a:gd name="connsiteY77" fmla="*/ 3990515 h 4962109"/>
              <a:gd name="connsiteX78" fmla="*/ 9505537 w 10534650"/>
              <a:gd name="connsiteY78" fmla="*/ 4020672 h 4962109"/>
              <a:gd name="connsiteX79" fmla="*/ 9437819 w 10534650"/>
              <a:gd name="connsiteY79" fmla="*/ 4061525 h 4962109"/>
              <a:gd name="connsiteX80" fmla="*/ 9404527 w 10534650"/>
              <a:gd name="connsiteY80" fmla="*/ 4087281 h 4962109"/>
              <a:gd name="connsiteX81" fmla="*/ 9340611 w 10534650"/>
              <a:gd name="connsiteY81" fmla="*/ 4129506 h 4962109"/>
              <a:gd name="connsiteX82" fmla="*/ 9275062 w 10534650"/>
              <a:gd name="connsiteY82" fmla="*/ 4168468 h 4962109"/>
              <a:gd name="connsiteX83" fmla="*/ 9154049 w 10534650"/>
              <a:gd name="connsiteY83" fmla="*/ 4209968 h 4962109"/>
              <a:gd name="connsiteX84" fmla="*/ 9041981 w 10534650"/>
              <a:gd name="connsiteY84" fmla="*/ 4275454 h 4962109"/>
              <a:gd name="connsiteX85" fmla="*/ 8953407 w 10534650"/>
              <a:gd name="connsiteY85" fmla="*/ 4322870 h 4962109"/>
              <a:gd name="connsiteX86" fmla="*/ 8901537 w 10534650"/>
              <a:gd name="connsiteY86" fmla="*/ 4354413 h 4962109"/>
              <a:gd name="connsiteX87" fmla="*/ 8805370 w 10534650"/>
              <a:gd name="connsiteY87" fmla="*/ 4426175 h 4962109"/>
              <a:gd name="connsiteX88" fmla="*/ 8658874 w 10534650"/>
              <a:gd name="connsiteY88" fmla="*/ 4498599 h 4962109"/>
              <a:gd name="connsiteX89" fmla="*/ 8570718 w 10534650"/>
              <a:gd name="connsiteY89" fmla="*/ 4537136 h 4962109"/>
              <a:gd name="connsiteX90" fmla="*/ 8382959 w 10534650"/>
              <a:gd name="connsiteY90" fmla="*/ 4591539 h 4962109"/>
              <a:gd name="connsiteX91" fmla="*/ 8322237 w 10534650"/>
              <a:gd name="connsiteY91" fmla="*/ 4611347 h 4962109"/>
              <a:gd name="connsiteX92" fmla="*/ 8253574 w 10534650"/>
              <a:gd name="connsiteY92" fmla="*/ 4622451 h 4962109"/>
              <a:gd name="connsiteX93" fmla="*/ 8142452 w 10534650"/>
              <a:gd name="connsiteY93" fmla="*/ 4652191 h 4962109"/>
              <a:gd name="connsiteX94" fmla="*/ 7926082 w 10534650"/>
              <a:gd name="connsiteY94" fmla="*/ 4701680 h 4962109"/>
              <a:gd name="connsiteX95" fmla="*/ 7878875 w 10534650"/>
              <a:gd name="connsiteY95" fmla="*/ 4708305 h 4962109"/>
              <a:gd name="connsiteX96" fmla="*/ 7757501 w 10534650"/>
              <a:gd name="connsiteY96" fmla="*/ 4741432 h 4962109"/>
              <a:gd name="connsiteX97" fmla="*/ 7684511 w 10534650"/>
              <a:gd name="connsiteY97" fmla="*/ 4764301 h 4962109"/>
              <a:gd name="connsiteX98" fmla="*/ 7624515 w 10534650"/>
              <a:gd name="connsiteY98" fmla="*/ 4776179 h 4962109"/>
              <a:gd name="connsiteX99" fmla="*/ 7571930 w 10534650"/>
              <a:gd name="connsiteY99" fmla="*/ 4780027 h 4962109"/>
              <a:gd name="connsiteX100" fmla="*/ 7432402 w 10534650"/>
              <a:gd name="connsiteY100" fmla="*/ 4807278 h 4962109"/>
              <a:gd name="connsiteX101" fmla="*/ 7376754 w 10534650"/>
              <a:gd name="connsiteY101" fmla="*/ 4817968 h 4962109"/>
              <a:gd name="connsiteX102" fmla="*/ 7231546 w 10534650"/>
              <a:gd name="connsiteY102" fmla="*/ 4857825 h 4962109"/>
              <a:gd name="connsiteX103" fmla="*/ 7109089 w 10534650"/>
              <a:gd name="connsiteY103" fmla="*/ 4882341 h 4962109"/>
              <a:gd name="connsiteX104" fmla="*/ 7057788 w 10534650"/>
              <a:gd name="connsiteY104" fmla="*/ 4894624 h 4962109"/>
              <a:gd name="connsiteX105" fmla="*/ 6941125 w 10534650"/>
              <a:gd name="connsiteY105" fmla="*/ 4913041 h 4962109"/>
              <a:gd name="connsiteX106" fmla="*/ 6874857 w 10534650"/>
              <a:gd name="connsiteY106" fmla="*/ 4927091 h 4962109"/>
              <a:gd name="connsiteX107" fmla="*/ 6714789 w 10534650"/>
              <a:gd name="connsiteY107" fmla="*/ 4937175 h 4962109"/>
              <a:gd name="connsiteX108" fmla="*/ 6549597 w 10534650"/>
              <a:gd name="connsiteY108" fmla="*/ 4946170 h 4962109"/>
              <a:gd name="connsiteX109" fmla="*/ 6459201 w 10534650"/>
              <a:gd name="connsiteY109" fmla="*/ 4946704 h 4962109"/>
              <a:gd name="connsiteX110" fmla="*/ 6379993 w 10534650"/>
              <a:gd name="connsiteY110" fmla="*/ 4951898 h 4962109"/>
              <a:gd name="connsiteX111" fmla="*/ 6311205 w 10534650"/>
              <a:gd name="connsiteY111" fmla="*/ 4953901 h 4962109"/>
              <a:gd name="connsiteX112" fmla="*/ 6201505 w 10534650"/>
              <a:gd name="connsiteY112" fmla="*/ 4959986 h 4962109"/>
              <a:gd name="connsiteX113" fmla="*/ 6156018 w 10534650"/>
              <a:gd name="connsiteY113" fmla="*/ 4960421 h 4962109"/>
              <a:gd name="connsiteX114" fmla="*/ 6049276 w 10534650"/>
              <a:gd name="connsiteY114" fmla="*/ 4952977 h 4962109"/>
              <a:gd name="connsiteX115" fmla="*/ 6012280 w 10534650"/>
              <a:gd name="connsiteY115" fmla="*/ 4948608 h 4962109"/>
              <a:gd name="connsiteX116" fmla="*/ 5942361 w 10534650"/>
              <a:gd name="connsiteY116" fmla="*/ 4920847 h 4962109"/>
              <a:gd name="connsiteX117" fmla="*/ 5933980 w 10534650"/>
              <a:gd name="connsiteY117" fmla="*/ 4918608 h 4962109"/>
              <a:gd name="connsiteX118" fmla="*/ 5887681 w 10534650"/>
              <a:gd name="connsiteY118" fmla="*/ 4906368 h 4962109"/>
              <a:gd name="connsiteX119" fmla="*/ 5862209 w 10534650"/>
              <a:gd name="connsiteY119" fmla="*/ 4901667 h 4962109"/>
              <a:gd name="connsiteX120" fmla="*/ 5765973 w 10534650"/>
              <a:gd name="connsiteY120" fmla="*/ 4876200 h 4962109"/>
              <a:gd name="connsiteX121" fmla="*/ 5710431 w 10534650"/>
              <a:gd name="connsiteY121" fmla="*/ 4863519 h 4962109"/>
              <a:gd name="connsiteX122" fmla="*/ 5664908 w 10534650"/>
              <a:gd name="connsiteY122" fmla="*/ 4861723 h 4962109"/>
              <a:gd name="connsiteX123" fmla="*/ 5585007 w 10534650"/>
              <a:gd name="connsiteY123" fmla="*/ 4857960 h 4962109"/>
              <a:gd name="connsiteX124" fmla="*/ 5559231 w 10534650"/>
              <a:gd name="connsiteY124" fmla="*/ 4860477 h 4962109"/>
              <a:gd name="connsiteX125" fmla="*/ 5444811 w 10534650"/>
              <a:gd name="connsiteY125" fmla="*/ 4840451 h 4962109"/>
              <a:gd name="connsiteX126" fmla="*/ 5379124 w 10534650"/>
              <a:gd name="connsiteY126" fmla="*/ 4835057 h 4962109"/>
              <a:gd name="connsiteX127" fmla="*/ 5306093 w 10534650"/>
              <a:gd name="connsiteY127" fmla="*/ 4814877 h 4962109"/>
              <a:gd name="connsiteX128" fmla="*/ 5284433 w 10534650"/>
              <a:gd name="connsiteY128" fmla="*/ 4814147 h 4962109"/>
              <a:gd name="connsiteX129" fmla="*/ 5260152 w 10534650"/>
              <a:gd name="connsiteY129" fmla="*/ 4813796 h 4962109"/>
              <a:gd name="connsiteX130" fmla="*/ 5185829 w 10534650"/>
              <a:gd name="connsiteY130" fmla="*/ 4809858 h 4962109"/>
              <a:gd name="connsiteX131" fmla="*/ 5140387 w 10534650"/>
              <a:gd name="connsiteY131" fmla="*/ 4812334 h 4962109"/>
              <a:gd name="connsiteX132" fmla="*/ 5054734 w 10534650"/>
              <a:gd name="connsiteY132" fmla="*/ 4803174 h 4962109"/>
              <a:gd name="connsiteX133" fmla="*/ 5022638 w 10534650"/>
              <a:gd name="connsiteY133" fmla="*/ 4805814 h 4962109"/>
              <a:gd name="connsiteX134" fmla="*/ 4942261 w 10534650"/>
              <a:gd name="connsiteY134" fmla="*/ 4800907 h 4962109"/>
              <a:gd name="connsiteX135" fmla="*/ 4870420 w 10534650"/>
              <a:gd name="connsiteY135" fmla="*/ 4793240 h 4962109"/>
              <a:gd name="connsiteX136" fmla="*/ 4800874 w 10534650"/>
              <a:gd name="connsiteY136" fmla="*/ 4789997 h 4962109"/>
              <a:gd name="connsiteX137" fmla="*/ 4750778 w 10534650"/>
              <a:gd name="connsiteY137" fmla="*/ 4792713 h 4962109"/>
              <a:gd name="connsiteX138" fmla="*/ 4696598 w 10534650"/>
              <a:gd name="connsiteY138" fmla="*/ 4792741 h 4962109"/>
              <a:gd name="connsiteX139" fmla="*/ 4546427 w 10534650"/>
              <a:gd name="connsiteY139" fmla="*/ 4804612 h 4962109"/>
              <a:gd name="connsiteX140" fmla="*/ 4519273 w 10534650"/>
              <a:gd name="connsiteY140" fmla="*/ 4797386 h 4962109"/>
              <a:gd name="connsiteX141" fmla="*/ 4363361 w 10534650"/>
              <a:gd name="connsiteY141" fmla="*/ 4781778 h 4962109"/>
              <a:gd name="connsiteX142" fmla="*/ 4329354 w 10534650"/>
              <a:gd name="connsiteY142" fmla="*/ 4779838 h 4962109"/>
              <a:gd name="connsiteX143" fmla="*/ 4239595 w 10534650"/>
              <a:gd name="connsiteY143" fmla="*/ 4751840 h 4962109"/>
              <a:gd name="connsiteX144" fmla="*/ 4096514 w 10534650"/>
              <a:gd name="connsiteY144" fmla="*/ 4776811 h 4962109"/>
              <a:gd name="connsiteX145" fmla="*/ 3961888 w 10534650"/>
              <a:gd name="connsiteY145" fmla="*/ 4811077 h 4962109"/>
              <a:gd name="connsiteX146" fmla="*/ 3944891 w 10534650"/>
              <a:gd name="connsiteY146" fmla="*/ 4815486 h 4962109"/>
              <a:gd name="connsiteX147" fmla="*/ 3896970 w 10534650"/>
              <a:gd name="connsiteY147" fmla="*/ 4821693 h 4962109"/>
              <a:gd name="connsiteX148" fmla="*/ 3838196 w 10534650"/>
              <a:gd name="connsiteY148" fmla="*/ 4821037 h 4962109"/>
              <a:gd name="connsiteX149" fmla="*/ 3800670 w 10534650"/>
              <a:gd name="connsiteY149" fmla="*/ 4823403 h 4962109"/>
              <a:gd name="connsiteX150" fmla="*/ 3797857 w 10534650"/>
              <a:gd name="connsiteY150" fmla="*/ 4823456 h 4962109"/>
              <a:gd name="connsiteX151" fmla="*/ 3740361 w 10534650"/>
              <a:gd name="connsiteY151" fmla="*/ 4819547 h 4962109"/>
              <a:gd name="connsiteX152" fmla="*/ 3733853 w 10534650"/>
              <a:gd name="connsiteY152" fmla="*/ 4818257 h 4962109"/>
              <a:gd name="connsiteX153" fmla="*/ 3704618 w 10534650"/>
              <a:gd name="connsiteY153" fmla="*/ 4809915 h 4962109"/>
              <a:gd name="connsiteX154" fmla="*/ 3622533 w 10534650"/>
              <a:gd name="connsiteY154" fmla="*/ 4789121 h 4962109"/>
              <a:gd name="connsiteX155" fmla="*/ 3545207 w 10534650"/>
              <a:gd name="connsiteY155" fmla="*/ 4769391 h 4962109"/>
              <a:gd name="connsiteX156" fmla="*/ 3519303 w 10534650"/>
              <a:gd name="connsiteY156" fmla="*/ 4784698 h 4962109"/>
              <a:gd name="connsiteX157" fmla="*/ 3480065 w 10534650"/>
              <a:gd name="connsiteY157" fmla="*/ 4796876 h 4962109"/>
              <a:gd name="connsiteX158" fmla="*/ 3438793 w 10534650"/>
              <a:gd name="connsiteY158" fmla="*/ 4776257 h 4962109"/>
              <a:gd name="connsiteX159" fmla="*/ 3341926 w 10534650"/>
              <a:gd name="connsiteY159" fmla="*/ 4732751 h 4962109"/>
              <a:gd name="connsiteX160" fmla="*/ 3279243 w 10534650"/>
              <a:gd name="connsiteY160" fmla="*/ 4726817 h 4962109"/>
              <a:gd name="connsiteX161" fmla="*/ 3143823 w 10534650"/>
              <a:gd name="connsiteY161" fmla="*/ 4701842 h 4962109"/>
              <a:gd name="connsiteX162" fmla="*/ 3056138 w 10534650"/>
              <a:gd name="connsiteY162" fmla="*/ 4673429 h 4962109"/>
              <a:gd name="connsiteX163" fmla="*/ 2993770 w 10534650"/>
              <a:gd name="connsiteY163" fmla="*/ 4643771 h 4962109"/>
              <a:gd name="connsiteX164" fmla="*/ 2904225 w 10534650"/>
              <a:gd name="connsiteY164" fmla="*/ 4604470 h 4962109"/>
              <a:gd name="connsiteX165" fmla="*/ 2813231 w 10534650"/>
              <a:gd name="connsiteY165" fmla="*/ 4581028 h 4962109"/>
              <a:gd name="connsiteX166" fmla="*/ 2748028 w 10534650"/>
              <a:gd name="connsiteY166" fmla="*/ 4554886 h 4962109"/>
              <a:gd name="connsiteX167" fmla="*/ 2667581 w 10534650"/>
              <a:gd name="connsiteY167" fmla="*/ 4534574 h 4962109"/>
              <a:gd name="connsiteX168" fmla="*/ 2599283 w 10534650"/>
              <a:gd name="connsiteY168" fmla="*/ 4529376 h 4962109"/>
              <a:gd name="connsiteX169" fmla="*/ 2491986 w 10534650"/>
              <a:gd name="connsiteY169" fmla="*/ 4524678 h 4962109"/>
              <a:gd name="connsiteX170" fmla="*/ 2363895 w 10534650"/>
              <a:gd name="connsiteY170" fmla="*/ 4471069 h 4962109"/>
              <a:gd name="connsiteX171" fmla="*/ 2311566 w 10534650"/>
              <a:gd name="connsiteY171" fmla="*/ 4457491 h 4962109"/>
              <a:gd name="connsiteX172" fmla="*/ 2262011 w 10534650"/>
              <a:gd name="connsiteY172" fmla="*/ 4449484 h 4962109"/>
              <a:gd name="connsiteX173" fmla="*/ 2158206 w 10534650"/>
              <a:gd name="connsiteY173" fmla="*/ 4412555 h 4962109"/>
              <a:gd name="connsiteX174" fmla="*/ 2115838 w 10534650"/>
              <a:gd name="connsiteY174" fmla="*/ 4399840 h 4962109"/>
              <a:gd name="connsiteX175" fmla="*/ 2055614 w 10534650"/>
              <a:gd name="connsiteY175" fmla="*/ 4395932 h 4962109"/>
              <a:gd name="connsiteX176" fmla="*/ 1947021 w 10534650"/>
              <a:gd name="connsiteY176" fmla="*/ 4374820 h 4962109"/>
              <a:gd name="connsiteX177" fmla="*/ 1840396 w 10534650"/>
              <a:gd name="connsiteY177" fmla="*/ 4327492 h 4962109"/>
              <a:gd name="connsiteX178" fmla="*/ 1793775 w 10534650"/>
              <a:gd name="connsiteY178" fmla="*/ 4328221 h 4962109"/>
              <a:gd name="connsiteX179" fmla="*/ 1777216 w 10534650"/>
              <a:gd name="connsiteY179" fmla="*/ 4326168 h 4962109"/>
              <a:gd name="connsiteX180" fmla="*/ 1629295 w 10534650"/>
              <a:gd name="connsiteY180" fmla="*/ 4294032 h 4962109"/>
              <a:gd name="connsiteX181" fmla="*/ 1614496 w 10534650"/>
              <a:gd name="connsiteY181" fmla="*/ 4290614 h 4962109"/>
              <a:gd name="connsiteX182" fmla="*/ 1545646 w 10534650"/>
              <a:gd name="connsiteY182" fmla="*/ 4266265 h 4962109"/>
              <a:gd name="connsiteX183" fmla="*/ 1369537 w 10534650"/>
              <a:gd name="connsiteY183" fmla="*/ 4242047 h 4962109"/>
              <a:gd name="connsiteX184" fmla="*/ 1358743 w 10534650"/>
              <a:gd name="connsiteY184" fmla="*/ 4239828 h 4962109"/>
              <a:gd name="connsiteX185" fmla="*/ 1298789 w 10534650"/>
              <a:gd name="connsiteY185" fmla="*/ 4245587 h 4962109"/>
              <a:gd name="connsiteX186" fmla="*/ 1268483 w 10534650"/>
              <a:gd name="connsiteY186" fmla="*/ 4257443 h 4962109"/>
              <a:gd name="connsiteX187" fmla="*/ 1221700 w 10534650"/>
              <a:gd name="connsiteY187" fmla="*/ 4268736 h 4962109"/>
              <a:gd name="connsiteX188" fmla="*/ 1174793 w 10534650"/>
              <a:gd name="connsiteY188" fmla="*/ 4270928 h 4962109"/>
              <a:gd name="connsiteX189" fmla="*/ 1098150 w 10534650"/>
              <a:gd name="connsiteY189" fmla="*/ 4243822 h 4962109"/>
              <a:gd name="connsiteX190" fmla="*/ 1069859 w 10534650"/>
              <a:gd name="connsiteY190" fmla="*/ 4239673 h 4962109"/>
              <a:gd name="connsiteX191" fmla="*/ 1007226 w 10534650"/>
              <a:gd name="connsiteY191" fmla="*/ 4224839 h 4962109"/>
              <a:gd name="connsiteX192" fmla="*/ 951768 w 10534650"/>
              <a:gd name="connsiteY192" fmla="*/ 4221810 h 4962109"/>
              <a:gd name="connsiteX193" fmla="*/ 906114 w 10534650"/>
              <a:gd name="connsiteY193" fmla="*/ 4235593 h 4962109"/>
              <a:gd name="connsiteX194" fmla="*/ 841245 w 10534650"/>
              <a:gd name="connsiteY194" fmla="*/ 4234521 h 4962109"/>
              <a:gd name="connsiteX195" fmla="*/ 800332 w 10534650"/>
              <a:gd name="connsiteY195" fmla="*/ 4219495 h 4962109"/>
              <a:gd name="connsiteX196" fmla="*/ 791951 w 10534650"/>
              <a:gd name="connsiteY196" fmla="*/ 4217256 h 4962109"/>
              <a:gd name="connsiteX197" fmla="*/ 682847 w 10534650"/>
              <a:gd name="connsiteY197" fmla="*/ 4209095 h 4962109"/>
              <a:gd name="connsiteX198" fmla="*/ 544048 w 10534650"/>
              <a:gd name="connsiteY198" fmla="*/ 4236583 h 4962109"/>
              <a:gd name="connsiteX199" fmla="*/ 520986 w 10534650"/>
              <a:gd name="connsiteY199" fmla="*/ 4242810 h 4962109"/>
              <a:gd name="connsiteX200" fmla="*/ 410178 w 10534650"/>
              <a:gd name="connsiteY200" fmla="*/ 4248822 h 4962109"/>
              <a:gd name="connsiteX201" fmla="*/ 350333 w 10534650"/>
              <a:gd name="connsiteY201" fmla="*/ 4258484 h 4962109"/>
              <a:gd name="connsiteX202" fmla="*/ 307802 w 10534650"/>
              <a:gd name="connsiteY202" fmla="*/ 4256334 h 4962109"/>
              <a:gd name="connsiteX203" fmla="*/ 254816 w 10534650"/>
              <a:gd name="connsiteY203" fmla="*/ 4277037 h 4962109"/>
              <a:gd name="connsiteX204" fmla="*/ 237292 w 10534650"/>
              <a:gd name="connsiteY204" fmla="*/ 4286423 h 4962109"/>
              <a:gd name="connsiteX205" fmla="*/ 216734 w 10534650"/>
              <a:gd name="connsiteY205" fmla="*/ 4291334 h 4962109"/>
              <a:gd name="connsiteX206" fmla="*/ 124141 w 10534650"/>
              <a:gd name="connsiteY206" fmla="*/ 4305079 h 4962109"/>
              <a:gd name="connsiteX207" fmla="*/ 107121 w 10534650"/>
              <a:gd name="connsiteY207" fmla="*/ 4315238 h 4962109"/>
              <a:gd name="connsiteX208" fmla="*/ 95746 w 10534650"/>
              <a:gd name="connsiteY208" fmla="*/ 4321517 h 4962109"/>
              <a:gd name="connsiteX209" fmla="*/ 6292 w 10534650"/>
              <a:gd name="connsiteY209" fmla="*/ 4327311 h 4962109"/>
              <a:gd name="connsiteX210" fmla="*/ 1 w 10534650"/>
              <a:gd name="connsiteY210" fmla="*/ 4327851 h 496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10534650" h="4962109">
                <a:moveTo>
                  <a:pt x="6180200" y="4801197"/>
                </a:moveTo>
                <a:lnTo>
                  <a:pt x="6147637" y="4805291"/>
                </a:lnTo>
                <a:lnTo>
                  <a:pt x="6164640" y="4804893"/>
                </a:lnTo>
                <a:cubicBezTo>
                  <a:pt x="6170280" y="4804512"/>
                  <a:pt x="6175677" y="4803578"/>
                  <a:pt x="6180200" y="4801197"/>
                </a:cubicBezTo>
                <a:close/>
                <a:moveTo>
                  <a:pt x="5969537" y="4731750"/>
                </a:moveTo>
                <a:lnTo>
                  <a:pt x="5980870" y="4743324"/>
                </a:lnTo>
                <a:lnTo>
                  <a:pt x="5980870" y="4743323"/>
                </a:lnTo>
                <a:close/>
                <a:moveTo>
                  <a:pt x="6712815" y="4676908"/>
                </a:moveTo>
                <a:lnTo>
                  <a:pt x="6712815" y="4676909"/>
                </a:lnTo>
                <a:lnTo>
                  <a:pt x="6734605" y="4700281"/>
                </a:lnTo>
                <a:cubicBezTo>
                  <a:pt x="6728727" y="4693945"/>
                  <a:pt x="6722664" y="4687596"/>
                  <a:pt x="6712815" y="4676908"/>
                </a:cubicBezTo>
                <a:close/>
                <a:moveTo>
                  <a:pt x="5236566" y="4571169"/>
                </a:moveTo>
                <a:lnTo>
                  <a:pt x="5264294" y="4579674"/>
                </a:lnTo>
                <a:lnTo>
                  <a:pt x="5280204" y="4586908"/>
                </a:lnTo>
                <a:lnTo>
                  <a:pt x="5280336" y="4586967"/>
                </a:lnTo>
                <a:lnTo>
                  <a:pt x="5294396" y="4593609"/>
                </a:lnTo>
                <a:lnTo>
                  <a:pt x="5296104" y="4594130"/>
                </a:lnTo>
                <a:lnTo>
                  <a:pt x="5301566" y="4596610"/>
                </a:lnTo>
                <a:cubicBezTo>
                  <a:pt x="5308775" y="4599427"/>
                  <a:pt x="5316122" y="4601617"/>
                  <a:pt x="5323749" y="4602562"/>
                </a:cubicBezTo>
                <a:lnTo>
                  <a:pt x="5296104" y="4594130"/>
                </a:lnTo>
                <a:lnTo>
                  <a:pt x="5280336" y="4586967"/>
                </a:lnTo>
                <a:lnTo>
                  <a:pt x="5266003" y="4580197"/>
                </a:lnTo>
                <a:lnTo>
                  <a:pt x="5264294" y="4579674"/>
                </a:lnTo>
                <a:lnTo>
                  <a:pt x="5258823" y="4577184"/>
                </a:lnTo>
                <a:cubicBezTo>
                  <a:pt x="5251595" y="4574355"/>
                  <a:pt x="5244224" y="4572143"/>
                  <a:pt x="5236566" y="4571169"/>
                </a:cubicBezTo>
                <a:close/>
                <a:moveTo>
                  <a:pt x="5514391" y="4562409"/>
                </a:moveTo>
                <a:lnTo>
                  <a:pt x="5571581" y="4569638"/>
                </a:lnTo>
                <a:cubicBezTo>
                  <a:pt x="5561681" y="4566506"/>
                  <a:pt x="5551982" y="4564189"/>
                  <a:pt x="5542458" y="4562909"/>
                </a:cubicBezTo>
                <a:cubicBezTo>
                  <a:pt x="5532935" y="4561630"/>
                  <a:pt x="5523588" y="4561388"/>
                  <a:pt x="5514391" y="4562409"/>
                </a:cubicBezTo>
                <a:close/>
                <a:moveTo>
                  <a:pt x="3097094" y="4429045"/>
                </a:moveTo>
                <a:lnTo>
                  <a:pt x="3088347" y="4439791"/>
                </a:lnTo>
                <a:cubicBezTo>
                  <a:pt x="3083671" y="4447172"/>
                  <a:pt x="3078424" y="4452894"/>
                  <a:pt x="3072652" y="4457084"/>
                </a:cubicBezTo>
                <a:lnTo>
                  <a:pt x="3053825" y="4465207"/>
                </a:lnTo>
                <a:cubicBezTo>
                  <a:pt x="3067357" y="4462670"/>
                  <a:pt x="3078995" y="4454555"/>
                  <a:pt x="3088348" y="4439791"/>
                </a:cubicBezTo>
                <a:close/>
                <a:moveTo>
                  <a:pt x="4090071" y="4402823"/>
                </a:moveTo>
                <a:lnTo>
                  <a:pt x="4105672" y="4404644"/>
                </a:lnTo>
                <a:lnTo>
                  <a:pt x="4121173" y="4414076"/>
                </a:lnTo>
                <a:cubicBezTo>
                  <a:pt x="4116059" y="4409460"/>
                  <a:pt x="4110873" y="4406418"/>
                  <a:pt x="4105673" y="4404644"/>
                </a:cubicBezTo>
                <a:lnTo>
                  <a:pt x="4105672" y="4404644"/>
                </a:lnTo>
                <a:lnTo>
                  <a:pt x="4105672" y="4404644"/>
                </a:lnTo>
                <a:cubicBezTo>
                  <a:pt x="4100470" y="4402869"/>
                  <a:pt x="4095250" y="4402364"/>
                  <a:pt x="4090071" y="4402823"/>
                </a:cubicBezTo>
                <a:close/>
                <a:moveTo>
                  <a:pt x="3874703" y="4390456"/>
                </a:moveTo>
                <a:cubicBezTo>
                  <a:pt x="3888207" y="4407424"/>
                  <a:pt x="3904096" y="4414579"/>
                  <a:pt x="3921126" y="4417222"/>
                </a:cubicBezTo>
                <a:lnTo>
                  <a:pt x="3896594" y="4409211"/>
                </a:lnTo>
                <a:cubicBezTo>
                  <a:pt x="3888805" y="4404972"/>
                  <a:pt x="3881457" y="4398939"/>
                  <a:pt x="3874703" y="4390456"/>
                </a:cubicBezTo>
                <a:close/>
                <a:moveTo>
                  <a:pt x="7873706" y="4301238"/>
                </a:moveTo>
                <a:cubicBezTo>
                  <a:pt x="7879271" y="4306720"/>
                  <a:pt x="7885522" y="4312339"/>
                  <a:pt x="7892206" y="4317039"/>
                </a:cubicBezTo>
                <a:lnTo>
                  <a:pt x="7899880" y="4320773"/>
                </a:lnTo>
                <a:lnTo>
                  <a:pt x="7892205" y="4317038"/>
                </a:lnTo>
                <a:cubicBezTo>
                  <a:pt x="7885522" y="4312339"/>
                  <a:pt x="7879271" y="4306720"/>
                  <a:pt x="7873706" y="4301238"/>
                </a:cubicBezTo>
                <a:close/>
                <a:moveTo>
                  <a:pt x="1456506" y="3863438"/>
                </a:moveTo>
                <a:cubicBezTo>
                  <a:pt x="1451501" y="3864050"/>
                  <a:pt x="1446149" y="3865681"/>
                  <a:pt x="1442667" y="3867764"/>
                </a:cubicBezTo>
                <a:cubicBezTo>
                  <a:pt x="1425879" y="3877941"/>
                  <a:pt x="1411091" y="3885493"/>
                  <a:pt x="1397372" y="3890362"/>
                </a:cubicBezTo>
                <a:cubicBezTo>
                  <a:pt x="1411091" y="3885493"/>
                  <a:pt x="1425880" y="3877941"/>
                  <a:pt x="1442668" y="3867764"/>
                </a:cubicBezTo>
                <a:close/>
                <a:moveTo>
                  <a:pt x="1071905" y="3816123"/>
                </a:moveTo>
                <a:lnTo>
                  <a:pt x="1062478" y="3818725"/>
                </a:lnTo>
                <a:lnTo>
                  <a:pt x="1022563" y="3825445"/>
                </a:lnTo>
                <a:lnTo>
                  <a:pt x="1062480" y="3818725"/>
                </a:lnTo>
                <a:close/>
                <a:moveTo>
                  <a:pt x="1209869" y="3815014"/>
                </a:moveTo>
                <a:cubicBezTo>
                  <a:pt x="1227625" y="3817890"/>
                  <a:pt x="1245541" y="3819944"/>
                  <a:pt x="1257364" y="3832567"/>
                </a:cubicBezTo>
                <a:cubicBezTo>
                  <a:pt x="1245542" y="3819944"/>
                  <a:pt x="1227625" y="3817890"/>
                  <a:pt x="1209869" y="3815014"/>
                </a:cubicBezTo>
                <a:close/>
                <a:moveTo>
                  <a:pt x="0" y="0"/>
                </a:moveTo>
                <a:lnTo>
                  <a:pt x="10534650" y="0"/>
                </a:lnTo>
                <a:lnTo>
                  <a:pt x="10534650" y="3353931"/>
                </a:lnTo>
                <a:lnTo>
                  <a:pt x="10495227" y="3401247"/>
                </a:lnTo>
                <a:cubicBezTo>
                  <a:pt x="10485337" y="3413006"/>
                  <a:pt x="10476032" y="3427032"/>
                  <a:pt x="10463118" y="3434133"/>
                </a:cubicBezTo>
                <a:cubicBezTo>
                  <a:pt x="10436316" y="3449009"/>
                  <a:pt x="10407326" y="3460583"/>
                  <a:pt x="10378879" y="3472380"/>
                </a:cubicBezTo>
                <a:cubicBezTo>
                  <a:pt x="10354448" y="3482409"/>
                  <a:pt x="10328740" y="3489381"/>
                  <a:pt x="10304799" y="3500370"/>
                </a:cubicBezTo>
                <a:cubicBezTo>
                  <a:pt x="10285652" y="3509090"/>
                  <a:pt x="10268271" y="3521824"/>
                  <a:pt x="10250242" y="3533216"/>
                </a:cubicBezTo>
                <a:cubicBezTo>
                  <a:pt x="10234541" y="3543095"/>
                  <a:pt x="10217465" y="3551396"/>
                  <a:pt x="10204013" y="3563655"/>
                </a:cubicBezTo>
                <a:cubicBezTo>
                  <a:pt x="10171195" y="3593338"/>
                  <a:pt x="10138228" y="3622454"/>
                  <a:pt x="10098588" y="3643324"/>
                </a:cubicBezTo>
                <a:cubicBezTo>
                  <a:pt x="10059514" y="3664046"/>
                  <a:pt x="10022283" y="3687678"/>
                  <a:pt x="9983369" y="3708784"/>
                </a:cubicBezTo>
                <a:cubicBezTo>
                  <a:pt x="9945228" y="3729383"/>
                  <a:pt x="9910448" y="3752437"/>
                  <a:pt x="9888637" y="3792146"/>
                </a:cubicBezTo>
                <a:cubicBezTo>
                  <a:pt x="9878912" y="3809668"/>
                  <a:pt x="9865565" y="3828615"/>
                  <a:pt x="9848780" y="3838049"/>
                </a:cubicBezTo>
                <a:cubicBezTo>
                  <a:pt x="9824861" y="3851452"/>
                  <a:pt x="9795499" y="3854838"/>
                  <a:pt x="9769701" y="3865885"/>
                </a:cubicBezTo>
                <a:cubicBezTo>
                  <a:pt x="9739318" y="3878850"/>
                  <a:pt x="9704457" y="3889469"/>
                  <a:pt x="9682888" y="3911938"/>
                </a:cubicBezTo>
                <a:cubicBezTo>
                  <a:pt x="9663714" y="3931973"/>
                  <a:pt x="9644670" y="3947376"/>
                  <a:pt x="9620297" y="3959262"/>
                </a:cubicBezTo>
                <a:cubicBezTo>
                  <a:pt x="9603219" y="3967566"/>
                  <a:pt x="9589864" y="3983912"/>
                  <a:pt x="9572344" y="3990515"/>
                </a:cubicBezTo>
                <a:cubicBezTo>
                  <a:pt x="9549293" y="3999339"/>
                  <a:pt x="9526207" y="4005934"/>
                  <a:pt x="9505537" y="4020672"/>
                </a:cubicBezTo>
                <a:cubicBezTo>
                  <a:pt x="9484091" y="4035912"/>
                  <a:pt x="9460115" y="4047456"/>
                  <a:pt x="9437819" y="4061525"/>
                </a:cubicBezTo>
                <a:cubicBezTo>
                  <a:pt x="9425990" y="4069070"/>
                  <a:pt x="9416013" y="4079339"/>
                  <a:pt x="9404527" y="4087281"/>
                </a:cubicBezTo>
                <a:cubicBezTo>
                  <a:pt x="9383500" y="4101807"/>
                  <a:pt x="9362130" y="4115940"/>
                  <a:pt x="9340611" y="4129506"/>
                </a:cubicBezTo>
                <a:cubicBezTo>
                  <a:pt x="9319094" y="4143075"/>
                  <a:pt x="9298336" y="4159103"/>
                  <a:pt x="9275062" y="4168468"/>
                </a:cubicBezTo>
                <a:cubicBezTo>
                  <a:pt x="9235393" y="4184326"/>
                  <a:pt x="9192714" y="4192558"/>
                  <a:pt x="9154049" y="4209968"/>
                </a:cubicBezTo>
                <a:cubicBezTo>
                  <a:pt x="9114807" y="4227709"/>
                  <a:pt x="9077428" y="4250775"/>
                  <a:pt x="9041981" y="4275454"/>
                </a:cubicBezTo>
                <a:cubicBezTo>
                  <a:pt x="9013941" y="4294886"/>
                  <a:pt x="8987577" y="4314247"/>
                  <a:pt x="8953407" y="4322870"/>
                </a:cubicBezTo>
                <a:cubicBezTo>
                  <a:pt x="8934339" y="4327698"/>
                  <a:pt x="8913858" y="4339665"/>
                  <a:pt x="8901537" y="4354413"/>
                </a:cubicBezTo>
                <a:cubicBezTo>
                  <a:pt x="8874858" y="4386553"/>
                  <a:pt x="8842027" y="4408257"/>
                  <a:pt x="8805370" y="4426175"/>
                </a:cubicBezTo>
                <a:cubicBezTo>
                  <a:pt x="8756414" y="4450307"/>
                  <a:pt x="8707976" y="4475033"/>
                  <a:pt x="8658874" y="4498599"/>
                </a:cubicBezTo>
                <a:cubicBezTo>
                  <a:pt x="8629907" y="4512587"/>
                  <a:pt x="8601063" y="4527509"/>
                  <a:pt x="8570718" y="4537136"/>
                </a:cubicBezTo>
                <a:cubicBezTo>
                  <a:pt x="8508693" y="4557041"/>
                  <a:pt x="8445428" y="4573334"/>
                  <a:pt x="8382959" y="4591539"/>
                </a:cubicBezTo>
                <a:cubicBezTo>
                  <a:pt x="8362523" y="4597385"/>
                  <a:pt x="8342983" y="4606448"/>
                  <a:pt x="8322237" y="4611347"/>
                </a:cubicBezTo>
                <a:cubicBezTo>
                  <a:pt x="8299794" y="4616686"/>
                  <a:pt x="8276017" y="4617112"/>
                  <a:pt x="8253574" y="4622451"/>
                </a:cubicBezTo>
                <a:cubicBezTo>
                  <a:pt x="8216238" y="4631231"/>
                  <a:pt x="8179798" y="4643227"/>
                  <a:pt x="8142452" y="4652191"/>
                </a:cubicBezTo>
                <a:cubicBezTo>
                  <a:pt x="8070405" y="4669374"/>
                  <a:pt x="7998236" y="4685619"/>
                  <a:pt x="7926082" y="4701680"/>
                </a:cubicBezTo>
                <a:cubicBezTo>
                  <a:pt x="7910636" y="4705085"/>
                  <a:pt x="7894160" y="4704520"/>
                  <a:pt x="7878875" y="4708305"/>
                </a:cubicBezTo>
                <a:cubicBezTo>
                  <a:pt x="7838286" y="4718535"/>
                  <a:pt x="7797807" y="4729883"/>
                  <a:pt x="7757501" y="4741432"/>
                </a:cubicBezTo>
                <a:cubicBezTo>
                  <a:pt x="7733086" y="4748492"/>
                  <a:pt x="7709086" y="4757622"/>
                  <a:pt x="7684511" y="4764301"/>
                </a:cubicBezTo>
                <a:cubicBezTo>
                  <a:pt x="7664851" y="4769644"/>
                  <a:pt x="7644738" y="4773472"/>
                  <a:pt x="7624515" y="4776179"/>
                </a:cubicBezTo>
                <a:cubicBezTo>
                  <a:pt x="7607100" y="4778522"/>
                  <a:pt x="7589211" y="4776933"/>
                  <a:pt x="7571930" y="4780027"/>
                </a:cubicBezTo>
                <a:cubicBezTo>
                  <a:pt x="7525162" y="4788350"/>
                  <a:pt x="7478851" y="4798192"/>
                  <a:pt x="7432402" y="4807278"/>
                </a:cubicBezTo>
                <a:cubicBezTo>
                  <a:pt x="7413794" y="4810838"/>
                  <a:pt x="7394900" y="4813080"/>
                  <a:pt x="7376754" y="4817968"/>
                </a:cubicBezTo>
                <a:cubicBezTo>
                  <a:pt x="7328196" y="4830812"/>
                  <a:pt x="7280227" y="4845917"/>
                  <a:pt x="7231546" y="4857825"/>
                </a:cubicBezTo>
                <a:cubicBezTo>
                  <a:pt x="7191170" y="4867696"/>
                  <a:pt x="7149922" y="4873983"/>
                  <a:pt x="7109089" y="4882341"/>
                </a:cubicBezTo>
                <a:cubicBezTo>
                  <a:pt x="7091771" y="4885988"/>
                  <a:pt x="7075053" y="4891717"/>
                  <a:pt x="7057788" y="4894624"/>
                </a:cubicBezTo>
                <a:cubicBezTo>
                  <a:pt x="7019113" y="4901273"/>
                  <a:pt x="6979984" y="4906404"/>
                  <a:pt x="6941125" y="4913041"/>
                </a:cubicBezTo>
                <a:cubicBezTo>
                  <a:pt x="6918968" y="4916914"/>
                  <a:pt x="6897260" y="4925088"/>
                  <a:pt x="6874857" y="4927091"/>
                </a:cubicBezTo>
                <a:cubicBezTo>
                  <a:pt x="6821656" y="4931824"/>
                  <a:pt x="6768247" y="4934130"/>
                  <a:pt x="6714789" y="4937175"/>
                </a:cubicBezTo>
                <a:cubicBezTo>
                  <a:pt x="6659657" y="4940292"/>
                  <a:pt x="6604682" y="4943792"/>
                  <a:pt x="6549597" y="4946170"/>
                </a:cubicBezTo>
                <a:cubicBezTo>
                  <a:pt x="6519465" y="4947276"/>
                  <a:pt x="6489322" y="4945783"/>
                  <a:pt x="6459201" y="4946704"/>
                </a:cubicBezTo>
                <a:cubicBezTo>
                  <a:pt x="6432800" y="4947508"/>
                  <a:pt x="6406432" y="4950539"/>
                  <a:pt x="6379993" y="4951898"/>
                </a:cubicBezTo>
                <a:cubicBezTo>
                  <a:pt x="6357100" y="4952937"/>
                  <a:pt x="6334097" y="4952858"/>
                  <a:pt x="6311205" y="4953901"/>
                </a:cubicBezTo>
                <a:cubicBezTo>
                  <a:pt x="6274532" y="4955673"/>
                  <a:pt x="6238005" y="4958014"/>
                  <a:pt x="6201505" y="4959986"/>
                </a:cubicBezTo>
                <a:cubicBezTo>
                  <a:pt x="6186248" y="4960620"/>
                  <a:pt x="6170049" y="4964157"/>
                  <a:pt x="6156018" y="4960421"/>
                </a:cubicBezTo>
                <a:cubicBezTo>
                  <a:pt x="6120663" y="4950966"/>
                  <a:pt x="6085248" y="4950600"/>
                  <a:pt x="6049276" y="4952977"/>
                </a:cubicBezTo>
                <a:cubicBezTo>
                  <a:pt x="6036975" y="4953812"/>
                  <a:pt x="6023887" y="4952550"/>
                  <a:pt x="6012280" y="4948608"/>
                </a:cubicBezTo>
                <a:cubicBezTo>
                  <a:pt x="5988511" y="4940682"/>
                  <a:pt x="5965659" y="4930223"/>
                  <a:pt x="5942361" y="4920847"/>
                </a:cubicBezTo>
                <a:cubicBezTo>
                  <a:pt x="5939837" y="4919748"/>
                  <a:pt x="5936711" y="4919348"/>
                  <a:pt x="5933980" y="4918608"/>
                </a:cubicBezTo>
                <a:cubicBezTo>
                  <a:pt x="5918490" y="4914400"/>
                  <a:pt x="5903193" y="4910205"/>
                  <a:pt x="5887681" y="4906368"/>
                </a:cubicBezTo>
                <a:cubicBezTo>
                  <a:pt x="5879287" y="4904312"/>
                  <a:pt x="5870619" y="4903538"/>
                  <a:pt x="5862209" y="4901667"/>
                </a:cubicBezTo>
                <a:cubicBezTo>
                  <a:pt x="5829686" y="4894261"/>
                  <a:pt x="5792897" y="4900480"/>
                  <a:pt x="5765973" y="4876200"/>
                </a:cubicBezTo>
                <a:cubicBezTo>
                  <a:pt x="5748483" y="4860538"/>
                  <a:pt x="5730341" y="4862645"/>
                  <a:pt x="5710431" y="4863519"/>
                </a:cubicBezTo>
                <a:cubicBezTo>
                  <a:pt x="5695357" y="4864163"/>
                  <a:pt x="5680064" y="4862567"/>
                  <a:pt x="5664908" y="4861723"/>
                </a:cubicBezTo>
                <a:cubicBezTo>
                  <a:pt x="5638275" y="4860468"/>
                  <a:pt x="5611666" y="4858845"/>
                  <a:pt x="5585007" y="4857960"/>
                </a:cubicBezTo>
                <a:cubicBezTo>
                  <a:pt x="5576485" y="4857752"/>
                  <a:pt x="5567492" y="4861780"/>
                  <a:pt x="5559231" y="4860477"/>
                </a:cubicBezTo>
                <a:cubicBezTo>
                  <a:pt x="5521053" y="4854355"/>
                  <a:pt x="5483013" y="4846202"/>
                  <a:pt x="5444811" y="4840451"/>
                </a:cubicBezTo>
                <a:cubicBezTo>
                  <a:pt x="5423144" y="4837123"/>
                  <a:pt x="5400557" y="4839112"/>
                  <a:pt x="5379124" y="4835057"/>
                </a:cubicBezTo>
                <a:cubicBezTo>
                  <a:pt x="5354393" y="4830408"/>
                  <a:pt x="5330529" y="4821180"/>
                  <a:pt x="5306093" y="4814877"/>
                </a:cubicBezTo>
                <a:cubicBezTo>
                  <a:pt x="5299348" y="4813123"/>
                  <a:pt x="5291662" y="4814270"/>
                  <a:pt x="5284433" y="4814147"/>
                </a:cubicBezTo>
                <a:cubicBezTo>
                  <a:pt x="5276282" y="4813965"/>
                  <a:pt x="5268291" y="4814164"/>
                  <a:pt x="5260152" y="4813796"/>
                </a:cubicBezTo>
                <a:cubicBezTo>
                  <a:pt x="5235376" y="4812484"/>
                  <a:pt x="5210666" y="4810246"/>
                  <a:pt x="5185829" y="4809858"/>
                </a:cubicBezTo>
                <a:cubicBezTo>
                  <a:pt x="5170634" y="4809567"/>
                  <a:pt x="5154236" y="4816059"/>
                  <a:pt x="5140387" y="4812334"/>
                </a:cubicBezTo>
                <a:cubicBezTo>
                  <a:pt x="5112124" y="4805032"/>
                  <a:pt x="5082682" y="4815092"/>
                  <a:pt x="5054734" y="4803174"/>
                </a:cubicBezTo>
                <a:cubicBezTo>
                  <a:pt x="5046067" y="4799616"/>
                  <a:pt x="5033378" y="4806174"/>
                  <a:pt x="5022638" y="4805814"/>
                </a:cubicBezTo>
                <a:cubicBezTo>
                  <a:pt x="4995795" y="4804917"/>
                  <a:pt x="4969030" y="4802912"/>
                  <a:pt x="4942261" y="4800907"/>
                </a:cubicBezTo>
                <a:cubicBezTo>
                  <a:pt x="4918263" y="4799091"/>
                  <a:pt x="4893154" y="4799980"/>
                  <a:pt x="4870420" y="4793240"/>
                </a:cubicBezTo>
                <a:cubicBezTo>
                  <a:pt x="4846600" y="4786056"/>
                  <a:pt x="4824759" y="4785313"/>
                  <a:pt x="4800874" y="4789997"/>
                </a:cubicBezTo>
                <a:cubicBezTo>
                  <a:pt x="4784518" y="4793152"/>
                  <a:pt x="4767488" y="4792551"/>
                  <a:pt x="4750778" y="4792713"/>
                </a:cubicBezTo>
                <a:cubicBezTo>
                  <a:pt x="4732764" y="4792973"/>
                  <a:pt x="4713264" y="4787751"/>
                  <a:pt x="4696598" y="4792741"/>
                </a:cubicBezTo>
                <a:cubicBezTo>
                  <a:pt x="4646976" y="4807551"/>
                  <a:pt x="4597032" y="4808052"/>
                  <a:pt x="4546427" y="4804612"/>
                </a:cubicBezTo>
                <a:cubicBezTo>
                  <a:pt x="4537191" y="4803984"/>
                  <a:pt x="4527947" y="4800760"/>
                  <a:pt x="4519273" y="4797386"/>
                </a:cubicBezTo>
                <a:cubicBezTo>
                  <a:pt x="4468687" y="4777248"/>
                  <a:pt x="4416689" y="4775196"/>
                  <a:pt x="4363361" y="4781778"/>
                </a:cubicBezTo>
                <a:cubicBezTo>
                  <a:pt x="4352313" y="4783253"/>
                  <a:pt x="4340098" y="4782794"/>
                  <a:pt x="4329354" y="4779838"/>
                </a:cubicBezTo>
                <a:cubicBezTo>
                  <a:pt x="4299132" y="4771288"/>
                  <a:pt x="4270125" y="4758554"/>
                  <a:pt x="4239595" y="4751840"/>
                </a:cubicBezTo>
                <a:cubicBezTo>
                  <a:pt x="4189137" y="4740803"/>
                  <a:pt x="4143262" y="4763288"/>
                  <a:pt x="4096514" y="4776811"/>
                </a:cubicBezTo>
                <a:cubicBezTo>
                  <a:pt x="4052043" y="4789559"/>
                  <a:pt x="4012695" y="4822508"/>
                  <a:pt x="3961888" y="4811077"/>
                </a:cubicBezTo>
                <a:cubicBezTo>
                  <a:pt x="3956768" y="4809986"/>
                  <a:pt x="3950703" y="4814584"/>
                  <a:pt x="3944891" y="4815486"/>
                </a:cubicBezTo>
                <a:cubicBezTo>
                  <a:pt x="3928953" y="4817931"/>
                  <a:pt x="3912968" y="4821109"/>
                  <a:pt x="3896970" y="4821693"/>
                </a:cubicBezTo>
                <a:cubicBezTo>
                  <a:pt x="3877426" y="4822591"/>
                  <a:pt x="3857714" y="4820509"/>
                  <a:pt x="3838196" y="4821037"/>
                </a:cubicBezTo>
                <a:cubicBezTo>
                  <a:pt x="3825655" y="4821298"/>
                  <a:pt x="3813141" y="4822487"/>
                  <a:pt x="3800670" y="4823403"/>
                </a:cubicBezTo>
                <a:lnTo>
                  <a:pt x="3797857" y="4823456"/>
                </a:lnTo>
                <a:lnTo>
                  <a:pt x="3740361" y="4819547"/>
                </a:lnTo>
                <a:lnTo>
                  <a:pt x="3733853" y="4818257"/>
                </a:lnTo>
                <a:cubicBezTo>
                  <a:pt x="3724094" y="4815461"/>
                  <a:pt x="3714384" y="4812250"/>
                  <a:pt x="3704618" y="4809915"/>
                </a:cubicBezTo>
                <a:cubicBezTo>
                  <a:pt x="3677042" y="4803402"/>
                  <a:pt x="3646294" y="4802610"/>
                  <a:pt x="3622533" y="4789121"/>
                </a:cubicBezTo>
                <a:cubicBezTo>
                  <a:pt x="3597163" y="4774778"/>
                  <a:pt x="3572619" y="4767358"/>
                  <a:pt x="3545207" y="4769391"/>
                </a:cubicBezTo>
                <a:cubicBezTo>
                  <a:pt x="3536068" y="4770067"/>
                  <a:pt x="3523903" y="4777034"/>
                  <a:pt x="3519303" y="4784698"/>
                </a:cubicBezTo>
                <a:cubicBezTo>
                  <a:pt x="3509045" y="4801815"/>
                  <a:pt x="3496459" y="4804113"/>
                  <a:pt x="3480065" y="4796876"/>
                </a:cubicBezTo>
                <a:cubicBezTo>
                  <a:pt x="3465826" y="4790712"/>
                  <a:pt x="3448089" y="4786910"/>
                  <a:pt x="3438793" y="4776257"/>
                </a:cubicBezTo>
                <a:cubicBezTo>
                  <a:pt x="3412454" y="4746079"/>
                  <a:pt x="3376501" y="4742708"/>
                  <a:pt x="3341926" y="4732751"/>
                </a:cubicBezTo>
                <a:cubicBezTo>
                  <a:pt x="3320818" y="4726675"/>
                  <a:pt x="3300881" y="4725135"/>
                  <a:pt x="3279243" y="4726817"/>
                </a:cubicBezTo>
                <a:cubicBezTo>
                  <a:pt x="3232227" y="4730673"/>
                  <a:pt x="3187653" y="4717623"/>
                  <a:pt x="3143823" y="4701842"/>
                </a:cubicBezTo>
                <a:cubicBezTo>
                  <a:pt x="3114850" y="4691337"/>
                  <a:pt x="3084913" y="4684106"/>
                  <a:pt x="3056138" y="4673429"/>
                </a:cubicBezTo>
                <a:cubicBezTo>
                  <a:pt x="3034612" y="4665286"/>
                  <a:pt x="3013174" y="4655850"/>
                  <a:pt x="2993770" y="4643771"/>
                </a:cubicBezTo>
                <a:cubicBezTo>
                  <a:pt x="2965655" y="4626086"/>
                  <a:pt x="2941776" y="4600714"/>
                  <a:pt x="2904225" y="4604470"/>
                </a:cubicBezTo>
                <a:cubicBezTo>
                  <a:pt x="2871157" y="4607788"/>
                  <a:pt x="2842399" y="4594145"/>
                  <a:pt x="2813231" y="4581028"/>
                </a:cubicBezTo>
                <a:cubicBezTo>
                  <a:pt x="2791804" y="4571408"/>
                  <a:pt x="2770396" y="4561601"/>
                  <a:pt x="2748028" y="4554886"/>
                </a:cubicBezTo>
                <a:cubicBezTo>
                  <a:pt x="2721475" y="4546959"/>
                  <a:pt x="2690826" y="4547473"/>
                  <a:pt x="2667581" y="4534574"/>
                </a:cubicBezTo>
                <a:cubicBezTo>
                  <a:pt x="2643266" y="4521045"/>
                  <a:pt x="2621858" y="4527570"/>
                  <a:pt x="2599283" y="4529376"/>
                </a:cubicBezTo>
                <a:cubicBezTo>
                  <a:pt x="2563287" y="4532123"/>
                  <a:pt x="2527170" y="4539316"/>
                  <a:pt x="2491986" y="4524678"/>
                </a:cubicBezTo>
                <a:cubicBezTo>
                  <a:pt x="2449219" y="4506927"/>
                  <a:pt x="2406896" y="4488094"/>
                  <a:pt x="2363895" y="4471069"/>
                </a:cubicBezTo>
                <a:cubicBezTo>
                  <a:pt x="2347265" y="4464556"/>
                  <a:pt x="2329135" y="4461097"/>
                  <a:pt x="2311566" y="4457491"/>
                </a:cubicBezTo>
                <a:cubicBezTo>
                  <a:pt x="2294899" y="4454317"/>
                  <a:pt x="2274416" y="4458121"/>
                  <a:pt x="2262011" y="4449484"/>
                </a:cubicBezTo>
                <a:cubicBezTo>
                  <a:pt x="2230123" y="4427279"/>
                  <a:pt x="2196623" y="4415167"/>
                  <a:pt x="2158206" y="4412555"/>
                </a:cubicBezTo>
                <a:cubicBezTo>
                  <a:pt x="2143798" y="4411575"/>
                  <a:pt x="2130327" y="4402309"/>
                  <a:pt x="2115838" y="4399840"/>
                </a:cubicBezTo>
                <a:cubicBezTo>
                  <a:pt x="2096014" y="4396637"/>
                  <a:pt x="2073451" y="4390093"/>
                  <a:pt x="2055614" y="4395932"/>
                </a:cubicBezTo>
                <a:cubicBezTo>
                  <a:pt x="2013667" y="4409780"/>
                  <a:pt x="1981552" y="4393679"/>
                  <a:pt x="1947021" y="4374820"/>
                </a:cubicBezTo>
                <a:cubicBezTo>
                  <a:pt x="1913035" y="4356182"/>
                  <a:pt x="1876975" y="4340743"/>
                  <a:pt x="1840396" y="4327492"/>
                </a:cubicBezTo>
                <a:cubicBezTo>
                  <a:pt x="1826623" y="4322661"/>
                  <a:pt x="1809379" y="4327983"/>
                  <a:pt x="1793775" y="4328221"/>
                </a:cubicBezTo>
                <a:cubicBezTo>
                  <a:pt x="1788208" y="4328213"/>
                  <a:pt x="1782076" y="4328353"/>
                  <a:pt x="1777216" y="4326168"/>
                </a:cubicBezTo>
                <a:cubicBezTo>
                  <a:pt x="1730217" y="4305160"/>
                  <a:pt x="1682189" y="4288351"/>
                  <a:pt x="1629295" y="4294032"/>
                </a:cubicBezTo>
                <a:cubicBezTo>
                  <a:pt x="1624431" y="4294630"/>
                  <a:pt x="1619210" y="4292232"/>
                  <a:pt x="1614496" y="4290614"/>
                </a:cubicBezTo>
                <a:cubicBezTo>
                  <a:pt x="1591493" y="4282369"/>
                  <a:pt x="1569306" y="4270287"/>
                  <a:pt x="1545646" y="4266265"/>
                </a:cubicBezTo>
                <a:cubicBezTo>
                  <a:pt x="1487316" y="4256363"/>
                  <a:pt x="1428380" y="4249943"/>
                  <a:pt x="1369537" y="4242047"/>
                </a:cubicBezTo>
                <a:cubicBezTo>
                  <a:pt x="1365856" y="4241612"/>
                  <a:pt x="1361977" y="4241349"/>
                  <a:pt x="1358743" y="4239828"/>
                </a:cubicBezTo>
                <a:cubicBezTo>
                  <a:pt x="1337488" y="4230405"/>
                  <a:pt x="1318289" y="4231698"/>
                  <a:pt x="1298789" y="4245587"/>
                </a:cubicBezTo>
                <a:cubicBezTo>
                  <a:pt x="1290211" y="4251684"/>
                  <a:pt x="1278891" y="4254440"/>
                  <a:pt x="1268483" y="4257443"/>
                </a:cubicBezTo>
                <a:cubicBezTo>
                  <a:pt x="1253144" y="4261967"/>
                  <a:pt x="1237453" y="4266280"/>
                  <a:pt x="1221700" y="4268736"/>
                </a:cubicBezTo>
                <a:cubicBezTo>
                  <a:pt x="1206144" y="4271017"/>
                  <a:pt x="1189393" y="4274515"/>
                  <a:pt x="1174793" y="4270928"/>
                </a:cubicBezTo>
                <a:cubicBezTo>
                  <a:pt x="1148512" y="4264504"/>
                  <a:pt x="1123910" y="4252440"/>
                  <a:pt x="1098150" y="4243822"/>
                </a:cubicBezTo>
                <a:cubicBezTo>
                  <a:pt x="1089264" y="4240805"/>
                  <a:pt x="1079265" y="4240499"/>
                  <a:pt x="1069859" y="4239673"/>
                </a:cubicBezTo>
                <a:cubicBezTo>
                  <a:pt x="1048286" y="4237650"/>
                  <a:pt x="1025759" y="4241499"/>
                  <a:pt x="1007226" y="4224839"/>
                </a:cubicBezTo>
                <a:cubicBezTo>
                  <a:pt x="990106" y="4209202"/>
                  <a:pt x="971530" y="4212206"/>
                  <a:pt x="951768" y="4221810"/>
                </a:cubicBezTo>
                <a:cubicBezTo>
                  <a:pt x="937572" y="4228639"/>
                  <a:pt x="921644" y="4233679"/>
                  <a:pt x="906114" y="4235593"/>
                </a:cubicBezTo>
                <a:cubicBezTo>
                  <a:pt x="884782" y="4238224"/>
                  <a:pt x="863800" y="4238468"/>
                  <a:pt x="841245" y="4234521"/>
                </a:cubicBezTo>
                <a:cubicBezTo>
                  <a:pt x="825289" y="4231767"/>
                  <a:pt x="812226" y="4230137"/>
                  <a:pt x="800332" y="4219495"/>
                </a:cubicBezTo>
                <a:cubicBezTo>
                  <a:pt x="798402" y="4217879"/>
                  <a:pt x="794734" y="4217259"/>
                  <a:pt x="791951" y="4217256"/>
                </a:cubicBezTo>
                <a:cubicBezTo>
                  <a:pt x="755353" y="4217923"/>
                  <a:pt x="719451" y="4213811"/>
                  <a:pt x="682847" y="4209095"/>
                </a:cubicBezTo>
                <a:cubicBezTo>
                  <a:pt x="636323" y="4202966"/>
                  <a:pt x="586603" y="4208305"/>
                  <a:pt x="544048" y="4236583"/>
                </a:cubicBezTo>
                <a:cubicBezTo>
                  <a:pt x="537823" y="4240799"/>
                  <a:pt x="528820" y="4242229"/>
                  <a:pt x="520986" y="4242810"/>
                </a:cubicBezTo>
                <a:cubicBezTo>
                  <a:pt x="484092" y="4245125"/>
                  <a:pt x="447111" y="4245951"/>
                  <a:pt x="410178" y="4248822"/>
                </a:cubicBezTo>
                <a:cubicBezTo>
                  <a:pt x="390031" y="4250420"/>
                  <a:pt x="368985" y="4251587"/>
                  <a:pt x="350333" y="4258484"/>
                </a:cubicBezTo>
                <a:cubicBezTo>
                  <a:pt x="332065" y="4265218"/>
                  <a:pt x="317199" y="4273672"/>
                  <a:pt x="307802" y="4256334"/>
                </a:cubicBezTo>
                <a:cubicBezTo>
                  <a:pt x="288364" y="4263918"/>
                  <a:pt x="271422" y="4270190"/>
                  <a:pt x="254816" y="4277037"/>
                </a:cubicBezTo>
                <a:cubicBezTo>
                  <a:pt x="248704" y="4279592"/>
                  <a:pt x="243390" y="4284054"/>
                  <a:pt x="237292" y="4286423"/>
                </a:cubicBezTo>
                <a:cubicBezTo>
                  <a:pt x="230810" y="4288952"/>
                  <a:pt x="223666" y="4290321"/>
                  <a:pt x="216734" y="4291334"/>
                </a:cubicBezTo>
                <a:cubicBezTo>
                  <a:pt x="185806" y="4295911"/>
                  <a:pt x="154918" y="4299934"/>
                  <a:pt x="124141" y="4305079"/>
                </a:cubicBezTo>
                <a:cubicBezTo>
                  <a:pt x="118127" y="4306154"/>
                  <a:pt x="112739" y="4311724"/>
                  <a:pt x="107121" y="4315238"/>
                </a:cubicBezTo>
                <a:cubicBezTo>
                  <a:pt x="103434" y="4317587"/>
                  <a:pt x="99664" y="4321227"/>
                  <a:pt x="95746" y="4321517"/>
                </a:cubicBezTo>
                <a:cubicBezTo>
                  <a:pt x="65894" y="4323941"/>
                  <a:pt x="36179" y="4327118"/>
                  <a:pt x="6292" y="4327311"/>
                </a:cubicBezTo>
                <a:lnTo>
                  <a:pt x="1" y="4327851"/>
                </a:lnTo>
                <a:close/>
              </a:path>
            </a:pathLst>
          </a:custGeom>
          <a:solidFill>
            <a:schemeClr val="bg1">
              <a:alpha val="1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33D4D6-3CA6-984F-85EA-C558DE584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6088" y="1263652"/>
            <a:ext cx="8748712" cy="1806779"/>
          </a:xfrm>
        </p:spPr>
        <p:txBody>
          <a:bodyPr>
            <a:normAutofit/>
          </a:bodyPr>
          <a:lstStyle/>
          <a:p>
            <a:pPr algn="l"/>
            <a:r>
              <a:rPr lang="en-US" sz="7200" dirty="0">
                <a:solidFill>
                  <a:schemeClr val="bg1"/>
                </a:solidFill>
              </a:rPr>
              <a:t>Hyperthermia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E2A473-AABD-DF47-BC12-8CF3205CA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914" y="3451428"/>
            <a:ext cx="7866062" cy="884538"/>
          </a:xfrm>
        </p:spPr>
        <p:txBody>
          <a:bodyPr wrap="square">
            <a:normAutofit/>
          </a:bodyPr>
          <a:lstStyle/>
          <a:p>
            <a:pPr algn="l"/>
            <a:endParaRPr lang="en-US" sz="1300" dirty="0">
              <a:solidFill>
                <a:schemeClr val="bg1"/>
              </a:solidFill>
            </a:endParaRPr>
          </a:p>
        </p:txBody>
      </p:sp>
      <p:grpSp>
        <p:nvGrpSpPr>
          <p:cNvPr id="22" name="Group 26">
            <a:extLst>
              <a:ext uri="{FF2B5EF4-FFF2-40B4-BE49-F238E27FC236}">
                <a16:creationId xmlns:a16="http://schemas.microsoft.com/office/drawing/2014/main" id="{51579200-569C-441E-840B-B8541A017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840" y="3637714"/>
            <a:ext cx="10479782" cy="2198910"/>
            <a:chOff x="839281" y="3610818"/>
            <a:chExt cx="10479782" cy="2198910"/>
          </a:xfrm>
        </p:grpSpPr>
        <p:sp>
          <p:nvSpPr>
            <p:cNvPr id="24" name="Freeform: Shape 27">
              <a:extLst>
                <a:ext uri="{FF2B5EF4-FFF2-40B4-BE49-F238E27FC236}">
                  <a16:creationId xmlns:a16="http://schemas.microsoft.com/office/drawing/2014/main" id="{EBEB88F5-C5AF-4DC0-A8DF-1B8241640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9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8">
              <a:extLst>
                <a:ext uri="{FF2B5EF4-FFF2-40B4-BE49-F238E27FC236}">
                  <a16:creationId xmlns:a16="http://schemas.microsoft.com/office/drawing/2014/main" id="{D716618E-4C0F-42EC-BE06-F84BE1E74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8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004489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2">
            <a:extLst>
              <a:ext uri="{FF2B5EF4-FFF2-40B4-BE49-F238E27FC236}">
                <a16:creationId xmlns:a16="http://schemas.microsoft.com/office/drawing/2014/main" id="{36DD9A1B-23F2-4443-B0D4-00FF72D27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5A69CBB-DA63-440A-B853-88D42A6FE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60" y="873720"/>
            <a:ext cx="10534650" cy="4962109"/>
          </a:xfrm>
          <a:custGeom>
            <a:avLst/>
            <a:gdLst>
              <a:gd name="connsiteX0" fmla="*/ 6180200 w 10534650"/>
              <a:gd name="connsiteY0" fmla="*/ 4801197 h 4962109"/>
              <a:gd name="connsiteX1" fmla="*/ 6147637 w 10534650"/>
              <a:gd name="connsiteY1" fmla="*/ 4805291 h 4962109"/>
              <a:gd name="connsiteX2" fmla="*/ 6164640 w 10534650"/>
              <a:gd name="connsiteY2" fmla="*/ 4804893 h 4962109"/>
              <a:gd name="connsiteX3" fmla="*/ 6180200 w 10534650"/>
              <a:gd name="connsiteY3" fmla="*/ 4801197 h 4962109"/>
              <a:gd name="connsiteX4" fmla="*/ 5969537 w 10534650"/>
              <a:gd name="connsiteY4" fmla="*/ 4731750 h 4962109"/>
              <a:gd name="connsiteX5" fmla="*/ 5980870 w 10534650"/>
              <a:gd name="connsiteY5" fmla="*/ 4743324 h 4962109"/>
              <a:gd name="connsiteX6" fmla="*/ 5980870 w 10534650"/>
              <a:gd name="connsiteY6" fmla="*/ 4743323 h 4962109"/>
              <a:gd name="connsiteX7" fmla="*/ 6712815 w 10534650"/>
              <a:gd name="connsiteY7" fmla="*/ 4676908 h 4962109"/>
              <a:gd name="connsiteX8" fmla="*/ 6712815 w 10534650"/>
              <a:gd name="connsiteY8" fmla="*/ 4676909 h 4962109"/>
              <a:gd name="connsiteX9" fmla="*/ 6734605 w 10534650"/>
              <a:gd name="connsiteY9" fmla="*/ 4700281 h 4962109"/>
              <a:gd name="connsiteX10" fmla="*/ 6712815 w 10534650"/>
              <a:gd name="connsiteY10" fmla="*/ 4676908 h 4962109"/>
              <a:gd name="connsiteX11" fmla="*/ 5236566 w 10534650"/>
              <a:gd name="connsiteY11" fmla="*/ 4571169 h 4962109"/>
              <a:gd name="connsiteX12" fmla="*/ 5264294 w 10534650"/>
              <a:gd name="connsiteY12" fmla="*/ 4579674 h 4962109"/>
              <a:gd name="connsiteX13" fmla="*/ 5280204 w 10534650"/>
              <a:gd name="connsiteY13" fmla="*/ 4586908 h 4962109"/>
              <a:gd name="connsiteX14" fmla="*/ 5280336 w 10534650"/>
              <a:gd name="connsiteY14" fmla="*/ 4586967 h 4962109"/>
              <a:gd name="connsiteX15" fmla="*/ 5294396 w 10534650"/>
              <a:gd name="connsiteY15" fmla="*/ 4593609 h 4962109"/>
              <a:gd name="connsiteX16" fmla="*/ 5296104 w 10534650"/>
              <a:gd name="connsiteY16" fmla="*/ 4594130 h 4962109"/>
              <a:gd name="connsiteX17" fmla="*/ 5301566 w 10534650"/>
              <a:gd name="connsiteY17" fmla="*/ 4596610 h 4962109"/>
              <a:gd name="connsiteX18" fmla="*/ 5323749 w 10534650"/>
              <a:gd name="connsiteY18" fmla="*/ 4602562 h 4962109"/>
              <a:gd name="connsiteX19" fmla="*/ 5296104 w 10534650"/>
              <a:gd name="connsiteY19" fmla="*/ 4594130 h 4962109"/>
              <a:gd name="connsiteX20" fmla="*/ 5280336 w 10534650"/>
              <a:gd name="connsiteY20" fmla="*/ 4586967 h 4962109"/>
              <a:gd name="connsiteX21" fmla="*/ 5266003 w 10534650"/>
              <a:gd name="connsiteY21" fmla="*/ 4580197 h 4962109"/>
              <a:gd name="connsiteX22" fmla="*/ 5264294 w 10534650"/>
              <a:gd name="connsiteY22" fmla="*/ 4579674 h 4962109"/>
              <a:gd name="connsiteX23" fmla="*/ 5258823 w 10534650"/>
              <a:gd name="connsiteY23" fmla="*/ 4577184 h 4962109"/>
              <a:gd name="connsiteX24" fmla="*/ 5236566 w 10534650"/>
              <a:gd name="connsiteY24" fmla="*/ 4571169 h 4962109"/>
              <a:gd name="connsiteX25" fmla="*/ 5514391 w 10534650"/>
              <a:gd name="connsiteY25" fmla="*/ 4562409 h 4962109"/>
              <a:gd name="connsiteX26" fmla="*/ 5571581 w 10534650"/>
              <a:gd name="connsiteY26" fmla="*/ 4569638 h 4962109"/>
              <a:gd name="connsiteX27" fmla="*/ 5542458 w 10534650"/>
              <a:gd name="connsiteY27" fmla="*/ 4562909 h 4962109"/>
              <a:gd name="connsiteX28" fmla="*/ 5514391 w 10534650"/>
              <a:gd name="connsiteY28" fmla="*/ 4562409 h 4962109"/>
              <a:gd name="connsiteX29" fmla="*/ 3097094 w 10534650"/>
              <a:gd name="connsiteY29" fmla="*/ 4429045 h 4962109"/>
              <a:gd name="connsiteX30" fmla="*/ 3088347 w 10534650"/>
              <a:gd name="connsiteY30" fmla="*/ 4439791 h 4962109"/>
              <a:gd name="connsiteX31" fmla="*/ 3072652 w 10534650"/>
              <a:gd name="connsiteY31" fmla="*/ 4457084 h 4962109"/>
              <a:gd name="connsiteX32" fmla="*/ 3053825 w 10534650"/>
              <a:gd name="connsiteY32" fmla="*/ 4465207 h 4962109"/>
              <a:gd name="connsiteX33" fmla="*/ 3088348 w 10534650"/>
              <a:gd name="connsiteY33" fmla="*/ 4439791 h 4962109"/>
              <a:gd name="connsiteX34" fmla="*/ 4090071 w 10534650"/>
              <a:gd name="connsiteY34" fmla="*/ 4402823 h 4962109"/>
              <a:gd name="connsiteX35" fmla="*/ 4105672 w 10534650"/>
              <a:gd name="connsiteY35" fmla="*/ 4404644 h 4962109"/>
              <a:gd name="connsiteX36" fmla="*/ 4121173 w 10534650"/>
              <a:gd name="connsiteY36" fmla="*/ 4414076 h 4962109"/>
              <a:gd name="connsiteX37" fmla="*/ 4105673 w 10534650"/>
              <a:gd name="connsiteY37" fmla="*/ 4404644 h 4962109"/>
              <a:gd name="connsiteX38" fmla="*/ 4105672 w 10534650"/>
              <a:gd name="connsiteY38" fmla="*/ 4404644 h 4962109"/>
              <a:gd name="connsiteX39" fmla="*/ 4105672 w 10534650"/>
              <a:gd name="connsiteY39" fmla="*/ 4404644 h 4962109"/>
              <a:gd name="connsiteX40" fmla="*/ 4090071 w 10534650"/>
              <a:gd name="connsiteY40" fmla="*/ 4402823 h 4962109"/>
              <a:gd name="connsiteX41" fmla="*/ 3874703 w 10534650"/>
              <a:gd name="connsiteY41" fmla="*/ 4390456 h 4962109"/>
              <a:gd name="connsiteX42" fmla="*/ 3921126 w 10534650"/>
              <a:gd name="connsiteY42" fmla="*/ 4417222 h 4962109"/>
              <a:gd name="connsiteX43" fmla="*/ 3896594 w 10534650"/>
              <a:gd name="connsiteY43" fmla="*/ 4409211 h 4962109"/>
              <a:gd name="connsiteX44" fmla="*/ 3874703 w 10534650"/>
              <a:gd name="connsiteY44" fmla="*/ 4390456 h 4962109"/>
              <a:gd name="connsiteX45" fmla="*/ 7873706 w 10534650"/>
              <a:gd name="connsiteY45" fmla="*/ 4301238 h 4962109"/>
              <a:gd name="connsiteX46" fmla="*/ 7892206 w 10534650"/>
              <a:gd name="connsiteY46" fmla="*/ 4317039 h 4962109"/>
              <a:gd name="connsiteX47" fmla="*/ 7899880 w 10534650"/>
              <a:gd name="connsiteY47" fmla="*/ 4320773 h 4962109"/>
              <a:gd name="connsiteX48" fmla="*/ 7892205 w 10534650"/>
              <a:gd name="connsiteY48" fmla="*/ 4317038 h 4962109"/>
              <a:gd name="connsiteX49" fmla="*/ 7873706 w 10534650"/>
              <a:gd name="connsiteY49" fmla="*/ 4301238 h 4962109"/>
              <a:gd name="connsiteX50" fmla="*/ 1456506 w 10534650"/>
              <a:gd name="connsiteY50" fmla="*/ 3863438 h 4962109"/>
              <a:gd name="connsiteX51" fmla="*/ 1442667 w 10534650"/>
              <a:gd name="connsiteY51" fmla="*/ 3867764 h 4962109"/>
              <a:gd name="connsiteX52" fmla="*/ 1397372 w 10534650"/>
              <a:gd name="connsiteY52" fmla="*/ 3890362 h 4962109"/>
              <a:gd name="connsiteX53" fmla="*/ 1442668 w 10534650"/>
              <a:gd name="connsiteY53" fmla="*/ 3867764 h 4962109"/>
              <a:gd name="connsiteX54" fmla="*/ 1071905 w 10534650"/>
              <a:gd name="connsiteY54" fmla="*/ 3816123 h 4962109"/>
              <a:gd name="connsiteX55" fmla="*/ 1062478 w 10534650"/>
              <a:gd name="connsiteY55" fmla="*/ 3818725 h 4962109"/>
              <a:gd name="connsiteX56" fmla="*/ 1022563 w 10534650"/>
              <a:gd name="connsiteY56" fmla="*/ 3825445 h 4962109"/>
              <a:gd name="connsiteX57" fmla="*/ 1062480 w 10534650"/>
              <a:gd name="connsiteY57" fmla="*/ 3818725 h 4962109"/>
              <a:gd name="connsiteX58" fmla="*/ 1209869 w 10534650"/>
              <a:gd name="connsiteY58" fmla="*/ 3815014 h 4962109"/>
              <a:gd name="connsiteX59" fmla="*/ 1257364 w 10534650"/>
              <a:gd name="connsiteY59" fmla="*/ 3832567 h 4962109"/>
              <a:gd name="connsiteX60" fmla="*/ 1209869 w 10534650"/>
              <a:gd name="connsiteY60" fmla="*/ 3815014 h 4962109"/>
              <a:gd name="connsiteX61" fmla="*/ 0 w 10534650"/>
              <a:gd name="connsiteY61" fmla="*/ 0 h 4962109"/>
              <a:gd name="connsiteX62" fmla="*/ 10534650 w 10534650"/>
              <a:gd name="connsiteY62" fmla="*/ 0 h 4962109"/>
              <a:gd name="connsiteX63" fmla="*/ 10534650 w 10534650"/>
              <a:gd name="connsiteY63" fmla="*/ 3353931 h 4962109"/>
              <a:gd name="connsiteX64" fmla="*/ 10495227 w 10534650"/>
              <a:gd name="connsiteY64" fmla="*/ 3401247 h 4962109"/>
              <a:gd name="connsiteX65" fmla="*/ 10463118 w 10534650"/>
              <a:gd name="connsiteY65" fmla="*/ 3434133 h 4962109"/>
              <a:gd name="connsiteX66" fmla="*/ 10378879 w 10534650"/>
              <a:gd name="connsiteY66" fmla="*/ 3472380 h 4962109"/>
              <a:gd name="connsiteX67" fmla="*/ 10304799 w 10534650"/>
              <a:gd name="connsiteY67" fmla="*/ 3500370 h 4962109"/>
              <a:gd name="connsiteX68" fmla="*/ 10250242 w 10534650"/>
              <a:gd name="connsiteY68" fmla="*/ 3533216 h 4962109"/>
              <a:gd name="connsiteX69" fmla="*/ 10204013 w 10534650"/>
              <a:gd name="connsiteY69" fmla="*/ 3563655 h 4962109"/>
              <a:gd name="connsiteX70" fmla="*/ 10098588 w 10534650"/>
              <a:gd name="connsiteY70" fmla="*/ 3643324 h 4962109"/>
              <a:gd name="connsiteX71" fmla="*/ 9983369 w 10534650"/>
              <a:gd name="connsiteY71" fmla="*/ 3708784 h 4962109"/>
              <a:gd name="connsiteX72" fmla="*/ 9888637 w 10534650"/>
              <a:gd name="connsiteY72" fmla="*/ 3792146 h 4962109"/>
              <a:gd name="connsiteX73" fmla="*/ 9848780 w 10534650"/>
              <a:gd name="connsiteY73" fmla="*/ 3838049 h 4962109"/>
              <a:gd name="connsiteX74" fmla="*/ 9769701 w 10534650"/>
              <a:gd name="connsiteY74" fmla="*/ 3865885 h 4962109"/>
              <a:gd name="connsiteX75" fmla="*/ 9682888 w 10534650"/>
              <a:gd name="connsiteY75" fmla="*/ 3911938 h 4962109"/>
              <a:gd name="connsiteX76" fmla="*/ 9620297 w 10534650"/>
              <a:gd name="connsiteY76" fmla="*/ 3959262 h 4962109"/>
              <a:gd name="connsiteX77" fmla="*/ 9572344 w 10534650"/>
              <a:gd name="connsiteY77" fmla="*/ 3990515 h 4962109"/>
              <a:gd name="connsiteX78" fmla="*/ 9505537 w 10534650"/>
              <a:gd name="connsiteY78" fmla="*/ 4020672 h 4962109"/>
              <a:gd name="connsiteX79" fmla="*/ 9437819 w 10534650"/>
              <a:gd name="connsiteY79" fmla="*/ 4061525 h 4962109"/>
              <a:gd name="connsiteX80" fmla="*/ 9404527 w 10534650"/>
              <a:gd name="connsiteY80" fmla="*/ 4087281 h 4962109"/>
              <a:gd name="connsiteX81" fmla="*/ 9340611 w 10534650"/>
              <a:gd name="connsiteY81" fmla="*/ 4129506 h 4962109"/>
              <a:gd name="connsiteX82" fmla="*/ 9275062 w 10534650"/>
              <a:gd name="connsiteY82" fmla="*/ 4168468 h 4962109"/>
              <a:gd name="connsiteX83" fmla="*/ 9154049 w 10534650"/>
              <a:gd name="connsiteY83" fmla="*/ 4209968 h 4962109"/>
              <a:gd name="connsiteX84" fmla="*/ 9041981 w 10534650"/>
              <a:gd name="connsiteY84" fmla="*/ 4275454 h 4962109"/>
              <a:gd name="connsiteX85" fmla="*/ 8953407 w 10534650"/>
              <a:gd name="connsiteY85" fmla="*/ 4322870 h 4962109"/>
              <a:gd name="connsiteX86" fmla="*/ 8901537 w 10534650"/>
              <a:gd name="connsiteY86" fmla="*/ 4354413 h 4962109"/>
              <a:gd name="connsiteX87" fmla="*/ 8805370 w 10534650"/>
              <a:gd name="connsiteY87" fmla="*/ 4426175 h 4962109"/>
              <a:gd name="connsiteX88" fmla="*/ 8658874 w 10534650"/>
              <a:gd name="connsiteY88" fmla="*/ 4498599 h 4962109"/>
              <a:gd name="connsiteX89" fmla="*/ 8570718 w 10534650"/>
              <a:gd name="connsiteY89" fmla="*/ 4537136 h 4962109"/>
              <a:gd name="connsiteX90" fmla="*/ 8382959 w 10534650"/>
              <a:gd name="connsiteY90" fmla="*/ 4591539 h 4962109"/>
              <a:gd name="connsiteX91" fmla="*/ 8322237 w 10534650"/>
              <a:gd name="connsiteY91" fmla="*/ 4611347 h 4962109"/>
              <a:gd name="connsiteX92" fmla="*/ 8253574 w 10534650"/>
              <a:gd name="connsiteY92" fmla="*/ 4622451 h 4962109"/>
              <a:gd name="connsiteX93" fmla="*/ 8142452 w 10534650"/>
              <a:gd name="connsiteY93" fmla="*/ 4652191 h 4962109"/>
              <a:gd name="connsiteX94" fmla="*/ 7926082 w 10534650"/>
              <a:gd name="connsiteY94" fmla="*/ 4701680 h 4962109"/>
              <a:gd name="connsiteX95" fmla="*/ 7878875 w 10534650"/>
              <a:gd name="connsiteY95" fmla="*/ 4708305 h 4962109"/>
              <a:gd name="connsiteX96" fmla="*/ 7757501 w 10534650"/>
              <a:gd name="connsiteY96" fmla="*/ 4741432 h 4962109"/>
              <a:gd name="connsiteX97" fmla="*/ 7684511 w 10534650"/>
              <a:gd name="connsiteY97" fmla="*/ 4764301 h 4962109"/>
              <a:gd name="connsiteX98" fmla="*/ 7624515 w 10534650"/>
              <a:gd name="connsiteY98" fmla="*/ 4776179 h 4962109"/>
              <a:gd name="connsiteX99" fmla="*/ 7571930 w 10534650"/>
              <a:gd name="connsiteY99" fmla="*/ 4780027 h 4962109"/>
              <a:gd name="connsiteX100" fmla="*/ 7432402 w 10534650"/>
              <a:gd name="connsiteY100" fmla="*/ 4807278 h 4962109"/>
              <a:gd name="connsiteX101" fmla="*/ 7376754 w 10534650"/>
              <a:gd name="connsiteY101" fmla="*/ 4817968 h 4962109"/>
              <a:gd name="connsiteX102" fmla="*/ 7231546 w 10534650"/>
              <a:gd name="connsiteY102" fmla="*/ 4857825 h 4962109"/>
              <a:gd name="connsiteX103" fmla="*/ 7109089 w 10534650"/>
              <a:gd name="connsiteY103" fmla="*/ 4882341 h 4962109"/>
              <a:gd name="connsiteX104" fmla="*/ 7057788 w 10534650"/>
              <a:gd name="connsiteY104" fmla="*/ 4894624 h 4962109"/>
              <a:gd name="connsiteX105" fmla="*/ 6941125 w 10534650"/>
              <a:gd name="connsiteY105" fmla="*/ 4913041 h 4962109"/>
              <a:gd name="connsiteX106" fmla="*/ 6874857 w 10534650"/>
              <a:gd name="connsiteY106" fmla="*/ 4927091 h 4962109"/>
              <a:gd name="connsiteX107" fmla="*/ 6714789 w 10534650"/>
              <a:gd name="connsiteY107" fmla="*/ 4937175 h 4962109"/>
              <a:gd name="connsiteX108" fmla="*/ 6549597 w 10534650"/>
              <a:gd name="connsiteY108" fmla="*/ 4946170 h 4962109"/>
              <a:gd name="connsiteX109" fmla="*/ 6459201 w 10534650"/>
              <a:gd name="connsiteY109" fmla="*/ 4946704 h 4962109"/>
              <a:gd name="connsiteX110" fmla="*/ 6379993 w 10534650"/>
              <a:gd name="connsiteY110" fmla="*/ 4951898 h 4962109"/>
              <a:gd name="connsiteX111" fmla="*/ 6311205 w 10534650"/>
              <a:gd name="connsiteY111" fmla="*/ 4953901 h 4962109"/>
              <a:gd name="connsiteX112" fmla="*/ 6201505 w 10534650"/>
              <a:gd name="connsiteY112" fmla="*/ 4959986 h 4962109"/>
              <a:gd name="connsiteX113" fmla="*/ 6156018 w 10534650"/>
              <a:gd name="connsiteY113" fmla="*/ 4960421 h 4962109"/>
              <a:gd name="connsiteX114" fmla="*/ 6049276 w 10534650"/>
              <a:gd name="connsiteY114" fmla="*/ 4952977 h 4962109"/>
              <a:gd name="connsiteX115" fmla="*/ 6012280 w 10534650"/>
              <a:gd name="connsiteY115" fmla="*/ 4948608 h 4962109"/>
              <a:gd name="connsiteX116" fmla="*/ 5942361 w 10534650"/>
              <a:gd name="connsiteY116" fmla="*/ 4920847 h 4962109"/>
              <a:gd name="connsiteX117" fmla="*/ 5933980 w 10534650"/>
              <a:gd name="connsiteY117" fmla="*/ 4918608 h 4962109"/>
              <a:gd name="connsiteX118" fmla="*/ 5887681 w 10534650"/>
              <a:gd name="connsiteY118" fmla="*/ 4906368 h 4962109"/>
              <a:gd name="connsiteX119" fmla="*/ 5862209 w 10534650"/>
              <a:gd name="connsiteY119" fmla="*/ 4901667 h 4962109"/>
              <a:gd name="connsiteX120" fmla="*/ 5765973 w 10534650"/>
              <a:gd name="connsiteY120" fmla="*/ 4876200 h 4962109"/>
              <a:gd name="connsiteX121" fmla="*/ 5710431 w 10534650"/>
              <a:gd name="connsiteY121" fmla="*/ 4863519 h 4962109"/>
              <a:gd name="connsiteX122" fmla="*/ 5664908 w 10534650"/>
              <a:gd name="connsiteY122" fmla="*/ 4861723 h 4962109"/>
              <a:gd name="connsiteX123" fmla="*/ 5585007 w 10534650"/>
              <a:gd name="connsiteY123" fmla="*/ 4857960 h 4962109"/>
              <a:gd name="connsiteX124" fmla="*/ 5559231 w 10534650"/>
              <a:gd name="connsiteY124" fmla="*/ 4860477 h 4962109"/>
              <a:gd name="connsiteX125" fmla="*/ 5444811 w 10534650"/>
              <a:gd name="connsiteY125" fmla="*/ 4840451 h 4962109"/>
              <a:gd name="connsiteX126" fmla="*/ 5379124 w 10534650"/>
              <a:gd name="connsiteY126" fmla="*/ 4835057 h 4962109"/>
              <a:gd name="connsiteX127" fmla="*/ 5306093 w 10534650"/>
              <a:gd name="connsiteY127" fmla="*/ 4814877 h 4962109"/>
              <a:gd name="connsiteX128" fmla="*/ 5284433 w 10534650"/>
              <a:gd name="connsiteY128" fmla="*/ 4814147 h 4962109"/>
              <a:gd name="connsiteX129" fmla="*/ 5260152 w 10534650"/>
              <a:gd name="connsiteY129" fmla="*/ 4813796 h 4962109"/>
              <a:gd name="connsiteX130" fmla="*/ 5185829 w 10534650"/>
              <a:gd name="connsiteY130" fmla="*/ 4809858 h 4962109"/>
              <a:gd name="connsiteX131" fmla="*/ 5140387 w 10534650"/>
              <a:gd name="connsiteY131" fmla="*/ 4812334 h 4962109"/>
              <a:gd name="connsiteX132" fmla="*/ 5054734 w 10534650"/>
              <a:gd name="connsiteY132" fmla="*/ 4803174 h 4962109"/>
              <a:gd name="connsiteX133" fmla="*/ 5022638 w 10534650"/>
              <a:gd name="connsiteY133" fmla="*/ 4805814 h 4962109"/>
              <a:gd name="connsiteX134" fmla="*/ 4942261 w 10534650"/>
              <a:gd name="connsiteY134" fmla="*/ 4800907 h 4962109"/>
              <a:gd name="connsiteX135" fmla="*/ 4870420 w 10534650"/>
              <a:gd name="connsiteY135" fmla="*/ 4793240 h 4962109"/>
              <a:gd name="connsiteX136" fmla="*/ 4800874 w 10534650"/>
              <a:gd name="connsiteY136" fmla="*/ 4789997 h 4962109"/>
              <a:gd name="connsiteX137" fmla="*/ 4750778 w 10534650"/>
              <a:gd name="connsiteY137" fmla="*/ 4792713 h 4962109"/>
              <a:gd name="connsiteX138" fmla="*/ 4696598 w 10534650"/>
              <a:gd name="connsiteY138" fmla="*/ 4792741 h 4962109"/>
              <a:gd name="connsiteX139" fmla="*/ 4546427 w 10534650"/>
              <a:gd name="connsiteY139" fmla="*/ 4804612 h 4962109"/>
              <a:gd name="connsiteX140" fmla="*/ 4519273 w 10534650"/>
              <a:gd name="connsiteY140" fmla="*/ 4797386 h 4962109"/>
              <a:gd name="connsiteX141" fmla="*/ 4363361 w 10534650"/>
              <a:gd name="connsiteY141" fmla="*/ 4781778 h 4962109"/>
              <a:gd name="connsiteX142" fmla="*/ 4329354 w 10534650"/>
              <a:gd name="connsiteY142" fmla="*/ 4779838 h 4962109"/>
              <a:gd name="connsiteX143" fmla="*/ 4239595 w 10534650"/>
              <a:gd name="connsiteY143" fmla="*/ 4751840 h 4962109"/>
              <a:gd name="connsiteX144" fmla="*/ 4096514 w 10534650"/>
              <a:gd name="connsiteY144" fmla="*/ 4776811 h 4962109"/>
              <a:gd name="connsiteX145" fmla="*/ 3961888 w 10534650"/>
              <a:gd name="connsiteY145" fmla="*/ 4811077 h 4962109"/>
              <a:gd name="connsiteX146" fmla="*/ 3944891 w 10534650"/>
              <a:gd name="connsiteY146" fmla="*/ 4815486 h 4962109"/>
              <a:gd name="connsiteX147" fmla="*/ 3896970 w 10534650"/>
              <a:gd name="connsiteY147" fmla="*/ 4821693 h 4962109"/>
              <a:gd name="connsiteX148" fmla="*/ 3838196 w 10534650"/>
              <a:gd name="connsiteY148" fmla="*/ 4821037 h 4962109"/>
              <a:gd name="connsiteX149" fmla="*/ 3800670 w 10534650"/>
              <a:gd name="connsiteY149" fmla="*/ 4823403 h 4962109"/>
              <a:gd name="connsiteX150" fmla="*/ 3797857 w 10534650"/>
              <a:gd name="connsiteY150" fmla="*/ 4823456 h 4962109"/>
              <a:gd name="connsiteX151" fmla="*/ 3740361 w 10534650"/>
              <a:gd name="connsiteY151" fmla="*/ 4819547 h 4962109"/>
              <a:gd name="connsiteX152" fmla="*/ 3733853 w 10534650"/>
              <a:gd name="connsiteY152" fmla="*/ 4818257 h 4962109"/>
              <a:gd name="connsiteX153" fmla="*/ 3704618 w 10534650"/>
              <a:gd name="connsiteY153" fmla="*/ 4809915 h 4962109"/>
              <a:gd name="connsiteX154" fmla="*/ 3622533 w 10534650"/>
              <a:gd name="connsiteY154" fmla="*/ 4789121 h 4962109"/>
              <a:gd name="connsiteX155" fmla="*/ 3545207 w 10534650"/>
              <a:gd name="connsiteY155" fmla="*/ 4769391 h 4962109"/>
              <a:gd name="connsiteX156" fmla="*/ 3519303 w 10534650"/>
              <a:gd name="connsiteY156" fmla="*/ 4784698 h 4962109"/>
              <a:gd name="connsiteX157" fmla="*/ 3480065 w 10534650"/>
              <a:gd name="connsiteY157" fmla="*/ 4796876 h 4962109"/>
              <a:gd name="connsiteX158" fmla="*/ 3438793 w 10534650"/>
              <a:gd name="connsiteY158" fmla="*/ 4776257 h 4962109"/>
              <a:gd name="connsiteX159" fmla="*/ 3341926 w 10534650"/>
              <a:gd name="connsiteY159" fmla="*/ 4732751 h 4962109"/>
              <a:gd name="connsiteX160" fmla="*/ 3279243 w 10534650"/>
              <a:gd name="connsiteY160" fmla="*/ 4726817 h 4962109"/>
              <a:gd name="connsiteX161" fmla="*/ 3143823 w 10534650"/>
              <a:gd name="connsiteY161" fmla="*/ 4701842 h 4962109"/>
              <a:gd name="connsiteX162" fmla="*/ 3056138 w 10534650"/>
              <a:gd name="connsiteY162" fmla="*/ 4673429 h 4962109"/>
              <a:gd name="connsiteX163" fmla="*/ 2993770 w 10534650"/>
              <a:gd name="connsiteY163" fmla="*/ 4643771 h 4962109"/>
              <a:gd name="connsiteX164" fmla="*/ 2904225 w 10534650"/>
              <a:gd name="connsiteY164" fmla="*/ 4604470 h 4962109"/>
              <a:gd name="connsiteX165" fmla="*/ 2813231 w 10534650"/>
              <a:gd name="connsiteY165" fmla="*/ 4581028 h 4962109"/>
              <a:gd name="connsiteX166" fmla="*/ 2748028 w 10534650"/>
              <a:gd name="connsiteY166" fmla="*/ 4554886 h 4962109"/>
              <a:gd name="connsiteX167" fmla="*/ 2667581 w 10534650"/>
              <a:gd name="connsiteY167" fmla="*/ 4534574 h 4962109"/>
              <a:gd name="connsiteX168" fmla="*/ 2599283 w 10534650"/>
              <a:gd name="connsiteY168" fmla="*/ 4529376 h 4962109"/>
              <a:gd name="connsiteX169" fmla="*/ 2491986 w 10534650"/>
              <a:gd name="connsiteY169" fmla="*/ 4524678 h 4962109"/>
              <a:gd name="connsiteX170" fmla="*/ 2363895 w 10534650"/>
              <a:gd name="connsiteY170" fmla="*/ 4471069 h 4962109"/>
              <a:gd name="connsiteX171" fmla="*/ 2311566 w 10534650"/>
              <a:gd name="connsiteY171" fmla="*/ 4457491 h 4962109"/>
              <a:gd name="connsiteX172" fmla="*/ 2262011 w 10534650"/>
              <a:gd name="connsiteY172" fmla="*/ 4449484 h 4962109"/>
              <a:gd name="connsiteX173" fmla="*/ 2158206 w 10534650"/>
              <a:gd name="connsiteY173" fmla="*/ 4412555 h 4962109"/>
              <a:gd name="connsiteX174" fmla="*/ 2115838 w 10534650"/>
              <a:gd name="connsiteY174" fmla="*/ 4399840 h 4962109"/>
              <a:gd name="connsiteX175" fmla="*/ 2055614 w 10534650"/>
              <a:gd name="connsiteY175" fmla="*/ 4395932 h 4962109"/>
              <a:gd name="connsiteX176" fmla="*/ 1947021 w 10534650"/>
              <a:gd name="connsiteY176" fmla="*/ 4374820 h 4962109"/>
              <a:gd name="connsiteX177" fmla="*/ 1840396 w 10534650"/>
              <a:gd name="connsiteY177" fmla="*/ 4327492 h 4962109"/>
              <a:gd name="connsiteX178" fmla="*/ 1793775 w 10534650"/>
              <a:gd name="connsiteY178" fmla="*/ 4328221 h 4962109"/>
              <a:gd name="connsiteX179" fmla="*/ 1777216 w 10534650"/>
              <a:gd name="connsiteY179" fmla="*/ 4326168 h 4962109"/>
              <a:gd name="connsiteX180" fmla="*/ 1629295 w 10534650"/>
              <a:gd name="connsiteY180" fmla="*/ 4294032 h 4962109"/>
              <a:gd name="connsiteX181" fmla="*/ 1614496 w 10534650"/>
              <a:gd name="connsiteY181" fmla="*/ 4290614 h 4962109"/>
              <a:gd name="connsiteX182" fmla="*/ 1545646 w 10534650"/>
              <a:gd name="connsiteY182" fmla="*/ 4266265 h 4962109"/>
              <a:gd name="connsiteX183" fmla="*/ 1369537 w 10534650"/>
              <a:gd name="connsiteY183" fmla="*/ 4242047 h 4962109"/>
              <a:gd name="connsiteX184" fmla="*/ 1358743 w 10534650"/>
              <a:gd name="connsiteY184" fmla="*/ 4239828 h 4962109"/>
              <a:gd name="connsiteX185" fmla="*/ 1298789 w 10534650"/>
              <a:gd name="connsiteY185" fmla="*/ 4245587 h 4962109"/>
              <a:gd name="connsiteX186" fmla="*/ 1268483 w 10534650"/>
              <a:gd name="connsiteY186" fmla="*/ 4257443 h 4962109"/>
              <a:gd name="connsiteX187" fmla="*/ 1221700 w 10534650"/>
              <a:gd name="connsiteY187" fmla="*/ 4268736 h 4962109"/>
              <a:gd name="connsiteX188" fmla="*/ 1174793 w 10534650"/>
              <a:gd name="connsiteY188" fmla="*/ 4270928 h 4962109"/>
              <a:gd name="connsiteX189" fmla="*/ 1098150 w 10534650"/>
              <a:gd name="connsiteY189" fmla="*/ 4243822 h 4962109"/>
              <a:gd name="connsiteX190" fmla="*/ 1069859 w 10534650"/>
              <a:gd name="connsiteY190" fmla="*/ 4239673 h 4962109"/>
              <a:gd name="connsiteX191" fmla="*/ 1007226 w 10534650"/>
              <a:gd name="connsiteY191" fmla="*/ 4224839 h 4962109"/>
              <a:gd name="connsiteX192" fmla="*/ 951768 w 10534650"/>
              <a:gd name="connsiteY192" fmla="*/ 4221810 h 4962109"/>
              <a:gd name="connsiteX193" fmla="*/ 906114 w 10534650"/>
              <a:gd name="connsiteY193" fmla="*/ 4235593 h 4962109"/>
              <a:gd name="connsiteX194" fmla="*/ 841245 w 10534650"/>
              <a:gd name="connsiteY194" fmla="*/ 4234521 h 4962109"/>
              <a:gd name="connsiteX195" fmla="*/ 800332 w 10534650"/>
              <a:gd name="connsiteY195" fmla="*/ 4219495 h 4962109"/>
              <a:gd name="connsiteX196" fmla="*/ 791951 w 10534650"/>
              <a:gd name="connsiteY196" fmla="*/ 4217256 h 4962109"/>
              <a:gd name="connsiteX197" fmla="*/ 682847 w 10534650"/>
              <a:gd name="connsiteY197" fmla="*/ 4209095 h 4962109"/>
              <a:gd name="connsiteX198" fmla="*/ 544048 w 10534650"/>
              <a:gd name="connsiteY198" fmla="*/ 4236583 h 4962109"/>
              <a:gd name="connsiteX199" fmla="*/ 520986 w 10534650"/>
              <a:gd name="connsiteY199" fmla="*/ 4242810 h 4962109"/>
              <a:gd name="connsiteX200" fmla="*/ 410178 w 10534650"/>
              <a:gd name="connsiteY200" fmla="*/ 4248822 h 4962109"/>
              <a:gd name="connsiteX201" fmla="*/ 350333 w 10534650"/>
              <a:gd name="connsiteY201" fmla="*/ 4258484 h 4962109"/>
              <a:gd name="connsiteX202" fmla="*/ 307802 w 10534650"/>
              <a:gd name="connsiteY202" fmla="*/ 4256334 h 4962109"/>
              <a:gd name="connsiteX203" fmla="*/ 254816 w 10534650"/>
              <a:gd name="connsiteY203" fmla="*/ 4277037 h 4962109"/>
              <a:gd name="connsiteX204" fmla="*/ 237292 w 10534650"/>
              <a:gd name="connsiteY204" fmla="*/ 4286423 h 4962109"/>
              <a:gd name="connsiteX205" fmla="*/ 216734 w 10534650"/>
              <a:gd name="connsiteY205" fmla="*/ 4291334 h 4962109"/>
              <a:gd name="connsiteX206" fmla="*/ 124141 w 10534650"/>
              <a:gd name="connsiteY206" fmla="*/ 4305079 h 4962109"/>
              <a:gd name="connsiteX207" fmla="*/ 107121 w 10534650"/>
              <a:gd name="connsiteY207" fmla="*/ 4315238 h 4962109"/>
              <a:gd name="connsiteX208" fmla="*/ 95746 w 10534650"/>
              <a:gd name="connsiteY208" fmla="*/ 4321517 h 4962109"/>
              <a:gd name="connsiteX209" fmla="*/ 6292 w 10534650"/>
              <a:gd name="connsiteY209" fmla="*/ 4327311 h 4962109"/>
              <a:gd name="connsiteX210" fmla="*/ 1 w 10534650"/>
              <a:gd name="connsiteY210" fmla="*/ 4327851 h 496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10534650" h="4962109">
                <a:moveTo>
                  <a:pt x="6180200" y="4801197"/>
                </a:moveTo>
                <a:lnTo>
                  <a:pt x="6147637" y="4805291"/>
                </a:lnTo>
                <a:lnTo>
                  <a:pt x="6164640" y="4804893"/>
                </a:lnTo>
                <a:cubicBezTo>
                  <a:pt x="6170280" y="4804512"/>
                  <a:pt x="6175677" y="4803578"/>
                  <a:pt x="6180200" y="4801197"/>
                </a:cubicBezTo>
                <a:close/>
                <a:moveTo>
                  <a:pt x="5969537" y="4731750"/>
                </a:moveTo>
                <a:lnTo>
                  <a:pt x="5980870" y="4743324"/>
                </a:lnTo>
                <a:lnTo>
                  <a:pt x="5980870" y="4743323"/>
                </a:lnTo>
                <a:close/>
                <a:moveTo>
                  <a:pt x="6712815" y="4676908"/>
                </a:moveTo>
                <a:lnTo>
                  <a:pt x="6712815" y="4676909"/>
                </a:lnTo>
                <a:lnTo>
                  <a:pt x="6734605" y="4700281"/>
                </a:lnTo>
                <a:cubicBezTo>
                  <a:pt x="6728727" y="4693945"/>
                  <a:pt x="6722664" y="4687596"/>
                  <a:pt x="6712815" y="4676908"/>
                </a:cubicBezTo>
                <a:close/>
                <a:moveTo>
                  <a:pt x="5236566" y="4571169"/>
                </a:moveTo>
                <a:lnTo>
                  <a:pt x="5264294" y="4579674"/>
                </a:lnTo>
                <a:lnTo>
                  <a:pt x="5280204" y="4586908"/>
                </a:lnTo>
                <a:lnTo>
                  <a:pt x="5280336" y="4586967"/>
                </a:lnTo>
                <a:lnTo>
                  <a:pt x="5294396" y="4593609"/>
                </a:lnTo>
                <a:lnTo>
                  <a:pt x="5296104" y="4594130"/>
                </a:lnTo>
                <a:lnTo>
                  <a:pt x="5301566" y="4596610"/>
                </a:lnTo>
                <a:cubicBezTo>
                  <a:pt x="5308775" y="4599427"/>
                  <a:pt x="5316122" y="4601617"/>
                  <a:pt x="5323749" y="4602562"/>
                </a:cubicBezTo>
                <a:lnTo>
                  <a:pt x="5296104" y="4594130"/>
                </a:lnTo>
                <a:lnTo>
                  <a:pt x="5280336" y="4586967"/>
                </a:lnTo>
                <a:lnTo>
                  <a:pt x="5266003" y="4580197"/>
                </a:lnTo>
                <a:lnTo>
                  <a:pt x="5264294" y="4579674"/>
                </a:lnTo>
                <a:lnTo>
                  <a:pt x="5258823" y="4577184"/>
                </a:lnTo>
                <a:cubicBezTo>
                  <a:pt x="5251595" y="4574355"/>
                  <a:pt x="5244224" y="4572143"/>
                  <a:pt x="5236566" y="4571169"/>
                </a:cubicBezTo>
                <a:close/>
                <a:moveTo>
                  <a:pt x="5514391" y="4562409"/>
                </a:moveTo>
                <a:lnTo>
                  <a:pt x="5571581" y="4569638"/>
                </a:lnTo>
                <a:cubicBezTo>
                  <a:pt x="5561681" y="4566506"/>
                  <a:pt x="5551982" y="4564189"/>
                  <a:pt x="5542458" y="4562909"/>
                </a:cubicBezTo>
                <a:cubicBezTo>
                  <a:pt x="5532935" y="4561630"/>
                  <a:pt x="5523588" y="4561388"/>
                  <a:pt x="5514391" y="4562409"/>
                </a:cubicBezTo>
                <a:close/>
                <a:moveTo>
                  <a:pt x="3097094" y="4429045"/>
                </a:moveTo>
                <a:lnTo>
                  <a:pt x="3088347" y="4439791"/>
                </a:lnTo>
                <a:cubicBezTo>
                  <a:pt x="3083671" y="4447172"/>
                  <a:pt x="3078424" y="4452894"/>
                  <a:pt x="3072652" y="4457084"/>
                </a:cubicBezTo>
                <a:lnTo>
                  <a:pt x="3053825" y="4465207"/>
                </a:lnTo>
                <a:cubicBezTo>
                  <a:pt x="3067357" y="4462670"/>
                  <a:pt x="3078995" y="4454555"/>
                  <a:pt x="3088348" y="4439791"/>
                </a:cubicBezTo>
                <a:close/>
                <a:moveTo>
                  <a:pt x="4090071" y="4402823"/>
                </a:moveTo>
                <a:lnTo>
                  <a:pt x="4105672" y="4404644"/>
                </a:lnTo>
                <a:lnTo>
                  <a:pt x="4121173" y="4414076"/>
                </a:lnTo>
                <a:cubicBezTo>
                  <a:pt x="4116059" y="4409460"/>
                  <a:pt x="4110873" y="4406418"/>
                  <a:pt x="4105673" y="4404644"/>
                </a:cubicBezTo>
                <a:lnTo>
                  <a:pt x="4105672" y="4404644"/>
                </a:lnTo>
                <a:lnTo>
                  <a:pt x="4105672" y="4404644"/>
                </a:lnTo>
                <a:cubicBezTo>
                  <a:pt x="4100470" y="4402869"/>
                  <a:pt x="4095250" y="4402364"/>
                  <a:pt x="4090071" y="4402823"/>
                </a:cubicBezTo>
                <a:close/>
                <a:moveTo>
                  <a:pt x="3874703" y="4390456"/>
                </a:moveTo>
                <a:cubicBezTo>
                  <a:pt x="3888207" y="4407424"/>
                  <a:pt x="3904096" y="4414579"/>
                  <a:pt x="3921126" y="4417222"/>
                </a:cubicBezTo>
                <a:lnTo>
                  <a:pt x="3896594" y="4409211"/>
                </a:lnTo>
                <a:cubicBezTo>
                  <a:pt x="3888805" y="4404972"/>
                  <a:pt x="3881457" y="4398939"/>
                  <a:pt x="3874703" y="4390456"/>
                </a:cubicBezTo>
                <a:close/>
                <a:moveTo>
                  <a:pt x="7873706" y="4301238"/>
                </a:moveTo>
                <a:cubicBezTo>
                  <a:pt x="7879271" y="4306720"/>
                  <a:pt x="7885522" y="4312339"/>
                  <a:pt x="7892206" y="4317039"/>
                </a:cubicBezTo>
                <a:lnTo>
                  <a:pt x="7899880" y="4320773"/>
                </a:lnTo>
                <a:lnTo>
                  <a:pt x="7892205" y="4317038"/>
                </a:lnTo>
                <a:cubicBezTo>
                  <a:pt x="7885522" y="4312339"/>
                  <a:pt x="7879271" y="4306720"/>
                  <a:pt x="7873706" y="4301238"/>
                </a:cubicBezTo>
                <a:close/>
                <a:moveTo>
                  <a:pt x="1456506" y="3863438"/>
                </a:moveTo>
                <a:cubicBezTo>
                  <a:pt x="1451501" y="3864050"/>
                  <a:pt x="1446149" y="3865681"/>
                  <a:pt x="1442667" y="3867764"/>
                </a:cubicBezTo>
                <a:cubicBezTo>
                  <a:pt x="1425879" y="3877941"/>
                  <a:pt x="1411091" y="3885493"/>
                  <a:pt x="1397372" y="3890362"/>
                </a:cubicBezTo>
                <a:cubicBezTo>
                  <a:pt x="1411091" y="3885493"/>
                  <a:pt x="1425880" y="3877941"/>
                  <a:pt x="1442668" y="3867764"/>
                </a:cubicBezTo>
                <a:close/>
                <a:moveTo>
                  <a:pt x="1071905" y="3816123"/>
                </a:moveTo>
                <a:lnTo>
                  <a:pt x="1062478" y="3818725"/>
                </a:lnTo>
                <a:lnTo>
                  <a:pt x="1022563" y="3825445"/>
                </a:lnTo>
                <a:lnTo>
                  <a:pt x="1062480" y="3818725"/>
                </a:lnTo>
                <a:close/>
                <a:moveTo>
                  <a:pt x="1209869" y="3815014"/>
                </a:moveTo>
                <a:cubicBezTo>
                  <a:pt x="1227625" y="3817890"/>
                  <a:pt x="1245541" y="3819944"/>
                  <a:pt x="1257364" y="3832567"/>
                </a:cubicBezTo>
                <a:cubicBezTo>
                  <a:pt x="1245542" y="3819944"/>
                  <a:pt x="1227625" y="3817890"/>
                  <a:pt x="1209869" y="3815014"/>
                </a:cubicBezTo>
                <a:close/>
                <a:moveTo>
                  <a:pt x="0" y="0"/>
                </a:moveTo>
                <a:lnTo>
                  <a:pt x="10534650" y="0"/>
                </a:lnTo>
                <a:lnTo>
                  <a:pt x="10534650" y="3353931"/>
                </a:lnTo>
                <a:lnTo>
                  <a:pt x="10495227" y="3401247"/>
                </a:lnTo>
                <a:cubicBezTo>
                  <a:pt x="10485337" y="3413006"/>
                  <a:pt x="10476032" y="3427032"/>
                  <a:pt x="10463118" y="3434133"/>
                </a:cubicBezTo>
                <a:cubicBezTo>
                  <a:pt x="10436316" y="3449009"/>
                  <a:pt x="10407326" y="3460583"/>
                  <a:pt x="10378879" y="3472380"/>
                </a:cubicBezTo>
                <a:cubicBezTo>
                  <a:pt x="10354448" y="3482409"/>
                  <a:pt x="10328740" y="3489381"/>
                  <a:pt x="10304799" y="3500370"/>
                </a:cubicBezTo>
                <a:cubicBezTo>
                  <a:pt x="10285652" y="3509090"/>
                  <a:pt x="10268271" y="3521824"/>
                  <a:pt x="10250242" y="3533216"/>
                </a:cubicBezTo>
                <a:cubicBezTo>
                  <a:pt x="10234541" y="3543095"/>
                  <a:pt x="10217465" y="3551396"/>
                  <a:pt x="10204013" y="3563655"/>
                </a:cubicBezTo>
                <a:cubicBezTo>
                  <a:pt x="10171195" y="3593338"/>
                  <a:pt x="10138228" y="3622454"/>
                  <a:pt x="10098588" y="3643324"/>
                </a:cubicBezTo>
                <a:cubicBezTo>
                  <a:pt x="10059514" y="3664046"/>
                  <a:pt x="10022283" y="3687678"/>
                  <a:pt x="9983369" y="3708784"/>
                </a:cubicBezTo>
                <a:cubicBezTo>
                  <a:pt x="9945228" y="3729383"/>
                  <a:pt x="9910448" y="3752437"/>
                  <a:pt x="9888637" y="3792146"/>
                </a:cubicBezTo>
                <a:cubicBezTo>
                  <a:pt x="9878912" y="3809668"/>
                  <a:pt x="9865565" y="3828615"/>
                  <a:pt x="9848780" y="3838049"/>
                </a:cubicBezTo>
                <a:cubicBezTo>
                  <a:pt x="9824861" y="3851452"/>
                  <a:pt x="9795499" y="3854838"/>
                  <a:pt x="9769701" y="3865885"/>
                </a:cubicBezTo>
                <a:cubicBezTo>
                  <a:pt x="9739318" y="3878850"/>
                  <a:pt x="9704457" y="3889469"/>
                  <a:pt x="9682888" y="3911938"/>
                </a:cubicBezTo>
                <a:cubicBezTo>
                  <a:pt x="9663714" y="3931973"/>
                  <a:pt x="9644670" y="3947376"/>
                  <a:pt x="9620297" y="3959262"/>
                </a:cubicBezTo>
                <a:cubicBezTo>
                  <a:pt x="9603219" y="3967566"/>
                  <a:pt x="9589864" y="3983912"/>
                  <a:pt x="9572344" y="3990515"/>
                </a:cubicBezTo>
                <a:cubicBezTo>
                  <a:pt x="9549293" y="3999339"/>
                  <a:pt x="9526207" y="4005934"/>
                  <a:pt x="9505537" y="4020672"/>
                </a:cubicBezTo>
                <a:cubicBezTo>
                  <a:pt x="9484091" y="4035912"/>
                  <a:pt x="9460115" y="4047456"/>
                  <a:pt x="9437819" y="4061525"/>
                </a:cubicBezTo>
                <a:cubicBezTo>
                  <a:pt x="9425990" y="4069070"/>
                  <a:pt x="9416013" y="4079339"/>
                  <a:pt x="9404527" y="4087281"/>
                </a:cubicBezTo>
                <a:cubicBezTo>
                  <a:pt x="9383500" y="4101807"/>
                  <a:pt x="9362130" y="4115940"/>
                  <a:pt x="9340611" y="4129506"/>
                </a:cubicBezTo>
                <a:cubicBezTo>
                  <a:pt x="9319094" y="4143075"/>
                  <a:pt x="9298336" y="4159103"/>
                  <a:pt x="9275062" y="4168468"/>
                </a:cubicBezTo>
                <a:cubicBezTo>
                  <a:pt x="9235393" y="4184326"/>
                  <a:pt x="9192714" y="4192558"/>
                  <a:pt x="9154049" y="4209968"/>
                </a:cubicBezTo>
                <a:cubicBezTo>
                  <a:pt x="9114807" y="4227709"/>
                  <a:pt x="9077428" y="4250775"/>
                  <a:pt x="9041981" y="4275454"/>
                </a:cubicBezTo>
                <a:cubicBezTo>
                  <a:pt x="9013941" y="4294886"/>
                  <a:pt x="8987577" y="4314247"/>
                  <a:pt x="8953407" y="4322870"/>
                </a:cubicBezTo>
                <a:cubicBezTo>
                  <a:pt x="8934339" y="4327698"/>
                  <a:pt x="8913858" y="4339665"/>
                  <a:pt x="8901537" y="4354413"/>
                </a:cubicBezTo>
                <a:cubicBezTo>
                  <a:pt x="8874858" y="4386553"/>
                  <a:pt x="8842027" y="4408257"/>
                  <a:pt x="8805370" y="4426175"/>
                </a:cubicBezTo>
                <a:cubicBezTo>
                  <a:pt x="8756414" y="4450307"/>
                  <a:pt x="8707976" y="4475033"/>
                  <a:pt x="8658874" y="4498599"/>
                </a:cubicBezTo>
                <a:cubicBezTo>
                  <a:pt x="8629907" y="4512587"/>
                  <a:pt x="8601063" y="4527509"/>
                  <a:pt x="8570718" y="4537136"/>
                </a:cubicBezTo>
                <a:cubicBezTo>
                  <a:pt x="8508693" y="4557041"/>
                  <a:pt x="8445428" y="4573334"/>
                  <a:pt x="8382959" y="4591539"/>
                </a:cubicBezTo>
                <a:cubicBezTo>
                  <a:pt x="8362523" y="4597385"/>
                  <a:pt x="8342983" y="4606448"/>
                  <a:pt x="8322237" y="4611347"/>
                </a:cubicBezTo>
                <a:cubicBezTo>
                  <a:pt x="8299794" y="4616686"/>
                  <a:pt x="8276017" y="4617112"/>
                  <a:pt x="8253574" y="4622451"/>
                </a:cubicBezTo>
                <a:cubicBezTo>
                  <a:pt x="8216238" y="4631231"/>
                  <a:pt x="8179798" y="4643227"/>
                  <a:pt x="8142452" y="4652191"/>
                </a:cubicBezTo>
                <a:cubicBezTo>
                  <a:pt x="8070405" y="4669374"/>
                  <a:pt x="7998236" y="4685619"/>
                  <a:pt x="7926082" y="4701680"/>
                </a:cubicBezTo>
                <a:cubicBezTo>
                  <a:pt x="7910636" y="4705085"/>
                  <a:pt x="7894160" y="4704520"/>
                  <a:pt x="7878875" y="4708305"/>
                </a:cubicBezTo>
                <a:cubicBezTo>
                  <a:pt x="7838286" y="4718535"/>
                  <a:pt x="7797807" y="4729883"/>
                  <a:pt x="7757501" y="4741432"/>
                </a:cubicBezTo>
                <a:cubicBezTo>
                  <a:pt x="7733086" y="4748492"/>
                  <a:pt x="7709086" y="4757622"/>
                  <a:pt x="7684511" y="4764301"/>
                </a:cubicBezTo>
                <a:cubicBezTo>
                  <a:pt x="7664851" y="4769644"/>
                  <a:pt x="7644738" y="4773472"/>
                  <a:pt x="7624515" y="4776179"/>
                </a:cubicBezTo>
                <a:cubicBezTo>
                  <a:pt x="7607100" y="4778522"/>
                  <a:pt x="7589211" y="4776933"/>
                  <a:pt x="7571930" y="4780027"/>
                </a:cubicBezTo>
                <a:cubicBezTo>
                  <a:pt x="7525162" y="4788350"/>
                  <a:pt x="7478851" y="4798192"/>
                  <a:pt x="7432402" y="4807278"/>
                </a:cubicBezTo>
                <a:cubicBezTo>
                  <a:pt x="7413794" y="4810838"/>
                  <a:pt x="7394900" y="4813080"/>
                  <a:pt x="7376754" y="4817968"/>
                </a:cubicBezTo>
                <a:cubicBezTo>
                  <a:pt x="7328196" y="4830812"/>
                  <a:pt x="7280227" y="4845917"/>
                  <a:pt x="7231546" y="4857825"/>
                </a:cubicBezTo>
                <a:cubicBezTo>
                  <a:pt x="7191170" y="4867696"/>
                  <a:pt x="7149922" y="4873983"/>
                  <a:pt x="7109089" y="4882341"/>
                </a:cubicBezTo>
                <a:cubicBezTo>
                  <a:pt x="7091771" y="4885988"/>
                  <a:pt x="7075053" y="4891717"/>
                  <a:pt x="7057788" y="4894624"/>
                </a:cubicBezTo>
                <a:cubicBezTo>
                  <a:pt x="7019113" y="4901273"/>
                  <a:pt x="6979984" y="4906404"/>
                  <a:pt x="6941125" y="4913041"/>
                </a:cubicBezTo>
                <a:cubicBezTo>
                  <a:pt x="6918968" y="4916914"/>
                  <a:pt x="6897260" y="4925088"/>
                  <a:pt x="6874857" y="4927091"/>
                </a:cubicBezTo>
                <a:cubicBezTo>
                  <a:pt x="6821656" y="4931824"/>
                  <a:pt x="6768247" y="4934130"/>
                  <a:pt x="6714789" y="4937175"/>
                </a:cubicBezTo>
                <a:cubicBezTo>
                  <a:pt x="6659657" y="4940292"/>
                  <a:pt x="6604682" y="4943792"/>
                  <a:pt x="6549597" y="4946170"/>
                </a:cubicBezTo>
                <a:cubicBezTo>
                  <a:pt x="6519465" y="4947276"/>
                  <a:pt x="6489322" y="4945783"/>
                  <a:pt x="6459201" y="4946704"/>
                </a:cubicBezTo>
                <a:cubicBezTo>
                  <a:pt x="6432800" y="4947508"/>
                  <a:pt x="6406432" y="4950539"/>
                  <a:pt x="6379993" y="4951898"/>
                </a:cubicBezTo>
                <a:cubicBezTo>
                  <a:pt x="6357100" y="4952937"/>
                  <a:pt x="6334097" y="4952858"/>
                  <a:pt x="6311205" y="4953901"/>
                </a:cubicBezTo>
                <a:cubicBezTo>
                  <a:pt x="6274532" y="4955673"/>
                  <a:pt x="6238005" y="4958014"/>
                  <a:pt x="6201505" y="4959986"/>
                </a:cubicBezTo>
                <a:cubicBezTo>
                  <a:pt x="6186248" y="4960620"/>
                  <a:pt x="6170049" y="4964157"/>
                  <a:pt x="6156018" y="4960421"/>
                </a:cubicBezTo>
                <a:cubicBezTo>
                  <a:pt x="6120663" y="4950966"/>
                  <a:pt x="6085248" y="4950600"/>
                  <a:pt x="6049276" y="4952977"/>
                </a:cubicBezTo>
                <a:cubicBezTo>
                  <a:pt x="6036975" y="4953812"/>
                  <a:pt x="6023887" y="4952550"/>
                  <a:pt x="6012280" y="4948608"/>
                </a:cubicBezTo>
                <a:cubicBezTo>
                  <a:pt x="5988511" y="4940682"/>
                  <a:pt x="5965659" y="4930223"/>
                  <a:pt x="5942361" y="4920847"/>
                </a:cubicBezTo>
                <a:cubicBezTo>
                  <a:pt x="5939837" y="4919748"/>
                  <a:pt x="5936711" y="4919348"/>
                  <a:pt x="5933980" y="4918608"/>
                </a:cubicBezTo>
                <a:cubicBezTo>
                  <a:pt x="5918490" y="4914400"/>
                  <a:pt x="5903193" y="4910205"/>
                  <a:pt x="5887681" y="4906368"/>
                </a:cubicBezTo>
                <a:cubicBezTo>
                  <a:pt x="5879287" y="4904312"/>
                  <a:pt x="5870619" y="4903538"/>
                  <a:pt x="5862209" y="4901667"/>
                </a:cubicBezTo>
                <a:cubicBezTo>
                  <a:pt x="5829686" y="4894261"/>
                  <a:pt x="5792897" y="4900480"/>
                  <a:pt x="5765973" y="4876200"/>
                </a:cubicBezTo>
                <a:cubicBezTo>
                  <a:pt x="5748483" y="4860538"/>
                  <a:pt x="5730341" y="4862645"/>
                  <a:pt x="5710431" y="4863519"/>
                </a:cubicBezTo>
                <a:cubicBezTo>
                  <a:pt x="5695357" y="4864163"/>
                  <a:pt x="5680064" y="4862567"/>
                  <a:pt x="5664908" y="4861723"/>
                </a:cubicBezTo>
                <a:cubicBezTo>
                  <a:pt x="5638275" y="4860468"/>
                  <a:pt x="5611666" y="4858845"/>
                  <a:pt x="5585007" y="4857960"/>
                </a:cubicBezTo>
                <a:cubicBezTo>
                  <a:pt x="5576485" y="4857752"/>
                  <a:pt x="5567492" y="4861780"/>
                  <a:pt x="5559231" y="4860477"/>
                </a:cubicBezTo>
                <a:cubicBezTo>
                  <a:pt x="5521053" y="4854355"/>
                  <a:pt x="5483013" y="4846202"/>
                  <a:pt x="5444811" y="4840451"/>
                </a:cubicBezTo>
                <a:cubicBezTo>
                  <a:pt x="5423144" y="4837123"/>
                  <a:pt x="5400557" y="4839112"/>
                  <a:pt x="5379124" y="4835057"/>
                </a:cubicBezTo>
                <a:cubicBezTo>
                  <a:pt x="5354393" y="4830408"/>
                  <a:pt x="5330529" y="4821180"/>
                  <a:pt x="5306093" y="4814877"/>
                </a:cubicBezTo>
                <a:cubicBezTo>
                  <a:pt x="5299348" y="4813123"/>
                  <a:pt x="5291662" y="4814270"/>
                  <a:pt x="5284433" y="4814147"/>
                </a:cubicBezTo>
                <a:cubicBezTo>
                  <a:pt x="5276282" y="4813965"/>
                  <a:pt x="5268291" y="4814164"/>
                  <a:pt x="5260152" y="4813796"/>
                </a:cubicBezTo>
                <a:cubicBezTo>
                  <a:pt x="5235376" y="4812484"/>
                  <a:pt x="5210666" y="4810246"/>
                  <a:pt x="5185829" y="4809858"/>
                </a:cubicBezTo>
                <a:cubicBezTo>
                  <a:pt x="5170634" y="4809567"/>
                  <a:pt x="5154236" y="4816059"/>
                  <a:pt x="5140387" y="4812334"/>
                </a:cubicBezTo>
                <a:cubicBezTo>
                  <a:pt x="5112124" y="4805032"/>
                  <a:pt x="5082682" y="4815092"/>
                  <a:pt x="5054734" y="4803174"/>
                </a:cubicBezTo>
                <a:cubicBezTo>
                  <a:pt x="5046067" y="4799616"/>
                  <a:pt x="5033378" y="4806174"/>
                  <a:pt x="5022638" y="4805814"/>
                </a:cubicBezTo>
                <a:cubicBezTo>
                  <a:pt x="4995795" y="4804917"/>
                  <a:pt x="4969030" y="4802912"/>
                  <a:pt x="4942261" y="4800907"/>
                </a:cubicBezTo>
                <a:cubicBezTo>
                  <a:pt x="4918263" y="4799091"/>
                  <a:pt x="4893154" y="4799980"/>
                  <a:pt x="4870420" y="4793240"/>
                </a:cubicBezTo>
                <a:cubicBezTo>
                  <a:pt x="4846600" y="4786056"/>
                  <a:pt x="4824759" y="4785313"/>
                  <a:pt x="4800874" y="4789997"/>
                </a:cubicBezTo>
                <a:cubicBezTo>
                  <a:pt x="4784518" y="4793152"/>
                  <a:pt x="4767488" y="4792551"/>
                  <a:pt x="4750778" y="4792713"/>
                </a:cubicBezTo>
                <a:cubicBezTo>
                  <a:pt x="4732764" y="4792973"/>
                  <a:pt x="4713264" y="4787751"/>
                  <a:pt x="4696598" y="4792741"/>
                </a:cubicBezTo>
                <a:cubicBezTo>
                  <a:pt x="4646976" y="4807551"/>
                  <a:pt x="4597032" y="4808052"/>
                  <a:pt x="4546427" y="4804612"/>
                </a:cubicBezTo>
                <a:cubicBezTo>
                  <a:pt x="4537191" y="4803984"/>
                  <a:pt x="4527947" y="4800760"/>
                  <a:pt x="4519273" y="4797386"/>
                </a:cubicBezTo>
                <a:cubicBezTo>
                  <a:pt x="4468687" y="4777248"/>
                  <a:pt x="4416689" y="4775196"/>
                  <a:pt x="4363361" y="4781778"/>
                </a:cubicBezTo>
                <a:cubicBezTo>
                  <a:pt x="4352313" y="4783253"/>
                  <a:pt x="4340098" y="4782794"/>
                  <a:pt x="4329354" y="4779838"/>
                </a:cubicBezTo>
                <a:cubicBezTo>
                  <a:pt x="4299132" y="4771288"/>
                  <a:pt x="4270125" y="4758554"/>
                  <a:pt x="4239595" y="4751840"/>
                </a:cubicBezTo>
                <a:cubicBezTo>
                  <a:pt x="4189137" y="4740803"/>
                  <a:pt x="4143262" y="4763288"/>
                  <a:pt x="4096514" y="4776811"/>
                </a:cubicBezTo>
                <a:cubicBezTo>
                  <a:pt x="4052043" y="4789559"/>
                  <a:pt x="4012695" y="4822508"/>
                  <a:pt x="3961888" y="4811077"/>
                </a:cubicBezTo>
                <a:cubicBezTo>
                  <a:pt x="3956768" y="4809986"/>
                  <a:pt x="3950703" y="4814584"/>
                  <a:pt x="3944891" y="4815486"/>
                </a:cubicBezTo>
                <a:cubicBezTo>
                  <a:pt x="3928953" y="4817931"/>
                  <a:pt x="3912968" y="4821109"/>
                  <a:pt x="3896970" y="4821693"/>
                </a:cubicBezTo>
                <a:cubicBezTo>
                  <a:pt x="3877426" y="4822591"/>
                  <a:pt x="3857714" y="4820509"/>
                  <a:pt x="3838196" y="4821037"/>
                </a:cubicBezTo>
                <a:cubicBezTo>
                  <a:pt x="3825655" y="4821298"/>
                  <a:pt x="3813141" y="4822487"/>
                  <a:pt x="3800670" y="4823403"/>
                </a:cubicBezTo>
                <a:lnTo>
                  <a:pt x="3797857" y="4823456"/>
                </a:lnTo>
                <a:lnTo>
                  <a:pt x="3740361" y="4819547"/>
                </a:lnTo>
                <a:lnTo>
                  <a:pt x="3733853" y="4818257"/>
                </a:lnTo>
                <a:cubicBezTo>
                  <a:pt x="3724094" y="4815461"/>
                  <a:pt x="3714384" y="4812250"/>
                  <a:pt x="3704618" y="4809915"/>
                </a:cubicBezTo>
                <a:cubicBezTo>
                  <a:pt x="3677042" y="4803402"/>
                  <a:pt x="3646294" y="4802610"/>
                  <a:pt x="3622533" y="4789121"/>
                </a:cubicBezTo>
                <a:cubicBezTo>
                  <a:pt x="3597163" y="4774778"/>
                  <a:pt x="3572619" y="4767358"/>
                  <a:pt x="3545207" y="4769391"/>
                </a:cubicBezTo>
                <a:cubicBezTo>
                  <a:pt x="3536068" y="4770067"/>
                  <a:pt x="3523903" y="4777034"/>
                  <a:pt x="3519303" y="4784698"/>
                </a:cubicBezTo>
                <a:cubicBezTo>
                  <a:pt x="3509045" y="4801815"/>
                  <a:pt x="3496459" y="4804113"/>
                  <a:pt x="3480065" y="4796876"/>
                </a:cubicBezTo>
                <a:cubicBezTo>
                  <a:pt x="3465826" y="4790712"/>
                  <a:pt x="3448089" y="4786910"/>
                  <a:pt x="3438793" y="4776257"/>
                </a:cubicBezTo>
                <a:cubicBezTo>
                  <a:pt x="3412454" y="4746079"/>
                  <a:pt x="3376501" y="4742708"/>
                  <a:pt x="3341926" y="4732751"/>
                </a:cubicBezTo>
                <a:cubicBezTo>
                  <a:pt x="3320818" y="4726675"/>
                  <a:pt x="3300881" y="4725135"/>
                  <a:pt x="3279243" y="4726817"/>
                </a:cubicBezTo>
                <a:cubicBezTo>
                  <a:pt x="3232227" y="4730673"/>
                  <a:pt x="3187653" y="4717623"/>
                  <a:pt x="3143823" y="4701842"/>
                </a:cubicBezTo>
                <a:cubicBezTo>
                  <a:pt x="3114850" y="4691337"/>
                  <a:pt x="3084913" y="4684106"/>
                  <a:pt x="3056138" y="4673429"/>
                </a:cubicBezTo>
                <a:cubicBezTo>
                  <a:pt x="3034612" y="4665286"/>
                  <a:pt x="3013174" y="4655850"/>
                  <a:pt x="2993770" y="4643771"/>
                </a:cubicBezTo>
                <a:cubicBezTo>
                  <a:pt x="2965655" y="4626086"/>
                  <a:pt x="2941776" y="4600714"/>
                  <a:pt x="2904225" y="4604470"/>
                </a:cubicBezTo>
                <a:cubicBezTo>
                  <a:pt x="2871157" y="4607788"/>
                  <a:pt x="2842399" y="4594145"/>
                  <a:pt x="2813231" y="4581028"/>
                </a:cubicBezTo>
                <a:cubicBezTo>
                  <a:pt x="2791804" y="4571408"/>
                  <a:pt x="2770396" y="4561601"/>
                  <a:pt x="2748028" y="4554886"/>
                </a:cubicBezTo>
                <a:cubicBezTo>
                  <a:pt x="2721475" y="4546959"/>
                  <a:pt x="2690826" y="4547473"/>
                  <a:pt x="2667581" y="4534574"/>
                </a:cubicBezTo>
                <a:cubicBezTo>
                  <a:pt x="2643266" y="4521045"/>
                  <a:pt x="2621858" y="4527570"/>
                  <a:pt x="2599283" y="4529376"/>
                </a:cubicBezTo>
                <a:cubicBezTo>
                  <a:pt x="2563287" y="4532123"/>
                  <a:pt x="2527170" y="4539316"/>
                  <a:pt x="2491986" y="4524678"/>
                </a:cubicBezTo>
                <a:cubicBezTo>
                  <a:pt x="2449219" y="4506927"/>
                  <a:pt x="2406896" y="4488094"/>
                  <a:pt x="2363895" y="4471069"/>
                </a:cubicBezTo>
                <a:cubicBezTo>
                  <a:pt x="2347265" y="4464556"/>
                  <a:pt x="2329135" y="4461097"/>
                  <a:pt x="2311566" y="4457491"/>
                </a:cubicBezTo>
                <a:cubicBezTo>
                  <a:pt x="2294899" y="4454317"/>
                  <a:pt x="2274416" y="4458121"/>
                  <a:pt x="2262011" y="4449484"/>
                </a:cubicBezTo>
                <a:cubicBezTo>
                  <a:pt x="2230123" y="4427279"/>
                  <a:pt x="2196623" y="4415167"/>
                  <a:pt x="2158206" y="4412555"/>
                </a:cubicBezTo>
                <a:cubicBezTo>
                  <a:pt x="2143798" y="4411575"/>
                  <a:pt x="2130327" y="4402309"/>
                  <a:pt x="2115838" y="4399840"/>
                </a:cubicBezTo>
                <a:cubicBezTo>
                  <a:pt x="2096014" y="4396637"/>
                  <a:pt x="2073451" y="4390093"/>
                  <a:pt x="2055614" y="4395932"/>
                </a:cubicBezTo>
                <a:cubicBezTo>
                  <a:pt x="2013667" y="4409780"/>
                  <a:pt x="1981552" y="4393679"/>
                  <a:pt x="1947021" y="4374820"/>
                </a:cubicBezTo>
                <a:cubicBezTo>
                  <a:pt x="1913035" y="4356182"/>
                  <a:pt x="1876975" y="4340743"/>
                  <a:pt x="1840396" y="4327492"/>
                </a:cubicBezTo>
                <a:cubicBezTo>
                  <a:pt x="1826623" y="4322661"/>
                  <a:pt x="1809379" y="4327983"/>
                  <a:pt x="1793775" y="4328221"/>
                </a:cubicBezTo>
                <a:cubicBezTo>
                  <a:pt x="1788208" y="4328213"/>
                  <a:pt x="1782076" y="4328353"/>
                  <a:pt x="1777216" y="4326168"/>
                </a:cubicBezTo>
                <a:cubicBezTo>
                  <a:pt x="1730217" y="4305160"/>
                  <a:pt x="1682189" y="4288351"/>
                  <a:pt x="1629295" y="4294032"/>
                </a:cubicBezTo>
                <a:cubicBezTo>
                  <a:pt x="1624431" y="4294630"/>
                  <a:pt x="1619210" y="4292232"/>
                  <a:pt x="1614496" y="4290614"/>
                </a:cubicBezTo>
                <a:cubicBezTo>
                  <a:pt x="1591493" y="4282369"/>
                  <a:pt x="1569306" y="4270287"/>
                  <a:pt x="1545646" y="4266265"/>
                </a:cubicBezTo>
                <a:cubicBezTo>
                  <a:pt x="1487316" y="4256363"/>
                  <a:pt x="1428380" y="4249943"/>
                  <a:pt x="1369537" y="4242047"/>
                </a:cubicBezTo>
                <a:cubicBezTo>
                  <a:pt x="1365856" y="4241612"/>
                  <a:pt x="1361977" y="4241349"/>
                  <a:pt x="1358743" y="4239828"/>
                </a:cubicBezTo>
                <a:cubicBezTo>
                  <a:pt x="1337488" y="4230405"/>
                  <a:pt x="1318289" y="4231698"/>
                  <a:pt x="1298789" y="4245587"/>
                </a:cubicBezTo>
                <a:cubicBezTo>
                  <a:pt x="1290211" y="4251684"/>
                  <a:pt x="1278891" y="4254440"/>
                  <a:pt x="1268483" y="4257443"/>
                </a:cubicBezTo>
                <a:cubicBezTo>
                  <a:pt x="1253144" y="4261967"/>
                  <a:pt x="1237453" y="4266280"/>
                  <a:pt x="1221700" y="4268736"/>
                </a:cubicBezTo>
                <a:cubicBezTo>
                  <a:pt x="1206144" y="4271017"/>
                  <a:pt x="1189393" y="4274515"/>
                  <a:pt x="1174793" y="4270928"/>
                </a:cubicBezTo>
                <a:cubicBezTo>
                  <a:pt x="1148512" y="4264504"/>
                  <a:pt x="1123910" y="4252440"/>
                  <a:pt x="1098150" y="4243822"/>
                </a:cubicBezTo>
                <a:cubicBezTo>
                  <a:pt x="1089264" y="4240805"/>
                  <a:pt x="1079265" y="4240499"/>
                  <a:pt x="1069859" y="4239673"/>
                </a:cubicBezTo>
                <a:cubicBezTo>
                  <a:pt x="1048286" y="4237650"/>
                  <a:pt x="1025759" y="4241499"/>
                  <a:pt x="1007226" y="4224839"/>
                </a:cubicBezTo>
                <a:cubicBezTo>
                  <a:pt x="990106" y="4209202"/>
                  <a:pt x="971530" y="4212206"/>
                  <a:pt x="951768" y="4221810"/>
                </a:cubicBezTo>
                <a:cubicBezTo>
                  <a:pt x="937572" y="4228639"/>
                  <a:pt x="921644" y="4233679"/>
                  <a:pt x="906114" y="4235593"/>
                </a:cubicBezTo>
                <a:cubicBezTo>
                  <a:pt x="884782" y="4238224"/>
                  <a:pt x="863800" y="4238468"/>
                  <a:pt x="841245" y="4234521"/>
                </a:cubicBezTo>
                <a:cubicBezTo>
                  <a:pt x="825289" y="4231767"/>
                  <a:pt x="812226" y="4230137"/>
                  <a:pt x="800332" y="4219495"/>
                </a:cubicBezTo>
                <a:cubicBezTo>
                  <a:pt x="798402" y="4217879"/>
                  <a:pt x="794734" y="4217259"/>
                  <a:pt x="791951" y="4217256"/>
                </a:cubicBezTo>
                <a:cubicBezTo>
                  <a:pt x="755353" y="4217923"/>
                  <a:pt x="719451" y="4213811"/>
                  <a:pt x="682847" y="4209095"/>
                </a:cubicBezTo>
                <a:cubicBezTo>
                  <a:pt x="636323" y="4202966"/>
                  <a:pt x="586603" y="4208305"/>
                  <a:pt x="544048" y="4236583"/>
                </a:cubicBezTo>
                <a:cubicBezTo>
                  <a:pt x="537823" y="4240799"/>
                  <a:pt x="528820" y="4242229"/>
                  <a:pt x="520986" y="4242810"/>
                </a:cubicBezTo>
                <a:cubicBezTo>
                  <a:pt x="484092" y="4245125"/>
                  <a:pt x="447111" y="4245951"/>
                  <a:pt x="410178" y="4248822"/>
                </a:cubicBezTo>
                <a:cubicBezTo>
                  <a:pt x="390031" y="4250420"/>
                  <a:pt x="368985" y="4251587"/>
                  <a:pt x="350333" y="4258484"/>
                </a:cubicBezTo>
                <a:cubicBezTo>
                  <a:pt x="332065" y="4265218"/>
                  <a:pt x="317199" y="4273672"/>
                  <a:pt x="307802" y="4256334"/>
                </a:cubicBezTo>
                <a:cubicBezTo>
                  <a:pt x="288364" y="4263918"/>
                  <a:pt x="271422" y="4270190"/>
                  <a:pt x="254816" y="4277037"/>
                </a:cubicBezTo>
                <a:cubicBezTo>
                  <a:pt x="248704" y="4279592"/>
                  <a:pt x="243390" y="4284054"/>
                  <a:pt x="237292" y="4286423"/>
                </a:cubicBezTo>
                <a:cubicBezTo>
                  <a:pt x="230810" y="4288952"/>
                  <a:pt x="223666" y="4290321"/>
                  <a:pt x="216734" y="4291334"/>
                </a:cubicBezTo>
                <a:cubicBezTo>
                  <a:pt x="185806" y="4295911"/>
                  <a:pt x="154918" y="4299934"/>
                  <a:pt x="124141" y="4305079"/>
                </a:cubicBezTo>
                <a:cubicBezTo>
                  <a:pt x="118127" y="4306154"/>
                  <a:pt x="112739" y="4311724"/>
                  <a:pt x="107121" y="4315238"/>
                </a:cubicBezTo>
                <a:cubicBezTo>
                  <a:pt x="103434" y="4317587"/>
                  <a:pt x="99664" y="4321227"/>
                  <a:pt x="95746" y="4321517"/>
                </a:cubicBezTo>
                <a:cubicBezTo>
                  <a:pt x="65894" y="4323941"/>
                  <a:pt x="36179" y="4327118"/>
                  <a:pt x="6292" y="4327311"/>
                </a:cubicBezTo>
                <a:lnTo>
                  <a:pt x="1" y="4327851"/>
                </a:lnTo>
                <a:close/>
              </a:path>
            </a:pathLst>
          </a:custGeom>
          <a:solidFill>
            <a:schemeClr val="bg1">
              <a:alpha val="1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33D4D6-3CA6-984F-85EA-C558DE584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6088" y="1263652"/>
            <a:ext cx="8748712" cy="1806779"/>
          </a:xfrm>
        </p:spPr>
        <p:txBody>
          <a:bodyPr>
            <a:normAutofit/>
          </a:bodyPr>
          <a:lstStyle/>
          <a:p>
            <a:pPr algn="l"/>
            <a:r>
              <a:rPr lang="en-US" sz="7200" dirty="0">
                <a:solidFill>
                  <a:schemeClr val="bg1"/>
                </a:solidFill>
              </a:rPr>
              <a:t>Hypothermia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E2A473-AABD-DF47-BC12-8CF3205CA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914" y="3451428"/>
            <a:ext cx="7866062" cy="884538"/>
          </a:xfrm>
        </p:spPr>
        <p:txBody>
          <a:bodyPr wrap="square">
            <a:normAutofit/>
          </a:bodyPr>
          <a:lstStyle/>
          <a:p>
            <a:pPr algn="l"/>
            <a:endParaRPr lang="en-US" sz="1300" dirty="0">
              <a:solidFill>
                <a:schemeClr val="bg1"/>
              </a:solidFill>
            </a:endParaRPr>
          </a:p>
        </p:txBody>
      </p:sp>
      <p:grpSp>
        <p:nvGrpSpPr>
          <p:cNvPr id="22" name="Group 26">
            <a:extLst>
              <a:ext uri="{FF2B5EF4-FFF2-40B4-BE49-F238E27FC236}">
                <a16:creationId xmlns:a16="http://schemas.microsoft.com/office/drawing/2014/main" id="{51579200-569C-441E-840B-B8541A017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840" y="3637714"/>
            <a:ext cx="10479782" cy="2198910"/>
            <a:chOff x="839281" y="3610818"/>
            <a:chExt cx="10479782" cy="2198910"/>
          </a:xfrm>
        </p:grpSpPr>
        <p:sp>
          <p:nvSpPr>
            <p:cNvPr id="24" name="Freeform: Shape 27">
              <a:extLst>
                <a:ext uri="{FF2B5EF4-FFF2-40B4-BE49-F238E27FC236}">
                  <a16:creationId xmlns:a16="http://schemas.microsoft.com/office/drawing/2014/main" id="{EBEB88F5-C5AF-4DC0-A8DF-1B8241640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9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8">
              <a:extLst>
                <a:ext uri="{FF2B5EF4-FFF2-40B4-BE49-F238E27FC236}">
                  <a16:creationId xmlns:a16="http://schemas.microsoft.com/office/drawing/2014/main" id="{D716618E-4C0F-42EC-BE06-F84BE1E74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8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26390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524344-6823-49EA-89D4-E36A82A9F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40EA5F-AEC7-D341-B409-1699BEBEC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088" y="1354820"/>
            <a:ext cx="8748712" cy="23699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Pathophysiology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A8C40-4B61-6843-A7DC-5DB886B2C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12914" y="4105804"/>
            <a:ext cx="7866062" cy="1920136"/>
          </a:xfrm>
        </p:spPr>
        <p:txBody>
          <a:bodyPr vert="horz" wrap="square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F0465A-8953-42AC-8F67-7B9A54E66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6142518"/>
            <a:ext cx="10455568" cy="715482"/>
            <a:chOff x="0" y="6142518"/>
            <a:chExt cx="10455568" cy="715482"/>
          </a:xfrm>
          <a:effectLst>
            <a:outerShdw blurRad="381000" dist="152400" dir="16200000" algn="ctr" rotWithShape="0">
              <a:srgbClr val="000000">
                <a:alpha val="10000"/>
              </a:srgb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0CE1BBA-977A-4210-A80D-8A0BAAA18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7789" y="6848400"/>
              <a:ext cx="153399" cy="9600"/>
            </a:xfrm>
            <a:custGeom>
              <a:avLst/>
              <a:gdLst>
                <a:gd name="connsiteX0" fmla="*/ 92746 w 153399"/>
                <a:gd name="connsiteY0" fmla="*/ 43 h 9600"/>
                <a:gd name="connsiteX1" fmla="*/ 144918 w 153399"/>
                <a:gd name="connsiteY1" fmla="*/ 6433 h 9600"/>
                <a:gd name="connsiteX2" fmla="*/ 153399 w 153399"/>
                <a:gd name="connsiteY2" fmla="*/ 9600 h 9600"/>
                <a:gd name="connsiteX3" fmla="*/ 0 w 153399"/>
                <a:gd name="connsiteY3" fmla="*/ 9600 h 9600"/>
                <a:gd name="connsiteX4" fmla="*/ 26678 w 153399"/>
                <a:gd name="connsiteY4" fmla="*/ 6286 h 9600"/>
                <a:gd name="connsiteX5" fmla="*/ 92746 w 153399"/>
                <a:gd name="connsiteY5" fmla="*/ 43 h 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399" h="9600">
                  <a:moveTo>
                    <a:pt x="92746" y="43"/>
                  </a:moveTo>
                  <a:cubicBezTo>
                    <a:pt x="111004" y="-358"/>
                    <a:pt x="128295" y="2072"/>
                    <a:pt x="144918" y="6433"/>
                  </a:cubicBezTo>
                  <a:lnTo>
                    <a:pt x="153399" y="9600"/>
                  </a:lnTo>
                  <a:lnTo>
                    <a:pt x="0" y="9600"/>
                  </a:lnTo>
                  <a:lnTo>
                    <a:pt x="26678" y="6286"/>
                  </a:lnTo>
                  <a:cubicBezTo>
                    <a:pt x="48667" y="3255"/>
                    <a:pt x="70647" y="552"/>
                    <a:pt x="92746" y="43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1E1A328-D621-4993-B11B-011ED169A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0" y="6142518"/>
              <a:ext cx="10455568" cy="715481"/>
              <a:chOff x="0" y="0"/>
              <a:chExt cx="10455568" cy="715481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D2543A-0A6F-4980-98CA-658AA8EEAC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2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D0F2937-CF06-453C-B076-800064AEB49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0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blipFill>
                <a:blip r:embed="rId3">
                  <a:alphaModFix amt="57000"/>
                </a:blip>
                <a:tile tx="0" ty="0" sx="100000" sy="100000" flip="none" algn="tl"/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306569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Definitions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5" y="3070719"/>
            <a:ext cx="4278812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Core body temperature &lt;37C (98.6F)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Primary: Due to exposure to cold environmental temperatures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Secondary: Due to underlying pathology (trauma/disease/surgery) or as side effect of drugs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Sub-classified by severity of temperature </a:t>
            </a:r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1A52D898-6437-4C43-AF36-283AF43FC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079" y="2878686"/>
            <a:ext cx="4977568" cy="332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72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3436A3A3-83C0-5444-B4CB-624431ADF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397" y="1434561"/>
            <a:ext cx="10935206" cy="4866902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757F2588-A471-E24C-9453-1119A9FD1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32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Depressed metabolic state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Cardiovascular state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Initial vasoconstriction to reduce radiative heat loss from extremities and tachycardia due to sympathetic stimulation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Progresses to bradycardia due to decreased depolarization of pacemakers </a:t>
            </a:r>
          </a:p>
        </p:txBody>
      </p:sp>
    </p:spTree>
    <p:extLst>
      <p:ext uri="{BB962C8B-B14F-4D97-AF65-F5344CB8AC3E}">
        <p14:creationId xmlns:p14="http://schemas.microsoft.com/office/powerpoint/2010/main" val="1089718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endParaRPr lang="en-US" sz="4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DA8AA644-CF5F-2B49-ADBD-D21A6322AEB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25885780"/>
                  </p:ext>
                </p:extLst>
              </p:nvPr>
            </p:nvGraphicFramePr>
            <p:xfrm>
              <a:off x="1" y="0"/>
              <a:ext cx="11887200" cy="6858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DA8AA644-CF5F-2B49-ADBD-D21A6322AEB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" y="0"/>
                <a:ext cx="11887200" cy="685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82198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endParaRPr lang="en-US" sz="4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DA8AA644-CF5F-2B49-ADBD-D21A6322AEBC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1" y="0"/>
              <a:ext cx="11887200" cy="68580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DA8AA644-CF5F-2B49-ADBD-D21A6322AEB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" y="0"/>
                <a:ext cx="11887200" cy="685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07185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Depressed metabolic state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030" y="3063194"/>
            <a:ext cx="808079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Cardiovascular state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Initial vasoconstriction to reduce radiative heat loss from extremities and tachycardia due to sympathetic stimulation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Progresses to bradycardia due to decreased depolarization of pacemakers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NOT atropine responsive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Prolonged cardiac conduction resulting in wide QRS complexes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J Waves seen in human medicine, less commonly documented in </a:t>
            </a:r>
            <a:r>
              <a:rPr lang="en-US" sz="1200" dirty="0" err="1">
                <a:solidFill>
                  <a:schemeClr val="tx1">
                    <a:alpha val="80000"/>
                  </a:schemeClr>
                </a:solidFill>
              </a:rPr>
              <a:t>vetmed</a:t>
            </a:r>
            <a:endParaRPr lang="en-US" sz="12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Atrial fibrillation is the most commonly documented arrythmia in severe hypothermia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Can progress to ventricular fibrillation with decreasing temps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Non-responsive to defibrillation at low temps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Arrythmias normally resolve with normalization of body temp</a:t>
            </a:r>
          </a:p>
        </p:txBody>
      </p:sp>
      <p:pic>
        <p:nvPicPr>
          <p:cNvPr id="1026" name="Picture 2" descr="ECG J wave syndromes: hypothermia, early repolarization, hypercalcemia &amp;amp;  Brugada syndrome – ECG &amp;amp; ECHO">
            <a:extLst>
              <a:ext uri="{FF2B5EF4-FFF2-40B4-BE49-F238E27FC236}">
                <a16:creationId xmlns:a16="http://schemas.microsoft.com/office/drawing/2014/main" id="{CE607C09-DEFE-DA4A-BFDE-B36F61AA3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935" y="3986503"/>
            <a:ext cx="3739035" cy="164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62385D-F376-9747-A9BD-436B9ACDA906}"/>
              </a:ext>
            </a:extLst>
          </p:cNvPr>
          <p:cNvSpPr txBox="1"/>
          <p:nvPr/>
        </p:nvSpPr>
        <p:spPr>
          <a:xfrm>
            <a:off x="8408972" y="5763096"/>
            <a:ext cx="34548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ecgwaves.com</a:t>
            </a:r>
            <a:r>
              <a:rPr lang="en-US" sz="1000" dirty="0"/>
              <a:t>/wp-content/uploads/2016/09/ecg-osborn-j-wave-syndrome-brugada-early-repolarization-hypothermia.jpg</a:t>
            </a:r>
          </a:p>
        </p:txBody>
      </p:sp>
    </p:spTree>
    <p:extLst>
      <p:ext uri="{BB962C8B-B14F-4D97-AF65-F5344CB8AC3E}">
        <p14:creationId xmlns:p14="http://schemas.microsoft.com/office/powerpoint/2010/main" val="2142272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Depressed metabolic state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Neurologic state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Mild 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Ataxia, shivering, seeking shelter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Moderate</a:t>
            </a:r>
          </a:p>
          <a:p>
            <a:pPr lvl="2"/>
            <a:r>
              <a:rPr lang="en-US" sz="1200" dirty="0">
                <a:solidFill>
                  <a:prstClr val="white">
                    <a:alpha val="80000"/>
                  </a:prstClr>
                </a:solidFill>
              </a:rPr>
              <a:t>Loss of shivering reflex, hyporeflexia</a:t>
            </a:r>
          </a:p>
          <a:p>
            <a:pPr lvl="2"/>
            <a:r>
              <a:rPr lang="en-US" sz="1200" dirty="0">
                <a:solidFill>
                  <a:prstClr val="white">
                    <a:alpha val="80000"/>
                  </a:prstClr>
                </a:solidFill>
              </a:rPr>
              <a:t>Decreased mentation due to decreased cerebral blood flow</a:t>
            </a:r>
          </a:p>
          <a:p>
            <a:pPr lvl="3"/>
            <a:r>
              <a:rPr lang="en-US" sz="1000" dirty="0">
                <a:solidFill>
                  <a:prstClr val="white">
                    <a:alpha val="80000"/>
                  </a:prstClr>
                </a:solidFill>
              </a:rPr>
              <a:t>6-7% decreased blood flow for every 1C drop in temp below 28C (83F)</a:t>
            </a:r>
            <a:endParaRPr lang="en-US" sz="10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Severe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Cerebral edema due to decreased blood flow/ischemia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Increased tolerance of ischemia due to decreased metabolic demand in hypothermia</a:t>
            </a:r>
          </a:p>
          <a:p>
            <a:pPr lvl="1"/>
            <a:endParaRPr lang="en-US" sz="16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553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Depressed metabolic state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129624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Renal and volume state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Cold diuresis: increased renal perfusion secondary to fluid shifts secondary to  peripheral vasoconstriction 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Progressive (moderate to severe) hypothermia causes decreased ADH activity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Volume loss with concurrent cardiovascular changes results in severe shock state</a:t>
            </a:r>
          </a:p>
        </p:txBody>
      </p:sp>
    </p:spTree>
    <p:extLst>
      <p:ext uri="{BB962C8B-B14F-4D97-AF65-F5344CB8AC3E}">
        <p14:creationId xmlns:p14="http://schemas.microsoft.com/office/powerpoint/2010/main" val="4052309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524344-6823-49EA-89D4-E36A82A9F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40EA5F-AEC7-D341-B409-1699BEBEC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088" y="1354820"/>
            <a:ext cx="8748712" cy="23699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Pathophysiology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A8C40-4B61-6843-A7DC-5DB886B2C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12914" y="4105804"/>
            <a:ext cx="7866062" cy="1920136"/>
          </a:xfrm>
        </p:spPr>
        <p:txBody>
          <a:bodyPr vert="horz" wrap="square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F0465A-8953-42AC-8F67-7B9A54E66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6142518"/>
            <a:ext cx="10455568" cy="715482"/>
            <a:chOff x="0" y="6142518"/>
            <a:chExt cx="10455568" cy="715482"/>
          </a:xfrm>
          <a:effectLst>
            <a:outerShdw blurRad="381000" dist="152400" dir="16200000" algn="ctr" rotWithShape="0">
              <a:srgbClr val="000000">
                <a:alpha val="10000"/>
              </a:srgb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0CE1BBA-977A-4210-A80D-8A0BAAA18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7789" y="6848400"/>
              <a:ext cx="153399" cy="9600"/>
            </a:xfrm>
            <a:custGeom>
              <a:avLst/>
              <a:gdLst>
                <a:gd name="connsiteX0" fmla="*/ 92746 w 153399"/>
                <a:gd name="connsiteY0" fmla="*/ 43 h 9600"/>
                <a:gd name="connsiteX1" fmla="*/ 144918 w 153399"/>
                <a:gd name="connsiteY1" fmla="*/ 6433 h 9600"/>
                <a:gd name="connsiteX2" fmla="*/ 153399 w 153399"/>
                <a:gd name="connsiteY2" fmla="*/ 9600 h 9600"/>
                <a:gd name="connsiteX3" fmla="*/ 0 w 153399"/>
                <a:gd name="connsiteY3" fmla="*/ 9600 h 9600"/>
                <a:gd name="connsiteX4" fmla="*/ 26678 w 153399"/>
                <a:gd name="connsiteY4" fmla="*/ 6286 h 9600"/>
                <a:gd name="connsiteX5" fmla="*/ 92746 w 153399"/>
                <a:gd name="connsiteY5" fmla="*/ 43 h 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399" h="9600">
                  <a:moveTo>
                    <a:pt x="92746" y="43"/>
                  </a:moveTo>
                  <a:cubicBezTo>
                    <a:pt x="111004" y="-358"/>
                    <a:pt x="128295" y="2072"/>
                    <a:pt x="144918" y="6433"/>
                  </a:cubicBezTo>
                  <a:lnTo>
                    <a:pt x="153399" y="9600"/>
                  </a:lnTo>
                  <a:lnTo>
                    <a:pt x="0" y="9600"/>
                  </a:lnTo>
                  <a:lnTo>
                    <a:pt x="26678" y="6286"/>
                  </a:lnTo>
                  <a:cubicBezTo>
                    <a:pt x="48667" y="3255"/>
                    <a:pt x="70647" y="552"/>
                    <a:pt x="92746" y="43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1E1A328-D621-4993-B11B-011ED169A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0" y="6142518"/>
              <a:ext cx="10455568" cy="715481"/>
              <a:chOff x="0" y="0"/>
              <a:chExt cx="10455568" cy="715481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D2543A-0A6F-4980-98CA-658AA8EEAC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2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D0F2937-CF06-453C-B076-800064AEB49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0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blipFill>
                <a:blip r:embed="rId3">
                  <a:alphaModFix amt="57000"/>
                </a:blip>
                <a:tile tx="0" ty="0" sx="100000" sy="100000" flip="none" algn="tl"/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13629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endParaRPr lang="en-US" sz="4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96A0FF3F-5158-B341-9671-65659D7D7C57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320286579"/>
                  </p:ext>
                </p:extLst>
              </p:nvPr>
            </p:nvGraphicFramePr>
            <p:xfrm>
              <a:off x="84221" y="0"/>
              <a:ext cx="12007516" cy="677377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96A0FF3F-5158-B341-9671-65659D7D7C5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221" y="0"/>
                <a:ext cx="12007516" cy="677377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82265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Depressed metabolic state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04" y="3151735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Respiratory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Decreased CO2 production secondary to depressed metabolic state leads to decreased minute ventilation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Left shift of the oxygen-Hb saturation curve at 30C (86F)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Concurrent decreased metabolic requirements of tissues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Peripheral tissue hypoxia occurs due to decreased oxygen delivery and increased blood viscosity due to volume loss</a:t>
            </a:r>
          </a:p>
        </p:txBody>
      </p:sp>
      <p:pic>
        <p:nvPicPr>
          <p:cNvPr id="2052" name="Picture 4" descr="Oxygen-Haemoglobin Dissociation Curve • LITFL • CCC Ventilation">
            <a:extLst>
              <a:ext uri="{FF2B5EF4-FFF2-40B4-BE49-F238E27FC236}">
                <a16:creationId xmlns:a16="http://schemas.microsoft.com/office/drawing/2014/main" id="{19146306-E23F-9F40-9D2D-A285ADDF3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469" y="2840640"/>
            <a:ext cx="3673063" cy="356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2155D3-7888-EA4D-B553-D38CC8E215F8}"/>
              </a:ext>
            </a:extLst>
          </p:cNvPr>
          <p:cNvSpPr txBox="1"/>
          <p:nvPr/>
        </p:nvSpPr>
        <p:spPr>
          <a:xfrm>
            <a:off x="8274469" y="6587067"/>
            <a:ext cx="3713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litfl.com</a:t>
            </a:r>
            <a:r>
              <a:rPr lang="en-US" sz="1000" dirty="0"/>
              <a:t>/wp-content/uploads/2019/01/Hb-O2-dissociation-curve.jpg</a:t>
            </a:r>
          </a:p>
        </p:txBody>
      </p:sp>
    </p:spTree>
    <p:extLst>
      <p:ext uri="{BB962C8B-B14F-4D97-AF65-F5344CB8AC3E}">
        <p14:creationId xmlns:p14="http://schemas.microsoft.com/office/powerpoint/2010/main" val="385178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Coagulopathy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Hypothermia directly inhibits clotting enzymes in vivo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Hard to measure clinically as PT/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aPTT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are generally run at room temp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Sequestration of platelets in spleen/liver at low temps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Decreased platelet function at low temps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Decreased </a:t>
            </a:r>
            <a:r>
              <a:rPr lang="en-US" sz="1200" dirty="0" err="1">
                <a:solidFill>
                  <a:schemeClr val="tx1">
                    <a:alpha val="80000"/>
                  </a:schemeClr>
                </a:solidFill>
              </a:rPr>
              <a:t>vWF</a:t>
            </a:r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, TXA2 and platelet granule secretion</a:t>
            </a:r>
          </a:p>
        </p:txBody>
      </p:sp>
    </p:spTree>
    <p:extLst>
      <p:ext uri="{BB962C8B-B14F-4D97-AF65-F5344CB8AC3E}">
        <p14:creationId xmlns:p14="http://schemas.microsoft.com/office/powerpoint/2010/main" val="138583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4524344-6823-49EA-89D4-E36A82A9F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40EA5F-AEC7-D341-B409-1699BEBEC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6088" y="1354820"/>
            <a:ext cx="8748712" cy="23699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Treatme</a:t>
            </a:r>
            <a:r>
              <a:rPr lang="en-US" sz="7200" dirty="0">
                <a:solidFill>
                  <a:schemeClr val="bg1"/>
                </a:solidFill>
              </a:rPr>
              <a:t>nt</a:t>
            </a:r>
            <a:endParaRPr lang="en-US" sz="7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AA8C40-4B61-6843-A7DC-5DB886B2C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12914" y="4105804"/>
            <a:ext cx="7866062" cy="1920136"/>
          </a:xfrm>
        </p:spPr>
        <p:txBody>
          <a:bodyPr vert="horz" wrap="square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F0465A-8953-42AC-8F67-7B9A54E66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6142518"/>
            <a:ext cx="10455568" cy="715482"/>
            <a:chOff x="0" y="6142518"/>
            <a:chExt cx="10455568" cy="715482"/>
          </a:xfrm>
          <a:effectLst>
            <a:outerShdw blurRad="381000" dist="152400" dir="16200000" algn="ctr" rotWithShape="0">
              <a:srgbClr val="000000">
                <a:alpha val="10000"/>
              </a:srgbClr>
            </a:outerShdw>
          </a:effectLst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0CE1BBA-977A-4210-A80D-8A0BAAA18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7789" y="6848400"/>
              <a:ext cx="153399" cy="9600"/>
            </a:xfrm>
            <a:custGeom>
              <a:avLst/>
              <a:gdLst>
                <a:gd name="connsiteX0" fmla="*/ 92746 w 153399"/>
                <a:gd name="connsiteY0" fmla="*/ 43 h 9600"/>
                <a:gd name="connsiteX1" fmla="*/ 144918 w 153399"/>
                <a:gd name="connsiteY1" fmla="*/ 6433 h 9600"/>
                <a:gd name="connsiteX2" fmla="*/ 153399 w 153399"/>
                <a:gd name="connsiteY2" fmla="*/ 9600 h 9600"/>
                <a:gd name="connsiteX3" fmla="*/ 0 w 153399"/>
                <a:gd name="connsiteY3" fmla="*/ 9600 h 9600"/>
                <a:gd name="connsiteX4" fmla="*/ 26678 w 153399"/>
                <a:gd name="connsiteY4" fmla="*/ 6286 h 9600"/>
                <a:gd name="connsiteX5" fmla="*/ 92746 w 153399"/>
                <a:gd name="connsiteY5" fmla="*/ 43 h 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399" h="9600">
                  <a:moveTo>
                    <a:pt x="92746" y="43"/>
                  </a:moveTo>
                  <a:cubicBezTo>
                    <a:pt x="111004" y="-358"/>
                    <a:pt x="128295" y="2072"/>
                    <a:pt x="144918" y="6433"/>
                  </a:cubicBezTo>
                  <a:lnTo>
                    <a:pt x="153399" y="9600"/>
                  </a:lnTo>
                  <a:lnTo>
                    <a:pt x="0" y="9600"/>
                  </a:lnTo>
                  <a:lnTo>
                    <a:pt x="26678" y="6286"/>
                  </a:lnTo>
                  <a:cubicBezTo>
                    <a:pt x="48667" y="3255"/>
                    <a:pt x="70647" y="552"/>
                    <a:pt x="92746" y="43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1E1A328-D621-4993-B11B-011ED169A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0" y="6142518"/>
              <a:ext cx="10455568" cy="715481"/>
              <a:chOff x="0" y="0"/>
              <a:chExt cx="10455568" cy="715481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D2543A-0A6F-4980-98CA-658AA8EEAC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2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D0F2937-CF06-453C-B076-800064AEB49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0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blipFill>
                <a:blip r:embed="rId3">
                  <a:alphaModFix amt="57000"/>
                </a:blip>
                <a:tile tx="0" ty="0" sx="100000" sy="100000" flip="none" algn="tl"/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356939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Rewarming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Targeted rewarming rate of 0.5-2C/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hr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Techniques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Passive external rewarming: best in mild hypothermia when patients are shivering 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Ex: blanket around patient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Active external rewarming: best in moderate/severe hypothermia with no shivering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Ex: Bair hugger, hotdog, hot </a:t>
            </a:r>
            <a:r>
              <a:rPr lang="en-US" sz="1200" dirty="0" err="1">
                <a:solidFill>
                  <a:schemeClr val="tx1">
                    <a:alpha val="80000"/>
                  </a:schemeClr>
                </a:solidFill>
              </a:rPr>
              <a:t>waterbottles</a:t>
            </a:r>
            <a:endParaRPr lang="en-US" sz="1200" dirty="0">
              <a:solidFill>
                <a:schemeClr val="tx1">
                  <a:alpha val="80000"/>
                </a:schemeClr>
              </a:solidFill>
            </a:endParaRP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Active core rewarming: Best in moderate to severe cases of hypothermia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Ex: warmed (40-42C) IVF, Warmed inspired air 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Ex: Peritoneal and/or pleural lavage</a:t>
            </a:r>
          </a:p>
          <a:p>
            <a:pPr lvl="1"/>
            <a:endParaRPr lang="en-US" sz="16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487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Rewarming Complications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Rewarming shock: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Rewarming leads to peripheral vasodilation and relative hypovolemia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Rewarming acidosis: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Most common when extremities warmed before core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Return of cold blood with high lactate loads to the core</a:t>
            </a:r>
          </a:p>
        </p:txBody>
      </p:sp>
    </p:spTree>
    <p:extLst>
      <p:ext uri="{BB962C8B-B14F-4D97-AF65-F5344CB8AC3E}">
        <p14:creationId xmlns:p14="http://schemas.microsoft.com/office/powerpoint/2010/main" val="209212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2">
            <a:extLst>
              <a:ext uri="{FF2B5EF4-FFF2-40B4-BE49-F238E27FC236}">
                <a16:creationId xmlns:a16="http://schemas.microsoft.com/office/drawing/2014/main" id="{36DD9A1B-23F2-4443-B0D4-00FF72D27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5A69CBB-DA63-440A-B853-88D42A6FE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60" y="873720"/>
            <a:ext cx="10534650" cy="4962109"/>
          </a:xfrm>
          <a:custGeom>
            <a:avLst/>
            <a:gdLst>
              <a:gd name="connsiteX0" fmla="*/ 6180200 w 10534650"/>
              <a:gd name="connsiteY0" fmla="*/ 4801197 h 4962109"/>
              <a:gd name="connsiteX1" fmla="*/ 6147637 w 10534650"/>
              <a:gd name="connsiteY1" fmla="*/ 4805291 h 4962109"/>
              <a:gd name="connsiteX2" fmla="*/ 6164640 w 10534650"/>
              <a:gd name="connsiteY2" fmla="*/ 4804893 h 4962109"/>
              <a:gd name="connsiteX3" fmla="*/ 6180200 w 10534650"/>
              <a:gd name="connsiteY3" fmla="*/ 4801197 h 4962109"/>
              <a:gd name="connsiteX4" fmla="*/ 5969537 w 10534650"/>
              <a:gd name="connsiteY4" fmla="*/ 4731750 h 4962109"/>
              <a:gd name="connsiteX5" fmla="*/ 5980870 w 10534650"/>
              <a:gd name="connsiteY5" fmla="*/ 4743324 h 4962109"/>
              <a:gd name="connsiteX6" fmla="*/ 5980870 w 10534650"/>
              <a:gd name="connsiteY6" fmla="*/ 4743323 h 4962109"/>
              <a:gd name="connsiteX7" fmla="*/ 6712815 w 10534650"/>
              <a:gd name="connsiteY7" fmla="*/ 4676908 h 4962109"/>
              <a:gd name="connsiteX8" fmla="*/ 6712815 w 10534650"/>
              <a:gd name="connsiteY8" fmla="*/ 4676909 h 4962109"/>
              <a:gd name="connsiteX9" fmla="*/ 6734605 w 10534650"/>
              <a:gd name="connsiteY9" fmla="*/ 4700281 h 4962109"/>
              <a:gd name="connsiteX10" fmla="*/ 6712815 w 10534650"/>
              <a:gd name="connsiteY10" fmla="*/ 4676908 h 4962109"/>
              <a:gd name="connsiteX11" fmla="*/ 5236566 w 10534650"/>
              <a:gd name="connsiteY11" fmla="*/ 4571169 h 4962109"/>
              <a:gd name="connsiteX12" fmla="*/ 5264294 w 10534650"/>
              <a:gd name="connsiteY12" fmla="*/ 4579674 h 4962109"/>
              <a:gd name="connsiteX13" fmla="*/ 5280204 w 10534650"/>
              <a:gd name="connsiteY13" fmla="*/ 4586908 h 4962109"/>
              <a:gd name="connsiteX14" fmla="*/ 5280336 w 10534650"/>
              <a:gd name="connsiteY14" fmla="*/ 4586967 h 4962109"/>
              <a:gd name="connsiteX15" fmla="*/ 5294396 w 10534650"/>
              <a:gd name="connsiteY15" fmla="*/ 4593609 h 4962109"/>
              <a:gd name="connsiteX16" fmla="*/ 5296104 w 10534650"/>
              <a:gd name="connsiteY16" fmla="*/ 4594130 h 4962109"/>
              <a:gd name="connsiteX17" fmla="*/ 5301566 w 10534650"/>
              <a:gd name="connsiteY17" fmla="*/ 4596610 h 4962109"/>
              <a:gd name="connsiteX18" fmla="*/ 5323749 w 10534650"/>
              <a:gd name="connsiteY18" fmla="*/ 4602562 h 4962109"/>
              <a:gd name="connsiteX19" fmla="*/ 5296104 w 10534650"/>
              <a:gd name="connsiteY19" fmla="*/ 4594130 h 4962109"/>
              <a:gd name="connsiteX20" fmla="*/ 5280336 w 10534650"/>
              <a:gd name="connsiteY20" fmla="*/ 4586967 h 4962109"/>
              <a:gd name="connsiteX21" fmla="*/ 5266003 w 10534650"/>
              <a:gd name="connsiteY21" fmla="*/ 4580197 h 4962109"/>
              <a:gd name="connsiteX22" fmla="*/ 5264294 w 10534650"/>
              <a:gd name="connsiteY22" fmla="*/ 4579674 h 4962109"/>
              <a:gd name="connsiteX23" fmla="*/ 5258823 w 10534650"/>
              <a:gd name="connsiteY23" fmla="*/ 4577184 h 4962109"/>
              <a:gd name="connsiteX24" fmla="*/ 5236566 w 10534650"/>
              <a:gd name="connsiteY24" fmla="*/ 4571169 h 4962109"/>
              <a:gd name="connsiteX25" fmla="*/ 5514391 w 10534650"/>
              <a:gd name="connsiteY25" fmla="*/ 4562409 h 4962109"/>
              <a:gd name="connsiteX26" fmla="*/ 5571581 w 10534650"/>
              <a:gd name="connsiteY26" fmla="*/ 4569638 h 4962109"/>
              <a:gd name="connsiteX27" fmla="*/ 5542458 w 10534650"/>
              <a:gd name="connsiteY27" fmla="*/ 4562909 h 4962109"/>
              <a:gd name="connsiteX28" fmla="*/ 5514391 w 10534650"/>
              <a:gd name="connsiteY28" fmla="*/ 4562409 h 4962109"/>
              <a:gd name="connsiteX29" fmla="*/ 3097094 w 10534650"/>
              <a:gd name="connsiteY29" fmla="*/ 4429045 h 4962109"/>
              <a:gd name="connsiteX30" fmla="*/ 3088347 w 10534650"/>
              <a:gd name="connsiteY30" fmla="*/ 4439791 h 4962109"/>
              <a:gd name="connsiteX31" fmla="*/ 3072652 w 10534650"/>
              <a:gd name="connsiteY31" fmla="*/ 4457084 h 4962109"/>
              <a:gd name="connsiteX32" fmla="*/ 3053825 w 10534650"/>
              <a:gd name="connsiteY32" fmla="*/ 4465207 h 4962109"/>
              <a:gd name="connsiteX33" fmla="*/ 3088348 w 10534650"/>
              <a:gd name="connsiteY33" fmla="*/ 4439791 h 4962109"/>
              <a:gd name="connsiteX34" fmla="*/ 4090071 w 10534650"/>
              <a:gd name="connsiteY34" fmla="*/ 4402823 h 4962109"/>
              <a:gd name="connsiteX35" fmla="*/ 4105672 w 10534650"/>
              <a:gd name="connsiteY35" fmla="*/ 4404644 h 4962109"/>
              <a:gd name="connsiteX36" fmla="*/ 4121173 w 10534650"/>
              <a:gd name="connsiteY36" fmla="*/ 4414076 h 4962109"/>
              <a:gd name="connsiteX37" fmla="*/ 4105673 w 10534650"/>
              <a:gd name="connsiteY37" fmla="*/ 4404644 h 4962109"/>
              <a:gd name="connsiteX38" fmla="*/ 4105672 w 10534650"/>
              <a:gd name="connsiteY38" fmla="*/ 4404644 h 4962109"/>
              <a:gd name="connsiteX39" fmla="*/ 4105672 w 10534650"/>
              <a:gd name="connsiteY39" fmla="*/ 4404644 h 4962109"/>
              <a:gd name="connsiteX40" fmla="*/ 4090071 w 10534650"/>
              <a:gd name="connsiteY40" fmla="*/ 4402823 h 4962109"/>
              <a:gd name="connsiteX41" fmla="*/ 3874703 w 10534650"/>
              <a:gd name="connsiteY41" fmla="*/ 4390456 h 4962109"/>
              <a:gd name="connsiteX42" fmla="*/ 3921126 w 10534650"/>
              <a:gd name="connsiteY42" fmla="*/ 4417222 h 4962109"/>
              <a:gd name="connsiteX43" fmla="*/ 3896594 w 10534650"/>
              <a:gd name="connsiteY43" fmla="*/ 4409211 h 4962109"/>
              <a:gd name="connsiteX44" fmla="*/ 3874703 w 10534650"/>
              <a:gd name="connsiteY44" fmla="*/ 4390456 h 4962109"/>
              <a:gd name="connsiteX45" fmla="*/ 7873706 w 10534650"/>
              <a:gd name="connsiteY45" fmla="*/ 4301238 h 4962109"/>
              <a:gd name="connsiteX46" fmla="*/ 7892206 w 10534650"/>
              <a:gd name="connsiteY46" fmla="*/ 4317039 h 4962109"/>
              <a:gd name="connsiteX47" fmla="*/ 7899880 w 10534650"/>
              <a:gd name="connsiteY47" fmla="*/ 4320773 h 4962109"/>
              <a:gd name="connsiteX48" fmla="*/ 7892205 w 10534650"/>
              <a:gd name="connsiteY48" fmla="*/ 4317038 h 4962109"/>
              <a:gd name="connsiteX49" fmla="*/ 7873706 w 10534650"/>
              <a:gd name="connsiteY49" fmla="*/ 4301238 h 4962109"/>
              <a:gd name="connsiteX50" fmla="*/ 1456506 w 10534650"/>
              <a:gd name="connsiteY50" fmla="*/ 3863438 h 4962109"/>
              <a:gd name="connsiteX51" fmla="*/ 1442667 w 10534650"/>
              <a:gd name="connsiteY51" fmla="*/ 3867764 h 4962109"/>
              <a:gd name="connsiteX52" fmla="*/ 1397372 w 10534650"/>
              <a:gd name="connsiteY52" fmla="*/ 3890362 h 4962109"/>
              <a:gd name="connsiteX53" fmla="*/ 1442668 w 10534650"/>
              <a:gd name="connsiteY53" fmla="*/ 3867764 h 4962109"/>
              <a:gd name="connsiteX54" fmla="*/ 1071905 w 10534650"/>
              <a:gd name="connsiteY54" fmla="*/ 3816123 h 4962109"/>
              <a:gd name="connsiteX55" fmla="*/ 1062478 w 10534650"/>
              <a:gd name="connsiteY55" fmla="*/ 3818725 h 4962109"/>
              <a:gd name="connsiteX56" fmla="*/ 1022563 w 10534650"/>
              <a:gd name="connsiteY56" fmla="*/ 3825445 h 4962109"/>
              <a:gd name="connsiteX57" fmla="*/ 1062480 w 10534650"/>
              <a:gd name="connsiteY57" fmla="*/ 3818725 h 4962109"/>
              <a:gd name="connsiteX58" fmla="*/ 1209869 w 10534650"/>
              <a:gd name="connsiteY58" fmla="*/ 3815014 h 4962109"/>
              <a:gd name="connsiteX59" fmla="*/ 1257364 w 10534650"/>
              <a:gd name="connsiteY59" fmla="*/ 3832567 h 4962109"/>
              <a:gd name="connsiteX60" fmla="*/ 1209869 w 10534650"/>
              <a:gd name="connsiteY60" fmla="*/ 3815014 h 4962109"/>
              <a:gd name="connsiteX61" fmla="*/ 0 w 10534650"/>
              <a:gd name="connsiteY61" fmla="*/ 0 h 4962109"/>
              <a:gd name="connsiteX62" fmla="*/ 10534650 w 10534650"/>
              <a:gd name="connsiteY62" fmla="*/ 0 h 4962109"/>
              <a:gd name="connsiteX63" fmla="*/ 10534650 w 10534650"/>
              <a:gd name="connsiteY63" fmla="*/ 3353931 h 4962109"/>
              <a:gd name="connsiteX64" fmla="*/ 10495227 w 10534650"/>
              <a:gd name="connsiteY64" fmla="*/ 3401247 h 4962109"/>
              <a:gd name="connsiteX65" fmla="*/ 10463118 w 10534650"/>
              <a:gd name="connsiteY65" fmla="*/ 3434133 h 4962109"/>
              <a:gd name="connsiteX66" fmla="*/ 10378879 w 10534650"/>
              <a:gd name="connsiteY66" fmla="*/ 3472380 h 4962109"/>
              <a:gd name="connsiteX67" fmla="*/ 10304799 w 10534650"/>
              <a:gd name="connsiteY67" fmla="*/ 3500370 h 4962109"/>
              <a:gd name="connsiteX68" fmla="*/ 10250242 w 10534650"/>
              <a:gd name="connsiteY68" fmla="*/ 3533216 h 4962109"/>
              <a:gd name="connsiteX69" fmla="*/ 10204013 w 10534650"/>
              <a:gd name="connsiteY69" fmla="*/ 3563655 h 4962109"/>
              <a:gd name="connsiteX70" fmla="*/ 10098588 w 10534650"/>
              <a:gd name="connsiteY70" fmla="*/ 3643324 h 4962109"/>
              <a:gd name="connsiteX71" fmla="*/ 9983369 w 10534650"/>
              <a:gd name="connsiteY71" fmla="*/ 3708784 h 4962109"/>
              <a:gd name="connsiteX72" fmla="*/ 9888637 w 10534650"/>
              <a:gd name="connsiteY72" fmla="*/ 3792146 h 4962109"/>
              <a:gd name="connsiteX73" fmla="*/ 9848780 w 10534650"/>
              <a:gd name="connsiteY73" fmla="*/ 3838049 h 4962109"/>
              <a:gd name="connsiteX74" fmla="*/ 9769701 w 10534650"/>
              <a:gd name="connsiteY74" fmla="*/ 3865885 h 4962109"/>
              <a:gd name="connsiteX75" fmla="*/ 9682888 w 10534650"/>
              <a:gd name="connsiteY75" fmla="*/ 3911938 h 4962109"/>
              <a:gd name="connsiteX76" fmla="*/ 9620297 w 10534650"/>
              <a:gd name="connsiteY76" fmla="*/ 3959262 h 4962109"/>
              <a:gd name="connsiteX77" fmla="*/ 9572344 w 10534650"/>
              <a:gd name="connsiteY77" fmla="*/ 3990515 h 4962109"/>
              <a:gd name="connsiteX78" fmla="*/ 9505537 w 10534650"/>
              <a:gd name="connsiteY78" fmla="*/ 4020672 h 4962109"/>
              <a:gd name="connsiteX79" fmla="*/ 9437819 w 10534650"/>
              <a:gd name="connsiteY79" fmla="*/ 4061525 h 4962109"/>
              <a:gd name="connsiteX80" fmla="*/ 9404527 w 10534650"/>
              <a:gd name="connsiteY80" fmla="*/ 4087281 h 4962109"/>
              <a:gd name="connsiteX81" fmla="*/ 9340611 w 10534650"/>
              <a:gd name="connsiteY81" fmla="*/ 4129506 h 4962109"/>
              <a:gd name="connsiteX82" fmla="*/ 9275062 w 10534650"/>
              <a:gd name="connsiteY82" fmla="*/ 4168468 h 4962109"/>
              <a:gd name="connsiteX83" fmla="*/ 9154049 w 10534650"/>
              <a:gd name="connsiteY83" fmla="*/ 4209968 h 4962109"/>
              <a:gd name="connsiteX84" fmla="*/ 9041981 w 10534650"/>
              <a:gd name="connsiteY84" fmla="*/ 4275454 h 4962109"/>
              <a:gd name="connsiteX85" fmla="*/ 8953407 w 10534650"/>
              <a:gd name="connsiteY85" fmla="*/ 4322870 h 4962109"/>
              <a:gd name="connsiteX86" fmla="*/ 8901537 w 10534650"/>
              <a:gd name="connsiteY86" fmla="*/ 4354413 h 4962109"/>
              <a:gd name="connsiteX87" fmla="*/ 8805370 w 10534650"/>
              <a:gd name="connsiteY87" fmla="*/ 4426175 h 4962109"/>
              <a:gd name="connsiteX88" fmla="*/ 8658874 w 10534650"/>
              <a:gd name="connsiteY88" fmla="*/ 4498599 h 4962109"/>
              <a:gd name="connsiteX89" fmla="*/ 8570718 w 10534650"/>
              <a:gd name="connsiteY89" fmla="*/ 4537136 h 4962109"/>
              <a:gd name="connsiteX90" fmla="*/ 8382959 w 10534650"/>
              <a:gd name="connsiteY90" fmla="*/ 4591539 h 4962109"/>
              <a:gd name="connsiteX91" fmla="*/ 8322237 w 10534650"/>
              <a:gd name="connsiteY91" fmla="*/ 4611347 h 4962109"/>
              <a:gd name="connsiteX92" fmla="*/ 8253574 w 10534650"/>
              <a:gd name="connsiteY92" fmla="*/ 4622451 h 4962109"/>
              <a:gd name="connsiteX93" fmla="*/ 8142452 w 10534650"/>
              <a:gd name="connsiteY93" fmla="*/ 4652191 h 4962109"/>
              <a:gd name="connsiteX94" fmla="*/ 7926082 w 10534650"/>
              <a:gd name="connsiteY94" fmla="*/ 4701680 h 4962109"/>
              <a:gd name="connsiteX95" fmla="*/ 7878875 w 10534650"/>
              <a:gd name="connsiteY95" fmla="*/ 4708305 h 4962109"/>
              <a:gd name="connsiteX96" fmla="*/ 7757501 w 10534650"/>
              <a:gd name="connsiteY96" fmla="*/ 4741432 h 4962109"/>
              <a:gd name="connsiteX97" fmla="*/ 7684511 w 10534650"/>
              <a:gd name="connsiteY97" fmla="*/ 4764301 h 4962109"/>
              <a:gd name="connsiteX98" fmla="*/ 7624515 w 10534650"/>
              <a:gd name="connsiteY98" fmla="*/ 4776179 h 4962109"/>
              <a:gd name="connsiteX99" fmla="*/ 7571930 w 10534650"/>
              <a:gd name="connsiteY99" fmla="*/ 4780027 h 4962109"/>
              <a:gd name="connsiteX100" fmla="*/ 7432402 w 10534650"/>
              <a:gd name="connsiteY100" fmla="*/ 4807278 h 4962109"/>
              <a:gd name="connsiteX101" fmla="*/ 7376754 w 10534650"/>
              <a:gd name="connsiteY101" fmla="*/ 4817968 h 4962109"/>
              <a:gd name="connsiteX102" fmla="*/ 7231546 w 10534650"/>
              <a:gd name="connsiteY102" fmla="*/ 4857825 h 4962109"/>
              <a:gd name="connsiteX103" fmla="*/ 7109089 w 10534650"/>
              <a:gd name="connsiteY103" fmla="*/ 4882341 h 4962109"/>
              <a:gd name="connsiteX104" fmla="*/ 7057788 w 10534650"/>
              <a:gd name="connsiteY104" fmla="*/ 4894624 h 4962109"/>
              <a:gd name="connsiteX105" fmla="*/ 6941125 w 10534650"/>
              <a:gd name="connsiteY105" fmla="*/ 4913041 h 4962109"/>
              <a:gd name="connsiteX106" fmla="*/ 6874857 w 10534650"/>
              <a:gd name="connsiteY106" fmla="*/ 4927091 h 4962109"/>
              <a:gd name="connsiteX107" fmla="*/ 6714789 w 10534650"/>
              <a:gd name="connsiteY107" fmla="*/ 4937175 h 4962109"/>
              <a:gd name="connsiteX108" fmla="*/ 6549597 w 10534650"/>
              <a:gd name="connsiteY108" fmla="*/ 4946170 h 4962109"/>
              <a:gd name="connsiteX109" fmla="*/ 6459201 w 10534650"/>
              <a:gd name="connsiteY109" fmla="*/ 4946704 h 4962109"/>
              <a:gd name="connsiteX110" fmla="*/ 6379993 w 10534650"/>
              <a:gd name="connsiteY110" fmla="*/ 4951898 h 4962109"/>
              <a:gd name="connsiteX111" fmla="*/ 6311205 w 10534650"/>
              <a:gd name="connsiteY111" fmla="*/ 4953901 h 4962109"/>
              <a:gd name="connsiteX112" fmla="*/ 6201505 w 10534650"/>
              <a:gd name="connsiteY112" fmla="*/ 4959986 h 4962109"/>
              <a:gd name="connsiteX113" fmla="*/ 6156018 w 10534650"/>
              <a:gd name="connsiteY113" fmla="*/ 4960421 h 4962109"/>
              <a:gd name="connsiteX114" fmla="*/ 6049276 w 10534650"/>
              <a:gd name="connsiteY114" fmla="*/ 4952977 h 4962109"/>
              <a:gd name="connsiteX115" fmla="*/ 6012280 w 10534650"/>
              <a:gd name="connsiteY115" fmla="*/ 4948608 h 4962109"/>
              <a:gd name="connsiteX116" fmla="*/ 5942361 w 10534650"/>
              <a:gd name="connsiteY116" fmla="*/ 4920847 h 4962109"/>
              <a:gd name="connsiteX117" fmla="*/ 5933980 w 10534650"/>
              <a:gd name="connsiteY117" fmla="*/ 4918608 h 4962109"/>
              <a:gd name="connsiteX118" fmla="*/ 5887681 w 10534650"/>
              <a:gd name="connsiteY118" fmla="*/ 4906368 h 4962109"/>
              <a:gd name="connsiteX119" fmla="*/ 5862209 w 10534650"/>
              <a:gd name="connsiteY119" fmla="*/ 4901667 h 4962109"/>
              <a:gd name="connsiteX120" fmla="*/ 5765973 w 10534650"/>
              <a:gd name="connsiteY120" fmla="*/ 4876200 h 4962109"/>
              <a:gd name="connsiteX121" fmla="*/ 5710431 w 10534650"/>
              <a:gd name="connsiteY121" fmla="*/ 4863519 h 4962109"/>
              <a:gd name="connsiteX122" fmla="*/ 5664908 w 10534650"/>
              <a:gd name="connsiteY122" fmla="*/ 4861723 h 4962109"/>
              <a:gd name="connsiteX123" fmla="*/ 5585007 w 10534650"/>
              <a:gd name="connsiteY123" fmla="*/ 4857960 h 4962109"/>
              <a:gd name="connsiteX124" fmla="*/ 5559231 w 10534650"/>
              <a:gd name="connsiteY124" fmla="*/ 4860477 h 4962109"/>
              <a:gd name="connsiteX125" fmla="*/ 5444811 w 10534650"/>
              <a:gd name="connsiteY125" fmla="*/ 4840451 h 4962109"/>
              <a:gd name="connsiteX126" fmla="*/ 5379124 w 10534650"/>
              <a:gd name="connsiteY126" fmla="*/ 4835057 h 4962109"/>
              <a:gd name="connsiteX127" fmla="*/ 5306093 w 10534650"/>
              <a:gd name="connsiteY127" fmla="*/ 4814877 h 4962109"/>
              <a:gd name="connsiteX128" fmla="*/ 5284433 w 10534650"/>
              <a:gd name="connsiteY128" fmla="*/ 4814147 h 4962109"/>
              <a:gd name="connsiteX129" fmla="*/ 5260152 w 10534650"/>
              <a:gd name="connsiteY129" fmla="*/ 4813796 h 4962109"/>
              <a:gd name="connsiteX130" fmla="*/ 5185829 w 10534650"/>
              <a:gd name="connsiteY130" fmla="*/ 4809858 h 4962109"/>
              <a:gd name="connsiteX131" fmla="*/ 5140387 w 10534650"/>
              <a:gd name="connsiteY131" fmla="*/ 4812334 h 4962109"/>
              <a:gd name="connsiteX132" fmla="*/ 5054734 w 10534650"/>
              <a:gd name="connsiteY132" fmla="*/ 4803174 h 4962109"/>
              <a:gd name="connsiteX133" fmla="*/ 5022638 w 10534650"/>
              <a:gd name="connsiteY133" fmla="*/ 4805814 h 4962109"/>
              <a:gd name="connsiteX134" fmla="*/ 4942261 w 10534650"/>
              <a:gd name="connsiteY134" fmla="*/ 4800907 h 4962109"/>
              <a:gd name="connsiteX135" fmla="*/ 4870420 w 10534650"/>
              <a:gd name="connsiteY135" fmla="*/ 4793240 h 4962109"/>
              <a:gd name="connsiteX136" fmla="*/ 4800874 w 10534650"/>
              <a:gd name="connsiteY136" fmla="*/ 4789997 h 4962109"/>
              <a:gd name="connsiteX137" fmla="*/ 4750778 w 10534650"/>
              <a:gd name="connsiteY137" fmla="*/ 4792713 h 4962109"/>
              <a:gd name="connsiteX138" fmla="*/ 4696598 w 10534650"/>
              <a:gd name="connsiteY138" fmla="*/ 4792741 h 4962109"/>
              <a:gd name="connsiteX139" fmla="*/ 4546427 w 10534650"/>
              <a:gd name="connsiteY139" fmla="*/ 4804612 h 4962109"/>
              <a:gd name="connsiteX140" fmla="*/ 4519273 w 10534650"/>
              <a:gd name="connsiteY140" fmla="*/ 4797386 h 4962109"/>
              <a:gd name="connsiteX141" fmla="*/ 4363361 w 10534650"/>
              <a:gd name="connsiteY141" fmla="*/ 4781778 h 4962109"/>
              <a:gd name="connsiteX142" fmla="*/ 4329354 w 10534650"/>
              <a:gd name="connsiteY142" fmla="*/ 4779838 h 4962109"/>
              <a:gd name="connsiteX143" fmla="*/ 4239595 w 10534650"/>
              <a:gd name="connsiteY143" fmla="*/ 4751840 h 4962109"/>
              <a:gd name="connsiteX144" fmla="*/ 4096514 w 10534650"/>
              <a:gd name="connsiteY144" fmla="*/ 4776811 h 4962109"/>
              <a:gd name="connsiteX145" fmla="*/ 3961888 w 10534650"/>
              <a:gd name="connsiteY145" fmla="*/ 4811077 h 4962109"/>
              <a:gd name="connsiteX146" fmla="*/ 3944891 w 10534650"/>
              <a:gd name="connsiteY146" fmla="*/ 4815486 h 4962109"/>
              <a:gd name="connsiteX147" fmla="*/ 3896970 w 10534650"/>
              <a:gd name="connsiteY147" fmla="*/ 4821693 h 4962109"/>
              <a:gd name="connsiteX148" fmla="*/ 3838196 w 10534650"/>
              <a:gd name="connsiteY148" fmla="*/ 4821037 h 4962109"/>
              <a:gd name="connsiteX149" fmla="*/ 3800670 w 10534650"/>
              <a:gd name="connsiteY149" fmla="*/ 4823403 h 4962109"/>
              <a:gd name="connsiteX150" fmla="*/ 3797857 w 10534650"/>
              <a:gd name="connsiteY150" fmla="*/ 4823456 h 4962109"/>
              <a:gd name="connsiteX151" fmla="*/ 3740361 w 10534650"/>
              <a:gd name="connsiteY151" fmla="*/ 4819547 h 4962109"/>
              <a:gd name="connsiteX152" fmla="*/ 3733853 w 10534650"/>
              <a:gd name="connsiteY152" fmla="*/ 4818257 h 4962109"/>
              <a:gd name="connsiteX153" fmla="*/ 3704618 w 10534650"/>
              <a:gd name="connsiteY153" fmla="*/ 4809915 h 4962109"/>
              <a:gd name="connsiteX154" fmla="*/ 3622533 w 10534650"/>
              <a:gd name="connsiteY154" fmla="*/ 4789121 h 4962109"/>
              <a:gd name="connsiteX155" fmla="*/ 3545207 w 10534650"/>
              <a:gd name="connsiteY155" fmla="*/ 4769391 h 4962109"/>
              <a:gd name="connsiteX156" fmla="*/ 3519303 w 10534650"/>
              <a:gd name="connsiteY156" fmla="*/ 4784698 h 4962109"/>
              <a:gd name="connsiteX157" fmla="*/ 3480065 w 10534650"/>
              <a:gd name="connsiteY157" fmla="*/ 4796876 h 4962109"/>
              <a:gd name="connsiteX158" fmla="*/ 3438793 w 10534650"/>
              <a:gd name="connsiteY158" fmla="*/ 4776257 h 4962109"/>
              <a:gd name="connsiteX159" fmla="*/ 3341926 w 10534650"/>
              <a:gd name="connsiteY159" fmla="*/ 4732751 h 4962109"/>
              <a:gd name="connsiteX160" fmla="*/ 3279243 w 10534650"/>
              <a:gd name="connsiteY160" fmla="*/ 4726817 h 4962109"/>
              <a:gd name="connsiteX161" fmla="*/ 3143823 w 10534650"/>
              <a:gd name="connsiteY161" fmla="*/ 4701842 h 4962109"/>
              <a:gd name="connsiteX162" fmla="*/ 3056138 w 10534650"/>
              <a:gd name="connsiteY162" fmla="*/ 4673429 h 4962109"/>
              <a:gd name="connsiteX163" fmla="*/ 2993770 w 10534650"/>
              <a:gd name="connsiteY163" fmla="*/ 4643771 h 4962109"/>
              <a:gd name="connsiteX164" fmla="*/ 2904225 w 10534650"/>
              <a:gd name="connsiteY164" fmla="*/ 4604470 h 4962109"/>
              <a:gd name="connsiteX165" fmla="*/ 2813231 w 10534650"/>
              <a:gd name="connsiteY165" fmla="*/ 4581028 h 4962109"/>
              <a:gd name="connsiteX166" fmla="*/ 2748028 w 10534650"/>
              <a:gd name="connsiteY166" fmla="*/ 4554886 h 4962109"/>
              <a:gd name="connsiteX167" fmla="*/ 2667581 w 10534650"/>
              <a:gd name="connsiteY167" fmla="*/ 4534574 h 4962109"/>
              <a:gd name="connsiteX168" fmla="*/ 2599283 w 10534650"/>
              <a:gd name="connsiteY168" fmla="*/ 4529376 h 4962109"/>
              <a:gd name="connsiteX169" fmla="*/ 2491986 w 10534650"/>
              <a:gd name="connsiteY169" fmla="*/ 4524678 h 4962109"/>
              <a:gd name="connsiteX170" fmla="*/ 2363895 w 10534650"/>
              <a:gd name="connsiteY170" fmla="*/ 4471069 h 4962109"/>
              <a:gd name="connsiteX171" fmla="*/ 2311566 w 10534650"/>
              <a:gd name="connsiteY171" fmla="*/ 4457491 h 4962109"/>
              <a:gd name="connsiteX172" fmla="*/ 2262011 w 10534650"/>
              <a:gd name="connsiteY172" fmla="*/ 4449484 h 4962109"/>
              <a:gd name="connsiteX173" fmla="*/ 2158206 w 10534650"/>
              <a:gd name="connsiteY173" fmla="*/ 4412555 h 4962109"/>
              <a:gd name="connsiteX174" fmla="*/ 2115838 w 10534650"/>
              <a:gd name="connsiteY174" fmla="*/ 4399840 h 4962109"/>
              <a:gd name="connsiteX175" fmla="*/ 2055614 w 10534650"/>
              <a:gd name="connsiteY175" fmla="*/ 4395932 h 4962109"/>
              <a:gd name="connsiteX176" fmla="*/ 1947021 w 10534650"/>
              <a:gd name="connsiteY176" fmla="*/ 4374820 h 4962109"/>
              <a:gd name="connsiteX177" fmla="*/ 1840396 w 10534650"/>
              <a:gd name="connsiteY177" fmla="*/ 4327492 h 4962109"/>
              <a:gd name="connsiteX178" fmla="*/ 1793775 w 10534650"/>
              <a:gd name="connsiteY178" fmla="*/ 4328221 h 4962109"/>
              <a:gd name="connsiteX179" fmla="*/ 1777216 w 10534650"/>
              <a:gd name="connsiteY179" fmla="*/ 4326168 h 4962109"/>
              <a:gd name="connsiteX180" fmla="*/ 1629295 w 10534650"/>
              <a:gd name="connsiteY180" fmla="*/ 4294032 h 4962109"/>
              <a:gd name="connsiteX181" fmla="*/ 1614496 w 10534650"/>
              <a:gd name="connsiteY181" fmla="*/ 4290614 h 4962109"/>
              <a:gd name="connsiteX182" fmla="*/ 1545646 w 10534650"/>
              <a:gd name="connsiteY182" fmla="*/ 4266265 h 4962109"/>
              <a:gd name="connsiteX183" fmla="*/ 1369537 w 10534650"/>
              <a:gd name="connsiteY183" fmla="*/ 4242047 h 4962109"/>
              <a:gd name="connsiteX184" fmla="*/ 1358743 w 10534650"/>
              <a:gd name="connsiteY184" fmla="*/ 4239828 h 4962109"/>
              <a:gd name="connsiteX185" fmla="*/ 1298789 w 10534650"/>
              <a:gd name="connsiteY185" fmla="*/ 4245587 h 4962109"/>
              <a:gd name="connsiteX186" fmla="*/ 1268483 w 10534650"/>
              <a:gd name="connsiteY186" fmla="*/ 4257443 h 4962109"/>
              <a:gd name="connsiteX187" fmla="*/ 1221700 w 10534650"/>
              <a:gd name="connsiteY187" fmla="*/ 4268736 h 4962109"/>
              <a:gd name="connsiteX188" fmla="*/ 1174793 w 10534650"/>
              <a:gd name="connsiteY188" fmla="*/ 4270928 h 4962109"/>
              <a:gd name="connsiteX189" fmla="*/ 1098150 w 10534650"/>
              <a:gd name="connsiteY189" fmla="*/ 4243822 h 4962109"/>
              <a:gd name="connsiteX190" fmla="*/ 1069859 w 10534650"/>
              <a:gd name="connsiteY190" fmla="*/ 4239673 h 4962109"/>
              <a:gd name="connsiteX191" fmla="*/ 1007226 w 10534650"/>
              <a:gd name="connsiteY191" fmla="*/ 4224839 h 4962109"/>
              <a:gd name="connsiteX192" fmla="*/ 951768 w 10534650"/>
              <a:gd name="connsiteY192" fmla="*/ 4221810 h 4962109"/>
              <a:gd name="connsiteX193" fmla="*/ 906114 w 10534650"/>
              <a:gd name="connsiteY193" fmla="*/ 4235593 h 4962109"/>
              <a:gd name="connsiteX194" fmla="*/ 841245 w 10534650"/>
              <a:gd name="connsiteY194" fmla="*/ 4234521 h 4962109"/>
              <a:gd name="connsiteX195" fmla="*/ 800332 w 10534650"/>
              <a:gd name="connsiteY195" fmla="*/ 4219495 h 4962109"/>
              <a:gd name="connsiteX196" fmla="*/ 791951 w 10534650"/>
              <a:gd name="connsiteY196" fmla="*/ 4217256 h 4962109"/>
              <a:gd name="connsiteX197" fmla="*/ 682847 w 10534650"/>
              <a:gd name="connsiteY197" fmla="*/ 4209095 h 4962109"/>
              <a:gd name="connsiteX198" fmla="*/ 544048 w 10534650"/>
              <a:gd name="connsiteY198" fmla="*/ 4236583 h 4962109"/>
              <a:gd name="connsiteX199" fmla="*/ 520986 w 10534650"/>
              <a:gd name="connsiteY199" fmla="*/ 4242810 h 4962109"/>
              <a:gd name="connsiteX200" fmla="*/ 410178 w 10534650"/>
              <a:gd name="connsiteY200" fmla="*/ 4248822 h 4962109"/>
              <a:gd name="connsiteX201" fmla="*/ 350333 w 10534650"/>
              <a:gd name="connsiteY201" fmla="*/ 4258484 h 4962109"/>
              <a:gd name="connsiteX202" fmla="*/ 307802 w 10534650"/>
              <a:gd name="connsiteY202" fmla="*/ 4256334 h 4962109"/>
              <a:gd name="connsiteX203" fmla="*/ 254816 w 10534650"/>
              <a:gd name="connsiteY203" fmla="*/ 4277037 h 4962109"/>
              <a:gd name="connsiteX204" fmla="*/ 237292 w 10534650"/>
              <a:gd name="connsiteY204" fmla="*/ 4286423 h 4962109"/>
              <a:gd name="connsiteX205" fmla="*/ 216734 w 10534650"/>
              <a:gd name="connsiteY205" fmla="*/ 4291334 h 4962109"/>
              <a:gd name="connsiteX206" fmla="*/ 124141 w 10534650"/>
              <a:gd name="connsiteY206" fmla="*/ 4305079 h 4962109"/>
              <a:gd name="connsiteX207" fmla="*/ 107121 w 10534650"/>
              <a:gd name="connsiteY207" fmla="*/ 4315238 h 4962109"/>
              <a:gd name="connsiteX208" fmla="*/ 95746 w 10534650"/>
              <a:gd name="connsiteY208" fmla="*/ 4321517 h 4962109"/>
              <a:gd name="connsiteX209" fmla="*/ 6292 w 10534650"/>
              <a:gd name="connsiteY209" fmla="*/ 4327311 h 4962109"/>
              <a:gd name="connsiteX210" fmla="*/ 1 w 10534650"/>
              <a:gd name="connsiteY210" fmla="*/ 4327851 h 496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10534650" h="4962109">
                <a:moveTo>
                  <a:pt x="6180200" y="4801197"/>
                </a:moveTo>
                <a:lnTo>
                  <a:pt x="6147637" y="4805291"/>
                </a:lnTo>
                <a:lnTo>
                  <a:pt x="6164640" y="4804893"/>
                </a:lnTo>
                <a:cubicBezTo>
                  <a:pt x="6170280" y="4804512"/>
                  <a:pt x="6175677" y="4803578"/>
                  <a:pt x="6180200" y="4801197"/>
                </a:cubicBezTo>
                <a:close/>
                <a:moveTo>
                  <a:pt x="5969537" y="4731750"/>
                </a:moveTo>
                <a:lnTo>
                  <a:pt x="5980870" y="4743324"/>
                </a:lnTo>
                <a:lnTo>
                  <a:pt x="5980870" y="4743323"/>
                </a:lnTo>
                <a:close/>
                <a:moveTo>
                  <a:pt x="6712815" y="4676908"/>
                </a:moveTo>
                <a:lnTo>
                  <a:pt x="6712815" y="4676909"/>
                </a:lnTo>
                <a:lnTo>
                  <a:pt x="6734605" y="4700281"/>
                </a:lnTo>
                <a:cubicBezTo>
                  <a:pt x="6728727" y="4693945"/>
                  <a:pt x="6722664" y="4687596"/>
                  <a:pt x="6712815" y="4676908"/>
                </a:cubicBezTo>
                <a:close/>
                <a:moveTo>
                  <a:pt x="5236566" y="4571169"/>
                </a:moveTo>
                <a:lnTo>
                  <a:pt x="5264294" y="4579674"/>
                </a:lnTo>
                <a:lnTo>
                  <a:pt x="5280204" y="4586908"/>
                </a:lnTo>
                <a:lnTo>
                  <a:pt x="5280336" y="4586967"/>
                </a:lnTo>
                <a:lnTo>
                  <a:pt x="5294396" y="4593609"/>
                </a:lnTo>
                <a:lnTo>
                  <a:pt x="5296104" y="4594130"/>
                </a:lnTo>
                <a:lnTo>
                  <a:pt x="5301566" y="4596610"/>
                </a:lnTo>
                <a:cubicBezTo>
                  <a:pt x="5308775" y="4599427"/>
                  <a:pt x="5316122" y="4601617"/>
                  <a:pt x="5323749" y="4602562"/>
                </a:cubicBezTo>
                <a:lnTo>
                  <a:pt x="5296104" y="4594130"/>
                </a:lnTo>
                <a:lnTo>
                  <a:pt x="5280336" y="4586967"/>
                </a:lnTo>
                <a:lnTo>
                  <a:pt x="5266003" y="4580197"/>
                </a:lnTo>
                <a:lnTo>
                  <a:pt x="5264294" y="4579674"/>
                </a:lnTo>
                <a:lnTo>
                  <a:pt x="5258823" y="4577184"/>
                </a:lnTo>
                <a:cubicBezTo>
                  <a:pt x="5251595" y="4574355"/>
                  <a:pt x="5244224" y="4572143"/>
                  <a:pt x="5236566" y="4571169"/>
                </a:cubicBezTo>
                <a:close/>
                <a:moveTo>
                  <a:pt x="5514391" y="4562409"/>
                </a:moveTo>
                <a:lnTo>
                  <a:pt x="5571581" y="4569638"/>
                </a:lnTo>
                <a:cubicBezTo>
                  <a:pt x="5561681" y="4566506"/>
                  <a:pt x="5551982" y="4564189"/>
                  <a:pt x="5542458" y="4562909"/>
                </a:cubicBezTo>
                <a:cubicBezTo>
                  <a:pt x="5532935" y="4561630"/>
                  <a:pt x="5523588" y="4561388"/>
                  <a:pt x="5514391" y="4562409"/>
                </a:cubicBezTo>
                <a:close/>
                <a:moveTo>
                  <a:pt x="3097094" y="4429045"/>
                </a:moveTo>
                <a:lnTo>
                  <a:pt x="3088347" y="4439791"/>
                </a:lnTo>
                <a:cubicBezTo>
                  <a:pt x="3083671" y="4447172"/>
                  <a:pt x="3078424" y="4452894"/>
                  <a:pt x="3072652" y="4457084"/>
                </a:cubicBezTo>
                <a:lnTo>
                  <a:pt x="3053825" y="4465207"/>
                </a:lnTo>
                <a:cubicBezTo>
                  <a:pt x="3067357" y="4462670"/>
                  <a:pt x="3078995" y="4454555"/>
                  <a:pt x="3088348" y="4439791"/>
                </a:cubicBezTo>
                <a:close/>
                <a:moveTo>
                  <a:pt x="4090071" y="4402823"/>
                </a:moveTo>
                <a:lnTo>
                  <a:pt x="4105672" y="4404644"/>
                </a:lnTo>
                <a:lnTo>
                  <a:pt x="4121173" y="4414076"/>
                </a:lnTo>
                <a:cubicBezTo>
                  <a:pt x="4116059" y="4409460"/>
                  <a:pt x="4110873" y="4406418"/>
                  <a:pt x="4105673" y="4404644"/>
                </a:cubicBezTo>
                <a:lnTo>
                  <a:pt x="4105672" y="4404644"/>
                </a:lnTo>
                <a:lnTo>
                  <a:pt x="4105672" y="4404644"/>
                </a:lnTo>
                <a:cubicBezTo>
                  <a:pt x="4100470" y="4402869"/>
                  <a:pt x="4095250" y="4402364"/>
                  <a:pt x="4090071" y="4402823"/>
                </a:cubicBezTo>
                <a:close/>
                <a:moveTo>
                  <a:pt x="3874703" y="4390456"/>
                </a:moveTo>
                <a:cubicBezTo>
                  <a:pt x="3888207" y="4407424"/>
                  <a:pt x="3904096" y="4414579"/>
                  <a:pt x="3921126" y="4417222"/>
                </a:cubicBezTo>
                <a:lnTo>
                  <a:pt x="3896594" y="4409211"/>
                </a:lnTo>
                <a:cubicBezTo>
                  <a:pt x="3888805" y="4404972"/>
                  <a:pt x="3881457" y="4398939"/>
                  <a:pt x="3874703" y="4390456"/>
                </a:cubicBezTo>
                <a:close/>
                <a:moveTo>
                  <a:pt x="7873706" y="4301238"/>
                </a:moveTo>
                <a:cubicBezTo>
                  <a:pt x="7879271" y="4306720"/>
                  <a:pt x="7885522" y="4312339"/>
                  <a:pt x="7892206" y="4317039"/>
                </a:cubicBezTo>
                <a:lnTo>
                  <a:pt x="7899880" y="4320773"/>
                </a:lnTo>
                <a:lnTo>
                  <a:pt x="7892205" y="4317038"/>
                </a:lnTo>
                <a:cubicBezTo>
                  <a:pt x="7885522" y="4312339"/>
                  <a:pt x="7879271" y="4306720"/>
                  <a:pt x="7873706" y="4301238"/>
                </a:cubicBezTo>
                <a:close/>
                <a:moveTo>
                  <a:pt x="1456506" y="3863438"/>
                </a:moveTo>
                <a:cubicBezTo>
                  <a:pt x="1451501" y="3864050"/>
                  <a:pt x="1446149" y="3865681"/>
                  <a:pt x="1442667" y="3867764"/>
                </a:cubicBezTo>
                <a:cubicBezTo>
                  <a:pt x="1425879" y="3877941"/>
                  <a:pt x="1411091" y="3885493"/>
                  <a:pt x="1397372" y="3890362"/>
                </a:cubicBezTo>
                <a:cubicBezTo>
                  <a:pt x="1411091" y="3885493"/>
                  <a:pt x="1425880" y="3877941"/>
                  <a:pt x="1442668" y="3867764"/>
                </a:cubicBezTo>
                <a:close/>
                <a:moveTo>
                  <a:pt x="1071905" y="3816123"/>
                </a:moveTo>
                <a:lnTo>
                  <a:pt x="1062478" y="3818725"/>
                </a:lnTo>
                <a:lnTo>
                  <a:pt x="1022563" y="3825445"/>
                </a:lnTo>
                <a:lnTo>
                  <a:pt x="1062480" y="3818725"/>
                </a:lnTo>
                <a:close/>
                <a:moveTo>
                  <a:pt x="1209869" y="3815014"/>
                </a:moveTo>
                <a:cubicBezTo>
                  <a:pt x="1227625" y="3817890"/>
                  <a:pt x="1245541" y="3819944"/>
                  <a:pt x="1257364" y="3832567"/>
                </a:cubicBezTo>
                <a:cubicBezTo>
                  <a:pt x="1245542" y="3819944"/>
                  <a:pt x="1227625" y="3817890"/>
                  <a:pt x="1209869" y="3815014"/>
                </a:cubicBezTo>
                <a:close/>
                <a:moveTo>
                  <a:pt x="0" y="0"/>
                </a:moveTo>
                <a:lnTo>
                  <a:pt x="10534650" y="0"/>
                </a:lnTo>
                <a:lnTo>
                  <a:pt x="10534650" y="3353931"/>
                </a:lnTo>
                <a:lnTo>
                  <a:pt x="10495227" y="3401247"/>
                </a:lnTo>
                <a:cubicBezTo>
                  <a:pt x="10485337" y="3413006"/>
                  <a:pt x="10476032" y="3427032"/>
                  <a:pt x="10463118" y="3434133"/>
                </a:cubicBezTo>
                <a:cubicBezTo>
                  <a:pt x="10436316" y="3449009"/>
                  <a:pt x="10407326" y="3460583"/>
                  <a:pt x="10378879" y="3472380"/>
                </a:cubicBezTo>
                <a:cubicBezTo>
                  <a:pt x="10354448" y="3482409"/>
                  <a:pt x="10328740" y="3489381"/>
                  <a:pt x="10304799" y="3500370"/>
                </a:cubicBezTo>
                <a:cubicBezTo>
                  <a:pt x="10285652" y="3509090"/>
                  <a:pt x="10268271" y="3521824"/>
                  <a:pt x="10250242" y="3533216"/>
                </a:cubicBezTo>
                <a:cubicBezTo>
                  <a:pt x="10234541" y="3543095"/>
                  <a:pt x="10217465" y="3551396"/>
                  <a:pt x="10204013" y="3563655"/>
                </a:cubicBezTo>
                <a:cubicBezTo>
                  <a:pt x="10171195" y="3593338"/>
                  <a:pt x="10138228" y="3622454"/>
                  <a:pt x="10098588" y="3643324"/>
                </a:cubicBezTo>
                <a:cubicBezTo>
                  <a:pt x="10059514" y="3664046"/>
                  <a:pt x="10022283" y="3687678"/>
                  <a:pt x="9983369" y="3708784"/>
                </a:cubicBezTo>
                <a:cubicBezTo>
                  <a:pt x="9945228" y="3729383"/>
                  <a:pt x="9910448" y="3752437"/>
                  <a:pt x="9888637" y="3792146"/>
                </a:cubicBezTo>
                <a:cubicBezTo>
                  <a:pt x="9878912" y="3809668"/>
                  <a:pt x="9865565" y="3828615"/>
                  <a:pt x="9848780" y="3838049"/>
                </a:cubicBezTo>
                <a:cubicBezTo>
                  <a:pt x="9824861" y="3851452"/>
                  <a:pt x="9795499" y="3854838"/>
                  <a:pt x="9769701" y="3865885"/>
                </a:cubicBezTo>
                <a:cubicBezTo>
                  <a:pt x="9739318" y="3878850"/>
                  <a:pt x="9704457" y="3889469"/>
                  <a:pt x="9682888" y="3911938"/>
                </a:cubicBezTo>
                <a:cubicBezTo>
                  <a:pt x="9663714" y="3931973"/>
                  <a:pt x="9644670" y="3947376"/>
                  <a:pt x="9620297" y="3959262"/>
                </a:cubicBezTo>
                <a:cubicBezTo>
                  <a:pt x="9603219" y="3967566"/>
                  <a:pt x="9589864" y="3983912"/>
                  <a:pt x="9572344" y="3990515"/>
                </a:cubicBezTo>
                <a:cubicBezTo>
                  <a:pt x="9549293" y="3999339"/>
                  <a:pt x="9526207" y="4005934"/>
                  <a:pt x="9505537" y="4020672"/>
                </a:cubicBezTo>
                <a:cubicBezTo>
                  <a:pt x="9484091" y="4035912"/>
                  <a:pt x="9460115" y="4047456"/>
                  <a:pt x="9437819" y="4061525"/>
                </a:cubicBezTo>
                <a:cubicBezTo>
                  <a:pt x="9425990" y="4069070"/>
                  <a:pt x="9416013" y="4079339"/>
                  <a:pt x="9404527" y="4087281"/>
                </a:cubicBezTo>
                <a:cubicBezTo>
                  <a:pt x="9383500" y="4101807"/>
                  <a:pt x="9362130" y="4115940"/>
                  <a:pt x="9340611" y="4129506"/>
                </a:cubicBezTo>
                <a:cubicBezTo>
                  <a:pt x="9319094" y="4143075"/>
                  <a:pt x="9298336" y="4159103"/>
                  <a:pt x="9275062" y="4168468"/>
                </a:cubicBezTo>
                <a:cubicBezTo>
                  <a:pt x="9235393" y="4184326"/>
                  <a:pt x="9192714" y="4192558"/>
                  <a:pt x="9154049" y="4209968"/>
                </a:cubicBezTo>
                <a:cubicBezTo>
                  <a:pt x="9114807" y="4227709"/>
                  <a:pt x="9077428" y="4250775"/>
                  <a:pt x="9041981" y="4275454"/>
                </a:cubicBezTo>
                <a:cubicBezTo>
                  <a:pt x="9013941" y="4294886"/>
                  <a:pt x="8987577" y="4314247"/>
                  <a:pt x="8953407" y="4322870"/>
                </a:cubicBezTo>
                <a:cubicBezTo>
                  <a:pt x="8934339" y="4327698"/>
                  <a:pt x="8913858" y="4339665"/>
                  <a:pt x="8901537" y="4354413"/>
                </a:cubicBezTo>
                <a:cubicBezTo>
                  <a:pt x="8874858" y="4386553"/>
                  <a:pt x="8842027" y="4408257"/>
                  <a:pt x="8805370" y="4426175"/>
                </a:cubicBezTo>
                <a:cubicBezTo>
                  <a:pt x="8756414" y="4450307"/>
                  <a:pt x="8707976" y="4475033"/>
                  <a:pt x="8658874" y="4498599"/>
                </a:cubicBezTo>
                <a:cubicBezTo>
                  <a:pt x="8629907" y="4512587"/>
                  <a:pt x="8601063" y="4527509"/>
                  <a:pt x="8570718" y="4537136"/>
                </a:cubicBezTo>
                <a:cubicBezTo>
                  <a:pt x="8508693" y="4557041"/>
                  <a:pt x="8445428" y="4573334"/>
                  <a:pt x="8382959" y="4591539"/>
                </a:cubicBezTo>
                <a:cubicBezTo>
                  <a:pt x="8362523" y="4597385"/>
                  <a:pt x="8342983" y="4606448"/>
                  <a:pt x="8322237" y="4611347"/>
                </a:cubicBezTo>
                <a:cubicBezTo>
                  <a:pt x="8299794" y="4616686"/>
                  <a:pt x="8276017" y="4617112"/>
                  <a:pt x="8253574" y="4622451"/>
                </a:cubicBezTo>
                <a:cubicBezTo>
                  <a:pt x="8216238" y="4631231"/>
                  <a:pt x="8179798" y="4643227"/>
                  <a:pt x="8142452" y="4652191"/>
                </a:cubicBezTo>
                <a:cubicBezTo>
                  <a:pt x="8070405" y="4669374"/>
                  <a:pt x="7998236" y="4685619"/>
                  <a:pt x="7926082" y="4701680"/>
                </a:cubicBezTo>
                <a:cubicBezTo>
                  <a:pt x="7910636" y="4705085"/>
                  <a:pt x="7894160" y="4704520"/>
                  <a:pt x="7878875" y="4708305"/>
                </a:cubicBezTo>
                <a:cubicBezTo>
                  <a:pt x="7838286" y="4718535"/>
                  <a:pt x="7797807" y="4729883"/>
                  <a:pt x="7757501" y="4741432"/>
                </a:cubicBezTo>
                <a:cubicBezTo>
                  <a:pt x="7733086" y="4748492"/>
                  <a:pt x="7709086" y="4757622"/>
                  <a:pt x="7684511" y="4764301"/>
                </a:cubicBezTo>
                <a:cubicBezTo>
                  <a:pt x="7664851" y="4769644"/>
                  <a:pt x="7644738" y="4773472"/>
                  <a:pt x="7624515" y="4776179"/>
                </a:cubicBezTo>
                <a:cubicBezTo>
                  <a:pt x="7607100" y="4778522"/>
                  <a:pt x="7589211" y="4776933"/>
                  <a:pt x="7571930" y="4780027"/>
                </a:cubicBezTo>
                <a:cubicBezTo>
                  <a:pt x="7525162" y="4788350"/>
                  <a:pt x="7478851" y="4798192"/>
                  <a:pt x="7432402" y="4807278"/>
                </a:cubicBezTo>
                <a:cubicBezTo>
                  <a:pt x="7413794" y="4810838"/>
                  <a:pt x="7394900" y="4813080"/>
                  <a:pt x="7376754" y="4817968"/>
                </a:cubicBezTo>
                <a:cubicBezTo>
                  <a:pt x="7328196" y="4830812"/>
                  <a:pt x="7280227" y="4845917"/>
                  <a:pt x="7231546" y="4857825"/>
                </a:cubicBezTo>
                <a:cubicBezTo>
                  <a:pt x="7191170" y="4867696"/>
                  <a:pt x="7149922" y="4873983"/>
                  <a:pt x="7109089" y="4882341"/>
                </a:cubicBezTo>
                <a:cubicBezTo>
                  <a:pt x="7091771" y="4885988"/>
                  <a:pt x="7075053" y="4891717"/>
                  <a:pt x="7057788" y="4894624"/>
                </a:cubicBezTo>
                <a:cubicBezTo>
                  <a:pt x="7019113" y="4901273"/>
                  <a:pt x="6979984" y="4906404"/>
                  <a:pt x="6941125" y="4913041"/>
                </a:cubicBezTo>
                <a:cubicBezTo>
                  <a:pt x="6918968" y="4916914"/>
                  <a:pt x="6897260" y="4925088"/>
                  <a:pt x="6874857" y="4927091"/>
                </a:cubicBezTo>
                <a:cubicBezTo>
                  <a:pt x="6821656" y="4931824"/>
                  <a:pt x="6768247" y="4934130"/>
                  <a:pt x="6714789" y="4937175"/>
                </a:cubicBezTo>
                <a:cubicBezTo>
                  <a:pt x="6659657" y="4940292"/>
                  <a:pt x="6604682" y="4943792"/>
                  <a:pt x="6549597" y="4946170"/>
                </a:cubicBezTo>
                <a:cubicBezTo>
                  <a:pt x="6519465" y="4947276"/>
                  <a:pt x="6489322" y="4945783"/>
                  <a:pt x="6459201" y="4946704"/>
                </a:cubicBezTo>
                <a:cubicBezTo>
                  <a:pt x="6432800" y="4947508"/>
                  <a:pt x="6406432" y="4950539"/>
                  <a:pt x="6379993" y="4951898"/>
                </a:cubicBezTo>
                <a:cubicBezTo>
                  <a:pt x="6357100" y="4952937"/>
                  <a:pt x="6334097" y="4952858"/>
                  <a:pt x="6311205" y="4953901"/>
                </a:cubicBezTo>
                <a:cubicBezTo>
                  <a:pt x="6274532" y="4955673"/>
                  <a:pt x="6238005" y="4958014"/>
                  <a:pt x="6201505" y="4959986"/>
                </a:cubicBezTo>
                <a:cubicBezTo>
                  <a:pt x="6186248" y="4960620"/>
                  <a:pt x="6170049" y="4964157"/>
                  <a:pt x="6156018" y="4960421"/>
                </a:cubicBezTo>
                <a:cubicBezTo>
                  <a:pt x="6120663" y="4950966"/>
                  <a:pt x="6085248" y="4950600"/>
                  <a:pt x="6049276" y="4952977"/>
                </a:cubicBezTo>
                <a:cubicBezTo>
                  <a:pt x="6036975" y="4953812"/>
                  <a:pt x="6023887" y="4952550"/>
                  <a:pt x="6012280" y="4948608"/>
                </a:cubicBezTo>
                <a:cubicBezTo>
                  <a:pt x="5988511" y="4940682"/>
                  <a:pt x="5965659" y="4930223"/>
                  <a:pt x="5942361" y="4920847"/>
                </a:cubicBezTo>
                <a:cubicBezTo>
                  <a:pt x="5939837" y="4919748"/>
                  <a:pt x="5936711" y="4919348"/>
                  <a:pt x="5933980" y="4918608"/>
                </a:cubicBezTo>
                <a:cubicBezTo>
                  <a:pt x="5918490" y="4914400"/>
                  <a:pt x="5903193" y="4910205"/>
                  <a:pt x="5887681" y="4906368"/>
                </a:cubicBezTo>
                <a:cubicBezTo>
                  <a:pt x="5879287" y="4904312"/>
                  <a:pt x="5870619" y="4903538"/>
                  <a:pt x="5862209" y="4901667"/>
                </a:cubicBezTo>
                <a:cubicBezTo>
                  <a:pt x="5829686" y="4894261"/>
                  <a:pt x="5792897" y="4900480"/>
                  <a:pt x="5765973" y="4876200"/>
                </a:cubicBezTo>
                <a:cubicBezTo>
                  <a:pt x="5748483" y="4860538"/>
                  <a:pt x="5730341" y="4862645"/>
                  <a:pt x="5710431" y="4863519"/>
                </a:cubicBezTo>
                <a:cubicBezTo>
                  <a:pt x="5695357" y="4864163"/>
                  <a:pt x="5680064" y="4862567"/>
                  <a:pt x="5664908" y="4861723"/>
                </a:cubicBezTo>
                <a:cubicBezTo>
                  <a:pt x="5638275" y="4860468"/>
                  <a:pt x="5611666" y="4858845"/>
                  <a:pt x="5585007" y="4857960"/>
                </a:cubicBezTo>
                <a:cubicBezTo>
                  <a:pt x="5576485" y="4857752"/>
                  <a:pt x="5567492" y="4861780"/>
                  <a:pt x="5559231" y="4860477"/>
                </a:cubicBezTo>
                <a:cubicBezTo>
                  <a:pt x="5521053" y="4854355"/>
                  <a:pt x="5483013" y="4846202"/>
                  <a:pt x="5444811" y="4840451"/>
                </a:cubicBezTo>
                <a:cubicBezTo>
                  <a:pt x="5423144" y="4837123"/>
                  <a:pt x="5400557" y="4839112"/>
                  <a:pt x="5379124" y="4835057"/>
                </a:cubicBezTo>
                <a:cubicBezTo>
                  <a:pt x="5354393" y="4830408"/>
                  <a:pt x="5330529" y="4821180"/>
                  <a:pt x="5306093" y="4814877"/>
                </a:cubicBezTo>
                <a:cubicBezTo>
                  <a:pt x="5299348" y="4813123"/>
                  <a:pt x="5291662" y="4814270"/>
                  <a:pt x="5284433" y="4814147"/>
                </a:cubicBezTo>
                <a:cubicBezTo>
                  <a:pt x="5276282" y="4813965"/>
                  <a:pt x="5268291" y="4814164"/>
                  <a:pt x="5260152" y="4813796"/>
                </a:cubicBezTo>
                <a:cubicBezTo>
                  <a:pt x="5235376" y="4812484"/>
                  <a:pt x="5210666" y="4810246"/>
                  <a:pt x="5185829" y="4809858"/>
                </a:cubicBezTo>
                <a:cubicBezTo>
                  <a:pt x="5170634" y="4809567"/>
                  <a:pt x="5154236" y="4816059"/>
                  <a:pt x="5140387" y="4812334"/>
                </a:cubicBezTo>
                <a:cubicBezTo>
                  <a:pt x="5112124" y="4805032"/>
                  <a:pt x="5082682" y="4815092"/>
                  <a:pt x="5054734" y="4803174"/>
                </a:cubicBezTo>
                <a:cubicBezTo>
                  <a:pt x="5046067" y="4799616"/>
                  <a:pt x="5033378" y="4806174"/>
                  <a:pt x="5022638" y="4805814"/>
                </a:cubicBezTo>
                <a:cubicBezTo>
                  <a:pt x="4995795" y="4804917"/>
                  <a:pt x="4969030" y="4802912"/>
                  <a:pt x="4942261" y="4800907"/>
                </a:cubicBezTo>
                <a:cubicBezTo>
                  <a:pt x="4918263" y="4799091"/>
                  <a:pt x="4893154" y="4799980"/>
                  <a:pt x="4870420" y="4793240"/>
                </a:cubicBezTo>
                <a:cubicBezTo>
                  <a:pt x="4846600" y="4786056"/>
                  <a:pt x="4824759" y="4785313"/>
                  <a:pt x="4800874" y="4789997"/>
                </a:cubicBezTo>
                <a:cubicBezTo>
                  <a:pt x="4784518" y="4793152"/>
                  <a:pt x="4767488" y="4792551"/>
                  <a:pt x="4750778" y="4792713"/>
                </a:cubicBezTo>
                <a:cubicBezTo>
                  <a:pt x="4732764" y="4792973"/>
                  <a:pt x="4713264" y="4787751"/>
                  <a:pt x="4696598" y="4792741"/>
                </a:cubicBezTo>
                <a:cubicBezTo>
                  <a:pt x="4646976" y="4807551"/>
                  <a:pt x="4597032" y="4808052"/>
                  <a:pt x="4546427" y="4804612"/>
                </a:cubicBezTo>
                <a:cubicBezTo>
                  <a:pt x="4537191" y="4803984"/>
                  <a:pt x="4527947" y="4800760"/>
                  <a:pt x="4519273" y="4797386"/>
                </a:cubicBezTo>
                <a:cubicBezTo>
                  <a:pt x="4468687" y="4777248"/>
                  <a:pt x="4416689" y="4775196"/>
                  <a:pt x="4363361" y="4781778"/>
                </a:cubicBezTo>
                <a:cubicBezTo>
                  <a:pt x="4352313" y="4783253"/>
                  <a:pt x="4340098" y="4782794"/>
                  <a:pt x="4329354" y="4779838"/>
                </a:cubicBezTo>
                <a:cubicBezTo>
                  <a:pt x="4299132" y="4771288"/>
                  <a:pt x="4270125" y="4758554"/>
                  <a:pt x="4239595" y="4751840"/>
                </a:cubicBezTo>
                <a:cubicBezTo>
                  <a:pt x="4189137" y="4740803"/>
                  <a:pt x="4143262" y="4763288"/>
                  <a:pt x="4096514" y="4776811"/>
                </a:cubicBezTo>
                <a:cubicBezTo>
                  <a:pt x="4052043" y="4789559"/>
                  <a:pt x="4012695" y="4822508"/>
                  <a:pt x="3961888" y="4811077"/>
                </a:cubicBezTo>
                <a:cubicBezTo>
                  <a:pt x="3956768" y="4809986"/>
                  <a:pt x="3950703" y="4814584"/>
                  <a:pt x="3944891" y="4815486"/>
                </a:cubicBezTo>
                <a:cubicBezTo>
                  <a:pt x="3928953" y="4817931"/>
                  <a:pt x="3912968" y="4821109"/>
                  <a:pt x="3896970" y="4821693"/>
                </a:cubicBezTo>
                <a:cubicBezTo>
                  <a:pt x="3877426" y="4822591"/>
                  <a:pt x="3857714" y="4820509"/>
                  <a:pt x="3838196" y="4821037"/>
                </a:cubicBezTo>
                <a:cubicBezTo>
                  <a:pt x="3825655" y="4821298"/>
                  <a:pt x="3813141" y="4822487"/>
                  <a:pt x="3800670" y="4823403"/>
                </a:cubicBezTo>
                <a:lnTo>
                  <a:pt x="3797857" y="4823456"/>
                </a:lnTo>
                <a:lnTo>
                  <a:pt x="3740361" y="4819547"/>
                </a:lnTo>
                <a:lnTo>
                  <a:pt x="3733853" y="4818257"/>
                </a:lnTo>
                <a:cubicBezTo>
                  <a:pt x="3724094" y="4815461"/>
                  <a:pt x="3714384" y="4812250"/>
                  <a:pt x="3704618" y="4809915"/>
                </a:cubicBezTo>
                <a:cubicBezTo>
                  <a:pt x="3677042" y="4803402"/>
                  <a:pt x="3646294" y="4802610"/>
                  <a:pt x="3622533" y="4789121"/>
                </a:cubicBezTo>
                <a:cubicBezTo>
                  <a:pt x="3597163" y="4774778"/>
                  <a:pt x="3572619" y="4767358"/>
                  <a:pt x="3545207" y="4769391"/>
                </a:cubicBezTo>
                <a:cubicBezTo>
                  <a:pt x="3536068" y="4770067"/>
                  <a:pt x="3523903" y="4777034"/>
                  <a:pt x="3519303" y="4784698"/>
                </a:cubicBezTo>
                <a:cubicBezTo>
                  <a:pt x="3509045" y="4801815"/>
                  <a:pt x="3496459" y="4804113"/>
                  <a:pt x="3480065" y="4796876"/>
                </a:cubicBezTo>
                <a:cubicBezTo>
                  <a:pt x="3465826" y="4790712"/>
                  <a:pt x="3448089" y="4786910"/>
                  <a:pt x="3438793" y="4776257"/>
                </a:cubicBezTo>
                <a:cubicBezTo>
                  <a:pt x="3412454" y="4746079"/>
                  <a:pt x="3376501" y="4742708"/>
                  <a:pt x="3341926" y="4732751"/>
                </a:cubicBezTo>
                <a:cubicBezTo>
                  <a:pt x="3320818" y="4726675"/>
                  <a:pt x="3300881" y="4725135"/>
                  <a:pt x="3279243" y="4726817"/>
                </a:cubicBezTo>
                <a:cubicBezTo>
                  <a:pt x="3232227" y="4730673"/>
                  <a:pt x="3187653" y="4717623"/>
                  <a:pt x="3143823" y="4701842"/>
                </a:cubicBezTo>
                <a:cubicBezTo>
                  <a:pt x="3114850" y="4691337"/>
                  <a:pt x="3084913" y="4684106"/>
                  <a:pt x="3056138" y="4673429"/>
                </a:cubicBezTo>
                <a:cubicBezTo>
                  <a:pt x="3034612" y="4665286"/>
                  <a:pt x="3013174" y="4655850"/>
                  <a:pt x="2993770" y="4643771"/>
                </a:cubicBezTo>
                <a:cubicBezTo>
                  <a:pt x="2965655" y="4626086"/>
                  <a:pt x="2941776" y="4600714"/>
                  <a:pt x="2904225" y="4604470"/>
                </a:cubicBezTo>
                <a:cubicBezTo>
                  <a:pt x="2871157" y="4607788"/>
                  <a:pt x="2842399" y="4594145"/>
                  <a:pt x="2813231" y="4581028"/>
                </a:cubicBezTo>
                <a:cubicBezTo>
                  <a:pt x="2791804" y="4571408"/>
                  <a:pt x="2770396" y="4561601"/>
                  <a:pt x="2748028" y="4554886"/>
                </a:cubicBezTo>
                <a:cubicBezTo>
                  <a:pt x="2721475" y="4546959"/>
                  <a:pt x="2690826" y="4547473"/>
                  <a:pt x="2667581" y="4534574"/>
                </a:cubicBezTo>
                <a:cubicBezTo>
                  <a:pt x="2643266" y="4521045"/>
                  <a:pt x="2621858" y="4527570"/>
                  <a:pt x="2599283" y="4529376"/>
                </a:cubicBezTo>
                <a:cubicBezTo>
                  <a:pt x="2563287" y="4532123"/>
                  <a:pt x="2527170" y="4539316"/>
                  <a:pt x="2491986" y="4524678"/>
                </a:cubicBezTo>
                <a:cubicBezTo>
                  <a:pt x="2449219" y="4506927"/>
                  <a:pt x="2406896" y="4488094"/>
                  <a:pt x="2363895" y="4471069"/>
                </a:cubicBezTo>
                <a:cubicBezTo>
                  <a:pt x="2347265" y="4464556"/>
                  <a:pt x="2329135" y="4461097"/>
                  <a:pt x="2311566" y="4457491"/>
                </a:cubicBezTo>
                <a:cubicBezTo>
                  <a:pt x="2294899" y="4454317"/>
                  <a:pt x="2274416" y="4458121"/>
                  <a:pt x="2262011" y="4449484"/>
                </a:cubicBezTo>
                <a:cubicBezTo>
                  <a:pt x="2230123" y="4427279"/>
                  <a:pt x="2196623" y="4415167"/>
                  <a:pt x="2158206" y="4412555"/>
                </a:cubicBezTo>
                <a:cubicBezTo>
                  <a:pt x="2143798" y="4411575"/>
                  <a:pt x="2130327" y="4402309"/>
                  <a:pt x="2115838" y="4399840"/>
                </a:cubicBezTo>
                <a:cubicBezTo>
                  <a:pt x="2096014" y="4396637"/>
                  <a:pt x="2073451" y="4390093"/>
                  <a:pt x="2055614" y="4395932"/>
                </a:cubicBezTo>
                <a:cubicBezTo>
                  <a:pt x="2013667" y="4409780"/>
                  <a:pt x="1981552" y="4393679"/>
                  <a:pt x="1947021" y="4374820"/>
                </a:cubicBezTo>
                <a:cubicBezTo>
                  <a:pt x="1913035" y="4356182"/>
                  <a:pt x="1876975" y="4340743"/>
                  <a:pt x="1840396" y="4327492"/>
                </a:cubicBezTo>
                <a:cubicBezTo>
                  <a:pt x="1826623" y="4322661"/>
                  <a:pt x="1809379" y="4327983"/>
                  <a:pt x="1793775" y="4328221"/>
                </a:cubicBezTo>
                <a:cubicBezTo>
                  <a:pt x="1788208" y="4328213"/>
                  <a:pt x="1782076" y="4328353"/>
                  <a:pt x="1777216" y="4326168"/>
                </a:cubicBezTo>
                <a:cubicBezTo>
                  <a:pt x="1730217" y="4305160"/>
                  <a:pt x="1682189" y="4288351"/>
                  <a:pt x="1629295" y="4294032"/>
                </a:cubicBezTo>
                <a:cubicBezTo>
                  <a:pt x="1624431" y="4294630"/>
                  <a:pt x="1619210" y="4292232"/>
                  <a:pt x="1614496" y="4290614"/>
                </a:cubicBezTo>
                <a:cubicBezTo>
                  <a:pt x="1591493" y="4282369"/>
                  <a:pt x="1569306" y="4270287"/>
                  <a:pt x="1545646" y="4266265"/>
                </a:cubicBezTo>
                <a:cubicBezTo>
                  <a:pt x="1487316" y="4256363"/>
                  <a:pt x="1428380" y="4249943"/>
                  <a:pt x="1369537" y="4242047"/>
                </a:cubicBezTo>
                <a:cubicBezTo>
                  <a:pt x="1365856" y="4241612"/>
                  <a:pt x="1361977" y="4241349"/>
                  <a:pt x="1358743" y="4239828"/>
                </a:cubicBezTo>
                <a:cubicBezTo>
                  <a:pt x="1337488" y="4230405"/>
                  <a:pt x="1318289" y="4231698"/>
                  <a:pt x="1298789" y="4245587"/>
                </a:cubicBezTo>
                <a:cubicBezTo>
                  <a:pt x="1290211" y="4251684"/>
                  <a:pt x="1278891" y="4254440"/>
                  <a:pt x="1268483" y="4257443"/>
                </a:cubicBezTo>
                <a:cubicBezTo>
                  <a:pt x="1253144" y="4261967"/>
                  <a:pt x="1237453" y="4266280"/>
                  <a:pt x="1221700" y="4268736"/>
                </a:cubicBezTo>
                <a:cubicBezTo>
                  <a:pt x="1206144" y="4271017"/>
                  <a:pt x="1189393" y="4274515"/>
                  <a:pt x="1174793" y="4270928"/>
                </a:cubicBezTo>
                <a:cubicBezTo>
                  <a:pt x="1148512" y="4264504"/>
                  <a:pt x="1123910" y="4252440"/>
                  <a:pt x="1098150" y="4243822"/>
                </a:cubicBezTo>
                <a:cubicBezTo>
                  <a:pt x="1089264" y="4240805"/>
                  <a:pt x="1079265" y="4240499"/>
                  <a:pt x="1069859" y="4239673"/>
                </a:cubicBezTo>
                <a:cubicBezTo>
                  <a:pt x="1048286" y="4237650"/>
                  <a:pt x="1025759" y="4241499"/>
                  <a:pt x="1007226" y="4224839"/>
                </a:cubicBezTo>
                <a:cubicBezTo>
                  <a:pt x="990106" y="4209202"/>
                  <a:pt x="971530" y="4212206"/>
                  <a:pt x="951768" y="4221810"/>
                </a:cubicBezTo>
                <a:cubicBezTo>
                  <a:pt x="937572" y="4228639"/>
                  <a:pt x="921644" y="4233679"/>
                  <a:pt x="906114" y="4235593"/>
                </a:cubicBezTo>
                <a:cubicBezTo>
                  <a:pt x="884782" y="4238224"/>
                  <a:pt x="863800" y="4238468"/>
                  <a:pt x="841245" y="4234521"/>
                </a:cubicBezTo>
                <a:cubicBezTo>
                  <a:pt x="825289" y="4231767"/>
                  <a:pt x="812226" y="4230137"/>
                  <a:pt x="800332" y="4219495"/>
                </a:cubicBezTo>
                <a:cubicBezTo>
                  <a:pt x="798402" y="4217879"/>
                  <a:pt x="794734" y="4217259"/>
                  <a:pt x="791951" y="4217256"/>
                </a:cubicBezTo>
                <a:cubicBezTo>
                  <a:pt x="755353" y="4217923"/>
                  <a:pt x="719451" y="4213811"/>
                  <a:pt x="682847" y="4209095"/>
                </a:cubicBezTo>
                <a:cubicBezTo>
                  <a:pt x="636323" y="4202966"/>
                  <a:pt x="586603" y="4208305"/>
                  <a:pt x="544048" y="4236583"/>
                </a:cubicBezTo>
                <a:cubicBezTo>
                  <a:pt x="537823" y="4240799"/>
                  <a:pt x="528820" y="4242229"/>
                  <a:pt x="520986" y="4242810"/>
                </a:cubicBezTo>
                <a:cubicBezTo>
                  <a:pt x="484092" y="4245125"/>
                  <a:pt x="447111" y="4245951"/>
                  <a:pt x="410178" y="4248822"/>
                </a:cubicBezTo>
                <a:cubicBezTo>
                  <a:pt x="390031" y="4250420"/>
                  <a:pt x="368985" y="4251587"/>
                  <a:pt x="350333" y="4258484"/>
                </a:cubicBezTo>
                <a:cubicBezTo>
                  <a:pt x="332065" y="4265218"/>
                  <a:pt x="317199" y="4273672"/>
                  <a:pt x="307802" y="4256334"/>
                </a:cubicBezTo>
                <a:cubicBezTo>
                  <a:pt x="288364" y="4263918"/>
                  <a:pt x="271422" y="4270190"/>
                  <a:pt x="254816" y="4277037"/>
                </a:cubicBezTo>
                <a:cubicBezTo>
                  <a:pt x="248704" y="4279592"/>
                  <a:pt x="243390" y="4284054"/>
                  <a:pt x="237292" y="4286423"/>
                </a:cubicBezTo>
                <a:cubicBezTo>
                  <a:pt x="230810" y="4288952"/>
                  <a:pt x="223666" y="4290321"/>
                  <a:pt x="216734" y="4291334"/>
                </a:cubicBezTo>
                <a:cubicBezTo>
                  <a:pt x="185806" y="4295911"/>
                  <a:pt x="154918" y="4299934"/>
                  <a:pt x="124141" y="4305079"/>
                </a:cubicBezTo>
                <a:cubicBezTo>
                  <a:pt x="118127" y="4306154"/>
                  <a:pt x="112739" y="4311724"/>
                  <a:pt x="107121" y="4315238"/>
                </a:cubicBezTo>
                <a:cubicBezTo>
                  <a:pt x="103434" y="4317587"/>
                  <a:pt x="99664" y="4321227"/>
                  <a:pt x="95746" y="4321517"/>
                </a:cubicBezTo>
                <a:cubicBezTo>
                  <a:pt x="65894" y="4323941"/>
                  <a:pt x="36179" y="4327118"/>
                  <a:pt x="6292" y="4327311"/>
                </a:cubicBezTo>
                <a:lnTo>
                  <a:pt x="1" y="4327851"/>
                </a:lnTo>
                <a:close/>
              </a:path>
            </a:pathLst>
          </a:custGeom>
          <a:solidFill>
            <a:schemeClr val="bg1">
              <a:alpha val="1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33D4D6-3CA6-984F-85EA-C558DE584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6088" y="1263652"/>
            <a:ext cx="8748712" cy="1806779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Therapeutic hypothermia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E2A473-AABD-DF47-BC12-8CF3205CA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2914" y="3451428"/>
            <a:ext cx="7866062" cy="884538"/>
          </a:xfrm>
        </p:spPr>
        <p:txBody>
          <a:bodyPr wrap="square">
            <a:normAutofit/>
          </a:bodyPr>
          <a:lstStyle/>
          <a:p>
            <a:pPr algn="l"/>
            <a:endParaRPr lang="en-US" sz="1300" dirty="0">
              <a:solidFill>
                <a:schemeClr val="bg1"/>
              </a:solidFill>
            </a:endParaRPr>
          </a:p>
        </p:txBody>
      </p:sp>
      <p:grpSp>
        <p:nvGrpSpPr>
          <p:cNvPr id="22" name="Group 26">
            <a:extLst>
              <a:ext uri="{FF2B5EF4-FFF2-40B4-BE49-F238E27FC236}">
                <a16:creationId xmlns:a16="http://schemas.microsoft.com/office/drawing/2014/main" id="{51579200-569C-441E-840B-B8541A017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840" y="3637714"/>
            <a:ext cx="10479782" cy="2198910"/>
            <a:chOff x="839281" y="3610818"/>
            <a:chExt cx="10479782" cy="2198910"/>
          </a:xfrm>
        </p:grpSpPr>
        <p:sp>
          <p:nvSpPr>
            <p:cNvPr id="24" name="Freeform: Shape 27">
              <a:extLst>
                <a:ext uri="{FF2B5EF4-FFF2-40B4-BE49-F238E27FC236}">
                  <a16:creationId xmlns:a16="http://schemas.microsoft.com/office/drawing/2014/main" id="{EBEB88F5-C5AF-4DC0-A8DF-1B8241640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9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8">
              <a:extLst>
                <a:ext uri="{FF2B5EF4-FFF2-40B4-BE49-F238E27FC236}">
                  <a16:creationId xmlns:a16="http://schemas.microsoft.com/office/drawing/2014/main" id="{D716618E-4C0F-42EC-BE06-F84BE1E74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8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68171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Clinical uses of hypothermia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Post-arrest state: mild hypothermia (32-34C (89-93.2F)) is neuroprotective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Prevents cellular injury due to suppression of destructive enzymes and ROS and decreased apoptosis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Use supported by 2012 RECOVER guidelines</a:t>
            </a:r>
          </a:p>
          <a:p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071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References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457" y="3063194"/>
            <a:ext cx="9971086" cy="3380881"/>
          </a:xfrm>
        </p:spPr>
        <p:txBody>
          <a:bodyPr>
            <a:normAutofit fontScale="47500" lnSpcReduction="20000"/>
          </a:bodyPr>
          <a:lstStyle/>
          <a:p>
            <a:endParaRPr lang="en-US" dirty="0"/>
          </a:p>
          <a:p>
            <a:r>
              <a:rPr lang="en-US" sz="2700" dirty="0" err="1"/>
              <a:t>Adami</a:t>
            </a:r>
            <a:r>
              <a:rPr lang="en-US" sz="2700" dirty="0"/>
              <a:t>, Chiara, Shannon </a:t>
            </a:r>
            <a:r>
              <a:rPr lang="en-US" sz="2700" dirty="0" err="1"/>
              <a:t>Axiak</a:t>
            </a:r>
            <a:r>
              <a:rPr lang="en-US" sz="2700" dirty="0"/>
              <a:t>, Karina </a:t>
            </a:r>
            <a:r>
              <a:rPr lang="en-US" sz="2700" dirty="0" err="1"/>
              <a:t>Raith</a:t>
            </a:r>
            <a:r>
              <a:rPr lang="en-US" sz="2700" dirty="0"/>
              <a:t>, and Claudia </a:t>
            </a:r>
            <a:r>
              <a:rPr lang="en-US" sz="2700" dirty="0" err="1"/>
              <a:t>Spadavecchia</a:t>
            </a:r>
            <a:r>
              <a:rPr lang="en-US" sz="2700" dirty="0"/>
              <a:t>. " Unusual </a:t>
            </a:r>
            <a:r>
              <a:rPr lang="en-US" sz="2700" dirty="0" err="1"/>
              <a:t>perianesthetic</a:t>
            </a:r>
            <a:r>
              <a:rPr lang="en-US" sz="2700" dirty="0"/>
              <a:t> malignant hyperthermia in a dog". </a:t>
            </a:r>
            <a:r>
              <a:rPr lang="en-US" sz="2700" i="1" dirty="0"/>
              <a:t>Journal of the American Veterinary Medical Association</a:t>
            </a:r>
            <a:r>
              <a:rPr lang="en-US" sz="2700" dirty="0"/>
              <a:t> 240.4 (2012): 450-453. &lt;</a:t>
            </a:r>
            <a:r>
              <a:rPr lang="en-US" sz="2700" dirty="0">
                <a:hlinkClick r:id="rId4"/>
              </a:rPr>
              <a:t>https://doi.org/10.2460/javma.240.4.450</a:t>
            </a:r>
            <a:endParaRPr lang="en-US" sz="2700" dirty="0"/>
          </a:p>
          <a:p>
            <a:r>
              <a:rPr lang="en-US" sz="2700" dirty="0" err="1">
                <a:solidFill>
                  <a:srgbClr val="FF0000"/>
                </a:solidFill>
              </a:rPr>
              <a:t>Bouchama</a:t>
            </a:r>
            <a:r>
              <a:rPr lang="en-US" sz="2700" dirty="0">
                <a:solidFill>
                  <a:srgbClr val="FF0000"/>
                </a:solidFill>
              </a:rPr>
              <a:t> A, </a:t>
            </a:r>
            <a:r>
              <a:rPr lang="en-US" sz="2700" dirty="0" err="1">
                <a:solidFill>
                  <a:srgbClr val="FF0000"/>
                </a:solidFill>
              </a:rPr>
              <a:t>Knochel</a:t>
            </a:r>
            <a:r>
              <a:rPr lang="en-US" sz="2700" dirty="0">
                <a:solidFill>
                  <a:srgbClr val="FF0000"/>
                </a:solidFill>
              </a:rPr>
              <a:t> JP. Heat stroke. N </a:t>
            </a:r>
            <a:r>
              <a:rPr lang="en-US" sz="2700" dirty="0" err="1">
                <a:solidFill>
                  <a:srgbClr val="FF0000"/>
                </a:solidFill>
              </a:rPr>
              <a:t>Engl</a:t>
            </a:r>
            <a:r>
              <a:rPr lang="en-US" sz="2700" dirty="0">
                <a:solidFill>
                  <a:srgbClr val="FF0000"/>
                </a:solidFill>
              </a:rPr>
              <a:t> J Med. 2002 Jun 20;346(25):1978-88. </a:t>
            </a:r>
            <a:r>
              <a:rPr lang="en-US" sz="2700" dirty="0" err="1">
                <a:solidFill>
                  <a:srgbClr val="FF0000"/>
                </a:solidFill>
              </a:rPr>
              <a:t>doi</a:t>
            </a:r>
            <a:r>
              <a:rPr lang="en-US" sz="2700" dirty="0">
                <a:solidFill>
                  <a:srgbClr val="FF0000"/>
                </a:solidFill>
              </a:rPr>
              <a:t>: 10.1056/NEJMra011089. PMID: 12075060.</a:t>
            </a:r>
          </a:p>
          <a:p>
            <a:r>
              <a:rPr lang="en-US" sz="2700" dirty="0">
                <a:solidFill>
                  <a:srgbClr val="FF0000"/>
                </a:solidFill>
              </a:rPr>
              <a:t>Brodeur, A. Wright, A, Cortes, Y. Hypothermia and targeted temperature management in cats and dogs. JVECC 2017 </a:t>
            </a:r>
            <a:r>
              <a:rPr lang="en-US" sz="2700" dirty="0" err="1">
                <a:solidFill>
                  <a:srgbClr val="FF0000"/>
                </a:solidFill>
              </a:rPr>
              <a:t>doi</a:t>
            </a:r>
            <a:r>
              <a:rPr lang="en-US" sz="2700" dirty="0">
                <a:solidFill>
                  <a:srgbClr val="FF0000"/>
                </a:solidFill>
              </a:rPr>
              <a:t>: 10.1111/vec.12572 </a:t>
            </a:r>
          </a:p>
          <a:p>
            <a:r>
              <a:rPr lang="en-US" sz="2700" dirty="0" err="1"/>
              <a:t>Douma</a:t>
            </a:r>
            <a:r>
              <a:rPr lang="en-US" sz="2700" dirty="0"/>
              <a:t> MJ, Aves T, Allan KS, Bendall JC, Berry DC, Chang WT, Epstein J, Hood N, Singletary EM, </a:t>
            </a:r>
            <a:r>
              <a:rPr lang="en-US" sz="2700" dirty="0" err="1"/>
              <a:t>Zideman</a:t>
            </a:r>
            <a:r>
              <a:rPr lang="en-US" sz="2700" dirty="0"/>
              <a:t> D, Lin S; First Aid Task Force of the International Liaison Committee on Resuscitation. First aid cooling techniques for heat stroke and exertional hyperthermia: A systematic review and meta-analysis. Resuscitation. 2020 Mar 1;148:173-190. </a:t>
            </a:r>
            <a:r>
              <a:rPr lang="en-US" sz="2700" dirty="0" err="1"/>
              <a:t>doi</a:t>
            </a:r>
            <a:r>
              <a:rPr lang="en-US" sz="2700" dirty="0"/>
              <a:t>: 10.1016/j.resuscitation.2020.01.007. </a:t>
            </a:r>
            <a:r>
              <a:rPr lang="en-US" sz="2700" dirty="0" err="1"/>
              <a:t>Epub</a:t>
            </a:r>
            <a:r>
              <a:rPr lang="en-US" sz="2700" dirty="0"/>
              <a:t> 2020 Jan 22. PMID: 31981710.</a:t>
            </a:r>
          </a:p>
          <a:p>
            <a:r>
              <a:rPr lang="en-US" sz="2700" dirty="0" err="1">
                <a:solidFill>
                  <a:srgbClr val="FF0000"/>
                </a:solidFill>
              </a:rPr>
              <a:t>Drobatz</a:t>
            </a:r>
            <a:r>
              <a:rPr lang="en-US" sz="2700" dirty="0">
                <a:solidFill>
                  <a:srgbClr val="FF0000"/>
                </a:solidFill>
              </a:rPr>
              <a:t> KJ, </a:t>
            </a:r>
            <a:r>
              <a:rPr lang="en-US" sz="2700" dirty="0" err="1">
                <a:solidFill>
                  <a:srgbClr val="FF0000"/>
                </a:solidFill>
              </a:rPr>
              <a:t>Macintire</a:t>
            </a:r>
            <a:r>
              <a:rPr lang="en-US" sz="2700" dirty="0">
                <a:solidFill>
                  <a:srgbClr val="FF0000"/>
                </a:solidFill>
              </a:rPr>
              <a:t> DK. Heat-induced illness in dogs: 42 cases (1976-1993). J Am Vet Med Assoc. 1996 Dec 1;209(11):1894-9. PMID: 8944805.</a:t>
            </a:r>
          </a:p>
          <a:p>
            <a:r>
              <a:rPr lang="en-US" sz="2700" dirty="0"/>
              <a:t>GARRISON RF. Acute poisoning from use of isopropyl alcohol in tepid sponging. J Am Med Assoc. 1953 May 23;152(4):317-8. </a:t>
            </a:r>
            <a:r>
              <a:rPr lang="en-US" sz="2700" dirty="0" err="1"/>
              <a:t>doi</a:t>
            </a:r>
            <a:r>
              <a:rPr lang="en-US" sz="2700" dirty="0"/>
              <a:t>: 10.1001/jama.1953.63690040001007. PMID: 13044524.</a:t>
            </a:r>
          </a:p>
        </p:txBody>
      </p:sp>
    </p:spTree>
    <p:extLst>
      <p:ext uri="{BB962C8B-B14F-4D97-AF65-F5344CB8AC3E}">
        <p14:creationId xmlns:p14="http://schemas.microsoft.com/office/powerpoint/2010/main" val="3313923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References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 fontScale="70000" lnSpcReduction="20000"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Johnson S, McMichael, M.  White, S. Heatstroke in small animal medicine: a clinical practice review . JVECC 2006  </a:t>
            </a:r>
            <a:r>
              <a:rPr lang="en-US" sz="2000" b="1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https://doi.org/10.1111/j.1476-4431.2006.00191.</a:t>
            </a:r>
            <a:r>
              <a:rPr lang="en-US" sz="20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</a:t>
            </a:r>
            <a:endParaRPr lang="en-US" sz="2000" dirty="0">
              <a:solidFill>
                <a:srgbClr val="FF0000"/>
              </a:solidFill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Pfaff A, </a:t>
            </a:r>
            <a:r>
              <a:rPr lang="en-US" sz="2000" dirty="0" err="1">
                <a:solidFill>
                  <a:srgbClr val="FF0000"/>
                </a:solidFill>
              </a:rPr>
              <a:t>Sobczak</a:t>
            </a:r>
            <a:r>
              <a:rPr lang="en-US" sz="2000" dirty="0">
                <a:solidFill>
                  <a:srgbClr val="FF0000"/>
                </a:solidFill>
              </a:rPr>
              <a:t> BR, Babyak JM, O'Toole TE, Rozanski EA. Retrospective analysis of hops toxicosis in dogs (2002-2014): 71 cases. J Vet </a:t>
            </a:r>
            <a:r>
              <a:rPr lang="en-US" sz="2000" dirty="0" err="1">
                <a:solidFill>
                  <a:srgbClr val="FF0000"/>
                </a:solidFill>
              </a:rPr>
              <a:t>Emerg</a:t>
            </a:r>
            <a:r>
              <a:rPr lang="en-US" sz="2000" dirty="0">
                <a:solidFill>
                  <a:srgbClr val="FF0000"/>
                </a:solidFill>
              </a:rPr>
              <a:t> Crit Care (San Antonio). 2021 Sep 9. </a:t>
            </a:r>
            <a:r>
              <a:rPr lang="en-US" sz="2000" dirty="0" err="1">
                <a:solidFill>
                  <a:srgbClr val="FF0000"/>
                </a:solidFill>
              </a:rPr>
              <a:t>doi</a:t>
            </a:r>
            <a:r>
              <a:rPr lang="en-US" sz="2000" dirty="0">
                <a:solidFill>
                  <a:srgbClr val="FF0000"/>
                </a:solidFill>
              </a:rPr>
              <a:t>: 10.1111/vec.13141. </a:t>
            </a:r>
            <a:r>
              <a:rPr lang="en-US" sz="2000" dirty="0" err="1">
                <a:solidFill>
                  <a:srgbClr val="FF0000"/>
                </a:solidFill>
              </a:rPr>
              <a:t>Epub</a:t>
            </a:r>
            <a:r>
              <a:rPr lang="en-US" sz="2000" dirty="0">
                <a:solidFill>
                  <a:srgbClr val="FF0000"/>
                </a:solidFill>
              </a:rPr>
              <a:t> ahead of print. PMID: 34498796.</a:t>
            </a:r>
          </a:p>
          <a:p>
            <a:r>
              <a:rPr lang="en-US" sz="2000" dirty="0"/>
              <a:t>Rosenberg H, Pollock N, </a:t>
            </a:r>
            <a:r>
              <a:rPr lang="en-US" sz="2000" dirty="0" err="1"/>
              <a:t>Schiemann</a:t>
            </a:r>
            <a:r>
              <a:rPr lang="en-US" sz="2000" dirty="0"/>
              <a:t> A, Bulger T, Stowell K. Malignant hyperthermia: a review. </a:t>
            </a:r>
            <a:r>
              <a:rPr lang="en-US" sz="2000" dirty="0" err="1"/>
              <a:t>Orphanet</a:t>
            </a:r>
            <a:r>
              <a:rPr lang="en-US" sz="2000" dirty="0"/>
              <a:t> J Rare Dis. 2015 Aug 4;10:93. </a:t>
            </a:r>
            <a:r>
              <a:rPr lang="en-US" sz="2000" dirty="0" err="1"/>
              <a:t>doi</a:t>
            </a:r>
            <a:r>
              <a:rPr lang="en-US" sz="2000" dirty="0"/>
              <a:t>: 10.1186/s13023-015-0310-1. PMID: 26238698; PMCID: PMC4524368.</a:t>
            </a:r>
          </a:p>
          <a:p>
            <a:r>
              <a:rPr lang="en-US" sz="2000" dirty="0"/>
              <a:t>SENZ EH, GOLDFARB DL. Coma in a child following use of isopropyl alcohol in sponging. J </a:t>
            </a:r>
            <a:r>
              <a:rPr lang="en-US" sz="2000" dirty="0" err="1"/>
              <a:t>Pediatr</a:t>
            </a:r>
            <a:r>
              <a:rPr lang="en-US" sz="2000" dirty="0"/>
              <a:t>. 1958 Sep;53(3):322-3. </a:t>
            </a:r>
            <a:r>
              <a:rPr lang="en-US" sz="2000" dirty="0" err="1"/>
              <a:t>doi</a:t>
            </a:r>
            <a:r>
              <a:rPr lang="en-US" sz="2000" dirty="0"/>
              <a:t>: 10.1016/s0022-3476(58)80219-x. PMID: 13576384.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Silverstein and Hopper SACCM 2e 2015</a:t>
            </a:r>
          </a:p>
          <a:p>
            <a:r>
              <a:rPr lang="en-US" sz="2000" dirty="0"/>
              <a:t>Truxton TT, Miller KC. Can Temperate-Water Immersion Effectively Reduce Rectal Temperature in Exertional Heat Stroke? A Critically Appraised Topic. J Sport </a:t>
            </a:r>
            <a:r>
              <a:rPr lang="en-US" sz="2000" dirty="0" err="1"/>
              <a:t>Rehabil</a:t>
            </a:r>
            <a:r>
              <a:rPr lang="en-US" sz="2000" dirty="0"/>
              <a:t>. 2017 Sep;26(5):447-451. </a:t>
            </a:r>
            <a:r>
              <a:rPr lang="en-US" sz="2000" dirty="0" err="1"/>
              <a:t>doi</a:t>
            </a:r>
            <a:r>
              <a:rPr lang="en-US" sz="2000" dirty="0"/>
              <a:t>: 10.1123/jsr.2015-0200. </a:t>
            </a:r>
            <a:r>
              <a:rPr lang="en-US" sz="2000" dirty="0" err="1"/>
              <a:t>Epub</a:t>
            </a:r>
            <a:r>
              <a:rPr lang="en-US" sz="2000" dirty="0"/>
              <a:t> 2016 Aug 24. PMID: 27632869.</a:t>
            </a:r>
            <a:endParaRPr lang="en-US" sz="16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627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Homeostasis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Body heat normally produced primarily by muscles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Hyperthermia results from 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Increased heat production (exertional)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Decreased heat dissipation (environmental AKA classic) </a:t>
            </a:r>
          </a:p>
        </p:txBody>
      </p:sp>
    </p:spTree>
    <p:extLst>
      <p:ext uri="{BB962C8B-B14F-4D97-AF65-F5344CB8AC3E}">
        <p14:creationId xmlns:p14="http://schemas.microsoft.com/office/powerpoint/2010/main" val="30690229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Acclimatization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Adaption to warmer climate occurs over at least 2 weeks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Upregulation of RAAS -&gt; salt conservation -&gt; plasma volume expansion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Upregulation in sweat glands (less important in small animals where panting, not sweating, is primary mechanism of heat dissipation)</a:t>
            </a:r>
          </a:p>
          <a:p>
            <a:pPr lvl="2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Decreased salt concentration in produced sweat</a:t>
            </a:r>
          </a:p>
        </p:txBody>
      </p:sp>
    </p:spTree>
    <p:extLst>
      <p:ext uri="{BB962C8B-B14F-4D97-AF65-F5344CB8AC3E}">
        <p14:creationId xmlns:p14="http://schemas.microsoft.com/office/powerpoint/2010/main" val="3447366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Protective mechanisms in hyperthermia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3AC3FB-44DA-E149-84DC-67326F053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Heat dissipation 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Acute phase response</a:t>
            </a:r>
          </a:p>
          <a:p>
            <a:pPr lvl="2"/>
            <a:endParaRPr lang="en-US" sz="1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Production of intracellular heat shock proteins</a:t>
            </a:r>
          </a:p>
          <a:p>
            <a:pPr lvl="1"/>
            <a:endParaRPr lang="en-US" sz="16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35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endParaRPr lang="en-US" sz="4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F4F81CB8-ED85-5640-9C01-84D8C5881CD0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36807031"/>
                  </p:ext>
                </p:extLst>
              </p:nvPr>
            </p:nvGraphicFramePr>
            <p:xfrm>
              <a:off x="120316" y="138363"/>
              <a:ext cx="11951368" cy="6581274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2" name="Content Placeholder 1" title="Poll Everywhere">
                <a:extLst>
                  <a:ext uri="{FF2B5EF4-FFF2-40B4-BE49-F238E27FC236}">
                    <a16:creationId xmlns:a16="http://schemas.microsoft.com/office/drawing/2014/main" id="{F4F81CB8-ED85-5640-9C01-84D8C5881C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316" y="138363"/>
                <a:ext cx="11951368" cy="658127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8012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DBBCAEF8-29F6-324B-BD93-DE5112CB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en-US" sz="4000" dirty="0"/>
              <a:t>Mechanisms of heat dissipation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3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468302-DFF6-4549-A5CE-548B777F54D9}"/>
              </a:ext>
            </a:extLst>
          </p:cNvPr>
          <p:cNvGrpSpPr/>
          <p:nvPr/>
        </p:nvGrpSpPr>
        <p:grpSpPr>
          <a:xfrm>
            <a:off x="229290" y="2784325"/>
            <a:ext cx="2790551" cy="864000"/>
            <a:chOff x="3902" y="1084869"/>
            <a:chExt cx="2346441" cy="864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476EE5-BDC3-2540-91F6-4C21B5D3F3BF}"/>
                </a:ext>
              </a:extLst>
            </p:cNvPr>
            <p:cNvSpPr/>
            <p:nvPr/>
          </p:nvSpPr>
          <p:spPr>
            <a:xfrm>
              <a:off x="3902" y="1084869"/>
              <a:ext cx="2346441" cy="864000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0B845A-5DEF-D742-AFC9-4F7F7F9C70CA}"/>
                </a:ext>
              </a:extLst>
            </p:cNvPr>
            <p:cNvSpPr txBox="1"/>
            <p:nvPr/>
          </p:nvSpPr>
          <p:spPr>
            <a:xfrm>
              <a:off x="3902" y="1084869"/>
              <a:ext cx="2346441" cy="864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3360" tIns="121920" rIns="213360" bIns="12192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000" kern="1200" dirty="0"/>
                <a:t>Conduction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9D585AF-B4EE-184D-ACF0-FFCC8E50B004}"/>
              </a:ext>
            </a:extLst>
          </p:cNvPr>
          <p:cNvGrpSpPr/>
          <p:nvPr/>
        </p:nvGrpSpPr>
        <p:grpSpPr>
          <a:xfrm>
            <a:off x="3249130" y="2784325"/>
            <a:ext cx="2796236" cy="864000"/>
            <a:chOff x="3902" y="1084869"/>
            <a:chExt cx="2346441" cy="864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5CD8EAC-16D4-2C4D-978B-2419865023A8}"/>
                </a:ext>
              </a:extLst>
            </p:cNvPr>
            <p:cNvSpPr/>
            <p:nvPr/>
          </p:nvSpPr>
          <p:spPr>
            <a:xfrm>
              <a:off x="3902" y="1084869"/>
              <a:ext cx="2346441" cy="864000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775D53-FD0B-0A4E-9218-7F4D0D765084}"/>
                </a:ext>
              </a:extLst>
            </p:cNvPr>
            <p:cNvSpPr txBox="1"/>
            <p:nvPr/>
          </p:nvSpPr>
          <p:spPr>
            <a:xfrm>
              <a:off x="3902" y="1084869"/>
              <a:ext cx="2346441" cy="864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3360" tIns="121920" rIns="213360" bIns="12192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000" kern="1200" dirty="0"/>
                <a:t>Convection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FFE7D47-9793-DE4A-AB6D-A0903B07641D}"/>
              </a:ext>
            </a:extLst>
          </p:cNvPr>
          <p:cNvGrpSpPr/>
          <p:nvPr/>
        </p:nvGrpSpPr>
        <p:grpSpPr>
          <a:xfrm>
            <a:off x="6207802" y="2802445"/>
            <a:ext cx="2796236" cy="864000"/>
            <a:chOff x="3902" y="1084869"/>
            <a:chExt cx="2346441" cy="86400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19547F2-129F-6C41-9316-8504EF1868B5}"/>
                </a:ext>
              </a:extLst>
            </p:cNvPr>
            <p:cNvSpPr/>
            <p:nvPr/>
          </p:nvSpPr>
          <p:spPr>
            <a:xfrm>
              <a:off x="3902" y="1084869"/>
              <a:ext cx="2346441" cy="864000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E185FC-D68C-8A46-B6D4-766AE385291D}"/>
                </a:ext>
              </a:extLst>
            </p:cNvPr>
            <p:cNvSpPr txBox="1"/>
            <p:nvPr/>
          </p:nvSpPr>
          <p:spPr>
            <a:xfrm>
              <a:off x="3902" y="1084869"/>
              <a:ext cx="2346441" cy="864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3360" tIns="121920" rIns="213360" bIns="12192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000" kern="1200" dirty="0"/>
                <a:t>Evaporation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60276F8-EEAC-AA49-8BC0-47C64FDA8E37}"/>
              </a:ext>
            </a:extLst>
          </p:cNvPr>
          <p:cNvGrpSpPr/>
          <p:nvPr/>
        </p:nvGrpSpPr>
        <p:grpSpPr>
          <a:xfrm>
            <a:off x="9166474" y="2776981"/>
            <a:ext cx="2796236" cy="864000"/>
            <a:chOff x="3902" y="1084869"/>
            <a:chExt cx="2346441" cy="86400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8279B5C-9C96-5C4A-B65D-202092D83696}"/>
                </a:ext>
              </a:extLst>
            </p:cNvPr>
            <p:cNvSpPr/>
            <p:nvPr/>
          </p:nvSpPr>
          <p:spPr>
            <a:xfrm>
              <a:off x="3902" y="1084869"/>
              <a:ext cx="2346441" cy="864000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A065BA0-9A22-6D43-9905-099FA714371C}"/>
                </a:ext>
              </a:extLst>
            </p:cNvPr>
            <p:cNvSpPr txBox="1"/>
            <p:nvPr/>
          </p:nvSpPr>
          <p:spPr>
            <a:xfrm>
              <a:off x="3902" y="1084869"/>
              <a:ext cx="2346441" cy="864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3360" tIns="121920" rIns="213360" bIns="12192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000" kern="1200" dirty="0"/>
                <a:t>Radiation</a:t>
              </a:r>
            </a:p>
          </p:txBody>
        </p:sp>
      </p:grpSp>
      <p:pic>
        <p:nvPicPr>
          <p:cNvPr id="2050" name="Picture 2" descr="Amazon.com: AOYEGO White Dog Soft Throw Blanket 30x40 Inch Terrier Fan Wind  Black White Hair Fur Cute Animal Blanket Flannel Warm Travel Blankets for Pet  Dog Cat : Home &amp;amp; Kitchen">
            <a:extLst>
              <a:ext uri="{FF2B5EF4-FFF2-40B4-BE49-F238E27FC236}">
                <a16:creationId xmlns:a16="http://schemas.microsoft.com/office/drawing/2014/main" id="{4D0B9524-BAAF-404F-B76D-A1D16A8B04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5" b="7705"/>
          <a:stretch/>
        </p:blipFill>
        <p:spPr bwMode="auto">
          <a:xfrm>
            <a:off x="3249131" y="3684565"/>
            <a:ext cx="2796236" cy="260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ust Few Adorable Doggos In The Sploot Position - I Can Has Cheezburger?">
            <a:extLst>
              <a:ext uri="{FF2B5EF4-FFF2-40B4-BE49-F238E27FC236}">
                <a16:creationId xmlns:a16="http://schemas.microsoft.com/office/drawing/2014/main" id="{F6B127EC-7DC9-6146-AD38-0DF233DFA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76" y="3692490"/>
            <a:ext cx="2797779" cy="260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2D60A4-B9AB-A242-83E2-99807F08E70A}"/>
              </a:ext>
            </a:extLst>
          </p:cNvPr>
          <p:cNvSpPr txBox="1"/>
          <p:nvPr/>
        </p:nvSpPr>
        <p:spPr>
          <a:xfrm>
            <a:off x="3268712" y="6307872"/>
            <a:ext cx="2223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m.media-amazon.com</a:t>
            </a:r>
            <a:r>
              <a:rPr lang="en-US" sz="1000" dirty="0"/>
              <a:t>/images/I/619BS7fqJeL._AC_SX466_.jpg</a:t>
            </a:r>
          </a:p>
          <a:p>
            <a:endParaRPr lang="en-US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35B70-2139-6042-B531-FE42E7F938C5}"/>
              </a:ext>
            </a:extLst>
          </p:cNvPr>
          <p:cNvSpPr txBox="1"/>
          <p:nvPr/>
        </p:nvSpPr>
        <p:spPr>
          <a:xfrm>
            <a:off x="245257" y="6297880"/>
            <a:ext cx="2621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i.chzbgr.com</a:t>
            </a:r>
            <a:r>
              <a:rPr lang="en-US" sz="1000" dirty="0"/>
              <a:t>/full/6725125/h3F699D47/just-few-adorable-</a:t>
            </a:r>
            <a:r>
              <a:rPr lang="en-US" sz="1000" dirty="0" err="1"/>
              <a:t>doggos</a:t>
            </a:r>
            <a:r>
              <a:rPr lang="en-US" sz="1000" dirty="0"/>
              <a:t>-in-the-</a:t>
            </a:r>
            <a:r>
              <a:rPr lang="en-US" sz="1000" dirty="0" err="1"/>
              <a:t>sploot</a:t>
            </a:r>
            <a:r>
              <a:rPr lang="en-US" sz="1000" dirty="0"/>
              <a:t>-position</a:t>
            </a:r>
          </a:p>
        </p:txBody>
      </p:sp>
      <p:pic>
        <p:nvPicPr>
          <p:cNvPr id="2054" name="Picture 6" descr="Happy National Slobber Appreciation Day: Let Dogs Enjoy It | Psychology  Today">
            <a:extLst>
              <a:ext uri="{FF2B5EF4-FFF2-40B4-BE49-F238E27FC236}">
                <a16:creationId xmlns:a16="http://schemas.microsoft.com/office/drawing/2014/main" id="{05C71AB9-BE26-C64C-A5D9-6FC82ECF7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 b="13540"/>
          <a:stretch/>
        </p:blipFill>
        <p:spPr bwMode="auto">
          <a:xfrm>
            <a:off x="6207802" y="3698555"/>
            <a:ext cx="2796236" cy="259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D4BBED-C4C0-FC4E-8DDF-FA225BA9F08D}"/>
              </a:ext>
            </a:extLst>
          </p:cNvPr>
          <p:cNvSpPr txBox="1"/>
          <p:nvPr/>
        </p:nvSpPr>
        <p:spPr>
          <a:xfrm>
            <a:off x="6169398" y="6307872"/>
            <a:ext cx="28346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cdn.psychologytoday.com</a:t>
            </a:r>
            <a:r>
              <a:rPr lang="en-US" sz="1000" dirty="0"/>
              <a:t>/sites/default/files/styles/article-inline-half/public/</a:t>
            </a:r>
            <a:r>
              <a:rPr lang="en-US" sz="1000" dirty="0" err="1"/>
              <a:t>field_blog_entry_images</a:t>
            </a:r>
            <a:r>
              <a:rPr lang="en-US" sz="1000" dirty="0"/>
              <a:t>/2017-11/screen_shot_2017-11-08_at_9.49.22_am.png?itok=</a:t>
            </a:r>
            <a:r>
              <a:rPr lang="en-US" sz="1000" dirty="0" err="1"/>
              <a:t>oBK_qRZh</a:t>
            </a:r>
            <a:endParaRPr lang="en-US" sz="1000" dirty="0"/>
          </a:p>
        </p:txBody>
      </p:sp>
      <p:pic>
        <p:nvPicPr>
          <p:cNvPr id="2058" name="Picture 10" descr="How Long Can My Dog Play in the Snow? - Old Mother Hubbard">
            <a:extLst>
              <a:ext uri="{FF2B5EF4-FFF2-40B4-BE49-F238E27FC236}">
                <a16:creationId xmlns:a16="http://schemas.microsoft.com/office/drawing/2014/main" id="{65ED3DFE-3279-C74D-82B6-ED44B99E42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2" r="18461"/>
          <a:stretch/>
        </p:blipFill>
        <p:spPr bwMode="auto">
          <a:xfrm>
            <a:off x="9166474" y="3666445"/>
            <a:ext cx="2796236" cy="260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9254259-8D42-FF43-800E-A6B1C58E0870}"/>
              </a:ext>
            </a:extLst>
          </p:cNvPr>
          <p:cNvSpPr txBox="1"/>
          <p:nvPr/>
        </p:nvSpPr>
        <p:spPr>
          <a:xfrm>
            <a:off x="9166474" y="6307872"/>
            <a:ext cx="254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https://marvel-b1-cdn.bc0a.com/f00000000236212/</a:t>
            </a:r>
            <a:r>
              <a:rPr lang="en-US" sz="1000" dirty="0" err="1"/>
              <a:t>www.oldmotherhubbard.com</a:t>
            </a:r>
            <a:r>
              <a:rPr lang="en-US" sz="1000" dirty="0"/>
              <a:t>/wp-content/uploads/2021/01/Capture-1024x678.jpg</a:t>
            </a:r>
          </a:p>
        </p:txBody>
      </p:sp>
    </p:spTree>
    <p:extLst>
      <p:ext uri="{BB962C8B-B14F-4D97-AF65-F5344CB8AC3E}">
        <p14:creationId xmlns:p14="http://schemas.microsoft.com/office/powerpoint/2010/main" val="4223914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webextensions/_rels/webextension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webextensions/_rels/webextension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webextensions/_rels/webextension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webextensions/_rels/webextension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webextensions/webextension1.xml><?xml version="1.0" encoding="utf-8"?>
<we:webextension xmlns:we="http://schemas.microsoft.com/office/webextensions/webextension/2010/11" id="{D52CAAFF-7D07-E241-BEC8-48BF1C569651}">
  <we:reference id="wa104218073" version="2.1.0.0" store="en-US" storeType="OMEX"/>
  <we:alternateReferences>
    <we:reference id="wa104218073" version="2.1.0.0" store="wa104218073" storeType="OMEX"/>
  </we:alternateReferences>
  <we:properties>
    <we:property name="appSlideData" value="{&quot;slideId&quot;:278,&quot;confidenceLevel&quot;:2}"/>
    <we:property name="url" value="&quot;free_text_poll/WWasy5DruKw0nlCIe3Znb&quot;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1C93A147-87C1-004B-80E5-1D5BA26CFBCB}">
  <we:reference id="wa104218073" version="2.1.0.0" store="en-US" storeType="OMEX"/>
  <we:alternateReferences>
    <we:reference id="wa104218073" version="2.1.0.0" store="wa104218073" storeType="OMEX"/>
  </we:alternateReferences>
  <we:properties>
    <we:property name="appSlideData" value="{&quot;slideId&quot;:280,&quot;confidenceLevel&quot;:2}"/>
    <we:property name="url" value="&quot;multiple_choice_poll/fPn5yS8lFrA2TaQZIbq5n&quot;"/>
  </we:properties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B52E7E9C-3259-DD40-AEA3-C692486AB733}">
  <we:reference id="wa104218073" version="2.1.0.0" store="en-US" storeType="OMEX"/>
  <we:alternateReferences>
    <we:reference id="wa104218073" version="2.1.0.0" store="wa104218073" storeType="OMEX"/>
  </we:alternateReferences>
  <we:properties>
    <we:property name="appSlideData" value="{&quot;slideId&quot;:287,&quot;confidenceLevel&quot;:2}"/>
    <we:property name="url" value="&quot;free_text_poll/QiwUzgTL6KordI4YLMBYy&quot;"/>
  </we:properties>
  <we:bindings/>
  <we:snapshot xmlns:r="http://schemas.openxmlformats.org/officeDocument/2006/relationships" r:embed="rId1"/>
</we:webextension>
</file>

<file path=ppt/webextensions/webextension4.xml><?xml version="1.0" encoding="utf-8"?>
<we:webextension xmlns:we="http://schemas.microsoft.com/office/webextensions/webextension/2010/11" id="{20574E4F-35E9-3B41-89B5-4DE6AEB45A6C}">
  <we:reference id="wa104218073" version="2.1.0.0" store="en-US" storeType="OMEX"/>
  <we:alternateReferences>
    <we:reference id="wa104218073" version="2.1.0.0" store="wa104218073" storeType="OMEX"/>
  </we:alternateReferences>
  <we:properties>
    <we:property name="appSlideData" value="{&quot;slideId&quot;:289,&quot;confidenceLevel&quot;:2}"/>
    <we:property name="url" value="&quot;multiple_choice_poll/WUzBbM6ApNIgZy0IctAjM&quot;"/>
  </we:properties>
  <we:bindings/>
  <we:snapshot xmlns:r="http://schemas.openxmlformats.org/officeDocument/2006/relationships" r:embed="rId1"/>
</we:webextension>
</file>

<file path=ppt/webextensions/webextension5.xml><?xml version="1.0" encoding="utf-8"?>
<we:webextension xmlns:we="http://schemas.microsoft.com/office/webextensions/webextension/2010/11" id="{306F3A0F-9AF5-FB4E-976A-04B17BDBC994}">
  <we:reference id="wa104218073" version="2.1.0.0" store="en-US" storeType="OMEX"/>
  <we:alternateReferences>
    <we:reference id="wa104218073" version="2.1.0.0" store="wa104218073" storeType="OMEX"/>
  </we:alternateReferences>
  <we:properties>
    <we:property name="appSlideData" value="{&quot;slideId&quot;:310,&quot;confidenceLevel&quot;:2}"/>
    <we:property name="url" value="&quot;multiple_choice_poll/lkpUyWgvqlfoj583xSTOO&quot;"/>
  </we:properties>
  <we:bindings/>
  <we:snapshot xmlns:r="http://schemas.openxmlformats.org/officeDocument/2006/relationships" r:embed="rId1"/>
</we:webextension>
</file>

<file path=ppt/webextensions/webextension6.xml><?xml version="1.0" encoding="utf-8"?>
<we:webextension xmlns:we="http://schemas.microsoft.com/office/webextensions/webextension/2010/11" id="{306F3A0F-9AF5-FB4E-976A-04B17BDBC994}">
  <we:reference id="wa104218073" version="2.1.0.0" store="en-US" storeType="OMEX"/>
  <we:alternateReferences>
    <we:reference id="wa104218073" version="2.1.0.0" store="wa104218073" storeType="OMEX"/>
  </we:alternateReferences>
  <we:properties>
    <we:property name="appSlideData" value="{&quot;slideId&quot;:310,&quot;confidenceLevel&quot;:2}"/>
    <we:property name="url" value="&quot;multiple_choice_poll/PFJcULM3eJY7k0rXzG20m&quot;"/>
  </we:properties>
  <we:bindings/>
  <we:snapshot xmlns:r="http://schemas.openxmlformats.org/officeDocument/2006/relationships" r:embed="rId1"/>
</we:webextension>
</file>

<file path=ppt/webextensions/webextension7.xml><?xml version="1.0" encoding="utf-8"?>
<we:webextension xmlns:we="http://schemas.microsoft.com/office/webextensions/webextension/2010/11" id="{1E3BBA12-2855-8449-949F-8CF16FC8787A}">
  <we:reference id="wa104218073" version="2.1.0.0" store="en-US" storeType="OMEX"/>
  <we:alternateReferences>
    <we:reference id="wa104218073" version="2.1.0.0" store="wa104218073" storeType="OMEX"/>
  </we:alternateReferences>
  <we:properties>
    <we:property name="appSlideData" value="{&quot;slideId&quot;:315,&quot;confidenceLevel&quot;:2}"/>
    <we:property name="url" value="&quot;multiple_choice_poll/I52OQxzJ2QvFA7tFJQC5C&quot;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3477</TotalTime>
  <Words>2038</Words>
  <Application>Microsoft Macintosh PowerPoint</Application>
  <PresentationFormat>Widescreen</PresentationFormat>
  <Paragraphs>246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Calibri Light</vt:lpstr>
      <vt:lpstr>Office Theme</vt:lpstr>
      <vt:lpstr>Hyperthermia and Hypothermia</vt:lpstr>
      <vt:lpstr>Agenda</vt:lpstr>
      <vt:lpstr>Hyperthermia</vt:lpstr>
      <vt:lpstr>Pathophysiology</vt:lpstr>
      <vt:lpstr>Homeostasis</vt:lpstr>
      <vt:lpstr>Acclimatization</vt:lpstr>
      <vt:lpstr>Protective mechanisms in hyperthermia</vt:lpstr>
      <vt:lpstr>PowerPoint Presentation</vt:lpstr>
      <vt:lpstr>Mechanisms of heat dissipation</vt:lpstr>
      <vt:lpstr>Heat Dissipation</vt:lpstr>
      <vt:lpstr>Acute Phase Response</vt:lpstr>
      <vt:lpstr>Heat Shock Proteins</vt:lpstr>
      <vt:lpstr>PowerPoint Presentation</vt:lpstr>
      <vt:lpstr>Heat-induced illness</vt:lpstr>
      <vt:lpstr>Important Temperature Thresholds</vt:lpstr>
      <vt:lpstr>Coagulopathy</vt:lpstr>
      <vt:lpstr>PowerPoint Presentation</vt:lpstr>
      <vt:lpstr>Clinicopathologic Changes</vt:lpstr>
      <vt:lpstr>PowerPoint Presentation</vt:lpstr>
      <vt:lpstr>Treatment</vt:lpstr>
      <vt:lpstr>PowerPoint Presentation</vt:lpstr>
      <vt:lpstr>Treatment</vt:lpstr>
      <vt:lpstr>Ice water?</vt:lpstr>
      <vt:lpstr>Alcohol?</vt:lpstr>
      <vt:lpstr>Other Hyperthermic Emergencies</vt:lpstr>
      <vt:lpstr>Malignant Hyperthermia</vt:lpstr>
      <vt:lpstr>Hops toxicosis</vt:lpstr>
      <vt:lpstr>PowerPoint Presentation</vt:lpstr>
      <vt:lpstr>Hops toxicosis</vt:lpstr>
      <vt:lpstr>Hypothermia</vt:lpstr>
      <vt:lpstr>Pathophysiology</vt:lpstr>
      <vt:lpstr>Definitions</vt:lpstr>
      <vt:lpstr>PowerPoint Presentation</vt:lpstr>
      <vt:lpstr>Depressed metabolic state</vt:lpstr>
      <vt:lpstr>PowerPoint Presentation</vt:lpstr>
      <vt:lpstr>PowerPoint Presentation</vt:lpstr>
      <vt:lpstr>Depressed metabolic state</vt:lpstr>
      <vt:lpstr>Depressed metabolic state</vt:lpstr>
      <vt:lpstr>Depressed metabolic state</vt:lpstr>
      <vt:lpstr>PowerPoint Presentation</vt:lpstr>
      <vt:lpstr>Depressed metabolic state</vt:lpstr>
      <vt:lpstr>Coagulopathy</vt:lpstr>
      <vt:lpstr>Treatment</vt:lpstr>
      <vt:lpstr>Rewarming</vt:lpstr>
      <vt:lpstr>Rewarming Complications</vt:lpstr>
      <vt:lpstr>Therapeutic hypothermia</vt:lpstr>
      <vt:lpstr>Clinical uses of hypothermia</vt:lpstr>
      <vt:lpstr>References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Hyper/hypothermia</dc:title>
  <dc:creator>Jessica Sands</dc:creator>
  <cp:lastModifiedBy>Jessica Sands</cp:lastModifiedBy>
  <cp:revision>40</cp:revision>
  <dcterms:created xsi:type="dcterms:W3CDTF">2021-11-21T22:45:32Z</dcterms:created>
  <dcterms:modified xsi:type="dcterms:W3CDTF">2022-01-04T21:09:29Z</dcterms:modified>
</cp:coreProperties>
</file>