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Source Code Pro Light"/>
      <p:regular r:id="rId17"/>
      <p:bold r:id="rId18"/>
      <p:italic r:id="rId19"/>
      <p:boldItalic r:id="rId20"/>
    </p:embeddedFont>
    <p:embeddedFont>
      <p:font typeface="Amatic SC"/>
      <p:regular r:id="rId21"/>
      <p:bold r:id="rId22"/>
    </p:embeddedFont>
    <p:embeddedFont>
      <p:font typeface="Source Code Pr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ourceCodeProLight-boldItalic.fntdata"/><Relationship Id="rId22" Type="http://schemas.openxmlformats.org/officeDocument/2006/relationships/font" Target="fonts/AmaticSC-bold.fntdata"/><Relationship Id="rId21" Type="http://schemas.openxmlformats.org/officeDocument/2006/relationships/font" Target="fonts/AmaticSC-regular.fntdata"/><Relationship Id="rId24" Type="http://schemas.openxmlformats.org/officeDocument/2006/relationships/font" Target="fonts/SourceCodePro-bold.fntdata"/><Relationship Id="rId23" Type="http://schemas.openxmlformats.org/officeDocument/2006/relationships/font" Target="fonts/SourceCodePr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ourceCodePro-boldItalic.fntdata"/><Relationship Id="rId25" Type="http://schemas.openxmlformats.org/officeDocument/2006/relationships/font" Target="fonts/SourceCodePr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SourceCodeProLight-regular.fntdata"/><Relationship Id="rId16" Type="http://schemas.openxmlformats.org/officeDocument/2006/relationships/slide" Target="slides/slide11.xml"/><Relationship Id="rId19" Type="http://schemas.openxmlformats.org/officeDocument/2006/relationships/font" Target="fonts/SourceCodeProLight-italic.fntdata"/><Relationship Id="rId18" Type="http://schemas.openxmlformats.org/officeDocument/2006/relationships/font" Target="fonts/SourceCodeProLight-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fcf599d37b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fcf599d37b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fcf599d37b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fcf599d37b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fce467b03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fce467b03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Introduction</a:t>
            </a:r>
            <a:endParaRPr/>
          </a:p>
          <a:p>
            <a:pPr indent="-298450" lvl="1" marL="914400" rtl="0" algn="l">
              <a:spcBef>
                <a:spcPts val="0"/>
              </a:spcBef>
              <a:spcAft>
                <a:spcPts val="0"/>
              </a:spcAft>
              <a:buSzPts val="1100"/>
              <a:buChar char="○"/>
            </a:pPr>
            <a:r>
              <a:rPr lang="en"/>
              <a:t>Gastrointestinal diseases are common in dogs and a high percentage of dogs presenting with diarrhea receive probiotics as the only or as a supplemental treatment.</a:t>
            </a:r>
            <a:endParaRPr/>
          </a:p>
          <a:p>
            <a:pPr indent="-298450" lvl="1" marL="914400" rtl="0" algn="l">
              <a:spcBef>
                <a:spcPts val="0"/>
              </a:spcBef>
              <a:spcAft>
                <a:spcPts val="0"/>
              </a:spcAft>
              <a:buSzPts val="1100"/>
              <a:buChar char="○"/>
            </a:pPr>
            <a:r>
              <a:rPr lang="en"/>
              <a:t>Based on several systematic reviews and meta-analyses in human research, there is mounting evidence for a positive effect of probiotics in patients with antibiotic-associated-diarrhea, irritable bowel syndrome,and necrotizing enterocolitis.</a:t>
            </a:r>
            <a:endParaRPr/>
          </a:p>
          <a:p>
            <a:pPr indent="-298450" lvl="1" marL="914400" rtl="0" algn="l">
              <a:spcBef>
                <a:spcPts val="0"/>
              </a:spcBef>
              <a:spcAft>
                <a:spcPts val="0"/>
              </a:spcAft>
              <a:buSzPts val="1100"/>
              <a:buChar char="○"/>
            </a:pPr>
            <a:r>
              <a:rPr lang="en"/>
              <a:t>The objective of the current systematic review was to evaluate the evidence concerning the clinical effects (development of vomitus or diarrhea, duration of diarrhea, feces consistency, defecation frequency, hospitalization duration, or case fatality) of probiotics when implemented in the prevention or treatment of gastrointestinal disease in dogs.</a:t>
            </a:r>
            <a:endParaRPr/>
          </a:p>
          <a:p>
            <a:pPr indent="-298450" lvl="0" marL="457200" rtl="0" algn="l">
              <a:spcBef>
                <a:spcPts val="0"/>
              </a:spcBef>
              <a:spcAft>
                <a:spcPts val="0"/>
              </a:spcAft>
              <a:buSzPts val="1100"/>
              <a:buChar char="●"/>
            </a:pPr>
            <a:r>
              <a:rPr lang="en"/>
              <a:t>Methods and Materials</a:t>
            </a:r>
            <a:endParaRPr/>
          </a:p>
          <a:p>
            <a:pPr indent="-298450" lvl="1" marL="914400" rtl="0" algn="l">
              <a:spcBef>
                <a:spcPts val="0"/>
              </a:spcBef>
              <a:spcAft>
                <a:spcPts val="0"/>
              </a:spcAft>
              <a:buSzPts val="1100"/>
              <a:buChar char="○"/>
            </a:pPr>
            <a:r>
              <a:rPr lang="en"/>
              <a:t>Types of Studies: Randomized clinical trials, cohort studies, and case reports published in peer-reviewed journals studying the use of probiotics for prevention or treatment of signs of gastrointestinal disease in dogs were used.</a:t>
            </a:r>
            <a:endParaRPr/>
          </a:p>
          <a:p>
            <a:pPr indent="-298450" lvl="1" marL="914400" rtl="0" algn="l">
              <a:spcBef>
                <a:spcPts val="0"/>
              </a:spcBef>
              <a:spcAft>
                <a:spcPts val="0"/>
              </a:spcAft>
              <a:buSzPts val="1100"/>
              <a:buChar char="○"/>
            </a:pPr>
            <a:r>
              <a:rPr lang="en"/>
              <a:t>Types of Participants: Dogs of any age, at risk of developing signs of gastrointestinal disease because of stress or parasitism or that had been diagnosed with any acute or chronic gastrointestinal disease, were selected. Both studies on kennel dogs and privately owned dogs were considered.</a:t>
            </a:r>
            <a:endParaRPr/>
          </a:p>
          <a:p>
            <a:pPr indent="-298450" lvl="1" marL="914400" rtl="0" algn="l">
              <a:spcBef>
                <a:spcPts val="0"/>
              </a:spcBef>
              <a:spcAft>
                <a:spcPts val="0"/>
              </a:spcAft>
              <a:buSzPts val="1100"/>
              <a:buChar char="○"/>
            </a:pPr>
            <a:r>
              <a:rPr lang="en"/>
              <a:t>Types of Intervention: Trials comparing the clinical effects of in vivo use of probiotics or synbiotics as the only or as a supplemental intervention in the prevention or treatment of signs of gastrointestinal disease in dogs were considered. All probiotic species and strains as well as all probiotic doses were considered.</a:t>
            </a:r>
            <a:endParaRPr/>
          </a:p>
          <a:p>
            <a:pPr indent="-298450" lvl="1" marL="914400" rtl="0" algn="l">
              <a:spcBef>
                <a:spcPts val="0"/>
              </a:spcBef>
              <a:spcAft>
                <a:spcPts val="0"/>
              </a:spcAft>
              <a:buSzPts val="1100"/>
              <a:buChar char="○"/>
            </a:pPr>
            <a:r>
              <a:rPr lang="en"/>
              <a:t>Types of Controls: Dogs with similar health/disease status not treated with probiotics or synbiotics were used as controls.</a:t>
            </a:r>
            <a:endParaRPr/>
          </a:p>
          <a:p>
            <a:pPr indent="-298450" lvl="1" marL="914400" rtl="0" algn="l">
              <a:spcBef>
                <a:spcPts val="0"/>
              </a:spcBef>
              <a:spcAft>
                <a:spcPts val="0"/>
              </a:spcAft>
              <a:buSzPts val="1100"/>
              <a:buChar char="○"/>
            </a:pPr>
            <a:r>
              <a:rPr lang="en"/>
              <a:t>Types of Outcomes: Primary outcome measures were the clinical effect of probiotics on signs of gastrointestinal disease evaluated by the following variables: attitude/activity, appetite, vomiting frequency, feces consistency, daily defecation frequency, weight change, hospitalization duration, case fatality, as well as number of dogs developing diarrhea because of stress or parasitism. In addition, clinical indices of severity of canine chronic gastroenteritis such as the canine inflammatory bowel disease (IBD) activity index (CIBDAI)33 and the canine chronic enteropathy clinical activity index (CCECAI)34 were included.</a:t>
            </a:r>
            <a:endParaRPr/>
          </a:p>
          <a:p>
            <a:pPr indent="-298450" lvl="0" marL="457200" rtl="0" algn="l">
              <a:spcBef>
                <a:spcPts val="0"/>
              </a:spcBef>
              <a:spcAft>
                <a:spcPts val="0"/>
              </a:spcAft>
              <a:buSzPts val="1100"/>
              <a:buChar char="●"/>
            </a:pPr>
            <a:r>
              <a:rPr lang="en"/>
              <a:t>Results</a:t>
            </a:r>
            <a:endParaRPr/>
          </a:p>
          <a:p>
            <a:pPr indent="-298450" lvl="1" marL="914400" rtl="0" algn="l">
              <a:spcBef>
                <a:spcPts val="0"/>
              </a:spcBef>
              <a:spcAft>
                <a:spcPts val="0"/>
              </a:spcAft>
              <a:buSzPts val="1100"/>
              <a:buChar char="○"/>
            </a:pPr>
            <a:r>
              <a:rPr lang="en"/>
              <a:t>17 papers were included for further review: 12 studies related to the prevention or treatment of acute gastrointestinal disease (acute) and 5 studies concerned prevention or treatment of chronic gastrointestinal disease (chronic).</a:t>
            </a:r>
            <a:endParaRPr/>
          </a:p>
          <a:p>
            <a:pPr indent="-298450" lvl="1" marL="914400" rtl="0" algn="l">
              <a:spcBef>
                <a:spcPts val="0"/>
              </a:spcBef>
              <a:spcAft>
                <a:spcPts val="0"/>
              </a:spcAft>
              <a:buSzPts val="1100"/>
              <a:buChar char="○"/>
            </a:pPr>
            <a:r>
              <a:rPr lang="en"/>
              <a:t>For studies investigating prevention or treatment of signs of acute gastrointestinal disease, study participants were healthy racing sled dogs, healthy dogs undergoing kenneling stress dogs with subclinical giardiasis, dogs with lincomycin-induced diarrhea, puppies diagnosed with hemorrhagic gastroenteritis, adult dogs diagnosed with acute or intermittent gastroenteritis, and dogs diagnosed with parvovirus diarrhea. </a:t>
            </a:r>
            <a:endParaRPr/>
          </a:p>
          <a:p>
            <a:pPr indent="-298450" lvl="1" marL="914400" rtl="0" algn="l">
              <a:spcBef>
                <a:spcPts val="0"/>
              </a:spcBef>
              <a:spcAft>
                <a:spcPts val="0"/>
              </a:spcAft>
              <a:buSzPts val="1100"/>
              <a:buChar char="○"/>
            </a:pPr>
            <a:r>
              <a:rPr lang="en"/>
              <a:t>For prevention or treatment of signs of chronic gastrointestinal disease, study participants were pet dogs diagnosed with idiopathic inflammatory bowel disease, dogs with nonspecific dietary sensitivity or food responsive diarrhea, and dogs with tylosin-responsive diarrhea.</a:t>
            </a:r>
            <a:endParaRPr/>
          </a:p>
          <a:p>
            <a:pPr indent="-298450" lvl="1" marL="914400" rtl="0" algn="l">
              <a:spcBef>
                <a:spcPts val="0"/>
              </a:spcBef>
              <a:spcAft>
                <a:spcPts val="0"/>
              </a:spcAft>
              <a:buSzPts val="1100"/>
              <a:buChar char="○"/>
            </a:pPr>
            <a:r>
              <a:rPr lang="en"/>
              <a:t>The most widely used primary outcome measure was fecal consistency/fecal score (FS). Comparison of FS between studies was hampered by application of different fecal scoring systems, and the definition of abnormal versus normal feces consistency varied among studies.</a:t>
            </a:r>
            <a:endParaRPr/>
          </a:p>
          <a:p>
            <a:pPr indent="-298450" lvl="0" marL="457200" rtl="0" algn="l">
              <a:spcBef>
                <a:spcPts val="0"/>
              </a:spcBef>
              <a:spcAft>
                <a:spcPts val="0"/>
              </a:spcAft>
              <a:buSzPts val="1100"/>
              <a:buChar char="●"/>
            </a:pPr>
            <a:r>
              <a:rPr lang="en"/>
              <a:t>Outcome</a:t>
            </a:r>
            <a:endParaRPr/>
          </a:p>
          <a:p>
            <a:pPr indent="-298450" lvl="1" marL="914400" rtl="0" algn="l">
              <a:spcBef>
                <a:spcPts val="0"/>
              </a:spcBef>
              <a:spcAft>
                <a:spcPts val="0"/>
              </a:spcAft>
              <a:buSzPts val="1100"/>
              <a:buChar char="○"/>
            </a:pPr>
            <a:r>
              <a:rPr lang="en"/>
              <a:t>Overall, for the prevention or treatment of acute gastrointestinal disease, the evidence is not sufficiently robust to determine the effectiveness of probiotics in reducing clinical signs (FS, defecation frequency, and days with diarrhea). Some studies showed a slightly reduced number of days with diarrhea or improved FS in relation to kenneling and acute diarrhea, but the clinical relevance remains questionable. </a:t>
            </a:r>
            <a:endParaRPr/>
          </a:p>
          <a:p>
            <a:pPr indent="-298450" lvl="1" marL="914400" rtl="0" algn="l">
              <a:spcBef>
                <a:spcPts val="0"/>
              </a:spcBef>
              <a:spcAft>
                <a:spcPts val="0"/>
              </a:spcAft>
              <a:buSzPts val="1100"/>
              <a:buChar char="○"/>
            </a:pPr>
            <a:r>
              <a:rPr lang="en"/>
              <a:t>One study that evaluated prevention of diarrhea in kennel dogs showed an improvement in feces consistency and this study was evaluated to have a low estimated risk of bias and a high number of dogs in each group. However, the probiotic product used in that study also contained a prebiotic and the effect proven could therefore not be exclusively linked to the probiotic. </a:t>
            </a:r>
            <a:endParaRPr/>
          </a:p>
          <a:p>
            <a:pPr indent="-298450" lvl="1" marL="914400" rtl="0" algn="l">
              <a:spcBef>
                <a:spcPts val="0"/>
              </a:spcBef>
              <a:spcAft>
                <a:spcPts val="0"/>
              </a:spcAft>
              <a:buSzPts val="1100"/>
              <a:buChar char="○"/>
            </a:pPr>
            <a:r>
              <a:rPr lang="en"/>
              <a:t>Most studies relating to signs of acute gastrointestinal disease were evaluated to have a moderate to high estimated risk of bias, with a very small or small number of dogs and poorly reported baseline characteristics of study groups. </a:t>
            </a:r>
            <a:endParaRPr/>
          </a:p>
          <a:p>
            <a:pPr indent="-298450" lvl="1" marL="914400" rtl="0" algn="l">
              <a:spcBef>
                <a:spcPts val="0"/>
              </a:spcBef>
              <a:spcAft>
                <a:spcPts val="0"/>
              </a:spcAft>
              <a:buSzPts val="1100"/>
              <a:buChar char="○"/>
            </a:pPr>
            <a:r>
              <a:rPr lang="en"/>
              <a:t>For the prevention or treatment of clinical signs of chronic gastrointestinal disease, the evidence was primarily against an effect of probiotic supplementation on clinical variables and results indicated that dietary intervention is more important than probiotic supplementation, but all of these studies included a very small or small number of dogs, significantly adversely affecting statistical of power.</a:t>
            </a:r>
            <a:endParaRPr/>
          </a:p>
          <a:p>
            <a:pPr indent="-298450" lvl="0" marL="457200" rtl="0" algn="l">
              <a:spcBef>
                <a:spcPts val="0"/>
              </a:spcBef>
              <a:spcAft>
                <a:spcPts val="0"/>
              </a:spcAft>
              <a:buSzPts val="1100"/>
              <a:buChar char="●"/>
            </a:pPr>
            <a:r>
              <a:rPr lang="en"/>
              <a:t>Limitations</a:t>
            </a:r>
            <a:endParaRPr/>
          </a:p>
          <a:p>
            <a:pPr indent="-298450" lvl="1" marL="914400" rtl="0" algn="l">
              <a:spcBef>
                <a:spcPts val="0"/>
              </a:spcBef>
              <a:spcAft>
                <a:spcPts val="0"/>
              </a:spcAft>
              <a:buSzPts val="1100"/>
              <a:buChar char="○"/>
            </a:pPr>
            <a:r>
              <a:rPr lang="en"/>
              <a:t>Sample size calculation depends on the initial frequency of disease/clinical signs and the expected improvement in frequency of a specific variable after treatment. As mentioned before, abnormal feces consistency (diarrhea) was the most widely used clinical variable evaluated in the included studies.</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fce467b03f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fce467b03f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Introduction</a:t>
            </a:r>
            <a:endParaRPr/>
          </a:p>
          <a:p>
            <a:pPr indent="-298450" lvl="1" marL="914400" rtl="0" algn="l">
              <a:spcBef>
                <a:spcPts val="0"/>
              </a:spcBef>
              <a:spcAft>
                <a:spcPts val="0"/>
              </a:spcAft>
              <a:buSzPts val="1100"/>
              <a:buChar char="○"/>
            </a:pPr>
            <a:r>
              <a:rPr lang="en"/>
              <a:t>Acute diarrhea is a common reason for non-wellness–related veterinary evaluations in dogs. </a:t>
            </a:r>
            <a:endParaRPr/>
          </a:p>
          <a:p>
            <a:pPr indent="-298450" lvl="1" marL="914400" rtl="0" algn="l">
              <a:spcBef>
                <a:spcPts val="0"/>
              </a:spcBef>
              <a:spcAft>
                <a:spcPts val="0"/>
              </a:spcAft>
              <a:buSzPts val="1100"/>
              <a:buChar char="○"/>
            </a:pPr>
            <a:r>
              <a:rPr lang="en"/>
              <a:t>Most cases are mild and self-limiting, but owners frequently seek veterinary care because of concern for their pet's well-being in conjunction with the difficulties associated with managing a dog with diarrhea.</a:t>
            </a:r>
            <a:endParaRPr/>
          </a:p>
          <a:p>
            <a:pPr indent="-298450" lvl="1" marL="914400" rtl="0" algn="l">
              <a:spcBef>
                <a:spcPts val="0"/>
              </a:spcBef>
              <a:spcAft>
                <a:spcPts val="0"/>
              </a:spcAft>
              <a:buSzPts val="1100"/>
              <a:buChar char="○"/>
            </a:pPr>
            <a:r>
              <a:rPr lang="en"/>
              <a:t>Even though it is self limiting, t</a:t>
            </a:r>
            <a:r>
              <a:rPr lang="en"/>
              <a:t>reatment is commonly administered in attempt to lessen the severity or duration of diarrhea. Probiotics, antibiotics, and dietary modifications, alone or in combination, often are used for this purpose.</a:t>
            </a:r>
            <a:endParaRPr/>
          </a:p>
          <a:p>
            <a:pPr indent="-298450" lvl="1" marL="914400" rtl="0" algn="l">
              <a:spcBef>
                <a:spcPts val="0"/>
              </a:spcBef>
              <a:spcAft>
                <a:spcPts val="0"/>
              </a:spcAft>
              <a:buSzPts val="1100"/>
              <a:buChar char="○"/>
            </a:pPr>
            <a:r>
              <a:rPr lang="en"/>
              <a:t>Many vets prescribe Metronidazole. It has a broad spectrum of activity against anaerobic bacteria including potential enteric pathogens such as Clostridium perfringens, and antiprotozoal activity is observed at higher dosages. Beyond its antimicrobial activity, metronidazole possesses immunomodulatory and anti-inflammatory properties that further add to its appeal for treating intestinal disorders.</a:t>
            </a:r>
            <a:endParaRPr/>
          </a:p>
          <a:p>
            <a:pPr indent="-298450" lvl="1" marL="914400" rtl="0" algn="l">
              <a:spcBef>
                <a:spcPts val="0"/>
              </a:spcBef>
              <a:spcAft>
                <a:spcPts val="0"/>
              </a:spcAft>
              <a:buSzPts val="1100"/>
              <a:buChar char="○"/>
            </a:pPr>
            <a:r>
              <a:rPr lang="en"/>
              <a:t>The commonplace usage of antibiotics for treating a self limiting condition raises concerns regarding appropriate antimicrobial stewardship because this practice could promote bacterial resistance.</a:t>
            </a:r>
            <a:endParaRPr/>
          </a:p>
          <a:p>
            <a:pPr indent="-298450" lvl="1" marL="914400" rtl="0" algn="l">
              <a:spcBef>
                <a:spcPts val="0"/>
              </a:spcBef>
              <a:spcAft>
                <a:spcPts val="0"/>
              </a:spcAft>
              <a:buSzPts val="1100"/>
              <a:buChar char="○"/>
            </a:pPr>
            <a:r>
              <a:rPr lang="en"/>
              <a:t>The primary objectives of this randomized controlled clinical trial were to evaluate the effects of metronidazole treatment on duration of diarrhea in dogs with acute nonspecific diarrhea. We also sought to assess treatment effects on C. perfringens as determined by fecal cultures and molecular techniques. </a:t>
            </a:r>
            <a:endParaRPr/>
          </a:p>
          <a:p>
            <a:pPr indent="-298450" lvl="1" marL="914400" rtl="0" algn="l">
              <a:spcBef>
                <a:spcPts val="0"/>
              </a:spcBef>
              <a:spcAft>
                <a:spcPts val="0"/>
              </a:spcAft>
              <a:buSzPts val="1100"/>
              <a:buChar char="○"/>
            </a:pPr>
            <a:r>
              <a:rPr lang="en"/>
              <a:t>We hypothesized that metronidazole treatment would shorten the duration of diarrhea as compared to placebo. We further hypothesized that metronidazole treatment would decrease fecal culture detection of C. perfringens.</a:t>
            </a:r>
            <a:endParaRPr/>
          </a:p>
          <a:p>
            <a:pPr indent="-298450" lvl="0" marL="457200" rtl="0" algn="l">
              <a:spcBef>
                <a:spcPts val="0"/>
              </a:spcBef>
              <a:spcAft>
                <a:spcPts val="0"/>
              </a:spcAft>
              <a:buSzPts val="1100"/>
              <a:buChar char="●"/>
            </a:pPr>
            <a:r>
              <a:rPr lang="en"/>
              <a:t>Methods and Materials</a:t>
            </a:r>
            <a:endParaRPr/>
          </a:p>
          <a:p>
            <a:pPr indent="-298450" lvl="1" marL="914400" rtl="0" algn="l">
              <a:spcBef>
                <a:spcPts val="0"/>
              </a:spcBef>
              <a:spcAft>
                <a:spcPts val="0"/>
              </a:spcAft>
              <a:buSzPts val="1100"/>
              <a:buChar char="○"/>
            </a:pPr>
            <a:r>
              <a:rPr lang="en"/>
              <a:t>Dogs evaluated at the Michigan State University Veterinary Medical Center (MSU-VMC) for acute diarrhea, with or without concurrent vomiting, were screened for participation in a randomized, placebo-controlled, double-blinded clinical trial. </a:t>
            </a:r>
            <a:endParaRPr/>
          </a:p>
          <a:p>
            <a:pPr indent="-298450" lvl="1" marL="914400" rtl="0" algn="l">
              <a:spcBef>
                <a:spcPts val="0"/>
              </a:spcBef>
              <a:spcAft>
                <a:spcPts val="0"/>
              </a:spcAft>
              <a:buSzPts val="1100"/>
              <a:buChar char="○"/>
            </a:pPr>
            <a:r>
              <a:rPr lang="en"/>
              <a:t>Inclusion criteria included age &gt;6 months, body weight between 4 and 50 kg, and active diarrhea &lt;7 days in duration. Dogs were required to be up-to-date on core vaccinations. </a:t>
            </a:r>
            <a:endParaRPr/>
          </a:p>
          <a:p>
            <a:pPr indent="-298450" lvl="1" marL="914400" rtl="0" algn="l">
              <a:spcBef>
                <a:spcPts val="0"/>
              </a:spcBef>
              <a:spcAft>
                <a:spcPts val="0"/>
              </a:spcAft>
              <a:buSzPts val="1100"/>
              <a:buChar char="○"/>
            </a:pPr>
            <a:r>
              <a:rPr lang="en"/>
              <a:t>Dogs receiving probiotics, antibiotics, or anti-inflammatory treatments in the preceding 30 days were excluded as were pregnant or nursing dogs. Dogs with moderate to severe abdominal pain, complete anorexia, or moderate to severe dehydration (estimated at &gt;8%) were excluded from participation.</a:t>
            </a:r>
            <a:endParaRPr/>
          </a:p>
          <a:p>
            <a:pPr indent="-298450" lvl="1" marL="914400" rtl="0" algn="l">
              <a:spcBef>
                <a:spcPts val="0"/>
              </a:spcBef>
              <a:spcAft>
                <a:spcPts val="0"/>
              </a:spcAft>
              <a:buSzPts val="1100"/>
              <a:buChar char="○"/>
            </a:pPr>
            <a:r>
              <a:rPr lang="en"/>
              <a:t>Eligible dogs then had fecals and fecal cultures done. Dogs that did not have evidence of gastrointestinal parasitism, Giardia spp. infection, or parvoviral enteritis were considered to have acute nonspecific diarrhea and enrolled in the clinical trial. </a:t>
            </a:r>
            <a:endParaRPr/>
          </a:p>
          <a:p>
            <a:pPr indent="-298450" lvl="1" marL="914400" rtl="0" algn="l">
              <a:spcBef>
                <a:spcPts val="0"/>
              </a:spcBef>
              <a:spcAft>
                <a:spcPts val="0"/>
              </a:spcAft>
              <a:buSzPts val="1100"/>
              <a:buChar char="○"/>
            </a:pPr>
            <a:r>
              <a:rPr lang="en"/>
              <a:t>Medication v. Placebo: Metronidazole was </a:t>
            </a:r>
            <a:r>
              <a:rPr lang="en"/>
              <a:t>compounded</a:t>
            </a:r>
            <a:r>
              <a:rPr lang="en"/>
              <a:t> into capsules of various mg. These capsule sizes, administered alone or in combination, would enable administration of the target metronidazole dosage (10-15 mg/kg PO q12h for 7 days) for the wide range of body weights included in the study. Placebo capsules of identical size and appearance were prepared with microcrystalline cellulose as the only compound. The pharmacist and pharmacy technician were the only personnel not blinded to treatment group.</a:t>
            </a:r>
            <a:endParaRPr/>
          </a:p>
          <a:p>
            <a:pPr indent="-298450" lvl="0" marL="457200" rtl="0" algn="l">
              <a:spcBef>
                <a:spcPts val="0"/>
              </a:spcBef>
              <a:spcAft>
                <a:spcPts val="0"/>
              </a:spcAft>
              <a:buSzPts val="1100"/>
              <a:buChar char="●"/>
            </a:pPr>
            <a:r>
              <a:rPr lang="en"/>
              <a:t>Protocol</a:t>
            </a:r>
            <a:endParaRPr/>
          </a:p>
          <a:p>
            <a:pPr indent="-298450" lvl="1" marL="914400" rtl="0" algn="l">
              <a:spcBef>
                <a:spcPts val="0"/>
              </a:spcBef>
              <a:spcAft>
                <a:spcPts val="0"/>
              </a:spcAft>
              <a:buSzPts val="1100"/>
              <a:buChar char="○"/>
            </a:pPr>
            <a:r>
              <a:rPr lang="en"/>
              <a:t>Dogs were assigned to treatment groups in double-blinded fashion using a computer generated randomization log that was created by the pharmacist.</a:t>
            </a:r>
            <a:endParaRPr/>
          </a:p>
          <a:p>
            <a:pPr indent="-298450" lvl="1" marL="914400" rtl="0" algn="l">
              <a:spcBef>
                <a:spcPts val="0"/>
              </a:spcBef>
              <a:spcAft>
                <a:spcPts val="0"/>
              </a:spcAft>
              <a:buSzPts val="1100"/>
              <a:buChar char="○"/>
            </a:pPr>
            <a:r>
              <a:rPr lang="en"/>
              <a:t>Owners were instructed to administer the prescribed doses at approximately 12 hour intervals for 7 days beginning on the day of enrollment. Owners maintained medication logs and recorded the time of drug administration. Owners also maintained fecal scoring logs using the Bristol scoring system and a laminated copy of the Bristol fecal chart was provided to owners to aid in fecal scoring.</a:t>
            </a:r>
            <a:endParaRPr/>
          </a:p>
          <a:p>
            <a:pPr indent="-298450" lvl="1" marL="914400" rtl="0" algn="l">
              <a:spcBef>
                <a:spcPts val="0"/>
              </a:spcBef>
              <a:spcAft>
                <a:spcPts val="0"/>
              </a:spcAft>
              <a:buSzPts val="1100"/>
              <a:buChar char="○"/>
            </a:pPr>
            <a:r>
              <a:rPr lang="en"/>
              <a:t>Owners also were instructed to withhold food from their dogs for the initial 12 hours after enrollment and gradually resume feeding of the normal diet over the subsequent 12-24 hours.</a:t>
            </a:r>
            <a:endParaRPr/>
          </a:p>
          <a:p>
            <a:pPr indent="-298450" lvl="1" marL="914400" rtl="0" algn="l">
              <a:spcBef>
                <a:spcPts val="0"/>
              </a:spcBef>
              <a:spcAft>
                <a:spcPts val="0"/>
              </a:spcAft>
              <a:buSzPts val="1100"/>
              <a:buChar char="○"/>
            </a:pPr>
            <a:r>
              <a:rPr lang="en"/>
              <a:t>Dogs were returned for repeat evaluation and fecal diagnostic testing on day 7, and treatment group was unmasked. Medication and fecal scoring logs as well as unused drug were collected from owners. The study was concluded in all test population dogs as well as control population dogs in which diarrhea had resolved. If they continued to have diarrhea, they were given 7 additional days of unblinded Metronidazole.</a:t>
            </a:r>
            <a:endParaRPr/>
          </a:p>
          <a:p>
            <a:pPr indent="-298450" lvl="0" marL="457200" rtl="0" algn="l">
              <a:spcBef>
                <a:spcPts val="0"/>
              </a:spcBef>
              <a:spcAft>
                <a:spcPts val="0"/>
              </a:spcAft>
              <a:buSzPts val="1100"/>
              <a:buChar char="●"/>
            </a:pPr>
            <a:r>
              <a:rPr lang="en"/>
              <a:t>Results</a:t>
            </a:r>
            <a:endParaRPr/>
          </a:p>
          <a:p>
            <a:pPr indent="-298450" lvl="1" marL="914400" rtl="0" algn="l">
              <a:spcBef>
                <a:spcPts val="0"/>
              </a:spcBef>
              <a:spcAft>
                <a:spcPts val="0"/>
              </a:spcAft>
              <a:buSzPts val="1100"/>
              <a:buChar char="○"/>
            </a:pPr>
            <a:r>
              <a:rPr lang="en"/>
              <a:t>The 31 dogs meeting all inclusion criteria and completing the study according to protocol guidelines included 14 test population dogs and 17 controls.</a:t>
            </a:r>
            <a:endParaRPr/>
          </a:p>
          <a:p>
            <a:pPr indent="-298450" lvl="1" marL="914400" rtl="0" algn="l">
              <a:spcBef>
                <a:spcPts val="0"/>
              </a:spcBef>
              <a:spcAft>
                <a:spcPts val="0"/>
              </a:spcAft>
              <a:buSzPts val="1100"/>
              <a:buChar char="○"/>
            </a:pPr>
            <a:r>
              <a:rPr lang="en"/>
              <a:t>Seven of 14 (50%) test population dogs and 11 of 17 (64.7%) control dogs had hematochezia noted by owners or attending clinicians which was not different between groups</a:t>
            </a:r>
            <a:endParaRPr/>
          </a:p>
          <a:p>
            <a:pPr indent="-298450" lvl="1" marL="914400" rtl="0" algn="l">
              <a:spcBef>
                <a:spcPts val="0"/>
              </a:spcBef>
              <a:spcAft>
                <a:spcPts val="0"/>
              </a:spcAft>
              <a:buSzPts val="1100"/>
              <a:buChar char="○"/>
            </a:pPr>
            <a:r>
              <a:rPr lang="en"/>
              <a:t>No dogs in either population had growth of Salmonella spp., Camplylobacter spp., or Clostridioides difficile on fecal cultures at any time during the study.</a:t>
            </a:r>
            <a:endParaRPr/>
          </a:p>
          <a:p>
            <a:pPr indent="-298450" lvl="1" marL="914400" rtl="0" algn="l">
              <a:spcBef>
                <a:spcPts val="0"/>
              </a:spcBef>
              <a:spcAft>
                <a:spcPts val="0"/>
              </a:spcAft>
              <a:buSzPts val="1100"/>
              <a:buChar char="○"/>
            </a:pPr>
            <a:r>
              <a:rPr lang="en"/>
              <a:t>Resolution of diarrhea was achieved 1.5 days faster in test population dogs than in control dogs</a:t>
            </a:r>
            <a:endParaRPr/>
          </a:p>
          <a:p>
            <a:pPr indent="-298450" lvl="1" marL="914400" rtl="0" algn="l">
              <a:spcBef>
                <a:spcPts val="0"/>
              </a:spcBef>
              <a:spcAft>
                <a:spcPts val="0"/>
              </a:spcAft>
              <a:buSzPts val="1100"/>
              <a:buChar char="○"/>
            </a:pPr>
            <a:r>
              <a:rPr lang="en"/>
              <a:t>Overall, 27 of 31 (87.1%) dogs had positive fecal cultures for C. perfringens on day 0 including 13 of 14 (92.9%) test population dogs and 14 of 17 (82.4%) control dogs.</a:t>
            </a:r>
            <a:endParaRPr/>
          </a:p>
          <a:p>
            <a:pPr indent="-298450" lvl="1" marL="914400" rtl="0" algn="l">
              <a:spcBef>
                <a:spcPts val="0"/>
              </a:spcBef>
              <a:spcAft>
                <a:spcPts val="0"/>
              </a:spcAft>
              <a:buSzPts val="1100"/>
              <a:buChar char="○"/>
            </a:pPr>
            <a:r>
              <a:rPr lang="en"/>
              <a:t>Only 3 of 13 (23.1%) test population dogs remained positive for fecal culture growth of C. perfringens on day 7 which is less than the 11 of 14 (78.6%) control dogs that remained positive for C. perfringens growth on day 7.</a:t>
            </a:r>
            <a:endParaRPr/>
          </a:p>
          <a:p>
            <a:pPr indent="-298450" lvl="0" marL="457200" rtl="0" algn="l">
              <a:spcBef>
                <a:spcPts val="0"/>
              </a:spcBef>
              <a:spcAft>
                <a:spcPts val="0"/>
              </a:spcAft>
              <a:buSzPts val="1100"/>
              <a:buChar char="●"/>
            </a:pPr>
            <a:r>
              <a:rPr lang="en"/>
              <a:t>Discussion</a:t>
            </a:r>
            <a:endParaRPr/>
          </a:p>
          <a:p>
            <a:pPr indent="-298450" lvl="1" marL="914400" rtl="0" algn="l">
              <a:spcBef>
                <a:spcPts val="0"/>
              </a:spcBef>
              <a:spcAft>
                <a:spcPts val="0"/>
              </a:spcAft>
              <a:buSzPts val="1100"/>
              <a:buChar char="○"/>
            </a:pPr>
            <a:r>
              <a:rPr lang="en"/>
              <a:t>Our results suggest that metronidazole treatment can shorten the duration of diarrhea in some dogs with acute nonspecific diarrhea.</a:t>
            </a:r>
            <a:endParaRPr/>
          </a:p>
          <a:p>
            <a:pPr indent="-298450" lvl="1" marL="914400" rtl="0" algn="l">
              <a:spcBef>
                <a:spcPts val="0"/>
              </a:spcBef>
              <a:spcAft>
                <a:spcPts val="0"/>
              </a:spcAft>
              <a:buSzPts val="1100"/>
              <a:buChar char="○"/>
            </a:pPr>
            <a:r>
              <a:rPr lang="en"/>
              <a:t>Overall, the duration of diarrhea was decreased by approximately 1.5 days in metronidazole-treated dogs as compared to placebotreated dogs</a:t>
            </a:r>
            <a:endParaRPr/>
          </a:p>
          <a:p>
            <a:pPr indent="-298450" lvl="1" marL="914400" rtl="0" algn="l">
              <a:spcBef>
                <a:spcPts val="0"/>
              </a:spcBef>
              <a:spcAft>
                <a:spcPts val="0"/>
              </a:spcAft>
              <a:buSzPts val="1100"/>
              <a:buChar char="○"/>
            </a:pPr>
            <a:r>
              <a:rPr lang="en"/>
              <a:t>This statistical difference could be of clinical relevance because a 1.5 day decrease in clinical signs would be appealing for clients challenged with managing a diarrheic pet. However, the results of our study do not establish whether or not metronidazole should be utilized as a first line drug for acute diarrhea because many additional factors must be considered. Most dogs (88.2%) have resolution of diarrhea within 1 week even in the absence of treatment.</a:t>
            </a:r>
            <a:endParaRPr/>
          </a:p>
          <a:p>
            <a:pPr indent="-298450" lvl="1" marL="914400" rtl="0" algn="l">
              <a:spcBef>
                <a:spcPts val="0"/>
              </a:spcBef>
              <a:spcAft>
                <a:spcPts val="0"/>
              </a:spcAft>
              <a:buSzPts val="1100"/>
              <a:buChar char="○"/>
            </a:pPr>
            <a:r>
              <a:rPr lang="en"/>
              <a:t>Additionally, evidence suggests that metronidazole treatment dramatically alters the intestinal microbiome of normal dogs, and some of these changes persist for an indefinite time period.</a:t>
            </a:r>
            <a:endParaRPr/>
          </a:p>
          <a:p>
            <a:pPr indent="-298450" lvl="1" marL="914400" rtl="0" algn="l">
              <a:spcBef>
                <a:spcPts val="0"/>
              </a:spcBef>
              <a:spcAft>
                <a:spcPts val="0"/>
              </a:spcAft>
              <a:buSzPts val="1100"/>
              <a:buChar char="○"/>
            </a:pPr>
            <a:r>
              <a:rPr lang="en"/>
              <a:t>A previous randomized controlled clinical trial failed to document a benefit of metronidazole treatment as compared to placebo in dogs with acute nonspecific diarrhea.18 The reasons for conflicting results are unclear.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fce467b03f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fce467b03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Introduction</a:t>
            </a:r>
            <a:endParaRPr/>
          </a:p>
          <a:p>
            <a:pPr indent="-298450" lvl="1" marL="914400" rtl="0" algn="l">
              <a:spcBef>
                <a:spcPts val="0"/>
              </a:spcBef>
              <a:spcAft>
                <a:spcPts val="0"/>
              </a:spcAft>
              <a:buSzPts val="1100"/>
              <a:buChar char="○"/>
            </a:pPr>
            <a:r>
              <a:rPr lang="en"/>
              <a:t>Although surgical or interventional treatment is recommended over medical management, not all patients are ideal surgical or interventional candidates.</a:t>
            </a:r>
            <a:endParaRPr/>
          </a:p>
          <a:p>
            <a:pPr indent="-298450" lvl="1" marL="914400" rtl="0" algn="l">
              <a:spcBef>
                <a:spcPts val="0"/>
              </a:spcBef>
              <a:spcAft>
                <a:spcPts val="0"/>
              </a:spcAft>
              <a:buSzPts val="1100"/>
              <a:buChar char="○"/>
            </a:pPr>
            <a:r>
              <a:rPr lang="en"/>
              <a:t>In the past, complete ligation was the treatment of choice in dogs that tolerated complete cEHPSS occlusion intraoperatively, with maximum attenuation of a cEHPSS in a single procedure</a:t>
            </a:r>
            <a:endParaRPr/>
          </a:p>
          <a:p>
            <a:pPr indent="-298450" lvl="1" marL="914400" rtl="0" algn="l">
              <a:spcBef>
                <a:spcPts val="0"/>
              </a:spcBef>
              <a:spcAft>
                <a:spcPts val="0"/>
              </a:spcAft>
              <a:buSzPts val="1100"/>
              <a:buChar char="○"/>
            </a:pPr>
            <a:r>
              <a:rPr lang="en"/>
              <a:t>In recent years, gradual occlusion methods (thin film band, ameroid constrictor, and coil embolization) have become popular in an attempt to minimize the risk of perioperative complications, life-threatening portal hypertension, and to treat the high percentage of dogs that do not tolerate acute shunt occlusion.</a:t>
            </a:r>
            <a:endParaRPr/>
          </a:p>
          <a:p>
            <a:pPr indent="-298450" lvl="1" marL="914400" rtl="0" algn="l">
              <a:spcBef>
                <a:spcPts val="0"/>
              </a:spcBef>
              <a:spcAft>
                <a:spcPts val="0"/>
              </a:spcAft>
              <a:buSzPts val="1100"/>
              <a:buChar char="○"/>
            </a:pPr>
            <a:r>
              <a:rPr lang="en"/>
              <a:t>Our goal was to provide an updated and extended evaluation, comparing current published evidence on the different treatment options for dogs with cEHPSS based on objective criteria, in order to provide small animal clinicians with evidence-based information about the available treatment modalities and associated short- and long-term outcomes.</a:t>
            </a:r>
            <a:endParaRPr/>
          </a:p>
          <a:p>
            <a:pPr indent="-298450" lvl="0" marL="457200" rtl="0" algn="l">
              <a:spcBef>
                <a:spcPts val="0"/>
              </a:spcBef>
              <a:spcAft>
                <a:spcPts val="0"/>
              </a:spcAft>
              <a:buSzPts val="1100"/>
              <a:buChar char="●"/>
            </a:pPr>
            <a:r>
              <a:rPr lang="en"/>
              <a:t>Materials and Methods</a:t>
            </a:r>
            <a:endParaRPr/>
          </a:p>
          <a:p>
            <a:pPr indent="-298450" lvl="1" marL="914400" rtl="0" algn="l">
              <a:spcBef>
                <a:spcPts val="0"/>
              </a:spcBef>
              <a:spcAft>
                <a:spcPts val="0"/>
              </a:spcAft>
              <a:buSzPts val="1100"/>
              <a:buChar char="○"/>
            </a:pPr>
            <a:r>
              <a:rPr lang="en"/>
              <a:t>Electronic search engines for publication databases, reference lists of published papers, and proceedings of relevant scientific conferences were used to search all possible pertinent papers.</a:t>
            </a:r>
            <a:endParaRPr/>
          </a:p>
          <a:p>
            <a:pPr indent="-298450" lvl="0" marL="457200" rtl="0" algn="l">
              <a:spcBef>
                <a:spcPts val="0"/>
              </a:spcBef>
              <a:spcAft>
                <a:spcPts val="0"/>
              </a:spcAft>
              <a:buSzPts val="1100"/>
              <a:buChar char="●"/>
            </a:pPr>
            <a:r>
              <a:rPr lang="en"/>
              <a:t>Results</a:t>
            </a:r>
            <a:endParaRPr/>
          </a:p>
          <a:p>
            <a:pPr indent="-298450" lvl="1" marL="914400" rtl="0" algn="l">
              <a:spcBef>
                <a:spcPts val="0"/>
              </a:spcBef>
              <a:spcAft>
                <a:spcPts val="0"/>
              </a:spcAft>
              <a:buSzPts val="1100"/>
              <a:buChar char="○"/>
            </a:pPr>
            <a:r>
              <a:rPr lang="en"/>
              <a:t>Overall, the 48 selected papers reported 6 different surgical or interventional techniques and several different medical treatments. Within each paper, ≥1 treatment techniques were evaluated. In 8 studies reporting “ligation,” where it was possible to distinguish between cases that had complete or partial ligation, statistical analysis was performed to compare outcome between the 2 ligation techniques.</a:t>
            </a:r>
            <a:endParaRPr/>
          </a:p>
          <a:p>
            <a:pPr indent="-298450" lvl="1" marL="914400" rtl="0" algn="l">
              <a:spcBef>
                <a:spcPts val="0"/>
              </a:spcBef>
              <a:spcAft>
                <a:spcPts val="0"/>
              </a:spcAft>
              <a:buSzPts val="1100"/>
              <a:buChar char="○"/>
            </a:pPr>
            <a:r>
              <a:rPr lang="en"/>
              <a:t>A combined total of 1417 dogs affected by cEHPSS were reported in the 48 studies.</a:t>
            </a:r>
            <a:endParaRPr/>
          </a:p>
          <a:p>
            <a:pPr indent="-298450" lvl="1" marL="914400" rtl="0" algn="l">
              <a:spcBef>
                <a:spcPts val="0"/>
              </a:spcBef>
              <a:spcAft>
                <a:spcPts val="0"/>
              </a:spcAft>
              <a:buSzPts val="1100"/>
              <a:buChar char="○"/>
            </a:pPr>
            <a:r>
              <a:rPr lang="en"/>
              <a:t>Medical management: Three studies evaluated the efficacy of medical management for cEHPSS, giving a combined sample of 13 dogs, with a median follow-up time of 2.3 to 57.5 months. Medical management consisted of a combination of therapeutic diet, antibiotics, and lactulose. All 3 components varied among studies and even within the same study.</a:t>
            </a:r>
            <a:endParaRPr/>
          </a:p>
          <a:p>
            <a:pPr indent="-298450" lvl="1" marL="914400" rtl="0" algn="l">
              <a:spcBef>
                <a:spcPts val="0"/>
              </a:spcBef>
              <a:spcAft>
                <a:spcPts val="0"/>
              </a:spcAft>
              <a:buSzPts val="1100"/>
              <a:buChar char="○"/>
            </a:pPr>
            <a:r>
              <a:rPr lang="en"/>
              <a:t>Ligation: Twenty-five studies evaluated the efficacy of ligation as treatment for cEHPSS, giving a total number of 553 dogs. From the initial 553 dogs, information about clinical outcome was available in 342 dogs with clinical outcome being successful in 255 dogs (74.6%).</a:t>
            </a:r>
            <a:endParaRPr/>
          </a:p>
          <a:p>
            <a:pPr indent="-298450" lvl="1" marL="914400" rtl="0" algn="l">
              <a:spcBef>
                <a:spcPts val="0"/>
              </a:spcBef>
              <a:spcAft>
                <a:spcPts val="0"/>
              </a:spcAft>
              <a:buSzPts val="1100"/>
              <a:buChar char="○"/>
            </a:pPr>
            <a:r>
              <a:rPr lang="en"/>
              <a:t>Ameroid constrictor: Thirteen studies4,18-23,48-50,57,58,60 evaluated ameroid constrictor as treatment for cEHPSS, giving a total number of 507 dogs. Perioperative outcome was reported in all studies. From the initial 507 dogs that underwent the procedure, 479 dogs survived the perioperative phase (94.5%). Clinical outcome was described in 8 studies and described 203 dogs with 192 dogs having successful outcome (94.6%).</a:t>
            </a:r>
            <a:endParaRPr/>
          </a:p>
          <a:p>
            <a:pPr indent="-298450" lvl="1" marL="914400" rtl="0" algn="l">
              <a:spcBef>
                <a:spcPts val="0"/>
              </a:spcBef>
              <a:spcAft>
                <a:spcPts val="0"/>
              </a:spcAft>
              <a:buSzPts val="1100"/>
              <a:buChar char="○"/>
            </a:pPr>
            <a:r>
              <a:rPr lang="en"/>
              <a:t>Thin film banding: Eleven studies evaluated thin film banding as surgical or interventional attenuation for cEHPSS giving a total number of 269 dogs. Perioperative outcome was reported in all studies. From the initial 269 dogs that underwent the procedure, 260 dogs survived the perioperative period (96.7%). Clinical outcome was available in 6 studies and described in 139 dogs, with successful outcome in 136 (97.8%).</a:t>
            </a:r>
            <a:endParaRPr/>
          </a:p>
          <a:p>
            <a:pPr indent="-298450" lvl="1" marL="914400" rtl="0" algn="l">
              <a:spcBef>
                <a:spcPts val="0"/>
              </a:spcBef>
              <a:spcAft>
                <a:spcPts val="0"/>
              </a:spcAft>
              <a:buSzPts val="1100"/>
              <a:buChar char="○"/>
            </a:pPr>
            <a:r>
              <a:rPr lang="en"/>
              <a:t>Coil embolization: Four studies evaluated coil embolization as treatment for single cEHPSS, giving a total number of 63 dogs. Perioperative outcome was reported in all studies. From the initial 63 dogs that underwent the procedure, 52 dogs survived the perioperative period (82.5%). Clinical outcome was available for 2 studies and described 24 dogs with all having successful outcome (100%).</a:t>
            </a:r>
            <a:endParaRPr/>
          </a:p>
          <a:p>
            <a:pPr indent="-298450" lvl="1" marL="914400" rtl="0" algn="l">
              <a:spcBef>
                <a:spcPts val="0"/>
              </a:spcBef>
              <a:spcAft>
                <a:spcPts val="0"/>
              </a:spcAft>
              <a:buSzPts val="1100"/>
              <a:buChar char="○"/>
            </a:pPr>
            <a:r>
              <a:rPr lang="en"/>
              <a:t>Amplatzer vascular plug: One study evaluated the efficacy of the Amplatzer vascular plug as treatment for single cEHPSS in 6 dogs. From the initial 6 dogs in which the Amplatzer occlusion was possible, all survived the perioperative period (100%). Clinical outcome was available for the 6 dogs and was successful in all 6 (100%).</a:t>
            </a:r>
            <a:endParaRPr/>
          </a:p>
          <a:p>
            <a:pPr indent="-298450" lvl="1" marL="914400" rtl="0" algn="l">
              <a:spcBef>
                <a:spcPts val="0"/>
              </a:spcBef>
              <a:spcAft>
                <a:spcPts val="0"/>
              </a:spcAft>
              <a:buSzPts val="1100"/>
              <a:buChar char="○"/>
            </a:pPr>
            <a:r>
              <a:rPr lang="en"/>
              <a:t>Polyacrylic acid-silicone gradual occlusion device: One study evaluated the efficacy of a polyacrylic acid-silicone gradual occlusion device (PAS-OD) as treatment for single cEHPSS in 6 dogs. All 6 dogs survived the perioperative period (100%). Clinical outcome was available for the 6 dogs and was successful in all 6 (100%).</a:t>
            </a:r>
            <a:endParaRPr/>
          </a:p>
          <a:p>
            <a:pPr indent="-298450" lvl="0" marL="457200" rtl="0" algn="l">
              <a:spcBef>
                <a:spcPts val="0"/>
              </a:spcBef>
              <a:spcAft>
                <a:spcPts val="0"/>
              </a:spcAft>
              <a:buSzPts val="1100"/>
              <a:buChar char="●"/>
            </a:pPr>
            <a:r>
              <a:rPr lang="en"/>
              <a:t>Meta-Analysis</a:t>
            </a:r>
            <a:endParaRPr/>
          </a:p>
          <a:p>
            <a:pPr indent="-298450" lvl="1" marL="914400" rtl="0" algn="l">
              <a:spcBef>
                <a:spcPts val="0"/>
              </a:spcBef>
              <a:spcAft>
                <a:spcPts val="0"/>
              </a:spcAft>
              <a:buSzPts val="1100"/>
              <a:buChar char="○"/>
            </a:pPr>
            <a:r>
              <a:rPr lang="en"/>
              <a:t>No statistical difference in perioperative outcome was found among dogs treated by thin film banding, ameroid constrictor placement, or ligation.</a:t>
            </a:r>
            <a:endParaRPr/>
          </a:p>
          <a:p>
            <a:pPr indent="-298450" lvl="1" marL="914400" rtl="0" algn="l">
              <a:spcBef>
                <a:spcPts val="0"/>
              </a:spcBef>
              <a:spcAft>
                <a:spcPts val="0"/>
              </a:spcAft>
              <a:buSzPts val="1100"/>
              <a:buChar char="○"/>
            </a:pPr>
            <a:r>
              <a:rPr lang="en"/>
              <a:t>No significant difference was found among perioperative outcomes in dogs treated by thin film banding, ameroid constrictor placement, or partial or complete ligation.</a:t>
            </a:r>
            <a:endParaRPr/>
          </a:p>
          <a:p>
            <a:pPr indent="-298450" lvl="0" marL="457200" rtl="0" algn="l">
              <a:spcBef>
                <a:spcPts val="0"/>
              </a:spcBef>
              <a:spcAft>
                <a:spcPts val="0"/>
              </a:spcAft>
              <a:buSzPts val="1100"/>
              <a:buChar char="●"/>
            </a:pPr>
            <a:r>
              <a:rPr lang="en"/>
              <a:t>Clinical Outcome</a:t>
            </a:r>
            <a:endParaRPr/>
          </a:p>
          <a:p>
            <a:pPr indent="-298450" lvl="1" marL="914400" rtl="0" algn="l">
              <a:spcBef>
                <a:spcPts val="0"/>
              </a:spcBef>
              <a:spcAft>
                <a:spcPts val="0"/>
              </a:spcAft>
              <a:buSzPts val="1100"/>
              <a:buChar char="○"/>
            </a:pPr>
            <a:r>
              <a:rPr lang="en"/>
              <a:t>No significant difference was found in clinical outcome among dogs treated by thin film banding, ameroid constrictor placement, or partial ligation.</a:t>
            </a:r>
            <a:endParaRPr/>
          </a:p>
          <a:p>
            <a:pPr indent="-298450" lvl="1" marL="914400" rtl="0" algn="l">
              <a:spcBef>
                <a:spcPts val="0"/>
              </a:spcBef>
              <a:spcAft>
                <a:spcPts val="0"/>
              </a:spcAft>
              <a:buSzPts val="1100"/>
              <a:buChar char="○"/>
            </a:pPr>
            <a:r>
              <a:rPr lang="en"/>
              <a:t>Ameroid constrictor versus ligation: The joint estimated OR was 1.37 (95% CI, 0.05-37.93), favoring the ameroid constrictor technique, but this finding was not statistically significant (P = .85).</a:t>
            </a:r>
            <a:endParaRPr/>
          </a:p>
          <a:p>
            <a:pPr indent="-298450" lvl="0" marL="457200" rtl="0" algn="l">
              <a:spcBef>
                <a:spcPts val="0"/>
              </a:spcBef>
              <a:spcAft>
                <a:spcPts val="0"/>
              </a:spcAft>
              <a:buSzPts val="1100"/>
              <a:buChar char="●"/>
            </a:pPr>
            <a:r>
              <a:rPr lang="en"/>
              <a:t>Surgical Outcome</a:t>
            </a:r>
            <a:endParaRPr/>
          </a:p>
          <a:p>
            <a:pPr indent="-298450" lvl="1" marL="914400" rtl="0" algn="l">
              <a:spcBef>
                <a:spcPts val="0"/>
              </a:spcBef>
              <a:spcAft>
                <a:spcPts val="0"/>
              </a:spcAft>
              <a:buSzPts val="1100"/>
              <a:buChar char="○"/>
            </a:pPr>
            <a:r>
              <a:rPr lang="en"/>
              <a:t>Partial versus complete ligation: The joint estimated OR was 0.37 (95% CI, 0.04-3.82), favoring the complete ligation technique (P = .41), but this finding was not statistically significant.</a:t>
            </a:r>
            <a:endParaRPr/>
          </a:p>
          <a:p>
            <a:pPr indent="-298450" lvl="1" marL="914400" rtl="0" algn="l">
              <a:spcBef>
                <a:spcPts val="0"/>
              </a:spcBef>
              <a:spcAft>
                <a:spcPts val="0"/>
              </a:spcAft>
              <a:buSzPts val="1100"/>
              <a:buChar char="○"/>
            </a:pPr>
            <a:r>
              <a:rPr lang="en"/>
              <a:t>Ameroid constrictor versus thin film banding: The common estimated OR was 36.58 (95% CI, 3.29-407.10), showing a statistically significant association (P = .003) between the 2 techniques, with increased odds of success using the ameroid technique.</a:t>
            </a:r>
            <a:endParaRPr/>
          </a:p>
          <a:p>
            <a:pPr indent="-298450" lvl="0" marL="457200" rtl="0" algn="l">
              <a:spcBef>
                <a:spcPts val="0"/>
              </a:spcBef>
              <a:spcAft>
                <a:spcPts val="0"/>
              </a:spcAft>
              <a:buSzPts val="1100"/>
              <a:buChar char="●"/>
            </a:pPr>
            <a:r>
              <a:rPr lang="en"/>
              <a:t>Discussion</a:t>
            </a:r>
            <a:endParaRPr/>
          </a:p>
          <a:p>
            <a:pPr indent="-298450" lvl="1" marL="914400" rtl="0" algn="l">
              <a:spcBef>
                <a:spcPts val="0"/>
              </a:spcBef>
              <a:spcAft>
                <a:spcPts val="0"/>
              </a:spcAft>
              <a:buSzPts val="1100"/>
              <a:buChar char="○"/>
            </a:pPr>
            <a:r>
              <a:rPr lang="en"/>
              <a:t>When looking directly at the results of individual studies, thin film band seemed to be the technique that provided the best perioperative outcome, closely followed by ameroid constrictor, whereas coil embolization led to a less favorable perioperative outcome.</a:t>
            </a:r>
            <a:endParaRPr/>
          </a:p>
          <a:p>
            <a:pPr indent="-298450" lvl="1" marL="914400" rtl="0" algn="l">
              <a:spcBef>
                <a:spcPts val="0"/>
              </a:spcBef>
              <a:spcAft>
                <a:spcPts val="0"/>
              </a:spcAft>
              <a:buSzPts val="1100"/>
              <a:buChar char="○"/>
            </a:pPr>
            <a:r>
              <a:rPr lang="en"/>
              <a:t>While looking directly at the results of individual studies, placement of an ameroid constrictor and complete ligation appeared to be the surgical or interventional techniques with strongest evidence of giving a good quality of life, followed by thin film banding and coil embolization.</a:t>
            </a:r>
            <a:endParaRPr/>
          </a:p>
          <a:p>
            <a:pPr indent="-298450" lvl="1" marL="914400" rtl="0" algn="l">
              <a:spcBef>
                <a:spcPts val="0"/>
              </a:spcBef>
              <a:spcAft>
                <a:spcPts val="0"/>
              </a:spcAft>
              <a:buSzPts val="1100"/>
              <a:buChar char="○"/>
            </a:pPr>
            <a:r>
              <a:rPr lang="en"/>
              <a:t>The few included papers evaluating medical management reported small numbers of cEHPSS cases with short follow-up times, resulting in a wide 95% CI. Long-term clinical outcome after different surgical techniques for management of congenital portosystemic shunts was clearly superior to outcome after medical management only.</a:t>
            </a:r>
            <a:endParaRPr/>
          </a:p>
          <a:p>
            <a:pPr indent="-298450" lvl="1" marL="914400" rtl="0" algn="l">
              <a:spcBef>
                <a:spcPts val="0"/>
              </a:spcBef>
              <a:spcAft>
                <a:spcPts val="0"/>
              </a:spcAft>
              <a:buSzPts val="1100"/>
              <a:buChar char="○"/>
            </a:pPr>
            <a:r>
              <a:rPr lang="en"/>
              <a:t>Another important fact to consider when comparing medical versus surgical treatment is that long-term medical management usually is reserved for cases in which the owner cannot afford the cost of surgical or interventional procedures, the anesthetic risk to perform surgery is considered too high, the shunt morphology is challenging, or the dog only shows mild clinical signs. These factors probably introduce considerable bias when it comes to comparison of solely medically managed cases versus those that were additionally treated using surgical or interventional techniques.</a:t>
            </a:r>
            <a:endParaRPr/>
          </a:p>
          <a:p>
            <a:pPr indent="-298450" lvl="0" marL="457200" rtl="0" algn="l">
              <a:spcBef>
                <a:spcPts val="0"/>
              </a:spcBef>
              <a:spcAft>
                <a:spcPts val="0"/>
              </a:spcAft>
              <a:buSzPts val="1100"/>
              <a:buChar char="●"/>
            </a:pPr>
            <a:r>
              <a:rPr lang="en"/>
              <a:t>Conclusion</a:t>
            </a:r>
            <a:endParaRPr/>
          </a:p>
          <a:p>
            <a:pPr indent="-298450" lvl="1" marL="914400" rtl="0" algn="l">
              <a:spcBef>
                <a:spcPts val="0"/>
              </a:spcBef>
              <a:spcAft>
                <a:spcPts val="0"/>
              </a:spcAft>
              <a:buSzPts val="1100"/>
              <a:buChar char="○"/>
            </a:pPr>
            <a:r>
              <a:rPr lang="en"/>
              <a:t>No technique was shown to be conclusively superior to any of the others. Based on our systematic review and meta-analysis, dogs with cEHPSS will benefit most from placement of an ameroid constrictor over thin film band to achieve good surgical outcome.</a:t>
            </a:r>
            <a:endParaRPr/>
          </a:p>
          <a:p>
            <a:pPr indent="-298450" lvl="1" marL="914400" rtl="0" algn="l">
              <a:spcBef>
                <a:spcPts val="0"/>
              </a:spcBef>
              <a:spcAft>
                <a:spcPts val="0"/>
              </a:spcAft>
              <a:buSzPts val="1100"/>
              <a:buChar char="○"/>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fce467b03f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fce467b03f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Introduction</a:t>
            </a:r>
            <a:endParaRPr/>
          </a:p>
          <a:p>
            <a:pPr indent="-298450" lvl="1" marL="914400" rtl="0" algn="l">
              <a:spcBef>
                <a:spcPts val="0"/>
              </a:spcBef>
              <a:spcAft>
                <a:spcPts val="0"/>
              </a:spcAft>
              <a:buSzPts val="1100"/>
              <a:buChar char="○"/>
            </a:pPr>
            <a:r>
              <a:rPr lang="en"/>
              <a:t>Gallbladder mucoceles (GBMs) are an important cause of biliary disease in dogs. </a:t>
            </a:r>
            <a:endParaRPr/>
          </a:p>
          <a:p>
            <a:pPr indent="-298450" lvl="1" marL="914400" rtl="0" algn="l">
              <a:spcBef>
                <a:spcPts val="0"/>
              </a:spcBef>
              <a:spcAft>
                <a:spcPts val="0"/>
              </a:spcAft>
              <a:buSzPts val="1100"/>
              <a:buChar char="○"/>
            </a:pPr>
            <a:r>
              <a:rPr lang="en"/>
              <a:t>Cholecystectomy is recommended for dogs with GBM that are clinically or biochemically affected or in dogs that have static GBM for 4 to 6 months despite medical management.</a:t>
            </a:r>
            <a:endParaRPr/>
          </a:p>
          <a:p>
            <a:pPr indent="-298450" lvl="1" marL="914400" rtl="0" algn="l">
              <a:spcBef>
                <a:spcPts val="0"/>
              </a:spcBef>
              <a:spcAft>
                <a:spcPts val="0"/>
              </a:spcAft>
              <a:buSzPts val="1100"/>
              <a:buChar char="○"/>
            </a:pPr>
            <a:r>
              <a:rPr lang="en"/>
              <a:t>Surgery can be associated with short-term perioperative morbidity and mortality that ranges from 0% to 40%.</a:t>
            </a:r>
            <a:endParaRPr/>
          </a:p>
          <a:p>
            <a:pPr indent="-298450" lvl="1" marL="914400" rtl="0" algn="l">
              <a:spcBef>
                <a:spcPts val="0"/>
              </a:spcBef>
              <a:spcAft>
                <a:spcPts val="0"/>
              </a:spcAft>
              <a:buSzPts val="1100"/>
              <a:buChar char="○"/>
            </a:pPr>
            <a:r>
              <a:rPr lang="en"/>
              <a:t>Overt evidence of macrothrombosis, such as pulmonary thromboembolism (PTE), splenic vein thrombosis, or brain or gallbladder wall infarction, has been reported in dogs with GBM. In addition, disorders associated with microthrombosis, such as pancreatitis, acute renal failure, peritonitis, and disseminated intravascular coagulation, may occur.</a:t>
            </a:r>
            <a:endParaRPr/>
          </a:p>
          <a:p>
            <a:pPr indent="-298450" lvl="1" marL="914400" rtl="0" algn="l">
              <a:spcBef>
                <a:spcPts val="0"/>
              </a:spcBef>
              <a:spcAft>
                <a:spcPts val="0"/>
              </a:spcAft>
              <a:buSzPts val="1100"/>
              <a:buChar char="○"/>
            </a:pPr>
            <a:r>
              <a:rPr lang="en"/>
              <a:t>Despite many reported cases of GBM in dogs, little is known about their coagulation status.</a:t>
            </a:r>
            <a:endParaRPr/>
          </a:p>
          <a:p>
            <a:pPr indent="-298450" lvl="1" marL="914400" rtl="0" algn="l">
              <a:spcBef>
                <a:spcPts val="0"/>
              </a:spcBef>
              <a:spcAft>
                <a:spcPts val="0"/>
              </a:spcAft>
              <a:buSzPts val="1100"/>
              <a:buChar char="○"/>
            </a:pPr>
            <a:r>
              <a:rPr lang="en"/>
              <a:t>Our objective was to evaluate PT, aPTT, factor VIII activity, fibrinogen, D-dimers, TEG parameters, and PC, AT and vWF activities in dogs with ultrasonographically identified GBM. </a:t>
            </a:r>
            <a:endParaRPr/>
          </a:p>
          <a:p>
            <a:pPr indent="-298450" lvl="1" marL="914400" rtl="0" algn="l">
              <a:spcBef>
                <a:spcPts val="0"/>
              </a:spcBef>
              <a:spcAft>
                <a:spcPts val="0"/>
              </a:spcAft>
              <a:buSzPts val="1100"/>
              <a:buChar char="○"/>
            </a:pPr>
            <a:r>
              <a:rPr lang="en"/>
              <a:t>We hypothesized that dogs with GBM would have coagulation parameters compatible with a hypercoagulable state. </a:t>
            </a:r>
            <a:endParaRPr/>
          </a:p>
          <a:p>
            <a:pPr indent="-298450" lvl="1" marL="914400" rtl="0" algn="l">
              <a:spcBef>
                <a:spcPts val="0"/>
              </a:spcBef>
              <a:spcAft>
                <a:spcPts val="0"/>
              </a:spcAft>
              <a:buSzPts val="1100"/>
              <a:buChar char="○"/>
            </a:pPr>
            <a:r>
              <a:rPr lang="en"/>
              <a:t>A secondary aim was to determine if plasma-based coagulation variables, clinical pathologic findings, the presence of systemic inflammatory response syndrome (SIRS), or GBM ultrasonographic patterns correlated with coagulation state.</a:t>
            </a:r>
            <a:endParaRPr/>
          </a:p>
          <a:p>
            <a:pPr indent="-298450" lvl="0" marL="457200" rtl="0" algn="l">
              <a:spcBef>
                <a:spcPts val="0"/>
              </a:spcBef>
              <a:spcAft>
                <a:spcPts val="0"/>
              </a:spcAft>
              <a:buSzPts val="1100"/>
              <a:buChar char="●"/>
            </a:pPr>
            <a:r>
              <a:rPr lang="en"/>
              <a:t>Materials and Methods</a:t>
            </a:r>
            <a:endParaRPr/>
          </a:p>
          <a:p>
            <a:pPr indent="-298450" lvl="1" marL="914400" rtl="0" algn="l">
              <a:spcBef>
                <a:spcPts val="0"/>
              </a:spcBef>
              <a:spcAft>
                <a:spcPts val="0"/>
              </a:spcAft>
              <a:buSzPts val="1100"/>
              <a:buChar char="○"/>
            </a:pPr>
            <a:r>
              <a:rPr lang="en"/>
              <a:t>This was a prospective study done at Tufts over 18 months (2017-2018).</a:t>
            </a:r>
            <a:endParaRPr/>
          </a:p>
          <a:p>
            <a:pPr indent="-298450" lvl="1" marL="914400" rtl="0" algn="l">
              <a:spcBef>
                <a:spcPts val="0"/>
              </a:spcBef>
              <a:spcAft>
                <a:spcPts val="0"/>
              </a:spcAft>
              <a:buSzPts val="1100"/>
              <a:buChar char="○"/>
            </a:pPr>
            <a:r>
              <a:rPr lang="en"/>
              <a:t>Dogs were included if they had an ultrasound diagnosis of GBM. The GBM were diagnosed by the presence of characteristic immobile, echogenic bile patterns, as previously described. Additional inclusion criteria included a CBC, serum biochemistry panel and urinalysis within 24 hours before or after the ultrasound diagnosis, and body weight &gt; 5 kg. </a:t>
            </a:r>
            <a:endParaRPr/>
          </a:p>
          <a:p>
            <a:pPr indent="-298450" lvl="1" marL="914400" rtl="0" algn="l">
              <a:spcBef>
                <a:spcPts val="0"/>
              </a:spcBef>
              <a:spcAft>
                <a:spcPts val="0"/>
              </a:spcAft>
              <a:buSzPts val="1100"/>
              <a:buChar char="○"/>
            </a:pPr>
            <a:r>
              <a:rPr lang="en"/>
              <a:t>Exclusion criteria included administration of vitamin K, blood products, or any medications known to affect coagulation such as nonsteroidal anti-inflammatory drugs, corticosteroids, heparin, clopidogrel, free fatty acids, or hydroxyethyl starch within 2 weeks of the ultrasound diagnosis. Additionally, Greyhounds were excluded because of known alterations in clot formation (hyperfibrinolytic syndrome).</a:t>
            </a:r>
            <a:endParaRPr/>
          </a:p>
          <a:p>
            <a:pPr indent="-298450" lvl="1" marL="914400" rtl="0" algn="l">
              <a:spcBef>
                <a:spcPts val="0"/>
              </a:spcBef>
              <a:spcAft>
                <a:spcPts val="0"/>
              </a:spcAft>
              <a:buSzPts val="1100"/>
              <a:buChar char="○"/>
            </a:pPr>
            <a:r>
              <a:rPr lang="en"/>
              <a:t>The following TEG variables were recorded: R (a measure of initial fibrin formation), K (indicative of clot formation time), angle (indicative of rapidity of fibrin cross-linking), maximum amplitude (MA, indicative of overall clot strength), LY30 (percentage of clot lysis 30 minutes after MA was reached), and LY60 (percentage of clot lysis 60 minutes after MA was reached). The G value, a mathematical manipulation of MA, was calculated.</a:t>
            </a:r>
            <a:endParaRPr/>
          </a:p>
          <a:p>
            <a:pPr indent="-298450" lvl="1" marL="914400" rtl="0" algn="l">
              <a:spcBef>
                <a:spcPts val="0"/>
              </a:spcBef>
              <a:spcAft>
                <a:spcPts val="0"/>
              </a:spcAft>
              <a:buSzPts val="1100"/>
              <a:buChar char="○"/>
            </a:pPr>
            <a:r>
              <a:rPr lang="en"/>
              <a:t>Medical records were reviewed to evaluate clinical presentation and determine the presence of concurrent conditions. The presence of SIRS, which was used as a crude measure of disease severity, was determined for each dog at the time of enrollment based on the finding of ≥2 of the following abnormalities: temperature &gt;39.2C or &lt;37.8C, heart rate &gt;120 beats/min, respiratory rate &gt;20 breaths/min, and leukocyte counts above or below upper or lower limits of normal (&lt;4900/μL or &gt;16 900/μL) or the presence of band cells (&gt;3% of the total white blood cell count).</a:t>
            </a:r>
            <a:endParaRPr/>
          </a:p>
          <a:p>
            <a:pPr indent="-298450" lvl="1" marL="914400" rtl="0" algn="l">
              <a:spcBef>
                <a:spcPts val="0"/>
              </a:spcBef>
              <a:spcAft>
                <a:spcPts val="0"/>
              </a:spcAft>
              <a:buSzPts val="1100"/>
              <a:buChar char="○"/>
            </a:pPr>
            <a:r>
              <a:rPr lang="en"/>
              <a:t>Survival to discharge was recorded for each dog.</a:t>
            </a:r>
            <a:endParaRPr/>
          </a:p>
          <a:p>
            <a:pPr indent="-298450" lvl="0" marL="457200" rtl="0" algn="l">
              <a:spcBef>
                <a:spcPts val="0"/>
              </a:spcBef>
              <a:spcAft>
                <a:spcPts val="0"/>
              </a:spcAft>
              <a:buSzPts val="1100"/>
              <a:buChar char="●"/>
            </a:pPr>
            <a:r>
              <a:rPr lang="en"/>
              <a:t>Results</a:t>
            </a:r>
            <a:endParaRPr/>
          </a:p>
          <a:p>
            <a:pPr indent="-298450" lvl="1" marL="914400" rtl="0" algn="l">
              <a:spcBef>
                <a:spcPts val="0"/>
              </a:spcBef>
              <a:spcAft>
                <a:spcPts val="0"/>
              </a:spcAft>
              <a:buSzPts val="1100"/>
              <a:buChar char="○"/>
            </a:pPr>
            <a:r>
              <a:rPr lang="en"/>
              <a:t>Twenty-three dogs were enrolled in the study.</a:t>
            </a:r>
            <a:endParaRPr/>
          </a:p>
          <a:p>
            <a:pPr indent="-298450" lvl="1" marL="914400" rtl="0" algn="l">
              <a:spcBef>
                <a:spcPts val="0"/>
              </a:spcBef>
              <a:spcAft>
                <a:spcPts val="0"/>
              </a:spcAft>
              <a:buSzPts val="1100"/>
              <a:buChar char="○"/>
            </a:pPr>
            <a:r>
              <a:rPr lang="en"/>
              <a:t>Fifteen of 23 (65%) dogs had clinical signs related to gallbladder disease, including vomiting (13/15, 87%), anorexia (8/15, 53%), lethargy (6/15, 40%), or abdominal pain (2/15, 13%). Three of 23 (13%) of the dogs were presented for elective cholecystectomy based on a history of a previously diagnosed GBM. Five of these 23 (22%) dogs were presented for problems unrelated to their GBM including 1 each for coughing, aspiration pneumonia, tenesmus related to prostatomegaly, poorly controlled diabetes mellitus, and collapsing episodes.</a:t>
            </a:r>
            <a:endParaRPr/>
          </a:p>
          <a:p>
            <a:pPr indent="-298450" lvl="1" marL="914400" rtl="0" algn="l">
              <a:spcBef>
                <a:spcPts val="0"/>
              </a:spcBef>
              <a:spcAft>
                <a:spcPts val="0"/>
              </a:spcAft>
              <a:buSzPts val="1100"/>
              <a:buChar char="○"/>
            </a:pPr>
            <a:r>
              <a:rPr lang="en"/>
              <a:t>Common abnormalities included increases in the serum activities of ALT (20/23, 87%), ALP (20/23, 87%), GGT (15/23, 65%), and AST (14/23, 60%). Hypercholesterolemia, mature leukocytosis, and hyperbilirubinemia were present in 16/23 (70%), 12/23 (52%), and 11/23 (47%) of dogs, respectively.</a:t>
            </a:r>
            <a:endParaRPr/>
          </a:p>
          <a:p>
            <a:pPr indent="-298450" lvl="1" marL="914400" rtl="0" algn="l">
              <a:spcBef>
                <a:spcPts val="0"/>
              </a:spcBef>
              <a:spcAft>
                <a:spcPts val="0"/>
              </a:spcAft>
              <a:buSzPts val="1100"/>
              <a:buChar char="○"/>
            </a:pPr>
            <a:r>
              <a:rPr lang="en"/>
              <a:t>The PT was prolonged in 3/22 (14%) and the aPTT was prolonged in 9/22 (41%) dogs. No dog had a shortened PT or aPTT.</a:t>
            </a:r>
            <a:endParaRPr/>
          </a:p>
          <a:p>
            <a:pPr indent="-298450" lvl="1" marL="914400" rtl="0" algn="l">
              <a:spcBef>
                <a:spcPts val="0"/>
              </a:spcBef>
              <a:spcAft>
                <a:spcPts val="0"/>
              </a:spcAft>
              <a:buSzPts val="1100"/>
              <a:buChar char="○"/>
            </a:pPr>
            <a:r>
              <a:rPr lang="en"/>
              <a:t>D-dimers were increased in 6/15 (40%) and factor VIII activity in 3/23 (12%) dogs. Five of 21 (24%) dogs had low vWF activity. </a:t>
            </a:r>
            <a:endParaRPr/>
          </a:p>
          <a:p>
            <a:pPr indent="-298450" lvl="1" marL="914400" rtl="0" algn="l">
              <a:spcBef>
                <a:spcPts val="0"/>
              </a:spcBef>
              <a:spcAft>
                <a:spcPts val="0"/>
              </a:spcAft>
              <a:buSzPts val="1100"/>
              <a:buChar char="○"/>
            </a:pPr>
            <a:r>
              <a:rPr lang="en"/>
              <a:t>No dog had increased vWF activity.</a:t>
            </a:r>
            <a:endParaRPr/>
          </a:p>
          <a:p>
            <a:pPr indent="-298450" lvl="1" marL="914400" rtl="0" algn="l">
              <a:spcBef>
                <a:spcPts val="0"/>
              </a:spcBef>
              <a:spcAft>
                <a:spcPts val="0"/>
              </a:spcAft>
              <a:buSzPts val="1100"/>
              <a:buChar char="○"/>
            </a:pPr>
            <a:r>
              <a:rPr lang="en"/>
              <a:t>All 23 dogs had TEG analysis performed. Dogs with GBM had significantly decreased K values and increased angle, MA, and G. Based on MA and G value, 19/23 dogs (83%) were classified as hypercoagulable and 4/23 (17%) were classified as normocoagulable. Four of 23 (17%) of dogs were classified as hyperfibrinolytic based on LY60 values &gt;8.5%.</a:t>
            </a:r>
            <a:endParaRPr/>
          </a:p>
          <a:p>
            <a:pPr indent="-298450" lvl="1" marL="914400" rtl="0" algn="l">
              <a:spcBef>
                <a:spcPts val="0"/>
              </a:spcBef>
              <a:spcAft>
                <a:spcPts val="0"/>
              </a:spcAft>
              <a:buSzPts val="1100"/>
              <a:buChar char="○"/>
            </a:pPr>
            <a:r>
              <a:rPr lang="en"/>
              <a:t>Association with SIRS: Eleven of 23 (47.8%) dogs met the criteria for SIRS. Dogs with SIRS had significantly higher total PC activity and fibrinogen concentration than dogs without SIRS. </a:t>
            </a:r>
            <a:endParaRPr/>
          </a:p>
          <a:p>
            <a:pPr indent="-298450" lvl="0" marL="457200" rtl="0" algn="l">
              <a:spcBef>
                <a:spcPts val="0"/>
              </a:spcBef>
              <a:spcAft>
                <a:spcPts val="0"/>
              </a:spcAft>
              <a:buSzPts val="1100"/>
              <a:buChar char="●"/>
            </a:pPr>
            <a:r>
              <a:rPr lang="en"/>
              <a:t>Outcome</a:t>
            </a:r>
            <a:endParaRPr/>
          </a:p>
          <a:p>
            <a:pPr indent="-298450" lvl="1" marL="914400" rtl="0" algn="l">
              <a:spcBef>
                <a:spcPts val="0"/>
              </a:spcBef>
              <a:spcAft>
                <a:spcPts val="0"/>
              </a:spcAft>
              <a:buSzPts val="1100"/>
              <a:buChar char="○"/>
            </a:pPr>
            <a:r>
              <a:rPr lang="en"/>
              <a:t>Fifteen of 23 (65%) dogs survived to discharge, and 8/23 (35%) dogs were euthanized. Five dogs, all with clinical signs, were euthanized at the time of GBM identification without further treatment. One dog with a GBM (treated medically) was euthanized because of respiratory failure.</a:t>
            </a:r>
            <a:endParaRPr/>
          </a:p>
          <a:p>
            <a:pPr indent="-298450" lvl="1" marL="914400" rtl="0" algn="l">
              <a:spcBef>
                <a:spcPts val="0"/>
              </a:spcBef>
              <a:spcAft>
                <a:spcPts val="0"/>
              </a:spcAft>
              <a:buSzPts val="1100"/>
              <a:buChar char="○"/>
            </a:pPr>
            <a:r>
              <a:rPr lang="en"/>
              <a:t>Thirteen dogs had cholecystectomy performed, and 11 survived. Two dogs were euthanized postoperatively. One experienced cardiopulmonary arrest during surgery and was resuscitated, but was not responsive to postoperative assisted ventilation. Pulmonary thromboembolism was suspected because of a dilated right atrium on echocardiogram. No necropsy was performed. A second dog with preoperative renal azotemia was euthanized postoperatively because of the development of oliguric renal failure. One additional dog developed postoperative aspiration pneumonia and pancreatitis, but survived to discharge.</a:t>
            </a:r>
            <a:endParaRPr/>
          </a:p>
          <a:p>
            <a:pPr indent="-298450" lvl="0" marL="457200" rtl="0" algn="l">
              <a:spcBef>
                <a:spcPts val="0"/>
              </a:spcBef>
              <a:spcAft>
                <a:spcPts val="0"/>
              </a:spcAft>
              <a:buSzPts val="1100"/>
              <a:buChar char="●"/>
            </a:pPr>
            <a:r>
              <a:rPr lang="en"/>
              <a:t>Discussion</a:t>
            </a:r>
            <a:endParaRPr/>
          </a:p>
          <a:p>
            <a:pPr indent="-298450" lvl="1" marL="914400" rtl="0" algn="l">
              <a:spcBef>
                <a:spcPts val="0"/>
              </a:spcBef>
              <a:spcAft>
                <a:spcPts val="0"/>
              </a:spcAft>
              <a:buSzPts val="1100"/>
              <a:buChar char="○"/>
            </a:pPr>
            <a:r>
              <a:rPr lang="en"/>
              <a:t>We found that many dogs had coagulation parameters compatible with a hypercoagulable state, including increased MA and G on TEG (83%), hyperfibrinogenemia (41%), and thrombocytosis (39%).</a:t>
            </a:r>
            <a:endParaRPr/>
          </a:p>
          <a:p>
            <a:pPr indent="-298450" lvl="1" marL="914400" rtl="0" algn="l">
              <a:spcBef>
                <a:spcPts val="0"/>
              </a:spcBef>
              <a:spcAft>
                <a:spcPts val="0"/>
              </a:spcAft>
              <a:buSzPts val="1100"/>
              <a:buChar char="○"/>
            </a:pPr>
            <a:r>
              <a:rPr lang="en"/>
              <a:t>A smaller number of dogs, however, had results consistent with hypocoagulability including prolongations in aPTT (41%) or PT (14%), decreases in vWF activity (24%), or increased LY60 on TEG (13%).</a:t>
            </a:r>
            <a:endParaRPr/>
          </a:p>
          <a:p>
            <a:pPr indent="-298450" lvl="1" marL="914400" rtl="0" algn="l">
              <a:spcBef>
                <a:spcPts val="0"/>
              </a:spcBef>
              <a:spcAft>
                <a:spcPts val="0"/>
              </a:spcAft>
              <a:buSzPts val="1100"/>
              <a:buChar char="○"/>
            </a:pPr>
            <a:r>
              <a:rPr lang="en"/>
              <a:t>Thus, our results mirror those seen in humans with hepatobiliary disease and indicate a complex state of coagulation in dogs with GBM.</a:t>
            </a:r>
            <a:endParaRPr/>
          </a:p>
          <a:p>
            <a:pPr indent="-298450" lvl="1" marL="914400" rtl="0" algn="l">
              <a:spcBef>
                <a:spcPts val="0"/>
              </a:spcBef>
              <a:spcAft>
                <a:spcPts val="0"/>
              </a:spcAft>
              <a:buSzPts val="1100"/>
              <a:buChar char="○"/>
            </a:pPr>
            <a:r>
              <a:rPr lang="en"/>
              <a:t>The discovery of strong hypercoagulable tendencies, however, suggests that the rebalanced state of coagulation in the dogs with GBM might be shifted more toward thrombosis than hemorrhage.</a:t>
            </a:r>
            <a:endParaRPr/>
          </a:p>
          <a:p>
            <a:pPr indent="-298450" lvl="1" marL="914400" rtl="0" algn="l">
              <a:spcBef>
                <a:spcPts val="0"/>
              </a:spcBef>
              <a:spcAft>
                <a:spcPts val="0"/>
              </a:spcAft>
              <a:buSzPts val="1100"/>
              <a:buChar char="○"/>
            </a:pPr>
            <a:r>
              <a:rPr lang="en"/>
              <a:t>The current veterinary literature supports the concept that dogs with GBM are predisposed to thrombotic complications. A recent large multicenter retrospective study of dogs undergoing cholecystectomy found that 14/179 (7.8%) of dogs died from documented thrombotic events.</a:t>
            </a:r>
            <a:endParaRPr/>
          </a:p>
          <a:p>
            <a:pPr indent="-298450" lvl="1" marL="914400" rtl="0" algn="l">
              <a:spcBef>
                <a:spcPts val="0"/>
              </a:spcBef>
              <a:spcAft>
                <a:spcPts val="0"/>
              </a:spcAft>
              <a:buSzPts val="1100"/>
              <a:buChar char="○"/>
            </a:pPr>
            <a:r>
              <a:rPr lang="en"/>
              <a:t>strategies to mitigate thrombosis would be indicated. If microthrombi contribute to the progression of gallbladder damage, then antiplatelet or anticoagulant treatment may be indicated. If dogs with GBM are hypercoagulable before surgery as our study would suggest, this hypercoagulable state may be potentiated by surgical cholecystectomy. Thus, perioperative strategies to control thrombotic complications could improve morbidity and mortality in dogs with GBM undergoing cholecystectomy. These strategies might include the peri-operative use of anticoagulants or antiplatelet drugs. In addition, switching from open surgical procedures for cholecystectomy to laparoscopic approaches, which are associated with a diminished acute phase response, might minimize thrombotic tendencies.</a:t>
            </a:r>
            <a:endParaRPr/>
          </a:p>
          <a:p>
            <a:pPr indent="-298450" lvl="1" marL="914400" rtl="0" algn="l">
              <a:spcBef>
                <a:spcPts val="0"/>
              </a:spcBef>
              <a:spcAft>
                <a:spcPts val="0"/>
              </a:spcAft>
              <a:buSzPts val="1100"/>
              <a:buChar char="○"/>
            </a:pPr>
            <a:r>
              <a:rPr lang="en"/>
              <a:t>In conclusion, dogs with GBM have a complex pattern of changes in coagulation parameters. The pattern is most compatible with a hypercoagulable state.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fcf599d37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fcf599d37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Introduction</a:t>
            </a:r>
            <a:endParaRPr/>
          </a:p>
          <a:p>
            <a:pPr indent="-298450" lvl="1" marL="914400" rtl="0" algn="l">
              <a:spcBef>
                <a:spcPts val="0"/>
              </a:spcBef>
              <a:spcAft>
                <a:spcPts val="0"/>
              </a:spcAft>
              <a:buSzPts val="1100"/>
              <a:buChar char="○"/>
            </a:pPr>
            <a:r>
              <a:rPr lang="en"/>
              <a:t>Historically, GBM have been associated with mortality rates of 22 to 40% in the immediate post-operative period. More recent studies have reported improved mortality rates in patients surviving the immediate postoperative period, but data from cases in the past 15 years are infrequently reported.</a:t>
            </a:r>
            <a:endParaRPr/>
          </a:p>
          <a:p>
            <a:pPr indent="-298450" lvl="1" marL="914400" rtl="0" algn="l">
              <a:spcBef>
                <a:spcPts val="0"/>
              </a:spcBef>
              <a:spcAft>
                <a:spcPts val="0"/>
              </a:spcAft>
              <a:buSzPts val="1100"/>
              <a:buChar char="○"/>
            </a:pPr>
            <a:r>
              <a:rPr lang="en"/>
              <a:t>Older dogs of a variety of breeds can be affected by GBM, with Shetland Sheepdogs, Miniature Schnauzers, and Cocker Spaniels being over-represented in the literature.</a:t>
            </a:r>
            <a:endParaRPr/>
          </a:p>
          <a:p>
            <a:pPr indent="-298450" lvl="1" marL="914400" rtl="0" algn="l">
              <a:spcBef>
                <a:spcPts val="0"/>
              </a:spcBef>
              <a:spcAft>
                <a:spcPts val="0"/>
              </a:spcAft>
              <a:buSzPts val="1100"/>
              <a:buChar char="○"/>
            </a:pPr>
            <a:r>
              <a:rPr lang="en"/>
              <a:t>The etiopathogenesis of GBM in dogs is unclear and likely to be multifactorial.</a:t>
            </a:r>
            <a:endParaRPr/>
          </a:p>
          <a:p>
            <a:pPr indent="-298450" lvl="1" marL="914400" rtl="0" algn="l">
              <a:spcBef>
                <a:spcPts val="0"/>
              </a:spcBef>
              <a:spcAft>
                <a:spcPts val="0"/>
              </a:spcAft>
              <a:buSzPts val="1100"/>
              <a:buChar char="○"/>
            </a:pPr>
            <a:r>
              <a:rPr lang="en"/>
              <a:t>The purpose of our study was to investigate the outcomes associated with medical versus surgical management of GBM and to identify clinical, clinicopathologic, and diagnostic imaging variables associated with prognosis and survival.</a:t>
            </a:r>
            <a:endParaRPr/>
          </a:p>
          <a:p>
            <a:pPr indent="-298450" lvl="0" marL="457200" rtl="0" algn="l">
              <a:spcBef>
                <a:spcPts val="0"/>
              </a:spcBef>
              <a:spcAft>
                <a:spcPts val="0"/>
              </a:spcAft>
              <a:buSzPts val="1100"/>
              <a:buChar char="●"/>
            </a:pPr>
            <a:r>
              <a:rPr lang="en"/>
              <a:t>Materials and Methods</a:t>
            </a:r>
            <a:endParaRPr/>
          </a:p>
          <a:p>
            <a:pPr indent="-298450" lvl="1" marL="914400" rtl="0" algn="l">
              <a:spcBef>
                <a:spcPts val="0"/>
              </a:spcBef>
              <a:spcAft>
                <a:spcPts val="0"/>
              </a:spcAft>
              <a:buSzPts val="1100"/>
              <a:buChar char="○"/>
            </a:pPr>
            <a:r>
              <a:rPr lang="en"/>
              <a:t>Electronic medical records were retrospectively searched for dogs that were diagnosed with GBM from 2011 to 2017.</a:t>
            </a:r>
            <a:endParaRPr/>
          </a:p>
          <a:p>
            <a:pPr indent="-298450" lvl="1" marL="914400" rtl="0" algn="l">
              <a:spcBef>
                <a:spcPts val="0"/>
              </a:spcBef>
              <a:spcAft>
                <a:spcPts val="0"/>
              </a:spcAft>
              <a:buSzPts val="1100"/>
              <a:buChar char="○"/>
            </a:pPr>
            <a:r>
              <a:rPr lang="en"/>
              <a:t>Dogs were included if a diagnosis of GBM was suspected upon ultrasound examination and was treated medically, surgically by cholecystectomy, or both.</a:t>
            </a:r>
            <a:endParaRPr/>
          </a:p>
          <a:p>
            <a:pPr indent="-298450" lvl="1" marL="914400" rtl="0" algn="l">
              <a:spcBef>
                <a:spcPts val="0"/>
              </a:spcBef>
              <a:spcAft>
                <a:spcPts val="0"/>
              </a:spcAft>
              <a:buSzPts val="1100"/>
              <a:buChar char="○"/>
            </a:pPr>
            <a:r>
              <a:rPr lang="en"/>
              <a:t>Dogs were excluded if no medical or surgical treatments were pursued, non-GBM biliary disease (eg, cholelithiasis, non-GBM biliary obstruction, cholangitis, non-GBM cholecystitis) or nonbiliary mucocele (salivary mucocele) were diagnosed, the patient was euthanized at presentation, or biliary diversion surgery was performed.</a:t>
            </a:r>
            <a:endParaRPr/>
          </a:p>
          <a:p>
            <a:pPr indent="-298450" lvl="0" marL="457200" rtl="0" algn="l">
              <a:spcBef>
                <a:spcPts val="0"/>
              </a:spcBef>
              <a:spcAft>
                <a:spcPts val="0"/>
              </a:spcAft>
              <a:buSzPts val="1100"/>
              <a:buChar char="●"/>
            </a:pPr>
            <a:r>
              <a:rPr lang="en"/>
              <a:t>Data Collection</a:t>
            </a:r>
            <a:endParaRPr/>
          </a:p>
          <a:p>
            <a:pPr indent="-298450" lvl="1" marL="914400" rtl="0" algn="l">
              <a:spcBef>
                <a:spcPts val="0"/>
              </a:spcBef>
              <a:spcAft>
                <a:spcPts val="0"/>
              </a:spcAft>
              <a:buSzPts val="1100"/>
              <a:buChar char="○"/>
            </a:pPr>
            <a:r>
              <a:rPr lang="en"/>
              <a:t>Data collected from medical records included signalment, medical, or surgical treatments performed (cholecystectomy or medical treatment with ursodeoxycholic acid [UDCA] with or without other medications or supplements), and results of clinicopathologic testing (CBC and serum biochemistry). Ultrasound images of the gallbladder were retrospectively reviewed by a single board-certified radiologist (S.S.) who was blinded to treatment and outcome and scored according to previously described criteria.12</a:t>
            </a:r>
            <a:endParaRPr/>
          </a:p>
          <a:p>
            <a:pPr indent="-298450" lvl="1" marL="914400" rtl="0" algn="l">
              <a:spcBef>
                <a:spcPts val="0"/>
              </a:spcBef>
              <a:spcAft>
                <a:spcPts val="0"/>
              </a:spcAft>
              <a:buSzPts val="1100"/>
              <a:buChar char="○"/>
            </a:pPr>
            <a:r>
              <a:rPr lang="en"/>
              <a:t>Suspicion for gallbladder rupture based on available ultrasound reports was recorded.</a:t>
            </a:r>
            <a:endParaRPr/>
          </a:p>
          <a:p>
            <a:pPr indent="-298450" lvl="1" marL="914400" rtl="0" algn="l">
              <a:spcBef>
                <a:spcPts val="0"/>
              </a:spcBef>
              <a:spcAft>
                <a:spcPts val="0"/>
              </a:spcAft>
              <a:buSzPts val="1100"/>
              <a:buChar char="○"/>
            </a:pPr>
            <a:r>
              <a:rPr lang="en"/>
              <a:t>Dogs then were grouped together based on whether patients underwent cholecystectomy (surgical treatment [Sx group]), received medical treatment (Med group), or failed medical management and subsequently were treated by surgery (Med-Sx group).</a:t>
            </a:r>
            <a:endParaRPr/>
          </a:p>
          <a:p>
            <a:pPr indent="-298450" lvl="0" marL="457200" rtl="0" algn="l">
              <a:spcBef>
                <a:spcPts val="0"/>
              </a:spcBef>
              <a:spcAft>
                <a:spcPts val="0"/>
              </a:spcAft>
              <a:buSzPts val="1100"/>
              <a:buChar char="●"/>
            </a:pPr>
            <a:r>
              <a:rPr lang="en"/>
              <a:t>Results</a:t>
            </a:r>
            <a:endParaRPr/>
          </a:p>
          <a:p>
            <a:pPr indent="-298450" lvl="1" marL="914400" rtl="0" algn="l">
              <a:spcBef>
                <a:spcPts val="0"/>
              </a:spcBef>
              <a:spcAft>
                <a:spcPts val="0"/>
              </a:spcAft>
              <a:buSzPts val="1100"/>
              <a:buChar char="○"/>
            </a:pPr>
            <a:r>
              <a:rPr lang="en"/>
              <a:t>Eighty-nine dogs were included in the study</a:t>
            </a:r>
            <a:endParaRPr/>
          </a:p>
          <a:p>
            <a:pPr indent="-298450" lvl="1" marL="914400" rtl="0" algn="l">
              <a:spcBef>
                <a:spcPts val="0"/>
              </a:spcBef>
              <a:spcAft>
                <a:spcPts val="0"/>
              </a:spcAft>
              <a:buSzPts val="1100"/>
              <a:buChar char="○"/>
            </a:pPr>
            <a:r>
              <a:rPr lang="en"/>
              <a:t>There were 46 (51.6%) dogs in the surgical treatment group (Sx), 33 (37.1%) dogs in the medical treatment group (Med), and 10 (11.2%) dogs that initially underwent medical management with subsequent surgery (Med-Sx).</a:t>
            </a:r>
            <a:endParaRPr/>
          </a:p>
          <a:p>
            <a:pPr indent="-298450" lvl="1" marL="914400" rtl="0" algn="l">
              <a:spcBef>
                <a:spcPts val="0"/>
              </a:spcBef>
              <a:spcAft>
                <a:spcPts val="0"/>
              </a:spcAft>
              <a:buSzPts val="1100"/>
              <a:buChar char="○"/>
            </a:pPr>
            <a:r>
              <a:rPr lang="en"/>
              <a:t>Typical BW findings were seen (elevated ALP, ALT, TBili, etc)</a:t>
            </a:r>
            <a:endParaRPr/>
          </a:p>
          <a:p>
            <a:pPr indent="-298450" lvl="1" marL="914400" rtl="0" algn="l">
              <a:spcBef>
                <a:spcPts val="0"/>
              </a:spcBef>
              <a:spcAft>
                <a:spcPts val="0"/>
              </a:spcAft>
              <a:buSzPts val="1100"/>
              <a:buChar char="○"/>
            </a:pPr>
            <a:r>
              <a:rPr lang="en"/>
              <a:t>In the 3-group model, dogs with increased creatinine, hyperphosphatemia, and increased ALP activity were significantly more likely to have a shorter survival time.</a:t>
            </a:r>
            <a:endParaRPr/>
          </a:p>
          <a:p>
            <a:pPr indent="-298450" lvl="2" marL="1371600" rtl="0" algn="l">
              <a:spcBef>
                <a:spcPts val="0"/>
              </a:spcBef>
              <a:spcAft>
                <a:spcPts val="0"/>
              </a:spcAft>
              <a:buSzPts val="1100"/>
              <a:buChar char="■"/>
            </a:pPr>
            <a:r>
              <a:rPr lang="en"/>
              <a:t>Patients with increased ALP activity in the surgical group to be at highest risk of mortality. </a:t>
            </a:r>
            <a:endParaRPr/>
          </a:p>
          <a:p>
            <a:pPr indent="-298450" lvl="1" marL="914400" rtl="0" algn="l">
              <a:spcBef>
                <a:spcPts val="0"/>
              </a:spcBef>
              <a:spcAft>
                <a:spcPts val="0"/>
              </a:spcAft>
              <a:buSzPts val="1100"/>
              <a:buChar char="○"/>
            </a:pPr>
            <a:r>
              <a:rPr lang="en"/>
              <a:t>No other clinicopathologic variables evaluated were significant for survival, including serum total bilirubin concentration.</a:t>
            </a:r>
            <a:endParaRPr/>
          </a:p>
          <a:p>
            <a:pPr indent="-298450" lvl="1" marL="914400" rtl="0" algn="l">
              <a:spcBef>
                <a:spcPts val="0"/>
              </a:spcBef>
              <a:spcAft>
                <a:spcPts val="0"/>
              </a:spcAft>
              <a:buSzPts val="1100"/>
              <a:buChar char="○"/>
            </a:pPr>
            <a:r>
              <a:rPr lang="en"/>
              <a:t>In the 3-group model, a higher GBM type (more organized GBM) was significantly associated with decreased survival in all treatment groups</a:t>
            </a:r>
            <a:endParaRPr/>
          </a:p>
          <a:p>
            <a:pPr indent="-298450" lvl="1" marL="914400" rtl="0" algn="l">
              <a:spcBef>
                <a:spcPts val="0"/>
              </a:spcBef>
              <a:spcAft>
                <a:spcPts val="0"/>
              </a:spcAft>
              <a:buSzPts val="1100"/>
              <a:buChar char="○"/>
            </a:pPr>
            <a:r>
              <a:rPr lang="en"/>
              <a:t>Biliary rupture was suspected in 23 of 77 (29.9%) dogs based on ultrasound imaging findings, the presence of which was significantly associated with improved survival in surgical patients in the 3-group model. Suspicion of biliary rupture did not significantly impact outcome in the Med and Med-Sx groups.</a:t>
            </a:r>
            <a:endParaRPr/>
          </a:p>
          <a:p>
            <a:pPr indent="-298450" lvl="1" marL="914400" rtl="0" algn="l">
              <a:spcBef>
                <a:spcPts val="0"/>
              </a:spcBef>
              <a:spcAft>
                <a:spcPts val="0"/>
              </a:spcAft>
              <a:buSzPts val="1100"/>
              <a:buChar char="○"/>
            </a:pPr>
            <a:r>
              <a:rPr lang="en"/>
              <a:t>The 14-day mortality rates of the Sx, Med, and Med-Sx groups were 19.6, 3.0, and 0%, respectively,</a:t>
            </a:r>
            <a:endParaRPr/>
          </a:p>
          <a:p>
            <a:pPr indent="-298450" lvl="1" marL="914400" rtl="0" algn="l">
              <a:spcBef>
                <a:spcPts val="0"/>
              </a:spcBef>
              <a:spcAft>
                <a:spcPts val="0"/>
              </a:spcAft>
              <a:buSzPts val="1100"/>
              <a:buChar char="○"/>
            </a:pPr>
            <a:r>
              <a:rPr lang="en"/>
              <a:t>Survival analysis of dogs in the medically managed groups (Med and Med-Sx) compared to the surgical group, starting at 14 days after initial diagnosis to minimize the effect of initial treatment decisions such as euthanasia and perioperative mortality, showed significantly shorter survival in the medically managed group (median survival time [MST], 1340 days) versus the surgical group (MST, 1802 days).</a:t>
            </a:r>
            <a:endParaRPr/>
          </a:p>
          <a:p>
            <a:pPr indent="-298450" lvl="1" marL="914400" rtl="0" algn="l">
              <a:spcBef>
                <a:spcPts val="0"/>
              </a:spcBef>
              <a:spcAft>
                <a:spcPts val="0"/>
              </a:spcAft>
              <a:buSzPts val="1100"/>
              <a:buChar char="○"/>
            </a:pPr>
            <a:r>
              <a:rPr lang="en"/>
              <a:t>When separated into 3 groups (Sx, Med, and Med Sx), the Med group had significantly shorter survival (MST, 1340 days) compared to the Sx group (MST, 1802 days). The Med-Sx group had a MST of 203 days (range, 18-525) with a 14 times greater chance of death compared to the Sx group.</a:t>
            </a:r>
            <a:endParaRPr/>
          </a:p>
          <a:p>
            <a:pPr indent="-298450" lvl="0" marL="457200" rtl="0" algn="l">
              <a:spcBef>
                <a:spcPts val="0"/>
              </a:spcBef>
              <a:spcAft>
                <a:spcPts val="0"/>
              </a:spcAft>
              <a:buSzPts val="1100"/>
              <a:buChar char="●"/>
            </a:pPr>
            <a:r>
              <a:rPr lang="en"/>
              <a:t>Discussion</a:t>
            </a:r>
            <a:endParaRPr/>
          </a:p>
          <a:p>
            <a:pPr indent="-298450" lvl="1" marL="914400" rtl="0" algn="l">
              <a:spcBef>
                <a:spcPts val="0"/>
              </a:spcBef>
              <a:spcAft>
                <a:spcPts val="0"/>
              </a:spcAft>
              <a:buSzPts val="1100"/>
              <a:buChar char="○"/>
            </a:pPr>
            <a:r>
              <a:rPr lang="en"/>
              <a:t>Cholecystectomy is commonly performed in small animal practice and is regarded as the standard of care treatment for GBM but has historically been associated with high mortality rates (22%-40%).</a:t>
            </a:r>
            <a:endParaRPr/>
          </a:p>
          <a:p>
            <a:pPr indent="-298450" lvl="1" marL="914400" rtl="0" algn="l">
              <a:spcBef>
                <a:spcPts val="0"/>
              </a:spcBef>
              <a:spcAft>
                <a:spcPts val="0"/>
              </a:spcAft>
              <a:buSzPts val="1100"/>
              <a:buChar char="○"/>
            </a:pPr>
            <a:r>
              <a:rPr lang="en"/>
              <a:t>Results of our study suggest a 14-day mortality rate of 19.6%, similar to previous reports of dogs undergoing cholecystectomy.</a:t>
            </a:r>
            <a:endParaRPr/>
          </a:p>
          <a:p>
            <a:pPr indent="-298450" lvl="1" marL="914400" rtl="0" algn="l">
              <a:spcBef>
                <a:spcPts val="0"/>
              </a:spcBef>
              <a:spcAft>
                <a:spcPts val="0"/>
              </a:spcAft>
              <a:buSzPts val="1100"/>
              <a:buChar char="○"/>
            </a:pPr>
            <a:r>
              <a:rPr lang="en"/>
              <a:t>Recommending cholecystectomy for incidentally diagnosed GBM has been controversial because, until recently, no studies had evaluated surgical outcomes in this population of patients. </a:t>
            </a:r>
            <a:endParaRPr/>
          </a:p>
          <a:p>
            <a:pPr indent="-298450" lvl="2" marL="1371600" rtl="0" algn="l">
              <a:spcBef>
                <a:spcPts val="0"/>
              </a:spcBef>
              <a:spcAft>
                <a:spcPts val="0"/>
              </a:spcAft>
              <a:buSzPts val="1100"/>
              <a:buChar char="■"/>
            </a:pPr>
            <a:r>
              <a:rPr lang="en"/>
              <a:t>A recent study found significantly lower mortality (2%) in dogs undergoing elective cholecystectomy compared to those undergoing emergency cholecystectomy (22%-40%).</a:t>
            </a:r>
            <a:endParaRPr/>
          </a:p>
          <a:p>
            <a:pPr indent="-298450" lvl="1" marL="914400" rtl="0" algn="l">
              <a:spcBef>
                <a:spcPts val="0"/>
              </a:spcBef>
              <a:spcAft>
                <a:spcPts val="0"/>
              </a:spcAft>
              <a:buSzPts val="1100"/>
              <a:buChar char="○"/>
            </a:pPr>
            <a:r>
              <a:rPr lang="en"/>
              <a:t>In our study, surgical treatment of GBM resulted in a significantly longer MST after initial diagnosis compared to dogs treated with medical management alone or with medical management followed by surgical treatment.</a:t>
            </a:r>
            <a:endParaRPr/>
          </a:p>
          <a:p>
            <a:pPr indent="-298450" lvl="1" marL="914400" rtl="0" algn="l">
              <a:spcBef>
                <a:spcPts val="0"/>
              </a:spcBef>
              <a:spcAft>
                <a:spcPts val="0"/>
              </a:spcAft>
              <a:buSzPts val="1100"/>
              <a:buChar char="○"/>
            </a:pPr>
            <a:r>
              <a:rPr lang="en"/>
              <a:t>Better long-term outcome in the surgical group compared to the medically managed group corroborates that cholecystectomy may be the ideal treatment for dogs with GBM, but medical management can provide reasonable outcomes if surgery is declined.</a:t>
            </a:r>
            <a:endParaRPr/>
          </a:p>
          <a:p>
            <a:pPr indent="-298450" lvl="1" marL="914400" rtl="0" algn="l">
              <a:spcBef>
                <a:spcPts val="0"/>
              </a:spcBef>
              <a:spcAft>
                <a:spcPts val="0"/>
              </a:spcAft>
              <a:buSzPts val="1100"/>
              <a:buChar char="○"/>
            </a:pPr>
            <a:r>
              <a:rPr lang="en"/>
              <a:t>No variables were identified that predicted failure of medical treatment or decreased survival in that group relative to the others.</a:t>
            </a:r>
            <a:endParaRPr/>
          </a:p>
          <a:p>
            <a:pPr indent="-298450" lvl="1" marL="914400" rtl="0" algn="l">
              <a:spcBef>
                <a:spcPts val="0"/>
              </a:spcBef>
              <a:spcAft>
                <a:spcPts val="0"/>
              </a:spcAft>
              <a:buSzPts val="1100"/>
              <a:buChar char="○"/>
            </a:pPr>
            <a:r>
              <a:rPr lang="en"/>
              <a:t>In our study, increased serum creatinine concentration and hyperphosphatemia were associated with decreased survival regardless of treatment group.</a:t>
            </a:r>
            <a:endParaRPr/>
          </a:p>
          <a:p>
            <a:pPr indent="-298450" lvl="1" marL="914400" rtl="0" algn="l">
              <a:spcBef>
                <a:spcPts val="0"/>
              </a:spcBef>
              <a:spcAft>
                <a:spcPts val="0"/>
              </a:spcAft>
              <a:buSzPts val="1100"/>
              <a:buChar char="○"/>
            </a:pPr>
            <a:r>
              <a:rPr lang="en"/>
              <a:t>The cause of decreased survival associated with decreased renal function is likely multifactorial.</a:t>
            </a:r>
            <a:endParaRPr/>
          </a:p>
          <a:p>
            <a:pPr indent="-298450" lvl="2" marL="1371600" rtl="0" algn="l">
              <a:spcBef>
                <a:spcPts val="0"/>
              </a:spcBef>
              <a:spcAft>
                <a:spcPts val="0"/>
              </a:spcAft>
              <a:buSzPts val="1100"/>
              <a:buChar char="■"/>
            </a:pPr>
            <a:r>
              <a:rPr lang="en"/>
              <a:t>Chronic kidney disease alone negatively impacts long-term prognosis, but also has implications for renal handling of toxins and medications. </a:t>
            </a:r>
            <a:endParaRPr/>
          </a:p>
          <a:p>
            <a:pPr indent="-298450" lvl="2" marL="1371600" rtl="0" algn="l">
              <a:spcBef>
                <a:spcPts val="0"/>
              </a:spcBef>
              <a:spcAft>
                <a:spcPts val="0"/>
              </a:spcAft>
              <a:buSzPts val="1100"/>
              <a:buChar char="■"/>
            </a:pPr>
            <a:r>
              <a:rPr lang="en"/>
              <a:t>Acute kidney injury occurring secondary to primary disease, such as pigment nephropathy, as can occur because of bilirubinuria, also is possible and may affect short- and long-term prognosis.</a:t>
            </a:r>
            <a:endParaRPr/>
          </a:p>
          <a:p>
            <a:pPr indent="-298450" lvl="1" marL="914400" rtl="0" algn="l">
              <a:spcBef>
                <a:spcPts val="0"/>
              </a:spcBef>
              <a:spcAft>
                <a:spcPts val="0"/>
              </a:spcAft>
              <a:buSzPts val="1100"/>
              <a:buChar char="○"/>
            </a:pPr>
            <a:r>
              <a:rPr lang="en"/>
              <a:t>Additionally, our study identified increased ALP activity as a negative prognostic factor across treatment groups but most significantly in the surgical group, which is similar to findings in humans undergoing biliary surgery and is suspected to be related to the severity of cholestatic disease.</a:t>
            </a:r>
            <a:endParaRPr/>
          </a:p>
          <a:p>
            <a:pPr indent="-298450" lvl="1" marL="914400" rtl="0" algn="l">
              <a:spcBef>
                <a:spcPts val="0"/>
              </a:spcBef>
              <a:spcAft>
                <a:spcPts val="0"/>
              </a:spcAft>
              <a:buSzPts val="1100"/>
              <a:buChar char="○"/>
            </a:pPr>
            <a:r>
              <a:rPr lang="en"/>
              <a:t>In our study, increasing severity of GBM type was significantly associated with decreased survival in all groups, suggesting that ultrasound images may allow better prognostication beginning treatment. This finding also suggests that early detection of low-scoring GBM may allow for earlier intervention and improved outcomes.</a:t>
            </a:r>
            <a:endParaRPr/>
          </a:p>
          <a:p>
            <a:pPr indent="-298450" lvl="1" marL="914400" rtl="0" algn="l">
              <a:spcBef>
                <a:spcPts val="0"/>
              </a:spcBef>
              <a:spcAft>
                <a:spcPts val="0"/>
              </a:spcAft>
              <a:buSzPts val="1100"/>
              <a:buChar char="○"/>
            </a:pPr>
            <a:r>
              <a:rPr lang="en"/>
              <a:t>In summary, our study showed that treatment by cholecystectomy is associated with the best long-term outcome in patients with GBM, particularly if diagnosed early. Medical management is a feasible option with a MST of 1340 days for clients who decline cholecystectomy.</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fcf599d37b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fcf599d37b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fcf599d37b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fcf599d37b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fcf599d37b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fcf599d37b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GI/Hepatobiliary:</a:t>
            </a:r>
            <a:endParaRPr/>
          </a:p>
          <a:p>
            <a:pPr indent="0" lvl="0" marL="0" rtl="0" algn="ctr">
              <a:spcBef>
                <a:spcPts val="0"/>
              </a:spcBef>
              <a:spcAft>
                <a:spcPts val="0"/>
              </a:spcAft>
              <a:buNone/>
            </a:pPr>
            <a:r>
              <a:rPr lang="en" sz="6700"/>
              <a:t>JVIM</a:t>
            </a:r>
            <a:endParaRPr sz="6700"/>
          </a:p>
        </p:txBody>
      </p:sp>
      <p:sp>
        <p:nvSpPr>
          <p:cNvPr id="57" name="Google Shape;57;p13"/>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lnSpcReduction="20000"/>
          </a:bodyPr>
          <a:lstStyle/>
          <a:p>
            <a:pPr indent="0" lvl="0" marL="0" rtl="0" algn="ctr">
              <a:spcBef>
                <a:spcPts val="0"/>
              </a:spcBef>
              <a:spcAft>
                <a:spcPts val="0"/>
              </a:spcAft>
              <a:buNone/>
            </a:pPr>
            <a:r>
              <a:rPr lang="en"/>
              <a:t>Beth Conroy, VMD</a:t>
            </a:r>
            <a:endParaRPr/>
          </a:p>
          <a:p>
            <a:pPr indent="0" lvl="0" marL="0" rtl="0" algn="ctr">
              <a:spcBef>
                <a:spcPts val="0"/>
              </a:spcBef>
              <a:spcAft>
                <a:spcPts val="0"/>
              </a:spcAft>
              <a:buNone/>
            </a:pPr>
            <a:r>
              <a:rPr lang="en"/>
              <a:t>November 4, 2021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2"/>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 to the audience - 4</a:t>
            </a:r>
            <a:endParaRPr/>
          </a:p>
        </p:txBody>
      </p:sp>
      <p:sp>
        <p:nvSpPr>
          <p:cNvPr id="111" name="Google Shape;111;p22"/>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 respect to GB mucoceles that are not ruptured or about to rupture </a:t>
            </a:r>
            <a:r>
              <a:rPr lang="en"/>
              <a:t>in otherwise healthy patients</a:t>
            </a:r>
            <a:r>
              <a:rPr lang="en"/>
              <a:t>, do you:</a:t>
            </a:r>
            <a:endParaRPr/>
          </a:p>
          <a:p>
            <a:pPr indent="-342900" lvl="0" marL="457200" rtl="0" algn="l">
              <a:spcBef>
                <a:spcPts val="1200"/>
              </a:spcBef>
              <a:spcAft>
                <a:spcPts val="0"/>
              </a:spcAft>
              <a:buSzPts val="1800"/>
              <a:buAutoNum type="alphaLcParenR"/>
            </a:pPr>
            <a:r>
              <a:rPr lang="en"/>
              <a:t>Recommend surgical intervention ASAP</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AutoNum type="alphaLcParenR"/>
            </a:pPr>
            <a:r>
              <a:rPr lang="en"/>
              <a:t>Recommend medical management first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3"/>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Journal Articles</a:t>
            </a:r>
            <a:endParaRPr/>
          </a:p>
        </p:txBody>
      </p:sp>
      <p:sp>
        <p:nvSpPr>
          <p:cNvPr id="117" name="Google Shape;117;p23"/>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298450" lvl="0" marL="457200" rtl="0" algn="l">
              <a:spcBef>
                <a:spcPts val="1200"/>
              </a:spcBef>
              <a:spcAft>
                <a:spcPts val="0"/>
              </a:spcAft>
              <a:buClr>
                <a:srgbClr val="000000"/>
              </a:buClr>
              <a:buSzPts val="1100"/>
              <a:buFont typeface="Arial"/>
              <a:buChar char="●"/>
            </a:pPr>
            <a:r>
              <a:rPr lang="en" sz="1100">
                <a:solidFill>
                  <a:srgbClr val="000000"/>
                </a:solidFill>
                <a:latin typeface="Arial"/>
                <a:ea typeface="Arial"/>
                <a:cs typeface="Arial"/>
                <a:sym typeface="Arial"/>
              </a:rPr>
              <a:t>Jensen, A. P., &amp; Bjørnvad, C. R. (2019). Clinical effect of probiotics in prevention or treatment of gastrointestinal disease in dogs: A systematic review. </a:t>
            </a:r>
            <a:r>
              <a:rPr i="1" lang="en" sz="1100">
                <a:solidFill>
                  <a:srgbClr val="000000"/>
                </a:solidFill>
                <a:latin typeface="Arial"/>
                <a:ea typeface="Arial"/>
                <a:cs typeface="Arial"/>
                <a:sym typeface="Arial"/>
              </a:rPr>
              <a:t>Journal of Veterinary Internal Medicine</a:t>
            </a:r>
            <a:r>
              <a:rPr lang="en" sz="1100">
                <a:solidFill>
                  <a:srgbClr val="000000"/>
                </a:solidFill>
                <a:latin typeface="Arial"/>
                <a:ea typeface="Arial"/>
                <a:cs typeface="Arial"/>
                <a:sym typeface="Arial"/>
              </a:rPr>
              <a:t>, </a:t>
            </a:r>
            <a:r>
              <a:rPr i="1" lang="en" sz="1100">
                <a:solidFill>
                  <a:srgbClr val="000000"/>
                </a:solidFill>
                <a:latin typeface="Arial"/>
                <a:ea typeface="Arial"/>
                <a:cs typeface="Arial"/>
                <a:sym typeface="Arial"/>
              </a:rPr>
              <a:t>33</a:t>
            </a:r>
            <a:r>
              <a:rPr lang="en" sz="1100">
                <a:solidFill>
                  <a:srgbClr val="000000"/>
                </a:solidFill>
                <a:latin typeface="Arial"/>
                <a:ea typeface="Arial"/>
                <a:cs typeface="Arial"/>
                <a:sym typeface="Arial"/>
              </a:rPr>
              <a:t>(5), 1849–1864. https://doi.org/10.1111/jvim.15554 </a:t>
            </a:r>
            <a:endParaRPr sz="1100">
              <a:solidFill>
                <a:srgbClr val="000000"/>
              </a:solidFill>
              <a:latin typeface="Arial"/>
              <a:ea typeface="Arial"/>
              <a:cs typeface="Arial"/>
              <a:sym typeface="Arial"/>
            </a:endParaRPr>
          </a:p>
          <a:p>
            <a:pPr indent="-298450" lvl="0" marL="457200" rtl="0" algn="l">
              <a:spcBef>
                <a:spcPts val="0"/>
              </a:spcBef>
              <a:spcAft>
                <a:spcPts val="0"/>
              </a:spcAft>
              <a:buClr>
                <a:srgbClr val="000000"/>
              </a:buClr>
              <a:buSzPts val="1100"/>
              <a:buFont typeface="Arial"/>
              <a:buChar char="●"/>
            </a:pPr>
            <a:r>
              <a:rPr lang="en" sz="1100">
                <a:solidFill>
                  <a:srgbClr val="000000"/>
                </a:solidFill>
                <a:latin typeface="Arial"/>
                <a:ea typeface="Arial"/>
                <a:cs typeface="Arial"/>
                <a:sym typeface="Arial"/>
              </a:rPr>
              <a:t>Langlois, D. K., Koenigshof, A. M., &amp; Mani, R. (2019). Metronidazole treatment of acute diarrhea in dogs: A randomized double blinded placebo‐controlled clinical trial. </a:t>
            </a:r>
            <a:r>
              <a:rPr i="1" lang="en" sz="1100">
                <a:solidFill>
                  <a:srgbClr val="000000"/>
                </a:solidFill>
                <a:latin typeface="Arial"/>
                <a:ea typeface="Arial"/>
                <a:cs typeface="Arial"/>
                <a:sym typeface="Arial"/>
              </a:rPr>
              <a:t>Journal of Veterinary Internal Medicine</a:t>
            </a:r>
            <a:r>
              <a:rPr lang="en" sz="1100">
                <a:solidFill>
                  <a:srgbClr val="000000"/>
                </a:solidFill>
                <a:latin typeface="Arial"/>
                <a:ea typeface="Arial"/>
                <a:cs typeface="Arial"/>
                <a:sym typeface="Arial"/>
              </a:rPr>
              <a:t>, </a:t>
            </a:r>
            <a:r>
              <a:rPr i="1" lang="en" sz="1100">
                <a:solidFill>
                  <a:srgbClr val="000000"/>
                </a:solidFill>
                <a:latin typeface="Arial"/>
                <a:ea typeface="Arial"/>
                <a:cs typeface="Arial"/>
                <a:sym typeface="Arial"/>
              </a:rPr>
              <a:t>34</a:t>
            </a:r>
            <a:r>
              <a:rPr lang="en" sz="1100">
                <a:solidFill>
                  <a:srgbClr val="000000"/>
                </a:solidFill>
                <a:latin typeface="Arial"/>
                <a:ea typeface="Arial"/>
                <a:cs typeface="Arial"/>
                <a:sym typeface="Arial"/>
              </a:rPr>
              <a:t>(1), 98–104. https://doi.org/10.1111/jvim.15664 </a:t>
            </a:r>
            <a:endParaRPr sz="1100">
              <a:solidFill>
                <a:srgbClr val="000000"/>
              </a:solidFill>
              <a:latin typeface="Arial"/>
              <a:ea typeface="Arial"/>
              <a:cs typeface="Arial"/>
              <a:sym typeface="Arial"/>
            </a:endParaRPr>
          </a:p>
          <a:p>
            <a:pPr indent="-298450" lvl="0" marL="457200" rtl="0" algn="l">
              <a:spcBef>
                <a:spcPts val="0"/>
              </a:spcBef>
              <a:spcAft>
                <a:spcPts val="0"/>
              </a:spcAft>
              <a:buClr>
                <a:srgbClr val="000000"/>
              </a:buClr>
              <a:buSzPts val="1100"/>
              <a:buFont typeface="Arial"/>
              <a:buChar char="●"/>
            </a:pPr>
            <a:r>
              <a:rPr lang="en" sz="1100">
                <a:solidFill>
                  <a:srgbClr val="000000"/>
                </a:solidFill>
                <a:latin typeface="Arial"/>
                <a:ea typeface="Arial"/>
                <a:cs typeface="Arial"/>
                <a:sym typeface="Arial"/>
              </a:rPr>
              <a:t>Parkanzky, M., Grimes, J., Schmiedt, C., Secrest, S., &amp; Bugbee, A. (2019). Long‐term survival of dogs treated for gallbladder mucocele by cholecystectomy, medical management, or both. </a:t>
            </a:r>
            <a:r>
              <a:rPr i="1" lang="en" sz="1100">
                <a:solidFill>
                  <a:srgbClr val="000000"/>
                </a:solidFill>
                <a:latin typeface="Arial"/>
                <a:ea typeface="Arial"/>
                <a:cs typeface="Arial"/>
                <a:sym typeface="Arial"/>
              </a:rPr>
              <a:t>Journal of Veterinary Internal Medicine</a:t>
            </a:r>
            <a:r>
              <a:rPr lang="en" sz="1100">
                <a:solidFill>
                  <a:srgbClr val="000000"/>
                </a:solidFill>
                <a:latin typeface="Arial"/>
                <a:ea typeface="Arial"/>
                <a:cs typeface="Arial"/>
                <a:sym typeface="Arial"/>
              </a:rPr>
              <a:t>, </a:t>
            </a:r>
            <a:r>
              <a:rPr i="1" lang="en" sz="1100">
                <a:solidFill>
                  <a:srgbClr val="000000"/>
                </a:solidFill>
                <a:latin typeface="Arial"/>
                <a:ea typeface="Arial"/>
                <a:cs typeface="Arial"/>
                <a:sym typeface="Arial"/>
              </a:rPr>
              <a:t>33</a:t>
            </a:r>
            <a:r>
              <a:rPr lang="en" sz="1100">
                <a:solidFill>
                  <a:srgbClr val="000000"/>
                </a:solidFill>
                <a:latin typeface="Arial"/>
                <a:ea typeface="Arial"/>
                <a:cs typeface="Arial"/>
                <a:sym typeface="Arial"/>
              </a:rPr>
              <a:t>(5), 2057–2066. https://doi.org/10.1111/jvim.15611 </a:t>
            </a:r>
            <a:endParaRPr sz="1100">
              <a:solidFill>
                <a:srgbClr val="000000"/>
              </a:solidFill>
              <a:latin typeface="Arial"/>
              <a:ea typeface="Arial"/>
              <a:cs typeface="Arial"/>
              <a:sym typeface="Arial"/>
            </a:endParaRPr>
          </a:p>
          <a:p>
            <a:pPr indent="-298450" lvl="0" marL="457200" rtl="0" algn="l">
              <a:spcBef>
                <a:spcPts val="0"/>
              </a:spcBef>
              <a:spcAft>
                <a:spcPts val="0"/>
              </a:spcAft>
              <a:buClr>
                <a:srgbClr val="000000"/>
              </a:buClr>
              <a:buSzPts val="1100"/>
              <a:buFont typeface="Arial"/>
              <a:buChar char="●"/>
            </a:pPr>
            <a:r>
              <a:rPr lang="en" sz="1100">
                <a:solidFill>
                  <a:srgbClr val="000000"/>
                </a:solidFill>
                <a:latin typeface="Arial"/>
                <a:ea typeface="Arial"/>
                <a:cs typeface="Arial"/>
                <a:sym typeface="Arial"/>
              </a:rPr>
              <a:t>Pavlick, M., DeLaforcade, A., Penninck, D. G., &amp; Webster, C. R. (2021). Evaluation of coagulation parameters in dogs with gallbladder mucoceles. </a:t>
            </a:r>
            <a:r>
              <a:rPr i="1" lang="en" sz="1100">
                <a:solidFill>
                  <a:srgbClr val="000000"/>
                </a:solidFill>
                <a:latin typeface="Arial"/>
                <a:ea typeface="Arial"/>
                <a:cs typeface="Arial"/>
                <a:sym typeface="Arial"/>
              </a:rPr>
              <a:t>Journal of Veterinary Internal Medicine</a:t>
            </a:r>
            <a:r>
              <a:rPr lang="en" sz="1100">
                <a:solidFill>
                  <a:srgbClr val="000000"/>
                </a:solidFill>
                <a:latin typeface="Arial"/>
                <a:ea typeface="Arial"/>
                <a:cs typeface="Arial"/>
                <a:sym typeface="Arial"/>
              </a:rPr>
              <a:t>, </a:t>
            </a:r>
            <a:r>
              <a:rPr i="1" lang="en" sz="1100">
                <a:solidFill>
                  <a:srgbClr val="000000"/>
                </a:solidFill>
                <a:latin typeface="Arial"/>
                <a:ea typeface="Arial"/>
                <a:cs typeface="Arial"/>
                <a:sym typeface="Arial"/>
              </a:rPr>
              <a:t>35</a:t>
            </a:r>
            <a:r>
              <a:rPr lang="en" sz="1100">
                <a:solidFill>
                  <a:srgbClr val="000000"/>
                </a:solidFill>
                <a:latin typeface="Arial"/>
                <a:ea typeface="Arial"/>
                <a:cs typeface="Arial"/>
                <a:sym typeface="Arial"/>
              </a:rPr>
              <a:t>(4), 1763–1772. https://doi.org/10.1111/jvim.16203 </a:t>
            </a:r>
            <a:endParaRPr sz="1100">
              <a:solidFill>
                <a:srgbClr val="000000"/>
              </a:solidFill>
              <a:latin typeface="Arial"/>
              <a:ea typeface="Arial"/>
              <a:cs typeface="Arial"/>
              <a:sym typeface="Arial"/>
            </a:endParaRPr>
          </a:p>
          <a:p>
            <a:pPr indent="-298450" lvl="0" marL="457200" rtl="0" algn="l">
              <a:spcBef>
                <a:spcPts val="0"/>
              </a:spcBef>
              <a:spcAft>
                <a:spcPts val="0"/>
              </a:spcAft>
              <a:buClr>
                <a:srgbClr val="000000"/>
              </a:buClr>
              <a:buSzPts val="1100"/>
              <a:buFont typeface="Arial"/>
              <a:buChar char="●"/>
            </a:pPr>
            <a:r>
              <a:rPr lang="en" sz="1100">
                <a:solidFill>
                  <a:srgbClr val="000000"/>
                </a:solidFill>
                <a:latin typeface="Arial"/>
                <a:ea typeface="Arial"/>
                <a:cs typeface="Arial"/>
                <a:sym typeface="Arial"/>
              </a:rPr>
              <a:t>Serrano, G., Charalambous, M., Devriendt, N., Rooster, H., Mortier, F., &amp; Paepe, D. (2019). Treatment of congenital extrahepatic portosystemic shunts in dogs: A systematic review and meta‐analysis. </a:t>
            </a:r>
            <a:r>
              <a:rPr i="1" lang="en" sz="1100">
                <a:solidFill>
                  <a:srgbClr val="000000"/>
                </a:solidFill>
                <a:latin typeface="Arial"/>
                <a:ea typeface="Arial"/>
                <a:cs typeface="Arial"/>
                <a:sym typeface="Arial"/>
              </a:rPr>
              <a:t>Journal of Veterinary Internal Medicine</a:t>
            </a:r>
            <a:r>
              <a:rPr lang="en" sz="1100">
                <a:solidFill>
                  <a:srgbClr val="000000"/>
                </a:solidFill>
                <a:latin typeface="Arial"/>
                <a:ea typeface="Arial"/>
                <a:cs typeface="Arial"/>
                <a:sym typeface="Arial"/>
              </a:rPr>
              <a:t>, </a:t>
            </a:r>
            <a:r>
              <a:rPr i="1" lang="en" sz="1100">
                <a:solidFill>
                  <a:srgbClr val="000000"/>
                </a:solidFill>
                <a:latin typeface="Arial"/>
                <a:ea typeface="Arial"/>
                <a:cs typeface="Arial"/>
                <a:sym typeface="Arial"/>
              </a:rPr>
              <a:t>33</a:t>
            </a:r>
            <a:r>
              <a:rPr lang="en" sz="1100">
                <a:solidFill>
                  <a:srgbClr val="000000"/>
                </a:solidFill>
                <a:latin typeface="Arial"/>
                <a:ea typeface="Arial"/>
                <a:cs typeface="Arial"/>
                <a:sym typeface="Arial"/>
              </a:rPr>
              <a:t>(5), 1865–1879. https://doi.org/10.1111/jvim.15607 </a:t>
            </a:r>
            <a:endParaRPr sz="1100">
              <a:solidFill>
                <a:srgbClr val="000000"/>
              </a:solidFill>
              <a:latin typeface="Arial"/>
              <a:ea typeface="Arial"/>
              <a:cs typeface="Arial"/>
              <a:sym typeface="Arial"/>
            </a:endParaRPr>
          </a:p>
          <a:p>
            <a:pPr indent="0" lvl="0" marL="0" rtl="0" algn="l">
              <a:spcBef>
                <a:spcPts val="12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body"/>
          </p:nvPr>
        </p:nvSpPr>
        <p:spPr>
          <a:xfrm>
            <a:off x="311700" y="2512750"/>
            <a:ext cx="8520600" cy="2520600"/>
          </a:xfrm>
          <a:prstGeom prst="rect">
            <a:avLst/>
          </a:prstGeom>
        </p:spPr>
        <p:txBody>
          <a:bodyPr anchorCtr="0" anchor="t" bIns="91425" lIns="91425" spcFirstLastPara="1" rIns="91425" wrap="square" tIns="91425">
            <a:normAutofit fontScale="92500" lnSpcReduction="20000"/>
          </a:bodyPr>
          <a:lstStyle/>
          <a:p>
            <a:pPr indent="-316706" lvl="0" marL="457200" rtl="0" algn="l">
              <a:spcBef>
                <a:spcPts val="0"/>
              </a:spcBef>
              <a:spcAft>
                <a:spcPts val="0"/>
              </a:spcAft>
              <a:buSzPct val="100000"/>
              <a:buChar char="●"/>
            </a:pPr>
            <a:r>
              <a:rPr lang="en" sz="1500"/>
              <a:t>In humans: </a:t>
            </a:r>
            <a:r>
              <a:rPr lang="en" sz="1500"/>
              <a:t>P</a:t>
            </a:r>
            <a:r>
              <a:rPr lang="en" sz="1500"/>
              <a:t>ositive effect of probiotics for antibiotic-associated-diarrhea, IBD and necrotizing enterocolitis</a:t>
            </a:r>
            <a:endParaRPr sz="1500"/>
          </a:p>
          <a:p>
            <a:pPr indent="0" lvl="0" marL="457200" rtl="0" algn="l">
              <a:spcBef>
                <a:spcPts val="1200"/>
              </a:spcBef>
              <a:spcAft>
                <a:spcPts val="0"/>
              </a:spcAft>
              <a:buNone/>
            </a:pPr>
            <a:r>
              <a:t/>
            </a:r>
            <a:endParaRPr sz="1500"/>
          </a:p>
          <a:p>
            <a:pPr indent="-316706" lvl="0" marL="457200" rtl="0" algn="l">
              <a:spcBef>
                <a:spcPts val="1200"/>
              </a:spcBef>
              <a:spcAft>
                <a:spcPts val="0"/>
              </a:spcAft>
              <a:buSzPct val="100000"/>
              <a:buChar char="●"/>
            </a:pPr>
            <a:r>
              <a:rPr lang="en" sz="1500">
                <a:solidFill>
                  <a:srgbClr val="000000"/>
                </a:solidFill>
                <a:latin typeface="Source Code Pro Light"/>
                <a:ea typeface="Source Code Pro Light"/>
                <a:cs typeface="Source Code Pro Light"/>
                <a:sym typeface="Source Code Pro Light"/>
              </a:rPr>
              <a:t>Acute Diarrhea: T</a:t>
            </a:r>
            <a:r>
              <a:rPr lang="en" sz="1500">
                <a:solidFill>
                  <a:srgbClr val="000000"/>
                </a:solidFill>
                <a:latin typeface="Source Code Pro Light"/>
                <a:ea typeface="Source Code Pro Light"/>
                <a:cs typeface="Source Code Pro Light"/>
                <a:sym typeface="Source Code Pro Light"/>
              </a:rPr>
              <a:t>he evidence is not sufficiently robust to determine the effectiveness of probiotics in reducing clinical signs</a:t>
            </a:r>
            <a:endParaRPr sz="1500">
              <a:solidFill>
                <a:srgbClr val="000000"/>
              </a:solidFill>
              <a:latin typeface="Source Code Pro Light"/>
              <a:ea typeface="Source Code Pro Light"/>
              <a:cs typeface="Source Code Pro Light"/>
              <a:sym typeface="Source Code Pro Light"/>
            </a:endParaRPr>
          </a:p>
          <a:p>
            <a:pPr indent="0" lvl="0" marL="457200" rtl="0" algn="l">
              <a:spcBef>
                <a:spcPts val="1200"/>
              </a:spcBef>
              <a:spcAft>
                <a:spcPts val="0"/>
              </a:spcAft>
              <a:buNone/>
            </a:pPr>
            <a:r>
              <a:t/>
            </a:r>
            <a:endParaRPr sz="1500">
              <a:solidFill>
                <a:srgbClr val="000000"/>
              </a:solidFill>
              <a:latin typeface="Source Code Pro Light"/>
              <a:ea typeface="Source Code Pro Light"/>
              <a:cs typeface="Source Code Pro Light"/>
              <a:sym typeface="Source Code Pro Light"/>
            </a:endParaRPr>
          </a:p>
          <a:p>
            <a:pPr indent="-316706" lvl="0" marL="457200" rtl="0" algn="l">
              <a:spcBef>
                <a:spcPts val="1200"/>
              </a:spcBef>
              <a:spcAft>
                <a:spcPts val="0"/>
              </a:spcAft>
              <a:buSzPct val="100000"/>
              <a:buChar char="●"/>
            </a:pPr>
            <a:r>
              <a:rPr lang="en" sz="1500">
                <a:solidFill>
                  <a:srgbClr val="000000"/>
                </a:solidFill>
                <a:latin typeface="Source Code Pro Light"/>
                <a:ea typeface="Source Code Pro Light"/>
                <a:cs typeface="Source Code Pro Light"/>
                <a:sym typeface="Source Code Pro Light"/>
              </a:rPr>
              <a:t>Chronic Diarrhea: The evidence was primarily against an effect of probiotic supplementation on clinical variables</a:t>
            </a:r>
            <a:endParaRPr sz="1500">
              <a:solidFill>
                <a:srgbClr val="000000"/>
              </a:solidFill>
              <a:latin typeface="Source Code Pro Light"/>
              <a:ea typeface="Source Code Pro Light"/>
              <a:cs typeface="Source Code Pro Light"/>
              <a:sym typeface="Source Code Pro Light"/>
            </a:endParaRPr>
          </a:p>
        </p:txBody>
      </p:sp>
      <p:pic>
        <p:nvPicPr>
          <p:cNvPr id="63" name="Google Shape;63;p14"/>
          <p:cNvPicPr preferRelativeResize="0"/>
          <p:nvPr/>
        </p:nvPicPr>
        <p:blipFill>
          <a:blip r:embed="rId3">
            <a:alphaModFix/>
          </a:blip>
          <a:stretch>
            <a:fillRect/>
          </a:stretch>
        </p:blipFill>
        <p:spPr>
          <a:xfrm>
            <a:off x="1271575" y="0"/>
            <a:ext cx="6600825" cy="2228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idx="1" type="body"/>
          </p:nvPr>
        </p:nvSpPr>
        <p:spPr>
          <a:xfrm>
            <a:off x="311700" y="2267500"/>
            <a:ext cx="8520600" cy="26355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SzPct val="100000"/>
              <a:buChar char="●"/>
            </a:pPr>
            <a:r>
              <a:rPr lang="en"/>
              <a:t>Acute diarrhea is a common reason for non-wellness–related veterinary evaluations in dogs</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M</a:t>
            </a:r>
            <a:r>
              <a:rPr lang="en"/>
              <a:t>etronidazole treatment can shorten the duration of diarrhea in some dogs with acute nonspecific diarrhea</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Continued clinical research is needed to better characterize treatment approaches for dogs with acute diarrhea</a:t>
            </a:r>
            <a:endParaRPr/>
          </a:p>
        </p:txBody>
      </p:sp>
      <p:pic>
        <p:nvPicPr>
          <p:cNvPr id="69" name="Google Shape;69;p15"/>
          <p:cNvPicPr preferRelativeResize="0"/>
          <p:nvPr/>
        </p:nvPicPr>
        <p:blipFill>
          <a:blip r:embed="rId3">
            <a:alphaModFix/>
          </a:blip>
          <a:stretch>
            <a:fillRect/>
          </a:stretch>
        </p:blipFill>
        <p:spPr>
          <a:xfrm>
            <a:off x="1281100" y="-12"/>
            <a:ext cx="6581775" cy="22002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idx="1" type="body"/>
          </p:nvPr>
        </p:nvSpPr>
        <p:spPr>
          <a:xfrm>
            <a:off x="311700" y="2571750"/>
            <a:ext cx="8520600" cy="2324700"/>
          </a:xfrm>
          <a:prstGeom prst="rect">
            <a:avLst/>
          </a:prstGeom>
        </p:spPr>
        <p:txBody>
          <a:bodyPr anchorCtr="0" anchor="t" bIns="91425" lIns="91425" spcFirstLastPara="1" rIns="91425" wrap="square" tIns="91425">
            <a:normAutofit fontScale="62500"/>
          </a:bodyPr>
          <a:lstStyle/>
          <a:p>
            <a:pPr indent="-300037" lvl="0" marL="457200" rtl="0" algn="l">
              <a:spcBef>
                <a:spcPts val="0"/>
              </a:spcBef>
              <a:spcAft>
                <a:spcPts val="0"/>
              </a:spcAft>
              <a:buSzPct val="100000"/>
              <a:buChar char="●"/>
            </a:pPr>
            <a:r>
              <a:rPr lang="en"/>
              <a:t>Long-term clinical outcome after different surgical techniques for management of congenital portosystemic shunts was clearly superior to outcome after medical management only</a:t>
            </a:r>
            <a:endParaRPr/>
          </a:p>
          <a:p>
            <a:pPr indent="0" lvl="0" marL="457200" rtl="0" algn="l">
              <a:spcBef>
                <a:spcPts val="1200"/>
              </a:spcBef>
              <a:spcAft>
                <a:spcPts val="0"/>
              </a:spcAft>
              <a:buNone/>
            </a:pPr>
            <a:r>
              <a:t/>
            </a:r>
            <a:endParaRPr/>
          </a:p>
          <a:p>
            <a:pPr indent="-300037" lvl="0" marL="457200" rtl="0" algn="l">
              <a:spcBef>
                <a:spcPts val="1200"/>
              </a:spcBef>
              <a:spcAft>
                <a:spcPts val="0"/>
              </a:spcAft>
              <a:buSzPct val="100000"/>
              <a:buChar char="●"/>
            </a:pPr>
            <a:r>
              <a:rPr lang="en"/>
              <a:t>No technique was shown to be conclusively superior to any of the others</a:t>
            </a:r>
            <a:endParaRPr/>
          </a:p>
          <a:p>
            <a:pPr indent="0" lvl="0" marL="457200" rtl="0" algn="l">
              <a:spcBef>
                <a:spcPts val="1200"/>
              </a:spcBef>
              <a:spcAft>
                <a:spcPts val="0"/>
              </a:spcAft>
              <a:buNone/>
            </a:pPr>
            <a:r>
              <a:t/>
            </a:r>
            <a:endParaRPr/>
          </a:p>
          <a:p>
            <a:pPr indent="-300037" lvl="0" marL="457200" rtl="0" algn="l">
              <a:spcBef>
                <a:spcPts val="1200"/>
              </a:spcBef>
              <a:spcAft>
                <a:spcPts val="0"/>
              </a:spcAft>
              <a:buSzPct val="100000"/>
              <a:buChar char="●"/>
            </a:pPr>
            <a:r>
              <a:rPr lang="en"/>
              <a:t>Based on our systematic review and meta-analysis, dogs with cEHPSS will benefit most from placement of an ameroid constrictor over thin film band to achieve good surgical outcome</a:t>
            </a:r>
            <a:endParaRPr/>
          </a:p>
        </p:txBody>
      </p:sp>
      <p:pic>
        <p:nvPicPr>
          <p:cNvPr id="75" name="Google Shape;75;p16"/>
          <p:cNvPicPr preferRelativeResize="0"/>
          <p:nvPr/>
        </p:nvPicPr>
        <p:blipFill>
          <a:blip r:embed="rId3">
            <a:alphaModFix/>
          </a:blip>
          <a:stretch>
            <a:fillRect/>
          </a:stretch>
        </p:blipFill>
        <p:spPr>
          <a:xfrm>
            <a:off x="1133475" y="-1"/>
            <a:ext cx="6877050" cy="23248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idx="1" type="body"/>
          </p:nvPr>
        </p:nvSpPr>
        <p:spPr>
          <a:xfrm>
            <a:off x="311700" y="2571750"/>
            <a:ext cx="8520600" cy="2444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R</a:t>
            </a:r>
            <a:r>
              <a:rPr lang="en"/>
              <a:t>ebalanced hemostasis</a:t>
            </a:r>
            <a:endParaRPr/>
          </a:p>
          <a:p>
            <a:pPr indent="-317500" lvl="1" marL="914400" rtl="0" algn="l">
              <a:spcBef>
                <a:spcPts val="0"/>
              </a:spcBef>
              <a:spcAft>
                <a:spcPts val="0"/>
              </a:spcAft>
              <a:buSzPts val="1400"/>
              <a:buChar char="○"/>
            </a:pPr>
            <a:r>
              <a:rPr lang="en"/>
              <a:t>The presence of commensurate changes in both pro- and antihemostatic pathways</a:t>
            </a:r>
            <a:endParaRPr/>
          </a:p>
          <a:p>
            <a:pPr indent="-342900" lvl="0" marL="457200" rtl="0" algn="l">
              <a:spcBef>
                <a:spcPts val="0"/>
              </a:spcBef>
              <a:spcAft>
                <a:spcPts val="0"/>
              </a:spcAft>
              <a:buSzPts val="1800"/>
              <a:buChar char="●"/>
            </a:pPr>
            <a:r>
              <a:rPr lang="en"/>
              <a:t>A complex state of coagulation</a:t>
            </a:r>
            <a:endParaRPr/>
          </a:p>
          <a:p>
            <a:pPr indent="-317500" lvl="1" marL="914400" rtl="0" algn="l">
              <a:spcBef>
                <a:spcPts val="0"/>
              </a:spcBef>
              <a:spcAft>
                <a:spcPts val="0"/>
              </a:spcAft>
              <a:buSzPts val="1400"/>
              <a:buChar char="○"/>
            </a:pPr>
            <a:r>
              <a:rPr lang="en"/>
              <a:t>Many dogs had coagulation parameters compatible with a hypercoagulable state</a:t>
            </a:r>
            <a:endParaRPr/>
          </a:p>
          <a:p>
            <a:pPr indent="-317500" lvl="1" marL="914400" rtl="0" algn="l">
              <a:spcBef>
                <a:spcPts val="0"/>
              </a:spcBef>
              <a:spcAft>
                <a:spcPts val="0"/>
              </a:spcAft>
              <a:buSzPts val="1400"/>
              <a:buChar char="○"/>
            </a:pPr>
            <a:r>
              <a:rPr lang="en"/>
              <a:t>A smaller number of dogs had results consistent with hypocoagulability</a:t>
            </a:r>
            <a:endParaRPr/>
          </a:p>
        </p:txBody>
      </p:sp>
      <p:pic>
        <p:nvPicPr>
          <p:cNvPr id="81" name="Google Shape;81;p17"/>
          <p:cNvPicPr preferRelativeResize="0"/>
          <p:nvPr/>
        </p:nvPicPr>
        <p:blipFill>
          <a:blip r:embed="rId3">
            <a:alphaModFix/>
          </a:blip>
          <a:stretch>
            <a:fillRect/>
          </a:stretch>
        </p:blipFill>
        <p:spPr>
          <a:xfrm>
            <a:off x="1281100" y="0"/>
            <a:ext cx="6581775" cy="2362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8"/>
          <p:cNvSpPr txBox="1"/>
          <p:nvPr>
            <p:ph idx="1" type="body"/>
          </p:nvPr>
        </p:nvSpPr>
        <p:spPr>
          <a:xfrm>
            <a:off x="311700" y="2585450"/>
            <a:ext cx="8520600" cy="2448000"/>
          </a:xfrm>
          <a:prstGeom prst="rect">
            <a:avLst/>
          </a:prstGeom>
        </p:spPr>
        <p:txBody>
          <a:bodyPr anchorCtr="0" anchor="t" bIns="91425" lIns="91425" spcFirstLastPara="1" rIns="91425" wrap="square" tIns="91425">
            <a:normAutofit fontScale="85000"/>
          </a:bodyPr>
          <a:lstStyle/>
          <a:p>
            <a:pPr indent="-325755" lvl="0" marL="457200" rtl="0" algn="l">
              <a:spcBef>
                <a:spcPts val="0"/>
              </a:spcBef>
              <a:spcAft>
                <a:spcPts val="0"/>
              </a:spcAft>
              <a:buSzPct val="100000"/>
              <a:buChar char="●"/>
            </a:pPr>
            <a:r>
              <a:rPr lang="en"/>
              <a:t>GBM associated with mortality rates of 22 to 40%</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Dogs with increased creatinine, hyperphosphatemia, and increased ALP were significantly more likely to have a shorter survival time</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Surgical treatment of GBM resulted in a significantly longer MST</a:t>
            </a:r>
            <a:endParaRPr/>
          </a:p>
        </p:txBody>
      </p:sp>
      <p:pic>
        <p:nvPicPr>
          <p:cNvPr id="87" name="Google Shape;87;p18"/>
          <p:cNvPicPr preferRelativeResize="0"/>
          <p:nvPr/>
        </p:nvPicPr>
        <p:blipFill>
          <a:blip r:embed="rId3">
            <a:alphaModFix/>
          </a:blip>
          <a:stretch>
            <a:fillRect/>
          </a:stretch>
        </p:blipFill>
        <p:spPr>
          <a:xfrm>
            <a:off x="1290625" y="-12"/>
            <a:ext cx="6562725" cy="24479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 to the audience - 1</a:t>
            </a:r>
            <a:endParaRPr/>
          </a:p>
        </p:txBody>
      </p:sp>
      <p:sp>
        <p:nvSpPr>
          <p:cNvPr id="93" name="Google Shape;93;p19"/>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 cases of acute diarrhea, do you prescribe:</a:t>
            </a:r>
            <a:endParaRPr/>
          </a:p>
          <a:p>
            <a:pPr indent="-342900" lvl="0" marL="457200" rtl="0" algn="l">
              <a:spcBef>
                <a:spcPts val="1200"/>
              </a:spcBef>
              <a:spcAft>
                <a:spcPts val="0"/>
              </a:spcAft>
              <a:buSzPts val="1800"/>
              <a:buAutoNum type="alphaLcParenR"/>
            </a:pPr>
            <a:r>
              <a:rPr lang="en"/>
              <a:t>Metronidazole</a:t>
            </a:r>
            <a:endParaRPr/>
          </a:p>
          <a:p>
            <a:pPr indent="-342900" lvl="0" marL="457200" rtl="0" algn="l">
              <a:spcBef>
                <a:spcPts val="0"/>
              </a:spcBef>
              <a:spcAft>
                <a:spcPts val="0"/>
              </a:spcAft>
              <a:buSzPts val="1800"/>
              <a:buAutoNum type="alphaLcParenR"/>
            </a:pPr>
            <a:r>
              <a:rPr lang="en"/>
              <a:t>Probiotics</a:t>
            </a:r>
            <a:endParaRPr/>
          </a:p>
          <a:p>
            <a:pPr indent="-342900" lvl="0" marL="457200" rtl="0" algn="l">
              <a:spcBef>
                <a:spcPts val="0"/>
              </a:spcBef>
              <a:spcAft>
                <a:spcPts val="0"/>
              </a:spcAft>
              <a:buSzPts val="1800"/>
              <a:buAutoNum type="alphaLcParenR"/>
            </a:pPr>
            <a:r>
              <a:rPr lang="en"/>
              <a:t>Neither</a:t>
            </a:r>
            <a:endParaRPr/>
          </a:p>
          <a:p>
            <a:pPr indent="-342900" lvl="0" marL="457200" rtl="0" algn="l">
              <a:spcBef>
                <a:spcPts val="0"/>
              </a:spcBef>
              <a:spcAft>
                <a:spcPts val="0"/>
              </a:spcAft>
              <a:buSzPts val="1800"/>
              <a:buAutoNum type="alphaLcParenR"/>
            </a:pPr>
            <a:r>
              <a:rPr lang="en"/>
              <a:t>Both</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 to the audience - 2</a:t>
            </a:r>
            <a:endParaRPr/>
          </a:p>
        </p:txBody>
      </p:sp>
      <p:sp>
        <p:nvSpPr>
          <p:cNvPr id="99" name="Google Shape;99;p20"/>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Was any surgical technique proven to be superior to the other?</a:t>
            </a:r>
            <a:endParaRPr/>
          </a:p>
          <a:p>
            <a:pPr indent="-342900" lvl="0" marL="457200" rtl="0" algn="l">
              <a:spcBef>
                <a:spcPts val="1200"/>
              </a:spcBef>
              <a:spcAft>
                <a:spcPts val="0"/>
              </a:spcAft>
              <a:buSzPts val="1800"/>
              <a:buAutoNum type="alphaLcParenR"/>
            </a:pPr>
            <a:r>
              <a:rPr lang="en"/>
              <a:t>Yes</a:t>
            </a:r>
            <a:endParaRPr/>
          </a:p>
          <a:p>
            <a:pPr indent="-342900" lvl="0" marL="457200" rtl="0" algn="l">
              <a:spcBef>
                <a:spcPts val="0"/>
              </a:spcBef>
              <a:spcAft>
                <a:spcPts val="0"/>
              </a:spcAft>
              <a:buSzPts val="1800"/>
              <a:buAutoNum type="alphaLcParenR"/>
            </a:pPr>
            <a:r>
              <a:rPr lang="en"/>
              <a:t>No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 to the audience -3</a:t>
            </a:r>
            <a:endParaRPr/>
          </a:p>
        </p:txBody>
      </p:sp>
      <p:sp>
        <p:nvSpPr>
          <p:cNvPr id="105" name="Google Shape;105;p21"/>
          <p:cNvSpPr txBox="1"/>
          <p:nvPr>
            <p:ph idx="1" type="body"/>
          </p:nvPr>
        </p:nvSpPr>
        <p:spPr>
          <a:xfrm>
            <a:off x="311700" y="1228675"/>
            <a:ext cx="8520600" cy="3340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For animals with inflammatory conditions such as gallbladder mucocele, do you think we should:</a:t>
            </a:r>
            <a:endParaRPr/>
          </a:p>
          <a:p>
            <a:pPr indent="-342900" lvl="0" marL="457200" rtl="0" algn="l">
              <a:spcBef>
                <a:spcPts val="1200"/>
              </a:spcBef>
              <a:spcAft>
                <a:spcPts val="0"/>
              </a:spcAft>
              <a:buSzPts val="1800"/>
              <a:buAutoNum type="alphaLcParenR"/>
            </a:pPr>
            <a:r>
              <a:rPr lang="en"/>
              <a:t>Perform TEGs on all surgical candidates and choose treatment pending the results</a:t>
            </a:r>
            <a:endParaRPr/>
          </a:p>
          <a:p>
            <a:pPr indent="-342900" lvl="0" marL="457200" rtl="0" algn="l">
              <a:spcBef>
                <a:spcPts val="0"/>
              </a:spcBef>
              <a:spcAft>
                <a:spcPts val="0"/>
              </a:spcAft>
              <a:buSzPts val="1800"/>
              <a:buAutoNum type="alphaLcParenR"/>
            </a:pPr>
            <a:r>
              <a:rPr lang="en"/>
              <a:t>Move forward with surgery as per usual and then deal with any complications post-operatively</a:t>
            </a:r>
            <a:endParaRPr/>
          </a:p>
          <a:p>
            <a:pPr indent="-342900" lvl="0" marL="457200" rtl="0" algn="l">
              <a:spcBef>
                <a:spcPts val="0"/>
              </a:spcBef>
              <a:spcAft>
                <a:spcPts val="0"/>
              </a:spcAft>
              <a:buSzPts val="1800"/>
              <a:buAutoNum type="alphaLcParenR"/>
            </a:pPr>
            <a:r>
              <a:rPr lang="en"/>
              <a:t>Use anti-platlet drugs peri-operatively to help reduce the risk of thrombotic events due to a hypercoagulable state</a:t>
            </a:r>
            <a:endParaRPr/>
          </a:p>
          <a:p>
            <a:pPr indent="-342900" lvl="0" marL="457200" rtl="0" algn="l">
              <a:spcBef>
                <a:spcPts val="0"/>
              </a:spcBef>
              <a:spcAft>
                <a:spcPts val="0"/>
              </a:spcAft>
              <a:buSzPts val="1800"/>
              <a:buAutoNum type="alphaLcParenR"/>
            </a:pPr>
            <a:r>
              <a:rPr lang="en"/>
              <a:t>None of the above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