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4"/>
  </p:notesMasterIdLst>
  <p:sldIdLst>
    <p:sldId id="256" r:id="rId2"/>
    <p:sldId id="257" r:id="rId3"/>
    <p:sldId id="329" r:id="rId4"/>
    <p:sldId id="261" r:id="rId5"/>
    <p:sldId id="259" r:id="rId6"/>
    <p:sldId id="321" r:id="rId7"/>
    <p:sldId id="320" r:id="rId8"/>
    <p:sldId id="322" r:id="rId9"/>
    <p:sldId id="323" r:id="rId10"/>
    <p:sldId id="274" r:id="rId11"/>
    <p:sldId id="283" r:id="rId12"/>
    <p:sldId id="296" r:id="rId13"/>
    <p:sldId id="286" r:id="rId14"/>
    <p:sldId id="284" r:id="rId15"/>
    <p:sldId id="297" r:id="rId16"/>
    <p:sldId id="260" r:id="rId17"/>
    <p:sldId id="262" r:id="rId18"/>
    <p:sldId id="287" r:id="rId19"/>
    <p:sldId id="288" r:id="rId20"/>
    <p:sldId id="289" r:id="rId21"/>
    <p:sldId id="290" r:id="rId22"/>
    <p:sldId id="293" r:id="rId23"/>
    <p:sldId id="291" r:id="rId24"/>
    <p:sldId id="294" r:id="rId25"/>
    <p:sldId id="292" r:id="rId26"/>
    <p:sldId id="298" r:id="rId27"/>
    <p:sldId id="326" r:id="rId28"/>
    <p:sldId id="264" r:id="rId29"/>
    <p:sldId id="265" r:id="rId30"/>
    <p:sldId id="266" r:id="rId31"/>
    <p:sldId id="267" r:id="rId32"/>
    <p:sldId id="268" r:id="rId33"/>
    <p:sldId id="271" r:id="rId34"/>
    <p:sldId id="269" r:id="rId35"/>
    <p:sldId id="272" r:id="rId36"/>
    <p:sldId id="273" r:id="rId37"/>
    <p:sldId id="275" r:id="rId38"/>
    <p:sldId id="276" r:id="rId39"/>
    <p:sldId id="277" r:id="rId40"/>
    <p:sldId id="278" r:id="rId41"/>
    <p:sldId id="328" r:id="rId42"/>
    <p:sldId id="279" r:id="rId43"/>
    <p:sldId id="280" r:id="rId44"/>
    <p:sldId id="282" r:id="rId45"/>
    <p:sldId id="281" r:id="rId46"/>
    <p:sldId id="285" r:id="rId47"/>
    <p:sldId id="308" r:id="rId48"/>
    <p:sldId id="304" r:id="rId49"/>
    <p:sldId id="305" r:id="rId50"/>
    <p:sldId id="306" r:id="rId51"/>
    <p:sldId id="307" r:id="rId52"/>
    <p:sldId id="310" r:id="rId53"/>
    <p:sldId id="311" r:id="rId54"/>
    <p:sldId id="309" r:id="rId55"/>
    <p:sldId id="312" r:id="rId56"/>
    <p:sldId id="313" r:id="rId57"/>
    <p:sldId id="314" r:id="rId58"/>
    <p:sldId id="315" r:id="rId59"/>
    <p:sldId id="316" r:id="rId60"/>
    <p:sldId id="317" r:id="rId61"/>
    <p:sldId id="319" r:id="rId62"/>
    <p:sldId id="318" r:id="rId6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64"/>
    <p:restoredTop sz="58669"/>
  </p:normalViewPr>
  <p:slideViewPr>
    <p:cSldViewPr snapToGrid="0" snapToObjects="1">
      <p:cViewPr>
        <p:scale>
          <a:sx n="79" d="100"/>
          <a:sy n="79" d="100"/>
        </p:scale>
        <p:origin x="1488"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4FFC5A-07B2-4844-8774-1CB486B075E8}"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0F779A9A-3C49-485C-9D97-23FF9264D2E3}">
      <dgm:prSet/>
      <dgm:spPr/>
      <dgm:t>
        <a:bodyPr/>
        <a:lstStyle/>
        <a:p>
          <a:r>
            <a:rPr lang="en-US" baseline="0"/>
            <a:t>Ulcers</a:t>
          </a:r>
          <a:endParaRPr lang="en-US"/>
        </a:p>
      </dgm:t>
    </dgm:pt>
    <dgm:pt modelId="{08D0658A-5135-4D89-B334-A1CF5F432AE8}" type="parTrans" cxnId="{682DFE09-695C-4B03-B583-6DCEA1EF976F}">
      <dgm:prSet/>
      <dgm:spPr/>
      <dgm:t>
        <a:bodyPr/>
        <a:lstStyle/>
        <a:p>
          <a:endParaRPr lang="en-US"/>
        </a:p>
      </dgm:t>
    </dgm:pt>
    <dgm:pt modelId="{37674EF4-A457-4C6D-9F12-00CAA1868077}" type="sibTrans" cxnId="{682DFE09-695C-4B03-B583-6DCEA1EF976F}">
      <dgm:prSet/>
      <dgm:spPr/>
      <dgm:t>
        <a:bodyPr/>
        <a:lstStyle/>
        <a:p>
          <a:endParaRPr lang="en-US"/>
        </a:p>
      </dgm:t>
    </dgm:pt>
    <dgm:pt modelId="{389B284B-665A-4D57-A5E7-B121089F014E}">
      <dgm:prSet/>
      <dgm:spPr/>
      <dgm:t>
        <a:bodyPr/>
        <a:lstStyle/>
        <a:p>
          <a:r>
            <a:rPr lang="en-US" baseline="0"/>
            <a:t>Coagulopathies </a:t>
          </a:r>
          <a:endParaRPr lang="en-US"/>
        </a:p>
      </dgm:t>
    </dgm:pt>
    <dgm:pt modelId="{3DE30862-A92B-4A59-B188-29CA40C66AB0}" type="parTrans" cxnId="{BCCADF67-9685-46CB-A6FF-1269E7F8C517}">
      <dgm:prSet/>
      <dgm:spPr/>
      <dgm:t>
        <a:bodyPr/>
        <a:lstStyle/>
        <a:p>
          <a:endParaRPr lang="en-US"/>
        </a:p>
      </dgm:t>
    </dgm:pt>
    <dgm:pt modelId="{6E08A425-4E03-4317-AF1D-3739FD1A73A1}" type="sibTrans" cxnId="{BCCADF67-9685-46CB-A6FF-1269E7F8C517}">
      <dgm:prSet/>
      <dgm:spPr/>
      <dgm:t>
        <a:bodyPr/>
        <a:lstStyle/>
        <a:p>
          <a:endParaRPr lang="en-US"/>
        </a:p>
      </dgm:t>
    </dgm:pt>
    <dgm:pt modelId="{D15D865B-E4F6-4F79-9C60-F356B4BD0C76}">
      <dgm:prSet/>
      <dgm:spPr/>
      <dgm:t>
        <a:bodyPr/>
        <a:lstStyle/>
        <a:p>
          <a:r>
            <a:rPr lang="en-US" baseline="0"/>
            <a:t>Vascular Abnormalities </a:t>
          </a:r>
          <a:endParaRPr lang="en-US"/>
        </a:p>
      </dgm:t>
    </dgm:pt>
    <dgm:pt modelId="{35BAB9E6-50ED-454E-ABF3-04F259417E5C}" type="parTrans" cxnId="{E750B0C0-71AD-456B-8E5A-23B7B1E8B6CF}">
      <dgm:prSet/>
      <dgm:spPr/>
      <dgm:t>
        <a:bodyPr/>
        <a:lstStyle/>
        <a:p>
          <a:endParaRPr lang="en-US"/>
        </a:p>
      </dgm:t>
    </dgm:pt>
    <dgm:pt modelId="{E001D43B-8BD7-43BC-B517-761204A16E89}" type="sibTrans" cxnId="{E750B0C0-71AD-456B-8E5A-23B7B1E8B6CF}">
      <dgm:prSet/>
      <dgm:spPr/>
      <dgm:t>
        <a:bodyPr/>
        <a:lstStyle/>
        <a:p>
          <a:endParaRPr lang="en-US"/>
        </a:p>
      </dgm:t>
    </dgm:pt>
    <dgm:pt modelId="{AD0B6B41-DF7C-BB42-9E04-3FC74EAEEDD9}" type="pres">
      <dgm:prSet presAssocID="{AE4FFC5A-07B2-4844-8774-1CB486B075E8}" presName="hierChild1" presStyleCnt="0">
        <dgm:presLayoutVars>
          <dgm:chPref val="1"/>
          <dgm:dir/>
          <dgm:animOne val="branch"/>
          <dgm:animLvl val="lvl"/>
          <dgm:resizeHandles/>
        </dgm:presLayoutVars>
      </dgm:prSet>
      <dgm:spPr/>
    </dgm:pt>
    <dgm:pt modelId="{86ED2751-C9C7-BE45-BC1D-C1BEE8CA8E08}" type="pres">
      <dgm:prSet presAssocID="{0F779A9A-3C49-485C-9D97-23FF9264D2E3}" presName="hierRoot1" presStyleCnt="0"/>
      <dgm:spPr/>
    </dgm:pt>
    <dgm:pt modelId="{71ACFA9D-79C5-F845-A6C4-0E52DB41330C}" type="pres">
      <dgm:prSet presAssocID="{0F779A9A-3C49-485C-9D97-23FF9264D2E3}" presName="composite" presStyleCnt="0"/>
      <dgm:spPr/>
    </dgm:pt>
    <dgm:pt modelId="{55E8CF03-17B2-FE41-A8BB-0773876F69E8}" type="pres">
      <dgm:prSet presAssocID="{0F779A9A-3C49-485C-9D97-23FF9264D2E3}" presName="background" presStyleLbl="node0" presStyleIdx="0" presStyleCnt="3"/>
      <dgm:spPr/>
    </dgm:pt>
    <dgm:pt modelId="{2F3CA06C-F171-7948-8C3E-3A07A6BA6CC7}" type="pres">
      <dgm:prSet presAssocID="{0F779A9A-3C49-485C-9D97-23FF9264D2E3}" presName="text" presStyleLbl="fgAcc0" presStyleIdx="0" presStyleCnt="3">
        <dgm:presLayoutVars>
          <dgm:chPref val="3"/>
        </dgm:presLayoutVars>
      </dgm:prSet>
      <dgm:spPr/>
    </dgm:pt>
    <dgm:pt modelId="{70499CEC-213A-8349-813C-E73D7C15B2C7}" type="pres">
      <dgm:prSet presAssocID="{0F779A9A-3C49-485C-9D97-23FF9264D2E3}" presName="hierChild2" presStyleCnt="0"/>
      <dgm:spPr/>
    </dgm:pt>
    <dgm:pt modelId="{35C88E2C-4981-6549-B965-5FDB4639618D}" type="pres">
      <dgm:prSet presAssocID="{389B284B-665A-4D57-A5E7-B121089F014E}" presName="hierRoot1" presStyleCnt="0"/>
      <dgm:spPr/>
    </dgm:pt>
    <dgm:pt modelId="{8A95EF91-78BD-E04B-AE0B-4B540A0B78E0}" type="pres">
      <dgm:prSet presAssocID="{389B284B-665A-4D57-A5E7-B121089F014E}" presName="composite" presStyleCnt="0"/>
      <dgm:spPr/>
    </dgm:pt>
    <dgm:pt modelId="{4C562054-4241-724A-A663-978A0947EB81}" type="pres">
      <dgm:prSet presAssocID="{389B284B-665A-4D57-A5E7-B121089F014E}" presName="background" presStyleLbl="node0" presStyleIdx="1" presStyleCnt="3"/>
      <dgm:spPr/>
    </dgm:pt>
    <dgm:pt modelId="{8152B095-593A-7B4F-8FE9-7C0EFC3E5129}" type="pres">
      <dgm:prSet presAssocID="{389B284B-665A-4D57-A5E7-B121089F014E}" presName="text" presStyleLbl="fgAcc0" presStyleIdx="1" presStyleCnt="3">
        <dgm:presLayoutVars>
          <dgm:chPref val="3"/>
        </dgm:presLayoutVars>
      </dgm:prSet>
      <dgm:spPr/>
    </dgm:pt>
    <dgm:pt modelId="{47F03C03-8922-1F44-A1C9-F6D8A6D17727}" type="pres">
      <dgm:prSet presAssocID="{389B284B-665A-4D57-A5E7-B121089F014E}" presName="hierChild2" presStyleCnt="0"/>
      <dgm:spPr/>
    </dgm:pt>
    <dgm:pt modelId="{FA836A6F-FE22-C342-8609-50720BC240B1}" type="pres">
      <dgm:prSet presAssocID="{D15D865B-E4F6-4F79-9C60-F356B4BD0C76}" presName="hierRoot1" presStyleCnt="0"/>
      <dgm:spPr/>
    </dgm:pt>
    <dgm:pt modelId="{F9CAE67A-6944-2D4B-98FF-3605F0D7930B}" type="pres">
      <dgm:prSet presAssocID="{D15D865B-E4F6-4F79-9C60-F356B4BD0C76}" presName="composite" presStyleCnt="0"/>
      <dgm:spPr/>
    </dgm:pt>
    <dgm:pt modelId="{3EBA5A2B-D625-4C46-896D-02A9E690506B}" type="pres">
      <dgm:prSet presAssocID="{D15D865B-E4F6-4F79-9C60-F356B4BD0C76}" presName="background" presStyleLbl="node0" presStyleIdx="2" presStyleCnt="3"/>
      <dgm:spPr/>
    </dgm:pt>
    <dgm:pt modelId="{5BC29857-F85F-304A-BDCF-B3F3AEE7CF11}" type="pres">
      <dgm:prSet presAssocID="{D15D865B-E4F6-4F79-9C60-F356B4BD0C76}" presName="text" presStyleLbl="fgAcc0" presStyleIdx="2" presStyleCnt="3">
        <dgm:presLayoutVars>
          <dgm:chPref val="3"/>
        </dgm:presLayoutVars>
      </dgm:prSet>
      <dgm:spPr/>
    </dgm:pt>
    <dgm:pt modelId="{65B767E3-F9B8-1F42-9078-9F9494416B5C}" type="pres">
      <dgm:prSet presAssocID="{D15D865B-E4F6-4F79-9C60-F356B4BD0C76}" presName="hierChild2" presStyleCnt="0"/>
      <dgm:spPr/>
    </dgm:pt>
  </dgm:ptLst>
  <dgm:cxnLst>
    <dgm:cxn modelId="{682DFE09-695C-4B03-B583-6DCEA1EF976F}" srcId="{AE4FFC5A-07B2-4844-8774-1CB486B075E8}" destId="{0F779A9A-3C49-485C-9D97-23FF9264D2E3}" srcOrd="0" destOrd="0" parTransId="{08D0658A-5135-4D89-B334-A1CF5F432AE8}" sibTransId="{37674EF4-A457-4C6D-9F12-00CAA1868077}"/>
    <dgm:cxn modelId="{E758A02A-F300-0B47-A79A-23C969D077A0}" type="presOf" srcId="{389B284B-665A-4D57-A5E7-B121089F014E}" destId="{8152B095-593A-7B4F-8FE9-7C0EFC3E5129}" srcOrd="0" destOrd="0" presId="urn:microsoft.com/office/officeart/2005/8/layout/hierarchy1"/>
    <dgm:cxn modelId="{BCCADF67-9685-46CB-A6FF-1269E7F8C517}" srcId="{AE4FFC5A-07B2-4844-8774-1CB486B075E8}" destId="{389B284B-665A-4D57-A5E7-B121089F014E}" srcOrd="1" destOrd="0" parTransId="{3DE30862-A92B-4A59-B188-29CA40C66AB0}" sibTransId="{6E08A425-4E03-4317-AF1D-3739FD1A73A1}"/>
    <dgm:cxn modelId="{10906983-0784-6B42-8011-3A58FC5F2ADC}" type="presOf" srcId="{AE4FFC5A-07B2-4844-8774-1CB486B075E8}" destId="{AD0B6B41-DF7C-BB42-9E04-3FC74EAEEDD9}" srcOrd="0" destOrd="0" presId="urn:microsoft.com/office/officeart/2005/8/layout/hierarchy1"/>
    <dgm:cxn modelId="{10B04BA5-09E5-0546-8805-10872F465778}" type="presOf" srcId="{D15D865B-E4F6-4F79-9C60-F356B4BD0C76}" destId="{5BC29857-F85F-304A-BDCF-B3F3AEE7CF11}" srcOrd="0" destOrd="0" presId="urn:microsoft.com/office/officeart/2005/8/layout/hierarchy1"/>
    <dgm:cxn modelId="{817A35A6-1C32-FC43-AF9C-52D870DD1683}" type="presOf" srcId="{0F779A9A-3C49-485C-9D97-23FF9264D2E3}" destId="{2F3CA06C-F171-7948-8C3E-3A07A6BA6CC7}" srcOrd="0" destOrd="0" presId="urn:microsoft.com/office/officeart/2005/8/layout/hierarchy1"/>
    <dgm:cxn modelId="{E750B0C0-71AD-456B-8E5A-23B7B1E8B6CF}" srcId="{AE4FFC5A-07B2-4844-8774-1CB486B075E8}" destId="{D15D865B-E4F6-4F79-9C60-F356B4BD0C76}" srcOrd="2" destOrd="0" parTransId="{35BAB9E6-50ED-454E-ABF3-04F259417E5C}" sibTransId="{E001D43B-8BD7-43BC-B517-761204A16E89}"/>
    <dgm:cxn modelId="{72C0085B-72B1-3943-8B73-995EE54B66CE}" type="presParOf" srcId="{AD0B6B41-DF7C-BB42-9E04-3FC74EAEEDD9}" destId="{86ED2751-C9C7-BE45-BC1D-C1BEE8CA8E08}" srcOrd="0" destOrd="0" presId="urn:microsoft.com/office/officeart/2005/8/layout/hierarchy1"/>
    <dgm:cxn modelId="{F6F31BFC-51BB-7E4D-AA64-BBE85C061EB0}" type="presParOf" srcId="{86ED2751-C9C7-BE45-BC1D-C1BEE8CA8E08}" destId="{71ACFA9D-79C5-F845-A6C4-0E52DB41330C}" srcOrd="0" destOrd="0" presId="urn:microsoft.com/office/officeart/2005/8/layout/hierarchy1"/>
    <dgm:cxn modelId="{46FD40DA-8ECF-504A-BB1D-F6968CFF8A2A}" type="presParOf" srcId="{71ACFA9D-79C5-F845-A6C4-0E52DB41330C}" destId="{55E8CF03-17B2-FE41-A8BB-0773876F69E8}" srcOrd="0" destOrd="0" presId="urn:microsoft.com/office/officeart/2005/8/layout/hierarchy1"/>
    <dgm:cxn modelId="{5802E705-0A44-CB47-981B-956C08BA9722}" type="presParOf" srcId="{71ACFA9D-79C5-F845-A6C4-0E52DB41330C}" destId="{2F3CA06C-F171-7948-8C3E-3A07A6BA6CC7}" srcOrd="1" destOrd="0" presId="urn:microsoft.com/office/officeart/2005/8/layout/hierarchy1"/>
    <dgm:cxn modelId="{27E68E49-2563-EB4A-A922-39F316CE94CB}" type="presParOf" srcId="{86ED2751-C9C7-BE45-BC1D-C1BEE8CA8E08}" destId="{70499CEC-213A-8349-813C-E73D7C15B2C7}" srcOrd="1" destOrd="0" presId="urn:microsoft.com/office/officeart/2005/8/layout/hierarchy1"/>
    <dgm:cxn modelId="{EFA21FBC-C3E4-2942-83DD-43DC0DF24513}" type="presParOf" srcId="{AD0B6B41-DF7C-BB42-9E04-3FC74EAEEDD9}" destId="{35C88E2C-4981-6549-B965-5FDB4639618D}" srcOrd="1" destOrd="0" presId="urn:microsoft.com/office/officeart/2005/8/layout/hierarchy1"/>
    <dgm:cxn modelId="{AC3AFDDB-0377-9F45-9D36-F16EE48F6B43}" type="presParOf" srcId="{35C88E2C-4981-6549-B965-5FDB4639618D}" destId="{8A95EF91-78BD-E04B-AE0B-4B540A0B78E0}" srcOrd="0" destOrd="0" presId="urn:microsoft.com/office/officeart/2005/8/layout/hierarchy1"/>
    <dgm:cxn modelId="{79246F85-72FF-AE4A-AA0C-F7FE2D628BCD}" type="presParOf" srcId="{8A95EF91-78BD-E04B-AE0B-4B540A0B78E0}" destId="{4C562054-4241-724A-A663-978A0947EB81}" srcOrd="0" destOrd="0" presId="urn:microsoft.com/office/officeart/2005/8/layout/hierarchy1"/>
    <dgm:cxn modelId="{AAFD0CC9-5E7A-3049-9913-192486EC3CD5}" type="presParOf" srcId="{8A95EF91-78BD-E04B-AE0B-4B540A0B78E0}" destId="{8152B095-593A-7B4F-8FE9-7C0EFC3E5129}" srcOrd="1" destOrd="0" presId="urn:microsoft.com/office/officeart/2005/8/layout/hierarchy1"/>
    <dgm:cxn modelId="{EFC35827-D965-3D44-97D4-4D9177D00ED3}" type="presParOf" srcId="{35C88E2C-4981-6549-B965-5FDB4639618D}" destId="{47F03C03-8922-1F44-A1C9-F6D8A6D17727}" srcOrd="1" destOrd="0" presId="urn:microsoft.com/office/officeart/2005/8/layout/hierarchy1"/>
    <dgm:cxn modelId="{A0E2F434-AC90-D148-9976-1167ABB38B26}" type="presParOf" srcId="{AD0B6B41-DF7C-BB42-9E04-3FC74EAEEDD9}" destId="{FA836A6F-FE22-C342-8609-50720BC240B1}" srcOrd="2" destOrd="0" presId="urn:microsoft.com/office/officeart/2005/8/layout/hierarchy1"/>
    <dgm:cxn modelId="{A1679809-2359-A247-9870-B73F3AFD9542}" type="presParOf" srcId="{FA836A6F-FE22-C342-8609-50720BC240B1}" destId="{F9CAE67A-6944-2D4B-98FF-3605F0D7930B}" srcOrd="0" destOrd="0" presId="urn:microsoft.com/office/officeart/2005/8/layout/hierarchy1"/>
    <dgm:cxn modelId="{41886A8B-5448-6B47-A961-7FD74A7310A8}" type="presParOf" srcId="{F9CAE67A-6944-2D4B-98FF-3605F0D7930B}" destId="{3EBA5A2B-D625-4C46-896D-02A9E690506B}" srcOrd="0" destOrd="0" presId="urn:microsoft.com/office/officeart/2005/8/layout/hierarchy1"/>
    <dgm:cxn modelId="{641A80A8-876E-F348-8BCB-921448036DF5}" type="presParOf" srcId="{F9CAE67A-6944-2D4B-98FF-3605F0D7930B}" destId="{5BC29857-F85F-304A-BDCF-B3F3AEE7CF11}" srcOrd="1" destOrd="0" presId="urn:microsoft.com/office/officeart/2005/8/layout/hierarchy1"/>
    <dgm:cxn modelId="{02750995-E365-3845-BEF3-C910C5ADF7EF}" type="presParOf" srcId="{FA836A6F-FE22-C342-8609-50720BC240B1}" destId="{65B767E3-F9B8-1F42-9078-9F9494416B5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8CF03-17B2-FE41-A8BB-0773876F69E8}">
      <dsp:nvSpPr>
        <dsp:cNvPr id="0" name=""/>
        <dsp:cNvSpPr/>
      </dsp:nvSpPr>
      <dsp:spPr>
        <a:xfrm>
          <a:off x="0" y="790825"/>
          <a:ext cx="2700337" cy="1714714"/>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3CA06C-F171-7948-8C3E-3A07A6BA6CC7}">
      <dsp:nvSpPr>
        <dsp:cNvPr id="0" name=""/>
        <dsp:cNvSpPr/>
      </dsp:nvSpPr>
      <dsp:spPr>
        <a:xfrm>
          <a:off x="300037" y="1075860"/>
          <a:ext cx="2700337" cy="1714714"/>
        </a:xfrm>
        <a:prstGeom prst="roundRect">
          <a:avLst>
            <a:gd name="adj" fmla="val 10000"/>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Ulcers</a:t>
          </a:r>
          <a:endParaRPr lang="en-US" sz="2800" kern="1200"/>
        </a:p>
      </dsp:txBody>
      <dsp:txXfrm>
        <a:off x="350259" y="1126082"/>
        <a:ext cx="2599893" cy="1614270"/>
      </dsp:txXfrm>
    </dsp:sp>
    <dsp:sp modelId="{4C562054-4241-724A-A663-978A0947EB81}">
      <dsp:nvSpPr>
        <dsp:cNvPr id="0" name=""/>
        <dsp:cNvSpPr/>
      </dsp:nvSpPr>
      <dsp:spPr>
        <a:xfrm>
          <a:off x="3300412" y="790825"/>
          <a:ext cx="2700337" cy="1714714"/>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52B095-593A-7B4F-8FE9-7C0EFC3E5129}">
      <dsp:nvSpPr>
        <dsp:cNvPr id="0" name=""/>
        <dsp:cNvSpPr/>
      </dsp:nvSpPr>
      <dsp:spPr>
        <a:xfrm>
          <a:off x="3600450" y="1075860"/>
          <a:ext cx="2700337" cy="1714714"/>
        </a:xfrm>
        <a:prstGeom prst="roundRect">
          <a:avLst>
            <a:gd name="adj" fmla="val 10000"/>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Coagulopathies </a:t>
          </a:r>
          <a:endParaRPr lang="en-US" sz="2800" kern="1200"/>
        </a:p>
      </dsp:txBody>
      <dsp:txXfrm>
        <a:off x="3650672" y="1126082"/>
        <a:ext cx="2599893" cy="1614270"/>
      </dsp:txXfrm>
    </dsp:sp>
    <dsp:sp modelId="{3EBA5A2B-D625-4C46-896D-02A9E690506B}">
      <dsp:nvSpPr>
        <dsp:cNvPr id="0" name=""/>
        <dsp:cNvSpPr/>
      </dsp:nvSpPr>
      <dsp:spPr>
        <a:xfrm>
          <a:off x="6600824" y="790825"/>
          <a:ext cx="2700337" cy="1714714"/>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C29857-F85F-304A-BDCF-B3F3AEE7CF11}">
      <dsp:nvSpPr>
        <dsp:cNvPr id="0" name=""/>
        <dsp:cNvSpPr/>
      </dsp:nvSpPr>
      <dsp:spPr>
        <a:xfrm>
          <a:off x="6900862" y="1075860"/>
          <a:ext cx="2700337" cy="1714714"/>
        </a:xfrm>
        <a:prstGeom prst="roundRect">
          <a:avLst>
            <a:gd name="adj" fmla="val 10000"/>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baseline="0"/>
            <a:t>Vascular Abnormalities </a:t>
          </a:r>
          <a:endParaRPr lang="en-US" sz="2800" kern="1200"/>
        </a:p>
      </dsp:txBody>
      <dsp:txXfrm>
        <a:off x="6951084" y="1126082"/>
        <a:ext cx="2599893" cy="161427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487FD4-A9E5-7548-9A34-D2ACBFAD76B5}" type="datetimeFigureOut">
              <a:rPr lang="en-US" smtClean="0"/>
              <a:t>9/21/21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1B8D4E-D43A-5747-AF24-CB6DF65DA3CF}" type="slidenum">
              <a:rPr lang="en-US" smtClean="0"/>
              <a:t>‹#›</a:t>
            </a:fld>
            <a:endParaRPr lang="en-US"/>
          </a:p>
        </p:txBody>
      </p:sp>
    </p:spTree>
    <p:extLst>
      <p:ext uri="{BB962C8B-B14F-4D97-AF65-F5344CB8AC3E}">
        <p14:creationId xmlns:p14="http://schemas.microsoft.com/office/powerpoint/2010/main" val="1509672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4</a:t>
            </a:fld>
            <a:endParaRPr lang="en-US"/>
          </a:p>
        </p:txBody>
      </p:sp>
    </p:spTree>
    <p:extLst>
      <p:ext uri="{BB962C8B-B14F-4D97-AF65-F5344CB8AC3E}">
        <p14:creationId xmlns:p14="http://schemas.microsoft.com/office/powerpoint/2010/main" val="39850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23</a:t>
            </a:fld>
            <a:endParaRPr lang="en-US"/>
          </a:p>
        </p:txBody>
      </p:sp>
    </p:spTree>
    <p:extLst>
      <p:ext uri="{BB962C8B-B14F-4D97-AF65-F5344CB8AC3E}">
        <p14:creationId xmlns:p14="http://schemas.microsoft.com/office/powerpoint/2010/main" val="2794617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No lesions in stomach, that’s why its called AHDS now; but vomiting is often part of disease process; maybe hematemesis can be explained by duodenal inflammation</a:t>
            </a:r>
          </a:p>
        </p:txBody>
      </p:sp>
      <p:sp>
        <p:nvSpPr>
          <p:cNvPr id="4" name="Slide Number Placeholder 3"/>
          <p:cNvSpPr>
            <a:spLocks noGrp="1"/>
          </p:cNvSpPr>
          <p:nvPr>
            <p:ph type="sldNum" sz="quarter" idx="5"/>
          </p:nvPr>
        </p:nvSpPr>
        <p:spPr/>
        <p:txBody>
          <a:bodyPr/>
          <a:lstStyle/>
          <a:p>
            <a:fld id="{6E1B8D4E-D43A-5747-AF24-CB6DF65DA3CF}" type="slidenum">
              <a:rPr lang="en-US" smtClean="0"/>
              <a:t>26</a:t>
            </a:fld>
            <a:endParaRPr lang="en-US"/>
          </a:p>
        </p:txBody>
      </p:sp>
    </p:spTree>
    <p:extLst>
      <p:ext uri="{BB962C8B-B14F-4D97-AF65-F5344CB8AC3E}">
        <p14:creationId xmlns:p14="http://schemas.microsoft.com/office/powerpoint/2010/main" val="1409560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Not as common in cats as a cause of GI bleed</a:t>
            </a:r>
          </a:p>
          <a:p>
            <a:pPr marL="171450" indent="-171450">
              <a:buFont typeface="Arial" panose="020B0604020202020204" pitchFamily="34" charset="0"/>
              <a:buChar char="•"/>
            </a:pPr>
            <a:r>
              <a:rPr lang="en-US" dirty="0"/>
              <a:t>Thrombocytopenia is the most common of this list</a:t>
            </a:r>
          </a:p>
        </p:txBody>
      </p:sp>
      <p:sp>
        <p:nvSpPr>
          <p:cNvPr id="4" name="Slide Number Placeholder 3"/>
          <p:cNvSpPr>
            <a:spLocks noGrp="1"/>
          </p:cNvSpPr>
          <p:nvPr>
            <p:ph type="sldNum" sz="quarter" idx="5"/>
          </p:nvPr>
        </p:nvSpPr>
        <p:spPr/>
        <p:txBody>
          <a:bodyPr/>
          <a:lstStyle/>
          <a:p>
            <a:fld id="{6E1B8D4E-D43A-5747-AF24-CB6DF65DA3CF}" type="slidenum">
              <a:rPr lang="en-US" smtClean="0"/>
              <a:t>28</a:t>
            </a:fld>
            <a:endParaRPr lang="en-US"/>
          </a:p>
        </p:txBody>
      </p:sp>
    </p:spTree>
    <p:extLst>
      <p:ext uri="{BB962C8B-B14F-4D97-AF65-F5344CB8AC3E}">
        <p14:creationId xmlns:p14="http://schemas.microsoft.com/office/powerpoint/2010/main" val="976315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 extensive hemorrhage, vomiting, diarrhea, or ulcer perf, some patients will present in a state of shock resulting from blood loss, hypovolemia, endotoxemia, or sepsis </a:t>
            </a:r>
          </a:p>
          <a:p>
            <a:pPr marL="628650" lvl="1" indent="-171450">
              <a:buFont typeface="Arial" panose="020B0604020202020204" pitchFamily="34" charset="0"/>
              <a:buChar char="•"/>
            </a:pPr>
            <a:r>
              <a:rPr lang="en-US" dirty="0"/>
              <a:t>Tachycardia, Thready peripheral pulses, Prolonged CRT, Pale mucous membranes </a:t>
            </a:r>
          </a:p>
          <a:p>
            <a:pPr marL="628650" lvl="1" indent="-171450">
              <a:buFont typeface="Arial" panose="020B0604020202020204" pitchFamily="34" charset="0"/>
              <a:buChar char="•"/>
            </a:pPr>
            <a:r>
              <a:rPr lang="en-US" dirty="0"/>
              <a:t>Resuscitative measures should be performed immediately before continuing on with remainder of localization and specific therapies are initiated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31</a:t>
            </a:fld>
            <a:endParaRPr lang="en-US"/>
          </a:p>
        </p:txBody>
      </p:sp>
    </p:spTree>
    <p:extLst>
      <p:ext uri="{BB962C8B-B14F-4D97-AF65-F5344CB8AC3E}">
        <p14:creationId xmlns:p14="http://schemas.microsoft.com/office/powerpoint/2010/main" val="2897994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Important because the cause, diagnostic tests, and therapies may vary </a:t>
            </a:r>
          </a:p>
          <a:p>
            <a:pPr marL="171450" indent="-171450">
              <a:buFont typeface="Arial" panose="020B0604020202020204" pitchFamily="34" charset="0"/>
              <a:buChar char="•"/>
            </a:pPr>
            <a:r>
              <a:rPr lang="en-US" dirty="0"/>
              <a:t>Upper GI hemorrhage seems to be more severe </a:t>
            </a:r>
          </a:p>
          <a:p>
            <a:pPr marL="171450" indent="-171450">
              <a:buFont typeface="Arial" panose="020B0604020202020204" pitchFamily="34" charset="0"/>
              <a:buChar char="•"/>
            </a:pPr>
            <a:r>
              <a:rPr lang="en-US" dirty="0"/>
              <a:t>Lower GI lesion such as large intestinal, rectal, or anal hemorrhage </a:t>
            </a:r>
          </a:p>
          <a:p>
            <a:pPr marL="171450" indent="-171450">
              <a:buFont typeface="Arial" panose="020B0604020202020204" pitchFamily="34" charset="0"/>
              <a:buChar char="•"/>
            </a:pPr>
            <a:r>
              <a:rPr lang="en-US" dirty="0"/>
              <a:t>Delayed GI transit time and retention of blood in the colon could result in melena associated with a lower GI tract lesion </a:t>
            </a:r>
          </a:p>
          <a:p>
            <a:pPr marL="171450" indent="-171450">
              <a:buFont typeface="Arial" panose="020B0604020202020204" pitchFamily="34" charset="0"/>
              <a:buChar char="•"/>
            </a:pPr>
            <a:r>
              <a:rPr lang="en-US" dirty="0"/>
              <a:t>Severe intestinal hemorrhage can act as a cathartic, significantly decreasing GI transit time resulting in hematochezia with an upper GI bleed</a:t>
            </a:r>
          </a:p>
        </p:txBody>
      </p:sp>
      <p:sp>
        <p:nvSpPr>
          <p:cNvPr id="4" name="Slide Number Placeholder 3"/>
          <p:cNvSpPr>
            <a:spLocks noGrp="1"/>
          </p:cNvSpPr>
          <p:nvPr>
            <p:ph type="sldNum" sz="quarter" idx="5"/>
          </p:nvPr>
        </p:nvSpPr>
        <p:spPr/>
        <p:txBody>
          <a:bodyPr/>
          <a:lstStyle/>
          <a:p>
            <a:fld id="{6E1B8D4E-D43A-5747-AF24-CB6DF65DA3CF}" type="slidenum">
              <a:rPr lang="en-US" smtClean="0"/>
              <a:t>32</a:t>
            </a:fld>
            <a:endParaRPr lang="en-US"/>
          </a:p>
        </p:txBody>
      </p:sp>
    </p:spTree>
    <p:extLst>
      <p:ext uri="{BB962C8B-B14F-4D97-AF65-F5344CB8AC3E}">
        <p14:creationId xmlns:p14="http://schemas.microsoft.com/office/powerpoint/2010/main" val="4017424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 that thing where you type in answers </a:t>
            </a:r>
          </a:p>
          <a:p>
            <a:endParaRPr lang="en-US" dirty="0"/>
          </a:p>
          <a:p>
            <a:r>
              <a:rPr lang="en-US" dirty="0"/>
              <a:t>-</a:t>
            </a:r>
          </a:p>
        </p:txBody>
      </p:sp>
      <p:sp>
        <p:nvSpPr>
          <p:cNvPr id="4" name="Slide Number Placeholder 3"/>
          <p:cNvSpPr>
            <a:spLocks noGrp="1"/>
          </p:cNvSpPr>
          <p:nvPr>
            <p:ph type="sldNum" sz="quarter" idx="5"/>
          </p:nvPr>
        </p:nvSpPr>
        <p:spPr/>
        <p:txBody>
          <a:bodyPr/>
          <a:lstStyle/>
          <a:p>
            <a:fld id="{6E1B8D4E-D43A-5747-AF24-CB6DF65DA3CF}" type="slidenum">
              <a:rPr lang="en-US" smtClean="0"/>
              <a:t>33</a:t>
            </a:fld>
            <a:endParaRPr lang="en-US"/>
          </a:p>
        </p:txBody>
      </p:sp>
    </p:spTree>
    <p:extLst>
      <p:ext uri="{BB962C8B-B14F-4D97-AF65-F5344CB8AC3E}">
        <p14:creationId xmlns:p14="http://schemas.microsoft.com/office/powerpoint/2010/main" val="2806072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Discordant azotemia explained by volume depletion and intestinal absorption of proteins including digested blood, into the circulatory system</a:t>
            </a:r>
          </a:p>
          <a:p>
            <a:pPr marL="171450" indent="-171450">
              <a:buFontTx/>
              <a:buChar char="-"/>
            </a:pPr>
            <a:r>
              <a:rPr lang="en-US" dirty="0"/>
              <a:t>Diseases resulting in increased protein metabolism also may result in an increased BUN to creatinine ratio</a:t>
            </a:r>
          </a:p>
          <a:p>
            <a:pPr marL="171450" indent="-171450">
              <a:buFontTx/>
              <a:buChar char="-"/>
            </a:pPr>
            <a:r>
              <a:rPr lang="en-US" dirty="0"/>
              <a:t>In cases where significant GI bleeding is suspected, can pass NG tube to aspirate GI contents to confirm and localize the bleed; may cause discomfort or false negative results</a:t>
            </a:r>
          </a:p>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34</a:t>
            </a:fld>
            <a:endParaRPr lang="en-US"/>
          </a:p>
        </p:txBody>
      </p:sp>
    </p:spTree>
    <p:extLst>
      <p:ext uri="{BB962C8B-B14F-4D97-AF65-F5344CB8AC3E}">
        <p14:creationId xmlns:p14="http://schemas.microsoft.com/office/powerpoint/2010/main" val="29052213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35</a:t>
            </a:fld>
            <a:endParaRPr lang="en-US"/>
          </a:p>
        </p:txBody>
      </p:sp>
    </p:spTree>
    <p:extLst>
      <p:ext uri="{BB962C8B-B14F-4D97-AF65-F5344CB8AC3E}">
        <p14:creationId xmlns:p14="http://schemas.microsoft.com/office/powerpoint/2010/main" val="25999405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Coagulation profile </a:t>
            </a:r>
          </a:p>
          <a:p>
            <a:pPr marL="628650" lvl="1" indent="-171450">
              <a:buFont typeface="Arial" panose="020B0604020202020204" pitchFamily="34" charset="0"/>
              <a:buChar char="•"/>
            </a:pPr>
            <a:r>
              <a:rPr lang="en-US" dirty="0"/>
              <a:t>Rodenticide or clotting factor deficiencies</a:t>
            </a:r>
          </a:p>
          <a:p>
            <a:pPr marL="628650" lvl="1" indent="-171450">
              <a:buFont typeface="Arial" panose="020B0604020202020204" pitchFamily="34" charset="0"/>
              <a:buChar char="•"/>
            </a:pPr>
            <a:r>
              <a:rPr lang="en-US" dirty="0"/>
              <a:t>May detect prolonged bleeding times that are not the direct cause of GI hemorrhage</a:t>
            </a:r>
          </a:p>
          <a:p>
            <a:pPr marL="171450" indent="-171450">
              <a:buFont typeface="Arial" panose="020B0604020202020204" pitchFamily="34" charset="0"/>
              <a:buChar char="•"/>
            </a:pPr>
            <a:r>
              <a:rPr lang="en-US" dirty="0"/>
              <a:t>CBC/CHEM + </a:t>
            </a:r>
            <a:r>
              <a:rPr lang="en-US" dirty="0" err="1"/>
              <a:t>lytes</a:t>
            </a:r>
            <a:endParaRPr lang="en-US" dirty="0"/>
          </a:p>
          <a:p>
            <a:pPr marL="628650" lvl="1" indent="-171450">
              <a:buFont typeface="Arial" panose="020B0604020202020204" pitchFamily="34" charset="0"/>
              <a:buChar char="•"/>
            </a:pPr>
            <a:r>
              <a:rPr lang="en-US" dirty="0"/>
              <a:t>Rule out ITP, common cause of moderate to severe GI hemorrhage in dogs</a:t>
            </a:r>
          </a:p>
          <a:p>
            <a:pPr marL="628650" lvl="1" indent="-171450">
              <a:buFont typeface="Arial" panose="020B0604020202020204" pitchFamily="34" charset="0"/>
              <a:buChar char="•"/>
            </a:pPr>
            <a:r>
              <a:rPr lang="en-US" dirty="0"/>
              <a:t>Elevated crit in a patient with acute hemorrhagic diarrhea with a relatively normal protein is suggestive of AHDS/HE</a:t>
            </a:r>
          </a:p>
          <a:p>
            <a:pPr marL="628650" lvl="1" indent="-171450">
              <a:buFont typeface="Arial" panose="020B0604020202020204" pitchFamily="34" charset="0"/>
              <a:buChar char="•"/>
            </a:pPr>
            <a:r>
              <a:rPr lang="en-US" dirty="0"/>
              <a:t>Biochemical markers of hepatic and/or renal disease may be evident (ALP/ALT, </a:t>
            </a:r>
            <a:r>
              <a:rPr lang="en-US" dirty="0" err="1"/>
              <a:t>tbilli</a:t>
            </a:r>
            <a:r>
              <a:rPr lang="en-US" dirty="0"/>
              <a:t>; BUN, </a:t>
            </a:r>
            <a:r>
              <a:rPr lang="en-US" dirty="0" err="1"/>
              <a:t>creat</a:t>
            </a:r>
            <a:r>
              <a:rPr lang="en-US" dirty="0"/>
              <a:t>, </a:t>
            </a:r>
            <a:r>
              <a:rPr lang="en-US" dirty="0" err="1"/>
              <a:t>phos</a:t>
            </a:r>
            <a:r>
              <a:rPr lang="en-US" dirty="0"/>
              <a:t>)</a:t>
            </a:r>
          </a:p>
          <a:p>
            <a:pPr marL="171450" indent="-171450">
              <a:buFont typeface="Arial" panose="020B0604020202020204" pitchFamily="34" charset="0"/>
              <a:buChar char="•"/>
            </a:pPr>
            <a:r>
              <a:rPr lang="en-US" dirty="0"/>
              <a:t>Resting cortisol or ACTH stim testing</a:t>
            </a:r>
          </a:p>
          <a:p>
            <a:pPr marL="628650" lvl="1" indent="-171450">
              <a:buFont typeface="Arial" panose="020B0604020202020204" pitchFamily="34" charset="0"/>
              <a:buChar char="•"/>
            </a:pPr>
            <a:r>
              <a:rPr lang="en-US" dirty="0"/>
              <a:t>Rule out hypoadrenocorticism as a cause for GI bleeding if other causes cannot be found</a:t>
            </a:r>
          </a:p>
          <a:p>
            <a:pPr marL="171450" indent="-171450">
              <a:buFont typeface="Arial" panose="020B0604020202020204" pitchFamily="34" charset="0"/>
              <a:buChar char="•"/>
            </a:pPr>
            <a:r>
              <a:rPr lang="en-US" dirty="0"/>
              <a:t>Abdominal radiographs or abdominal ultrasound </a:t>
            </a:r>
          </a:p>
          <a:p>
            <a:pPr marL="171450" indent="-171450">
              <a:buFont typeface="Arial" panose="020B0604020202020204" pitchFamily="34" charset="0"/>
              <a:buChar char="•"/>
            </a:pPr>
            <a:r>
              <a:rPr lang="en-US" dirty="0"/>
              <a:t>Endoscopy </a:t>
            </a:r>
          </a:p>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36</a:t>
            </a:fld>
            <a:endParaRPr lang="en-US"/>
          </a:p>
        </p:txBody>
      </p:sp>
    </p:spTree>
    <p:extLst>
      <p:ext uri="{BB962C8B-B14F-4D97-AF65-F5344CB8AC3E}">
        <p14:creationId xmlns:p14="http://schemas.microsoft.com/office/powerpoint/2010/main" val="224286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Pneumoperitoneum is suggestive of GI perforation if no recent surgery</a:t>
            </a:r>
          </a:p>
          <a:p>
            <a:pPr marL="171450" indent="-171450">
              <a:buFontTx/>
              <a:buChar char="-"/>
            </a:pPr>
            <a:r>
              <a:rPr lang="en-US" dirty="0"/>
              <a:t>Contrast radiographic study may identify gastrointestinal mucosal defects, it has largely been replaced by AUS and endoscopy</a:t>
            </a:r>
          </a:p>
          <a:p>
            <a:pPr marL="171450" indent="-171450">
              <a:buFontTx/>
              <a:buChar char="-"/>
            </a:pPr>
            <a:r>
              <a:rPr lang="en-US" dirty="0"/>
              <a:t>Endoscopy can be therapeutic to retrieve GI </a:t>
            </a:r>
            <a:r>
              <a:rPr lang="en-US" dirty="0" err="1"/>
              <a:t>foregin</a:t>
            </a:r>
            <a:r>
              <a:rPr lang="en-US" dirty="0"/>
              <a:t> bodies </a:t>
            </a:r>
          </a:p>
        </p:txBody>
      </p:sp>
      <p:sp>
        <p:nvSpPr>
          <p:cNvPr id="4" name="Slide Number Placeholder 3"/>
          <p:cNvSpPr>
            <a:spLocks noGrp="1"/>
          </p:cNvSpPr>
          <p:nvPr>
            <p:ph type="sldNum" sz="quarter" idx="5"/>
          </p:nvPr>
        </p:nvSpPr>
        <p:spPr/>
        <p:txBody>
          <a:bodyPr/>
          <a:lstStyle/>
          <a:p>
            <a:fld id="{6E1B8D4E-D43A-5747-AF24-CB6DF65DA3CF}" type="slidenum">
              <a:rPr lang="en-US" smtClean="0"/>
              <a:t>37</a:t>
            </a:fld>
            <a:endParaRPr lang="en-US"/>
          </a:p>
        </p:txBody>
      </p:sp>
    </p:spTree>
    <p:extLst>
      <p:ext uri="{BB962C8B-B14F-4D97-AF65-F5344CB8AC3E}">
        <p14:creationId xmlns:p14="http://schemas.microsoft.com/office/powerpoint/2010/main" val="985121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severity of GI hemorrhage associated with ulcers varies with the degree and extent of mucosal erosion </a:t>
            </a:r>
          </a:p>
          <a:p>
            <a:pPr marL="628650" lvl="1" indent="-171450">
              <a:buFont typeface="Arial" panose="020B0604020202020204" pitchFamily="34" charset="0"/>
              <a:buChar char="•"/>
            </a:pPr>
            <a:r>
              <a:rPr lang="en-US" dirty="0"/>
              <a:t>Related to the size of the arterial defect and the diameter of the artery</a:t>
            </a:r>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5</a:t>
            </a:fld>
            <a:endParaRPr lang="en-US"/>
          </a:p>
        </p:txBody>
      </p:sp>
    </p:spTree>
    <p:extLst>
      <p:ext uri="{BB962C8B-B14F-4D97-AF65-F5344CB8AC3E}">
        <p14:creationId xmlns:p14="http://schemas.microsoft.com/office/powerpoint/2010/main" val="39965720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If there is significant ongoing loss and these previous therapies fail, other diagnostics documented are  </a:t>
            </a:r>
          </a:p>
        </p:txBody>
      </p:sp>
      <p:sp>
        <p:nvSpPr>
          <p:cNvPr id="4" name="Slide Number Placeholder 3"/>
          <p:cNvSpPr>
            <a:spLocks noGrp="1"/>
          </p:cNvSpPr>
          <p:nvPr>
            <p:ph type="sldNum" sz="quarter" idx="5"/>
          </p:nvPr>
        </p:nvSpPr>
        <p:spPr/>
        <p:txBody>
          <a:bodyPr/>
          <a:lstStyle/>
          <a:p>
            <a:fld id="{6E1B8D4E-D43A-5747-AF24-CB6DF65DA3CF}" type="slidenum">
              <a:rPr lang="en-US" smtClean="0"/>
              <a:t>38</a:t>
            </a:fld>
            <a:endParaRPr lang="en-US"/>
          </a:p>
        </p:txBody>
      </p:sp>
    </p:spTree>
    <p:extLst>
      <p:ext uri="{BB962C8B-B14F-4D97-AF65-F5344CB8AC3E}">
        <p14:creationId xmlns:p14="http://schemas.microsoft.com/office/powerpoint/2010/main" val="2816040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39</a:t>
            </a:fld>
            <a:endParaRPr lang="en-US"/>
          </a:p>
        </p:txBody>
      </p:sp>
    </p:spTree>
    <p:extLst>
      <p:ext uri="{BB962C8B-B14F-4D97-AF65-F5344CB8AC3E}">
        <p14:creationId xmlns:p14="http://schemas.microsoft.com/office/powerpoint/2010/main" val="35225730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Because of the vast causes of GI hemorrhage, therapy directed at underlying cause is variable </a:t>
            </a:r>
          </a:p>
          <a:p>
            <a:pPr marL="171450" indent="-171450">
              <a:buFontTx/>
              <a:buChar char="-"/>
            </a:pPr>
            <a:r>
              <a:rPr lang="en-US" dirty="0"/>
              <a:t>Also important to address concurrent disease that may exacerbate GI hemorrhage (such as a uremic patient on NSAIDs)</a:t>
            </a:r>
          </a:p>
        </p:txBody>
      </p:sp>
      <p:sp>
        <p:nvSpPr>
          <p:cNvPr id="4" name="Slide Number Placeholder 3"/>
          <p:cNvSpPr>
            <a:spLocks noGrp="1"/>
          </p:cNvSpPr>
          <p:nvPr>
            <p:ph type="sldNum" sz="quarter" idx="5"/>
          </p:nvPr>
        </p:nvSpPr>
        <p:spPr/>
        <p:txBody>
          <a:bodyPr/>
          <a:lstStyle/>
          <a:p>
            <a:fld id="{6E1B8D4E-D43A-5747-AF24-CB6DF65DA3CF}" type="slidenum">
              <a:rPr lang="en-US" smtClean="0"/>
              <a:t>40</a:t>
            </a:fld>
            <a:endParaRPr lang="en-US"/>
          </a:p>
        </p:txBody>
      </p:sp>
    </p:spTree>
    <p:extLst>
      <p:ext uri="{BB962C8B-B14F-4D97-AF65-F5344CB8AC3E}">
        <p14:creationId xmlns:p14="http://schemas.microsoft.com/office/powerpoint/2010/main" val="39218604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Guidelines regarding when to transfuse patients with GI hemorrhage that are anemic but cardiovascular stable are not well establish in vet medicine</a:t>
            </a:r>
          </a:p>
          <a:p>
            <a:pPr marL="171450" indent="-171450">
              <a:buFontTx/>
              <a:buChar char="-"/>
            </a:pPr>
            <a:r>
              <a:rPr lang="en-US" dirty="0"/>
              <a:t>Most GI ulceration/hemorrhage is self limiting and the prognosis varies with the underlying cause; however patients that need blood products as a component of therapy have a much worse prognosis </a:t>
            </a:r>
          </a:p>
        </p:txBody>
      </p:sp>
      <p:sp>
        <p:nvSpPr>
          <p:cNvPr id="4" name="Slide Number Placeholder 3"/>
          <p:cNvSpPr>
            <a:spLocks noGrp="1"/>
          </p:cNvSpPr>
          <p:nvPr>
            <p:ph type="sldNum" sz="quarter" idx="5"/>
          </p:nvPr>
        </p:nvSpPr>
        <p:spPr/>
        <p:txBody>
          <a:bodyPr/>
          <a:lstStyle/>
          <a:p>
            <a:fld id="{6E1B8D4E-D43A-5747-AF24-CB6DF65DA3CF}" type="slidenum">
              <a:rPr lang="en-US" smtClean="0"/>
              <a:t>42</a:t>
            </a:fld>
            <a:endParaRPr lang="en-US"/>
          </a:p>
        </p:txBody>
      </p:sp>
    </p:spTree>
    <p:extLst>
      <p:ext uri="{BB962C8B-B14F-4D97-AF65-F5344CB8AC3E}">
        <p14:creationId xmlns:p14="http://schemas.microsoft.com/office/powerpoint/2010/main" val="28644662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At one time saline gastric lavage was recommended but its not proven to slow hemorrhage and all it does it cause discomfort and rapidly decrease body temp</a:t>
            </a:r>
          </a:p>
          <a:p>
            <a:pPr marL="171450" indent="-171450">
              <a:buFontTx/>
              <a:buChar char="-"/>
            </a:pPr>
            <a:r>
              <a:rPr lang="en-US" dirty="0"/>
              <a:t>Aka </a:t>
            </a:r>
            <a:r>
              <a:rPr lang="en-US" dirty="0" err="1"/>
              <a:t>pred</a:t>
            </a:r>
            <a:r>
              <a:rPr lang="en-US" dirty="0"/>
              <a:t> is essential for an ITP or for </a:t>
            </a:r>
            <a:r>
              <a:rPr lang="en-US" dirty="0" err="1"/>
              <a:t>cushing’s</a:t>
            </a:r>
            <a:endParaRPr lang="en-US" dirty="0"/>
          </a:p>
          <a:p>
            <a:pPr marL="171450" indent="-171450">
              <a:buFontTx/>
              <a:buChar char="-"/>
            </a:pPr>
            <a:r>
              <a:rPr lang="en-US" dirty="0"/>
              <a:t>Reasonable to give GI protectants with hematemesis and/or melena, as ulcers are the most common cause of GI hemorrhage in dogs, and GI protectants have a wide safety margin </a:t>
            </a:r>
          </a:p>
          <a:p>
            <a:pPr marL="171450" indent="-171450">
              <a:buFontTx/>
              <a:buChar char="-"/>
            </a:pPr>
            <a:r>
              <a:rPr lang="en-US" dirty="0"/>
              <a:t>Intraluminal gastric acid neutralizers may slow GI hemorrhage by promoting mucosal homeostasis </a:t>
            </a:r>
          </a:p>
          <a:p>
            <a:pPr marL="171450" indent="-171450">
              <a:buFontTx/>
              <a:buChar char="-"/>
            </a:pPr>
            <a:r>
              <a:rPr lang="en-US" dirty="0"/>
              <a:t>Be careful when administering oral medication in critically ill patients </a:t>
            </a:r>
          </a:p>
          <a:p>
            <a:pPr marL="628650" lvl="1" indent="-171450">
              <a:buFontTx/>
              <a:buChar char="-"/>
            </a:pPr>
            <a:r>
              <a:rPr lang="en-US" dirty="0"/>
              <a:t> absorptions of oral medications questionable if GI hypoperfusion present </a:t>
            </a:r>
          </a:p>
          <a:p>
            <a:pPr marL="628650" lvl="1" indent="-171450">
              <a:buFontTx/>
              <a:buChar char="-"/>
            </a:pPr>
            <a:r>
              <a:rPr lang="en-US" dirty="0"/>
              <a:t>Also take into consideration if your patient is vomiting </a:t>
            </a:r>
          </a:p>
          <a:p>
            <a:pPr marL="171450" indent="-171450">
              <a:buFontTx/>
              <a:buChar char="-"/>
            </a:pPr>
            <a:r>
              <a:rPr lang="en-US" dirty="0"/>
              <a:t>What is the best therapy?</a:t>
            </a:r>
          </a:p>
          <a:p>
            <a:pPr marL="628650" lvl="1" indent="-171450">
              <a:buFontTx/>
              <a:buChar char="-"/>
            </a:pPr>
            <a:r>
              <a:rPr lang="en-US" dirty="0"/>
              <a:t>Unknown</a:t>
            </a:r>
          </a:p>
          <a:p>
            <a:pPr marL="628650" lvl="1" indent="-171450">
              <a:buFontTx/>
              <a:buChar char="-"/>
            </a:pPr>
            <a:r>
              <a:rPr lang="en-US" dirty="0"/>
              <a:t>There is a paper that shows that famotidine, omeprazole, pantoprazole significantly suppress gastric acid secretion in dogs, but ranitidine sucks </a:t>
            </a:r>
          </a:p>
          <a:p>
            <a:pPr marL="628650" lvl="1" indent="-171450">
              <a:buFontTx/>
              <a:buChar char="-"/>
            </a:pPr>
            <a:r>
              <a:rPr lang="en-US" dirty="0"/>
              <a:t>Misoprostol not typically used but may provide additional benefit in the case of NSAID toxicity </a:t>
            </a:r>
          </a:p>
        </p:txBody>
      </p:sp>
      <p:sp>
        <p:nvSpPr>
          <p:cNvPr id="4" name="Slide Number Placeholder 3"/>
          <p:cNvSpPr>
            <a:spLocks noGrp="1"/>
          </p:cNvSpPr>
          <p:nvPr>
            <p:ph type="sldNum" sz="quarter" idx="5"/>
          </p:nvPr>
        </p:nvSpPr>
        <p:spPr/>
        <p:txBody>
          <a:bodyPr/>
          <a:lstStyle/>
          <a:p>
            <a:fld id="{6E1B8D4E-D43A-5747-AF24-CB6DF65DA3CF}" type="slidenum">
              <a:rPr lang="en-US" smtClean="0"/>
              <a:t>43</a:t>
            </a:fld>
            <a:endParaRPr lang="en-US"/>
          </a:p>
        </p:txBody>
      </p:sp>
    </p:spTree>
    <p:extLst>
      <p:ext uri="{BB962C8B-B14F-4D97-AF65-F5344CB8AC3E}">
        <p14:creationId xmlns:p14="http://schemas.microsoft.com/office/powerpoint/2010/main" val="1378590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Not necessary in cases where GI mucosal barrier compromise not suspected such as ITP; recent study shows antibiotic use did not change outcome </a:t>
            </a:r>
          </a:p>
        </p:txBody>
      </p:sp>
      <p:sp>
        <p:nvSpPr>
          <p:cNvPr id="4" name="Slide Number Placeholder 3"/>
          <p:cNvSpPr>
            <a:spLocks noGrp="1"/>
          </p:cNvSpPr>
          <p:nvPr>
            <p:ph type="sldNum" sz="quarter" idx="5"/>
          </p:nvPr>
        </p:nvSpPr>
        <p:spPr/>
        <p:txBody>
          <a:bodyPr/>
          <a:lstStyle/>
          <a:p>
            <a:fld id="{6E1B8D4E-D43A-5747-AF24-CB6DF65DA3CF}" type="slidenum">
              <a:rPr lang="en-US" smtClean="0"/>
              <a:t>44</a:t>
            </a:fld>
            <a:endParaRPr lang="en-US"/>
          </a:p>
        </p:txBody>
      </p:sp>
    </p:spTree>
    <p:extLst>
      <p:ext uri="{BB962C8B-B14F-4D97-AF65-F5344CB8AC3E}">
        <p14:creationId xmlns:p14="http://schemas.microsoft.com/office/powerpoint/2010/main" val="4797139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Endoscopic hemostasis used in human medicine </a:t>
            </a:r>
          </a:p>
        </p:txBody>
      </p:sp>
      <p:sp>
        <p:nvSpPr>
          <p:cNvPr id="4" name="Slide Number Placeholder 3"/>
          <p:cNvSpPr>
            <a:spLocks noGrp="1"/>
          </p:cNvSpPr>
          <p:nvPr>
            <p:ph type="sldNum" sz="quarter" idx="5"/>
          </p:nvPr>
        </p:nvSpPr>
        <p:spPr/>
        <p:txBody>
          <a:bodyPr/>
          <a:lstStyle/>
          <a:p>
            <a:fld id="{6E1B8D4E-D43A-5747-AF24-CB6DF65DA3CF}" type="slidenum">
              <a:rPr lang="en-US" smtClean="0"/>
              <a:t>45</a:t>
            </a:fld>
            <a:endParaRPr lang="en-US"/>
          </a:p>
        </p:txBody>
      </p:sp>
    </p:spTree>
    <p:extLst>
      <p:ext uri="{BB962C8B-B14F-4D97-AF65-F5344CB8AC3E}">
        <p14:creationId xmlns:p14="http://schemas.microsoft.com/office/powerpoint/2010/main" val="5485021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There’s a whole bunch; lets name some </a:t>
            </a:r>
          </a:p>
        </p:txBody>
      </p:sp>
      <p:sp>
        <p:nvSpPr>
          <p:cNvPr id="4" name="Slide Number Placeholder 3"/>
          <p:cNvSpPr>
            <a:spLocks noGrp="1"/>
          </p:cNvSpPr>
          <p:nvPr>
            <p:ph type="sldNum" sz="quarter" idx="5"/>
          </p:nvPr>
        </p:nvSpPr>
        <p:spPr/>
        <p:txBody>
          <a:bodyPr/>
          <a:lstStyle/>
          <a:p>
            <a:fld id="{6E1B8D4E-D43A-5747-AF24-CB6DF65DA3CF}" type="slidenum">
              <a:rPr lang="en-US" smtClean="0"/>
              <a:t>46</a:t>
            </a:fld>
            <a:endParaRPr lang="en-US"/>
          </a:p>
        </p:txBody>
      </p:sp>
    </p:spTree>
    <p:extLst>
      <p:ext uri="{BB962C8B-B14F-4D97-AF65-F5344CB8AC3E}">
        <p14:creationId xmlns:p14="http://schemas.microsoft.com/office/powerpoint/2010/main" val="2617701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There are so many toxic plants its impossible to go over all of them </a:t>
            </a:r>
          </a:p>
          <a:p>
            <a:pPr marL="171450" indent="-171450">
              <a:buFontTx/>
              <a:buChar char="-"/>
            </a:pPr>
            <a:r>
              <a:rPr lang="en-US" dirty="0"/>
              <a:t>A large proportion of them cause vomiting </a:t>
            </a:r>
          </a:p>
        </p:txBody>
      </p:sp>
      <p:sp>
        <p:nvSpPr>
          <p:cNvPr id="4" name="Slide Number Placeholder 3"/>
          <p:cNvSpPr>
            <a:spLocks noGrp="1"/>
          </p:cNvSpPr>
          <p:nvPr>
            <p:ph type="sldNum" sz="quarter" idx="5"/>
          </p:nvPr>
        </p:nvSpPr>
        <p:spPr/>
        <p:txBody>
          <a:bodyPr/>
          <a:lstStyle/>
          <a:p>
            <a:fld id="{6E1B8D4E-D43A-5747-AF24-CB6DF65DA3CF}" type="slidenum">
              <a:rPr lang="en-US" smtClean="0"/>
              <a:t>48</a:t>
            </a:fld>
            <a:endParaRPr lang="en-US"/>
          </a:p>
        </p:txBody>
      </p:sp>
    </p:spTree>
    <p:extLst>
      <p:ext uri="{BB962C8B-B14F-4D97-AF65-F5344CB8AC3E}">
        <p14:creationId xmlns:p14="http://schemas.microsoft.com/office/powerpoint/2010/main" val="39480944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50</a:t>
            </a:fld>
            <a:endParaRPr lang="en-US"/>
          </a:p>
        </p:txBody>
      </p:sp>
    </p:spTree>
    <p:extLst>
      <p:ext uri="{BB962C8B-B14F-4D97-AF65-F5344CB8AC3E}">
        <p14:creationId xmlns:p14="http://schemas.microsoft.com/office/powerpoint/2010/main" val="2264086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 pylori, smoking, or alcohol tend not to be damaging factors in our dogs and cats </a:t>
            </a:r>
          </a:p>
        </p:txBody>
      </p:sp>
      <p:sp>
        <p:nvSpPr>
          <p:cNvPr id="4" name="Slide Number Placeholder 3"/>
          <p:cNvSpPr>
            <a:spLocks noGrp="1"/>
          </p:cNvSpPr>
          <p:nvPr>
            <p:ph type="sldNum" sz="quarter" idx="5"/>
          </p:nvPr>
        </p:nvSpPr>
        <p:spPr/>
        <p:txBody>
          <a:bodyPr/>
          <a:lstStyle/>
          <a:p>
            <a:fld id="{6E1B8D4E-D43A-5747-AF24-CB6DF65DA3CF}" type="slidenum">
              <a:rPr lang="en-US" smtClean="0"/>
              <a:t>13</a:t>
            </a:fld>
            <a:endParaRPr lang="en-US"/>
          </a:p>
        </p:txBody>
      </p:sp>
    </p:spTree>
    <p:extLst>
      <p:ext uri="{BB962C8B-B14F-4D97-AF65-F5344CB8AC3E}">
        <p14:creationId xmlns:p14="http://schemas.microsoft.com/office/powerpoint/2010/main" val="36434795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Organophosphates - Muscarinic signs include salivation, lacrimation, urination, defecation, miosis, bronchospasm, bradycardia, and emesis. Nicotinic signs include muscle tremors, ataxia, weakness, and paralysis. Central nervous system signs can range from severe depression to hyperactivity and seizures. </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52</a:t>
            </a:fld>
            <a:endParaRPr lang="en-US"/>
          </a:p>
        </p:txBody>
      </p:sp>
    </p:spTree>
    <p:extLst>
      <p:ext uri="{BB962C8B-B14F-4D97-AF65-F5344CB8AC3E}">
        <p14:creationId xmlns:p14="http://schemas.microsoft.com/office/powerpoint/2010/main" val="11790256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COX – 1 responsible for physiologic mechanisms expressed in most tissues such as synthesizing prostaglandins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COX-2 is an enzyme that is rapidly induced at the site of inflammation and is responsible for the production of proinflammatory prostaglandins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Most NSAIDs (including ibuprofen) are nonselective COX inhibitors, thus contributing to gastrointestinal and renal side effects </a:t>
            </a:r>
            <a:endParaRPr lang="en-US" dirty="0"/>
          </a:p>
          <a:p>
            <a:endParaRPr lang="en-US" dirty="0"/>
          </a:p>
          <a:p>
            <a:r>
              <a:rPr lang="en-US" dirty="0">
                <a:sym typeface="Wingdings" pitchFamily="2" charset="2"/>
              </a:rPr>
              <a:t>NSAIDs undergo enterohepatic recycling or are difficult to excrete</a:t>
            </a:r>
            <a:endParaRPr lang="en-US" dirty="0"/>
          </a:p>
          <a:p>
            <a:r>
              <a:rPr lang="en-US" dirty="0"/>
              <a:t>This is why we don’t give most NSAIDs like ibuprofen to dogs when they are safe in people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causes of the ulcerogenic effects of NSAIDs in the stomach are thought to be twofold.46 The first is the ability of these drugs to suppress prostaglandin synthesis.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Gastrointestinal mucosal defense mechanisms are influenced or mediated by </a:t>
            </a:r>
            <a:r>
              <a:rPr lang="en-US" sz="1200" kern="1200" dirty="0" err="1">
                <a:solidFill>
                  <a:schemeClr val="tx1"/>
                </a:solidFill>
                <a:effectLst/>
                <a:latin typeface="+mn-lt"/>
                <a:ea typeface="+mn-ea"/>
                <a:cs typeface="+mn-cs"/>
              </a:rPr>
              <a:t>prostaglan</a:t>
            </a:r>
            <a:r>
              <a:rPr lang="en-US" sz="1200" kern="1200" dirty="0">
                <a:solidFill>
                  <a:schemeClr val="tx1"/>
                </a:solidFill>
                <a:effectLst/>
                <a:latin typeface="+mn-lt"/>
                <a:ea typeface="+mn-ea"/>
                <a:cs typeface="+mn-cs"/>
              </a:rPr>
              <a:t>- dins, including mucus and bicarbonate secretion, blood flow, epithelial cell turnover and repair, and mucosal immunocyte function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second mechanism of action is the topical irritant properties of NSAIDs. Epithelial damage may be related in part to ion trapping, a phenomenon that allows accumulation of NSAIDs in these cells, and in part to the ability of NSAIDs to decrease the hydrophobic- </a:t>
            </a:r>
            <a:r>
              <a:rPr lang="en-US" sz="1200" kern="1200" dirty="0" err="1">
                <a:solidFill>
                  <a:schemeClr val="tx1"/>
                </a:solidFill>
                <a:effectLst/>
                <a:latin typeface="+mn-lt"/>
                <a:ea typeface="+mn-ea"/>
                <a:cs typeface="+mn-cs"/>
              </a:rPr>
              <a:t>ity</a:t>
            </a:r>
            <a:r>
              <a:rPr lang="en-US" sz="1200" kern="1200" dirty="0">
                <a:solidFill>
                  <a:schemeClr val="tx1"/>
                </a:solidFill>
                <a:effectLst/>
                <a:latin typeface="+mn-lt"/>
                <a:ea typeface="+mn-ea"/>
                <a:cs typeface="+mn-cs"/>
              </a:rPr>
              <a:t> of the mucous layer in the stomach (the primary barrier to damage induced by acid).46 Most NSAIDs have been shown to impair gastric mucosal microcirculation and cause gas- </a:t>
            </a:r>
            <a:r>
              <a:rPr lang="en-US" sz="1200" kern="1200" dirty="0" err="1">
                <a:solidFill>
                  <a:schemeClr val="tx1"/>
                </a:solidFill>
                <a:effectLst/>
                <a:latin typeface="+mn-lt"/>
                <a:ea typeface="+mn-ea"/>
                <a:cs typeface="+mn-cs"/>
              </a:rPr>
              <a:t>tric</a:t>
            </a:r>
            <a:r>
              <a:rPr lang="en-US" sz="1200" kern="1200" dirty="0">
                <a:solidFill>
                  <a:schemeClr val="tx1"/>
                </a:solidFill>
                <a:effectLst/>
                <a:latin typeface="+mn-lt"/>
                <a:ea typeface="+mn-ea"/>
                <a:cs typeface="+mn-cs"/>
              </a:rPr>
              <a:t> mucosal damage.47 After NSAID administration, neutrophils can be attracted to muco- </a:t>
            </a:r>
            <a:r>
              <a:rPr lang="en-US" sz="1200" kern="1200" dirty="0" err="1">
                <a:solidFill>
                  <a:schemeClr val="tx1"/>
                </a:solidFill>
                <a:effectLst/>
                <a:latin typeface="+mn-lt"/>
                <a:ea typeface="+mn-ea"/>
                <a:cs typeface="+mn-cs"/>
              </a:rPr>
              <a:t>sal</a:t>
            </a:r>
            <a:r>
              <a:rPr lang="en-US" sz="1200" kern="1200" dirty="0">
                <a:solidFill>
                  <a:schemeClr val="tx1"/>
                </a:solidFill>
                <a:effectLst/>
                <a:latin typeface="+mn-lt"/>
                <a:ea typeface="+mn-ea"/>
                <a:cs typeface="+mn-cs"/>
              </a:rPr>
              <a:t> capillaries, where they form thrombi and obstruct capillaries.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57</a:t>
            </a:fld>
            <a:endParaRPr lang="en-US"/>
          </a:p>
        </p:txBody>
      </p:sp>
    </p:spTree>
    <p:extLst>
      <p:ext uri="{BB962C8B-B14F-4D97-AF65-F5344CB8AC3E}">
        <p14:creationId xmlns:p14="http://schemas.microsoft.com/office/powerpoint/2010/main" val="3435260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Alkaline cleaning products such as drain cleaner or toilet bowl cleaner: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Corticosteroids, because they decrease fibroblastic activity and inflammation, have been recommended to reduce stricture from circumferential alkali burns. Steroid treatment should be started within the first 48 hours and be accompanied by prophylactic antibiotic therapy. Analgesics are often indicated for pain control </a:t>
            </a:r>
            <a:endParaRPr lang="en-US" dirty="0"/>
          </a:p>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58</a:t>
            </a:fld>
            <a:endParaRPr lang="en-US"/>
          </a:p>
        </p:txBody>
      </p:sp>
    </p:spTree>
    <p:extLst>
      <p:ext uri="{BB962C8B-B14F-4D97-AF65-F5344CB8AC3E}">
        <p14:creationId xmlns:p14="http://schemas.microsoft.com/office/powerpoint/2010/main" val="19116384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t>
            </a:r>
          </a:p>
        </p:txBody>
      </p:sp>
      <p:sp>
        <p:nvSpPr>
          <p:cNvPr id="4" name="Slide Number Placeholder 3"/>
          <p:cNvSpPr>
            <a:spLocks noGrp="1"/>
          </p:cNvSpPr>
          <p:nvPr>
            <p:ph type="sldNum" sz="quarter" idx="5"/>
          </p:nvPr>
        </p:nvSpPr>
        <p:spPr/>
        <p:txBody>
          <a:bodyPr/>
          <a:lstStyle/>
          <a:p>
            <a:fld id="{6E1B8D4E-D43A-5747-AF24-CB6DF65DA3CF}" type="slidenum">
              <a:rPr lang="en-US" smtClean="0"/>
              <a:t>61</a:t>
            </a:fld>
            <a:endParaRPr lang="en-US"/>
          </a:p>
        </p:txBody>
      </p:sp>
    </p:spTree>
    <p:extLst>
      <p:ext uri="{BB962C8B-B14F-4D97-AF65-F5344CB8AC3E}">
        <p14:creationId xmlns:p14="http://schemas.microsoft.com/office/powerpoint/2010/main" val="36690047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62</a:t>
            </a:fld>
            <a:endParaRPr lang="en-US"/>
          </a:p>
        </p:txBody>
      </p:sp>
    </p:spTree>
    <p:extLst>
      <p:ext uri="{BB962C8B-B14F-4D97-AF65-F5344CB8AC3E}">
        <p14:creationId xmlns:p14="http://schemas.microsoft.com/office/powerpoint/2010/main" val="572681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Most common risk factor NSAIDs and hepatic disease </a:t>
            </a:r>
          </a:p>
          <a:p>
            <a:pPr marL="171450" indent="-171450">
              <a:buFont typeface="Arial" panose="020B0604020202020204" pitchFamily="34" charset="0"/>
              <a:buChar char="•"/>
            </a:pPr>
            <a:r>
              <a:rPr lang="en-US" dirty="0"/>
              <a:t>In humans it is NSAIDs and h. pylori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16</a:t>
            </a:fld>
            <a:endParaRPr lang="en-US"/>
          </a:p>
        </p:txBody>
      </p:sp>
    </p:spTree>
    <p:extLst>
      <p:ext uri="{BB962C8B-B14F-4D97-AF65-F5344CB8AC3E}">
        <p14:creationId xmlns:p14="http://schemas.microsoft.com/office/powerpoint/2010/main" val="1389950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Neoplasia is a more common risk factor for cats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Systemic </a:t>
            </a:r>
            <a:r>
              <a:rPr lang="en-US" dirty="0" err="1"/>
              <a:t>mastocytosis</a:t>
            </a:r>
            <a:r>
              <a:rPr lang="en-US" dirty="0"/>
              <a:t>, </a:t>
            </a:r>
            <a:r>
              <a:rPr lang="en-US" dirty="0" err="1"/>
              <a:t>gastrinoma</a:t>
            </a:r>
            <a:r>
              <a:rPr lang="en-US" dirty="0"/>
              <a:t>, intestinal lymphoma, and adenocarcinoma are the most commonly reported tumors</a:t>
            </a:r>
          </a:p>
          <a:p>
            <a:pPr marL="171450" indent="-171450">
              <a:buFont typeface="Arial" panose="020B0604020202020204" pitchFamily="34" charset="0"/>
              <a:buChar char="•"/>
            </a:pPr>
            <a:r>
              <a:rPr lang="en-US" dirty="0"/>
              <a:t>IBD nay be a an important non neoplastic cause for both dogs and cats</a:t>
            </a:r>
          </a:p>
          <a:p>
            <a:pPr marL="171450" indent="-171450">
              <a:buFont typeface="Arial" panose="020B0604020202020204" pitchFamily="34" charset="0"/>
              <a:buChar char="•"/>
            </a:pPr>
            <a:r>
              <a:rPr lang="en-US" dirty="0"/>
              <a:t>Stress ulcers are more common in humans but have been reported after hypovolemia and surgery but the true incidence of stress induced ulcers has not been determined</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 am going to go over some of the pathogenesis of ulcer creation, but not all</a:t>
            </a:r>
          </a:p>
          <a:p>
            <a:pPr marL="628650" lvl="1" indent="-171450">
              <a:buFont typeface="Arial" panose="020B0604020202020204" pitchFamily="34" charset="0"/>
              <a:buChar char="•"/>
            </a:pPr>
            <a:r>
              <a:rPr lang="en-US" dirty="0"/>
              <a:t>Some are self explanatory, such as disease processes that cause hypovolemia leading to direct ischemia of the GI mucosa leading to ulceration</a:t>
            </a:r>
          </a:p>
          <a:p>
            <a:pPr marL="628650" lvl="1" indent="-171450">
              <a:buFont typeface="Arial" panose="020B0604020202020204" pitchFamily="34" charset="0"/>
              <a:buChar char="•"/>
            </a:pPr>
            <a:r>
              <a:rPr lang="en-US" dirty="0"/>
              <a:t>Others that are self explanatory are </a:t>
            </a:r>
            <a:r>
              <a:rPr lang="en-US" dirty="0" err="1"/>
              <a:t>neoplasias</a:t>
            </a:r>
            <a:r>
              <a:rPr lang="en-US" dirty="0"/>
              <a:t> that directly invade the mucosa and the blood supply</a:t>
            </a:r>
          </a:p>
        </p:txBody>
      </p:sp>
      <p:sp>
        <p:nvSpPr>
          <p:cNvPr id="4" name="Slide Number Placeholder 3"/>
          <p:cNvSpPr>
            <a:spLocks noGrp="1"/>
          </p:cNvSpPr>
          <p:nvPr>
            <p:ph type="sldNum" sz="quarter" idx="5"/>
          </p:nvPr>
        </p:nvSpPr>
        <p:spPr/>
        <p:txBody>
          <a:bodyPr/>
          <a:lstStyle/>
          <a:p>
            <a:fld id="{6E1B8D4E-D43A-5747-AF24-CB6DF65DA3CF}" type="slidenum">
              <a:rPr lang="en-US" smtClean="0"/>
              <a:t>17</a:t>
            </a:fld>
            <a:endParaRPr lang="en-US"/>
          </a:p>
        </p:txBody>
      </p:sp>
    </p:spTree>
    <p:extLst>
      <p:ext uri="{BB962C8B-B14F-4D97-AF65-F5344CB8AC3E}">
        <p14:creationId xmlns:p14="http://schemas.microsoft.com/office/powerpoint/2010/main" val="1347041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Conclusion was that gastric ulceration with uremia is not in common in dogs as it is in people </a:t>
            </a:r>
          </a:p>
        </p:txBody>
      </p:sp>
      <p:sp>
        <p:nvSpPr>
          <p:cNvPr id="4" name="Slide Number Placeholder 3"/>
          <p:cNvSpPr>
            <a:spLocks noGrp="1"/>
          </p:cNvSpPr>
          <p:nvPr>
            <p:ph type="sldNum" sz="quarter" idx="5"/>
          </p:nvPr>
        </p:nvSpPr>
        <p:spPr/>
        <p:txBody>
          <a:bodyPr/>
          <a:lstStyle/>
          <a:p>
            <a:fld id="{6E1B8D4E-D43A-5747-AF24-CB6DF65DA3CF}" type="slidenum">
              <a:rPr lang="en-US" smtClean="0"/>
              <a:t>18</a:t>
            </a:fld>
            <a:endParaRPr lang="en-US"/>
          </a:p>
        </p:txBody>
      </p:sp>
    </p:spTree>
    <p:extLst>
      <p:ext uri="{BB962C8B-B14F-4D97-AF65-F5344CB8AC3E}">
        <p14:creationId xmlns:p14="http://schemas.microsoft.com/office/powerpoint/2010/main" val="18119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causes of the ulcerogenic effects of NSAIDs in the stomach are thought to be twofold. The first is the ability of these drugs to suppress prostaglandin synthesis.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Gastrointestinal mucosal defense mechanisms are influenced or mediated by </a:t>
            </a:r>
            <a:r>
              <a:rPr lang="en-US" sz="1200" kern="1200" dirty="0" err="1">
                <a:solidFill>
                  <a:schemeClr val="tx1"/>
                </a:solidFill>
                <a:effectLst/>
                <a:latin typeface="+mn-lt"/>
                <a:ea typeface="+mn-ea"/>
                <a:cs typeface="+mn-cs"/>
              </a:rPr>
              <a:t>prostaglan</a:t>
            </a:r>
            <a:r>
              <a:rPr lang="en-US" sz="1200" kern="1200" dirty="0">
                <a:solidFill>
                  <a:schemeClr val="tx1"/>
                </a:solidFill>
                <a:effectLst/>
                <a:latin typeface="+mn-lt"/>
                <a:ea typeface="+mn-ea"/>
                <a:cs typeface="+mn-cs"/>
              </a:rPr>
              <a:t>- dins, including mucus and bicarbonate secretion, blood flow, epithelial cell turnover and repair, and mucosal immunocyte function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second mechanism of action is the topical irritant properties of NSAIDs. Epithelial damage may be related in part to ion trapping, a phenomenon that allows accumulation of NSAIDs in these cells, and in part to the ability of NSAIDs to decrease the hydrophobic- </a:t>
            </a:r>
            <a:r>
              <a:rPr lang="en-US" sz="1200" kern="1200" dirty="0" err="1">
                <a:solidFill>
                  <a:schemeClr val="tx1"/>
                </a:solidFill>
                <a:effectLst/>
                <a:latin typeface="+mn-lt"/>
                <a:ea typeface="+mn-ea"/>
                <a:cs typeface="+mn-cs"/>
              </a:rPr>
              <a:t>ity</a:t>
            </a:r>
            <a:r>
              <a:rPr lang="en-US" sz="1200" kern="1200" dirty="0">
                <a:solidFill>
                  <a:schemeClr val="tx1"/>
                </a:solidFill>
                <a:effectLst/>
                <a:latin typeface="+mn-lt"/>
                <a:ea typeface="+mn-ea"/>
                <a:cs typeface="+mn-cs"/>
              </a:rPr>
              <a:t> of the mucous layer in the stomach (the primary barrier to damage induced by acid).  Most NSAIDs have been shown to impair gastric mucosal microcirculation and cause gastric mucosal damage.  After NSAID administration, neutrophils can be attracted to </a:t>
            </a:r>
            <a:r>
              <a:rPr lang="en-US" sz="1200" kern="1200" dirty="0" err="1">
                <a:solidFill>
                  <a:schemeClr val="tx1"/>
                </a:solidFill>
                <a:effectLst/>
                <a:latin typeface="+mn-lt"/>
                <a:ea typeface="+mn-ea"/>
                <a:cs typeface="+mn-cs"/>
              </a:rPr>
              <a:t>muco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sal</a:t>
            </a:r>
            <a:r>
              <a:rPr lang="en-US" sz="1200" kern="1200" dirty="0">
                <a:solidFill>
                  <a:schemeClr val="tx1"/>
                </a:solidFill>
                <a:effectLst/>
                <a:latin typeface="+mn-lt"/>
                <a:ea typeface="+mn-ea"/>
                <a:cs typeface="+mn-cs"/>
              </a:rPr>
              <a:t> capillaries, where they form thrombi and obstruct capillaries. </a:t>
            </a:r>
            <a:endParaRPr lang="en-US" dirty="0"/>
          </a:p>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20</a:t>
            </a:fld>
            <a:endParaRPr lang="en-US"/>
          </a:p>
        </p:txBody>
      </p:sp>
    </p:spTree>
    <p:extLst>
      <p:ext uri="{BB962C8B-B14F-4D97-AF65-F5344CB8AC3E}">
        <p14:creationId xmlns:p14="http://schemas.microsoft.com/office/powerpoint/2010/main" val="3964059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Trophic means encouraging growth </a:t>
            </a:r>
          </a:p>
        </p:txBody>
      </p:sp>
      <p:sp>
        <p:nvSpPr>
          <p:cNvPr id="4" name="Slide Number Placeholder 3"/>
          <p:cNvSpPr>
            <a:spLocks noGrp="1"/>
          </p:cNvSpPr>
          <p:nvPr>
            <p:ph type="sldNum" sz="quarter" idx="5"/>
          </p:nvPr>
        </p:nvSpPr>
        <p:spPr/>
        <p:txBody>
          <a:bodyPr/>
          <a:lstStyle/>
          <a:p>
            <a:fld id="{6E1B8D4E-D43A-5747-AF24-CB6DF65DA3CF}" type="slidenum">
              <a:rPr lang="en-US" smtClean="0"/>
              <a:t>21</a:t>
            </a:fld>
            <a:endParaRPr lang="en-US"/>
          </a:p>
        </p:txBody>
      </p:sp>
    </p:spTree>
    <p:extLst>
      <p:ext uri="{BB962C8B-B14F-4D97-AF65-F5344CB8AC3E}">
        <p14:creationId xmlns:p14="http://schemas.microsoft.com/office/powerpoint/2010/main" val="1913392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Salmonella</a:t>
            </a:r>
          </a:p>
          <a:p>
            <a:pPr lvl="1"/>
            <a:r>
              <a:rPr lang="en-US" dirty="0"/>
              <a:t>Clostridium </a:t>
            </a:r>
            <a:r>
              <a:rPr lang="en-US" dirty="0" err="1"/>
              <a:t>spp</a:t>
            </a:r>
            <a:endParaRPr lang="en-US" dirty="0"/>
          </a:p>
          <a:p>
            <a:pPr lvl="1"/>
            <a:r>
              <a:rPr lang="en-US" dirty="0"/>
              <a:t>Campylobacter</a:t>
            </a:r>
          </a:p>
          <a:p>
            <a:pPr lvl="1"/>
            <a:r>
              <a:rPr lang="en-US" dirty="0"/>
              <a:t>Helicobacter?</a:t>
            </a:r>
          </a:p>
          <a:p>
            <a:endParaRPr lang="en-US" dirty="0"/>
          </a:p>
        </p:txBody>
      </p:sp>
      <p:sp>
        <p:nvSpPr>
          <p:cNvPr id="4" name="Slide Number Placeholder 3"/>
          <p:cNvSpPr>
            <a:spLocks noGrp="1"/>
          </p:cNvSpPr>
          <p:nvPr>
            <p:ph type="sldNum" sz="quarter" idx="5"/>
          </p:nvPr>
        </p:nvSpPr>
        <p:spPr/>
        <p:txBody>
          <a:bodyPr/>
          <a:lstStyle/>
          <a:p>
            <a:fld id="{6E1B8D4E-D43A-5747-AF24-CB6DF65DA3CF}" type="slidenum">
              <a:rPr lang="en-US" smtClean="0"/>
              <a:t>22</a:t>
            </a:fld>
            <a:endParaRPr lang="en-US"/>
          </a:p>
        </p:txBody>
      </p:sp>
    </p:spTree>
    <p:extLst>
      <p:ext uri="{BB962C8B-B14F-4D97-AF65-F5344CB8AC3E}">
        <p14:creationId xmlns:p14="http://schemas.microsoft.com/office/powerpoint/2010/main" val="3686998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9/21/21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9/21/21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9/21/21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9/21/21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9/21/21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9/21/21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9/21/21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9/21/21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9/21/21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9/21/21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9/21/21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9/21/21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pollev.com/jamieselman011?_ga=2.245666509.89917610.1632960265-504791902.1632960265&amp;_gac=1.95477102.1633019054.Cj0KCQjwwNWKBhDAARIsAJ8Hkhf_b9J0uW_KYOPLyZxFHOuXSVO9OWMFP3ZqW1L47alqXh71cqlMKgwaAv6AEALw_wcB" TargetMode="Externa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5.sv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doi.org/10.1111/jvim.15752"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s://doi.org/10.1111/jvim.12236" TargetMode="External"/><Relationship Id="rId5" Type="http://schemas.openxmlformats.org/officeDocument/2006/relationships/hyperlink" Target="https://doi.org/10.1111/j.1939-1676.1989.tb00863.x" TargetMode="External"/><Relationship Id="rId4" Type="http://schemas.openxmlformats.org/officeDocument/2006/relationships/hyperlink" Target="https://doi.org/10.1136/vr.100627"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16.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14240-1348-1A4E-9C30-BBCCDA7BEE24}"/>
              </a:ext>
            </a:extLst>
          </p:cNvPr>
          <p:cNvSpPr>
            <a:spLocks noGrp="1"/>
          </p:cNvSpPr>
          <p:nvPr>
            <p:ph type="ctrTitle"/>
          </p:nvPr>
        </p:nvSpPr>
        <p:spPr/>
        <p:txBody>
          <a:bodyPr/>
          <a:lstStyle/>
          <a:p>
            <a:r>
              <a:rPr lang="en-US" dirty="0"/>
              <a:t>Gastrointestinal Disease </a:t>
            </a:r>
          </a:p>
        </p:txBody>
      </p:sp>
      <p:sp>
        <p:nvSpPr>
          <p:cNvPr id="3" name="Subtitle 2">
            <a:extLst>
              <a:ext uri="{FF2B5EF4-FFF2-40B4-BE49-F238E27FC236}">
                <a16:creationId xmlns:a16="http://schemas.microsoft.com/office/drawing/2014/main" id="{313C4636-57BC-7447-B881-B00AC905DC80}"/>
              </a:ext>
            </a:extLst>
          </p:cNvPr>
          <p:cNvSpPr>
            <a:spLocks noGrp="1"/>
          </p:cNvSpPr>
          <p:nvPr>
            <p:ph type="subTitle" idx="1"/>
          </p:nvPr>
        </p:nvSpPr>
        <p:spPr/>
        <p:txBody>
          <a:bodyPr/>
          <a:lstStyle/>
          <a:p>
            <a:r>
              <a:rPr lang="en-US" dirty="0"/>
              <a:t>TOXINS, ULCERS, and HEMMORHAGE OH MY</a:t>
            </a:r>
          </a:p>
        </p:txBody>
      </p:sp>
    </p:spTree>
    <p:extLst>
      <p:ext uri="{BB962C8B-B14F-4D97-AF65-F5344CB8AC3E}">
        <p14:creationId xmlns:p14="http://schemas.microsoft.com/office/powerpoint/2010/main" val="2828375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AFCA-FBC8-304B-9E61-D6383801142F}"/>
              </a:ext>
            </a:extLst>
          </p:cNvPr>
          <p:cNvSpPr>
            <a:spLocks noGrp="1"/>
          </p:cNvSpPr>
          <p:nvPr>
            <p:ph type="title"/>
          </p:nvPr>
        </p:nvSpPr>
        <p:spPr>
          <a:xfrm>
            <a:off x="1371600" y="685800"/>
            <a:ext cx="9601200" cy="1028700"/>
          </a:xfrm>
        </p:spPr>
        <p:txBody>
          <a:bodyPr/>
          <a:lstStyle/>
          <a:p>
            <a:r>
              <a:rPr lang="en-US" dirty="0"/>
              <a:t>Physiology of gastrointestinal ulceration</a:t>
            </a:r>
          </a:p>
        </p:txBody>
      </p:sp>
      <p:graphicFrame>
        <p:nvGraphicFramePr>
          <p:cNvPr id="5" name="Table 5">
            <a:extLst>
              <a:ext uri="{FF2B5EF4-FFF2-40B4-BE49-F238E27FC236}">
                <a16:creationId xmlns:a16="http://schemas.microsoft.com/office/drawing/2014/main" id="{A361C5F9-9719-024B-B809-4E05EEE0F8BF}"/>
              </a:ext>
            </a:extLst>
          </p:cNvPr>
          <p:cNvGraphicFramePr>
            <a:graphicFrameLocks noGrp="1"/>
          </p:cNvGraphicFramePr>
          <p:nvPr>
            <p:ph idx="1"/>
            <p:extLst>
              <p:ext uri="{D42A27DB-BD31-4B8C-83A1-F6EECF244321}">
                <p14:modId xmlns:p14="http://schemas.microsoft.com/office/powerpoint/2010/main" val="3358050851"/>
              </p:ext>
            </p:extLst>
          </p:nvPr>
        </p:nvGraphicFramePr>
        <p:xfrm>
          <a:off x="1371599" y="1899166"/>
          <a:ext cx="9372598" cy="3759200"/>
        </p:xfrm>
        <a:graphic>
          <a:graphicData uri="http://schemas.openxmlformats.org/drawingml/2006/table">
            <a:tbl>
              <a:tblPr firstRow="1" bandRow="1">
                <a:tableStyleId>{5C22544A-7EE6-4342-B048-85BDC9FD1C3A}</a:tableStyleId>
              </a:tblPr>
              <a:tblGrid>
                <a:gridCol w="3140220">
                  <a:extLst>
                    <a:ext uri="{9D8B030D-6E8A-4147-A177-3AD203B41FA5}">
                      <a16:colId xmlns:a16="http://schemas.microsoft.com/office/drawing/2014/main" val="3891234157"/>
                    </a:ext>
                  </a:extLst>
                </a:gridCol>
                <a:gridCol w="2012421">
                  <a:extLst>
                    <a:ext uri="{9D8B030D-6E8A-4147-A177-3AD203B41FA5}">
                      <a16:colId xmlns:a16="http://schemas.microsoft.com/office/drawing/2014/main" val="1241367124"/>
                    </a:ext>
                  </a:extLst>
                </a:gridCol>
                <a:gridCol w="4219957">
                  <a:extLst>
                    <a:ext uri="{9D8B030D-6E8A-4147-A177-3AD203B41FA5}">
                      <a16:colId xmlns:a16="http://schemas.microsoft.com/office/drawing/2014/main" val="3483565520"/>
                    </a:ext>
                  </a:extLst>
                </a:gridCol>
              </a:tblGrid>
              <a:tr h="370840">
                <a:tc>
                  <a:txBody>
                    <a:bodyPr/>
                    <a:lstStyle/>
                    <a:p>
                      <a:r>
                        <a:rPr lang="en-US" dirty="0"/>
                        <a:t>Cell</a:t>
                      </a:r>
                    </a:p>
                  </a:txBody>
                  <a:tcPr/>
                </a:tc>
                <a:tc>
                  <a:txBody>
                    <a:bodyPr/>
                    <a:lstStyle/>
                    <a:p>
                      <a:r>
                        <a:rPr lang="en-US" dirty="0"/>
                        <a:t>Secretes</a:t>
                      </a:r>
                    </a:p>
                  </a:txBody>
                  <a:tcPr/>
                </a:tc>
                <a:tc>
                  <a:txBody>
                    <a:bodyPr/>
                    <a:lstStyle/>
                    <a:p>
                      <a:r>
                        <a:rPr lang="en-US" dirty="0"/>
                        <a:t>Function</a:t>
                      </a:r>
                    </a:p>
                  </a:txBody>
                  <a:tcPr/>
                </a:tc>
                <a:extLst>
                  <a:ext uri="{0D108BD9-81ED-4DB2-BD59-A6C34878D82A}">
                    <a16:rowId xmlns:a16="http://schemas.microsoft.com/office/drawing/2014/main" val="1519980327"/>
                  </a:ext>
                </a:extLst>
              </a:tr>
              <a:tr h="370840">
                <a:tc>
                  <a:txBody>
                    <a:bodyPr/>
                    <a:lstStyle/>
                    <a:p>
                      <a:r>
                        <a:rPr lang="en-US" dirty="0"/>
                        <a:t>Parietal Cell </a:t>
                      </a:r>
                    </a:p>
                  </a:txBody>
                  <a:tcPr/>
                </a:tc>
                <a:tc>
                  <a:txBody>
                    <a:bodyPr/>
                    <a:lstStyle/>
                    <a:p>
                      <a:r>
                        <a:rPr lang="en-US" dirty="0"/>
                        <a:t>Intrinsic factor, HCl</a:t>
                      </a:r>
                    </a:p>
                  </a:txBody>
                  <a:tcPr/>
                </a:tc>
                <a:tc>
                  <a:txBody>
                    <a:bodyPr/>
                    <a:lstStyle/>
                    <a:p>
                      <a:r>
                        <a:rPr lang="en-US" dirty="0"/>
                        <a:t>Acidifies gastric contents </a:t>
                      </a:r>
                    </a:p>
                    <a:p>
                      <a:r>
                        <a:rPr lang="en-US" dirty="0"/>
                        <a:t>IF essential for absorption of B12</a:t>
                      </a:r>
                    </a:p>
                    <a:p>
                      <a:r>
                        <a:rPr lang="en-US" dirty="0"/>
                        <a:t>HCL initiates digestion</a:t>
                      </a:r>
                    </a:p>
                  </a:txBody>
                  <a:tcPr/>
                </a:tc>
                <a:extLst>
                  <a:ext uri="{0D108BD9-81ED-4DB2-BD59-A6C34878D82A}">
                    <a16:rowId xmlns:a16="http://schemas.microsoft.com/office/drawing/2014/main" val="3232284199"/>
                  </a:ext>
                </a:extLst>
              </a:tr>
              <a:tr h="370840">
                <a:tc>
                  <a:txBody>
                    <a:bodyPr/>
                    <a:lstStyle/>
                    <a:p>
                      <a:r>
                        <a:rPr lang="en-US" dirty="0"/>
                        <a:t>Chief Cell</a:t>
                      </a:r>
                    </a:p>
                  </a:txBody>
                  <a:tcPr/>
                </a:tc>
                <a:tc>
                  <a:txBody>
                    <a:bodyPr/>
                    <a:lstStyle/>
                    <a:p>
                      <a:r>
                        <a:rPr lang="en-US" dirty="0"/>
                        <a:t>Pepsinogen</a:t>
                      </a:r>
                    </a:p>
                  </a:txBody>
                  <a:tcPr/>
                </a:tc>
                <a:tc>
                  <a:txBody>
                    <a:bodyPr/>
                    <a:lstStyle/>
                    <a:p>
                      <a:r>
                        <a:rPr lang="en-US" dirty="0"/>
                        <a:t>Neutralize gastric mucosa and initiate digestion</a:t>
                      </a:r>
                    </a:p>
                  </a:txBody>
                  <a:tcPr/>
                </a:tc>
                <a:extLst>
                  <a:ext uri="{0D108BD9-81ED-4DB2-BD59-A6C34878D82A}">
                    <a16:rowId xmlns:a16="http://schemas.microsoft.com/office/drawing/2014/main" val="3452486773"/>
                  </a:ext>
                </a:extLst>
              </a:tr>
              <a:tr h="370840">
                <a:tc>
                  <a:txBody>
                    <a:bodyPr/>
                    <a:lstStyle/>
                    <a:p>
                      <a:r>
                        <a:rPr lang="en-US" dirty="0"/>
                        <a:t>G Cells</a:t>
                      </a:r>
                    </a:p>
                  </a:txBody>
                  <a:tcPr/>
                </a:tc>
                <a:tc>
                  <a:txBody>
                    <a:bodyPr/>
                    <a:lstStyle/>
                    <a:p>
                      <a:r>
                        <a:rPr lang="en-US" dirty="0"/>
                        <a:t>Gastrin</a:t>
                      </a:r>
                    </a:p>
                  </a:txBody>
                  <a:tcPr/>
                </a:tc>
                <a:tc>
                  <a:txBody>
                    <a:bodyPr/>
                    <a:lstStyle/>
                    <a:p>
                      <a:r>
                        <a:rPr lang="en-US" dirty="0"/>
                        <a:t>Stimulates H+ secretion</a:t>
                      </a:r>
                    </a:p>
                  </a:txBody>
                  <a:tcPr/>
                </a:tc>
                <a:extLst>
                  <a:ext uri="{0D108BD9-81ED-4DB2-BD59-A6C34878D82A}">
                    <a16:rowId xmlns:a16="http://schemas.microsoft.com/office/drawing/2014/main" val="4107155804"/>
                  </a:ext>
                </a:extLst>
              </a:tr>
              <a:tr h="370840">
                <a:tc>
                  <a:txBody>
                    <a:bodyPr/>
                    <a:lstStyle/>
                    <a:p>
                      <a:r>
                        <a:rPr lang="en-US" dirty="0"/>
                        <a:t>Mucous Cells </a:t>
                      </a:r>
                    </a:p>
                  </a:txBody>
                  <a:tcPr/>
                </a:tc>
                <a:tc>
                  <a:txBody>
                    <a:bodyPr/>
                    <a:lstStyle/>
                    <a:p>
                      <a:r>
                        <a:rPr lang="en-US" dirty="0"/>
                        <a:t>Mucus, HCO3-, pepsinogen</a:t>
                      </a:r>
                    </a:p>
                  </a:txBody>
                  <a:tcPr/>
                </a:tc>
                <a:tc>
                  <a:txBody>
                    <a:bodyPr/>
                    <a:lstStyle/>
                    <a:p>
                      <a:r>
                        <a:rPr lang="en-US" dirty="0"/>
                        <a:t>Mucus protects gastric mucosa from corrosive effects of HCL and lubricates gastric contents</a:t>
                      </a:r>
                    </a:p>
                    <a:p>
                      <a:r>
                        <a:rPr lang="en-US" dirty="0"/>
                        <a:t>HCO3- and pepsinogen neutralize gastric mucosa </a:t>
                      </a:r>
                    </a:p>
                  </a:txBody>
                  <a:tcPr/>
                </a:tc>
                <a:extLst>
                  <a:ext uri="{0D108BD9-81ED-4DB2-BD59-A6C34878D82A}">
                    <a16:rowId xmlns:a16="http://schemas.microsoft.com/office/drawing/2014/main" val="3207752122"/>
                  </a:ext>
                </a:extLst>
              </a:tr>
            </a:tbl>
          </a:graphicData>
        </a:graphic>
      </p:graphicFrame>
      <p:sp>
        <p:nvSpPr>
          <p:cNvPr id="6" name="TextBox 5">
            <a:extLst>
              <a:ext uri="{FF2B5EF4-FFF2-40B4-BE49-F238E27FC236}">
                <a16:creationId xmlns:a16="http://schemas.microsoft.com/office/drawing/2014/main" id="{4B83DA83-E63D-444C-8C4E-31713E87E623}"/>
              </a:ext>
            </a:extLst>
          </p:cNvPr>
          <p:cNvSpPr txBox="1"/>
          <p:nvPr/>
        </p:nvSpPr>
        <p:spPr>
          <a:xfrm>
            <a:off x="1371599" y="1529834"/>
            <a:ext cx="2955471" cy="369332"/>
          </a:xfrm>
          <a:prstGeom prst="rect">
            <a:avLst/>
          </a:prstGeom>
          <a:noFill/>
        </p:spPr>
        <p:txBody>
          <a:bodyPr wrap="square" rtlCol="0">
            <a:spAutoFit/>
          </a:bodyPr>
          <a:lstStyle/>
          <a:p>
            <a:r>
              <a:rPr lang="en-US" b="1" dirty="0"/>
              <a:t>Review</a:t>
            </a:r>
            <a:r>
              <a:rPr lang="en-US" dirty="0"/>
              <a:t> </a:t>
            </a:r>
          </a:p>
        </p:txBody>
      </p:sp>
    </p:spTree>
    <p:extLst>
      <p:ext uri="{BB962C8B-B14F-4D97-AF65-F5344CB8AC3E}">
        <p14:creationId xmlns:p14="http://schemas.microsoft.com/office/powerpoint/2010/main" val="2819266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FF3B7-470B-5247-880F-E261D9A00EEF}"/>
              </a:ext>
            </a:extLst>
          </p:cNvPr>
          <p:cNvSpPr>
            <a:spLocks noGrp="1"/>
          </p:cNvSpPr>
          <p:nvPr>
            <p:ph type="title"/>
          </p:nvPr>
        </p:nvSpPr>
        <p:spPr/>
        <p:txBody>
          <a:bodyPr/>
          <a:lstStyle/>
          <a:p>
            <a:r>
              <a:rPr lang="en-US" dirty="0"/>
              <a:t>What are the cells that stimulate HCL secretion from parietal cells?</a:t>
            </a:r>
          </a:p>
        </p:txBody>
      </p:sp>
      <p:sp>
        <p:nvSpPr>
          <p:cNvPr id="3" name="Content Placeholder 2">
            <a:extLst>
              <a:ext uri="{FF2B5EF4-FFF2-40B4-BE49-F238E27FC236}">
                <a16:creationId xmlns:a16="http://schemas.microsoft.com/office/drawing/2014/main" id="{09666392-E14F-B54A-90B7-587552108793}"/>
              </a:ext>
            </a:extLst>
          </p:cNvPr>
          <p:cNvSpPr>
            <a:spLocks noGrp="1"/>
          </p:cNvSpPr>
          <p:nvPr>
            <p:ph idx="1"/>
          </p:nvPr>
        </p:nvSpPr>
        <p:spPr/>
        <p:txBody>
          <a:bodyPr/>
          <a:lstStyle/>
          <a:p>
            <a:r>
              <a:rPr lang="en-US" b="1" dirty="0"/>
              <a:t>Histamine</a:t>
            </a:r>
            <a:r>
              <a:rPr lang="en-US" dirty="0"/>
              <a:t> </a:t>
            </a:r>
            <a:r>
              <a:rPr lang="en-US" dirty="0">
                <a:sym typeface="Wingdings" pitchFamily="2" charset="2"/>
              </a:rPr>
              <a:t> bind to H2 receptors  activate adenylate cyclase and increase cAMP  activates protein kinase A  increases secretion of H+ </a:t>
            </a:r>
            <a:endParaRPr lang="en-US" dirty="0"/>
          </a:p>
          <a:p>
            <a:r>
              <a:rPr lang="en-US" b="1" dirty="0"/>
              <a:t>Ach</a:t>
            </a:r>
            <a:r>
              <a:rPr lang="en-US" dirty="0"/>
              <a:t> </a:t>
            </a:r>
            <a:r>
              <a:rPr lang="en-US" dirty="0">
                <a:sym typeface="Wingdings" pitchFamily="2" charset="2"/>
              </a:rPr>
              <a:t> released from </a:t>
            </a:r>
            <a:r>
              <a:rPr lang="en-US" dirty="0" err="1">
                <a:sym typeface="Wingdings" pitchFamily="2" charset="2"/>
              </a:rPr>
              <a:t>vagus</a:t>
            </a:r>
            <a:r>
              <a:rPr lang="en-US" dirty="0">
                <a:sym typeface="Wingdings" pitchFamily="2" charset="2"/>
              </a:rPr>
              <a:t> nerves and binds to muscarinic receptors on parietal cells </a:t>
            </a:r>
          </a:p>
          <a:p>
            <a:pPr lvl="1"/>
            <a:r>
              <a:rPr lang="en-US" dirty="0">
                <a:sym typeface="Wingdings" pitchFamily="2" charset="2"/>
              </a:rPr>
              <a:t>Also indirectly increases histamine release</a:t>
            </a:r>
            <a:endParaRPr lang="en-US" dirty="0"/>
          </a:p>
          <a:p>
            <a:r>
              <a:rPr lang="en-US" b="1" dirty="0"/>
              <a:t>Gastrin </a:t>
            </a:r>
            <a:r>
              <a:rPr lang="en-US" dirty="0">
                <a:sym typeface="Wingdings" pitchFamily="2" charset="2"/>
              </a:rPr>
              <a:t> secreted into circulation and delivered back to stomach  binds to </a:t>
            </a:r>
            <a:r>
              <a:rPr lang="en-US" dirty="0" err="1">
                <a:sym typeface="Wingdings" pitchFamily="2" charset="2"/>
              </a:rPr>
              <a:t>CCKb</a:t>
            </a:r>
            <a:endParaRPr lang="en-US" dirty="0"/>
          </a:p>
        </p:txBody>
      </p:sp>
    </p:spTree>
    <p:extLst>
      <p:ext uri="{BB962C8B-B14F-4D97-AF65-F5344CB8AC3E}">
        <p14:creationId xmlns:p14="http://schemas.microsoft.com/office/powerpoint/2010/main" val="3761657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BC15-F978-C94D-8EFA-F240C64C9B1E}"/>
              </a:ext>
            </a:extLst>
          </p:cNvPr>
          <p:cNvSpPr>
            <a:spLocks noGrp="1"/>
          </p:cNvSpPr>
          <p:nvPr>
            <p:ph type="title"/>
          </p:nvPr>
        </p:nvSpPr>
        <p:spPr/>
        <p:txBody>
          <a:bodyPr/>
          <a:lstStyle/>
          <a:p>
            <a:r>
              <a:rPr lang="en-US" dirty="0"/>
              <a:t>Pepsinogen Secretion</a:t>
            </a:r>
          </a:p>
        </p:txBody>
      </p:sp>
      <p:sp>
        <p:nvSpPr>
          <p:cNvPr id="3" name="Content Placeholder 2">
            <a:extLst>
              <a:ext uri="{FF2B5EF4-FFF2-40B4-BE49-F238E27FC236}">
                <a16:creationId xmlns:a16="http://schemas.microsoft.com/office/drawing/2014/main" id="{8E002D0A-97A6-544D-94C4-1155D8F6A793}"/>
              </a:ext>
            </a:extLst>
          </p:cNvPr>
          <p:cNvSpPr>
            <a:spLocks noGrp="1"/>
          </p:cNvSpPr>
          <p:nvPr>
            <p:ph idx="1"/>
          </p:nvPr>
        </p:nvSpPr>
        <p:spPr/>
        <p:txBody>
          <a:bodyPr/>
          <a:lstStyle/>
          <a:p>
            <a:r>
              <a:rPr lang="en-US" dirty="0"/>
              <a:t>Pepsinogen secreted by chief cells and mucus cells</a:t>
            </a:r>
          </a:p>
          <a:p>
            <a:r>
              <a:rPr lang="en-US" dirty="0"/>
              <a:t>When the PH of gastric contents is lowered by H+ secreted from parietal cells, pepsinogen is converted to pepsin, beginning the process of protein digestion</a:t>
            </a:r>
          </a:p>
          <a:p>
            <a:r>
              <a:rPr lang="en-US" dirty="0"/>
              <a:t>In the gastric phase of H+ secretion, vagal stimulation is the most important stimulus for pepsinogen secretion</a:t>
            </a:r>
          </a:p>
        </p:txBody>
      </p:sp>
    </p:spTree>
    <p:extLst>
      <p:ext uri="{BB962C8B-B14F-4D97-AF65-F5344CB8AC3E}">
        <p14:creationId xmlns:p14="http://schemas.microsoft.com/office/powerpoint/2010/main" val="814030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8AEBE9-2911-E544-A0A9-F61D4FD31C5C}"/>
              </a:ext>
            </a:extLst>
          </p:cNvPr>
          <p:cNvSpPr>
            <a:spLocks noGrp="1"/>
          </p:cNvSpPr>
          <p:nvPr>
            <p:ph type="title"/>
          </p:nvPr>
        </p:nvSpPr>
        <p:spPr/>
        <p:txBody>
          <a:bodyPr/>
          <a:lstStyle/>
          <a:p>
            <a:r>
              <a:rPr lang="en-US" dirty="0"/>
              <a:t>Gastroduodenal mucosa</a:t>
            </a:r>
          </a:p>
        </p:txBody>
      </p:sp>
      <p:pic>
        <p:nvPicPr>
          <p:cNvPr id="17" name="Content Placeholder 16">
            <a:extLst>
              <a:ext uri="{FF2B5EF4-FFF2-40B4-BE49-F238E27FC236}">
                <a16:creationId xmlns:a16="http://schemas.microsoft.com/office/drawing/2014/main" id="{524146F0-B345-2E4B-8037-39BDA1D93023}"/>
              </a:ext>
            </a:extLst>
          </p:cNvPr>
          <p:cNvPicPr>
            <a:picLocks noGrp="1" noChangeAspect="1"/>
          </p:cNvPicPr>
          <p:nvPr>
            <p:ph idx="1"/>
          </p:nvPr>
        </p:nvPicPr>
        <p:blipFill rotWithShape="1">
          <a:blip r:embed="rId3"/>
          <a:srcRect l="24860" t="1247" b="2835"/>
          <a:stretch/>
        </p:blipFill>
        <p:spPr>
          <a:xfrm rot="5400000">
            <a:off x="3580778" y="240106"/>
            <a:ext cx="5574725" cy="9209313"/>
          </a:xfrm>
        </p:spPr>
      </p:pic>
    </p:spTree>
    <p:extLst>
      <p:ext uri="{BB962C8B-B14F-4D97-AF65-F5344CB8AC3E}">
        <p14:creationId xmlns:p14="http://schemas.microsoft.com/office/powerpoint/2010/main" val="3966527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38B07-EB20-DE46-9872-D5700BBD7B5F}"/>
              </a:ext>
            </a:extLst>
          </p:cNvPr>
          <p:cNvSpPr>
            <a:spLocks noGrp="1"/>
          </p:cNvSpPr>
          <p:nvPr>
            <p:ph type="title"/>
          </p:nvPr>
        </p:nvSpPr>
        <p:spPr/>
        <p:txBody>
          <a:bodyPr/>
          <a:lstStyle/>
          <a:p>
            <a:r>
              <a:rPr lang="en-US" dirty="0"/>
              <a:t>Peptic Ulcer Disease </a:t>
            </a:r>
          </a:p>
        </p:txBody>
      </p:sp>
      <p:sp>
        <p:nvSpPr>
          <p:cNvPr id="3" name="Content Placeholder 2">
            <a:extLst>
              <a:ext uri="{FF2B5EF4-FFF2-40B4-BE49-F238E27FC236}">
                <a16:creationId xmlns:a16="http://schemas.microsoft.com/office/drawing/2014/main" id="{EE9E20C0-1849-6B41-B081-0EB92E005580}"/>
              </a:ext>
            </a:extLst>
          </p:cNvPr>
          <p:cNvSpPr>
            <a:spLocks noGrp="1"/>
          </p:cNvSpPr>
          <p:nvPr>
            <p:ph idx="1"/>
          </p:nvPr>
        </p:nvSpPr>
        <p:spPr>
          <a:xfrm>
            <a:off x="1371600" y="1812471"/>
            <a:ext cx="9601200" cy="4054929"/>
          </a:xfrm>
        </p:spPr>
        <p:txBody>
          <a:bodyPr/>
          <a:lstStyle/>
          <a:p>
            <a:r>
              <a:rPr lang="en-US" dirty="0"/>
              <a:t>Mucus prevents the gastric mucosal epithelium from coming into contact with acidic gastric contents and the digestive enzyme pepsin </a:t>
            </a:r>
          </a:p>
          <a:p>
            <a:pPr lvl="1"/>
            <a:r>
              <a:rPr lang="en-US" dirty="0"/>
              <a:t>Mucus forms a gel like protective barrier between cells and gastric lumen </a:t>
            </a:r>
          </a:p>
          <a:p>
            <a:pPr lvl="1"/>
            <a:r>
              <a:rPr lang="en-US" dirty="0"/>
              <a:t>Gastric epithelial cells produce HCO3- which get trapped in mucus </a:t>
            </a:r>
          </a:p>
          <a:p>
            <a:pPr lvl="1"/>
            <a:r>
              <a:rPr lang="en-US" dirty="0"/>
              <a:t>If acid penetrates mucous it is neutralized by HCO3-</a:t>
            </a:r>
          </a:p>
          <a:p>
            <a:r>
              <a:rPr lang="en-US" dirty="0"/>
              <a:t>Peptic ulcer disease is an ulcerative lesion of the gastric or duodenal mucosa </a:t>
            </a:r>
          </a:p>
          <a:p>
            <a:pPr lvl="1"/>
            <a:r>
              <a:rPr lang="en-US" dirty="0"/>
              <a:t>Caused by erosive and digestive action of H+ and pepsin on mucosa </a:t>
            </a:r>
          </a:p>
          <a:p>
            <a:pPr lvl="1"/>
            <a:r>
              <a:rPr lang="en-US" dirty="0"/>
              <a:t>Must have:</a:t>
            </a:r>
          </a:p>
          <a:p>
            <a:pPr lvl="2"/>
            <a:r>
              <a:rPr lang="en-US" dirty="0"/>
              <a:t>Loss of protective mucus barrier </a:t>
            </a:r>
          </a:p>
          <a:p>
            <a:pPr lvl="2"/>
            <a:r>
              <a:rPr lang="en-US" dirty="0"/>
              <a:t>Excessive H+ and pepsin secretion</a:t>
            </a:r>
          </a:p>
          <a:p>
            <a:pPr lvl="2"/>
            <a:r>
              <a:rPr lang="en-US" dirty="0"/>
              <a:t>Combination of the two </a:t>
            </a:r>
          </a:p>
          <a:p>
            <a:pPr lvl="1"/>
            <a:endParaRPr lang="en-US" dirty="0"/>
          </a:p>
        </p:txBody>
      </p:sp>
    </p:spTree>
    <p:extLst>
      <p:ext uri="{BB962C8B-B14F-4D97-AF65-F5344CB8AC3E}">
        <p14:creationId xmlns:p14="http://schemas.microsoft.com/office/powerpoint/2010/main" val="42793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C0303-4116-9F46-B46B-2180C771DFFE}"/>
              </a:ext>
            </a:extLst>
          </p:cNvPr>
          <p:cNvSpPr>
            <a:spLocks noGrp="1"/>
          </p:cNvSpPr>
          <p:nvPr>
            <p:ph type="title"/>
          </p:nvPr>
        </p:nvSpPr>
        <p:spPr/>
        <p:txBody>
          <a:bodyPr>
            <a:normAutofit fontScale="90000"/>
          </a:bodyPr>
          <a:lstStyle/>
          <a:p>
            <a:r>
              <a:rPr lang="en-US" dirty="0"/>
              <a:t>Which of the options below are protective factors of the gastrointestinal mucosa?</a:t>
            </a:r>
          </a:p>
        </p:txBody>
      </p:sp>
      <p:sp>
        <p:nvSpPr>
          <p:cNvPr id="3" name="Content Placeholder 2">
            <a:extLst>
              <a:ext uri="{FF2B5EF4-FFF2-40B4-BE49-F238E27FC236}">
                <a16:creationId xmlns:a16="http://schemas.microsoft.com/office/drawing/2014/main" id="{0EED7BDB-9CCD-6442-9425-5631BBB1B406}"/>
              </a:ext>
            </a:extLst>
          </p:cNvPr>
          <p:cNvSpPr>
            <a:spLocks noGrp="1"/>
          </p:cNvSpPr>
          <p:nvPr>
            <p:ph idx="1"/>
          </p:nvPr>
        </p:nvSpPr>
        <p:spPr/>
        <p:txBody>
          <a:bodyPr/>
          <a:lstStyle/>
          <a:p>
            <a:pPr marL="457200" indent="-457200">
              <a:buFont typeface="+mj-lt"/>
              <a:buAutoNum type="alphaLcPeriod"/>
            </a:pPr>
            <a:r>
              <a:rPr lang="en-US" dirty="0"/>
              <a:t>H+</a:t>
            </a:r>
          </a:p>
          <a:p>
            <a:pPr marL="457200" indent="-457200">
              <a:buFont typeface="+mj-lt"/>
              <a:buAutoNum type="alphaLcPeriod"/>
            </a:pPr>
            <a:r>
              <a:rPr lang="en-US" dirty="0"/>
              <a:t>Pepsin</a:t>
            </a:r>
          </a:p>
          <a:p>
            <a:pPr marL="457200" indent="-457200">
              <a:buFont typeface="+mj-lt"/>
              <a:buAutoNum type="alphaLcPeriod"/>
            </a:pPr>
            <a:r>
              <a:rPr lang="en-US" dirty="0"/>
              <a:t>Mucus</a:t>
            </a:r>
          </a:p>
          <a:p>
            <a:pPr marL="457200" indent="-457200">
              <a:buFont typeface="+mj-lt"/>
              <a:buAutoNum type="alphaLcPeriod"/>
            </a:pPr>
            <a:r>
              <a:rPr lang="en-US" dirty="0"/>
              <a:t>HCO3-</a:t>
            </a:r>
          </a:p>
          <a:p>
            <a:pPr marL="457200" indent="-457200">
              <a:buFont typeface="+mj-lt"/>
              <a:buAutoNum type="alphaLcPeriod"/>
            </a:pPr>
            <a:r>
              <a:rPr lang="en-US" dirty="0"/>
              <a:t>Growth factors </a:t>
            </a:r>
          </a:p>
          <a:p>
            <a:pPr marL="457200" indent="-457200">
              <a:buFont typeface="+mj-lt"/>
              <a:buAutoNum type="alphaLcPeriod"/>
            </a:pPr>
            <a:r>
              <a:rPr lang="en-US" dirty="0"/>
              <a:t>A and B</a:t>
            </a:r>
          </a:p>
          <a:p>
            <a:pPr marL="457200" indent="-457200">
              <a:buFont typeface="+mj-lt"/>
              <a:buAutoNum type="alphaLcPeriod"/>
            </a:pPr>
            <a:r>
              <a:rPr lang="en-US" dirty="0"/>
              <a:t>B and D</a:t>
            </a:r>
          </a:p>
          <a:p>
            <a:pPr marL="457200" indent="-457200">
              <a:buFont typeface="+mj-lt"/>
              <a:buAutoNum type="alphaLcPeriod"/>
            </a:pPr>
            <a:r>
              <a:rPr lang="en-US" dirty="0"/>
              <a:t>C, D, and E</a:t>
            </a:r>
          </a:p>
        </p:txBody>
      </p:sp>
    </p:spTree>
    <p:extLst>
      <p:ext uri="{BB962C8B-B14F-4D97-AF65-F5344CB8AC3E}">
        <p14:creationId xmlns:p14="http://schemas.microsoft.com/office/powerpoint/2010/main" val="2228608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1E83E-1DA7-6843-8B2B-8320A3006F60}"/>
              </a:ext>
            </a:extLst>
          </p:cNvPr>
          <p:cNvSpPr>
            <a:spLocks noGrp="1"/>
          </p:cNvSpPr>
          <p:nvPr>
            <p:ph type="title"/>
          </p:nvPr>
        </p:nvSpPr>
        <p:spPr/>
        <p:txBody>
          <a:bodyPr/>
          <a:lstStyle/>
          <a:p>
            <a:r>
              <a:rPr lang="en-US" dirty="0"/>
              <a:t>ULCERATION </a:t>
            </a:r>
          </a:p>
        </p:txBody>
      </p:sp>
      <p:sp>
        <p:nvSpPr>
          <p:cNvPr id="3" name="Content Placeholder 2">
            <a:extLst>
              <a:ext uri="{FF2B5EF4-FFF2-40B4-BE49-F238E27FC236}">
                <a16:creationId xmlns:a16="http://schemas.microsoft.com/office/drawing/2014/main" id="{2F1ACF91-8330-7548-AA07-9ADAC99A14A7}"/>
              </a:ext>
            </a:extLst>
          </p:cNvPr>
          <p:cNvSpPr>
            <a:spLocks noGrp="1"/>
          </p:cNvSpPr>
          <p:nvPr>
            <p:ph sz="half" idx="1"/>
          </p:nvPr>
        </p:nvSpPr>
        <p:spPr>
          <a:xfrm>
            <a:off x="1371600" y="1583871"/>
            <a:ext cx="4724400" cy="4283529"/>
          </a:xfrm>
        </p:spPr>
        <p:txBody>
          <a:bodyPr>
            <a:normAutofit fontScale="92500" lnSpcReduction="20000"/>
          </a:bodyPr>
          <a:lstStyle/>
          <a:p>
            <a:r>
              <a:rPr lang="en-US" dirty="0"/>
              <a:t>Drugs</a:t>
            </a:r>
          </a:p>
          <a:p>
            <a:pPr lvl="1"/>
            <a:r>
              <a:rPr lang="en-US" dirty="0"/>
              <a:t>NSAIDs*</a:t>
            </a:r>
          </a:p>
          <a:p>
            <a:pPr lvl="1"/>
            <a:r>
              <a:rPr lang="en-US" dirty="0"/>
              <a:t>Glucocorticoids</a:t>
            </a:r>
          </a:p>
          <a:p>
            <a:r>
              <a:rPr lang="en-US" dirty="0"/>
              <a:t>Systemic and metabolic disease</a:t>
            </a:r>
          </a:p>
          <a:p>
            <a:pPr lvl="1"/>
            <a:r>
              <a:rPr lang="en-US" dirty="0"/>
              <a:t>Hepatic disease*</a:t>
            </a:r>
          </a:p>
          <a:p>
            <a:pPr lvl="1"/>
            <a:r>
              <a:rPr lang="en-US" dirty="0"/>
              <a:t>Uremia</a:t>
            </a:r>
          </a:p>
          <a:p>
            <a:pPr lvl="1"/>
            <a:r>
              <a:rPr lang="en-US" dirty="0"/>
              <a:t>Pancreatitis </a:t>
            </a:r>
          </a:p>
          <a:p>
            <a:pPr lvl="1"/>
            <a:r>
              <a:rPr lang="en-US" dirty="0"/>
              <a:t>Hypoadrenocorticism </a:t>
            </a:r>
          </a:p>
          <a:p>
            <a:r>
              <a:rPr lang="en-US" dirty="0"/>
              <a:t>Ischemic events </a:t>
            </a:r>
          </a:p>
          <a:p>
            <a:pPr lvl="1"/>
            <a:r>
              <a:rPr lang="en-US" dirty="0"/>
              <a:t>GDV</a:t>
            </a:r>
          </a:p>
          <a:p>
            <a:pPr lvl="1"/>
            <a:r>
              <a:rPr lang="en-US" dirty="0"/>
              <a:t>Mesenteric volvulus</a:t>
            </a:r>
          </a:p>
          <a:p>
            <a:pPr lvl="1"/>
            <a:r>
              <a:rPr lang="en-US" dirty="0"/>
              <a:t>Mesenteric thrombosis</a:t>
            </a:r>
          </a:p>
          <a:p>
            <a:pPr lvl="1"/>
            <a:r>
              <a:rPr lang="en-US" dirty="0"/>
              <a:t>Intussusception</a:t>
            </a:r>
          </a:p>
        </p:txBody>
      </p:sp>
      <p:sp>
        <p:nvSpPr>
          <p:cNvPr id="4" name="Content Placeholder 3">
            <a:extLst>
              <a:ext uri="{FF2B5EF4-FFF2-40B4-BE49-F238E27FC236}">
                <a16:creationId xmlns:a16="http://schemas.microsoft.com/office/drawing/2014/main" id="{9C99062E-970B-F54E-B073-2866756B000E}"/>
              </a:ext>
            </a:extLst>
          </p:cNvPr>
          <p:cNvSpPr>
            <a:spLocks noGrp="1"/>
          </p:cNvSpPr>
          <p:nvPr>
            <p:ph sz="half" idx="2"/>
          </p:nvPr>
        </p:nvSpPr>
        <p:spPr>
          <a:xfrm>
            <a:off x="6525403" y="1583871"/>
            <a:ext cx="4447397" cy="4283529"/>
          </a:xfrm>
        </p:spPr>
        <p:txBody>
          <a:bodyPr>
            <a:normAutofit fontScale="92500" lnSpcReduction="20000"/>
          </a:bodyPr>
          <a:lstStyle/>
          <a:p>
            <a:r>
              <a:rPr lang="en-US" dirty="0"/>
              <a:t>Neurologic disease</a:t>
            </a:r>
          </a:p>
          <a:p>
            <a:pPr lvl="1"/>
            <a:r>
              <a:rPr lang="en-US" dirty="0"/>
              <a:t>Head trauma </a:t>
            </a:r>
          </a:p>
          <a:p>
            <a:pPr lvl="1"/>
            <a:r>
              <a:rPr lang="en-US" dirty="0"/>
              <a:t>IVDD</a:t>
            </a:r>
          </a:p>
          <a:p>
            <a:r>
              <a:rPr lang="en-US" dirty="0"/>
              <a:t>Foreign bodies</a:t>
            </a:r>
          </a:p>
          <a:p>
            <a:r>
              <a:rPr lang="en-US" dirty="0"/>
              <a:t>Fungal infections</a:t>
            </a:r>
          </a:p>
          <a:p>
            <a:pPr lvl="1"/>
            <a:r>
              <a:rPr lang="en-US" dirty="0"/>
              <a:t>Pythium</a:t>
            </a:r>
          </a:p>
          <a:p>
            <a:pPr lvl="1"/>
            <a:r>
              <a:rPr lang="en-US" dirty="0"/>
              <a:t>Histoplasma  </a:t>
            </a:r>
          </a:p>
          <a:p>
            <a:r>
              <a:rPr lang="en-US" dirty="0"/>
              <a:t>Bacterial infections </a:t>
            </a:r>
          </a:p>
          <a:p>
            <a:pPr lvl="1"/>
            <a:r>
              <a:rPr lang="en-US" dirty="0"/>
              <a:t>Salmonella</a:t>
            </a:r>
          </a:p>
          <a:p>
            <a:pPr lvl="1"/>
            <a:r>
              <a:rPr lang="en-US" dirty="0"/>
              <a:t>Clostridium </a:t>
            </a:r>
            <a:r>
              <a:rPr lang="en-US" dirty="0" err="1"/>
              <a:t>spp</a:t>
            </a:r>
            <a:endParaRPr lang="en-US" dirty="0"/>
          </a:p>
          <a:p>
            <a:pPr lvl="1"/>
            <a:r>
              <a:rPr lang="en-US" dirty="0"/>
              <a:t>Campylobacter</a:t>
            </a:r>
          </a:p>
          <a:p>
            <a:pPr lvl="1"/>
            <a:r>
              <a:rPr lang="en-US" dirty="0"/>
              <a:t>Helicobacter?</a:t>
            </a:r>
          </a:p>
          <a:p>
            <a:pPr marL="0" indent="0">
              <a:buNone/>
            </a:pPr>
            <a:endParaRPr lang="en-US" dirty="0"/>
          </a:p>
        </p:txBody>
      </p:sp>
    </p:spTree>
    <p:extLst>
      <p:ext uri="{BB962C8B-B14F-4D97-AF65-F5344CB8AC3E}">
        <p14:creationId xmlns:p14="http://schemas.microsoft.com/office/powerpoint/2010/main" val="333628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F14CC-C590-BE4F-8339-B70807A369CE}"/>
              </a:ext>
            </a:extLst>
          </p:cNvPr>
          <p:cNvSpPr>
            <a:spLocks noGrp="1"/>
          </p:cNvSpPr>
          <p:nvPr>
            <p:ph type="title"/>
          </p:nvPr>
        </p:nvSpPr>
        <p:spPr/>
        <p:txBody>
          <a:bodyPr/>
          <a:lstStyle/>
          <a:p>
            <a:r>
              <a:rPr lang="en-US" dirty="0"/>
              <a:t>ULCERATION </a:t>
            </a:r>
          </a:p>
        </p:txBody>
      </p:sp>
      <p:sp>
        <p:nvSpPr>
          <p:cNvPr id="3" name="Content Placeholder 2">
            <a:extLst>
              <a:ext uri="{FF2B5EF4-FFF2-40B4-BE49-F238E27FC236}">
                <a16:creationId xmlns:a16="http://schemas.microsoft.com/office/drawing/2014/main" id="{A7257694-CBCF-F24E-AD2E-D0FAC979206A}"/>
              </a:ext>
            </a:extLst>
          </p:cNvPr>
          <p:cNvSpPr>
            <a:spLocks noGrp="1"/>
          </p:cNvSpPr>
          <p:nvPr>
            <p:ph sz="half" idx="1"/>
          </p:nvPr>
        </p:nvSpPr>
        <p:spPr>
          <a:xfrm>
            <a:off x="1371600" y="1583871"/>
            <a:ext cx="4724400" cy="4947558"/>
          </a:xfrm>
        </p:spPr>
        <p:txBody>
          <a:bodyPr>
            <a:normAutofit fontScale="92500" lnSpcReduction="20000"/>
          </a:bodyPr>
          <a:lstStyle/>
          <a:p>
            <a:r>
              <a:rPr lang="en-US" dirty="0"/>
              <a:t>Parasitic infections</a:t>
            </a:r>
          </a:p>
          <a:p>
            <a:pPr lvl="1"/>
            <a:r>
              <a:rPr lang="en-US" dirty="0"/>
              <a:t>Hookworms</a:t>
            </a:r>
          </a:p>
          <a:p>
            <a:pPr lvl="1"/>
            <a:r>
              <a:rPr lang="en-US" dirty="0"/>
              <a:t>Whipworms</a:t>
            </a:r>
          </a:p>
          <a:p>
            <a:pPr lvl="1"/>
            <a:r>
              <a:rPr lang="en-US" dirty="0"/>
              <a:t>Coccidia</a:t>
            </a:r>
          </a:p>
          <a:p>
            <a:r>
              <a:rPr lang="en-US" dirty="0"/>
              <a:t>Viral infections </a:t>
            </a:r>
          </a:p>
          <a:p>
            <a:pPr lvl="1"/>
            <a:r>
              <a:rPr lang="en-US" dirty="0"/>
              <a:t>Parvovirus</a:t>
            </a:r>
          </a:p>
          <a:p>
            <a:pPr lvl="1"/>
            <a:r>
              <a:rPr lang="en-US" dirty="0"/>
              <a:t>Coronavirus</a:t>
            </a:r>
          </a:p>
          <a:p>
            <a:r>
              <a:rPr lang="en-US" dirty="0"/>
              <a:t>Algal infections</a:t>
            </a:r>
          </a:p>
          <a:p>
            <a:pPr lvl="1"/>
            <a:r>
              <a:rPr lang="en-US" dirty="0" err="1"/>
              <a:t>Protothecosis</a:t>
            </a:r>
            <a:endParaRPr lang="en-US" dirty="0"/>
          </a:p>
          <a:p>
            <a:r>
              <a:rPr lang="en-US" dirty="0"/>
              <a:t>Stress of critical illness</a:t>
            </a:r>
          </a:p>
          <a:p>
            <a:pPr lvl="1"/>
            <a:r>
              <a:rPr lang="en-US" dirty="0"/>
              <a:t>Major surgery</a:t>
            </a:r>
          </a:p>
          <a:p>
            <a:pPr lvl="1"/>
            <a:r>
              <a:rPr lang="en-US" dirty="0"/>
              <a:t>Hypovolemia </a:t>
            </a:r>
          </a:p>
          <a:p>
            <a:pPr lvl="1"/>
            <a:r>
              <a:rPr lang="en-US" dirty="0"/>
              <a:t>Sepsis</a:t>
            </a:r>
          </a:p>
          <a:p>
            <a:endParaRPr lang="en-US" dirty="0"/>
          </a:p>
        </p:txBody>
      </p:sp>
      <p:sp>
        <p:nvSpPr>
          <p:cNvPr id="4" name="Content Placeholder 3">
            <a:extLst>
              <a:ext uri="{FF2B5EF4-FFF2-40B4-BE49-F238E27FC236}">
                <a16:creationId xmlns:a16="http://schemas.microsoft.com/office/drawing/2014/main" id="{55A48C23-47BC-F34E-A770-C819180925E9}"/>
              </a:ext>
            </a:extLst>
          </p:cNvPr>
          <p:cNvSpPr>
            <a:spLocks noGrp="1"/>
          </p:cNvSpPr>
          <p:nvPr>
            <p:ph sz="half" idx="2"/>
          </p:nvPr>
        </p:nvSpPr>
        <p:spPr>
          <a:xfrm>
            <a:off x="6525402" y="1583871"/>
            <a:ext cx="4969912" cy="4588329"/>
          </a:xfrm>
        </p:spPr>
        <p:txBody>
          <a:bodyPr>
            <a:normAutofit fontScale="92500" lnSpcReduction="20000"/>
          </a:bodyPr>
          <a:lstStyle/>
          <a:p>
            <a:r>
              <a:rPr lang="en-US" dirty="0"/>
              <a:t>Gastrointestinal neoplasia</a:t>
            </a:r>
          </a:p>
          <a:p>
            <a:pPr lvl="1"/>
            <a:r>
              <a:rPr lang="en-US" dirty="0"/>
              <a:t>Lymphoma</a:t>
            </a:r>
          </a:p>
          <a:p>
            <a:pPr lvl="1"/>
            <a:r>
              <a:rPr lang="en-US" dirty="0"/>
              <a:t>Adenocarcinoma</a:t>
            </a:r>
          </a:p>
          <a:p>
            <a:pPr lvl="1"/>
            <a:r>
              <a:rPr lang="en-US" dirty="0"/>
              <a:t>Leiomyoma</a:t>
            </a:r>
          </a:p>
          <a:p>
            <a:pPr lvl="1"/>
            <a:r>
              <a:rPr lang="en-US" dirty="0" err="1"/>
              <a:t>Leimyosarcoma</a:t>
            </a:r>
            <a:endParaRPr lang="en-US" dirty="0"/>
          </a:p>
          <a:p>
            <a:pPr lvl="1"/>
            <a:r>
              <a:rPr lang="en-US" dirty="0"/>
              <a:t>Hemangioma</a:t>
            </a:r>
          </a:p>
          <a:p>
            <a:r>
              <a:rPr lang="en-US" dirty="0"/>
              <a:t>Systemic neoplasia</a:t>
            </a:r>
          </a:p>
          <a:p>
            <a:pPr lvl="1"/>
            <a:r>
              <a:rPr lang="en-US" dirty="0" err="1"/>
              <a:t>Mastocytosis</a:t>
            </a:r>
            <a:endParaRPr lang="en-US" dirty="0"/>
          </a:p>
          <a:p>
            <a:pPr lvl="1"/>
            <a:r>
              <a:rPr lang="en-US" dirty="0" err="1"/>
              <a:t>Gastrinoma</a:t>
            </a:r>
            <a:endParaRPr lang="en-US" dirty="0"/>
          </a:p>
          <a:p>
            <a:r>
              <a:rPr lang="en-US" dirty="0" err="1"/>
              <a:t>Misc</a:t>
            </a:r>
            <a:r>
              <a:rPr lang="en-US" dirty="0"/>
              <a:t> </a:t>
            </a:r>
          </a:p>
          <a:p>
            <a:pPr lvl="1"/>
            <a:r>
              <a:rPr lang="en-US" dirty="0"/>
              <a:t>IBD</a:t>
            </a:r>
          </a:p>
          <a:p>
            <a:pPr lvl="1"/>
            <a:r>
              <a:rPr lang="en-US" dirty="0"/>
              <a:t>Polyps</a:t>
            </a:r>
          </a:p>
          <a:p>
            <a:pPr lvl="1"/>
            <a:r>
              <a:rPr lang="en-US" dirty="0"/>
              <a:t>Idiopathic eosinophilic masses</a:t>
            </a:r>
          </a:p>
          <a:p>
            <a:pPr lvl="1"/>
            <a:r>
              <a:rPr lang="en-US" dirty="0"/>
              <a:t>HGE</a:t>
            </a:r>
          </a:p>
          <a:p>
            <a:endParaRPr lang="en-US" dirty="0"/>
          </a:p>
        </p:txBody>
      </p:sp>
    </p:spTree>
    <p:extLst>
      <p:ext uri="{BB962C8B-B14F-4D97-AF65-F5344CB8AC3E}">
        <p14:creationId xmlns:p14="http://schemas.microsoft.com/office/powerpoint/2010/main" val="1520274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F55E9-FDDB-474A-AE51-ECA094E152BD}"/>
              </a:ext>
            </a:extLst>
          </p:cNvPr>
          <p:cNvSpPr>
            <a:spLocks noGrp="1"/>
          </p:cNvSpPr>
          <p:nvPr>
            <p:ph type="title"/>
          </p:nvPr>
        </p:nvSpPr>
        <p:spPr/>
        <p:txBody>
          <a:bodyPr/>
          <a:lstStyle/>
          <a:p>
            <a:r>
              <a:rPr lang="en-US" dirty="0"/>
              <a:t>Uremia</a:t>
            </a:r>
          </a:p>
        </p:txBody>
      </p:sp>
      <p:sp>
        <p:nvSpPr>
          <p:cNvPr id="5" name="Content Placeholder 4">
            <a:extLst>
              <a:ext uri="{FF2B5EF4-FFF2-40B4-BE49-F238E27FC236}">
                <a16:creationId xmlns:a16="http://schemas.microsoft.com/office/drawing/2014/main" id="{4FD656A3-021C-644C-8ADD-B00CB60FBEE5}"/>
              </a:ext>
            </a:extLst>
          </p:cNvPr>
          <p:cNvSpPr>
            <a:spLocks noGrp="1"/>
          </p:cNvSpPr>
          <p:nvPr>
            <p:ph sz="half" idx="1"/>
          </p:nvPr>
        </p:nvSpPr>
        <p:spPr>
          <a:xfrm>
            <a:off x="1371600" y="1828801"/>
            <a:ext cx="4447786" cy="4038600"/>
          </a:xfrm>
        </p:spPr>
        <p:txBody>
          <a:bodyPr>
            <a:normAutofit lnSpcReduction="10000"/>
          </a:bodyPr>
          <a:lstStyle/>
          <a:p>
            <a:r>
              <a:rPr lang="en-US" dirty="0"/>
              <a:t>Peters et. Al, 2005, J of Internal med </a:t>
            </a:r>
          </a:p>
          <a:p>
            <a:pPr lvl="1"/>
            <a:r>
              <a:rPr lang="en-US" dirty="0"/>
              <a:t>Retrospective study of 28 uremic patients that had post-mortem’s performed </a:t>
            </a:r>
          </a:p>
          <a:p>
            <a:pPr lvl="1"/>
            <a:r>
              <a:rPr lang="en-US" dirty="0"/>
              <a:t>Dogs with renal failure had a higher prevalence of gastric histopathologic changes than with the control group</a:t>
            </a:r>
          </a:p>
          <a:p>
            <a:pPr lvl="2"/>
            <a:r>
              <a:rPr lang="en-US" dirty="0"/>
              <a:t>Edema, vacuolization, mineralization</a:t>
            </a:r>
          </a:p>
          <a:p>
            <a:pPr lvl="2"/>
            <a:r>
              <a:rPr lang="en-US" dirty="0"/>
              <a:t>1 patient had gastric ulceration </a:t>
            </a:r>
          </a:p>
          <a:p>
            <a:pPr lvl="2"/>
            <a:endParaRPr lang="en-US" dirty="0"/>
          </a:p>
        </p:txBody>
      </p:sp>
      <p:sp>
        <p:nvSpPr>
          <p:cNvPr id="6" name="Content Placeholder 5">
            <a:extLst>
              <a:ext uri="{FF2B5EF4-FFF2-40B4-BE49-F238E27FC236}">
                <a16:creationId xmlns:a16="http://schemas.microsoft.com/office/drawing/2014/main" id="{B3A76402-B8BC-A946-BFA7-8BEAEEDC796A}"/>
              </a:ext>
            </a:extLst>
          </p:cNvPr>
          <p:cNvSpPr>
            <a:spLocks noGrp="1"/>
          </p:cNvSpPr>
          <p:nvPr>
            <p:ph sz="half" idx="2"/>
          </p:nvPr>
        </p:nvSpPr>
        <p:spPr>
          <a:xfrm>
            <a:off x="6525403" y="1828801"/>
            <a:ext cx="4447786" cy="4038599"/>
          </a:xfrm>
        </p:spPr>
        <p:txBody>
          <a:bodyPr>
            <a:normAutofit lnSpcReduction="10000"/>
          </a:bodyPr>
          <a:lstStyle/>
          <a:p>
            <a:r>
              <a:rPr lang="en-US" dirty="0"/>
              <a:t>Pathophysiology unclear in human studies </a:t>
            </a:r>
          </a:p>
          <a:p>
            <a:pPr lvl="1"/>
            <a:r>
              <a:rPr lang="en-US" dirty="0"/>
              <a:t>Increased gastric acid </a:t>
            </a:r>
          </a:p>
          <a:p>
            <a:pPr lvl="1"/>
            <a:r>
              <a:rPr lang="en-US" dirty="0"/>
              <a:t>H. pylori colonization</a:t>
            </a:r>
          </a:p>
          <a:p>
            <a:pPr lvl="1"/>
            <a:r>
              <a:rPr lang="en-US" dirty="0"/>
              <a:t>Increased gastrin concentration due to decreased excretion</a:t>
            </a:r>
          </a:p>
          <a:p>
            <a:r>
              <a:rPr lang="en-US" dirty="0"/>
              <a:t>In veterinary literature most commonly reported in the fundus </a:t>
            </a:r>
          </a:p>
        </p:txBody>
      </p:sp>
    </p:spTree>
    <p:extLst>
      <p:ext uri="{BB962C8B-B14F-4D97-AF65-F5344CB8AC3E}">
        <p14:creationId xmlns:p14="http://schemas.microsoft.com/office/powerpoint/2010/main" val="1699150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C0AFA-5D31-F649-96A3-B4CE1D028C64}"/>
              </a:ext>
            </a:extLst>
          </p:cNvPr>
          <p:cNvSpPr>
            <a:spLocks noGrp="1"/>
          </p:cNvSpPr>
          <p:nvPr>
            <p:ph type="title"/>
          </p:nvPr>
        </p:nvSpPr>
        <p:spPr/>
        <p:txBody>
          <a:bodyPr/>
          <a:lstStyle/>
          <a:p>
            <a:r>
              <a:rPr lang="en-US" dirty="0"/>
              <a:t>Hepatic Disease </a:t>
            </a:r>
          </a:p>
        </p:txBody>
      </p:sp>
      <p:sp>
        <p:nvSpPr>
          <p:cNvPr id="3" name="Content Placeholder 2">
            <a:extLst>
              <a:ext uri="{FF2B5EF4-FFF2-40B4-BE49-F238E27FC236}">
                <a16:creationId xmlns:a16="http://schemas.microsoft.com/office/drawing/2014/main" id="{1C3D8539-84B1-7C41-9102-6BFF875A9134}"/>
              </a:ext>
            </a:extLst>
          </p:cNvPr>
          <p:cNvSpPr>
            <a:spLocks noGrp="1"/>
          </p:cNvSpPr>
          <p:nvPr>
            <p:ph idx="1"/>
          </p:nvPr>
        </p:nvSpPr>
        <p:spPr/>
        <p:txBody>
          <a:bodyPr/>
          <a:lstStyle/>
          <a:p>
            <a:r>
              <a:rPr lang="en-US" dirty="0"/>
              <a:t>The liver inactivates some forms of gastrin </a:t>
            </a:r>
          </a:p>
          <a:p>
            <a:r>
              <a:rPr lang="en-US" dirty="0"/>
              <a:t>Hypergastrinemia has been implicated in the pathogenesis of gastric ulceration associated with hepatic disease </a:t>
            </a:r>
          </a:p>
          <a:p>
            <a:r>
              <a:rPr lang="en-US" dirty="0"/>
              <a:t>Hepatic damage may cause release of gastric secretagogues (promotes secretion of gastrin)</a:t>
            </a:r>
          </a:p>
          <a:p>
            <a:r>
              <a:rPr lang="en-US" dirty="0"/>
              <a:t>Most commonly duodenal ulcers but can see pyloric antrum </a:t>
            </a:r>
          </a:p>
        </p:txBody>
      </p:sp>
    </p:spTree>
    <p:extLst>
      <p:ext uri="{BB962C8B-B14F-4D97-AF65-F5344CB8AC3E}">
        <p14:creationId xmlns:p14="http://schemas.microsoft.com/office/powerpoint/2010/main" val="2181034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9EA62-F38E-4285-A105-C5E1BD36009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0" name="Freeform 6">
              <a:extLst>
                <a:ext uri="{FF2B5EF4-FFF2-40B4-BE49-F238E27FC236}">
                  <a16:creationId xmlns:a16="http://schemas.microsoft.com/office/drawing/2014/main" id="{2CF6E46A-CCCD-4728-B011-E147B23629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1" name="Freeform 6">
              <a:extLst>
                <a:ext uri="{FF2B5EF4-FFF2-40B4-BE49-F238E27FC236}">
                  <a16:creationId xmlns:a16="http://schemas.microsoft.com/office/drawing/2014/main" id="{2E2C684B-30C9-4689-A529-EBF1B8ADB2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13" name="Rectangle 12">
            <a:extLst>
              <a:ext uri="{FF2B5EF4-FFF2-40B4-BE49-F238E27FC236}">
                <a16:creationId xmlns:a16="http://schemas.microsoft.com/office/drawing/2014/main" id="{D8E74CFB-EAAD-43E9-BDAC-AAE4F8E86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6E31D67-858D-409A-863E-EE8DEB9CC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6"/>
            <a:ext cx="3157728"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Freeform 6">
            <a:extLst>
              <a:ext uri="{FF2B5EF4-FFF2-40B4-BE49-F238E27FC236}">
                <a16:creationId xmlns:a16="http://schemas.microsoft.com/office/drawing/2014/main" id="{0C11AD76-2664-4F1B-8A6E-71601C059E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3922753"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4" name="Title 3">
            <a:extLst>
              <a:ext uri="{FF2B5EF4-FFF2-40B4-BE49-F238E27FC236}">
                <a16:creationId xmlns:a16="http://schemas.microsoft.com/office/drawing/2014/main" id="{9A15E7D2-EAA1-F940-87FD-C82A31E222CA}"/>
              </a:ext>
            </a:extLst>
          </p:cNvPr>
          <p:cNvSpPr>
            <a:spLocks noGrp="1"/>
          </p:cNvSpPr>
          <p:nvPr>
            <p:ph type="title"/>
          </p:nvPr>
        </p:nvSpPr>
        <p:spPr>
          <a:xfrm>
            <a:off x="4648417" y="1480930"/>
            <a:ext cx="6778558" cy="3254321"/>
          </a:xfrm>
        </p:spPr>
        <p:txBody>
          <a:bodyPr vert="horz" lIns="91440" tIns="45720" rIns="91440" bIns="45720" rtlCol="0" anchor="b">
            <a:normAutofit/>
          </a:bodyPr>
          <a:lstStyle/>
          <a:p>
            <a:r>
              <a:rPr lang="en-US" sz="6000" cap="all"/>
              <a:t>Gastrointestinal Hemorrhage </a:t>
            </a:r>
            <a:endParaRPr lang="en-US" sz="6000" cap="all" dirty="0"/>
          </a:p>
        </p:txBody>
      </p:sp>
    </p:spTree>
    <p:extLst>
      <p:ext uri="{BB962C8B-B14F-4D97-AF65-F5344CB8AC3E}">
        <p14:creationId xmlns:p14="http://schemas.microsoft.com/office/powerpoint/2010/main" val="2904720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E97C7-BA94-3845-A175-4B0B9CDBD630}"/>
              </a:ext>
            </a:extLst>
          </p:cNvPr>
          <p:cNvSpPr>
            <a:spLocks noGrp="1"/>
          </p:cNvSpPr>
          <p:nvPr>
            <p:ph type="title"/>
          </p:nvPr>
        </p:nvSpPr>
        <p:spPr/>
        <p:txBody>
          <a:bodyPr/>
          <a:lstStyle/>
          <a:p>
            <a:r>
              <a:rPr lang="en-US" dirty="0"/>
              <a:t>NSAIDs and steroids </a:t>
            </a:r>
          </a:p>
        </p:txBody>
      </p:sp>
      <p:sp>
        <p:nvSpPr>
          <p:cNvPr id="3" name="Content Placeholder 2">
            <a:extLst>
              <a:ext uri="{FF2B5EF4-FFF2-40B4-BE49-F238E27FC236}">
                <a16:creationId xmlns:a16="http://schemas.microsoft.com/office/drawing/2014/main" id="{707EF5D7-4288-4844-A988-36AE775B9AA6}"/>
              </a:ext>
            </a:extLst>
          </p:cNvPr>
          <p:cNvSpPr>
            <a:spLocks noGrp="1"/>
          </p:cNvSpPr>
          <p:nvPr>
            <p:ph sz="half" idx="1"/>
          </p:nvPr>
        </p:nvSpPr>
        <p:spPr>
          <a:xfrm>
            <a:off x="1371600" y="1616529"/>
            <a:ext cx="4963886" cy="4898571"/>
          </a:xfrm>
        </p:spPr>
        <p:txBody>
          <a:bodyPr>
            <a:normAutofit fontScale="92500" lnSpcReduction="20000"/>
          </a:bodyPr>
          <a:lstStyle/>
          <a:p>
            <a:r>
              <a:rPr lang="en-US" dirty="0"/>
              <a:t>NSAIDs</a:t>
            </a:r>
          </a:p>
          <a:p>
            <a:pPr lvl="1"/>
            <a:r>
              <a:rPr lang="en-US" dirty="0"/>
              <a:t>Inhibition of prostaglandin synthesis via inhibition of cyclooxygenase</a:t>
            </a:r>
          </a:p>
          <a:p>
            <a:pPr lvl="1"/>
            <a:r>
              <a:rPr lang="en-US" dirty="0"/>
              <a:t>Prostaglandins influence or mediate </a:t>
            </a:r>
          </a:p>
          <a:p>
            <a:pPr lvl="2"/>
            <a:r>
              <a:rPr lang="en-US" dirty="0"/>
              <a:t>Mucus and HCO3- secretion</a:t>
            </a:r>
          </a:p>
          <a:p>
            <a:pPr lvl="2"/>
            <a:r>
              <a:rPr lang="en-US" dirty="0"/>
              <a:t>Mucosal blood flow</a:t>
            </a:r>
          </a:p>
          <a:p>
            <a:pPr lvl="2"/>
            <a:r>
              <a:rPr lang="en-US" dirty="0"/>
              <a:t>Epithelial cell turnover and repair </a:t>
            </a:r>
          </a:p>
          <a:p>
            <a:pPr lvl="2"/>
            <a:r>
              <a:rPr lang="en-US" dirty="0"/>
              <a:t>Mucosal immunocyte function</a:t>
            </a:r>
          </a:p>
          <a:p>
            <a:pPr lvl="1"/>
            <a:r>
              <a:rPr lang="en-US" dirty="0"/>
              <a:t>Topical irritant properties </a:t>
            </a:r>
          </a:p>
          <a:p>
            <a:pPr lvl="2"/>
            <a:r>
              <a:rPr lang="en-US" dirty="0"/>
              <a:t>Ion trapping allows accumulation of NSAIDs in epithelial cells </a:t>
            </a:r>
          </a:p>
          <a:p>
            <a:pPr lvl="2"/>
            <a:r>
              <a:rPr lang="en-US" dirty="0"/>
              <a:t>NSAID can decrease hydrophobicity of mucus layer in stomach</a:t>
            </a:r>
          </a:p>
          <a:p>
            <a:pPr lvl="2"/>
            <a:r>
              <a:rPr lang="en-US" dirty="0"/>
              <a:t>Neutrophils can be attracted to mucus capillaries where they form thrombi and obstruct capillaries</a:t>
            </a:r>
          </a:p>
          <a:p>
            <a:pPr marL="530352" lvl="1" indent="0">
              <a:buNone/>
            </a:pPr>
            <a:r>
              <a:rPr lang="en-US" dirty="0"/>
              <a:t>-  Ulcerations most seen in pyloric antrum </a:t>
            </a:r>
          </a:p>
        </p:txBody>
      </p:sp>
      <p:sp>
        <p:nvSpPr>
          <p:cNvPr id="4" name="Content Placeholder 3">
            <a:extLst>
              <a:ext uri="{FF2B5EF4-FFF2-40B4-BE49-F238E27FC236}">
                <a16:creationId xmlns:a16="http://schemas.microsoft.com/office/drawing/2014/main" id="{47162070-7D0D-9041-8E06-383AE6F52036}"/>
              </a:ext>
            </a:extLst>
          </p:cNvPr>
          <p:cNvSpPr>
            <a:spLocks noGrp="1"/>
          </p:cNvSpPr>
          <p:nvPr>
            <p:ph sz="half" idx="2"/>
          </p:nvPr>
        </p:nvSpPr>
        <p:spPr>
          <a:xfrm>
            <a:off x="6525403" y="1616529"/>
            <a:ext cx="4447786" cy="4767942"/>
          </a:xfrm>
        </p:spPr>
        <p:txBody>
          <a:bodyPr>
            <a:normAutofit fontScale="92500" lnSpcReduction="20000"/>
          </a:bodyPr>
          <a:lstStyle/>
          <a:p>
            <a:r>
              <a:rPr lang="en-US" dirty="0"/>
              <a:t>Steroids </a:t>
            </a:r>
          </a:p>
          <a:p>
            <a:pPr lvl="1"/>
            <a:r>
              <a:rPr lang="en-US" dirty="0"/>
              <a:t>High doses of steroids inhibit prostaglandin synthesis via inhibition of phospholipase</a:t>
            </a:r>
          </a:p>
          <a:p>
            <a:pPr lvl="1"/>
            <a:r>
              <a:rPr lang="en-US" dirty="0"/>
              <a:t>Inhibits gastric alkaline response </a:t>
            </a:r>
          </a:p>
          <a:p>
            <a:pPr lvl="1"/>
            <a:r>
              <a:rPr lang="en-US" dirty="0"/>
              <a:t>Reduces mucosal blood flow, reducing ability of GI mucosa protective factors</a:t>
            </a:r>
          </a:p>
          <a:p>
            <a:pPr lvl="1"/>
            <a:r>
              <a:rPr lang="en-US" dirty="0"/>
              <a:t>Ulcers often seen with other predisposing factors </a:t>
            </a:r>
          </a:p>
          <a:p>
            <a:pPr lvl="1"/>
            <a:endParaRPr lang="en-US" dirty="0"/>
          </a:p>
        </p:txBody>
      </p:sp>
    </p:spTree>
    <p:extLst>
      <p:ext uri="{BB962C8B-B14F-4D97-AF65-F5344CB8AC3E}">
        <p14:creationId xmlns:p14="http://schemas.microsoft.com/office/powerpoint/2010/main" val="8829640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F8F26-DD17-C441-BD5D-0757A741D4C0}"/>
              </a:ext>
            </a:extLst>
          </p:cNvPr>
          <p:cNvSpPr>
            <a:spLocks noGrp="1"/>
          </p:cNvSpPr>
          <p:nvPr>
            <p:ph type="title"/>
          </p:nvPr>
        </p:nvSpPr>
        <p:spPr/>
        <p:txBody>
          <a:bodyPr/>
          <a:lstStyle/>
          <a:p>
            <a:r>
              <a:rPr lang="en-US" dirty="0"/>
              <a:t>Hypoadrenocorticism </a:t>
            </a:r>
          </a:p>
        </p:txBody>
      </p:sp>
      <p:sp>
        <p:nvSpPr>
          <p:cNvPr id="5" name="Content Placeholder 4">
            <a:extLst>
              <a:ext uri="{FF2B5EF4-FFF2-40B4-BE49-F238E27FC236}">
                <a16:creationId xmlns:a16="http://schemas.microsoft.com/office/drawing/2014/main" id="{D1FB6A61-5D07-BB43-BF6F-3D2AF317CD13}"/>
              </a:ext>
            </a:extLst>
          </p:cNvPr>
          <p:cNvSpPr>
            <a:spLocks noGrp="1"/>
          </p:cNvSpPr>
          <p:nvPr>
            <p:ph idx="1"/>
          </p:nvPr>
        </p:nvSpPr>
        <p:spPr/>
        <p:txBody>
          <a:bodyPr/>
          <a:lstStyle/>
          <a:p>
            <a:r>
              <a:rPr lang="en-US" dirty="0"/>
              <a:t>Glucocorticoids have important influence on the epithelial integrity and vascular permeability and can act as trophic (growth) factors for the GI mucosa </a:t>
            </a:r>
          </a:p>
          <a:p>
            <a:r>
              <a:rPr lang="en-US" dirty="0"/>
              <a:t>Possible that lack of glucocorticoids predisposes to mucosal erosions and ulcers </a:t>
            </a:r>
          </a:p>
        </p:txBody>
      </p:sp>
    </p:spTree>
    <p:extLst>
      <p:ext uri="{BB962C8B-B14F-4D97-AF65-F5344CB8AC3E}">
        <p14:creationId xmlns:p14="http://schemas.microsoft.com/office/powerpoint/2010/main" val="953436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3B8D2-2F92-B34B-87BC-22F755A2F4BF}"/>
              </a:ext>
            </a:extLst>
          </p:cNvPr>
          <p:cNvSpPr>
            <a:spLocks noGrp="1"/>
          </p:cNvSpPr>
          <p:nvPr>
            <p:ph type="title"/>
          </p:nvPr>
        </p:nvSpPr>
        <p:spPr/>
        <p:txBody>
          <a:bodyPr/>
          <a:lstStyle/>
          <a:p>
            <a:r>
              <a:rPr lang="en-US" dirty="0"/>
              <a:t>Bacterial Infections</a:t>
            </a:r>
          </a:p>
        </p:txBody>
      </p:sp>
      <p:sp>
        <p:nvSpPr>
          <p:cNvPr id="5" name="Content Placeholder 4">
            <a:extLst>
              <a:ext uri="{FF2B5EF4-FFF2-40B4-BE49-F238E27FC236}">
                <a16:creationId xmlns:a16="http://schemas.microsoft.com/office/drawing/2014/main" id="{E0159883-34EE-1E47-AB29-564A7981D3DE}"/>
              </a:ext>
            </a:extLst>
          </p:cNvPr>
          <p:cNvSpPr>
            <a:spLocks noGrp="1"/>
          </p:cNvSpPr>
          <p:nvPr>
            <p:ph idx="1"/>
          </p:nvPr>
        </p:nvSpPr>
        <p:spPr/>
        <p:txBody>
          <a:bodyPr/>
          <a:lstStyle/>
          <a:p>
            <a:r>
              <a:rPr lang="en-US" dirty="0"/>
              <a:t>Associated with colonization of GI mucosa and likely subsequent enterotoxin or endotoxin release</a:t>
            </a:r>
          </a:p>
          <a:p>
            <a:r>
              <a:rPr lang="en-US" dirty="0"/>
              <a:t>H. Pylori </a:t>
            </a:r>
          </a:p>
          <a:p>
            <a:pPr lvl="1"/>
            <a:r>
              <a:rPr lang="en-US" dirty="0"/>
              <a:t>Directly colonizes gastric mucus, attaches to gastric epithelial cells, and releases cytotoxins that break down the protective mucous barrier and underlying cells </a:t>
            </a:r>
          </a:p>
        </p:txBody>
      </p:sp>
    </p:spTree>
    <p:extLst>
      <p:ext uri="{BB962C8B-B14F-4D97-AF65-F5344CB8AC3E}">
        <p14:creationId xmlns:p14="http://schemas.microsoft.com/office/powerpoint/2010/main" val="3242860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09B7B-E946-D247-8DB4-FB16BA1C7224}"/>
              </a:ext>
            </a:extLst>
          </p:cNvPr>
          <p:cNvSpPr>
            <a:spLocks noGrp="1"/>
          </p:cNvSpPr>
          <p:nvPr>
            <p:ph type="title"/>
          </p:nvPr>
        </p:nvSpPr>
        <p:spPr/>
        <p:txBody>
          <a:bodyPr/>
          <a:lstStyle/>
          <a:p>
            <a:r>
              <a:rPr lang="en-US" dirty="0" err="1"/>
              <a:t>Gastrinoma</a:t>
            </a:r>
            <a:r>
              <a:rPr lang="en-US" dirty="0"/>
              <a:t> (Zollinger-Ellison Syndrome)</a:t>
            </a:r>
          </a:p>
        </p:txBody>
      </p:sp>
      <p:sp>
        <p:nvSpPr>
          <p:cNvPr id="5" name="Content Placeholder 4">
            <a:extLst>
              <a:ext uri="{FF2B5EF4-FFF2-40B4-BE49-F238E27FC236}">
                <a16:creationId xmlns:a16="http://schemas.microsoft.com/office/drawing/2014/main" id="{16EDD394-583F-534A-8497-EA1ED94C92B7}"/>
              </a:ext>
            </a:extLst>
          </p:cNvPr>
          <p:cNvSpPr>
            <a:spLocks noGrp="1"/>
          </p:cNvSpPr>
          <p:nvPr>
            <p:ph idx="1"/>
          </p:nvPr>
        </p:nvSpPr>
        <p:spPr/>
        <p:txBody>
          <a:bodyPr/>
          <a:lstStyle/>
          <a:p>
            <a:r>
              <a:rPr lang="en-US" dirty="0"/>
              <a:t>Highest rates of H+ secretion </a:t>
            </a:r>
          </a:p>
          <a:p>
            <a:r>
              <a:rPr lang="en-US" dirty="0"/>
              <a:t>Usually a tumor in the pancreas that secretes large quantities of Gastrin </a:t>
            </a:r>
          </a:p>
          <a:p>
            <a:pPr lvl="1"/>
            <a:r>
              <a:rPr lang="en-US" dirty="0"/>
              <a:t>Increase H+ secretion by parietal cells </a:t>
            </a:r>
          </a:p>
          <a:p>
            <a:pPr lvl="1"/>
            <a:r>
              <a:rPr lang="en-US" dirty="0"/>
              <a:t>Increased parietal cell mass</a:t>
            </a:r>
          </a:p>
          <a:p>
            <a:r>
              <a:rPr lang="en-US" dirty="0"/>
              <a:t>Delivery of excess H+ to duodenum overwhelms buffering capacity of HCO3- and produces ulcer </a:t>
            </a:r>
          </a:p>
        </p:txBody>
      </p:sp>
    </p:spTree>
    <p:extLst>
      <p:ext uri="{BB962C8B-B14F-4D97-AF65-F5344CB8AC3E}">
        <p14:creationId xmlns:p14="http://schemas.microsoft.com/office/powerpoint/2010/main" val="14178305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0BABF-9A47-D64A-B3DD-935A40B4805C}"/>
              </a:ext>
            </a:extLst>
          </p:cNvPr>
          <p:cNvSpPr>
            <a:spLocks noGrp="1"/>
          </p:cNvSpPr>
          <p:nvPr>
            <p:ph type="title"/>
          </p:nvPr>
        </p:nvSpPr>
        <p:spPr/>
        <p:txBody>
          <a:bodyPr/>
          <a:lstStyle/>
          <a:p>
            <a:r>
              <a:rPr lang="en-US" dirty="0"/>
              <a:t>IBD/PLE</a:t>
            </a:r>
          </a:p>
        </p:txBody>
      </p:sp>
      <p:sp>
        <p:nvSpPr>
          <p:cNvPr id="3" name="Content Placeholder 2">
            <a:extLst>
              <a:ext uri="{FF2B5EF4-FFF2-40B4-BE49-F238E27FC236}">
                <a16:creationId xmlns:a16="http://schemas.microsoft.com/office/drawing/2014/main" id="{42D104F3-DC08-9C49-8E18-4042ED536CCF}"/>
              </a:ext>
            </a:extLst>
          </p:cNvPr>
          <p:cNvSpPr>
            <a:spLocks noGrp="1"/>
          </p:cNvSpPr>
          <p:nvPr>
            <p:ph idx="1"/>
          </p:nvPr>
        </p:nvSpPr>
        <p:spPr/>
        <p:txBody>
          <a:bodyPr/>
          <a:lstStyle/>
          <a:p>
            <a:r>
              <a:rPr lang="en-US" dirty="0"/>
              <a:t>Inflammation or loss of protective mucus GI barrier </a:t>
            </a:r>
          </a:p>
          <a:p>
            <a:r>
              <a:rPr lang="en-US" dirty="0"/>
              <a:t>Diseases most associated with PLE</a:t>
            </a:r>
          </a:p>
          <a:p>
            <a:pPr lvl="1"/>
            <a:r>
              <a:rPr lang="en-US" dirty="0"/>
              <a:t>Lymphocytic </a:t>
            </a:r>
            <a:r>
              <a:rPr lang="en-US" dirty="0" err="1"/>
              <a:t>plasmacytic</a:t>
            </a:r>
            <a:r>
              <a:rPr lang="en-US" dirty="0"/>
              <a:t> </a:t>
            </a:r>
          </a:p>
          <a:p>
            <a:pPr lvl="1"/>
            <a:r>
              <a:rPr lang="en-US" dirty="0" err="1"/>
              <a:t>Eosinophillic</a:t>
            </a:r>
            <a:r>
              <a:rPr lang="en-US" dirty="0"/>
              <a:t> </a:t>
            </a:r>
          </a:p>
          <a:p>
            <a:pPr lvl="1"/>
            <a:r>
              <a:rPr lang="en-US" dirty="0"/>
              <a:t>Granulomatous inflammatory bowel disease</a:t>
            </a:r>
          </a:p>
          <a:p>
            <a:pPr lvl="1"/>
            <a:r>
              <a:rPr lang="en-US" dirty="0" err="1"/>
              <a:t>Lymphangectasia</a:t>
            </a:r>
            <a:endParaRPr lang="en-US" dirty="0"/>
          </a:p>
          <a:p>
            <a:pPr lvl="1"/>
            <a:r>
              <a:rPr lang="en-US" dirty="0"/>
              <a:t>GI fungal disease</a:t>
            </a:r>
          </a:p>
          <a:p>
            <a:pPr lvl="1"/>
            <a:r>
              <a:rPr lang="en-US" dirty="0"/>
              <a:t>Diffuse neoplasia </a:t>
            </a:r>
          </a:p>
        </p:txBody>
      </p:sp>
    </p:spTree>
    <p:extLst>
      <p:ext uri="{BB962C8B-B14F-4D97-AF65-F5344CB8AC3E}">
        <p14:creationId xmlns:p14="http://schemas.microsoft.com/office/powerpoint/2010/main" val="1983910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60B21-ECE5-0B44-BD4B-31C10CF114C8}"/>
              </a:ext>
            </a:extLst>
          </p:cNvPr>
          <p:cNvSpPr>
            <a:spLocks noGrp="1"/>
          </p:cNvSpPr>
          <p:nvPr>
            <p:ph type="title"/>
          </p:nvPr>
        </p:nvSpPr>
        <p:spPr/>
        <p:txBody>
          <a:bodyPr/>
          <a:lstStyle/>
          <a:p>
            <a:r>
              <a:rPr lang="en-US" dirty="0"/>
              <a:t>HGE or AHDS </a:t>
            </a:r>
          </a:p>
        </p:txBody>
      </p:sp>
      <p:sp>
        <p:nvSpPr>
          <p:cNvPr id="3" name="Content Placeholder 2">
            <a:extLst>
              <a:ext uri="{FF2B5EF4-FFF2-40B4-BE49-F238E27FC236}">
                <a16:creationId xmlns:a16="http://schemas.microsoft.com/office/drawing/2014/main" id="{393AE1B3-4834-954D-96D1-9D4A3CF7341C}"/>
              </a:ext>
            </a:extLst>
          </p:cNvPr>
          <p:cNvSpPr>
            <a:spLocks noGrp="1"/>
          </p:cNvSpPr>
          <p:nvPr>
            <p:ph sz="half" idx="1"/>
          </p:nvPr>
        </p:nvSpPr>
        <p:spPr>
          <a:xfrm>
            <a:off x="1371600" y="1681843"/>
            <a:ext cx="4447786" cy="4490357"/>
          </a:xfrm>
        </p:spPr>
        <p:txBody>
          <a:bodyPr>
            <a:normAutofit fontScale="92500" lnSpcReduction="10000"/>
          </a:bodyPr>
          <a:lstStyle/>
          <a:p>
            <a:r>
              <a:rPr lang="en-US" dirty="0"/>
              <a:t>Disease of unknown cause </a:t>
            </a:r>
          </a:p>
          <a:p>
            <a:r>
              <a:rPr lang="en-US" dirty="0"/>
              <a:t>Typically affects young to middle age, small breed dogs</a:t>
            </a:r>
          </a:p>
          <a:p>
            <a:r>
              <a:rPr lang="en-US" dirty="0"/>
              <a:t>Suspected causes</a:t>
            </a:r>
          </a:p>
          <a:p>
            <a:pPr lvl="1"/>
            <a:r>
              <a:rPr lang="en-US" dirty="0"/>
              <a:t>Abnormal immune response to bacteria </a:t>
            </a:r>
          </a:p>
          <a:p>
            <a:pPr lvl="1"/>
            <a:r>
              <a:rPr lang="en-US" dirty="0"/>
              <a:t>Bacterial endotoxin </a:t>
            </a:r>
          </a:p>
          <a:p>
            <a:pPr lvl="1"/>
            <a:r>
              <a:rPr lang="en-US" dirty="0"/>
              <a:t>Dietary indiscretion</a:t>
            </a:r>
          </a:p>
          <a:p>
            <a:pPr lvl="1"/>
            <a:r>
              <a:rPr lang="en-US" dirty="0"/>
              <a:t>C. perfringens</a:t>
            </a:r>
          </a:p>
        </p:txBody>
      </p:sp>
      <p:sp>
        <p:nvSpPr>
          <p:cNvPr id="4" name="Content Placeholder 3">
            <a:extLst>
              <a:ext uri="{FF2B5EF4-FFF2-40B4-BE49-F238E27FC236}">
                <a16:creationId xmlns:a16="http://schemas.microsoft.com/office/drawing/2014/main" id="{06C0E594-2FCC-8B47-8946-480F9F7D6F04}"/>
              </a:ext>
            </a:extLst>
          </p:cNvPr>
          <p:cNvSpPr>
            <a:spLocks noGrp="1"/>
          </p:cNvSpPr>
          <p:nvPr>
            <p:ph sz="half" idx="2"/>
          </p:nvPr>
        </p:nvSpPr>
        <p:spPr>
          <a:xfrm>
            <a:off x="6525403" y="1681843"/>
            <a:ext cx="4447786" cy="4185557"/>
          </a:xfrm>
        </p:spPr>
        <p:txBody>
          <a:bodyPr>
            <a:normAutofit fontScale="92500" lnSpcReduction="10000"/>
          </a:bodyPr>
          <a:lstStyle/>
          <a:p>
            <a:r>
              <a:rPr lang="en-US" dirty="0" err="1"/>
              <a:t>Peracute</a:t>
            </a:r>
            <a:r>
              <a:rPr lang="en-US" dirty="0"/>
              <a:t> onset of clinical signs that can progress rapidly without appropriate intervention</a:t>
            </a:r>
          </a:p>
          <a:p>
            <a:pPr lvl="1"/>
            <a:r>
              <a:rPr lang="en-US" dirty="0"/>
              <a:t>Hemorrhagic diarrhea</a:t>
            </a:r>
          </a:p>
          <a:p>
            <a:pPr lvl="1"/>
            <a:r>
              <a:rPr lang="en-US" dirty="0"/>
              <a:t>Vomiting</a:t>
            </a:r>
          </a:p>
          <a:p>
            <a:pPr lvl="1"/>
            <a:r>
              <a:rPr lang="en-US" dirty="0"/>
              <a:t>Anorexia</a:t>
            </a:r>
          </a:p>
          <a:p>
            <a:pPr lvl="1"/>
            <a:r>
              <a:rPr lang="en-US" dirty="0"/>
              <a:t>Increase in PCV (splenic contraction and hemoconcentration)</a:t>
            </a:r>
          </a:p>
          <a:p>
            <a:pPr lvl="1"/>
            <a:r>
              <a:rPr lang="en-US" dirty="0"/>
              <a:t>Normal, slightly increased, or slightly decreased TS</a:t>
            </a:r>
          </a:p>
          <a:p>
            <a:pPr lvl="2"/>
            <a:r>
              <a:rPr lang="en-US" dirty="0"/>
              <a:t>GI loss of serum proteins</a:t>
            </a:r>
          </a:p>
          <a:p>
            <a:pPr lvl="2"/>
            <a:r>
              <a:rPr lang="en-US" dirty="0"/>
              <a:t>Redistribution of body water into vascular space</a:t>
            </a:r>
          </a:p>
          <a:p>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1359398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891CD-FAF1-DD4B-83B8-71D251C33DE0}"/>
              </a:ext>
            </a:extLst>
          </p:cNvPr>
          <p:cNvSpPr>
            <a:spLocks noGrp="1"/>
          </p:cNvSpPr>
          <p:nvPr>
            <p:ph type="title"/>
          </p:nvPr>
        </p:nvSpPr>
        <p:spPr/>
        <p:txBody>
          <a:bodyPr/>
          <a:lstStyle/>
          <a:p>
            <a:r>
              <a:rPr lang="en-US" dirty="0"/>
              <a:t>HGE/AHDS</a:t>
            </a:r>
          </a:p>
        </p:txBody>
      </p:sp>
      <p:pic>
        <p:nvPicPr>
          <p:cNvPr id="6" name="Content Placeholder 5">
            <a:extLst>
              <a:ext uri="{FF2B5EF4-FFF2-40B4-BE49-F238E27FC236}">
                <a16:creationId xmlns:a16="http://schemas.microsoft.com/office/drawing/2014/main" id="{D4F1C30B-A36B-6645-9678-4A377D1B692D}"/>
              </a:ext>
            </a:extLst>
          </p:cNvPr>
          <p:cNvPicPr>
            <a:picLocks noGrp="1" noChangeAspect="1"/>
          </p:cNvPicPr>
          <p:nvPr>
            <p:ph sz="half" idx="1"/>
          </p:nvPr>
        </p:nvPicPr>
        <p:blipFill>
          <a:blip r:embed="rId3"/>
          <a:stretch>
            <a:fillRect/>
          </a:stretch>
        </p:blipFill>
        <p:spPr>
          <a:xfrm>
            <a:off x="1061357" y="2038045"/>
            <a:ext cx="5330395" cy="3829355"/>
          </a:xfrm>
        </p:spPr>
      </p:pic>
      <p:sp>
        <p:nvSpPr>
          <p:cNvPr id="4" name="Content Placeholder 3">
            <a:extLst>
              <a:ext uri="{FF2B5EF4-FFF2-40B4-BE49-F238E27FC236}">
                <a16:creationId xmlns:a16="http://schemas.microsoft.com/office/drawing/2014/main" id="{77E10010-2381-1E49-9EC7-4B815F9DBF4A}"/>
              </a:ext>
            </a:extLst>
          </p:cNvPr>
          <p:cNvSpPr>
            <a:spLocks noGrp="1"/>
          </p:cNvSpPr>
          <p:nvPr>
            <p:ph sz="half" idx="2"/>
          </p:nvPr>
        </p:nvSpPr>
        <p:spPr>
          <a:xfrm>
            <a:off x="6525403" y="2038045"/>
            <a:ext cx="4447786" cy="4607684"/>
          </a:xfrm>
        </p:spPr>
        <p:txBody>
          <a:bodyPr>
            <a:normAutofit/>
          </a:bodyPr>
          <a:lstStyle/>
          <a:p>
            <a:r>
              <a:rPr lang="en-US" dirty="0"/>
              <a:t>Histopathology of GI tract from 10 dogs with HGE (</a:t>
            </a:r>
            <a:r>
              <a:rPr lang="en-US" dirty="0" err="1"/>
              <a:t>Unterer</a:t>
            </a:r>
            <a:r>
              <a:rPr lang="en-US" dirty="0"/>
              <a:t> et. Al 2013)</a:t>
            </a:r>
          </a:p>
          <a:p>
            <a:pPr lvl="1"/>
            <a:r>
              <a:rPr lang="en-US" dirty="0"/>
              <a:t>Acute mucosal necrosis of SI and colon (10/10)</a:t>
            </a:r>
          </a:p>
          <a:p>
            <a:pPr lvl="1"/>
            <a:r>
              <a:rPr lang="en-US" dirty="0"/>
              <a:t>Neutrophilic inflammation of SI and colon (10/10)</a:t>
            </a:r>
          </a:p>
          <a:p>
            <a:pPr lvl="1"/>
            <a:r>
              <a:rPr lang="en-US" dirty="0"/>
              <a:t>Rod shaped bacteria adhered to necrotic mucosal surfaces (9/10)</a:t>
            </a:r>
          </a:p>
          <a:p>
            <a:r>
              <a:rPr lang="en-US" dirty="0"/>
              <a:t>Enterotoxins most logical explanation for destructive mucosal lesions</a:t>
            </a:r>
          </a:p>
        </p:txBody>
      </p:sp>
    </p:spTree>
    <p:extLst>
      <p:ext uri="{BB962C8B-B14F-4D97-AF65-F5344CB8AC3E}">
        <p14:creationId xmlns:p14="http://schemas.microsoft.com/office/powerpoint/2010/main" val="12219321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087C6-BB34-3448-A4A7-1606E15A68D0}"/>
              </a:ext>
            </a:extLst>
          </p:cNvPr>
          <p:cNvSpPr>
            <a:spLocks noGrp="1"/>
          </p:cNvSpPr>
          <p:nvPr>
            <p:ph type="title"/>
          </p:nvPr>
        </p:nvSpPr>
        <p:spPr/>
        <p:txBody>
          <a:bodyPr/>
          <a:lstStyle/>
          <a:p>
            <a:r>
              <a:rPr lang="en-US" dirty="0"/>
              <a:t>What is/are the most common causes of ulcerative disease in dogs?</a:t>
            </a:r>
          </a:p>
        </p:txBody>
      </p:sp>
      <p:sp>
        <p:nvSpPr>
          <p:cNvPr id="5" name="Content Placeholder 4">
            <a:extLst>
              <a:ext uri="{FF2B5EF4-FFF2-40B4-BE49-F238E27FC236}">
                <a16:creationId xmlns:a16="http://schemas.microsoft.com/office/drawing/2014/main" id="{A018E96F-EE55-C741-BB45-20CC9054C6FC}"/>
              </a:ext>
            </a:extLst>
          </p:cNvPr>
          <p:cNvSpPr>
            <a:spLocks noGrp="1"/>
          </p:cNvSpPr>
          <p:nvPr>
            <p:ph idx="1"/>
          </p:nvPr>
        </p:nvSpPr>
        <p:spPr/>
        <p:txBody>
          <a:bodyPr/>
          <a:lstStyle/>
          <a:p>
            <a:pPr marL="457200" indent="-457200">
              <a:buFont typeface="+mj-lt"/>
              <a:buAutoNum type="alphaLcParenR"/>
            </a:pPr>
            <a:r>
              <a:rPr lang="en-US" dirty="0"/>
              <a:t>Bacterial colonization of gastric mucosa</a:t>
            </a:r>
          </a:p>
          <a:p>
            <a:pPr marL="457200" indent="-457200">
              <a:buFont typeface="+mj-lt"/>
              <a:buAutoNum type="alphaLcParenR"/>
            </a:pPr>
            <a:r>
              <a:rPr lang="en-US" dirty="0"/>
              <a:t>Neoplasia</a:t>
            </a:r>
          </a:p>
          <a:p>
            <a:pPr marL="457200" indent="-457200">
              <a:buFont typeface="+mj-lt"/>
              <a:buAutoNum type="alphaLcParenR"/>
            </a:pPr>
            <a:r>
              <a:rPr lang="en-US" dirty="0"/>
              <a:t>Hepatic disease</a:t>
            </a:r>
          </a:p>
          <a:p>
            <a:pPr marL="457200" indent="-457200">
              <a:buFont typeface="+mj-lt"/>
              <a:buAutoNum type="alphaLcParenR"/>
            </a:pPr>
            <a:r>
              <a:rPr lang="en-US" dirty="0"/>
              <a:t>NSAIDs</a:t>
            </a:r>
          </a:p>
          <a:p>
            <a:pPr marL="457200" indent="-457200">
              <a:buFont typeface="+mj-lt"/>
              <a:buAutoNum type="alphaLcParenR"/>
            </a:pPr>
            <a:r>
              <a:rPr lang="en-US" dirty="0"/>
              <a:t>Uremia</a:t>
            </a:r>
          </a:p>
        </p:txBody>
      </p:sp>
    </p:spTree>
    <p:extLst>
      <p:ext uri="{BB962C8B-B14F-4D97-AF65-F5344CB8AC3E}">
        <p14:creationId xmlns:p14="http://schemas.microsoft.com/office/powerpoint/2010/main" val="17892401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A8C5B-0FEB-824F-B230-65F6A90B4487}"/>
              </a:ext>
            </a:extLst>
          </p:cNvPr>
          <p:cNvSpPr>
            <a:spLocks noGrp="1"/>
          </p:cNvSpPr>
          <p:nvPr>
            <p:ph type="title"/>
          </p:nvPr>
        </p:nvSpPr>
        <p:spPr/>
        <p:txBody>
          <a:bodyPr/>
          <a:lstStyle/>
          <a:p>
            <a:r>
              <a:rPr lang="en-US" dirty="0"/>
              <a:t>Coagulopathies</a:t>
            </a:r>
          </a:p>
        </p:txBody>
      </p:sp>
      <p:sp>
        <p:nvSpPr>
          <p:cNvPr id="3" name="Content Placeholder 2">
            <a:extLst>
              <a:ext uri="{FF2B5EF4-FFF2-40B4-BE49-F238E27FC236}">
                <a16:creationId xmlns:a16="http://schemas.microsoft.com/office/drawing/2014/main" id="{BAFACB48-5268-A249-81B0-2B4331C652A5}"/>
              </a:ext>
            </a:extLst>
          </p:cNvPr>
          <p:cNvSpPr>
            <a:spLocks noGrp="1"/>
          </p:cNvSpPr>
          <p:nvPr>
            <p:ph idx="1"/>
          </p:nvPr>
        </p:nvSpPr>
        <p:spPr/>
        <p:txBody>
          <a:bodyPr/>
          <a:lstStyle/>
          <a:p>
            <a:r>
              <a:rPr lang="en-US" dirty="0"/>
              <a:t>Rodenticide toxicity (coumadin like)</a:t>
            </a:r>
          </a:p>
          <a:p>
            <a:r>
              <a:rPr lang="en-US" dirty="0"/>
              <a:t>DIC </a:t>
            </a:r>
          </a:p>
          <a:p>
            <a:r>
              <a:rPr lang="en-US" dirty="0"/>
              <a:t>Coagulation factor deficiencies </a:t>
            </a:r>
          </a:p>
          <a:p>
            <a:r>
              <a:rPr lang="en-US" dirty="0"/>
              <a:t>Thrombocytopenia </a:t>
            </a:r>
          </a:p>
        </p:txBody>
      </p:sp>
    </p:spTree>
    <p:extLst>
      <p:ext uri="{BB962C8B-B14F-4D97-AF65-F5344CB8AC3E}">
        <p14:creationId xmlns:p14="http://schemas.microsoft.com/office/powerpoint/2010/main" val="1528731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3756B-3AB8-534E-8872-479F8D1187CF}"/>
              </a:ext>
            </a:extLst>
          </p:cNvPr>
          <p:cNvSpPr>
            <a:spLocks noGrp="1"/>
          </p:cNvSpPr>
          <p:nvPr>
            <p:ph type="title"/>
          </p:nvPr>
        </p:nvSpPr>
        <p:spPr/>
        <p:txBody>
          <a:bodyPr/>
          <a:lstStyle/>
          <a:p>
            <a:r>
              <a:rPr lang="en-US" dirty="0"/>
              <a:t>Vascular anomalies </a:t>
            </a:r>
          </a:p>
        </p:txBody>
      </p:sp>
      <p:sp>
        <p:nvSpPr>
          <p:cNvPr id="3" name="Content Placeholder 2">
            <a:extLst>
              <a:ext uri="{FF2B5EF4-FFF2-40B4-BE49-F238E27FC236}">
                <a16:creationId xmlns:a16="http://schemas.microsoft.com/office/drawing/2014/main" id="{AFDD973A-BC72-5A4C-9EC8-89415A41C54F}"/>
              </a:ext>
            </a:extLst>
          </p:cNvPr>
          <p:cNvSpPr>
            <a:spLocks noGrp="1"/>
          </p:cNvSpPr>
          <p:nvPr>
            <p:ph idx="1"/>
          </p:nvPr>
        </p:nvSpPr>
        <p:spPr/>
        <p:txBody>
          <a:bodyPr/>
          <a:lstStyle/>
          <a:p>
            <a:r>
              <a:rPr lang="en-US" dirty="0"/>
              <a:t>Very few reports in veterinary literature</a:t>
            </a:r>
          </a:p>
          <a:p>
            <a:r>
              <a:rPr lang="en-US" dirty="0"/>
              <a:t>Only consider when all other causes have been ruled out </a:t>
            </a:r>
          </a:p>
        </p:txBody>
      </p:sp>
    </p:spTree>
    <p:extLst>
      <p:ext uri="{BB962C8B-B14F-4D97-AF65-F5344CB8AC3E}">
        <p14:creationId xmlns:p14="http://schemas.microsoft.com/office/powerpoint/2010/main" val="4209621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1DF93-C294-3640-8A8C-FA150B506F02}"/>
              </a:ext>
            </a:extLst>
          </p:cNvPr>
          <p:cNvSpPr>
            <a:spLocks noGrp="1"/>
          </p:cNvSpPr>
          <p:nvPr>
            <p:ph type="title"/>
          </p:nvPr>
        </p:nvSpPr>
        <p:spPr/>
        <p:txBody>
          <a:bodyPr>
            <a:normAutofit fontScale="90000"/>
          </a:bodyPr>
          <a:lstStyle/>
          <a:p>
            <a:r>
              <a:rPr lang="en-US" dirty="0">
                <a:hlinkClick r:id="rId2"/>
              </a:rPr>
              <a:t>pollev.com/jamieselman011</a:t>
            </a:r>
            <a:br>
              <a:rPr lang="en-US" dirty="0"/>
            </a:br>
            <a:br>
              <a:rPr lang="en-US" dirty="0"/>
            </a:br>
            <a:r>
              <a:rPr lang="en-US" dirty="0"/>
              <a:t>or text JAMIESELMAN011 to 22333</a:t>
            </a:r>
          </a:p>
        </p:txBody>
      </p:sp>
    </p:spTree>
    <p:extLst>
      <p:ext uri="{BB962C8B-B14F-4D97-AF65-F5344CB8AC3E}">
        <p14:creationId xmlns:p14="http://schemas.microsoft.com/office/powerpoint/2010/main" val="1085395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5D0E52-1C16-504C-BD14-86919CC32F82}"/>
              </a:ext>
            </a:extLst>
          </p:cNvPr>
          <p:cNvSpPr>
            <a:spLocks noGrp="1"/>
          </p:cNvSpPr>
          <p:nvPr>
            <p:ph type="title"/>
          </p:nvPr>
        </p:nvSpPr>
        <p:spPr/>
        <p:txBody>
          <a:bodyPr/>
          <a:lstStyle/>
          <a:p>
            <a:r>
              <a:rPr lang="en-US" dirty="0"/>
              <a:t>HISTORY</a:t>
            </a:r>
          </a:p>
        </p:txBody>
      </p:sp>
      <p:sp>
        <p:nvSpPr>
          <p:cNvPr id="5" name="Content Placeholder 4">
            <a:extLst>
              <a:ext uri="{FF2B5EF4-FFF2-40B4-BE49-F238E27FC236}">
                <a16:creationId xmlns:a16="http://schemas.microsoft.com/office/drawing/2014/main" id="{8986440D-B024-1B45-B489-D7518AF5AF49}"/>
              </a:ext>
            </a:extLst>
          </p:cNvPr>
          <p:cNvSpPr>
            <a:spLocks noGrp="1"/>
          </p:cNvSpPr>
          <p:nvPr>
            <p:ph sz="half" idx="1"/>
          </p:nvPr>
        </p:nvSpPr>
        <p:spPr>
          <a:xfrm>
            <a:off x="1371600" y="1828801"/>
            <a:ext cx="4447786" cy="4038600"/>
          </a:xfrm>
        </p:spPr>
        <p:txBody>
          <a:bodyPr>
            <a:normAutofit fontScale="92500" lnSpcReduction="10000"/>
          </a:bodyPr>
          <a:lstStyle/>
          <a:p>
            <a:r>
              <a:rPr lang="en-US" dirty="0"/>
              <a:t>Owners may report clinical signs</a:t>
            </a:r>
          </a:p>
          <a:p>
            <a:pPr lvl="1"/>
            <a:r>
              <a:rPr lang="en-US" dirty="0"/>
              <a:t>Hematemesis</a:t>
            </a:r>
          </a:p>
          <a:p>
            <a:pPr lvl="1"/>
            <a:r>
              <a:rPr lang="en-US" dirty="0"/>
              <a:t>Hematochezia</a:t>
            </a:r>
          </a:p>
          <a:p>
            <a:pPr lvl="1"/>
            <a:r>
              <a:rPr lang="en-US" dirty="0"/>
              <a:t>Melena</a:t>
            </a:r>
          </a:p>
          <a:p>
            <a:pPr lvl="1"/>
            <a:r>
              <a:rPr lang="en-US" dirty="0"/>
              <a:t>Bleeding from other sites if coagulopathy</a:t>
            </a:r>
          </a:p>
          <a:p>
            <a:r>
              <a:rPr lang="en-US" dirty="0"/>
              <a:t>Differentials</a:t>
            </a:r>
          </a:p>
          <a:p>
            <a:pPr lvl="1"/>
            <a:r>
              <a:rPr lang="en-US" dirty="0"/>
              <a:t>Hemorrhage of nasal cavity or oral pharynx (hematemesis)</a:t>
            </a:r>
          </a:p>
          <a:p>
            <a:pPr lvl="1"/>
            <a:r>
              <a:rPr lang="en-US" dirty="0"/>
              <a:t>Activated charcoal, metronidazole, </a:t>
            </a:r>
            <a:r>
              <a:rPr lang="en-US" dirty="0" err="1"/>
              <a:t>pepto-bismol</a:t>
            </a:r>
            <a:r>
              <a:rPr lang="en-US" dirty="0"/>
              <a:t>, diets high in iron (melena)</a:t>
            </a:r>
          </a:p>
          <a:p>
            <a:pPr lvl="1"/>
            <a:endParaRPr lang="en-US" dirty="0"/>
          </a:p>
          <a:p>
            <a:endParaRPr lang="en-US" dirty="0"/>
          </a:p>
        </p:txBody>
      </p:sp>
      <p:sp>
        <p:nvSpPr>
          <p:cNvPr id="6" name="Content Placeholder 5">
            <a:extLst>
              <a:ext uri="{FF2B5EF4-FFF2-40B4-BE49-F238E27FC236}">
                <a16:creationId xmlns:a16="http://schemas.microsoft.com/office/drawing/2014/main" id="{C18DDECF-4440-6246-8C58-0BF71C141C2C}"/>
              </a:ext>
            </a:extLst>
          </p:cNvPr>
          <p:cNvSpPr>
            <a:spLocks noGrp="1"/>
          </p:cNvSpPr>
          <p:nvPr>
            <p:ph sz="half" idx="2"/>
          </p:nvPr>
        </p:nvSpPr>
        <p:spPr>
          <a:xfrm>
            <a:off x="6525403" y="1828801"/>
            <a:ext cx="4447786" cy="4038599"/>
          </a:xfrm>
        </p:spPr>
        <p:txBody>
          <a:bodyPr>
            <a:normAutofit fontScale="92500" lnSpcReduction="10000"/>
          </a:bodyPr>
          <a:lstStyle/>
          <a:p>
            <a:r>
              <a:rPr lang="en-US" dirty="0"/>
              <a:t>History of NSAID administration</a:t>
            </a:r>
          </a:p>
        </p:txBody>
      </p:sp>
    </p:spTree>
    <p:extLst>
      <p:ext uri="{BB962C8B-B14F-4D97-AF65-F5344CB8AC3E}">
        <p14:creationId xmlns:p14="http://schemas.microsoft.com/office/powerpoint/2010/main" val="26546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5DBD8-BFB7-454C-9080-454A8F67ECB9}"/>
              </a:ext>
            </a:extLst>
          </p:cNvPr>
          <p:cNvSpPr>
            <a:spLocks noGrp="1"/>
          </p:cNvSpPr>
          <p:nvPr>
            <p:ph type="title"/>
          </p:nvPr>
        </p:nvSpPr>
        <p:spPr/>
        <p:txBody>
          <a:bodyPr/>
          <a:lstStyle/>
          <a:p>
            <a:r>
              <a:rPr lang="en-US" dirty="0"/>
              <a:t>PHYSICAL EXAM</a:t>
            </a:r>
          </a:p>
        </p:txBody>
      </p:sp>
      <p:sp>
        <p:nvSpPr>
          <p:cNvPr id="3" name="Content Placeholder 2">
            <a:extLst>
              <a:ext uri="{FF2B5EF4-FFF2-40B4-BE49-F238E27FC236}">
                <a16:creationId xmlns:a16="http://schemas.microsoft.com/office/drawing/2014/main" id="{6BF1D4F3-E9B6-9249-92AE-84082F7C0D8E}"/>
              </a:ext>
            </a:extLst>
          </p:cNvPr>
          <p:cNvSpPr>
            <a:spLocks noGrp="1"/>
          </p:cNvSpPr>
          <p:nvPr>
            <p:ph idx="1"/>
          </p:nvPr>
        </p:nvSpPr>
        <p:spPr>
          <a:xfrm>
            <a:off x="1371600" y="1943100"/>
            <a:ext cx="9601200" cy="3924300"/>
          </a:xfrm>
        </p:spPr>
        <p:txBody>
          <a:bodyPr>
            <a:normAutofit/>
          </a:bodyPr>
          <a:lstStyle/>
          <a:p>
            <a:r>
              <a:rPr lang="en-US" dirty="0"/>
              <a:t>Some patients will present in shock</a:t>
            </a:r>
          </a:p>
          <a:p>
            <a:r>
              <a:rPr lang="en-US" dirty="0"/>
              <a:t>Abdominal palpation </a:t>
            </a:r>
          </a:p>
          <a:p>
            <a:pPr lvl="1"/>
            <a:r>
              <a:rPr lang="en-US" dirty="0"/>
              <a:t>Pain</a:t>
            </a:r>
          </a:p>
          <a:p>
            <a:pPr lvl="1"/>
            <a:r>
              <a:rPr lang="en-US" dirty="0"/>
              <a:t>Nausea</a:t>
            </a:r>
          </a:p>
          <a:p>
            <a:pPr lvl="1"/>
            <a:r>
              <a:rPr lang="en-US" dirty="0"/>
              <a:t>Masses or FB</a:t>
            </a:r>
          </a:p>
          <a:p>
            <a:pPr lvl="1"/>
            <a:r>
              <a:rPr lang="en-US" dirty="0"/>
              <a:t>Abdominal distension or fluid wave</a:t>
            </a:r>
          </a:p>
          <a:p>
            <a:r>
              <a:rPr lang="en-US" dirty="0"/>
              <a:t>Rectal exam</a:t>
            </a:r>
          </a:p>
          <a:p>
            <a:pPr lvl="1"/>
            <a:r>
              <a:rPr lang="en-US" dirty="0"/>
              <a:t>Frank blood </a:t>
            </a:r>
          </a:p>
          <a:p>
            <a:pPr lvl="1"/>
            <a:r>
              <a:rPr lang="en-US" dirty="0"/>
              <a:t>Melena </a:t>
            </a:r>
          </a:p>
          <a:p>
            <a:pPr lvl="1"/>
            <a:r>
              <a:rPr lang="en-US" dirty="0"/>
              <a:t>Masses </a:t>
            </a:r>
          </a:p>
          <a:p>
            <a:endParaRPr lang="en-US" dirty="0"/>
          </a:p>
          <a:p>
            <a:pPr lvl="1"/>
            <a:endParaRPr lang="en-US" dirty="0"/>
          </a:p>
          <a:p>
            <a:pPr marL="530352" lvl="1" indent="0">
              <a:buNone/>
            </a:pPr>
            <a:endParaRPr lang="en-US" dirty="0"/>
          </a:p>
        </p:txBody>
      </p:sp>
    </p:spTree>
    <p:extLst>
      <p:ext uri="{BB962C8B-B14F-4D97-AF65-F5344CB8AC3E}">
        <p14:creationId xmlns:p14="http://schemas.microsoft.com/office/powerpoint/2010/main" val="5268923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DAC12-A37B-A649-8C3A-0DFBD6BC75F2}"/>
              </a:ext>
            </a:extLst>
          </p:cNvPr>
          <p:cNvSpPr>
            <a:spLocks noGrp="1"/>
          </p:cNvSpPr>
          <p:nvPr>
            <p:ph type="title"/>
          </p:nvPr>
        </p:nvSpPr>
        <p:spPr/>
        <p:txBody>
          <a:bodyPr/>
          <a:lstStyle/>
          <a:p>
            <a:r>
              <a:rPr lang="en-US" dirty="0"/>
              <a:t>Localization of GI bleed </a:t>
            </a:r>
          </a:p>
        </p:txBody>
      </p:sp>
      <p:sp>
        <p:nvSpPr>
          <p:cNvPr id="3" name="Content Placeholder 2">
            <a:extLst>
              <a:ext uri="{FF2B5EF4-FFF2-40B4-BE49-F238E27FC236}">
                <a16:creationId xmlns:a16="http://schemas.microsoft.com/office/drawing/2014/main" id="{4D4527B2-87D5-234D-90A9-3009A1DB5593}"/>
              </a:ext>
            </a:extLst>
          </p:cNvPr>
          <p:cNvSpPr>
            <a:spLocks noGrp="1"/>
          </p:cNvSpPr>
          <p:nvPr>
            <p:ph idx="1"/>
          </p:nvPr>
        </p:nvSpPr>
        <p:spPr/>
        <p:txBody>
          <a:bodyPr/>
          <a:lstStyle/>
          <a:p>
            <a:r>
              <a:rPr lang="en-US" dirty="0"/>
              <a:t>Upper GI lesion</a:t>
            </a:r>
          </a:p>
          <a:p>
            <a:pPr lvl="1"/>
            <a:r>
              <a:rPr lang="en-US" dirty="0"/>
              <a:t>Hematemesis</a:t>
            </a:r>
          </a:p>
          <a:p>
            <a:pPr lvl="1"/>
            <a:r>
              <a:rPr lang="en-US" dirty="0"/>
              <a:t>Melena </a:t>
            </a:r>
          </a:p>
          <a:p>
            <a:r>
              <a:rPr lang="en-US" dirty="0"/>
              <a:t>Lower GI lesion</a:t>
            </a:r>
          </a:p>
          <a:p>
            <a:pPr lvl="1"/>
            <a:r>
              <a:rPr lang="en-US" dirty="0"/>
              <a:t>Hematochezia </a:t>
            </a:r>
          </a:p>
        </p:txBody>
      </p:sp>
    </p:spTree>
    <p:extLst>
      <p:ext uri="{BB962C8B-B14F-4D97-AF65-F5344CB8AC3E}">
        <p14:creationId xmlns:p14="http://schemas.microsoft.com/office/powerpoint/2010/main" val="31889827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D9D6BF1-DFF2-4526-9D13-BF339D8C41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9" name="Freeform 6">
              <a:extLst>
                <a:ext uri="{FF2B5EF4-FFF2-40B4-BE49-F238E27FC236}">
                  <a16:creationId xmlns:a16="http://schemas.microsoft.com/office/drawing/2014/main" id="{A54D4DB6-FB18-4CAE-8905-E0053C925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0" name="Freeform 6">
              <a:extLst>
                <a:ext uri="{FF2B5EF4-FFF2-40B4-BE49-F238E27FC236}">
                  <a16:creationId xmlns:a16="http://schemas.microsoft.com/office/drawing/2014/main" id="{1DBD6488-9429-4FFA-8AE8-C4022C39B0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pic>
        <p:nvPicPr>
          <p:cNvPr id="4" name="Picture 3" descr="A row of samples for medical testing">
            <a:extLst>
              <a:ext uri="{FF2B5EF4-FFF2-40B4-BE49-F238E27FC236}">
                <a16:creationId xmlns:a16="http://schemas.microsoft.com/office/drawing/2014/main" id="{DE021B55-072C-4C05-8B8B-1E77EFF3AFF0}"/>
              </a:ext>
            </a:extLst>
          </p:cNvPr>
          <p:cNvPicPr>
            <a:picLocks noChangeAspect="1"/>
          </p:cNvPicPr>
          <p:nvPr/>
        </p:nvPicPr>
        <p:blipFill rotWithShape="1">
          <a:blip r:embed="rId3"/>
          <a:srcRect b="24986"/>
          <a:stretch/>
        </p:blipFill>
        <p:spPr>
          <a:xfrm>
            <a:off x="20" y="10"/>
            <a:ext cx="12191980" cy="6859300"/>
          </a:xfrm>
          <a:prstGeom prst="rect">
            <a:avLst/>
          </a:prstGeom>
        </p:spPr>
      </p:pic>
      <p:sp>
        <p:nvSpPr>
          <p:cNvPr id="12" name="Rectangle 11">
            <a:extLst>
              <a:ext uri="{FF2B5EF4-FFF2-40B4-BE49-F238E27FC236}">
                <a16:creationId xmlns:a16="http://schemas.microsoft.com/office/drawing/2014/main" id="{F33867FC-EB8E-4B00-B7D5-7967D9DF1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6">
            <a:extLst>
              <a:ext uri="{FF2B5EF4-FFF2-40B4-BE49-F238E27FC236}">
                <a16:creationId xmlns:a16="http://schemas.microsoft.com/office/drawing/2014/main" id="{D69E00ED-B0F1-4570-A74E-E05D0E9A8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16" name="Freeform 6">
            <a:extLst>
              <a:ext uri="{FF2B5EF4-FFF2-40B4-BE49-F238E27FC236}">
                <a16:creationId xmlns:a16="http://schemas.microsoft.com/office/drawing/2014/main" id="{074D0BE7-DDD8-46AB-A2C1-5B7FFD921A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2" name="Title 1">
            <a:extLst>
              <a:ext uri="{FF2B5EF4-FFF2-40B4-BE49-F238E27FC236}">
                <a16:creationId xmlns:a16="http://schemas.microsoft.com/office/drawing/2014/main" id="{D98D139F-6F9A-5D4E-9602-1A830DEB70A5}"/>
              </a:ext>
            </a:extLst>
          </p:cNvPr>
          <p:cNvSpPr>
            <a:spLocks noGrp="1"/>
          </p:cNvSpPr>
          <p:nvPr>
            <p:ph type="title"/>
          </p:nvPr>
        </p:nvSpPr>
        <p:spPr>
          <a:xfrm>
            <a:off x="1915128" y="1788454"/>
            <a:ext cx="8361229" cy="2098226"/>
          </a:xfrm>
        </p:spPr>
        <p:txBody>
          <a:bodyPr vert="horz" lIns="91440" tIns="45720" rIns="91440" bIns="45720" rtlCol="0" anchor="b">
            <a:normAutofit/>
          </a:bodyPr>
          <a:lstStyle/>
          <a:p>
            <a:pPr algn="ctr"/>
            <a:r>
              <a:rPr lang="en-US" sz="5600" cap="all" dirty="0"/>
              <a:t>Diagnostic Tests to Detect GI Hemorrhage</a:t>
            </a:r>
          </a:p>
        </p:txBody>
      </p:sp>
    </p:spTree>
    <p:extLst>
      <p:ext uri="{BB962C8B-B14F-4D97-AF65-F5344CB8AC3E}">
        <p14:creationId xmlns:p14="http://schemas.microsoft.com/office/powerpoint/2010/main" val="4174985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6B93F-3241-2F4F-A111-7BF0C53411B9}"/>
              </a:ext>
            </a:extLst>
          </p:cNvPr>
          <p:cNvSpPr>
            <a:spLocks noGrp="1"/>
          </p:cNvSpPr>
          <p:nvPr>
            <p:ph type="title"/>
          </p:nvPr>
        </p:nvSpPr>
        <p:spPr/>
        <p:txBody>
          <a:bodyPr/>
          <a:lstStyle/>
          <a:p>
            <a:r>
              <a:rPr lang="en-US" dirty="0"/>
              <a:t>DIAGNOSTIC TESTS FOR DETECTION </a:t>
            </a:r>
          </a:p>
        </p:txBody>
      </p:sp>
      <p:sp>
        <p:nvSpPr>
          <p:cNvPr id="3" name="Content Placeholder 2">
            <a:extLst>
              <a:ext uri="{FF2B5EF4-FFF2-40B4-BE49-F238E27FC236}">
                <a16:creationId xmlns:a16="http://schemas.microsoft.com/office/drawing/2014/main" id="{2942BF67-899B-A741-B185-73E315BE7356}"/>
              </a:ext>
            </a:extLst>
          </p:cNvPr>
          <p:cNvSpPr>
            <a:spLocks noGrp="1"/>
          </p:cNvSpPr>
          <p:nvPr>
            <p:ph sz="half" idx="1"/>
          </p:nvPr>
        </p:nvSpPr>
        <p:spPr>
          <a:xfrm>
            <a:off x="1371599" y="1665514"/>
            <a:ext cx="4931229" cy="4865913"/>
          </a:xfrm>
        </p:spPr>
        <p:txBody>
          <a:bodyPr>
            <a:normAutofit/>
          </a:bodyPr>
          <a:lstStyle/>
          <a:p>
            <a:r>
              <a:rPr lang="en-US" dirty="0"/>
              <a:t>CBC</a:t>
            </a:r>
          </a:p>
          <a:p>
            <a:pPr lvl="1"/>
            <a:r>
              <a:rPr lang="en-US" dirty="0"/>
              <a:t>Chronic: microcytic hypochromic anemia </a:t>
            </a:r>
          </a:p>
          <a:p>
            <a:pPr lvl="1"/>
            <a:r>
              <a:rPr lang="en-US" dirty="0"/>
              <a:t>Acute: normocytic normochromic anemia </a:t>
            </a:r>
          </a:p>
          <a:p>
            <a:r>
              <a:rPr lang="en-US" dirty="0"/>
              <a:t>CHEMISTRY</a:t>
            </a:r>
          </a:p>
          <a:p>
            <a:pPr lvl="1"/>
            <a:r>
              <a:rPr lang="en-US" dirty="0"/>
              <a:t>Discordant azotemia </a:t>
            </a:r>
          </a:p>
          <a:p>
            <a:r>
              <a:rPr lang="en-US" dirty="0"/>
              <a:t>Fecal occult </a:t>
            </a:r>
          </a:p>
          <a:p>
            <a:pPr lvl="1"/>
            <a:r>
              <a:rPr lang="en-US" dirty="0"/>
              <a:t>Rely on peroxidase activity of hemoglobin</a:t>
            </a:r>
          </a:p>
          <a:p>
            <a:pPr lvl="1"/>
            <a:r>
              <a:rPr lang="en-US" dirty="0"/>
              <a:t>Feed meat-free diet for 72 hours</a:t>
            </a:r>
          </a:p>
          <a:p>
            <a:pPr lvl="1"/>
            <a:r>
              <a:rPr lang="en-US" dirty="0"/>
              <a:t>Negative doesn’t rule out bleed</a:t>
            </a:r>
          </a:p>
          <a:p>
            <a:pPr lvl="4"/>
            <a:endParaRPr lang="en-US" dirty="0"/>
          </a:p>
          <a:p>
            <a:pPr lvl="8"/>
            <a:endParaRPr lang="en-US" dirty="0"/>
          </a:p>
          <a:p>
            <a:pPr lvl="1"/>
            <a:endParaRPr lang="en-US" dirty="0"/>
          </a:p>
          <a:p>
            <a:pPr lvl="2"/>
            <a:endParaRPr lang="en-US" dirty="0"/>
          </a:p>
          <a:p>
            <a:pPr lvl="2"/>
            <a:endParaRPr lang="en-US" dirty="0"/>
          </a:p>
        </p:txBody>
      </p:sp>
      <p:sp>
        <p:nvSpPr>
          <p:cNvPr id="4" name="Content Placeholder 3">
            <a:extLst>
              <a:ext uri="{FF2B5EF4-FFF2-40B4-BE49-F238E27FC236}">
                <a16:creationId xmlns:a16="http://schemas.microsoft.com/office/drawing/2014/main" id="{F1C90647-40C3-6D44-811F-B8BD51564717}"/>
              </a:ext>
            </a:extLst>
          </p:cNvPr>
          <p:cNvSpPr>
            <a:spLocks noGrp="1"/>
          </p:cNvSpPr>
          <p:nvPr>
            <p:ph sz="half" idx="2"/>
          </p:nvPr>
        </p:nvSpPr>
        <p:spPr>
          <a:xfrm>
            <a:off x="6525403" y="1665515"/>
            <a:ext cx="4447786" cy="4865914"/>
          </a:xfrm>
        </p:spPr>
        <p:txBody>
          <a:bodyPr>
            <a:normAutofit/>
          </a:bodyPr>
          <a:lstStyle/>
          <a:p>
            <a:r>
              <a:rPr lang="en-US" dirty="0" err="1"/>
              <a:t>Ddx</a:t>
            </a:r>
            <a:r>
              <a:rPr lang="en-US" dirty="0"/>
              <a:t> for discordant azotemia</a:t>
            </a:r>
          </a:p>
          <a:p>
            <a:pPr lvl="1"/>
            <a:r>
              <a:rPr lang="en-US" dirty="0"/>
              <a:t>Fever</a:t>
            </a:r>
          </a:p>
          <a:p>
            <a:pPr lvl="1"/>
            <a:r>
              <a:rPr lang="en-US" dirty="0"/>
              <a:t>Burns</a:t>
            </a:r>
          </a:p>
          <a:p>
            <a:pPr lvl="1"/>
            <a:r>
              <a:rPr lang="en-US" dirty="0"/>
              <a:t>Infections</a:t>
            </a:r>
          </a:p>
          <a:p>
            <a:pPr lvl="1"/>
            <a:r>
              <a:rPr lang="en-US" dirty="0"/>
              <a:t>Starvation </a:t>
            </a:r>
          </a:p>
          <a:p>
            <a:pPr lvl="1"/>
            <a:r>
              <a:rPr lang="en-US" dirty="0"/>
              <a:t>Administration of glucocorticoids</a:t>
            </a:r>
          </a:p>
          <a:p>
            <a:r>
              <a:rPr lang="en-US" dirty="0" err="1"/>
              <a:t>Ddx</a:t>
            </a:r>
            <a:r>
              <a:rPr lang="en-US" dirty="0"/>
              <a:t> for positive fecal occult </a:t>
            </a:r>
          </a:p>
          <a:p>
            <a:pPr lvl="1"/>
            <a:r>
              <a:rPr lang="en-US" dirty="0"/>
              <a:t>Diet with red meat, fish, fruits, or vegetables</a:t>
            </a:r>
          </a:p>
          <a:p>
            <a:pPr lvl="1"/>
            <a:r>
              <a:rPr lang="en-US" dirty="0"/>
              <a:t>Peroxidase producing bacteria in GI tract</a:t>
            </a:r>
          </a:p>
          <a:p>
            <a:pPr marL="530352" lvl="1" indent="0">
              <a:buNone/>
            </a:pPr>
            <a:endParaRPr lang="en-US" dirty="0"/>
          </a:p>
          <a:p>
            <a:pPr lvl="1"/>
            <a:endParaRPr lang="en-US" dirty="0"/>
          </a:p>
        </p:txBody>
      </p:sp>
    </p:spTree>
    <p:extLst>
      <p:ext uri="{BB962C8B-B14F-4D97-AF65-F5344CB8AC3E}">
        <p14:creationId xmlns:p14="http://schemas.microsoft.com/office/powerpoint/2010/main" val="28274643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0"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1"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13" name="Rectangle 12">
            <a:extLst>
              <a:ext uri="{FF2B5EF4-FFF2-40B4-BE49-F238E27FC236}">
                <a16:creationId xmlns:a16="http://schemas.microsoft.com/office/drawing/2014/main" id="{1F9A0C1C-8ABC-401B-8FE9-AC9327C4C5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90B22DE-48C2-694C-8765-A360C799FBB0}"/>
              </a:ext>
            </a:extLst>
          </p:cNvPr>
          <p:cNvSpPr>
            <a:spLocks noGrp="1"/>
          </p:cNvSpPr>
          <p:nvPr>
            <p:ph type="title"/>
          </p:nvPr>
        </p:nvSpPr>
        <p:spPr>
          <a:xfrm>
            <a:off x="8154186" y="634028"/>
            <a:ext cx="3355942" cy="3732835"/>
          </a:xfrm>
        </p:spPr>
        <p:txBody>
          <a:bodyPr vert="horz" lIns="91440" tIns="45720" rIns="91440" bIns="45720" rtlCol="0" anchor="b">
            <a:normAutofit/>
          </a:bodyPr>
          <a:lstStyle/>
          <a:p>
            <a:pPr algn="ctr"/>
            <a:r>
              <a:rPr lang="en-US" sz="4700" cap="all" dirty="0"/>
              <a:t>DIAGNOSTIC TESTS TO IDENTIFY ETIOLOGY </a:t>
            </a:r>
          </a:p>
        </p:txBody>
      </p:sp>
      <p:sp>
        <p:nvSpPr>
          <p:cNvPr id="15" name="Freeform 6">
            <a:extLst>
              <a:ext uri="{FF2B5EF4-FFF2-40B4-BE49-F238E27FC236}">
                <a16:creationId xmlns:a16="http://schemas.microsoft.com/office/drawing/2014/main" id="{BA5783C3-2F96-40A7-A24F-30CB07AA3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17" name="Freeform 6">
            <a:extLst>
              <a:ext uri="{FF2B5EF4-FFF2-40B4-BE49-F238E27FC236}">
                <a16:creationId xmlns:a16="http://schemas.microsoft.com/office/drawing/2014/main" id="{A9D08DBA-0326-4C4E-ACFB-576F3ABDD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494670"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pic>
        <p:nvPicPr>
          <p:cNvPr id="6" name="Graphic 5" descr="Stethoscope">
            <a:extLst>
              <a:ext uri="{FF2B5EF4-FFF2-40B4-BE49-F238E27FC236}">
                <a16:creationId xmlns:a16="http://schemas.microsoft.com/office/drawing/2014/main" id="{72815208-A639-45C1-8D97-9D9BF20A96D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20879" y="1340841"/>
            <a:ext cx="4375510" cy="4375510"/>
          </a:xfrm>
          <a:prstGeom prst="rect">
            <a:avLst/>
          </a:prstGeom>
        </p:spPr>
      </p:pic>
    </p:spTree>
    <p:extLst>
      <p:ext uri="{BB962C8B-B14F-4D97-AF65-F5344CB8AC3E}">
        <p14:creationId xmlns:p14="http://schemas.microsoft.com/office/powerpoint/2010/main" val="7342800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69055E-4328-A448-AA66-6A9F212AEEA7}"/>
              </a:ext>
            </a:extLst>
          </p:cNvPr>
          <p:cNvSpPr>
            <a:spLocks noGrp="1"/>
          </p:cNvSpPr>
          <p:nvPr>
            <p:ph type="title"/>
          </p:nvPr>
        </p:nvSpPr>
        <p:spPr/>
        <p:txBody>
          <a:bodyPr/>
          <a:lstStyle/>
          <a:p>
            <a:r>
              <a:rPr lang="en-US" dirty="0"/>
              <a:t>DIAGNOSTIC TESTS FOR ETIOLOGY </a:t>
            </a:r>
          </a:p>
        </p:txBody>
      </p:sp>
      <p:sp>
        <p:nvSpPr>
          <p:cNvPr id="4" name="Content Placeholder 3">
            <a:extLst>
              <a:ext uri="{FF2B5EF4-FFF2-40B4-BE49-F238E27FC236}">
                <a16:creationId xmlns:a16="http://schemas.microsoft.com/office/drawing/2014/main" id="{BB838F52-57D3-9248-A04A-4BC78B99119A}"/>
              </a:ext>
            </a:extLst>
          </p:cNvPr>
          <p:cNvSpPr>
            <a:spLocks noGrp="1"/>
          </p:cNvSpPr>
          <p:nvPr>
            <p:ph sz="half" idx="1"/>
          </p:nvPr>
        </p:nvSpPr>
        <p:spPr/>
        <p:txBody>
          <a:bodyPr>
            <a:normAutofit/>
          </a:bodyPr>
          <a:lstStyle/>
          <a:p>
            <a:r>
              <a:rPr lang="en-US" dirty="0"/>
              <a:t>Coagulation profile </a:t>
            </a:r>
          </a:p>
          <a:p>
            <a:r>
              <a:rPr lang="en-US" dirty="0"/>
              <a:t>CBC/CHEM + </a:t>
            </a:r>
            <a:r>
              <a:rPr lang="en-US" dirty="0" err="1"/>
              <a:t>lytes</a:t>
            </a:r>
            <a:endParaRPr lang="en-US" dirty="0"/>
          </a:p>
          <a:p>
            <a:r>
              <a:rPr lang="en-US" dirty="0"/>
              <a:t>Resting cortisol or ACTH stim testing</a:t>
            </a:r>
          </a:p>
        </p:txBody>
      </p:sp>
      <p:sp>
        <p:nvSpPr>
          <p:cNvPr id="5" name="Content Placeholder 4">
            <a:extLst>
              <a:ext uri="{FF2B5EF4-FFF2-40B4-BE49-F238E27FC236}">
                <a16:creationId xmlns:a16="http://schemas.microsoft.com/office/drawing/2014/main" id="{3E253AFE-FEC5-2F45-9D7F-80B9DB75C0F3}"/>
              </a:ext>
            </a:extLst>
          </p:cNvPr>
          <p:cNvSpPr>
            <a:spLocks noGrp="1"/>
          </p:cNvSpPr>
          <p:nvPr>
            <p:ph sz="half" idx="2"/>
          </p:nvPr>
        </p:nvSpPr>
        <p:spPr/>
        <p:txBody>
          <a:bodyPr/>
          <a:lstStyle/>
          <a:p>
            <a:r>
              <a:rPr lang="en-US" dirty="0"/>
              <a:t>Gastrin levels</a:t>
            </a:r>
          </a:p>
          <a:p>
            <a:pPr lvl="1"/>
            <a:r>
              <a:rPr lang="en-US" dirty="0"/>
              <a:t>Recurrent GI ulceration </a:t>
            </a:r>
          </a:p>
          <a:p>
            <a:pPr lvl="1"/>
            <a:r>
              <a:rPr lang="en-US" dirty="0"/>
              <a:t>Cases that fail medical management </a:t>
            </a:r>
          </a:p>
          <a:p>
            <a:r>
              <a:rPr lang="en-US" dirty="0"/>
              <a:t>If infectious disease suspected </a:t>
            </a:r>
          </a:p>
          <a:p>
            <a:pPr lvl="1"/>
            <a:r>
              <a:rPr lang="en-US" dirty="0"/>
              <a:t>Fecal smear</a:t>
            </a:r>
          </a:p>
          <a:p>
            <a:pPr lvl="1"/>
            <a:r>
              <a:rPr lang="en-US" dirty="0"/>
              <a:t>Culture </a:t>
            </a:r>
          </a:p>
          <a:p>
            <a:pPr lvl="1"/>
            <a:r>
              <a:rPr lang="en-US" dirty="0"/>
              <a:t>Parvovirus testing</a:t>
            </a:r>
          </a:p>
          <a:p>
            <a:endParaRPr lang="en-US" dirty="0"/>
          </a:p>
        </p:txBody>
      </p:sp>
    </p:spTree>
    <p:extLst>
      <p:ext uri="{BB962C8B-B14F-4D97-AF65-F5344CB8AC3E}">
        <p14:creationId xmlns:p14="http://schemas.microsoft.com/office/powerpoint/2010/main" val="25769648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DA820-F7F9-CD4B-BF13-2FD4D3BEABB7}"/>
              </a:ext>
            </a:extLst>
          </p:cNvPr>
          <p:cNvSpPr>
            <a:spLocks noGrp="1"/>
          </p:cNvSpPr>
          <p:nvPr>
            <p:ph type="title"/>
          </p:nvPr>
        </p:nvSpPr>
        <p:spPr/>
        <p:txBody>
          <a:bodyPr/>
          <a:lstStyle/>
          <a:p>
            <a:r>
              <a:rPr lang="en-US" dirty="0"/>
              <a:t>IMAGING</a:t>
            </a:r>
          </a:p>
        </p:txBody>
      </p:sp>
      <p:sp>
        <p:nvSpPr>
          <p:cNvPr id="3" name="Content Placeholder 2">
            <a:extLst>
              <a:ext uri="{FF2B5EF4-FFF2-40B4-BE49-F238E27FC236}">
                <a16:creationId xmlns:a16="http://schemas.microsoft.com/office/drawing/2014/main" id="{DD33B617-B193-A041-86BA-B24EDA657593}"/>
              </a:ext>
            </a:extLst>
          </p:cNvPr>
          <p:cNvSpPr>
            <a:spLocks noGrp="1"/>
          </p:cNvSpPr>
          <p:nvPr>
            <p:ph sz="half" idx="1"/>
          </p:nvPr>
        </p:nvSpPr>
        <p:spPr>
          <a:xfrm>
            <a:off x="1371600" y="1730829"/>
            <a:ext cx="4447786" cy="4136571"/>
          </a:xfrm>
        </p:spPr>
        <p:txBody>
          <a:bodyPr>
            <a:normAutofit fontScale="92500" lnSpcReduction="20000"/>
          </a:bodyPr>
          <a:lstStyle/>
          <a:p>
            <a:r>
              <a:rPr lang="en-US" dirty="0"/>
              <a:t>Radiographs </a:t>
            </a:r>
          </a:p>
          <a:p>
            <a:pPr lvl="1"/>
            <a:r>
              <a:rPr lang="en-US" dirty="0"/>
              <a:t>Foreign bodies</a:t>
            </a:r>
          </a:p>
          <a:p>
            <a:pPr lvl="1"/>
            <a:r>
              <a:rPr lang="en-US" dirty="0"/>
              <a:t>Masses </a:t>
            </a:r>
          </a:p>
          <a:p>
            <a:pPr lvl="1"/>
            <a:r>
              <a:rPr lang="en-US" dirty="0"/>
              <a:t>Free air</a:t>
            </a:r>
          </a:p>
          <a:p>
            <a:r>
              <a:rPr lang="en-US" dirty="0"/>
              <a:t>Ultrasonography </a:t>
            </a:r>
          </a:p>
          <a:p>
            <a:pPr lvl="1"/>
            <a:r>
              <a:rPr lang="en-US" dirty="0"/>
              <a:t>In addition to above</a:t>
            </a:r>
          </a:p>
          <a:p>
            <a:pPr lvl="1"/>
            <a:r>
              <a:rPr lang="en-US" dirty="0"/>
              <a:t>Intestinal wall structure and thickness</a:t>
            </a:r>
          </a:p>
          <a:p>
            <a:pPr lvl="1"/>
            <a:r>
              <a:rPr lang="en-US" dirty="0"/>
              <a:t>Defect of crater in intestinal wall</a:t>
            </a:r>
          </a:p>
          <a:p>
            <a:pPr lvl="1"/>
            <a:r>
              <a:rPr lang="en-US" dirty="0"/>
              <a:t>Used serially to assess response to therapy and need for surgery</a:t>
            </a:r>
          </a:p>
        </p:txBody>
      </p:sp>
      <p:sp>
        <p:nvSpPr>
          <p:cNvPr id="4" name="Content Placeholder 3">
            <a:extLst>
              <a:ext uri="{FF2B5EF4-FFF2-40B4-BE49-F238E27FC236}">
                <a16:creationId xmlns:a16="http://schemas.microsoft.com/office/drawing/2014/main" id="{2683A704-0358-1D4E-ADEF-A268E4FB7029}"/>
              </a:ext>
            </a:extLst>
          </p:cNvPr>
          <p:cNvSpPr>
            <a:spLocks noGrp="1"/>
          </p:cNvSpPr>
          <p:nvPr>
            <p:ph sz="half" idx="2"/>
          </p:nvPr>
        </p:nvSpPr>
        <p:spPr>
          <a:xfrm>
            <a:off x="6525403" y="1730829"/>
            <a:ext cx="4447786" cy="4136571"/>
          </a:xfrm>
        </p:spPr>
        <p:txBody>
          <a:bodyPr>
            <a:normAutofit fontScale="92500" lnSpcReduction="20000"/>
          </a:bodyPr>
          <a:lstStyle/>
          <a:p>
            <a:r>
              <a:rPr lang="en-US" dirty="0"/>
              <a:t>Endoscopy</a:t>
            </a:r>
          </a:p>
          <a:p>
            <a:pPr lvl="1"/>
            <a:r>
              <a:rPr lang="en-US" dirty="0"/>
              <a:t>Most sensitive test for upper GI hemorrhage</a:t>
            </a:r>
          </a:p>
          <a:p>
            <a:pPr lvl="1"/>
            <a:r>
              <a:rPr lang="en-US" dirty="0"/>
              <a:t>Provides diagnosis, therapeutic, prognosis</a:t>
            </a:r>
          </a:p>
          <a:p>
            <a:pPr lvl="1"/>
            <a:r>
              <a:rPr lang="en-US" dirty="0"/>
              <a:t>Direct visualization of mucosa</a:t>
            </a:r>
          </a:p>
          <a:p>
            <a:pPr lvl="1"/>
            <a:r>
              <a:rPr lang="en-US" dirty="0"/>
              <a:t>Biopsies for histology and culture </a:t>
            </a:r>
          </a:p>
          <a:p>
            <a:pPr lvl="1"/>
            <a:r>
              <a:rPr lang="en-US" dirty="0"/>
              <a:t>Disadvantages</a:t>
            </a:r>
          </a:p>
          <a:p>
            <a:pPr lvl="2"/>
            <a:r>
              <a:rPr lang="en-US" dirty="0"/>
              <a:t>Anesthesia</a:t>
            </a:r>
          </a:p>
          <a:p>
            <a:pPr lvl="2"/>
            <a:r>
              <a:rPr lang="en-US" dirty="0"/>
              <a:t>Limitation to proximal GI and colon</a:t>
            </a:r>
          </a:p>
          <a:p>
            <a:pPr lvl="2"/>
            <a:r>
              <a:rPr lang="en-US" dirty="0"/>
              <a:t>Iatrogenic ulceration </a:t>
            </a:r>
          </a:p>
          <a:p>
            <a:pPr lvl="2"/>
            <a:r>
              <a:rPr lang="en-US" dirty="0"/>
              <a:t>Worsening GI hemorrhage</a:t>
            </a:r>
          </a:p>
        </p:txBody>
      </p:sp>
    </p:spTree>
    <p:extLst>
      <p:ext uri="{BB962C8B-B14F-4D97-AF65-F5344CB8AC3E}">
        <p14:creationId xmlns:p14="http://schemas.microsoft.com/office/powerpoint/2010/main" val="34236448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5C15FB1-C6E6-054C-9DC1-E626E07AFABA}"/>
              </a:ext>
            </a:extLst>
          </p:cNvPr>
          <p:cNvSpPr>
            <a:spLocks noGrp="1"/>
          </p:cNvSpPr>
          <p:nvPr>
            <p:ph type="title"/>
          </p:nvPr>
        </p:nvSpPr>
        <p:spPr/>
        <p:txBody>
          <a:bodyPr/>
          <a:lstStyle/>
          <a:p>
            <a:r>
              <a:rPr lang="en-US" dirty="0"/>
              <a:t>If these diagnostic tests fail</a:t>
            </a:r>
          </a:p>
        </p:txBody>
      </p:sp>
      <p:sp>
        <p:nvSpPr>
          <p:cNvPr id="6" name="Content Placeholder 5">
            <a:extLst>
              <a:ext uri="{FF2B5EF4-FFF2-40B4-BE49-F238E27FC236}">
                <a16:creationId xmlns:a16="http://schemas.microsoft.com/office/drawing/2014/main" id="{690DBD6E-5631-F248-8A8E-68098966D669}"/>
              </a:ext>
            </a:extLst>
          </p:cNvPr>
          <p:cNvSpPr>
            <a:spLocks noGrp="1"/>
          </p:cNvSpPr>
          <p:nvPr>
            <p:ph idx="1"/>
          </p:nvPr>
        </p:nvSpPr>
        <p:spPr/>
        <p:txBody>
          <a:bodyPr/>
          <a:lstStyle/>
          <a:p>
            <a:r>
              <a:rPr lang="en-US" dirty="0"/>
              <a:t>Abdominal exploratory surgery</a:t>
            </a:r>
          </a:p>
          <a:p>
            <a:r>
              <a:rPr lang="en-US" dirty="0"/>
              <a:t>Scintigraphy using technetium-labeled RBCs</a:t>
            </a:r>
          </a:p>
          <a:p>
            <a:pPr lvl="1"/>
            <a:r>
              <a:rPr lang="en-US" dirty="0"/>
              <a:t>Aid in localization</a:t>
            </a:r>
          </a:p>
          <a:p>
            <a:r>
              <a:rPr lang="en-US" dirty="0"/>
              <a:t>Arteriography</a:t>
            </a:r>
          </a:p>
          <a:p>
            <a:pPr lvl="1"/>
            <a:r>
              <a:rPr lang="en-US" dirty="0"/>
              <a:t>GI vascular abnormalities </a:t>
            </a:r>
          </a:p>
        </p:txBody>
      </p:sp>
    </p:spTree>
    <p:extLst>
      <p:ext uri="{BB962C8B-B14F-4D97-AF65-F5344CB8AC3E}">
        <p14:creationId xmlns:p14="http://schemas.microsoft.com/office/powerpoint/2010/main" val="21219183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9EA62-F38E-4285-A105-C5E1BD36009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0" name="Freeform 6">
              <a:extLst>
                <a:ext uri="{FF2B5EF4-FFF2-40B4-BE49-F238E27FC236}">
                  <a16:creationId xmlns:a16="http://schemas.microsoft.com/office/drawing/2014/main" id="{2CF6E46A-CCCD-4728-B011-E147B23629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1" name="Freeform 6">
              <a:extLst>
                <a:ext uri="{FF2B5EF4-FFF2-40B4-BE49-F238E27FC236}">
                  <a16:creationId xmlns:a16="http://schemas.microsoft.com/office/drawing/2014/main" id="{2E2C684B-30C9-4689-A529-EBF1B8ADB2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13" name="Rectangle 12">
            <a:extLst>
              <a:ext uri="{FF2B5EF4-FFF2-40B4-BE49-F238E27FC236}">
                <a16:creationId xmlns:a16="http://schemas.microsoft.com/office/drawing/2014/main" id="{D8E74CFB-EAAD-43E9-BDAC-AAE4F8E86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6E31D67-858D-409A-863E-EE8DEB9CC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6"/>
            <a:ext cx="3157728"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Freeform 6">
            <a:extLst>
              <a:ext uri="{FF2B5EF4-FFF2-40B4-BE49-F238E27FC236}">
                <a16:creationId xmlns:a16="http://schemas.microsoft.com/office/drawing/2014/main" id="{0C11AD76-2664-4F1B-8A6E-71601C059E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3922753"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4" name="Title 3">
            <a:extLst>
              <a:ext uri="{FF2B5EF4-FFF2-40B4-BE49-F238E27FC236}">
                <a16:creationId xmlns:a16="http://schemas.microsoft.com/office/drawing/2014/main" id="{96F4FE47-A237-574C-AE0C-3DFEB34F4320}"/>
              </a:ext>
            </a:extLst>
          </p:cNvPr>
          <p:cNvSpPr>
            <a:spLocks noGrp="1"/>
          </p:cNvSpPr>
          <p:nvPr>
            <p:ph type="title"/>
          </p:nvPr>
        </p:nvSpPr>
        <p:spPr>
          <a:xfrm>
            <a:off x="4648417" y="1480930"/>
            <a:ext cx="6778558" cy="3254321"/>
          </a:xfrm>
        </p:spPr>
        <p:txBody>
          <a:bodyPr vert="horz" lIns="91440" tIns="45720" rIns="91440" bIns="45720" rtlCol="0" anchor="b">
            <a:normAutofit/>
          </a:bodyPr>
          <a:lstStyle/>
          <a:p>
            <a:r>
              <a:rPr lang="en-US" sz="6600" cap="all"/>
              <a:t>TREATMENT </a:t>
            </a:r>
          </a:p>
        </p:txBody>
      </p:sp>
    </p:spTree>
    <p:extLst>
      <p:ext uri="{BB962C8B-B14F-4D97-AF65-F5344CB8AC3E}">
        <p14:creationId xmlns:p14="http://schemas.microsoft.com/office/powerpoint/2010/main" val="770167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B4F60-654B-FC4E-82B3-158BE38EC0C0}"/>
              </a:ext>
            </a:extLst>
          </p:cNvPr>
          <p:cNvSpPr>
            <a:spLocks noGrp="1"/>
          </p:cNvSpPr>
          <p:nvPr>
            <p:ph type="title"/>
          </p:nvPr>
        </p:nvSpPr>
        <p:spPr/>
        <p:txBody>
          <a:bodyPr>
            <a:normAutofit fontScale="90000"/>
          </a:bodyPr>
          <a:lstStyle/>
          <a:p>
            <a:r>
              <a:rPr lang="en-US" dirty="0"/>
              <a:t>What is the most common cause of gastrointestinal hemorrhage in dogs and cats?</a:t>
            </a:r>
          </a:p>
        </p:txBody>
      </p:sp>
      <p:sp>
        <p:nvSpPr>
          <p:cNvPr id="3" name="Content Placeholder 2">
            <a:extLst>
              <a:ext uri="{FF2B5EF4-FFF2-40B4-BE49-F238E27FC236}">
                <a16:creationId xmlns:a16="http://schemas.microsoft.com/office/drawing/2014/main" id="{D5F2FC80-9758-204C-8467-ED253FFA3A91}"/>
              </a:ext>
            </a:extLst>
          </p:cNvPr>
          <p:cNvSpPr>
            <a:spLocks noGrp="1"/>
          </p:cNvSpPr>
          <p:nvPr>
            <p:ph idx="1"/>
          </p:nvPr>
        </p:nvSpPr>
        <p:spPr>
          <a:xfrm>
            <a:off x="1371600" y="2590800"/>
            <a:ext cx="9601200" cy="3581400"/>
          </a:xfrm>
        </p:spPr>
        <p:txBody>
          <a:bodyPr/>
          <a:lstStyle/>
          <a:p>
            <a:pPr marL="457200" indent="-457200">
              <a:buFont typeface="+mj-lt"/>
              <a:buAutoNum type="alphaLcParenR"/>
            </a:pPr>
            <a:r>
              <a:rPr lang="en-US" dirty="0"/>
              <a:t>Ulcers</a:t>
            </a:r>
          </a:p>
          <a:p>
            <a:pPr marL="457200" indent="-457200">
              <a:buFont typeface="+mj-lt"/>
              <a:buAutoNum type="alphaLcParenR"/>
            </a:pPr>
            <a:r>
              <a:rPr lang="en-US" dirty="0"/>
              <a:t>Coagulopathies</a:t>
            </a:r>
          </a:p>
          <a:p>
            <a:pPr marL="457200" indent="-457200">
              <a:buFont typeface="+mj-lt"/>
              <a:buAutoNum type="alphaLcParenR"/>
            </a:pPr>
            <a:r>
              <a:rPr lang="en-US" dirty="0"/>
              <a:t>H. Pylori infection</a:t>
            </a:r>
          </a:p>
          <a:p>
            <a:pPr marL="457200" indent="-457200">
              <a:buFont typeface="+mj-lt"/>
              <a:buAutoNum type="alphaLcParenR"/>
            </a:pPr>
            <a:r>
              <a:rPr lang="en-US" dirty="0"/>
              <a:t>Vascular Abnormalities</a:t>
            </a:r>
          </a:p>
        </p:txBody>
      </p:sp>
    </p:spTree>
    <p:extLst>
      <p:ext uri="{BB962C8B-B14F-4D97-AF65-F5344CB8AC3E}">
        <p14:creationId xmlns:p14="http://schemas.microsoft.com/office/powerpoint/2010/main" val="26160589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6C5846-5747-A445-A6DB-EBF34FFF4EDC}"/>
              </a:ext>
            </a:extLst>
          </p:cNvPr>
          <p:cNvSpPr>
            <a:spLocks noGrp="1"/>
          </p:cNvSpPr>
          <p:nvPr>
            <p:ph type="title"/>
          </p:nvPr>
        </p:nvSpPr>
        <p:spPr/>
        <p:txBody>
          <a:bodyPr/>
          <a:lstStyle/>
          <a:p>
            <a:r>
              <a:rPr lang="en-US" dirty="0"/>
              <a:t>Treatment goals </a:t>
            </a:r>
          </a:p>
        </p:txBody>
      </p:sp>
      <p:sp>
        <p:nvSpPr>
          <p:cNvPr id="6" name="Content Placeholder 5">
            <a:extLst>
              <a:ext uri="{FF2B5EF4-FFF2-40B4-BE49-F238E27FC236}">
                <a16:creationId xmlns:a16="http://schemas.microsoft.com/office/drawing/2014/main" id="{8556AD5D-3589-C44D-9F31-2C7979763CBF}"/>
              </a:ext>
            </a:extLst>
          </p:cNvPr>
          <p:cNvSpPr>
            <a:spLocks noGrp="1"/>
          </p:cNvSpPr>
          <p:nvPr>
            <p:ph idx="1"/>
          </p:nvPr>
        </p:nvSpPr>
        <p:spPr/>
        <p:txBody>
          <a:bodyPr/>
          <a:lstStyle/>
          <a:p>
            <a:r>
              <a:rPr lang="en-US" dirty="0"/>
              <a:t>Stabilize cardiovascular system</a:t>
            </a:r>
          </a:p>
          <a:p>
            <a:r>
              <a:rPr lang="en-US" dirty="0"/>
              <a:t>Control ongoing hemorrhage </a:t>
            </a:r>
          </a:p>
          <a:p>
            <a:r>
              <a:rPr lang="en-US" dirty="0"/>
              <a:t>Treat existing ulcers</a:t>
            </a:r>
          </a:p>
          <a:p>
            <a:r>
              <a:rPr lang="en-US" dirty="0"/>
              <a:t>Prevent bacterial translocation</a:t>
            </a:r>
          </a:p>
          <a:p>
            <a:r>
              <a:rPr lang="en-US" dirty="0"/>
              <a:t>Identify and address underlying cause </a:t>
            </a:r>
          </a:p>
          <a:p>
            <a:endParaRPr lang="en-US" dirty="0"/>
          </a:p>
        </p:txBody>
      </p:sp>
    </p:spTree>
    <p:extLst>
      <p:ext uri="{BB962C8B-B14F-4D97-AF65-F5344CB8AC3E}">
        <p14:creationId xmlns:p14="http://schemas.microsoft.com/office/powerpoint/2010/main" val="26668729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7E21F-D4F8-8A4C-8B2F-C4CBF21FAA13}"/>
              </a:ext>
            </a:extLst>
          </p:cNvPr>
          <p:cNvSpPr>
            <a:spLocks noGrp="1"/>
          </p:cNvSpPr>
          <p:nvPr>
            <p:ph type="title"/>
          </p:nvPr>
        </p:nvSpPr>
        <p:spPr/>
        <p:txBody>
          <a:bodyPr/>
          <a:lstStyle/>
          <a:p>
            <a:r>
              <a:rPr lang="en-US" dirty="0"/>
              <a:t>Name some treatments for GI ulceration/hemorrhage</a:t>
            </a:r>
          </a:p>
        </p:txBody>
      </p:sp>
      <p:sp>
        <p:nvSpPr>
          <p:cNvPr id="3" name="Content Placeholder 2">
            <a:extLst>
              <a:ext uri="{FF2B5EF4-FFF2-40B4-BE49-F238E27FC236}">
                <a16:creationId xmlns:a16="http://schemas.microsoft.com/office/drawing/2014/main" id="{3B1AF07B-C26A-954E-89D1-7954F7707006}"/>
              </a:ext>
            </a:extLst>
          </p:cNvPr>
          <p:cNvSpPr>
            <a:spLocks noGrp="1"/>
          </p:cNvSpPr>
          <p:nvPr>
            <p:ph idx="1"/>
          </p:nvPr>
        </p:nvSpPr>
        <p:spPr/>
        <p:txBody>
          <a:bodyPr/>
          <a:lstStyle/>
          <a:p>
            <a:r>
              <a:rPr lang="en-US" dirty="0"/>
              <a:t>Poll everywhere</a:t>
            </a:r>
          </a:p>
        </p:txBody>
      </p:sp>
    </p:spTree>
    <p:extLst>
      <p:ext uri="{BB962C8B-B14F-4D97-AF65-F5344CB8AC3E}">
        <p14:creationId xmlns:p14="http://schemas.microsoft.com/office/powerpoint/2010/main" val="39825795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5935F-6BE9-E147-B4CE-A968DC7989BF}"/>
              </a:ext>
            </a:extLst>
          </p:cNvPr>
          <p:cNvSpPr>
            <a:spLocks noGrp="1"/>
          </p:cNvSpPr>
          <p:nvPr>
            <p:ph type="title"/>
          </p:nvPr>
        </p:nvSpPr>
        <p:spPr/>
        <p:txBody>
          <a:bodyPr/>
          <a:lstStyle/>
          <a:p>
            <a:r>
              <a:rPr lang="en-US" dirty="0"/>
              <a:t>BLOOD PRODUCTS</a:t>
            </a:r>
          </a:p>
        </p:txBody>
      </p:sp>
      <p:sp>
        <p:nvSpPr>
          <p:cNvPr id="4" name="Content Placeholder 3">
            <a:extLst>
              <a:ext uri="{FF2B5EF4-FFF2-40B4-BE49-F238E27FC236}">
                <a16:creationId xmlns:a16="http://schemas.microsoft.com/office/drawing/2014/main" id="{34892169-B0BF-CA47-A84B-8A678C5F7EEC}"/>
              </a:ext>
            </a:extLst>
          </p:cNvPr>
          <p:cNvSpPr>
            <a:spLocks noGrp="1"/>
          </p:cNvSpPr>
          <p:nvPr>
            <p:ph idx="1"/>
          </p:nvPr>
        </p:nvSpPr>
        <p:spPr>
          <a:xfrm>
            <a:off x="1371600" y="1453243"/>
            <a:ext cx="9601200" cy="4931228"/>
          </a:xfrm>
        </p:spPr>
        <p:txBody>
          <a:bodyPr>
            <a:normAutofit fontScale="92500" lnSpcReduction="10000"/>
          </a:bodyPr>
          <a:lstStyle/>
          <a:p>
            <a:r>
              <a:rPr lang="en-US" dirty="0"/>
              <a:t>Address any potential shock with appropriate fluid resuscitation </a:t>
            </a:r>
          </a:p>
          <a:p>
            <a:r>
              <a:rPr lang="en-US" dirty="0"/>
              <a:t>Transfusion if necessary</a:t>
            </a:r>
          </a:p>
          <a:p>
            <a:pPr lvl="1"/>
            <a:r>
              <a:rPr lang="en-US" dirty="0"/>
              <a:t>Hematocrit at which a transfusion is necessary depends on</a:t>
            </a:r>
          </a:p>
          <a:p>
            <a:pPr lvl="2"/>
            <a:r>
              <a:rPr lang="en-US" dirty="0"/>
              <a:t>Degree and rate of blood loss</a:t>
            </a:r>
          </a:p>
          <a:p>
            <a:pPr lvl="2"/>
            <a:r>
              <a:rPr lang="en-US" dirty="0"/>
              <a:t>Hemodynamic status</a:t>
            </a:r>
          </a:p>
          <a:p>
            <a:pPr lvl="2"/>
            <a:r>
              <a:rPr lang="en-US" dirty="0"/>
              <a:t>Initial and subsequent hematocrits </a:t>
            </a:r>
          </a:p>
          <a:p>
            <a:pPr lvl="2"/>
            <a:r>
              <a:rPr lang="en-US" dirty="0"/>
              <a:t>Concurrent illness</a:t>
            </a:r>
          </a:p>
          <a:p>
            <a:pPr lvl="2"/>
            <a:r>
              <a:rPr lang="en-US" dirty="0"/>
              <a:t>Severity of clinical signs</a:t>
            </a:r>
          </a:p>
          <a:p>
            <a:pPr lvl="1"/>
            <a:r>
              <a:rPr lang="en-US" dirty="0"/>
              <a:t>If patient displays clinical signs secondary to decrease in O2 delivery</a:t>
            </a:r>
          </a:p>
          <a:p>
            <a:pPr lvl="2"/>
            <a:r>
              <a:rPr lang="en-US" dirty="0"/>
              <a:t>Tachycardia</a:t>
            </a:r>
          </a:p>
          <a:p>
            <a:pPr lvl="2"/>
            <a:r>
              <a:rPr lang="en-US" dirty="0"/>
              <a:t>Hyperlactatemia</a:t>
            </a:r>
          </a:p>
          <a:p>
            <a:pPr lvl="2"/>
            <a:r>
              <a:rPr lang="en-US" dirty="0"/>
              <a:t>Tachypnea</a:t>
            </a:r>
            <a:endParaRPr lang="en-US" b="1" dirty="0"/>
          </a:p>
          <a:p>
            <a:pPr lvl="1"/>
            <a:r>
              <a:rPr lang="en-US" dirty="0"/>
              <a:t>Serial hematocrit reveal decrease despite therapy</a:t>
            </a:r>
          </a:p>
          <a:p>
            <a:r>
              <a:rPr lang="en-US" dirty="0"/>
              <a:t>Patients that need blood products in treatment protocol have a fair to poor prognosis (29-45%)</a:t>
            </a:r>
          </a:p>
        </p:txBody>
      </p:sp>
    </p:spTree>
    <p:extLst>
      <p:ext uri="{BB962C8B-B14F-4D97-AF65-F5344CB8AC3E}">
        <p14:creationId xmlns:p14="http://schemas.microsoft.com/office/powerpoint/2010/main" val="3446840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FEAEB-C001-2043-BE0B-53AAC188E1D9}"/>
              </a:ext>
            </a:extLst>
          </p:cNvPr>
          <p:cNvSpPr>
            <a:spLocks noGrp="1"/>
          </p:cNvSpPr>
          <p:nvPr>
            <p:ph type="title"/>
          </p:nvPr>
        </p:nvSpPr>
        <p:spPr/>
        <p:txBody>
          <a:bodyPr/>
          <a:lstStyle/>
          <a:p>
            <a:r>
              <a:rPr lang="en-US" dirty="0"/>
              <a:t>Additional therapies </a:t>
            </a:r>
          </a:p>
        </p:txBody>
      </p:sp>
      <p:sp>
        <p:nvSpPr>
          <p:cNvPr id="3" name="Content Placeholder 2">
            <a:extLst>
              <a:ext uri="{FF2B5EF4-FFF2-40B4-BE49-F238E27FC236}">
                <a16:creationId xmlns:a16="http://schemas.microsoft.com/office/drawing/2014/main" id="{54F4FC5A-7B05-264B-A19D-35854725D7E1}"/>
              </a:ext>
            </a:extLst>
          </p:cNvPr>
          <p:cNvSpPr>
            <a:spLocks noGrp="1"/>
          </p:cNvSpPr>
          <p:nvPr>
            <p:ph sz="half" idx="1"/>
          </p:nvPr>
        </p:nvSpPr>
        <p:spPr>
          <a:xfrm>
            <a:off x="1371600" y="1730829"/>
            <a:ext cx="4447786" cy="4441371"/>
          </a:xfrm>
        </p:spPr>
        <p:txBody>
          <a:bodyPr>
            <a:normAutofit/>
          </a:bodyPr>
          <a:lstStyle/>
          <a:p>
            <a:r>
              <a:rPr lang="en-US" dirty="0"/>
              <a:t>Discontinue medications known to cause ulcers unless essential</a:t>
            </a:r>
          </a:p>
          <a:p>
            <a:r>
              <a:rPr lang="en-US" dirty="0"/>
              <a:t>Fresh frozen plasma</a:t>
            </a:r>
          </a:p>
          <a:p>
            <a:pPr lvl="1"/>
            <a:r>
              <a:rPr lang="en-US" dirty="0"/>
              <a:t>Primary coagulopathy </a:t>
            </a:r>
          </a:p>
          <a:p>
            <a:pPr lvl="1"/>
            <a:r>
              <a:rPr lang="en-US" dirty="0"/>
              <a:t>Exacerbated by a secondary coagulopathy</a:t>
            </a:r>
          </a:p>
          <a:p>
            <a:r>
              <a:rPr lang="en-US" dirty="0"/>
              <a:t>Vincristine</a:t>
            </a:r>
          </a:p>
          <a:p>
            <a:pPr lvl="1"/>
            <a:r>
              <a:rPr lang="en-US" dirty="0"/>
              <a:t>Releases platelets from bone marrow </a:t>
            </a:r>
          </a:p>
          <a:p>
            <a:pPr lvl="1"/>
            <a:r>
              <a:rPr lang="en-US" dirty="0"/>
              <a:t>Function of platelets?</a:t>
            </a:r>
          </a:p>
          <a:p>
            <a:pPr lvl="1"/>
            <a:endParaRPr lang="en-US" dirty="0"/>
          </a:p>
        </p:txBody>
      </p:sp>
      <p:sp>
        <p:nvSpPr>
          <p:cNvPr id="7" name="Content Placeholder 6">
            <a:extLst>
              <a:ext uri="{FF2B5EF4-FFF2-40B4-BE49-F238E27FC236}">
                <a16:creationId xmlns:a16="http://schemas.microsoft.com/office/drawing/2014/main" id="{85BBC1E4-C9F7-934A-912D-47299808AFC8}"/>
              </a:ext>
            </a:extLst>
          </p:cNvPr>
          <p:cNvSpPr>
            <a:spLocks noGrp="1"/>
          </p:cNvSpPr>
          <p:nvPr>
            <p:ph sz="half" idx="2"/>
          </p:nvPr>
        </p:nvSpPr>
        <p:spPr>
          <a:xfrm>
            <a:off x="6525403" y="1730829"/>
            <a:ext cx="4447786" cy="4441371"/>
          </a:xfrm>
        </p:spPr>
        <p:txBody>
          <a:bodyPr>
            <a:normAutofit/>
          </a:bodyPr>
          <a:lstStyle/>
          <a:p>
            <a:r>
              <a:rPr lang="en-US" dirty="0"/>
              <a:t>GI protectants</a:t>
            </a:r>
          </a:p>
          <a:p>
            <a:pPr lvl="1"/>
            <a:r>
              <a:rPr lang="en-US" dirty="0"/>
              <a:t>Acid inhibitors </a:t>
            </a:r>
          </a:p>
          <a:p>
            <a:pPr lvl="2"/>
            <a:r>
              <a:rPr lang="en-US" dirty="0"/>
              <a:t>H2 receptor antagonists</a:t>
            </a:r>
          </a:p>
          <a:p>
            <a:pPr lvl="2"/>
            <a:r>
              <a:rPr lang="en-US" dirty="0"/>
              <a:t>Proton pump inhibitors </a:t>
            </a:r>
          </a:p>
          <a:p>
            <a:pPr lvl="1"/>
            <a:r>
              <a:rPr lang="en-US" dirty="0"/>
              <a:t>Mucosal binding agents </a:t>
            </a:r>
          </a:p>
          <a:p>
            <a:pPr lvl="2"/>
            <a:r>
              <a:rPr lang="en-US" dirty="0"/>
              <a:t>sucralfate</a:t>
            </a:r>
          </a:p>
          <a:p>
            <a:pPr lvl="1"/>
            <a:r>
              <a:rPr lang="en-US" dirty="0"/>
              <a:t>Synthetic prostaglandins</a:t>
            </a:r>
          </a:p>
          <a:p>
            <a:pPr lvl="2"/>
            <a:r>
              <a:rPr lang="en-US" dirty="0"/>
              <a:t>Misoprostol </a:t>
            </a:r>
          </a:p>
          <a:p>
            <a:r>
              <a:rPr lang="en-US" dirty="0"/>
              <a:t>Antiemetics</a:t>
            </a:r>
          </a:p>
          <a:p>
            <a:r>
              <a:rPr lang="en-US" dirty="0"/>
              <a:t>Analgesics </a:t>
            </a:r>
          </a:p>
          <a:p>
            <a:r>
              <a:rPr lang="en-US" dirty="0"/>
              <a:t>Antibiotics </a:t>
            </a:r>
          </a:p>
        </p:txBody>
      </p:sp>
    </p:spTree>
    <p:extLst>
      <p:ext uri="{BB962C8B-B14F-4D97-AF65-F5344CB8AC3E}">
        <p14:creationId xmlns:p14="http://schemas.microsoft.com/office/powerpoint/2010/main" val="27316679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2D937-B7BB-7C42-8F3F-F5B1C85E77BB}"/>
              </a:ext>
            </a:extLst>
          </p:cNvPr>
          <p:cNvSpPr>
            <a:spLocks noGrp="1"/>
          </p:cNvSpPr>
          <p:nvPr>
            <p:ph type="title"/>
          </p:nvPr>
        </p:nvSpPr>
        <p:spPr/>
        <p:txBody>
          <a:bodyPr/>
          <a:lstStyle/>
          <a:p>
            <a:r>
              <a:rPr lang="en-US" dirty="0"/>
              <a:t>Antibiotics in GI Hemorrhage </a:t>
            </a:r>
          </a:p>
        </p:txBody>
      </p:sp>
      <p:sp>
        <p:nvSpPr>
          <p:cNvPr id="5" name="Content Placeholder 4">
            <a:extLst>
              <a:ext uri="{FF2B5EF4-FFF2-40B4-BE49-F238E27FC236}">
                <a16:creationId xmlns:a16="http://schemas.microsoft.com/office/drawing/2014/main" id="{C4F402DB-2F6E-9545-8C61-21D3BD0ADE41}"/>
              </a:ext>
            </a:extLst>
          </p:cNvPr>
          <p:cNvSpPr>
            <a:spLocks noGrp="1"/>
          </p:cNvSpPr>
          <p:nvPr>
            <p:ph idx="1"/>
          </p:nvPr>
        </p:nvSpPr>
        <p:spPr/>
        <p:txBody>
          <a:bodyPr>
            <a:normAutofit/>
          </a:bodyPr>
          <a:lstStyle/>
          <a:p>
            <a:r>
              <a:rPr lang="en-US" dirty="0"/>
              <a:t>Risk of bacterial translocation </a:t>
            </a:r>
          </a:p>
          <a:p>
            <a:pPr lvl="1"/>
            <a:r>
              <a:rPr lang="en-US" dirty="0"/>
              <a:t>Significant GI hemorrhage </a:t>
            </a:r>
          </a:p>
          <a:p>
            <a:pPr lvl="1"/>
            <a:r>
              <a:rPr lang="en-US" dirty="0"/>
              <a:t>Suspect mucosal barrier compromise </a:t>
            </a:r>
          </a:p>
          <a:p>
            <a:pPr lvl="1"/>
            <a:r>
              <a:rPr lang="en-US" dirty="0"/>
              <a:t>Sepsis</a:t>
            </a:r>
          </a:p>
          <a:p>
            <a:r>
              <a:rPr lang="en-US" dirty="0"/>
              <a:t>Antibiotic choice</a:t>
            </a:r>
          </a:p>
          <a:p>
            <a:pPr lvl="1"/>
            <a:r>
              <a:rPr lang="en-US" dirty="0"/>
              <a:t>Blood and urine cultures when able </a:t>
            </a:r>
          </a:p>
          <a:p>
            <a:pPr lvl="1"/>
            <a:r>
              <a:rPr lang="en-US" dirty="0"/>
              <a:t>Broad spectrum</a:t>
            </a:r>
          </a:p>
        </p:txBody>
      </p:sp>
    </p:spTree>
    <p:extLst>
      <p:ext uri="{BB962C8B-B14F-4D97-AF65-F5344CB8AC3E}">
        <p14:creationId xmlns:p14="http://schemas.microsoft.com/office/powerpoint/2010/main" val="30738857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3EB3AA-2C04-8645-A18A-E9BA490D82C6}"/>
              </a:ext>
            </a:extLst>
          </p:cNvPr>
          <p:cNvSpPr>
            <a:spLocks noGrp="1"/>
          </p:cNvSpPr>
          <p:nvPr>
            <p:ph type="title"/>
          </p:nvPr>
        </p:nvSpPr>
        <p:spPr/>
        <p:txBody>
          <a:bodyPr/>
          <a:lstStyle/>
          <a:p>
            <a:r>
              <a:rPr lang="en-US" dirty="0"/>
              <a:t>When medical management fails </a:t>
            </a:r>
          </a:p>
        </p:txBody>
      </p:sp>
      <p:sp>
        <p:nvSpPr>
          <p:cNvPr id="10" name="Content Placeholder 9">
            <a:extLst>
              <a:ext uri="{FF2B5EF4-FFF2-40B4-BE49-F238E27FC236}">
                <a16:creationId xmlns:a16="http://schemas.microsoft.com/office/drawing/2014/main" id="{1A795521-91F1-9F4C-A05B-7888DB7FD82D}"/>
              </a:ext>
            </a:extLst>
          </p:cNvPr>
          <p:cNvSpPr>
            <a:spLocks noGrp="1"/>
          </p:cNvSpPr>
          <p:nvPr>
            <p:ph sz="half" idx="1"/>
          </p:nvPr>
        </p:nvSpPr>
        <p:spPr>
          <a:xfrm>
            <a:off x="1371600" y="1747157"/>
            <a:ext cx="4447786" cy="4120244"/>
          </a:xfrm>
        </p:spPr>
        <p:txBody>
          <a:bodyPr>
            <a:normAutofit/>
          </a:bodyPr>
          <a:lstStyle/>
          <a:p>
            <a:r>
              <a:rPr lang="en-US" dirty="0"/>
              <a:t>Endoscopic hemostasis</a:t>
            </a:r>
          </a:p>
          <a:p>
            <a:pPr lvl="1"/>
            <a:r>
              <a:rPr lang="en-US" dirty="0"/>
              <a:t>Injecting epinephrine or 98% alcohol through sclerotomy needle into base of ulcer </a:t>
            </a:r>
          </a:p>
          <a:p>
            <a:pPr lvl="1"/>
            <a:r>
              <a:rPr lang="en-US" dirty="0" err="1"/>
              <a:t>Endoclips</a:t>
            </a:r>
            <a:endParaRPr lang="en-US" dirty="0"/>
          </a:p>
          <a:p>
            <a:pPr lvl="1"/>
            <a:r>
              <a:rPr lang="en-US" dirty="0"/>
              <a:t>Endoscopic cautery </a:t>
            </a:r>
          </a:p>
          <a:p>
            <a:pPr lvl="1"/>
            <a:r>
              <a:rPr lang="en-US" dirty="0"/>
              <a:t>Fibrin/thrombin injections </a:t>
            </a:r>
          </a:p>
          <a:p>
            <a:r>
              <a:rPr lang="en-US" dirty="0"/>
              <a:t>Surgery </a:t>
            </a:r>
          </a:p>
          <a:p>
            <a:pPr lvl="1"/>
            <a:r>
              <a:rPr lang="en-US" dirty="0"/>
              <a:t>Pre-existing surgical disease </a:t>
            </a:r>
          </a:p>
          <a:p>
            <a:pPr lvl="1"/>
            <a:r>
              <a:rPr lang="en-US" dirty="0"/>
              <a:t>Patients at risk for exsanguination or perforation </a:t>
            </a:r>
          </a:p>
        </p:txBody>
      </p:sp>
      <p:sp>
        <p:nvSpPr>
          <p:cNvPr id="11" name="Content Placeholder 10">
            <a:extLst>
              <a:ext uri="{FF2B5EF4-FFF2-40B4-BE49-F238E27FC236}">
                <a16:creationId xmlns:a16="http://schemas.microsoft.com/office/drawing/2014/main" id="{3A84AB27-06AE-C042-BBE2-9D695301EAAF}"/>
              </a:ext>
            </a:extLst>
          </p:cNvPr>
          <p:cNvSpPr>
            <a:spLocks noGrp="1"/>
          </p:cNvSpPr>
          <p:nvPr>
            <p:ph sz="half" idx="2"/>
          </p:nvPr>
        </p:nvSpPr>
        <p:spPr>
          <a:xfrm>
            <a:off x="6525403" y="1747157"/>
            <a:ext cx="4447786" cy="4120243"/>
          </a:xfrm>
        </p:spPr>
        <p:txBody>
          <a:bodyPr>
            <a:normAutofit/>
          </a:bodyPr>
          <a:lstStyle/>
          <a:p>
            <a:r>
              <a:rPr lang="en-US" dirty="0"/>
              <a:t>Human studies </a:t>
            </a:r>
          </a:p>
          <a:p>
            <a:pPr lvl="1"/>
            <a:r>
              <a:rPr lang="en-US" dirty="0"/>
              <a:t>Percutaneous angiography and embolization </a:t>
            </a:r>
          </a:p>
          <a:p>
            <a:pPr lvl="1"/>
            <a:r>
              <a:rPr lang="en-US" dirty="0"/>
              <a:t>Upper GI endoscopy can identify the source of bleeding in 95% of cases and endoscopic therapy is effective in 80-90% of patients </a:t>
            </a:r>
          </a:p>
          <a:p>
            <a:pPr lvl="1"/>
            <a:r>
              <a:rPr lang="en-US" dirty="0"/>
              <a:t>Active arterial bleeding or visualization of clot associated with high risk of rebleeding</a:t>
            </a:r>
          </a:p>
          <a:p>
            <a:endParaRPr lang="en-US" dirty="0"/>
          </a:p>
        </p:txBody>
      </p:sp>
    </p:spTree>
    <p:extLst>
      <p:ext uri="{BB962C8B-B14F-4D97-AF65-F5344CB8AC3E}">
        <p14:creationId xmlns:p14="http://schemas.microsoft.com/office/powerpoint/2010/main" val="1380564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9D9D6BF1-DFF2-4526-9D13-BF339D8C41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2" name="Freeform 6">
              <a:extLst>
                <a:ext uri="{FF2B5EF4-FFF2-40B4-BE49-F238E27FC236}">
                  <a16:creationId xmlns:a16="http://schemas.microsoft.com/office/drawing/2014/main" id="{A54D4DB6-FB18-4CAE-8905-E0053C925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3" name="Freeform 6">
              <a:extLst>
                <a:ext uri="{FF2B5EF4-FFF2-40B4-BE49-F238E27FC236}">
                  <a16:creationId xmlns:a16="http://schemas.microsoft.com/office/drawing/2014/main" id="{1DBD6488-9429-4FFA-8AE8-C4022C39B0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pic>
        <p:nvPicPr>
          <p:cNvPr id="7" name="Picture 6" descr="3D illustration of tentacles">
            <a:extLst>
              <a:ext uri="{FF2B5EF4-FFF2-40B4-BE49-F238E27FC236}">
                <a16:creationId xmlns:a16="http://schemas.microsoft.com/office/drawing/2014/main" id="{AEE42238-44C8-4FDD-AF40-1FD992263592}"/>
              </a:ext>
            </a:extLst>
          </p:cNvPr>
          <p:cNvPicPr>
            <a:picLocks noChangeAspect="1"/>
          </p:cNvPicPr>
          <p:nvPr/>
        </p:nvPicPr>
        <p:blipFill rotWithShape="1">
          <a:blip r:embed="rId3"/>
          <a:srcRect t="12076" b="12910"/>
          <a:stretch/>
        </p:blipFill>
        <p:spPr>
          <a:xfrm>
            <a:off x="20" y="10"/>
            <a:ext cx="12191980" cy="6859300"/>
          </a:xfrm>
          <a:prstGeom prst="rect">
            <a:avLst/>
          </a:prstGeom>
        </p:spPr>
      </p:pic>
      <p:sp>
        <p:nvSpPr>
          <p:cNvPr id="15" name="Rectangle 14">
            <a:extLst>
              <a:ext uri="{FF2B5EF4-FFF2-40B4-BE49-F238E27FC236}">
                <a16:creationId xmlns:a16="http://schemas.microsoft.com/office/drawing/2014/main" id="{F33867FC-EB8E-4B00-B7D5-7967D9DF1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30000">
                <a:schemeClr val="bg2">
                  <a:alpha val="75000"/>
                </a:schemeClr>
              </a:gs>
              <a:gs pos="100000">
                <a:schemeClr val="bg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6">
            <a:extLst>
              <a:ext uri="{FF2B5EF4-FFF2-40B4-BE49-F238E27FC236}">
                <a16:creationId xmlns:a16="http://schemas.microsoft.com/office/drawing/2014/main" id="{D69E00ED-B0F1-4570-A74E-E05D0E9A8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19" name="Freeform 6">
            <a:extLst>
              <a:ext uri="{FF2B5EF4-FFF2-40B4-BE49-F238E27FC236}">
                <a16:creationId xmlns:a16="http://schemas.microsoft.com/office/drawing/2014/main" id="{074D0BE7-DDD8-46AB-A2C1-5B7FFD921A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5" name="Title 4">
            <a:extLst>
              <a:ext uri="{FF2B5EF4-FFF2-40B4-BE49-F238E27FC236}">
                <a16:creationId xmlns:a16="http://schemas.microsoft.com/office/drawing/2014/main" id="{16DBC0E9-4E43-A141-AF95-464376523F10}"/>
              </a:ext>
            </a:extLst>
          </p:cNvPr>
          <p:cNvSpPr>
            <a:spLocks noGrp="1"/>
          </p:cNvSpPr>
          <p:nvPr>
            <p:ph type="title"/>
          </p:nvPr>
        </p:nvSpPr>
        <p:spPr>
          <a:xfrm>
            <a:off x="1915128" y="1788454"/>
            <a:ext cx="8361229" cy="2098226"/>
          </a:xfrm>
        </p:spPr>
        <p:txBody>
          <a:bodyPr vert="horz" lIns="91440" tIns="45720" rIns="91440" bIns="45720" rtlCol="0" anchor="b">
            <a:normAutofit/>
          </a:bodyPr>
          <a:lstStyle/>
          <a:p>
            <a:pPr algn="ctr"/>
            <a:r>
              <a:rPr lang="en-US" sz="7200" cap="all"/>
              <a:t>Gastrointestinal Toxins </a:t>
            </a:r>
          </a:p>
        </p:txBody>
      </p:sp>
    </p:spTree>
    <p:extLst>
      <p:ext uri="{BB962C8B-B14F-4D97-AF65-F5344CB8AC3E}">
        <p14:creationId xmlns:p14="http://schemas.microsoft.com/office/powerpoint/2010/main" val="4357102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288B7-366A-FA45-933E-0606763600BD}"/>
              </a:ext>
            </a:extLst>
          </p:cNvPr>
          <p:cNvSpPr>
            <a:spLocks noGrp="1"/>
          </p:cNvSpPr>
          <p:nvPr>
            <p:ph type="title"/>
          </p:nvPr>
        </p:nvSpPr>
        <p:spPr/>
        <p:txBody>
          <a:bodyPr/>
          <a:lstStyle/>
          <a:p>
            <a:r>
              <a:rPr lang="en-US" dirty="0"/>
              <a:t>Toxic Plants</a:t>
            </a:r>
          </a:p>
        </p:txBody>
      </p:sp>
      <p:sp>
        <p:nvSpPr>
          <p:cNvPr id="5" name="Content Placeholder 4">
            <a:extLst>
              <a:ext uri="{FF2B5EF4-FFF2-40B4-BE49-F238E27FC236}">
                <a16:creationId xmlns:a16="http://schemas.microsoft.com/office/drawing/2014/main" id="{9FF34BD3-ACB3-0541-9B51-8C8E6158F065}"/>
              </a:ext>
            </a:extLst>
          </p:cNvPr>
          <p:cNvSpPr>
            <a:spLocks noGrp="1"/>
          </p:cNvSpPr>
          <p:nvPr>
            <p:ph idx="1"/>
          </p:nvPr>
        </p:nvSpPr>
        <p:spPr/>
        <p:txBody>
          <a:bodyPr/>
          <a:lstStyle/>
          <a:p>
            <a:r>
              <a:rPr lang="en-US" dirty="0"/>
              <a:t>There are so many!</a:t>
            </a:r>
          </a:p>
          <a:p>
            <a:r>
              <a:rPr lang="en-US" dirty="0"/>
              <a:t>Decontamination and supportive care</a:t>
            </a:r>
          </a:p>
          <a:p>
            <a:r>
              <a:rPr lang="en-US" dirty="0"/>
              <a:t>Many toxic plants cause vomiting, but some cause delayed vomiting</a:t>
            </a:r>
          </a:p>
          <a:p>
            <a:r>
              <a:rPr lang="en-US" dirty="0"/>
              <a:t>Resource for specific treatment when necessary </a:t>
            </a:r>
          </a:p>
          <a:p>
            <a:pPr lvl="1"/>
            <a:r>
              <a:rPr lang="en-US" dirty="0"/>
              <a:t>Small Animal Toxicology, Chapter 27, Household and Garden Plants</a:t>
            </a:r>
          </a:p>
          <a:p>
            <a:pPr lvl="1"/>
            <a:r>
              <a:rPr lang="en-US" dirty="0"/>
              <a:t>Table 27-1, pages 372-396</a:t>
            </a:r>
          </a:p>
          <a:p>
            <a:endParaRPr lang="en-US" dirty="0"/>
          </a:p>
        </p:txBody>
      </p:sp>
    </p:spTree>
    <p:extLst>
      <p:ext uri="{BB962C8B-B14F-4D97-AF65-F5344CB8AC3E}">
        <p14:creationId xmlns:p14="http://schemas.microsoft.com/office/powerpoint/2010/main" val="15718319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Text&#10;&#10;Description automatically generated">
            <a:extLst>
              <a:ext uri="{FF2B5EF4-FFF2-40B4-BE49-F238E27FC236}">
                <a16:creationId xmlns:a16="http://schemas.microsoft.com/office/drawing/2014/main" id="{B85A1B36-E8CC-4C4D-81E5-9FAB19A2B23B}"/>
              </a:ext>
            </a:extLst>
          </p:cNvPr>
          <p:cNvPicPr>
            <a:picLocks noGrp="1" noChangeAspect="1"/>
          </p:cNvPicPr>
          <p:nvPr>
            <p:ph sz="half" idx="1"/>
          </p:nvPr>
        </p:nvPicPr>
        <p:blipFill>
          <a:blip r:embed="rId3"/>
          <a:stretch>
            <a:fillRect/>
          </a:stretch>
        </p:blipFill>
        <p:spPr>
          <a:xfrm>
            <a:off x="1219199" y="391887"/>
            <a:ext cx="5655453" cy="5820082"/>
          </a:xfrm>
        </p:spPr>
      </p:pic>
      <p:pic>
        <p:nvPicPr>
          <p:cNvPr id="9" name="Content Placeholder 8" descr="Text&#10;&#10;Description automatically generated">
            <a:extLst>
              <a:ext uri="{FF2B5EF4-FFF2-40B4-BE49-F238E27FC236}">
                <a16:creationId xmlns:a16="http://schemas.microsoft.com/office/drawing/2014/main" id="{C1C5C4F7-5430-BC45-93C1-1B9D2F1937F9}"/>
              </a:ext>
            </a:extLst>
          </p:cNvPr>
          <p:cNvPicPr>
            <a:picLocks noGrp="1" noChangeAspect="1"/>
          </p:cNvPicPr>
          <p:nvPr>
            <p:ph sz="half" idx="2"/>
          </p:nvPr>
        </p:nvPicPr>
        <p:blipFill>
          <a:blip r:embed="rId4"/>
          <a:stretch>
            <a:fillRect/>
          </a:stretch>
        </p:blipFill>
        <p:spPr>
          <a:xfrm>
            <a:off x="6724548" y="1420586"/>
            <a:ext cx="5467452" cy="3541630"/>
          </a:xfrm>
        </p:spPr>
      </p:pic>
    </p:spTree>
    <p:extLst>
      <p:ext uri="{BB962C8B-B14F-4D97-AF65-F5344CB8AC3E}">
        <p14:creationId xmlns:p14="http://schemas.microsoft.com/office/powerpoint/2010/main" val="23421055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black and white document&#10;&#10;Description automatically generated with low confidence">
            <a:extLst>
              <a:ext uri="{FF2B5EF4-FFF2-40B4-BE49-F238E27FC236}">
                <a16:creationId xmlns:a16="http://schemas.microsoft.com/office/drawing/2014/main" id="{9F3E669F-CF74-8541-9455-8E72DAEB7545}"/>
              </a:ext>
            </a:extLst>
          </p:cNvPr>
          <p:cNvPicPr>
            <a:picLocks noGrp="1" noChangeAspect="1"/>
          </p:cNvPicPr>
          <p:nvPr>
            <p:ph sz="half" idx="1"/>
          </p:nvPr>
        </p:nvPicPr>
        <p:blipFill>
          <a:blip r:embed="rId2"/>
          <a:stretch>
            <a:fillRect/>
          </a:stretch>
        </p:blipFill>
        <p:spPr>
          <a:xfrm>
            <a:off x="914946" y="515760"/>
            <a:ext cx="5181054" cy="5826477"/>
          </a:xfrm>
        </p:spPr>
      </p:pic>
      <p:pic>
        <p:nvPicPr>
          <p:cNvPr id="8" name="Content Placeholder 7" descr="Text&#10;&#10;Description automatically generated">
            <a:extLst>
              <a:ext uri="{FF2B5EF4-FFF2-40B4-BE49-F238E27FC236}">
                <a16:creationId xmlns:a16="http://schemas.microsoft.com/office/drawing/2014/main" id="{5F4BE07C-DC1F-574B-BE66-93FCFCCDBC5E}"/>
              </a:ext>
            </a:extLst>
          </p:cNvPr>
          <p:cNvPicPr>
            <a:picLocks noGrp="1" noChangeAspect="1"/>
          </p:cNvPicPr>
          <p:nvPr>
            <p:ph sz="half" idx="2"/>
          </p:nvPr>
        </p:nvPicPr>
        <p:blipFill>
          <a:blip r:embed="rId3"/>
          <a:stretch>
            <a:fillRect/>
          </a:stretch>
        </p:blipFill>
        <p:spPr>
          <a:xfrm>
            <a:off x="6459310" y="1675088"/>
            <a:ext cx="5516270" cy="3027797"/>
          </a:xfrm>
        </p:spPr>
      </p:pic>
    </p:spTree>
    <p:extLst>
      <p:ext uri="{BB962C8B-B14F-4D97-AF65-F5344CB8AC3E}">
        <p14:creationId xmlns:p14="http://schemas.microsoft.com/office/powerpoint/2010/main" val="862505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E91FC-AEEC-B446-A31A-D83FE6CEE9AE}"/>
              </a:ext>
            </a:extLst>
          </p:cNvPr>
          <p:cNvSpPr>
            <a:spLocks noGrp="1"/>
          </p:cNvSpPr>
          <p:nvPr>
            <p:ph type="title"/>
          </p:nvPr>
        </p:nvSpPr>
        <p:spPr>
          <a:xfrm>
            <a:off x="1371600" y="685800"/>
            <a:ext cx="9601200" cy="1485900"/>
          </a:xfrm>
        </p:spPr>
        <p:txBody>
          <a:bodyPr>
            <a:normAutofit/>
          </a:bodyPr>
          <a:lstStyle/>
          <a:p>
            <a:r>
              <a:rPr lang="en-US" dirty="0"/>
              <a:t>Etiology</a:t>
            </a:r>
          </a:p>
        </p:txBody>
      </p:sp>
      <p:graphicFrame>
        <p:nvGraphicFramePr>
          <p:cNvPr id="5" name="Content Placeholder 2">
            <a:extLst>
              <a:ext uri="{FF2B5EF4-FFF2-40B4-BE49-F238E27FC236}">
                <a16:creationId xmlns:a16="http://schemas.microsoft.com/office/drawing/2014/main" id="{3DFE35E1-A18F-46A6-B176-384523FFC6E8}"/>
              </a:ext>
            </a:extLst>
          </p:cNvPr>
          <p:cNvGraphicFramePr>
            <a:graphicFrameLocks noGrp="1"/>
          </p:cNvGraphicFramePr>
          <p:nvPr>
            <p:ph idx="1"/>
            <p:extLst>
              <p:ext uri="{D42A27DB-BD31-4B8C-83A1-F6EECF244321}">
                <p14:modId xmlns:p14="http://schemas.microsoft.com/office/powerpoint/2010/main" val="1743476711"/>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937962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Text&#10;&#10;Description automatically generated">
            <a:extLst>
              <a:ext uri="{FF2B5EF4-FFF2-40B4-BE49-F238E27FC236}">
                <a16:creationId xmlns:a16="http://schemas.microsoft.com/office/drawing/2014/main" id="{8FB11F1B-A758-A94B-8E77-DDBD96709AAA}"/>
              </a:ext>
            </a:extLst>
          </p:cNvPr>
          <p:cNvPicPr>
            <a:picLocks noGrp="1" noChangeAspect="1"/>
          </p:cNvPicPr>
          <p:nvPr>
            <p:ph sz="half" idx="1"/>
          </p:nvPr>
        </p:nvPicPr>
        <p:blipFill>
          <a:blip r:embed="rId3"/>
          <a:stretch>
            <a:fillRect/>
          </a:stretch>
        </p:blipFill>
        <p:spPr>
          <a:xfrm>
            <a:off x="1219200" y="348064"/>
            <a:ext cx="5594703" cy="5796922"/>
          </a:xfrm>
        </p:spPr>
      </p:pic>
      <p:pic>
        <p:nvPicPr>
          <p:cNvPr id="8" name="Content Placeholder 7" descr="Text&#10;&#10;Description automatically generated">
            <a:extLst>
              <a:ext uri="{FF2B5EF4-FFF2-40B4-BE49-F238E27FC236}">
                <a16:creationId xmlns:a16="http://schemas.microsoft.com/office/drawing/2014/main" id="{3DF95789-416F-D84C-867C-E7D7BB9268CD}"/>
              </a:ext>
            </a:extLst>
          </p:cNvPr>
          <p:cNvPicPr>
            <a:picLocks noGrp="1" noChangeAspect="1"/>
          </p:cNvPicPr>
          <p:nvPr>
            <p:ph sz="half" idx="2"/>
          </p:nvPr>
        </p:nvPicPr>
        <p:blipFill>
          <a:blip r:embed="rId4"/>
          <a:stretch>
            <a:fillRect/>
          </a:stretch>
        </p:blipFill>
        <p:spPr>
          <a:xfrm>
            <a:off x="6096000" y="1965935"/>
            <a:ext cx="5856514" cy="3754175"/>
          </a:xfrm>
        </p:spPr>
      </p:pic>
    </p:spTree>
    <p:extLst>
      <p:ext uri="{BB962C8B-B14F-4D97-AF65-F5344CB8AC3E}">
        <p14:creationId xmlns:p14="http://schemas.microsoft.com/office/powerpoint/2010/main" val="36544662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Text&#10;&#10;Description automatically generated">
            <a:extLst>
              <a:ext uri="{FF2B5EF4-FFF2-40B4-BE49-F238E27FC236}">
                <a16:creationId xmlns:a16="http://schemas.microsoft.com/office/drawing/2014/main" id="{F695C915-5491-F34D-BAB7-AA7E7CE40670}"/>
              </a:ext>
            </a:extLst>
          </p:cNvPr>
          <p:cNvPicPr>
            <a:picLocks noGrp="1" noChangeAspect="1"/>
          </p:cNvPicPr>
          <p:nvPr>
            <p:ph sz="half" idx="1"/>
          </p:nvPr>
        </p:nvPicPr>
        <p:blipFill>
          <a:blip r:embed="rId2"/>
          <a:stretch>
            <a:fillRect/>
          </a:stretch>
        </p:blipFill>
        <p:spPr>
          <a:xfrm>
            <a:off x="1219200" y="707571"/>
            <a:ext cx="5702498" cy="5442857"/>
          </a:xfrm>
        </p:spPr>
      </p:pic>
      <p:pic>
        <p:nvPicPr>
          <p:cNvPr id="8" name="Content Placeholder 7" descr="Text&#10;&#10;Description automatically generated">
            <a:extLst>
              <a:ext uri="{FF2B5EF4-FFF2-40B4-BE49-F238E27FC236}">
                <a16:creationId xmlns:a16="http://schemas.microsoft.com/office/drawing/2014/main" id="{ADFD5989-09B3-174D-B853-FDC7493DB40B}"/>
              </a:ext>
            </a:extLst>
          </p:cNvPr>
          <p:cNvPicPr>
            <a:picLocks noGrp="1" noChangeAspect="1"/>
          </p:cNvPicPr>
          <p:nvPr>
            <p:ph sz="half" idx="2"/>
          </p:nvPr>
        </p:nvPicPr>
        <p:blipFill>
          <a:blip r:embed="rId3"/>
          <a:stretch>
            <a:fillRect/>
          </a:stretch>
        </p:blipFill>
        <p:spPr>
          <a:xfrm>
            <a:off x="6921698" y="2024742"/>
            <a:ext cx="5227663" cy="3088259"/>
          </a:xfrm>
        </p:spPr>
      </p:pic>
    </p:spTree>
    <p:extLst>
      <p:ext uri="{BB962C8B-B14F-4D97-AF65-F5344CB8AC3E}">
        <p14:creationId xmlns:p14="http://schemas.microsoft.com/office/powerpoint/2010/main" val="4773571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D3E0DA2B-7FB0-C548-9780-E43AE17D45E9}"/>
              </a:ext>
            </a:extLst>
          </p:cNvPr>
          <p:cNvGraphicFramePr>
            <a:graphicFrameLocks noGrp="1"/>
          </p:cNvGraphicFramePr>
          <p:nvPr>
            <p:ph idx="1"/>
            <p:extLst>
              <p:ext uri="{D42A27DB-BD31-4B8C-83A1-F6EECF244321}">
                <p14:modId xmlns:p14="http://schemas.microsoft.com/office/powerpoint/2010/main" val="4251508023"/>
              </p:ext>
            </p:extLst>
          </p:nvPr>
        </p:nvGraphicFramePr>
        <p:xfrm>
          <a:off x="1371600" y="212271"/>
          <a:ext cx="9601197" cy="6071359"/>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3058840982"/>
                    </a:ext>
                  </a:extLst>
                </a:gridCol>
                <a:gridCol w="3200399">
                  <a:extLst>
                    <a:ext uri="{9D8B030D-6E8A-4147-A177-3AD203B41FA5}">
                      <a16:colId xmlns:a16="http://schemas.microsoft.com/office/drawing/2014/main" val="1034487161"/>
                    </a:ext>
                  </a:extLst>
                </a:gridCol>
                <a:gridCol w="3200399">
                  <a:extLst>
                    <a:ext uri="{9D8B030D-6E8A-4147-A177-3AD203B41FA5}">
                      <a16:colId xmlns:a16="http://schemas.microsoft.com/office/drawing/2014/main" val="1305774099"/>
                    </a:ext>
                  </a:extLst>
                </a:gridCol>
              </a:tblGrid>
              <a:tr h="584959">
                <a:tc>
                  <a:txBody>
                    <a:bodyPr/>
                    <a:lstStyle/>
                    <a:p>
                      <a:r>
                        <a:rPr lang="en-US" dirty="0"/>
                        <a:t>Toxin and clinical signs</a:t>
                      </a:r>
                    </a:p>
                  </a:txBody>
                  <a:tcPr/>
                </a:tc>
                <a:tc>
                  <a:txBody>
                    <a:bodyPr/>
                    <a:lstStyle/>
                    <a:p>
                      <a:r>
                        <a:rPr lang="en-US" dirty="0"/>
                        <a:t>MOA</a:t>
                      </a:r>
                    </a:p>
                  </a:txBody>
                  <a:tcPr/>
                </a:tc>
                <a:tc>
                  <a:txBody>
                    <a:bodyPr/>
                    <a:lstStyle/>
                    <a:p>
                      <a:r>
                        <a:rPr lang="en-US" dirty="0"/>
                        <a:t>Treatment </a:t>
                      </a:r>
                    </a:p>
                  </a:txBody>
                  <a:tcPr/>
                </a:tc>
                <a:extLst>
                  <a:ext uri="{0D108BD9-81ED-4DB2-BD59-A6C34878D82A}">
                    <a16:rowId xmlns:a16="http://schemas.microsoft.com/office/drawing/2014/main" val="3520916419"/>
                  </a:ext>
                </a:extLst>
              </a:tr>
              <a:tr h="13054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Amitraz </a:t>
                      </a:r>
                      <a:r>
                        <a:rPr lang="en-US" dirty="0">
                          <a:sym typeface="Wingdings" pitchFamily="2" charset="2"/>
                        </a:rPr>
                        <a:t> </a:t>
                      </a:r>
                      <a:r>
                        <a:rPr lang="en-US" sz="1800" b="1" kern="1200" dirty="0">
                          <a:solidFill>
                            <a:schemeClr val="dk1"/>
                          </a:solidFill>
                          <a:effectLst/>
                          <a:latin typeface="+mn-lt"/>
                          <a:ea typeface="+mn-ea"/>
                          <a:cs typeface="+mn-cs"/>
                        </a:rPr>
                        <a:t>hypersalivation, </a:t>
                      </a:r>
                      <a:r>
                        <a:rPr lang="en-US" sz="1800" kern="1200" dirty="0">
                          <a:solidFill>
                            <a:schemeClr val="dk1"/>
                          </a:solidFill>
                          <a:effectLst/>
                          <a:latin typeface="+mn-lt"/>
                          <a:ea typeface="+mn-ea"/>
                          <a:cs typeface="+mn-cs"/>
                        </a:rPr>
                        <a:t>lethargy, ataxia, bradycardia, </a:t>
                      </a:r>
                      <a:r>
                        <a:rPr lang="en-US" sz="1800" b="1" kern="1200" dirty="0">
                          <a:solidFill>
                            <a:schemeClr val="dk1"/>
                          </a:solidFill>
                          <a:effectLst/>
                          <a:latin typeface="+mn-lt"/>
                          <a:ea typeface="+mn-ea"/>
                          <a:cs typeface="+mn-cs"/>
                        </a:rPr>
                        <a:t>vomiting, </a:t>
                      </a:r>
                      <a:r>
                        <a:rPr lang="en-US" sz="1800" kern="1200" dirty="0">
                          <a:solidFill>
                            <a:schemeClr val="dk1"/>
                          </a:solidFill>
                          <a:effectLst/>
                          <a:latin typeface="+mn-lt"/>
                          <a:ea typeface="+mn-ea"/>
                          <a:cs typeface="+mn-cs"/>
                        </a:rPr>
                        <a:t>dyspnea, hypothermia, tremors, and seizures </a:t>
                      </a:r>
                      <a:endParaRPr lang="en-US" dirty="0"/>
                    </a:p>
                    <a:p>
                      <a:endParaRPr lang="en-US" dirty="0"/>
                    </a:p>
                  </a:txBody>
                  <a:tcPr/>
                </a:tc>
                <a:tc>
                  <a:txBody>
                    <a:bodyPr/>
                    <a:lstStyle/>
                    <a:p>
                      <a:r>
                        <a:rPr lang="en-US" dirty="0"/>
                        <a:t>Unknown, alpha 2 adrenergic activity </a:t>
                      </a:r>
                    </a:p>
                  </a:txBody>
                  <a:tcPr/>
                </a:tc>
                <a:tc>
                  <a:txBody>
                    <a:bodyPr/>
                    <a:lstStyle/>
                    <a:p>
                      <a:r>
                        <a:rPr lang="en-US" dirty="0"/>
                        <a:t>Stabilization, decontamination (emesis or bathing), yohimbine or atipamezole </a:t>
                      </a:r>
                    </a:p>
                  </a:txBody>
                  <a:tcPr/>
                </a:tc>
                <a:extLst>
                  <a:ext uri="{0D108BD9-81ED-4DB2-BD59-A6C34878D82A}">
                    <a16:rowId xmlns:a16="http://schemas.microsoft.com/office/drawing/2014/main" val="2592479200"/>
                  </a:ext>
                </a:extLst>
              </a:tr>
              <a:tr h="584959">
                <a:tc>
                  <a:txBody>
                    <a:bodyPr/>
                    <a:lstStyle/>
                    <a:p>
                      <a:r>
                        <a:rPr lang="en-US" b="1" dirty="0"/>
                        <a:t>Arsenic --&gt; </a:t>
                      </a:r>
                      <a:r>
                        <a:rPr lang="en-US" sz="1800" b="1" kern="1200" dirty="0">
                          <a:solidFill>
                            <a:schemeClr val="dk1"/>
                          </a:solidFill>
                          <a:effectLst/>
                          <a:latin typeface="+mn-lt"/>
                          <a:ea typeface="+mn-ea"/>
                          <a:cs typeface="+mn-cs"/>
                        </a:rPr>
                        <a:t>severe gastrointestinal distress (vomiting, diarrhea, GI hemorrhage), </a:t>
                      </a:r>
                      <a:r>
                        <a:rPr lang="en-US" sz="1800" b="0" kern="1200" dirty="0">
                          <a:solidFill>
                            <a:schemeClr val="dk1"/>
                          </a:solidFill>
                          <a:effectLst/>
                          <a:latin typeface="+mn-lt"/>
                          <a:ea typeface="+mn-ea"/>
                          <a:cs typeface="+mn-cs"/>
                        </a:rPr>
                        <a:t>signs associated with dehydration </a:t>
                      </a:r>
                    </a:p>
                    <a:p>
                      <a:endParaRPr lang="en-US" dirty="0"/>
                    </a:p>
                  </a:txBody>
                  <a:tcPr/>
                </a:tc>
                <a:tc>
                  <a:txBody>
                    <a:bodyPr/>
                    <a:lstStyle/>
                    <a:p>
                      <a:r>
                        <a:rPr lang="en-US" dirty="0"/>
                        <a:t>Absorbed readily through GI mucosa </a:t>
                      </a:r>
                      <a:r>
                        <a:rPr lang="en-US" dirty="0">
                          <a:sym typeface="Wingdings" pitchFamily="2" charset="2"/>
                        </a:rPr>
                        <a:t> accumulates in liver, spleen kidney, GI tract, lungs  congestion, edema, hemorrhage in all visceral organs (especially GI tract) affected due to increased permeability of capillaries </a:t>
                      </a:r>
                      <a:endParaRPr lang="en-US" dirty="0"/>
                    </a:p>
                  </a:txBody>
                  <a:tcPr/>
                </a:tc>
                <a:tc>
                  <a:txBody>
                    <a:bodyPr/>
                    <a:lstStyle/>
                    <a:p>
                      <a:r>
                        <a:rPr lang="en-US" dirty="0"/>
                        <a:t>Aggressive fluid therapy and chelation with dimercaprol</a:t>
                      </a:r>
                    </a:p>
                  </a:txBody>
                  <a:tcPr/>
                </a:tc>
                <a:extLst>
                  <a:ext uri="{0D108BD9-81ED-4DB2-BD59-A6C34878D82A}">
                    <a16:rowId xmlns:a16="http://schemas.microsoft.com/office/drawing/2014/main" val="339010135"/>
                  </a:ext>
                </a:extLst>
              </a:tr>
              <a:tr h="584959">
                <a:tc>
                  <a:txBody>
                    <a:bodyPr/>
                    <a:lstStyle/>
                    <a:p>
                      <a:r>
                        <a:rPr lang="en-US" dirty="0"/>
                        <a:t>Organophosphates and Carbamates </a:t>
                      </a:r>
                      <a:r>
                        <a:rPr lang="en-US" dirty="0">
                          <a:sym typeface="Wingdings" pitchFamily="2" charset="2"/>
                        </a:rPr>
                        <a:t> </a:t>
                      </a:r>
                      <a:r>
                        <a:rPr lang="en-US" b="1" dirty="0">
                          <a:sym typeface="Wingdings" pitchFamily="2" charset="2"/>
                        </a:rPr>
                        <a:t>muscarinic signs </a:t>
                      </a:r>
                      <a:r>
                        <a:rPr lang="en-US" dirty="0">
                          <a:sym typeface="Wingdings" pitchFamily="2" charset="2"/>
                        </a:rPr>
                        <a:t>(including </a:t>
                      </a:r>
                      <a:r>
                        <a:rPr lang="en-US" b="1" dirty="0">
                          <a:sym typeface="Wingdings" pitchFamily="2" charset="2"/>
                        </a:rPr>
                        <a:t>emesis and diarrhea</a:t>
                      </a:r>
                      <a:r>
                        <a:rPr lang="en-US" dirty="0">
                          <a:sym typeface="Wingdings" pitchFamily="2" charset="2"/>
                        </a:rPr>
                        <a:t>), nicotinic signs, CNS signs</a:t>
                      </a:r>
                      <a:endParaRPr lang="en-US" dirty="0"/>
                    </a:p>
                  </a:txBody>
                  <a:tcPr/>
                </a:tc>
                <a:tc>
                  <a:txBody>
                    <a:bodyPr/>
                    <a:lstStyle/>
                    <a:p>
                      <a:r>
                        <a:rPr lang="en-US" dirty="0"/>
                        <a:t>OP interfere with metabolism of acetylcholine at cholinergic sites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a:solidFill>
                            <a:schemeClr val="dk1"/>
                          </a:solidFill>
                          <a:effectLst/>
                          <a:latin typeface="+mn-lt"/>
                          <a:ea typeface="+mn-ea"/>
                          <a:cs typeface="+mn-cs"/>
                        </a:rPr>
                        <a:t>Decontamination, atropine sulfate, 2-pyridine aldoxime methyl chloride, diazepam, and respiratory support </a:t>
                      </a:r>
                    </a:p>
                    <a:p>
                      <a:endParaRPr lang="en-US" dirty="0"/>
                    </a:p>
                  </a:txBody>
                  <a:tcPr/>
                </a:tc>
                <a:extLst>
                  <a:ext uri="{0D108BD9-81ED-4DB2-BD59-A6C34878D82A}">
                    <a16:rowId xmlns:a16="http://schemas.microsoft.com/office/drawing/2014/main" val="119630286"/>
                  </a:ext>
                </a:extLst>
              </a:tr>
            </a:tbl>
          </a:graphicData>
        </a:graphic>
      </p:graphicFrame>
    </p:spTree>
    <p:extLst>
      <p:ext uri="{BB962C8B-B14F-4D97-AF65-F5344CB8AC3E}">
        <p14:creationId xmlns:p14="http://schemas.microsoft.com/office/powerpoint/2010/main" val="36736405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00F146D1-1549-584B-861F-8EF71A462DBD}"/>
              </a:ext>
            </a:extLst>
          </p:cNvPr>
          <p:cNvGraphicFramePr>
            <a:graphicFrameLocks noGrp="1"/>
          </p:cNvGraphicFramePr>
          <p:nvPr>
            <p:ph idx="1"/>
            <p:extLst>
              <p:ext uri="{D42A27DB-BD31-4B8C-83A1-F6EECF244321}">
                <p14:modId xmlns:p14="http://schemas.microsoft.com/office/powerpoint/2010/main" val="3803920369"/>
              </p:ext>
            </p:extLst>
          </p:nvPr>
        </p:nvGraphicFramePr>
        <p:xfrm>
          <a:off x="1295401" y="91440"/>
          <a:ext cx="9601197" cy="667512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2071278549"/>
                    </a:ext>
                  </a:extLst>
                </a:gridCol>
                <a:gridCol w="3200399">
                  <a:extLst>
                    <a:ext uri="{9D8B030D-6E8A-4147-A177-3AD203B41FA5}">
                      <a16:colId xmlns:a16="http://schemas.microsoft.com/office/drawing/2014/main" val="1228086199"/>
                    </a:ext>
                  </a:extLst>
                </a:gridCol>
                <a:gridCol w="3200399">
                  <a:extLst>
                    <a:ext uri="{9D8B030D-6E8A-4147-A177-3AD203B41FA5}">
                      <a16:colId xmlns:a16="http://schemas.microsoft.com/office/drawing/2014/main" val="1939657083"/>
                    </a:ext>
                  </a:extLst>
                </a:gridCol>
              </a:tblGrid>
              <a:tr h="359862">
                <a:tc>
                  <a:txBody>
                    <a:bodyPr/>
                    <a:lstStyle/>
                    <a:p>
                      <a:r>
                        <a:rPr lang="en-US" dirty="0"/>
                        <a:t>Toxin and clinical signs </a:t>
                      </a:r>
                    </a:p>
                  </a:txBody>
                  <a:tcPr/>
                </a:tc>
                <a:tc>
                  <a:txBody>
                    <a:bodyPr/>
                    <a:lstStyle/>
                    <a:p>
                      <a:r>
                        <a:rPr lang="en-US" dirty="0"/>
                        <a:t>MOA</a:t>
                      </a:r>
                    </a:p>
                  </a:txBody>
                  <a:tcPr/>
                </a:tc>
                <a:tc>
                  <a:txBody>
                    <a:bodyPr/>
                    <a:lstStyle/>
                    <a:p>
                      <a:r>
                        <a:rPr lang="en-US" dirty="0"/>
                        <a:t>Treatment</a:t>
                      </a:r>
                    </a:p>
                  </a:txBody>
                  <a:tcPr/>
                </a:tc>
                <a:extLst>
                  <a:ext uri="{0D108BD9-81ED-4DB2-BD59-A6C34878D82A}">
                    <a16:rowId xmlns:a16="http://schemas.microsoft.com/office/drawing/2014/main" val="3575460261"/>
                  </a:ext>
                </a:extLst>
              </a:tr>
              <a:tr h="19521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Christmas trees, </a:t>
                      </a:r>
                      <a:r>
                        <a:rPr lang="en-US" sz="1800" b="0" kern="1200" dirty="0">
                          <a:solidFill>
                            <a:schemeClr val="dk1"/>
                          </a:solidFill>
                          <a:effectLst/>
                          <a:latin typeface="+mn-lt"/>
                          <a:ea typeface="+mn-ea"/>
                          <a:cs typeface="+mn-cs"/>
                        </a:rPr>
                        <a:t>Amaryllis, Christmas cactus, mistletoe, English holly, evergreen trees </a:t>
                      </a:r>
                      <a:r>
                        <a:rPr lang="en-US" sz="1800" b="0" kern="1200" dirty="0">
                          <a:solidFill>
                            <a:schemeClr val="dk1"/>
                          </a:solidFill>
                          <a:effectLst/>
                          <a:latin typeface="+mn-lt"/>
                          <a:ea typeface="+mn-ea"/>
                          <a:cs typeface="+mn-cs"/>
                          <a:sym typeface="Wingdings" pitchFamily="2" charset="2"/>
                        </a:rPr>
                        <a:t> </a:t>
                      </a:r>
                      <a:r>
                        <a:rPr lang="en-US" sz="1800" b="1" kern="1200" dirty="0">
                          <a:solidFill>
                            <a:schemeClr val="dk1"/>
                          </a:solidFill>
                          <a:effectLst/>
                          <a:latin typeface="+mn-lt"/>
                          <a:ea typeface="+mn-ea"/>
                          <a:cs typeface="+mn-cs"/>
                        </a:rPr>
                        <a:t>Vomiting</a:t>
                      </a:r>
                      <a:r>
                        <a:rPr lang="en-US" sz="1800" b="0" kern="1200" dirty="0">
                          <a:solidFill>
                            <a:schemeClr val="dk1"/>
                          </a:solidFill>
                          <a:effectLst/>
                          <a:latin typeface="+mn-lt"/>
                          <a:ea typeface="+mn-ea"/>
                          <a:cs typeface="+mn-cs"/>
                        </a:rPr>
                        <a:t>, depression and lethargy </a:t>
                      </a:r>
                    </a:p>
                    <a:p>
                      <a:endParaRPr lang="en-US" dirty="0"/>
                    </a:p>
                  </a:txBody>
                  <a:tcPr/>
                </a:tc>
                <a:tc>
                  <a:txBody>
                    <a:bodyPr/>
                    <a:lstStyle/>
                    <a:p>
                      <a:r>
                        <a:rPr lang="en-US" dirty="0"/>
                        <a:t>Amaryllis –alkaloids act on NK-1 receptor</a:t>
                      </a:r>
                    </a:p>
                    <a:p>
                      <a:r>
                        <a:rPr lang="en-US" dirty="0"/>
                        <a:t>Christmas cactus – irritation from leaves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Evergreen - </a:t>
                      </a:r>
                      <a:r>
                        <a:rPr lang="en-US" sz="1800" kern="1200" dirty="0">
                          <a:solidFill>
                            <a:schemeClr val="dk1"/>
                          </a:solidFill>
                          <a:effectLst/>
                          <a:latin typeface="+mn-lt"/>
                          <a:ea typeface="+mn-ea"/>
                          <a:cs typeface="+mn-cs"/>
                        </a:rPr>
                        <a:t>mechanical irritation or irritation from terpenes or essential oils </a:t>
                      </a:r>
                      <a:endParaRPr lang="en-US" dirty="0"/>
                    </a:p>
                  </a:txBody>
                  <a:tcPr/>
                </a:tc>
                <a:tc>
                  <a:txBody>
                    <a:bodyPr/>
                    <a:lstStyle/>
                    <a:p>
                      <a:r>
                        <a:rPr lang="en-US" dirty="0"/>
                        <a:t>Decontamination, supportive care, appropriate anti-emetics</a:t>
                      </a:r>
                    </a:p>
                  </a:txBody>
                  <a:tcPr/>
                </a:tc>
                <a:extLst>
                  <a:ext uri="{0D108BD9-81ED-4DB2-BD59-A6C34878D82A}">
                    <a16:rowId xmlns:a16="http://schemas.microsoft.com/office/drawing/2014/main" val="1472973750"/>
                  </a:ext>
                </a:extLst>
              </a:tr>
              <a:tr h="1419729">
                <a:tc>
                  <a:txBody>
                    <a:bodyPr/>
                    <a:lstStyle/>
                    <a:p>
                      <a:r>
                        <a:rPr lang="en-US" sz="1800" b="0" kern="1200" dirty="0">
                          <a:solidFill>
                            <a:schemeClr val="dk1"/>
                          </a:solidFill>
                          <a:effectLst/>
                          <a:latin typeface="+mn-lt"/>
                          <a:ea typeface="+mn-ea"/>
                          <a:cs typeface="+mn-cs"/>
                        </a:rPr>
                        <a:t>Nicotine </a:t>
                      </a:r>
                      <a:r>
                        <a:rPr lang="en-US" sz="1800" b="0" kern="1200" dirty="0">
                          <a:solidFill>
                            <a:schemeClr val="dk1"/>
                          </a:solidFill>
                          <a:effectLst/>
                          <a:latin typeface="+mn-lt"/>
                          <a:ea typeface="+mn-ea"/>
                          <a:cs typeface="+mn-cs"/>
                          <a:sym typeface="Wingdings" pitchFamily="2" charset="2"/>
                        </a:rPr>
                        <a:t> </a:t>
                      </a:r>
                      <a:r>
                        <a:rPr lang="en-US" sz="1800" b="1" kern="1200" dirty="0">
                          <a:solidFill>
                            <a:schemeClr val="dk1"/>
                          </a:solidFill>
                          <a:effectLst/>
                          <a:latin typeface="+mn-lt"/>
                          <a:ea typeface="+mn-ea"/>
                          <a:cs typeface="+mn-cs"/>
                          <a:sym typeface="Wingdings" pitchFamily="2" charset="2"/>
                        </a:rPr>
                        <a:t>v</a:t>
                      </a:r>
                      <a:r>
                        <a:rPr lang="en-US" sz="1800" b="1" kern="1200" dirty="0">
                          <a:solidFill>
                            <a:schemeClr val="dk1"/>
                          </a:solidFill>
                          <a:effectLst/>
                          <a:latin typeface="+mn-lt"/>
                          <a:ea typeface="+mn-ea"/>
                          <a:cs typeface="+mn-cs"/>
                        </a:rPr>
                        <a:t>omiting, </a:t>
                      </a:r>
                      <a:r>
                        <a:rPr lang="en-US" sz="1800" b="0" kern="1200" dirty="0">
                          <a:solidFill>
                            <a:schemeClr val="dk1"/>
                          </a:solidFill>
                          <a:effectLst/>
                          <a:latin typeface="+mn-lt"/>
                          <a:ea typeface="+mn-ea"/>
                          <a:cs typeface="+mn-cs"/>
                        </a:rPr>
                        <a:t>excitement, tremors, or convulsions; descending paralysis with high doses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Nicotine stimulates the emetic </a:t>
                      </a:r>
                      <a:r>
                        <a:rPr lang="en-US" sz="1800" b="1" kern="1200" dirty="0">
                          <a:solidFill>
                            <a:schemeClr val="dk1"/>
                          </a:solidFill>
                          <a:effectLst/>
                          <a:latin typeface="+mn-lt"/>
                          <a:ea typeface="+mn-ea"/>
                          <a:cs typeface="+mn-cs"/>
                        </a:rPr>
                        <a:t>chemoreceptor trigger zone </a:t>
                      </a:r>
                      <a:r>
                        <a:rPr lang="en-US" sz="1800" kern="1200" dirty="0">
                          <a:solidFill>
                            <a:schemeClr val="dk1"/>
                          </a:solidFill>
                          <a:effectLst/>
                          <a:latin typeface="+mn-lt"/>
                          <a:ea typeface="+mn-ea"/>
                          <a:cs typeface="+mn-cs"/>
                        </a:rPr>
                        <a:t>and can result in vomiting; nicotine mimics Ach </a:t>
                      </a:r>
                      <a:endParaRPr lang="en-US" dirty="0"/>
                    </a:p>
                    <a:p>
                      <a:endParaRPr lang="en-US" dirty="0"/>
                    </a:p>
                  </a:txBody>
                  <a:tcPr/>
                </a:tc>
                <a:tc>
                  <a:txBody>
                    <a:bodyPr/>
                    <a:lstStyle/>
                    <a:p>
                      <a:r>
                        <a:rPr lang="en-US" dirty="0"/>
                        <a:t>Decontamination, supportive care, acidification of urine </a:t>
                      </a:r>
                    </a:p>
                  </a:txBody>
                  <a:tcPr/>
                </a:tc>
                <a:extLst>
                  <a:ext uri="{0D108BD9-81ED-4DB2-BD59-A6C34878D82A}">
                    <a16:rowId xmlns:a16="http://schemas.microsoft.com/office/drawing/2014/main" val="286931637"/>
                  </a:ext>
                </a:extLst>
              </a:tr>
              <a:tr h="27507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Iron</a:t>
                      </a:r>
                      <a:r>
                        <a:rPr lang="en-US" dirty="0"/>
                        <a:t> </a:t>
                      </a:r>
                      <a:r>
                        <a:rPr lang="en-US" dirty="0">
                          <a:sym typeface="Wingdings" pitchFamily="2" charset="2"/>
                        </a:rPr>
                        <a:t> </a:t>
                      </a:r>
                      <a:r>
                        <a:rPr lang="en-US" sz="1800" b="1" kern="1200" dirty="0">
                          <a:solidFill>
                            <a:schemeClr val="dk1"/>
                          </a:solidFill>
                          <a:effectLst/>
                          <a:latin typeface="+mn-lt"/>
                          <a:ea typeface="+mn-ea"/>
                          <a:cs typeface="+mn-cs"/>
                        </a:rPr>
                        <a:t>gastrointestinal distress</a:t>
                      </a:r>
                      <a:r>
                        <a:rPr lang="en-US" sz="1800" b="0" kern="1200" dirty="0">
                          <a:solidFill>
                            <a:schemeClr val="dk1"/>
                          </a:solidFill>
                          <a:effectLst/>
                          <a:latin typeface="+mn-lt"/>
                          <a:ea typeface="+mn-ea"/>
                          <a:cs typeface="+mn-cs"/>
                        </a:rPr>
                        <a:t>, shock, and cardiovascular collapse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Iron acts as a free radicals which can initiate autooxidation of PUFAs </a:t>
                      </a:r>
                      <a:r>
                        <a:rPr lang="en-US" sz="1800" kern="1200" dirty="0">
                          <a:solidFill>
                            <a:schemeClr val="dk1"/>
                          </a:solidFill>
                          <a:effectLst/>
                          <a:latin typeface="+mn-lt"/>
                          <a:ea typeface="+mn-ea"/>
                          <a:cs typeface="+mn-cs"/>
                          <a:sym typeface="Wingdings" pitchFamily="2" charset="2"/>
                        </a:rPr>
                        <a:t></a:t>
                      </a:r>
                      <a:endParaRPr lang="en-US" dirty="0"/>
                    </a:p>
                    <a:p>
                      <a:r>
                        <a:rPr lang="en-US" sz="1800" b="0" kern="1200" dirty="0">
                          <a:solidFill>
                            <a:schemeClr val="dk1"/>
                          </a:solidFill>
                          <a:effectLst/>
                          <a:latin typeface="+mn-lt"/>
                          <a:ea typeface="+mn-ea"/>
                          <a:cs typeface="+mn-cs"/>
                        </a:rPr>
                        <a:t>gross erythema or necrosis of</a:t>
                      </a:r>
                    </a:p>
                    <a:p>
                      <a:r>
                        <a:rPr lang="en-US" sz="1800" b="0" kern="1200" dirty="0">
                          <a:solidFill>
                            <a:schemeClr val="dk1"/>
                          </a:solidFill>
                          <a:effectLst/>
                          <a:latin typeface="+mn-lt"/>
                          <a:ea typeface="+mn-ea"/>
                          <a:cs typeface="+mn-cs"/>
                        </a:rPr>
                        <a:t>GI mucosa, hepatic swelling, systemic edema or hemorrhage, and </a:t>
                      </a:r>
                    </a:p>
                    <a:p>
                      <a:r>
                        <a:rPr lang="en-US" sz="1800" b="0" kern="1200" dirty="0">
                          <a:solidFill>
                            <a:schemeClr val="dk1"/>
                          </a:solidFill>
                          <a:effectLst/>
                          <a:latin typeface="+mn-lt"/>
                          <a:ea typeface="+mn-ea"/>
                          <a:cs typeface="+mn-cs"/>
                        </a:rPr>
                        <a:t>damage to hepatocytes or vascular epithelium </a:t>
                      </a:r>
                    </a:p>
                    <a:p>
                      <a:endParaRPr lang="en-US" dirty="0"/>
                    </a:p>
                  </a:txBody>
                  <a:tcPr/>
                </a:tc>
                <a:tc>
                  <a:txBody>
                    <a:bodyPr/>
                    <a:lstStyle/>
                    <a:p>
                      <a:r>
                        <a:rPr lang="en-US" sz="1800" b="0" kern="1200" dirty="0">
                          <a:solidFill>
                            <a:schemeClr val="dk1"/>
                          </a:solidFill>
                          <a:effectLst/>
                          <a:latin typeface="+mn-lt"/>
                          <a:ea typeface="+mn-ea"/>
                          <a:cs typeface="+mn-cs"/>
                        </a:rPr>
                        <a:t>Gastric decontamination, supportive care, and chelation therapy. </a:t>
                      </a:r>
                    </a:p>
                    <a:p>
                      <a:endParaRPr lang="en-US" dirty="0"/>
                    </a:p>
                  </a:txBody>
                  <a:tcPr/>
                </a:tc>
                <a:extLst>
                  <a:ext uri="{0D108BD9-81ED-4DB2-BD59-A6C34878D82A}">
                    <a16:rowId xmlns:a16="http://schemas.microsoft.com/office/drawing/2014/main" val="3749146420"/>
                  </a:ext>
                </a:extLst>
              </a:tr>
            </a:tbl>
          </a:graphicData>
        </a:graphic>
      </p:graphicFrame>
    </p:spTree>
    <p:extLst>
      <p:ext uri="{BB962C8B-B14F-4D97-AF65-F5344CB8AC3E}">
        <p14:creationId xmlns:p14="http://schemas.microsoft.com/office/powerpoint/2010/main" val="3678236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3EDE674C-7B6C-8947-AA9D-D6C406F6074C}"/>
              </a:ext>
            </a:extLst>
          </p:cNvPr>
          <p:cNvGraphicFramePr>
            <a:graphicFrameLocks noGrp="1"/>
          </p:cNvGraphicFramePr>
          <p:nvPr>
            <p:ph idx="1"/>
            <p:extLst>
              <p:ext uri="{D42A27DB-BD31-4B8C-83A1-F6EECF244321}">
                <p14:modId xmlns:p14="http://schemas.microsoft.com/office/powerpoint/2010/main" val="550468088"/>
              </p:ext>
            </p:extLst>
          </p:nvPr>
        </p:nvGraphicFramePr>
        <p:xfrm>
          <a:off x="1371600" y="342901"/>
          <a:ext cx="9601197" cy="6144961"/>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3047605231"/>
                    </a:ext>
                  </a:extLst>
                </a:gridCol>
                <a:gridCol w="3200399">
                  <a:extLst>
                    <a:ext uri="{9D8B030D-6E8A-4147-A177-3AD203B41FA5}">
                      <a16:colId xmlns:a16="http://schemas.microsoft.com/office/drawing/2014/main" val="1500514321"/>
                    </a:ext>
                  </a:extLst>
                </a:gridCol>
                <a:gridCol w="3200399">
                  <a:extLst>
                    <a:ext uri="{9D8B030D-6E8A-4147-A177-3AD203B41FA5}">
                      <a16:colId xmlns:a16="http://schemas.microsoft.com/office/drawing/2014/main" val="2522043448"/>
                    </a:ext>
                  </a:extLst>
                </a:gridCol>
              </a:tblGrid>
              <a:tr h="587828">
                <a:tc>
                  <a:txBody>
                    <a:bodyPr/>
                    <a:lstStyle/>
                    <a:p>
                      <a:r>
                        <a:rPr lang="en-US" dirty="0"/>
                        <a:t>Toxin and clinical signs</a:t>
                      </a:r>
                    </a:p>
                  </a:txBody>
                  <a:tcPr/>
                </a:tc>
                <a:tc>
                  <a:txBody>
                    <a:bodyPr/>
                    <a:lstStyle/>
                    <a:p>
                      <a:r>
                        <a:rPr lang="en-US" dirty="0"/>
                        <a:t>MOA</a:t>
                      </a:r>
                    </a:p>
                  </a:txBody>
                  <a:tcPr/>
                </a:tc>
                <a:tc>
                  <a:txBody>
                    <a:bodyPr/>
                    <a:lstStyle/>
                    <a:p>
                      <a:r>
                        <a:rPr lang="en-US" dirty="0"/>
                        <a:t>Treatment</a:t>
                      </a:r>
                    </a:p>
                  </a:txBody>
                  <a:tcPr/>
                </a:tc>
                <a:extLst>
                  <a:ext uri="{0D108BD9-81ED-4DB2-BD59-A6C34878D82A}">
                    <a16:rowId xmlns:a16="http://schemas.microsoft.com/office/drawing/2014/main" val="2686371578"/>
                  </a:ext>
                </a:extLst>
              </a:tr>
              <a:tr h="1076573">
                <a:tc>
                  <a:txBody>
                    <a:bodyPr/>
                    <a:lstStyle/>
                    <a:p>
                      <a:r>
                        <a:rPr lang="en-US" dirty="0"/>
                        <a:t>Copper </a:t>
                      </a:r>
                      <a:r>
                        <a:rPr lang="en-US" dirty="0">
                          <a:sym typeface="Wingdings" pitchFamily="2" charset="2"/>
                        </a:rPr>
                        <a:t> </a:t>
                      </a:r>
                      <a:r>
                        <a:rPr lang="en-US" b="1" dirty="0">
                          <a:sym typeface="Wingdings" pitchFamily="2" charset="2"/>
                        </a:rPr>
                        <a:t>vomiting, diarrhea</a:t>
                      </a:r>
                      <a:r>
                        <a:rPr lang="en-US" dirty="0">
                          <a:sym typeface="Wingdings" pitchFamily="2" charset="2"/>
                        </a:rPr>
                        <a:t>, inappetence, depression, lethargy</a:t>
                      </a:r>
                      <a:endParaRPr lang="en-US" dirty="0"/>
                    </a:p>
                  </a:txBody>
                  <a:tcPr/>
                </a:tc>
                <a:tc>
                  <a:txBody>
                    <a:bodyPr/>
                    <a:lstStyle/>
                    <a:p>
                      <a:r>
                        <a:rPr lang="en-US" dirty="0"/>
                        <a:t>Hepatocellular necrosis; directly cytotoxic to hepatocytes and RBCs</a:t>
                      </a:r>
                    </a:p>
                  </a:txBody>
                  <a:tcPr/>
                </a:tc>
                <a:tc>
                  <a:txBody>
                    <a:bodyPr/>
                    <a:lstStyle/>
                    <a:p>
                      <a:r>
                        <a:rPr lang="en-US" dirty="0"/>
                        <a:t>Supportive care </a:t>
                      </a:r>
                    </a:p>
                  </a:txBody>
                  <a:tcPr/>
                </a:tc>
                <a:extLst>
                  <a:ext uri="{0D108BD9-81ED-4DB2-BD59-A6C34878D82A}">
                    <a16:rowId xmlns:a16="http://schemas.microsoft.com/office/drawing/2014/main" val="3128963927"/>
                  </a:ext>
                </a:extLst>
              </a:tr>
              <a:tr h="1154185">
                <a:tc>
                  <a:txBody>
                    <a:bodyPr/>
                    <a:lstStyle/>
                    <a:p>
                      <a:r>
                        <a:rPr lang="en-US" dirty="0"/>
                        <a:t>Cyanide </a:t>
                      </a:r>
                      <a:r>
                        <a:rPr lang="en-US" dirty="0">
                          <a:sym typeface="Wingdings" pitchFamily="2" charset="2"/>
                        </a:rPr>
                        <a:t> </a:t>
                      </a:r>
                      <a:r>
                        <a:rPr lang="en-US" b="1" dirty="0">
                          <a:sym typeface="Wingdings" pitchFamily="2" charset="2"/>
                        </a:rPr>
                        <a:t>vomiting, </a:t>
                      </a:r>
                      <a:r>
                        <a:rPr lang="en-US" dirty="0">
                          <a:sym typeface="Wingdings" pitchFamily="2" charset="2"/>
                        </a:rPr>
                        <a:t>hyperpnea, tachycardia, cardiac arrythmias, seizure, coma, apnea</a:t>
                      </a:r>
                      <a:endParaRPr lang="en-US" dirty="0"/>
                    </a:p>
                  </a:txBody>
                  <a:tcPr/>
                </a:tc>
                <a:tc>
                  <a:txBody>
                    <a:bodyPr/>
                    <a:lstStyle/>
                    <a:p>
                      <a:r>
                        <a:rPr lang="en-US" dirty="0"/>
                        <a:t>Inhibits oxidative phosphorylation resulting in tissue hypoxia </a:t>
                      </a:r>
                    </a:p>
                  </a:txBody>
                  <a:tcPr/>
                </a:tc>
                <a:tc>
                  <a:txBody>
                    <a:bodyPr/>
                    <a:lstStyle/>
                    <a:p>
                      <a:r>
                        <a:rPr lang="en-US" dirty="0"/>
                        <a:t>Decontamination, supportive care, O2, hydroxocobalamin</a:t>
                      </a:r>
                    </a:p>
                  </a:txBody>
                  <a:tcPr/>
                </a:tc>
                <a:extLst>
                  <a:ext uri="{0D108BD9-81ED-4DB2-BD59-A6C34878D82A}">
                    <a16:rowId xmlns:a16="http://schemas.microsoft.com/office/drawing/2014/main" val="2652071303"/>
                  </a:ext>
                </a:extLst>
              </a:tr>
              <a:tr h="887835">
                <a:tc>
                  <a:txBody>
                    <a:bodyPr/>
                    <a:lstStyle/>
                    <a:p>
                      <a:r>
                        <a:rPr lang="en-US" dirty="0"/>
                        <a:t>DEET </a:t>
                      </a:r>
                      <a:r>
                        <a:rPr lang="en-US" dirty="0">
                          <a:sym typeface="Wingdings" pitchFamily="2" charset="2"/>
                        </a:rPr>
                        <a:t> </a:t>
                      </a:r>
                      <a:r>
                        <a:rPr lang="en-US" b="1" dirty="0">
                          <a:sym typeface="Wingdings" pitchFamily="2" charset="2"/>
                        </a:rPr>
                        <a:t>hypersalivation, vomiting</a:t>
                      </a:r>
                      <a:r>
                        <a:rPr lang="en-US" b="0" dirty="0">
                          <a:sym typeface="Wingdings" pitchFamily="2" charset="2"/>
                        </a:rPr>
                        <a:t>, hyperexcitability, tremors, ataxia, seizures</a:t>
                      </a:r>
                      <a:endParaRPr lang="en-US" b="1" dirty="0"/>
                    </a:p>
                  </a:txBody>
                  <a:tcPr/>
                </a:tc>
                <a:tc>
                  <a:txBody>
                    <a:bodyPr/>
                    <a:lstStyle/>
                    <a:p>
                      <a:r>
                        <a:rPr lang="en-US" dirty="0"/>
                        <a:t>Unknown </a:t>
                      </a:r>
                    </a:p>
                  </a:txBody>
                  <a:tcPr/>
                </a:tc>
                <a:tc>
                  <a:txBody>
                    <a:bodyPr/>
                    <a:lstStyle/>
                    <a:p>
                      <a:r>
                        <a:rPr lang="en-US" dirty="0"/>
                        <a:t>Supportive</a:t>
                      </a:r>
                    </a:p>
                  </a:txBody>
                  <a:tcPr/>
                </a:tc>
                <a:extLst>
                  <a:ext uri="{0D108BD9-81ED-4DB2-BD59-A6C34878D82A}">
                    <a16:rowId xmlns:a16="http://schemas.microsoft.com/office/drawing/2014/main" val="1138622854"/>
                  </a:ext>
                </a:extLst>
              </a:tr>
              <a:tr h="887835">
                <a:tc>
                  <a:txBody>
                    <a:bodyPr/>
                    <a:lstStyle/>
                    <a:p>
                      <a:r>
                        <a:rPr lang="en-US" dirty="0"/>
                        <a:t>Diethylene glycol </a:t>
                      </a:r>
                      <a:r>
                        <a:rPr lang="en-US" dirty="0">
                          <a:sym typeface="Wingdings" pitchFamily="2" charset="2"/>
                        </a:rPr>
                        <a:t> depression, </a:t>
                      </a:r>
                      <a:r>
                        <a:rPr lang="en-US" b="1" dirty="0">
                          <a:sym typeface="Wingdings" pitchFamily="2" charset="2"/>
                        </a:rPr>
                        <a:t>vomiting, diarrhea, </a:t>
                      </a:r>
                      <a:r>
                        <a:rPr lang="en-US" b="0" dirty="0">
                          <a:sym typeface="Wingdings" pitchFamily="2" charset="2"/>
                        </a:rPr>
                        <a:t>anuric renal failure </a:t>
                      </a:r>
                      <a:endParaRPr lang="en-US" b="1" dirty="0"/>
                    </a:p>
                  </a:txBody>
                  <a:tcPr/>
                </a:tc>
                <a:tc>
                  <a:txBody>
                    <a:bodyPr/>
                    <a:lstStyle/>
                    <a:p>
                      <a:r>
                        <a:rPr lang="en-US" dirty="0"/>
                        <a:t>Metabolites likely responsible for toxicosis and direct damage of kidneys </a:t>
                      </a:r>
                    </a:p>
                  </a:txBody>
                  <a:tcPr/>
                </a:tc>
                <a:tc>
                  <a:txBody>
                    <a:bodyPr/>
                    <a:lstStyle/>
                    <a:p>
                      <a:r>
                        <a:rPr lang="en-US" dirty="0"/>
                        <a:t>Supportive care, dialysis </a:t>
                      </a:r>
                    </a:p>
                  </a:txBody>
                  <a:tcPr/>
                </a:tc>
                <a:extLst>
                  <a:ext uri="{0D108BD9-81ED-4DB2-BD59-A6C34878D82A}">
                    <a16:rowId xmlns:a16="http://schemas.microsoft.com/office/drawing/2014/main" val="1905071302"/>
                  </a:ext>
                </a:extLst>
              </a:tr>
              <a:tr h="1420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Grapes </a:t>
                      </a:r>
                      <a:r>
                        <a:rPr lang="en-US" b="1" dirty="0">
                          <a:sym typeface="Wingdings" pitchFamily="2" charset="2"/>
                        </a:rPr>
                        <a:t> </a:t>
                      </a:r>
                      <a:r>
                        <a:rPr lang="en-US" sz="1800" b="1" kern="1200" dirty="0">
                          <a:solidFill>
                            <a:schemeClr val="dk1"/>
                          </a:solidFill>
                          <a:effectLst/>
                          <a:latin typeface="+mn-lt"/>
                          <a:ea typeface="+mn-ea"/>
                          <a:cs typeface="+mn-cs"/>
                        </a:rPr>
                        <a:t>vomiting, anorexia, diarrhea,</a:t>
                      </a:r>
                      <a:r>
                        <a:rPr lang="en-US" sz="1800" b="0" kern="1200" dirty="0">
                          <a:solidFill>
                            <a:schemeClr val="dk1"/>
                          </a:solidFill>
                          <a:effectLst/>
                          <a:latin typeface="+mn-lt"/>
                          <a:ea typeface="+mn-ea"/>
                          <a:cs typeface="+mn-cs"/>
                        </a:rPr>
                        <a:t> lethargy, abdominal pain, oliguria, and subsequent anuria </a:t>
                      </a:r>
                    </a:p>
                    <a:p>
                      <a:endParaRPr lang="en-US" dirty="0"/>
                    </a:p>
                  </a:txBody>
                  <a:tcPr/>
                </a:tc>
                <a:tc>
                  <a:txBody>
                    <a:bodyPr/>
                    <a:lstStyle/>
                    <a:p>
                      <a:r>
                        <a:rPr lang="en-US" dirty="0"/>
                        <a:t>Possibly tartaric acid </a:t>
                      </a:r>
                      <a:r>
                        <a:rPr lang="en-US" dirty="0">
                          <a:sym typeface="Wingdings" pitchFamily="2" charset="2"/>
                        </a:rPr>
                        <a:t> hypovolemic shock and renal ischemia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a:solidFill>
                            <a:schemeClr val="dk1"/>
                          </a:solidFill>
                          <a:effectLst/>
                          <a:latin typeface="+mn-lt"/>
                          <a:ea typeface="+mn-ea"/>
                          <a:cs typeface="+mn-cs"/>
                        </a:rPr>
                        <a:t>Gastrointestinal decontamination and aggressive fluid therapy for up to 72 hours </a:t>
                      </a:r>
                    </a:p>
                    <a:p>
                      <a:endParaRPr lang="en-US" dirty="0"/>
                    </a:p>
                  </a:txBody>
                  <a:tcPr/>
                </a:tc>
                <a:extLst>
                  <a:ext uri="{0D108BD9-81ED-4DB2-BD59-A6C34878D82A}">
                    <a16:rowId xmlns:a16="http://schemas.microsoft.com/office/drawing/2014/main" val="3731560944"/>
                  </a:ext>
                </a:extLst>
              </a:tr>
            </a:tbl>
          </a:graphicData>
        </a:graphic>
      </p:graphicFrame>
    </p:spTree>
    <p:extLst>
      <p:ext uri="{BB962C8B-B14F-4D97-AF65-F5344CB8AC3E}">
        <p14:creationId xmlns:p14="http://schemas.microsoft.com/office/powerpoint/2010/main" val="3638133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4B8FAE01-3FF5-5A4A-8979-FE7B7B8689C5}"/>
              </a:ext>
            </a:extLst>
          </p:cNvPr>
          <p:cNvGraphicFramePr>
            <a:graphicFrameLocks noGrp="1"/>
          </p:cNvGraphicFramePr>
          <p:nvPr>
            <p:ph idx="1"/>
            <p:extLst>
              <p:ext uri="{D42A27DB-BD31-4B8C-83A1-F6EECF244321}">
                <p14:modId xmlns:p14="http://schemas.microsoft.com/office/powerpoint/2010/main" val="3281611902"/>
              </p:ext>
            </p:extLst>
          </p:nvPr>
        </p:nvGraphicFramePr>
        <p:xfrm>
          <a:off x="1371600" y="342900"/>
          <a:ext cx="9601197" cy="5910943"/>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416557737"/>
                    </a:ext>
                  </a:extLst>
                </a:gridCol>
                <a:gridCol w="3200399">
                  <a:extLst>
                    <a:ext uri="{9D8B030D-6E8A-4147-A177-3AD203B41FA5}">
                      <a16:colId xmlns:a16="http://schemas.microsoft.com/office/drawing/2014/main" val="2636738660"/>
                    </a:ext>
                  </a:extLst>
                </a:gridCol>
                <a:gridCol w="3200399">
                  <a:extLst>
                    <a:ext uri="{9D8B030D-6E8A-4147-A177-3AD203B41FA5}">
                      <a16:colId xmlns:a16="http://schemas.microsoft.com/office/drawing/2014/main" val="82412303"/>
                    </a:ext>
                  </a:extLst>
                </a:gridCol>
              </a:tblGrid>
              <a:tr h="424543">
                <a:tc>
                  <a:txBody>
                    <a:bodyPr/>
                    <a:lstStyle/>
                    <a:p>
                      <a:r>
                        <a:rPr lang="en-US" dirty="0"/>
                        <a:t>Toxin and clinical signs</a:t>
                      </a:r>
                    </a:p>
                  </a:txBody>
                  <a:tcPr/>
                </a:tc>
                <a:tc>
                  <a:txBody>
                    <a:bodyPr/>
                    <a:lstStyle/>
                    <a:p>
                      <a:r>
                        <a:rPr lang="en-US" dirty="0"/>
                        <a:t>MOA</a:t>
                      </a:r>
                    </a:p>
                  </a:txBody>
                  <a:tcPr/>
                </a:tc>
                <a:tc>
                  <a:txBody>
                    <a:bodyPr/>
                    <a:lstStyle/>
                    <a:p>
                      <a:r>
                        <a:rPr lang="en-US" dirty="0"/>
                        <a:t>Treatment</a:t>
                      </a:r>
                    </a:p>
                  </a:txBody>
                  <a:tcPr/>
                </a:tc>
                <a:extLst>
                  <a:ext uri="{0D108BD9-81ED-4DB2-BD59-A6C34878D82A}">
                    <a16:rowId xmlns:a16="http://schemas.microsoft.com/office/drawing/2014/main" val="3489037541"/>
                  </a:ext>
                </a:extLst>
              </a:tr>
              <a:tr h="10842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Rosemary </a:t>
                      </a:r>
                      <a:r>
                        <a:rPr lang="en-US" dirty="0">
                          <a:sym typeface="Wingdings" pitchFamily="2" charset="2"/>
                        </a:rPr>
                        <a:t> </a:t>
                      </a:r>
                      <a:r>
                        <a:rPr lang="en-US" sz="1800" b="1" kern="1200" dirty="0">
                          <a:solidFill>
                            <a:schemeClr val="dk1"/>
                          </a:solidFill>
                          <a:effectLst/>
                          <a:latin typeface="+mn-lt"/>
                          <a:ea typeface="+mn-ea"/>
                          <a:cs typeface="+mn-cs"/>
                        </a:rPr>
                        <a:t>nausea, vomiting, and possibly diarrhea</a:t>
                      </a:r>
                      <a:r>
                        <a:rPr lang="en-US" sz="1800" kern="1200" dirty="0">
                          <a:solidFill>
                            <a:schemeClr val="dk1"/>
                          </a:solidFill>
                          <a:effectLst/>
                          <a:latin typeface="+mn-lt"/>
                          <a:ea typeface="+mn-ea"/>
                          <a:cs typeface="+mn-cs"/>
                        </a:rPr>
                        <a:t>, hypotension, renal injury, CNS effects if large amounts</a:t>
                      </a:r>
                      <a:endParaRPr lang="en-US" dirty="0"/>
                    </a:p>
                    <a:p>
                      <a:endParaRPr lang="en-US" dirty="0"/>
                    </a:p>
                  </a:txBody>
                  <a:tcPr/>
                </a:tc>
                <a:tc>
                  <a:txBody>
                    <a:bodyPr/>
                    <a:lstStyle/>
                    <a:p>
                      <a:r>
                        <a:rPr lang="en-US" dirty="0"/>
                        <a:t>Direct irritation of mucosa from essential oils</a:t>
                      </a:r>
                    </a:p>
                  </a:txBody>
                  <a:tcPr/>
                </a:tc>
                <a:tc>
                  <a:txBody>
                    <a:bodyPr/>
                    <a:lstStyle/>
                    <a:p>
                      <a:r>
                        <a:rPr lang="en-US" dirty="0"/>
                        <a:t>Decontamination, supportive care, pressors</a:t>
                      </a:r>
                    </a:p>
                  </a:txBody>
                  <a:tcPr/>
                </a:tc>
                <a:extLst>
                  <a:ext uri="{0D108BD9-81ED-4DB2-BD59-A6C34878D82A}">
                    <a16:rowId xmlns:a16="http://schemas.microsoft.com/office/drawing/2014/main" val="2973511013"/>
                  </a:ext>
                </a:extLst>
              </a:tr>
              <a:tr h="615403">
                <a:tc>
                  <a:txBody>
                    <a:bodyPr/>
                    <a:lstStyle/>
                    <a:p>
                      <a:r>
                        <a:rPr lang="en-US" b="1" dirty="0"/>
                        <a:t>Lead</a:t>
                      </a:r>
                      <a:r>
                        <a:rPr lang="en-US" dirty="0"/>
                        <a:t> </a:t>
                      </a:r>
                      <a:r>
                        <a:rPr lang="en-US" b="1" dirty="0">
                          <a:sym typeface="Wingdings" pitchFamily="2" charset="2"/>
                        </a:rPr>
                        <a:t> </a:t>
                      </a:r>
                      <a:r>
                        <a:rPr lang="en-US" sz="1800" b="1" kern="1200" dirty="0">
                          <a:solidFill>
                            <a:schemeClr val="dk1"/>
                          </a:solidFill>
                          <a:effectLst/>
                          <a:latin typeface="+mn-lt"/>
                          <a:ea typeface="+mn-ea"/>
                          <a:cs typeface="+mn-cs"/>
                        </a:rPr>
                        <a:t>gastrointestinal disturbances</a:t>
                      </a:r>
                      <a:r>
                        <a:rPr lang="en-US" sz="1800" b="0" kern="1200" dirty="0">
                          <a:solidFill>
                            <a:schemeClr val="dk1"/>
                          </a:solidFill>
                          <a:effectLst/>
                          <a:latin typeface="+mn-lt"/>
                          <a:ea typeface="+mn-ea"/>
                          <a:cs typeface="+mn-cs"/>
                        </a:rPr>
                        <a:t> and nervous system dysfunction</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Lead mimics or inhibits many cellular actions of calcium and alters calcium flux across membranes; alterations in synaptic transmission at the NMJ of visceral smooth muscle can lead to altered intestinal motility and tone leading to lead colic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p>
                      <a:r>
                        <a:rPr lang="en-US" sz="1800" b="0" kern="1200" dirty="0">
                          <a:solidFill>
                            <a:schemeClr val="dk1"/>
                          </a:solidFill>
                          <a:effectLst/>
                          <a:latin typeface="+mn-lt"/>
                          <a:ea typeface="+mn-ea"/>
                          <a:cs typeface="+mn-cs"/>
                        </a:rPr>
                        <a:t>Removal of the source, chelation therapy, gastrointestinal </a:t>
                      </a:r>
                    </a:p>
                    <a:p>
                      <a:r>
                        <a:rPr lang="en-US" sz="1800" b="0" kern="1200" dirty="0">
                          <a:solidFill>
                            <a:schemeClr val="dk1"/>
                          </a:solidFill>
                          <a:effectLst/>
                          <a:latin typeface="+mn-lt"/>
                          <a:ea typeface="+mn-ea"/>
                          <a:cs typeface="+mn-cs"/>
                        </a:rPr>
                        <a:t>protectants, and seizure control </a:t>
                      </a:r>
                    </a:p>
                    <a:p>
                      <a:endParaRPr lang="en-US" dirty="0"/>
                    </a:p>
                  </a:txBody>
                  <a:tcPr/>
                </a:tc>
                <a:extLst>
                  <a:ext uri="{0D108BD9-81ED-4DB2-BD59-A6C34878D82A}">
                    <a16:rowId xmlns:a16="http://schemas.microsoft.com/office/drawing/2014/main" val="342136756"/>
                  </a:ext>
                </a:extLst>
              </a:tr>
              <a:tr h="615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Lillies</a:t>
                      </a:r>
                      <a:r>
                        <a:rPr lang="en-US" dirty="0"/>
                        <a:t> </a:t>
                      </a:r>
                      <a:r>
                        <a:rPr lang="en-US" dirty="0">
                          <a:sym typeface="Wingdings" pitchFamily="2" charset="2"/>
                        </a:rPr>
                        <a:t> </a:t>
                      </a:r>
                      <a:r>
                        <a:rPr lang="en-US" sz="1800" b="0" kern="1200" dirty="0">
                          <a:solidFill>
                            <a:schemeClr val="dk1"/>
                          </a:solidFill>
                          <a:effectLst/>
                          <a:latin typeface="+mn-lt"/>
                          <a:ea typeface="+mn-ea"/>
                          <a:cs typeface="+mn-cs"/>
                        </a:rPr>
                        <a:t>lethargy, </a:t>
                      </a:r>
                      <a:r>
                        <a:rPr lang="en-US" sz="1800" b="1" kern="1200" dirty="0">
                          <a:solidFill>
                            <a:schemeClr val="dk1"/>
                          </a:solidFill>
                          <a:effectLst/>
                          <a:latin typeface="+mn-lt"/>
                          <a:ea typeface="+mn-ea"/>
                          <a:cs typeface="+mn-cs"/>
                        </a:rPr>
                        <a:t>vomiting, anorexia</a:t>
                      </a:r>
                      <a:r>
                        <a:rPr lang="en-US" sz="1800" b="0" kern="1200" dirty="0">
                          <a:solidFill>
                            <a:schemeClr val="dk1"/>
                          </a:solidFill>
                          <a:effectLst/>
                          <a:latin typeface="+mn-lt"/>
                          <a:ea typeface="+mn-ea"/>
                          <a:cs typeface="+mn-cs"/>
                        </a:rPr>
                        <a:t>, and polyuria followed by anuria, weakness, and death </a:t>
                      </a:r>
                    </a:p>
                  </a:txBody>
                  <a:tcPr/>
                </a:tc>
                <a:tc>
                  <a:txBody>
                    <a:bodyPr/>
                    <a:lstStyle/>
                    <a:p>
                      <a:r>
                        <a:rPr lang="en-US" dirty="0" err="1"/>
                        <a:t>Unkown</a:t>
                      </a:r>
                      <a:r>
                        <a:rPr lang="en-US" dirty="0"/>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a:solidFill>
                            <a:schemeClr val="dk1"/>
                          </a:solidFill>
                          <a:effectLst/>
                          <a:latin typeface="+mn-lt"/>
                          <a:ea typeface="+mn-ea"/>
                          <a:cs typeface="+mn-cs"/>
                        </a:rPr>
                        <a:t>Decontamination, fluid diuresis, supportive care, dialysis</a:t>
                      </a:r>
                    </a:p>
                    <a:p>
                      <a:endParaRPr lang="en-US" dirty="0"/>
                    </a:p>
                  </a:txBody>
                  <a:tcPr/>
                </a:tc>
                <a:extLst>
                  <a:ext uri="{0D108BD9-81ED-4DB2-BD59-A6C34878D82A}">
                    <a16:rowId xmlns:a16="http://schemas.microsoft.com/office/drawing/2014/main" val="508938619"/>
                  </a:ext>
                </a:extLst>
              </a:tr>
            </a:tbl>
          </a:graphicData>
        </a:graphic>
      </p:graphicFrame>
    </p:spTree>
    <p:extLst>
      <p:ext uri="{BB962C8B-B14F-4D97-AF65-F5344CB8AC3E}">
        <p14:creationId xmlns:p14="http://schemas.microsoft.com/office/powerpoint/2010/main" val="13383059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71C8CEAE-5F78-ED46-8F4A-1AA5584A0894}"/>
              </a:ext>
            </a:extLst>
          </p:cNvPr>
          <p:cNvGraphicFramePr>
            <a:graphicFrameLocks noGrp="1"/>
          </p:cNvGraphicFramePr>
          <p:nvPr>
            <p:ph idx="1"/>
            <p:extLst>
              <p:ext uri="{D42A27DB-BD31-4B8C-83A1-F6EECF244321}">
                <p14:modId xmlns:p14="http://schemas.microsoft.com/office/powerpoint/2010/main" val="1980393139"/>
              </p:ext>
            </p:extLst>
          </p:nvPr>
        </p:nvGraphicFramePr>
        <p:xfrm>
          <a:off x="1371600" y="391886"/>
          <a:ext cx="9601197" cy="5986054"/>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4034868716"/>
                    </a:ext>
                  </a:extLst>
                </a:gridCol>
                <a:gridCol w="3200399">
                  <a:extLst>
                    <a:ext uri="{9D8B030D-6E8A-4147-A177-3AD203B41FA5}">
                      <a16:colId xmlns:a16="http://schemas.microsoft.com/office/drawing/2014/main" val="1848516841"/>
                    </a:ext>
                  </a:extLst>
                </a:gridCol>
                <a:gridCol w="3200399">
                  <a:extLst>
                    <a:ext uri="{9D8B030D-6E8A-4147-A177-3AD203B41FA5}">
                      <a16:colId xmlns:a16="http://schemas.microsoft.com/office/drawing/2014/main" val="1300733660"/>
                    </a:ext>
                  </a:extLst>
                </a:gridCol>
              </a:tblGrid>
              <a:tr h="408214">
                <a:tc>
                  <a:txBody>
                    <a:bodyPr/>
                    <a:lstStyle/>
                    <a:p>
                      <a:r>
                        <a:rPr lang="en-US" dirty="0"/>
                        <a:t>Toxin and clinical signs</a:t>
                      </a:r>
                    </a:p>
                  </a:txBody>
                  <a:tcPr/>
                </a:tc>
                <a:tc>
                  <a:txBody>
                    <a:bodyPr/>
                    <a:lstStyle/>
                    <a:p>
                      <a:r>
                        <a:rPr lang="en-US" dirty="0"/>
                        <a:t>MOA</a:t>
                      </a:r>
                    </a:p>
                  </a:txBody>
                  <a:tcPr/>
                </a:tc>
                <a:tc>
                  <a:txBody>
                    <a:bodyPr/>
                    <a:lstStyle/>
                    <a:p>
                      <a:r>
                        <a:rPr lang="en-US" dirty="0"/>
                        <a:t>Treatment</a:t>
                      </a:r>
                    </a:p>
                  </a:txBody>
                  <a:tcPr/>
                </a:tc>
                <a:extLst>
                  <a:ext uri="{0D108BD9-81ED-4DB2-BD59-A6C34878D82A}">
                    <a16:rowId xmlns:a16="http://schemas.microsoft.com/office/drawing/2014/main" val="319375052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Macadamia nuts </a:t>
                      </a:r>
                      <a:r>
                        <a:rPr lang="en-US" dirty="0">
                          <a:sym typeface="Wingdings" pitchFamily="2" charset="2"/>
                        </a:rPr>
                        <a:t> </a:t>
                      </a:r>
                      <a:r>
                        <a:rPr lang="en-US" sz="1800" b="0" kern="1200" dirty="0">
                          <a:solidFill>
                            <a:schemeClr val="dk1"/>
                          </a:solidFill>
                          <a:effectLst/>
                          <a:latin typeface="+mn-lt"/>
                          <a:ea typeface="+mn-ea"/>
                          <a:cs typeface="+mn-cs"/>
                        </a:rPr>
                        <a:t>weakness, depression, </a:t>
                      </a:r>
                      <a:r>
                        <a:rPr lang="en-US" sz="1800" b="1" kern="1200" dirty="0">
                          <a:solidFill>
                            <a:schemeClr val="dk1"/>
                          </a:solidFill>
                          <a:effectLst/>
                          <a:latin typeface="+mn-lt"/>
                          <a:ea typeface="+mn-ea"/>
                          <a:cs typeface="+mn-cs"/>
                        </a:rPr>
                        <a:t>vomiting,</a:t>
                      </a:r>
                      <a:r>
                        <a:rPr lang="en-US" sz="1800" b="0" kern="1200" dirty="0">
                          <a:solidFill>
                            <a:schemeClr val="dk1"/>
                          </a:solidFill>
                          <a:effectLst/>
                          <a:latin typeface="+mn-lt"/>
                          <a:ea typeface="+mn-ea"/>
                          <a:cs typeface="+mn-cs"/>
                        </a:rPr>
                        <a:t> ataxia, hind limb paresis/paralysis, joint and muscle pain, and joint swelling </a:t>
                      </a:r>
                    </a:p>
                    <a:p>
                      <a:endParaRPr lang="en-US" dirty="0"/>
                    </a:p>
                  </a:txBody>
                  <a:tcPr/>
                </a:tc>
                <a:tc>
                  <a:txBody>
                    <a:bodyPr/>
                    <a:lstStyle/>
                    <a:p>
                      <a:r>
                        <a:rPr lang="en-US" dirty="0"/>
                        <a:t>Unknown </a:t>
                      </a:r>
                    </a:p>
                  </a:txBody>
                  <a:tcPr/>
                </a:tc>
                <a:tc>
                  <a:txBody>
                    <a:bodyPr/>
                    <a:lstStyle/>
                    <a:p>
                      <a:r>
                        <a:rPr lang="en-US" dirty="0"/>
                        <a:t>Supportive and symptomatic care</a:t>
                      </a:r>
                    </a:p>
                  </a:txBody>
                  <a:tcPr/>
                </a:tc>
                <a:extLst>
                  <a:ext uri="{0D108BD9-81ED-4DB2-BD59-A6C34878D82A}">
                    <a16:rowId xmlns:a16="http://schemas.microsoft.com/office/drawing/2014/main" val="141554387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Mercury</a:t>
                      </a:r>
                      <a:r>
                        <a:rPr lang="en-US" dirty="0"/>
                        <a:t> </a:t>
                      </a:r>
                      <a:r>
                        <a:rPr lang="en-US" dirty="0">
                          <a:sym typeface="Wingdings" pitchFamily="2" charset="2"/>
                        </a:rPr>
                        <a:t> </a:t>
                      </a:r>
                      <a:r>
                        <a:rPr lang="en-US" sz="1800" kern="1200" dirty="0">
                          <a:solidFill>
                            <a:schemeClr val="dk1"/>
                          </a:solidFill>
                          <a:effectLst/>
                          <a:latin typeface="+mn-lt"/>
                          <a:ea typeface="+mn-ea"/>
                          <a:cs typeface="+mn-cs"/>
                        </a:rPr>
                        <a:t>anorexia, nervous dysfunction, renal dysfunction, </a:t>
                      </a:r>
                      <a:r>
                        <a:rPr lang="en-US" sz="1800" b="1" kern="1200" dirty="0">
                          <a:solidFill>
                            <a:schemeClr val="dk1"/>
                          </a:solidFill>
                          <a:effectLst/>
                          <a:latin typeface="+mn-lt"/>
                          <a:ea typeface="+mn-ea"/>
                          <a:cs typeface="+mn-cs"/>
                        </a:rPr>
                        <a:t>gastrointestinal signs</a:t>
                      </a:r>
                      <a:r>
                        <a:rPr lang="en-US" sz="1800" kern="1200" dirty="0">
                          <a:solidFill>
                            <a:schemeClr val="dk1"/>
                          </a:solidFill>
                          <a:effectLst/>
                          <a:latin typeface="+mn-lt"/>
                          <a:ea typeface="+mn-ea"/>
                          <a:cs typeface="+mn-cs"/>
                        </a:rPr>
                        <a:t>, shock, and death </a:t>
                      </a:r>
                      <a:endParaRPr lang="en-US" dirty="0"/>
                    </a:p>
                    <a:p>
                      <a:endParaRPr lang="en-US" dirty="0"/>
                    </a:p>
                  </a:txBody>
                  <a:tcPr/>
                </a:tc>
                <a:tc>
                  <a:txBody>
                    <a:bodyPr/>
                    <a:lstStyle/>
                    <a:p>
                      <a:r>
                        <a:rPr lang="en-US" dirty="0"/>
                        <a:t>Directly cytotoxic to GI tract, lungs, kidneys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a:solidFill>
                            <a:schemeClr val="dk1"/>
                          </a:solidFill>
                          <a:effectLst/>
                          <a:latin typeface="+mn-lt"/>
                          <a:ea typeface="+mn-ea"/>
                          <a:cs typeface="+mn-cs"/>
                        </a:rPr>
                        <a:t>Decontamination, supportive care, and chelation </a:t>
                      </a:r>
                    </a:p>
                    <a:p>
                      <a:endParaRPr lang="en-US" dirty="0"/>
                    </a:p>
                  </a:txBody>
                  <a:tcPr/>
                </a:tc>
                <a:extLst>
                  <a:ext uri="{0D108BD9-81ED-4DB2-BD59-A6C34878D82A}">
                    <a16:rowId xmlns:a16="http://schemas.microsoft.com/office/drawing/2014/main" val="121385763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Metronidazole </a:t>
                      </a:r>
                      <a:r>
                        <a:rPr lang="en-US" dirty="0">
                          <a:sym typeface="Wingdings" pitchFamily="2" charset="2"/>
                        </a:rPr>
                        <a:t> </a:t>
                      </a:r>
                      <a:r>
                        <a:rPr lang="en-US" sz="1800" b="1" kern="1200" dirty="0">
                          <a:solidFill>
                            <a:schemeClr val="dk1"/>
                          </a:solidFill>
                          <a:effectLst/>
                          <a:latin typeface="+mn-lt"/>
                          <a:ea typeface="+mn-ea"/>
                          <a:cs typeface="+mn-cs"/>
                        </a:rPr>
                        <a:t>anorexia, vomiting</a:t>
                      </a:r>
                      <a:r>
                        <a:rPr lang="en-US" sz="1800" b="0" kern="1200" dirty="0">
                          <a:solidFill>
                            <a:schemeClr val="dk1"/>
                          </a:solidFill>
                          <a:effectLst/>
                          <a:latin typeface="+mn-lt"/>
                          <a:ea typeface="+mn-ea"/>
                          <a:cs typeface="+mn-cs"/>
                        </a:rPr>
                        <a:t>, ataxia, tremors, peripheral neuropathies, and seizures</a:t>
                      </a:r>
                    </a:p>
                  </a:txBody>
                  <a:tcPr/>
                </a:tc>
                <a:tc>
                  <a:txBody>
                    <a:bodyPr/>
                    <a:lstStyle/>
                    <a:p>
                      <a:r>
                        <a:rPr lang="en-US" dirty="0"/>
                        <a:t>Enters susceptible organisms </a:t>
                      </a:r>
                      <a:r>
                        <a:rPr lang="en-US" dirty="0">
                          <a:sym typeface="Wingdings" pitchFamily="2" charset="2"/>
                        </a:rPr>
                        <a:t> reduced to polar compound  disrupts DNA and nucleic acid synthesis</a:t>
                      </a:r>
                      <a:endParaRPr lang="en-US" dirty="0"/>
                    </a:p>
                  </a:txBody>
                  <a:tcPr/>
                </a:tc>
                <a:tc>
                  <a:txBody>
                    <a:bodyPr/>
                    <a:lstStyle/>
                    <a:p>
                      <a:r>
                        <a:rPr lang="en-US" dirty="0"/>
                        <a:t>Withdrawal of drug, supportive therapy, diazepam</a:t>
                      </a:r>
                    </a:p>
                  </a:txBody>
                  <a:tcPr/>
                </a:tc>
                <a:extLst>
                  <a:ext uri="{0D108BD9-81ED-4DB2-BD59-A6C34878D82A}">
                    <a16:rowId xmlns:a16="http://schemas.microsoft.com/office/drawing/2014/main" val="234356391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Mushrooms (</a:t>
                      </a:r>
                      <a:r>
                        <a:rPr lang="en-US" dirty="0"/>
                        <a:t>Muscarine) </a:t>
                      </a:r>
                      <a:r>
                        <a:rPr lang="en-US" dirty="0">
                          <a:sym typeface="Wingdings" pitchFamily="2" charset="2"/>
                        </a:rPr>
                        <a:t> </a:t>
                      </a:r>
                      <a:r>
                        <a:rPr lang="en-US" sz="1800" b="1" kern="1200" dirty="0">
                          <a:solidFill>
                            <a:schemeClr val="dk1"/>
                          </a:solidFill>
                          <a:effectLst/>
                          <a:latin typeface="+mn-lt"/>
                          <a:ea typeface="+mn-ea"/>
                          <a:cs typeface="+mn-cs"/>
                        </a:rPr>
                        <a:t>gastrointestinal distress </a:t>
                      </a:r>
                    </a:p>
                  </a:txBody>
                  <a:tcPr/>
                </a:tc>
                <a:tc>
                  <a:txBody>
                    <a:bodyPr/>
                    <a:lstStyle/>
                    <a:p>
                      <a:r>
                        <a:rPr lang="en-US" dirty="0"/>
                        <a:t>Cholinergic/Muscarinic overstimulation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a:solidFill>
                            <a:schemeClr val="dk1"/>
                          </a:solidFill>
                          <a:effectLst/>
                          <a:latin typeface="+mn-lt"/>
                          <a:ea typeface="+mn-ea"/>
                          <a:cs typeface="+mn-cs"/>
                        </a:rPr>
                        <a:t>Decontamination,  gastrointestinal support, atropine</a:t>
                      </a:r>
                    </a:p>
                    <a:p>
                      <a:endParaRPr lang="en-US" dirty="0"/>
                    </a:p>
                  </a:txBody>
                  <a:tcPr/>
                </a:tc>
                <a:extLst>
                  <a:ext uri="{0D108BD9-81ED-4DB2-BD59-A6C34878D82A}">
                    <a16:rowId xmlns:a16="http://schemas.microsoft.com/office/drawing/2014/main" val="1762913968"/>
                  </a:ext>
                </a:extLst>
              </a:tr>
            </a:tbl>
          </a:graphicData>
        </a:graphic>
      </p:graphicFrame>
    </p:spTree>
    <p:extLst>
      <p:ext uri="{BB962C8B-B14F-4D97-AF65-F5344CB8AC3E}">
        <p14:creationId xmlns:p14="http://schemas.microsoft.com/office/powerpoint/2010/main" val="25333284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D929AAE0-A39F-BF4C-8E8F-5F19AD24F4ED}"/>
              </a:ext>
            </a:extLst>
          </p:cNvPr>
          <p:cNvGraphicFramePr>
            <a:graphicFrameLocks noGrp="1"/>
          </p:cNvGraphicFramePr>
          <p:nvPr>
            <p:ph idx="1"/>
            <p:extLst>
              <p:ext uri="{D42A27DB-BD31-4B8C-83A1-F6EECF244321}">
                <p14:modId xmlns:p14="http://schemas.microsoft.com/office/powerpoint/2010/main" val="2130757149"/>
              </p:ext>
            </p:extLst>
          </p:nvPr>
        </p:nvGraphicFramePr>
        <p:xfrm>
          <a:off x="1295401" y="163286"/>
          <a:ext cx="9601197" cy="586232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2150283939"/>
                    </a:ext>
                  </a:extLst>
                </a:gridCol>
                <a:gridCol w="3200399">
                  <a:extLst>
                    <a:ext uri="{9D8B030D-6E8A-4147-A177-3AD203B41FA5}">
                      <a16:colId xmlns:a16="http://schemas.microsoft.com/office/drawing/2014/main" val="3526845035"/>
                    </a:ext>
                  </a:extLst>
                </a:gridCol>
                <a:gridCol w="3200399">
                  <a:extLst>
                    <a:ext uri="{9D8B030D-6E8A-4147-A177-3AD203B41FA5}">
                      <a16:colId xmlns:a16="http://schemas.microsoft.com/office/drawing/2014/main" val="254696193"/>
                    </a:ext>
                  </a:extLst>
                </a:gridCol>
              </a:tblGrid>
              <a:tr h="370840">
                <a:tc>
                  <a:txBody>
                    <a:bodyPr/>
                    <a:lstStyle/>
                    <a:p>
                      <a:r>
                        <a:rPr lang="en-US" dirty="0"/>
                        <a:t>Toxin and clinical signs </a:t>
                      </a:r>
                    </a:p>
                  </a:txBody>
                  <a:tcPr/>
                </a:tc>
                <a:tc>
                  <a:txBody>
                    <a:bodyPr/>
                    <a:lstStyle/>
                    <a:p>
                      <a:r>
                        <a:rPr lang="en-US" dirty="0"/>
                        <a:t>MOA</a:t>
                      </a:r>
                    </a:p>
                  </a:txBody>
                  <a:tcPr/>
                </a:tc>
                <a:tc>
                  <a:txBody>
                    <a:bodyPr/>
                    <a:lstStyle/>
                    <a:p>
                      <a:r>
                        <a:rPr lang="en-US" dirty="0"/>
                        <a:t>Treatment</a:t>
                      </a:r>
                    </a:p>
                  </a:txBody>
                  <a:tcPr/>
                </a:tc>
                <a:extLst>
                  <a:ext uri="{0D108BD9-81ED-4DB2-BD59-A6C34878D82A}">
                    <a16:rowId xmlns:a16="http://schemas.microsoft.com/office/drawing/2014/main" val="333157895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NSAIDs </a:t>
                      </a:r>
                      <a:r>
                        <a:rPr lang="en-US" dirty="0">
                          <a:sym typeface="Wingdings" pitchFamily="2" charset="2"/>
                        </a:rPr>
                        <a:t> </a:t>
                      </a:r>
                      <a:r>
                        <a:rPr lang="en-US" b="1" dirty="0">
                          <a:sym typeface="Wingdings" pitchFamily="2" charset="2"/>
                        </a:rPr>
                        <a:t>v</a:t>
                      </a:r>
                      <a:r>
                        <a:rPr lang="en-US" sz="1800" b="1" kern="1200" dirty="0">
                          <a:solidFill>
                            <a:schemeClr val="dk1"/>
                          </a:solidFill>
                          <a:effectLst/>
                          <a:latin typeface="+mn-lt"/>
                          <a:ea typeface="+mn-ea"/>
                          <a:cs typeface="+mn-cs"/>
                        </a:rPr>
                        <a:t>omiting, </a:t>
                      </a:r>
                      <a:r>
                        <a:rPr lang="en-US" sz="1800" b="0" kern="1200" dirty="0">
                          <a:solidFill>
                            <a:schemeClr val="dk1"/>
                          </a:solidFill>
                          <a:effectLst/>
                          <a:latin typeface="+mn-lt"/>
                          <a:ea typeface="+mn-ea"/>
                          <a:cs typeface="+mn-cs"/>
                        </a:rPr>
                        <a:t>depression or stupor, </a:t>
                      </a:r>
                      <a:r>
                        <a:rPr lang="en-US" sz="1800" b="1" kern="1200" dirty="0">
                          <a:solidFill>
                            <a:schemeClr val="dk1"/>
                          </a:solidFill>
                          <a:effectLst/>
                          <a:latin typeface="+mn-lt"/>
                          <a:ea typeface="+mn-ea"/>
                          <a:cs typeface="+mn-cs"/>
                        </a:rPr>
                        <a:t>diarrhea, anorexia</a:t>
                      </a:r>
                      <a:r>
                        <a:rPr lang="en-US" sz="1800" b="0" kern="1200" dirty="0">
                          <a:solidFill>
                            <a:schemeClr val="dk1"/>
                          </a:solidFill>
                          <a:effectLst/>
                          <a:latin typeface="+mn-lt"/>
                          <a:ea typeface="+mn-ea"/>
                          <a:cs typeface="+mn-cs"/>
                        </a:rPr>
                        <a:t>, ataxia or incoordination, </a:t>
                      </a:r>
                      <a:r>
                        <a:rPr lang="en-US" sz="1800" b="1" kern="1200" dirty="0">
                          <a:solidFill>
                            <a:schemeClr val="dk1"/>
                          </a:solidFill>
                          <a:effectLst/>
                          <a:latin typeface="+mn-lt"/>
                          <a:ea typeface="+mn-ea"/>
                          <a:cs typeface="+mn-cs"/>
                        </a:rPr>
                        <a:t>bloody stool and melena</a:t>
                      </a:r>
                      <a:r>
                        <a:rPr lang="en-US" sz="1800" b="0" kern="1200" dirty="0">
                          <a:solidFill>
                            <a:schemeClr val="dk1"/>
                          </a:solidFill>
                          <a:effectLst/>
                          <a:latin typeface="+mn-lt"/>
                          <a:ea typeface="+mn-ea"/>
                          <a:cs typeface="+mn-cs"/>
                        </a:rPr>
                        <a:t>, polyuria, polydipsia, tachypnea, and panting </a:t>
                      </a:r>
                    </a:p>
                    <a:p>
                      <a:endParaRPr lang="en-US" dirty="0"/>
                    </a:p>
                  </a:txBody>
                  <a:tcPr/>
                </a:tc>
                <a:tc>
                  <a:txBody>
                    <a:bodyPr/>
                    <a:lstStyle/>
                    <a:p>
                      <a:r>
                        <a:rPr lang="en-US" dirty="0"/>
                        <a:t>Direct inhibition of cyclooxygenase </a:t>
                      </a:r>
                      <a:r>
                        <a:rPr lang="en-US" dirty="0">
                          <a:sym typeface="Wingdings" pitchFamily="2" charset="2"/>
                        </a:rPr>
                        <a:t> decreasing production of prostaglandin and thromboxane; many NSAIDs undergo enterohepatic recycling or are difficult to excrete</a:t>
                      </a:r>
                      <a:endParaRPr lang="en-US" dirty="0"/>
                    </a:p>
                  </a:txBody>
                  <a:tcPr/>
                </a:tc>
                <a:tc>
                  <a:txBody>
                    <a:bodyPr/>
                    <a:lstStyle/>
                    <a:p>
                      <a:r>
                        <a:rPr lang="en-US" sz="1800" b="0" kern="1200" dirty="0">
                          <a:solidFill>
                            <a:schemeClr val="dk1"/>
                          </a:solidFill>
                          <a:effectLst/>
                          <a:latin typeface="+mn-lt"/>
                          <a:ea typeface="+mn-ea"/>
                          <a:cs typeface="+mn-cs"/>
                        </a:rPr>
                        <a:t>Emetics, gastric aspiration and lavage, </a:t>
                      </a:r>
                    </a:p>
                    <a:p>
                      <a:r>
                        <a:rPr lang="en-US" sz="1800" b="0" kern="1200" dirty="0">
                          <a:solidFill>
                            <a:schemeClr val="dk1"/>
                          </a:solidFill>
                          <a:effectLst/>
                          <a:latin typeface="+mn-lt"/>
                          <a:ea typeface="+mn-ea"/>
                          <a:cs typeface="+mn-cs"/>
                        </a:rPr>
                        <a:t>activated charcoal, intravenous fluid diuresis, correction of acidemia, gastric acid reducers, sucralfate, misoprostol, blood transfusions, hemoglobin-based oxygen- carrying solutions, or surgery </a:t>
                      </a:r>
                    </a:p>
                    <a:p>
                      <a:endParaRPr lang="en-US" dirty="0"/>
                    </a:p>
                  </a:txBody>
                  <a:tcPr/>
                </a:tc>
                <a:extLst>
                  <a:ext uri="{0D108BD9-81ED-4DB2-BD59-A6C34878D82A}">
                    <a16:rowId xmlns:a16="http://schemas.microsoft.com/office/drawing/2014/main" val="3193002547"/>
                  </a:ext>
                </a:extLst>
              </a:tr>
              <a:tr h="370840">
                <a:tc>
                  <a:txBody>
                    <a:bodyPr/>
                    <a:lstStyle/>
                    <a:p>
                      <a:r>
                        <a:rPr lang="en-US" b="1" dirty="0"/>
                        <a:t>Paraquat  (herbicide) </a:t>
                      </a:r>
                      <a:r>
                        <a:rPr lang="en-US" b="1" dirty="0">
                          <a:sym typeface="Wingdings" pitchFamily="2" charset="2"/>
                        </a:rPr>
                        <a:t> </a:t>
                      </a:r>
                      <a:r>
                        <a:rPr lang="en-US" sz="1800" b="1" kern="1200" dirty="0">
                          <a:solidFill>
                            <a:schemeClr val="dk1"/>
                          </a:solidFill>
                          <a:effectLst/>
                          <a:latin typeface="+mn-lt"/>
                          <a:ea typeface="+mn-ea"/>
                          <a:cs typeface="+mn-cs"/>
                        </a:rPr>
                        <a:t>severe gastrointestinal distress: </a:t>
                      </a:r>
                    </a:p>
                    <a:p>
                      <a:r>
                        <a:rPr lang="en-US" sz="1800" b="1" kern="1200" dirty="0">
                          <a:solidFill>
                            <a:schemeClr val="dk1"/>
                          </a:solidFill>
                          <a:effectLst/>
                          <a:latin typeface="+mn-lt"/>
                          <a:ea typeface="+mn-ea"/>
                          <a:cs typeface="+mn-cs"/>
                        </a:rPr>
                        <a:t>abdominal pain, vomiting, and diarrhea, oral-esophageal-gastrointestinal ulceration </a:t>
                      </a:r>
                    </a:p>
                    <a:p>
                      <a:r>
                        <a:rPr lang="en-US" sz="1800" b="1" kern="1200" dirty="0">
                          <a:solidFill>
                            <a:schemeClr val="dk1"/>
                          </a:solidFill>
                          <a:effectLst/>
                          <a:latin typeface="+mn-lt"/>
                          <a:ea typeface="+mn-ea"/>
                          <a:cs typeface="+mn-cs"/>
                        </a:rPr>
                        <a:t>may be present </a:t>
                      </a:r>
                    </a:p>
                  </a:txBody>
                  <a:tcPr/>
                </a:tc>
                <a:tc>
                  <a:txBody>
                    <a:bodyPr/>
                    <a:lstStyle/>
                    <a:p>
                      <a:r>
                        <a:rPr lang="en-US" dirty="0"/>
                        <a:t>Oral absorption </a:t>
                      </a:r>
                      <a:r>
                        <a:rPr lang="en-US" dirty="0">
                          <a:sym typeface="Wingdings" pitchFamily="2" charset="2"/>
                        </a:rPr>
                        <a:t> participates in cyclic reduction/oxidation and generation of free radicals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Decontamination  (questionable due to mucosal ulcerations) and supportive care, </a:t>
                      </a:r>
                      <a:r>
                        <a:rPr lang="en-US" sz="1800" kern="1200" dirty="0">
                          <a:solidFill>
                            <a:schemeClr val="dk1"/>
                          </a:solidFill>
                          <a:effectLst/>
                          <a:latin typeface="+mn-lt"/>
                          <a:ea typeface="+mn-ea"/>
                          <a:cs typeface="+mn-cs"/>
                        </a:rPr>
                        <a:t>charcoal hemoperfusion, anti-oxidants; </a:t>
                      </a:r>
                      <a:r>
                        <a:rPr lang="en-US" dirty="0"/>
                        <a:t>High mortality rates due to pulmonary involvement</a:t>
                      </a:r>
                    </a:p>
                  </a:txBody>
                  <a:tcPr/>
                </a:tc>
                <a:extLst>
                  <a:ext uri="{0D108BD9-81ED-4DB2-BD59-A6C34878D82A}">
                    <a16:rowId xmlns:a16="http://schemas.microsoft.com/office/drawing/2014/main" val="3011920322"/>
                  </a:ext>
                </a:extLst>
              </a:tr>
              <a:tr h="370840">
                <a:tc>
                  <a:txBody>
                    <a:bodyPr/>
                    <a:lstStyle/>
                    <a:p>
                      <a:r>
                        <a:rPr lang="en-US" dirty="0"/>
                        <a:t>Pesticides </a:t>
                      </a:r>
                      <a:r>
                        <a:rPr lang="en-US" dirty="0">
                          <a:sym typeface="Wingdings" pitchFamily="2" charset="2"/>
                        </a:rPr>
                        <a:t> </a:t>
                      </a:r>
                      <a:r>
                        <a:rPr lang="en-US" b="1" dirty="0">
                          <a:sym typeface="Wingdings" pitchFamily="2" charset="2"/>
                        </a:rPr>
                        <a:t>vomiting</a:t>
                      </a:r>
                      <a:endParaRPr lang="en-US" b="1" dirty="0"/>
                    </a:p>
                  </a:txBody>
                  <a:tcPr/>
                </a:tc>
                <a:tc>
                  <a:txBody>
                    <a:bodyPr/>
                    <a:lstStyle/>
                    <a:p>
                      <a:r>
                        <a:rPr lang="en-US" dirty="0"/>
                        <a:t>Various </a:t>
                      </a:r>
                    </a:p>
                  </a:txBody>
                  <a:tcPr/>
                </a:tc>
                <a:tc>
                  <a:txBody>
                    <a:bodyPr/>
                    <a:lstStyle/>
                    <a:p>
                      <a:r>
                        <a:rPr lang="en-US" dirty="0"/>
                        <a:t>Supportive care</a:t>
                      </a:r>
                    </a:p>
                  </a:txBody>
                  <a:tcPr/>
                </a:tc>
                <a:extLst>
                  <a:ext uri="{0D108BD9-81ED-4DB2-BD59-A6C34878D82A}">
                    <a16:rowId xmlns:a16="http://schemas.microsoft.com/office/drawing/2014/main" val="2896577541"/>
                  </a:ext>
                </a:extLst>
              </a:tr>
            </a:tbl>
          </a:graphicData>
        </a:graphic>
      </p:graphicFrame>
    </p:spTree>
    <p:extLst>
      <p:ext uri="{BB962C8B-B14F-4D97-AF65-F5344CB8AC3E}">
        <p14:creationId xmlns:p14="http://schemas.microsoft.com/office/powerpoint/2010/main" val="4885958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F42C7E21-7D18-1549-B3D2-A9E6890909CF}"/>
              </a:ext>
            </a:extLst>
          </p:cNvPr>
          <p:cNvGraphicFramePr>
            <a:graphicFrameLocks noGrp="1"/>
          </p:cNvGraphicFramePr>
          <p:nvPr>
            <p:ph idx="1"/>
            <p:extLst>
              <p:ext uri="{D42A27DB-BD31-4B8C-83A1-F6EECF244321}">
                <p14:modId xmlns:p14="http://schemas.microsoft.com/office/powerpoint/2010/main" val="1380878835"/>
              </p:ext>
            </p:extLst>
          </p:nvPr>
        </p:nvGraphicFramePr>
        <p:xfrm>
          <a:off x="1295401" y="408215"/>
          <a:ext cx="9601197" cy="594868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697193139"/>
                    </a:ext>
                  </a:extLst>
                </a:gridCol>
                <a:gridCol w="3200399">
                  <a:extLst>
                    <a:ext uri="{9D8B030D-6E8A-4147-A177-3AD203B41FA5}">
                      <a16:colId xmlns:a16="http://schemas.microsoft.com/office/drawing/2014/main" val="1228281869"/>
                    </a:ext>
                  </a:extLst>
                </a:gridCol>
                <a:gridCol w="3200399">
                  <a:extLst>
                    <a:ext uri="{9D8B030D-6E8A-4147-A177-3AD203B41FA5}">
                      <a16:colId xmlns:a16="http://schemas.microsoft.com/office/drawing/2014/main" val="2044407797"/>
                    </a:ext>
                  </a:extLst>
                </a:gridCol>
              </a:tblGrid>
              <a:tr h="370840">
                <a:tc>
                  <a:txBody>
                    <a:bodyPr/>
                    <a:lstStyle/>
                    <a:p>
                      <a:r>
                        <a:rPr lang="en-US" dirty="0"/>
                        <a:t>Toxin and clinical signs </a:t>
                      </a:r>
                    </a:p>
                  </a:txBody>
                  <a:tcPr/>
                </a:tc>
                <a:tc>
                  <a:txBody>
                    <a:bodyPr/>
                    <a:lstStyle/>
                    <a:p>
                      <a:r>
                        <a:rPr lang="en-US" dirty="0"/>
                        <a:t>MOA</a:t>
                      </a:r>
                    </a:p>
                  </a:txBody>
                  <a:tcPr/>
                </a:tc>
                <a:tc>
                  <a:txBody>
                    <a:bodyPr/>
                    <a:lstStyle/>
                    <a:p>
                      <a:r>
                        <a:rPr lang="en-US" dirty="0"/>
                        <a:t>Treatment</a:t>
                      </a:r>
                    </a:p>
                  </a:txBody>
                  <a:tcPr/>
                </a:tc>
                <a:extLst>
                  <a:ext uri="{0D108BD9-81ED-4DB2-BD59-A6C34878D82A}">
                    <a16:rowId xmlns:a16="http://schemas.microsoft.com/office/drawing/2014/main" val="168385639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Corrosive cleaning products </a:t>
                      </a:r>
                      <a:r>
                        <a:rPr lang="en-US" b="1" dirty="0">
                          <a:sym typeface="Wingdings" pitchFamily="2" charset="2"/>
                        </a:rPr>
                        <a:t></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hematemesis, abdominal pain</a:t>
                      </a:r>
                      <a:r>
                        <a:rPr lang="en-US" sz="1800" kern="1200" dirty="0">
                          <a:solidFill>
                            <a:schemeClr val="dk1"/>
                          </a:solidFill>
                          <a:effectLst/>
                          <a:latin typeface="+mn-lt"/>
                          <a:ea typeface="+mn-ea"/>
                          <a:cs typeface="+mn-cs"/>
                        </a:rPr>
                        <a:t>, polydipsia, epiglottic edema with secondary respiratory distress, and possible shock </a:t>
                      </a:r>
                      <a:endParaRPr lang="en-US" dirty="0"/>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Acidic products </a:t>
                      </a:r>
                      <a:r>
                        <a:rPr lang="en-US" sz="1800" kern="1200" dirty="0">
                          <a:solidFill>
                            <a:schemeClr val="dk1"/>
                          </a:solidFill>
                          <a:effectLst/>
                          <a:latin typeface="+mn-lt"/>
                          <a:ea typeface="+mn-ea"/>
                          <a:cs typeface="+mn-cs"/>
                        </a:rPr>
                        <a:t>produce a localized coagulative necrotic lesion; alkaline products immediate liquefactive necrosis on contact, deeper and more penetrating</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Immediate dilution of the exposure with milk or water, corticosteroids, analgesia, antibiotics, supportive care</a:t>
                      </a:r>
                      <a:endParaRPr lang="en-US" dirty="0"/>
                    </a:p>
                    <a:p>
                      <a:endParaRPr lang="en-US" dirty="0"/>
                    </a:p>
                  </a:txBody>
                  <a:tcPr/>
                </a:tc>
                <a:extLst>
                  <a:ext uri="{0D108BD9-81ED-4DB2-BD59-A6C34878D82A}">
                    <a16:rowId xmlns:a16="http://schemas.microsoft.com/office/drawing/2014/main" val="173718991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Ricin </a:t>
                      </a:r>
                      <a:r>
                        <a:rPr lang="en-US" b="1" dirty="0">
                          <a:sym typeface="Wingdings" pitchFamily="2" charset="2"/>
                        </a:rPr>
                        <a:t> </a:t>
                      </a:r>
                      <a:r>
                        <a:rPr lang="en-US" sz="1800" b="1" kern="1200" dirty="0">
                          <a:solidFill>
                            <a:schemeClr val="dk1"/>
                          </a:solidFill>
                          <a:effectLst/>
                          <a:latin typeface="+mn-lt"/>
                          <a:ea typeface="+mn-ea"/>
                          <a:cs typeface="+mn-cs"/>
                        </a:rPr>
                        <a:t>diarrhea, abdominal pain, anorexia, and vomiting with or without blood, </a:t>
                      </a:r>
                      <a:r>
                        <a:rPr lang="en-US" sz="1800" b="0" kern="1200" dirty="0">
                          <a:solidFill>
                            <a:schemeClr val="dk1"/>
                          </a:solidFill>
                          <a:effectLst/>
                          <a:latin typeface="+mn-lt"/>
                          <a:ea typeface="+mn-ea"/>
                          <a:cs typeface="+mn-cs"/>
                        </a:rPr>
                        <a:t>seizures</a:t>
                      </a:r>
                      <a:endParaRPr lang="en-US" dirty="0">
                        <a:effectLst/>
                      </a:endParaRP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Inhibition of protein synthesis;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Damages endothelial cells (unknown mechanism) - fluid and protein leakage, tissue edema </a:t>
                      </a:r>
                      <a:endParaRPr lang="en-US" dirty="0"/>
                    </a:p>
                  </a:txBody>
                  <a:tcPr/>
                </a:tc>
                <a:tc>
                  <a:txBody>
                    <a:bodyPr/>
                    <a:lstStyle/>
                    <a:p>
                      <a:r>
                        <a:rPr lang="en-US" dirty="0"/>
                        <a:t>Decontamination and supportive care</a:t>
                      </a:r>
                    </a:p>
                  </a:txBody>
                  <a:tcPr/>
                </a:tc>
                <a:extLst>
                  <a:ext uri="{0D108BD9-81ED-4DB2-BD59-A6C34878D82A}">
                    <a16:rowId xmlns:a16="http://schemas.microsoft.com/office/drawing/2014/main" val="187053390"/>
                  </a:ext>
                </a:extLst>
              </a:tr>
              <a:tr h="370840">
                <a:tc>
                  <a:txBody>
                    <a:bodyPr/>
                    <a:lstStyle/>
                    <a:p>
                      <a:r>
                        <a:rPr lang="en-US" dirty="0"/>
                        <a:t>Xylitol </a:t>
                      </a:r>
                      <a:r>
                        <a:rPr lang="en-US" dirty="0">
                          <a:sym typeface="Wingdings" pitchFamily="2" charset="2"/>
                        </a:rPr>
                        <a:t> </a:t>
                      </a:r>
                      <a:r>
                        <a:rPr lang="en-US" b="1" dirty="0">
                          <a:sym typeface="Wingdings" pitchFamily="2" charset="2"/>
                        </a:rPr>
                        <a:t>vomiting</a:t>
                      </a:r>
                      <a:r>
                        <a:rPr lang="en-US" dirty="0">
                          <a:sym typeface="Wingdings" pitchFamily="2" charset="2"/>
                        </a:rPr>
                        <a:t>, hypoglycemia, ataxia, collapse, seizures</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Unknown hepatic injury; </a:t>
                      </a:r>
                      <a:r>
                        <a:rPr lang="en-US" sz="1800" kern="1200" dirty="0">
                          <a:solidFill>
                            <a:schemeClr val="dk1"/>
                          </a:solidFill>
                          <a:effectLst/>
                          <a:latin typeface="+mn-lt"/>
                          <a:ea typeface="+mn-ea"/>
                          <a:cs typeface="+mn-cs"/>
                        </a:rPr>
                        <a:t>xylitol converted to glucose and ultimately glycogen, releases insulin </a:t>
                      </a:r>
                      <a:endParaRPr lang="en-US" dirty="0"/>
                    </a:p>
                  </a:txBody>
                  <a:tcPr/>
                </a:tc>
                <a:tc>
                  <a:txBody>
                    <a:bodyPr/>
                    <a:lstStyle/>
                    <a:p>
                      <a:r>
                        <a:rPr lang="en-US" dirty="0"/>
                        <a:t>Decontamination, supportive care, dextrose supplementation, liver protectants</a:t>
                      </a:r>
                    </a:p>
                  </a:txBody>
                  <a:tcPr/>
                </a:tc>
                <a:extLst>
                  <a:ext uri="{0D108BD9-81ED-4DB2-BD59-A6C34878D82A}">
                    <a16:rowId xmlns:a16="http://schemas.microsoft.com/office/drawing/2014/main" val="1830150204"/>
                  </a:ext>
                </a:extLst>
              </a:tr>
              <a:tr h="370840">
                <a:tc>
                  <a:txBody>
                    <a:bodyPr/>
                    <a:lstStyle/>
                    <a:p>
                      <a:r>
                        <a:rPr lang="en-US" dirty="0"/>
                        <a:t>Zinc </a:t>
                      </a:r>
                      <a:r>
                        <a:rPr lang="en-US" dirty="0">
                          <a:sym typeface="Wingdings" pitchFamily="2" charset="2"/>
                        </a:rPr>
                        <a:t> gastrointestinal distress and hemolytic anemia </a:t>
                      </a:r>
                      <a:endParaRPr lang="en-US" dirty="0"/>
                    </a:p>
                  </a:txBody>
                  <a:tcPr/>
                </a:tc>
                <a:tc>
                  <a:txBody>
                    <a:bodyPr/>
                    <a:lstStyle/>
                    <a:p>
                      <a:r>
                        <a:rPr lang="en-US" dirty="0"/>
                        <a:t>Cause of hemolytic anemia Unknown; vomiting is caused by corrosive/caustic properties of zinc salts</a:t>
                      </a:r>
                    </a:p>
                  </a:txBody>
                  <a:tcPr/>
                </a:tc>
                <a:tc>
                  <a:txBody>
                    <a:bodyPr/>
                    <a:lstStyle/>
                    <a:p>
                      <a:r>
                        <a:rPr lang="en-US" dirty="0"/>
                        <a:t>Removal, supportive care, RBC transfusions</a:t>
                      </a:r>
                    </a:p>
                  </a:txBody>
                  <a:tcPr/>
                </a:tc>
                <a:extLst>
                  <a:ext uri="{0D108BD9-81ED-4DB2-BD59-A6C34878D82A}">
                    <a16:rowId xmlns:a16="http://schemas.microsoft.com/office/drawing/2014/main" val="1458565878"/>
                  </a:ext>
                </a:extLst>
              </a:tr>
            </a:tbl>
          </a:graphicData>
        </a:graphic>
      </p:graphicFrame>
    </p:spTree>
    <p:extLst>
      <p:ext uri="{BB962C8B-B14F-4D97-AF65-F5344CB8AC3E}">
        <p14:creationId xmlns:p14="http://schemas.microsoft.com/office/powerpoint/2010/main" val="4658622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9584CC1B-31ED-C84A-BD42-D2DA6484A61E}"/>
              </a:ext>
            </a:extLst>
          </p:cNvPr>
          <p:cNvGraphicFramePr>
            <a:graphicFrameLocks noGrp="1"/>
          </p:cNvGraphicFramePr>
          <p:nvPr>
            <p:ph idx="1"/>
            <p:extLst>
              <p:ext uri="{D42A27DB-BD31-4B8C-83A1-F6EECF244321}">
                <p14:modId xmlns:p14="http://schemas.microsoft.com/office/powerpoint/2010/main" val="1613369240"/>
              </p:ext>
            </p:extLst>
          </p:nvPr>
        </p:nvGraphicFramePr>
        <p:xfrm>
          <a:off x="1295401" y="538843"/>
          <a:ext cx="9601197" cy="320040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3300909915"/>
                    </a:ext>
                  </a:extLst>
                </a:gridCol>
                <a:gridCol w="3200399">
                  <a:extLst>
                    <a:ext uri="{9D8B030D-6E8A-4147-A177-3AD203B41FA5}">
                      <a16:colId xmlns:a16="http://schemas.microsoft.com/office/drawing/2014/main" val="3836998656"/>
                    </a:ext>
                  </a:extLst>
                </a:gridCol>
                <a:gridCol w="3200399">
                  <a:extLst>
                    <a:ext uri="{9D8B030D-6E8A-4147-A177-3AD203B41FA5}">
                      <a16:colId xmlns:a16="http://schemas.microsoft.com/office/drawing/2014/main" val="987359781"/>
                    </a:ext>
                  </a:extLst>
                </a:gridCol>
              </a:tblGrid>
              <a:tr h="317359">
                <a:tc>
                  <a:txBody>
                    <a:bodyPr/>
                    <a:lstStyle/>
                    <a:p>
                      <a:r>
                        <a:rPr lang="en-US" dirty="0"/>
                        <a:t>Toxin and clinical signs</a:t>
                      </a:r>
                    </a:p>
                  </a:txBody>
                  <a:tcPr/>
                </a:tc>
                <a:tc>
                  <a:txBody>
                    <a:bodyPr/>
                    <a:lstStyle/>
                    <a:p>
                      <a:r>
                        <a:rPr lang="en-US" dirty="0"/>
                        <a:t>MOA</a:t>
                      </a:r>
                    </a:p>
                  </a:txBody>
                  <a:tcPr/>
                </a:tc>
                <a:tc>
                  <a:txBody>
                    <a:bodyPr/>
                    <a:lstStyle/>
                    <a:p>
                      <a:r>
                        <a:rPr lang="en-US" dirty="0"/>
                        <a:t>Treatment</a:t>
                      </a:r>
                    </a:p>
                  </a:txBody>
                  <a:tcPr/>
                </a:tc>
                <a:extLst>
                  <a:ext uri="{0D108BD9-81ED-4DB2-BD59-A6C34878D82A}">
                    <a16:rowId xmlns:a16="http://schemas.microsoft.com/office/drawing/2014/main" val="2920221293"/>
                  </a:ext>
                </a:extLst>
              </a:tr>
              <a:tr h="2425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Zinc phosphide (rodenticide) </a:t>
                      </a:r>
                      <a:r>
                        <a:rPr lang="en-US" dirty="0">
                          <a:sym typeface="Wingdings" pitchFamily="2" charset="2"/>
                        </a:rPr>
                        <a:t> </a:t>
                      </a:r>
                      <a:r>
                        <a:rPr lang="en-US" sz="1800" b="1" kern="1200" dirty="0">
                          <a:solidFill>
                            <a:schemeClr val="dk1"/>
                          </a:solidFill>
                          <a:effectLst/>
                          <a:latin typeface="+mn-lt"/>
                          <a:ea typeface="+mn-ea"/>
                          <a:cs typeface="+mn-cs"/>
                        </a:rPr>
                        <a:t>vomiting, generalized lethargy, diarrhea, retching, hematemesis, bloody diarrhea,</a:t>
                      </a:r>
                      <a:r>
                        <a:rPr lang="en-US" sz="1800" kern="1200" dirty="0">
                          <a:solidFill>
                            <a:schemeClr val="dk1"/>
                          </a:solidFill>
                          <a:effectLst/>
                          <a:latin typeface="+mn-lt"/>
                          <a:ea typeface="+mn-ea"/>
                          <a:cs typeface="+mn-cs"/>
                        </a:rPr>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tremors, seizures, abdominal discomfort and pain, and death </a:t>
                      </a:r>
                      <a:endParaRPr lang="en-US" dirty="0"/>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Phosphine combines with gastric mucosa surface moisture to produce direct physical irritant injury to the gastrointestinal and respiratory mucosal surfaces, in addition to causing oxidative injury to the parenchyma.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txBody>
                  <a:tcPr/>
                </a:tc>
                <a:tc>
                  <a:txBody>
                    <a:bodyPr/>
                    <a:lstStyle/>
                    <a:p>
                      <a:r>
                        <a:rPr lang="en-US" dirty="0"/>
                        <a:t>Decontamination while decreasing possibility for phosphine release, supportive and symptomatic treatment </a:t>
                      </a:r>
                    </a:p>
                  </a:txBody>
                  <a:tcPr/>
                </a:tc>
                <a:extLst>
                  <a:ext uri="{0D108BD9-81ED-4DB2-BD59-A6C34878D82A}">
                    <a16:rowId xmlns:a16="http://schemas.microsoft.com/office/drawing/2014/main" val="11539755"/>
                  </a:ext>
                </a:extLst>
              </a:tr>
            </a:tbl>
          </a:graphicData>
        </a:graphic>
      </p:graphicFrame>
    </p:spTree>
    <p:extLst>
      <p:ext uri="{BB962C8B-B14F-4D97-AF65-F5344CB8AC3E}">
        <p14:creationId xmlns:p14="http://schemas.microsoft.com/office/powerpoint/2010/main" val="2958812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A3E5B-B9C5-BE49-9632-5ED9A6429BAD}"/>
              </a:ext>
            </a:extLst>
          </p:cNvPr>
          <p:cNvSpPr>
            <a:spLocks noGrp="1"/>
          </p:cNvSpPr>
          <p:nvPr>
            <p:ph type="title"/>
          </p:nvPr>
        </p:nvSpPr>
        <p:spPr/>
        <p:txBody>
          <a:bodyPr/>
          <a:lstStyle/>
          <a:p>
            <a:r>
              <a:rPr lang="en-US" dirty="0"/>
              <a:t>Physiology Review </a:t>
            </a:r>
          </a:p>
        </p:txBody>
      </p:sp>
      <p:graphicFrame>
        <p:nvGraphicFramePr>
          <p:cNvPr id="4" name="Table 4">
            <a:extLst>
              <a:ext uri="{FF2B5EF4-FFF2-40B4-BE49-F238E27FC236}">
                <a16:creationId xmlns:a16="http://schemas.microsoft.com/office/drawing/2014/main" id="{CCC497F2-814A-974D-8853-A384E124F87D}"/>
              </a:ext>
            </a:extLst>
          </p:cNvPr>
          <p:cNvGraphicFramePr>
            <a:graphicFrameLocks noGrp="1"/>
          </p:cNvGraphicFramePr>
          <p:nvPr>
            <p:ph idx="1"/>
            <p:extLst>
              <p:ext uri="{D42A27DB-BD31-4B8C-83A1-F6EECF244321}">
                <p14:modId xmlns:p14="http://schemas.microsoft.com/office/powerpoint/2010/main" val="248245055"/>
              </p:ext>
            </p:extLst>
          </p:nvPr>
        </p:nvGraphicFramePr>
        <p:xfrm>
          <a:off x="1371600" y="2286000"/>
          <a:ext cx="9601197" cy="185420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289574791"/>
                    </a:ext>
                  </a:extLst>
                </a:gridCol>
                <a:gridCol w="3200399">
                  <a:extLst>
                    <a:ext uri="{9D8B030D-6E8A-4147-A177-3AD203B41FA5}">
                      <a16:colId xmlns:a16="http://schemas.microsoft.com/office/drawing/2014/main" val="1333298076"/>
                    </a:ext>
                  </a:extLst>
                </a:gridCol>
                <a:gridCol w="3200399">
                  <a:extLst>
                    <a:ext uri="{9D8B030D-6E8A-4147-A177-3AD203B41FA5}">
                      <a16:colId xmlns:a16="http://schemas.microsoft.com/office/drawing/2014/main" val="3180747859"/>
                    </a:ext>
                  </a:extLst>
                </a:gridCol>
              </a:tblGrid>
              <a:tr h="370840">
                <a:tc>
                  <a:txBody>
                    <a:bodyPr/>
                    <a:lstStyle/>
                    <a:p>
                      <a:r>
                        <a:rPr lang="en-US" dirty="0"/>
                        <a:t>Cell</a:t>
                      </a:r>
                    </a:p>
                  </a:txBody>
                  <a:tcPr/>
                </a:tc>
                <a:tc>
                  <a:txBody>
                    <a:bodyPr/>
                    <a:lstStyle/>
                    <a:p>
                      <a:r>
                        <a:rPr lang="en-US" dirty="0"/>
                        <a:t>Secretes </a:t>
                      </a:r>
                    </a:p>
                  </a:txBody>
                  <a:tcPr/>
                </a:tc>
                <a:tc>
                  <a:txBody>
                    <a:bodyPr/>
                    <a:lstStyle/>
                    <a:p>
                      <a:r>
                        <a:rPr lang="en-US" dirty="0"/>
                        <a:t>Function</a:t>
                      </a:r>
                    </a:p>
                  </a:txBody>
                  <a:tcPr/>
                </a:tc>
                <a:extLst>
                  <a:ext uri="{0D108BD9-81ED-4DB2-BD59-A6C34878D82A}">
                    <a16:rowId xmlns:a16="http://schemas.microsoft.com/office/drawing/2014/main" val="4106061440"/>
                  </a:ext>
                </a:extLst>
              </a:tr>
              <a:tr h="370840">
                <a:tc>
                  <a:txBody>
                    <a:bodyPr/>
                    <a:lstStyle/>
                    <a:p>
                      <a:r>
                        <a:rPr lang="en-US" dirty="0"/>
                        <a:t>Parietal Cell</a:t>
                      </a:r>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3403432622"/>
                  </a:ext>
                </a:extLst>
              </a:tr>
              <a:tr h="370840">
                <a:tc>
                  <a:txBody>
                    <a:bodyPr/>
                    <a:lstStyle/>
                    <a:p>
                      <a:r>
                        <a:rPr lang="en-US" dirty="0"/>
                        <a:t>Chief Cell</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963069081"/>
                  </a:ext>
                </a:extLst>
              </a:tr>
              <a:tr h="370840">
                <a:tc>
                  <a:txBody>
                    <a:bodyPr/>
                    <a:lstStyle/>
                    <a:p>
                      <a:r>
                        <a:rPr lang="en-US" dirty="0"/>
                        <a:t>G Cell</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149713019"/>
                  </a:ext>
                </a:extLst>
              </a:tr>
              <a:tr h="370840">
                <a:tc>
                  <a:txBody>
                    <a:bodyPr/>
                    <a:lstStyle/>
                    <a:p>
                      <a:r>
                        <a:rPr lang="en-US" dirty="0"/>
                        <a:t>Mucous Cells</a:t>
                      </a:r>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3556341739"/>
                  </a:ext>
                </a:extLst>
              </a:tr>
            </a:tbl>
          </a:graphicData>
        </a:graphic>
      </p:graphicFrame>
      <p:sp>
        <p:nvSpPr>
          <p:cNvPr id="5" name="TextBox 4">
            <a:extLst>
              <a:ext uri="{FF2B5EF4-FFF2-40B4-BE49-F238E27FC236}">
                <a16:creationId xmlns:a16="http://schemas.microsoft.com/office/drawing/2014/main" id="{9A4230A9-1897-2643-AC31-99A73F02674A}"/>
              </a:ext>
            </a:extLst>
          </p:cNvPr>
          <p:cNvSpPr txBox="1"/>
          <p:nvPr/>
        </p:nvSpPr>
        <p:spPr>
          <a:xfrm>
            <a:off x="1371600" y="1828800"/>
            <a:ext cx="3216729" cy="369332"/>
          </a:xfrm>
          <a:prstGeom prst="rect">
            <a:avLst/>
          </a:prstGeom>
          <a:noFill/>
        </p:spPr>
        <p:txBody>
          <a:bodyPr wrap="square" rtlCol="0">
            <a:spAutoFit/>
          </a:bodyPr>
          <a:lstStyle/>
          <a:p>
            <a:r>
              <a:rPr lang="en-US" b="1" dirty="0"/>
              <a:t>Secretory cells of stomach</a:t>
            </a:r>
          </a:p>
        </p:txBody>
      </p:sp>
    </p:spTree>
    <p:extLst>
      <p:ext uri="{BB962C8B-B14F-4D97-AF65-F5344CB8AC3E}">
        <p14:creationId xmlns:p14="http://schemas.microsoft.com/office/powerpoint/2010/main" val="31327286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3C760-9F60-D744-BFE4-DD1E6572277E}"/>
              </a:ext>
            </a:extLst>
          </p:cNvPr>
          <p:cNvSpPr>
            <a:spLocks noGrp="1"/>
          </p:cNvSpPr>
          <p:nvPr>
            <p:ph type="title"/>
          </p:nvPr>
        </p:nvSpPr>
        <p:spPr/>
        <p:txBody>
          <a:bodyPr/>
          <a:lstStyle/>
          <a:p>
            <a:r>
              <a:rPr lang="en-US" dirty="0"/>
              <a:t>How does NSAID therapy lead to mucosal ulceration?</a:t>
            </a:r>
          </a:p>
        </p:txBody>
      </p:sp>
      <p:sp>
        <p:nvSpPr>
          <p:cNvPr id="3" name="Content Placeholder 2">
            <a:extLst>
              <a:ext uri="{FF2B5EF4-FFF2-40B4-BE49-F238E27FC236}">
                <a16:creationId xmlns:a16="http://schemas.microsoft.com/office/drawing/2014/main" id="{685C28B6-899A-7547-ADAF-C134F3D2333E}"/>
              </a:ext>
            </a:extLst>
          </p:cNvPr>
          <p:cNvSpPr>
            <a:spLocks noGrp="1"/>
          </p:cNvSpPr>
          <p:nvPr>
            <p:ph idx="1"/>
          </p:nvPr>
        </p:nvSpPr>
        <p:spPr/>
        <p:txBody>
          <a:bodyPr/>
          <a:lstStyle/>
          <a:p>
            <a:pPr marL="457200" indent="-457200">
              <a:buFont typeface="+mj-lt"/>
              <a:buAutoNum type="alphaLcParenR"/>
            </a:pPr>
            <a:r>
              <a:rPr lang="en-US" dirty="0"/>
              <a:t>Inhibition of prostaglandin synthesis via inhibition of phospholipase</a:t>
            </a:r>
          </a:p>
          <a:p>
            <a:pPr marL="457200" indent="-457200">
              <a:buFont typeface="+mj-lt"/>
              <a:buAutoNum type="alphaLcParenR"/>
            </a:pPr>
            <a:r>
              <a:rPr lang="en-US" dirty="0"/>
              <a:t>Inhibition of prostaglandin synthesis via inhibition of cyclooxygenase</a:t>
            </a:r>
          </a:p>
          <a:p>
            <a:pPr marL="457200" indent="-457200">
              <a:buFont typeface="+mj-lt"/>
              <a:buAutoNum type="alphaLcParenR"/>
            </a:pPr>
            <a:r>
              <a:rPr lang="en-US" dirty="0"/>
              <a:t>Promotes increase of gastrin secretion </a:t>
            </a:r>
          </a:p>
          <a:p>
            <a:pPr marL="457200" indent="-457200">
              <a:buFont typeface="+mj-lt"/>
              <a:buAutoNum type="alphaLcParenR"/>
            </a:pPr>
            <a:r>
              <a:rPr lang="en-US" dirty="0"/>
              <a:t>Topical irritation of gastric epithelium </a:t>
            </a:r>
          </a:p>
        </p:txBody>
      </p:sp>
    </p:spTree>
    <p:extLst>
      <p:ext uri="{BB962C8B-B14F-4D97-AF65-F5344CB8AC3E}">
        <p14:creationId xmlns:p14="http://schemas.microsoft.com/office/powerpoint/2010/main" val="27112547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860E5-DBB5-8E4A-A7D9-5824223A66DA}"/>
              </a:ext>
            </a:extLst>
          </p:cNvPr>
          <p:cNvSpPr>
            <a:spLocks noGrp="1"/>
          </p:cNvSpPr>
          <p:nvPr>
            <p:ph type="title"/>
          </p:nvPr>
        </p:nvSpPr>
        <p:spPr>
          <a:xfrm>
            <a:off x="1295400" y="342900"/>
            <a:ext cx="9601200" cy="898071"/>
          </a:xfrm>
        </p:spPr>
        <p:txBody>
          <a:bodyPr/>
          <a:lstStyle/>
          <a:p>
            <a:r>
              <a:rPr lang="en-US" dirty="0"/>
              <a:t>Citations</a:t>
            </a:r>
          </a:p>
        </p:txBody>
      </p:sp>
      <p:sp>
        <p:nvSpPr>
          <p:cNvPr id="3" name="Content Placeholder 2">
            <a:extLst>
              <a:ext uri="{FF2B5EF4-FFF2-40B4-BE49-F238E27FC236}">
                <a16:creationId xmlns:a16="http://schemas.microsoft.com/office/drawing/2014/main" id="{30E701E1-8212-1348-A55A-C20160CD3E18}"/>
              </a:ext>
            </a:extLst>
          </p:cNvPr>
          <p:cNvSpPr>
            <a:spLocks noGrp="1"/>
          </p:cNvSpPr>
          <p:nvPr>
            <p:ph idx="1"/>
          </p:nvPr>
        </p:nvSpPr>
        <p:spPr>
          <a:xfrm>
            <a:off x="1219200" y="1355271"/>
            <a:ext cx="9601200" cy="5519057"/>
          </a:xfrm>
        </p:spPr>
        <p:txBody>
          <a:bodyPr>
            <a:normAutofit fontScale="77500" lnSpcReduction="20000"/>
          </a:bodyPr>
          <a:lstStyle/>
          <a:p>
            <a:r>
              <a:rPr lang="en-US" dirty="0">
                <a:solidFill>
                  <a:schemeClr val="tx1"/>
                </a:solidFill>
              </a:rPr>
              <a:t>Boysen, RS, Chapter 119 - Gastrointestinal Hemorrhage, Editor(s): Deborah C. Silverstein, Kate Hopper, Small Animal Critical Care Medicine (Second Edition), W.B. Saunders, 2015, Pages 630-634.</a:t>
            </a:r>
          </a:p>
          <a:p>
            <a:r>
              <a:rPr lang="en-US" dirty="0">
                <a:solidFill>
                  <a:schemeClr val="tx1"/>
                </a:solidFill>
              </a:rPr>
              <a:t>Costanzo, LS, Chapter 8 – Gastrointestinal Physiology, Editor: Linda S. Costanzo, Physiology (Fifth Edition), W.B. Saunders, 2014, Pages 349-356.</a:t>
            </a:r>
          </a:p>
          <a:p>
            <a:r>
              <a:rPr lang="en-US" dirty="0">
                <a:solidFill>
                  <a:schemeClr val="tx1"/>
                </a:solidFill>
              </a:rPr>
              <a:t>Hauck, C., Schmitz, S. S., </a:t>
            </a:r>
            <a:r>
              <a:rPr lang="en-US" dirty="0" err="1">
                <a:solidFill>
                  <a:schemeClr val="tx1"/>
                </a:solidFill>
              </a:rPr>
              <a:t>Burgener</a:t>
            </a:r>
            <a:r>
              <a:rPr lang="en-US" dirty="0">
                <a:solidFill>
                  <a:schemeClr val="tx1"/>
                </a:solidFill>
              </a:rPr>
              <a:t>, I. A., </a:t>
            </a:r>
            <a:r>
              <a:rPr lang="en-US" dirty="0" err="1">
                <a:solidFill>
                  <a:schemeClr val="tx1"/>
                </a:solidFill>
              </a:rPr>
              <a:t>Wehner</a:t>
            </a:r>
            <a:r>
              <a:rPr lang="en-US" dirty="0">
                <a:solidFill>
                  <a:schemeClr val="tx1"/>
                </a:solidFill>
              </a:rPr>
              <a:t>, A., </a:t>
            </a:r>
            <a:r>
              <a:rPr lang="en-US" dirty="0" err="1">
                <a:solidFill>
                  <a:schemeClr val="tx1"/>
                </a:solidFill>
              </a:rPr>
              <a:t>Neiger</a:t>
            </a:r>
            <a:r>
              <a:rPr lang="en-US" dirty="0">
                <a:solidFill>
                  <a:schemeClr val="tx1"/>
                </a:solidFill>
              </a:rPr>
              <a:t>, R., Kohn, B., </a:t>
            </a:r>
            <a:r>
              <a:rPr lang="en-US" dirty="0" err="1">
                <a:solidFill>
                  <a:schemeClr val="tx1"/>
                </a:solidFill>
              </a:rPr>
              <a:t>Rieker</a:t>
            </a:r>
            <a:r>
              <a:rPr lang="en-US" dirty="0">
                <a:solidFill>
                  <a:schemeClr val="tx1"/>
                </a:solidFill>
              </a:rPr>
              <a:t>, T., Reese, S., &amp; </a:t>
            </a:r>
            <a:r>
              <a:rPr lang="en-US" dirty="0" err="1">
                <a:solidFill>
                  <a:schemeClr val="tx1"/>
                </a:solidFill>
              </a:rPr>
              <a:t>Unterer</a:t>
            </a:r>
            <a:r>
              <a:rPr lang="en-US" dirty="0">
                <a:solidFill>
                  <a:schemeClr val="tx1"/>
                </a:solidFill>
              </a:rPr>
              <a:t>, S. (2020). Prevalence and characterization of hypoadrenocorticism in dogs with signs of chronic gastrointestinal disease: A multicenter study. </a:t>
            </a:r>
            <a:r>
              <a:rPr lang="en-US" i="1" dirty="0">
                <a:solidFill>
                  <a:schemeClr val="tx1"/>
                </a:solidFill>
              </a:rPr>
              <a:t>Journal of Veterinary Internal Medicine</a:t>
            </a:r>
            <a:r>
              <a:rPr lang="en-US" dirty="0">
                <a:solidFill>
                  <a:schemeClr val="tx1"/>
                </a:solidFill>
              </a:rPr>
              <a:t>, </a:t>
            </a:r>
            <a:r>
              <a:rPr lang="en-US" i="1" dirty="0">
                <a:solidFill>
                  <a:schemeClr val="tx1"/>
                </a:solidFill>
              </a:rPr>
              <a:t>34</a:t>
            </a:r>
            <a:r>
              <a:rPr lang="en-US" dirty="0">
                <a:solidFill>
                  <a:schemeClr val="tx1"/>
                </a:solidFill>
              </a:rPr>
              <a:t>(4), 1399–1405. </a:t>
            </a:r>
            <a:r>
              <a:rPr lang="en-US" dirty="0">
                <a:solidFill>
                  <a:schemeClr val="tx1"/>
                </a:solidFill>
                <a:hlinkClick r:id="rId3">
                  <a:extLst>
                    <a:ext uri="{A12FA001-AC4F-418D-AE19-62706E023703}">
                      <ahyp:hlinkClr xmlns:ahyp="http://schemas.microsoft.com/office/drawing/2018/hyperlinkcolor" val="tx"/>
                    </a:ext>
                  </a:extLst>
                </a:hlinkClick>
              </a:rPr>
              <a:t>https://doi.org/10.1111/jvim.15752</a:t>
            </a:r>
            <a:endParaRPr lang="en-US" dirty="0">
              <a:solidFill>
                <a:schemeClr val="tx1"/>
              </a:solidFill>
            </a:endParaRPr>
          </a:p>
          <a:p>
            <a:r>
              <a:rPr lang="en-US" dirty="0" err="1">
                <a:solidFill>
                  <a:schemeClr val="tx1"/>
                </a:solidFill>
              </a:rPr>
              <a:t>Mazaki-Tovi</a:t>
            </a:r>
            <a:r>
              <a:rPr lang="en-US" dirty="0">
                <a:solidFill>
                  <a:schemeClr val="tx1"/>
                </a:solidFill>
              </a:rPr>
              <a:t>, M., </a:t>
            </a:r>
            <a:r>
              <a:rPr lang="en-US" dirty="0" err="1">
                <a:solidFill>
                  <a:schemeClr val="tx1"/>
                </a:solidFill>
              </a:rPr>
              <a:t>Segev</a:t>
            </a:r>
            <a:r>
              <a:rPr lang="en-US" dirty="0">
                <a:solidFill>
                  <a:schemeClr val="tx1"/>
                </a:solidFill>
              </a:rPr>
              <a:t>, G., </a:t>
            </a:r>
            <a:r>
              <a:rPr lang="en-US" dirty="0" err="1">
                <a:solidFill>
                  <a:schemeClr val="tx1"/>
                </a:solidFill>
              </a:rPr>
              <a:t>Yas-Natan</a:t>
            </a:r>
            <a:r>
              <a:rPr lang="en-US" dirty="0">
                <a:solidFill>
                  <a:schemeClr val="tx1"/>
                </a:solidFill>
              </a:rPr>
              <a:t>, E., &amp; </a:t>
            </a:r>
            <a:r>
              <a:rPr lang="en-US" dirty="0" err="1">
                <a:solidFill>
                  <a:schemeClr val="tx1"/>
                </a:solidFill>
              </a:rPr>
              <a:t>Lavy</a:t>
            </a:r>
            <a:r>
              <a:rPr lang="en-US" dirty="0">
                <a:solidFill>
                  <a:schemeClr val="tx1"/>
                </a:solidFill>
              </a:rPr>
              <a:t>, E. (2012). Serum gastrin concentrations in dogs with liver disorders. </a:t>
            </a:r>
            <a:r>
              <a:rPr lang="en-US" i="1" dirty="0">
                <a:solidFill>
                  <a:schemeClr val="tx1"/>
                </a:solidFill>
              </a:rPr>
              <a:t>Veterinary Record</a:t>
            </a:r>
            <a:r>
              <a:rPr lang="en-US" dirty="0">
                <a:solidFill>
                  <a:schemeClr val="tx1"/>
                </a:solidFill>
              </a:rPr>
              <a:t>, </a:t>
            </a:r>
            <a:r>
              <a:rPr lang="en-US" i="1" dirty="0">
                <a:solidFill>
                  <a:schemeClr val="tx1"/>
                </a:solidFill>
              </a:rPr>
              <a:t>171</a:t>
            </a:r>
            <a:r>
              <a:rPr lang="en-US" dirty="0">
                <a:solidFill>
                  <a:schemeClr val="tx1"/>
                </a:solidFill>
              </a:rPr>
              <a:t>(1), 19. </a:t>
            </a:r>
            <a:r>
              <a:rPr lang="en-US" dirty="0">
                <a:solidFill>
                  <a:schemeClr val="tx1"/>
                </a:solidFill>
                <a:hlinkClick r:id="rId4">
                  <a:extLst>
                    <a:ext uri="{A12FA001-AC4F-418D-AE19-62706E023703}">
                      <ahyp:hlinkClr xmlns:ahyp="http://schemas.microsoft.com/office/drawing/2018/hyperlinkcolor" val="tx"/>
                    </a:ext>
                  </a:extLst>
                </a:hlinkClick>
              </a:rPr>
              <a:t>https://doi.org/10.1136/vr.100627</a:t>
            </a:r>
            <a:endParaRPr lang="en-US" dirty="0">
              <a:solidFill>
                <a:schemeClr val="tx1"/>
              </a:solidFill>
            </a:endParaRPr>
          </a:p>
          <a:p>
            <a:r>
              <a:rPr lang="en-US" dirty="0">
                <a:solidFill>
                  <a:schemeClr val="tx1"/>
                </a:solidFill>
              </a:rPr>
              <a:t>Peters, R. M., Goldstein, R. E., </a:t>
            </a:r>
            <a:r>
              <a:rPr lang="en-US" dirty="0" err="1">
                <a:solidFill>
                  <a:schemeClr val="tx1"/>
                </a:solidFill>
              </a:rPr>
              <a:t>Erb</a:t>
            </a:r>
            <a:r>
              <a:rPr lang="en-US" dirty="0">
                <a:solidFill>
                  <a:schemeClr val="tx1"/>
                </a:solidFill>
              </a:rPr>
              <a:t>, H. N., &amp; </a:t>
            </a:r>
            <a:r>
              <a:rPr lang="en-US" dirty="0" err="1">
                <a:solidFill>
                  <a:schemeClr val="tx1"/>
                </a:solidFill>
              </a:rPr>
              <a:t>Njaa</a:t>
            </a:r>
            <a:r>
              <a:rPr lang="en-US" dirty="0">
                <a:solidFill>
                  <a:schemeClr val="tx1"/>
                </a:solidFill>
              </a:rPr>
              <a:t>, B. L. (2005). Histopathological Features of Canine Uremic Gastropathy: A Retrospective Study. </a:t>
            </a:r>
            <a:r>
              <a:rPr lang="en-US" i="1" dirty="0">
                <a:solidFill>
                  <a:schemeClr val="tx1"/>
                </a:solidFill>
              </a:rPr>
              <a:t>J Vet Intern Med</a:t>
            </a:r>
            <a:r>
              <a:rPr lang="en-US" dirty="0">
                <a:solidFill>
                  <a:schemeClr val="tx1"/>
                </a:solidFill>
              </a:rPr>
              <a:t>, </a:t>
            </a:r>
            <a:r>
              <a:rPr lang="en-US" i="1" dirty="0">
                <a:solidFill>
                  <a:schemeClr val="tx1"/>
                </a:solidFill>
              </a:rPr>
              <a:t>19</a:t>
            </a:r>
            <a:r>
              <a:rPr lang="en-US" dirty="0">
                <a:solidFill>
                  <a:schemeClr val="tx1"/>
                </a:solidFill>
              </a:rPr>
              <a:t>, 315–320.</a:t>
            </a:r>
          </a:p>
          <a:p>
            <a:r>
              <a:rPr lang="en-US" dirty="0">
                <a:solidFill>
                  <a:schemeClr val="tx1"/>
                </a:solidFill>
              </a:rPr>
              <a:t>Peterson ME, Talcott PA. Small Animal Toxicology (Third Edition), Elsevier, 2013. </a:t>
            </a:r>
          </a:p>
          <a:p>
            <a:r>
              <a:rPr lang="en-US" dirty="0">
                <a:solidFill>
                  <a:schemeClr val="tx1"/>
                </a:solidFill>
              </a:rPr>
              <a:t>Stanton, M. E., &amp; Bright, R. M. (1989). Gastroduodenal Ulceration in Dogs. </a:t>
            </a:r>
            <a:r>
              <a:rPr lang="en-US" i="1" dirty="0">
                <a:solidFill>
                  <a:schemeClr val="tx1"/>
                </a:solidFill>
              </a:rPr>
              <a:t>Journal of Veterinary Internal Medicine</a:t>
            </a:r>
            <a:r>
              <a:rPr lang="en-US" dirty="0">
                <a:solidFill>
                  <a:schemeClr val="tx1"/>
                </a:solidFill>
              </a:rPr>
              <a:t>, </a:t>
            </a:r>
            <a:r>
              <a:rPr lang="en-US" i="1" dirty="0">
                <a:solidFill>
                  <a:schemeClr val="tx1"/>
                </a:solidFill>
              </a:rPr>
              <a:t>3</a:t>
            </a:r>
            <a:r>
              <a:rPr lang="en-US" dirty="0">
                <a:solidFill>
                  <a:schemeClr val="tx1"/>
                </a:solidFill>
              </a:rPr>
              <a:t>(4), 238–244. </a:t>
            </a:r>
            <a:r>
              <a:rPr lang="en-US" dirty="0">
                <a:solidFill>
                  <a:schemeClr val="tx1"/>
                </a:solidFill>
                <a:hlinkClick r:id="rId5">
                  <a:extLst>
                    <a:ext uri="{A12FA001-AC4F-418D-AE19-62706E023703}">
                      <ahyp:hlinkClr xmlns:ahyp="http://schemas.microsoft.com/office/drawing/2018/hyperlinkcolor" val="tx"/>
                    </a:ext>
                  </a:extLst>
                </a:hlinkClick>
              </a:rPr>
              <a:t>https://doi.org/10.1111/j.1939-1676.1989.tb00863.x</a:t>
            </a:r>
            <a:endParaRPr lang="en-US" dirty="0">
              <a:solidFill>
                <a:schemeClr val="tx1"/>
              </a:solidFill>
            </a:endParaRPr>
          </a:p>
          <a:p>
            <a:r>
              <a:rPr lang="en-US" dirty="0">
                <a:solidFill>
                  <a:schemeClr val="tx1"/>
                </a:solidFill>
              </a:rPr>
              <a:t>Trotman, TK. Chapter 117 - Gastroenteritis, Editor(s): Deborah C. Silverstein, Kate Hopper, Small Animal Critical Care Medicine (Second Edition),W.B. Saunders, 2015, Pages 622-626. </a:t>
            </a:r>
          </a:p>
          <a:p>
            <a:r>
              <a:rPr lang="en-US" dirty="0" err="1">
                <a:solidFill>
                  <a:schemeClr val="tx1"/>
                </a:solidFill>
              </a:rPr>
              <a:t>Unterer</a:t>
            </a:r>
            <a:r>
              <a:rPr lang="en-US" dirty="0">
                <a:solidFill>
                  <a:schemeClr val="tx1"/>
                </a:solidFill>
              </a:rPr>
              <a:t>, S., Busch, K., </a:t>
            </a:r>
            <a:r>
              <a:rPr lang="en-US" dirty="0" err="1">
                <a:solidFill>
                  <a:schemeClr val="tx1"/>
                </a:solidFill>
              </a:rPr>
              <a:t>Leipig</a:t>
            </a:r>
            <a:r>
              <a:rPr lang="en-US" dirty="0">
                <a:solidFill>
                  <a:schemeClr val="tx1"/>
                </a:solidFill>
              </a:rPr>
              <a:t>, M., </a:t>
            </a:r>
            <a:r>
              <a:rPr lang="en-US" dirty="0" err="1">
                <a:solidFill>
                  <a:schemeClr val="tx1"/>
                </a:solidFill>
              </a:rPr>
              <a:t>Hermanns</a:t>
            </a:r>
            <a:r>
              <a:rPr lang="en-US" dirty="0">
                <a:solidFill>
                  <a:schemeClr val="tx1"/>
                </a:solidFill>
              </a:rPr>
              <a:t>, W., Wolf, G., </a:t>
            </a:r>
            <a:r>
              <a:rPr lang="en-US" dirty="0" err="1">
                <a:solidFill>
                  <a:schemeClr val="tx1"/>
                </a:solidFill>
              </a:rPr>
              <a:t>Straubinger</a:t>
            </a:r>
            <a:r>
              <a:rPr lang="en-US" dirty="0">
                <a:solidFill>
                  <a:schemeClr val="tx1"/>
                </a:solidFill>
              </a:rPr>
              <a:t>, R., Mueller, R., &amp; Hartmann, K. (2013). Endoscopically Visualized Lesions, Histologic Findings, and Bacterial Invasion in the Gastrointestinal Mucosa of Dogs with Acute Hemorrhagic Diarrhea Syndrome. </a:t>
            </a:r>
            <a:r>
              <a:rPr lang="en-US" i="1" dirty="0">
                <a:solidFill>
                  <a:schemeClr val="tx1"/>
                </a:solidFill>
              </a:rPr>
              <a:t>Journal of Veterinary Internal Medicine</a:t>
            </a:r>
            <a:r>
              <a:rPr lang="en-US" dirty="0">
                <a:solidFill>
                  <a:schemeClr val="tx1"/>
                </a:solidFill>
              </a:rPr>
              <a:t>, </a:t>
            </a:r>
            <a:r>
              <a:rPr lang="en-US" i="1" dirty="0">
                <a:solidFill>
                  <a:schemeClr val="tx1"/>
                </a:solidFill>
              </a:rPr>
              <a:t>28</a:t>
            </a:r>
            <a:r>
              <a:rPr lang="en-US" dirty="0">
                <a:solidFill>
                  <a:schemeClr val="tx1"/>
                </a:solidFill>
              </a:rPr>
              <a:t>(1), 52–58. </a:t>
            </a:r>
            <a:r>
              <a:rPr lang="en-US" dirty="0">
                <a:solidFill>
                  <a:schemeClr val="tx1"/>
                </a:solidFill>
                <a:hlinkClick r:id="rId6">
                  <a:extLst>
                    <a:ext uri="{A12FA001-AC4F-418D-AE19-62706E023703}">
                      <ahyp:hlinkClr xmlns:ahyp="http://schemas.microsoft.com/office/drawing/2018/hyperlinkcolor" val="tx"/>
                    </a:ext>
                  </a:extLst>
                </a:hlinkClick>
              </a:rPr>
              <a:t>https://doi.org/10.1111/jvim.12236</a:t>
            </a:r>
            <a:endParaRPr lang="en-US" dirty="0">
              <a:solidFill>
                <a:schemeClr val="tx1"/>
              </a:solidFill>
            </a:endParaRPr>
          </a:p>
          <a:p>
            <a:endParaRPr lang="en-US" dirty="0"/>
          </a:p>
          <a:p>
            <a:endParaRPr lang="en-US" dirty="0"/>
          </a:p>
          <a:p>
            <a:endParaRPr lang="en-US" dirty="0"/>
          </a:p>
        </p:txBody>
      </p:sp>
    </p:spTree>
    <p:extLst>
      <p:ext uri="{BB962C8B-B14F-4D97-AF65-F5344CB8AC3E}">
        <p14:creationId xmlns:p14="http://schemas.microsoft.com/office/powerpoint/2010/main" val="35652272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2"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3"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15" name="Rectangle 14">
            <a:extLst>
              <a:ext uri="{FF2B5EF4-FFF2-40B4-BE49-F238E27FC236}">
                <a16:creationId xmlns:a16="http://schemas.microsoft.com/office/drawing/2014/main" id="{46433AC8-8A78-46AB-B013-07DC9D7525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A054B493-47E9-9940-A5C3-DF9257427081}"/>
              </a:ext>
            </a:extLst>
          </p:cNvPr>
          <p:cNvSpPr>
            <a:spLocks noGrp="1"/>
          </p:cNvSpPr>
          <p:nvPr>
            <p:ph type="title"/>
          </p:nvPr>
        </p:nvSpPr>
        <p:spPr>
          <a:xfrm>
            <a:off x="5307291" y="634028"/>
            <a:ext cx="6221689" cy="3732835"/>
          </a:xfrm>
        </p:spPr>
        <p:txBody>
          <a:bodyPr vert="horz" lIns="91440" tIns="45720" rIns="91440" bIns="45720" rtlCol="0" anchor="b">
            <a:normAutofit/>
          </a:bodyPr>
          <a:lstStyle/>
          <a:p>
            <a:pPr algn="ctr"/>
            <a:r>
              <a:rPr lang="en-US" sz="7200" cap="all"/>
              <a:t>Any questions?</a:t>
            </a:r>
          </a:p>
        </p:txBody>
      </p:sp>
      <p:sp>
        <p:nvSpPr>
          <p:cNvPr id="17" name="Freeform 6">
            <a:extLst>
              <a:ext uri="{FF2B5EF4-FFF2-40B4-BE49-F238E27FC236}">
                <a16:creationId xmlns:a16="http://schemas.microsoft.com/office/drawing/2014/main" id="{37E10E69-B2A5-4F8D-A7C0-F958BB7B4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542142"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9" name="Freeform 6">
            <a:extLst>
              <a:ext uri="{FF2B5EF4-FFF2-40B4-BE49-F238E27FC236}">
                <a16:creationId xmlns:a16="http://schemas.microsoft.com/office/drawing/2014/main" id="{2E4B17F2-7877-4CC5-B6F6-F4147FE7B2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pic>
        <p:nvPicPr>
          <p:cNvPr id="8" name="Graphic 7" descr="Help">
            <a:extLst>
              <a:ext uri="{FF2B5EF4-FFF2-40B4-BE49-F238E27FC236}">
                <a16:creationId xmlns:a16="http://schemas.microsoft.com/office/drawing/2014/main" id="{62BABC41-EA09-4D76-A695-F27DAA7B623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71403" y="2169078"/>
            <a:ext cx="2719859" cy="2719859"/>
          </a:xfrm>
          <a:prstGeom prst="rect">
            <a:avLst/>
          </a:prstGeom>
        </p:spPr>
      </p:pic>
    </p:spTree>
    <p:extLst>
      <p:ext uri="{BB962C8B-B14F-4D97-AF65-F5344CB8AC3E}">
        <p14:creationId xmlns:p14="http://schemas.microsoft.com/office/powerpoint/2010/main" val="1069377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846F0-A406-6049-BD6D-8A7C70EE2280}"/>
              </a:ext>
            </a:extLst>
          </p:cNvPr>
          <p:cNvSpPr>
            <a:spLocks noGrp="1"/>
          </p:cNvSpPr>
          <p:nvPr>
            <p:ph type="title"/>
          </p:nvPr>
        </p:nvSpPr>
        <p:spPr>
          <a:xfrm>
            <a:off x="1371600" y="685800"/>
            <a:ext cx="9601200" cy="881743"/>
          </a:xfrm>
        </p:spPr>
        <p:txBody>
          <a:bodyPr/>
          <a:lstStyle/>
          <a:p>
            <a:r>
              <a:rPr lang="en-US" dirty="0"/>
              <a:t>Physiology Review</a:t>
            </a:r>
          </a:p>
        </p:txBody>
      </p:sp>
      <p:graphicFrame>
        <p:nvGraphicFramePr>
          <p:cNvPr id="4" name="Table 4">
            <a:extLst>
              <a:ext uri="{FF2B5EF4-FFF2-40B4-BE49-F238E27FC236}">
                <a16:creationId xmlns:a16="http://schemas.microsoft.com/office/drawing/2014/main" id="{5A95536E-F92B-074C-8BD3-F129484E1336}"/>
              </a:ext>
            </a:extLst>
          </p:cNvPr>
          <p:cNvGraphicFramePr>
            <a:graphicFrameLocks noGrp="1"/>
          </p:cNvGraphicFramePr>
          <p:nvPr>
            <p:ph idx="1"/>
            <p:extLst>
              <p:ext uri="{D42A27DB-BD31-4B8C-83A1-F6EECF244321}">
                <p14:modId xmlns:p14="http://schemas.microsoft.com/office/powerpoint/2010/main" val="3696000089"/>
              </p:ext>
            </p:extLst>
          </p:nvPr>
        </p:nvGraphicFramePr>
        <p:xfrm>
          <a:off x="1371600" y="2286000"/>
          <a:ext cx="9601197" cy="267208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289574791"/>
                    </a:ext>
                  </a:extLst>
                </a:gridCol>
                <a:gridCol w="3200399">
                  <a:extLst>
                    <a:ext uri="{9D8B030D-6E8A-4147-A177-3AD203B41FA5}">
                      <a16:colId xmlns:a16="http://schemas.microsoft.com/office/drawing/2014/main" val="1333298076"/>
                    </a:ext>
                  </a:extLst>
                </a:gridCol>
                <a:gridCol w="3200399">
                  <a:extLst>
                    <a:ext uri="{9D8B030D-6E8A-4147-A177-3AD203B41FA5}">
                      <a16:colId xmlns:a16="http://schemas.microsoft.com/office/drawing/2014/main" val="3180747859"/>
                    </a:ext>
                  </a:extLst>
                </a:gridCol>
              </a:tblGrid>
              <a:tr h="370840">
                <a:tc>
                  <a:txBody>
                    <a:bodyPr/>
                    <a:lstStyle/>
                    <a:p>
                      <a:r>
                        <a:rPr lang="en-US" dirty="0"/>
                        <a:t>Cell</a:t>
                      </a:r>
                    </a:p>
                  </a:txBody>
                  <a:tcPr/>
                </a:tc>
                <a:tc>
                  <a:txBody>
                    <a:bodyPr/>
                    <a:lstStyle/>
                    <a:p>
                      <a:r>
                        <a:rPr lang="en-US" dirty="0"/>
                        <a:t>Secretes </a:t>
                      </a:r>
                    </a:p>
                  </a:txBody>
                  <a:tcPr/>
                </a:tc>
                <a:tc>
                  <a:txBody>
                    <a:bodyPr/>
                    <a:lstStyle/>
                    <a:p>
                      <a:r>
                        <a:rPr lang="en-US" dirty="0"/>
                        <a:t>Function</a:t>
                      </a:r>
                    </a:p>
                  </a:txBody>
                  <a:tcPr/>
                </a:tc>
                <a:extLst>
                  <a:ext uri="{0D108BD9-81ED-4DB2-BD59-A6C34878D82A}">
                    <a16:rowId xmlns:a16="http://schemas.microsoft.com/office/drawing/2014/main" val="4106061440"/>
                  </a:ext>
                </a:extLst>
              </a:tr>
              <a:tr h="370840">
                <a:tc>
                  <a:txBody>
                    <a:bodyPr/>
                    <a:lstStyle/>
                    <a:p>
                      <a:r>
                        <a:rPr lang="en-US" dirty="0"/>
                        <a:t>Parietal Cell</a:t>
                      </a:r>
                    </a:p>
                  </a:txBody>
                  <a:tcPr/>
                </a:tc>
                <a:tc>
                  <a:txBody>
                    <a:bodyPr/>
                    <a:lstStyle/>
                    <a:p>
                      <a:r>
                        <a:rPr lang="en-US" dirty="0"/>
                        <a:t>Intrinsic Factor, HCL</a:t>
                      </a:r>
                    </a:p>
                  </a:txBody>
                  <a:tcPr/>
                </a:tc>
                <a:tc>
                  <a:txBody>
                    <a:bodyPr/>
                    <a:lstStyle/>
                    <a:p>
                      <a:r>
                        <a:rPr lang="en-US" dirty="0"/>
                        <a:t>Acidifies gastric contents </a:t>
                      </a:r>
                    </a:p>
                    <a:p>
                      <a:r>
                        <a:rPr lang="en-US" dirty="0"/>
                        <a:t>IF essential for absorption of B12</a:t>
                      </a:r>
                    </a:p>
                    <a:p>
                      <a:r>
                        <a:rPr lang="en-US" dirty="0"/>
                        <a:t>HCL initiates digestion</a:t>
                      </a:r>
                    </a:p>
                  </a:txBody>
                  <a:tcPr/>
                </a:tc>
                <a:extLst>
                  <a:ext uri="{0D108BD9-81ED-4DB2-BD59-A6C34878D82A}">
                    <a16:rowId xmlns:a16="http://schemas.microsoft.com/office/drawing/2014/main" val="3403432622"/>
                  </a:ext>
                </a:extLst>
              </a:tr>
              <a:tr h="370840">
                <a:tc>
                  <a:txBody>
                    <a:bodyPr/>
                    <a:lstStyle/>
                    <a:p>
                      <a:r>
                        <a:rPr lang="en-US" dirty="0"/>
                        <a:t>Chief Cell</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963069081"/>
                  </a:ext>
                </a:extLst>
              </a:tr>
              <a:tr h="370840">
                <a:tc>
                  <a:txBody>
                    <a:bodyPr/>
                    <a:lstStyle/>
                    <a:p>
                      <a:r>
                        <a:rPr lang="en-US" dirty="0"/>
                        <a:t>G Cell</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149713019"/>
                  </a:ext>
                </a:extLst>
              </a:tr>
              <a:tr h="370840">
                <a:tc>
                  <a:txBody>
                    <a:bodyPr/>
                    <a:lstStyle/>
                    <a:p>
                      <a:r>
                        <a:rPr lang="en-US" dirty="0"/>
                        <a:t>Mucous Cells</a:t>
                      </a:r>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3556341739"/>
                  </a:ext>
                </a:extLst>
              </a:tr>
            </a:tbl>
          </a:graphicData>
        </a:graphic>
      </p:graphicFrame>
    </p:spTree>
    <p:extLst>
      <p:ext uri="{BB962C8B-B14F-4D97-AF65-F5344CB8AC3E}">
        <p14:creationId xmlns:p14="http://schemas.microsoft.com/office/powerpoint/2010/main" val="1686439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4AE97-86E3-744E-B7FB-8B07A3A123A6}"/>
              </a:ext>
            </a:extLst>
          </p:cNvPr>
          <p:cNvSpPr>
            <a:spLocks noGrp="1"/>
          </p:cNvSpPr>
          <p:nvPr>
            <p:ph type="title"/>
          </p:nvPr>
        </p:nvSpPr>
        <p:spPr/>
        <p:txBody>
          <a:bodyPr/>
          <a:lstStyle/>
          <a:p>
            <a:r>
              <a:rPr lang="en-US" dirty="0"/>
              <a:t>Physiology Review</a:t>
            </a:r>
          </a:p>
        </p:txBody>
      </p:sp>
      <p:graphicFrame>
        <p:nvGraphicFramePr>
          <p:cNvPr id="4" name="Table 4">
            <a:extLst>
              <a:ext uri="{FF2B5EF4-FFF2-40B4-BE49-F238E27FC236}">
                <a16:creationId xmlns:a16="http://schemas.microsoft.com/office/drawing/2014/main" id="{3E7015F8-3118-D740-9946-89F8B41F6D2B}"/>
              </a:ext>
            </a:extLst>
          </p:cNvPr>
          <p:cNvGraphicFramePr>
            <a:graphicFrameLocks noGrp="1"/>
          </p:cNvGraphicFramePr>
          <p:nvPr>
            <p:ph idx="1"/>
            <p:extLst>
              <p:ext uri="{D42A27DB-BD31-4B8C-83A1-F6EECF244321}">
                <p14:modId xmlns:p14="http://schemas.microsoft.com/office/powerpoint/2010/main" val="3915960003"/>
              </p:ext>
            </p:extLst>
          </p:nvPr>
        </p:nvGraphicFramePr>
        <p:xfrm>
          <a:off x="1371600" y="2286000"/>
          <a:ext cx="9601197" cy="294132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289574791"/>
                    </a:ext>
                  </a:extLst>
                </a:gridCol>
                <a:gridCol w="3200399">
                  <a:extLst>
                    <a:ext uri="{9D8B030D-6E8A-4147-A177-3AD203B41FA5}">
                      <a16:colId xmlns:a16="http://schemas.microsoft.com/office/drawing/2014/main" val="1333298076"/>
                    </a:ext>
                  </a:extLst>
                </a:gridCol>
                <a:gridCol w="3200399">
                  <a:extLst>
                    <a:ext uri="{9D8B030D-6E8A-4147-A177-3AD203B41FA5}">
                      <a16:colId xmlns:a16="http://schemas.microsoft.com/office/drawing/2014/main" val="3180747859"/>
                    </a:ext>
                  </a:extLst>
                </a:gridCol>
              </a:tblGrid>
              <a:tr h="370840">
                <a:tc>
                  <a:txBody>
                    <a:bodyPr/>
                    <a:lstStyle/>
                    <a:p>
                      <a:r>
                        <a:rPr lang="en-US" dirty="0"/>
                        <a:t>Cell</a:t>
                      </a:r>
                    </a:p>
                  </a:txBody>
                  <a:tcPr/>
                </a:tc>
                <a:tc>
                  <a:txBody>
                    <a:bodyPr/>
                    <a:lstStyle/>
                    <a:p>
                      <a:r>
                        <a:rPr lang="en-US" dirty="0"/>
                        <a:t>Secretes </a:t>
                      </a:r>
                    </a:p>
                  </a:txBody>
                  <a:tcPr/>
                </a:tc>
                <a:tc>
                  <a:txBody>
                    <a:bodyPr/>
                    <a:lstStyle/>
                    <a:p>
                      <a:r>
                        <a:rPr lang="en-US" dirty="0"/>
                        <a:t>Function</a:t>
                      </a:r>
                    </a:p>
                  </a:txBody>
                  <a:tcPr/>
                </a:tc>
                <a:extLst>
                  <a:ext uri="{0D108BD9-81ED-4DB2-BD59-A6C34878D82A}">
                    <a16:rowId xmlns:a16="http://schemas.microsoft.com/office/drawing/2014/main" val="4106061440"/>
                  </a:ext>
                </a:extLst>
              </a:tr>
              <a:tr h="370840">
                <a:tc>
                  <a:txBody>
                    <a:bodyPr/>
                    <a:lstStyle/>
                    <a:p>
                      <a:r>
                        <a:rPr lang="en-US" dirty="0"/>
                        <a:t>Parietal Cell</a:t>
                      </a:r>
                    </a:p>
                  </a:txBody>
                  <a:tcPr/>
                </a:tc>
                <a:tc>
                  <a:txBody>
                    <a:bodyPr/>
                    <a:lstStyle/>
                    <a:p>
                      <a:r>
                        <a:rPr lang="en-US" dirty="0"/>
                        <a:t>Intrinsic Factor, HCL</a:t>
                      </a:r>
                    </a:p>
                  </a:txBody>
                  <a:tcPr/>
                </a:tc>
                <a:tc>
                  <a:txBody>
                    <a:bodyPr/>
                    <a:lstStyle/>
                    <a:p>
                      <a:r>
                        <a:rPr lang="en-US" dirty="0"/>
                        <a:t>Acidifies gastric contents </a:t>
                      </a:r>
                    </a:p>
                    <a:p>
                      <a:r>
                        <a:rPr lang="en-US" dirty="0"/>
                        <a:t>IF essential for absorption of B12</a:t>
                      </a:r>
                    </a:p>
                    <a:p>
                      <a:r>
                        <a:rPr lang="en-US" dirty="0"/>
                        <a:t>HCL initiates digestion</a:t>
                      </a:r>
                    </a:p>
                  </a:txBody>
                  <a:tcPr/>
                </a:tc>
                <a:extLst>
                  <a:ext uri="{0D108BD9-81ED-4DB2-BD59-A6C34878D82A}">
                    <a16:rowId xmlns:a16="http://schemas.microsoft.com/office/drawing/2014/main" val="3403432622"/>
                  </a:ext>
                </a:extLst>
              </a:tr>
              <a:tr h="370840">
                <a:tc>
                  <a:txBody>
                    <a:bodyPr/>
                    <a:lstStyle/>
                    <a:p>
                      <a:r>
                        <a:rPr lang="en-US" dirty="0"/>
                        <a:t>Chief Cell</a:t>
                      </a:r>
                    </a:p>
                  </a:txBody>
                  <a:tcPr/>
                </a:tc>
                <a:tc>
                  <a:txBody>
                    <a:bodyPr/>
                    <a:lstStyle/>
                    <a:p>
                      <a:r>
                        <a:rPr lang="en-US" dirty="0"/>
                        <a:t>Pepsinogen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Neutralize gastric mucosa and initiate digestion</a:t>
                      </a:r>
                    </a:p>
                  </a:txBody>
                  <a:tcPr/>
                </a:tc>
                <a:extLst>
                  <a:ext uri="{0D108BD9-81ED-4DB2-BD59-A6C34878D82A}">
                    <a16:rowId xmlns:a16="http://schemas.microsoft.com/office/drawing/2014/main" val="1963069081"/>
                  </a:ext>
                </a:extLst>
              </a:tr>
              <a:tr h="370840">
                <a:tc>
                  <a:txBody>
                    <a:bodyPr/>
                    <a:lstStyle/>
                    <a:p>
                      <a:r>
                        <a:rPr lang="en-US" dirty="0"/>
                        <a:t>G Cell</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4149713019"/>
                  </a:ext>
                </a:extLst>
              </a:tr>
              <a:tr h="370840">
                <a:tc>
                  <a:txBody>
                    <a:bodyPr/>
                    <a:lstStyle/>
                    <a:p>
                      <a:r>
                        <a:rPr lang="en-US" dirty="0"/>
                        <a:t>Mucous Cells</a:t>
                      </a:r>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3556341739"/>
                  </a:ext>
                </a:extLst>
              </a:tr>
            </a:tbl>
          </a:graphicData>
        </a:graphic>
      </p:graphicFrame>
    </p:spTree>
    <p:extLst>
      <p:ext uri="{BB962C8B-B14F-4D97-AF65-F5344CB8AC3E}">
        <p14:creationId xmlns:p14="http://schemas.microsoft.com/office/powerpoint/2010/main" val="1007402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AAA5F-5BC3-4641-B6BC-07F9427F715B}"/>
              </a:ext>
            </a:extLst>
          </p:cNvPr>
          <p:cNvSpPr>
            <a:spLocks noGrp="1"/>
          </p:cNvSpPr>
          <p:nvPr>
            <p:ph type="title"/>
          </p:nvPr>
        </p:nvSpPr>
        <p:spPr/>
        <p:txBody>
          <a:bodyPr/>
          <a:lstStyle/>
          <a:p>
            <a:r>
              <a:rPr lang="en-US" dirty="0"/>
              <a:t>Physiology Review </a:t>
            </a:r>
          </a:p>
        </p:txBody>
      </p:sp>
      <p:graphicFrame>
        <p:nvGraphicFramePr>
          <p:cNvPr id="4" name="Table 4">
            <a:extLst>
              <a:ext uri="{FF2B5EF4-FFF2-40B4-BE49-F238E27FC236}">
                <a16:creationId xmlns:a16="http://schemas.microsoft.com/office/drawing/2014/main" id="{E8294BA3-17A1-B54F-A133-B02EC110B5AA}"/>
              </a:ext>
            </a:extLst>
          </p:cNvPr>
          <p:cNvGraphicFramePr>
            <a:graphicFrameLocks noGrp="1"/>
          </p:cNvGraphicFramePr>
          <p:nvPr>
            <p:ph idx="1"/>
            <p:extLst>
              <p:ext uri="{D42A27DB-BD31-4B8C-83A1-F6EECF244321}">
                <p14:modId xmlns:p14="http://schemas.microsoft.com/office/powerpoint/2010/main" val="1466868417"/>
              </p:ext>
            </p:extLst>
          </p:nvPr>
        </p:nvGraphicFramePr>
        <p:xfrm>
          <a:off x="1371600" y="2286000"/>
          <a:ext cx="9601197" cy="294132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289574791"/>
                    </a:ext>
                  </a:extLst>
                </a:gridCol>
                <a:gridCol w="3200399">
                  <a:extLst>
                    <a:ext uri="{9D8B030D-6E8A-4147-A177-3AD203B41FA5}">
                      <a16:colId xmlns:a16="http://schemas.microsoft.com/office/drawing/2014/main" val="1333298076"/>
                    </a:ext>
                  </a:extLst>
                </a:gridCol>
                <a:gridCol w="3200399">
                  <a:extLst>
                    <a:ext uri="{9D8B030D-6E8A-4147-A177-3AD203B41FA5}">
                      <a16:colId xmlns:a16="http://schemas.microsoft.com/office/drawing/2014/main" val="3180747859"/>
                    </a:ext>
                  </a:extLst>
                </a:gridCol>
              </a:tblGrid>
              <a:tr h="370840">
                <a:tc>
                  <a:txBody>
                    <a:bodyPr/>
                    <a:lstStyle/>
                    <a:p>
                      <a:r>
                        <a:rPr lang="en-US" dirty="0"/>
                        <a:t>Cell</a:t>
                      </a:r>
                    </a:p>
                  </a:txBody>
                  <a:tcPr/>
                </a:tc>
                <a:tc>
                  <a:txBody>
                    <a:bodyPr/>
                    <a:lstStyle/>
                    <a:p>
                      <a:r>
                        <a:rPr lang="en-US" dirty="0"/>
                        <a:t>Secretes </a:t>
                      </a:r>
                    </a:p>
                  </a:txBody>
                  <a:tcPr/>
                </a:tc>
                <a:tc>
                  <a:txBody>
                    <a:bodyPr/>
                    <a:lstStyle/>
                    <a:p>
                      <a:r>
                        <a:rPr lang="en-US" dirty="0"/>
                        <a:t>Function</a:t>
                      </a:r>
                    </a:p>
                  </a:txBody>
                  <a:tcPr/>
                </a:tc>
                <a:extLst>
                  <a:ext uri="{0D108BD9-81ED-4DB2-BD59-A6C34878D82A}">
                    <a16:rowId xmlns:a16="http://schemas.microsoft.com/office/drawing/2014/main" val="4106061440"/>
                  </a:ext>
                </a:extLst>
              </a:tr>
              <a:tr h="370840">
                <a:tc>
                  <a:txBody>
                    <a:bodyPr/>
                    <a:lstStyle/>
                    <a:p>
                      <a:r>
                        <a:rPr lang="en-US" dirty="0"/>
                        <a:t>Parietal Cell</a:t>
                      </a:r>
                    </a:p>
                  </a:txBody>
                  <a:tcPr/>
                </a:tc>
                <a:tc>
                  <a:txBody>
                    <a:bodyPr/>
                    <a:lstStyle/>
                    <a:p>
                      <a:r>
                        <a:rPr lang="en-US" dirty="0"/>
                        <a:t>Intrinsic Factor, HCL</a:t>
                      </a:r>
                    </a:p>
                  </a:txBody>
                  <a:tcPr/>
                </a:tc>
                <a:tc>
                  <a:txBody>
                    <a:bodyPr/>
                    <a:lstStyle/>
                    <a:p>
                      <a:r>
                        <a:rPr lang="en-US" dirty="0"/>
                        <a:t>Acidifies gastric contents </a:t>
                      </a:r>
                    </a:p>
                    <a:p>
                      <a:r>
                        <a:rPr lang="en-US" dirty="0"/>
                        <a:t>IF essential for absorption of B12</a:t>
                      </a:r>
                    </a:p>
                    <a:p>
                      <a:r>
                        <a:rPr lang="en-US" dirty="0"/>
                        <a:t>HCL initiates digestion</a:t>
                      </a:r>
                    </a:p>
                  </a:txBody>
                  <a:tcPr/>
                </a:tc>
                <a:extLst>
                  <a:ext uri="{0D108BD9-81ED-4DB2-BD59-A6C34878D82A}">
                    <a16:rowId xmlns:a16="http://schemas.microsoft.com/office/drawing/2014/main" val="3403432622"/>
                  </a:ext>
                </a:extLst>
              </a:tr>
              <a:tr h="370840">
                <a:tc>
                  <a:txBody>
                    <a:bodyPr/>
                    <a:lstStyle/>
                    <a:p>
                      <a:r>
                        <a:rPr lang="en-US" dirty="0"/>
                        <a:t>Chief Cell</a:t>
                      </a:r>
                    </a:p>
                  </a:txBody>
                  <a:tcPr/>
                </a:tc>
                <a:tc>
                  <a:txBody>
                    <a:bodyPr/>
                    <a:lstStyle/>
                    <a:p>
                      <a:r>
                        <a:rPr lang="en-US" dirty="0"/>
                        <a:t>Pepsinogen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Neutralize gastric mucosa and initiate digestion</a:t>
                      </a:r>
                    </a:p>
                  </a:txBody>
                  <a:tcPr/>
                </a:tc>
                <a:extLst>
                  <a:ext uri="{0D108BD9-81ED-4DB2-BD59-A6C34878D82A}">
                    <a16:rowId xmlns:a16="http://schemas.microsoft.com/office/drawing/2014/main" val="1963069081"/>
                  </a:ext>
                </a:extLst>
              </a:tr>
              <a:tr h="370840">
                <a:tc>
                  <a:txBody>
                    <a:bodyPr/>
                    <a:lstStyle/>
                    <a:p>
                      <a:r>
                        <a:rPr lang="en-US" dirty="0"/>
                        <a:t>G Cell</a:t>
                      </a:r>
                    </a:p>
                  </a:txBody>
                  <a:tcPr/>
                </a:tc>
                <a:tc>
                  <a:txBody>
                    <a:bodyPr/>
                    <a:lstStyle/>
                    <a:p>
                      <a:r>
                        <a:rPr lang="en-US" dirty="0"/>
                        <a:t>Gastrin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Stimulates H+ secretion</a:t>
                      </a:r>
                    </a:p>
                  </a:txBody>
                  <a:tcPr/>
                </a:tc>
                <a:extLst>
                  <a:ext uri="{0D108BD9-81ED-4DB2-BD59-A6C34878D82A}">
                    <a16:rowId xmlns:a16="http://schemas.microsoft.com/office/drawing/2014/main" val="4149713019"/>
                  </a:ext>
                </a:extLst>
              </a:tr>
              <a:tr h="370840">
                <a:tc>
                  <a:txBody>
                    <a:bodyPr/>
                    <a:lstStyle/>
                    <a:p>
                      <a:r>
                        <a:rPr lang="en-US" dirty="0"/>
                        <a:t>Mucous Cells</a:t>
                      </a:r>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3556341739"/>
                  </a:ext>
                </a:extLst>
              </a:tr>
            </a:tbl>
          </a:graphicData>
        </a:graphic>
      </p:graphicFrame>
    </p:spTree>
    <p:extLst>
      <p:ext uri="{BB962C8B-B14F-4D97-AF65-F5344CB8AC3E}">
        <p14:creationId xmlns:p14="http://schemas.microsoft.com/office/powerpoint/2010/main" val="3355959931"/>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12515</TotalTime>
  <Words>4839</Words>
  <Application>Microsoft Macintosh PowerPoint</Application>
  <PresentationFormat>Widescreen</PresentationFormat>
  <Paragraphs>679</Paragraphs>
  <Slides>62</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62</vt:i4>
      </vt:variant>
    </vt:vector>
  </HeadingPairs>
  <TitlesOfParts>
    <vt:vector size="67" baseType="lpstr">
      <vt:lpstr>Arial</vt:lpstr>
      <vt:lpstr>Calibri</vt:lpstr>
      <vt:lpstr>Franklin Gothic Book</vt:lpstr>
      <vt:lpstr>Wingdings</vt:lpstr>
      <vt:lpstr>Crop</vt:lpstr>
      <vt:lpstr>Gastrointestinal Disease </vt:lpstr>
      <vt:lpstr>Gastrointestinal Hemorrhage </vt:lpstr>
      <vt:lpstr>pollev.com/jamieselman011  or text JAMIESELMAN011 to 22333</vt:lpstr>
      <vt:lpstr>What is the most common cause of gastrointestinal hemorrhage in dogs and cats?</vt:lpstr>
      <vt:lpstr>Etiology</vt:lpstr>
      <vt:lpstr>Physiology Review </vt:lpstr>
      <vt:lpstr>Physiology Review</vt:lpstr>
      <vt:lpstr>Physiology Review</vt:lpstr>
      <vt:lpstr>Physiology Review </vt:lpstr>
      <vt:lpstr>Physiology of gastrointestinal ulceration</vt:lpstr>
      <vt:lpstr>What are the cells that stimulate HCL secretion from parietal cells?</vt:lpstr>
      <vt:lpstr>Pepsinogen Secretion</vt:lpstr>
      <vt:lpstr>Gastroduodenal mucosa</vt:lpstr>
      <vt:lpstr>Peptic Ulcer Disease </vt:lpstr>
      <vt:lpstr>Which of the options below are protective factors of the gastrointestinal mucosa?</vt:lpstr>
      <vt:lpstr>ULCERATION </vt:lpstr>
      <vt:lpstr>ULCERATION </vt:lpstr>
      <vt:lpstr>Uremia</vt:lpstr>
      <vt:lpstr>Hepatic Disease </vt:lpstr>
      <vt:lpstr>NSAIDs and steroids </vt:lpstr>
      <vt:lpstr>Hypoadrenocorticism </vt:lpstr>
      <vt:lpstr>Bacterial Infections</vt:lpstr>
      <vt:lpstr>Gastrinoma (Zollinger-Ellison Syndrome)</vt:lpstr>
      <vt:lpstr>IBD/PLE</vt:lpstr>
      <vt:lpstr>HGE or AHDS </vt:lpstr>
      <vt:lpstr>HGE/AHDS</vt:lpstr>
      <vt:lpstr>What is/are the most common causes of ulcerative disease in dogs?</vt:lpstr>
      <vt:lpstr>Coagulopathies</vt:lpstr>
      <vt:lpstr>Vascular anomalies </vt:lpstr>
      <vt:lpstr>HISTORY</vt:lpstr>
      <vt:lpstr>PHYSICAL EXAM</vt:lpstr>
      <vt:lpstr>Localization of GI bleed </vt:lpstr>
      <vt:lpstr>Diagnostic Tests to Detect GI Hemorrhage</vt:lpstr>
      <vt:lpstr>DIAGNOSTIC TESTS FOR DETECTION </vt:lpstr>
      <vt:lpstr>DIAGNOSTIC TESTS TO IDENTIFY ETIOLOGY </vt:lpstr>
      <vt:lpstr>DIAGNOSTIC TESTS FOR ETIOLOGY </vt:lpstr>
      <vt:lpstr>IMAGING</vt:lpstr>
      <vt:lpstr>If these diagnostic tests fail</vt:lpstr>
      <vt:lpstr>TREATMENT </vt:lpstr>
      <vt:lpstr>Treatment goals </vt:lpstr>
      <vt:lpstr>Name some treatments for GI ulceration/hemorrhage</vt:lpstr>
      <vt:lpstr>BLOOD PRODUCTS</vt:lpstr>
      <vt:lpstr>Additional therapies </vt:lpstr>
      <vt:lpstr>Antibiotics in GI Hemorrhage </vt:lpstr>
      <vt:lpstr>When medical management fails </vt:lpstr>
      <vt:lpstr>Gastrointestinal Toxins </vt:lpstr>
      <vt:lpstr>Toxic Plants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does NSAID therapy lead to mucosal ulceration?</vt:lpstr>
      <vt:lpstr>Citations</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Gastrointestinal Disease </dc:title>
  <dc:creator>Selman, Jamie M. (MU-Student)</dc:creator>
  <cp:lastModifiedBy>Selman, Jamie M. (MU-Student)</cp:lastModifiedBy>
  <cp:revision>16</cp:revision>
  <dcterms:created xsi:type="dcterms:W3CDTF">2021-09-22T01:56:39Z</dcterms:created>
  <dcterms:modified xsi:type="dcterms:W3CDTF">2021-09-30T18:31:39Z</dcterms:modified>
</cp:coreProperties>
</file>