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53"/>
  </p:notesMasterIdLst>
  <p:sldIdLst>
    <p:sldId id="256" r:id="rId2"/>
    <p:sldId id="260" r:id="rId3"/>
    <p:sldId id="271" r:id="rId4"/>
    <p:sldId id="303" r:id="rId5"/>
    <p:sldId id="259" r:id="rId6"/>
    <p:sldId id="297" r:id="rId7"/>
    <p:sldId id="257" r:id="rId8"/>
    <p:sldId id="263" r:id="rId9"/>
    <p:sldId id="304" r:id="rId10"/>
    <p:sldId id="262" r:id="rId11"/>
    <p:sldId id="261" r:id="rId12"/>
    <p:sldId id="305" r:id="rId13"/>
    <p:sldId id="264" r:id="rId14"/>
    <p:sldId id="269" r:id="rId15"/>
    <p:sldId id="288" r:id="rId16"/>
    <p:sldId id="298" r:id="rId17"/>
    <p:sldId id="306" r:id="rId18"/>
    <p:sldId id="289" r:id="rId19"/>
    <p:sldId id="290" r:id="rId20"/>
    <p:sldId id="291" r:id="rId21"/>
    <p:sldId id="312" r:id="rId22"/>
    <p:sldId id="287" r:id="rId23"/>
    <p:sldId id="280" r:id="rId24"/>
    <p:sldId id="265" r:id="rId25"/>
    <p:sldId id="266" r:id="rId26"/>
    <p:sldId id="307" r:id="rId27"/>
    <p:sldId id="267" r:id="rId28"/>
    <p:sldId id="268" r:id="rId29"/>
    <p:sldId id="270" r:id="rId30"/>
    <p:sldId id="274" r:id="rId31"/>
    <p:sldId id="275" r:id="rId32"/>
    <p:sldId id="308" r:id="rId33"/>
    <p:sldId id="272" r:id="rId34"/>
    <p:sldId id="309" r:id="rId35"/>
    <p:sldId id="277" r:id="rId36"/>
    <p:sldId id="278" r:id="rId37"/>
    <p:sldId id="279" r:id="rId38"/>
    <p:sldId id="283" r:id="rId39"/>
    <p:sldId id="292" r:id="rId40"/>
    <p:sldId id="281" r:id="rId41"/>
    <p:sldId id="299" r:id="rId42"/>
    <p:sldId id="293" r:id="rId43"/>
    <p:sldId id="285" r:id="rId44"/>
    <p:sldId id="294" r:id="rId45"/>
    <p:sldId id="313" r:id="rId46"/>
    <p:sldId id="286" r:id="rId47"/>
    <p:sldId id="282" r:id="rId48"/>
    <p:sldId id="295" r:id="rId49"/>
    <p:sldId id="258" r:id="rId50"/>
    <p:sldId id="296" r:id="rId51"/>
    <p:sldId id="314" r:id="rId5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81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7BA8D4-16EC-4547-9E52-1ADD340B61B3}" type="datetimeFigureOut">
              <a:rPr lang="en-US" smtClean="0"/>
              <a:t>10/2/2021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A14E39-3241-4567-948A-F60C3D90D9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57615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GD, Standard poodles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A14E39-3241-4567-948A-F60C3D90D930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08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Investigated because authors saw it commonly, was postulated d/t gastritis or outflow obstruction causing gastric distension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A14E39-3241-4567-948A-F60C3D90D930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36933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CO=SV X HR, MAP=CO X SVR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A14E39-3241-4567-948A-F60C3D90D930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47407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A14E39-3241-4567-948A-F60C3D90D930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45050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1.39= maximal oxygen carrying capacity (ml/g), sO2= % saturation of effective hemoglobin, 0.03= solubility constant for oxygen at 37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A14E39-3241-4567-948A-F60C3D90D930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228143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Elevated ALT common, mild thrombocytopenia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A14E39-3241-4567-948A-F60C3D90D930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137695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Lactate 6- 88% spec, 61% </a:t>
            </a:r>
            <a:r>
              <a:rPr lang="en-US" dirty="0" err="1"/>
              <a:t>sens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A14E39-3241-4567-948A-F60C3D90D930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59974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Decreased HCO3 and BE likely corresponded to a more serious derangement of a/b status, The influence of pCO2 on HCO3 was not evaluated</a:t>
            </a:r>
          </a:p>
          <a:p>
            <a:r>
              <a:rPr lang="en-US" dirty="0"/>
              <a:t>Reduced renal blood flow and decreased clearance from the kidney, leakage from dead cells </a:t>
            </a:r>
          </a:p>
          <a:p>
            <a:r>
              <a:rPr lang="en-US" dirty="0"/>
              <a:t>High incidence of electrolyte derangements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A14E39-3241-4567-948A-F60C3D90D930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89536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A14E39-3241-4567-948A-F60C3D90D930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378289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Cardiac troponin thin filament associated proteins that regulate calcium mediated interactions between actin and myosin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Dogs were grouped into mild, mod, severe ECG changes and survivors vs non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err="1"/>
              <a:t>CntI</a:t>
            </a:r>
            <a:r>
              <a:rPr lang="en-US" dirty="0"/>
              <a:t> and Pro BNP- BNP not sig different among dogs with different grades of arrhythmias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A14E39-3241-4567-948A-F60C3D90D930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981142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Look for perforation- pneumatosis, pneumoperitoneum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A14E39-3241-4567-948A-F60C3D90D930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410945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A14E39-3241-4567-948A-F60C3D90D930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105007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Unclear? Take DV – pylorus to the left of midline, VD may lead to further CV compromise or increase risk of AP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A14E39-3241-4567-948A-F60C3D90D930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624246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In both lidocaine papers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A14E39-3241-4567-948A-F60C3D90D930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432783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Sedative effects of lidocaine may have delayed recovery, Complications- AKI, DIC, arrhythmias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A14E39-3241-4567-948A-F60C3D90D930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054868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White paper – staged surgery- first to decompress then later to assess viability and perform </a:t>
            </a:r>
            <a:r>
              <a:rPr lang="en-US" dirty="0" err="1"/>
              <a:t>pexy</a:t>
            </a:r>
            <a:r>
              <a:rPr lang="en-US" dirty="0"/>
              <a:t>, no change in observed mortality rate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A14E39-3241-4567-948A-F60C3D90D930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609307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Anatomic void, stretch ligaments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A14E39-3241-4567-948A-F60C3D90D930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558481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+/- , increased duration of clinical signs prior to presentation</a:t>
            </a:r>
          </a:p>
          <a:p>
            <a:r>
              <a:rPr lang="en-US" dirty="0"/>
              <a:t>hypotension, hypothermia and AKI, DIC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A14E39-3241-4567-948A-F60C3D90D930}" type="slidenum">
              <a:rPr lang="en-US" smtClean="0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4734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10/2/2021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10/2/2021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10/2/2021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10/2/2021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10/2/2021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10/2/2021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10/2/2021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10/2/2021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10/2/2021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10/2/2021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10/2/2021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10/2/2021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E98566-395E-40FE-BEB6-14FFDE45971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GDV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9454CCB-08E5-4642-9B1F-01E7CB5D62A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Samantha Davis, DVM</a:t>
            </a:r>
          </a:p>
        </p:txBody>
      </p:sp>
    </p:spTree>
    <p:extLst>
      <p:ext uri="{BB962C8B-B14F-4D97-AF65-F5344CB8AC3E}">
        <p14:creationId xmlns:p14="http://schemas.microsoft.com/office/powerpoint/2010/main" val="32819440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8B67AB-BA47-428B-9D6C-01DEB4326F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Risk factors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192316-0A35-44B7-8F0B-685DD1BBAB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Risk factors:</a:t>
            </a:r>
          </a:p>
          <a:p>
            <a:pPr lvl="1"/>
            <a:r>
              <a:rPr lang="en-US" dirty="0"/>
              <a:t> First degree relatives with GDV</a:t>
            </a:r>
          </a:p>
          <a:p>
            <a:pPr lvl="1"/>
            <a:r>
              <a:rPr lang="en-US" dirty="0"/>
              <a:t>Breed</a:t>
            </a:r>
          </a:p>
          <a:p>
            <a:pPr lvl="1"/>
            <a:r>
              <a:rPr lang="en-US" dirty="0"/>
              <a:t>High thoracic depth to width ratio</a:t>
            </a:r>
          </a:p>
          <a:p>
            <a:pPr lvl="1"/>
            <a:r>
              <a:rPr lang="en-US" dirty="0"/>
              <a:t>Lean body condition</a:t>
            </a:r>
          </a:p>
          <a:p>
            <a:pPr lvl="1"/>
            <a:r>
              <a:rPr lang="en-US" dirty="0"/>
              <a:t>Old age</a:t>
            </a:r>
          </a:p>
          <a:p>
            <a:pPr lvl="1"/>
            <a:r>
              <a:rPr lang="en-US" dirty="0"/>
              <a:t>Recent stress</a:t>
            </a:r>
          </a:p>
          <a:p>
            <a:pPr lvl="1"/>
            <a:r>
              <a:rPr lang="en-US" dirty="0"/>
              <a:t>Eating quickly, dry food only, raised feeding bowls and eating once daily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49113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447C87-C63D-4EDA-A48A-C7782CF294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 #1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5D4D12-869F-48F0-A2D2-F1278F6C7E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Large or giant breed dogs with gastric foreign body were X more likely to develop a GDV:</a:t>
            </a:r>
          </a:p>
          <a:p>
            <a:pPr marL="0" indent="0">
              <a:buNone/>
            </a:pPr>
            <a:r>
              <a:rPr lang="en-US" dirty="0"/>
              <a:t>a) 2</a:t>
            </a:r>
          </a:p>
          <a:p>
            <a:pPr marL="0" indent="0">
              <a:buNone/>
            </a:pPr>
            <a:r>
              <a:rPr lang="en-US" dirty="0"/>
              <a:t>b) 5</a:t>
            </a:r>
          </a:p>
          <a:p>
            <a:pPr marL="0" indent="0">
              <a:buNone/>
            </a:pPr>
            <a:r>
              <a:rPr lang="en-US" dirty="0"/>
              <a:t>c) 6</a:t>
            </a:r>
          </a:p>
          <a:p>
            <a:pPr marL="0" indent="0">
              <a:buNone/>
            </a:pPr>
            <a:r>
              <a:rPr lang="en-US" dirty="0"/>
              <a:t>d) 8</a:t>
            </a:r>
          </a:p>
        </p:txBody>
      </p:sp>
    </p:spTree>
    <p:extLst>
      <p:ext uri="{BB962C8B-B14F-4D97-AF65-F5344CB8AC3E}">
        <p14:creationId xmlns:p14="http://schemas.microsoft.com/office/powerpoint/2010/main" val="32364484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447C87-C63D-4EDA-A48A-C7782CF294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 #1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5D4D12-869F-48F0-A2D2-F1278F6C7E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Large or giant breed dogs with gastric foreign body were X more likely to develop a GDV:</a:t>
            </a:r>
          </a:p>
          <a:p>
            <a:pPr marL="0" indent="0">
              <a:buNone/>
            </a:pPr>
            <a:r>
              <a:rPr lang="en-US" dirty="0"/>
              <a:t>a) 2</a:t>
            </a:r>
          </a:p>
          <a:p>
            <a:pPr marL="0" indent="0">
              <a:buNone/>
            </a:pPr>
            <a:r>
              <a:rPr lang="en-US" sz="2800" dirty="0">
                <a:solidFill>
                  <a:srgbClr val="FF0000"/>
                </a:solidFill>
              </a:rPr>
              <a:t>b) 5</a:t>
            </a:r>
          </a:p>
          <a:p>
            <a:pPr marL="0" indent="0">
              <a:buNone/>
            </a:pPr>
            <a:r>
              <a:rPr lang="en-US" dirty="0"/>
              <a:t>c) 6</a:t>
            </a:r>
          </a:p>
          <a:p>
            <a:pPr marL="0" indent="0">
              <a:buNone/>
            </a:pPr>
            <a:r>
              <a:rPr lang="en-US" dirty="0"/>
              <a:t>d) 8</a:t>
            </a:r>
          </a:p>
        </p:txBody>
      </p:sp>
    </p:spTree>
    <p:extLst>
      <p:ext uri="{BB962C8B-B14F-4D97-AF65-F5344CB8AC3E}">
        <p14:creationId xmlns:p14="http://schemas.microsoft.com/office/powerpoint/2010/main" val="6097784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0DAAC2-907A-403E-BD2D-6AF5C6A34B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Pathophysiology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0B9B5D-9006-44B8-A231-01B2D4D9E6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Defined as acute gastric distension with gas and rotation of the stomach along the mesenteric axis </a:t>
            </a:r>
          </a:p>
          <a:p>
            <a:r>
              <a:rPr lang="en-US" dirty="0"/>
              <a:t>Unclear if dilatation or volvulus occurs first- abnormal eructation/impaired motility vs </a:t>
            </a:r>
            <a:r>
              <a:rPr lang="en-US" dirty="0" err="1"/>
              <a:t>perigastric</a:t>
            </a:r>
            <a:r>
              <a:rPr lang="en-US" dirty="0"/>
              <a:t> ligament laxity </a:t>
            </a:r>
          </a:p>
          <a:p>
            <a:r>
              <a:rPr lang="en-US" dirty="0"/>
              <a:t>Widespread effects on the body systems:</a:t>
            </a:r>
          </a:p>
          <a:p>
            <a:pPr lvl="1"/>
            <a:r>
              <a:rPr lang="en-US" dirty="0"/>
              <a:t>Cardiovascular</a:t>
            </a:r>
          </a:p>
          <a:p>
            <a:pPr lvl="1"/>
            <a:r>
              <a:rPr lang="en-US" dirty="0"/>
              <a:t>Respiratory </a:t>
            </a:r>
          </a:p>
          <a:p>
            <a:pPr lvl="1"/>
            <a:r>
              <a:rPr lang="en-US" dirty="0"/>
              <a:t>Renal</a:t>
            </a:r>
          </a:p>
          <a:p>
            <a:pPr lvl="1"/>
            <a:r>
              <a:rPr lang="en-US" dirty="0"/>
              <a:t>GI</a:t>
            </a:r>
          </a:p>
          <a:p>
            <a:pPr lvl="1"/>
            <a:r>
              <a:rPr lang="en-US" dirty="0"/>
              <a:t>Coagulation</a:t>
            </a:r>
          </a:p>
          <a:p>
            <a:pPr marL="530352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94381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EC8845-A789-4734-8299-69A63CD388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Finn 8 year old MN Great Dane</a:t>
            </a: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9CFDED7F-C62E-448B-B5FC-F5FCFE9C122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4679" y="2286000"/>
            <a:ext cx="4575041" cy="358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62626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29C67C-4845-4432-8810-A5AFA8AFB5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Finn 8 year old MN Great Dane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7EC75E-57FD-40CD-AEF6-CA635CCD6B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600" y="2337304"/>
            <a:ext cx="9601200" cy="3530096"/>
          </a:xfrm>
        </p:spPr>
        <p:txBody>
          <a:bodyPr/>
          <a:lstStyle/>
          <a:p>
            <a:r>
              <a:rPr lang="en-US" dirty="0"/>
              <a:t>History: Owner noticed pacing and restless, followed by retching and hypersalivation about 1 hour prior to presentation. Has a history of chewing up toys and indiscriminate eating. No major medical history. Current medications: </a:t>
            </a:r>
            <a:r>
              <a:rPr lang="en-US" dirty="0" err="1"/>
              <a:t>Cosequin</a:t>
            </a:r>
            <a:endParaRPr lang="en-US" dirty="0"/>
          </a:p>
          <a:p>
            <a:r>
              <a:rPr lang="en-US" dirty="0"/>
              <a:t>Vitals: Temp 101.0 HR 200 RR 60 mm pale pink, CRT&gt; 2 secs, fair femoral pulses</a:t>
            </a:r>
          </a:p>
          <a:p>
            <a:r>
              <a:rPr lang="en-US" dirty="0"/>
              <a:t>PE: QAR, weakly ambulatory, no murmur or arrhythmias </a:t>
            </a:r>
            <a:r>
              <a:rPr lang="en-US" dirty="0" err="1"/>
              <a:t>asculted</a:t>
            </a:r>
            <a:r>
              <a:rPr lang="en-US" dirty="0"/>
              <a:t>, no peripheral lymphadenopathy, abdomen distended and firm</a:t>
            </a:r>
          </a:p>
          <a:p>
            <a:pPr marL="0" indent="0">
              <a:buNone/>
            </a:pP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445210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393B53-F8E8-4E3D-9F1B-07ED5944D1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 #2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832D8E-B6F5-4400-83D8-3D0EB9C86D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What type of shock best fits this scenario ?</a:t>
            </a:r>
          </a:p>
          <a:p>
            <a:pPr marL="0" indent="0">
              <a:buNone/>
            </a:pPr>
            <a:r>
              <a:rPr lang="en-US" dirty="0"/>
              <a:t>a) Hypovolemic </a:t>
            </a:r>
          </a:p>
          <a:p>
            <a:pPr marL="0" indent="0">
              <a:buNone/>
            </a:pPr>
            <a:r>
              <a:rPr lang="en-US" dirty="0"/>
              <a:t>b) </a:t>
            </a:r>
            <a:r>
              <a:rPr lang="en-US" dirty="0" err="1"/>
              <a:t>Maldistributive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c) Cardiogenic</a:t>
            </a:r>
          </a:p>
          <a:p>
            <a:pPr marL="0" indent="0">
              <a:buNone/>
            </a:pPr>
            <a:r>
              <a:rPr lang="en-US" dirty="0"/>
              <a:t>d) Obstructive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93594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393B53-F8E8-4E3D-9F1B-07ED5944D1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 #2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832D8E-B6F5-4400-83D8-3D0EB9C86D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What type of shock best fits this scenario ?</a:t>
            </a:r>
          </a:p>
          <a:p>
            <a:pPr marL="0" indent="0">
              <a:buNone/>
            </a:pPr>
            <a:r>
              <a:rPr lang="en-US" dirty="0"/>
              <a:t>a) Hypovolemic </a:t>
            </a:r>
          </a:p>
          <a:p>
            <a:pPr marL="0" indent="0">
              <a:buNone/>
            </a:pPr>
            <a:r>
              <a:rPr lang="en-US" dirty="0"/>
              <a:t>b) </a:t>
            </a:r>
            <a:r>
              <a:rPr lang="en-US" dirty="0" err="1"/>
              <a:t>Maldistributive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c) Cardiogenic</a:t>
            </a:r>
          </a:p>
          <a:p>
            <a:pPr marL="0" indent="0">
              <a:buNone/>
            </a:pPr>
            <a:r>
              <a:rPr lang="en-US" sz="2800" dirty="0">
                <a:solidFill>
                  <a:srgbClr val="FF0000"/>
                </a:solidFill>
              </a:rPr>
              <a:t>d) Obstructive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56636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7C6CD9-7BA0-47F6-9632-41A998775C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Obstructive shock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E95237-E2C1-4450-91A3-9D6ECCEAC4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Inadequate cellular energy production secondary to poor tissue perfusion from unevenly distributed blood flow causing a decrease in DO2 </a:t>
            </a:r>
          </a:p>
          <a:p>
            <a:r>
              <a:rPr lang="en-US" dirty="0"/>
              <a:t>Compression of low pressure intra-abdominal veins </a:t>
            </a:r>
            <a:r>
              <a:rPr lang="en-US" dirty="0">
                <a:sym typeface="Wingdings" panose="05000000000000000000" pitchFamily="2" charset="2"/>
              </a:rPr>
              <a:t></a:t>
            </a:r>
            <a:r>
              <a:rPr lang="en-US" dirty="0"/>
              <a:t> caudal vena cava, splenic veins, portal veins</a:t>
            </a:r>
          </a:p>
          <a:p>
            <a:r>
              <a:rPr lang="en-US" dirty="0"/>
              <a:t>Decreased venous return and increased venous pressures </a:t>
            </a:r>
            <a:r>
              <a:rPr lang="en-US" dirty="0">
                <a:sym typeface="Wingdings" panose="05000000000000000000" pitchFamily="2" charset="2"/>
              </a:rPr>
              <a:t> splanchnic pooling of blood and vasodilation</a:t>
            </a:r>
          </a:p>
          <a:p>
            <a:r>
              <a:rPr lang="en-US" dirty="0">
                <a:sym typeface="Wingdings" panose="05000000000000000000" pitchFamily="2" charset="2"/>
              </a:rPr>
              <a:t>Decreased venous return leads to decreased preload decreased SV, which leads to an increase in HR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02142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03F2FE-3D2F-442B-A6F7-BC9DE6AC55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 #3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4CAEA5-E0E3-4201-99B7-89680254A4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What is the formula for DO2? </a:t>
            </a:r>
          </a:p>
        </p:txBody>
      </p:sp>
    </p:spTree>
    <p:extLst>
      <p:ext uri="{BB962C8B-B14F-4D97-AF65-F5344CB8AC3E}">
        <p14:creationId xmlns:p14="http://schemas.microsoft.com/office/powerpoint/2010/main" val="35739097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03F2FE-3D2F-442B-A6F7-BC9DE6AC55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 #3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4CAEA5-E0E3-4201-99B7-89680254A4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What is the formula for DO2?</a:t>
            </a:r>
          </a:p>
          <a:p>
            <a:pPr marL="0" indent="0">
              <a:buNone/>
            </a:pPr>
            <a:r>
              <a:rPr lang="en-US" dirty="0"/>
              <a:t> DO2= CO X {(1.39X Hb X sO2) + (PaO2 X 0.03)}= rate in mL/min</a:t>
            </a:r>
          </a:p>
        </p:txBody>
      </p:sp>
    </p:spTree>
    <p:extLst>
      <p:ext uri="{BB962C8B-B14F-4D97-AF65-F5344CB8AC3E}">
        <p14:creationId xmlns:p14="http://schemas.microsoft.com/office/powerpoint/2010/main" val="5850014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896339-6EB9-4A78-A662-AB20CF57AF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Hypovolemic shock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DA7304-AAA6-44CC-A056-E6BEEF55A10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Loss of intravascular volume secondary to:</a:t>
            </a:r>
          </a:p>
          <a:p>
            <a:pPr lvl="1"/>
            <a:r>
              <a:rPr lang="en-US" dirty="0"/>
              <a:t>Hemorrhage- rupture of short gastric arteries</a:t>
            </a:r>
          </a:p>
          <a:p>
            <a:pPr lvl="1"/>
            <a:r>
              <a:rPr lang="en-US" dirty="0"/>
              <a:t>Third spacing of fluids</a:t>
            </a:r>
          </a:p>
          <a:p>
            <a:pPr lvl="1"/>
            <a:r>
              <a:rPr lang="en-US" dirty="0"/>
              <a:t>GI secretions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79861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A3418B-4362-4918-AC4E-14E819277C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Initial diagnostics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9D9B95-2F0C-4F08-AE84-B442D92390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ECG: sinus tachycardia and occasional VPCs</a:t>
            </a:r>
          </a:p>
          <a:p>
            <a:r>
              <a:rPr lang="en-US" dirty="0"/>
              <a:t>Blood pressure: 88/60 (70)</a:t>
            </a:r>
          </a:p>
          <a:p>
            <a:r>
              <a:rPr lang="en-US" dirty="0"/>
              <a:t>SPO2: 98% on room air</a:t>
            </a:r>
          </a:p>
          <a:p>
            <a:r>
              <a:rPr lang="en-US" dirty="0"/>
              <a:t>VBG: pH 7.3 pCO2 44 HCO3 19 BE -5 Na 144 K 3.6 Cl 107 </a:t>
            </a:r>
            <a:r>
              <a:rPr lang="en-US" dirty="0" err="1"/>
              <a:t>iCa</a:t>
            </a:r>
            <a:r>
              <a:rPr lang="en-US" dirty="0"/>
              <a:t> 1.3 HCT 60 BG 98 lactate 5 mmol/L</a:t>
            </a:r>
          </a:p>
        </p:txBody>
      </p:sp>
    </p:spTree>
    <p:extLst>
      <p:ext uri="{BB962C8B-B14F-4D97-AF65-F5344CB8AC3E}">
        <p14:creationId xmlns:p14="http://schemas.microsoft.com/office/powerpoint/2010/main" val="16073556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03FC94-D655-4B28-A1B5-840BA76F2C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Lactate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4C0D31-ADE3-4DFA-902F-9C820D1A3F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Glycolysis in the absence of oxygen converts glucose to pyruvate and which is converted to lactate, which consumes H+ and regenerates NAD+</a:t>
            </a:r>
          </a:p>
          <a:p>
            <a:r>
              <a:rPr lang="en-US" dirty="0"/>
              <a:t>Lactate production exceeds lactate metabolism </a:t>
            </a:r>
            <a:r>
              <a:rPr lang="en-US" dirty="0">
                <a:sym typeface="Wingdings" panose="05000000000000000000" pitchFamily="2" charset="2"/>
              </a:rPr>
              <a:t> hyperlactatemia </a:t>
            </a:r>
          </a:p>
          <a:p>
            <a:r>
              <a:rPr lang="en-US" dirty="0">
                <a:sym typeface="Wingdings" panose="05000000000000000000" pitchFamily="2" charset="2"/>
              </a:rPr>
              <a:t>Type A- global hypoperfusion, Type B1- sepsis, SIRS, Type B2- drug/toxin</a:t>
            </a:r>
          </a:p>
          <a:p>
            <a:r>
              <a:rPr lang="en-US" dirty="0">
                <a:sym typeface="Wingdings" panose="05000000000000000000" pitchFamily="2" charset="2"/>
              </a:rPr>
              <a:t>Dogs with GDV likely have Type A and B1</a:t>
            </a:r>
          </a:p>
        </p:txBody>
      </p:sp>
    </p:spTree>
    <p:extLst>
      <p:ext uri="{BB962C8B-B14F-4D97-AF65-F5344CB8AC3E}">
        <p14:creationId xmlns:p14="http://schemas.microsoft.com/office/powerpoint/2010/main" val="15873305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3EB4FF-7756-4429-ADD3-0E3C0D88B7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 #4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91C0E8-A424-4675-ACE9-A1DC3C3315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An initial lactate of &gt; mmol/L is associated with gastric necrosis. </a:t>
            </a:r>
          </a:p>
          <a:p>
            <a:pPr marL="0" indent="0">
              <a:buNone/>
            </a:pPr>
            <a:r>
              <a:rPr lang="en-US" dirty="0"/>
              <a:t>a) 6</a:t>
            </a:r>
          </a:p>
          <a:p>
            <a:pPr marL="0" indent="0">
              <a:buNone/>
            </a:pPr>
            <a:r>
              <a:rPr lang="en-US" dirty="0"/>
              <a:t>b) 9</a:t>
            </a:r>
          </a:p>
          <a:p>
            <a:pPr marL="0" indent="0">
              <a:buNone/>
            </a:pPr>
            <a:r>
              <a:rPr lang="en-US" dirty="0"/>
              <a:t>c) 10</a:t>
            </a:r>
          </a:p>
          <a:p>
            <a:pPr marL="0" indent="0">
              <a:buNone/>
            </a:pPr>
            <a:r>
              <a:rPr lang="en-US" dirty="0"/>
              <a:t>d) 12</a:t>
            </a:r>
          </a:p>
        </p:txBody>
      </p:sp>
    </p:spTree>
    <p:extLst>
      <p:ext uri="{BB962C8B-B14F-4D97-AF65-F5344CB8AC3E}">
        <p14:creationId xmlns:p14="http://schemas.microsoft.com/office/powerpoint/2010/main" val="169286743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3EB4FF-7756-4429-ADD3-0E3C0D88B7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 #4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91C0E8-A424-4675-ACE9-A1DC3C3315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An initial lactate of &gt; mmol/L is associated with gastric necrosis.</a:t>
            </a:r>
          </a:p>
          <a:p>
            <a:pPr marL="0" indent="0">
              <a:buNone/>
            </a:pPr>
            <a:r>
              <a:rPr lang="en-US" sz="2800" dirty="0">
                <a:solidFill>
                  <a:srgbClr val="FF0000"/>
                </a:solidFill>
              </a:rPr>
              <a:t>a) 6</a:t>
            </a:r>
          </a:p>
          <a:p>
            <a:pPr marL="0" indent="0">
              <a:buNone/>
            </a:pPr>
            <a:r>
              <a:rPr lang="en-US" dirty="0"/>
              <a:t>b) 9</a:t>
            </a:r>
          </a:p>
          <a:p>
            <a:pPr marL="0" indent="0">
              <a:buNone/>
            </a:pPr>
            <a:r>
              <a:rPr lang="en-US" dirty="0"/>
              <a:t>c) 10</a:t>
            </a:r>
          </a:p>
          <a:p>
            <a:pPr marL="0" indent="0">
              <a:buNone/>
            </a:pPr>
            <a:r>
              <a:rPr lang="en-US" dirty="0"/>
              <a:t>d) 12</a:t>
            </a:r>
          </a:p>
          <a:p>
            <a:pPr marL="0" indent="0">
              <a:buNone/>
            </a:pP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7819089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D755EF-4092-41E2-9B77-597785532E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Lactate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C68DB6-E56C-4A9A-8A68-A85A3A3E59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If plasma lactate is &lt;4 mmol/L survival is more likely, less risk of complications </a:t>
            </a:r>
          </a:p>
          <a:p>
            <a:r>
              <a:rPr lang="en-US" dirty="0"/>
              <a:t>If plasma lactate falls &gt;~40% after fluid resuscitation, there is a higher chance of survival</a:t>
            </a:r>
          </a:p>
          <a:p>
            <a:r>
              <a:rPr lang="en-US" dirty="0"/>
              <a:t>If initial plasma lactate is moderately to severely elevated (5-10 mmol/L) </a:t>
            </a:r>
            <a:r>
              <a:rPr lang="en-US"/>
              <a:t>and increase </a:t>
            </a:r>
            <a:r>
              <a:rPr lang="en-US" dirty="0"/>
              <a:t>after fluid therapy death is likely if underlying cause is not found</a:t>
            </a:r>
          </a:p>
          <a:p>
            <a:r>
              <a:rPr lang="en-US" dirty="0"/>
              <a:t>Initial lactate &gt;6 mmol/L makes gastric necrosis more likely</a:t>
            </a:r>
          </a:p>
          <a:p>
            <a:r>
              <a:rPr lang="en-US" dirty="0"/>
              <a:t>No difference between cephalic and saphenous venipuncture</a:t>
            </a:r>
          </a:p>
        </p:txBody>
      </p:sp>
    </p:spTree>
    <p:extLst>
      <p:ext uri="{BB962C8B-B14F-4D97-AF65-F5344CB8AC3E}">
        <p14:creationId xmlns:p14="http://schemas.microsoft.com/office/powerpoint/2010/main" val="274610078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46E784-7F06-4C7F-AF04-9D73D425BD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Lactate- gastric necrosis </a:t>
            </a:r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043B4111-D438-4C4E-BED9-7986828D94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55742" y="1913205"/>
            <a:ext cx="6386731" cy="4149969"/>
          </a:xfrm>
        </p:spPr>
      </p:pic>
    </p:spTree>
    <p:extLst>
      <p:ext uri="{BB962C8B-B14F-4D97-AF65-F5344CB8AC3E}">
        <p14:creationId xmlns:p14="http://schemas.microsoft.com/office/powerpoint/2010/main" val="242264951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38F305-7957-4560-B0A8-F6E5BE9A94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Lactate- survival 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8B081AD-D4B5-4BE1-BDBA-21B2E8A903A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644726" y="1856935"/>
            <a:ext cx="6865034" cy="3629465"/>
          </a:xfrm>
        </p:spPr>
      </p:pic>
    </p:spTree>
    <p:extLst>
      <p:ext uri="{BB962C8B-B14F-4D97-AF65-F5344CB8AC3E}">
        <p14:creationId xmlns:p14="http://schemas.microsoft.com/office/powerpoint/2010/main" val="258425873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54ADD-7CAD-493D-8CCA-3786BBDC0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Lactate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B286CC-B19E-4AB1-B64E-09F47F6DBA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Grassato</a:t>
            </a:r>
            <a:r>
              <a:rPr lang="en-US" dirty="0"/>
              <a:t>, et al (2020) retrospective with 45 dogs </a:t>
            </a:r>
          </a:p>
          <a:p>
            <a:r>
              <a:rPr lang="en-US" dirty="0"/>
              <a:t>No significant difference between initial plasma lactate and gastric necrosis or survivors vs non survivors </a:t>
            </a:r>
          </a:p>
          <a:p>
            <a:r>
              <a:rPr lang="en-US" dirty="0"/>
              <a:t> A decrease of  ≥50% in median plasma lactate from admission to 24 hours was the same across all groups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459707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763C2C-FAEE-4C3E-A14E-A167F6FEFA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Acid base disturbances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753B10-F24F-4035-8A67-0022C61D2F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Common acid base disturbances in GDV</a:t>
            </a:r>
          </a:p>
          <a:p>
            <a:pPr lvl="1"/>
            <a:r>
              <a:rPr lang="en-US" dirty="0"/>
              <a:t>Primary respiratory acidosis secondary to hypoventilation due to decreased thoracic volume and caudal excursion of the diaphragm</a:t>
            </a:r>
          </a:p>
          <a:p>
            <a:pPr lvl="1"/>
            <a:r>
              <a:rPr lang="en-US" dirty="0"/>
              <a:t>Primary metabolic acidosis secondary to elevated lactate</a:t>
            </a:r>
          </a:p>
          <a:p>
            <a:pPr lvl="1"/>
            <a:r>
              <a:rPr lang="en-US" dirty="0"/>
              <a:t>Metabolic alkalosis secondary to hypochloremia </a:t>
            </a:r>
          </a:p>
          <a:p>
            <a:pPr lvl="1"/>
            <a:r>
              <a:rPr lang="en-US" dirty="0"/>
              <a:t>Mixed acid base disorders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415570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53E307-B27B-4115-AA42-62BD843263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Acid/base disturbances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E71C3A-237F-4BF1-B6ED-6B4A72A69F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Rauserova</a:t>
            </a:r>
            <a:r>
              <a:rPr lang="en-US" dirty="0"/>
              <a:t>- </a:t>
            </a:r>
            <a:r>
              <a:rPr lang="en-US" dirty="0" err="1"/>
              <a:t>Lexmaulova</a:t>
            </a:r>
            <a:r>
              <a:rPr lang="en-US" dirty="0"/>
              <a:t>, et al (2020) Low blood pH, HCO3, BE and higher AG significantly associated with gastric necrosis and non-survivors (median values: 7.29, 18.7, -8.1, 20.7)</a:t>
            </a:r>
          </a:p>
          <a:p>
            <a:r>
              <a:rPr lang="en-US" dirty="0"/>
              <a:t>Absence of </a:t>
            </a:r>
            <a:r>
              <a:rPr lang="en-US" dirty="0" err="1"/>
              <a:t>hypochloremic</a:t>
            </a:r>
            <a:r>
              <a:rPr lang="en-US" dirty="0"/>
              <a:t> metabolic alkalosis- worse prognosis </a:t>
            </a:r>
          </a:p>
          <a:p>
            <a:r>
              <a:rPr lang="en-US" dirty="0"/>
              <a:t>Analysis of the combination of these factors showed that pH and HCO3 were significant independent predictors of gastric necrosis and pH, HCO3 and phosphorus were the same for outcome</a:t>
            </a:r>
          </a:p>
          <a:p>
            <a:r>
              <a:rPr lang="en-US" dirty="0"/>
              <a:t>Higher phosphorus levels in dogs with gastric necrosis and non survivors</a:t>
            </a:r>
          </a:p>
        </p:txBody>
      </p:sp>
    </p:spTree>
    <p:extLst>
      <p:ext uri="{BB962C8B-B14F-4D97-AF65-F5344CB8AC3E}">
        <p14:creationId xmlns:p14="http://schemas.microsoft.com/office/powerpoint/2010/main" val="203342163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D7DC68-2E63-4C80-92F2-9B609A209A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Cardiovascular dysfunction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4F3295-CB44-4792-95FB-874541E9F0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Reduction in coronary blood flow leading to myocardial ischemia</a:t>
            </a:r>
            <a:r>
              <a:rPr lang="en-US" dirty="0">
                <a:sym typeface="Wingdings" panose="05000000000000000000" pitchFamily="2" charset="2"/>
              </a:rPr>
              <a:t> </a:t>
            </a:r>
            <a:r>
              <a:rPr lang="en-US" dirty="0"/>
              <a:t>Ischemic myocardium leads to ectopic foci of electrical activity</a:t>
            </a:r>
            <a:r>
              <a:rPr lang="en-US" dirty="0">
                <a:sym typeface="Wingdings" panose="05000000000000000000" pitchFamily="2" charset="2"/>
              </a:rPr>
              <a:t> </a:t>
            </a:r>
            <a:r>
              <a:rPr lang="en-US" dirty="0"/>
              <a:t>Compounded by circulating factors (TNF-</a:t>
            </a:r>
            <a:r>
              <a:rPr lang="el-GR" dirty="0"/>
              <a:t>α</a:t>
            </a:r>
            <a:r>
              <a:rPr lang="en-US" dirty="0"/>
              <a:t>, IL-1</a:t>
            </a:r>
            <a:r>
              <a:rPr lang="el-GR" dirty="0"/>
              <a:t>β</a:t>
            </a:r>
            <a:r>
              <a:rPr lang="en-US" dirty="0"/>
              <a:t>,epinephrine)</a:t>
            </a:r>
            <a:r>
              <a:rPr lang="en-US" dirty="0">
                <a:sym typeface="Wingdings" panose="05000000000000000000" pitchFamily="2" charset="2"/>
              </a:rPr>
              <a:t> </a:t>
            </a:r>
            <a:r>
              <a:rPr lang="en-US" dirty="0"/>
              <a:t>Leading to predominantly ventricular arrhythmias</a:t>
            </a:r>
          </a:p>
          <a:p>
            <a:r>
              <a:rPr lang="en-US" dirty="0"/>
              <a:t>Ventricular tachycardia or VPCs</a:t>
            </a:r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044228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61237B-E8F6-4C6A-A74E-161F228C77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 #5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B0E8F4-893B-4955-A0F4-E1A5A42C14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What percentage of dogs with GDV have a ventricular arrhythmia?</a:t>
            </a:r>
          </a:p>
          <a:p>
            <a:pPr marL="0" indent="0">
              <a:buNone/>
            </a:pPr>
            <a:r>
              <a:rPr lang="en-US" dirty="0"/>
              <a:t>a) 15% </a:t>
            </a:r>
          </a:p>
          <a:p>
            <a:pPr marL="0" indent="0">
              <a:buNone/>
            </a:pPr>
            <a:r>
              <a:rPr lang="en-US" dirty="0"/>
              <a:t>b) 20%</a:t>
            </a:r>
          </a:p>
          <a:p>
            <a:pPr marL="0" indent="0">
              <a:buNone/>
            </a:pPr>
            <a:r>
              <a:rPr lang="en-US" dirty="0"/>
              <a:t>c) 40%</a:t>
            </a:r>
          </a:p>
          <a:p>
            <a:pPr marL="0" indent="0">
              <a:buNone/>
            </a:pPr>
            <a:r>
              <a:rPr lang="en-US" dirty="0"/>
              <a:t>d) 60%</a:t>
            </a:r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220129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61237B-E8F6-4C6A-A74E-161F228C77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 #5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B0E8F4-893B-4955-A0F4-E1A5A42C14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What percentage of dogs with GDV have a ventricular arrhythmia?</a:t>
            </a:r>
          </a:p>
          <a:p>
            <a:pPr marL="0" indent="0">
              <a:buNone/>
            </a:pPr>
            <a:r>
              <a:rPr lang="en-US" dirty="0"/>
              <a:t>a) 15% </a:t>
            </a:r>
          </a:p>
          <a:p>
            <a:pPr marL="0" indent="0">
              <a:buNone/>
            </a:pPr>
            <a:r>
              <a:rPr lang="en-US" dirty="0"/>
              <a:t>b) 20%</a:t>
            </a:r>
          </a:p>
          <a:p>
            <a:pPr marL="0" indent="0">
              <a:buNone/>
            </a:pPr>
            <a:r>
              <a:rPr lang="en-US" sz="2800" dirty="0">
                <a:solidFill>
                  <a:srgbClr val="FF0000"/>
                </a:solidFill>
              </a:rPr>
              <a:t>c) 40%</a:t>
            </a:r>
          </a:p>
          <a:p>
            <a:pPr marL="0" indent="0">
              <a:buNone/>
            </a:pPr>
            <a:r>
              <a:rPr lang="en-US" dirty="0"/>
              <a:t>d) 60%</a:t>
            </a:r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95238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C99A70-B9AC-472B-B76F-F6DC678508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Cardiovascular dysfunction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C358E3-1698-4197-A76F-1A2C1EFB67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Schober, et al (2002) studied cardiac troponin concentrations and severity of arrhythmias in dogs with GDV</a:t>
            </a:r>
          </a:p>
          <a:p>
            <a:r>
              <a:rPr lang="en-US" dirty="0"/>
              <a:t>Cardiac troponin I and T are sensitive and specific markers for increased myocyte permeability or necrosis</a:t>
            </a:r>
          </a:p>
          <a:p>
            <a:r>
              <a:rPr lang="en-US" dirty="0" err="1"/>
              <a:t>CntI</a:t>
            </a:r>
            <a:r>
              <a:rPr lang="en-US" dirty="0"/>
              <a:t> concentration peaked at 48-72 </a:t>
            </a:r>
            <a:r>
              <a:rPr lang="en-US" dirty="0" err="1"/>
              <a:t>hrs</a:t>
            </a:r>
            <a:r>
              <a:rPr lang="en-US" dirty="0"/>
              <a:t> post op </a:t>
            </a:r>
          </a:p>
          <a:p>
            <a:r>
              <a:rPr lang="en-US" dirty="0" err="1"/>
              <a:t>CtnI</a:t>
            </a:r>
            <a:r>
              <a:rPr lang="en-US" dirty="0"/>
              <a:t> and </a:t>
            </a:r>
            <a:r>
              <a:rPr lang="en-US" dirty="0" err="1"/>
              <a:t>CtnT</a:t>
            </a:r>
            <a:r>
              <a:rPr lang="en-US" dirty="0"/>
              <a:t> concentrations were significantly higher in dogs that had severe arrhythmias and died, however uncertain how much arrhythmias contributed to death </a:t>
            </a:r>
          </a:p>
          <a:p>
            <a:r>
              <a:rPr lang="en-US" dirty="0" err="1"/>
              <a:t>Aona</a:t>
            </a:r>
            <a:r>
              <a:rPr lang="en-US" dirty="0"/>
              <a:t>, et al (2017) similar findings, high lactate and echo findings consistent with hypovolemia </a:t>
            </a:r>
          </a:p>
        </p:txBody>
      </p:sp>
    </p:spTree>
    <p:extLst>
      <p:ext uri="{BB962C8B-B14F-4D97-AF65-F5344CB8AC3E}">
        <p14:creationId xmlns:p14="http://schemas.microsoft.com/office/powerpoint/2010/main" val="203285952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F4E6C0-D696-4A1A-A2B3-667347C789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Respiratory dysfunction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93DE78-C60C-4DD6-BF44-F18B949B95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Respiratory compromise secondary to: </a:t>
            </a:r>
          </a:p>
          <a:p>
            <a:pPr marL="457200" indent="-457200">
              <a:buAutoNum type="arabicParenR"/>
            </a:pPr>
            <a:r>
              <a:rPr lang="en-US" dirty="0"/>
              <a:t>reduced pulmonary perfusion</a:t>
            </a:r>
          </a:p>
          <a:p>
            <a:pPr marL="457200" indent="-457200">
              <a:buAutoNum type="arabicParenR"/>
            </a:pPr>
            <a:r>
              <a:rPr lang="en-US" dirty="0"/>
              <a:t>increased intra- abdominal pressure leading to decreased total thoracic volume and normal caudal excursion of the diaphragm </a:t>
            </a:r>
          </a:p>
          <a:p>
            <a:r>
              <a:rPr lang="en-US" dirty="0"/>
              <a:t>Leads to hypoventilation and V/Q mismatch </a:t>
            </a:r>
          </a:p>
          <a:p>
            <a:r>
              <a:rPr lang="en-US" dirty="0"/>
              <a:t>Green et al (2012)- 40% small CVC, 39% esophageal dilation, 34% </a:t>
            </a:r>
            <a:r>
              <a:rPr lang="en-US" dirty="0" err="1"/>
              <a:t>microcardia</a:t>
            </a:r>
            <a:r>
              <a:rPr lang="en-US" dirty="0"/>
              <a:t>, 14% aspiration pneumonia, 5% cardiomegaly, 4% pulmonary nodule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489699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57F8CC-3231-4082-9EF5-1D20B908E4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GI dysfunction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1AF84E-0EFA-45D9-819E-0EADC10603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Decreased gastric blood flow:</a:t>
            </a:r>
          </a:p>
          <a:p>
            <a:pPr marL="0" indent="0">
              <a:buNone/>
            </a:pPr>
            <a:r>
              <a:rPr lang="en-US" dirty="0"/>
              <a:t>	1) compression, thrombosis and avulsion of the splenic and short gastric arteries</a:t>
            </a:r>
          </a:p>
          <a:p>
            <a:pPr marL="0" indent="0">
              <a:buNone/>
            </a:pPr>
            <a:r>
              <a:rPr lang="en-US" dirty="0"/>
              <a:t>	2) elevated intra-gastric pressure </a:t>
            </a:r>
          </a:p>
          <a:p>
            <a:pPr marL="0" indent="0">
              <a:buNone/>
            </a:pPr>
            <a:r>
              <a:rPr lang="en-US" dirty="0"/>
              <a:t>	3) reduced CO</a:t>
            </a:r>
          </a:p>
          <a:p>
            <a:r>
              <a:rPr lang="en-US" dirty="0"/>
              <a:t>Degree of dilatation and duration of volvulus likely impacts progression to gastric necrosis </a:t>
            </a:r>
          </a:p>
          <a:p>
            <a:r>
              <a:rPr lang="en-US" dirty="0"/>
              <a:t>Gastric necrosis and intestinal ischemia may cause bacterial translocation </a:t>
            </a:r>
          </a:p>
          <a:p>
            <a:r>
              <a:rPr lang="en-US" dirty="0"/>
              <a:t>NSAIDS </a:t>
            </a:r>
            <a:r>
              <a:rPr lang="en-US" b="1" dirty="0"/>
              <a:t>contraindicated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94856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51251C-603E-4F25-9947-F72155EEDC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Finn’s radiograph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6DE004FF-E0B3-4990-92AD-0459B9E2642B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7095" y="2171700"/>
            <a:ext cx="4600135" cy="31318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175005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4F63B1-3959-4F78-B03A-02A252B234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 #6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B6D7A5-3F15-4D11-B923-91C9AE797D5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Why do we take a right lateral radiograph? Describe the findings.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715007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4F63B1-3959-4F78-B03A-02A252B234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 #6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B6D7A5-3F15-4D11-B923-91C9AE797D5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Why do we take a right lateral radiograph? Describe the findings. </a:t>
            </a:r>
          </a:p>
          <a:p>
            <a:pPr marL="0" indent="0">
              <a:buNone/>
            </a:pPr>
            <a:r>
              <a:rPr lang="en-US" dirty="0"/>
              <a:t>This view allows us the see the pylorus deviated from the normal position. The pylorus moves cranial and dorsal to the fundus, separated by a soft tissue opacity.</a:t>
            </a:r>
          </a:p>
        </p:txBody>
      </p:sp>
    </p:spTree>
    <p:extLst>
      <p:ext uri="{BB962C8B-B14F-4D97-AF65-F5344CB8AC3E}">
        <p14:creationId xmlns:p14="http://schemas.microsoft.com/office/powerpoint/2010/main" val="63173555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A61F04-F123-4BEB-8047-CAC156644F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 #7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CB6CCB-B714-4F1A-AD42-62E5B3787D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Which portion of the stomach is most commonly affected by necrosis?</a:t>
            </a:r>
          </a:p>
          <a:p>
            <a:pPr marL="0" indent="0">
              <a:buNone/>
            </a:pPr>
            <a:r>
              <a:rPr lang="en-US" dirty="0"/>
              <a:t>a) Fundus</a:t>
            </a:r>
          </a:p>
          <a:p>
            <a:pPr marL="0" indent="0">
              <a:buNone/>
            </a:pPr>
            <a:r>
              <a:rPr lang="en-US" dirty="0"/>
              <a:t>b) Body</a:t>
            </a:r>
          </a:p>
          <a:p>
            <a:pPr marL="0" indent="0">
              <a:buNone/>
            </a:pPr>
            <a:r>
              <a:rPr lang="en-US" dirty="0"/>
              <a:t>c) Cardia</a:t>
            </a:r>
          </a:p>
          <a:p>
            <a:pPr marL="0" indent="0">
              <a:buNone/>
            </a:pPr>
            <a:r>
              <a:rPr lang="en-US" dirty="0"/>
              <a:t>d) Antrum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676784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A61F04-F123-4BEB-8047-CAC156644F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 #7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CB6CCB-B714-4F1A-AD42-62E5B3787D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Which portion of the stomach is most commonly affected by necrosis?</a:t>
            </a:r>
          </a:p>
          <a:p>
            <a:pPr marL="0" indent="0">
              <a:buNone/>
            </a:pPr>
            <a:r>
              <a:rPr lang="en-US" sz="2800" dirty="0">
                <a:solidFill>
                  <a:srgbClr val="FF0000"/>
                </a:solidFill>
              </a:rPr>
              <a:t>a) Fundus</a:t>
            </a:r>
          </a:p>
          <a:p>
            <a:pPr marL="0" indent="0">
              <a:buNone/>
            </a:pPr>
            <a:r>
              <a:rPr lang="en-US" dirty="0"/>
              <a:t>b) Body</a:t>
            </a:r>
          </a:p>
          <a:p>
            <a:pPr marL="0" indent="0">
              <a:buNone/>
            </a:pPr>
            <a:r>
              <a:rPr lang="en-US" dirty="0"/>
              <a:t>c) Cardia</a:t>
            </a:r>
          </a:p>
          <a:p>
            <a:pPr marL="0" indent="0">
              <a:buNone/>
            </a:pPr>
            <a:r>
              <a:rPr lang="en-US" dirty="0"/>
              <a:t>d) Antrum 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886825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39ED11-2FB1-424B-BD35-8FFEA50C36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Renal dysfunction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8301AF-14FA-48B0-8504-B6688D4F7C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AKI common in GDV secondary to:</a:t>
            </a:r>
          </a:p>
          <a:p>
            <a:pPr lvl="1"/>
            <a:r>
              <a:rPr lang="en-US" dirty="0"/>
              <a:t> Hypoperfusion to the kidneys</a:t>
            </a:r>
          </a:p>
          <a:p>
            <a:pPr lvl="1"/>
            <a:r>
              <a:rPr lang="en-US" dirty="0"/>
              <a:t>IRI</a:t>
            </a:r>
          </a:p>
          <a:p>
            <a:pPr lvl="1"/>
            <a:r>
              <a:rPr lang="en-US" dirty="0"/>
              <a:t>Renal </a:t>
            </a:r>
            <a:r>
              <a:rPr lang="en-US" dirty="0" err="1"/>
              <a:t>microthrombosis</a:t>
            </a:r>
            <a:r>
              <a:rPr lang="en-US" dirty="0"/>
              <a:t> </a:t>
            </a:r>
          </a:p>
          <a:p>
            <a:r>
              <a:rPr lang="en-US" dirty="0"/>
              <a:t>AKI defined as increase &gt; 2 mg/dL creatinine after 24 hours of IV fluids, significant risk factor for death</a:t>
            </a:r>
          </a:p>
          <a:p>
            <a:r>
              <a:rPr lang="en-US" dirty="0"/>
              <a:t>NSAIDS </a:t>
            </a:r>
            <a:r>
              <a:rPr lang="en-US" b="1" dirty="0"/>
              <a:t>contraindicated</a:t>
            </a:r>
          </a:p>
        </p:txBody>
      </p:sp>
    </p:spTree>
    <p:extLst>
      <p:ext uri="{BB962C8B-B14F-4D97-AF65-F5344CB8AC3E}">
        <p14:creationId xmlns:p14="http://schemas.microsoft.com/office/powerpoint/2010/main" val="206517470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682657-AF49-4056-96E9-16C9726DF3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Coagulation dysfunction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20CF0B-ABCB-46A8-B07E-C9DA2D6D2D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Progression to DIC due to pooling of blood in the caudal vena cava, tissue hypoxia, SIRS, endotoxemia and sepsis</a:t>
            </a:r>
          </a:p>
          <a:p>
            <a:r>
              <a:rPr lang="en-US" dirty="0"/>
              <a:t>Prevalence of DIC in GDV ranged from 7.8% to 40%</a:t>
            </a:r>
          </a:p>
          <a:p>
            <a:r>
              <a:rPr lang="en-US" dirty="0"/>
              <a:t>Defined as 3 or more abnormal coagulation parameters, correlated with gastric necrosis and non survival </a:t>
            </a:r>
          </a:p>
        </p:txBody>
      </p:sp>
    </p:spTree>
    <p:extLst>
      <p:ext uri="{BB962C8B-B14F-4D97-AF65-F5344CB8AC3E}">
        <p14:creationId xmlns:p14="http://schemas.microsoft.com/office/powerpoint/2010/main" val="232591177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EE122B-F9B0-44C9-9614-CD0EEB6C39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Stabilization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431448-0A65-4D5D-8F14-258BF70BA4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Fluid resuscitation to improve cardiovascular status- large volume isotonic crystalloid administration</a:t>
            </a:r>
          </a:p>
          <a:p>
            <a:r>
              <a:rPr lang="en-US" dirty="0"/>
              <a:t> Pain medication</a:t>
            </a:r>
          </a:p>
          <a:p>
            <a:r>
              <a:rPr lang="en-US" dirty="0"/>
              <a:t>Anti-nausea medication</a:t>
            </a:r>
          </a:p>
          <a:p>
            <a:r>
              <a:rPr lang="en-US" dirty="0"/>
              <a:t>Gastric decompression with trocar or orogastric tube </a:t>
            </a:r>
          </a:p>
          <a:p>
            <a:r>
              <a:rPr lang="en-US" dirty="0"/>
              <a:t>Treat arrhythmias </a:t>
            </a:r>
          </a:p>
        </p:txBody>
      </p:sp>
    </p:spTree>
    <p:extLst>
      <p:ext uri="{BB962C8B-B14F-4D97-AF65-F5344CB8AC3E}">
        <p14:creationId xmlns:p14="http://schemas.microsoft.com/office/powerpoint/2010/main" val="17495661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DB064E-111F-43D5-B744-71F78D81CA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Ischemic reperfusion injury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8B012F-E4C6-44EF-B6AE-748E214696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Paradoxical tissue damage with destruction caused by ROS formed in previously ischemic tissues</a:t>
            </a:r>
          </a:p>
          <a:p>
            <a:r>
              <a:rPr lang="en-US" dirty="0"/>
              <a:t>When oxygen enters previously ischemic tissues it serves as a substrate for previously created xanthine oxidase which catalyzes hypoxanthine to ROS</a:t>
            </a:r>
          </a:p>
          <a:p>
            <a:r>
              <a:rPr lang="en-US" dirty="0"/>
              <a:t>ROS damages proteins, DNA, RNA and causes membrane lipid peroxidation leading to cell death</a:t>
            </a:r>
          </a:p>
          <a:p>
            <a:r>
              <a:rPr lang="en-US" dirty="0"/>
              <a:t>Associated with development of SIRS</a:t>
            </a:r>
          </a:p>
        </p:txBody>
      </p:sp>
    </p:spTree>
    <p:extLst>
      <p:ext uri="{BB962C8B-B14F-4D97-AF65-F5344CB8AC3E}">
        <p14:creationId xmlns:p14="http://schemas.microsoft.com/office/powerpoint/2010/main" val="269960994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8F2959-9027-4D7E-8523-BBBE3309F9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Lidocaine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551FCC-431B-4FA9-8E50-BAE5B2EB72C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Lidocaine decreases pro-inflammatory cytokine production- IL-6 and IL-</a:t>
            </a:r>
            <a:r>
              <a:rPr lang="el-GR" dirty="0"/>
              <a:t>β</a:t>
            </a:r>
            <a:r>
              <a:rPr lang="en-US" dirty="0"/>
              <a:t> </a:t>
            </a:r>
          </a:p>
          <a:p>
            <a:r>
              <a:rPr lang="en-US" dirty="0"/>
              <a:t>Buber, et al (2007) 112 dogs with GDV given 2 mg/kg lidocaine bolus followed by 0.05 mg/kg/min for 3 hours or CRI alone- prior to SX but after stabilization </a:t>
            </a:r>
          </a:p>
          <a:p>
            <a:r>
              <a:rPr lang="en-US" dirty="0"/>
              <a:t>Not associated with reduced risk of complications or mortality, but associated with longer hospitalization</a:t>
            </a:r>
          </a:p>
          <a:p>
            <a:r>
              <a:rPr lang="en-US" dirty="0" err="1"/>
              <a:t>Bruchim</a:t>
            </a:r>
            <a:r>
              <a:rPr lang="en-US" dirty="0"/>
              <a:t>, et al (2012) 83 dogs with GDV given 2 mg/kg bolus followed by 0.05 mg/kg/min at admission over 24 hours prior to stabilization – decrease complication rate and improve outcome </a:t>
            </a:r>
          </a:p>
          <a:p>
            <a:r>
              <a:rPr lang="en-US" dirty="0"/>
              <a:t>Decreased complications- occurrence of post op arrhythmias, AKI and length of hospitalization, no difference in gastric necrosis 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622333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501298-97A1-410A-8C17-92993154B8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Surgery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E1F928-8A50-491C-9128-E64F7B3297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Emergency surgery</a:t>
            </a:r>
          </a:p>
          <a:p>
            <a:r>
              <a:rPr lang="en-US" dirty="0"/>
              <a:t>Gastric decompression typically by orogastric tube</a:t>
            </a:r>
          </a:p>
          <a:p>
            <a:r>
              <a:rPr lang="en-US" dirty="0"/>
              <a:t> Rotation- If 180 to 270 degree rotation, greater </a:t>
            </a:r>
            <a:r>
              <a:rPr lang="en-US" dirty="0" err="1"/>
              <a:t>omentum</a:t>
            </a:r>
            <a:r>
              <a:rPr lang="en-US" dirty="0"/>
              <a:t> is over the cranial abdominal organs</a:t>
            </a:r>
          </a:p>
          <a:p>
            <a:r>
              <a:rPr lang="en-US" dirty="0"/>
              <a:t>Pylorus is by the left body wall</a:t>
            </a:r>
            <a:r>
              <a:rPr lang="en-US" dirty="0">
                <a:sym typeface="Wingdings" panose="05000000000000000000" pitchFamily="2" charset="2"/>
              </a:rPr>
              <a:t> using the duodenum as a landmark bring pylorus back to the right side of the body and push the body of the stomach dorsally </a:t>
            </a:r>
            <a:r>
              <a:rPr lang="en-US" dirty="0"/>
              <a:t> </a:t>
            </a:r>
          </a:p>
          <a:p>
            <a:r>
              <a:rPr lang="en-US" dirty="0"/>
              <a:t>Assess viability of the stomach- serosal color, palpation and arterial bleeding when incised, gastrectomy if indicated </a:t>
            </a:r>
          </a:p>
          <a:p>
            <a:r>
              <a:rPr lang="en-US" dirty="0"/>
              <a:t>Gastric necrosis in 10-37% of dogs with GDV</a:t>
            </a:r>
          </a:p>
        </p:txBody>
      </p:sp>
    </p:spTree>
    <p:extLst>
      <p:ext uri="{BB962C8B-B14F-4D97-AF65-F5344CB8AC3E}">
        <p14:creationId xmlns:p14="http://schemas.microsoft.com/office/powerpoint/2010/main" val="81581303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233B45-298E-47FB-AEB1-DCF01E4714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 #8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73B0AB-2630-4F6E-B89B-3FFE497EC5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Name the types of gastropexies.</a:t>
            </a:r>
          </a:p>
        </p:txBody>
      </p:sp>
    </p:spTree>
    <p:extLst>
      <p:ext uri="{BB962C8B-B14F-4D97-AF65-F5344CB8AC3E}">
        <p14:creationId xmlns:p14="http://schemas.microsoft.com/office/powerpoint/2010/main" val="289132879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E5045E-1CD1-4739-BE43-F475DEBDB8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Surgery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03EB23-883C-4C4D-ACD5-3C8B76F5E2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Gastropexy: permanent adhesion of the gastric antrum to the body wall</a:t>
            </a:r>
          </a:p>
          <a:p>
            <a:r>
              <a:rPr lang="en-US" dirty="0"/>
              <a:t>Types: incisional, belt loop, </a:t>
            </a:r>
            <a:r>
              <a:rPr lang="en-US" dirty="0" err="1"/>
              <a:t>circumcostal</a:t>
            </a:r>
            <a:r>
              <a:rPr lang="en-US" dirty="0"/>
              <a:t>, tube, incorporating, </a:t>
            </a:r>
            <a:r>
              <a:rPr lang="en-US" dirty="0" err="1"/>
              <a:t>gastrocolopexy</a:t>
            </a:r>
            <a:r>
              <a:rPr lang="en-US" dirty="0"/>
              <a:t>, minimally invasive</a:t>
            </a:r>
          </a:p>
          <a:p>
            <a:r>
              <a:rPr lang="en-US" dirty="0"/>
              <a:t>Efficacy of the incisional method was equivalent to the belt loop but superior to </a:t>
            </a:r>
            <a:r>
              <a:rPr lang="en-US" dirty="0" err="1"/>
              <a:t>circumcostal</a:t>
            </a:r>
            <a:r>
              <a:rPr lang="en-US" dirty="0"/>
              <a:t> </a:t>
            </a:r>
          </a:p>
          <a:p>
            <a:r>
              <a:rPr lang="en-US" dirty="0"/>
              <a:t>Benitez, et al (2013) showed no dogs that had prophylactic gastropexies or secondary to GDV had recurrence after incisional gastropexy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636052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A441D4-CE77-4964-8D9C-B10ADFB083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Spleen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70B731-6F54-4861-B1E0-221785EFD4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Assess viability of spleen due to close proximity of spleen and stomach</a:t>
            </a:r>
          </a:p>
          <a:p>
            <a:r>
              <a:rPr lang="en-US" dirty="0"/>
              <a:t>Splenic vascular avulsion, splenic torsion, thrombosis can occur</a:t>
            </a:r>
          </a:p>
          <a:p>
            <a:r>
              <a:rPr lang="en-US" dirty="0"/>
              <a:t>Splenectomy is indicated if splenic compromise</a:t>
            </a:r>
          </a:p>
          <a:p>
            <a:r>
              <a:rPr lang="en-US" dirty="0"/>
              <a:t>Sartor, et al (2013) showed the odds of GDV increased by 5.3X in dogs with previous splenectomy 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508286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E7F579-EA59-47F1-BE8B-9F3E7F9C59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Finn’s surgery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90264D-C137-4555-BF32-D5502BEAD9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Compression and de-rotation were achieved without incident</a:t>
            </a:r>
          </a:p>
          <a:p>
            <a:r>
              <a:rPr lang="en-US" dirty="0"/>
              <a:t>Stomach and spleen viability was assessed as normal</a:t>
            </a:r>
          </a:p>
          <a:p>
            <a:r>
              <a:rPr lang="en-US" dirty="0"/>
              <a:t>Palpation of the stomach revealed foreign material, gastrotomy was performed and a squeaker was removed</a:t>
            </a:r>
          </a:p>
          <a:p>
            <a:r>
              <a:rPr lang="en-US" dirty="0"/>
              <a:t>Incisional gastropexy was performed </a:t>
            </a:r>
          </a:p>
          <a:p>
            <a:r>
              <a:rPr lang="en-US" dirty="0"/>
              <a:t>Post op </a:t>
            </a:r>
            <a:r>
              <a:rPr lang="en-US" dirty="0" err="1"/>
              <a:t>Gaslyte</a:t>
            </a:r>
            <a:r>
              <a:rPr lang="en-US" dirty="0"/>
              <a:t> showed a lactate of 2 mmol/L</a:t>
            </a:r>
          </a:p>
        </p:txBody>
      </p:sp>
    </p:spTree>
    <p:extLst>
      <p:ext uri="{BB962C8B-B14F-4D97-AF65-F5344CB8AC3E}">
        <p14:creationId xmlns:p14="http://schemas.microsoft.com/office/powerpoint/2010/main" val="211905945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2EA6F7-AA14-45BA-8B9B-4A0AD3C5E6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Post op complications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7F7276-F609-4B86-BC62-689B5CEED5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Ventricular arrhythmias</a:t>
            </a:r>
          </a:p>
          <a:p>
            <a:r>
              <a:rPr lang="en-US" dirty="0"/>
              <a:t>DIC</a:t>
            </a:r>
          </a:p>
          <a:p>
            <a:r>
              <a:rPr lang="en-US" dirty="0"/>
              <a:t>AKI</a:t>
            </a:r>
          </a:p>
          <a:p>
            <a:r>
              <a:rPr lang="en-US" dirty="0"/>
              <a:t>Sepsis</a:t>
            </a:r>
          </a:p>
          <a:p>
            <a:r>
              <a:rPr lang="en-US" dirty="0"/>
              <a:t>Perforation </a:t>
            </a:r>
          </a:p>
        </p:txBody>
      </p:sp>
    </p:spTree>
    <p:extLst>
      <p:ext uri="{BB962C8B-B14F-4D97-AF65-F5344CB8AC3E}">
        <p14:creationId xmlns:p14="http://schemas.microsoft.com/office/powerpoint/2010/main" val="8422781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69F0D2-C263-4044-B699-778D47D291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Post op care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D486C4-4E48-4C69-B390-E143E82826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Pain control: commonly with pure mu agonists, +/- ketamine and lidocaine</a:t>
            </a:r>
          </a:p>
          <a:p>
            <a:r>
              <a:rPr lang="en-US" dirty="0"/>
              <a:t>Isotonic crystalloid fluids</a:t>
            </a:r>
          </a:p>
          <a:p>
            <a:r>
              <a:rPr lang="en-US" dirty="0" err="1"/>
              <a:t>Gastroprotectants</a:t>
            </a:r>
            <a:r>
              <a:rPr lang="en-US" dirty="0"/>
              <a:t> – metoclopramide, pantoprazole, sucralfate, maropitant </a:t>
            </a:r>
          </a:p>
          <a:p>
            <a:r>
              <a:rPr lang="en-US" dirty="0"/>
              <a:t>Monitor acid/base, electrolytes, urine production, peritoneal effusion, ECG</a:t>
            </a:r>
          </a:p>
          <a:p>
            <a:r>
              <a:rPr lang="en-US" dirty="0"/>
              <a:t>Albumin &lt;1.5 g/dL consider canine albumin infusion </a:t>
            </a:r>
          </a:p>
          <a:p>
            <a:r>
              <a:rPr lang="en-US" dirty="0"/>
              <a:t>Early enteral nutrition- as soon as they will eat!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384975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2564E8-BD1E-49D4-91F1-A92753D8B4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Prognosis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887D2D-6174-4578-8B5D-618032FCEC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Overall survival rate 77%-89% (92%-100% in dog without necrosis, 38%-75% in dogs with necrosis) </a:t>
            </a:r>
          </a:p>
          <a:p>
            <a:r>
              <a:rPr lang="en-US" dirty="0"/>
              <a:t>Older dogs more likely to be euthanized prior to surgery</a:t>
            </a:r>
          </a:p>
          <a:p>
            <a:r>
              <a:rPr lang="en-US" dirty="0"/>
              <a:t>Worse prognosis with gastric necrosis and initial plasma lactate is moderately to severely elevated (5-10 mmol/L) and increases after fluid therapy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0123351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EC81B6-F49D-4DBF-BA13-1EB9BD5BA1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Finn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9AC38B-96B0-4312-8F8B-B2D1866404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Finn was hospitalized for 3 days post op but was eating well and discharged to the care of his owners and Freckles!</a:t>
            </a:r>
          </a:p>
        </p:txBody>
      </p:sp>
    </p:spTree>
    <p:extLst>
      <p:ext uri="{BB962C8B-B14F-4D97-AF65-F5344CB8AC3E}">
        <p14:creationId xmlns:p14="http://schemas.microsoft.com/office/powerpoint/2010/main" val="3851746744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51E434-F044-4873-A439-9CD5546076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125E8E-6CA3-4716-BCE2-9DE33BC6A2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b="0" i="0" dirty="0">
                <a:solidFill>
                  <a:srgbClr val="212121"/>
                </a:solidFill>
                <a:effectLst/>
                <a:latin typeface="BlinkMacSystemFont"/>
              </a:rPr>
              <a:t>Mooney E, Raw C, Hughes D. Plasma lactate concentration as a prognostic biomarker in dogs with gastric dilation and volvulus. Top Companion </a:t>
            </a:r>
            <a:r>
              <a:rPr lang="en-US" b="0" i="0" dirty="0" err="1">
                <a:solidFill>
                  <a:srgbClr val="212121"/>
                </a:solidFill>
                <a:effectLst/>
                <a:latin typeface="BlinkMacSystemFont"/>
              </a:rPr>
              <a:t>Anim</a:t>
            </a:r>
            <a:r>
              <a:rPr lang="en-US" b="0" i="0" dirty="0">
                <a:solidFill>
                  <a:srgbClr val="212121"/>
                </a:solidFill>
                <a:effectLst/>
                <a:latin typeface="BlinkMacSystemFont"/>
              </a:rPr>
              <a:t> Med. 2014 Sep;29(3):71-6. </a:t>
            </a:r>
            <a:r>
              <a:rPr lang="en-US" b="0" i="0" dirty="0" err="1">
                <a:solidFill>
                  <a:srgbClr val="212121"/>
                </a:solidFill>
                <a:effectLst/>
                <a:latin typeface="BlinkMacSystemFont"/>
              </a:rPr>
              <a:t>doi</a:t>
            </a:r>
            <a:r>
              <a:rPr lang="en-US" b="0" i="0" dirty="0">
                <a:solidFill>
                  <a:srgbClr val="212121"/>
                </a:solidFill>
                <a:effectLst/>
                <a:latin typeface="BlinkMacSystemFont"/>
              </a:rPr>
              <a:t>: 10.1053/j.tcam.2014.09.005. </a:t>
            </a:r>
            <a:r>
              <a:rPr lang="en-US" b="0" i="0" dirty="0" err="1">
                <a:solidFill>
                  <a:srgbClr val="212121"/>
                </a:solidFill>
                <a:effectLst/>
                <a:latin typeface="BlinkMacSystemFont"/>
              </a:rPr>
              <a:t>Epub</a:t>
            </a:r>
            <a:r>
              <a:rPr lang="en-US" b="0" i="0" dirty="0">
                <a:solidFill>
                  <a:srgbClr val="212121"/>
                </a:solidFill>
                <a:effectLst/>
                <a:latin typeface="BlinkMacSystemFont"/>
              </a:rPr>
              <a:t> 2014 Sep 18. PMID: 25496924.</a:t>
            </a:r>
          </a:p>
          <a:p>
            <a:r>
              <a:rPr lang="en-US" b="0" i="0" dirty="0">
                <a:solidFill>
                  <a:srgbClr val="212121"/>
                </a:solidFill>
                <a:effectLst/>
                <a:latin typeface="BlinkMacSystemFont"/>
              </a:rPr>
              <a:t>Mackenzie G, Barnhart M, Kennedy S, </a:t>
            </a:r>
            <a:r>
              <a:rPr lang="en-US" b="0" i="0" dirty="0" err="1">
                <a:solidFill>
                  <a:srgbClr val="212121"/>
                </a:solidFill>
                <a:effectLst/>
                <a:latin typeface="BlinkMacSystemFont"/>
              </a:rPr>
              <a:t>DeHoff</a:t>
            </a:r>
            <a:r>
              <a:rPr lang="en-US" b="0" i="0" dirty="0">
                <a:solidFill>
                  <a:srgbClr val="212121"/>
                </a:solidFill>
                <a:effectLst/>
                <a:latin typeface="BlinkMacSystemFont"/>
              </a:rPr>
              <a:t> W, </a:t>
            </a:r>
            <a:r>
              <a:rPr lang="en-US" b="0" i="0" dirty="0" err="1">
                <a:solidFill>
                  <a:srgbClr val="212121"/>
                </a:solidFill>
                <a:effectLst/>
                <a:latin typeface="BlinkMacSystemFont"/>
              </a:rPr>
              <a:t>Schertel</a:t>
            </a:r>
            <a:r>
              <a:rPr lang="en-US" b="0" i="0" dirty="0">
                <a:solidFill>
                  <a:srgbClr val="212121"/>
                </a:solidFill>
                <a:effectLst/>
                <a:latin typeface="BlinkMacSystemFont"/>
              </a:rPr>
              <a:t> E. A retrospective study of factors influencing survival following surgery for gastric dilatation-volvulus syndrome in 306 dogs. J Am </a:t>
            </a:r>
            <a:r>
              <a:rPr lang="en-US" b="0" i="0" dirty="0" err="1">
                <a:solidFill>
                  <a:srgbClr val="212121"/>
                </a:solidFill>
                <a:effectLst/>
                <a:latin typeface="BlinkMacSystemFont"/>
              </a:rPr>
              <a:t>Anim</a:t>
            </a:r>
            <a:r>
              <a:rPr lang="en-US" b="0" i="0" dirty="0">
                <a:solidFill>
                  <a:srgbClr val="212121"/>
                </a:solidFill>
                <a:effectLst/>
                <a:latin typeface="BlinkMacSystemFont"/>
              </a:rPr>
              <a:t> Hosp Assoc. 2010 Mar-Apr;46(2):97-102. </a:t>
            </a:r>
            <a:r>
              <a:rPr lang="en-US" b="0" i="0" dirty="0" err="1">
                <a:solidFill>
                  <a:srgbClr val="212121"/>
                </a:solidFill>
                <a:effectLst/>
                <a:latin typeface="BlinkMacSystemFont"/>
              </a:rPr>
              <a:t>doi</a:t>
            </a:r>
            <a:r>
              <a:rPr lang="en-US" b="0" i="0" dirty="0">
                <a:solidFill>
                  <a:srgbClr val="212121"/>
                </a:solidFill>
                <a:effectLst/>
                <a:latin typeface="BlinkMacSystemFont"/>
              </a:rPr>
              <a:t>: 10.5326/0460097. PMID: 20194364.</a:t>
            </a:r>
            <a:endParaRPr lang="en-US" dirty="0">
              <a:solidFill>
                <a:srgbClr val="212121"/>
              </a:solidFill>
              <a:latin typeface="BlinkMacSystemFont"/>
            </a:endParaRPr>
          </a:p>
          <a:p>
            <a:r>
              <a:rPr lang="en-US" b="0" i="0" dirty="0">
                <a:solidFill>
                  <a:srgbClr val="212121"/>
                </a:solidFill>
                <a:effectLst/>
                <a:latin typeface="BlinkMacSystemFont"/>
              </a:rPr>
              <a:t>Green JL, Cimino Brown D, </a:t>
            </a:r>
            <a:r>
              <a:rPr lang="en-US" b="0" i="0" dirty="0" err="1">
                <a:solidFill>
                  <a:srgbClr val="212121"/>
                </a:solidFill>
                <a:effectLst/>
                <a:latin typeface="BlinkMacSystemFont"/>
              </a:rPr>
              <a:t>Agnello</a:t>
            </a:r>
            <a:r>
              <a:rPr lang="en-US" b="0" i="0" dirty="0">
                <a:solidFill>
                  <a:srgbClr val="212121"/>
                </a:solidFill>
                <a:effectLst/>
                <a:latin typeface="BlinkMacSystemFont"/>
              </a:rPr>
              <a:t> KA. Preoperative thoracic radiographic findings in dogs presenting for gastric dilatation-volvulus (2000-2010): 101 cases. J Vet </a:t>
            </a:r>
            <a:r>
              <a:rPr lang="en-US" b="0" i="0" dirty="0" err="1">
                <a:solidFill>
                  <a:srgbClr val="212121"/>
                </a:solidFill>
                <a:effectLst/>
                <a:latin typeface="BlinkMacSystemFont"/>
              </a:rPr>
              <a:t>Emerg</a:t>
            </a:r>
            <a:r>
              <a:rPr lang="en-US" b="0" i="0" dirty="0">
                <a:solidFill>
                  <a:srgbClr val="212121"/>
                </a:solidFill>
                <a:effectLst/>
                <a:latin typeface="BlinkMacSystemFont"/>
              </a:rPr>
              <a:t> Crit Care (San Antonio). 2012 Oct;22(5):595-600. </a:t>
            </a:r>
            <a:r>
              <a:rPr lang="en-US" b="0" i="0" dirty="0" err="1">
                <a:solidFill>
                  <a:srgbClr val="212121"/>
                </a:solidFill>
                <a:effectLst/>
                <a:latin typeface="BlinkMacSystemFont"/>
              </a:rPr>
              <a:t>doi</a:t>
            </a:r>
            <a:r>
              <a:rPr lang="en-US" b="0" i="0" dirty="0">
                <a:solidFill>
                  <a:srgbClr val="212121"/>
                </a:solidFill>
                <a:effectLst/>
                <a:latin typeface="BlinkMacSystemFont"/>
              </a:rPr>
              <a:t>: 10.1111/j.1476-4431.2012.00802.x. PMID: 23110573.</a:t>
            </a:r>
          </a:p>
          <a:p>
            <a:r>
              <a:rPr lang="en-US" b="0" i="0" dirty="0" err="1">
                <a:solidFill>
                  <a:srgbClr val="212121"/>
                </a:solidFill>
                <a:effectLst/>
                <a:latin typeface="BlinkMacSystemFont"/>
              </a:rPr>
              <a:t>Bruchim</a:t>
            </a:r>
            <a:r>
              <a:rPr lang="en-US" b="0" i="0" dirty="0">
                <a:solidFill>
                  <a:srgbClr val="212121"/>
                </a:solidFill>
                <a:effectLst/>
                <a:latin typeface="BlinkMacSystemFont"/>
              </a:rPr>
              <a:t> Y, </a:t>
            </a:r>
            <a:r>
              <a:rPr lang="en-US" b="0" i="0" dirty="0" err="1">
                <a:solidFill>
                  <a:srgbClr val="212121"/>
                </a:solidFill>
                <a:effectLst/>
                <a:latin typeface="BlinkMacSystemFont"/>
              </a:rPr>
              <a:t>Itay</a:t>
            </a:r>
            <a:r>
              <a:rPr lang="en-US" b="0" i="0" dirty="0">
                <a:solidFill>
                  <a:srgbClr val="212121"/>
                </a:solidFill>
                <a:effectLst/>
                <a:latin typeface="BlinkMacSystemFont"/>
              </a:rPr>
              <a:t> S, Shira BH, </a:t>
            </a:r>
            <a:r>
              <a:rPr lang="en-US" b="0" i="0" dirty="0" err="1">
                <a:solidFill>
                  <a:srgbClr val="212121"/>
                </a:solidFill>
                <a:effectLst/>
                <a:latin typeface="BlinkMacSystemFont"/>
              </a:rPr>
              <a:t>Kelmer</a:t>
            </a:r>
            <a:r>
              <a:rPr lang="en-US" b="0" i="0" dirty="0">
                <a:solidFill>
                  <a:srgbClr val="212121"/>
                </a:solidFill>
                <a:effectLst/>
                <a:latin typeface="BlinkMacSystemFont"/>
              </a:rPr>
              <a:t> E, </a:t>
            </a:r>
            <a:r>
              <a:rPr lang="en-US" b="0" i="0" dirty="0" err="1">
                <a:solidFill>
                  <a:srgbClr val="212121"/>
                </a:solidFill>
                <a:effectLst/>
                <a:latin typeface="BlinkMacSystemFont"/>
              </a:rPr>
              <a:t>Sigal</a:t>
            </a:r>
            <a:r>
              <a:rPr lang="en-US" b="0" i="0" dirty="0">
                <a:solidFill>
                  <a:srgbClr val="212121"/>
                </a:solidFill>
                <a:effectLst/>
                <a:latin typeface="BlinkMacSystemFont"/>
              </a:rPr>
              <a:t> Y, </a:t>
            </a:r>
            <a:r>
              <a:rPr lang="en-US" b="0" i="0" dirty="0" err="1">
                <a:solidFill>
                  <a:srgbClr val="212121"/>
                </a:solidFill>
                <a:effectLst/>
                <a:latin typeface="BlinkMacSystemFont"/>
              </a:rPr>
              <a:t>Itamar</a:t>
            </a:r>
            <a:r>
              <a:rPr lang="en-US" b="0" i="0" dirty="0">
                <a:solidFill>
                  <a:srgbClr val="212121"/>
                </a:solidFill>
                <a:effectLst/>
                <a:latin typeface="BlinkMacSystemFont"/>
              </a:rPr>
              <a:t> A, Gilad S. Evaluation of lidocaine treatment on frequency of cardiac arrhythmias, acute kidney injury, and hospitalization time in dogs with gastric dilatation volvulus. J Vet </a:t>
            </a:r>
            <a:r>
              <a:rPr lang="en-US" b="0" i="0" dirty="0" err="1">
                <a:solidFill>
                  <a:srgbClr val="212121"/>
                </a:solidFill>
                <a:effectLst/>
                <a:latin typeface="BlinkMacSystemFont"/>
              </a:rPr>
              <a:t>Emerg</a:t>
            </a:r>
            <a:r>
              <a:rPr lang="en-US" b="0" i="0" dirty="0">
                <a:solidFill>
                  <a:srgbClr val="212121"/>
                </a:solidFill>
                <a:effectLst/>
                <a:latin typeface="BlinkMacSystemFont"/>
              </a:rPr>
              <a:t> Crit Care (San Antonio). 2012 Aug;22(4):419-27. </a:t>
            </a:r>
            <a:r>
              <a:rPr lang="en-US" b="0" i="0" dirty="0" err="1">
                <a:solidFill>
                  <a:srgbClr val="212121"/>
                </a:solidFill>
                <a:effectLst/>
                <a:latin typeface="BlinkMacSystemFont"/>
              </a:rPr>
              <a:t>doi</a:t>
            </a:r>
            <a:r>
              <a:rPr lang="en-US" b="0" i="0" dirty="0">
                <a:solidFill>
                  <a:srgbClr val="212121"/>
                </a:solidFill>
                <a:effectLst/>
                <a:latin typeface="BlinkMacSystemFont"/>
              </a:rPr>
              <a:t>: 10.1111/j.1476-4431.2012.00779.x. </a:t>
            </a:r>
            <a:r>
              <a:rPr lang="en-US" b="0" i="0" dirty="0" err="1">
                <a:solidFill>
                  <a:srgbClr val="212121"/>
                </a:solidFill>
                <a:effectLst/>
                <a:latin typeface="BlinkMacSystemFont"/>
              </a:rPr>
              <a:t>Epub</a:t>
            </a:r>
            <a:r>
              <a:rPr lang="en-US" b="0" i="0" dirty="0">
                <a:solidFill>
                  <a:srgbClr val="212121"/>
                </a:solidFill>
                <a:effectLst/>
                <a:latin typeface="BlinkMacSystemFont"/>
              </a:rPr>
              <a:t> 2012 Jul 17. PMID: 22805421.</a:t>
            </a:r>
          </a:p>
          <a:p>
            <a:r>
              <a:rPr lang="en-US" b="0" i="0" dirty="0" err="1">
                <a:solidFill>
                  <a:srgbClr val="212121"/>
                </a:solidFill>
                <a:effectLst/>
                <a:latin typeface="BlinkMacSystemFont"/>
              </a:rPr>
              <a:t>Rauserova-Lexmaulova</a:t>
            </a:r>
            <a:r>
              <a:rPr lang="en-US" b="0" i="0" dirty="0">
                <a:solidFill>
                  <a:srgbClr val="212121"/>
                </a:solidFill>
                <a:effectLst/>
                <a:latin typeface="BlinkMacSystemFont"/>
              </a:rPr>
              <a:t> L, </a:t>
            </a:r>
            <a:r>
              <a:rPr lang="en-US" b="0" i="0" dirty="0" err="1">
                <a:solidFill>
                  <a:srgbClr val="212121"/>
                </a:solidFill>
                <a:effectLst/>
                <a:latin typeface="BlinkMacSystemFont"/>
              </a:rPr>
              <a:t>Vanova-Uhrikova</a:t>
            </a:r>
            <a:r>
              <a:rPr lang="en-US" b="0" i="0" dirty="0">
                <a:solidFill>
                  <a:srgbClr val="212121"/>
                </a:solidFill>
                <a:effectLst/>
                <a:latin typeface="BlinkMacSystemFont"/>
              </a:rPr>
              <a:t> I, </a:t>
            </a:r>
            <a:r>
              <a:rPr lang="en-US" b="0" i="0" dirty="0" err="1">
                <a:solidFill>
                  <a:srgbClr val="212121"/>
                </a:solidFill>
                <a:effectLst/>
                <a:latin typeface="BlinkMacSystemFont"/>
              </a:rPr>
              <a:t>Rehakova</a:t>
            </a:r>
            <a:r>
              <a:rPr lang="en-US" b="0" i="0" dirty="0">
                <a:solidFill>
                  <a:srgbClr val="212121"/>
                </a:solidFill>
                <a:effectLst/>
                <a:latin typeface="BlinkMacSystemFont"/>
              </a:rPr>
              <a:t> K. Acid-Base, Electrolyte and Lactate Abnormalities as Well as Gastric Necrosis and Survival in Dogs With Gastric Dilation-Volvulus Syndrome. A Retrospective Study in 75 Dogs. Top Companion </a:t>
            </a:r>
            <a:r>
              <a:rPr lang="en-US" b="0" i="0" dirty="0" err="1">
                <a:solidFill>
                  <a:srgbClr val="212121"/>
                </a:solidFill>
                <a:effectLst/>
                <a:latin typeface="BlinkMacSystemFont"/>
              </a:rPr>
              <a:t>Anim</a:t>
            </a:r>
            <a:r>
              <a:rPr lang="en-US" b="0" i="0" dirty="0">
                <a:solidFill>
                  <a:srgbClr val="212121"/>
                </a:solidFill>
                <a:effectLst/>
                <a:latin typeface="BlinkMacSystemFont"/>
              </a:rPr>
              <a:t> Med. 2020 Jun;39:100403. </a:t>
            </a:r>
            <a:r>
              <a:rPr lang="en-US" b="0" i="0" dirty="0" err="1">
                <a:solidFill>
                  <a:srgbClr val="212121"/>
                </a:solidFill>
                <a:effectLst/>
                <a:latin typeface="BlinkMacSystemFont"/>
              </a:rPr>
              <a:t>doi</a:t>
            </a:r>
            <a:r>
              <a:rPr lang="en-US" b="0" i="0" dirty="0">
                <a:solidFill>
                  <a:srgbClr val="212121"/>
                </a:solidFill>
                <a:effectLst/>
                <a:latin typeface="BlinkMacSystemFont"/>
              </a:rPr>
              <a:t>: 10.1016/j.tcam.2020.100403. </a:t>
            </a:r>
            <a:r>
              <a:rPr lang="en-US" b="0" i="0" dirty="0" err="1">
                <a:solidFill>
                  <a:srgbClr val="212121"/>
                </a:solidFill>
                <a:effectLst/>
                <a:latin typeface="BlinkMacSystemFont"/>
              </a:rPr>
              <a:t>Epub</a:t>
            </a:r>
            <a:r>
              <a:rPr lang="en-US" b="0" i="0" dirty="0">
                <a:solidFill>
                  <a:srgbClr val="212121"/>
                </a:solidFill>
                <a:effectLst/>
                <a:latin typeface="BlinkMacSystemFont"/>
              </a:rPr>
              <a:t> 2020 Jan 14. PMID: 32482282.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0762066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758CA8-FE88-4D81-B5F1-B57426A65E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0A74AE-6BBD-464D-8B26-82D9B9ECF6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b="0" i="0" dirty="0">
                <a:solidFill>
                  <a:srgbClr val="212121"/>
                </a:solidFill>
                <a:effectLst/>
                <a:latin typeface="BlinkMacSystemFont"/>
              </a:rPr>
              <a:t>Buber T, </a:t>
            </a:r>
            <a:r>
              <a:rPr lang="en-US" b="0" i="0" dirty="0" err="1">
                <a:solidFill>
                  <a:srgbClr val="212121"/>
                </a:solidFill>
                <a:effectLst/>
                <a:latin typeface="BlinkMacSystemFont"/>
              </a:rPr>
              <a:t>Saragusty</a:t>
            </a:r>
            <a:r>
              <a:rPr lang="en-US" b="0" i="0" dirty="0">
                <a:solidFill>
                  <a:srgbClr val="212121"/>
                </a:solidFill>
                <a:effectLst/>
                <a:latin typeface="BlinkMacSystemFont"/>
              </a:rPr>
              <a:t> J, </a:t>
            </a:r>
            <a:r>
              <a:rPr lang="en-US" b="0" i="0" dirty="0" err="1">
                <a:solidFill>
                  <a:srgbClr val="212121"/>
                </a:solidFill>
                <a:effectLst/>
                <a:latin typeface="BlinkMacSystemFont"/>
              </a:rPr>
              <a:t>Ranen</a:t>
            </a:r>
            <a:r>
              <a:rPr lang="en-US" b="0" i="0" dirty="0">
                <a:solidFill>
                  <a:srgbClr val="212121"/>
                </a:solidFill>
                <a:effectLst/>
                <a:latin typeface="BlinkMacSystemFont"/>
              </a:rPr>
              <a:t> E, Epstein A, </a:t>
            </a:r>
            <a:r>
              <a:rPr lang="en-US" b="0" i="0" dirty="0" err="1">
                <a:solidFill>
                  <a:srgbClr val="212121"/>
                </a:solidFill>
                <a:effectLst/>
                <a:latin typeface="BlinkMacSystemFont"/>
              </a:rPr>
              <a:t>Bdolah</a:t>
            </a:r>
            <a:r>
              <a:rPr lang="en-US" b="0" i="0" dirty="0">
                <a:solidFill>
                  <a:srgbClr val="212121"/>
                </a:solidFill>
                <a:effectLst/>
                <a:latin typeface="BlinkMacSystemFont"/>
              </a:rPr>
              <a:t>-Abram T, </a:t>
            </a:r>
            <a:r>
              <a:rPr lang="en-US" b="0" i="0" dirty="0" err="1">
                <a:solidFill>
                  <a:srgbClr val="212121"/>
                </a:solidFill>
                <a:effectLst/>
                <a:latin typeface="BlinkMacSystemFont"/>
              </a:rPr>
              <a:t>Bruchim</a:t>
            </a:r>
            <a:r>
              <a:rPr lang="en-US" b="0" i="0" dirty="0">
                <a:solidFill>
                  <a:srgbClr val="212121"/>
                </a:solidFill>
                <a:effectLst/>
                <a:latin typeface="BlinkMacSystemFont"/>
              </a:rPr>
              <a:t> Y. Evaluation of lidocaine treatment and risk factors for death associated with gastric dilatation and volvulus in dogs: 112 cases (1997-2005). J Am Vet Med Assoc. 2007 May 1;230(9):1334-9. </a:t>
            </a:r>
            <a:r>
              <a:rPr lang="en-US" b="0" i="0" dirty="0" err="1">
                <a:solidFill>
                  <a:srgbClr val="212121"/>
                </a:solidFill>
                <a:effectLst/>
                <a:latin typeface="BlinkMacSystemFont"/>
              </a:rPr>
              <a:t>doi</a:t>
            </a:r>
            <a:r>
              <a:rPr lang="en-US" b="0" i="0" dirty="0">
                <a:solidFill>
                  <a:srgbClr val="212121"/>
                </a:solidFill>
                <a:effectLst/>
                <a:latin typeface="BlinkMacSystemFont"/>
              </a:rPr>
              <a:t>: 10.2460/javma.230.9.1334. PMID: 17472559.</a:t>
            </a:r>
          </a:p>
          <a:p>
            <a:r>
              <a:rPr lang="en-US" b="0" i="0" dirty="0" err="1">
                <a:solidFill>
                  <a:srgbClr val="212121"/>
                </a:solidFill>
                <a:effectLst/>
                <a:latin typeface="BlinkMacSystemFont"/>
              </a:rPr>
              <a:t>Grassato</a:t>
            </a:r>
            <a:r>
              <a:rPr lang="en-US" b="0" i="0" dirty="0">
                <a:solidFill>
                  <a:srgbClr val="212121"/>
                </a:solidFill>
                <a:effectLst/>
                <a:latin typeface="BlinkMacSystemFont"/>
              </a:rPr>
              <a:t> L, </a:t>
            </a:r>
            <a:r>
              <a:rPr lang="en-US" b="0" i="0" dirty="0" err="1">
                <a:solidFill>
                  <a:srgbClr val="212121"/>
                </a:solidFill>
                <a:effectLst/>
                <a:latin typeface="BlinkMacSystemFont"/>
              </a:rPr>
              <a:t>Spinella</a:t>
            </a:r>
            <a:r>
              <a:rPr lang="en-US" b="0" i="0" dirty="0">
                <a:solidFill>
                  <a:srgbClr val="212121"/>
                </a:solidFill>
                <a:effectLst/>
                <a:latin typeface="BlinkMacSystemFont"/>
              </a:rPr>
              <a:t> G, </a:t>
            </a:r>
            <a:r>
              <a:rPr lang="en-US" b="0" i="0" dirty="0" err="1">
                <a:solidFill>
                  <a:srgbClr val="212121"/>
                </a:solidFill>
                <a:effectLst/>
                <a:latin typeface="BlinkMacSystemFont"/>
              </a:rPr>
              <a:t>Musella</a:t>
            </a:r>
            <a:r>
              <a:rPr lang="en-US" b="0" i="0" dirty="0">
                <a:solidFill>
                  <a:srgbClr val="212121"/>
                </a:solidFill>
                <a:effectLst/>
                <a:latin typeface="BlinkMacSystemFont"/>
              </a:rPr>
              <a:t> V, </a:t>
            </a:r>
            <a:r>
              <a:rPr lang="en-US" b="0" i="0" dirty="0" err="1">
                <a:solidFill>
                  <a:srgbClr val="212121"/>
                </a:solidFill>
                <a:effectLst/>
                <a:latin typeface="BlinkMacSystemFont"/>
              </a:rPr>
              <a:t>Giunti</a:t>
            </a:r>
            <a:r>
              <a:rPr lang="en-US" b="0" i="0" dirty="0">
                <a:solidFill>
                  <a:srgbClr val="212121"/>
                </a:solidFill>
                <a:effectLst/>
                <a:latin typeface="BlinkMacSystemFont"/>
              </a:rPr>
              <a:t> M, </a:t>
            </a:r>
            <a:r>
              <a:rPr lang="en-US" b="0" i="0" dirty="0" err="1">
                <a:solidFill>
                  <a:srgbClr val="212121"/>
                </a:solidFill>
                <a:effectLst/>
                <a:latin typeface="BlinkMacSystemFont"/>
              </a:rPr>
              <a:t>Vilar</a:t>
            </a:r>
            <a:r>
              <a:rPr lang="en-US" b="0" i="0" dirty="0">
                <a:solidFill>
                  <a:srgbClr val="212121"/>
                </a:solidFill>
                <a:effectLst/>
                <a:latin typeface="BlinkMacSystemFont"/>
              </a:rPr>
              <a:t> JM, </a:t>
            </a:r>
            <a:r>
              <a:rPr lang="en-US" b="0" i="0" dirty="0" err="1">
                <a:solidFill>
                  <a:srgbClr val="212121"/>
                </a:solidFill>
                <a:effectLst/>
                <a:latin typeface="BlinkMacSystemFont"/>
              </a:rPr>
              <a:t>Valentini</a:t>
            </a:r>
            <a:r>
              <a:rPr lang="en-US" b="0" i="0" dirty="0">
                <a:solidFill>
                  <a:srgbClr val="212121"/>
                </a:solidFill>
                <a:effectLst/>
                <a:latin typeface="BlinkMacSystemFont"/>
              </a:rPr>
              <a:t> S. Pre- and post-surgical evaluation of plasma lactate concentration in 45 dogs with gastric dilatation-volvulus: A preliminary study. </a:t>
            </a:r>
            <a:r>
              <a:rPr lang="en-US" b="0" i="0" dirty="0" err="1">
                <a:solidFill>
                  <a:srgbClr val="212121"/>
                </a:solidFill>
                <a:effectLst/>
                <a:latin typeface="BlinkMacSystemFont"/>
              </a:rPr>
              <a:t>Heliyon</a:t>
            </a:r>
            <a:r>
              <a:rPr lang="en-US" b="0" i="0" dirty="0">
                <a:solidFill>
                  <a:srgbClr val="212121"/>
                </a:solidFill>
                <a:effectLst/>
                <a:latin typeface="BlinkMacSystemFont"/>
              </a:rPr>
              <a:t>. 2020 Jan 28;6(1):e03307. </a:t>
            </a:r>
            <a:r>
              <a:rPr lang="en-US" b="0" i="0" dirty="0" err="1">
                <a:solidFill>
                  <a:srgbClr val="212121"/>
                </a:solidFill>
                <a:effectLst/>
                <a:latin typeface="BlinkMacSystemFont"/>
              </a:rPr>
              <a:t>doi</a:t>
            </a:r>
            <a:r>
              <a:rPr lang="en-US" b="0" i="0" dirty="0">
                <a:solidFill>
                  <a:srgbClr val="212121"/>
                </a:solidFill>
                <a:effectLst/>
                <a:latin typeface="BlinkMacSystemFont"/>
              </a:rPr>
              <a:t>: 10.1016/j.heliyon.2020.e03307. PMID: 32051874; PMCID: PMC7002851.</a:t>
            </a:r>
          </a:p>
          <a:p>
            <a:r>
              <a:rPr lang="en-US" b="0" i="0" dirty="0">
                <a:solidFill>
                  <a:srgbClr val="212121"/>
                </a:solidFill>
                <a:effectLst/>
                <a:latin typeface="BlinkMacSystemFont"/>
              </a:rPr>
              <a:t>Allen P, Paul A. Gastropexy for prevention of gastric dilatation-volvulus in dogs: history and techniques. Top Companion </a:t>
            </a:r>
            <a:r>
              <a:rPr lang="en-US" b="0" i="0" dirty="0" err="1">
                <a:solidFill>
                  <a:srgbClr val="212121"/>
                </a:solidFill>
                <a:effectLst/>
                <a:latin typeface="BlinkMacSystemFont"/>
              </a:rPr>
              <a:t>Anim</a:t>
            </a:r>
            <a:r>
              <a:rPr lang="en-US" b="0" i="0" dirty="0">
                <a:solidFill>
                  <a:srgbClr val="212121"/>
                </a:solidFill>
                <a:effectLst/>
                <a:latin typeface="BlinkMacSystemFont"/>
              </a:rPr>
              <a:t> Med. 2014 Sep;29(3):77-80. </a:t>
            </a:r>
            <a:r>
              <a:rPr lang="en-US" b="0" i="0" dirty="0" err="1">
                <a:solidFill>
                  <a:srgbClr val="212121"/>
                </a:solidFill>
                <a:effectLst/>
                <a:latin typeface="BlinkMacSystemFont"/>
              </a:rPr>
              <a:t>doi</a:t>
            </a:r>
            <a:r>
              <a:rPr lang="en-US" b="0" i="0" dirty="0">
                <a:solidFill>
                  <a:srgbClr val="212121"/>
                </a:solidFill>
                <a:effectLst/>
                <a:latin typeface="BlinkMacSystemFont"/>
              </a:rPr>
              <a:t>: 10.1053/j.tcam.2014.09.001. </a:t>
            </a:r>
            <a:r>
              <a:rPr lang="en-US" b="0" i="0" dirty="0" err="1">
                <a:solidFill>
                  <a:srgbClr val="212121"/>
                </a:solidFill>
                <a:effectLst/>
                <a:latin typeface="BlinkMacSystemFont"/>
              </a:rPr>
              <a:t>Epub</a:t>
            </a:r>
            <a:r>
              <a:rPr lang="en-US" b="0" i="0" dirty="0">
                <a:solidFill>
                  <a:srgbClr val="212121"/>
                </a:solidFill>
                <a:effectLst/>
                <a:latin typeface="BlinkMacSystemFont"/>
              </a:rPr>
              <a:t> 2014 Sep 19. PMID: 25496925.</a:t>
            </a:r>
            <a:endParaRPr lang="en-US" dirty="0">
              <a:solidFill>
                <a:srgbClr val="212121"/>
              </a:solidFill>
              <a:latin typeface="BlinkMacSystemFont"/>
            </a:endParaRPr>
          </a:p>
          <a:p>
            <a:r>
              <a:rPr lang="en-US" b="0" i="0" dirty="0" err="1">
                <a:solidFill>
                  <a:srgbClr val="212121"/>
                </a:solidFill>
                <a:effectLst/>
                <a:latin typeface="BlinkMacSystemFont"/>
              </a:rPr>
              <a:t>Oron</a:t>
            </a:r>
            <a:r>
              <a:rPr lang="en-US" b="0" i="0" dirty="0">
                <a:solidFill>
                  <a:srgbClr val="212121"/>
                </a:solidFill>
                <a:effectLst/>
                <a:latin typeface="BlinkMacSystemFont"/>
              </a:rPr>
              <a:t> LD, </a:t>
            </a:r>
            <a:r>
              <a:rPr lang="en-US" b="0" i="0" dirty="0" err="1">
                <a:solidFill>
                  <a:srgbClr val="212121"/>
                </a:solidFill>
                <a:effectLst/>
                <a:latin typeface="BlinkMacSystemFont"/>
              </a:rPr>
              <a:t>Klainbart</a:t>
            </a:r>
            <a:r>
              <a:rPr lang="en-US" b="0" i="0" dirty="0">
                <a:solidFill>
                  <a:srgbClr val="212121"/>
                </a:solidFill>
                <a:effectLst/>
                <a:latin typeface="BlinkMacSystemFont"/>
              </a:rPr>
              <a:t> S, </a:t>
            </a:r>
            <a:r>
              <a:rPr lang="en-US" b="0" i="0" dirty="0" err="1">
                <a:solidFill>
                  <a:srgbClr val="212121"/>
                </a:solidFill>
                <a:effectLst/>
                <a:latin typeface="BlinkMacSystemFont"/>
              </a:rPr>
              <a:t>Bruchim</a:t>
            </a:r>
            <a:r>
              <a:rPr lang="en-US" b="0" i="0" dirty="0">
                <a:solidFill>
                  <a:srgbClr val="212121"/>
                </a:solidFill>
                <a:effectLst/>
                <a:latin typeface="BlinkMacSystemFont"/>
              </a:rPr>
              <a:t> Y, McMurray J, Boysen S, Saar M, </a:t>
            </a:r>
            <a:r>
              <a:rPr lang="en-US" b="0" i="0" dirty="0" err="1">
                <a:solidFill>
                  <a:srgbClr val="212121"/>
                </a:solidFill>
                <a:effectLst/>
                <a:latin typeface="BlinkMacSystemFont"/>
              </a:rPr>
              <a:t>Kelmer</a:t>
            </a:r>
            <a:r>
              <a:rPr lang="en-US" b="0" i="0" dirty="0">
                <a:solidFill>
                  <a:srgbClr val="212121"/>
                </a:solidFill>
                <a:effectLst/>
                <a:latin typeface="BlinkMacSystemFont"/>
              </a:rPr>
              <a:t> E. Comparison of saphenous and cephalic blood lactate concentrations in dogs with gastric dilatation and volvulus: 45 cases. Can J Vet Res. 2018 Oct;82(4):271-277. PMID: 30363379; PMCID: PMC6168020.</a:t>
            </a:r>
          </a:p>
          <a:p>
            <a:r>
              <a:rPr lang="en-US" b="0" i="0" dirty="0">
                <a:solidFill>
                  <a:srgbClr val="212121"/>
                </a:solidFill>
                <a:effectLst/>
                <a:latin typeface="BlinkMacSystemFont"/>
              </a:rPr>
              <a:t>Sharp CR, Rozanski EA. Cardiovascular and systemic effects of gastric dilatation and volvulus in dogs. Top Companion </a:t>
            </a:r>
            <a:r>
              <a:rPr lang="en-US" b="0" i="0" dirty="0" err="1">
                <a:solidFill>
                  <a:srgbClr val="212121"/>
                </a:solidFill>
                <a:effectLst/>
                <a:latin typeface="BlinkMacSystemFont"/>
              </a:rPr>
              <a:t>Anim</a:t>
            </a:r>
            <a:r>
              <a:rPr lang="en-US" b="0" i="0" dirty="0">
                <a:solidFill>
                  <a:srgbClr val="212121"/>
                </a:solidFill>
                <a:effectLst/>
                <a:latin typeface="BlinkMacSystemFont"/>
              </a:rPr>
              <a:t> Med. 2014 Sep;29(3):67-70. </a:t>
            </a:r>
            <a:r>
              <a:rPr lang="en-US" b="0" i="0" dirty="0" err="1">
                <a:solidFill>
                  <a:srgbClr val="212121"/>
                </a:solidFill>
                <a:effectLst/>
                <a:latin typeface="BlinkMacSystemFont"/>
              </a:rPr>
              <a:t>doi</a:t>
            </a:r>
            <a:r>
              <a:rPr lang="en-US" b="0" i="0" dirty="0">
                <a:solidFill>
                  <a:srgbClr val="212121"/>
                </a:solidFill>
                <a:effectLst/>
                <a:latin typeface="BlinkMacSystemFont"/>
              </a:rPr>
              <a:t>: 10.1053/j.tcam.2014.09.007. </a:t>
            </a:r>
            <a:r>
              <a:rPr lang="en-US" b="0" i="0" dirty="0" err="1">
                <a:solidFill>
                  <a:srgbClr val="212121"/>
                </a:solidFill>
                <a:effectLst/>
                <a:latin typeface="BlinkMacSystemFont"/>
              </a:rPr>
              <a:t>Epub</a:t>
            </a:r>
            <a:r>
              <a:rPr lang="en-US" b="0" i="0" dirty="0">
                <a:solidFill>
                  <a:srgbClr val="212121"/>
                </a:solidFill>
                <a:effectLst/>
                <a:latin typeface="BlinkMacSystemFont"/>
              </a:rPr>
              <a:t> 2014 Sep 18. PMID: 25496923.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1238798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1EA816-2686-4BC9-A7C1-A24D3B09BE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344FF8-51C6-4FB9-B79D-C50239F6F5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b="0" i="0" dirty="0">
                <a:solidFill>
                  <a:srgbClr val="212121"/>
                </a:solidFill>
                <a:effectLst/>
                <a:latin typeface="BlinkMacSystemFont"/>
              </a:rPr>
              <a:t>Schober KE, </a:t>
            </a:r>
            <a:r>
              <a:rPr lang="en-US" b="0" i="0" dirty="0" err="1">
                <a:solidFill>
                  <a:srgbClr val="212121"/>
                </a:solidFill>
                <a:effectLst/>
                <a:latin typeface="BlinkMacSystemFont"/>
              </a:rPr>
              <a:t>Cornand</a:t>
            </a:r>
            <a:r>
              <a:rPr lang="en-US" b="0" i="0" dirty="0">
                <a:solidFill>
                  <a:srgbClr val="212121"/>
                </a:solidFill>
                <a:effectLst/>
                <a:latin typeface="BlinkMacSystemFont"/>
              </a:rPr>
              <a:t> C, </a:t>
            </a:r>
            <a:r>
              <a:rPr lang="en-US" b="0" i="0" dirty="0" err="1">
                <a:solidFill>
                  <a:srgbClr val="212121"/>
                </a:solidFill>
                <a:effectLst/>
                <a:latin typeface="BlinkMacSystemFont"/>
              </a:rPr>
              <a:t>Kirbach</a:t>
            </a:r>
            <a:r>
              <a:rPr lang="en-US" b="0" i="0" dirty="0">
                <a:solidFill>
                  <a:srgbClr val="212121"/>
                </a:solidFill>
                <a:effectLst/>
                <a:latin typeface="BlinkMacSystemFont"/>
              </a:rPr>
              <a:t> B, </a:t>
            </a:r>
            <a:r>
              <a:rPr lang="en-US" b="0" i="0" dirty="0" err="1">
                <a:solidFill>
                  <a:srgbClr val="212121"/>
                </a:solidFill>
                <a:effectLst/>
                <a:latin typeface="BlinkMacSystemFont"/>
              </a:rPr>
              <a:t>Aupperle</a:t>
            </a:r>
            <a:r>
              <a:rPr lang="en-US" b="0" i="0" dirty="0">
                <a:solidFill>
                  <a:srgbClr val="212121"/>
                </a:solidFill>
                <a:effectLst/>
                <a:latin typeface="BlinkMacSystemFont"/>
              </a:rPr>
              <a:t> H, </a:t>
            </a:r>
            <a:r>
              <a:rPr lang="en-US" b="0" i="0" dirty="0" err="1">
                <a:solidFill>
                  <a:srgbClr val="212121"/>
                </a:solidFill>
                <a:effectLst/>
                <a:latin typeface="BlinkMacSystemFont"/>
              </a:rPr>
              <a:t>Oechtering</a:t>
            </a:r>
            <a:r>
              <a:rPr lang="en-US" b="0" i="0" dirty="0">
                <a:solidFill>
                  <a:srgbClr val="212121"/>
                </a:solidFill>
                <a:effectLst/>
                <a:latin typeface="BlinkMacSystemFont"/>
              </a:rPr>
              <a:t> G. Serum cardiac troponin I and cardiac troponin T concentrations in dogs with gastric dilatation-volvulus. J Am Vet Med Assoc. 2002 Aug 1;221(3):381-8. </a:t>
            </a:r>
            <a:r>
              <a:rPr lang="en-US" b="0" i="0" dirty="0" err="1">
                <a:solidFill>
                  <a:srgbClr val="212121"/>
                </a:solidFill>
                <a:effectLst/>
                <a:latin typeface="BlinkMacSystemFont"/>
              </a:rPr>
              <a:t>doi</a:t>
            </a:r>
            <a:r>
              <a:rPr lang="en-US" b="0" i="0" dirty="0">
                <a:solidFill>
                  <a:srgbClr val="212121"/>
                </a:solidFill>
                <a:effectLst/>
                <a:latin typeface="BlinkMacSystemFont"/>
              </a:rPr>
              <a:t>: 10.2460/javma.2002.221.381. PMID: 12164535.</a:t>
            </a:r>
          </a:p>
          <a:p>
            <a:r>
              <a:rPr lang="en-US" b="0" i="0" dirty="0" err="1">
                <a:solidFill>
                  <a:srgbClr val="212121"/>
                </a:solidFill>
                <a:effectLst/>
                <a:latin typeface="BlinkMacSystemFont"/>
              </a:rPr>
              <a:t>Aona</a:t>
            </a:r>
            <a:r>
              <a:rPr lang="en-US" b="0" i="0" dirty="0">
                <a:solidFill>
                  <a:srgbClr val="212121"/>
                </a:solidFill>
                <a:effectLst/>
                <a:latin typeface="BlinkMacSystemFont"/>
              </a:rPr>
              <a:t> BD, Rush JE, Rozanski EA, Cunningham SM, Sharp CR, Freeman LM. Evaluation of echocardiography and cardiac biomarker concentrations in dogs with gastric dilatation volvulus. J Vet </a:t>
            </a:r>
            <a:r>
              <a:rPr lang="en-US" b="0" i="0" dirty="0" err="1">
                <a:solidFill>
                  <a:srgbClr val="212121"/>
                </a:solidFill>
                <a:effectLst/>
                <a:latin typeface="BlinkMacSystemFont"/>
              </a:rPr>
              <a:t>Emerg</a:t>
            </a:r>
            <a:r>
              <a:rPr lang="en-US" b="0" i="0" dirty="0">
                <a:solidFill>
                  <a:srgbClr val="212121"/>
                </a:solidFill>
                <a:effectLst/>
                <a:latin typeface="BlinkMacSystemFont"/>
              </a:rPr>
              <a:t> Crit Care (San Antonio). 2017 Nov;27(6):631-637. </a:t>
            </a:r>
            <a:r>
              <a:rPr lang="en-US" b="0" i="0" dirty="0" err="1">
                <a:solidFill>
                  <a:srgbClr val="212121"/>
                </a:solidFill>
                <a:effectLst/>
                <a:latin typeface="BlinkMacSystemFont"/>
              </a:rPr>
              <a:t>doi</a:t>
            </a:r>
            <a:r>
              <a:rPr lang="en-US" b="0" i="0" dirty="0">
                <a:solidFill>
                  <a:srgbClr val="212121"/>
                </a:solidFill>
                <a:effectLst/>
                <a:latin typeface="BlinkMacSystemFont"/>
              </a:rPr>
              <a:t>: 10.1111/vec.12667. </a:t>
            </a:r>
            <a:r>
              <a:rPr lang="en-US" b="0" i="0" dirty="0" err="1">
                <a:solidFill>
                  <a:srgbClr val="212121"/>
                </a:solidFill>
                <a:effectLst/>
                <a:latin typeface="BlinkMacSystemFont"/>
              </a:rPr>
              <a:t>Epub</a:t>
            </a:r>
            <a:r>
              <a:rPr lang="en-US" b="0" i="0" dirty="0">
                <a:solidFill>
                  <a:srgbClr val="212121"/>
                </a:solidFill>
                <a:effectLst/>
                <a:latin typeface="BlinkMacSystemFont"/>
              </a:rPr>
              <a:t> 2017 Sep 28. PMID: 28960715.</a:t>
            </a:r>
            <a:endParaRPr lang="en-US" dirty="0">
              <a:solidFill>
                <a:srgbClr val="212121"/>
              </a:solidFill>
              <a:latin typeface="BlinkMacSystemFont"/>
            </a:endParaRPr>
          </a:p>
          <a:p>
            <a:r>
              <a:rPr lang="en-US" b="0" i="0" dirty="0">
                <a:solidFill>
                  <a:srgbClr val="212121"/>
                </a:solidFill>
                <a:effectLst/>
                <a:latin typeface="BlinkMacSystemFont"/>
              </a:rPr>
              <a:t>de Battisti A, Toscano MJ, </a:t>
            </a:r>
            <a:r>
              <a:rPr lang="en-US" b="0" i="0" dirty="0" err="1">
                <a:solidFill>
                  <a:srgbClr val="212121"/>
                </a:solidFill>
                <a:effectLst/>
                <a:latin typeface="BlinkMacSystemFont"/>
              </a:rPr>
              <a:t>Formaggini</a:t>
            </a:r>
            <a:r>
              <a:rPr lang="en-US" b="0" i="0" dirty="0">
                <a:solidFill>
                  <a:srgbClr val="212121"/>
                </a:solidFill>
                <a:effectLst/>
                <a:latin typeface="BlinkMacSystemFont"/>
              </a:rPr>
              <a:t> L. Gastric foreign body as a risk factor for gastric dilatation and volvulus in dogs. J Am Vet Med Assoc. 2012 Nov 1;241(9):1190-3. </a:t>
            </a:r>
            <a:r>
              <a:rPr lang="en-US" b="0" i="0" dirty="0" err="1">
                <a:solidFill>
                  <a:srgbClr val="212121"/>
                </a:solidFill>
                <a:effectLst/>
                <a:latin typeface="BlinkMacSystemFont"/>
              </a:rPr>
              <a:t>doi</a:t>
            </a:r>
            <a:r>
              <a:rPr lang="en-US" b="0" i="0" dirty="0">
                <a:solidFill>
                  <a:srgbClr val="212121"/>
                </a:solidFill>
                <a:effectLst/>
                <a:latin typeface="BlinkMacSystemFont"/>
              </a:rPr>
              <a:t>: 10.2460/javma.241.9.1190. PMID: 23078566.</a:t>
            </a:r>
          </a:p>
          <a:p>
            <a:r>
              <a:rPr lang="en-US" b="0" i="0" dirty="0">
                <a:solidFill>
                  <a:srgbClr val="212121"/>
                </a:solidFill>
                <a:effectLst/>
                <a:latin typeface="BlinkMacSystemFont"/>
              </a:rPr>
              <a:t>Sartor AJ, Bentley AM, Brown DC. Association between previous splenectomy and gastric dilatation-volvulus in dogs: 453 cases (2004-2009). J Am Vet Med Assoc. 2013 May 15;242(10):1381-4. </a:t>
            </a:r>
            <a:r>
              <a:rPr lang="en-US" b="0" i="0" dirty="0" err="1">
                <a:solidFill>
                  <a:srgbClr val="212121"/>
                </a:solidFill>
                <a:effectLst/>
                <a:latin typeface="BlinkMacSystemFont"/>
              </a:rPr>
              <a:t>doi</a:t>
            </a:r>
            <a:r>
              <a:rPr lang="en-US" b="0" i="0" dirty="0">
                <a:solidFill>
                  <a:srgbClr val="212121"/>
                </a:solidFill>
                <a:effectLst/>
                <a:latin typeface="BlinkMacSystemFont"/>
              </a:rPr>
              <a:t>: 10.2460/javma.242.10.1381. PMID: 23634682.</a:t>
            </a:r>
          </a:p>
          <a:p>
            <a:r>
              <a:rPr lang="en-US" b="0" i="0" dirty="0">
                <a:solidFill>
                  <a:srgbClr val="212121"/>
                </a:solidFill>
                <a:effectLst/>
                <a:latin typeface="BlinkMacSystemFont"/>
              </a:rPr>
              <a:t>White RS, Sartor AJ, Bergman PJ. Evaluation of a staged technique of immediate decompressive and delayed surgical treatment for gastric dilatation-volvulus in dogs. J Am Vet Med Assoc. 2021 Jan 1;258(1):72-79. </a:t>
            </a:r>
            <a:r>
              <a:rPr lang="en-US" b="0" i="0" dirty="0" err="1">
                <a:solidFill>
                  <a:srgbClr val="212121"/>
                </a:solidFill>
                <a:effectLst/>
                <a:latin typeface="BlinkMacSystemFont"/>
              </a:rPr>
              <a:t>doi</a:t>
            </a:r>
            <a:r>
              <a:rPr lang="en-US" b="0" i="0" dirty="0">
                <a:solidFill>
                  <a:srgbClr val="212121"/>
                </a:solidFill>
                <a:effectLst/>
                <a:latin typeface="BlinkMacSystemFont"/>
              </a:rPr>
              <a:t>: 10.2460/javma.258.1.72. PMID: 33314975.</a:t>
            </a:r>
          </a:p>
          <a:p>
            <a:r>
              <a:rPr lang="en-US" b="0" i="0" dirty="0">
                <a:solidFill>
                  <a:srgbClr val="212121"/>
                </a:solidFill>
                <a:effectLst/>
                <a:latin typeface="BlinkMacSystemFont"/>
              </a:rPr>
              <a:t>Benitez ME, </a:t>
            </a:r>
            <a:r>
              <a:rPr lang="en-US" b="0" i="0" dirty="0" err="1">
                <a:solidFill>
                  <a:srgbClr val="212121"/>
                </a:solidFill>
                <a:effectLst/>
                <a:latin typeface="BlinkMacSystemFont"/>
              </a:rPr>
              <a:t>Schmiedt</a:t>
            </a:r>
            <a:r>
              <a:rPr lang="en-US" b="0" i="0" dirty="0">
                <a:solidFill>
                  <a:srgbClr val="212121"/>
                </a:solidFill>
                <a:effectLst/>
                <a:latin typeface="BlinkMacSystemFont"/>
              </a:rPr>
              <a:t> CW, </a:t>
            </a:r>
            <a:r>
              <a:rPr lang="en-US" b="0" i="0" dirty="0" err="1">
                <a:solidFill>
                  <a:srgbClr val="212121"/>
                </a:solidFill>
                <a:effectLst/>
                <a:latin typeface="BlinkMacSystemFont"/>
              </a:rPr>
              <a:t>Radlinsky</a:t>
            </a:r>
            <a:r>
              <a:rPr lang="en-US" b="0" i="0" dirty="0">
                <a:solidFill>
                  <a:srgbClr val="212121"/>
                </a:solidFill>
                <a:effectLst/>
                <a:latin typeface="BlinkMacSystemFont"/>
              </a:rPr>
              <a:t> MG, Cornell KK. Efficacy of incisional gastropexy for prevention of GDV in dogs. J Am </a:t>
            </a:r>
            <a:r>
              <a:rPr lang="en-US" b="0" i="0" dirty="0" err="1">
                <a:solidFill>
                  <a:srgbClr val="212121"/>
                </a:solidFill>
                <a:effectLst/>
                <a:latin typeface="BlinkMacSystemFont"/>
              </a:rPr>
              <a:t>Anim</a:t>
            </a:r>
            <a:r>
              <a:rPr lang="en-US" b="0" i="0" dirty="0">
                <a:solidFill>
                  <a:srgbClr val="212121"/>
                </a:solidFill>
                <a:effectLst/>
                <a:latin typeface="BlinkMacSystemFont"/>
              </a:rPr>
              <a:t> Hosp Assoc. 2013 May-Jun;49(3):185-9. </a:t>
            </a:r>
            <a:r>
              <a:rPr lang="en-US" b="0" i="0" dirty="0" err="1">
                <a:solidFill>
                  <a:srgbClr val="212121"/>
                </a:solidFill>
                <a:effectLst/>
                <a:latin typeface="BlinkMacSystemFont"/>
              </a:rPr>
              <a:t>doi</a:t>
            </a:r>
            <a:r>
              <a:rPr lang="en-US" b="0" i="0" dirty="0">
                <a:solidFill>
                  <a:srgbClr val="212121"/>
                </a:solidFill>
                <a:effectLst/>
                <a:latin typeface="BlinkMacSystemFont"/>
              </a:rPr>
              <a:t>: 10.5326/JAAHA-MS-5849. </a:t>
            </a:r>
            <a:r>
              <a:rPr lang="en-US" b="0" i="0" dirty="0" err="1">
                <a:solidFill>
                  <a:srgbClr val="212121"/>
                </a:solidFill>
                <a:effectLst/>
                <a:latin typeface="BlinkMacSystemFont"/>
              </a:rPr>
              <a:t>Epub</a:t>
            </a:r>
            <a:r>
              <a:rPr lang="en-US" b="0" i="0" dirty="0">
                <a:solidFill>
                  <a:srgbClr val="212121"/>
                </a:solidFill>
                <a:effectLst/>
                <a:latin typeface="BlinkMacSystemFont"/>
              </a:rPr>
              <a:t> 2013 Mar 27. PMID: 23535748.</a:t>
            </a:r>
          </a:p>
        </p:txBody>
      </p:sp>
    </p:spTree>
    <p:extLst>
      <p:ext uri="{BB962C8B-B14F-4D97-AF65-F5344CB8AC3E}">
        <p14:creationId xmlns:p14="http://schemas.microsoft.com/office/powerpoint/2010/main" val="1782410878"/>
      </p:ext>
    </p:extLst>
  </p:cSld>
  <p:clrMapOvr>
    <a:masterClrMapping/>
  </p:clrMapOvr>
</p:sld>
</file>

<file path=ppt/theme/theme1.xml><?xml version="1.0" encoding="utf-8"?>
<a:theme xmlns:a="http://schemas.openxmlformats.org/drawingml/2006/main" name="Crop">
  <a:themeElements>
    <a:clrScheme name="Crop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{7E49848A-D4DE-4FE6-B14C-A21B79A79583}tf10001105</Template>
  <TotalTime>22857</TotalTime>
  <Words>3219</Words>
  <Application>Microsoft Office PowerPoint</Application>
  <PresentationFormat>Widescreen</PresentationFormat>
  <Paragraphs>295</Paragraphs>
  <Slides>51</Slides>
  <Notes>18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51</vt:i4>
      </vt:variant>
    </vt:vector>
  </HeadingPairs>
  <TitlesOfParts>
    <vt:vector size="56" baseType="lpstr">
      <vt:lpstr>Arial</vt:lpstr>
      <vt:lpstr>BlinkMacSystemFont</vt:lpstr>
      <vt:lpstr>Calibri</vt:lpstr>
      <vt:lpstr>Franklin Gothic Book</vt:lpstr>
      <vt:lpstr>Crop</vt:lpstr>
      <vt:lpstr>GDV</vt:lpstr>
      <vt:lpstr>Risk factors </vt:lpstr>
      <vt:lpstr>Question #1</vt:lpstr>
      <vt:lpstr>Question #1</vt:lpstr>
      <vt:lpstr>Pathophysiology</vt:lpstr>
      <vt:lpstr>Finn 8 year old MN Great Dane</vt:lpstr>
      <vt:lpstr>Finn 8 year old MN Great Dane</vt:lpstr>
      <vt:lpstr>Question #2</vt:lpstr>
      <vt:lpstr>Question #2</vt:lpstr>
      <vt:lpstr>Obstructive shock</vt:lpstr>
      <vt:lpstr>Question #3</vt:lpstr>
      <vt:lpstr>Question #3</vt:lpstr>
      <vt:lpstr>Hypovolemic shock</vt:lpstr>
      <vt:lpstr>Initial diagnostics</vt:lpstr>
      <vt:lpstr>Lactate</vt:lpstr>
      <vt:lpstr>Question #4</vt:lpstr>
      <vt:lpstr>Question #4</vt:lpstr>
      <vt:lpstr>Lactate</vt:lpstr>
      <vt:lpstr>Lactate- gastric necrosis </vt:lpstr>
      <vt:lpstr>Lactate- survival </vt:lpstr>
      <vt:lpstr>Lactate</vt:lpstr>
      <vt:lpstr>Acid base disturbances</vt:lpstr>
      <vt:lpstr>Acid/base disturbances</vt:lpstr>
      <vt:lpstr>Cardiovascular dysfunction </vt:lpstr>
      <vt:lpstr>Question #5</vt:lpstr>
      <vt:lpstr>Question #5</vt:lpstr>
      <vt:lpstr>Cardiovascular dysfunction</vt:lpstr>
      <vt:lpstr>Respiratory dysfunction</vt:lpstr>
      <vt:lpstr>GI dysfunction</vt:lpstr>
      <vt:lpstr>Finn’s radiograph</vt:lpstr>
      <vt:lpstr>Question #6</vt:lpstr>
      <vt:lpstr>Question #6</vt:lpstr>
      <vt:lpstr>Question #7</vt:lpstr>
      <vt:lpstr>Question #7</vt:lpstr>
      <vt:lpstr>Renal dysfunction</vt:lpstr>
      <vt:lpstr>Coagulation dysfunction</vt:lpstr>
      <vt:lpstr>Stabilization</vt:lpstr>
      <vt:lpstr>Ischemic reperfusion injury</vt:lpstr>
      <vt:lpstr>Lidocaine</vt:lpstr>
      <vt:lpstr>Surgery</vt:lpstr>
      <vt:lpstr>Question #8</vt:lpstr>
      <vt:lpstr>Surgery</vt:lpstr>
      <vt:lpstr>Spleen</vt:lpstr>
      <vt:lpstr>Finn’s surgery</vt:lpstr>
      <vt:lpstr>Post op complications</vt:lpstr>
      <vt:lpstr>Post op care</vt:lpstr>
      <vt:lpstr>Prognosis</vt:lpstr>
      <vt:lpstr>Finn </vt:lpstr>
      <vt:lpstr>References</vt:lpstr>
      <vt:lpstr>References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GDV</dc:title>
  <dc:creator>Samantha Davis</dc:creator>
  <cp:lastModifiedBy>Samantha Davis</cp:lastModifiedBy>
  <cp:revision>120</cp:revision>
  <dcterms:created xsi:type="dcterms:W3CDTF">2021-09-19T17:47:41Z</dcterms:created>
  <dcterms:modified xsi:type="dcterms:W3CDTF">2021-10-05T15:26:11Z</dcterms:modified>
</cp:coreProperties>
</file>