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Lst>
  <p:sldSz cy="5143500" cx="9144000"/>
  <p:notesSz cx="6858000" cy="9144000"/>
  <p:embeddedFontLst>
    <p:embeddedFont>
      <p:font typeface="Roboto"/>
      <p:regular r:id="rId67"/>
      <p:bold r:id="rId68"/>
      <p:italic r:id="rId69"/>
      <p:boldItalic r:id="rId70"/>
    </p:embeddedFont>
    <p:embeddedFont>
      <p:font typeface="Playfair Display"/>
      <p:regular r:id="rId71"/>
      <p:bold r:id="rId72"/>
      <p:italic r:id="rId73"/>
      <p:boldItalic r:id="rId74"/>
    </p:embeddedFont>
    <p:embeddedFont>
      <p:font typeface="Lato"/>
      <p:regular r:id="rId75"/>
      <p:bold r:id="rId76"/>
      <p:italic r:id="rId77"/>
      <p:boldItalic r:id="rId78"/>
    </p:embeddedFont>
    <p:embeddedFont>
      <p:font typeface="Old Standard TT"/>
      <p:regular r:id="rId79"/>
      <p:bold r:id="rId80"/>
      <p:italic r:id="rId8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80" Type="http://schemas.openxmlformats.org/officeDocument/2006/relationships/font" Target="fonts/OldStandardTT-bold.fntdata"/><Relationship Id="rId81" Type="http://schemas.openxmlformats.org/officeDocument/2006/relationships/font" Target="fonts/OldStandardTT-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font" Target="fonts/PlayfairDisplay-italic.fntdata"/><Relationship Id="rId72" Type="http://schemas.openxmlformats.org/officeDocument/2006/relationships/font" Target="fonts/PlayfairDisplay-bold.fntdata"/><Relationship Id="rId31" Type="http://schemas.openxmlformats.org/officeDocument/2006/relationships/slide" Target="slides/slide26.xml"/><Relationship Id="rId75" Type="http://schemas.openxmlformats.org/officeDocument/2006/relationships/font" Target="fonts/Lato-regular.fntdata"/><Relationship Id="rId30" Type="http://schemas.openxmlformats.org/officeDocument/2006/relationships/slide" Target="slides/slide25.xml"/><Relationship Id="rId74" Type="http://schemas.openxmlformats.org/officeDocument/2006/relationships/font" Target="fonts/PlayfairDisplay-boldItalic.fntdata"/><Relationship Id="rId33" Type="http://schemas.openxmlformats.org/officeDocument/2006/relationships/slide" Target="slides/slide28.xml"/><Relationship Id="rId77" Type="http://schemas.openxmlformats.org/officeDocument/2006/relationships/font" Target="fonts/Lato-italic.fntdata"/><Relationship Id="rId32" Type="http://schemas.openxmlformats.org/officeDocument/2006/relationships/slide" Target="slides/slide27.xml"/><Relationship Id="rId76" Type="http://schemas.openxmlformats.org/officeDocument/2006/relationships/font" Target="fonts/Lato-bold.fntdata"/><Relationship Id="rId35" Type="http://schemas.openxmlformats.org/officeDocument/2006/relationships/slide" Target="slides/slide30.xml"/><Relationship Id="rId79" Type="http://schemas.openxmlformats.org/officeDocument/2006/relationships/font" Target="fonts/OldStandardTT-regular.fntdata"/><Relationship Id="rId34" Type="http://schemas.openxmlformats.org/officeDocument/2006/relationships/slide" Target="slides/slide29.xml"/><Relationship Id="rId78" Type="http://schemas.openxmlformats.org/officeDocument/2006/relationships/font" Target="fonts/Lato-boldItalic.fntdata"/><Relationship Id="rId71" Type="http://schemas.openxmlformats.org/officeDocument/2006/relationships/font" Target="fonts/PlayfairDisplay-regular.fntdata"/><Relationship Id="rId70" Type="http://schemas.openxmlformats.org/officeDocument/2006/relationships/font" Target="fonts/Roboto-boldItalic.fntdata"/><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font" Target="fonts/Roboto-bold.fntdata"/><Relationship Id="rId23" Type="http://schemas.openxmlformats.org/officeDocument/2006/relationships/slide" Target="slides/slide18.xml"/><Relationship Id="rId67" Type="http://schemas.openxmlformats.org/officeDocument/2006/relationships/font" Target="fonts/Roboto-regular.fntdata"/><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font" Target="fonts/Roboto-italic.fntdata"/><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10319d5977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10319d5977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 this was the image that helped compare where exactly each measurement was taken from, but it was very busy, so instead I just included (next page)</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1049c72cd67_0_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1049c72cd67_0_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diagram which is simpler. Essentially this diagram breaks it down by color. </a:t>
            </a:r>
            <a:r>
              <a:rPr lang="en"/>
              <a:t>Anything</a:t>
            </a:r>
            <a:r>
              <a:rPr lang="en"/>
              <a:t> ROTEM related is red and </a:t>
            </a:r>
            <a:r>
              <a:rPr lang="en"/>
              <a:t>anything</a:t>
            </a:r>
            <a:r>
              <a:rPr lang="en"/>
              <a:t> TEG related is blue. On the left, you can see the for ROTEM, the pin is what is oscillating and for the TEG it is the sample cup that is oscillating. The diagram on the right just shows the different measurements in relation to each other.</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10500c55960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10500c55960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 some of the advantages to using TEG or ROTEM are that it can help us diagnose or assess coagulopathies in our patients including assessing for hypercoagulabilty and hyperfibrinolysis which we haven’t been able to assess otherwise. It also allow us to be able to discriminate between a coagulopathy due to thrombocytopenia or a coagulopathy due to low fibrinogen. It can help guide our transfusion therapy which can help us tailor treatment more to the patient and help us preserve resources. And finally, is can help predict and/or reduce patient mortality.</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10500c55960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10500c55960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000"/>
              <a:t>Now of course, there are also some downsides to it as well. First, performing the tests requires staffing that is </a:t>
            </a:r>
            <a:r>
              <a:rPr lang="en" sz="1000"/>
              <a:t>trained</a:t>
            </a:r>
            <a:r>
              <a:rPr lang="en" sz="1000"/>
              <a:t> to use the machines and it can take time that we can otherwise use transfusing the patient, etc. There were a few documents that I read that stated that TEG and ROTEM had a fast </a:t>
            </a:r>
            <a:r>
              <a:rPr lang="en" sz="1000"/>
              <a:t>turnaround</a:t>
            </a:r>
            <a:r>
              <a:rPr lang="en" sz="1000"/>
              <a:t> time, however the few times I have assisted with them, they can take about an hour to run. </a:t>
            </a:r>
            <a:r>
              <a:rPr lang="en" sz="1000"/>
              <a:t>Another downside to this test is that they cannot identify warfarin or most noval oral anticoagulants - essentially the machine just gives you a nonspecific finding of a long R time. Finally, and this doesn’t necessarily pertain to just TEG/ROTEM, but we don’t always know what to do with the information that we are given by the test.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10500c55960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10500c55960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200"/>
              </a:spcAft>
              <a:buNone/>
            </a:pPr>
            <a:r>
              <a:rPr lang="en" sz="1300">
                <a:solidFill>
                  <a:schemeClr val="dk1"/>
                </a:solidFill>
                <a:latin typeface="Lato"/>
                <a:ea typeface="Lato"/>
                <a:cs typeface="Lato"/>
                <a:sym typeface="Lato"/>
              </a:rPr>
              <a:t>Some limitations of using TEG/ROTEM, come into view when we discuss what factors affect portions of the test. Reaction Time is thought to reflect coagulation factors </a:t>
            </a:r>
            <a:r>
              <a:rPr lang="en" sz="1300">
                <a:solidFill>
                  <a:schemeClr val="dk1"/>
                </a:solidFill>
                <a:latin typeface="Lato"/>
                <a:ea typeface="Lato"/>
                <a:cs typeface="Lato"/>
                <a:sym typeface="Lato"/>
              </a:rPr>
              <a:t>primarily whereas Clot Formation Time and Maximum Clot Strength will be affected by platelet number and function, fibrinogen concentration and coagulation factor activity. Another thing to note is that these results are difficult to interpret without knowledge of the fibrinogen concentration, platelet counts or HCT for the reasons just mentioned. An increased fibrinogen can increase clot strength or MA as well as it can decrease K time and increase the alpha angle. When you have decreased fibrinogen, the opposite can be seen. Hematocrit also affects the results as a high hematocrit leads to a hypocoagulable tracing as there is reduced clot formation and strength, and vice versa for a low hematocrit.</a:t>
            </a:r>
            <a:endParaRPr sz="600">
              <a:solidFill>
                <a:schemeClr val="dk1"/>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10500c55960_0_1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10500c55960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Since we touched on the larger viscoelastic machines, I figured I should touch on the smaller portable one which is also known as the VCM.</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10500c55960_0_1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10500c55960_0_1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 it is actually very easy to operate. There is a hot plate that the cartridges sit on and there is a small color changing dot to let you know when the cartridge is ready to use. When it is, you add a small sample of fresh whole blood to the sample well and then insert the cartridge into the machine. The machine reads and reports results in live time over the next hour.</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10500c55960_0_1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10500c55960_0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Some advantages to utilizing this machine are that per a few publications I found, there is relatively good correlation between the VCM and TEG/ROTEM. It is very simple to use and doesn’t require an advanced skill set and you can actually bring the machine to the patient if need be.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Establishment of normal reference intervals in dogs using a viscoelastic point-of-care coagulation monitor and its comparison with thromboelastography → DOI: 10.1111/vcp.12926</a:t>
            </a:r>
            <a:endParaRPr/>
          </a:p>
          <a:p>
            <a:pPr indent="0" lvl="0" marL="0" rtl="0" algn="l">
              <a:spcBef>
                <a:spcPts val="0"/>
              </a:spcBef>
              <a:spcAft>
                <a:spcPts val="0"/>
              </a:spcAft>
              <a:buNone/>
            </a:pPr>
            <a:r>
              <a:rPr lang="en"/>
              <a:t>Performance Evaluation of a New Point of Care Viscoelastic Coagulation Monitoring System in Major Abdominal, Orthopaedic and Vascular Surgery → </a:t>
            </a:r>
            <a:r>
              <a:rPr lang="en" sz="1200">
                <a:solidFill>
                  <a:srgbClr val="212121"/>
                </a:solidFill>
                <a:highlight>
                  <a:srgbClr val="FFFFFF"/>
                </a:highlight>
                <a:latin typeface="Roboto"/>
                <a:ea typeface="Roboto"/>
                <a:cs typeface="Roboto"/>
                <a:sym typeface="Roboto"/>
              </a:rPr>
              <a:t>DOI: 10.1080/09537104.2019.1704719</a:t>
            </a:r>
            <a:endParaRPr sz="1200">
              <a:solidFill>
                <a:srgbClr val="0071BC"/>
              </a:solidFill>
              <a:highlight>
                <a:srgbClr val="FFFFFF"/>
              </a:highlight>
              <a:latin typeface="Roboto"/>
              <a:ea typeface="Roboto"/>
              <a:cs typeface="Roboto"/>
              <a:sym typeface="Roboto"/>
            </a:endParaRPr>
          </a:p>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10500c55960_0_1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10500c55960_0_1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Some downsides to using this machine are that it is a closed system, meaning that the </a:t>
            </a:r>
            <a:r>
              <a:rPr lang="en"/>
              <a:t>cartridges</a:t>
            </a:r>
            <a:r>
              <a:rPr lang="en"/>
              <a:t> are pre-prepped, so you cannot add your own activators in. It does take an hour to run and as far as I know, you can only run 1 sample per machine at a time.</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10319d59771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10319d59771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1049c72cd67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1049c72cd67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First, I wanted to remind us about the important coagulation cascade which we conveniently reviewed a few days ago. As you can see on the left of the diagram, we have the </a:t>
            </a:r>
            <a:r>
              <a:rPr lang="en"/>
              <a:t>intrinsic</a:t>
            </a:r>
            <a:r>
              <a:rPr lang="en"/>
              <a:t> pathway which is comprised of factors 12, 11, 9 and 8 which then becomes the common pathway. On the right side of the diagram, we have the extrinsic pathway which which starts </a:t>
            </a:r>
            <a:r>
              <a:rPr lang="en"/>
              <a:t>with</a:t>
            </a:r>
            <a:r>
              <a:rPr lang="en"/>
              <a:t> tissue factor (or factor 3) and factor 7, which also then becomes the common pathway. As you can see, the common pathway starts with factor 10 and factor 5, which together cleave</a:t>
            </a:r>
            <a:r>
              <a:rPr lang="en"/>
              <a:t>d prothrombin</a:t>
            </a:r>
            <a:r>
              <a:rPr lang="en"/>
              <a:t> to thrombin which then in turn cleaves Fibrinogen to fibrin.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As you can also see on this diagram, when you test aPTT, you are testing the intrinsic </a:t>
            </a:r>
            <a:r>
              <a:rPr lang="en"/>
              <a:t>pathway</a:t>
            </a:r>
            <a:r>
              <a:rPr lang="en"/>
              <a:t> and when you test PT, you are testing the extrinsic pathway. Since we all have a fairly decent grasp about those basic tests, I figured we’d move on and discuss the more complex types of </a:t>
            </a:r>
            <a:r>
              <a:rPr lang="en"/>
              <a:t>coagulation</a:t>
            </a:r>
            <a:r>
              <a:rPr lang="en"/>
              <a:t> testing.</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10500c55960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10500c55960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Next we will be discussing platelet function analysis.</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10500c55960_0_1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10500c55960_0_1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 the first type of platelet function analysis that we will discuss is light transmission platelet </a:t>
            </a:r>
            <a:r>
              <a:rPr lang="en"/>
              <a:t>aggregation</a:t>
            </a:r>
            <a:r>
              <a:rPr lang="en"/>
              <a:t> on platelet rich plasma or LTA. This test was designed in the 1960’s and has been used as the gold standard platelet function test since. </a:t>
            </a:r>
            <a:r>
              <a:rPr lang="en"/>
              <a:t>This test assesses in vitro the platelet-to-platelet clump formation in a glycoprotein (GP) IIb/IIIa-dependent manner, ie, the aggregation, the most important function of platelets. </a:t>
            </a:r>
            <a:r>
              <a:rPr lang="en"/>
              <a:t>The assay is based on the amount of light that can be transmitted through the dense sample of PRP after the addition of the exogenous platelet agonist. During the assay, once the agonist is added, the PRP becomes clearer because of the precipitation of platelet aggregates. This determines an increase in light transmission through the plasma sample. </a:t>
            </a:r>
            <a:r>
              <a:rPr lang="en"/>
              <a:t>The device records the rate and maximal percentage of this increase from 0% (maximal optical density of PRP) to 100% (no optical density of autologous platelet-poor plasma) by a photometer. This signal is then converted automatically in a graphic curve that parallels the increase in light transmission during the platelet aggregation. To the PRP sample, different agonists are added to stimulate different platelet activation pathways, obtaining information about the several features of platelet function.</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10500c55960_0_1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10500c55960_0_1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 added this diagram to help make sense of the test. So on the left side if the diagram, you have your </a:t>
            </a:r>
            <a:r>
              <a:rPr lang="en"/>
              <a:t>initial</a:t>
            </a:r>
            <a:r>
              <a:rPr lang="en"/>
              <a:t> PRP sample where as you can see on the graph, no light can be detected. You then add the agonist and stimulate the platelets to aggregate </a:t>
            </a:r>
            <a:r>
              <a:rPr lang="en"/>
              <a:t>thereby</a:t>
            </a:r>
            <a:r>
              <a:rPr lang="en"/>
              <a:t> allowing more light to be transmitted.</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10500c55960_0_1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10500c55960_0_1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These are LTA</a:t>
            </a:r>
            <a:r>
              <a:rPr lang="en"/>
              <a:t> tracings from a healthy human patient in response to different agonists. They look different than the diagram on the previous page because the y axis has % aggregation listed from 0-100 whereas the </a:t>
            </a:r>
            <a:r>
              <a:rPr lang="en"/>
              <a:t>previous</a:t>
            </a:r>
            <a:r>
              <a:rPr lang="en"/>
              <a:t> page had it listed from 100% to 0.</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10500c55960_0_1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10500c55960_0_1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Next I wanted to touch on commonly used agonists for LTA. We have things like ADP, arachidonic acid, collagen, and epinephrine (which has been shown not to work for canine samples) and then a few less common ones like TRAP or thrombin receptor activating peptide, thromboxane A2 (TXA2), </a:t>
            </a:r>
            <a:r>
              <a:rPr lang="en"/>
              <a:t>calcium</a:t>
            </a:r>
            <a:r>
              <a:rPr lang="en"/>
              <a:t> ionophore and ristocetin </a:t>
            </a:r>
            <a:r>
              <a:rPr lang="en"/>
              <a:t>w</a:t>
            </a:r>
            <a:r>
              <a:rPr lang="en"/>
              <a:t>hich is an antibiotic that facilitates the binding of Von Willebrand Factor (VWF) to the glycoprotein Ib/IX/V complex. Different doses or concentrations of ristocetin are used which allows one to investigate both increased and decreased sensitivity to ristocetin.</a:t>
            </a:r>
            <a:endParaRPr/>
          </a:p>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10500c55960_0_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10500c55960_0_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advantages of light transmission aggregation are that it is the historical gold standard method. It is a very flexible test, meaning that you can use a wide variety of agonists to help investigate the different pathways. And it is sensitive to anti-platelet therapies.</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10500c55960_0_1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10500c55960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Alt</a:t>
            </a:r>
            <a:r>
              <a:rPr lang="en">
                <a:solidFill>
                  <a:schemeClr val="dk1"/>
                </a:solidFill>
              </a:rPr>
              <a:t>hough </a:t>
            </a:r>
            <a:r>
              <a:rPr lang="en">
                <a:solidFill>
                  <a:schemeClr val="dk1"/>
                </a:solidFill>
              </a:rPr>
              <a:t>light transmission aggregation</a:t>
            </a:r>
            <a:r>
              <a:rPr lang="en">
                <a:solidFill>
                  <a:schemeClr val="dk1"/>
                </a:solidFill>
              </a:rPr>
              <a:t> is</a:t>
            </a:r>
            <a:r>
              <a:rPr lang="en"/>
              <a:t> accepted as the most important and complete assay that clinical laboratories can perform to diagnose platelet function disorders, there are some disadvantages to it. First, it requires manual sample processing and </a:t>
            </a:r>
            <a:r>
              <a:rPr lang="en">
                <a:solidFill>
                  <a:schemeClr val="dk1"/>
                </a:solidFill>
              </a:rPr>
              <a:t>the laboratory staff need to have a high degree of skill, experience, and expertise in performing and interpreting platelet function. Next, LTA </a:t>
            </a:r>
            <a:r>
              <a:rPr lang="en"/>
              <a:t>may be affected by different conditions like the type of anticoagulant used, if there is lipid in the plasma, sample hemolysis, or low platelet count, and by different procedural conditions like differences in the preparation of the PRP, or use of different concentrations of agonists. And finally, since it can be affected by so many different things, it is recommended that the results obtained by light transmission aggregation be confirmed by further specific tests.</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1049c72cd67_0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1049c72cd67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200"/>
              </a:spcAft>
              <a:buNone/>
            </a:pPr>
            <a:r>
              <a:rPr lang="en" sz="1200">
                <a:solidFill>
                  <a:schemeClr val="dk1"/>
                </a:solidFill>
                <a:latin typeface="Lato"/>
                <a:ea typeface="Lato"/>
                <a:cs typeface="Lato"/>
                <a:sym typeface="Lato"/>
              </a:rPr>
              <a:t>Another type or platelet function analysis I wanted to mention is a machine called the PFA-100. This machine</a:t>
            </a:r>
            <a:r>
              <a:rPr lang="en" sz="1200">
                <a:solidFill>
                  <a:schemeClr val="dk1"/>
                </a:solidFill>
                <a:latin typeface="Lato"/>
                <a:ea typeface="Lato"/>
                <a:cs typeface="Lato"/>
                <a:sym typeface="Lato"/>
              </a:rPr>
              <a:t> is a point-of-care instrument used to assess platelet function and to detect low concentration (or dysfunction) of vWF as it can simulate the in vivo conditions of endothelial damage in a capillary vessel. Essentially, citrated anticoagulated blood is passed  under high shear through an opening in a collagen-coated membrane, which is impregnated with either ADP or epinephrine, which act as agonists for the platelets. As the platelets encounter the agonists, they aggregate and seal off the membrane, resulting in decreased blood flow that is detected by the analyzer. The time taken to form a platelet plug and seal off the membrane is called the closure time, which is dependent on vWf and normal platelet function. Some different diseases this machine has been able to detect with the ADP channel are dogs with vWD, Glanzmann’s thrombasthenia and Bassett Hound thrombopathia as these result in abnormally long closure times. Normal closure times are seen with anticoagulant rodenticide toxicosis since it  specifically affects primary hemostasis. Similar to the LTA agonists, the epinephrine channel does not appear to work in the dog. Ultimately, this machine can be used as a screening tool for thrombopathia in a bleeding animal with normal platelet counts and screening coagulation assays, instead of the buccal mucosal bleeding time since it is far more standardized and less subject to inter-observer variability, however the specific instrumentation is required.</a:t>
            </a:r>
            <a:endParaRPr sz="1200">
              <a:solidFill>
                <a:schemeClr val="dk1"/>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10500c55960_0_2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10500c55960_0_2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 this is another diagram I found to help show what is happening during this test. On the left, you have a traumatized capillary with a platelet plug forming on the left wall. On the right, you have the PFA-100 which moves the blood under sheer conditions through the agonist coated membrane by use of a constant </a:t>
            </a:r>
            <a:r>
              <a:rPr lang="en"/>
              <a:t>vacuum</a:t>
            </a:r>
            <a:r>
              <a:rPr lang="en"/>
              <a:t> which </a:t>
            </a:r>
            <a:r>
              <a:rPr lang="en"/>
              <a:t>mimics the pressure in a capillary in the body.</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10500c55960_0_1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10500c55960_0_1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Some advantages to the PFA-100 system are that it helps standardize the bleeding times as it tries to reproduce normal conditions and removes the variability of a buccal mucosal bleeding time. It is a fairly easy and rapid test to perform and it can detect severe platelet defects.</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10500c55960_0_2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10500c55960_0_2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But first I wanted to incorporate a few diagrams which help us visualize exactly where the medications we prescribe affect the clotting cascade. As you can see, Warfarin decreases factor 7 as well as factors 9, 10 and 2. A little bit below that, you’ll see the Factor Xa inhibitory drugs such as rivaroxaban or xarelto and apixaban or eliquis affect Factor X. On the left, you’ll see heparin listed which potentiates antithrombin inhibition and finally on the bottom right, you have the thrombin inhibitor drugs like dabigatran or Pradaxa which are not as common in veterinary medicine yet.</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10500c55960_0_1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10500c55960_0_1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Some </a:t>
            </a:r>
            <a:r>
              <a:rPr lang="en"/>
              <a:t>disadvantages</a:t>
            </a:r>
            <a:r>
              <a:rPr lang="en"/>
              <a:t> are that it is another rigid closed system, so you must use their cartridges and cannot attempt with </a:t>
            </a:r>
            <a:r>
              <a:rPr lang="en"/>
              <a:t>different</a:t>
            </a:r>
            <a:r>
              <a:rPr lang="en"/>
              <a:t> agonists. Another disadvantage is that the </a:t>
            </a:r>
            <a:r>
              <a:rPr lang="en"/>
              <a:t>PFA-100 is sensitive to many variables that influence platelet function thereby prolonging the CT as well as low platelet count and hematocrit, conditions associated with thrombocytopathies. It has also been recommended that the PFA system be employed as a screening tool integrated into a panel of existing tests.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However, this assay is characterized by a high negative predictive value, so when a normal CT result is found in a suspected platelet disease, further platelet function testing should not be performed</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10500c55960_0_1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10500c55960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Some limitations of the PFA-100 system are that it is insensitive to drug-induced thrombopathia. S</a:t>
            </a:r>
            <a:r>
              <a:rPr lang="en">
                <a:solidFill>
                  <a:schemeClr val="dk1"/>
                </a:solidFill>
              </a:rPr>
              <a:t>everal studies have also demonstrated that the collagen/ADP cartridge is relatively insensitive to the effect of P2Y12 receptor blocker treatment. This might be attributed to the relatively high local concentration of collagen and ADP in the cartridge, which may not allow clopidogrel to inhibit the formation of the platelet plug. Furthermore, since the assay is highly affected by the levels of von Willebrand factor (vWF) and hematocrit, high vWF levels might mask the inhibitory effects of clopidogrel because the shear stress will lead to instant binding of vWF to glycoprotein (GP)IIb/IIIa. Another limitation is that closure times are affected by hematocrit. Animals with anemia will have longer closure times and animals with higher hematocrits could have shorter closure times.</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10500c55960_0_2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10500c55960_0_2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Now lets move onto antifactor Xa testing</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1049c72cd67_0_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1049c72cd67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plasma Anti-Xa assay is a functional test that is used for monitoring patients on Low Molecular Weight Heparins [LMWHs], Unfractionated Heparin [UFH] and the Direct Oral Anticoagulants [DOACs] that have anti-Xa activity. UFH is commonly monitored by means of the PTT but in some cases the PTT can underestimate or overestimate the degree of anticoagulation induced by the UFH and the measurement of a plasma anti-Xa level may provide a more accurate assessment of anticoagulation. The tests involves obtaining citrated platelet poor plasma [PPP] from the patient which is then mixed with a known amount of Factor Xa. Depending upon the degree of Xa inhibition [and this is related directly to the UFH/LMWH concentration] the residual Xa is assayed using either a clotting-based Factor X assay or more commonly by using a chromogenic substrate specific for Factor Xa. A curve is constructed by adding known amounts of LMWH or UFH to plasma (which provides a source of Antithrombin although some assays may add exogenous Antithrombin) and then adding a fixed amount of Factor Xa. This results in the formation of an inactive Anti-Thrombin-Xa complex and the residual Xa is measured using either a clotting-based assay or a chromogenic assay. The residual Xa activity is inversely proportional to the concentration of heparin or DOAC in the plasma sample and may be quantitated from the curve.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DOACs that inhibit Factor Xa - Apixaban or Rivaroxaban, can be measured using a similar approach as their concentration is inversely proportional to the residual Xa concentration and the residual plasma levels of Factor Xa can be determined by comparing the result with a reference curve generated from calibration standards that are specific for each medication and from which the medication concentration can then be derived.</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10500c55960_0_2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0" name="Google Shape;270;g10500c55960_0_2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c</a:t>
            </a:r>
            <a:r>
              <a:rPr lang="en"/>
              <a:t>hromogenic Assay is tests a plasma sample from a patient on either UFH, a LMWH or a DOAC is incubated with Factor Xa. The Xa is inactivated by the Antithrombin-Heparin complex or DOAC and residual Xa is assayed using a chromogenic substrate specific for Factor Xa. A curve is constructed using dilutions of the relevant heparin, heparinoid or DOAC that is added to a normal plasma pool.</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c</a:t>
            </a:r>
            <a:r>
              <a:rPr lang="en"/>
              <a:t>lotting-based Assay is similar to the chromogenic assay but the anti-Xa activity is measured by performing an PTT-based Factor X assay on each dilution rather than using a chromogenic substrate. A curve is constructed by using serial dilutions of a known concentration of the relevant heparin i.e. the heparin the patient is receiving or DOAC. The clotting time for each of these heparin concentrations is determined with the FX assay. The clotting times for each plasma dilution are then plotted with the clotting times on the linear axis and the heparin or DOAC concentration on the Log axis.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Reference ranges for anti-Xa levels depend on the anticoagulant in use, the type, dose, schedule and indication. When an patient is not taking heparin or a DOAC, the anti-Xa concentration should be zero or undetectable.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When it is used as to monitor LMWHs, anti-Xa levels are usually ordered as a 'peak' test. It is collected 3-4 hours after a LMWH dose is given, when the concentration of LMWH in the blood is expected to be at its highest level. Random and “trough” anti-Xa tests may also be ordered when there are concerns that a LMWH may be accumulating e.g. in renal failure.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When the anti-Xa level is used to monitor a DOAC, the recommendations regarding the time to check peak and trough levels depend upon the DOAC in use.</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10319d59771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6" name="Google Shape;276;g10319d59771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Ok, so now we will move into some case examples. I will let you know in advance, that the tracings we will use are from the VCM as that is what we have access to at CUVS.</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105c2725ee3_2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105c2725ee3_2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1049c72cd67_0_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1049c72cd67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10500c55960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4" name="Google Shape;294;g10500c55960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t/>
            </a:r>
            <a:endParaRPr sz="2400">
              <a:solidFill>
                <a:schemeClr val="dk1"/>
              </a:solidFill>
              <a:latin typeface="Old Standard TT"/>
              <a:ea typeface="Old Standard TT"/>
              <a:cs typeface="Old Standard TT"/>
              <a:sym typeface="Old Standard TT"/>
            </a:endParaRPr>
          </a:p>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g105c2725ee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0" name="Google Shape;300;g105c2725ee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CT and CFT prolonged → Hypocoagulable</a:t>
            </a:r>
            <a:endParaRPr/>
          </a:p>
          <a:p>
            <a:pPr indent="0" lvl="0" marL="0" rtl="0" algn="l">
              <a:spcBef>
                <a:spcPts val="0"/>
              </a:spcBef>
              <a:spcAft>
                <a:spcPts val="0"/>
              </a:spcAft>
              <a:buNone/>
            </a:pPr>
            <a:r>
              <a:rPr lang="en"/>
              <a:t>MCF and LI45 decreased →  Hyperfibrinolytic</a:t>
            </a:r>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10500c55960_0_2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10500c55960_0_2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next diagram shows where different medications will affect the platelet pathway. So you’ll see clopidogrel listed which as we know is an inhibitor of platelet activation and aggregation through the irreversible binding of its active metabolite to the P2Y12 class of ADP receptors on platelets. And this diagram also lists aspirin which irreversibly inhibits COX 1 and therefore thromboxane synthesis.</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g10500c55960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7" name="Google Shape;307;g10500c55960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Shirley was treated with N-acetylcysteine at a standard dose, Vitamin K, fresh frozen plasma and aminocaproic as a bolus of 50mg/kg IV over 1 hour, then as a CRI at </a:t>
            </a:r>
            <a:r>
              <a:rPr lang="en"/>
              <a:t>15mg/kg/hr</a:t>
            </a:r>
            <a:endParaRPr/>
          </a:p>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g10500c55960_0_1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3" name="Google Shape;313;g10500c55960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g10500c55960_0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9" name="Google Shape;319;g10500c55960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CT, A10, A20, MCF all elevated → Hypercoagulable</a:t>
            </a:r>
            <a:endParaRPr sz="1400"/>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g105c2725ee3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5" name="Google Shape;325;g105c2725ee3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400">
                <a:solidFill>
                  <a:schemeClr val="dk1"/>
                </a:solidFill>
              </a:rPr>
              <a:t>CT, A10, A20, MCF all elevated → Hypercoagulable</a:t>
            </a:r>
            <a:endParaRPr sz="14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g10500c55960_0_1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2" name="Google Shape;332;g10500c55960_0_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g10500c55960_0_1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8" name="Google Shape;338;g10500c55960_0_1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CT and CFT prolonged, alpha angle decreased → Hypocoagulable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Diagnosis: Septic shock and secondary DIC from Hemorrhagic Gastroenteritis/AHDS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 name="Shape 342"/>
        <p:cNvGrpSpPr/>
        <p:nvPr/>
      </p:nvGrpSpPr>
      <p:grpSpPr>
        <a:xfrm>
          <a:off x="0" y="0"/>
          <a:ext cx="0" cy="0"/>
          <a:chOff x="0" y="0"/>
          <a:chExt cx="0" cy="0"/>
        </a:xfrm>
      </p:grpSpPr>
      <p:sp>
        <p:nvSpPr>
          <p:cNvPr id="343" name="Google Shape;343;g105c2725ee3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4" name="Google Shape;344;g105c2725ee3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CT and CFT prolonged, alpha angle decreased → Hypocoagulable</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Diagnosis: Septic shock and secondary DIC from Hemorrhagic Gastroenteritis/AHDS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g10500c55960_0_1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1" name="Google Shape;351;g10500c55960_0_1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Treated with 3 units of FFP along with crystalloids, norepinephrine as well as additional supportive care</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 name="Shape 355"/>
        <p:cNvGrpSpPr/>
        <p:nvPr/>
      </p:nvGrpSpPr>
      <p:grpSpPr>
        <a:xfrm>
          <a:off x="0" y="0"/>
          <a:ext cx="0" cy="0"/>
          <a:chOff x="0" y="0"/>
          <a:chExt cx="0" cy="0"/>
        </a:xfrm>
      </p:grpSpPr>
      <p:sp>
        <p:nvSpPr>
          <p:cNvPr id="356" name="Google Shape;356;g10500c55960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7" name="Google Shape;357;g10500c55960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 name="Shape 361"/>
        <p:cNvGrpSpPr/>
        <p:nvPr/>
      </p:nvGrpSpPr>
      <p:grpSpPr>
        <a:xfrm>
          <a:off x="0" y="0"/>
          <a:ext cx="0" cy="0"/>
          <a:chOff x="0" y="0"/>
          <a:chExt cx="0" cy="0"/>
        </a:xfrm>
      </p:grpSpPr>
      <p:sp>
        <p:nvSpPr>
          <p:cNvPr id="362" name="Google Shape;362;g10500c55960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3" name="Google Shape;363;g10500c55960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Increased clot strength → Hypercoagulable</a:t>
            </a:r>
            <a:endParaRPr sz="140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10500c55960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10500c55960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 the first type of testing I will be discussing is the TEG or ROTEM.</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7" name="Shape 367"/>
        <p:cNvGrpSpPr/>
        <p:nvPr/>
      </p:nvGrpSpPr>
      <p:grpSpPr>
        <a:xfrm>
          <a:off x="0" y="0"/>
          <a:ext cx="0" cy="0"/>
          <a:chOff x="0" y="0"/>
          <a:chExt cx="0" cy="0"/>
        </a:xfrm>
      </p:grpSpPr>
      <p:sp>
        <p:nvSpPr>
          <p:cNvPr id="368" name="Google Shape;368;g105c2725ee3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9" name="Google Shape;369;g105c2725ee3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400">
                <a:solidFill>
                  <a:schemeClr val="dk1"/>
                </a:solidFill>
              </a:rPr>
              <a:t>Increased clot strength → Hypercoagulable with no specific underlying diagnosis. She was ultimately euthanized due to progressive respiratory distress</a:t>
            </a:r>
            <a:endParaRPr sz="14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g10500c55960_0_2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6" name="Google Shape;376;g10500c55960_0_2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g10500c55960_0_2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2" name="Google Shape;382;g10500c55960_0_2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Hypocoagulable and hyperfibrinolytic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6" name="Shape 386"/>
        <p:cNvGrpSpPr/>
        <p:nvPr/>
      </p:nvGrpSpPr>
      <p:grpSpPr>
        <a:xfrm>
          <a:off x="0" y="0"/>
          <a:ext cx="0" cy="0"/>
          <a:chOff x="0" y="0"/>
          <a:chExt cx="0" cy="0"/>
        </a:xfrm>
      </p:grpSpPr>
      <p:sp>
        <p:nvSpPr>
          <p:cNvPr id="387" name="Google Shape;387;g105c2725ee3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8" name="Google Shape;388;g105c2725ee3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Hypocoagulable and hyperfibrinolytic - Iggy was ultimately diagnosed with metastatic neoplasia and was sent home for quality time</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3" name="Shape 393"/>
        <p:cNvGrpSpPr/>
        <p:nvPr/>
      </p:nvGrpSpPr>
      <p:grpSpPr>
        <a:xfrm>
          <a:off x="0" y="0"/>
          <a:ext cx="0" cy="0"/>
          <a:chOff x="0" y="0"/>
          <a:chExt cx="0" cy="0"/>
        </a:xfrm>
      </p:grpSpPr>
      <p:sp>
        <p:nvSpPr>
          <p:cNvPr id="394" name="Google Shape;394;g10500c55960_0_2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5" name="Google Shape;395;g10500c55960_0_2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9" name="Shape 399"/>
        <p:cNvGrpSpPr/>
        <p:nvPr/>
      </p:nvGrpSpPr>
      <p:grpSpPr>
        <a:xfrm>
          <a:off x="0" y="0"/>
          <a:ext cx="0" cy="0"/>
          <a:chOff x="0" y="0"/>
          <a:chExt cx="0" cy="0"/>
        </a:xfrm>
      </p:grpSpPr>
      <p:sp>
        <p:nvSpPr>
          <p:cNvPr id="400" name="Google Shape;400;g10500c55960_0_2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1" name="Google Shape;401;g10500c55960_0_2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Severely</a:t>
            </a:r>
            <a:r>
              <a:rPr lang="en"/>
              <a:t> </a:t>
            </a:r>
            <a:r>
              <a:rPr lang="en"/>
              <a:t>prolonged</a:t>
            </a:r>
            <a:r>
              <a:rPr lang="en"/>
              <a:t> CT - severely hypocoagulable</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 name="Shape 405"/>
        <p:cNvGrpSpPr/>
        <p:nvPr/>
      </p:nvGrpSpPr>
      <p:grpSpPr>
        <a:xfrm>
          <a:off x="0" y="0"/>
          <a:ext cx="0" cy="0"/>
          <a:chOff x="0" y="0"/>
          <a:chExt cx="0" cy="0"/>
        </a:xfrm>
      </p:grpSpPr>
      <p:sp>
        <p:nvSpPr>
          <p:cNvPr id="406" name="Google Shape;406;g105c2725ee3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7" name="Google Shape;407;g105c2725ee3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Severely prolonged CT - severely hypocoagulable</a:t>
            </a:r>
            <a:endParaRPr>
              <a:solidFill>
                <a:schemeClr val="dk1"/>
              </a:solidFill>
            </a:endParaRPr>
          </a:p>
          <a:p>
            <a:pPr indent="0" lvl="0" marL="0" rtl="0" algn="l">
              <a:spcBef>
                <a:spcPts val="0"/>
              </a:spcBef>
              <a:spcAft>
                <a:spcPts val="0"/>
              </a:spcAft>
              <a:buNone/>
            </a:pPr>
            <a:r>
              <a:rPr lang="en"/>
              <a:t>Ultimate </a:t>
            </a:r>
            <a:r>
              <a:rPr lang="en"/>
              <a:t>diagnosis</a:t>
            </a:r>
            <a:r>
              <a:rPr lang="en"/>
              <a:t>: Malignant multinodular intrahepatic cholangiocellular carcinoma (biliary carcinoma) with pulmonary metastasis</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2" name="Shape 412"/>
        <p:cNvGrpSpPr/>
        <p:nvPr/>
      </p:nvGrpSpPr>
      <p:grpSpPr>
        <a:xfrm>
          <a:off x="0" y="0"/>
          <a:ext cx="0" cy="0"/>
          <a:chOff x="0" y="0"/>
          <a:chExt cx="0" cy="0"/>
        </a:xfrm>
      </p:grpSpPr>
      <p:sp>
        <p:nvSpPr>
          <p:cNvPr id="413" name="Google Shape;413;g10500c55960_0_2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4" name="Google Shape;414;g10500c55960_0_2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CT and CFT </a:t>
            </a:r>
            <a:r>
              <a:rPr lang="en"/>
              <a:t>prolonged as well as decreased alpha angle and MCF → </a:t>
            </a:r>
            <a:r>
              <a:rPr lang="en"/>
              <a:t>Hypocoagulable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g105c2725ee3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0" name="Google Shape;420;g105c2725ee3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CT and CFT prolonged as well as decreased alpha angle and MCF → Hypocoagulable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 name="Shape 425"/>
        <p:cNvGrpSpPr/>
        <p:nvPr/>
      </p:nvGrpSpPr>
      <p:grpSpPr>
        <a:xfrm>
          <a:off x="0" y="0"/>
          <a:ext cx="0" cy="0"/>
          <a:chOff x="0" y="0"/>
          <a:chExt cx="0" cy="0"/>
        </a:xfrm>
      </p:grpSpPr>
      <p:sp>
        <p:nvSpPr>
          <p:cNvPr id="426" name="Google Shape;426;g10500c55960_0_2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7" name="Google Shape;427;g10500c55960_0_2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Short CT and increased MCF → Hypercoagulable</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1049c72cd67_0_1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1049c72cd67_0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In case you don’t already know, TEG stands for </a:t>
            </a:r>
            <a:r>
              <a:rPr lang="en">
                <a:solidFill>
                  <a:schemeClr val="dk1"/>
                </a:solidFill>
              </a:rPr>
              <a:t>Thromboelastography and ROTEM stands for Rotational ThromboElastoMetry and b</a:t>
            </a:r>
            <a:r>
              <a:rPr lang="en">
                <a:solidFill>
                  <a:schemeClr val="dk1"/>
                </a:solidFill>
                <a:highlight>
                  <a:srgbClr val="FFFFFF"/>
                </a:highlight>
              </a:rPr>
              <a:t>oth are tools of assessing whole blood clotting. Both take a small amount of whole blood (no more than 1ml) at body temperature (37º) and add it to a heated sample cup. A pin is then suspended into the cup, and then some sort of rotation takes place. </a:t>
            </a:r>
            <a:r>
              <a:rPr lang="en">
                <a:solidFill>
                  <a:schemeClr val="dk1"/>
                </a:solidFill>
              </a:rPr>
              <a:t>One of the main differences between the two machines is which portion of the machine is spinning. With ROTEM, a pin is inserted into the sample cup and then the PIN is spun until the test is done. With TEG, the sample cup itself is the thing that is rotating. The tracing that we see is a measure of the impediment that is caused within the cup while a blood clot forms.</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sz="1050">
                <a:solidFill>
                  <a:schemeClr val="dk1"/>
                </a:solidFill>
                <a:highlight>
                  <a:srgbClr val="FFFFFF"/>
                </a:highlight>
              </a:rPr>
              <a:t>Once the blood is recalcified (adding calcium only for native or unactivated samples) or an activator is added (more common), small amounts of thrombin are generated. This small amount of thrombin then activates platelets, which flip their membranes exposing phosphatidylserine which supports assembly of coagulation factor complexes and amplifies and propagates thrombin generation. Once larger amounts of thrombin are formed, thrombin cleaves fibrinogen to form fibrin. </a:t>
            </a:r>
            <a:r>
              <a:rPr lang="en">
                <a:solidFill>
                  <a:schemeClr val="dk1"/>
                </a:solidFill>
              </a:rPr>
              <a:t>Then the measurements begin.</a:t>
            </a:r>
            <a:endParaRPr>
              <a:solidFill>
                <a:schemeClr val="dk1"/>
              </a:solidFill>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1" name="Shape 431"/>
        <p:cNvGrpSpPr/>
        <p:nvPr/>
      </p:nvGrpSpPr>
      <p:grpSpPr>
        <a:xfrm>
          <a:off x="0" y="0"/>
          <a:ext cx="0" cy="0"/>
          <a:chOff x="0" y="0"/>
          <a:chExt cx="0" cy="0"/>
        </a:xfrm>
      </p:grpSpPr>
      <p:sp>
        <p:nvSpPr>
          <p:cNvPr id="432" name="Google Shape;432;g105c2725ee3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3" name="Google Shape;433;g105c2725ee3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Short CT and increased MCF → Hypercoagulable</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8" name="Shape 438"/>
        <p:cNvGrpSpPr/>
        <p:nvPr/>
      </p:nvGrpSpPr>
      <p:grpSpPr>
        <a:xfrm>
          <a:off x="0" y="0"/>
          <a:ext cx="0" cy="0"/>
          <a:chOff x="0" y="0"/>
          <a:chExt cx="0" cy="0"/>
        </a:xfrm>
      </p:grpSpPr>
      <p:sp>
        <p:nvSpPr>
          <p:cNvPr id="439" name="Google Shape;439;g10500c55960_0_2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0" name="Google Shape;440;g10500c55960_0_2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10500c55960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10500c55960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200"/>
              </a:spcAft>
              <a:buNone/>
            </a:pPr>
            <a:r>
              <a:rPr lang="en" sz="1300">
                <a:solidFill>
                  <a:schemeClr val="dk1"/>
                </a:solidFill>
                <a:latin typeface="Lato"/>
                <a:ea typeface="Lato"/>
                <a:cs typeface="Lato"/>
                <a:sym typeface="Lato"/>
              </a:rPr>
              <a:t>So as mentioned in the previous slide, a sample can be run without an </a:t>
            </a:r>
            <a:r>
              <a:rPr lang="en" sz="1300">
                <a:solidFill>
                  <a:schemeClr val="dk1"/>
                </a:solidFill>
                <a:latin typeface="Lato"/>
                <a:ea typeface="Lato"/>
                <a:cs typeface="Lato"/>
                <a:sym typeface="Lato"/>
              </a:rPr>
              <a:t>activator which is called a native sample, or an activator that triggers clotting can be added. Results from native samples generally indicate contact activation, so contact with the cup, and then activation of factor 12 and the intrinsic pathway. When the sample is run as a native sample, results are typically more variable than with activated blood. This is why many reseachers will use an activator, however the type and amount of the activator can vary between studies. Activators can either stimulate the extrinsic pathway or the intrinsic pathway and results obtained from different activators or different concentrations of activators are not comparable. One downside to using activators, is that they may mask the effects of anti-platelet drugs like aspirin, or they can potentially shorten the time to clot formation and have higher clot strength due to more robust thrombin generation than non-activated samples.</a:t>
            </a:r>
            <a:endParaRPr sz="800">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10500c55960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10500c55960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500">
                <a:solidFill>
                  <a:schemeClr val="dk1"/>
                </a:solidFill>
                <a:latin typeface="Lato"/>
                <a:ea typeface="Lato"/>
                <a:cs typeface="Lato"/>
                <a:sym typeface="Lato"/>
              </a:rPr>
              <a:t>So now that we’ve touched on activators in general, I figured I’d list a few of them. Certainly </a:t>
            </a:r>
            <a:r>
              <a:rPr lang="en" sz="1500">
                <a:solidFill>
                  <a:schemeClr val="dk1"/>
                </a:solidFill>
                <a:latin typeface="Lato"/>
                <a:ea typeface="Lato"/>
                <a:cs typeface="Lato"/>
                <a:sym typeface="Lato"/>
              </a:rPr>
              <a:t>the</a:t>
            </a:r>
            <a:r>
              <a:rPr lang="en" sz="1500">
                <a:solidFill>
                  <a:schemeClr val="dk1"/>
                </a:solidFill>
                <a:latin typeface="Lato"/>
                <a:ea typeface="Lato"/>
                <a:cs typeface="Lato"/>
                <a:sym typeface="Lato"/>
              </a:rPr>
              <a:t> most common ones are the top two, Tissue factor and Kaolin. When tissue factor is used, it </a:t>
            </a:r>
            <a:r>
              <a:rPr lang="en" sz="1500">
                <a:solidFill>
                  <a:schemeClr val="dk1"/>
                </a:solidFill>
                <a:latin typeface="Lato"/>
                <a:ea typeface="Lato"/>
                <a:cs typeface="Lato"/>
                <a:sym typeface="Lato"/>
              </a:rPr>
              <a:t>typically</a:t>
            </a:r>
            <a:r>
              <a:rPr lang="en" sz="1500">
                <a:solidFill>
                  <a:schemeClr val="dk1"/>
                </a:solidFill>
                <a:latin typeface="Lato"/>
                <a:ea typeface="Lato"/>
                <a:cs typeface="Lato"/>
                <a:sym typeface="Lato"/>
              </a:rPr>
              <a:t> has to be diluted to 1:50,000 which potentially introduces a source of variability for TEG analysis. As I’m sure you know, that by adding tissue factor, you are stimulating the test via the </a:t>
            </a:r>
            <a:r>
              <a:rPr lang="en" sz="1500">
                <a:solidFill>
                  <a:schemeClr val="dk1"/>
                </a:solidFill>
                <a:latin typeface="Lato"/>
                <a:ea typeface="Lato"/>
                <a:cs typeface="Lato"/>
                <a:sym typeface="Lato"/>
              </a:rPr>
              <a:t>extrinsic</a:t>
            </a:r>
            <a:r>
              <a:rPr lang="en" sz="1500">
                <a:solidFill>
                  <a:schemeClr val="dk1"/>
                </a:solidFill>
                <a:latin typeface="Lato"/>
                <a:ea typeface="Lato"/>
                <a:cs typeface="Lato"/>
                <a:sym typeface="Lato"/>
              </a:rPr>
              <a:t> pathway. Another commonly used activator is kaolin or hydrated aluminum silicate. This activator initiated coagulation via  the contact activator pathway and stimulates the test via the intrinsic pathway. The nice thing about using kaolin, is that they make ready to use kaolin vials to make its use </a:t>
            </a:r>
            <a:r>
              <a:rPr lang="en" sz="1500">
                <a:solidFill>
                  <a:schemeClr val="dk1"/>
                </a:solidFill>
                <a:latin typeface="Lato"/>
                <a:ea typeface="Lato"/>
                <a:cs typeface="Lato"/>
                <a:sym typeface="Lato"/>
              </a:rPr>
              <a:t>convenient and consistent, thereby removing the potential variability or human error. Lastly, I saw mention of an activator called Ellagic acid (el-lagic acid), which is also used to stimulate the test via the intrinsic pathway. </a:t>
            </a:r>
            <a:endParaRPr>
              <a:solidFill>
                <a:schemeClr val="dk1"/>
              </a:solidFill>
              <a:latin typeface="Lato"/>
              <a:ea typeface="Lato"/>
              <a:cs typeface="Lato"/>
              <a:sym typeface="Lato"/>
            </a:endParaRPr>
          </a:p>
          <a:p>
            <a:pPr indent="0" lvl="0" marL="0" rtl="0" algn="l">
              <a:spcBef>
                <a:spcPts val="1200"/>
              </a:spcBef>
              <a:spcAft>
                <a:spcPts val="0"/>
              </a:spcAft>
              <a:buNone/>
            </a:pPr>
            <a:r>
              <a:t/>
            </a:r>
            <a:endParaRPr sz="800">
              <a:solidFill>
                <a:schemeClr val="dk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10500c55960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10500c55960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Another small difference between TEG and ROTEM is what their different measurements are called. As you can see, I have them listed side by side to help with the comparison. So first, we have R time or reaction time. This is the time from the start of the test until the tracing reaches an amplitude of 2mm. This is most correlated with the CT or clotting time for the ROTEM. Next we have K or kinetics which is the time from the amplitude of 2mm, reaching an amplitude of 20mm. This most correlates with CFT or clot formation time. After that, we have the alpha angle which is the slope of the amplitude line from 2mm-20mm. Maximum amplitude is the maximum clot strength which is the same as maximum clot firmness.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And finally the lysis portion is where we have some different values come into play. For the TEG we have CLT or clot lysis time which is the time taken for the amplitude to decrease by 2mm after reaching MA. For the ROTEM, there is LOT or lysis onset time which is the time taken for the amplitude to decrease by 15% of the maximum clot firmness. Then there is LT or lysis time which is the time taken for the amplitude to decrease by 10% of the maximum clot firmness. LI 30 is the lysis index at 30 minutes or the % drop in amplitude when measured 30 minutes after reaching maximum clot firmness and finally ML or maximum lysis or the minimum amplitude achieves at the end of the test run time.</a:t>
            </a:r>
            <a:endParaRPr>
              <a:solidFill>
                <a:schemeClr val="dk1"/>
              </a:solidFill>
            </a:endParaRPr>
          </a:p>
          <a:p>
            <a:pPr indent="0" lvl="0" marL="0" rtl="0" algn="l">
              <a:spcBef>
                <a:spcPts val="0"/>
              </a:spcBef>
              <a:spcAft>
                <a:spcPts val="0"/>
              </a:spcAft>
              <a:buNone/>
            </a:pPr>
            <a:r>
              <a:t/>
            </a:r>
            <a:endParaRPr>
              <a:solidFill>
                <a:schemeClr val="dk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586721" y="0"/>
            <a:ext cx="7970700" cy="666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a:off x="586721" y="5076900"/>
            <a:ext cx="7970700" cy="666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2" name="Google Shape;12;p2"/>
          <p:cNvCxnSpPr/>
          <p:nvPr/>
        </p:nvCxnSpPr>
        <p:spPr>
          <a:xfrm>
            <a:off x="733219" y="2235351"/>
            <a:ext cx="385200" cy="0"/>
          </a:xfrm>
          <a:prstGeom prst="straightConnector1">
            <a:avLst/>
          </a:prstGeom>
          <a:noFill/>
          <a:ln cap="flat" cmpd="sng" w="28575">
            <a:solidFill>
              <a:schemeClr val="dk1"/>
            </a:solidFill>
            <a:prstDash val="solid"/>
            <a:round/>
            <a:headEnd len="sm" w="sm" type="none"/>
            <a:tailEnd len="sm" w="sm" type="none"/>
          </a:ln>
        </p:spPr>
      </p:cxnSp>
      <p:sp>
        <p:nvSpPr>
          <p:cNvPr id="13" name="Google Shape;13;p2"/>
          <p:cNvSpPr txBox="1"/>
          <p:nvPr>
            <p:ph type="ctrTitle"/>
          </p:nvPr>
        </p:nvSpPr>
        <p:spPr>
          <a:xfrm>
            <a:off x="630600" y="136800"/>
            <a:ext cx="7893000" cy="1853700"/>
          </a:xfrm>
          <a:prstGeom prst="rect">
            <a:avLst/>
          </a:prstGeom>
        </p:spPr>
        <p:txBody>
          <a:bodyPr anchorCtr="0" anchor="b" bIns="91425" lIns="91425" spcFirstLastPara="1" rIns="91425" wrap="square" tIns="91425">
            <a:normAutofit/>
          </a:bodyPr>
          <a:lstStyle>
            <a:lvl1pPr lvl="0">
              <a:spcBef>
                <a:spcPts val="100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4" name="Google Shape;14;p2"/>
          <p:cNvSpPr txBox="1"/>
          <p:nvPr>
            <p:ph idx="1" type="subTitle"/>
          </p:nvPr>
        </p:nvSpPr>
        <p:spPr>
          <a:xfrm>
            <a:off x="630600" y="3228375"/>
            <a:ext cx="7893000" cy="1274100"/>
          </a:xfrm>
          <a:prstGeom prst="rect">
            <a:avLst/>
          </a:prstGeom>
        </p:spPr>
        <p:txBody>
          <a:bodyPr anchorCtr="0" anchor="b" bIns="91425" lIns="91425" spcFirstLastPara="1" rIns="91425" wrap="square" tIns="91425">
            <a:normAutofit/>
          </a:bodyPr>
          <a:lstStyle>
            <a:lvl1pPr lvl="0">
              <a:lnSpc>
                <a:spcPct val="100000"/>
              </a:lnSpc>
              <a:spcBef>
                <a:spcPts val="1000"/>
              </a:spcBef>
              <a:spcAft>
                <a:spcPts val="0"/>
              </a:spcAft>
              <a:buClr>
                <a:schemeClr val="accent6"/>
              </a:buClr>
              <a:buSzPts val="2400"/>
              <a:buNone/>
              <a:defRPr sz="2400">
                <a:solidFill>
                  <a:schemeClr val="accent6"/>
                </a:solidFill>
              </a:defRPr>
            </a:lvl1pPr>
            <a:lvl2pPr lvl="1">
              <a:lnSpc>
                <a:spcPct val="100000"/>
              </a:lnSpc>
              <a:spcBef>
                <a:spcPts val="0"/>
              </a:spcBef>
              <a:spcAft>
                <a:spcPts val="0"/>
              </a:spcAft>
              <a:buClr>
                <a:schemeClr val="accent6"/>
              </a:buClr>
              <a:buSzPts val="2400"/>
              <a:buNone/>
              <a:defRPr sz="2400">
                <a:solidFill>
                  <a:schemeClr val="accent6"/>
                </a:solidFill>
              </a:defRPr>
            </a:lvl2pPr>
            <a:lvl3pPr lvl="2">
              <a:lnSpc>
                <a:spcPct val="100000"/>
              </a:lnSpc>
              <a:spcBef>
                <a:spcPts val="0"/>
              </a:spcBef>
              <a:spcAft>
                <a:spcPts val="0"/>
              </a:spcAft>
              <a:buClr>
                <a:schemeClr val="accent6"/>
              </a:buClr>
              <a:buSzPts val="2400"/>
              <a:buNone/>
              <a:defRPr sz="2400">
                <a:solidFill>
                  <a:schemeClr val="accent6"/>
                </a:solidFill>
              </a:defRPr>
            </a:lvl3pPr>
            <a:lvl4pPr lvl="3">
              <a:lnSpc>
                <a:spcPct val="100000"/>
              </a:lnSpc>
              <a:spcBef>
                <a:spcPts val="0"/>
              </a:spcBef>
              <a:spcAft>
                <a:spcPts val="0"/>
              </a:spcAft>
              <a:buClr>
                <a:schemeClr val="accent6"/>
              </a:buClr>
              <a:buSzPts val="2400"/>
              <a:buNone/>
              <a:defRPr sz="2400">
                <a:solidFill>
                  <a:schemeClr val="accent6"/>
                </a:solidFill>
              </a:defRPr>
            </a:lvl4pPr>
            <a:lvl5pPr lvl="4">
              <a:lnSpc>
                <a:spcPct val="100000"/>
              </a:lnSpc>
              <a:spcBef>
                <a:spcPts val="0"/>
              </a:spcBef>
              <a:spcAft>
                <a:spcPts val="0"/>
              </a:spcAft>
              <a:buClr>
                <a:schemeClr val="accent6"/>
              </a:buClr>
              <a:buSzPts val="2400"/>
              <a:buNone/>
              <a:defRPr sz="2400">
                <a:solidFill>
                  <a:schemeClr val="accent6"/>
                </a:solidFill>
              </a:defRPr>
            </a:lvl5pPr>
            <a:lvl6pPr lvl="5">
              <a:lnSpc>
                <a:spcPct val="100000"/>
              </a:lnSpc>
              <a:spcBef>
                <a:spcPts val="0"/>
              </a:spcBef>
              <a:spcAft>
                <a:spcPts val="0"/>
              </a:spcAft>
              <a:buClr>
                <a:schemeClr val="accent6"/>
              </a:buClr>
              <a:buSzPts val="2400"/>
              <a:buNone/>
              <a:defRPr sz="2400">
                <a:solidFill>
                  <a:schemeClr val="accent6"/>
                </a:solidFill>
              </a:defRPr>
            </a:lvl6pPr>
            <a:lvl7pPr lvl="6">
              <a:lnSpc>
                <a:spcPct val="100000"/>
              </a:lnSpc>
              <a:spcBef>
                <a:spcPts val="0"/>
              </a:spcBef>
              <a:spcAft>
                <a:spcPts val="0"/>
              </a:spcAft>
              <a:buClr>
                <a:schemeClr val="accent6"/>
              </a:buClr>
              <a:buSzPts val="2400"/>
              <a:buNone/>
              <a:defRPr sz="2400">
                <a:solidFill>
                  <a:schemeClr val="accent6"/>
                </a:solidFill>
              </a:defRPr>
            </a:lvl7pPr>
            <a:lvl8pPr lvl="7">
              <a:lnSpc>
                <a:spcPct val="100000"/>
              </a:lnSpc>
              <a:spcBef>
                <a:spcPts val="0"/>
              </a:spcBef>
              <a:spcAft>
                <a:spcPts val="0"/>
              </a:spcAft>
              <a:buClr>
                <a:schemeClr val="accent6"/>
              </a:buClr>
              <a:buSzPts val="2400"/>
              <a:buNone/>
              <a:defRPr sz="2400">
                <a:solidFill>
                  <a:schemeClr val="accent6"/>
                </a:solidFill>
              </a:defRPr>
            </a:lvl8pPr>
            <a:lvl9pPr lvl="8">
              <a:lnSpc>
                <a:spcPct val="100000"/>
              </a:lnSpc>
              <a:spcBef>
                <a:spcPts val="0"/>
              </a:spcBef>
              <a:spcAft>
                <a:spcPts val="0"/>
              </a:spcAft>
              <a:buClr>
                <a:schemeClr val="accent6"/>
              </a:buClr>
              <a:buSzPts val="2400"/>
              <a:buNone/>
              <a:defRPr sz="2400">
                <a:solidFill>
                  <a:schemeClr val="accent6"/>
                </a:solidFill>
              </a:defRPr>
            </a:lvl9pPr>
          </a:lstStyle>
          <a:p/>
        </p:txBody>
      </p:sp>
      <p:sp>
        <p:nvSpPr>
          <p:cNvPr id="15" name="Google Shape;15;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6" name="Shape 56"/>
        <p:cNvGrpSpPr/>
        <p:nvPr/>
      </p:nvGrpSpPr>
      <p:grpSpPr>
        <a:xfrm>
          <a:off x="0" y="0"/>
          <a:ext cx="0" cy="0"/>
          <a:chOff x="0" y="0"/>
          <a:chExt cx="0" cy="0"/>
        </a:xfrm>
      </p:grpSpPr>
      <p:sp>
        <p:nvSpPr>
          <p:cNvPr id="57" name="Google Shape;57;p11"/>
          <p:cNvSpPr/>
          <p:nvPr/>
        </p:nvSpPr>
        <p:spPr>
          <a:xfrm>
            <a:off x="586721" y="0"/>
            <a:ext cx="7970700" cy="666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11"/>
          <p:cNvSpPr/>
          <p:nvPr/>
        </p:nvSpPr>
        <p:spPr>
          <a:xfrm>
            <a:off x="586721" y="5076900"/>
            <a:ext cx="7970700" cy="666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11"/>
          <p:cNvSpPr txBox="1"/>
          <p:nvPr>
            <p:ph hasCustomPrompt="1" type="title"/>
          </p:nvPr>
        </p:nvSpPr>
        <p:spPr>
          <a:xfrm>
            <a:off x="586725" y="1353788"/>
            <a:ext cx="7970700" cy="15384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accent6"/>
              </a:buClr>
              <a:buSzPts val="10800"/>
              <a:buNone/>
              <a:defRPr sz="10800">
                <a:solidFill>
                  <a:schemeClr val="accent6"/>
                </a:solidFill>
              </a:defRPr>
            </a:lvl1pPr>
            <a:lvl2pPr lvl="1" algn="ctr">
              <a:spcBef>
                <a:spcPts val="0"/>
              </a:spcBef>
              <a:spcAft>
                <a:spcPts val="0"/>
              </a:spcAft>
              <a:buClr>
                <a:schemeClr val="accent6"/>
              </a:buClr>
              <a:buSzPts val="10800"/>
              <a:buNone/>
              <a:defRPr sz="10800">
                <a:solidFill>
                  <a:schemeClr val="accent6"/>
                </a:solidFill>
              </a:defRPr>
            </a:lvl2pPr>
            <a:lvl3pPr lvl="2" algn="ctr">
              <a:spcBef>
                <a:spcPts val="0"/>
              </a:spcBef>
              <a:spcAft>
                <a:spcPts val="0"/>
              </a:spcAft>
              <a:buClr>
                <a:schemeClr val="accent6"/>
              </a:buClr>
              <a:buSzPts val="10800"/>
              <a:buNone/>
              <a:defRPr sz="10800">
                <a:solidFill>
                  <a:schemeClr val="accent6"/>
                </a:solidFill>
              </a:defRPr>
            </a:lvl3pPr>
            <a:lvl4pPr lvl="3" algn="ctr">
              <a:spcBef>
                <a:spcPts val="0"/>
              </a:spcBef>
              <a:spcAft>
                <a:spcPts val="0"/>
              </a:spcAft>
              <a:buClr>
                <a:schemeClr val="accent6"/>
              </a:buClr>
              <a:buSzPts val="10800"/>
              <a:buNone/>
              <a:defRPr sz="10800">
                <a:solidFill>
                  <a:schemeClr val="accent6"/>
                </a:solidFill>
              </a:defRPr>
            </a:lvl4pPr>
            <a:lvl5pPr lvl="4" algn="ctr">
              <a:spcBef>
                <a:spcPts val="0"/>
              </a:spcBef>
              <a:spcAft>
                <a:spcPts val="0"/>
              </a:spcAft>
              <a:buClr>
                <a:schemeClr val="accent6"/>
              </a:buClr>
              <a:buSzPts val="10800"/>
              <a:buNone/>
              <a:defRPr sz="10800">
                <a:solidFill>
                  <a:schemeClr val="accent6"/>
                </a:solidFill>
              </a:defRPr>
            </a:lvl5pPr>
            <a:lvl6pPr lvl="5" algn="ctr">
              <a:spcBef>
                <a:spcPts val="0"/>
              </a:spcBef>
              <a:spcAft>
                <a:spcPts val="0"/>
              </a:spcAft>
              <a:buClr>
                <a:schemeClr val="accent6"/>
              </a:buClr>
              <a:buSzPts val="10800"/>
              <a:buNone/>
              <a:defRPr sz="10800">
                <a:solidFill>
                  <a:schemeClr val="accent6"/>
                </a:solidFill>
              </a:defRPr>
            </a:lvl6pPr>
            <a:lvl7pPr lvl="6" algn="ctr">
              <a:spcBef>
                <a:spcPts val="0"/>
              </a:spcBef>
              <a:spcAft>
                <a:spcPts val="0"/>
              </a:spcAft>
              <a:buClr>
                <a:schemeClr val="accent6"/>
              </a:buClr>
              <a:buSzPts val="10800"/>
              <a:buNone/>
              <a:defRPr sz="10800">
                <a:solidFill>
                  <a:schemeClr val="accent6"/>
                </a:solidFill>
              </a:defRPr>
            </a:lvl7pPr>
            <a:lvl8pPr lvl="7" algn="ctr">
              <a:spcBef>
                <a:spcPts val="0"/>
              </a:spcBef>
              <a:spcAft>
                <a:spcPts val="0"/>
              </a:spcAft>
              <a:buClr>
                <a:schemeClr val="accent6"/>
              </a:buClr>
              <a:buSzPts val="10800"/>
              <a:buNone/>
              <a:defRPr sz="10800">
                <a:solidFill>
                  <a:schemeClr val="accent6"/>
                </a:solidFill>
              </a:defRPr>
            </a:lvl8pPr>
            <a:lvl9pPr lvl="8" algn="ctr">
              <a:spcBef>
                <a:spcPts val="0"/>
              </a:spcBef>
              <a:spcAft>
                <a:spcPts val="0"/>
              </a:spcAft>
              <a:buClr>
                <a:schemeClr val="accent6"/>
              </a:buClr>
              <a:buSzPts val="10800"/>
              <a:buNone/>
              <a:defRPr sz="10800">
                <a:solidFill>
                  <a:schemeClr val="accent6"/>
                </a:solidFill>
              </a:defRPr>
            </a:lvl9pPr>
          </a:lstStyle>
          <a:p>
            <a:r>
              <a:t>xx%</a:t>
            </a:r>
          </a:p>
        </p:txBody>
      </p:sp>
      <p:sp>
        <p:nvSpPr>
          <p:cNvPr id="60" name="Google Shape;60;p11"/>
          <p:cNvSpPr txBox="1"/>
          <p:nvPr>
            <p:ph idx="1" type="body"/>
          </p:nvPr>
        </p:nvSpPr>
        <p:spPr>
          <a:xfrm>
            <a:off x="586725" y="2968388"/>
            <a:ext cx="79707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61" name="Google Shape;61;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2" name="Shape 62"/>
        <p:cNvGrpSpPr/>
        <p:nvPr/>
      </p:nvGrpSpPr>
      <p:grpSpPr>
        <a:xfrm>
          <a:off x="0" y="0"/>
          <a:ext cx="0" cy="0"/>
          <a:chOff x="0" y="0"/>
          <a:chExt cx="0" cy="0"/>
        </a:xfrm>
      </p:grpSpPr>
      <p:sp>
        <p:nvSpPr>
          <p:cNvPr id="63" name="Google Shape;63;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p:nvPr/>
        </p:nvSpPr>
        <p:spPr>
          <a:xfrm>
            <a:off x="586721" y="5076900"/>
            <a:ext cx="7970700" cy="666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 name="Google Shape;18;p3"/>
          <p:cNvSpPr/>
          <p:nvPr/>
        </p:nvSpPr>
        <p:spPr>
          <a:xfrm>
            <a:off x="586721" y="0"/>
            <a:ext cx="7970700" cy="666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3"/>
          <p:cNvSpPr txBox="1"/>
          <p:nvPr>
            <p:ph type="title"/>
          </p:nvPr>
        </p:nvSpPr>
        <p:spPr>
          <a:xfrm>
            <a:off x="509550" y="1921350"/>
            <a:ext cx="8124900" cy="1300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20" name="Google Shape;20;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1" name="Shape 21"/>
        <p:cNvGrpSpPr/>
        <p:nvPr/>
      </p:nvGrpSpPr>
      <p:grpSpPr>
        <a:xfrm>
          <a:off x="0" y="0"/>
          <a:ext cx="0" cy="0"/>
          <a:chOff x="0" y="0"/>
          <a:chExt cx="0" cy="0"/>
        </a:xfrm>
      </p:grpSpPr>
      <p:sp>
        <p:nvSpPr>
          <p:cNvPr id="22" name="Google Shape;22;p4"/>
          <p:cNvSpPr/>
          <p:nvPr/>
        </p:nvSpPr>
        <p:spPr>
          <a:xfrm>
            <a:off x="-125" y="5045700"/>
            <a:ext cx="9144000" cy="97800"/>
          </a:xfrm>
          <a:prstGeom prst="rect">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3" name="Google Shape;23;p4"/>
          <p:cNvCxnSpPr/>
          <p:nvPr/>
        </p:nvCxnSpPr>
        <p:spPr>
          <a:xfrm>
            <a:off x="419425" y="1154195"/>
            <a:ext cx="385200" cy="0"/>
          </a:xfrm>
          <a:prstGeom prst="straightConnector1">
            <a:avLst/>
          </a:prstGeom>
          <a:noFill/>
          <a:ln cap="flat" cmpd="sng" w="28575">
            <a:solidFill>
              <a:schemeClr val="dk1"/>
            </a:solidFill>
            <a:prstDash val="solid"/>
            <a:round/>
            <a:headEnd len="sm" w="sm" type="none"/>
            <a:tailEnd len="sm" w="sm" type="none"/>
          </a:ln>
        </p:spPr>
      </p:cxnSp>
      <p:sp>
        <p:nvSpPr>
          <p:cNvPr id="24" name="Google Shape;24;p4"/>
          <p:cNvSpPr txBox="1"/>
          <p:nvPr>
            <p:ph type="title"/>
          </p:nvPr>
        </p:nvSpPr>
        <p:spPr>
          <a:xfrm>
            <a:off x="311700" y="372725"/>
            <a:ext cx="8520600" cy="645000"/>
          </a:xfrm>
          <a:prstGeom prst="rect">
            <a:avLst/>
          </a:prstGeom>
        </p:spPr>
        <p:txBody>
          <a:bodyPr anchorCtr="0" anchor="t" bIns="91425" lIns="91425" spcFirstLastPara="1" rIns="91425" wrap="square" tIns="91425">
            <a:norm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5" name="Google Shape;25;p4"/>
          <p:cNvSpPr txBox="1"/>
          <p:nvPr>
            <p:ph idx="1" type="body"/>
          </p:nvPr>
        </p:nvSpPr>
        <p:spPr>
          <a:xfrm>
            <a:off x="311700" y="1417800"/>
            <a:ext cx="8520600" cy="31509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6" name="Google Shape;26;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7" name="Shape 27"/>
        <p:cNvGrpSpPr/>
        <p:nvPr/>
      </p:nvGrpSpPr>
      <p:grpSpPr>
        <a:xfrm>
          <a:off x="0" y="0"/>
          <a:ext cx="0" cy="0"/>
          <a:chOff x="0" y="0"/>
          <a:chExt cx="0" cy="0"/>
        </a:xfrm>
      </p:grpSpPr>
      <p:cxnSp>
        <p:nvCxnSpPr>
          <p:cNvPr id="28" name="Google Shape;28;p5"/>
          <p:cNvCxnSpPr/>
          <p:nvPr/>
        </p:nvCxnSpPr>
        <p:spPr>
          <a:xfrm>
            <a:off x="419425" y="1154195"/>
            <a:ext cx="385200" cy="0"/>
          </a:xfrm>
          <a:prstGeom prst="straightConnector1">
            <a:avLst/>
          </a:prstGeom>
          <a:noFill/>
          <a:ln cap="flat" cmpd="sng" w="28575">
            <a:solidFill>
              <a:schemeClr val="dk1"/>
            </a:solidFill>
            <a:prstDash val="solid"/>
            <a:round/>
            <a:headEnd len="sm" w="sm" type="none"/>
            <a:tailEnd len="sm" w="sm" type="none"/>
          </a:ln>
        </p:spPr>
      </p:cxnSp>
      <p:sp>
        <p:nvSpPr>
          <p:cNvPr id="29" name="Google Shape;29;p5"/>
          <p:cNvSpPr txBox="1"/>
          <p:nvPr>
            <p:ph type="title"/>
          </p:nvPr>
        </p:nvSpPr>
        <p:spPr>
          <a:xfrm>
            <a:off x="311700" y="372725"/>
            <a:ext cx="8520600" cy="645000"/>
          </a:xfrm>
          <a:prstGeom prst="rect">
            <a:avLst/>
          </a:prstGeom>
        </p:spPr>
        <p:txBody>
          <a:bodyPr anchorCtr="0" anchor="t" bIns="91425" lIns="91425" spcFirstLastPara="1" rIns="91425" wrap="square" tIns="91425">
            <a:norm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30" name="Google Shape;30;p5"/>
          <p:cNvSpPr txBox="1"/>
          <p:nvPr>
            <p:ph idx="1" type="body"/>
          </p:nvPr>
        </p:nvSpPr>
        <p:spPr>
          <a:xfrm>
            <a:off x="311700" y="1417950"/>
            <a:ext cx="3999900" cy="3150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5"/>
          <p:cNvSpPr txBox="1"/>
          <p:nvPr>
            <p:ph idx="2" type="body"/>
          </p:nvPr>
        </p:nvSpPr>
        <p:spPr>
          <a:xfrm>
            <a:off x="4832400" y="1417950"/>
            <a:ext cx="3999900" cy="3150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3" name="Shape 33"/>
        <p:cNvGrpSpPr/>
        <p:nvPr/>
      </p:nvGrpSpPr>
      <p:grpSpPr>
        <a:xfrm>
          <a:off x="0" y="0"/>
          <a:ext cx="0" cy="0"/>
          <a:chOff x="0" y="0"/>
          <a:chExt cx="0" cy="0"/>
        </a:xfrm>
      </p:grpSpPr>
      <p:sp>
        <p:nvSpPr>
          <p:cNvPr id="34" name="Google Shape;34;p6"/>
          <p:cNvSpPr txBox="1"/>
          <p:nvPr>
            <p:ph type="title"/>
          </p:nvPr>
        </p:nvSpPr>
        <p:spPr>
          <a:xfrm>
            <a:off x="311700" y="372725"/>
            <a:ext cx="8520600" cy="645000"/>
          </a:xfrm>
          <a:prstGeom prst="rect">
            <a:avLst/>
          </a:prstGeom>
        </p:spPr>
        <p:txBody>
          <a:bodyPr anchorCtr="0" anchor="t" bIns="91425" lIns="91425" spcFirstLastPara="1" rIns="91425" wrap="square" tIns="91425">
            <a:norm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35" name="Google Shape;35;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6" name="Shape 36"/>
        <p:cNvGrpSpPr/>
        <p:nvPr/>
      </p:nvGrpSpPr>
      <p:grpSpPr>
        <a:xfrm>
          <a:off x="0" y="0"/>
          <a:ext cx="0" cy="0"/>
          <a:chOff x="0" y="0"/>
          <a:chExt cx="0" cy="0"/>
        </a:xfrm>
      </p:grpSpPr>
      <p:cxnSp>
        <p:nvCxnSpPr>
          <p:cNvPr id="37" name="Google Shape;37;p7"/>
          <p:cNvCxnSpPr/>
          <p:nvPr/>
        </p:nvCxnSpPr>
        <p:spPr>
          <a:xfrm>
            <a:off x="411044" y="1417772"/>
            <a:ext cx="385200" cy="0"/>
          </a:xfrm>
          <a:prstGeom prst="straightConnector1">
            <a:avLst/>
          </a:prstGeom>
          <a:noFill/>
          <a:ln cap="flat" cmpd="sng" w="28575">
            <a:solidFill>
              <a:schemeClr val="dk1"/>
            </a:solidFill>
            <a:prstDash val="solid"/>
            <a:round/>
            <a:headEnd len="sm" w="sm" type="none"/>
            <a:tailEnd len="sm" w="sm" type="none"/>
          </a:ln>
        </p:spPr>
      </p:cxnSp>
      <p:sp>
        <p:nvSpPr>
          <p:cNvPr id="38" name="Google Shape;38;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7"/>
          <p:cNvSpPr txBox="1"/>
          <p:nvPr>
            <p:ph idx="1" type="body"/>
          </p:nvPr>
        </p:nvSpPr>
        <p:spPr>
          <a:xfrm>
            <a:off x="311700" y="1640350"/>
            <a:ext cx="2808000" cy="29289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8"/>
          <p:cNvSpPr/>
          <p:nvPr/>
        </p:nvSpPr>
        <p:spPr>
          <a:xfrm>
            <a:off x="586721" y="0"/>
            <a:ext cx="7970700" cy="666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 name="Google Shape;43;p8"/>
          <p:cNvSpPr/>
          <p:nvPr/>
        </p:nvSpPr>
        <p:spPr>
          <a:xfrm>
            <a:off x="586721" y="5076900"/>
            <a:ext cx="7970700" cy="666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8"/>
          <p:cNvSpPr txBox="1"/>
          <p:nvPr>
            <p:ph type="title"/>
          </p:nvPr>
        </p:nvSpPr>
        <p:spPr>
          <a:xfrm>
            <a:off x="490250" y="526350"/>
            <a:ext cx="56187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p:txBody>
      </p:sp>
      <p:sp>
        <p:nvSpPr>
          <p:cNvPr id="45" name="Google Shape;45;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6" name="Shape 46"/>
        <p:cNvGrpSpPr/>
        <p:nvPr/>
      </p:nvGrpSpPr>
      <p:grpSpPr>
        <a:xfrm>
          <a:off x="0" y="0"/>
          <a:ext cx="0" cy="0"/>
          <a:chOff x="0" y="0"/>
          <a:chExt cx="0" cy="0"/>
        </a:xfrm>
      </p:grpSpPr>
      <p:sp>
        <p:nvSpPr>
          <p:cNvPr id="47" name="Google Shape;47;p9"/>
          <p:cNvSpPr/>
          <p:nvPr/>
        </p:nvSpPr>
        <p:spPr>
          <a:xfrm>
            <a:off x="4572000" y="-10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8" name="Google Shape;48;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9" name="Google Shape;49;p9"/>
          <p:cNvSpPr txBox="1"/>
          <p:nvPr>
            <p:ph type="title"/>
          </p:nvPr>
        </p:nvSpPr>
        <p:spPr>
          <a:xfrm>
            <a:off x="265500" y="1084625"/>
            <a:ext cx="4045200" cy="17070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50" name="Google Shape;50;p9"/>
          <p:cNvSpPr txBox="1"/>
          <p:nvPr>
            <p:ph idx="1" type="subTitle"/>
          </p:nvPr>
        </p:nvSpPr>
        <p:spPr>
          <a:xfrm>
            <a:off x="265500" y="2845200"/>
            <a:ext cx="4045200" cy="14217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6"/>
              </a:buClr>
              <a:buSzPts val="2100"/>
              <a:buNone/>
              <a:defRPr sz="2100">
                <a:solidFill>
                  <a:schemeClr val="accent6"/>
                </a:solidFill>
              </a:defRPr>
            </a:lvl1pPr>
            <a:lvl2pPr lvl="1" algn="ctr">
              <a:lnSpc>
                <a:spcPct val="100000"/>
              </a:lnSpc>
              <a:spcBef>
                <a:spcPts val="0"/>
              </a:spcBef>
              <a:spcAft>
                <a:spcPts val="0"/>
              </a:spcAft>
              <a:buClr>
                <a:schemeClr val="accent6"/>
              </a:buClr>
              <a:buSzPts val="2100"/>
              <a:buNone/>
              <a:defRPr sz="2100">
                <a:solidFill>
                  <a:schemeClr val="accent6"/>
                </a:solidFill>
              </a:defRPr>
            </a:lvl2pPr>
            <a:lvl3pPr lvl="2" algn="ctr">
              <a:lnSpc>
                <a:spcPct val="100000"/>
              </a:lnSpc>
              <a:spcBef>
                <a:spcPts val="0"/>
              </a:spcBef>
              <a:spcAft>
                <a:spcPts val="0"/>
              </a:spcAft>
              <a:buClr>
                <a:schemeClr val="accent6"/>
              </a:buClr>
              <a:buSzPts val="2100"/>
              <a:buNone/>
              <a:defRPr sz="2100">
                <a:solidFill>
                  <a:schemeClr val="accent6"/>
                </a:solidFill>
              </a:defRPr>
            </a:lvl3pPr>
            <a:lvl4pPr lvl="3" algn="ctr">
              <a:lnSpc>
                <a:spcPct val="100000"/>
              </a:lnSpc>
              <a:spcBef>
                <a:spcPts val="0"/>
              </a:spcBef>
              <a:spcAft>
                <a:spcPts val="0"/>
              </a:spcAft>
              <a:buClr>
                <a:schemeClr val="accent6"/>
              </a:buClr>
              <a:buSzPts val="2100"/>
              <a:buNone/>
              <a:defRPr sz="2100">
                <a:solidFill>
                  <a:schemeClr val="accent6"/>
                </a:solidFill>
              </a:defRPr>
            </a:lvl4pPr>
            <a:lvl5pPr lvl="4" algn="ctr">
              <a:lnSpc>
                <a:spcPct val="100000"/>
              </a:lnSpc>
              <a:spcBef>
                <a:spcPts val="0"/>
              </a:spcBef>
              <a:spcAft>
                <a:spcPts val="0"/>
              </a:spcAft>
              <a:buClr>
                <a:schemeClr val="accent6"/>
              </a:buClr>
              <a:buSzPts val="2100"/>
              <a:buNone/>
              <a:defRPr sz="2100">
                <a:solidFill>
                  <a:schemeClr val="accent6"/>
                </a:solidFill>
              </a:defRPr>
            </a:lvl5pPr>
            <a:lvl6pPr lvl="5" algn="ctr">
              <a:lnSpc>
                <a:spcPct val="100000"/>
              </a:lnSpc>
              <a:spcBef>
                <a:spcPts val="0"/>
              </a:spcBef>
              <a:spcAft>
                <a:spcPts val="0"/>
              </a:spcAft>
              <a:buClr>
                <a:schemeClr val="accent6"/>
              </a:buClr>
              <a:buSzPts val="2100"/>
              <a:buNone/>
              <a:defRPr sz="2100">
                <a:solidFill>
                  <a:schemeClr val="accent6"/>
                </a:solidFill>
              </a:defRPr>
            </a:lvl6pPr>
            <a:lvl7pPr lvl="6" algn="ctr">
              <a:lnSpc>
                <a:spcPct val="100000"/>
              </a:lnSpc>
              <a:spcBef>
                <a:spcPts val="0"/>
              </a:spcBef>
              <a:spcAft>
                <a:spcPts val="0"/>
              </a:spcAft>
              <a:buClr>
                <a:schemeClr val="accent6"/>
              </a:buClr>
              <a:buSzPts val="2100"/>
              <a:buNone/>
              <a:defRPr sz="2100">
                <a:solidFill>
                  <a:schemeClr val="accent6"/>
                </a:solidFill>
              </a:defRPr>
            </a:lvl7pPr>
            <a:lvl8pPr lvl="7" algn="ctr">
              <a:lnSpc>
                <a:spcPct val="100000"/>
              </a:lnSpc>
              <a:spcBef>
                <a:spcPts val="0"/>
              </a:spcBef>
              <a:spcAft>
                <a:spcPts val="0"/>
              </a:spcAft>
              <a:buClr>
                <a:schemeClr val="accent6"/>
              </a:buClr>
              <a:buSzPts val="2100"/>
              <a:buNone/>
              <a:defRPr sz="2100">
                <a:solidFill>
                  <a:schemeClr val="accent6"/>
                </a:solidFill>
              </a:defRPr>
            </a:lvl8pPr>
            <a:lvl9pPr lvl="8" algn="ctr">
              <a:lnSpc>
                <a:spcPct val="100000"/>
              </a:lnSpc>
              <a:spcBef>
                <a:spcPts val="0"/>
              </a:spcBef>
              <a:spcAft>
                <a:spcPts val="0"/>
              </a:spcAft>
              <a:buClr>
                <a:schemeClr val="accent6"/>
              </a:buClr>
              <a:buSzPts val="2100"/>
              <a:buNone/>
              <a:defRPr sz="2100">
                <a:solidFill>
                  <a:schemeClr val="accent6"/>
                </a:solidFill>
              </a:defRPr>
            </a:lvl9pPr>
          </a:lstStyle>
          <a:p/>
        </p:txBody>
      </p:sp>
      <p:sp>
        <p:nvSpPr>
          <p:cNvPr id="51" name="Google Shape;51;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accent1"/>
              </a:buClr>
              <a:buSzPts val="1800"/>
              <a:buChar char="●"/>
              <a:defRPr>
                <a:solidFill>
                  <a:schemeClr val="accent1"/>
                </a:solidFill>
              </a:defRPr>
            </a:lvl1pPr>
            <a:lvl2pPr indent="-317500" lvl="1" marL="914400">
              <a:spcBef>
                <a:spcPts val="0"/>
              </a:spcBef>
              <a:spcAft>
                <a:spcPts val="0"/>
              </a:spcAft>
              <a:buClr>
                <a:schemeClr val="accent1"/>
              </a:buClr>
              <a:buSzPts val="1400"/>
              <a:buChar char="○"/>
              <a:defRPr>
                <a:solidFill>
                  <a:schemeClr val="accent1"/>
                </a:solidFill>
              </a:defRPr>
            </a:lvl2pPr>
            <a:lvl3pPr indent="-317500" lvl="2" marL="1371600">
              <a:spcBef>
                <a:spcPts val="0"/>
              </a:spcBef>
              <a:spcAft>
                <a:spcPts val="0"/>
              </a:spcAft>
              <a:buClr>
                <a:schemeClr val="accent1"/>
              </a:buClr>
              <a:buSzPts val="1400"/>
              <a:buChar char="■"/>
              <a:defRPr>
                <a:solidFill>
                  <a:schemeClr val="accent1"/>
                </a:solidFill>
              </a:defRPr>
            </a:lvl3pPr>
            <a:lvl4pPr indent="-317500" lvl="3" marL="1828800">
              <a:spcBef>
                <a:spcPts val="0"/>
              </a:spcBef>
              <a:spcAft>
                <a:spcPts val="0"/>
              </a:spcAft>
              <a:buClr>
                <a:schemeClr val="accent1"/>
              </a:buClr>
              <a:buSzPts val="1400"/>
              <a:buChar char="●"/>
              <a:defRPr>
                <a:solidFill>
                  <a:schemeClr val="accent1"/>
                </a:solidFill>
              </a:defRPr>
            </a:lvl4pPr>
            <a:lvl5pPr indent="-317500" lvl="4" marL="2286000">
              <a:spcBef>
                <a:spcPts val="0"/>
              </a:spcBef>
              <a:spcAft>
                <a:spcPts val="0"/>
              </a:spcAft>
              <a:buClr>
                <a:schemeClr val="accent1"/>
              </a:buClr>
              <a:buSzPts val="1400"/>
              <a:buChar char="○"/>
              <a:defRPr>
                <a:solidFill>
                  <a:schemeClr val="accent1"/>
                </a:solidFill>
              </a:defRPr>
            </a:lvl5pPr>
            <a:lvl6pPr indent="-317500" lvl="5" marL="2743200">
              <a:spcBef>
                <a:spcPts val="0"/>
              </a:spcBef>
              <a:spcAft>
                <a:spcPts val="0"/>
              </a:spcAft>
              <a:buClr>
                <a:schemeClr val="accent1"/>
              </a:buClr>
              <a:buSzPts val="1400"/>
              <a:buChar char="■"/>
              <a:defRPr>
                <a:solidFill>
                  <a:schemeClr val="accent1"/>
                </a:solidFill>
              </a:defRPr>
            </a:lvl6pPr>
            <a:lvl7pPr indent="-317500" lvl="6" marL="3200400">
              <a:spcBef>
                <a:spcPts val="0"/>
              </a:spcBef>
              <a:spcAft>
                <a:spcPts val="0"/>
              </a:spcAft>
              <a:buClr>
                <a:schemeClr val="accent1"/>
              </a:buClr>
              <a:buSzPts val="1400"/>
              <a:buChar char="●"/>
              <a:defRPr>
                <a:solidFill>
                  <a:schemeClr val="accent1"/>
                </a:solidFill>
              </a:defRPr>
            </a:lvl7pPr>
            <a:lvl8pPr indent="-317500" lvl="7" marL="3657600">
              <a:spcBef>
                <a:spcPts val="0"/>
              </a:spcBef>
              <a:spcAft>
                <a:spcPts val="0"/>
              </a:spcAft>
              <a:buClr>
                <a:schemeClr val="accent1"/>
              </a:buClr>
              <a:buSzPts val="1400"/>
              <a:buChar char="○"/>
              <a:defRPr>
                <a:solidFill>
                  <a:schemeClr val="accent1"/>
                </a:solidFill>
              </a:defRPr>
            </a:lvl8pPr>
            <a:lvl9pPr indent="-317500" lvl="8" marL="4114800">
              <a:spcBef>
                <a:spcPts val="0"/>
              </a:spcBef>
              <a:spcAft>
                <a:spcPts val="0"/>
              </a:spcAft>
              <a:buClr>
                <a:schemeClr val="accent1"/>
              </a:buClr>
              <a:buSzPts val="1400"/>
              <a:buChar char="■"/>
              <a:defRPr>
                <a:solidFill>
                  <a:schemeClr val="accent1"/>
                </a:solidFill>
              </a:defRPr>
            </a:lvl9pPr>
          </a:lstStyle>
          <a:p/>
        </p:txBody>
      </p:sp>
      <p:sp>
        <p:nvSpPr>
          <p:cNvPr id="52" name="Google Shape;52;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3" name="Shape 53"/>
        <p:cNvGrpSpPr/>
        <p:nvPr/>
      </p:nvGrpSpPr>
      <p:grpSpPr>
        <a:xfrm>
          <a:off x="0" y="0"/>
          <a:ext cx="0" cy="0"/>
          <a:chOff x="0" y="0"/>
          <a:chExt cx="0" cy="0"/>
        </a:xfrm>
      </p:grpSpPr>
      <p:sp>
        <p:nvSpPr>
          <p:cNvPr id="54" name="Google Shape;54;p10"/>
          <p:cNvSpPr txBox="1"/>
          <p:nvPr>
            <p:ph idx="1" type="body"/>
          </p:nvPr>
        </p:nvSpPr>
        <p:spPr>
          <a:xfrm>
            <a:off x="319500" y="423057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5" name="Google Shape;55;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blue-go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372725"/>
            <a:ext cx="8520600" cy="6450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1pPr>
            <a:lvl2pPr lvl="1">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2pPr>
            <a:lvl3pPr lvl="2">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3pPr>
            <a:lvl4pPr lvl="3">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4pPr>
            <a:lvl5pPr lvl="4">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5pPr>
            <a:lvl6pPr lvl="5">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6pPr>
            <a:lvl7pPr lvl="6">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7pPr>
            <a:lvl8pPr lvl="7">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8pPr>
            <a:lvl9pPr lvl="8">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9pPr>
          </a:lstStyle>
          <a:p/>
        </p:txBody>
      </p:sp>
      <p:sp>
        <p:nvSpPr>
          <p:cNvPr id="7" name="Google Shape;7;p1"/>
          <p:cNvSpPr txBox="1"/>
          <p:nvPr>
            <p:ph idx="1" type="body"/>
          </p:nvPr>
        </p:nvSpPr>
        <p:spPr>
          <a:xfrm>
            <a:off x="311700" y="1417800"/>
            <a:ext cx="8520600" cy="31509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1"/>
              </a:buClr>
              <a:buSzPts val="1800"/>
              <a:buFont typeface="Lato"/>
              <a:buChar char="●"/>
              <a:defRPr sz="1800">
                <a:solidFill>
                  <a:schemeClr val="dk1"/>
                </a:solidFill>
                <a:latin typeface="Lato"/>
                <a:ea typeface="Lato"/>
                <a:cs typeface="Lato"/>
                <a:sym typeface="Lato"/>
              </a:defRPr>
            </a:lvl1pPr>
            <a:lvl2pPr indent="-317500" lvl="1" marL="9144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2pPr>
            <a:lvl3pPr indent="-317500" lvl="2" marL="13716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3pPr>
            <a:lvl4pPr indent="-317500" lvl="3" marL="18288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4pPr>
            <a:lvl5pPr indent="-317500" lvl="4" marL="22860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5pPr>
            <a:lvl6pPr indent="-317500" lvl="5" marL="27432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6pPr>
            <a:lvl7pPr indent="-317500" lvl="6" marL="32004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7pPr>
            <a:lvl8pPr indent="-317500" lvl="7" marL="36576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8pPr>
            <a:lvl9pPr indent="-317500" lvl="8" marL="41148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1"/>
                </a:solidFill>
                <a:latin typeface="Lato"/>
                <a:ea typeface="Lato"/>
                <a:cs typeface="Lato"/>
                <a:sym typeface="Lato"/>
              </a:defRPr>
            </a:lvl1pPr>
            <a:lvl2pPr lvl="1" algn="r">
              <a:buNone/>
              <a:defRPr sz="1000">
                <a:solidFill>
                  <a:schemeClr val="dk1"/>
                </a:solidFill>
                <a:latin typeface="Lato"/>
                <a:ea typeface="Lato"/>
                <a:cs typeface="Lato"/>
                <a:sym typeface="Lato"/>
              </a:defRPr>
            </a:lvl2pPr>
            <a:lvl3pPr lvl="2" algn="r">
              <a:buNone/>
              <a:defRPr sz="1000">
                <a:solidFill>
                  <a:schemeClr val="dk1"/>
                </a:solidFill>
                <a:latin typeface="Lato"/>
                <a:ea typeface="Lato"/>
                <a:cs typeface="Lato"/>
                <a:sym typeface="Lato"/>
              </a:defRPr>
            </a:lvl3pPr>
            <a:lvl4pPr lvl="3" algn="r">
              <a:buNone/>
              <a:defRPr sz="1000">
                <a:solidFill>
                  <a:schemeClr val="dk1"/>
                </a:solidFill>
                <a:latin typeface="Lato"/>
                <a:ea typeface="Lato"/>
                <a:cs typeface="Lato"/>
                <a:sym typeface="Lato"/>
              </a:defRPr>
            </a:lvl4pPr>
            <a:lvl5pPr lvl="4" algn="r">
              <a:buNone/>
              <a:defRPr sz="1000">
                <a:solidFill>
                  <a:schemeClr val="dk1"/>
                </a:solidFill>
                <a:latin typeface="Lato"/>
                <a:ea typeface="Lato"/>
                <a:cs typeface="Lato"/>
                <a:sym typeface="Lato"/>
              </a:defRPr>
            </a:lvl5pPr>
            <a:lvl6pPr lvl="5" algn="r">
              <a:buNone/>
              <a:defRPr sz="1000">
                <a:solidFill>
                  <a:schemeClr val="dk1"/>
                </a:solidFill>
                <a:latin typeface="Lato"/>
                <a:ea typeface="Lato"/>
                <a:cs typeface="Lato"/>
                <a:sym typeface="Lato"/>
              </a:defRPr>
            </a:lvl6pPr>
            <a:lvl7pPr lvl="6" algn="r">
              <a:buNone/>
              <a:defRPr sz="1000">
                <a:solidFill>
                  <a:schemeClr val="dk1"/>
                </a:solidFill>
                <a:latin typeface="Lato"/>
                <a:ea typeface="Lato"/>
                <a:cs typeface="Lato"/>
                <a:sym typeface="Lato"/>
              </a:defRPr>
            </a:lvl7pPr>
            <a:lvl8pPr lvl="7" algn="r">
              <a:buNone/>
              <a:defRPr sz="1000">
                <a:solidFill>
                  <a:schemeClr val="dk1"/>
                </a:solidFill>
                <a:latin typeface="Lato"/>
                <a:ea typeface="Lato"/>
                <a:cs typeface="Lato"/>
                <a:sym typeface="Lato"/>
              </a:defRPr>
            </a:lvl8pPr>
            <a:lvl9pPr lvl="8" algn="r">
              <a:buNone/>
              <a:defRPr sz="1000">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1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1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 Id="rId3" Type="http://schemas.openxmlformats.org/officeDocument/2006/relationships/image" Target="../media/image14.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 Id="rId3" Type="http://schemas.openxmlformats.org/officeDocument/2006/relationships/image" Target="../media/image8.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 Id="rId3" Type="http://schemas.openxmlformats.org/officeDocument/2006/relationships/image" Target="../media/image1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 Id="rId3" Type="http://schemas.openxmlformats.org/officeDocument/2006/relationships/image" Target="../media/image2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 Id="rId3" Type="http://schemas.openxmlformats.org/officeDocument/2006/relationships/image" Target="../media/image6.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 Id="rId3" Type="http://schemas.openxmlformats.org/officeDocument/2006/relationships/image" Target="../media/image29.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 Id="rId3" Type="http://schemas.openxmlformats.org/officeDocument/2006/relationships/image" Target="../media/image20.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 Id="rId3" Type="http://schemas.openxmlformats.org/officeDocument/2006/relationships/image" Target="../media/image18.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 Id="rId3" Type="http://schemas.openxmlformats.org/officeDocument/2006/relationships/image" Target="../media/image24.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 Id="rId3" Type="http://schemas.openxmlformats.org/officeDocument/2006/relationships/image" Target="../media/image22.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 Id="rId3" Type="http://schemas.openxmlformats.org/officeDocument/2006/relationships/image" Target="../media/image1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 Id="rId3" Type="http://schemas.openxmlformats.org/officeDocument/2006/relationships/image" Target="../media/image16.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 Id="rId3" Type="http://schemas.openxmlformats.org/officeDocument/2006/relationships/image" Target="../media/image32.jp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3.xml"/><Relationship Id="rId3" Type="http://schemas.openxmlformats.org/officeDocument/2006/relationships/image" Target="../media/image21.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5.xml"/><Relationship Id="rId3" Type="http://schemas.openxmlformats.org/officeDocument/2006/relationships/image" Target="../media/image26.jp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6.xml"/><Relationship Id="rId3" Type="http://schemas.openxmlformats.org/officeDocument/2006/relationships/image" Target="../media/image27.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7.xml"/><Relationship Id="rId3" Type="http://schemas.openxmlformats.org/officeDocument/2006/relationships/image" Target="../media/image31.jp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8.xml"/><Relationship Id="rId3" Type="http://schemas.openxmlformats.org/officeDocument/2006/relationships/image" Target="../media/image25.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9.xml"/><Relationship Id="rId3" Type="http://schemas.openxmlformats.org/officeDocument/2006/relationships/image" Target="../media/image30.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0.xml"/><Relationship Id="rId3" Type="http://schemas.openxmlformats.org/officeDocument/2006/relationships/image" Target="../media/image28.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13"/>
          <p:cNvSpPr txBox="1"/>
          <p:nvPr>
            <p:ph type="ctrTitle"/>
          </p:nvPr>
        </p:nvSpPr>
        <p:spPr>
          <a:xfrm>
            <a:off x="630600" y="136800"/>
            <a:ext cx="7893000" cy="1853700"/>
          </a:xfrm>
          <a:prstGeom prst="rect">
            <a:avLst/>
          </a:prstGeom>
        </p:spPr>
        <p:txBody>
          <a:bodyPr anchorCtr="0" anchor="b" bIns="91425" lIns="91425" spcFirstLastPara="1" rIns="91425" wrap="square" tIns="91425">
            <a:normAutofit/>
          </a:bodyPr>
          <a:lstStyle/>
          <a:p>
            <a:pPr indent="0" lvl="0" marL="0" rtl="0" algn="l">
              <a:spcBef>
                <a:spcPts val="1000"/>
              </a:spcBef>
              <a:spcAft>
                <a:spcPts val="0"/>
              </a:spcAft>
              <a:buNone/>
            </a:pPr>
            <a:r>
              <a:rPr lang="en"/>
              <a:t>Coagulation Testing</a:t>
            </a:r>
            <a:endParaRPr/>
          </a:p>
        </p:txBody>
      </p:sp>
      <p:sp>
        <p:nvSpPr>
          <p:cNvPr id="69" name="Google Shape;69;p13"/>
          <p:cNvSpPr txBox="1"/>
          <p:nvPr>
            <p:ph idx="1" type="subTitle"/>
          </p:nvPr>
        </p:nvSpPr>
        <p:spPr>
          <a:xfrm>
            <a:off x="630600" y="3228375"/>
            <a:ext cx="7893000" cy="1274100"/>
          </a:xfrm>
          <a:prstGeom prst="rect">
            <a:avLst/>
          </a:prstGeom>
        </p:spPr>
        <p:txBody>
          <a:bodyPr anchorCtr="0" anchor="b" bIns="91425" lIns="91425" spcFirstLastPara="1" rIns="91425" wrap="square" tIns="91425">
            <a:normAutofit/>
          </a:bodyPr>
          <a:lstStyle/>
          <a:p>
            <a:pPr indent="0" lvl="0" marL="0" rtl="0" algn="l">
              <a:spcBef>
                <a:spcPts val="1000"/>
              </a:spcBef>
              <a:spcAft>
                <a:spcPts val="0"/>
              </a:spcAft>
              <a:buNone/>
            </a:pPr>
            <a:r>
              <a:rPr lang="en"/>
              <a:t>Beth Conroy, VMD</a:t>
            </a:r>
            <a:endParaRPr/>
          </a:p>
          <a:p>
            <a:pPr indent="0" lvl="0" marL="0" rtl="0" algn="l">
              <a:spcBef>
                <a:spcPts val="1000"/>
              </a:spcBef>
              <a:spcAft>
                <a:spcPts val="0"/>
              </a:spcAft>
              <a:buNone/>
            </a:pPr>
            <a:r>
              <a:rPr lang="en"/>
              <a:t>December 2, 2021</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pic>
        <p:nvPicPr>
          <p:cNvPr id="124" name="Google Shape;124;p22"/>
          <p:cNvPicPr preferRelativeResize="0"/>
          <p:nvPr/>
        </p:nvPicPr>
        <p:blipFill rotWithShape="1">
          <a:blip r:embed="rId3">
            <a:alphaModFix/>
          </a:blip>
          <a:srcRect b="18852" l="0" r="0" t="15573"/>
          <a:stretch/>
        </p:blipFill>
        <p:spPr>
          <a:xfrm>
            <a:off x="1301075" y="317888"/>
            <a:ext cx="6541850" cy="4507724"/>
          </a:xfrm>
          <a:prstGeom prst="rect">
            <a:avLst/>
          </a:prstGeom>
          <a:noFill/>
          <a:ln>
            <a:noFill/>
          </a:ln>
        </p:spPr>
      </p:pic>
      <p:sp>
        <p:nvSpPr>
          <p:cNvPr id="125" name="Google Shape;125;p22"/>
          <p:cNvSpPr txBox="1"/>
          <p:nvPr/>
        </p:nvSpPr>
        <p:spPr>
          <a:xfrm>
            <a:off x="604350" y="4928675"/>
            <a:ext cx="79353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a:latin typeface="Lato"/>
                <a:ea typeface="Lato"/>
                <a:cs typeface="Lato"/>
                <a:sym typeface="Lato"/>
              </a:rPr>
              <a:t>https://derangedphysiology.com/main/required-reading/haematology-and-oncology/Chapter%20120/viscoelastic-tests-clotting-function-teg-and-rotem</a:t>
            </a:r>
            <a:endParaRPr sz="900">
              <a:latin typeface="Lato"/>
              <a:ea typeface="Lato"/>
              <a:cs typeface="Lato"/>
              <a:sym typeface="Lato"/>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3"/>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131" name="Google Shape;131;p23"/>
          <p:cNvSpPr txBox="1"/>
          <p:nvPr>
            <p:ph idx="1" type="body"/>
          </p:nvPr>
        </p:nvSpPr>
        <p:spPr>
          <a:xfrm>
            <a:off x="311700" y="1417800"/>
            <a:ext cx="8520600" cy="31509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132" name="Google Shape;132;p23"/>
          <p:cNvPicPr preferRelativeResize="0"/>
          <p:nvPr/>
        </p:nvPicPr>
        <p:blipFill>
          <a:blip r:embed="rId3">
            <a:alphaModFix/>
          </a:blip>
          <a:stretch>
            <a:fillRect/>
          </a:stretch>
        </p:blipFill>
        <p:spPr>
          <a:xfrm>
            <a:off x="0" y="119006"/>
            <a:ext cx="9144000" cy="4905494"/>
          </a:xfrm>
          <a:prstGeom prst="rect">
            <a:avLst/>
          </a:prstGeom>
          <a:noFill/>
          <a:ln>
            <a:noFill/>
          </a:ln>
        </p:spPr>
      </p:pic>
      <p:sp>
        <p:nvSpPr>
          <p:cNvPr id="133" name="Google Shape;133;p23"/>
          <p:cNvSpPr txBox="1"/>
          <p:nvPr/>
        </p:nvSpPr>
        <p:spPr>
          <a:xfrm>
            <a:off x="2216075" y="4927925"/>
            <a:ext cx="48621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latin typeface="Lato"/>
                <a:ea typeface="Lato"/>
                <a:cs typeface="Lato"/>
                <a:sym typeface="Lato"/>
              </a:rPr>
              <a:t>https://www.gratisoa.org/journals/index.php/COGO/article/view/1837</a:t>
            </a:r>
            <a:endParaRPr sz="1100">
              <a:latin typeface="Lato"/>
              <a:ea typeface="Lato"/>
              <a:cs typeface="Lato"/>
              <a:sym typeface="Lato"/>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24"/>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Advantages of TEG/ROTEM</a:t>
            </a:r>
            <a:endParaRPr/>
          </a:p>
        </p:txBody>
      </p:sp>
      <p:sp>
        <p:nvSpPr>
          <p:cNvPr id="139" name="Google Shape;139;p24"/>
          <p:cNvSpPr txBox="1"/>
          <p:nvPr>
            <p:ph idx="1" type="body"/>
          </p:nvPr>
        </p:nvSpPr>
        <p:spPr>
          <a:xfrm>
            <a:off x="311700" y="1417800"/>
            <a:ext cx="8520600" cy="3150900"/>
          </a:xfrm>
          <a:prstGeom prst="rect">
            <a:avLst/>
          </a:prstGeom>
        </p:spPr>
        <p:txBody>
          <a:bodyPr anchorCtr="0" anchor="t" bIns="91425" lIns="91425" spcFirstLastPara="1" rIns="91425" wrap="square" tIns="91425">
            <a:normAutofit fontScale="77500" lnSpcReduction="20000"/>
          </a:bodyPr>
          <a:lstStyle/>
          <a:p>
            <a:pPr indent="-327025" lvl="0" marL="457200" rtl="0" algn="l">
              <a:spcBef>
                <a:spcPts val="0"/>
              </a:spcBef>
              <a:spcAft>
                <a:spcPts val="0"/>
              </a:spcAft>
              <a:buSzPct val="100000"/>
              <a:buChar char="●"/>
            </a:pPr>
            <a:r>
              <a:rPr lang="en" sz="2000"/>
              <a:t>Helps us d</a:t>
            </a:r>
            <a:r>
              <a:rPr lang="en" sz="2000"/>
              <a:t>iagnose/assess coagulopathy in patient </a:t>
            </a:r>
            <a:endParaRPr sz="2000"/>
          </a:p>
          <a:p>
            <a:pPr indent="-307340" lvl="1" marL="914400" rtl="0" algn="l">
              <a:spcBef>
                <a:spcPts val="0"/>
              </a:spcBef>
              <a:spcAft>
                <a:spcPts val="0"/>
              </a:spcAft>
              <a:buSzPct val="100000"/>
              <a:buChar char="○"/>
            </a:pPr>
            <a:r>
              <a:rPr lang="en" sz="1600"/>
              <a:t>Including hypercoagulability and hyperfibrinolysis </a:t>
            </a:r>
            <a:endParaRPr sz="1600"/>
          </a:p>
          <a:p>
            <a:pPr indent="0" lvl="0" marL="914400" rtl="0" algn="l">
              <a:spcBef>
                <a:spcPts val="1200"/>
              </a:spcBef>
              <a:spcAft>
                <a:spcPts val="0"/>
              </a:spcAft>
              <a:buNone/>
            </a:pPr>
            <a:r>
              <a:t/>
            </a:r>
            <a:endParaRPr sz="1600"/>
          </a:p>
          <a:p>
            <a:pPr indent="-327025" lvl="0" marL="457200" rtl="0" algn="l">
              <a:spcBef>
                <a:spcPts val="1200"/>
              </a:spcBef>
              <a:spcAft>
                <a:spcPts val="0"/>
              </a:spcAft>
              <a:buSzPct val="100000"/>
              <a:buChar char="●"/>
            </a:pPr>
            <a:r>
              <a:rPr lang="en" sz="2000"/>
              <a:t>Discriminates between coagulopathy due to thrombocytopenia and coagulopathy due to low fibrinogen</a:t>
            </a:r>
            <a:endParaRPr sz="2000"/>
          </a:p>
          <a:p>
            <a:pPr indent="0" lvl="0" marL="457200" rtl="0" algn="l">
              <a:spcBef>
                <a:spcPts val="1200"/>
              </a:spcBef>
              <a:spcAft>
                <a:spcPts val="0"/>
              </a:spcAft>
              <a:buNone/>
            </a:pPr>
            <a:r>
              <a:t/>
            </a:r>
            <a:endParaRPr sz="2000"/>
          </a:p>
          <a:p>
            <a:pPr indent="-327025" lvl="0" marL="457200" rtl="0" algn="l">
              <a:spcBef>
                <a:spcPts val="1200"/>
              </a:spcBef>
              <a:spcAft>
                <a:spcPts val="0"/>
              </a:spcAft>
              <a:buSzPct val="100000"/>
              <a:buChar char="●"/>
            </a:pPr>
            <a:r>
              <a:rPr lang="en" sz="2000"/>
              <a:t>Guide transfusion strategy </a:t>
            </a:r>
            <a:endParaRPr sz="2000"/>
          </a:p>
          <a:p>
            <a:pPr indent="0" lvl="0" marL="0" rtl="0" algn="l">
              <a:spcBef>
                <a:spcPts val="1200"/>
              </a:spcBef>
              <a:spcAft>
                <a:spcPts val="0"/>
              </a:spcAft>
              <a:buNone/>
            </a:pPr>
            <a:r>
              <a:t/>
            </a:r>
            <a:endParaRPr sz="2000"/>
          </a:p>
          <a:p>
            <a:pPr indent="-327025" lvl="0" marL="457200" rtl="0" algn="l">
              <a:spcBef>
                <a:spcPts val="1200"/>
              </a:spcBef>
              <a:spcAft>
                <a:spcPts val="0"/>
              </a:spcAft>
              <a:buSzPct val="100000"/>
              <a:buChar char="●"/>
            </a:pPr>
            <a:r>
              <a:rPr lang="en" sz="2000"/>
              <a:t>Prediction and/or reduction in mortality</a:t>
            </a:r>
            <a:endParaRPr sz="20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25"/>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Disadvantages of TEG/ROTEM</a:t>
            </a:r>
            <a:endParaRPr/>
          </a:p>
        </p:txBody>
      </p:sp>
      <p:sp>
        <p:nvSpPr>
          <p:cNvPr id="145" name="Google Shape;145;p25"/>
          <p:cNvSpPr txBox="1"/>
          <p:nvPr>
            <p:ph idx="1" type="body"/>
          </p:nvPr>
        </p:nvSpPr>
        <p:spPr>
          <a:xfrm>
            <a:off x="311700" y="1417800"/>
            <a:ext cx="8520600" cy="31509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Char char="●"/>
            </a:pPr>
            <a:r>
              <a:rPr lang="en"/>
              <a:t>Training</a:t>
            </a:r>
            <a:endParaRPr/>
          </a:p>
          <a:p>
            <a:pPr indent="0" lvl="0" marL="0" rtl="0" algn="l">
              <a:spcBef>
                <a:spcPts val="1200"/>
              </a:spcBef>
              <a:spcAft>
                <a:spcPts val="0"/>
              </a:spcAft>
              <a:buNone/>
            </a:pPr>
            <a:r>
              <a:t/>
            </a:r>
            <a:endParaRPr/>
          </a:p>
          <a:p>
            <a:pPr indent="-342900" lvl="0" marL="457200" rtl="0" algn="l">
              <a:spcBef>
                <a:spcPts val="1200"/>
              </a:spcBef>
              <a:spcAft>
                <a:spcPts val="0"/>
              </a:spcAft>
              <a:buSzPts val="1800"/>
              <a:buChar char="●"/>
            </a:pPr>
            <a:r>
              <a:rPr lang="en"/>
              <a:t>Timing </a:t>
            </a:r>
            <a:endParaRPr/>
          </a:p>
          <a:p>
            <a:pPr indent="0" lvl="0" marL="0" rtl="0" algn="l">
              <a:spcBef>
                <a:spcPts val="1200"/>
              </a:spcBef>
              <a:spcAft>
                <a:spcPts val="0"/>
              </a:spcAft>
              <a:buNone/>
            </a:pPr>
            <a:r>
              <a:t/>
            </a:r>
            <a:endParaRPr/>
          </a:p>
          <a:p>
            <a:pPr indent="-342900" lvl="0" marL="457200" rtl="0" algn="l">
              <a:spcBef>
                <a:spcPts val="1200"/>
              </a:spcBef>
              <a:spcAft>
                <a:spcPts val="0"/>
              </a:spcAft>
              <a:buSzPts val="1800"/>
              <a:buChar char="●"/>
            </a:pPr>
            <a:r>
              <a:rPr lang="en"/>
              <a:t>Does not identify warfarin or most NOACs</a:t>
            </a:r>
            <a:endParaRPr/>
          </a:p>
          <a:p>
            <a:pPr indent="0" lvl="0" marL="0" rtl="0" algn="l">
              <a:spcBef>
                <a:spcPts val="1200"/>
              </a:spcBef>
              <a:spcAft>
                <a:spcPts val="0"/>
              </a:spcAft>
              <a:buNone/>
            </a:pPr>
            <a:r>
              <a:t/>
            </a:r>
            <a:endParaRPr/>
          </a:p>
          <a:p>
            <a:pPr indent="-342900" lvl="0" marL="457200" rtl="0" algn="l">
              <a:spcBef>
                <a:spcPts val="1200"/>
              </a:spcBef>
              <a:spcAft>
                <a:spcPts val="0"/>
              </a:spcAft>
              <a:buSzPts val="1800"/>
              <a:buChar char="●"/>
            </a:pPr>
            <a:r>
              <a:rPr lang="en"/>
              <a:t>We don’t always know what to do with the information we get from it</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6"/>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Limitations</a:t>
            </a:r>
            <a:endParaRPr/>
          </a:p>
        </p:txBody>
      </p:sp>
      <p:sp>
        <p:nvSpPr>
          <p:cNvPr id="151" name="Google Shape;151;p26"/>
          <p:cNvSpPr txBox="1"/>
          <p:nvPr>
            <p:ph idx="1" type="body"/>
          </p:nvPr>
        </p:nvSpPr>
        <p:spPr>
          <a:xfrm>
            <a:off x="311700" y="1198350"/>
            <a:ext cx="8520600" cy="3150900"/>
          </a:xfrm>
          <a:prstGeom prst="rect">
            <a:avLst/>
          </a:prstGeom>
        </p:spPr>
        <p:txBody>
          <a:bodyPr anchorCtr="0" anchor="t" bIns="91425" lIns="91425" spcFirstLastPara="1" rIns="91425" wrap="square" tIns="91425">
            <a:noAutofit/>
          </a:bodyPr>
          <a:lstStyle/>
          <a:p>
            <a:pPr indent="-319087" lvl="0" marL="457200" rtl="0" algn="l">
              <a:lnSpc>
                <a:spcPct val="95000"/>
              </a:lnSpc>
              <a:spcBef>
                <a:spcPts val="0"/>
              </a:spcBef>
              <a:spcAft>
                <a:spcPts val="0"/>
              </a:spcAft>
              <a:buSzPts val="1425"/>
              <a:buChar char="●"/>
            </a:pPr>
            <a:r>
              <a:rPr lang="en" sz="1425"/>
              <a:t>R</a:t>
            </a:r>
            <a:r>
              <a:rPr lang="en" sz="1425"/>
              <a:t>eaction time thought to reflect coagulation factors primarily</a:t>
            </a:r>
            <a:endParaRPr sz="1425"/>
          </a:p>
          <a:p>
            <a:pPr indent="0" lvl="0" marL="0" rtl="0" algn="l">
              <a:lnSpc>
                <a:spcPct val="95000"/>
              </a:lnSpc>
              <a:spcBef>
                <a:spcPts val="1200"/>
              </a:spcBef>
              <a:spcAft>
                <a:spcPts val="0"/>
              </a:spcAft>
              <a:buSzPts val="688"/>
              <a:buNone/>
            </a:pPr>
            <a:r>
              <a:t/>
            </a:r>
            <a:endParaRPr sz="1425"/>
          </a:p>
          <a:p>
            <a:pPr indent="-319087" lvl="0" marL="457200" rtl="0" algn="l">
              <a:lnSpc>
                <a:spcPct val="95000"/>
              </a:lnSpc>
              <a:spcBef>
                <a:spcPts val="1200"/>
              </a:spcBef>
              <a:spcAft>
                <a:spcPts val="0"/>
              </a:spcAft>
              <a:buSzPts val="1425"/>
              <a:buChar char="●"/>
            </a:pPr>
            <a:r>
              <a:rPr lang="en" sz="1425"/>
              <a:t>Rate of clot formation and strength of clot will be affected by platelet number and function, fibrinogen concentration and coagulation factor activity</a:t>
            </a:r>
            <a:endParaRPr sz="1425"/>
          </a:p>
          <a:p>
            <a:pPr indent="-303212" lvl="1" marL="914400" rtl="0" algn="l">
              <a:lnSpc>
                <a:spcPct val="95000"/>
              </a:lnSpc>
              <a:spcBef>
                <a:spcPts val="0"/>
              </a:spcBef>
              <a:spcAft>
                <a:spcPts val="0"/>
              </a:spcAft>
              <a:buSzPts val="1175"/>
              <a:buChar char="○"/>
            </a:pPr>
            <a:r>
              <a:rPr lang="en" sz="1175"/>
              <a:t>Example: Severely thrombocytopenic animals (PLT &lt; 30k) are expected to have a hypocoaguable tracing</a:t>
            </a:r>
            <a:endParaRPr sz="1175"/>
          </a:p>
          <a:p>
            <a:pPr indent="0" lvl="0" marL="914400" rtl="0" algn="l">
              <a:lnSpc>
                <a:spcPct val="95000"/>
              </a:lnSpc>
              <a:spcBef>
                <a:spcPts val="1200"/>
              </a:spcBef>
              <a:spcAft>
                <a:spcPts val="0"/>
              </a:spcAft>
              <a:buSzPts val="688"/>
              <a:buNone/>
            </a:pPr>
            <a:r>
              <a:t/>
            </a:r>
            <a:endParaRPr sz="1425"/>
          </a:p>
          <a:p>
            <a:pPr indent="-319087" lvl="0" marL="457200" rtl="0" algn="l">
              <a:lnSpc>
                <a:spcPct val="95000"/>
              </a:lnSpc>
              <a:spcBef>
                <a:spcPts val="1200"/>
              </a:spcBef>
              <a:spcAft>
                <a:spcPts val="0"/>
              </a:spcAft>
              <a:buSzPts val="1425"/>
              <a:buChar char="●"/>
            </a:pPr>
            <a:r>
              <a:rPr lang="en" sz="1425"/>
              <a:t>Fibrinogen:</a:t>
            </a:r>
            <a:endParaRPr sz="1425"/>
          </a:p>
          <a:p>
            <a:pPr indent="-303212" lvl="1" marL="914400" rtl="0" algn="l">
              <a:lnSpc>
                <a:spcPct val="95000"/>
              </a:lnSpc>
              <a:spcBef>
                <a:spcPts val="0"/>
              </a:spcBef>
              <a:spcAft>
                <a:spcPts val="0"/>
              </a:spcAft>
              <a:buSzPts val="1175"/>
              <a:buChar char="○"/>
            </a:pPr>
            <a:r>
              <a:rPr lang="en" sz="1175"/>
              <a:t>High fibrinogen: can affect clot strength (higher/increased MA) and to a lesser extent, K (decreased) K and α (increased)</a:t>
            </a:r>
            <a:endParaRPr sz="1175"/>
          </a:p>
          <a:p>
            <a:pPr indent="-303212" lvl="1" marL="914400" rtl="0" algn="l">
              <a:lnSpc>
                <a:spcPct val="95000"/>
              </a:lnSpc>
              <a:spcBef>
                <a:spcPts val="0"/>
              </a:spcBef>
              <a:spcAft>
                <a:spcPts val="0"/>
              </a:spcAft>
              <a:buSzPts val="1175"/>
              <a:buChar char="○"/>
            </a:pPr>
            <a:r>
              <a:rPr lang="en" sz="1175"/>
              <a:t>Low fibrinogen will cause decreased clot strength (low MA), increased K, and decreased alpha angle</a:t>
            </a:r>
            <a:endParaRPr sz="1175"/>
          </a:p>
          <a:p>
            <a:pPr indent="0" lvl="0" marL="914400" rtl="0" algn="l">
              <a:lnSpc>
                <a:spcPct val="95000"/>
              </a:lnSpc>
              <a:spcBef>
                <a:spcPts val="1200"/>
              </a:spcBef>
              <a:spcAft>
                <a:spcPts val="0"/>
              </a:spcAft>
              <a:buSzPts val="688"/>
              <a:buNone/>
            </a:pPr>
            <a:r>
              <a:t/>
            </a:r>
            <a:endParaRPr sz="1425"/>
          </a:p>
          <a:p>
            <a:pPr indent="-319087" lvl="0" marL="457200" rtl="0" algn="l">
              <a:lnSpc>
                <a:spcPct val="95000"/>
              </a:lnSpc>
              <a:spcBef>
                <a:spcPts val="1200"/>
              </a:spcBef>
              <a:spcAft>
                <a:spcPts val="0"/>
              </a:spcAft>
              <a:buSzPts val="1425"/>
              <a:buChar char="●"/>
            </a:pPr>
            <a:r>
              <a:rPr lang="en" sz="1425"/>
              <a:t>Hematocrit</a:t>
            </a:r>
            <a:endParaRPr sz="1425"/>
          </a:p>
          <a:p>
            <a:pPr indent="-303212" lvl="1" marL="914400" rtl="0" algn="l">
              <a:lnSpc>
                <a:spcPct val="95000"/>
              </a:lnSpc>
              <a:spcBef>
                <a:spcPts val="0"/>
              </a:spcBef>
              <a:spcAft>
                <a:spcPts val="0"/>
              </a:spcAft>
              <a:buSzPts val="1175"/>
              <a:buChar char="○"/>
            </a:pPr>
            <a:r>
              <a:rPr lang="en" sz="1175"/>
              <a:t>High HCT leads to hypocoagulable tracings </a:t>
            </a:r>
            <a:endParaRPr sz="1175"/>
          </a:p>
          <a:p>
            <a:pPr indent="-303212" lvl="1" marL="914400" rtl="0" algn="l">
              <a:lnSpc>
                <a:spcPct val="95000"/>
              </a:lnSpc>
              <a:spcBef>
                <a:spcPts val="0"/>
              </a:spcBef>
              <a:spcAft>
                <a:spcPts val="0"/>
              </a:spcAft>
              <a:buSzPts val="1175"/>
              <a:buChar char="○"/>
            </a:pPr>
            <a:r>
              <a:rPr lang="en" sz="1175"/>
              <a:t>Low HCT lead to hypercoagulable tracings</a:t>
            </a:r>
            <a:endParaRPr sz="1175"/>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27"/>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VCM: Viscoelastic Coagulation Monitor</a:t>
            </a:r>
            <a:endParaRPr/>
          </a:p>
        </p:txBody>
      </p:sp>
      <p:pic>
        <p:nvPicPr>
          <p:cNvPr id="157" name="Google Shape;157;p27"/>
          <p:cNvPicPr preferRelativeResize="0"/>
          <p:nvPr/>
        </p:nvPicPr>
        <p:blipFill>
          <a:blip r:embed="rId3">
            <a:alphaModFix/>
          </a:blip>
          <a:stretch>
            <a:fillRect/>
          </a:stretch>
        </p:blipFill>
        <p:spPr>
          <a:xfrm>
            <a:off x="1818050" y="1021475"/>
            <a:ext cx="5507899" cy="3943551"/>
          </a:xfrm>
          <a:prstGeom prst="rect">
            <a:avLst/>
          </a:prstGeom>
          <a:noFill/>
          <a:ln>
            <a:noFill/>
          </a:ln>
        </p:spPr>
      </p:pic>
      <p:sp>
        <p:nvSpPr>
          <p:cNvPr id="158" name="Google Shape;158;p27"/>
          <p:cNvSpPr txBox="1"/>
          <p:nvPr/>
        </p:nvSpPr>
        <p:spPr>
          <a:xfrm>
            <a:off x="7764500" y="4879500"/>
            <a:ext cx="19689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latin typeface="Lato"/>
                <a:ea typeface="Lato"/>
                <a:cs typeface="Lato"/>
                <a:sym typeface="Lato"/>
              </a:rPr>
              <a:t>https://vcmvet.com/</a:t>
            </a:r>
            <a:endParaRPr sz="1100">
              <a:latin typeface="Lato"/>
              <a:ea typeface="Lato"/>
              <a:cs typeface="Lato"/>
              <a:sym typeface="Lato"/>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28"/>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How it works - super simple</a:t>
            </a:r>
            <a:endParaRPr/>
          </a:p>
        </p:txBody>
      </p:sp>
      <p:sp>
        <p:nvSpPr>
          <p:cNvPr id="164" name="Google Shape;164;p28"/>
          <p:cNvSpPr txBox="1"/>
          <p:nvPr>
            <p:ph idx="1" type="body"/>
          </p:nvPr>
        </p:nvSpPr>
        <p:spPr>
          <a:xfrm>
            <a:off x="311700" y="1417800"/>
            <a:ext cx="8520600" cy="31509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165" name="Google Shape;165;p28"/>
          <p:cNvPicPr preferRelativeResize="0"/>
          <p:nvPr/>
        </p:nvPicPr>
        <p:blipFill>
          <a:blip r:embed="rId3">
            <a:alphaModFix/>
          </a:blip>
          <a:stretch>
            <a:fillRect/>
          </a:stretch>
        </p:blipFill>
        <p:spPr>
          <a:xfrm>
            <a:off x="0" y="1417798"/>
            <a:ext cx="9144000" cy="3351204"/>
          </a:xfrm>
          <a:prstGeom prst="rect">
            <a:avLst/>
          </a:prstGeom>
          <a:noFill/>
          <a:ln>
            <a:noFill/>
          </a:ln>
        </p:spPr>
      </p:pic>
      <p:sp>
        <p:nvSpPr>
          <p:cNvPr id="166" name="Google Shape;166;p28"/>
          <p:cNvSpPr txBox="1"/>
          <p:nvPr/>
        </p:nvSpPr>
        <p:spPr>
          <a:xfrm>
            <a:off x="7764500" y="4879500"/>
            <a:ext cx="19689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latin typeface="Lato"/>
                <a:ea typeface="Lato"/>
                <a:cs typeface="Lato"/>
                <a:sym typeface="Lato"/>
              </a:rPr>
              <a:t>https://vcmvet.com/</a:t>
            </a:r>
            <a:endParaRPr sz="1100">
              <a:latin typeface="Lato"/>
              <a:ea typeface="Lato"/>
              <a:cs typeface="Lato"/>
              <a:sym typeface="Lato"/>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29"/>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Advantages of VCM</a:t>
            </a:r>
            <a:endParaRPr/>
          </a:p>
        </p:txBody>
      </p:sp>
      <p:sp>
        <p:nvSpPr>
          <p:cNvPr id="172" name="Google Shape;172;p29"/>
          <p:cNvSpPr txBox="1"/>
          <p:nvPr>
            <p:ph idx="1" type="body"/>
          </p:nvPr>
        </p:nvSpPr>
        <p:spPr>
          <a:xfrm>
            <a:off x="311700" y="1417800"/>
            <a:ext cx="8520600" cy="3150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Good correlations with TEG and ROTEM</a:t>
            </a:r>
            <a:endParaRPr/>
          </a:p>
          <a:p>
            <a:pPr indent="0" lvl="0" marL="0" rtl="0" algn="l">
              <a:spcBef>
                <a:spcPts val="1000"/>
              </a:spcBef>
              <a:spcAft>
                <a:spcPts val="0"/>
              </a:spcAft>
              <a:buNone/>
            </a:pPr>
            <a:r>
              <a:rPr lang="en"/>
              <a:t> </a:t>
            </a:r>
            <a:endParaRPr/>
          </a:p>
          <a:p>
            <a:pPr indent="-342900" lvl="0" marL="457200" rtl="0" algn="l">
              <a:spcBef>
                <a:spcPts val="1000"/>
              </a:spcBef>
              <a:spcAft>
                <a:spcPts val="0"/>
              </a:spcAft>
              <a:buSzPts val="1800"/>
              <a:buChar char="●"/>
            </a:pPr>
            <a:r>
              <a:rPr lang="en"/>
              <a:t>Does not require advanced skill set</a:t>
            </a:r>
            <a:endParaRPr/>
          </a:p>
          <a:p>
            <a:pPr indent="0" lvl="0" marL="457200" rtl="0" algn="l">
              <a:spcBef>
                <a:spcPts val="1000"/>
              </a:spcBef>
              <a:spcAft>
                <a:spcPts val="0"/>
              </a:spcAft>
              <a:buNone/>
            </a:pPr>
            <a:r>
              <a:t/>
            </a:r>
            <a:endParaRPr/>
          </a:p>
          <a:p>
            <a:pPr indent="-342900" lvl="0" marL="457200" rtl="0" algn="l">
              <a:spcBef>
                <a:spcPts val="1000"/>
              </a:spcBef>
              <a:spcAft>
                <a:spcPts val="1000"/>
              </a:spcAft>
              <a:buSzPts val="1800"/>
              <a:buChar char="●"/>
            </a:pPr>
            <a:r>
              <a:rPr lang="en"/>
              <a:t>Can take it bedside if needed</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30"/>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Disadvantages of VCM</a:t>
            </a:r>
            <a:endParaRPr/>
          </a:p>
        </p:txBody>
      </p:sp>
      <p:sp>
        <p:nvSpPr>
          <p:cNvPr id="178" name="Google Shape;178;p30"/>
          <p:cNvSpPr txBox="1"/>
          <p:nvPr>
            <p:ph idx="1" type="body"/>
          </p:nvPr>
        </p:nvSpPr>
        <p:spPr>
          <a:xfrm>
            <a:off x="311700" y="1417800"/>
            <a:ext cx="8520600" cy="3150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Rigid closed system</a:t>
            </a:r>
            <a:endParaRPr/>
          </a:p>
          <a:p>
            <a:pPr indent="0" lvl="0" marL="457200" rtl="0" algn="l">
              <a:spcBef>
                <a:spcPts val="1200"/>
              </a:spcBef>
              <a:spcAft>
                <a:spcPts val="0"/>
              </a:spcAft>
              <a:buNone/>
            </a:pPr>
            <a:r>
              <a:t/>
            </a:r>
            <a:endParaRPr/>
          </a:p>
          <a:p>
            <a:pPr indent="-342900" lvl="0" marL="457200" rtl="0" algn="l">
              <a:spcBef>
                <a:spcPts val="1200"/>
              </a:spcBef>
              <a:spcAft>
                <a:spcPts val="0"/>
              </a:spcAft>
              <a:buSzPts val="1800"/>
              <a:buChar char="●"/>
            </a:pPr>
            <a:r>
              <a:rPr lang="en"/>
              <a:t>Takes 1 hour to run</a:t>
            </a:r>
            <a:endParaRPr/>
          </a:p>
          <a:p>
            <a:pPr indent="0" lvl="0" marL="457200" rtl="0" algn="l">
              <a:spcBef>
                <a:spcPts val="1200"/>
              </a:spcBef>
              <a:spcAft>
                <a:spcPts val="0"/>
              </a:spcAft>
              <a:buNone/>
            </a:pPr>
            <a:r>
              <a:t/>
            </a:r>
            <a:endParaRPr/>
          </a:p>
          <a:p>
            <a:pPr indent="-342900" lvl="0" marL="457200" rtl="0" algn="l">
              <a:spcBef>
                <a:spcPts val="1200"/>
              </a:spcBef>
              <a:spcAft>
                <a:spcPts val="0"/>
              </a:spcAft>
              <a:buSzPts val="1800"/>
              <a:buChar char="●"/>
            </a:pPr>
            <a:r>
              <a:rPr lang="en"/>
              <a:t>Can only run 1 sample per machine at a time</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31"/>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to treat with?</a:t>
            </a:r>
            <a:endParaRPr/>
          </a:p>
        </p:txBody>
      </p:sp>
      <p:pic>
        <p:nvPicPr>
          <p:cNvPr id="184" name="Google Shape;184;p31"/>
          <p:cNvPicPr preferRelativeResize="0"/>
          <p:nvPr/>
        </p:nvPicPr>
        <p:blipFill>
          <a:blip r:embed="rId3">
            <a:alphaModFix/>
          </a:blip>
          <a:stretch>
            <a:fillRect/>
          </a:stretch>
        </p:blipFill>
        <p:spPr>
          <a:xfrm>
            <a:off x="1093688" y="1289875"/>
            <a:ext cx="6956625" cy="3608200"/>
          </a:xfrm>
          <a:prstGeom prst="rect">
            <a:avLst/>
          </a:prstGeom>
          <a:noFill/>
          <a:ln>
            <a:noFill/>
          </a:ln>
        </p:spPr>
      </p:pic>
      <p:sp>
        <p:nvSpPr>
          <p:cNvPr id="185" name="Google Shape;185;p31"/>
          <p:cNvSpPr txBox="1"/>
          <p:nvPr/>
        </p:nvSpPr>
        <p:spPr>
          <a:xfrm>
            <a:off x="1352250" y="4898075"/>
            <a:ext cx="64395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latin typeface="Lato"/>
                <a:ea typeface="Lato"/>
                <a:cs typeface="Lato"/>
                <a:sym typeface="Lato"/>
              </a:rPr>
              <a:t>http://www.emdocs.net/thromboelastogram-teg-five-minute-primer-emergency-physician/#gallery-5</a:t>
            </a:r>
            <a:endParaRPr sz="1100">
              <a:latin typeface="Lato"/>
              <a:ea typeface="Lato"/>
              <a:cs typeface="Lato"/>
              <a:sym typeface="Lato"/>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4"/>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Coagulation Cascade</a:t>
            </a:r>
            <a:endParaRPr/>
          </a:p>
          <a:p>
            <a:pPr indent="0" lvl="0" marL="0" rtl="0" algn="l">
              <a:spcBef>
                <a:spcPts val="0"/>
              </a:spcBef>
              <a:spcAft>
                <a:spcPts val="0"/>
              </a:spcAft>
              <a:buNone/>
            </a:pPr>
            <a:r>
              <a:t/>
            </a:r>
            <a:endParaRPr/>
          </a:p>
        </p:txBody>
      </p:sp>
      <p:pic>
        <p:nvPicPr>
          <p:cNvPr id="75" name="Google Shape;75;p14"/>
          <p:cNvPicPr preferRelativeResize="0"/>
          <p:nvPr/>
        </p:nvPicPr>
        <p:blipFill>
          <a:blip r:embed="rId3">
            <a:alphaModFix/>
          </a:blip>
          <a:stretch>
            <a:fillRect/>
          </a:stretch>
        </p:blipFill>
        <p:spPr>
          <a:xfrm>
            <a:off x="1874700" y="1058225"/>
            <a:ext cx="5394600" cy="4085275"/>
          </a:xfrm>
          <a:prstGeom prst="rect">
            <a:avLst/>
          </a:prstGeom>
          <a:noFill/>
          <a:ln>
            <a:noFill/>
          </a:ln>
        </p:spPr>
      </p:pic>
      <p:sp>
        <p:nvSpPr>
          <p:cNvPr id="76" name="Google Shape;76;p14"/>
          <p:cNvSpPr txBox="1"/>
          <p:nvPr/>
        </p:nvSpPr>
        <p:spPr>
          <a:xfrm>
            <a:off x="7744500" y="4746825"/>
            <a:ext cx="13995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latin typeface="Lato"/>
                <a:ea typeface="Lato"/>
                <a:cs typeface="Lato"/>
                <a:sym typeface="Lato"/>
              </a:rPr>
              <a:t>https://www.stepwards.com/?page_id=866</a:t>
            </a:r>
            <a:endParaRPr sz="1000">
              <a:latin typeface="Lato"/>
              <a:ea typeface="Lato"/>
              <a:cs typeface="Lato"/>
              <a:sym typeface="Lato"/>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32"/>
          <p:cNvSpPr txBox="1"/>
          <p:nvPr>
            <p:ph type="title"/>
          </p:nvPr>
        </p:nvSpPr>
        <p:spPr>
          <a:xfrm>
            <a:off x="688200" y="2249250"/>
            <a:ext cx="7767600" cy="645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 sz="3980"/>
              <a:t>PFA: Platelet Function Analysis</a:t>
            </a:r>
            <a:endParaRPr sz="398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33"/>
          <p:cNvSpPr txBox="1"/>
          <p:nvPr>
            <p:ph type="title"/>
          </p:nvPr>
        </p:nvSpPr>
        <p:spPr>
          <a:xfrm>
            <a:off x="311700" y="8497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Light transmission platelet aggregation on platelet rich plasma (LTA)</a:t>
            </a:r>
            <a:endParaRPr/>
          </a:p>
        </p:txBody>
      </p:sp>
      <p:sp>
        <p:nvSpPr>
          <p:cNvPr id="196" name="Google Shape;196;p33"/>
          <p:cNvSpPr txBox="1"/>
          <p:nvPr>
            <p:ph idx="1" type="body"/>
          </p:nvPr>
        </p:nvSpPr>
        <p:spPr>
          <a:xfrm>
            <a:off x="311700" y="1417800"/>
            <a:ext cx="8520600" cy="3150900"/>
          </a:xfrm>
          <a:prstGeom prst="rect">
            <a:avLst/>
          </a:prstGeom>
        </p:spPr>
        <p:txBody>
          <a:bodyPr anchorCtr="0" anchor="t" bIns="91425" lIns="91425" spcFirstLastPara="1" rIns="91425" wrap="square" tIns="91425">
            <a:normAutofit lnSpcReduction="10000"/>
          </a:bodyPr>
          <a:lstStyle/>
          <a:p>
            <a:pPr indent="-342900" lvl="0" marL="457200" rtl="0" algn="l">
              <a:lnSpc>
                <a:spcPct val="100000"/>
              </a:lnSpc>
              <a:spcBef>
                <a:spcPts val="0"/>
              </a:spcBef>
              <a:spcAft>
                <a:spcPts val="0"/>
              </a:spcAft>
              <a:buSzPts val="1800"/>
              <a:buChar char="●"/>
            </a:pPr>
            <a:r>
              <a:rPr lang="en"/>
              <a:t>A</a:t>
            </a:r>
            <a:r>
              <a:rPr lang="en"/>
              <a:t>ssesses in vitro platelet-to-platelet clump formation aka the aggregation </a:t>
            </a:r>
            <a:endParaRPr/>
          </a:p>
          <a:p>
            <a:pPr indent="0" lvl="0" marL="457200" rtl="0" algn="l">
              <a:lnSpc>
                <a:spcPct val="100000"/>
              </a:lnSpc>
              <a:spcBef>
                <a:spcPts val="0"/>
              </a:spcBef>
              <a:spcAft>
                <a:spcPts val="0"/>
              </a:spcAft>
              <a:buNone/>
            </a:pPr>
            <a:r>
              <a:t/>
            </a:r>
            <a:endParaRPr/>
          </a:p>
          <a:p>
            <a:pPr indent="-342900" lvl="0" marL="457200" rtl="0" algn="l">
              <a:lnSpc>
                <a:spcPct val="100000"/>
              </a:lnSpc>
              <a:spcBef>
                <a:spcPts val="0"/>
              </a:spcBef>
              <a:spcAft>
                <a:spcPts val="0"/>
              </a:spcAft>
              <a:buSzPts val="1800"/>
              <a:buChar char="●"/>
            </a:pPr>
            <a:r>
              <a:rPr lang="en"/>
              <a:t>Tests the </a:t>
            </a:r>
            <a:r>
              <a:rPr lang="en"/>
              <a:t>amount</a:t>
            </a:r>
            <a:r>
              <a:rPr lang="en"/>
              <a:t> of light that can pass through a sample of PRP following addition of an agonist</a:t>
            </a:r>
            <a:endParaRPr/>
          </a:p>
          <a:p>
            <a:pPr indent="0" lvl="0" marL="457200" rtl="0" algn="l">
              <a:lnSpc>
                <a:spcPct val="100000"/>
              </a:lnSpc>
              <a:spcBef>
                <a:spcPts val="0"/>
              </a:spcBef>
              <a:spcAft>
                <a:spcPts val="0"/>
              </a:spcAft>
              <a:buNone/>
            </a:pPr>
            <a:r>
              <a:t/>
            </a:r>
            <a:endParaRPr/>
          </a:p>
          <a:p>
            <a:pPr indent="-342900" lvl="0" marL="457200" rtl="0" algn="l">
              <a:lnSpc>
                <a:spcPct val="100000"/>
              </a:lnSpc>
              <a:spcBef>
                <a:spcPts val="0"/>
              </a:spcBef>
              <a:spcAft>
                <a:spcPts val="0"/>
              </a:spcAft>
              <a:buSzPts val="1800"/>
              <a:buChar char="●"/>
            </a:pPr>
            <a:r>
              <a:rPr lang="en"/>
              <a:t>During the assay, the PRP after the addition of agonist becomes clearer because of the precipitation of platelet aggregates. </a:t>
            </a:r>
            <a:endParaRPr/>
          </a:p>
          <a:p>
            <a:pPr indent="0" lvl="0" marL="457200" rtl="0" algn="l">
              <a:lnSpc>
                <a:spcPct val="100000"/>
              </a:lnSpc>
              <a:spcBef>
                <a:spcPts val="0"/>
              </a:spcBef>
              <a:spcAft>
                <a:spcPts val="0"/>
              </a:spcAft>
              <a:buNone/>
            </a:pPr>
            <a:r>
              <a:t/>
            </a:r>
            <a:endParaRPr/>
          </a:p>
          <a:p>
            <a:pPr indent="-342900" lvl="0" marL="457200" rtl="0" algn="l">
              <a:lnSpc>
                <a:spcPct val="100000"/>
              </a:lnSpc>
              <a:spcBef>
                <a:spcPts val="0"/>
              </a:spcBef>
              <a:spcAft>
                <a:spcPts val="0"/>
              </a:spcAft>
              <a:buSzPts val="1800"/>
              <a:buChar char="●"/>
            </a:pPr>
            <a:r>
              <a:rPr lang="en"/>
              <a:t>To the PRP sample, different agonists are added to stimulate different platelet activation pathways, obtaining information about the several features of platelet function.</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pic>
        <p:nvPicPr>
          <p:cNvPr id="201" name="Google Shape;201;p34"/>
          <p:cNvPicPr preferRelativeResize="0"/>
          <p:nvPr/>
        </p:nvPicPr>
        <p:blipFill>
          <a:blip r:embed="rId3">
            <a:alphaModFix/>
          </a:blip>
          <a:stretch>
            <a:fillRect/>
          </a:stretch>
        </p:blipFill>
        <p:spPr>
          <a:xfrm>
            <a:off x="1251108" y="0"/>
            <a:ext cx="6641785" cy="5143500"/>
          </a:xfrm>
          <a:prstGeom prst="rect">
            <a:avLst/>
          </a:prstGeom>
          <a:noFill/>
          <a:ln>
            <a:noFill/>
          </a:ln>
        </p:spPr>
      </p:pic>
      <p:sp>
        <p:nvSpPr>
          <p:cNvPr id="202" name="Google Shape;202;p34"/>
          <p:cNvSpPr txBox="1"/>
          <p:nvPr/>
        </p:nvSpPr>
        <p:spPr>
          <a:xfrm>
            <a:off x="-60275" y="4772225"/>
            <a:ext cx="40986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a:latin typeface="Lato"/>
                <a:ea typeface="Lato"/>
                <a:cs typeface="Lato"/>
                <a:sym typeface="Lato"/>
              </a:rPr>
              <a:t>https://www.researchgate.net/figure/Platelet-function-testing-light-transmission-aggregometry-The-light-aggregometer_fig1_51746965</a:t>
            </a:r>
            <a:endParaRPr sz="800">
              <a:latin typeface="Lato"/>
              <a:ea typeface="Lato"/>
              <a:cs typeface="Lato"/>
              <a:sym typeface="Lato"/>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pic>
        <p:nvPicPr>
          <p:cNvPr id="207" name="Google Shape;207;p35"/>
          <p:cNvPicPr preferRelativeResize="0"/>
          <p:nvPr/>
        </p:nvPicPr>
        <p:blipFill>
          <a:blip r:embed="rId3">
            <a:alphaModFix/>
          </a:blip>
          <a:stretch>
            <a:fillRect/>
          </a:stretch>
        </p:blipFill>
        <p:spPr>
          <a:xfrm>
            <a:off x="1914525" y="0"/>
            <a:ext cx="5314950" cy="5143500"/>
          </a:xfrm>
          <a:prstGeom prst="rect">
            <a:avLst/>
          </a:prstGeom>
          <a:noFill/>
          <a:ln>
            <a:noFill/>
          </a:ln>
        </p:spPr>
      </p:pic>
      <p:sp>
        <p:nvSpPr>
          <p:cNvPr id="208" name="Google Shape;208;p35"/>
          <p:cNvSpPr txBox="1"/>
          <p:nvPr/>
        </p:nvSpPr>
        <p:spPr>
          <a:xfrm>
            <a:off x="7229475" y="4706650"/>
            <a:ext cx="19488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latin typeface="Lato"/>
                <a:ea typeface="Lato"/>
                <a:cs typeface="Lato"/>
                <a:sym typeface="Lato"/>
              </a:rPr>
              <a:t>https://pubmed.ncbi.nlm.nih.gov/25733843/</a:t>
            </a:r>
            <a:endParaRPr sz="1100">
              <a:latin typeface="Lato"/>
              <a:ea typeface="Lato"/>
              <a:cs typeface="Lato"/>
              <a:sym typeface="Lato"/>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36"/>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Commonly used agonists for LTA</a:t>
            </a:r>
            <a:endParaRPr/>
          </a:p>
        </p:txBody>
      </p:sp>
      <p:sp>
        <p:nvSpPr>
          <p:cNvPr id="214" name="Google Shape;214;p36"/>
          <p:cNvSpPr txBox="1"/>
          <p:nvPr>
            <p:ph idx="1" type="body"/>
          </p:nvPr>
        </p:nvSpPr>
        <p:spPr>
          <a:xfrm>
            <a:off x="311700" y="1417800"/>
            <a:ext cx="8520600" cy="3150900"/>
          </a:xfrm>
          <a:prstGeom prst="rect">
            <a:avLst/>
          </a:prstGeom>
        </p:spPr>
        <p:txBody>
          <a:bodyPr anchorCtr="0" anchor="t" bIns="91425" lIns="91425" spcFirstLastPara="1" rIns="91425" wrap="square" tIns="91425">
            <a:normAutofit lnSpcReduction="20000"/>
          </a:bodyPr>
          <a:lstStyle/>
          <a:p>
            <a:pPr indent="-342900" lvl="0" marL="457200" rtl="0" algn="l">
              <a:lnSpc>
                <a:spcPct val="100000"/>
              </a:lnSpc>
              <a:spcBef>
                <a:spcPts val="0"/>
              </a:spcBef>
              <a:spcAft>
                <a:spcPts val="0"/>
              </a:spcAft>
              <a:buSzPts val="1800"/>
              <a:buChar char="●"/>
            </a:pPr>
            <a:r>
              <a:rPr lang="en"/>
              <a:t>ADP</a:t>
            </a:r>
            <a:endParaRPr/>
          </a:p>
          <a:p>
            <a:pPr indent="0" lvl="0" marL="457200" rtl="0" algn="l">
              <a:lnSpc>
                <a:spcPct val="100000"/>
              </a:lnSpc>
              <a:spcBef>
                <a:spcPts val="0"/>
              </a:spcBef>
              <a:spcAft>
                <a:spcPts val="0"/>
              </a:spcAft>
              <a:buNone/>
            </a:pPr>
            <a:r>
              <a:t/>
            </a:r>
            <a:endParaRPr/>
          </a:p>
          <a:p>
            <a:pPr indent="-342900" lvl="0" marL="457200" rtl="0" algn="l">
              <a:lnSpc>
                <a:spcPct val="100000"/>
              </a:lnSpc>
              <a:spcBef>
                <a:spcPts val="0"/>
              </a:spcBef>
              <a:spcAft>
                <a:spcPts val="0"/>
              </a:spcAft>
              <a:buSzPts val="1800"/>
              <a:buChar char="●"/>
            </a:pPr>
            <a:r>
              <a:rPr lang="en"/>
              <a:t>Arachidonic</a:t>
            </a:r>
            <a:r>
              <a:rPr lang="en"/>
              <a:t> Acid</a:t>
            </a:r>
            <a:endParaRPr/>
          </a:p>
          <a:p>
            <a:pPr indent="0" lvl="0" marL="457200" rtl="0" algn="l">
              <a:lnSpc>
                <a:spcPct val="100000"/>
              </a:lnSpc>
              <a:spcBef>
                <a:spcPts val="0"/>
              </a:spcBef>
              <a:spcAft>
                <a:spcPts val="0"/>
              </a:spcAft>
              <a:buNone/>
            </a:pPr>
            <a:r>
              <a:t/>
            </a:r>
            <a:endParaRPr/>
          </a:p>
          <a:p>
            <a:pPr indent="-342900" lvl="0" marL="457200" rtl="0" algn="l">
              <a:lnSpc>
                <a:spcPct val="100000"/>
              </a:lnSpc>
              <a:spcBef>
                <a:spcPts val="0"/>
              </a:spcBef>
              <a:spcAft>
                <a:spcPts val="0"/>
              </a:spcAft>
              <a:buSzPts val="1800"/>
              <a:buChar char="●"/>
            </a:pPr>
            <a:r>
              <a:rPr lang="en"/>
              <a:t>Collagen</a:t>
            </a:r>
            <a:endParaRPr/>
          </a:p>
          <a:p>
            <a:pPr indent="0" lvl="0" marL="457200" rtl="0" algn="l">
              <a:lnSpc>
                <a:spcPct val="100000"/>
              </a:lnSpc>
              <a:spcBef>
                <a:spcPts val="0"/>
              </a:spcBef>
              <a:spcAft>
                <a:spcPts val="0"/>
              </a:spcAft>
              <a:buNone/>
            </a:pPr>
            <a:r>
              <a:t/>
            </a:r>
            <a:endParaRPr/>
          </a:p>
          <a:p>
            <a:pPr indent="-342900" lvl="0" marL="457200" rtl="0" algn="l">
              <a:lnSpc>
                <a:spcPct val="100000"/>
              </a:lnSpc>
              <a:spcBef>
                <a:spcPts val="0"/>
              </a:spcBef>
              <a:spcAft>
                <a:spcPts val="0"/>
              </a:spcAft>
              <a:buSzPts val="1800"/>
              <a:buChar char="●"/>
            </a:pPr>
            <a:r>
              <a:rPr lang="en"/>
              <a:t>Epinephrine </a:t>
            </a:r>
            <a:endParaRPr/>
          </a:p>
          <a:p>
            <a:pPr indent="-317500" lvl="1" marL="914400" rtl="0" algn="l">
              <a:lnSpc>
                <a:spcPct val="100000"/>
              </a:lnSpc>
              <a:spcBef>
                <a:spcPts val="0"/>
              </a:spcBef>
              <a:spcAft>
                <a:spcPts val="0"/>
              </a:spcAft>
              <a:buSzPts val="1400"/>
              <a:buChar char="○"/>
            </a:pPr>
            <a:r>
              <a:rPr lang="en"/>
              <a:t>not ideal for canine samples</a:t>
            </a:r>
            <a:endParaRPr/>
          </a:p>
          <a:p>
            <a:pPr indent="0" lvl="0" marL="457200" rtl="0" algn="l">
              <a:lnSpc>
                <a:spcPct val="100000"/>
              </a:lnSpc>
              <a:spcBef>
                <a:spcPts val="0"/>
              </a:spcBef>
              <a:spcAft>
                <a:spcPts val="0"/>
              </a:spcAft>
              <a:buNone/>
            </a:pPr>
            <a:r>
              <a:t/>
            </a:r>
            <a:endParaRPr/>
          </a:p>
          <a:p>
            <a:pPr indent="-342900" lvl="0" marL="457200" rtl="0" algn="l">
              <a:lnSpc>
                <a:spcPct val="100000"/>
              </a:lnSpc>
              <a:spcBef>
                <a:spcPts val="0"/>
              </a:spcBef>
              <a:spcAft>
                <a:spcPts val="0"/>
              </a:spcAft>
              <a:buSzPts val="1800"/>
              <a:buChar char="●"/>
            </a:pPr>
            <a:r>
              <a:rPr lang="en"/>
              <a:t>Less common:</a:t>
            </a:r>
            <a:endParaRPr/>
          </a:p>
          <a:p>
            <a:pPr indent="-317500" lvl="1" marL="914400" rtl="0" algn="l">
              <a:lnSpc>
                <a:spcPct val="100000"/>
              </a:lnSpc>
              <a:spcBef>
                <a:spcPts val="0"/>
              </a:spcBef>
              <a:spcAft>
                <a:spcPts val="0"/>
              </a:spcAft>
              <a:buSzPts val="1400"/>
              <a:buChar char="○"/>
            </a:pPr>
            <a:r>
              <a:rPr lang="en"/>
              <a:t>Thrombin receptor activating peptide (TRAP)</a:t>
            </a:r>
            <a:endParaRPr/>
          </a:p>
          <a:p>
            <a:pPr indent="-317500" lvl="1" marL="914400" rtl="0" algn="l">
              <a:lnSpc>
                <a:spcPct val="100000"/>
              </a:lnSpc>
              <a:spcBef>
                <a:spcPts val="0"/>
              </a:spcBef>
              <a:spcAft>
                <a:spcPts val="0"/>
              </a:spcAft>
              <a:buSzPts val="1400"/>
              <a:buChar char="○"/>
            </a:pPr>
            <a:r>
              <a:rPr lang="en"/>
              <a:t>Thromboxane A2 (TXA2) mimetic U46619</a:t>
            </a:r>
            <a:endParaRPr/>
          </a:p>
          <a:p>
            <a:pPr indent="-317500" lvl="1" marL="914400" rtl="0" algn="l">
              <a:lnSpc>
                <a:spcPct val="100000"/>
              </a:lnSpc>
              <a:spcBef>
                <a:spcPts val="0"/>
              </a:spcBef>
              <a:spcAft>
                <a:spcPts val="0"/>
              </a:spcAft>
              <a:buSzPts val="1400"/>
              <a:buChar char="○"/>
            </a:pPr>
            <a:r>
              <a:rPr lang="en"/>
              <a:t>Calcium ionophore A23187</a:t>
            </a:r>
            <a:endParaRPr/>
          </a:p>
          <a:p>
            <a:pPr indent="-317500" lvl="1" marL="914400" rtl="0" algn="l">
              <a:lnSpc>
                <a:spcPct val="100000"/>
              </a:lnSpc>
              <a:spcBef>
                <a:spcPts val="0"/>
              </a:spcBef>
              <a:spcAft>
                <a:spcPts val="0"/>
              </a:spcAft>
              <a:buSzPts val="1400"/>
              <a:buChar char="○"/>
            </a:pPr>
            <a:r>
              <a:rPr lang="en"/>
              <a:t>Ristocetin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37"/>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Advantages of platelet function analysis: LTA</a:t>
            </a:r>
            <a:endParaRPr/>
          </a:p>
        </p:txBody>
      </p:sp>
      <p:sp>
        <p:nvSpPr>
          <p:cNvPr id="220" name="Google Shape;220;p37"/>
          <p:cNvSpPr txBox="1"/>
          <p:nvPr>
            <p:ph idx="1" type="body"/>
          </p:nvPr>
        </p:nvSpPr>
        <p:spPr>
          <a:xfrm>
            <a:off x="311700" y="1417800"/>
            <a:ext cx="8520600" cy="3150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Historical gold standard diagnostic method</a:t>
            </a:r>
            <a:endParaRPr/>
          </a:p>
          <a:p>
            <a:pPr indent="0" lvl="0" marL="457200" rtl="0" algn="l">
              <a:spcBef>
                <a:spcPts val="1200"/>
              </a:spcBef>
              <a:spcAft>
                <a:spcPts val="0"/>
              </a:spcAft>
              <a:buNone/>
            </a:pPr>
            <a:r>
              <a:t/>
            </a:r>
            <a:endParaRPr/>
          </a:p>
          <a:p>
            <a:pPr indent="-342900" lvl="0" marL="457200" rtl="0" algn="l">
              <a:spcBef>
                <a:spcPts val="1200"/>
              </a:spcBef>
              <a:spcAft>
                <a:spcPts val="0"/>
              </a:spcAft>
              <a:buSzPts val="1800"/>
              <a:buChar char="●"/>
            </a:pPr>
            <a:r>
              <a:rPr lang="en"/>
              <a:t>Flexible</a:t>
            </a:r>
            <a:endParaRPr/>
          </a:p>
          <a:p>
            <a:pPr indent="-317500" lvl="1" marL="914400" rtl="0" algn="l">
              <a:spcBef>
                <a:spcPts val="0"/>
              </a:spcBef>
              <a:spcAft>
                <a:spcPts val="0"/>
              </a:spcAft>
              <a:buSzPts val="1400"/>
              <a:buChar char="○"/>
            </a:pPr>
            <a:r>
              <a:rPr lang="en"/>
              <a:t>Different platelet pathways investigated</a:t>
            </a:r>
            <a:endParaRPr/>
          </a:p>
          <a:p>
            <a:pPr indent="0" lvl="0" marL="457200" rtl="0" algn="l">
              <a:spcBef>
                <a:spcPts val="1200"/>
              </a:spcBef>
              <a:spcAft>
                <a:spcPts val="0"/>
              </a:spcAft>
              <a:buNone/>
            </a:pPr>
            <a:r>
              <a:t/>
            </a:r>
            <a:endParaRPr/>
          </a:p>
          <a:p>
            <a:pPr indent="-342900" lvl="0" marL="457200" rtl="0" algn="l">
              <a:spcBef>
                <a:spcPts val="1200"/>
              </a:spcBef>
              <a:spcAft>
                <a:spcPts val="0"/>
              </a:spcAft>
              <a:buSzPts val="1800"/>
              <a:buChar char="●"/>
            </a:pPr>
            <a:r>
              <a:rPr lang="en"/>
              <a:t>Sensitive to anti-platelet therapy</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38"/>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Disa</a:t>
            </a:r>
            <a:r>
              <a:rPr lang="en"/>
              <a:t>dvantages of platelet function analysis: LTA</a:t>
            </a:r>
            <a:endParaRPr/>
          </a:p>
          <a:p>
            <a:pPr indent="0" lvl="0" marL="0" rtl="0" algn="l">
              <a:spcBef>
                <a:spcPts val="0"/>
              </a:spcBef>
              <a:spcAft>
                <a:spcPts val="0"/>
              </a:spcAft>
              <a:buNone/>
            </a:pPr>
            <a:r>
              <a:t/>
            </a:r>
            <a:endParaRPr/>
          </a:p>
        </p:txBody>
      </p:sp>
      <p:sp>
        <p:nvSpPr>
          <p:cNvPr id="226" name="Google Shape;226;p38"/>
          <p:cNvSpPr txBox="1"/>
          <p:nvPr>
            <p:ph idx="1" type="body"/>
          </p:nvPr>
        </p:nvSpPr>
        <p:spPr>
          <a:xfrm>
            <a:off x="311700" y="1417800"/>
            <a:ext cx="8520600" cy="31509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Char char="●"/>
            </a:pPr>
            <a:r>
              <a:rPr lang="en"/>
              <a:t>Manual sample processing</a:t>
            </a:r>
            <a:endParaRPr/>
          </a:p>
          <a:p>
            <a:pPr indent="0" lvl="0" marL="457200" rtl="0" algn="l">
              <a:spcBef>
                <a:spcPts val="1200"/>
              </a:spcBef>
              <a:spcAft>
                <a:spcPts val="0"/>
              </a:spcAft>
              <a:buNone/>
            </a:pPr>
            <a:r>
              <a:t/>
            </a:r>
            <a:endParaRPr/>
          </a:p>
          <a:p>
            <a:pPr indent="-342900" lvl="0" marL="457200" rtl="0" algn="l">
              <a:spcBef>
                <a:spcPts val="1200"/>
              </a:spcBef>
              <a:spcAft>
                <a:spcPts val="0"/>
              </a:spcAft>
              <a:buSzPts val="1800"/>
              <a:buChar char="●"/>
            </a:pPr>
            <a:r>
              <a:rPr lang="en"/>
              <a:t>Pre- and analytic variables</a:t>
            </a:r>
            <a:endParaRPr/>
          </a:p>
          <a:p>
            <a:pPr indent="0" lvl="0" marL="457200" rtl="0" algn="l">
              <a:spcBef>
                <a:spcPts val="1200"/>
              </a:spcBef>
              <a:spcAft>
                <a:spcPts val="0"/>
              </a:spcAft>
              <a:buNone/>
            </a:pPr>
            <a:r>
              <a:t/>
            </a:r>
            <a:endParaRPr/>
          </a:p>
          <a:p>
            <a:pPr indent="-342900" lvl="0" marL="457200" rtl="0" algn="l">
              <a:spcBef>
                <a:spcPts val="1200"/>
              </a:spcBef>
              <a:spcAft>
                <a:spcPts val="0"/>
              </a:spcAft>
              <a:buSzPts val="1800"/>
              <a:buChar char="●"/>
            </a:pPr>
            <a:r>
              <a:rPr lang="en"/>
              <a:t>High sample volume due to the need to create PRP</a:t>
            </a:r>
            <a:endParaRPr/>
          </a:p>
          <a:p>
            <a:pPr indent="0" lvl="0" marL="457200" rtl="0" algn="l">
              <a:spcBef>
                <a:spcPts val="1200"/>
              </a:spcBef>
              <a:spcAft>
                <a:spcPts val="0"/>
              </a:spcAft>
              <a:buNone/>
            </a:pPr>
            <a:r>
              <a:t/>
            </a:r>
            <a:endParaRPr/>
          </a:p>
          <a:p>
            <a:pPr indent="-342900" lvl="0" marL="457200" rtl="0" algn="l">
              <a:spcBef>
                <a:spcPts val="1200"/>
              </a:spcBef>
              <a:spcAft>
                <a:spcPts val="0"/>
              </a:spcAft>
              <a:buSzPts val="1800"/>
              <a:buChar char="●"/>
            </a:pPr>
            <a:r>
              <a:rPr lang="en"/>
              <a:t>Time-consuming</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39"/>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Platelet Function Analysis: PFA-100</a:t>
            </a:r>
            <a:endParaRPr/>
          </a:p>
        </p:txBody>
      </p:sp>
      <p:sp>
        <p:nvSpPr>
          <p:cNvPr id="232" name="Google Shape;232;p39"/>
          <p:cNvSpPr txBox="1"/>
          <p:nvPr>
            <p:ph idx="1" type="body"/>
          </p:nvPr>
        </p:nvSpPr>
        <p:spPr>
          <a:xfrm>
            <a:off x="311700" y="1250525"/>
            <a:ext cx="8520600" cy="3150900"/>
          </a:xfrm>
          <a:prstGeom prst="rect">
            <a:avLst/>
          </a:prstGeom>
        </p:spPr>
        <p:txBody>
          <a:bodyPr anchorCtr="0" anchor="t" bIns="91425" lIns="91425" spcFirstLastPara="1" rIns="91425" wrap="square" tIns="91425">
            <a:noAutofit/>
          </a:bodyPr>
          <a:lstStyle/>
          <a:p>
            <a:pPr indent="-333375" lvl="0" marL="457200" rtl="0" algn="l">
              <a:lnSpc>
                <a:spcPct val="100000"/>
              </a:lnSpc>
              <a:spcBef>
                <a:spcPts val="0"/>
              </a:spcBef>
              <a:spcAft>
                <a:spcPts val="0"/>
              </a:spcAft>
              <a:buSzPts val="1650"/>
              <a:buChar char="●"/>
            </a:pPr>
            <a:r>
              <a:rPr lang="en" sz="1650"/>
              <a:t>S</a:t>
            </a:r>
            <a:r>
              <a:rPr lang="en" sz="1650"/>
              <a:t>imulates the in vivo conditions of endothelial damage in a capillary vessel</a:t>
            </a:r>
            <a:endParaRPr sz="1650"/>
          </a:p>
          <a:p>
            <a:pPr indent="0" lvl="0" marL="457200" rtl="0" algn="l">
              <a:lnSpc>
                <a:spcPct val="100000"/>
              </a:lnSpc>
              <a:spcBef>
                <a:spcPts val="1200"/>
              </a:spcBef>
              <a:spcAft>
                <a:spcPts val="0"/>
              </a:spcAft>
              <a:buNone/>
            </a:pPr>
            <a:r>
              <a:t/>
            </a:r>
            <a:endParaRPr sz="1650"/>
          </a:p>
          <a:p>
            <a:pPr indent="-333375" lvl="0" marL="457200" rtl="0" algn="l">
              <a:lnSpc>
                <a:spcPct val="100000"/>
              </a:lnSpc>
              <a:spcBef>
                <a:spcPts val="1200"/>
              </a:spcBef>
              <a:spcAft>
                <a:spcPts val="0"/>
              </a:spcAft>
              <a:buSzPts val="1650"/>
              <a:buChar char="●"/>
            </a:pPr>
            <a:r>
              <a:rPr lang="en" sz="1650"/>
              <a:t>Citrate anticoagulated blood is passed  under high shear through an opening cut in a collagen-coated membrane</a:t>
            </a:r>
            <a:endParaRPr sz="1650"/>
          </a:p>
          <a:p>
            <a:pPr indent="0" lvl="0" marL="457200" rtl="0" algn="l">
              <a:lnSpc>
                <a:spcPct val="100000"/>
              </a:lnSpc>
              <a:spcBef>
                <a:spcPts val="1200"/>
              </a:spcBef>
              <a:spcAft>
                <a:spcPts val="0"/>
              </a:spcAft>
              <a:buNone/>
            </a:pPr>
            <a:r>
              <a:t/>
            </a:r>
            <a:endParaRPr sz="1650"/>
          </a:p>
          <a:p>
            <a:pPr indent="-333375" lvl="0" marL="457200" rtl="0" algn="l">
              <a:lnSpc>
                <a:spcPct val="100000"/>
              </a:lnSpc>
              <a:spcBef>
                <a:spcPts val="1200"/>
              </a:spcBef>
              <a:spcAft>
                <a:spcPts val="0"/>
              </a:spcAft>
              <a:buSzPts val="1650"/>
              <a:buChar char="●"/>
            </a:pPr>
            <a:r>
              <a:rPr lang="en" sz="1650"/>
              <a:t>As the platelets encounter the agonists, they aggregate and seal off the membrane, resulting in decreased blood flow that is detected by the analyzer</a:t>
            </a:r>
            <a:endParaRPr sz="1650"/>
          </a:p>
          <a:p>
            <a:pPr indent="0" lvl="0" marL="457200" rtl="0" algn="l">
              <a:lnSpc>
                <a:spcPct val="100000"/>
              </a:lnSpc>
              <a:spcBef>
                <a:spcPts val="1200"/>
              </a:spcBef>
              <a:spcAft>
                <a:spcPts val="0"/>
              </a:spcAft>
              <a:buNone/>
            </a:pPr>
            <a:r>
              <a:t/>
            </a:r>
            <a:endParaRPr sz="1650"/>
          </a:p>
          <a:p>
            <a:pPr indent="-333375" lvl="0" marL="457200" rtl="0" algn="l">
              <a:lnSpc>
                <a:spcPct val="100000"/>
              </a:lnSpc>
              <a:spcBef>
                <a:spcPts val="1200"/>
              </a:spcBef>
              <a:spcAft>
                <a:spcPts val="0"/>
              </a:spcAft>
              <a:buSzPts val="1650"/>
              <a:buChar char="●"/>
            </a:pPr>
            <a:r>
              <a:rPr lang="en" sz="1650"/>
              <a:t>The time taken to form a platelet plug and seal off the membrane is called the closure time, which is dependent on vWf and normal platelet function</a:t>
            </a:r>
            <a:endParaRPr sz="165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pic>
        <p:nvPicPr>
          <p:cNvPr id="237" name="Google Shape;237;p40"/>
          <p:cNvPicPr preferRelativeResize="0"/>
          <p:nvPr/>
        </p:nvPicPr>
        <p:blipFill>
          <a:blip r:embed="rId3">
            <a:alphaModFix/>
          </a:blip>
          <a:stretch>
            <a:fillRect/>
          </a:stretch>
        </p:blipFill>
        <p:spPr>
          <a:xfrm>
            <a:off x="423782" y="0"/>
            <a:ext cx="8296436" cy="5143500"/>
          </a:xfrm>
          <a:prstGeom prst="rect">
            <a:avLst/>
          </a:prstGeom>
          <a:noFill/>
          <a:ln>
            <a:noFill/>
          </a:ln>
        </p:spPr>
      </p:pic>
      <p:sp>
        <p:nvSpPr>
          <p:cNvPr id="238" name="Google Shape;238;p40"/>
          <p:cNvSpPr txBox="1"/>
          <p:nvPr/>
        </p:nvSpPr>
        <p:spPr>
          <a:xfrm>
            <a:off x="4399125" y="4877425"/>
            <a:ext cx="49860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latin typeface="Lato"/>
                <a:ea typeface="Lato"/>
                <a:cs typeface="Lato"/>
                <a:sym typeface="Lato"/>
              </a:rPr>
              <a:t>https://thoracickey.com/shear-stress-based-platelet-function-tests/#R_c11-fig-0001</a:t>
            </a:r>
            <a:endParaRPr sz="1000">
              <a:latin typeface="Lato"/>
              <a:ea typeface="Lato"/>
              <a:cs typeface="Lato"/>
              <a:sym typeface="Lato"/>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41"/>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a:t>
            </a:r>
            <a:r>
              <a:rPr lang="en"/>
              <a:t>dvantages of the PFA-100</a:t>
            </a:r>
            <a:endParaRPr/>
          </a:p>
          <a:p>
            <a:pPr indent="0" lvl="0" marL="0" rtl="0" algn="l">
              <a:spcBef>
                <a:spcPts val="0"/>
              </a:spcBef>
              <a:spcAft>
                <a:spcPts val="0"/>
              </a:spcAft>
              <a:buNone/>
            </a:pPr>
            <a:r>
              <a:t/>
            </a:r>
            <a:endParaRPr/>
          </a:p>
        </p:txBody>
      </p:sp>
      <p:sp>
        <p:nvSpPr>
          <p:cNvPr id="244" name="Google Shape;244;p41"/>
          <p:cNvSpPr txBox="1"/>
          <p:nvPr>
            <p:ph idx="1" type="body"/>
          </p:nvPr>
        </p:nvSpPr>
        <p:spPr>
          <a:xfrm>
            <a:off x="311700" y="1417800"/>
            <a:ext cx="8520600" cy="3150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In vitro standardized bleeding time</a:t>
            </a:r>
            <a:endParaRPr/>
          </a:p>
          <a:p>
            <a:pPr indent="0" lvl="0" marL="457200" rtl="0" algn="l">
              <a:spcBef>
                <a:spcPts val="1200"/>
              </a:spcBef>
              <a:spcAft>
                <a:spcPts val="0"/>
              </a:spcAft>
              <a:buNone/>
            </a:pPr>
            <a:r>
              <a:t/>
            </a:r>
            <a:endParaRPr/>
          </a:p>
          <a:p>
            <a:pPr indent="-342900" lvl="0" marL="457200" rtl="0" algn="l">
              <a:spcBef>
                <a:spcPts val="1200"/>
              </a:spcBef>
              <a:spcAft>
                <a:spcPts val="0"/>
              </a:spcAft>
              <a:buSzPts val="1800"/>
              <a:buChar char="●"/>
            </a:pPr>
            <a:r>
              <a:rPr lang="en"/>
              <a:t>Easy, quick point of care test</a:t>
            </a:r>
            <a:endParaRPr/>
          </a:p>
          <a:p>
            <a:pPr indent="0" lvl="0" marL="457200" rtl="0" algn="l">
              <a:spcBef>
                <a:spcPts val="1200"/>
              </a:spcBef>
              <a:spcAft>
                <a:spcPts val="0"/>
              </a:spcAft>
              <a:buNone/>
            </a:pPr>
            <a:r>
              <a:t/>
            </a:r>
            <a:endParaRPr/>
          </a:p>
          <a:p>
            <a:pPr indent="-342900" lvl="0" marL="457200" rtl="0" algn="l">
              <a:spcBef>
                <a:spcPts val="1200"/>
              </a:spcBef>
              <a:spcAft>
                <a:spcPts val="0"/>
              </a:spcAft>
              <a:buSzPts val="1800"/>
              <a:buChar char="●"/>
            </a:pPr>
            <a:r>
              <a:rPr lang="en"/>
              <a:t>Sensitive to severe platelet defects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pic>
        <p:nvPicPr>
          <p:cNvPr id="81" name="Google Shape;81;p15"/>
          <p:cNvPicPr preferRelativeResize="0"/>
          <p:nvPr/>
        </p:nvPicPr>
        <p:blipFill>
          <a:blip r:embed="rId3">
            <a:alphaModFix/>
          </a:blip>
          <a:stretch>
            <a:fillRect/>
          </a:stretch>
        </p:blipFill>
        <p:spPr>
          <a:xfrm>
            <a:off x="1306643" y="0"/>
            <a:ext cx="6530713" cy="5143499"/>
          </a:xfrm>
          <a:prstGeom prst="rect">
            <a:avLst/>
          </a:prstGeom>
          <a:noFill/>
          <a:ln>
            <a:noFill/>
          </a:ln>
        </p:spPr>
      </p:pic>
      <p:sp>
        <p:nvSpPr>
          <p:cNvPr id="82" name="Google Shape;82;p15"/>
          <p:cNvSpPr txBox="1"/>
          <p:nvPr/>
        </p:nvSpPr>
        <p:spPr>
          <a:xfrm>
            <a:off x="7777075" y="4656400"/>
            <a:ext cx="1474200" cy="600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a:latin typeface="Lato"/>
                <a:ea typeface="Lato"/>
                <a:cs typeface="Lato"/>
                <a:sym typeface="Lato"/>
              </a:rPr>
              <a:t>https://veteriankey.com/anticoagulant-antiplatelet-and-hemostatic-drugs/</a:t>
            </a:r>
            <a:endParaRPr sz="900">
              <a:latin typeface="Lato"/>
              <a:ea typeface="Lato"/>
              <a:cs typeface="Lato"/>
              <a:sym typeface="Lato"/>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42"/>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Disadvantages of the PFA-100</a:t>
            </a:r>
            <a:endParaRPr/>
          </a:p>
          <a:p>
            <a:pPr indent="0" lvl="0" marL="0" rtl="0" algn="l">
              <a:spcBef>
                <a:spcPts val="0"/>
              </a:spcBef>
              <a:spcAft>
                <a:spcPts val="0"/>
              </a:spcAft>
              <a:buNone/>
            </a:pPr>
            <a:r>
              <a:t/>
            </a:r>
            <a:endParaRPr/>
          </a:p>
        </p:txBody>
      </p:sp>
      <p:sp>
        <p:nvSpPr>
          <p:cNvPr id="250" name="Google Shape;250;p42"/>
          <p:cNvSpPr txBox="1"/>
          <p:nvPr>
            <p:ph idx="1" type="body"/>
          </p:nvPr>
        </p:nvSpPr>
        <p:spPr>
          <a:xfrm>
            <a:off x="311700" y="1417800"/>
            <a:ext cx="8520600" cy="3150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Rigid closed system</a:t>
            </a:r>
            <a:endParaRPr/>
          </a:p>
          <a:p>
            <a:pPr indent="0" lvl="0" marL="457200" rtl="0" algn="l">
              <a:spcBef>
                <a:spcPts val="1200"/>
              </a:spcBef>
              <a:spcAft>
                <a:spcPts val="0"/>
              </a:spcAft>
              <a:buNone/>
            </a:pPr>
            <a:r>
              <a:t/>
            </a:r>
            <a:endParaRPr/>
          </a:p>
          <a:p>
            <a:pPr indent="-342900" lvl="0" marL="457200" rtl="0" algn="l">
              <a:spcBef>
                <a:spcPts val="1200"/>
              </a:spcBef>
              <a:spcAft>
                <a:spcPts val="0"/>
              </a:spcAft>
              <a:buSzPts val="1800"/>
              <a:buChar char="●"/>
            </a:pPr>
            <a:r>
              <a:rPr lang="en"/>
              <a:t>Platelet count – HCT-dependent</a:t>
            </a:r>
            <a:endParaRPr/>
          </a:p>
          <a:p>
            <a:pPr indent="0" lvl="0" marL="457200" rtl="0" algn="l">
              <a:spcBef>
                <a:spcPts val="1200"/>
              </a:spcBef>
              <a:spcAft>
                <a:spcPts val="0"/>
              </a:spcAft>
              <a:buNone/>
            </a:pPr>
            <a:r>
              <a:t/>
            </a:r>
            <a:endParaRPr/>
          </a:p>
          <a:p>
            <a:pPr indent="-342900" lvl="0" marL="457200" rtl="0" algn="l">
              <a:spcBef>
                <a:spcPts val="1200"/>
              </a:spcBef>
              <a:spcAft>
                <a:spcPts val="0"/>
              </a:spcAft>
              <a:buSzPts val="1800"/>
              <a:buChar char="●"/>
            </a:pPr>
            <a:r>
              <a:rPr lang="en"/>
              <a:t>Not sensitive to platelet secretion defects</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43"/>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Limitations of platelet function analysis: PFA-100</a:t>
            </a:r>
            <a:endParaRPr/>
          </a:p>
        </p:txBody>
      </p:sp>
      <p:sp>
        <p:nvSpPr>
          <p:cNvPr id="256" name="Google Shape;256;p43"/>
          <p:cNvSpPr txBox="1"/>
          <p:nvPr>
            <p:ph idx="1" type="body"/>
          </p:nvPr>
        </p:nvSpPr>
        <p:spPr>
          <a:xfrm>
            <a:off x="311700" y="1417800"/>
            <a:ext cx="8520600" cy="3150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I</a:t>
            </a:r>
            <a:r>
              <a:rPr lang="en"/>
              <a:t>nsensitive to drug-induced thrombopathia </a:t>
            </a:r>
            <a:endParaRPr/>
          </a:p>
          <a:p>
            <a:pPr indent="-317500" lvl="1" marL="914400" rtl="0" algn="l">
              <a:spcBef>
                <a:spcPts val="0"/>
              </a:spcBef>
              <a:spcAft>
                <a:spcPts val="0"/>
              </a:spcAft>
              <a:buSzPts val="1400"/>
              <a:buChar char="○"/>
            </a:pPr>
            <a:r>
              <a:rPr lang="en"/>
              <a:t>Aspirin and non-steroidal anti-inflammatory agents</a:t>
            </a:r>
            <a:endParaRPr/>
          </a:p>
          <a:p>
            <a:pPr indent="0" lvl="0" marL="914400" rtl="0" algn="l">
              <a:spcBef>
                <a:spcPts val="1200"/>
              </a:spcBef>
              <a:spcAft>
                <a:spcPts val="0"/>
              </a:spcAft>
              <a:buNone/>
            </a:pPr>
            <a:r>
              <a:t/>
            </a:r>
            <a:endParaRPr/>
          </a:p>
          <a:p>
            <a:pPr indent="-342900" lvl="0" marL="457200" rtl="0" algn="l">
              <a:spcBef>
                <a:spcPts val="1200"/>
              </a:spcBef>
              <a:spcAft>
                <a:spcPts val="0"/>
              </a:spcAft>
              <a:buSzPts val="1800"/>
              <a:buChar char="●"/>
            </a:pPr>
            <a:r>
              <a:rPr lang="en"/>
              <a:t>Closure times are affected by hematocrit</a:t>
            </a:r>
            <a:endParaRPr/>
          </a:p>
          <a:p>
            <a:pPr indent="-317500" lvl="1" marL="914400" rtl="0" algn="l">
              <a:spcBef>
                <a:spcPts val="0"/>
              </a:spcBef>
              <a:spcAft>
                <a:spcPts val="0"/>
              </a:spcAft>
              <a:buSzPts val="1400"/>
              <a:buChar char="○"/>
            </a:pPr>
            <a:r>
              <a:rPr lang="en"/>
              <a:t>Animals with anemia have long closure times</a:t>
            </a:r>
            <a:endParaRPr/>
          </a:p>
          <a:p>
            <a:pPr indent="-317500" lvl="1" marL="914400" rtl="0" algn="l">
              <a:spcBef>
                <a:spcPts val="0"/>
              </a:spcBef>
              <a:spcAft>
                <a:spcPts val="0"/>
              </a:spcAft>
              <a:buSzPts val="1400"/>
              <a:buChar char="○"/>
            </a:pPr>
            <a:r>
              <a:rPr lang="en"/>
              <a:t>Animals with high hematocrits could have short </a:t>
            </a:r>
            <a:r>
              <a:rPr lang="en"/>
              <a:t>closure times</a:t>
            </a:r>
            <a:endParaRPr/>
          </a:p>
          <a:p>
            <a:pPr indent="0" lvl="0" marL="457200" rtl="0" algn="l">
              <a:spcBef>
                <a:spcPts val="1200"/>
              </a:spcBef>
              <a:spcAft>
                <a:spcPts val="1200"/>
              </a:spcAft>
              <a:buNone/>
            </a:pPr>
            <a:r>
              <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44"/>
          <p:cNvSpPr txBox="1"/>
          <p:nvPr>
            <p:ph type="title"/>
          </p:nvPr>
        </p:nvSpPr>
        <p:spPr>
          <a:xfrm>
            <a:off x="688200" y="2249250"/>
            <a:ext cx="7767600" cy="645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 sz="3980"/>
              <a:t>Anti-Factor Xa Testing</a:t>
            </a:r>
            <a:endParaRPr sz="398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45"/>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Anti-Xa Testing</a:t>
            </a:r>
            <a:endParaRPr/>
          </a:p>
        </p:txBody>
      </p:sp>
      <p:sp>
        <p:nvSpPr>
          <p:cNvPr id="267" name="Google Shape;267;p45"/>
          <p:cNvSpPr txBox="1"/>
          <p:nvPr>
            <p:ph idx="1" type="body"/>
          </p:nvPr>
        </p:nvSpPr>
        <p:spPr>
          <a:xfrm>
            <a:off x="311700" y="1417800"/>
            <a:ext cx="8520600" cy="31509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Char char="●"/>
            </a:pPr>
            <a:r>
              <a:rPr lang="en"/>
              <a:t>U</a:t>
            </a:r>
            <a:r>
              <a:rPr lang="en"/>
              <a:t>sed for monitoring patients on Low Molecular Weight Heparins [LMWHs], Unfractionated Heparin [UFH] and the Direct Oral Anticoagulants [DOACs] that have anti-Xa activity</a:t>
            </a:r>
            <a:endParaRPr/>
          </a:p>
          <a:p>
            <a:pPr indent="-342900" lvl="0" marL="457200" rtl="0" algn="l">
              <a:spcBef>
                <a:spcPts val="1000"/>
              </a:spcBef>
              <a:spcAft>
                <a:spcPts val="0"/>
              </a:spcAft>
              <a:buSzPts val="1800"/>
              <a:buChar char="●"/>
            </a:pPr>
            <a:r>
              <a:rPr lang="en"/>
              <a:t>Patient citrated platelet poor plasma which is then mixed with a known amount of Factor Xa</a:t>
            </a:r>
            <a:endParaRPr/>
          </a:p>
          <a:p>
            <a:pPr indent="-342900" lvl="0" marL="457200" rtl="0" algn="l">
              <a:spcBef>
                <a:spcPts val="1000"/>
              </a:spcBef>
              <a:spcAft>
                <a:spcPts val="0"/>
              </a:spcAft>
              <a:buSzPts val="1800"/>
              <a:buChar char="●"/>
            </a:pPr>
            <a:r>
              <a:rPr lang="en"/>
              <a:t>Depending upon the degree of Xa inhibition, the residual Xa is assayed </a:t>
            </a:r>
            <a:endParaRPr/>
          </a:p>
          <a:p>
            <a:pPr indent="-342900" lvl="0" marL="457200" rtl="0" algn="l">
              <a:spcBef>
                <a:spcPts val="1000"/>
              </a:spcBef>
              <a:spcAft>
                <a:spcPts val="1000"/>
              </a:spcAft>
              <a:buSzPts val="1800"/>
              <a:buChar char="●"/>
            </a:pPr>
            <a:r>
              <a:rPr lang="en"/>
              <a:t>The residual Xa activity is inversely proportional to the concentration of heparin or DOAC in the plasma sample and may be quantitated from the relevant calibration curve</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46"/>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Anti-Xa: Two Methods</a:t>
            </a:r>
            <a:endParaRPr/>
          </a:p>
        </p:txBody>
      </p:sp>
      <p:sp>
        <p:nvSpPr>
          <p:cNvPr id="273" name="Google Shape;273;p46"/>
          <p:cNvSpPr txBox="1"/>
          <p:nvPr>
            <p:ph idx="1" type="body"/>
          </p:nvPr>
        </p:nvSpPr>
        <p:spPr>
          <a:xfrm>
            <a:off x="311700" y="1689050"/>
            <a:ext cx="8520600" cy="2535300"/>
          </a:xfrm>
          <a:prstGeom prst="rect">
            <a:avLst/>
          </a:prstGeom>
        </p:spPr>
        <p:txBody>
          <a:bodyPr anchorCtr="0" anchor="t" bIns="91425" lIns="91425" spcFirstLastPara="1" rIns="91425" wrap="square" tIns="91425">
            <a:noAutofit/>
          </a:bodyPr>
          <a:lstStyle/>
          <a:p>
            <a:pPr indent="-371475" lvl="0" marL="457200" rtl="0" algn="l">
              <a:spcBef>
                <a:spcPts val="0"/>
              </a:spcBef>
              <a:spcAft>
                <a:spcPts val="0"/>
              </a:spcAft>
              <a:buSzPts val="2250"/>
              <a:buChar char="●"/>
            </a:pPr>
            <a:r>
              <a:rPr lang="en" sz="2250"/>
              <a:t>Chromogenic Assay</a:t>
            </a:r>
            <a:endParaRPr sz="2250"/>
          </a:p>
          <a:p>
            <a:pPr indent="0" lvl="0" marL="457200" rtl="0" algn="l">
              <a:spcBef>
                <a:spcPts val="1200"/>
              </a:spcBef>
              <a:spcAft>
                <a:spcPts val="0"/>
              </a:spcAft>
              <a:buNone/>
            </a:pPr>
            <a:r>
              <a:t/>
            </a:r>
            <a:endParaRPr sz="2250"/>
          </a:p>
          <a:p>
            <a:pPr indent="-371475" lvl="0" marL="457200" rtl="0" algn="l">
              <a:spcBef>
                <a:spcPts val="1200"/>
              </a:spcBef>
              <a:spcAft>
                <a:spcPts val="0"/>
              </a:spcAft>
              <a:buSzPts val="2250"/>
              <a:buChar char="●"/>
            </a:pPr>
            <a:r>
              <a:rPr lang="en" sz="2250"/>
              <a:t>Clotting-based Assay</a:t>
            </a:r>
            <a:endParaRPr sz="2250"/>
          </a:p>
          <a:p>
            <a:pPr indent="0" lvl="0" marL="0" rtl="0" algn="l">
              <a:spcBef>
                <a:spcPts val="1200"/>
              </a:spcBef>
              <a:spcAft>
                <a:spcPts val="1200"/>
              </a:spcAft>
              <a:buNone/>
            </a:pPr>
            <a:r>
              <a:t/>
            </a:r>
            <a:endParaRPr sz="225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47"/>
          <p:cNvSpPr txBox="1"/>
          <p:nvPr>
            <p:ph type="title"/>
          </p:nvPr>
        </p:nvSpPr>
        <p:spPr>
          <a:xfrm>
            <a:off x="2013850" y="1926750"/>
            <a:ext cx="5043600" cy="645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 sz="3980"/>
              <a:t>Case Examples</a:t>
            </a:r>
            <a:endParaRPr sz="398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48"/>
          <p:cNvSpPr txBox="1"/>
          <p:nvPr>
            <p:ph type="title"/>
          </p:nvPr>
        </p:nvSpPr>
        <p:spPr>
          <a:xfrm>
            <a:off x="311700" y="142075"/>
            <a:ext cx="8520600" cy="6450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Poll Everywhere Information</a:t>
            </a:r>
            <a:endParaRPr/>
          </a:p>
        </p:txBody>
      </p:sp>
      <p:pic>
        <p:nvPicPr>
          <p:cNvPr id="284" name="Google Shape;284;p48"/>
          <p:cNvPicPr preferRelativeResize="0"/>
          <p:nvPr/>
        </p:nvPicPr>
        <p:blipFill>
          <a:blip r:embed="rId3">
            <a:alphaModFix/>
          </a:blip>
          <a:stretch>
            <a:fillRect/>
          </a:stretch>
        </p:blipFill>
        <p:spPr>
          <a:xfrm>
            <a:off x="1088537" y="907063"/>
            <a:ext cx="6966924" cy="4172375"/>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49"/>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Case Examples #1: Shirley </a:t>
            </a:r>
            <a:endParaRPr/>
          </a:p>
        </p:txBody>
      </p:sp>
      <p:sp>
        <p:nvSpPr>
          <p:cNvPr id="290" name="Google Shape;290;p49"/>
          <p:cNvSpPr txBox="1"/>
          <p:nvPr>
            <p:ph idx="1" type="body"/>
          </p:nvPr>
        </p:nvSpPr>
        <p:spPr>
          <a:xfrm>
            <a:off x="311700" y="1417800"/>
            <a:ext cx="5573100" cy="3448800"/>
          </a:xfrm>
          <a:prstGeom prst="rect">
            <a:avLst/>
          </a:prstGeom>
        </p:spPr>
        <p:txBody>
          <a:bodyPr anchorCtr="0" anchor="t" bIns="91425" lIns="91425" spcFirstLastPara="1" rIns="91425" wrap="square" tIns="91425">
            <a:normAutofit fontScale="85000" lnSpcReduction="20000"/>
          </a:bodyPr>
          <a:lstStyle/>
          <a:p>
            <a:pPr indent="-325755" lvl="0" marL="457200" rtl="0" algn="l">
              <a:spcBef>
                <a:spcPts val="0"/>
              </a:spcBef>
              <a:spcAft>
                <a:spcPts val="0"/>
              </a:spcAft>
              <a:buSzPct val="100000"/>
              <a:buChar char="●"/>
            </a:pPr>
            <a:r>
              <a:rPr lang="en"/>
              <a:t>2 year old spayed </a:t>
            </a:r>
            <a:r>
              <a:rPr lang="en"/>
              <a:t>female</a:t>
            </a:r>
            <a:r>
              <a:rPr lang="en"/>
              <a:t> French Bulldog</a:t>
            </a:r>
            <a:endParaRPr/>
          </a:p>
          <a:p>
            <a:pPr indent="0" lvl="0" marL="457200" rtl="0" algn="l">
              <a:spcBef>
                <a:spcPts val="1200"/>
              </a:spcBef>
              <a:spcAft>
                <a:spcPts val="0"/>
              </a:spcAft>
              <a:buNone/>
            </a:pPr>
            <a:r>
              <a:t/>
            </a:r>
            <a:endParaRPr/>
          </a:p>
          <a:p>
            <a:pPr indent="-325755" lvl="0" marL="457200" rtl="0" algn="l">
              <a:spcBef>
                <a:spcPts val="1200"/>
              </a:spcBef>
              <a:spcAft>
                <a:spcPts val="0"/>
              </a:spcAft>
              <a:buSzPct val="100000"/>
              <a:buChar char="●"/>
            </a:pPr>
            <a:r>
              <a:rPr lang="en"/>
              <a:t>PC: Vomiting</a:t>
            </a:r>
            <a:endParaRPr/>
          </a:p>
          <a:p>
            <a:pPr indent="0" lvl="0" marL="457200" rtl="0" algn="l">
              <a:spcBef>
                <a:spcPts val="1200"/>
              </a:spcBef>
              <a:spcAft>
                <a:spcPts val="0"/>
              </a:spcAft>
              <a:buNone/>
            </a:pPr>
            <a:r>
              <a:t/>
            </a:r>
            <a:endParaRPr/>
          </a:p>
          <a:p>
            <a:pPr indent="-325755" lvl="0" marL="457200" rtl="0" algn="l">
              <a:spcBef>
                <a:spcPts val="1200"/>
              </a:spcBef>
              <a:spcAft>
                <a:spcPts val="0"/>
              </a:spcAft>
              <a:buSzPct val="100000"/>
              <a:buChar char="●"/>
            </a:pPr>
            <a:r>
              <a:rPr lang="en"/>
              <a:t>Hx: Mushroom Ingestion day prior to presentation</a:t>
            </a:r>
            <a:endParaRPr/>
          </a:p>
          <a:p>
            <a:pPr indent="0" lvl="0" marL="457200" rtl="0" algn="l">
              <a:spcBef>
                <a:spcPts val="1200"/>
              </a:spcBef>
              <a:spcAft>
                <a:spcPts val="0"/>
              </a:spcAft>
              <a:buNone/>
            </a:pPr>
            <a:r>
              <a:t/>
            </a:r>
            <a:endParaRPr/>
          </a:p>
          <a:p>
            <a:pPr indent="-325755" lvl="0" marL="457200" rtl="0" algn="l">
              <a:spcBef>
                <a:spcPts val="1200"/>
              </a:spcBef>
              <a:spcAft>
                <a:spcPts val="0"/>
              </a:spcAft>
              <a:buSzPct val="100000"/>
              <a:buChar char="●"/>
            </a:pPr>
            <a:r>
              <a:rPr lang="en"/>
              <a:t>Presenting ALT 541</a:t>
            </a:r>
            <a:endParaRPr/>
          </a:p>
          <a:p>
            <a:pPr indent="0" lvl="0" marL="457200" rtl="0" algn="l">
              <a:spcBef>
                <a:spcPts val="1200"/>
              </a:spcBef>
              <a:spcAft>
                <a:spcPts val="0"/>
              </a:spcAft>
              <a:buNone/>
            </a:pPr>
            <a:r>
              <a:t/>
            </a:r>
            <a:endParaRPr/>
          </a:p>
          <a:p>
            <a:pPr indent="-325755" lvl="0" marL="457200" rtl="0" algn="l">
              <a:spcBef>
                <a:spcPts val="1200"/>
              </a:spcBef>
              <a:spcAft>
                <a:spcPts val="0"/>
              </a:spcAft>
              <a:buSzPct val="100000"/>
              <a:buChar char="●"/>
            </a:pPr>
            <a:r>
              <a:rPr lang="en"/>
              <a:t>24 hours later: ALT &gt;10,000</a:t>
            </a:r>
            <a:endParaRPr/>
          </a:p>
        </p:txBody>
      </p:sp>
      <p:pic>
        <p:nvPicPr>
          <p:cNvPr id="291" name="Google Shape;291;p49"/>
          <p:cNvPicPr preferRelativeResize="0"/>
          <p:nvPr/>
        </p:nvPicPr>
        <p:blipFill rotWithShape="1">
          <a:blip r:embed="rId3">
            <a:alphaModFix/>
          </a:blip>
          <a:srcRect b="20269" l="7986" r="14554" t="19760"/>
          <a:stretch/>
        </p:blipFill>
        <p:spPr>
          <a:xfrm>
            <a:off x="5982000" y="495200"/>
            <a:ext cx="3017574" cy="4153081"/>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50"/>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Case Examples #1: Shirley’s Initial VCM</a:t>
            </a:r>
            <a:endParaRPr/>
          </a:p>
        </p:txBody>
      </p:sp>
      <p:pic>
        <p:nvPicPr>
          <p:cNvPr id="297" name="Google Shape;297;p50"/>
          <p:cNvPicPr preferRelativeResize="0"/>
          <p:nvPr/>
        </p:nvPicPr>
        <p:blipFill rotWithShape="1">
          <a:blip r:embed="rId3">
            <a:alphaModFix/>
          </a:blip>
          <a:srcRect b="15172" l="6211" r="35134" t="24593"/>
          <a:stretch/>
        </p:blipFill>
        <p:spPr>
          <a:xfrm>
            <a:off x="1441610" y="1184875"/>
            <a:ext cx="6260779" cy="3616750"/>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51"/>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303" name="Google Shape;303;p51"/>
          <p:cNvSpPr txBox="1"/>
          <p:nvPr>
            <p:ph idx="1" type="body"/>
          </p:nvPr>
        </p:nvSpPr>
        <p:spPr>
          <a:xfrm>
            <a:off x="311700" y="1417800"/>
            <a:ext cx="8520600" cy="31509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304" name="Google Shape;304;p51"/>
          <p:cNvPicPr preferRelativeResize="0"/>
          <p:nvPr/>
        </p:nvPicPr>
        <p:blipFill>
          <a:blip r:embed="rId3">
            <a:alphaModFix/>
          </a:blip>
          <a:stretch>
            <a:fillRect/>
          </a:stretch>
        </p:blipFill>
        <p:spPr>
          <a:xfrm>
            <a:off x="0" y="0"/>
            <a:ext cx="9144000" cy="51435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pic>
        <p:nvPicPr>
          <p:cNvPr id="87" name="Google Shape;87;p16"/>
          <p:cNvPicPr preferRelativeResize="0"/>
          <p:nvPr/>
        </p:nvPicPr>
        <p:blipFill>
          <a:blip r:embed="rId3">
            <a:alphaModFix/>
          </a:blip>
          <a:stretch>
            <a:fillRect/>
          </a:stretch>
        </p:blipFill>
        <p:spPr>
          <a:xfrm>
            <a:off x="369801" y="769338"/>
            <a:ext cx="8404400" cy="3604825"/>
          </a:xfrm>
          <a:prstGeom prst="rect">
            <a:avLst/>
          </a:prstGeom>
          <a:noFill/>
          <a:ln>
            <a:noFill/>
          </a:ln>
        </p:spPr>
      </p:pic>
      <p:sp>
        <p:nvSpPr>
          <p:cNvPr id="88" name="Google Shape;88;p16"/>
          <p:cNvSpPr txBox="1"/>
          <p:nvPr/>
        </p:nvSpPr>
        <p:spPr>
          <a:xfrm>
            <a:off x="7654000" y="4656425"/>
            <a:ext cx="1549500" cy="600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a:latin typeface="Lato"/>
                <a:ea typeface="Lato"/>
                <a:cs typeface="Lato"/>
                <a:sym typeface="Lato"/>
              </a:rPr>
              <a:t>https://veteriankey.com/anticoagulant-antiplatelet-and-hemostatic-drugs/</a:t>
            </a:r>
            <a:endParaRPr sz="900">
              <a:latin typeface="Lato"/>
              <a:ea typeface="Lato"/>
              <a:cs typeface="Lato"/>
              <a:sym typeface="Lato"/>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p52"/>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Case Examples #1: Shirley’s VCM After Treatment</a:t>
            </a:r>
            <a:endParaRPr/>
          </a:p>
        </p:txBody>
      </p:sp>
      <p:pic>
        <p:nvPicPr>
          <p:cNvPr id="310" name="Google Shape;310;p52"/>
          <p:cNvPicPr preferRelativeResize="0"/>
          <p:nvPr/>
        </p:nvPicPr>
        <p:blipFill rotWithShape="1">
          <a:blip r:embed="rId3">
            <a:alphaModFix/>
          </a:blip>
          <a:srcRect b="39496" l="9460" r="61879" t="30045"/>
          <a:stretch/>
        </p:blipFill>
        <p:spPr>
          <a:xfrm>
            <a:off x="1640763" y="1046317"/>
            <a:ext cx="5862474" cy="3893850"/>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sp>
        <p:nvSpPr>
          <p:cNvPr id="315" name="Google Shape;315;p53"/>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Case Examples #2: Holly</a:t>
            </a:r>
            <a:endParaRPr/>
          </a:p>
          <a:p>
            <a:pPr indent="0" lvl="0" marL="0" rtl="0" algn="l">
              <a:spcBef>
                <a:spcPts val="0"/>
              </a:spcBef>
              <a:spcAft>
                <a:spcPts val="0"/>
              </a:spcAft>
              <a:buNone/>
            </a:pPr>
            <a:r>
              <a:t/>
            </a:r>
            <a:endParaRPr/>
          </a:p>
        </p:txBody>
      </p:sp>
      <p:sp>
        <p:nvSpPr>
          <p:cNvPr id="316" name="Google Shape;316;p53"/>
          <p:cNvSpPr txBox="1"/>
          <p:nvPr>
            <p:ph idx="1" type="body"/>
          </p:nvPr>
        </p:nvSpPr>
        <p:spPr>
          <a:xfrm>
            <a:off x="311700" y="1417800"/>
            <a:ext cx="8520600" cy="3150900"/>
          </a:xfrm>
          <a:prstGeom prst="rect">
            <a:avLst/>
          </a:prstGeom>
        </p:spPr>
        <p:txBody>
          <a:bodyPr anchorCtr="0" anchor="t" bIns="91425" lIns="91425" spcFirstLastPara="1" rIns="91425" wrap="square" tIns="91425">
            <a:noAutofit/>
          </a:bodyPr>
          <a:lstStyle/>
          <a:p>
            <a:pPr indent="-329565" lvl="0" marL="457200" rtl="0" algn="l">
              <a:lnSpc>
                <a:spcPct val="100000"/>
              </a:lnSpc>
              <a:spcBef>
                <a:spcPts val="0"/>
              </a:spcBef>
              <a:spcAft>
                <a:spcPts val="0"/>
              </a:spcAft>
              <a:buSzPts val="1590"/>
              <a:buChar char="●"/>
            </a:pPr>
            <a:r>
              <a:rPr lang="en" sz="1590"/>
              <a:t>9 year old spayed female mixed breed dog</a:t>
            </a:r>
            <a:endParaRPr sz="1590"/>
          </a:p>
          <a:p>
            <a:pPr indent="0" lvl="0" marL="457200" rtl="0" algn="l">
              <a:lnSpc>
                <a:spcPct val="100000"/>
              </a:lnSpc>
              <a:spcBef>
                <a:spcPts val="0"/>
              </a:spcBef>
              <a:spcAft>
                <a:spcPts val="0"/>
              </a:spcAft>
              <a:buSzPts val="605"/>
              <a:buNone/>
            </a:pPr>
            <a:r>
              <a:t/>
            </a:r>
            <a:endParaRPr sz="1590"/>
          </a:p>
          <a:p>
            <a:pPr indent="-329565" lvl="0" marL="457200" rtl="0" algn="l">
              <a:lnSpc>
                <a:spcPct val="100000"/>
              </a:lnSpc>
              <a:spcBef>
                <a:spcPts val="0"/>
              </a:spcBef>
              <a:spcAft>
                <a:spcPts val="0"/>
              </a:spcAft>
              <a:buSzPts val="1590"/>
              <a:buChar char="●"/>
            </a:pPr>
            <a:r>
              <a:rPr lang="en" sz="1590"/>
              <a:t>PC: New onset seizures (second presentation in 24 hours)</a:t>
            </a:r>
            <a:endParaRPr sz="1590"/>
          </a:p>
          <a:p>
            <a:pPr indent="-329565" lvl="1" marL="914400" rtl="0" algn="l">
              <a:lnSpc>
                <a:spcPct val="100000"/>
              </a:lnSpc>
              <a:spcBef>
                <a:spcPts val="0"/>
              </a:spcBef>
              <a:spcAft>
                <a:spcPts val="0"/>
              </a:spcAft>
              <a:buSzPts val="1590"/>
              <a:buChar char="○"/>
            </a:pPr>
            <a:r>
              <a:rPr lang="en" sz="1590"/>
              <a:t>Hx: Mammary cancer, Hx hemoabdomen/splenectomy 5 days prior to presentation</a:t>
            </a:r>
            <a:endParaRPr sz="1590"/>
          </a:p>
          <a:p>
            <a:pPr indent="-315594" lvl="2" marL="1371600" rtl="0" algn="l">
              <a:lnSpc>
                <a:spcPct val="100000"/>
              </a:lnSpc>
              <a:spcBef>
                <a:spcPts val="0"/>
              </a:spcBef>
              <a:spcAft>
                <a:spcPts val="0"/>
              </a:spcAft>
              <a:buSzPts val="1370"/>
              <a:buChar char="■"/>
            </a:pPr>
            <a:r>
              <a:rPr lang="en" sz="1370"/>
              <a:t>Received m</a:t>
            </a:r>
            <a:r>
              <a:rPr lang="en" sz="1370"/>
              <a:t>assive transfusion (3 double units pRBC and 2 double units of FFP peri-operatively)</a:t>
            </a:r>
            <a:endParaRPr sz="1370"/>
          </a:p>
          <a:p>
            <a:pPr indent="0" lvl="0" marL="0" rtl="0" algn="l">
              <a:lnSpc>
                <a:spcPct val="100000"/>
              </a:lnSpc>
              <a:spcBef>
                <a:spcPts val="0"/>
              </a:spcBef>
              <a:spcAft>
                <a:spcPts val="0"/>
              </a:spcAft>
              <a:buSzPts val="605"/>
              <a:buNone/>
            </a:pPr>
            <a:r>
              <a:t/>
            </a:r>
            <a:endParaRPr sz="1590"/>
          </a:p>
          <a:p>
            <a:pPr indent="-329565" lvl="0" marL="457200" rtl="0" algn="l">
              <a:lnSpc>
                <a:spcPct val="100000"/>
              </a:lnSpc>
              <a:spcBef>
                <a:spcPts val="0"/>
              </a:spcBef>
              <a:spcAft>
                <a:spcPts val="0"/>
              </a:spcAft>
              <a:buSzPts val="1590"/>
              <a:buChar char="●"/>
            </a:pPr>
            <a:r>
              <a:rPr lang="en" sz="1590"/>
              <a:t>BW: </a:t>
            </a:r>
            <a:endParaRPr sz="1590"/>
          </a:p>
          <a:p>
            <a:pPr indent="-315594" lvl="1" marL="914400" rtl="0" algn="l">
              <a:lnSpc>
                <a:spcPct val="100000"/>
              </a:lnSpc>
              <a:spcBef>
                <a:spcPts val="0"/>
              </a:spcBef>
              <a:spcAft>
                <a:spcPts val="0"/>
              </a:spcAft>
              <a:buSzPts val="1370"/>
              <a:buChar char="○"/>
            </a:pPr>
            <a:r>
              <a:rPr lang="en" sz="1370"/>
              <a:t>HCT 29.8</a:t>
            </a:r>
            <a:endParaRPr sz="1370"/>
          </a:p>
          <a:p>
            <a:pPr indent="-315594" lvl="1" marL="914400" rtl="0" algn="l">
              <a:lnSpc>
                <a:spcPct val="100000"/>
              </a:lnSpc>
              <a:spcBef>
                <a:spcPts val="0"/>
              </a:spcBef>
              <a:spcAft>
                <a:spcPts val="0"/>
              </a:spcAft>
              <a:buSzPts val="1370"/>
              <a:buChar char="○"/>
            </a:pPr>
            <a:r>
              <a:rPr lang="en" sz="1370"/>
              <a:t>WBC 20.97</a:t>
            </a:r>
            <a:endParaRPr sz="1370"/>
          </a:p>
          <a:p>
            <a:pPr indent="-315594" lvl="1" marL="914400" rtl="0" algn="l">
              <a:lnSpc>
                <a:spcPct val="100000"/>
              </a:lnSpc>
              <a:spcBef>
                <a:spcPts val="0"/>
              </a:spcBef>
              <a:spcAft>
                <a:spcPts val="0"/>
              </a:spcAft>
              <a:buSzPts val="1370"/>
              <a:buChar char="○"/>
            </a:pPr>
            <a:r>
              <a:rPr lang="en" sz="1370"/>
              <a:t>PLT 970</a:t>
            </a:r>
            <a:endParaRPr sz="1370"/>
          </a:p>
          <a:p>
            <a:pPr indent="0" lvl="0" marL="457200" rtl="0" algn="l">
              <a:lnSpc>
                <a:spcPct val="100000"/>
              </a:lnSpc>
              <a:spcBef>
                <a:spcPts val="0"/>
              </a:spcBef>
              <a:spcAft>
                <a:spcPts val="0"/>
              </a:spcAft>
              <a:buSzPts val="605"/>
              <a:buNone/>
            </a:pPr>
            <a:r>
              <a:t/>
            </a:r>
            <a:endParaRPr sz="1590"/>
          </a:p>
          <a:p>
            <a:pPr indent="-329565" lvl="0" marL="457200" rtl="0" algn="l">
              <a:lnSpc>
                <a:spcPct val="100000"/>
              </a:lnSpc>
              <a:spcBef>
                <a:spcPts val="0"/>
              </a:spcBef>
              <a:spcAft>
                <a:spcPts val="0"/>
              </a:spcAft>
              <a:buSzPts val="1590"/>
              <a:buChar char="●"/>
            </a:pPr>
            <a:r>
              <a:rPr lang="en" sz="1590"/>
              <a:t>CBC (the next day) sent to Idexx: PLT 1537</a:t>
            </a:r>
            <a:endParaRPr sz="1590"/>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0" name="Shape 320"/>
        <p:cNvGrpSpPr/>
        <p:nvPr/>
      </p:nvGrpSpPr>
      <p:grpSpPr>
        <a:xfrm>
          <a:off x="0" y="0"/>
          <a:ext cx="0" cy="0"/>
          <a:chOff x="0" y="0"/>
          <a:chExt cx="0" cy="0"/>
        </a:xfrm>
      </p:grpSpPr>
      <p:sp>
        <p:nvSpPr>
          <p:cNvPr id="321" name="Google Shape;321;p54"/>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Case Examples #2: Holly’s VCM </a:t>
            </a:r>
            <a:endParaRPr/>
          </a:p>
        </p:txBody>
      </p:sp>
      <p:pic>
        <p:nvPicPr>
          <p:cNvPr id="322" name="Google Shape;322;p54"/>
          <p:cNvPicPr preferRelativeResize="0"/>
          <p:nvPr/>
        </p:nvPicPr>
        <p:blipFill rotWithShape="1">
          <a:blip r:embed="rId3">
            <a:alphaModFix/>
          </a:blip>
          <a:srcRect b="27853" l="1858" r="17684" t="30654"/>
          <a:stretch/>
        </p:blipFill>
        <p:spPr>
          <a:xfrm>
            <a:off x="1729925" y="1039050"/>
            <a:ext cx="5684148" cy="3908398"/>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55"/>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328" name="Google Shape;328;p55"/>
          <p:cNvSpPr txBox="1"/>
          <p:nvPr>
            <p:ph idx="1" type="body"/>
          </p:nvPr>
        </p:nvSpPr>
        <p:spPr>
          <a:xfrm>
            <a:off x="311700" y="1417800"/>
            <a:ext cx="8520600" cy="31509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329" name="Google Shape;329;p55"/>
          <p:cNvPicPr preferRelativeResize="0"/>
          <p:nvPr/>
        </p:nvPicPr>
        <p:blipFill>
          <a:blip r:embed="rId3">
            <a:alphaModFix/>
          </a:blip>
          <a:stretch>
            <a:fillRect/>
          </a:stretch>
        </p:blipFill>
        <p:spPr>
          <a:xfrm>
            <a:off x="0" y="0"/>
            <a:ext cx="9144000" cy="5143500"/>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p56"/>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Case Examples #3: Arlo</a:t>
            </a:r>
            <a:endParaRPr/>
          </a:p>
          <a:p>
            <a:pPr indent="0" lvl="0" marL="0" rtl="0" algn="l">
              <a:spcBef>
                <a:spcPts val="0"/>
              </a:spcBef>
              <a:spcAft>
                <a:spcPts val="0"/>
              </a:spcAft>
              <a:buNone/>
            </a:pPr>
            <a:r>
              <a:t/>
            </a:r>
            <a:endParaRPr/>
          </a:p>
        </p:txBody>
      </p:sp>
      <p:sp>
        <p:nvSpPr>
          <p:cNvPr id="335" name="Google Shape;335;p56"/>
          <p:cNvSpPr txBox="1"/>
          <p:nvPr>
            <p:ph idx="1" type="body"/>
          </p:nvPr>
        </p:nvSpPr>
        <p:spPr>
          <a:xfrm>
            <a:off x="311700" y="1417800"/>
            <a:ext cx="8520600" cy="3150900"/>
          </a:xfrm>
          <a:prstGeom prst="rect">
            <a:avLst/>
          </a:prstGeom>
        </p:spPr>
        <p:txBody>
          <a:bodyPr anchorCtr="0" anchor="t" bIns="91425" lIns="91425" spcFirstLastPara="1" rIns="91425" wrap="square" tIns="91425">
            <a:normAutofit lnSpcReduction="20000"/>
          </a:bodyPr>
          <a:lstStyle/>
          <a:p>
            <a:pPr indent="-342900" lvl="0" marL="457200" rtl="0" algn="l">
              <a:spcBef>
                <a:spcPts val="0"/>
              </a:spcBef>
              <a:spcAft>
                <a:spcPts val="0"/>
              </a:spcAft>
              <a:buSzPts val="1800"/>
              <a:buChar char="●"/>
            </a:pPr>
            <a:r>
              <a:rPr lang="en"/>
              <a:t>2 year old castrated male </a:t>
            </a:r>
            <a:r>
              <a:rPr lang="en"/>
              <a:t>Cavalier King Charles Spaniel</a:t>
            </a:r>
            <a:endParaRPr/>
          </a:p>
          <a:p>
            <a:pPr indent="-342900" lvl="0" marL="457200" rtl="0" algn="l">
              <a:spcBef>
                <a:spcPts val="1000"/>
              </a:spcBef>
              <a:spcAft>
                <a:spcPts val="0"/>
              </a:spcAft>
              <a:buSzPts val="1800"/>
              <a:buChar char="●"/>
            </a:pPr>
            <a:r>
              <a:rPr lang="en"/>
              <a:t>PC: Bilateral epistaxis, hematemesis, hematochezia</a:t>
            </a:r>
            <a:endParaRPr/>
          </a:p>
          <a:p>
            <a:pPr indent="-342900" lvl="0" marL="457200" rtl="0" algn="l">
              <a:spcBef>
                <a:spcPts val="1000"/>
              </a:spcBef>
              <a:spcAft>
                <a:spcPts val="0"/>
              </a:spcAft>
              <a:buSzPts val="1800"/>
              <a:buChar char="●"/>
            </a:pPr>
            <a:r>
              <a:rPr lang="en"/>
              <a:t>No known hx of toxin ingestion</a:t>
            </a:r>
            <a:endParaRPr/>
          </a:p>
          <a:p>
            <a:pPr indent="-342900" lvl="0" marL="457200" rtl="0" algn="l">
              <a:spcBef>
                <a:spcPts val="1000"/>
              </a:spcBef>
              <a:spcAft>
                <a:spcPts val="0"/>
              </a:spcAft>
              <a:buSzPts val="1800"/>
              <a:buChar char="●"/>
            </a:pPr>
            <a:r>
              <a:rPr lang="en"/>
              <a:t>BW:</a:t>
            </a:r>
            <a:endParaRPr/>
          </a:p>
          <a:p>
            <a:pPr indent="-317500" lvl="1" marL="914400" rtl="0" algn="l">
              <a:spcBef>
                <a:spcPts val="1000"/>
              </a:spcBef>
              <a:spcAft>
                <a:spcPts val="0"/>
              </a:spcAft>
              <a:buSzPts val="1400"/>
              <a:buChar char="○"/>
            </a:pPr>
            <a:r>
              <a:rPr lang="en"/>
              <a:t>PCV/TP: 76%, 9.8 g/dL</a:t>
            </a:r>
            <a:endParaRPr/>
          </a:p>
          <a:p>
            <a:pPr indent="-317500" lvl="1" marL="914400" rtl="0" algn="l">
              <a:spcBef>
                <a:spcPts val="1000"/>
              </a:spcBef>
              <a:spcAft>
                <a:spcPts val="0"/>
              </a:spcAft>
              <a:buSzPts val="1400"/>
              <a:buChar char="○"/>
            </a:pPr>
            <a:r>
              <a:rPr lang="en"/>
              <a:t>CBC: Hct 66.6%, WBC 9.33K/uL, neuts 1.97K/uL, lymphs 5.89 K/uL, monos 1.45K/uL, platelets 160K/uL with increased MPV</a:t>
            </a:r>
            <a:endParaRPr/>
          </a:p>
          <a:p>
            <a:pPr indent="-342900" lvl="0" marL="457200" rtl="0" algn="l">
              <a:spcBef>
                <a:spcPts val="1000"/>
              </a:spcBef>
              <a:spcAft>
                <a:spcPts val="1000"/>
              </a:spcAft>
              <a:buSzPts val="1800"/>
              <a:buChar char="●"/>
            </a:pPr>
            <a:r>
              <a:rPr lang="en"/>
              <a:t>CXR: Cranioventral interstitial to alveolar pulmonary pattern. This is prioritized to represent pulmonary hemorrhage, presumably from the coagulopathy</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sp>
        <p:nvSpPr>
          <p:cNvPr id="340" name="Google Shape;340;p57"/>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Case Examples #3: Arlo’s Initial VCM</a:t>
            </a:r>
            <a:endParaRPr/>
          </a:p>
          <a:p>
            <a:pPr indent="0" lvl="0" marL="0" rtl="0" algn="l">
              <a:spcBef>
                <a:spcPts val="0"/>
              </a:spcBef>
              <a:spcAft>
                <a:spcPts val="0"/>
              </a:spcAft>
              <a:buNone/>
            </a:pPr>
            <a:r>
              <a:t/>
            </a:r>
            <a:endParaRPr/>
          </a:p>
        </p:txBody>
      </p:sp>
      <p:pic>
        <p:nvPicPr>
          <p:cNvPr id="341" name="Google Shape;341;p57"/>
          <p:cNvPicPr preferRelativeResize="0"/>
          <p:nvPr/>
        </p:nvPicPr>
        <p:blipFill>
          <a:blip r:embed="rId3">
            <a:alphaModFix/>
          </a:blip>
          <a:stretch>
            <a:fillRect/>
          </a:stretch>
        </p:blipFill>
        <p:spPr>
          <a:xfrm>
            <a:off x="1323651" y="1263525"/>
            <a:ext cx="6496700" cy="3726800"/>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 name="Shape 345"/>
        <p:cNvGrpSpPr/>
        <p:nvPr/>
      </p:nvGrpSpPr>
      <p:grpSpPr>
        <a:xfrm>
          <a:off x="0" y="0"/>
          <a:ext cx="0" cy="0"/>
          <a:chOff x="0" y="0"/>
          <a:chExt cx="0" cy="0"/>
        </a:xfrm>
      </p:grpSpPr>
      <p:sp>
        <p:nvSpPr>
          <p:cNvPr id="346" name="Google Shape;346;p58"/>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347" name="Google Shape;347;p58"/>
          <p:cNvSpPr txBox="1"/>
          <p:nvPr>
            <p:ph idx="1" type="body"/>
          </p:nvPr>
        </p:nvSpPr>
        <p:spPr>
          <a:xfrm>
            <a:off x="311700" y="1417800"/>
            <a:ext cx="8520600" cy="31509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348" name="Google Shape;348;p58"/>
          <p:cNvPicPr preferRelativeResize="0"/>
          <p:nvPr/>
        </p:nvPicPr>
        <p:blipFill>
          <a:blip r:embed="rId3">
            <a:alphaModFix/>
          </a:blip>
          <a:stretch>
            <a:fillRect/>
          </a:stretch>
        </p:blipFill>
        <p:spPr>
          <a:xfrm>
            <a:off x="0" y="0"/>
            <a:ext cx="9144000" cy="5143500"/>
          </a:xfrm>
          <a:prstGeom prst="rect">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 name="Shape 352"/>
        <p:cNvGrpSpPr/>
        <p:nvPr/>
      </p:nvGrpSpPr>
      <p:grpSpPr>
        <a:xfrm>
          <a:off x="0" y="0"/>
          <a:ext cx="0" cy="0"/>
          <a:chOff x="0" y="0"/>
          <a:chExt cx="0" cy="0"/>
        </a:xfrm>
      </p:grpSpPr>
      <p:sp>
        <p:nvSpPr>
          <p:cNvPr id="353" name="Google Shape;353;p59"/>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Case Examples #4: Arlo’s VCM After Treatment</a:t>
            </a:r>
            <a:endParaRPr/>
          </a:p>
          <a:p>
            <a:pPr indent="0" lvl="0" marL="0" rtl="0" algn="l">
              <a:spcBef>
                <a:spcPts val="0"/>
              </a:spcBef>
              <a:spcAft>
                <a:spcPts val="0"/>
              </a:spcAft>
              <a:buNone/>
            </a:pPr>
            <a:r>
              <a:t/>
            </a:r>
            <a:endParaRPr/>
          </a:p>
        </p:txBody>
      </p:sp>
      <p:pic>
        <p:nvPicPr>
          <p:cNvPr id="354" name="Google Shape;354;p59"/>
          <p:cNvPicPr preferRelativeResize="0"/>
          <p:nvPr/>
        </p:nvPicPr>
        <p:blipFill>
          <a:blip r:embed="rId3">
            <a:alphaModFix/>
          </a:blip>
          <a:stretch>
            <a:fillRect/>
          </a:stretch>
        </p:blipFill>
        <p:spPr>
          <a:xfrm>
            <a:off x="1189238" y="1085838"/>
            <a:ext cx="6765524" cy="3814825"/>
          </a:xfrm>
          <a:prstGeom prst="rect">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 name="Shape 358"/>
        <p:cNvGrpSpPr/>
        <p:nvPr/>
      </p:nvGrpSpPr>
      <p:grpSpPr>
        <a:xfrm>
          <a:off x="0" y="0"/>
          <a:ext cx="0" cy="0"/>
          <a:chOff x="0" y="0"/>
          <a:chExt cx="0" cy="0"/>
        </a:xfrm>
      </p:grpSpPr>
      <p:sp>
        <p:nvSpPr>
          <p:cNvPr id="359" name="Google Shape;359;p60"/>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Case Examples #4: Pepita</a:t>
            </a:r>
            <a:endParaRPr/>
          </a:p>
          <a:p>
            <a:pPr indent="0" lvl="0" marL="0" rtl="0" algn="l">
              <a:spcBef>
                <a:spcPts val="0"/>
              </a:spcBef>
              <a:spcAft>
                <a:spcPts val="0"/>
              </a:spcAft>
              <a:buNone/>
            </a:pPr>
            <a:r>
              <a:t/>
            </a:r>
            <a:endParaRPr/>
          </a:p>
        </p:txBody>
      </p:sp>
      <p:sp>
        <p:nvSpPr>
          <p:cNvPr id="360" name="Google Shape;360;p60"/>
          <p:cNvSpPr txBox="1"/>
          <p:nvPr>
            <p:ph idx="1" type="body"/>
          </p:nvPr>
        </p:nvSpPr>
        <p:spPr>
          <a:xfrm>
            <a:off x="311700" y="1417800"/>
            <a:ext cx="8520600" cy="31509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Char char="●"/>
            </a:pPr>
            <a:r>
              <a:rPr lang="en"/>
              <a:t>13 year old spayed female Miniature Pinscher mix</a:t>
            </a:r>
            <a:endParaRPr/>
          </a:p>
          <a:p>
            <a:pPr indent="0" lvl="0" marL="457200" rtl="0" algn="l">
              <a:spcBef>
                <a:spcPts val="1200"/>
              </a:spcBef>
              <a:spcAft>
                <a:spcPts val="0"/>
              </a:spcAft>
              <a:buNone/>
            </a:pPr>
            <a:r>
              <a:t/>
            </a:r>
            <a:endParaRPr/>
          </a:p>
          <a:p>
            <a:pPr indent="-342900" lvl="0" marL="457200" rtl="0" algn="l">
              <a:spcBef>
                <a:spcPts val="1200"/>
              </a:spcBef>
              <a:spcAft>
                <a:spcPts val="0"/>
              </a:spcAft>
              <a:buSzPts val="1800"/>
              <a:buChar char="●"/>
            </a:pPr>
            <a:r>
              <a:rPr lang="en"/>
              <a:t>PC: Inability to use her left hindlimb for 5 weeks</a:t>
            </a:r>
            <a:endParaRPr/>
          </a:p>
          <a:p>
            <a:pPr indent="-317500" lvl="1" marL="914400" rtl="0" algn="l">
              <a:spcBef>
                <a:spcPts val="0"/>
              </a:spcBef>
              <a:spcAft>
                <a:spcPts val="0"/>
              </a:spcAft>
              <a:buSzPts val="1400"/>
              <a:buChar char="○"/>
            </a:pPr>
            <a:r>
              <a:rPr lang="en"/>
              <a:t>Has seen multiple vets and has tried numerous therapies (abx, pain meds, NSAIDs, etc)</a:t>
            </a:r>
            <a:endParaRPr/>
          </a:p>
          <a:p>
            <a:pPr indent="0" lvl="0" marL="914400" rtl="0" algn="l">
              <a:spcBef>
                <a:spcPts val="1200"/>
              </a:spcBef>
              <a:spcAft>
                <a:spcPts val="0"/>
              </a:spcAft>
              <a:buNone/>
            </a:pPr>
            <a:r>
              <a:t/>
            </a:r>
            <a:endParaRPr/>
          </a:p>
          <a:p>
            <a:pPr indent="-342900" lvl="0" marL="457200" rtl="0" algn="l">
              <a:spcBef>
                <a:spcPts val="1200"/>
              </a:spcBef>
              <a:spcAft>
                <a:spcPts val="0"/>
              </a:spcAft>
              <a:buSzPts val="1800"/>
              <a:buChar char="●"/>
            </a:pPr>
            <a:r>
              <a:rPr lang="en"/>
              <a:t>PE: Patient in severe respiratory distress </a:t>
            </a:r>
            <a:endParaRPr/>
          </a:p>
          <a:p>
            <a:pPr indent="-317500" lvl="1" marL="914400" rtl="0" algn="l">
              <a:spcBef>
                <a:spcPts val="0"/>
              </a:spcBef>
              <a:spcAft>
                <a:spcPts val="0"/>
              </a:spcAft>
              <a:buSzPts val="1400"/>
              <a:buChar char="○"/>
            </a:pPr>
            <a:r>
              <a:rPr lang="en"/>
              <a:t>Wheezing with marked expiratory push</a:t>
            </a:r>
            <a:endParaRPr/>
          </a:p>
          <a:p>
            <a:pPr indent="0" lvl="0" marL="457200" rtl="0" algn="l">
              <a:spcBef>
                <a:spcPts val="1200"/>
              </a:spcBef>
              <a:spcAft>
                <a:spcPts val="1200"/>
              </a:spcAft>
              <a:buNone/>
            </a:pPr>
            <a:r>
              <a:t/>
            </a:r>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 name="Shape 364"/>
        <p:cNvGrpSpPr/>
        <p:nvPr/>
      </p:nvGrpSpPr>
      <p:grpSpPr>
        <a:xfrm>
          <a:off x="0" y="0"/>
          <a:ext cx="0" cy="0"/>
          <a:chOff x="0" y="0"/>
          <a:chExt cx="0" cy="0"/>
        </a:xfrm>
      </p:grpSpPr>
      <p:sp>
        <p:nvSpPr>
          <p:cNvPr id="365" name="Google Shape;365;p61"/>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Case Examples #4: Pepita’s VCM</a:t>
            </a:r>
            <a:endParaRPr/>
          </a:p>
          <a:p>
            <a:pPr indent="0" lvl="0" marL="0" rtl="0" algn="l">
              <a:spcBef>
                <a:spcPts val="0"/>
              </a:spcBef>
              <a:spcAft>
                <a:spcPts val="0"/>
              </a:spcAft>
              <a:buNone/>
            </a:pPr>
            <a:r>
              <a:t/>
            </a:r>
            <a:endParaRPr/>
          </a:p>
        </p:txBody>
      </p:sp>
      <p:pic>
        <p:nvPicPr>
          <p:cNvPr id="366" name="Google Shape;366;p61"/>
          <p:cNvPicPr preferRelativeResize="0"/>
          <p:nvPr/>
        </p:nvPicPr>
        <p:blipFill>
          <a:blip r:embed="rId3">
            <a:alphaModFix/>
          </a:blip>
          <a:stretch>
            <a:fillRect/>
          </a:stretch>
        </p:blipFill>
        <p:spPr>
          <a:xfrm>
            <a:off x="1304225" y="1227550"/>
            <a:ext cx="6535549" cy="37632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7"/>
          <p:cNvSpPr txBox="1"/>
          <p:nvPr>
            <p:ph type="title"/>
          </p:nvPr>
        </p:nvSpPr>
        <p:spPr>
          <a:xfrm>
            <a:off x="2749650" y="2249250"/>
            <a:ext cx="3644700" cy="645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 sz="3980"/>
              <a:t>TEG/ROTEM</a:t>
            </a:r>
            <a:endParaRPr sz="3980"/>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0" name="Shape 370"/>
        <p:cNvGrpSpPr/>
        <p:nvPr/>
      </p:nvGrpSpPr>
      <p:grpSpPr>
        <a:xfrm>
          <a:off x="0" y="0"/>
          <a:ext cx="0" cy="0"/>
          <a:chOff x="0" y="0"/>
          <a:chExt cx="0" cy="0"/>
        </a:xfrm>
      </p:grpSpPr>
      <p:sp>
        <p:nvSpPr>
          <p:cNvPr id="371" name="Google Shape;371;p62"/>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372" name="Google Shape;372;p62"/>
          <p:cNvSpPr txBox="1"/>
          <p:nvPr>
            <p:ph idx="1" type="body"/>
          </p:nvPr>
        </p:nvSpPr>
        <p:spPr>
          <a:xfrm>
            <a:off x="311700" y="1417800"/>
            <a:ext cx="8520600" cy="31509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373" name="Google Shape;373;p62"/>
          <p:cNvPicPr preferRelativeResize="0"/>
          <p:nvPr/>
        </p:nvPicPr>
        <p:blipFill>
          <a:blip r:embed="rId3">
            <a:alphaModFix/>
          </a:blip>
          <a:stretch>
            <a:fillRect/>
          </a:stretch>
        </p:blipFill>
        <p:spPr>
          <a:xfrm>
            <a:off x="0" y="0"/>
            <a:ext cx="9144000" cy="5143500"/>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7" name="Shape 377"/>
        <p:cNvGrpSpPr/>
        <p:nvPr/>
      </p:nvGrpSpPr>
      <p:grpSpPr>
        <a:xfrm>
          <a:off x="0" y="0"/>
          <a:ext cx="0" cy="0"/>
          <a:chOff x="0" y="0"/>
          <a:chExt cx="0" cy="0"/>
        </a:xfrm>
      </p:grpSpPr>
      <p:sp>
        <p:nvSpPr>
          <p:cNvPr id="378" name="Google Shape;378;p63"/>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Case Examples #5: Iggy</a:t>
            </a:r>
            <a:endParaRPr/>
          </a:p>
        </p:txBody>
      </p:sp>
      <p:sp>
        <p:nvSpPr>
          <p:cNvPr id="379" name="Google Shape;379;p63"/>
          <p:cNvSpPr txBox="1"/>
          <p:nvPr>
            <p:ph idx="1" type="body"/>
          </p:nvPr>
        </p:nvSpPr>
        <p:spPr>
          <a:xfrm>
            <a:off x="311700" y="1417800"/>
            <a:ext cx="8520600" cy="3150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10 year old castrated male English Shepherd</a:t>
            </a:r>
            <a:endParaRPr/>
          </a:p>
          <a:p>
            <a:pPr indent="0" lvl="0" marL="457200" rtl="0" algn="l">
              <a:spcBef>
                <a:spcPts val="1000"/>
              </a:spcBef>
              <a:spcAft>
                <a:spcPts val="0"/>
              </a:spcAft>
              <a:buNone/>
            </a:pPr>
            <a:r>
              <a:t/>
            </a:r>
            <a:endParaRPr/>
          </a:p>
          <a:p>
            <a:pPr indent="-342900" lvl="0" marL="457200" rtl="0" algn="l">
              <a:spcBef>
                <a:spcPts val="1000"/>
              </a:spcBef>
              <a:spcAft>
                <a:spcPts val="0"/>
              </a:spcAft>
              <a:buSzPts val="1800"/>
              <a:buChar char="●"/>
            </a:pPr>
            <a:r>
              <a:rPr lang="en"/>
              <a:t>PC: Waxing/waning right forelimb lameness and axillary/ventral thoracic swelling/edema with bruising</a:t>
            </a:r>
            <a:endParaRPr/>
          </a:p>
          <a:p>
            <a:pPr indent="0" lvl="0" marL="457200" rtl="0" algn="l">
              <a:spcBef>
                <a:spcPts val="1000"/>
              </a:spcBef>
              <a:spcAft>
                <a:spcPts val="0"/>
              </a:spcAft>
              <a:buNone/>
            </a:pPr>
            <a:r>
              <a:t/>
            </a:r>
            <a:endParaRPr/>
          </a:p>
          <a:p>
            <a:pPr indent="-342900" lvl="0" marL="457200" rtl="0" algn="l">
              <a:spcBef>
                <a:spcPts val="1000"/>
              </a:spcBef>
              <a:spcAft>
                <a:spcPts val="1000"/>
              </a:spcAft>
              <a:buSzPts val="1800"/>
              <a:buChar char="●"/>
            </a:pPr>
            <a:r>
              <a:rPr lang="en"/>
              <a:t>PE: Marked ecchymosis along right forelimb, extending across ventral sternum and ventral abdomen</a:t>
            </a:r>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3" name="Shape 383"/>
        <p:cNvGrpSpPr/>
        <p:nvPr/>
      </p:nvGrpSpPr>
      <p:grpSpPr>
        <a:xfrm>
          <a:off x="0" y="0"/>
          <a:ext cx="0" cy="0"/>
          <a:chOff x="0" y="0"/>
          <a:chExt cx="0" cy="0"/>
        </a:xfrm>
      </p:grpSpPr>
      <p:sp>
        <p:nvSpPr>
          <p:cNvPr id="384" name="Google Shape;384;p64"/>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Case Examples #5: Iggy’s VCM</a:t>
            </a:r>
            <a:endParaRPr/>
          </a:p>
        </p:txBody>
      </p:sp>
      <p:pic>
        <p:nvPicPr>
          <p:cNvPr id="385" name="Google Shape;385;p64"/>
          <p:cNvPicPr preferRelativeResize="0"/>
          <p:nvPr/>
        </p:nvPicPr>
        <p:blipFill rotWithShape="1">
          <a:blip r:embed="rId3">
            <a:alphaModFix/>
          </a:blip>
          <a:srcRect b="10202" l="9593" r="-99" t="9015"/>
          <a:stretch/>
        </p:blipFill>
        <p:spPr>
          <a:xfrm rot="-3">
            <a:off x="1610400" y="1135202"/>
            <a:ext cx="5722127" cy="3826268"/>
          </a:xfrm>
          <a:prstGeom prst="rect">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9" name="Shape 389"/>
        <p:cNvGrpSpPr/>
        <p:nvPr/>
      </p:nvGrpSpPr>
      <p:grpSpPr>
        <a:xfrm>
          <a:off x="0" y="0"/>
          <a:ext cx="0" cy="0"/>
          <a:chOff x="0" y="0"/>
          <a:chExt cx="0" cy="0"/>
        </a:xfrm>
      </p:grpSpPr>
      <p:sp>
        <p:nvSpPr>
          <p:cNvPr id="390" name="Google Shape;390;p65"/>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391" name="Google Shape;391;p65"/>
          <p:cNvSpPr txBox="1"/>
          <p:nvPr>
            <p:ph idx="1" type="body"/>
          </p:nvPr>
        </p:nvSpPr>
        <p:spPr>
          <a:xfrm>
            <a:off x="311700" y="1417800"/>
            <a:ext cx="8520600" cy="31509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392" name="Google Shape;392;p65"/>
          <p:cNvPicPr preferRelativeResize="0"/>
          <p:nvPr/>
        </p:nvPicPr>
        <p:blipFill>
          <a:blip r:embed="rId3">
            <a:alphaModFix/>
          </a:blip>
          <a:stretch>
            <a:fillRect/>
          </a:stretch>
        </p:blipFill>
        <p:spPr>
          <a:xfrm>
            <a:off x="0" y="0"/>
            <a:ext cx="9144000" cy="5143500"/>
          </a:xfrm>
          <a:prstGeom prst="rect">
            <a:avLst/>
          </a:prstGeom>
          <a:noFill/>
          <a:ln>
            <a:noFill/>
          </a:ln>
        </p:spPr>
      </p:pic>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6" name="Shape 396"/>
        <p:cNvGrpSpPr/>
        <p:nvPr/>
      </p:nvGrpSpPr>
      <p:grpSpPr>
        <a:xfrm>
          <a:off x="0" y="0"/>
          <a:ext cx="0" cy="0"/>
          <a:chOff x="0" y="0"/>
          <a:chExt cx="0" cy="0"/>
        </a:xfrm>
      </p:grpSpPr>
      <p:sp>
        <p:nvSpPr>
          <p:cNvPr id="397" name="Google Shape;397;p66"/>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Case Examples #6: Sybil’s VCM</a:t>
            </a:r>
            <a:endParaRPr/>
          </a:p>
          <a:p>
            <a:pPr indent="0" lvl="0" marL="0" rtl="0" algn="l">
              <a:spcBef>
                <a:spcPts val="0"/>
              </a:spcBef>
              <a:spcAft>
                <a:spcPts val="0"/>
              </a:spcAft>
              <a:buNone/>
            </a:pPr>
            <a:r>
              <a:t/>
            </a:r>
            <a:endParaRPr/>
          </a:p>
        </p:txBody>
      </p:sp>
      <p:sp>
        <p:nvSpPr>
          <p:cNvPr id="398" name="Google Shape;398;p66"/>
          <p:cNvSpPr txBox="1"/>
          <p:nvPr>
            <p:ph idx="1" type="body"/>
          </p:nvPr>
        </p:nvSpPr>
        <p:spPr>
          <a:xfrm>
            <a:off x="311700" y="1417800"/>
            <a:ext cx="8520600" cy="31509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Char char="●"/>
            </a:pPr>
            <a:r>
              <a:rPr lang="en"/>
              <a:t>12 year old spayed female Tabby</a:t>
            </a:r>
            <a:endParaRPr/>
          </a:p>
          <a:p>
            <a:pPr indent="0" lvl="0" marL="457200" rtl="0" algn="l">
              <a:spcBef>
                <a:spcPts val="0"/>
              </a:spcBef>
              <a:spcAft>
                <a:spcPts val="0"/>
              </a:spcAft>
              <a:buNone/>
            </a:pPr>
            <a:r>
              <a:t/>
            </a:r>
            <a:endParaRPr/>
          </a:p>
          <a:p>
            <a:pPr indent="-342900" lvl="0" marL="457200" rtl="0" algn="l">
              <a:spcBef>
                <a:spcPts val="0"/>
              </a:spcBef>
              <a:spcAft>
                <a:spcPts val="0"/>
              </a:spcAft>
              <a:buSzPts val="1800"/>
              <a:buChar char="●"/>
            </a:pPr>
            <a:r>
              <a:rPr lang="en"/>
              <a:t>PC: Profound anemia</a:t>
            </a:r>
            <a:endParaRPr/>
          </a:p>
          <a:p>
            <a:pPr indent="0" lvl="0" marL="457200" rtl="0" algn="l">
              <a:spcBef>
                <a:spcPts val="0"/>
              </a:spcBef>
              <a:spcAft>
                <a:spcPts val="0"/>
              </a:spcAft>
              <a:buNone/>
            </a:pPr>
            <a:r>
              <a:t/>
            </a:r>
            <a:endParaRPr/>
          </a:p>
          <a:p>
            <a:pPr indent="-342900" lvl="0" marL="457200" rtl="0" algn="l">
              <a:spcBef>
                <a:spcPts val="0"/>
              </a:spcBef>
              <a:spcAft>
                <a:spcPts val="0"/>
              </a:spcAft>
              <a:buSzPts val="1800"/>
              <a:buChar char="●"/>
            </a:pPr>
            <a:r>
              <a:rPr lang="en"/>
              <a:t>PE: bruising noted around left xiphoid area and large bruise over left thoracic wall with focal bruising over left jugular vein (from presumptive venipuncture)</a:t>
            </a:r>
            <a:endParaRPr/>
          </a:p>
          <a:p>
            <a:pPr indent="0" lvl="0" marL="457200" rtl="0" algn="l">
              <a:spcBef>
                <a:spcPts val="0"/>
              </a:spcBef>
              <a:spcAft>
                <a:spcPts val="0"/>
              </a:spcAft>
              <a:buNone/>
            </a:pPr>
            <a:r>
              <a:t/>
            </a:r>
            <a:endParaRPr/>
          </a:p>
          <a:p>
            <a:pPr indent="-342900" lvl="0" marL="457200" rtl="0" algn="l">
              <a:spcBef>
                <a:spcPts val="0"/>
              </a:spcBef>
              <a:spcAft>
                <a:spcPts val="0"/>
              </a:spcAft>
              <a:buSzPts val="1800"/>
              <a:buChar char="●"/>
            </a:pPr>
            <a:r>
              <a:rPr lang="en"/>
              <a:t>BW:</a:t>
            </a:r>
            <a:endParaRPr/>
          </a:p>
          <a:p>
            <a:pPr indent="-317500" lvl="1" marL="914400" rtl="0" algn="l">
              <a:spcBef>
                <a:spcPts val="0"/>
              </a:spcBef>
              <a:spcAft>
                <a:spcPts val="0"/>
              </a:spcAft>
              <a:buSzPts val="1400"/>
              <a:buChar char="○"/>
            </a:pPr>
            <a:r>
              <a:rPr lang="en"/>
              <a:t>PT: &gt;100 seconds</a:t>
            </a:r>
            <a:endParaRPr/>
          </a:p>
          <a:p>
            <a:pPr indent="-317500" lvl="1" marL="914400" rtl="0" algn="l">
              <a:spcBef>
                <a:spcPts val="0"/>
              </a:spcBef>
              <a:spcAft>
                <a:spcPts val="0"/>
              </a:spcAft>
              <a:buSzPts val="1400"/>
              <a:buChar char="○"/>
            </a:pPr>
            <a:r>
              <a:rPr lang="en"/>
              <a:t>PTT: &gt;300 seconds</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2" name="Shape 402"/>
        <p:cNvGrpSpPr/>
        <p:nvPr/>
      </p:nvGrpSpPr>
      <p:grpSpPr>
        <a:xfrm>
          <a:off x="0" y="0"/>
          <a:ext cx="0" cy="0"/>
          <a:chOff x="0" y="0"/>
          <a:chExt cx="0" cy="0"/>
        </a:xfrm>
      </p:grpSpPr>
      <p:sp>
        <p:nvSpPr>
          <p:cNvPr id="403" name="Google Shape;403;p67"/>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Case Examples #6: Sybil’s VCM</a:t>
            </a:r>
            <a:endParaRPr/>
          </a:p>
        </p:txBody>
      </p:sp>
      <p:pic>
        <p:nvPicPr>
          <p:cNvPr id="404" name="Google Shape;404;p67"/>
          <p:cNvPicPr preferRelativeResize="0"/>
          <p:nvPr/>
        </p:nvPicPr>
        <p:blipFill rotWithShape="1">
          <a:blip r:embed="rId3">
            <a:alphaModFix/>
          </a:blip>
          <a:srcRect b="20088" l="13180" r="26275" t="30249"/>
          <a:stretch/>
        </p:blipFill>
        <p:spPr>
          <a:xfrm rot="-5400000">
            <a:off x="2928714" y="142987"/>
            <a:ext cx="3286574" cy="5836201"/>
          </a:xfrm>
          <a:prstGeom prst="rect">
            <a:avLst/>
          </a:prstGeom>
          <a:noFill/>
          <a:ln>
            <a:noFill/>
          </a:ln>
        </p:spPr>
      </p:pic>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8" name="Shape 408"/>
        <p:cNvGrpSpPr/>
        <p:nvPr/>
      </p:nvGrpSpPr>
      <p:grpSpPr>
        <a:xfrm>
          <a:off x="0" y="0"/>
          <a:ext cx="0" cy="0"/>
          <a:chOff x="0" y="0"/>
          <a:chExt cx="0" cy="0"/>
        </a:xfrm>
      </p:grpSpPr>
      <p:sp>
        <p:nvSpPr>
          <p:cNvPr id="409" name="Google Shape;409;p68"/>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410" name="Google Shape;410;p68"/>
          <p:cNvSpPr txBox="1"/>
          <p:nvPr>
            <p:ph idx="1" type="body"/>
          </p:nvPr>
        </p:nvSpPr>
        <p:spPr>
          <a:xfrm>
            <a:off x="311700" y="1417800"/>
            <a:ext cx="8520600" cy="31509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411" name="Google Shape;411;p68"/>
          <p:cNvPicPr preferRelativeResize="0"/>
          <p:nvPr/>
        </p:nvPicPr>
        <p:blipFill>
          <a:blip r:embed="rId3">
            <a:alphaModFix/>
          </a:blip>
          <a:stretch>
            <a:fillRect/>
          </a:stretch>
        </p:blipFill>
        <p:spPr>
          <a:xfrm>
            <a:off x="0" y="0"/>
            <a:ext cx="9144000" cy="5143500"/>
          </a:xfrm>
          <a:prstGeom prst="rect">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5" name="Shape 415"/>
        <p:cNvGrpSpPr/>
        <p:nvPr/>
      </p:nvGrpSpPr>
      <p:grpSpPr>
        <a:xfrm>
          <a:off x="0" y="0"/>
          <a:ext cx="0" cy="0"/>
          <a:chOff x="0" y="0"/>
          <a:chExt cx="0" cy="0"/>
        </a:xfrm>
      </p:grpSpPr>
      <p:sp>
        <p:nvSpPr>
          <p:cNvPr id="416" name="Google Shape;416;p69"/>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Interpret This VCM (1)!</a:t>
            </a:r>
            <a:endParaRPr/>
          </a:p>
        </p:txBody>
      </p:sp>
      <p:pic>
        <p:nvPicPr>
          <p:cNvPr id="417" name="Google Shape;417;p69"/>
          <p:cNvPicPr preferRelativeResize="0"/>
          <p:nvPr/>
        </p:nvPicPr>
        <p:blipFill rotWithShape="1">
          <a:blip r:embed="rId3">
            <a:alphaModFix/>
          </a:blip>
          <a:srcRect b="0" l="4084" r="8457" t="3633"/>
          <a:stretch/>
        </p:blipFill>
        <p:spPr>
          <a:xfrm rot="-5400000">
            <a:off x="2715113" y="265311"/>
            <a:ext cx="3713775" cy="5455877"/>
          </a:xfrm>
          <a:prstGeom prst="rect">
            <a:avLst/>
          </a:prstGeom>
          <a:noFill/>
          <a:ln>
            <a:noFill/>
          </a:ln>
        </p:spPr>
      </p:pic>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1" name="Shape 421"/>
        <p:cNvGrpSpPr/>
        <p:nvPr/>
      </p:nvGrpSpPr>
      <p:grpSpPr>
        <a:xfrm>
          <a:off x="0" y="0"/>
          <a:ext cx="0" cy="0"/>
          <a:chOff x="0" y="0"/>
          <a:chExt cx="0" cy="0"/>
        </a:xfrm>
      </p:grpSpPr>
      <p:sp>
        <p:nvSpPr>
          <p:cNvPr id="422" name="Google Shape;422;p70"/>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423" name="Google Shape;423;p70"/>
          <p:cNvSpPr txBox="1"/>
          <p:nvPr>
            <p:ph idx="1" type="body"/>
          </p:nvPr>
        </p:nvSpPr>
        <p:spPr>
          <a:xfrm>
            <a:off x="311700" y="1417800"/>
            <a:ext cx="8520600" cy="31509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424" name="Google Shape;424;p70"/>
          <p:cNvPicPr preferRelativeResize="0"/>
          <p:nvPr/>
        </p:nvPicPr>
        <p:blipFill>
          <a:blip r:embed="rId3">
            <a:alphaModFix/>
          </a:blip>
          <a:stretch>
            <a:fillRect/>
          </a:stretch>
        </p:blipFill>
        <p:spPr>
          <a:xfrm>
            <a:off x="0" y="0"/>
            <a:ext cx="9144000" cy="5143500"/>
          </a:xfrm>
          <a:prstGeom prst="rect">
            <a:avLst/>
          </a:prstGeom>
          <a:noFill/>
          <a:ln>
            <a:noFill/>
          </a:ln>
        </p:spPr>
      </p:pic>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8" name="Shape 428"/>
        <p:cNvGrpSpPr/>
        <p:nvPr/>
      </p:nvGrpSpPr>
      <p:grpSpPr>
        <a:xfrm>
          <a:off x="0" y="0"/>
          <a:ext cx="0" cy="0"/>
          <a:chOff x="0" y="0"/>
          <a:chExt cx="0" cy="0"/>
        </a:xfrm>
      </p:grpSpPr>
      <p:sp>
        <p:nvSpPr>
          <p:cNvPr id="429" name="Google Shape;429;p71"/>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Interpret This VCM (2)!</a:t>
            </a:r>
            <a:endParaRPr/>
          </a:p>
          <a:p>
            <a:pPr indent="0" lvl="0" marL="0" rtl="0" algn="l">
              <a:spcBef>
                <a:spcPts val="0"/>
              </a:spcBef>
              <a:spcAft>
                <a:spcPts val="0"/>
              </a:spcAft>
              <a:buNone/>
            </a:pPr>
            <a:r>
              <a:t/>
            </a:r>
            <a:endParaRPr/>
          </a:p>
        </p:txBody>
      </p:sp>
      <p:pic>
        <p:nvPicPr>
          <p:cNvPr id="430" name="Google Shape;430;p71"/>
          <p:cNvPicPr preferRelativeResize="0"/>
          <p:nvPr/>
        </p:nvPicPr>
        <p:blipFill>
          <a:blip r:embed="rId3">
            <a:alphaModFix/>
          </a:blip>
          <a:stretch>
            <a:fillRect/>
          </a:stretch>
        </p:blipFill>
        <p:spPr>
          <a:xfrm rot="-5400000">
            <a:off x="2620175" y="397800"/>
            <a:ext cx="3903652" cy="514350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8"/>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are the differences between them?</a:t>
            </a:r>
            <a:endParaRPr/>
          </a:p>
        </p:txBody>
      </p:sp>
      <p:pic>
        <p:nvPicPr>
          <p:cNvPr id="99" name="Google Shape;99;p18"/>
          <p:cNvPicPr preferRelativeResize="0"/>
          <p:nvPr/>
        </p:nvPicPr>
        <p:blipFill rotWithShape="1">
          <a:blip r:embed="rId3">
            <a:alphaModFix/>
          </a:blip>
          <a:srcRect b="1855" l="16128" r="16074" t="3006"/>
          <a:stretch/>
        </p:blipFill>
        <p:spPr>
          <a:xfrm>
            <a:off x="1587425" y="1141625"/>
            <a:ext cx="5973675" cy="3925300"/>
          </a:xfrm>
          <a:prstGeom prst="rect">
            <a:avLst/>
          </a:prstGeom>
          <a:noFill/>
          <a:ln>
            <a:noFill/>
          </a:ln>
        </p:spPr>
      </p:pic>
      <p:sp>
        <p:nvSpPr>
          <p:cNvPr id="100" name="Google Shape;100;p18"/>
          <p:cNvSpPr txBox="1"/>
          <p:nvPr/>
        </p:nvSpPr>
        <p:spPr>
          <a:xfrm>
            <a:off x="7754450" y="4623575"/>
            <a:ext cx="1436700" cy="600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a:latin typeface="Lato"/>
                <a:ea typeface="Lato"/>
                <a:cs typeface="Lato"/>
                <a:sym typeface="Lato"/>
              </a:rPr>
              <a:t>https://www.frontiersin.org/articles/10.3389/fmed.2015.00062/full</a:t>
            </a:r>
            <a:endParaRPr sz="900">
              <a:latin typeface="Lato"/>
              <a:ea typeface="Lato"/>
              <a:cs typeface="Lato"/>
              <a:sym typeface="Lato"/>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4" name="Shape 434"/>
        <p:cNvGrpSpPr/>
        <p:nvPr/>
      </p:nvGrpSpPr>
      <p:grpSpPr>
        <a:xfrm>
          <a:off x="0" y="0"/>
          <a:ext cx="0" cy="0"/>
          <a:chOff x="0" y="0"/>
          <a:chExt cx="0" cy="0"/>
        </a:xfrm>
      </p:grpSpPr>
      <p:sp>
        <p:nvSpPr>
          <p:cNvPr id="435" name="Google Shape;435;p72"/>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436" name="Google Shape;436;p72"/>
          <p:cNvSpPr txBox="1"/>
          <p:nvPr>
            <p:ph idx="1" type="body"/>
          </p:nvPr>
        </p:nvSpPr>
        <p:spPr>
          <a:xfrm>
            <a:off x="311700" y="1417800"/>
            <a:ext cx="8520600" cy="31509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437" name="Google Shape;437;p72"/>
          <p:cNvPicPr preferRelativeResize="0"/>
          <p:nvPr/>
        </p:nvPicPr>
        <p:blipFill>
          <a:blip r:embed="rId3">
            <a:alphaModFix/>
          </a:blip>
          <a:stretch>
            <a:fillRect/>
          </a:stretch>
        </p:blipFill>
        <p:spPr>
          <a:xfrm>
            <a:off x="0" y="0"/>
            <a:ext cx="9144000" cy="5143500"/>
          </a:xfrm>
          <a:prstGeom prst="rect">
            <a:avLst/>
          </a:prstGeom>
          <a:noFill/>
          <a:ln>
            <a:noFill/>
          </a:ln>
        </p:spPr>
      </p:pic>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1" name="Shape 441"/>
        <p:cNvGrpSpPr/>
        <p:nvPr/>
      </p:nvGrpSpPr>
      <p:grpSpPr>
        <a:xfrm>
          <a:off x="0" y="0"/>
          <a:ext cx="0" cy="0"/>
          <a:chOff x="0" y="0"/>
          <a:chExt cx="0" cy="0"/>
        </a:xfrm>
      </p:grpSpPr>
      <p:sp>
        <p:nvSpPr>
          <p:cNvPr id="442" name="Google Shape;442;p73"/>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References</a:t>
            </a:r>
            <a:endParaRPr/>
          </a:p>
        </p:txBody>
      </p:sp>
      <p:sp>
        <p:nvSpPr>
          <p:cNvPr id="443" name="Google Shape;443;p73"/>
          <p:cNvSpPr txBox="1"/>
          <p:nvPr>
            <p:ph idx="1" type="body"/>
          </p:nvPr>
        </p:nvSpPr>
        <p:spPr>
          <a:xfrm>
            <a:off x="311700" y="1417800"/>
            <a:ext cx="8520600" cy="3150900"/>
          </a:xfrm>
          <a:prstGeom prst="rect">
            <a:avLst/>
          </a:prstGeom>
        </p:spPr>
        <p:txBody>
          <a:bodyPr anchorCtr="0" anchor="t" bIns="91425" lIns="91425" spcFirstLastPara="1" rIns="91425" wrap="square" tIns="91425">
            <a:noAutofit/>
          </a:bodyPr>
          <a:lstStyle/>
          <a:p>
            <a:pPr indent="-297815" lvl="0" marL="457200" rtl="0" algn="l">
              <a:spcBef>
                <a:spcPts val="0"/>
              </a:spcBef>
              <a:spcAft>
                <a:spcPts val="0"/>
              </a:spcAft>
              <a:buSzPts val="1090"/>
              <a:buChar char="●"/>
            </a:pPr>
            <a:r>
              <a:rPr lang="en" sz="1090"/>
              <a:t>Anti-Xa Assays. (2021). Retrieved 1 December 2021, from https://practical-haemostasis.com/Miscellaneous/anti_xa_assays.html</a:t>
            </a:r>
            <a:endParaRPr sz="1090"/>
          </a:p>
          <a:p>
            <a:pPr indent="-297815" lvl="0" marL="457200" rtl="0" algn="l">
              <a:spcBef>
                <a:spcPts val="1000"/>
              </a:spcBef>
              <a:spcAft>
                <a:spcPts val="0"/>
              </a:spcAft>
              <a:buSzPts val="1090"/>
              <a:buChar char="●"/>
            </a:pPr>
            <a:r>
              <a:rPr lang="en" sz="1090"/>
              <a:t>Banerjee, A., Blois, S. L., &amp; Wood, R. D. (2011). Comparing citrated native, kaolin-activated, and tissue factor–activated samples and determining intraindividual variability for feline thromboelastography. Journal of Veterinary Diagnostic Investigation, 23(6), 1109–1113. https://doi.org/10.1177/1040638711425595</a:t>
            </a:r>
            <a:endParaRPr sz="1090"/>
          </a:p>
          <a:p>
            <a:pPr indent="-297815" lvl="0" marL="457200" rtl="0" algn="l">
              <a:spcBef>
                <a:spcPts val="1000"/>
              </a:spcBef>
              <a:spcAft>
                <a:spcPts val="0"/>
              </a:spcAft>
              <a:buSzPts val="1090"/>
              <a:buChar char="●"/>
            </a:pPr>
            <a:r>
              <a:rPr lang="en" sz="1090"/>
              <a:t>Clancey N, Burton S, Horney B, Mackenzie A, Nicastro A, Côté E. Evaluation of platelet function in dogs with cardiac disease using the PFA-100 platelet function analyzer. Vet Clin Pathol. 2009 Sep;38(3):299-305. doi: 10.1111/j.1939-165X.2009.00138.x. Epub 2009 Apr 6. PMID: 19392759.</a:t>
            </a:r>
            <a:endParaRPr sz="1090"/>
          </a:p>
          <a:p>
            <a:pPr indent="-297815" lvl="0" marL="457200" rtl="0" algn="l">
              <a:spcBef>
                <a:spcPts val="1000"/>
              </a:spcBef>
              <a:spcAft>
                <a:spcPts val="0"/>
              </a:spcAft>
              <a:buSzPts val="1090"/>
              <a:buChar char="●"/>
            </a:pPr>
            <a:r>
              <a:rPr lang="en" sz="1090"/>
              <a:t>Drug monitoring – eClinpath. (2021). Retrieved 1 December 2021, from https://eclinpath.com/hemostasis/tests/heparin-monitoring/</a:t>
            </a:r>
            <a:endParaRPr sz="1090"/>
          </a:p>
          <a:p>
            <a:pPr indent="-297815" lvl="0" marL="457200" rtl="0" algn="l">
              <a:spcBef>
                <a:spcPts val="1000"/>
              </a:spcBef>
              <a:spcAft>
                <a:spcPts val="0"/>
              </a:spcAft>
              <a:buSzPts val="1090"/>
              <a:buChar char="●"/>
            </a:pPr>
            <a:r>
              <a:rPr lang="en" sz="1090"/>
              <a:t>Paniccia, R., Priora, R., Liotta, A. A., &amp; Abbate, R. (2015). Platelet function tests: a comparative review. Vascular health and risk management, 11, 133–148. https://doi.org/10.2147/VHRM.S44469</a:t>
            </a:r>
            <a:endParaRPr sz="1090"/>
          </a:p>
          <a:p>
            <a:pPr indent="-297815" lvl="0" marL="457200" rtl="0" algn="l">
              <a:spcBef>
                <a:spcPts val="1000"/>
              </a:spcBef>
              <a:spcAft>
                <a:spcPts val="1000"/>
              </a:spcAft>
              <a:buSzPts val="1090"/>
              <a:buChar char="●"/>
            </a:pPr>
            <a:r>
              <a:rPr lang="en" sz="1090"/>
              <a:t>Viscoelastic tests of clotting function (TEG and ROTEM) | Deranged Physiology. (2021). Retrieved 1 December 2021, from https://derangedphysiology.com/main/required-reading/haematology-and-oncology/Chapter%20120/viscoelastic-tests-clotting-function-teg-and-rotem#:~:text=In%20fact%20the%20main%20difference,develops%20as%20the%20blood%20clots.</a:t>
            </a:r>
            <a:endParaRPr sz="109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9"/>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Activators</a:t>
            </a:r>
            <a:endParaRPr/>
          </a:p>
        </p:txBody>
      </p:sp>
      <p:sp>
        <p:nvSpPr>
          <p:cNvPr id="106" name="Google Shape;106;p19"/>
          <p:cNvSpPr txBox="1"/>
          <p:nvPr>
            <p:ph idx="1" type="body"/>
          </p:nvPr>
        </p:nvSpPr>
        <p:spPr>
          <a:xfrm>
            <a:off x="311700" y="1417800"/>
            <a:ext cx="8520600" cy="3150900"/>
          </a:xfrm>
          <a:prstGeom prst="rect">
            <a:avLst/>
          </a:prstGeom>
        </p:spPr>
        <p:txBody>
          <a:bodyPr anchorCtr="0" anchor="t" bIns="91425" lIns="91425" spcFirstLastPara="1" rIns="91425" wrap="square" tIns="91425">
            <a:normAutofit fontScale="85000" lnSpcReduction="10000"/>
          </a:bodyPr>
          <a:lstStyle/>
          <a:p>
            <a:pPr indent="-325755" lvl="0" marL="457200" rtl="0" algn="l">
              <a:spcBef>
                <a:spcPts val="0"/>
              </a:spcBef>
              <a:spcAft>
                <a:spcPts val="0"/>
              </a:spcAft>
              <a:buSzPct val="100000"/>
              <a:buChar char="●"/>
            </a:pPr>
            <a:r>
              <a:rPr lang="en"/>
              <a:t>The sample can be run without an activator (native) or with an activator that triggers clotting. </a:t>
            </a:r>
            <a:endParaRPr/>
          </a:p>
          <a:p>
            <a:pPr indent="-304165" lvl="1" marL="914400" rtl="0" algn="l">
              <a:spcBef>
                <a:spcPts val="0"/>
              </a:spcBef>
              <a:spcAft>
                <a:spcPts val="0"/>
              </a:spcAft>
              <a:buSzPct val="100000"/>
              <a:buChar char="○"/>
            </a:pPr>
            <a:r>
              <a:rPr lang="en"/>
              <a:t>Results from native blood generally indicate contact activation (contact with the cup), with activation of FXII and the intrinsic pathway of secondary hemostasis. </a:t>
            </a:r>
            <a:endParaRPr/>
          </a:p>
          <a:p>
            <a:pPr indent="-304165" lvl="1" marL="914400" rtl="0" algn="l">
              <a:spcBef>
                <a:spcPts val="0"/>
              </a:spcBef>
              <a:spcAft>
                <a:spcPts val="0"/>
              </a:spcAft>
              <a:buSzPct val="100000"/>
              <a:buChar char="○"/>
            </a:pPr>
            <a:r>
              <a:rPr lang="en"/>
              <a:t>Results are more variable with native than activated blood, hence most investigators use an activator, although the type of activator and amount used varies between studies. </a:t>
            </a:r>
            <a:endParaRPr/>
          </a:p>
          <a:p>
            <a:pPr indent="0" lvl="0" marL="0" rtl="0" algn="l">
              <a:spcBef>
                <a:spcPts val="1200"/>
              </a:spcBef>
              <a:spcAft>
                <a:spcPts val="0"/>
              </a:spcAft>
              <a:buNone/>
            </a:pPr>
            <a:r>
              <a:t/>
            </a:r>
            <a:endParaRPr/>
          </a:p>
          <a:p>
            <a:pPr indent="-325755" lvl="0" marL="457200" rtl="0" algn="l">
              <a:spcBef>
                <a:spcPts val="1200"/>
              </a:spcBef>
              <a:spcAft>
                <a:spcPts val="0"/>
              </a:spcAft>
              <a:buSzPct val="100000"/>
              <a:buChar char="●"/>
            </a:pPr>
            <a:r>
              <a:rPr lang="en"/>
              <a:t>Activators can either stimulate the extrinsic (i.e. a cell-based PT) or intrinsic (i.e. a cell-based APTT) pathways of hemostasis. </a:t>
            </a:r>
            <a:endParaRPr/>
          </a:p>
          <a:p>
            <a:pPr indent="0" lvl="0" marL="457200" rtl="0" algn="l">
              <a:spcBef>
                <a:spcPts val="1200"/>
              </a:spcBef>
              <a:spcAft>
                <a:spcPts val="0"/>
              </a:spcAft>
              <a:buNone/>
            </a:pPr>
            <a:r>
              <a:t/>
            </a:r>
            <a:endParaRPr/>
          </a:p>
          <a:p>
            <a:pPr indent="-325755" lvl="0" marL="457200" rtl="0" algn="l">
              <a:spcBef>
                <a:spcPts val="1200"/>
              </a:spcBef>
              <a:spcAft>
                <a:spcPts val="0"/>
              </a:spcAft>
              <a:buSzPct val="100000"/>
              <a:buChar char="●"/>
            </a:pPr>
            <a:r>
              <a:rPr lang="en"/>
              <a:t>Results obtained from different activators (or activator concentrations) are not comparable.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20"/>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Types of activators</a:t>
            </a:r>
            <a:endParaRPr/>
          </a:p>
        </p:txBody>
      </p:sp>
      <p:sp>
        <p:nvSpPr>
          <p:cNvPr id="112" name="Google Shape;112;p20"/>
          <p:cNvSpPr txBox="1"/>
          <p:nvPr>
            <p:ph idx="1" type="body"/>
          </p:nvPr>
        </p:nvSpPr>
        <p:spPr>
          <a:xfrm>
            <a:off x="311700" y="1605975"/>
            <a:ext cx="8520600" cy="3150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Tissue factor</a:t>
            </a:r>
            <a:endParaRPr/>
          </a:p>
          <a:p>
            <a:pPr indent="0" lvl="0" marL="0" rtl="0" algn="l">
              <a:spcBef>
                <a:spcPts val="1200"/>
              </a:spcBef>
              <a:spcAft>
                <a:spcPts val="0"/>
              </a:spcAft>
              <a:buNone/>
            </a:pPr>
            <a:r>
              <a:t/>
            </a:r>
            <a:endParaRPr/>
          </a:p>
          <a:p>
            <a:pPr indent="-342900" lvl="0" marL="457200" rtl="0" algn="l">
              <a:spcBef>
                <a:spcPts val="1200"/>
              </a:spcBef>
              <a:spcAft>
                <a:spcPts val="0"/>
              </a:spcAft>
              <a:buSzPts val="1800"/>
              <a:buChar char="●"/>
            </a:pPr>
            <a:r>
              <a:rPr lang="en"/>
              <a:t>Kaolin (hydrated aluminum silicate) </a:t>
            </a:r>
            <a:endParaRPr/>
          </a:p>
          <a:p>
            <a:pPr indent="0" lvl="0" marL="0" rtl="0" algn="l">
              <a:spcBef>
                <a:spcPts val="1200"/>
              </a:spcBef>
              <a:spcAft>
                <a:spcPts val="0"/>
              </a:spcAft>
              <a:buNone/>
            </a:pPr>
            <a:r>
              <a:t/>
            </a:r>
            <a:endParaRPr/>
          </a:p>
          <a:p>
            <a:pPr indent="-342900" lvl="0" marL="457200" rtl="0" algn="l">
              <a:spcBef>
                <a:spcPts val="1200"/>
              </a:spcBef>
              <a:spcAft>
                <a:spcPts val="0"/>
              </a:spcAft>
              <a:buSzPts val="1800"/>
              <a:buChar char="●"/>
            </a:pPr>
            <a:r>
              <a:rPr lang="en"/>
              <a:t>Ellagic acid</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21"/>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Nomenclature</a:t>
            </a:r>
            <a:endParaRPr/>
          </a:p>
        </p:txBody>
      </p:sp>
      <p:sp>
        <p:nvSpPr>
          <p:cNvPr id="118" name="Google Shape;118;p21"/>
          <p:cNvSpPr txBox="1"/>
          <p:nvPr>
            <p:ph idx="1" type="body"/>
          </p:nvPr>
        </p:nvSpPr>
        <p:spPr>
          <a:xfrm>
            <a:off x="62400" y="1323900"/>
            <a:ext cx="4509600" cy="3248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TEG:</a:t>
            </a:r>
            <a:endParaRPr/>
          </a:p>
          <a:p>
            <a:pPr indent="-342900" lvl="0" marL="457200" rtl="0" algn="l">
              <a:spcBef>
                <a:spcPts val="1200"/>
              </a:spcBef>
              <a:spcAft>
                <a:spcPts val="0"/>
              </a:spcAft>
              <a:buSzPts val="1800"/>
              <a:buChar char="●"/>
            </a:pPr>
            <a:r>
              <a:rPr lang="en"/>
              <a:t>R: Reaction time</a:t>
            </a:r>
            <a:endParaRPr/>
          </a:p>
          <a:p>
            <a:pPr indent="-342900" lvl="0" marL="457200" rtl="0" algn="l">
              <a:spcBef>
                <a:spcPts val="1000"/>
              </a:spcBef>
              <a:spcAft>
                <a:spcPts val="0"/>
              </a:spcAft>
              <a:buSzPts val="1800"/>
              <a:buChar char="●"/>
            </a:pPr>
            <a:r>
              <a:rPr lang="en"/>
              <a:t>K: Kinetics</a:t>
            </a:r>
            <a:endParaRPr/>
          </a:p>
          <a:p>
            <a:pPr indent="-342900" lvl="0" marL="457200" rtl="0" algn="l">
              <a:spcBef>
                <a:spcPts val="1000"/>
              </a:spcBef>
              <a:spcAft>
                <a:spcPts val="0"/>
              </a:spcAft>
              <a:buSzPts val="1800"/>
              <a:buChar char="●"/>
            </a:pPr>
            <a:r>
              <a:rPr lang="en"/>
              <a:t>Alpha angle</a:t>
            </a:r>
            <a:endParaRPr/>
          </a:p>
          <a:p>
            <a:pPr indent="-342900" lvl="0" marL="457200" rtl="0" algn="l">
              <a:spcBef>
                <a:spcPts val="1000"/>
              </a:spcBef>
              <a:spcAft>
                <a:spcPts val="0"/>
              </a:spcAft>
              <a:buSzPts val="1800"/>
              <a:buChar char="●"/>
            </a:pPr>
            <a:r>
              <a:rPr lang="en"/>
              <a:t>MA: Maximum amplitude</a:t>
            </a:r>
            <a:endParaRPr/>
          </a:p>
          <a:p>
            <a:pPr indent="-342900" lvl="0" marL="457200" rtl="0" algn="l">
              <a:spcBef>
                <a:spcPts val="1000"/>
              </a:spcBef>
              <a:spcAft>
                <a:spcPts val="0"/>
              </a:spcAft>
              <a:buSzPts val="1800"/>
              <a:buChar char="●"/>
            </a:pPr>
            <a:r>
              <a:rPr lang="en"/>
              <a:t>CLT: Clot lysis time</a:t>
            </a:r>
            <a:endParaRPr/>
          </a:p>
          <a:p>
            <a:pPr indent="0" lvl="0" marL="0" rtl="0" algn="l">
              <a:spcBef>
                <a:spcPts val="1000"/>
              </a:spcBef>
              <a:spcAft>
                <a:spcPts val="1200"/>
              </a:spcAft>
              <a:buNone/>
            </a:pPr>
            <a:r>
              <a:t/>
            </a:r>
            <a:endParaRPr/>
          </a:p>
        </p:txBody>
      </p:sp>
      <p:sp>
        <p:nvSpPr>
          <p:cNvPr id="119" name="Google Shape;119;p21"/>
          <p:cNvSpPr txBox="1"/>
          <p:nvPr>
            <p:ph idx="1" type="body"/>
          </p:nvPr>
        </p:nvSpPr>
        <p:spPr>
          <a:xfrm>
            <a:off x="4412750" y="1323900"/>
            <a:ext cx="4459800" cy="2945400"/>
          </a:xfrm>
          <a:prstGeom prst="rect">
            <a:avLst/>
          </a:prstGeom>
        </p:spPr>
        <p:txBody>
          <a:bodyPr anchorCtr="0" anchor="t" bIns="91425" lIns="91425" spcFirstLastPara="1" rIns="91425" wrap="square" tIns="91425">
            <a:noAutofit/>
          </a:bodyPr>
          <a:lstStyle/>
          <a:p>
            <a:pPr indent="0" lvl="0" marL="0" rtl="0" algn="l">
              <a:lnSpc>
                <a:spcPct val="105000"/>
              </a:lnSpc>
              <a:spcBef>
                <a:spcPts val="0"/>
              </a:spcBef>
              <a:spcAft>
                <a:spcPts val="0"/>
              </a:spcAft>
              <a:buSzPts val="440"/>
              <a:buNone/>
            </a:pPr>
            <a:r>
              <a:rPr lang="en"/>
              <a:t>ROTEM</a:t>
            </a:r>
            <a:r>
              <a:rPr lang="en"/>
              <a:t>:</a:t>
            </a:r>
            <a:endParaRPr/>
          </a:p>
          <a:p>
            <a:pPr indent="-330200" lvl="0" marL="457200" rtl="0" algn="l">
              <a:lnSpc>
                <a:spcPct val="105000"/>
              </a:lnSpc>
              <a:spcBef>
                <a:spcPts val="1200"/>
              </a:spcBef>
              <a:spcAft>
                <a:spcPts val="0"/>
              </a:spcAft>
              <a:buSzPts val="1600"/>
              <a:buChar char="●"/>
            </a:pPr>
            <a:r>
              <a:rPr lang="en" sz="1600"/>
              <a:t>CT: Clotting time</a:t>
            </a:r>
            <a:endParaRPr sz="1600"/>
          </a:p>
          <a:p>
            <a:pPr indent="-330200" lvl="0" marL="457200" rtl="0" algn="l">
              <a:lnSpc>
                <a:spcPct val="105000"/>
              </a:lnSpc>
              <a:spcBef>
                <a:spcPts val="1000"/>
              </a:spcBef>
              <a:spcAft>
                <a:spcPts val="0"/>
              </a:spcAft>
              <a:buSzPts val="1600"/>
              <a:buChar char="●"/>
            </a:pPr>
            <a:r>
              <a:rPr lang="en" sz="1600"/>
              <a:t>CFT: Clot formation time</a:t>
            </a:r>
            <a:endParaRPr sz="1600"/>
          </a:p>
          <a:p>
            <a:pPr indent="-330200" lvl="0" marL="457200" rtl="0" algn="l">
              <a:lnSpc>
                <a:spcPct val="105000"/>
              </a:lnSpc>
              <a:spcBef>
                <a:spcPts val="1000"/>
              </a:spcBef>
              <a:spcAft>
                <a:spcPts val="0"/>
              </a:spcAft>
              <a:buSzPts val="1600"/>
              <a:buChar char="●"/>
            </a:pPr>
            <a:r>
              <a:rPr lang="en" sz="1600"/>
              <a:t>Alpha angle</a:t>
            </a:r>
            <a:endParaRPr sz="1600"/>
          </a:p>
          <a:p>
            <a:pPr indent="-330200" lvl="0" marL="457200" rtl="0" algn="l">
              <a:lnSpc>
                <a:spcPct val="105000"/>
              </a:lnSpc>
              <a:spcBef>
                <a:spcPts val="1000"/>
              </a:spcBef>
              <a:spcAft>
                <a:spcPts val="0"/>
              </a:spcAft>
              <a:buSzPts val="1600"/>
              <a:buChar char="●"/>
            </a:pPr>
            <a:r>
              <a:rPr lang="en" sz="1600"/>
              <a:t>MCF: Maximum clot firmness</a:t>
            </a:r>
            <a:endParaRPr sz="1600"/>
          </a:p>
          <a:p>
            <a:pPr indent="-330200" lvl="0" marL="457200" rtl="0" algn="l">
              <a:lnSpc>
                <a:spcPct val="105000"/>
              </a:lnSpc>
              <a:spcBef>
                <a:spcPts val="1000"/>
              </a:spcBef>
              <a:spcAft>
                <a:spcPts val="0"/>
              </a:spcAft>
              <a:buSzPts val="1600"/>
              <a:buChar char="●"/>
            </a:pPr>
            <a:r>
              <a:rPr lang="en" sz="1600"/>
              <a:t>LOT: Lysis onset time</a:t>
            </a:r>
            <a:endParaRPr sz="1600"/>
          </a:p>
          <a:p>
            <a:pPr indent="-330200" lvl="0" marL="457200" rtl="0" algn="l">
              <a:lnSpc>
                <a:spcPct val="105000"/>
              </a:lnSpc>
              <a:spcBef>
                <a:spcPts val="1000"/>
              </a:spcBef>
              <a:spcAft>
                <a:spcPts val="0"/>
              </a:spcAft>
              <a:buSzPts val="1600"/>
              <a:buChar char="●"/>
            </a:pPr>
            <a:r>
              <a:rPr lang="en" sz="1600"/>
              <a:t>LT: Lysis time</a:t>
            </a:r>
            <a:endParaRPr sz="1600"/>
          </a:p>
          <a:p>
            <a:pPr indent="-330200" lvl="0" marL="457200" rtl="0" algn="l">
              <a:lnSpc>
                <a:spcPct val="105000"/>
              </a:lnSpc>
              <a:spcBef>
                <a:spcPts val="1000"/>
              </a:spcBef>
              <a:spcAft>
                <a:spcPts val="0"/>
              </a:spcAft>
              <a:buSzPts val="1600"/>
              <a:buChar char="●"/>
            </a:pPr>
            <a:r>
              <a:rPr lang="en" sz="1600"/>
              <a:t>LY30: Lysis Index at 30 minutes</a:t>
            </a:r>
            <a:endParaRPr sz="1600"/>
          </a:p>
          <a:p>
            <a:pPr indent="-330200" lvl="0" marL="457200" rtl="0" algn="l">
              <a:lnSpc>
                <a:spcPct val="105000"/>
              </a:lnSpc>
              <a:spcBef>
                <a:spcPts val="1000"/>
              </a:spcBef>
              <a:spcAft>
                <a:spcPts val="1000"/>
              </a:spcAft>
              <a:buSzPts val="1600"/>
              <a:buChar char="●"/>
            </a:pPr>
            <a:r>
              <a:rPr lang="en" sz="1600"/>
              <a:t>ML: Maximum lysis</a:t>
            </a:r>
            <a:endParaRPr sz="16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Blue &amp; Gold">
  <a:themeElements>
    <a:clrScheme name="Blue &amp; Gold">
      <a:dk1>
        <a:srgbClr val="FFFFFF"/>
      </a:dk1>
      <a:lt1>
        <a:srgbClr val="01AFD1"/>
      </a:lt1>
      <a:dk2>
        <a:srgbClr val="1E2D31"/>
      </a:dk2>
      <a:lt2>
        <a:srgbClr val="BFC7CA"/>
      </a:lt2>
      <a:accent1>
        <a:srgbClr val="006F85"/>
      </a:accent1>
      <a:accent2>
        <a:srgbClr val="AF4345"/>
      </a:accent2>
      <a:accent3>
        <a:srgbClr val="47D06A"/>
      </a:accent3>
      <a:accent4>
        <a:srgbClr val="F58F8F"/>
      </a:accent4>
      <a:accent5>
        <a:srgbClr val="F6CD4C"/>
      </a:accent5>
      <a:accent6>
        <a:srgbClr val="F8E71C"/>
      </a:accent6>
      <a:hlink>
        <a:srgbClr val="F6CD4C"/>
      </a:hlink>
      <a:folHlink>
        <a:srgbClr val="F6CD4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