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0" r:id="rId2"/>
    <p:sldId id="331" r:id="rId3"/>
    <p:sldId id="257" r:id="rId4"/>
    <p:sldId id="258" r:id="rId5"/>
    <p:sldId id="259" r:id="rId6"/>
    <p:sldId id="260" r:id="rId7"/>
    <p:sldId id="261" r:id="rId8"/>
    <p:sldId id="312" r:id="rId9"/>
    <p:sldId id="262" r:id="rId10"/>
    <p:sldId id="263" r:id="rId11"/>
    <p:sldId id="264" r:id="rId12"/>
    <p:sldId id="313" r:id="rId13"/>
    <p:sldId id="332" r:id="rId14"/>
    <p:sldId id="326" r:id="rId15"/>
    <p:sldId id="265" r:id="rId16"/>
    <p:sldId id="266" r:id="rId17"/>
    <p:sldId id="267" r:id="rId18"/>
    <p:sldId id="316" r:id="rId19"/>
    <p:sldId id="268" r:id="rId20"/>
    <p:sldId id="269" r:id="rId21"/>
    <p:sldId id="270" r:id="rId22"/>
    <p:sldId id="271" r:id="rId23"/>
    <p:sldId id="272" r:id="rId24"/>
    <p:sldId id="273" r:id="rId25"/>
    <p:sldId id="314" r:id="rId26"/>
    <p:sldId id="274" r:id="rId27"/>
    <p:sldId id="275" r:id="rId28"/>
    <p:sldId id="276" r:id="rId29"/>
    <p:sldId id="315" r:id="rId30"/>
    <p:sldId id="277" r:id="rId31"/>
    <p:sldId id="278" r:id="rId32"/>
    <p:sldId id="327" r:id="rId33"/>
    <p:sldId id="279" r:id="rId34"/>
    <p:sldId id="280" r:id="rId35"/>
    <p:sldId id="283" r:id="rId36"/>
    <p:sldId id="284" r:id="rId37"/>
    <p:sldId id="318" r:id="rId38"/>
    <p:sldId id="321" r:id="rId39"/>
    <p:sldId id="285" r:id="rId40"/>
    <p:sldId id="286" r:id="rId41"/>
    <p:sldId id="287" r:id="rId42"/>
    <p:sldId id="288" r:id="rId43"/>
    <p:sldId id="317" r:id="rId44"/>
    <p:sldId id="289" r:id="rId45"/>
    <p:sldId id="295" r:id="rId46"/>
    <p:sldId id="296" r:id="rId47"/>
    <p:sldId id="297" r:id="rId48"/>
    <p:sldId id="323" r:id="rId49"/>
    <p:sldId id="298" r:id="rId50"/>
    <p:sldId id="299" r:id="rId51"/>
    <p:sldId id="328" r:id="rId52"/>
    <p:sldId id="300" r:id="rId53"/>
    <p:sldId id="301" r:id="rId54"/>
    <p:sldId id="302" r:id="rId55"/>
    <p:sldId id="324" r:id="rId56"/>
    <p:sldId id="304" r:id="rId57"/>
    <p:sldId id="305" r:id="rId58"/>
    <p:sldId id="306" r:id="rId59"/>
    <p:sldId id="307" r:id="rId60"/>
    <p:sldId id="329" r:id="rId61"/>
    <p:sldId id="308" r:id="rId62"/>
    <p:sldId id="309" r:id="rId63"/>
    <p:sldId id="325" r:id="rId6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644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FCE73-6C59-41D2-8181-B5892809A3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F2009F-57D9-435D-A34D-0C72BB0078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58BD6F-2DC7-4E7D-BDE0-3761F053E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BFA0-6573-4377-AB8D-49517DE8F63E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0B131-216C-4912-BE69-CE963C71E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86B7D-5980-4EFE-8EF5-AB702BCF5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9AB45-C62B-4752-A306-70F82D34E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716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3BA1E-1A84-4F07-A40A-BBED75AE1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C0D853-EFBC-4801-BDAB-EE747F5550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AEDCF-8836-4D37-830F-9CF9268D9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BFA0-6573-4377-AB8D-49517DE8F63E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064E6B-4A7F-4D7D-AD8D-5837C1BD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8C8A7-1612-496E-84AA-E78F8EC18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9AB45-C62B-4752-A306-70F82D34E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68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CB0CC9-A4E0-47E9-9CD1-2B1EF7A0B0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FF1ED2-CD68-40EE-819C-A138117018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BB576-F5A4-4BEC-BC63-BB5932A1B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BFA0-6573-4377-AB8D-49517DE8F63E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96BA5F-AEF4-4890-B5C1-92423F8F3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94886-2184-430B-BB1A-3CB6D3B69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9AB45-C62B-4752-A306-70F82D34E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28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6F059-42EF-4AD1-8BA3-C13AEE05F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01EB52-1EC6-477C-B68F-4A4CCB425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F0868-EA4A-42F3-ACD8-B9BF6F023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BFA0-6573-4377-AB8D-49517DE8F63E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836D5-6332-46B7-AE1B-3AC41F8C2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62027C-36EC-404D-BBE7-98C67D68B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9AB45-C62B-4752-A306-70F82D34E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362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EE0F5-63C7-450C-89C9-6D5B6C646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CDD8EB-EBBB-4BAA-8028-0410CF2566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8AF28-D591-4496-BEE6-7EB65487F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BFA0-6573-4377-AB8D-49517DE8F63E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831AF-9598-4504-9F1A-22E2660E6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77BC8-2C19-49F7-9DE3-59BCA2D90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9AB45-C62B-4752-A306-70F82D34E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737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A3947-45BE-4825-8EED-0D229CF0A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735B9-FB27-4384-A51A-046972A7BC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3A87E9-A49D-4920-9ECE-3B336E2C9A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445410-B4D5-41E1-8C7F-C5B2F2B3E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BFA0-6573-4377-AB8D-49517DE8F63E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174491-08DD-4B49-8D79-6E6276351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9BCD6F-5942-47D3-8326-D2CBBFB22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9AB45-C62B-4752-A306-70F82D34E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931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F76EC-EAFE-4EAD-865F-79AC14CA8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7FCD8E-D638-4031-99C8-A11F973EE6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2678ED-AD3F-4DAF-9408-21DD7DF64E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B78123-A618-47B5-A7CC-C6C72610EB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91C142-ABE2-4C7A-AA8D-413BF817AF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604CE8-889C-40CF-BFCC-67485EEB0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BFA0-6573-4377-AB8D-49517DE8F63E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460FF7-4E83-4545-BF3A-4D25B0CA2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E4A01B-E506-457D-8835-F2E57E7E0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9AB45-C62B-4752-A306-70F82D34E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052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02C96-E694-4C90-8637-7BAFE27F5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35F7C5-75A2-4755-A46E-439A4C49D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BFA0-6573-4377-AB8D-49517DE8F63E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4CD333-3415-4744-8F90-550179C4E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DF1834-990B-4041-BE04-4D619866C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9AB45-C62B-4752-A306-70F82D34E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93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B0162E-A5E1-45DF-8A69-D296EB564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BFA0-6573-4377-AB8D-49517DE8F63E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172AEA-4869-4049-813E-52828EA72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D3F7D7-FD4C-4EFC-B5FA-CBBF5CE47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9AB45-C62B-4752-A306-70F82D34E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9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36A37-AAD6-4275-9318-0A4151415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20A2D5-4866-4A74-90FB-4FD1C9C02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86C31-9923-4618-8157-2596966F52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DFAB86-9DF4-47BB-A00E-6A4263A39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BFA0-6573-4377-AB8D-49517DE8F63E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E8BD6-1651-4D29-BF54-F3DD3BCBC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E2F0C3-BA66-4FF2-BA86-2C42DB963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9AB45-C62B-4752-A306-70F82D34E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196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CB1A1-5228-48C1-99DD-25263703C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9ACAF4-E842-478F-B4EC-7A5B1C3AA5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5CF2E4-05FA-4BCE-8E30-5A07589881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BC4D9C-9C09-428B-8E1F-15815F1D4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BFA0-6573-4377-AB8D-49517DE8F63E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3AB803-EDB1-4CA1-BB77-1C94F828F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DE6936-B488-4559-8345-79F031CB4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9AB45-C62B-4752-A306-70F82D34E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3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24000">
              <a:schemeClr val="accent1">
                <a:lumMod val="95000"/>
                <a:lumOff val="5000"/>
              </a:schemeClr>
            </a:gs>
            <a:gs pos="57000">
              <a:schemeClr val="accent1">
                <a:lumMod val="6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E87C17-6878-4C8D-B2CF-29592252D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E84189-7409-4E49-8EC3-745FE7830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6D24E-760C-4EE2-B8D1-D6E4ADA1C0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CBFA0-6573-4377-AB8D-49517DE8F63E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5FA64-5A08-4F4A-8F11-E53E73373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089C9-042D-4C5E-9BBE-EE3FCA4EAB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9AB45-C62B-4752-A306-70F82D34E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041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vphysiology.com/" TargetMode="External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erangedphysiology.com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jockeys playing a game of polo&#10;&#10;Description automatically generated with low confidence">
            <a:extLst>
              <a:ext uri="{FF2B5EF4-FFF2-40B4-BE49-F238E27FC236}">
                <a16:creationId xmlns:a16="http://schemas.microsoft.com/office/drawing/2014/main" id="{6EF695EC-F94A-499B-A3F1-3190AFE070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58"/>
          <a:stretch/>
        </p:blipFill>
        <p:spPr>
          <a:xfrm>
            <a:off x="0" y="0"/>
            <a:ext cx="12192000" cy="724957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0AE408B-5C5B-4B69-B3B1-2D89224EABD5}"/>
              </a:ext>
            </a:extLst>
          </p:cNvPr>
          <p:cNvSpPr txBox="1">
            <a:spLocks/>
          </p:cNvSpPr>
          <p:nvPr/>
        </p:nvSpPr>
        <p:spPr>
          <a:xfrm>
            <a:off x="0" y="4330468"/>
            <a:ext cx="9276178" cy="1949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b="1" dirty="0">
                <a:solidFill>
                  <a:schemeClr val="bg1"/>
                </a:solidFill>
                <a:latin typeface="+mn-lt"/>
              </a:rPr>
              <a:t>Cardiovascular </a:t>
            </a:r>
            <a:br>
              <a:rPr lang="en-US" sz="6600" b="1" dirty="0">
                <a:solidFill>
                  <a:schemeClr val="bg1"/>
                </a:solidFill>
                <a:latin typeface="+mn-lt"/>
              </a:rPr>
            </a:br>
            <a:r>
              <a:rPr lang="en-US" sz="6600" b="1" dirty="0">
                <a:solidFill>
                  <a:schemeClr val="bg1"/>
                </a:solidFill>
                <a:latin typeface="+mn-lt"/>
              </a:rPr>
              <a:t>Physiology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2238B54-8E8F-4709-A900-8F9030703F44}"/>
              </a:ext>
            </a:extLst>
          </p:cNvPr>
          <p:cNvSpPr txBox="1">
            <a:spLocks/>
          </p:cNvSpPr>
          <p:nvPr/>
        </p:nvSpPr>
        <p:spPr>
          <a:xfrm>
            <a:off x="40743" y="6203285"/>
            <a:ext cx="5750157" cy="654715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>
                <a:solidFill>
                  <a:schemeClr val="bg1"/>
                </a:solidFill>
              </a:rPr>
              <a:t>Tomas Boullhesen-Williams</a:t>
            </a:r>
          </a:p>
          <a:p>
            <a:pPr marL="0" indent="0">
              <a:buNone/>
            </a:pPr>
            <a:r>
              <a:rPr lang="en-US" sz="3600" b="1" dirty="0">
                <a:solidFill>
                  <a:schemeClr val="bg1"/>
                </a:solidFill>
              </a:rPr>
              <a:t>Cornell University</a:t>
            </a:r>
          </a:p>
        </p:txBody>
      </p:sp>
    </p:spTree>
    <p:extLst>
      <p:ext uri="{BB962C8B-B14F-4D97-AF65-F5344CB8AC3E}">
        <p14:creationId xmlns:p14="http://schemas.microsoft.com/office/powerpoint/2010/main" val="3855491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94E31-A66F-4F78-AC97-59800EBB4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74251" cy="1325563"/>
          </a:xfrm>
        </p:spPr>
        <p:txBody>
          <a:bodyPr>
            <a:normAutofit fontScale="90000"/>
          </a:bodyPr>
          <a:lstStyle/>
          <a:p>
            <a:br>
              <a:rPr lang="en-US" dirty="0">
                <a:solidFill>
                  <a:schemeClr val="bg1"/>
                </a:solidFill>
              </a:rPr>
            </a:br>
            <a:r>
              <a:rPr lang="en-US" sz="4900" dirty="0">
                <a:solidFill>
                  <a:schemeClr val="bg1"/>
                </a:solidFill>
              </a:rPr>
              <a:t>1. Pressures in the CV system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BB86F-6208-4F22-96D1-00B1576F4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98901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BPs are not equal throughout the CV system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∆P is driving force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Arteries – high P due to high V and low C</a:t>
            </a:r>
          </a:p>
          <a:p>
            <a:r>
              <a:rPr lang="en-US" dirty="0">
                <a:solidFill>
                  <a:schemeClr val="bg1"/>
                </a:solidFill>
              </a:rPr>
              <a:t>Arterioles - most significant decrease in P (mean P 30 mmHg) – high resistance segment</a:t>
            </a:r>
          </a:p>
          <a:p>
            <a:r>
              <a:rPr lang="en-US" dirty="0">
                <a:solidFill>
                  <a:schemeClr val="bg1"/>
                </a:solidFill>
              </a:rPr>
              <a:t>Capillaries - P even lower - frictional R to Q and filtration of fluid out of vessels </a:t>
            </a:r>
          </a:p>
          <a:p>
            <a:r>
              <a:rPr lang="en-US" dirty="0">
                <a:solidFill>
                  <a:schemeClr val="bg1"/>
                </a:solidFill>
              </a:rPr>
              <a:t>Venules and veins - P drops even more - high C</a:t>
            </a:r>
          </a:p>
          <a:p>
            <a:r>
              <a:rPr lang="en-US" dirty="0">
                <a:solidFill>
                  <a:schemeClr val="bg1"/>
                </a:solidFill>
              </a:rPr>
              <a:t>Cava – 4 mmHg</a:t>
            </a:r>
          </a:p>
          <a:p>
            <a:r>
              <a:rPr lang="en-US" dirty="0">
                <a:solidFill>
                  <a:schemeClr val="bg1"/>
                </a:solidFill>
              </a:rPr>
              <a:t>RA - 0 - 2</a:t>
            </a:r>
          </a:p>
        </p:txBody>
      </p:sp>
      <p:pic>
        <p:nvPicPr>
          <p:cNvPr id="5126" name="Picture 6" descr="Blood Flow, Blood Pressure, and Resistance | Anatomy and Physiology II">
            <a:extLst>
              <a:ext uri="{FF2B5EF4-FFF2-40B4-BE49-F238E27FC236}">
                <a16:creationId xmlns:a16="http://schemas.microsoft.com/office/drawing/2014/main" id="{FD9D5B44-7DCF-4C19-9213-8535250974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552" y="1825625"/>
            <a:ext cx="4903899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62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2524805-CE5B-4DE7-8A82-6E8DCF3F1660}"/>
              </a:ext>
            </a:extLst>
          </p:cNvPr>
          <p:cNvSpPr/>
          <p:nvPr/>
        </p:nvSpPr>
        <p:spPr>
          <a:xfrm>
            <a:off x="7200899" y="1690688"/>
            <a:ext cx="4905376" cy="33353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A35A7D-3ED2-4A6D-9BD1-21FB69592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7755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1. Pressures in the CV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1BD69-270B-4BBB-875D-10122A04F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6362699" cy="5032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DBP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Lowest arterial P in cardiac cycle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Reflects the P in the arteries during ventricular relaxation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SBP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Highest reading during the cycle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Dicrotic notch (or incisura) – closure of aortic valve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Brief period of retrograde flow of blood toward the valve, briefly decreasing the aortic P</a:t>
            </a:r>
          </a:p>
        </p:txBody>
      </p:sp>
      <p:pic>
        <p:nvPicPr>
          <p:cNvPr id="6146" name="Picture 2" descr="CV Physiology | Arterial Blood Pressure">
            <a:extLst>
              <a:ext uri="{FF2B5EF4-FFF2-40B4-BE49-F238E27FC236}">
                <a16:creationId xmlns:a16="http://schemas.microsoft.com/office/drawing/2014/main" id="{EC333CC3-CCF6-4084-8894-6A508DEAF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99" y="1825624"/>
            <a:ext cx="4815417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3D710B57-52DB-4120-BD32-4B2E6A4F248C}"/>
              </a:ext>
            </a:extLst>
          </p:cNvPr>
          <p:cNvSpPr/>
          <p:nvPr/>
        </p:nvSpPr>
        <p:spPr>
          <a:xfrm>
            <a:off x="8886825" y="2219325"/>
            <a:ext cx="590550" cy="600075"/>
          </a:xfrm>
          <a:prstGeom prst="ellipse">
            <a:avLst/>
          </a:prstGeom>
          <a:noFill/>
          <a:ln w="539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1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FD1E9-56DC-4A8A-BBB4-7A319642C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347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1. Hemodynamics - Pressures in the CV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0D0C1-E7A1-4525-9465-C3EAD3100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772150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2900" dirty="0">
                <a:solidFill>
                  <a:schemeClr val="bg1"/>
                </a:solidFill>
              </a:rPr>
              <a:t>PP</a:t>
            </a:r>
          </a:p>
          <a:p>
            <a:pPr lvl="1"/>
            <a:r>
              <a:rPr lang="en-US" sz="2900" dirty="0">
                <a:solidFill>
                  <a:schemeClr val="bg1"/>
                </a:solidFill>
              </a:rPr>
              <a:t>Difference between SBP and DBP</a:t>
            </a:r>
          </a:p>
          <a:p>
            <a:pPr lvl="1"/>
            <a:r>
              <a:rPr lang="en-US" sz="2900" dirty="0">
                <a:solidFill>
                  <a:schemeClr val="bg1"/>
                </a:solidFill>
              </a:rPr>
              <a:t>If all other factors are equal, the magnitude of the PP reflects the SV</a:t>
            </a:r>
          </a:p>
          <a:p>
            <a:pPr lvl="1"/>
            <a:r>
              <a:rPr lang="en-US" sz="2900" dirty="0">
                <a:solidFill>
                  <a:schemeClr val="bg1"/>
                </a:solidFill>
              </a:rPr>
              <a:t>(C=V/P)</a:t>
            </a:r>
          </a:p>
          <a:p>
            <a:pPr lvl="2"/>
            <a:r>
              <a:rPr lang="en-US" sz="2900" dirty="0">
                <a:solidFill>
                  <a:schemeClr val="bg1"/>
                </a:solidFill>
              </a:rPr>
              <a:t>Assuming C is constant, BP will depend on the volume the artery contains</a:t>
            </a:r>
          </a:p>
          <a:p>
            <a:pPr lvl="1"/>
            <a:endParaRPr lang="en-US" sz="29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900" dirty="0">
                <a:solidFill>
                  <a:schemeClr val="bg1"/>
                </a:solidFill>
              </a:rPr>
              <a:t>MAP</a:t>
            </a:r>
          </a:p>
          <a:p>
            <a:pPr lvl="1"/>
            <a:r>
              <a:rPr lang="en-US" sz="2900" dirty="0">
                <a:solidFill>
                  <a:schemeClr val="bg1"/>
                </a:solidFill>
              </a:rPr>
              <a:t>Average pressure in a complete cardiac cycle </a:t>
            </a:r>
          </a:p>
          <a:p>
            <a:pPr marL="457200" lvl="1" indent="0">
              <a:buNone/>
            </a:pPr>
            <a:r>
              <a:rPr lang="en-US" sz="2900" dirty="0">
                <a:solidFill>
                  <a:schemeClr val="bg1"/>
                </a:solidFill>
              </a:rPr>
              <a:t>	(MAP = DBP + 1/3 PP)</a:t>
            </a:r>
          </a:p>
          <a:p>
            <a:pPr lvl="1"/>
            <a:r>
              <a:rPr lang="en-US" sz="2900" dirty="0">
                <a:solidFill>
                  <a:schemeClr val="bg1"/>
                </a:solidFill>
              </a:rPr>
              <a:t>Greater fraction of time of each cycle is spent in diastole </a:t>
            </a:r>
          </a:p>
          <a:p>
            <a:pPr marL="457200" lvl="1" indent="0">
              <a:buNone/>
            </a:pPr>
            <a:endParaRPr lang="en-US" sz="29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900" dirty="0">
                <a:solidFill>
                  <a:schemeClr val="bg1"/>
                </a:solidFill>
              </a:rPr>
              <a:t>Pulmonary circulation</a:t>
            </a:r>
          </a:p>
          <a:p>
            <a:pPr lvl="1"/>
            <a:r>
              <a:rPr lang="en-US" sz="2900" dirty="0">
                <a:solidFill>
                  <a:schemeClr val="bg1"/>
                </a:solidFill>
              </a:rPr>
              <a:t>Low pressure system</a:t>
            </a:r>
          </a:p>
          <a:p>
            <a:pPr lvl="1"/>
            <a:r>
              <a:rPr lang="en-US" sz="2900" dirty="0">
                <a:solidFill>
                  <a:schemeClr val="bg1"/>
                </a:solidFill>
              </a:rPr>
              <a:t>Q on the left is same as Q on the right</a:t>
            </a:r>
          </a:p>
          <a:p>
            <a:pPr lvl="1"/>
            <a:r>
              <a:rPr lang="en-US" sz="2900" dirty="0">
                <a:solidFill>
                  <a:schemeClr val="bg1"/>
                </a:solidFill>
              </a:rPr>
              <a:t>R is way lower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crude representation of arterial pressures">
            <a:extLst>
              <a:ext uri="{FF2B5EF4-FFF2-40B4-BE49-F238E27FC236}">
                <a16:creationId xmlns:a16="http://schemas.microsoft.com/office/drawing/2014/main" id="{D487437C-6A2C-498D-A3DD-D96DF7BAF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351" y="2082800"/>
            <a:ext cx="5503497" cy="328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0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558F2-800E-4CFB-A4AA-F7E4123D0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1. Mean arterial blood pressure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0FF39-53C4-4306-A5B0-26DA6E3D57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Why do we care about MAP so much?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Blood flow to the tissues is thought to be most closely related to the MAP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Bloodstream spends only a short period of time at the systolic peak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The pressure regulated by arterioles is the MAP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By the time it reaches the distal arterioles, flow is no longer pulsatile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Pressure is dampened </a:t>
            </a:r>
            <a:r>
              <a:rPr lang="en-US" dirty="0" err="1">
                <a:solidFill>
                  <a:schemeClr val="bg1"/>
                </a:solidFill>
              </a:rPr>
              <a:t>windkessel</a:t>
            </a:r>
            <a:r>
              <a:rPr lang="en-US" dirty="0">
                <a:solidFill>
                  <a:schemeClr val="bg1"/>
                </a:solidFill>
              </a:rPr>
              <a:t> effect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SBP and DBP are therefore meaningless at the level of the arteriolar vascular bed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It appears to be related to survival (septic shock)</a:t>
            </a:r>
          </a:p>
        </p:txBody>
      </p:sp>
    </p:spTree>
    <p:extLst>
      <p:ext uri="{BB962C8B-B14F-4D97-AF65-F5344CB8AC3E}">
        <p14:creationId xmlns:p14="http://schemas.microsoft.com/office/powerpoint/2010/main" val="46470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1F5F5-9AD9-4D08-B215-99E8465DA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Cardiac Electrophysiology</a:t>
            </a:r>
            <a:endParaRPr lang="en-US" b="1" dirty="0"/>
          </a:p>
        </p:txBody>
      </p:sp>
      <p:pic>
        <p:nvPicPr>
          <p:cNvPr id="5" name="Content Placeholder 4" descr="A horse running on a field&#10;&#10;Description automatically generated with low confidence">
            <a:extLst>
              <a:ext uri="{FF2B5EF4-FFF2-40B4-BE49-F238E27FC236}">
                <a16:creationId xmlns:a16="http://schemas.microsoft.com/office/drawing/2014/main" id="{DD558F9A-D3C3-41F0-ADB4-D389BB26C3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902"/>
            <a:ext cx="12192000" cy="765313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C3070B-4281-4259-AFD2-4761B6BCE82B}"/>
              </a:ext>
            </a:extLst>
          </p:cNvPr>
          <p:cNvSpPr txBox="1"/>
          <p:nvPr/>
        </p:nvSpPr>
        <p:spPr>
          <a:xfrm>
            <a:off x="82278" y="6001685"/>
            <a:ext cx="706020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2. Cardiac Electrophysiology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957760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B0E10-BC45-4B06-87A3-C2CC137F2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Cardiac Electrophysiology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BF85E-872A-4D46-8372-0C3A2DF45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77025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SA node: natural pacemaker</a:t>
            </a:r>
          </a:p>
          <a:p>
            <a:r>
              <a:rPr lang="en-US" dirty="0">
                <a:solidFill>
                  <a:schemeClr val="bg1"/>
                </a:solidFill>
              </a:rPr>
              <a:t>Atrial internodal tracts and atria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right and left atrial internodal tracts</a:t>
            </a:r>
          </a:p>
          <a:p>
            <a:r>
              <a:rPr lang="en-US" dirty="0">
                <a:solidFill>
                  <a:schemeClr val="bg1"/>
                </a:solidFill>
              </a:rPr>
              <a:t>AV node: slow conduction</a:t>
            </a:r>
          </a:p>
          <a:p>
            <a:r>
              <a:rPr lang="en-US" dirty="0">
                <a:solidFill>
                  <a:schemeClr val="bg1"/>
                </a:solidFill>
              </a:rPr>
              <a:t>Bundle of His - left and right branches</a:t>
            </a:r>
          </a:p>
          <a:p>
            <a:r>
              <a:rPr lang="en-US" dirty="0">
                <a:solidFill>
                  <a:schemeClr val="bg1"/>
                </a:solidFill>
              </a:rPr>
              <a:t>Purkinje fibers - Extremely fast conduction</a:t>
            </a:r>
          </a:p>
        </p:txBody>
      </p:sp>
      <p:pic>
        <p:nvPicPr>
          <p:cNvPr id="7170" name="Picture 2" descr="Conduction System of the Heart: Overview, Gross Anatomy, Natural Variants">
            <a:extLst>
              <a:ext uri="{FF2B5EF4-FFF2-40B4-BE49-F238E27FC236}">
                <a16:creationId xmlns:a16="http://schemas.microsoft.com/office/drawing/2014/main" id="{45D81291-D657-41C8-9EC2-01BAE6076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425" y="1690688"/>
            <a:ext cx="4024314" cy="407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6CF1174F-986B-42D9-BF4F-98AE17BA62CE}"/>
              </a:ext>
            </a:extLst>
          </p:cNvPr>
          <p:cNvSpPr/>
          <p:nvPr/>
        </p:nvSpPr>
        <p:spPr>
          <a:xfrm>
            <a:off x="8696960" y="2602865"/>
            <a:ext cx="863600" cy="826771"/>
          </a:xfrm>
          <a:prstGeom prst="ellipse">
            <a:avLst/>
          </a:prstGeom>
          <a:noFill/>
          <a:ln w="603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0411D72-71F4-4AAF-B7F3-109ABCB94423}"/>
              </a:ext>
            </a:extLst>
          </p:cNvPr>
          <p:cNvSpPr/>
          <p:nvPr/>
        </p:nvSpPr>
        <p:spPr>
          <a:xfrm>
            <a:off x="9853294" y="2298065"/>
            <a:ext cx="1322705" cy="1130935"/>
          </a:xfrm>
          <a:prstGeom prst="ellipse">
            <a:avLst/>
          </a:prstGeom>
          <a:noFill/>
          <a:ln w="603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2C59FDA-6540-48B6-9468-B55EA81006AB}"/>
              </a:ext>
            </a:extLst>
          </p:cNvPr>
          <p:cNvSpPr/>
          <p:nvPr/>
        </p:nvSpPr>
        <p:spPr>
          <a:xfrm>
            <a:off x="9107329" y="3304386"/>
            <a:ext cx="863601" cy="826772"/>
          </a:xfrm>
          <a:prstGeom prst="ellipse">
            <a:avLst/>
          </a:prstGeom>
          <a:noFill/>
          <a:ln w="603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DB16B7E-3351-4742-AC70-77CA8ACB036B}"/>
              </a:ext>
            </a:extLst>
          </p:cNvPr>
          <p:cNvSpPr/>
          <p:nvPr/>
        </p:nvSpPr>
        <p:spPr>
          <a:xfrm>
            <a:off x="9766777" y="3214613"/>
            <a:ext cx="1002823" cy="1022108"/>
          </a:xfrm>
          <a:prstGeom prst="ellipse">
            <a:avLst/>
          </a:prstGeom>
          <a:noFill/>
          <a:ln w="603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63C2EE2-FB83-47DE-8735-407BC48B8B01}"/>
              </a:ext>
            </a:extLst>
          </p:cNvPr>
          <p:cNvSpPr/>
          <p:nvPr/>
        </p:nvSpPr>
        <p:spPr>
          <a:xfrm>
            <a:off x="10752297" y="3905493"/>
            <a:ext cx="1002823" cy="1022108"/>
          </a:xfrm>
          <a:prstGeom prst="ellipse">
            <a:avLst/>
          </a:prstGeom>
          <a:noFill/>
          <a:ln w="603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4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3C052-10AB-410B-9CC7-26B99165F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Cardiac Electrophysiology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315D2-83AA-4EC4-8EE6-2B0AA9EFF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67525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Membrane potential determined by: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Their conductance to ions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Concentration gradient for the permeant ions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Membrane potential at rest is -85 mV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Determined primarily by K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</a:p>
          <a:p>
            <a:pPr lvl="1"/>
            <a:r>
              <a:rPr lang="en-US" dirty="0" err="1">
                <a:solidFill>
                  <a:schemeClr val="bg1"/>
                </a:solidFill>
              </a:rPr>
              <a:t>g</a:t>
            </a:r>
            <a:r>
              <a:rPr lang="en-US" baseline="-25000" dirty="0" err="1">
                <a:solidFill>
                  <a:schemeClr val="bg1"/>
                </a:solidFill>
              </a:rPr>
              <a:t>K</a:t>
            </a:r>
            <a:r>
              <a:rPr lang="en-US" baseline="-25000" dirty="0">
                <a:solidFill>
                  <a:schemeClr val="bg1"/>
                </a:solidFill>
              </a:rPr>
              <a:t>+ </a:t>
            </a:r>
            <a:r>
              <a:rPr lang="en-US" dirty="0">
                <a:solidFill>
                  <a:schemeClr val="bg1"/>
                </a:solidFill>
              </a:rPr>
              <a:t>at rest is high and the resting membrane potential is close to the K</a:t>
            </a:r>
            <a:r>
              <a:rPr lang="en-US" baseline="30000" dirty="0">
                <a:solidFill>
                  <a:schemeClr val="bg1"/>
                </a:solidFill>
              </a:rPr>
              <a:t>+ </a:t>
            </a:r>
            <a:r>
              <a:rPr lang="en-US" dirty="0">
                <a:solidFill>
                  <a:schemeClr val="bg1"/>
                </a:solidFill>
              </a:rPr>
              <a:t>equilibrium potential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Conductance to 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is low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K</a:t>
            </a:r>
            <a:r>
              <a:rPr lang="en-US" baseline="30000" dirty="0">
                <a:solidFill>
                  <a:schemeClr val="bg1"/>
                </a:solidFill>
              </a:rPr>
              <a:t>+ </a:t>
            </a:r>
            <a:r>
              <a:rPr lang="en-US" dirty="0">
                <a:solidFill>
                  <a:schemeClr val="bg1"/>
                </a:solidFill>
              </a:rPr>
              <a:t>ATPase maintains gradient across cell membrane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AutoShape 2" descr="cardiac ion channels">
            <a:extLst>
              <a:ext uri="{FF2B5EF4-FFF2-40B4-BE49-F238E27FC236}">
                <a16:creationId xmlns:a16="http://schemas.microsoft.com/office/drawing/2014/main" id="{A2B5ED90-E03F-491F-B7E0-4826EC7C986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9220" name="Picture 4" descr="cardiac ion channels">
            <a:extLst>
              <a:ext uri="{FF2B5EF4-FFF2-40B4-BE49-F238E27FC236}">
                <a16:creationId xmlns:a16="http://schemas.microsoft.com/office/drawing/2014/main" id="{DFC80A26-C502-44D1-ACA6-FD991B3E7F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1512887"/>
            <a:ext cx="3848100" cy="352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07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14DDC-8968-4CCB-869B-726B28BAA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Cardiac Electrophysiology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ACA27-F104-43C3-B368-1945DEE68F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8657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Change in potential can be due to:</a:t>
            </a:r>
          </a:p>
          <a:p>
            <a:pPr marL="514350" indent="-514350">
              <a:buAutoNum type="arabicParenR"/>
            </a:pPr>
            <a:r>
              <a:rPr lang="en-US" dirty="0">
                <a:solidFill>
                  <a:schemeClr val="bg1"/>
                </a:solidFill>
              </a:rPr>
              <a:t>Change in the electromechanical gradient for an ion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Ion will flow into or out to reestablish equilibrium and this current will alter membrane potential</a:t>
            </a:r>
          </a:p>
          <a:p>
            <a:pPr marL="514350" indent="-514350">
              <a:buAutoNum type="arabicParenR"/>
            </a:pPr>
            <a:r>
              <a:rPr lang="en-US" dirty="0">
                <a:solidFill>
                  <a:schemeClr val="bg1"/>
                </a:solidFill>
              </a:rPr>
              <a:t>Change in conductance to an ion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conductance increases during action potential, 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flows in down its gradient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Membrane potential is briefly driven toward the 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equilibrium</a:t>
            </a:r>
          </a:p>
        </p:txBody>
      </p:sp>
      <p:pic>
        <p:nvPicPr>
          <p:cNvPr id="4" name="Picture 4" descr="cardiac ion channels">
            <a:extLst>
              <a:ext uri="{FF2B5EF4-FFF2-40B4-BE49-F238E27FC236}">
                <a16:creationId xmlns:a16="http://schemas.microsoft.com/office/drawing/2014/main" id="{7A469B02-0D52-4E5D-B569-FDF5A6B1C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1512887"/>
            <a:ext cx="3848100" cy="352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846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72F94-5A4E-41FC-BC7A-16C9918C2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</a:t>
            </a:r>
            <a:r>
              <a:rPr lang="en-US" dirty="0" err="1">
                <a:solidFill>
                  <a:schemeClr val="bg1"/>
                </a:solidFill>
              </a:rPr>
              <a:t>dV</a:t>
            </a:r>
            <a:r>
              <a:rPr lang="en-US" dirty="0">
                <a:solidFill>
                  <a:schemeClr val="bg1"/>
                </a:solidFill>
              </a:rPr>
              <a:t>/dT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E3C34B-513D-446B-8EDE-2C9160BF0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Rate of rise of upstroke </a:t>
            </a:r>
            <a:r>
              <a:rPr lang="en-US" dirty="0" err="1">
                <a:solidFill>
                  <a:schemeClr val="bg1"/>
                </a:solidFill>
              </a:rPr>
              <a:t>dV</a:t>
            </a:r>
            <a:r>
              <a:rPr lang="en-US" dirty="0">
                <a:solidFill>
                  <a:schemeClr val="bg1"/>
                </a:solidFill>
              </a:rPr>
              <a:t>/dT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Rate of change of membrane potential as function of time (V/s)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Depends on resting membrane potential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It is greatest when resting potential is most negative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Voltage dependent inactivation gates are open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Many 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channels are available for upstroke </a:t>
            </a:r>
          </a:p>
          <a:p>
            <a:pPr marL="914400" lvl="2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When membrane is relatively depolarized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Fewer 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channels are available</a:t>
            </a:r>
          </a:p>
          <a:p>
            <a:pPr marL="4572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It also correlates with the size of the current</a:t>
            </a:r>
          </a:p>
        </p:txBody>
      </p:sp>
    </p:spTree>
    <p:extLst>
      <p:ext uri="{BB962C8B-B14F-4D97-AF65-F5344CB8AC3E}">
        <p14:creationId xmlns:p14="http://schemas.microsoft.com/office/powerpoint/2010/main" val="174955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700A0B-5A82-4F93-9943-F683576003D7}"/>
              </a:ext>
            </a:extLst>
          </p:cNvPr>
          <p:cNvSpPr/>
          <p:nvPr/>
        </p:nvSpPr>
        <p:spPr>
          <a:xfrm>
            <a:off x="7734299" y="1619250"/>
            <a:ext cx="4229101" cy="44386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4BE72A-E317-444B-86EE-4E3873994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01375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Non-pacemakers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D5FC8-DDB7-47A2-9795-5BFDAD6D7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674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Phase 0: Rapid depolarization (upstroke)</a:t>
            </a:r>
          </a:p>
          <a:p>
            <a:r>
              <a:rPr lang="en-US" dirty="0">
                <a:solidFill>
                  <a:schemeClr val="bg1"/>
                </a:solidFill>
              </a:rPr>
              <a:t>Transient increase in </a:t>
            </a:r>
            <a:r>
              <a:rPr lang="en-US" dirty="0" err="1">
                <a:solidFill>
                  <a:schemeClr val="bg1"/>
                </a:solidFill>
              </a:rPr>
              <a:t>gNa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sz="2800" dirty="0">
                <a:solidFill>
                  <a:schemeClr val="bg1"/>
                </a:solidFill>
              </a:rPr>
              <a:t> - </a:t>
            </a:r>
            <a:r>
              <a:rPr lang="en-US" sz="2800" dirty="0" err="1">
                <a:solidFill>
                  <a:schemeClr val="bg1"/>
                </a:solidFill>
              </a:rPr>
              <a:t>I</a:t>
            </a:r>
            <a:r>
              <a:rPr lang="en-US" sz="2800" baseline="-25000" dirty="0" err="1">
                <a:solidFill>
                  <a:schemeClr val="bg1"/>
                </a:solidFill>
              </a:rPr>
              <a:t>Na</a:t>
            </a:r>
            <a:r>
              <a:rPr lang="en-US" baseline="-25000" dirty="0">
                <a:solidFill>
                  <a:schemeClr val="bg1"/>
                </a:solidFill>
              </a:rPr>
              <a:t>+</a:t>
            </a:r>
            <a:endParaRPr lang="en-US" sz="2800" baseline="-25000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Inactivation gates of 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channels start to close in response to action potential</a:t>
            </a:r>
          </a:p>
          <a:p>
            <a:r>
              <a:rPr lang="en-US" dirty="0">
                <a:solidFill>
                  <a:schemeClr val="bg1"/>
                </a:solidFill>
              </a:rPr>
              <a:t>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channels are open briefly and then they close</a:t>
            </a:r>
          </a:p>
          <a:p>
            <a:r>
              <a:rPr lang="en-US" dirty="0" err="1">
                <a:solidFill>
                  <a:schemeClr val="bg1"/>
                </a:solidFill>
              </a:rPr>
              <a:t>gK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and gCa</a:t>
            </a:r>
            <a:r>
              <a:rPr lang="en-US" baseline="30000" dirty="0">
                <a:solidFill>
                  <a:schemeClr val="bg1"/>
                </a:solidFill>
              </a:rPr>
              <a:t>2+</a:t>
            </a:r>
            <a:r>
              <a:rPr lang="en-US" dirty="0">
                <a:solidFill>
                  <a:schemeClr val="bg1"/>
                </a:solidFill>
              </a:rPr>
              <a:t> are low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Ca</a:t>
            </a:r>
            <a:r>
              <a:rPr lang="en-US" baseline="30000" dirty="0">
                <a:solidFill>
                  <a:schemeClr val="bg1"/>
                </a:solidFill>
              </a:rPr>
              <a:t>2+</a:t>
            </a:r>
            <a:r>
              <a:rPr lang="en-US" dirty="0">
                <a:solidFill>
                  <a:schemeClr val="bg1"/>
                </a:solidFill>
              </a:rPr>
              <a:t> channels open when voltage is -40 mV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ventricular action potential">
            <a:extLst>
              <a:ext uri="{FF2B5EF4-FFF2-40B4-BE49-F238E27FC236}">
                <a16:creationId xmlns:a16="http://schemas.microsoft.com/office/drawing/2014/main" id="{36793CD6-6B41-4802-BE5B-DDA52307D7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299" y="1690688"/>
            <a:ext cx="4024313" cy="419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65503DC-1B6D-4214-AF12-EE140DE36DD4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49F514-554B-40AD-97CF-1C85AC986BD0}"/>
              </a:ext>
            </a:extLst>
          </p:cNvPr>
          <p:cNvSpPr/>
          <p:nvPr/>
        </p:nvSpPr>
        <p:spPr>
          <a:xfrm>
            <a:off x="9428480" y="1619250"/>
            <a:ext cx="2534920" cy="443865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picture containing grass, outdoor, horse, mammal&#10;&#10;Description automatically generated">
            <a:extLst>
              <a:ext uri="{FF2B5EF4-FFF2-40B4-BE49-F238E27FC236}">
                <a16:creationId xmlns:a16="http://schemas.microsoft.com/office/drawing/2014/main" id="{2DC29D59-1E8C-4074-9244-3DBF4EB3D8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3" b="16717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2641E3-7EAB-4F17-899D-5AF018D43FDB}"/>
              </a:ext>
            </a:extLst>
          </p:cNvPr>
          <p:cNvSpPr txBox="1"/>
          <p:nvPr/>
        </p:nvSpPr>
        <p:spPr>
          <a:xfrm>
            <a:off x="0" y="5978009"/>
            <a:ext cx="6096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1. Hemodynamics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191524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5AD30C6-6C57-4AC4-965F-C26572FAFBDA}"/>
              </a:ext>
            </a:extLst>
          </p:cNvPr>
          <p:cNvSpPr/>
          <p:nvPr/>
        </p:nvSpPr>
        <p:spPr>
          <a:xfrm>
            <a:off x="7734299" y="1619250"/>
            <a:ext cx="4229101" cy="44386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F4020D-48E6-4C94-9C05-035F28591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2614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Cardiac Electrophysiology – Non-pacemakers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D422A-9C8A-417F-A45A-028BAD22E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2932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Phase 1: Initial repolarization </a:t>
            </a:r>
          </a:p>
          <a:p>
            <a:r>
              <a:rPr lang="en-US" dirty="0" err="1">
                <a:solidFill>
                  <a:schemeClr val="bg1"/>
                </a:solidFill>
              </a:rPr>
              <a:t>gNa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decreases, channels close</a:t>
            </a:r>
          </a:p>
          <a:p>
            <a:r>
              <a:rPr lang="en-US" dirty="0" err="1">
                <a:solidFill>
                  <a:schemeClr val="bg1"/>
                </a:solidFill>
              </a:rPr>
              <a:t>gK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is high - outward current of K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– tries to repolarize</a:t>
            </a:r>
          </a:p>
          <a:p>
            <a:r>
              <a:rPr lang="en-US" dirty="0">
                <a:solidFill>
                  <a:schemeClr val="bg1"/>
                </a:solidFill>
              </a:rPr>
              <a:t>gCa</a:t>
            </a:r>
            <a:r>
              <a:rPr lang="en-US" baseline="30000" dirty="0">
                <a:solidFill>
                  <a:schemeClr val="bg1"/>
                </a:solidFill>
              </a:rPr>
              <a:t>2+</a:t>
            </a:r>
            <a:r>
              <a:rPr lang="en-US" dirty="0">
                <a:solidFill>
                  <a:schemeClr val="bg1"/>
                </a:solidFill>
              </a:rPr>
              <a:t> is high – L-</a:t>
            </a:r>
            <a:r>
              <a:rPr lang="en-US" dirty="0" err="1">
                <a:solidFill>
                  <a:schemeClr val="bg1"/>
                </a:solidFill>
              </a:rPr>
              <a:t>tye</a:t>
            </a:r>
            <a:r>
              <a:rPr lang="en-US" dirty="0">
                <a:solidFill>
                  <a:schemeClr val="bg1"/>
                </a:solidFill>
              </a:rPr>
              <a:t> Ca</a:t>
            </a:r>
            <a:r>
              <a:rPr lang="en-US" baseline="30000" dirty="0">
                <a:solidFill>
                  <a:schemeClr val="bg1"/>
                </a:solidFill>
              </a:rPr>
              <a:t>2+</a:t>
            </a:r>
            <a:r>
              <a:rPr lang="en-US" dirty="0">
                <a:solidFill>
                  <a:schemeClr val="bg1"/>
                </a:solidFill>
              </a:rPr>
              <a:t> channels open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AutoShape 2" descr="ventricular action potential">
            <a:extLst>
              <a:ext uri="{FF2B5EF4-FFF2-40B4-BE49-F238E27FC236}">
                <a16:creationId xmlns:a16="http://schemas.microsoft.com/office/drawing/2014/main" id="{E1E1C89A-A6A4-45FF-8475-4202624BE50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10244" name="Picture 4" descr="ventricular action potential">
            <a:extLst>
              <a:ext uri="{FF2B5EF4-FFF2-40B4-BE49-F238E27FC236}">
                <a16:creationId xmlns:a16="http://schemas.microsoft.com/office/drawing/2014/main" id="{05275595-8929-4843-92E3-ECC4B362B4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299" y="1690688"/>
            <a:ext cx="4024313" cy="419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5EF20C5-63D7-4124-958D-9E370EEC3042}"/>
              </a:ext>
            </a:extLst>
          </p:cNvPr>
          <p:cNvSpPr/>
          <p:nvPr/>
        </p:nvSpPr>
        <p:spPr>
          <a:xfrm>
            <a:off x="9824720" y="1619250"/>
            <a:ext cx="2138680" cy="443865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590164-84E1-4576-971A-799B3ACC5E18}"/>
              </a:ext>
            </a:extLst>
          </p:cNvPr>
          <p:cNvSpPr/>
          <p:nvPr/>
        </p:nvSpPr>
        <p:spPr>
          <a:xfrm>
            <a:off x="7734299" y="1619250"/>
            <a:ext cx="1348741" cy="443865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622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B0C8D50-028A-4F97-AD31-4A97534E7771}"/>
              </a:ext>
            </a:extLst>
          </p:cNvPr>
          <p:cNvSpPr/>
          <p:nvPr/>
        </p:nvSpPr>
        <p:spPr>
          <a:xfrm>
            <a:off x="7734299" y="1619250"/>
            <a:ext cx="4229101" cy="44386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F6E067-0C20-4B3F-913A-F8D3564EA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34714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Cardiac Electrophysiology – Non-pacemakers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FE929-25D5-4F84-82BD-673AB2614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2465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Phase 2: Plateau</a:t>
            </a:r>
          </a:p>
          <a:p>
            <a:r>
              <a:rPr lang="en-US" dirty="0">
                <a:solidFill>
                  <a:schemeClr val="bg1"/>
                </a:solidFill>
              </a:rPr>
              <a:t>Long period -150-200 </a:t>
            </a:r>
            <a:r>
              <a:rPr lang="en-US" dirty="0" err="1">
                <a:solidFill>
                  <a:schemeClr val="bg1"/>
                </a:solidFill>
              </a:rPr>
              <a:t>ms</a:t>
            </a:r>
            <a:r>
              <a:rPr lang="en-US" dirty="0">
                <a:solidFill>
                  <a:schemeClr val="bg1"/>
                </a:solidFill>
              </a:rPr>
              <a:t> of relatively stable, depolarized membrane potential</a:t>
            </a:r>
          </a:p>
          <a:p>
            <a:r>
              <a:rPr lang="en-US" dirty="0">
                <a:solidFill>
                  <a:schemeClr val="bg1"/>
                </a:solidFill>
              </a:rPr>
              <a:t>gCa</a:t>
            </a:r>
            <a:r>
              <a:rPr lang="en-US" baseline="30000" dirty="0">
                <a:solidFill>
                  <a:schemeClr val="bg1"/>
                </a:solidFill>
              </a:rPr>
              <a:t>2+</a:t>
            </a:r>
            <a:r>
              <a:rPr lang="en-US" dirty="0">
                <a:solidFill>
                  <a:schemeClr val="bg1"/>
                </a:solidFill>
              </a:rPr>
              <a:t> high - inward flow of Ca</a:t>
            </a:r>
            <a:r>
              <a:rPr lang="en-US" baseline="30000" dirty="0">
                <a:solidFill>
                  <a:schemeClr val="bg1"/>
                </a:solidFill>
              </a:rPr>
              <a:t>2+</a:t>
            </a:r>
            <a:r>
              <a:rPr lang="en-US" dirty="0">
                <a:solidFill>
                  <a:schemeClr val="bg1"/>
                </a:solidFill>
              </a:rPr>
              <a:t> (slow inward current) </a:t>
            </a:r>
          </a:p>
          <a:p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baseline="-25000" dirty="0">
                <a:solidFill>
                  <a:schemeClr val="bg1"/>
                </a:solidFill>
              </a:rPr>
              <a:t>Ca2+</a:t>
            </a:r>
            <a:r>
              <a:rPr lang="en-US" dirty="0">
                <a:solidFill>
                  <a:schemeClr val="bg1"/>
                </a:solidFill>
              </a:rPr>
              <a:t> is balanced by outward K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flow – membrane potential remains stable (no net current)</a:t>
            </a:r>
          </a:p>
          <a:p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baseline="-25000" dirty="0">
                <a:solidFill>
                  <a:schemeClr val="bg1"/>
                </a:solidFill>
              </a:rPr>
              <a:t>Ca2+</a:t>
            </a:r>
            <a:r>
              <a:rPr lang="en-US" dirty="0">
                <a:solidFill>
                  <a:schemeClr val="bg1"/>
                </a:solidFill>
              </a:rPr>
              <a:t> initiates the release of more Ca</a:t>
            </a:r>
            <a:r>
              <a:rPr lang="en-US" baseline="30000" dirty="0">
                <a:solidFill>
                  <a:schemeClr val="bg1"/>
                </a:solidFill>
              </a:rPr>
              <a:t>2+</a:t>
            </a:r>
            <a:r>
              <a:rPr lang="en-US" dirty="0">
                <a:solidFill>
                  <a:schemeClr val="bg1"/>
                </a:solidFill>
              </a:rPr>
              <a:t> from intracell stores for excitation-contraction coupling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(Ca</a:t>
            </a:r>
            <a:r>
              <a:rPr lang="en-US" baseline="30000" dirty="0">
                <a:solidFill>
                  <a:schemeClr val="bg1"/>
                </a:solidFill>
              </a:rPr>
              <a:t>2+</a:t>
            </a:r>
            <a:r>
              <a:rPr lang="en-US" dirty="0">
                <a:solidFill>
                  <a:schemeClr val="bg1"/>
                </a:solidFill>
              </a:rPr>
              <a:t> -induced-Ca</a:t>
            </a:r>
            <a:r>
              <a:rPr lang="en-US" baseline="30000" dirty="0">
                <a:solidFill>
                  <a:schemeClr val="bg1"/>
                </a:solidFill>
              </a:rPr>
              <a:t>2+</a:t>
            </a:r>
            <a:r>
              <a:rPr lang="en-US" dirty="0">
                <a:solidFill>
                  <a:schemeClr val="bg1"/>
                </a:solidFill>
              </a:rPr>
              <a:t> release)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Contraction occurs</a:t>
            </a:r>
          </a:p>
        </p:txBody>
      </p:sp>
      <p:pic>
        <p:nvPicPr>
          <p:cNvPr id="4" name="Picture 4" descr="ventricular action potential">
            <a:extLst>
              <a:ext uri="{FF2B5EF4-FFF2-40B4-BE49-F238E27FC236}">
                <a16:creationId xmlns:a16="http://schemas.microsoft.com/office/drawing/2014/main" id="{30531196-3E73-4CAA-8F88-B9FA28917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1" y="1690688"/>
            <a:ext cx="4081462" cy="419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1EF8129-201A-4B90-BFF0-6082CB5CBC82}"/>
              </a:ext>
            </a:extLst>
          </p:cNvPr>
          <p:cNvSpPr/>
          <p:nvPr/>
        </p:nvSpPr>
        <p:spPr>
          <a:xfrm>
            <a:off x="10444480" y="1619250"/>
            <a:ext cx="1518920" cy="443865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E508E7-9AA2-4FE4-BCA0-B5CDEBD8FBE9}"/>
              </a:ext>
            </a:extLst>
          </p:cNvPr>
          <p:cNvSpPr/>
          <p:nvPr/>
        </p:nvSpPr>
        <p:spPr>
          <a:xfrm>
            <a:off x="7734299" y="1619250"/>
            <a:ext cx="1379221" cy="443865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00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1B82898-B96C-4E64-A0BA-081486395DC4}"/>
              </a:ext>
            </a:extLst>
          </p:cNvPr>
          <p:cNvSpPr/>
          <p:nvPr/>
        </p:nvSpPr>
        <p:spPr>
          <a:xfrm>
            <a:off x="7734299" y="1619250"/>
            <a:ext cx="4229101" cy="44386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473AEB-29E1-4953-861F-01588C7BF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0413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Cardiac Electrophysiology – Non-pacemakers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52A86-FCD1-40C7-B7B3-A2DC77473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3895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Phase 3 – repolarization</a:t>
            </a:r>
          </a:p>
          <a:p>
            <a:r>
              <a:rPr lang="en-US" dirty="0" err="1">
                <a:solidFill>
                  <a:schemeClr val="bg1"/>
                </a:solidFill>
              </a:rPr>
              <a:t>gK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increases</a:t>
            </a:r>
          </a:p>
          <a:p>
            <a:r>
              <a:rPr lang="en-US" dirty="0">
                <a:solidFill>
                  <a:schemeClr val="bg1"/>
                </a:solidFill>
              </a:rPr>
              <a:t>Inactivation of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channels – g</a:t>
            </a:r>
            <a:r>
              <a:rPr lang="en-US" baseline="-25000" dirty="0">
                <a:solidFill>
                  <a:schemeClr val="bg1"/>
                </a:solidFill>
              </a:rPr>
              <a:t>Ca2+ </a:t>
            </a:r>
            <a:r>
              <a:rPr lang="en-US" dirty="0">
                <a:solidFill>
                  <a:schemeClr val="bg1"/>
                </a:solidFill>
              </a:rPr>
              <a:t>decreases</a:t>
            </a:r>
          </a:p>
          <a:p>
            <a:r>
              <a:rPr lang="en-US" dirty="0">
                <a:solidFill>
                  <a:schemeClr val="bg1"/>
                </a:solidFill>
              </a:rPr>
              <a:t>Repolarization brings the membrane potential close to K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equilibrium potential</a:t>
            </a:r>
          </a:p>
          <a:p>
            <a:r>
              <a:rPr lang="en-US" dirty="0">
                <a:solidFill>
                  <a:schemeClr val="bg1"/>
                </a:solidFill>
              </a:rPr>
              <a:t>K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outward flow decreases</a:t>
            </a:r>
          </a:p>
        </p:txBody>
      </p:sp>
      <p:pic>
        <p:nvPicPr>
          <p:cNvPr id="4" name="Picture 4" descr="ventricular action potential">
            <a:extLst>
              <a:ext uri="{FF2B5EF4-FFF2-40B4-BE49-F238E27FC236}">
                <a16:creationId xmlns:a16="http://schemas.microsoft.com/office/drawing/2014/main" id="{233F2B03-FD0E-4866-86DA-081071E0BB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1" y="1690688"/>
            <a:ext cx="4081462" cy="419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0C0D071-A3D5-4FE4-9F3E-7F893B512ADA}"/>
              </a:ext>
            </a:extLst>
          </p:cNvPr>
          <p:cNvSpPr/>
          <p:nvPr/>
        </p:nvSpPr>
        <p:spPr>
          <a:xfrm>
            <a:off x="7734298" y="1619250"/>
            <a:ext cx="2141222" cy="443865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66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FB3C983-BC29-4032-8FE8-F8C019A5E0DD}"/>
              </a:ext>
            </a:extLst>
          </p:cNvPr>
          <p:cNvSpPr/>
          <p:nvPr/>
        </p:nvSpPr>
        <p:spPr>
          <a:xfrm>
            <a:off x="7734299" y="1619250"/>
            <a:ext cx="4229101" cy="44386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D3413C-0220-4C95-A784-DD316F398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Cardiac Electrophysiology – Non-pacemakers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AD5F6-F3C5-48F3-BEB6-7629D56C5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675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Phase 4 – Electrical diastole</a:t>
            </a:r>
          </a:p>
          <a:p>
            <a:r>
              <a:rPr lang="en-US" dirty="0">
                <a:solidFill>
                  <a:schemeClr val="bg1"/>
                </a:solidFill>
              </a:rPr>
              <a:t>The membrane fully repolarized (-85mV)</a:t>
            </a:r>
          </a:p>
          <a:p>
            <a:r>
              <a:rPr lang="en-US" dirty="0">
                <a:solidFill>
                  <a:schemeClr val="bg1"/>
                </a:solidFill>
              </a:rPr>
              <a:t>Membrane is stable, inward and outward currents are equal</a:t>
            </a:r>
          </a:p>
          <a:p>
            <a:r>
              <a:rPr lang="en-US" dirty="0" err="1">
                <a:solidFill>
                  <a:schemeClr val="bg1"/>
                </a:solidFill>
              </a:rPr>
              <a:t>gK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is high</a:t>
            </a:r>
          </a:p>
          <a:p>
            <a:r>
              <a:rPr lang="en-US" dirty="0" err="1">
                <a:solidFill>
                  <a:schemeClr val="bg1"/>
                </a:solidFill>
              </a:rPr>
              <a:t>gNa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and gCa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very low</a:t>
            </a:r>
          </a:p>
        </p:txBody>
      </p:sp>
      <p:pic>
        <p:nvPicPr>
          <p:cNvPr id="4" name="Picture 4" descr="ventricular action potential">
            <a:extLst>
              <a:ext uri="{FF2B5EF4-FFF2-40B4-BE49-F238E27FC236}">
                <a16:creationId xmlns:a16="http://schemas.microsoft.com/office/drawing/2014/main" id="{CB76C65C-D8B6-4612-9005-A26F6B2A8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1" y="1690688"/>
            <a:ext cx="4081462" cy="419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6E2B8FF-78C6-490C-8064-195B6965DDA6}"/>
              </a:ext>
            </a:extLst>
          </p:cNvPr>
          <p:cNvSpPr/>
          <p:nvPr/>
        </p:nvSpPr>
        <p:spPr>
          <a:xfrm>
            <a:off x="7734298" y="1619250"/>
            <a:ext cx="2567941" cy="443865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8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D5FFD4E-C3FE-4451-B4D3-640A78EFEE1E}"/>
              </a:ext>
            </a:extLst>
          </p:cNvPr>
          <p:cNvSpPr/>
          <p:nvPr/>
        </p:nvSpPr>
        <p:spPr>
          <a:xfrm>
            <a:off x="6229350" y="1485900"/>
            <a:ext cx="5324475" cy="39909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88B4E2-1D7D-4D1B-BB9B-ADF541A0E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Cardiac Electrophysiology - Pacemakers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B245D-0B6A-41DD-94A0-809DC11464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91150" cy="4351338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Automaticity </a:t>
            </a:r>
          </a:p>
          <a:p>
            <a:r>
              <a:rPr lang="en-US" dirty="0">
                <a:solidFill>
                  <a:schemeClr val="bg1"/>
                </a:solidFill>
              </a:rPr>
              <a:t>Unstable resting membrane potential</a:t>
            </a:r>
          </a:p>
          <a:p>
            <a:r>
              <a:rPr lang="en-US" dirty="0">
                <a:solidFill>
                  <a:schemeClr val="bg1"/>
                </a:solidFill>
              </a:rPr>
              <a:t>No sustained plateau</a:t>
            </a:r>
          </a:p>
          <a:p>
            <a:r>
              <a:rPr lang="en-US" dirty="0">
                <a:solidFill>
                  <a:schemeClr val="bg1"/>
                </a:solidFill>
              </a:rPr>
              <a:t>No fast 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channels present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Phase 0 – upstroke</a:t>
            </a:r>
          </a:p>
          <a:p>
            <a:r>
              <a:rPr lang="en-US" dirty="0">
                <a:solidFill>
                  <a:schemeClr val="bg1"/>
                </a:solidFill>
              </a:rPr>
              <a:t>gCa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increases – inward current via L-type channels</a:t>
            </a:r>
          </a:p>
          <a:p>
            <a:r>
              <a:rPr lang="en-US" dirty="0">
                <a:solidFill>
                  <a:schemeClr val="bg1"/>
                </a:solidFill>
              </a:rPr>
              <a:t>Not as rapid as in the other types of cardiac tissue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Phase 1 and 2 are absent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Phase 3 – repolarization</a:t>
            </a:r>
          </a:p>
          <a:p>
            <a:r>
              <a:rPr lang="en-US" dirty="0" err="1">
                <a:solidFill>
                  <a:schemeClr val="bg1"/>
                </a:solidFill>
              </a:rPr>
              <a:t>gK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increases - outward flux of K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- repolarizes the membrane potential to -60</a:t>
            </a:r>
          </a:p>
        </p:txBody>
      </p:sp>
      <p:pic>
        <p:nvPicPr>
          <p:cNvPr id="12290" name="Picture 2" descr="Pacemaker action potential">
            <a:extLst>
              <a:ext uri="{FF2B5EF4-FFF2-40B4-BE49-F238E27FC236}">
                <a16:creationId xmlns:a16="http://schemas.microsoft.com/office/drawing/2014/main" id="{15DAC3EA-7580-485B-9B06-CB0A8AA20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866" y="1825625"/>
            <a:ext cx="4804297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406AA3C-26E7-4C18-BAF1-887932D0B87A}"/>
              </a:ext>
            </a:extLst>
          </p:cNvPr>
          <p:cNvSpPr/>
          <p:nvPr/>
        </p:nvSpPr>
        <p:spPr>
          <a:xfrm>
            <a:off x="9956800" y="1485900"/>
            <a:ext cx="1569516" cy="399097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642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B602ABF-2FC2-41D7-914F-58C35126A34F}"/>
              </a:ext>
            </a:extLst>
          </p:cNvPr>
          <p:cNvSpPr/>
          <p:nvPr/>
        </p:nvSpPr>
        <p:spPr>
          <a:xfrm>
            <a:off x="6229350" y="1485900"/>
            <a:ext cx="5324475" cy="39909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5F14A1-EC5A-43D0-A5BE-A8CB88DFD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Cardiac Electrophysiology - Pacemakers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D042F-67DD-469D-9DB5-F9BEFF6E2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57825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Phase 4 – Spontaneous depolarization or pacemaker potential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Longest portion of action potential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Accounts for the automaticity </a:t>
            </a:r>
          </a:p>
          <a:p>
            <a:r>
              <a:rPr lang="en-US" dirty="0">
                <a:solidFill>
                  <a:schemeClr val="bg1"/>
                </a:solidFill>
              </a:rPr>
              <a:t>Slow depolarization produced by opening of 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channels and </a:t>
            </a:r>
            <a:r>
              <a:rPr lang="en-US" dirty="0" err="1">
                <a:solidFill>
                  <a:schemeClr val="bg1"/>
                </a:solidFill>
              </a:rPr>
              <a:t>I</a:t>
            </a:r>
            <a:r>
              <a:rPr lang="en-US" baseline="-25000" dirty="0" err="1">
                <a:solidFill>
                  <a:schemeClr val="bg1"/>
                </a:solidFill>
              </a:rPr>
              <a:t>Na</a:t>
            </a:r>
            <a:r>
              <a:rPr lang="en-US" baseline="-25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(funny current I</a:t>
            </a:r>
            <a:r>
              <a:rPr lang="en-US" baseline="-25000" dirty="0">
                <a:solidFill>
                  <a:schemeClr val="bg1"/>
                </a:solidFill>
              </a:rPr>
              <a:t>f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baseline="-25000" dirty="0">
                <a:solidFill>
                  <a:schemeClr val="bg1"/>
                </a:solidFill>
              </a:rPr>
              <a:t>f </a:t>
            </a:r>
            <a:r>
              <a:rPr lang="en-US" dirty="0">
                <a:solidFill>
                  <a:schemeClr val="bg1"/>
                </a:solidFill>
              </a:rPr>
              <a:t>turned on by the repolarization from the preceding action potential</a:t>
            </a:r>
          </a:p>
          <a:p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baseline="-25000" dirty="0">
                <a:solidFill>
                  <a:schemeClr val="bg1"/>
                </a:solidFill>
              </a:rPr>
              <a:t>f</a:t>
            </a:r>
            <a:r>
              <a:rPr lang="en-US" dirty="0">
                <a:solidFill>
                  <a:schemeClr val="bg1"/>
                </a:solidFill>
              </a:rPr>
              <a:t> and slow depolarization bring the membrane potential to threshold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Ca</a:t>
            </a:r>
            <a:r>
              <a:rPr lang="en-US" baseline="30000" dirty="0">
                <a:solidFill>
                  <a:schemeClr val="bg1"/>
                </a:solidFill>
              </a:rPr>
              <a:t>2+</a:t>
            </a:r>
            <a:r>
              <a:rPr lang="en-US" dirty="0">
                <a:solidFill>
                  <a:schemeClr val="bg1"/>
                </a:solidFill>
              </a:rPr>
              <a:t> channels are opened for the upstroke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2" descr="Pacemaker action potential">
            <a:extLst>
              <a:ext uri="{FF2B5EF4-FFF2-40B4-BE49-F238E27FC236}">
                <a16:creationId xmlns:a16="http://schemas.microsoft.com/office/drawing/2014/main" id="{1CC8C2A3-06FB-40B5-8E39-82EB64225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866" y="1825625"/>
            <a:ext cx="4804297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3DD62DE-7B2E-415F-912B-32F39B079591}"/>
              </a:ext>
            </a:extLst>
          </p:cNvPr>
          <p:cNvSpPr/>
          <p:nvPr/>
        </p:nvSpPr>
        <p:spPr>
          <a:xfrm>
            <a:off x="8493760" y="1485899"/>
            <a:ext cx="1518920" cy="399097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42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50FCE-C92E-4858-ADBF-8C79F8ECD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380" y="365125"/>
            <a:ext cx="1143762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Latent pacemakers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246AC-8E8E-4A69-9689-4598C04992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Tissue with capacity for spontaneous depolarization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AV node, bundle of His and Purkinje fibers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The pacemaker with the fastest rate of phase 4 repolarization controls the rate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SA - shortest action potential duration (shortest refractory period)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bg1"/>
                </a:solidFill>
              </a:rPr>
              <a:t>recover faster and ready to fire again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When SA node drives the HR, the latent pacemakers are suppressed – Overdrive suppression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Latent pacemakers only drive the HR if SA node is suppressed 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Ectopic pacemakers develop when </a:t>
            </a:r>
          </a:p>
          <a:p>
            <a:pPr marL="514350" indent="-514350">
              <a:buAutoNum type="arabicParenR"/>
            </a:pPr>
            <a:r>
              <a:rPr lang="en-US" dirty="0">
                <a:solidFill>
                  <a:schemeClr val="bg1"/>
                </a:solidFill>
              </a:rPr>
              <a:t>SA node is removed, destroyed or suppressed by drugs – or due to vagal stimulation </a:t>
            </a:r>
          </a:p>
          <a:p>
            <a:pPr marL="514350" indent="-514350">
              <a:buAutoNum type="arabicParenR"/>
            </a:pPr>
            <a:r>
              <a:rPr lang="en-US" dirty="0">
                <a:solidFill>
                  <a:schemeClr val="bg1"/>
                </a:solidFill>
              </a:rPr>
              <a:t>Intrinsic rate of a latent pacemakers becomes faster </a:t>
            </a:r>
          </a:p>
          <a:p>
            <a:pPr marL="514350" indent="-514350">
              <a:buAutoNum type="arabicParenR"/>
            </a:pPr>
            <a:r>
              <a:rPr lang="en-US" dirty="0">
                <a:solidFill>
                  <a:schemeClr val="bg1"/>
                </a:solidFill>
              </a:rPr>
              <a:t>Conduction of action potential from SA node is blocked</a:t>
            </a:r>
          </a:p>
        </p:txBody>
      </p:sp>
    </p:spTree>
    <p:extLst>
      <p:ext uri="{BB962C8B-B14F-4D97-AF65-F5344CB8AC3E}">
        <p14:creationId xmlns:p14="http://schemas.microsoft.com/office/powerpoint/2010/main" val="427955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1DF28-64E9-4279-AA69-13AF9D87F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Cardiac Electrophysiology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356EC-3E65-43BE-8436-5C54942C0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Conduction velocity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Speed at which action potential propagates: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AV node: 0.01-0.05 m/s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Purkinje fibers: 2-4 m/s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Determines how long it takes for action potential to spread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	220 </a:t>
            </a:r>
            <a:r>
              <a:rPr lang="en-US" dirty="0" err="1">
                <a:solidFill>
                  <a:schemeClr val="bg1"/>
                </a:solidFill>
              </a:rPr>
              <a:t>ms</a:t>
            </a:r>
            <a:r>
              <a:rPr lang="en-US" dirty="0">
                <a:solidFill>
                  <a:schemeClr val="bg1"/>
                </a:solidFill>
              </a:rPr>
              <a:t> from SA to ventricles </a:t>
            </a:r>
          </a:p>
          <a:p>
            <a:pPr marL="914400" lvl="2" indent="0">
              <a:buNone/>
            </a:pPr>
            <a:r>
              <a:rPr lang="en-US" dirty="0">
                <a:solidFill>
                  <a:schemeClr val="bg1"/>
                </a:solidFill>
              </a:rPr>
              <a:t>Conduction through AV node requires almost half of the total conduction time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Ensures ventricles do not activate too early</a:t>
            </a:r>
          </a:p>
        </p:txBody>
      </p:sp>
    </p:spTree>
    <p:extLst>
      <p:ext uri="{BB962C8B-B14F-4D97-AF65-F5344CB8AC3E}">
        <p14:creationId xmlns:p14="http://schemas.microsoft.com/office/powerpoint/2010/main" val="108626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178D2-917D-4D50-9509-65DA04A3F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Cardiac Electrophysiology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F5A74-5975-4C0F-AC08-F559B2655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62525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Absolute or effective refractory period: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Cell is refractory to fire again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No matter how large a stimulus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Most 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channels are closed and unavailable to carry inward current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Phases 1,2,3 and beginning of 4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Concludes when cell has repolarized to -50 mV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Relative RP: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beings at the end of ARP and continues until the cell membrane has almost fully repolarized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During RRP, even more Na</a:t>
            </a:r>
            <a:r>
              <a:rPr lang="en-US" baseline="30000" dirty="0">
                <a:solidFill>
                  <a:schemeClr val="bg1"/>
                </a:solidFill>
              </a:rPr>
              <a:t>+ </a:t>
            </a:r>
            <a:r>
              <a:rPr lang="en-US" dirty="0">
                <a:solidFill>
                  <a:schemeClr val="bg1"/>
                </a:solidFill>
              </a:rPr>
              <a:t>channels have recovered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Possible to generate a second action potential - a greater than normal stimulus is required </a:t>
            </a:r>
          </a:p>
        </p:txBody>
      </p:sp>
      <p:pic>
        <p:nvPicPr>
          <p:cNvPr id="1026" name="Picture 2" descr="3 Cardiac AP and refractory period. The total refractory period is... |  Download Scientific Diagram">
            <a:extLst>
              <a:ext uri="{FF2B5EF4-FFF2-40B4-BE49-F238E27FC236}">
                <a16:creationId xmlns:a16="http://schemas.microsoft.com/office/drawing/2014/main" id="{D61217DB-7E73-4ABD-B11E-F6A36E9C5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25625"/>
            <a:ext cx="5987017" cy="314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64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822AA-8E59-4E62-A014-C4F1E5347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Cardiac Electrophysiology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042AC-CDFF-49A6-804D-78D257038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850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Supranormal period: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Follows RRP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Beings when the membrane potential is -70  mV and continues until it is -85 mV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The cell is more excitable than normal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 lot of 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channels are being recovered - making it easy to fire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2" descr="3 Cardiac AP and refractory period. The total refractory period is... |  Download Scientific Diagram">
            <a:extLst>
              <a:ext uri="{FF2B5EF4-FFF2-40B4-BE49-F238E27FC236}">
                <a16:creationId xmlns:a16="http://schemas.microsoft.com/office/drawing/2014/main" id="{4A35116D-74F6-46A7-80FC-5BB0890B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25625"/>
            <a:ext cx="5987017" cy="314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22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EFAD3-9283-4AB8-A202-C48879C04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1. Circuitry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0795BC-67EB-4E00-A406-0BC18F0D85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Arteries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Thick-walled vessels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Extensive elastic tissue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Contain stressed volume (under high pressure)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Arterioles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Site of higher resistance to flow</a:t>
            </a:r>
          </a:p>
          <a:p>
            <a:pPr lvl="1"/>
            <a:r>
              <a:rPr lang="el-GR" dirty="0">
                <a:solidFill>
                  <a:schemeClr val="bg1"/>
                </a:solidFill>
              </a:rPr>
              <a:t>α</a:t>
            </a:r>
            <a:r>
              <a:rPr lang="en-US" sz="1000" dirty="0">
                <a:solidFill>
                  <a:schemeClr val="bg1"/>
                </a:solidFill>
              </a:rPr>
              <a:t>1</a:t>
            </a:r>
            <a:r>
              <a:rPr lang="en-US" dirty="0">
                <a:solidFill>
                  <a:schemeClr val="bg1"/>
                </a:solidFill>
              </a:rPr>
              <a:t> adrenergic receptors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Less commonly </a:t>
            </a:r>
            <a:r>
              <a:rPr lang="el-GR" dirty="0">
                <a:solidFill>
                  <a:schemeClr val="bg1"/>
                </a:solidFill>
              </a:rPr>
              <a:t>β</a:t>
            </a:r>
            <a:r>
              <a:rPr lang="en-US" sz="12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bg1"/>
                </a:solidFill>
              </a:rPr>
              <a:t>dilation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Capillaries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nutrient exchange</a:t>
            </a:r>
          </a:p>
          <a:p>
            <a:pPr marL="4572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Veins and venules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Less elastic tissue than arterioles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Large capacitance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Largest % of blood (unstressed volume)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Increase in sympathetic tone via </a:t>
            </a:r>
            <a:r>
              <a:rPr lang="el-GR" dirty="0">
                <a:solidFill>
                  <a:schemeClr val="bg1"/>
                </a:solidFill>
              </a:rPr>
              <a:t>α</a:t>
            </a:r>
            <a:r>
              <a:rPr lang="en-US" sz="1000" dirty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67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036E5-0369-4EF6-B730-ACDACDFD1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Cardiac Electrophysiology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02852-FD7F-4C08-8AA0-4BCD0E542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Positive chronotropic effects:</a:t>
            </a:r>
          </a:p>
          <a:p>
            <a:r>
              <a:rPr lang="en-US" dirty="0">
                <a:solidFill>
                  <a:schemeClr val="bg1"/>
                </a:solidFill>
              </a:rPr>
              <a:t>Norepinephrine - Via </a:t>
            </a:r>
            <a:r>
              <a:rPr lang="el-GR" dirty="0">
                <a:solidFill>
                  <a:schemeClr val="bg1"/>
                </a:solidFill>
              </a:rPr>
              <a:t>β</a:t>
            </a:r>
            <a:r>
              <a:rPr lang="en-US" baseline="-25000" dirty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Increase in I</a:t>
            </a:r>
            <a:r>
              <a:rPr lang="en-US" baseline="-25000" dirty="0">
                <a:solidFill>
                  <a:schemeClr val="bg1"/>
                </a:solidFill>
              </a:rPr>
              <a:t>f </a:t>
            </a:r>
            <a:r>
              <a:rPr lang="en-US" dirty="0">
                <a:solidFill>
                  <a:schemeClr val="bg1"/>
                </a:solidFill>
              </a:rPr>
              <a:t>- Increases the rate of phase 4 depolarization  - SA node fires more frequently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Increase in </a:t>
            </a:r>
            <a:r>
              <a:rPr lang="en-US" dirty="0" err="1">
                <a:solidFill>
                  <a:schemeClr val="bg1"/>
                </a:solidFill>
              </a:rPr>
              <a:t>I</a:t>
            </a:r>
            <a:r>
              <a:rPr lang="en-US" baseline="-25000" dirty="0" err="1">
                <a:solidFill>
                  <a:schemeClr val="bg1"/>
                </a:solidFill>
              </a:rPr>
              <a:t>Ca</a:t>
            </a:r>
            <a:r>
              <a:rPr lang="en-US" dirty="0">
                <a:solidFill>
                  <a:schemeClr val="bg1"/>
                </a:solidFill>
              </a:rPr>
              <a:t> - more functional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channels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Negative chronotropic effects:</a:t>
            </a:r>
          </a:p>
          <a:p>
            <a:r>
              <a:rPr lang="en-US" dirty="0">
                <a:solidFill>
                  <a:schemeClr val="bg1"/>
                </a:solidFill>
              </a:rPr>
              <a:t>Acetylcholine – via M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Decreases I</a:t>
            </a:r>
            <a:r>
              <a:rPr lang="en-US" baseline="-25000" dirty="0">
                <a:solidFill>
                  <a:schemeClr val="bg1"/>
                </a:solidFill>
              </a:rPr>
              <a:t>f </a:t>
            </a:r>
            <a:r>
              <a:rPr lang="en-US" dirty="0">
                <a:solidFill>
                  <a:schemeClr val="bg1"/>
                </a:solidFill>
              </a:rPr>
              <a:t>– decreasing the rate of phase 4 depolarization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Increases </a:t>
            </a:r>
            <a:r>
              <a:rPr lang="en-US" dirty="0" err="1">
                <a:solidFill>
                  <a:schemeClr val="bg1"/>
                </a:solidFill>
              </a:rPr>
              <a:t>g</a:t>
            </a:r>
            <a:r>
              <a:rPr lang="en-US" baseline="-25000" dirty="0" err="1">
                <a:solidFill>
                  <a:schemeClr val="bg1"/>
                </a:solidFill>
              </a:rPr>
              <a:t>K</a:t>
            </a:r>
            <a:r>
              <a:rPr lang="en-US" baseline="-2500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of </a:t>
            </a:r>
            <a:r>
              <a:rPr lang="en-US" b="1" dirty="0">
                <a:solidFill>
                  <a:schemeClr val="bg1"/>
                </a:solidFill>
              </a:rPr>
              <a:t>K</a:t>
            </a:r>
            <a:r>
              <a:rPr lang="en-US" b="1" baseline="30000" dirty="0">
                <a:solidFill>
                  <a:schemeClr val="bg1"/>
                </a:solidFill>
              </a:rPr>
              <a:t>+</a:t>
            </a:r>
            <a:r>
              <a:rPr lang="en-US" b="1" dirty="0">
                <a:solidFill>
                  <a:schemeClr val="bg1"/>
                </a:solidFill>
              </a:rPr>
              <a:t>-Ach channels </a:t>
            </a:r>
            <a:r>
              <a:rPr lang="en-US" dirty="0">
                <a:solidFill>
                  <a:schemeClr val="bg1"/>
                </a:solidFill>
              </a:rPr>
              <a:t>- hyperpolarizes the maximum diastolic potential so nodal cells are further from threshold potential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Decrease in </a:t>
            </a:r>
            <a:r>
              <a:rPr lang="en-US" dirty="0" err="1">
                <a:solidFill>
                  <a:schemeClr val="bg1"/>
                </a:solidFill>
              </a:rPr>
              <a:t>I</a:t>
            </a:r>
            <a:r>
              <a:rPr lang="en-US" baseline="-25000" dirty="0" err="1">
                <a:solidFill>
                  <a:schemeClr val="bg1"/>
                </a:solidFill>
              </a:rPr>
              <a:t>Ca</a:t>
            </a:r>
            <a:r>
              <a:rPr lang="en-US" dirty="0">
                <a:solidFill>
                  <a:schemeClr val="bg1"/>
                </a:solidFill>
              </a:rPr>
              <a:t> - more depolarization is required to reach threshold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18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3A6A4-A0DC-4043-B33F-4462ADD1B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Cardiac Electrophysiology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965AE6-66D3-45FB-AAE6-2B2FB771D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Dromotropic effects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Sympathetic: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Increases </a:t>
            </a:r>
            <a:r>
              <a:rPr lang="en-US" dirty="0" err="1">
                <a:solidFill>
                  <a:schemeClr val="bg1"/>
                </a:solidFill>
              </a:rPr>
              <a:t>I</a:t>
            </a:r>
            <a:r>
              <a:rPr lang="en-US" baseline="-25000" dirty="0" err="1">
                <a:solidFill>
                  <a:schemeClr val="bg1"/>
                </a:solidFill>
              </a:rPr>
              <a:t>Ca</a:t>
            </a:r>
            <a:r>
              <a:rPr lang="en-US" dirty="0">
                <a:solidFill>
                  <a:schemeClr val="bg1"/>
                </a:solidFill>
              </a:rPr>
              <a:t> (increases </a:t>
            </a:r>
            <a:r>
              <a:rPr lang="en-US" dirty="0" err="1">
                <a:solidFill>
                  <a:schemeClr val="bg1"/>
                </a:solidFill>
              </a:rPr>
              <a:t>vD</a:t>
            </a:r>
            <a:r>
              <a:rPr lang="en-US" dirty="0">
                <a:solidFill>
                  <a:schemeClr val="bg1"/>
                </a:solidFill>
              </a:rPr>
              <a:t>/</a:t>
            </a:r>
            <a:r>
              <a:rPr lang="en-US" dirty="0" err="1">
                <a:solidFill>
                  <a:schemeClr val="bg1"/>
                </a:solidFill>
              </a:rPr>
              <a:t>vT</a:t>
            </a:r>
            <a:r>
              <a:rPr lang="en-US" dirty="0">
                <a:solidFill>
                  <a:schemeClr val="bg1"/>
                </a:solidFill>
              </a:rPr>
              <a:t>) - increased conduction velocity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Parasympathetic: </a:t>
            </a:r>
          </a:p>
          <a:p>
            <a:r>
              <a:rPr lang="en-US" dirty="0">
                <a:solidFill>
                  <a:schemeClr val="bg1"/>
                </a:solidFill>
              </a:rPr>
              <a:t>Decrease I</a:t>
            </a:r>
            <a:r>
              <a:rPr lang="en-US" baseline="-25000" dirty="0">
                <a:solidFill>
                  <a:schemeClr val="bg1"/>
                </a:solidFill>
              </a:rPr>
              <a:t>Ca2+</a:t>
            </a:r>
          </a:p>
          <a:p>
            <a:r>
              <a:rPr lang="en-US" dirty="0">
                <a:solidFill>
                  <a:schemeClr val="bg1"/>
                </a:solidFill>
              </a:rPr>
              <a:t>Increase I</a:t>
            </a:r>
            <a:r>
              <a:rPr lang="en-US" baseline="-25000" dirty="0">
                <a:solidFill>
                  <a:schemeClr val="bg1"/>
                </a:solidFill>
              </a:rPr>
              <a:t>K+-Ach</a:t>
            </a:r>
          </a:p>
          <a:p>
            <a:r>
              <a:rPr lang="en-US" dirty="0">
                <a:solidFill>
                  <a:schemeClr val="bg1"/>
                </a:solidFill>
              </a:rPr>
              <a:t>ERP is prolonged </a:t>
            </a:r>
          </a:p>
        </p:txBody>
      </p:sp>
    </p:spTree>
    <p:extLst>
      <p:ext uri="{BB962C8B-B14F-4D97-AF65-F5344CB8AC3E}">
        <p14:creationId xmlns:p14="http://schemas.microsoft.com/office/powerpoint/2010/main" val="400878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BFB0F-4828-4127-8FE6-8E12C06FA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/>
          </a:p>
        </p:txBody>
      </p:sp>
      <p:pic>
        <p:nvPicPr>
          <p:cNvPr id="5" name="Content Placeholder 4" descr="A picture containing grass, outdoor, horse, mammal&#10;&#10;Description automatically generated">
            <a:extLst>
              <a:ext uri="{FF2B5EF4-FFF2-40B4-BE49-F238E27FC236}">
                <a16:creationId xmlns:a16="http://schemas.microsoft.com/office/drawing/2014/main" id="{B963EF90-BD2B-427B-8179-7D7E69394C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31"/>
          <a:stretch/>
        </p:blipFill>
        <p:spPr>
          <a:xfrm>
            <a:off x="-17416" y="0"/>
            <a:ext cx="12226832" cy="68580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397FB0-C555-43FB-B95F-AAAA37157650}"/>
              </a:ext>
            </a:extLst>
          </p:cNvPr>
          <p:cNvSpPr txBox="1"/>
          <p:nvPr/>
        </p:nvSpPr>
        <p:spPr>
          <a:xfrm>
            <a:off x="0" y="5879554"/>
            <a:ext cx="743276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3. Cardiac muscle contraction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7723311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044409B-98F6-41A4-9AB4-AF9B2018BC7F}"/>
              </a:ext>
            </a:extLst>
          </p:cNvPr>
          <p:cNvSpPr/>
          <p:nvPr/>
        </p:nvSpPr>
        <p:spPr>
          <a:xfrm>
            <a:off x="6426200" y="2143299"/>
            <a:ext cx="5765800" cy="28757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F35A28-DB81-41E6-8CC6-EC69EB337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Cardiac muscle contraction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FC08B-D5CF-47A3-9242-37633EF81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88000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Action potential leads to I</a:t>
            </a:r>
            <a:r>
              <a:rPr lang="en-US" baseline="-25000" dirty="0">
                <a:solidFill>
                  <a:schemeClr val="bg1"/>
                </a:solidFill>
              </a:rPr>
              <a:t>Ca2+</a:t>
            </a:r>
            <a:r>
              <a:rPr lang="en-US" dirty="0">
                <a:solidFill>
                  <a:schemeClr val="bg1"/>
                </a:solidFill>
              </a:rPr>
              <a:t> into cell via L-type channels</a:t>
            </a:r>
          </a:p>
          <a:p>
            <a:r>
              <a:rPr lang="en-US" dirty="0">
                <a:solidFill>
                  <a:schemeClr val="bg1"/>
                </a:solidFill>
              </a:rPr>
              <a:t>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 induces release of more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 by binding to ryanodine receptors of </a:t>
            </a:r>
            <a:r>
              <a:rPr lang="en-US" dirty="0" err="1">
                <a:solidFill>
                  <a:schemeClr val="bg1"/>
                </a:solidFill>
              </a:rPr>
              <a:t>SrR</a:t>
            </a:r>
            <a:r>
              <a:rPr lang="en-US" dirty="0">
                <a:solidFill>
                  <a:schemeClr val="bg1"/>
                </a:solidFill>
              </a:rPr>
              <a:t> (Ca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–induced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release)</a:t>
            </a:r>
          </a:p>
          <a:p>
            <a:r>
              <a:rPr lang="en-US" dirty="0">
                <a:solidFill>
                  <a:schemeClr val="bg1"/>
                </a:solidFill>
              </a:rPr>
              <a:t>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binds to troponin C</a:t>
            </a:r>
          </a:p>
          <a:p>
            <a:r>
              <a:rPr lang="en-US" dirty="0">
                <a:solidFill>
                  <a:schemeClr val="bg1"/>
                </a:solidFill>
              </a:rPr>
              <a:t>Tropomyosin is moved out of the way and exposes actin binding site for myosin</a:t>
            </a:r>
          </a:p>
          <a:p>
            <a:r>
              <a:rPr lang="en-US" dirty="0">
                <a:solidFill>
                  <a:schemeClr val="bg1"/>
                </a:solidFill>
              </a:rPr>
              <a:t>Cross-bridges form and then they break – thick and thin filaments move past each other – tension is achieved</a:t>
            </a:r>
          </a:p>
          <a:p>
            <a:r>
              <a:rPr lang="en-US" dirty="0">
                <a:solidFill>
                  <a:schemeClr val="bg1"/>
                </a:solidFill>
              </a:rPr>
              <a:t>Relaxation –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is reaccumulated in </a:t>
            </a:r>
            <a:r>
              <a:rPr lang="en-US" dirty="0" err="1">
                <a:solidFill>
                  <a:schemeClr val="bg1"/>
                </a:solidFill>
              </a:rPr>
              <a:t>SrR</a:t>
            </a:r>
            <a:r>
              <a:rPr lang="en-US" dirty="0">
                <a:solidFill>
                  <a:schemeClr val="bg1"/>
                </a:solidFill>
              </a:rPr>
              <a:t> via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ATPase, and pumped out of cell via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-Na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ATPase</a:t>
            </a:r>
          </a:p>
        </p:txBody>
      </p:sp>
      <p:pic>
        <p:nvPicPr>
          <p:cNvPr id="2050" name="Picture 2" descr="CV Physiology | Cardiac Excitation-Contraction Coupling">
            <a:extLst>
              <a:ext uri="{FF2B5EF4-FFF2-40B4-BE49-F238E27FC236}">
                <a16:creationId xmlns:a16="http://schemas.microsoft.com/office/drawing/2014/main" id="{C626B7DB-B330-47B9-ACAD-FFA9935D6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2143299"/>
            <a:ext cx="5588000" cy="257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801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D4905-F645-49BA-BAA6-B343C89B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Cardiac muscle contraction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ED0FD4-955E-4D42-8091-3DFF00A5C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Two factors determine how much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is released from the intracell stores: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The amount of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previously stored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Size of the I</a:t>
            </a:r>
            <a:r>
              <a:rPr lang="en-US" baseline="-25000" dirty="0">
                <a:solidFill>
                  <a:schemeClr val="bg1"/>
                </a:solidFill>
              </a:rPr>
              <a:t>Ca2+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The magnitude of the contraction is proportional to the intracellular concentration of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89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C71B9-240B-4963-A181-B26458BE8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Autonomic system on contractility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D9C2F-BC8E-4371-92E6-5AD4FCDAB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Sympathetic NS:</a:t>
            </a:r>
          </a:p>
          <a:p>
            <a:r>
              <a:rPr lang="en-US" dirty="0">
                <a:solidFill>
                  <a:schemeClr val="bg1"/>
                </a:solidFill>
              </a:rPr>
              <a:t>+ inotropism - Via </a:t>
            </a:r>
            <a:r>
              <a:rPr lang="el-GR" dirty="0">
                <a:solidFill>
                  <a:schemeClr val="bg1"/>
                </a:solidFill>
              </a:rPr>
              <a:t>β</a:t>
            </a:r>
            <a:r>
              <a:rPr lang="en-US" baseline="-25000" dirty="0">
                <a:solidFill>
                  <a:schemeClr val="bg1"/>
                </a:solidFill>
              </a:rPr>
              <a:t>1</a:t>
            </a:r>
            <a:r>
              <a:rPr lang="en-US" dirty="0">
                <a:solidFill>
                  <a:schemeClr val="bg1"/>
                </a:solidFill>
              </a:rPr>
              <a:t> –  phosphorylation of 2 proteins: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Sarcolemmal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channels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Increase I</a:t>
            </a:r>
            <a:r>
              <a:rPr lang="en-US" baseline="-25000" dirty="0">
                <a:solidFill>
                  <a:schemeClr val="bg1"/>
                </a:solidFill>
              </a:rPr>
              <a:t>Ca2</a:t>
            </a:r>
            <a:r>
              <a:rPr lang="en-US" baseline="30000" dirty="0">
                <a:solidFill>
                  <a:schemeClr val="bg1"/>
                </a:solidFill>
              </a:rPr>
              <a:t>+ </a:t>
            </a:r>
            <a:r>
              <a:rPr lang="en-US" dirty="0">
                <a:solidFill>
                  <a:schemeClr val="bg1"/>
                </a:solidFill>
              </a:rPr>
              <a:t>during phase 2 - increased the amount of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 released by </a:t>
            </a:r>
            <a:r>
              <a:rPr lang="en-US" dirty="0" err="1">
                <a:solidFill>
                  <a:schemeClr val="bg1"/>
                </a:solidFill>
              </a:rPr>
              <a:t>ScR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Phospholamban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Stimulates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 ATPase in </a:t>
            </a:r>
            <a:r>
              <a:rPr lang="en-US" dirty="0" err="1">
                <a:solidFill>
                  <a:schemeClr val="bg1"/>
                </a:solidFill>
              </a:rPr>
              <a:t>ScR</a:t>
            </a:r>
            <a:r>
              <a:rPr lang="en-US" dirty="0">
                <a:solidFill>
                  <a:schemeClr val="bg1"/>
                </a:solidFill>
              </a:rPr>
              <a:t> - increases the uptake of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 by </a:t>
            </a:r>
            <a:r>
              <a:rPr lang="en-US" dirty="0" err="1">
                <a:solidFill>
                  <a:schemeClr val="bg1"/>
                </a:solidFill>
              </a:rPr>
              <a:t>ScR</a:t>
            </a:r>
            <a:r>
              <a:rPr lang="en-US" dirty="0">
                <a:solidFill>
                  <a:schemeClr val="bg1"/>
                </a:solidFill>
              </a:rPr>
              <a:t> – 2 effects:</a:t>
            </a:r>
          </a:p>
          <a:p>
            <a:pPr lvl="3"/>
            <a:r>
              <a:rPr lang="en-US" dirty="0">
                <a:solidFill>
                  <a:schemeClr val="bg1"/>
                </a:solidFill>
              </a:rPr>
              <a:t>Causes a faster relaxation (briefer contraction)</a:t>
            </a:r>
          </a:p>
          <a:p>
            <a:pPr lvl="3"/>
            <a:r>
              <a:rPr lang="en-US" dirty="0">
                <a:solidFill>
                  <a:schemeClr val="bg1"/>
                </a:solidFill>
              </a:rPr>
              <a:t>Increases the amount of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stored for release on the next beat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Parasympathetic NS:</a:t>
            </a:r>
          </a:p>
          <a:p>
            <a:r>
              <a:rPr lang="en-US" dirty="0">
                <a:solidFill>
                  <a:schemeClr val="bg1"/>
                </a:solidFill>
              </a:rPr>
              <a:t>- inotropism - Via M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r>
              <a:rPr lang="en-US" dirty="0">
                <a:solidFill>
                  <a:schemeClr val="bg1"/>
                </a:solidFill>
              </a:rPr>
              <a:t>Decreases I</a:t>
            </a:r>
            <a:r>
              <a:rPr lang="en-US" baseline="-25000" dirty="0">
                <a:solidFill>
                  <a:schemeClr val="bg1"/>
                </a:solidFill>
              </a:rPr>
              <a:t>Ca2+ </a:t>
            </a:r>
            <a:r>
              <a:rPr lang="en-US" dirty="0">
                <a:solidFill>
                  <a:schemeClr val="bg1"/>
                </a:solidFill>
              </a:rPr>
              <a:t>- decrease the amount of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 released from </a:t>
            </a:r>
            <a:r>
              <a:rPr lang="en-US" dirty="0" err="1">
                <a:solidFill>
                  <a:schemeClr val="bg1"/>
                </a:solidFill>
              </a:rPr>
              <a:t>ScR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93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7C215-2F9C-43C4-A42D-C40116990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Relationship between HR and contractility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D201A-EE5A-4CAD-AA9D-F725F074F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As HR increases there is going to be: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More action potentials per unit time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More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that enters the cell during the plateau</a:t>
            </a:r>
          </a:p>
          <a:p>
            <a:r>
              <a:rPr lang="en-US" dirty="0">
                <a:solidFill>
                  <a:schemeClr val="bg1"/>
                </a:solidFill>
              </a:rPr>
              <a:t>If the increase in HR is caused by catecholamines, the size of I</a:t>
            </a:r>
            <a:r>
              <a:rPr lang="en-US" baseline="-25000" dirty="0">
                <a:solidFill>
                  <a:schemeClr val="bg1"/>
                </a:solidFill>
              </a:rPr>
              <a:t>Ca2</a:t>
            </a:r>
            <a:r>
              <a:rPr lang="en-US" baseline="30000" dirty="0">
                <a:solidFill>
                  <a:schemeClr val="bg1"/>
                </a:solidFill>
              </a:rPr>
              <a:t>+ </a:t>
            </a:r>
            <a:r>
              <a:rPr lang="en-US" dirty="0">
                <a:solidFill>
                  <a:schemeClr val="bg1"/>
                </a:solidFill>
              </a:rPr>
              <a:t>also increases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The </a:t>
            </a:r>
            <a:r>
              <a:rPr lang="en-US" dirty="0" err="1">
                <a:solidFill>
                  <a:schemeClr val="bg1"/>
                </a:solidFill>
              </a:rPr>
              <a:t>ScR</a:t>
            </a:r>
            <a:r>
              <a:rPr lang="en-US" dirty="0">
                <a:solidFill>
                  <a:schemeClr val="bg1"/>
                </a:solidFill>
              </a:rPr>
              <a:t> accumulates more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for subsequent release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Two examples of this phenomenon: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Positive staircase effect (Bowditch staircase): </a:t>
            </a:r>
          </a:p>
          <a:p>
            <a:r>
              <a:rPr lang="en-US" dirty="0">
                <a:solidFill>
                  <a:schemeClr val="bg1"/>
                </a:solidFill>
              </a:rPr>
              <a:t>HR doubles, the tension developed on each beat increases in a stepwise fashion to a maximal value</a:t>
            </a:r>
          </a:p>
          <a:p>
            <a:r>
              <a:rPr lang="en-US" dirty="0">
                <a:solidFill>
                  <a:schemeClr val="bg1"/>
                </a:solidFill>
              </a:rPr>
              <a:t>The very first beat shows no increase in tension because the extra Ca</a:t>
            </a:r>
            <a:r>
              <a:rPr lang="en-US" baseline="30000" dirty="0">
                <a:solidFill>
                  <a:schemeClr val="bg1"/>
                </a:solidFill>
              </a:rPr>
              <a:t>2+ </a:t>
            </a:r>
            <a:r>
              <a:rPr lang="en-US" dirty="0">
                <a:solidFill>
                  <a:schemeClr val="bg1"/>
                </a:solidFill>
              </a:rPr>
              <a:t>has not accumulated yet</a:t>
            </a:r>
          </a:p>
          <a:p>
            <a:r>
              <a:rPr lang="en-US" dirty="0">
                <a:solidFill>
                  <a:schemeClr val="bg1"/>
                </a:solidFill>
              </a:rPr>
              <a:t>Subsequent beats effect becomes evident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Post extrasystolic potentiation:</a:t>
            </a:r>
          </a:p>
          <a:p>
            <a:r>
              <a:rPr lang="en-US" dirty="0">
                <a:solidFill>
                  <a:schemeClr val="bg1"/>
                </a:solidFill>
              </a:rPr>
              <a:t>An extrasystolic beat is generated by a latent pacemaker – the tension developed on the next beat is higher than normal</a:t>
            </a:r>
          </a:p>
        </p:txBody>
      </p:sp>
    </p:spTree>
    <p:extLst>
      <p:ext uri="{BB962C8B-B14F-4D97-AF65-F5344CB8AC3E}">
        <p14:creationId xmlns:p14="http://schemas.microsoft.com/office/powerpoint/2010/main" val="673801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he Cardiac Cycle | Deranged Physiology">
            <a:extLst>
              <a:ext uri="{FF2B5EF4-FFF2-40B4-BE49-F238E27FC236}">
                <a16:creationId xmlns:a16="http://schemas.microsoft.com/office/drawing/2014/main" id="{71554B3A-4E11-4456-B000-748A771FA9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17" b="21630"/>
          <a:stretch/>
        </p:blipFill>
        <p:spPr bwMode="auto">
          <a:xfrm>
            <a:off x="1191260" y="6306"/>
            <a:ext cx="7823200" cy="681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1">
            <a:extLst>
              <a:ext uri="{FF2B5EF4-FFF2-40B4-BE49-F238E27FC236}">
                <a16:creationId xmlns:a16="http://schemas.microsoft.com/office/drawing/2014/main" id="{7C85EE2C-B0B5-441D-B80A-7C032B52757E}"/>
              </a:ext>
            </a:extLst>
          </p:cNvPr>
          <p:cNvSpPr/>
          <p:nvPr/>
        </p:nvSpPr>
        <p:spPr>
          <a:xfrm>
            <a:off x="2773680" y="264160"/>
            <a:ext cx="1241272" cy="654820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1b">
            <a:extLst>
              <a:ext uri="{FF2B5EF4-FFF2-40B4-BE49-F238E27FC236}">
                <a16:creationId xmlns:a16="http://schemas.microsoft.com/office/drawing/2014/main" id="{EA8C8185-2840-488B-9420-FC10F2278151}"/>
              </a:ext>
            </a:extLst>
          </p:cNvPr>
          <p:cNvSpPr/>
          <p:nvPr/>
        </p:nvSpPr>
        <p:spPr>
          <a:xfrm>
            <a:off x="4939184" y="154897"/>
            <a:ext cx="3888828" cy="654820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2">
            <a:extLst>
              <a:ext uri="{FF2B5EF4-FFF2-40B4-BE49-F238E27FC236}">
                <a16:creationId xmlns:a16="http://schemas.microsoft.com/office/drawing/2014/main" id="{FFFD18D0-DD30-45A7-A295-3529178AA385}"/>
              </a:ext>
            </a:extLst>
          </p:cNvPr>
          <p:cNvSpPr/>
          <p:nvPr/>
        </p:nvSpPr>
        <p:spPr>
          <a:xfrm>
            <a:off x="2773680" y="264160"/>
            <a:ext cx="1960880" cy="654820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2b">
            <a:extLst>
              <a:ext uri="{FF2B5EF4-FFF2-40B4-BE49-F238E27FC236}">
                <a16:creationId xmlns:a16="http://schemas.microsoft.com/office/drawing/2014/main" id="{3C908FF3-7F5F-4762-B1E2-F7D363A94164}"/>
              </a:ext>
            </a:extLst>
          </p:cNvPr>
          <p:cNvSpPr/>
          <p:nvPr/>
        </p:nvSpPr>
        <p:spPr>
          <a:xfrm>
            <a:off x="5262880" y="264160"/>
            <a:ext cx="3576320" cy="654820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3">
            <a:extLst>
              <a:ext uri="{FF2B5EF4-FFF2-40B4-BE49-F238E27FC236}">
                <a16:creationId xmlns:a16="http://schemas.microsoft.com/office/drawing/2014/main" id="{01F5EC29-E14D-43DB-B695-F75CA257C4C2}"/>
              </a:ext>
            </a:extLst>
          </p:cNvPr>
          <p:cNvSpPr/>
          <p:nvPr/>
        </p:nvSpPr>
        <p:spPr>
          <a:xfrm>
            <a:off x="2773680" y="185502"/>
            <a:ext cx="2250604" cy="654820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3b">
            <a:extLst>
              <a:ext uri="{FF2B5EF4-FFF2-40B4-BE49-F238E27FC236}">
                <a16:creationId xmlns:a16="http://schemas.microsoft.com/office/drawing/2014/main" id="{6FDC7A6E-ACAE-4AEF-99BF-4E8922ABCF53}"/>
              </a:ext>
            </a:extLst>
          </p:cNvPr>
          <p:cNvSpPr/>
          <p:nvPr/>
        </p:nvSpPr>
        <p:spPr>
          <a:xfrm>
            <a:off x="6007510" y="264159"/>
            <a:ext cx="2852710" cy="654820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4" name="4">
            <a:extLst>
              <a:ext uri="{FF2B5EF4-FFF2-40B4-BE49-F238E27FC236}">
                <a16:creationId xmlns:a16="http://schemas.microsoft.com/office/drawing/2014/main" id="{F51A4DEB-56D4-4F89-B355-C460CEDF2AEB}"/>
              </a:ext>
            </a:extLst>
          </p:cNvPr>
          <p:cNvSpPr/>
          <p:nvPr/>
        </p:nvSpPr>
        <p:spPr>
          <a:xfrm>
            <a:off x="2783840" y="264161"/>
            <a:ext cx="2987695" cy="65938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4b">
            <a:extLst>
              <a:ext uri="{FF2B5EF4-FFF2-40B4-BE49-F238E27FC236}">
                <a16:creationId xmlns:a16="http://schemas.microsoft.com/office/drawing/2014/main" id="{4E75510D-2A16-4D1F-AFF0-3CE2A2427B49}"/>
              </a:ext>
            </a:extLst>
          </p:cNvPr>
          <p:cNvSpPr/>
          <p:nvPr/>
        </p:nvSpPr>
        <p:spPr>
          <a:xfrm>
            <a:off x="6567948" y="264160"/>
            <a:ext cx="2310581" cy="654820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6" name="5">
            <a:extLst>
              <a:ext uri="{FF2B5EF4-FFF2-40B4-BE49-F238E27FC236}">
                <a16:creationId xmlns:a16="http://schemas.microsoft.com/office/drawing/2014/main" id="{C92E7F21-0EDE-4BB4-8999-44386A697741}"/>
              </a:ext>
            </a:extLst>
          </p:cNvPr>
          <p:cNvSpPr/>
          <p:nvPr/>
        </p:nvSpPr>
        <p:spPr>
          <a:xfrm>
            <a:off x="2783840" y="185502"/>
            <a:ext cx="3557966" cy="654820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5b">
            <a:extLst>
              <a:ext uri="{FF2B5EF4-FFF2-40B4-BE49-F238E27FC236}">
                <a16:creationId xmlns:a16="http://schemas.microsoft.com/office/drawing/2014/main" id="{D5E7389B-A18B-490D-B92C-9166CF5B34DE}"/>
              </a:ext>
            </a:extLst>
          </p:cNvPr>
          <p:cNvSpPr/>
          <p:nvPr/>
        </p:nvSpPr>
        <p:spPr>
          <a:xfrm>
            <a:off x="7354529" y="264160"/>
            <a:ext cx="1505692" cy="654820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6">
            <a:extLst>
              <a:ext uri="{FF2B5EF4-FFF2-40B4-BE49-F238E27FC236}">
                <a16:creationId xmlns:a16="http://schemas.microsoft.com/office/drawing/2014/main" id="{59852AAE-1AB7-4321-9D31-0A6B8A3EAAA7}"/>
              </a:ext>
            </a:extLst>
          </p:cNvPr>
          <p:cNvSpPr/>
          <p:nvPr/>
        </p:nvSpPr>
        <p:spPr>
          <a:xfrm>
            <a:off x="2774731" y="148941"/>
            <a:ext cx="4147179" cy="656011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6b">
            <a:extLst>
              <a:ext uri="{FF2B5EF4-FFF2-40B4-BE49-F238E27FC236}">
                <a16:creationId xmlns:a16="http://schemas.microsoft.com/office/drawing/2014/main" id="{59FCFF2C-4999-4949-BC1E-E29FAF6BCD7F}"/>
              </a:ext>
            </a:extLst>
          </p:cNvPr>
          <p:cNvSpPr/>
          <p:nvPr/>
        </p:nvSpPr>
        <p:spPr>
          <a:xfrm>
            <a:off x="7964129" y="252248"/>
            <a:ext cx="896092" cy="656011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7">
            <a:extLst>
              <a:ext uri="{FF2B5EF4-FFF2-40B4-BE49-F238E27FC236}">
                <a16:creationId xmlns:a16="http://schemas.microsoft.com/office/drawing/2014/main" id="{01CC0004-42BC-4F96-BC2A-19645DE51F48}"/>
              </a:ext>
            </a:extLst>
          </p:cNvPr>
          <p:cNvSpPr/>
          <p:nvPr/>
        </p:nvSpPr>
        <p:spPr>
          <a:xfrm>
            <a:off x="2713785" y="144737"/>
            <a:ext cx="4778150" cy="656852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Atrial sys">
            <a:extLst>
              <a:ext uri="{FF2B5EF4-FFF2-40B4-BE49-F238E27FC236}">
                <a16:creationId xmlns:a16="http://schemas.microsoft.com/office/drawing/2014/main" id="{158E3543-2E62-4479-8360-6A2B73788F07}"/>
              </a:ext>
            </a:extLst>
          </p:cNvPr>
          <p:cNvSpPr txBox="1"/>
          <p:nvPr/>
        </p:nvSpPr>
        <p:spPr>
          <a:xfrm>
            <a:off x="9261988" y="616493"/>
            <a:ext cx="256622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Atrial systole: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Atrial depolarization and contraction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Preceded by P wave on EKG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Aortic P 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LV P 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Increase in LA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AV valves are open and is filling with blood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Reflected as A wave on venous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S4 in cases of LV hypertrophy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Ends with closure of MV</a:t>
            </a:r>
          </a:p>
        </p:txBody>
      </p:sp>
      <p:sp>
        <p:nvSpPr>
          <p:cNvPr id="36" name="isolvol con">
            <a:extLst>
              <a:ext uri="{FF2B5EF4-FFF2-40B4-BE49-F238E27FC236}">
                <a16:creationId xmlns:a16="http://schemas.microsoft.com/office/drawing/2014/main" id="{58795090-D123-4E67-A6C0-CE7E6F6D606B}"/>
              </a:ext>
            </a:extLst>
          </p:cNvPr>
          <p:cNvSpPr txBox="1"/>
          <p:nvPr/>
        </p:nvSpPr>
        <p:spPr>
          <a:xfrm>
            <a:off x="9261988" y="616493"/>
            <a:ext cx="2694038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chemeClr val="bg1"/>
                </a:solidFill>
              </a:rPr>
              <a:t>Isovolumetric contraction:</a:t>
            </a:r>
          </a:p>
          <a:p>
            <a:pPr marL="0" indent="0" algn="ctr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Begins during QRS complex – </a:t>
            </a:r>
            <a:r>
              <a:rPr lang="en-US" b="1" dirty="0">
                <a:solidFill>
                  <a:schemeClr val="bg1"/>
                </a:solidFill>
              </a:rPr>
              <a:t>electrical activation of the ventricles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Aortic P 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LV pressure increases dramatically but volume remains constant (valves closed)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LA P low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When LV pressure exceeds LA, mitral valve closes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S1</a:t>
            </a:r>
          </a:p>
        </p:txBody>
      </p:sp>
      <p:sp>
        <p:nvSpPr>
          <p:cNvPr id="38" name="early ejec">
            <a:extLst>
              <a:ext uri="{FF2B5EF4-FFF2-40B4-BE49-F238E27FC236}">
                <a16:creationId xmlns:a16="http://schemas.microsoft.com/office/drawing/2014/main" id="{40C0C830-CB5D-4569-9C20-B503E809CD75}"/>
              </a:ext>
            </a:extLst>
          </p:cNvPr>
          <p:cNvSpPr txBox="1"/>
          <p:nvPr/>
        </p:nvSpPr>
        <p:spPr>
          <a:xfrm>
            <a:off x="9146417" y="616493"/>
            <a:ext cx="280960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Rapid ventricular ejection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Early ejection phase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LV continues to contract, and </a:t>
            </a:r>
            <a:r>
              <a:rPr lang="en-US" b="1" dirty="0">
                <a:solidFill>
                  <a:schemeClr val="bg1"/>
                </a:solidFill>
              </a:rPr>
              <a:t>aortic valve opens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End of ST segment or beginning of T wave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Aortic P high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LV P high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LA P slowly increases as blood returns from lungs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LV volume drops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Venous pressure peaks</a:t>
            </a:r>
          </a:p>
        </p:txBody>
      </p:sp>
      <p:sp>
        <p:nvSpPr>
          <p:cNvPr id="40" name="late ejec">
            <a:extLst>
              <a:ext uri="{FF2B5EF4-FFF2-40B4-BE49-F238E27FC236}">
                <a16:creationId xmlns:a16="http://schemas.microsoft.com/office/drawing/2014/main" id="{732656A5-AC7E-4817-AFE1-7C6D625B4A93}"/>
              </a:ext>
            </a:extLst>
          </p:cNvPr>
          <p:cNvSpPr txBox="1"/>
          <p:nvPr/>
        </p:nvSpPr>
        <p:spPr>
          <a:xfrm>
            <a:off x="9163665" y="644988"/>
            <a:ext cx="302833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Reduced Ventricular ejection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Late ejection phase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Ventricles begin to repolarize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 wave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Aortic P drops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LV pressure falls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LA pressure continues to increase as blood returns from lungs</a:t>
            </a:r>
          </a:p>
        </p:txBody>
      </p:sp>
      <p:sp>
        <p:nvSpPr>
          <p:cNvPr id="42" name="isovol rel">
            <a:extLst>
              <a:ext uri="{FF2B5EF4-FFF2-40B4-BE49-F238E27FC236}">
                <a16:creationId xmlns:a16="http://schemas.microsoft.com/office/drawing/2014/main" id="{F21E85B2-889A-476F-BEE7-E77E79E55102}"/>
              </a:ext>
            </a:extLst>
          </p:cNvPr>
          <p:cNvSpPr txBox="1"/>
          <p:nvPr/>
        </p:nvSpPr>
        <p:spPr>
          <a:xfrm>
            <a:off x="9232489" y="753296"/>
            <a:ext cx="277269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Isovolumetric relaxation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Ventricles are fully repolarized and </a:t>
            </a:r>
            <a:r>
              <a:rPr lang="en-US" b="1" dirty="0">
                <a:solidFill>
                  <a:schemeClr val="bg1"/>
                </a:solidFill>
              </a:rPr>
              <a:t>aortic valve closes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End of the T wave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Aortic P higher that LV P so valve closes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LV pressure decreases dramatically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All valves are closed cause LV P is higher than LA 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S2</a:t>
            </a:r>
          </a:p>
        </p:txBody>
      </p:sp>
      <p:sp>
        <p:nvSpPr>
          <p:cNvPr id="44" name="rapid ven fil">
            <a:extLst>
              <a:ext uri="{FF2B5EF4-FFF2-40B4-BE49-F238E27FC236}">
                <a16:creationId xmlns:a16="http://schemas.microsoft.com/office/drawing/2014/main" id="{92245785-8ADB-4DD7-B281-50A3AF7DE084}"/>
              </a:ext>
            </a:extLst>
          </p:cNvPr>
          <p:cNvSpPr txBox="1"/>
          <p:nvPr/>
        </p:nvSpPr>
        <p:spPr>
          <a:xfrm>
            <a:off x="9360310" y="751898"/>
            <a:ext cx="2703871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Rapid ventricular/diastolic filling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Ventricular pressure falls and </a:t>
            </a:r>
            <a:r>
              <a:rPr lang="en-US" b="1" dirty="0">
                <a:solidFill>
                  <a:schemeClr val="bg1"/>
                </a:solidFill>
              </a:rPr>
              <a:t>Mitral valve opens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Aortic P going 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LV P 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LA P goes down as LA is emptying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LV volume goes 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Ventricular pressure remains low as the V is very compliant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Venous P goes 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6" name="late fill">
            <a:extLst>
              <a:ext uri="{FF2B5EF4-FFF2-40B4-BE49-F238E27FC236}">
                <a16:creationId xmlns:a16="http://schemas.microsoft.com/office/drawing/2014/main" id="{534FB419-0B95-45CD-9A16-D8475B2721DC}"/>
              </a:ext>
            </a:extLst>
          </p:cNvPr>
          <p:cNvSpPr txBox="1"/>
          <p:nvPr/>
        </p:nvSpPr>
        <p:spPr>
          <a:xfrm>
            <a:off x="9311148" y="844329"/>
            <a:ext cx="2635046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Reduced/late diastolic filling (Diastasis)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Longest phase of the cardiac 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Aortic P goes 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LV P same as LA 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LV volume going 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End of diastole</a:t>
            </a:r>
          </a:p>
        </p:txBody>
      </p:sp>
    </p:spTree>
    <p:extLst>
      <p:ext uri="{BB962C8B-B14F-4D97-AF65-F5344CB8AC3E}">
        <p14:creationId xmlns:p14="http://schemas.microsoft.com/office/powerpoint/2010/main" val="171740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8" grpId="0" animBg="1"/>
      <p:bldP spid="18" grpId="1" animBg="1"/>
      <p:bldP spid="17" grpId="0" animBg="1"/>
      <p:bldP spid="17" grpId="1" animBg="1"/>
      <p:bldP spid="20" grpId="0" animBg="1"/>
      <p:bldP spid="20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/>
      <p:bldP spid="32" grpId="1"/>
      <p:bldP spid="36" grpId="0"/>
      <p:bldP spid="36" grpId="1"/>
      <p:bldP spid="38" grpId="0"/>
      <p:bldP spid="38" grpId="1"/>
      <p:bldP spid="40" grpId="0"/>
      <p:bldP spid="40" grpId="1"/>
      <p:bldP spid="42" grpId="0"/>
      <p:bldP spid="42" grpId="1"/>
      <p:bldP spid="44" grpId="0"/>
      <p:bldP spid="44" grpId="1"/>
      <p:bldP spid="46" grpId="0"/>
      <p:bldP spid="46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76D8D-23DC-488F-9EAD-3766340AF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6780" y="453616"/>
            <a:ext cx="5680587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Venous Pressure curve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4FF3F-FE7D-4E23-B99E-8FC64A4E3E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777"/>
          <a:stretch/>
        </p:blipFill>
        <p:spPr>
          <a:xfrm>
            <a:off x="153010" y="708678"/>
            <a:ext cx="4713958" cy="61785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1C6140-14A3-468D-AC77-D5A393DFCE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2980"/>
          <a:stretch/>
        </p:blipFill>
        <p:spPr>
          <a:xfrm>
            <a:off x="153010" y="0"/>
            <a:ext cx="4713958" cy="285119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9709A6B6-CE56-4C78-8BA6-2B04D2D02E26}"/>
              </a:ext>
            </a:extLst>
          </p:cNvPr>
          <p:cNvSpPr/>
          <p:nvPr/>
        </p:nvSpPr>
        <p:spPr>
          <a:xfrm>
            <a:off x="1170039" y="4320208"/>
            <a:ext cx="619432" cy="660796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EE90FB-EF25-455A-B7B5-7337D662C0C3}"/>
              </a:ext>
            </a:extLst>
          </p:cNvPr>
          <p:cNvSpPr/>
          <p:nvPr/>
        </p:nvSpPr>
        <p:spPr>
          <a:xfrm>
            <a:off x="1870841" y="210207"/>
            <a:ext cx="2869325" cy="617855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0DFE9D-DCBB-4771-9B13-9DA6E6D6ED4D}"/>
              </a:ext>
            </a:extLst>
          </p:cNvPr>
          <p:cNvSpPr txBox="1"/>
          <p:nvPr/>
        </p:nvSpPr>
        <p:spPr>
          <a:xfrm>
            <a:off x="7208273" y="1759055"/>
            <a:ext cx="36576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Atrial systole: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Atrial depolarization and contraction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Increase in LA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FE657BF-7FF8-4323-97DF-581177E056CC}"/>
              </a:ext>
            </a:extLst>
          </p:cNvPr>
          <p:cNvSpPr/>
          <p:nvPr/>
        </p:nvSpPr>
        <p:spPr>
          <a:xfrm>
            <a:off x="1660960" y="4208420"/>
            <a:ext cx="619432" cy="660796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92467E3-8FBD-44E9-8F4D-BFA657A01A7E}"/>
              </a:ext>
            </a:extLst>
          </p:cNvPr>
          <p:cNvSpPr/>
          <p:nvPr/>
        </p:nvSpPr>
        <p:spPr>
          <a:xfrm>
            <a:off x="1170039" y="210207"/>
            <a:ext cx="445401" cy="5969876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880C92-8AD0-46A7-A88B-9F7353D04279}"/>
              </a:ext>
            </a:extLst>
          </p:cNvPr>
          <p:cNvSpPr/>
          <p:nvPr/>
        </p:nvSpPr>
        <p:spPr>
          <a:xfrm>
            <a:off x="2490273" y="210207"/>
            <a:ext cx="2249893" cy="596987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F058C42-AEC0-4FC1-8895-1CEDA1A0590B}"/>
              </a:ext>
            </a:extLst>
          </p:cNvPr>
          <p:cNvSpPr/>
          <p:nvPr/>
        </p:nvSpPr>
        <p:spPr>
          <a:xfrm>
            <a:off x="1170039" y="200372"/>
            <a:ext cx="1573398" cy="596987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966B360-1C35-4A7C-9B87-4EA560411925}"/>
              </a:ext>
            </a:extLst>
          </p:cNvPr>
          <p:cNvSpPr/>
          <p:nvPr/>
        </p:nvSpPr>
        <p:spPr>
          <a:xfrm>
            <a:off x="3760466" y="210207"/>
            <a:ext cx="1106502" cy="596987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ABA2DF-92D1-4A6C-81DF-902A9517ACFA}"/>
              </a:ext>
            </a:extLst>
          </p:cNvPr>
          <p:cNvSpPr txBox="1"/>
          <p:nvPr/>
        </p:nvSpPr>
        <p:spPr>
          <a:xfrm>
            <a:off x="7449163" y="1779179"/>
            <a:ext cx="317581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Rapid ventricular ejection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Early ejection phase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LV continues to contract, and </a:t>
            </a:r>
            <a:r>
              <a:rPr lang="en-US" b="1" dirty="0">
                <a:solidFill>
                  <a:schemeClr val="bg1"/>
                </a:solidFill>
              </a:rPr>
              <a:t>aortic valve opens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LA P slowly increases as blood returns from lungs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Venous pressure peaks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DE7053-1F3B-4F25-9E37-A6AF20794CEE}"/>
              </a:ext>
            </a:extLst>
          </p:cNvPr>
          <p:cNvSpPr txBox="1"/>
          <p:nvPr/>
        </p:nvSpPr>
        <p:spPr>
          <a:xfrm>
            <a:off x="7253747" y="1739493"/>
            <a:ext cx="356665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Isovolumetric relaxation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Ventricles are fully repolarized and </a:t>
            </a:r>
            <a:r>
              <a:rPr lang="en-US" b="1" dirty="0">
                <a:solidFill>
                  <a:schemeClr val="bg1"/>
                </a:solidFill>
              </a:rPr>
              <a:t>aortic valve closes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LA pressure is building up before MV opens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LV pressure decreases dramatically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A018A4D-8552-4F62-A71C-73E2D24BB413}"/>
              </a:ext>
            </a:extLst>
          </p:cNvPr>
          <p:cNvSpPr/>
          <p:nvPr/>
        </p:nvSpPr>
        <p:spPr>
          <a:xfrm>
            <a:off x="2841771" y="4312426"/>
            <a:ext cx="619432" cy="660796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58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26" grpId="0"/>
      <p:bldP spid="26" grpId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8" grpId="0"/>
      <p:bldP spid="18" grpId="1"/>
      <p:bldP spid="20" grpId="0"/>
      <p:bldP spid="20" grpId="1"/>
      <p:bldP spid="9" grpId="0" animBg="1"/>
      <p:bldP spid="9" grpId="1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E698607-30B6-4151-A348-6365E440872D}"/>
              </a:ext>
            </a:extLst>
          </p:cNvPr>
          <p:cNvSpPr/>
          <p:nvPr/>
        </p:nvSpPr>
        <p:spPr>
          <a:xfrm>
            <a:off x="7337981" y="1295400"/>
            <a:ext cx="4854019" cy="46958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E4A8E5-0963-462D-8BFC-A6D663F28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Length-Tension relationship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B2513-B2EA-4081-A8D8-5F6B962CB9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00775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If muscle contracts at low resting sarcomere lengths the amount of active tension developed is relatively small</a:t>
            </a:r>
          </a:p>
          <a:p>
            <a:r>
              <a:rPr lang="en-US" dirty="0">
                <a:solidFill>
                  <a:schemeClr val="bg1"/>
                </a:solidFill>
              </a:rPr>
              <a:t>By increasing fiber length: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Greater overlap between thick and thin filaments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Greater sensitivity of troponin C to Ca</a:t>
            </a:r>
            <a:r>
              <a:rPr lang="en-US" baseline="30000" dirty="0">
                <a:solidFill>
                  <a:schemeClr val="bg1"/>
                </a:solidFill>
              </a:rPr>
              <a:t>2+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Increased release of intracellular Ca</a:t>
            </a:r>
            <a:r>
              <a:rPr lang="en-US" baseline="30000" dirty="0">
                <a:solidFill>
                  <a:schemeClr val="bg1"/>
                </a:solidFill>
              </a:rPr>
              <a:t>2+</a:t>
            </a:r>
          </a:p>
          <a:p>
            <a:pPr marL="457200" lvl="1" indent="0">
              <a:buNone/>
            </a:pPr>
            <a:endParaRPr lang="en-US" baseline="30000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 maximal active tension achieved when sarcomere length is about </a:t>
            </a:r>
            <a:r>
              <a:rPr lang="en-US" b="1" dirty="0">
                <a:solidFill>
                  <a:schemeClr val="bg1"/>
                </a:solidFill>
              </a:rPr>
              <a:t>2.2 microns (</a:t>
            </a:r>
            <a:r>
              <a:rPr lang="en-US" b="1" dirty="0" err="1">
                <a:solidFill>
                  <a:schemeClr val="bg1"/>
                </a:solidFill>
              </a:rPr>
              <a:t>L</a:t>
            </a:r>
            <a:r>
              <a:rPr lang="en-US" b="1" baseline="-25000" dirty="0" err="1">
                <a:solidFill>
                  <a:schemeClr val="bg1"/>
                </a:solidFill>
              </a:rPr>
              <a:t>max</a:t>
            </a:r>
            <a:r>
              <a:rPr lang="en-US" b="1" dirty="0"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The tension of a single fiber corresponds to the pressure developed by the LV</a:t>
            </a:r>
          </a:p>
        </p:txBody>
      </p:sp>
      <p:pic>
        <p:nvPicPr>
          <p:cNvPr id="1028" name="Picture 4" descr="Cardiac muscle length-tension relationship">
            <a:extLst>
              <a:ext uri="{FF2B5EF4-FFF2-40B4-BE49-F238E27FC236}">
                <a16:creationId xmlns:a16="http://schemas.microsoft.com/office/drawing/2014/main" id="{29663B4F-824E-48EB-8987-203B62394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981" y="1381125"/>
            <a:ext cx="4685744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22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97155-C823-44F0-9C6E-F802463DC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1. Velocity of flow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BEEEED3-0DDF-4F14-AA51-71CDB9860C7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Q= Rate of displacement of blood per unit time  </a:t>
                </a:r>
              </a:p>
              <a:p>
                <a:pPr marL="457200" lvl="1" indent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457200" lvl="1" indent="0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 v=Q/A</a:t>
                </a:r>
              </a:p>
              <a:p>
                <a:pPr marL="457200" lvl="1" indent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lvl="2"/>
                <a:r>
                  <a:rPr lang="en-US" dirty="0">
                    <a:solidFill>
                      <a:schemeClr val="bg1"/>
                    </a:solidFill>
                  </a:rPr>
                  <a:t>V = velocity of flow (cm/s) – rate of displacement of the blood per unit time</a:t>
                </a:r>
              </a:p>
              <a:p>
                <a:pPr lvl="2"/>
                <a:r>
                  <a:rPr lang="en-US" dirty="0">
                    <a:solidFill>
                      <a:schemeClr val="bg1"/>
                    </a:solidFill>
                  </a:rPr>
                  <a:t>Q = flow (mL/s) – volume flow per unit of time</a:t>
                </a:r>
              </a:p>
              <a:p>
                <a:pPr lvl="2"/>
                <a:r>
                  <a:rPr lang="en-US" dirty="0">
                    <a:solidFill>
                      <a:schemeClr val="bg1"/>
                    </a:solidFill>
                  </a:rPr>
                  <a:t>A = Cross sectional area (cm2) – A=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r</a:t>
                </a:r>
                <a:r>
                  <a:rPr lang="en-US" baseline="30000" dirty="0">
                    <a:solidFill>
                      <a:schemeClr val="bg1"/>
                    </a:solidFill>
                  </a:rPr>
                  <a:t>2</a:t>
                </a:r>
              </a:p>
              <a:p>
                <a:pPr marL="914400" lvl="2" indent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The total blood </a:t>
                </a:r>
                <a:r>
                  <a:rPr lang="en-US" b="1" dirty="0">
                    <a:solidFill>
                      <a:schemeClr val="bg1"/>
                    </a:solidFill>
                  </a:rPr>
                  <a:t>flow</a:t>
                </a:r>
                <a:r>
                  <a:rPr lang="en-US" dirty="0">
                    <a:solidFill>
                      <a:schemeClr val="bg1"/>
                    </a:solidFill>
                  </a:rPr>
                  <a:t> at each level of blood vessel is </a:t>
                </a:r>
                <a:r>
                  <a:rPr lang="en-US" b="1" dirty="0">
                    <a:solidFill>
                      <a:schemeClr val="bg1"/>
                    </a:solidFill>
                  </a:rPr>
                  <a:t>the same </a:t>
                </a:r>
                <a:r>
                  <a:rPr lang="en-US" dirty="0">
                    <a:solidFill>
                      <a:schemeClr val="bg1"/>
                    </a:solidFill>
                  </a:rPr>
                  <a:t>and it is equal to the cardiac output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The </a:t>
                </a:r>
                <a:r>
                  <a:rPr lang="en-US" b="1" dirty="0">
                    <a:solidFill>
                      <a:schemeClr val="bg1"/>
                    </a:solidFill>
                  </a:rPr>
                  <a:t>velocity</a:t>
                </a:r>
                <a:r>
                  <a:rPr lang="en-US" dirty="0">
                    <a:solidFill>
                      <a:schemeClr val="bg1"/>
                    </a:solidFill>
                  </a:rPr>
                  <a:t> though </a:t>
                </a:r>
                <a:r>
                  <a:rPr lang="en-US" b="1" dirty="0">
                    <a:solidFill>
                      <a:schemeClr val="bg1"/>
                    </a:solidFill>
                  </a:rPr>
                  <a:t>varies -</a:t>
                </a:r>
                <a:r>
                  <a:rPr lang="en-US" dirty="0">
                    <a:solidFill>
                      <a:schemeClr val="bg1"/>
                    </a:solidFill>
                  </a:rPr>
                  <a:t> highest in aorta and lowest in capillaries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BEEEED3-0DDF-4F14-AA51-71CDB9860C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3081" r="-9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26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B5D84-FF53-4B9F-850F-D550D97F8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Cardiac muscle contraction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6F6EE-9AE2-4969-84AE-226F7671F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Stroke Volume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Volume ejected on one ventricular contraction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SV = End-diastolic volume – End-systolic volume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Ejection fraction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Effectiveness of the ventricles in ejecting blood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Fraction of the end-diastolic volume that is ejected in one stroke volume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Normally 55% </a:t>
            </a:r>
          </a:p>
        </p:txBody>
      </p:sp>
    </p:spTree>
    <p:extLst>
      <p:ext uri="{BB962C8B-B14F-4D97-AF65-F5344CB8AC3E}">
        <p14:creationId xmlns:p14="http://schemas.microsoft.com/office/powerpoint/2010/main" val="22154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5001301-DAF7-463C-9C45-AAF49BF32FC6}"/>
              </a:ext>
            </a:extLst>
          </p:cNvPr>
          <p:cNvSpPr/>
          <p:nvPr/>
        </p:nvSpPr>
        <p:spPr>
          <a:xfrm>
            <a:off x="7124700" y="1514475"/>
            <a:ext cx="4972050" cy="4076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42209D-E869-404A-9047-97E8020CD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Frank-Starling’s law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2D7E5-7AFA-4918-9B9D-147614314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0552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“</a:t>
            </a:r>
            <a:r>
              <a:rPr lang="en-US" i="1" dirty="0">
                <a:solidFill>
                  <a:schemeClr val="bg1"/>
                </a:solidFill>
              </a:rPr>
              <a:t>The volume of blood ejected by the ventricle depends on the volume present in the ventricle at the end of diastole”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End diastolic volume depends on venous return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Therefore, SV and CO correlate directly with venous return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The volume the heart ejects equals the volume the heart receives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 a steady state CO equals venous return </a:t>
            </a:r>
          </a:p>
        </p:txBody>
      </p:sp>
      <p:pic>
        <p:nvPicPr>
          <p:cNvPr id="18434" name="Picture 2" descr="multiple Frank-Starling curves">
            <a:extLst>
              <a:ext uri="{FF2B5EF4-FFF2-40B4-BE49-F238E27FC236}">
                <a16:creationId xmlns:a16="http://schemas.microsoft.com/office/drawing/2014/main" id="{339E0A89-E6D4-4C9D-B32F-16FE72B03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546" y="1690688"/>
            <a:ext cx="4214354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811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D5920-12D4-4FA4-89E2-03E9B4CB0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3. Cardiac work and myocardial 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consumption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495383-ECCD-4CB0-871F-913D9BEB06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Stroke work – work heart performs with each beat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SV x aortic pressure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Minute work or power = Work per unit time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Cardiac work 2 components = volume work (CO) x pressure work (aortic pressure)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Myocardial 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consumption                   MVO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= CBF × (CaO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− CvO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Cardiac muscle high 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consumption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Correlates directly with cardiac minute work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Pressure work is a large percentage of the total cardiac energy consumption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Myocardial 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consumption correlates poorly with CO – the largest percentage of the 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consumption is for pressure work, which is not CO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51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C176C-F6B8-49D9-ACAD-E9049EF00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Cardiac muscle contraction - Cardiac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9799AD-D0B0-4952-89DF-C54C279C4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In pathologic conditions (aortic stenosis, hypertension)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consumption is extremely high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LV must develop extremely high pressures to pump blood against the stenotic aortic valve, even though CO is reduced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As a result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bg1"/>
                </a:solidFill>
              </a:rPr>
              <a:t>LV thickens</a:t>
            </a:r>
          </a:p>
          <a:p>
            <a:pPr marL="4572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Thickness increase can be explained by </a:t>
            </a:r>
            <a:r>
              <a:rPr lang="en-US" b="1" dirty="0">
                <a:solidFill>
                  <a:schemeClr val="bg1"/>
                </a:solidFill>
              </a:rPr>
              <a:t>Law of Laplace 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P= 2HT/r</a:t>
            </a:r>
          </a:p>
          <a:p>
            <a:pPr lvl="1"/>
            <a:r>
              <a:rPr lang="en-US" sz="1700" dirty="0">
                <a:solidFill>
                  <a:schemeClr val="bg1"/>
                </a:solidFill>
              </a:rPr>
              <a:t>Pressure, H thickness, T tension, r Radius</a:t>
            </a:r>
          </a:p>
          <a:p>
            <a:pPr marL="457200" lvl="1" indent="0">
              <a:buNone/>
            </a:pPr>
            <a:endParaRPr lang="en-US" sz="1700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The greater the H, the greater the P developed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Ventricular wall thickness will increase in response to an increase in P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187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1DF44-0241-4520-9038-9564447DE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Fick’s principle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9BF2C-58C8-44E9-BCBB-1517B349CD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CO can be measured based on the assumption that CO of the left side = CO of the right side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Conservation of mass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 a steady state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Rate of consumption of 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= the amount of 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leaving the lungs in the pulmonary vein minus the amount of 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returning to the lungs in the pulmonary artery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These values can be measured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The amount of 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in the pulmonary veins is pulmonary blood flow x 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content of venous blood - same for the arterial side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consumption = CO x O</a:t>
            </a:r>
            <a:r>
              <a:rPr lang="en-US" baseline="-25000" dirty="0">
                <a:solidFill>
                  <a:schemeClr val="bg1"/>
                </a:solidFill>
              </a:rPr>
              <a:t>2 </a:t>
            </a:r>
            <a:r>
              <a:rPr lang="en-US" dirty="0">
                <a:solidFill>
                  <a:schemeClr val="bg1"/>
                </a:solidFill>
              </a:rPr>
              <a:t>pulmonary vein – CO x 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pulmonary artery</a:t>
            </a:r>
          </a:p>
        </p:txBody>
      </p:sp>
    </p:spTree>
    <p:extLst>
      <p:ext uri="{BB962C8B-B14F-4D97-AF65-F5344CB8AC3E}">
        <p14:creationId xmlns:p14="http://schemas.microsoft.com/office/powerpoint/2010/main" val="1057609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D71399D-6BA9-4E98-B928-CB3E435825AA}"/>
              </a:ext>
            </a:extLst>
          </p:cNvPr>
          <p:cNvSpPr/>
          <p:nvPr/>
        </p:nvSpPr>
        <p:spPr>
          <a:xfrm>
            <a:off x="6716253" y="1276350"/>
            <a:ext cx="5380497" cy="521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39BCE5-6A50-4317-BE75-4CAE3E6A2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Cardiac function curve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15220-5C05-459D-95FF-A8BEE13C52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92329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Plot of relationship between CO of LV and RA pressure</a:t>
            </a:r>
          </a:p>
          <a:p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baseline="-25000" dirty="0">
                <a:solidFill>
                  <a:schemeClr val="bg1"/>
                </a:solidFill>
              </a:rPr>
              <a:t>RA</a:t>
            </a:r>
            <a:r>
              <a:rPr lang="en-US" dirty="0">
                <a:solidFill>
                  <a:schemeClr val="bg1"/>
                </a:solidFill>
              </a:rPr>
              <a:t> related to venous return, end diastolic volume and length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As venous return increases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baseline="-25000" dirty="0">
                <a:solidFill>
                  <a:schemeClr val="bg1"/>
                </a:solidFill>
              </a:rPr>
              <a:t>RA</a:t>
            </a:r>
            <a:r>
              <a:rPr lang="en-US" dirty="0">
                <a:solidFill>
                  <a:schemeClr val="bg1"/>
                </a:solidFill>
              </a:rPr>
              <a:t> increases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End diastolic volume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End diastolic fiber length increase</a:t>
            </a:r>
          </a:p>
          <a:p>
            <a:r>
              <a:rPr lang="en-US" dirty="0">
                <a:solidFill>
                  <a:schemeClr val="bg1"/>
                </a:solidFill>
              </a:rPr>
              <a:t>In a steady state: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The volume the LV ejects as CO equals the volume it received in venous return</a:t>
            </a:r>
          </a:p>
        </p:txBody>
      </p:sp>
      <p:pic>
        <p:nvPicPr>
          <p:cNvPr id="4098" name="Picture 2" descr="cardiac function curves">
            <a:extLst>
              <a:ext uri="{FF2B5EF4-FFF2-40B4-BE49-F238E27FC236}">
                <a16:creationId xmlns:a16="http://schemas.microsoft.com/office/drawing/2014/main" id="{7ACD078E-2177-4D1D-AFC7-1F4CC0133D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253" y="1507284"/>
            <a:ext cx="4992328" cy="474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90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10BB8-6E67-4A8B-9EA1-CBF6B8FC4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Vascular function curve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4DE73-FEFA-414A-AEFA-2298B8E2F2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13439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Depicts the relationship between venous return and P</a:t>
            </a:r>
            <a:r>
              <a:rPr lang="en-US" baseline="-25000" dirty="0">
                <a:solidFill>
                  <a:schemeClr val="bg1"/>
                </a:solidFill>
              </a:rPr>
              <a:t>RA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Venous return to the heart is driven by a pressure gradient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The lower the P</a:t>
            </a:r>
            <a:r>
              <a:rPr lang="en-US" baseline="-25000" dirty="0">
                <a:solidFill>
                  <a:schemeClr val="bg1"/>
                </a:solidFill>
              </a:rPr>
              <a:t>RA</a:t>
            </a:r>
            <a:r>
              <a:rPr lang="en-US" dirty="0">
                <a:solidFill>
                  <a:schemeClr val="bg1"/>
                </a:solidFill>
              </a:rPr>
              <a:t>, the greater the gradient, the greater the return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Flat portion of the curve - P</a:t>
            </a:r>
            <a:r>
              <a:rPr lang="en-US" baseline="-25000" dirty="0">
                <a:solidFill>
                  <a:schemeClr val="bg1"/>
                </a:solidFill>
              </a:rPr>
              <a:t>RA </a:t>
            </a:r>
            <a:r>
              <a:rPr lang="en-US" dirty="0">
                <a:solidFill>
                  <a:schemeClr val="bg1"/>
                </a:solidFill>
              </a:rPr>
              <a:t>is negative - veins collapse - no return to the heart </a:t>
            </a:r>
          </a:p>
          <a:p>
            <a:endParaRPr lang="en-US" baseline="-25000" dirty="0">
              <a:solidFill>
                <a:schemeClr val="bg1"/>
              </a:solidFill>
            </a:endParaRPr>
          </a:p>
          <a:p>
            <a:endParaRPr lang="en-US" baseline="-25000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By combining the curves, we can see the interaction between CO and V return</a:t>
            </a:r>
          </a:p>
          <a:p>
            <a:r>
              <a:rPr lang="en-US" dirty="0">
                <a:solidFill>
                  <a:schemeClr val="bg1"/>
                </a:solidFill>
              </a:rPr>
              <a:t>The point of intersection is called unique operating point or equilibrium point</a:t>
            </a:r>
          </a:p>
          <a:p>
            <a:r>
              <a:rPr lang="en-US" dirty="0">
                <a:solidFill>
                  <a:schemeClr val="bg1"/>
                </a:solidFill>
              </a:rPr>
              <a:t>At this point – CO = V return</a:t>
            </a:r>
          </a:p>
          <a:p>
            <a:endParaRPr lang="en-US" baseline="-25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baseline="-25000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7C324B-EF63-4E25-AB24-405CAD01F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8312" y="1568322"/>
            <a:ext cx="5276930" cy="507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810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B3ED-8A51-4A92-B095-EA2D4DD36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Mean Systemic Pressure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FDA3B-381F-422C-ACD9-D2C534A25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6595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MSP</a:t>
            </a:r>
          </a:p>
          <a:p>
            <a:r>
              <a:rPr lang="en-US" dirty="0">
                <a:solidFill>
                  <a:schemeClr val="bg1"/>
                </a:solidFill>
              </a:rPr>
              <a:t>Value for  P</a:t>
            </a:r>
            <a:r>
              <a:rPr lang="en-US" baseline="-25000" dirty="0">
                <a:solidFill>
                  <a:schemeClr val="bg1"/>
                </a:solidFill>
              </a:rPr>
              <a:t>RA </a:t>
            </a:r>
            <a:r>
              <a:rPr lang="en-US" dirty="0">
                <a:solidFill>
                  <a:schemeClr val="bg1"/>
                </a:solidFill>
              </a:rPr>
              <a:t> at which venous return is zero</a:t>
            </a:r>
          </a:p>
          <a:p>
            <a:r>
              <a:rPr lang="en-US" dirty="0">
                <a:solidFill>
                  <a:schemeClr val="bg1"/>
                </a:solidFill>
              </a:rPr>
              <a:t>Vascular function curve intersects the x axis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It is the P measured throughout the CV system if the heart stopped beating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There is no P gradient, no blood flow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7938D7-7403-4CA8-8ADD-B6EBC8E8B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2279" y="1469232"/>
            <a:ext cx="5094585" cy="4895823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EEEA0827-F1E0-4FFF-B960-BDD63A386A46}"/>
              </a:ext>
            </a:extLst>
          </p:cNvPr>
          <p:cNvSpPr/>
          <p:nvPr/>
        </p:nvSpPr>
        <p:spPr>
          <a:xfrm>
            <a:off x="9773264" y="4837471"/>
            <a:ext cx="1199536" cy="115267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97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CCF84-4E3C-4259-82A9-A7F4985CB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Vascular function curve - Volume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424DA-3A19-4D74-8941-FF862E15C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1837" y="1858055"/>
            <a:ext cx="3866605" cy="36805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Factors that affect MSP: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Blood volume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By increasing the amount stressed volume 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When the amount of stressed volume increases, MSP increases 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Distribution of the blood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Affects the distribution between stressed and unstressed volume 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Stressed volume increases and MSP increases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E204C1-0396-4EC3-930A-AEDB82C22C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837" y="1858055"/>
            <a:ext cx="7389423" cy="3445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052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1F42D-7F90-48E2-80FB-8F5B053D4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028" y="163966"/>
            <a:ext cx="11438166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3. Vascular function curve - Inotropism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71E7EF-61BA-4B21-80BB-69696BC25B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4509674"/>
            <a:ext cx="4933950" cy="2195810"/>
          </a:xfrm>
        </p:spPr>
        <p:txBody>
          <a:bodyPr numCol="1">
            <a:normAutofit fontScale="92500"/>
          </a:bodyPr>
          <a:lstStyle/>
          <a:p>
            <a:pPr lvl="1"/>
            <a:r>
              <a:rPr lang="en-US" sz="2100" dirty="0">
                <a:solidFill>
                  <a:schemeClr val="bg1"/>
                </a:solidFill>
              </a:rPr>
              <a:t>Increase in contractility – increase in SV and CO</a:t>
            </a:r>
          </a:p>
          <a:p>
            <a:pPr lvl="1"/>
            <a:r>
              <a:rPr lang="en-US" sz="2100" dirty="0">
                <a:solidFill>
                  <a:schemeClr val="bg1"/>
                </a:solidFill>
              </a:rPr>
              <a:t>Curve is shifted upward and left</a:t>
            </a:r>
          </a:p>
          <a:p>
            <a:pPr lvl="1"/>
            <a:r>
              <a:rPr lang="en-US" sz="2100" dirty="0">
                <a:solidFill>
                  <a:schemeClr val="bg1"/>
                </a:solidFill>
              </a:rPr>
              <a:t>CO is increases and P</a:t>
            </a:r>
            <a:r>
              <a:rPr lang="en-US" sz="2100" baseline="-25000" dirty="0">
                <a:solidFill>
                  <a:schemeClr val="bg1"/>
                </a:solidFill>
              </a:rPr>
              <a:t>RA </a:t>
            </a:r>
            <a:r>
              <a:rPr lang="en-US" sz="2100" dirty="0">
                <a:solidFill>
                  <a:schemeClr val="bg1"/>
                </a:solidFill>
              </a:rPr>
              <a:t>is decreased</a:t>
            </a:r>
          </a:p>
          <a:p>
            <a:pPr lvl="1"/>
            <a:r>
              <a:rPr lang="en-US" sz="2100" dirty="0">
                <a:solidFill>
                  <a:schemeClr val="bg1"/>
                </a:solidFill>
              </a:rPr>
              <a:t>The decrease in P</a:t>
            </a:r>
            <a:r>
              <a:rPr lang="en-US" sz="2100" baseline="-25000" dirty="0">
                <a:solidFill>
                  <a:schemeClr val="bg1"/>
                </a:solidFill>
              </a:rPr>
              <a:t>RA </a:t>
            </a:r>
            <a:r>
              <a:rPr lang="en-US" sz="2100" dirty="0">
                <a:solidFill>
                  <a:schemeClr val="bg1"/>
                </a:solidFill>
              </a:rPr>
              <a:t>reflects that more blood is ejected from heart (lower V in RA) as a result of higher contractility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D9144A-0975-45B0-B7C0-540884E7C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1629" y="1154249"/>
            <a:ext cx="7001039" cy="32392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8D1AD3-BD4D-42ED-A5BD-3EA84595EF69}"/>
              </a:ext>
            </a:extLst>
          </p:cNvPr>
          <p:cNvSpPr txBox="1"/>
          <p:nvPr/>
        </p:nvSpPr>
        <p:spPr>
          <a:xfrm>
            <a:off x="6419854" y="4509674"/>
            <a:ext cx="36766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Opposite effect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baseline="-25000" dirty="0">
                <a:solidFill>
                  <a:schemeClr val="bg1"/>
                </a:solidFill>
              </a:rPr>
              <a:t>RA</a:t>
            </a:r>
            <a:r>
              <a:rPr lang="en-US" dirty="0">
                <a:solidFill>
                  <a:schemeClr val="bg1"/>
                </a:solidFill>
              </a:rPr>
              <a:t> will be higher since less blood is ejected from the heart w each beat</a:t>
            </a:r>
          </a:p>
        </p:txBody>
      </p:sp>
    </p:spTree>
    <p:extLst>
      <p:ext uri="{BB962C8B-B14F-4D97-AF65-F5344CB8AC3E}">
        <p14:creationId xmlns:p14="http://schemas.microsoft.com/office/powerpoint/2010/main" val="2156067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C832B-D666-4F17-88B2-4821BEFEC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1. Relationship between blood flow, Pressure and Resistance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8A009-0408-4372-8624-F3AD855A2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Flow determined by two factors: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∆ Pressure between the two ends of the vessel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drives the flow</a:t>
            </a:r>
            <a:endParaRPr lang="en-US" dirty="0">
              <a:solidFill>
                <a:schemeClr val="bg1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Resistance to the flow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impedes the flow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Ohm’s law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Q = ∆P / R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The magnitude of flow directly related to the ∆P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Direction of the flow determined by direction of the gradient 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R:</a:t>
            </a:r>
          </a:p>
          <a:p>
            <a:pPr lvl="3"/>
            <a:r>
              <a:rPr lang="en-US" dirty="0">
                <a:solidFill>
                  <a:schemeClr val="bg1"/>
                </a:solidFill>
              </a:rPr>
              <a:t>Inversely related to flow </a:t>
            </a:r>
          </a:p>
          <a:p>
            <a:pPr lvl="3"/>
            <a:r>
              <a:rPr lang="en-US" dirty="0">
                <a:solidFill>
                  <a:schemeClr val="bg1"/>
                </a:solidFill>
              </a:rPr>
              <a:t>Major mechanism for changing blood flow</a:t>
            </a:r>
          </a:p>
        </p:txBody>
      </p:sp>
    </p:spTree>
    <p:extLst>
      <p:ext uri="{BB962C8B-B14F-4D97-AF65-F5344CB8AC3E}">
        <p14:creationId xmlns:p14="http://schemas.microsoft.com/office/powerpoint/2010/main" val="247559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7635E-A768-41E0-AC5F-0ED967648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3. Vascular function curve - Resistance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67EED-9796-47DF-A400-59E7A98FD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30775"/>
            <a:ext cx="10515600" cy="1804987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Increase in TPR – vasoconstriction – affects both curves</a:t>
            </a:r>
          </a:p>
          <a:p>
            <a:r>
              <a:rPr lang="en-US" dirty="0">
                <a:solidFill>
                  <a:schemeClr val="bg1"/>
                </a:solidFill>
              </a:rPr>
              <a:t>Increase in afterload – decrease CO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Cardiac curve shifts downward</a:t>
            </a:r>
          </a:p>
          <a:p>
            <a:r>
              <a:rPr lang="en-US" dirty="0">
                <a:solidFill>
                  <a:schemeClr val="bg1"/>
                </a:solidFill>
              </a:rPr>
              <a:t>Less blood returns to the heart for a given RA pressure – venous return is decreased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Vascular curve rotates counterclockwise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1CE46A-2CCE-4A10-BBD5-B92FF22546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2135" y="1685472"/>
            <a:ext cx="6787729" cy="315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966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2C7AA-4354-4E06-A6EF-D45AA097B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/>
          </a:p>
        </p:txBody>
      </p:sp>
      <p:pic>
        <p:nvPicPr>
          <p:cNvPr id="9" name="Content Placeholder 8" descr="A person stands next to a horse&#10;&#10;Description automatically generated with medium confidence">
            <a:extLst>
              <a:ext uri="{FF2B5EF4-FFF2-40B4-BE49-F238E27FC236}">
                <a16:creationId xmlns:a16="http://schemas.microsoft.com/office/drawing/2014/main" id="{E5112FB6-3AA8-4D29-83BD-FAC6FA00A8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41" b="12958"/>
          <a:stretch/>
        </p:blipFill>
        <p:spPr>
          <a:xfrm>
            <a:off x="0" y="0"/>
            <a:ext cx="12191999" cy="6858000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E8DDF2-4EBC-4A4B-96D7-7FD74EC20C2A}"/>
              </a:ext>
            </a:extLst>
          </p:cNvPr>
          <p:cNvSpPr txBox="1"/>
          <p:nvPr/>
        </p:nvSpPr>
        <p:spPr>
          <a:xfrm>
            <a:off x="91440" y="5411450"/>
            <a:ext cx="60960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4. Regulation of arterial blood pressure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0694235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8CC12-1DB8-4288-A394-F72F73ECD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4. Regulation of Arterial Blood Pressure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4E008-1F54-483E-8351-8F578A5D7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MAP – driving force for blood flow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MAP = CO x TPR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Parallel arrangement of arteries off the aorta allows all organs to see the same MAP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Regulated by: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Baroreceptor reflex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RASS</a:t>
            </a:r>
          </a:p>
        </p:txBody>
      </p:sp>
    </p:spTree>
    <p:extLst>
      <p:ext uri="{BB962C8B-B14F-4D97-AF65-F5344CB8AC3E}">
        <p14:creationId xmlns:p14="http://schemas.microsoft.com/office/powerpoint/2010/main" val="322085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BE13B-730A-496A-B98F-74F9F9C04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4. Baroreceptor reflex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85830-2AC9-4C22-89D7-039684573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Minute by minute regulation</a:t>
            </a:r>
          </a:p>
          <a:p>
            <a:r>
              <a:rPr lang="en-US" dirty="0">
                <a:solidFill>
                  <a:schemeClr val="bg1"/>
                </a:solidFill>
              </a:rPr>
              <a:t>Receptors carotid sinus and aortic arch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Carotid sinus receptors respond to increases or decreases in BP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Aortic arch only to increases in BP</a:t>
            </a:r>
          </a:p>
          <a:p>
            <a:r>
              <a:rPr lang="en-US" dirty="0" err="1">
                <a:solidFill>
                  <a:schemeClr val="bg1"/>
                </a:solidFill>
              </a:rPr>
              <a:t>Mechanoceptors</a:t>
            </a:r>
            <a:r>
              <a:rPr lang="en-US" dirty="0">
                <a:solidFill>
                  <a:schemeClr val="bg1"/>
                </a:solidFill>
              </a:rPr>
              <a:t> – sensitive to pressure or stretch</a:t>
            </a:r>
          </a:p>
          <a:p>
            <a:r>
              <a:rPr lang="en-US" dirty="0">
                <a:solidFill>
                  <a:schemeClr val="bg1"/>
                </a:solidFill>
              </a:rPr>
              <a:t>Increases in BP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Stretches the receptor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Increase in firing rate in afferent</a:t>
            </a:r>
          </a:p>
          <a:p>
            <a:r>
              <a:rPr lang="en-US" dirty="0">
                <a:solidFill>
                  <a:schemeClr val="bg1"/>
                </a:solidFill>
              </a:rPr>
              <a:t>Very sensitive to the rate of change in BP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Relevant in chronic hypertension – new set point</a:t>
            </a:r>
          </a:p>
        </p:txBody>
      </p:sp>
    </p:spTree>
    <p:extLst>
      <p:ext uri="{BB962C8B-B14F-4D97-AF65-F5344CB8AC3E}">
        <p14:creationId xmlns:p14="http://schemas.microsoft.com/office/powerpoint/2010/main" val="25915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uman heart cartoon Royalty Free Vector Image - VectorStock">
            <a:extLst>
              <a:ext uri="{FF2B5EF4-FFF2-40B4-BE49-F238E27FC236}">
                <a16:creationId xmlns:a16="http://schemas.microsoft.com/office/drawing/2014/main" id="{6BDD04B2-1B01-4B40-B46E-6BC07E3BEF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0" t="10120" r="16651" b="16680"/>
          <a:stretch/>
        </p:blipFill>
        <p:spPr bwMode="auto">
          <a:xfrm>
            <a:off x="68126" y="2075598"/>
            <a:ext cx="1958205" cy="233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uman Brain Cartoon Royalty Free Cliparts, Vectors, And Stock Illustration.  Image 57974757.">
            <a:extLst>
              <a:ext uri="{FF2B5EF4-FFF2-40B4-BE49-F238E27FC236}">
                <a16:creationId xmlns:a16="http://schemas.microsoft.com/office/drawing/2014/main" id="{77CE63DC-F592-43BA-B43D-64C2A2980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456" y="1717739"/>
            <a:ext cx="3671888" cy="327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9F22F3-7916-44C1-AD67-9DD2BC75E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109201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4. Baroreceptor reflex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80E007-576B-48D6-A618-EB8BD52D3791}"/>
              </a:ext>
            </a:extLst>
          </p:cNvPr>
          <p:cNvSpPr txBox="1"/>
          <p:nvPr/>
        </p:nvSpPr>
        <p:spPr>
          <a:xfrm>
            <a:off x="467208" y="2376904"/>
            <a:ext cx="1057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highlight>
                  <a:srgbClr val="C0C0C0"/>
                </a:highlight>
              </a:rPr>
              <a:t>↑ BP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70BEDB-7D2D-4866-AD16-FA6C29C06038}"/>
              </a:ext>
            </a:extLst>
          </p:cNvPr>
          <p:cNvSpPr txBox="1"/>
          <p:nvPr/>
        </p:nvSpPr>
        <p:spPr>
          <a:xfrm>
            <a:off x="2013346" y="2811885"/>
            <a:ext cx="158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highlight>
                  <a:srgbClr val="C0C0C0"/>
                </a:highlight>
              </a:rPr>
              <a:t>IX and 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BDE5C1-8963-49BA-8D8E-97B28C94E251}"/>
              </a:ext>
            </a:extLst>
          </p:cNvPr>
          <p:cNvSpPr txBox="1"/>
          <p:nvPr/>
        </p:nvSpPr>
        <p:spPr>
          <a:xfrm>
            <a:off x="3713558" y="1690688"/>
            <a:ext cx="16406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highlight>
                  <a:srgbClr val="C0C0C0"/>
                </a:highlight>
              </a:rPr>
              <a:t>Nucleus tractus solitarius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484CE4-9AA5-4176-BEB4-FB698A15A060}"/>
              </a:ext>
            </a:extLst>
          </p:cNvPr>
          <p:cNvSpPr txBox="1"/>
          <p:nvPr/>
        </p:nvSpPr>
        <p:spPr>
          <a:xfrm>
            <a:off x="3477813" y="3026016"/>
            <a:ext cx="33039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highlight>
                  <a:srgbClr val="C0C0C0"/>
                </a:highlight>
              </a:rPr>
              <a:t>CV centers (in pons and medulla)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highlight>
                  <a:srgbClr val="C0C0C0"/>
                </a:highlight>
              </a:rPr>
              <a:t>Vasoconstrictor 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highlight>
                  <a:srgbClr val="C0C0C0"/>
                </a:highlight>
              </a:rPr>
              <a:t>Cardiac accelerator 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highlight>
                  <a:srgbClr val="C0C0C0"/>
                </a:highlight>
              </a:rPr>
              <a:t>Cardiac decelerator center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3CCAAC-7790-4C32-B741-4FB8036C8AF0}"/>
              </a:ext>
            </a:extLst>
          </p:cNvPr>
          <p:cNvSpPr txBox="1"/>
          <p:nvPr/>
        </p:nvSpPr>
        <p:spPr>
          <a:xfrm>
            <a:off x="5218756" y="2075598"/>
            <a:ext cx="2409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↓ of sympathetic  tone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AD1C1A-B850-4764-960E-2445B8382A25}"/>
              </a:ext>
            </a:extLst>
          </p:cNvPr>
          <p:cNvSpPr txBox="1"/>
          <p:nvPr/>
        </p:nvSpPr>
        <p:spPr>
          <a:xfrm>
            <a:off x="5957413" y="4570494"/>
            <a:ext cx="1314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996FD0-C092-4DD4-96AA-E2A3A6751688}"/>
              </a:ext>
            </a:extLst>
          </p:cNvPr>
          <p:cNvSpPr txBox="1"/>
          <p:nvPr/>
        </p:nvSpPr>
        <p:spPr>
          <a:xfrm>
            <a:off x="6879433" y="3907552"/>
            <a:ext cx="334327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Decreases sympathetic input: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C0C0C0"/>
                </a:highlight>
              </a:rPr>
              <a:t>Decrease HR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C0C0C0"/>
                </a:highlight>
              </a:rPr>
              <a:t>Decreased contractility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C0C0C0"/>
                </a:highlight>
              </a:rPr>
              <a:t>Venular dilation – increased unstressed volume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C0C0C0"/>
                </a:highlight>
              </a:rPr>
              <a:t>Arteriolar dilation – decreased TPR</a:t>
            </a: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3506B2-F8EA-4DA8-A765-344DAE7CE434}"/>
              </a:ext>
            </a:extLst>
          </p:cNvPr>
          <p:cNvSpPr txBox="1"/>
          <p:nvPr/>
        </p:nvSpPr>
        <p:spPr>
          <a:xfrm>
            <a:off x="10597515" y="5015547"/>
            <a:ext cx="16954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Decrease CO</a:t>
            </a:r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D1BFE311-B00A-468B-9EB9-AB6748E0E6C9}"/>
              </a:ext>
            </a:extLst>
          </p:cNvPr>
          <p:cNvSpPr/>
          <p:nvPr/>
        </p:nvSpPr>
        <p:spPr>
          <a:xfrm>
            <a:off x="10087452" y="4247713"/>
            <a:ext cx="400050" cy="1905000"/>
          </a:xfrm>
          <a:prstGeom prst="rightBrac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3922B0-1A9F-440C-B4B2-33BA9367B38C}"/>
              </a:ext>
            </a:extLst>
          </p:cNvPr>
          <p:cNvSpPr txBox="1"/>
          <p:nvPr/>
        </p:nvSpPr>
        <p:spPr>
          <a:xfrm>
            <a:off x="10506075" y="5496560"/>
            <a:ext cx="1695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(MAP = CO x SVR)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64AC769-9B94-4EF6-81B5-919AB90905B3}"/>
              </a:ext>
            </a:extLst>
          </p:cNvPr>
          <p:cNvCxnSpPr/>
          <p:nvPr/>
        </p:nvCxnSpPr>
        <p:spPr>
          <a:xfrm>
            <a:off x="1524483" y="2561570"/>
            <a:ext cx="1571625" cy="0"/>
          </a:xfrm>
          <a:prstGeom prst="straightConnector1">
            <a:avLst/>
          </a:prstGeom>
          <a:ln w="50800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212D394-E24B-439A-A67F-9CD6C0972F87}"/>
              </a:ext>
            </a:extLst>
          </p:cNvPr>
          <p:cNvCxnSpPr/>
          <p:nvPr/>
        </p:nvCxnSpPr>
        <p:spPr>
          <a:xfrm>
            <a:off x="5402460" y="4503344"/>
            <a:ext cx="1571625" cy="0"/>
          </a:xfrm>
          <a:prstGeom prst="straightConnector1">
            <a:avLst/>
          </a:prstGeom>
          <a:ln w="50800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F1E82C7-0A51-4263-9303-93092CF5FFEA}"/>
              </a:ext>
            </a:extLst>
          </p:cNvPr>
          <p:cNvCxnSpPr>
            <a:cxnSpLocks/>
          </p:cNvCxnSpPr>
          <p:nvPr/>
        </p:nvCxnSpPr>
        <p:spPr>
          <a:xfrm>
            <a:off x="5129808" y="2254957"/>
            <a:ext cx="0" cy="714553"/>
          </a:xfrm>
          <a:prstGeom prst="straightConnector1">
            <a:avLst/>
          </a:prstGeom>
          <a:ln w="50800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172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21" grpId="0" animBg="1"/>
      <p:bldP spid="22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41 Clogged Arteries Cartoon Illustrations &amp; Clip Art - iStock">
            <a:extLst>
              <a:ext uri="{FF2B5EF4-FFF2-40B4-BE49-F238E27FC236}">
                <a16:creationId xmlns:a16="http://schemas.microsoft.com/office/drawing/2014/main" id="{0FE42E90-9DA2-4856-90BB-2102CF54FA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8144793" y="4620389"/>
            <a:ext cx="3772887" cy="141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 descr="Kidneys cartoon isolated Royalty Free Vector Image">
            <a:extLst>
              <a:ext uri="{FF2B5EF4-FFF2-40B4-BE49-F238E27FC236}">
                <a16:creationId xmlns:a16="http://schemas.microsoft.com/office/drawing/2014/main" id="{DF7B6B6D-B908-48EC-B02E-DFACB02D5D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87" t="7868" r="1" b="29170"/>
          <a:stretch/>
        </p:blipFill>
        <p:spPr bwMode="auto">
          <a:xfrm>
            <a:off x="8587876" y="1897452"/>
            <a:ext cx="1813129" cy="245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Lung cartoon Images, Stock Photos &amp; Vectors | Shutterstock">
            <a:extLst>
              <a:ext uri="{FF2B5EF4-FFF2-40B4-BE49-F238E27FC236}">
                <a16:creationId xmlns:a16="http://schemas.microsoft.com/office/drawing/2014/main" id="{54972D00-2869-4356-A442-70A7148E17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7" t="9949" r="10000" b="9949"/>
          <a:stretch/>
        </p:blipFill>
        <p:spPr bwMode="auto">
          <a:xfrm>
            <a:off x="1226185" y="4393894"/>
            <a:ext cx="2339620" cy="2479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Kidneys cartoon isolated Royalty Free Vector Image">
            <a:extLst>
              <a:ext uri="{FF2B5EF4-FFF2-40B4-BE49-F238E27FC236}">
                <a16:creationId xmlns:a16="http://schemas.microsoft.com/office/drawing/2014/main" id="{ACD14772-23E2-4556-9165-CCAF091881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74" t="7868" b="29170"/>
          <a:stretch/>
        </p:blipFill>
        <p:spPr bwMode="auto">
          <a:xfrm>
            <a:off x="1899912" y="1674498"/>
            <a:ext cx="1822501" cy="255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46F60C-1CD0-4BB6-A981-B2AE6389F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4. RAAS system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6A8226-3C63-4449-8979-53920A6F16BB}"/>
              </a:ext>
            </a:extLst>
          </p:cNvPr>
          <p:cNvSpPr txBox="1"/>
          <p:nvPr/>
        </p:nvSpPr>
        <p:spPr>
          <a:xfrm>
            <a:off x="289393" y="1865358"/>
            <a:ext cx="1676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↓</a:t>
            </a:r>
            <a:r>
              <a:rPr lang="en-US" dirty="0">
                <a:solidFill>
                  <a:schemeClr val="bg1"/>
                </a:solidFill>
              </a:rPr>
              <a:t>BP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EE11E1-D34E-4942-B918-64B89F3823E6}"/>
              </a:ext>
            </a:extLst>
          </p:cNvPr>
          <p:cNvSpPr txBox="1"/>
          <p:nvPr/>
        </p:nvSpPr>
        <p:spPr>
          <a:xfrm>
            <a:off x="1881873" y="1723846"/>
            <a:ext cx="2915920" cy="3726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↓ </a:t>
            </a:r>
            <a:r>
              <a:rPr lang="en-US" dirty="0"/>
              <a:t>renal perfusion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7927FB-2A69-4AB5-A6AF-DED3C514ABD6}"/>
              </a:ext>
            </a:extLst>
          </p:cNvPr>
          <p:cNvSpPr txBox="1"/>
          <p:nvPr/>
        </p:nvSpPr>
        <p:spPr>
          <a:xfrm>
            <a:off x="1861948" y="2188540"/>
            <a:ext cx="20218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Mechanoreceptors in afferent arteriole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4EE534-D39E-4E41-A6B9-7A37967095AF}"/>
              </a:ext>
            </a:extLst>
          </p:cNvPr>
          <p:cNvSpPr txBox="1"/>
          <p:nvPr/>
        </p:nvSpPr>
        <p:spPr>
          <a:xfrm>
            <a:off x="2438400" y="2866379"/>
            <a:ext cx="2021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Pro-renin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1CA3C3-DF22-4EAD-AFC7-13D32D8B0A66}"/>
              </a:ext>
            </a:extLst>
          </p:cNvPr>
          <p:cNvSpPr txBox="1"/>
          <p:nvPr/>
        </p:nvSpPr>
        <p:spPr>
          <a:xfrm>
            <a:off x="212726" y="4391104"/>
            <a:ext cx="1899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Angiotensinogen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1AC708-32DD-4916-9B04-A7BA0FB37455}"/>
              </a:ext>
            </a:extLst>
          </p:cNvPr>
          <p:cNvSpPr txBox="1"/>
          <p:nvPr/>
        </p:nvSpPr>
        <p:spPr>
          <a:xfrm>
            <a:off x="3127056" y="4628343"/>
            <a:ext cx="1498600" cy="3726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Angiotensin II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B5B37E-57EC-40C9-BEF8-D8531A4EAAB7}"/>
              </a:ext>
            </a:extLst>
          </p:cNvPr>
          <p:cNvSpPr txBox="1"/>
          <p:nvPr/>
        </p:nvSpPr>
        <p:spPr>
          <a:xfrm>
            <a:off x="2446923" y="6072042"/>
            <a:ext cx="30695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Angiotensin-converting enzyme (ACE)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E1D516-7803-448C-9211-EA004BBC2E22}"/>
              </a:ext>
            </a:extLst>
          </p:cNvPr>
          <p:cNvSpPr txBox="1"/>
          <p:nvPr/>
        </p:nvSpPr>
        <p:spPr>
          <a:xfrm>
            <a:off x="4112895" y="1573840"/>
            <a:ext cx="17640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AT</a:t>
            </a:r>
            <a:r>
              <a:rPr lang="en-US" baseline="-25000" dirty="0">
                <a:solidFill>
                  <a:schemeClr val="bg1"/>
                </a:solidFill>
              </a:rPr>
              <a:t>1</a:t>
            </a:r>
            <a:r>
              <a:rPr lang="en-US" dirty="0">
                <a:solidFill>
                  <a:schemeClr val="bg1"/>
                </a:solidFill>
              </a:rPr>
              <a:t> receptors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3C81CF-5B38-481A-B510-60D467270BDF}"/>
              </a:ext>
            </a:extLst>
          </p:cNvPr>
          <p:cNvSpPr txBox="1"/>
          <p:nvPr/>
        </p:nvSpPr>
        <p:spPr>
          <a:xfrm>
            <a:off x="5262880" y="2170795"/>
            <a:ext cx="33629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Adrenal cortex: aldosterone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C948F4-EF1B-4040-A01D-F4F089747514}"/>
              </a:ext>
            </a:extLst>
          </p:cNvPr>
          <p:cNvSpPr txBox="1"/>
          <p:nvPr/>
        </p:nvSpPr>
        <p:spPr>
          <a:xfrm>
            <a:off x="8498840" y="2124628"/>
            <a:ext cx="35661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↑ </a:t>
            </a:r>
            <a:r>
              <a:rPr lang="en-US" dirty="0" err="1">
                <a:highlight>
                  <a:srgbClr val="C0C0C0"/>
                </a:highlight>
              </a:rPr>
              <a:t>ENaCs</a:t>
            </a:r>
            <a:r>
              <a:rPr lang="en-US" dirty="0">
                <a:highlight>
                  <a:srgbClr val="C0C0C0"/>
                </a:highlight>
              </a:rPr>
              <a:t> on principal cells of kidney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7150C02-D0D5-49E4-967B-1C954B934965}"/>
              </a:ext>
            </a:extLst>
          </p:cNvPr>
          <p:cNvSpPr txBox="1"/>
          <p:nvPr/>
        </p:nvSpPr>
        <p:spPr>
          <a:xfrm>
            <a:off x="5262880" y="3014245"/>
            <a:ext cx="23063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-H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pump in PCT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F390DB-C854-4F15-B5D5-65B84AD76E99}"/>
              </a:ext>
            </a:extLst>
          </p:cNvPr>
          <p:cNvSpPr txBox="1"/>
          <p:nvPr/>
        </p:nvSpPr>
        <p:spPr>
          <a:xfrm>
            <a:off x="5261610" y="3778043"/>
            <a:ext cx="2682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Increases thirst and stimulates ADH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11F6FA9-FE27-4F11-A7EA-05551C0677F8}"/>
              </a:ext>
            </a:extLst>
          </p:cNvPr>
          <p:cNvSpPr txBox="1"/>
          <p:nvPr/>
        </p:nvSpPr>
        <p:spPr>
          <a:xfrm>
            <a:off x="8498840" y="3694124"/>
            <a:ext cx="34747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↑ aquaporins in CD (V2) and vasoconstriction (V1)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EE19F1-6867-4E52-BA4F-9F472D9DD191}"/>
              </a:ext>
            </a:extLst>
          </p:cNvPr>
          <p:cNvSpPr txBox="1"/>
          <p:nvPr/>
        </p:nvSpPr>
        <p:spPr>
          <a:xfrm>
            <a:off x="5261610" y="4944040"/>
            <a:ext cx="2570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Arterioles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A9C5085-3401-463E-904A-82F3CAB5EC70}"/>
              </a:ext>
            </a:extLst>
          </p:cNvPr>
          <p:cNvSpPr txBox="1"/>
          <p:nvPr/>
        </p:nvSpPr>
        <p:spPr>
          <a:xfrm>
            <a:off x="1002311" y="5463898"/>
            <a:ext cx="17640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Angiotensin I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49B967C-F1B5-4CA9-9557-4418F74FC801}"/>
              </a:ext>
            </a:extLst>
          </p:cNvPr>
          <p:cNvSpPr txBox="1"/>
          <p:nvPr/>
        </p:nvSpPr>
        <p:spPr>
          <a:xfrm>
            <a:off x="2528134" y="3676468"/>
            <a:ext cx="7543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renin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F73C04-D3B2-486B-A7FB-2B9C6A38DA8B}"/>
              </a:ext>
            </a:extLst>
          </p:cNvPr>
          <p:cNvSpPr txBox="1"/>
          <p:nvPr/>
        </p:nvSpPr>
        <p:spPr>
          <a:xfrm>
            <a:off x="8498840" y="4941040"/>
            <a:ext cx="2113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Vasoconstriction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C5C860-D5CA-4FF4-8386-6C5BEDECCC6B}"/>
              </a:ext>
            </a:extLst>
          </p:cNvPr>
          <p:cNvSpPr txBox="1"/>
          <p:nvPr/>
        </p:nvSpPr>
        <p:spPr>
          <a:xfrm>
            <a:off x="8498840" y="2951687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↑ osmolarity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A5C983D-EEE6-4AA7-B3D1-48DD51BDDA4A}"/>
              </a:ext>
            </a:extLst>
          </p:cNvPr>
          <p:cNvCxnSpPr>
            <a:cxnSpLocks/>
          </p:cNvCxnSpPr>
          <p:nvPr/>
        </p:nvCxnSpPr>
        <p:spPr>
          <a:xfrm>
            <a:off x="1038524" y="1989339"/>
            <a:ext cx="562810" cy="0"/>
          </a:xfrm>
          <a:prstGeom prst="straightConnector1">
            <a:avLst/>
          </a:prstGeom>
          <a:ln w="50800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4E9485E-C090-48CC-88D2-8BA4F9312061}"/>
              </a:ext>
            </a:extLst>
          </p:cNvPr>
          <p:cNvCxnSpPr>
            <a:cxnSpLocks/>
          </p:cNvCxnSpPr>
          <p:nvPr/>
        </p:nvCxnSpPr>
        <p:spPr>
          <a:xfrm>
            <a:off x="2904103" y="3237949"/>
            <a:ext cx="0" cy="456175"/>
          </a:xfrm>
          <a:prstGeom prst="straightConnector1">
            <a:avLst/>
          </a:prstGeom>
          <a:ln w="50800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287E8D7-404C-41F7-B780-9FF2985E64CE}"/>
              </a:ext>
            </a:extLst>
          </p:cNvPr>
          <p:cNvCxnSpPr>
            <a:cxnSpLocks/>
          </p:cNvCxnSpPr>
          <p:nvPr/>
        </p:nvCxnSpPr>
        <p:spPr>
          <a:xfrm flipH="1">
            <a:off x="1950250" y="4149064"/>
            <a:ext cx="649543" cy="976642"/>
          </a:xfrm>
          <a:prstGeom prst="straightConnector1">
            <a:avLst/>
          </a:prstGeom>
          <a:ln w="50800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37B0270-0BEB-4F77-92F1-760916EBBF03}"/>
              </a:ext>
            </a:extLst>
          </p:cNvPr>
          <p:cNvCxnSpPr>
            <a:cxnSpLocks/>
          </p:cNvCxnSpPr>
          <p:nvPr/>
        </p:nvCxnSpPr>
        <p:spPr>
          <a:xfrm>
            <a:off x="1002311" y="4798365"/>
            <a:ext cx="635236" cy="665533"/>
          </a:xfrm>
          <a:prstGeom prst="straightConnector1">
            <a:avLst/>
          </a:prstGeom>
          <a:ln w="50800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1EF2DAD4-27D6-4C1C-83AB-12EF0F5C5DF2}"/>
              </a:ext>
            </a:extLst>
          </p:cNvPr>
          <p:cNvCxnSpPr>
            <a:cxnSpLocks/>
          </p:cNvCxnSpPr>
          <p:nvPr/>
        </p:nvCxnSpPr>
        <p:spPr>
          <a:xfrm flipV="1">
            <a:off x="2569449" y="5104562"/>
            <a:ext cx="862709" cy="505359"/>
          </a:xfrm>
          <a:prstGeom prst="straightConnector1">
            <a:avLst/>
          </a:prstGeom>
          <a:ln w="50800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1E29ABA-183A-4692-83E3-9528595359BF}"/>
              </a:ext>
            </a:extLst>
          </p:cNvPr>
          <p:cNvCxnSpPr>
            <a:cxnSpLocks/>
          </p:cNvCxnSpPr>
          <p:nvPr/>
        </p:nvCxnSpPr>
        <p:spPr>
          <a:xfrm flipV="1">
            <a:off x="3981718" y="2088585"/>
            <a:ext cx="529861" cy="2424058"/>
          </a:xfrm>
          <a:prstGeom prst="straightConnector1">
            <a:avLst/>
          </a:prstGeom>
          <a:ln w="50800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C180C16-F4E6-46E2-B9BA-161138CFEF3F}"/>
              </a:ext>
            </a:extLst>
          </p:cNvPr>
          <p:cNvCxnSpPr>
            <a:cxnSpLocks/>
          </p:cNvCxnSpPr>
          <p:nvPr/>
        </p:nvCxnSpPr>
        <p:spPr>
          <a:xfrm>
            <a:off x="4865474" y="1943172"/>
            <a:ext cx="337852" cy="2971657"/>
          </a:xfrm>
          <a:prstGeom prst="straightConnector1">
            <a:avLst/>
          </a:prstGeom>
          <a:ln w="34925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17464FA2-7768-4037-A579-BCE63D8B9ADA}"/>
              </a:ext>
            </a:extLst>
          </p:cNvPr>
          <p:cNvCxnSpPr>
            <a:cxnSpLocks/>
          </p:cNvCxnSpPr>
          <p:nvPr/>
        </p:nvCxnSpPr>
        <p:spPr>
          <a:xfrm>
            <a:off x="4870972" y="1957777"/>
            <a:ext cx="440574" cy="1840555"/>
          </a:xfrm>
          <a:prstGeom prst="straightConnector1">
            <a:avLst/>
          </a:prstGeom>
          <a:ln w="34925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9C559C18-0C1F-4BCA-9DA7-42D89F5B38AE}"/>
              </a:ext>
            </a:extLst>
          </p:cNvPr>
          <p:cNvCxnSpPr>
            <a:cxnSpLocks/>
          </p:cNvCxnSpPr>
          <p:nvPr/>
        </p:nvCxnSpPr>
        <p:spPr>
          <a:xfrm>
            <a:off x="4855432" y="2021633"/>
            <a:ext cx="456114" cy="992612"/>
          </a:xfrm>
          <a:prstGeom prst="straightConnector1">
            <a:avLst/>
          </a:prstGeom>
          <a:ln w="34925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81AFA66-0D5E-4A8F-B4BB-2091F6477C89}"/>
              </a:ext>
            </a:extLst>
          </p:cNvPr>
          <p:cNvCxnSpPr>
            <a:cxnSpLocks/>
          </p:cNvCxnSpPr>
          <p:nvPr/>
        </p:nvCxnSpPr>
        <p:spPr>
          <a:xfrm>
            <a:off x="4835806" y="1989339"/>
            <a:ext cx="532483" cy="310011"/>
          </a:xfrm>
          <a:prstGeom prst="straightConnector1">
            <a:avLst/>
          </a:prstGeom>
          <a:ln w="34925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8B48E50-7EE5-4E61-ABB1-100AB5215E39}"/>
              </a:ext>
            </a:extLst>
          </p:cNvPr>
          <p:cNvCxnSpPr>
            <a:cxnSpLocks/>
          </p:cNvCxnSpPr>
          <p:nvPr/>
        </p:nvCxnSpPr>
        <p:spPr>
          <a:xfrm flipH="1" flipV="1">
            <a:off x="2955854" y="5580550"/>
            <a:ext cx="460321" cy="505360"/>
          </a:xfrm>
          <a:prstGeom prst="straightConnector1">
            <a:avLst/>
          </a:prstGeom>
          <a:ln w="25400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CF1452E-32CB-44EF-B542-35872E6D92B3}"/>
              </a:ext>
            </a:extLst>
          </p:cNvPr>
          <p:cNvCxnSpPr>
            <a:cxnSpLocks/>
          </p:cNvCxnSpPr>
          <p:nvPr/>
        </p:nvCxnSpPr>
        <p:spPr>
          <a:xfrm>
            <a:off x="8093355" y="2312169"/>
            <a:ext cx="367521" cy="0"/>
          </a:xfrm>
          <a:prstGeom prst="straightConnector1">
            <a:avLst/>
          </a:prstGeom>
          <a:ln w="34925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12C139A6-186C-46EF-BBD7-9F418523F2FF}"/>
              </a:ext>
            </a:extLst>
          </p:cNvPr>
          <p:cNvCxnSpPr>
            <a:cxnSpLocks/>
          </p:cNvCxnSpPr>
          <p:nvPr/>
        </p:nvCxnSpPr>
        <p:spPr>
          <a:xfrm>
            <a:off x="7371995" y="3172682"/>
            <a:ext cx="999845" cy="0"/>
          </a:xfrm>
          <a:prstGeom prst="straightConnector1">
            <a:avLst/>
          </a:prstGeom>
          <a:ln w="34925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BE1B1646-9C08-443D-B458-E9ECE00AD702}"/>
              </a:ext>
            </a:extLst>
          </p:cNvPr>
          <p:cNvCxnSpPr>
            <a:cxnSpLocks/>
          </p:cNvCxnSpPr>
          <p:nvPr/>
        </p:nvCxnSpPr>
        <p:spPr>
          <a:xfrm>
            <a:off x="7371995" y="3969251"/>
            <a:ext cx="999845" cy="0"/>
          </a:xfrm>
          <a:prstGeom prst="straightConnector1">
            <a:avLst/>
          </a:prstGeom>
          <a:ln w="34925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AEC67A7-4E66-4D1F-ADA0-F252B274B5E4}"/>
              </a:ext>
            </a:extLst>
          </p:cNvPr>
          <p:cNvCxnSpPr>
            <a:cxnSpLocks/>
          </p:cNvCxnSpPr>
          <p:nvPr/>
        </p:nvCxnSpPr>
        <p:spPr>
          <a:xfrm>
            <a:off x="6832245" y="5141893"/>
            <a:ext cx="1261110" cy="0"/>
          </a:xfrm>
          <a:prstGeom prst="straightConnector1">
            <a:avLst/>
          </a:prstGeom>
          <a:ln w="34925">
            <a:solidFill>
              <a:schemeClr val="dk1">
                <a:alpha val="96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B4A56B84-F4F9-4010-AEFA-9675238035FF}"/>
              </a:ext>
            </a:extLst>
          </p:cNvPr>
          <p:cNvSpPr txBox="1"/>
          <p:nvPr/>
        </p:nvSpPr>
        <p:spPr>
          <a:xfrm>
            <a:off x="10068560" y="6395207"/>
            <a:ext cx="21234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(MAP = CO x SVR)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2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1" grpId="0"/>
      <p:bldP spid="33" grpId="0"/>
      <p:bldP spid="35" grpId="0"/>
      <p:bldP spid="36" grpId="0"/>
      <p:bldP spid="3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E887-1539-467A-9DFA-1C7A056EF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560" y="415925"/>
            <a:ext cx="1152652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4. Peripheral chemoreceptors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753773-F8D2-4505-A2C9-EA65C076B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Carotid and aortic bodies</a:t>
            </a:r>
          </a:p>
          <a:p>
            <a:r>
              <a:rPr lang="en-US" dirty="0">
                <a:solidFill>
                  <a:schemeClr val="bg1"/>
                </a:solidFill>
              </a:rPr>
              <a:t>High blood flow </a:t>
            </a:r>
          </a:p>
          <a:p>
            <a:r>
              <a:rPr lang="en-US" dirty="0">
                <a:solidFill>
                  <a:schemeClr val="bg1"/>
                </a:solidFill>
              </a:rPr>
              <a:t>Sensitive to PaO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and PaCO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r>
              <a:rPr lang="en-US" dirty="0">
                <a:solidFill>
                  <a:schemeClr val="bg1"/>
                </a:solidFill>
              </a:rPr>
              <a:t>When PaO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↓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bg1"/>
                </a:solidFill>
              </a:rPr>
              <a:t>↑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afferent firing  that activate sympathetic vasoconstrictor centers </a:t>
            </a:r>
          </a:p>
          <a:p>
            <a:pPr lvl="1"/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Skeletal muscle, renal and splenic vascular beds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↑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in ventilation that </a:t>
            </a:r>
            <a:r>
              <a:rPr lang="en-US" dirty="0">
                <a:solidFill>
                  <a:schemeClr val="bg1"/>
                </a:solidFill>
              </a:rPr>
              <a:t>↓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parasympathetic outflow to the heart  </a:t>
            </a:r>
            <a:r>
              <a:rPr lang="en-US" dirty="0">
                <a:solidFill>
                  <a:schemeClr val="bg1"/>
                </a:solidFill>
              </a:rPr>
              <a:t>↑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HR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330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635B4-8E11-411B-A739-4C42B27EC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4. Central chemoreceptors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E2C608-5059-4EE0-9727-0023C46A7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Brain intolerant to ↓ in blood flow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Chemoreceptors in medulla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Very sensitive to CO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/pH - less sensitive to 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changes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Ischemia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bg1"/>
                </a:solidFill>
              </a:rPr>
              <a:t>pCO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↑ - ↑ sympathetic outflow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Arteriolar vasoconstriction  increase in TPR  blood flow is redirected to the brain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This response brings BP </a:t>
            </a:r>
            <a:r>
              <a:rPr lang="en-US" dirty="0">
                <a:solidFill>
                  <a:schemeClr val="bg1"/>
                </a:solidFill>
              </a:rPr>
              <a:t>↑ </a:t>
            </a:r>
          </a:p>
          <a:p>
            <a:pPr lvl="1"/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Even to life threatening levels (Cushing’s reflex)</a:t>
            </a:r>
          </a:p>
          <a:p>
            <a:pPr marL="457200" lvl="1" indent="0">
              <a:buNone/>
            </a:pPr>
            <a:endParaRPr lang="en-US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ICP </a:t>
            </a:r>
            <a:r>
              <a:rPr lang="en-US" dirty="0">
                <a:solidFill>
                  <a:schemeClr val="bg1"/>
                </a:solidFill>
              </a:rPr>
              <a:t>↑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(tumor)  compression of arteries  </a:t>
            </a:r>
            <a:r>
              <a:rPr lang="en-US" dirty="0">
                <a:solidFill>
                  <a:schemeClr val="bg1"/>
                </a:solidFill>
              </a:rPr>
              <a:t>↓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CBF  </a:t>
            </a:r>
            <a:r>
              <a:rPr lang="en-US" dirty="0">
                <a:solidFill>
                  <a:schemeClr val="bg1"/>
                </a:solidFill>
              </a:rPr>
              <a:t>↑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pCO</a:t>
            </a:r>
            <a:r>
              <a:rPr lang="en-US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 </a:t>
            </a:r>
            <a:r>
              <a:rPr lang="en-US" dirty="0">
                <a:solidFill>
                  <a:schemeClr val="bg1"/>
                </a:solidFill>
              </a:rPr>
              <a:t>↑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sympathetic firing  </a:t>
            </a:r>
            <a:r>
              <a:rPr lang="en-US" dirty="0">
                <a:solidFill>
                  <a:schemeClr val="bg1"/>
                </a:solidFill>
              </a:rPr>
              <a:t>↑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CBF  </a:t>
            </a:r>
            <a:r>
              <a:rPr lang="en-US" dirty="0">
                <a:solidFill>
                  <a:schemeClr val="bg1"/>
                </a:solidFill>
              </a:rPr>
              <a:t>↑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ICP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41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12D67AC-3925-4D6E-934E-CBA8F121FB7B}"/>
              </a:ext>
            </a:extLst>
          </p:cNvPr>
          <p:cNvSpPr/>
          <p:nvPr/>
        </p:nvSpPr>
        <p:spPr>
          <a:xfrm>
            <a:off x="7061200" y="1435101"/>
            <a:ext cx="4349656" cy="4851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D0CF94-FF88-4A62-8CFD-5B16CAF61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4. Antidiuretic Hormone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76F0A-D3FE-4862-83E7-0C6167CB7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816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Fluid osmolarity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In response to 2 stimuli: </a:t>
            </a:r>
          </a:p>
          <a:p>
            <a:r>
              <a:rPr lang="en-US" dirty="0">
                <a:solidFill>
                  <a:schemeClr val="bg1"/>
                </a:solidFill>
              </a:rPr>
              <a:t>↑ serum osmolarity</a:t>
            </a:r>
          </a:p>
          <a:p>
            <a:r>
              <a:rPr lang="en-US" dirty="0">
                <a:solidFill>
                  <a:schemeClr val="bg1"/>
                </a:solidFill>
              </a:rPr>
              <a:t>↑ in blood volume and BP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2 receptors:</a:t>
            </a:r>
          </a:p>
          <a:p>
            <a:r>
              <a:rPr lang="en-US" dirty="0">
                <a:solidFill>
                  <a:schemeClr val="bg1"/>
                </a:solidFill>
              </a:rPr>
              <a:t>V</a:t>
            </a:r>
            <a:r>
              <a:rPr lang="en-US" baseline="-25000" dirty="0">
                <a:solidFill>
                  <a:schemeClr val="bg1"/>
                </a:solidFill>
              </a:rPr>
              <a:t>1</a:t>
            </a:r>
            <a:r>
              <a:rPr lang="en-US" dirty="0">
                <a:solidFill>
                  <a:schemeClr val="bg1"/>
                </a:solidFill>
              </a:rPr>
              <a:t> – present in smooth muscle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vasoconstriction  </a:t>
            </a:r>
            <a:r>
              <a:rPr lang="en-US" dirty="0">
                <a:solidFill>
                  <a:schemeClr val="bg1"/>
                </a:solidFill>
              </a:rPr>
              <a:t>↑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TPR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V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– principal cells in CD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bg1"/>
                </a:solidFill>
              </a:rPr>
              <a:t>↑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AQ1  H2O reabsorption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 descr="CV Physiology | Vasopressin (Antidiuretic Hormone)">
            <a:extLst>
              <a:ext uri="{FF2B5EF4-FFF2-40B4-BE49-F238E27FC236}">
                <a16:creationId xmlns:a16="http://schemas.microsoft.com/office/drawing/2014/main" id="{1FCE5C62-648A-4D06-9B9D-E4BBF9FACC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08" y="1543051"/>
            <a:ext cx="4349656" cy="463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320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FF39E-B3CE-4C8F-9A1A-7272DFC4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8108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4. Low pressure baroreceptors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2AA47-2F92-44D5-AAAD-702665990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Located in veins, atria and pulmonary arteries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Sense the change in blood volume – fullness of the CV system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Return blood volume back to normal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ANP: secreted from atria in response to overload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dirty="0" err="1">
                <a:solidFill>
                  <a:schemeClr val="bg1"/>
                </a:solidFill>
                <a:sym typeface="Wingdings" panose="05000000000000000000" pitchFamily="2" charset="2"/>
              </a:rPr>
              <a:t>ANPr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in smooth muscle</a:t>
            </a:r>
          </a:p>
          <a:p>
            <a:pPr lvl="1"/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vasodilation  decreased TPR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↑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natriuresis and H</a:t>
            </a:r>
            <a:r>
              <a:rPr lang="en-US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O excretion </a:t>
            </a:r>
          </a:p>
          <a:p>
            <a:pPr marL="457200" lvl="1" indent="0">
              <a:buNone/>
            </a:pPr>
            <a:endParaRPr lang="en-US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Inhibition of ADH</a:t>
            </a:r>
          </a:p>
          <a:p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Inhibition of sympathetic vasoconstriction in renal arterioles:</a:t>
            </a:r>
          </a:p>
          <a:p>
            <a:pPr lvl="1"/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Vasodilation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↑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Na</a:t>
            </a:r>
            <a:r>
              <a:rPr lang="en-US" baseline="30000" dirty="0">
                <a:solidFill>
                  <a:schemeClr val="bg1"/>
                </a:solidFill>
                <a:sym typeface="Wingdings" panose="05000000000000000000" pitchFamily="2" charset="2"/>
              </a:rPr>
              <a:t>+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and H2O excretion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080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9A804-0153-4978-B638-44D3DE697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1. Resistance to flow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9E5F05-30B9-4FAB-869D-33234A2EB5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1038840" cy="4351338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Poiseuille’s equation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R= 8ƞl/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r^4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</a:rPr>
                      <m:t>Ƞ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= viscosity</a:t>
                </a:r>
              </a:p>
              <a:p>
                <a:pPr lvl="2"/>
                <a:r>
                  <a:rPr lang="en-US" dirty="0">
                    <a:solidFill>
                      <a:schemeClr val="bg1"/>
                    </a:solidFill>
                  </a:rPr>
                  <a:t>L = length of the vessel</a:t>
                </a:r>
              </a:p>
              <a:p>
                <a:pPr lvl="2"/>
                <a:r>
                  <a:rPr lang="en-US" dirty="0">
                    <a:solidFill>
                      <a:schemeClr val="bg1"/>
                    </a:solidFill>
                  </a:rPr>
                  <a:t>R = radius raised to the fourth power</a:t>
                </a: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R is directly proportional to ƞ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R is directly proportional to length of vessel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Most importantly, inverse to the </a:t>
                </a:r>
                <a:r>
                  <a:rPr lang="en-US" b="1" dirty="0">
                    <a:solidFill>
                      <a:schemeClr val="bg1"/>
                    </a:solidFill>
                  </a:rPr>
                  <a:t>fourth power </a:t>
                </a:r>
                <a:r>
                  <a:rPr lang="en-US" dirty="0">
                    <a:solidFill>
                      <a:schemeClr val="bg1"/>
                    </a:solidFill>
                  </a:rPr>
                  <a:t>of the radius</a:t>
                </a:r>
              </a:p>
              <a:p>
                <a:pPr lvl="1"/>
                <a:endParaRPr lang="en-US" dirty="0">
                  <a:solidFill>
                    <a:schemeClr val="bg1"/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bg1"/>
                    </a:solidFill>
                  </a:rPr>
                  <a:t>I.e.: if the radius of the vessel decreases by one-half, resistance increases by 16-fold! (2^4)</a:t>
                </a:r>
              </a:p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9E5F05-30B9-4FAB-869D-33234A2EB5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1038840" cy="4351338"/>
              </a:xfrm>
              <a:blipFill>
                <a:blip r:embed="rId2"/>
                <a:stretch>
                  <a:fillRect l="-884" t="-2661" b="-2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4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riding horses&#10;&#10;Description automatically generated with medium confidence">
            <a:extLst>
              <a:ext uri="{FF2B5EF4-FFF2-40B4-BE49-F238E27FC236}">
                <a16:creationId xmlns:a16="http://schemas.microsoft.com/office/drawing/2014/main" id="{210E9E95-2BD8-402C-AFE1-FB62436D96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16"/>
          <a:stretch/>
        </p:blipFill>
        <p:spPr>
          <a:xfrm>
            <a:off x="1573" y="0"/>
            <a:ext cx="12190427" cy="68980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39CDFE-AD61-40D1-971D-04D39428E386}"/>
              </a:ext>
            </a:extLst>
          </p:cNvPr>
          <p:cNvSpPr txBox="1"/>
          <p:nvPr/>
        </p:nvSpPr>
        <p:spPr>
          <a:xfrm>
            <a:off x="0" y="5889563"/>
            <a:ext cx="62411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5. Microcirculation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06476887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5A08F17-327A-4A06-A592-D5CE906146FB}"/>
              </a:ext>
            </a:extLst>
          </p:cNvPr>
          <p:cNvSpPr/>
          <p:nvPr/>
        </p:nvSpPr>
        <p:spPr>
          <a:xfrm>
            <a:off x="6438900" y="2019300"/>
            <a:ext cx="5549900" cy="26543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2D6439-824D-4DBA-AC18-ACA3512A2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5. Microcirculation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B13B6C-4765-4C5D-9BA7-0C718AB9F3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48300" cy="43465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Exchange of nutrients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Exchange of solutes and gases occurs by simple diffusion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Some solutes travel through the cells, some between them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Lipid soluble substances 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and CO</a:t>
            </a:r>
            <a:r>
              <a:rPr lang="en-US" baseline="-25000" dirty="0">
                <a:solidFill>
                  <a:schemeClr val="bg1"/>
                </a:solidFill>
              </a:rPr>
              <a:t>2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chemeClr val="bg1"/>
                </a:solidFill>
              </a:rPr>
              <a:t> diffuse through cells</a:t>
            </a:r>
          </a:p>
          <a:p>
            <a:r>
              <a:rPr lang="en-US" dirty="0">
                <a:solidFill>
                  <a:schemeClr val="bg1"/>
                </a:solidFill>
              </a:rPr>
              <a:t>Water soluble water itself, ions, glucose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cleft between cells</a:t>
            </a:r>
          </a:p>
          <a:p>
            <a:endParaRPr lang="en-US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Fluid will flow by osmosis across a membrane if the membrane has aqueous pores and if there is a pressure difference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146" name="Picture 2" descr="CV Physiology | Microcirculation Structure and Function">
            <a:extLst>
              <a:ext uri="{FF2B5EF4-FFF2-40B4-BE49-F238E27FC236}">
                <a16:creationId xmlns:a16="http://schemas.microsoft.com/office/drawing/2014/main" id="{A5B96507-EDDA-4EDF-BD19-C62F7B38CF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706" y="2329656"/>
            <a:ext cx="5239194" cy="219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24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E0615-B9A7-460F-87A3-131D3F9D0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5. Microcirculation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7ADCF4-9B49-4FDB-BF1F-40C0CC40C5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Starlings' equation:</a:t>
                </a:r>
              </a:p>
              <a:p>
                <a:pPr marL="0" indent="0" algn="ctr">
                  <a:buNone/>
                </a:pPr>
                <a:r>
                  <a:rPr lang="en-US" dirty="0" err="1">
                    <a:solidFill>
                      <a:schemeClr val="bg1"/>
                    </a:solidFill>
                  </a:rPr>
                  <a:t>Jv</a:t>
                </a:r>
                <a:r>
                  <a:rPr lang="en-US" dirty="0">
                    <a:solidFill>
                      <a:schemeClr val="bg1"/>
                    </a:solidFill>
                  </a:rPr>
                  <a:t> = </a:t>
                </a:r>
                <a:r>
                  <a:rPr lang="en-US" dirty="0" err="1">
                    <a:solidFill>
                      <a:schemeClr val="bg1"/>
                    </a:solidFill>
                  </a:rPr>
                  <a:t>Kf</a:t>
                </a:r>
                <a:r>
                  <a:rPr lang="en-US" dirty="0">
                    <a:solidFill>
                      <a:schemeClr val="bg1"/>
                    </a:solidFill>
                  </a:rPr>
                  <a:t> [(Pc-Pi) –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baseline="-25000" dirty="0">
                    <a:solidFill>
                      <a:schemeClr val="bg1"/>
                    </a:solidFill>
                  </a:rPr>
                  <a:t>C</a:t>
                </a:r>
                <a:r>
                  <a:rPr lang="en-US" dirty="0">
                    <a:solidFill>
                      <a:schemeClr val="bg1"/>
                    </a:solidFill>
                  </a:rPr>
                  <a:t> –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baseline="-25000" dirty="0" err="1">
                    <a:solidFill>
                      <a:schemeClr val="bg1"/>
                    </a:solidFill>
                  </a:rPr>
                  <a:t>i</a:t>
                </a:r>
                <a:r>
                  <a:rPr lang="en-US" dirty="0">
                    <a:solidFill>
                      <a:schemeClr val="bg1"/>
                    </a:solidFill>
                  </a:rPr>
                  <a:t>)]</a:t>
                </a: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Fluid movement (J) determined by net P across the wall</a:t>
                </a:r>
              </a:p>
              <a:p>
                <a:pPr lvl="1"/>
                <a:r>
                  <a:rPr lang="en-US" dirty="0">
                    <a:solidFill>
                      <a:schemeClr val="bg1"/>
                    </a:solidFill>
                  </a:rPr>
                  <a:t>Magnitude of movement determined by hydraulic conductance (water permeability)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J fluid movement ml/min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K hydraulic conductance water permeability – varies amongst capillaries </a:t>
                </a: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Modified equation incorporating EG:</a:t>
                </a:r>
              </a:p>
              <a:p>
                <a:pPr marL="0" indent="0" algn="ctr">
                  <a:buNone/>
                </a:pPr>
                <a:r>
                  <a:rPr lang="en-US" dirty="0" err="1">
                    <a:solidFill>
                      <a:schemeClr val="bg1"/>
                    </a:solidFill>
                  </a:rPr>
                  <a:t>Jv</a:t>
                </a:r>
                <a:r>
                  <a:rPr lang="en-US" dirty="0">
                    <a:solidFill>
                      <a:schemeClr val="bg1"/>
                    </a:solidFill>
                  </a:rPr>
                  <a:t> = </a:t>
                </a:r>
                <a:r>
                  <a:rPr lang="en-US" dirty="0" err="1">
                    <a:solidFill>
                      <a:schemeClr val="bg1"/>
                    </a:solidFill>
                  </a:rPr>
                  <a:t>Lp</a:t>
                </a:r>
                <a:r>
                  <a:rPr lang="en-US" dirty="0">
                    <a:solidFill>
                      <a:schemeClr val="bg1"/>
                    </a:solidFill>
                  </a:rPr>
                  <a:t> S [ (P</a:t>
                </a:r>
                <a:r>
                  <a:rPr lang="en-US" baseline="-25000" dirty="0">
                    <a:solidFill>
                      <a:schemeClr val="bg1"/>
                    </a:solidFill>
                  </a:rPr>
                  <a:t>c</a:t>
                </a:r>
                <a:r>
                  <a:rPr lang="en-US" dirty="0">
                    <a:solidFill>
                      <a:schemeClr val="bg1"/>
                    </a:solidFill>
                  </a:rPr>
                  <a:t> - P</a:t>
                </a:r>
                <a:r>
                  <a:rPr lang="en-US" baseline="-25000" dirty="0">
                    <a:solidFill>
                      <a:schemeClr val="bg1"/>
                    </a:solidFill>
                  </a:rPr>
                  <a:t>i</a:t>
                </a:r>
                <a:r>
                  <a:rPr lang="en-US" dirty="0">
                    <a:solidFill>
                      <a:schemeClr val="bg1"/>
                    </a:solidFill>
                  </a:rPr>
                  <a:t>) - </a:t>
                </a:r>
                <a:r>
                  <a:rPr lang="el-GR" dirty="0">
                    <a:solidFill>
                      <a:schemeClr val="bg1"/>
                    </a:solidFill>
                  </a:rPr>
                  <a:t>σ(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aseline="-25000" dirty="0" err="1">
                    <a:solidFill>
                      <a:schemeClr val="bg1"/>
                    </a:solidFill>
                  </a:rPr>
                  <a:t>esl</a:t>
                </a:r>
                <a:r>
                  <a:rPr lang="en-US" baseline="-25000" dirty="0">
                    <a:solidFill>
                      <a:schemeClr val="bg1"/>
                    </a:solidFill>
                  </a:rPr>
                  <a:t> </a:t>
                </a:r>
                <a:r>
                  <a:rPr lang="en-US" dirty="0">
                    <a:solidFill>
                      <a:schemeClr val="bg1"/>
                    </a:solidFill>
                  </a:rPr>
                  <a:t>-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aseline="-25000" dirty="0">
                    <a:solidFill>
                      <a:schemeClr val="bg1"/>
                    </a:solidFill>
                  </a:rPr>
                  <a:t>b</a:t>
                </a:r>
                <a:r>
                  <a:rPr lang="en-US" dirty="0">
                    <a:solidFill>
                      <a:schemeClr val="bg1"/>
                    </a:solidFill>
                  </a:rPr>
                  <a:t>) ]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7ADCF4-9B49-4FDB-BF1F-40C0CC40C5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801" b="-2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9032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horse wearing a mask&#10;&#10;Description automatically generated with medium confidence">
            <a:extLst>
              <a:ext uri="{FF2B5EF4-FFF2-40B4-BE49-F238E27FC236}">
                <a16:creationId xmlns:a16="http://schemas.microsoft.com/office/drawing/2014/main" id="{C0E6B383-0010-4776-AD83-624295F155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4666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C09627-6130-43BC-B818-E7C74AF4C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873" y="365124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Thanks!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C759D-053A-45D1-98B8-D84082BED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073" y="7772399"/>
            <a:ext cx="4410075" cy="536575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Ph credit: Ana </a:t>
            </a:r>
            <a:r>
              <a:rPr lang="en-US" dirty="0" err="1">
                <a:solidFill>
                  <a:schemeClr val="bg1"/>
                </a:solidFill>
              </a:rPr>
              <a:t>Wollenweider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8975CE-3F8C-4072-8B46-233DF31383C2}"/>
              </a:ext>
            </a:extLst>
          </p:cNvPr>
          <p:cNvSpPr txBox="1"/>
          <p:nvPr/>
        </p:nvSpPr>
        <p:spPr>
          <a:xfrm>
            <a:off x="393700" y="1511300"/>
            <a:ext cx="535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Sources:</a:t>
            </a:r>
          </a:p>
          <a:p>
            <a:r>
              <a:rPr lang="en-US" sz="2000" dirty="0">
                <a:solidFill>
                  <a:schemeClr val="bg1"/>
                </a:solidFill>
              </a:rPr>
              <a:t>Physiology, Costanzo</a:t>
            </a:r>
          </a:p>
          <a:p>
            <a:r>
              <a:rPr lang="en-US" sz="20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www.cvphysiology.com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www.derangedphysiology.com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661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2096B-F346-46F6-A47D-A046DDC46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1. Series vs parallel resistances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25932-9754-43E5-B5CA-DC928CC33D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762875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The arrangement of the vessels influences the R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1) Series arrangements: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The total R of the system is equal to the sum of individual resistances</a:t>
            </a:r>
          </a:p>
          <a:p>
            <a:pPr marL="4572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sv-SE" b="1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sv-SE" b="1" i="0" baseline="-250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</a:t>
            </a:r>
            <a:r>
              <a:rPr lang="sv-SE" b="1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= R</a:t>
            </a:r>
            <a:r>
              <a:rPr lang="sv-SE" b="1" i="0" baseline="-250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</a:t>
            </a:r>
            <a:r>
              <a:rPr lang="sv-SE" b="1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+ R</a:t>
            </a:r>
            <a:r>
              <a:rPr lang="sv-SE" b="1" i="0" baseline="-250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</a:t>
            </a:r>
            <a:r>
              <a:rPr lang="sv-SE" b="1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+ R</a:t>
            </a:r>
            <a:r>
              <a:rPr lang="sv-SE" b="1" i="0" baseline="-250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</a:t>
            </a:r>
            <a:r>
              <a:rPr lang="sv-SE" b="1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+ R</a:t>
            </a:r>
            <a:r>
              <a:rPr lang="sv-SE" b="1" i="0" baseline="-250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v</a:t>
            </a:r>
            <a:r>
              <a:rPr lang="sv-SE" b="1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+ R</a:t>
            </a:r>
            <a:r>
              <a:rPr lang="sv-SE" b="1" i="0" baseline="-250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V</a:t>
            </a:r>
          </a:p>
          <a:p>
            <a:pPr marL="4572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Flow is the same at each level of the system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Pressure decreases progressively as blood flows through each component </a:t>
            </a:r>
          </a:p>
          <a:p>
            <a:pPr marL="914400" lvl="2" indent="0">
              <a:buNone/>
            </a:pPr>
            <a:r>
              <a:rPr lang="en-US" dirty="0">
                <a:solidFill>
                  <a:schemeClr val="bg1"/>
                </a:solidFill>
              </a:rPr>
              <a:t>Q = ∆P / R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In this arrangement R</a:t>
            </a:r>
            <a:r>
              <a:rPr lang="en-US" baseline="-25000" dirty="0">
                <a:solidFill>
                  <a:schemeClr val="bg1"/>
                </a:solidFill>
              </a:rPr>
              <a:t>T</a:t>
            </a:r>
            <a:r>
              <a:rPr lang="en-US" dirty="0">
                <a:solidFill>
                  <a:schemeClr val="bg1"/>
                </a:solidFill>
              </a:rPr>
              <a:t> is always greater than individual resistances</a:t>
            </a:r>
          </a:p>
        </p:txBody>
      </p:sp>
      <p:pic>
        <p:nvPicPr>
          <p:cNvPr id="2050" name="Picture 2" descr="Organ circulation parallel arrangement">
            <a:extLst>
              <a:ext uri="{FF2B5EF4-FFF2-40B4-BE49-F238E27FC236}">
                <a16:creationId xmlns:a16="http://schemas.microsoft.com/office/drawing/2014/main" id="{7E20B576-6CEA-43C6-BF70-572B336CC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3806" y="1535112"/>
            <a:ext cx="252619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023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74782-F0E2-4C23-B491-415649D24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139487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1. Series vs parallel resistances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4571C-7816-4498-9AF5-FBD474663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286625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2) Parallel arrangements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As you add vessels in a parallel arrangements the overall R decreases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R</a:t>
            </a:r>
            <a:r>
              <a:rPr lang="en-US" baseline="-25000" dirty="0">
                <a:solidFill>
                  <a:schemeClr val="bg1"/>
                </a:solidFill>
              </a:rPr>
              <a:t>T</a:t>
            </a:r>
            <a:r>
              <a:rPr lang="en-US" dirty="0">
                <a:solidFill>
                  <a:schemeClr val="bg1"/>
                </a:solidFill>
              </a:rPr>
              <a:t> is always less than any component 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The flow through each organ is a fraction of the total blood flow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Effect of this arrangement: no loss of P in each of the major arteries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MAP in each major artery will be almost same as MAP in aorta</a:t>
            </a:r>
          </a:p>
          <a:p>
            <a:r>
              <a:rPr lang="en-US" dirty="0">
                <a:solidFill>
                  <a:schemeClr val="bg1"/>
                </a:solidFill>
              </a:rPr>
              <a:t>If the R of one of the segments increases, R</a:t>
            </a:r>
            <a:r>
              <a:rPr lang="en-US" baseline="-25000" dirty="0">
                <a:solidFill>
                  <a:schemeClr val="bg1"/>
                </a:solidFill>
              </a:rPr>
              <a:t>T</a:t>
            </a:r>
            <a:r>
              <a:rPr lang="en-US" dirty="0">
                <a:solidFill>
                  <a:schemeClr val="bg1"/>
                </a:solidFill>
              </a:rPr>
              <a:t> increases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A117E2C-2F7A-45B6-B205-034EE6857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113" y="2878137"/>
            <a:ext cx="1881187" cy="656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alculating parallel vascular resistances">
            <a:extLst>
              <a:ext uri="{FF2B5EF4-FFF2-40B4-BE49-F238E27FC236}">
                <a16:creationId xmlns:a16="http://schemas.microsoft.com/office/drawing/2014/main" id="{6D7AC74D-75D5-45DA-BCAF-AB30C5241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276" y="2067017"/>
            <a:ext cx="3725411" cy="3144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37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0C7B3-77FB-4507-906E-F6440CF42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1. Laminar flow and Reynolds number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3B3767-45EA-4553-B498-8D6FD0AC3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181975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Normal blood – laminar flow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Smooth parabolic profile of velocity within a blood vessel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The V of flow is zero at the wall and maximal at the center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Irregularities – turbulent flow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Reynolds number: Nr = </a:t>
            </a:r>
            <a:r>
              <a:rPr lang="el-GR" dirty="0">
                <a:solidFill>
                  <a:schemeClr val="bg1"/>
                </a:solidFill>
              </a:rPr>
              <a:t>ρ</a:t>
            </a:r>
            <a:r>
              <a:rPr lang="en-US" dirty="0">
                <a:solidFill>
                  <a:schemeClr val="bg1"/>
                </a:solidFill>
              </a:rPr>
              <a:t>dv / ƞ</a:t>
            </a:r>
          </a:p>
          <a:p>
            <a:r>
              <a:rPr lang="en-US" sz="1800" dirty="0">
                <a:solidFill>
                  <a:schemeClr val="bg1"/>
                </a:solidFill>
              </a:rPr>
              <a:t>p= blood density, d = diameter, v = velocity of flow, n = viscosity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Used to predict whether flow will be laminar or turbulent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Nr &lt; 2000  flow will be laminar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Nr &gt; 2000 - turbulent</a:t>
            </a:r>
          </a:p>
        </p:txBody>
      </p:sp>
      <p:pic>
        <p:nvPicPr>
          <p:cNvPr id="4098" name="Picture 2" descr="Reynolds Number for Turbulent Flow | nuclear-power.com">
            <a:extLst>
              <a:ext uri="{FF2B5EF4-FFF2-40B4-BE49-F238E27FC236}">
                <a16:creationId xmlns:a16="http://schemas.microsoft.com/office/drawing/2014/main" id="{B3665590-3FEA-45BC-B3DC-A2A7D5E566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0"/>
          <a:stretch/>
        </p:blipFill>
        <p:spPr bwMode="auto">
          <a:xfrm>
            <a:off x="8930766" y="1783556"/>
            <a:ext cx="2918333" cy="329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42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9656</TotalTime>
  <Words>4279</Words>
  <Application>Microsoft Office PowerPoint</Application>
  <PresentationFormat>Widescreen</PresentationFormat>
  <Paragraphs>658</Paragraphs>
  <Slides>63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9" baseType="lpstr">
      <vt:lpstr>Arial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1. Circuitry</vt:lpstr>
      <vt:lpstr>1. Velocity of flow</vt:lpstr>
      <vt:lpstr> 1. Relationship between blood flow, Pressure and Resistance </vt:lpstr>
      <vt:lpstr>1. Resistance to flow</vt:lpstr>
      <vt:lpstr>1. Series vs parallel resistances </vt:lpstr>
      <vt:lpstr>1. Series vs parallel resistances</vt:lpstr>
      <vt:lpstr> 1. Laminar flow and Reynolds number </vt:lpstr>
      <vt:lpstr> 1. Pressures in the CV system </vt:lpstr>
      <vt:lpstr>1. Pressures in the CV system</vt:lpstr>
      <vt:lpstr>1. Hemodynamics - Pressures in the CV system</vt:lpstr>
      <vt:lpstr>1. Mean arterial blood pressure</vt:lpstr>
      <vt:lpstr>Cardiac Electrophysiology</vt:lpstr>
      <vt:lpstr>2. Cardiac Electrophysiology</vt:lpstr>
      <vt:lpstr>2. Cardiac Electrophysiology</vt:lpstr>
      <vt:lpstr>2. Cardiac Electrophysiology</vt:lpstr>
      <vt:lpstr>2. dV/dT</vt:lpstr>
      <vt:lpstr>2. Non-pacemakers</vt:lpstr>
      <vt:lpstr>2. Cardiac Electrophysiology – Non-pacemakers</vt:lpstr>
      <vt:lpstr>2. Cardiac Electrophysiology – Non-pacemakers</vt:lpstr>
      <vt:lpstr>2. Cardiac Electrophysiology – Non-pacemakers</vt:lpstr>
      <vt:lpstr>2. Cardiac Electrophysiology – Non-pacemakers</vt:lpstr>
      <vt:lpstr>2. Cardiac Electrophysiology - Pacemakers</vt:lpstr>
      <vt:lpstr>2. Cardiac Electrophysiology - Pacemakers</vt:lpstr>
      <vt:lpstr>2. Latent pacemakers</vt:lpstr>
      <vt:lpstr>2. Cardiac Electrophysiology</vt:lpstr>
      <vt:lpstr>2. Cardiac Electrophysiology</vt:lpstr>
      <vt:lpstr>2. Cardiac Electrophysiology</vt:lpstr>
      <vt:lpstr>2. Cardiac Electrophysiology</vt:lpstr>
      <vt:lpstr>2. Cardiac Electrophysiology</vt:lpstr>
      <vt:lpstr>PowerPoint Presentation</vt:lpstr>
      <vt:lpstr>3. Cardiac muscle contraction</vt:lpstr>
      <vt:lpstr>3. Cardiac muscle contraction</vt:lpstr>
      <vt:lpstr>3. Autonomic system on contractility</vt:lpstr>
      <vt:lpstr>3. Relationship between HR and contractility</vt:lpstr>
      <vt:lpstr>PowerPoint Presentation</vt:lpstr>
      <vt:lpstr>Venous Pressure curve</vt:lpstr>
      <vt:lpstr>3. Length-Tension relationship</vt:lpstr>
      <vt:lpstr>3. Cardiac muscle contraction</vt:lpstr>
      <vt:lpstr>3. Frank-Starling’s law</vt:lpstr>
      <vt:lpstr>3. Cardiac work and myocardial O2 consumption </vt:lpstr>
      <vt:lpstr>3. Cardiac muscle contraction - Cardiac work</vt:lpstr>
      <vt:lpstr>3. Fick’s principle</vt:lpstr>
      <vt:lpstr>3. Cardiac function curve</vt:lpstr>
      <vt:lpstr>3. Vascular function curve</vt:lpstr>
      <vt:lpstr>3. Mean Systemic Pressure</vt:lpstr>
      <vt:lpstr>3. Vascular function curve - Volume</vt:lpstr>
      <vt:lpstr>3. Vascular function curve - Inotropism</vt:lpstr>
      <vt:lpstr>3. Vascular function curve - Resistance</vt:lpstr>
      <vt:lpstr>PowerPoint Presentation</vt:lpstr>
      <vt:lpstr>4. Regulation of Arterial Blood Pressure</vt:lpstr>
      <vt:lpstr>4. Baroreceptor reflex</vt:lpstr>
      <vt:lpstr>4. Baroreceptor reflex</vt:lpstr>
      <vt:lpstr>4. RAAS system</vt:lpstr>
      <vt:lpstr>4. Peripheral chemoreceptors </vt:lpstr>
      <vt:lpstr>4. Central chemoreceptors</vt:lpstr>
      <vt:lpstr>4. Antidiuretic Hormone</vt:lpstr>
      <vt:lpstr>4. Low pressure baroreceptors</vt:lpstr>
      <vt:lpstr>PowerPoint Presentation</vt:lpstr>
      <vt:lpstr>5. Microcirculation</vt:lpstr>
      <vt:lpstr>5. Microcirculation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Cardiovascular physiology</dc:title>
  <dc:creator>Tomas Boullhesen Williams</dc:creator>
  <cp:lastModifiedBy>Tomas Boullhesen Williams</cp:lastModifiedBy>
  <cp:revision>36</cp:revision>
  <dcterms:created xsi:type="dcterms:W3CDTF">2022-01-17T16:31:01Z</dcterms:created>
  <dcterms:modified xsi:type="dcterms:W3CDTF">2022-01-25T20:58:47Z</dcterms:modified>
</cp:coreProperties>
</file>